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4496C-895F-463E-8BF6-2D7B06FEBEF9}" type="datetimeFigureOut">
              <a:rPr lang="sr-Latn-RS" smtClean="0"/>
              <a:t>27.3.2014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3DF-630B-46BD-8396-2EF84E1DD3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642090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0168-5995-41C3-86AA-412EFA67256D}" type="datetimeFigureOut">
              <a:rPr lang="sr-Latn-RS" smtClean="0"/>
              <a:t>27.3.2014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29F15-089D-4302-B1CB-85A08F67E9A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164066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1</a:t>
            </a:fld>
            <a:endParaRPr lang="sr-Latn-R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33915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06954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9989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12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5133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13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7745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90838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15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88926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16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95514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17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970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18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23869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19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0863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53242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20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2240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21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6283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22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5135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23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323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24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4354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25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33646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26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69710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27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78088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28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86134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29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296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89324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30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87625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31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87079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32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11654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33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2177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34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3648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613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7995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0425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0748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81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r-Latn-RS" smtClean="0"/>
              <a:t>Filip Lukovi</a:t>
            </a:r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9F15-089D-4302-B1CB-85A08F67E9AE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9875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29BF-2DCD-48D7-82B4-5611583FADF4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3EF-F332-4F65-8549-3E1CED4E1056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C1BD-15D4-4D99-ABA9-8B093989734D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C61D-9143-43EE-B356-C154A08480D7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7C39-1D80-4E4F-B742-E5DEE5007E94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F59F-C37C-4C09-9A2C-C50C3B5A9A0D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E6B5-F38A-40E5-B1EF-98FAED3CA05A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A641-FFAB-47BC-B285-8ABAB2E4D1EB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B008-5234-49F6-B944-43C53E168CD1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5089" y="6172200"/>
            <a:ext cx="1600200" cy="365125"/>
          </a:xfrm>
        </p:spPr>
        <p:txBody>
          <a:bodyPr/>
          <a:lstStyle/>
          <a:p>
            <a:fld id="{091C071F-0A36-4E62-9080-428A15D25678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2366" y="6172199"/>
            <a:ext cx="1142245" cy="365125"/>
          </a:xfrm>
        </p:spPr>
        <p:txBody>
          <a:bodyPr/>
          <a:lstStyle>
            <a:lvl1pPr>
              <a:defRPr sz="20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sr-Latn-RS" dirty="0" smtClean="0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85D-5E11-42C4-8C3B-96DF0402B8D7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B67F-F16E-4454-AA74-D767511A39EC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537-0182-488E-945F-C940324D1F2E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BA40-E27D-4CF1-AF8B-4F1CFE316F86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3DF-F358-4649-83A3-B98308525077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2C64-074B-41E0-B08C-412407452417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4862-38D5-430A-9FE9-AE094AB6F78D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05DDA5-0E14-41B2-BC25-5C72A4C59C4A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435100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sr-Latn-RS" dirty="0" smtClean="0"/>
              <a:t>/34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112135"/>
            <a:ext cx="9309795" cy="991673"/>
          </a:xfrm>
        </p:spPr>
        <p:txBody>
          <a:bodyPr>
            <a:normAutofit fontScale="90000"/>
          </a:bodyPr>
          <a:lstStyle/>
          <a:p>
            <a:r>
              <a:rPr lang="en-US" sz="6600" b="1" cap="none" dirty="0" err="1" smtClean="0"/>
              <a:t>Sigurnosno</a:t>
            </a:r>
            <a:r>
              <a:rPr lang="en-US" sz="6600" b="1" cap="none" dirty="0" smtClean="0"/>
              <a:t> </a:t>
            </a:r>
            <a:r>
              <a:rPr lang="en-US" sz="6600" b="1" cap="none" dirty="0" err="1" smtClean="0"/>
              <a:t>i</a:t>
            </a:r>
            <a:r>
              <a:rPr lang="sr-Latn-RS" sz="6600" b="1" cap="none" dirty="0" smtClean="0"/>
              <a:t>nženjerstvo</a:t>
            </a:r>
            <a:endParaRPr lang="sr-Latn-RS" sz="66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683357"/>
            <a:ext cx="6400800" cy="1947333"/>
          </a:xfrm>
        </p:spPr>
        <p:txBody>
          <a:bodyPr/>
          <a:lstStyle/>
          <a:p>
            <a:r>
              <a:rPr lang="sr-Latn-RS" dirty="0"/>
              <a:t>Matematički fakultet, </a:t>
            </a:r>
            <a:r>
              <a:rPr lang="sr-Latn-RS" dirty="0" smtClean="0"/>
              <a:t>Beograd</a:t>
            </a:r>
          </a:p>
          <a:p>
            <a:r>
              <a:rPr lang="sr-Latn-RS" dirty="0" smtClean="0"/>
              <a:t>Seminarski rad iz predmeta Razvoj softvera 2</a:t>
            </a:r>
          </a:p>
          <a:p>
            <a:endParaRPr lang="sr-Latn-RS" dirty="0"/>
          </a:p>
          <a:p>
            <a:r>
              <a:rPr lang="sr-Latn-RS" dirty="0" smtClean="0"/>
              <a:t>Filip Luković 1048/2013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333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Procena</a:t>
            </a:r>
            <a:r>
              <a:rPr lang="en-US" sz="3200" dirty="0" smtClean="0"/>
              <a:t> </a:t>
            </a:r>
            <a:r>
              <a:rPr lang="en-US" sz="3200" dirty="0" err="1" smtClean="0"/>
              <a:t>rizika</a:t>
            </a:r>
            <a:r>
              <a:rPr lang="en-US" sz="3200" dirty="0" smtClean="0"/>
              <a:t> </a:t>
            </a:r>
            <a:r>
              <a:rPr lang="en-US" sz="3200" dirty="0" err="1" smtClean="0"/>
              <a:t>tokom</a:t>
            </a:r>
            <a:r>
              <a:rPr lang="en-US" sz="3200" dirty="0" smtClean="0"/>
              <a:t> </a:t>
            </a:r>
            <a:r>
              <a:rPr lang="sr-Latn-RS" sz="3200" dirty="0" smtClean="0"/>
              <a:t>životnog ciklusa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3615267"/>
          </a:xfrm>
        </p:spPr>
        <p:txBody>
          <a:bodyPr>
            <a:normAutofit/>
          </a:bodyPr>
          <a:lstStyle/>
          <a:p>
            <a:r>
              <a:rPr lang="sr-Latn-RS" sz="2400" b="1" dirty="0" smtClean="0">
                <a:solidFill>
                  <a:schemeClr val="tx1"/>
                </a:solidFill>
              </a:rPr>
              <a:t>Kako bi trebalo da sigurnosne procedure budu implementirane</a:t>
            </a:r>
          </a:p>
          <a:p>
            <a:endParaRPr lang="sr-Latn-RS" b="1" dirty="0" smtClean="0">
              <a:solidFill>
                <a:schemeClr val="tx1"/>
              </a:solidFill>
            </a:endParaRPr>
          </a:p>
          <a:p>
            <a:r>
              <a:rPr lang="sr-Latn-RS" sz="2400" b="1" dirty="0" smtClean="0">
                <a:solidFill>
                  <a:schemeClr val="tx1"/>
                </a:solidFill>
              </a:rPr>
              <a:t>Koji delovi sistema bi trebalo da budu zaštićeni</a:t>
            </a:r>
          </a:p>
          <a:p>
            <a:endParaRPr lang="sr-Latn-RS" sz="1600" b="1" dirty="0" smtClean="0">
              <a:solidFill>
                <a:schemeClr val="tx1"/>
              </a:solidFill>
            </a:endParaRPr>
          </a:p>
          <a:p>
            <a:r>
              <a:rPr lang="sr-Latn-RS" sz="2400" b="1" dirty="0" smtClean="0">
                <a:solidFill>
                  <a:schemeClr val="tx1"/>
                </a:solidFill>
              </a:rPr>
              <a:t>Koje načine pristupa treba koristiti da se obezbedi ta zaštita</a:t>
            </a:r>
          </a:p>
          <a:p>
            <a:endParaRPr lang="sr-Latn-RS" sz="1600" b="1" dirty="0" smtClean="0">
              <a:solidFill>
                <a:schemeClr val="tx1"/>
              </a:solidFill>
            </a:endParaRPr>
          </a:p>
          <a:p>
            <a:r>
              <a:rPr lang="sr-Latn-RS" sz="2400" b="1" dirty="0" smtClean="0">
                <a:solidFill>
                  <a:schemeClr val="tx1"/>
                </a:solidFill>
              </a:rPr>
              <a:t>Potrebno je znati nešto više detalja o tome šta treba zaštititi i o ranjivostima sistema</a:t>
            </a:r>
            <a:endParaRPr lang="sr-Latn-R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Procena</a:t>
            </a:r>
            <a:r>
              <a:rPr lang="en-US" sz="3200" dirty="0" smtClean="0"/>
              <a:t> </a:t>
            </a:r>
            <a:r>
              <a:rPr lang="en-US" sz="3200" dirty="0" err="1" smtClean="0"/>
              <a:t>rizika</a:t>
            </a:r>
            <a:r>
              <a:rPr lang="en-US" sz="3200" dirty="0" smtClean="0"/>
              <a:t> </a:t>
            </a:r>
            <a:r>
              <a:rPr lang="en-US" sz="3200" dirty="0" err="1" smtClean="0"/>
              <a:t>tokom</a:t>
            </a:r>
            <a:r>
              <a:rPr lang="en-US" sz="3200" dirty="0" smtClean="0"/>
              <a:t> </a:t>
            </a:r>
            <a:r>
              <a:rPr lang="sr-Latn-RS" sz="3200" dirty="0" smtClean="0"/>
              <a:t>životnog ciklusa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sr-Latn-RS" sz="2400" b="1" dirty="0" smtClean="0">
                <a:solidFill>
                  <a:schemeClr val="tx1"/>
                </a:solidFill>
              </a:rPr>
              <a:t>Primer 1</a:t>
            </a:r>
          </a:p>
          <a:p>
            <a:pPr marL="457200" lvl="1" indent="0">
              <a:buNone/>
            </a:pPr>
            <a:r>
              <a:rPr lang="sr-Latn-RS" b="1" dirty="0" smtClean="0">
                <a:solidFill>
                  <a:schemeClr val="bg1"/>
                </a:solidFill>
              </a:rPr>
              <a:t>	Može </a:t>
            </a:r>
            <a:r>
              <a:rPr lang="sr-Latn-RS" b="1" dirty="0">
                <a:solidFill>
                  <a:schemeClr val="bg1"/>
                </a:solidFill>
              </a:rPr>
              <a:t>se doneti odluka  da razdvojimo podatke o  pacijentu i podatke o  primljenim 	terapijama,   koje   pokazuju   na   pacijenta.   Ukoliko   je   ključ   ka   pacijentovim 	podacima zaštićen, terapije su mnogo manje osetljivi podaci, jer se ne zna na kog 	pacijenta se odnose</a:t>
            </a:r>
            <a:r>
              <a:rPr lang="sr-Latn-RS" b="1" dirty="0" smtClean="0">
                <a:solidFill>
                  <a:schemeClr val="bg1"/>
                </a:solidFill>
              </a:rPr>
              <a:t>.</a:t>
            </a:r>
            <a:endParaRPr lang="sr-Latn-RS" sz="14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sr-Latn-RS" sz="1400" b="1" dirty="0" smtClean="0">
              <a:solidFill>
                <a:schemeClr val="tx1"/>
              </a:solidFill>
            </a:endParaRPr>
          </a:p>
          <a:p>
            <a:r>
              <a:rPr lang="sr-Latn-RS" sz="2200" b="1" dirty="0" smtClean="0">
                <a:solidFill>
                  <a:schemeClr val="tx1"/>
                </a:solidFill>
              </a:rPr>
              <a:t>Primer 2</a:t>
            </a:r>
            <a:endParaRPr lang="sr-Latn-RS" sz="1800" b="1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sr-Latn-RS" sz="1800" b="1" dirty="0" smtClean="0">
                <a:solidFill>
                  <a:schemeClr val="bg1"/>
                </a:solidFill>
              </a:rPr>
              <a:t>Tokom  jedne  sesije  se  podaci  o  korisniku  kopiraju  na  hard  disk,  kako  bi se omogućio rad ukoliko nestane internet konekcije. Ti podaci su osetljivi, jer laptop kao fizički uređaj može biti ukraden.</a:t>
            </a:r>
            <a:endParaRPr lang="sr-Latn-RS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Izbor tehnologija (slabe tačke)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 descr="14.3 TechnologyVulnerab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27021" r="-27021"/>
              <a:stretch>
                <a:fillRect/>
              </a:stretch>
            </p:blipFill>
          </mc:Choice>
          <mc:Fallback>
            <p:blipFill>
              <a:blip r:embed="rId4"/>
              <a:srcRect l="-27021" r="-27021"/>
              <a:stretch>
                <a:fillRect/>
              </a:stretch>
            </p:blipFill>
          </mc:Fallback>
        </mc:AlternateContent>
        <p:spPr>
          <a:xfrm>
            <a:off x="1136005" y="1428412"/>
            <a:ext cx="9226361" cy="4344304"/>
          </a:xfrm>
        </p:spPr>
      </p:pic>
    </p:spTree>
    <p:extLst>
      <p:ext uri="{BB962C8B-B14F-4D97-AF65-F5344CB8AC3E}">
        <p14:creationId xmlns:p14="http://schemas.microsoft.com/office/powerpoint/2010/main" val="4270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Neki zahtevi koji pospešuju sigurnost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sr-Latn-RS" sz="2400" b="1" dirty="0" smtClean="0">
                <a:solidFill>
                  <a:schemeClr val="tx1"/>
                </a:solidFill>
              </a:rPr>
              <a:t>Koristiti proveru šifri i pokretati je automatski svaki dan, a loše šifre prijaviti administratoru sistema</a:t>
            </a:r>
          </a:p>
          <a:p>
            <a:endParaRPr lang="sr-Latn-RS" sz="2400" b="1" dirty="0">
              <a:solidFill>
                <a:schemeClr val="tx1"/>
              </a:solidFill>
            </a:endParaRPr>
          </a:p>
          <a:p>
            <a:r>
              <a:rPr lang="sr-Latn-RS" sz="2400" b="1" dirty="0" smtClean="0">
                <a:solidFill>
                  <a:schemeClr val="tx1"/>
                </a:solidFill>
              </a:rPr>
              <a:t>Pristup sistemu je moguć jedino preko računara koji je odobren i registrovan od strane administratora sistema</a:t>
            </a:r>
          </a:p>
          <a:p>
            <a:endParaRPr lang="sr-Latn-RS" sz="2400" b="1" dirty="0">
              <a:solidFill>
                <a:schemeClr val="tx1"/>
              </a:solidFill>
            </a:endParaRPr>
          </a:p>
          <a:p>
            <a:r>
              <a:rPr lang="sr-Latn-RS" sz="2400" b="1" dirty="0" smtClean="0">
                <a:solidFill>
                  <a:schemeClr val="tx1"/>
                </a:solidFill>
              </a:rPr>
              <a:t>Klijentski računari imaju jedan instaliran pretraživač koji je odobren od strane administratora sistema</a:t>
            </a:r>
            <a:endParaRPr lang="sr-Latn-R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Operativna procena rizika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sr-Latn-RS" sz="2400" b="1" dirty="0" smtClean="0">
                <a:solidFill>
                  <a:schemeClr val="tx1"/>
                </a:solidFill>
              </a:rPr>
              <a:t>Može doći do novih rizika zbog menjanja zahteva, infrastrukture sistema ili menjanja okruženja</a:t>
            </a:r>
          </a:p>
          <a:p>
            <a:endParaRPr lang="sr-Latn-RS" sz="2400" b="1" dirty="0" smtClean="0">
              <a:solidFill>
                <a:schemeClr val="tx1"/>
              </a:solidFill>
            </a:endParaRPr>
          </a:p>
          <a:p>
            <a:r>
              <a:rPr lang="sr-Latn-RS" sz="2400" b="1" dirty="0" smtClean="0">
                <a:solidFill>
                  <a:schemeClr val="tx1"/>
                </a:solidFill>
              </a:rPr>
              <a:t>Takođe stari rizici koji su postojali tokom životnog ciklusa su aktivni</a:t>
            </a:r>
          </a:p>
          <a:p>
            <a:pPr marL="0" indent="0">
              <a:buNone/>
            </a:pPr>
            <a:endParaRPr lang="sr-Latn-R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Bezbednosni dizajn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Dizajn arhitekture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Kako arhitektura utiče na bezbednost</a:t>
            </a:r>
            <a:r>
              <a:rPr lang="en-US" b="1" dirty="0">
                <a:solidFill>
                  <a:schemeClr val="tx1"/>
                </a:solidFill>
              </a:rPr>
              <a:t>?</a:t>
            </a:r>
            <a:endParaRPr lang="sr-Latn-RS" b="1" dirty="0" smtClean="0">
              <a:solidFill>
                <a:schemeClr val="tx1"/>
              </a:solidFill>
            </a:endParaRPr>
          </a:p>
          <a:p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Dobra praksa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Koje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smernice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kojima</a:t>
            </a:r>
            <a:r>
              <a:rPr lang="en-US" b="1" dirty="0" smtClean="0">
                <a:solidFill>
                  <a:schemeClr val="tx1"/>
                </a:solidFill>
              </a:rPr>
              <a:t> se </a:t>
            </a:r>
            <a:r>
              <a:rPr lang="en-US" b="1" dirty="0" err="1" smtClean="0">
                <a:solidFill>
                  <a:schemeClr val="tx1"/>
                </a:solidFill>
              </a:rPr>
              <a:t>treba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upravljati</a:t>
            </a:r>
            <a:r>
              <a:rPr lang="en-US" b="1" dirty="0">
                <a:solidFill>
                  <a:schemeClr val="tx1"/>
                </a:solidFill>
              </a:rPr>
              <a:t>?</a:t>
            </a:r>
            <a:endParaRPr lang="sr-Latn-RS" sz="1800" b="1" dirty="0" smtClean="0">
              <a:solidFill>
                <a:schemeClr val="tx1"/>
              </a:solidFill>
            </a:endParaRPr>
          </a:p>
          <a:p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Upotrebni dizajn</a:t>
            </a:r>
            <a:endParaRPr lang="en-US" sz="1800" b="1" dirty="0">
              <a:solidFill>
                <a:schemeClr val="bg1"/>
              </a:solidFill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Sta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treba</a:t>
            </a:r>
            <a:r>
              <a:rPr lang="en-US" b="1" dirty="0" smtClean="0">
                <a:solidFill>
                  <a:schemeClr val="tx1"/>
                </a:solidFill>
              </a:rPr>
              <a:t> da </a:t>
            </a:r>
            <a:r>
              <a:rPr lang="en-US" b="1" dirty="0" err="1" smtClean="0">
                <a:solidFill>
                  <a:schemeClr val="tx1"/>
                </a:solidFill>
              </a:rPr>
              <a:t>podr</a:t>
            </a:r>
            <a:r>
              <a:rPr lang="sr-Latn-RS" b="1" dirty="0" smtClean="0">
                <a:solidFill>
                  <a:schemeClr val="tx1"/>
                </a:solidFill>
              </a:rPr>
              <a:t>žava sistem  kako bi se izbegle ranjivosti</a:t>
            </a:r>
          </a:p>
          <a:p>
            <a:pPr marL="457200" lvl="1" indent="0">
              <a:buNone/>
            </a:pPr>
            <a:r>
              <a:rPr lang="sr-Latn-RS" b="1" dirty="0" smtClean="0">
                <a:solidFill>
                  <a:schemeClr val="tx1"/>
                </a:solidFill>
              </a:rPr>
              <a:t>Nakon </a:t>
            </a:r>
            <a:r>
              <a:rPr lang="en-US" b="1" dirty="0" smtClean="0">
                <a:solidFill>
                  <a:schemeClr val="tx1"/>
                </a:solidFill>
              </a:rPr>
              <a:t>p</a:t>
            </a:r>
            <a:r>
              <a:rPr lang="sr-Latn-RS" b="1" dirty="0" smtClean="0">
                <a:solidFill>
                  <a:schemeClr val="tx1"/>
                </a:solidFill>
              </a:rPr>
              <a:t>uštanja u upotrebu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6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Dizajn</a:t>
            </a:r>
            <a:r>
              <a:rPr lang="en-US" sz="3200" dirty="0" smtClean="0"/>
              <a:t> </a:t>
            </a:r>
            <a:r>
              <a:rPr lang="en-US" sz="3200" dirty="0" err="1" smtClean="0"/>
              <a:t>arhitekture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Dva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va</a:t>
            </a:r>
            <a:r>
              <a:rPr lang="sr-Latn-RS" sz="2400" b="1" dirty="0" smtClean="0">
                <a:solidFill>
                  <a:schemeClr val="tx1"/>
                </a:solidFill>
              </a:rPr>
              <a:t>žne stavke na koje treba obratiti pažnju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lvl="2"/>
            <a:r>
              <a:rPr lang="sr-Latn-RS" sz="2000" b="1" u="sng" dirty="0">
                <a:solidFill>
                  <a:schemeClr val="bg1"/>
                </a:solidFill>
              </a:rPr>
              <a:t>Zaštita</a:t>
            </a:r>
          </a:p>
          <a:p>
            <a:pPr marL="1371600" lvl="3" indent="0">
              <a:buNone/>
            </a:pPr>
            <a:r>
              <a:rPr lang="sr-Latn-RS" sz="1800" b="1" dirty="0">
                <a:solidFill>
                  <a:schemeClr val="tx1"/>
                </a:solidFill>
              </a:rPr>
              <a:t>Kako sistem treba da bude organizovan tako da kritični delovi budu zaštićeni</a:t>
            </a:r>
            <a:r>
              <a:rPr lang="en-US" sz="1800" b="1" dirty="0">
                <a:solidFill>
                  <a:schemeClr val="tx1"/>
                </a:solidFill>
              </a:rPr>
              <a:t>?</a:t>
            </a:r>
            <a:endParaRPr lang="sr-Latn-RS" b="1" dirty="0">
              <a:solidFill>
                <a:schemeClr val="tx1"/>
              </a:solidFill>
            </a:endParaRPr>
          </a:p>
          <a:p>
            <a:pPr lvl="2"/>
            <a:r>
              <a:rPr lang="sr-Latn-RS" sz="2000" b="1" u="sng" dirty="0">
                <a:solidFill>
                  <a:schemeClr val="bg1"/>
                </a:solidFill>
              </a:rPr>
              <a:t>Raspodela</a:t>
            </a:r>
          </a:p>
          <a:p>
            <a:pPr marL="1371600" lvl="3" indent="0">
              <a:buNone/>
            </a:pPr>
            <a:r>
              <a:rPr lang="sr-Latn-RS" sz="1800" b="1" dirty="0">
                <a:solidFill>
                  <a:schemeClr val="tx1"/>
                </a:solidFill>
              </a:rPr>
              <a:t>Kako sistem treba da  bude raspoređen tako da se minimizuje procenat uspešnih napada</a:t>
            </a:r>
            <a:r>
              <a:rPr lang="en-US" sz="1800" b="1" dirty="0">
                <a:solidFill>
                  <a:schemeClr val="tx1"/>
                </a:solidFill>
              </a:rPr>
              <a:t>?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Nastaje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konflikt</a:t>
            </a:r>
            <a:endParaRPr lang="en-US" sz="2400" b="1" dirty="0">
              <a:solidFill>
                <a:schemeClr val="tx1"/>
              </a:solidFill>
            </a:endParaRPr>
          </a:p>
          <a:p>
            <a:pPr lvl="2"/>
            <a:r>
              <a:rPr lang="en-US" sz="2000" b="1" dirty="0" err="1" smtClean="0">
                <a:solidFill>
                  <a:schemeClr val="tx1"/>
                </a:solidFill>
              </a:rPr>
              <a:t>Za</a:t>
            </a:r>
            <a:r>
              <a:rPr lang="sr-Latn-RS" sz="2000" b="1" dirty="0" smtClean="0">
                <a:solidFill>
                  <a:schemeClr val="tx1"/>
                </a:solidFill>
              </a:rPr>
              <a:t>štićene aplikacije su sporije i imaju lošije performanse</a:t>
            </a:r>
          </a:p>
          <a:p>
            <a:pPr lvl="2"/>
            <a:r>
              <a:rPr lang="sr-Latn-RS" sz="2000" b="1" dirty="0" smtClean="0">
                <a:solidFill>
                  <a:schemeClr val="tx1"/>
                </a:solidFill>
              </a:rPr>
              <a:t>Teže je zaštititi delove koji su raspoređeni na različitim mestima</a:t>
            </a:r>
          </a:p>
        </p:txBody>
      </p:sp>
    </p:spTree>
    <p:extLst>
      <p:ext uri="{BB962C8B-B14F-4D97-AF65-F5344CB8AC3E}">
        <p14:creationId xmlns:p14="http://schemas.microsoft.com/office/powerpoint/2010/main" val="4445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Zaštita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sr-Latn-RS" sz="2400" b="1" u="sng" dirty="0" smtClean="0">
                <a:solidFill>
                  <a:schemeClr val="bg1"/>
                </a:solidFill>
              </a:rPr>
              <a:t>Zaštita na nivou platforme</a:t>
            </a:r>
          </a:p>
          <a:p>
            <a:pPr lvl="1"/>
            <a:r>
              <a:rPr lang="sr-Latn-RS" sz="2000" b="1" dirty="0" smtClean="0">
                <a:solidFill>
                  <a:schemeClr val="tx1"/>
                </a:solidFill>
              </a:rPr>
              <a:t>Zavisno od platforme na kojoj se pokreće aplikacija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</a:rPr>
              <a:t>Zaštita na nivou aplikacije</a:t>
            </a:r>
          </a:p>
          <a:p>
            <a:pPr lvl="1"/>
            <a:r>
              <a:rPr lang="sr-Latn-RS" sz="2000" b="1" dirty="0" smtClean="0">
                <a:solidFill>
                  <a:schemeClr val="tx1"/>
                </a:solidFill>
              </a:rPr>
              <a:t>Mehanizam zaštite koji je integrisan u aplikaciju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</a:rPr>
              <a:t>Zaštita na nivou zapisa</a:t>
            </a:r>
          </a:p>
          <a:p>
            <a:pPr lvl="1"/>
            <a:r>
              <a:rPr lang="sr-Latn-RS" sz="2000" b="1" dirty="0" smtClean="0">
                <a:solidFill>
                  <a:schemeClr val="tx1"/>
                </a:solidFill>
              </a:rPr>
              <a:t>Zaštita pristupu pojedinačnim podacima</a:t>
            </a:r>
          </a:p>
        </p:txBody>
      </p:sp>
    </p:spTree>
    <p:extLst>
      <p:ext uri="{BB962C8B-B14F-4D97-AF65-F5344CB8AC3E}">
        <p14:creationId xmlns:p14="http://schemas.microsoft.com/office/powerpoint/2010/main" val="34839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Zaštita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720" t="4162" r="2331" b="6713"/>
          <a:stretch/>
        </p:blipFill>
        <p:spPr>
          <a:xfrm>
            <a:off x="2203834" y="1516170"/>
            <a:ext cx="7494039" cy="46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Raspodela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17" t="2405" r="20561" b="6030"/>
          <a:stretch/>
        </p:blipFill>
        <p:spPr>
          <a:xfrm>
            <a:off x="1861811" y="1519946"/>
            <a:ext cx="8178085" cy="44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/>
          <a:lstStyle/>
          <a:p>
            <a:r>
              <a:rPr lang="sr-Latn-RS" dirty="0" smtClean="0"/>
              <a:t>Šta je važno, a naučićemo ovde</a:t>
            </a:r>
            <a:r>
              <a:rPr lang="en-US" dirty="0" smtClean="0"/>
              <a:t>?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7" y="1519946"/>
            <a:ext cx="10380372" cy="4652253"/>
          </a:xfrm>
        </p:spPr>
        <p:txBody>
          <a:bodyPr>
            <a:normAutofit/>
          </a:bodyPr>
          <a:lstStyle/>
          <a:p>
            <a:pPr algn="just"/>
            <a:r>
              <a:rPr lang="sr-Latn-RS" sz="2400" b="1" dirty="0" smtClean="0">
                <a:solidFill>
                  <a:schemeClr val="tx1"/>
                </a:solidFill>
              </a:rPr>
              <a:t>Shvatiti razliku između sigurnosti aplikacija i sigurnosti infrastrukture</a:t>
            </a:r>
          </a:p>
          <a:p>
            <a:pPr algn="just"/>
            <a:endParaRPr lang="sr-Latn-RS" sz="1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err="1" smtClean="0">
                <a:solidFill>
                  <a:schemeClr val="tx1"/>
                </a:solidFill>
              </a:rPr>
              <a:t>Nau</a:t>
            </a:r>
            <a:r>
              <a:rPr lang="sr-Latn-RS" sz="2400" b="1" dirty="0" smtClean="0">
                <a:solidFill>
                  <a:schemeClr val="tx1"/>
                </a:solidFill>
              </a:rPr>
              <a:t>čiti kako procena rizika tokom životnog ciklusa i procena operativnog rizika utiču na dizajn sistema</a:t>
            </a:r>
          </a:p>
          <a:p>
            <a:pPr algn="just"/>
            <a:endParaRPr lang="sr-Latn-RS" sz="1600" b="1" dirty="0">
              <a:solidFill>
                <a:schemeClr val="tx1"/>
              </a:solidFill>
            </a:endParaRPr>
          </a:p>
          <a:p>
            <a:pPr algn="just"/>
            <a:r>
              <a:rPr lang="sr-Latn-RS" sz="2400" b="1" dirty="0" smtClean="0">
                <a:solidFill>
                  <a:schemeClr val="tx1"/>
                </a:solidFill>
              </a:rPr>
              <a:t>Biti svestan arhitektura i smernica za razvoj sigurnih aplikacija</a:t>
            </a:r>
          </a:p>
          <a:p>
            <a:pPr algn="just"/>
            <a:endParaRPr lang="sr-Latn-RS" sz="1600" b="1" dirty="0" smtClean="0">
              <a:solidFill>
                <a:schemeClr val="tx1"/>
              </a:solidFill>
            </a:endParaRPr>
          </a:p>
          <a:p>
            <a:pPr algn="just"/>
            <a:r>
              <a:rPr lang="sr-Latn-RS" sz="2400" b="1" dirty="0" smtClean="0">
                <a:solidFill>
                  <a:schemeClr val="tx1"/>
                </a:solidFill>
              </a:rPr>
              <a:t>Razumeti pojam opstanka sistema i zašto je analiza opstanka bitna za složene softverske sisteme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0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Dobre smernice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sr-Latn-RS" sz="2400" b="1" u="sng" dirty="0" smtClean="0">
                <a:solidFill>
                  <a:schemeClr val="bg1"/>
                </a:solidFill>
              </a:rPr>
              <a:t>Odluka o eksplicitnoj bezbednosnoj politici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Definisati bezbednosnu politiku koja treba da se primenjuje na svim sistemima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</a:rPr>
              <a:t>Izbegavati jednu tačku neuspeha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Potrebno je više od jednog neuspeha u bezbednosnim procedurama da se dobije sigurnosni propust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</a:rPr>
              <a:t>Pad sistema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Čak i pri padu sistema, osetljivim informacijama se ne može pristupiti od strane neovlašćenih lica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</a:rPr>
              <a:t>Balansirati između sigurnosti i upotrebljivosti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Izbegavati sigurnosne procedure koje otežavaju rad sistema. Nekada morate prihvatiti i slabiju sigurnost zbog performansi</a:t>
            </a:r>
          </a:p>
        </p:txBody>
      </p:sp>
    </p:spTree>
    <p:extLst>
      <p:ext uri="{BB962C8B-B14F-4D97-AF65-F5344CB8AC3E}">
        <p14:creationId xmlns:p14="http://schemas.microsoft.com/office/powerpoint/2010/main" val="18230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Dobre smernice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sr-Latn-RS" sz="2400" b="1" u="sng" dirty="0" smtClean="0">
                <a:solidFill>
                  <a:schemeClr val="bg1"/>
                </a:solidFill>
              </a:rPr>
              <a:t>Logovanje korisničkih akcija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Održavanje evidencije radnji koje sprovode korisnici može pomoći pri analizi ko je šta uradio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</a:rPr>
              <a:t>Redudentnost i raznolikost smanjuju rizik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Pravljenje više kopija podataka i korišćenje raznih infrastruktura smanjuju rizik od nauspeha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</a:rPr>
              <a:t>Validacija svih ulaznih podataka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Proveravati da li su svi ulazni podaci unutar domena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</a:rPr>
              <a:t>Deljenje sistema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Podeliti različite delove sistema u različite delove, tako da jedan korisnik ima samo pristup onome što mu treba i što sme da koristi</a:t>
            </a:r>
          </a:p>
        </p:txBody>
      </p:sp>
    </p:spTree>
    <p:extLst>
      <p:ext uri="{BB962C8B-B14F-4D97-AF65-F5344CB8AC3E}">
        <p14:creationId xmlns:p14="http://schemas.microsoft.com/office/powerpoint/2010/main" val="1827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Dobre smernice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sr-Latn-RS" sz="2400" b="1" u="sng" dirty="0" smtClean="0">
                <a:solidFill>
                  <a:schemeClr val="bg1"/>
                </a:solidFill>
              </a:rPr>
              <a:t>Upotrebni dizajn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Napraviti dizajn tako da se izbegnu problemi u primeni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</a:rPr>
              <a:t>Dizajn za oporavak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Napraviti dizajn tako da se sistem lako oporavlja od napada</a:t>
            </a:r>
            <a:endParaRPr lang="sr-Latn-RS" b="1" dirty="0">
              <a:solidFill>
                <a:schemeClr val="tx1"/>
              </a:solidFill>
            </a:endParaRPr>
          </a:p>
          <a:p>
            <a:pPr lvl="1"/>
            <a:endParaRPr lang="sr-Latn-RS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sr-Latn-RS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sr-Latn-RS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sr-Latn-RS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sr-Latn-RS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sr-Latn-R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Upotrebni dizajn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pPr lvl="1" algn="just"/>
            <a:r>
              <a:rPr lang="sr-Latn-RS" sz="2400" b="1" dirty="0">
                <a:solidFill>
                  <a:schemeClr val="tx1"/>
                </a:solidFill>
              </a:rPr>
              <a:t>Podrazumeva konfigurisanje softvera za rad u svojoj radnoj sredini, instaliranje sistema i konfigurisanje u zavisnosti od platforme.</a:t>
            </a:r>
          </a:p>
          <a:p>
            <a:pPr lvl="1" algn="just"/>
            <a:endParaRPr lang="sr-Latn-RS" sz="2000" b="1" dirty="0">
              <a:solidFill>
                <a:schemeClr val="tx1"/>
              </a:solidFill>
            </a:endParaRPr>
          </a:p>
          <a:p>
            <a:pPr lvl="1" algn="just"/>
            <a:r>
              <a:rPr lang="sr-Latn-RS" sz="2400" b="1" dirty="0">
                <a:solidFill>
                  <a:schemeClr val="tx1"/>
                </a:solidFill>
              </a:rPr>
              <a:t>Kao rezultat konfiguracionih </a:t>
            </a:r>
            <a:r>
              <a:rPr lang="sr-Latn-RS" sz="2400" b="1" dirty="0" smtClean="0">
                <a:solidFill>
                  <a:schemeClr val="tx1"/>
                </a:solidFill>
              </a:rPr>
              <a:t>grešaka </a:t>
            </a:r>
            <a:r>
              <a:rPr lang="sr-Latn-RS" sz="2400" b="1" dirty="0">
                <a:solidFill>
                  <a:schemeClr val="tx1"/>
                </a:solidFill>
              </a:rPr>
              <a:t>mogu nastati </a:t>
            </a:r>
            <a:r>
              <a:rPr lang="sr-Latn-RS" sz="2400" b="1" dirty="0" smtClean="0">
                <a:solidFill>
                  <a:schemeClr val="tx1"/>
                </a:solidFill>
              </a:rPr>
              <a:t>ranjivosti sistema</a:t>
            </a:r>
            <a:endParaRPr lang="sr-Latn-RS" sz="2400" b="1" dirty="0">
              <a:solidFill>
                <a:schemeClr val="tx1"/>
              </a:solidFill>
            </a:endParaRPr>
          </a:p>
          <a:p>
            <a:pPr lvl="1" algn="just"/>
            <a:endParaRPr lang="sr-Latn-RS" sz="2000" b="1" dirty="0">
              <a:solidFill>
                <a:schemeClr val="tx1"/>
              </a:solidFill>
            </a:endParaRPr>
          </a:p>
          <a:p>
            <a:pPr lvl="1" algn="just"/>
            <a:r>
              <a:rPr lang="sr-Latn-RS" sz="2400" b="1" dirty="0">
                <a:solidFill>
                  <a:schemeClr val="tx1"/>
                </a:solidFill>
              </a:rPr>
              <a:t>Ubacivanjem </a:t>
            </a:r>
            <a:r>
              <a:rPr lang="sr-Latn-RS" sz="2400" b="1" dirty="0" smtClean="0">
                <a:solidFill>
                  <a:schemeClr val="tx1"/>
                </a:solidFill>
              </a:rPr>
              <a:t>podrške puštanja u upotrebu </a:t>
            </a:r>
            <a:r>
              <a:rPr lang="sr-Latn-RS" sz="2400" b="1" dirty="0">
                <a:solidFill>
                  <a:schemeClr val="tx1"/>
                </a:solidFill>
              </a:rPr>
              <a:t>u sistem smanjuje se verovatnoća od nastajanja </a:t>
            </a:r>
            <a:r>
              <a:rPr lang="sr-Latn-RS" sz="2400" b="1" dirty="0" smtClean="0">
                <a:solidFill>
                  <a:schemeClr val="tx1"/>
                </a:solidFill>
              </a:rPr>
              <a:t>ranjivosti</a:t>
            </a:r>
            <a:endParaRPr lang="sr-Latn-RS" b="1" dirty="0">
              <a:solidFill>
                <a:schemeClr val="tx1"/>
              </a:solidFill>
            </a:endParaRPr>
          </a:p>
          <a:p>
            <a:pPr lvl="1" algn="just"/>
            <a:endParaRPr lang="sr-Latn-RS" b="1" dirty="0" smtClean="0">
              <a:solidFill>
                <a:schemeClr val="tx1"/>
              </a:solidFill>
            </a:endParaRPr>
          </a:p>
          <a:p>
            <a:pPr lvl="1" algn="just"/>
            <a:endParaRPr lang="sr-Latn-R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pu</a:t>
            </a:r>
            <a:r>
              <a:rPr lang="sr-Latn-RS" sz="3200" dirty="0" smtClean="0"/>
              <a:t>štanje u upotrebu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96" t="33225" r="2065" b="16400"/>
          <a:stretch/>
        </p:blipFill>
        <p:spPr>
          <a:xfrm>
            <a:off x="890693" y="2332805"/>
            <a:ext cx="10326805" cy="30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Ranjivosti pri Puštanju u upotrebu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sr-Latn-RS" sz="2400" b="1" dirty="0" smtClean="0">
                <a:solidFill>
                  <a:schemeClr val="tx1"/>
                </a:solidFill>
              </a:rPr>
              <a:t>Podrazumevana podešavanja</a:t>
            </a:r>
          </a:p>
          <a:p>
            <a:pPr lvl="1" algn="just"/>
            <a:r>
              <a:rPr lang="sr-Latn-RS" b="1" dirty="0" smtClean="0">
                <a:solidFill>
                  <a:schemeClr val="tx1"/>
                </a:solidFill>
              </a:rPr>
              <a:t>Podrazumevane postavke se mogu lako saznati, pa ih ne treba koristiti. Prvom prilikom treba promeniti podrazumevane postavke i tako smanjiti verovatnoću da napadač zna podatke</a:t>
            </a:r>
          </a:p>
          <a:p>
            <a:pPr lvl="1" algn="just"/>
            <a:endParaRPr lang="sr-Latn-RS" b="1" dirty="0" smtClean="0">
              <a:solidFill>
                <a:schemeClr val="tx1"/>
              </a:solidFill>
            </a:endParaRPr>
          </a:p>
          <a:p>
            <a:r>
              <a:rPr lang="sr-Latn-RS" sz="2400" b="1" dirty="0" smtClean="0">
                <a:solidFill>
                  <a:schemeClr val="tx1"/>
                </a:solidFill>
              </a:rPr>
              <a:t>Razvoj nije važniji od puštanja u upotrebu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Podešavanja i postavke koji su korišćeni za razvoj i debagovanje treba da budu isključeni nakon puštanja u upotrebu</a:t>
            </a:r>
          </a:p>
          <a:p>
            <a:pPr lvl="1"/>
            <a:endParaRPr lang="sr-Latn-RS" b="1" dirty="0" smtClean="0">
              <a:solidFill>
                <a:schemeClr val="tx1"/>
              </a:solidFill>
            </a:endParaRPr>
          </a:p>
          <a:p>
            <a:pPr lvl="1"/>
            <a:endParaRPr lang="sr-Latn-R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Podrška pri puštanju u upotrebu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sr-Latn-RS" sz="2400" b="1" dirty="0" smtClean="0">
                <a:solidFill>
                  <a:schemeClr val="bg1"/>
                </a:solidFill>
              </a:rPr>
              <a:t>Uključite podršku za pregled i analizu konfiguracije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Administrator sistema treba da vidi celu konfiguraciju, a samim tim i uoči greške</a:t>
            </a:r>
          </a:p>
          <a:p>
            <a:r>
              <a:rPr lang="sr-Latn-RS" sz="2400" b="1" dirty="0" smtClean="0">
                <a:solidFill>
                  <a:schemeClr val="bg1"/>
                </a:solidFill>
              </a:rPr>
              <a:t>Smanjiti podrazumevane privilegije i time smanjiti moguću štetu</a:t>
            </a:r>
          </a:p>
          <a:p>
            <a:pPr lvl="1" algn="just"/>
            <a:r>
              <a:rPr lang="sr-Latn-RS" b="1" dirty="0" smtClean="0">
                <a:solidFill>
                  <a:schemeClr val="tx1"/>
                </a:solidFill>
              </a:rPr>
              <a:t>Svesti privilegije administratora na minimum, ako neko dobije pristup admin nalogu nemaju direktan pristup funkcijama sistema</a:t>
            </a:r>
          </a:p>
          <a:p>
            <a:r>
              <a:rPr lang="sr-Latn-RS" sz="2400" b="1" dirty="0" smtClean="0">
                <a:solidFill>
                  <a:schemeClr val="bg1"/>
                </a:solidFill>
              </a:rPr>
              <a:t>Lokalizovati podešavanja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Sva podešavanja koja su vezana za jedan deo sistema treba raditi odjednom, da seneki deo ne bi zaboravio</a:t>
            </a:r>
          </a:p>
          <a:p>
            <a:r>
              <a:rPr lang="sr-Latn-RS" sz="2400" b="1" dirty="0" smtClean="0">
                <a:solidFill>
                  <a:schemeClr val="bg1"/>
                </a:solidFill>
              </a:rPr>
              <a:t>Obezbediti jednostavne načine za popravku ranjivosti</a:t>
            </a:r>
            <a:endParaRPr lang="sr-Latn-RS" b="1" dirty="0" smtClean="0">
              <a:solidFill>
                <a:schemeClr val="bg1"/>
              </a:solidFill>
            </a:endParaRP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Kada se otkrije ranjivost potreban je lak način da se ona ukloni i suzbije</a:t>
            </a:r>
          </a:p>
          <a:p>
            <a:pPr lvl="1"/>
            <a:endParaRPr lang="sr-Latn-R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Opstanak sistema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pPr lvl="1"/>
            <a:r>
              <a:rPr lang="sr-Latn-RS" sz="2400" b="1" dirty="0" smtClean="0">
                <a:solidFill>
                  <a:schemeClr val="tx1"/>
                </a:solidFill>
              </a:rPr>
              <a:t>Sposobnost sistema da obezbedi osnovne usluge dok je pod napadom ili nakon oštećenja dela sistema</a:t>
            </a:r>
          </a:p>
          <a:p>
            <a:pPr lvl="1"/>
            <a:endParaRPr lang="sr-Latn-RS" sz="2400" b="1" dirty="0">
              <a:solidFill>
                <a:schemeClr val="tx1"/>
              </a:solidFill>
            </a:endParaRPr>
          </a:p>
          <a:p>
            <a:pPr lvl="1"/>
            <a:r>
              <a:rPr lang="sr-Latn-RS" sz="2400" b="1" dirty="0" smtClean="0">
                <a:solidFill>
                  <a:schemeClr val="tx1"/>
                </a:solidFill>
              </a:rPr>
              <a:t>Analiza i dizajn opstanka sistema trebalo bi da budu deo procesa sigurnosnog inženjeringa</a:t>
            </a:r>
          </a:p>
          <a:p>
            <a:pPr marL="457200" lvl="1" indent="0">
              <a:buNone/>
            </a:pPr>
            <a:endParaRPr lang="sr-Latn-RS" sz="24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sr-Latn-R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Opstanak sistema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pPr lvl="1"/>
            <a:r>
              <a:rPr lang="sr-Latn-RS" sz="2400" b="1" dirty="0" smtClean="0">
                <a:solidFill>
                  <a:schemeClr val="tx1"/>
                </a:solidFill>
              </a:rPr>
              <a:t>Važnost opstanka sistema</a:t>
            </a:r>
          </a:p>
          <a:p>
            <a:pPr lvl="2"/>
            <a:r>
              <a:rPr lang="sr-Latn-RS" sz="2000" b="1" u="sng" dirty="0" smtClean="0">
                <a:solidFill>
                  <a:schemeClr val="bg1"/>
                </a:solidFill>
              </a:rPr>
              <a:t>Naša ekonomija i životi se oslanjaju na računare i računarske sisteme</a:t>
            </a:r>
          </a:p>
          <a:p>
            <a:pPr lvl="3"/>
            <a:r>
              <a:rPr lang="sr-Latn-RS" sz="1800" b="1" dirty="0" smtClean="0">
                <a:solidFill>
                  <a:schemeClr val="tx1"/>
                </a:solidFill>
              </a:rPr>
              <a:t>Infrastruktura</a:t>
            </a:r>
          </a:p>
          <a:p>
            <a:pPr lvl="3"/>
            <a:r>
              <a:rPr lang="sr-Latn-RS" sz="1800" b="1" dirty="0" smtClean="0">
                <a:solidFill>
                  <a:schemeClr val="tx1"/>
                </a:solidFill>
              </a:rPr>
              <a:t>Zdravstvo</a:t>
            </a:r>
          </a:p>
          <a:p>
            <a:pPr lvl="3"/>
            <a:r>
              <a:rPr lang="sr-Latn-RS" sz="1800" b="1" dirty="0" smtClean="0">
                <a:solidFill>
                  <a:schemeClr val="tx1"/>
                </a:solidFill>
              </a:rPr>
              <a:t>Državna uprava</a:t>
            </a:r>
          </a:p>
          <a:p>
            <a:pPr lvl="2"/>
            <a:r>
              <a:rPr lang="sr-Latn-RS" sz="2000" b="1" u="sng" dirty="0" smtClean="0">
                <a:solidFill>
                  <a:schemeClr val="bg1"/>
                </a:solidFill>
              </a:rPr>
              <a:t>Gubitci prilikom pada poslovnih sistema su brzi i veliki</a:t>
            </a:r>
          </a:p>
          <a:p>
            <a:pPr lvl="3"/>
            <a:r>
              <a:rPr lang="sr-Latn-RS" sz="1800" b="1" dirty="0" smtClean="0">
                <a:solidFill>
                  <a:schemeClr val="tx1"/>
                </a:solidFill>
              </a:rPr>
              <a:t>Aerodromski sistemi</a:t>
            </a:r>
          </a:p>
          <a:p>
            <a:pPr lvl="3"/>
            <a:r>
              <a:rPr lang="sr-Latn-RS" sz="1800" b="1" dirty="0" smtClean="0">
                <a:solidFill>
                  <a:schemeClr val="tx1"/>
                </a:solidFill>
              </a:rPr>
              <a:t>Sistemi za plaćanje</a:t>
            </a:r>
          </a:p>
          <a:p>
            <a:pPr lvl="3"/>
            <a:r>
              <a:rPr lang="sr-Latn-RS" sz="1800" b="1" dirty="0" smtClean="0">
                <a:solidFill>
                  <a:schemeClr val="tx1"/>
                </a:solidFill>
              </a:rPr>
              <a:t>Elektronske trgovine</a:t>
            </a:r>
            <a:endParaRPr lang="sr-Latn-RS" sz="24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sr-Latn-R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Dostupnost usluga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pPr lvl="1" algn="just"/>
            <a:r>
              <a:rPr lang="sr-Latn-RS" sz="2400" b="1" dirty="0" smtClean="0">
                <a:solidFill>
                  <a:schemeClr val="tx1"/>
                </a:solidFill>
              </a:rPr>
              <a:t>Koje usluge sitema su najkritičnije </a:t>
            </a:r>
            <a:r>
              <a:rPr lang="sr-Latn-RS" sz="2400" b="1" dirty="0">
                <a:solidFill>
                  <a:schemeClr val="tx1"/>
                </a:solidFill>
              </a:rPr>
              <a:t>za biznis</a:t>
            </a:r>
            <a:r>
              <a:rPr lang="sr-Latn-RS" sz="2400" b="1" dirty="0" smtClean="0">
                <a:solidFill>
                  <a:schemeClr val="tx1"/>
                </a:solidFill>
              </a:rPr>
              <a:t>?</a:t>
            </a:r>
          </a:p>
          <a:p>
            <a:pPr lvl="1" algn="just"/>
            <a:r>
              <a:rPr lang="sr-Latn-RS" sz="2400" b="1" dirty="0" smtClean="0">
                <a:solidFill>
                  <a:schemeClr val="tx1"/>
                </a:solidFill>
              </a:rPr>
              <a:t>Kako ti servisi mogu </a:t>
            </a:r>
            <a:r>
              <a:rPr lang="sr-Latn-RS" sz="2400" b="1" dirty="0">
                <a:solidFill>
                  <a:schemeClr val="tx1"/>
                </a:solidFill>
              </a:rPr>
              <a:t>biti kompromitovani</a:t>
            </a:r>
            <a:r>
              <a:rPr lang="sr-Latn-RS" sz="2400" b="1" dirty="0" smtClean="0">
                <a:solidFill>
                  <a:schemeClr val="tx1"/>
                </a:solidFill>
              </a:rPr>
              <a:t>?</a:t>
            </a:r>
          </a:p>
          <a:p>
            <a:pPr lvl="1" algn="just"/>
            <a:r>
              <a:rPr lang="sr-Latn-RS" sz="2400" b="1" dirty="0" smtClean="0">
                <a:solidFill>
                  <a:schemeClr val="tx1"/>
                </a:solidFill>
              </a:rPr>
              <a:t>Koji je minimalni kvalitet servisa koji mora </a:t>
            </a:r>
            <a:r>
              <a:rPr lang="sr-Latn-RS" sz="2400" b="1" dirty="0">
                <a:solidFill>
                  <a:schemeClr val="tx1"/>
                </a:solidFill>
              </a:rPr>
              <a:t>biti podržan</a:t>
            </a:r>
            <a:r>
              <a:rPr lang="sr-Latn-RS" sz="2400" b="1" dirty="0" smtClean="0">
                <a:solidFill>
                  <a:schemeClr val="tx1"/>
                </a:solidFill>
              </a:rPr>
              <a:t>?</a:t>
            </a:r>
          </a:p>
          <a:p>
            <a:pPr lvl="1" algn="just"/>
            <a:r>
              <a:rPr lang="sr-Latn-RS" sz="2400" b="1" dirty="0" smtClean="0">
                <a:solidFill>
                  <a:schemeClr val="tx1"/>
                </a:solidFill>
              </a:rPr>
              <a:t>Kako ovi servisi mogu </a:t>
            </a:r>
            <a:r>
              <a:rPr lang="sr-Latn-RS" sz="2400" b="1" dirty="0">
                <a:solidFill>
                  <a:schemeClr val="tx1"/>
                </a:solidFill>
              </a:rPr>
              <a:t>biti zaštićeni</a:t>
            </a:r>
            <a:r>
              <a:rPr lang="sr-Latn-RS" sz="2400" b="1" dirty="0" smtClean="0">
                <a:solidFill>
                  <a:schemeClr val="tx1"/>
                </a:solidFill>
              </a:rPr>
              <a:t>?</a:t>
            </a:r>
          </a:p>
          <a:p>
            <a:pPr lvl="1" algn="just"/>
            <a:r>
              <a:rPr lang="sr-Latn-RS" sz="2400" b="1" dirty="0" smtClean="0">
                <a:solidFill>
                  <a:schemeClr val="tx1"/>
                </a:solidFill>
              </a:rPr>
              <a:t>Koliko vremena je potrebno za oporavak u slučaju da servis postane nedostupan?</a:t>
            </a:r>
            <a:endParaRPr lang="sr-Latn-R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/>
          <a:lstStyle/>
          <a:p>
            <a:r>
              <a:rPr lang="sr-Latn-RS" dirty="0" smtClean="0"/>
              <a:t>Gde sigurnost može biti narušena</a:t>
            </a:r>
            <a:r>
              <a:rPr lang="en-US" dirty="0" smtClean="0"/>
              <a:t>?</a:t>
            </a:r>
            <a:endParaRPr lang="sr-Latn-R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85" t="5546" r="5022" b="8926"/>
          <a:stretch/>
        </p:blipFill>
        <p:spPr>
          <a:xfrm>
            <a:off x="1616664" y="1519946"/>
            <a:ext cx="8821297" cy="45811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Strategije opstanka 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pPr lvl="1" algn="just"/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Otpornost</a:t>
            </a:r>
          </a:p>
          <a:p>
            <a:pPr lvl="2" algn="just"/>
            <a:r>
              <a:rPr lang="sr-Latn-RS" sz="1800" b="1" dirty="0" smtClean="0">
                <a:solidFill>
                  <a:schemeClr val="tx1"/>
                </a:solidFill>
              </a:rPr>
              <a:t>Treba izgraditi sistem tako da bude u mogućnosti da se odupre napadima</a:t>
            </a:r>
          </a:p>
          <a:p>
            <a:pPr lvl="1" algn="just"/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Prepoznavanje</a:t>
            </a:r>
          </a:p>
          <a:p>
            <a:pPr lvl="2" algn="just"/>
            <a:r>
              <a:rPr lang="sr-Latn-RS" sz="1800" b="1" dirty="0" smtClean="0">
                <a:solidFill>
                  <a:schemeClr val="tx1"/>
                </a:solidFill>
              </a:rPr>
              <a:t>Sistem treba da sadrži detekciju napada i procenu štete koja može nastati</a:t>
            </a:r>
          </a:p>
          <a:p>
            <a:pPr lvl="1" algn="just"/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Oporavak</a:t>
            </a:r>
          </a:p>
          <a:p>
            <a:pPr lvl="2" algn="just"/>
            <a:r>
              <a:rPr lang="sr-Latn-RS" sz="1800" b="1" dirty="0" smtClean="0">
                <a:solidFill>
                  <a:schemeClr val="tx1"/>
                </a:solidFill>
              </a:rPr>
              <a:t>Izgradnja dela sistema za pružanje usluga dok je sistem pod napadom</a:t>
            </a:r>
            <a:endParaRPr lang="sr-Latn-R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Strategije opstanka 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08" t="12743" r="18716" b="17507"/>
          <a:stretch/>
        </p:blipFill>
        <p:spPr>
          <a:xfrm>
            <a:off x="1620282" y="1514876"/>
            <a:ext cx="8661144" cy="42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Ključne aktivnosti kod opstanka 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>
            <a:normAutofit/>
          </a:bodyPr>
          <a:lstStyle/>
          <a:p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Razumevanje sistema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Pregledati ciljeve, zahteve i arhitekturu sistema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Identifikacija kritičnih resursa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Identifikovati usluge koje moraju uvek biti aktivne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Simulacija napada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Osmisliti kritični scenario i testirati ga, da se vidi kako sistem tada funkcioniše</a:t>
            </a:r>
          </a:p>
          <a:p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preživljavanja</a:t>
            </a:r>
          </a:p>
          <a:p>
            <a:pPr lvl="1"/>
            <a:r>
              <a:rPr lang="sr-Latn-RS" b="1" dirty="0" smtClean="0">
                <a:solidFill>
                  <a:schemeClr val="tx1"/>
                </a:solidFill>
              </a:rPr>
              <a:t>Identifikovati strategije koje se mogu primeniti</a:t>
            </a:r>
            <a:endParaRPr lang="sr-Latn-R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Jedan od najvećih napada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/>
          <a:lstStyle/>
          <a:p>
            <a:endParaRPr lang="sr-Latn-CS" dirty="0" smtClean="0"/>
          </a:p>
          <a:p>
            <a:pPr algn="just"/>
            <a:r>
              <a:rPr lang="sr-Latn-CS" sz="2400" b="1" dirty="0" smtClean="0">
                <a:solidFill>
                  <a:schemeClr val="tx1"/>
                </a:solidFill>
              </a:rPr>
              <a:t>Tokom hladnog rata, CIA je pronašla način da onesposobi sibirske gasovode. Oni su umesto bombi ili raketa iskoristili upad u kompjuterski sistem i izazvali toliko veliki haos da se vatra videla i iz svemira.</a:t>
            </a:r>
          </a:p>
          <a:p>
            <a:pPr marL="0" indent="0" algn="just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168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KRAJ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7126" y="1519946"/>
            <a:ext cx="10380371" cy="4652253"/>
          </a:xfrm>
        </p:spPr>
        <p:txBody>
          <a:bodyPr/>
          <a:lstStyle/>
          <a:p>
            <a:pPr marL="0" indent="0" algn="ctr">
              <a:buNone/>
            </a:pPr>
            <a:endParaRPr lang="sr-Latn-CS" dirty="0" smtClean="0"/>
          </a:p>
          <a:p>
            <a:pPr marL="0" indent="0" algn="ctr">
              <a:buNone/>
            </a:pPr>
            <a:r>
              <a:rPr lang="sr-Latn-CS" sz="2400" b="1" dirty="0" smtClean="0">
                <a:solidFill>
                  <a:schemeClr val="tx1"/>
                </a:solidFill>
              </a:rPr>
              <a:t>Pitanja</a:t>
            </a:r>
            <a:r>
              <a:rPr lang="en-US" sz="2400" b="1" dirty="0" smtClean="0">
                <a:solidFill>
                  <a:schemeClr val="tx1"/>
                </a:solidFill>
              </a:rPr>
              <a:t>? </a:t>
            </a:r>
            <a:r>
              <a:rPr lang="en-US" sz="2400" b="1" dirty="0" err="1" smtClean="0">
                <a:solidFill>
                  <a:schemeClr val="tx1"/>
                </a:solidFill>
              </a:rPr>
              <a:t>Komentari</a:t>
            </a:r>
            <a:r>
              <a:rPr lang="en-US" sz="2400" b="1" dirty="0" smtClean="0">
                <a:solidFill>
                  <a:schemeClr val="tx1"/>
                </a:solidFill>
              </a:rPr>
              <a:t>?</a:t>
            </a:r>
          </a:p>
          <a:p>
            <a:pPr marL="0" indent="0" algn="ctr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sr-Latn-CS" sz="24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sr-Latn-RS" dirty="0"/>
          </a:p>
        </p:txBody>
      </p:sp>
      <p:sp>
        <p:nvSpPr>
          <p:cNvPr id="3" name="Smiley Face 2"/>
          <p:cNvSpPr/>
          <p:nvPr/>
        </p:nvSpPr>
        <p:spPr>
          <a:xfrm>
            <a:off x="5126606" y="3699457"/>
            <a:ext cx="1648495" cy="1648495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31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Sigurnost aplikacije naspram infrastrukture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7127" y="1519946"/>
            <a:ext cx="10380372" cy="4652253"/>
          </a:xfrm>
        </p:spPr>
        <p:txBody>
          <a:bodyPr>
            <a:normAutofit/>
          </a:bodyPr>
          <a:lstStyle/>
          <a:p>
            <a:pPr algn="just"/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Sigurnost aplikacije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sr-Latn-RS" sz="2400" b="1" dirty="0" smtClean="0">
                <a:solidFill>
                  <a:schemeClr val="tx1"/>
                </a:solidFill>
              </a:rPr>
              <a:t>problem koji rešavaju softverski inženjeri tako da sistem koji razvijaju treba da odoli napadima</a:t>
            </a:r>
          </a:p>
          <a:p>
            <a:pPr algn="just"/>
            <a:endParaRPr lang="sr-Latn-RS" sz="2400" b="1" dirty="0">
              <a:solidFill>
                <a:schemeClr val="tx1"/>
              </a:solidFill>
            </a:endParaRPr>
          </a:p>
          <a:p>
            <a:pPr algn="just"/>
            <a:r>
              <a:rPr lang="sr-Latn-R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Sigurnost infrastrukture</a:t>
            </a:r>
            <a:r>
              <a:rPr lang="sr-Latn-R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2400" b="1" dirty="0" smtClean="0">
                <a:solidFill>
                  <a:schemeClr val="tx1"/>
                </a:solidFill>
              </a:rPr>
              <a:t>je problem koji rešavaju </a:t>
            </a:r>
            <a:r>
              <a:rPr lang="en-US" sz="2400" b="1" dirty="0" err="1" smtClean="0">
                <a:solidFill>
                  <a:schemeClr val="tx1"/>
                </a:solidFill>
              </a:rPr>
              <a:t>mena</a:t>
            </a:r>
            <a:r>
              <a:rPr lang="sr-Latn-RS" sz="2400" b="1" dirty="0" smtClean="0">
                <a:solidFill>
                  <a:schemeClr val="tx1"/>
                </a:solidFill>
              </a:rPr>
              <a:t>džeri sistema. Potrebno je da podese sve komponente infrastrukture tako da odole napadima. Takođe oni moraju i popraviti sve bezbednosne rupe koje dolaze na videlo tokom rada sistema</a:t>
            </a:r>
          </a:p>
        </p:txBody>
      </p:sp>
    </p:spTree>
    <p:extLst>
      <p:ext uri="{BB962C8B-B14F-4D97-AF65-F5344CB8AC3E}">
        <p14:creationId xmlns:p14="http://schemas.microsoft.com/office/powerpoint/2010/main" val="32978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Upravljanje bezbednošću sistema obuhvata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7127" y="1519946"/>
            <a:ext cx="10380372" cy="4652253"/>
          </a:xfrm>
        </p:spPr>
        <p:txBody>
          <a:bodyPr>
            <a:normAutofit/>
          </a:bodyPr>
          <a:lstStyle/>
          <a:p>
            <a:pPr algn="just"/>
            <a:r>
              <a:rPr lang="sr-Latn-RS" sz="2400" b="1" u="sng" dirty="0" smtClean="0">
                <a:solidFill>
                  <a:schemeClr val="bg1"/>
                </a:solidFill>
              </a:rPr>
              <a:t>Upravljanje korisnicima i dozvolama</a:t>
            </a:r>
          </a:p>
          <a:p>
            <a:pPr lvl="1" algn="just"/>
            <a:r>
              <a:rPr lang="sr-Latn-RS" b="1" dirty="0" smtClean="0">
                <a:solidFill>
                  <a:schemeClr val="tx1"/>
                </a:solidFill>
              </a:rPr>
              <a:t>Dodavanje i uklanjanje korisnika iz sistema, rad sa dozvolama za odgovarajuće korisnike</a:t>
            </a:r>
          </a:p>
          <a:p>
            <a:pPr lvl="1" algn="just"/>
            <a:endParaRPr lang="sr-Latn-RS" b="1" dirty="0" smtClean="0">
              <a:solidFill>
                <a:schemeClr val="tx1"/>
              </a:solidFill>
            </a:endParaRPr>
          </a:p>
          <a:p>
            <a:pPr algn="just"/>
            <a:r>
              <a:rPr lang="sr-Latn-RS" sz="2400" b="1" u="sng" dirty="0" smtClean="0">
                <a:solidFill>
                  <a:schemeClr val="bg1"/>
                </a:solidFill>
              </a:rPr>
              <a:t>Instaliranje i konfigurisanje softvera</a:t>
            </a:r>
          </a:p>
          <a:p>
            <a:pPr lvl="1" algn="just"/>
            <a:r>
              <a:rPr lang="sr-Latn-RS" b="1" dirty="0" smtClean="0">
                <a:solidFill>
                  <a:schemeClr val="tx1"/>
                </a:solidFill>
              </a:rPr>
              <a:t>Instalacija i pravilno konfigurisanje sistema pomažu u smanjivanju ranjivosti sistema</a:t>
            </a:r>
          </a:p>
          <a:p>
            <a:pPr lvl="1" algn="just"/>
            <a:endParaRPr lang="sr-Latn-RS" b="1" dirty="0" smtClean="0">
              <a:solidFill>
                <a:schemeClr val="tx1"/>
              </a:solidFill>
            </a:endParaRPr>
          </a:p>
          <a:p>
            <a:pPr algn="just"/>
            <a:r>
              <a:rPr lang="sr-Latn-RS" sz="2400" b="1" u="sng" dirty="0" smtClean="0">
                <a:solidFill>
                  <a:schemeClr val="bg1"/>
                </a:solidFill>
              </a:rPr>
              <a:t>Praćenje, detektovanje i oporavak napada</a:t>
            </a:r>
          </a:p>
          <a:p>
            <a:pPr lvl="1" algn="just"/>
            <a:r>
              <a:rPr lang="sr-Latn-RS" b="1" dirty="0" smtClean="0">
                <a:solidFill>
                  <a:schemeClr val="tx1"/>
                </a:solidFill>
              </a:rPr>
              <a:t>Praćenje nedozvoljenih ulazaka u sistem, pravljenje strategije za sprečavanje napada, za oporavak i pravljenje rezernih kopija sistema ili podataka</a:t>
            </a:r>
          </a:p>
        </p:txBody>
      </p:sp>
    </p:spTree>
    <p:extLst>
      <p:ext uri="{BB962C8B-B14F-4D97-AF65-F5344CB8AC3E}">
        <p14:creationId xmlns:p14="http://schemas.microsoft.com/office/powerpoint/2010/main" val="17499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Upravljanje bezbednsnim rizicima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7127" y="1519946"/>
            <a:ext cx="10380372" cy="4652253"/>
          </a:xfrm>
        </p:spPr>
        <p:txBody>
          <a:bodyPr>
            <a:normAutofit/>
          </a:bodyPr>
          <a:lstStyle/>
          <a:p>
            <a:pPr algn="just"/>
            <a:r>
              <a:rPr lang="sr-Latn-RS" sz="2400" b="1" dirty="0" smtClean="0">
                <a:solidFill>
                  <a:schemeClr val="tx1"/>
                </a:solidFill>
              </a:rPr>
              <a:t>Procena mogućih gubitaka koje mogu proizvesti napadi na sistem i balansiranje ovih gubitaka u odnosu na troškove razvijanja bezbednosnih mehanizama za suzbijanje istih</a:t>
            </a:r>
          </a:p>
          <a:p>
            <a:pPr algn="just"/>
            <a:endParaRPr lang="sr-Latn-RS" sz="1600" b="1" dirty="0">
              <a:solidFill>
                <a:schemeClr val="tx1"/>
              </a:solidFill>
            </a:endParaRPr>
          </a:p>
          <a:p>
            <a:pPr algn="just"/>
            <a:r>
              <a:rPr lang="sr-Latn-RS" sz="2400" b="1" dirty="0" smtClean="0">
                <a:solidFill>
                  <a:schemeClr val="tx1"/>
                </a:solidFill>
              </a:rPr>
              <a:t>Softverski inženjeri ne bi trebalo da odlučuju o ovome, već je to posao menadžmenta i politike firme</a:t>
            </a:r>
          </a:p>
          <a:p>
            <a:pPr algn="just"/>
            <a:endParaRPr lang="sr-Latn-RS" sz="1600" b="1" dirty="0">
              <a:solidFill>
                <a:schemeClr val="tx1"/>
              </a:solidFill>
            </a:endParaRPr>
          </a:p>
          <a:p>
            <a:pPr algn="just"/>
            <a:r>
              <a:rPr lang="sr-Latn-RS" sz="2400" b="1" dirty="0" smtClean="0">
                <a:solidFill>
                  <a:schemeClr val="bg1"/>
                </a:solidFill>
              </a:rPr>
              <a:t>Primer</a:t>
            </a:r>
            <a:endParaRPr lang="sr-Latn-RS" sz="1400" b="1" dirty="0" smtClean="0">
              <a:solidFill>
                <a:schemeClr val="bg1"/>
              </a:solidFill>
            </a:endParaRPr>
          </a:p>
          <a:p>
            <a:pPr marL="914400" lvl="2" indent="0" algn="just">
              <a:buNone/>
            </a:pPr>
            <a:r>
              <a:rPr lang="sr-Latn-RS" sz="1800" b="1" dirty="0" smtClean="0">
                <a:solidFill>
                  <a:schemeClr val="bg1"/>
                </a:solidFill>
              </a:rPr>
              <a:t>Ugradnja čipova na kreditne kartice umesto magnetne trake je poboljšala sigurnost i otežala kopiranje</a:t>
            </a:r>
            <a:endParaRPr lang="sr-Latn-R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Upravljanje bezbednsnim rizicima obuhvata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7127" y="1519946"/>
            <a:ext cx="10380372" cy="465225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sr-Latn-RS" sz="2400" b="1" u="sng" dirty="0" smtClean="0">
                <a:solidFill>
                  <a:schemeClr val="bg1"/>
                </a:solidFill>
              </a:rPr>
              <a:t>1. Preliminarnu procenu rizika </a:t>
            </a:r>
          </a:p>
          <a:p>
            <a:pPr marL="457200" lvl="1" indent="0" algn="just">
              <a:buNone/>
            </a:pPr>
            <a:r>
              <a:rPr lang="sr-Latn-RS" sz="2400" b="1" dirty="0" smtClean="0">
                <a:solidFill>
                  <a:schemeClr val="bg1"/>
                </a:solidFill>
              </a:rPr>
              <a:t> 	</a:t>
            </a:r>
            <a:r>
              <a:rPr lang="sr-Latn-RS" sz="2400" b="1" dirty="0">
                <a:solidFill>
                  <a:schemeClr val="bg1"/>
                </a:solidFill>
              </a:rPr>
              <a:t>	</a:t>
            </a:r>
            <a:r>
              <a:rPr lang="sr-Latn-RS" b="1" dirty="0" smtClean="0">
                <a:solidFill>
                  <a:schemeClr val="tx1"/>
                </a:solidFill>
              </a:rPr>
              <a:t>Ne donose se odluke o arhitekturi i sistemu, već o tome da li adekvatan nivo 			sigurnosti može biti postignut po razumnoj ceni</a:t>
            </a:r>
            <a:endParaRPr lang="sr-Latn-RS" sz="2400" b="1" u="sng" dirty="0" smtClean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sr-Latn-RS" sz="2400" b="1" u="sng" dirty="0" smtClean="0">
                <a:solidFill>
                  <a:schemeClr val="bg1"/>
                </a:solidFill>
              </a:rPr>
              <a:t>2. Procenu rizika tokom životnog ciklusa</a:t>
            </a:r>
          </a:p>
          <a:p>
            <a:pPr marL="457200" lvl="1" indent="0" algn="just">
              <a:buNone/>
            </a:pPr>
            <a:r>
              <a:rPr lang="sr-Latn-RS" sz="2400" b="1" dirty="0" smtClean="0">
                <a:solidFill>
                  <a:schemeClr val="bg1"/>
                </a:solidFill>
              </a:rPr>
              <a:t>		</a:t>
            </a:r>
            <a:r>
              <a:rPr lang="sr-Latn-RS" b="1" dirty="0" smtClean="0">
                <a:solidFill>
                  <a:schemeClr val="tx1"/>
                </a:solidFill>
              </a:rPr>
              <a:t>Odvija se tokom razvoja sistema i određen je od strane tehničkog dizajna 				sistema i implementacionih odluka</a:t>
            </a:r>
            <a:endParaRPr lang="sr-Latn-RS" sz="2400" b="1" dirty="0" smtClean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sr-Latn-RS" sz="2400" b="1" u="sng" dirty="0" smtClean="0">
                <a:solidFill>
                  <a:schemeClr val="bg1"/>
                </a:solidFill>
              </a:rPr>
              <a:t>3. Operativna procena rizika</a:t>
            </a:r>
          </a:p>
          <a:p>
            <a:pPr marL="457200" lvl="1" indent="0" algn="just">
              <a:buNone/>
            </a:pPr>
            <a:r>
              <a:rPr lang="sr-Latn-RS" sz="2400" b="1" dirty="0">
                <a:solidFill>
                  <a:schemeClr val="bg1"/>
                </a:solidFill>
              </a:rPr>
              <a:t>	</a:t>
            </a:r>
            <a:r>
              <a:rPr lang="sr-Latn-RS" sz="2400" b="1" dirty="0" smtClean="0">
                <a:solidFill>
                  <a:schemeClr val="bg1"/>
                </a:solidFill>
              </a:rPr>
              <a:t>	</a:t>
            </a:r>
            <a:r>
              <a:rPr lang="sr-Latn-RS" b="1" dirty="0" smtClean="0">
                <a:solidFill>
                  <a:schemeClr val="tx1"/>
                </a:solidFill>
              </a:rPr>
              <a:t>Nakon početka korišćenja sistema. Može da dođe do promene zahteva i 				načina korišćenja</a:t>
            </a:r>
            <a:endParaRPr lang="sr-Latn-R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Slučajevi zloupotrebe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7127" y="1519946"/>
            <a:ext cx="10380372" cy="4652253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sr-Latn-RS" sz="2400" b="1" dirty="0" smtClean="0">
                <a:solidFill>
                  <a:schemeClr val="tx1"/>
                </a:solidFill>
              </a:rPr>
              <a:t>Važno je identifikovati slučajeve zloupotrebe sistema, tako što ćemo napraviti njihov skup</a:t>
            </a:r>
          </a:p>
          <a:p>
            <a:pPr lvl="1" algn="just"/>
            <a:endParaRPr lang="sr-Latn-RS" sz="1600" b="1" dirty="0" smtClean="0">
              <a:solidFill>
                <a:schemeClr val="tx1"/>
              </a:solidFill>
            </a:endParaRPr>
          </a:p>
          <a:p>
            <a:pPr lvl="1" algn="just"/>
            <a:r>
              <a:rPr lang="sr-Latn-RS" sz="2400" b="1" dirty="0" smtClean="0">
                <a:solidFill>
                  <a:schemeClr val="tx1"/>
                </a:solidFill>
              </a:rPr>
              <a:t>Njihova analiza se koristi i kod preliminarne procene rizika, ali i kod procene rizika tokom životnog ciklusa</a:t>
            </a:r>
          </a:p>
          <a:p>
            <a:pPr lvl="1" algn="just"/>
            <a:endParaRPr lang="sr-Latn-RS" sz="2000" b="1" dirty="0" smtClean="0">
              <a:solidFill>
                <a:schemeClr val="tx1"/>
              </a:solidFill>
            </a:endParaRPr>
          </a:p>
          <a:p>
            <a:pPr lvl="1" algn="just"/>
            <a:r>
              <a:rPr lang="sr-Latn-RS" sz="2400" b="1" dirty="0" smtClean="0">
                <a:solidFill>
                  <a:schemeClr val="tx1"/>
                </a:solidFill>
              </a:rPr>
              <a:t>Tipovi slučajeva zloupotrebe su kada</a:t>
            </a:r>
            <a:endParaRPr lang="sr-Latn-RS" sz="2200" b="1" dirty="0" smtClean="0">
              <a:solidFill>
                <a:schemeClr val="bg1"/>
              </a:solidFill>
            </a:endParaRPr>
          </a:p>
          <a:p>
            <a:pPr marL="914400" lvl="2" indent="0" algn="just">
              <a:buNone/>
            </a:pPr>
            <a:r>
              <a:rPr lang="sr-Latn-RS" sz="2200" b="1" dirty="0">
                <a:solidFill>
                  <a:schemeClr val="bg1"/>
                </a:solidFill>
              </a:rPr>
              <a:t>	</a:t>
            </a:r>
            <a:r>
              <a:rPr lang="sr-Latn-RS" sz="1800" b="1" dirty="0" smtClean="0">
                <a:solidFill>
                  <a:schemeClr val="bg1"/>
                </a:solidFill>
              </a:rPr>
              <a:t>1. Napadač dobije pristup nekim sredstvima</a:t>
            </a:r>
          </a:p>
          <a:p>
            <a:pPr marL="914400" lvl="2" indent="0" algn="just">
              <a:buNone/>
            </a:pPr>
            <a:r>
              <a:rPr lang="sr-Latn-RS" sz="1800" b="1" dirty="0">
                <a:solidFill>
                  <a:schemeClr val="bg1"/>
                </a:solidFill>
              </a:rPr>
              <a:t>	</a:t>
            </a:r>
            <a:r>
              <a:rPr lang="sr-Latn-RS" sz="1800" b="1" dirty="0" smtClean="0">
                <a:solidFill>
                  <a:schemeClr val="bg1"/>
                </a:solidFill>
              </a:rPr>
              <a:t>2. Napadač učini deo sistema nedostupnim</a:t>
            </a:r>
          </a:p>
          <a:p>
            <a:pPr marL="914400" lvl="2" indent="0" algn="just">
              <a:buNone/>
            </a:pPr>
            <a:r>
              <a:rPr lang="sr-Latn-RS" sz="1800" b="1" dirty="0" smtClean="0">
                <a:solidFill>
                  <a:schemeClr val="bg1"/>
                </a:solidFill>
              </a:rPr>
              <a:t>	3. Napadač podmeće(menja) deo sistema</a:t>
            </a:r>
          </a:p>
          <a:p>
            <a:pPr marL="914400" lvl="2" indent="0" algn="just">
              <a:buNone/>
            </a:pPr>
            <a:r>
              <a:rPr lang="sr-Latn-RS" sz="1800" b="1" dirty="0">
                <a:solidFill>
                  <a:schemeClr val="bg1"/>
                </a:solidFill>
              </a:rPr>
              <a:t>	</a:t>
            </a:r>
            <a:r>
              <a:rPr lang="sr-Latn-RS" sz="1800" b="1" dirty="0" smtClean="0">
                <a:solidFill>
                  <a:schemeClr val="bg1"/>
                </a:solidFill>
              </a:rPr>
              <a:t>4. Unose se lažne informacije u sistem</a:t>
            </a:r>
          </a:p>
        </p:txBody>
      </p:sp>
    </p:spTree>
    <p:extLst>
      <p:ext uri="{BB962C8B-B14F-4D97-AF65-F5344CB8AC3E}">
        <p14:creationId xmlns:p14="http://schemas.microsoft.com/office/powerpoint/2010/main" val="2879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2879"/>
            <a:ext cx="10533287" cy="1507067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Slučajevi zloupotrebe</a:t>
            </a:r>
            <a:endParaRPr lang="sr-Latn-R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Sigurnosno</a:t>
            </a:r>
            <a:r>
              <a:rPr lang="en-US" dirty="0" smtClean="0"/>
              <a:t> </a:t>
            </a:r>
            <a:r>
              <a:rPr lang="en-US" dirty="0" err="1" smtClean="0"/>
              <a:t>inženjerstvo</a:t>
            </a:r>
            <a:r>
              <a:rPr lang="en-US" dirty="0" smtClean="0"/>
              <a:t>, Filip </a:t>
            </a:r>
            <a:r>
              <a:rPr lang="en-US" dirty="0" err="1" smtClean="0"/>
              <a:t>Luković</a:t>
            </a:r>
            <a:r>
              <a:rPr lang="en-US" dirty="0" smtClean="0"/>
              <a:t> 1048/2013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127" y="1056068"/>
            <a:ext cx="10380372" cy="64394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834" t="6930" r="10158" b="4498"/>
          <a:stretch/>
        </p:blipFill>
        <p:spPr>
          <a:xfrm>
            <a:off x="2035676" y="1519946"/>
            <a:ext cx="7830355" cy="44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780</TotalTime>
  <Words>1531</Words>
  <Application>Microsoft Office PowerPoint</Application>
  <PresentationFormat>Custom</PresentationFormat>
  <Paragraphs>332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Slice</vt:lpstr>
      <vt:lpstr>Sigurnosno inženjerstvo</vt:lpstr>
      <vt:lpstr>Šta je važno, a naučićemo ovde?</vt:lpstr>
      <vt:lpstr>Gde sigurnost može biti narušena?</vt:lpstr>
      <vt:lpstr>Sigurnost aplikacije naspram infrastrukture</vt:lpstr>
      <vt:lpstr>Upravljanje bezbednošću sistema obuhvata</vt:lpstr>
      <vt:lpstr>Upravljanje bezbednsnim rizicima</vt:lpstr>
      <vt:lpstr>Upravljanje bezbednsnim rizicima obuhvata</vt:lpstr>
      <vt:lpstr>Slučajevi zloupotrebe</vt:lpstr>
      <vt:lpstr>Slučajevi zloupotrebe</vt:lpstr>
      <vt:lpstr>Procena rizika tokom životnog ciklusa</vt:lpstr>
      <vt:lpstr>Procena rizika tokom životnog ciklusa</vt:lpstr>
      <vt:lpstr>Izbor tehnologija (slabe tačke)</vt:lpstr>
      <vt:lpstr>Neki zahtevi koji pospešuju sigurnost</vt:lpstr>
      <vt:lpstr>Operativna procena rizika</vt:lpstr>
      <vt:lpstr>Bezbednosni dizajn</vt:lpstr>
      <vt:lpstr>Dizajn arhitekture</vt:lpstr>
      <vt:lpstr>Zaštita</vt:lpstr>
      <vt:lpstr>Zaštita</vt:lpstr>
      <vt:lpstr>Raspodela</vt:lpstr>
      <vt:lpstr>Dobre smernice</vt:lpstr>
      <vt:lpstr>Dobre smernice</vt:lpstr>
      <vt:lpstr>Dobre smernice</vt:lpstr>
      <vt:lpstr>Upotrebni dizajn</vt:lpstr>
      <vt:lpstr>puštanje u upotrebu</vt:lpstr>
      <vt:lpstr>Ranjivosti pri Puštanju u upotrebu</vt:lpstr>
      <vt:lpstr>Podrška pri puštanju u upotrebu</vt:lpstr>
      <vt:lpstr>Opstanak sistema</vt:lpstr>
      <vt:lpstr>Opstanak sistema</vt:lpstr>
      <vt:lpstr>Dostupnost usluga</vt:lpstr>
      <vt:lpstr>Strategije opstanka </vt:lpstr>
      <vt:lpstr>Strategije opstanka </vt:lpstr>
      <vt:lpstr>Ključne aktivnosti kod opstanka </vt:lpstr>
      <vt:lpstr>Jedan od najvećih napada</vt:lpstr>
      <vt:lpstr>KRAJ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Engineering</dc:title>
  <dc:creator>Jupike</dc:creator>
  <cp:lastModifiedBy>Владо</cp:lastModifiedBy>
  <cp:revision>42</cp:revision>
  <dcterms:created xsi:type="dcterms:W3CDTF">2013-12-24T22:15:41Z</dcterms:created>
  <dcterms:modified xsi:type="dcterms:W3CDTF">2014-03-27T20:01:16Z</dcterms:modified>
</cp:coreProperties>
</file>