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83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0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DD8C-5278-4EBA-853C-47A5CF1000CA}" type="datetimeFigureOut">
              <a:rPr lang="en-US" smtClean="0"/>
              <a:t>12-Dec-13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D84C-F656-441C-89E3-72CC9408E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DD8C-5278-4EBA-853C-47A5CF1000CA}" type="datetimeFigureOut">
              <a:rPr lang="en-US" smtClean="0"/>
              <a:t>12-Dec-13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D84C-F656-441C-89E3-72CC9408E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DD8C-5278-4EBA-853C-47A5CF1000CA}" type="datetimeFigureOut">
              <a:rPr lang="en-US" smtClean="0"/>
              <a:t>12-Dec-13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D84C-F656-441C-89E3-72CC9408E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DD8C-5278-4EBA-853C-47A5CF1000CA}" type="datetimeFigureOut">
              <a:rPr lang="en-US" smtClean="0"/>
              <a:t>12-Dec-13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D84C-F656-441C-89E3-72CC9408E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DD8C-5278-4EBA-853C-47A5CF1000CA}" type="datetimeFigureOut">
              <a:rPr lang="en-US" smtClean="0"/>
              <a:t>12-Dec-13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D84C-F656-441C-89E3-72CC9408E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DD8C-5278-4EBA-853C-47A5CF1000CA}" type="datetimeFigureOut">
              <a:rPr lang="en-US" smtClean="0"/>
              <a:t>12-Dec-13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D84C-F656-441C-89E3-72CC9408E5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DD8C-5278-4EBA-853C-47A5CF1000CA}" type="datetimeFigureOut">
              <a:rPr lang="en-US" smtClean="0"/>
              <a:t>12-Dec-13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D84C-F656-441C-89E3-72CC9408E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DD8C-5278-4EBA-853C-47A5CF1000CA}" type="datetimeFigureOut">
              <a:rPr lang="en-US" smtClean="0"/>
              <a:t>12-Dec-13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D84C-F656-441C-89E3-72CC9408E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DD8C-5278-4EBA-853C-47A5CF1000CA}" type="datetimeFigureOut">
              <a:rPr lang="en-US" smtClean="0"/>
              <a:t>12-Dec-13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D84C-F656-441C-89E3-72CC9408E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DD8C-5278-4EBA-853C-47A5CF1000CA}" type="datetimeFigureOut">
              <a:rPr lang="en-US" smtClean="0"/>
              <a:t>12-Dec-13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3FD84C-F656-441C-89E3-72CC9408E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DD8C-5278-4EBA-853C-47A5CF1000CA}" type="datetimeFigureOut">
              <a:rPr lang="en-US" smtClean="0"/>
              <a:t>12-Dec-13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D84C-F656-441C-89E3-72CC9408E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CDBDD8C-5278-4EBA-853C-47A5CF1000CA}" type="datetimeFigureOut">
              <a:rPr lang="en-US" smtClean="0"/>
              <a:t>12-Dec-13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93FD84C-F656-441C-89E3-72CC9408E5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REUSE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Višestruka upotreba softvera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37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2/6 KAKo i zašto?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71600"/>
            <a:ext cx="7520940" cy="3308877"/>
          </a:xfrm>
        </p:spPr>
        <p:txBody>
          <a:bodyPr>
            <a:normAutofit/>
          </a:bodyPr>
          <a:lstStyle/>
          <a:p>
            <a:r>
              <a:rPr lang="sr-Latn-RS" sz="2400" dirty="0" smtClean="0">
                <a:solidFill>
                  <a:srgbClr val="FF0000"/>
                </a:solidFill>
              </a:rPr>
              <a:t>Zašto ne?</a:t>
            </a:r>
          </a:p>
          <a:p>
            <a:r>
              <a:rPr lang="sr-Latn-RS" sz="2400" dirty="0"/>
              <a:t>	</a:t>
            </a:r>
            <a:r>
              <a:rPr lang="sr-Latn-RS" sz="2400" dirty="0" smtClean="0"/>
              <a:t>- Troškovi korišćenja tuđeg softvera</a:t>
            </a:r>
          </a:p>
          <a:p>
            <a:r>
              <a:rPr lang="sr-Latn-RS" sz="2400" dirty="0"/>
              <a:t>	</a:t>
            </a:r>
            <a:r>
              <a:rPr lang="sr-Latn-RS" sz="2400" dirty="0" smtClean="0"/>
              <a:t>- Nekompatabilnost alata</a:t>
            </a:r>
          </a:p>
          <a:p>
            <a:r>
              <a:rPr lang="sr-Latn-RS" sz="2400" dirty="0"/>
              <a:t>	</a:t>
            </a:r>
            <a:r>
              <a:rPr lang="sr-Latn-RS" sz="2400" dirty="0" smtClean="0"/>
              <a:t>- Ja to mogu bolje! sindrom</a:t>
            </a:r>
          </a:p>
          <a:p>
            <a:r>
              <a:rPr lang="sr-Latn-RS" sz="2400" dirty="0"/>
              <a:t> 	</a:t>
            </a:r>
            <a:endParaRPr lang="sr-Latn-RS" sz="2400" dirty="0" smtClean="0"/>
          </a:p>
        </p:txBody>
      </p:sp>
    </p:spTree>
    <p:extLst>
      <p:ext uri="{BB962C8B-B14F-4D97-AF65-F5344CB8AC3E}">
        <p14:creationId xmlns:p14="http://schemas.microsoft.com/office/powerpoint/2010/main" val="144059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3/6 „Pejzaž“ višestruke upotrebe softvera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0730"/>
            <a:ext cx="9144000" cy="5447270"/>
          </a:xfrm>
        </p:spPr>
      </p:pic>
    </p:spTree>
    <p:extLst>
      <p:ext uri="{BB962C8B-B14F-4D97-AF65-F5344CB8AC3E}">
        <p14:creationId xmlns:p14="http://schemas.microsoft.com/office/powerpoint/2010/main" val="131847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3/6 „Pejzaž“ višestruke upotrebe softvera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22960" y="1371600"/>
            <a:ext cx="7520940" cy="3308877"/>
          </a:xfrm>
        </p:spPr>
        <p:txBody>
          <a:bodyPr/>
          <a:lstStyle/>
          <a:p>
            <a:pPr>
              <a:buFontTx/>
              <a:buChar char="-"/>
            </a:pPr>
            <a:r>
              <a:rPr lang="sr-Latn-RS" dirty="0" smtClean="0"/>
              <a:t>Neke stvari su nam već poznate jeeej!</a:t>
            </a:r>
          </a:p>
          <a:p>
            <a:pPr lvl="2">
              <a:buFontTx/>
              <a:buChar char="-"/>
            </a:pPr>
            <a:r>
              <a:rPr lang="sr-Latn-RS" dirty="0" smtClean="0"/>
              <a:t>Design patterns ( uzorci, šabloni, obrasci za projektovanje )</a:t>
            </a:r>
          </a:p>
          <a:p>
            <a:pPr lvl="2">
              <a:buFontTx/>
              <a:buChar char="-"/>
            </a:pPr>
            <a:r>
              <a:rPr lang="sr-Latn-RS" dirty="0" smtClean="0"/>
              <a:t>Architectural patterns ( uf... )</a:t>
            </a:r>
          </a:p>
          <a:p>
            <a:pPr lvl="2">
              <a:buFontTx/>
              <a:buChar char="-"/>
            </a:pPr>
            <a:r>
              <a:rPr lang="sr-Latn-RS" dirty="0" smtClean="0"/>
              <a:t>Frameworks? ( okviri?)</a:t>
            </a:r>
          </a:p>
          <a:p>
            <a:pPr lvl="2">
              <a:buFontTx/>
              <a:buChar char="-"/>
            </a:pPr>
            <a:r>
              <a:rPr lang="sr-Latn-RS" dirty="0" smtClean="0"/>
              <a:t>...</a:t>
            </a:r>
          </a:p>
          <a:p>
            <a:pPr>
              <a:buFontTx/>
              <a:buChar char="-"/>
            </a:pPr>
            <a:r>
              <a:rPr lang="sr-Latn-RS" dirty="0" smtClean="0"/>
              <a:t>Za neke nikad nismo čuli ( barem ja ) </a:t>
            </a:r>
            <a:r>
              <a:rPr lang="sr-Latn-RS" dirty="0" smtClean="0">
                <a:sym typeface="Wingdings" pitchFamily="2" charset="2"/>
              </a:rPr>
              <a:t></a:t>
            </a:r>
          </a:p>
          <a:p>
            <a:pPr lvl="2">
              <a:buFontTx/>
              <a:buChar char="-"/>
            </a:pPr>
            <a:r>
              <a:rPr lang="sr-Latn-RS" dirty="0" smtClean="0">
                <a:sym typeface="Wingdings" pitchFamily="2" charset="2"/>
              </a:rPr>
              <a:t>Software product lines ( proizvodne linije )</a:t>
            </a:r>
          </a:p>
          <a:p>
            <a:pPr lvl="2">
              <a:buFontTx/>
              <a:buChar char="-"/>
            </a:pPr>
            <a:r>
              <a:rPr lang="sr-Latn-RS" dirty="0" smtClean="0">
                <a:sym typeface="Wingdings" pitchFamily="2" charset="2"/>
              </a:rPr>
              <a:t>ERP</a:t>
            </a:r>
          </a:p>
          <a:p>
            <a:pPr lvl="2">
              <a:buFontTx/>
              <a:buChar char="-"/>
            </a:pPr>
            <a:r>
              <a:rPr lang="sr-Latn-RS" dirty="0" smtClean="0">
                <a:sym typeface="Wingdings" pitchFamily="2" charset="2"/>
              </a:rPr>
              <a:t>COTS</a:t>
            </a:r>
          </a:p>
          <a:p>
            <a:pPr lvl="2">
              <a:buFontTx/>
              <a:buChar char="-"/>
            </a:pPr>
            <a:r>
              <a:rPr lang="sr-Latn-RS" dirty="0" smtClean="0">
                <a:sym typeface="Wingdings" pitchFamily="2" charset="2"/>
              </a:rPr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9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3/6 „Pejzaž“ višestruke upotrebe softvera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0730"/>
            <a:ext cx="9144000" cy="5447270"/>
          </a:xfrm>
        </p:spPr>
      </p:pic>
      <p:sp>
        <p:nvSpPr>
          <p:cNvPr id="3" name="Rectangle 2"/>
          <p:cNvSpPr/>
          <p:nvPr/>
        </p:nvSpPr>
        <p:spPr>
          <a:xfrm>
            <a:off x="981342" y="2819400"/>
            <a:ext cx="1371600" cy="762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2819400" y="2824385"/>
            <a:ext cx="1981200" cy="762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4990744" y="2819399"/>
            <a:ext cx="1447800" cy="762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590944" y="2817262"/>
            <a:ext cx="1447800" cy="762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5403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Šta od ovoga koristiti?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sr-Latn-RS" sz="2000" dirty="0" smtClean="0"/>
              <a:t>Ako su nam rokovi kratki onda  COTS i slične gotove sisteme.</a:t>
            </a:r>
          </a:p>
          <a:p>
            <a:pPr>
              <a:buFontTx/>
              <a:buChar char="-"/>
            </a:pPr>
            <a:r>
              <a:rPr lang="sr-Latn-RS" sz="2000" dirty="0" smtClean="0"/>
              <a:t>Ako je planirani životni vek našeg softvera dug, onda navedeno iznad treba izbegavati.</a:t>
            </a:r>
          </a:p>
          <a:p>
            <a:pPr>
              <a:buFontTx/>
              <a:buChar char="-"/>
            </a:pPr>
            <a:r>
              <a:rPr lang="sr-Latn-RS" sz="2000" dirty="0" smtClean="0"/>
              <a:t>Ono što znamo da koristimo.</a:t>
            </a:r>
          </a:p>
          <a:p>
            <a:pPr>
              <a:buFontTx/>
              <a:buChar char="-"/>
            </a:pPr>
            <a:r>
              <a:rPr lang="sr-Latn-RS" sz="2000" dirty="0" smtClean="0"/>
              <a:t>Ako je upotreba kritična onda je bolje ne koristiti softver za koji nemamo uvid u izvorni kod.</a:t>
            </a:r>
          </a:p>
          <a:p>
            <a:pPr>
              <a:buFontTx/>
              <a:buChar char="-"/>
            </a:pPr>
            <a:r>
              <a:rPr lang="sr-Latn-RS" sz="2000" dirty="0" smtClean="0"/>
              <a:t>Ako za domen aplikacije već postoji neko generičko rešenje onda koristimo to rešenje.</a:t>
            </a:r>
          </a:p>
          <a:p>
            <a:pPr>
              <a:buFontTx/>
              <a:buChar char="-"/>
            </a:pPr>
            <a:r>
              <a:rPr lang="sr-Latn-RS" sz="2000" dirty="0" smtClean="0"/>
              <a:t>Koristimo ono što platforma na kojoj razvijamo podržava.</a:t>
            </a:r>
          </a:p>
        </p:txBody>
      </p:sp>
    </p:spTree>
    <p:extLst>
      <p:ext uri="{BB962C8B-B14F-4D97-AF65-F5344CB8AC3E}">
        <p14:creationId xmlns:p14="http://schemas.microsoft.com/office/powerpoint/2010/main" val="30893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4/6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1" dirty="0" smtClean="0"/>
              <a:t>“</a:t>
            </a:r>
            <a:r>
              <a:rPr lang="sr-Latn-RS" sz="2000" b="0" i="1" dirty="0" smtClean="0"/>
              <a:t>A</a:t>
            </a:r>
            <a:r>
              <a:rPr lang="en-US" sz="2000" b="0" i="1" dirty="0" smtClean="0"/>
              <a:t>n </a:t>
            </a:r>
            <a:r>
              <a:rPr lang="en-US" sz="2000" b="0" i="1" dirty="0"/>
              <a:t>integrated set of software </a:t>
            </a:r>
            <a:r>
              <a:rPr lang="en-US" sz="2000" b="0" i="1" dirty="0" smtClean="0"/>
              <a:t>art</a:t>
            </a:r>
            <a:r>
              <a:rPr lang="sr-Latn-RS" sz="2000" b="0" i="1" dirty="0"/>
              <a:t>e</a:t>
            </a:r>
            <a:r>
              <a:rPr lang="en-US" sz="2000" b="0" i="1" dirty="0" smtClean="0"/>
              <a:t>facts </a:t>
            </a:r>
            <a:r>
              <a:rPr lang="en-US" sz="2000" b="0" i="1" dirty="0"/>
              <a:t>(such as classes, objects </a:t>
            </a:r>
            <a:r>
              <a:rPr lang="en-US" sz="2000" b="0" i="1" dirty="0" smtClean="0"/>
              <a:t>an</a:t>
            </a:r>
            <a:r>
              <a:rPr lang="sr-Latn-RS" sz="2000" b="0" i="1" dirty="0" smtClean="0"/>
              <a:t>d </a:t>
            </a:r>
            <a:r>
              <a:rPr lang="en-US" sz="2000" b="0" i="1" dirty="0" smtClean="0"/>
              <a:t>components)</a:t>
            </a:r>
            <a:r>
              <a:rPr lang="sr-Latn-RS" sz="2000" b="0" i="1" dirty="0" smtClean="0"/>
              <a:t> </a:t>
            </a:r>
            <a:r>
              <a:rPr lang="en-US" sz="2000" b="0" i="1" dirty="0" smtClean="0"/>
              <a:t>that </a:t>
            </a:r>
            <a:r>
              <a:rPr lang="en-US" sz="2000" b="0" i="1" dirty="0"/>
              <a:t>collaborate to provide a reusable architecture for a family </a:t>
            </a:r>
            <a:r>
              <a:rPr lang="en-US" sz="2000" b="0" i="1" dirty="0" smtClean="0"/>
              <a:t>of</a:t>
            </a:r>
            <a:r>
              <a:rPr lang="sr-Latn-RS" sz="2000" b="0" i="1" dirty="0" smtClean="0"/>
              <a:t> </a:t>
            </a:r>
            <a:r>
              <a:rPr lang="en-US" sz="2000" b="0" i="1" dirty="0" smtClean="0"/>
              <a:t>related</a:t>
            </a:r>
            <a:r>
              <a:rPr lang="sr-Latn-RS" sz="2000" b="0" i="1" dirty="0" smtClean="0"/>
              <a:t> </a:t>
            </a:r>
            <a:r>
              <a:rPr lang="en-US" sz="2000" b="0" i="1" dirty="0" smtClean="0"/>
              <a:t>applications.”</a:t>
            </a:r>
            <a:r>
              <a:rPr lang="sr-Latn-RS" sz="2000" b="0" i="1" dirty="0" smtClean="0"/>
              <a:t> – Schmidt 2004</a:t>
            </a:r>
          </a:p>
          <a:p>
            <a:endParaRPr lang="sr-Latn-RS" sz="2000" b="0" i="1" dirty="0"/>
          </a:p>
          <a:p>
            <a:r>
              <a:rPr lang="sr-Latn-RS" sz="2000" b="0" i="1" dirty="0" smtClean="0"/>
              <a:t>- </a:t>
            </a:r>
            <a:r>
              <a:rPr lang="sr-Latn-RS" sz="2000" b="0" dirty="0" smtClean="0"/>
              <a:t>Svi smo ih koristili ali konkretna definicija toga šta je tačno framework ( okvir ) je pomalo problematična i nekad je teško odvojiti sam okvir od svih ostalih komponenti koje idu sa njim u „paketu“.</a:t>
            </a:r>
            <a:endParaRPr lang="sr-Latn-RS" sz="2000" b="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4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4/6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71600"/>
            <a:ext cx="7520940" cy="330887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sr-Latn-RS" sz="2000" b="0" dirty="0" smtClean="0"/>
              <a:t>Framework je skup konkretnih i apstraktnih klasa objekata u jednom objektno orijentisanom jeziku. Odatle sledi da je konkretan framework vezan za konkretan programski jezik.</a:t>
            </a:r>
          </a:p>
          <a:p>
            <a:pPr>
              <a:buFontTx/>
              <a:buChar char="-"/>
            </a:pPr>
            <a:r>
              <a:rPr lang="sr-Latn-RS" sz="2000" dirty="0" smtClean="0"/>
              <a:t>Kako onda .NET framework podrzava više različitih jezika?</a:t>
            </a:r>
          </a:p>
          <a:p>
            <a:pPr>
              <a:buFontTx/>
              <a:buChar char="-"/>
            </a:pPr>
            <a:r>
              <a:rPr lang="sr-Latn-RS" sz="2000" dirty="0" smtClean="0">
                <a:solidFill>
                  <a:srgbClr val="FF0000"/>
                </a:solidFill>
              </a:rPr>
              <a:t>Trik pitanje</a:t>
            </a:r>
            <a:r>
              <a:rPr lang="sr-Latn-RS" sz="2000" dirty="0" smtClean="0"/>
              <a:t>, </a:t>
            </a:r>
            <a:r>
              <a:rPr lang="sr-Latn-RS" sz="2000" b="0" dirty="0" smtClean="0"/>
              <a:t>ne podržava, to su različite implementacije jednog framework-a. Svaki jezik koji se pokreće na .NET CLR-u mora da implementira sve klase koje sadrži .NET framework.</a:t>
            </a:r>
          </a:p>
          <a:p>
            <a:pPr>
              <a:buFontTx/>
              <a:buChar char="-"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22560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4/6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71600"/>
            <a:ext cx="7520940" cy="330887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sr-Latn-RS" sz="2400" b="0" dirty="0" smtClean="0"/>
              <a:t>EJB, Qt, ...</a:t>
            </a:r>
          </a:p>
          <a:p>
            <a:pPr>
              <a:buFontTx/>
              <a:buChar char="-"/>
            </a:pPr>
            <a:r>
              <a:rPr lang="sr-Latn-RS" sz="2400" b="0" dirty="0" smtClean="0"/>
              <a:t>Web frameworks:</a:t>
            </a:r>
          </a:p>
          <a:p>
            <a:pPr lvl="2">
              <a:buFontTx/>
              <a:buChar char="-"/>
            </a:pPr>
            <a:r>
              <a:rPr lang="sr-Latn-RS" sz="2400" dirty="0" smtClean="0"/>
              <a:t>.NET, spring, hibernate, django, codeigniter, ...</a:t>
            </a:r>
          </a:p>
          <a:p>
            <a:pPr lvl="2">
              <a:buFontTx/>
              <a:buChar char="-"/>
            </a:pPr>
            <a:r>
              <a:rPr lang="sr-Latn-RS" sz="2400" dirty="0" smtClean="0"/>
              <a:t>Često se oblikuju oko nekih uzoraka za projektovanje.</a:t>
            </a:r>
            <a:endParaRPr lang="sr-Latn-RS" sz="2400" b="0" dirty="0" smtClean="0"/>
          </a:p>
          <a:p>
            <a:pPr>
              <a:buFontTx/>
              <a:buChar char="-"/>
            </a:pPr>
            <a:endParaRPr lang="sr-Latn-RS" sz="2400" b="0" dirty="0" smtClean="0"/>
          </a:p>
          <a:p>
            <a:pPr>
              <a:buFontTx/>
              <a:buChar char="-"/>
            </a:pPr>
            <a:r>
              <a:rPr lang="sr-Latn-RS" sz="2400" b="0" dirty="0" smtClean="0"/>
              <a:t>Prednosti, </a:t>
            </a:r>
            <a:r>
              <a:rPr lang="sr-Latn-RS" sz="2400" dirty="0" smtClean="0"/>
              <a:t>mane</a:t>
            </a:r>
            <a:r>
              <a:rPr lang="sr-Latn-RS" sz="2400" b="0" dirty="0" smtClean="0"/>
              <a:t>?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60056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5/6 PROIZVODNE LINIJE SOFTVERA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sr-Latn-RS" sz="2000" dirty="0" smtClean="0"/>
              <a:t>Proizvodne linije softvera ( software product lines) </a:t>
            </a:r>
            <a:r>
              <a:rPr lang="sr-Latn-RS" sz="2000" b="0" dirty="0" smtClean="0"/>
              <a:t>su skupovi aplikacija sa zajedničkom arhitekturom koje mogu da dele neke komponente, gde je svaka aplikacija takva da odgovara drugačijim zahtevima. </a:t>
            </a:r>
          </a:p>
          <a:p>
            <a:pPr>
              <a:buFontTx/>
              <a:buChar char="-"/>
            </a:pPr>
            <a:r>
              <a:rPr lang="sr-Latn-RS" sz="2000" b="0" dirty="0" smtClean="0"/>
              <a:t>Sistem se prilagođava potrebama klijenta.</a:t>
            </a:r>
          </a:p>
          <a:p>
            <a:pPr>
              <a:buFontTx/>
              <a:buChar char="-"/>
            </a:pPr>
            <a:r>
              <a:rPr lang="sr-Latn-RS" sz="2000" b="0" dirty="0" smtClean="0"/>
              <a:t>Najčešće ovakvi generički skupovi aplikacija nastaju vremenom, unutar organizacija koje se bave proizvodnjom aplikacija u istom domenu.</a:t>
            </a:r>
          </a:p>
          <a:p>
            <a:pPr>
              <a:buFontTx/>
              <a:buChar char="-"/>
            </a:pPr>
            <a:r>
              <a:rPr lang="sr-Latn-RS" sz="2000" b="0" dirty="0" smtClean="0"/>
              <a:t>Odnos između PLS i Framework-a?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46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5/6 PROIZVODNE LINIJE SOFTVERA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71600"/>
            <a:ext cx="7520940" cy="330887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sr-Latn-RS" sz="2000" dirty="0" smtClean="0"/>
              <a:t>Kako specijalizujemo jedan ovakav sistem?</a:t>
            </a:r>
            <a:endParaRPr lang="sr-Latn-RS" sz="2000" b="0" dirty="0"/>
          </a:p>
          <a:p>
            <a:pPr>
              <a:buFont typeface="Arial" pitchFamily="34" charset="0"/>
              <a:buChar char="•"/>
            </a:pPr>
            <a:r>
              <a:rPr lang="sr-Latn-RS" sz="2000" b="0" dirty="0" smtClean="0"/>
              <a:t>Za konkretnu platformu</a:t>
            </a:r>
          </a:p>
          <a:p>
            <a:pPr>
              <a:buFont typeface="Arial" pitchFamily="34" charset="0"/>
              <a:buChar char="•"/>
            </a:pPr>
            <a:r>
              <a:rPr lang="sr-Latn-RS" sz="2000" b="0" dirty="0" smtClean="0"/>
              <a:t>Za okruženje</a:t>
            </a:r>
          </a:p>
          <a:p>
            <a:pPr>
              <a:buFont typeface="Arial" pitchFamily="34" charset="0"/>
              <a:buChar char="•"/>
            </a:pPr>
            <a:r>
              <a:rPr lang="sr-Latn-RS" sz="2000" b="0" dirty="0" smtClean="0"/>
              <a:t>U odnosu na funkciju</a:t>
            </a:r>
          </a:p>
          <a:p>
            <a:pPr>
              <a:buFont typeface="Arial" pitchFamily="34" charset="0"/>
              <a:buChar char="•"/>
            </a:pPr>
            <a:r>
              <a:rPr lang="sr-Latn-RS" sz="2000" b="0" dirty="0" smtClean="0"/>
              <a:t>U odnosu na procese</a:t>
            </a:r>
          </a:p>
          <a:p>
            <a:pPr>
              <a:buFont typeface="Arial" pitchFamily="34" charset="0"/>
              <a:buChar char="•"/>
            </a:pPr>
            <a:endParaRPr lang="sr-Latn-RS" sz="2000" b="0" dirty="0"/>
          </a:p>
          <a:p>
            <a:pPr marL="0" indent="0"/>
            <a:r>
              <a:rPr lang="sr-Latn-RS" sz="2000" b="0" dirty="0" smtClean="0"/>
              <a:t>- </a:t>
            </a:r>
            <a:r>
              <a:rPr lang="sr-Latn-RS" sz="2000" b="0" dirty="0" smtClean="0">
                <a:solidFill>
                  <a:srgbClr val="FF0000"/>
                </a:solidFill>
              </a:rPr>
              <a:t>Magični redosled</a:t>
            </a:r>
            <a:r>
              <a:rPr lang="sr-Latn-RS" sz="2000" b="0" dirty="0" smtClean="0"/>
              <a:t>: Arhitektura, instanca, specijalizovana instanca.</a:t>
            </a:r>
          </a:p>
        </p:txBody>
      </p:sp>
    </p:spTree>
    <p:extLst>
      <p:ext uri="{BB962C8B-B14F-4D97-AF65-F5344CB8AC3E}">
        <p14:creationId xmlns:p14="http://schemas.microsoft.com/office/powerpoint/2010/main" val="194748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Korektan prevod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520940" cy="312264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sr-Latn-RS" sz="2000" i="1" dirty="0" smtClean="0"/>
              <a:t>Reupotrebljiv</a:t>
            </a:r>
            <a:r>
              <a:rPr lang="sr-Latn-RS" sz="2000" dirty="0" smtClean="0"/>
              <a:t> softver? ( ne postoji prefiks RE u srpskom jeziku )</a:t>
            </a:r>
          </a:p>
          <a:p>
            <a:pPr>
              <a:buFontTx/>
              <a:buChar char="-"/>
            </a:pPr>
            <a:r>
              <a:rPr lang="sr-Latn-RS" sz="2000" i="1" dirty="0" smtClean="0"/>
              <a:t>Ponovo upotrebljiv </a:t>
            </a:r>
            <a:r>
              <a:rPr lang="sr-Latn-RS" sz="2000" dirty="0" smtClean="0"/>
              <a:t>softver? ( totalno bezveze )</a:t>
            </a:r>
          </a:p>
          <a:p>
            <a:pPr>
              <a:buFontTx/>
              <a:buChar char="-"/>
            </a:pPr>
            <a:r>
              <a:rPr lang="sr-Latn-RS" sz="2000" dirty="0" smtClean="0"/>
              <a:t>Upotrebljiv više puta?</a:t>
            </a:r>
          </a:p>
          <a:p>
            <a:pPr>
              <a:buFontTx/>
              <a:buChar char="-"/>
            </a:pPr>
            <a:r>
              <a:rPr lang="sr-Latn-RS" sz="2000" dirty="0" smtClean="0"/>
              <a:t>Itd.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365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5/6 PRIMER RM ARHITEKTURE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990600"/>
            <a:ext cx="5715000" cy="5733143"/>
          </a:xfrm>
        </p:spPr>
      </p:pic>
    </p:spTree>
    <p:extLst>
      <p:ext uri="{BB962C8B-B14F-4D97-AF65-F5344CB8AC3E}">
        <p14:creationId xmlns:p14="http://schemas.microsoft.com/office/powerpoint/2010/main" val="306648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5/6 INSTANCA RM ARHITEKTURE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43000"/>
            <a:ext cx="6934200" cy="5418185"/>
          </a:xfrm>
        </p:spPr>
      </p:pic>
    </p:spTree>
    <p:extLst>
      <p:ext uri="{BB962C8B-B14F-4D97-AF65-F5344CB8AC3E}">
        <p14:creationId xmlns:p14="http://schemas.microsoft.com/office/powerpoint/2010/main" val="312402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5/6 KAKO SPECIJALIZUJEMO?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752600"/>
            <a:ext cx="8961110" cy="2222637"/>
          </a:xfrm>
        </p:spPr>
      </p:pic>
      <p:sp>
        <p:nvSpPr>
          <p:cNvPr id="5" name="TextBox 4"/>
          <p:cNvSpPr txBox="1"/>
          <p:nvPr/>
        </p:nvSpPr>
        <p:spPr>
          <a:xfrm>
            <a:off x="381000" y="41910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- </a:t>
            </a:r>
            <a:r>
              <a:rPr lang="sr-Latn-RS" b="1" dirty="0" smtClean="0"/>
              <a:t>Prednosti i </a:t>
            </a:r>
            <a:r>
              <a:rPr lang="sr-Latn-RS" b="1" dirty="0" smtClean="0">
                <a:solidFill>
                  <a:srgbClr val="FF0000"/>
                </a:solidFill>
              </a:rPr>
              <a:t>mane</a:t>
            </a:r>
            <a:r>
              <a:rPr lang="sr-Latn-RS" b="1" dirty="0" smtClean="0"/>
              <a:t>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748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6/6 COTS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sr-Latn-RS" sz="2000" dirty="0" smtClean="0"/>
              <a:t>COTS (</a:t>
            </a:r>
            <a:r>
              <a:rPr lang="en-US" sz="2000" b="0" dirty="0" smtClean="0"/>
              <a:t>commercial-off-the-shelf</a:t>
            </a:r>
            <a:r>
              <a:rPr lang="sr-Latn-RS" sz="2000" b="0" dirty="0" smtClean="0"/>
              <a:t> ) ne može se bukvalno prevesti a da ima smisla.</a:t>
            </a:r>
          </a:p>
          <a:p>
            <a:pPr>
              <a:buFontTx/>
              <a:buChar char="-"/>
            </a:pPr>
            <a:r>
              <a:rPr lang="sr-Latn-RS" sz="2000" b="0" dirty="0" smtClean="0"/>
              <a:t>U mom „slobodnom“ prevodu </a:t>
            </a:r>
            <a:r>
              <a:rPr lang="sr-Latn-RS" sz="2000" dirty="0" smtClean="0"/>
              <a:t>Komercijalna gotova rešenja</a:t>
            </a:r>
            <a:r>
              <a:rPr lang="sr-Latn-RS" sz="2000" b="0" dirty="0" smtClean="0"/>
              <a:t> ( nema nikakve veze sa knjigom „Gotova rešenja“ koja se bavi uzorcima za projektovanje ).</a:t>
            </a:r>
          </a:p>
          <a:p>
            <a:pPr>
              <a:buFontTx/>
              <a:buChar char="-"/>
            </a:pPr>
            <a:r>
              <a:rPr lang="sr-Latn-RS" sz="2000" b="0" dirty="0" smtClean="0"/>
              <a:t>To su sistemi koji se mogu prilagoditi potrebama različitih klijenata </a:t>
            </a:r>
            <a:r>
              <a:rPr lang="sr-Latn-RS" sz="2000" dirty="0" smtClean="0"/>
              <a:t>bez menjanja izvornog koda</a:t>
            </a:r>
            <a:r>
              <a:rPr lang="sr-Latn-RS" sz="2000" b="0" dirty="0" smtClean="0"/>
              <a:t>.</a:t>
            </a:r>
          </a:p>
          <a:p>
            <a:pPr>
              <a:buFontTx/>
              <a:buChar char="-"/>
            </a:pPr>
            <a:r>
              <a:rPr lang="sr-Latn-RS" sz="2000" b="0" dirty="0" smtClean="0"/>
              <a:t>Možemo reći da je većina standardnog softvera koji se danas koristi na neki način COTS.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793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6/6 COTS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066800"/>
            <a:ext cx="7520940" cy="3613677"/>
          </a:xfrm>
        </p:spPr>
        <p:txBody>
          <a:bodyPr>
            <a:normAutofit/>
          </a:bodyPr>
          <a:lstStyle/>
          <a:p>
            <a:r>
              <a:rPr lang="sr-Latn-RS" sz="2000" dirty="0" smtClean="0"/>
              <a:t>Postoje 2 tipa:</a:t>
            </a:r>
          </a:p>
          <a:p>
            <a:endParaRPr lang="sr-Latn-RS" sz="2000" dirty="0" smtClean="0"/>
          </a:p>
          <a:p>
            <a:pPr>
              <a:buFontTx/>
              <a:buChar char="-"/>
            </a:pPr>
            <a:r>
              <a:rPr lang="sr-Latn-RS" sz="2000" dirty="0" smtClean="0"/>
              <a:t>COTS rešenja</a:t>
            </a:r>
          </a:p>
          <a:p>
            <a:pPr lvl="2">
              <a:buFontTx/>
              <a:buChar char="-"/>
            </a:pPr>
            <a:r>
              <a:rPr lang="sr-Latn-RS" sz="2000" dirty="0" smtClean="0"/>
              <a:t>Generička aplikacija od jednog proizvođača koja se konfiguriše prema potrebama klijenta.</a:t>
            </a:r>
          </a:p>
          <a:p>
            <a:pPr marL="237744" lvl="2" indent="0">
              <a:buNone/>
            </a:pPr>
            <a:endParaRPr lang="sr-Latn-RS" sz="2000" b="0" dirty="0" smtClean="0"/>
          </a:p>
          <a:p>
            <a:pPr>
              <a:buFontTx/>
              <a:buChar char="-"/>
            </a:pPr>
            <a:r>
              <a:rPr lang="sr-Latn-RS" sz="2000" dirty="0" smtClean="0"/>
              <a:t>COTS integrisani sistemi</a:t>
            </a:r>
          </a:p>
          <a:p>
            <a:pPr lvl="2">
              <a:buFontTx/>
              <a:buChar char="-"/>
            </a:pPr>
            <a:r>
              <a:rPr lang="sr-Latn-RS" sz="2000" dirty="0" smtClean="0"/>
              <a:t>Dva ili više COTS sistema koji se integrišu u jedan IS.</a:t>
            </a:r>
            <a:endParaRPr lang="sr-Latn-RS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391874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6/6 COTS REŠENJA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95400"/>
            <a:ext cx="7520940" cy="338507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sr-Latn-RS" sz="2000" b="0" dirty="0" smtClean="0"/>
              <a:t>Mogu da budu usmerena ka specifičnim poslovima, poslovnim funkcijama ali i ka celokupnim poslovnim sistemima.</a:t>
            </a:r>
          </a:p>
          <a:p>
            <a:pPr>
              <a:buFontTx/>
              <a:buChar char="-"/>
            </a:pPr>
            <a:r>
              <a:rPr lang="sr-Latn-RS" sz="2000" b="0" dirty="0" smtClean="0"/>
              <a:t>ERP ( Enterprise Resource Planning ) kao što su SAP i BEA ( Oracle ) proizvodi.</a:t>
            </a:r>
          </a:p>
          <a:p>
            <a:pPr>
              <a:buFontTx/>
              <a:buChar char="-"/>
            </a:pPr>
            <a:r>
              <a:rPr lang="sr-Latn-RS" sz="2000" b="0" dirty="0" smtClean="0"/>
              <a:t>Sadrže veći broj modula koji se integrišu i konfigurišu po potrebi. </a:t>
            </a:r>
          </a:p>
          <a:p>
            <a:pPr>
              <a:buFontTx/>
              <a:buChar char="-"/>
            </a:pPr>
            <a:r>
              <a:rPr lang="sr-Latn-RS" sz="2000" b="0" dirty="0" smtClean="0"/>
              <a:t>Proces konfigurisanja je najobimniji deo posla.</a:t>
            </a:r>
          </a:p>
          <a:p>
            <a:pPr>
              <a:buFontTx/>
              <a:buChar char="-"/>
            </a:pPr>
            <a:r>
              <a:rPr lang="sr-Latn-RS" sz="2000" i="1" dirty="0" smtClean="0"/>
              <a:t>Testiranje je veliki problem</a:t>
            </a:r>
            <a:r>
              <a:rPr lang="sr-Latn-RS" sz="2000" b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209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6/6 COTS REŠENJA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43000"/>
            <a:ext cx="7924800" cy="3895241"/>
          </a:xfrm>
        </p:spPr>
      </p:pic>
    </p:spTree>
    <p:extLst>
      <p:ext uri="{BB962C8B-B14F-4D97-AF65-F5344CB8AC3E}">
        <p14:creationId xmlns:p14="http://schemas.microsoft.com/office/powerpoint/2010/main" val="351025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6/6 COTS INTEGRISANA REŠENJA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19200"/>
            <a:ext cx="7520940" cy="346127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sr-Latn-RS" sz="2000" b="0" dirty="0" smtClean="0"/>
              <a:t>Dva ili više COTS sistema a nekad i legacy sistem.</a:t>
            </a:r>
          </a:p>
          <a:p>
            <a:pPr>
              <a:buFontTx/>
              <a:buChar char="-"/>
            </a:pPr>
            <a:r>
              <a:rPr lang="sr-Latn-RS" sz="2000" b="0" dirty="0" smtClean="0"/>
              <a:t>Kad se koristi?</a:t>
            </a:r>
          </a:p>
          <a:p>
            <a:pPr>
              <a:buFontTx/>
              <a:buChar char="-"/>
            </a:pPr>
            <a:r>
              <a:rPr lang="sr-Latn-RS" sz="2000" dirty="0" smtClean="0"/>
              <a:t>Tri pitanja</a:t>
            </a:r>
            <a:r>
              <a:rPr lang="sr-Latn-RS" sz="2000" b="0" dirty="0" smtClean="0"/>
              <a:t>:</a:t>
            </a:r>
          </a:p>
          <a:p>
            <a:pPr lvl="2">
              <a:buFontTx/>
              <a:buChar char="-"/>
            </a:pPr>
            <a:r>
              <a:rPr lang="sr-Latn-RS" sz="2000" dirty="0" smtClean="0"/>
              <a:t>Koji od ponuđenih sistema nam je najpodesniji?</a:t>
            </a:r>
          </a:p>
          <a:p>
            <a:pPr lvl="2">
              <a:buFontTx/>
              <a:buChar char="-"/>
            </a:pPr>
            <a:r>
              <a:rPr lang="sr-Latn-RS" sz="2000" b="0" dirty="0" smtClean="0"/>
              <a:t>Kako će se vršiti razmena podataka?</a:t>
            </a:r>
          </a:p>
          <a:p>
            <a:pPr lvl="2">
              <a:buFontTx/>
              <a:buChar char="-"/>
            </a:pPr>
            <a:r>
              <a:rPr lang="sr-Latn-RS" sz="2000" dirty="0" smtClean="0"/>
              <a:t>Koje mogućnosti sistema ćemo koristiti?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03471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6/6 COTS INTEGRISANA REŠENJA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71600"/>
            <a:ext cx="7520940" cy="3308877"/>
          </a:xfrm>
        </p:spPr>
        <p:txBody>
          <a:bodyPr>
            <a:normAutofit/>
          </a:bodyPr>
          <a:lstStyle/>
          <a:p>
            <a:r>
              <a:rPr lang="sr-Latn-RS" sz="2000" dirty="0" smtClean="0"/>
              <a:t>PROBLEMI:</a:t>
            </a:r>
          </a:p>
          <a:p>
            <a:r>
              <a:rPr lang="sr-Latn-RS" sz="2000" b="0" dirty="0" smtClean="0"/>
              <a:t>	- Nedostatak kontrole nad funkcionalnošću i performansama.</a:t>
            </a:r>
          </a:p>
          <a:p>
            <a:r>
              <a:rPr lang="sr-Latn-RS" sz="2000" b="0" dirty="0"/>
              <a:t>	</a:t>
            </a:r>
            <a:r>
              <a:rPr lang="sr-Latn-RS" sz="2000" b="0" dirty="0" smtClean="0"/>
              <a:t>- Problemi u interoperabilnosti.</a:t>
            </a:r>
          </a:p>
          <a:p>
            <a:r>
              <a:rPr lang="sr-Latn-RS" sz="2000" b="0" dirty="0"/>
              <a:t>	</a:t>
            </a:r>
            <a:r>
              <a:rPr lang="sr-Latn-RS" sz="2000" b="0" dirty="0" smtClean="0"/>
              <a:t>- Nedostatak kontrole nad evolucijom sistema.</a:t>
            </a:r>
          </a:p>
          <a:p>
            <a:r>
              <a:rPr lang="sr-Latn-RS" sz="2000" b="0" dirty="0"/>
              <a:t>	</a:t>
            </a:r>
            <a:r>
              <a:rPr lang="sr-Latn-RS" sz="2000" b="0" dirty="0" smtClean="0"/>
              <a:t>- Podrška korisniku od strane proizvođača.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40871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NAPOKON ZAKLJUČAK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2960" y="1524001"/>
            <a:ext cx="7520940" cy="19812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sr-Latn-RS" sz="2000" dirty="0" smtClean="0"/>
              <a:t>Višestruka upotreba softvera je super, sem kad ne valja.</a:t>
            </a:r>
          </a:p>
          <a:p>
            <a:pPr>
              <a:buFontTx/>
              <a:buChar char="-"/>
            </a:pPr>
            <a:r>
              <a:rPr lang="sr-Latn-RS" sz="2000" dirty="0" smtClean="0"/>
              <a:t>Postoji više načina ovakve upotrebe, od „recikliranja“ pojedinih komponenti do upotrebe celih sistema.</a:t>
            </a:r>
          </a:p>
          <a:p>
            <a:pPr>
              <a:buFontTx/>
              <a:buChar char="-"/>
            </a:pPr>
            <a:r>
              <a:rPr lang="sr-Latn-RS" sz="2000" dirty="0" smtClean="0"/>
              <a:t>Problema ima puno ali benefita još više.</a:t>
            </a:r>
          </a:p>
          <a:p>
            <a:pPr>
              <a:buFontTx/>
              <a:buChar char="-"/>
            </a:pPr>
            <a:r>
              <a:rPr lang="sr-Latn-RS" sz="2000" dirty="0" smtClean="0"/>
              <a:t>Treba biti svestan postojanja već gotovih rešenja.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3962399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 smtClean="0"/>
              <a:t>HVALA NA PAŽNJI! </a:t>
            </a:r>
            <a:r>
              <a:rPr lang="sr-Latn-RS" sz="3200" dirty="0" smtClean="0">
                <a:sym typeface="Wingdings" pitchFamily="2" charset="2"/>
              </a:rPr>
              <a:t>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609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Plan rada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47800"/>
            <a:ext cx="7520940" cy="3232677"/>
          </a:xfrm>
        </p:spPr>
        <p:txBody>
          <a:bodyPr/>
          <a:lstStyle/>
          <a:p>
            <a:pPr>
              <a:buAutoNum type="arabicPeriod"/>
            </a:pPr>
            <a:r>
              <a:rPr lang="sr-Latn-RS" sz="2000" dirty="0" smtClean="0"/>
              <a:t>Počnimo sa primerom!</a:t>
            </a:r>
          </a:p>
          <a:p>
            <a:pPr>
              <a:buAutoNum type="arabicPeriod"/>
            </a:pPr>
            <a:r>
              <a:rPr lang="sr-Latn-RS" sz="2000" dirty="0" smtClean="0"/>
              <a:t>Kako i zašto?</a:t>
            </a:r>
          </a:p>
          <a:p>
            <a:pPr>
              <a:buAutoNum type="arabicPeriod"/>
            </a:pPr>
            <a:r>
              <a:rPr lang="sr-Latn-RS" sz="2000" dirty="0" smtClean="0"/>
              <a:t>„Pejzaž“ višestruke upotrebe softvera</a:t>
            </a:r>
          </a:p>
          <a:p>
            <a:pPr>
              <a:buAutoNum type="arabicPeriod"/>
            </a:pPr>
            <a:r>
              <a:rPr lang="sr-Latn-RS" sz="2000" dirty="0" smtClean="0"/>
              <a:t>Frameworks</a:t>
            </a:r>
          </a:p>
          <a:p>
            <a:pPr>
              <a:buAutoNum type="arabicPeriod"/>
            </a:pPr>
            <a:r>
              <a:rPr lang="sr-Latn-RS" sz="2000" dirty="0" smtClean="0"/>
              <a:t>Proizvodne linije </a:t>
            </a:r>
            <a:r>
              <a:rPr lang="en-US" sz="2000" dirty="0" err="1" smtClean="0"/>
              <a:t>softvera</a:t>
            </a:r>
            <a:endParaRPr lang="sr-Latn-RS" sz="2000" dirty="0" smtClean="0"/>
          </a:p>
          <a:p>
            <a:pPr>
              <a:buAutoNum type="arabicPeriod"/>
            </a:pPr>
            <a:r>
              <a:rPr lang="sr-Latn-RS" sz="2000" dirty="0" smtClean="0"/>
              <a:t>COTS sistemi</a:t>
            </a:r>
          </a:p>
          <a:p>
            <a:pPr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8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1/6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600200"/>
            <a:ext cx="7520940" cy="3080277"/>
          </a:xfrm>
        </p:spPr>
        <p:txBody>
          <a:bodyPr>
            <a:normAutofit/>
          </a:bodyPr>
          <a:lstStyle/>
          <a:p>
            <a:r>
              <a:rPr lang="sr-Latn-RS" sz="2800" dirty="0" smtClean="0"/>
              <a:t>- Nekada davno bili smo mladi i naivni.</a:t>
            </a:r>
          </a:p>
          <a:p>
            <a:r>
              <a:rPr lang="sr-Latn-RS" sz="2800" dirty="0" smtClean="0"/>
              <a:t>- I hteli smo da nađemo maksimum niza.</a:t>
            </a:r>
          </a:p>
          <a:p>
            <a:pPr marL="0" indent="0"/>
            <a:r>
              <a:rPr lang="sr-Latn-RS" sz="2800" dirty="0" smtClean="0"/>
              <a:t>- I napisali smo program.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404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1/6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3461277"/>
          </a:xfrm>
        </p:spPr>
        <p:txBody>
          <a:bodyPr>
            <a:normAutofit fontScale="55000" lnSpcReduction="20000"/>
          </a:bodyPr>
          <a:lstStyle/>
          <a:p>
            <a:r>
              <a:rPr lang="sr-Latn-RS" sz="2800" b="0" dirty="0" smtClean="0">
                <a:latin typeface="Consolas" pitchFamily="49" charset="0"/>
              </a:rPr>
              <a:t>		</a:t>
            </a:r>
            <a:r>
              <a:rPr lang="en-US" sz="2800" b="0" dirty="0" smtClean="0">
                <a:latin typeface="Consolas" pitchFamily="49" charset="0"/>
              </a:rPr>
              <a:t>static </a:t>
            </a:r>
            <a:r>
              <a:rPr lang="en-US" sz="2800" b="0" dirty="0" err="1">
                <a:latin typeface="Consolas" pitchFamily="49" charset="0"/>
              </a:rPr>
              <a:t>int</a:t>
            </a:r>
            <a:r>
              <a:rPr lang="en-US" sz="2800" b="0" dirty="0">
                <a:latin typeface="Consolas" pitchFamily="49" charset="0"/>
              </a:rPr>
              <a:t> </a:t>
            </a:r>
            <a:r>
              <a:rPr lang="en-US" sz="2800" b="0" dirty="0" err="1">
                <a:latin typeface="Consolas" pitchFamily="49" charset="0"/>
              </a:rPr>
              <a:t>findMax</a:t>
            </a:r>
            <a:r>
              <a:rPr lang="en-US" sz="2800" b="0" dirty="0">
                <a:latin typeface="Consolas" pitchFamily="49" charset="0"/>
              </a:rPr>
              <a:t>(</a:t>
            </a:r>
            <a:r>
              <a:rPr lang="en-US" sz="2800" b="0" dirty="0" err="1">
                <a:latin typeface="Consolas" pitchFamily="49" charset="0"/>
              </a:rPr>
              <a:t>int</a:t>
            </a:r>
            <a:r>
              <a:rPr lang="en-US" sz="2800" b="0" dirty="0">
                <a:latin typeface="Consolas" pitchFamily="49" charset="0"/>
              </a:rPr>
              <a:t>[] numbers</a:t>
            </a:r>
            <a:r>
              <a:rPr lang="en-US" sz="2800" b="0" dirty="0" smtClean="0">
                <a:latin typeface="Consolas" pitchFamily="49" charset="0"/>
              </a:rPr>
              <a:t>){</a:t>
            </a:r>
            <a:endParaRPr lang="sr-Latn-RS" sz="2800" b="0" dirty="0" smtClean="0">
              <a:latin typeface="Consolas" pitchFamily="49" charset="0"/>
            </a:endParaRPr>
          </a:p>
          <a:p>
            <a:endParaRPr lang="en-US" sz="2800" b="0" dirty="0">
              <a:latin typeface="Consolas" pitchFamily="49" charset="0"/>
            </a:endParaRPr>
          </a:p>
          <a:p>
            <a:r>
              <a:rPr lang="en-US" sz="2800" b="0" dirty="0">
                <a:latin typeface="Consolas" pitchFamily="49" charset="0"/>
              </a:rPr>
              <a:t>            </a:t>
            </a:r>
            <a:r>
              <a:rPr lang="en-US" sz="2800" b="0" dirty="0" err="1">
                <a:latin typeface="Consolas" pitchFamily="49" charset="0"/>
              </a:rPr>
              <a:t>int</a:t>
            </a:r>
            <a:r>
              <a:rPr lang="en-US" sz="2800" b="0" dirty="0">
                <a:latin typeface="Consolas" pitchFamily="49" charset="0"/>
              </a:rPr>
              <a:t> maximum = numbers[0];</a:t>
            </a:r>
          </a:p>
          <a:p>
            <a:endParaRPr lang="en-US" sz="2800" b="0" dirty="0">
              <a:latin typeface="Consolas" pitchFamily="49" charset="0"/>
            </a:endParaRPr>
          </a:p>
          <a:p>
            <a:r>
              <a:rPr lang="en-US" sz="2800" b="0" dirty="0">
                <a:latin typeface="Consolas" pitchFamily="49" charset="0"/>
              </a:rPr>
              <a:t>            for (</a:t>
            </a:r>
            <a:r>
              <a:rPr lang="en-US" sz="2800" b="0" dirty="0" err="1">
                <a:latin typeface="Consolas" pitchFamily="49" charset="0"/>
              </a:rPr>
              <a:t>int</a:t>
            </a:r>
            <a:r>
              <a:rPr lang="en-US" sz="2800" b="0" dirty="0">
                <a:latin typeface="Consolas" pitchFamily="49" charset="0"/>
              </a:rPr>
              <a:t> i = 1; i &lt; </a:t>
            </a:r>
            <a:r>
              <a:rPr lang="en-US" sz="2800" b="0" dirty="0" err="1">
                <a:latin typeface="Consolas" pitchFamily="49" charset="0"/>
              </a:rPr>
              <a:t>numbers.Length</a:t>
            </a:r>
            <a:r>
              <a:rPr lang="en-US" sz="2800" b="0" dirty="0">
                <a:latin typeface="Consolas" pitchFamily="49" charset="0"/>
              </a:rPr>
              <a:t>; i++)</a:t>
            </a:r>
          </a:p>
          <a:p>
            <a:r>
              <a:rPr lang="en-US" sz="2800" b="0" dirty="0">
                <a:latin typeface="Consolas" pitchFamily="49" charset="0"/>
              </a:rPr>
              <a:t>            {</a:t>
            </a:r>
          </a:p>
          <a:p>
            <a:r>
              <a:rPr lang="en-US" sz="2800" b="0" dirty="0">
                <a:latin typeface="Consolas" pitchFamily="49" charset="0"/>
              </a:rPr>
              <a:t>                maximum = numbers[i] &gt; maximum </a:t>
            </a:r>
            <a:r>
              <a:rPr lang="en-US" sz="2800" b="0" dirty="0" smtClean="0">
                <a:latin typeface="Consolas" pitchFamily="49" charset="0"/>
              </a:rPr>
              <a:t>?</a:t>
            </a:r>
            <a:r>
              <a:rPr lang="sr-Latn-RS" sz="2800" b="0" dirty="0" smtClean="0">
                <a:latin typeface="Consolas" pitchFamily="49" charset="0"/>
              </a:rPr>
              <a:t> </a:t>
            </a:r>
            <a:r>
              <a:rPr lang="en-US" sz="2800" b="0" dirty="0" smtClean="0">
                <a:latin typeface="Consolas" pitchFamily="49" charset="0"/>
              </a:rPr>
              <a:t>numbers[i</a:t>
            </a:r>
            <a:r>
              <a:rPr lang="en-US" sz="2800" b="0" dirty="0">
                <a:latin typeface="Consolas" pitchFamily="49" charset="0"/>
              </a:rPr>
              <a:t>] : maximum;</a:t>
            </a:r>
          </a:p>
          <a:p>
            <a:r>
              <a:rPr lang="en-US" sz="2800" b="0" dirty="0">
                <a:latin typeface="Consolas" pitchFamily="49" charset="0"/>
              </a:rPr>
              <a:t>            }</a:t>
            </a:r>
          </a:p>
          <a:p>
            <a:endParaRPr lang="en-US" sz="2800" b="0" dirty="0">
              <a:latin typeface="Consolas" pitchFamily="49" charset="0"/>
            </a:endParaRPr>
          </a:p>
          <a:p>
            <a:r>
              <a:rPr lang="en-US" sz="2800" b="0" dirty="0">
                <a:latin typeface="Consolas" pitchFamily="49" charset="0"/>
              </a:rPr>
              <a:t>            return maximum;</a:t>
            </a:r>
          </a:p>
          <a:p>
            <a:r>
              <a:rPr lang="en-US" sz="2800" b="0" dirty="0">
                <a:latin typeface="Consolas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2037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1/6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sr-Latn-RS" sz="3200" u="sng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ŠTA NIJE DOBRO?</a:t>
            </a:r>
          </a:p>
          <a:p>
            <a:pPr algn="ctr"/>
            <a:r>
              <a:rPr lang="sr-Latn-RS" sz="3200" u="sng" dirty="0" smtClean="0">
                <a:latin typeface="Consolas" pitchFamily="49" charset="0"/>
                <a:cs typeface="Consolas" pitchFamily="49" charset="0"/>
              </a:rPr>
              <a:t>SVAŠTA.</a:t>
            </a:r>
            <a:endParaRPr lang="en-US" sz="3200" u="sng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78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1/6 PRIMER </a:t>
            </a:r>
            <a:r>
              <a:rPr lang="sr-Latn-R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FANTASTIČAN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3461277"/>
          </a:xfrm>
        </p:spPr>
        <p:txBody>
          <a:bodyPr>
            <a:normAutofit fontScale="55000" lnSpcReduction="20000"/>
          </a:bodyPr>
          <a:lstStyle/>
          <a:p>
            <a:r>
              <a:rPr lang="sr-Latn-RS" sz="2800" b="0" dirty="0" smtClean="0">
                <a:latin typeface="Consolas" pitchFamily="49" charset="0"/>
              </a:rPr>
              <a:t>	</a:t>
            </a:r>
            <a:r>
              <a:rPr lang="sr-Latn-RS" sz="2200" b="0" dirty="0" smtClean="0">
                <a:latin typeface="Consolas" pitchFamily="49" charset="0"/>
              </a:rPr>
              <a:t>	</a:t>
            </a:r>
            <a:r>
              <a:rPr lang="en-US" sz="2200" b="0" dirty="0">
                <a:latin typeface="Consolas" pitchFamily="49" charset="0"/>
                <a:cs typeface="Consolas" pitchFamily="49" charset="0"/>
              </a:rPr>
              <a:t>static T </a:t>
            </a:r>
            <a:r>
              <a:rPr lang="en-US" sz="2200" b="0" dirty="0" err="1">
                <a:latin typeface="Consolas" pitchFamily="49" charset="0"/>
                <a:cs typeface="Consolas" pitchFamily="49" charset="0"/>
              </a:rPr>
              <a:t>findMax</a:t>
            </a:r>
            <a:r>
              <a:rPr lang="en-US" sz="2200" b="0" dirty="0">
                <a:latin typeface="Consolas" pitchFamily="49" charset="0"/>
                <a:cs typeface="Consolas" pitchFamily="49" charset="0"/>
              </a:rPr>
              <a:t>&lt;T&gt;(</a:t>
            </a:r>
            <a:r>
              <a:rPr lang="en-US" sz="2200" b="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2200" b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2200" b="0" dirty="0">
                <a:latin typeface="Consolas" pitchFamily="49" charset="0"/>
                <a:cs typeface="Consolas" pitchFamily="49" charset="0"/>
              </a:rPr>
              <a:t> stuff) where T : </a:t>
            </a:r>
            <a:r>
              <a:rPr lang="en-US" sz="2200" b="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IComparable</a:t>
            </a:r>
            <a:r>
              <a:rPr lang="en-US" sz="2200" b="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200" b="0" dirty="0">
                <a:latin typeface="Consolas" pitchFamily="49" charset="0"/>
                <a:cs typeface="Consolas" pitchFamily="49" charset="0"/>
              </a:rPr>
              <a:t>            </a:t>
            </a:r>
          </a:p>
          <a:p>
            <a:r>
              <a:rPr lang="en-US" sz="2200" b="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sr-Latn-RS" sz="2200" b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0" dirty="0">
                <a:latin typeface="Consolas" pitchFamily="49" charset="0"/>
                <a:cs typeface="Consolas" pitchFamily="49" charset="0"/>
              </a:rPr>
              <a:t>T maximum = </a:t>
            </a:r>
            <a:r>
              <a:rPr lang="en-US" sz="2200" b="0" dirty="0" err="1">
                <a:latin typeface="Consolas" pitchFamily="49" charset="0"/>
                <a:cs typeface="Consolas" pitchFamily="49" charset="0"/>
              </a:rPr>
              <a:t>stuff.ElementAt</a:t>
            </a:r>
            <a:r>
              <a:rPr lang="en-US" sz="2200" b="0" dirty="0">
                <a:latin typeface="Consolas" pitchFamily="49" charset="0"/>
                <a:cs typeface="Consolas" pitchFamily="49" charset="0"/>
              </a:rPr>
              <a:t>(0);</a:t>
            </a:r>
          </a:p>
          <a:p>
            <a:endParaRPr lang="en-US" sz="2200" b="0" dirty="0">
              <a:latin typeface="Consolas" pitchFamily="49" charset="0"/>
              <a:cs typeface="Consolas" pitchFamily="49" charset="0"/>
            </a:endParaRPr>
          </a:p>
          <a:p>
            <a:r>
              <a:rPr lang="nn-NO" sz="2200" b="0" dirty="0">
                <a:latin typeface="Consolas" pitchFamily="49" charset="0"/>
                <a:cs typeface="Consolas" pitchFamily="49" charset="0"/>
              </a:rPr>
              <a:t>           </a:t>
            </a:r>
            <a:r>
              <a:rPr lang="nn-NO" sz="2200" b="0" dirty="0" smtClean="0">
                <a:latin typeface="Consolas" pitchFamily="49" charset="0"/>
                <a:cs typeface="Consolas" pitchFamily="49" charset="0"/>
              </a:rPr>
              <a:t>for </a:t>
            </a:r>
            <a:r>
              <a:rPr lang="nn-NO" sz="2200" b="0" dirty="0">
                <a:latin typeface="Consolas" pitchFamily="49" charset="0"/>
                <a:cs typeface="Consolas" pitchFamily="49" charset="0"/>
              </a:rPr>
              <a:t>(int i = 1; i &lt; stuff.Count(); i++)</a:t>
            </a:r>
          </a:p>
          <a:p>
            <a:r>
              <a:rPr lang="en-US" sz="2200" b="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200" b="0" dirty="0">
              <a:latin typeface="Consolas" pitchFamily="49" charset="0"/>
              <a:cs typeface="Consolas" pitchFamily="49" charset="0"/>
            </a:endParaRPr>
          </a:p>
          <a:p>
            <a:r>
              <a:rPr lang="en-US" sz="2200" b="0" dirty="0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2200" b="0" dirty="0" smtClean="0">
                <a:latin typeface="Consolas" pitchFamily="49" charset="0"/>
                <a:cs typeface="Consolas" pitchFamily="49" charset="0"/>
              </a:rPr>
              <a:t>maximum </a:t>
            </a:r>
            <a:r>
              <a:rPr lang="en-US" sz="2200" b="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0" dirty="0" err="1">
                <a:latin typeface="Consolas" pitchFamily="49" charset="0"/>
                <a:cs typeface="Consolas" pitchFamily="49" charset="0"/>
              </a:rPr>
              <a:t>maximum.CompareTo</a:t>
            </a:r>
            <a:r>
              <a:rPr lang="en-US" sz="22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0" dirty="0" err="1">
                <a:latin typeface="Consolas" pitchFamily="49" charset="0"/>
                <a:cs typeface="Consolas" pitchFamily="49" charset="0"/>
              </a:rPr>
              <a:t>stuff.ElementAt</a:t>
            </a:r>
            <a:r>
              <a:rPr lang="en-US" sz="2200" b="0" dirty="0">
                <a:latin typeface="Consolas" pitchFamily="49" charset="0"/>
                <a:cs typeface="Consolas" pitchFamily="49" charset="0"/>
              </a:rPr>
              <a:t>(i)) &lt; 0 ? </a:t>
            </a:r>
            <a:r>
              <a:rPr lang="en-US" sz="2200" b="0" dirty="0" err="1">
                <a:latin typeface="Consolas" pitchFamily="49" charset="0"/>
                <a:cs typeface="Consolas" pitchFamily="49" charset="0"/>
              </a:rPr>
              <a:t>stuff.ElementAt</a:t>
            </a:r>
            <a:r>
              <a:rPr lang="en-US" sz="2200" b="0" dirty="0">
                <a:latin typeface="Consolas" pitchFamily="49" charset="0"/>
                <a:cs typeface="Consolas" pitchFamily="49" charset="0"/>
              </a:rPr>
              <a:t>(i) : maximum;</a:t>
            </a:r>
          </a:p>
          <a:p>
            <a:r>
              <a:rPr lang="en-US" sz="2200" b="0" dirty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200" b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200" b="0" dirty="0">
              <a:latin typeface="Consolas" pitchFamily="49" charset="0"/>
              <a:cs typeface="Consolas" pitchFamily="49" charset="0"/>
            </a:endParaRPr>
          </a:p>
          <a:p>
            <a:r>
              <a:rPr lang="en-US" sz="2200" b="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0" dirty="0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200" b="0" dirty="0">
                <a:latin typeface="Consolas" pitchFamily="49" charset="0"/>
                <a:cs typeface="Consolas" pitchFamily="49" charset="0"/>
              </a:rPr>
              <a:t>maximum;</a:t>
            </a:r>
          </a:p>
          <a:p>
            <a:r>
              <a:rPr lang="en-US" sz="2200" b="0" dirty="0">
                <a:latin typeface="Consolas" pitchFamily="49" charset="0"/>
                <a:cs typeface="Consolas" pitchFamily="49" charset="0"/>
              </a:rPr>
              <a:t>           </a:t>
            </a:r>
          </a:p>
          <a:p>
            <a:r>
              <a:rPr lang="en-US" sz="2200" b="0" dirty="0">
                <a:latin typeface="Consolas" pitchFamily="49" charset="0"/>
                <a:cs typeface="Consolas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04798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2/6 KAKo i zašto?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71600"/>
            <a:ext cx="7520940" cy="3308877"/>
          </a:xfrm>
        </p:spPr>
        <p:txBody>
          <a:bodyPr>
            <a:normAutofit/>
          </a:bodyPr>
          <a:lstStyle/>
          <a:p>
            <a:r>
              <a:rPr lang="sr-Latn-RS" sz="2400" dirty="0" smtClean="0">
                <a:solidFill>
                  <a:srgbClr val="FF0000"/>
                </a:solidFill>
              </a:rPr>
              <a:t>Kako?</a:t>
            </a:r>
          </a:p>
          <a:p>
            <a:r>
              <a:rPr lang="sr-Latn-RS" sz="2400" dirty="0"/>
              <a:t>	</a:t>
            </a:r>
            <a:r>
              <a:rPr lang="sr-Latn-RS" sz="2400" dirty="0" smtClean="0"/>
              <a:t>- Upotreba celih sistema</a:t>
            </a:r>
          </a:p>
          <a:p>
            <a:r>
              <a:rPr lang="sr-Latn-RS" sz="2400" dirty="0"/>
              <a:t>	</a:t>
            </a:r>
            <a:r>
              <a:rPr lang="sr-Latn-RS" sz="2400" dirty="0" smtClean="0"/>
              <a:t>- Upotreba komponenti </a:t>
            </a:r>
          </a:p>
          <a:p>
            <a:r>
              <a:rPr lang="sr-Latn-RS" sz="2400" dirty="0"/>
              <a:t>	</a:t>
            </a:r>
            <a:r>
              <a:rPr lang="sr-Latn-RS" sz="2400" dirty="0" smtClean="0"/>
              <a:t>- Upotreba objekata i funkcija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36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2/6 KAKo i zašto?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71600"/>
            <a:ext cx="7520940" cy="3308877"/>
          </a:xfrm>
        </p:spPr>
        <p:txBody>
          <a:bodyPr>
            <a:normAutofit/>
          </a:bodyPr>
          <a:lstStyle/>
          <a:p>
            <a:r>
              <a:rPr lang="sr-Latn-RS" sz="2400" dirty="0" smtClean="0">
                <a:solidFill>
                  <a:srgbClr val="FF0000"/>
                </a:solidFill>
              </a:rPr>
              <a:t>Zašto?</a:t>
            </a:r>
          </a:p>
          <a:p>
            <a:r>
              <a:rPr lang="sr-Latn-RS" sz="2400" dirty="0"/>
              <a:t>	</a:t>
            </a:r>
            <a:r>
              <a:rPr lang="sr-Latn-RS" sz="2400" dirty="0" smtClean="0"/>
              <a:t>- Zato što morate</a:t>
            </a:r>
          </a:p>
          <a:p>
            <a:r>
              <a:rPr lang="sr-Latn-RS" sz="2400" dirty="0"/>
              <a:t>	</a:t>
            </a:r>
            <a:r>
              <a:rPr lang="sr-Latn-RS" sz="2400" dirty="0" smtClean="0"/>
              <a:t>- Isproban softver je pouzdan softver</a:t>
            </a:r>
          </a:p>
          <a:p>
            <a:r>
              <a:rPr lang="sr-Latn-RS" sz="2400" dirty="0"/>
              <a:t>	</a:t>
            </a:r>
            <a:r>
              <a:rPr lang="sr-Latn-RS" sz="2400" dirty="0" smtClean="0"/>
              <a:t>- Znamo koliko će da nas košta</a:t>
            </a:r>
          </a:p>
          <a:p>
            <a:r>
              <a:rPr lang="sr-Latn-RS" sz="2400" dirty="0"/>
              <a:t> 	</a:t>
            </a:r>
            <a:r>
              <a:rPr lang="sr-Latn-RS" sz="2400" dirty="0" smtClean="0"/>
              <a:t>- Poštovanje standarda</a:t>
            </a:r>
          </a:p>
          <a:p>
            <a:r>
              <a:rPr lang="sr-Latn-RS" sz="2400" dirty="0"/>
              <a:t>	</a:t>
            </a:r>
            <a:r>
              <a:rPr lang="sr-Latn-RS" sz="2400" dirty="0" smtClean="0"/>
              <a:t>- Brži razvoj</a:t>
            </a:r>
          </a:p>
          <a:p>
            <a:r>
              <a:rPr lang="sr-Latn-RS" sz="2400" dirty="0"/>
              <a:t>	</a:t>
            </a:r>
            <a:r>
              <a:rPr lang="sr-Latn-RS" sz="2400" dirty="0" smtClean="0"/>
              <a:t>- Specijalisti</a:t>
            </a:r>
          </a:p>
        </p:txBody>
      </p:sp>
    </p:spTree>
    <p:extLst>
      <p:ext uri="{BB962C8B-B14F-4D97-AF65-F5344CB8AC3E}">
        <p14:creationId xmlns:p14="http://schemas.microsoft.com/office/powerpoint/2010/main" val="37070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711</TotalTime>
  <Words>841</Words>
  <Application>Microsoft Office PowerPoint</Application>
  <PresentationFormat>On-screen Show (4:3)</PresentationFormat>
  <Paragraphs>156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Angles</vt:lpstr>
      <vt:lpstr>SOFTWARE REUSE</vt:lpstr>
      <vt:lpstr>Korektan prevod?</vt:lpstr>
      <vt:lpstr>Plan rada </vt:lpstr>
      <vt:lpstr>1/6 PRIMER</vt:lpstr>
      <vt:lpstr>1/6 PRIMER</vt:lpstr>
      <vt:lpstr>1/6 PRIMER</vt:lpstr>
      <vt:lpstr>1/6 PRIMER FANTASTIČAN</vt:lpstr>
      <vt:lpstr>2/6 KAKo i zašto?</vt:lpstr>
      <vt:lpstr>2/6 KAKo i zašto?</vt:lpstr>
      <vt:lpstr>2/6 KAKo i zašto?</vt:lpstr>
      <vt:lpstr>3/6 „Pejzaž“ višestruke upotrebe softvera</vt:lpstr>
      <vt:lpstr>3/6 „Pejzaž“ višestruke upotrebe softvera</vt:lpstr>
      <vt:lpstr>3/6 „Pejzaž“ višestruke upotrebe softvera </vt:lpstr>
      <vt:lpstr>Šta od ovoga koristiti?</vt:lpstr>
      <vt:lpstr>4/6 Frameworks</vt:lpstr>
      <vt:lpstr>4/6 Frameworks</vt:lpstr>
      <vt:lpstr>4/6 Frameworks</vt:lpstr>
      <vt:lpstr>5/6 PROIZVODNE LINIJE SOFTVERA</vt:lpstr>
      <vt:lpstr>5/6 PROIZVODNE LINIJE SOFTVERA</vt:lpstr>
      <vt:lpstr>5/6 PRIMER RM ARHITEKTURE</vt:lpstr>
      <vt:lpstr>5/6 INSTANCA RM ARHITEKTURE</vt:lpstr>
      <vt:lpstr>5/6 KAKO SPECIJALIZUJEMO?</vt:lpstr>
      <vt:lpstr>6/6 COTS</vt:lpstr>
      <vt:lpstr>6/6 COTS</vt:lpstr>
      <vt:lpstr>6/6 COTS REŠENJA</vt:lpstr>
      <vt:lpstr>6/6 COTS REŠENJA</vt:lpstr>
      <vt:lpstr>6/6 COTS INTEGRISANA REŠENJA</vt:lpstr>
      <vt:lpstr>6/6 COTS INTEGRISANA REŠENJA</vt:lpstr>
      <vt:lpstr>NAPOKON ZAKLJUČAK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REUSE</dc:title>
  <dc:creator>Divic</dc:creator>
  <cp:lastModifiedBy>Divic</cp:lastModifiedBy>
  <cp:revision>40</cp:revision>
  <dcterms:created xsi:type="dcterms:W3CDTF">2013-12-10T00:11:51Z</dcterms:created>
  <dcterms:modified xsi:type="dcterms:W3CDTF">2013-12-12T15:55:08Z</dcterms:modified>
</cp:coreProperties>
</file>