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5" r:id="rId2"/>
  </p:sldMasterIdLst>
  <p:notesMasterIdLst>
    <p:notesMasterId r:id="rId26"/>
  </p:notesMasterIdLst>
  <p:handoutMasterIdLst>
    <p:handoutMasterId r:id="rId27"/>
  </p:handoutMasterIdLst>
  <p:sldIdLst>
    <p:sldId id="256"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D681BA-ABF7-483F-B1B2-114BECEAEFC1}">
          <p14:sldIdLst>
            <p14:sldId id="256"/>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761" autoAdjust="0"/>
  </p:normalViewPr>
  <p:slideViewPr>
    <p:cSldViewPr>
      <p:cViewPr varScale="1">
        <p:scale>
          <a:sx n="51" d="100"/>
          <a:sy n="51" d="100"/>
        </p:scale>
        <p:origin x="145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12/25/2013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12/25/2013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5EE2CF44-2B13-41B4-A334-1CDF534EEBBF}" type="slidenum">
              <a:rPr lang="sr-Latn-RS" smtClean="0"/>
              <a:t>1</a:t>
            </a:fld>
            <a:endParaRPr lang="sr-Latn-RS"/>
          </a:p>
        </p:txBody>
      </p:sp>
    </p:spTree>
    <p:extLst>
      <p:ext uri="{BB962C8B-B14F-4D97-AF65-F5344CB8AC3E}">
        <p14:creationId xmlns:p14="http://schemas.microsoft.com/office/powerpoint/2010/main" val="14524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Objektno orijentisano programiranje se</a:t>
            </a:r>
            <a:r>
              <a:rPr lang="en-US" baseline="0" smtClean="0"/>
              <a:t> prvi put pominje početkom 60ih, bitnu ulogu dobija tek sa početkom 90ih. </a:t>
            </a:r>
          </a:p>
          <a:p>
            <a:r>
              <a:rPr lang="en-US" baseline="0" smtClean="0"/>
              <a:t>Dizajnerima je trebalo samo par godina da uvide da takav razvoj nije obećana zemlja kako je predstavljan. Zbog toga se CBSE javlja</a:t>
            </a:r>
          </a:p>
          <a:p>
            <a:r>
              <a:rPr lang="en-US" baseline="0" smtClean="0"/>
              <a:t>već krajem 90ih. </a:t>
            </a:r>
          </a:p>
          <a:p>
            <a:r>
              <a:rPr lang="en-US" baseline="0" smtClean="0"/>
              <a:t>To kako mi doživljavamo svet nema veze sa time kako ga mašina doživljava. Za objekt se najčešće kaže da ima stanje, ponašanje i jedinstvenost.</a:t>
            </a:r>
          </a:p>
          <a:p>
            <a:r>
              <a:rPr lang="en-US" baseline="0" smtClean="0"/>
              <a:t>Prvo da algoritam ima potrebu da čuva stanje?</a:t>
            </a:r>
          </a:p>
          <a:p>
            <a:r>
              <a:rPr lang="en-US" baseline="0" smtClean="0"/>
              <a:t>Drugo da li podaci imaju ponašanje?</a:t>
            </a:r>
          </a:p>
          <a:p>
            <a:r>
              <a:rPr lang="en-US" baseline="0" smtClean="0"/>
              <a:t>Jedinstvenost je bitna zbog provere ekvivalentnosti. Za tip koji ima mogućnosti poređenja na jednakost kažemo da je “regularan”. </a:t>
            </a:r>
          </a:p>
          <a:p>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2</a:t>
            </a:fld>
            <a:endParaRPr lang="sr-Latn-RS"/>
          </a:p>
        </p:txBody>
      </p:sp>
    </p:spTree>
    <p:extLst>
      <p:ext uri="{BB962C8B-B14F-4D97-AF65-F5344CB8AC3E}">
        <p14:creationId xmlns:p14="http://schemas.microsoft.com/office/powerpoint/2010/main" val="96076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Jedna napomena je da komponenta ne bi trebala da ima stanje. Međutim Java Beans imaju stanja.</a:t>
            </a:r>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5</a:t>
            </a:fld>
            <a:endParaRPr lang="sr-Latn-RS"/>
          </a:p>
        </p:txBody>
      </p:sp>
    </p:spTree>
    <p:extLst>
      <p:ext uri="{BB962C8B-B14F-4D97-AF65-F5344CB8AC3E}">
        <p14:creationId xmlns:p14="http://schemas.microsoft.com/office/powerpoint/2010/main" val="379631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Zaokružena celina jer ja želim da mogu da prodam</a:t>
            </a:r>
            <a:r>
              <a:rPr lang="en-US" baseline="0" smtClean="0"/>
              <a:t> komponentu koja radi određenu vrstu posla.</a:t>
            </a:r>
            <a:endParaRPr lang="en-US" smtClean="0"/>
          </a:p>
          <a:p>
            <a:r>
              <a:rPr lang="en-US" smtClean="0"/>
              <a:t>Dokumentovanost kako ću ja kao kupac da znam da li mi komponenta odgovara?</a:t>
            </a:r>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6</a:t>
            </a:fld>
            <a:endParaRPr lang="sr-Latn-RS"/>
          </a:p>
        </p:txBody>
      </p:sp>
    </p:spTree>
    <p:extLst>
      <p:ext uri="{BB962C8B-B14F-4D97-AF65-F5344CB8AC3E}">
        <p14:creationId xmlns:p14="http://schemas.microsoft.com/office/powerpoint/2010/main" val="168475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Cela ideja liči na ideju Alexandra Stepanova…</a:t>
            </a:r>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7</a:t>
            </a:fld>
            <a:endParaRPr lang="sr-Latn-RS"/>
          </a:p>
        </p:txBody>
      </p:sp>
    </p:spTree>
    <p:extLst>
      <p:ext uri="{BB962C8B-B14F-4D97-AF65-F5344CB8AC3E}">
        <p14:creationId xmlns:p14="http://schemas.microsoft.com/office/powerpoint/2010/main" val="403971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 ne postoji zato što se korporacije bore za primat međusobno.</a:t>
            </a:r>
            <a:r>
              <a:rPr lang="en-US" baseline="0" smtClean="0"/>
              <a:t> Slična priča se nastavlja sa SOA.</a:t>
            </a:r>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9</a:t>
            </a:fld>
            <a:endParaRPr lang="sr-Latn-RS"/>
          </a:p>
        </p:txBody>
      </p:sp>
    </p:spTree>
    <p:extLst>
      <p:ext uri="{BB962C8B-B14F-4D97-AF65-F5344CB8AC3E}">
        <p14:creationId xmlns:p14="http://schemas.microsoft.com/office/powerpoint/2010/main" val="41456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Interfejsi: </a:t>
            </a:r>
          </a:p>
          <a:p>
            <a:r>
              <a:rPr lang="en-US" smtClean="0"/>
              <a:t>	-prvo</a:t>
            </a:r>
            <a:r>
              <a:rPr lang="en-US" baseline="0" smtClean="0"/>
              <a:t> se odnosi na naming convention, vrstu interfejsa, jezik za definisanje interfejsa i sl.</a:t>
            </a:r>
          </a:p>
          <a:p>
            <a:r>
              <a:rPr lang="en-US" baseline="0" smtClean="0"/>
              <a:t>	-treće je uključeno da bi se dobro realizovalo drugo (primer iz C++-a difference_type, value_type, iterator_category)</a:t>
            </a:r>
          </a:p>
          <a:p>
            <a:r>
              <a:rPr lang="en-US" smtClean="0"/>
              <a:t>Način korišćenja:</a:t>
            </a:r>
          </a:p>
          <a:p>
            <a:r>
              <a:rPr lang="en-US" smtClean="0"/>
              <a:t>	-prvo se odnosi na pristup udaljenoj</a:t>
            </a:r>
            <a:r>
              <a:rPr lang="en-US" baseline="0" smtClean="0"/>
              <a:t> komponenti (EJB hijerarhijska imena čija je baza internet domen, servisi imaju URI)</a:t>
            </a:r>
          </a:p>
          <a:p>
            <a:r>
              <a:rPr lang="en-US" baseline="0" smtClean="0"/>
              <a:t>	-konfigurisanje parametara</a:t>
            </a:r>
          </a:p>
          <a:p>
            <a:r>
              <a:rPr lang="en-US" baseline="0" smtClean="0"/>
              <a:t>Postupak za puštanje komponente u rad:</a:t>
            </a:r>
          </a:p>
          <a:p>
            <a:r>
              <a:rPr lang="en-US" baseline="0" smtClean="0"/>
              <a:t>	-potrebno je isporučiti komponentu sa svim softverom koji joj treba a ne nalazi se u requires interfejsu</a:t>
            </a:r>
          </a:p>
          <a:p>
            <a:r>
              <a:rPr lang="en-US" baseline="0" smtClean="0"/>
              <a:t>	-pravila kako se vrši zamena komponente i koji su uslovi potrebni da bi zamena bila korektna</a:t>
            </a:r>
            <a:endParaRPr lang="sr-Latn-RS"/>
          </a:p>
        </p:txBody>
      </p:sp>
      <p:sp>
        <p:nvSpPr>
          <p:cNvPr id="4" name="Slide Number Placeholder 3"/>
          <p:cNvSpPr>
            <a:spLocks noGrp="1"/>
          </p:cNvSpPr>
          <p:nvPr>
            <p:ph type="sldNum" sz="quarter" idx="10"/>
          </p:nvPr>
        </p:nvSpPr>
        <p:spPr/>
        <p:txBody>
          <a:bodyPr/>
          <a:lstStyle/>
          <a:p>
            <a:fld id="{5EE2CF44-2B13-41B4-A334-1CDF534EEBBF}" type="slidenum">
              <a:rPr lang="sr-Latn-RS" smtClean="0"/>
              <a:t>10</a:t>
            </a:fld>
            <a:endParaRPr lang="sr-Latn-RS"/>
          </a:p>
        </p:txBody>
      </p:sp>
    </p:spTree>
    <p:extLst>
      <p:ext uri="{BB962C8B-B14F-4D97-AF65-F5344CB8AC3E}">
        <p14:creationId xmlns:p14="http://schemas.microsoft.com/office/powerpoint/2010/main" val="43359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4AF427-7516-4691-907E-FD28D9156734}" type="datetime1">
              <a:rPr lang="en-US" smtClean="0"/>
              <a:t>12/25/2013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8" name="Rectangle 1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08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FEB04-D939-4FB8-9643-722EA3A4D5E0}" type="datetime1">
              <a:rPr lang="en-US" smtClean="0"/>
              <a:t>12/25/2013</a:t>
            </a:fld>
            <a:endParaRPr lang="en-U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E31375A4-56A4-47D6-9801-1991572033F7}" type="slidenum">
              <a:rPr lang="sr-Latn-RS" smtClean="0"/>
              <a:pPr/>
              <a:t>‹#›</a:t>
            </a:fld>
            <a:endParaRPr lang="sr-Latn-RS"/>
          </a:p>
        </p:txBody>
      </p:sp>
    </p:spTree>
    <p:extLst>
      <p:ext uri="{BB962C8B-B14F-4D97-AF65-F5344CB8AC3E}">
        <p14:creationId xmlns:p14="http://schemas.microsoft.com/office/powerpoint/2010/main" val="246356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24949-D0CB-4774-ABB6-4B04F7CEB6CF}" type="datetime1">
              <a:rPr lang="en-US" smtClean="0"/>
              <a:t>12/25/2013</a:t>
            </a:fld>
            <a:endParaRPr lang="en-U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E31375A4-56A4-47D6-9801-1991572033F7}" type="slidenum">
              <a:rPr lang="sr-Latn-RS" smtClean="0"/>
              <a:pPr/>
              <a:t>‹#›</a:t>
            </a:fld>
            <a:endParaRPr lang="sr-Latn-R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362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7799A6-67C7-439F-BCAB-F9175DB2DB31}" type="datetime1">
              <a:rPr lang="en-US" smtClean="0"/>
              <a:t>12/25/2013</a:t>
            </a:fld>
            <a:endParaRPr lang="en-U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E31375A4-56A4-47D6-9801-1991572033F7}" type="slidenum">
              <a:rPr lang="sr-Latn-RS" smtClean="0"/>
              <a:pPr/>
              <a:t>‹#›</a:t>
            </a:fld>
            <a:endParaRPr lang="sr-Latn-RS"/>
          </a:p>
        </p:txBody>
      </p:sp>
    </p:spTree>
    <p:extLst>
      <p:ext uri="{BB962C8B-B14F-4D97-AF65-F5344CB8AC3E}">
        <p14:creationId xmlns:p14="http://schemas.microsoft.com/office/powerpoint/2010/main" val="355116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B46EB-765B-4606-8B45-ECF60964B3AB}" type="datetime1">
              <a:rPr lang="en-US" smtClean="0"/>
              <a:t>12/25/2013</a:t>
            </a:fld>
            <a:endParaRPr lang="en-U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E31375A4-56A4-47D6-9801-1991572033F7}" type="slidenum">
              <a:rPr lang="sr-Latn-RS" smtClean="0"/>
              <a:pPr/>
              <a:t>‹#›</a:t>
            </a:fld>
            <a:endParaRPr lang="sr-Latn-R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18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3D40D-D21D-411B-ACB7-C8DB86CF0580}" type="datetime1">
              <a:rPr lang="en-US" smtClean="0"/>
              <a:t>12/25/2013</a:t>
            </a:fld>
            <a:endParaRPr lang="en-U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E31375A4-56A4-47D6-9801-1991572033F7}" type="slidenum">
              <a:rPr lang="sr-Latn-RS" smtClean="0"/>
              <a:pPr/>
              <a:t>‹#›</a:t>
            </a:fld>
            <a:endParaRPr lang="sr-Latn-RS"/>
          </a:p>
        </p:txBody>
      </p:sp>
    </p:spTree>
    <p:extLst>
      <p:ext uri="{BB962C8B-B14F-4D97-AF65-F5344CB8AC3E}">
        <p14:creationId xmlns:p14="http://schemas.microsoft.com/office/powerpoint/2010/main" val="329714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05D3EF-578E-4FD3-AE97-AEB8E25F58C6}" type="datetime1">
              <a:rPr lang="en-US" smtClean="0"/>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2276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CBA8B0-8844-47C9-8960-199B4253D24D}" type="datetime1">
              <a:rPr lang="en-US" smtClean="0"/>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82894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DE4D6-D78C-4831-8C39-ABAFFBB265B3}" type="datetime1">
              <a:rPr lang="en-US" smtClean="0"/>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FF09-E818-4AC0-BD48-4C43C693F500}" type="datetime1">
              <a:rPr lang="en-US" smtClean="0"/>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69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38550-2640-4D43-8D05-1F86D728389D}" type="datetime1">
              <a:rPr lang="en-US" smtClean="0"/>
              <a:t>12/25/2013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23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7EE0B1-2392-4665-9FC6-D7A929760AEC}" type="datetime1">
              <a:rPr lang="en-US" smtClean="0"/>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9733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6BF9AF-67BE-427D-9EC7-A437C00B055D}" type="datetime1">
              <a:rPr lang="en-US" smtClean="0"/>
              <a:t>12/25/2013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5964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9E6E81-3F54-4572-9D40-025D6E9421FD}" type="datetime1">
              <a:rPr lang="en-US" smtClean="0"/>
              <a:t>12/25/2013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8337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786C0-3B9B-45F6-8D3B-3BF8E74D469D}" type="datetime1">
              <a:rPr lang="en-US" smtClean="0"/>
              <a:t>12/25/2013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154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BAC86-7BBF-4DD4-8CBD-37A41A81B6EA}" type="datetime1">
              <a:rPr lang="en-US" smtClean="0"/>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9036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B2CB6-2499-45B8-B13D-7BD17B943378}" type="datetime1">
              <a:rPr lang="en-US" smtClean="0"/>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54183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036909-7676-40B7-A398-944DDC5BBBA9}" type="datetime1">
              <a:rPr lang="en-US" smtClean="0"/>
              <a:t>12/25/2013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sr-Latn-RS" smtClean="0"/>
              <a:pPr/>
              <a:t>‹#›</a:t>
            </a:fld>
            <a:endParaRPr lang="sr-Latn-RS"/>
          </a:p>
        </p:txBody>
      </p:sp>
    </p:spTree>
    <p:extLst>
      <p:ext uri="{BB962C8B-B14F-4D97-AF65-F5344CB8AC3E}">
        <p14:creationId xmlns:p14="http://schemas.microsoft.com/office/powerpoint/2010/main" val="194875550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656"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429000"/>
            <a:ext cx="7766936" cy="1646302"/>
          </a:xfrm>
        </p:spPr>
        <p:txBody>
          <a:bodyPr>
            <a:normAutofit fontScale="90000"/>
          </a:bodyPr>
          <a:lstStyle/>
          <a:p>
            <a:pPr algn="ctr"/>
            <a:r>
              <a:rPr lang="sr-Latn-RS" smtClean="0"/>
              <a:t>Razvoj softvera zasnovan</a:t>
            </a:r>
            <a:br>
              <a:rPr lang="sr-Latn-RS" smtClean="0"/>
            </a:br>
            <a:r>
              <a:rPr lang="sr-Latn-RS" smtClean="0"/>
              <a:t>na komponentama</a:t>
            </a:r>
            <a:endParaRPr lang="sr-Latn-RS"/>
          </a:p>
        </p:txBody>
      </p:sp>
      <p:sp>
        <p:nvSpPr>
          <p:cNvPr id="5" name="Subtitle 4"/>
          <p:cNvSpPr>
            <a:spLocks noGrp="1"/>
          </p:cNvSpPr>
          <p:nvPr>
            <p:ph type="subTitle" idx="1"/>
          </p:nvPr>
        </p:nvSpPr>
        <p:spPr>
          <a:xfrm>
            <a:off x="9296400" y="5181600"/>
            <a:ext cx="2492203" cy="368767"/>
          </a:xfrm>
        </p:spPr>
        <p:txBody>
          <a:bodyPr>
            <a:normAutofit fontScale="85000" lnSpcReduction="10000"/>
          </a:bodyPr>
          <a:lstStyle/>
          <a:p>
            <a:pPr algn="ctr"/>
            <a:r>
              <a:rPr lang="en-US" smtClean="0"/>
              <a:t>Kocić Ognjen 1142/2013</a:t>
            </a:r>
            <a:endParaRPr lang="sr-Latn-RS"/>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Nastavak…</a:t>
            </a:r>
            <a:endParaRPr lang="sr-Latn-RS"/>
          </a:p>
        </p:txBody>
      </p:sp>
      <p:sp>
        <p:nvSpPr>
          <p:cNvPr id="3" name="Content Placeholder 2"/>
          <p:cNvSpPr>
            <a:spLocks noGrp="1"/>
          </p:cNvSpPr>
          <p:nvPr>
            <p:ph sz="half" idx="1"/>
          </p:nvPr>
        </p:nvSpPr>
        <p:spPr>
          <a:xfrm>
            <a:off x="677334" y="1954349"/>
            <a:ext cx="8596668" cy="4240212"/>
          </a:xfrm>
        </p:spPr>
        <p:txBody>
          <a:bodyPr/>
          <a:lstStyle/>
          <a:p>
            <a:r>
              <a:rPr lang="en-US" smtClean="0"/>
              <a:t>Interfejsi</a:t>
            </a:r>
          </a:p>
          <a:p>
            <a:pPr lvl="1">
              <a:buFont typeface="Wingdings" panose="05000000000000000000" pitchFamily="2" charset="2"/>
              <a:buChar char="Ø"/>
            </a:pPr>
            <a:r>
              <a:rPr lang="en-US" sz="1400" smtClean="0"/>
              <a:t>Definicija interfejsa</a:t>
            </a:r>
          </a:p>
          <a:p>
            <a:pPr lvl="1">
              <a:buFont typeface="Wingdings" panose="05000000000000000000" pitchFamily="2" charset="2"/>
              <a:buChar char="Ø"/>
            </a:pPr>
            <a:r>
              <a:rPr lang="en-US" sz="1400" smtClean="0"/>
              <a:t>Kompozicija interfejsa</a:t>
            </a:r>
          </a:p>
          <a:p>
            <a:pPr lvl="1">
              <a:buFont typeface="Wingdings" panose="05000000000000000000" pitchFamily="2" charset="2"/>
              <a:buChar char="Ø"/>
            </a:pPr>
            <a:r>
              <a:rPr lang="en-US" sz="1400" smtClean="0"/>
              <a:t>Specifični interfejsi</a:t>
            </a:r>
          </a:p>
          <a:p>
            <a:r>
              <a:rPr lang="en-US" smtClean="0"/>
              <a:t>Način korišćenja</a:t>
            </a:r>
          </a:p>
          <a:p>
            <a:pPr lvl="1">
              <a:buFont typeface="Wingdings" panose="05000000000000000000" pitchFamily="2" charset="2"/>
              <a:buChar char="Ø"/>
            </a:pPr>
            <a:r>
              <a:rPr lang="en-US" sz="1400" smtClean="0"/>
              <a:t>Standardizovanost imenovanja </a:t>
            </a:r>
            <a:r>
              <a:rPr lang="en-US" sz="1400" smtClean="0"/>
              <a:t>komponenti</a:t>
            </a:r>
            <a:endParaRPr lang="en-US" sz="1400" smtClean="0"/>
          </a:p>
          <a:p>
            <a:pPr lvl="1">
              <a:buFont typeface="Wingdings" panose="05000000000000000000" pitchFamily="2" charset="2"/>
              <a:buChar char="Ø"/>
            </a:pPr>
            <a:r>
              <a:rPr lang="en-US" sz="1400" smtClean="0"/>
              <a:t>Meta podaci o samom interfejsu komponente</a:t>
            </a:r>
          </a:p>
          <a:p>
            <a:pPr lvl="1">
              <a:buFont typeface="Wingdings" panose="05000000000000000000" pitchFamily="2" charset="2"/>
              <a:buChar char="Ø"/>
            </a:pPr>
            <a:r>
              <a:rPr lang="en-US" sz="1400" smtClean="0"/>
              <a:t>Prilagođavanje generičke komponente tačno određenom okruženju</a:t>
            </a:r>
          </a:p>
          <a:p>
            <a:r>
              <a:rPr lang="en-US" smtClean="0"/>
              <a:t>Postupak za puštanje komponente u rad</a:t>
            </a:r>
          </a:p>
          <a:p>
            <a:pPr lvl="1">
              <a:buFont typeface="Wingdings" panose="05000000000000000000" pitchFamily="2" charset="2"/>
              <a:buChar char="Ø"/>
            </a:pPr>
            <a:r>
              <a:rPr lang="en-US" sz="1400" smtClean="0"/>
              <a:t>Informacije o pripremi komponente za puštanje u rad (packaging)</a:t>
            </a:r>
          </a:p>
          <a:p>
            <a:pPr lvl="1">
              <a:buFont typeface="Wingdings" panose="05000000000000000000" pitchFamily="2" charset="2"/>
              <a:buChar char="Ø"/>
            </a:pPr>
            <a:r>
              <a:rPr lang="en-US" sz="1400" smtClean="0"/>
              <a:t>Način i obim dokumentovanja komponente</a:t>
            </a:r>
          </a:p>
          <a:p>
            <a:pPr lvl="1">
              <a:buFont typeface="Wingdings" panose="05000000000000000000" pitchFamily="2" charset="2"/>
              <a:buChar char="Ø"/>
            </a:pPr>
            <a:r>
              <a:rPr lang="en-US" sz="1400" smtClean="0"/>
              <a:t>Opis postupka zamene komponente (sistem će sigurno evoluirati)</a:t>
            </a:r>
            <a:endParaRPr lang="en-US" sz="1400"/>
          </a:p>
          <a:p>
            <a:pPr lvl="1"/>
            <a:endParaRPr lang="en-US" sz="1400" smtClean="0"/>
          </a:p>
          <a:p>
            <a:pPr lvl="1"/>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9/22</a:t>
            </a:r>
            <a:endParaRPr lang="en-US" sz="1400">
              <a:solidFill>
                <a:srgbClr val="90C226"/>
              </a:solidFill>
            </a:endParaRPr>
          </a:p>
        </p:txBody>
      </p:sp>
    </p:spTree>
    <p:extLst>
      <p:ext uri="{BB962C8B-B14F-4D97-AF65-F5344CB8AC3E}">
        <p14:creationId xmlns:p14="http://schemas.microsoft.com/office/powerpoint/2010/main" val="2539684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Posrednički sloj</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Ako su komponente implementirane kao udaljeni servisi ovaj sloj je od jako malog značaja, međutim ako su komponente implementirane kao programske jedinice onda postaje jako bitan.</a:t>
            </a:r>
          </a:p>
          <a:p>
            <a:r>
              <a:rPr lang="en-US" smtClean="0"/>
              <a:t>Servisi koje model komponente obezbeđuje u posredničkom sloju se dele u dve veće grupe:</a:t>
            </a:r>
          </a:p>
          <a:p>
            <a:pPr lvl="1">
              <a:buFont typeface="Wingdings" panose="05000000000000000000" pitchFamily="2" charset="2"/>
              <a:buChar char="Ø"/>
            </a:pPr>
            <a:r>
              <a:rPr lang="en-US" smtClean="0"/>
              <a:t>Servisi za povezivanje platformi (Platform services)</a:t>
            </a:r>
          </a:p>
          <a:p>
            <a:pPr lvl="2">
              <a:buFont typeface="Courier New" panose="02070309020205020404" pitchFamily="49" charset="0"/>
              <a:buChar char="o"/>
            </a:pPr>
            <a:r>
              <a:rPr lang="en-US" smtClean="0"/>
              <a:t>Omogućavaju komponentama da komuniciraju u distribuiranom okruženju</a:t>
            </a:r>
          </a:p>
          <a:p>
            <a:pPr lvl="2">
              <a:buFont typeface="Courier New" panose="02070309020205020404" pitchFamily="49" charset="0"/>
              <a:buChar char="o"/>
            </a:pPr>
            <a:r>
              <a:rPr lang="en-US" smtClean="0"/>
              <a:t>Prevazilazi problem različitih platformi, obavezno se mora definisati modelom komponenti</a:t>
            </a:r>
          </a:p>
          <a:p>
            <a:pPr lvl="1">
              <a:buFont typeface="Wingdings" panose="05000000000000000000" pitchFamily="2" charset="2"/>
              <a:buChar char="Ø"/>
            </a:pPr>
            <a:r>
              <a:rPr lang="en-US" smtClean="0"/>
              <a:t>Servisi podrške (Support services)</a:t>
            </a:r>
          </a:p>
          <a:p>
            <a:pPr lvl="2">
              <a:buFont typeface="Courier New" panose="02070309020205020404" pitchFamily="49" charset="0"/>
              <a:buChar char="o"/>
            </a:pPr>
            <a:r>
              <a:rPr lang="en-US" smtClean="0"/>
              <a:t>Skup servisa koje koristi većina komponenti, na primer logovanje</a:t>
            </a:r>
          </a:p>
          <a:p>
            <a:pPr lvl="2">
              <a:buFont typeface="Courier New" panose="02070309020205020404" pitchFamily="49" charset="0"/>
              <a:buChar char="o"/>
            </a:pPr>
            <a:r>
              <a:rPr lang="en-US" smtClean="0"/>
              <a:t>Izbegava se ponavljanje koda i moguće nekompatibilnosti različitih realizacije istog servisa</a:t>
            </a:r>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10/22</a:t>
            </a:r>
            <a:endParaRPr lang="en-US" sz="1400">
              <a:solidFill>
                <a:srgbClr val="90C226"/>
              </a:solidFill>
            </a:endParaRPr>
          </a:p>
        </p:txBody>
      </p:sp>
    </p:spTree>
    <p:extLst>
      <p:ext uri="{BB962C8B-B14F-4D97-AF65-F5344CB8AC3E}">
        <p14:creationId xmlns:p14="http://schemas.microsoft.com/office/powerpoint/2010/main" val="413307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Nastavak…</a:t>
            </a:r>
            <a:endParaRPr lang="sr-Latn-RS"/>
          </a:p>
        </p:txBody>
      </p:sp>
      <p:pic>
        <p:nvPicPr>
          <p:cNvPr id="5" name="Content Placeholder 4"/>
          <p:cNvPicPr>
            <a:picLocks noGrp="1" noChangeAspect="1"/>
          </p:cNvPicPr>
          <p:nvPr>
            <p:ph sz="half" idx="1"/>
          </p:nvPr>
        </p:nvPicPr>
        <p:blipFill>
          <a:blip r:embed="rId2"/>
          <a:stretch>
            <a:fillRect/>
          </a:stretch>
        </p:blipFill>
        <p:spPr>
          <a:xfrm>
            <a:off x="677334" y="1858177"/>
            <a:ext cx="6536068" cy="3913806"/>
          </a:xfrm>
          <a:prstGeom prst="rect">
            <a:avLst/>
          </a:prstGeom>
        </p:spPr>
      </p:pic>
      <p:sp>
        <p:nvSpPr>
          <p:cNvPr id="7" name="TextBox 6"/>
          <p:cNvSpPr txBox="1"/>
          <p:nvPr/>
        </p:nvSpPr>
        <p:spPr>
          <a:xfrm>
            <a:off x="677334" y="1447800"/>
            <a:ext cx="6536068" cy="369332"/>
          </a:xfrm>
          <a:prstGeom prst="rect">
            <a:avLst/>
          </a:prstGeom>
          <a:noFill/>
        </p:spPr>
        <p:txBody>
          <a:bodyPr wrap="square" rtlCol="0">
            <a:spAutoFit/>
          </a:bodyPr>
          <a:lstStyle/>
          <a:p>
            <a:r>
              <a:rPr lang="en-US" smtClean="0">
                <a:solidFill>
                  <a:srgbClr val="92D050"/>
                </a:solidFill>
              </a:rPr>
              <a:t>Neki predloženi servisi podeljeni u grupe:</a:t>
            </a:r>
            <a:endParaRPr lang="sr-Latn-RS">
              <a:solidFill>
                <a:srgbClr val="92D050"/>
              </a:solidFill>
            </a:endParaRPr>
          </a:p>
        </p:txBody>
      </p:sp>
      <p:sp>
        <p:nvSpPr>
          <p:cNvPr id="3" name="Slide Number Placeholder 2"/>
          <p:cNvSpPr>
            <a:spLocks noGrp="1"/>
          </p:cNvSpPr>
          <p:nvPr>
            <p:ph type="sldNum" sz="quarter" idx="12"/>
          </p:nvPr>
        </p:nvSpPr>
        <p:spPr/>
        <p:txBody>
          <a:bodyPr/>
          <a:lstStyle/>
          <a:p>
            <a:pPr lvl="0"/>
            <a:r>
              <a:rPr lang="en-US" sz="1400" smtClean="0">
                <a:solidFill>
                  <a:srgbClr val="90C226"/>
                </a:solidFill>
              </a:rPr>
              <a:t>11/22</a:t>
            </a:r>
            <a:endParaRPr lang="en-US" sz="1400">
              <a:solidFill>
                <a:srgbClr val="90C226"/>
              </a:solidFill>
            </a:endParaRPr>
          </a:p>
          <a:p>
            <a:endParaRPr lang="en-US"/>
          </a:p>
        </p:txBody>
      </p:sp>
    </p:spTree>
    <p:extLst>
      <p:ext uri="{BB962C8B-B14F-4D97-AF65-F5344CB8AC3E}">
        <p14:creationId xmlns:p14="http://schemas.microsoft.com/office/powerpoint/2010/main" val="2996894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Razvojni procesi za CBSE</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Razlikujemo dva osnovna razvojna procesa koja odgovaraju razvoju zasnovanom na komponentama:</a:t>
            </a:r>
          </a:p>
          <a:p>
            <a:pPr lvl="1">
              <a:buFont typeface="Wingdings" panose="05000000000000000000" pitchFamily="2" charset="2"/>
              <a:buChar char="Ø"/>
            </a:pPr>
            <a:r>
              <a:rPr lang="en-US" smtClean="0"/>
              <a:t>Razvoj softvera za ponovnu upotrebu (Development for reuse)</a:t>
            </a:r>
          </a:p>
          <a:p>
            <a:pPr lvl="2">
              <a:buFont typeface="Courier New" panose="02070309020205020404" pitchFamily="49" charset="0"/>
              <a:buChar char="o"/>
            </a:pPr>
            <a:r>
              <a:rPr lang="en-US" smtClean="0"/>
              <a:t>Odnosi se na razvoj komponenti zbog njih samih ne zbog konkretne aplikacije</a:t>
            </a:r>
          </a:p>
          <a:p>
            <a:pPr lvl="2">
              <a:buFont typeface="Courier New" panose="02070309020205020404" pitchFamily="49" charset="0"/>
              <a:buChar char="o"/>
            </a:pPr>
            <a:r>
              <a:rPr lang="en-US" smtClean="0"/>
              <a:t>Prave se što generalizovanije komponente da bi se bile upotrebljive u širokom spektru aplikacija</a:t>
            </a:r>
          </a:p>
          <a:p>
            <a:pPr lvl="1">
              <a:buFont typeface="Wingdings" panose="05000000000000000000" pitchFamily="2" charset="2"/>
              <a:buChar char="Ø"/>
            </a:pPr>
            <a:r>
              <a:rPr lang="en-US" smtClean="0"/>
              <a:t>Razvoj softvera sa postojećim komponentama (Development with reuse)</a:t>
            </a:r>
          </a:p>
          <a:p>
            <a:pPr lvl="2">
              <a:buFont typeface="Courier New" panose="02070309020205020404" pitchFamily="49" charset="0"/>
              <a:buChar char="o"/>
            </a:pPr>
            <a:r>
              <a:rPr lang="en-US" smtClean="0"/>
              <a:t>Bavimo se razvojem konkretne aplikacije</a:t>
            </a:r>
          </a:p>
          <a:p>
            <a:pPr lvl="2">
              <a:buFont typeface="Courier New" panose="02070309020205020404" pitchFamily="49" charset="0"/>
              <a:buChar char="o"/>
            </a:pPr>
            <a:r>
              <a:rPr lang="en-US" smtClean="0"/>
              <a:t>Postojeće komponente i servise uklapamo u našu aplikaciju</a:t>
            </a:r>
          </a:p>
          <a:p>
            <a:pPr lvl="1">
              <a:buFont typeface="Wingdings" panose="05000000000000000000" pitchFamily="2" charset="2"/>
              <a:buChar char="Ø"/>
            </a:pPr>
            <a:r>
              <a:rPr lang="en-US" smtClean="0"/>
              <a:t>Ove dve vrste procesa imaju očigledno različite ciljeve pa se zato i dosta razlikuju</a:t>
            </a:r>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12/22</a:t>
            </a:r>
            <a:endParaRPr lang="en-US" sz="1400">
              <a:solidFill>
                <a:srgbClr val="90C226"/>
              </a:solidFill>
            </a:endParaRPr>
          </a:p>
          <a:p>
            <a:endParaRPr lang="en-US"/>
          </a:p>
        </p:txBody>
      </p:sp>
    </p:spTree>
    <p:extLst>
      <p:ext uri="{BB962C8B-B14F-4D97-AF65-F5344CB8AC3E}">
        <p14:creationId xmlns:p14="http://schemas.microsoft.com/office/powerpoint/2010/main" val="376311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Povezanost razvojnih procesa u praksi</a:t>
            </a:r>
            <a:endParaRPr lang="sr-Latn-RS"/>
          </a:p>
        </p:txBody>
      </p:sp>
      <p:pic>
        <p:nvPicPr>
          <p:cNvPr id="5" name="Content Placeholder 4"/>
          <p:cNvPicPr>
            <a:picLocks noGrp="1" noChangeAspect="1"/>
          </p:cNvPicPr>
          <p:nvPr>
            <p:ph sz="half" idx="1"/>
          </p:nvPr>
        </p:nvPicPr>
        <p:blipFill>
          <a:blip r:embed="rId2"/>
          <a:stretch>
            <a:fillRect/>
          </a:stretch>
        </p:blipFill>
        <p:spPr>
          <a:xfrm>
            <a:off x="1112838" y="1653129"/>
            <a:ext cx="7726362" cy="4896356"/>
          </a:xfrm>
          <a:prstGeom prst="rect">
            <a:avLst/>
          </a:prstGeom>
        </p:spPr>
      </p:pic>
      <p:sp>
        <p:nvSpPr>
          <p:cNvPr id="3" name="Slide Number Placeholder 2"/>
          <p:cNvSpPr>
            <a:spLocks noGrp="1"/>
          </p:cNvSpPr>
          <p:nvPr>
            <p:ph type="sldNum" sz="quarter" idx="12"/>
          </p:nvPr>
        </p:nvSpPr>
        <p:spPr>
          <a:xfrm>
            <a:off x="8714932" y="6248400"/>
            <a:ext cx="683339" cy="365125"/>
          </a:xfrm>
        </p:spPr>
        <p:txBody>
          <a:bodyPr/>
          <a:lstStyle/>
          <a:p>
            <a:pPr lvl="0"/>
            <a:r>
              <a:rPr lang="en-US" sz="1400" smtClean="0">
                <a:solidFill>
                  <a:srgbClr val="90C226"/>
                </a:solidFill>
              </a:rPr>
              <a:t>13/22</a:t>
            </a:r>
            <a:endParaRPr lang="en-US" sz="1400">
              <a:solidFill>
                <a:srgbClr val="90C226"/>
              </a:solidFill>
            </a:endParaRPr>
          </a:p>
          <a:p>
            <a:endParaRPr lang="en-US"/>
          </a:p>
        </p:txBody>
      </p:sp>
    </p:spTree>
    <p:extLst>
      <p:ext uri="{BB962C8B-B14F-4D97-AF65-F5344CB8AC3E}">
        <p14:creationId xmlns:p14="http://schemas.microsoft.com/office/powerpoint/2010/main" val="3315941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Razvoj softvera za ponovnu upotrebu</a:t>
            </a:r>
            <a:endParaRPr lang="sr-Latn-RS"/>
          </a:p>
        </p:txBody>
      </p:sp>
      <p:sp>
        <p:nvSpPr>
          <p:cNvPr id="3" name="Content Placeholder 2"/>
          <p:cNvSpPr>
            <a:spLocks noGrp="1"/>
          </p:cNvSpPr>
          <p:nvPr>
            <p:ph sz="half" idx="1"/>
          </p:nvPr>
        </p:nvSpPr>
        <p:spPr>
          <a:xfrm>
            <a:off x="677334" y="2160588"/>
            <a:ext cx="8596668" cy="4164011"/>
          </a:xfrm>
        </p:spPr>
        <p:txBody>
          <a:bodyPr/>
          <a:lstStyle/>
          <a:p>
            <a:r>
              <a:rPr lang="en-US" smtClean="0"/>
              <a:t>Globalni repozitorijum komponenti (zašto nije uspelo?)</a:t>
            </a:r>
          </a:p>
          <a:p>
            <a:r>
              <a:rPr lang="en-US" smtClean="0"/>
              <a:t>Skoncentrisanost i izolovanost na nivou kompanija</a:t>
            </a:r>
          </a:p>
          <a:p>
            <a:r>
              <a:rPr lang="en-US" smtClean="0"/>
              <a:t>Odnos dobiti zbog buduće ponovne upotrebe prema ceni razvoja takve komponente</a:t>
            </a:r>
          </a:p>
          <a:p>
            <a:r>
              <a:rPr lang="en-US" smtClean="0"/>
              <a:t>Najčešće promene da bi se postigla ponovna upotrebljivost komponente su:</a:t>
            </a:r>
          </a:p>
          <a:p>
            <a:pPr lvl="1">
              <a:buFont typeface="Wingdings" panose="05000000000000000000" pitchFamily="2" charset="2"/>
              <a:buChar char="Ø"/>
            </a:pPr>
            <a:r>
              <a:rPr lang="en-US" smtClean="0"/>
              <a:t>Brisanje metoda specifičnih za konkretnu aplikaciju</a:t>
            </a:r>
          </a:p>
          <a:p>
            <a:pPr lvl="1">
              <a:buFont typeface="Wingdings" panose="05000000000000000000" pitchFamily="2" charset="2"/>
              <a:buChar char="Ø"/>
            </a:pPr>
            <a:r>
              <a:rPr lang="en-US" smtClean="0"/>
              <a:t>Davanje opštijih imena</a:t>
            </a:r>
          </a:p>
          <a:p>
            <a:pPr lvl="1">
              <a:buFont typeface="Wingdings" panose="05000000000000000000" pitchFamily="2" charset="2"/>
              <a:buChar char="Ø"/>
            </a:pPr>
            <a:r>
              <a:rPr lang="en-US" smtClean="0"/>
              <a:t>Dodavanje metoda koji upotpunjuju funkcionalnost</a:t>
            </a:r>
          </a:p>
          <a:p>
            <a:pPr lvl="1">
              <a:buFont typeface="Wingdings" panose="05000000000000000000" pitchFamily="2" charset="2"/>
              <a:buChar char="Ø"/>
            </a:pPr>
            <a:r>
              <a:rPr lang="en-US" smtClean="0"/>
              <a:t>Standardizacija izuzetaka (postaju deo interfejsa)</a:t>
            </a:r>
          </a:p>
          <a:p>
            <a:pPr lvl="1">
              <a:buFont typeface="Wingdings" panose="05000000000000000000" pitchFamily="2" charset="2"/>
              <a:buChar char="Ø"/>
            </a:pPr>
            <a:r>
              <a:rPr lang="en-US" smtClean="0"/>
              <a:t>Pravljenje interfejsa za prilagođavanje komponente (konfigurisanje)</a:t>
            </a:r>
          </a:p>
          <a:p>
            <a:r>
              <a:rPr lang="en-US" smtClean="0"/>
              <a:t>Pitanje ispravnosti napravljene komponente (razvijaoci kao testeri ?)</a:t>
            </a:r>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14/22</a:t>
            </a:r>
            <a:endParaRPr lang="en-US" sz="1400">
              <a:solidFill>
                <a:srgbClr val="90C226"/>
              </a:solidFill>
            </a:endParaRPr>
          </a:p>
          <a:p>
            <a:endParaRPr lang="en-US"/>
          </a:p>
        </p:txBody>
      </p:sp>
    </p:spTree>
    <p:extLst>
      <p:ext uri="{BB962C8B-B14F-4D97-AF65-F5344CB8AC3E}">
        <p14:creationId xmlns:p14="http://schemas.microsoft.com/office/powerpoint/2010/main" val="292178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Razvoj softvera sa postojećim komponentama</a:t>
            </a:r>
            <a:endParaRPr lang="sr-Latn-RS" sz="3200"/>
          </a:p>
        </p:txBody>
      </p:sp>
      <p:sp>
        <p:nvSpPr>
          <p:cNvPr id="3" name="Content Placeholder 2"/>
          <p:cNvSpPr>
            <a:spLocks noGrp="1"/>
          </p:cNvSpPr>
          <p:nvPr>
            <p:ph sz="half" idx="1"/>
          </p:nvPr>
        </p:nvSpPr>
        <p:spPr>
          <a:xfrm>
            <a:off x="677334" y="1752600"/>
            <a:ext cx="8596668" cy="4288761"/>
          </a:xfrm>
        </p:spPr>
        <p:txBody>
          <a:bodyPr/>
          <a:lstStyle/>
          <a:p>
            <a:r>
              <a:rPr lang="en-US" smtClean="0"/>
              <a:t>Osnovni proces razvoja teče ovako:</a:t>
            </a:r>
          </a:p>
          <a:p>
            <a:pPr lvl="1"/>
            <a:endParaRPr lang="sr-Latn-RS"/>
          </a:p>
        </p:txBody>
      </p:sp>
      <p:pic>
        <p:nvPicPr>
          <p:cNvPr id="5" name="Picture 4"/>
          <p:cNvPicPr>
            <a:picLocks noChangeAspect="1"/>
          </p:cNvPicPr>
          <p:nvPr/>
        </p:nvPicPr>
        <p:blipFill>
          <a:blip r:embed="rId2"/>
          <a:stretch>
            <a:fillRect/>
          </a:stretch>
        </p:blipFill>
        <p:spPr>
          <a:xfrm>
            <a:off x="1143000" y="2209800"/>
            <a:ext cx="7854368" cy="3352800"/>
          </a:xfrm>
          <a:prstGeom prst="rect">
            <a:avLst/>
          </a:prstGeom>
        </p:spPr>
      </p:pic>
      <p:sp>
        <p:nvSpPr>
          <p:cNvPr id="4" name="Slide Number Placeholder 3"/>
          <p:cNvSpPr>
            <a:spLocks noGrp="1"/>
          </p:cNvSpPr>
          <p:nvPr>
            <p:ph type="sldNum" sz="quarter" idx="12"/>
          </p:nvPr>
        </p:nvSpPr>
        <p:spPr/>
        <p:txBody>
          <a:bodyPr/>
          <a:lstStyle/>
          <a:p>
            <a:pPr lvl="0"/>
            <a:r>
              <a:rPr lang="en-US" sz="1400" smtClean="0">
                <a:solidFill>
                  <a:srgbClr val="90C226"/>
                </a:solidFill>
              </a:rPr>
              <a:t>15/22</a:t>
            </a:r>
            <a:endParaRPr lang="en-US" sz="1400">
              <a:solidFill>
                <a:srgbClr val="90C226"/>
              </a:solidFill>
            </a:endParaRPr>
          </a:p>
          <a:p>
            <a:endParaRPr lang="en-US"/>
          </a:p>
        </p:txBody>
      </p:sp>
    </p:spTree>
    <p:extLst>
      <p:ext uri="{BB962C8B-B14F-4D97-AF65-F5344CB8AC3E}">
        <p14:creationId xmlns:p14="http://schemas.microsoft.com/office/powerpoint/2010/main" val="339775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Promene koje komponente donose u razvoju</a:t>
            </a:r>
            <a:endParaRPr lang="sr-Latn-RS" sz="3200"/>
          </a:p>
        </p:txBody>
      </p:sp>
      <p:sp>
        <p:nvSpPr>
          <p:cNvPr id="3" name="Content Placeholder 2"/>
          <p:cNvSpPr>
            <a:spLocks noGrp="1"/>
          </p:cNvSpPr>
          <p:nvPr>
            <p:ph sz="half" idx="1"/>
          </p:nvPr>
        </p:nvSpPr>
        <p:spPr>
          <a:xfrm>
            <a:off x="677334" y="1930400"/>
            <a:ext cx="8596668" cy="4110961"/>
          </a:xfrm>
        </p:spPr>
        <p:txBody>
          <a:bodyPr/>
          <a:lstStyle/>
          <a:p>
            <a:r>
              <a:rPr lang="en-US" smtClean="0"/>
              <a:t>Osnovne promene koje ovakav razvoj donosi su:</a:t>
            </a:r>
          </a:p>
          <a:p>
            <a:pPr lvl="1">
              <a:buFont typeface="Wingdings" panose="05000000000000000000" pitchFamily="2" charset="2"/>
              <a:buChar char="Ø"/>
            </a:pPr>
            <a:r>
              <a:rPr lang="en-US" smtClean="0"/>
              <a:t>Korisnički zahtevi se prihvataju u kratkim crtama, ne ulazi se u detalje. Poslovni menadžment projekta bi trebao da bude što fleksibilniji po pitanju specifičnih zahteva kako se ne bi previše suzio izbor komponenata. Za razliku od inkrementalnog razvoja svi zahtevi moraju biti unapred poznati (velika mana).</a:t>
            </a:r>
          </a:p>
          <a:p>
            <a:pPr lvl="1">
              <a:buFont typeface="Wingdings" panose="05000000000000000000" pitchFamily="2" charset="2"/>
              <a:buChar char="Ø"/>
            </a:pPr>
            <a:r>
              <a:rPr lang="en-US" smtClean="0"/>
              <a:t>Nalaženje najboljih komponenti zatim prilagođavanje zahteva</a:t>
            </a:r>
          </a:p>
          <a:p>
            <a:pPr lvl="1">
              <a:buFont typeface="Wingdings" panose="05000000000000000000" pitchFamily="2" charset="2"/>
              <a:buChar char="Ø"/>
            </a:pPr>
            <a:r>
              <a:rPr lang="en-US" smtClean="0"/>
              <a:t>Provera uklopljenih i odabranih komponenti nakon dizajna arhitekture sistema</a:t>
            </a:r>
          </a:p>
          <a:p>
            <a:pPr lvl="1">
              <a:buFont typeface="Wingdings" panose="05000000000000000000" pitchFamily="2" charset="2"/>
              <a:buChar char="Ø"/>
            </a:pPr>
            <a:r>
              <a:rPr lang="en-US" smtClean="0"/>
              <a:t>Postoji dodatna faza u razvoju, faza integracije komponenti i dopunjavanja funkcionalnosti i interfejsa. Veoma često će se desiti da komponente nemaju definisane neke funkcionalnosti koje su specifične za našu aplikaciju.</a:t>
            </a:r>
          </a:p>
          <a:p>
            <a:r>
              <a:rPr lang="en-US" smtClean="0"/>
              <a:t>Da li vredi gledati izvorni kod komponente ako je dostupan (</a:t>
            </a:r>
            <a:r>
              <a:rPr lang="sr-Latn-RS"/>
              <a:t>Ariane 5</a:t>
            </a:r>
            <a:r>
              <a:rPr lang="en-US" smtClean="0"/>
              <a:t>)?</a:t>
            </a:r>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16/22</a:t>
            </a:r>
            <a:endParaRPr lang="en-US" sz="1400">
              <a:solidFill>
                <a:srgbClr val="90C226"/>
              </a:solidFill>
            </a:endParaRPr>
          </a:p>
          <a:p>
            <a:endParaRPr lang="en-US"/>
          </a:p>
        </p:txBody>
      </p:sp>
    </p:spTree>
    <p:extLst>
      <p:ext uri="{BB962C8B-B14F-4D97-AF65-F5344CB8AC3E}">
        <p14:creationId xmlns:p14="http://schemas.microsoft.com/office/powerpoint/2010/main" val="317935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Integracija komponenti</a:t>
            </a:r>
            <a:endParaRPr lang="sr-Latn-RS"/>
          </a:p>
        </p:txBody>
      </p:sp>
      <p:sp>
        <p:nvSpPr>
          <p:cNvPr id="3" name="Content Placeholder 2"/>
          <p:cNvSpPr>
            <a:spLocks noGrp="1"/>
          </p:cNvSpPr>
          <p:nvPr>
            <p:ph sz="half" idx="1"/>
          </p:nvPr>
        </p:nvSpPr>
        <p:spPr>
          <a:xfrm>
            <a:off x="677334" y="1447800"/>
            <a:ext cx="8596668" cy="4593561"/>
          </a:xfrm>
        </p:spPr>
        <p:txBody>
          <a:bodyPr/>
          <a:lstStyle/>
          <a:p>
            <a:r>
              <a:rPr lang="en-US" smtClean="0"/>
              <a:t>Svodi se na uklapanje komponenti i pisanje koda koji će te komponente povezati u celinu (glue code).</a:t>
            </a:r>
          </a:p>
          <a:p>
            <a:r>
              <a:rPr lang="en-US" smtClean="0"/>
              <a:t>Načelno postoje 3 pristupa kod uklapanja komponenti:</a:t>
            </a:r>
          </a:p>
          <a:p>
            <a:endParaRPr lang="en-US" smtClean="0"/>
          </a:p>
        </p:txBody>
      </p:sp>
      <p:pic>
        <p:nvPicPr>
          <p:cNvPr id="5" name="Picture 4"/>
          <p:cNvPicPr>
            <a:picLocks noChangeAspect="1"/>
          </p:cNvPicPr>
          <p:nvPr/>
        </p:nvPicPr>
        <p:blipFill>
          <a:blip r:embed="rId2"/>
          <a:stretch>
            <a:fillRect/>
          </a:stretch>
        </p:blipFill>
        <p:spPr>
          <a:xfrm>
            <a:off x="677334" y="2649311"/>
            <a:ext cx="6658932" cy="3392050"/>
          </a:xfrm>
          <a:prstGeom prst="rect">
            <a:avLst/>
          </a:prstGeom>
        </p:spPr>
      </p:pic>
      <p:sp>
        <p:nvSpPr>
          <p:cNvPr id="4" name="Slide Number Placeholder 3"/>
          <p:cNvSpPr>
            <a:spLocks noGrp="1"/>
          </p:cNvSpPr>
          <p:nvPr>
            <p:ph type="sldNum" sz="quarter" idx="12"/>
          </p:nvPr>
        </p:nvSpPr>
        <p:spPr/>
        <p:txBody>
          <a:bodyPr/>
          <a:lstStyle/>
          <a:p>
            <a:pPr lvl="0"/>
            <a:r>
              <a:rPr lang="en-US" sz="1400" smtClean="0">
                <a:solidFill>
                  <a:srgbClr val="90C226"/>
                </a:solidFill>
              </a:rPr>
              <a:t>17/22</a:t>
            </a:r>
            <a:endParaRPr lang="en-US" sz="1400">
              <a:solidFill>
                <a:srgbClr val="90C226"/>
              </a:solidFill>
            </a:endParaRPr>
          </a:p>
          <a:p>
            <a:endParaRPr lang="en-US"/>
          </a:p>
        </p:txBody>
      </p:sp>
    </p:spTree>
    <p:extLst>
      <p:ext uri="{BB962C8B-B14F-4D97-AF65-F5344CB8AC3E}">
        <p14:creationId xmlns:p14="http://schemas.microsoft.com/office/powerpoint/2010/main" val="2595051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Nastavak…</a:t>
            </a:r>
            <a:endParaRPr lang="sr-Latn-RS"/>
          </a:p>
        </p:txBody>
      </p:sp>
      <p:sp>
        <p:nvSpPr>
          <p:cNvPr id="3" name="Content Placeholder 2"/>
          <p:cNvSpPr>
            <a:spLocks noGrp="1"/>
          </p:cNvSpPr>
          <p:nvPr>
            <p:ph sz="half" idx="1"/>
          </p:nvPr>
        </p:nvSpPr>
        <p:spPr>
          <a:xfrm>
            <a:off x="677334" y="1600200"/>
            <a:ext cx="8596668" cy="4441161"/>
          </a:xfrm>
        </p:spPr>
        <p:txBody>
          <a:bodyPr/>
          <a:lstStyle/>
          <a:p>
            <a:pPr>
              <a:buFont typeface="+mj-lt"/>
              <a:buAutoNum type="alphaLcParenR"/>
            </a:pPr>
            <a:r>
              <a:rPr lang="en-US" smtClean="0"/>
              <a:t>Sekvencijalna kompozicija</a:t>
            </a:r>
            <a:endParaRPr lang="en-US" sz="1400" smtClean="0"/>
          </a:p>
          <a:p>
            <a:pPr lvl="1">
              <a:buFont typeface="Wingdings" panose="05000000000000000000" pitchFamily="2" charset="2"/>
              <a:buChar char="Ø"/>
            </a:pPr>
            <a:r>
              <a:rPr lang="en-US" sz="1400" smtClean="0"/>
              <a:t>Komponente se pozivaju jedna za drugom</a:t>
            </a:r>
          </a:p>
          <a:p>
            <a:pPr lvl="1">
              <a:buFont typeface="Wingdings" panose="05000000000000000000" pitchFamily="2" charset="2"/>
              <a:buChar char="Ø"/>
            </a:pPr>
            <a:r>
              <a:rPr lang="en-US" sz="1400" smtClean="0"/>
              <a:t>Izlaz iz prve komponente se koristi kao ulaz za poziv druge komponente</a:t>
            </a:r>
          </a:p>
          <a:p>
            <a:pPr lvl="1">
              <a:buFont typeface="Wingdings" panose="05000000000000000000" pitchFamily="2" charset="2"/>
              <a:buChar char="Ø"/>
            </a:pPr>
            <a:r>
              <a:rPr lang="en-US" sz="1400" smtClean="0"/>
              <a:t>Treba napisati kod koji ih poziva i povezuje (npr. vrši prilagođavanja izlaza u ulaz)</a:t>
            </a:r>
          </a:p>
          <a:p>
            <a:pPr>
              <a:buFont typeface="+mj-lt"/>
              <a:buAutoNum type="alphaLcParenR"/>
            </a:pPr>
            <a:r>
              <a:rPr lang="en-US" smtClean="0"/>
              <a:t>Hijerarhijska kompozicija</a:t>
            </a:r>
          </a:p>
          <a:p>
            <a:pPr lvl="1">
              <a:buFont typeface="Wingdings" panose="05000000000000000000" pitchFamily="2" charset="2"/>
              <a:buChar char="Ø"/>
            </a:pPr>
            <a:r>
              <a:rPr lang="en-US" sz="1400" smtClean="0"/>
              <a:t>Naš cilj je najčešće pozivanje usluga komponente B</a:t>
            </a:r>
          </a:p>
          <a:p>
            <a:pPr lvl="1">
              <a:buFont typeface="Wingdings" panose="05000000000000000000" pitchFamily="2" charset="2"/>
              <a:buChar char="Ø"/>
            </a:pPr>
            <a:r>
              <a:rPr lang="en-US" sz="1400" smtClean="0"/>
              <a:t>“Provides” interfejs komponente A mora odgovarati “requires” interfejsu komponente B</a:t>
            </a:r>
          </a:p>
          <a:p>
            <a:pPr lvl="1">
              <a:buFont typeface="Wingdings" panose="05000000000000000000" pitchFamily="2" charset="2"/>
              <a:buChar char="Ø"/>
            </a:pPr>
            <a:r>
              <a:rPr lang="en-US" sz="1400" smtClean="0"/>
              <a:t>Postoje slučajevi kada su potrebno napisati kod koji “doteruje” ove interfejse</a:t>
            </a:r>
          </a:p>
          <a:p>
            <a:pPr>
              <a:buFont typeface="+mj-lt"/>
              <a:buAutoNum type="alphaLcParenR"/>
            </a:pPr>
            <a:r>
              <a:rPr lang="en-US" smtClean="0"/>
              <a:t>Kompozicija dodavanjem</a:t>
            </a:r>
          </a:p>
          <a:p>
            <a:pPr lvl="1">
              <a:buFont typeface="Wingdings" panose="05000000000000000000" pitchFamily="2" charset="2"/>
              <a:buChar char="Ø"/>
            </a:pPr>
            <a:r>
              <a:rPr lang="en-US" sz="1400" smtClean="0"/>
              <a:t>Koristi se da se napravi nova komponenta od dve postojeće</a:t>
            </a:r>
          </a:p>
          <a:p>
            <a:pPr lvl="1">
              <a:buFont typeface="Wingdings" panose="05000000000000000000" pitchFamily="2" charset="2"/>
              <a:buChar char="Ø"/>
            </a:pPr>
            <a:r>
              <a:rPr lang="en-US" sz="1400" smtClean="0"/>
              <a:t>Interfejs pruženih i traženih usluga je kombinacija tih interfejsa komponenti A i B</a:t>
            </a:r>
          </a:p>
          <a:p>
            <a:pPr lvl="1">
              <a:buFont typeface="Wingdings" panose="05000000000000000000" pitchFamily="2" charset="2"/>
              <a:buChar char="Ø"/>
            </a:pPr>
            <a:r>
              <a:rPr lang="en-US" sz="1400" smtClean="0"/>
              <a:t>Same komponente A i B su nezavisne i tako se i pozivaju kroz novi interfejs</a:t>
            </a:r>
            <a:endParaRPr lang="sr-Latn-RS" sz="1400"/>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18/22</a:t>
            </a:r>
            <a:endParaRPr lang="en-US" sz="1400">
              <a:solidFill>
                <a:srgbClr val="90C226"/>
              </a:solidFill>
            </a:endParaRPr>
          </a:p>
          <a:p>
            <a:endParaRPr lang="en-US"/>
          </a:p>
        </p:txBody>
      </p:sp>
    </p:spTree>
    <p:extLst>
      <p:ext uri="{BB962C8B-B14F-4D97-AF65-F5344CB8AC3E}">
        <p14:creationId xmlns:p14="http://schemas.microsoft.com/office/powerpoint/2010/main" val="54898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sr-Latn-RS" smtClean="0"/>
              <a:t>Motivacija</a:t>
            </a:r>
            <a:r>
              <a:rPr lang="en-US" smtClean="0"/>
              <a:t/>
            </a:r>
            <a:br>
              <a:rPr lang="en-US" smtClean="0"/>
            </a:br>
            <a:endParaRPr lang="sr-Latn-RS"/>
          </a:p>
        </p:txBody>
      </p:sp>
      <p:sp>
        <p:nvSpPr>
          <p:cNvPr id="14" name="Content Placeholder 13"/>
          <p:cNvSpPr>
            <a:spLocks noGrp="1"/>
          </p:cNvSpPr>
          <p:nvPr>
            <p:ph idx="1"/>
          </p:nvPr>
        </p:nvSpPr>
        <p:spPr>
          <a:xfrm>
            <a:off x="1524000" y="1524000"/>
            <a:ext cx="9144000" cy="4572000"/>
          </a:xfrm>
        </p:spPr>
        <p:txBody>
          <a:bodyPr/>
          <a:lstStyle/>
          <a:p>
            <a:r>
              <a:rPr lang="sr-Latn-RS" smtClean="0"/>
              <a:t>Čist objektno-orijentisani pristup je promašaj</a:t>
            </a:r>
            <a:r>
              <a:rPr lang="en-US" smtClean="0"/>
              <a:t> </a:t>
            </a:r>
          </a:p>
          <a:p>
            <a:pPr lvl="1">
              <a:buFont typeface="Wingdings" panose="05000000000000000000" pitchFamily="2" charset="2"/>
              <a:buChar char="Ø"/>
            </a:pPr>
            <a:r>
              <a:rPr lang="en-US" err="1" smtClean="0"/>
              <a:t>Softver</a:t>
            </a:r>
            <a:r>
              <a:rPr lang="en-US" smtClean="0"/>
              <a:t> </a:t>
            </a:r>
            <a:r>
              <a:rPr lang="en-US" err="1" smtClean="0"/>
              <a:t>treba</a:t>
            </a:r>
            <a:r>
              <a:rPr lang="en-US" smtClean="0"/>
              <a:t> </a:t>
            </a:r>
            <a:r>
              <a:rPr lang="en-US" err="1" smtClean="0"/>
              <a:t>pisati</a:t>
            </a:r>
            <a:r>
              <a:rPr lang="en-US" smtClean="0"/>
              <a:t> onako kako doživljavamo problem – kroz objekte bliske ljudima</a:t>
            </a:r>
          </a:p>
          <a:p>
            <a:pPr lvl="1">
              <a:buFont typeface="Wingdings" panose="05000000000000000000" pitchFamily="2" charset="2"/>
              <a:buChar char="Ø"/>
            </a:pPr>
            <a:r>
              <a:rPr lang="en-US" smtClean="0"/>
              <a:t>Iz enkapsulacije sledi modularnost</a:t>
            </a:r>
          </a:p>
          <a:p>
            <a:pPr lvl="1">
              <a:buFont typeface="Wingdings" panose="05000000000000000000" pitchFamily="2" charset="2"/>
              <a:buChar char="Ø"/>
            </a:pPr>
            <a:r>
              <a:rPr lang="en-US" smtClean="0"/>
              <a:t>Nasleđivanje omogućava da se znanje prenosi na podklase (efikasno rešenje?)</a:t>
            </a:r>
          </a:p>
          <a:p>
            <a:pPr lvl="1">
              <a:buFont typeface="Wingdings" panose="05000000000000000000" pitchFamily="2" charset="2"/>
              <a:buChar char="Ø"/>
            </a:pPr>
            <a:r>
              <a:rPr lang="en-US" smtClean="0"/>
              <a:t>Komentar</a:t>
            </a:r>
            <a:endParaRPr smtClean="0"/>
          </a:p>
          <a:p>
            <a:r>
              <a:rPr lang="sr-Latn-RS" smtClean="0"/>
              <a:t>Potraga za pristupom koji će </a:t>
            </a:r>
            <a:r>
              <a:rPr lang="en-US" noProof="1" smtClean="0"/>
              <a:t>doneti traženu ponovnu iskoristivost izvornog koda</a:t>
            </a:r>
          </a:p>
          <a:p>
            <a:pPr lvl="1">
              <a:buFont typeface="Wingdings" panose="05000000000000000000" pitchFamily="2" charset="2"/>
              <a:buChar char="Ø"/>
            </a:pPr>
            <a:r>
              <a:rPr lang="en-US" noProof="1" smtClean="0"/>
              <a:t>Prodaja velikih klasa kao nezavisnih komponenti je bila nemoguća</a:t>
            </a:r>
          </a:p>
          <a:p>
            <a:pPr lvl="1">
              <a:buFont typeface="Wingdings" panose="05000000000000000000" pitchFamily="2" charset="2"/>
              <a:buChar char="Ø"/>
            </a:pPr>
            <a:r>
              <a:rPr lang="en-US" noProof="1" smtClean="0"/>
              <a:t>Potreba za apstraktnijim jedinicima koda od objekata</a:t>
            </a:r>
          </a:p>
          <a:p>
            <a:pPr lvl="1">
              <a:buFont typeface="Wingdings" panose="05000000000000000000" pitchFamily="2" charset="2"/>
              <a:buChar char="Ø"/>
            </a:pPr>
            <a:r>
              <a:rPr lang="en-US" noProof="1" smtClean="0"/>
              <a:t>Ideja nezavisnih interfejsa</a:t>
            </a:r>
          </a:p>
          <a:p>
            <a:pPr lvl="1"/>
            <a:endParaRPr lang="en-US" noProof="1" smtClean="0"/>
          </a:p>
          <a:p>
            <a:pPr marL="0" indent="0">
              <a:buNone/>
            </a:pPr>
            <a:endParaRPr/>
          </a:p>
        </p:txBody>
      </p:sp>
      <p:sp>
        <p:nvSpPr>
          <p:cNvPr id="2" name="Slide Number Placeholder 1"/>
          <p:cNvSpPr>
            <a:spLocks noGrp="1"/>
          </p:cNvSpPr>
          <p:nvPr>
            <p:ph type="sldNum" sz="quarter" idx="12"/>
          </p:nvPr>
        </p:nvSpPr>
        <p:spPr/>
        <p:txBody>
          <a:bodyPr/>
          <a:lstStyle/>
          <a:p>
            <a:r>
              <a:rPr lang="en-US" sz="1400" smtClean="0"/>
              <a:t>1/22</a:t>
            </a:r>
            <a:endParaRPr lang="en-US" sz="140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Problemi pri integraciji</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Potreba za neistorodnim komponentama – vodi do nekompatibilnih interfejsa</a:t>
            </a:r>
          </a:p>
          <a:p>
            <a:pPr lvl="1">
              <a:buFont typeface="Wingdings" panose="05000000000000000000" pitchFamily="2" charset="2"/>
              <a:buChar char="Ø"/>
            </a:pPr>
            <a:r>
              <a:rPr lang="en-US" smtClean="0"/>
              <a:t>Različitost parametara (imena, broja ili tipova)</a:t>
            </a:r>
          </a:p>
          <a:p>
            <a:pPr lvl="1">
              <a:buFont typeface="Wingdings" panose="05000000000000000000" pitchFamily="2" charset="2"/>
              <a:buChar char="Ø"/>
            </a:pPr>
            <a:r>
              <a:rPr lang="en-US" smtClean="0"/>
              <a:t>Različitost operacija (nepoklapajući nazivi u “requires” i “provides” interfejsima)</a:t>
            </a:r>
          </a:p>
          <a:p>
            <a:pPr lvl="1">
              <a:buFont typeface="Wingdings" panose="05000000000000000000" pitchFamily="2" charset="2"/>
              <a:buChar char="Ø"/>
            </a:pPr>
            <a:r>
              <a:rPr lang="en-US" smtClean="0"/>
              <a:t>Nekompletnost pruženih operacija (“provides” je samo podskup “requires”)</a:t>
            </a:r>
          </a:p>
          <a:p>
            <a:pPr lvl="1">
              <a:buFont typeface="Wingdings" panose="05000000000000000000" pitchFamily="2" charset="2"/>
              <a:buChar char="Ø"/>
            </a:pPr>
            <a:r>
              <a:rPr lang="en-US" smtClean="0"/>
              <a:t>Rešenje je pisanje adaptera (gledati na adapter kao na proxy)</a:t>
            </a:r>
          </a:p>
          <a:p>
            <a:r>
              <a:rPr lang="en-US" smtClean="0"/>
              <a:t>Konflikti pri samoj integraciji </a:t>
            </a:r>
          </a:p>
          <a:p>
            <a:pPr lvl="1">
              <a:buFont typeface="Wingdings" panose="05000000000000000000" pitchFamily="2" charset="2"/>
              <a:buChar char="Ø"/>
            </a:pPr>
            <a:r>
              <a:rPr lang="en-US" smtClean="0"/>
              <a:t>Često se sistem može sastaviti na više načina</a:t>
            </a:r>
          </a:p>
          <a:p>
            <a:pPr lvl="1">
              <a:buFont typeface="Wingdings" panose="05000000000000000000" pitchFamily="2" charset="2"/>
              <a:buChar char="Ø"/>
            </a:pPr>
            <a:r>
              <a:rPr lang="en-US" smtClean="0"/>
              <a:t>Takođe često nijedan nije idealan, pa se vrši odabir kompozicije na osnovu funkcionalnih zahteva</a:t>
            </a:r>
          </a:p>
          <a:p>
            <a:pPr lvl="1">
              <a:buFont typeface="Wingdings" panose="05000000000000000000" pitchFamily="2" charset="2"/>
              <a:buChar char="Ø"/>
            </a:pPr>
            <a:r>
              <a:rPr lang="en-US" smtClean="0"/>
              <a:t>Kompromisi kao svakodnevni deo razvoja (brza isporuka sistema, dobre performanse, dobra skalabilnost i lako proširenje često ne idu zajedno)</a:t>
            </a:r>
          </a:p>
          <a:p>
            <a:pPr lvl="1"/>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19/22</a:t>
            </a:r>
            <a:endParaRPr lang="en-US" sz="1400">
              <a:solidFill>
                <a:srgbClr val="90C226"/>
              </a:solidFill>
            </a:endParaRPr>
          </a:p>
          <a:p>
            <a:endParaRPr lang="en-US"/>
          </a:p>
        </p:txBody>
      </p:sp>
    </p:spTree>
    <p:extLst>
      <p:ext uri="{BB962C8B-B14F-4D97-AF65-F5344CB8AC3E}">
        <p14:creationId xmlns:p14="http://schemas.microsoft.com/office/powerpoint/2010/main" val="237740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Jednostavan primer</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Date su dve realizacije sistema sa istom funkcionalnošću:</a:t>
            </a:r>
          </a:p>
          <a:p>
            <a:endParaRPr lang="sr-Latn-RS"/>
          </a:p>
        </p:txBody>
      </p:sp>
      <p:pic>
        <p:nvPicPr>
          <p:cNvPr id="5" name="Picture 4"/>
          <p:cNvPicPr>
            <a:picLocks noChangeAspect="1"/>
          </p:cNvPicPr>
          <p:nvPr/>
        </p:nvPicPr>
        <p:blipFill>
          <a:blip r:embed="rId2"/>
          <a:stretch>
            <a:fillRect/>
          </a:stretch>
        </p:blipFill>
        <p:spPr>
          <a:xfrm>
            <a:off x="677334" y="2716211"/>
            <a:ext cx="8305614" cy="3325150"/>
          </a:xfrm>
          <a:prstGeom prst="rect">
            <a:avLst/>
          </a:prstGeom>
        </p:spPr>
      </p:pic>
      <p:sp>
        <p:nvSpPr>
          <p:cNvPr id="4" name="Slide Number Placeholder 3"/>
          <p:cNvSpPr>
            <a:spLocks noGrp="1"/>
          </p:cNvSpPr>
          <p:nvPr>
            <p:ph type="sldNum" sz="quarter" idx="12"/>
          </p:nvPr>
        </p:nvSpPr>
        <p:spPr/>
        <p:txBody>
          <a:bodyPr/>
          <a:lstStyle/>
          <a:p>
            <a:pPr lvl="0"/>
            <a:r>
              <a:rPr lang="en-US" sz="1400" smtClean="0">
                <a:solidFill>
                  <a:srgbClr val="90C226"/>
                </a:solidFill>
              </a:rPr>
              <a:t>20/22</a:t>
            </a:r>
            <a:endParaRPr lang="en-US" sz="1400">
              <a:solidFill>
                <a:srgbClr val="90C226"/>
              </a:solidFill>
            </a:endParaRPr>
          </a:p>
          <a:p>
            <a:endParaRPr lang="en-US"/>
          </a:p>
        </p:txBody>
      </p:sp>
    </p:spTree>
    <p:extLst>
      <p:ext uri="{BB962C8B-B14F-4D97-AF65-F5344CB8AC3E}">
        <p14:creationId xmlns:p14="http://schemas.microsoft.com/office/powerpoint/2010/main" val="3026364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Nastavak…</a:t>
            </a:r>
            <a:endParaRPr lang="sr-Latn-RS"/>
          </a:p>
        </p:txBody>
      </p:sp>
      <p:sp>
        <p:nvSpPr>
          <p:cNvPr id="3" name="Content Placeholder 2"/>
          <p:cNvSpPr>
            <a:spLocks noGrp="1"/>
          </p:cNvSpPr>
          <p:nvPr>
            <p:ph sz="half" idx="1"/>
          </p:nvPr>
        </p:nvSpPr>
        <p:spPr>
          <a:xfrm>
            <a:off x="677334" y="2160589"/>
            <a:ext cx="8596668" cy="3880772"/>
          </a:xfrm>
        </p:spPr>
        <p:txBody>
          <a:bodyPr/>
          <a:lstStyle/>
          <a:p>
            <a:pPr>
              <a:buFont typeface="+mj-lt"/>
              <a:buAutoNum type="alphaLcParenR"/>
            </a:pPr>
            <a:r>
              <a:rPr lang="en-US" smtClean="0"/>
              <a:t>Ovo rešenje pruža:</a:t>
            </a:r>
          </a:p>
          <a:p>
            <a:pPr lvl="1">
              <a:buFont typeface="Wingdings" panose="05000000000000000000" pitchFamily="2" charset="2"/>
              <a:buChar char="Ø"/>
            </a:pPr>
            <a:r>
              <a:rPr lang="en-US" smtClean="0"/>
              <a:t>Zdravo odvojene odgovornosti</a:t>
            </a:r>
          </a:p>
          <a:p>
            <a:pPr lvl="1">
              <a:buFont typeface="Wingdings" panose="05000000000000000000" pitchFamily="2" charset="2"/>
              <a:buChar char="Ø"/>
            </a:pPr>
            <a:r>
              <a:rPr lang="en-US" smtClean="0"/>
              <a:t>Bolju prilagodljivost (baze podataka je jako teško menjati!)</a:t>
            </a:r>
          </a:p>
          <a:p>
            <a:pPr lvl="1">
              <a:buFont typeface="Wingdings" panose="05000000000000000000" pitchFamily="2" charset="2"/>
              <a:buChar char="Ø"/>
            </a:pPr>
            <a:r>
              <a:rPr lang="en-US" smtClean="0"/>
              <a:t>Obe komponente se mogu lako zameniti boljim implementacijama</a:t>
            </a:r>
          </a:p>
          <a:p>
            <a:pPr>
              <a:buFont typeface="+mj-lt"/>
              <a:buAutoNum type="alphaLcParenR"/>
            </a:pPr>
            <a:r>
              <a:rPr lang="en-US" smtClean="0"/>
              <a:t>Ovo rešenje pruža:</a:t>
            </a:r>
          </a:p>
          <a:p>
            <a:pPr lvl="1">
              <a:buFont typeface="Wingdings" panose="05000000000000000000" pitchFamily="2" charset="2"/>
              <a:buChar char="Ø"/>
            </a:pPr>
            <a:r>
              <a:rPr lang="en-US" smtClean="0"/>
              <a:t>Brzinu pristupa i dobru organizovanost podataka</a:t>
            </a:r>
          </a:p>
          <a:p>
            <a:pPr lvl="1">
              <a:buFont typeface="Wingdings" panose="05000000000000000000" pitchFamily="2" charset="2"/>
              <a:buChar char="Ø"/>
            </a:pPr>
            <a:r>
              <a:rPr lang="en-US" smtClean="0"/>
              <a:t>Veća sigurnost sistema, sigurnosni mehanizmi baze podataka štite podatke</a:t>
            </a:r>
          </a:p>
          <a:p>
            <a:pPr lvl="1">
              <a:buFont typeface="Wingdings" panose="05000000000000000000" pitchFamily="2" charset="2"/>
              <a:buChar char="Ø"/>
            </a:pPr>
            <a:r>
              <a:rPr lang="en-US" smtClean="0"/>
              <a:t>Potencijalno brža isporuka sistema zbog manjeg broja komponenti</a:t>
            </a:r>
          </a:p>
          <a:p>
            <a:pPr marL="0" indent="0">
              <a:buNone/>
            </a:pPr>
            <a:r>
              <a:rPr lang="en-US" sz="2400" i="1" smtClean="0"/>
              <a:t>Koje rešenje je bolje?</a:t>
            </a:r>
            <a:endParaRPr lang="en-US" sz="2400" i="1"/>
          </a:p>
          <a:p>
            <a:pPr marL="0" indent="0">
              <a:buNone/>
            </a:pPr>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21/22</a:t>
            </a:r>
            <a:endParaRPr lang="en-US" sz="1400">
              <a:solidFill>
                <a:srgbClr val="90C226"/>
              </a:solidFill>
            </a:endParaRPr>
          </a:p>
          <a:p>
            <a:endParaRPr lang="en-US"/>
          </a:p>
        </p:txBody>
      </p:sp>
    </p:spTree>
    <p:extLst>
      <p:ext uri="{BB962C8B-B14F-4D97-AF65-F5344CB8AC3E}">
        <p14:creationId xmlns:p14="http://schemas.microsoft.com/office/powerpoint/2010/main" val="3069195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8596668" cy="3200400"/>
          </a:xfrm>
        </p:spPr>
        <p:txBody>
          <a:bodyPr>
            <a:normAutofit/>
          </a:bodyPr>
          <a:lstStyle/>
          <a:p>
            <a:pPr algn="ctr"/>
            <a:r>
              <a:rPr lang="en-US" sz="6600" smtClean="0"/>
              <a:t>Hvala na pažnji!!!</a:t>
            </a:r>
            <a:endParaRPr lang="sr-Latn-RS" sz="6600"/>
          </a:p>
        </p:txBody>
      </p:sp>
      <p:sp>
        <p:nvSpPr>
          <p:cNvPr id="3" name="Slide Number Placeholder 2"/>
          <p:cNvSpPr>
            <a:spLocks noGrp="1"/>
          </p:cNvSpPr>
          <p:nvPr>
            <p:ph type="sldNum" sz="quarter" idx="12"/>
          </p:nvPr>
        </p:nvSpPr>
        <p:spPr/>
        <p:txBody>
          <a:bodyPr/>
          <a:lstStyle/>
          <a:p>
            <a:pPr lvl="0"/>
            <a:r>
              <a:rPr lang="en-US" sz="1400" smtClean="0">
                <a:solidFill>
                  <a:srgbClr val="90C226"/>
                </a:solidFill>
              </a:rPr>
              <a:t>22/22</a:t>
            </a:r>
            <a:endParaRPr lang="en-US" sz="1400">
              <a:solidFill>
                <a:srgbClr val="90C226"/>
              </a:solidFill>
            </a:endParaRPr>
          </a:p>
          <a:p>
            <a:endParaRPr lang="en-US"/>
          </a:p>
        </p:txBody>
      </p:sp>
    </p:spTree>
    <p:extLst>
      <p:ext uri="{BB962C8B-B14F-4D97-AF65-F5344CB8AC3E}">
        <p14:creationId xmlns:p14="http://schemas.microsoft.com/office/powerpoint/2010/main" val="183497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mtClean="0"/>
              <a:t>Šta je razvoj softvera zasnovan na komponentama?</a:t>
            </a:r>
            <a:endParaRPr lang="sr-Latn-RS"/>
          </a:p>
        </p:txBody>
      </p:sp>
      <p:sp>
        <p:nvSpPr>
          <p:cNvPr id="6" name="Content Placeholder 13"/>
          <p:cNvSpPr>
            <a:spLocks noGrp="1"/>
          </p:cNvSpPr>
          <p:nvPr>
            <p:ph idx="1"/>
          </p:nvPr>
        </p:nvSpPr>
        <p:spPr>
          <a:xfrm>
            <a:off x="1524000" y="1524000"/>
            <a:ext cx="9144000" cy="4572000"/>
          </a:xfrm>
        </p:spPr>
        <p:txBody>
          <a:bodyPr/>
          <a:lstStyle/>
          <a:p>
            <a:endParaRPr lang="en-US" noProof="1" smtClean="0"/>
          </a:p>
          <a:p>
            <a:r>
              <a:rPr lang="en-US" noProof="1" smtClean="0"/>
              <a:t>Razvoj softvera zasnovan na komponentama je proces definisanja, implementacije i integracije ili uklapanja nezavisnih komponenti u kompletan sistem.</a:t>
            </a:r>
          </a:p>
          <a:p>
            <a:r>
              <a:rPr lang="en-US" noProof="1" smtClean="0"/>
              <a:t>Lakše ga je shvatiti kroz osnovne koncepte razvoja:</a:t>
            </a:r>
          </a:p>
          <a:p>
            <a:pPr lvl="1">
              <a:buFont typeface="Wingdings" panose="05000000000000000000" pitchFamily="2" charset="2"/>
              <a:buChar char="Ø"/>
            </a:pPr>
            <a:r>
              <a:rPr lang="en-US" noProof="1" smtClean="0"/>
              <a:t>Nezavisne komponente koje su u potpunosti određene javim intefejsom</a:t>
            </a:r>
          </a:p>
          <a:p>
            <a:pPr lvl="1">
              <a:buFont typeface="Wingdings" panose="05000000000000000000" pitchFamily="2" charset="2"/>
              <a:buChar char="Ø"/>
            </a:pPr>
            <a:r>
              <a:rPr lang="en-US" noProof="1" smtClean="0"/>
              <a:t>Postoji standardizacija interfejsa u cilju jednostavnije integracije komponenti</a:t>
            </a:r>
          </a:p>
          <a:p>
            <a:pPr lvl="1">
              <a:buFont typeface="Wingdings" panose="05000000000000000000" pitchFamily="2" charset="2"/>
              <a:buChar char="Ø"/>
            </a:pPr>
            <a:r>
              <a:rPr lang="en-US" noProof="1" smtClean="0"/>
              <a:t>Postoji posrednički sloj zadužen za komunikaciju</a:t>
            </a:r>
          </a:p>
          <a:p>
            <a:pPr lvl="1">
              <a:buFont typeface="Wingdings" panose="05000000000000000000" pitchFamily="2" charset="2"/>
              <a:buChar char="Ø"/>
            </a:pPr>
            <a:r>
              <a:rPr lang="en-US" noProof="1" smtClean="0"/>
              <a:t>Proces razvijanja mora da bude prilagođen </a:t>
            </a:r>
            <a:r>
              <a:rPr lang="en-US" noProof="1"/>
              <a:t>ovoj vrsti razvoja softvera</a:t>
            </a:r>
            <a:endParaRPr lang="en-US" noProof="1" smtClean="0"/>
          </a:p>
          <a:p>
            <a:pPr marL="0" indent="0">
              <a:buNone/>
            </a:pPr>
            <a:endParaRPr/>
          </a:p>
        </p:txBody>
      </p:sp>
      <p:sp>
        <p:nvSpPr>
          <p:cNvPr id="2" name="Slide Number Placeholder 1"/>
          <p:cNvSpPr>
            <a:spLocks noGrp="1"/>
          </p:cNvSpPr>
          <p:nvPr>
            <p:ph type="sldNum" sz="quarter" idx="12"/>
          </p:nvPr>
        </p:nvSpPr>
        <p:spPr/>
        <p:txBody>
          <a:bodyPr/>
          <a:lstStyle/>
          <a:p>
            <a:r>
              <a:rPr lang="en-US" sz="1400" smtClean="0"/>
              <a:t>2/22</a:t>
            </a:r>
            <a:endParaRPr lang="en-US" sz="140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Šta direktno sledi iz osnovnih koncepata?</a:t>
            </a:r>
            <a:endParaRPr lang="sr-Latn-RS"/>
          </a:p>
        </p:txBody>
      </p:sp>
      <p:sp>
        <p:nvSpPr>
          <p:cNvPr id="9" name="Content Placeholder 13"/>
          <p:cNvSpPr>
            <a:spLocks noGrp="1"/>
          </p:cNvSpPr>
          <p:nvPr>
            <p:ph sz="half" idx="1"/>
          </p:nvPr>
        </p:nvSpPr>
        <p:spPr>
          <a:xfrm>
            <a:off x="1524000" y="1524000"/>
            <a:ext cx="9144000" cy="4572000"/>
          </a:xfrm>
        </p:spPr>
        <p:txBody>
          <a:bodyPr>
            <a:normAutofit/>
          </a:bodyPr>
          <a:lstStyle/>
          <a:p>
            <a:endParaRPr lang="en-US" noProof="1" smtClean="0"/>
          </a:p>
          <a:p>
            <a:r>
              <a:rPr lang="en-US" noProof="1" smtClean="0"/>
              <a:t>Nezavisne komponente koje su u potpunosti određene javim intefejsom</a:t>
            </a:r>
          </a:p>
          <a:p>
            <a:pPr lvl="1">
              <a:buFont typeface="Wingdings" panose="05000000000000000000" pitchFamily="2" charset="2"/>
              <a:buChar char="Ø"/>
            </a:pPr>
            <a:r>
              <a:rPr lang="en-US" noProof="1" smtClean="0"/>
              <a:t>To znači da možemo imati više implementacija iste komponente pri čemu će se svaka jednako dobro uklopiti u sistem (zašto je ovo super?).</a:t>
            </a:r>
          </a:p>
          <a:p>
            <a:r>
              <a:rPr lang="en-US" noProof="1" smtClean="0"/>
              <a:t>Postoji standardizacija interfejsa u cilju jednostavnije integracije komponenti</a:t>
            </a:r>
          </a:p>
          <a:p>
            <a:pPr lvl="1">
              <a:buFont typeface="Wingdings" panose="05000000000000000000" pitchFamily="2" charset="2"/>
              <a:buChar char="Ø"/>
            </a:pPr>
            <a:r>
              <a:rPr lang="en-US" noProof="1" smtClean="0"/>
              <a:t>Ovo se odnosi na to da će sve komponente definisati jedan zajednički deo interfejsa koji će služiti za lakšu komunikaciju , održavanje i </a:t>
            </a:r>
            <a:r>
              <a:rPr lang="en-US" noProof="1" smtClean="0"/>
              <a:t>korišćenje.</a:t>
            </a:r>
            <a:endParaRPr lang="en-US" noProof="1" smtClean="0"/>
          </a:p>
          <a:p>
            <a:r>
              <a:rPr lang="en-US" noProof="1" smtClean="0"/>
              <a:t>Postoji posrednički sloj zadužen za komunikaciju</a:t>
            </a:r>
          </a:p>
          <a:p>
            <a:pPr lvl="1">
              <a:buFont typeface="Wingdings" panose="05000000000000000000" pitchFamily="2" charset="2"/>
              <a:buChar char="Ø"/>
            </a:pPr>
            <a:r>
              <a:rPr lang="en-US" noProof="1" smtClean="0"/>
              <a:t>Postoji jako puno komunikacionih problema niskog nivoa o kojima ne brinemo.</a:t>
            </a:r>
          </a:p>
          <a:p>
            <a:r>
              <a:rPr lang="en-US" noProof="1" smtClean="0"/>
              <a:t>Proces razvijanja mora da bude prilagođen ovoj vrsti razvoja softvera</a:t>
            </a:r>
          </a:p>
          <a:p>
            <a:pPr lvl="1">
              <a:buFont typeface="Wingdings" panose="05000000000000000000" pitchFamily="2" charset="2"/>
              <a:buChar char="Ø"/>
            </a:pPr>
            <a:r>
              <a:rPr lang="en-US" noProof="1" smtClean="0"/>
              <a:t>Zavisi od toga da li razvijamo komponente za druge aplikacije ili razvijamo aplikaciju koristeći postojeće komponente.</a:t>
            </a:r>
          </a:p>
          <a:p>
            <a:pPr marL="0" indent="0">
              <a:buNone/>
            </a:pPr>
            <a:endParaRPr/>
          </a:p>
        </p:txBody>
      </p:sp>
      <p:sp>
        <p:nvSpPr>
          <p:cNvPr id="2" name="Slide Number Placeholder 1"/>
          <p:cNvSpPr>
            <a:spLocks noGrp="1"/>
          </p:cNvSpPr>
          <p:nvPr>
            <p:ph type="sldNum" sz="quarter" idx="12"/>
          </p:nvPr>
        </p:nvSpPr>
        <p:spPr/>
        <p:txBody>
          <a:bodyPr/>
          <a:lstStyle/>
          <a:p>
            <a:r>
              <a:rPr lang="en-US" sz="1400"/>
              <a:t>3</a:t>
            </a:r>
            <a:r>
              <a:rPr lang="en-US" sz="1400" smtClean="0"/>
              <a:t>/22</a:t>
            </a:r>
            <a:endParaRPr lang="en-US" sz="1400"/>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Poznatiji modeli komponenti</a:t>
            </a:r>
            <a:endParaRPr lang="sr-Latn-RS"/>
          </a:p>
        </p:txBody>
      </p:sp>
      <p:sp>
        <p:nvSpPr>
          <p:cNvPr id="3" name="Content Placeholder 2"/>
          <p:cNvSpPr>
            <a:spLocks noGrp="1"/>
          </p:cNvSpPr>
          <p:nvPr>
            <p:ph sz="half" idx="1"/>
          </p:nvPr>
        </p:nvSpPr>
        <p:spPr>
          <a:xfrm>
            <a:off x="677334" y="2160588"/>
            <a:ext cx="8596668" cy="4164011"/>
          </a:xfrm>
        </p:spPr>
        <p:txBody>
          <a:bodyPr/>
          <a:lstStyle/>
          <a:p>
            <a:r>
              <a:rPr lang="en-US" smtClean="0"/>
              <a:t>Enterprise Java Beans (Sun)</a:t>
            </a:r>
          </a:p>
          <a:p>
            <a:pPr lvl="1">
              <a:buFont typeface="Wingdings" panose="05000000000000000000" pitchFamily="2" charset="2"/>
              <a:buChar char="Ø"/>
            </a:pPr>
            <a:r>
              <a:rPr lang="en-US" smtClean="0"/>
              <a:t>Originalna specifikacija razvijena od strane IBM-a 1997.</a:t>
            </a:r>
          </a:p>
          <a:p>
            <a:pPr lvl="1">
              <a:buFont typeface="Wingdings" panose="05000000000000000000" pitchFamily="2" charset="2"/>
              <a:buChar char="Ø"/>
            </a:pPr>
            <a:r>
              <a:rPr lang="en-US" smtClean="0"/>
              <a:t>Prvu verziju razvio Sun 1999., proširenja kroz Java Community Process</a:t>
            </a:r>
          </a:p>
          <a:p>
            <a:r>
              <a:rPr lang="en-US" smtClean="0"/>
              <a:t>COM (Microsoft)</a:t>
            </a:r>
          </a:p>
          <a:p>
            <a:pPr lvl="1">
              <a:buFont typeface="Wingdings" panose="05000000000000000000" pitchFamily="2" charset="2"/>
              <a:buChar char="Ø"/>
            </a:pPr>
            <a:r>
              <a:rPr lang="en-US" smtClean="0"/>
              <a:t>Razvijen od strane Microsoft-a 1993., predstavlja osnovu za Microsoft Runtime</a:t>
            </a:r>
          </a:p>
          <a:p>
            <a:pPr lvl="1">
              <a:buFont typeface="Wingdings" panose="05000000000000000000" pitchFamily="2" charset="2"/>
              <a:buChar char="Ø"/>
            </a:pPr>
            <a:r>
              <a:rPr lang="en-US" smtClean="0"/>
              <a:t>Interfejs na nivou mašinskog koda koji omogućava komunikaciju između procesa i dinamičko kreiranje objekata iz različitih programskih jezika</a:t>
            </a:r>
          </a:p>
          <a:p>
            <a:r>
              <a:rPr lang="en-US" smtClean="0"/>
              <a:t>.NET (Microsoft)</a:t>
            </a:r>
          </a:p>
          <a:p>
            <a:pPr lvl="1">
              <a:buFont typeface="Wingdings" panose="05000000000000000000" pitchFamily="2" charset="2"/>
              <a:buChar char="Ø"/>
            </a:pPr>
            <a:r>
              <a:rPr lang="en-US" smtClean="0"/>
              <a:t>Predstavlja na određeni način omotač oko najkorišćenijih COM funkcionalnosti</a:t>
            </a:r>
          </a:p>
          <a:p>
            <a:r>
              <a:rPr lang="en-US"/>
              <a:t>CORBA Component Model </a:t>
            </a:r>
            <a:r>
              <a:rPr lang="en-US" smtClean="0"/>
              <a:t>(Wang</a:t>
            </a:r>
            <a:r>
              <a:rPr lang="en-US"/>
              <a:t>, </a:t>
            </a:r>
            <a:r>
              <a:rPr lang="en-US" smtClean="0"/>
              <a:t>C</a:t>
            </a:r>
            <a:r>
              <a:rPr lang="en-US"/>
              <a:t>. Schmidt, and </a:t>
            </a:r>
            <a:r>
              <a:rPr lang="en-US" smtClean="0"/>
              <a:t>O’Ryan)</a:t>
            </a:r>
          </a:p>
          <a:p>
            <a:pPr lvl="1">
              <a:buFont typeface="Wingdings" panose="05000000000000000000" pitchFamily="2" charset="2"/>
              <a:buChar char="Ø"/>
            </a:pPr>
            <a:r>
              <a:rPr lang="en-US" smtClean="0"/>
              <a:t>Definisan od strane </a:t>
            </a:r>
            <a:r>
              <a:rPr lang="sr-Latn-RS"/>
              <a:t> </a:t>
            </a:r>
            <a:r>
              <a:rPr lang="en-US" smtClean="0"/>
              <a:t>Object Management Group 1991. Različita težina mapiranja.</a:t>
            </a:r>
          </a:p>
          <a:p>
            <a:endParaRPr lang="sr-Latn-RS"/>
          </a:p>
        </p:txBody>
      </p:sp>
      <p:sp>
        <p:nvSpPr>
          <p:cNvPr id="4" name="Slide Number Placeholder 3"/>
          <p:cNvSpPr>
            <a:spLocks noGrp="1"/>
          </p:cNvSpPr>
          <p:nvPr>
            <p:ph type="sldNum" sz="quarter" idx="12"/>
          </p:nvPr>
        </p:nvSpPr>
        <p:spPr/>
        <p:txBody>
          <a:bodyPr/>
          <a:lstStyle/>
          <a:p>
            <a:r>
              <a:rPr lang="en-US" sz="1400"/>
              <a:t>4</a:t>
            </a:r>
            <a:r>
              <a:rPr lang="en-US" sz="1400" smtClean="0"/>
              <a:t>/22</a:t>
            </a:r>
            <a:endParaRPr lang="en-US" sz="1400"/>
          </a:p>
        </p:txBody>
      </p:sp>
    </p:spTree>
    <p:extLst>
      <p:ext uri="{BB962C8B-B14F-4D97-AF65-F5344CB8AC3E}">
        <p14:creationId xmlns:p14="http://schemas.microsoft.com/office/powerpoint/2010/main" val="2101121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Šta je komponenta?</a:t>
            </a:r>
            <a:endParaRPr lang="sr-Latn-RS"/>
          </a:p>
        </p:txBody>
      </p:sp>
      <p:sp>
        <p:nvSpPr>
          <p:cNvPr id="3" name="Content Placeholder 2"/>
          <p:cNvSpPr>
            <a:spLocks noGrp="1"/>
          </p:cNvSpPr>
          <p:nvPr>
            <p:ph sz="half" idx="1"/>
          </p:nvPr>
        </p:nvSpPr>
        <p:spPr>
          <a:xfrm>
            <a:off x="677334" y="1930400"/>
            <a:ext cx="8596668" cy="4110961"/>
          </a:xfrm>
        </p:spPr>
        <p:txBody>
          <a:bodyPr/>
          <a:lstStyle/>
          <a:p>
            <a:r>
              <a:rPr lang="en-US" smtClean="0"/>
              <a:t>Koliko autora toliko definicija, bolje definisanje kroz poželjne osobine.</a:t>
            </a:r>
          </a:p>
          <a:p>
            <a:r>
              <a:rPr lang="en-US" smtClean="0"/>
              <a:t>Ono što je zajedničko svim definicijama je da je komponenta nezavisna jedinica softvera koju je moguće ukolpiti sa drugim komponentama da bi se proizveo jedan funkcionalan softverski sistem.</a:t>
            </a:r>
          </a:p>
          <a:p>
            <a:r>
              <a:rPr lang="en-US" smtClean="0"/>
              <a:t>Osobine:</a:t>
            </a:r>
          </a:p>
          <a:p>
            <a:pPr lvl="1">
              <a:buFont typeface="Wingdings" panose="05000000000000000000" pitchFamily="2" charset="2"/>
              <a:buChar char="Ø"/>
            </a:pPr>
            <a:r>
              <a:rPr lang="en-US" smtClean="0"/>
              <a:t>Standardizovanost</a:t>
            </a:r>
          </a:p>
          <a:p>
            <a:pPr lvl="1">
              <a:buFont typeface="Wingdings" panose="05000000000000000000" pitchFamily="2" charset="2"/>
              <a:buChar char="Ø"/>
            </a:pPr>
            <a:r>
              <a:rPr lang="en-US" smtClean="0"/>
              <a:t>Nezavisnost</a:t>
            </a:r>
          </a:p>
          <a:p>
            <a:pPr lvl="1">
              <a:buFont typeface="Wingdings" panose="05000000000000000000" pitchFamily="2" charset="2"/>
              <a:buChar char="Ø"/>
            </a:pPr>
            <a:r>
              <a:rPr lang="en-US" smtClean="0"/>
              <a:t>Jednostavna za uklapanje</a:t>
            </a:r>
          </a:p>
          <a:p>
            <a:pPr lvl="1">
              <a:buFont typeface="Wingdings" panose="05000000000000000000" pitchFamily="2" charset="2"/>
              <a:buChar char="Ø"/>
            </a:pPr>
            <a:r>
              <a:rPr lang="en-US" smtClean="0"/>
              <a:t>Zaokružena celina (u </a:t>
            </a:r>
            <a:r>
              <a:rPr lang="en-US"/>
              <a:t>smislu </a:t>
            </a:r>
            <a:r>
              <a:rPr lang="en-US" smtClean="0"/>
              <a:t> da je deployable eng.)</a:t>
            </a:r>
          </a:p>
          <a:p>
            <a:pPr lvl="1">
              <a:buFont typeface="Wingdings" panose="05000000000000000000" pitchFamily="2" charset="2"/>
              <a:buChar char="Ø"/>
            </a:pPr>
            <a:r>
              <a:rPr lang="en-US" smtClean="0"/>
              <a:t>Dokumentovanost</a:t>
            </a:r>
          </a:p>
          <a:p>
            <a:pPr marL="0" indent="0">
              <a:buNone/>
            </a:pPr>
            <a:endParaRPr lang="en-US" smtClean="0"/>
          </a:p>
        </p:txBody>
      </p:sp>
      <p:sp>
        <p:nvSpPr>
          <p:cNvPr id="4" name="Slide Number Placeholder 3"/>
          <p:cNvSpPr>
            <a:spLocks noGrp="1"/>
          </p:cNvSpPr>
          <p:nvPr>
            <p:ph type="sldNum" sz="quarter" idx="12"/>
          </p:nvPr>
        </p:nvSpPr>
        <p:spPr/>
        <p:txBody>
          <a:bodyPr/>
          <a:lstStyle/>
          <a:p>
            <a:r>
              <a:rPr lang="en-US" sz="1400"/>
              <a:t>5</a:t>
            </a:r>
            <a:r>
              <a:rPr lang="en-US" sz="1400" smtClean="0"/>
              <a:t>/22</a:t>
            </a:r>
            <a:endParaRPr lang="en-US" sz="1400"/>
          </a:p>
        </p:txBody>
      </p:sp>
    </p:spTree>
    <p:extLst>
      <p:ext uri="{BB962C8B-B14F-4D97-AF65-F5344CB8AC3E}">
        <p14:creationId xmlns:p14="http://schemas.microsoft.com/office/powerpoint/2010/main" val="377801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Realizacija interfejsa komponente</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Podsećanje: Osnovna karakteristika komponente je njen interfejs!</a:t>
            </a:r>
          </a:p>
          <a:p>
            <a:r>
              <a:rPr lang="en-US" smtClean="0"/>
              <a:t>Čest pogled na komponente je da one pružaju određene vrste usluga</a:t>
            </a:r>
          </a:p>
          <a:p>
            <a:pPr lvl="1">
              <a:buFont typeface="Wingdings" panose="05000000000000000000" pitchFamily="2" charset="2"/>
              <a:buChar char="Ø"/>
            </a:pPr>
            <a:r>
              <a:rPr lang="en-US" smtClean="0"/>
              <a:t>Ne moramo znati njen izvorni kod, već je pozivamo kao spoljašnju uslugu ili direktno uključujemo (linkujemo) u program</a:t>
            </a:r>
          </a:p>
          <a:p>
            <a:pPr lvl="1">
              <a:buFont typeface="Wingdings" panose="05000000000000000000" pitchFamily="2" charset="2"/>
              <a:buChar char="Ø"/>
            </a:pPr>
            <a:r>
              <a:rPr lang="en-US" smtClean="0"/>
              <a:t>Bitan je samo interfejs, ne zanima nas unutrašnje stanje komponente</a:t>
            </a:r>
          </a:p>
          <a:p>
            <a:r>
              <a:rPr lang="en-US" smtClean="0"/>
              <a:t>Sledi logična podela interfejsa na dva dela:</a:t>
            </a:r>
          </a:p>
          <a:p>
            <a:pPr lvl="1">
              <a:buFont typeface="Wingdings" panose="05000000000000000000" pitchFamily="2" charset="2"/>
              <a:buChar char="Ø"/>
            </a:pPr>
            <a:r>
              <a:rPr lang="en-US" smtClean="0"/>
              <a:t>Usluge koje komponenta pruža</a:t>
            </a:r>
          </a:p>
          <a:p>
            <a:pPr lvl="2">
              <a:buFont typeface="Courier New" panose="02070309020205020404" pitchFamily="49" charset="0"/>
              <a:buChar char="o"/>
            </a:pPr>
            <a:r>
              <a:rPr lang="en-US" smtClean="0"/>
              <a:t>To je praktično API komponente</a:t>
            </a:r>
          </a:p>
          <a:p>
            <a:pPr lvl="1">
              <a:buFont typeface="Wingdings" panose="05000000000000000000" pitchFamily="2" charset="2"/>
              <a:buChar char="Ø"/>
            </a:pPr>
            <a:r>
              <a:rPr lang="en-US" smtClean="0"/>
              <a:t>Usluge koje komponenta potražuje da bi pružila tražene usluge</a:t>
            </a:r>
          </a:p>
          <a:p>
            <a:pPr lvl="2">
              <a:buFont typeface="Courier New" panose="02070309020205020404" pitchFamily="49" charset="0"/>
              <a:buChar char="o"/>
            </a:pPr>
            <a:r>
              <a:rPr lang="en-US" smtClean="0"/>
              <a:t>Ne utiče na nezavisnost i celovitost komponente jer je akcenat na tome šta se potražuje a ne kako će to biti pruženo</a:t>
            </a:r>
          </a:p>
          <a:p>
            <a:endParaRPr lang="sr-Latn-RS"/>
          </a:p>
        </p:txBody>
      </p:sp>
      <p:sp>
        <p:nvSpPr>
          <p:cNvPr id="4" name="Slide Number Placeholder 3"/>
          <p:cNvSpPr>
            <a:spLocks noGrp="1"/>
          </p:cNvSpPr>
          <p:nvPr>
            <p:ph type="sldNum" sz="quarter" idx="12"/>
          </p:nvPr>
        </p:nvSpPr>
        <p:spPr/>
        <p:txBody>
          <a:bodyPr/>
          <a:lstStyle/>
          <a:p>
            <a:r>
              <a:rPr lang="en-US" sz="1400" smtClean="0"/>
              <a:t>6/22</a:t>
            </a:r>
            <a:endParaRPr lang="en-US" sz="1400"/>
          </a:p>
        </p:txBody>
      </p:sp>
    </p:spTree>
    <p:extLst>
      <p:ext uri="{BB962C8B-B14F-4D97-AF65-F5344CB8AC3E}">
        <p14:creationId xmlns:p14="http://schemas.microsoft.com/office/powerpoint/2010/main" val="1368867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Opšta šema i primer</a:t>
            </a:r>
            <a:endParaRPr lang="sr-Latn-RS"/>
          </a:p>
        </p:txBody>
      </p:sp>
      <p:pic>
        <p:nvPicPr>
          <p:cNvPr id="5" name="Content Placeholder 4"/>
          <p:cNvPicPr>
            <a:picLocks noGrp="1" noChangeAspect="1"/>
          </p:cNvPicPr>
          <p:nvPr>
            <p:ph sz="half" idx="1"/>
          </p:nvPr>
        </p:nvPicPr>
        <p:blipFill>
          <a:blip r:embed="rId2"/>
          <a:stretch>
            <a:fillRect/>
          </a:stretch>
        </p:blipFill>
        <p:spPr>
          <a:xfrm>
            <a:off x="1493136" y="1677016"/>
            <a:ext cx="6965064" cy="1833518"/>
          </a:xfrm>
          <a:prstGeom prst="rect">
            <a:avLst/>
          </a:prstGeom>
        </p:spPr>
      </p:pic>
      <p:pic>
        <p:nvPicPr>
          <p:cNvPr id="6" name="Picture 5"/>
          <p:cNvPicPr>
            <a:picLocks noChangeAspect="1"/>
          </p:cNvPicPr>
          <p:nvPr/>
        </p:nvPicPr>
        <p:blipFill>
          <a:blip r:embed="rId3"/>
          <a:stretch>
            <a:fillRect/>
          </a:stretch>
        </p:blipFill>
        <p:spPr>
          <a:xfrm>
            <a:off x="1493136" y="3657600"/>
            <a:ext cx="6968574" cy="2984808"/>
          </a:xfrm>
          <a:prstGeom prst="rect">
            <a:avLst/>
          </a:prstGeom>
        </p:spPr>
      </p:pic>
      <p:sp>
        <p:nvSpPr>
          <p:cNvPr id="3" name="Slide Number Placeholder 2"/>
          <p:cNvSpPr>
            <a:spLocks noGrp="1"/>
          </p:cNvSpPr>
          <p:nvPr>
            <p:ph type="sldNum" sz="quarter" idx="12"/>
          </p:nvPr>
        </p:nvSpPr>
        <p:spPr/>
        <p:txBody>
          <a:bodyPr/>
          <a:lstStyle/>
          <a:p>
            <a:r>
              <a:rPr lang="en-US" sz="1400"/>
              <a:t>7</a:t>
            </a:r>
            <a:r>
              <a:rPr lang="en-US" sz="1400" smtClean="0"/>
              <a:t>/22</a:t>
            </a:r>
            <a:endParaRPr lang="en-US" sz="1400"/>
          </a:p>
        </p:txBody>
      </p:sp>
    </p:spTree>
    <p:extLst>
      <p:ext uri="{BB962C8B-B14F-4D97-AF65-F5344CB8AC3E}">
        <p14:creationId xmlns:p14="http://schemas.microsoft.com/office/powerpoint/2010/main" val="167338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Šta je model komponenti?</a:t>
            </a:r>
            <a:endParaRPr lang="sr-Latn-RS"/>
          </a:p>
        </p:txBody>
      </p:sp>
      <p:sp>
        <p:nvSpPr>
          <p:cNvPr id="3" name="Content Placeholder 2"/>
          <p:cNvSpPr>
            <a:spLocks noGrp="1"/>
          </p:cNvSpPr>
          <p:nvPr>
            <p:ph sz="half" idx="1"/>
          </p:nvPr>
        </p:nvSpPr>
        <p:spPr>
          <a:xfrm>
            <a:off x="677334" y="2160589"/>
            <a:ext cx="8596668" cy="3880772"/>
          </a:xfrm>
        </p:spPr>
        <p:txBody>
          <a:bodyPr/>
          <a:lstStyle/>
          <a:p>
            <a:r>
              <a:rPr lang="en-US" smtClean="0"/>
              <a:t>Model komponenti ukratko predstavlja definiciju standarda za implementaciju komponenti, njihovu dokumentaciju i puštanje u rad.</a:t>
            </a:r>
          </a:p>
          <a:p>
            <a:r>
              <a:rPr lang="en-US" smtClean="0"/>
              <a:t>Iako je poznato koji su osnovni elementi dobrog modela </a:t>
            </a:r>
            <a:r>
              <a:rPr lang="en-US" smtClean="0"/>
              <a:t>komponenti, </a:t>
            </a:r>
            <a:r>
              <a:rPr lang="en-US" smtClean="0"/>
              <a:t>ne postoji jedinstveni model komponenti koji svi koriste (podsetnik na slajdu 5).</a:t>
            </a:r>
          </a:p>
          <a:p>
            <a:r>
              <a:rPr lang="en-US" smtClean="0"/>
              <a:t>Postoje 3 osnovna elementa i više podelemenata koje dobar model komponenti mora da definiše:</a:t>
            </a:r>
          </a:p>
          <a:p>
            <a:pPr lvl="1">
              <a:buFont typeface="Wingdings" panose="05000000000000000000" pitchFamily="2" charset="2"/>
              <a:buChar char="Ø"/>
            </a:pPr>
            <a:r>
              <a:rPr lang="en-US" smtClean="0"/>
              <a:t>Interfejse</a:t>
            </a:r>
          </a:p>
          <a:p>
            <a:pPr lvl="1">
              <a:buFont typeface="Wingdings" panose="05000000000000000000" pitchFamily="2" charset="2"/>
              <a:buChar char="Ø"/>
            </a:pPr>
            <a:r>
              <a:rPr lang="en-US" smtClean="0"/>
              <a:t>Način korišćenja</a:t>
            </a:r>
          </a:p>
          <a:p>
            <a:pPr lvl="1">
              <a:buFont typeface="Wingdings" panose="05000000000000000000" pitchFamily="2" charset="2"/>
              <a:buChar char="Ø"/>
            </a:pPr>
            <a:r>
              <a:rPr lang="en-US" smtClean="0"/>
              <a:t>Postupak za puštanje komponente u rad</a:t>
            </a:r>
            <a:endParaRPr lang="sr-Latn-RS"/>
          </a:p>
        </p:txBody>
      </p:sp>
      <p:sp>
        <p:nvSpPr>
          <p:cNvPr id="4" name="Slide Number Placeholder 3"/>
          <p:cNvSpPr>
            <a:spLocks noGrp="1"/>
          </p:cNvSpPr>
          <p:nvPr>
            <p:ph type="sldNum" sz="quarter" idx="12"/>
          </p:nvPr>
        </p:nvSpPr>
        <p:spPr/>
        <p:txBody>
          <a:bodyPr/>
          <a:lstStyle/>
          <a:p>
            <a:pPr lvl="0"/>
            <a:r>
              <a:rPr lang="en-US" sz="1400" smtClean="0">
                <a:solidFill>
                  <a:srgbClr val="90C226"/>
                </a:solidFill>
              </a:rPr>
              <a:t>8/22</a:t>
            </a:r>
            <a:endParaRPr lang="en-US" sz="1400">
              <a:solidFill>
                <a:srgbClr val="90C226"/>
              </a:solidFill>
            </a:endParaRPr>
          </a:p>
          <a:p>
            <a:endParaRPr lang="en-US"/>
          </a:p>
        </p:txBody>
      </p:sp>
    </p:spTree>
    <p:extLst>
      <p:ext uri="{BB962C8B-B14F-4D97-AF65-F5344CB8AC3E}">
        <p14:creationId xmlns:p14="http://schemas.microsoft.com/office/powerpoint/2010/main" val="1040887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1612</Words>
  <Application>Microsoft Office PowerPoint</Application>
  <PresentationFormat>Widescreen</PresentationFormat>
  <Paragraphs>211</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Candara</vt:lpstr>
      <vt:lpstr>Courier New</vt:lpstr>
      <vt:lpstr>Trebuchet MS</vt:lpstr>
      <vt:lpstr>Wingdings</vt:lpstr>
      <vt:lpstr>Wingdings 3</vt:lpstr>
      <vt:lpstr>Facet</vt:lpstr>
      <vt:lpstr>Razvoj softvera zasnovan na komponentama</vt:lpstr>
      <vt:lpstr>Motivacija </vt:lpstr>
      <vt:lpstr>Šta je razvoj softvera zasnovan na komponentama?</vt:lpstr>
      <vt:lpstr>Šta direktno sledi iz osnovnih koncepata?</vt:lpstr>
      <vt:lpstr>Poznatiji modeli komponenti</vt:lpstr>
      <vt:lpstr>Šta je komponenta?</vt:lpstr>
      <vt:lpstr>Realizacija interfejsa komponente</vt:lpstr>
      <vt:lpstr>Opšta šema i primer</vt:lpstr>
      <vt:lpstr>Šta je model komponenti?</vt:lpstr>
      <vt:lpstr>Nastavak…</vt:lpstr>
      <vt:lpstr>Posrednički sloj</vt:lpstr>
      <vt:lpstr>Nastavak…</vt:lpstr>
      <vt:lpstr>Razvojni procesi za CBSE</vt:lpstr>
      <vt:lpstr>Povezanost razvojnih procesa u praksi</vt:lpstr>
      <vt:lpstr>Razvoj softvera za ponovnu upotrebu</vt:lpstr>
      <vt:lpstr>Razvoj softvera sa postojećim komponentama</vt:lpstr>
      <vt:lpstr>Promene koje komponente donose u razvoju</vt:lpstr>
      <vt:lpstr>Integracija komponenti</vt:lpstr>
      <vt:lpstr>Nastavak…</vt:lpstr>
      <vt:lpstr>Problemi pri integraciji</vt:lpstr>
      <vt:lpstr>Jednostavan primer</vt:lpstr>
      <vt:lpstr>Nastavak…</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2013-12-09T15:30:21Z</dcterms:created>
  <dcterms:modified xsi:type="dcterms:W3CDTF">2013-12-25T14:17:04Z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