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8" r:id="rId17"/>
    <p:sldId id="279" r:id="rId18"/>
    <p:sldId id="280" r:id="rId19"/>
    <p:sldId id="282" r:id="rId20"/>
    <p:sldId id="283" r:id="rId21"/>
    <p:sldId id="284" r:id="rId22"/>
    <p:sldId id="286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5746-7835-443B-B19D-28563D660A59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529A-5D45-4D99-BE02-AE7FF2EA6E4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552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C38E5-4CC3-40DB-BE4A-1980CD7AE445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38E03-30B0-464C-8082-B06E3263F16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31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25E5A-F19A-4FBC-95EA-68473DC410F7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92DFD-5F2C-4EAD-8FD8-DAB3405426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1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4DD72-2DAB-439E-924F-3F302F716983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AED16-5969-46A8-B058-F3A4B1BC6C7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37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1D050-7D24-4288-9968-0E3902F62B44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27F52-0B80-42B0-8324-4ABBE236FC1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157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4C2E1-2A74-4FEE-AF64-55B561314A38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F9F69-4BF0-45D7-BEA8-895ADE7F4EE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37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F4F6-276A-4892-BDF0-DF93AEAA6F6F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D3C7-D1DA-4AA7-8CAD-CE42C9C8DDE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39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C0529-63B0-487A-ABDB-A3A41ABE2E02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3879-BE05-4BF1-B7B0-BBF17A102FF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95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533A3-8B1F-4422-811B-E285D6643AD2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1DA5C-5C56-4438-A9C6-2805A53BA23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1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B5E3-8EB5-4BCF-A560-02300FBF896A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E9888-A1F2-4CE9-919C-11D5018F796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69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9CAA3-8847-4950-BCAD-660229A8CDE0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A0BA8-DCB7-4A42-B520-261B6F2592C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881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BD77B3B-C67D-44C3-992D-4E33161BC6E2}" type="datetimeFigureOut">
              <a:rPr lang="fr-FR"/>
              <a:pPr>
                <a:defRPr/>
              </a:pPr>
              <a:t>10/01/2013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CBA3D0-C5A2-413C-B549-23099BD17DA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7772400" cy="1012825"/>
          </a:xfrm>
        </p:spPr>
        <p:txBody>
          <a:bodyPr/>
          <a:lstStyle/>
          <a:p>
            <a:r>
              <a:rPr lang="fr-CA" sz="3800" b="1" dirty="0" err="1" smtClean="0">
                <a:ln w="12700">
                  <a:solidFill>
                    <a:schemeClr val="bg1"/>
                  </a:solidFill>
                </a:ln>
                <a:latin typeface="Consolas" pitchFamily="49" charset="0"/>
                <a:cs typeface="Consolas" pitchFamily="49" charset="0"/>
              </a:rPr>
              <a:t>Distributivni</a:t>
            </a:r>
            <a:r>
              <a:rPr lang="fr-CA" sz="3800" b="1" dirty="0" smtClean="0">
                <a:ln w="12700">
                  <a:solidFill>
                    <a:schemeClr val="bg1"/>
                  </a:solidFill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lang="fr-CA" sz="3800" b="1" dirty="0" err="1" smtClean="0">
                <a:ln w="12700">
                  <a:solidFill>
                    <a:schemeClr val="bg1"/>
                  </a:solidFill>
                </a:ln>
                <a:latin typeface="Consolas" pitchFamily="49" charset="0"/>
                <a:cs typeface="Consolas" pitchFamily="49" charset="0"/>
              </a:rPr>
              <a:t>softverski</a:t>
            </a:r>
            <a:r>
              <a:rPr lang="fr-CA" sz="3800" b="1" dirty="0" smtClean="0">
                <a:ln w="12700">
                  <a:solidFill>
                    <a:schemeClr val="bg1"/>
                  </a:solidFill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3800" b="1" dirty="0" smtClean="0">
                <a:ln w="12700">
                  <a:solidFill>
                    <a:schemeClr val="bg1"/>
                  </a:solidFill>
                </a:ln>
                <a:latin typeface="Consolas" pitchFamily="49" charset="0"/>
                <a:cs typeface="Consolas" pitchFamily="49" charset="0"/>
              </a:rPr>
              <a:t>inženjering</a:t>
            </a:r>
            <a:endParaRPr lang="en-US" sz="4000" dirty="0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403648" y="260648"/>
            <a:ext cx="6400800" cy="614363"/>
          </a:xfrm>
        </p:spPr>
        <p:txBody>
          <a:bodyPr/>
          <a:lstStyle/>
          <a:p>
            <a:r>
              <a:rPr lang="fr-CA" sz="26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Razvoj</a:t>
            </a:r>
            <a:r>
              <a:rPr lang="fr-CA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CA" sz="26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softvera</a:t>
            </a:r>
            <a:r>
              <a:rPr lang="fr-CA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 bwMode="auto">
          <a:xfrm>
            <a:off x="1403648" y="5229200"/>
            <a:ext cx="64008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Petković Stefan 1035</a:t>
            </a:r>
            <a:r>
              <a:rPr lang="en-US" sz="2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/2012</a:t>
            </a:r>
            <a:endParaRPr lang="fr-CA" sz="2600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Kvalitet</a:t>
            </a:r>
            <a:r>
              <a:rPr lang="en-U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usluge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215405"/>
            <a:ext cx="8712968" cy="3445843"/>
          </a:xfrm>
        </p:spPr>
        <p:txBody>
          <a:bodyPr/>
          <a:lstStyle/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Odražavanje sposobnosti sistema da  svoje usluge isporuči u zavisnosti od vremena odziva i protoka koji je prihvatljiv korisnicima.</a:t>
            </a: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Kritično kada se sistem bavi vremensko zahtevnim podacima kao što su audio i video tokovi.</a:t>
            </a:r>
          </a:p>
          <a:p>
            <a:pPr lvl="1"/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U ovim okolnostima ako kvalitet usluga opadne ispod granice, moguće da audio i video budu toliko degradirani da se kao takvi ne mogu razumeti.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Otpornost na greške(padove)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143397"/>
            <a:ext cx="8435280" cy="3949899"/>
          </a:xfrm>
        </p:spPr>
        <p:txBody>
          <a:bodyPr/>
          <a:lstStyle/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Neminovno da će doći do kvarova, stoga sistem mora biti otporan na neuspehe.</a:t>
            </a:r>
          </a:p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Znate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da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radite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distribuiranim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sistemom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kada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pad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sistema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prouzrokuje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</a:t>
            </a:r>
            <a:r>
              <a:rPr lang="sr-Latn-R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ška za koju nikada niste čuli.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sr-Latn-RS" sz="2400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Distribuiran sistem treba da podržava mehanizme za pronalaženje dela sistema koji uzrokuje kvar, da uspostavi nesmetan rad ostalih komponenti i da radi na popravci kvara.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7072312" cy="1143000"/>
          </a:xfrm>
        </p:spPr>
        <p:txBody>
          <a:bodyPr/>
          <a:lstStyle/>
          <a:p>
            <a:pPr algn="l"/>
            <a:r>
              <a:rPr lang="sr-Latn-RS" b="1" dirty="0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Modeli interakcije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7016" y="2132856"/>
            <a:ext cx="7077472" cy="3196952"/>
          </a:xfrm>
        </p:spPr>
        <p:txBody>
          <a:bodyPr/>
          <a:lstStyle/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Postoje dva tipa interakcije između komponenata distribuiranog sistema:</a:t>
            </a:r>
          </a:p>
          <a:p>
            <a:pPr lvl="1"/>
            <a:r>
              <a:rPr lang="sr-Latn-RS" sz="20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Proceduralna interakcija 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– gde jedan računar poziva servis koji se nudi na drugom računaru i čeka njegov odgovor.</a:t>
            </a:r>
          </a:p>
          <a:p>
            <a:pPr lvl="1"/>
            <a:r>
              <a:rPr lang="sr-Latn-RS" sz="20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Interakcija na bazi poruka </a:t>
            </a:r>
            <a:r>
              <a:rPr lang="sr-Latn-RS" sz="2000" dirty="0">
                <a:latin typeface="Consolas" pitchFamily="49" charset="0"/>
                <a:cs typeface="Consolas" pitchFamily="49" charset="0"/>
              </a:rPr>
              <a:t>– gde jedan računar poziva 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šalje drugom informacije o zahtevima i nema potrebe da čeka na odgovor.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7072312" cy="1143000"/>
          </a:xfrm>
        </p:spPr>
        <p:txBody>
          <a:bodyPr/>
          <a:lstStyle/>
          <a:p>
            <a:pPr algn="l"/>
            <a:r>
              <a:rPr lang="sr-Latn-RS" b="1" dirty="0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Modeli interakcije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7016" y="1268760"/>
            <a:ext cx="7077472" cy="5328592"/>
          </a:xfrm>
        </p:spPr>
        <p:txBody>
          <a:bodyPr/>
          <a:lstStyle/>
          <a:p>
            <a:pPr lvl="1"/>
            <a:r>
              <a:rPr lang="sr-Latn-RS" sz="2000" b="1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Proceduralna interakcija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Primer gosta i konobara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872"/>
            <a:ext cx="51339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86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7072312" cy="1143000"/>
          </a:xfrm>
        </p:spPr>
        <p:txBody>
          <a:bodyPr/>
          <a:lstStyle/>
          <a:p>
            <a:pPr algn="l"/>
            <a:r>
              <a:rPr lang="sr-Latn-RS" b="1" dirty="0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Modeli interakcije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47056" y="1412776"/>
            <a:ext cx="7077472" cy="5472608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sr-Latn-RS" sz="2000" b="1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Interakcija na bazi </a:t>
            </a:r>
            <a:r>
              <a:rPr lang="sr-Latn-RS" sz="20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poruka</a:t>
            </a:r>
            <a:endParaRPr lang="en-US" sz="2000" dirty="0" smtClean="0">
              <a:latin typeface="Cambria" charset="0"/>
              <a:ea typeface="Times New Roman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sz="2000" dirty="0" smtClean="0">
              <a:latin typeface="Cambria" charset="0"/>
              <a:ea typeface="Times New Roman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 smtClean="0">
                <a:latin typeface="Cambria" charset="0"/>
                <a:ea typeface="Times New Roman" charset="0"/>
              </a:rPr>
              <a:t>&lt;</a:t>
            </a:r>
            <a:r>
              <a:rPr lang="en-US" sz="2000" dirty="0">
                <a:latin typeface="Cambria" charset="0"/>
                <a:ea typeface="Times New Roman" charset="0"/>
              </a:rPr>
              <a:t>starter&gt;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	</a:t>
            </a:r>
            <a:r>
              <a:rPr lang="en-US" sz="2000" dirty="0" smtClean="0">
                <a:latin typeface="Cambria" charset="0"/>
                <a:ea typeface="Times New Roman" charset="0"/>
              </a:rPr>
              <a:t>&lt;</a:t>
            </a:r>
            <a:r>
              <a:rPr lang="en-US" sz="2000" dirty="0">
                <a:latin typeface="Cambria" charset="0"/>
                <a:ea typeface="Times New Roman" charset="0"/>
              </a:rPr>
              <a:t>dish name = “soup” type = “tomato” /&gt;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	&lt;dish name = “soup” type = “fish” /&gt;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	</a:t>
            </a:r>
            <a:r>
              <a:rPr lang="en-US" sz="2000" dirty="0" smtClean="0">
                <a:latin typeface="Cambria" charset="0"/>
                <a:ea typeface="Times New Roman" charset="0"/>
              </a:rPr>
              <a:t>&lt;</a:t>
            </a:r>
            <a:r>
              <a:rPr lang="en-US" sz="2000" dirty="0">
                <a:latin typeface="Cambria" charset="0"/>
                <a:ea typeface="Times New Roman" charset="0"/>
              </a:rPr>
              <a:t>dish name = “pigeon salad” /&gt;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 smtClean="0">
                <a:latin typeface="Cambria" charset="0"/>
                <a:ea typeface="Times New Roman" charset="0"/>
              </a:rPr>
              <a:t>&lt;/</a:t>
            </a:r>
            <a:r>
              <a:rPr lang="en-US" sz="2000" dirty="0">
                <a:latin typeface="Cambria" charset="0"/>
                <a:ea typeface="Times New Roman" charset="0"/>
              </a:rPr>
              <a:t>starter&gt;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 smtClean="0">
                <a:latin typeface="Cambria" charset="0"/>
                <a:ea typeface="Times New Roman" charset="0"/>
              </a:rPr>
              <a:t>&lt;</a:t>
            </a:r>
            <a:r>
              <a:rPr lang="en-US" sz="2000" dirty="0">
                <a:latin typeface="Cambria" charset="0"/>
                <a:ea typeface="Times New Roman" charset="0"/>
              </a:rPr>
              <a:t>main course&gt;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	</a:t>
            </a:r>
            <a:r>
              <a:rPr lang="en-US" sz="2000" dirty="0" smtClean="0">
                <a:latin typeface="Cambria" charset="0"/>
                <a:ea typeface="Times New Roman" charset="0"/>
              </a:rPr>
              <a:t>&lt;</a:t>
            </a:r>
            <a:r>
              <a:rPr lang="en-US" sz="2000" dirty="0">
                <a:latin typeface="Cambria" charset="0"/>
                <a:ea typeface="Times New Roman" charset="0"/>
              </a:rPr>
              <a:t>dish name = “steak” type = “sirloin” cooking = </a:t>
            </a:r>
            <a:r>
              <a:rPr lang="en-US" sz="2000" dirty="0" smtClean="0">
                <a:latin typeface="Cambria" charset="0"/>
                <a:ea typeface="Times New Roman" charset="0"/>
              </a:rPr>
              <a:t>“</a:t>
            </a:r>
            <a:r>
              <a:rPr lang="en-US" sz="2000" dirty="0">
                <a:latin typeface="Cambria" charset="0"/>
                <a:ea typeface="Times New Roman" charset="0"/>
              </a:rPr>
              <a:t>medium” /&gt;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	&lt;dish name = “steak” type = “fillet” cooking = “rare” /&gt;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	&lt;dish name = “sea bass”&gt;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&lt;/main&gt;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&lt;accompaniment&gt;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	&lt;dish name = “</a:t>
            </a:r>
            <a:r>
              <a:rPr lang="en-US" sz="2000" dirty="0" err="1">
                <a:latin typeface="Cambria" charset="0"/>
                <a:ea typeface="Times New Roman" charset="0"/>
              </a:rPr>
              <a:t>french</a:t>
            </a:r>
            <a:r>
              <a:rPr lang="en-US" sz="2000" dirty="0">
                <a:latin typeface="Cambria" charset="0"/>
                <a:ea typeface="Times New Roman" charset="0"/>
              </a:rPr>
              <a:t> fries” portions = “2” /&gt;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	&lt;dish name = “salad” portions = “1” /&gt;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Cambria" charset="0"/>
                <a:ea typeface="Times New Roman" charset="0"/>
              </a:rPr>
              <a:t>&lt;/accompaniment&gt;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1200" dirty="0"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 procedure calls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916832"/>
            <a:ext cx="8435280" cy="4597971"/>
          </a:xfrm>
        </p:spPr>
        <p:txBody>
          <a:bodyPr/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Proceduralna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komunikacija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u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proceduralnim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sistemima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je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implementirana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preko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Remote procedure calls (RPC)</a:t>
            </a: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Kod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RPC-a,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jedna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komponenta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poziva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drugu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kao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da je to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lokalna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procedura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ili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metod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Posredni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k u sistemu presretne ovaj poziv i prosledi dalje komponenti. Sprovodi se potrebno računanje i preko posrednika se vraća rezultat komponenti koja je pozvala</a:t>
            </a: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Problem kod RPC-a je da sagovornici moraju biti dostupni u celom toku komunikacije, i moraju znati kako se obraćaju jedan drugom</a:t>
            </a:r>
          </a:p>
        </p:txBody>
      </p:sp>
    </p:spTree>
    <p:extLst>
      <p:ext uri="{BB962C8B-B14F-4D97-AF65-F5344CB8AC3E}">
        <p14:creationId xmlns:p14="http://schemas.microsoft.com/office/powerpoint/2010/main" val="42265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Posrednik u distribuiranom sistemu</a:t>
            </a:r>
            <a:endParaRPr lang="fr-CA" sz="36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03" y="2276872"/>
            <a:ext cx="865208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40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Posrednička</a:t>
            </a:r>
            <a:r>
              <a:rPr lang="en-U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(Middleware)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podrška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988840"/>
            <a:ext cx="8640960" cy="2448272"/>
          </a:xfrm>
        </p:spPr>
        <p:txBody>
          <a:bodyPr/>
          <a:lstStyle/>
          <a:p>
            <a:r>
              <a:rPr lang="sr-Latn-R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Interaktivna podrška</a:t>
            </a:r>
            <a:r>
              <a:rPr lang="sr-Latn-R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– posrednik kordinira interakcijama između različitih komponenata u sistemu</a:t>
            </a:r>
          </a:p>
          <a:p>
            <a:pPr lvl="1"/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Posrednik obezbeđuje informacije o lokacijama, tako da jednoj komponenti nije potrebno da pamti lokacije ostalih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Odredba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400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ajedni</a:t>
            </a:r>
            <a:r>
              <a:rPr lang="sr-Latn-R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č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kih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slu</a:t>
            </a:r>
            <a:r>
              <a:rPr lang="sr-Latn-RS" sz="2400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ž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</a:t>
            </a:r>
            <a:r>
              <a:rPr lang="sr-Latn-R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– posrednik obezbeđuje implementaciju servisa koji može biti korišćen od strane više komponenti u distribuiranom sistemu</a:t>
            </a:r>
          </a:p>
          <a:p>
            <a:pPr lvl="1"/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Korišćenjem ovih zajedničkih usluga, komponente mogu lako da komuniciraju i pružaju korisničke servisne usluge na konzistentan način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7468864" cy="1143000"/>
          </a:xfrm>
        </p:spPr>
        <p:txBody>
          <a:bodyPr/>
          <a:lstStyle/>
          <a:p>
            <a:pPr algn="l"/>
            <a:r>
              <a:rPr lang="sr-Latn-RS" b="1" dirty="0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Client-server computing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47056" y="1412776"/>
            <a:ext cx="7077472" cy="547260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sr-Latn-RS" sz="20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Distribuiranim sistemima kojima se pristupa preko mreže su normalno organizovani kao klijentsko-servisni sistemi</a:t>
            </a:r>
          </a:p>
          <a:p>
            <a:pPr>
              <a:spcBef>
                <a:spcPct val="0"/>
              </a:spcBef>
            </a:pPr>
            <a:endParaRPr lang="sr-Latn-RS" sz="2000" dirty="0">
              <a:latin typeface="Consolas" pitchFamily="49" charset="0"/>
              <a:ea typeface="Times New Roman" charset="0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sr-Latn-RS" sz="20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U klijent-server sistemima, korisnik interaguje sa programom koji se izvršava na lokalnom računaru (web browser). On dalje komunicira sa programom koji se pokreće na udaljenom računaru</a:t>
            </a:r>
          </a:p>
          <a:p>
            <a:pPr>
              <a:spcBef>
                <a:spcPct val="0"/>
              </a:spcBef>
            </a:pPr>
            <a:endParaRPr lang="sr-Latn-RS" sz="2000" dirty="0">
              <a:latin typeface="Consolas" pitchFamily="49" charset="0"/>
              <a:ea typeface="Times New Roman" charset="0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sr-Latn-RS" sz="20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Udaljeni računar nudi servise, kao što su pristupi web stranama, koji su dostupni spoljnim klijentima</a:t>
            </a:r>
            <a:endParaRPr lang="en-US" sz="2000" dirty="0" smtClean="0">
              <a:latin typeface="Consolas" pitchFamily="49" charset="0"/>
              <a:ea typeface="Times New Roman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Client-server interakcija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" y="2259124"/>
            <a:ext cx="8847357" cy="37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65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b="1" dirty="0" err="1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Distribuiran</a:t>
            </a:r>
            <a:r>
              <a:rPr lang="fr-CA" b="1" dirty="0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CA" b="1" dirty="0" err="1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sistem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340768"/>
            <a:ext cx="7416824" cy="5256584"/>
          </a:xfrm>
        </p:spPr>
        <p:txBody>
          <a:bodyPr/>
          <a:lstStyle/>
          <a:p>
            <a:r>
              <a:rPr lang="fr-CA" sz="2800" dirty="0" err="1" smtClean="0">
                <a:latin typeface="Consolas" pitchFamily="49" charset="0"/>
                <a:cs typeface="Consolas" pitchFamily="49" charset="0"/>
              </a:rPr>
              <a:t>Sastoji</a:t>
            </a:r>
            <a:r>
              <a:rPr lang="fr-CA" sz="2800" dirty="0" smtClean="0">
                <a:latin typeface="Consolas" pitchFamily="49" charset="0"/>
                <a:cs typeface="Consolas" pitchFamily="49" charset="0"/>
              </a:rPr>
              <a:t> se </a:t>
            </a:r>
            <a:r>
              <a:rPr lang="fr-CA" sz="2800" dirty="0" err="1" smtClean="0">
                <a:latin typeface="Consolas" pitchFamily="49" charset="0"/>
                <a:cs typeface="Consolas" pitchFamily="49" charset="0"/>
              </a:rPr>
              <a:t>od</a:t>
            </a:r>
            <a:r>
              <a:rPr lang="fr-CA" sz="2800" dirty="0" smtClean="0">
                <a:latin typeface="Consolas" pitchFamily="49" charset="0"/>
                <a:cs typeface="Consolas" pitchFamily="49" charset="0"/>
              </a:rPr>
              <a:t> vi</a:t>
            </a:r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še autonomnih računara koji komuniciraju međusobno preko računarske mreže</a:t>
            </a:r>
          </a:p>
          <a:p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Računari međusobno komuniciraju u svrsi postizanja zajedničkih ciljeva</a:t>
            </a:r>
          </a:p>
          <a:p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Program koji se izvršava na distribuiranim sistemima je distribuiran program, a distributivno programiranje je proces pisanja takvih programa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Mapiranje klijenata i servera za umrežene računare</a:t>
            </a:r>
            <a:endParaRPr lang="fr-CA" sz="36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9" y="2512032"/>
            <a:ext cx="9033865" cy="350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0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Slojevita arhitektura modela za klijentsko serverske aplikacije</a:t>
            </a:r>
            <a:endParaRPr lang="fr-CA" sz="36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2004195"/>
            <a:ext cx="7577033" cy="459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Arhitektonski šabloni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5268" y="1844824"/>
            <a:ext cx="85052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sr-Latn-RS" sz="20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Način organizovanja upotrebe arhitekrure distribuiranog sistema: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r-Latn-R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Master-Slave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 arhitektura</a:t>
            </a:r>
            <a:r>
              <a:rPr lang="sr-Latn-R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koristi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se u real-time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sistemima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u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kojima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se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garantuje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interakcija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koja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je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zahtevana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Dvostepena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klijentsko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-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serverska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arhitektura</a:t>
            </a:r>
            <a:r>
              <a:rPr lang="sr-Latn-R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koristi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se u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jednostavnim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klijentsko</a:t>
            </a:r>
            <a:r>
              <a:rPr lang="en-US" dirty="0" err="1">
                <a:latin typeface="Consolas" pitchFamily="49" charset="0"/>
                <a:ea typeface="Times New Roman" charset="0"/>
                <a:cs typeface="Consolas" pitchFamily="49" charset="0"/>
              </a:rPr>
              <a:t>-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serverskim</a:t>
            </a:r>
            <a:r>
              <a:rPr lang="en-U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sistemima</a:t>
            </a:r>
            <a:r>
              <a:rPr lang="sr-Latn-R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, gde je sistem centralizovan iz bezbednosnih razloga.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r-Latn-R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Višestepena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klijentsko-serverska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arhitektura</a:t>
            </a:r>
            <a:r>
              <a:rPr lang="sr-Latn-RS" dirty="0">
                <a:latin typeface="Consolas" pitchFamily="49" charset="0"/>
                <a:ea typeface="Times New Roman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ea typeface="Times New Roman" charset="0"/>
                <a:cs typeface="Consolas" pitchFamily="49" charset="0"/>
              </a:rPr>
              <a:t>koristi</a:t>
            </a:r>
            <a:r>
              <a:rPr lang="sr-Latn-RS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 se kada postoji veliki broj transakcija koje moraju biti obrađene od strane servera.</a:t>
            </a:r>
            <a:endParaRPr lang="en-US" dirty="0" smtClean="0">
              <a:latin typeface="Consolas" pitchFamily="49" charset="0"/>
              <a:ea typeface="Times New Roman" charset="0"/>
              <a:cs typeface="Consolas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sr-Latn-R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Arhitektura distribuiranih komponenti</a:t>
            </a:r>
            <a:r>
              <a:rPr lang="sr-Latn-RS" dirty="0">
                <a:latin typeface="Consolas" pitchFamily="49" charset="0"/>
                <a:ea typeface="Times New Roman" charset="0"/>
                <a:cs typeface="Consolas" pitchFamily="49" charset="0"/>
              </a:rPr>
              <a:t>, koristi se kada sredstva iz različitih sistema i baza podataka treba da se kombinuju, ili kao implementacioni model za višestepenu klijentsko-serversku arhitekturu.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r-Latn-R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Peer-to-peer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arhitektur</a:t>
            </a:r>
            <a:r>
              <a:rPr lang="sr-Latn-R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a</a:t>
            </a:r>
            <a:r>
              <a:rPr lang="sr-Latn-RS" dirty="0">
                <a:latin typeface="Consolas" pitchFamily="49" charset="0"/>
                <a:ea typeface="Times New Roman" charset="0"/>
                <a:cs typeface="Consolas" pitchFamily="49" charset="0"/>
              </a:rPr>
              <a:t>, koristi se kada klijenti razmenjuju lokalno uskladištene informacije i uloga servera je da upozna klijente jedne sa drugima.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sr-Latn-RS" sz="2000" dirty="0">
              <a:latin typeface="Consolas" pitchFamily="49" charset="0"/>
              <a:ea typeface="Times New Roman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Master-slave arhitektura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77546"/>
            <a:ext cx="8972178" cy="42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3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Klijentsko-serverska arhitektura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442072"/>
            <a:ext cx="4907587" cy="236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4258444" cy="269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74218" y="2060848"/>
            <a:ext cx="17395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Dvostepena</a:t>
            </a:r>
            <a:endParaRPr lang="en-US" sz="2200" b="1" i="1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Times New Roman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Klijentsko-serverska arhitektura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4218" y="2060848"/>
            <a:ext cx="18950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200" b="1" i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Višestepena</a:t>
            </a:r>
            <a:endParaRPr lang="en-US" sz="2200" b="1" i="1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Times New Roman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5" y="2572693"/>
            <a:ext cx="7988523" cy="402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Arhitektura distribuirane komponente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81033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3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Distribuirane komponente za data mining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3528" y="4149080"/>
            <a:ext cx="86409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0855"/>
            <a:ext cx="6814219" cy="46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5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Peer-to-peer arhitektura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" y="3287728"/>
            <a:ext cx="5536282" cy="230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5655" y="2494057"/>
            <a:ext cx="26725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200" b="1" i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Decentralizovana</a:t>
            </a:r>
            <a:endParaRPr lang="en-US" sz="2200" b="1" i="1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Times New Roman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2492896"/>
            <a:ext cx="31390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200" b="1" i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Times New Roman" charset="0"/>
                <a:cs typeface="Consolas" pitchFamily="49" charset="0"/>
              </a:rPr>
              <a:t>Polu centralizovana</a:t>
            </a:r>
            <a:endParaRPr lang="en-US" sz="2200" b="1" i="1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Times New Roman" charset="0"/>
              <a:cs typeface="Consolas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79" y="3068960"/>
            <a:ext cx="36290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tefan\Downloads\rs2\DistributedSoftwareEngineering\logo_orac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35" y="4190645"/>
            <a:ext cx="1542256" cy="11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7468864" cy="1143000"/>
          </a:xfrm>
        </p:spPr>
        <p:txBody>
          <a:bodyPr/>
          <a:lstStyle/>
          <a:p>
            <a:pPr algn="l"/>
            <a:r>
              <a:rPr lang="sr-Latn-RS" b="1" dirty="0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Software as service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1340768"/>
            <a:ext cx="7077472" cy="547260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sr-Latn-RS" sz="20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Podrazumeva držanje daljinskog softvera i obezbezbeđivanje pristupa istom preko mreže</a:t>
            </a:r>
            <a:endParaRPr lang="en-US" sz="2000" dirty="0" smtClean="0">
              <a:latin typeface="Consolas" pitchFamily="49" charset="0"/>
              <a:ea typeface="Times New Roman" charset="0"/>
              <a:cs typeface="Consolas" pitchFamily="49" charset="0"/>
            </a:endParaRPr>
          </a:p>
          <a:p>
            <a:pPr>
              <a:spcBef>
                <a:spcPct val="0"/>
              </a:spcBef>
            </a:pPr>
            <a:endParaRPr lang="sr-Latn-RS" sz="2000" dirty="0" smtClean="0">
              <a:latin typeface="Consolas" pitchFamily="49" charset="0"/>
              <a:ea typeface="Times New Roman" charset="0"/>
              <a:cs typeface="Consolas" pitchFamily="49" charset="0"/>
            </a:endParaRPr>
          </a:p>
          <a:p>
            <a:pPr lvl="1">
              <a:spcBef>
                <a:spcPct val="0"/>
              </a:spcBef>
            </a:pPr>
            <a:r>
              <a:rPr lang="sr-Latn-RS" sz="16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Softver se raspoređuje na serveru(često i većim brojem servera) kojima se pristupa preko web pretraživača. Softver nije raspoređen na lokalnom računaru.</a:t>
            </a:r>
          </a:p>
          <a:p>
            <a:pPr lvl="1">
              <a:spcBef>
                <a:spcPct val="0"/>
              </a:spcBef>
            </a:pPr>
            <a:r>
              <a:rPr lang="sr-Latn-RS" sz="16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Vlasnik i upravljač softvera je provajder, a ne organizacije koje koriste softver.</a:t>
            </a:r>
          </a:p>
          <a:p>
            <a:pPr lvl="1">
              <a:spcBef>
                <a:spcPct val="0"/>
              </a:spcBef>
            </a:pPr>
            <a:r>
              <a:rPr lang="sr-Latn-RS" sz="1600" dirty="0" smtClean="0">
                <a:latin typeface="Consolas" pitchFamily="49" charset="0"/>
                <a:ea typeface="Times New Roman" charset="0"/>
                <a:cs typeface="Consolas" pitchFamily="49" charset="0"/>
              </a:rPr>
              <a:t>Korisnici za softver plaćaju po visini upotrebe ili na mesečnom nivou.</a:t>
            </a:r>
          </a:p>
          <a:p>
            <a:pPr lvl="1">
              <a:spcBef>
                <a:spcPct val="0"/>
              </a:spcBef>
            </a:pPr>
            <a:endParaRPr lang="en-US" sz="1600" dirty="0" smtClean="0">
              <a:latin typeface="Consolas" pitchFamily="49" charset="0"/>
              <a:ea typeface="Times New Roman" charset="0"/>
              <a:cs typeface="Consolas" pitchFamily="49" charset="0"/>
            </a:endParaRPr>
          </a:p>
        </p:txBody>
      </p:sp>
      <p:pic>
        <p:nvPicPr>
          <p:cNvPr id="6146" name="Picture 2" descr="C:\Users\Stefan\Downloads\rs2\DistributedSoftwareEngineering\BIGgoogle-apps-script-3.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40" y="5175434"/>
            <a:ext cx="2190151" cy="12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tefan\Downloads\rs2\DistributedSoftwareEngineering\overview_tit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59144"/>
            <a:ext cx="1004887" cy="11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tefan\Downloads\rs2\DistributedSoftwareEngineering\amazon-web-servic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1923"/>
            <a:ext cx="2016224" cy="7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Stefan\Downloads\rs2\DistributedSoftwareEngineering\zoho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28191"/>
            <a:ext cx="1214135" cy="133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Stefan\Downloads\rs2\DistributedSoftwareEngineering\Windows-Azure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13" y="5355089"/>
            <a:ext cx="2276528" cy="109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Distribuiran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fr-CA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CA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sistem</a:t>
            </a:r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67544" y="1880766"/>
            <a:ext cx="8229600" cy="4500562"/>
          </a:xfrm>
        </p:spPr>
        <p:txBody>
          <a:bodyPr/>
          <a:lstStyle/>
          <a:p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Koriste se za rešavanje računarskih problema, problem se razlaže na zadatke, koji se rešavaju od strane jednog ili više računara koji međusobno komuniciraju </a:t>
            </a:r>
            <a:r>
              <a:rPr lang="sr-Latn-R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prosleđivanjem poruka</a:t>
            </a:r>
            <a:endParaRPr lang="sr-Latn-RS" sz="2800" i="1" dirty="0" smtClean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sr-Latn-RS" i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GB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“…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kolekcija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nezavisnih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računara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koji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se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pojavljuje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korisniku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kao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jedan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koherentan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sistem</a:t>
            </a:r>
            <a:r>
              <a:rPr lang="en-GB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.”</a:t>
            </a:r>
            <a:endParaRPr lang="sr-Latn-RS" i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fr-CA" sz="2800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6056" y="602128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Tannenbaum i Van Steen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7468864" cy="1143000"/>
          </a:xfrm>
        </p:spPr>
        <p:txBody>
          <a:bodyPr/>
          <a:lstStyle/>
          <a:p>
            <a:pPr algn="l"/>
            <a:r>
              <a:rPr lang="sr-Latn-RS" b="1" dirty="0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Konfiguracija SaaS-a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6768752" cy="325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/>
        </p:nvSpPr>
        <p:spPr bwMode="auto">
          <a:xfrm>
            <a:off x="443756" y="286206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r-Latn-RS" sz="55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Pitanja</a:t>
            </a:r>
            <a:r>
              <a:rPr lang="en-US" sz="55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sr-Latn-RS" sz="5500" b="1" dirty="0" smtClean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sr-Latn-RS" sz="5500" b="1" dirty="0" smtClean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2556" y="56612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r-Latn-R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Petković Stefan</a:t>
            </a:r>
          </a:p>
          <a:p>
            <a:pPr algn="ctr"/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sr-Latn-R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etkocfc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itchFamily="34" charset="0"/>
                <a:cs typeface="Consolas" pitchFamily="49" charset="0"/>
              </a:rPr>
              <a:t>@</a:t>
            </a:r>
            <a:r>
              <a:rPr lang="sr-Latn-R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endParaRPr lang="fr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7072312" cy="1143000"/>
          </a:xfrm>
        </p:spPr>
        <p:txBody>
          <a:bodyPr/>
          <a:lstStyle/>
          <a:p>
            <a:pPr algn="l"/>
            <a:r>
              <a:rPr lang="fr-CA" b="1" dirty="0" err="1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Distribuirani</a:t>
            </a:r>
            <a:r>
              <a:rPr lang="fr-CA" b="1" dirty="0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CA" b="1" dirty="0" err="1" smtClean="0"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sistemi</a:t>
            </a:r>
            <a:endParaRPr lang="fr-CA" b="1" dirty="0" smtClean="0"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51720" y="1916832"/>
            <a:ext cx="7344816" cy="3024336"/>
          </a:xfrm>
        </p:spPr>
        <p:txBody>
          <a:bodyPr/>
          <a:lstStyle/>
          <a:p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Kompleksniji od sistema koji se izvršavaju na jednom procesoru</a:t>
            </a:r>
          </a:p>
          <a:p>
            <a:endParaRPr lang="sr-Latn-R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sz="2800" dirty="0" smtClean="0">
                <a:latin typeface="Consolas" pitchFamily="49" charset="0"/>
                <a:cs typeface="Consolas" pitchFamily="49" charset="0"/>
              </a:rPr>
              <a:t>Ne postoji jedan nadležni organ zadužen za sistem tako da je kontrola odozgo na dole nemoguća</a:t>
            </a:r>
          </a:p>
          <a:p>
            <a:endParaRPr lang="sr-Latn-RS" sz="2800" dirty="0" smtClean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sr-Latn-RS" i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sr-Latn-R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Karakteristike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67544" y="1880766"/>
            <a:ext cx="8676456" cy="1980282"/>
          </a:xfrm>
        </p:spPr>
        <p:txBody>
          <a:bodyPr/>
          <a:lstStyle/>
          <a:p>
            <a:r>
              <a:rPr lang="sr-Latn-RS" sz="28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Deljenje resursa</a:t>
            </a:r>
            <a:endParaRPr lang="en-US" sz="28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sr-Latn-R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Deljenje hardverskih i softverskih resurs</a:t>
            </a:r>
            <a:r>
              <a:rPr lang="en-U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sz="28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Otvorenost</a:t>
            </a:r>
            <a:endParaRPr lang="en-US" sz="2800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sr-Latn-R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ori</a:t>
            </a:r>
            <a:r>
              <a:rPr lang="sr-Latn-R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šćenje opreme</a:t>
            </a:r>
            <a:r>
              <a:rPr lang="en-U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softvera od različitih</a:t>
            </a:r>
            <a:r>
              <a:rPr lang="en-U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proizviođač</a:t>
            </a:r>
            <a:r>
              <a:rPr lang="en-U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467544" y="3717032"/>
            <a:ext cx="867645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Konkurentnost</a:t>
            </a:r>
            <a:endParaRPr lang="en-US" sz="2800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Konkurentno</a:t>
            </a:r>
            <a:r>
              <a:rPr lang="en-U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sr-Latn-R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zvršavanje kao poboljšanje performansi</a:t>
            </a:r>
            <a:endParaRPr lang="en-US" sz="2000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RS" sz="28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Skalabilnost</a:t>
            </a:r>
            <a:endParaRPr lang="en-US" sz="2800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sr-Latn-R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Povećan protok dodavanjem novih resursa</a:t>
            </a:r>
            <a:endParaRPr lang="en-US" sz="2000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RS" sz="28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Otpornost na greške</a:t>
            </a:r>
            <a:endParaRPr lang="en-US" sz="2800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sr-Latn-RS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Sposobnost nastavljanja operacije nakon greške</a:t>
            </a:r>
            <a:endParaRPr lang="en-US" sz="2000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Transparentnost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27373"/>
            <a:ext cx="8712968" cy="4741987"/>
          </a:xfrm>
        </p:spPr>
        <p:txBody>
          <a:bodyPr/>
          <a:lstStyle/>
          <a:p>
            <a:r>
              <a:rPr lang="sr-Latn-RS" sz="2400" dirty="0">
                <a:latin typeface="Consolas" pitchFamily="49" charset="0"/>
                <a:cs typeface="Consolas" pitchFamily="49" charset="0"/>
              </a:rPr>
              <a:t>K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orisnici ne smeju biti svesni da je sistem distribuiran i servisi bi trebali biti nezavisni od distribuiranih karakteristika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praksi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to je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nemogu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će, jer se delovima sistema samostalno upravlja, kao i zbog mrežnih kašnjenja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sr-Latn-RS" sz="1600" dirty="0">
                <a:latin typeface="Consolas" pitchFamily="49" charset="0"/>
                <a:cs typeface="Consolas" pitchFamily="49" charset="0"/>
              </a:rPr>
              <a:t>Često je bolje da korisnici budu upoznati sa distribucijom, kako bi se nosili sa 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problemima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Da bi se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postigla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transparentnost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potrebno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je 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apstrahovati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resurse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dozvoljen je pristup samo</a:t>
            </a:r>
            <a:r>
              <a:rPr lang="sr-Latn-R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logičkim resursima</a:t>
            </a:r>
          </a:p>
          <a:p>
            <a:pPr lvl="1"/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Middleware je softwerski sloj koji mapira fizičke resurse na njihove logičke reprezentacije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Otvorenost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855365"/>
            <a:ext cx="8784976" cy="4741987"/>
          </a:xfrm>
        </p:spPr>
        <p:txBody>
          <a:bodyPr/>
          <a:lstStyle/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Otvoreni distribuirani sistemi građeni prema opšte prihvaćenim standardima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Komponente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bilo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kog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proizvo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đača mogu se integrisati u sistem i mogu da komuniciraju i rade nesmetano sa ostalim komponentama sistema</a:t>
            </a: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Otvorenost podrazumeva da se komponente sistema mogu samostalno razvijati u bilo kom programskom jeziku, i ako je to u skladu sa standardima, oni će raditi sa drugim komponentama</a:t>
            </a: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Veb servisni standardi za servisno orjentisane arhitekture su razvijeni da budu otvoreni standardi</a:t>
            </a:r>
          </a:p>
          <a:p>
            <a:pPr lvl="1"/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CORBA(1990)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Skalabilnost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927373"/>
            <a:ext cx="8784976" cy="4813995"/>
          </a:xfrm>
        </p:spPr>
        <p:txBody>
          <a:bodyPr/>
          <a:lstStyle/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Sposobnost isporuke visoko kvalitetnih usluga kao zahtev za povećanje sistema</a:t>
            </a:r>
          </a:p>
          <a:p>
            <a:pPr lvl="1"/>
            <a:r>
              <a:rPr lang="sr-Latn-RS" sz="2000" i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Veličina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 - mogućnost dodavanja više komponenata u sistem kako bi se izborio sa većim brojem korisnika</a:t>
            </a:r>
          </a:p>
          <a:p>
            <a:pPr lvl="1"/>
            <a:r>
              <a:rPr lang="sr-Latn-RS" sz="2000" i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Distribucija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 – mogučnost geografskog rasturanja komponenata od sistema bez ugrožavanja performansi sistema</a:t>
            </a:r>
          </a:p>
          <a:p>
            <a:pPr lvl="1"/>
            <a:r>
              <a:rPr lang="sr-Latn-RS" sz="2000" i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Upravljivost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000" dirty="0">
                <a:latin typeface="Consolas" pitchFamily="49" charset="0"/>
                <a:cs typeface="Consolas" pitchFamily="49" charset="0"/>
              </a:rPr>
              <a:t>– 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mogučnost upravljanja sistemom pri povećanju njegove veličine, čak iako se delovi sistema nalaze u različitim nezavisnim organizacijama</a:t>
            </a:r>
          </a:p>
          <a:p>
            <a:pPr marL="457200" lvl="1" indent="0">
              <a:buNone/>
            </a:pP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Skaliranje na gore – moćniji sistem</a:t>
            </a:r>
          </a:p>
          <a:p>
            <a:pPr marL="457200" lvl="1" indent="0">
              <a:buNone/>
            </a:pP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Sklairanje van – više sistemskih instanci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Bezbednost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813995"/>
          </a:xfrm>
        </p:spPr>
        <p:txBody>
          <a:bodyPr/>
          <a:lstStyle/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Kada je sistem distribuiran, postoji ogroman broj načina na koji sistem može biti napadnut za razliku od centralizovanih sistema</a:t>
            </a:r>
          </a:p>
          <a:p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Ako je jedan deo sistema uspešno napadnut, onda napadač može da koristi ovo kao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back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door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</a:t>
            </a:r>
            <a:r>
              <a:rPr lang="sr-Latn-RS" sz="2400" dirty="0" smtClean="0">
                <a:latin typeface="Consolas" pitchFamily="49" charset="0"/>
                <a:cs typeface="Consolas" pitchFamily="49" charset="0"/>
              </a:rPr>
              <a:t> za ostale delove sistema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Vrste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napda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lvl="1"/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Presretanje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sr-Latn-RS" sz="20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Prekid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sr-Latn-RS" sz="2000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Modifikacija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sr-Latn-RS" sz="2000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Zloupotreba resursa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sr-Latn-R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915</TotalTime>
  <Words>1090</Words>
  <Application>Microsoft Office PowerPoint</Application>
  <PresentationFormat>On-screen Show (4:3)</PresentationFormat>
  <Paragraphs>133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138</vt:lpstr>
      <vt:lpstr>Distributivni softverski inženjering</vt:lpstr>
      <vt:lpstr>Distribuiran sistem</vt:lpstr>
      <vt:lpstr>Distribuirani sistemi</vt:lpstr>
      <vt:lpstr>Distribuirani sistemi</vt:lpstr>
      <vt:lpstr>Karakteristike</vt:lpstr>
      <vt:lpstr>Transparentnost</vt:lpstr>
      <vt:lpstr>Otvorenost</vt:lpstr>
      <vt:lpstr>Skalabilnost</vt:lpstr>
      <vt:lpstr>Bezbednost</vt:lpstr>
      <vt:lpstr>Kvalitet usluge</vt:lpstr>
      <vt:lpstr>Otpornost na greške(padove)</vt:lpstr>
      <vt:lpstr>Modeli interakcije</vt:lpstr>
      <vt:lpstr>Modeli interakcije</vt:lpstr>
      <vt:lpstr>Modeli interakcije</vt:lpstr>
      <vt:lpstr>Remote procedure calls</vt:lpstr>
      <vt:lpstr>Posrednik u distribuiranom sistemu</vt:lpstr>
      <vt:lpstr>Posrednička(Middleware) podrška</vt:lpstr>
      <vt:lpstr>Client-server computing</vt:lpstr>
      <vt:lpstr>Client-server interakcija</vt:lpstr>
      <vt:lpstr>Mapiranje klijenata i servera za umrežene računare</vt:lpstr>
      <vt:lpstr>Slojevita arhitektura modela za klijentsko serverske aplikacije</vt:lpstr>
      <vt:lpstr>Arhitektonski šabloni</vt:lpstr>
      <vt:lpstr>Master-slave arhitektura</vt:lpstr>
      <vt:lpstr>Klijentsko-serverska arhitektura</vt:lpstr>
      <vt:lpstr>Klijentsko-serverska arhitektura</vt:lpstr>
      <vt:lpstr>Arhitektura distribuirane komponente</vt:lpstr>
      <vt:lpstr>Distribuirane komponente za data mining</vt:lpstr>
      <vt:lpstr>Peer-to-peer arhitektura</vt:lpstr>
      <vt:lpstr>Software as service</vt:lpstr>
      <vt:lpstr>Konfiguracija SaaS-a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software engineering</dc:title>
  <dc:creator>Stefan</dc:creator>
  <cp:lastModifiedBy>Stefan</cp:lastModifiedBy>
  <cp:revision>345</cp:revision>
  <dcterms:created xsi:type="dcterms:W3CDTF">2012-12-30T00:26:24Z</dcterms:created>
  <dcterms:modified xsi:type="dcterms:W3CDTF">2013-01-10T09:37:45Z</dcterms:modified>
</cp:coreProperties>
</file>