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1"/>
  </p:notesMasterIdLst>
  <p:handoutMasterIdLst>
    <p:handoutMasterId r:id="rId4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46FA76-145F-4683-9892-E553F051D56C}" type="datetimeFigureOut">
              <a:rPr lang="en-US" smtClean="0"/>
              <a:pPr/>
              <a:t>18-Jan-15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50753-0310-4A31-9BEF-8BEA6632E8D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2DDB6E-C1B8-49C5-85B1-82C37B2F5C6C}" type="datetimeFigureOut">
              <a:rPr lang="en-US" smtClean="0"/>
              <a:pPr/>
              <a:t>18-Jan-15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609105-63B4-485C-AF6C-6538DE4BE07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nji</a:t>
            </a: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8CAA29A-5CDB-4120-862E-7246CEA66D15}" type="datetime1">
              <a:rPr lang="en-US" smtClean="0"/>
              <a:pPr/>
              <a:t>18-Jan-15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3/39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D895BC-DAC0-4C9F-A4F5-FB43FE82E2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B57A2DE-312C-4568-872A-8D67DED950C1}" type="datetime1">
              <a:rPr lang="en-US" smtClean="0"/>
              <a:pPr/>
              <a:t>18-Jan-15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3/39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D895BC-DAC0-4C9F-A4F5-FB43FE82E2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43672B3-3F94-482F-8293-6EE3ADC15D8A}" type="datetime1">
              <a:rPr lang="en-US" smtClean="0"/>
              <a:pPr/>
              <a:t>18-Jan-15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3/39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D895BC-DAC0-4C9F-A4F5-FB43FE82E2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B8863D7-7F73-452D-ADA2-9B0D65A91EF0}" type="datetime1">
              <a:rPr lang="en-US" smtClean="0"/>
              <a:pPr/>
              <a:t>18-Jan-15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3/39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D895BC-DAC0-4C9F-A4F5-FB43FE82E2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623B7B4-5391-4A98-B934-963B21E8FFD1}" type="datetime1">
              <a:rPr lang="en-US" smtClean="0"/>
              <a:pPr/>
              <a:t>18-Jan-15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3/39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D895BC-DAC0-4C9F-A4F5-FB43FE82E2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46820A-F81E-4D7F-8EE9-3307199EA9FF}" type="datetime1">
              <a:rPr lang="en-US" smtClean="0"/>
              <a:pPr/>
              <a:t>18-Jan-15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3/39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D895BC-DAC0-4C9F-A4F5-FB43FE82E2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9AE9EF-4D32-47B3-8632-5242E2AEC483}" type="datetime1">
              <a:rPr lang="en-US" smtClean="0"/>
              <a:pPr/>
              <a:t>18-Jan-15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3/39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D895BC-DAC0-4C9F-A4F5-FB43FE82E2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9159C3-3029-41DB-8FA1-DD85147A68F3}" type="datetime1">
              <a:rPr lang="en-US" smtClean="0"/>
              <a:pPr/>
              <a:t>18-Jan-15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3/39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D895BC-DAC0-4C9F-A4F5-FB43FE82E2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B22395-66C8-4E6A-B213-0AFFE432AEA8}" type="datetime1">
              <a:rPr lang="en-US" smtClean="0"/>
              <a:pPr/>
              <a:t>18-Jan-15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3/39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D895BC-DAC0-4C9F-A4F5-FB43FE82E2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DF31161-1852-48C1-9AF4-1F8AF0A99000}" type="datetime1">
              <a:rPr lang="en-US" smtClean="0"/>
              <a:pPr/>
              <a:t>18-Jan-15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3/39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D895BC-DAC0-4C9F-A4F5-FB43FE82E2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DDB6692-F892-4B62-9703-7D3B226DB550}" type="datetime1">
              <a:rPr lang="en-US" smtClean="0"/>
              <a:pPr/>
              <a:t>18-Jan-15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3/39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D895BC-DAC0-4C9F-A4F5-FB43FE82E2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881B9166-D89B-43B3-B194-39F664CC3C26}" type="datetime1">
              <a:rPr lang="en-US" smtClean="0"/>
              <a:pPr/>
              <a:t>18-Jan-15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r>
              <a:rPr lang="en-US" smtClean="0"/>
              <a:t>3/39</a:t>
            </a: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A4D895BC-DAC0-4C9F-A4F5-FB43FE82E2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295400"/>
            <a:ext cx="7406640" cy="1472184"/>
          </a:xfrm>
        </p:spPr>
        <p:txBody>
          <a:bodyPr>
            <a:noAutofit/>
          </a:bodyPr>
          <a:lstStyle/>
          <a:p>
            <a:pPr algn="ctr"/>
            <a:r>
              <a:rPr lang="sr-Latn-RS" sz="6000" dirty="0" smtClean="0"/>
              <a:t>Servisno orjentisane arhitekture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962400"/>
            <a:ext cx="7406640" cy="1752600"/>
          </a:xfrm>
        </p:spPr>
        <p:txBody>
          <a:bodyPr>
            <a:normAutofit/>
          </a:bodyPr>
          <a:lstStyle/>
          <a:p>
            <a:r>
              <a:rPr lang="sr-Latn-RS" sz="1800" dirty="0" smtClean="0"/>
              <a:t>Branislava Živković 1040</a:t>
            </a:r>
            <a:r>
              <a:rPr lang="en-US" sz="1800" dirty="0" smtClean="0"/>
              <a:t>/</a:t>
            </a:r>
            <a:r>
              <a:rPr lang="sr-Latn-RS" sz="1800" dirty="0" smtClean="0"/>
              <a:t>2014</a:t>
            </a:r>
          </a:p>
          <a:p>
            <a:r>
              <a:rPr lang="sr-Latn-RS" sz="1800" dirty="0" smtClean="0"/>
              <a:t>Matematički fakultet</a:t>
            </a:r>
          </a:p>
          <a:p>
            <a:r>
              <a:rPr lang="sr-Latn-RS" sz="1800" dirty="0" smtClean="0"/>
              <a:t>Univerzitet u Beogradu</a:t>
            </a:r>
            <a:endParaRPr lang="en-US"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685800"/>
            <a:ext cx="7498080" cy="960438"/>
          </a:xfrm>
        </p:spPr>
        <p:txBody>
          <a:bodyPr>
            <a:normAutofit fontScale="90000"/>
          </a:bodyPr>
          <a:lstStyle/>
          <a:p>
            <a:pPr algn="ctr"/>
            <a:r>
              <a:rPr lang="nn-NO" sz="4000" dirty="0" smtClean="0"/>
              <a:t>Servisno orjentisane I komponentno orjentisane arhitekture</a:t>
            </a:r>
            <a:r>
              <a:rPr lang="nn-NO" dirty="0" smtClean="0"/>
              <a:t/>
            </a:r>
            <a:br>
              <a:rPr lang="nn-NO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981200"/>
            <a:ext cx="7498080" cy="4267200"/>
          </a:xfrm>
        </p:spPr>
        <p:txBody>
          <a:bodyPr>
            <a:normAutofit/>
          </a:bodyPr>
          <a:lstStyle/>
          <a:p>
            <a:r>
              <a:rPr lang="sr-Latn-RS" sz="2800" dirty="0" smtClean="0"/>
              <a:t>Servisi i komponente očigledno imaju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sr-Latn-RS" sz="2800" dirty="0" smtClean="0"/>
              <a:t>mnogo toga zajedničkog</a:t>
            </a:r>
          </a:p>
          <a:p>
            <a:r>
              <a:rPr lang="sr-Latn-RS" sz="2800" dirty="0" smtClean="0"/>
              <a:t>I jedni i drugi su ponovo upotrebljivi elementi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sr-Latn-RS" sz="2800" dirty="0" smtClean="0"/>
              <a:t>i možemo posmatrati komponente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sr-Latn-RS" sz="2800" dirty="0" smtClean="0"/>
              <a:t>kao pružaoce servisa</a:t>
            </a:r>
          </a:p>
          <a:p>
            <a:r>
              <a:rPr lang="sr-Latn-RS" sz="2800" dirty="0" smtClean="0"/>
              <a:t>I pored toga, i dalje postoji velika razlika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sr-Latn-RS" sz="2800" dirty="0" smtClean="0"/>
              <a:t>između servisa i komponenti kao i između servisno i komponentno orjentisanog softverskog inžinjerstva</a:t>
            </a:r>
            <a:endParaRPr lang="en-US" sz="2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10/39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438400"/>
            <a:ext cx="7498080" cy="1143000"/>
          </a:xfrm>
        </p:spPr>
        <p:txBody>
          <a:bodyPr>
            <a:noAutofit/>
          </a:bodyPr>
          <a:lstStyle/>
          <a:p>
            <a:pPr algn="ctr"/>
            <a:r>
              <a:rPr lang="en-US" sz="4800" dirty="0" err="1" smtClean="0"/>
              <a:t>Servisi</a:t>
            </a:r>
            <a:r>
              <a:rPr lang="en-US" sz="4800" dirty="0" smtClean="0"/>
              <a:t> </a:t>
            </a:r>
            <a:r>
              <a:rPr lang="en-US" sz="4800" dirty="0" err="1" smtClean="0"/>
              <a:t>kao</a:t>
            </a:r>
            <a:r>
              <a:rPr lang="en-US" sz="4800" dirty="0" smtClean="0"/>
              <a:t> </a:t>
            </a:r>
            <a:r>
              <a:rPr lang="en-US" sz="4800" dirty="0" err="1" smtClean="0"/>
              <a:t>ponovo</a:t>
            </a:r>
            <a:r>
              <a:rPr lang="en-US" sz="4800" dirty="0" smtClean="0"/>
              <a:t> </a:t>
            </a:r>
            <a:r>
              <a:rPr lang="en-US" sz="4800" dirty="0" err="1" smtClean="0"/>
              <a:t>upotrebljivi</a:t>
            </a:r>
            <a:r>
              <a:rPr lang="en-US" sz="4800" dirty="0" smtClean="0"/>
              <a:t> </a:t>
            </a:r>
            <a:r>
              <a:rPr lang="en-US" sz="4800" dirty="0" err="1" smtClean="0"/>
              <a:t>elementi</a:t>
            </a:r>
            <a:r>
              <a:rPr lang="en-US" sz="4400" dirty="0" smtClean="0"/>
              <a:t/>
            </a:r>
            <a:br>
              <a:rPr lang="en-US" sz="4400" dirty="0" smtClean="0"/>
            </a:br>
            <a:endParaRPr lang="en-US" sz="4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11/39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r-Latn-RS" sz="4400" dirty="0" smtClean="0"/>
              <a:t>Servis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000" dirty="0" err="1" smtClean="0"/>
              <a:t>Servis</a:t>
            </a:r>
            <a:r>
              <a:rPr lang="en-US" sz="3000" dirty="0" smtClean="0"/>
              <a:t> </a:t>
            </a:r>
            <a:r>
              <a:rPr lang="en-US" sz="3000" dirty="0" err="1" smtClean="0"/>
              <a:t>možemo</a:t>
            </a:r>
            <a:r>
              <a:rPr lang="en-US" sz="3000" dirty="0" smtClean="0"/>
              <a:t> </a:t>
            </a:r>
            <a:r>
              <a:rPr lang="en-US" sz="3000" dirty="0" err="1" smtClean="0"/>
              <a:t>definisati</a:t>
            </a:r>
            <a:r>
              <a:rPr lang="en-US" sz="3000" dirty="0" smtClean="0"/>
              <a:t> I </a:t>
            </a:r>
            <a:r>
              <a:rPr lang="en-US" sz="3000" dirty="0" err="1" smtClean="0"/>
              <a:t>ovako</a:t>
            </a:r>
            <a:r>
              <a:rPr lang="en-US" sz="3000" dirty="0" smtClean="0"/>
              <a:t>:</a:t>
            </a:r>
          </a:p>
          <a:p>
            <a:pPr algn="ctr">
              <a:buNone/>
            </a:pPr>
            <a:r>
              <a:rPr lang="sr-Latn-RS" sz="3000" dirty="0" smtClean="0"/>
              <a:t>	</a:t>
            </a:r>
            <a:r>
              <a:rPr lang="en-US" sz="3000" i="1" dirty="0" smtClean="0"/>
              <a:t>'</a:t>
            </a:r>
            <a:r>
              <a:rPr lang="en-US" sz="3000" i="1" dirty="0" err="1" smtClean="0"/>
              <a:t>Oskudno</a:t>
            </a:r>
            <a:r>
              <a:rPr lang="en-US" sz="3000" i="1" dirty="0" smtClean="0"/>
              <a:t> </a:t>
            </a:r>
            <a:r>
              <a:rPr lang="en-US" sz="3000" i="1" dirty="0" err="1" smtClean="0"/>
              <a:t>povezani</a:t>
            </a:r>
            <a:r>
              <a:rPr lang="en-US" sz="3000" i="1" dirty="0" smtClean="0"/>
              <a:t>, </a:t>
            </a:r>
            <a:r>
              <a:rPr lang="en-US" sz="3000" i="1" dirty="0" err="1" smtClean="0"/>
              <a:t>ponovo</a:t>
            </a:r>
            <a:r>
              <a:rPr lang="en-US" sz="3000" i="1" dirty="0" smtClean="0"/>
              <a:t> </a:t>
            </a:r>
            <a:r>
              <a:rPr lang="en-US" sz="3000" i="1" dirty="0" err="1" smtClean="0"/>
              <a:t>upotrebljivi</a:t>
            </a:r>
            <a:r>
              <a:rPr lang="en-US" sz="3000" i="1" dirty="0" smtClean="0"/>
              <a:t> </a:t>
            </a:r>
            <a:r>
              <a:rPr lang="en-US" sz="3000" i="1" dirty="0" smtClean="0"/>
              <a:t/>
            </a:r>
            <a:br>
              <a:rPr lang="en-US" sz="3000" i="1" dirty="0" smtClean="0"/>
            </a:br>
            <a:r>
              <a:rPr lang="en-US" sz="3000" i="1" dirty="0" err="1" smtClean="0"/>
              <a:t>softverski</a:t>
            </a:r>
            <a:r>
              <a:rPr lang="en-US" sz="3000" i="1" dirty="0" smtClean="0"/>
              <a:t> </a:t>
            </a:r>
            <a:r>
              <a:rPr lang="en-US" sz="3000" i="1" dirty="0" err="1" smtClean="0"/>
              <a:t>elementi</a:t>
            </a:r>
            <a:r>
              <a:rPr lang="en-US" sz="3000" i="1" dirty="0" smtClean="0"/>
              <a:t> </a:t>
            </a:r>
            <a:r>
              <a:rPr lang="en-US" sz="3000" i="1" dirty="0" smtClean="0"/>
              <a:t/>
            </a:r>
            <a:br>
              <a:rPr lang="en-US" sz="3000" i="1" dirty="0" smtClean="0"/>
            </a:br>
            <a:r>
              <a:rPr lang="en-US" sz="3000" i="1" dirty="0" err="1" smtClean="0"/>
              <a:t>koja</a:t>
            </a:r>
            <a:r>
              <a:rPr lang="en-US" sz="3000" i="1" dirty="0" smtClean="0"/>
              <a:t> </a:t>
            </a:r>
            <a:r>
              <a:rPr lang="en-US" sz="3000" i="1" dirty="0" err="1" smtClean="0"/>
              <a:t>enkapsuliraju</a:t>
            </a:r>
            <a:r>
              <a:rPr lang="en-US" sz="3000" i="1" dirty="0" smtClean="0"/>
              <a:t> </a:t>
            </a:r>
            <a:r>
              <a:rPr lang="en-US" sz="3000" i="1" dirty="0" err="1" smtClean="0"/>
              <a:t>diskretnu</a:t>
            </a:r>
            <a:r>
              <a:rPr lang="en-US" sz="3000" i="1" dirty="0" smtClean="0"/>
              <a:t> </a:t>
            </a:r>
            <a:r>
              <a:rPr lang="en-US" sz="3000" i="1" dirty="0" err="1" smtClean="0"/>
              <a:t>funkcionalnost</a:t>
            </a:r>
            <a:r>
              <a:rPr lang="en-US" sz="3000" i="1" dirty="0" smtClean="0"/>
              <a:t>, </a:t>
            </a:r>
            <a:br>
              <a:rPr lang="en-US" sz="3000" i="1" dirty="0" smtClean="0"/>
            </a:br>
            <a:r>
              <a:rPr lang="en-US" sz="3000" i="1" dirty="0" err="1" smtClean="0"/>
              <a:t>mogu</a:t>
            </a:r>
            <a:r>
              <a:rPr lang="en-US" sz="3000" i="1" dirty="0" smtClean="0"/>
              <a:t> </a:t>
            </a:r>
            <a:r>
              <a:rPr lang="en-US" sz="3000" i="1" dirty="0" err="1" smtClean="0"/>
              <a:t>biti</a:t>
            </a:r>
            <a:r>
              <a:rPr lang="en-US" sz="3000" i="1" dirty="0" smtClean="0"/>
              <a:t> </a:t>
            </a:r>
            <a:r>
              <a:rPr lang="en-US" sz="3000" i="1" dirty="0" err="1" smtClean="0"/>
              <a:t>distribuirani</a:t>
            </a:r>
            <a:r>
              <a:rPr lang="en-US" sz="3000" i="1" dirty="0" smtClean="0"/>
              <a:t> </a:t>
            </a:r>
            <a:r>
              <a:rPr lang="en-US" sz="3000" i="1" dirty="0" smtClean="0"/>
              <a:t/>
            </a:r>
            <a:br>
              <a:rPr lang="en-US" sz="3000" i="1" dirty="0" smtClean="0"/>
            </a:br>
            <a:r>
              <a:rPr lang="en-US" sz="3000" i="1" dirty="0" smtClean="0"/>
              <a:t>I </a:t>
            </a:r>
            <a:r>
              <a:rPr lang="en-US" sz="3000" i="1" dirty="0" err="1" smtClean="0"/>
              <a:t>programski</a:t>
            </a:r>
            <a:r>
              <a:rPr lang="en-US" sz="3000" i="1" dirty="0" smtClean="0"/>
              <a:t> </a:t>
            </a:r>
            <a:r>
              <a:rPr lang="en-US" sz="3000" i="1" dirty="0" err="1" smtClean="0"/>
              <a:t>dostupni</a:t>
            </a:r>
            <a:r>
              <a:rPr lang="en-US" sz="3000" i="1" dirty="0" smtClean="0"/>
              <a:t>. </a:t>
            </a:r>
            <a:r>
              <a:rPr lang="en-US" sz="3000" i="1" dirty="0" smtClean="0"/>
              <a:t/>
            </a:r>
            <a:br>
              <a:rPr lang="en-US" sz="3000" i="1" dirty="0" smtClean="0"/>
            </a:br>
            <a:r>
              <a:rPr lang="en-US" sz="3000" i="1" dirty="0" smtClean="0"/>
              <a:t>Web </a:t>
            </a:r>
            <a:r>
              <a:rPr lang="en-US" sz="3000" i="1" dirty="0" err="1" smtClean="0"/>
              <a:t>servis</a:t>
            </a:r>
            <a:r>
              <a:rPr lang="en-US" sz="3000" i="1" dirty="0" smtClean="0"/>
              <a:t> je </a:t>
            </a:r>
            <a:r>
              <a:rPr lang="en-US" sz="3000" i="1" dirty="0" err="1" smtClean="0"/>
              <a:t>servis</a:t>
            </a:r>
            <a:r>
              <a:rPr lang="en-US" sz="3000" i="1" dirty="0" smtClean="0"/>
              <a:t> </a:t>
            </a:r>
            <a:r>
              <a:rPr lang="en-US" sz="3000" i="1" dirty="0" err="1" smtClean="0"/>
              <a:t>kome</a:t>
            </a:r>
            <a:r>
              <a:rPr lang="en-US" sz="3000" i="1" dirty="0" smtClean="0"/>
              <a:t> </a:t>
            </a:r>
            <a:r>
              <a:rPr lang="en-US" sz="3000" i="1" dirty="0" err="1" smtClean="0"/>
              <a:t>možemo</a:t>
            </a:r>
            <a:r>
              <a:rPr lang="en-US" sz="3000" i="1" dirty="0" smtClean="0"/>
              <a:t> </a:t>
            </a:r>
            <a:r>
              <a:rPr lang="en-US" sz="3000" i="1" dirty="0" err="1" smtClean="0"/>
              <a:t>pristupiti</a:t>
            </a:r>
            <a:r>
              <a:rPr lang="en-US" sz="3000" i="1" dirty="0" smtClean="0"/>
              <a:t> </a:t>
            </a:r>
            <a:r>
              <a:rPr lang="en-US" sz="3000" i="1" dirty="0" err="1" smtClean="0"/>
              <a:t>koristeći</a:t>
            </a:r>
            <a:r>
              <a:rPr lang="en-US" sz="3000" i="1" dirty="0" smtClean="0"/>
              <a:t> </a:t>
            </a:r>
            <a:r>
              <a:rPr lang="en-US" sz="3000" i="1" dirty="0" err="1" smtClean="0"/>
              <a:t>standardne</a:t>
            </a:r>
            <a:r>
              <a:rPr lang="en-US" sz="3000" i="1" dirty="0" smtClean="0"/>
              <a:t> </a:t>
            </a:r>
            <a:br>
              <a:rPr lang="en-US" sz="3000" i="1" dirty="0" smtClean="0"/>
            </a:br>
            <a:r>
              <a:rPr lang="en-US" sz="3000" i="1" dirty="0" smtClean="0"/>
              <a:t>Internet I XML </a:t>
            </a:r>
            <a:r>
              <a:rPr lang="en-US" sz="3000" i="1" dirty="0" err="1" smtClean="0"/>
              <a:t>protokole</a:t>
            </a:r>
            <a:r>
              <a:rPr lang="en-US" sz="3000" i="1" dirty="0" smtClean="0"/>
              <a:t>.'</a:t>
            </a:r>
          </a:p>
          <a:p>
            <a:r>
              <a:rPr lang="en-US" sz="3000" dirty="0" err="1" smtClean="0"/>
              <a:t>Servisi</a:t>
            </a:r>
            <a:r>
              <a:rPr lang="en-US" sz="3000" dirty="0" smtClean="0"/>
              <a:t> </a:t>
            </a:r>
            <a:r>
              <a:rPr lang="en-US" sz="3000" dirty="0" err="1" smtClean="0"/>
              <a:t>treba</a:t>
            </a:r>
            <a:r>
              <a:rPr lang="en-US" sz="3000" dirty="0" smtClean="0"/>
              <a:t> </a:t>
            </a:r>
            <a:r>
              <a:rPr lang="en-US" sz="3000" dirty="0" err="1" smtClean="0"/>
              <a:t>da</a:t>
            </a:r>
            <a:r>
              <a:rPr lang="en-US" sz="3000" dirty="0" smtClean="0"/>
              <a:t> </a:t>
            </a:r>
            <a:r>
              <a:rPr lang="en-US" sz="3000" dirty="0" err="1" smtClean="0"/>
              <a:t>budu</a:t>
            </a:r>
            <a:r>
              <a:rPr lang="en-US" sz="3000" dirty="0" smtClean="0"/>
              <a:t> </a:t>
            </a:r>
            <a:r>
              <a:rPr lang="en-US" sz="3000" dirty="0" err="1" smtClean="0"/>
              <a:t>nezavisni</a:t>
            </a:r>
            <a:r>
              <a:rPr lang="en-US" sz="3000" dirty="0" smtClean="0"/>
              <a:t>, </a:t>
            </a:r>
            <a:r>
              <a:rPr lang="en-US" sz="3000" dirty="0" err="1" smtClean="0"/>
              <a:t>slabo</a:t>
            </a:r>
            <a:r>
              <a:rPr lang="en-US" sz="3000" dirty="0" smtClean="0"/>
              <a:t> </a:t>
            </a:r>
            <a:r>
              <a:rPr lang="en-US" sz="3000" dirty="0" err="1" smtClean="0"/>
              <a:t>povezani</a:t>
            </a:r>
            <a:r>
              <a:rPr lang="en-US" sz="3000" dirty="0" smtClean="0"/>
              <a:t> </a:t>
            </a:r>
            <a:br>
              <a:rPr lang="en-US" sz="3000" dirty="0" smtClean="0"/>
            </a:br>
            <a:r>
              <a:rPr lang="en-US" sz="3000" dirty="0" smtClean="0"/>
              <a:t>I </a:t>
            </a:r>
            <a:r>
              <a:rPr lang="en-US" sz="3000" dirty="0" err="1" smtClean="0"/>
              <a:t>da</a:t>
            </a:r>
            <a:r>
              <a:rPr lang="en-US" sz="3000" dirty="0" smtClean="0"/>
              <a:t> se </a:t>
            </a:r>
            <a:r>
              <a:rPr lang="en-US" sz="3000" dirty="0" err="1" smtClean="0"/>
              <a:t>uvek</a:t>
            </a:r>
            <a:r>
              <a:rPr lang="en-US" sz="3000" dirty="0" smtClean="0"/>
              <a:t> </a:t>
            </a:r>
            <a:r>
              <a:rPr lang="en-US" sz="3000" dirty="0" err="1" smtClean="0"/>
              <a:t>ponašaju</a:t>
            </a:r>
            <a:r>
              <a:rPr lang="en-US" sz="3000" dirty="0" smtClean="0"/>
              <a:t> </a:t>
            </a:r>
            <a:r>
              <a:rPr lang="en-US" sz="3000" dirty="0" err="1" smtClean="0"/>
              <a:t>na</a:t>
            </a:r>
            <a:r>
              <a:rPr lang="en-US" sz="3000" dirty="0" smtClean="0"/>
              <a:t> </a:t>
            </a:r>
            <a:r>
              <a:rPr lang="en-US" sz="3000" dirty="0" err="1" smtClean="0"/>
              <a:t>isti</a:t>
            </a:r>
            <a:r>
              <a:rPr lang="en-US" sz="3000" dirty="0" smtClean="0"/>
              <a:t> </a:t>
            </a:r>
            <a:r>
              <a:rPr lang="en-US" sz="3000" dirty="0" err="1" smtClean="0"/>
              <a:t>način</a:t>
            </a:r>
            <a:endParaRPr lang="en-US" sz="3000" dirty="0" smtClean="0"/>
          </a:p>
          <a:p>
            <a:r>
              <a:rPr lang="en-US" sz="3000" dirty="0" err="1" smtClean="0"/>
              <a:t>Servisi</a:t>
            </a:r>
            <a:r>
              <a:rPr lang="en-US" sz="3000" dirty="0" smtClean="0"/>
              <a:t> </a:t>
            </a:r>
            <a:r>
              <a:rPr lang="en-US" sz="3000" dirty="0" err="1" smtClean="0"/>
              <a:t>komuniciraju</a:t>
            </a:r>
            <a:r>
              <a:rPr lang="en-US" sz="3000" dirty="0" smtClean="0"/>
              <a:t> </a:t>
            </a:r>
            <a:r>
              <a:rPr lang="en-US" sz="3000" dirty="0" err="1" smtClean="0"/>
              <a:t>preko</a:t>
            </a:r>
            <a:r>
              <a:rPr lang="en-US" sz="3000" dirty="0" smtClean="0"/>
              <a:t> </a:t>
            </a:r>
            <a:r>
              <a:rPr lang="en-US" sz="3000" dirty="0" err="1" smtClean="0"/>
              <a:t>poruka</a:t>
            </a:r>
            <a:r>
              <a:rPr lang="en-US" sz="3000" dirty="0" smtClean="0"/>
              <a:t> </a:t>
            </a:r>
            <a:br>
              <a:rPr lang="en-US" sz="3000" dirty="0" smtClean="0"/>
            </a:br>
            <a:r>
              <a:rPr lang="en-US" sz="3000" dirty="0" err="1" smtClean="0"/>
              <a:t>koje</a:t>
            </a:r>
            <a:r>
              <a:rPr lang="en-US" sz="3000" dirty="0" smtClean="0"/>
              <a:t> </a:t>
            </a:r>
            <a:r>
              <a:rPr lang="en-US" sz="3000" dirty="0" err="1" smtClean="0"/>
              <a:t>su</a:t>
            </a:r>
            <a:r>
              <a:rPr lang="en-US" sz="3000" dirty="0" smtClean="0"/>
              <a:t> </a:t>
            </a:r>
            <a:r>
              <a:rPr lang="en-US" sz="3000" dirty="0" err="1" smtClean="0"/>
              <a:t>predstavljene</a:t>
            </a:r>
            <a:r>
              <a:rPr lang="en-US" sz="3000" dirty="0" smtClean="0"/>
              <a:t> XML-</a:t>
            </a:r>
            <a:r>
              <a:rPr lang="en-US" sz="3000" dirty="0" err="1" smtClean="0"/>
              <a:t>om</a:t>
            </a:r>
            <a:endParaRPr lang="en-US" sz="3000" dirty="0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12/39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533400"/>
            <a:ext cx="749808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 smtClean="0"/>
              <a:t>WSDL – Web Service Definition Language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905000"/>
            <a:ext cx="7498080" cy="4648200"/>
          </a:xfrm>
        </p:spPr>
        <p:txBody>
          <a:bodyPr>
            <a:normAutofit lnSpcReduction="10000"/>
          </a:bodyPr>
          <a:lstStyle/>
          <a:p>
            <a:r>
              <a:rPr lang="en-US" sz="2800" dirty="0" err="1" smtClean="0"/>
              <a:t>Prilikom</a:t>
            </a:r>
            <a:r>
              <a:rPr lang="en-US" sz="2800" dirty="0" smtClean="0"/>
              <a:t> </a:t>
            </a:r>
            <a:r>
              <a:rPr lang="en-US" sz="2800" dirty="0" err="1" smtClean="0"/>
              <a:t>korišćenja</a:t>
            </a:r>
            <a:r>
              <a:rPr lang="en-US" sz="2800" dirty="0" smtClean="0"/>
              <a:t> </a:t>
            </a:r>
            <a:r>
              <a:rPr lang="en-US" sz="2800" dirty="0" err="1" smtClean="0"/>
              <a:t>servisa</a:t>
            </a:r>
            <a:r>
              <a:rPr lang="en-US" sz="2800" dirty="0" smtClean="0"/>
              <a:t> </a:t>
            </a:r>
            <a:r>
              <a:rPr lang="en-US" sz="2800" dirty="0" err="1" smtClean="0"/>
              <a:t>potrebno</a:t>
            </a:r>
            <a:r>
              <a:rPr lang="en-US" sz="2800" dirty="0" smtClean="0"/>
              <a:t> je </a:t>
            </a:r>
            <a:br>
              <a:rPr lang="en-US" sz="2800" dirty="0" smtClean="0"/>
            </a:br>
            <a:r>
              <a:rPr lang="en-US" sz="2800" dirty="0" err="1" smtClean="0"/>
              <a:t>da</a:t>
            </a:r>
            <a:r>
              <a:rPr lang="en-US" sz="2800" dirty="0" smtClean="0"/>
              <a:t> </a:t>
            </a:r>
            <a:r>
              <a:rPr lang="en-US" sz="2800" dirty="0" err="1" smtClean="0"/>
              <a:t>znamo</a:t>
            </a:r>
            <a:r>
              <a:rPr lang="en-US" sz="2800" dirty="0" smtClean="0"/>
              <a:t> </a:t>
            </a:r>
            <a:r>
              <a:rPr lang="en-US" sz="2800" dirty="0" err="1" smtClean="0"/>
              <a:t>njegovu</a:t>
            </a:r>
            <a:r>
              <a:rPr lang="en-US" sz="2800" dirty="0" smtClean="0"/>
              <a:t> </a:t>
            </a:r>
            <a:r>
              <a:rPr lang="en-US" sz="2800" dirty="0" err="1" smtClean="0"/>
              <a:t>lokaciju</a:t>
            </a:r>
            <a:r>
              <a:rPr lang="en-US" sz="2800" dirty="0" smtClean="0"/>
              <a:t> (URI) </a:t>
            </a:r>
            <a:br>
              <a:rPr lang="en-US" sz="2800" dirty="0" smtClean="0"/>
            </a:br>
            <a:r>
              <a:rPr lang="en-US" sz="2800" dirty="0" smtClean="0"/>
              <a:t>I </a:t>
            </a:r>
            <a:r>
              <a:rPr lang="en-US" sz="2800" dirty="0" err="1" smtClean="0"/>
              <a:t>detalje</a:t>
            </a:r>
            <a:r>
              <a:rPr lang="en-US" sz="2800" dirty="0" smtClean="0"/>
              <a:t> </a:t>
            </a:r>
            <a:r>
              <a:rPr lang="en-US" sz="2800" dirty="0" err="1" smtClean="0"/>
              <a:t>interfejsa</a:t>
            </a:r>
            <a:endParaRPr lang="en-US" sz="2800" dirty="0" smtClean="0"/>
          </a:p>
          <a:p>
            <a:r>
              <a:rPr lang="en-US" sz="2800" dirty="0" smtClean="0"/>
              <a:t>Ti </a:t>
            </a:r>
            <a:r>
              <a:rPr lang="en-US" sz="2800" dirty="0" err="1" smtClean="0"/>
              <a:t>podaci</a:t>
            </a:r>
            <a:r>
              <a:rPr lang="en-US" sz="2800" dirty="0" smtClean="0"/>
              <a:t> se </a:t>
            </a:r>
            <a:r>
              <a:rPr lang="en-US" sz="2800" dirty="0" err="1" smtClean="0"/>
              <a:t>nalaze</a:t>
            </a:r>
            <a:r>
              <a:rPr lang="en-US" sz="2800" dirty="0" smtClean="0"/>
              <a:t> u </a:t>
            </a:r>
            <a:r>
              <a:rPr lang="en-US" sz="2800" dirty="0" err="1" smtClean="0"/>
              <a:t>opisu</a:t>
            </a:r>
            <a:r>
              <a:rPr lang="en-US" sz="2800" dirty="0" smtClean="0"/>
              <a:t> </a:t>
            </a:r>
            <a:r>
              <a:rPr lang="en-US" sz="2800" dirty="0" err="1" smtClean="0"/>
              <a:t>servisa</a:t>
            </a:r>
            <a:r>
              <a:rPr lang="en-US" sz="2800" dirty="0" smtClean="0"/>
              <a:t> </a:t>
            </a:r>
            <a:br>
              <a:rPr lang="en-US" sz="2800" dirty="0" smtClean="0"/>
            </a:br>
            <a:r>
              <a:rPr lang="en-US" sz="2800" dirty="0" err="1" smtClean="0"/>
              <a:t>koji</a:t>
            </a:r>
            <a:r>
              <a:rPr lang="en-US" sz="2800" dirty="0" smtClean="0"/>
              <a:t> je </a:t>
            </a:r>
            <a:r>
              <a:rPr lang="en-US" sz="2800" dirty="0" err="1" smtClean="0"/>
              <a:t>predstavljen</a:t>
            </a:r>
            <a:r>
              <a:rPr lang="en-US" sz="2800" dirty="0" smtClean="0"/>
              <a:t> </a:t>
            </a:r>
            <a:br>
              <a:rPr lang="en-US" sz="2800" dirty="0" smtClean="0"/>
            </a:br>
            <a:r>
              <a:rPr lang="en-US" sz="2800" dirty="0" smtClean="0"/>
              <a:t>XML </a:t>
            </a:r>
            <a:r>
              <a:rPr lang="en-US" sz="2800" dirty="0" err="1" smtClean="0"/>
              <a:t>zasnovanim</a:t>
            </a:r>
            <a:r>
              <a:rPr lang="en-US" sz="2800" dirty="0" smtClean="0"/>
              <a:t> </a:t>
            </a:r>
            <a:r>
              <a:rPr lang="en-US" sz="2800" dirty="0" err="1" smtClean="0"/>
              <a:t>jezikom</a:t>
            </a:r>
            <a:r>
              <a:rPr lang="en-US" sz="2800" dirty="0" smtClean="0"/>
              <a:t> WSDL</a:t>
            </a:r>
            <a:endParaRPr lang="sr-Latn-RS" sz="2800" dirty="0" smtClean="0"/>
          </a:p>
          <a:p>
            <a:r>
              <a:rPr lang="en-US" sz="2800" dirty="0" smtClean="0"/>
              <a:t> WSLD </a:t>
            </a:r>
            <a:r>
              <a:rPr lang="en-US" sz="2800" dirty="0" err="1" smtClean="0"/>
              <a:t>specifikacija</a:t>
            </a:r>
            <a:r>
              <a:rPr lang="en-US" sz="2800" dirty="0" smtClean="0"/>
              <a:t> </a:t>
            </a:r>
            <a:r>
              <a:rPr lang="en-US" sz="2800" dirty="0" err="1" smtClean="0"/>
              <a:t>definiše</a:t>
            </a:r>
            <a:r>
              <a:rPr lang="en-US" sz="2800" dirty="0" smtClean="0"/>
              <a:t> tri </a:t>
            </a:r>
            <a:r>
              <a:rPr lang="en-US" sz="2800" dirty="0" err="1" smtClean="0"/>
              <a:t>stvari</a:t>
            </a:r>
            <a:r>
              <a:rPr lang="en-US" sz="2800" dirty="0" smtClean="0"/>
              <a:t>:</a:t>
            </a:r>
            <a:endParaRPr lang="sr-Latn-RS" sz="2800" dirty="0" smtClean="0"/>
          </a:p>
          <a:p>
            <a:pPr lvl="1"/>
            <a:r>
              <a:rPr lang="en-US" dirty="0" err="1" smtClean="0"/>
              <a:t>šta</a:t>
            </a:r>
            <a:r>
              <a:rPr lang="en-US" dirty="0" smtClean="0"/>
              <a:t> </a:t>
            </a:r>
            <a:r>
              <a:rPr lang="en-US" dirty="0" err="1" smtClean="0"/>
              <a:t>servis</a:t>
            </a:r>
            <a:r>
              <a:rPr lang="en-US" dirty="0" smtClean="0"/>
              <a:t> </a:t>
            </a:r>
            <a:r>
              <a:rPr lang="en-US" dirty="0" err="1" smtClean="0"/>
              <a:t>radi</a:t>
            </a:r>
            <a:endParaRPr lang="en-US" dirty="0" smtClean="0"/>
          </a:p>
          <a:p>
            <a:pPr lvl="1"/>
            <a:r>
              <a:rPr lang="en-US" dirty="0" err="1" smtClean="0"/>
              <a:t>kako</a:t>
            </a:r>
            <a:r>
              <a:rPr lang="en-US" dirty="0" smtClean="0"/>
              <a:t> </a:t>
            </a:r>
            <a:r>
              <a:rPr lang="en-US" dirty="0" err="1" smtClean="0"/>
              <a:t>servis</a:t>
            </a:r>
            <a:r>
              <a:rPr lang="en-US" dirty="0" smtClean="0"/>
              <a:t> </a:t>
            </a:r>
            <a:r>
              <a:rPr lang="en-US" dirty="0" err="1" smtClean="0"/>
              <a:t>komunicira</a:t>
            </a:r>
            <a:endParaRPr lang="en-US" dirty="0" smtClean="0"/>
          </a:p>
          <a:p>
            <a:pPr lvl="1"/>
            <a:r>
              <a:rPr lang="en-US" dirty="0" err="1" smtClean="0"/>
              <a:t>gde</a:t>
            </a:r>
            <a:r>
              <a:rPr lang="en-US" dirty="0" smtClean="0"/>
              <a:t> se on </a:t>
            </a:r>
            <a:r>
              <a:rPr lang="en-US" dirty="0" err="1" smtClean="0"/>
              <a:t>nalazi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13/39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WSDL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371600"/>
            <a:ext cx="7485888" cy="5105400"/>
          </a:xfrm>
        </p:spPr>
        <p:txBody>
          <a:bodyPr>
            <a:normAutofit fontScale="70000" lnSpcReduction="20000"/>
          </a:bodyPr>
          <a:lstStyle/>
          <a:p>
            <a:pPr lvl="1">
              <a:buSzPct val="25000"/>
              <a:buNone/>
            </a:pPr>
            <a:r>
              <a:rPr lang="en-US" dirty="0" smtClean="0"/>
              <a:t>	</a:t>
            </a:r>
          </a:p>
          <a:p>
            <a:r>
              <a:rPr lang="en-US" sz="3400" dirty="0" err="1" smtClean="0"/>
              <a:t>Šta</a:t>
            </a:r>
            <a:r>
              <a:rPr lang="en-US" sz="3400" dirty="0" smtClean="0"/>
              <a:t> </a:t>
            </a:r>
            <a:r>
              <a:rPr lang="en-US" sz="3400" dirty="0" err="1" smtClean="0"/>
              <a:t>servis</a:t>
            </a:r>
            <a:r>
              <a:rPr lang="en-US" sz="3400" dirty="0" smtClean="0"/>
              <a:t> </a:t>
            </a:r>
            <a:r>
              <a:rPr lang="en-US" sz="3400" dirty="0" err="1" smtClean="0"/>
              <a:t>radi</a:t>
            </a:r>
            <a:r>
              <a:rPr lang="en-US" sz="3400" dirty="0" smtClean="0"/>
              <a:t>?</a:t>
            </a:r>
            <a:endParaRPr lang="sr-Latn-RS" sz="3400" dirty="0" smtClean="0"/>
          </a:p>
          <a:p>
            <a:pPr lvl="1"/>
            <a:r>
              <a:rPr lang="en-US" sz="3400" dirty="0" err="1" smtClean="0"/>
              <a:t>Ovaj</a:t>
            </a:r>
            <a:r>
              <a:rPr lang="en-US" sz="3400" dirty="0" smtClean="0"/>
              <a:t> </a:t>
            </a:r>
            <a:r>
              <a:rPr lang="en-US" sz="3400" dirty="0" err="1" smtClean="0"/>
              <a:t>deo</a:t>
            </a:r>
            <a:r>
              <a:rPr lang="en-US" sz="3400" dirty="0" smtClean="0"/>
              <a:t> WSDL </a:t>
            </a:r>
            <a:r>
              <a:rPr lang="en-US" sz="3400" dirty="0" err="1" smtClean="0"/>
              <a:t>dokumenta</a:t>
            </a:r>
            <a:r>
              <a:rPr lang="en-US" sz="3400" dirty="0" smtClean="0"/>
              <a:t> se </a:t>
            </a:r>
            <a:r>
              <a:rPr lang="en-US" sz="3400" dirty="0" err="1" smtClean="0"/>
              <a:t>naziva</a:t>
            </a:r>
            <a:r>
              <a:rPr lang="en-US" sz="3400" dirty="0" smtClean="0"/>
              <a:t> </a:t>
            </a:r>
            <a:r>
              <a:rPr lang="en-US" sz="3400" dirty="0" err="1" smtClean="0"/>
              <a:t>interfejs</a:t>
            </a:r>
            <a:endParaRPr lang="sr-Latn-RS" sz="3400" dirty="0" smtClean="0"/>
          </a:p>
          <a:p>
            <a:pPr lvl="1"/>
            <a:r>
              <a:rPr lang="en-US" sz="3400" dirty="0" err="1" smtClean="0"/>
              <a:t>Precizira</a:t>
            </a:r>
            <a:r>
              <a:rPr lang="en-US" sz="3400" dirty="0" smtClean="0"/>
              <a:t> </a:t>
            </a:r>
            <a:r>
              <a:rPr lang="en-US" sz="3400" dirty="0" err="1" smtClean="0"/>
              <a:t>koje</a:t>
            </a:r>
            <a:r>
              <a:rPr lang="en-US" sz="3400" dirty="0" smtClean="0"/>
              <a:t> </a:t>
            </a:r>
            <a:r>
              <a:rPr lang="en-US" sz="3400" dirty="0" err="1" smtClean="0"/>
              <a:t>operacije</a:t>
            </a:r>
            <a:r>
              <a:rPr lang="en-US" sz="3400" dirty="0" smtClean="0"/>
              <a:t> </a:t>
            </a:r>
            <a:r>
              <a:rPr lang="en-US" sz="3400" dirty="0" err="1" smtClean="0"/>
              <a:t>servis</a:t>
            </a:r>
            <a:r>
              <a:rPr lang="en-US" sz="3400" dirty="0" smtClean="0"/>
              <a:t> </a:t>
            </a:r>
            <a:r>
              <a:rPr lang="en-US" sz="3400" dirty="0" err="1" smtClean="0"/>
              <a:t>podržava</a:t>
            </a:r>
            <a:endParaRPr lang="sr-Latn-RS" sz="3400" dirty="0" smtClean="0"/>
          </a:p>
          <a:p>
            <a:pPr lvl="1"/>
            <a:r>
              <a:rPr lang="en-US" sz="3400" dirty="0" err="1" smtClean="0"/>
              <a:t>Definiše</a:t>
            </a:r>
            <a:r>
              <a:rPr lang="en-US" sz="3400" dirty="0" smtClean="0"/>
              <a:t> format </a:t>
            </a:r>
            <a:r>
              <a:rPr lang="en-US" sz="3400" dirty="0" err="1" smtClean="0"/>
              <a:t>poruka</a:t>
            </a:r>
            <a:r>
              <a:rPr lang="en-US" sz="3400" dirty="0" smtClean="0"/>
              <a:t> </a:t>
            </a:r>
            <a:r>
              <a:rPr lang="en-US" sz="3400" dirty="0" err="1" smtClean="0"/>
              <a:t>koje</a:t>
            </a:r>
            <a:r>
              <a:rPr lang="en-US" sz="3400" dirty="0" smtClean="0"/>
              <a:t> </a:t>
            </a:r>
            <a:r>
              <a:rPr lang="en-US" sz="3400" dirty="0" err="1" smtClean="0"/>
              <a:t>servis</a:t>
            </a:r>
            <a:r>
              <a:rPr lang="en-US" sz="3400" dirty="0" smtClean="0"/>
              <a:t> </a:t>
            </a:r>
            <a:r>
              <a:rPr lang="en-US" sz="3400" dirty="0" err="1" smtClean="0"/>
              <a:t>šalje</a:t>
            </a:r>
            <a:r>
              <a:rPr lang="en-US" sz="3400" dirty="0" smtClean="0"/>
              <a:t> I </a:t>
            </a:r>
            <a:r>
              <a:rPr lang="en-US" sz="3400" dirty="0" smtClean="0"/>
              <a:t>prima</a:t>
            </a:r>
            <a:endParaRPr lang="sr-Latn-RS" sz="3400" dirty="0" smtClean="0"/>
          </a:p>
          <a:p>
            <a:r>
              <a:rPr lang="en-US" sz="3400" dirty="0" err="1" smtClean="0"/>
              <a:t>Kako</a:t>
            </a:r>
            <a:r>
              <a:rPr lang="en-US" sz="3400" dirty="0" smtClean="0"/>
              <a:t> </a:t>
            </a:r>
            <a:r>
              <a:rPr lang="en-US" sz="3400" dirty="0" err="1" smtClean="0"/>
              <a:t>servis</a:t>
            </a:r>
            <a:r>
              <a:rPr lang="en-US" sz="3400" dirty="0" smtClean="0"/>
              <a:t> </a:t>
            </a:r>
            <a:r>
              <a:rPr lang="en-US" sz="3400" dirty="0" err="1" smtClean="0"/>
              <a:t>komunicira</a:t>
            </a:r>
            <a:r>
              <a:rPr lang="en-US" sz="3400" dirty="0" smtClean="0"/>
              <a:t>?</a:t>
            </a:r>
            <a:endParaRPr lang="sr-Latn-RS" sz="3400" dirty="0" smtClean="0"/>
          </a:p>
          <a:p>
            <a:pPr lvl="1"/>
            <a:r>
              <a:rPr lang="en-US" sz="3400" dirty="0" err="1" smtClean="0"/>
              <a:t>Ovaj</a:t>
            </a:r>
            <a:r>
              <a:rPr lang="en-US" sz="3400" dirty="0" smtClean="0"/>
              <a:t> </a:t>
            </a:r>
            <a:r>
              <a:rPr lang="en-US" sz="3400" dirty="0" err="1" smtClean="0"/>
              <a:t>deo</a:t>
            </a:r>
            <a:r>
              <a:rPr lang="en-US" sz="3400" dirty="0" smtClean="0"/>
              <a:t> WSDL </a:t>
            </a:r>
            <a:r>
              <a:rPr lang="en-US" sz="3400" dirty="0" err="1" smtClean="0"/>
              <a:t>dokumenta</a:t>
            </a:r>
            <a:r>
              <a:rPr lang="en-US" sz="3400" dirty="0" smtClean="0"/>
              <a:t> se </a:t>
            </a:r>
            <a:r>
              <a:rPr lang="en-US" sz="3400" dirty="0" err="1" smtClean="0"/>
              <a:t>naziva</a:t>
            </a:r>
            <a:r>
              <a:rPr lang="en-US" sz="3400" dirty="0" smtClean="0"/>
              <a:t> </a:t>
            </a:r>
            <a:r>
              <a:rPr lang="en-US" sz="3400" dirty="0" err="1" smtClean="0"/>
              <a:t>povezivanje</a:t>
            </a:r>
            <a:endParaRPr lang="en-US" sz="3400" dirty="0" smtClean="0"/>
          </a:p>
          <a:p>
            <a:pPr lvl="1"/>
            <a:r>
              <a:rPr lang="en-US" sz="3400" dirty="0" err="1" smtClean="0"/>
              <a:t>Definiše</a:t>
            </a:r>
            <a:r>
              <a:rPr lang="en-US" sz="3400" dirty="0" smtClean="0"/>
              <a:t> </a:t>
            </a:r>
            <a:r>
              <a:rPr lang="en-US" sz="3400" dirty="0" err="1" smtClean="0"/>
              <a:t>tehničke</a:t>
            </a:r>
            <a:r>
              <a:rPr lang="en-US" sz="3400" dirty="0" smtClean="0"/>
              <a:t> </a:t>
            </a:r>
            <a:r>
              <a:rPr lang="en-US" sz="3400" dirty="0" err="1" smtClean="0"/>
              <a:t>detalje</a:t>
            </a:r>
            <a:r>
              <a:rPr lang="en-US" sz="3400" dirty="0" smtClean="0"/>
              <a:t> </a:t>
            </a:r>
            <a:br>
              <a:rPr lang="en-US" sz="3400" dirty="0" smtClean="0"/>
            </a:br>
            <a:r>
              <a:rPr lang="en-US" sz="3400" dirty="0" err="1" smtClean="0"/>
              <a:t>oko</a:t>
            </a:r>
            <a:r>
              <a:rPr lang="en-US" sz="3400" dirty="0" smtClean="0"/>
              <a:t> </a:t>
            </a:r>
            <a:r>
              <a:rPr lang="en-US" sz="3400" dirty="0" err="1" smtClean="0"/>
              <a:t>načina</a:t>
            </a:r>
            <a:r>
              <a:rPr lang="en-US" sz="3400" dirty="0" smtClean="0"/>
              <a:t> </a:t>
            </a:r>
            <a:r>
              <a:rPr lang="en-US" sz="3400" dirty="0" err="1" smtClean="0"/>
              <a:t>komunikacije</a:t>
            </a:r>
            <a:r>
              <a:rPr lang="en-US" sz="3400" dirty="0" smtClean="0"/>
              <a:t> </a:t>
            </a:r>
            <a:r>
              <a:rPr lang="en-US" sz="3400" dirty="0" err="1" smtClean="0"/>
              <a:t>sa</a:t>
            </a:r>
            <a:r>
              <a:rPr lang="en-US" sz="3400" dirty="0" smtClean="0"/>
              <a:t> </a:t>
            </a:r>
            <a:r>
              <a:rPr lang="en-US" sz="3400" dirty="0" err="1" smtClean="0"/>
              <a:t>servisom</a:t>
            </a:r>
            <a:endParaRPr lang="en-US" sz="3400" dirty="0" smtClean="0"/>
          </a:p>
          <a:p>
            <a:pPr lvl="1"/>
            <a:r>
              <a:rPr lang="en-US" sz="3400" dirty="0" err="1" smtClean="0"/>
              <a:t>Apstrakcija</a:t>
            </a:r>
            <a:r>
              <a:rPr lang="en-US" sz="3400" dirty="0" smtClean="0"/>
              <a:t> </a:t>
            </a:r>
            <a:r>
              <a:rPr lang="en-US" sz="3400" dirty="0" err="1" smtClean="0"/>
              <a:t>interfejsa</a:t>
            </a:r>
            <a:r>
              <a:rPr lang="en-US" sz="3400" dirty="0" smtClean="0"/>
              <a:t> je </a:t>
            </a:r>
            <a:r>
              <a:rPr lang="en-US" sz="3400" dirty="0" err="1" smtClean="0"/>
              <a:t>predstavljena</a:t>
            </a:r>
            <a:r>
              <a:rPr lang="en-US" sz="3400" dirty="0" smtClean="0"/>
              <a:t> </a:t>
            </a:r>
            <a:br>
              <a:rPr lang="en-US" sz="3400" dirty="0" smtClean="0"/>
            </a:br>
            <a:r>
              <a:rPr lang="en-US" sz="3400" dirty="0" err="1" smtClean="0"/>
              <a:t>konkretnim</a:t>
            </a:r>
            <a:r>
              <a:rPr lang="en-US" sz="3400" dirty="0" smtClean="0"/>
              <a:t> </a:t>
            </a:r>
            <a:r>
              <a:rPr lang="en-US" sz="3400" dirty="0" err="1" smtClean="0"/>
              <a:t>skupom</a:t>
            </a:r>
            <a:r>
              <a:rPr lang="en-US" sz="3400" dirty="0" smtClean="0"/>
              <a:t> </a:t>
            </a:r>
            <a:r>
              <a:rPr lang="en-US" sz="3400" dirty="0" err="1" smtClean="0"/>
              <a:t>protokola</a:t>
            </a:r>
            <a:endParaRPr lang="sr-Latn-RS" sz="3400" dirty="0" smtClean="0"/>
          </a:p>
          <a:p>
            <a:r>
              <a:rPr lang="en-US" sz="3400" dirty="0" err="1" smtClean="0"/>
              <a:t>Gde</a:t>
            </a:r>
            <a:r>
              <a:rPr lang="en-US" sz="3400" dirty="0" smtClean="0"/>
              <a:t> se </a:t>
            </a:r>
            <a:r>
              <a:rPr lang="en-US" sz="3400" dirty="0" err="1" smtClean="0"/>
              <a:t>servis</a:t>
            </a:r>
            <a:r>
              <a:rPr lang="en-US" sz="3400" dirty="0" smtClean="0"/>
              <a:t> </a:t>
            </a:r>
            <a:r>
              <a:rPr lang="en-US" sz="3400" dirty="0" err="1" smtClean="0"/>
              <a:t>nalazi</a:t>
            </a:r>
            <a:r>
              <a:rPr lang="en-US" sz="3400" dirty="0" smtClean="0"/>
              <a:t>?</a:t>
            </a:r>
          </a:p>
          <a:p>
            <a:pPr lvl="1"/>
            <a:r>
              <a:rPr lang="en-US" sz="3400" dirty="0" err="1" smtClean="0"/>
              <a:t>Ovaj</a:t>
            </a:r>
            <a:r>
              <a:rPr lang="en-US" sz="3400" dirty="0" smtClean="0"/>
              <a:t> </a:t>
            </a:r>
            <a:r>
              <a:rPr lang="en-US" sz="3400" dirty="0" err="1" smtClean="0"/>
              <a:t>deo</a:t>
            </a:r>
            <a:r>
              <a:rPr lang="en-US" sz="3400" dirty="0" smtClean="0"/>
              <a:t> WSDL </a:t>
            </a:r>
            <a:r>
              <a:rPr lang="en-US" sz="3400" dirty="0" err="1" smtClean="0"/>
              <a:t>dokumenta</a:t>
            </a:r>
            <a:r>
              <a:rPr lang="en-US" sz="3400" dirty="0" smtClean="0"/>
              <a:t> </a:t>
            </a:r>
            <a:r>
              <a:rPr lang="en-US" sz="3400" dirty="0" err="1" smtClean="0"/>
              <a:t>opisuje</a:t>
            </a:r>
            <a:r>
              <a:rPr lang="en-US" sz="3400" dirty="0" smtClean="0"/>
              <a:t> </a:t>
            </a:r>
            <a:r>
              <a:rPr lang="en-US" sz="3400" dirty="0" err="1" smtClean="0"/>
              <a:t>lokaciju</a:t>
            </a:r>
            <a:r>
              <a:rPr lang="en-US" sz="3400" dirty="0" smtClean="0"/>
              <a:t> </a:t>
            </a:r>
            <a:r>
              <a:rPr lang="en-US" sz="3400" dirty="0" err="1" smtClean="0"/>
              <a:t>konkretne</a:t>
            </a:r>
            <a:r>
              <a:rPr lang="en-US" sz="3400" dirty="0" smtClean="0"/>
              <a:t> </a:t>
            </a:r>
            <a:r>
              <a:rPr lang="en-US" sz="3400" dirty="0" err="1" smtClean="0"/>
              <a:t>implementacije</a:t>
            </a:r>
            <a:r>
              <a:rPr lang="en-US" sz="3400" dirty="0" smtClean="0"/>
              <a:t> </a:t>
            </a:r>
            <a:r>
              <a:rPr lang="en-US" sz="3400" dirty="0" err="1" smtClean="0"/>
              <a:t>servisa</a:t>
            </a:r>
            <a:endParaRPr lang="en-US" sz="3400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14/39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WSDL – </a:t>
            </a:r>
            <a:r>
              <a:rPr lang="en-US" dirty="0" err="1" smtClean="0"/>
              <a:t>Konceptualni</a:t>
            </a:r>
            <a:r>
              <a:rPr lang="en-US" dirty="0" smtClean="0"/>
              <a:t>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600200"/>
            <a:ext cx="7498080" cy="4648200"/>
          </a:xfrm>
        </p:spPr>
        <p:txBody>
          <a:bodyPr>
            <a:normAutofit fontScale="92500" lnSpcReduction="10000"/>
          </a:bodyPr>
          <a:lstStyle/>
          <a:p>
            <a:r>
              <a:rPr lang="en-US" sz="2600" dirty="0" err="1" smtClean="0"/>
              <a:t>Uvodni</a:t>
            </a:r>
            <a:r>
              <a:rPr lang="en-US" sz="2600" dirty="0" smtClean="0"/>
              <a:t> </a:t>
            </a:r>
            <a:r>
              <a:rPr lang="en-US" sz="2600" dirty="0" err="1" smtClean="0"/>
              <a:t>deo</a:t>
            </a:r>
            <a:r>
              <a:rPr lang="en-US" sz="2600" dirty="0" smtClean="0"/>
              <a:t> </a:t>
            </a:r>
            <a:r>
              <a:rPr lang="en-US" sz="2600" dirty="0" err="1" smtClean="0"/>
              <a:t>uglavnom</a:t>
            </a:r>
            <a:r>
              <a:rPr lang="en-US" sz="2600" dirty="0" smtClean="0"/>
              <a:t> </a:t>
            </a:r>
            <a:r>
              <a:rPr lang="en-US" sz="2600" dirty="0" err="1" smtClean="0"/>
              <a:t>definiše</a:t>
            </a:r>
            <a:r>
              <a:rPr lang="en-US" sz="2600" dirty="0" smtClean="0"/>
              <a:t> XML </a:t>
            </a:r>
            <a:r>
              <a:rPr lang="en-US" sz="2600" dirty="0" err="1" smtClean="0"/>
              <a:t>prostore</a:t>
            </a:r>
            <a:r>
              <a:rPr lang="en-US" sz="2600" dirty="0" smtClean="0"/>
              <a:t> </a:t>
            </a:r>
            <a:r>
              <a:rPr lang="en-US" sz="2600" dirty="0" err="1" smtClean="0"/>
              <a:t>imena</a:t>
            </a:r>
            <a:r>
              <a:rPr lang="en-US" sz="2600" dirty="0" smtClean="0"/>
              <a:t> </a:t>
            </a:r>
            <a:br>
              <a:rPr lang="en-US" sz="2600" dirty="0" smtClean="0"/>
            </a:br>
            <a:r>
              <a:rPr lang="en-US" sz="2600" dirty="0" err="1" smtClean="0"/>
              <a:t>koji</a:t>
            </a:r>
            <a:r>
              <a:rPr lang="en-US" sz="2600" dirty="0" smtClean="0"/>
              <a:t> se </a:t>
            </a:r>
            <a:r>
              <a:rPr lang="en-US" sz="2600" dirty="0" err="1" smtClean="0"/>
              <a:t>koriste</a:t>
            </a:r>
            <a:r>
              <a:rPr lang="en-US" sz="2600" dirty="0" smtClean="0"/>
              <a:t> I </a:t>
            </a:r>
            <a:r>
              <a:rPr lang="en-US" sz="2600" dirty="0" err="1" smtClean="0"/>
              <a:t>koji</a:t>
            </a:r>
            <a:r>
              <a:rPr lang="en-US" sz="2600" dirty="0" smtClean="0"/>
              <a:t> </a:t>
            </a:r>
            <a:r>
              <a:rPr lang="en-US" sz="2600" dirty="0" err="1" smtClean="0"/>
              <a:t>mogu</a:t>
            </a:r>
            <a:r>
              <a:rPr lang="en-US" sz="2600" dirty="0" smtClean="0"/>
              <a:t> </a:t>
            </a:r>
            <a:r>
              <a:rPr lang="en-US" sz="2600" dirty="0" err="1" smtClean="0"/>
              <a:t>da</a:t>
            </a:r>
            <a:r>
              <a:rPr lang="en-US" sz="2600" dirty="0" smtClean="0"/>
              <a:t> </a:t>
            </a:r>
            <a:r>
              <a:rPr lang="en-US" sz="2600" dirty="0" err="1" smtClean="0"/>
              <a:t>uključe</a:t>
            </a:r>
            <a:r>
              <a:rPr lang="en-US" sz="2600" dirty="0" smtClean="0"/>
              <a:t> </a:t>
            </a:r>
            <a:r>
              <a:rPr lang="en-US" sz="2600" dirty="0" err="1" smtClean="0"/>
              <a:t>delove</a:t>
            </a:r>
            <a:r>
              <a:rPr lang="en-US" sz="2600" dirty="0" smtClean="0"/>
              <a:t> </a:t>
            </a:r>
            <a:r>
              <a:rPr lang="en-US" sz="2600" dirty="0" err="1" smtClean="0"/>
              <a:t>dokumenta</a:t>
            </a:r>
            <a:r>
              <a:rPr lang="en-US" sz="2600" dirty="0" smtClean="0"/>
              <a:t> </a:t>
            </a:r>
            <a:r>
              <a:rPr lang="en-US" sz="2600" dirty="0" err="1" smtClean="0"/>
              <a:t>koji</a:t>
            </a:r>
            <a:r>
              <a:rPr lang="en-US" sz="2600" dirty="0" smtClean="0"/>
              <a:t> </a:t>
            </a:r>
            <a:r>
              <a:rPr lang="en-US" sz="2600" dirty="0" err="1" smtClean="0"/>
              <a:t>pružaju</a:t>
            </a:r>
            <a:r>
              <a:rPr lang="en-US" sz="2600" dirty="0" smtClean="0"/>
              <a:t> </a:t>
            </a:r>
            <a:r>
              <a:rPr lang="en-US" sz="2600" dirty="0" err="1" smtClean="0"/>
              <a:t>dodatne</a:t>
            </a:r>
            <a:r>
              <a:rPr lang="en-US" sz="2600" dirty="0" smtClean="0"/>
              <a:t> </a:t>
            </a:r>
            <a:r>
              <a:rPr lang="en-US" sz="2600" dirty="0" err="1" smtClean="0"/>
              <a:t>informacije</a:t>
            </a:r>
            <a:r>
              <a:rPr lang="en-US" sz="2600" dirty="0" smtClean="0"/>
              <a:t> o </a:t>
            </a:r>
            <a:r>
              <a:rPr lang="en-US" sz="2600" dirty="0" err="1" smtClean="0"/>
              <a:t>servisu</a:t>
            </a:r>
            <a:endParaRPr lang="en-US" sz="2600" dirty="0" smtClean="0"/>
          </a:p>
          <a:p>
            <a:r>
              <a:rPr lang="en-US" sz="2600" dirty="0" err="1" smtClean="0"/>
              <a:t>Opcioni</a:t>
            </a:r>
            <a:r>
              <a:rPr lang="en-US" sz="2600" dirty="0" smtClean="0"/>
              <a:t> </a:t>
            </a:r>
            <a:r>
              <a:rPr lang="en-US" sz="2600" dirty="0" err="1" smtClean="0"/>
              <a:t>opis</a:t>
            </a:r>
            <a:r>
              <a:rPr lang="en-US" sz="2600" dirty="0" smtClean="0"/>
              <a:t> </a:t>
            </a:r>
            <a:r>
              <a:rPr lang="en-US" sz="2600" dirty="0" err="1" smtClean="0"/>
              <a:t>tipova</a:t>
            </a:r>
            <a:r>
              <a:rPr lang="en-US" sz="2600" dirty="0" smtClean="0"/>
              <a:t> </a:t>
            </a:r>
            <a:br>
              <a:rPr lang="en-US" sz="2600" dirty="0" smtClean="0"/>
            </a:br>
            <a:r>
              <a:rPr lang="en-US" sz="2600" dirty="0" err="1" smtClean="0"/>
              <a:t>koji</a:t>
            </a:r>
            <a:r>
              <a:rPr lang="en-US" sz="2600" dirty="0" smtClean="0"/>
              <a:t> se </a:t>
            </a:r>
            <a:r>
              <a:rPr lang="en-US" sz="2600" dirty="0" err="1" smtClean="0"/>
              <a:t>koriste</a:t>
            </a:r>
            <a:r>
              <a:rPr lang="en-US" sz="2600" dirty="0" smtClean="0"/>
              <a:t> u </a:t>
            </a:r>
            <a:r>
              <a:rPr lang="en-US" sz="2600" dirty="0" err="1" smtClean="0"/>
              <a:t>porukama</a:t>
            </a:r>
            <a:r>
              <a:rPr lang="en-US" sz="2600" dirty="0" smtClean="0"/>
              <a:t> </a:t>
            </a:r>
            <a:r>
              <a:rPr lang="en-US" sz="2600" dirty="0" err="1" smtClean="0"/>
              <a:t>koje</a:t>
            </a:r>
            <a:r>
              <a:rPr lang="en-US" sz="2600" dirty="0" smtClean="0"/>
              <a:t> </a:t>
            </a:r>
            <a:r>
              <a:rPr lang="en-US" sz="2600" dirty="0" err="1" smtClean="0"/>
              <a:t>servis</a:t>
            </a:r>
            <a:r>
              <a:rPr lang="en-US" sz="2600" dirty="0" smtClean="0"/>
              <a:t> </a:t>
            </a:r>
            <a:r>
              <a:rPr lang="en-US" sz="2600" dirty="0" err="1" smtClean="0"/>
              <a:t>razmenjuje</a:t>
            </a:r>
            <a:r>
              <a:rPr lang="en-US" sz="2600" dirty="0" smtClean="0"/>
              <a:t>.</a:t>
            </a:r>
          </a:p>
          <a:p>
            <a:r>
              <a:rPr lang="en-US" sz="2600" dirty="0" err="1" smtClean="0"/>
              <a:t>Opis</a:t>
            </a:r>
            <a:r>
              <a:rPr lang="en-US" sz="2600" dirty="0" smtClean="0"/>
              <a:t> </a:t>
            </a:r>
            <a:r>
              <a:rPr lang="en-US" sz="2600" dirty="0" err="1" smtClean="0"/>
              <a:t>interfejsa</a:t>
            </a:r>
            <a:r>
              <a:rPr lang="en-US" sz="2600" dirty="0" smtClean="0"/>
              <a:t> </a:t>
            </a:r>
            <a:r>
              <a:rPr lang="en-US" sz="2600" dirty="0" err="1" smtClean="0"/>
              <a:t>servisa</a:t>
            </a:r>
            <a:endParaRPr lang="en-US" sz="2600" dirty="0" smtClean="0"/>
          </a:p>
          <a:p>
            <a:pPr lvl="1"/>
            <a:r>
              <a:rPr lang="en-US" sz="2600" dirty="0" err="1" smtClean="0"/>
              <a:t>operacije</a:t>
            </a:r>
            <a:r>
              <a:rPr lang="en-US" sz="2600" dirty="0" smtClean="0"/>
              <a:t> </a:t>
            </a:r>
            <a:r>
              <a:rPr lang="en-US" sz="2600" dirty="0" err="1" smtClean="0"/>
              <a:t>koje</a:t>
            </a:r>
            <a:r>
              <a:rPr lang="en-US" sz="2600" dirty="0" smtClean="0"/>
              <a:t> </a:t>
            </a:r>
            <a:r>
              <a:rPr lang="en-US" sz="2600" dirty="0" err="1" smtClean="0"/>
              <a:t>servis</a:t>
            </a:r>
            <a:r>
              <a:rPr lang="en-US" sz="2600" dirty="0" smtClean="0"/>
              <a:t> </a:t>
            </a:r>
            <a:r>
              <a:rPr lang="en-US" sz="2600" dirty="0" err="1" smtClean="0"/>
              <a:t>pruža</a:t>
            </a:r>
            <a:r>
              <a:rPr lang="en-US" sz="2600" dirty="0" smtClean="0"/>
              <a:t> </a:t>
            </a:r>
            <a:r>
              <a:rPr lang="en-US" sz="2600" dirty="0" err="1" smtClean="0"/>
              <a:t>korisnicima</a:t>
            </a:r>
            <a:r>
              <a:rPr lang="en-US" sz="2600" dirty="0" smtClean="0"/>
              <a:t>.</a:t>
            </a:r>
          </a:p>
          <a:p>
            <a:r>
              <a:rPr lang="en-US" sz="2600" dirty="0" err="1" smtClean="0"/>
              <a:t>Opis</a:t>
            </a:r>
            <a:r>
              <a:rPr lang="en-US" sz="2600" dirty="0" smtClean="0"/>
              <a:t> </a:t>
            </a:r>
            <a:r>
              <a:rPr lang="en-US" sz="2600" dirty="0" err="1" smtClean="0"/>
              <a:t>ulaznih</a:t>
            </a:r>
            <a:r>
              <a:rPr lang="en-US" sz="2600" dirty="0" smtClean="0"/>
              <a:t> I </a:t>
            </a:r>
            <a:r>
              <a:rPr lang="en-US" sz="2600" dirty="0" err="1" smtClean="0"/>
              <a:t>izlaznih</a:t>
            </a:r>
            <a:r>
              <a:rPr lang="en-US" sz="2600" dirty="0" smtClean="0"/>
              <a:t> </a:t>
            </a:r>
            <a:r>
              <a:rPr lang="en-US" sz="2600" dirty="0" err="1" smtClean="0"/>
              <a:t>poruka</a:t>
            </a:r>
            <a:endParaRPr lang="en-US" sz="2600" dirty="0" smtClean="0"/>
          </a:p>
          <a:p>
            <a:r>
              <a:rPr lang="en-US" sz="2600" dirty="0" err="1" smtClean="0"/>
              <a:t>Opis</a:t>
            </a:r>
            <a:r>
              <a:rPr lang="en-US" sz="2600" dirty="0" smtClean="0"/>
              <a:t> </a:t>
            </a:r>
            <a:r>
              <a:rPr lang="en-US" sz="2600" dirty="0" err="1" smtClean="0"/>
              <a:t>protokola</a:t>
            </a:r>
            <a:r>
              <a:rPr lang="en-US" sz="2600" dirty="0" smtClean="0"/>
              <a:t> </a:t>
            </a:r>
            <a:r>
              <a:rPr lang="en-US" sz="2600" dirty="0" err="1" smtClean="0"/>
              <a:t>povezivanja</a:t>
            </a:r>
            <a:r>
              <a:rPr lang="en-US" sz="2600" dirty="0" smtClean="0"/>
              <a:t>, </a:t>
            </a:r>
            <a:r>
              <a:rPr lang="en-US" sz="2600" dirty="0" err="1" smtClean="0"/>
              <a:t>uglavnom</a:t>
            </a:r>
            <a:r>
              <a:rPr lang="en-US" sz="2600" dirty="0" smtClean="0"/>
              <a:t> </a:t>
            </a:r>
            <a:r>
              <a:rPr lang="en-US" sz="2600" dirty="0" smtClean="0"/>
              <a:t>je to SOAP </a:t>
            </a:r>
            <a:br>
              <a:rPr lang="en-US" sz="2600" dirty="0" smtClean="0"/>
            </a:br>
            <a:r>
              <a:rPr lang="en-US" sz="2600" dirty="0" err="1" smtClean="0"/>
              <a:t>ali</a:t>
            </a:r>
            <a:r>
              <a:rPr lang="en-US" sz="2600" dirty="0" smtClean="0"/>
              <a:t> </a:t>
            </a:r>
            <a:r>
              <a:rPr lang="en-US" sz="2600" dirty="0" err="1" smtClean="0"/>
              <a:t>mogu</a:t>
            </a:r>
            <a:r>
              <a:rPr lang="en-US" sz="2600" dirty="0" smtClean="0"/>
              <a:t> </a:t>
            </a:r>
            <a:r>
              <a:rPr lang="en-US" sz="2600" dirty="0" err="1" smtClean="0"/>
              <a:t>biti</a:t>
            </a:r>
            <a:r>
              <a:rPr lang="en-US" sz="2600" dirty="0" smtClean="0"/>
              <a:t> I </a:t>
            </a:r>
            <a:r>
              <a:rPr lang="en-US" sz="2600" dirty="0" err="1" smtClean="0"/>
              <a:t>drugi</a:t>
            </a:r>
            <a:endParaRPr lang="en-US" sz="2600" dirty="0" smtClean="0"/>
          </a:p>
          <a:p>
            <a:r>
              <a:rPr lang="en-US" sz="2600" dirty="0" err="1" smtClean="0"/>
              <a:t>Krajnja</a:t>
            </a:r>
            <a:r>
              <a:rPr lang="en-US" sz="2600" dirty="0" smtClean="0"/>
              <a:t> </a:t>
            </a:r>
            <a:r>
              <a:rPr lang="en-US" sz="2600" dirty="0" err="1" smtClean="0"/>
              <a:t>specifikacija</a:t>
            </a:r>
            <a:r>
              <a:rPr lang="en-US" sz="2600" dirty="0" smtClean="0"/>
              <a:t> </a:t>
            </a:r>
            <a:r>
              <a:rPr lang="en-US" sz="2600" dirty="0" err="1" smtClean="0"/>
              <a:t>predstavljena</a:t>
            </a:r>
            <a:r>
              <a:rPr lang="en-US" sz="2600" dirty="0" smtClean="0"/>
              <a:t> URI </a:t>
            </a:r>
            <a:r>
              <a:rPr lang="en-US" sz="2600" dirty="0" err="1" smtClean="0"/>
              <a:t>adresom</a:t>
            </a:r>
            <a:r>
              <a:rPr lang="en-US" sz="2600" dirty="0" smtClean="0"/>
              <a:t> </a:t>
            </a:r>
            <a:br>
              <a:rPr lang="en-US" sz="2600" dirty="0" smtClean="0"/>
            </a:br>
            <a:r>
              <a:rPr lang="en-US" sz="2600" dirty="0" err="1" smtClean="0"/>
              <a:t>fizičke</a:t>
            </a:r>
            <a:r>
              <a:rPr lang="en-US" sz="2600" dirty="0" smtClean="0"/>
              <a:t> </a:t>
            </a:r>
            <a:r>
              <a:rPr lang="en-US" sz="2600" dirty="0" err="1" smtClean="0"/>
              <a:t>lokacije</a:t>
            </a:r>
            <a:r>
              <a:rPr lang="en-US" sz="2600" dirty="0" smtClean="0"/>
              <a:t> </a:t>
            </a:r>
            <a:r>
              <a:rPr lang="en-US" sz="2600" dirty="0" err="1" smtClean="0"/>
              <a:t>servisa</a:t>
            </a:r>
            <a:endParaRPr lang="en-US" sz="2600" dirty="0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15/39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WSDL – </a:t>
            </a:r>
            <a:r>
              <a:rPr lang="en-US" dirty="0" err="1" smtClean="0"/>
              <a:t>Konceptualni</a:t>
            </a:r>
            <a:r>
              <a:rPr lang="en-US" dirty="0" smtClean="0"/>
              <a:t> model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66800" y="1524000"/>
            <a:ext cx="7924800" cy="5029200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16/39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981200"/>
            <a:ext cx="7498080" cy="1143000"/>
          </a:xfrm>
        </p:spPr>
        <p:txBody>
          <a:bodyPr>
            <a:normAutofit/>
          </a:bodyPr>
          <a:lstStyle/>
          <a:p>
            <a:pPr algn="ctr"/>
            <a:r>
              <a:rPr lang="en-US" sz="6000" dirty="0" err="1" smtClean="0"/>
              <a:t>Servisno</a:t>
            </a:r>
            <a:r>
              <a:rPr lang="en-US" sz="6000" dirty="0" smtClean="0"/>
              <a:t> </a:t>
            </a:r>
            <a:r>
              <a:rPr lang="en-US" sz="6000" dirty="0" err="1" smtClean="0"/>
              <a:t>inžinjerstvo</a:t>
            </a:r>
            <a:endParaRPr lang="en-US" sz="6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17/39</a:t>
            </a: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err="1" smtClean="0"/>
              <a:t>Servisno</a:t>
            </a:r>
            <a:r>
              <a:rPr lang="en-US" sz="4400" dirty="0" smtClean="0"/>
              <a:t> </a:t>
            </a:r>
            <a:r>
              <a:rPr lang="en-US" sz="4400" dirty="0" err="1" smtClean="0"/>
              <a:t>inžinjerstvo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600200"/>
            <a:ext cx="7498080" cy="4648200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Je </a:t>
            </a:r>
            <a:r>
              <a:rPr lang="en-US" sz="2800" dirty="0" err="1" smtClean="0"/>
              <a:t>proces</a:t>
            </a:r>
            <a:r>
              <a:rPr lang="en-US" sz="2800" dirty="0" smtClean="0"/>
              <a:t> </a:t>
            </a:r>
            <a:r>
              <a:rPr lang="en-US" sz="2800" dirty="0" err="1" smtClean="0"/>
              <a:t>razvijanja</a:t>
            </a:r>
            <a:r>
              <a:rPr lang="en-US" sz="2800" dirty="0" smtClean="0"/>
              <a:t> </a:t>
            </a:r>
            <a:r>
              <a:rPr lang="en-US" sz="2800" dirty="0" err="1" smtClean="0"/>
              <a:t>servisa</a:t>
            </a:r>
            <a:r>
              <a:rPr lang="en-US" sz="2800" dirty="0" smtClean="0"/>
              <a:t> </a:t>
            </a:r>
            <a:br>
              <a:rPr lang="en-US" sz="2800" dirty="0" smtClean="0"/>
            </a:br>
            <a:r>
              <a:rPr lang="en-US" sz="2800" dirty="0" err="1" smtClean="0"/>
              <a:t>za</a:t>
            </a:r>
            <a:r>
              <a:rPr lang="en-US" sz="2800" dirty="0" smtClean="0"/>
              <a:t> </a:t>
            </a:r>
            <a:r>
              <a:rPr lang="en-US" sz="2800" dirty="0" err="1" smtClean="0"/>
              <a:t>ponovnu</a:t>
            </a:r>
            <a:r>
              <a:rPr lang="en-US" sz="2800" dirty="0" smtClean="0"/>
              <a:t> </a:t>
            </a:r>
            <a:r>
              <a:rPr lang="en-US" sz="2800" dirty="0" err="1" smtClean="0"/>
              <a:t>upotrebu</a:t>
            </a:r>
            <a:r>
              <a:rPr lang="en-US" sz="2800" dirty="0" smtClean="0"/>
              <a:t> </a:t>
            </a:r>
            <a:br>
              <a:rPr lang="en-US" sz="2800" dirty="0" smtClean="0"/>
            </a:br>
            <a:r>
              <a:rPr lang="en-US" sz="2800" dirty="0" smtClean="0"/>
              <a:t>u </a:t>
            </a:r>
            <a:r>
              <a:rPr lang="en-US" sz="2800" dirty="0" err="1" smtClean="0"/>
              <a:t>servisno</a:t>
            </a:r>
            <a:r>
              <a:rPr lang="en-US" sz="2800" dirty="0" smtClean="0"/>
              <a:t> </a:t>
            </a:r>
            <a:r>
              <a:rPr lang="en-US" sz="2800" dirty="0" err="1" smtClean="0"/>
              <a:t>orjentisanim</a:t>
            </a:r>
            <a:r>
              <a:rPr lang="en-US" sz="2800" dirty="0" smtClean="0"/>
              <a:t> </a:t>
            </a:r>
            <a:r>
              <a:rPr lang="en-US" sz="2800" dirty="0" err="1" smtClean="0"/>
              <a:t>aplikacijama</a:t>
            </a:r>
            <a:endParaRPr lang="en-US" sz="2800" dirty="0" smtClean="0"/>
          </a:p>
          <a:p>
            <a:r>
              <a:rPr lang="en-US" sz="2800" dirty="0" err="1" smtClean="0"/>
              <a:t>Inžinjeri</a:t>
            </a:r>
            <a:r>
              <a:rPr lang="en-US" sz="2800" dirty="0" smtClean="0"/>
              <a:t> </a:t>
            </a:r>
            <a:r>
              <a:rPr lang="en-US" sz="2800" dirty="0" err="1" smtClean="0"/>
              <a:t>treba</a:t>
            </a:r>
            <a:r>
              <a:rPr lang="en-US" sz="2800" dirty="0" smtClean="0"/>
              <a:t> </a:t>
            </a:r>
            <a:r>
              <a:rPr lang="en-US" sz="2800" dirty="0" err="1" smtClean="0"/>
              <a:t>da</a:t>
            </a:r>
            <a:r>
              <a:rPr lang="en-US" sz="2800" dirty="0" smtClean="0"/>
              <a:t> </a:t>
            </a:r>
            <a:r>
              <a:rPr lang="en-US" sz="2800" dirty="0" err="1" smtClean="0"/>
              <a:t>osiguraju</a:t>
            </a:r>
            <a:r>
              <a:rPr lang="en-US" sz="2800" dirty="0" smtClean="0"/>
              <a:t> </a:t>
            </a:r>
            <a:r>
              <a:rPr lang="en-US" sz="2800" dirty="0" err="1" smtClean="0"/>
              <a:t>da</a:t>
            </a:r>
            <a:r>
              <a:rPr lang="en-US" sz="2800" dirty="0" smtClean="0"/>
              <a:t> </a:t>
            </a:r>
            <a:r>
              <a:rPr lang="en-US" sz="2800" dirty="0" err="1" smtClean="0"/>
              <a:t>servis</a:t>
            </a:r>
            <a:r>
              <a:rPr lang="en-US" sz="2800" dirty="0" smtClean="0"/>
              <a:t> </a:t>
            </a:r>
            <a:r>
              <a:rPr lang="en-US" sz="2800" dirty="0" err="1" smtClean="0"/>
              <a:t>predstavlja</a:t>
            </a:r>
            <a:r>
              <a:rPr lang="en-US" sz="2800" dirty="0" smtClean="0"/>
              <a:t> </a:t>
            </a:r>
            <a:r>
              <a:rPr lang="en-US" sz="2800" dirty="0" err="1" smtClean="0"/>
              <a:t>ponovo</a:t>
            </a:r>
            <a:r>
              <a:rPr lang="en-US" sz="2800" dirty="0" smtClean="0"/>
              <a:t> </a:t>
            </a:r>
            <a:r>
              <a:rPr lang="en-US" sz="2800" dirty="0" err="1" smtClean="0"/>
              <a:t>upotrebljivu</a:t>
            </a:r>
            <a:r>
              <a:rPr lang="en-US" sz="2800" dirty="0" smtClean="0"/>
              <a:t> </a:t>
            </a:r>
            <a:r>
              <a:rPr lang="en-US" sz="2800" dirty="0" err="1" smtClean="0"/>
              <a:t>aprstakciju</a:t>
            </a:r>
            <a:r>
              <a:rPr lang="en-US" sz="2800" dirty="0" smtClean="0"/>
              <a:t> </a:t>
            </a:r>
            <a:br>
              <a:rPr lang="en-US" sz="2800" dirty="0" smtClean="0"/>
            </a:br>
            <a:r>
              <a:rPr lang="en-US" sz="2800" dirty="0" err="1" smtClean="0"/>
              <a:t>koja</a:t>
            </a:r>
            <a:r>
              <a:rPr lang="en-US" sz="2800" dirty="0" smtClean="0"/>
              <a:t> </a:t>
            </a:r>
            <a:r>
              <a:rPr lang="en-US" sz="2800" dirty="0" err="1" smtClean="0"/>
              <a:t>može</a:t>
            </a:r>
            <a:r>
              <a:rPr lang="en-US" sz="2800" dirty="0" smtClean="0"/>
              <a:t> </a:t>
            </a:r>
            <a:r>
              <a:rPr lang="en-US" sz="2800" dirty="0" err="1" smtClean="0"/>
              <a:t>biti</a:t>
            </a:r>
            <a:r>
              <a:rPr lang="en-US" sz="2800" dirty="0" smtClean="0"/>
              <a:t> </a:t>
            </a:r>
            <a:r>
              <a:rPr lang="en-US" sz="2800" dirty="0" err="1" smtClean="0"/>
              <a:t>korišćena</a:t>
            </a:r>
            <a:r>
              <a:rPr lang="en-US" sz="2800" dirty="0" smtClean="0"/>
              <a:t> u </a:t>
            </a:r>
            <a:r>
              <a:rPr lang="en-US" sz="2800" dirty="0" err="1" smtClean="0"/>
              <a:t>različitim</a:t>
            </a:r>
            <a:r>
              <a:rPr lang="en-US" sz="2800" dirty="0" smtClean="0"/>
              <a:t> </a:t>
            </a:r>
            <a:r>
              <a:rPr lang="en-US" sz="2800" dirty="0" err="1" smtClean="0"/>
              <a:t>sistemima</a:t>
            </a:r>
            <a:r>
              <a:rPr lang="en-US" sz="2800" dirty="0" smtClean="0"/>
              <a:t>.</a:t>
            </a:r>
          </a:p>
          <a:p>
            <a:r>
              <a:rPr lang="en-US" sz="2800" dirty="0" err="1" smtClean="0"/>
              <a:t>Postoje</a:t>
            </a:r>
            <a:r>
              <a:rPr lang="en-US" sz="2800" dirty="0" smtClean="0"/>
              <a:t> tri </a:t>
            </a:r>
            <a:r>
              <a:rPr lang="en-US" sz="2800" dirty="0" err="1" smtClean="0"/>
              <a:t>logičke</a:t>
            </a:r>
            <a:r>
              <a:rPr lang="en-US" sz="2800" dirty="0" smtClean="0"/>
              <a:t> faze u </a:t>
            </a:r>
            <a:r>
              <a:rPr lang="en-US" sz="2800" dirty="0" err="1" smtClean="0"/>
              <a:t>razvoju</a:t>
            </a:r>
            <a:r>
              <a:rPr lang="en-US" sz="2800" dirty="0" smtClean="0"/>
              <a:t> </a:t>
            </a:r>
            <a:r>
              <a:rPr lang="en-US" sz="2800" dirty="0" err="1" smtClean="0"/>
              <a:t>servisa</a:t>
            </a:r>
            <a:r>
              <a:rPr lang="en-US" sz="2800" dirty="0" smtClean="0"/>
              <a:t>:</a:t>
            </a:r>
          </a:p>
          <a:p>
            <a:pPr lvl="1"/>
            <a:r>
              <a:rPr lang="en-US" dirty="0" err="1" smtClean="0"/>
              <a:t>Identifikacija</a:t>
            </a:r>
            <a:r>
              <a:rPr lang="en-US" dirty="0" smtClean="0"/>
              <a:t> </a:t>
            </a:r>
            <a:r>
              <a:rPr lang="en-US" dirty="0" err="1" smtClean="0"/>
              <a:t>kadidata</a:t>
            </a:r>
            <a:endParaRPr lang="en-US" dirty="0" smtClean="0"/>
          </a:p>
          <a:p>
            <a:pPr lvl="1"/>
            <a:r>
              <a:rPr lang="en-US" dirty="0" err="1" smtClean="0"/>
              <a:t>Dizajn</a:t>
            </a:r>
            <a:r>
              <a:rPr lang="en-US" dirty="0" smtClean="0"/>
              <a:t> </a:t>
            </a:r>
            <a:r>
              <a:rPr lang="en-US" dirty="0" err="1" smtClean="0"/>
              <a:t>servisa</a:t>
            </a:r>
            <a:endParaRPr lang="en-US" dirty="0" smtClean="0"/>
          </a:p>
          <a:p>
            <a:pPr lvl="1"/>
            <a:r>
              <a:rPr lang="en-US" dirty="0" err="1" smtClean="0"/>
              <a:t>Implementacija</a:t>
            </a:r>
            <a:r>
              <a:rPr lang="en-US" dirty="0" smtClean="0"/>
              <a:t> </a:t>
            </a:r>
            <a:r>
              <a:rPr lang="en-US" dirty="0" err="1" smtClean="0"/>
              <a:t>servisa</a:t>
            </a:r>
            <a:endParaRPr lang="en-US" dirty="0" smtClean="0"/>
          </a:p>
          <a:p>
            <a:pPr lvl="1"/>
            <a:endParaRPr lang="sr-Latn-R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18/39</a:t>
            </a: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err="1" smtClean="0"/>
              <a:t>Servisno</a:t>
            </a:r>
            <a:r>
              <a:rPr lang="en-US" dirty="0" smtClean="0"/>
              <a:t> </a:t>
            </a:r>
            <a:r>
              <a:rPr lang="en-US" dirty="0" err="1" smtClean="0"/>
              <a:t>inžinjerstvo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219200" y="1600200"/>
            <a:ext cx="7680960" cy="4968240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19/39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 smtClean="0"/>
              <a:t>Sadržaj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2133600"/>
            <a:ext cx="7498080" cy="4114800"/>
          </a:xfrm>
        </p:spPr>
        <p:txBody>
          <a:bodyPr>
            <a:normAutofit/>
          </a:bodyPr>
          <a:lstStyle/>
          <a:p>
            <a:r>
              <a:rPr lang="sr-Latn-RS" sz="2800" dirty="0" smtClean="0"/>
              <a:t>Uvod</a:t>
            </a:r>
          </a:p>
          <a:p>
            <a:r>
              <a:rPr lang="sr-Latn-RS" sz="2800" dirty="0" smtClean="0"/>
              <a:t>Servisi kao ponovo upotrebljive komponente</a:t>
            </a:r>
          </a:p>
          <a:p>
            <a:r>
              <a:rPr lang="sr-Latn-RS" sz="2800" dirty="0" smtClean="0"/>
              <a:t>Servisno inžinjerstvo</a:t>
            </a:r>
          </a:p>
          <a:p>
            <a:r>
              <a:rPr lang="sr-Latn-RS" sz="2800" dirty="0" smtClean="0"/>
              <a:t>Razvijanje softvera pomoću servisa</a:t>
            </a:r>
            <a:endParaRPr lang="en-US" sz="28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2/39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err="1" smtClean="0"/>
              <a:t>Identifikacija</a:t>
            </a:r>
            <a:r>
              <a:rPr lang="en-US" dirty="0" smtClean="0"/>
              <a:t> </a:t>
            </a:r>
            <a:r>
              <a:rPr lang="en-US" dirty="0" err="1" smtClean="0"/>
              <a:t>kandidata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905000"/>
            <a:ext cx="7498080" cy="3581400"/>
          </a:xfrm>
        </p:spPr>
        <p:txBody>
          <a:bodyPr/>
          <a:lstStyle/>
          <a:p>
            <a:r>
              <a:rPr lang="en-US" sz="2800" dirty="0" err="1" smtClean="0"/>
              <a:t>Osnovna</a:t>
            </a:r>
            <a:r>
              <a:rPr lang="en-US" sz="2800" dirty="0" smtClean="0"/>
              <a:t> </a:t>
            </a:r>
            <a:r>
              <a:rPr lang="en-US" sz="2800" dirty="0" err="1" smtClean="0"/>
              <a:t>svrha</a:t>
            </a:r>
            <a:r>
              <a:rPr lang="en-US" sz="2800" dirty="0" smtClean="0"/>
              <a:t> </a:t>
            </a:r>
            <a:r>
              <a:rPr lang="en-US" sz="2800" dirty="0" err="1" smtClean="0"/>
              <a:t>servisno-orjentisanih</a:t>
            </a:r>
            <a:r>
              <a:rPr lang="en-US" sz="2800" dirty="0" smtClean="0"/>
              <a:t> </a:t>
            </a:r>
            <a:r>
              <a:rPr lang="en-US" sz="2800" dirty="0" err="1" smtClean="0"/>
              <a:t>arhitektura</a:t>
            </a:r>
            <a:r>
              <a:rPr lang="en-US" sz="2800" dirty="0" smtClean="0"/>
              <a:t> je </a:t>
            </a:r>
            <a:r>
              <a:rPr lang="en-US" sz="2800" dirty="0" err="1" smtClean="0"/>
              <a:t>da</a:t>
            </a:r>
            <a:r>
              <a:rPr lang="en-US" sz="2800" dirty="0" smtClean="0"/>
              <a:t> </a:t>
            </a:r>
            <a:r>
              <a:rPr lang="en-US" sz="2800" dirty="0" err="1" smtClean="0"/>
              <a:t>podrže</a:t>
            </a:r>
            <a:r>
              <a:rPr lang="en-US" sz="2800" dirty="0" smtClean="0"/>
              <a:t> </a:t>
            </a:r>
            <a:r>
              <a:rPr lang="en-US" sz="2800" dirty="0" err="1" smtClean="0"/>
              <a:t>poslovne</a:t>
            </a:r>
            <a:r>
              <a:rPr lang="en-US" sz="2800" dirty="0" smtClean="0"/>
              <a:t> </a:t>
            </a:r>
            <a:r>
              <a:rPr lang="en-US" sz="2800" dirty="0" err="1" smtClean="0"/>
              <a:t>procese</a:t>
            </a:r>
            <a:endParaRPr lang="en-US" sz="2800" dirty="0" smtClean="0"/>
          </a:p>
          <a:p>
            <a:r>
              <a:rPr lang="en-US" sz="2800" dirty="0" err="1" smtClean="0"/>
              <a:t>Identifikacija</a:t>
            </a:r>
            <a:r>
              <a:rPr lang="en-US" sz="2800" dirty="0" smtClean="0"/>
              <a:t> </a:t>
            </a:r>
            <a:r>
              <a:rPr lang="en-US" sz="2800" dirty="0" err="1" smtClean="0"/>
              <a:t>kandidata</a:t>
            </a:r>
            <a:r>
              <a:rPr lang="en-US" sz="2800" dirty="0" smtClean="0"/>
              <a:t> </a:t>
            </a:r>
            <a:r>
              <a:rPr lang="en-US" sz="2800" dirty="0" err="1" smtClean="0"/>
              <a:t>podrazumeva</a:t>
            </a:r>
            <a:r>
              <a:rPr lang="en-US" sz="2800" dirty="0" smtClean="0"/>
              <a:t> </a:t>
            </a:r>
            <a:r>
              <a:rPr lang="en-US" sz="2800" dirty="0" err="1" smtClean="0"/>
              <a:t>razumevanje</a:t>
            </a:r>
            <a:r>
              <a:rPr lang="en-US" sz="2800" dirty="0" smtClean="0"/>
              <a:t> I </a:t>
            </a:r>
            <a:r>
              <a:rPr lang="en-US" sz="2800" dirty="0" err="1" smtClean="0"/>
              <a:t>analiziranje</a:t>
            </a:r>
            <a:r>
              <a:rPr lang="en-US" sz="2800" dirty="0" smtClean="0"/>
              <a:t> </a:t>
            </a:r>
            <a:r>
              <a:rPr lang="en-US" sz="2800" dirty="0" err="1" smtClean="0"/>
              <a:t>poslovnih</a:t>
            </a:r>
            <a:r>
              <a:rPr lang="en-US" sz="2800" dirty="0" smtClean="0"/>
              <a:t> </a:t>
            </a:r>
            <a:r>
              <a:rPr lang="en-US" sz="2800" dirty="0" err="1" smtClean="0"/>
              <a:t>procesa</a:t>
            </a:r>
            <a:r>
              <a:rPr lang="en-US" sz="2800" dirty="0" smtClean="0"/>
              <a:t> </a:t>
            </a:r>
            <a:r>
              <a:rPr lang="en-US" sz="2800" dirty="0" err="1" smtClean="0"/>
              <a:t>radi</a:t>
            </a:r>
            <a:r>
              <a:rPr lang="en-US" sz="2800" dirty="0" smtClean="0"/>
              <a:t> </a:t>
            </a:r>
            <a:r>
              <a:rPr lang="en-US" sz="2800" dirty="0" err="1" smtClean="0"/>
              <a:t>odlučivanja</a:t>
            </a:r>
            <a:r>
              <a:rPr lang="en-US" sz="2800" dirty="0" smtClean="0"/>
              <a:t> </a:t>
            </a:r>
            <a:r>
              <a:rPr lang="en-US" sz="2800" dirty="0" err="1" smtClean="0"/>
              <a:t>koje</a:t>
            </a:r>
            <a:r>
              <a:rPr lang="en-US" sz="2800" dirty="0" smtClean="0"/>
              <a:t> </a:t>
            </a:r>
            <a:r>
              <a:rPr lang="en-US" sz="2800" dirty="0" err="1" smtClean="0"/>
              <a:t>servise</a:t>
            </a:r>
            <a:r>
              <a:rPr lang="en-US" sz="2800" dirty="0" smtClean="0"/>
              <a:t> </a:t>
            </a:r>
            <a:br>
              <a:rPr lang="en-US" sz="2800" dirty="0" smtClean="0"/>
            </a:br>
            <a:r>
              <a:rPr lang="en-US" sz="2800" dirty="0" smtClean="0"/>
              <a:t>je </a:t>
            </a:r>
            <a:r>
              <a:rPr lang="en-US" sz="2800" dirty="0" err="1" smtClean="0"/>
              <a:t>potrebno</a:t>
            </a:r>
            <a:r>
              <a:rPr lang="en-US" sz="2800" dirty="0" smtClean="0"/>
              <a:t> </a:t>
            </a:r>
            <a:r>
              <a:rPr lang="en-US" sz="2800" smtClean="0"/>
              <a:t>implementirati</a:t>
            </a:r>
            <a:endParaRPr lang="en-US" sz="2800" dirty="0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20/39</a:t>
            </a: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err="1" smtClean="0"/>
              <a:t>Tipovi</a:t>
            </a:r>
            <a:r>
              <a:rPr lang="en-US" dirty="0" smtClean="0"/>
              <a:t> </a:t>
            </a:r>
            <a:r>
              <a:rPr lang="en-US" dirty="0" err="1" smtClean="0"/>
              <a:t>servisa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71600" y="1905000"/>
            <a:ext cx="7498080" cy="4114800"/>
          </a:xfrm>
        </p:spPr>
        <p:txBody>
          <a:bodyPr>
            <a:noAutofit/>
          </a:bodyPr>
          <a:lstStyle/>
          <a:p>
            <a:r>
              <a:rPr lang="en-US" sz="2400" u="sng" dirty="0" err="1" smtClean="0"/>
              <a:t>Korisni</a:t>
            </a:r>
            <a:r>
              <a:rPr lang="en-US" sz="2400" u="sng" dirty="0" smtClean="0"/>
              <a:t> </a:t>
            </a:r>
            <a:r>
              <a:rPr lang="en-US" sz="2400" u="sng" dirty="0" err="1" smtClean="0"/>
              <a:t>servisi</a:t>
            </a:r>
            <a:endParaRPr lang="en-US" sz="2400" u="sng" dirty="0" smtClean="0"/>
          </a:p>
          <a:p>
            <a:pPr lvl="1"/>
            <a:r>
              <a:rPr lang="en-US" sz="2000" dirty="0" err="1" smtClean="0"/>
              <a:t>predstavljaju</a:t>
            </a:r>
            <a:r>
              <a:rPr lang="en-US" sz="2000" dirty="0" smtClean="0"/>
              <a:t> </a:t>
            </a:r>
            <a:r>
              <a:rPr lang="en-US" sz="2000" dirty="0" err="1" smtClean="0"/>
              <a:t>neku</a:t>
            </a:r>
            <a:r>
              <a:rPr lang="en-US" sz="2000" dirty="0" smtClean="0"/>
              <a:t> </a:t>
            </a:r>
            <a:r>
              <a:rPr lang="en-US" sz="2000" dirty="0" err="1" smtClean="0"/>
              <a:t>generalnu</a:t>
            </a:r>
            <a:r>
              <a:rPr lang="en-US" sz="2000" dirty="0" smtClean="0"/>
              <a:t> </a:t>
            </a:r>
            <a:r>
              <a:rPr lang="en-US" sz="2000" dirty="0" err="1" smtClean="0"/>
              <a:t>funkcionalnost</a:t>
            </a:r>
            <a:r>
              <a:rPr lang="en-US" sz="2000" dirty="0" smtClean="0"/>
              <a:t> </a:t>
            </a:r>
            <a:br>
              <a:rPr lang="en-US" sz="2000" dirty="0" smtClean="0"/>
            </a:br>
            <a:r>
              <a:rPr lang="en-US" sz="2000" dirty="0" err="1" smtClean="0"/>
              <a:t>koja</a:t>
            </a:r>
            <a:r>
              <a:rPr lang="en-US" sz="2000" dirty="0" smtClean="0"/>
              <a:t> se </a:t>
            </a:r>
            <a:r>
              <a:rPr lang="en-US" sz="2000" dirty="0" err="1" smtClean="0"/>
              <a:t>koristi</a:t>
            </a:r>
            <a:r>
              <a:rPr lang="en-US" sz="2000" dirty="0" smtClean="0"/>
              <a:t> u </a:t>
            </a:r>
            <a:r>
              <a:rPr lang="en-US" sz="2000" dirty="0" err="1" smtClean="0"/>
              <a:t>više</a:t>
            </a:r>
            <a:r>
              <a:rPr lang="en-US" sz="2000" dirty="0" smtClean="0"/>
              <a:t> </a:t>
            </a:r>
            <a:r>
              <a:rPr lang="en-US" sz="2000" dirty="0" err="1" smtClean="0"/>
              <a:t>različitih</a:t>
            </a:r>
            <a:r>
              <a:rPr lang="en-US" sz="2000" dirty="0" smtClean="0"/>
              <a:t> </a:t>
            </a:r>
            <a:r>
              <a:rPr lang="en-US" sz="2000" dirty="0" err="1" smtClean="0"/>
              <a:t>poslovnih</a:t>
            </a:r>
            <a:r>
              <a:rPr lang="en-US" sz="2000" dirty="0" smtClean="0"/>
              <a:t> </a:t>
            </a:r>
            <a:r>
              <a:rPr lang="en-US" sz="2000" dirty="0" err="1" smtClean="0"/>
              <a:t>procesa</a:t>
            </a:r>
            <a:endParaRPr lang="en-US" sz="2000" dirty="0" smtClean="0"/>
          </a:p>
          <a:p>
            <a:pPr lvl="1"/>
            <a:r>
              <a:rPr lang="en-US" sz="2000" dirty="0" err="1" smtClean="0"/>
              <a:t>Dobar</a:t>
            </a:r>
            <a:r>
              <a:rPr lang="en-US" sz="2000" dirty="0" smtClean="0"/>
              <a:t> primer je </a:t>
            </a:r>
            <a:r>
              <a:rPr lang="en-US" sz="2000" dirty="0" err="1" smtClean="0"/>
              <a:t>Konverzija</a:t>
            </a:r>
            <a:r>
              <a:rPr lang="en-US" sz="2000" dirty="0" smtClean="0"/>
              <a:t> </a:t>
            </a:r>
            <a:r>
              <a:rPr lang="en-US" sz="2000" dirty="0" err="1" smtClean="0"/>
              <a:t>valute</a:t>
            </a:r>
            <a:r>
              <a:rPr lang="en-US" sz="2000" dirty="0" smtClean="0"/>
              <a:t> </a:t>
            </a:r>
            <a:r>
              <a:rPr lang="en-US" sz="2000" dirty="0" err="1" smtClean="0"/>
              <a:t>novca</a:t>
            </a:r>
            <a:endParaRPr lang="sr-Latn-RS" sz="2000" dirty="0" smtClean="0"/>
          </a:p>
          <a:p>
            <a:r>
              <a:rPr lang="en-US" sz="2400" u="sng" dirty="0" err="1" smtClean="0"/>
              <a:t>Poslovni</a:t>
            </a:r>
            <a:r>
              <a:rPr lang="en-US" sz="2400" u="sng" dirty="0" smtClean="0"/>
              <a:t> </a:t>
            </a:r>
            <a:r>
              <a:rPr lang="en-US" sz="2400" u="sng" dirty="0" err="1" smtClean="0"/>
              <a:t>servisi</a:t>
            </a:r>
            <a:endParaRPr lang="en-US" sz="2400" u="sng" dirty="0" smtClean="0"/>
          </a:p>
          <a:p>
            <a:pPr lvl="1"/>
            <a:r>
              <a:rPr lang="en-US" sz="2000" dirty="0" err="1" smtClean="0"/>
              <a:t>oni</a:t>
            </a:r>
            <a:r>
              <a:rPr lang="en-US" sz="2000" dirty="0" smtClean="0"/>
              <a:t> </a:t>
            </a:r>
            <a:r>
              <a:rPr lang="en-US" sz="2000" dirty="0" err="1" smtClean="0"/>
              <a:t>su</a:t>
            </a:r>
            <a:r>
              <a:rPr lang="en-US" sz="2000" dirty="0" smtClean="0"/>
              <a:t> </a:t>
            </a:r>
            <a:r>
              <a:rPr lang="en-US" sz="2000" dirty="0" err="1" smtClean="0"/>
              <a:t>povezani</a:t>
            </a:r>
            <a:r>
              <a:rPr lang="en-US" sz="2000" dirty="0" smtClean="0"/>
              <a:t> </a:t>
            </a:r>
            <a:r>
              <a:rPr lang="en-US" sz="2000" dirty="0" err="1" smtClean="0"/>
              <a:t>sa</a:t>
            </a:r>
            <a:r>
              <a:rPr lang="en-US" sz="2000" dirty="0" smtClean="0"/>
              <a:t> </a:t>
            </a:r>
            <a:r>
              <a:rPr lang="en-US" sz="2000" dirty="0" err="1" smtClean="0"/>
              <a:t>specifičnim</a:t>
            </a:r>
            <a:r>
              <a:rPr lang="en-US" sz="2000" dirty="0" smtClean="0"/>
              <a:t> </a:t>
            </a:r>
            <a:r>
              <a:rPr lang="en-US" sz="2000" dirty="0" err="1" smtClean="0"/>
              <a:t>poslovnim</a:t>
            </a:r>
            <a:r>
              <a:rPr lang="en-US" sz="2000" dirty="0" smtClean="0"/>
              <a:t> </a:t>
            </a:r>
            <a:r>
              <a:rPr lang="en-US" sz="2000" dirty="0" err="1" smtClean="0"/>
              <a:t>funkcijama</a:t>
            </a:r>
            <a:endParaRPr lang="en-US" sz="2000" dirty="0" smtClean="0"/>
          </a:p>
          <a:p>
            <a:pPr lvl="1"/>
            <a:r>
              <a:rPr lang="en-US" sz="2000" dirty="0" err="1" smtClean="0"/>
              <a:t>Npr</a:t>
            </a:r>
            <a:r>
              <a:rPr lang="en-US" sz="2000" dirty="0" smtClean="0"/>
              <a:t>. </a:t>
            </a:r>
            <a:r>
              <a:rPr lang="en-US" sz="2000" dirty="0" err="1" smtClean="0"/>
              <a:t>Upis</a:t>
            </a:r>
            <a:r>
              <a:rPr lang="en-US" sz="2000" dirty="0" smtClean="0"/>
              <a:t> </a:t>
            </a:r>
            <a:r>
              <a:rPr lang="en-US" sz="2000" dirty="0" err="1" smtClean="0"/>
              <a:t>studenata</a:t>
            </a:r>
            <a:r>
              <a:rPr lang="en-US" sz="2000" dirty="0" smtClean="0"/>
              <a:t> </a:t>
            </a:r>
            <a:r>
              <a:rPr lang="en-US" sz="2000" dirty="0" err="1" smtClean="0"/>
              <a:t>na</a:t>
            </a:r>
            <a:r>
              <a:rPr lang="en-US" sz="2000" dirty="0" smtClean="0"/>
              <a:t> </a:t>
            </a:r>
            <a:r>
              <a:rPr lang="en-US" sz="2000" dirty="0" err="1" smtClean="0"/>
              <a:t>fakultet</a:t>
            </a:r>
            <a:endParaRPr lang="en-US" sz="2000" dirty="0" smtClean="0"/>
          </a:p>
          <a:p>
            <a:r>
              <a:rPr lang="en-US" sz="2400" u="sng" dirty="0" err="1" smtClean="0"/>
              <a:t>Koordinišući</a:t>
            </a:r>
            <a:r>
              <a:rPr lang="en-US" sz="2400" u="sng" dirty="0" smtClean="0"/>
              <a:t> </a:t>
            </a:r>
            <a:r>
              <a:rPr lang="en-US" sz="2400" u="sng" dirty="0" err="1" smtClean="0"/>
              <a:t>servisi</a:t>
            </a:r>
            <a:endParaRPr lang="en-US" sz="2400" u="sng" dirty="0" smtClean="0"/>
          </a:p>
          <a:p>
            <a:pPr lvl="1"/>
            <a:r>
              <a:rPr lang="en-US" sz="2000" dirty="0" err="1" smtClean="0"/>
              <a:t>ovo</a:t>
            </a:r>
            <a:r>
              <a:rPr lang="en-US" sz="2000" dirty="0" smtClean="0"/>
              <a:t> </a:t>
            </a:r>
            <a:r>
              <a:rPr lang="en-US" sz="2000" dirty="0" err="1" smtClean="0"/>
              <a:t>su</a:t>
            </a:r>
            <a:r>
              <a:rPr lang="en-US" sz="2000" dirty="0" smtClean="0"/>
              <a:t> </a:t>
            </a:r>
            <a:r>
              <a:rPr lang="en-US" sz="2000" dirty="0" err="1" smtClean="0"/>
              <a:t>servisi</a:t>
            </a:r>
            <a:r>
              <a:rPr lang="en-US" sz="2000" dirty="0" smtClean="0"/>
              <a:t> </a:t>
            </a:r>
            <a:r>
              <a:rPr lang="en-US" sz="2000" dirty="0" err="1" smtClean="0"/>
              <a:t>koji</a:t>
            </a:r>
            <a:r>
              <a:rPr lang="en-US" sz="2000" dirty="0" smtClean="0"/>
              <a:t> </a:t>
            </a:r>
            <a:r>
              <a:rPr lang="en-US" sz="2000" dirty="0" err="1" smtClean="0"/>
              <a:t>podržavaju</a:t>
            </a:r>
            <a:r>
              <a:rPr lang="en-US" sz="2000" dirty="0" smtClean="0"/>
              <a:t> </a:t>
            </a:r>
            <a:r>
              <a:rPr lang="en-US" sz="2000" dirty="0" err="1" smtClean="0"/>
              <a:t>poslovne</a:t>
            </a:r>
            <a:r>
              <a:rPr lang="en-US" sz="2000" dirty="0" smtClean="0"/>
              <a:t> </a:t>
            </a:r>
            <a:r>
              <a:rPr lang="en-US" sz="2000" dirty="0" err="1" smtClean="0"/>
              <a:t>procese</a:t>
            </a:r>
            <a:r>
              <a:rPr lang="en-US" sz="2000" dirty="0" smtClean="0"/>
              <a:t> </a:t>
            </a:r>
            <a:br>
              <a:rPr lang="en-US" sz="2000" dirty="0" smtClean="0"/>
            </a:br>
            <a:r>
              <a:rPr lang="en-US" sz="2000" dirty="0" err="1" smtClean="0"/>
              <a:t>koji</a:t>
            </a:r>
            <a:r>
              <a:rPr lang="en-US" sz="2000" dirty="0" smtClean="0"/>
              <a:t> </a:t>
            </a:r>
            <a:r>
              <a:rPr lang="en-US" sz="2000" dirty="0" err="1" smtClean="0"/>
              <a:t>uključuju</a:t>
            </a:r>
            <a:r>
              <a:rPr lang="en-US" sz="2000" dirty="0" smtClean="0"/>
              <a:t> </a:t>
            </a:r>
            <a:r>
              <a:rPr lang="en-US" sz="2000" dirty="0" err="1" smtClean="0"/>
              <a:t>različite</a:t>
            </a:r>
            <a:r>
              <a:rPr lang="en-US" sz="2000" dirty="0" smtClean="0"/>
              <a:t> </a:t>
            </a:r>
            <a:r>
              <a:rPr lang="en-US" sz="2000" dirty="0" err="1" smtClean="0"/>
              <a:t>učesnike</a:t>
            </a:r>
            <a:r>
              <a:rPr lang="en-US" sz="2000" dirty="0" smtClean="0"/>
              <a:t> I </a:t>
            </a:r>
            <a:r>
              <a:rPr lang="en-US" sz="2000" dirty="0" err="1" smtClean="0"/>
              <a:t>aktivnosti</a:t>
            </a:r>
            <a:endParaRPr lang="en-US" sz="2000" dirty="0" smtClean="0"/>
          </a:p>
          <a:p>
            <a:pPr lvl="1"/>
            <a:r>
              <a:rPr lang="en-US" sz="2000" dirty="0" err="1" smtClean="0"/>
              <a:t>Npr</a:t>
            </a:r>
            <a:r>
              <a:rPr lang="en-US" sz="2000" dirty="0" smtClean="0"/>
              <a:t>. </a:t>
            </a:r>
            <a:r>
              <a:rPr lang="en-US" sz="2000" dirty="0" err="1" smtClean="0"/>
              <a:t>Naručivanje</a:t>
            </a:r>
            <a:r>
              <a:rPr lang="en-US" sz="2000" dirty="0" smtClean="0"/>
              <a:t> I </a:t>
            </a:r>
            <a:r>
              <a:rPr lang="en-US" sz="2000" dirty="0" err="1" smtClean="0"/>
              <a:t>plaćanje</a:t>
            </a:r>
            <a:r>
              <a:rPr lang="en-US" sz="2000" dirty="0" smtClean="0"/>
              <a:t> robe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21/39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609600"/>
            <a:ext cx="749808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 err="1" smtClean="0"/>
              <a:t>Servisi</a:t>
            </a:r>
            <a:r>
              <a:rPr lang="en-US" sz="4400" dirty="0" smtClean="0"/>
              <a:t> </a:t>
            </a:r>
            <a:r>
              <a:rPr lang="en-US" sz="4400" dirty="0" err="1" smtClean="0"/>
              <a:t>orjentisani</a:t>
            </a:r>
            <a:r>
              <a:rPr lang="en-US" sz="4400" dirty="0" smtClean="0"/>
              <a:t> ka </a:t>
            </a:r>
            <a:r>
              <a:rPr lang="en-US" sz="4400" dirty="0" err="1" smtClean="0"/>
              <a:t>zadacima</a:t>
            </a:r>
            <a:r>
              <a:rPr lang="en-US" sz="4400" dirty="0" smtClean="0"/>
              <a:t> I </a:t>
            </a:r>
            <a:r>
              <a:rPr lang="en-US" sz="4400" dirty="0" err="1" smtClean="0"/>
              <a:t>entitetima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828800"/>
            <a:ext cx="7498080" cy="4800600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Servisi</a:t>
            </a:r>
            <a:r>
              <a:rPr lang="en-US" sz="2800" dirty="0" smtClean="0"/>
              <a:t> </a:t>
            </a:r>
            <a:r>
              <a:rPr lang="en-US" sz="2800" dirty="0" err="1" smtClean="0"/>
              <a:t>orjentisani</a:t>
            </a:r>
            <a:r>
              <a:rPr lang="en-US" sz="2800" dirty="0" smtClean="0"/>
              <a:t> ka </a:t>
            </a:r>
            <a:r>
              <a:rPr lang="en-US" sz="2800" dirty="0" err="1" smtClean="0"/>
              <a:t>zadacima</a:t>
            </a:r>
            <a:r>
              <a:rPr lang="en-US" sz="2800" dirty="0" smtClean="0"/>
              <a:t> </a:t>
            </a:r>
            <a:br>
              <a:rPr lang="en-US" sz="2800" dirty="0" smtClean="0"/>
            </a:br>
            <a:r>
              <a:rPr lang="en-US" sz="2800" dirty="0" err="1" smtClean="0"/>
              <a:t>su</a:t>
            </a:r>
            <a:r>
              <a:rPr lang="en-US" sz="2800" dirty="0" smtClean="0"/>
              <a:t> </a:t>
            </a:r>
            <a:r>
              <a:rPr lang="en-US" sz="2800" dirty="0" err="1" smtClean="0"/>
              <a:t>oni</a:t>
            </a:r>
            <a:r>
              <a:rPr lang="en-US" sz="2800" dirty="0" smtClean="0"/>
              <a:t> </a:t>
            </a:r>
            <a:r>
              <a:rPr lang="en-US" sz="2800" dirty="0" err="1" smtClean="0"/>
              <a:t>koji</a:t>
            </a:r>
            <a:r>
              <a:rPr lang="en-US" sz="2800" dirty="0" smtClean="0"/>
              <a:t> se </a:t>
            </a:r>
            <a:r>
              <a:rPr lang="en-US" sz="2800" dirty="0" err="1" smtClean="0"/>
              <a:t>odnose</a:t>
            </a:r>
            <a:r>
              <a:rPr lang="en-US" sz="2800" dirty="0" smtClean="0"/>
              <a:t> </a:t>
            </a:r>
            <a:r>
              <a:rPr lang="en-US" sz="2800" dirty="0" err="1" smtClean="0"/>
              <a:t>na</a:t>
            </a:r>
            <a:r>
              <a:rPr lang="en-US" sz="2800" dirty="0" smtClean="0"/>
              <a:t> </a:t>
            </a:r>
            <a:r>
              <a:rPr lang="en-US" sz="2800" dirty="0" err="1" smtClean="0"/>
              <a:t>neku</a:t>
            </a:r>
            <a:r>
              <a:rPr lang="en-US" sz="2800" dirty="0" smtClean="0"/>
              <a:t> </a:t>
            </a:r>
            <a:r>
              <a:rPr lang="en-US" sz="2800" dirty="0" err="1" smtClean="0"/>
              <a:t>aktivnost</a:t>
            </a:r>
            <a:endParaRPr lang="en-US" sz="2800" dirty="0" smtClean="0"/>
          </a:p>
          <a:p>
            <a:r>
              <a:rPr lang="en-US" sz="2800" dirty="0" err="1" smtClean="0"/>
              <a:t>Servisi</a:t>
            </a:r>
            <a:r>
              <a:rPr lang="en-US" sz="2800" dirty="0" smtClean="0"/>
              <a:t> </a:t>
            </a:r>
            <a:r>
              <a:rPr lang="en-US" sz="2800" dirty="0" err="1" smtClean="0"/>
              <a:t>orjentisani</a:t>
            </a:r>
            <a:r>
              <a:rPr lang="en-US" sz="2800" dirty="0" smtClean="0"/>
              <a:t> ka </a:t>
            </a:r>
            <a:r>
              <a:rPr lang="en-US" sz="2800" dirty="0" err="1" smtClean="0"/>
              <a:t>entitetima</a:t>
            </a:r>
            <a:r>
              <a:rPr lang="en-US" sz="2800" dirty="0" smtClean="0"/>
              <a:t> </a:t>
            </a:r>
            <a:br>
              <a:rPr lang="en-US" sz="2800" dirty="0" smtClean="0"/>
            </a:br>
            <a:r>
              <a:rPr lang="en-US" sz="2800" dirty="0" err="1" smtClean="0"/>
              <a:t>su</a:t>
            </a:r>
            <a:r>
              <a:rPr lang="en-US" sz="2800" dirty="0" smtClean="0"/>
              <a:t> </a:t>
            </a:r>
            <a:r>
              <a:rPr lang="en-US" sz="2800" dirty="0" err="1" smtClean="0"/>
              <a:t>slični</a:t>
            </a:r>
            <a:r>
              <a:rPr lang="en-US" sz="2800" dirty="0" smtClean="0"/>
              <a:t> </a:t>
            </a:r>
            <a:r>
              <a:rPr lang="en-US" sz="2800" dirty="0" err="1" smtClean="0"/>
              <a:t>objektima</a:t>
            </a:r>
            <a:r>
              <a:rPr lang="en-US" sz="2800" dirty="0" smtClean="0"/>
              <a:t>, </a:t>
            </a:r>
            <a:r>
              <a:rPr lang="en-US" sz="2800" dirty="0" err="1" smtClean="0"/>
              <a:t>odnose</a:t>
            </a:r>
            <a:r>
              <a:rPr lang="en-US" sz="2800" dirty="0" smtClean="0"/>
              <a:t> se</a:t>
            </a:r>
            <a:br>
              <a:rPr lang="en-US" sz="2800" dirty="0" smtClean="0"/>
            </a:br>
            <a:r>
              <a:rPr lang="en-US" sz="2800" dirty="0" err="1" smtClean="0"/>
              <a:t>na</a:t>
            </a:r>
            <a:r>
              <a:rPr lang="en-US" sz="2800" dirty="0" smtClean="0"/>
              <a:t> </a:t>
            </a:r>
            <a:r>
              <a:rPr lang="en-US" sz="2800" dirty="0" err="1" smtClean="0"/>
              <a:t>poslovni</a:t>
            </a:r>
            <a:r>
              <a:rPr lang="en-US" sz="2800" dirty="0" smtClean="0"/>
              <a:t> </a:t>
            </a:r>
            <a:r>
              <a:rPr lang="en-US" sz="2800" dirty="0" err="1" smtClean="0"/>
              <a:t>entitet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err="1" smtClean="0"/>
              <a:t>npr</a:t>
            </a:r>
            <a:r>
              <a:rPr lang="en-US" sz="2800" dirty="0" smtClean="0"/>
              <a:t>. Forma </a:t>
            </a:r>
            <a:r>
              <a:rPr lang="en-US" sz="2800" dirty="0" err="1" smtClean="0"/>
              <a:t>za</a:t>
            </a:r>
            <a:r>
              <a:rPr lang="en-US" sz="2800" dirty="0" smtClean="0"/>
              <a:t> </a:t>
            </a:r>
            <a:r>
              <a:rPr lang="en-US" sz="2800" dirty="0" err="1" smtClean="0"/>
              <a:t>prijavu</a:t>
            </a:r>
            <a:r>
              <a:rPr lang="en-US" sz="2800" dirty="0" smtClean="0"/>
              <a:t> </a:t>
            </a:r>
            <a:r>
              <a:rPr lang="en-US" sz="2800" dirty="0" err="1" smtClean="0"/>
              <a:t>za</a:t>
            </a:r>
            <a:r>
              <a:rPr lang="en-US" sz="2800" dirty="0" smtClean="0"/>
              <a:t> </a:t>
            </a:r>
            <a:r>
              <a:rPr lang="en-US" sz="2800" dirty="0" err="1" smtClean="0"/>
              <a:t>konkurs</a:t>
            </a:r>
            <a:r>
              <a:rPr lang="en-US" sz="2800" dirty="0" smtClean="0"/>
              <a:t> </a:t>
            </a:r>
            <a:r>
              <a:rPr lang="en-US" sz="2800" dirty="0" err="1" smtClean="0"/>
              <a:t>za</a:t>
            </a:r>
            <a:r>
              <a:rPr lang="en-US" sz="2800" dirty="0" smtClean="0"/>
              <a:t> </a:t>
            </a:r>
            <a:r>
              <a:rPr lang="en-US" sz="2800" dirty="0" err="1" smtClean="0"/>
              <a:t>posao</a:t>
            </a:r>
            <a:endParaRPr lang="en-US" sz="2800" dirty="0" smtClean="0"/>
          </a:p>
          <a:p>
            <a:r>
              <a:rPr lang="en-US" sz="2800" dirty="0" err="1" smtClean="0"/>
              <a:t>Korisni</a:t>
            </a:r>
            <a:r>
              <a:rPr lang="en-US" sz="2800" dirty="0" smtClean="0"/>
              <a:t> I </a:t>
            </a:r>
            <a:r>
              <a:rPr lang="en-US" sz="2800" dirty="0" err="1" smtClean="0"/>
              <a:t>poslovni</a:t>
            </a:r>
            <a:r>
              <a:rPr lang="en-US" sz="2800" dirty="0" smtClean="0"/>
              <a:t> </a:t>
            </a:r>
            <a:r>
              <a:rPr lang="en-US" sz="2800" dirty="0" err="1" smtClean="0"/>
              <a:t>servisi</a:t>
            </a:r>
            <a:r>
              <a:rPr lang="en-US" sz="2800" dirty="0" smtClean="0"/>
              <a:t> </a:t>
            </a:r>
            <a:r>
              <a:rPr lang="en-US" sz="2800" dirty="0" err="1" smtClean="0"/>
              <a:t>mogu</a:t>
            </a:r>
            <a:r>
              <a:rPr lang="en-US" sz="2800" dirty="0" smtClean="0"/>
              <a:t> </a:t>
            </a:r>
            <a:r>
              <a:rPr lang="en-US" sz="2800" dirty="0" err="1" smtClean="0"/>
              <a:t>biti</a:t>
            </a:r>
            <a:r>
              <a:rPr lang="en-US" sz="2800" dirty="0" smtClean="0"/>
              <a:t> </a:t>
            </a:r>
            <a:br>
              <a:rPr lang="en-US" sz="2800" dirty="0" smtClean="0"/>
            </a:br>
            <a:r>
              <a:rPr lang="en-US" sz="2800" dirty="0" err="1" smtClean="0"/>
              <a:t>orjentisani</a:t>
            </a:r>
            <a:r>
              <a:rPr lang="en-US" sz="2800" dirty="0" smtClean="0"/>
              <a:t> I ka </a:t>
            </a:r>
            <a:r>
              <a:rPr lang="en-US" sz="2800" dirty="0" err="1" smtClean="0"/>
              <a:t>zadacima</a:t>
            </a:r>
            <a:r>
              <a:rPr lang="en-US" sz="2800" dirty="0" smtClean="0"/>
              <a:t> I ka </a:t>
            </a:r>
            <a:r>
              <a:rPr lang="en-US" sz="2800" dirty="0" err="1" smtClean="0"/>
              <a:t>entitetima</a:t>
            </a:r>
            <a:endParaRPr lang="en-US" sz="2800" dirty="0" smtClean="0"/>
          </a:p>
          <a:p>
            <a:r>
              <a:rPr lang="en-US" sz="2800" dirty="0" err="1" smtClean="0"/>
              <a:t>Koordinišući</a:t>
            </a:r>
            <a:r>
              <a:rPr lang="en-US" sz="2800" dirty="0" smtClean="0"/>
              <a:t> </a:t>
            </a:r>
            <a:r>
              <a:rPr lang="en-US" sz="2800" dirty="0" err="1" smtClean="0"/>
              <a:t>servisi</a:t>
            </a:r>
            <a:r>
              <a:rPr lang="en-US" sz="2800" dirty="0" smtClean="0"/>
              <a:t> </a:t>
            </a:r>
            <a:r>
              <a:rPr lang="en-US" sz="2800" dirty="0" err="1" smtClean="0"/>
              <a:t>su</a:t>
            </a:r>
            <a:r>
              <a:rPr lang="en-US" sz="2800" dirty="0" smtClean="0"/>
              <a:t> </a:t>
            </a:r>
            <a:r>
              <a:rPr lang="en-US" sz="2800" dirty="0" err="1" smtClean="0"/>
              <a:t>uvek</a:t>
            </a:r>
            <a:r>
              <a:rPr lang="en-US" sz="2800" dirty="0" smtClean="0"/>
              <a:t> </a:t>
            </a:r>
            <a:br>
              <a:rPr lang="en-US" sz="2800" dirty="0" smtClean="0"/>
            </a:br>
            <a:r>
              <a:rPr lang="en-US" sz="2800" dirty="0" err="1" smtClean="0"/>
              <a:t>orjentisani</a:t>
            </a:r>
            <a:r>
              <a:rPr lang="en-US" sz="2800" dirty="0" smtClean="0"/>
              <a:t> ka </a:t>
            </a:r>
            <a:r>
              <a:rPr lang="en-US" sz="2800" dirty="0" err="1" smtClean="0"/>
              <a:t>zadacima</a:t>
            </a:r>
            <a:endParaRPr lang="en-US" sz="2800" dirty="0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22/39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err="1" smtClean="0"/>
              <a:t>Tipovi</a:t>
            </a:r>
            <a:r>
              <a:rPr lang="en-US" sz="4400" dirty="0" smtClean="0"/>
              <a:t> </a:t>
            </a:r>
            <a:r>
              <a:rPr lang="en-US" sz="4400" dirty="0" err="1" smtClean="0"/>
              <a:t>servisa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26360" y="2133600"/>
            <a:ext cx="8117640" cy="2667000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23/39</a:t>
            </a:r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49808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err="1" smtClean="0"/>
              <a:t>Moguća</a:t>
            </a:r>
            <a:r>
              <a:rPr lang="en-US" dirty="0" smtClean="0"/>
              <a:t> </a:t>
            </a:r>
            <a:r>
              <a:rPr lang="en-US" dirty="0" err="1" smtClean="0"/>
              <a:t>pitanja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24000"/>
            <a:ext cx="7498080" cy="4800600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servise</a:t>
            </a:r>
            <a:r>
              <a:rPr lang="en-US" dirty="0" smtClean="0"/>
              <a:t> </a:t>
            </a:r>
            <a:r>
              <a:rPr lang="en-US" dirty="0" err="1" smtClean="0"/>
              <a:t>orjentisane</a:t>
            </a:r>
            <a:r>
              <a:rPr lang="en-US" dirty="0" smtClean="0"/>
              <a:t> ka </a:t>
            </a:r>
            <a:r>
              <a:rPr lang="en-US" dirty="0" err="1" smtClean="0"/>
              <a:t>entitetima</a:t>
            </a:r>
            <a:endParaRPr lang="en-US" dirty="0" smtClean="0"/>
          </a:p>
          <a:p>
            <a:pPr lvl="1"/>
            <a:r>
              <a:rPr lang="en-US" sz="3200" dirty="0" err="1" smtClean="0"/>
              <a:t>Da</a:t>
            </a:r>
            <a:r>
              <a:rPr lang="en-US" sz="3200" dirty="0" smtClean="0"/>
              <a:t> </a:t>
            </a:r>
            <a:r>
              <a:rPr lang="en-US" sz="3200" dirty="0" err="1" smtClean="0"/>
              <a:t>li</a:t>
            </a:r>
            <a:r>
              <a:rPr lang="en-US" sz="3200" dirty="0" smtClean="0"/>
              <a:t> je </a:t>
            </a:r>
            <a:r>
              <a:rPr lang="en-US" sz="3200" dirty="0" err="1" smtClean="0"/>
              <a:t>servis</a:t>
            </a:r>
            <a:r>
              <a:rPr lang="en-US" sz="3200" dirty="0" smtClean="0"/>
              <a:t> </a:t>
            </a:r>
            <a:r>
              <a:rPr lang="en-US" sz="3200" dirty="0" err="1" smtClean="0"/>
              <a:t>povezan</a:t>
            </a:r>
            <a:r>
              <a:rPr lang="en-US" sz="3200" dirty="0" smtClean="0"/>
              <a:t> </a:t>
            </a:r>
            <a:r>
              <a:rPr lang="en-US" sz="3200" dirty="0" err="1" smtClean="0"/>
              <a:t>sa</a:t>
            </a:r>
            <a:r>
              <a:rPr lang="en-US" sz="3200" dirty="0" smtClean="0"/>
              <a:t> </a:t>
            </a:r>
            <a:r>
              <a:rPr lang="en-US" sz="3200" dirty="0" err="1" smtClean="0"/>
              <a:t>jednim</a:t>
            </a:r>
            <a:r>
              <a:rPr lang="en-US" sz="3200" dirty="0" smtClean="0"/>
              <a:t> </a:t>
            </a:r>
            <a:r>
              <a:rPr lang="en-US" sz="3200" dirty="0" err="1" smtClean="0"/>
              <a:t>logičkim</a:t>
            </a:r>
            <a:r>
              <a:rPr lang="en-US" sz="3200" dirty="0" smtClean="0"/>
              <a:t> </a:t>
            </a:r>
            <a:r>
              <a:rPr lang="en-US" sz="3200" dirty="0" err="1" smtClean="0"/>
              <a:t>entitetom</a:t>
            </a:r>
            <a:r>
              <a:rPr lang="en-US" sz="3200" dirty="0" smtClean="0"/>
              <a:t> </a:t>
            </a:r>
            <a:br>
              <a:rPr lang="en-US" sz="3200" dirty="0" smtClean="0"/>
            </a:br>
            <a:r>
              <a:rPr lang="en-US" sz="3200" dirty="0" err="1" smtClean="0"/>
              <a:t>koji</a:t>
            </a:r>
            <a:r>
              <a:rPr lang="en-US" sz="3200" dirty="0" smtClean="0"/>
              <a:t> se </a:t>
            </a:r>
            <a:r>
              <a:rPr lang="en-US" sz="3200" dirty="0" err="1" smtClean="0"/>
              <a:t>koristi</a:t>
            </a:r>
            <a:r>
              <a:rPr lang="en-US" sz="3200" dirty="0" smtClean="0"/>
              <a:t> u </a:t>
            </a:r>
            <a:r>
              <a:rPr lang="en-US" sz="3200" dirty="0" err="1" smtClean="0"/>
              <a:t>više</a:t>
            </a:r>
            <a:r>
              <a:rPr lang="en-US" sz="3200" dirty="0" smtClean="0"/>
              <a:t> </a:t>
            </a:r>
            <a:r>
              <a:rPr lang="en-US" sz="3200" dirty="0" err="1" smtClean="0"/>
              <a:t>poslovnih</a:t>
            </a:r>
            <a:r>
              <a:rPr lang="en-US" sz="3200" dirty="0" smtClean="0"/>
              <a:t> </a:t>
            </a:r>
            <a:r>
              <a:rPr lang="en-US" sz="3200" dirty="0" err="1" smtClean="0"/>
              <a:t>procesa</a:t>
            </a:r>
            <a:r>
              <a:rPr lang="en-US" sz="3200" dirty="0" smtClean="0"/>
              <a:t>? </a:t>
            </a:r>
          </a:p>
          <a:p>
            <a:pPr lvl="1"/>
            <a:r>
              <a:rPr lang="en-US" sz="3200" dirty="0" err="1" smtClean="0"/>
              <a:t>Koje</a:t>
            </a:r>
            <a:r>
              <a:rPr lang="en-US" sz="3200" dirty="0" smtClean="0"/>
              <a:t> </a:t>
            </a:r>
            <a:r>
              <a:rPr lang="en-US" sz="3200" dirty="0" err="1" smtClean="0"/>
              <a:t>operacije</a:t>
            </a:r>
            <a:r>
              <a:rPr lang="en-US" sz="3200" dirty="0" smtClean="0"/>
              <a:t> se </a:t>
            </a:r>
            <a:r>
              <a:rPr lang="en-US" sz="3200" dirty="0" err="1" smtClean="0"/>
              <a:t>izvode</a:t>
            </a:r>
            <a:r>
              <a:rPr lang="en-US" sz="3200" dirty="0" smtClean="0"/>
              <a:t> </a:t>
            </a:r>
            <a:r>
              <a:rPr lang="en-US" sz="3200" dirty="0" err="1" smtClean="0"/>
              <a:t>nad</a:t>
            </a:r>
            <a:r>
              <a:rPr lang="en-US" sz="3200" dirty="0" smtClean="0"/>
              <a:t> </a:t>
            </a:r>
            <a:r>
              <a:rPr lang="en-US" sz="3200" dirty="0" err="1" smtClean="0"/>
              <a:t>tim</a:t>
            </a:r>
            <a:r>
              <a:rPr lang="en-US" sz="3200" dirty="0" smtClean="0"/>
              <a:t> </a:t>
            </a:r>
            <a:r>
              <a:rPr lang="en-US" sz="3200" dirty="0" err="1" smtClean="0"/>
              <a:t>entitetom</a:t>
            </a:r>
            <a:r>
              <a:rPr lang="en-US" sz="3200" dirty="0" smtClean="0"/>
              <a:t>, a </a:t>
            </a:r>
            <a:r>
              <a:rPr lang="en-US" sz="3200" dirty="0" err="1" smtClean="0"/>
              <a:t>servis</a:t>
            </a:r>
            <a:r>
              <a:rPr lang="en-US" sz="3200" dirty="0" smtClean="0"/>
              <a:t> </a:t>
            </a:r>
            <a:r>
              <a:rPr lang="en-US" sz="3200" dirty="0" err="1" smtClean="0"/>
              <a:t>treba</a:t>
            </a:r>
            <a:r>
              <a:rPr lang="en-US" sz="3200" dirty="0" smtClean="0"/>
              <a:t> </a:t>
            </a:r>
            <a:r>
              <a:rPr lang="en-US" sz="3200" dirty="0" err="1" smtClean="0"/>
              <a:t>da</a:t>
            </a:r>
            <a:r>
              <a:rPr lang="en-US" sz="3200" dirty="0" smtClean="0"/>
              <a:t> </a:t>
            </a:r>
            <a:r>
              <a:rPr lang="en-US" sz="3200" dirty="0" err="1" smtClean="0"/>
              <a:t>ih</a:t>
            </a:r>
            <a:r>
              <a:rPr lang="en-US" sz="3200" dirty="0" smtClean="0"/>
              <a:t> </a:t>
            </a:r>
            <a:r>
              <a:rPr lang="en-US" sz="3200" dirty="0" err="1" smtClean="0"/>
              <a:t>podrži</a:t>
            </a:r>
            <a:r>
              <a:rPr lang="en-US" sz="3200" dirty="0" smtClean="0"/>
              <a:t>?</a:t>
            </a:r>
          </a:p>
          <a:p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servise</a:t>
            </a:r>
            <a:r>
              <a:rPr lang="en-US" dirty="0" smtClean="0"/>
              <a:t> </a:t>
            </a:r>
            <a:r>
              <a:rPr lang="en-US" dirty="0" err="1" smtClean="0"/>
              <a:t>orjentisane</a:t>
            </a:r>
            <a:r>
              <a:rPr lang="en-US" dirty="0" smtClean="0"/>
              <a:t> ka </a:t>
            </a:r>
            <a:r>
              <a:rPr lang="en-US" dirty="0" err="1" smtClean="0"/>
              <a:t>zadacima</a:t>
            </a:r>
            <a:endParaRPr lang="en-US" dirty="0" smtClean="0"/>
          </a:p>
          <a:p>
            <a:pPr lvl="1"/>
            <a:r>
              <a:rPr lang="en-US" sz="3200" dirty="0" err="1" smtClean="0"/>
              <a:t>Da</a:t>
            </a:r>
            <a:r>
              <a:rPr lang="en-US" sz="3200" dirty="0" smtClean="0"/>
              <a:t> </a:t>
            </a:r>
            <a:r>
              <a:rPr lang="en-US" sz="3200" dirty="0" err="1" smtClean="0"/>
              <a:t>li</a:t>
            </a:r>
            <a:r>
              <a:rPr lang="en-US" sz="3200" dirty="0" smtClean="0"/>
              <a:t> je </a:t>
            </a:r>
            <a:r>
              <a:rPr lang="en-US" sz="3200" dirty="0" err="1" smtClean="0"/>
              <a:t>zadatak</a:t>
            </a:r>
            <a:r>
              <a:rPr lang="en-US" sz="3200" dirty="0" smtClean="0"/>
              <a:t> </a:t>
            </a:r>
            <a:r>
              <a:rPr lang="en-US" sz="3200" dirty="0" err="1" smtClean="0"/>
              <a:t>predstavlja</a:t>
            </a:r>
            <a:r>
              <a:rPr lang="en-US" sz="3200" dirty="0" smtClean="0"/>
              <a:t> </a:t>
            </a:r>
            <a:r>
              <a:rPr lang="en-US" sz="3200" dirty="0" err="1" smtClean="0"/>
              <a:t>funkcionalnost</a:t>
            </a:r>
            <a:r>
              <a:rPr lang="en-US" sz="3200" dirty="0" smtClean="0"/>
              <a:t> </a:t>
            </a:r>
            <a:br>
              <a:rPr lang="en-US" sz="3200" dirty="0" smtClean="0"/>
            </a:br>
            <a:r>
              <a:rPr lang="en-US" sz="3200" dirty="0" err="1" smtClean="0"/>
              <a:t>koja</a:t>
            </a:r>
            <a:r>
              <a:rPr lang="en-US" sz="3200" dirty="0" smtClean="0"/>
              <a:t> </a:t>
            </a:r>
            <a:r>
              <a:rPr lang="en-US" sz="3200" dirty="0" err="1" smtClean="0"/>
              <a:t>koristi</a:t>
            </a:r>
            <a:r>
              <a:rPr lang="en-US" sz="3200" dirty="0" smtClean="0"/>
              <a:t> </a:t>
            </a:r>
            <a:r>
              <a:rPr lang="en-US" sz="3200" dirty="0" err="1" smtClean="0"/>
              <a:t>ražličitim</a:t>
            </a:r>
            <a:r>
              <a:rPr lang="en-US" sz="3200" dirty="0" smtClean="0"/>
              <a:t> </a:t>
            </a:r>
            <a:r>
              <a:rPr lang="en-US" sz="3200" dirty="0" err="1" smtClean="0"/>
              <a:t>ljudima</a:t>
            </a:r>
            <a:r>
              <a:rPr lang="en-US" sz="3200" dirty="0" smtClean="0"/>
              <a:t> u </a:t>
            </a:r>
            <a:r>
              <a:rPr lang="en-US" sz="3200" dirty="0" err="1" smtClean="0"/>
              <a:t>organizaciji</a:t>
            </a:r>
            <a:r>
              <a:rPr lang="en-US" sz="3200" dirty="0" smtClean="0"/>
              <a:t>? </a:t>
            </a:r>
          </a:p>
          <a:p>
            <a:pPr lvl="1"/>
            <a:r>
              <a:rPr lang="en-US" sz="3200" dirty="0" err="1" smtClean="0"/>
              <a:t>Da</a:t>
            </a:r>
            <a:r>
              <a:rPr lang="en-US" sz="3200" dirty="0" smtClean="0"/>
              <a:t> </a:t>
            </a:r>
            <a:r>
              <a:rPr lang="en-US" sz="3200" dirty="0" err="1" smtClean="0"/>
              <a:t>li</a:t>
            </a:r>
            <a:r>
              <a:rPr lang="en-US" sz="3200" dirty="0" smtClean="0"/>
              <a:t> </a:t>
            </a:r>
            <a:r>
              <a:rPr lang="en-US" sz="3200" dirty="0" err="1" smtClean="0"/>
              <a:t>su</a:t>
            </a:r>
            <a:r>
              <a:rPr lang="en-US" sz="3200" dirty="0" smtClean="0"/>
              <a:t> </a:t>
            </a:r>
            <a:r>
              <a:rPr lang="en-US" sz="3200" dirty="0" err="1" smtClean="0"/>
              <a:t>oni</a:t>
            </a:r>
            <a:r>
              <a:rPr lang="en-US" sz="3200" dirty="0" smtClean="0"/>
              <a:t> </a:t>
            </a:r>
            <a:r>
              <a:rPr lang="en-US" sz="3200" dirty="0" err="1" smtClean="0"/>
              <a:t>spremni</a:t>
            </a:r>
            <a:r>
              <a:rPr lang="en-US" sz="3200" dirty="0" smtClean="0"/>
              <a:t> </a:t>
            </a:r>
            <a:r>
              <a:rPr lang="en-US" sz="3200" dirty="0" err="1" smtClean="0"/>
              <a:t>da</a:t>
            </a:r>
            <a:r>
              <a:rPr lang="en-US" sz="3200" dirty="0" smtClean="0"/>
              <a:t> </a:t>
            </a:r>
            <a:r>
              <a:rPr lang="en-US" sz="3200" dirty="0" err="1" smtClean="0"/>
              <a:t>prihvate</a:t>
            </a:r>
            <a:r>
              <a:rPr lang="en-US" sz="3200" dirty="0" smtClean="0"/>
              <a:t> </a:t>
            </a:r>
            <a:r>
              <a:rPr lang="en-US" sz="3200" dirty="0" err="1" smtClean="0"/>
              <a:t>novine</a:t>
            </a:r>
            <a:r>
              <a:rPr lang="en-US" sz="3200" dirty="0" smtClean="0"/>
              <a:t> </a:t>
            </a:r>
            <a:r>
              <a:rPr lang="en-US" sz="3200" dirty="0" err="1" smtClean="0"/>
              <a:t>koje</a:t>
            </a:r>
            <a:r>
              <a:rPr lang="en-US" sz="3200" dirty="0" smtClean="0"/>
              <a:t> </a:t>
            </a:r>
            <a:r>
              <a:rPr lang="en-US" sz="3200" dirty="0" err="1" smtClean="0"/>
              <a:t>će</a:t>
            </a:r>
            <a:r>
              <a:rPr lang="en-US" sz="3200" dirty="0" smtClean="0"/>
              <a:t> </a:t>
            </a:r>
            <a:r>
              <a:rPr lang="en-US" sz="3200" dirty="0" err="1" smtClean="0"/>
              <a:t>servis</a:t>
            </a:r>
            <a:r>
              <a:rPr lang="en-US" sz="3200" dirty="0" smtClean="0"/>
              <a:t> </a:t>
            </a:r>
            <a:r>
              <a:rPr lang="en-US" sz="3200" dirty="0" err="1" smtClean="0"/>
              <a:t>doneti</a:t>
            </a:r>
            <a:r>
              <a:rPr lang="en-US" sz="3200" dirty="0" smtClean="0"/>
              <a:t>?</a:t>
            </a:r>
          </a:p>
          <a:p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li</a:t>
            </a:r>
            <a:r>
              <a:rPr lang="en-US" dirty="0" smtClean="0"/>
              <a:t> je </a:t>
            </a:r>
            <a:r>
              <a:rPr lang="en-US" dirty="0" err="1" smtClean="0"/>
              <a:t>servis</a:t>
            </a:r>
            <a:r>
              <a:rPr lang="en-US" dirty="0" smtClean="0"/>
              <a:t> </a:t>
            </a:r>
            <a:r>
              <a:rPr lang="en-US" dirty="0" err="1" smtClean="0"/>
              <a:t>nezavisan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li</a:t>
            </a:r>
            <a:r>
              <a:rPr lang="en-US" dirty="0" smtClean="0"/>
              <a:t> </a:t>
            </a:r>
            <a:r>
              <a:rPr lang="en-US" dirty="0" err="1" smtClean="0"/>
              <a:t>servis</a:t>
            </a:r>
            <a:r>
              <a:rPr lang="en-US" dirty="0" smtClean="0"/>
              <a:t> </a:t>
            </a:r>
            <a:r>
              <a:rPr lang="en-US" dirty="0" err="1" smtClean="0"/>
              <a:t>treba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čuva</a:t>
            </a:r>
            <a:r>
              <a:rPr lang="en-US" dirty="0" smtClean="0"/>
              <a:t> </a:t>
            </a:r>
            <a:r>
              <a:rPr lang="en-US" dirty="0" err="1" smtClean="0"/>
              <a:t>stanje</a:t>
            </a:r>
            <a:r>
              <a:rPr lang="en-US" dirty="0" smtClean="0"/>
              <a:t>? </a:t>
            </a:r>
            <a:r>
              <a:rPr lang="en-US" dirty="0" err="1" smtClean="0"/>
              <a:t>Servisi</a:t>
            </a:r>
            <a:r>
              <a:rPr lang="en-US" dirty="0" smtClean="0"/>
              <a:t> ne </a:t>
            </a:r>
            <a:r>
              <a:rPr lang="en-US" dirty="0" err="1" smtClean="0"/>
              <a:t>čuvaju</a:t>
            </a:r>
            <a:r>
              <a:rPr lang="en-US" dirty="0" smtClean="0"/>
              <a:t> </a:t>
            </a:r>
            <a:r>
              <a:rPr lang="en-US" dirty="0" err="1" smtClean="0"/>
              <a:t>interna</a:t>
            </a:r>
            <a:r>
              <a:rPr lang="en-US" dirty="0" smtClean="0"/>
              <a:t> </a:t>
            </a:r>
            <a:r>
              <a:rPr lang="en-US" dirty="0" err="1" smtClean="0"/>
              <a:t>stanja</a:t>
            </a:r>
            <a:r>
              <a:rPr lang="en-US" dirty="0" smtClean="0"/>
              <a:t>, </a:t>
            </a:r>
            <a:r>
              <a:rPr lang="en-US" dirty="0" err="1" smtClean="0"/>
              <a:t>ukoliko</a:t>
            </a:r>
            <a:r>
              <a:rPr lang="en-US" dirty="0" smtClean="0"/>
              <a:t> </a:t>
            </a:r>
            <a:r>
              <a:rPr lang="en-US" dirty="0" err="1" smtClean="0"/>
              <a:t>nam</a:t>
            </a:r>
            <a:r>
              <a:rPr lang="en-US" dirty="0" smtClean="0"/>
              <a:t> je to </a:t>
            </a:r>
            <a:r>
              <a:rPr lang="en-US" dirty="0" err="1" smtClean="0"/>
              <a:t>potrebno</a:t>
            </a:r>
            <a:r>
              <a:rPr lang="en-US" dirty="0" smtClean="0"/>
              <a:t>, </a:t>
            </a:r>
            <a:r>
              <a:rPr lang="en-US" dirty="0" err="1" smtClean="0"/>
              <a:t>treba</a:t>
            </a:r>
            <a:r>
              <a:rPr lang="en-US" dirty="0" smtClean="0"/>
              <a:t> </a:t>
            </a:r>
            <a:r>
              <a:rPr lang="en-US" dirty="0" err="1" smtClean="0"/>
              <a:t>koristiti</a:t>
            </a:r>
            <a:r>
              <a:rPr lang="en-US" dirty="0" smtClean="0"/>
              <a:t> </a:t>
            </a:r>
            <a:r>
              <a:rPr lang="en-US" dirty="0" err="1" smtClean="0"/>
              <a:t>bazu</a:t>
            </a:r>
            <a:r>
              <a:rPr lang="en-US" dirty="0" smtClean="0"/>
              <a:t> </a:t>
            </a:r>
            <a:r>
              <a:rPr lang="en-US" dirty="0" err="1" smtClean="0"/>
              <a:t>podataka</a:t>
            </a:r>
            <a:endParaRPr lang="en-US" dirty="0" smtClean="0"/>
          </a:p>
          <a:p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li</a:t>
            </a:r>
            <a:r>
              <a:rPr lang="en-US" dirty="0" smtClean="0"/>
              <a:t> </a:t>
            </a:r>
            <a:r>
              <a:rPr lang="en-US" dirty="0" err="1" smtClean="0"/>
              <a:t>servis</a:t>
            </a:r>
            <a:r>
              <a:rPr lang="en-US" dirty="0" smtClean="0"/>
              <a:t> </a:t>
            </a:r>
            <a:r>
              <a:rPr lang="en-US" dirty="0" err="1" smtClean="0"/>
              <a:t>može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se </a:t>
            </a:r>
            <a:r>
              <a:rPr lang="en-US" dirty="0" err="1" smtClean="0"/>
              <a:t>koristi</a:t>
            </a:r>
            <a:r>
              <a:rPr lang="en-US" dirty="0" smtClean="0"/>
              <a:t> I van </a:t>
            </a:r>
            <a:r>
              <a:rPr lang="en-US" dirty="0" err="1" smtClean="0"/>
              <a:t>organizacije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li</a:t>
            </a:r>
            <a:r>
              <a:rPr lang="en-US" dirty="0" smtClean="0"/>
              <a:t> </a:t>
            </a:r>
            <a:r>
              <a:rPr lang="en-US" dirty="0" err="1" smtClean="0"/>
              <a:t>različiti</a:t>
            </a:r>
            <a:r>
              <a:rPr lang="en-US" dirty="0" smtClean="0"/>
              <a:t> </a:t>
            </a:r>
            <a:r>
              <a:rPr lang="en-US" dirty="0" err="1" smtClean="0"/>
              <a:t>korisnici</a:t>
            </a:r>
            <a:r>
              <a:rPr lang="en-US" dirty="0" smtClean="0"/>
              <a:t> </a:t>
            </a:r>
            <a:r>
              <a:rPr lang="en-US" dirty="0" err="1" smtClean="0"/>
              <a:t>imaju</a:t>
            </a:r>
            <a:r>
              <a:rPr lang="en-US" dirty="0" smtClean="0"/>
              <a:t> </a:t>
            </a:r>
            <a:r>
              <a:rPr lang="en-US" dirty="0" err="1" smtClean="0"/>
              <a:t>različite</a:t>
            </a:r>
            <a:r>
              <a:rPr lang="en-US" dirty="0" smtClean="0"/>
              <a:t> </a:t>
            </a:r>
            <a:r>
              <a:rPr lang="en-US" dirty="0" err="1" smtClean="0"/>
              <a:t>nefunkcionalne</a:t>
            </a:r>
            <a:r>
              <a:rPr lang="en-US" dirty="0" smtClean="0"/>
              <a:t> </a:t>
            </a:r>
            <a:r>
              <a:rPr lang="en-US" dirty="0" err="1" smtClean="0"/>
              <a:t>zahteve</a:t>
            </a:r>
            <a:r>
              <a:rPr lang="en-US" dirty="0" smtClean="0"/>
              <a:t>? </a:t>
            </a:r>
            <a:br>
              <a:rPr lang="en-US" dirty="0" smtClean="0"/>
            </a:br>
            <a:r>
              <a:rPr lang="en-US" dirty="0" err="1" smtClean="0"/>
              <a:t>Ako</a:t>
            </a:r>
            <a:r>
              <a:rPr lang="en-US" dirty="0" smtClean="0"/>
              <a:t> je </a:t>
            </a:r>
            <a:r>
              <a:rPr lang="en-US" dirty="0" err="1" smtClean="0"/>
              <a:t>tako</a:t>
            </a:r>
            <a:r>
              <a:rPr lang="en-US" dirty="0" smtClean="0"/>
              <a:t>, </a:t>
            </a:r>
            <a:r>
              <a:rPr lang="en-US" dirty="0" err="1" smtClean="0"/>
              <a:t>možda</a:t>
            </a:r>
            <a:r>
              <a:rPr lang="en-US" dirty="0" smtClean="0"/>
              <a:t> je </a:t>
            </a:r>
            <a:r>
              <a:rPr lang="en-US" dirty="0" err="1" smtClean="0"/>
              <a:t>potrebno</a:t>
            </a:r>
            <a:r>
              <a:rPr lang="en-US" dirty="0" smtClean="0"/>
              <a:t> </a:t>
            </a:r>
            <a:r>
              <a:rPr lang="en-US" dirty="0" err="1" smtClean="0"/>
              <a:t>implementirati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err="1" smtClean="0"/>
              <a:t>više</a:t>
            </a:r>
            <a:r>
              <a:rPr lang="en-US" dirty="0" smtClean="0"/>
              <a:t> </a:t>
            </a:r>
            <a:r>
              <a:rPr lang="en-US" dirty="0" err="1" smtClean="0"/>
              <a:t>od</a:t>
            </a:r>
            <a:r>
              <a:rPr lang="en-US" dirty="0" smtClean="0"/>
              <a:t> </a:t>
            </a:r>
            <a:r>
              <a:rPr lang="en-US" dirty="0" err="1" smtClean="0"/>
              <a:t>jedne</a:t>
            </a:r>
            <a:r>
              <a:rPr lang="en-US" dirty="0" smtClean="0"/>
              <a:t> </a:t>
            </a:r>
            <a:r>
              <a:rPr lang="en-US" dirty="0" err="1" smtClean="0"/>
              <a:t>verzije</a:t>
            </a:r>
            <a:r>
              <a:rPr lang="en-US" dirty="0" smtClean="0"/>
              <a:t> </a:t>
            </a:r>
            <a:r>
              <a:rPr lang="en-US" dirty="0" err="1" smtClean="0"/>
              <a:t>servisa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24/39</a:t>
            </a:r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133600"/>
            <a:ext cx="7498080" cy="1143000"/>
          </a:xfrm>
        </p:spPr>
        <p:txBody>
          <a:bodyPr>
            <a:normAutofit/>
          </a:bodyPr>
          <a:lstStyle/>
          <a:p>
            <a:pPr algn="ctr"/>
            <a:r>
              <a:rPr lang="en-US" sz="6000" dirty="0" err="1" smtClean="0"/>
              <a:t>Dizajn</a:t>
            </a:r>
            <a:r>
              <a:rPr lang="en-US" sz="6000" dirty="0" smtClean="0"/>
              <a:t> </a:t>
            </a:r>
            <a:r>
              <a:rPr lang="en-US" sz="6000" dirty="0" err="1" smtClean="0"/>
              <a:t>interfejsa</a:t>
            </a:r>
            <a:r>
              <a:rPr lang="en-US" sz="6000" dirty="0" smtClean="0"/>
              <a:t> </a:t>
            </a:r>
            <a:r>
              <a:rPr lang="en-US" sz="6000" dirty="0" err="1" smtClean="0"/>
              <a:t>servisa</a:t>
            </a:r>
            <a:endParaRPr lang="en-US" sz="6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25/39</a:t>
            </a:r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err="1" smtClean="0"/>
              <a:t>Dizajn</a:t>
            </a:r>
            <a:r>
              <a:rPr lang="en-US" dirty="0" smtClean="0"/>
              <a:t> </a:t>
            </a:r>
            <a:r>
              <a:rPr lang="en-US" dirty="0" err="1" smtClean="0"/>
              <a:t>interfejsa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600200"/>
            <a:ext cx="7498080" cy="4648200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Nakon</a:t>
            </a:r>
            <a:r>
              <a:rPr lang="en-US" dirty="0" smtClean="0"/>
              <a:t> </a:t>
            </a:r>
            <a:r>
              <a:rPr lang="en-US" dirty="0" err="1" smtClean="0"/>
              <a:t>što</a:t>
            </a:r>
            <a:r>
              <a:rPr lang="en-US" dirty="0" smtClean="0"/>
              <a:t> </a:t>
            </a:r>
            <a:r>
              <a:rPr lang="en-US" dirty="0" err="1" smtClean="0"/>
              <a:t>smo</a:t>
            </a:r>
            <a:r>
              <a:rPr lang="en-US" dirty="0" smtClean="0"/>
              <a:t> </a:t>
            </a:r>
            <a:r>
              <a:rPr lang="en-US" dirty="0" err="1" smtClean="0"/>
              <a:t>izabrali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err="1" smtClean="0"/>
              <a:t>kandidate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servise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dirty="0" err="1" smtClean="0"/>
              <a:t>naredni</a:t>
            </a:r>
            <a:r>
              <a:rPr lang="en-US" dirty="0" smtClean="0"/>
              <a:t> </a:t>
            </a:r>
            <a:r>
              <a:rPr lang="en-US" dirty="0" err="1" smtClean="0"/>
              <a:t>korak</a:t>
            </a:r>
            <a:r>
              <a:rPr lang="en-US" dirty="0" smtClean="0"/>
              <a:t> je </a:t>
            </a:r>
            <a:r>
              <a:rPr lang="en-US" dirty="0" err="1" smtClean="0"/>
              <a:t>dizajniranje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err="1" smtClean="0"/>
              <a:t>interfejsa</a:t>
            </a:r>
            <a:r>
              <a:rPr lang="en-US" dirty="0" smtClean="0"/>
              <a:t> </a:t>
            </a:r>
            <a:r>
              <a:rPr lang="en-US" dirty="0" err="1" smtClean="0"/>
              <a:t>servisa</a:t>
            </a: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 err="1" smtClean="0"/>
              <a:t>uključuje</a:t>
            </a:r>
            <a:r>
              <a:rPr lang="en-US" dirty="0" smtClean="0"/>
              <a:t> </a:t>
            </a:r>
            <a:r>
              <a:rPr lang="en-US" dirty="0" err="1" smtClean="0"/>
              <a:t>definisanje</a:t>
            </a:r>
            <a:r>
              <a:rPr lang="en-US" dirty="0" smtClean="0"/>
              <a:t> </a:t>
            </a:r>
            <a:r>
              <a:rPr lang="en-US" dirty="0" err="1" smtClean="0"/>
              <a:t>operacija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err="1" smtClean="0"/>
              <a:t>koje</a:t>
            </a:r>
            <a:r>
              <a:rPr lang="en-US" dirty="0" smtClean="0"/>
              <a:t> </a:t>
            </a:r>
            <a:r>
              <a:rPr lang="en-US" dirty="0" err="1" smtClean="0"/>
              <a:t>servis</a:t>
            </a:r>
            <a:r>
              <a:rPr lang="en-US" dirty="0" smtClean="0"/>
              <a:t> </a:t>
            </a:r>
            <a:r>
              <a:rPr lang="en-US" dirty="0" err="1" smtClean="0"/>
              <a:t>podržava</a:t>
            </a:r>
            <a:r>
              <a:rPr lang="en-US" dirty="0" smtClean="0"/>
              <a:t>,  </a:t>
            </a:r>
            <a:br>
              <a:rPr lang="en-US" dirty="0" smtClean="0"/>
            </a:br>
            <a:r>
              <a:rPr lang="en-US" dirty="0" err="1" smtClean="0"/>
              <a:t>njihovih</a:t>
            </a:r>
            <a:r>
              <a:rPr lang="en-US" dirty="0" smtClean="0"/>
              <a:t> </a:t>
            </a:r>
            <a:r>
              <a:rPr lang="en-US" dirty="0" err="1" smtClean="0"/>
              <a:t>parametara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err="1" smtClean="0"/>
              <a:t>kao</a:t>
            </a:r>
            <a:r>
              <a:rPr lang="en-US" dirty="0" smtClean="0"/>
              <a:t> I </a:t>
            </a:r>
            <a:r>
              <a:rPr lang="en-US" dirty="0" err="1" smtClean="0"/>
              <a:t>poruka</a:t>
            </a:r>
            <a:r>
              <a:rPr lang="en-US" dirty="0" smtClean="0"/>
              <a:t> </a:t>
            </a:r>
            <a:r>
              <a:rPr lang="en-US" dirty="0" err="1" smtClean="0"/>
              <a:t>koje</a:t>
            </a:r>
            <a:r>
              <a:rPr lang="en-US" dirty="0" smtClean="0"/>
              <a:t> </a:t>
            </a:r>
            <a:r>
              <a:rPr lang="en-US" dirty="0" err="1" smtClean="0"/>
              <a:t>razmenjuju</a:t>
            </a:r>
            <a:endParaRPr lang="en-US" dirty="0" smtClean="0"/>
          </a:p>
          <a:p>
            <a:r>
              <a:rPr lang="en-US" dirty="0" err="1" smtClean="0"/>
              <a:t>Cilj</a:t>
            </a:r>
            <a:r>
              <a:rPr lang="en-US" dirty="0" smtClean="0"/>
              <a:t> </a:t>
            </a:r>
            <a:r>
              <a:rPr lang="en-US" dirty="0" err="1" smtClean="0"/>
              <a:t>nam</a:t>
            </a:r>
            <a:r>
              <a:rPr lang="en-US" dirty="0" smtClean="0"/>
              <a:t> je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smanjimo</a:t>
            </a:r>
            <a:r>
              <a:rPr lang="en-US" dirty="0" smtClean="0"/>
              <a:t> </a:t>
            </a:r>
            <a:r>
              <a:rPr lang="en-US" dirty="0" err="1" smtClean="0"/>
              <a:t>broj</a:t>
            </a:r>
            <a:r>
              <a:rPr lang="en-US" dirty="0" smtClean="0"/>
              <a:t> </a:t>
            </a:r>
            <a:r>
              <a:rPr lang="en-US" dirty="0" err="1" smtClean="0"/>
              <a:t>poruka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err="1" smtClean="0"/>
              <a:t>što</a:t>
            </a:r>
            <a:r>
              <a:rPr lang="en-US" dirty="0" smtClean="0"/>
              <a:t> </a:t>
            </a:r>
            <a:r>
              <a:rPr lang="en-US" dirty="0" err="1" smtClean="0"/>
              <a:t>više</a:t>
            </a:r>
            <a:r>
              <a:rPr lang="en-US" dirty="0" smtClean="0"/>
              <a:t> </a:t>
            </a:r>
            <a:r>
              <a:rPr lang="en-US" dirty="0" err="1" smtClean="0"/>
              <a:t>možemo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26/39</a:t>
            </a:r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Faze </a:t>
            </a:r>
            <a:r>
              <a:rPr lang="en-US" dirty="0" err="1" smtClean="0"/>
              <a:t>dizajniranja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524000"/>
            <a:ext cx="7498080" cy="4724400"/>
          </a:xfrm>
        </p:spPr>
        <p:txBody>
          <a:bodyPr>
            <a:normAutofit/>
          </a:bodyPr>
          <a:lstStyle/>
          <a:p>
            <a:r>
              <a:rPr lang="en-US" dirty="0" err="1" smtClean="0"/>
              <a:t>Dizajn</a:t>
            </a:r>
            <a:r>
              <a:rPr lang="en-US" dirty="0" smtClean="0"/>
              <a:t> </a:t>
            </a:r>
            <a:r>
              <a:rPr lang="en-US" dirty="0" err="1" smtClean="0"/>
              <a:t>logičkog</a:t>
            </a:r>
            <a:r>
              <a:rPr lang="en-US" dirty="0" smtClean="0"/>
              <a:t> </a:t>
            </a:r>
            <a:r>
              <a:rPr lang="en-US" dirty="0" err="1" smtClean="0"/>
              <a:t>interfejsa</a:t>
            </a:r>
            <a:endParaRPr lang="sr-Latn-RS" dirty="0" smtClean="0"/>
          </a:p>
          <a:p>
            <a:pPr lvl="1"/>
            <a:r>
              <a:rPr lang="en-US" dirty="0" err="1" smtClean="0"/>
              <a:t>Identifikujemo</a:t>
            </a:r>
            <a:r>
              <a:rPr lang="en-US" dirty="0" smtClean="0"/>
              <a:t> </a:t>
            </a:r>
            <a:r>
              <a:rPr lang="en-US" dirty="0" err="1" smtClean="0"/>
              <a:t>operacije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err="1" smtClean="0"/>
              <a:t>kao</a:t>
            </a:r>
            <a:r>
              <a:rPr lang="en-US" dirty="0" smtClean="0"/>
              <a:t> I </a:t>
            </a:r>
            <a:r>
              <a:rPr lang="en-US" dirty="0" err="1" smtClean="0"/>
              <a:t>njihove</a:t>
            </a:r>
            <a:r>
              <a:rPr lang="en-US" dirty="0" smtClean="0"/>
              <a:t> </a:t>
            </a:r>
            <a:r>
              <a:rPr lang="en-US" dirty="0" err="1" smtClean="0"/>
              <a:t>ulaze</a:t>
            </a:r>
            <a:r>
              <a:rPr lang="en-US" dirty="0" smtClean="0"/>
              <a:t>, </a:t>
            </a:r>
            <a:r>
              <a:rPr lang="en-US" dirty="0" err="1" smtClean="0"/>
              <a:t>izlaze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izuzetke</a:t>
            </a:r>
            <a:endParaRPr lang="en-US" dirty="0" smtClean="0"/>
          </a:p>
          <a:p>
            <a:r>
              <a:rPr lang="en-US" dirty="0" err="1" smtClean="0"/>
              <a:t>Dizajn</a:t>
            </a:r>
            <a:r>
              <a:rPr lang="en-US" dirty="0" smtClean="0"/>
              <a:t> </a:t>
            </a:r>
            <a:r>
              <a:rPr lang="en-US" dirty="0" err="1" smtClean="0"/>
              <a:t>poruka</a:t>
            </a:r>
            <a:endParaRPr lang="sr-Latn-RS" dirty="0" smtClean="0"/>
          </a:p>
          <a:p>
            <a:pPr lvl="1"/>
            <a:r>
              <a:rPr lang="en-US" dirty="0" err="1" smtClean="0"/>
              <a:t>Opisujemo</a:t>
            </a:r>
            <a:r>
              <a:rPr lang="en-US" dirty="0" smtClean="0"/>
              <a:t> </a:t>
            </a:r>
            <a:r>
              <a:rPr lang="en-US" dirty="0" err="1" smtClean="0"/>
              <a:t>strukturu</a:t>
            </a:r>
            <a:r>
              <a:rPr lang="en-US" dirty="0" smtClean="0"/>
              <a:t> </a:t>
            </a:r>
            <a:r>
              <a:rPr lang="en-US" dirty="0" err="1" smtClean="0"/>
              <a:t>poruka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err="1" smtClean="0"/>
              <a:t>koje</a:t>
            </a:r>
            <a:r>
              <a:rPr lang="en-US" dirty="0" smtClean="0"/>
              <a:t> </a:t>
            </a:r>
            <a:r>
              <a:rPr lang="en-US" dirty="0" err="1" smtClean="0"/>
              <a:t>servis</a:t>
            </a:r>
            <a:r>
              <a:rPr lang="en-US" dirty="0" smtClean="0"/>
              <a:t> </a:t>
            </a:r>
            <a:r>
              <a:rPr lang="en-US" dirty="0" err="1" smtClean="0"/>
              <a:t>šalje</a:t>
            </a:r>
            <a:r>
              <a:rPr lang="en-US" dirty="0" smtClean="0"/>
              <a:t> I prima</a:t>
            </a:r>
          </a:p>
          <a:p>
            <a:r>
              <a:rPr lang="en-US" dirty="0" smtClean="0"/>
              <a:t>WSDL </a:t>
            </a:r>
            <a:r>
              <a:rPr lang="en-US" dirty="0" err="1" smtClean="0"/>
              <a:t>implementacija</a:t>
            </a:r>
            <a:endParaRPr lang="sr-Latn-RS" dirty="0" smtClean="0"/>
          </a:p>
          <a:p>
            <a:pPr lvl="1"/>
            <a:r>
              <a:rPr lang="en-US" dirty="0" err="1" smtClean="0"/>
              <a:t>Prevodjenje</a:t>
            </a:r>
            <a:r>
              <a:rPr lang="en-US" dirty="0" smtClean="0"/>
              <a:t> </a:t>
            </a:r>
            <a:r>
              <a:rPr lang="en-US" dirty="0" err="1" smtClean="0"/>
              <a:t>gorenavedenog</a:t>
            </a:r>
            <a:r>
              <a:rPr lang="en-US" dirty="0" smtClean="0"/>
              <a:t> </a:t>
            </a:r>
            <a:r>
              <a:rPr lang="en-US" dirty="0" err="1" smtClean="0"/>
              <a:t>dizajna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u </a:t>
            </a:r>
            <a:r>
              <a:rPr lang="en-US" dirty="0" err="1" smtClean="0"/>
              <a:t>apstraktan</a:t>
            </a:r>
            <a:r>
              <a:rPr lang="en-US" dirty="0" smtClean="0"/>
              <a:t> </a:t>
            </a:r>
            <a:r>
              <a:rPr lang="en-US" dirty="0" err="1" smtClean="0"/>
              <a:t>opis</a:t>
            </a:r>
            <a:r>
              <a:rPr lang="en-US" dirty="0" smtClean="0"/>
              <a:t> </a:t>
            </a:r>
            <a:r>
              <a:rPr lang="en-US" dirty="0" err="1" smtClean="0"/>
              <a:t>interfejsa</a:t>
            </a:r>
            <a:r>
              <a:rPr lang="en-US" dirty="0" smtClean="0"/>
              <a:t> </a:t>
            </a:r>
            <a:r>
              <a:rPr lang="en-US" dirty="0" err="1" smtClean="0"/>
              <a:t>pisan</a:t>
            </a:r>
            <a:r>
              <a:rPr lang="en-US" dirty="0" smtClean="0"/>
              <a:t> u WSDL-u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27/39</a:t>
            </a:r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057400"/>
            <a:ext cx="7498080" cy="1143000"/>
          </a:xfrm>
        </p:spPr>
        <p:txBody>
          <a:bodyPr>
            <a:normAutofit/>
          </a:bodyPr>
          <a:lstStyle/>
          <a:p>
            <a:pPr algn="ctr"/>
            <a:r>
              <a:rPr lang="en-US" sz="6000" dirty="0" err="1" smtClean="0"/>
              <a:t>Implementacija</a:t>
            </a:r>
            <a:r>
              <a:rPr lang="en-US" sz="6000" dirty="0" smtClean="0"/>
              <a:t> </a:t>
            </a:r>
            <a:r>
              <a:rPr lang="en-US" sz="6000" dirty="0" err="1" smtClean="0"/>
              <a:t>servisa</a:t>
            </a:r>
            <a:endParaRPr lang="en-US" sz="6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28/39</a:t>
            </a:r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 smtClean="0"/>
              <a:t>Implementacija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Nakon što smo identifikovali kandidate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sr-Latn-RS" dirty="0" smtClean="0"/>
              <a:t>i dizajnirali njihove interfejse,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sr-Latn-RS" dirty="0" smtClean="0"/>
              <a:t>poslednja faza u razvijanju servisa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sr-Latn-RS" dirty="0" smtClean="0"/>
              <a:t>je njihova implementacija</a:t>
            </a:r>
          </a:p>
          <a:p>
            <a:r>
              <a:rPr lang="sr-Latn-RS" dirty="0" smtClean="0"/>
              <a:t>Implementacija se može realizovati koristeći standardne programske jezike kao sto su Java i C#</a:t>
            </a:r>
          </a:p>
          <a:p>
            <a:r>
              <a:rPr lang="sr-Latn-RS" dirty="0" smtClean="0"/>
              <a:t>Oba jezika imaju obimne biblioteke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sr-Latn-RS" dirty="0" smtClean="0"/>
              <a:t>za razvijanje servisa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29/39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057400"/>
            <a:ext cx="7498080" cy="1143000"/>
          </a:xfrm>
        </p:spPr>
        <p:txBody>
          <a:bodyPr>
            <a:noAutofit/>
          </a:bodyPr>
          <a:lstStyle/>
          <a:p>
            <a:pPr algn="ctr"/>
            <a:r>
              <a:rPr lang="sr-Latn-RS" sz="7200" dirty="0" smtClean="0"/>
              <a:t>Uvod</a:t>
            </a:r>
            <a:endParaRPr lang="en-US" sz="7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3/39</a:t>
            </a:r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 smtClean="0"/>
              <a:t>Testiranje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sz="3000" dirty="0" smtClean="0"/>
              <a:t>Pre nego što servise pustimo u rad, moramo ih testirati</a:t>
            </a:r>
          </a:p>
          <a:p>
            <a:r>
              <a:rPr lang="sr-Latn-RS" sz="3000" dirty="0" smtClean="0"/>
              <a:t>To obuhvata proveru očekivanih </a:t>
            </a:r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sr-Latn-RS" sz="3000" dirty="0" smtClean="0"/>
              <a:t>izlaza za date ulaze</a:t>
            </a:r>
          </a:p>
          <a:p>
            <a:r>
              <a:rPr lang="sr-Latn-RS" sz="3000" dirty="0" smtClean="0"/>
              <a:t>Potrebno je generisati izuzetke </a:t>
            </a:r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sr-Latn-RS" sz="3000" dirty="0" smtClean="0"/>
              <a:t>da bi se proverilo ponašanje servisa </a:t>
            </a:r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sr-Latn-RS" sz="3000" dirty="0" smtClean="0"/>
              <a:t>sa neva</a:t>
            </a:r>
            <a:r>
              <a:rPr lang="en-US" sz="3000" dirty="0" err="1" smtClean="0"/>
              <a:t>lidnim</a:t>
            </a:r>
            <a:r>
              <a:rPr lang="sr-Latn-RS" sz="3000" dirty="0" smtClean="0"/>
              <a:t> ulazima</a:t>
            </a:r>
          </a:p>
          <a:p>
            <a:r>
              <a:rPr lang="sr-Latn-RS" sz="3000" dirty="0" smtClean="0"/>
              <a:t>Postoje mnogi alati </a:t>
            </a:r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sr-Latn-RS" sz="3000" dirty="0" smtClean="0"/>
              <a:t>koji pomažu programeru prilikom testiranja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30/39</a:t>
            </a:r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 smtClean="0"/>
              <a:t>Web servisi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752600"/>
            <a:ext cx="7498080" cy="4495800"/>
          </a:xfrm>
        </p:spPr>
        <p:txBody>
          <a:bodyPr>
            <a:normAutofit lnSpcReduction="10000"/>
          </a:bodyPr>
          <a:lstStyle/>
          <a:p>
            <a:r>
              <a:rPr lang="sr-Latn-RS" dirty="0" smtClean="0"/>
              <a:t>Ukoliko želimo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sr-Latn-RS" dirty="0" smtClean="0"/>
              <a:t>da servis bude javno dostupan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sr-Latn-RS" dirty="0" smtClean="0"/>
              <a:t>potrebno je obezbediti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sr-Latn-RS" dirty="0" smtClean="0"/>
              <a:t>dodatnu dokumentaciju (opis servisa)</a:t>
            </a:r>
          </a:p>
          <a:p>
            <a:r>
              <a:rPr lang="sr-Latn-RS" dirty="0" smtClean="0"/>
              <a:t>Ova dokumentacija sadrži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sr-Latn-RS" dirty="0" smtClean="0"/>
              <a:t>informacije o servisu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sr-Latn-RS" dirty="0" smtClean="0"/>
              <a:t>i pomaze korisnicima da odluče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sr-Latn-RS" dirty="0" smtClean="0"/>
              <a:t>koji servis im je potreban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sr-Latn-RS" dirty="0" smtClean="0"/>
              <a:t>i da li mu mogu verovati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3139</a:t>
            </a:r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 smtClean="0"/>
              <a:t>Opis servisa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76400"/>
            <a:ext cx="7562088" cy="4572000"/>
          </a:xfrm>
        </p:spPr>
        <p:txBody>
          <a:bodyPr>
            <a:normAutofit/>
          </a:bodyPr>
          <a:lstStyle/>
          <a:p>
            <a:r>
              <a:rPr lang="sr-Latn-RS" sz="3000" dirty="0" smtClean="0"/>
              <a:t>Informacije koje treba da sadrži opis servisa su:</a:t>
            </a:r>
          </a:p>
          <a:p>
            <a:pPr lvl="1"/>
            <a:r>
              <a:rPr lang="sr-Latn-RS" sz="3000" dirty="0" smtClean="0"/>
              <a:t>informacije o vašem poslu, kontakt, itd. </a:t>
            </a:r>
          </a:p>
          <a:p>
            <a:pPr lvl="1"/>
            <a:r>
              <a:rPr lang="sr-Latn-RS" sz="3000" dirty="0" smtClean="0"/>
              <a:t>neformalni opis funkcionalnosti </a:t>
            </a:r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sr-Latn-RS" sz="3000" dirty="0" smtClean="0"/>
              <a:t>koju pruža servis</a:t>
            </a:r>
          </a:p>
          <a:p>
            <a:pPr lvl="1"/>
            <a:r>
              <a:rPr lang="sr-Latn-RS" sz="3000" dirty="0" smtClean="0"/>
              <a:t>detaljan opis interfejsa, tipova i semantike</a:t>
            </a:r>
          </a:p>
          <a:p>
            <a:pPr lvl="1"/>
            <a:r>
              <a:rPr lang="sr-Latn-RS" sz="3000" dirty="0" smtClean="0"/>
              <a:t>informacije koje </a:t>
            </a:r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sr-Latn-RS" sz="3000" dirty="0" smtClean="0"/>
              <a:t>omogućavaju korisnicima da se registruju </a:t>
            </a:r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sr-Latn-RS" sz="3000" dirty="0" smtClean="0"/>
              <a:t>i dobijaju najnovije informacije o servisu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32/39</a:t>
            </a:r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 smtClean="0"/>
              <a:t>Nadograđeni servisi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676400"/>
            <a:ext cx="7498080" cy="4495800"/>
          </a:xfrm>
        </p:spPr>
        <p:txBody>
          <a:bodyPr>
            <a:noAutofit/>
          </a:bodyPr>
          <a:lstStyle/>
          <a:p>
            <a:r>
              <a:rPr lang="sr-Latn-RS" sz="2600" dirty="0" smtClean="0"/>
              <a:t>Nasleđeni sistemi su stari softverski sistemi </a:t>
            </a: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sr-Latn-RS" sz="2600" dirty="0" smtClean="0"/>
              <a:t>koje organizacija koristi</a:t>
            </a:r>
          </a:p>
          <a:p>
            <a:r>
              <a:rPr lang="sr-Latn-RS" sz="2600" dirty="0" smtClean="0"/>
              <a:t>Uglavnom su razvijani </a:t>
            </a: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sr-Latn-RS" sz="2600" dirty="0" smtClean="0"/>
              <a:t>na zastarelim tehnologijama </a:t>
            </a: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sr-Latn-RS" sz="2600" dirty="0" smtClean="0"/>
              <a:t>ali su ključni u poslu</a:t>
            </a:r>
          </a:p>
          <a:p>
            <a:r>
              <a:rPr lang="sr-Latn-RS" sz="2600" dirty="0" smtClean="0"/>
              <a:t>Zamena ovakvih sistema uglavnom nije isplativa </a:t>
            </a: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sr-Latn-RS" sz="2600" dirty="0" smtClean="0"/>
              <a:t>i mnoge organizacije bi želele da ih iskoriste </a:t>
            </a: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sr-Latn-RS" sz="2600" dirty="0" smtClean="0"/>
              <a:t>u saradnji sa novim modernim sistemima</a:t>
            </a:r>
          </a:p>
          <a:p>
            <a:r>
              <a:rPr lang="sr-Latn-RS" sz="2600" dirty="0" smtClean="0"/>
              <a:t>Nadogradjeni sistemi treba da predstavljaju omotač za pristup sistemskim funkcionalnostima </a:t>
            </a: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sr-Latn-RS" sz="2600" dirty="0" smtClean="0"/>
              <a:t>i podacima</a:t>
            </a:r>
            <a:endParaRPr lang="en-US" sz="2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33/39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286000"/>
            <a:ext cx="7498080" cy="1143000"/>
          </a:xfrm>
        </p:spPr>
        <p:txBody>
          <a:bodyPr>
            <a:noAutofit/>
          </a:bodyPr>
          <a:lstStyle/>
          <a:p>
            <a:pPr algn="ctr"/>
            <a:r>
              <a:rPr lang="sr-Latn-RS" sz="4800" dirty="0" smtClean="0"/>
              <a:t>Razvijanje softvera pomoću servisa</a:t>
            </a:r>
            <a:endParaRPr lang="en-US" sz="4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34/39</a:t>
            </a:r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 smtClean="0"/>
              <a:t>Razvoj softvera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sr-Latn-RS" sz="2600" dirty="0" smtClean="0"/>
              <a:t>Osnovna ideja prilikom razvoja softvera </a:t>
            </a: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sr-Latn-RS" sz="2600" dirty="0" smtClean="0"/>
              <a:t>pomoću servisa je da pravimo servise </a:t>
            </a: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sr-Latn-RS" sz="2600" dirty="0" smtClean="0"/>
              <a:t>koji će nam koristiti pri implementaciji </a:t>
            </a: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sr-Latn-RS" sz="2600" dirty="0" smtClean="0"/>
              <a:t>novih, kombinovanih servisa</a:t>
            </a:r>
          </a:p>
          <a:p>
            <a:r>
              <a:rPr lang="sr-Latn-RS" sz="2600" dirty="0" smtClean="0"/>
              <a:t>Mnoge kompanije svoje poslovne aplikacije prebacuju na servisno orjentisane sisteme </a:t>
            </a: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sr-Latn-RS" sz="2600" dirty="0" smtClean="0"/>
              <a:t>kod kojih je osnovna gradivna jedinica aplikacije servis a ne komponenta</a:t>
            </a:r>
          </a:p>
          <a:p>
            <a:r>
              <a:rPr lang="sr-Latn-RS" sz="2600" dirty="0" smtClean="0"/>
              <a:t>Krajnja realizacija se oslanja </a:t>
            </a: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sr-Latn-RS" sz="2600" dirty="0" smtClean="0"/>
              <a:t>na implementaciji ‘servise market’-a </a:t>
            </a: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sr-Latn-RS" sz="2600" dirty="0" smtClean="0"/>
              <a:t>koji se sastoji od servisa </a:t>
            </a: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sr-Latn-RS" sz="2600" dirty="0" smtClean="0"/>
              <a:t>koji su kupljeni od dobavljača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35/39</a:t>
            </a:r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 smtClean="0"/>
              <a:t>Poces konstrukcije servisa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981200"/>
            <a:ext cx="7498080" cy="4267200"/>
          </a:xfrm>
        </p:spPr>
        <p:txBody>
          <a:bodyPr/>
          <a:lstStyle/>
          <a:p>
            <a:r>
              <a:rPr lang="sr-Latn-RS" dirty="0" smtClean="0"/>
              <a:t>Formulacija opšte šeme procesa</a:t>
            </a:r>
          </a:p>
          <a:p>
            <a:r>
              <a:rPr lang="sr-Latn-RS" dirty="0" smtClean="0"/>
              <a:t>Prepoznavanje servisa</a:t>
            </a:r>
          </a:p>
          <a:p>
            <a:r>
              <a:rPr lang="sr-Latn-RS" dirty="0" smtClean="0"/>
              <a:t>Izbor mogućih servisa</a:t>
            </a:r>
          </a:p>
          <a:p>
            <a:r>
              <a:rPr lang="sr-Latn-RS" dirty="0" smtClean="0"/>
              <a:t>Profinjenje toka procesa</a:t>
            </a:r>
          </a:p>
          <a:p>
            <a:r>
              <a:rPr lang="sr-Latn-RS" dirty="0" smtClean="0"/>
              <a:t>Izrada programa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sr-Latn-RS" dirty="0" smtClean="0"/>
              <a:t>koji predstavlja tok procesa</a:t>
            </a:r>
          </a:p>
          <a:p>
            <a:r>
              <a:rPr lang="sr-Latn-RS" dirty="0" smtClean="0"/>
              <a:t>Testiran servis ili aplikacija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36/39</a:t>
            </a:r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 smtClean="0"/>
              <a:t>Dizajn toka procesa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752600"/>
            <a:ext cx="7498080" cy="4495800"/>
          </a:xfrm>
        </p:spPr>
        <p:txBody>
          <a:bodyPr>
            <a:normAutofit lnSpcReduction="10000"/>
          </a:bodyPr>
          <a:lstStyle/>
          <a:p>
            <a:r>
              <a:rPr lang="sr-Latn-RS" sz="2800" dirty="0" smtClean="0"/>
              <a:t>Dizajn obuhvata analizu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sr-Latn-RS" sz="2800" dirty="0" smtClean="0"/>
              <a:t>postojećeg i planiranog poslovnog procesa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sr-Latn-RS" sz="2800" dirty="0" smtClean="0"/>
              <a:t>kao i razumevanje aktivnosti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sr-Latn-RS" sz="2800" dirty="0" smtClean="0"/>
              <a:t>i njihovih interakcija</a:t>
            </a:r>
          </a:p>
          <a:p>
            <a:r>
              <a:rPr lang="sr-Latn-RS" sz="2800" dirty="0" smtClean="0"/>
              <a:t>Tok poslovnog procesa se uglavnom prikazuje koristeći grafičku notaciju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sr-Latn-RS" sz="2800" dirty="0" smtClean="0"/>
              <a:t>kao sto su UML dijagrami aktivnosti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sr-Latn-RS" sz="2800" dirty="0" smtClean="0"/>
              <a:t>ili BPMN dijagrami</a:t>
            </a:r>
          </a:p>
          <a:p>
            <a:r>
              <a:rPr lang="sr-Latn-RS" sz="2800" dirty="0" smtClean="0"/>
              <a:t>Obe tehnike su jednostavne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sr-Latn-RS" sz="2800" dirty="0" smtClean="0"/>
              <a:t>i lake za razumevanje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37/39</a:t>
            </a:r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 smtClean="0"/>
              <a:t>Implementacija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828800"/>
            <a:ext cx="7498080" cy="4419600"/>
          </a:xfrm>
        </p:spPr>
        <p:txBody>
          <a:bodyPr>
            <a:normAutofit lnSpcReduction="10000"/>
          </a:bodyPr>
          <a:lstStyle/>
          <a:p>
            <a:r>
              <a:rPr lang="sr-Latn-RS" sz="2800" dirty="0" smtClean="0"/>
              <a:t>Nakon što smo završili sa dizajnom,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sr-Latn-RS" sz="2800" dirty="0" smtClean="0"/>
              <a:t>on se treba prebaciti u izvršni program.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sr-Latn-RS" sz="2800" dirty="0" smtClean="0"/>
              <a:t>To uključuje dve aktivnosti:</a:t>
            </a:r>
          </a:p>
          <a:p>
            <a:pPr lvl="1"/>
            <a:r>
              <a:rPr lang="en-US" dirty="0" smtClean="0"/>
              <a:t>I</a:t>
            </a:r>
            <a:r>
              <a:rPr lang="sr-Latn-RS" dirty="0" smtClean="0"/>
              <a:t>mplementacija servisa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sr-Latn-RS" dirty="0" smtClean="0"/>
              <a:t>koji nisu dostupni za ponovno korišćenje</a:t>
            </a:r>
          </a:p>
          <a:p>
            <a:pPr lvl="1"/>
            <a:r>
              <a:rPr lang="en-US" dirty="0" smtClean="0"/>
              <a:t>I</a:t>
            </a:r>
            <a:r>
              <a:rPr lang="sr-Latn-RS" dirty="0" smtClean="0"/>
              <a:t>zgradnja izvršne verzije modela toka procesa.</a:t>
            </a:r>
            <a:r>
              <a:rPr lang="en-US" dirty="0" smtClean="0"/>
              <a:t> </a:t>
            </a:r>
          </a:p>
          <a:p>
            <a:pPr lvl="2">
              <a:buClr>
                <a:schemeClr val="accent1">
                  <a:lumMod val="20000"/>
                  <a:lumOff val="80000"/>
                </a:schemeClr>
              </a:buClr>
            </a:pPr>
            <a:r>
              <a:rPr lang="sr-Latn-RS" sz="2800" dirty="0" smtClean="0"/>
              <a:t>Ovo uključuje prebacivanje modela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sr-Latn-RS" sz="2800" dirty="0" smtClean="0"/>
              <a:t>u WS-BPEL, ručno ili automatski</a:t>
            </a:r>
            <a:endParaRPr lang="en-US" sz="2800" dirty="0" smtClean="0"/>
          </a:p>
          <a:p>
            <a:pPr lvl="2">
              <a:buClr>
                <a:schemeClr val="accent1">
                  <a:lumMod val="20000"/>
                  <a:lumOff val="80000"/>
                </a:schemeClr>
              </a:buClr>
            </a:pPr>
            <a:r>
              <a:rPr lang="sr-Latn-RS" sz="2800" dirty="0" smtClean="0"/>
              <a:t>Postoje razni alati koji nam pomažu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sr-Latn-RS" sz="2800" dirty="0" smtClean="0"/>
              <a:t>prilikom tog prebacivanj</a:t>
            </a:r>
            <a:r>
              <a:rPr lang="en-US" sz="2800" dirty="0" smtClean="0"/>
              <a:t>a</a:t>
            </a:r>
            <a:endParaRPr lang="sr-Latn-RS" sz="2800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38/39</a:t>
            </a:r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1600200"/>
            <a:ext cx="7498080" cy="1143000"/>
          </a:xfrm>
        </p:spPr>
        <p:txBody>
          <a:bodyPr/>
          <a:lstStyle/>
          <a:p>
            <a:pPr algn="ctr"/>
            <a:r>
              <a:rPr lang="en-US" dirty="0" smtClean="0"/>
              <a:t>KRAJ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2895600"/>
            <a:ext cx="7498080" cy="3352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dirty="0" err="1" smtClean="0"/>
              <a:t>Hvala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pa</a:t>
            </a:r>
            <a:r>
              <a:rPr lang="sr-Latn-RS" dirty="0" smtClean="0"/>
              <a:t>ž</a:t>
            </a:r>
            <a:r>
              <a:rPr lang="en-US" dirty="0" err="1" smtClean="0"/>
              <a:t>nji</a:t>
            </a:r>
            <a:r>
              <a:rPr lang="en-US" dirty="0" smtClean="0"/>
              <a:t>!</a:t>
            </a:r>
            <a:endParaRPr lang="sr-Latn-RS" sz="2000" dirty="0" smtClean="0"/>
          </a:p>
          <a:p>
            <a:pPr>
              <a:buNone/>
            </a:pPr>
            <a:endParaRPr lang="sr-Latn-RS" sz="2000" dirty="0" smtClean="0"/>
          </a:p>
          <a:p>
            <a:pPr>
              <a:buNone/>
            </a:pPr>
            <a:endParaRPr lang="sr-Latn-RS" sz="2000" dirty="0" smtClean="0"/>
          </a:p>
          <a:p>
            <a:pPr>
              <a:buNone/>
            </a:pPr>
            <a:endParaRPr lang="sr-Latn-RS" sz="2000" dirty="0" smtClean="0"/>
          </a:p>
          <a:p>
            <a:pPr>
              <a:buNone/>
            </a:pPr>
            <a:endParaRPr lang="sr-Latn-RS" sz="2000" dirty="0" smtClean="0"/>
          </a:p>
          <a:p>
            <a:pPr>
              <a:buNone/>
            </a:pPr>
            <a:r>
              <a:rPr lang="en-US" sz="2000" dirty="0" err="1" smtClean="0"/>
              <a:t>Branislava</a:t>
            </a:r>
            <a:r>
              <a:rPr lang="en-US" sz="2000" dirty="0" smtClean="0"/>
              <a:t> </a:t>
            </a:r>
            <a:r>
              <a:rPr lang="sr-Latn-RS" sz="2000" dirty="0" smtClean="0"/>
              <a:t>Živković 1040</a:t>
            </a:r>
            <a:r>
              <a:rPr lang="en-US" sz="2000" dirty="0" smtClean="0"/>
              <a:t>/2014</a:t>
            </a:r>
            <a:endParaRPr lang="en-US" sz="2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39/39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 smtClean="0"/>
              <a:t>Šta je to servis?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SzPct val="25000"/>
              <a:buNone/>
            </a:pPr>
            <a:endParaRPr lang="sr-Latn-RS" sz="2400" dirty="0" smtClean="0"/>
          </a:p>
          <a:p>
            <a:pPr algn="ctr">
              <a:buSzPct val="25000"/>
              <a:buNone/>
            </a:pPr>
            <a:r>
              <a:rPr lang="en-US" sz="2800" dirty="0" smtClean="0"/>
              <a:t>'</a:t>
            </a:r>
            <a:r>
              <a:rPr lang="en-US" sz="2800" dirty="0" err="1" smtClean="0"/>
              <a:t>S</a:t>
            </a:r>
            <a:r>
              <a:rPr lang="en-US" sz="2800" i="1" dirty="0" err="1" smtClean="0"/>
              <a:t>ervis</a:t>
            </a:r>
            <a:r>
              <a:rPr lang="en-US" sz="2800" i="1" dirty="0" smtClean="0"/>
              <a:t> je </a:t>
            </a:r>
            <a:r>
              <a:rPr lang="en-US" sz="2800" i="1" dirty="0" err="1" smtClean="0"/>
              <a:t>usluga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ili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akcija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koju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jedna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strana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nudi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drugoj</a:t>
            </a:r>
            <a:r>
              <a:rPr lang="en-US" sz="2800" i="1" dirty="0" smtClean="0"/>
              <a:t>.  </a:t>
            </a:r>
            <a:r>
              <a:rPr lang="en-US" sz="2800" i="1" dirty="0" err="1" smtClean="0"/>
              <a:t>Iako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proces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može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biti</a:t>
            </a:r>
            <a:r>
              <a:rPr lang="en-US" sz="2800" i="1" dirty="0" smtClean="0"/>
              <a:t> </a:t>
            </a:r>
            <a:br>
              <a:rPr lang="en-US" sz="2800" i="1" dirty="0" smtClean="0"/>
            </a:br>
            <a:r>
              <a:rPr lang="en-US" sz="2800" i="1" dirty="0" err="1" smtClean="0"/>
              <a:t>vezan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za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fizički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proizvod</a:t>
            </a:r>
            <a:r>
              <a:rPr lang="en-US" sz="2800" i="1" dirty="0" smtClean="0"/>
              <a:t>, </a:t>
            </a:r>
            <a:br>
              <a:rPr lang="en-US" sz="2800" i="1" dirty="0" smtClean="0"/>
            </a:br>
            <a:r>
              <a:rPr lang="en-US" sz="2800" i="1" dirty="0" err="1" smtClean="0"/>
              <a:t>izvršavanje</a:t>
            </a:r>
            <a:r>
              <a:rPr lang="en-US" sz="2800" i="1" dirty="0" smtClean="0"/>
              <a:t> je </a:t>
            </a:r>
            <a:r>
              <a:rPr lang="en-US" sz="2800" i="1" dirty="0" err="1" smtClean="0"/>
              <a:t>suštinski</a:t>
            </a:r>
            <a:r>
              <a:rPr lang="en-US" sz="2800" i="1" dirty="0" smtClean="0"/>
              <a:t> </a:t>
            </a:r>
            <a:r>
              <a:rPr lang="sr-Latn-RS" sz="2800" i="1" dirty="0" smtClean="0"/>
              <a:t>sakriveno</a:t>
            </a:r>
            <a:r>
              <a:rPr lang="en-US" sz="2800" i="1" dirty="0" smtClean="0"/>
              <a:t> </a:t>
            </a:r>
            <a:br>
              <a:rPr lang="en-US" sz="2800" i="1" dirty="0" smtClean="0"/>
            </a:br>
            <a:r>
              <a:rPr lang="en-US" sz="2800" i="1" dirty="0" smtClean="0"/>
              <a:t>I ne </a:t>
            </a:r>
            <a:r>
              <a:rPr lang="en-US" sz="2800" i="1" dirty="0" err="1" smtClean="0"/>
              <a:t>rezultira</a:t>
            </a:r>
            <a:r>
              <a:rPr lang="en-US" sz="2800" i="1" dirty="0" smtClean="0"/>
              <a:t> u </a:t>
            </a:r>
            <a:r>
              <a:rPr lang="en-US" sz="2800" i="1" dirty="0" err="1" smtClean="0"/>
              <a:t>vlasništvu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nijednog</a:t>
            </a:r>
            <a:r>
              <a:rPr lang="en-US" sz="2800" i="1" dirty="0" smtClean="0"/>
              <a:t> </a:t>
            </a:r>
            <a:r>
              <a:rPr lang="sr-Latn-RS" sz="2800" i="1" dirty="0" smtClean="0"/>
              <a:t>od učesnika</a:t>
            </a:r>
            <a:r>
              <a:rPr lang="en-US" sz="2800" dirty="0" smtClean="0"/>
              <a:t>.‘</a:t>
            </a:r>
            <a:endParaRPr lang="sr-Latn-RS" sz="2800" dirty="0" smtClean="0"/>
          </a:p>
          <a:p>
            <a:pPr algn="ctr">
              <a:buSzPct val="25000"/>
              <a:buNone/>
            </a:pPr>
            <a:endParaRPr lang="sr-Latn-RS" sz="2800" dirty="0" smtClean="0"/>
          </a:p>
          <a:p>
            <a:r>
              <a:rPr lang="en-US" sz="2800" dirty="0" err="1" smtClean="0"/>
              <a:t>Pružanje</a:t>
            </a:r>
            <a:r>
              <a:rPr lang="en-US" sz="2800" dirty="0" smtClean="0"/>
              <a:t> </a:t>
            </a:r>
            <a:r>
              <a:rPr lang="en-US" sz="2800" dirty="0" err="1" smtClean="0"/>
              <a:t>servisa</a:t>
            </a:r>
            <a:r>
              <a:rPr lang="en-US" sz="2800" dirty="0" smtClean="0"/>
              <a:t> je </a:t>
            </a:r>
            <a:r>
              <a:rPr lang="en-US" sz="2800" dirty="0" err="1" smtClean="0"/>
              <a:t>nezavisno</a:t>
            </a:r>
            <a:r>
              <a:rPr lang="en-US" sz="2800" dirty="0" smtClean="0"/>
              <a:t> </a:t>
            </a:r>
            <a:br>
              <a:rPr lang="en-US" sz="2800" dirty="0" smtClean="0"/>
            </a:br>
            <a:r>
              <a:rPr lang="en-US" sz="2800" dirty="0" err="1" smtClean="0"/>
              <a:t>od</a:t>
            </a:r>
            <a:r>
              <a:rPr lang="en-US" sz="2800" dirty="0" smtClean="0"/>
              <a:t> </a:t>
            </a:r>
            <a:r>
              <a:rPr lang="en-US" sz="2800" dirty="0" err="1" smtClean="0"/>
              <a:t>aplikacije</a:t>
            </a:r>
            <a:r>
              <a:rPr lang="en-US" sz="2800" dirty="0" smtClean="0"/>
              <a:t> </a:t>
            </a:r>
            <a:r>
              <a:rPr lang="en-US" sz="2800" dirty="0" err="1" smtClean="0"/>
              <a:t>koja</a:t>
            </a:r>
            <a:r>
              <a:rPr lang="en-US" sz="2800" dirty="0" smtClean="0"/>
              <a:t> </a:t>
            </a:r>
            <a:r>
              <a:rPr lang="en-US" sz="2800" dirty="0" err="1" smtClean="0"/>
              <a:t>ga</a:t>
            </a:r>
            <a:r>
              <a:rPr lang="en-US" sz="2800" dirty="0" smtClean="0"/>
              <a:t> </a:t>
            </a:r>
            <a:r>
              <a:rPr lang="en-US" sz="2800" dirty="0" err="1" smtClean="0"/>
              <a:t>koristi</a:t>
            </a:r>
            <a:r>
              <a:rPr lang="en-US" sz="2800" dirty="0" smtClean="0"/>
              <a:t>.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4/39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Servisno orjentisane arhitekture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752600"/>
            <a:ext cx="7498080" cy="4495800"/>
          </a:xfrm>
        </p:spPr>
        <p:txBody>
          <a:bodyPr/>
          <a:lstStyle/>
          <a:p>
            <a:r>
              <a:rPr lang="en-US" sz="2800" dirty="0" err="1" smtClean="0"/>
              <a:t>Servisno</a:t>
            </a:r>
            <a:r>
              <a:rPr lang="en-US" sz="2800" dirty="0" smtClean="0"/>
              <a:t> </a:t>
            </a:r>
            <a:r>
              <a:rPr lang="en-US" sz="2800" dirty="0" err="1" smtClean="0"/>
              <a:t>orjentisane</a:t>
            </a:r>
            <a:r>
              <a:rPr lang="en-US" sz="2800" dirty="0" smtClean="0"/>
              <a:t> </a:t>
            </a:r>
            <a:r>
              <a:rPr lang="en-US" sz="2800" dirty="0" err="1" smtClean="0"/>
              <a:t>arhitekture</a:t>
            </a:r>
            <a:r>
              <a:rPr lang="en-US" sz="2800" dirty="0" smtClean="0"/>
              <a:t> </a:t>
            </a:r>
            <a:r>
              <a:rPr lang="en-US" sz="2800" dirty="0" err="1" smtClean="0"/>
              <a:t>predstavljaju</a:t>
            </a:r>
            <a:r>
              <a:rPr lang="en-US" sz="2800" dirty="0" smtClean="0"/>
              <a:t> </a:t>
            </a:r>
            <a:r>
              <a:rPr lang="en-US" sz="2800" dirty="0" err="1" smtClean="0"/>
              <a:t>način</a:t>
            </a:r>
            <a:r>
              <a:rPr lang="en-US" sz="2800" dirty="0" smtClean="0"/>
              <a:t> </a:t>
            </a:r>
            <a:r>
              <a:rPr lang="en-US" sz="2800" dirty="0" err="1" smtClean="0"/>
              <a:t>izgradnje</a:t>
            </a:r>
            <a:r>
              <a:rPr lang="en-US" sz="2800" dirty="0" smtClean="0"/>
              <a:t> </a:t>
            </a:r>
            <a:r>
              <a:rPr lang="en-US" sz="2800" dirty="0" err="1" smtClean="0"/>
              <a:t>distribuiranih</a:t>
            </a:r>
            <a:r>
              <a:rPr lang="en-US" sz="2800" dirty="0" smtClean="0"/>
              <a:t> </a:t>
            </a:r>
            <a:r>
              <a:rPr lang="en-US" sz="2800" dirty="0" err="1" smtClean="0"/>
              <a:t>sistema</a:t>
            </a:r>
            <a:r>
              <a:rPr lang="en-US" sz="2800" dirty="0" smtClean="0"/>
              <a:t> </a:t>
            </a:r>
            <a:br>
              <a:rPr lang="en-US" sz="2800" dirty="0" smtClean="0"/>
            </a:br>
            <a:r>
              <a:rPr lang="en-US" sz="2800" dirty="0" err="1" smtClean="0"/>
              <a:t>kod</a:t>
            </a:r>
            <a:r>
              <a:rPr lang="en-US" sz="2800" dirty="0" smtClean="0"/>
              <a:t> </a:t>
            </a:r>
            <a:r>
              <a:rPr lang="en-US" sz="2800" dirty="0" err="1" smtClean="0"/>
              <a:t>kojih</a:t>
            </a:r>
            <a:r>
              <a:rPr lang="en-US" sz="2800" dirty="0" smtClean="0"/>
              <a:t> </a:t>
            </a:r>
            <a:r>
              <a:rPr lang="en-US" sz="2800" dirty="0" err="1" smtClean="0"/>
              <a:t>su</a:t>
            </a:r>
            <a:r>
              <a:rPr lang="en-US" sz="2800" dirty="0" smtClean="0"/>
              <a:t> </a:t>
            </a:r>
            <a:r>
              <a:rPr lang="en-US" sz="2800" dirty="0" err="1" smtClean="0"/>
              <a:t>komponente</a:t>
            </a:r>
            <a:r>
              <a:rPr lang="en-US" sz="2800" dirty="0" smtClean="0"/>
              <a:t> </a:t>
            </a:r>
            <a:r>
              <a:rPr lang="en-US" sz="2800" dirty="0" err="1" smtClean="0"/>
              <a:t>sistema</a:t>
            </a:r>
            <a:r>
              <a:rPr lang="en-US" sz="2800" dirty="0" smtClean="0"/>
              <a:t> </a:t>
            </a:r>
            <a:br>
              <a:rPr lang="en-US" sz="2800" dirty="0" smtClean="0"/>
            </a:br>
            <a:r>
              <a:rPr lang="en-US" sz="2800" dirty="0" err="1" smtClean="0"/>
              <a:t>samostalni</a:t>
            </a:r>
            <a:r>
              <a:rPr lang="en-US" sz="2800" dirty="0" smtClean="0"/>
              <a:t> </a:t>
            </a:r>
            <a:r>
              <a:rPr lang="en-US" sz="2800" dirty="0" err="1" smtClean="0"/>
              <a:t>servisi</a:t>
            </a:r>
            <a:r>
              <a:rPr lang="en-US" sz="2800" dirty="0" smtClean="0"/>
              <a:t> </a:t>
            </a:r>
            <a:r>
              <a:rPr lang="en-US" sz="2800" dirty="0" err="1" smtClean="0"/>
              <a:t>koji</a:t>
            </a:r>
            <a:r>
              <a:rPr lang="en-US" sz="2800" dirty="0" smtClean="0"/>
              <a:t> se </a:t>
            </a:r>
            <a:br>
              <a:rPr lang="en-US" sz="2800" dirty="0" smtClean="0"/>
            </a:br>
            <a:r>
              <a:rPr lang="en-US" sz="2800" dirty="0" err="1" smtClean="0"/>
              <a:t>izvršavaju</a:t>
            </a:r>
            <a:r>
              <a:rPr lang="en-US" sz="2800" dirty="0" smtClean="0"/>
              <a:t> </a:t>
            </a:r>
            <a:r>
              <a:rPr lang="en-US" sz="2800" dirty="0" err="1" smtClean="0"/>
              <a:t>na</a:t>
            </a:r>
            <a:r>
              <a:rPr lang="en-US" sz="2800" dirty="0" smtClean="0"/>
              <a:t> </a:t>
            </a:r>
            <a:r>
              <a:rPr lang="en-US" sz="2800" dirty="0" err="1" smtClean="0"/>
              <a:t>različitim</a:t>
            </a:r>
            <a:r>
              <a:rPr lang="en-US" sz="2800" dirty="0" smtClean="0"/>
              <a:t> </a:t>
            </a:r>
            <a:r>
              <a:rPr lang="en-US" sz="2800" dirty="0" err="1" smtClean="0"/>
              <a:t>računarima</a:t>
            </a:r>
            <a:endParaRPr lang="sr-Latn-RS" sz="2800" dirty="0" smtClean="0"/>
          </a:p>
          <a:p>
            <a:r>
              <a:rPr lang="en-US" sz="2800" dirty="0" err="1" smtClean="0"/>
              <a:t>Servisi</a:t>
            </a:r>
            <a:r>
              <a:rPr lang="en-US" sz="2800" dirty="0" smtClean="0"/>
              <a:t> ne </a:t>
            </a:r>
            <a:r>
              <a:rPr lang="en-US" sz="2800" dirty="0" err="1" smtClean="0"/>
              <a:t>zavise</a:t>
            </a:r>
            <a:r>
              <a:rPr lang="en-US" sz="2800" dirty="0" smtClean="0"/>
              <a:t> </a:t>
            </a:r>
            <a:r>
              <a:rPr lang="en-US" sz="2800" dirty="0" err="1" smtClean="0"/>
              <a:t>od</a:t>
            </a:r>
            <a:r>
              <a:rPr lang="en-US" sz="2800" dirty="0" smtClean="0"/>
              <a:t> </a:t>
            </a:r>
            <a:r>
              <a:rPr lang="en-US" sz="2800" dirty="0" err="1" smtClean="0"/>
              <a:t>platforme</a:t>
            </a:r>
            <a:r>
              <a:rPr lang="en-US" sz="2800" dirty="0" smtClean="0"/>
              <a:t> </a:t>
            </a:r>
            <a:br>
              <a:rPr lang="en-US" sz="2800" dirty="0" smtClean="0"/>
            </a:br>
            <a:r>
              <a:rPr lang="en-US" sz="2800" dirty="0" smtClean="0"/>
              <a:t>I </a:t>
            </a:r>
            <a:r>
              <a:rPr lang="en-US" sz="2800" dirty="0" err="1" smtClean="0"/>
              <a:t>jezika</a:t>
            </a:r>
            <a:r>
              <a:rPr lang="en-US" sz="2800" dirty="0" smtClean="0"/>
              <a:t> </a:t>
            </a:r>
            <a:r>
              <a:rPr lang="en-US" sz="2800" dirty="0" err="1" smtClean="0"/>
              <a:t>na</a:t>
            </a:r>
            <a:r>
              <a:rPr lang="en-US" sz="2800" dirty="0" smtClean="0"/>
              <a:t> </a:t>
            </a:r>
            <a:r>
              <a:rPr lang="en-US" sz="2800" dirty="0" err="1" smtClean="0"/>
              <a:t>kom</a:t>
            </a:r>
            <a:r>
              <a:rPr lang="en-US" sz="2800" dirty="0" smtClean="0"/>
              <a:t> </a:t>
            </a:r>
            <a:r>
              <a:rPr lang="en-US" sz="2800" dirty="0" err="1" smtClean="0"/>
              <a:t>su</a:t>
            </a:r>
            <a:r>
              <a:rPr lang="en-US" sz="2800" dirty="0" smtClean="0"/>
              <a:t> </a:t>
            </a:r>
            <a:r>
              <a:rPr lang="en-US" sz="2800" dirty="0" err="1" smtClean="0"/>
              <a:t>implementirani</a:t>
            </a:r>
            <a:endParaRPr lang="en-US" sz="2800" dirty="0" smtClean="0"/>
          </a:p>
          <a:p>
            <a:r>
              <a:rPr lang="en-US" sz="2800" dirty="0" err="1" smtClean="0"/>
              <a:t>Razvijani</a:t>
            </a:r>
            <a:r>
              <a:rPr lang="en-US" sz="2800" dirty="0" smtClean="0"/>
              <a:t> </a:t>
            </a:r>
            <a:r>
              <a:rPr lang="en-US" sz="2800" dirty="0" err="1" smtClean="0"/>
              <a:t>su</a:t>
            </a:r>
            <a:r>
              <a:rPr lang="en-US" sz="2800" dirty="0" smtClean="0"/>
              <a:t> </a:t>
            </a:r>
            <a:r>
              <a:rPr lang="en-US" sz="2800" dirty="0" err="1" smtClean="0"/>
              <a:t>standardni</a:t>
            </a:r>
            <a:r>
              <a:rPr lang="en-US" sz="2800" dirty="0" smtClean="0"/>
              <a:t> </a:t>
            </a:r>
            <a:r>
              <a:rPr lang="en-US" sz="2800" dirty="0" err="1" smtClean="0"/>
              <a:t>protokoli</a:t>
            </a:r>
            <a:r>
              <a:rPr lang="en-US" sz="2800" dirty="0" smtClean="0"/>
              <a:t> </a:t>
            </a:r>
            <a:br>
              <a:rPr lang="en-US" sz="2800" dirty="0" smtClean="0"/>
            </a:br>
            <a:r>
              <a:rPr lang="en-US" sz="2800" dirty="0" err="1" smtClean="0"/>
              <a:t>za</a:t>
            </a:r>
            <a:r>
              <a:rPr lang="en-US" sz="2800" dirty="0" smtClean="0"/>
              <a:t> </a:t>
            </a:r>
            <a:r>
              <a:rPr lang="en-US" sz="2800" dirty="0" err="1" smtClean="0"/>
              <a:t>komunikaciju</a:t>
            </a:r>
            <a:r>
              <a:rPr lang="en-US" sz="2800" dirty="0" smtClean="0"/>
              <a:t> I </a:t>
            </a:r>
            <a:r>
              <a:rPr lang="en-US" sz="2800" dirty="0" err="1" smtClean="0"/>
              <a:t>razmenu</a:t>
            </a:r>
            <a:r>
              <a:rPr lang="en-US" sz="2800" dirty="0" smtClean="0"/>
              <a:t> </a:t>
            </a:r>
            <a:r>
              <a:rPr lang="en-US" sz="2800" dirty="0" err="1" smtClean="0"/>
              <a:t>informacija</a:t>
            </a:r>
            <a:endParaRPr lang="en-US" sz="280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5/39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Servisno orjentisane arhitekture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143000" y="1676400"/>
            <a:ext cx="8001000" cy="4739640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6/39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 smtClean="0"/>
              <a:t>Standardi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52600"/>
            <a:ext cx="7562088" cy="4724400"/>
          </a:xfrm>
        </p:spPr>
        <p:txBody>
          <a:bodyPr>
            <a:normAutofit fontScale="70000" lnSpcReduction="20000"/>
          </a:bodyPr>
          <a:lstStyle/>
          <a:p>
            <a:r>
              <a:rPr lang="sr-Latn-RS" sz="3400" u="sng" dirty="0" smtClean="0">
                <a:latin typeface="Gill Sans MT" pitchFamily="34" charset="0"/>
              </a:rPr>
              <a:t>SOAP</a:t>
            </a:r>
            <a:r>
              <a:rPr lang="sr-Latn-RS" sz="3400" dirty="0" smtClean="0">
                <a:latin typeface="Gill Sans MT" pitchFamily="34" charset="0"/>
              </a:rPr>
              <a:t> </a:t>
            </a:r>
            <a:endParaRPr lang="en-US" sz="3400" dirty="0" smtClean="0">
              <a:latin typeface="Gill Sans MT" pitchFamily="34" charset="0"/>
            </a:endParaRPr>
          </a:p>
          <a:p>
            <a:pPr lvl="1"/>
            <a:r>
              <a:rPr lang="sr-Latn-RS" sz="3400" dirty="0" smtClean="0">
                <a:latin typeface="Gill Sans MT" pitchFamily="34" charset="0"/>
              </a:rPr>
              <a:t>standard za razmenu poruka </a:t>
            </a:r>
            <a:r>
              <a:rPr lang="en-US" sz="3400" dirty="0" smtClean="0">
                <a:latin typeface="Gill Sans MT" pitchFamily="34" charset="0"/>
              </a:rPr>
              <a:t/>
            </a:r>
            <a:br>
              <a:rPr lang="en-US" sz="3400" dirty="0" smtClean="0">
                <a:latin typeface="Gill Sans MT" pitchFamily="34" charset="0"/>
              </a:rPr>
            </a:br>
            <a:r>
              <a:rPr lang="sr-Latn-RS" sz="3400" dirty="0" smtClean="0">
                <a:latin typeface="Gill Sans MT" pitchFamily="34" charset="0"/>
              </a:rPr>
              <a:t>i komunikaciju između servisa</a:t>
            </a:r>
            <a:endParaRPr lang="en-US" sz="3400" dirty="0" smtClean="0">
              <a:latin typeface="Gill Sans MT" pitchFamily="34" charset="0"/>
            </a:endParaRPr>
          </a:p>
          <a:p>
            <a:pPr lvl="1"/>
            <a:r>
              <a:rPr lang="en-US" sz="3400" dirty="0" smtClean="0">
                <a:latin typeface="Gill Sans MT" pitchFamily="34" charset="0"/>
              </a:rPr>
              <a:t>d</a:t>
            </a:r>
            <a:r>
              <a:rPr lang="sr-Latn-RS" sz="3400" dirty="0" smtClean="0">
                <a:latin typeface="Gill Sans MT" pitchFamily="34" charset="0"/>
              </a:rPr>
              <a:t>efiniše ključne i opcione </a:t>
            </a:r>
            <a:r>
              <a:rPr lang="en-US" sz="3400" dirty="0" smtClean="0">
                <a:latin typeface="Gill Sans MT" pitchFamily="34" charset="0"/>
              </a:rPr>
              <a:t/>
            </a:r>
            <a:br>
              <a:rPr lang="en-US" sz="3400" dirty="0" smtClean="0">
                <a:latin typeface="Gill Sans MT" pitchFamily="34" charset="0"/>
              </a:rPr>
            </a:br>
            <a:r>
              <a:rPr lang="sr-Latn-RS" sz="3400" dirty="0" smtClean="0">
                <a:latin typeface="Gill Sans MT" pitchFamily="34" charset="0"/>
              </a:rPr>
              <a:t>komponente poruka koje se razmenjuju</a:t>
            </a:r>
          </a:p>
          <a:p>
            <a:r>
              <a:rPr lang="sr-Latn-RS" sz="3400" u="sng" dirty="0" smtClean="0">
                <a:latin typeface="Gill Sans MT" pitchFamily="34" charset="0"/>
              </a:rPr>
              <a:t>WSDL</a:t>
            </a:r>
            <a:r>
              <a:rPr lang="sr-Latn-RS" sz="3400" dirty="0" smtClean="0">
                <a:latin typeface="Gill Sans MT" pitchFamily="34" charset="0"/>
              </a:rPr>
              <a:t> (The Web Servise Definition Language)</a:t>
            </a:r>
            <a:endParaRPr lang="en-US" sz="3400" dirty="0" smtClean="0">
              <a:latin typeface="Gill Sans MT" pitchFamily="34" charset="0"/>
            </a:endParaRPr>
          </a:p>
          <a:p>
            <a:pPr lvl="1"/>
            <a:r>
              <a:rPr lang="sr-Latn-RS" sz="3400" dirty="0" smtClean="0">
                <a:latin typeface="Gill Sans MT" pitchFamily="34" charset="0"/>
              </a:rPr>
              <a:t>je standard za definisanje interfejsa servisa </a:t>
            </a:r>
            <a:endParaRPr lang="en-US" sz="3400" dirty="0" smtClean="0">
              <a:latin typeface="Gill Sans MT" pitchFamily="34" charset="0"/>
            </a:endParaRPr>
          </a:p>
          <a:p>
            <a:pPr lvl="1"/>
            <a:r>
              <a:rPr lang="en-US" sz="3400" dirty="0" smtClean="0">
                <a:latin typeface="Gill Sans MT" pitchFamily="34" charset="0"/>
              </a:rPr>
              <a:t>o</a:t>
            </a:r>
            <a:r>
              <a:rPr lang="sr-Latn-RS" sz="3400" dirty="0" smtClean="0">
                <a:latin typeface="Gill Sans MT" pitchFamily="34" charset="0"/>
              </a:rPr>
              <a:t>pisuje način definisanja operacija </a:t>
            </a:r>
            <a:r>
              <a:rPr lang="en-US" sz="3400" dirty="0" smtClean="0">
                <a:latin typeface="Gill Sans MT" pitchFamily="34" charset="0"/>
              </a:rPr>
              <a:t/>
            </a:r>
            <a:br>
              <a:rPr lang="en-US" sz="3400" dirty="0" smtClean="0">
                <a:latin typeface="Gill Sans MT" pitchFamily="34" charset="0"/>
              </a:rPr>
            </a:br>
            <a:r>
              <a:rPr lang="sr-Latn-RS" sz="3400" dirty="0" smtClean="0">
                <a:latin typeface="Gill Sans MT" pitchFamily="34" charset="0"/>
              </a:rPr>
              <a:t>i povezivanja servisa </a:t>
            </a:r>
          </a:p>
          <a:p>
            <a:r>
              <a:rPr lang="sr-Latn-RS" sz="3400" u="sng" dirty="0" smtClean="0">
                <a:latin typeface="Gill Sans MT" pitchFamily="34" charset="0"/>
              </a:rPr>
              <a:t>WS-BPEL</a:t>
            </a:r>
            <a:r>
              <a:rPr lang="sr-Latn-RS" sz="3400" dirty="0" smtClean="0">
                <a:latin typeface="Gill Sans MT" pitchFamily="34" charset="0"/>
              </a:rPr>
              <a:t> </a:t>
            </a:r>
            <a:endParaRPr lang="en-US" sz="3400" dirty="0" smtClean="0">
              <a:latin typeface="Gill Sans MT" pitchFamily="34" charset="0"/>
            </a:endParaRPr>
          </a:p>
          <a:p>
            <a:pPr lvl="1"/>
            <a:r>
              <a:rPr lang="sr-Latn-RS" sz="3400" dirty="0" smtClean="0">
                <a:latin typeface="Gill Sans MT" pitchFamily="34" charset="0"/>
              </a:rPr>
              <a:t>standardizovan jezik koji se koristi</a:t>
            </a:r>
            <a:r>
              <a:rPr lang="en-US" sz="3400" dirty="0" smtClean="0">
                <a:latin typeface="Gill Sans MT" pitchFamily="34" charset="0"/>
              </a:rPr>
              <a:t> </a:t>
            </a:r>
            <a:br>
              <a:rPr lang="en-US" sz="3400" dirty="0" smtClean="0">
                <a:latin typeface="Gill Sans MT" pitchFamily="34" charset="0"/>
              </a:rPr>
            </a:br>
            <a:r>
              <a:rPr lang="sr-Latn-RS" sz="3400" dirty="0" smtClean="0">
                <a:latin typeface="Gill Sans MT" pitchFamily="34" charset="0"/>
              </a:rPr>
              <a:t>za definisanje procesa koji uključuju </a:t>
            </a:r>
            <a:r>
              <a:rPr lang="en-US" sz="3400" dirty="0" smtClean="0">
                <a:latin typeface="Gill Sans MT" pitchFamily="34" charset="0"/>
              </a:rPr>
              <a:t/>
            </a:r>
            <a:br>
              <a:rPr lang="en-US" sz="3400" dirty="0" smtClean="0">
                <a:latin typeface="Gill Sans MT" pitchFamily="34" charset="0"/>
              </a:rPr>
            </a:br>
            <a:r>
              <a:rPr lang="sr-Latn-RS" sz="3400" dirty="0" smtClean="0">
                <a:latin typeface="Gill Sans MT" pitchFamily="34" charset="0"/>
              </a:rPr>
              <a:t>više različitih servisa</a:t>
            </a:r>
          </a:p>
          <a:p>
            <a:endParaRPr lang="sr-Latn-RS" dirty="0" smtClean="0">
              <a:latin typeface="Gill Sans MT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7/39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 smtClean="0"/>
              <a:t>Standardi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66800" y="1295400"/>
            <a:ext cx="7848600" cy="5273040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8/39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err="1" smtClean="0"/>
              <a:t>RESTful</a:t>
            </a:r>
            <a:r>
              <a:rPr lang="en-US" dirty="0" smtClean="0"/>
              <a:t> Web </a:t>
            </a:r>
            <a:r>
              <a:rPr lang="en-US" dirty="0" err="1" smtClean="0"/>
              <a:t>Servisi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524000"/>
            <a:ext cx="7498080" cy="4724400"/>
          </a:xfrm>
        </p:spPr>
        <p:txBody>
          <a:bodyPr>
            <a:normAutofit lnSpcReduction="10000"/>
          </a:bodyPr>
          <a:lstStyle/>
          <a:p>
            <a:r>
              <a:rPr lang="en-US" sz="2800" u="sng" dirty="0" smtClean="0"/>
              <a:t>REST</a:t>
            </a:r>
            <a:r>
              <a:rPr lang="en-US" sz="2800" dirty="0" smtClean="0"/>
              <a:t> (Representational State Transfer) </a:t>
            </a:r>
          </a:p>
          <a:p>
            <a:pPr lvl="1"/>
            <a:r>
              <a:rPr lang="en-US" dirty="0" smtClean="0"/>
              <a:t>je </a:t>
            </a:r>
            <a:r>
              <a:rPr lang="en-US" dirty="0" err="1" smtClean="0"/>
              <a:t>stil</a:t>
            </a:r>
            <a:r>
              <a:rPr lang="en-US" dirty="0" smtClean="0"/>
              <a:t> </a:t>
            </a:r>
            <a:r>
              <a:rPr lang="en-US" dirty="0" err="1" smtClean="0"/>
              <a:t>arhitekture</a:t>
            </a:r>
            <a:r>
              <a:rPr lang="en-US" dirty="0" smtClean="0"/>
              <a:t> </a:t>
            </a:r>
            <a:r>
              <a:rPr lang="en-US" dirty="0" err="1" smtClean="0"/>
              <a:t>koji</a:t>
            </a:r>
            <a:r>
              <a:rPr lang="en-US" dirty="0" smtClean="0"/>
              <a:t> se </a:t>
            </a:r>
            <a:r>
              <a:rPr lang="en-US" dirty="0" err="1" smtClean="0"/>
              <a:t>zasniva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prenosu</a:t>
            </a:r>
            <a:r>
              <a:rPr lang="en-US" dirty="0" smtClean="0"/>
              <a:t> </a:t>
            </a:r>
            <a:r>
              <a:rPr lang="en-US" dirty="0" err="1" smtClean="0"/>
              <a:t>reprezentacija</a:t>
            </a:r>
            <a:r>
              <a:rPr lang="en-US" dirty="0" smtClean="0"/>
              <a:t> </a:t>
            </a:r>
            <a:r>
              <a:rPr lang="en-US" dirty="0" err="1" smtClean="0"/>
              <a:t>resursa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err="1" smtClean="0"/>
              <a:t>od</a:t>
            </a:r>
            <a:r>
              <a:rPr lang="en-US" dirty="0" smtClean="0"/>
              <a:t> </a:t>
            </a:r>
            <a:r>
              <a:rPr lang="en-US" dirty="0" err="1" smtClean="0"/>
              <a:t>servera</a:t>
            </a:r>
            <a:r>
              <a:rPr lang="en-US" dirty="0" smtClean="0"/>
              <a:t> ka </a:t>
            </a:r>
            <a:r>
              <a:rPr lang="en-US" dirty="0" err="1" smtClean="0"/>
              <a:t>klijentu</a:t>
            </a:r>
            <a:endParaRPr lang="en-US" dirty="0" smtClean="0"/>
          </a:p>
          <a:p>
            <a:r>
              <a:rPr lang="en-US" sz="2800" dirty="0" smtClean="0"/>
              <a:t>To je </a:t>
            </a:r>
            <a:r>
              <a:rPr lang="en-US" sz="2800" dirty="0" err="1" smtClean="0"/>
              <a:t>stil</a:t>
            </a:r>
            <a:r>
              <a:rPr lang="en-US" sz="2800" dirty="0" smtClean="0"/>
              <a:t> </a:t>
            </a:r>
            <a:r>
              <a:rPr lang="en-US" sz="2800" dirty="0" err="1" smtClean="0"/>
              <a:t>koji</a:t>
            </a:r>
            <a:r>
              <a:rPr lang="en-US" sz="2800" dirty="0" smtClean="0"/>
              <a:t> se </a:t>
            </a:r>
            <a:r>
              <a:rPr lang="en-US" sz="2800" dirty="0" err="1" smtClean="0"/>
              <a:t>koristi</a:t>
            </a:r>
            <a:r>
              <a:rPr lang="en-US" sz="2800" dirty="0" smtClean="0"/>
              <a:t> </a:t>
            </a:r>
            <a:r>
              <a:rPr lang="en-US" sz="2800" dirty="0" err="1" smtClean="0"/>
              <a:t>na</a:t>
            </a:r>
            <a:r>
              <a:rPr lang="en-US" sz="2800" dirty="0" smtClean="0"/>
              <a:t> </a:t>
            </a:r>
            <a:r>
              <a:rPr lang="en-US" sz="2800" dirty="0" err="1" smtClean="0"/>
              <a:t>webu</a:t>
            </a:r>
            <a:r>
              <a:rPr lang="en-US" sz="2800" dirty="0" smtClean="0"/>
              <a:t> </a:t>
            </a:r>
            <a:br>
              <a:rPr lang="en-US" sz="2800" dirty="0" smtClean="0"/>
            </a:br>
            <a:r>
              <a:rPr lang="en-US" sz="2800" dirty="0" err="1" smtClean="0"/>
              <a:t>jer</a:t>
            </a:r>
            <a:r>
              <a:rPr lang="en-US" sz="2800" dirty="0" smtClean="0"/>
              <a:t> je </a:t>
            </a:r>
            <a:r>
              <a:rPr lang="en-US" sz="2800" dirty="0" err="1" smtClean="0"/>
              <a:t>jednostavniji</a:t>
            </a:r>
            <a:r>
              <a:rPr lang="en-US" sz="2800" dirty="0" smtClean="0"/>
              <a:t> </a:t>
            </a:r>
            <a:r>
              <a:rPr lang="en-US" sz="2800" dirty="0" err="1" smtClean="0"/>
              <a:t>za</a:t>
            </a:r>
            <a:r>
              <a:rPr lang="en-US" sz="2800" dirty="0" smtClean="0"/>
              <a:t> </a:t>
            </a:r>
            <a:r>
              <a:rPr lang="en-US" sz="2800" dirty="0" err="1" smtClean="0"/>
              <a:t>implementaciju</a:t>
            </a:r>
            <a:r>
              <a:rPr lang="en-US" sz="2800" dirty="0" smtClean="0"/>
              <a:t> </a:t>
            </a:r>
            <a:r>
              <a:rPr lang="en-US" sz="2800" dirty="0" err="1" smtClean="0"/>
              <a:t>servisa</a:t>
            </a:r>
            <a:r>
              <a:rPr lang="en-US" sz="2800" dirty="0" smtClean="0"/>
              <a:t> </a:t>
            </a:r>
            <a:br>
              <a:rPr lang="en-US" sz="2800" dirty="0" smtClean="0"/>
            </a:br>
            <a:r>
              <a:rPr lang="en-US" sz="2800" dirty="0" err="1" smtClean="0"/>
              <a:t>od</a:t>
            </a:r>
            <a:r>
              <a:rPr lang="en-US" sz="2800" dirty="0" smtClean="0"/>
              <a:t> SOAP/WDSL </a:t>
            </a:r>
            <a:r>
              <a:rPr lang="en-US" sz="2800" dirty="0" err="1" smtClean="0"/>
              <a:t>standarda</a:t>
            </a:r>
            <a:endParaRPr lang="en-US" sz="2800" dirty="0" smtClean="0"/>
          </a:p>
          <a:p>
            <a:r>
              <a:rPr lang="en-US" sz="2800" dirty="0" err="1" smtClean="0"/>
              <a:t>RESTful</a:t>
            </a:r>
            <a:r>
              <a:rPr lang="en-US" sz="2800" dirty="0" smtClean="0"/>
              <a:t> </a:t>
            </a:r>
            <a:r>
              <a:rPr lang="en-US" sz="2800" dirty="0" err="1" smtClean="0"/>
              <a:t>servis</a:t>
            </a:r>
            <a:r>
              <a:rPr lang="en-US" sz="2800" dirty="0" smtClean="0"/>
              <a:t> je </a:t>
            </a:r>
            <a:r>
              <a:rPr lang="en-US" sz="2800" dirty="0" err="1" smtClean="0"/>
              <a:t>identifikovan</a:t>
            </a:r>
            <a:r>
              <a:rPr lang="en-US" sz="2800" dirty="0" smtClean="0"/>
              <a:t> </a:t>
            </a:r>
            <a:r>
              <a:rPr lang="en-US" sz="2800" dirty="0" err="1" smtClean="0"/>
              <a:t>svojim</a:t>
            </a:r>
            <a:r>
              <a:rPr lang="en-US" sz="2800" dirty="0" smtClean="0"/>
              <a:t> URI-</a:t>
            </a:r>
            <a:r>
              <a:rPr lang="en-US" sz="2800" dirty="0" err="1" smtClean="0"/>
              <a:t>em</a:t>
            </a:r>
            <a:r>
              <a:rPr lang="en-US" sz="2800" dirty="0" smtClean="0"/>
              <a:t> </a:t>
            </a:r>
            <a:br>
              <a:rPr lang="en-US" sz="2800" dirty="0" smtClean="0"/>
            </a:br>
            <a:r>
              <a:rPr lang="en-US" sz="2800" dirty="0" smtClean="0"/>
              <a:t>I </a:t>
            </a:r>
            <a:r>
              <a:rPr lang="en-US" sz="2800" dirty="0" err="1" smtClean="0"/>
              <a:t>komunicira</a:t>
            </a:r>
            <a:r>
              <a:rPr lang="en-US" sz="2800" dirty="0" smtClean="0"/>
              <a:t> </a:t>
            </a:r>
            <a:r>
              <a:rPr lang="en-US" sz="2800" dirty="0" err="1" smtClean="0"/>
              <a:t>koristeći</a:t>
            </a:r>
            <a:r>
              <a:rPr lang="en-US" sz="2800" dirty="0" smtClean="0"/>
              <a:t> HTML </a:t>
            </a:r>
            <a:r>
              <a:rPr lang="en-US" sz="2800" dirty="0" err="1" smtClean="0"/>
              <a:t>protokol</a:t>
            </a:r>
            <a:endParaRPr lang="en-US" sz="2800" dirty="0" smtClean="0"/>
          </a:p>
          <a:p>
            <a:r>
              <a:rPr lang="en-US" sz="2800" dirty="0" err="1" smtClean="0"/>
              <a:t>RESTful</a:t>
            </a:r>
            <a:r>
              <a:rPr lang="en-US" sz="2800" dirty="0" smtClean="0"/>
              <a:t> </a:t>
            </a:r>
            <a:r>
              <a:rPr lang="en-US" sz="2800" dirty="0" err="1" smtClean="0"/>
              <a:t>servisi</a:t>
            </a:r>
            <a:r>
              <a:rPr lang="en-US" sz="2800" dirty="0" smtClean="0"/>
              <a:t> </a:t>
            </a:r>
            <a:r>
              <a:rPr lang="en-US" sz="2800" dirty="0" err="1" smtClean="0"/>
              <a:t>povlače</a:t>
            </a:r>
            <a:r>
              <a:rPr lang="en-US" sz="2800" dirty="0" smtClean="0"/>
              <a:t> </a:t>
            </a:r>
            <a:r>
              <a:rPr lang="en-US" sz="2800" dirty="0" err="1" smtClean="0"/>
              <a:t>niže</a:t>
            </a:r>
            <a:r>
              <a:rPr lang="en-US" sz="2800" dirty="0" smtClean="0"/>
              <a:t> </a:t>
            </a:r>
            <a:r>
              <a:rPr lang="en-US" sz="2800" dirty="0" err="1" smtClean="0"/>
              <a:t>troškove</a:t>
            </a:r>
            <a:r>
              <a:rPr lang="en-US" sz="2800" dirty="0" smtClean="0"/>
              <a:t> </a:t>
            </a:r>
            <a:br>
              <a:rPr lang="en-US" sz="2800" dirty="0" smtClean="0"/>
            </a:br>
            <a:r>
              <a:rPr lang="en-US" sz="2800" dirty="0" smtClean="0"/>
              <a:t>I </a:t>
            </a:r>
            <a:r>
              <a:rPr lang="en-US" sz="2800" dirty="0" err="1" smtClean="0"/>
              <a:t>zato</a:t>
            </a:r>
            <a:r>
              <a:rPr lang="en-US" sz="2800" dirty="0" smtClean="0"/>
              <a:t> </a:t>
            </a:r>
            <a:r>
              <a:rPr lang="en-US" sz="2800" dirty="0" err="1" smtClean="0"/>
              <a:t>ih</a:t>
            </a:r>
            <a:r>
              <a:rPr lang="en-US" sz="2800" dirty="0" smtClean="0"/>
              <a:t> </a:t>
            </a:r>
            <a:r>
              <a:rPr lang="en-US" sz="2800" dirty="0" err="1" smtClean="0"/>
              <a:t>koriste</a:t>
            </a:r>
            <a:r>
              <a:rPr lang="en-US" sz="2800" dirty="0" smtClean="0"/>
              <a:t> </a:t>
            </a:r>
            <a:r>
              <a:rPr lang="en-US" sz="2800" dirty="0" err="1" smtClean="0"/>
              <a:t>mnoge</a:t>
            </a:r>
            <a:r>
              <a:rPr lang="en-US" sz="2800" dirty="0" smtClean="0"/>
              <a:t> </a:t>
            </a:r>
            <a:r>
              <a:rPr lang="en-US" sz="2800" dirty="0" err="1" smtClean="0"/>
              <a:t>organizacije</a:t>
            </a:r>
            <a:endParaRPr lang="en-US" sz="2800" dirty="0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9/39</a:t>
            </a:r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253</TotalTime>
  <Words>369</Words>
  <Application>Microsoft Office PowerPoint</Application>
  <PresentationFormat>On-screen Show (4:3)</PresentationFormat>
  <Paragraphs>218</Paragraphs>
  <Slides>39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Solstice</vt:lpstr>
      <vt:lpstr>Servisno orjentisane arhitekture</vt:lpstr>
      <vt:lpstr>Sadržaj</vt:lpstr>
      <vt:lpstr>Uvod</vt:lpstr>
      <vt:lpstr>Šta je to servis?</vt:lpstr>
      <vt:lpstr>Servisno orjentisane arhitekture</vt:lpstr>
      <vt:lpstr>Servisno orjentisane arhitekture</vt:lpstr>
      <vt:lpstr>Standardi</vt:lpstr>
      <vt:lpstr>Standardi</vt:lpstr>
      <vt:lpstr>RESTful Web Servisi</vt:lpstr>
      <vt:lpstr>Servisno orjentisane I komponentno orjentisane arhitekture </vt:lpstr>
      <vt:lpstr>Servisi kao ponovo upotrebljivi elementi </vt:lpstr>
      <vt:lpstr>Servis</vt:lpstr>
      <vt:lpstr>WSDL – Web Service Definition Language </vt:lpstr>
      <vt:lpstr>WSDL</vt:lpstr>
      <vt:lpstr>WSDL – Konceptualni model</vt:lpstr>
      <vt:lpstr>WSDL – Konceptualni model</vt:lpstr>
      <vt:lpstr>Servisno inžinjerstvo</vt:lpstr>
      <vt:lpstr>Servisno inžinjerstvo</vt:lpstr>
      <vt:lpstr>Servisno inžinjerstvo</vt:lpstr>
      <vt:lpstr>Identifikacija kandidata</vt:lpstr>
      <vt:lpstr>Tipovi servisa</vt:lpstr>
      <vt:lpstr>Servisi orjentisani ka zadacima I entitetima </vt:lpstr>
      <vt:lpstr>Tipovi servisa</vt:lpstr>
      <vt:lpstr>Moguća pitanja</vt:lpstr>
      <vt:lpstr>Dizajn interfejsa servisa</vt:lpstr>
      <vt:lpstr>Dizajn interfejsa</vt:lpstr>
      <vt:lpstr>Faze dizajniranja</vt:lpstr>
      <vt:lpstr>Implementacija servisa</vt:lpstr>
      <vt:lpstr>Implementacija</vt:lpstr>
      <vt:lpstr>Testiranje</vt:lpstr>
      <vt:lpstr>Web servisi</vt:lpstr>
      <vt:lpstr>Opis servisa</vt:lpstr>
      <vt:lpstr>Nadograđeni servisi</vt:lpstr>
      <vt:lpstr>Razvijanje softvera pomoću servisa</vt:lpstr>
      <vt:lpstr>Razvoj softvera</vt:lpstr>
      <vt:lpstr>Poces konstrukcije servisa</vt:lpstr>
      <vt:lpstr>Dizajn toka procesa</vt:lpstr>
      <vt:lpstr>Implementacija</vt:lpstr>
      <vt:lpstr>KRAJ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Servisno orjentisane arhitekture</dc:title>
  <dc:creator>BANEISANJA</dc:creator>
  <cp:lastModifiedBy>BANE</cp:lastModifiedBy>
  <cp:revision>27</cp:revision>
  <dcterms:created xsi:type="dcterms:W3CDTF">2014-12-29T18:48:22Z</dcterms:created>
  <dcterms:modified xsi:type="dcterms:W3CDTF">2015-01-18T10:37:31Z</dcterms:modified>
</cp:coreProperties>
</file>