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0" r:id="rId15"/>
    <p:sldId id="281" r:id="rId16"/>
    <p:sldId id="282" r:id="rId17"/>
    <p:sldId id="276" r:id="rId18"/>
    <p:sldId id="277" r:id="rId19"/>
    <p:sldId id="278" r:id="rId20"/>
    <p:sldId id="279" r:id="rId21"/>
    <p:sldId id="271" r:id="rId22"/>
    <p:sldId id="272" r:id="rId23"/>
    <p:sldId id="273" r:id="rId24"/>
    <p:sldId id="274" r:id="rId25"/>
    <p:sldId id="275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473F4-770F-41A4-828A-06B053C8F9C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4C322-7798-45E1-995A-DE6C6714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3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4C322-7798-45E1-995A-DE6C67148F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5A29A7C-3CF8-440E-8C1D-EE483D895E53}" type="datetime1">
              <a:rPr lang="en-US" smtClean="0"/>
              <a:t>12/24/2013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67789F3-416A-4B2D-83B9-F0A6BD4CBA9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0161-AB69-4C9B-B784-A90728809296}" type="datetime1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C11-8C8C-4E21-85A7-52DBBA0BD038}" type="datetime1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C2E0-8F6F-4CCC-9928-5B1EC4E3EE5A}" type="datetime1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C20141-C0D0-4119-AE55-BFC8B9F0917A}" type="datetime1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67789F3-416A-4B2D-83B9-F0A6BD4CBA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D88E-1047-44B7-82A9-8E4401AB9C63}" type="datetime1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17E3-3854-404E-AFF5-9BB6638428C7}" type="datetime1">
              <a:rPr lang="en-US" smtClean="0"/>
              <a:t>12/24/2013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3FE1-7533-4E72-AD41-17C50EAE38B4}" type="datetime1">
              <a:rPr lang="en-US" smtClean="0"/>
              <a:t>12/24/2013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224B-2A02-4EC2-B7F5-5BB1091988A7}" type="datetime1">
              <a:rPr lang="en-US" smtClean="0"/>
              <a:t>12/24/2013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B8E1-B8C5-48D3-8C58-AF6E97BD6E70}" type="datetime1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45BC-8DA1-48A6-A02A-4DFD9FAAE0C9}" type="datetime1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AD2FD0C-D05B-4271-8E2B-ED53054E1E64}" type="datetime1">
              <a:rPr lang="en-US" smtClean="0"/>
              <a:t>12/24/2013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7789F3-416A-4B2D-83B9-F0A6BD4CBA9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Ugrađeni softver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(Embedded sofware)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b="1" dirty="0" smtClean="0"/>
              <a:t>Opšti model ugnježdenog sistema za rad u realnom vremenu (2)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Funkcionisanje ovog modela je omogućeno preko paralelnih procesa:</a:t>
            </a:r>
          </a:p>
          <a:p>
            <a:pPr lvl="1"/>
            <a:r>
              <a:rPr lang="sr-Latn-RS" dirty="0" smtClean="0"/>
              <a:t>Procesi za upravljanje senzorima upravljaju prikupljanjem podataka.</a:t>
            </a:r>
          </a:p>
          <a:p>
            <a:pPr lvl="1"/>
            <a:r>
              <a:rPr lang="sr-Latn-RS" dirty="0" smtClean="0"/>
              <a:t>Procesi za obradu podataka obrađuju ulazne podatke i određuju koji su odgovarajući odgovori.</a:t>
            </a:r>
          </a:p>
          <a:p>
            <a:pPr lvl="1"/>
            <a:r>
              <a:rPr lang="sr-Latn-RS" dirty="0" smtClean="0"/>
              <a:t>Procesi za kontrolu pokretača omogućavaju njihov rad i reagovanje aparata podesnim odgovorom.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439208"/>
            <a:ext cx="4696481" cy="18385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b="1" dirty="0" smtClean="0"/>
              <a:t>Proces dizajniranja ugnježdenog sistema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Kako su ovi sistemi namenski odnosno javljaju se u velikom broju varijanti, ne postoji opšti recept za dizajniranje.</a:t>
            </a:r>
          </a:p>
          <a:p>
            <a:r>
              <a:rPr lang="sr-Latn-RS" dirty="0" smtClean="0"/>
              <a:t>Umesto opšteg postupka dizajniranja, koristi se mešavina procesa,  zavisno od tipa sistema i njemu dostupnog hardvera:</a:t>
            </a:r>
          </a:p>
          <a:p>
            <a:pPr lvl="1"/>
            <a:r>
              <a:rPr lang="sr-Latn-RS" dirty="0" smtClean="0">
                <a:solidFill>
                  <a:srgbClr val="00B0F0"/>
                </a:solidFill>
              </a:rPr>
              <a:t>Selekcija platforme</a:t>
            </a:r>
            <a:r>
              <a:rPr lang="sr-Latn-RS" dirty="0" smtClean="0"/>
              <a:t>. Ovaj proces podrazumeva odabir izvršne platforme ( tj. </a:t>
            </a:r>
            <a:r>
              <a:rPr lang="sr-Latn-RS" dirty="0"/>
              <a:t>h</a:t>
            </a:r>
            <a:r>
              <a:rPr lang="sr-Latn-RS" dirty="0" smtClean="0"/>
              <a:t>ardvera i odgovarajućeg OS-a). Faktori koji utiču na njega jesu pre svega koja je namena aparata za koji se pravi ugrađeni softver.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b="1" dirty="0" smtClean="0"/>
              <a:t>Proces dizajniranja ugnježdenog sistema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sr-Latn-RS" dirty="0" smtClean="0">
                <a:solidFill>
                  <a:srgbClr val="00B0F0"/>
                </a:solidFill>
              </a:rPr>
              <a:t>Prepoznavanje nadražaja i odgovora </a:t>
            </a:r>
            <a:r>
              <a:rPr lang="sr-Latn-RS" dirty="0" smtClean="0"/>
              <a:t>na osnovu kojih će biti modeliran sistem.</a:t>
            </a:r>
          </a:p>
          <a:p>
            <a:pPr lvl="1"/>
            <a:r>
              <a:rPr lang="sr-Latn-RS" dirty="0" smtClean="0">
                <a:solidFill>
                  <a:srgbClr val="00B0F0"/>
                </a:solidFill>
              </a:rPr>
              <a:t>Analiza vremenskih ograničenja</a:t>
            </a:r>
            <a:r>
              <a:rPr lang="sr-Latn-RS" dirty="0" smtClean="0"/>
              <a:t>.  Za svaki nadražaj i njegov odgovor se procenjuju vremena izvršavanja kako bi se na osnovu njih odredila vremenska ograničenja na nivou procesa u sistemu.</a:t>
            </a:r>
          </a:p>
          <a:p>
            <a:pPr lvl="1"/>
            <a:r>
              <a:rPr lang="sr-Latn-RS" dirty="0" smtClean="0">
                <a:solidFill>
                  <a:srgbClr val="00B0F0"/>
                </a:solidFill>
              </a:rPr>
              <a:t>Dizajniranje procesa</a:t>
            </a:r>
            <a:r>
              <a:rPr lang="sr-Latn-RS" dirty="0" smtClean="0"/>
              <a:t>. U ovoj fazi se procesi nadražaja i odgovora pretakaju u konkuretne procese softvera. </a:t>
            </a:r>
            <a:r>
              <a:rPr lang="sr-Latn-RS" dirty="0"/>
              <a:t> </a:t>
            </a:r>
            <a:r>
              <a:rPr lang="sr-Latn-RS" dirty="0" smtClean="0"/>
              <a:t>Često korišćenjem uzoraka za projektovanje.</a:t>
            </a:r>
          </a:p>
          <a:p>
            <a:pPr lvl="1"/>
            <a:r>
              <a:rPr lang="sr-Latn-RS" dirty="0" smtClean="0">
                <a:solidFill>
                  <a:srgbClr val="00B0F0"/>
                </a:solidFill>
              </a:rPr>
              <a:t>Dizajniranje algoritma</a:t>
            </a:r>
            <a:r>
              <a:rPr lang="sr-Latn-RS" dirty="0" smtClean="0"/>
              <a:t>, koji izvršavaju odgovarajuća računanja za odgovarajuce parove nadražaj-odgovor.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7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b="1" dirty="0" smtClean="0"/>
              <a:t>Proces dizajniranja ugnježdenog sistema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sr-Latn-RS" dirty="0" smtClean="0">
                <a:solidFill>
                  <a:srgbClr val="00B0F0"/>
                </a:solidFill>
              </a:rPr>
              <a:t>Dizajniranje podataka</a:t>
            </a:r>
            <a:r>
              <a:rPr lang="sr-Latn-RS" dirty="0" smtClean="0"/>
              <a:t> koji se razmenjuju u okviru samog ugnježdenog sistema.</a:t>
            </a:r>
          </a:p>
          <a:p>
            <a:pPr lvl="1"/>
            <a:r>
              <a:rPr lang="sr-Latn-RS" dirty="0" smtClean="0">
                <a:solidFill>
                  <a:srgbClr val="00B0F0"/>
                </a:solidFill>
              </a:rPr>
              <a:t>Raspoređivanje procesa</a:t>
            </a:r>
            <a:r>
              <a:rPr lang="sr-Latn-RS" dirty="0" smtClean="0"/>
              <a:t>. U ovoj fazi se dizajnira raspored izvršavanja, koji će garantovati zadovoljavanje vremenskih uslova izvršavanja svih procesa.</a:t>
            </a:r>
          </a:p>
          <a:p>
            <a:pPr marL="274320" lvl="1" indent="0">
              <a:buNone/>
            </a:pPr>
            <a:endParaRPr lang="sr-Latn-RS" dirty="0" smtClean="0"/>
          </a:p>
          <a:p>
            <a:pPr marL="274320" lvl="1" indent="0">
              <a:buNone/>
            </a:pPr>
            <a:r>
              <a:rPr lang="sr-Latn-RS" dirty="0" smtClean="0"/>
              <a:t>Raspored ovih procesa zavisi od tipa sistema koji se razvija.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Specijalizovani programski jezici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Kako ugnježdeni sistemi zahtevaju rad u realnom vremenu standardni programski jezici nisu dovoljno </a:t>
            </a:r>
            <a:r>
              <a:rPr lang="en-US" dirty="0" smtClean="0"/>
              <a:t>“</a:t>
            </a:r>
            <a:r>
              <a:rPr lang="en-US" dirty="0" err="1" smtClean="0"/>
              <a:t>brzi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Jaki</a:t>
            </a:r>
            <a:r>
              <a:rPr lang="en-US" dirty="0" smtClean="0"/>
              <a:t> </a:t>
            </a:r>
            <a:r>
              <a:rPr lang="en-US" dirty="0" err="1" smtClean="0"/>
              <a:t>ugnje</a:t>
            </a:r>
            <a:r>
              <a:rPr lang="sr-Latn-RS" dirty="0" smtClean="0"/>
              <a:t>ždeni sistemi se često programiraju u asembleru.</a:t>
            </a:r>
          </a:p>
          <a:p>
            <a:endParaRPr lang="sr-Latn-RS" dirty="0" smtClean="0"/>
          </a:p>
          <a:p>
            <a:r>
              <a:rPr lang="sr-Latn-RS" dirty="0" smtClean="0"/>
              <a:t>Za slabe se često koriste specijalizovani jezici:</a:t>
            </a:r>
          </a:p>
          <a:p>
            <a:pPr lvl="1"/>
            <a:r>
              <a:rPr lang="sr-Latn-RS" dirty="0" smtClean="0"/>
              <a:t>C je efikasan, ali ne omogućava konkurenciju i rukovanje s resursima.</a:t>
            </a:r>
          </a:p>
          <a:p>
            <a:pPr lvl="1"/>
            <a:r>
              <a:rPr lang="sr-Latn-RS" dirty="0" smtClean="0"/>
              <a:t>Zbog enkapsulacije i pristupanja podacima preko atributa objekata, objektni jezici nisu dovoljno efikasni za rad u realnom vremenu.</a:t>
            </a:r>
            <a:endParaRPr lang="en-US" dirty="0" smtClean="0"/>
          </a:p>
          <a:p>
            <a:r>
              <a:rPr lang="sr-Latn-RS" dirty="0" smtClean="0"/>
              <a:t>Zbog toga se koriste modifikovani jezici poput Real-time Jave, koji su specijalizovani za programiranje ovih sistema.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b="1" dirty="0" smtClean="0"/>
              <a:t>Uzorci za arhitekture ugrađenih sistema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 obzirom na specifičnosti ugrađenih sistema, razvijeni su posebni uzorci. </a:t>
            </a:r>
          </a:p>
          <a:p>
            <a:r>
              <a:rPr lang="sr-Latn-RS" dirty="0" smtClean="0"/>
              <a:t>Ovi uzorci su orjentisani na procese a ne na objekte ili komponente kao većina uobičajeni, a oni su:</a:t>
            </a:r>
          </a:p>
          <a:p>
            <a:pPr lvl="1"/>
            <a:r>
              <a:rPr lang="sr-Latn-RS" dirty="0" smtClean="0">
                <a:solidFill>
                  <a:srgbClr val="00B0F0"/>
                </a:solidFill>
              </a:rPr>
              <a:t>Posmatraj i reguj</a:t>
            </a:r>
            <a:r>
              <a:rPr lang="sr-Latn-RS" dirty="0" smtClean="0"/>
              <a:t>. Ovaj uzorak se koristi kada je potreban skup sensora koji kontinualno posmatraju. Kad registruju neki događaj, sistem reaguje porketanjem procesa koji odgovara na ovaj događaj.</a:t>
            </a:r>
          </a:p>
          <a:p>
            <a:pPr lvl="1"/>
            <a:r>
              <a:rPr lang="sr-Latn-RS" dirty="0" smtClean="0">
                <a:solidFill>
                  <a:srgbClr val="00B0F0"/>
                </a:solidFill>
              </a:rPr>
              <a:t>Kontrola okruženja</a:t>
            </a:r>
            <a:r>
              <a:rPr lang="sr-Latn-RS" dirty="0" smtClean="0"/>
              <a:t>. Koristi se kod sistema koji sensorima prikupljaju informacije iz okruženja i shodno tim informacijama aktuatorima menjaju stanje okruženja.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b="1" dirty="0" smtClean="0"/>
              <a:t>Uzorci za arhitekture ugrađenih sistema(</a:t>
            </a:r>
            <a:r>
              <a:rPr lang="sr-Latn-RS" b="1" dirty="0" smtClean="0">
                <a:solidFill>
                  <a:srgbClr val="00B0F0"/>
                </a:solidFill>
              </a:rPr>
              <a:t>2</a:t>
            </a:r>
            <a:r>
              <a:rPr lang="sr-Latn-R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sr-Latn-RS" dirty="0" smtClean="0">
                <a:solidFill>
                  <a:srgbClr val="00B0F0"/>
                </a:solidFill>
              </a:rPr>
              <a:t>Procesni cevovod</a:t>
            </a:r>
            <a:r>
              <a:rPr lang="sr-Latn-RS" dirty="0" smtClean="0"/>
              <a:t>. </a:t>
            </a:r>
            <a:r>
              <a:rPr lang="sr-Latn-RS" dirty="0"/>
              <a:t> </a:t>
            </a:r>
            <a:r>
              <a:rPr lang="sr-Latn-RS" dirty="0" smtClean="0"/>
              <a:t>Ovaj uzorak se koristi kada se podaci moraju menjati iz jedne reprezentacije u drugu, pre nego što se mogu obraditi. Transformacija se implementira kao niz koraka, koji se mogu izvršavati konkurentno.</a:t>
            </a:r>
          </a:p>
          <a:p>
            <a:pPr marL="274320" lvl="1" indent="0">
              <a:buNone/>
            </a:pPr>
            <a:endParaRPr lang="sr-Latn-RS" dirty="0"/>
          </a:p>
          <a:p>
            <a:pPr marL="274320" lvl="1" indent="0">
              <a:buNone/>
            </a:pPr>
            <a:r>
              <a:rPr lang="sr-Latn-RS" dirty="0" smtClean="0"/>
              <a:t>U praksi se često koristi kombinacija uzoraka. Npr. u uzorku kontrole okruženja, pokretači se nadgledaju korišćenjem posmatraj i reaguj uzorka.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vremena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izvr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šavanja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b="1" dirty="0" smtClean="0"/>
              <a:t>Šta podrazumeva vremenska analiza?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Računanje koliko često se moraju izvršavati procesi u sistemu kako bi se obezbedilo da su svi ulazni procesi obrađeni i svi odgovori omogućeni.</a:t>
            </a:r>
          </a:p>
          <a:p>
            <a:r>
              <a:rPr lang="sr-Latn-RS" dirty="0" smtClean="0"/>
              <a:t>Rezultati ovih analiza se koriste kako bi se odredilo koliko često svaki proces treba da se izvrši kao i u kom redosledu.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b="1" dirty="0" smtClean="0"/>
              <a:t>Poteškoće pri analizi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Većina sistema zahteva rad i sa aperiodčnim nadražajima i odgovorima. Zbog nepredvidivosti ovih događaja, vremenska analiza je otežana čak i nemoguća, tako da se pribegava procenama.</a:t>
            </a:r>
          </a:p>
          <a:p>
            <a:r>
              <a:rPr lang="sr-Latn-RS" dirty="0" smtClean="0"/>
              <a:t>Ovde nastaje problem jer procene ne moraju uvek biti tačne zbog čega celokupne perfomanse sistema opadaju.</a:t>
            </a:r>
          </a:p>
          <a:p>
            <a:r>
              <a:rPr lang="sr-Latn-RS" dirty="0" smtClean="0"/>
              <a:t>Sa razvojom hardvera periodični signali su u potpunosti zamenili aperiodične signale (power fail).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Sadržaj: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</a:p>
          <a:p>
            <a:r>
              <a:rPr lang="sr-Latn-RS" dirty="0" smtClean="0"/>
              <a:t>Dizajn ugrađenih sistema</a:t>
            </a:r>
          </a:p>
          <a:p>
            <a:r>
              <a:rPr lang="sr-Latn-RS" dirty="0" smtClean="0"/>
              <a:t>Analiza vremena izvršavanja</a:t>
            </a:r>
          </a:p>
          <a:p>
            <a:r>
              <a:rPr lang="sr-Latn-RS" dirty="0" smtClean="0"/>
              <a:t>Operativni sistemi u realnom vremenu (real-time OS)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Bitni faktori pri analizi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rgbClr val="00B0F0"/>
                </a:solidFill>
              </a:rPr>
              <a:t>Krajni rokovi</a:t>
            </a:r>
            <a:r>
              <a:rPr lang="sr-Latn-RS" dirty="0" smtClean="0"/>
              <a:t>. Rokovi do kojih se nadražaji moraju precesirati i odgovori generisani. Zavisno od tipa sistema, ne poštovanje ovih rokova ima različite posledice.</a:t>
            </a:r>
          </a:p>
          <a:p>
            <a:r>
              <a:rPr lang="sr-Latn-RS" dirty="0" smtClean="0">
                <a:solidFill>
                  <a:srgbClr val="00B0F0"/>
                </a:solidFill>
              </a:rPr>
              <a:t>Frekvencija</a:t>
            </a:r>
            <a:r>
              <a:rPr lang="sr-Latn-RS" dirty="0" smtClean="0"/>
              <a:t>. Broj puta u sekundi koliko se često moraju izvršavati procesi kako bi uvek zadovoljili krajne rokove.</a:t>
            </a:r>
          </a:p>
          <a:p>
            <a:r>
              <a:rPr lang="sr-Latn-RS" dirty="0" smtClean="0">
                <a:solidFill>
                  <a:srgbClr val="00B0F0"/>
                </a:solidFill>
              </a:rPr>
              <a:t>Vreme izvršavanja</a:t>
            </a:r>
            <a:r>
              <a:rPr lang="sr-Latn-RS" dirty="0" smtClean="0"/>
              <a:t>. Vreme potrebno da se nadržaj pretvori u odgovor.  U zavisnosti od sistema analiziraju se kako prosečna vremena izvršavanja tako i izvršavanja u najgorem slučaju.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Operativni sistemi za rad u realnom vremenu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b="1" dirty="0" smtClean="0"/>
              <a:t>Šta su ovi sistemi?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Operativni sistemi za rad u realnom vremenu su ogoljene verzije standardnih operativnih sistema koji pružaju usluge potrebne za rad ugrađenih softverskih sistema.</a:t>
            </a:r>
          </a:p>
          <a:p>
            <a:r>
              <a:rPr lang="sr-Latn-RS" dirty="0" smtClean="0"/>
              <a:t>To su specijalizovani sistemi koji se bave kontrolom paralelnih procesa i alokacijom resursa neophodnih za njihovo neprestano izvršavanje.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b="1" dirty="0" smtClean="0"/>
              <a:t>Komponente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Komponente ovih operativnih sistema zavise od kompleksnosti sistema koji se razvija, ali uglavnom obuhvataju:</a:t>
            </a:r>
          </a:p>
          <a:p>
            <a:pPr lvl="1"/>
            <a:r>
              <a:rPr lang="sr-Latn-RS" dirty="0" smtClean="0">
                <a:solidFill>
                  <a:srgbClr val="00B0F0"/>
                </a:solidFill>
              </a:rPr>
              <a:t>Sat</a:t>
            </a:r>
            <a:r>
              <a:rPr lang="sr-Latn-RS" dirty="0" smtClean="0"/>
              <a:t> koji omogućava periodično raspoređivanje procesa.</a:t>
            </a:r>
          </a:p>
          <a:p>
            <a:pPr lvl="1"/>
            <a:r>
              <a:rPr lang="sr-Latn-RS" dirty="0" smtClean="0">
                <a:solidFill>
                  <a:srgbClr val="00B0F0"/>
                </a:solidFill>
              </a:rPr>
              <a:t>Rukovanje prekidima</a:t>
            </a:r>
            <a:r>
              <a:rPr lang="sr-Latn-RS" dirty="0" smtClean="0"/>
              <a:t>, koji omogućavaju reagovanje na neperiodične nadražaje.</a:t>
            </a:r>
          </a:p>
          <a:p>
            <a:pPr lvl="1"/>
            <a:r>
              <a:rPr lang="sr-Latn-RS" dirty="0" smtClean="0">
                <a:solidFill>
                  <a:srgbClr val="00B0F0"/>
                </a:solidFill>
              </a:rPr>
              <a:t>Menadžera procesa</a:t>
            </a:r>
            <a:r>
              <a:rPr lang="sr-Latn-RS" dirty="0" smtClean="0"/>
              <a:t>, koji određuje u kom rasporedu će se koji procesi izvršavati.</a:t>
            </a:r>
          </a:p>
          <a:p>
            <a:pPr lvl="1"/>
            <a:r>
              <a:rPr lang="sr-Latn-RS" dirty="0" smtClean="0">
                <a:solidFill>
                  <a:srgbClr val="00B0F0"/>
                </a:solidFill>
              </a:rPr>
              <a:t>Menadžera resursima</a:t>
            </a:r>
            <a:r>
              <a:rPr lang="sr-Latn-RS" dirty="0" smtClean="0"/>
              <a:t>,  koji alocira potrebne memorijske i procesorske resurse procesima koji su na redu za izvršavanje.</a:t>
            </a:r>
          </a:p>
          <a:p>
            <a:pPr lvl="1"/>
            <a:r>
              <a:rPr lang="sr-Latn-RS" dirty="0" smtClean="0">
                <a:solidFill>
                  <a:srgbClr val="00B0F0"/>
                </a:solidFill>
              </a:rPr>
              <a:t>Dispačera</a:t>
            </a:r>
            <a:r>
              <a:rPr lang="sr-Latn-RS" dirty="0" smtClean="0"/>
              <a:t>, koji je zadužen za pokretanje izvrašavanja procesa.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805264"/>
            <a:ext cx="6001588" cy="9240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b="1" dirty="0" smtClean="0"/>
              <a:t>Menadžer procesa i prekidi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Menadžer procesa mora da rukuje s procesima različitih prioriteta.  Neki procesi se moraju izvršavati odmah, zbog vremenskih ograničenja, a neki se mogu odlagati.</a:t>
            </a:r>
          </a:p>
          <a:p>
            <a:r>
              <a:rPr lang="sr-Latn-RS" dirty="0" smtClean="0"/>
              <a:t>Zbog ovoga operativni sistemi za rad u realnom vremenu moraju da omoguće dva nivao prioriteta procesa:</a:t>
            </a:r>
          </a:p>
          <a:p>
            <a:pPr marL="788670" lvl="1" indent="-514350">
              <a:buFont typeface="+mj-lt"/>
              <a:buAutoNum type="romanUcPeriod"/>
            </a:pPr>
            <a:r>
              <a:rPr lang="sr-Latn-RS" dirty="0" smtClean="0"/>
              <a:t>Nivo prekida. Ovo je najviši nivo prioriteta i dodeljuje se procesima koji se moraju urgentno izvršiti.</a:t>
            </a:r>
          </a:p>
          <a:p>
            <a:pPr marL="788670" lvl="1" indent="-514350">
              <a:buFont typeface="+mj-lt"/>
              <a:buAutoNum type="romanUcPeriod"/>
            </a:pPr>
            <a:r>
              <a:rPr lang="sr-Latn-RS" dirty="0" smtClean="0"/>
              <a:t>Nivo sata. Ovaj nivo prioriteta se dodeljuje periodičnim procesima.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b="1" dirty="0" smtClean="0"/>
              <a:t>Menadžer procesa i rasporedi izvršavanja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U bilo kom trenutku, moguće je </a:t>
            </a:r>
            <a:r>
              <a:rPr lang="sr-Latn-RS" smtClean="0"/>
              <a:t>da veliki broj </a:t>
            </a:r>
            <a:r>
              <a:rPr lang="sr-Latn-RS" dirty="0" smtClean="0"/>
              <a:t>procesa različitih prioriteta čeka na izvršavanje.</a:t>
            </a:r>
          </a:p>
          <a:p>
            <a:r>
              <a:rPr lang="sr-Latn-RS" dirty="0" smtClean="0"/>
              <a:t>Zbog toga ovi operativni sistemi moraju imati strategije za pravljenje rasporeda.</a:t>
            </a:r>
          </a:p>
          <a:p>
            <a:r>
              <a:rPr lang="sr-Latn-RS" dirty="0" smtClean="0"/>
              <a:t>Dve nejčešće su:</a:t>
            </a:r>
          </a:p>
          <a:p>
            <a:pPr lvl="1"/>
            <a:r>
              <a:rPr lang="sr-Latn-RS" dirty="0" smtClean="0"/>
              <a:t>Nepreventivno raspoređivanje.  Kod ove strategije proces koji je na redu na izvršavanje će se izvršiti do kraja, osim ako ga ne blokira neka izuzetna situacija.</a:t>
            </a:r>
          </a:p>
          <a:p>
            <a:pPr lvl="1"/>
            <a:r>
              <a:rPr lang="sr-Latn-RS" dirty="0" smtClean="0"/>
              <a:t>Preventivno rapoređivanje.  Procesi viših prioriteta mogu da zaustavljaju procese nižih prioriteta.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1340768"/>
            <a:ext cx="4644008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HVALA NA PAŽNJI!</a:t>
            </a:r>
            <a:br>
              <a:rPr lang="sr-Latn-R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PITANJA?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40152" y="598061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Uroš Mihailović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Šta je ugrađeni softver?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Ugrađeni softver je deo hardver/softver sistema koji omogućava tom sistemu da reaguje na događaje iz okruženja.</a:t>
            </a:r>
          </a:p>
          <a:p>
            <a:r>
              <a:rPr lang="sr-Latn-RS" dirty="0" smtClean="0"/>
              <a:t>To je sofver koji je reaktivan,  tj. on mora da reaguje na događaje iz okruženja</a:t>
            </a:r>
            <a:r>
              <a:rPr lang="sr-Latn-RS" smtClean="0"/>
              <a:t>, </a:t>
            </a:r>
            <a:r>
              <a:rPr lang="sr-Latn-RS" smtClean="0"/>
              <a:t>onoliko </a:t>
            </a:r>
            <a:r>
              <a:rPr lang="sr-Latn-RS" dirty="0" smtClean="0"/>
              <a:t>brzo koliko mu to okruženje nameće.</a:t>
            </a:r>
          </a:p>
          <a:p>
            <a:endParaRPr lang="sr-Latn-RS" dirty="0" smtClean="0"/>
          </a:p>
          <a:p>
            <a:r>
              <a:rPr lang="sr-Latn-RS" dirty="0" smtClean="0"/>
              <a:t>Danas je deo </a:t>
            </a:r>
            <a:r>
              <a:rPr lang="sr-Latn-RS" dirty="0" smtClean="0">
                <a:solidFill>
                  <a:srgbClr val="00B0F0"/>
                </a:solidFill>
              </a:rPr>
              <a:t>svakog</a:t>
            </a:r>
            <a:r>
              <a:rPr lang="sr-Latn-RS" dirty="0" smtClean="0"/>
              <a:t> elektronskog aparata.</a:t>
            </a:r>
          </a:p>
          <a:p>
            <a:r>
              <a:rPr lang="sr-Latn-RS" dirty="0" smtClean="0"/>
              <a:t>Zbog toga takav softver treba da bude ekonomičan i da radi u realnom vremenu.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90600"/>
          </a:xfrm>
        </p:spPr>
        <p:txBody>
          <a:bodyPr/>
          <a:lstStyle/>
          <a:p>
            <a:r>
              <a:rPr lang="sr-Latn-RS" b="1" dirty="0" smtClean="0"/>
              <a:t>Rad u realnom vremenu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Sistem koji radi u realnom vremenu je sistem čija korektnost izvršavanja zavisi kako od rezultata izvršavanja tako i od vremena za koje se ovi rezultati dobiju.</a:t>
            </a:r>
          </a:p>
          <a:p>
            <a:pPr lvl="1"/>
            <a:r>
              <a:rPr lang="sr-Latn-RS" dirty="0" smtClean="0"/>
              <a:t>Sistemi čiji rad degradira ukoliko nisu zadovoljeni vremenski uslovi su </a:t>
            </a:r>
            <a:r>
              <a:rPr lang="en-US" b="1" dirty="0" err="1" smtClean="0">
                <a:solidFill>
                  <a:srgbClr val="00B0F0"/>
                </a:solidFill>
              </a:rPr>
              <a:t>slabi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sistemi</a:t>
            </a:r>
            <a:r>
              <a:rPr lang="en-US" b="1" dirty="0" smtClean="0">
                <a:solidFill>
                  <a:srgbClr val="00B0F0"/>
                </a:solidFill>
              </a:rPr>
              <a:t> u </a:t>
            </a:r>
            <a:r>
              <a:rPr lang="en-US" b="1" dirty="0" err="1" smtClean="0">
                <a:solidFill>
                  <a:srgbClr val="00B0F0"/>
                </a:solidFill>
              </a:rPr>
              <a:t>realnom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vremenu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 smtClean="0">
                <a:solidFill>
                  <a:srgbClr val="00B0F0"/>
                </a:solidFill>
              </a:rPr>
              <a:t>Jaki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sistemi</a:t>
            </a:r>
            <a:r>
              <a:rPr lang="en-US" b="1" dirty="0" smtClean="0">
                <a:solidFill>
                  <a:srgbClr val="00B0F0"/>
                </a:solidFill>
              </a:rPr>
              <a:t> u </a:t>
            </a:r>
            <a:r>
              <a:rPr lang="en-US" b="1" dirty="0" err="1" smtClean="0">
                <a:solidFill>
                  <a:srgbClr val="00B0F0"/>
                </a:solidFill>
              </a:rPr>
              <a:t>realnom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vremenu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oni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vra</a:t>
            </a:r>
            <a:r>
              <a:rPr lang="sr-Latn-RS" dirty="0" smtClean="0"/>
              <a:t>ćaju sistemske greške,  odnosno zaustavljaju s radom, ukoliko se ne ispoštuju vremenska ograničenja.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b="1" dirty="0" smtClean="0"/>
              <a:t>Osobine ugrađenih sistema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Ugrađeni softver mora da radi bez prestanka.  On se pokreće kada se hardver ukljući i mora da se izvršava sve dok se hardver ne isključi. Zbog ovoga i mora da radi u realnom vremenu.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On mora da bude spreman da reaguje na nepredviđena dešavanja iz okruženja. </a:t>
            </a:r>
            <a:r>
              <a:rPr lang="sr-Latn-RS" dirty="0"/>
              <a:t> </a:t>
            </a:r>
            <a:r>
              <a:rPr lang="sr-Latn-RS" dirty="0" smtClean="0"/>
              <a:t>Zbog čega se implementira kao nekoliko procesa koji se izvršavaju paralelno.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Na dizajn ovog sistema uvelko utiču fizička ogranićenja hardvera,  te on mora da bude vrlo efikasan kako bi bio dovoljno efektivan.</a:t>
            </a:r>
          </a:p>
          <a:p>
            <a:pPr marL="0" indent="0">
              <a:buNone/>
            </a:pPr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endParaRPr lang="sr-Latn-RS" dirty="0"/>
          </a:p>
          <a:p>
            <a:pPr marL="514350" indent="-514350">
              <a:buFont typeface="+mj-lt"/>
              <a:buAutoNum type="arabicPeriod"/>
            </a:pPr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endParaRPr lang="sr-Latn-RS" dirty="0"/>
          </a:p>
          <a:p>
            <a:pPr marL="514350" indent="-514350">
              <a:buFont typeface="+mj-lt"/>
              <a:buAutoNum type="arabicPeriod"/>
            </a:pPr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endParaRPr lang="sr-Latn-RS" dirty="0"/>
          </a:p>
          <a:p>
            <a:pPr marL="0" indent="0">
              <a:buNone/>
            </a:pPr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b="1" dirty="0" smtClean="0"/>
              <a:t>Osobine ugrađenih sistema (</a:t>
            </a:r>
            <a:r>
              <a:rPr lang="sr-Latn-RS" b="1" dirty="0" smtClean="0">
                <a:solidFill>
                  <a:srgbClr val="00B0F0"/>
                </a:solidFill>
              </a:rPr>
              <a:t>2</a:t>
            </a:r>
            <a:r>
              <a:rPr lang="sr-Latn-R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sr-Latn-RS" dirty="0"/>
          </a:p>
          <a:p>
            <a:pPr marL="514350" indent="-514350">
              <a:buFont typeface="+mj-lt"/>
              <a:buAutoNum type="arabicPeriod" startAt="4"/>
            </a:pPr>
            <a:r>
              <a:rPr lang="sr-Latn-RS" dirty="0" smtClean="0"/>
              <a:t>Ugrađeni softverski sistemi moraju da mogu da komuniciraju sa velikim brojem međusobno različitih uređaja, tj. </a:t>
            </a:r>
            <a:r>
              <a:rPr lang="sr-Latn-RS" dirty="0"/>
              <a:t>d</a:t>
            </a:r>
            <a:r>
              <a:rPr lang="sr-Latn-RS" dirty="0" smtClean="0"/>
              <a:t>elova aparata.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sr-Latn-RS" dirty="0" smtClean="0"/>
              <a:t>Sigurnost i pozdanost su izuzetno bitni, jer greške u ovakvim sistemima mogu imati velike posledice, kako po ljude tako i one ekonomske prirode.</a:t>
            </a:r>
            <a:endParaRPr lang="sr-Latn-R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Dizajn ugrađenih sisema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b="1" dirty="0" smtClean="0"/>
              <a:t>Nadražaj-odgovor model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sz="1600" dirty="0" smtClean="0"/>
              <a:t>(</a:t>
            </a:r>
            <a:r>
              <a:rPr lang="sr-Latn-RS" sz="1600" dirty="0" smtClean="0">
                <a:solidFill>
                  <a:srgbClr val="00B0F0"/>
                </a:solidFill>
              </a:rPr>
              <a:t>Stimulus-response model</a:t>
            </a:r>
            <a:r>
              <a:rPr lang="sr-Latn-RS" sz="16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Kako dizajn ugrađenih sistema zavisi uveliko od uređaja u koji će se ugraditi, standardni procesi dizajniranja nisu primenljivi.</a:t>
            </a:r>
          </a:p>
          <a:p>
            <a:r>
              <a:rPr lang="sr-Latn-RS" dirty="0" smtClean="0"/>
              <a:t>Ovi sistemi su reaktivni i kao takvi njihov dizajn je zasnovan na modelu nadražaj-odgovor.</a:t>
            </a:r>
          </a:p>
          <a:p>
            <a:pPr lvl="1"/>
            <a:r>
              <a:rPr lang="sr-Latn-RS" dirty="0" smtClean="0">
                <a:solidFill>
                  <a:srgbClr val="00B0F0"/>
                </a:solidFill>
              </a:rPr>
              <a:t>Nadražaj</a:t>
            </a:r>
            <a:r>
              <a:rPr lang="sr-Latn-RS" dirty="0" smtClean="0"/>
              <a:t> ili </a:t>
            </a:r>
            <a:r>
              <a:rPr lang="sr-Latn-RS" dirty="0" smtClean="0">
                <a:solidFill>
                  <a:srgbClr val="00B0F0"/>
                </a:solidFill>
              </a:rPr>
              <a:t>stimulus</a:t>
            </a:r>
            <a:r>
              <a:rPr lang="sr-Latn-RS" dirty="0" smtClean="0"/>
              <a:t> je spoljašnji događaj na koji sistem treba da odgovori.</a:t>
            </a:r>
          </a:p>
          <a:p>
            <a:pPr lvl="2"/>
            <a:r>
              <a:rPr lang="sr-Latn-RS" dirty="0" smtClean="0"/>
              <a:t>Periodični nadražaji se ponavljaju u regularnim vremenskim intervalima.</a:t>
            </a:r>
          </a:p>
          <a:p>
            <a:pPr lvl="2"/>
            <a:r>
              <a:rPr lang="sr-Latn-RS" dirty="0" smtClean="0"/>
              <a:t>Aperiodični nadražaji se pojavljuju neregularno i nepredvidljivo.</a:t>
            </a:r>
          </a:p>
          <a:p>
            <a:pPr lvl="1"/>
            <a:r>
              <a:rPr lang="sr-Latn-RS" dirty="0" smtClean="0">
                <a:solidFill>
                  <a:srgbClr val="00B0F0"/>
                </a:solidFill>
              </a:rPr>
              <a:t>Odgovor</a:t>
            </a:r>
            <a:r>
              <a:rPr lang="sr-Latn-RS" dirty="0" smtClean="0"/>
              <a:t> je signal ili poruka koju softver šalje okruženju preko hardvera.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6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b="1" dirty="0" smtClean="0"/>
              <a:t>Opšti model ugnježdenog sistema za rad u realnom vremenu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Nadražaje registruju senzori sistema.</a:t>
            </a:r>
          </a:p>
          <a:p>
            <a:r>
              <a:rPr lang="sr-Latn-RS" dirty="0" smtClean="0"/>
              <a:t>Odgovori se šalju preko pokretača (aktuatora).</a:t>
            </a:r>
          </a:p>
          <a:p>
            <a:r>
              <a:rPr lang="sr-Latn-RS" dirty="0" smtClean="0"/>
              <a:t>Sistem za kontrolu omogućava uparvivanje odgovarajićih nadražaja i odgovora.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212976"/>
            <a:ext cx="5563377" cy="28388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89F3-416A-4B2D-83B9-F0A6BD4CBA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664</TotalTime>
  <Words>1447</Words>
  <Application>Microsoft Office PowerPoint</Application>
  <PresentationFormat>On-screen Show (4:3)</PresentationFormat>
  <Paragraphs>140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Origin</vt:lpstr>
      <vt:lpstr>Ugrađeni softver</vt:lpstr>
      <vt:lpstr>Sadržaj:</vt:lpstr>
      <vt:lpstr>Šta je ugrađeni softver?</vt:lpstr>
      <vt:lpstr>Rad u realnom vremenu</vt:lpstr>
      <vt:lpstr>Osobine ugrađenih sistema</vt:lpstr>
      <vt:lpstr>Osobine ugrađenih sistema (2)</vt:lpstr>
      <vt:lpstr>Dizajn ugrađenih sisema</vt:lpstr>
      <vt:lpstr>Nadražaj-odgovor model (Stimulus-response model)</vt:lpstr>
      <vt:lpstr>Opšti model ugnježdenog sistema za rad u realnom vremenu</vt:lpstr>
      <vt:lpstr>Opšti model ugnježdenog sistema za rad u realnom vremenu (2)</vt:lpstr>
      <vt:lpstr>Proces dizajniranja ugnježdenog sistema</vt:lpstr>
      <vt:lpstr>Proces dizajniranja ugnježdenog sistema</vt:lpstr>
      <vt:lpstr>Proces dizajniranja ugnježdenog sistema</vt:lpstr>
      <vt:lpstr>Specijalizovani programski jezici</vt:lpstr>
      <vt:lpstr>Uzorci za arhitekture ugrađenih sistema</vt:lpstr>
      <vt:lpstr>Uzorci za arhitekture ugrađenih sistema(2)</vt:lpstr>
      <vt:lpstr>Analiza vremena izvršavanja</vt:lpstr>
      <vt:lpstr>Šta podrazumeva vremenska analiza?</vt:lpstr>
      <vt:lpstr>Poteškoće pri analizi</vt:lpstr>
      <vt:lpstr>Bitni faktori pri analizi</vt:lpstr>
      <vt:lpstr>Operativni sistemi za rad u realnom vremenu</vt:lpstr>
      <vt:lpstr>Šta su ovi sistemi?</vt:lpstr>
      <vt:lpstr>Komponente</vt:lpstr>
      <vt:lpstr>Menadžer procesa i prekidi</vt:lpstr>
      <vt:lpstr>Menadžer procesa i rasporedi izvršavanja</vt:lpstr>
      <vt:lpstr>HVALA NA PAŽNJI! PITANJA?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</dc:title>
  <dc:creator>Uros</dc:creator>
  <cp:lastModifiedBy>Uros</cp:lastModifiedBy>
  <cp:revision>30</cp:revision>
  <dcterms:created xsi:type="dcterms:W3CDTF">2013-12-23T15:03:35Z</dcterms:created>
  <dcterms:modified xsi:type="dcterms:W3CDTF">2013-12-24T18:23:14Z</dcterms:modified>
</cp:coreProperties>
</file>