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906000" cy="6858000" type="A4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8396280" y="287280"/>
            <a:ext cx="999720" cy="1141920"/>
          </a:xfrm>
          <a:prstGeom prst="rect">
            <a:avLst/>
          </a:prstGeom>
          <a:ln>
            <a:noFill/>
          </a:ln>
        </p:spPr>
      </p:pic>
      <p:sp>
        <p:nvSpPr>
          <p:cNvPr id="5" name="Line 1"/>
          <p:cNvSpPr/>
          <p:nvPr/>
        </p:nvSpPr>
        <p:spPr>
          <a:xfrm>
            <a:off x="495000" y="1419120"/>
            <a:ext cx="7914600" cy="144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sr-Latn-R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sr-Latn-R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r-Latn-R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r-Latn-R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r-Latn-R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r-Latn-R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r-Latn-R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r-Latn-R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3520" y="2209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Poglavlje 21 – Aspektno-orijentisan Razvoj Softvera</a:t>
            </a:r>
            <a:endParaRPr/>
          </a:p>
          <a:p>
            <a:pPr algn="ctr"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I deo 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495360" y="3886200"/>
            <a:ext cx="8914320" cy="223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158925B-005F-4C61-ADC3-DBEC04B15976}" type="slidenum">
              <a:rPr lang="sr-Latn-RS" sz="1200">
                <a:solidFill>
                  <a:srgbClr val="8B8B8B"/>
                </a:solidFill>
                <a:latin typeface="Calibri"/>
              </a:rPr>
              <a:t>1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Rasejavanje metoda koji implementiraju sporedne zahteve </a:t>
            </a:r>
            <a:endParaRPr/>
          </a:p>
        </p:txBody>
      </p:sp>
      <p:pic>
        <p:nvPicPr>
          <p:cNvPr id="68" name="Content Placeholder 3"/>
          <p:cNvPicPr/>
          <p:nvPr/>
        </p:nvPicPr>
        <p:blipFill>
          <a:blip r:embed="rId2"/>
          <a:srcRect t="-21668" b="-21668"/>
          <a:stretch>
            <a:fillRect/>
          </a:stretch>
        </p:blipFill>
        <p:spPr>
          <a:xfrm>
            <a:off x="685800" y="1752480"/>
            <a:ext cx="8404560" cy="426600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BAAA844-6068-488E-9523-4532E695F0B0}" type="slidenum">
              <a:rPr lang="sr-Latn-RS" sz="1200">
                <a:solidFill>
                  <a:srgbClr val="8B8B8B"/>
                </a:solidFill>
                <a:latin typeface="Calibri"/>
              </a:rPr>
              <a:t>10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Aspekti, tačke spajanja, tačke priključivanja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 je apstrakcija koja implementira zahtev. Sadrži informacije gde bi trebalo da se nalazi u programu.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Tačka spajanja je mesto u programu gde aspekt može biti uključen.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Tačke priključivanja definišu gde( na kojoj tački spajanja) aspekt može biti uključen.</a:t>
            </a:r>
            <a:endParaRPr/>
          </a:p>
        </p:txBody>
      </p:sp>
      <p:sp>
        <p:nvSpPr>
          <p:cNvPr id="72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01FF50F-A8D3-406B-BFA6-0391E5A7250A}" type="slidenum">
              <a:rPr lang="sr-Latn-RS" sz="1200">
                <a:solidFill>
                  <a:srgbClr val="8B8B8B"/>
                </a:solidFill>
                <a:latin typeface="Calibri"/>
              </a:rPr>
              <a:t>11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Terminologija koja se koristi u aspektno-orijentisanom razvoju softvera</a:t>
            </a:r>
            <a:endParaRPr/>
          </a:p>
        </p:txBody>
      </p:sp>
      <p:graphicFrame>
        <p:nvGraphicFramePr>
          <p:cNvPr id="74" name="Table 2"/>
          <p:cNvGraphicFramePr/>
          <p:nvPr/>
        </p:nvGraphicFramePr>
        <p:xfrm>
          <a:off x="1183320" y="1986120"/>
          <a:ext cx="7502400" cy="4068840"/>
        </p:xfrm>
        <a:graphic>
          <a:graphicData uri="http://schemas.openxmlformats.org/drawingml/2006/table">
            <a:tbl>
              <a:tblPr/>
              <a:tblGrid>
                <a:gridCol w="2133000"/>
                <a:gridCol w="5369400"/>
              </a:tblGrid>
              <a:tr h="421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Term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Definition</a:t>
                      </a:r>
                      <a:endParaRPr/>
                    </a:p>
                  </a:txBody>
                  <a:tcPr/>
                </a:tc>
              </a:tr>
              <a:tr h="421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advice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The code implementing a concern.</a:t>
                      </a:r>
                      <a:endParaRPr/>
                    </a:p>
                  </a:txBody>
                  <a:tcPr/>
                </a:tc>
              </a:tr>
              <a:tr h="773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aspect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 program abstraction that defines a cross-cutting concern. It includes the definition of a pointcut and the advice associated with that concern.</a:t>
                      </a:r>
                      <a:endParaRPr/>
                    </a:p>
                  </a:txBody>
                  <a:tcPr/>
                </a:tc>
              </a:tr>
              <a:tr h="5461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join point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 event in an executing program where the advice associated with an aspect may be executed.</a:t>
                      </a:r>
                      <a:endParaRPr/>
                    </a:p>
                  </a:txBody>
                  <a:tcPr/>
                </a:tc>
              </a:tr>
              <a:tr h="421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join point model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The set of events that may be referenced in a pointcut.</a:t>
                      </a:r>
                      <a:endParaRPr/>
                    </a:p>
                  </a:txBody>
                  <a:tcPr/>
                </a:tc>
              </a:tr>
              <a:tr h="7732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pointcut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 statement, included in an aspect, that defines the join points where the associated aspect advice should be executed.</a:t>
                      </a:r>
                      <a:endParaRPr/>
                    </a:p>
                  </a:txBody>
                  <a:tcPr/>
                </a:tc>
              </a:tr>
              <a:tr h="5461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weaving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sr-Latn-R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The incorporation of advice code at the specified join points by an aspect weaver.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4A342F0-26A7-4261-BBBC-4A727C78696A}" type="slidenum">
              <a:rPr lang="sr-Latn-RS" sz="1200">
                <a:solidFill>
                  <a:srgbClr val="8B8B8B"/>
                </a:solidFill>
                <a:latin typeface="Calibri"/>
              </a:rPr>
              <a:t>12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Aspekt provere identiteta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853640" y="1565640"/>
            <a:ext cx="6626520" cy="5079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sr-Latn-RS" sz="1600" b="1">
                <a:solidFill>
                  <a:srgbClr val="000000"/>
                </a:solidFill>
                <a:latin typeface="Arial"/>
              </a:rPr>
              <a:t>aspect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 authentication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before: call 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(public void update* (..))   // this is a pointcut 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{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// this is the advice that should be executed when woven into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// the executing system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int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 tries = 0 ; 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string 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userPassword = Password.Get ( tries )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while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 (tries &lt; 3 &amp;&amp; userPassword != thisUser.password ( ) )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{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	// allow 3 tries to get the password right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	tries = tries + 1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	userPassword = Password.Get ( tries )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} 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if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 (userPassword != thisUser.password ( )) </a:t>
            </a:r>
            <a:r>
              <a:rPr lang="sr-Latn-RS" sz="1600" b="1">
                <a:solidFill>
                  <a:srgbClr val="000000"/>
                </a:solidFill>
                <a:latin typeface="Arial"/>
              </a:rPr>
              <a:t>then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 b="1">
                <a:solidFill>
                  <a:srgbClr val="000000"/>
                </a:solidFill>
                <a:latin typeface="Arial"/>
              </a:rPr>
              <a:t>			</a:t>
            </a:r>
            <a:r>
              <a:rPr lang="sr-Latn-RS" sz="1600">
                <a:solidFill>
                  <a:srgbClr val="000000"/>
                </a:solidFill>
                <a:latin typeface="Arial"/>
              </a:rPr>
              <a:t>//if password wrong, assume user has forgotten to logout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		System.Logout (thisUser.uid)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</a:rPr>
              <a:t>} // authentication</a:t>
            </a:r>
            <a:endParaRPr/>
          </a:p>
          <a:p>
            <a:pPr>
              <a:lnSpc>
                <a:spcPct val="100000"/>
              </a:lnSpc>
            </a:pPr>
            <a:r>
              <a:rPr lang="sr-Latn-RS" sz="2400">
                <a:solidFill>
                  <a:srgbClr val="000000"/>
                </a:solidFill>
                <a:latin typeface="Times New Roman"/>
              </a:rPr>
              <a:t> 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7A34920-DCB0-45DE-AB4F-E697ABA055D5}" type="slidenum">
              <a:rPr lang="sr-Latn-RS" sz="1200">
                <a:solidFill>
                  <a:srgbClr val="8B8B8B"/>
                </a:solidFill>
                <a:latin typeface="Calibri"/>
              </a:rPr>
              <a:t>13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AspectJ – model tačke spajanja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Call events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Poziv metoda ili konstruktora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Execution events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Izvršavanje metoda ili kontruktora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Initialisation events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Inicijalizacija klase ili objekta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Data events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Pristup ili ažuriranje polja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Exception events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Rukovanje izuzecima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5A75670-8585-4019-9BDA-96024DEE87F3}" type="slidenum">
              <a:rPr lang="sr-Latn-RS" sz="1200">
                <a:solidFill>
                  <a:srgbClr val="8B8B8B"/>
                </a:solidFill>
                <a:latin typeface="Calibri"/>
              </a:rPr>
              <a:t>14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Tačke priključivanja(Pointcuts)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Identifikuje događaje i tačke u kojima može biti spojen sa programom.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Primeri gde događaj može biti povezan sa programom: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Pre izvršenja specifičnog metoda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Nakon normalnog izlaska iz metode ili nakon izuzetka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Kada je polje u objektu modifikovano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9C02FAF-F4BA-41BE-B46B-879C9D67427D}" type="slidenum">
              <a:rPr lang="sr-Latn-RS" sz="1200">
                <a:solidFill>
                  <a:srgbClr val="8B8B8B"/>
                </a:solidFill>
                <a:latin typeface="Calibri"/>
              </a:rPr>
              <a:t>15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Povezivanje aspekata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 se povezuje sa postojećim kodom na definisanim tačkama priključivanja.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Tri pristupa povezivanju aspekata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Pre-procesiranje izvornog koda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Vremensko povezivanje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Dinamičko, povezivanje u toku izvršavanja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2451940-3C93-4B34-B8CE-D525F1A5308D}" type="slidenum">
              <a:rPr lang="sr-Latn-RS" sz="1200">
                <a:solidFill>
                  <a:srgbClr val="8B8B8B"/>
                </a:solidFill>
                <a:latin typeface="Calibri"/>
              </a:rPr>
              <a:t>16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Povezivanje aspekata </a:t>
            </a:r>
            <a:endParaRPr/>
          </a:p>
        </p:txBody>
      </p:sp>
      <p:pic>
        <p:nvPicPr>
          <p:cNvPr id="89" name="Content Placeholder 3"/>
          <p:cNvPicPr/>
          <p:nvPr/>
        </p:nvPicPr>
        <p:blipFill>
          <a:blip r:embed="rId2"/>
          <a:srcRect t="-26016" b="-26016"/>
          <a:stretch>
            <a:fillRect/>
          </a:stretch>
        </p:blipFill>
        <p:spPr>
          <a:xfrm>
            <a:off x="495360" y="1600200"/>
            <a:ext cx="8914320" cy="45248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B780AE6-44FB-4329-BBED-79070D6B9BD1}" type="slidenum">
              <a:rPr lang="sr-Latn-RS" sz="1200">
                <a:solidFill>
                  <a:srgbClr val="8B8B8B"/>
                </a:solidFill>
                <a:latin typeface="Calibri"/>
              </a:rPr>
              <a:t>17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Razvoj softvera korišćenjem aspekata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Aspekti su predstavljeni kao koncept programiranja, zato što se formiraju na osnovu zahteva, aspektno-orijentisani pristup može biti usvojen u svim fazama razvoja sistema.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Arhitektura aspektno-orijentisanog sistema je zasnovana na jezgru sistema plus ekstenzije.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Jezgro sistema implementira primarne zahteve.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Ekstenzija implementira sporedne i preklapajuće zahteve.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6F02DDE-DA84-46F0-9EC3-1AE335E4E150}" type="slidenum">
              <a:rPr lang="sr-Latn-RS" sz="1200">
                <a:solidFill>
                  <a:srgbClr val="8B8B8B"/>
                </a:solidFill>
                <a:latin typeface="Calibri"/>
              </a:rPr>
              <a:t>18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Jezgro sistema sa ekstenzijama </a:t>
            </a:r>
            <a:endParaRPr/>
          </a:p>
        </p:txBody>
      </p:sp>
      <p:pic>
        <p:nvPicPr>
          <p:cNvPr id="95" name="Content Placeholder 3"/>
          <p:cNvPicPr/>
          <p:nvPr/>
        </p:nvPicPr>
        <p:blipFill>
          <a:blip r:embed="rId2"/>
          <a:srcRect t="-3961" b="-3961"/>
          <a:stretch>
            <a:fillRect/>
          </a:stretch>
        </p:blipFill>
        <p:spPr>
          <a:xfrm>
            <a:off x="1139400" y="1762200"/>
            <a:ext cx="7686000" cy="390132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C9D7076-28DA-4A00-B265-F915EFC75EA2}" type="slidenum">
              <a:rPr lang="sr-Latn-RS" sz="1200">
                <a:solidFill>
                  <a:srgbClr val="8B8B8B"/>
                </a:solidFill>
                <a:latin typeface="Calibri"/>
              </a:rPr>
              <a:t>19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Teme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Podela zahteva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Aspekti, tačke spajanja, tačke priključivanja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Razvoj softvera korišćenjem aspekata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85E3896-5A22-477B-A4DB-908366AB95C8}" type="slidenum">
              <a:rPr lang="sr-Latn-RS" sz="1200">
                <a:solidFill>
                  <a:srgbClr val="8B8B8B"/>
                </a:solidFill>
                <a:latin typeface="Calibri"/>
              </a:rPr>
              <a:t>2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Tipovi ekstenzija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Sporedne funkcionalne ekstenzije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Dodatne funkcionalnosti sistema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Političke ekstenzije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Dodaje funkcionalnosti koje su u skladu sa organizacionom politikom, npr. sigurnost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Infrastrukturne ekstenzije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Dodaje funkcionalnosti za podršku implementacije sistema na različitim platformama.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46FA1D6-662E-41BA-A0D6-B8D53742EBF7}" type="slidenum">
              <a:rPr lang="sr-Latn-RS" sz="1200">
                <a:solidFill>
                  <a:srgbClr val="8B8B8B"/>
                </a:solidFill>
                <a:latin typeface="Calibri"/>
              </a:rPr>
              <a:t>20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Zaključak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Aspektno-orijentisan pristup razvoju softvera podržava podelu zahteva. Predstavljajući preklapajuće zahteve kao aspekte,  pojedinačni zahtevi mogu bit razumljivi, ponovo korišćeni i modifikovani bez promena u ostatku sistema.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Rasejavanje se javlja kada modul u sistemu sadrži kod koji se proteže kroz nekoliko komponenti. Zapetljavanje se javlja kada kod implementira više zahteva.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Aspekti sadrže tačke priključivanja koje definišu gde aspekti mogu biti sadržani u programu. Tačke spajanja mogu biti referencirane pomoću priključnih tačaka.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Da bi se osigurala podela zahteva, sistem može biti dizajniran tako da implementira glavne zahteve ulagača, i skup ekstenzija koje implementiraju sporedne zahteve.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1D1368D-2A09-4E6F-B296-3CDAB499C2BA}" type="slidenum">
              <a:rPr lang="sr-Latn-RS" sz="1200">
                <a:solidFill>
                  <a:srgbClr val="8B8B8B"/>
                </a:solidFill>
                <a:latin typeface="Calibri"/>
              </a:rPr>
              <a:t>21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33520" y="2209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Poglavlje 21 – Aspektno-orijentisan Razvoj Softvera</a:t>
            </a:r>
            <a:endParaRPr/>
          </a:p>
          <a:p>
            <a:pPr algn="ctr"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II deo 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5C3D815-AACF-4F4D-B890-A50A743E8F0F}" type="slidenum">
              <a:rPr lang="sr-Latn-RS" sz="1200">
                <a:solidFill>
                  <a:srgbClr val="8B8B8B"/>
                </a:solidFill>
                <a:latin typeface="Calibri"/>
              </a:rPr>
              <a:t>22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Razvoj softvera orijentisan zahtevima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Pristup razvoju softvera koji se fokusira na zahteve korisnika i koristi se u sklopu aspektno-orijentisanog razvoja.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Pogledi su način za razdvajanje zahteva od različitih korisnika i ulagača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Pogledi predstavljaju zahteve od različitih grupa korisnika i ulagača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Preklapajući zahtevi mogu biti identifikovani iz svih pogleda.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0C691F8-4A26-444E-B221-E23C45CF81AE}" type="slidenum">
              <a:rPr lang="sr-Latn-RS" sz="1200">
                <a:solidFill>
                  <a:srgbClr val="8B8B8B"/>
                </a:solidFill>
                <a:latin typeface="Calibri"/>
              </a:rPr>
              <a:t>23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Odnos pogleda i zahteva </a:t>
            </a:r>
            <a:endParaRPr/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rcRect l="-10848" r="-10848"/>
          <a:stretch>
            <a:fillRect/>
          </a:stretch>
        </p:blipFill>
        <p:spPr>
          <a:xfrm>
            <a:off x="838080" y="1828800"/>
            <a:ext cx="8208720" cy="416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7BB062E-C1C3-46B4-93AF-1AC33762A164}" type="slidenum">
              <a:rPr lang="sr-Latn-RS" sz="1200">
                <a:solidFill>
                  <a:srgbClr val="8B8B8B"/>
                </a:solidFill>
                <a:latin typeface="Calibri"/>
              </a:rPr>
              <a:t>24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Pogledi na sistem za praćenje inventara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143000" y="1752480"/>
            <a:ext cx="7390440" cy="4342320"/>
          </a:xfrm>
          <a:prstGeom prst="rect">
            <a:avLst/>
          </a:prstGeom>
          <a:solidFill>
            <a:srgbClr val="FFFF00"/>
          </a:solidFill>
          <a:ln w="648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1. </a:t>
            </a:r>
            <a:r>
              <a:rPr lang="sr-Latn-RS" sz="1600" b="1">
                <a:solidFill>
                  <a:srgbClr val="000000"/>
                </a:solidFill>
                <a:latin typeface="Arial"/>
                <a:ea typeface="ＭＳ Ｐゴシック"/>
              </a:rPr>
              <a:t>Emergency service users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1.1	Find a specified type of equipment (e.g., heavy lifting gear)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1.2	View equipment available in a specified store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1.3	Check-out equipment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1.4	Check-in equipment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1.5	Arrange equipment to be transported to emergency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1.6	Submit damage report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1.7	Find store close to emergency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2. </a:t>
            </a:r>
            <a:r>
              <a:rPr lang="sr-Latn-RS" sz="1600" b="1">
                <a:solidFill>
                  <a:srgbClr val="000000"/>
                </a:solidFill>
                <a:latin typeface="Arial"/>
                <a:ea typeface="ＭＳ Ｐゴシック"/>
              </a:rPr>
              <a:t>Emergency planners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2.1	Find a specified type of equipment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2.2	View equipment available in a specified location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2.3	Check-in/cCheck out equipment from a store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2.4	Move equipment from one store to another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2.6	Order new equipment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6376FA7-17D0-415F-BCD7-D3716313372B}" type="slidenum">
              <a:rPr lang="sr-Latn-RS" sz="1200">
                <a:solidFill>
                  <a:srgbClr val="8B8B8B"/>
                </a:solidFill>
                <a:latin typeface="Calibri"/>
              </a:rPr>
              <a:t>25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Pogledi na sistem za praćenje inventara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143000" y="2362320"/>
            <a:ext cx="6628320" cy="2970720"/>
          </a:xfrm>
          <a:prstGeom prst="rect">
            <a:avLst/>
          </a:prstGeom>
          <a:solidFill>
            <a:srgbClr val="FFFF00"/>
          </a:solidFill>
          <a:ln w="648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3. </a:t>
            </a:r>
            <a:r>
              <a:rPr lang="sr-Latn-RS" sz="1600" b="1">
                <a:solidFill>
                  <a:srgbClr val="000000"/>
                </a:solidFill>
                <a:latin typeface="Arial"/>
                <a:ea typeface="ＭＳ Ｐゴシック"/>
              </a:rPr>
              <a:t>Maintenance staff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3.1	Check -in/cCheck -out equipment for maintenance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3.2	View equipment available at each store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3.3	Find a specified type of equipment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3.4	View maintenance schedule for an equipment item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3.5	Complete maintenance record for an equipment item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Times New Roman"/>
              </a:rPr>
              <a:t>3.6	Show all items in a store requiring maintenance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E014F37-3309-4F92-BF2A-62CCF03CB9E6}" type="slidenum">
              <a:rPr lang="sr-Latn-RS" sz="1200">
                <a:solidFill>
                  <a:srgbClr val="8B8B8B"/>
                </a:solidFill>
                <a:latin typeface="Calibri"/>
              </a:rPr>
              <a:t>26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Zahtevi za načine pristupa sistemu za praćenje inventara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74680" y="1968480"/>
            <a:ext cx="7511040" cy="4050360"/>
          </a:xfrm>
          <a:prstGeom prst="rect">
            <a:avLst/>
          </a:prstGeom>
          <a:solidFill>
            <a:srgbClr val="FFFF00"/>
          </a:solidFill>
          <a:ln w="648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AV.1	There shall be a ‘hot standby’ system available in a location that is geographically well-separated from the principal system.</a:t>
            </a:r>
            <a:endParaRPr/>
          </a:p>
          <a:p>
            <a:pPr algn="just">
              <a:lnSpc>
                <a:spcPct val="100000"/>
              </a:lnSpc>
            </a:pPr>
            <a:r>
              <a:rPr lang="sr-Latn-RS" sz="1600" i="1">
                <a:solidFill>
                  <a:srgbClr val="000000"/>
                </a:solidFill>
                <a:latin typeface="Arial"/>
                <a:ea typeface="ＭＳ Ｐゴシック"/>
              </a:rPr>
              <a:t>Rationale</a:t>
            </a: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: The emergency may affect the principal location of the system.</a:t>
            </a:r>
            <a:endParaRPr/>
          </a:p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AV.1.1	All transactions shall be logged at the site of the principal system and at the remote standby site.</a:t>
            </a:r>
            <a:endParaRPr/>
          </a:p>
          <a:p>
            <a:pPr algn="just">
              <a:lnSpc>
                <a:spcPct val="100000"/>
              </a:lnSpc>
            </a:pPr>
            <a:r>
              <a:rPr lang="sr-Latn-RS" sz="1600" i="1">
                <a:solidFill>
                  <a:srgbClr val="000000"/>
                </a:solidFill>
                <a:latin typeface="Arial"/>
                <a:ea typeface="ＭＳ Ｐゴシック"/>
              </a:rPr>
              <a:t>Rationale</a:t>
            </a: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: This allows these transactions to be replayed and the system databases made consistent.</a:t>
            </a:r>
            <a:endParaRPr/>
          </a:p>
          <a:p>
            <a:pPr algn="just"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AV.1.2	The system shall send status information to the emergency control room system every five minutes.</a:t>
            </a:r>
            <a:endParaRPr/>
          </a:p>
          <a:p>
            <a:pPr algn="just">
              <a:lnSpc>
                <a:spcPct val="100000"/>
              </a:lnSpc>
            </a:pPr>
            <a:r>
              <a:rPr lang="sr-Latn-RS" sz="1600" i="1">
                <a:solidFill>
                  <a:srgbClr val="000000"/>
                </a:solidFill>
                <a:latin typeface="Arial"/>
                <a:ea typeface="ＭＳ Ｐゴシック"/>
              </a:rPr>
              <a:t>Rationale</a:t>
            </a: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: The operators of the control room system can switch to the hot standby if the principal system is unavailable.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55F1934-F03F-4DA2-B129-9E42FAEEC52B}" type="slidenum">
              <a:rPr lang="sr-Latn-RS" sz="1200">
                <a:solidFill>
                  <a:srgbClr val="8B8B8B"/>
                </a:solidFill>
                <a:latin typeface="Calibri"/>
              </a:rPr>
              <a:t>27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Sistem za praćenje inventara – glavni zahtevi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C.1 Sistem treba da dozvoli autorizovanim korisnicima da vide opis bilo kog dela inventara.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C.2 Sistem treba da ima opciju pretrage kompletnog inventara za autorizovane korisnike.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3B9C4C1-DC3D-4797-B011-A4E47B8F8A55}" type="slidenum">
              <a:rPr lang="sr-Latn-RS" sz="1200">
                <a:solidFill>
                  <a:srgbClr val="8B8B8B"/>
                </a:solidFill>
                <a:latin typeface="Calibri"/>
              </a:rPr>
              <a:t>28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Sistem za praćenje inventara – sporedni zahtevi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E1.1 Treba omogućiti autorizovanim korisnicima da prave narudžbenice za rezervne delove od akreditovanih nabavljača.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E1.1.1 Kada je neki deo naručen, treba da bude zaveden u specifičnom inventaru i obeležen kao „naručen“.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E0B4C4A-B0EB-49A2-B4D7-E83EBB56335D}" type="slidenum">
              <a:rPr lang="sr-Latn-RS" sz="1200">
                <a:solidFill>
                  <a:srgbClr val="8B8B8B"/>
                </a:solidFill>
                <a:latin typeface="Calibri"/>
              </a:rPr>
              <a:t>29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Aspektno-orijentisan Razvoj Softvera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Pristup razvoju softvera koji se zasniva na relativno novom tipu apstrakcije – aspektu.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Koristi se u saradnji sa drugim pristupima – najčešće objektno-orijentisanim razvojem softvera.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 enkapsulira funkcionalnosti koje se preklapaju i sarađuju sa drugim funkcionalnostima.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Aspekti sadrže definicije gde treba da se nalaze u programu kao i implementacioni kod.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4AABDEC-019B-452B-9463-F5F2DAD72B70}" type="slidenum">
              <a:rPr lang="sr-Latn-RS" sz="1200">
                <a:solidFill>
                  <a:srgbClr val="8B8B8B"/>
                </a:solidFill>
                <a:latin typeface="Calibri"/>
              </a:rPr>
              <a:t>3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Aspektno-orijentisan dizajn/programiranje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Aspektno-orijentisan dizajn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Proces dizajniranja sistema koji koristi aspekte za implementaciju preklapajućih zahteva i ekstenzija, koji se identifikuju tokom analize zahteva.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Aspektno-orijentisano programiranje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Za implementaciju aspektno-orijentisanog dizajna koristi se aspektno-orijentisani jezik kao što je  AspectJ.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728FBD4-FA1B-47A1-A696-D39B78DC7FA3}" type="slidenum">
              <a:rPr lang="sr-Latn-RS" sz="1200">
                <a:solidFill>
                  <a:srgbClr val="8B8B8B"/>
                </a:solidFill>
                <a:latin typeface="Calibri"/>
              </a:rPr>
              <a:t>30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Slučajevi upotrebe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Slučajevi upotrebe mogu poslužiti kao osnova za aspektno-orijentisani razvoj.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Svaki slučaj upotrebe predstavlja jedan aspekt.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Slučajevi upotrebe ekstenzija se prirodno uklapaju u model sistema.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87844A0-1669-47D3-8484-B39BD8725586}" type="slidenum">
              <a:rPr lang="sr-Latn-RS" sz="1200">
                <a:solidFill>
                  <a:srgbClr val="8B8B8B"/>
                </a:solidFill>
                <a:latin typeface="Calibri"/>
              </a:rPr>
              <a:t>31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Slučajevi upotrebe sistema za upravljanje inventarom </a:t>
            </a:r>
            <a:endParaRPr/>
          </a:p>
        </p:txBody>
      </p:sp>
      <p:pic>
        <p:nvPicPr>
          <p:cNvPr id="133" name="Content Placeholder 3"/>
          <p:cNvPicPr/>
          <p:nvPr/>
        </p:nvPicPr>
        <p:blipFill>
          <a:blip r:embed="rId2"/>
          <a:srcRect l="-36528" r="-36528"/>
          <a:stretch>
            <a:fillRect/>
          </a:stretch>
        </p:blipFill>
        <p:spPr>
          <a:xfrm>
            <a:off x="685800" y="2094840"/>
            <a:ext cx="7847640" cy="39834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76BC527-580E-44C0-9603-E6B13256E6BA}" type="slidenum">
              <a:rPr lang="sr-Latn-RS" sz="1200">
                <a:solidFill>
                  <a:srgbClr val="8B8B8B"/>
                </a:solidFill>
                <a:latin typeface="Calibri"/>
              </a:rPr>
              <a:t>32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Slučajevi upotrebe ekstenzija </a:t>
            </a:r>
            <a:endParaRPr/>
          </a:p>
        </p:txBody>
      </p:sp>
      <p:pic>
        <p:nvPicPr>
          <p:cNvPr id="136" name="Content Placeholder 3"/>
          <p:cNvPicPr/>
          <p:nvPr/>
        </p:nvPicPr>
        <p:blipFill>
          <a:blip r:embed="rId2"/>
          <a:srcRect t="-15916" b="-15916"/>
          <a:stretch>
            <a:fillRect/>
          </a:stretch>
        </p:blipFill>
        <p:spPr>
          <a:xfrm>
            <a:off x="1371600" y="2152440"/>
            <a:ext cx="7166880" cy="36378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73B6AA7-B353-4E91-ADAE-04FED7BF1D81}" type="slidenum">
              <a:rPr lang="sr-Latn-RS" sz="1200">
                <a:solidFill>
                  <a:srgbClr val="8B8B8B"/>
                </a:solidFill>
                <a:latin typeface="Calibri"/>
              </a:rPr>
              <a:t>33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Proces aspektno-orijentisanog dizajniranja </a:t>
            </a:r>
            <a:endParaRPr/>
          </a:p>
        </p:txBody>
      </p:sp>
      <p:pic>
        <p:nvPicPr>
          <p:cNvPr id="139" name="Content Placeholder 3"/>
          <p:cNvPicPr/>
          <p:nvPr/>
        </p:nvPicPr>
        <p:blipFill>
          <a:blip r:embed="rId2"/>
          <a:srcRect t="-21023" b="-21023"/>
          <a:stretch>
            <a:fillRect/>
          </a:stretch>
        </p:blipFill>
        <p:spPr>
          <a:xfrm>
            <a:off x="495360" y="1018080"/>
            <a:ext cx="9251280" cy="469584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7DE70AC-6481-4DC3-89D2-29AEE5CFF3AF}" type="slidenum">
              <a:rPr lang="sr-Latn-RS" sz="1200">
                <a:solidFill>
                  <a:srgbClr val="8B8B8B"/>
                </a:solidFill>
                <a:latin typeface="Calibri"/>
              </a:rPr>
              <a:t>34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Dizajniranje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Dizajn jezgra sistema 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je mesto gde je dizajnirana arhitektura sistema tako da podržava glavne funkcionalnosti sistema.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Identifikacija i dizajn aspekta, 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nakon identifikovanja ekstenzija u zahtevima, treba ih dodatno analizirati da bi se ustanovilo da li su i ekstenzije aspekti ili ih treba podeliti u nekoliko aspekata.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Dizajn sastavljanja, 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u ovoj fazi neophodno je analizirati jezgro sistema i aspekte dizajna da bi se utvrdilo koji od aspekata treba da uđe u sastav jezgra sistema. Identifikuju se tačke priključivanja u programu na koje će određeni aspekt biti priključen.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D87613E-FD9E-4ED8-9A21-9688B550620A}" type="slidenum">
              <a:rPr lang="sr-Latn-RS" sz="1200">
                <a:solidFill>
                  <a:srgbClr val="8B8B8B"/>
                </a:solidFill>
                <a:latin typeface="Calibri"/>
              </a:rPr>
              <a:t>35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Dizajniranje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Analiza i razrešavanje konflikta, 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do konflikta dolazi kada nekoliko preklapajućih aspekata ulazi u koliziju sa drugim aspektima, kada treba da budu priključeni na istim tačkama spajanja.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Dizajniranje imena,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 je izuzetno važno da bi se izbegao problem slučajnih tačaka priključivanja.Do toga dolazi kada u programu neka tačka spajanja ima isti naziv kao i tačka priključivanja.</a:t>
            </a:r>
            <a:r>
              <a:rPr lang="sr-Latn-RS" sz="2400" i="1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2E23394-F980-4AED-85AB-6384EC5E88CA}" type="slidenum">
              <a:rPr lang="sr-Latn-RS" sz="1200">
                <a:solidFill>
                  <a:srgbClr val="8B8B8B"/>
                </a:solidFill>
                <a:latin typeface="Calibri"/>
              </a:rPr>
              <a:t>36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UML ekstenzije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Predstavljanje aspektno-orijentisanog dizajna korišćenjem UML-a: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Modelovanje aspekata korišćenjem UML tipova.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Definisanje tačaka spajanja sa jezgrom sistema.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C86EAF6-7CD3-4152-8D23-B68897DF5087}" type="slidenum">
              <a:rPr lang="sr-Latn-RS" sz="1200">
                <a:solidFill>
                  <a:srgbClr val="8B8B8B"/>
                </a:solidFill>
                <a:latin typeface="Calibri"/>
              </a:rPr>
              <a:t>37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Dizajn aspektno-orijentisanog modela</a:t>
            </a:r>
            <a:endParaRPr/>
          </a:p>
        </p:txBody>
      </p:sp>
      <p:pic>
        <p:nvPicPr>
          <p:cNvPr id="151" name="Content Placeholder 3"/>
          <p:cNvPicPr/>
          <p:nvPr/>
        </p:nvPicPr>
        <p:blipFill>
          <a:blip r:embed="rId2"/>
          <a:srcRect l="-23260" r="-23260"/>
          <a:stretch>
            <a:fillRect/>
          </a:stretch>
        </p:blipFill>
        <p:spPr>
          <a:xfrm>
            <a:off x="-485280" y="1566360"/>
            <a:ext cx="10994040" cy="558072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C59F698-0EF8-4F7D-A259-C58B8CA42BB9}" type="slidenum">
              <a:rPr lang="sr-Latn-RS" sz="1200">
                <a:solidFill>
                  <a:srgbClr val="8B8B8B"/>
                </a:solidFill>
                <a:latin typeface="Calibri"/>
              </a:rPr>
              <a:t>38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Deo modela jednog aspekta </a:t>
            </a:r>
            <a:endParaRPr/>
          </a:p>
        </p:txBody>
      </p:sp>
      <p:pic>
        <p:nvPicPr>
          <p:cNvPr id="154" name="Content Placeholder 3"/>
          <p:cNvPicPr/>
          <p:nvPr/>
        </p:nvPicPr>
        <p:blipFill>
          <a:blip r:embed="rId2"/>
          <a:srcRect l="-58777" r="-58777"/>
          <a:stretch>
            <a:fillRect/>
          </a:stretch>
        </p:blipFill>
        <p:spPr>
          <a:xfrm>
            <a:off x="-820080" y="1780560"/>
            <a:ext cx="11909520" cy="60454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EC7D5AE-285C-4350-B1F7-C88DDF5DC662}" type="slidenum">
              <a:rPr lang="sr-Latn-RS" sz="1200">
                <a:solidFill>
                  <a:srgbClr val="8B8B8B"/>
                </a:solidFill>
                <a:latin typeface="Calibri"/>
              </a:rPr>
              <a:t>39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Podela zahteva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Princip podele zahteva : softver treba da bude tako organizovan da svaki element programa radi samo jednu stvar.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Svaki element programa treba da bude razumljiv bez referenciranja na druge elemente.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Apstrakcija programa se može izvršiti pomoću rutina, procedura, objekata.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C6AE314-BD9D-4A09-B8B2-B0774CAC2B9B}" type="slidenum">
              <a:rPr lang="sr-Latn-RS" sz="1200">
                <a:solidFill>
                  <a:srgbClr val="8B8B8B"/>
                </a:solidFill>
                <a:latin typeface="Calibri"/>
              </a:rPr>
              <a:t>4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Ekstenzija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U metodu viewItem, nakon poziva metode getItemInfo, poziv metode displayHistory treba da ispiše istorijat promena.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A5C8771-DD49-4133-91A9-2631ADADBB51}" type="slidenum">
              <a:rPr lang="sr-Latn-RS" sz="1200">
                <a:solidFill>
                  <a:srgbClr val="8B8B8B"/>
                </a:solidFill>
                <a:latin typeface="Calibri"/>
              </a:rPr>
              <a:t>40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Verifikacija i validacija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Proces provere da program ispunjava zadatu specifikaciju(verifikacija) i da ispunjava realne potrebe ulagača i korisnika(validacija)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Kao i svi ostali sistemi, aspektno-orijentisani sistemi mogu biti testirani kao crne-kutije, korišćenjem specifikacije za formiranje testova.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Inspekcija programa i 'white-box' testiranje koje se oslanja na izvorni kod je problematično.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Aspekti uvode dodatne probleme prilikom testiranja.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BCEBC8B-200C-41FE-88F1-6E80DC727D57}" type="slidenum">
              <a:rPr lang="sr-Latn-RS" sz="1200">
                <a:solidFill>
                  <a:srgbClr val="8B8B8B"/>
                </a:solidFill>
                <a:latin typeface="Calibri"/>
              </a:rPr>
              <a:t>41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Problemi prilikom inspekcije programa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Za efektivnu proveru programa ( pisanog u nekom od konvencionalnih jezika) mora se čitati s leva na desno, i odozgo na dole.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Aspekti čine ovo nemogućim, zato što je program pre web nego sekvencijalni dokument. Iz izvornog koda se ne može zaključiti gde će aspekt biti priključen ili izvršen.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Ispravljanje aspektno-orijentisanog programa da bude pogodan za čitanje je praktično nemoguće.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EDA4A75E-2957-4963-A843-BCB5BF89B0EA}" type="slidenum">
              <a:rPr lang="sr-Latn-RS" sz="1200">
                <a:solidFill>
                  <a:srgbClr val="8B8B8B"/>
                </a:solidFill>
                <a:latin typeface="Calibri"/>
              </a:rPr>
              <a:t>42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White box testiranje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Cilj white box testiranja je upotreba izvornog koda za dizajniranje testova.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Aspektni problemi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Kako se izvorni kod može iskoristiti za formiranje testova?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Kakva je uloga testiranja?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58F16E7-74A9-4077-8FDA-306A907A4244}" type="slidenum">
              <a:rPr lang="sr-Latn-RS" sz="1200">
                <a:solidFill>
                  <a:srgbClr val="8B8B8B"/>
                </a:solidFill>
                <a:latin typeface="Calibri"/>
              </a:rPr>
              <a:t>43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Aspektni problemi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Pravljenje dijagrama toka za program baziran na aspektima je nemoguće. Zbog toga je teško sistematično dizajnirati testove koji će pokriti sve kombinacije izvršavanja aspekata.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Šta znači pokrivanje testovima?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Kod svakog aspekta je izvršen barem jednom?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Kod svakog aspekta izvršen jednom na svakoj tački spajanja?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???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6D28096-8DB3-4119-B5BA-89AFD09F0FAA}" type="slidenum">
              <a:rPr lang="sr-Latn-RS" sz="1200">
                <a:solidFill>
                  <a:srgbClr val="8B8B8B"/>
                </a:solidFill>
                <a:latin typeface="Calibri"/>
              </a:rPr>
              <a:t>44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Testiranje problema sa aspektima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Kako aspekti treba da budu definisani da bi bilo moguće formirati testove?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Kako aspekti mogu biti testirani nezavisno od sistema?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Kako smetnje aspekata mogu biti testirane?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Kako mogu biti dizajnirani testovi tako da se ispitaju sve tačke spajanja i da je primenjen na odgovarajućim aspektima. 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754B71C-D4B4-4F10-8FFB-6F5F7BE0C1E6}" type="slidenum">
              <a:rPr lang="sr-Latn-RS" sz="1200">
                <a:solidFill>
                  <a:srgbClr val="8B8B8B"/>
                </a:solidFill>
                <a:latin typeface="Calibri"/>
              </a:rPr>
              <a:t>45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Zaključak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Za prepoznavanje zahteva ulagača i preklapajućih zahteva moguće je koristiti poglede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Prelaz sa zahteva na dizajniranje može biti izvršen definisanjem slučajeva upotrebe, gde svaki slučaj upotrebe predstavlja jedan zahtev korisnika ili ulagača.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Problem inspekcije i pravljenja testova za aspektno-orijentisane programe je značajna barijera za prihvatanje aspektno-orijentisanog razvoja softvera u velikim projektima.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FE5D30B-2C2D-4CB8-8B7F-5D62D3A387A1}" type="slidenum">
              <a:rPr lang="sr-Latn-RS" sz="1200">
                <a:solidFill>
                  <a:srgbClr val="8B8B8B"/>
                </a:solidFill>
                <a:latin typeface="Calibri"/>
              </a:rPr>
              <a:t>46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Zahtevi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Zahtevi predstavljaju ciljeve i prioritete ulagača i naručioca sistema. 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"/>
            </a:pPr>
            <a:r>
              <a:rPr lang="sr-Latn-RS" sz="2000">
                <a:solidFill>
                  <a:srgbClr val="46424D"/>
                </a:solidFill>
                <a:latin typeface="Arial"/>
                <a:ea typeface="ＭＳ Ｐゴシック"/>
              </a:rPr>
              <a:t>Primeri zahteva mogu se odnositi na performanse, sigurnost, specifične funkcionalnosti.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Podelom zahteva može se pratiti tok implementacije.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Glavni zahtevi su funkcionalni zahtevi koji se odnose na primarnu svrhu sistema, sporedni zahtevi su funkcionalni zahtevi koji se ne odnose na primarnu svrhu sistema.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F9C761D-E496-4BDA-AF94-929AE73948F9}" type="slidenum">
              <a:rPr lang="sr-Latn-RS" sz="1200">
                <a:solidFill>
                  <a:srgbClr val="8B8B8B"/>
                </a:solidFill>
                <a:latin typeface="Calibri"/>
              </a:rPr>
              <a:t>5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Zahtevi ulagača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1073160" y="1676520"/>
            <a:ext cx="8453880" cy="449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000000"/>
                </a:solidFill>
                <a:latin typeface="Arial"/>
                <a:ea typeface="ＭＳ Ｐゴシック"/>
              </a:rPr>
              <a:t>Definisanje funkcionalnih zahteva  koji opisuju specifične funkcionalnosti koje treba da se nalaze u sistemu.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000000"/>
                </a:solidFill>
                <a:latin typeface="Arial"/>
                <a:ea typeface="ＭＳ Ｐゴシック"/>
              </a:rPr>
              <a:t>Definisanje zahteva koji opisuju ponašanje sistema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000000"/>
                </a:solidFill>
                <a:latin typeface="Arial"/>
                <a:ea typeface="ＭＳ Ｐゴシック"/>
              </a:rPr>
              <a:t>Politika korišćenja sistema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000000"/>
                </a:solidFill>
                <a:latin typeface="Arial"/>
                <a:ea typeface="ＭＳ Ｐゴシック"/>
              </a:rPr>
              <a:t>Definisanje sistemskih zahteva koji se odnose na atribute, održavanje i konfigurisanje sistema.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"/>
            </a:pPr>
            <a:r>
              <a:rPr lang="sr-Latn-RS" sz="2000">
                <a:solidFill>
                  <a:srgbClr val="000000"/>
                </a:solidFill>
                <a:latin typeface="Arial"/>
                <a:ea typeface="ＭＳ Ｐゴシック"/>
              </a:rPr>
              <a:t>Definisanje organizacionih zahteva koji se odnose na ciljeve organizacije i prioritete kao što su finansiranje sistema, korišćenje postojećeg softvera i održavanje reputacije organizacije.</a:t>
            </a:r>
            <a:endParaRPr/>
          </a:p>
        </p:txBody>
      </p:sp>
      <p:sp>
        <p:nvSpPr>
          <p:cNvPr id="55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CBC0152-0AD2-4D61-B692-A55EFFEB5FE5}" type="slidenum">
              <a:rPr lang="sr-Latn-RS" sz="1200">
                <a:solidFill>
                  <a:srgbClr val="8B8B8B"/>
                </a:solidFill>
                <a:latin typeface="Calibri"/>
              </a:rPr>
              <a:t>6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Preklapajući zahtevi</a:t>
            </a: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495360" y="1600200"/>
            <a:ext cx="8914320" cy="452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Preklapajući zahtevi su zahtevi čija se implementacija prostire kroz nekoliko komponenti sistema.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Problem nastaje kada dođe do promene zahteva. Kod koji mora biti promenjen nije lokalizovan već se nalazi na nekoliko mesta u sistemu.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sr-Latn-RS" sz="2400">
                <a:solidFill>
                  <a:srgbClr val="46424D"/>
                </a:solidFill>
                <a:latin typeface="Arial"/>
                <a:ea typeface="ＭＳ Ｐゴシック"/>
              </a:rPr>
              <a:t>Preklapanje vodi ka zapetljavanju i rasejavanju.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42DEF333-5D9A-4221-9339-DAB7A08ABFBE}" type="slidenum">
              <a:rPr lang="sr-Latn-RS" sz="1200">
                <a:solidFill>
                  <a:srgbClr val="8B8B8B"/>
                </a:solidFill>
                <a:latin typeface="Calibri"/>
              </a:rPr>
              <a:t>7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Preklapajući zahtevi </a:t>
            </a:r>
            <a:endParaRPr/>
          </a:p>
        </p:txBody>
      </p:sp>
      <p:pic>
        <p:nvPicPr>
          <p:cNvPr id="60" name="Content Placeholder 3"/>
          <p:cNvPicPr/>
          <p:nvPr/>
        </p:nvPicPr>
        <p:blipFill>
          <a:blip r:embed="rId2"/>
          <a:srcRect t="-1806" b="-1806"/>
          <a:stretch>
            <a:fillRect/>
          </a:stretch>
        </p:blipFill>
        <p:spPr>
          <a:xfrm>
            <a:off x="685800" y="1828800"/>
            <a:ext cx="8457120" cy="429264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A9C1485-4DDA-47EB-9A68-C0F46ACB0324}" type="slidenum">
              <a:rPr lang="sr-Latn-RS" sz="1200">
                <a:solidFill>
                  <a:srgbClr val="8B8B8B"/>
                </a:solidFill>
                <a:latin typeface="Calibri"/>
              </a:rPr>
              <a:t>8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95360" y="274680"/>
            <a:ext cx="789984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2400" b="1">
                <a:solidFill>
                  <a:srgbClr val="46424D"/>
                </a:solidFill>
                <a:latin typeface="Arial"/>
                <a:ea typeface="ＭＳ Ｐゴシック"/>
              </a:rPr>
              <a:t>Raspetljavanje upravljanja baferom i sinhronizacija koda 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995760" y="1457280"/>
            <a:ext cx="5552280" cy="272952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synchronized void put (SensorRecord rec ) 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// Check that there is space in the buffer; wait if not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if ( numberOfEntries == bufsize)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wait () 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// Add record at end of buffer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store [back] = new SensorRecord (rec.sensorId, rec.sensorVal)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back = back + 1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// If at end of buffer, next entry is at the beginning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if (back == bufsize)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back = 0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numberOfEntries = numberOfEntries + 1 ;</a:t>
            </a: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// indicate that buffer is available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notify () 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sr-Latn-RS" sz="1600">
                <a:solidFill>
                  <a:srgbClr val="000000"/>
                </a:solidFill>
                <a:latin typeface="Arial"/>
                <a:ea typeface="ＭＳ Ｐゴシック"/>
              </a:rPr>
              <a:t>} // put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995760" y="5606640"/>
            <a:ext cx="5745600" cy="456480"/>
          </a:xfrm>
          <a:prstGeom prst="rect">
            <a:avLst/>
          </a:prstGeom>
          <a:solidFill>
            <a:srgbClr val="CCFFCC"/>
          </a:solidFill>
          <a:ln w="9360">
            <a:solidFill>
              <a:srgbClr val="4A7EBB"/>
            </a:solidFill>
            <a:round/>
          </a:ln>
        </p:spPr>
      </p:sp>
      <p:sp>
        <p:nvSpPr>
          <p:cNvPr id="65" name="CustomShape 4"/>
          <p:cNvSpPr/>
          <p:nvPr/>
        </p:nvSpPr>
        <p:spPr>
          <a:xfrm>
            <a:off x="802440" y="2395080"/>
            <a:ext cx="5938920" cy="704520"/>
          </a:xfrm>
          <a:prstGeom prst="rect">
            <a:avLst/>
          </a:prstGeom>
          <a:solidFill>
            <a:srgbClr val="CCFFCC"/>
          </a:solidFill>
          <a:ln w="9360">
            <a:solidFill>
              <a:srgbClr val="4A7EBB"/>
            </a:solidFill>
            <a:round/>
          </a:ln>
        </p:spPr>
      </p:sp>
      <p:sp>
        <p:nvSpPr>
          <p:cNvPr id="66" name="CustomShape 5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A2C5C18-C7C2-409F-9CA3-BB3A216AF0AC}" type="slidenum">
              <a:rPr lang="sr-Latn-RS" sz="1200">
                <a:solidFill>
                  <a:srgbClr val="8B8B8B"/>
                </a:solidFill>
                <a:latin typeface="Calibri"/>
              </a:rPr>
              <a:t>9</a:t>
            </a:fld>
            <a:r>
              <a:rPr lang="sr-Latn-RS" sz="1200">
                <a:solidFill>
                  <a:srgbClr val="8B8B8B"/>
                </a:solidFill>
                <a:latin typeface="Calibri"/>
              </a:rPr>
              <a:t>/46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A4 Paper (210x297 mm)</PresentationFormat>
  <Paragraphs>283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Filipovic</dc:creator>
  <cp:lastModifiedBy>Vladimir Filipovic</cp:lastModifiedBy>
  <cp:revision>1</cp:revision>
  <dcterms:modified xsi:type="dcterms:W3CDTF">2015-02-22T11:40:48Z</dcterms:modified>
</cp:coreProperties>
</file>