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6" autoAdjust="0"/>
    <p:restoredTop sz="94660"/>
  </p:normalViewPr>
  <p:slideViewPr>
    <p:cSldViewPr>
      <p:cViewPr>
        <p:scale>
          <a:sx n="60" d="100"/>
          <a:sy n="60" d="100"/>
        </p:scale>
        <p:origin x="-18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4AA5BC4-8E24-4DED-B4D2-4474C3A1F8C9}" type="datetimeFigureOut">
              <a:rPr lang="en-US" smtClean="0"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EF8C2B-1CAB-462E-8850-3655D35DD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Управљање пројектима</a:t>
            </a:r>
            <a:br>
              <a:rPr lang="sr-Cyrl-RS" dirty="0" smtClean="0"/>
            </a:br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Милош Милаковић </a:t>
            </a:r>
          </a:p>
          <a:p>
            <a:r>
              <a:rPr lang="sr-Cyrl-RS" dirty="0" smtClean="0"/>
              <a:t>1063/2012</a:t>
            </a:r>
          </a:p>
          <a:p>
            <a:r>
              <a:rPr lang="sr-Cyrl-RS" dirty="0" smtClean="0"/>
              <a:t>Предмет:Развој софтвера 2</a:t>
            </a:r>
          </a:p>
          <a:p>
            <a:r>
              <a:rPr lang="sr-Cyrl-RS" dirty="0" smtClean="0"/>
              <a:t>Професор: Владимир Филиповић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152128" cy="13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Процес управљања ризика (2)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7" idx="2"/>
            <a:endCxn id="38" idx="0"/>
          </p:cNvCxnSpPr>
          <p:nvPr/>
        </p:nvCxnSpPr>
        <p:spPr>
          <a:xfrm rot="5400000">
            <a:off x="7696995" y="4457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49295" y="3314700"/>
            <a:ext cx="1905000" cy="838200"/>
          </a:xfrm>
          <a:prstGeom prst="roundRect">
            <a:avLst>
              <a:gd name="adj" fmla="val 50000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825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Надгледање ризика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9" idx="3"/>
            <a:endCxn id="27" idx="1"/>
          </p:cNvCxnSpPr>
          <p:nvPr/>
        </p:nvCxnSpPr>
        <p:spPr>
          <a:xfrm>
            <a:off x="6668295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763295" y="3314700"/>
            <a:ext cx="1905000" cy="838200"/>
          </a:xfrm>
          <a:prstGeom prst="roundRect">
            <a:avLst>
              <a:gd name="adj" fmla="val 50000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825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Планирање ризика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2" idx="3"/>
            <a:endCxn id="29" idx="1"/>
          </p:cNvCxnSpPr>
          <p:nvPr/>
        </p:nvCxnSpPr>
        <p:spPr>
          <a:xfrm>
            <a:off x="4382295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477295" y="3314700"/>
            <a:ext cx="1905000" cy="838200"/>
          </a:xfrm>
          <a:prstGeom prst="roundRect">
            <a:avLst>
              <a:gd name="adj" fmla="val 50000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825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Анализа ризика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9981" y="4763294"/>
            <a:ext cx="1905000" cy="914400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Листа потенцијалних </a:t>
            </a:r>
            <a:r>
              <a:rPr lang="sr-Cyrl-RS" dirty="0" smtClean="0"/>
              <a:t>ризика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77295" y="4762500"/>
            <a:ext cx="1905000" cy="914400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/>
              <a:t>Л</a:t>
            </a:r>
            <a:r>
              <a:rPr lang="sr-Cyrl-RS" dirty="0" smtClean="0"/>
              <a:t>иста ризика са приоритетима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63295" y="4762500"/>
            <a:ext cx="1905000" cy="914400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Планови за избегавање ризика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49295" y="4762500"/>
            <a:ext cx="1905000" cy="914400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Процена ризика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838995" y="4457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35" idx="0"/>
          </p:cNvCxnSpPr>
          <p:nvPr/>
        </p:nvCxnSpPr>
        <p:spPr>
          <a:xfrm rot="5400000">
            <a:off x="3124995" y="4457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  <a:endCxn id="36" idx="0"/>
          </p:cNvCxnSpPr>
          <p:nvPr/>
        </p:nvCxnSpPr>
        <p:spPr>
          <a:xfrm rot="5400000">
            <a:off x="5410995" y="4457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2" idx="1"/>
          </p:cNvCxnSpPr>
          <p:nvPr/>
        </p:nvCxnSpPr>
        <p:spPr>
          <a:xfrm>
            <a:off x="2096295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90500" y="3352800"/>
            <a:ext cx="1905000" cy="838200"/>
          </a:xfrm>
          <a:prstGeom prst="roundRect">
            <a:avLst>
              <a:gd name="adj" fmla="val 50000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825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dirty="0" smtClean="0"/>
              <a:t>Препознавање ризика</a:t>
            </a:r>
            <a:endParaRPr lang="en-US" dirty="0"/>
          </a:p>
        </p:txBody>
      </p:sp>
      <p:cxnSp>
        <p:nvCxnSpPr>
          <p:cNvPr id="46" name="Shape 29"/>
          <p:cNvCxnSpPr>
            <a:stCxn id="27" idx="3"/>
            <a:endCxn id="32" idx="0"/>
          </p:cNvCxnSpPr>
          <p:nvPr/>
        </p:nvCxnSpPr>
        <p:spPr>
          <a:xfrm flipH="1" flipV="1">
            <a:off x="3429795" y="3314700"/>
            <a:ext cx="5524500" cy="419100"/>
          </a:xfrm>
          <a:prstGeom prst="bentConnector4">
            <a:avLst>
              <a:gd name="adj1" fmla="val -2865"/>
              <a:gd name="adj2" fmla="val 19482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675466"/>
            <a:ext cx="8712968" cy="39938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Препознавање ризика може бити тимски посао или се може препустити искусном менаџеру пројекта.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Постоји бар 6 врсти ризика који треба да буду препознани: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Технолошки ризици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Ризици везани за људство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Организациони ризици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Ризици у захтевима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Ризици код процена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Препознавање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24492"/>
              </p:ext>
            </p:extLst>
          </p:nvPr>
        </p:nvGraphicFramePr>
        <p:xfrm>
          <a:off x="251520" y="1556791"/>
          <a:ext cx="8640960" cy="500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79"/>
                <a:gridCol w="6928581"/>
              </a:tblGrid>
              <a:tr h="480801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Врста ризика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Могући ризик</a:t>
                      </a:r>
                      <a:endParaRPr lang="en-US" sz="1400" dirty="0"/>
                    </a:p>
                  </a:txBody>
                  <a:tcPr/>
                </a:tc>
              </a:tr>
              <a:tr h="671805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Технологија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База података која се користи у систему не може обрадити  предвиђени број трансакција</a:t>
                      </a:r>
                      <a:r>
                        <a:rPr lang="sr-Cyrl-RS" sz="1400" baseline="0" dirty="0" smtClean="0"/>
                        <a:t>  по секунди.</a:t>
                      </a:r>
                    </a:p>
                  </a:txBody>
                  <a:tcPr/>
                </a:tc>
              </a:tr>
              <a:tr h="948430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Људство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Није могуће пронаћи особље</a:t>
                      </a:r>
                      <a:r>
                        <a:rPr lang="sr-Cyrl-RS" sz="1400" baseline="0" dirty="0" smtClean="0"/>
                        <a:t> са потребним вештинама.</a:t>
                      </a:r>
                    </a:p>
                    <a:p>
                      <a:r>
                        <a:rPr lang="sr-Cyrl-RS" sz="1400" baseline="0" dirty="0" smtClean="0"/>
                        <a:t>Кључно особље је болесно и није доступно у важним моментима.</a:t>
                      </a:r>
                    </a:p>
                    <a:p>
                      <a:r>
                        <a:rPr lang="sr-Cyrl-RS" sz="1400" baseline="0" dirty="0" smtClean="0"/>
                        <a:t>Обука за особље није доступна</a:t>
                      </a:r>
                      <a:endParaRPr lang="en-US" sz="1400" dirty="0"/>
                    </a:p>
                  </a:txBody>
                  <a:tcPr/>
                </a:tc>
              </a:tr>
              <a:tr h="909550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Орагнизација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Организације</a:t>
                      </a:r>
                      <a:r>
                        <a:rPr lang="sr-Cyrl-RS" sz="1400" baseline="0" dirty="0" smtClean="0"/>
                        <a:t> је реструктуирана па су други људи задужени за пројекат.</a:t>
                      </a:r>
                    </a:p>
                    <a:p>
                      <a:r>
                        <a:rPr lang="sr-Cyrl-RS" sz="1400" baseline="0" dirty="0" smtClean="0"/>
                        <a:t>Финансијски проблеми организације доводе до смањења буџета пројекта.</a:t>
                      </a:r>
                      <a:endParaRPr lang="en-US" sz="1400" dirty="0"/>
                    </a:p>
                  </a:txBody>
                  <a:tcPr/>
                </a:tc>
              </a:tr>
              <a:tr h="585508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Алати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Код генерисан од стране алата је неефикасан.</a:t>
                      </a:r>
                    </a:p>
                    <a:p>
                      <a:r>
                        <a:rPr lang="sr-Cyrl-RS" sz="1400" dirty="0" smtClean="0"/>
                        <a:t>Софтверски алати не могу да раде</a:t>
                      </a:r>
                      <a:r>
                        <a:rPr lang="sr-Cyrl-RS" sz="1400" baseline="0" dirty="0" smtClean="0"/>
                        <a:t> заједно на интегрисан налин.</a:t>
                      </a:r>
                      <a:endParaRPr lang="en-US" sz="1400" dirty="0"/>
                    </a:p>
                  </a:txBody>
                  <a:tcPr/>
                </a:tc>
              </a:tr>
              <a:tr h="585508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Захтеви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Промене захтева</a:t>
                      </a:r>
                      <a:r>
                        <a:rPr lang="sr-Cyrl-RS" sz="1400" baseline="0" dirty="0" smtClean="0"/>
                        <a:t> што доводи до мењања целокупног дизајна.</a:t>
                      </a:r>
                    </a:p>
                    <a:p>
                      <a:r>
                        <a:rPr lang="sr-Cyrl-RS" sz="1400" baseline="0" dirty="0" smtClean="0"/>
                        <a:t>Наручиоци не разумеју утицај промена у захтевима.</a:t>
                      </a:r>
                      <a:endParaRPr lang="en-US" sz="1400" dirty="0"/>
                    </a:p>
                  </a:txBody>
                  <a:tcPr/>
                </a:tc>
              </a:tr>
              <a:tr h="826599"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Процене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dirty="0" smtClean="0"/>
                        <a:t>Време потребно</a:t>
                      </a:r>
                      <a:r>
                        <a:rPr lang="sr-Cyrl-RS" sz="1400" baseline="0" dirty="0" smtClean="0"/>
                        <a:t> да се софтвер развије је потцењено.</a:t>
                      </a:r>
                    </a:p>
                    <a:p>
                      <a:r>
                        <a:rPr lang="sr-Cyrl-RS" sz="1400" baseline="0" dirty="0" smtClean="0"/>
                        <a:t>Процена времена потребног за исправку кварова је потцењена.</a:t>
                      </a:r>
                    </a:p>
                    <a:p>
                      <a:r>
                        <a:rPr lang="sr-Cyrl-RS" sz="1400" baseline="0" dirty="0" smtClean="0"/>
                        <a:t>Величина пројекта је потцењена.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Примери различитих врста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Анализа ризика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79192"/>
            <a:ext cx="8640960" cy="377414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Процена вероватноће и озбиљности сваког ризика.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Вероватноћа може бити веома ниска, ниска, умерена, висока или веома висока.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Последице ризика могу бити катастрофалне, озбиљне, подношљиве или безначајне.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11816"/>
              </p:ext>
            </p:extLst>
          </p:nvPr>
        </p:nvGraphicFramePr>
        <p:xfrm>
          <a:off x="251517" y="1700808"/>
          <a:ext cx="8640962" cy="482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944"/>
                <a:gridCol w="1595677"/>
                <a:gridCol w="1838341"/>
              </a:tblGrid>
              <a:tr h="473375"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Ризик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Вероватноћа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Последица</a:t>
                      </a:r>
                      <a:endParaRPr lang="en-US" sz="1500" dirty="0"/>
                    </a:p>
                  </a:txBody>
                  <a:tcPr/>
                </a:tc>
              </a:tr>
              <a:tr h="661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baseline="0" dirty="0" smtClean="0"/>
                        <a:t>Финансијски проблеми организације доводе до смањења буџета пројекта.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ниска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Катастрофална</a:t>
                      </a:r>
                      <a:endParaRPr lang="en-US" sz="1500" dirty="0"/>
                    </a:p>
                  </a:txBody>
                  <a:tcPr/>
                </a:tc>
              </a:tr>
              <a:tr h="47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dirty="0" smtClean="0"/>
                        <a:t>Није могуће пронаћи особље</a:t>
                      </a:r>
                      <a:r>
                        <a:rPr lang="sr-Cyrl-RS" sz="1500" baseline="0" dirty="0" smtClean="0"/>
                        <a:t> са потребним вештинама.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висока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Катастрофална</a:t>
                      </a:r>
                      <a:endParaRPr lang="en-US" sz="1500" dirty="0"/>
                    </a:p>
                  </a:txBody>
                  <a:tcPr/>
                </a:tc>
              </a:tr>
              <a:tr h="661428">
                <a:tc>
                  <a:txBody>
                    <a:bodyPr/>
                    <a:lstStyle/>
                    <a:p>
                      <a:r>
                        <a:rPr lang="sr-Cyrl-RS" sz="1500" baseline="0" dirty="0" smtClean="0"/>
                        <a:t>Кључно особље је болесно и није доступно у важним моментима.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умерена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Озбиљна</a:t>
                      </a:r>
                      <a:endParaRPr lang="en-US" sz="1500" dirty="0"/>
                    </a:p>
                  </a:txBody>
                  <a:tcPr/>
                </a:tc>
              </a:tr>
              <a:tr h="661428"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Организације</a:t>
                      </a:r>
                      <a:r>
                        <a:rPr lang="sr-Cyrl-RS" sz="1500" baseline="0" dirty="0" smtClean="0"/>
                        <a:t> је реструктуирана па су други људи задужени за пројекат.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висока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Озбиљна</a:t>
                      </a:r>
                      <a:endParaRPr lang="en-US" sz="1500" dirty="0"/>
                    </a:p>
                  </a:txBody>
                  <a:tcPr/>
                </a:tc>
              </a:tr>
              <a:tr h="47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dirty="0" smtClean="0"/>
                        <a:t>Време потребно</a:t>
                      </a:r>
                      <a:r>
                        <a:rPr lang="sr-Cyrl-RS" sz="1500" baseline="0" dirty="0" smtClean="0"/>
                        <a:t> да се софтвер развије је потцењено.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висока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Озбиљна</a:t>
                      </a:r>
                      <a:endParaRPr lang="en-US" sz="1500" dirty="0"/>
                    </a:p>
                  </a:txBody>
                  <a:tcPr/>
                </a:tc>
              </a:tr>
              <a:tr h="47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baseline="0" dirty="0" smtClean="0"/>
                        <a:t>Наручиоци не разумеју утицај промена у захтевима.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умерена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Подношљива</a:t>
                      </a:r>
                      <a:endParaRPr lang="en-US" sz="1500" dirty="0"/>
                    </a:p>
                  </a:txBody>
                  <a:tcPr/>
                </a:tc>
              </a:tr>
              <a:tr h="47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baseline="0" dirty="0" smtClean="0"/>
                        <a:t>Величина пројекта је потцењена.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висока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Подношљива</a:t>
                      </a:r>
                      <a:endParaRPr lang="en-US" sz="1500" dirty="0"/>
                    </a:p>
                  </a:txBody>
                  <a:tcPr/>
                </a:tc>
              </a:tr>
              <a:tr h="47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500" dirty="0" smtClean="0"/>
                        <a:t>Код генерисан од стране алата је неефикасан.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умерена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500" dirty="0" smtClean="0"/>
                        <a:t>Безначајна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492896"/>
            <a:ext cx="8640960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Размотрите сваки ризик и развијте стратегију за управљање тим ризиком.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Стратегије избегавања</a:t>
            </a:r>
            <a:endParaRPr lang="sr-Cyrl-RS" dirty="0" smtClean="0"/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Вероватноћа да ће се ризик појавити се смањује.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Стратегије минимизације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Утицај ризика на пројекат или производ ће се смањити.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Планови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Ако ризик настане, планови су ти који се баве тим ризиком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Планирање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44665"/>
              </p:ext>
            </p:extLst>
          </p:nvPr>
        </p:nvGraphicFramePr>
        <p:xfrm>
          <a:off x="251520" y="1700809"/>
          <a:ext cx="8640960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608"/>
                <a:gridCol w="6687352"/>
              </a:tblGrid>
              <a:tr h="419311">
                <a:tc>
                  <a:txBody>
                    <a:bodyPr/>
                    <a:lstStyle/>
                    <a:p>
                      <a:r>
                        <a:rPr lang="sr-Cyrl-RS" dirty="0" smtClean="0"/>
                        <a:t>Ризик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Стратегија</a:t>
                      </a:r>
                      <a:endParaRPr lang="en-US" dirty="0"/>
                    </a:p>
                  </a:txBody>
                  <a:tcPr/>
                </a:tc>
              </a:tr>
              <a:tr h="1344094">
                <a:tc>
                  <a:txBody>
                    <a:bodyPr/>
                    <a:lstStyle/>
                    <a:p>
                      <a:r>
                        <a:rPr lang="sr-Cyrl-RS" dirty="0" smtClean="0"/>
                        <a:t>Организацијкси и финансијски проблеми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Припремите</a:t>
                      </a:r>
                      <a:r>
                        <a:rPr lang="sr-Cyrl-RS" baseline="0" dirty="0" smtClean="0"/>
                        <a:t> документ за менаџмент који показује коликио је пројекат важан као допринос циљевима пословања и који представља разлоге зашто смањивање буџета не би било исплативо</a:t>
                      </a:r>
                      <a:endParaRPr lang="en-US" dirty="0"/>
                    </a:p>
                  </a:txBody>
                  <a:tcPr/>
                </a:tc>
              </a:tr>
              <a:tr h="1033919">
                <a:tc>
                  <a:txBody>
                    <a:bodyPr/>
                    <a:lstStyle/>
                    <a:p>
                      <a:r>
                        <a:rPr lang="sr-Cyrl-RS" dirty="0" smtClean="0"/>
                        <a:t>Непостојање</a:t>
                      </a:r>
                      <a:r>
                        <a:rPr lang="sr-Cyrl-RS" baseline="0" dirty="0" smtClean="0"/>
                        <a:t> потребног људства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Обавестити</a:t>
                      </a:r>
                      <a:r>
                        <a:rPr lang="sr-Cyrl-RS" baseline="0" dirty="0" smtClean="0"/>
                        <a:t> наручиоце о потенцијалним проблемима и могућству кашњења; могућност куповине готових компоненти</a:t>
                      </a:r>
                      <a:endParaRPr lang="en-US" dirty="0"/>
                    </a:p>
                  </a:txBody>
                  <a:tcPr/>
                </a:tc>
              </a:tr>
              <a:tr h="723742">
                <a:tc>
                  <a:txBody>
                    <a:bodyPr/>
                    <a:lstStyle/>
                    <a:p>
                      <a:r>
                        <a:rPr lang="sr-Cyrl-RS" dirty="0" smtClean="0"/>
                        <a:t>Болест</a:t>
                      </a:r>
                      <a:r>
                        <a:rPr lang="sr-Cyrl-RS" baseline="0" dirty="0" smtClean="0"/>
                        <a:t> особља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Реорганизација</a:t>
                      </a:r>
                      <a:r>
                        <a:rPr lang="sr-Cyrl-RS" baseline="0" dirty="0" smtClean="0"/>
                        <a:t> људи тако да постоји више преклапања како би сви били упознати са туђим пословима</a:t>
                      </a:r>
                      <a:endParaRPr lang="en-US" dirty="0"/>
                    </a:p>
                  </a:txBody>
                  <a:tcPr/>
                </a:tc>
              </a:tr>
              <a:tr h="723742">
                <a:tc>
                  <a:txBody>
                    <a:bodyPr/>
                    <a:lstStyle/>
                    <a:p>
                      <a:r>
                        <a:rPr lang="sr-Cyrl-RS" dirty="0" smtClean="0"/>
                        <a:t>Дефектне компоненте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Замена дефектних компонената са купљеним</a:t>
                      </a:r>
                      <a:r>
                        <a:rPr lang="sr-Cyrl-RS" baseline="0" dirty="0" smtClean="0"/>
                        <a:t> компонентама поузданијих извођача</a:t>
                      </a:r>
                      <a:endParaRPr lang="en-US" dirty="0"/>
                    </a:p>
                  </a:txBody>
                  <a:tcPr/>
                </a:tc>
              </a:tr>
              <a:tr h="723742">
                <a:tc>
                  <a:txBody>
                    <a:bodyPr/>
                    <a:lstStyle/>
                    <a:p>
                      <a:r>
                        <a:rPr lang="sr-Cyrl-RS" dirty="0" smtClean="0"/>
                        <a:t>Промене захтева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Скривање информација о пројекту како би</a:t>
                      </a:r>
                      <a:r>
                        <a:rPr lang="sr-Cyrl-RS" baseline="0" dirty="0" smtClean="0"/>
                        <a:t> било мање измена.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Стратегије које помажу управљањем ризицима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636912"/>
            <a:ext cx="8640960" cy="38884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Процените да ли је сваки препознати ризик постао мање или више вероватан.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Процените и да ли су се ефекти ризика променили.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Сваки кључни ризик би требао бити разматран на састанцима управљачких структура.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Праћење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848164"/>
              </p:ext>
            </p:extLst>
          </p:nvPr>
        </p:nvGraphicFramePr>
        <p:xfrm>
          <a:off x="251520" y="1484781"/>
          <a:ext cx="8640960" cy="511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311"/>
                <a:gridCol w="6592649"/>
              </a:tblGrid>
              <a:tr h="480950">
                <a:tc>
                  <a:txBody>
                    <a:bodyPr/>
                    <a:lstStyle/>
                    <a:p>
                      <a:r>
                        <a:rPr lang="sr-Cyrl-RS" dirty="0" smtClean="0"/>
                        <a:t>Врста ризика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Потенцијални</a:t>
                      </a:r>
                      <a:r>
                        <a:rPr lang="sr-Cyrl-RS" baseline="0" dirty="0" smtClean="0"/>
                        <a:t> показатељи</a:t>
                      </a:r>
                      <a:endParaRPr lang="en-US" dirty="0"/>
                    </a:p>
                  </a:txBody>
                  <a:tcPr/>
                </a:tc>
              </a:tr>
              <a:tr h="830134">
                <a:tc>
                  <a:txBody>
                    <a:bodyPr/>
                    <a:lstStyle/>
                    <a:p>
                      <a:r>
                        <a:rPr lang="sr-Cyrl-RS" dirty="0" smtClean="0"/>
                        <a:t>Технологија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Касна испорука</a:t>
                      </a:r>
                      <a:r>
                        <a:rPr lang="sr-Cyrl-RS" baseline="0" dirty="0" smtClean="0"/>
                        <a:t> хардвера или софтвера, велики број пријављних проблема са технологијом</a:t>
                      </a:r>
                      <a:endParaRPr lang="en-US" dirty="0"/>
                    </a:p>
                  </a:txBody>
                  <a:tcPr/>
                </a:tc>
              </a:tr>
              <a:tr h="830134">
                <a:tc>
                  <a:txBody>
                    <a:bodyPr/>
                    <a:lstStyle/>
                    <a:p>
                      <a:r>
                        <a:rPr lang="sr-Cyrl-RS" dirty="0" smtClean="0"/>
                        <a:t>Људство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Слаб морал запослених, слаби односи</a:t>
                      </a:r>
                      <a:r>
                        <a:rPr lang="sr-Cyrl-RS" baseline="0" dirty="0" smtClean="0"/>
                        <a:t> међу члановима тима</a:t>
                      </a:r>
                      <a:endParaRPr lang="en-US" dirty="0"/>
                    </a:p>
                  </a:txBody>
                  <a:tcPr/>
                </a:tc>
              </a:tr>
              <a:tr h="830134">
                <a:tc>
                  <a:txBody>
                    <a:bodyPr/>
                    <a:lstStyle/>
                    <a:p>
                      <a:r>
                        <a:rPr lang="sr-Cyrl-RS" dirty="0" smtClean="0"/>
                        <a:t>Организација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Оговарања у организацији, недостатак акције од стране управљачких структура</a:t>
                      </a:r>
                      <a:endParaRPr lang="en-US" dirty="0"/>
                    </a:p>
                  </a:txBody>
                  <a:tcPr/>
                </a:tc>
              </a:tr>
              <a:tr h="830134">
                <a:tc>
                  <a:txBody>
                    <a:bodyPr/>
                    <a:lstStyle/>
                    <a:p>
                      <a:r>
                        <a:rPr lang="sr-Cyrl-RS" dirty="0" smtClean="0"/>
                        <a:t>Алати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Одбијање чланова тима да користе одређени алат, захтеви за јачим алатима</a:t>
                      </a:r>
                      <a:endParaRPr lang="en-US" dirty="0"/>
                    </a:p>
                  </a:txBody>
                  <a:tcPr/>
                </a:tc>
              </a:tr>
              <a:tr h="480950">
                <a:tc>
                  <a:txBody>
                    <a:bodyPr/>
                    <a:lstStyle/>
                    <a:p>
                      <a:r>
                        <a:rPr lang="sr-Cyrl-RS" dirty="0" smtClean="0"/>
                        <a:t>Захтеви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Велики број промена захтева, жалбе наручиоца</a:t>
                      </a:r>
                      <a:endParaRPr lang="en-US" dirty="0"/>
                    </a:p>
                  </a:txBody>
                  <a:tcPr/>
                </a:tc>
              </a:tr>
              <a:tr h="830134">
                <a:tc>
                  <a:txBody>
                    <a:bodyPr/>
                    <a:lstStyle/>
                    <a:p>
                      <a:r>
                        <a:rPr lang="sr-Cyrl-RS" dirty="0" smtClean="0"/>
                        <a:t>Процене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Непоштовање</a:t>
                      </a:r>
                      <a:r>
                        <a:rPr lang="sr-Cyrl-RS" baseline="0" dirty="0" smtClean="0"/>
                        <a:t> договорених рокова,  неотллањање пријављенох проблема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Показатељи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675466"/>
            <a:ext cx="8640960" cy="392188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Људи су организацији најважнија средства.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Задаци менацера су заправо оријентисани према људима. Ако постоји неко неразумевање запослених и менаџера, посао ће бити неуспешан.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Лоше управљање људством може значајно допринети неуспеху пројекта.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Управљање људством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Подразумева активности </a:t>
            </a:r>
            <a:r>
              <a:rPr lang="sr-Cyrl-RS" dirty="0" smtClean="0"/>
              <a:t>које спадају у </a:t>
            </a:r>
            <a:r>
              <a:rPr lang="sr-Cyrl-RS" dirty="0" smtClean="0"/>
              <a:t>осигурање да софтвер буде испоручен на време, и у складу са потребама и могућностима организација које развијају и производе софтвер.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Управљање пројектима је потребно јер је развој софтвера увек повезан са буџетом и распоредом активности постављених од стране организације која развија софтвер.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Управљање софтверским пројектима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204864"/>
            <a:ext cx="8640960" cy="45365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Конзистенција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Чланови тима треба да буду </a:t>
            </a:r>
            <a:r>
              <a:rPr lang="sr-Cyrl-RS" dirty="0" smtClean="0"/>
              <a:t>третирани </a:t>
            </a:r>
            <a:r>
              <a:rPr lang="sr-Cyrl-RS" dirty="0" smtClean="0"/>
              <a:t>на једнак начин, без фаворизације или дискриминације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Поштовање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Чланови тима имају различите вештине и те разлике треба поштовати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Инклузија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Укључите све чланове тима и уверите се да су сви погледи размотрени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Искреност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Увек треба бити искрен према запосленима о томе шта је добро а шта лоше у вези са пројектом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Фактори управљања људством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420888"/>
            <a:ext cx="8640959" cy="432048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Важна улога менаџера је мотицаија људи који раде на пројекту.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Мотивација означава организовање рада и радног окружења како би подстакли </a:t>
            </a:r>
            <a:r>
              <a:rPr lang="sr-Cyrl-RS" dirty="0" smtClean="0"/>
              <a:t>запослени </a:t>
            </a:r>
            <a:r>
              <a:rPr lang="sr-Cyrl-RS" dirty="0" smtClean="0"/>
              <a:t>да ефикасније раде.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Ако људи нису мотивисани, неће бити заинтересовани за рад који обављају. Радиће полако, правиће више грешака и неће доприностити ширим циљевима тима или организације.</a:t>
            </a:r>
            <a:endParaRPr lang="sr-Cyrl-RS" dirty="0"/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Мотивација је комплексна ствар и може се поделити на следеће подврсте: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Основе потребе (нпр. храна, спавање, ....)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Личне потребе (нрп. поштовање, самопоштовање)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Друштвене потребе (нпр. да буде прихваћен као део групе)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Мотивација људи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56792"/>
            <a:ext cx="8917144" cy="49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Хијерархија људских 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675466"/>
            <a:ext cx="8568952" cy="399389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Друштвене потребе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Обезбедити комуналне потребе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Дозволити неформалну комуникацију, нпр. путем друштвених мрежа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Поштовање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Признавање достигнућа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Одговарајуће награде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 </a:t>
            </a:r>
            <a:r>
              <a:rPr lang="sr-Cyrl-RS" dirty="0" smtClean="0"/>
              <a:t>Самопотврђивање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Обука – људи желе да науче више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Одговорност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Потребе запослених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348880"/>
            <a:ext cx="8640960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Мотивација људства мора узети у обзир и различите типове личности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Оријентисани према задатку</a:t>
            </a:r>
          </a:p>
          <a:p>
            <a:pPr lvl="2">
              <a:buFont typeface="Arial" pitchFamily="34" charset="0"/>
              <a:buChar char="•"/>
            </a:pPr>
            <a:r>
              <a:rPr lang="sr-Cyrl-RS" dirty="0" smtClean="0"/>
              <a:t>Мотивација за обављање посла је сам рад.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Оријентисани према себи</a:t>
            </a:r>
          </a:p>
          <a:p>
            <a:pPr lvl="2">
              <a:buFont typeface="Arial" pitchFamily="34" charset="0"/>
              <a:buChar char="•"/>
            </a:pPr>
            <a:r>
              <a:rPr lang="sr-Cyrl-RS" dirty="0" smtClean="0"/>
              <a:t>Рад је средство за постизање сопствених циљева – нпр да се обогате, да играју тенис, да путују...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Интерактивно оријентисани</a:t>
            </a:r>
          </a:p>
          <a:p>
            <a:pPr lvl="2">
              <a:buFont typeface="Arial" pitchFamily="34" charset="0"/>
              <a:buChar char="•"/>
            </a:pPr>
            <a:r>
              <a:rPr lang="sr-Cyrl-RS" dirty="0" smtClean="0"/>
              <a:t>Главни мотив је присуство и сарадња са сарадницима. Људи иду на посао јер воле да иду на посао.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Типови личности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348880"/>
            <a:ext cx="8496944" cy="432048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Већина софтверског инжењерства представља групну активност.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/>
              <a:t> </a:t>
            </a:r>
            <a:r>
              <a:rPr lang="sr-Cyrl-RS" dirty="0" smtClean="0"/>
              <a:t>Распоред развоја за већину софтверских пројеката је такав да га не може савршити једна особа</a:t>
            </a:r>
            <a:endParaRPr lang="sr-Cyrl-RS" dirty="0"/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Добра група је кохезивна и поседује тимски дух. Људи су мотивисани успехом групе као и својим личним циљевима.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Добра комуникација међу члановима групе је кључна за њене перформансе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Флексибилност у саставу групе је ограничена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Менаџери морају да ураде најбоље што могу са расположивим људством</a:t>
            </a:r>
          </a:p>
          <a:p>
            <a:pPr>
              <a:buFont typeface="Wingdings" pitchFamily="2" charset="2"/>
              <a:buChar char="v"/>
            </a:pPr>
            <a:endParaRPr lang="sr-Cyrl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Тимски рад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492897"/>
            <a:ext cx="8568952" cy="43651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У кохезивним групама чланови сматрају да је група важнија од било ког појединца.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Предности кохезивне групе су: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Групни стандарди квалитета могу бити развијани од стране чланова групе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Чланови групе уче једни од дргухи и упознати су са радовима колега. Инхибиција изазвана незнањем је смањена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Подстиче се рефакторисање и континуирано побољшање кода. Чланови групе раде заједно да би пружили високо квалитетне резултате и решили проблеме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Кохезивност групе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276872"/>
            <a:ext cx="8712968" cy="43924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Људи у групи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Тим треба да буде мешовит јер развој софтвера обухвата различите активности као што су преговори са клијентима, програмирање, тестирање и писање документације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Организација групе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Група треба да буде организована</a:t>
            </a:r>
            <a:r>
              <a:rPr lang="sr-Cyrl-RS" dirty="0"/>
              <a:t> </a:t>
            </a:r>
            <a:r>
              <a:rPr lang="sr-Cyrl-RS" dirty="0" smtClean="0"/>
              <a:t>тако да појединци могу да допринесу највише у складу са својим могућностима и тако да задаци буду завршени у планираном року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Техничка и менаџерска комуникација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Добра комуникација између чланова тима, као и између софтверског тима и осталих актера у развоју пројекта је од суштинског значаја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Ефективност тима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675466"/>
            <a:ext cx="8712967" cy="363385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Менаџерев или посао вође групе (</a:t>
            </a:r>
            <a:r>
              <a:rPr lang="sr-Latn-RS" dirty="0" smtClean="0"/>
              <a:t>team leader</a:t>
            </a:r>
            <a:r>
              <a:rPr lang="sr-Cyrl-RS" dirty="0" smtClean="0"/>
              <a:t>)</a:t>
            </a:r>
            <a:r>
              <a:rPr lang="sr-Latn-RS" dirty="0" smtClean="0"/>
              <a:t> </a:t>
            </a:r>
            <a:r>
              <a:rPr lang="sr-Cyrl-RS" dirty="0" smtClean="0"/>
              <a:t>је да направе кохезивну групу и да је организују тако да запослени могу да ефикасно раде заједно.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То подразумева стварање групе у којој ће бити прави баланс између техничких вештина и особина личности, као и организовање те групе да би чланови могли ефикасно да раде заједно.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Бирање чланова тима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675466"/>
            <a:ext cx="8640960" cy="392188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Можда неће бити могуће да се поставе идеални људи да раде на пројекту.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Буџет пројекта не дозвољава ангажовање високо плаћених запослених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Особље са одговарајућим искуством можда неће бити на располагању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Организација може желети да </a:t>
            </a:r>
            <a:r>
              <a:rPr lang="sr-Cyrl-RS" dirty="0" smtClean="0"/>
              <a:t>развија </a:t>
            </a:r>
            <a:r>
              <a:rPr lang="sr-Cyrl-RS" dirty="0" smtClean="0"/>
              <a:t>вештине запослених током развоја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Менаџери морају да раде у оквиру ових ограничења, посебно када не постоји довољно обученог особља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Састављање тима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636912"/>
            <a:ext cx="8596477" cy="345069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Испоручити софтвер купцу у договореном року.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Одржати трошкове развоја у оквиру буџета.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Испоручити софтвер који испуњава очекивања купца.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Одржати тим који развија софтвер срећним и задовољним, као и одржати добро функционисање тима.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Критеријум успешности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420888"/>
            <a:ext cx="8712968" cy="42484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Група састављена од чланова који деле исту мотивацију може представљати проблем: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Оријентисани према задацима – свако жели да ради свој посао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Оријентисани према себи – свако жели да буде газда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Оријентисани према интеракцији – превише приче, а мало рада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Ефикасна група има равнотежу свих личности.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То може бити тешко да се постигне јер су софтверски инжењери углавном оријентисани према задацима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Људи који су оријентисани према интеракцији су веома важни јер могу да детектују и смире тензије које се јављају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Састав групе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675466"/>
            <a:ext cx="8640960" cy="41825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Начин на који је организована група утиче на одлуке које доноси та група, као и на начине размене информација између развојне групе и спољашњих актера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Кључна питања су: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Да ли менаџер пројекта треба да буде и технички вођа групе?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Ко ће бити укључен у доношење критичних техничких одлука?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Каква ће бити интеракција са спољашњим актерима и менаџерима компаније?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Како ће група интегрисати људе који нису ту физички присутни?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Како се знање дели између чланова групе?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Организација групе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636912"/>
            <a:ext cx="8856984" cy="40659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Мале групе су обично неформално организоване без стриктне структуре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За велике пројекте, обично постоји хијерархијска структура где су различите групе одговорне за различите подпројекте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Агилини развој почива на неформални групама, јер принцип формалне структуре ограничава размену информација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Организација групе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675466"/>
            <a:ext cx="8568951" cy="399389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Добра комуникација је од есенцијалног значаја за ефикасан рад групе.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Информације о статусу рада, одлукама о дизајну и променама у односу на претходне одлуке се морају размењивати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Добра комуникација такође јача кохезију у групи тако што промовише разумевање међу члановима групе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Комуникација у групи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276872"/>
            <a:ext cx="8640960" cy="43924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Величина групе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Што је група већа запосленима је теже да комуницирају са другим члановима групе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Структура </a:t>
            </a:r>
            <a:r>
              <a:rPr lang="sr-Cyrl-RS" dirty="0" smtClean="0"/>
              <a:t>групе</a:t>
            </a:r>
            <a:endParaRPr lang="sr-Cyrl-RS" dirty="0" smtClean="0"/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Комуникација је боља у неформалним групама него у хијерархијским структуираним групама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Композиција групе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Комуникација је боља када у групи постоје људи различитих особина, као и када се групе полно мешовите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Физички простор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Добра организација физичког простора може побољшати комуникацију међу члановима групе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Комуникација у групи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8527" y="2967335"/>
            <a:ext cx="5246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Cyrl-R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Питања?</a:t>
            </a:r>
          </a:p>
          <a:p>
            <a:pPr algn="ctr"/>
            <a:r>
              <a:rPr lang="sr-Cyrl-R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Хвала на пажњи!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1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204864"/>
            <a:ext cx="8784976" cy="44644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Производ није материјалан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Софтвер није видљив, нити га можемо додирнути. Управљачи пројектом не могу да виде напредак погледом на артефакт који се развија.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Многи софтверски пројекти су једнократни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Велики софтверски пројекти су често различити од неких претходних пројеката, па чак и веома искусни менаџери тешко могу предвидети проблеме.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Софтверски процеси су различити и специфични за различите организације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И даље не можемо поуздано предвидети када ће део софтвера довести до проблема у развоју.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Јединственост софтверског управаљања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132856"/>
            <a:ext cx="8784976" cy="45365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Планирање пројекта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Менаџери пројекта су одговорни за планирање, процењивање и предвиђање развоја софтвера, као и за додељивање задатака запосленима.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Извештавање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Менаџери пројекта су обично одговорни за извештавање о напретку развоја купцима и менаџерима фирме која развија софтвер.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Управљање ризицима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Менаџери пројекта врше процене ризика који могу погодити пројекат, прате те ризике и предузимају акције када настану проблеми.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Активности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348880"/>
            <a:ext cx="8784976" cy="439248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Управљање људством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Менаџери пројекта морају да бирају људе за свој тим и да установе начине рада који ће водити до ефикасног обављања посла.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Писање предлога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Први корак у развоју софтвера може укуључити писање предлога да би се добио уговор о развоју софтвера. Предлог описује циљеве  пројекта и на који начин ће бити имплементиран.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Активности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636912"/>
            <a:ext cx="8496944" cy="39604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Управљање ризицима подразумева препознавање ризика и прављење планова како би се минимизовали њихови ефекти на пројекат.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Врсте ризика: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Пројектни ризик: утиче на распоред или ресурсе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Производни ризик: утиче на квалитет или перформансе софтвера који се развија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Пословни ризик: утиче на организацију која развија софтвер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mtClean="0"/>
              <a:t>Управљање ризицима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959350"/>
              </p:ext>
            </p:extLst>
          </p:nvPr>
        </p:nvGraphicFramePr>
        <p:xfrm>
          <a:off x="251521" y="1628800"/>
          <a:ext cx="864096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1"/>
                <a:gridCol w="1519513"/>
                <a:gridCol w="424112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Ризик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Врста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Опис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Одлазак особља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Напуштање пројекта од стране искусног програмера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Промена управљачких структура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Долазак нове управљачке структуре која</a:t>
                      </a:r>
                      <a:r>
                        <a:rPr lang="sr-Cyrl-RS" sz="1400" baseline="0" dirty="0" smtClean="0"/>
                        <a:t> има нове приоритете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Недоступност хардвера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Хардвер који је неопходан за развој софтвера не може бити испоручен на време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Промена захтева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 и производни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Већи број промена захтева него што је планирано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Кашњење спецификација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 и производни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Спецификације основних интерфејса нису доступни на време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Подцењена величина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пројектни и производни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Величина система је подцењена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Алат је лош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производни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Алати са</a:t>
                      </a:r>
                      <a:r>
                        <a:rPr lang="sr-Cyrl-RS" sz="1400" baseline="0" dirty="0" smtClean="0"/>
                        <a:t> којима се ради на пројекту не раде како је предвиђено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Промена технологије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пословни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Основна технологија на којојо је изграђен систем је замењена новом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Конкурентни</a:t>
                      </a:r>
                      <a:r>
                        <a:rPr lang="sr-Cyrl-RS" sz="1400" baseline="0" dirty="0" smtClean="0"/>
                        <a:t> производи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пословни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Cyrl-RS" sz="1400" dirty="0" smtClean="0"/>
                        <a:t>Појава конкурентних производа на тржишту пре завршетка система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Примери ризика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060848"/>
            <a:ext cx="8640960" cy="4797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Cyrl-RS" dirty="0" smtClean="0"/>
              <a:t> Идентификација ризика</a:t>
            </a:r>
          </a:p>
          <a:p>
            <a:pPr lvl="1">
              <a:buFont typeface="Arial" pitchFamily="34" charset="0"/>
              <a:buChar char="•"/>
            </a:pPr>
            <a:r>
              <a:rPr lang="sr-Cyrl-RS" dirty="0" smtClean="0"/>
              <a:t>Препознавање могућих пројектних, производних и пословних ризика</a:t>
            </a:r>
          </a:p>
          <a:p>
            <a:pPr>
              <a:buFont typeface="Wingdings" pitchFamily="2" charset="2"/>
              <a:buChar char="v"/>
            </a:pPr>
            <a:r>
              <a:rPr lang="sr-Cyrl-RS" dirty="0" smtClean="0"/>
              <a:t> Анализа ризика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Процена вероватноће настанка и последица ризика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Планирање ризика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Прављење планова да би се избегли или умањили ефекти ризика</a:t>
            </a:r>
          </a:p>
          <a:p>
            <a:pPr>
              <a:buFont typeface="Wingdings" pitchFamily="2" charset="2"/>
              <a:buChar char="v"/>
            </a:pPr>
            <a:r>
              <a:rPr lang="sr-Cyrl-RS" dirty="0"/>
              <a:t> </a:t>
            </a:r>
            <a:r>
              <a:rPr lang="sr-Cyrl-RS" dirty="0" smtClean="0"/>
              <a:t>Праћење ризика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/>
              <a:t>Праћење ризика током развоја пројекта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Процес управљања ризицима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2133</Words>
  <Application>Microsoft Office PowerPoint</Application>
  <PresentationFormat>On-screen Show (4:3)</PresentationFormat>
  <Paragraphs>293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Waveform</vt:lpstr>
      <vt:lpstr>Управљање пројектима Project management</vt:lpstr>
      <vt:lpstr>Управљање софтверским пројектима</vt:lpstr>
      <vt:lpstr>Критеријум успешности</vt:lpstr>
      <vt:lpstr>Јединственост софтверског управаљања</vt:lpstr>
      <vt:lpstr>Активности</vt:lpstr>
      <vt:lpstr>Активности (2)</vt:lpstr>
      <vt:lpstr>Управљање ризицима</vt:lpstr>
      <vt:lpstr>Примери ризика</vt:lpstr>
      <vt:lpstr>Процес управљања ризицима</vt:lpstr>
      <vt:lpstr>Процес управљања ризика (2)</vt:lpstr>
      <vt:lpstr>Препознавање ризика</vt:lpstr>
      <vt:lpstr>Примери различитих врста ризика</vt:lpstr>
      <vt:lpstr>Анализа ризика</vt:lpstr>
      <vt:lpstr>Примери</vt:lpstr>
      <vt:lpstr>Планирање ризика</vt:lpstr>
      <vt:lpstr>Стратегије које помажу управљањем ризицима</vt:lpstr>
      <vt:lpstr>Праћење ризика</vt:lpstr>
      <vt:lpstr>Показатељи ризика</vt:lpstr>
      <vt:lpstr>Управљање људством</vt:lpstr>
      <vt:lpstr>Фактори управљања људством</vt:lpstr>
      <vt:lpstr>Мотивација људи</vt:lpstr>
      <vt:lpstr>Хијерархија људских потреба</vt:lpstr>
      <vt:lpstr>Потребе запослених</vt:lpstr>
      <vt:lpstr>Типови личности</vt:lpstr>
      <vt:lpstr>Тимски рад</vt:lpstr>
      <vt:lpstr>Кохезивност групе</vt:lpstr>
      <vt:lpstr>Ефективност тима</vt:lpstr>
      <vt:lpstr>Бирање чланова тима</vt:lpstr>
      <vt:lpstr>Састављање тима</vt:lpstr>
      <vt:lpstr>Састав групе</vt:lpstr>
      <vt:lpstr>Организација групе</vt:lpstr>
      <vt:lpstr>Организација групе (2)</vt:lpstr>
      <vt:lpstr>Комуникација у групи</vt:lpstr>
      <vt:lpstr>Комуникација у групи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</dc:creator>
  <cp:lastModifiedBy>Milos</cp:lastModifiedBy>
  <cp:revision>38</cp:revision>
  <dcterms:created xsi:type="dcterms:W3CDTF">2012-12-08T19:08:47Z</dcterms:created>
  <dcterms:modified xsi:type="dcterms:W3CDTF">2013-02-04T20:06:23Z</dcterms:modified>
</cp:coreProperties>
</file>