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7" r:id="rId49"/>
    <p:sldId id="283" r:id="rId50"/>
    <p:sldId id="308" r:id="rId51"/>
    <p:sldId id="31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624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BB37D-5236-45D0-838E-3899155DC517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C5497-D4F6-4C40-92E5-D3F72DF10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04EBF-FC44-4919-ABBF-34FB6A320599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C7990-9C74-4D1E-9175-8C017FF4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C7990-9C74-4D1E-9175-8C017FF4CA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C7990-9C74-4D1E-9175-8C017FF4CA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C7990-9C74-4D1E-9175-8C017FF4CA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09930EB-956C-497C-89CF-D46F5BE297CE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E9BB-B791-4EBE-BD5F-737FBF93070A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B2C2-03C7-426C-B987-CAF71062A3BA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A81855-282C-4CA3-A0DA-218A6E5C197F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ED585E-DA2E-419F-B51D-8D486DAD642E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E8-D7CD-4669-9FBB-CD6CC867C0EF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4049-1789-445F-851D-46D38350F1DF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DB18BC-E013-43DC-8A01-1F03FCBB3153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ED8C-FAE9-4356-9DC9-B26E3952652B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AE5571-078B-4DA9-9DDC-E8D35EDA0F65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DB0741-9E23-4BF3-8138-E42A573B89AF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FCDE559-B0D5-427E-A231-69C08E890073}" type="datetime1">
              <a:rPr lang="en-US" smtClean="0"/>
              <a:pPr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96D1C3-E520-4D70-BD21-8CA0B00CB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laniranje projekta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Stana Obrenić 1120/2012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Planovi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</a:t>
            </a:r>
            <a:r>
              <a:rPr lang="sr-Latn-RS" dirty="0" smtClean="0"/>
              <a:t> razvoju vodjenog planovima, plan projekta određuje raspoložive resurse, poslovne celine (</a:t>
            </a:r>
            <a:r>
              <a:rPr lang="sr-Latn-RS" i="1" dirty="0" smtClean="0"/>
              <a:t>w</a:t>
            </a:r>
            <a:r>
              <a:rPr lang="en-US" i="1" dirty="0" err="1" smtClean="0"/>
              <a:t>ork</a:t>
            </a:r>
            <a:r>
              <a:rPr lang="en-US" i="1" dirty="0" smtClean="0"/>
              <a:t> breakdown</a:t>
            </a:r>
            <a:r>
              <a:rPr lang="sr-Latn-RS" dirty="0" smtClean="0"/>
              <a:t>) i raspored za obavljanje rada.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sr-Latn-RS" dirty="0" smtClean="0"/>
              <a:t>ekcije plana:</a:t>
            </a:r>
          </a:p>
          <a:p>
            <a:pPr lvl="1"/>
            <a:r>
              <a:rPr lang="en-US" dirty="0" smtClean="0"/>
              <a:t>U</a:t>
            </a:r>
            <a:r>
              <a:rPr lang="sr-Latn-RS" dirty="0" smtClean="0"/>
              <a:t>vod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rganizacija projekta</a:t>
            </a:r>
          </a:p>
          <a:p>
            <a:pPr lvl="1"/>
            <a:r>
              <a:rPr lang="en-US" dirty="0" smtClean="0"/>
              <a:t>A</a:t>
            </a:r>
            <a:r>
              <a:rPr lang="sr-Latn-RS" dirty="0" smtClean="0"/>
              <a:t>naliza rizika</a:t>
            </a:r>
          </a:p>
          <a:p>
            <a:pPr lvl="1"/>
            <a:r>
              <a:rPr lang="sr-Latn-RS" dirty="0" smtClean="0"/>
              <a:t>Zahtevi za  hardverske i softverske resurse</a:t>
            </a:r>
          </a:p>
          <a:p>
            <a:pPr lvl="1"/>
            <a:r>
              <a:rPr lang="sr-Latn-RS" dirty="0" smtClean="0"/>
              <a:t>Poslovne celine</a:t>
            </a:r>
          </a:p>
          <a:p>
            <a:pPr lvl="1"/>
            <a:r>
              <a:rPr lang="en-US" dirty="0" smtClean="0"/>
              <a:t>N</a:t>
            </a:r>
            <a:r>
              <a:rPr lang="sr-Latn-RS" dirty="0" smtClean="0"/>
              <a:t>adgledanje i izveštavanje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sr-Latn-RS" dirty="0" smtClean="0"/>
              <a:t>odaci planu projekta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958946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60"/>
                <a:gridCol w="513324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Plan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objašnjenje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Kvalitet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pisuje kvalitet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procedure i standarde koji će biti korišćeni u projektu</a:t>
                      </a: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Validacija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pisuje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pristup, resurse i raspored koji se koristi za validaciju sistema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pravljanje konfiguracijama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pisuje upravljanje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konfiguracijama procedura i struktura koje će se koristiti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državanje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redviđa zahteve za održavanje, troškove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i napor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Razvoj osoblja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pisuje kako će veštine i iskustvo članova projektnog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tima da se razvija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roces planiranja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sr-Latn-RS" dirty="0" smtClean="0"/>
              <a:t>laniranje projekta je iterativni proces koji počinje kada kreirate inicijalni početni plan tokom početne faze projektovanja.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romene plana su neizbežne.</a:t>
            </a:r>
          </a:p>
          <a:p>
            <a:pPr lvl="1"/>
            <a:r>
              <a:rPr lang="sr-Latn-RS" dirty="0" smtClean="0"/>
              <a:t>Kako više informacija o sistemu i projektnom timu  postaju dostupnije tokom projekta, tako treba da se redovno revidira plan da odražava zahteve, raspored i promene rizika.</a:t>
            </a:r>
          </a:p>
          <a:p>
            <a:pPr lvl="1"/>
            <a:r>
              <a:rPr lang="en-US" dirty="0" smtClean="0"/>
              <a:t>M</a:t>
            </a:r>
            <a:r>
              <a:rPr lang="sr-Latn-RS" dirty="0" smtClean="0"/>
              <a:t>enjanje poslovnih ciljeva takođe vodi do promena u projektnom planu. </a:t>
            </a:r>
            <a:r>
              <a:rPr lang="en-US" dirty="0" smtClean="0"/>
              <a:t>K</a:t>
            </a:r>
            <a:r>
              <a:rPr lang="sr-Latn-RS" dirty="0" smtClean="0"/>
              <a:t>ako se poslovni planovi menjaju, tako to može da utiče na sve projekte, koji će možda nakon toga morati da se ponovo isplaniraju.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roces planiranja projekta</a:t>
            </a:r>
            <a:endParaRPr lang="en-US" dirty="0"/>
          </a:p>
        </p:txBody>
      </p:sp>
      <p:pic>
        <p:nvPicPr>
          <p:cNvPr id="4" name="Content Placeholder 3" descr="23.3 PlanningProcessActDiag.eps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905000"/>
            <a:ext cx="8290329" cy="35479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sr-Latn-RS" dirty="0" smtClean="0"/>
              <a:t>aspored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sr-Latn-RS" dirty="0" smtClean="0"/>
              <a:t>aspored projekta je proces odlučivanja kako će rad u projektu biti organizovan u zasebne zadatke i kada će i kako će ovi zadaci biti izvršeni.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roceni se vreme potrebno da se izvrše svaki zadaci, usluge potrebne za to i ko će da radi na tim zadacima.</a:t>
            </a:r>
          </a:p>
          <a:p>
            <a:r>
              <a:rPr lang="en-US" dirty="0" smtClean="0"/>
              <a:t>T</a:t>
            </a:r>
            <a:r>
              <a:rPr lang="sr-Latn-RS" dirty="0" smtClean="0"/>
              <a:t>akođe, treba da se procene potrebni resursi za svaki zadatak (npr. prostor na disku), potrebno vreme za specijalizovane hardvere (kao što je simulator) i budžet za putovanja.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Raspored projekta - aktivnosti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sr-Latn-RS" dirty="0" smtClean="0"/>
              <a:t>odeliti projekat na zadatke i proceniti potrebno vreme i resurse za izvršavanje svakog zadatka.</a:t>
            </a:r>
          </a:p>
          <a:p>
            <a:r>
              <a:rPr lang="sr-Latn-RS" dirty="0" smtClean="0"/>
              <a:t>Konkurentno organizovati zadatke da bi se optimalno iskoristio radni prostor.</a:t>
            </a:r>
          </a:p>
          <a:p>
            <a:r>
              <a:rPr lang="en-US" dirty="0" smtClean="0"/>
              <a:t>S</a:t>
            </a:r>
            <a:r>
              <a:rPr lang="sr-Latn-RS" dirty="0" smtClean="0"/>
              <a:t>manjiti međusobnu zavisnost zadataka da bi se izbegla kašnjenja uzrokovana time što jedan zadatak čeka drugi da bi se izvršio.</a:t>
            </a:r>
          </a:p>
          <a:p>
            <a:r>
              <a:rPr lang="en-US" dirty="0" smtClean="0"/>
              <a:t>Z</a:t>
            </a:r>
            <a:r>
              <a:rPr lang="sr-Latn-RS" dirty="0" smtClean="0"/>
              <a:t>avise od intuicije i iskustva projekt menadžera.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Prekretnice i isporuke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Prekretnice (milestones) su tačke u rasporedu u kojima se može proceniti napredak </a:t>
            </a:r>
          </a:p>
          <a:p>
            <a:pPr lvl="1"/>
            <a:r>
              <a:rPr lang="sr-Latn-RS" dirty="0" smtClean="0"/>
              <a:t>npr.  kada se predaje sistem na testiranje</a:t>
            </a:r>
          </a:p>
          <a:p>
            <a:r>
              <a:rPr lang="en-US" dirty="0" smtClean="0"/>
              <a:t>I</a:t>
            </a:r>
            <a:r>
              <a:rPr lang="sr-Latn-RS" dirty="0" smtClean="0"/>
              <a:t>sporuke (deliverables) su rezultati rada koji se isporučuju klijentu</a:t>
            </a:r>
          </a:p>
          <a:p>
            <a:pPr lvl="1"/>
            <a:r>
              <a:rPr lang="sr-Latn-RS" dirty="0" smtClean="0"/>
              <a:t>npr. dokument sa sistemskim zahtevima.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Procesi rasporeda projekta </a:t>
            </a:r>
            <a:endParaRPr lang="en-US" dirty="0"/>
          </a:p>
        </p:txBody>
      </p:sp>
      <p:pic>
        <p:nvPicPr>
          <p:cNvPr id="4" name="Content Placeholder 3" descr="23.4 SchedulingProcess.eps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2971800"/>
            <a:ext cx="7967199" cy="152869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sa rasporedom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rocenjivanje teškoće problema a samim tim i procena izrade rešenja je teško.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roduktivnost nije propocionalna broju ljudi koji rade na zadatku.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odavanje ljudi kasno u projekat uzrokuje kašnjenje zbog problema u komunikaciji.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eočekivane situacije se uvek dešavaju. </a:t>
            </a:r>
            <a:r>
              <a:rPr lang="en-US" dirty="0" smtClean="0"/>
              <a:t>D</a:t>
            </a:r>
            <a:r>
              <a:rPr lang="sr-Latn-RS" dirty="0" smtClean="0"/>
              <a:t>ozvoljavati </a:t>
            </a:r>
            <a:r>
              <a:rPr lang="sr-Latn-RS" dirty="0" smtClean="0"/>
              <a:t>pretpostavke u </a:t>
            </a:r>
            <a:r>
              <a:rPr lang="sr-Latn-RS" dirty="0" smtClean="0"/>
              <a:t>planiranju.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rezentacija rasporeda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</a:t>
            </a:r>
            <a:r>
              <a:rPr lang="sr-Latn-RS" dirty="0" smtClean="0"/>
              <a:t>rafička notacija se uglavnom koristi za ilustrovanje rasporeda projekta.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okazuju projekat podeljen na zadatke. </a:t>
            </a:r>
            <a:r>
              <a:rPr lang="en-US" dirty="0" smtClean="0"/>
              <a:t>Z</a:t>
            </a:r>
            <a:r>
              <a:rPr lang="sr-Latn-RS" dirty="0" smtClean="0"/>
              <a:t>adaci ne bi trebalo da budu previše mali, trebalo bi da traju oko jedne ili dve nedelje.</a:t>
            </a:r>
          </a:p>
          <a:p>
            <a:r>
              <a:rPr lang="en-US" dirty="0" smtClean="0"/>
              <a:t>B</a:t>
            </a:r>
            <a:r>
              <a:rPr lang="sr-Latn-RS" dirty="0" smtClean="0"/>
              <a:t>ar grafikoni su najčešće korišćena prezentacija za raspored projekta. </a:t>
            </a:r>
            <a:r>
              <a:rPr lang="en-US" dirty="0" smtClean="0"/>
              <a:t>P</a:t>
            </a:r>
            <a:r>
              <a:rPr lang="sr-Latn-RS" dirty="0" smtClean="0"/>
              <a:t>okazuju zadatke kao aktivnosti ili resurse u zavisnosti od vremena.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sr-Latn-RS" dirty="0" smtClean="0"/>
              <a:t>eme koje ćemo obraditi: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sr-Latn-RS" dirty="0" smtClean="0"/>
              <a:t>roškovi softvera</a:t>
            </a:r>
          </a:p>
          <a:p>
            <a:r>
              <a:rPr lang="en-US" dirty="0" smtClean="0"/>
              <a:t>R</a:t>
            </a:r>
            <a:r>
              <a:rPr lang="sr-Latn-RS" dirty="0" smtClean="0"/>
              <a:t>azvoj vodjen planom</a:t>
            </a:r>
          </a:p>
          <a:p>
            <a:r>
              <a:rPr lang="en-US" dirty="0" smtClean="0"/>
              <a:t>R</a:t>
            </a:r>
            <a:r>
              <a:rPr lang="sr-Latn-RS" dirty="0" smtClean="0"/>
              <a:t>aspored projekta</a:t>
            </a:r>
          </a:p>
          <a:p>
            <a:r>
              <a:rPr lang="en-US" dirty="0" smtClean="0"/>
              <a:t>A</a:t>
            </a:r>
            <a:r>
              <a:rPr lang="sr-Latn-RS" dirty="0" smtClean="0"/>
              <a:t>gilno planiranje</a:t>
            </a:r>
          </a:p>
          <a:p>
            <a:r>
              <a:rPr lang="en-US" dirty="0" smtClean="0"/>
              <a:t>T</a:t>
            </a:r>
            <a:r>
              <a:rPr lang="sr-Latn-RS" dirty="0" smtClean="0"/>
              <a:t>ehnike procenjivanja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Zadaci, trajanje i zavisnosti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132"/>
                <a:gridCol w="1854512"/>
                <a:gridCol w="1866901"/>
                <a:gridCol w="2420056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R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Zadatak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RS" sz="1600" b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Usluga (osoba/dan)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R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Trajanje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R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(broj dana)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r-Latn-R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Zavisnosti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T2, T4 (M3)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T6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T1, T2 (M4)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T8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 (M2)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T3, T6 (M5)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T7, T8 (M6)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T11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 (M7)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T10, T11 (M8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9554" marR="49554" marT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Bar grafikon aktivnosti</a:t>
            </a:r>
            <a:endParaRPr lang="en-US" dirty="0"/>
          </a:p>
        </p:txBody>
      </p:sp>
      <p:pic>
        <p:nvPicPr>
          <p:cNvPr id="4" name="Content Placeholder 5" descr="23.6 New-activity-bar-chart.eps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1447800"/>
            <a:ext cx="5625807" cy="462228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</a:t>
            </a:r>
            <a:r>
              <a:rPr lang="sr-Latn-RS" dirty="0" smtClean="0"/>
              <a:t>rafikon rasporeda osoblja</a:t>
            </a:r>
            <a:endParaRPr lang="en-US" dirty="0"/>
          </a:p>
        </p:txBody>
      </p:sp>
      <p:pic>
        <p:nvPicPr>
          <p:cNvPr id="4" name="Content Placeholder 3" descr="23.7 Staff-alloc-chart.eps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76400" y="1524000"/>
            <a:ext cx="5665204" cy="43352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Agilno planiranje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sr-Latn-RS" dirty="0" smtClean="0"/>
              <a:t>gilne metode su iterativni pristupi razvoju softvera gde se softver razvija i isporučuje klijentima u koracima.</a:t>
            </a:r>
          </a:p>
          <a:p>
            <a:r>
              <a:rPr lang="en-US" dirty="0" smtClean="0"/>
              <a:t>Z</a:t>
            </a:r>
            <a:r>
              <a:rPr lang="sr-Latn-RS" dirty="0" smtClean="0"/>
              <a:t>a razliku od razvoja vođenog planovima, funkcionalnost ovih koraka nije planirana unapred, već se odlučuje tokom razvoja.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dluke šta će biti uključeno u jedan korak zavisi od napretka i od prioriteta klijenta.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rioriteti klijenta i zahtevi se menjaju tako da ima smisla za fleksibilan plan koji može da se prilagodi tim promenama.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Agilno planiranje - faze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laniranje izdanja</a:t>
            </a:r>
          </a:p>
          <a:p>
            <a:pPr lvl="1"/>
            <a:r>
              <a:rPr lang="sr-Latn-RS" dirty="0" smtClean="0"/>
              <a:t>za nekoliko meseci unapred</a:t>
            </a:r>
          </a:p>
          <a:p>
            <a:pPr lvl="1"/>
            <a:r>
              <a:rPr lang="sr-Latn-RS" dirty="0" smtClean="0"/>
              <a:t>odluke o funkcijama koje trebaju da budu uključene u izdanjima sistema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laniranje iteracije</a:t>
            </a:r>
          </a:p>
          <a:p>
            <a:pPr lvl="1"/>
            <a:r>
              <a:rPr lang="sr-Latn-RS" dirty="0" smtClean="0"/>
              <a:t>ima kraći rok i fokusira se na planiranje sledeće iteracije u sistemu</a:t>
            </a:r>
          </a:p>
          <a:p>
            <a:pPr lvl="1"/>
            <a:r>
              <a:rPr lang="sr-Latn-RS" dirty="0" smtClean="0"/>
              <a:t>obično oko 2-4 nedelje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sr-Latn-RS" dirty="0" smtClean="0"/>
              <a:t>laniranje u ekstremnom programiranju</a:t>
            </a:r>
            <a:endParaRPr lang="en-US" dirty="0"/>
          </a:p>
        </p:txBody>
      </p:sp>
      <p:pic>
        <p:nvPicPr>
          <p:cNvPr id="4" name="Content Placeholder 3" descr="23.8 PlanningGame.eps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3200400"/>
            <a:ext cx="7937207" cy="9921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laniranje zasnovano na priči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sr-Latn-RS" dirty="0" smtClean="0"/>
              <a:t>pecifikacija sistema u ekstremnom programiranju je zasnovana na korisničkim pričama koje oslikavaju funkcije koje treba da budu uključene u sistem.</a:t>
            </a:r>
          </a:p>
          <a:p>
            <a:r>
              <a:rPr lang="en-US" dirty="0" smtClean="0"/>
              <a:t>Č</a:t>
            </a:r>
            <a:r>
              <a:rPr lang="sr-Latn-RS" dirty="0" smtClean="0"/>
              <a:t>lanovi tima čitaju i diskutuju priče i rankiraju ih po vremenu potrebnom za njihovo izvršavanje.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laniranje izdanja uključuje odabir i preradu priča koje utiču na funkcije koje će se implementirati u izdanju sistema i red u kom te priče treba da budu implementirane.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sr-Latn-RS" dirty="0" smtClean="0"/>
              <a:t>ehnike procenjivanja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</a:t>
            </a:r>
            <a:r>
              <a:rPr lang="sr-Latn-RS" dirty="0" smtClean="0"/>
              <a:t>rganizacija treba da napravi procenu usluga i troškova. </a:t>
            </a:r>
            <a:r>
              <a:rPr lang="en-US" dirty="0" smtClean="0"/>
              <a:t>P</a:t>
            </a:r>
            <a:r>
              <a:rPr lang="sr-Latn-RS" dirty="0" smtClean="0"/>
              <a:t>ostoje dve tehnike koje mogu da se koriste za procenu:</a:t>
            </a:r>
          </a:p>
          <a:p>
            <a:pPr lvl="1"/>
            <a:r>
              <a:rPr lang="en-US" dirty="0" smtClean="0"/>
              <a:t>T</a:t>
            </a:r>
            <a:r>
              <a:rPr lang="sr-Latn-RS" dirty="0" smtClean="0"/>
              <a:t>ehnika zasnovana na iskustvu</a:t>
            </a:r>
          </a:p>
          <a:p>
            <a:pPr lvl="2"/>
            <a:r>
              <a:rPr lang="en-US" dirty="0" smtClean="0"/>
              <a:t>P</a:t>
            </a:r>
            <a:r>
              <a:rPr lang="sr-Latn-RS" dirty="0" smtClean="0"/>
              <a:t>rocena budućih napora  se zasniva na iskustvu menadžera. </a:t>
            </a:r>
            <a:r>
              <a:rPr lang="en-US" dirty="0" smtClean="0"/>
              <a:t>U</a:t>
            </a:r>
            <a:r>
              <a:rPr lang="sr-Latn-RS" dirty="0" smtClean="0"/>
              <a:t> suštini, menadžer neformalno zaključuje koliki će troškovi i usluge biti.</a:t>
            </a:r>
          </a:p>
          <a:p>
            <a:pPr lvl="1"/>
            <a:r>
              <a:rPr lang="en-US" dirty="0" smtClean="0"/>
              <a:t>A</a:t>
            </a:r>
            <a:r>
              <a:rPr lang="sr-Latn-RS" dirty="0" smtClean="0"/>
              <a:t>lgoritamsko modeliranje troškova</a:t>
            </a:r>
          </a:p>
          <a:p>
            <a:pPr lvl="2"/>
            <a:r>
              <a:rPr lang="en-US" dirty="0" smtClean="0"/>
              <a:t>U</a:t>
            </a:r>
            <a:r>
              <a:rPr lang="sr-Latn-RS" dirty="0" smtClean="0"/>
              <a:t> ovom pristumu koriste se formule,  izračunavaju se na osnovu procene  atributa  proizvoda (kao što je veličina) i karakteristike procesa (kao što je iskustvo članova tima)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Tehnike zasnovane na iskustvu - pristupi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sr-Latn-RS" dirty="0" smtClean="0"/>
              <a:t>ehnike zasnovane na iskustvu se oslanjaju na presude na osnovu iskustva iz prethodnih projekata i na uloženom trudu na tim projektima u aktivnostima razvoja softvera.</a:t>
            </a:r>
          </a:p>
          <a:p>
            <a:r>
              <a:rPr lang="en-US" dirty="0" smtClean="0"/>
              <a:t>O</a:t>
            </a:r>
            <a:r>
              <a:rPr lang="sr-Latn-RS" dirty="0" smtClean="0"/>
              <a:t>bično se identifikuju isporuke koje trebaju da se proizvedu u projektu i različite komponente softvera ili sistemi koji trebaju da se razviju.</a:t>
            </a:r>
          </a:p>
          <a:p>
            <a:r>
              <a:rPr lang="en-US" dirty="0" smtClean="0"/>
              <a:t>T</a:t>
            </a:r>
            <a:r>
              <a:rPr lang="sr-Latn-RS" dirty="0" smtClean="0"/>
              <a:t>o se dokumentuje u tabeli, procenjuju se individualno i računa se komplentna zahtevana usluga.</a:t>
            </a:r>
          </a:p>
          <a:p>
            <a:r>
              <a:rPr lang="sr-Latn-RS" dirty="0"/>
              <a:t>O</a:t>
            </a:r>
            <a:r>
              <a:rPr lang="sr-Latn-RS" dirty="0" smtClean="0"/>
              <a:t>bično pomaže da se napravi grupa ljudi koja procenjuje troškove.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sr-Latn-RS" dirty="0" smtClean="0"/>
              <a:t>lgoritamsko procenjivanje troškova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Algoritamska procena troškova koristi matematičke formule da predvidi cenu projekta na osnovu procene veličine projekta, tipa projekta i drugih faktora.</a:t>
            </a:r>
          </a:p>
          <a:p>
            <a:r>
              <a:rPr lang="sr-Latn-RS" dirty="0" smtClean="0"/>
              <a:t>Uglavnom se zasniva na formuli:</a:t>
            </a:r>
          </a:p>
          <a:p>
            <a:pPr lvl="1"/>
            <a:r>
              <a:rPr lang="en-US" dirty="0" smtClean="0"/>
              <a:t>U</a:t>
            </a:r>
            <a:r>
              <a:rPr lang="sr-Latn-RS" dirty="0" smtClean="0"/>
              <a:t>sluga = </a:t>
            </a:r>
            <a:r>
              <a:rPr lang="en-GB" dirty="0" smtClean="0">
                <a:latin typeface="Helvetica" charset="0"/>
              </a:rPr>
              <a:t>A </a:t>
            </a:r>
            <a:r>
              <a:rPr lang="en-GB" dirty="0" smtClean="0">
                <a:latin typeface="Symbol" charset="2"/>
              </a:rPr>
              <a:t>´</a:t>
            </a:r>
            <a:r>
              <a:rPr lang="en-GB" dirty="0" err="1" smtClean="0">
                <a:latin typeface="Helvetica" charset="0"/>
              </a:rPr>
              <a:t>Size</a:t>
            </a:r>
            <a:r>
              <a:rPr lang="en-GB" baseline="30000" dirty="0" err="1" smtClean="0">
                <a:latin typeface="Helvetica" charset="0"/>
              </a:rPr>
              <a:t>B</a:t>
            </a:r>
            <a:r>
              <a:rPr lang="en-GB" dirty="0" err="1" smtClean="0">
                <a:latin typeface="Symbol" charset="2"/>
              </a:rPr>
              <a:t>´</a:t>
            </a:r>
            <a:r>
              <a:rPr lang="en-GB" dirty="0" err="1" smtClean="0">
                <a:latin typeface="Helvetica" charset="0"/>
              </a:rPr>
              <a:t>M</a:t>
            </a:r>
            <a:endParaRPr lang="sr-Latn-RS" dirty="0" smtClean="0">
              <a:latin typeface="Helvetica" charset="0"/>
            </a:endParaRPr>
          </a:p>
          <a:p>
            <a:pPr lvl="2"/>
            <a:r>
              <a:rPr lang="sr-Latn-RS" dirty="0" smtClean="0"/>
              <a:t>A je konstanta i zavisi od organizacije i tipa softvera, B  je eksponent uglavnom između 1 i 1.5, M je multiplikator proizvoda, procesa i ljudskih atributa.</a:t>
            </a:r>
          </a:p>
          <a:p>
            <a:pPr lvl="2"/>
            <a:r>
              <a:rPr lang="en-US" dirty="0" smtClean="0"/>
              <a:t>V</a:t>
            </a:r>
            <a:r>
              <a:rPr lang="sr-Latn-RS" dirty="0" smtClean="0"/>
              <a:t>rednosti A, B i M procenjuje menadžer projekta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ajčešće korišćen atribut proizvoda za procenu cene je veličina koda (SLOC).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Planiranje projekta podrazumeva </a:t>
            </a:r>
            <a:r>
              <a:rPr lang="sr-Latn-RS" dirty="0" smtClean="0"/>
              <a:t>podelu </a:t>
            </a:r>
            <a:r>
              <a:rPr lang="sr-Latn-CS" dirty="0" smtClean="0"/>
              <a:t>posla </a:t>
            </a:r>
            <a:r>
              <a:rPr lang="sr-Latn-CS" dirty="0" smtClean="0"/>
              <a:t>na delove i njihova dodela članovima tima, predviđanje problema koje mogu </a:t>
            </a:r>
            <a:r>
              <a:rPr lang="sr-Latn-CS" dirty="0" smtClean="0"/>
              <a:t>nastati, </a:t>
            </a:r>
            <a:r>
              <a:rPr lang="sr-Latn-CS" dirty="0" smtClean="0"/>
              <a:t>kao i rešenja na te probleme.</a:t>
            </a:r>
          </a:p>
          <a:p>
            <a:r>
              <a:rPr lang="sr-Latn-CS" dirty="0" smtClean="0"/>
              <a:t>Plan </a:t>
            </a:r>
            <a:r>
              <a:rPr lang="sr-Latn-CS" dirty="0" smtClean="0"/>
              <a:t>projekta, </a:t>
            </a:r>
            <a:r>
              <a:rPr lang="sr-Latn-CS" dirty="0" smtClean="0"/>
              <a:t>koji je nastao na početku, koristi se za komunikaciju izmedju projektnog tima i klijenta i da pomogne proceni napretka projekta.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sr-Latn-RS" dirty="0" smtClean="0"/>
              <a:t>ačnost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</a:t>
            </a:r>
            <a:r>
              <a:rPr lang="sr-Latn-RS" dirty="0" smtClean="0"/>
              <a:t>eličina softverskog sistema može biti tačno izmerena samo kada se završi.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eki faktori koji utiču na konačnu veličinu:</a:t>
            </a:r>
          </a:p>
          <a:p>
            <a:pPr lvl="1"/>
            <a:r>
              <a:rPr lang="en-US" dirty="0" smtClean="0"/>
              <a:t>K</a:t>
            </a:r>
            <a:r>
              <a:rPr lang="sr-Latn-RS" dirty="0" smtClean="0"/>
              <a:t>orišćenje COTS (</a:t>
            </a:r>
            <a:r>
              <a:rPr lang="en-US" i="1" dirty="0" smtClean="0"/>
              <a:t>Commercial Off-The-Shelf</a:t>
            </a:r>
            <a:r>
              <a:rPr lang="sr-Latn-RS" dirty="0" smtClean="0"/>
              <a:t>) i komponenti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rogramski jezik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istribucija sistema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ako razvojni proces napreduje tako se i tačnost procena povećava.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rocena faktora koje doprinose B i M su subjektivne i variraju od presude procenjivača.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Tačnost procene</a:t>
            </a:r>
            <a:endParaRPr lang="en-US" dirty="0"/>
          </a:p>
        </p:txBody>
      </p:sp>
      <p:pic>
        <p:nvPicPr>
          <p:cNvPr id="4" name="Content Placeholder 3" descr="23.9 Estimate-refinement.eps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5761261" cy="350346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sr-Latn-RS" dirty="0" smtClean="0"/>
              <a:t>odel COCOMO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sr-Latn-RS" dirty="0" smtClean="0"/>
              <a:t>mpirijski model zasnovan na iskustvima sa prethodnih projekata.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obro dokumentovan, “nezavisan” model koji nije vezan za određenog proizvođača softvera.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ugačka istorija od inicijalne verzije objavljene 1981. (COCOMO-81) do raznih varijacija COCOMO 2.</a:t>
            </a:r>
          </a:p>
          <a:p>
            <a:r>
              <a:rPr lang="sr-Latn-RS" dirty="0" smtClean="0"/>
              <a:t>COCOMO 2 uzima u obzir različite pristupe razvoja softvera, ponovnu upotrebljivost, itd.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COCOMO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COCOMO 2 obuhvata niz podmodela koje proizvode detaljnije softverske procene.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odmodeli u COCOMO 2 su:</a:t>
            </a:r>
          </a:p>
          <a:p>
            <a:pPr lvl="1"/>
            <a:r>
              <a:rPr lang="sr-Latn-RS" dirty="0" smtClean="0"/>
              <a:t>Kompozicioni model</a:t>
            </a:r>
            <a:endParaRPr lang="sr-Latn-RS" dirty="0" smtClean="0"/>
          </a:p>
          <a:p>
            <a:pPr lvl="2"/>
            <a:r>
              <a:rPr lang="en-US" dirty="0" smtClean="0"/>
              <a:t>K</a:t>
            </a:r>
            <a:r>
              <a:rPr lang="sr-Latn-RS" dirty="0" smtClean="0"/>
              <a:t>oristi se kada je softver sastavljen od već postojećih komponenti</a:t>
            </a:r>
          </a:p>
          <a:p>
            <a:pPr lvl="1"/>
            <a:r>
              <a:rPr lang="en-US" dirty="0" smtClean="0"/>
              <a:t>R</a:t>
            </a:r>
            <a:r>
              <a:rPr lang="sr-Latn-RS" dirty="0" smtClean="0"/>
              <a:t>ano dizajniran model</a:t>
            </a:r>
          </a:p>
          <a:p>
            <a:pPr lvl="2"/>
            <a:r>
              <a:rPr lang="en-US" dirty="0" smtClean="0"/>
              <a:t>K</a:t>
            </a:r>
            <a:r>
              <a:rPr lang="sr-Latn-RS" dirty="0" smtClean="0"/>
              <a:t>oristi se kada su zahtevi poznati ali dizajn nije još uvek</a:t>
            </a:r>
          </a:p>
          <a:p>
            <a:pPr lvl="1"/>
            <a:r>
              <a:rPr lang="sr-Latn-RS" dirty="0" smtClean="0"/>
              <a:t>Model ponovne upotrebe</a:t>
            </a:r>
            <a:endParaRPr lang="sr-Latn-RS" dirty="0" smtClean="0"/>
          </a:p>
          <a:p>
            <a:pPr lvl="2"/>
            <a:r>
              <a:rPr lang="en-US" dirty="0" smtClean="0"/>
              <a:t>K</a:t>
            </a:r>
            <a:r>
              <a:rPr lang="sr-Latn-RS" dirty="0" smtClean="0"/>
              <a:t>oristi se da se izračuna napor integrisanja ponovno upotrebljenih modela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ost-arhitekturni model</a:t>
            </a:r>
          </a:p>
          <a:p>
            <a:pPr lvl="2"/>
            <a:r>
              <a:rPr lang="sr-Latn-RS" dirty="0" smtClean="0"/>
              <a:t>ko risti se kada se dizajnirana arhitektura sistema i dostupno je više informacija o sistemu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COCOMO modeli procenjivanja</a:t>
            </a:r>
            <a:endParaRPr lang="en-US" dirty="0"/>
          </a:p>
        </p:txBody>
      </p:sp>
      <p:pic>
        <p:nvPicPr>
          <p:cNvPr id="4" name="Content Placeholder 3" descr="23.10 COCOMO-models.eps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741533"/>
            <a:ext cx="6858000" cy="40288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Kompozicioni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sr-Latn-RS" dirty="0" smtClean="0"/>
              <a:t>održava prototipove projekta i projekte gde postoji spajanje postojećih komponenti.</a:t>
            </a:r>
          </a:p>
          <a:p>
            <a:r>
              <a:rPr lang="en-US" dirty="0" smtClean="0"/>
              <a:t>Z</a:t>
            </a:r>
            <a:r>
              <a:rPr lang="sr-Latn-RS" dirty="0" smtClean="0"/>
              <a:t>asniva se na standardnim procenama razvoja softvera u primeni (objekat) poeni/mesec.</a:t>
            </a:r>
          </a:p>
          <a:p>
            <a:r>
              <a:rPr lang="sr-Latn-RS" dirty="0" smtClean="0"/>
              <a:t>Uzima CASE alat u obzir.</a:t>
            </a:r>
          </a:p>
          <a:p>
            <a:r>
              <a:rPr lang="en-US" dirty="0" smtClean="0"/>
              <a:t>F</a:t>
            </a:r>
            <a:r>
              <a:rPr lang="sr-Latn-RS" dirty="0" smtClean="0"/>
              <a:t>ormula je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elvetica" charset="0"/>
              </a:rPr>
              <a:t>PM</a:t>
            </a:r>
            <a:r>
              <a:rPr lang="en-GB" dirty="0" smtClean="0"/>
              <a:t> = </a:t>
            </a:r>
            <a:r>
              <a:rPr lang="en-GB" dirty="0" smtClean="0">
                <a:latin typeface="Helvetica" charset="0"/>
              </a:rPr>
              <a:t>( NAP</a:t>
            </a:r>
            <a:r>
              <a:rPr lang="en-GB" dirty="0" smtClean="0">
                <a:latin typeface="Symbol" charset="2"/>
              </a:rPr>
              <a:t>´</a:t>
            </a:r>
            <a:r>
              <a:rPr lang="en-GB" dirty="0" smtClean="0">
                <a:latin typeface="Helvetica" charset="0"/>
              </a:rPr>
              <a:t>(1 - %reuse/100 ) ) / PROD</a:t>
            </a:r>
            <a:endParaRPr lang="en-GB" dirty="0" smtClean="0"/>
          </a:p>
          <a:p>
            <a:pPr lvl="2" algn="just"/>
            <a:r>
              <a:rPr lang="en-GB" dirty="0" smtClean="0"/>
              <a:t>PM</a:t>
            </a:r>
            <a:r>
              <a:rPr lang="sr-Latn-RS" dirty="0"/>
              <a:t> </a:t>
            </a:r>
            <a:r>
              <a:rPr lang="sr-Latn-RS" dirty="0" smtClean="0"/>
              <a:t>je usluga osoba/mesec</a:t>
            </a:r>
            <a:r>
              <a:rPr lang="en-GB" dirty="0" smtClean="0"/>
              <a:t>, NAP </a:t>
            </a:r>
            <a:r>
              <a:rPr lang="sr-Latn-RS" dirty="0" smtClean="0"/>
              <a:t>je broj aplikacionih poena, </a:t>
            </a:r>
            <a:r>
              <a:rPr lang="en-GB" dirty="0" smtClean="0"/>
              <a:t>%reuse</a:t>
            </a:r>
            <a:r>
              <a:rPr lang="sr-Latn-RS" dirty="0" smtClean="0"/>
              <a:t> je procena ponovo upotrebljenog koda i PROD je produktivnost.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Aplikacioni sastav - primer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529839"/>
          <a:ext cx="8229600" cy="2072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Iskustvo i sposobnost razvijaoca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slabo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Slabo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Normalno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Jako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jako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Zrelost i sposobnost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ICASE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slabo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Slabo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Normalno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Jako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jako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 (NAP/month)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13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50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Rano dizajniran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sr-Latn-RS" dirty="0" smtClean="0"/>
              <a:t>rocene mogu da se naprave nakon što se zahtevi prihvate.</a:t>
            </a:r>
          </a:p>
          <a:p>
            <a:r>
              <a:rPr lang="en-US" dirty="0" smtClean="0"/>
              <a:t>Z</a:t>
            </a:r>
            <a:r>
              <a:rPr lang="sr-Latn-RS" dirty="0" smtClean="0"/>
              <a:t>asniva se na standardnoj formuli za algoritamske modele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elvetica" charset="0"/>
              </a:rPr>
              <a:t>PM</a:t>
            </a:r>
            <a:r>
              <a:rPr lang="en-GB" dirty="0" smtClean="0"/>
              <a:t> = </a:t>
            </a:r>
            <a:r>
              <a:rPr lang="en-GB" dirty="0" err="1" smtClean="0">
                <a:latin typeface="Helvetica" charset="0"/>
              </a:rPr>
              <a:t>A</a:t>
            </a:r>
            <a:r>
              <a:rPr lang="en-GB" dirty="0" err="1" smtClean="0">
                <a:latin typeface="Symbol" charset="2"/>
              </a:rPr>
              <a:t>´</a:t>
            </a:r>
            <a:r>
              <a:rPr lang="en-GB" dirty="0" err="1" smtClean="0">
                <a:latin typeface="Helvetica" charset="0"/>
              </a:rPr>
              <a:t>Size</a:t>
            </a:r>
            <a:r>
              <a:rPr lang="en-GB" baseline="30000" dirty="0" err="1" smtClean="0">
                <a:latin typeface="Helvetica" charset="0"/>
              </a:rPr>
              <a:t>B</a:t>
            </a:r>
            <a:r>
              <a:rPr lang="en-GB" dirty="0" err="1" smtClean="0">
                <a:latin typeface="Symbol" charset="2"/>
              </a:rPr>
              <a:t>´</a:t>
            </a:r>
            <a:r>
              <a:rPr lang="en-GB" dirty="0" err="1" smtClean="0">
                <a:latin typeface="Helvetica" charset="0"/>
              </a:rPr>
              <a:t>M</a:t>
            </a:r>
            <a:endParaRPr lang="en-GB" dirty="0" smtClean="0"/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latin typeface="Helvetica" charset="0"/>
              </a:rPr>
              <a:t>M</a:t>
            </a:r>
            <a:r>
              <a:rPr lang="en-GB" dirty="0" smtClean="0"/>
              <a:t> = PERS </a:t>
            </a:r>
            <a:r>
              <a:rPr lang="en-GB" dirty="0" smtClean="0">
                <a:latin typeface="Symbol" charset="2"/>
              </a:rPr>
              <a:t>´</a:t>
            </a:r>
            <a:r>
              <a:rPr lang="en-GB" dirty="0" smtClean="0"/>
              <a:t> RCPX </a:t>
            </a:r>
            <a:r>
              <a:rPr lang="en-GB" dirty="0" smtClean="0">
                <a:latin typeface="Symbol" charset="2"/>
              </a:rPr>
              <a:t>´</a:t>
            </a:r>
            <a:r>
              <a:rPr lang="en-GB" dirty="0" smtClean="0"/>
              <a:t> RUSE </a:t>
            </a:r>
            <a:r>
              <a:rPr lang="en-GB" dirty="0" smtClean="0">
                <a:latin typeface="Symbol" charset="2"/>
              </a:rPr>
              <a:t>´</a:t>
            </a:r>
            <a:r>
              <a:rPr lang="en-GB" dirty="0" smtClean="0"/>
              <a:t> PDIF </a:t>
            </a:r>
            <a:r>
              <a:rPr lang="en-GB" dirty="0" smtClean="0">
                <a:latin typeface="Symbol" charset="2"/>
              </a:rPr>
              <a:t>´</a:t>
            </a:r>
            <a:r>
              <a:rPr lang="en-GB" dirty="0" smtClean="0"/>
              <a:t> PREX </a:t>
            </a:r>
            <a:r>
              <a:rPr lang="en-GB" dirty="0" smtClean="0">
                <a:latin typeface="Symbol" charset="2"/>
              </a:rPr>
              <a:t>´</a:t>
            </a:r>
            <a:r>
              <a:rPr lang="en-GB" dirty="0" smtClean="0"/>
              <a:t> FCIL </a:t>
            </a:r>
            <a:r>
              <a:rPr lang="en-GB" dirty="0" smtClean="0">
                <a:latin typeface="Symbol" charset="2"/>
              </a:rPr>
              <a:t>´</a:t>
            </a:r>
            <a:r>
              <a:rPr lang="en-GB" dirty="0" smtClean="0"/>
              <a:t> SCED;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/>
              <a:t>A = 2.94 </a:t>
            </a:r>
            <a:r>
              <a:rPr lang="sr-Latn-RS" dirty="0" smtClean="0"/>
              <a:t>je inicijalna saradnja</a:t>
            </a:r>
            <a:r>
              <a:rPr lang="en-GB" dirty="0" smtClean="0"/>
              <a:t>, Size </a:t>
            </a:r>
            <a:r>
              <a:rPr lang="sr-Latn-RS" dirty="0" smtClean="0"/>
              <a:t>u</a:t>
            </a:r>
            <a:r>
              <a:rPr lang="en-GB" dirty="0" smtClean="0"/>
              <a:t> KLOC, B </a:t>
            </a:r>
            <a:r>
              <a:rPr lang="sr-Latn-RS" dirty="0" smtClean="0"/>
              <a:t>je između </a:t>
            </a:r>
            <a:r>
              <a:rPr lang="en-GB" dirty="0" smtClean="0"/>
              <a:t>1.1 </a:t>
            </a:r>
            <a:r>
              <a:rPr lang="sr-Latn-RS" dirty="0" smtClean="0"/>
              <a:t>i</a:t>
            </a:r>
            <a:r>
              <a:rPr lang="en-GB" dirty="0" smtClean="0"/>
              <a:t> 1.24 </a:t>
            </a:r>
            <a:r>
              <a:rPr lang="sr-Latn-RS" dirty="0" smtClean="0"/>
              <a:t>zavisi od novina u projektu, fleksibilnosti razvoja, pristupa rizicima i zrelosti procesa.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Multiplikatori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sr-Latn-RS" dirty="0" smtClean="0"/>
              <a:t>ultiplikatori odražavaju sposobnost programera, nefunkcionalnih zahteva, bliskost sa razvojnim platformama, itd...</a:t>
            </a:r>
          </a:p>
          <a:p>
            <a:pPr lvl="1"/>
            <a:r>
              <a:rPr lang="sr-Latn-RS" dirty="0" smtClean="0"/>
              <a:t>RCPX – pouzdanost i složenost projekta</a:t>
            </a:r>
          </a:p>
          <a:p>
            <a:pPr lvl="1"/>
            <a:r>
              <a:rPr lang="sr-Latn-RS" dirty="0" smtClean="0"/>
              <a:t>RUSE – potrebno ponovno korišćenje</a:t>
            </a:r>
          </a:p>
          <a:p>
            <a:pPr lvl="1"/>
            <a:r>
              <a:rPr lang="sr-Latn-RS" dirty="0" smtClean="0"/>
              <a:t>PDIF – složenost platforme</a:t>
            </a:r>
          </a:p>
          <a:p>
            <a:pPr lvl="1"/>
            <a:r>
              <a:rPr lang="sr-Latn-RS" dirty="0" smtClean="0"/>
              <a:t>PREX – iskustvo osoblja</a:t>
            </a:r>
          </a:p>
          <a:p>
            <a:pPr lvl="1"/>
            <a:r>
              <a:rPr lang="sr-Latn-RS" dirty="0" smtClean="0"/>
              <a:t>PERS – osposobljenost osoblja</a:t>
            </a:r>
          </a:p>
          <a:p>
            <a:pPr lvl="1"/>
            <a:r>
              <a:rPr lang="sr-Latn-RS" dirty="0" smtClean="0"/>
              <a:t>SCED – zahtevan raspored</a:t>
            </a:r>
          </a:p>
          <a:p>
            <a:pPr lvl="1"/>
            <a:r>
              <a:rPr lang="sr-Latn-RS" dirty="0" smtClean="0"/>
              <a:t>FCIL – podržavanje sadržaja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sr-Latn-RS" dirty="0" smtClean="0"/>
              <a:t>odel ponovne upotrebe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</a:t>
            </a:r>
            <a:r>
              <a:rPr lang="sr-Latn-RS" dirty="0" smtClean="0"/>
              <a:t>zima u obzir kodove “crna kutija” koji se ponovo koristi bez menjanja i kod koji treba da se prilagodi da bi mogao da se integriše sa novim kodom.</a:t>
            </a:r>
          </a:p>
          <a:p>
            <a:r>
              <a:rPr lang="en-US" dirty="0" smtClean="0"/>
              <a:t>I</a:t>
            </a:r>
            <a:r>
              <a:rPr lang="sr-Latn-RS" dirty="0" smtClean="0"/>
              <a:t>maju dve verzije:</a:t>
            </a:r>
          </a:p>
          <a:p>
            <a:pPr lvl="1"/>
            <a:r>
              <a:rPr lang="sr-Latn-RS" dirty="0" smtClean="0"/>
              <a:t>ponovno korišćenje “crne kutije” gde se kod ne modifikuje. </a:t>
            </a:r>
            <a:r>
              <a:rPr lang="en-US" dirty="0" smtClean="0"/>
              <a:t>P</a:t>
            </a:r>
            <a:r>
              <a:rPr lang="sr-Latn-RS" dirty="0" smtClean="0"/>
              <a:t>rocena veličine napora (PM) je izračunata.</a:t>
            </a:r>
          </a:p>
          <a:p>
            <a:pPr lvl="1"/>
            <a:r>
              <a:rPr lang="sr-Latn-RS" dirty="0" smtClean="0"/>
              <a:t>ponovno korišćenje “bele kutije” gde se kod modifikuje. Procena veličine napora je ekvivalentna broju linija novog koda koji se menja.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sr-Latn-RS" dirty="0" smtClean="0"/>
              <a:t>aze planiranja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Faza predloga</a:t>
            </a:r>
          </a:p>
          <a:p>
            <a:pPr lvl="1"/>
            <a:r>
              <a:rPr lang="sr-Latn-CS" dirty="0" smtClean="0"/>
              <a:t>kada se nadmećemo za ugovor o razvoju ili obezbeđivanje softverskog sistema</a:t>
            </a:r>
          </a:p>
          <a:p>
            <a:r>
              <a:rPr lang="sr-Latn-CS" dirty="0" smtClean="0"/>
              <a:t>Tokom početne faze projekta</a:t>
            </a:r>
            <a:endParaRPr lang="sr-Latn-CS" dirty="0"/>
          </a:p>
          <a:p>
            <a:pPr lvl="1"/>
            <a:r>
              <a:rPr lang="sr-Latn-CS" dirty="0" smtClean="0"/>
              <a:t>kada treba da isplaniramo ko će da radi na projektu, kako </a:t>
            </a:r>
            <a:r>
              <a:rPr lang="sr-Latn-CS" dirty="0" smtClean="0"/>
              <a:t>će projekat da bude </a:t>
            </a:r>
            <a:r>
              <a:rPr lang="sr-Latn-CS" dirty="0" smtClean="0"/>
              <a:t>podeljen na korake, kako će sredstva biti raspoređena po kompaniji...</a:t>
            </a:r>
          </a:p>
          <a:p>
            <a:r>
              <a:rPr lang="sr-Latn-CS" dirty="0" smtClean="0"/>
              <a:t>Periodično tokom projekta</a:t>
            </a:r>
          </a:p>
          <a:p>
            <a:pPr lvl="1"/>
            <a:r>
              <a:rPr lang="sr-Latn-CS" dirty="0" smtClean="0"/>
              <a:t>kada modifikujemo plan zbog novog stečenog iskustva i informacija dobijenih praćenjem napretka projekta.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sr-Latn-RS" dirty="0" smtClean="0"/>
              <a:t>odel ponovne upotrebe -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sr-Latn-RS" dirty="0" smtClean="0"/>
              <a:t>a generisan kod:</a:t>
            </a:r>
          </a:p>
          <a:p>
            <a:pPr lvl="1"/>
            <a:r>
              <a:rPr lang="en-US" dirty="0" smtClean="0"/>
              <a:t>PM = (ASLOC * AT/100)/ATPROD</a:t>
            </a:r>
          </a:p>
          <a:p>
            <a:pPr lvl="2"/>
            <a:r>
              <a:rPr lang="en-US" dirty="0" smtClean="0"/>
              <a:t>ASLOC</a:t>
            </a:r>
            <a:r>
              <a:rPr lang="sr-Latn-RS" dirty="0" smtClean="0"/>
              <a:t> je broj linija generisanog koda</a:t>
            </a:r>
            <a:endParaRPr lang="en-US" dirty="0" smtClean="0"/>
          </a:p>
          <a:p>
            <a:pPr lvl="2"/>
            <a:r>
              <a:rPr lang="en-US" dirty="0" smtClean="0"/>
              <a:t>AT </a:t>
            </a:r>
            <a:r>
              <a:rPr lang="sr-Latn-RS" dirty="0" smtClean="0"/>
              <a:t>je procena koda koji je automatski generisan</a:t>
            </a:r>
            <a:endParaRPr lang="en-US" dirty="0" smtClean="0"/>
          </a:p>
          <a:p>
            <a:pPr lvl="2"/>
            <a:r>
              <a:rPr lang="en-US" dirty="0" smtClean="0"/>
              <a:t>ATPROD </a:t>
            </a:r>
            <a:r>
              <a:rPr lang="sr-Latn-RS" dirty="0" smtClean="0"/>
              <a:t>je produktivnost inžinjera u integrisanju ovog koda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Model ponovne upotrebe –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sr-Latn-RS" dirty="0" smtClean="0"/>
              <a:t>ada kod mora da se razume i da se integriše:</a:t>
            </a:r>
          </a:p>
          <a:p>
            <a:pPr lvl="1"/>
            <a:r>
              <a:rPr lang="en-US" dirty="0" smtClean="0"/>
              <a:t>ESLOC = ASLOC * (1-AT/100) * AAM.</a:t>
            </a:r>
          </a:p>
          <a:p>
            <a:pPr lvl="2"/>
            <a:r>
              <a:rPr lang="en-US" dirty="0" smtClean="0"/>
              <a:t>ASLOC </a:t>
            </a:r>
            <a:r>
              <a:rPr lang="sr-Latn-RS" dirty="0" smtClean="0"/>
              <a:t>i </a:t>
            </a:r>
            <a:r>
              <a:rPr lang="en-US" dirty="0" smtClean="0"/>
              <a:t>AT </a:t>
            </a:r>
            <a:r>
              <a:rPr lang="sr-Latn-RS" dirty="0" smtClean="0"/>
              <a:t>kao u prethodnom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AAM </a:t>
            </a:r>
            <a:r>
              <a:rPr lang="sr-Latn-RS" dirty="0" smtClean="0"/>
              <a:t>je adaptacija multiplikatora na promene izračunata iz cene promene koda koji se ponovo koristi, cene razumevanja integrisanog koda i cene odluke ponovnog korišćenja.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Post-arhitekturni nivo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</a:t>
            </a:r>
            <a:r>
              <a:rPr lang="sr-Latn-RS" dirty="0" smtClean="0"/>
              <a:t>oristi istu formulu kao i prethodni dizajn model ali sa 17 umesto 7 povezanih multiplikatora.</a:t>
            </a:r>
          </a:p>
          <a:p>
            <a:r>
              <a:rPr lang="en-US" dirty="0" smtClean="0"/>
              <a:t>V</a:t>
            </a:r>
            <a:r>
              <a:rPr lang="sr-Latn-RS" dirty="0" smtClean="0"/>
              <a:t>eličina koda se procenjuje korišćenjem parametara:</a:t>
            </a:r>
          </a:p>
          <a:p>
            <a:pPr lvl="1"/>
            <a:r>
              <a:rPr lang="en-US" dirty="0" smtClean="0"/>
              <a:t>B</a:t>
            </a:r>
            <a:r>
              <a:rPr lang="sr-Latn-RS" dirty="0" smtClean="0"/>
              <a:t>roj linija novog koda koji treba da bude razvijen (SLOC)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rocena ekvivalentnog broja linija novog koda izračunat korišćenjem modela ponovnog korišćenja (ESLOC)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rocena broja linija koda koje treba da se modifikuju zbog promena zahteva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Faktori koji se koriste u posta-arhitekturnom modelu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195"/>
                <a:gridCol w="5197406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Faktor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Objašnjenje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Prethodno iskustvo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400" i="1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Precedentedness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)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Prethodno iskustvo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organizacije sa takvim tipom projekta. </a:t>
                      </a:r>
                      <a:r>
                        <a:rPr lang="sr-Latn-RS" sz="1400" i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slabo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znači da nema iskustva, v</a:t>
                      </a:r>
                      <a:r>
                        <a:rPr lang="sr-Latn-RS" sz="1400" i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eoma jako</a:t>
                      </a:r>
                      <a:r>
                        <a:rPr lang="sr-Latn-RS" sz="1400" i="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da je potpuno upoznata sa takvim tipom.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Fleksibilnost razvoja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tepen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fleksibilnosti  u razvojnom procesu. </a:t>
                      </a:r>
                      <a:r>
                        <a:rPr lang="sr-Latn-RS" sz="1400" i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slabo</a:t>
                      </a:r>
                      <a:r>
                        <a:rPr lang="sr-Latn-RS" sz="1400" i="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znači da se koriste propisani procesi, a </a:t>
                      </a:r>
                      <a:r>
                        <a:rPr lang="sr-Latn-RS" sz="1400" i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jako</a:t>
                      </a:r>
                      <a:r>
                        <a:rPr lang="sr-Latn-RS" sz="1400" i="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znači da klijent postavlja samo krajnje ciljeve.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Architecture/risk resolution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Obim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sprovedene analize. </a:t>
                      </a:r>
                      <a:r>
                        <a:rPr lang="sr-Latn-RS" sz="1400" i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slabo</a:t>
                      </a:r>
                      <a:r>
                        <a:rPr lang="sr-Latn-RS" sz="1400" i="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znači malo analize, </a:t>
                      </a:r>
                      <a:r>
                        <a:rPr lang="sr-Latn-RS" sz="1400" i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jako </a:t>
                      </a:r>
                      <a:r>
                        <a:rPr lang="sr-Latn-RS" sz="1400" i="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označava kompletnu i detaljnu analizu.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Povezanost tima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K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oliko dobro članovi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tima se međusobno poznaju. </a:t>
                      </a:r>
                      <a:r>
                        <a:rPr lang="sr-Latn-RS" sz="1400" i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slabo</a:t>
                      </a:r>
                      <a:r>
                        <a:rPr lang="sr-Latn-RS" sz="1400" i="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znači veoma teška komunikacija, </a:t>
                      </a:r>
                      <a:r>
                        <a:rPr lang="sr-Latn-RS" sz="1400" i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jako </a:t>
                      </a:r>
                      <a:r>
                        <a:rPr lang="sr-Latn-RS" sz="1400" i="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znači da tim nema komunikacionih problema.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Zrelost procesa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Zrelost organizacije.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Proračun ove vrednosti  zavisi od CMM upitnika zrelosti, mada se procena može izračunati i oduzimanjem CMM zrelosti procesa nivo 5.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6263" marR="66263" marT="0" marB="9144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Multiplikatori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sr-Latn-RS" dirty="0" smtClean="0"/>
              <a:t>tributi proizvoda</a:t>
            </a:r>
          </a:p>
          <a:p>
            <a:pPr lvl="1"/>
            <a:r>
              <a:rPr lang="en-US" dirty="0" smtClean="0"/>
              <a:t>Z</a:t>
            </a:r>
            <a:r>
              <a:rPr lang="sr-Latn-RS" dirty="0" smtClean="0"/>
              <a:t>ahtevane karakteristike softvera koji se razvija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ompjuterski atributi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graničenja nametnuta softveru zbog hardverske platforme</a:t>
            </a:r>
          </a:p>
          <a:p>
            <a:r>
              <a:rPr lang="en-US" dirty="0" smtClean="0"/>
              <a:t>L</a:t>
            </a:r>
            <a:r>
              <a:rPr lang="sr-Latn-RS" dirty="0" smtClean="0"/>
              <a:t>ični atributi</a:t>
            </a:r>
          </a:p>
          <a:p>
            <a:pPr lvl="1"/>
            <a:r>
              <a:rPr lang="en-US" dirty="0" smtClean="0"/>
              <a:t>U</a:t>
            </a:r>
            <a:r>
              <a:rPr lang="sr-Latn-RS" dirty="0" smtClean="0"/>
              <a:t>zima se u obzir iskustvo i sposobnosti zaposlenih na projektu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rojektni atributi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dređene karakteristike projekta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</a:t>
            </a:r>
            <a:r>
              <a:rPr lang="sr-Latn-RS" dirty="0" smtClean="0"/>
              <a:t>ticaj troškova drajvera na procene napora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879479" y="1956568"/>
          <a:ext cx="5754775" cy="423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3013"/>
                <a:gridCol w="3441762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Vrednost eksponenta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1.17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Veličina sistema (uključujući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faktore za ponovnu upotrebu i promenljive zahteve)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128,000 DSI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Početna COCOMO procena bez cene drajvera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730 </a:t>
                      </a: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osoba-mesec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Pouzdanost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jako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1.39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Složenost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jako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1.3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Memorijsko</a:t>
                      </a:r>
                      <a:r>
                        <a:rPr lang="sr-Latn-RS" sz="14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o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graničenje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Jako,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1.21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Alat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Slabo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1.12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Raspored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Ubrzan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1.29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Prilagođena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COCOMO </a:t>
                      </a: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procena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2,306 </a:t>
                      </a: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osoba-mesec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</a:t>
            </a:r>
            <a:r>
              <a:rPr lang="sr-Latn-RS" dirty="0" smtClean="0"/>
              <a:t>ticaj troškova drajvera na procene napora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433291" y="2634446"/>
          <a:ext cx="5754775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3013"/>
                <a:gridCol w="3441762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Vrednost eksponenta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1.17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Pouzdanost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slabo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0.75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Složenost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slabo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0.75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Memorijsko ograničenje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Nema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1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Alat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Veoma jako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0.72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Raspored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Normalan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sr-Latn-R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multiplikator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= 1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Prilagodjena</a:t>
                      </a:r>
                      <a:r>
                        <a:rPr lang="sr-Latn-RS" sz="1400" b="1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COCOMO procena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295 </a:t>
                      </a: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osoba-mesec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Trajanje projekta i zaposleni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sr-Latn-RS" dirty="0" smtClean="0"/>
              <a:t>enadžeri moraju da procenjuju i vreme potrebno da se završi projekat i koliko zaposlenih će biti potrebno.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K</a:t>
            </a:r>
            <a:r>
              <a:rPr lang="sr-Latn-RS" dirty="0" smtClean="0"/>
              <a:t>alendarsko vreme se može proceniti korišćenjem COCOMO 2 formule</a:t>
            </a:r>
            <a:r>
              <a:rPr lang="en-GB" sz="2400" dirty="0" smtClean="0"/>
              <a:t> </a:t>
            </a:r>
            <a:endParaRPr lang="sr-Latn-RS" sz="2400" dirty="0" smtClean="0"/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TDEV = 3 </a:t>
            </a:r>
            <a:r>
              <a:rPr lang="en-GB" sz="2000" dirty="0" smtClean="0">
                <a:latin typeface="Symbol" charset="2"/>
              </a:rPr>
              <a:t>´</a:t>
            </a:r>
            <a:r>
              <a:rPr lang="en-GB" sz="2000" dirty="0" smtClean="0"/>
              <a:t> (PM)</a:t>
            </a:r>
            <a:r>
              <a:rPr lang="en-GB" sz="2000" baseline="30000" dirty="0" smtClean="0"/>
              <a:t>(0.33+0.2*(B-1.01))</a:t>
            </a:r>
            <a:endParaRPr lang="sr-Latn-RS" sz="2000" baseline="300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sr-Latn-RS" dirty="0" smtClean="0"/>
              <a:t>Potrebno vreme zavisi od broja zaposlenih koji rade na projektu.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Potrebni zaposleni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sr-Latn-RS" dirty="0" smtClean="0"/>
              <a:t>roj ljudi koji rade na projektu varira u zavisnosti od faze projekta.</a:t>
            </a:r>
          </a:p>
          <a:p>
            <a:r>
              <a:rPr lang="en-US" dirty="0" smtClean="0"/>
              <a:t>V</a:t>
            </a:r>
            <a:r>
              <a:rPr lang="sr-Latn-RS" dirty="0" smtClean="0"/>
              <a:t>iše ljudi koji rade na projektu, veća totalna usluga je obično zahtevana.</a:t>
            </a:r>
          </a:p>
          <a:p>
            <a:r>
              <a:rPr lang="en-US" dirty="0" smtClean="0"/>
              <a:t>V</a:t>
            </a:r>
            <a:r>
              <a:rPr lang="sr-Latn-RS" dirty="0" smtClean="0"/>
              <a:t>eoma brzo nagomilavanje ljudi često uzrokuje zaostajanje u odnosu na raspored.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Sažetak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</a:t>
            </a:r>
            <a:r>
              <a:rPr lang="sr-Latn-RS" dirty="0" smtClean="0"/>
              <a:t>ena troškova ne zavisi samo od procene cene razvoja, ona može zavisiti i od tržišta i organizacionih prioriteta.</a:t>
            </a:r>
          </a:p>
          <a:p>
            <a:r>
              <a:rPr lang="en-US" dirty="0" smtClean="0"/>
              <a:t>R</a:t>
            </a:r>
            <a:r>
              <a:rPr lang="sr-Latn-RS" dirty="0" smtClean="0"/>
              <a:t>azvoj vodjen planovima je organizovan tako da obuhvata ceo projektni plan koji definiše aktivnosti, usluge, raspored aktivnosti i ko je organizovan za koju aktivnost.</a:t>
            </a:r>
          </a:p>
          <a:p>
            <a:r>
              <a:rPr lang="en-US" dirty="0" smtClean="0"/>
              <a:t>R</a:t>
            </a:r>
            <a:r>
              <a:rPr lang="sr-Latn-RS" dirty="0" smtClean="0"/>
              <a:t>aspored projekta podrazumeva grafičku reprezentaciju projektnog plana. </a:t>
            </a:r>
            <a:r>
              <a:rPr lang="en-US" dirty="0" smtClean="0"/>
              <a:t>B</a:t>
            </a:r>
            <a:r>
              <a:rPr lang="sr-Latn-RS" dirty="0" smtClean="0"/>
              <a:t>ar čarovi trajanja aktivnosti i rasporeda osoblja su najčešće korišćene grafičke reprezentacije.</a:t>
            </a:r>
          </a:p>
          <a:p>
            <a:r>
              <a:rPr lang="en-US" dirty="0" smtClean="0"/>
              <a:t>U</a:t>
            </a:r>
            <a:r>
              <a:rPr lang="sr-Latn-RS" dirty="0" smtClean="0"/>
              <a:t> ekstremnom programiranju igra planiranja uključuje ceo tim u planiranju projekta. </a:t>
            </a:r>
            <a:r>
              <a:rPr lang="en-US" dirty="0" smtClean="0"/>
              <a:t>P</a:t>
            </a:r>
            <a:r>
              <a:rPr lang="sr-Latn-RS" dirty="0" smtClean="0"/>
              <a:t>lan se razvija inkrementalno i ako nastanu problemi prilagođava se njima. </a:t>
            </a:r>
            <a:r>
              <a:rPr lang="en-US" dirty="0" smtClean="0"/>
              <a:t>F</a:t>
            </a:r>
            <a:r>
              <a:rPr lang="sr-Latn-RS" dirty="0" smtClean="0"/>
              <a:t>unkcionalnost softvera se redukuje umesto odlaganja isporuke.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sr-Latn-RS" dirty="0" smtClean="0"/>
              <a:t>ena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Procene se prave da bi otkrile cenu softverskog sistema koji se proizvodi.</a:t>
            </a:r>
          </a:p>
          <a:p>
            <a:pPr lvl="1"/>
            <a:r>
              <a:rPr lang="sr-Latn-CS" dirty="0" smtClean="0"/>
              <a:t>Uzimaju se u obzir hardver, softver, troškovi putovanja, treninga i troškovi usluge</a:t>
            </a:r>
          </a:p>
          <a:p>
            <a:r>
              <a:rPr lang="sr-Latn-CS" dirty="0" smtClean="0"/>
              <a:t>Nema jednostavne veze između cene razvoja i cene koju plaća klijent.</a:t>
            </a:r>
          </a:p>
          <a:p>
            <a:r>
              <a:rPr lang="sr-Latn-CS" dirty="0" smtClean="0"/>
              <a:t>Treba uzeti u obzir širu organizacionu, ekonomsku, političku i biznis situaciju, sve to utiče na cenu koja se naplaćuje.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Sažetak (2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sr-Latn-RS" dirty="0" smtClean="0"/>
              <a:t>ehnika procene softvera može biti zasnovano na iskustvu, gde menadžeri ocenjuju potrebne usluge, ili algoritamski, gde potrebna usluga se računa iz drugih procena parametara projekta.</a:t>
            </a:r>
          </a:p>
          <a:p>
            <a:r>
              <a:rPr lang="sr-Latn-RS" dirty="0" smtClean="0"/>
              <a:t>COCOMO 2 model je algoritamske procene troškova koj</a:t>
            </a:r>
            <a:r>
              <a:rPr lang="en-US" dirty="0" err="1" smtClean="0"/>
              <a:t>i</a:t>
            </a:r>
            <a:r>
              <a:rPr lang="sr-Latn-RS" dirty="0" smtClean="0"/>
              <a:t> koristi projekte, proizvode, hardver i personalne atribute kao i veličinu proizvoda i složenost atributa koje procenjuju troškove.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žnji! </a:t>
            </a:r>
            <a:r>
              <a:rPr lang="sr-Latn-R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</a:t>
            </a:r>
            <a:r>
              <a:rPr lang="sr-Latn-RS" dirty="0" smtClean="0"/>
              <a:t>aktori koji utiču na cenu softvera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9600" y="1828800"/>
          <a:ext cx="778489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68"/>
                <a:gridCol w="549493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</a:t>
                      </a: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aktor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Objašnjenje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ržišna mogućnost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azvojna organizacija može da utiče na nisku cenu jer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želi da se preseli na novi segment softverskog tržišta. 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rihvatanjem niskog profita na jednom projektu može dati organizaciji priliku da kasnije napravi veći profit.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Nesigurna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rocena troškova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koliko organizacija nije sigurna u svoj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 procenu računa, to može da nepredviđeno poveća cenu iznad svog normalnog profita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slovi ugovora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K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lijent može biti voljan da dozvoli razvijaocima da zadrže vlasništvo izvornog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koda i da ga koriste u drugim projektima. 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ena onda može biti manja nego ako je izvorni kod predat kupcu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</a:t>
            </a:r>
            <a:r>
              <a:rPr lang="sr-Latn-RS" dirty="0" smtClean="0"/>
              <a:t>aktori koji utiču na cenu softvera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2133600"/>
          <a:ext cx="7772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09"/>
                <a:gridCol w="5432691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Faktor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Objašnjenje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Nestabilnost zahteva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</a:t>
                      </a: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ko su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zahtevi promenljivi, organizacija može da snizi njihovu cenu da bi dobili ugovor. 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akon što su dobili ugovor, veća cena može biti naplaćena zbog promena zahteva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Finansije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Razvijaoci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u teškoj finansiskoj situaciji mogu da spuste cenu da bi dobili ugovor. 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olje je da prave manji profit nego normalan profit ili pauzu. 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</a:t>
                      </a:r>
                      <a:r>
                        <a:rPr lang="sr-Latn-RS" sz="16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ovčani tok je važniji od profita u teškim ekonomskim vremenima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sr-Latn-RS" dirty="0" smtClean="0"/>
              <a:t>azvoj vođen planovima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Razvoj vođen planovima je pristup softverskog inžinjeringa u kom su razvojni procesi isplanirani detaljno.</a:t>
            </a:r>
          </a:p>
          <a:p>
            <a:pPr lvl="1"/>
            <a:r>
              <a:rPr lang="sr-Latn-CS" dirty="0" smtClean="0"/>
              <a:t>Razvoj vođen planovima se zasniva na inžinjerskim tehnikama upravljanja projektima i to je tradicionalni način upravljanja velikim softverskim projektima.</a:t>
            </a:r>
          </a:p>
          <a:p>
            <a:r>
              <a:rPr lang="sr-Latn-CS" dirty="0" smtClean="0"/>
              <a:t>Projektni plan sadrži poslove koje treba obaviti, ko će to uraditi, raspored razvoja i proizvod rada.</a:t>
            </a:r>
          </a:p>
          <a:p>
            <a:r>
              <a:rPr lang="sr-Latn-CS" dirty="0" smtClean="0"/>
              <a:t>Menadžeri koriste plan u donošenju odluka i kao način merenja napretka.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Razvoj vođen planovima – za i protiv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sr-Latn-RS" dirty="0" smtClean="0"/>
              <a:t>rgumenti u korist razvoja vođenog planovima su to da rano planiranje omogućava organizaciona pitanja (dostupnost kadrova, ostali projekti, ...) da se pažljivo uzmu u obzir, i to da potencijalni problemi i zavisnosti se otkriju pre nego što projekat počne.</a:t>
            </a:r>
          </a:p>
          <a:p>
            <a:r>
              <a:rPr lang="en-US" dirty="0" smtClean="0"/>
              <a:t>G</a:t>
            </a:r>
            <a:r>
              <a:rPr lang="sr-Latn-RS" dirty="0" smtClean="0"/>
              <a:t>lavni argument protiv razvoja vođenog planovima je taj što mnoge rane odluke moraju da se revidiraju zbog promena okruženja u kom će softver da se razvija i koristi.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96D1C3-E520-4D70-BD21-8CA0B00CBE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2804</TotalTime>
  <Words>3000</Words>
  <Application>Microsoft Office PowerPoint</Application>
  <PresentationFormat>On-screen Show (4:3)</PresentationFormat>
  <Paragraphs>403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Oriel</vt:lpstr>
      <vt:lpstr>Planiranje projekta</vt:lpstr>
      <vt:lpstr>Teme koje ćemo obraditi:</vt:lpstr>
      <vt:lpstr>Planiranje projekta</vt:lpstr>
      <vt:lpstr>Faze planiranja</vt:lpstr>
      <vt:lpstr>Cena softvera</vt:lpstr>
      <vt:lpstr>Faktori koji utiču na cenu softvera</vt:lpstr>
      <vt:lpstr>Faktori koji utiču na cenu softvera</vt:lpstr>
      <vt:lpstr>Razvoj vođen planovima</vt:lpstr>
      <vt:lpstr>Razvoj vođen planovima – za i protiv</vt:lpstr>
      <vt:lpstr>Planovi projekta</vt:lpstr>
      <vt:lpstr>Dodaci planu projekta</vt:lpstr>
      <vt:lpstr>Proces planiranja</vt:lpstr>
      <vt:lpstr>Proces planiranja projekta</vt:lpstr>
      <vt:lpstr>Raspored projekta</vt:lpstr>
      <vt:lpstr>Raspored projekta - aktivnosti</vt:lpstr>
      <vt:lpstr>Prekretnice i isporuke</vt:lpstr>
      <vt:lpstr>Procesi rasporeda projekta </vt:lpstr>
      <vt:lpstr>Problemi sa rasporedom</vt:lpstr>
      <vt:lpstr>Prezentacija rasporeda</vt:lpstr>
      <vt:lpstr>Zadaci, trajanje i zavisnosti</vt:lpstr>
      <vt:lpstr>Bar grafikon aktivnosti</vt:lpstr>
      <vt:lpstr>Grafikon rasporeda osoblja</vt:lpstr>
      <vt:lpstr>Agilno planiranje</vt:lpstr>
      <vt:lpstr>Agilno planiranje - faze</vt:lpstr>
      <vt:lpstr>Planiranje u ekstremnom programiranju</vt:lpstr>
      <vt:lpstr>Planiranje zasnovano na priči</vt:lpstr>
      <vt:lpstr>Tehnike procenjivanja</vt:lpstr>
      <vt:lpstr>Tehnike zasnovane na iskustvu - pristupi</vt:lpstr>
      <vt:lpstr>Algoritamsko procenjivanje troškova</vt:lpstr>
      <vt:lpstr>Tačnost procene</vt:lpstr>
      <vt:lpstr>Tačnost procene</vt:lpstr>
      <vt:lpstr>Model COCOMO 2</vt:lpstr>
      <vt:lpstr>Model COCOMO 2</vt:lpstr>
      <vt:lpstr>COCOMO modeli procenjivanja</vt:lpstr>
      <vt:lpstr>Kompozicioni model</vt:lpstr>
      <vt:lpstr>Aplikacioni sastav - primer</vt:lpstr>
      <vt:lpstr>Rano dizajniran model</vt:lpstr>
      <vt:lpstr>Multiplikatori</vt:lpstr>
      <vt:lpstr>Model ponovne upotrebe</vt:lpstr>
      <vt:lpstr>Model ponovne upotrebe - procene</vt:lpstr>
      <vt:lpstr>Model ponovne upotrebe – procene</vt:lpstr>
      <vt:lpstr>Post-arhitekturni nivo</vt:lpstr>
      <vt:lpstr>Faktori koji se koriste u posta-arhitekturnom modelu</vt:lpstr>
      <vt:lpstr>Multiplikatori</vt:lpstr>
      <vt:lpstr>Uticaj troškova drajvera na procene napora</vt:lpstr>
      <vt:lpstr>Uticaj troškova drajvera na procene napora</vt:lpstr>
      <vt:lpstr>Trajanje projekta i zaposleni</vt:lpstr>
      <vt:lpstr>Potrebni zaposleni</vt:lpstr>
      <vt:lpstr>Sažetak</vt:lpstr>
      <vt:lpstr>Sažetak (2)</vt:lpstr>
      <vt:lpstr>Hvala na pažnji! 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Planiranje projekta</dc:title>
  <dc:creator>Stana Obrenic</dc:creator>
  <cp:lastModifiedBy>Stana</cp:lastModifiedBy>
  <cp:revision>173</cp:revision>
  <dcterms:created xsi:type="dcterms:W3CDTF">2012-12-30T20:53:19Z</dcterms:created>
  <dcterms:modified xsi:type="dcterms:W3CDTF">2013-02-11T11:24:45Z</dcterms:modified>
</cp:coreProperties>
</file>