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5" r:id="rId18"/>
    <p:sldId id="276" r:id="rId19"/>
    <p:sldId id="277" r:id="rId20"/>
    <p:sldId id="270" r:id="rId21"/>
    <p:sldId id="272" r:id="rId22"/>
    <p:sldId id="278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B1462-83EE-4667-81B7-34D69EBC2D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>
        <a:scene3d>
          <a:camera prst="perspectiveContrastingRightFacing"/>
          <a:lightRig rig="threePt" dir="t"/>
        </a:scene3d>
      </dgm:spPr>
      <dgm:t>
        <a:bodyPr/>
        <a:lstStyle/>
        <a:p>
          <a:endParaRPr lang="en-US"/>
        </a:p>
      </dgm:t>
    </dgm:pt>
    <dgm:pt modelId="{4B35F983-A736-4BFE-9E69-37BE0FBBF223}">
      <dgm:prSet phldrT="[Text]"/>
      <dgm:spPr>
        <a:solidFill>
          <a:schemeClr val="accent3">
            <a:lumMod val="50000"/>
          </a:schemeClr>
        </a:solidFill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r>
            <a:rPr lang="sr-Cyrl-BA" dirty="0" smtClean="0"/>
            <a:t>Плански базирано</a:t>
          </a:r>
          <a:endParaRPr lang="en-US" dirty="0"/>
        </a:p>
      </dgm:t>
    </dgm:pt>
    <dgm:pt modelId="{41E8EF5B-7225-4F85-A584-38F7B6334271}" type="parTrans" cxnId="{7A4B43F8-CA98-4D82-8C41-D28A3E63E6D8}">
      <dgm:prSet/>
      <dgm:spPr/>
      <dgm:t>
        <a:bodyPr/>
        <a:lstStyle/>
        <a:p>
          <a:endParaRPr lang="en-US"/>
        </a:p>
      </dgm:t>
    </dgm:pt>
    <dgm:pt modelId="{7788CCF0-0D61-4A93-9435-6D452DBD1EA2}" type="sibTrans" cxnId="{7A4B43F8-CA98-4D82-8C41-D28A3E63E6D8}">
      <dgm:prSet/>
      <dgm:spPr/>
      <dgm:t>
        <a:bodyPr/>
        <a:lstStyle/>
        <a:p>
          <a:endParaRPr lang="en-US"/>
        </a:p>
      </dgm:t>
    </dgm:pt>
    <dgm:pt modelId="{3862F27D-5DC3-4ACA-B6EF-B7381E209A3C}">
      <dgm:prSet phldrT="[Text]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r>
            <a:rPr lang="sr-Cyrl-BA" dirty="0" smtClean="0"/>
            <a:t>Процес развоја планиран у детаље</a:t>
          </a:r>
          <a:endParaRPr lang="en-US" dirty="0"/>
        </a:p>
      </dgm:t>
    </dgm:pt>
    <dgm:pt modelId="{073504AB-21D3-4913-9044-72D6A2A99FE8}" type="parTrans" cxnId="{FC0FD9CD-58E9-4F96-8F64-A20AFD9646BC}">
      <dgm:prSet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4C6E815-0823-47E9-8203-5D2E0FB4D5AE}" type="sibTrans" cxnId="{FC0FD9CD-58E9-4F96-8F64-A20AFD9646BC}">
      <dgm:prSet/>
      <dgm:spPr/>
      <dgm:t>
        <a:bodyPr/>
        <a:lstStyle/>
        <a:p>
          <a:endParaRPr lang="en-US"/>
        </a:p>
      </dgm:t>
    </dgm:pt>
    <dgm:pt modelId="{D3A7B995-0B7E-4629-8FED-AFBAF9BB6074}">
      <dgm:prSet phldrT="[Text]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r>
            <a:rPr lang="sr-Cyrl-BA" dirty="0" smtClean="0"/>
            <a:t>Многи проблеми се могу рано открити</a:t>
          </a:r>
          <a:endParaRPr lang="en-US" dirty="0"/>
        </a:p>
      </dgm:t>
    </dgm:pt>
    <dgm:pt modelId="{B6D7D704-BE82-4052-B886-6ED6A9F3D434}" type="parTrans" cxnId="{1099A1F8-A859-4F10-943B-0AF7DFF83CD2}">
      <dgm:prSet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4B28014-372F-422B-911D-36B786FCD956}" type="sibTrans" cxnId="{1099A1F8-A859-4F10-943B-0AF7DFF83CD2}">
      <dgm:prSet/>
      <dgm:spPr/>
      <dgm:t>
        <a:bodyPr/>
        <a:lstStyle/>
        <a:p>
          <a:endParaRPr lang="en-US"/>
        </a:p>
      </dgm:t>
    </dgm:pt>
    <dgm:pt modelId="{94D9932C-3BA8-46D1-8DA3-630841FFE18D}">
      <dgm:prSet phldrT="[Text]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r>
            <a:rPr lang="sr-Cyrl-BA" dirty="0" smtClean="0"/>
            <a:t>Подобан за велике пројекте гдје је акценат на сигурности</a:t>
          </a:r>
          <a:endParaRPr lang="en-US" dirty="0"/>
        </a:p>
      </dgm:t>
    </dgm:pt>
    <dgm:pt modelId="{49EFF5B1-9F69-4BB7-91B0-2864EDD65FF4}" type="parTrans" cxnId="{4D60BD0A-F80B-41CA-B5F7-3129920AB28A}">
      <dgm:prSet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FDF3780-0892-4188-A49B-6FA8C25D717D}" type="sibTrans" cxnId="{4D60BD0A-F80B-41CA-B5F7-3129920AB28A}">
      <dgm:prSet/>
      <dgm:spPr/>
      <dgm:t>
        <a:bodyPr/>
        <a:lstStyle/>
        <a:p>
          <a:endParaRPr lang="en-US"/>
        </a:p>
      </dgm:t>
    </dgm:pt>
    <dgm:pt modelId="{B54FC3EF-4F76-41AD-AC77-595ACC458863}">
      <dgm:prSet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r>
            <a:rPr lang="sr-Cyrl-BA" dirty="0" smtClean="0"/>
            <a:t>Често се првобитне одлуке мјењају</a:t>
          </a:r>
        </a:p>
      </dgm:t>
    </dgm:pt>
    <dgm:pt modelId="{61040B4A-2F86-493F-BF24-91F572B5B32F}" type="parTrans" cxnId="{A5B268CB-FD44-478E-BB91-6232192E809F}">
      <dgm:prSet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BF98375-601D-415C-97CB-6E5A44F836A7}" type="sibTrans" cxnId="{A5B268CB-FD44-478E-BB91-6232192E809F}">
      <dgm:prSet/>
      <dgm:spPr/>
      <dgm:t>
        <a:bodyPr/>
        <a:lstStyle/>
        <a:p>
          <a:endParaRPr lang="en-US"/>
        </a:p>
      </dgm:t>
    </dgm:pt>
    <dgm:pt modelId="{F869CDC4-A45F-4791-AB36-31F5C5F6FBFD}" type="pres">
      <dgm:prSet presAssocID="{C3AB1462-83EE-4667-81B7-34D69EBC2D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1D56A-38A4-4A24-A0CA-2A63B6E1B996}" type="pres">
      <dgm:prSet presAssocID="{4B35F983-A736-4BFE-9E69-37BE0FBBF223}" presName="root1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E6417E69-D808-4554-9395-FB595D2A7D64}" type="pres">
      <dgm:prSet presAssocID="{4B35F983-A736-4BFE-9E69-37BE0FBBF2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CA789-FB77-4E42-ACD7-973528E24FA0}" type="pres">
      <dgm:prSet presAssocID="{4B35F983-A736-4BFE-9E69-37BE0FBBF223}" presName="level2hierChild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29DA9384-A1CD-4A44-95D7-0E24626F1FA5}" type="pres">
      <dgm:prSet presAssocID="{073504AB-21D3-4913-9044-72D6A2A99FE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EE79E55-A6D1-4188-9EBC-FC3E4C91946B}" type="pres">
      <dgm:prSet presAssocID="{073504AB-21D3-4913-9044-72D6A2A99FE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C4005C8-7A69-4898-BFE2-5869CF967CE9}" type="pres">
      <dgm:prSet presAssocID="{3862F27D-5DC3-4ACA-B6EF-B7381E209A3C}" presName="root2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3437301-9EB8-4963-B6B8-CCE3042E7794}" type="pres">
      <dgm:prSet presAssocID="{3862F27D-5DC3-4ACA-B6EF-B7381E209A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3B217-F886-49D4-906D-0495CD52230F}" type="pres">
      <dgm:prSet presAssocID="{3862F27D-5DC3-4ACA-B6EF-B7381E209A3C}" presName="level3hierChild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20590E08-2745-421C-8257-B27B95A0817F}" type="pres">
      <dgm:prSet presAssocID="{B6D7D704-BE82-4052-B886-6ED6A9F3D434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2AB3387-AAAD-4939-A532-F54989223BB3}" type="pres">
      <dgm:prSet presAssocID="{B6D7D704-BE82-4052-B886-6ED6A9F3D43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8AD4CF93-F617-4B0E-BC4F-522EFDC54F9D}" type="pres">
      <dgm:prSet presAssocID="{D3A7B995-0B7E-4629-8FED-AFBAF9BB6074}" presName="root2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423CBEC-EC14-444A-902F-50E8AEC7D70F}" type="pres">
      <dgm:prSet presAssocID="{D3A7B995-0B7E-4629-8FED-AFBAF9BB607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D1123-611C-4567-A82A-C6C3D3AC5C94}" type="pres">
      <dgm:prSet presAssocID="{D3A7B995-0B7E-4629-8FED-AFBAF9BB6074}" presName="level3hierChild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80CE1A0-F62F-4854-9B90-0F0A1D128EC6}" type="pres">
      <dgm:prSet presAssocID="{61040B4A-2F86-493F-BF24-91F572B5B32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BA128343-263B-4E4E-92E2-0BA8322299DD}" type="pres">
      <dgm:prSet presAssocID="{61040B4A-2F86-493F-BF24-91F572B5B32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4EE77B8-996F-4B24-ACC7-A92AD352D73F}" type="pres">
      <dgm:prSet presAssocID="{B54FC3EF-4F76-41AD-AC77-595ACC458863}" presName="root2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6A2B136-CF38-447F-9870-024499E8B5AB}" type="pres">
      <dgm:prSet presAssocID="{B54FC3EF-4F76-41AD-AC77-595ACC45886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022A1-29B9-47B1-85AB-90F68A18671C}" type="pres">
      <dgm:prSet presAssocID="{B54FC3EF-4F76-41AD-AC77-595ACC458863}" presName="level3hierChild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DF6B21DB-89B0-48EF-961F-89C46ECE0BA7}" type="pres">
      <dgm:prSet presAssocID="{49EFF5B1-9F69-4BB7-91B0-2864EDD65FF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5BE068-4BA2-4F3C-9649-BBFFA0DD11EA}" type="pres">
      <dgm:prSet presAssocID="{49EFF5B1-9F69-4BB7-91B0-2864EDD65FF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85048A1-2C7C-4E09-9CDB-6D1BDA49578E}" type="pres">
      <dgm:prSet presAssocID="{94D9932C-3BA8-46D1-8DA3-630841FFE18D}" presName="root2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BF1A5-EAD0-4584-8069-8E9AF8394DAD}" type="pres">
      <dgm:prSet presAssocID="{94D9932C-3BA8-46D1-8DA3-630841FFE18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16366E-A77F-49BB-87C0-F95BF88F702B}" type="pres">
      <dgm:prSet presAssocID="{94D9932C-3BA8-46D1-8DA3-630841FFE18D}" presName="level3hierChild" presStyleCnt="0"/>
      <dgm:spPr>
        <a:scene3d>
          <a:camera prst="perspectiveContrastingRightFacing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</dgm:ptLst>
  <dgm:cxnLst>
    <dgm:cxn modelId="{4D60BD0A-F80B-41CA-B5F7-3129920AB28A}" srcId="{4B35F983-A736-4BFE-9E69-37BE0FBBF223}" destId="{94D9932C-3BA8-46D1-8DA3-630841FFE18D}" srcOrd="3" destOrd="0" parTransId="{49EFF5B1-9F69-4BB7-91B0-2864EDD65FF4}" sibTransId="{FFDF3780-0892-4188-A49B-6FA8C25D717D}"/>
    <dgm:cxn modelId="{EE9557F1-AFB9-44B4-9C7C-068B3FACD42F}" type="presOf" srcId="{3862F27D-5DC3-4ACA-B6EF-B7381E209A3C}" destId="{B3437301-9EB8-4963-B6B8-CCE3042E7794}" srcOrd="0" destOrd="0" presId="urn:microsoft.com/office/officeart/2008/layout/HorizontalMultiLevelHierarchy"/>
    <dgm:cxn modelId="{FC0FD9CD-58E9-4F96-8F64-A20AFD9646BC}" srcId="{4B35F983-A736-4BFE-9E69-37BE0FBBF223}" destId="{3862F27D-5DC3-4ACA-B6EF-B7381E209A3C}" srcOrd="0" destOrd="0" parTransId="{073504AB-21D3-4913-9044-72D6A2A99FE8}" sibTransId="{34C6E815-0823-47E9-8203-5D2E0FB4D5AE}"/>
    <dgm:cxn modelId="{3C24E0E9-8EC2-4DBC-B9E4-476E0838EDBF}" type="presOf" srcId="{49EFF5B1-9F69-4BB7-91B0-2864EDD65FF4}" destId="{FB5BE068-4BA2-4F3C-9649-BBFFA0DD11EA}" srcOrd="1" destOrd="0" presId="urn:microsoft.com/office/officeart/2008/layout/HorizontalMultiLevelHierarchy"/>
    <dgm:cxn modelId="{2828C4D9-A9AE-49F0-B305-A7088587BD6B}" type="presOf" srcId="{073504AB-21D3-4913-9044-72D6A2A99FE8}" destId="{BEE79E55-A6D1-4188-9EBC-FC3E4C91946B}" srcOrd="1" destOrd="0" presId="urn:microsoft.com/office/officeart/2008/layout/HorizontalMultiLevelHierarchy"/>
    <dgm:cxn modelId="{60622372-CFEA-4A6A-AC3C-4C75174BF5E5}" type="presOf" srcId="{B6D7D704-BE82-4052-B886-6ED6A9F3D434}" destId="{22AB3387-AAAD-4939-A532-F54989223BB3}" srcOrd="1" destOrd="0" presId="urn:microsoft.com/office/officeart/2008/layout/HorizontalMultiLevelHierarchy"/>
    <dgm:cxn modelId="{5839787F-B418-4EA9-A247-AC4AA31EB72D}" type="presOf" srcId="{B6D7D704-BE82-4052-B886-6ED6A9F3D434}" destId="{20590E08-2745-421C-8257-B27B95A0817F}" srcOrd="0" destOrd="0" presId="urn:microsoft.com/office/officeart/2008/layout/HorizontalMultiLevelHierarchy"/>
    <dgm:cxn modelId="{705D4B56-A588-47D2-8A42-18576E4BA613}" type="presOf" srcId="{4B35F983-A736-4BFE-9E69-37BE0FBBF223}" destId="{E6417E69-D808-4554-9395-FB595D2A7D64}" srcOrd="0" destOrd="0" presId="urn:microsoft.com/office/officeart/2008/layout/HorizontalMultiLevelHierarchy"/>
    <dgm:cxn modelId="{82305DEE-F750-4514-B0C0-C3D657618395}" type="presOf" srcId="{61040B4A-2F86-493F-BF24-91F572B5B32F}" destId="{080CE1A0-F62F-4854-9B90-0F0A1D128EC6}" srcOrd="0" destOrd="0" presId="urn:microsoft.com/office/officeart/2008/layout/HorizontalMultiLevelHierarchy"/>
    <dgm:cxn modelId="{981E8F9D-8A59-44B1-9939-84B3A8D837A3}" type="presOf" srcId="{B54FC3EF-4F76-41AD-AC77-595ACC458863}" destId="{06A2B136-CF38-447F-9870-024499E8B5AB}" srcOrd="0" destOrd="0" presId="urn:microsoft.com/office/officeart/2008/layout/HorizontalMultiLevelHierarchy"/>
    <dgm:cxn modelId="{B14DABE1-30FA-44C4-A51D-E1496DCD8EAB}" type="presOf" srcId="{94D9932C-3BA8-46D1-8DA3-630841FFE18D}" destId="{388BF1A5-EAD0-4584-8069-8E9AF8394DAD}" srcOrd="0" destOrd="0" presId="urn:microsoft.com/office/officeart/2008/layout/HorizontalMultiLevelHierarchy"/>
    <dgm:cxn modelId="{1099A1F8-A859-4F10-943B-0AF7DFF83CD2}" srcId="{4B35F983-A736-4BFE-9E69-37BE0FBBF223}" destId="{D3A7B995-0B7E-4629-8FED-AFBAF9BB6074}" srcOrd="1" destOrd="0" parTransId="{B6D7D704-BE82-4052-B886-6ED6A9F3D434}" sibTransId="{C4B28014-372F-422B-911D-36B786FCD956}"/>
    <dgm:cxn modelId="{B5CA9510-8AD3-4243-9C91-6C2B022E88B3}" type="presOf" srcId="{C3AB1462-83EE-4667-81B7-34D69EBC2D54}" destId="{F869CDC4-A45F-4791-AB36-31F5C5F6FBFD}" srcOrd="0" destOrd="0" presId="urn:microsoft.com/office/officeart/2008/layout/HorizontalMultiLevelHierarchy"/>
    <dgm:cxn modelId="{A5B268CB-FD44-478E-BB91-6232192E809F}" srcId="{4B35F983-A736-4BFE-9E69-37BE0FBBF223}" destId="{B54FC3EF-4F76-41AD-AC77-595ACC458863}" srcOrd="2" destOrd="0" parTransId="{61040B4A-2F86-493F-BF24-91F572B5B32F}" sibTransId="{3BF98375-601D-415C-97CB-6E5A44F836A7}"/>
    <dgm:cxn modelId="{8AC05598-558F-4A39-A8DE-8C0F607E3B5B}" type="presOf" srcId="{61040B4A-2F86-493F-BF24-91F572B5B32F}" destId="{BA128343-263B-4E4E-92E2-0BA8322299DD}" srcOrd="1" destOrd="0" presId="urn:microsoft.com/office/officeart/2008/layout/HorizontalMultiLevelHierarchy"/>
    <dgm:cxn modelId="{4F4F6BB1-472F-4586-A866-F6833CB1918C}" type="presOf" srcId="{49EFF5B1-9F69-4BB7-91B0-2864EDD65FF4}" destId="{DF6B21DB-89B0-48EF-961F-89C46ECE0BA7}" srcOrd="0" destOrd="0" presId="urn:microsoft.com/office/officeart/2008/layout/HorizontalMultiLevelHierarchy"/>
    <dgm:cxn modelId="{A93EF21F-FD43-4F3D-AE99-0052471A08B6}" type="presOf" srcId="{D3A7B995-0B7E-4629-8FED-AFBAF9BB6074}" destId="{0423CBEC-EC14-444A-902F-50E8AEC7D70F}" srcOrd="0" destOrd="0" presId="urn:microsoft.com/office/officeart/2008/layout/HorizontalMultiLevelHierarchy"/>
    <dgm:cxn modelId="{EAF2B73F-2932-47E9-9A30-5B1FB6A415B9}" type="presOf" srcId="{073504AB-21D3-4913-9044-72D6A2A99FE8}" destId="{29DA9384-A1CD-4A44-95D7-0E24626F1FA5}" srcOrd="0" destOrd="0" presId="urn:microsoft.com/office/officeart/2008/layout/HorizontalMultiLevelHierarchy"/>
    <dgm:cxn modelId="{7A4B43F8-CA98-4D82-8C41-D28A3E63E6D8}" srcId="{C3AB1462-83EE-4667-81B7-34D69EBC2D54}" destId="{4B35F983-A736-4BFE-9E69-37BE0FBBF223}" srcOrd="0" destOrd="0" parTransId="{41E8EF5B-7225-4F85-A584-38F7B6334271}" sibTransId="{7788CCF0-0D61-4A93-9435-6D452DBD1EA2}"/>
    <dgm:cxn modelId="{D8757C1F-B56F-4EE4-8B03-7001DDF37310}" type="presParOf" srcId="{F869CDC4-A45F-4791-AB36-31F5C5F6FBFD}" destId="{ADA1D56A-38A4-4A24-A0CA-2A63B6E1B996}" srcOrd="0" destOrd="0" presId="urn:microsoft.com/office/officeart/2008/layout/HorizontalMultiLevelHierarchy"/>
    <dgm:cxn modelId="{4FFFFA82-89F0-4B78-AA43-91475C7653E4}" type="presParOf" srcId="{ADA1D56A-38A4-4A24-A0CA-2A63B6E1B996}" destId="{E6417E69-D808-4554-9395-FB595D2A7D64}" srcOrd="0" destOrd="0" presId="urn:microsoft.com/office/officeart/2008/layout/HorizontalMultiLevelHierarchy"/>
    <dgm:cxn modelId="{49006691-84D7-484E-816D-3BE3EA9F921D}" type="presParOf" srcId="{ADA1D56A-38A4-4A24-A0CA-2A63B6E1B996}" destId="{C70CA789-FB77-4E42-ACD7-973528E24FA0}" srcOrd="1" destOrd="0" presId="urn:microsoft.com/office/officeart/2008/layout/HorizontalMultiLevelHierarchy"/>
    <dgm:cxn modelId="{57E05A06-2C1F-429E-AC29-AF05537AFC22}" type="presParOf" srcId="{C70CA789-FB77-4E42-ACD7-973528E24FA0}" destId="{29DA9384-A1CD-4A44-95D7-0E24626F1FA5}" srcOrd="0" destOrd="0" presId="urn:microsoft.com/office/officeart/2008/layout/HorizontalMultiLevelHierarchy"/>
    <dgm:cxn modelId="{C2E06616-303B-4EC3-B59A-652645401D43}" type="presParOf" srcId="{29DA9384-A1CD-4A44-95D7-0E24626F1FA5}" destId="{BEE79E55-A6D1-4188-9EBC-FC3E4C91946B}" srcOrd="0" destOrd="0" presId="urn:microsoft.com/office/officeart/2008/layout/HorizontalMultiLevelHierarchy"/>
    <dgm:cxn modelId="{9F8872E2-79ED-437B-815D-A0F4724ACC8F}" type="presParOf" srcId="{C70CA789-FB77-4E42-ACD7-973528E24FA0}" destId="{3C4005C8-7A69-4898-BFE2-5869CF967CE9}" srcOrd="1" destOrd="0" presId="urn:microsoft.com/office/officeart/2008/layout/HorizontalMultiLevelHierarchy"/>
    <dgm:cxn modelId="{5F4EFE82-E013-47C8-BC3D-AF26FBCA3491}" type="presParOf" srcId="{3C4005C8-7A69-4898-BFE2-5869CF967CE9}" destId="{B3437301-9EB8-4963-B6B8-CCE3042E7794}" srcOrd="0" destOrd="0" presId="urn:microsoft.com/office/officeart/2008/layout/HorizontalMultiLevelHierarchy"/>
    <dgm:cxn modelId="{B8D42FBA-840B-463F-8DD1-E602F6380D5A}" type="presParOf" srcId="{3C4005C8-7A69-4898-BFE2-5869CF967CE9}" destId="{6313B217-F886-49D4-906D-0495CD52230F}" srcOrd="1" destOrd="0" presId="urn:microsoft.com/office/officeart/2008/layout/HorizontalMultiLevelHierarchy"/>
    <dgm:cxn modelId="{4D3B307D-20F6-4F82-9EA7-BA44BC3569AF}" type="presParOf" srcId="{C70CA789-FB77-4E42-ACD7-973528E24FA0}" destId="{20590E08-2745-421C-8257-B27B95A0817F}" srcOrd="2" destOrd="0" presId="urn:microsoft.com/office/officeart/2008/layout/HorizontalMultiLevelHierarchy"/>
    <dgm:cxn modelId="{1DD03FFC-5810-4A1B-A05A-2A1C9EB96417}" type="presParOf" srcId="{20590E08-2745-421C-8257-B27B95A0817F}" destId="{22AB3387-AAAD-4939-A532-F54989223BB3}" srcOrd="0" destOrd="0" presId="urn:microsoft.com/office/officeart/2008/layout/HorizontalMultiLevelHierarchy"/>
    <dgm:cxn modelId="{FB52DFCF-AC9D-4AD6-852C-F3C8FDF8CFF2}" type="presParOf" srcId="{C70CA789-FB77-4E42-ACD7-973528E24FA0}" destId="{8AD4CF93-F617-4B0E-BC4F-522EFDC54F9D}" srcOrd="3" destOrd="0" presId="urn:microsoft.com/office/officeart/2008/layout/HorizontalMultiLevelHierarchy"/>
    <dgm:cxn modelId="{5B1314D2-5616-4B8B-B44E-60EAA3284FA0}" type="presParOf" srcId="{8AD4CF93-F617-4B0E-BC4F-522EFDC54F9D}" destId="{0423CBEC-EC14-444A-902F-50E8AEC7D70F}" srcOrd="0" destOrd="0" presId="urn:microsoft.com/office/officeart/2008/layout/HorizontalMultiLevelHierarchy"/>
    <dgm:cxn modelId="{E1298520-00DD-40F7-B340-685FFB8A554F}" type="presParOf" srcId="{8AD4CF93-F617-4B0E-BC4F-522EFDC54F9D}" destId="{6FBD1123-611C-4567-A82A-C6C3D3AC5C94}" srcOrd="1" destOrd="0" presId="urn:microsoft.com/office/officeart/2008/layout/HorizontalMultiLevelHierarchy"/>
    <dgm:cxn modelId="{240271FE-0C44-434D-9BC7-5ACF16123BCF}" type="presParOf" srcId="{C70CA789-FB77-4E42-ACD7-973528E24FA0}" destId="{080CE1A0-F62F-4854-9B90-0F0A1D128EC6}" srcOrd="4" destOrd="0" presId="urn:microsoft.com/office/officeart/2008/layout/HorizontalMultiLevelHierarchy"/>
    <dgm:cxn modelId="{EC2A39C4-7D7F-4807-8993-61DE5ECB8F8C}" type="presParOf" srcId="{080CE1A0-F62F-4854-9B90-0F0A1D128EC6}" destId="{BA128343-263B-4E4E-92E2-0BA8322299DD}" srcOrd="0" destOrd="0" presId="urn:microsoft.com/office/officeart/2008/layout/HorizontalMultiLevelHierarchy"/>
    <dgm:cxn modelId="{D6B683B4-287F-418B-BC3F-28B3979206FC}" type="presParOf" srcId="{C70CA789-FB77-4E42-ACD7-973528E24FA0}" destId="{B4EE77B8-996F-4B24-ACC7-A92AD352D73F}" srcOrd="5" destOrd="0" presId="urn:microsoft.com/office/officeart/2008/layout/HorizontalMultiLevelHierarchy"/>
    <dgm:cxn modelId="{CC68E047-1EDB-46E2-AEFE-3774D1362ECE}" type="presParOf" srcId="{B4EE77B8-996F-4B24-ACC7-A92AD352D73F}" destId="{06A2B136-CF38-447F-9870-024499E8B5AB}" srcOrd="0" destOrd="0" presId="urn:microsoft.com/office/officeart/2008/layout/HorizontalMultiLevelHierarchy"/>
    <dgm:cxn modelId="{6C6B37BB-CC46-4962-B066-C60A288F1449}" type="presParOf" srcId="{B4EE77B8-996F-4B24-ACC7-A92AD352D73F}" destId="{A5F022A1-29B9-47B1-85AB-90F68A18671C}" srcOrd="1" destOrd="0" presId="urn:microsoft.com/office/officeart/2008/layout/HorizontalMultiLevelHierarchy"/>
    <dgm:cxn modelId="{26F8A355-68BA-45CC-BCA6-1EE1977610E2}" type="presParOf" srcId="{C70CA789-FB77-4E42-ACD7-973528E24FA0}" destId="{DF6B21DB-89B0-48EF-961F-89C46ECE0BA7}" srcOrd="6" destOrd="0" presId="urn:microsoft.com/office/officeart/2008/layout/HorizontalMultiLevelHierarchy"/>
    <dgm:cxn modelId="{699C5228-C7B0-4BC6-8433-FDCFB91A84B5}" type="presParOf" srcId="{DF6B21DB-89B0-48EF-961F-89C46ECE0BA7}" destId="{FB5BE068-4BA2-4F3C-9649-BBFFA0DD11EA}" srcOrd="0" destOrd="0" presId="urn:microsoft.com/office/officeart/2008/layout/HorizontalMultiLevelHierarchy"/>
    <dgm:cxn modelId="{94E47C6E-9A7F-4F19-A572-22D28C1C5961}" type="presParOf" srcId="{C70CA789-FB77-4E42-ACD7-973528E24FA0}" destId="{685048A1-2C7C-4E09-9CDB-6D1BDA49578E}" srcOrd="7" destOrd="0" presId="urn:microsoft.com/office/officeart/2008/layout/HorizontalMultiLevelHierarchy"/>
    <dgm:cxn modelId="{771A827E-DE8B-48FC-AB5F-6642CCBD3C3F}" type="presParOf" srcId="{685048A1-2C7C-4E09-9CDB-6D1BDA49578E}" destId="{388BF1A5-EAD0-4584-8069-8E9AF8394DAD}" srcOrd="0" destOrd="0" presId="urn:microsoft.com/office/officeart/2008/layout/HorizontalMultiLevelHierarchy"/>
    <dgm:cxn modelId="{D969065B-77D9-4CDC-9F1B-01F4D450076C}" type="presParOf" srcId="{685048A1-2C7C-4E09-9CDB-6D1BDA49578E}" destId="{A916366E-A77F-49BB-87C0-F95BF88F70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B1462-83EE-4667-81B7-34D69EBC2D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>
        <a:scene3d>
          <a:camera prst="perspectiveContrastingLeftFacing"/>
          <a:lightRig rig="threePt" dir="t"/>
        </a:scene3d>
      </dgm:spPr>
      <dgm:t>
        <a:bodyPr/>
        <a:lstStyle/>
        <a:p>
          <a:endParaRPr lang="en-US"/>
        </a:p>
      </dgm:t>
    </dgm:pt>
    <dgm:pt modelId="{4B35F983-A736-4BFE-9E69-37BE0FBBF223}">
      <dgm:prSet phldrT="[Text]"/>
      <dgm:spPr>
        <a:solidFill>
          <a:schemeClr val="accent3">
            <a:lumMod val="50000"/>
          </a:schemeClr>
        </a:solidFill>
        <a:sp3d>
          <a:bevelT/>
        </a:sp3d>
      </dgm:spPr>
      <dgm:t>
        <a:bodyPr/>
        <a:lstStyle/>
        <a:p>
          <a:r>
            <a:rPr lang="sr-Cyrl-BA" dirty="0" smtClean="0"/>
            <a:t>Агилно</a:t>
          </a:r>
          <a:endParaRPr lang="en-US" dirty="0"/>
        </a:p>
      </dgm:t>
    </dgm:pt>
    <dgm:pt modelId="{41E8EF5B-7225-4F85-A584-38F7B6334271}" type="parTrans" cxnId="{7A4B43F8-CA98-4D82-8C41-D28A3E63E6D8}">
      <dgm:prSet/>
      <dgm:spPr/>
      <dgm:t>
        <a:bodyPr/>
        <a:lstStyle/>
        <a:p>
          <a:endParaRPr lang="en-US"/>
        </a:p>
      </dgm:t>
    </dgm:pt>
    <dgm:pt modelId="{7788CCF0-0D61-4A93-9435-6D452DBD1EA2}" type="sibTrans" cxnId="{7A4B43F8-CA98-4D82-8C41-D28A3E63E6D8}">
      <dgm:prSet/>
      <dgm:spPr/>
      <dgm:t>
        <a:bodyPr/>
        <a:lstStyle/>
        <a:p>
          <a:endParaRPr lang="en-US"/>
        </a:p>
      </dgm:t>
    </dgm:pt>
    <dgm:pt modelId="{3862F27D-5DC3-4ACA-B6EF-B7381E209A3C}">
      <dgm:prSet phldrT="[Text]"/>
      <dgm:spPr>
        <a:sp3d>
          <a:bevelT/>
        </a:sp3d>
      </dgm:spPr>
      <dgm:t>
        <a:bodyPr/>
        <a:lstStyle/>
        <a:p>
          <a:r>
            <a:rPr lang="sr-Cyrl-BA" dirty="0" smtClean="0"/>
            <a:t>Већина одлука се доноси у ходу, током развоја</a:t>
          </a:r>
          <a:endParaRPr lang="en-US" dirty="0"/>
        </a:p>
      </dgm:t>
    </dgm:pt>
    <dgm:pt modelId="{073504AB-21D3-4913-9044-72D6A2A99FE8}" type="parTrans" cxnId="{FC0FD9CD-58E9-4F96-8F64-A20AFD9646BC}">
      <dgm:prSet/>
      <dgm:spPr>
        <a:sp3d>
          <a:bevelT/>
        </a:sp3d>
      </dgm:spPr>
      <dgm:t>
        <a:bodyPr/>
        <a:lstStyle/>
        <a:p>
          <a:endParaRPr lang="en-US"/>
        </a:p>
      </dgm:t>
    </dgm:pt>
    <dgm:pt modelId="{34C6E815-0823-47E9-8203-5D2E0FB4D5AE}" type="sibTrans" cxnId="{FC0FD9CD-58E9-4F96-8F64-A20AFD9646BC}">
      <dgm:prSet/>
      <dgm:spPr/>
      <dgm:t>
        <a:bodyPr/>
        <a:lstStyle/>
        <a:p>
          <a:endParaRPr lang="en-US"/>
        </a:p>
      </dgm:t>
    </dgm:pt>
    <dgm:pt modelId="{D3A7B995-0B7E-4629-8FED-AFBAF9BB6074}">
      <dgm:prSet phldrT="[Text]"/>
      <dgm:spPr>
        <a:sp3d>
          <a:bevelT/>
        </a:sp3d>
      </dgm:spPr>
      <dgm:t>
        <a:bodyPr/>
        <a:lstStyle/>
        <a:p>
          <a:r>
            <a:rPr lang="sr-Cyrl-BA" dirty="0" smtClean="0"/>
            <a:t>Флексибилан, лако подноси промјене захтјева</a:t>
          </a:r>
        </a:p>
      </dgm:t>
    </dgm:pt>
    <dgm:pt modelId="{B6D7D704-BE82-4052-B886-6ED6A9F3D434}" type="parTrans" cxnId="{1099A1F8-A859-4F10-943B-0AF7DFF83CD2}">
      <dgm:prSet/>
      <dgm:spPr>
        <a:sp3d>
          <a:bevelT/>
        </a:sp3d>
      </dgm:spPr>
      <dgm:t>
        <a:bodyPr/>
        <a:lstStyle/>
        <a:p>
          <a:endParaRPr lang="en-US"/>
        </a:p>
      </dgm:t>
    </dgm:pt>
    <dgm:pt modelId="{C4B28014-372F-422B-911D-36B786FCD956}" type="sibTrans" cxnId="{1099A1F8-A859-4F10-943B-0AF7DFF83CD2}">
      <dgm:prSet/>
      <dgm:spPr/>
      <dgm:t>
        <a:bodyPr/>
        <a:lstStyle/>
        <a:p>
          <a:endParaRPr lang="en-US"/>
        </a:p>
      </dgm:t>
    </dgm:pt>
    <dgm:pt modelId="{94D9932C-3BA8-46D1-8DA3-630841FFE18D}">
      <dgm:prSet phldrT="[Text]"/>
      <dgm:spPr>
        <a:sp3d>
          <a:bevelT/>
        </a:sp3d>
      </dgm:spPr>
      <dgm:t>
        <a:bodyPr/>
        <a:lstStyle/>
        <a:p>
          <a:r>
            <a:rPr lang="sr-Cyrl-BA" dirty="0" smtClean="0"/>
            <a:t>Подобан за средње и мале пројекте који се често мијењају</a:t>
          </a:r>
          <a:endParaRPr lang="en-US" dirty="0"/>
        </a:p>
      </dgm:t>
    </dgm:pt>
    <dgm:pt modelId="{49EFF5B1-9F69-4BB7-91B0-2864EDD65FF4}" type="parTrans" cxnId="{4D60BD0A-F80B-41CA-B5F7-3129920AB28A}">
      <dgm:prSet/>
      <dgm:spPr>
        <a:sp3d>
          <a:bevelT/>
        </a:sp3d>
      </dgm:spPr>
      <dgm:t>
        <a:bodyPr/>
        <a:lstStyle/>
        <a:p>
          <a:endParaRPr lang="en-US"/>
        </a:p>
      </dgm:t>
    </dgm:pt>
    <dgm:pt modelId="{FFDF3780-0892-4188-A49B-6FA8C25D717D}" type="sibTrans" cxnId="{4D60BD0A-F80B-41CA-B5F7-3129920AB28A}">
      <dgm:prSet/>
      <dgm:spPr/>
      <dgm:t>
        <a:bodyPr/>
        <a:lstStyle/>
        <a:p>
          <a:endParaRPr lang="en-US"/>
        </a:p>
      </dgm:t>
    </dgm:pt>
    <dgm:pt modelId="{20DB0ED9-C09D-4A3C-8763-10A34600B76A}">
      <dgm:prSet/>
      <dgm:spPr>
        <a:sp3d>
          <a:bevelT/>
        </a:sp3d>
      </dgm:spPr>
      <dgm:t>
        <a:bodyPr/>
        <a:lstStyle/>
        <a:p>
          <a:r>
            <a:rPr lang="sr-Cyrl-BA" dirty="0" smtClean="0"/>
            <a:t>Захтјева интензивну сарадњу са клијентом</a:t>
          </a:r>
          <a:endParaRPr lang="en-US" dirty="0"/>
        </a:p>
      </dgm:t>
    </dgm:pt>
    <dgm:pt modelId="{F7F6767C-A914-4C0C-A915-E36DE615F735}" type="parTrans" cxnId="{322C9C1E-99E2-4397-8031-1C5F31121311}">
      <dgm:prSet/>
      <dgm:spPr>
        <a:sp3d>
          <a:bevelT/>
        </a:sp3d>
      </dgm:spPr>
      <dgm:t>
        <a:bodyPr/>
        <a:lstStyle/>
        <a:p>
          <a:endParaRPr lang="en-US"/>
        </a:p>
      </dgm:t>
    </dgm:pt>
    <dgm:pt modelId="{AC8C204F-DFD4-45CD-A1C8-5D29BA8B0E38}" type="sibTrans" cxnId="{322C9C1E-99E2-4397-8031-1C5F31121311}">
      <dgm:prSet/>
      <dgm:spPr/>
      <dgm:t>
        <a:bodyPr/>
        <a:lstStyle/>
        <a:p>
          <a:endParaRPr lang="en-US"/>
        </a:p>
      </dgm:t>
    </dgm:pt>
    <dgm:pt modelId="{F869CDC4-A45F-4791-AB36-31F5C5F6FBFD}" type="pres">
      <dgm:prSet presAssocID="{C3AB1462-83EE-4667-81B7-34D69EBC2D54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1D56A-38A4-4A24-A0CA-2A63B6E1B996}" type="pres">
      <dgm:prSet presAssocID="{4B35F983-A736-4BFE-9E69-37BE0FBBF223}" presName="root1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E6417E69-D808-4554-9395-FB595D2A7D64}" type="pres">
      <dgm:prSet presAssocID="{4B35F983-A736-4BFE-9E69-37BE0FBBF2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CA789-FB77-4E42-ACD7-973528E24FA0}" type="pres">
      <dgm:prSet presAssocID="{4B35F983-A736-4BFE-9E69-37BE0FBBF223}" presName="level2hierChild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29DA9384-A1CD-4A44-95D7-0E24626F1FA5}" type="pres">
      <dgm:prSet presAssocID="{073504AB-21D3-4913-9044-72D6A2A99FE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EE79E55-A6D1-4188-9EBC-FC3E4C91946B}" type="pres">
      <dgm:prSet presAssocID="{073504AB-21D3-4913-9044-72D6A2A99FE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C4005C8-7A69-4898-BFE2-5869CF967CE9}" type="pres">
      <dgm:prSet presAssocID="{3862F27D-5DC3-4ACA-B6EF-B7381E209A3C}" presName="root2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B3437301-9EB8-4963-B6B8-CCE3042E7794}" type="pres">
      <dgm:prSet presAssocID="{3862F27D-5DC3-4ACA-B6EF-B7381E209A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3B217-F886-49D4-906D-0495CD52230F}" type="pres">
      <dgm:prSet presAssocID="{3862F27D-5DC3-4ACA-B6EF-B7381E209A3C}" presName="level3hierChild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20590E08-2745-421C-8257-B27B95A0817F}" type="pres">
      <dgm:prSet presAssocID="{B6D7D704-BE82-4052-B886-6ED6A9F3D434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2AB3387-AAAD-4939-A532-F54989223BB3}" type="pres">
      <dgm:prSet presAssocID="{B6D7D704-BE82-4052-B886-6ED6A9F3D43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8AD4CF93-F617-4B0E-BC4F-522EFDC54F9D}" type="pres">
      <dgm:prSet presAssocID="{D3A7B995-0B7E-4629-8FED-AFBAF9BB6074}" presName="root2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0423CBEC-EC14-444A-902F-50E8AEC7D70F}" type="pres">
      <dgm:prSet presAssocID="{D3A7B995-0B7E-4629-8FED-AFBAF9BB607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D1123-611C-4567-A82A-C6C3D3AC5C94}" type="pres">
      <dgm:prSet presAssocID="{D3A7B995-0B7E-4629-8FED-AFBAF9BB6074}" presName="level3hierChild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771952A0-DB55-41A1-8697-244922D6DA6F}" type="pres">
      <dgm:prSet presAssocID="{F7F6767C-A914-4C0C-A915-E36DE615F73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00A087DC-09BD-4642-8045-4FCC90B4D4BE}" type="pres">
      <dgm:prSet presAssocID="{F7F6767C-A914-4C0C-A915-E36DE615F73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4D2A338-FD15-400C-B8E8-E9ED8474C976}" type="pres">
      <dgm:prSet presAssocID="{20DB0ED9-C09D-4A3C-8763-10A34600B76A}" presName="root2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61674863-36EB-48C7-9BC1-FE7ED2FA5B61}" type="pres">
      <dgm:prSet presAssocID="{20DB0ED9-C09D-4A3C-8763-10A34600B76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C7197-5D42-452A-9ECA-EC85B8C3A619}" type="pres">
      <dgm:prSet presAssocID="{20DB0ED9-C09D-4A3C-8763-10A34600B76A}" presName="level3hierChild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DF6B21DB-89B0-48EF-961F-89C46ECE0BA7}" type="pres">
      <dgm:prSet presAssocID="{49EFF5B1-9F69-4BB7-91B0-2864EDD65FF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5BE068-4BA2-4F3C-9649-BBFFA0DD11EA}" type="pres">
      <dgm:prSet presAssocID="{49EFF5B1-9F69-4BB7-91B0-2864EDD65FF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85048A1-2C7C-4E09-9CDB-6D1BDA49578E}" type="pres">
      <dgm:prSet presAssocID="{94D9932C-3BA8-46D1-8DA3-630841FFE18D}" presName="root2" presStyleCnt="0"/>
      <dgm:spPr>
        <a:sp3d>
          <a:bevelT/>
        </a:sp3d>
      </dgm:spPr>
      <dgm:t>
        <a:bodyPr/>
        <a:lstStyle/>
        <a:p>
          <a:endParaRPr lang="en-US"/>
        </a:p>
      </dgm:t>
    </dgm:pt>
    <dgm:pt modelId="{388BF1A5-EAD0-4584-8069-8E9AF8394DAD}" type="pres">
      <dgm:prSet presAssocID="{94D9932C-3BA8-46D1-8DA3-630841FFE18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16366E-A77F-49BB-87C0-F95BF88F702B}" type="pres">
      <dgm:prSet presAssocID="{94D9932C-3BA8-46D1-8DA3-630841FFE18D}" presName="level3hierChild" presStyleCnt="0"/>
      <dgm:spPr>
        <a:sp3d>
          <a:bevelT/>
        </a:sp3d>
      </dgm:spPr>
      <dgm:t>
        <a:bodyPr/>
        <a:lstStyle/>
        <a:p>
          <a:endParaRPr lang="en-US"/>
        </a:p>
      </dgm:t>
    </dgm:pt>
  </dgm:ptLst>
  <dgm:cxnLst>
    <dgm:cxn modelId="{D6140FEE-3197-408E-BEAA-1F96930FE1FC}" type="presOf" srcId="{4B35F983-A736-4BFE-9E69-37BE0FBBF223}" destId="{E6417E69-D808-4554-9395-FB595D2A7D64}" srcOrd="0" destOrd="0" presId="urn:microsoft.com/office/officeart/2008/layout/HorizontalMultiLevelHierarchy"/>
    <dgm:cxn modelId="{F3598D7E-8947-4AAE-B797-43CF32E0154F}" type="presOf" srcId="{B6D7D704-BE82-4052-B886-6ED6A9F3D434}" destId="{22AB3387-AAAD-4939-A532-F54989223BB3}" srcOrd="1" destOrd="0" presId="urn:microsoft.com/office/officeart/2008/layout/HorizontalMultiLevelHierarchy"/>
    <dgm:cxn modelId="{C1A2AD51-E5AA-46E0-BCB4-6BDC1FB27DEA}" type="presOf" srcId="{F7F6767C-A914-4C0C-A915-E36DE615F735}" destId="{00A087DC-09BD-4642-8045-4FCC90B4D4BE}" srcOrd="1" destOrd="0" presId="urn:microsoft.com/office/officeart/2008/layout/HorizontalMultiLevelHierarchy"/>
    <dgm:cxn modelId="{1099A1F8-A859-4F10-943B-0AF7DFF83CD2}" srcId="{4B35F983-A736-4BFE-9E69-37BE0FBBF223}" destId="{D3A7B995-0B7E-4629-8FED-AFBAF9BB6074}" srcOrd="1" destOrd="0" parTransId="{B6D7D704-BE82-4052-B886-6ED6A9F3D434}" sibTransId="{C4B28014-372F-422B-911D-36B786FCD956}"/>
    <dgm:cxn modelId="{17B1CE34-6B6C-421B-9063-1071D7F1EFBC}" type="presOf" srcId="{F7F6767C-A914-4C0C-A915-E36DE615F735}" destId="{771952A0-DB55-41A1-8697-244922D6DA6F}" srcOrd="0" destOrd="0" presId="urn:microsoft.com/office/officeart/2008/layout/HorizontalMultiLevelHierarchy"/>
    <dgm:cxn modelId="{B2EE670F-470F-409A-AA4B-4D5A6E7917B9}" type="presOf" srcId="{49EFF5B1-9F69-4BB7-91B0-2864EDD65FF4}" destId="{DF6B21DB-89B0-48EF-961F-89C46ECE0BA7}" srcOrd="0" destOrd="0" presId="urn:microsoft.com/office/officeart/2008/layout/HorizontalMultiLevelHierarchy"/>
    <dgm:cxn modelId="{574400D1-2F5E-4E2A-AFA2-6832F060C059}" type="presOf" srcId="{C3AB1462-83EE-4667-81B7-34D69EBC2D54}" destId="{F869CDC4-A45F-4791-AB36-31F5C5F6FBFD}" srcOrd="0" destOrd="0" presId="urn:microsoft.com/office/officeart/2008/layout/HorizontalMultiLevelHierarchy"/>
    <dgm:cxn modelId="{8F045845-D081-4541-8BD5-B41B4825C01C}" type="presOf" srcId="{20DB0ED9-C09D-4A3C-8763-10A34600B76A}" destId="{61674863-36EB-48C7-9BC1-FE7ED2FA5B61}" srcOrd="0" destOrd="0" presId="urn:microsoft.com/office/officeart/2008/layout/HorizontalMultiLevelHierarchy"/>
    <dgm:cxn modelId="{0BA3DA5D-B84A-43A9-A86A-A455D26D4048}" type="presOf" srcId="{073504AB-21D3-4913-9044-72D6A2A99FE8}" destId="{BEE79E55-A6D1-4188-9EBC-FC3E4C91946B}" srcOrd="1" destOrd="0" presId="urn:microsoft.com/office/officeart/2008/layout/HorizontalMultiLevelHierarchy"/>
    <dgm:cxn modelId="{5415B029-2A20-4F84-ACC2-BC57BDA8135E}" type="presOf" srcId="{94D9932C-3BA8-46D1-8DA3-630841FFE18D}" destId="{388BF1A5-EAD0-4584-8069-8E9AF8394DAD}" srcOrd="0" destOrd="0" presId="urn:microsoft.com/office/officeart/2008/layout/HorizontalMultiLevelHierarchy"/>
    <dgm:cxn modelId="{322C9C1E-99E2-4397-8031-1C5F31121311}" srcId="{4B35F983-A736-4BFE-9E69-37BE0FBBF223}" destId="{20DB0ED9-C09D-4A3C-8763-10A34600B76A}" srcOrd="2" destOrd="0" parTransId="{F7F6767C-A914-4C0C-A915-E36DE615F735}" sibTransId="{AC8C204F-DFD4-45CD-A1C8-5D29BA8B0E38}"/>
    <dgm:cxn modelId="{E4DB74FB-FF96-4144-B28A-58DF0E38A8FE}" type="presOf" srcId="{3862F27D-5DC3-4ACA-B6EF-B7381E209A3C}" destId="{B3437301-9EB8-4963-B6B8-CCE3042E7794}" srcOrd="0" destOrd="0" presId="urn:microsoft.com/office/officeart/2008/layout/HorizontalMultiLevelHierarchy"/>
    <dgm:cxn modelId="{4D60BD0A-F80B-41CA-B5F7-3129920AB28A}" srcId="{4B35F983-A736-4BFE-9E69-37BE0FBBF223}" destId="{94D9932C-3BA8-46D1-8DA3-630841FFE18D}" srcOrd="3" destOrd="0" parTransId="{49EFF5B1-9F69-4BB7-91B0-2864EDD65FF4}" sibTransId="{FFDF3780-0892-4188-A49B-6FA8C25D717D}"/>
    <dgm:cxn modelId="{FC0FD9CD-58E9-4F96-8F64-A20AFD9646BC}" srcId="{4B35F983-A736-4BFE-9E69-37BE0FBBF223}" destId="{3862F27D-5DC3-4ACA-B6EF-B7381E209A3C}" srcOrd="0" destOrd="0" parTransId="{073504AB-21D3-4913-9044-72D6A2A99FE8}" sibTransId="{34C6E815-0823-47E9-8203-5D2E0FB4D5AE}"/>
    <dgm:cxn modelId="{2140974F-4744-412E-96DA-0C8E4607FE21}" type="presOf" srcId="{B6D7D704-BE82-4052-B886-6ED6A9F3D434}" destId="{20590E08-2745-421C-8257-B27B95A0817F}" srcOrd="0" destOrd="0" presId="urn:microsoft.com/office/officeart/2008/layout/HorizontalMultiLevelHierarchy"/>
    <dgm:cxn modelId="{B11FB0CF-EF79-4FCC-AA6A-3BCAF5272A7B}" type="presOf" srcId="{49EFF5B1-9F69-4BB7-91B0-2864EDD65FF4}" destId="{FB5BE068-4BA2-4F3C-9649-BBFFA0DD11EA}" srcOrd="1" destOrd="0" presId="urn:microsoft.com/office/officeart/2008/layout/HorizontalMultiLevelHierarchy"/>
    <dgm:cxn modelId="{6888909B-8A16-4F12-AD9E-5E38A4DA77CD}" type="presOf" srcId="{073504AB-21D3-4913-9044-72D6A2A99FE8}" destId="{29DA9384-A1CD-4A44-95D7-0E24626F1FA5}" srcOrd="0" destOrd="0" presId="urn:microsoft.com/office/officeart/2008/layout/HorizontalMultiLevelHierarchy"/>
    <dgm:cxn modelId="{7A4B43F8-CA98-4D82-8C41-D28A3E63E6D8}" srcId="{C3AB1462-83EE-4667-81B7-34D69EBC2D54}" destId="{4B35F983-A736-4BFE-9E69-37BE0FBBF223}" srcOrd="0" destOrd="0" parTransId="{41E8EF5B-7225-4F85-A584-38F7B6334271}" sibTransId="{7788CCF0-0D61-4A93-9435-6D452DBD1EA2}"/>
    <dgm:cxn modelId="{E4EFE557-A0B3-4C4C-B56D-0F9D6D159A18}" type="presOf" srcId="{D3A7B995-0B7E-4629-8FED-AFBAF9BB6074}" destId="{0423CBEC-EC14-444A-902F-50E8AEC7D70F}" srcOrd="0" destOrd="0" presId="urn:microsoft.com/office/officeart/2008/layout/HorizontalMultiLevelHierarchy"/>
    <dgm:cxn modelId="{B0013081-B4E5-4C9D-A755-FDFBCD108E06}" type="presParOf" srcId="{F869CDC4-A45F-4791-AB36-31F5C5F6FBFD}" destId="{ADA1D56A-38A4-4A24-A0CA-2A63B6E1B996}" srcOrd="0" destOrd="0" presId="urn:microsoft.com/office/officeart/2008/layout/HorizontalMultiLevelHierarchy"/>
    <dgm:cxn modelId="{B0CC164B-911F-4905-B439-E884BE326359}" type="presParOf" srcId="{ADA1D56A-38A4-4A24-A0CA-2A63B6E1B996}" destId="{E6417E69-D808-4554-9395-FB595D2A7D64}" srcOrd="0" destOrd="0" presId="urn:microsoft.com/office/officeart/2008/layout/HorizontalMultiLevelHierarchy"/>
    <dgm:cxn modelId="{A7DACEA9-9AEE-4F9D-A734-922754D7C8BE}" type="presParOf" srcId="{ADA1D56A-38A4-4A24-A0CA-2A63B6E1B996}" destId="{C70CA789-FB77-4E42-ACD7-973528E24FA0}" srcOrd="1" destOrd="0" presId="urn:microsoft.com/office/officeart/2008/layout/HorizontalMultiLevelHierarchy"/>
    <dgm:cxn modelId="{EA97FD72-33CA-4C5A-A434-B634A8DABA54}" type="presParOf" srcId="{C70CA789-FB77-4E42-ACD7-973528E24FA0}" destId="{29DA9384-A1CD-4A44-95D7-0E24626F1FA5}" srcOrd="0" destOrd="0" presId="urn:microsoft.com/office/officeart/2008/layout/HorizontalMultiLevelHierarchy"/>
    <dgm:cxn modelId="{DFBE4D78-0B07-4628-AD2C-230DE9B7DE40}" type="presParOf" srcId="{29DA9384-A1CD-4A44-95D7-0E24626F1FA5}" destId="{BEE79E55-A6D1-4188-9EBC-FC3E4C91946B}" srcOrd="0" destOrd="0" presId="urn:microsoft.com/office/officeart/2008/layout/HorizontalMultiLevelHierarchy"/>
    <dgm:cxn modelId="{F0924DFD-1093-424E-9ADB-6720BF9F4802}" type="presParOf" srcId="{C70CA789-FB77-4E42-ACD7-973528E24FA0}" destId="{3C4005C8-7A69-4898-BFE2-5869CF967CE9}" srcOrd="1" destOrd="0" presId="urn:microsoft.com/office/officeart/2008/layout/HorizontalMultiLevelHierarchy"/>
    <dgm:cxn modelId="{A4458EFB-5BF8-413E-844C-FAB8A0DDE698}" type="presParOf" srcId="{3C4005C8-7A69-4898-BFE2-5869CF967CE9}" destId="{B3437301-9EB8-4963-B6B8-CCE3042E7794}" srcOrd="0" destOrd="0" presId="urn:microsoft.com/office/officeart/2008/layout/HorizontalMultiLevelHierarchy"/>
    <dgm:cxn modelId="{C9321850-326E-450A-8081-C1D287E83C52}" type="presParOf" srcId="{3C4005C8-7A69-4898-BFE2-5869CF967CE9}" destId="{6313B217-F886-49D4-906D-0495CD52230F}" srcOrd="1" destOrd="0" presId="urn:microsoft.com/office/officeart/2008/layout/HorizontalMultiLevelHierarchy"/>
    <dgm:cxn modelId="{EC4E8F9F-D2D0-451A-BF41-55E97F5B5475}" type="presParOf" srcId="{C70CA789-FB77-4E42-ACD7-973528E24FA0}" destId="{20590E08-2745-421C-8257-B27B95A0817F}" srcOrd="2" destOrd="0" presId="urn:microsoft.com/office/officeart/2008/layout/HorizontalMultiLevelHierarchy"/>
    <dgm:cxn modelId="{088CF32D-BD97-4F05-BC26-E786077A02F2}" type="presParOf" srcId="{20590E08-2745-421C-8257-B27B95A0817F}" destId="{22AB3387-AAAD-4939-A532-F54989223BB3}" srcOrd="0" destOrd="0" presId="urn:microsoft.com/office/officeart/2008/layout/HorizontalMultiLevelHierarchy"/>
    <dgm:cxn modelId="{20E469C4-5A2A-44DF-BD04-418E24DF243A}" type="presParOf" srcId="{C70CA789-FB77-4E42-ACD7-973528E24FA0}" destId="{8AD4CF93-F617-4B0E-BC4F-522EFDC54F9D}" srcOrd="3" destOrd="0" presId="urn:microsoft.com/office/officeart/2008/layout/HorizontalMultiLevelHierarchy"/>
    <dgm:cxn modelId="{C53E94E3-4605-4828-A33F-8D3FAFBEB640}" type="presParOf" srcId="{8AD4CF93-F617-4B0E-BC4F-522EFDC54F9D}" destId="{0423CBEC-EC14-444A-902F-50E8AEC7D70F}" srcOrd="0" destOrd="0" presId="urn:microsoft.com/office/officeart/2008/layout/HorizontalMultiLevelHierarchy"/>
    <dgm:cxn modelId="{E2C5A190-30FD-40B3-A685-A4499BD1E47A}" type="presParOf" srcId="{8AD4CF93-F617-4B0E-BC4F-522EFDC54F9D}" destId="{6FBD1123-611C-4567-A82A-C6C3D3AC5C94}" srcOrd="1" destOrd="0" presId="urn:microsoft.com/office/officeart/2008/layout/HorizontalMultiLevelHierarchy"/>
    <dgm:cxn modelId="{FC17852B-8BDA-403A-9608-0F317A17C7E6}" type="presParOf" srcId="{C70CA789-FB77-4E42-ACD7-973528E24FA0}" destId="{771952A0-DB55-41A1-8697-244922D6DA6F}" srcOrd="4" destOrd="0" presId="urn:microsoft.com/office/officeart/2008/layout/HorizontalMultiLevelHierarchy"/>
    <dgm:cxn modelId="{9969B264-4282-4D8F-8C64-8E92C034692A}" type="presParOf" srcId="{771952A0-DB55-41A1-8697-244922D6DA6F}" destId="{00A087DC-09BD-4642-8045-4FCC90B4D4BE}" srcOrd="0" destOrd="0" presId="urn:microsoft.com/office/officeart/2008/layout/HorizontalMultiLevelHierarchy"/>
    <dgm:cxn modelId="{19BCDF7B-1B40-4B0A-AC39-BD0C230F9966}" type="presParOf" srcId="{C70CA789-FB77-4E42-ACD7-973528E24FA0}" destId="{E4D2A338-FD15-400C-B8E8-E9ED8474C976}" srcOrd="5" destOrd="0" presId="urn:microsoft.com/office/officeart/2008/layout/HorizontalMultiLevelHierarchy"/>
    <dgm:cxn modelId="{D0E6C669-FFF8-45DD-B3AC-74C0080DC8BD}" type="presParOf" srcId="{E4D2A338-FD15-400C-B8E8-E9ED8474C976}" destId="{61674863-36EB-48C7-9BC1-FE7ED2FA5B61}" srcOrd="0" destOrd="0" presId="urn:microsoft.com/office/officeart/2008/layout/HorizontalMultiLevelHierarchy"/>
    <dgm:cxn modelId="{3F4FDE7A-D633-4DC1-9BB1-89163A23ECAD}" type="presParOf" srcId="{E4D2A338-FD15-400C-B8E8-E9ED8474C976}" destId="{FD8C7197-5D42-452A-9ECA-EC85B8C3A619}" srcOrd="1" destOrd="0" presId="urn:microsoft.com/office/officeart/2008/layout/HorizontalMultiLevelHierarchy"/>
    <dgm:cxn modelId="{60C1A3C4-94F0-458F-A4A7-C1F89842329F}" type="presParOf" srcId="{C70CA789-FB77-4E42-ACD7-973528E24FA0}" destId="{DF6B21DB-89B0-48EF-961F-89C46ECE0BA7}" srcOrd="6" destOrd="0" presId="urn:microsoft.com/office/officeart/2008/layout/HorizontalMultiLevelHierarchy"/>
    <dgm:cxn modelId="{00910993-03B5-4151-B371-A6536B7FA144}" type="presParOf" srcId="{DF6B21DB-89B0-48EF-961F-89C46ECE0BA7}" destId="{FB5BE068-4BA2-4F3C-9649-BBFFA0DD11EA}" srcOrd="0" destOrd="0" presId="urn:microsoft.com/office/officeart/2008/layout/HorizontalMultiLevelHierarchy"/>
    <dgm:cxn modelId="{98AE42C8-BA70-493B-8CA3-0C0925C6951E}" type="presParOf" srcId="{C70CA789-FB77-4E42-ACD7-973528E24FA0}" destId="{685048A1-2C7C-4E09-9CDB-6D1BDA49578E}" srcOrd="7" destOrd="0" presId="urn:microsoft.com/office/officeart/2008/layout/HorizontalMultiLevelHierarchy"/>
    <dgm:cxn modelId="{52DCF97E-C858-46A3-AE5E-141088AFF167}" type="presParOf" srcId="{685048A1-2C7C-4E09-9CDB-6D1BDA49578E}" destId="{388BF1A5-EAD0-4584-8069-8E9AF8394DAD}" srcOrd="0" destOrd="0" presId="urn:microsoft.com/office/officeart/2008/layout/HorizontalMultiLevelHierarchy"/>
    <dgm:cxn modelId="{FCB06CF4-6648-40AA-A5E2-871DCD8F1C0B}" type="presParOf" srcId="{685048A1-2C7C-4E09-9CDB-6D1BDA49578E}" destId="{A916366E-A77F-49BB-87C0-F95BF88F70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21DB-89B0-48EF-961F-89C46ECE0BA7}">
      <dsp:nvSpPr>
        <dsp:cNvPr id="0" name=""/>
        <dsp:cNvSpPr/>
      </dsp:nvSpPr>
      <dsp:spPr>
        <a:xfrm>
          <a:off x="1815285" y="2209800"/>
          <a:ext cx="550858" cy="157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429" y="0"/>
              </a:lnTo>
              <a:lnTo>
                <a:pt x="275429" y="1574482"/>
              </a:lnTo>
              <a:lnTo>
                <a:pt x="550858" y="157448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49013" y="2955339"/>
        <a:ext cx="83403" cy="83403"/>
      </dsp:txXfrm>
    </dsp:sp>
    <dsp:sp modelId="{080CE1A0-F62F-4854-9B90-0F0A1D128EC6}">
      <dsp:nvSpPr>
        <dsp:cNvPr id="0" name=""/>
        <dsp:cNvSpPr/>
      </dsp:nvSpPr>
      <dsp:spPr>
        <a:xfrm>
          <a:off x="1815285" y="2209800"/>
          <a:ext cx="550858" cy="524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429" y="0"/>
              </a:lnTo>
              <a:lnTo>
                <a:pt x="275429" y="524827"/>
              </a:lnTo>
              <a:lnTo>
                <a:pt x="550858" y="524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1693" y="2453192"/>
        <a:ext cx="38042" cy="38042"/>
      </dsp:txXfrm>
    </dsp:sp>
    <dsp:sp modelId="{20590E08-2745-421C-8257-B27B95A0817F}">
      <dsp:nvSpPr>
        <dsp:cNvPr id="0" name=""/>
        <dsp:cNvSpPr/>
      </dsp:nvSpPr>
      <dsp:spPr>
        <a:xfrm>
          <a:off x="1815285" y="1684972"/>
          <a:ext cx="550858" cy="524827"/>
        </a:xfrm>
        <a:custGeom>
          <a:avLst/>
          <a:gdLst/>
          <a:ahLst/>
          <a:cxnLst/>
          <a:rect l="0" t="0" r="0" b="0"/>
          <a:pathLst>
            <a:path>
              <a:moveTo>
                <a:pt x="0" y="524827"/>
              </a:moveTo>
              <a:lnTo>
                <a:pt x="275429" y="524827"/>
              </a:lnTo>
              <a:lnTo>
                <a:pt x="275429" y="0"/>
              </a:lnTo>
              <a:lnTo>
                <a:pt x="550858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1693" y="1928365"/>
        <a:ext cx="38042" cy="38042"/>
      </dsp:txXfrm>
    </dsp:sp>
    <dsp:sp modelId="{29DA9384-A1CD-4A44-95D7-0E24626F1FA5}">
      <dsp:nvSpPr>
        <dsp:cNvPr id="0" name=""/>
        <dsp:cNvSpPr/>
      </dsp:nvSpPr>
      <dsp:spPr>
        <a:xfrm>
          <a:off x="1815285" y="635317"/>
          <a:ext cx="550858" cy="1574482"/>
        </a:xfrm>
        <a:custGeom>
          <a:avLst/>
          <a:gdLst/>
          <a:ahLst/>
          <a:cxnLst/>
          <a:rect l="0" t="0" r="0" b="0"/>
          <a:pathLst>
            <a:path>
              <a:moveTo>
                <a:pt x="0" y="1574482"/>
              </a:moveTo>
              <a:lnTo>
                <a:pt x="275429" y="1574482"/>
              </a:lnTo>
              <a:lnTo>
                <a:pt x="275429" y="0"/>
              </a:lnTo>
              <a:lnTo>
                <a:pt x="550858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49013" y="1380857"/>
        <a:ext cx="83403" cy="83403"/>
      </dsp:txXfrm>
    </dsp:sp>
    <dsp:sp modelId="{E6417E69-D808-4554-9395-FB595D2A7D64}">
      <dsp:nvSpPr>
        <dsp:cNvPr id="0" name=""/>
        <dsp:cNvSpPr/>
      </dsp:nvSpPr>
      <dsp:spPr>
        <a:xfrm rot="16200000">
          <a:off x="-814376" y="1789938"/>
          <a:ext cx="4419600" cy="839724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4300" kern="1200" dirty="0" smtClean="0"/>
            <a:t>Плански базирано</a:t>
          </a:r>
          <a:endParaRPr lang="en-US" sz="4300" kern="1200" dirty="0"/>
        </a:p>
      </dsp:txBody>
      <dsp:txXfrm>
        <a:off x="-814376" y="1789938"/>
        <a:ext cx="4419600" cy="839724"/>
      </dsp:txXfrm>
    </dsp:sp>
    <dsp:sp modelId="{B3437301-9EB8-4963-B6B8-CCE3042E7794}">
      <dsp:nvSpPr>
        <dsp:cNvPr id="0" name=""/>
        <dsp:cNvSpPr/>
      </dsp:nvSpPr>
      <dsp:spPr>
        <a:xfrm>
          <a:off x="2366144" y="215455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Процес развоја планиран у детаље</a:t>
          </a:r>
          <a:endParaRPr lang="en-US" sz="1900" kern="1200" dirty="0"/>
        </a:p>
      </dsp:txBody>
      <dsp:txXfrm>
        <a:off x="2366144" y="215455"/>
        <a:ext cx="2754294" cy="839724"/>
      </dsp:txXfrm>
    </dsp:sp>
    <dsp:sp modelId="{0423CBEC-EC14-444A-902F-50E8AEC7D70F}">
      <dsp:nvSpPr>
        <dsp:cNvPr id="0" name=""/>
        <dsp:cNvSpPr/>
      </dsp:nvSpPr>
      <dsp:spPr>
        <a:xfrm>
          <a:off x="2366144" y="1265110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Многи проблеми се могу рано открити</a:t>
          </a:r>
          <a:endParaRPr lang="en-US" sz="1900" kern="1200" dirty="0"/>
        </a:p>
      </dsp:txBody>
      <dsp:txXfrm>
        <a:off x="2366144" y="1265110"/>
        <a:ext cx="2754294" cy="839724"/>
      </dsp:txXfrm>
    </dsp:sp>
    <dsp:sp modelId="{06A2B136-CF38-447F-9870-024499E8B5AB}">
      <dsp:nvSpPr>
        <dsp:cNvPr id="0" name=""/>
        <dsp:cNvSpPr/>
      </dsp:nvSpPr>
      <dsp:spPr>
        <a:xfrm>
          <a:off x="2366144" y="2314765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Често се првобитне одлуке мјењају</a:t>
          </a:r>
        </a:p>
      </dsp:txBody>
      <dsp:txXfrm>
        <a:off x="2366144" y="2314765"/>
        <a:ext cx="2754294" cy="839724"/>
      </dsp:txXfrm>
    </dsp:sp>
    <dsp:sp modelId="{388BF1A5-EAD0-4584-8069-8E9AF8394DAD}">
      <dsp:nvSpPr>
        <dsp:cNvPr id="0" name=""/>
        <dsp:cNvSpPr/>
      </dsp:nvSpPr>
      <dsp:spPr>
        <a:xfrm>
          <a:off x="2366144" y="3364420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Righ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Подобан за велике пројекте гдје је акценат на сигурности</a:t>
          </a:r>
          <a:endParaRPr lang="en-US" sz="1900" kern="1200" dirty="0"/>
        </a:p>
      </dsp:txBody>
      <dsp:txXfrm>
        <a:off x="2366144" y="3364420"/>
        <a:ext cx="2754294" cy="839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21DB-89B0-48EF-961F-89C46ECE0BA7}">
      <dsp:nvSpPr>
        <dsp:cNvPr id="0" name=""/>
        <dsp:cNvSpPr/>
      </dsp:nvSpPr>
      <dsp:spPr>
        <a:xfrm>
          <a:off x="3729855" y="2209800"/>
          <a:ext cx="550858" cy="1574482"/>
        </a:xfrm>
        <a:custGeom>
          <a:avLst/>
          <a:gdLst/>
          <a:ahLst/>
          <a:cxnLst/>
          <a:rect l="0" t="0" r="0" b="0"/>
          <a:pathLst>
            <a:path>
              <a:moveTo>
                <a:pt x="550858" y="0"/>
              </a:moveTo>
              <a:lnTo>
                <a:pt x="275429" y="0"/>
              </a:lnTo>
              <a:lnTo>
                <a:pt x="275429" y="1574482"/>
              </a:lnTo>
              <a:lnTo>
                <a:pt x="0" y="157448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3583" y="2955339"/>
        <a:ext cx="83403" cy="83403"/>
      </dsp:txXfrm>
    </dsp:sp>
    <dsp:sp modelId="{771952A0-DB55-41A1-8697-244922D6DA6F}">
      <dsp:nvSpPr>
        <dsp:cNvPr id="0" name=""/>
        <dsp:cNvSpPr/>
      </dsp:nvSpPr>
      <dsp:spPr>
        <a:xfrm>
          <a:off x="3729855" y="2209800"/>
          <a:ext cx="550858" cy="524827"/>
        </a:xfrm>
        <a:custGeom>
          <a:avLst/>
          <a:gdLst/>
          <a:ahLst/>
          <a:cxnLst/>
          <a:rect l="0" t="0" r="0" b="0"/>
          <a:pathLst>
            <a:path>
              <a:moveTo>
                <a:pt x="550858" y="0"/>
              </a:moveTo>
              <a:lnTo>
                <a:pt x="275429" y="0"/>
              </a:lnTo>
              <a:lnTo>
                <a:pt x="275429" y="524827"/>
              </a:lnTo>
              <a:lnTo>
                <a:pt x="0" y="52482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264" y="2453192"/>
        <a:ext cx="38042" cy="38042"/>
      </dsp:txXfrm>
    </dsp:sp>
    <dsp:sp modelId="{20590E08-2745-421C-8257-B27B95A0817F}">
      <dsp:nvSpPr>
        <dsp:cNvPr id="0" name=""/>
        <dsp:cNvSpPr/>
      </dsp:nvSpPr>
      <dsp:spPr>
        <a:xfrm>
          <a:off x="3729855" y="1684972"/>
          <a:ext cx="550858" cy="524827"/>
        </a:xfrm>
        <a:custGeom>
          <a:avLst/>
          <a:gdLst/>
          <a:ahLst/>
          <a:cxnLst/>
          <a:rect l="0" t="0" r="0" b="0"/>
          <a:pathLst>
            <a:path>
              <a:moveTo>
                <a:pt x="550858" y="524827"/>
              </a:moveTo>
              <a:lnTo>
                <a:pt x="275429" y="524827"/>
              </a:lnTo>
              <a:lnTo>
                <a:pt x="275429" y="0"/>
              </a:ln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264" y="1928365"/>
        <a:ext cx="38042" cy="38042"/>
      </dsp:txXfrm>
    </dsp:sp>
    <dsp:sp modelId="{29DA9384-A1CD-4A44-95D7-0E24626F1FA5}">
      <dsp:nvSpPr>
        <dsp:cNvPr id="0" name=""/>
        <dsp:cNvSpPr/>
      </dsp:nvSpPr>
      <dsp:spPr>
        <a:xfrm>
          <a:off x="3729855" y="635317"/>
          <a:ext cx="550858" cy="1574482"/>
        </a:xfrm>
        <a:custGeom>
          <a:avLst/>
          <a:gdLst/>
          <a:ahLst/>
          <a:cxnLst/>
          <a:rect l="0" t="0" r="0" b="0"/>
          <a:pathLst>
            <a:path>
              <a:moveTo>
                <a:pt x="550858" y="1574482"/>
              </a:moveTo>
              <a:lnTo>
                <a:pt x="275429" y="1574482"/>
              </a:lnTo>
              <a:lnTo>
                <a:pt x="275429" y="0"/>
              </a:ln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3583" y="1380857"/>
        <a:ext cx="83403" cy="83403"/>
      </dsp:txXfrm>
    </dsp:sp>
    <dsp:sp modelId="{E6417E69-D808-4554-9395-FB595D2A7D64}">
      <dsp:nvSpPr>
        <dsp:cNvPr id="0" name=""/>
        <dsp:cNvSpPr/>
      </dsp:nvSpPr>
      <dsp:spPr>
        <a:xfrm rot="5400000">
          <a:off x="2490776" y="1789938"/>
          <a:ext cx="4419600" cy="839724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5500" kern="1200" dirty="0" smtClean="0"/>
            <a:t>Агилно</a:t>
          </a:r>
          <a:endParaRPr lang="en-US" sz="5500" kern="1200" dirty="0"/>
        </a:p>
      </dsp:txBody>
      <dsp:txXfrm>
        <a:off x="2490776" y="1789938"/>
        <a:ext cx="4419600" cy="839724"/>
      </dsp:txXfrm>
    </dsp:sp>
    <dsp:sp modelId="{B3437301-9EB8-4963-B6B8-CCE3042E7794}">
      <dsp:nvSpPr>
        <dsp:cNvPr id="0" name=""/>
        <dsp:cNvSpPr/>
      </dsp:nvSpPr>
      <dsp:spPr>
        <a:xfrm>
          <a:off x="975561" y="215455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Већина одлука се доноси у ходу, током развоја</a:t>
          </a:r>
          <a:endParaRPr lang="en-US" sz="1900" kern="1200" dirty="0"/>
        </a:p>
      </dsp:txBody>
      <dsp:txXfrm>
        <a:off x="975561" y="215455"/>
        <a:ext cx="2754294" cy="839724"/>
      </dsp:txXfrm>
    </dsp:sp>
    <dsp:sp modelId="{0423CBEC-EC14-444A-902F-50E8AEC7D70F}">
      <dsp:nvSpPr>
        <dsp:cNvPr id="0" name=""/>
        <dsp:cNvSpPr/>
      </dsp:nvSpPr>
      <dsp:spPr>
        <a:xfrm>
          <a:off x="975561" y="1265110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Флексибилан, лако подноси промјене захтјева</a:t>
          </a:r>
        </a:p>
      </dsp:txBody>
      <dsp:txXfrm>
        <a:off x="975561" y="1265110"/>
        <a:ext cx="2754294" cy="839724"/>
      </dsp:txXfrm>
    </dsp:sp>
    <dsp:sp modelId="{61674863-36EB-48C7-9BC1-FE7ED2FA5B61}">
      <dsp:nvSpPr>
        <dsp:cNvPr id="0" name=""/>
        <dsp:cNvSpPr/>
      </dsp:nvSpPr>
      <dsp:spPr>
        <a:xfrm>
          <a:off x="975561" y="2314765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Захтјева интензивну сарадњу са клијентом</a:t>
          </a:r>
          <a:endParaRPr lang="en-US" sz="1900" kern="1200" dirty="0"/>
        </a:p>
      </dsp:txBody>
      <dsp:txXfrm>
        <a:off x="975561" y="2314765"/>
        <a:ext cx="2754294" cy="839724"/>
      </dsp:txXfrm>
    </dsp:sp>
    <dsp:sp modelId="{388BF1A5-EAD0-4584-8069-8E9AF8394DAD}">
      <dsp:nvSpPr>
        <dsp:cNvPr id="0" name=""/>
        <dsp:cNvSpPr/>
      </dsp:nvSpPr>
      <dsp:spPr>
        <a:xfrm>
          <a:off x="975561" y="3364420"/>
          <a:ext cx="2754294" cy="8397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ContrastingLeftFacing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BA" sz="1900" kern="1200" dirty="0" smtClean="0"/>
            <a:t>Подобан за средње и мале пројекте који се често мијењају</a:t>
          </a:r>
          <a:endParaRPr lang="en-US" sz="1900" kern="1200" dirty="0"/>
        </a:p>
      </dsp:txBody>
      <dsp:txXfrm>
        <a:off x="975561" y="3364420"/>
        <a:ext cx="2754294" cy="83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98E6-E7BB-4C3C-8A14-8969A4D77922}" type="datetimeFigureOut">
              <a:rPr lang="en-US" smtClean="0"/>
              <a:t>07-Jan-13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2993-D0A7-44CE-9101-5BCC8864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2993-D0A7-44CE-9101-5BCC88644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2993-D0A7-44CE-9101-5BCC88644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2993-D0A7-44CE-9101-5BCC88644E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2993-D0A7-44CE-9101-5BCC88644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62993-D0A7-44CE-9101-5BCC88644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74F9-F049-4470-898C-933663DAD8A2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CFBB-2BDA-49A2-AB33-E5ABA0F2D4D0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3899-CFDF-4987-ADD2-2AB0993BE460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57C3-BD5B-4FD8-9913-A0453D4E929A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81C-917C-4F93-A7A5-8CD629FBCE48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92A-8618-4A98-9283-25D92C87A8BB}" type="datetime1">
              <a:rPr lang="en-US" smtClean="0"/>
              <a:t>07-Jan-13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18D-DF7A-421C-A1C1-F58FE94FB3C0}" type="datetime1">
              <a:rPr lang="en-US" smtClean="0"/>
              <a:t>07-Jan-13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E442-E0DD-4FBA-940D-E17BE2101088}" type="datetime1">
              <a:rPr lang="en-US" smtClean="0"/>
              <a:t>07-Jan-13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3B6E-7CBD-4E05-96AC-57CFA18DF87D}" type="datetime1">
              <a:rPr lang="en-US" smtClean="0"/>
              <a:t>07-Jan-13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7B2B-CD76-414D-B3BF-4B4DDB26E6C0}" type="datetime1">
              <a:rPr lang="en-US" smtClean="0"/>
              <a:t>07-Jan-13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39D-3F92-41C1-931C-7CA36624B618}" type="datetime1">
              <a:rPr lang="en-US" smtClean="0"/>
              <a:t>07-Jan-13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EC449D-4514-429D-A91A-04BFCFB7C8D8}" type="datetime1">
              <a:rPr lang="en-US" smtClean="0"/>
              <a:t>07-Jan-13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sr-Cyrl-BA" smtClean="0"/>
              <a:t>Аљоша Шљука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3B7686-AF0D-4185-B8E7-0559C32A95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BA" sz="5400" b="1" dirty="0" smtClean="0"/>
              <a:t>Планирање пројекта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60915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sz="2400" dirty="0" smtClean="0"/>
              <a:t>Аљоша Шљука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2400" dirty="0" smtClean="0"/>
              <a:t>Развој софтвера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039999"/>
      </p:ext>
    </p:extLst>
  </p:cSld>
  <p:clrMapOvr>
    <a:masterClrMapping/>
  </p:clrMapOvr>
  <p:transition spd="slow" advTm="1195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BA" dirty="0" smtClean="0"/>
              <a:t>Промјене плана су </a:t>
            </a:r>
            <a:r>
              <a:rPr lang="sr-Cyrl-BA" b="1" dirty="0" smtClean="0"/>
              <a:t>извјесне</a:t>
            </a:r>
            <a:r>
              <a:rPr lang="sr-Cyrl-BA" dirty="0" smtClean="0"/>
              <a:t> и </a:t>
            </a:r>
            <a:r>
              <a:rPr lang="sr-Cyrl-BA" b="1" dirty="0" smtClean="0"/>
              <a:t>очекиване</a:t>
            </a:r>
            <a:r>
              <a:rPr lang="sr-Cyrl-BA" dirty="0" smtClean="0"/>
              <a:t>.</a:t>
            </a:r>
          </a:p>
          <a:p>
            <a:r>
              <a:rPr lang="sr-Cyrl-BA" dirty="0" smtClean="0"/>
              <a:t>Неопходе сталне </a:t>
            </a:r>
            <a:r>
              <a:rPr lang="sr-Cyrl-BA" b="1" dirty="0" smtClean="0"/>
              <a:t>ревизије </a:t>
            </a:r>
            <a:r>
              <a:rPr lang="sr-Cyrl-BA" dirty="0" smtClean="0"/>
              <a:t>плана.</a:t>
            </a:r>
          </a:p>
          <a:p>
            <a:r>
              <a:rPr lang="sr-Cyrl-BA" dirty="0" smtClean="0"/>
              <a:t>Први процјене требају бити </a:t>
            </a:r>
            <a:r>
              <a:rPr lang="sr-Cyrl-BA" b="1" dirty="0" smtClean="0"/>
              <a:t>песимистичне</a:t>
            </a:r>
            <a:r>
              <a:rPr lang="sr-Cyrl-BA" dirty="0" smtClean="0"/>
              <a:t>.</a:t>
            </a:r>
          </a:p>
          <a:p>
            <a:r>
              <a:rPr lang="sr-Cyrl-BA" dirty="0" smtClean="0"/>
              <a:t>Потребно планирати акције </a:t>
            </a:r>
            <a:r>
              <a:rPr lang="sr-Cyrl-BA" b="1" dirty="0" smtClean="0"/>
              <a:t>ублажавања ризика</a:t>
            </a:r>
            <a:r>
              <a:rPr lang="sr-Cyrl-BA" dirty="0" smtClean="0"/>
              <a:t>.</a:t>
            </a:r>
          </a:p>
          <a:p>
            <a:r>
              <a:rPr lang="sr-Cyrl-BA" dirty="0" smtClean="0"/>
              <a:t>При великим проблемима често потребно поновно </a:t>
            </a:r>
            <a:r>
              <a:rPr lang="sr-Cyrl-BA" b="1" dirty="0" smtClean="0"/>
              <a:t>преговарање</a:t>
            </a:r>
            <a:r>
              <a:rPr lang="sr-Cyrl-BA" dirty="0" smtClean="0"/>
              <a:t> са муштеријама и изналажење </a:t>
            </a:r>
            <a:r>
              <a:rPr lang="sr-Cyrl-BA" b="1" dirty="0" smtClean="0"/>
              <a:t>алтернативних</a:t>
            </a:r>
            <a:r>
              <a:rPr lang="sr-Cyrl-BA" dirty="0" smtClean="0"/>
              <a:t> </a:t>
            </a:r>
            <a:r>
              <a:rPr lang="sr-Cyrl-BA" b="1" dirty="0" smtClean="0"/>
              <a:t>рјешења</a:t>
            </a:r>
            <a:r>
              <a:rPr lang="sr-Cyrl-BA" dirty="0" smtClean="0"/>
              <a:t>.</a:t>
            </a:r>
          </a:p>
          <a:p>
            <a:r>
              <a:rPr lang="sr-Cyrl-BA" dirty="0" smtClean="0"/>
              <a:t>Могућност отказивања пројекта услијед техничких или менаџерских </a:t>
            </a:r>
            <a:r>
              <a:rPr lang="sr-Cyrl-BA" b="1" dirty="0" smtClean="0"/>
              <a:t>неподобности</a:t>
            </a:r>
            <a:r>
              <a:rPr lang="sr-Cyrl-BA" dirty="0" smtClean="0"/>
              <a:t>, као и </a:t>
            </a:r>
            <a:r>
              <a:rPr lang="sr-Cyrl-BA" b="1" dirty="0" smtClean="0"/>
              <a:t>превеликих промјена </a:t>
            </a:r>
            <a:r>
              <a:rPr lang="sr-Cyrl-BA" dirty="0" smtClean="0"/>
              <a:t>захтјева.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Промјене плана, ризици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7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BA" sz="6600" dirty="0" smtClean="0"/>
              <a:t>Распоред пројекта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BA" sz="2800" dirty="0" smtClean="0"/>
              <a:t>Ко, шта и кад ради?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904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lnSpcReduction="10000"/>
          </a:bodyPr>
          <a:lstStyle/>
          <a:p>
            <a:r>
              <a:rPr lang="sr-Cyrl-BA" dirty="0" smtClean="0"/>
              <a:t>Конструкција распореда укључује одлуке о организацији пројекта као </a:t>
            </a:r>
            <a:r>
              <a:rPr lang="sr-Cyrl-BA" b="1" dirty="0" smtClean="0"/>
              <a:t>система одвојених задатака</a:t>
            </a:r>
            <a:r>
              <a:rPr lang="sr-Cyrl-BA" dirty="0" smtClean="0"/>
              <a:t> и њиховом извођењу.</a:t>
            </a:r>
          </a:p>
          <a:p>
            <a:r>
              <a:rPr lang="sr-Cyrl-BA" dirty="0" smtClean="0"/>
              <a:t>Потребно процјенити:</a:t>
            </a:r>
          </a:p>
          <a:p>
            <a:pPr lvl="1"/>
            <a:r>
              <a:rPr lang="sr-Cyrl-BA" b="1" dirty="0" smtClean="0"/>
              <a:t>Вријеме</a:t>
            </a:r>
            <a:r>
              <a:rPr lang="sr-Cyrl-BA" dirty="0" smtClean="0"/>
              <a:t> потребно за завршавање појединачних задатака;</a:t>
            </a:r>
          </a:p>
          <a:p>
            <a:pPr lvl="1"/>
            <a:r>
              <a:rPr lang="sr-Cyrl-BA" b="1" dirty="0" smtClean="0"/>
              <a:t>Напор</a:t>
            </a:r>
            <a:r>
              <a:rPr lang="sr-Cyrl-BA" dirty="0" smtClean="0"/>
              <a:t> који је потребно уложити;</a:t>
            </a:r>
          </a:p>
          <a:p>
            <a:pPr lvl="1"/>
            <a:r>
              <a:rPr lang="sr-Cyrl-BA" b="1" dirty="0" smtClean="0"/>
              <a:t>Ко</a:t>
            </a:r>
            <a:r>
              <a:rPr lang="sr-Cyrl-BA" dirty="0" smtClean="0"/>
              <a:t> ће на чему да ради;</a:t>
            </a:r>
          </a:p>
          <a:p>
            <a:pPr lvl="1"/>
            <a:r>
              <a:rPr lang="sr-Cyrl-BA" dirty="0" smtClean="0"/>
              <a:t>Који ће </a:t>
            </a:r>
            <a:r>
              <a:rPr lang="sr-Cyrl-BA" b="1" dirty="0" smtClean="0"/>
              <a:t>ресурси</a:t>
            </a:r>
            <a:r>
              <a:rPr lang="sr-Cyrl-BA" dirty="0" smtClean="0"/>
              <a:t> бити искориштени и када;</a:t>
            </a:r>
          </a:p>
          <a:p>
            <a:pPr lvl="1"/>
            <a:r>
              <a:rPr lang="sr-Cyrl-BA" b="1" dirty="0" smtClean="0"/>
              <a:t>Зависност</a:t>
            </a:r>
            <a:r>
              <a:rPr lang="sr-Cyrl-BA" dirty="0" smtClean="0"/>
              <a:t> од осталих задатака.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Како правити распоред?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21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Поређење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358641" y="2489510"/>
            <a:ext cx="2365474" cy="1182737"/>
          </a:xfrm>
          <a:custGeom>
            <a:avLst/>
            <a:gdLst>
              <a:gd name="connsiteX0" fmla="*/ 0 w 2365474"/>
              <a:gd name="connsiteY0" fmla="*/ 118274 h 1182737"/>
              <a:gd name="connsiteX1" fmla="*/ 118274 w 2365474"/>
              <a:gd name="connsiteY1" fmla="*/ 0 h 1182737"/>
              <a:gd name="connsiteX2" fmla="*/ 2247200 w 2365474"/>
              <a:gd name="connsiteY2" fmla="*/ 0 h 1182737"/>
              <a:gd name="connsiteX3" fmla="*/ 2365474 w 2365474"/>
              <a:gd name="connsiteY3" fmla="*/ 118274 h 1182737"/>
              <a:gd name="connsiteX4" fmla="*/ 2365474 w 2365474"/>
              <a:gd name="connsiteY4" fmla="*/ 1064463 h 1182737"/>
              <a:gd name="connsiteX5" fmla="*/ 2247200 w 2365474"/>
              <a:gd name="connsiteY5" fmla="*/ 1182737 h 1182737"/>
              <a:gd name="connsiteX6" fmla="*/ 118274 w 2365474"/>
              <a:gd name="connsiteY6" fmla="*/ 1182737 h 1182737"/>
              <a:gd name="connsiteX7" fmla="*/ 0 w 2365474"/>
              <a:gd name="connsiteY7" fmla="*/ 1064463 h 1182737"/>
              <a:gd name="connsiteX8" fmla="*/ 0 w 2365474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474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2247200" y="0"/>
                </a:lnTo>
                <a:cubicBezTo>
                  <a:pt x="2312521" y="0"/>
                  <a:pt x="2365474" y="52953"/>
                  <a:pt x="2365474" y="118274"/>
                </a:cubicBezTo>
                <a:lnTo>
                  <a:pt x="2365474" y="1064463"/>
                </a:lnTo>
                <a:cubicBezTo>
                  <a:pt x="2365474" y="1129784"/>
                  <a:pt x="2312521" y="1182737"/>
                  <a:pt x="2247200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266" tIns="66391" rIns="82266" bIns="6639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2500" kern="1200" dirty="0" smtClean="0"/>
              <a:t>Традиционално планирање</a:t>
            </a:r>
            <a:endParaRPr lang="en-US" sz="2500" kern="1200" dirty="0"/>
          </a:p>
        </p:txBody>
      </p:sp>
      <p:sp>
        <p:nvSpPr>
          <p:cNvPr id="5" name="Freeform 4"/>
          <p:cNvSpPr/>
          <p:nvPr/>
        </p:nvSpPr>
        <p:spPr>
          <a:xfrm>
            <a:off x="3595188" y="3672247"/>
            <a:ext cx="236547" cy="8870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87052"/>
                </a:lnTo>
                <a:lnTo>
                  <a:pt x="236547" y="887052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3831736" y="3967931"/>
            <a:ext cx="1892379" cy="1182737"/>
          </a:xfrm>
          <a:custGeom>
            <a:avLst/>
            <a:gdLst>
              <a:gd name="connsiteX0" fmla="*/ 0 w 1892379"/>
              <a:gd name="connsiteY0" fmla="*/ 118274 h 1182737"/>
              <a:gd name="connsiteX1" fmla="*/ 118274 w 1892379"/>
              <a:gd name="connsiteY1" fmla="*/ 0 h 1182737"/>
              <a:gd name="connsiteX2" fmla="*/ 1774105 w 1892379"/>
              <a:gd name="connsiteY2" fmla="*/ 0 h 1182737"/>
              <a:gd name="connsiteX3" fmla="*/ 1892379 w 1892379"/>
              <a:gd name="connsiteY3" fmla="*/ 118274 h 1182737"/>
              <a:gd name="connsiteX4" fmla="*/ 1892379 w 1892379"/>
              <a:gd name="connsiteY4" fmla="*/ 1064463 h 1182737"/>
              <a:gd name="connsiteX5" fmla="*/ 1774105 w 1892379"/>
              <a:gd name="connsiteY5" fmla="*/ 1182737 h 1182737"/>
              <a:gd name="connsiteX6" fmla="*/ 118274 w 1892379"/>
              <a:gd name="connsiteY6" fmla="*/ 1182737 h 1182737"/>
              <a:gd name="connsiteX7" fmla="*/ 0 w 1892379"/>
              <a:gd name="connsiteY7" fmla="*/ 1064463 h 1182737"/>
              <a:gd name="connsiteX8" fmla="*/ 0 w 1892379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2379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1774105" y="0"/>
                </a:lnTo>
                <a:cubicBezTo>
                  <a:pt x="1839426" y="0"/>
                  <a:pt x="1892379" y="52953"/>
                  <a:pt x="1892379" y="118274"/>
                </a:cubicBezTo>
                <a:lnTo>
                  <a:pt x="1892379" y="1064463"/>
                </a:lnTo>
                <a:cubicBezTo>
                  <a:pt x="1892379" y="1129784"/>
                  <a:pt x="1839426" y="1182737"/>
                  <a:pt x="1774105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0836" tIns="58771" rIns="70836" bIns="58771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Комплетан распоред се дефинише</a:t>
            </a:r>
            <a:endParaRPr lang="en-US" sz="1900" kern="1200" dirty="0"/>
          </a:p>
        </p:txBody>
      </p:sp>
      <p:sp>
        <p:nvSpPr>
          <p:cNvPr id="8" name="Freeform 7"/>
          <p:cNvSpPr/>
          <p:nvPr/>
        </p:nvSpPr>
        <p:spPr>
          <a:xfrm>
            <a:off x="3595188" y="3672247"/>
            <a:ext cx="236547" cy="23654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65474"/>
                </a:lnTo>
                <a:lnTo>
                  <a:pt x="236547" y="2365474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3831736" y="5446352"/>
            <a:ext cx="1892379" cy="1182737"/>
          </a:xfrm>
          <a:custGeom>
            <a:avLst/>
            <a:gdLst>
              <a:gd name="connsiteX0" fmla="*/ 0 w 1892379"/>
              <a:gd name="connsiteY0" fmla="*/ 118274 h 1182737"/>
              <a:gd name="connsiteX1" fmla="*/ 118274 w 1892379"/>
              <a:gd name="connsiteY1" fmla="*/ 0 h 1182737"/>
              <a:gd name="connsiteX2" fmla="*/ 1774105 w 1892379"/>
              <a:gd name="connsiteY2" fmla="*/ 0 h 1182737"/>
              <a:gd name="connsiteX3" fmla="*/ 1892379 w 1892379"/>
              <a:gd name="connsiteY3" fmla="*/ 118274 h 1182737"/>
              <a:gd name="connsiteX4" fmla="*/ 1892379 w 1892379"/>
              <a:gd name="connsiteY4" fmla="*/ 1064463 h 1182737"/>
              <a:gd name="connsiteX5" fmla="*/ 1774105 w 1892379"/>
              <a:gd name="connsiteY5" fmla="*/ 1182737 h 1182737"/>
              <a:gd name="connsiteX6" fmla="*/ 118274 w 1892379"/>
              <a:gd name="connsiteY6" fmla="*/ 1182737 h 1182737"/>
              <a:gd name="connsiteX7" fmla="*/ 0 w 1892379"/>
              <a:gd name="connsiteY7" fmla="*/ 1064463 h 1182737"/>
              <a:gd name="connsiteX8" fmla="*/ 0 w 1892379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2379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1774105" y="0"/>
                </a:lnTo>
                <a:cubicBezTo>
                  <a:pt x="1839426" y="0"/>
                  <a:pt x="1892379" y="52953"/>
                  <a:pt x="1892379" y="118274"/>
                </a:cubicBezTo>
                <a:lnTo>
                  <a:pt x="1892379" y="1064463"/>
                </a:lnTo>
                <a:cubicBezTo>
                  <a:pt x="1892379" y="1129784"/>
                  <a:pt x="1839426" y="1182737"/>
                  <a:pt x="1774105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0836" tIns="58771" rIns="70836" bIns="58771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Распоред се мјења при процесу развоја</a:t>
            </a:r>
            <a:endParaRPr lang="en-US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315484" y="2489510"/>
            <a:ext cx="2365474" cy="1182737"/>
          </a:xfrm>
          <a:custGeom>
            <a:avLst/>
            <a:gdLst>
              <a:gd name="connsiteX0" fmla="*/ 0 w 2365474"/>
              <a:gd name="connsiteY0" fmla="*/ 118274 h 1182737"/>
              <a:gd name="connsiteX1" fmla="*/ 118274 w 2365474"/>
              <a:gd name="connsiteY1" fmla="*/ 0 h 1182737"/>
              <a:gd name="connsiteX2" fmla="*/ 2247200 w 2365474"/>
              <a:gd name="connsiteY2" fmla="*/ 0 h 1182737"/>
              <a:gd name="connsiteX3" fmla="*/ 2365474 w 2365474"/>
              <a:gd name="connsiteY3" fmla="*/ 118274 h 1182737"/>
              <a:gd name="connsiteX4" fmla="*/ 2365474 w 2365474"/>
              <a:gd name="connsiteY4" fmla="*/ 1064463 h 1182737"/>
              <a:gd name="connsiteX5" fmla="*/ 2247200 w 2365474"/>
              <a:gd name="connsiteY5" fmla="*/ 1182737 h 1182737"/>
              <a:gd name="connsiteX6" fmla="*/ 118274 w 2365474"/>
              <a:gd name="connsiteY6" fmla="*/ 1182737 h 1182737"/>
              <a:gd name="connsiteX7" fmla="*/ 0 w 2365474"/>
              <a:gd name="connsiteY7" fmla="*/ 1064463 h 1182737"/>
              <a:gd name="connsiteX8" fmla="*/ 0 w 2365474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5474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2247200" y="0"/>
                </a:lnTo>
                <a:cubicBezTo>
                  <a:pt x="2312521" y="0"/>
                  <a:pt x="2365474" y="52953"/>
                  <a:pt x="2365474" y="118274"/>
                </a:cubicBezTo>
                <a:lnTo>
                  <a:pt x="2365474" y="1064463"/>
                </a:lnTo>
                <a:cubicBezTo>
                  <a:pt x="2365474" y="1129784"/>
                  <a:pt x="2312521" y="1182737"/>
                  <a:pt x="2247200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266" tIns="66391" rIns="82266" bIns="6639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2500" kern="1200" dirty="0" smtClean="0"/>
              <a:t>Агилно планирање</a:t>
            </a:r>
            <a:endParaRPr lang="en-US" sz="25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6552031" y="3672247"/>
            <a:ext cx="236547" cy="8870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87052"/>
                </a:lnTo>
                <a:lnTo>
                  <a:pt x="236547" y="887052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6788579" y="3967931"/>
            <a:ext cx="1892379" cy="1182737"/>
          </a:xfrm>
          <a:custGeom>
            <a:avLst/>
            <a:gdLst>
              <a:gd name="connsiteX0" fmla="*/ 0 w 1892379"/>
              <a:gd name="connsiteY0" fmla="*/ 118274 h 1182737"/>
              <a:gd name="connsiteX1" fmla="*/ 118274 w 1892379"/>
              <a:gd name="connsiteY1" fmla="*/ 0 h 1182737"/>
              <a:gd name="connsiteX2" fmla="*/ 1774105 w 1892379"/>
              <a:gd name="connsiteY2" fmla="*/ 0 h 1182737"/>
              <a:gd name="connsiteX3" fmla="*/ 1892379 w 1892379"/>
              <a:gd name="connsiteY3" fmla="*/ 118274 h 1182737"/>
              <a:gd name="connsiteX4" fmla="*/ 1892379 w 1892379"/>
              <a:gd name="connsiteY4" fmla="*/ 1064463 h 1182737"/>
              <a:gd name="connsiteX5" fmla="*/ 1774105 w 1892379"/>
              <a:gd name="connsiteY5" fmla="*/ 1182737 h 1182737"/>
              <a:gd name="connsiteX6" fmla="*/ 118274 w 1892379"/>
              <a:gd name="connsiteY6" fmla="*/ 1182737 h 1182737"/>
              <a:gd name="connsiteX7" fmla="*/ 0 w 1892379"/>
              <a:gd name="connsiteY7" fmla="*/ 1064463 h 1182737"/>
              <a:gd name="connsiteX8" fmla="*/ 0 w 1892379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2379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1774105" y="0"/>
                </a:lnTo>
                <a:cubicBezTo>
                  <a:pt x="1839426" y="0"/>
                  <a:pt x="1892379" y="52953"/>
                  <a:pt x="1892379" y="118274"/>
                </a:cubicBezTo>
                <a:lnTo>
                  <a:pt x="1892379" y="1064463"/>
                </a:lnTo>
                <a:cubicBezTo>
                  <a:pt x="1892379" y="1129784"/>
                  <a:pt x="1839426" y="1182737"/>
                  <a:pt x="1774105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0836" tIns="58771" rIns="70836" bIns="58771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Иницијални распоред садржи само основне циљеве</a:t>
            </a:r>
            <a:endParaRPr lang="en-US" sz="19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6552031" y="3672247"/>
            <a:ext cx="236547" cy="23654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65474"/>
                </a:lnTo>
                <a:lnTo>
                  <a:pt x="236547" y="2365474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788579" y="5446352"/>
            <a:ext cx="1892379" cy="1182737"/>
          </a:xfrm>
          <a:custGeom>
            <a:avLst/>
            <a:gdLst>
              <a:gd name="connsiteX0" fmla="*/ 0 w 1892379"/>
              <a:gd name="connsiteY0" fmla="*/ 118274 h 1182737"/>
              <a:gd name="connsiteX1" fmla="*/ 118274 w 1892379"/>
              <a:gd name="connsiteY1" fmla="*/ 0 h 1182737"/>
              <a:gd name="connsiteX2" fmla="*/ 1774105 w 1892379"/>
              <a:gd name="connsiteY2" fmla="*/ 0 h 1182737"/>
              <a:gd name="connsiteX3" fmla="*/ 1892379 w 1892379"/>
              <a:gd name="connsiteY3" fmla="*/ 118274 h 1182737"/>
              <a:gd name="connsiteX4" fmla="*/ 1892379 w 1892379"/>
              <a:gd name="connsiteY4" fmla="*/ 1064463 h 1182737"/>
              <a:gd name="connsiteX5" fmla="*/ 1774105 w 1892379"/>
              <a:gd name="connsiteY5" fmla="*/ 1182737 h 1182737"/>
              <a:gd name="connsiteX6" fmla="*/ 118274 w 1892379"/>
              <a:gd name="connsiteY6" fmla="*/ 1182737 h 1182737"/>
              <a:gd name="connsiteX7" fmla="*/ 0 w 1892379"/>
              <a:gd name="connsiteY7" fmla="*/ 1064463 h 1182737"/>
              <a:gd name="connsiteX8" fmla="*/ 0 w 1892379"/>
              <a:gd name="connsiteY8" fmla="*/ 118274 h 11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2379" h="1182737">
                <a:moveTo>
                  <a:pt x="0" y="118274"/>
                </a:moveTo>
                <a:cubicBezTo>
                  <a:pt x="0" y="52953"/>
                  <a:pt x="52953" y="0"/>
                  <a:pt x="118274" y="0"/>
                </a:cubicBezTo>
                <a:lnTo>
                  <a:pt x="1774105" y="0"/>
                </a:lnTo>
                <a:cubicBezTo>
                  <a:pt x="1839426" y="0"/>
                  <a:pt x="1892379" y="52953"/>
                  <a:pt x="1892379" y="118274"/>
                </a:cubicBezTo>
                <a:lnTo>
                  <a:pt x="1892379" y="1064463"/>
                </a:lnTo>
                <a:cubicBezTo>
                  <a:pt x="1892379" y="1129784"/>
                  <a:pt x="1839426" y="1182737"/>
                  <a:pt x="1774105" y="1182737"/>
                </a:cubicBezTo>
                <a:lnTo>
                  <a:pt x="118274" y="1182737"/>
                </a:lnTo>
                <a:cubicBezTo>
                  <a:pt x="52953" y="1182737"/>
                  <a:pt x="0" y="1129784"/>
                  <a:pt x="0" y="1064463"/>
                </a:cubicBezTo>
                <a:lnTo>
                  <a:pt x="0" y="118274"/>
                </a:lnTo>
                <a:close/>
              </a:path>
            </a:pathLst>
          </a:custGeom>
        </p:spPr>
        <p:style>
          <a:lnRef idx="1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0836" tIns="58771" rIns="70836" bIns="58771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Свакој фази се прави садржај итеративно</a:t>
            </a:r>
            <a:endParaRPr lang="en-US" sz="19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362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2400" dirty="0" smtClean="0">
                <a:solidFill>
                  <a:schemeClr val="tx2"/>
                </a:solidFill>
              </a:rPr>
              <a:t>Оба приступа планирању развоја софтвера захтјевају конструкцију распореда: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9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 smtClean="0"/>
              <a:t>Конструкција распореда код плански базираног развоја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819400"/>
            <a:ext cx="866418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3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 smtClean="0"/>
              <a:t>Једноставна - помоћу табела (задаци, трајања, зависности, потребан напор...)</a:t>
            </a:r>
          </a:p>
          <a:p>
            <a:pPr lvl="1"/>
            <a:r>
              <a:rPr lang="sr-Cyrl-BA" dirty="0" smtClean="0"/>
              <a:t>Тешко видљиве везе међу елементима.</a:t>
            </a:r>
          </a:p>
          <a:p>
            <a:pPr marL="0" indent="0">
              <a:buNone/>
            </a:pPr>
            <a:endParaRPr lang="sr-Cyrl-BA" dirty="0"/>
          </a:p>
          <a:p>
            <a:r>
              <a:rPr lang="sr-Cyrl-BA" dirty="0" smtClean="0"/>
              <a:t>Напреднија:</a:t>
            </a:r>
          </a:p>
          <a:p>
            <a:pPr lvl="1"/>
            <a:r>
              <a:rPr lang="sr-Cyrl-BA" dirty="0" smtClean="0"/>
              <a:t>Графикони;</a:t>
            </a:r>
          </a:p>
          <a:p>
            <a:pPr lvl="1"/>
            <a:r>
              <a:rPr lang="sr-Cyrl-BA" dirty="0" smtClean="0"/>
              <a:t>Мреже активности.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Репрезентација распореда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6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BA" b="1" dirty="0" smtClean="0"/>
              <a:t>Активност </a:t>
            </a:r>
            <a:r>
              <a:rPr lang="sr-Cyrl-BA" dirty="0" smtClean="0"/>
              <a:t>– основни градивни елемент распореда. Особине:</a:t>
            </a:r>
          </a:p>
          <a:p>
            <a:pPr lvl="1"/>
            <a:r>
              <a:rPr lang="sr-Cyrl-BA" dirty="0" smtClean="0"/>
              <a:t>Трајање</a:t>
            </a:r>
            <a:r>
              <a:rPr lang="sr-Latn-BA" dirty="0" smtClean="0"/>
              <a:t>;</a:t>
            </a:r>
            <a:endParaRPr lang="sr-Cyrl-BA" dirty="0" smtClean="0"/>
          </a:p>
          <a:p>
            <a:pPr lvl="1"/>
            <a:r>
              <a:rPr lang="sr-Cyrl-BA" dirty="0" smtClean="0"/>
              <a:t>Процјена тежине</a:t>
            </a:r>
            <a:r>
              <a:rPr lang="sr-Latn-BA" dirty="0" smtClean="0"/>
              <a:t>;</a:t>
            </a:r>
            <a:endParaRPr lang="sr-Cyrl-BA" dirty="0" smtClean="0"/>
          </a:p>
          <a:p>
            <a:pPr lvl="1"/>
            <a:r>
              <a:rPr lang="sr-Cyrl-BA" dirty="0" smtClean="0"/>
              <a:t>Рок испуњења</a:t>
            </a:r>
            <a:r>
              <a:rPr lang="sr-Latn-BA" dirty="0" smtClean="0"/>
              <a:t>;</a:t>
            </a:r>
            <a:endParaRPr lang="sr-Cyrl-BA" dirty="0" smtClean="0"/>
          </a:p>
          <a:p>
            <a:pPr lvl="1"/>
            <a:r>
              <a:rPr lang="sr-Cyrl-BA" dirty="0" smtClean="0"/>
              <a:t>Потребни ресурси.</a:t>
            </a:r>
          </a:p>
          <a:p>
            <a:r>
              <a:rPr lang="sr-Cyrl-BA" b="1" dirty="0" smtClean="0"/>
              <a:t>Прекретнице</a:t>
            </a:r>
            <a:r>
              <a:rPr lang="sr-Cyrl-BA" dirty="0" smtClean="0"/>
              <a:t> – значајне тачке у развоју на којима се врши процјена прогреса.</a:t>
            </a:r>
          </a:p>
          <a:p>
            <a:r>
              <a:rPr lang="sr-Cyrl-BA" b="1" dirty="0" smtClean="0"/>
              <a:t>Испоруке</a:t>
            </a:r>
            <a:r>
              <a:rPr lang="sr-Cyrl-BA" dirty="0" smtClean="0"/>
              <a:t> – дјелимични резултати на пројекту који се могу испоручити муштерији на увид.</a:t>
            </a:r>
            <a:endParaRPr lang="sr-Cyrl-BA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Елементи распореда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88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Примјер распореда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9050"/>
              </p:ext>
            </p:extLst>
          </p:nvPr>
        </p:nvGraphicFramePr>
        <p:xfrm>
          <a:off x="533400" y="2600092"/>
          <a:ext cx="8153400" cy="3983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573173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Задатак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Труд (радни</a:t>
                      </a:r>
                      <a:r>
                        <a:rPr lang="sr-Cyrl-BA" baseline="0" dirty="0" smtClean="0"/>
                        <a:t> </a:t>
                      </a:r>
                      <a:r>
                        <a:rPr lang="sr-Cyrl-BA" baseline="0" dirty="0" smtClean="0"/>
                        <a:t>дан по човјеку)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Трајање</a:t>
                      </a:r>
                    </a:p>
                    <a:p>
                      <a:pPr algn="ctr"/>
                      <a:r>
                        <a:rPr lang="sr-Cyrl-BA" dirty="0" smtClean="0"/>
                        <a:t>(у</a:t>
                      </a:r>
                      <a:r>
                        <a:rPr lang="sr-Cyrl-BA" baseline="0" dirty="0" smtClean="0"/>
                        <a:t> данима)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Зависности</a:t>
                      </a:r>
                      <a:endParaRPr lang="en-US" dirty="0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Т1 (М1)</a:t>
                      </a:r>
                      <a:endParaRPr lang="en-US" dirty="0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Т2,</a:t>
                      </a:r>
                      <a:r>
                        <a:rPr lang="sr-Cyrl-BA" baseline="0" dirty="0" smtClean="0"/>
                        <a:t> Т4 (М2)</a:t>
                      </a:r>
                      <a:endParaRPr lang="en-US" dirty="0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Т1, Т2 (М3)</a:t>
                      </a:r>
                      <a:endParaRPr lang="en-US" dirty="0"/>
                    </a:p>
                  </a:txBody>
                  <a:tcPr anchor="ctr"/>
                </a:tc>
              </a:tr>
              <a:tr h="477644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Т3, Т4, Т5 (м4)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0690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Задаци, трајања и зависности: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2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Примјер распореда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28385"/>
              </p:ext>
            </p:extLst>
          </p:nvPr>
        </p:nvGraphicFramePr>
        <p:xfrm>
          <a:off x="228600" y="1981200"/>
          <a:ext cx="8686800" cy="4572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6800"/>
                <a:gridCol w="1123950"/>
                <a:gridCol w="1095375"/>
                <a:gridCol w="1095375"/>
                <a:gridCol w="1095375"/>
                <a:gridCol w="1095375"/>
                <a:gridCol w="1095375"/>
                <a:gridCol w="1019175"/>
              </a:tblGrid>
              <a:tr h="395416"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Седмица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33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BA" dirty="0" smtClean="0"/>
                        <a:t>Т7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295400" y="2438400"/>
            <a:ext cx="22098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3048000"/>
            <a:ext cx="3301016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05200" y="3657600"/>
            <a:ext cx="3301016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4267200"/>
            <a:ext cx="22098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96416" y="4876800"/>
            <a:ext cx="22098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96416" y="5486400"/>
            <a:ext cx="11049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781800" y="6096000"/>
            <a:ext cx="21336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00" y="26948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Старт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1219200" y="2787134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05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м1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3429000" y="3380601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96416" y="45522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М2</a:t>
            </a:r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4520216" y="4600771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416" y="51202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М3</a:t>
            </a:r>
            <a:endParaRPr lang="en-US" dirty="0"/>
          </a:p>
        </p:txBody>
      </p:sp>
      <p:sp>
        <p:nvSpPr>
          <p:cNvPr id="26" name="Diamond 25"/>
          <p:cNvSpPr/>
          <p:nvPr/>
        </p:nvSpPr>
        <p:spPr>
          <a:xfrm>
            <a:off x="4520216" y="5212552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818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М4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6705600" y="5807333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29600" y="6336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Крај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8839200" y="6416933"/>
            <a:ext cx="152400" cy="1846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6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Графикон активности: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9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4082"/>
              </p:ext>
            </p:extLst>
          </p:nvPr>
        </p:nvGraphicFramePr>
        <p:xfrm>
          <a:off x="228600" y="2667000"/>
          <a:ext cx="8686800" cy="3733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Седмица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1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2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3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4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5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6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Марко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Срђан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Т1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Андреј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Огњен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Т4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Cyrl-BA" dirty="0" smtClean="0"/>
                        <a:t>Т7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Примјер распореда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45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dirty="0" smtClean="0"/>
              <a:t>Графикон расподјеле запослених: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8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 smtClean="0"/>
              <a:t>Планирање пројекта – најважнији посао </a:t>
            </a:r>
            <a:r>
              <a:rPr lang="sr-Cyrl-BA" b="1" dirty="0" smtClean="0"/>
              <a:t>менаџера пројекта</a:t>
            </a:r>
            <a:r>
              <a:rPr lang="sr-Cyrl-BA" dirty="0" smtClean="0"/>
              <a:t>:</a:t>
            </a:r>
          </a:p>
          <a:p>
            <a:pPr lvl="1"/>
            <a:r>
              <a:rPr lang="sr-Cyrl-BA" dirty="0" smtClean="0"/>
              <a:t>Разбијање пројекта на мање цјелине;</a:t>
            </a:r>
          </a:p>
          <a:p>
            <a:pPr lvl="1"/>
            <a:r>
              <a:rPr lang="sr-Cyrl-BA" dirty="0" smtClean="0"/>
              <a:t>Додјељивање задатака члановима тима;</a:t>
            </a:r>
          </a:p>
          <a:p>
            <a:pPr lvl="1"/>
            <a:r>
              <a:rPr lang="sr-Cyrl-BA" dirty="0" smtClean="0"/>
              <a:t>Предвиђање проблема;</a:t>
            </a:r>
          </a:p>
          <a:p>
            <a:pPr lvl="1"/>
            <a:r>
              <a:rPr lang="sr-Cyrl-BA" dirty="0" smtClean="0"/>
              <a:t>Припрема рјешења за проблеме.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Ко и шта планира?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4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BA" sz="5400" dirty="0" smtClean="0"/>
              <a:t>Агилно планирање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BA" sz="2400" dirty="0" smtClean="0"/>
              <a:t>Модеран приступ развоју софтвера</a:t>
            </a:r>
          </a:p>
        </p:txBody>
      </p:sp>
    </p:spTree>
    <p:extLst>
      <p:ext uri="{BB962C8B-B14F-4D97-AF65-F5344CB8AC3E}">
        <p14:creationId xmlns:p14="http://schemas.microsoft.com/office/powerpoint/2010/main" val="3957448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BA" dirty="0" smtClean="0"/>
              <a:t>Агилно планирање је итеративни приступ планирању који налаже да се софтвер развија и доставља муштерији у </a:t>
            </a:r>
            <a:r>
              <a:rPr lang="sr-Cyrl-BA" b="1" dirty="0" smtClean="0"/>
              <a:t>инкрементима</a:t>
            </a:r>
            <a:r>
              <a:rPr lang="sr-Cyrl-BA" dirty="0" smtClean="0"/>
              <a:t>.</a:t>
            </a:r>
          </a:p>
          <a:p>
            <a:r>
              <a:rPr lang="sr-Cyrl-BA" dirty="0" smtClean="0"/>
              <a:t>Функционалност инкремената није планирана унапријед, одлука шта ће се наћи у следећем инкременту зависи од </a:t>
            </a:r>
            <a:r>
              <a:rPr lang="sr-Cyrl-BA" b="1" dirty="0" smtClean="0"/>
              <a:t>напредовања развоја </a:t>
            </a:r>
            <a:r>
              <a:rPr lang="sr-Cyrl-BA" dirty="0" smtClean="0"/>
              <a:t>и </a:t>
            </a:r>
            <a:r>
              <a:rPr lang="sr-Cyrl-BA" b="1" dirty="0" smtClean="0"/>
              <a:t>приоритета</a:t>
            </a:r>
            <a:r>
              <a:rPr lang="sr-Cyrl-BA" dirty="0" smtClean="0"/>
              <a:t> које је муштерија поставила.</a:t>
            </a:r>
            <a:endParaRPr lang="sr-Latn-BA" dirty="0" smtClean="0"/>
          </a:p>
          <a:p>
            <a:r>
              <a:rPr lang="sr-Cyrl-BA" dirty="0" smtClean="0"/>
              <a:t>У агилном планирању учествује </a:t>
            </a:r>
            <a:r>
              <a:rPr lang="sr-Cyrl-BA" b="1" dirty="0" smtClean="0"/>
              <a:t>читав развојни тим </a:t>
            </a:r>
            <a:r>
              <a:rPr lang="sr-Cyrl-BA" dirty="0" smtClean="0"/>
              <a:t>као и </a:t>
            </a:r>
            <a:r>
              <a:rPr lang="sr-Cyrl-BA" b="1" dirty="0" smtClean="0"/>
              <a:t>представници муштерија</a:t>
            </a:r>
            <a:r>
              <a:rPr lang="sr-Cyrl-BA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Зашто планирати агилно?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73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067" y="2675467"/>
            <a:ext cx="8678334" cy="3450696"/>
          </a:xfrm>
        </p:spPr>
        <p:txBody>
          <a:bodyPr/>
          <a:lstStyle/>
          <a:p>
            <a:r>
              <a:rPr lang="sr-Cyrl-BA" b="1" dirty="0" smtClean="0"/>
              <a:t>ХР</a:t>
            </a:r>
            <a:r>
              <a:rPr lang="sr-Cyrl-BA" dirty="0" smtClean="0"/>
              <a:t> </a:t>
            </a:r>
            <a:r>
              <a:rPr lang="sr-Cyrl-BA" dirty="0"/>
              <a:t>(</a:t>
            </a:r>
            <a:r>
              <a:rPr lang="sr-Latn-BA" dirty="0"/>
              <a:t>extreme programming)</a:t>
            </a:r>
            <a:r>
              <a:rPr lang="sr-Cyrl-BA" dirty="0" smtClean="0"/>
              <a:t> је тип агилног развијања гдје се инсистира на честим издавањима верзије софтвера, због повећања продуктивности и што лакшег усвајања промјена захтјева.</a:t>
            </a:r>
          </a:p>
          <a:p>
            <a:pPr marL="0" indent="0">
              <a:buNone/>
            </a:pPr>
            <a:endParaRPr lang="sr-Cyrl-BA" dirty="0" smtClean="0"/>
          </a:p>
          <a:p>
            <a:r>
              <a:rPr lang="sr-Cyrl-BA" dirty="0" smtClean="0"/>
              <a:t>Спецификација система у ХР-у је заснована на „</a:t>
            </a:r>
            <a:r>
              <a:rPr lang="sr-Cyrl-BA" b="1" dirty="0" smtClean="0"/>
              <a:t>спратовима</a:t>
            </a:r>
            <a:r>
              <a:rPr lang="sr-Cyrl-BA" dirty="0" smtClean="0"/>
              <a:t>“ – карактеристикама које систем треба да посједује.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 smtClean="0"/>
              <a:t>Планирање у ХР - </a:t>
            </a:r>
            <a:r>
              <a:rPr lang="sr-Latn-BA" dirty="0" smtClean="0"/>
              <a:t/>
            </a:r>
            <a:br>
              <a:rPr lang="sr-Latn-BA" dirty="0" smtClean="0"/>
            </a:br>
            <a:r>
              <a:rPr lang="sr-Cyrl-BA" dirty="0" smtClean="0"/>
              <a:t>„игра планирања“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2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Процес ХР планирања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" y="3352800"/>
            <a:ext cx="8778000" cy="1676400"/>
          </a:xfrm>
        </p:spPr>
      </p:pic>
    </p:spTree>
    <p:extLst>
      <p:ext uri="{BB962C8B-B14F-4D97-AF65-F5344CB8AC3E}">
        <p14:creationId xmlns:p14="http://schemas.microsoft.com/office/powerpoint/2010/main" val="1701807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7"/>
            <a:ext cx="8390468" cy="3450696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sr-Cyrl-BA" dirty="0" smtClean="0"/>
              <a:t>Читав тим има увид у задатке и учествује у планирању;</a:t>
            </a:r>
          </a:p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sr-Cyrl-BA" dirty="0" smtClean="0"/>
              <a:t>Појединци могу сами изабрати задатке;</a:t>
            </a:r>
          </a:p>
          <a:p>
            <a:pPr>
              <a:buClr>
                <a:srgbClr val="92D050"/>
              </a:buClr>
              <a:buFont typeface="Wingdings" pitchFamily="2" charset="2"/>
              <a:buChar char="ü"/>
            </a:pPr>
            <a:r>
              <a:rPr lang="sr-Cyrl-BA" dirty="0" smtClean="0"/>
              <a:t>Верзија софтвера се увијек издаје на вријеме;</a:t>
            </a:r>
          </a:p>
          <a:p>
            <a:pPr>
              <a:buClr>
                <a:srgbClr val="92D050"/>
              </a:buClr>
              <a:buFont typeface="Wingdings" pitchFamily="2" charset="2"/>
              <a:buChar char="ü"/>
            </a:pPr>
            <a:endParaRPr lang="sr-Cyrl-BA" dirty="0"/>
          </a:p>
          <a:p>
            <a:pPr>
              <a:buClr>
                <a:srgbClr val="FF0000"/>
              </a:buClr>
              <a:buFont typeface="Candara" pitchFamily="34" charset="0"/>
              <a:buChar char="×"/>
            </a:pPr>
            <a:r>
              <a:rPr lang="sr-Cyrl-BA" dirty="0" smtClean="0"/>
              <a:t>Много зависи од учешћа муштерија;</a:t>
            </a:r>
          </a:p>
          <a:p>
            <a:pPr>
              <a:buClr>
                <a:srgbClr val="FF0000"/>
              </a:buClr>
              <a:buFont typeface="Candara" pitchFamily="34" charset="0"/>
              <a:buChar char="×"/>
            </a:pPr>
            <a:r>
              <a:rPr lang="sr-Cyrl-BA" dirty="0" smtClean="0"/>
              <a:t>Тешко се изводи за географски дистрибуиране тимове;</a:t>
            </a:r>
          </a:p>
          <a:p>
            <a:pPr>
              <a:buClr>
                <a:srgbClr val="FF0000"/>
              </a:buClr>
              <a:buFont typeface="Candara" pitchFamily="34" charset="0"/>
              <a:buChar char="×"/>
            </a:pPr>
            <a:r>
              <a:rPr lang="sr-Cyrl-BA" dirty="0" smtClean="0"/>
              <a:t>Погодно скоро искључиво за мале тимове и мале пројекте;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Предности и мане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15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BA" dirty="0" smtClean="0"/>
              <a:t>Технике процјењивања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24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Процјењивање је тешко...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BA" b="1" dirty="0" smtClean="0"/>
              <a:t>Технике засноване на искуству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r-Cyrl-BA" dirty="0" smtClean="0"/>
              <a:t>Ослањају се на искуство менаџера;</a:t>
            </a:r>
          </a:p>
          <a:p>
            <a:r>
              <a:rPr lang="sr-Cyrl-BA" dirty="0" smtClean="0"/>
              <a:t>Помаже ако је више људи укључено;</a:t>
            </a:r>
          </a:p>
          <a:p>
            <a:r>
              <a:rPr lang="sr-Cyrl-BA" dirty="0" smtClean="0"/>
              <a:t>Нови пројекат можда нема пуно сличног са прошлим;</a:t>
            </a:r>
          </a:p>
          <a:p>
            <a:r>
              <a:rPr lang="sr-Cyrl-BA" dirty="0" smtClean="0"/>
              <a:t>Информационе технологије се брзо мјењају.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Cyrl-BA" b="1" dirty="0" smtClean="0"/>
              <a:t>Алгоритмичне технике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Cyrl-BA" dirty="0" smtClean="0"/>
              <a:t>Користе формуле за израчунавање потребног рада;</a:t>
            </a:r>
          </a:p>
          <a:p>
            <a:r>
              <a:rPr lang="sr-Cyrl-BA" dirty="0" smtClean="0"/>
              <a:t>Заснивају се на процјени величине и карактеристика система, те искуства развојног тима.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7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Несигурност процјењивања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2362200"/>
            <a:ext cx="0" cy="3733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800" y="4191000"/>
            <a:ext cx="7467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dirty="0" smtClean="0"/>
              <a:t>4х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dirty="0"/>
              <a:t>2</a:t>
            </a:r>
            <a:r>
              <a:rPr lang="sr-Cyrl-BA" dirty="0" smtClean="0"/>
              <a:t>х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dirty="0" smtClean="0"/>
              <a:t>х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dirty="0" smtClean="0"/>
              <a:t>0,5х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5726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BA" dirty="0" smtClean="0"/>
              <a:t>0,25х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447800" y="4038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3000" y="4191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1100" dirty="0" smtClean="0"/>
              <a:t>Изводљивост</a:t>
            </a:r>
            <a:endParaRPr lang="en-US" sz="11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743200" y="4038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38400" y="4191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1100" dirty="0" smtClean="0"/>
              <a:t>Захтјеви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419600" y="4038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41910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1100" dirty="0" smtClean="0"/>
              <a:t>Дизајн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019800" y="4038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000" y="4191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1100" dirty="0" smtClean="0"/>
              <a:t>Кодирање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0" y="42341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BA" sz="1100" dirty="0" smtClean="0"/>
              <a:t>Испорука</a:t>
            </a:r>
            <a:endParaRPr lang="en-US" sz="1100" dirty="0"/>
          </a:p>
        </p:txBody>
      </p:sp>
      <p:sp>
        <p:nvSpPr>
          <p:cNvPr id="42" name="Freeform 41"/>
          <p:cNvSpPr/>
          <p:nvPr/>
        </p:nvSpPr>
        <p:spPr>
          <a:xfrm>
            <a:off x="1390918" y="2362200"/>
            <a:ext cx="7134896" cy="1790163"/>
          </a:xfrm>
          <a:custGeom>
            <a:avLst/>
            <a:gdLst>
              <a:gd name="connsiteX0" fmla="*/ 0 w 7134896"/>
              <a:gd name="connsiteY0" fmla="*/ 0 h 1790163"/>
              <a:gd name="connsiteX1" fmla="*/ 2189409 w 7134896"/>
              <a:gd name="connsiteY1" fmla="*/ 1120462 h 1790163"/>
              <a:gd name="connsiteX2" fmla="*/ 7134896 w 7134896"/>
              <a:gd name="connsiteY2" fmla="*/ 1790163 h 179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4896" h="1790163">
                <a:moveTo>
                  <a:pt x="0" y="0"/>
                </a:moveTo>
                <a:cubicBezTo>
                  <a:pt x="500130" y="411051"/>
                  <a:pt x="1000260" y="822102"/>
                  <a:pt x="2189409" y="1120462"/>
                </a:cubicBezTo>
                <a:cubicBezTo>
                  <a:pt x="3378558" y="1418822"/>
                  <a:pt x="5256727" y="1604492"/>
                  <a:pt x="7134896" y="1790163"/>
                </a:cubicBezTo>
              </a:path>
            </a:pathLst>
          </a:cu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1399504" y="4229637"/>
            <a:ext cx="7134896" cy="1790163"/>
          </a:xfrm>
          <a:custGeom>
            <a:avLst/>
            <a:gdLst>
              <a:gd name="connsiteX0" fmla="*/ 0 w 7134896"/>
              <a:gd name="connsiteY0" fmla="*/ 0 h 1790163"/>
              <a:gd name="connsiteX1" fmla="*/ 2189409 w 7134896"/>
              <a:gd name="connsiteY1" fmla="*/ 1120462 h 1790163"/>
              <a:gd name="connsiteX2" fmla="*/ 7134896 w 7134896"/>
              <a:gd name="connsiteY2" fmla="*/ 1790163 h 179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4896" h="1790163">
                <a:moveTo>
                  <a:pt x="0" y="0"/>
                </a:moveTo>
                <a:cubicBezTo>
                  <a:pt x="500130" y="411051"/>
                  <a:pt x="1000260" y="822102"/>
                  <a:pt x="2189409" y="1120462"/>
                </a:cubicBezTo>
                <a:cubicBezTo>
                  <a:pt x="3378558" y="1418822"/>
                  <a:pt x="5256727" y="1604492"/>
                  <a:pt x="7134896" y="1790163"/>
                </a:cubicBezTo>
              </a:path>
            </a:pathLst>
          </a:cu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23067"/>
            <a:ext cx="7408333" cy="1896533"/>
          </a:xfrm>
        </p:spPr>
        <p:txBody>
          <a:bodyPr/>
          <a:lstStyle/>
          <a:p>
            <a:r>
              <a:rPr lang="sr-Cyrl-BA" dirty="0" smtClean="0"/>
              <a:t>Кориштење математичке формуле за предвиђање цијене пројекта.</a:t>
            </a:r>
          </a:p>
          <a:p>
            <a:pPr marL="0" indent="0">
              <a:buNone/>
            </a:pPr>
            <a:endParaRPr lang="sr-Cyrl-BA" dirty="0"/>
          </a:p>
          <a:p>
            <a:pPr marL="0" indent="0" algn="ctr">
              <a:buNone/>
            </a:pPr>
            <a:r>
              <a:rPr lang="sr-Cyrl-BA" dirty="0" smtClean="0"/>
              <a:t>Труд = А × Величина</a:t>
            </a:r>
            <a:r>
              <a:rPr lang="sr-Cyrl-BA" baseline="30000" dirty="0" smtClean="0"/>
              <a:t>В</a:t>
            </a:r>
            <a:r>
              <a:rPr lang="sr-Cyrl-BA" dirty="0" smtClean="0"/>
              <a:t> × М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 smtClean="0"/>
              <a:t>Моделовање цијене по алгоритму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4958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Констатнта која зависи од организације, типа пројекта итд.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50292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Процјена броја линија кода или броја функционалности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55626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Вриједност обично између 1 и 1,5.  Одражава комплексност пројекта.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60960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Фактор који зависи од искуства тима, захтјева итд.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6" idx="3"/>
          </p:cNvCxnSpPr>
          <p:nvPr/>
        </p:nvCxnSpPr>
        <p:spPr>
          <a:xfrm>
            <a:off x="3429000" y="5257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029200" y="41910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>
            <a:off x="3429000" y="57912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715000" y="4038600"/>
            <a:ext cx="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3"/>
          </p:cNvCxnSpPr>
          <p:nvPr/>
        </p:nvCxnSpPr>
        <p:spPr>
          <a:xfrm>
            <a:off x="3429000" y="47244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2400" y="4191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3"/>
          </p:cNvCxnSpPr>
          <p:nvPr/>
        </p:nvCxnSpPr>
        <p:spPr>
          <a:xfrm>
            <a:off x="3429000" y="6324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172200" y="41910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0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67" y="2553230"/>
            <a:ext cx="8373534" cy="3695170"/>
          </a:xfrm>
        </p:spPr>
        <p:txBody>
          <a:bodyPr>
            <a:normAutofit fontScale="92500"/>
          </a:bodyPr>
          <a:lstStyle/>
          <a:p>
            <a:r>
              <a:rPr lang="sr-Cyrl-BA" dirty="0" smtClean="0"/>
              <a:t>Емпиријски модел заснован на дугогодишњим истраживањима;</a:t>
            </a:r>
          </a:p>
          <a:p>
            <a:r>
              <a:rPr lang="sr-Cyrl-BA" dirty="0" smtClean="0"/>
              <a:t>Састоји се од више специјализованих подмодела:</a:t>
            </a:r>
          </a:p>
          <a:p>
            <a:pPr lvl="1"/>
            <a:r>
              <a:rPr lang="sr-Cyrl-BA" b="1" dirty="0" smtClean="0"/>
              <a:t>Модел композиције апликација </a:t>
            </a:r>
            <a:r>
              <a:rPr lang="sr-Cyrl-BA" dirty="0" smtClean="0"/>
              <a:t>– софтвер прави композицијом већ постојећег;</a:t>
            </a:r>
          </a:p>
          <a:p>
            <a:pPr lvl="1"/>
            <a:r>
              <a:rPr lang="sr-Cyrl-BA" b="1" dirty="0" smtClean="0"/>
              <a:t>Модел раног дизајнирања</a:t>
            </a:r>
            <a:r>
              <a:rPr lang="sr-Cyrl-BA" dirty="0" smtClean="0"/>
              <a:t> – имамо задатке, али дизајнирање није почело;</a:t>
            </a:r>
          </a:p>
          <a:p>
            <a:pPr lvl="1"/>
            <a:r>
              <a:rPr lang="sr-Cyrl-BA" b="1" dirty="0" smtClean="0"/>
              <a:t>Модел поновног искориштавања </a:t>
            </a:r>
            <a:r>
              <a:rPr lang="sr-Cyrl-BA" dirty="0" smtClean="0"/>
              <a:t>– интегрисање кода који може поново да се користи;</a:t>
            </a:r>
          </a:p>
          <a:p>
            <a:pPr lvl="1"/>
            <a:r>
              <a:rPr lang="sr-Cyrl-BA" b="1" dirty="0" smtClean="0"/>
              <a:t>Пост-архитектурни модел </a:t>
            </a:r>
            <a:r>
              <a:rPr lang="sr-Cyrl-BA" dirty="0" smtClean="0"/>
              <a:t>– архитектура система је дизајнирана и зна се више о систему.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COCOMO II </a:t>
            </a:r>
            <a:r>
              <a:rPr lang="sr-Cyrl-BA" dirty="0" smtClean="0"/>
              <a:t>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5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Када планирати?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r-Cyrl-BA" dirty="0" smtClean="0"/>
              <a:t>У фази приједлога.</a:t>
            </a:r>
          </a:p>
          <a:p>
            <a:r>
              <a:rPr lang="sr-Cyrl-BA" dirty="0" smtClean="0"/>
              <a:t>На почетку пројекта.</a:t>
            </a:r>
          </a:p>
          <a:p>
            <a:r>
              <a:rPr lang="sr-Cyrl-BA" dirty="0" smtClean="0"/>
              <a:t>Периодично током пројекта.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2667000"/>
            <a:ext cx="3886200" cy="3276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BA" dirty="0" smtClean="0"/>
              <a:t>Приликом подношења понуде за развој софтверског система.</a:t>
            </a:r>
          </a:p>
          <a:p>
            <a:r>
              <a:rPr lang="sr-Cyrl-BA" dirty="0" smtClean="0"/>
              <a:t>Потребан због: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Утврђивања да ли уопште је уопште могуће завршити пројекат,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Утврђивања цијене која ће се предложити муштерији.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2819400"/>
            <a:ext cx="3886200" cy="3276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BA" dirty="0" smtClean="0"/>
              <a:t>Доступно је више информација о пројекту. Потребно због: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Раздвајања пројекта у мање цјелине,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Додјељивања задатака појединцима,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Расподјеле ресурса.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971800"/>
            <a:ext cx="3886200" cy="3276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BA" dirty="0" smtClean="0"/>
              <a:t>Ревизија плана изазвана новим сазнањима по питању: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Система који се развија,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Развојног тима,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BA" dirty="0" smtClean="0"/>
              <a:t>Захтјева муштерије.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58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61402" cy="2201333"/>
          </a:xfrm>
        </p:spPr>
        <p:txBody>
          <a:bodyPr/>
          <a:lstStyle/>
          <a:p>
            <a:r>
              <a:rPr lang="sr-Cyrl-BA" dirty="0" smtClean="0"/>
              <a:t>Користан за пројекте гдје се врши израда прототипова или интензивна реупотреба кода.</a:t>
            </a:r>
          </a:p>
          <a:p>
            <a:r>
              <a:rPr lang="sr-Cyrl-BA" dirty="0" smtClean="0"/>
              <a:t>Заснован на оцјени продуктивности и броју апликационих бодова.</a:t>
            </a:r>
          </a:p>
          <a:p>
            <a:pPr marL="0" indent="0" algn="r">
              <a:buNone/>
            </a:pPr>
            <a:r>
              <a:rPr lang="sr-Latn-BA" dirty="0" smtClean="0"/>
              <a:t>PM = (NAP ×</a:t>
            </a:r>
            <a:r>
              <a:rPr lang="en-US" dirty="0"/>
              <a:t> (1  %</a:t>
            </a:r>
            <a:r>
              <a:rPr lang="en-US" dirty="0" smtClean="0"/>
              <a:t>reuse</a:t>
            </a:r>
            <a:r>
              <a:rPr lang="sr-Latn-BA" dirty="0" smtClean="0"/>
              <a:t>/</a:t>
            </a:r>
            <a:r>
              <a:rPr lang="en-US" dirty="0" smtClean="0"/>
              <a:t>100))</a:t>
            </a:r>
            <a:r>
              <a:rPr lang="sr-Latn-BA" dirty="0" smtClean="0"/>
              <a:t> × </a:t>
            </a:r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Модел композиције апликација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7244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Труд у радним мјесецима по човјеку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52578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Број апликационих бодова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57912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Постотак реупотребе кода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63246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Продуктивност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3352800" y="5486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724400"/>
            <a:ext cx="0" cy="766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352800" y="6019800"/>
            <a:ext cx="3276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636913" y="47244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</p:cNvCxnSpPr>
          <p:nvPr/>
        </p:nvCxnSpPr>
        <p:spPr>
          <a:xfrm>
            <a:off x="3352800" y="49530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46620" y="4686300"/>
            <a:ext cx="322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>
            <a:off x="3352800" y="6553200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92732" y="4724400"/>
            <a:ext cx="0" cy="1833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80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61402" cy="3649133"/>
          </a:xfrm>
        </p:spPr>
        <p:txBody>
          <a:bodyPr>
            <a:normAutofit/>
          </a:bodyPr>
          <a:lstStyle/>
          <a:p>
            <a:r>
              <a:rPr lang="sr-Cyrl-BA" dirty="0" smtClean="0"/>
              <a:t>Процјењивање након успостављања захтјева.</a:t>
            </a:r>
          </a:p>
          <a:p>
            <a:r>
              <a:rPr lang="sr-Cyrl-BA" dirty="0" smtClean="0"/>
              <a:t>Заснован на стандардној формули:</a:t>
            </a:r>
          </a:p>
          <a:p>
            <a:pPr marL="0" indent="0" algn="ctr">
              <a:buNone/>
            </a:pPr>
            <a:r>
              <a:rPr lang="sr-Cyrl-BA" dirty="0"/>
              <a:t>Труд = А × Величина</a:t>
            </a:r>
            <a:r>
              <a:rPr lang="sr-Cyrl-BA" baseline="30000" dirty="0"/>
              <a:t>В</a:t>
            </a:r>
            <a:r>
              <a:rPr lang="sr-Cyrl-BA" dirty="0"/>
              <a:t> × </a:t>
            </a:r>
            <a:r>
              <a:rPr lang="sr-Cyrl-BA" dirty="0" smtClean="0"/>
              <a:t>М</a:t>
            </a:r>
          </a:p>
          <a:p>
            <a:r>
              <a:rPr lang="sr-Cyrl-BA" dirty="0" smtClean="0"/>
              <a:t>Гдје је:</a:t>
            </a:r>
          </a:p>
          <a:p>
            <a:pPr lvl="1"/>
            <a:r>
              <a:rPr lang="sr-Cyrl-BA" dirty="0" smtClean="0"/>
              <a:t>А = 2.94;</a:t>
            </a:r>
          </a:p>
          <a:p>
            <a:pPr lvl="1"/>
            <a:r>
              <a:rPr lang="sr-Cyrl-BA" dirty="0" smtClean="0"/>
              <a:t>Величина се мјери у хиљадама линија кода;</a:t>
            </a:r>
          </a:p>
          <a:p>
            <a:pPr lvl="1"/>
            <a:r>
              <a:rPr lang="sr-Cyrl-BA" dirty="0" smtClean="0"/>
              <a:t>1,1 ≤ В ≤ 1,24;</a:t>
            </a:r>
          </a:p>
          <a:p>
            <a:pPr lvl="1"/>
            <a:r>
              <a:rPr lang="sr-Cyrl-BA" dirty="0" smtClean="0"/>
              <a:t>М = </a:t>
            </a:r>
            <a:r>
              <a:rPr lang="en-GB" dirty="0"/>
              <a:t>PERS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RCPX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RUSE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PDIF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PREX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FCIL </a:t>
            </a:r>
            <a:r>
              <a:rPr lang="en-GB" dirty="0">
                <a:latin typeface="Symbol" charset="2"/>
              </a:rPr>
              <a:t>´</a:t>
            </a:r>
            <a:r>
              <a:rPr lang="en-GB" dirty="0"/>
              <a:t> SCED</a:t>
            </a:r>
            <a:endParaRPr lang="sr-Cyrl-B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Модел раног дизајнирања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88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446867"/>
            <a:ext cx="8661402" cy="4182533"/>
          </a:xfrm>
        </p:spPr>
        <p:txBody>
          <a:bodyPr>
            <a:normAutofit/>
          </a:bodyPr>
          <a:lstStyle/>
          <a:p>
            <a:r>
              <a:rPr lang="sr-Cyrl-BA" dirty="0" smtClean="0"/>
              <a:t>Фактори који утичу на величину М:</a:t>
            </a:r>
          </a:p>
          <a:p>
            <a:pPr lvl="1"/>
            <a:r>
              <a:rPr lang="en-GB" dirty="0" smtClean="0"/>
              <a:t>PERS </a:t>
            </a:r>
            <a:r>
              <a:rPr lang="sr-Cyrl-BA" dirty="0" smtClean="0"/>
              <a:t>– способност тима;</a:t>
            </a:r>
          </a:p>
          <a:p>
            <a:pPr lvl="1"/>
            <a:r>
              <a:rPr lang="en-GB" dirty="0"/>
              <a:t>PREX </a:t>
            </a:r>
            <a:r>
              <a:rPr lang="sr-Cyrl-BA" dirty="0"/>
              <a:t>– искуство тима</a:t>
            </a:r>
            <a:r>
              <a:rPr lang="sr-Cyrl-BA" dirty="0" smtClean="0"/>
              <a:t>;</a:t>
            </a:r>
            <a:endParaRPr lang="sr-Cyrl-BA" dirty="0"/>
          </a:p>
          <a:p>
            <a:pPr lvl="1"/>
            <a:r>
              <a:rPr lang="en-GB" dirty="0" smtClean="0"/>
              <a:t>RCPX </a:t>
            </a:r>
            <a:r>
              <a:rPr lang="sr-Cyrl-BA" dirty="0" smtClean="0"/>
              <a:t>– поузданост и комплексност производа;</a:t>
            </a:r>
          </a:p>
          <a:p>
            <a:pPr lvl="1"/>
            <a:r>
              <a:rPr lang="en-GB" dirty="0" smtClean="0"/>
              <a:t>RUSE </a:t>
            </a:r>
            <a:r>
              <a:rPr lang="sr-Cyrl-BA" dirty="0" smtClean="0"/>
              <a:t>– реупотреба кода;</a:t>
            </a:r>
          </a:p>
          <a:p>
            <a:pPr lvl="1"/>
            <a:r>
              <a:rPr lang="en-GB" dirty="0" smtClean="0"/>
              <a:t>PDIF </a:t>
            </a:r>
            <a:r>
              <a:rPr lang="sr-Cyrl-BA" dirty="0" smtClean="0"/>
              <a:t>– тешкоћа рада у платформи;</a:t>
            </a:r>
          </a:p>
          <a:p>
            <a:pPr lvl="1"/>
            <a:r>
              <a:rPr lang="en-GB" dirty="0" smtClean="0"/>
              <a:t>FCIL </a:t>
            </a:r>
            <a:r>
              <a:rPr lang="sr-Cyrl-BA" dirty="0" smtClean="0"/>
              <a:t>– помоћна средства;</a:t>
            </a:r>
          </a:p>
          <a:p>
            <a:pPr lvl="1"/>
            <a:r>
              <a:rPr lang="en-GB" dirty="0" smtClean="0"/>
              <a:t>SCED</a:t>
            </a:r>
            <a:r>
              <a:rPr lang="sr-Cyrl-BA" dirty="0" smtClean="0"/>
              <a:t> – колико је потребан распоред.</a:t>
            </a:r>
          </a:p>
          <a:p>
            <a:r>
              <a:rPr lang="sr-Cyrl-BA" dirty="0" smtClean="0"/>
              <a:t>Свим вриједностима се да оцјена од 1 до 6, гдје је 1 „веома мало“, а 6 „веома </a:t>
            </a:r>
            <a:r>
              <a:rPr lang="sr-Cyrl-BA" dirty="0" smtClean="0"/>
              <a:t>много“.</a:t>
            </a:r>
            <a:endParaRPr lang="sr-Cyrl-B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Модел раног дизајнирања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7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23067"/>
            <a:ext cx="7408333" cy="1896533"/>
          </a:xfrm>
        </p:spPr>
        <p:txBody>
          <a:bodyPr/>
          <a:lstStyle/>
          <a:p>
            <a:r>
              <a:rPr lang="sr-Cyrl-BA" dirty="0" smtClean="0"/>
              <a:t>К</a:t>
            </a:r>
            <a:r>
              <a:rPr lang="en-US" dirty="0" smtClean="0"/>
              <a:t>ô</a:t>
            </a:r>
            <a:r>
              <a:rPr lang="sr-Cyrl-BA" dirty="0" smtClean="0"/>
              <a:t>д у реупотреби се не мијења.</a:t>
            </a:r>
          </a:p>
          <a:p>
            <a:pPr marL="301943" lvl="1" indent="0">
              <a:buNone/>
            </a:pPr>
            <a:endParaRPr lang="sr-Cyrl-BA" dirty="0" smtClean="0"/>
          </a:p>
          <a:p>
            <a:pPr marL="301943" lvl="1" indent="0">
              <a:buNone/>
            </a:pPr>
            <a:endParaRPr lang="sr-Cyrl-BA" dirty="0"/>
          </a:p>
          <a:p>
            <a:pPr marL="301943" lvl="1" indent="0" algn="ctr">
              <a:buNone/>
            </a:pPr>
            <a:r>
              <a:rPr lang="en-US" dirty="0" smtClean="0"/>
              <a:t>PM </a:t>
            </a:r>
            <a:r>
              <a:rPr lang="en-US" dirty="0"/>
              <a:t>= (ASLOC </a:t>
            </a:r>
            <a:r>
              <a:rPr lang="en-US" dirty="0" smtClean="0"/>
              <a:t>× </a:t>
            </a:r>
            <a:r>
              <a:rPr lang="en-US" dirty="0"/>
              <a:t>AT/100)/ATPROD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/>
              <a:t>Модел поновног </a:t>
            </a:r>
            <a:r>
              <a:rPr lang="sr-Cyrl-BA" dirty="0" smtClean="0"/>
              <a:t>искориштавања</a:t>
            </a:r>
            <a:br>
              <a:rPr lang="sr-Cyrl-BA" dirty="0" smtClean="0"/>
            </a:br>
            <a:r>
              <a:rPr lang="en-US" dirty="0" smtClean="0"/>
              <a:t>Black</a:t>
            </a:r>
            <a:r>
              <a:rPr lang="sr-Cyrl-BA" dirty="0" smtClean="0"/>
              <a:t>-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4958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Потребан труд у радним мјесецима по човјеку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50292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Број линија искориштеног кода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55626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Проценат аутоматски генерисаног кода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60960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Продуктивност инжињера при интеграцији кода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6" idx="3"/>
          </p:cNvCxnSpPr>
          <p:nvPr/>
        </p:nvCxnSpPr>
        <p:spPr>
          <a:xfrm>
            <a:off x="3429000" y="5257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038600" y="41910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>
            <a:off x="3429000" y="57912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800600" y="41910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048000" y="4191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3"/>
          </p:cNvCxnSpPr>
          <p:nvPr/>
        </p:nvCxnSpPr>
        <p:spPr>
          <a:xfrm>
            <a:off x="3429000" y="6324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172200" y="41910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98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523067"/>
            <a:ext cx="7408333" cy="1896533"/>
          </a:xfrm>
        </p:spPr>
        <p:txBody>
          <a:bodyPr/>
          <a:lstStyle/>
          <a:p>
            <a:r>
              <a:rPr lang="sr-Cyrl-BA" dirty="0" smtClean="0"/>
              <a:t>К</a:t>
            </a:r>
            <a:r>
              <a:rPr lang="en-US" dirty="0" smtClean="0"/>
              <a:t>ô</a:t>
            </a:r>
            <a:r>
              <a:rPr lang="sr-Cyrl-BA" dirty="0" smtClean="0"/>
              <a:t>д у реупотреби се мијења.</a:t>
            </a:r>
          </a:p>
          <a:p>
            <a:pPr marL="301943" lvl="1" indent="0">
              <a:buNone/>
            </a:pPr>
            <a:endParaRPr lang="sr-Cyrl-BA" dirty="0" smtClean="0"/>
          </a:p>
          <a:p>
            <a:pPr marL="301943" lvl="1" indent="0">
              <a:buNone/>
            </a:pPr>
            <a:endParaRPr lang="sr-Cyrl-BA" dirty="0"/>
          </a:p>
          <a:p>
            <a:pPr marL="301943" lvl="1" indent="0" algn="ctr">
              <a:buNone/>
            </a:pPr>
            <a:r>
              <a:rPr lang="en-US" dirty="0"/>
              <a:t>ESLOC = ASLOC * (1-AT/100) * AAM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/>
              <a:t>Модел поновног </a:t>
            </a:r>
            <a:r>
              <a:rPr lang="sr-Cyrl-BA" dirty="0" smtClean="0"/>
              <a:t>искориштавања</a:t>
            </a:r>
            <a:br>
              <a:rPr lang="sr-Cyrl-BA" dirty="0" smtClean="0"/>
            </a:br>
            <a:r>
              <a:rPr lang="sr-Latn-BA" dirty="0" smtClean="0"/>
              <a:t>White</a:t>
            </a:r>
            <a:r>
              <a:rPr lang="sr-Cyrl-BA" dirty="0" smtClean="0"/>
              <a:t>-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4958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Број линија новог кода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50292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Број линија искориштеног кода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55626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Проценат аутоматски генерисаног кода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60960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Фактор адаптације кода – цијена разумјевања и промјене кода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6" idx="3"/>
          </p:cNvCxnSpPr>
          <p:nvPr/>
        </p:nvCxnSpPr>
        <p:spPr>
          <a:xfrm>
            <a:off x="3429000" y="52578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114800" y="41910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>
            <a:off x="3429000" y="5791200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178380" y="41910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048000" y="4191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3"/>
          </p:cNvCxnSpPr>
          <p:nvPr/>
        </p:nvCxnSpPr>
        <p:spPr>
          <a:xfrm>
            <a:off x="3429000" y="6324600"/>
            <a:ext cx="312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53200" y="41910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50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067" y="2743200"/>
            <a:ext cx="8678334" cy="3657600"/>
          </a:xfrm>
        </p:spPr>
        <p:txBody>
          <a:bodyPr>
            <a:normAutofit lnSpcReduction="10000"/>
          </a:bodyPr>
          <a:lstStyle/>
          <a:p>
            <a:r>
              <a:rPr lang="sr-Cyrl-BA" dirty="0" smtClean="0"/>
              <a:t>Најдетаљнији модел, користи се пред почетак израде пројекта.</a:t>
            </a:r>
          </a:p>
          <a:p>
            <a:r>
              <a:rPr lang="sr-Cyrl-BA" dirty="0" smtClean="0"/>
              <a:t>Заснива се на основној формули:</a:t>
            </a:r>
          </a:p>
          <a:p>
            <a:endParaRPr lang="sr-Cyrl-BA" dirty="0" smtClean="0"/>
          </a:p>
          <a:p>
            <a:pPr marL="0" indent="0" algn="ctr">
              <a:buNone/>
            </a:pPr>
            <a:r>
              <a:rPr lang="sr-Cyrl-BA" dirty="0"/>
              <a:t>Труд = А × Величина</a:t>
            </a:r>
            <a:r>
              <a:rPr lang="sr-Cyrl-BA" baseline="30000" dirty="0"/>
              <a:t>В</a:t>
            </a:r>
            <a:r>
              <a:rPr lang="sr-Cyrl-BA" dirty="0"/>
              <a:t> × </a:t>
            </a:r>
            <a:r>
              <a:rPr lang="sr-Cyrl-BA" dirty="0" smtClean="0"/>
              <a:t>М</a:t>
            </a:r>
          </a:p>
          <a:p>
            <a:pPr marL="0" indent="0" algn="ctr">
              <a:buNone/>
            </a:pPr>
            <a:endParaRPr lang="sr-Cyrl-BA" dirty="0"/>
          </a:p>
          <a:p>
            <a:r>
              <a:rPr lang="sr-Cyrl-BA" dirty="0" smtClean="0"/>
              <a:t>Величина зависи од</a:t>
            </a:r>
            <a:r>
              <a:rPr lang="sr-Cyrl-BA" b="1" dirty="0" smtClean="0"/>
              <a:t> </a:t>
            </a:r>
            <a:r>
              <a:rPr lang="sr-Cyrl-BA" dirty="0" smtClean="0"/>
              <a:t>процјена: </a:t>
            </a:r>
            <a:r>
              <a:rPr lang="sr-Cyrl-BA" b="1" dirty="0" smtClean="0"/>
              <a:t>укупног броја линија кода, линија новог кода, линија кода које ћемо вјероватно морати промјенити.</a:t>
            </a:r>
            <a:endParaRPr lang="sr-Cyrl-B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Пост-архитектурни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98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 smtClean="0"/>
              <a:t>Фактори који утичу на експонент В:</a:t>
            </a:r>
          </a:p>
          <a:p>
            <a:pPr lvl="1"/>
            <a:r>
              <a:rPr lang="sr-Cyrl-BA" b="1" dirty="0" smtClean="0"/>
              <a:t>Преседан</a:t>
            </a:r>
            <a:r>
              <a:rPr lang="sr-Cyrl-BA" dirty="0" smtClean="0"/>
              <a:t> – да ли је тиму познат овај тип пројекта;</a:t>
            </a:r>
          </a:p>
          <a:p>
            <a:pPr lvl="1"/>
            <a:r>
              <a:rPr lang="sr-Cyrl-BA" b="1" dirty="0" smtClean="0"/>
              <a:t>Флексибилност развоја </a:t>
            </a:r>
            <a:r>
              <a:rPr lang="sr-Cyrl-BA" dirty="0" smtClean="0"/>
              <a:t>– колико је тиму дозвољено слободе у избору приступа развоју;</a:t>
            </a:r>
          </a:p>
          <a:p>
            <a:pPr lvl="1"/>
            <a:r>
              <a:rPr lang="sr-Cyrl-BA" b="1" dirty="0" smtClean="0"/>
              <a:t>Вјероватноћа ризика </a:t>
            </a:r>
            <a:r>
              <a:rPr lang="sr-Cyrl-BA" dirty="0" smtClean="0"/>
              <a:t>– обим анализе ризика;</a:t>
            </a:r>
          </a:p>
          <a:p>
            <a:pPr lvl="1"/>
            <a:r>
              <a:rPr lang="sr-Cyrl-BA" b="1" dirty="0" smtClean="0"/>
              <a:t>Повезаност тима </a:t>
            </a:r>
            <a:r>
              <a:rPr lang="sr-Cyrl-BA" dirty="0" smtClean="0"/>
              <a:t>– колико тим добро сарађује;</a:t>
            </a:r>
          </a:p>
          <a:p>
            <a:pPr lvl="1"/>
            <a:r>
              <a:rPr lang="sr-Cyrl-BA" b="1" dirty="0" smtClean="0"/>
              <a:t>Зрелост пројекта</a:t>
            </a:r>
            <a:r>
              <a:rPr lang="sr-Cyrl-BA" dirty="0" smtClean="0"/>
              <a:t> – одређује се према </a:t>
            </a:r>
            <a:r>
              <a:rPr lang="en-US" dirty="0"/>
              <a:t>CMM Maturity </a:t>
            </a:r>
            <a:r>
              <a:rPr lang="en-US" dirty="0" smtClean="0"/>
              <a:t>Questionnaire</a:t>
            </a:r>
            <a:r>
              <a:rPr lang="sr-Cyrl-BA" dirty="0" smtClean="0"/>
              <a:t>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Пост-архитектурни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7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BA" dirty="0" smtClean="0"/>
              <a:t>Фактор </a:t>
            </a:r>
            <a:r>
              <a:rPr lang="sr-Cyrl-BA" b="1" dirty="0" smtClean="0"/>
              <a:t>М</a:t>
            </a:r>
            <a:r>
              <a:rPr lang="sr-Cyrl-BA" dirty="0" smtClean="0"/>
              <a:t> зависи од:</a:t>
            </a:r>
          </a:p>
          <a:p>
            <a:pPr lvl="1">
              <a:lnSpc>
                <a:spcPct val="90000"/>
              </a:lnSpc>
            </a:pPr>
            <a:r>
              <a:rPr lang="sr-Cyrl-BA" sz="2400" b="1" dirty="0" smtClean="0"/>
              <a:t>Особине производа </a:t>
            </a:r>
            <a:r>
              <a:rPr lang="sr-Cyrl-BA" sz="2400" dirty="0" smtClean="0"/>
              <a:t>– захтјеване карактеристике софтвера;</a:t>
            </a:r>
          </a:p>
          <a:p>
            <a:pPr lvl="1">
              <a:lnSpc>
                <a:spcPct val="90000"/>
              </a:lnSpc>
            </a:pPr>
            <a:r>
              <a:rPr lang="sr-Cyrl-BA" sz="2400" b="1" dirty="0" smtClean="0"/>
              <a:t>Особине рачунара </a:t>
            </a:r>
            <a:r>
              <a:rPr lang="sr-Cyrl-BA" sz="2400" dirty="0" smtClean="0"/>
              <a:t>– ограничења постављена софтверу од стране хардверске конфигурације;</a:t>
            </a:r>
            <a:endParaRPr lang="en-GB" sz="24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sr-Cyrl-BA" sz="2400" b="1" dirty="0" smtClean="0"/>
              <a:t>Особине чланова тима </a:t>
            </a:r>
            <a:r>
              <a:rPr lang="sr-Cyrl-BA" sz="2400" dirty="0" smtClean="0"/>
              <a:t>– искуство и способност тима;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sr-Cyrl-BA" sz="2400" b="1" dirty="0" smtClean="0"/>
              <a:t>Особине пројекта </a:t>
            </a:r>
            <a:r>
              <a:rPr lang="sr-Cyrl-BA" sz="2400" dirty="0" smtClean="0"/>
              <a:t>– карактеристике самог пројекта развоја.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/>
              <a:t>Пост-архитектурни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3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Процјењивање трајања пројекта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14400" y="2523067"/>
            <a:ext cx="7408333" cy="1896533"/>
          </a:xfrm>
        </p:spPr>
        <p:txBody>
          <a:bodyPr/>
          <a:lstStyle/>
          <a:p>
            <a:r>
              <a:rPr lang="sr-Cyrl-BA" dirty="0" smtClean="0"/>
              <a:t>Формула за израчунавање трајања пројекта:</a:t>
            </a:r>
            <a:endParaRPr lang="sr-Cyrl-BA" dirty="0" smtClean="0"/>
          </a:p>
          <a:p>
            <a:pPr marL="301943" lvl="1" indent="0">
              <a:buNone/>
            </a:pPr>
            <a:endParaRPr lang="sr-Cyrl-BA" dirty="0" smtClean="0"/>
          </a:p>
          <a:p>
            <a:pPr marL="301943" lvl="1" indent="0">
              <a:buNone/>
            </a:pPr>
            <a:endParaRPr lang="sr-Cyrl-BA" dirty="0"/>
          </a:p>
          <a:p>
            <a:pPr marL="301943" lvl="1" indent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400" dirty="0"/>
              <a:t>TDEV = 3 </a:t>
            </a:r>
            <a:r>
              <a:rPr lang="en-GB" sz="2400" dirty="0">
                <a:latin typeface="Symbol" charset="2"/>
              </a:rPr>
              <a:t>´</a:t>
            </a:r>
            <a:r>
              <a:rPr lang="en-GB" sz="2400" dirty="0"/>
              <a:t> (PM)</a:t>
            </a:r>
            <a:r>
              <a:rPr lang="en-GB" sz="2400" baseline="30000" dirty="0"/>
              <a:t>(0.33+0.2*(B-1.01))</a:t>
            </a:r>
            <a:endParaRPr lang="en-GB" sz="2400" baseline="300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44958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Трајање пројекта у мјесецима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50292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Потребан труд, израчунат према прије наведеним принципима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5562600"/>
            <a:ext cx="3048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BA" sz="1400" dirty="0" smtClean="0"/>
              <a:t>Експонент В, такође већ израчунат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>
          <a:xfrm>
            <a:off x="3429000" y="52578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24400" y="41910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429000" y="5791200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19800" y="4038600"/>
            <a:ext cx="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4191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32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BA" dirty="0" smtClean="0"/>
              <a:t>ХВАЛА НА ПАЖЊИ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81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70667"/>
            <a:ext cx="5300133" cy="677333"/>
          </a:xfrm>
        </p:spPr>
        <p:txBody>
          <a:bodyPr/>
          <a:lstStyle/>
          <a:p>
            <a:r>
              <a:rPr lang="sr-Cyrl-BA" dirty="0" smtClean="0"/>
              <a:t>Главни параметри цијене пројекта: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Одређивање цијене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12052" y="3095868"/>
            <a:ext cx="2391370" cy="956548"/>
          </a:xfrm>
          <a:custGeom>
            <a:avLst/>
            <a:gdLst>
              <a:gd name="connsiteX0" fmla="*/ 0 w 2391370"/>
              <a:gd name="connsiteY0" fmla="*/ 0 h 956548"/>
              <a:gd name="connsiteX1" fmla="*/ 2391370 w 2391370"/>
              <a:gd name="connsiteY1" fmla="*/ 0 h 956548"/>
              <a:gd name="connsiteX2" fmla="*/ 2391370 w 2391370"/>
              <a:gd name="connsiteY2" fmla="*/ 956548 h 956548"/>
              <a:gd name="connsiteX3" fmla="*/ 0 w 2391370"/>
              <a:gd name="connsiteY3" fmla="*/ 956548 h 956548"/>
              <a:gd name="connsiteX4" fmla="*/ 0 w 2391370"/>
              <a:gd name="connsiteY4" fmla="*/ 0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370" h="956548">
                <a:moveTo>
                  <a:pt x="0" y="0"/>
                </a:moveTo>
                <a:lnTo>
                  <a:pt x="2391370" y="0"/>
                </a:lnTo>
                <a:lnTo>
                  <a:pt x="2391370" y="956548"/>
                </a:lnTo>
                <a:lnTo>
                  <a:pt x="0" y="9565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Цијена рада</a:t>
            </a:r>
            <a:endParaRPr lang="en-US" sz="1900" kern="1200" dirty="0"/>
          </a:p>
        </p:txBody>
      </p:sp>
      <p:sp>
        <p:nvSpPr>
          <p:cNvPr id="7" name="Freeform 6"/>
          <p:cNvSpPr/>
          <p:nvPr/>
        </p:nvSpPr>
        <p:spPr>
          <a:xfrm>
            <a:off x="612052" y="4052416"/>
            <a:ext cx="2391370" cy="2452914"/>
          </a:xfrm>
          <a:custGeom>
            <a:avLst/>
            <a:gdLst>
              <a:gd name="connsiteX0" fmla="*/ 0 w 2391370"/>
              <a:gd name="connsiteY0" fmla="*/ 0 h 2452914"/>
              <a:gd name="connsiteX1" fmla="*/ 2391370 w 2391370"/>
              <a:gd name="connsiteY1" fmla="*/ 0 h 2452914"/>
              <a:gd name="connsiteX2" fmla="*/ 2391370 w 2391370"/>
              <a:gd name="connsiteY2" fmla="*/ 2452914 h 2452914"/>
              <a:gd name="connsiteX3" fmla="*/ 0 w 2391370"/>
              <a:gd name="connsiteY3" fmla="*/ 2452914 h 2452914"/>
              <a:gd name="connsiteX4" fmla="*/ 0 w 2391370"/>
              <a:gd name="connsiteY4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370" h="2452914">
                <a:moveTo>
                  <a:pt x="0" y="0"/>
                </a:moveTo>
                <a:lnTo>
                  <a:pt x="2391370" y="0"/>
                </a:lnTo>
                <a:lnTo>
                  <a:pt x="2391370" y="2452914"/>
                </a:lnTo>
                <a:lnTo>
                  <a:pt x="0" y="2452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ctr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r-Cyrl-BA" sz="1900" kern="1200" dirty="0" smtClean="0"/>
              <a:t>Обично највећа;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r-Cyrl-BA" sz="1900" kern="1200" dirty="0" smtClean="0"/>
              <a:t>Тешко предвидјети;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r-Cyrl-BA" sz="1900" kern="1200" dirty="0" smtClean="0"/>
              <a:t>Остали параметри доста утичу.</a:t>
            </a:r>
            <a:endParaRPr lang="en-US" sz="1900" kern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9830" y="3095868"/>
            <a:ext cx="2391370" cy="3409462"/>
            <a:chOff x="3399830" y="3095868"/>
            <a:chExt cx="2391370" cy="3409462"/>
          </a:xfrm>
        </p:grpSpPr>
        <p:sp>
          <p:nvSpPr>
            <p:cNvPr id="8" name="Freeform 7"/>
            <p:cNvSpPr/>
            <p:nvPr/>
          </p:nvSpPr>
          <p:spPr>
            <a:xfrm>
              <a:off x="3399830" y="3095868"/>
              <a:ext cx="2391370" cy="956548"/>
            </a:xfrm>
            <a:custGeom>
              <a:avLst/>
              <a:gdLst>
                <a:gd name="connsiteX0" fmla="*/ 0 w 2391370"/>
                <a:gd name="connsiteY0" fmla="*/ 0 h 956548"/>
                <a:gd name="connsiteX1" fmla="*/ 2391370 w 2391370"/>
                <a:gd name="connsiteY1" fmla="*/ 0 h 956548"/>
                <a:gd name="connsiteX2" fmla="*/ 2391370 w 2391370"/>
                <a:gd name="connsiteY2" fmla="*/ 956548 h 956548"/>
                <a:gd name="connsiteX3" fmla="*/ 0 w 2391370"/>
                <a:gd name="connsiteY3" fmla="*/ 956548 h 956548"/>
                <a:gd name="connsiteX4" fmla="*/ 0 w 2391370"/>
                <a:gd name="connsiteY4" fmla="*/ 0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370" h="956548">
                  <a:moveTo>
                    <a:pt x="0" y="0"/>
                  </a:moveTo>
                  <a:lnTo>
                    <a:pt x="2391370" y="0"/>
                  </a:lnTo>
                  <a:lnTo>
                    <a:pt x="2391370" y="956548"/>
                  </a:lnTo>
                  <a:lnTo>
                    <a:pt x="0" y="9565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1900" kern="1200" dirty="0" smtClean="0"/>
                <a:t>Цијена опреме</a:t>
              </a:r>
              <a:endParaRPr lang="en-US" sz="19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399830" y="4052416"/>
              <a:ext cx="2391370" cy="2452914"/>
            </a:xfrm>
            <a:custGeom>
              <a:avLst/>
              <a:gdLst>
                <a:gd name="connsiteX0" fmla="*/ 0 w 2391370"/>
                <a:gd name="connsiteY0" fmla="*/ 0 h 2452914"/>
                <a:gd name="connsiteX1" fmla="*/ 2391370 w 2391370"/>
                <a:gd name="connsiteY1" fmla="*/ 0 h 2452914"/>
                <a:gd name="connsiteX2" fmla="*/ 2391370 w 2391370"/>
                <a:gd name="connsiteY2" fmla="*/ 2452914 h 2452914"/>
                <a:gd name="connsiteX3" fmla="*/ 0 w 2391370"/>
                <a:gd name="connsiteY3" fmla="*/ 2452914 h 2452914"/>
                <a:gd name="connsiteX4" fmla="*/ 0 w 2391370"/>
                <a:gd name="connsiteY4" fmla="*/ 0 h 24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370" h="2452914">
                  <a:moveTo>
                    <a:pt x="0" y="0"/>
                  </a:moveTo>
                  <a:lnTo>
                    <a:pt x="2391370" y="0"/>
                  </a:lnTo>
                  <a:lnTo>
                    <a:pt x="2391370" y="2452914"/>
                  </a:lnTo>
                  <a:lnTo>
                    <a:pt x="0" y="24529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346" tIns="101346" rIns="135128" bIns="152019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900" kern="1200" dirty="0" smtClean="0"/>
                <a:t>Хардвер и софтвер;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900" kern="1200" dirty="0" smtClean="0"/>
                <a:t>Хардвер обично јефтинији;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900" kern="1200" dirty="0" smtClean="0"/>
                <a:t>Лиценциран софтвер често веома скуп.</a:t>
              </a:r>
              <a:endParaRPr lang="en-US" sz="1900" kern="1200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6219230" y="3095868"/>
            <a:ext cx="2391370" cy="956548"/>
          </a:xfrm>
          <a:custGeom>
            <a:avLst/>
            <a:gdLst>
              <a:gd name="connsiteX0" fmla="*/ 0 w 2391370"/>
              <a:gd name="connsiteY0" fmla="*/ 0 h 956548"/>
              <a:gd name="connsiteX1" fmla="*/ 2391370 w 2391370"/>
              <a:gd name="connsiteY1" fmla="*/ 0 h 956548"/>
              <a:gd name="connsiteX2" fmla="*/ 2391370 w 2391370"/>
              <a:gd name="connsiteY2" fmla="*/ 956548 h 956548"/>
              <a:gd name="connsiteX3" fmla="*/ 0 w 2391370"/>
              <a:gd name="connsiteY3" fmla="*/ 956548 h 956548"/>
              <a:gd name="connsiteX4" fmla="*/ 0 w 2391370"/>
              <a:gd name="connsiteY4" fmla="*/ 0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370" h="956548">
                <a:moveTo>
                  <a:pt x="0" y="0"/>
                </a:moveTo>
                <a:lnTo>
                  <a:pt x="2391370" y="0"/>
                </a:lnTo>
                <a:lnTo>
                  <a:pt x="2391370" y="956548"/>
                </a:lnTo>
                <a:lnTo>
                  <a:pt x="0" y="9565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77216" rIns="135128" bIns="772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r-Cyrl-BA" sz="1900" kern="1200" dirty="0" smtClean="0"/>
              <a:t>Трошкови путовања и тренинга</a:t>
            </a:r>
            <a:endParaRPr lang="en-US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219230" y="4052416"/>
            <a:ext cx="2391370" cy="2452914"/>
          </a:xfrm>
          <a:custGeom>
            <a:avLst/>
            <a:gdLst>
              <a:gd name="connsiteX0" fmla="*/ 0 w 2391370"/>
              <a:gd name="connsiteY0" fmla="*/ 0 h 2452914"/>
              <a:gd name="connsiteX1" fmla="*/ 2391370 w 2391370"/>
              <a:gd name="connsiteY1" fmla="*/ 0 h 2452914"/>
              <a:gd name="connsiteX2" fmla="*/ 2391370 w 2391370"/>
              <a:gd name="connsiteY2" fmla="*/ 2452914 h 2452914"/>
              <a:gd name="connsiteX3" fmla="*/ 0 w 2391370"/>
              <a:gd name="connsiteY3" fmla="*/ 2452914 h 2452914"/>
              <a:gd name="connsiteX4" fmla="*/ 0 w 2391370"/>
              <a:gd name="connsiteY4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370" h="2452914">
                <a:moveTo>
                  <a:pt x="0" y="0"/>
                </a:moveTo>
                <a:lnTo>
                  <a:pt x="2391370" y="0"/>
                </a:lnTo>
                <a:lnTo>
                  <a:pt x="2391370" y="2452914"/>
                </a:lnTo>
                <a:lnTo>
                  <a:pt x="0" y="2452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ctr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r-Cyrl-BA" sz="1900" kern="1200" dirty="0" smtClean="0"/>
              <a:t>Велики кад је пројекат географски дистрибуиран;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r-Cyrl-BA" sz="1900" kern="1200" dirty="0" smtClean="0"/>
              <a:t>Вријеме потрошено на пут је обично протрачено.</a:t>
            </a:r>
            <a:endParaRPr lang="en-US" sz="19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345359"/>
            <a:ext cx="852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BA" sz="4400" b="1" dirty="0" smtClean="0"/>
              <a:t>ЦИЈЕНА ≠ ТРОШКОВИ + ПРОФИТ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7439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10" grpId="0" animBg="1"/>
      <p:bldP spid="11" grpId="0" animBg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/>
          </a:bodyPr>
          <a:lstStyle/>
          <a:p>
            <a:r>
              <a:rPr lang="sr-Cyrl-BA" dirty="0" smtClean="0"/>
              <a:t>Због сложености, треба да буде групна активност </a:t>
            </a:r>
            <a:r>
              <a:rPr lang="sr-Cyrl-BA" dirty="0"/>
              <a:t>(</a:t>
            </a:r>
            <a:r>
              <a:rPr lang="sr-Cyrl-BA" dirty="0" smtClean="0"/>
              <a:t>одјели за маркетинг </a:t>
            </a:r>
            <a:r>
              <a:rPr lang="sr-Cyrl-BA" dirty="0"/>
              <a:t>и </a:t>
            </a:r>
            <a:r>
              <a:rPr lang="sr-Cyrl-BA" dirty="0" smtClean="0"/>
              <a:t>продају </a:t>
            </a:r>
            <a:r>
              <a:rPr lang="sr-Cyrl-BA" dirty="0"/>
              <a:t>, </a:t>
            </a:r>
            <a:r>
              <a:rPr lang="sr-Cyrl-BA" dirty="0" smtClean="0"/>
              <a:t>главни менаџери и менаџери пројекта);</a:t>
            </a:r>
          </a:p>
          <a:p>
            <a:r>
              <a:rPr lang="sr-Cyrl-BA" dirty="0" smtClean="0"/>
              <a:t>Потребно узети разне организационе, економске, политичке и пословне чињенице у разматрање.</a:t>
            </a:r>
            <a:r>
              <a:rPr lang="sr-Cyrl-BA" dirty="0"/>
              <a:t> </a:t>
            </a:r>
            <a:endParaRPr lang="sr-Cyrl-BA" dirty="0" smtClean="0"/>
          </a:p>
          <a:p>
            <a:r>
              <a:rPr lang="sr-Cyrl-BA" dirty="0" smtClean="0"/>
              <a:t>Успостављање </a:t>
            </a:r>
            <a:r>
              <a:rPr lang="sr-Cyrl-BA" dirty="0"/>
              <a:t>цијене која ће освојити посао – „наштимавање“ цијене да би привукли муштерију.</a:t>
            </a:r>
          </a:p>
          <a:p>
            <a:r>
              <a:rPr lang="sr-Cyrl-BA" dirty="0"/>
              <a:t>Фиксни фактор – цијена, не захтјеви.</a:t>
            </a:r>
          </a:p>
          <a:p>
            <a:pPr lvl="1"/>
            <a:r>
              <a:rPr lang="sr-Cyrl-BA" dirty="0"/>
              <a:t>Захтјеви се често мјењају да се не би повећала цијена.</a:t>
            </a:r>
            <a:endParaRPr lang="en-US" dirty="0"/>
          </a:p>
          <a:p>
            <a:endParaRPr lang="sr-Cyrl-BA" dirty="0" smtClean="0"/>
          </a:p>
          <a:p>
            <a:endParaRPr lang="sr-Cyrl-B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Ко и како одређује цијену?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35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sr-Cyrl-BA" sz="4400" dirty="0" smtClean="0"/>
              <a:t>Фактори који утичу на цијену пројекта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2567185"/>
            <a:ext cx="8305800" cy="780851"/>
            <a:chOff x="457200" y="2567185"/>
            <a:chExt cx="8305800" cy="780851"/>
          </a:xfrm>
        </p:grpSpPr>
        <p:sp>
          <p:nvSpPr>
            <p:cNvPr id="3" name="Freeform 2"/>
            <p:cNvSpPr/>
            <p:nvPr/>
          </p:nvSpPr>
          <p:spPr>
            <a:xfrm>
              <a:off x="3447287" y="2645271"/>
              <a:ext cx="5315713" cy="624682"/>
            </a:xfrm>
            <a:custGeom>
              <a:avLst/>
              <a:gdLst>
                <a:gd name="connsiteX0" fmla="*/ 104116 w 624681"/>
                <a:gd name="connsiteY0" fmla="*/ 0 h 5315712"/>
                <a:gd name="connsiteX1" fmla="*/ 520565 w 624681"/>
                <a:gd name="connsiteY1" fmla="*/ 0 h 5315712"/>
                <a:gd name="connsiteX2" fmla="*/ 624681 w 624681"/>
                <a:gd name="connsiteY2" fmla="*/ 104116 h 5315712"/>
                <a:gd name="connsiteX3" fmla="*/ 624681 w 624681"/>
                <a:gd name="connsiteY3" fmla="*/ 5315712 h 5315712"/>
                <a:gd name="connsiteX4" fmla="*/ 624681 w 624681"/>
                <a:gd name="connsiteY4" fmla="*/ 5315712 h 5315712"/>
                <a:gd name="connsiteX5" fmla="*/ 0 w 624681"/>
                <a:gd name="connsiteY5" fmla="*/ 5315712 h 5315712"/>
                <a:gd name="connsiteX6" fmla="*/ 0 w 624681"/>
                <a:gd name="connsiteY6" fmla="*/ 5315712 h 5315712"/>
                <a:gd name="connsiteX7" fmla="*/ 0 w 624681"/>
                <a:gd name="connsiteY7" fmla="*/ 104116 h 5315712"/>
                <a:gd name="connsiteX8" fmla="*/ 104116 w 624681"/>
                <a:gd name="connsiteY8" fmla="*/ 0 h 531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5315712">
                  <a:moveTo>
                    <a:pt x="624681" y="885976"/>
                  </a:moveTo>
                  <a:lnTo>
                    <a:pt x="624681" y="4429736"/>
                  </a:lnTo>
                  <a:cubicBezTo>
                    <a:pt x="624681" y="4919047"/>
                    <a:pt x="619203" y="5315708"/>
                    <a:pt x="612446" y="5315708"/>
                  </a:cubicBezTo>
                  <a:lnTo>
                    <a:pt x="0" y="5315708"/>
                  </a:lnTo>
                  <a:lnTo>
                    <a:pt x="0" y="53157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12446" y="4"/>
                  </a:lnTo>
                  <a:cubicBezTo>
                    <a:pt x="619203" y="4"/>
                    <a:pt x="624681" y="396665"/>
                    <a:pt x="624681" y="885976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60974" rIns="91454" bIns="6097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Пристајање на нижу цијену ради пробијања на тржишту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Искуство може помоћи каснијим пројектима</a:t>
              </a:r>
              <a:endParaRPr lang="en-US" sz="1600" kern="120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457200" y="2567185"/>
              <a:ext cx="2990088" cy="780851"/>
            </a:xfrm>
            <a:custGeom>
              <a:avLst/>
              <a:gdLst>
                <a:gd name="connsiteX0" fmla="*/ 0 w 2990088"/>
                <a:gd name="connsiteY0" fmla="*/ 130144 h 780851"/>
                <a:gd name="connsiteX1" fmla="*/ 130144 w 2990088"/>
                <a:gd name="connsiteY1" fmla="*/ 0 h 780851"/>
                <a:gd name="connsiteX2" fmla="*/ 2859944 w 2990088"/>
                <a:gd name="connsiteY2" fmla="*/ 0 h 780851"/>
                <a:gd name="connsiteX3" fmla="*/ 2990088 w 2990088"/>
                <a:gd name="connsiteY3" fmla="*/ 130144 h 780851"/>
                <a:gd name="connsiteX4" fmla="*/ 2990088 w 2990088"/>
                <a:gd name="connsiteY4" fmla="*/ 650707 h 780851"/>
                <a:gd name="connsiteX5" fmla="*/ 2859944 w 2990088"/>
                <a:gd name="connsiteY5" fmla="*/ 780851 h 780851"/>
                <a:gd name="connsiteX6" fmla="*/ 130144 w 2990088"/>
                <a:gd name="connsiteY6" fmla="*/ 780851 h 780851"/>
                <a:gd name="connsiteX7" fmla="*/ 0 w 2990088"/>
                <a:gd name="connsiteY7" fmla="*/ 650707 h 780851"/>
                <a:gd name="connsiteX8" fmla="*/ 0 w 2990088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088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2859944" y="0"/>
                  </a:lnTo>
                  <a:cubicBezTo>
                    <a:pt x="2931821" y="0"/>
                    <a:pt x="2990088" y="58267"/>
                    <a:pt x="2990088" y="130144"/>
                  </a:cubicBezTo>
                  <a:lnTo>
                    <a:pt x="2990088" y="650707"/>
                  </a:lnTo>
                  <a:cubicBezTo>
                    <a:pt x="2990088" y="722584"/>
                    <a:pt x="2931821" y="780851"/>
                    <a:pt x="2859944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38" tIns="80028" rIns="121938" bIns="8002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2200" kern="1200" dirty="0" smtClean="0"/>
                <a:t>Прилике на тржишту</a:t>
              </a:r>
              <a:endParaRPr lang="en-US" sz="2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387080"/>
            <a:ext cx="8305800" cy="780851"/>
            <a:chOff x="457200" y="3387080"/>
            <a:chExt cx="8305800" cy="780851"/>
          </a:xfrm>
        </p:grpSpPr>
        <p:sp>
          <p:nvSpPr>
            <p:cNvPr id="5" name="Freeform 4"/>
            <p:cNvSpPr/>
            <p:nvPr/>
          </p:nvSpPr>
          <p:spPr>
            <a:xfrm>
              <a:off x="3447287" y="3465165"/>
              <a:ext cx="5315713" cy="624682"/>
            </a:xfrm>
            <a:custGeom>
              <a:avLst/>
              <a:gdLst>
                <a:gd name="connsiteX0" fmla="*/ 104116 w 624681"/>
                <a:gd name="connsiteY0" fmla="*/ 0 h 5315712"/>
                <a:gd name="connsiteX1" fmla="*/ 520565 w 624681"/>
                <a:gd name="connsiteY1" fmla="*/ 0 h 5315712"/>
                <a:gd name="connsiteX2" fmla="*/ 624681 w 624681"/>
                <a:gd name="connsiteY2" fmla="*/ 104116 h 5315712"/>
                <a:gd name="connsiteX3" fmla="*/ 624681 w 624681"/>
                <a:gd name="connsiteY3" fmla="*/ 5315712 h 5315712"/>
                <a:gd name="connsiteX4" fmla="*/ 624681 w 624681"/>
                <a:gd name="connsiteY4" fmla="*/ 5315712 h 5315712"/>
                <a:gd name="connsiteX5" fmla="*/ 0 w 624681"/>
                <a:gd name="connsiteY5" fmla="*/ 5315712 h 5315712"/>
                <a:gd name="connsiteX6" fmla="*/ 0 w 624681"/>
                <a:gd name="connsiteY6" fmla="*/ 5315712 h 5315712"/>
                <a:gd name="connsiteX7" fmla="*/ 0 w 624681"/>
                <a:gd name="connsiteY7" fmla="*/ 104116 h 5315712"/>
                <a:gd name="connsiteX8" fmla="*/ 104116 w 624681"/>
                <a:gd name="connsiteY8" fmla="*/ 0 h 531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5315712">
                  <a:moveTo>
                    <a:pt x="624681" y="885976"/>
                  </a:moveTo>
                  <a:lnTo>
                    <a:pt x="624681" y="4429736"/>
                  </a:lnTo>
                  <a:cubicBezTo>
                    <a:pt x="624681" y="4919047"/>
                    <a:pt x="619203" y="5315708"/>
                    <a:pt x="612446" y="5315708"/>
                  </a:cubicBezTo>
                  <a:lnTo>
                    <a:pt x="0" y="5315708"/>
                  </a:lnTo>
                  <a:lnTo>
                    <a:pt x="0" y="53157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12446" y="4"/>
                  </a:lnTo>
                  <a:cubicBezTo>
                    <a:pt x="619203" y="4"/>
                    <a:pt x="624681" y="396665"/>
                    <a:pt x="624681" y="885976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60974" rIns="91454" bIns="6097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Повећање цијене пројекта да покрије непредвиђене проблеме</a:t>
              </a:r>
              <a:endParaRPr lang="en-US" sz="16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57200" y="3387080"/>
              <a:ext cx="2990088" cy="780851"/>
            </a:xfrm>
            <a:custGeom>
              <a:avLst/>
              <a:gdLst>
                <a:gd name="connsiteX0" fmla="*/ 0 w 2990088"/>
                <a:gd name="connsiteY0" fmla="*/ 130144 h 780851"/>
                <a:gd name="connsiteX1" fmla="*/ 130144 w 2990088"/>
                <a:gd name="connsiteY1" fmla="*/ 0 h 780851"/>
                <a:gd name="connsiteX2" fmla="*/ 2859944 w 2990088"/>
                <a:gd name="connsiteY2" fmla="*/ 0 h 780851"/>
                <a:gd name="connsiteX3" fmla="*/ 2990088 w 2990088"/>
                <a:gd name="connsiteY3" fmla="*/ 130144 h 780851"/>
                <a:gd name="connsiteX4" fmla="*/ 2990088 w 2990088"/>
                <a:gd name="connsiteY4" fmla="*/ 650707 h 780851"/>
                <a:gd name="connsiteX5" fmla="*/ 2859944 w 2990088"/>
                <a:gd name="connsiteY5" fmla="*/ 780851 h 780851"/>
                <a:gd name="connsiteX6" fmla="*/ 130144 w 2990088"/>
                <a:gd name="connsiteY6" fmla="*/ 780851 h 780851"/>
                <a:gd name="connsiteX7" fmla="*/ 0 w 2990088"/>
                <a:gd name="connsiteY7" fmla="*/ 650707 h 780851"/>
                <a:gd name="connsiteX8" fmla="*/ 0 w 2990088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088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2859944" y="0"/>
                  </a:lnTo>
                  <a:cubicBezTo>
                    <a:pt x="2931821" y="0"/>
                    <a:pt x="2990088" y="58267"/>
                    <a:pt x="2990088" y="130144"/>
                  </a:cubicBezTo>
                  <a:lnTo>
                    <a:pt x="2990088" y="650707"/>
                  </a:lnTo>
                  <a:cubicBezTo>
                    <a:pt x="2990088" y="722584"/>
                    <a:pt x="2931821" y="780851"/>
                    <a:pt x="2859944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38" tIns="80028" rIns="121938" bIns="8002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2200" kern="1200" dirty="0" smtClean="0"/>
                <a:t>Несигурност при предвиђању цијене</a:t>
              </a:r>
              <a:endParaRPr lang="en-US" sz="22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206974"/>
            <a:ext cx="8305800" cy="780851"/>
            <a:chOff x="457200" y="4206974"/>
            <a:chExt cx="8305800" cy="780851"/>
          </a:xfrm>
        </p:grpSpPr>
        <p:sp>
          <p:nvSpPr>
            <p:cNvPr id="9" name="Freeform 8"/>
            <p:cNvSpPr/>
            <p:nvPr/>
          </p:nvSpPr>
          <p:spPr>
            <a:xfrm>
              <a:off x="3447287" y="4285059"/>
              <a:ext cx="5315713" cy="624682"/>
            </a:xfrm>
            <a:custGeom>
              <a:avLst/>
              <a:gdLst>
                <a:gd name="connsiteX0" fmla="*/ 104116 w 624681"/>
                <a:gd name="connsiteY0" fmla="*/ 0 h 5315712"/>
                <a:gd name="connsiteX1" fmla="*/ 520565 w 624681"/>
                <a:gd name="connsiteY1" fmla="*/ 0 h 5315712"/>
                <a:gd name="connsiteX2" fmla="*/ 624681 w 624681"/>
                <a:gd name="connsiteY2" fmla="*/ 104116 h 5315712"/>
                <a:gd name="connsiteX3" fmla="*/ 624681 w 624681"/>
                <a:gd name="connsiteY3" fmla="*/ 5315712 h 5315712"/>
                <a:gd name="connsiteX4" fmla="*/ 624681 w 624681"/>
                <a:gd name="connsiteY4" fmla="*/ 5315712 h 5315712"/>
                <a:gd name="connsiteX5" fmla="*/ 0 w 624681"/>
                <a:gd name="connsiteY5" fmla="*/ 5315712 h 5315712"/>
                <a:gd name="connsiteX6" fmla="*/ 0 w 624681"/>
                <a:gd name="connsiteY6" fmla="*/ 5315712 h 5315712"/>
                <a:gd name="connsiteX7" fmla="*/ 0 w 624681"/>
                <a:gd name="connsiteY7" fmla="*/ 104116 h 5315712"/>
                <a:gd name="connsiteX8" fmla="*/ 104116 w 624681"/>
                <a:gd name="connsiteY8" fmla="*/ 0 h 531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5315712">
                  <a:moveTo>
                    <a:pt x="624681" y="885976"/>
                  </a:moveTo>
                  <a:lnTo>
                    <a:pt x="624681" y="4429736"/>
                  </a:lnTo>
                  <a:cubicBezTo>
                    <a:pt x="624681" y="4919047"/>
                    <a:pt x="619203" y="5315708"/>
                    <a:pt x="612446" y="5315708"/>
                  </a:cubicBezTo>
                  <a:lnTo>
                    <a:pt x="0" y="5315708"/>
                  </a:lnTo>
                  <a:lnTo>
                    <a:pt x="0" y="53157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12446" y="4"/>
                  </a:lnTo>
                  <a:cubicBezTo>
                    <a:pt x="619203" y="4"/>
                    <a:pt x="624681" y="396665"/>
                    <a:pt x="624681" y="885976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60974" rIns="91454" bIns="6097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Уколико развојни тим добије власништво над производом након завршетка, може смањити цијену</a:t>
              </a:r>
              <a:endParaRPr lang="en-US" sz="16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57200" y="4206974"/>
              <a:ext cx="2990088" cy="780851"/>
            </a:xfrm>
            <a:custGeom>
              <a:avLst/>
              <a:gdLst>
                <a:gd name="connsiteX0" fmla="*/ 0 w 2990088"/>
                <a:gd name="connsiteY0" fmla="*/ 130144 h 780851"/>
                <a:gd name="connsiteX1" fmla="*/ 130144 w 2990088"/>
                <a:gd name="connsiteY1" fmla="*/ 0 h 780851"/>
                <a:gd name="connsiteX2" fmla="*/ 2859944 w 2990088"/>
                <a:gd name="connsiteY2" fmla="*/ 0 h 780851"/>
                <a:gd name="connsiteX3" fmla="*/ 2990088 w 2990088"/>
                <a:gd name="connsiteY3" fmla="*/ 130144 h 780851"/>
                <a:gd name="connsiteX4" fmla="*/ 2990088 w 2990088"/>
                <a:gd name="connsiteY4" fmla="*/ 650707 h 780851"/>
                <a:gd name="connsiteX5" fmla="*/ 2859944 w 2990088"/>
                <a:gd name="connsiteY5" fmla="*/ 780851 h 780851"/>
                <a:gd name="connsiteX6" fmla="*/ 130144 w 2990088"/>
                <a:gd name="connsiteY6" fmla="*/ 780851 h 780851"/>
                <a:gd name="connsiteX7" fmla="*/ 0 w 2990088"/>
                <a:gd name="connsiteY7" fmla="*/ 650707 h 780851"/>
                <a:gd name="connsiteX8" fmla="*/ 0 w 2990088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088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2859944" y="0"/>
                  </a:lnTo>
                  <a:cubicBezTo>
                    <a:pt x="2931821" y="0"/>
                    <a:pt x="2990088" y="58267"/>
                    <a:pt x="2990088" y="130144"/>
                  </a:cubicBezTo>
                  <a:lnTo>
                    <a:pt x="2990088" y="650707"/>
                  </a:lnTo>
                  <a:cubicBezTo>
                    <a:pt x="2990088" y="722584"/>
                    <a:pt x="2931821" y="780851"/>
                    <a:pt x="2859944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38" tIns="80028" rIns="121938" bIns="8002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2200" kern="1200" dirty="0" smtClean="0"/>
                <a:t>Врста уговора</a:t>
              </a:r>
              <a:endParaRPr lang="en-US" sz="2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026868"/>
            <a:ext cx="8305800" cy="780851"/>
            <a:chOff x="457200" y="5026868"/>
            <a:chExt cx="8305800" cy="780851"/>
          </a:xfrm>
        </p:grpSpPr>
        <p:sp>
          <p:nvSpPr>
            <p:cNvPr id="11" name="Freeform 10"/>
            <p:cNvSpPr/>
            <p:nvPr/>
          </p:nvSpPr>
          <p:spPr>
            <a:xfrm>
              <a:off x="3447287" y="5104953"/>
              <a:ext cx="5315713" cy="624682"/>
            </a:xfrm>
            <a:custGeom>
              <a:avLst/>
              <a:gdLst>
                <a:gd name="connsiteX0" fmla="*/ 104116 w 624681"/>
                <a:gd name="connsiteY0" fmla="*/ 0 h 5315712"/>
                <a:gd name="connsiteX1" fmla="*/ 520565 w 624681"/>
                <a:gd name="connsiteY1" fmla="*/ 0 h 5315712"/>
                <a:gd name="connsiteX2" fmla="*/ 624681 w 624681"/>
                <a:gd name="connsiteY2" fmla="*/ 104116 h 5315712"/>
                <a:gd name="connsiteX3" fmla="*/ 624681 w 624681"/>
                <a:gd name="connsiteY3" fmla="*/ 5315712 h 5315712"/>
                <a:gd name="connsiteX4" fmla="*/ 624681 w 624681"/>
                <a:gd name="connsiteY4" fmla="*/ 5315712 h 5315712"/>
                <a:gd name="connsiteX5" fmla="*/ 0 w 624681"/>
                <a:gd name="connsiteY5" fmla="*/ 5315712 h 5315712"/>
                <a:gd name="connsiteX6" fmla="*/ 0 w 624681"/>
                <a:gd name="connsiteY6" fmla="*/ 5315712 h 5315712"/>
                <a:gd name="connsiteX7" fmla="*/ 0 w 624681"/>
                <a:gd name="connsiteY7" fmla="*/ 104116 h 5315712"/>
                <a:gd name="connsiteX8" fmla="*/ 104116 w 624681"/>
                <a:gd name="connsiteY8" fmla="*/ 0 h 531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5315712">
                  <a:moveTo>
                    <a:pt x="624681" y="885976"/>
                  </a:moveTo>
                  <a:lnTo>
                    <a:pt x="624681" y="4429736"/>
                  </a:lnTo>
                  <a:cubicBezTo>
                    <a:pt x="624681" y="4919047"/>
                    <a:pt x="619203" y="5315708"/>
                    <a:pt x="612446" y="5315708"/>
                  </a:cubicBezTo>
                  <a:lnTo>
                    <a:pt x="0" y="5315708"/>
                  </a:lnTo>
                  <a:lnTo>
                    <a:pt x="0" y="53157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12446" y="4"/>
                  </a:lnTo>
                  <a:cubicBezTo>
                    <a:pt x="619203" y="4"/>
                    <a:pt x="624681" y="396665"/>
                    <a:pt x="624681" y="885976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60974" rIns="91454" bIns="6097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Уколико се често мијењају захтјеви пројекта тим може повећати цијену због сталних ревизија плана</a:t>
              </a:r>
              <a:endParaRPr lang="en-US" sz="16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7200" y="5026868"/>
              <a:ext cx="2990088" cy="780851"/>
            </a:xfrm>
            <a:custGeom>
              <a:avLst/>
              <a:gdLst>
                <a:gd name="connsiteX0" fmla="*/ 0 w 2990088"/>
                <a:gd name="connsiteY0" fmla="*/ 130144 h 780851"/>
                <a:gd name="connsiteX1" fmla="*/ 130144 w 2990088"/>
                <a:gd name="connsiteY1" fmla="*/ 0 h 780851"/>
                <a:gd name="connsiteX2" fmla="*/ 2859944 w 2990088"/>
                <a:gd name="connsiteY2" fmla="*/ 0 h 780851"/>
                <a:gd name="connsiteX3" fmla="*/ 2990088 w 2990088"/>
                <a:gd name="connsiteY3" fmla="*/ 130144 h 780851"/>
                <a:gd name="connsiteX4" fmla="*/ 2990088 w 2990088"/>
                <a:gd name="connsiteY4" fmla="*/ 650707 h 780851"/>
                <a:gd name="connsiteX5" fmla="*/ 2859944 w 2990088"/>
                <a:gd name="connsiteY5" fmla="*/ 780851 h 780851"/>
                <a:gd name="connsiteX6" fmla="*/ 130144 w 2990088"/>
                <a:gd name="connsiteY6" fmla="*/ 780851 h 780851"/>
                <a:gd name="connsiteX7" fmla="*/ 0 w 2990088"/>
                <a:gd name="connsiteY7" fmla="*/ 650707 h 780851"/>
                <a:gd name="connsiteX8" fmla="*/ 0 w 2990088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088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2859944" y="0"/>
                  </a:lnTo>
                  <a:cubicBezTo>
                    <a:pt x="2931821" y="0"/>
                    <a:pt x="2990088" y="58267"/>
                    <a:pt x="2990088" y="130144"/>
                  </a:cubicBezTo>
                  <a:lnTo>
                    <a:pt x="2990088" y="650707"/>
                  </a:lnTo>
                  <a:cubicBezTo>
                    <a:pt x="2990088" y="722584"/>
                    <a:pt x="2931821" y="780851"/>
                    <a:pt x="2859944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38" tIns="80028" rIns="121938" bIns="8002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2200" kern="1200" dirty="0" smtClean="0"/>
                <a:t>Промјенљивост захтјева</a:t>
              </a:r>
              <a:endParaRPr lang="en-US" sz="22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5846762"/>
            <a:ext cx="8305800" cy="780851"/>
            <a:chOff x="457200" y="5846762"/>
            <a:chExt cx="8305800" cy="780851"/>
          </a:xfrm>
        </p:grpSpPr>
        <p:sp>
          <p:nvSpPr>
            <p:cNvPr id="13" name="Freeform 12"/>
            <p:cNvSpPr/>
            <p:nvPr/>
          </p:nvSpPr>
          <p:spPr>
            <a:xfrm>
              <a:off x="3447287" y="5924847"/>
              <a:ext cx="5315713" cy="624682"/>
            </a:xfrm>
            <a:custGeom>
              <a:avLst/>
              <a:gdLst>
                <a:gd name="connsiteX0" fmla="*/ 104116 w 624681"/>
                <a:gd name="connsiteY0" fmla="*/ 0 h 5315712"/>
                <a:gd name="connsiteX1" fmla="*/ 520565 w 624681"/>
                <a:gd name="connsiteY1" fmla="*/ 0 h 5315712"/>
                <a:gd name="connsiteX2" fmla="*/ 624681 w 624681"/>
                <a:gd name="connsiteY2" fmla="*/ 104116 h 5315712"/>
                <a:gd name="connsiteX3" fmla="*/ 624681 w 624681"/>
                <a:gd name="connsiteY3" fmla="*/ 5315712 h 5315712"/>
                <a:gd name="connsiteX4" fmla="*/ 624681 w 624681"/>
                <a:gd name="connsiteY4" fmla="*/ 5315712 h 5315712"/>
                <a:gd name="connsiteX5" fmla="*/ 0 w 624681"/>
                <a:gd name="connsiteY5" fmla="*/ 5315712 h 5315712"/>
                <a:gd name="connsiteX6" fmla="*/ 0 w 624681"/>
                <a:gd name="connsiteY6" fmla="*/ 5315712 h 5315712"/>
                <a:gd name="connsiteX7" fmla="*/ 0 w 624681"/>
                <a:gd name="connsiteY7" fmla="*/ 104116 h 5315712"/>
                <a:gd name="connsiteX8" fmla="*/ 104116 w 624681"/>
                <a:gd name="connsiteY8" fmla="*/ 0 h 531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5315712">
                  <a:moveTo>
                    <a:pt x="624681" y="885976"/>
                  </a:moveTo>
                  <a:lnTo>
                    <a:pt x="624681" y="4429736"/>
                  </a:lnTo>
                  <a:cubicBezTo>
                    <a:pt x="624681" y="4919047"/>
                    <a:pt x="619203" y="5315708"/>
                    <a:pt x="612446" y="5315708"/>
                  </a:cubicBezTo>
                  <a:lnTo>
                    <a:pt x="0" y="5315708"/>
                  </a:lnTo>
                  <a:lnTo>
                    <a:pt x="0" y="53157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12446" y="4"/>
                  </a:lnTo>
                  <a:cubicBezTo>
                    <a:pt x="619203" y="4"/>
                    <a:pt x="624681" y="396665"/>
                    <a:pt x="624681" y="885976"/>
                  </a:cubicBez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60974" rIns="91454" bIns="6097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r-Cyrl-BA" sz="1600" kern="1200" dirty="0" smtClean="0"/>
                <a:t>Проток новца је важнији од профита у тешким економским ситуацијама</a:t>
              </a:r>
              <a:endParaRPr lang="en-US" sz="16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57200" y="5846762"/>
              <a:ext cx="2990088" cy="780851"/>
            </a:xfrm>
            <a:custGeom>
              <a:avLst/>
              <a:gdLst>
                <a:gd name="connsiteX0" fmla="*/ 0 w 2990088"/>
                <a:gd name="connsiteY0" fmla="*/ 130144 h 780851"/>
                <a:gd name="connsiteX1" fmla="*/ 130144 w 2990088"/>
                <a:gd name="connsiteY1" fmla="*/ 0 h 780851"/>
                <a:gd name="connsiteX2" fmla="*/ 2859944 w 2990088"/>
                <a:gd name="connsiteY2" fmla="*/ 0 h 780851"/>
                <a:gd name="connsiteX3" fmla="*/ 2990088 w 2990088"/>
                <a:gd name="connsiteY3" fmla="*/ 130144 h 780851"/>
                <a:gd name="connsiteX4" fmla="*/ 2990088 w 2990088"/>
                <a:gd name="connsiteY4" fmla="*/ 650707 h 780851"/>
                <a:gd name="connsiteX5" fmla="*/ 2859944 w 2990088"/>
                <a:gd name="connsiteY5" fmla="*/ 780851 h 780851"/>
                <a:gd name="connsiteX6" fmla="*/ 130144 w 2990088"/>
                <a:gd name="connsiteY6" fmla="*/ 780851 h 780851"/>
                <a:gd name="connsiteX7" fmla="*/ 0 w 2990088"/>
                <a:gd name="connsiteY7" fmla="*/ 650707 h 780851"/>
                <a:gd name="connsiteX8" fmla="*/ 0 w 2990088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088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2859944" y="0"/>
                  </a:lnTo>
                  <a:cubicBezTo>
                    <a:pt x="2931821" y="0"/>
                    <a:pt x="2990088" y="58267"/>
                    <a:pt x="2990088" y="130144"/>
                  </a:cubicBezTo>
                  <a:lnTo>
                    <a:pt x="2990088" y="650707"/>
                  </a:lnTo>
                  <a:cubicBezTo>
                    <a:pt x="2990088" y="722584"/>
                    <a:pt x="2931821" y="780851"/>
                    <a:pt x="2859944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38" tIns="80028" rIns="121938" bIns="8002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r-Cyrl-BA" sz="2200" kern="1200" dirty="0" smtClean="0"/>
                <a:t>„Финансијско здравље“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317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4892"/>
            <a:ext cx="7772400" cy="1780108"/>
          </a:xfrm>
        </p:spPr>
        <p:txBody>
          <a:bodyPr anchor="ctr"/>
          <a:lstStyle/>
          <a:p>
            <a:r>
              <a:rPr lang="sr-Cyrl-BA" dirty="0" smtClean="0"/>
              <a:t>Приступи развијању: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1514272"/>
              </p:ext>
            </p:extLst>
          </p:nvPr>
        </p:nvGraphicFramePr>
        <p:xfrm>
          <a:off x="-457200" y="1676400"/>
          <a:ext cx="609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65532564"/>
              </p:ext>
            </p:extLst>
          </p:nvPr>
        </p:nvGraphicFramePr>
        <p:xfrm>
          <a:off x="3276600" y="1676400"/>
          <a:ext cx="609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0310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417E69-D808-4554-9395-FB595D2A7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6417E69-D808-4554-9395-FB595D2A7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DA9384-A1CD-4A44-95D7-0E24626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9DA9384-A1CD-4A44-95D7-0E24626F1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437301-9EB8-4963-B6B8-CCE3042E7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B3437301-9EB8-4963-B6B8-CCE3042E7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590E08-2745-421C-8257-B27B95A08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20590E08-2745-421C-8257-B27B95A08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23CBEC-EC14-444A-902F-50E8AEC7D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0423CBEC-EC14-444A-902F-50E8AEC7D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0CE1A0-F62F-4854-9B90-0F0A1D128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80CE1A0-F62F-4854-9B90-0F0A1D128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A2B136-CF38-447F-9870-024499E8B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06A2B136-CF38-447F-9870-024499E8B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6B21DB-89B0-48EF-961F-89C46ECE0B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6B21DB-89B0-48EF-961F-89C46ECE0B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BF1A5-EAD0-4584-8069-8E9AF8394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388BF1A5-EAD0-4584-8069-8E9AF8394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6417E69-D808-4554-9395-FB595D2A7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>
                                            <p:graphicEl>
                                              <a:dgm id="{E6417E69-D808-4554-9395-FB595D2A7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DA9384-A1CD-4A44-95D7-0E24626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>
                                            <p:graphicEl>
                                              <a:dgm id="{29DA9384-A1CD-4A44-95D7-0E24626F1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437301-9EB8-4963-B6B8-CCE3042E7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B3437301-9EB8-4963-B6B8-CCE3042E7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0590E08-2745-421C-8257-B27B95A08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>
                                            <p:graphicEl>
                                              <a:dgm id="{20590E08-2745-421C-8257-B27B95A08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423CBEC-EC14-444A-902F-50E8AEC7D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">
                                            <p:graphicEl>
                                              <a:dgm id="{0423CBEC-EC14-444A-902F-50E8AEC7D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71952A0-DB55-41A1-8697-244922D6D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>
                                            <p:graphicEl>
                                              <a:dgm id="{771952A0-DB55-41A1-8697-244922D6D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1674863-36EB-48C7-9BC1-FE7ED2FA5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">
                                            <p:graphicEl>
                                              <a:dgm id="{61674863-36EB-48C7-9BC1-FE7ED2FA5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F6B21DB-89B0-48EF-961F-89C46ECE0B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">
                                            <p:graphicEl>
                                              <a:dgm id="{DF6B21DB-89B0-48EF-961F-89C46ECE0B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88BF1A5-EAD0-4584-8069-8E9AF8394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>
                                            <p:graphicEl>
                                              <a:dgm id="{388BF1A5-EAD0-4584-8069-8E9AF8394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10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64304"/>
            <a:ext cx="8458200" cy="4441296"/>
          </a:xfrm>
        </p:spPr>
        <p:txBody>
          <a:bodyPr>
            <a:normAutofit fontScale="92500" lnSpcReduction="20000"/>
          </a:bodyPr>
          <a:lstStyle/>
          <a:p>
            <a:r>
              <a:rPr lang="sr-Cyrl-BA" dirty="0" smtClean="0"/>
              <a:t>ПЛАН!</a:t>
            </a:r>
          </a:p>
          <a:p>
            <a:r>
              <a:rPr lang="sr-Cyrl-BA" dirty="0" smtClean="0"/>
              <a:t>...треба да садржи елементе:</a:t>
            </a:r>
          </a:p>
          <a:p>
            <a:pPr lvl="1"/>
            <a:r>
              <a:rPr lang="sr-Cyrl-BA" b="1" dirty="0" smtClean="0"/>
              <a:t>Увод</a:t>
            </a:r>
            <a:r>
              <a:rPr lang="sr-Cyrl-BA" dirty="0" smtClean="0"/>
              <a:t> – кратак опис циљева пројекта и постављање ограничења;</a:t>
            </a:r>
          </a:p>
          <a:p>
            <a:pPr lvl="1"/>
            <a:r>
              <a:rPr lang="sr-Cyrl-BA" b="1" dirty="0" smtClean="0"/>
              <a:t>Организација пројекта </a:t>
            </a:r>
            <a:r>
              <a:rPr lang="sr-Cyrl-BA" dirty="0" smtClean="0"/>
              <a:t>– ко и шта ради;</a:t>
            </a:r>
          </a:p>
          <a:p>
            <a:pPr lvl="1"/>
            <a:r>
              <a:rPr lang="sr-Cyrl-BA" b="1" dirty="0" smtClean="0"/>
              <a:t>Анализа ризика</a:t>
            </a:r>
            <a:r>
              <a:rPr lang="sr-Cyrl-BA" dirty="0" smtClean="0"/>
              <a:t> – могући ризици, вјероватноћа да се догоде и мјере превенције и санације;</a:t>
            </a:r>
          </a:p>
          <a:p>
            <a:pPr lvl="1"/>
            <a:r>
              <a:rPr lang="sr-Cyrl-BA" b="1" dirty="0" smtClean="0"/>
              <a:t>Ресурсни захтјеви</a:t>
            </a:r>
            <a:r>
              <a:rPr lang="sr-Cyrl-BA" dirty="0" smtClean="0"/>
              <a:t> – потребан хардвер и софтвер, њихова цијена и вријеме доставе;</a:t>
            </a:r>
          </a:p>
          <a:p>
            <a:pPr lvl="1"/>
            <a:r>
              <a:rPr lang="sr-Cyrl-BA" b="1" dirty="0" smtClean="0"/>
              <a:t>Разбијање посла</a:t>
            </a:r>
            <a:r>
              <a:rPr lang="sr-Cyrl-BA" dirty="0" smtClean="0"/>
              <a:t> – разбијање пројекта на мање активности, успостављање прекретница (</a:t>
            </a:r>
            <a:r>
              <a:rPr lang="sr-Latn-BA" dirty="0" smtClean="0"/>
              <a:t>milestone</a:t>
            </a:r>
            <a:r>
              <a:rPr lang="sr-Cyrl-BA" dirty="0" smtClean="0"/>
              <a:t>ѕ) и дијелова за испоруку (</a:t>
            </a:r>
            <a:r>
              <a:rPr lang="sr-Latn-BA" dirty="0" smtClean="0"/>
              <a:t>deliverables</a:t>
            </a:r>
            <a:r>
              <a:rPr lang="sr-Cyrl-BA" dirty="0" smtClean="0"/>
              <a:t>);</a:t>
            </a:r>
          </a:p>
          <a:p>
            <a:pPr lvl="1"/>
            <a:r>
              <a:rPr lang="sr-Cyrl-BA" b="1" dirty="0" smtClean="0"/>
              <a:t>Распоред </a:t>
            </a:r>
            <a:r>
              <a:rPr lang="sr-Cyrl-BA" dirty="0" smtClean="0"/>
              <a:t>– зависност међу активностима, процјена рокова, расподјела радне снаге итд.;</a:t>
            </a:r>
          </a:p>
          <a:p>
            <a:pPr lvl="1"/>
            <a:r>
              <a:rPr lang="sr-Cyrl-BA" b="1" dirty="0" smtClean="0"/>
              <a:t>Механизам надгледања </a:t>
            </a:r>
            <a:r>
              <a:rPr lang="sr-Cyrl-BA" dirty="0" smtClean="0"/>
              <a:t>– систем извјештаја прогреса пројекта.</a:t>
            </a:r>
            <a:endParaRPr lang="sr-Cyrl-BA" b="1" dirty="0" smtClean="0"/>
          </a:p>
          <a:p>
            <a:pPr lvl="1"/>
            <a:endParaRPr lang="sr-Cyrl-BA" dirty="0" smtClean="0"/>
          </a:p>
          <a:p>
            <a:pPr lvl="1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Плански базирано развијање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9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/>
              <a:t>Процес планирања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8748272" cy="3505200"/>
          </a:xfrm>
        </p:spPr>
      </p:pic>
    </p:spTree>
    <p:extLst>
      <p:ext uri="{BB962C8B-B14F-4D97-AF65-F5344CB8AC3E}">
        <p14:creationId xmlns:p14="http://schemas.microsoft.com/office/powerpoint/2010/main" val="3396239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1029</TotalTime>
  <Words>1690</Words>
  <Application>Microsoft Office PowerPoint</Application>
  <PresentationFormat>On-screen Show (4:3)</PresentationFormat>
  <Paragraphs>334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Waveform</vt:lpstr>
      <vt:lpstr>Планирање пројекта</vt:lpstr>
      <vt:lpstr>Ко и шта планира?</vt:lpstr>
      <vt:lpstr>Када планирати?</vt:lpstr>
      <vt:lpstr>Одређивање цијене</vt:lpstr>
      <vt:lpstr>Ко и како одређује цијену?</vt:lpstr>
      <vt:lpstr>Фактори који утичу на цијену пројекта</vt:lpstr>
      <vt:lpstr>Приступи развијању:</vt:lpstr>
      <vt:lpstr>Плански базирано развијање</vt:lpstr>
      <vt:lpstr>Процес планирања</vt:lpstr>
      <vt:lpstr>Промјене плана, ризици</vt:lpstr>
      <vt:lpstr>Распоред пројекта</vt:lpstr>
      <vt:lpstr>Како правити распоред?</vt:lpstr>
      <vt:lpstr>Поређење</vt:lpstr>
      <vt:lpstr>Конструкција распореда код плански базираног развоја</vt:lpstr>
      <vt:lpstr>Репрезентација распореда</vt:lpstr>
      <vt:lpstr>Елементи распореда</vt:lpstr>
      <vt:lpstr>Примјер распореда</vt:lpstr>
      <vt:lpstr>Примјер распореда</vt:lpstr>
      <vt:lpstr>Примјер распореда</vt:lpstr>
      <vt:lpstr>Агилно планирање</vt:lpstr>
      <vt:lpstr>Зашто планирати агилно?</vt:lpstr>
      <vt:lpstr>Планирање у ХР -  „игра планирања“</vt:lpstr>
      <vt:lpstr>Процес ХР планирања</vt:lpstr>
      <vt:lpstr>Предности и мане</vt:lpstr>
      <vt:lpstr>Технике процјењивања</vt:lpstr>
      <vt:lpstr>Процјењивање је тешко...</vt:lpstr>
      <vt:lpstr>Несигурност процјењивања</vt:lpstr>
      <vt:lpstr>Моделовање цијене по алгоритму</vt:lpstr>
      <vt:lpstr>COCOMO II модел</vt:lpstr>
      <vt:lpstr>Модел композиције апликација</vt:lpstr>
      <vt:lpstr>Модел раног дизајнирања</vt:lpstr>
      <vt:lpstr>Модел раног дизајнирања</vt:lpstr>
      <vt:lpstr>Модел поновног искориштавања Black-box</vt:lpstr>
      <vt:lpstr>Модел поновног искориштавања White-box</vt:lpstr>
      <vt:lpstr>Пост-архитектурни модел</vt:lpstr>
      <vt:lpstr>Пост-архитектурни модел</vt:lpstr>
      <vt:lpstr>Пост-архитектурни модел</vt:lpstr>
      <vt:lpstr>Процјењивање трајања пројекта</vt:lpstr>
      <vt:lpstr>ХВАЛА НА ПАЖЊИ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Планирање пројекта</dc:title>
  <dc:creator>Sljuka</dc:creator>
  <cp:lastModifiedBy>Sljuka</cp:lastModifiedBy>
  <cp:revision>67</cp:revision>
  <dcterms:created xsi:type="dcterms:W3CDTF">2012-12-31T16:01:45Z</dcterms:created>
  <dcterms:modified xsi:type="dcterms:W3CDTF">2013-01-07T18:16:46Z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