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46" d="100"/>
          <a:sy n="46" d="100"/>
        </p:scale>
        <p:origin x="-9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7359F-A3A4-455C-A21D-033F0CC66852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86487-9B27-4048-B6ED-8479D1D64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4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86487-9B27-4048-B6ED-8479D1D64C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86487-9B27-4048-B6ED-8479D1D64C0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86487-9B27-4048-B6ED-8479D1D64C0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B2F3-90F2-49E6-8B25-1A9E11266C5D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AFE8-F060-41BE-9379-977DFD5F74B5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134B-0C54-452A-AD38-76177AA4D15F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7561-905E-4B11-80D7-527F610657A3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6656-C0F1-45FB-BF56-86E7CC591F93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870B-B54F-4D53-9EA3-8D577367DCC9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EB6E-4D74-406D-8F07-6EC9F853890A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F4DC-B238-46A3-82EE-D42590B09107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7ED9-D8AA-4B80-B5D1-2C5BB7A11E65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A0E-6ED8-44E3-AF82-B6FE284B076C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F92-9209-47D8-A6F6-3118F2FF6B78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3090ED-9864-4949-8A8F-175F0DD25161}" type="datetime1">
              <a:rPr lang="en-US" smtClean="0"/>
              <a:pPr/>
              <a:t>3/27/2014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5D6ADE-30B9-492B-9E15-A94131A9F3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PLANIRANJE PROJEKTA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Poglavlje 23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5572140"/>
            <a:ext cx="835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Predmet: 	Razvoj softvera 2</a:t>
            </a:r>
          </a:p>
          <a:p>
            <a:r>
              <a:rPr lang="sr-Latn-RS" dirty="0" smtClean="0"/>
              <a:t>Student: 		Uroš Jovanović 1047/2103			               </a:t>
            </a:r>
          </a:p>
          <a:p>
            <a:r>
              <a:rPr lang="sr-Latn-RS" dirty="0" smtClean="0"/>
              <a:t>Profesor: 	Vladimir Filipović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Razvoj vođen planiranjem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3388"/>
          </a:xfrm>
        </p:spPr>
        <p:txBody>
          <a:bodyPr/>
          <a:lstStyle/>
          <a:p>
            <a:r>
              <a:rPr lang="sr-Latn-RS" dirty="0" smtClean="0"/>
              <a:t>Proces planiranja</a:t>
            </a:r>
            <a:endParaRPr lang="en-US" dirty="0"/>
          </a:p>
        </p:txBody>
      </p:sp>
      <p:pic>
        <p:nvPicPr>
          <p:cNvPr id="2050" name="Picture 2" descr="C:\Users\Uros\Desktop\Screenshot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8021638" cy="3952875"/>
          </a:xfrm>
          <a:prstGeom prst="rect">
            <a:avLst/>
          </a:prstGeom>
          <a:noFill/>
          <a:ln cap="rnd"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Raspored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odlu</a:t>
            </a:r>
            <a:r>
              <a:rPr lang="sr-Latn-RS" dirty="0" smtClean="0"/>
              <a:t>čivanja kako će projekat biti podeljen na manje zadatke i kada će se oni izvršavati</a:t>
            </a:r>
          </a:p>
          <a:p>
            <a:r>
              <a:rPr lang="sr-Latn-RS" dirty="0" smtClean="0"/>
              <a:t>Inicijalni raspored se obavlja na samom početku projekta</a:t>
            </a:r>
          </a:p>
          <a:p>
            <a:r>
              <a:rPr lang="sr-Latn-RS" dirty="0" smtClean="0"/>
              <a:t>Detaljnost rasporeda zavisi od načina planiranja</a:t>
            </a:r>
          </a:p>
          <a:p>
            <a:r>
              <a:rPr lang="sr-Latn-RS" dirty="0" smtClean="0"/>
              <a:t>Tehnički napredni projekti zahtevaju kontinualno osvežavanje rasporeda novim informacijama</a:t>
            </a:r>
          </a:p>
          <a:p>
            <a:r>
              <a:rPr lang="sr-Latn-RS" dirty="0" smtClean="0"/>
              <a:t>Dobar savet je napraviti optimističan raspored i na njega dodati vreme potrebno za saniranje eventualnih problema (dobro proceniti moguće probleme)</a:t>
            </a:r>
          </a:p>
          <a:p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Raspored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Primer procesa raspoređivanja u razvoju vođenim planiranjem:</a:t>
            </a:r>
            <a:endParaRPr lang="en-US" dirty="0"/>
          </a:p>
        </p:txBody>
      </p:sp>
      <p:pic>
        <p:nvPicPr>
          <p:cNvPr id="1026" name="Picture 2" descr="C:\Users\Uros\Desktop\xuYGkk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214686"/>
            <a:ext cx="8572560" cy="2229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Raspored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Predstavljanje</a:t>
            </a:r>
            <a:r>
              <a:rPr lang="en-US" dirty="0" smtClean="0"/>
              <a:t> </a:t>
            </a:r>
            <a:r>
              <a:rPr lang="en-US" dirty="0" err="1" smtClean="0"/>
              <a:t>rasporeda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Grafikon </a:t>
            </a:r>
            <a:r>
              <a:rPr lang="sr-Latn-RS" sz="1800" dirty="0" smtClean="0"/>
              <a:t>(vezan za kalendar, odgovornosti učesnika, proteklo vreme, početak i kraj aktivnosti, osmislio ga Henry Gantt – Gantt-ov dijagram) </a:t>
            </a:r>
          </a:p>
          <a:p>
            <a:pPr lvl="1"/>
            <a:r>
              <a:rPr lang="sr-Latn-RS" dirty="0" smtClean="0"/>
              <a:t>Mreža aktivnosti </a:t>
            </a:r>
            <a:r>
              <a:rPr lang="sr-Latn-RS" sz="1800" dirty="0" smtClean="0"/>
              <a:t>(dijagram mreža, pokazuje zavisnosti između različitih aktivnosti)</a:t>
            </a:r>
            <a:endParaRPr lang="sr-Latn-RS" sz="2000" dirty="0" smtClean="0"/>
          </a:p>
          <a:p>
            <a:r>
              <a:rPr lang="sr-Latn-RS" dirty="0" smtClean="0"/>
              <a:t>Raspored se obično generiše posebnim alatima</a:t>
            </a:r>
          </a:p>
          <a:p>
            <a:r>
              <a:rPr lang="sr-Latn-RS" dirty="0" smtClean="0"/>
              <a:t>Aktivnost je osnovni element planiranja, sadrži:</a:t>
            </a:r>
          </a:p>
          <a:p>
            <a:pPr lvl="1"/>
            <a:r>
              <a:rPr lang="sr-Latn-RS" dirty="0" smtClean="0"/>
              <a:t>Vreme trajanja (u mesecima ili danima)</a:t>
            </a:r>
          </a:p>
          <a:p>
            <a:pPr lvl="1"/>
            <a:r>
              <a:rPr lang="sr-Latn-RS" dirty="0" smtClean="0"/>
              <a:t>Procena rada (u jedinicama osoba-dan/osoba-mesec)</a:t>
            </a:r>
          </a:p>
          <a:p>
            <a:pPr lvl="1"/>
            <a:r>
              <a:rPr lang="sr-Latn-RS" dirty="0" smtClean="0"/>
              <a:t>Krajnji rok</a:t>
            </a:r>
          </a:p>
          <a:p>
            <a:pPr lvl="1"/>
            <a:r>
              <a:rPr lang="sr-Latn-RS" dirty="0" smtClean="0"/>
              <a:t>Definisana ciljna tačka (opipljiv rezultat)</a:t>
            </a:r>
          </a:p>
          <a:p>
            <a:pPr lvl="1"/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Raspored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Tokom planiranja potrebno je definisati i ključne tačke (engl. </a:t>
            </a:r>
            <a:r>
              <a:rPr lang="sr-Latn-RS" i="1" dirty="0" smtClean="0"/>
              <a:t>“Milestones”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Ključne tačke predstavljaju pregled i procenu odrađenog posla, obično dokumentovano u nekom obliku</a:t>
            </a:r>
          </a:p>
          <a:p>
            <a:r>
              <a:rPr lang="sr-Latn-RS" dirty="0" smtClean="0"/>
              <a:t>Mogu biti vezane za jednu ili više (grupu) aktivnosti</a:t>
            </a:r>
          </a:p>
          <a:p>
            <a:r>
              <a:rPr lang="sr-Latn-RS" dirty="0" smtClean="0"/>
              <a:t>Specijalan tip ključne tačke je isporučiv materijal koji se šalje klijentu na procenu, obično kao rezultat neke veće celine ili bitne faze projekta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Raspored projekta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C:\Users\Uros\Desktop\Screenshot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274" y="1928802"/>
            <a:ext cx="5500726" cy="452142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928802"/>
            <a:ext cx="3643306" cy="399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6072206"/>
            <a:ext cx="288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Primer grafikona rasporeda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Raspored projekta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000240"/>
            <a:ext cx="579286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1928802"/>
            <a:ext cx="224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Raspored zaposlenih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Agilno</a:t>
            </a:r>
            <a:r>
              <a:rPr lang="en-US" dirty="0" smtClean="0"/>
              <a:t> </a:t>
            </a:r>
            <a:r>
              <a:rPr lang="en-US" dirty="0" err="1" smtClean="0"/>
              <a:t>planiranje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Agilna</a:t>
            </a:r>
            <a:r>
              <a:rPr lang="en-US" dirty="0" smtClean="0"/>
              <a:t> </a:t>
            </a:r>
            <a:r>
              <a:rPr lang="en-US" dirty="0" err="1" smtClean="0"/>
              <a:t>metodologija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inkrementalni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razvoju</a:t>
            </a:r>
            <a:r>
              <a:rPr lang="en-US" dirty="0" smtClean="0"/>
              <a:t> </a:t>
            </a:r>
            <a:r>
              <a:rPr lang="en-US" dirty="0" err="1" smtClean="0"/>
              <a:t>softvera</a:t>
            </a:r>
            <a:endParaRPr lang="en-US" dirty="0" smtClean="0"/>
          </a:p>
          <a:p>
            <a:r>
              <a:rPr lang="en-US" dirty="0" err="1" smtClean="0"/>
              <a:t>Softver</a:t>
            </a:r>
            <a:r>
              <a:rPr lang="en-US" dirty="0" smtClean="0"/>
              <a:t> se </a:t>
            </a:r>
            <a:r>
              <a:rPr lang="en-US" dirty="0" err="1" smtClean="0"/>
              <a:t>razvija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dostavlja</a:t>
            </a:r>
            <a:r>
              <a:rPr lang="en-US" dirty="0" smtClean="0"/>
              <a:t> </a:t>
            </a:r>
            <a:r>
              <a:rPr lang="en-US" dirty="0" err="1" smtClean="0"/>
              <a:t>klijentu</a:t>
            </a:r>
            <a:r>
              <a:rPr lang="en-US" dirty="0" smtClean="0"/>
              <a:t> u </a:t>
            </a:r>
            <a:r>
              <a:rPr lang="en-US" dirty="0" err="1" smtClean="0"/>
              <a:t>manjim</a:t>
            </a:r>
            <a:r>
              <a:rPr lang="en-US" dirty="0" smtClean="0"/>
              <a:t> </a:t>
            </a:r>
            <a:r>
              <a:rPr lang="en-US" dirty="0" err="1" smtClean="0"/>
              <a:t>celinama</a:t>
            </a:r>
            <a:endParaRPr lang="en-US" dirty="0" smtClean="0"/>
          </a:p>
          <a:p>
            <a:r>
              <a:rPr lang="en-US" dirty="0" err="1" smtClean="0"/>
              <a:t>Funkcionalnost</a:t>
            </a:r>
            <a:r>
              <a:rPr lang="en-US" dirty="0" smtClean="0"/>
              <a:t> </a:t>
            </a:r>
            <a:r>
              <a:rPr lang="en-US" dirty="0" err="1" smtClean="0"/>
              <a:t>tih</a:t>
            </a:r>
            <a:r>
              <a:rPr lang="en-US" dirty="0" smtClean="0"/>
              <a:t> </a:t>
            </a:r>
            <a:r>
              <a:rPr lang="en-US" dirty="0" err="1" smtClean="0"/>
              <a:t>celina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unapred</a:t>
            </a:r>
            <a:r>
              <a:rPr lang="en-US" dirty="0" smtClean="0"/>
              <a:t> </a:t>
            </a:r>
            <a:r>
              <a:rPr lang="en-US" dirty="0" err="1" smtClean="0"/>
              <a:t>isplanirana</a:t>
            </a:r>
            <a:endParaRPr lang="en-US" dirty="0" smtClean="0"/>
          </a:p>
          <a:p>
            <a:r>
              <a:rPr lang="en-US" dirty="0" err="1" smtClean="0"/>
              <a:t>Najpoznatiji</a:t>
            </a:r>
            <a:r>
              <a:rPr lang="en-US" dirty="0" smtClean="0"/>
              <a:t> </a:t>
            </a:r>
            <a:r>
              <a:rPr lang="en-US" dirty="0" err="1" smtClean="0"/>
              <a:t>agilni</a:t>
            </a:r>
            <a:r>
              <a:rPr lang="en-US" dirty="0" smtClean="0"/>
              <a:t> </a:t>
            </a:r>
            <a:r>
              <a:rPr lang="en-US" dirty="0" err="1" smtClean="0"/>
              <a:t>pristupi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“Scrum”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ekstremno</a:t>
            </a:r>
            <a:r>
              <a:rPr lang="en-US" dirty="0" smtClean="0"/>
              <a:t> </a:t>
            </a:r>
            <a:r>
              <a:rPr lang="en-US" dirty="0" err="1" smtClean="0"/>
              <a:t>programiranje</a:t>
            </a:r>
            <a:r>
              <a:rPr lang="en-US" dirty="0" smtClean="0"/>
              <a:t> (“XP”) </a:t>
            </a:r>
            <a:r>
              <a:rPr lang="en-US" dirty="0" err="1" smtClean="0"/>
              <a:t>gde</a:t>
            </a:r>
            <a:r>
              <a:rPr lang="en-US" dirty="0" smtClean="0"/>
              <a:t> se </a:t>
            </a:r>
            <a:r>
              <a:rPr lang="en-US" dirty="0" err="1" smtClean="0"/>
              <a:t>planiranje</a:t>
            </a:r>
            <a:r>
              <a:rPr lang="en-US" dirty="0" smtClean="0"/>
              <a:t> </a:t>
            </a:r>
            <a:r>
              <a:rPr lang="en-US" dirty="0" err="1" smtClean="0"/>
              <a:t>vr</a:t>
            </a:r>
            <a:r>
              <a:rPr lang="sr-Latn-RS" dirty="0" smtClean="0"/>
              <a:t>ši u 2 koraka:</a:t>
            </a:r>
          </a:p>
          <a:p>
            <a:pPr lvl="1"/>
            <a:r>
              <a:rPr lang="sr-Latn-RS" dirty="0" smtClean="0"/>
              <a:t>Planiranje puštanja u rad (gleda unapred nekoliko meseci, određuje potrebne funkcionalnosti sistema pri puštanju u rad)</a:t>
            </a:r>
          </a:p>
          <a:p>
            <a:pPr lvl="1"/>
            <a:r>
              <a:rPr lang="sr-Latn-RS" dirty="0" smtClean="0"/>
              <a:t>Planiranje iteracije (planira se naredna celina/inkrement koja obično traje 2-4 nedelje)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Agilno planiranje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Proces planiranja u XP pristupu: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000372"/>
            <a:ext cx="8929718" cy="141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Agilno planiranje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Ceo tim ima pregled trenutnih zadataka u iteraciji i ko je zadužen za njih</a:t>
            </a:r>
          </a:p>
          <a:p>
            <a:pPr lvl="1"/>
            <a:r>
              <a:rPr lang="sr-Latn-RS" dirty="0" smtClean="0"/>
              <a:t>Svaki član tima bira sebi zadatak – dodatna motivacija</a:t>
            </a:r>
          </a:p>
          <a:p>
            <a:r>
              <a:rPr lang="sr-Latn-RS" dirty="0" smtClean="0"/>
              <a:t>Mane:</a:t>
            </a:r>
          </a:p>
          <a:p>
            <a:pPr lvl="1"/>
            <a:r>
              <a:rPr lang="sr-Latn-RS" dirty="0" smtClean="0"/>
              <a:t>Često aktivno učešće klijenta u razvoju nije moguće</a:t>
            </a:r>
          </a:p>
          <a:p>
            <a:pPr lvl="1"/>
            <a:r>
              <a:rPr lang="sr-Latn-RS" dirty="0" smtClean="0"/>
              <a:t>Nije pogodno za velike timove gde se članovi često menjaju</a:t>
            </a:r>
          </a:p>
          <a:p>
            <a:r>
              <a:rPr lang="sr-Latn-RS" dirty="0" smtClean="0"/>
              <a:t>Agilno planiranje najbolje funkcioniše u malim, </a:t>
            </a:r>
            <a:r>
              <a:rPr lang="sr-Latn-RS" smtClean="0"/>
              <a:t>stabilnim timovima</a:t>
            </a: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Celine: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Planiranje projekta</a:t>
            </a:r>
          </a:p>
          <a:p>
            <a:r>
              <a:rPr lang="sr-Latn-RS" dirty="0" smtClean="0"/>
              <a:t>Cena softvera</a:t>
            </a:r>
          </a:p>
          <a:p>
            <a:r>
              <a:rPr lang="sr-Latn-RS" dirty="0" smtClean="0"/>
              <a:t>Razvoj vođen planiranjem</a:t>
            </a:r>
          </a:p>
          <a:p>
            <a:r>
              <a:rPr lang="sr-Latn-RS" dirty="0" smtClean="0"/>
              <a:t>Raspored projekta</a:t>
            </a:r>
          </a:p>
          <a:p>
            <a:r>
              <a:rPr lang="sr-Latn-RS" dirty="0" smtClean="0"/>
              <a:t>Agilno planiranje</a:t>
            </a:r>
          </a:p>
          <a:p>
            <a:r>
              <a:rPr lang="sr-Latn-RS" dirty="0" smtClean="0"/>
              <a:t>Tehnike procene</a:t>
            </a:r>
            <a:endParaRPr lang="en-US" dirty="0"/>
          </a:p>
        </p:txBody>
      </p:sp>
      <p:pic>
        <p:nvPicPr>
          <p:cNvPr id="1026" name="Picture 2" descr="C:\Users\Uros\Desktop\iStock_000004854877overhead-team-sho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7" y="1974712"/>
            <a:ext cx="4143404" cy="275979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Često je teško napraviti procene u razvoju (troškovi, vreme, resursi...)</a:t>
            </a:r>
          </a:p>
          <a:p>
            <a:r>
              <a:rPr lang="sr-Latn-RS" dirty="0" smtClean="0"/>
              <a:t>U pojedinim slučajevima inicijalna procena X može biti promašena od 0.25X pa sve do 4X</a:t>
            </a:r>
          </a:p>
          <a:p>
            <a:r>
              <a:rPr lang="sr-Latn-RS" dirty="0" smtClean="0"/>
              <a:t>Generalno, postoje 2 tehnike procena:</a:t>
            </a:r>
          </a:p>
          <a:p>
            <a:pPr lvl="1"/>
            <a:r>
              <a:rPr lang="sr-Latn-RS" dirty="0" smtClean="0"/>
              <a:t>Procena bazirana na iskustvu</a:t>
            </a:r>
          </a:p>
          <a:p>
            <a:pPr lvl="2"/>
            <a:r>
              <a:rPr lang="sr-Latn-RS" dirty="0" smtClean="0"/>
              <a:t>Oslanja se na prethodno iskustvo menadžera</a:t>
            </a:r>
          </a:p>
          <a:p>
            <a:pPr lvl="2"/>
            <a:r>
              <a:rPr lang="sr-Latn-RS" dirty="0" smtClean="0"/>
              <a:t>Teško održiva usled brzog napretka tehnika razvoja softvera</a:t>
            </a:r>
          </a:p>
          <a:p>
            <a:pPr lvl="2"/>
            <a:r>
              <a:rPr lang="sr-Latn-RS" dirty="0" smtClean="0"/>
              <a:t>Novi projekti često nisu slični prethodnim</a:t>
            </a:r>
          </a:p>
          <a:p>
            <a:pPr lvl="1"/>
            <a:r>
              <a:rPr lang="sr-Latn-RS" b="1" dirty="0" smtClean="0"/>
              <a:t>Algoritamsko modelovanje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b="1" dirty="0" smtClean="0"/>
              <a:t>Algoritamsko modelovanje </a:t>
            </a:r>
            <a:r>
              <a:rPr lang="sr-Latn-RS" dirty="0" smtClean="0"/>
              <a:t>koristi matematičke formule za procenu</a:t>
            </a:r>
          </a:p>
          <a:p>
            <a:r>
              <a:rPr lang="sr-Latn-RS" dirty="0" smtClean="0"/>
              <a:t>Formule zavise od veličine projekta, tipa softvera koji se razvija i ostalih timskih, procesnih i proizvodnih faktora</a:t>
            </a:r>
          </a:p>
          <a:p>
            <a:endParaRPr lang="sr-Latn-RS" dirty="0" smtClean="0"/>
          </a:p>
          <a:p>
            <a:r>
              <a:rPr lang="sr-Latn-RS" dirty="0" smtClean="0"/>
              <a:t>Opšta formula ima oblik:</a:t>
            </a:r>
          </a:p>
          <a:p>
            <a:pPr lvl="1"/>
            <a:r>
              <a:rPr lang="sr-Latn-RS" b="1" dirty="0" smtClean="0"/>
              <a:t>A</a:t>
            </a:r>
            <a:r>
              <a:rPr lang="sr-Latn-RS" dirty="0" smtClean="0"/>
              <a:t> – </a:t>
            </a:r>
            <a:r>
              <a:rPr lang="sr-Latn-RS" sz="2600" dirty="0" smtClean="0"/>
              <a:t>konstantan faktor, zavisi od tipa softvera koji se razvija i uobičajene lokalne organizacione prakse</a:t>
            </a:r>
          </a:p>
          <a:p>
            <a:pPr lvl="1"/>
            <a:r>
              <a:rPr lang="sr-Latn-RS" b="1" dirty="0" smtClean="0"/>
              <a:t>Veličina</a:t>
            </a:r>
            <a:r>
              <a:rPr lang="sr-Latn-RS" dirty="0" smtClean="0"/>
              <a:t> – izražava veličinu softvera koji se razvija(broj linija koda ili neka druga mera veličine)</a:t>
            </a:r>
          </a:p>
          <a:p>
            <a:pPr lvl="1"/>
            <a:r>
              <a:rPr lang="sr-Latn-RS" b="1" dirty="0" smtClean="0"/>
              <a:t>B</a:t>
            </a:r>
            <a:r>
              <a:rPr lang="sr-Latn-RS" dirty="0" smtClean="0"/>
              <a:t> – obično broj izmedju 1 i 1.5</a:t>
            </a:r>
          </a:p>
          <a:p>
            <a:pPr lvl="1"/>
            <a:r>
              <a:rPr lang="sr-Latn-RS" b="1" dirty="0" smtClean="0"/>
              <a:t>M</a:t>
            </a:r>
            <a:r>
              <a:rPr lang="sr-Latn-RS" dirty="0" smtClean="0"/>
              <a:t> – multiplikator koji predstavlja atribute procesa, proizvoda i razvoja poput iskustva razvojnog 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3571876"/>
            <a:ext cx="3476625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Nedostaci modela zasnovanih na algoritmima:</a:t>
            </a:r>
          </a:p>
          <a:p>
            <a:pPr lvl="1"/>
            <a:r>
              <a:rPr lang="sr-Latn-RS" dirty="0" smtClean="0"/>
              <a:t>Teško je proceniti </a:t>
            </a:r>
            <a:r>
              <a:rPr lang="sr-Latn-RS" b="1" dirty="0" smtClean="0"/>
              <a:t>Veličinu</a:t>
            </a:r>
            <a:r>
              <a:rPr lang="sr-Latn-RS" dirty="0" smtClean="0"/>
              <a:t> u ranim fazama razvoja</a:t>
            </a:r>
          </a:p>
          <a:p>
            <a:pPr lvl="1"/>
            <a:r>
              <a:rPr lang="sr-Latn-RS" dirty="0" smtClean="0"/>
              <a:t>Procena faktora </a:t>
            </a:r>
            <a:r>
              <a:rPr lang="sr-Latn-RS" b="1" dirty="0" smtClean="0"/>
              <a:t>B</a:t>
            </a:r>
            <a:r>
              <a:rPr lang="sr-Latn-RS" dirty="0" smtClean="0"/>
              <a:t> i </a:t>
            </a:r>
            <a:r>
              <a:rPr lang="sr-Latn-RS" b="1" dirty="0" smtClean="0"/>
              <a:t>M </a:t>
            </a:r>
            <a:r>
              <a:rPr lang="sr-Latn-RS" dirty="0" smtClean="0"/>
              <a:t>često je subjektivna</a:t>
            </a:r>
          </a:p>
          <a:p>
            <a:r>
              <a:rPr lang="sr-Latn-RS" dirty="0" smtClean="0"/>
              <a:t>Modelovanje algoritmima je često kompleksno i teško za upotrebu, uzak opseg upotrebe</a:t>
            </a:r>
          </a:p>
          <a:p>
            <a:r>
              <a:rPr lang="sr-Latn-RS" dirty="0" smtClean="0"/>
              <a:t>Poželjno je razviti opseg procena (najgora, očekivana, najbolja) i primeniti formulu na svaku pojedinačno</a:t>
            </a:r>
          </a:p>
          <a:p>
            <a:r>
              <a:rPr lang="sr-Latn-RS" dirty="0" smtClean="0"/>
              <a:t>Poznavanje tipa softvera koji se razvija kao i predefinisan programski jezik i hardver povoljno utiču na procenu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COCOMO II model</a:t>
            </a:r>
            <a:endParaRPr lang="sr-Latn-RS" b="1" dirty="0" smtClean="0"/>
          </a:p>
          <a:p>
            <a:pPr lvl="1"/>
            <a:r>
              <a:rPr lang="sr-Latn-RS" dirty="0" smtClean="0"/>
              <a:t>Spada u algoritamske modele</a:t>
            </a:r>
            <a:endParaRPr lang="en-US" dirty="0" smtClean="0"/>
          </a:p>
          <a:p>
            <a:pPr lvl="1"/>
            <a:r>
              <a:rPr lang="en-US" dirty="0" err="1" smtClean="0"/>
              <a:t>Empirijski</a:t>
            </a:r>
            <a:r>
              <a:rPr lang="en-US" dirty="0" smtClean="0"/>
              <a:t> model </a:t>
            </a:r>
          </a:p>
          <a:p>
            <a:pPr lvl="1"/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sakupljanja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velikog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softverskih</a:t>
            </a:r>
            <a:r>
              <a:rPr lang="en-US" dirty="0" smtClean="0"/>
              <a:t> </a:t>
            </a:r>
            <a:r>
              <a:rPr lang="en-US" dirty="0" err="1" smtClean="0"/>
              <a:t>projekata</a:t>
            </a:r>
            <a:endParaRPr lang="en-US" dirty="0" smtClean="0"/>
          </a:p>
          <a:p>
            <a:pPr lvl="1"/>
            <a:r>
              <a:rPr lang="en-US" dirty="0" err="1" smtClean="0"/>
              <a:t>Dobro</a:t>
            </a:r>
            <a:r>
              <a:rPr lang="en-US" dirty="0" smtClean="0"/>
              <a:t> </a:t>
            </a:r>
            <a:r>
              <a:rPr lang="en-US" dirty="0" err="1" smtClean="0"/>
              <a:t>dokumentovan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slobodan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javnu</a:t>
            </a:r>
            <a:r>
              <a:rPr lang="en-US" dirty="0" smtClean="0"/>
              <a:t> </a:t>
            </a:r>
            <a:r>
              <a:rPr lang="en-US" dirty="0" err="1" smtClean="0"/>
              <a:t>upotrebu</a:t>
            </a:r>
            <a:endParaRPr lang="en-US" dirty="0" smtClean="0"/>
          </a:p>
          <a:p>
            <a:pPr lvl="1"/>
            <a:r>
              <a:rPr lang="en-US" dirty="0" err="1" smtClean="0"/>
              <a:t>Podr</a:t>
            </a:r>
            <a:r>
              <a:rPr lang="sr-Latn-RS" dirty="0" smtClean="0"/>
              <a:t>žava moderne pristupe razvoja softvera</a:t>
            </a:r>
          </a:p>
          <a:p>
            <a:pPr lvl="1"/>
            <a:r>
              <a:rPr lang="sr-Latn-RS" dirty="0" smtClean="0"/>
              <a:t>Sastoji se iz 4 celine (podmodela)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Delovi</a:t>
            </a:r>
            <a:r>
              <a:rPr lang="en-US" dirty="0" smtClean="0"/>
              <a:t> COCOCMO II </a:t>
            </a:r>
            <a:r>
              <a:rPr lang="en-US" dirty="0" err="1" smtClean="0"/>
              <a:t>modela</a:t>
            </a:r>
            <a:r>
              <a:rPr lang="en-US" dirty="0" smtClean="0"/>
              <a:t> (</a:t>
            </a:r>
            <a:r>
              <a:rPr lang="en-US" dirty="0" err="1" smtClean="0"/>
              <a:t>podmodeli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98940"/>
            <a:ext cx="7072362" cy="445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Delovi COCOMO II modela (podmodeli):</a:t>
            </a:r>
          </a:p>
          <a:p>
            <a:pPr lvl="1"/>
            <a:r>
              <a:rPr lang="sr-Latn-RS" b="1" dirty="0" smtClean="0"/>
              <a:t>Kompozicija aplikacija</a:t>
            </a:r>
          </a:p>
          <a:p>
            <a:pPr lvl="2"/>
            <a:r>
              <a:rPr lang="sr-Latn-RS" dirty="0" smtClean="0"/>
              <a:t>Koristi se za nove projekte koji koriste postojeće komponente</a:t>
            </a:r>
          </a:p>
          <a:p>
            <a:pPr lvl="2"/>
            <a:r>
              <a:rPr lang="sr-Latn-RS" dirty="0" smtClean="0"/>
              <a:t>Procena se bazira na tzv. “aplikacionim tačkama”</a:t>
            </a:r>
          </a:p>
          <a:p>
            <a:pPr lvl="2"/>
            <a:r>
              <a:rPr lang="sr-Latn-RS" dirty="0" smtClean="0"/>
              <a:t>Formula: </a:t>
            </a:r>
          </a:p>
          <a:p>
            <a:pPr lvl="2"/>
            <a:r>
              <a:rPr lang="sr-Latn-RS" dirty="0" smtClean="0"/>
              <a:t>Ne uzima u obzir dodatni trud za ponovno iskorišćenje komponenata</a:t>
            </a:r>
          </a:p>
          <a:p>
            <a:pPr lvl="2"/>
            <a:endParaRPr lang="sr-Latn-R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643314"/>
            <a:ext cx="3609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857760"/>
            <a:ext cx="7429552" cy="166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r-Latn-RS" b="1" dirty="0" smtClean="0"/>
              <a:t>Rani dizajn</a:t>
            </a:r>
          </a:p>
          <a:p>
            <a:pPr lvl="2"/>
            <a:r>
              <a:rPr lang="sr-Latn-RS" dirty="0" smtClean="0"/>
              <a:t>Koristi se za brze inicijalne procene pre detaljnog projektnog plana (podrazumeva se da je dogovor sa klijentom napravljen)</a:t>
            </a:r>
          </a:p>
          <a:p>
            <a:pPr lvl="2"/>
            <a:r>
              <a:rPr lang="sr-Latn-RS" dirty="0" smtClean="0"/>
              <a:t>Korisno za pregled dostupnih opcija implementacije</a:t>
            </a:r>
          </a:p>
          <a:p>
            <a:pPr lvl="2"/>
            <a:r>
              <a:rPr lang="sr-Latn-RS" dirty="0" smtClean="0"/>
              <a:t>Formula: </a:t>
            </a:r>
          </a:p>
          <a:p>
            <a:pPr lvl="1"/>
            <a:endParaRPr lang="sr-Latn-RS" dirty="0" smtClean="0"/>
          </a:p>
          <a:p>
            <a:pPr lvl="3"/>
            <a:endParaRPr lang="sr-Latn-RS" dirty="0" smtClean="0"/>
          </a:p>
          <a:p>
            <a:pPr lvl="2"/>
            <a:endParaRPr lang="sr-Latn-R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500438"/>
            <a:ext cx="2162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r-Latn-RS" b="1" dirty="0" smtClean="0"/>
              <a:t>Ponovna upotrebljivost</a:t>
            </a:r>
          </a:p>
          <a:p>
            <a:pPr lvl="2"/>
            <a:r>
              <a:rPr lang="sr-Latn-RS" dirty="0" smtClean="0"/>
              <a:t>Dve vrste ponovno upotrebljivog koda</a:t>
            </a:r>
          </a:p>
          <a:p>
            <a:pPr lvl="3"/>
            <a:r>
              <a:rPr lang="sr-Latn-RS" dirty="0" smtClean="0"/>
              <a:t>Black Box – upotrebljivost bez izmena i razumevanja koda</a:t>
            </a:r>
          </a:p>
          <a:p>
            <a:pPr lvl="3"/>
            <a:r>
              <a:rPr lang="sr-Latn-RS" dirty="0" smtClean="0"/>
              <a:t>White Box – potrebne dodatne izmene i adaptacija</a:t>
            </a:r>
          </a:p>
          <a:p>
            <a:pPr lvl="2"/>
            <a:r>
              <a:rPr lang="sr-Latn-RS" dirty="0" smtClean="0"/>
              <a:t>Mnogi sistemi koriste automatski generisan kod (često iz modela predstavljenih UML-om)</a:t>
            </a:r>
          </a:p>
          <a:p>
            <a:pPr lvl="2"/>
            <a:r>
              <a:rPr lang="sr-Latn-RS" dirty="0" smtClean="0"/>
              <a:t>Formula: </a:t>
            </a:r>
          </a:p>
          <a:p>
            <a:pPr lvl="2"/>
            <a:r>
              <a:rPr lang="sr-Latn-RS" dirty="0" smtClean="0"/>
              <a:t>Procena potrebnog truda za implementaciju ponovno upotrebljenog koda se izražava preko broja linija ekvivalentnog novog koda</a:t>
            </a:r>
          </a:p>
          <a:p>
            <a:pPr lvl="2"/>
            <a:r>
              <a:rPr lang="sr-Latn-RS" dirty="0" smtClean="0"/>
              <a:t>Formula: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214818"/>
            <a:ext cx="6010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5643578"/>
            <a:ext cx="34766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Post-</a:t>
            </a:r>
            <a:r>
              <a:rPr lang="en-US" b="1" dirty="0" err="1" smtClean="0"/>
              <a:t>projektni</a:t>
            </a:r>
            <a:r>
              <a:rPr lang="en-US" b="1" dirty="0" smtClean="0"/>
              <a:t> model</a:t>
            </a:r>
          </a:p>
          <a:p>
            <a:pPr lvl="2"/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sr-Latn-RS" dirty="0" smtClean="0"/>
              <a:t>što projektanti naprave strukturni dizajn</a:t>
            </a:r>
          </a:p>
          <a:p>
            <a:pPr lvl="2"/>
            <a:r>
              <a:rPr lang="sr-Latn-RS" dirty="0" smtClean="0"/>
              <a:t>Početna formula:</a:t>
            </a:r>
          </a:p>
          <a:p>
            <a:pPr lvl="2"/>
            <a:r>
              <a:rPr lang="sr-Latn-RS" b="1" dirty="0" smtClean="0"/>
              <a:t>Veličina</a:t>
            </a:r>
            <a:r>
              <a:rPr lang="sr-Latn-RS" dirty="0" smtClean="0"/>
              <a:t> se obično izražava u linijama koda (KSLOC)</a:t>
            </a:r>
          </a:p>
          <a:p>
            <a:pPr lvl="2"/>
            <a:r>
              <a:rPr lang="sr-Latn-RS" dirty="0" smtClean="0"/>
              <a:t>U obzir veličine se uzima </a:t>
            </a:r>
          </a:p>
          <a:p>
            <a:pPr lvl="3"/>
            <a:r>
              <a:rPr lang="sr-Latn-RS" dirty="0" smtClean="0"/>
              <a:t>Broj linija novog koda</a:t>
            </a:r>
          </a:p>
          <a:p>
            <a:pPr lvl="3"/>
            <a:r>
              <a:rPr lang="sr-Latn-RS" dirty="0" smtClean="0"/>
              <a:t>Cena ponovnog upotrebljavanja koda</a:t>
            </a:r>
          </a:p>
          <a:p>
            <a:pPr lvl="3"/>
            <a:r>
              <a:rPr lang="sr-Latn-RS" dirty="0" smtClean="0"/>
              <a:t>Broj linija koda čija je adaptacija potrebna za implementaciju</a:t>
            </a:r>
          </a:p>
          <a:p>
            <a:pPr lvl="2"/>
            <a:r>
              <a:rPr lang="sr-Latn-RS" dirty="0" smtClean="0"/>
              <a:t>Eksponent se računa na osnovu 5 faktora skaliranja</a:t>
            </a:r>
          </a:p>
          <a:p>
            <a:pPr lvl="2"/>
            <a:r>
              <a:rPr lang="sr-Latn-RS" b="1" dirty="0" smtClean="0"/>
              <a:t>B</a:t>
            </a:r>
            <a:r>
              <a:rPr lang="sr-Latn-RS" dirty="0" smtClean="0"/>
              <a:t> = suma faktora/100 + 1.01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786058"/>
            <a:ext cx="1819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Faktori skaliranja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2643182"/>
          <a:ext cx="7929618" cy="352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5572164"/>
              </a:tblGrid>
              <a:tr h="443644">
                <a:tc>
                  <a:txBody>
                    <a:bodyPr/>
                    <a:lstStyle/>
                    <a:p>
                      <a:r>
                        <a:rPr lang="sr-Latn-RS" dirty="0" smtClean="0"/>
                        <a:t>Faktor skaliranja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Objašnjenje</a:t>
                      </a:r>
                      <a:endParaRPr lang="en-US" dirty="0"/>
                    </a:p>
                  </a:txBody>
                  <a:tcPr/>
                </a:tc>
              </a:tr>
              <a:tr h="567861"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Prethodno iskustvo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Izražava</a:t>
                      </a:r>
                      <a:r>
                        <a:rPr lang="sr-Latn-RS" baseline="0" dirty="0" smtClean="0"/>
                        <a:t> upoznatost organizacije sa konkretnim tipom projekta</a:t>
                      </a:r>
                      <a:endParaRPr lang="en-US" dirty="0"/>
                    </a:p>
                  </a:txBody>
                  <a:tcPr/>
                </a:tc>
              </a:tr>
              <a:tr h="443644">
                <a:tc>
                  <a:txBody>
                    <a:bodyPr/>
                    <a:lstStyle/>
                    <a:p>
                      <a:r>
                        <a:rPr lang="sr-Latn-RS" dirty="0" smtClean="0"/>
                        <a:t>Fleksibilnost</a:t>
                      </a:r>
                      <a:r>
                        <a:rPr lang="sr-Latn-RS" baseline="0" dirty="0" smtClean="0"/>
                        <a:t> razvoja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Fleksibilnost</a:t>
                      </a:r>
                      <a:r>
                        <a:rPr lang="sr-Latn-RS" baseline="0" dirty="0" smtClean="0"/>
                        <a:t> razvojnog procesa. Uticaj klijenta na razvoj.</a:t>
                      </a:r>
                      <a:endParaRPr lang="en-US" dirty="0"/>
                    </a:p>
                  </a:txBody>
                  <a:tcPr/>
                </a:tc>
              </a:tr>
              <a:tr h="443644">
                <a:tc>
                  <a:txBody>
                    <a:bodyPr/>
                    <a:lstStyle/>
                    <a:p>
                      <a:r>
                        <a:rPr lang="sr-Latn-RS" dirty="0" smtClean="0"/>
                        <a:t>Procena</a:t>
                      </a:r>
                      <a:r>
                        <a:rPr lang="sr-Latn-RS" baseline="0" dirty="0" smtClean="0"/>
                        <a:t> rizika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Količina</a:t>
                      </a:r>
                      <a:r>
                        <a:rPr lang="sr-Latn-RS" baseline="0" dirty="0" smtClean="0"/>
                        <a:t> sprovedene analize rizika</a:t>
                      </a:r>
                      <a:endParaRPr lang="en-US" dirty="0"/>
                    </a:p>
                  </a:txBody>
                  <a:tcPr/>
                </a:tc>
              </a:tr>
              <a:tr h="443644">
                <a:tc>
                  <a:txBody>
                    <a:bodyPr/>
                    <a:lstStyle/>
                    <a:p>
                      <a:r>
                        <a:rPr lang="sr-Latn-RS" dirty="0" smtClean="0"/>
                        <a:t>Kohezija tima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Koliko dobro</a:t>
                      </a:r>
                      <a:r>
                        <a:rPr lang="sr-Latn-RS" baseline="0" dirty="0" smtClean="0"/>
                        <a:t> se članovi tima uklapaju u radu</a:t>
                      </a:r>
                      <a:endParaRPr lang="en-US" dirty="0"/>
                    </a:p>
                  </a:txBody>
                  <a:tcPr/>
                </a:tc>
              </a:tr>
              <a:tr h="443644">
                <a:tc>
                  <a:txBody>
                    <a:bodyPr/>
                    <a:lstStyle/>
                    <a:p>
                      <a:r>
                        <a:rPr lang="sr-Latn-RS" dirty="0" smtClean="0"/>
                        <a:t>Zrelost procesa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Odražava koliko</a:t>
                      </a:r>
                      <a:r>
                        <a:rPr lang="sr-Latn-RS" baseline="0" dirty="0" smtClean="0"/>
                        <a:t> je razvojni proces sazreo. Zreli procesi su korisni, automatizovani, pouzdani i konstantno se nadogradjuju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Planiranje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Najvažniji posao menadžera projekta</a:t>
            </a:r>
          </a:p>
          <a:p>
            <a:r>
              <a:rPr lang="sr-Latn-RS" dirty="0" smtClean="0"/>
              <a:t>Plan projekta usmerava razvoj i pomaže u proceni napretka projekta</a:t>
            </a:r>
          </a:p>
          <a:p>
            <a:r>
              <a:rPr lang="sr-Latn-RS" dirty="0" smtClean="0"/>
              <a:t>Odvija se tokom 3 faze životnog ciklusa projekta:</a:t>
            </a:r>
          </a:p>
          <a:p>
            <a:pPr lvl="1"/>
            <a:r>
              <a:rPr lang="sr-Latn-RS" dirty="0" smtClean="0"/>
              <a:t>U fazi ponude (spekulativno)</a:t>
            </a:r>
          </a:p>
          <a:p>
            <a:pPr lvl="1"/>
            <a:r>
              <a:rPr lang="sr-Latn-RS" dirty="0" smtClean="0"/>
              <a:t>U inicijalnoj fazi razvoja (detaljnije)</a:t>
            </a:r>
          </a:p>
          <a:p>
            <a:pPr lvl="1"/>
            <a:r>
              <a:rPr lang="sr-Latn-RS" dirty="0" smtClean="0"/>
              <a:t>Periodično tokom razvoja (reagovanje na promene, profinjenje plana)</a:t>
            </a:r>
          </a:p>
          <a:p>
            <a:pPr lvl="1"/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Trajanje projekta i organizacija zaposlenih</a:t>
            </a:r>
          </a:p>
          <a:p>
            <a:pPr lvl="1"/>
            <a:r>
              <a:rPr lang="sr-Latn-RS" dirty="0" smtClean="0"/>
              <a:t>Pored procena troškova i truda, menadžeri moraju da procene i trajanje razvoja i br. potrebnih zaposlenih</a:t>
            </a:r>
          </a:p>
          <a:p>
            <a:pPr lvl="1"/>
            <a:r>
              <a:rPr lang="sr-Latn-RS" dirty="0" smtClean="0"/>
              <a:t>COCOMO formula:</a:t>
            </a:r>
          </a:p>
          <a:p>
            <a:pPr lvl="1"/>
            <a:r>
              <a:rPr lang="sr-Latn-RS" dirty="0" smtClean="0"/>
              <a:t>Često je procenjeno vreme veće od zahtevanog – dolazi do kompresije rasporeda</a:t>
            </a:r>
          </a:p>
          <a:p>
            <a:pPr lvl="1"/>
            <a:r>
              <a:rPr lang="sr-Latn-RS" dirty="0" smtClean="0"/>
              <a:t>Kompresija rasporeda eksponencijalno utiče na rast potrebnog rada</a:t>
            </a:r>
          </a:p>
          <a:p>
            <a:pPr lvl="1"/>
            <a:r>
              <a:rPr lang="sr-Latn-RS" dirty="0" smtClean="0"/>
              <a:t>Dodavanje zaposlenih radi ubrzanja razvoja uglavnom negativno utiče na produktivnost postojećeg tima</a:t>
            </a:r>
          </a:p>
          <a:p>
            <a:pPr lvl="1"/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357562"/>
            <a:ext cx="30194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procene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Putnamov model procene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2" descr="http://www.tutorhelpdesk.com/UserFiles/putnam%20resource%20estimation%20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643182"/>
            <a:ext cx="4429156" cy="3207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KRAJ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Cena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Troškovi</a:t>
            </a:r>
            <a:r>
              <a:rPr lang="sr-Latn-RS" dirty="0" smtClean="0"/>
              <a:t> razvoja softvera se uglavnom sastoje iz 3 celine:</a:t>
            </a:r>
          </a:p>
          <a:p>
            <a:pPr lvl="1"/>
            <a:r>
              <a:rPr lang="en-US" dirty="0" smtClean="0"/>
              <a:t>R</a:t>
            </a:r>
            <a:r>
              <a:rPr lang="sr-Latn-RS" dirty="0" smtClean="0"/>
              <a:t>adni trošak (plate za programere, inžinjere, menadžere...)</a:t>
            </a:r>
          </a:p>
          <a:p>
            <a:pPr lvl="1"/>
            <a:r>
              <a:rPr lang="sr-Latn-RS" dirty="0" smtClean="0"/>
              <a:t>Troškovi hardvera i softvera (uklj. održavanje)</a:t>
            </a:r>
          </a:p>
          <a:p>
            <a:pPr lvl="1"/>
            <a:r>
              <a:rPr lang="sr-Latn-RS" dirty="0" smtClean="0"/>
              <a:t>Troškovi putovanja i obuke</a:t>
            </a:r>
          </a:p>
          <a:p>
            <a:r>
              <a:rPr lang="sr-Latn-RS" b="1" dirty="0" smtClean="0"/>
              <a:t>Cena</a:t>
            </a:r>
            <a:r>
              <a:rPr lang="sr-Latn-RS" dirty="0" smtClean="0"/>
              <a:t> razvijenog softvera = </a:t>
            </a:r>
            <a:r>
              <a:rPr lang="sr-Latn-RS" b="1" dirty="0" smtClean="0"/>
              <a:t>troškovi</a:t>
            </a:r>
            <a:r>
              <a:rPr lang="sr-Latn-RS" dirty="0" smtClean="0"/>
              <a:t> + </a:t>
            </a:r>
            <a:r>
              <a:rPr lang="sr-Latn-RS" b="1" dirty="0" smtClean="0"/>
              <a:t>profit</a:t>
            </a:r>
            <a:r>
              <a:rPr lang="sr-Latn-RS" dirty="0" smtClean="0"/>
              <a:t> (teorija)</a:t>
            </a:r>
          </a:p>
          <a:p>
            <a:pPr lvl="1"/>
            <a:r>
              <a:rPr lang="sr-Latn-RS" dirty="0" smtClean="0"/>
              <a:t>U praksi ovo nije čest slučaj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Cena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praksi prilikom formiranja cene treba uzeti više stvari u obzir </a:t>
            </a:r>
          </a:p>
          <a:p>
            <a:pPr lvl="1"/>
            <a:r>
              <a:rPr lang="sr-Latn-RS" dirty="0" smtClean="0"/>
              <a:t>Organizacioni, ekonomski, politički, poslovni aspekti...</a:t>
            </a:r>
          </a:p>
          <a:p>
            <a:r>
              <a:rPr lang="sr-Latn-RS" dirty="0" smtClean="0"/>
              <a:t>Formiranje cene treba da bude grupna odluka</a:t>
            </a:r>
          </a:p>
          <a:p>
            <a:r>
              <a:rPr lang="sr-Latn-RS" dirty="0" smtClean="0"/>
              <a:t>Cenom do pobede (engl. </a:t>
            </a:r>
            <a:r>
              <a:rPr lang="sr-Latn-RS" i="1" dirty="0" smtClean="0"/>
              <a:t>“Price to win”)</a:t>
            </a:r>
          </a:p>
          <a:p>
            <a:pPr lvl="1"/>
            <a:r>
              <a:rPr lang="sr-Latn-RS" dirty="0" smtClean="0"/>
              <a:t>Predlog cene na osnovu očekivanja klijenta</a:t>
            </a:r>
          </a:p>
          <a:p>
            <a:r>
              <a:rPr lang="sr-Latn-RS" dirty="0" smtClean="0"/>
              <a:t>U mnogim projektima cena je fiksiran faktor a zahtevi se menjaju shodno ceni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Cena softvera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79140"/>
          </a:xfrm>
        </p:spPr>
        <p:txBody>
          <a:bodyPr/>
          <a:lstStyle/>
          <a:p>
            <a:r>
              <a:rPr lang="sr-Latn-RS" dirty="0" smtClean="0"/>
              <a:t>Neki od faktora koji utiču na formiranje cene: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2571744"/>
          <a:ext cx="8358246" cy="395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824"/>
                <a:gridCol w="6105422"/>
              </a:tblGrid>
              <a:tr h="631036"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Faktor</a:t>
                      </a:r>
                      <a:endParaRPr lang="en-US" sz="25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Opis</a:t>
                      </a:r>
                      <a:endParaRPr lang="en-US" sz="2500" dirty="0"/>
                    </a:p>
                  </a:txBody>
                  <a:tcPr marL="125374" marR="125374" marT="62687" marB="62687"/>
                </a:tc>
              </a:tr>
              <a:tr h="631036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Probijanje na tržište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Prihvatanje</a:t>
                      </a:r>
                      <a:r>
                        <a:rPr lang="sr-Latn-RS" sz="1800" baseline="0" dirty="0" smtClean="0"/>
                        <a:t> niže cene zarad isticanja na tržištu</a:t>
                      </a:r>
                    </a:p>
                  </a:txBody>
                  <a:tcPr marL="125374" marR="125374" marT="62687" marB="62687"/>
                </a:tc>
              </a:tr>
              <a:tr h="631036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Nesigurna procena troškova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Povećanje</a:t>
                      </a:r>
                      <a:r>
                        <a:rPr lang="sr-Latn-RS" sz="1800" baseline="0" dirty="0" smtClean="0"/>
                        <a:t> cene usled nemogućnosti korektne procene troškova razvoja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</a:tr>
              <a:tr h="631036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Ugovorne obaveze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Korekcija cene na osnovu stavki ugovora (npr.</a:t>
                      </a:r>
                      <a:r>
                        <a:rPr lang="sr-Latn-RS" sz="1800" baseline="0" dirty="0" smtClean="0"/>
                        <a:t> isporuka izvornog koda uz softver)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</a:tr>
              <a:tr h="631036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Promenljivost</a:t>
                      </a:r>
                      <a:r>
                        <a:rPr lang="sr-Latn-RS" sz="1800" baseline="0" dirty="0" smtClean="0"/>
                        <a:t> zahteva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Niža početna cena koja se menja na</a:t>
                      </a:r>
                      <a:r>
                        <a:rPr lang="sr-Latn-RS" sz="1800" baseline="0" dirty="0" smtClean="0"/>
                        <a:t> više sa promenom zahteva klijenta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</a:tr>
              <a:tr h="631036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Finansijsko stanje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Nepovoljno finansijsko</a:t>
                      </a:r>
                      <a:r>
                        <a:rPr lang="sr-Latn-RS" sz="1800" baseline="0" dirty="0" smtClean="0"/>
                        <a:t> stanje razvijaoca obično rezultuje smanjenjem cena u cilju održavanja protoka novca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Razvoj vođen planiranjem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Razvojni proces se </a:t>
            </a:r>
            <a:r>
              <a:rPr lang="sr-Latn-RS" b="1" dirty="0" smtClean="0"/>
              <a:t>detaljno</a:t>
            </a:r>
            <a:r>
              <a:rPr lang="sr-Latn-RS" dirty="0" smtClean="0"/>
              <a:t> planira</a:t>
            </a:r>
          </a:p>
          <a:p>
            <a:pPr lvl="1"/>
            <a:r>
              <a:rPr lang="sr-Latn-RS" dirty="0" smtClean="0"/>
              <a:t>Raspodela posla, učesnici, rokovi, očekivani rezultati...</a:t>
            </a:r>
          </a:p>
          <a:p>
            <a:r>
              <a:rPr lang="sr-Latn-RS" dirty="0" smtClean="0"/>
              <a:t>Uglavnom se koristi za velike projekte, dok se za manje i srednje projekte više koristi agilno planiranje</a:t>
            </a:r>
          </a:p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Potencijalni problemi se otkrivaju pre samog početka razvoja</a:t>
            </a:r>
          </a:p>
          <a:p>
            <a:r>
              <a:rPr lang="sr-Latn-RS" dirty="0" smtClean="0"/>
              <a:t>Mane:</a:t>
            </a:r>
          </a:p>
          <a:p>
            <a:pPr lvl="1"/>
            <a:r>
              <a:rPr lang="sr-Latn-RS" dirty="0" smtClean="0"/>
              <a:t>Pojedine odluke donešene za vreme ranog planiranja često moraju da se menjaju kako projekat odmiče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Razvoj vođen planiranjem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Plan se obično sastoji iz sledećih delova :</a:t>
            </a:r>
          </a:p>
          <a:p>
            <a:pPr lvl="1"/>
            <a:r>
              <a:rPr lang="sr-Latn-RS" dirty="0" smtClean="0"/>
              <a:t>Uvod (ciljevi, ograničenja)</a:t>
            </a:r>
          </a:p>
          <a:p>
            <a:pPr lvl="1"/>
            <a:r>
              <a:rPr lang="sr-Latn-RS" dirty="0" smtClean="0"/>
              <a:t>Organizacija (učesnici, uloge)</a:t>
            </a:r>
          </a:p>
          <a:p>
            <a:pPr lvl="1"/>
            <a:r>
              <a:rPr lang="sr-Latn-RS" dirty="0" smtClean="0"/>
              <a:t>Procena rizika (verovatnoća rizika, strategije)</a:t>
            </a:r>
          </a:p>
          <a:p>
            <a:pPr lvl="1"/>
            <a:r>
              <a:rPr lang="sr-Latn-RS" dirty="0" smtClean="0"/>
              <a:t>Hardverski i softverski zahtevi (potrebni za razvoj)</a:t>
            </a:r>
          </a:p>
          <a:p>
            <a:pPr lvl="1"/>
            <a:r>
              <a:rPr lang="sr-Latn-RS" dirty="0" smtClean="0"/>
              <a:t>Deljenje posla (deljenje na aktivnosti, ključne tačke)</a:t>
            </a:r>
          </a:p>
          <a:p>
            <a:pPr lvl="1"/>
            <a:r>
              <a:rPr lang="sr-Latn-RS" dirty="0" smtClean="0"/>
              <a:t>Raspored projekta(aktivnosti, potrebno vreme, učesnici)</a:t>
            </a:r>
          </a:p>
          <a:p>
            <a:pPr lvl="1"/>
            <a:r>
              <a:rPr lang="sr-Latn-RS" dirty="0" smtClean="0"/>
              <a:t>Mehanizmi za nadgledanje i izveštaj (koji mehanizmi, kakve izveštaje praviti i kada?)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Razvoj vođen planiranjem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64826"/>
          </a:xfrm>
        </p:spPr>
        <p:txBody>
          <a:bodyPr/>
          <a:lstStyle/>
          <a:p>
            <a:r>
              <a:rPr lang="sr-Latn-RS" dirty="0" smtClean="0"/>
              <a:t>Dodatni aspekti planiranja: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2571744"/>
          <a:ext cx="8358246" cy="382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824"/>
                <a:gridCol w="6105422"/>
              </a:tblGrid>
              <a:tr h="631036"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Plan</a:t>
                      </a:r>
                      <a:endParaRPr lang="en-US" sz="25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2500" dirty="0" smtClean="0"/>
                        <a:t>Opis</a:t>
                      </a:r>
                      <a:endParaRPr lang="en-US" sz="2500" dirty="0"/>
                    </a:p>
                  </a:txBody>
                  <a:tcPr marL="125374" marR="125374" marT="62687" marB="62687"/>
                </a:tc>
              </a:tr>
              <a:tr h="631036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Plan kvaliteta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1800" baseline="0" dirty="0" smtClean="0"/>
                        <a:t>Opisuje kvalitet procedura i standarda u razvoju</a:t>
                      </a:r>
                    </a:p>
                  </a:txBody>
                  <a:tcPr marL="125374" marR="125374" marT="62687" marB="62687"/>
                </a:tc>
              </a:tr>
              <a:tr h="631036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Plan</a:t>
                      </a:r>
                      <a:r>
                        <a:rPr lang="sr-Latn-RS" sz="1800" baseline="0" dirty="0" smtClean="0"/>
                        <a:t> validacije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Opisuje način validacije</a:t>
                      </a:r>
                      <a:r>
                        <a:rPr lang="sr-Latn-RS" sz="1800" baseline="0" dirty="0" smtClean="0"/>
                        <a:t> sistema (korektnost, ispravnost...)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</a:tr>
              <a:tr h="631036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Plan menadžmenta</a:t>
                      </a:r>
                      <a:r>
                        <a:rPr lang="sr-Latn-RS" sz="1800" baseline="0" dirty="0" smtClean="0"/>
                        <a:t> konfiguracije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Opisuje strukture i procedure za</a:t>
                      </a:r>
                      <a:r>
                        <a:rPr lang="sr-Latn-RS" sz="1800" baseline="0" dirty="0" smtClean="0"/>
                        <a:t> menadžment konfiguracije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</a:tr>
              <a:tr h="631036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Plan održavanja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Predviđa zahteve</a:t>
                      </a:r>
                      <a:r>
                        <a:rPr lang="sr-Latn-RS" sz="1800" baseline="0" dirty="0" smtClean="0"/>
                        <a:t> i troškove održavanja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</a:tr>
              <a:tr h="631036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Plan razvoja</a:t>
                      </a:r>
                      <a:r>
                        <a:rPr lang="sr-Latn-RS" sz="1800" baseline="0" dirty="0" smtClean="0"/>
                        <a:t> osoblja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Opisuje</a:t>
                      </a:r>
                      <a:r>
                        <a:rPr lang="sr-Latn-RS" sz="1800" baseline="0" dirty="0" smtClean="0"/>
                        <a:t> kako će se veština i iskustvo zaposlenih razvijati</a:t>
                      </a:r>
                      <a:endParaRPr lang="en-US" sz="1800" dirty="0"/>
                    </a:p>
                  </a:txBody>
                  <a:tcPr marL="125374" marR="125374" marT="62687" marB="62687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6ADE-30B9-492B-9E15-A94131A9F3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2684</TotalTime>
  <Words>1463</Words>
  <Application>Microsoft Office PowerPoint</Application>
  <PresentationFormat>On-screen Show (4:3)</PresentationFormat>
  <Paragraphs>252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PLANIRANJE PROJEKTA</vt:lpstr>
      <vt:lpstr>Celine:</vt:lpstr>
      <vt:lpstr>Planiranje projekta</vt:lpstr>
      <vt:lpstr>Cena softvera</vt:lpstr>
      <vt:lpstr>Cena softvera</vt:lpstr>
      <vt:lpstr>Cena softvera</vt:lpstr>
      <vt:lpstr>Razvoj vođen planiranjem</vt:lpstr>
      <vt:lpstr>Razvoj vođen planiranjem</vt:lpstr>
      <vt:lpstr>Razvoj vođen planiranjem</vt:lpstr>
      <vt:lpstr>Razvoj vođen planiranjem</vt:lpstr>
      <vt:lpstr>Raspored projekta</vt:lpstr>
      <vt:lpstr>Raspored projekta</vt:lpstr>
      <vt:lpstr>Raspored projekta</vt:lpstr>
      <vt:lpstr>Raspored projekta</vt:lpstr>
      <vt:lpstr>Raspored projekta</vt:lpstr>
      <vt:lpstr>Raspored projekta</vt:lpstr>
      <vt:lpstr>Agilno planiranje</vt:lpstr>
      <vt:lpstr>Agilno planiranje</vt:lpstr>
      <vt:lpstr>Agilno planiranje</vt:lpstr>
      <vt:lpstr>Tehnike procene</vt:lpstr>
      <vt:lpstr>Tehnike procene</vt:lpstr>
      <vt:lpstr>Tehnike procene</vt:lpstr>
      <vt:lpstr>Tehnike procene</vt:lpstr>
      <vt:lpstr>Tehnike procene</vt:lpstr>
      <vt:lpstr>Tehnike procene</vt:lpstr>
      <vt:lpstr>Tehnike procene</vt:lpstr>
      <vt:lpstr>Tehnike procene</vt:lpstr>
      <vt:lpstr>Tehnike procene</vt:lpstr>
      <vt:lpstr>Tehnike procene</vt:lpstr>
      <vt:lpstr>Tehnike procene</vt:lpstr>
      <vt:lpstr>Tehnike procene</vt:lpstr>
      <vt:lpstr>KRAJ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Uros</dc:creator>
  <cp:lastModifiedBy>Владо</cp:lastModifiedBy>
  <cp:revision>283</cp:revision>
  <dcterms:created xsi:type="dcterms:W3CDTF">2013-12-20T15:10:08Z</dcterms:created>
  <dcterms:modified xsi:type="dcterms:W3CDTF">2014-03-27T20:06:59Z</dcterms:modified>
</cp:coreProperties>
</file>