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36" d="100"/>
          <a:sy n="36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1874-C14F-49D8-BFA5-3DD592A49F8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34738-3DA4-4432-B11A-9EFD6E7A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34738-3DA4-4432-B11A-9EFD6E7A57A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34738-3DA4-4432-B11A-9EFD6E7A57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4F37E5B-E557-4034-B9B4-2A03AF701082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52-633D-4F5A-A6DA-6C713640A8FD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C01-EE00-4A3D-B6A2-3981A592B51E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2172-2B1D-4F9A-9075-443D1012D133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7CE-AE0E-4873-8848-97EE8BC6688D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13C-3FC6-4860-A4CD-A64420EE1098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BB1C-69DD-43CE-8C49-FBD7A1DB934A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E595-08B1-44EB-B0D3-7C0D1E500D50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4F5-1B5C-4D24-88BC-2CF6B9CB3429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FA8-244D-42D1-8339-657A61C1DBD3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1603-9ED4-47D6-82C4-766804CFA3BB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D533-2F02-48F1-97DF-E265A15F60BC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C4C-6253-411F-B3FE-E1B3BB83C119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F1F-C327-4819-A7C7-C11088EA75F8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2229-FFAA-4134-A95C-2BE6363D96CF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767D-A33B-4D2D-A1B8-5971B4C616A3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BCC0-3CCF-45AB-A158-8C7DD7F6E415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32BE09-899A-440B-87BD-64E9482A6DA2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Poglavlje</a:t>
            </a:r>
            <a:r>
              <a:rPr lang="en-US" dirty="0" smtClean="0"/>
              <a:t> 24</a:t>
            </a:r>
            <a:br>
              <a:rPr lang="en-US" dirty="0" smtClean="0"/>
            </a:br>
            <a:r>
              <a:rPr lang="en-US" dirty="0" smtClean="0"/>
              <a:t>Mena</a:t>
            </a:r>
            <a:r>
              <a:rPr lang="sr-Latn-RS" dirty="0" smtClean="0"/>
              <a:t>džment kvaliteta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Darko stošić 1059</a:t>
            </a:r>
            <a:r>
              <a:rPr lang="en-US" dirty="0" smtClean="0"/>
              <a:t>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ISO 9000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Internacionalni skup standarda za menadžment kvaliteta</a:t>
            </a:r>
          </a:p>
          <a:p>
            <a:r>
              <a:rPr lang="sr-Latn-RS" dirty="0" smtClean="0"/>
              <a:t>Primenljiv na širok dijapazon organizacija, od proizvodnje do servisne industrije</a:t>
            </a:r>
          </a:p>
          <a:p>
            <a:r>
              <a:rPr lang="sr-Latn-RS" dirty="0" smtClean="0"/>
              <a:t>ISO 9001 je primenljiv na organizacije koje dizajniraju, razvijaju i održavaju proizvode</a:t>
            </a:r>
          </a:p>
          <a:p>
            <a:r>
              <a:rPr lang="sr-Latn-RS" dirty="0" smtClean="0"/>
              <a:t>ISO 9001 je generički model procesa kvaliteta, primena se razlikuje od organizacije do organizacije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4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ISO 9001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82" y="2603500"/>
            <a:ext cx="8140848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23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ISO 9000 potvrda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Standardi kvaliteta i procedure trebaju biti dokumentovane u organizacionom uputstvu za kvalitet</a:t>
            </a:r>
          </a:p>
          <a:p>
            <a:r>
              <a:rPr lang="sr-Latn-RS" dirty="0" smtClean="0"/>
              <a:t>Spoljašnje telo može potvrditi da je organizaciono uputstvo za kvalitet prilagođeno ISO 9000 standardima</a:t>
            </a:r>
          </a:p>
          <a:p>
            <a:r>
              <a:rPr lang="sr-Latn-RS" dirty="0" smtClean="0"/>
              <a:t>Mušterije, sve više i više, traže da su dobavljači ISO 9000 odobreni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46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ISO 9000 i menadžment kvaliteta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1" y="2603500"/>
            <a:ext cx="5700871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80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Garantovanost kvaliteta i standardi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Standardi su ključ ka efektivnom menadžmentu kvaliteta</a:t>
            </a:r>
          </a:p>
          <a:p>
            <a:r>
              <a:rPr lang="sr-Latn-RS" dirty="0" smtClean="0"/>
              <a:t>Mogu biti internacionalni, nacionalni, organizacioni ili projektni standardni</a:t>
            </a:r>
          </a:p>
          <a:p>
            <a:r>
              <a:rPr lang="sr-Latn-RS" dirty="0" smtClean="0"/>
              <a:t>Standardi proizvoda definišu karakteristike koje sve komponente trebaju da prikazuju npr. opšti stil programiranja</a:t>
            </a:r>
          </a:p>
          <a:p>
            <a:r>
              <a:rPr lang="sr-Latn-RS" dirty="0" smtClean="0"/>
              <a:t>Standardi procesa definišu kako proces softvera treba biti usvojen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39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standarda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Enkapsulacija najboljih praksi </a:t>
            </a:r>
            <a:r>
              <a:rPr lang="en-US" dirty="0" smtClean="0"/>
              <a:t>– </a:t>
            </a:r>
            <a:r>
              <a:rPr lang="sr-Latn-RS" dirty="0" smtClean="0"/>
              <a:t>izbegavanje grešaka iz prošlosti</a:t>
            </a:r>
          </a:p>
          <a:p>
            <a:r>
              <a:rPr lang="sr-Latn-RS" dirty="0" smtClean="0"/>
              <a:t>Okvir za proces garantovanja kvaliteta </a:t>
            </a:r>
            <a:r>
              <a:rPr lang="en-US" dirty="0" smtClean="0"/>
              <a:t>–</a:t>
            </a:r>
            <a:r>
              <a:rPr lang="sr-Latn-RS" dirty="0" smtClean="0"/>
              <a:t> uključuje proveru saglasnosti standarda</a:t>
            </a:r>
          </a:p>
          <a:p>
            <a:r>
              <a:rPr lang="sr-Latn-RS" dirty="0" smtClean="0"/>
              <a:t>Obezbediti kontinuitet </a:t>
            </a:r>
            <a:r>
              <a:rPr lang="en-US" dirty="0" smtClean="0"/>
              <a:t>– </a:t>
            </a:r>
            <a:r>
              <a:rPr lang="sr-Latn-RS" dirty="0" smtClean="0"/>
              <a:t>novi članovi mogu da razumeju organizaciju preko razumevanja primenjenih standarda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67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Standardi proizvoda i procesa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0" y="3080151"/>
            <a:ext cx="8687553" cy="24629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1695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sa standardima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Nisu viđeni kao relevantni i ažurni od strane softverskih inžinjera</a:t>
            </a:r>
          </a:p>
          <a:p>
            <a:r>
              <a:rPr lang="sr-Latn-RS" dirty="0" smtClean="0"/>
              <a:t>Uključuju previše birokratskog popunjavanja formi</a:t>
            </a:r>
          </a:p>
          <a:p>
            <a:r>
              <a:rPr lang="sr-Latn-RS" dirty="0" smtClean="0"/>
              <a:t>Nisu podržani od strane softverskih alata i uključuju monoton ručni rad oko održavanja standarda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299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Razvijanje standarda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Uključiti ljude koji ih praktikuju u razvoj. Inžinjeri treba da razumeju ideju iza standarda</a:t>
            </a:r>
          </a:p>
          <a:p>
            <a:r>
              <a:rPr lang="sr-Latn-RS" dirty="0" smtClean="0"/>
              <a:t>Recenzije standarda i njihova česta upotreba. Standardi brzo mogu postati zastareli i time gube kredibilitet kod praktikanata</a:t>
            </a:r>
          </a:p>
          <a:p>
            <a:r>
              <a:rPr lang="sr-Latn-RS" dirty="0" smtClean="0"/>
              <a:t>Detaljni standardi trebaju imati softversku pratnju. </a:t>
            </a:r>
            <a:r>
              <a:rPr lang="sr-Latn-RS" dirty="0"/>
              <a:t>Prekomeran papirološki rad je glavna žalba protiv standarda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4889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Dokumentacioni standardi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Naročito važni </a:t>
            </a:r>
            <a:r>
              <a:rPr lang="en-US" dirty="0" smtClean="0"/>
              <a:t>– </a:t>
            </a:r>
            <a:r>
              <a:rPr lang="sr-Latn-RS" dirty="0" smtClean="0"/>
              <a:t>dokumenti su vidljiva manifestacija softvera</a:t>
            </a:r>
          </a:p>
          <a:p>
            <a:r>
              <a:rPr lang="sr-Latn-RS" dirty="0" smtClean="0"/>
              <a:t>Standardi procesa dokumentacije</a:t>
            </a:r>
          </a:p>
          <a:p>
            <a:pPr lvl="1"/>
            <a:r>
              <a:rPr lang="sr-Latn-RS" dirty="0" smtClean="0"/>
              <a:t>Kako dokument treba biti razvijan, validiran i održavan</a:t>
            </a:r>
          </a:p>
          <a:p>
            <a:r>
              <a:rPr lang="sr-Latn-RS" dirty="0" smtClean="0"/>
              <a:t>Standardi dokumenta</a:t>
            </a:r>
          </a:p>
          <a:p>
            <a:pPr lvl="1"/>
            <a:r>
              <a:rPr lang="sr-Latn-RS" dirty="0" smtClean="0"/>
              <a:t>Zabrinutost za sadržaj dokumenta, strukturu i izgled</a:t>
            </a:r>
          </a:p>
          <a:p>
            <a:r>
              <a:rPr lang="sr-Latn-RS" dirty="0" smtClean="0"/>
              <a:t>Standardi razmene dokumenata</a:t>
            </a:r>
          </a:p>
          <a:p>
            <a:pPr lvl="1"/>
            <a:r>
              <a:rPr lang="sr-Latn-RS" dirty="0" smtClean="0"/>
              <a:t>Kako se dokumenti čuvaju i razmenjuju između različitih sistema za dokumentaciju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71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</a:t>
            </a:r>
            <a:r>
              <a:rPr lang="sr-Latn-RS" dirty="0"/>
              <a:t>džment kvaliteta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Mena</a:t>
            </a:r>
            <a:r>
              <a:rPr lang="sr-Latn-RS" dirty="0"/>
              <a:t>džment </a:t>
            </a:r>
            <a:r>
              <a:rPr lang="sr-Latn-RS" dirty="0" smtClean="0"/>
              <a:t>kvaliteta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menad</a:t>
            </a:r>
            <a:r>
              <a:rPr lang="sr-Latn-RS" dirty="0" smtClean="0"/>
              <a:t>žment softverskog procesa i proizvoda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5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 dokumentacije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42" y="2603500"/>
            <a:ext cx="5134928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465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Standardi</a:t>
            </a:r>
            <a:r>
              <a:rPr lang="en-US" dirty="0" smtClean="0"/>
              <a:t> </a:t>
            </a:r>
            <a:r>
              <a:rPr lang="en-US" dirty="0" err="1" smtClean="0"/>
              <a:t>dokumenta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Standardi</a:t>
            </a:r>
            <a:r>
              <a:rPr lang="en-US" dirty="0" smtClean="0"/>
              <a:t> </a:t>
            </a:r>
            <a:r>
              <a:rPr lang="en-US" dirty="0" err="1" smtClean="0"/>
              <a:t>identifikacije</a:t>
            </a:r>
            <a:r>
              <a:rPr lang="en-US" dirty="0" smtClean="0"/>
              <a:t> </a:t>
            </a:r>
            <a:r>
              <a:rPr lang="en-US" dirty="0" err="1" smtClean="0"/>
              <a:t>dokumenta</a:t>
            </a:r>
            <a:endParaRPr lang="sr-Latn-RS" dirty="0" smtClean="0"/>
          </a:p>
          <a:p>
            <a:pPr lvl="1"/>
            <a:r>
              <a:rPr lang="sr-Latn-RS" dirty="0" smtClean="0"/>
              <a:t>Kako se dokumenti jedinstveno identifikuju</a:t>
            </a:r>
            <a:endParaRPr lang="en-US" dirty="0" smtClean="0"/>
          </a:p>
          <a:p>
            <a:r>
              <a:rPr lang="en-US" dirty="0" err="1" smtClean="0"/>
              <a:t>Standardi</a:t>
            </a:r>
            <a:r>
              <a:rPr lang="en-US" dirty="0" smtClean="0"/>
              <a:t> structure </a:t>
            </a:r>
            <a:r>
              <a:rPr lang="en-US" dirty="0" err="1" smtClean="0"/>
              <a:t>dokumenta</a:t>
            </a:r>
            <a:endParaRPr lang="sr-Latn-RS" dirty="0" smtClean="0"/>
          </a:p>
          <a:p>
            <a:pPr lvl="1"/>
            <a:r>
              <a:rPr lang="sr-Latn-RS" dirty="0" smtClean="0"/>
              <a:t>Standardna struktura za projektne dokumente</a:t>
            </a:r>
            <a:endParaRPr lang="en-US" dirty="0" smtClean="0"/>
          </a:p>
          <a:p>
            <a:r>
              <a:rPr lang="en-US" dirty="0" err="1" smtClean="0"/>
              <a:t>Standardi</a:t>
            </a:r>
            <a:r>
              <a:rPr lang="en-US" dirty="0" smtClean="0"/>
              <a:t> </a:t>
            </a:r>
            <a:r>
              <a:rPr lang="en-US" dirty="0" err="1" smtClean="0"/>
              <a:t>prezentacije</a:t>
            </a:r>
            <a:r>
              <a:rPr lang="en-US" dirty="0" smtClean="0"/>
              <a:t> </a:t>
            </a:r>
            <a:r>
              <a:rPr lang="en-US" dirty="0" err="1" smtClean="0"/>
              <a:t>dokumenta</a:t>
            </a:r>
            <a:endParaRPr lang="sr-Latn-RS" dirty="0"/>
          </a:p>
          <a:p>
            <a:pPr lvl="1"/>
            <a:r>
              <a:rPr lang="sr-Latn-RS" dirty="0" smtClean="0"/>
              <a:t>Definisanje fontova, stilova, korišćenje logoa, itd...</a:t>
            </a:r>
            <a:endParaRPr lang="en-US" dirty="0" smtClean="0"/>
          </a:p>
          <a:p>
            <a:r>
              <a:rPr lang="en-US" dirty="0" err="1" smtClean="0"/>
              <a:t>Standardi</a:t>
            </a:r>
            <a:r>
              <a:rPr lang="en-US" dirty="0" smtClean="0"/>
              <a:t> a</a:t>
            </a:r>
            <a:r>
              <a:rPr lang="sr-Latn-RS" dirty="0" smtClean="0"/>
              <a:t>žuriranja dokumenta</a:t>
            </a:r>
          </a:p>
          <a:p>
            <a:pPr lvl="1"/>
            <a:r>
              <a:rPr lang="sr-Latn-RS" dirty="0" smtClean="0"/>
              <a:t>Definisanje kako su promene iz prethodnih verzija reflektovane u dokumentu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6727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Standardi razmene dokumenata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Dokumenti se proizvode koristeći različite sisteme i na različitim računarima</a:t>
            </a:r>
          </a:p>
          <a:p>
            <a:r>
              <a:rPr lang="sr-Latn-RS" dirty="0" smtClean="0"/>
              <a:t>Standardi razmene omogućavaju da se elektronski dokumenti razmenjuju, šalju mejlom, itd...</a:t>
            </a:r>
          </a:p>
          <a:p>
            <a:r>
              <a:rPr lang="sr-Latn-RS" dirty="0" smtClean="0"/>
              <a:t>Potreba za arhiviranjem. Životni vek sistema za obradu teksta može biti mnogo kraći od životnog veka softvera koji se dokumentuje</a:t>
            </a:r>
          </a:p>
          <a:p>
            <a:r>
              <a:rPr lang="sr-Latn-RS" dirty="0" smtClean="0"/>
              <a:t>XML je jedan od standarda koji se koristi za razmenu dokumenata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5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 i kvalitet proizvoda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kvalitet razvijenog proizvoda utiče kvalitet produkcionog procesa</a:t>
            </a:r>
          </a:p>
          <a:p>
            <a:r>
              <a:rPr lang="sr-Latn-RS" dirty="0" smtClean="0"/>
              <a:t>Posebno je bitan u razvoju softvera, jer su neki atributi kvaliteta proizvoda teški za procenu</a:t>
            </a:r>
          </a:p>
          <a:p>
            <a:r>
              <a:rPr lang="sr-Latn-RS" dirty="0" smtClean="0"/>
              <a:t>Ipak, postoji veoma kompleksna i loše razumljiva veza između softverskog procesa i kvaliteta proizvoda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053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Kvalitet zasnovan na procesu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veza između procesa i proizvoda u robi</a:t>
            </a:r>
          </a:p>
          <a:p>
            <a:r>
              <a:rPr lang="sr-Latn-RS" dirty="0" smtClean="0"/>
              <a:t>Kompleksnija za softver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Aplikacija individualnih veština i iskustva je vrlo bitna u razvoju softvera</a:t>
            </a:r>
          </a:p>
          <a:p>
            <a:pPr lvl="1"/>
            <a:r>
              <a:rPr lang="sr-Latn-RS" dirty="0" smtClean="0"/>
              <a:t>Spoljašnji faktori kao što su </a:t>
            </a:r>
            <a:r>
              <a:rPr lang="en-US" dirty="0" smtClean="0"/>
              <a:t> “</a:t>
            </a:r>
            <a:r>
              <a:rPr lang="en-US" dirty="0" err="1" smtClean="0"/>
              <a:t>novina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”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potreba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ubrzanim</a:t>
            </a:r>
            <a:r>
              <a:rPr lang="en-US" dirty="0" smtClean="0"/>
              <a:t> </a:t>
            </a:r>
            <a:r>
              <a:rPr lang="en-US" dirty="0" err="1" smtClean="0"/>
              <a:t>razvojem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smtClean="0"/>
              <a:t>že loše uticati na kvalitet proizvoda</a:t>
            </a:r>
            <a:endParaRPr lang="en-US" dirty="0" smtClean="0"/>
          </a:p>
          <a:p>
            <a:r>
              <a:rPr lang="sr-Latn-RS" dirty="0" smtClean="0"/>
              <a:t>Treba voditi računa da se ne postave neadekvatni standardi procesa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621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Kvalitet zasnovan na procesu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0" y="2979558"/>
            <a:ext cx="8687553" cy="26641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4508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Kvalitet zasnovan na </a:t>
            </a:r>
            <a:r>
              <a:rPr lang="sr-Latn-RS" dirty="0" smtClean="0"/>
              <a:t>procesu u praksi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Definisati standarde procesa poput načina vršenja recenzija, konfiguracionog menadžmenta, itd...</a:t>
            </a:r>
          </a:p>
          <a:p>
            <a:r>
              <a:rPr lang="sr-Latn-RS" dirty="0" smtClean="0"/>
              <a:t>Posmatranje procesa razvoja da bi se obezbedilo primenjivanje i praćenje standarda</a:t>
            </a:r>
          </a:p>
          <a:p>
            <a:r>
              <a:rPr lang="sr-Latn-RS" dirty="0" smtClean="0"/>
              <a:t>Izveštavati menadžment zadužen za projekt i softverskog dobavljača o procesu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181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Kvalitetno planiranje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Kvalitetan plan postavlja željene kvalitete proizvoda unapred i njihov način ocenjivanja. Takođe definiše najbitnije atribute kvaliteta</a:t>
            </a:r>
          </a:p>
          <a:p>
            <a:r>
              <a:rPr lang="sr-Latn-RS" dirty="0" smtClean="0"/>
              <a:t>Treba da definiše proces procenjivanja kvaliteta</a:t>
            </a:r>
          </a:p>
          <a:p>
            <a:r>
              <a:rPr lang="sr-Latn-RS" dirty="0" smtClean="0"/>
              <a:t>Treba da postavi organizacione standarde koji će se primenjivati i, ako je potrebno, da definiše nove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782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kvalitetnog plana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Opis proizvoda</a:t>
            </a:r>
          </a:p>
          <a:p>
            <a:r>
              <a:rPr lang="sr-Latn-RS" dirty="0" smtClean="0"/>
              <a:t>Planovi za proizvod</a:t>
            </a:r>
          </a:p>
          <a:p>
            <a:r>
              <a:rPr lang="sr-Latn-RS" dirty="0" smtClean="0"/>
              <a:t>Opis procesa</a:t>
            </a:r>
          </a:p>
          <a:p>
            <a:r>
              <a:rPr lang="sr-Latn-RS" dirty="0" smtClean="0"/>
              <a:t>Ciljevi za kvalitet</a:t>
            </a:r>
          </a:p>
          <a:p>
            <a:r>
              <a:rPr lang="sr-Latn-RS" dirty="0" smtClean="0"/>
              <a:t>Rizici i njihov menadžment</a:t>
            </a:r>
          </a:p>
          <a:p>
            <a:r>
              <a:rPr lang="sr-Latn-RS" dirty="0" smtClean="0"/>
              <a:t>Kvalitetni planovi trebaju biti kratki, sažeti dokumenti</a:t>
            </a:r>
          </a:p>
          <a:p>
            <a:pPr lvl="1"/>
            <a:r>
              <a:rPr lang="sr-Latn-RS" dirty="0" smtClean="0"/>
              <a:t>Ako su dugački, niko ih neće pročitati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128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Atributi softverskog kvaliteta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0" y="3293530"/>
            <a:ext cx="8687553" cy="203624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67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Upoznavanje sa procesom m</a:t>
            </a:r>
            <a:r>
              <a:rPr lang="en-US" dirty="0" err="1" smtClean="0"/>
              <a:t>ena</a:t>
            </a:r>
            <a:r>
              <a:rPr lang="sr-Latn-RS" dirty="0" smtClean="0"/>
              <a:t>džmenta kvaliteta i glavnim aktivnostima vezanih za tu temu</a:t>
            </a:r>
          </a:p>
          <a:p>
            <a:r>
              <a:rPr lang="sr-Latn-RS" dirty="0" smtClean="0"/>
              <a:t>Objašnjenje uloge standarda u menadžmentu kvaliteta</a:t>
            </a:r>
          </a:p>
          <a:p>
            <a:r>
              <a:rPr lang="sr-Latn-RS" dirty="0" smtClean="0"/>
              <a:t>Objašnjenje koncepta metrike softvera, metrike predviđanja i metrike kontrole</a:t>
            </a:r>
          </a:p>
          <a:p>
            <a:r>
              <a:rPr lang="sr-Latn-RS" dirty="0" smtClean="0"/>
              <a:t>Objašnjenje koje mere mogu biti preduzete pri određivanju kvaliteta softvera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3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kvaliteta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razvoja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r>
              <a:rPr lang="en-US" dirty="0" smtClean="0"/>
              <a:t> da bi se </a:t>
            </a:r>
            <a:r>
              <a:rPr lang="en-US" dirty="0" err="1" smtClean="0"/>
              <a:t>obezbedilo</a:t>
            </a:r>
            <a:r>
              <a:rPr lang="en-US" dirty="0" smtClean="0"/>
              <a:t> da </a:t>
            </a:r>
            <a:r>
              <a:rPr lang="en-US" dirty="0" err="1" smtClean="0"/>
              <a:t>su</a:t>
            </a:r>
            <a:r>
              <a:rPr lang="en-US" dirty="0" smtClean="0"/>
              <a:t> procedure </a:t>
            </a:r>
            <a:r>
              <a:rPr lang="en-US" dirty="0" err="1" smtClean="0"/>
              <a:t>i</a:t>
            </a:r>
            <a:r>
              <a:rPr lang="sr-Latn-RS" dirty="0" smtClean="0"/>
              <a:t> standardi praćeni</a:t>
            </a:r>
          </a:p>
          <a:p>
            <a:r>
              <a:rPr lang="sr-Latn-RS" dirty="0" smtClean="0"/>
              <a:t>Dva pristupa kontroli kvaliteta</a:t>
            </a:r>
          </a:p>
          <a:p>
            <a:pPr lvl="1"/>
            <a:r>
              <a:rPr lang="sr-Latn-RS" dirty="0" smtClean="0"/>
              <a:t>Pregled kvaliteta</a:t>
            </a:r>
          </a:p>
          <a:p>
            <a:pPr lvl="1"/>
            <a:r>
              <a:rPr lang="sr-Latn-RS" dirty="0" smtClean="0"/>
              <a:t>Automatizovano procenjivanje softvera i njegovih 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693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Kvalitetni pregledi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Predstavljaju glavni metod validacije kvaliteta procesa ili proizvoda</a:t>
            </a:r>
          </a:p>
          <a:p>
            <a:r>
              <a:rPr lang="sr-Latn-RS" dirty="0" smtClean="0"/>
              <a:t>Grupni pregled dela procesa(ili celog) ili sistema i njegove dokumentacije radi pronalaženja potencijalnih problema</a:t>
            </a:r>
          </a:p>
          <a:p>
            <a:r>
              <a:rPr lang="sr-Latn-RS" dirty="0" smtClean="0"/>
              <a:t>Postoji različite vrste pregleda sa različitim ciljevima</a:t>
            </a:r>
          </a:p>
          <a:p>
            <a:pPr lvl="1"/>
            <a:r>
              <a:rPr lang="sr-Latn-RS" dirty="0" smtClean="0"/>
              <a:t>Inspekcije za otklanjanje defekata(proizvod)</a:t>
            </a:r>
          </a:p>
          <a:p>
            <a:pPr lvl="1"/>
            <a:r>
              <a:rPr lang="sr-Latn-RS" dirty="0" smtClean="0"/>
              <a:t>Pregledi za procenu napretka(proizvod i proces)</a:t>
            </a:r>
          </a:p>
          <a:p>
            <a:pPr lvl="1"/>
            <a:r>
              <a:rPr lang="sr-Latn-RS" dirty="0" smtClean="0"/>
              <a:t>Kvalitetni pregledi(proizvodi i standardi)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4950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Vrste pregleda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22" y="2603500"/>
            <a:ext cx="5266968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577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Kvalitetni pregledi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Grupa ljudi pažljivo istražuju deo ili ceo softveski sistem i vezanu dokumentaciju</a:t>
            </a:r>
          </a:p>
          <a:p>
            <a:r>
              <a:rPr lang="sr-Latn-RS" dirty="0" smtClean="0"/>
              <a:t>Kod, dizajn, specifikacije, planovi testiranja, standardi, itd... sve se pregleda</a:t>
            </a:r>
          </a:p>
          <a:p>
            <a:r>
              <a:rPr lang="sr-Latn-RS" dirty="0" smtClean="0"/>
              <a:t>Softver ili dokumenti mogu biti</a:t>
            </a:r>
            <a:r>
              <a:rPr lang="en-US" dirty="0" smtClean="0"/>
              <a:t> “</a:t>
            </a:r>
            <a:r>
              <a:rPr lang="en-US" dirty="0" err="1" smtClean="0"/>
              <a:t>otpisani</a:t>
            </a:r>
            <a:r>
              <a:rPr lang="en-US" dirty="0" smtClean="0"/>
              <a:t>” </a:t>
            </a:r>
            <a:r>
              <a:rPr lang="sr-Latn-RS" dirty="0" smtClean="0"/>
              <a:t>pri pregledu što označava da je napredak ka sledećoj fazi odobren od menadžmenta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7239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 pregleda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0" y="2924690"/>
            <a:ext cx="8687553" cy="27739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0059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Funkcije pregleda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kvaliteta </a:t>
            </a:r>
            <a:r>
              <a:rPr lang="en-US" dirty="0" smtClean="0"/>
              <a:t>– </a:t>
            </a:r>
            <a:r>
              <a:rPr lang="sr-Latn-RS" dirty="0" smtClean="0"/>
              <a:t>deo generalnog procesa upravljanja kvalitetom</a:t>
            </a:r>
          </a:p>
          <a:p>
            <a:r>
              <a:rPr lang="sr-Latn-RS" dirty="0" smtClean="0"/>
              <a:t>Funkcija upravljanja projektom </a:t>
            </a:r>
            <a:r>
              <a:rPr lang="en-US" dirty="0" smtClean="0"/>
              <a:t>– </a:t>
            </a:r>
            <a:r>
              <a:rPr lang="sr-Latn-RS" dirty="0" smtClean="0"/>
              <a:t>obezbeđuju informacije za projektne menadžere</a:t>
            </a:r>
          </a:p>
          <a:p>
            <a:r>
              <a:rPr lang="sr-Latn-RS" dirty="0" smtClean="0"/>
              <a:t>Funkcija treninga i komunikacije </a:t>
            </a:r>
            <a:r>
              <a:rPr lang="en-US" dirty="0" smtClean="0"/>
              <a:t>– </a:t>
            </a:r>
            <a:r>
              <a:rPr lang="sr-Latn-RS" smtClean="0"/>
              <a:t>znanje o proizvodu se prenosi između članova razvojnog tima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172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Kvalitetni</a:t>
            </a:r>
            <a:r>
              <a:rPr lang="en-US" dirty="0" smtClean="0"/>
              <a:t> </a:t>
            </a:r>
            <a:r>
              <a:rPr lang="en-US" dirty="0" err="1" smtClean="0"/>
              <a:t>pregledi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Cilj</a:t>
            </a:r>
            <a:r>
              <a:rPr lang="en-US" dirty="0" smtClean="0"/>
              <a:t> je </a:t>
            </a:r>
            <a:r>
              <a:rPr lang="sr-Latn-RS" dirty="0" smtClean="0"/>
              <a:t>pronalaženje sistemskih defekata i nedoslednosti</a:t>
            </a:r>
          </a:p>
          <a:p>
            <a:r>
              <a:rPr lang="sr-Latn-RS" dirty="0" smtClean="0"/>
              <a:t>Svaki dokument stvoren u procesu može biti pregledan</a:t>
            </a:r>
          </a:p>
          <a:p>
            <a:r>
              <a:rPr lang="sr-Latn-RS" dirty="0" smtClean="0"/>
              <a:t>Timovi za pregled trebaju biti relativno mali i sami pregledi relativno kratki</a:t>
            </a:r>
          </a:p>
          <a:p>
            <a:r>
              <a:rPr lang="sr-Latn-RS" dirty="0" smtClean="0"/>
              <a:t>Pregledi se trebaju evidentirati. Evidencije se trebaju održavati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6983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pregleda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Komentari načinjeni tokom pregleda se trebaju klasifikovati</a:t>
            </a:r>
          </a:p>
          <a:p>
            <a:pPr lvl="1"/>
            <a:r>
              <a:rPr lang="sr-Latn-RS" dirty="0" smtClean="0"/>
              <a:t>Bez akcije. Nije potrebno menjati softver ili dokumentaciju</a:t>
            </a:r>
          </a:p>
          <a:p>
            <a:pPr lvl="1"/>
            <a:r>
              <a:rPr lang="sr-Latn-RS" dirty="0" smtClean="0"/>
              <a:t>Potreba za popravkom. Dizajner ili programer je zadužen za ispravku identifikovane greške</a:t>
            </a:r>
          </a:p>
          <a:p>
            <a:pPr lvl="1"/>
            <a:r>
              <a:rPr lang="sr-Latn-RS" dirty="0" smtClean="0"/>
              <a:t>Preispitati celokupni dizajn. Problem identifikovan u pregledu utiče na ostale delove dizajna. Treba doneti presudu o najboljem rešenju koje uzima u obzir odnos cena</a:t>
            </a:r>
            <a:r>
              <a:rPr lang="en-US" dirty="0" smtClean="0"/>
              <a:t>-</a:t>
            </a:r>
            <a:r>
              <a:rPr lang="sr-Latn-RS" dirty="0" smtClean="0"/>
              <a:t>kvalitet</a:t>
            </a:r>
          </a:p>
          <a:p>
            <a:r>
              <a:rPr lang="sr-Latn-RS" dirty="0" smtClean="0"/>
              <a:t>Greške u zahtevima i specifikaciji možda zahtevaju učešće klijenta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723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Mere i metrike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Mera softvera je skoncentrisana na izvođenje numeričke vrednosti za atribut softverskog proizvoda ili procesa</a:t>
            </a:r>
          </a:p>
          <a:p>
            <a:r>
              <a:rPr lang="sr-Latn-RS" dirty="0" smtClean="0"/>
              <a:t>Ovo dozvoljava za objektivna poređenja između tehnika i procesa</a:t>
            </a:r>
          </a:p>
          <a:p>
            <a:r>
              <a:rPr lang="sr-Latn-RS" dirty="0" smtClean="0"/>
              <a:t>Iako su neke kompanije uvele programe merenja, sistematska upotreba mera i dalje nije česta</a:t>
            </a:r>
          </a:p>
          <a:p>
            <a:r>
              <a:rPr lang="sr-Latn-RS" dirty="0" smtClean="0"/>
              <a:t>Postoji vrlo mala standarda u ovoj oblasti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59435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Metrika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Bilo koja vrsta mere koja je vezana za softverski sistem, proces ili povezane dokumentacije</a:t>
            </a:r>
          </a:p>
          <a:p>
            <a:r>
              <a:rPr lang="sr-Latn-RS" dirty="0" smtClean="0"/>
              <a:t>Dozvoljava da se softver i softverski proces kvantifikuju</a:t>
            </a:r>
          </a:p>
          <a:p>
            <a:r>
              <a:rPr lang="sr-Latn-RS" dirty="0" smtClean="0"/>
              <a:t>Mere softverskog procesa ili proizvoda</a:t>
            </a:r>
          </a:p>
          <a:p>
            <a:r>
              <a:rPr lang="sr-Latn-RS" dirty="0" smtClean="0"/>
              <a:t>Može se koristiti da predvidi atribute proizvoda ili da kontroliše softverski proces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975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Pokrivene 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Garantovanost kvaliteta i standardi</a:t>
            </a:r>
          </a:p>
          <a:p>
            <a:r>
              <a:rPr lang="sr-Latn-RS" dirty="0" smtClean="0"/>
              <a:t>Kvalitetno planiranje</a:t>
            </a:r>
          </a:p>
          <a:p>
            <a:r>
              <a:rPr lang="sr-Latn-RS" dirty="0" smtClean="0"/>
              <a:t>Kvalitetna kontrola</a:t>
            </a:r>
          </a:p>
          <a:p>
            <a:r>
              <a:rPr lang="sr-Latn-RS" dirty="0" smtClean="0"/>
              <a:t>Mere i metrike softvera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1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Predskazivač i metrike kontrole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42" y="2603500"/>
            <a:ext cx="5042128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705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Pretpostavke metrike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Softverska imovina se može izmeriti</a:t>
            </a:r>
          </a:p>
          <a:p>
            <a:r>
              <a:rPr lang="sr-Latn-RS" dirty="0" smtClean="0"/>
              <a:t>Postoji veza između onog što možemo da merimo i onog što želimo da znamo</a:t>
            </a:r>
          </a:p>
          <a:p>
            <a:r>
              <a:rPr lang="sr-Latn-RS" dirty="0" smtClean="0"/>
              <a:t>Ova veza je formalizovana i validirana</a:t>
            </a:r>
          </a:p>
          <a:p>
            <a:r>
              <a:rPr lang="sr-Latn-RS" dirty="0" smtClean="0"/>
              <a:t>Može biti teško vezati sve što se može meriti sa željenim atributima kvaliteta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14507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Unutrašnji i spoljašnji atributi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68" y="2603500"/>
            <a:ext cx="5898077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1689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 merenja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Proces merenja softvera može biti deo procesa kontrole kvaliteta</a:t>
            </a:r>
          </a:p>
          <a:p>
            <a:r>
              <a:rPr lang="sr-Latn-RS" dirty="0" smtClean="0"/>
              <a:t>Podaci sakupljeni tokom ovog procesa trebaju se održavati kao organizacioni resurs</a:t>
            </a:r>
          </a:p>
          <a:p>
            <a:r>
              <a:rPr lang="sr-Latn-RS" dirty="0" smtClean="0"/>
              <a:t>Kada se baza merenja uspostavi, poređenja između projekata postaju moguća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8200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 merenja proizvoda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9" y="2622911"/>
            <a:ext cx="8614395" cy="33774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290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Skupljanje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 zadužen za metriku treba biti zasnovan na skupu podataka od proizvoda i procesa</a:t>
            </a:r>
          </a:p>
          <a:p>
            <a:r>
              <a:rPr lang="sr-Latn-RS" dirty="0" smtClean="0"/>
              <a:t>Podaci se trebaju odmah skupljati i ako je moguće automatski</a:t>
            </a:r>
          </a:p>
          <a:p>
            <a:r>
              <a:rPr lang="sr-Latn-RS" dirty="0" smtClean="0"/>
              <a:t>Tri tipa automatskog prikupljanja podataka</a:t>
            </a:r>
          </a:p>
          <a:p>
            <a:pPr lvl="1"/>
            <a:r>
              <a:rPr lang="sr-Latn-RS" dirty="0" smtClean="0"/>
              <a:t>Statička analiza proizvoda</a:t>
            </a:r>
          </a:p>
          <a:p>
            <a:pPr lvl="1"/>
            <a:r>
              <a:rPr lang="sr-Latn-RS" dirty="0" smtClean="0"/>
              <a:t>Dinamička analiza proizvoda</a:t>
            </a:r>
          </a:p>
          <a:p>
            <a:pPr lvl="1"/>
            <a:r>
              <a:rPr lang="sr-Latn-RS" dirty="0" smtClean="0"/>
              <a:t>Proces svrstavanja podataka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2610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Automatizovano prikupljanje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96" y="2603500"/>
            <a:ext cx="4299021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4390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Preciznost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Ne skupljati nepotrebne podatke</a:t>
            </a:r>
          </a:p>
          <a:p>
            <a:pPr lvl="1"/>
            <a:r>
              <a:rPr lang="sr-Latn-RS" dirty="0" smtClean="0"/>
              <a:t>Pitanja na koja se traži odgovor se trebaju odrediti unapred i potrebni podaci se identifikovati</a:t>
            </a:r>
          </a:p>
          <a:p>
            <a:r>
              <a:rPr lang="sr-Latn-RS" dirty="0" smtClean="0"/>
              <a:t>Reći ljudima zašto se podaci sakupljaju</a:t>
            </a:r>
          </a:p>
          <a:p>
            <a:pPr lvl="1"/>
            <a:r>
              <a:rPr lang="sr-Latn-RS" dirty="0" smtClean="0"/>
              <a:t>Ne treba da bude deo evaluacije osoblja</a:t>
            </a:r>
          </a:p>
          <a:p>
            <a:r>
              <a:rPr lang="sr-Latn-RS" dirty="0" smtClean="0"/>
              <a:t>Ne zavisiti od memorije</a:t>
            </a:r>
          </a:p>
          <a:p>
            <a:pPr lvl="1"/>
            <a:r>
              <a:rPr lang="sr-Latn-RS" dirty="0" smtClean="0"/>
              <a:t>Skupljati podatke kada su generisiani ne kad je projekat završen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2806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Metrike proizvoda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Metrika kvaliteta trebala bi da bude predskazivač za kvalitet proizvoda</a:t>
            </a:r>
          </a:p>
          <a:p>
            <a:r>
              <a:rPr lang="sr-Latn-RS" dirty="0" smtClean="0"/>
              <a:t>Klase metrike proizvoda</a:t>
            </a:r>
          </a:p>
          <a:p>
            <a:pPr lvl="1"/>
            <a:r>
              <a:rPr lang="sr-Latn-RS" dirty="0" smtClean="0"/>
              <a:t>Dinamičke metrike koje se prikupljaju preko mera koje je napravio program pri izvršavanju</a:t>
            </a:r>
          </a:p>
          <a:p>
            <a:pPr lvl="1"/>
            <a:r>
              <a:rPr lang="sr-Latn-RS" dirty="0" smtClean="0"/>
              <a:t>Statičke metrike koje se prikupljaju preko mera napravljenih od reprezentacija sistema</a:t>
            </a:r>
          </a:p>
          <a:p>
            <a:pPr lvl="1"/>
            <a:r>
              <a:rPr lang="sr-Latn-RS" dirty="0" smtClean="0"/>
              <a:t>Dinamičke metrike pomažu u proceni efikasnosti i pouzdanosti</a:t>
            </a:r>
            <a:r>
              <a:rPr lang="en-US" dirty="0" smtClean="0"/>
              <a:t>; </a:t>
            </a:r>
            <a:r>
              <a:rPr lang="sr-Latn-RS" dirty="0" smtClean="0"/>
              <a:t>statičke metrike pomažu u procenjivanju kompleksnosti, razumljivosti i održivosti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7545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Dinamičke i statičke metrike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Dinamičke metrike su usko povezane sa kvalitetima atributa softvera</a:t>
            </a:r>
          </a:p>
          <a:p>
            <a:pPr lvl="1"/>
            <a:r>
              <a:rPr lang="sr-Latn-RS" dirty="0" smtClean="0"/>
              <a:t>Relativno je lako izmeriti vreme odziva sistema(atribut performansi) ili broj neuspeha(atribut pouzdanosti)</a:t>
            </a:r>
          </a:p>
          <a:p>
            <a:r>
              <a:rPr lang="sr-Latn-RS" dirty="0" smtClean="0"/>
              <a:t>Statičke metrike imaju indirektan odnos sa atributima kvaliteta</a:t>
            </a:r>
          </a:p>
          <a:p>
            <a:pPr lvl="1"/>
            <a:r>
              <a:rPr lang="sr-Latn-RS" dirty="0" smtClean="0"/>
              <a:t>Treba pokušati sa izvođenjem odnosa između ovih metrika i svojstava poput kompleksnosti, razumljivosti i održivosti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939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Menadžment kvaliteta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Zabrinutost za obezbeđivanjem potrebnog nivoa kvaliteta softvera</a:t>
            </a:r>
          </a:p>
          <a:p>
            <a:r>
              <a:rPr lang="sr-Latn-RS" dirty="0" smtClean="0"/>
              <a:t>Uključuje definisanje prikladnih standarda kvaliteta i procedura, takođe garantujući da će biti poštovane</a:t>
            </a:r>
          </a:p>
          <a:p>
            <a:r>
              <a:rPr lang="sr-Latn-RS" dirty="0" smtClean="0"/>
              <a:t>Treba uvek ciljati ka razvitku </a:t>
            </a:r>
            <a:r>
              <a:rPr lang="en-US" dirty="0" smtClean="0"/>
              <a:t>“</a:t>
            </a:r>
            <a:r>
              <a:rPr lang="sr-Latn-RS" dirty="0" smtClean="0"/>
              <a:t>kulture kvaliteta</a:t>
            </a:r>
            <a:r>
              <a:rPr lang="en-US" dirty="0" smtClean="0"/>
              <a:t>”</a:t>
            </a:r>
            <a:r>
              <a:rPr lang="sr-Latn-RS" dirty="0" smtClean="0"/>
              <a:t>, gde je kvalitet viđen kao svačija odgovornost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0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Metrike softverskog proizvoda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2362189"/>
            <a:ext cx="6231708" cy="44958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82511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Objektno orjentisane metrike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9" y="2278296"/>
            <a:ext cx="6643396" cy="45797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0710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uvek jasno šta podaci označavaju</a:t>
            </a:r>
          </a:p>
          <a:p>
            <a:pPr lvl="1"/>
            <a:r>
              <a:rPr lang="sr-Latn-RS" dirty="0" smtClean="0"/>
              <a:t>Analiza prikupljenih podataka je vrlo teška</a:t>
            </a:r>
          </a:p>
          <a:p>
            <a:r>
              <a:rPr lang="sr-Latn-RS" dirty="0" smtClean="0"/>
              <a:t>Profesionalni statističari se trebaju konsultovati ako su dostupni</a:t>
            </a:r>
          </a:p>
          <a:p>
            <a:r>
              <a:rPr lang="sr-Latn-RS" dirty="0" smtClean="0"/>
              <a:t>Analiza podataka treba uzeti u obzir lokalne okolnosti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7333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Iznenađenja 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Smanjenje broja grešaka u programu dovodi do povećanog broja poziva tehničkoj podršci</a:t>
            </a:r>
          </a:p>
          <a:p>
            <a:pPr lvl="1"/>
            <a:r>
              <a:rPr lang="sr-Latn-RS" dirty="0" smtClean="0"/>
              <a:t>Program se sada smatra pouzdanijim i ima šire i raznoliko tržište. Procenat korisnika koji zovu tehničku podršku se možda smanjuje ali ukupan broj poziva se povećava</a:t>
            </a:r>
          </a:p>
          <a:p>
            <a:pPr lvl="1"/>
            <a:r>
              <a:rPr lang="sr-Latn-RS" dirty="0" smtClean="0"/>
              <a:t>Pouzdaniji sistem se koristi na drugačiji način od sistema gde korisnici moraju sami da prevazilaze greške. Ovo dovodi do više poziva tehničkoj podršci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1413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Ključne tačke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kvalitetom softvera je zaduženo da obezbedi da softver ispunjava tražene standarde</a:t>
            </a:r>
          </a:p>
          <a:p>
            <a:r>
              <a:rPr lang="sr-Latn-RS" dirty="0" smtClean="0"/>
              <a:t>Procedure garancije kvaliteta trebaju biti dokumentovane u organizacionom uputstvu kvaliteta</a:t>
            </a:r>
          </a:p>
          <a:p>
            <a:r>
              <a:rPr lang="sr-Latn-RS" dirty="0" smtClean="0"/>
              <a:t>Standardi softvera su enkapsulacija najboljih praksi</a:t>
            </a:r>
          </a:p>
          <a:p>
            <a:r>
              <a:rPr lang="sr-Latn-RS" dirty="0" smtClean="0"/>
              <a:t>Pregledi su najrasprotranjeniji pristup za procenu kvaliteta softvera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400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Ključne tačke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Mere softevra prikupljaju informacije o softerskom procesu i softverskom proizvodu</a:t>
            </a:r>
          </a:p>
          <a:p>
            <a:r>
              <a:rPr lang="sr-Latn-RS" dirty="0" smtClean="0"/>
              <a:t>Metrike kvaliteta proizvoda trebaju se koristiti da identifikuju potencijalne problematične komponente</a:t>
            </a:r>
          </a:p>
          <a:p>
            <a:r>
              <a:rPr lang="sr-Latn-RS" dirty="0" smtClean="0"/>
              <a:t>Ne postoje standardizovane i universalno primenljive metrike softvera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88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kvalitet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Kvalitet, laički, znači da proizvod treba da zadovolji svoju specifikaciju</a:t>
            </a:r>
          </a:p>
          <a:p>
            <a:r>
              <a:rPr lang="sr-Latn-RS" dirty="0" smtClean="0"/>
              <a:t>To predstavlja problem za softverske sisteme</a:t>
            </a:r>
          </a:p>
          <a:p>
            <a:pPr lvl="1"/>
            <a:r>
              <a:rPr lang="sr-Latn-RS" dirty="0" smtClean="0"/>
              <a:t>Tenzije između zahteva za kvalitetom mušterije(efikasnost, pouzdanost, itd...) i zahteva za kvalitetom razvijaoca(održavanje, upotrebljivost, itd...)</a:t>
            </a:r>
          </a:p>
          <a:p>
            <a:pPr lvl="1"/>
            <a:r>
              <a:rPr lang="sr-Latn-RS" dirty="0" smtClean="0"/>
              <a:t>Neki zahtevi kvaliteta su teški za jednosmislenu specifikaciju </a:t>
            </a:r>
          </a:p>
          <a:p>
            <a:pPr lvl="1"/>
            <a:r>
              <a:rPr lang="sr-Latn-RS" dirty="0" smtClean="0"/>
              <a:t>Softverske specifikacije su često nekompletne i nesaglasne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8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Kompromis kvaliteta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Ne može se čekati da se specifikacije poboljšaju pre nego što obratimo pažnju na menadžment kvaliteta</a:t>
            </a:r>
          </a:p>
          <a:p>
            <a:r>
              <a:rPr lang="sr-Latn-RS" dirty="0" smtClean="0"/>
              <a:t>Moraju se postaviti procedure koje poboljšavaju kvalitet bez obzira na nesavršenost specifikacije</a:t>
            </a:r>
          </a:p>
          <a:p>
            <a:r>
              <a:rPr lang="sr-Latn-RS" dirty="0" smtClean="0"/>
              <a:t>Što će reći, menadžment kvaliteta nije samo skoncentrisan na eliminisanje defekata već obraća pažnju i na druge kvalitete proizvoda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4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Aktivnosti menadžmenta kvaliteta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Garantovanost kvaliteta</a:t>
            </a:r>
          </a:p>
          <a:p>
            <a:pPr lvl="1"/>
            <a:r>
              <a:rPr lang="sr-Latn-RS" dirty="0"/>
              <a:t>Uspostavljanje organizacionih procedura i standarda </a:t>
            </a:r>
            <a:r>
              <a:rPr lang="sr-Latn-RS" dirty="0" smtClean="0"/>
              <a:t>kvaliteta</a:t>
            </a:r>
          </a:p>
          <a:p>
            <a:r>
              <a:rPr lang="sr-Latn-RS" dirty="0" smtClean="0"/>
              <a:t>Planiranje kvaliteta</a:t>
            </a:r>
          </a:p>
          <a:p>
            <a:pPr lvl="1"/>
            <a:r>
              <a:rPr lang="sr-Latn-RS" dirty="0" smtClean="0"/>
              <a:t>Odabir primenljivih procedura i standarda za specifičan projekat i njihova modifikacija po potrebi</a:t>
            </a:r>
          </a:p>
          <a:p>
            <a:r>
              <a:rPr lang="sr-Latn-RS" dirty="0" smtClean="0"/>
              <a:t>Kontrola kvaliteta</a:t>
            </a:r>
          </a:p>
          <a:p>
            <a:pPr lvl="1"/>
            <a:r>
              <a:rPr lang="sr-Latn-RS" dirty="0" smtClean="0"/>
              <a:t>Obezbediti da su procedure i standardi praćeni od strane razvojnog tima</a:t>
            </a:r>
          </a:p>
          <a:p>
            <a:r>
              <a:rPr lang="sr-Latn-RS" dirty="0" smtClean="0"/>
              <a:t>Menadžment kvaliteta treba biti odvojen od menadžmenta projekta da bi se zadržala njegova nezavisnost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Menadžment kvaliteta i razvoj softvera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0" y="2778373"/>
            <a:ext cx="8687553" cy="30665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4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1791</Words>
  <Application>Microsoft Office PowerPoint</Application>
  <PresentationFormat>Custom</PresentationFormat>
  <Paragraphs>274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Ion Boardroom</vt:lpstr>
      <vt:lpstr>Poglavlje 24 Menadžment kvaliteta</vt:lpstr>
      <vt:lpstr>Menadžment kvaliteta</vt:lpstr>
      <vt:lpstr>Ciljevi</vt:lpstr>
      <vt:lpstr>Pokrivene teme</vt:lpstr>
      <vt:lpstr>Menadžment kvaliteta softvera</vt:lpstr>
      <vt:lpstr>Šta je kvalitet?</vt:lpstr>
      <vt:lpstr>Kompromis kvaliteta</vt:lpstr>
      <vt:lpstr>Aktivnosti menadžmenta kvaliteta</vt:lpstr>
      <vt:lpstr>Menadžment kvaliteta i razvoj softvera</vt:lpstr>
      <vt:lpstr>ISO 9000</vt:lpstr>
      <vt:lpstr>ISO 9001</vt:lpstr>
      <vt:lpstr>ISO 9000 potvrda</vt:lpstr>
      <vt:lpstr>ISO 9000 i menadžment kvaliteta</vt:lpstr>
      <vt:lpstr>Garantovanost kvaliteta i standardi</vt:lpstr>
      <vt:lpstr>Značaj standarda</vt:lpstr>
      <vt:lpstr>Standardi proizvoda i procesa</vt:lpstr>
      <vt:lpstr>Problemi sa standardima</vt:lpstr>
      <vt:lpstr>Razvijanje standarda</vt:lpstr>
      <vt:lpstr>Dokumentacioni standardi</vt:lpstr>
      <vt:lpstr>Proces dokumentacije</vt:lpstr>
      <vt:lpstr>Standardi dokumenta</vt:lpstr>
      <vt:lpstr>Standardi razmene dokumenata</vt:lpstr>
      <vt:lpstr>Proces i kvalitet proizvoda</vt:lpstr>
      <vt:lpstr>Kvalitet zasnovan na procesu</vt:lpstr>
      <vt:lpstr>Kvalitet zasnovan na procesu</vt:lpstr>
      <vt:lpstr>Kvalitet zasnovan na procesu u praksi</vt:lpstr>
      <vt:lpstr>Kvalitetno planiranje</vt:lpstr>
      <vt:lpstr>Struktura kvalitetnog plana</vt:lpstr>
      <vt:lpstr>Atributi softverskog kvaliteta</vt:lpstr>
      <vt:lpstr>Kontrola kvaliteta</vt:lpstr>
      <vt:lpstr>Kvalitetni pregledi</vt:lpstr>
      <vt:lpstr>Vrste pregleda</vt:lpstr>
      <vt:lpstr>Kvalitetni pregledi</vt:lpstr>
      <vt:lpstr>Proces pregleda</vt:lpstr>
      <vt:lpstr>Funkcije pregleda</vt:lpstr>
      <vt:lpstr>Kvalitetni pregledi</vt:lpstr>
      <vt:lpstr>Rezultati pregleda</vt:lpstr>
      <vt:lpstr>Mere i metrike softvera</vt:lpstr>
      <vt:lpstr>Metrika softvera</vt:lpstr>
      <vt:lpstr>Predskazivač i metrike kontrole</vt:lpstr>
      <vt:lpstr>Pretpostavke metrike</vt:lpstr>
      <vt:lpstr>Unutrašnji i spoljašnji atributi</vt:lpstr>
      <vt:lpstr>Proces merenja</vt:lpstr>
      <vt:lpstr>Proces merenja proizvoda</vt:lpstr>
      <vt:lpstr>Skupljanje podataka</vt:lpstr>
      <vt:lpstr>Automatizovano prikupljanje podataka</vt:lpstr>
      <vt:lpstr>Preciznost podataka</vt:lpstr>
      <vt:lpstr>Metrike proizvoda</vt:lpstr>
      <vt:lpstr>Dinamičke i statičke metrike</vt:lpstr>
      <vt:lpstr>Metrike softverskog proizvoda</vt:lpstr>
      <vt:lpstr>Objektno orjentisane metrike</vt:lpstr>
      <vt:lpstr>Analiza mera</vt:lpstr>
      <vt:lpstr>Iznenađenja mera</vt:lpstr>
      <vt:lpstr>Ključne tačke</vt:lpstr>
      <vt:lpstr>Ključne tačke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Poglavlje 24 Menadžment kvaliteta</dc:title>
  <dc:creator>Darko Stosic</dc:creator>
  <cp:lastModifiedBy>Vladimir Filipovic</cp:lastModifiedBy>
  <cp:revision>81</cp:revision>
  <dcterms:created xsi:type="dcterms:W3CDTF">2015-01-09T23:25:35Z</dcterms:created>
  <dcterms:modified xsi:type="dcterms:W3CDTF">2015-02-22T11:42:27Z</dcterms:modified>
</cp:coreProperties>
</file>