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63" r:id="rId4"/>
    <p:sldId id="258" r:id="rId5"/>
    <p:sldId id="264" r:id="rId6"/>
    <p:sldId id="265" r:id="rId7"/>
    <p:sldId id="266" r:id="rId8"/>
    <p:sldId id="259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60" r:id="rId19"/>
    <p:sldId id="277" r:id="rId20"/>
    <p:sldId id="278" r:id="rId21"/>
    <p:sldId id="279" r:id="rId22"/>
    <p:sldId id="276" r:id="rId23"/>
    <p:sldId id="261" r:id="rId24"/>
    <p:sldId id="262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660"/>
  </p:normalViewPr>
  <p:slideViewPr>
    <p:cSldViewPr>
      <p:cViewPr>
        <p:scale>
          <a:sx n="45" d="100"/>
          <a:sy n="45" d="100"/>
        </p:scale>
        <p:origin x="-642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DCC9123-E1C5-41FA-BECF-EB9055FA9F14}" type="datetimeFigureOut">
              <a:rPr lang="en-US"/>
              <a:pPr>
                <a:defRPr/>
              </a:pPr>
              <a:t>3/27/2014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3A32AE9-21F2-4324-8C22-8900FA5509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938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C692FE6-2149-4D27-AEFD-8D660585F6A7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DE995-29B1-48CC-ADFA-F585C9558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A2AE8-8B31-4950-9854-B0FC451814FC}" type="datetimeFigureOut">
              <a:rPr lang="en-US"/>
              <a:pPr>
                <a:defRPr/>
              </a:pPr>
              <a:t>3/27/2014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0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63987-F29E-4820-895B-FC4DF2D7D0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2E22B-C6CA-46B5-9D40-008D46F82E69}" type="datetimeFigureOut">
              <a:rPr lang="en-US"/>
              <a:pPr>
                <a:defRPr/>
              </a:pPr>
              <a:t>3/27/2014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1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EC44F-67EE-4EEB-9B4F-BEF47789EC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010702-903B-4EFC-B8F0-E1FADC073E99}" type="datetimeFigureOut">
              <a:rPr lang="en-US"/>
              <a:pPr>
                <a:defRPr/>
              </a:pPr>
              <a:t>3/27/2014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8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D8AFC-F0A5-48A9-885F-0364A24543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C8E1D-E47F-434D-88BB-4F1A1EEBB08D}" type="datetimeFigureOut">
              <a:rPr lang="en-US"/>
              <a:pPr>
                <a:defRPr/>
              </a:pPr>
              <a:t>3/27/2014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3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E4AA7-D503-4821-AABB-64517EE62E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460CB-1C7A-44CD-91C0-46107E9900F7}" type="datetimeFigureOut">
              <a:rPr lang="en-US"/>
              <a:pPr>
                <a:defRPr/>
              </a:pPr>
              <a:t>3/27/2014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6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08C10C-E5D4-4D6C-93E7-BB85C7A363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31A83-2F03-43F8-ABE8-5E44DAF09537}" type="datetimeFigureOut">
              <a:rPr lang="en-US"/>
              <a:pPr>
                <a:defRPr/>
              </a:pPr>
              <a:t>3/27/2014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5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1E710-A2C9-4868-8CDB-939F95451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AF2C4-66AA-47B6-9B31-E184D806E879}" type="datetimeFigureOut">
              <a:rPr lang="en-US"/>
              <a:pPr>
                <a:defRPr/>
              </a:pPr>
              <a:t>3/27/2014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7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7C23C-9DA8-4C20-89AF-9F9B372B9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74EE7A-3AF1-4509-B757-3B532DE3F042}" type="datetimeFigureOut">
              <a:rPr lang="en-US"/>
              <a:pPr>
                <a:defRPr/>
              </a:pPr>
              <a:t>3/27/2014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2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B0EEC5-3BB3-4A79-AB15-FFE9D05846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F628F-033E-4E31-86C9-794B6EE02FFD}" type="datetimeFigureOut">
              <a:rPr lang="en-US"/>
              <a:pPr>
                <a:defRPr/>
              </a:pPr>
              <a:t>3/27/2014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6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ABB074-0FAC-47FE-A807-F8DEB511C1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A8D37-383C-438F-935F-2F6BAD7B8662}" type="datetimeFigureOut">
              <a:rPr lang="en-US"/>
              <a:pPr>
                <a:defRPr/>
              </a:pPr>
              <a:t>3/27/2014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9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E8061-2512-4C0F-AFAB-D7F996E978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2EA0B-6F32-4E67-B642-E433521A6FCD}" type="datetimeFigureOut">
              <a:rPr lang="en-US"/>
              <a:pPr>
                <a:defRPr/>
              </a:pPr>
              <a:t>3/27/2014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5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800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B251C9F-6EC3-4DFC-A795-F55AE62029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9E4F830-6182-4F61-81E8-2CF09CEDE638}" type="datetimeFigureOut">
              <a:rPr lang="en-US"/>
              <a:pPr>
                <a:defRPr/>
              </a:pPr>
              <a:t>3/27/2014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9pPr>
    </p:titleStyle>
    <p:bodyStyle>
      <a:lvl1pPr marL="3429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fontAlgn="base">
        <a:spcBef>
          <a:spcPct val="20000"/>
        </a:spcBef>
        <a:spcAft>
          <a:spcPct val="0"/>
        </a:spcAft>
        <a:buClr>
          <a:srgbClr val="D2CB6C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fontAlgn="base">
        <a:spcBef>
          <a:spcPct val="20000"/>
        </a:spcBef>
        <a:spcAft>
          <a:spcPct val="0"/>
        </a:spcAft>
        <a:buClr>
          <a:srgbClr val="95A39D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fontAlgn="base">
        <a:spcBef>
          <a:spcPct val="20000"/>
        </a:spcBef>
        <a:spcAft>
          <a:spcPct val="0"/>
        </a:spcAft>
        <a:buClr>
          <a:srgbClr val="C89F5D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00200"/>
            <a:ext cx="7543800" cy="2593975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800" b="1" dirty="0" err="1"/>
              <a:t>P</a:t>
            </a:r>
            <a:r>
              <a:rPr lang="en-US" sz="4800" b="1" dirty="0" err="1" smtClean="0"/>
              <a:t>ovećanje</a:t>
            </a:r>
            <a:r>
              <a:rPr lang="en-US" sz="4800" b="1" dirty="0" smtClean="0"/>
              <a:t> </a:t>
            </a:r>
            <a:r>
              <a:rPr lang="en-US" sz="4800" b="1" dirty="0" err="1"/>
              <a:t>efikasnosti</a:t>
            </a:r>
            <a:r>
              <a:rPr lang="en-US" sz="4800" b="1" dirty="0"/>
              <a:t> </a:t>
            </a:r>
            <a:r>
              <a:rPr lang="en-US" sz="4800" b="1" dirty="0" err="1"/>
              <a:t>softverskih</a:t>
            </a:r>
            <a:r>
              <a:rPr lang="en-US" sz="4800" b="1" dirty="0"/>
              <a:t> </a:t>
            </a:r>
            <a:r>
              <a:rPr lang="en-US" sz="4800" b="1" dirty="0" err="1" smtClean="0"/>
              <a:t>procesa</a:t>
            </a:r>
            <a:endParaRPr lang="en-US" sz="4800" b="1" dirty="0"/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533400" y="5257800"/>
            <a:ext cx="7620000" cy="1066800"/>
          </a:xfrm>
        </p:spPr>
        <p:txBody>
          <a:bodyPr/>
          <a:lstStyle/>
          <a:p>
            <a:r>
              <a:rPr lang="en-US" altLang="en-US" sz="2800" smtClean="0">
                <a:solidFill>
                  <a:schemeClr val="tx1"/>
                </a:solidFill>
              </a:rPr>
              <a:t>Jovan Vasi</a:t>
            </a:r>
            <a:r>
              <a:rPr lang="sr-Latn-RS" altLang="en-US" sz="2800" smtClean="0">
                <a:solidFill>
                  <a:schemeClr val="tx1"/>
                </a:solidFill>
              </a:rPr>
              <a:t>ć                                            Beograd 2013.</a:t>
            </a:r>
            <a:endParaRPr lang="en-US" altLang="en-US" sz="2800" smtClean="0">
              <a:solidFill>
                <a:schemeClr val="tx1"/>
              </a:solidFill>
            </a:endParaRPr>
          </a:p>
        </p:txBody>
      </p:sp>
      <p:pic>
        <p:nvPicPr>
          <p:cNvPr id="2052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1913"/>
            <a:ext cx="10953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TextBox 4"/>
          <p:cNvSpPr txBox="1">
            <a:spLocks noChangeArrowheads="1"/>
          </p:cNvSpPr>
          <p:nvPr/>
        </p:nvSpPr>
        <p:spPr bwMode="auto">
          <a:xfrm>
            <a:off x="1752600" y="152400"/>
            <a:ext cx="586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sr-Latn-RS" altLang="en-US"/>
              <a:t>MATEMATIČKI FAKULTET </a:t>
            </a:r>
          </a:p>
          <a:p>
            <a:pPr algn="ctr"/>
            <a:r>
              <a:rPr lang="sr-Latn-RS" altLang="en-US"/>
              <a:t>UNIVERZITET U BEOGRADU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2057400"/>
            <a:ext cx="7924800" cy="3859213"/>
          </a:xfrm>
        </p:spPr>
      </p:pic>
      <p:pic>
        <p:nvPicPr>
          <p:cNvPr id="11267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1913"/>
            <a:ext cx="10953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TextBox 5"/>
          <p:cNvSpPr txBox="1">
            <a:spLocks noChangeArrowheads="1"/>
          </p:cNvSpPr>
          <p:nvPr/>
        </p:nvSpPr>
        <p:spPr bwMode="auto">
          <a:xfrm>
            <a:off x="1752600" y="152400"/>
            <a:ext cx="586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sr-Latn-RS" altLang="en-US"/>
              <a:t>MATEMATIČKI FAKULTET </a:t>
            </a:r>
          </a:p>
          <a:p>
            <a:pPr algn="ctr"/>
            <a:r>
              <a:rPr lang="sr-Latn-RS" altLang="en-US"/>
              <a:t>UNIVERZITET U BEOGRADU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81600"/>
          </a:xfrm>
        </p:spPr>
        <p:txBody>
          <a:bodyPr/>
          <a:lstStyle/>
          <a:p>
            <a:r>
              <a:rPr lang="en-US" altLang="en-US" b="1" smtClean="0"/>
              <a:t>Ciljevi </a:t>
            </a:r>
            <a:r>
              <a:rPr lang="en-US" altLang="en-US" smtClean="0"/>
              <a:t>Cilj je nešto što kompanija pokušava da postigne. Ne bi trebalo da je u direktnoj vezi sa atributima procesa, već kako proces utiče na sam proizvod ili organizaciju. </a:t>
            </a:r>
            <a:endParaRPr lang="sr-Latn-RS" altLang="en-US" smtClean="0"/>
          </a:p>
          <a:p>
            <a:endParaRPr lang="sr-Latn-RS" altLang="en-US" b="1" smtClean="0"/>
          </a:p>
          <a:p>
            <a:r>
              <a:rPr lang="en-US" altLang="en-US" b="1" smtClean="0"/>
              <a:t>Pitanja </a:t>
            </a:r>
            <a:r>
              <a:rPr lang="sr-Latn-RS" altLang="en-US" smtClean="0"/>
              <a:t>D</a:t>
            </a:r>
            <a:r>
              <a:rPr lang="en-US" altLang="en-US" smtClean="0"/>
              <a:t>opune ciljeva koje preciziraju određene sive zone ciljeva. Prirodno, svaki cilj ima više dopunskih pitanja na koje je potrebno dati odgovor. </a:t>
            </a:r>
            <a:endParaRPr lang="sr-Latn-RS" altLang="en-US" smtClean="0"/>
          </a:p>
          <a:p>
            <a:endParaRPr lang="sr-Latn-RS" altLang="en-US" b="1" smtClean="0"/>
          </a:p>
          <a:p>
            <a:r>
              <a:rPr lang="en-US" altLang="en-US" b="1" smtClean="0"/>
              <a:t>Metrika </a:t>
            </a:r>
            <a:r>
              <a:rPr lang="sr-Latn-RS" altLang="en-US" smtClean="0"/>
              <a:t>M</a:t>
            </a:r>
            <a:r>
              <a:rPr lang="en-US" altLang="en-US" smtClean="0"/>
              <a:t>erenja koja se moraju obaviti da bi se dobili odgovori i utvrdilo da li su nova poboljšanja procesa delotvorna. </a:t>
            </a:r>
          </a:p>
        </p:txBody>
      </p:sp>
      <p:pic>
        <p:nvPicPr>
          <p:cNvPr id="1229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1913"/>
            <a:ext cx="10953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Box 4"/>
          <p:cNvSpPr txBox="1">
            <a:spLocks noChangeArrowheads="1"/>
          </p:cNvSpPr>
          <p:nvPr/>
        </p:nvSpPr>
        <p:spPr bwMode="auto">
          <a:xfrm>
            <a:off x="1752600" y="152400"/>
            <a:ext cx="586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sr-Latn-RS" altLang="en-US"/>
              <a:t>MATEMATIČKI FAKULTET </a:t>
            </a:r>
          </a:p>
          <a:p>
            <a:pPr algn="ctr"/>
            <a:r>
              <a:rPr lang="sr-Latn-RS" altLang="en-US"/>
              <a:t>UNIVERZITET U BEOGRADU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620000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sr-Latn-RS" sz="3200" dirty="0" smtClean="0"/>
              <a:t>Analiza procesa </a:t>
            </a:r>
            <a:endParaRPr lang="en-US" sz="3200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029200"/>
          </a:xfrm>
        </p:spPr>
        <p:txBody>
          <a:bodyPr/>
          <a:lstStyle/>
          <a:p>
            <a:r>
              <a:rPr lang="en-US" altLang="en-US" smtClean="0"/>
              <a:t>Analiza procesa je studija koja ima za cilj bolje razumevanje ključnih tačaka procesa i samo izvođenje tih procesa u praksi. </a:t>
            </a:r>
            <a:endParaRPr lang="sr-Latn-RS" altLang="en-US" smtClean="0"/>
          </a:p>
          <a:p>
            <a:r>
              <a:rPr lang="en-US" altLang="en-US" smtClean="0"/>
              <a:t>Analiza procesa ima nekoliko usko povezanih ciljeva: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smtClean="0"/>
              <a:t>Razumevanje postupaka (aktivnosti) koje sadrži proces i međusobnu povezanost ovih postupaka.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smtClean="0"/>
              <a:t>Razumevanje odnosa između aktivnosti procesa i merenja koja su izvršena.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smtClean="0"/>
              <a:t>Upoređivanje procesa koji posmatramo sa drugim relevantnim i/ili sličnim procesima u ostatku kompanije ili u ndugim kompanijama. </a:t>
            </a:r>
          </a:p>
          <a:p>
            <a:r>
              <a:rPr lang="en-US" altLang="en-US" smtClean="0"/>
              <a:t>Najčešće korišćene tehnike za analizu procesa su: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b="1" smtClean="0"/>
              <a:t>Upitnici</a:t>
            </a:r>
            <a:r>
              <a:rPr lang="en-US" altLang="en-US" smtClean="0"/>
              <a:t> i </a:t>
            </a:r>
            <a:r>
              <a:rPr lang="en-US" altLang="en-US" b="1" smtClean="0"/>
              <a:t>intervjui </a:t>
            </a:r>
            <a:endParaRPr lang="sr-Latn-RS" altLang="en-US" b="1" smtClean="0"/>
          </a:p>
          <a:p>
            <a:pPr lvl="1">
              <a:buFont typeface="Wingdings" pitchFamily="2" charset="2"/>
              <a:buChar char="Ø"/>
            </a:pPr>
            <a:r>
              <a:rPr lang="en-US" altLang="en-US" b="1" smtClean="0"/>
              <a:t>Etnografske studije </a:t>
            </a:r>
            <a:endParaRPr lang="en-US" altLang="en-US" smtClean="0"/>
          </a:p>
        </p:txBody>
      </p:sp>
      <p:pic>
        <p:nvPicPr>
          <p:cNvPr id="1331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1913"/>
            <a:ext cx="10953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4"/>
          <p:cNvSpPr txBox="1">
            <a:spLocks noChangeArrowheads="1"/>
          </p:cNvSpPr>
          <p:nvPr/>
        </p:nvSpPr>
        <p:spPr bwMode="auto">
          <a:xfrm>
            <a:off x="1752600" y="152400"/>
            <a:ext cx="586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sr-Latn-RS" altLang="en-US"/>
              <a:t>MATEMATIČKI FAKULTET </a:t>
            </a:r>
          </a:p>
          <a:p>
            <a:pPr algn="ctr"/>
            <a:r>
              <a:rPr lang="sr-Latn-RS" altLang="en-US"/>
              <a:t>UNIVERZITET U BEOGRADU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5257800"/>
          </a:xfrm>
        </p:spPr>
        <p:txBody>
          <a:bodyPr/>
          <a:lstStyle/>
          <a:p>
            <a:pPr marL="114300" indent="0">
              <a:buFont typeface="Arial" charset="0"/>
              <a:buNone/>
            </a:pPr>
            <a:r>
              <a:rPr lang="sr-Latn-RS" altLang="en-US" smtClean="0"/>
              <a:t>       Naki od primera adekvatno postavljanih pitanja u intervjuu:</a:t>
            </a:r>
            <a:endParaRPr lang="en-US" alt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600200"/>
          <a:ext cx="7467600" cy="50434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0200"/>
                <a:gridCol w="5867400"/>
              </a:tblGrid>
              <a:tr h="2743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</a:rPr>
                        <a:t>Aspekt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</a:rPr>
                        <a:t>procesa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914" marR="4091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</a:rPr>
                        <a:t>Pitanja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914" marR="40914" marT="0" marB="0"/>
                </a:tc>
              </a:tr>
              <a:tr h="87297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</a:rPr>
                        <a:t>Usvajanje</a:t>
                      </a:r>
                      <a:r>
                        <a:rPr lang="sr-Latn-RS" sz="16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i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standardizacija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914" marR="4091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 li je </a:t>
                      </a:r>
                      <a:r>
                        <a:rPr lang="en-US" sz="1200" dirty="0" err="1">
                          <a:effectLst/>
                        </a:rPr>
                        <a:t>proces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standardizovan</a:t>
                      </a:r>
                      <a:r>
                        <a:rPr lang="en-US" sz="1200" dirty="0">
                          <a:effectLst/>
                        </a:rPr>
                        <a:t> i </a:t>
                      </a:r>
                      <a:r>
                        <a:rPr lang="en-US" sz="1200" dirty="0" err="1">
                          <a:effectLst/>
                        </a:rPr>
                        <a:t>dokumentovan</a:t>
                      </a:r>
                      <a:r>
                        <a:rPr lang="en-US" sz="1200" dirty="0">
                          <a:effectLst/>
                        </a:rPr>
                        <a:t> u </a:t>
                      </a:r>
                      <a:r>
                        <a:rPr lang="en-US" sz="1200" dirty="0" err="1">
                          <a:effectLst/>
                        </a:rPr>
                        <a:t>svim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delovima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organizacije</a:t>
                      </a:r>
                      <a:r>
                        <a:rPr lang="en-US" sz="1200" dirty="0">
                          <a:effectLst/>
                        </a:rPr>
                        <a:t>? </a:t>
                      </a:r>
                      <a:r>
                        <a:rPr lang="en-US" sz="1200" dirty="0" err="1">
                          <a:effectLst/>
                        </a:rPr>
                        <a:t>Ukoliko</a:t>
                      </a:r>
                      <a:r>
                        <a:rPr lang="en-US" sz="1200" dirty="0">
                          <a:effectLst/>
                        </a:rPr>
                        <a:t> ne, da li to </a:t>
                      </a:r>
                      <a:r>
                        <a:rPr lang="en-US" sz="1200" dirty="0" err="1">
                          <a:effectLst/>
                        </a:rPr>
                        <a:t>znači</a:t>
                      </a:r>
                      <a:r>
                        <a:rPr lang="en-US" sz="1200" dirty="0">
                          <a:effectLst/>
                        </a:rPr>
                        <a:t> da </a:t>
                      </a:r>
                      <a:r>
                        <a:rPr lang="en-US" sz="1200" dirty="0" err="1">
                          <a:effectLst/>
                        </a:rPr>
                        <a:t>bilo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koja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metrika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izvedena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nad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procesom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važi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samo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za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taj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proces</a:t>
                      </a:r>
                      <a:r>
                        <a:rPr lang="en-US" sz="1200" dirty="0">
                          <a:effectLst/>
                        </a:rPr>
                        <a:t>? </a:t>
                      </a:r>
                      <a:r>
                        <a:rPr lang="en-US" sz="1200" dirty="0" err="1">
                          <a:effectLst/>
                        </a:rPr>
                        <a:t>Ako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procesi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nisu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standardizovani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onda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promene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napravljene</a:t>
                      </a:r>
                      <a:r>
                        <a:rPr lang="en-US" sz="1200" dirty="0">
                          <a:effectLst/>
                        </a:rPr>
                        <a:t> u </a:t>
                      </a:r>
                      <a:r>
                        <a:rPr lang="en-US" sz="1200" dirty="0" err="1">
                          <a:effectLst/>
                        </a:rPr>
                        <a:t>procesu</a:t>
                      </a:r>
                      <a:r>
                        <a:rPr lang="en-US" sz="1200" dirty="0">
                          <a:effectLst/>
                        </a:rPr>
                        <a:t> ne </a:t>
                      </a:r>
                      <a:r>
                        <a:rPr lang="en-US" sz="1200" dirty="0" err="1">
                          <a:effectLst/>
                        </a:rPr>
                        <a:t>mogu</a:t>
                      </a:r>
                      <a:r>
                        <a:rPr lang="en-US" sz="1200" dirty="0">
                          <a:effectLst/>
                        </a:rPr>
                        <a:t> da se </a:t>
                      </a:r>
                      <a:r>
                        <a:rPr lang="en-US" sz="1200" dirty="0" err="1">
                          <a:effectLst/>
                        </a:rPr>
                        <a:t>primene</a:t>
                      </a:r>
                      <a:r>
                        <a:rPr lang="en-US" sz="1200" dirty="0">
                          <a:effectLst/>
                        </a:rPr>
                        <a:t> u </a:t>
                      </a:r>
                      <a:r>
                        <a:rPr lang="en-US" sz="1200" dirty="0" err="1">
                          <a:effectLst/>
                        </a:rPr>
                        <a:t>drugim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aspektima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firme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914" marR="40914" marT="0" marB="0" anchor="ctr"/>
                </a:tc>
              </a:tr>
              <a:tr h="73163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Praksa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Softversko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inženjerstvo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914" marR="4091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 li </a:t>
                      </a:r>
                      <a:r>
                        <a:rPr lang="en-US" sz="1200" dirty="0" err="1">
                          <a:effectLst/>
                        </a:rPr>
                        <a:t>postoje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poznate</a:t>
                      </a:r>
                      <a:r>
                        <a:rPr lang="en-US" sz="1200" dirty="0">
                          <a:effectLst/>
                        </a:rPr>
                        <a:t> i </a:t>
                      </a:r>
                      <a:r>
                        <a:rPr lang="en-US" sz="1200" dirty="0" err="1">
                          <a:effectLst/>
                        </a:rPr>
                        <a:t>dobre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prakse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softverskog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inženjerstva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koje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nisu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ukljčene</a:t>
                      </a:r>
                      <a:r>
                        <a:rPr lang="en-US" sz="1200" dirty="0">
                          <a:effectLst/>
                        </a:rPr>
                        <a:t> u </a:t>
                      </a:r>
                      <a:r>
                        <a:rPr lang="en-US" sz="1200" dirty="0" err="1">
                          <a:effectLst/>
                        </a:rPr>
                        <a:t>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ovaj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proces</a:t>
                      </a:r>
                      <a:r>
                        <a:rPr lang="en-US" sz="1200" dirty="0">
                          <a:effectLst/>
                        </a:rPr>
                        <a:t>? </a:t>
                      </a:r>
                      <a:r>
                        <a:rPr lang="en-US" sz="1200" dirty="0" err="1">
                          <a:effectLst/>
                        </a:rPr>
                        <a:t>Zašto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nisu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uključene</a:t>
                      </a:r>
                      <a:r>
                        <a:rPr lang="en-US" sz="1200" dirty="0">
                          <a:effectLst/>
                        </a:rPr>
                        <a:t>? Da li </a:t>
                      </a:r>
                      <a:r>
                        <a:rPr lang="en-US" sz="1200" dirty="0" err="1">
                          <a:effectLst/>
                        </a:rPr>
                        <a:t>nedostatak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ovih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praksi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utiče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osobine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proizvoda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kao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na</a:t>
                      </a:r>
                      <a:r>
                        <a:rPr lang="en-US" sz="1200" dirty="0">
                          <a:effectLst/>
                        </a:rPr>
                        <a:t> primer </a:t>
                      </a:r>
                      <a:r>
                        <a:rPr lang="en-US" sz="1200" dirty="0" err="1">
                          <a:effectLst/>
                        </a:rPr>
                        <a:t>broj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defekata</a:t>
                      </a:r>
                      <a:r>
                        <a:rPr lang="en-US" sz="1200" dirty="0">
                          <a:effectLst/>
                        </a:rPr>
                        <a:t> u </a:t>
                      </a:r>
                      <a:r>
                        <a:rPr lang="en-US" sz="1200" dirty="0" err="1">
                          <a:effectLst/>
                        </a:rPr>
                        <a:t>isporučenoj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verziji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softvera</a:t>
                      </a:r>
                      <a:r>
                        <a:rPr lang="en-US" sz="1200" dirty="0">
                          <a:effectLst/>
                        </a:rPr>
                        <a:t>?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914" marR="40914" marT="0" marB="0" anchor="ctr"/>
                </a:tc>
              </a:tr>
              <a:tr h="109121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Organizaciona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ograničenja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914" marR="4091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Koja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organizaciona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ograničenja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utiču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proces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dizajna</a:t>
                      </a:r>
                      <a:r>
                        <a:rPr lang="en-US" sz="1200" dirty="0">
                          <a:effectLst/>
                        </a:rPr>
                        <a:t> i </a:t>
                      </a:r>
                      <a:r>
                        <a:rPr lang="en-US" sz="1200" dirty="0" err="1">
                          <a:effectLst/>
                        </a:rPr>
                        <a:t>način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rada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proizvoda</a:t>
                      </a:r>
                      <a:r>
                        <a:rPr lang="en-US" sz="1200" dirty="0">
                          <a:effectLst/>
                        </a:rPr>
                        <a:t>? Na primer, </a:t>
                      </a:r>
                      <a:r>
                        <a:rPr lang="en-US" sz="1200" dirty="0" err="1">
                          <a:effectLst/>
                        </a:rPr>
                        <a:t>ako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proces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uključuje</a:t>
                      </a:r>
                      <a:r>
                        <a:rPr lang="en-US" sz="1200" dirty="0">
                          <a:effectLst/>
                        </a:rPr>
                        <a:t> rad </a:t>
                      </a:r>
                      <a:r>
                        <a:rPr lang="en-US" sz="1200" dirty="0" err="1">
                          <a:effectLst/>
                        </a:rPr>
                        <a:t>sa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poverljivim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informacijama</a:t>
                      </a:r>
                      <a:r>
                        <a:rPr lang="en-US" sz="1200" dirty="0">
                          <a:effectLst/>
                        </a:rPr>
                        <a:t>, u </a:t>
                      </a:r>
                      <a:r>
                        <a:rPr lang="en-US" sz="1200" dirty="0" err="1">
                          <a:effectLst/>
                        </a:rPr>
                        <a:t>procesu</a:t>
                      </a:r>
                      <a:r>
                        <a:rPr lang="en-US" sz="1200" dirty="0">
                          <a:effectLst/>
                        </a:rPr>
                        <a:t> bi </a:t>
                      </a:r>
                      <a:r>
                        <a:rPr lang="en-US" sz="1200" dirty="0" err="1">
                          <a:effectLst/>
                        </a:rPr>
                        <a:t>trebalo</a:t>
                      </a:r>
                      <a:r>
                        <a:rPr lang="en-US" sz="1200" dirty="0">
                          <a:effectLst/>
                        </a:rPr>
                        <a:t> da </a:t>
                      </a:r>
                      <a:r>
                        <a:rPr lang="en-US" sz="1200" dirty="0" err="1">
                          <a:effectLst/>
                        </a:rPr>
                        <a:t>postoji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procedura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koja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proverava</a:t>
                      </a:r>
                      <a:r>
                        <a:rPr lang="en-US" sz="1200" dirty="0">
                          <a:effectLst/>
                        </a:rPr>
                        <a:t> da </a:t>
                      </a:r>
                      <a:r>
                        <a:rPr lang="en-US" sz="1200" dirty="0" err="1">
                          <a:effectLst/>
                        </a:rPr>
                        <a:t>ni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jedna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poverljiva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informacija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nije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uključena</a:t>
                      </a:r>
                      <a:r>
                        <a:rPr lang="en-US" sz="1200" dirty="0">
                          <a:effectLst/>
                        </a:rPr>
                        <a:t> u </a:t>
                      </a:r>
                      <a:r>
                        <a:rPr lang="en-US" sz="1200" dirty="0" err="1">
                          <a:effectLst/>
                        </a:rPr>
                        <a:t>materijal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koji</a:t>
                      </a:r>
                      <a:r>
                        <a:rPr lang="en-US" sz="1200" dirty="0">
                          <a:effectLst/>
                        </a:rPr>
                        <a:t> se </a:t>
                      </a:r>
                      <a:r>
                        <a:rPr lang="en-US" sz="1200" dirty="0" err="1">
                          <a:effectLst/>
                        </a:rPr>
                        <a:t>izdaje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externim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korisnicima</a:t>
                      </a:r>
                      <a:r>
                        <a:rPr lang="en-US" sz="1200" dirty="0">
                          <a:effectLst/>
                        </a:rPr>
                        <a:t>. </a:t>
                      </a:r>
                      <a:r>
                        <a:rPr lang="en-US" sz="1200" dirty="0" err="1">
                          <a:effectLst/>
                        </a:rPr>
                        <a:t>Organizaciona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ograničenja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mogu</a:t>
                      </a:r>
                      <a:r>
                        <a:rPr lang="en-US" sz="1200" dirty="0">
                          <a:effectLst/>
                        </a:rPr>
                        <a:t> da </a:t>
                      </a:r>
                      <a:r>
                        <a:rPr lang="en-US" sz="1200" dirty="0" err="1">
                          <a:effectLst/>
                        </a:rPr>
                        <a:t>znače</a:t>
                      </a:r>
                      <a:r>
                        <a:rPr lang="en-US" sz="1200" dirty="0">
                          <a:effectLst/>
                        </a:rPr>
                        <a:t> da se </a:t>
                      </a:r>
                      <a:r>
                        <a:rPr lang="en-US" sz="1200" dirty="0" err="1">
                          <a:effectLst/>
                        </a:rPr>
                        <a:t>potencijalne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promene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procesu</a:t>
                      </a:r>
                      <a:r>
                        <a:rPr lang="en-US" sz="1200" dirty="0">
                          <a:effectLst/>
                        </a:rPr>
                        <a:t> ne </a:t>
                      </a:r>
                      <a:r>
                        <a:rPr lang="en-US" sz="1200" dirty="0" err="1">
                          <a:effectLst/>
                        </a:rPr>
                        <a:t>mogu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primeniti</a:t>
                      </a:r>
                      <a:r>
                        <a:rPr lang="en-US" sz="1200" dirty="0">
                          <a:effectLst/>
                        </a:rPr>
                        <a:t>. 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914" marR="40914" marT="0" marB="0" anchor="ctr"/>
                </a:tc>
              </a:tr>
              <a:tr h="54560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Komunikacija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914" marR="4091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Kako</a:t>
                      </a:r>
                      <a:r>
                        <a:rPr lang="en-US" sz="1200" dirty="0">
                          <a:effectLst/>
                        </a:rPr>
                        <a:t> se </a:t>
                      </a:r>
                      <a:r>
                        <a:rPr lang="en-US" sz="1200" dirty="0" err="1">
                          <a:effectLst/>
                        </a:rPr>
                        <a:t>odvija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komunikacija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unutar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procesa</a:t>
                      </a:r>
                      <a:r>
                        <a:rPr lang="en-US" sz="1200" dirty="0">
                          <a:effectLst/>
                        </a:rPr>
                        <a:t>? </a:t>
                      </a:r>
                      <a:r>
                        <a:rPr lang="en-US" sz="1200" dirty="0" err="1">
                          <a:effectLst/>
                        </a:rPr>
                        <a:t>Kako</a:t>
                      </a:r>
                      <a:r>
                        <a:rPr lang="en-US" sz="1200" dirty="0">
                          <a:effectLst/>
                        </a:rPr>
                        <a:t> se </a:t>
                      </a:r>
                      <a:r>
                        <a:rPr lang="en-US" sz="1200" dirty="0" err="1">
                          <a:effectLst/>
                        </a:rPr>
                        <a:t>pitanje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komunikacije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odnosi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metriku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koja</a:t>
                      </a:r>
                      <a:r>
                        <a:rPr lang="en-US" sz="1200" dirty="0">
                          <a:effectLst/>
                        </a:rPr>
                        <a:t> je </a:t>
                      </a:r>
                      <a:r>
                        <a:rPr lang="en-US" sz="1200" dirty="0" err="1">
                          <a:effectLst/>
                        </a:rPr>
                        <a:t>izvršena</a:t>
                      </a:r>
                      <a:r>
                        <a:rPr lang="en-US" sz="1200" dirty="0">
                          <a:effectLst/>
                        </a:rPr>
                        <a:t>? </a:t>
                      </a:r>
                      <a:r>
                        <a:rPr lang="en-US" sz="1200" dirty="0" err="1">
                          <a:effectLst/>
                        </a:rPr>
                        <a:t>Problemi</a:t>
                      </a:r>
                      <a:r>
                        <a:rPr lang="en-US" sz="1200" dirty="0">
                          <a:effectLst/>
                        </a:rPr>
                        <a:t> u </a:t>
                      </a:r>
                      <a:r>
                        <a:rPr lang="en-US" sz="1200" dirty="0" err="1">
                          <a:effectLst/>
                        </a:rPr>
                        <a:t>komunikaciji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su</a:t>
                      </a:r>
                      <a:r>
                        <a:rPr lang="en-US" sz="1200" dirty="0">
                          <a:effectLst/>
                        </a:rPr>
                        <a:t> ''</a:t>
                      </a:r>
                      <a:r>
                        <a:rPr lang="en-US" sz="1200" dirty="0" err="1">
                          <a:effectLst/>
                        </a:rPr>
                        <a:t>uska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grla</a:t>
                      </a:r>
                      <a:r>
                        <a:rPr lang="en-US" sz="1200" dirty="0">
                          <a:effectLst/>
                        </a:rPr>
                        <a:t>'' i </a:t>
                      </a:r>
                      <a:r>
                        <a:rPr lang="en-US" sz="1200" dirty="0" err="1">
                          <a:effectLst/>
                        </a:rPr>
                        <a:t>često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razlog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kašnjenja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projekta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914" marR="40914" marT="0" marB="0" anchor="ctr"/>
                </a:tc>
              </a:tr>
              <a:tr h="43648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Introspektiva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914" marR="4091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 li je </a:t>
                      </a:r>
                      <a:r>
                        <a:rPr lang="en-US" sz="1200" dirty="0" err="1">
                          <a:effectLst/>
                        </a:rPr>
                        <a:t>proces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reflektuje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ideje</a:t>
                      </a:r>
                      <a:r>
                        <a:rPr lang="en-US" sz="1200" dirty="0">
                          <a:effectLst/>
                        </a:rPr>
                        <a:t> i </a:t>
                      </a:r>
                      <a:r>
                        <a:rPr lang="en-US" sz="1200" dirty="0" err="1">
                          <a:effectLst/>
                        </a:rPr>
                        <a:t>razmisljanja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učesnika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projekta</a:t>
                      </a:r>
                      <a:r>
                        <a:rPr lang="en-US" sz="1200" dirty="0">
                          <a:effectLst/>
                        </a:rPr>
                        <a:t>? Da li </a:t>
                      </a:r>
                      <a:r>
                        <a:rPr lang="en-US" sz="1200" dirty="0" err="1">
                          <a:effectLst/>
                        </a:rPr>
                        <a:t>postoji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mogućnost</a:t>
                      </a:r>
                      <a:r>
                        <a:rPr lang="en-US" sz="1200" dirty="0">
                          <a:effectLst/>
                        </a:rPr>
                        <a:t> da </a:t>
                      </a:r>
                      <a:r>
                        <a:rPr lang="en-US" sz="1200" dirty="0" err="1">
                          <a:effectLst/>
                        </a:rPr>
                        <a:t>učesnici</a:t>
                      </a:r>
                      <a:r>
                        <a:rPr lang="en-US" sz="1200" dirty="0">
                          <a:effectLst/>
                        </a:rPr>
                        <a:t>/</a:t>
                      </a:r>
                      <a:r>
                        <a:rPr lang="en-US" sz="1200" dirty="0" err="1">
                          <a:effectLst/>
                        </a:rPr>
                        <a:t>korisnici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izlože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svoje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ideje</a:t>
                      </a:r>
                      <a:r>
                        <a:rPr lang="en-US" sz="1200" dirty="0">
                          <a:effectLst/>
                        </a:rPr>
                        <a:t> o </a:t>
                      </a:r>
                      <a:r>
                        <a:rPr lang="en-US" sz="1200" dirty="0" err="1">
                          <a:effectLst/>
                        </a:rPr>
                        <a:t>poboljšanju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procesa</a:t>
                      </a:r>
                      <a:r>
                        <a:rPr lang="en-US" sz="1200" dirty="0">
                          <a:effectLst/>
                        </a:rPr>
                        <a:t>?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914" marR="40914" marT="0" marB="0" anchor="ctr"/>
                </a:tc>
              </a:tr>
              <a:tr h="43648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Učenje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914" marR="4091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Kako</a:t>
                      </a:r>
                      <a:r>
                        <a:rPr lang="en-US" sz="1200" dirty="0">
                          <a:effectLst/>
                        </a:rPr>
                        <a:t> se </a:t>
                      </a:r>
                      <a:r>
                        <a:rPr lang="en-US" sz="1200" dirty="0" err="1">
                          <a:effectLst/>
                        </a:rPr>
                        <a:t>ljudi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koji</a:t>
                      </a:r>
                      <a:r>
                        <a:rPr lang="en-US" sz="1200" dirty="0">
                          <a:effectLst/>
                        </a:rPr>
                        <a:t> se </a:t>
                      </a:r>
                      <a:r>
                        <a:rPr lang="en-US" sz="1200" dirty="0" err="1">
                          <a:effectLst/>
                        </a:rPr>
                        <a:t>priključuju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razvojnom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timu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uključuju</a:t>
                      </a:r>
                      <a:r>
                        <a:rPr lang="en-US" sz="1200" dirty="0">
                          <a:effectLst/>
                        </a:rPr>
                        <a:t> u </a:t>
                      </a:r>
                      <a:r>
                        <a:rPr lang="en-US" sz="1200" dirty="0" err="1">
                          <a:effectLst/>
                        </a:rPr>
                        <a:t>sam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proces</a:t>
                      </a:r>
                      <a:r>
                        <a:rPr lang="en-US" sz="1200" dirty="0">
                          <a:effectLst/>
                        </a:rPr>
                        <a:t>? Da li </a:t>
                      </a:r>
                      <a:r>
                        <a:rPr lang="en-US" sz="1200" dirty="0" err="1">
                          <a:effectLst/>
                        </a:rPr>
                        <a:t>kompanija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ima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priručnike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ili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trening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programe</a:t>
                      </a:r>
                      <a:r>
                        <a:rPr lang="en-US" sz="1200" dirty="0">
                          <a:effectLst/>
                        </a:rPr>
                        <a:t>?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914" marR="40914" marT="0" marB="0" anchor="ctr"/>
                </a:tc>
              </a:tr>
              <a:tr h="65472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Tehnička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podrška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914" marR="4091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Koji </a:t>
                      </a:r>
                      <a:r>
                        <a:rPr lang="en-US" sz="1200" dirty="0" err="1">
                          <a:effectLst/>
                        </a:rPr>
                        <a:t>aspekti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procesa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jesu</a:t>
                      </a:r>
                      <a:r>
                        <a:rPr lang="en-US" sz="1200" dirty="0">
                          <a:effectLst/>
                        </a:rPr>
                        <a:t>/</a:t>
                      </a:r>
                      <a:r>
                        <a:rPr lang="en-US" sz="1200" dirty="0" err="1">
                          <a:effectLst/>
                        </a:rPr>
                        <a:t>nisu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tehnički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podržani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softverskim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alatom</a:t>
                      </a:r>
                      <a:r>
                        <a:rPr lang="en-US" sz="1200" dirty="0">
                          <a:effectLst/>
                        </a:rPr>
                        <a:t>? </a:t>
                      </a:r>
                      <a:r>
                        <a:rPr lang="en-US" sz="1200" dirty="0" err="1">
                          <a:effectLst/>
                        </a:rPr>
                        <a:t>Za</a:t>
                      </a:r>
                      <a:r>
                        <a:rPr lang="en-US" sz="1200" dirty="0">
                          <a:effectLst/>
                        </a:rPr>
                        <a:t> ne </a:t>
                      </a:r>
                      <a:r>
                        <a:rPr lang="en-US" sz="1200" dirty="0" err="1">
                          <a:effectLst/>
                        </a:rPr>
                        <a:t>podržane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aspekte</a:t>
                      </a:r>
                      <a:r>
                        <a:rPr lang="en-US" sz="1200" dirty="0">
                          <a:effectLst/>
                        </a:rPr>
                        <a:t>, da li </a:t>
                      </a:r>
                      <a:r>
                        <a:rPr lang="en-US" sz="1200" dirty="0" err="1">
                          <a:effectLst/>
                        </a:rPr>
                        <a:t>postoje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alati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koji</a:t>
                      </a:r>
                      <a:r>
                        <a:rPr lang="en-US" sz="1200" dirty="0">
                          <a:effectLst/>
                        </a:rPr>
                        <a:t> se </a:t>
                      </a:r>
                      <a:r>
                        <a:rPr lang="en-US" sz="1200" dirty="0" err="1">
                          <a:effectLst/>
                        </a:rPr>
                        <a:t>po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pristupačnoj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ceni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mogu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uključiti</a:t>
                      </a:r>
                      <a:r>
                        <a:rPr lang="en-US" sz="1200" dirty="0">
                          <a:effectLst/>
                        </a:rPr>
                        <a:t> u </a:t>
                      </a:r>
                      <a:r>
                        <a:rPr lang="en-US" sz="1200" dirty="0" err="1">
                          <a:effectLst/>
                        </a:rPr>
                        <a:t>proces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kako</a:t>
                      </a:r>
                      <a:r>
                        <a:rPr lang="en-US" sz="1200" dirty="0">
                          <a:effectLst/>
                        </a:rPr>
                        <a:t> bi se </a:t>
                      </a:r>
                      <a:r>
                        <a:rPr lang="en-US" sz="1200" dirty="0" err="1">
                          <a:effectLst/>
                        </a:rPr>
                        <a:t>obezbedila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podrška</a:t>
                      </a:r>
                      <a:r>
                        <a:rPr lang="en-US" sz="1200" dirty="0">
                          <a:effectLst/>
                        </a:rPr>
                        <a:t>? Da li </a:t>
                      </a:r>
                      <a:r>
                        <a:rPr lang="en-US" sz="1200" dirty="0" err="1">
                          <a:effectLst/>
                        </a:rPr>
                        <a:t>postoje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bolji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alati</a:t>
                      </a:r>
                      <a:r>
                        <a:rPr lang="en-US" sz="1200" dirty="0">
                          <a:effectLst/>
                        </a:rPr>
                        <a:t>?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914" marR="40914" marT="0" marB="0" anchor="ctr"/>
                </a:tc>
              </a:tr>
            </a:tbl>
          </a:graphicData>
        </a:graphic>
      </p:graphicFrame>
      <p:pic>
        <p:nvPicPr>
          <p:cNvPr id="1436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1913"/>
            <a:ext cx="10953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69" name="TextBox 5"/>
          <p:cNvSpPr txBox="1">
            <a:spLocks noChangeArrowheads="1"/>
          </p:cNvSpPr>
          <p:nvPr/>
        </p:nvSpPr>
        <p:spPr bwMode="auto">
          <a:xfrm>
            <a:off x="1752600" y="152400"/>
            <a:ext cx="586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sr-Latn-RS" altLang="en-US"/>
              <a:t>MATEMATIČKI FAKULTET </a:t>
            </a:r>
          </a:p>
          <a:p>
            <a:pPr algn="ctr"/>
            <a:r>
              <a:rPr lang="sr-Latn-RS" altLang="en-US"/>
              <a:t>UNIVERZITET U BEOGRADU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7620000" cy="4800600"/>
          </a:xfrm>
        </p:spPr>
        <p:txBody>
          <a:bodyPr/>
          <a:lstStyle/>
          <a:p>
            <a:r>
              <a:rPr lang="en-US" altLang="en-US" smtClean="0"/>
              <a:t>Etnografska analiza će pre otkriti pravu prirodu procesa koji se koristi. </a:t>
            </a:r>
          </a:p>
          <a:p>
            <a:endParaRPr lang="en-US" altLang="en-US" smtClean="0"/>
          </a:p>
          <a:p>
            <a:r>
              <a:rPr lang="en-US" altLang="en-US" smtClean="0"/>
              <a:t>Ovakva vrsta analize je dugotrajna i može trajati i do nekoliko meseci. </a:t>
            </a:r>
          </a:p>
          <a:p>
            <a:endParaRPr lang="en-US" altLang="en-US" smtClean="0"/>
          </a:p>
          <a:p>
            <a:r>
              <a:rPr lang="en-US" altLang="en-US" smtClean="0"/>
              <a:t>Oslanja se na eksterno posmatranje procesa u toku odvijanja.</a:t>
            </a:r>
          </a:p>
          <a:p>
            <a:endParaRPr lang="en-US" altLang="en-US" smtClean="0"/>
          </a:p>
          <a:p>
            <a:r>
              <a:rPr lang="en-US" altLang="en-US" smtClean="0"/>
              <a:t>Etnografska analiza je najkorisnija kada je potrebno duboko razumevanje jednog dela procesa. </a:t>
            </a:r>
          </a:p>
          <a:p>
            <a:endParaRPr lang="en-US" altLang="en-US" smtClean="0"/>
          </a:p>
        </p:txBody>
      </p:sp>
      <p:pic>
        <p:nvPicPr>
          <p:cNvPr id="1536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1913"/>
            <a:ext cx="10953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1752600" y="152400"/>
            <a:ext cx="586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sr-Latn-RS" altLang="en-US"/>
              <a:t>MATEMATIČKI FAKULTET </a:t>
            </a:r>
          </a:p>
          <a:p>
            <a:pPr algn="ctr"/>
            <a:r>
              <a:rPr lang="sr-Latn-RS" altLang="en-US"/>
              <a:t>UNIVERZITET U BEOGRADU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620000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 err="1"/>
              <a:t>Promena</a:t>
            </a:r>
            <a:r>
              <a:rPr lang="en-US" sz="3200" dirty="0"/>
              <a:t> </a:t>
            </a:r>
            <a:r>
              <a:rPr lang="en-US" sz="3200" dirty="0" err="1"/>
              <a:t>procesa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sr-Latn-R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sr-Latn-R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Promena</a:t>
            </a:r>
            <a:r>
              <a:rPr lang="en-US" dirty="0" smtClean="0"/>
              <a:t> </a:t>
            </a:r>
            <a:r>
              <a:rPr lang="en-US" dirty="0" err="1"/>
              <a:t>procesa</a:t>
            </a:r>
            <a:r>
              <a:rPr lang="en-US" dirty="0"/>
              <a:t> </a:t>
            </a:r>
            <a:r>
              <a:rPr lang="en-US" dirty="0" err="1"/>
              <a:t>uključuje</a:t>
            </a:r>
            <a:r>
              <a:rPr lang="en-US" dirty="0"/>
              <a:t> </a:t>
            </a:r>
            <a:r>
              <a:rPr lang="en-US" dirty="0" err="1"/>
              <a:t>modifikacije</a:t>
            </a:r>
            <a:r>
              <a:rPr lang="en-US" dirty="0"/>
              <a:t> </a:t>
            </a:r>
            <a:r>
              <a:rPr lang="en-US" dirty="0" err="1"/>
              <a:t>postojećih</a:t>
            </a:r>
            <a:r>
              <a:rPr lang="en-US" dirty="0"/>
              <a:t> </a:t>
            </a:r>
            <a:r>
              <a:rPr lang="en-US" dirty="0" err="1"/>
              <a:t>procesa</a:t>
            </a:r>
            <a:r>
              <a:rPr lang="en-US" dirty="0" smtClean="0"/>
              <a:t>.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sr-Latn-R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Ovo</a:t>
            </a:r>
            <a:r>
              <a:rPr lang="en-US" dirty="0" smtClean="0"/>
              <a:t> </a:t>
            </a:r>
            <a:r>
              <a:rPr lang="en-US" dirty="0"/>
              <a:t>se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 smtClean="0"/>
              <a:t>postići</a:t>
            </a:r>
            <a:r>
              <a:rPr lang="en-US" dirty="0" smtClean="0"/>
              <a:t>:</a:t>
            </a:r>
          </a:p>
          <a:p>
            <a:pPr marL="640080" lvl="1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smtClean="0"/>
              <a:t> </a:t>
            </a:r>
            <a:r>
              <a:rPr lang="en-US" dirty="0" err="1"/>
              <a:t>uvođenjem</a:t>
            </a:r>
            <a:r>
              <a:rPr lang="en-US" dirty="0"/>
              <a:t> </a:t>
            </a:r>
            <a:r>
              <a:rPr lang="en-US" dirty="0" err="1"/>
              <a:t>novih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, </a:t>
            </a:r>
            <a:r>
              <a:rPr lang="en-US" dirty="0" err="1"/>
              <a:t>praksa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 smtClean="0"/>
              <a:t>alata</a:t>
            </a:r>
            <a:endParaRPr lang="en-US" dirty="0" smtClean="0"/>
          </a:p>
          <a:p>
            <a:pPr marL="640080" lvl="1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err="1" smtClean="0"/>
              <a:t>menjanjem</a:t>
            </a:r>
            <a:r>
              <a:rPr lang="en-US" dirty="0" smtClean="0"/>
              <a:t> </a:t>
            </a:r>
            <a:r>
              <a:rPr lang="en-US" dirty="0" err="1"/>
              <a:t>redosleda</a:t>
            </a:r>
            <a:r>
              <a:rPr lang="en-US" dirty="0"/>
              <a:t> </a:t>
            </a:r>
            <a:r>
              <a:rPr lang="en-US" dirty="0" err="1"/>
              <a:t>izvršavanja</a:t>
            </a:r>
            <a:r>
              <a:rPr lang="en-US" dirty="0"/>
              <a:t> </a:t>
            </a:r>
            <a:r>
              <a:rPr lang="en-US" dirty="0" err="1"/>
              <a:t>aktivnosti</a:t>
            </a:r>
            <a:r>
              <a:rPr lang="en-US" dirty="0"/>
              <a:t> </a:t>
            </a: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dirty="0" err="1" smtClean="0"/>
              <a:t>procesa</a:t>
            </a:r>
            <a:r>
              <a:rPr lang="en-US" dirty="0" smtClean="0"/>
              <a:t> </a:t>
            </a:r>
          </a:p>
          <a:p>
            <a:pPr marL="640080" lvl="1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err="1" smtClean="0"/>
              <a:t>uvođenjem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en-US" dirty="0" err="1"/>
              <a:t>izbacivanjem</a:t>
            </a:r>
            <a:r>
              <a:rPr lang="en-US" dirty="0"/>
              <a:t> </a:t>
            </a:r>
            <a:r>
              <a:rPr lang="en-US" dirty="0" err="1" smtClean="0"/>
              <a:t>isporuka</a:t>
            </a:r>
            <a:r>
              <a:rPr lang="en-US" dirty="0" smtClean="0"/>
              <a:t> </a:t>
            </a:r>
          </a:p>
          <a:p>
            <a:pPr marL="640080" lvl="1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err="1" smtClean="0"/>
              <a:t>poboljšanjem</a:t>
            </a:r>
            <a:r>
              <a:rPr lang="en-US" dirty="0" smtClean="0"/>
              <a:t> </a:t>
            </a:r>
            <a:r>
              <a:rPr lang="en-US" dirty="0" err="1" smtClean="0"/>
              <a:t>komunikacija</a:t>
            </a:r>
            <a:endParaRPr lang="en-US" dirty="0" smtClean="0"/>
          </a:p>
          <a:p>
            <a:pPr marL="640080" lvl="1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err="1" smtClean="0"/>
              <a:t>uvođenjem</a:t>
            </a:r>
            <a:r>
              <a:rPr lang="en-US" dirty="0" smtClean="0"/>
              <a:t> </a:t>
            </a:r>
            <a:r>
              <a:rPr lang="en-US" dirty="0" err="1"/>
              <a:t>novih</a:t>
            </a:r>
            <a:r>
              <a:rPr lang="en-US" dirty="0"/>
              <a:t> </a:t>
            </a:r>
            <a:r>
              <a:rPr lang="en-US" dirty="0" err="1"/>
              <a:t>zaduženja</a:t>
            </a:r>
            <a:r>
              <a:rPr lang="en-US" dirty="0"/>
              <a:t>. 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1638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1913"/>
            <a:ext cx="10953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1752600" y="152400"/>
            <a:ext cx="586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sr-Latn-RS" altLang="en-US"/>
              <a:t>MATEMATIČKI FAKULTET </a:t>
            </a:r>
          </a:p>
          <a:p>
            <a:pPr algn="ctr"/>
            <a:r>
              <a:rPr lang="sr-Latn-RS" altLang="en-US"/>
              <a:t>UNIVERZITET U BEOGRADU</a:t>
            </a: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Kao </a:t>
            </a:r>
            <a:r>
              <a:rPr lang="sr-Latn-RS" altLang="en-US" smtClean="0"/>
              <a:t>što je ranije naglašeno postoje 5 ključnih nivoa u postupku unapređenja efikasnosti procesa (Slika 2):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en-US" smtClean="0"/>
              <a:t>Identifikovanje načina unapređenja </a:t>
            </a:r>
            <a:endParaRPr lang="sr-Latn-RS" altLang="en-US" smtClean="0"/>
          </a:p>
          <a:p>
            <a:pPr lvl="2">
              <a:buFont typeface="Wingdings" pitchFamily="2" charset="2"/>
              <a:buChar char="Ø"/>
            </a:pPr>
            <a:r>
              <a:rPr lang="en-US" altLang="en-US" smtClean="0"/>
              <a:t>Određivanje prioriteta unapređenja </a:t>
            </a:r>
            <a:endParaRPr lang="sr-Latn-RS" altLang="en-US" smtClean="0"/>
          </a:p>
          <a:p>
            <a:pPr lvl="2">
              <a:buFont typeface="Wingdings" pitchFamily="2" charset="2"/>
              <a:buChar char="Ø"/>
            </a:pPr>
            <a:r>
              <a:rPr lang="en-US" altLang="en-US" smtClean="0"/>
              <a:t>Predstavljanje promena procesa </a:t>
            </a:r>
            <a:endParaRPr lang="sr-Latn-RS" altLang="en-US" smtClean="0"/>
          </a:p>
          <a:p>
            <a:pPr lvl="2">
              <a:buFont typeface="Wingdings" pitchFamily="2" charset="2"/>
              <a:buChar char="Ø"/>
            </a:pPr>
            <a:r>
              <a:rPr lang="en-US" altLang="en-US" smtClean="0"/>
              <a:t>Obuka osoblja o novom procesu </a:t>
            </a:r>
            <a:endParaRPr lang="sr-Latn-RS" altLang="en-US" smtClean="0"/>
          </a:p>
          <a:p>
            <a:pPr lvl="2">
              <a:buFont typeface="Wingdings" pitchFamily="2" charset="2"/>
              <a:buChar char="Ø"/>
            </a:pPr>
            <a:r>
              <a:rPr lang="en-US" altLang="en-US" smtClean="0"/>
              <a:t>Promene podešavanja </a:t>
            </a:r>
          </a:p>
          <a:p>
            <a:endParaRPr lang="sr-Latn-RS" altLang="en-US" smtClean="0"/>
          </a:p>
          <a:p>
            <a:endParaRPr lang="sr-Latn-RS" altLang="en-US" smtClean="0"/>
          </a:p>
          <a:p>
            <a:endParaRPr lang="en-US" altLang="en-US" smtClean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38600"/>
            <a:ext cx="7239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1913"/>
            <a:ext cx="10953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Box 5"/>
          <p:cNvSpPr txBox="1">
            <a:spLocks noChangeArrowheads="1"/>
          </p:cNvSpPr>
          <p:nvPr/>
        </p:nvSpPr>
        <p:spPr bwMode="auto">
          <a:xfrm>
            <a:off x="1752600" y="152400"/>
            <a:ext cx="586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sr-Latn-RS" altLang="en-US"/>
              <a:t>MATEMATIČKI FAKULTET </a:t>
            </a:r>
          </a:p>
          <a:p>
            <a:pPr algn="ctr"/>
            <a:r>
              <a:rPr lang="sr-Latn-RS" altLang="en-US"/>
              <a:t>UNIVERZITET U BEOGRADU</a:t>
            </a: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05400"/>
          </a:xfrm>
        </p:spPr>
        <p:txBody>
          <a:bodyPr/>
          <a:lstStyle/>
          <a:p>
            <a:r>
              <a:rPr lang="en-US" altLang="en-US" smtClean="0"/>
              <a:t>Nije preporučljivo uvoditi previše pormena od jednom.</a:t>
            </a:r>
            <a:endParaRPr lang="sr-Latn-RS" altLang="en-US" smtClean="0"/>
          </a:p>
          <a:p>
            <a:endParaRPr lang="sr-Latn-CS" altLang="en-US" smtClean="0"/>
          </a:p>
          <a:p>
            <a:r>
              <a:rPr lang="sr-Latn-CS" altLang="en-US" smtClean="0"/>
              <a:t>Pored poteškoća same procene efektivnosti novih metoda, postoje i dva glavna problema sa kojima se možete susresti:</a:t>
            </a:r>
            <a:endParaRPr lang="en-US" altLang="en-US" smtClean="0"/>
          </a:p>
          <a:p>
            <a:pPr lvl="1">
              <a:buFont typeface="Wingdings" pitchFamily="2" charset="2"/>
              <a:buChar char="Ø"/>
            </a:pPr>
            <a:r>
              <a:rPr lang="sr-Latn-CS" altLang="en-US" smtClean="0"/>
              <a:t>Otpor na promene </a:t>
            </a:r>
          </a:p>
          <a:p>
            <a:pPr lvl="1">
              <a:buFont typeface="Wingdings" pitchFamily="2" charset="2"/>
              <a:buChar char="Ø"/>
            </a:pPr>
            <a:r>
              <a:rPr lang="sr-Latn-CS" altLang="en-US" smtClean="0"/>
              <a:t>Upornost promene </a:t>
            </a:r>
          </a:p>
          <a:p>
            <a:endParaRPr lang="sr-Latn-CS" altLang="en-US" smtClean="0"/>
          </a:p>
          <a:p>
            <a:r>
              <a:rPr lang="sr-Latn-CS" altLang="en-US" smtClean="0"/>
              <a:t>Otpor na promene može poticati i od inženjera i od menadžera uključenih u procese. </a:t>
            </a:r>
          </a:p>
          <a:p>
            <a:endParaRPr lang="sr-Latn-CS" altLang="en-US" smtClean="0"/>
          </a:p>
          <a:p>
            <a:r>
              <a:rPr lang="sr-Latn-CS" altLang="en-US" smtClean="0"/>
              <a:t>Iako je moguće inicijalno uvesti promene, često je da novi procesi budu odbačeni nakon kratkog vremena i vraća se na stari proces. </a:t>
            </a:r>
            <a:endParaRPr lang="en-US" altLang="en-US" smtClean="0"/>
          </a:p>
          <a:p>
            <a:endParaRPr lang="sr-Latn-RS" altLang="en-US" smtClean="0"/>
          </a:p>
          <a:p>
            <a:endParaRPr lang="en-US" altLang="en-US" smtClean="0"/>
          </a:p>
        </p:txBody>
      </p:sp>
      <p:pic>
        <p:nvPicPr>
          <p:cNvPr id="1843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1913"/>
            <a:ext cx="10953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Box 4"/>
          <p:cNvSpPr txBox="1">
            <a:spLocks noChangeArrowheads="1"/>
          </p:cNvSpPr>
          <p:nvPr/>
        </p:nvSpPr>
        <p:spPr bwMode="auto">
          <a:xfrm>
            <a:off x="1752600" y="152400"/>
            <a:ext cx="586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sr-Latn-RS" altLang="en-US"/>
              <a:t>MATEMATIČKI FAKULTET </a:t>
            </a:r>
          </a:p>
          <a:p>
            <a:pPr algn="ctr"/>
            <a:r>
              <a:rPr lang="sr-Latn-RS" altLang="en-US"/>
              <a:t>UNIVERZITET U BEOGRADU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798513"/>
            <a:ext cx="7620000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sr-Latn-CS" sz="3200" dirty="0"/>
              <a:t>CMMI model unapređenja procesa</a:t>
            </a:r>
            <a:endParaRPr lang="en-US" sz="3200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7620000" cy="4572000"/>
          </a:xfrm>
        </p:spPr>
        <p:txBody>
          <a:bodyPr/>
          <a:lstStyle/>
          <a:p>
            <a:r>
              <a:rPr lang="sr-Latn-CS" altLang="en-US" smtClean="0"/>
              <a:t>Capability Maturity Model (CMM). </a:t>
            </a:r>
          </a:p>
          <a:p>
            <a:endParaRPr lang="sr-Latn-CS" altLang="en-US" smtClean="0"/>
          </a:p>
          <a:p>
            <a:r>
              <a:rPr lang="sr-Latn-CS" altLang="en-US" smtClean="0"/>
              <a:t>CMMI - rangiranje razvoja organizacionih sistema i menadžmenta do 22 procesa  na skali od 0 do 5. </a:t>
            </a:r>
          </a:p>
          <a:p>
            <a:endParaRPr lang="sr-Latn-CS" altLang="en-US" smtClean="0"/>
          </a:p>
          <a:p>
            <a:r>
              <a:rPr lang="sr-Latn-CS" altLang="en-US" smtClean="0"/>
              <a:t>Osnovne komponente modela:</a:t>
            </a:r>
          </a:p>
          <a:p>
            <a:pPr lvl="1">
              <a:buFont typeface="Wingdings" pitchFamily="2" charset="2"/>
              <a:buChar char="Ø"/>
            </a:pPr>
            <a:r>
              <a:rPr lang="sr-Latn-CS" altLang="en-US" smtClean="0"/>
              <a:t>Set procesnih oblasti </a:t>
            </a:r>
          </a:p>
          <a:p>
            <a:pPr lvl="1">
              <a:buFont typeface="Wingdings" pitchFamily="2" charset="2"/>
              <a:buChar char="Ø"/>
            </a:pPr>
            <a:r>
              <a:rPr lang="sr-Latn-CS" altLang="en-US" smtClean="0"/>
              <a:t>Broj ciljeva</a:t>
            </a:r>
          </a:p>
          <a:p>
            <a:pPr lvl="1">
              <a:buFont typeface="Wingdings" pitchFamily="2" charset="2"/>
              <a:buChar char="Ø"/>
            </a:pPr>
            <a:r>
              <a:rPr lang="sr-Latn-CS" altLang="en-US" smtClean="0"/>
              <a:t>Set dobrih praksi</a:t>
            </a:r>
            <a:endParaRPr lang="en-US" altLang="en-US" smtClean="0"/>
          </a:p>
          <a:p>
            <a:endParaRPr lang="sr-Latn-CS" altLang="en-US" b="1" smtClean="0"/>
          </a:p>
        </p:txBody>
      </p:sp>
      <p:pic>
        <p:nvPicPr>
          <p:cNvPr id="1946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1913"/>
            <a:ext cx="10953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TextBox 4"/>
          <p:cNvSpPr txBox="1">
            <a:spLocks noChangeArrowheads="1"/>
          </p:cNvSpPr>
          <p:nvPr/>
        </p:nvSpPr>
        <p:spPr bwMode="auto">
          <a:xfrm>
            <a:off x="1752600" y="152400"/>
            <a:ext cx="586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sr-Latn-RS" altLang="en-US"/>
              <a:t>MATEMATIČKI FAKULTET </a:t>
            </a:r>
          </a:p>
          <a:p>
            <a:pPr algn="ctr"/>
            <a:r>
              <a:rPr lang="sr-Latn-RS" altLang="en-US"/>
              <a:t>UNIVERZITET U BEOGRADU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620000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sr-Latn-RS" sz="3200" dirty="0" smtClean="0"/>
              <a:t>Set procesnih oblasti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sr-Latn-CS" sz="1800" dirty="0"/>
              <a:t>V</a:t>
            </a:r>
            <a:r>
              <a:rPr lang="sr-Latn-CS" sz="1800" dirty="0" smtClean="0"/>
              <a:t>ezane su za </a:t>
            </a:r>
            <a:r>
              <a:rPr lang="sr-Latn-CS" sz="1800" dirty="0"/>
              <a:t>aktivnosti softverskog </a:t>
            </a:r>
            <a:r>
              <a:rPr lang="sr-Latn-CS" sz="1800" dirty="0" smtClean="0"/>
              <a:t>procesa.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sr-Latn-CS" sz="1800" dirty="0"/>
              <a:t>CMMI identifikuje 22 procesne oblasti koje su relevantne za procenu i unapređenje procesa. </a:t>
            </a:r>
            <a:endParaRPr lang="sr-Latn-CS" sz="1800" dirty="0" smtClean="0"/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  <p:pic>
        <p:nvPicPr>
          <p:cNvPr id="2048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1913"/>
            <a:ext cx="10953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Box 4"/>
          <p:cNvSpPr txBox="1">
            <a:spLocks noChangeArrowheads="1"/>
          </p:cNvSpPr>
          <p:nvPr/>
        </p:nvSpPr>
        <p:spPr bwMode="auto">
          <a:xfrm>
            <a:off x="1752600" y="152400"/>
            <a:ext cx="586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sr-Latn-RS" altLang="en-US"/>
              <a:t>MATEMATIČKI FAKULTET </a:t>
            </a:r>
          </a:p>
          <a:p>
            <a:pPr algn="ctr"/>
            <a:r>
              <a:rPr lang="sr-Latn-RS" altLang="en-US"/>
              <a:t>UNIVERZITET U BEOGRADU</a:t>
            </a:r>
            <a:endParaRPr lang="en-US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2590800"/>
          <a:ext cx="8077200" cy="42211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38162"/>
                <a:gridCol w="4039038"/>
              </a:tblGrid>
              <a:tr h="1973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457450" algn="l"/>
                        </a:tabLst>
                      </a:pPr>
                      <a:r>
                        <a:rPr lang="sr-Latn-CS" sz="1200" dirty="0">
                          <a:solidFill>
                            <a:schemeClr val="tx1"/>
                          </a:solidFill>
                          <a:effectLst/>
                        </a:rPr>
                        <a:t>Kategorija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457450" algn="l"/>
                        </a:tabLst>
                      </a:pPr>
                      <a:r>
                        <a:rPr lang="sr-Latn-CS" sz="1200" dirty="0">
                          <a:solidFill>
                            <a:schemeClr val="tx1"/>
                          </a:solidFill>
                          <a:effectLst/>
                        </a:rPr>
                        <a:t>Procesna oblast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9145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457450" algn="l"/>
                        </a:tabLst>
                      </a:pPr>
                      <a:r>
                        <a:rPr lang="sr-Latn-CS" sz="1200" dirty="0">
                          <a:solidFill>
                            <a:schemeClr val="tx1"/>
                          </a:solidFill>
                          <a:effectLst/>
                        </a:rPr>
                        <a:t>Menadžment procesa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457450" algn="l"/>
                        </a:tabLst>
                      </a:pPr>
                      <a:r>
                        <a:rPr lang="sr-Latn-CS" sz="1200" dirty="0">
                          <a:effectLst/>
                        </a:rPr>
                        <a:t>Definicija organizacionog procesa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457450" algn="l"/>
                        </a:tabLst>
                      </a:pPr>
                      <a:r>
                        <a:rPr lang="sr-Latn-CS" sz="1200" dirty="0">
                          <a:effectLst/>
                        </a:rPr>
                        <a:t>Fokus organizacionog procesa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457450" algn="l"/>
                        </a:tabLst>
                      </a:pPr>
                      <a:r>
                        <a:rPr lang="sr-Latn-CS" sz="1200" dirty="0">
                          <a:effectLst/>
                        </a:rPr>
                        <a:t>Organizacioni trening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457450" algn="l"/>
                        </a:tabLst>
                      </a:pPr>
                      <a:r>
                        <a:rPr lang="sr-Latn-CS" sz="1200" dirty="0">
                          <a:effectLst/>
                        </a:rPr>
                        <a:t>Učinak organizacionog procesa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457450" algn="l"/>
                        </a:tabLst>
                      </a:pPr>
                      <a:r>
                        <a:rPr lang="sr-Latn-CS" sz="1200" dirty="0">
                          <a:effectLst/>
                        </a:rPr>
                        <a:t>Organizaciona inovacija i razvoj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974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457450" algn="l"/>
                        </a:tabLst>
                      </a:pPr>
                      <a:r>
                        <a:rPr lang="sr-Latn-CS" sz="1200" dirty="0">
                          <a:solidFill>
                            <a:schemeClr val="tx1"/>
                          </a:solidFill>
                          <a:effectLst/>
                        </a:rPr>
                        <a:t>Menadžment projekta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457450" algn="l"/>
                        </a:tabLst>
                      </a:pPr>
                      <a:r>
                        <a:rPr lang="sr-Latn-CS" sz="1200" dirty="0">
                          <a:effectLst/>
                        </a:rPr>
                        <a:t>Planiranje projekta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457450" algn="l"/>
                        </a:tabLst>
                      </a:pPr>
                      <a:r>
                        <a:rPr lang="sr-Latn-CS" sz="1200" dirty="0">
                          <a:effectLst/>
                        </a:rPr>
                        <a:t>Monitoring i kontrola projekta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457450" algn="l"/>
                        </a:tabLst>
                      </a:pPr>
                      <a:r>
                        <a:rPr lang="sr-Latn-CS" sz="1200" dirty="0">
                          <a:effectLst/>
                        </a:rPr>
                        <a:t>Ugovori sa dobavljačima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457450" algn="l"/>
                        </a:tabLst>
                      </a:pPr>
                      <a:r>
                        <a:rPr lang="sr-Latn-CS" sz="1200" dirty="0">
                          <a:effectLst/>
                        </a:rPr>
                        <a:t>Integrisani menadžment projekta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457450" algn="l"/>
                        </a:tabLst>
                      </a:pPr>
                      <a:r>
                        <a:rPr lang="sr-Latn-CS" sz="1200" dirty="0">
                          <a:effectLst/>
                        </a:rPr>
                        <a:t>Menadžment rizika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457450" algn="l"/>
                        </a:tabLst>
                      </a:pPr>
                      <a:r>
                        <a:rPr lang="sr-Latn-CS" sz="1200" dirty="0">
                          <a:effectLst/>
                        </a:rPr>
                        <a:t>Kvantitativni menadžment projekta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974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457450" algn="l"/>
                        </a:tabLst>
                      </a:pPr>
                      <a:r>
                        <a:rPr lang="sr-Latn-CS" sz="1200" dirty="0">
                          <a:solidFill>
                            <a:schemeClr val="tx1"/>
                          </a:solidFill>
                          <a:effectLst/>
                        </a:rPr>
                        <a:t>Inženjering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457450" algn="l"/>
                        </a:tabLst>
                      </a:pPr>
                      <a:r>
                        <a:rPr lang="sr-Latn-CS" sz="1200" dirty="0">
                          <a:effectLst/>
                        </a:rPr>
                        <a:t>Menadžment zahteva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457450" algn="l"/>
                        </a:tabLst>
                      </a:pPr>
                      <a:r>
                        <a:rPr lang="sr-Latn-CS" sz="1200" dirty="0">
                          <a:effectLst/>
                        </a:rPr>
                        <a:t>Razvoj zahteva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457450" algn="l"/>
                        </a:tabLst>
                      </a:pPr>
                      <a:r>
                        <a:rPr lang="sr-Latn-CS" sz="1200" dirty="0">
                          <a:effectLst/>
                        </a:rPr>
                        <a:t>Tehnička rešenja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457450" algn="l"/>
                        </a:tabLst>
                      </a:pPr>
                      <a:r>
                        <a:rPr lang="sr-Latn-CS" sz="1200" dirty="0">
                          <a:effectLst/>
                        </a:rPr>
                        <a:t>Integracija proizvoda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457450" algn="l"/>
                        </a:tabLst>
                      </a:pPr>
                      <a:r>
                        <a:rPr lang="sr-Latn-CS" sz="1200" dirty="0">
                          <a:effectLst/>
                        </a:rPr>
                        <a:t>Verifikacija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457450" algn="l"/>
                        </a:tabLst>
                      </a:pPr>
                      <a:r>
                        <a:rPr lang="sr-Latn-CS" sz="1200" dirty="0">
                          <a:effectLst/>
                        </a:rPr>
                        <a:t>Validacija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9145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457450" algn="l"/>
                        </a:tabLst>
                      </a:pPr>
                      <a:r>
                        <a:rPr lang="sr-Latn-CS" sz="1200" dirty="0">
                          <a:solidFill>
                            <a:schemeClr val="tx1"/>
                          </a:solidFill>
                          <a:effectLst/>
                        </a:rPr>
                        <a:t>Podrška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457450" algn="l"/>
                        </a:tabLst>
                      </a:pPr>
                      <a:r>
                        <a:rPr lang="sr-Latn-CS" sz="1200" dirty="0">
                          <a:effectLst/>
                        </a:rPr>
                        <a:t>Konfiguracioni menadžment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457450" algn="l"/>
                        </a:tabLst>
                      </a:pPr>
                      <a:r>
                        <a:rPr lang="sr-Latn-CS" sz="1200" dirty="0">
                          <a:effectLst/>
                        </a:rPr>
                        <a:t>Menadžment kvaliteta procesa i proizvoda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457450" algn="l"/>
                        </a:tabLst>
                      </a:pPr>
                      <a:r>
                        <a:rPr lang="sr-Latn-CS" sz="1200" dirty="0">
                          <a:effectLst/>
                        </a:rPr>
                        <a:t>Merenje i analiza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457450" algn="l"/>
                        </a:tabLst>
                      </a:pPr>
                      <a:r>
                        <a:rPr lang="sr-Latn-CS" sz="1200" dirty="0">
                          <a:effectLst/>
                        </a:rPr>
                        <a:t>Analiza odluka i rezolucija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457450" algn="l"/>
                        </a:tabLst>
                      </a:pPr>
                      <a:r>
                        <a:rPr lang="sr-Latn-CS" sz="1200" dirty="0">
                          <a:effectLst/>
                        </a:rPr>
                        <a:t>Uzročna analiza i rezolucija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7620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r-Latn-RS" dirty="0" smtClean="0"/>
              <a:t>Uvod</a:t>
            </a:r>
            <a:endParaRPr lang="en-US" dirty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381000" y="2362200"/>
            <a:ext cx="7620000" cy="4800600"/>
          </a:xfrm>
        </p:spPr>
        <p:txBody>
          <a:bodyPr/>
          <a:lstStyle/>
          <a:p>
            <a:r>
              <a:rPr lang="sr-Latn-RS" altLang="en-US" smtClean="0"/>
              <a:t>C</a:t>
            </a:r>
            <a:r>
              <a:rPr lang="en-US" altLang="en-US" smtClean="0"/>
              <a:t>ilj</a:t>
            </a:r>
            <a:r>
              <a:rPr lang="sr-Latn-RS" altLang="en-US" smtClean="0"/>
              <a:t>:</a:t>
            </a:r>
            <a:r>
              <a:rPr lang="en-US" altLang="en-US" smtClean="0"/>
              <a:t> </a:t>
            </a:r>
            <a:r>
              <a:rPr lang="sr-Latn-RS" altLang="en-US" smtClean="0"/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smtClean="0"/>
              <a:t>poboljšanja kvaliteta softvera </a:t>
            </a:r>
            <a:endParaRPr lang="sr-Latn-RS" altLang="en-US" smtClean="0"/>
          </a:p>
          <a:p>
            <a:pPr lvl="1">
              <a:buFont typeface="Wingdings" pitchFamily="2" charset="2"/>
              <a:buChar char="Ø"/>
            </a:pPr>
            <a:r>
              <a:rPr lang="en-US" altLang="en-US" smtClean="0"/>
              <a:t>smanjenja troškova razvoja</a:t>
            </a:r>
            <a:endParaRPr lang="sr-Latn-RS" altLang="en-US" smtClean="0"/>
          </a:p>
          <a:p>
            <a:r>
              <a:rPr lang="sr-Latn-RS" altLang="en-US" smtClean="0"/>
              <a:t>Potrebe tržišta?</a:t>
            </a:r>
            <a:endParaRPr lang="en-US" altLang="en-US" smtClean="0"/>
          </a:p>
          <a:p>
            <a:pPr lvl="1">
              <a:buFont typeface="Wingdings" pitchFamily="2" charset="2"/>
              <a:buChar char="Ø"/>
            </a:pPr>
            <a:r>
              <a:rPr lang="en-US" altLang="en-US" smtClean="0"/>
              <a:t>Jeftiniji, bolji softver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smtClean="0"/>
              <a:t>Kraći rokovi isporuke</a:t>
            </a:r>
            <a:endParaRPr lang="sr-Latn-RS" altLang="en-US" smtClean="0"/>
          </a:p>
          <a:p>
            <a:r>
              <a:rPr lang="sr-Latn-RS" altLang="en-US" smtClean="0"/>
              <a:t>Dva pristupa:</a:t>
            </a:r>
          </a:p>
          <a:p>
            <a:pPr lvl="1">
              <a:buFont typeface="Wingdings" pitchFamily="2" charset="2"/>
              <a:buChar char="Ø"/>
            </a:pPr>
            <a:r>
              <a:rPr lang="sr-Latn-RS" altLang="en-US" smtClean="0"/>
              <a:t>Pristup razvijenosti procesa </a:t>
            </a:r>
          </a:p>
          <a:p>
            <a:pPr lvl="1">
              <a:buFont typeface="Wingdings" pitchFamily="2" charset="2"/>
              <a:buChar char="Ø"/>
            </a:pPr>
            <a:r>
              <a:rPr lang="sr-Latn-RS" altLang="en-US" smtClean="0"/>
              <a:t>Okretni pristup</a:t>
            </a:r>
          </a:p>
        </p:txBody>
      </p:sp>
      <p:pic>
        <p:nvPicPr>
          <p:cNvPr id="3076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1913"/>
            <a:ext cx="10953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1752600" y="152400"/>
            <a:ext cx="586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sr-Latn-RS" altLang="en-US"/>
              <a:t>MATEMATIČKI FAKULTET </a:t>
            </a:r>
          </a:p>
          <a:p>
            <a:pPr algn="ctr"/>
            <a:r>
              <a:rPr lang="sr-Latn-RS" altLang="en-US"/>
              <a:t>UNIVERZITET U BEOGRADU</a:t>
            </a: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263"/>
            <a:ext cx="7620000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sr-Latn-CS" sz="3200" dirty="0"/>
              <a:t>Broj ciljeva</a:t>
            </a:r>
            <a:endParaRPr lang="en-US" sz="3200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620000" cy="4800600"/>
          </a:xfrm>
        </p:spPr>
        <p:txBody>
          <a:bodyPr/>
          <a:lstStyle/>
          <a:p>
            <a:r>
              <a:rPr lang="sr-Latn-CS" altLang="en-US" smtClean="0"/>
              <a:t>Predstavljaju apstraktni opis željenih stanja na koje bi organizacija trebala da obrati pažnju. </a:t>
            </a:r>
          </a:p>
          <a:p>
            <a:endParaRPr lang="en-US" alt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2514600"/>
          <a:ext cx="7086600" cy="3505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42916"/>
                <a:gridCol w="3543684"/>
              </a:tblGrid>
              <a:tr h="3505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457450" algn="l"/>
                        </a:tabLst>
                      </a:pPr>
                      <a:r>
                        <a:rPr lang="sr-Latn-CS" sz="1400" dirty="0">
                          <a:solidFill>
                            <a:schemeClr val="tx1"/>
                          </a:solidFill>
                          <a:effectLst/>
                        </a:rPr>
                        <a:t>Cilj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457450" algn="l"/>
                        </a:tabLst>
                      </a:pPr>
                      <a:r>
                        <a:rPr lang="sr-Latn-CS" sz="1400">
                          <a:solidFill>
                            <a:schemeClr val="tx1"/>
                          </a:solidFill>
                          <a:effectLst/>
                        </a:rPr>
                        <a:t>Procesna oblast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010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457450" algn="l"/>
                        </a:tabLst>
                      </a:pPr>
                      <a:r>
                        <a:rPr lang="sr-Latn-CS" sz="1400">
                          <a:solidFill>
                            <a:schemeClr val="tx1"/>
                          </a:solidFill>
                          <a:effectLst/>
                        </a:rPr>
                        <a:t>Korektivne mere se preduzimaju kada izvršavanje procesa znatno odstupi od plana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457450" algn="l"/>
                        </a:tabLst>
                      </a:pPr>
                      <a:r>
                        <a:rPr lang="sr-Latn-CS" sz="1400">
                          <a:solidFill>
                            <a:schemeClr val="tx1"/>
                          </a:solidFill>
                          <a:effectLst/>
                        </a:rPr>
                        <a:t>Monitoring i kontrola projekta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010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457450" algn="l"/>
                        </a:tabLst>
                      </a:pPr>
                      <a:r>
                        <a:rPr lang="sr-Latn-CS" sz="1400">
                          <a:solidFill>
                            <a:schemeClr val="tx1"/>
                          </a:solidFill>
                          <a:effectLst/>
                        </a:rPr>
                        <a:t>Realne performanse i napredak projekta se prate u odnosu na plan programa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457450" algn="l"/>
                        </a:tabLst>
                      </a:pPr>
                      <a:r>
                        <a:rPr lang="sr-Latn-CS" sz="1400">
                          <a:solidFill>
                            <a:schemeClr val="tx1"/>
                          </a:solidFill>
                          <a:effectLst/>
                        </a:rPr>
                        <a:t>Monitoring i kontrola projekta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010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457450" algn="l"/>
                        </a:tabLst>
                      </a:pPr>
                      <a:r>
                        <a:rPr lang="sr-Latn-CS" sz="1400">
                          <a:solidFill>
                            <a:schemeClr val="tx1"/>
                          </a:solidFill>
                          <a:effectLst/>
                        </a:rPr>
                        <a:t>Zahtevi se analiziraju i validiraju i definiše se zahtevana funkcionalnost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457450" algn="l"/>
                        </a:tabLst>
                      </a:pPr>
                      <a:r>
                        <a:rPr lang="sr-Latn-CS" sz="1400">
                          <a:solidFill>
                            <a:schemeClr val="tx1"/>
                          </a:solidFill>
                          <a:effectLst/>
                        </a:rPr>
                        <a:t>Razvoj zahteva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010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457450" algn="l"/>
                        </a:tabLst>
                      </a:pPr>
                      <a:r>
                        <a:rPr lang="sr-Latn-CS" sz="1400">
                          <a:solidFill>
                            <a:schemeClr val="tx1"/>
                          </a:solidFill>
                          <a:effectLst/>
                        </a:rPr>
                        <a:t>Koreni uzroka nastanka defekata i drugih problema se sistemski određuju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457450" algn="l"/>
                        </a:tabLst>
                      </a:pPr>
                      <a:r>
                        <a:rPr lang="sr-Latn-CS" sz="1400">
                          <a:solidFill>
                            <a:schemeClr val="tx1"/>
                          </a:solidFill>
                          <a:effectLst/>
                        </a:rPr>
                        <a:t>Uzročna analiza i rezolucija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457450" algn="l"/>
                        </a:tabLst>
                      </a:pPr>
                      <a:r>
                        <a:rPr lang="sr-Latn-CS" sz="1400" dirty="0">
                          <a:solidFill>
                            <a:schemeClr val="tx1"/>
                          </a:solidFill>
                          <a:effectLst/>
                        </a:rPr>
                        <a:t>Proces se institucionira kao definisan proces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457450" algn="l"/>
                        </a:tabLst>
                      </a:pPr>
                      <a:r>
                        <a:rPr lang="sr-Latn-CS" sz="1400" dirty="0">
                          <a:solidFill>
                            <a:schemeClr val="tx1"/>
                          </a:solidFill>
                          <a:effectLst/>
                        </a:rPr>
                        <a:t>Generički cilj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2153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1913"/>
            <a:ext cx="10953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32" name="TextBox 5"/>
          <p:cNvSpPr txBox="1">
            <a:spLocks noChangeArrowheads="1"/>
          </p:cNvSpPr>
          <p:nvPr/>
        </p:nvSpPr>
        <p:spPr bwMode="auto">
          <a:xfrm>
            <a:off x="1752600" y="152400"/>
            <a:ext cx="586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sr-Latn-RS" altLang="en-US"/>
              <a:t>MATEMATIČKI FAKULTET </a:t>
            </a:r>
          </a:p>
          <a:p>
            <a:pPr algn="ctr"/>
            <a:r>
              <a:rPr lang="sr-Latn-RS" altLang="en-US"/>
              <a:t>UNIVERZITET U BEOGRADU</a:t>
            </a:r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620000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sr-Latn-CS" sz="3200" dirty="0"/>
              <a:t>Set dobrih praksi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sr-Latn-CS" sz="1800" dirty="0"/>
              <a:t>O</a:t>
            </a:r>
            <a:r>
              <a:rPr lang="sr-Latn-CS" sz="1800" dirty="0" smtClean="0"/>
              <a:t>pisi </a:t>
            </a:r>
            <a:r>
              <a:rPr lang="sr-Latn-CS" sz="1800" dirty="0"/>
              <a:t>načina za postizanje </a:t>
            </a:r>
            <a:r>
              <a:rPr lang="sr-Latn-CS" sz="1800" dirty="0" smtClean="0"/>
              <a:t>ciljeva.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sr-Latn-CS" sz="1800" dirty="0"/>
              <a:t>CMMI prepoznaje da je cilj a ne put do cilja važniji. </a:t>
            </a:r>
            <a:endParaRPr lang="sr-Latn-CS" sz="18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sr-Latn-CS" sz="1800" dirty="0" smtClean="0"/>
              <a:t>Organizacije </a:t>
            </a:r>
            <a:r>
              <a:rPr lang="sr-Latn-CS" sz="1800" dirty="0"/>
              <a:t>mogu da koriste bilo koje prakse da postignu CMMI ciljeve – ne moraju da usvoajaju prakse preporučene u CMMI modelu. </a:t>
            </a:r>
            <a:endParaRPr lang="sr-Latn-CS" sz="1800" dirty="0" smtClean="0"/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3124200"/>
          <a:ext cx="7620000" cy="36274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09588"/>
                <a:gridCol w="3810412"/>
              </a:tblGrid>
              <a:tr h="21337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457450" algn="l"/>
                        </a:tabLst>
                      </a:pPr>
                      <a:r>
                        <a:rPr lang="sr-Latn-CS" sz="1400" dirty="0">
                          <a:effectLst/>
                        </a:rPr>
                        <a:t>Cilj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457450" algn="l"/>
                        </a:tabLst>
                      </a:pPr>
                      <a:r>
                        <a:rPr lang="sr-Latn-CS" sz="1400">
                          <a:effectLst/>
                        </a:rPr>
                        <a:t>Pridružene prakse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675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457450" algn="l"/>
                        </a:tabLst>
                      </a:pPr>
                      <a:r>
                        <a:rPr lang="sr-Latn-CS" sz="1400" dirty="0">
                          <a:effectLst/>
                        </a:rPr>
                        <a:t>Zahtevi se analiziraju i validiraju i definiše se zahtevana funkcionalnost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457450" algn="l"/>
                        </a:tabLst>
                      </a:pPr>
                      <a:r>
                        <a:rPr lang="sr-Latn-CS" sz="1400">
                          <a:effectLst/>
                        </a:rPr>
                        <a:t>Sistematsko analiziranje izvedenih zahteva da bi se osigurali da su oni dovoljni i potrebni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013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457450" algn="l"/>
                        </a:tabLst>
                      </a:pPr>
                      <a:r>
                        <a:rPr lang="sr-Latn-C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457450" algn="l"/>
                        </a:tabLst>
                      </a:pPr>
                      <a:r>
                        <a:rPr lang="sr-Latn-CS" sz="1400">
                          <a:effectLst/>
                        </a:rPr>
                        <a:t>Validiranje zahteva koristeći različite tehnike da bi se osiguralo da će rezultujući proizvod raditi prema očekivanjima unutar korisničkog okruženja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675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457450" algn="l"/>
                        </a:tabLst>
                      </a:pPr>
                      <a:r>
                        <a:rPr lang="sr-Latn-CS" sz="1400">
                          <a:effectLst/>
                        </a:rPr>
                        <a:t>Koreni uzroka nastanka defekata i drugih problema se sistemski određuju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457450" algn="l"/>
                        </a:tabLst>
                      </a:pPr>
                      <a:r>
                        <a:rPr lang="sr-Latn-CS" sz="1400">
                          <a:effectLst/>
                        </a:rPr>
                        <a:t>Selekcija kritičnih defekata i drugih problema za analzu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013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457450" algn="l"/>
                        </a:tabLst>
                      </a:pPr>
                      <a:r>
                        <a:rPr lang="sr-Latn-C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457450" algn="l"/>
                        </a:tabLst>
                      </a:pPr>
                      <a:r>
                        <a:rPr lang="sr-Latn-CS" sz="1400">
                          <a:effectLst/>
                        </a:rPr>
                        <a:t>Izvođenje uzročne analze selektovanih defekata i drugih problema i predlaganje mera za njihovo saniranje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013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457450" algn="l"/>
                        </a:tabLst>
                      </a:pPr>
                      <a:r>
                        <a:rPr lang="sr-Latn-CS" sz="1400">
                          <a:effectLst/>
                        </a:rPr>
                        <a:t>Proces se institucionira kao definisan proces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457450" algn="l"/>
                        </a:tabLst>
                      </a:pPr>
                      <a:r>
                        <a:rPr lang="sr-Latn-CS" sz="1400">
                          <a:effectLst/>
                        </a:rPr>
                        <a:t>Uspostavljanje i održavanje organizacione politike za planiranje i izvršavanje zahteva za proces razvoja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013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457450" algn="l"/>
                        </a:tabLst>
                      </a:pPr>
                      <a:r>
                        <a:rPr lang="sr-Latn-C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457450" algn="l"/>
                        </a:tabLst>
                      </a:pPr>
                      <a:r>
                        <a:rPr lang="sr-Latn-CS" sz="1400" dirty="0">
                          <a:effectLst/>
                        </a:rPr>
                        <a:t>Dodeljivanje odgovornosti i autoriteta za izvođenje procesa, razvoj radnog proizvoda, i obezbeđivanje usluga razvojnog procesa.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2255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1913"/>
            <a:ext cx="10953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59" name="TextBox 5"/>
          <p:cNvSpPr txBox="1">
            <a:spLocks noChangeArrowheads="1"/>
          </p:cNvSpPr>
          <p:nvPr/>
        </p:nvSpPr>
        <p:spPr bwMode="auto">
          <a:xfrm>
            <a:off x="1752600" y="152400"/>
            <a:ext cx="586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sr-Latn-RS" altLang="en-US"/>
              <a:t>MATEMATIČKI FAKULTET </a:t>
            </a:r>
          </a:p>
          <a:p>
            <a:pPr algn="ctr"/>
            <a:r>
              <a:rPr lang="sr-Latn-RS" altLang="en-US"/>
              <a:t>UNIVERZITET U BEOGRADU</a:t>
            </a:r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sr-Latn-CS" altLang="en-US" sz="1800" smtClean="0">
                <a:solidFill>
                  <a:srgbClr val="000000"/>
                </a:solidFill>
              </a:rPr>
              <a:t/>
            </a:r>
            <a:br>
              <a:rPr lang="sr-Latn-CS" altLang="en-US" sz="1800" smtClean="0">
                <a:solidFill>
                  <a:srgbClr val="000000"/>
                </a:solidFill>
              </a:rPr>
            </a:b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029200"/>
          </a:xfrm>
        </p:spPr>
        <p:txBody>
          <a:bodyPr/>
          <a:lstStyle/>
          <a:p>
            <a:r>
              <a:rPr lang="sr-Latn-CS" altLang="en-US" smtClean="0"/>
              <a:t>CMMI procena obuhvata pregled procesa unutar organizacije i rangiranje ovih procesa ili procesnih oblasti na šestobrojnoj skali koja odgovara nivou razvijenostiosti svakog procesa. </a:t>
            </a:r>
          </a:p>
          <a:p>
            <a:endParaRPr lang="sr-Latn-CS" altLang="en-US" smtClean="0"/>
          </a:p>
          <a:p>
            <a:r>
              <a:rPr lang="sr-Latn-CS" altLang="en-US" smtClean="0"/>
              <a:t>Šestobrojna skala dodeljuje nivoe razvijenostiosti prema sledećem:</a:t>
            </a:r>
            <a:endParaRPr lang="sr-Latn-CS" altLang="en-US" b="1" smtClean="0"/>
          </a:p>
          <a:p>
            <a:pPr marL="868363" lvl="1" indent="-457200">
              <a:buFont typeface="Cambria" pitchFamily="18" charset="0"/>
              <a:buAutoNum type="arabicPeriod"/>
            </a:pPr>
            <a:r>
              <a:rPr lang="sr-Latn-CS" altLang="en-US" smtClean="0"/>
              <a:t>Nepotpun</a:t>
            </a:r>
          </a:p>
          <a:p>
            <a:pPr marL="868363" lvl="1" indent="-457200">
              <a:buFont typeface="Cambria" pitchFamily="18" charset="0"/>
              <a:buAutoNum type="arabicPeriod"/>
            </a:pPr>
            <a:r>
              <a:rPr lang="sr-Latn-CS" altLang="en-US" smtClean="0"/>
              <a:t>Izvodljiv</a:t>
            </a:r>
          </a:p>
          <a:p>
            <a:pPr marL="868363" lvl="1" indent="-457200">
              <a:buFont typeface="Cambria" pitchFamily="18" charset="0"/>
              <a:buAutoNum type="arabicPeriod"/>
            </a:pPr>
            <a:r>
              <a:rPr lang="sr-Latn-CS" altLang="en-US" smtClean="0"/>
              <a:t>Pod kontrolom </a:t>
            </a:r>
          </a:p>
          <a:p>
            <a:pPr marL="868363" lvl="1" indent="-457200">
              <a:buFont typeface="Cambria" pitchFamily="18" charset="0"/>
              <a:buAutoNum type="arabicPeriod"/>
            </a:pPr>
            <a:r>
              <a:rPr lang="sr-Latn-CS" altLang="en-US" smtClean="0"/>
              <a:t>Definisan</a:t>
            </a:r>
          </a:p>
          <a:p>
            <a:pPr marL="868363" lvl="1" indent="-457200">
              <a:buFont typeface="Cambria" pitchFamily="18" charset="0"/>
              <a:buAutoNum type="arabicPeriod"/>
            </a:pPr>
            <a:r>
              <a:rPr lang="sr-Latn-CS" altLang="en-US" smtClean="0"/>
              <a:t>Kvalitativno rukovođen </a:t>
            </a:r>
          </a:p>
          <a:p>
            <a:pPr marL="868363" lvl="1" indent="-457200">
              <a:buFont typeface="Cambria" pitchFamily="18" charset="0"/>
              <a:buAutoNum type="arabicPeriod"/>
            </a:pPr>
            <a:r>
              <a:rPr lang="sr-Latn-CS" altLang="en-US" smtClean="0"/>
              <a:t>Optimiziran</a:t>
            </a:r>
            <a:endParaRPr lang="en-US" altLang="en-US" smtClean="0"/>
          </a:p>
          <a:p>
            <a:endParaRPr lang="en-US" altLang="en-US" smtClean="0"/>
          </a:p>
        </p:txBody>
      </p:sp>
      <p:pic>
        <p:nvPicPr>
          <p:cNvPr id="2355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1913"/>
            <a:ext cx="10953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TextBox 4"/>
          <p:cNvSpPr txBox="1">
            <a:spLocks noChangeArrowheads="1"/>
          </p:cNvSpPr>
          <p:nvPr/>
        </p:nvSpPr>
        <p:spPr bwMode="auto">
          <a:xfrm>
            <a:off x="1752600" y="152400"/>
            <a:ext cx="586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sr-Latn-RS" altLang="en-US"/>
              <a:t>MATEMATIČKI FAKULTET </a:t>
            </a:r>
          </a:p>
          <a:p>
            <a:pPr algn="ctr"/>
            <a:r>
              <a:rPr lang="sr-Latn-RS" altLang="en-US"/>
              <a:t>UNIVERZITET U BEOGRADU</a:t>
            </a:r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7620000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sr-Latn-CS" sz="3200" dirty="0"/>
              <a:t>Organizovan CMMI model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05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sr-Latn-CS" dirty="0" smtClean="0"/>
              <a:t>Definicija?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sr-Latn-C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sr-Latn-C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sr-Latn-C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sr-Latn-C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sr-Latn-CS" dirty="0" smtClean="0"/>
              <a:t>Prednost </a:t>
            </a:r>
            <a:r>
              <a:rPr lang="sr-Latn-CS" dirty="0"/>
              <a:t>oranizovanog </a:t>
            </a:r>
            <a:r>
              <a:rPr lang="sr-Latn-CS" dirty="0" smtClean="0"/>
              <a:t>CMMI: </a:t>
            </a:r>
          </a:p>
          <a:p>
            <a:pPr marL="640080" lvl="1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sr-Latn-CS" dirty="0"/>
              <a:t>K</a:t>
            </a:r>
            <a:r>
              <a:rPr lang="sr-Latn-CS" dirty="0" smtClean="0"/>
              <a:t>ompatabilan sa CMM modelom</a:t>
            </a:r>
          </a:p>
          <a:p>
            <a:pPr marL="640080" lvl="1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sr-Latn-CS" dirty="0"/>
              <a:t>D</a:t>
            </a:r>
            <a:r>
              <a:rPr lang="sr-Latn-CS" dirty="0" smtClean="0"/>
              <a:t>efiniše </a:t>
            </a:r>
            <a:r>
              <a:rPr lang="sr-Latn-CS" dirty="0"/>
              <a:t>jasan put ka unapređenju organizacije</a:t>
            </a:r>
            <a:endParaRPr lang="sr-Latn-C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sr-Latn-CS" dirty="0"/>
              <a:t>Glavni </a:t>
            </a:r>
            <a:r>
              <a:rPr lang="sr-Latn-CS" dirty="0" smtClean="0"/>
              <a:t>nedostaci:</a:t>
            </a:r>
          </a:p>
          <a:p>
            <a:pPr marL="640080" lvl="1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sr-Latn-CS" dirty="0"/>
              <a:t>Svaki nivo razvijenosti ima svopstvene ciljeve i </a:t>
            </a:r>
            <a:r>
              <a:rPr lang="sr-Latn-CS" dirty="0" smtClean="0"/>
              <a:t>prakse</a:t>
            </a:r>
          </a:p>
          <a:p>
            <a:pPr marL="640080" lvl="1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sr-Latn-CS" dirty="0"/>
              <a:t>Organizovani model predpostavlja da su svi ciljevi i prakse sa jednog nivoa implementirane pre početka tranzicije ka višem </a:t>
            </a:r>
            <a:r>
              <a:rPr lang="sr-Latn-CS" dirty="0" smtClean="0"/>
              <a:t>nivou.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2458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1913"/>
            <a:ext cx="10953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Box 4"/>
          <p:cNvSpPr txBox="1">
            <a:spLocks noChangeArrowheads="1"/>
          </p:cNvSpPr>
          <p:nvPr/>
        </p:nvSpPr>
        <p:spPr bwMode="auto">
          <a:xfrm>
            <a:off x="1752600" y="152400"/>
            <a:ext cx="586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sr-Latn-RS" altLang="en-US"/>
              <a:t>MATEMATIČKI FAKULTET </a:t>
            </a:r>
          </a:p>
          <a:p>
            <a:pPr algn="ctr"/>
            <a:r>
              <a:rPr lang="sr-Latn-RS" altLang="en-US"/>
              <a:t>UNIVERZITET U BEOGRADU</a:t>
            </a:r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23888" y="2071688"/>
            <a:ext cx="7377112" cy="1323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sz="2000" dirty="0"/>
              <a:t>Ključna razlika između organizovanog i kontinualnog modela jeste da organizovani model se koristi za procenu sposobnosti organizacije u celini, dok se kontinualni model koristi za merenje razvijenosti pojedinačnih procesnih oblasti unutar organizacije.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990600"/>
            <a:ext cx="7620000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sr-Latn-CS" sz="3200" dirty="0"/>
              <a:t>Kontinualni CMMI model 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620000" cy="4572000"/>
          </a:xfrm>
        </p:spPr>
        <p:txBody>
          <a:bodyPr/>
          <a:lstStyle/>
          <a:p>
            <a:r>
              <a:rPr lang="sr-Latn-CS" altLang="en-US" smtClean="0"/>
              <a:t>Model se bavi individualnim ili grupama praksi i procenjuje upotrebu dobre prakse unutar svake procesne oblasti.</a:t>
            </a:r>
          </a:p>
          <a:p>
            <a:endParaRPr lang="sr-Latn-CS" altLang="en-US" smtClean="0"/>
          </a:p>
          <a:p>
            <a:r>
              <a:rPr lang="sr-Latn-CS" altLang="en-US" smtClean="0"/>
              <a:t>Glavna prednost kontinualnog modela je u tome da kompanije mogu da biraju procese koje žele da unaprede prema svojim potrebama i zahtevima</a:t>
            </a:r>
          </a:p>
          <a:p>
            <a:endParaRPr lang="sr-Latn-CS" altLang="en-US" smtClean="0"/>
          </a:p>
          <a:p>
            <a:r>
              <a:rPr lang="sr-Latn-CS" altLang="en-US" smtClean="0"/>
              <a:t>Različiti tipovi organizacija imaju različite zahteve za unapređivanje procesa. </a:t>
            </a:r>
          </a:p>
          <a:p>
            <a:endParaRPr lang="sr-Latn-CS" altLang="en-US" smtClean="0"/>
          </a:p>
          <a:p>
            <a:r>
              <a:rPr lang="sr-Latn-CS" altLang="en-US" smtClean="0"/>
              <a:t>Kontinualni CMMI model dozvoljava fleksibilnost.</a:t>
            </a:r>
          </a:p>
          <a:p>
            <a:endParaRPr lang="en-US" altLang="en-US" smtClean="0"/>
          </a:p>
        </p:txBody>
      </p:sp>
      <p:pic>
        <p:nvPicPr>
          <p:cNvPr id="2560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1913"/>
            <a:ext cx="10953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Box 4"/>
          <p:cNvSpPr txBox="1">
            <a:spLocks noChangeArrowheads="1"/>
          </p:cNvSpPr>
          <p:nvPr/>
        </p:nvSpPr>
        <p:spPr bwMode="auto">
          <a:xfrm>
            <a:off x="1752600" y="152400"/>
            <a:ext cx="586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sr-Latn-RS" altLang="en-US"/>
              <a:t>MATEMATIČKI FAKULTET </a:t>
            </a:r>
          </a:p>
          <a:p>
            <a:pPr algn="ctr"/>
            <a:r>
              <a:rPr lang="sr-Latn-RS" altLang="en-US"/>
              <a:t>UNIVERZITET U BEOGRADU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sr-Latn-RS" dirty="0"/>
              <a:t>Kada se koji koristi?</a:t>
            </a:r>
            <a:endParaRPr lang="en-US" dirty="0"/>
          </a:p>
          <a:p>
            <a:pPr marL="640080" lvl="1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err="1"/>
              <a:t>Za</a:t>
            </a:r>
            <a:r>
              <a:rPr lang="en-US" dirty="0"/>
              <a:t> male i </a:t>
            </a:r>
            <a:r>
              <a:rPr lang="en-US" dirty="0" err="1"/>
              <a:t>srednje</a:t>
            </a:r>
            <a:r>
              <a:rPr lang="en-US" dirty="0"/>
              <a:t> </a:t>
            </a:r>
            <a:r>
              <a:rPr lang="en-US" dirty="0" err="1"/>
              <a:t>projekte</a:t>
            </a:r>
            <a:r>
              <a:rPr lang="en-US" dirty="0"/>
              <a:t> ''</a:t>
            </a:r>
            <a:r>
              <a:rPr lang="en-US" dirty="0" err="1"/>
              <a:t>okretni</a:t>
            </a:r>
            <a:r>
              <a:rPr lang="en-US" dirty="0"/>
              <a:t> </a:t>
            </a:r>
            <a:r>
              <a:rPr lang="en-US" dirty="0" err="1"/>
              <a:t>pristup</a:t>
            </a:r>
            <a:r>
              <a:rPr lang="en-US" dirty="0"/>
              <a:t>'' </a:t>
            </a:r>
            <a:r>
              <a:rPr lang="en-US" dirty="0" smtClean="0"/>
              <a:t>- </a:t>
            </a:r>
            <a:r>
              <a:rPr lang="en-US" dirty="0" err="1" smtClean="0"/>
              <a:t>najisplativiji</a:t>
            </a:r>
            <a:r>
              <a:rPr lang="en-US" dirty="0" smtClean="0"/>
              <a:t> </a:t>
            </a:r>
            <a:r>
              <a:rPr lang="en-US" dirty="0" err="1" smtClean="0"/>
              <a:t>pristup</a:t>
            </a:r>
            <a:endParaRPr lang="en-US" dirty="0" smtClean="0"/>
          </a:p>
          <a:p>
            <a:pPr marL="640080" lvl="1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velike</a:t>
            </a:r>
            <a:r>
              <a:rPr lang="en-US" dirty="0" smtClean="0"/>
              <a:t> </a:t>
            </a:r>
            <a:r>
              <a:rPr lang="en-US" dirty="0" err="1" smtClean="0"/>
              <a:t>sisteme</a:t>
            </a:r>
            <a:r>
              <a:rPr lang="en-US" dirty="0" smtClean="0"/>
              <a:t> </a:t>
            </a:r>
            <a:r>
              <a:rPr lang="en-US" dirty="0" err="1" smtClean="0"/>
              <a:t>vođenje</a:t>
            </a:r>
            <a:r>
              <a:rPr lang="en-US" dirty="0" smtClean="0"/>
              <a:t> </a:t>
            </a:r>
            <a:r>
              <a:rPr lang="en-US" dirty="0" err="1"/>
              <a:t>projekta</a:t>
            </a:r>
            <a:r>
              <a:rPr lang="en-US" dirty="0"/>
              <a:t> je </a:t>
            </a:r>
            <a:r>
              <a:rPr lang="en-US" dirty="0" err="1"/>
              <a:t>često</a:t>
            </a:r>
            <a:r>
              <a:rPr lang="en-US" dirty="0"/>
              <a:t> </a:t>
            </a:r>
            <a:r>
              <a:rPr lang="en-US" dirty="0" err="1"/>
              <a:t>razlog</a:t>
            </a:r>
            <a:r>
              <a:rPr lang="en-US" dirty="0"/>
              <a:t> </a:t>
            </a:r>
            <a:r>
              <a:rPr lang="en-US" dirty="0" err="1"/>
              <a:t>kašnjenja</a:t>
            </a:r>
            <a:r>
              <a:rPr lang="en-US" dirty="0"/>
              <a:t> i </a:t>
            </a:r>
            <a:r>
              <a:rPr lang="en-US" dirty="0" err="1" smtClean="0"/>
              <a:t>problema</a:t>
            </a:r>
            <a:r>
              <a:rPr lang="sr-Latn-RS" dirty="0" smtClean="0"/>
              <a:t>, pa dugotrajniji pristup razvijenosti procesa pruža bolje rezultate na dugoročnom planu.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sr-Latn-RS" dirty="0" smtClean="0"/>
              <a:t>Faktori koji utiču na razvoj softvera (Slika 1)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83025"/>
            <a:ext cx="51054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1913"/>
            <a:ext cx="10953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Box 5"/>
          <p:cNvSpPr txBox="1">
            <a:spLocks noChangeArrowheads="1"/>
          </p:cNvSpPr>
          <p:nvPr/>
        </p:nvSpPr>
        <p:spPr bwMode="auto">
          <a:xfrm>
            <a:off x="1752600" y="152400"/>
            <a:ext cx="586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sr-Latn-RS" altLang="en-US"/>
              <a:t>MATEMATIČKI FAKULTET </a:t>
            </a:r>
          </a:p>
          <a:p>
            <a:pPr algn="ctr"/>
            <a:r>
              <a:rPr lang="sr-Latn-RS" altLang="en-US"/>
              <a:t>UNIVERZITET U BEOGRADU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0540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sr-Latn-RS" dirty="0" smtClean="0"/>
              <a:t>Koji faktori negativno utiču na razvoj softvera?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err="1"/>
              <a:t>Karakteristike</a:t>
            </a:r>
            <a:r>
              <a:rPr lang="en-US" b="1" dirty="0"/>
              <a:t> </a:t>
            </a:r>
            <a:r>
              <a:rPr lang="en-US" b="1" dirty="0" err="1" smtClean="0"/>
              <a:t>procesa</a:t>
            </a:r>
            <a:r>
              <a:rPr lang="sr-Latn-RS" b="1" dirty="0" smtClean="0"/>
              <a:t>:</a:t>
            </a:r>
          </a:p>
          <a:p>
            <a:pPr marL="640080" lvl="1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err="1" smtClean="0"/>
              <a:t>Razumevanje</a:t>
            </a:r>
            <a:endParaRPr lang="sr-Latn-RS" dirty="0" smtClean="0"/>
          </a:p>
          <a:p>
            <a:pPr marL="640080" lvl="1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err="1" smtClean="0"/>
              <a:t>Standardizacija</a:t>
            </a:r>
            <a:endParaRPr lang="sr-Latn-RS" dirty="0" smtClean="0"/>
          </a:p>
          <a:p>
            <a:pPr marL="640080" lvl="1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err="1" smtClean="0"/>
              <a:t>Vidljivost</a:t>
            </a:r>
            <a:endParaRPr lang="sr-Latn-RS" dirty="0" smtClean="0"/>
          </a:p>
          <a:p>
            <a:pPr marL="640080" lvl="1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err="1" smtClean="0"/>
              <a:t>Merljivost</a:t>
            </a:r>
            <a:endParaRPr lang="sr-Latn-RS" dirty="0" smtClean="0"/>
          </a:p>
          <a:p>
            <a:pPr marL="640080" lvl="1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 smtClean="0"/>
              <a:t>podrške</a:t>
            </a:r>
            <a:endParaRPr lang="sr-Latn-R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sr-Latn-R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sr-Latn-RS" dirty="0" smtClean="0"/>
              <a:t>Primer? </a:t>
            </a:r>
            <a:endParaRPr lang="sr-Latn-RS" b="1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sr-Latn-RS" b="1" dirty="0" smtClean="0"/>
              <a:t>V</a:t>
            </a:r>
            <a:r>
              <a:rPr lang="en-US" b="1" dirty="0" err="1" smtClean="0"/>
              <a:t>idljiv</a:t>
            </a:r>
            <a:r>
              <a:rPr lang="sr-Latn-RS" b="1" dirty="0" smtClean="0"/>
              <a:t> </a:t>
            </a:r>
            <a:r>
              <a:rPr lang="sr-Latn-RS" dirty="0" smtClean="0"/>
              <a:t>proces</a:t>
            </a:r>
            <a:r>
              <a:rPr lang="en-US" b="1" dirty="0" smtClean="0"/>
              <a:t> </a:t>
            </a:r>
            <a:r>
              <a:rPr lang="en-US" dirty="0" err="1"/>
              <a:t>će</a:t>
            </a:r>
            <a:r>
              <a:rPr lang="en-US" dirty="0"/>
              <a:t> </a:t>
            </a:r>
            <a:r>
              <a:rPr lang="en-US" dirty="0" err="1"/>
              <a:t>vrlo</a:t>
            </a:r>
            <a:r>
              <a:rPr lang="en-US" dirty="0"/>
              <a:t> </a:t>
            </a:r>
            <a:r>
              <a:rPr lang="en-US" dirty="0" err="1"/>
              <a:t>verovatno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i </a:t>
            </a:r>
            <a:r>
              <a:rPr lang="en-US" b="1" dirty="0" err="1" smtClean="0"/>
              <a:t>razumljiv</a:t>
            </a:r>
            <a:r>
              <a:rPr lang="sr-Latn-RS" dirty="0" smtClean="0"/>
              <a:t>...</a:t>
            </a:r>
            <a:endParaRPr lang="sr-Latn-RS" b="1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sr-Latn-RS" b="1" dirty="0" smtClean="0"/>
              <a:t>V</a:t>
            </a:r>
            <a:r>
              <a:rPr lang="en-US" b="1" dirty="0" err="1" smtClean="0"/>
              <a:t>idljivost</a:t>
            </a:r>
            <a:r>
              <a:rPr lang="en-US" dirty="0" smtClean="0"/>
              <a:t>  </a:t>
            </a:r>
            <a:r>
              <a:rPr lang="en-US" dirty="0" err="1"/>
              <a:t>procesa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obrnuto</a:t>
            </a:r>
            <a:r>
              <a:rPr lang="en-US" dirty="0"/>
              <a:t> </a:t>
            </a:r>
            <a:r>
              <a:rPr lang="en-US" dirty="0" err="1"/>
              <a:t>proporcionalna</a:t>
            </a:r>
            <a:r>
              <a:rPr lang="en-US" dirty="0"/>
              <a:t> </a:t>
            </a:r>
            <a:r>
              <a:rPr lang="en-US" b="1" dirty="0" err="1" smtClean="0"/>
              <a:t>brzini</a:t>
            </a:r>
            <a:r>
              <a:rPr lang="sr-Latn-RS" b="1" dirty="0" smtClean="0"/>
              <a:t>...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sr-Latn-RS" b="1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moguće</a:t>
            </a:r>
            <a:r>
              <a:rPr lang="en-US" dirty="0"/>
              <a:t> </a:t>
            </a:r>
            <a:r>
              <a:rPr lang="en-US" dirty="0" err="1"/>
              <a:t>napraviti</a:t>
            </a:r>
            <a:r>
              <a:rPr lang="en-US" dirty="0"/>
              <a:t> </a:t>
            </a:r>
            <a:r>
              <a:rPr lang="en-US" dirty="0" err="1"/>
              <a:t>poboljšanje</a:t>
            </a:r>
            <a:r>
              <a:rPr lang="en-US" dirty="0"/>
              <a:t> </a:t>
            </a:r>
            <a:r>
              <a:rPr lang="en-US" dirty="0" err="1"/>
              <a:t>procesa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optimizira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atribute</a:t>
            </a:r>
            <a:r>
              <a:rPr lang="en-US" dirty="0"/>
              <a:t> </a:t>
            </a:r>
            <a:r>
              <a:rPr lang="en-US" dirty="0" err="1"/>
              <a:t>procesa</a:t>
            </a:r>
            <a:r>
              <a:rPr lang="en-US" dirty="0"/>
              <a:t> </a:t>
            </a:r>
            <a:r>
              <a:rPr lang="en-US" dirty="0" err="1" smtClean="0"/>
              <a:t>odjednom</a:t>
            </a:r>
            <a:r>
              <a:rPr lang="sr-Latn-RS" dirty="0" smtClean="0"/>
              <a:t>!!!!</a:t>
            </a:r>
          </a:p>
        </p:txBody>
      </p:sp>
      <p:pic>
        <p:nvPicPr>
          <p:cNvPr id="512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1913"/>
            <a:ext cx="10953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4"/>
          <p:cNvSpPr txBox="1">
            <a:spLocks noChangeArrowheads="1"/>
          </p:cNvSpPr>
          <p:nvPr/>
        </p:nvSpPr>
        <p:spPr bwMode="auto">
          <a:xfrm>
            <a:off x="1752600" y="152400"/>
            <a:ext cx="586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sr-Latn-RS" altLang="en-US"/>
              <a:t>MATEMATIČKI FAKULTET </a:t>
            </a:r>
          </a:p>
          <a:p>
            <a:pPr algn="ctr"/>
            <a:r>
              <a:rPr lang="sr-Latn-RS" altLang="en-US"/>
              <a:t>UNIVERZITET U BEOGRADU</a:t>
            </a:r>
            <a:endParaRPr lang="en-US" altLang="en-US"/>
          </a:p>
        </p:txBody>
      </p:sp>
      <p:sp>
        <p:nvSpPr>
          <p:cNvPr id="5125" name="TextBox 8"/>
          <p:cNvSpPr txBox="1">
            <a:spLocks noChangeArrowheads="1"/>
          </p:cNvSpPr>
          <p:nvPr/>
        </p:nvSpPr>
        <p:spPr bwMode="auto">
          <a:xfrm>
            <a:off x="3830638" y="2438400"/>
            <a:ext cx="1851025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-45720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indent="-45720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1">
              <a:buFont typeface="Wingdings" pitchFamily="2" charset="2"/>
              <a:buChar char="Ø"/>
            </a:pPr>
            <a:r>
              <a:rPr lang="en-US" altLang="en-US" sz="2000"/>
              <a:t>Prihvatanje</a:t>
            </a:r>
            <a:endParaRPr lang="sr-Latn-RS" altLang="en-US" sz="2000"/>
          </a:p>
          <a:p>
            <a:pPr lvl="1">
              <a:buFont typeface="Wingdings" pitchFamily="2" charset="2"/>
              <a:buChar char="Ø"/>
            </a:pPr>
            <a:r>
              <a:rPr lang="en-US" altLang="en-US" sz="2000"/>
              <a:t>Pouzdanost</a:t>
            </a:r>
            <a:endParaRPr lang="sr-Latn-RS" altLang="en-US" sz="2000"/>
          </a:p>
          <a:p>
            <a:pPr lvl="1">
              <a:buFont typeface="Wingdings" pitchFamily="2" charset="2"/>
              <a:buChar char="Ø"/>
            </a:pPr>
            <a:r>
              <a:rPr lang="en-US" altLang="en-US" sz="2000"/>
              <a:t>Robusnost</a:t>
            </a:r>
            <a:endParaRPr lang="sr-Latn-RS" altLang="en-US" sz="2000"/>
          </a:p>
          <a:p>
            <a:pPr lvl="1">
              <a:buFont typeface="Wingdings" pitchFamily="2" charset="2"/>
              <a:buChar char="Ø"/>
            </a:pPr>
            <a:r>
              <a:rPr lang="en-US" altLang="en-US" sz="2000"/>
              <a:t>Održivost</a:t>
            </a:r>
            <a:endParaRPr lang="sr-Latn-RS" altLang="en-US" sz="2000"/>
          </a:p>
          <a:p>
            <a:pPr lvl="1">
              <a:buFont typeface="Wingdings" pitchFamily="2" charset="2"/>
              <a:buChar char="Ø"/>
            </a:pPr>
            <a:r>
              <a:rPr lang="en-US" altLang="en-US" sz="2000"/>
              <a:t>Brzina</a:t>
            </a:r>
            <a:endParaRPr lang="sr-Latn-RS" altLang="en-US" sz="2000"/>
          </a:p>
          <a:p>
            <a:pPr>
              <a:lnSpc>
                <a:spcPct val="150000"/>
              </a:lnSpc>
            </a:pPr>
            <a:endParaRPr lang="en-US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029200"/>
          </a:xfrm>
        </p:spPr>
        <p:txBody>
          <a:bodyPr/>
          <a:lstStyle/>
          <a:p>
            <a:r>
              <a:rPr lang="sr-Latn-RS" altLang="en-US" smtClean="0"/>
              <a:t>Kod malih timova k</a:t>
            </a:r>
            <a:r>
              <a:rPr lang="en-US" altLang="en-US" smtClean="0"/>
              <a:t>valitet softvera ne zavisi od proizvodnog procesa, već od iskustva i sposobnosti programera</a:t>
            </a:r>
            <a:r>
              <a:rPr lang="sr-Latn-RS" altLang="en-US" smtClean="0"/>
              <a:t>!!!!</a:t>
            </a:r>
          </a:p>
          <a:p>
            <a:endParaRPr lang="sr-Latn-RS" altLang="en-US" smtClean="0"/>
          </a:p>
          <a:p>
            <a:r>
              <a:rPr lang="en-US" altLang="en-US" smtClean="0"/>
              <a:t>Za neke softvere, procedura pravljenja može odrediti kvalitet, međutim za razvoj novih softvera veću ulogu igra kvalitet programera koji ga rade. </a:t>
            </a:r>
            <a:endParaRPr lang="sr-Latn-RS" altLang="en-US" smtClean="0"/>
          </a:p>
          <a:p>
            <a:endParaRPr lang="sr-Latn-RS" altLang="en-US" smtClean="0"/>
          </a:p>
          <a:p>
            <a:r>
              <a:rPr lang="en-US" altLang="en-US" smtClean="0"/>
              <a:t>Uticaj jednog i drugog faktora zavisi isključivo od kompleksnosti i veličine projekta.</a:t>
            </a:r>
            <a:endParaRPr lang="sr-Latn-RS" altLang="en-US" smtClean="0"/>
          </a:p>
          <a:p>
            <a:endParaRPr lang="sr-Latn-RS" altLang="en-US" smtClean="0"/>
          </a:p>
          <a:p>
            <a:r>
              <a:rPr lang="en-US" altLang="en-US" smtClean="0"/>
              <a:t>Za veoma velike sisteme koji uključuju i podsisteme, koje razvijaju timovi na različitim lokacijama, glavni faktor koji određuje kvalitet je proces!</a:t>
            </a:r>
          </a:p>
        </p:txBody>
      </p:sp>
      <p:pic>
        <p:nvPicPr>
          <p:cNvPr id="6147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1913"/>
            <a:ext cx="10953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Box 4"/>
          <p:cNvSpPr txBox="1">
            <a:spLocks noChangeArrowheads="1"/>
          </p:cNvSpPr>
          <p:nvPr/>
        </p:nvSpPr>
        <p:spPr bwMode="auto">
          <a:xfrm>
            <a:off x="1752600" y="152400"/>
            <a:ext cx="586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sr-Latn-RS" altLang="en-US"/>
              <a:t>MATEMATIČKI FAKULTET </a:t>
            </a:r>
          </a:p>
          <a:p>
            <a:pPr algn="ctr"/>
            <a:r>
              <a:rPr lang="sr-Latn-RS" altLang="en-US"/>
              <a:t>UNIVERZITET U BEOGRADU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05400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/>
              <a:t>Nevezano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ljude</a:t>
            </a:r>
            <a:r>
              <a:rPr lang="en-US" dirty="0"/>
              <a:t>, </a:t>
            </a:r>
            <a:r>
              <a:rPr lang="en-US" dirty="0" err="1"/>
              <a:t>procese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razvojne</a:t>
            </a:r>
            <a:r>
              <a:rPr lang="en-US" dirty="0"/>
              <a:t> </a:t>
            </a:r>
            <a:r>
              <a:rPr lang="en-US" dirty="0" err="1"/>
              <a:t>alate</a:t>
            </a:r>
            <a:r>
              <a:rPr lang="en-US" dirty="0"/>
              <a:t>, </a:t>
            </a:r>
            <a:r>
              <a:rPr lang="en-US" dirty="0" err="1"/>
              <a:t>ukoliko</a:t>
            </a:r>
            <a:r>
              <a:rPr lang="en-US" dirty="0"/>
              <a:t> </a:t>
            </a:r>
            <a:r>
              <a:rPr lang="en-US" dirty="0" err="1"/>
              <a:t>projekat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neadekvatan</a:t>
            </a:r>
            <a:r>
              <a:rPr lang="en-US" dirty="0"/>
              <a:t> </a:t>
            </a:r>
            <a:r>
              <a:rPr lang="en-US" dirty="0" err="1"/>
              <a:t>budžet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je </a:t>
            </a:r>
            <a:r>
              <a:rPr lang="en-US" dirty="0" err="1"/>
              <a:t>planiran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nerealnim</a:t>
            </a:r>
            <a:r>
              <a:rPr lang="en-US" dirty="0"/>
              <a:t> </a:t>
            </a:r>
            <a:r>
              <a:rPr lang="en-US" dirty="0" err="1"/>
              <a:t>detumima</a:t>
            </a:r>
            <a:r>
              <a:rPr lang="en-US" dirty="0"/>
              <a:t> </a:t>
            </a:r>
            <a:r>
              <a:rPr lang="en-US" dirty="0" err="1"/>
              <a:t>isporuke</a:t>
            </a:r>
            <a:r>
              <a:rPr lang="en-US" dirty="0"/>
              <a:t>, </a:t>
            </a:r>
            <a:r>
              <a:rPr lang="en-US" dirty="0" err="1"/>
              <a:t>kvalitet</a:t>
            </a:r>
            <a:r>
              <a:rPr lang="en-US" dirty="0"/>
              <a:t> </a:t>
            </a:r>
            <a:r>
              <a:rPr lang="en-US" dirty="0" err="1"/>
              <a:t>proizvoda</a:t>
            </a:r>
            <a:r>
              <a:rPr lang="en-US" dirty="0"/>
              <a:t> </a:t>
            </a:r>
            <a:r>
              <a:rPr lang="en-US" dirty="0" err="1"/>
              <a:t>će</a:t>
            </a:r>
            <a:r>
              <a:rPr lang="en-US" dirty="0"/>
              <a:t> </a:t>
            </a:r>
            <a:r>
              <a:rPr lang="en-US" dirty="0" err="1"/>
              <a:t>trpeti</a:t>
            </a:r>
            <a:r>
              <a:rPr lang="en-US" dirty="0"/>
              <a:t>. </a:t>
            </a:r>
            <a:endParaRPr lang="sr-Latn-R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sr-Latn-R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Dobar</a:t>
            </a:r>
            <a:r>
              <a:rPr lang="en-US" dirty="0" smtClean="0"/>
              <a:t> </a:t>
            </a:r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zahteva</a:t>
            </a:r>
            <a:r>
              <a:rPr lang="en-US" dirty="0"/>
              <a:t> </a:t>
            </a:r>
            <a:r>
              <a:rPr lang="en-US" dirty="0" err="1"/>
              <a:t>sredstva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efektivnu</a:t>
            </a:r>
            <a:r>
              <a:rPr lang="en-US" dirty="0"/>
              <a:t> </a:t>
            </a:r>
            <a:r>
              <a:rPr lang="en-US" dirty="0" err="1"/>
              <a:t>implementaciju</a:t>
            </a:r>
            <a:r>
              <a:rPr lang="en-US" dirty="0" smtClean="0"/>
              <a:t>.</a:t>
            </a:r>
            <a:endParaRPr lang="sr-Latn-R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sr-Latn-R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U </a:t>
            </a:r>
            <a:r>
              <a:rPr lang="en-US" dirty="0" err="1"/>
              <a:t>slučaju</a:t>
            </a:r>
            <a:r>
              <a:rPr lang="en-US" dirty="0"/>
              <a:t> </a:t>
            </a:r>
            <a:r>
              <a:rPr lang="en-US" dirty="0" err="1" smtClean="0"/>
              <a:t>nedovoljno</a:t>
            </a:r>
            <a:r>
              <a:rPr lang="sr-Latn-RS" dirty="0" smtClean="0"/>
              <a:t>g</a:t>
            </a:r>
            <a:r>
              <a:rPr lang="en-US" dirty="0" smtClean="0"/>
              <a:t> </a:t>
            </a:r>
            <a:r>
              <a:rPr lang="en-US" dirty="0" err="1"/>
              <a:t>vremena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razvoj</a:t>
            </a:r>
            <a:r>
              <a:rPr lang="en-US" dirty="0"/>
              <a:t>, </a:t>
            </a:r>
            <a:r>
              <a:rPr lang="en-US" dirty="0" err="1"/>
              <a:t>isporučeni</a:t>
            </a:r>
            <a:r>
              <a:rPr lang="en-US" dirty="0"/>
              <a:t> </a:t>
            </a:r>
            <a:r>
              <a:rPr lang="en-US" dirty="0" err="1"/>
              <a:t>softver</a:t>
            </a:r>
            <a:r>
              <a:rPr lang="en-US" dirty="0"/>
              <a:t> </a:t>
            </a:r>
            <a:r>
              <a:rPr lang="en-US" dirty="0" err="1"/>
              <a:t>će</a:t>
            </a:r>
            <a:r>
              <a:rPr lang="en-US" dirty="0"/>
              <a:t> </a:t>
            </a:r>
            <a:r>
              <a:rPr lang="en-US" dirty="0" err="1" smtClean="0"/>
              <a:t>imati</a:t>
            </a:r>
            <a:r>
              <a:rPr lang="en-US" dirty="0" smtClean="0"/>
              <a:t> </a:t>
            </a:r>
            <a:r>
              <a:rPr lang="en-US" dirty="0" err="1"/>
              <a:t>smanjenu</a:t>
            </a:r>
            <a:r>
              <a:rPr lang="en-US" dirty="0"/>
              <a:t> </a:t>
            </a:r>
            <a:r>
              <a:rPr lang="en-US" dirty="0" err="1"/>
              <a:t>funkcionalnost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niži</a:t>
            </a:r>
            <a:r>
              <a:rPr lang="en-US" dirty="0"/>
              <a:t> </a:t>
            </a:r>
            <a:r>
              <a:rPr lang="en-US" dirty="0" err="1"/>
              <a:t>stepen</a:t>
            </a:r>
            <a:r>
              <a:rPr lang="en-US" dirty="0"/>
              <a:t> </a:t>
            </a:r>
            <a:r>
              <a:rPr lang="en-US" dirty="0" err="1"/>
              <a:t>pouzdanosti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radu</a:t>
            </a:r>
            <a:r>
              <a:rPr lang="en-US" dirty="0" smtClean="0"/>
              <a:t>.</a:t>
            </a:r>
            <a:endParaRPr lang="sr-Latn-R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sr-Latn-R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sr-Latn-RS" dirty="0" smtClean="0"/>
              <a:t>B</a:t>
            </a:r>
            <a:r>
              <a:rPr lang="en-US" dirty="0" smtClean="0"/>
              <a:t>or</a:t>
            </a:r>
            <a:r>
              <a:rPr lang="sr-Latn-RS" dirty="0" smtClean="0"/>
              <a:t>ba</a:t>
            </a:r>
            <a:r>
              <a:rPr lang="en-US" dirty="0" smtClean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opstanak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 smtClean="0"/>
              <a:t>tržištu</a:t>
            </a:r>
            <a:r>
              <a:rPr lang="sr-Latn-RS" dirty="0" smtClean="0"/>
              <a:t> može dovesti do </a:t>
            </a:r>
            <a:r>
              <a:rPr lang="en-US" dirty="0" err="1" smtClean="0"/>
              <a:t>potcen</a:t>
            </a:r>
            <a:r>
              <a:rPr lang="sr-Latn-RS" dirty="0" smtClean="0"/>
              <a:t>jivanja</a:t>
            </a:r>
            <a:r>
              <a:rPr lang="en-US" dirty="0" smtClean="0"/>
              <a:t> </a:t>
            </a:r>
            <a:r>
              <a:rPr lang="en-US" dirty="0" err="1" smtClean="0"/>
              <a:t>potreb</a:t>
            </a:r>
            <a:r>
              <a:rPr lang="sr-Latn-RS" dirty="0" smtClean="0"/>
              <a:t>nog</a:t>
            </a:r>
            <a:r>
              <a:rPr lang="en-US" dirty="0" smtClean="0"/>
              <a:t> </a:t>
            </a:r>
            <a:r>
              <a:rPr lang="en-US" dirty="0" err="1" smtClean="0"/>
              <a:t>trud</a:t>
            </a:r>
            <a:r>
              <a:rPr lang="sr-Latn-RS" dirty="0" smtClean="0"/>
              <a:t>a</a:t>
            </a:r>
            <a:r>
              <a:rPr lang="en-US" dirty="0" smtClean="0"/>
              <a:t> </a:t>
            </a:r>
            <a:r>
              <a:rPr lang="sr-Latn-RS" dirty="0" smtClean="0"/>
              <a:t>i vremena za razvoj.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sr-Latn-R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U </a:t>
            </a:r>
            <a:r>
              <a:rPr lang="en-US" dirty="0" err="1"/>
              <a:t>pokušaju</a:t>
            </a:r>
            <a:r>
              <a:rPr lang="en-US" dirty="0"/>
              <a:t> da se </a:t>
            </a:r>
            <a:r>
              <a:rPr lang="en-US" dirty="0" err="1"/>
              <a:t>ispoštuju</a:t>
            </a:r>
            <a:r>
              <a:rPr lang="en-US" dirty="0"/>
              <a:t> </a:t>
            </a:r>
            <a:r>
              <a:rPr lang="en-US" dirty="0" err="1"/>
              <a:t>zadati</a:t>
            </a:r>
            <a:r>
              <a:rPr lang="en-US" dirty="0"/>
              <a:t> </a:t>
            </a:r>
            <a:r>
              <a:rPr lang="en-US" dirty="0" err="1"/>
              <a:t>uslovi</a:t>
            </a:r>
            <a:r>
              <a:rPr lang="en-US" dirty="0"/>
              <a:t> </a:t>
            </a:r>
            <a:r>
              <a:rPr lang="en-US" dirty="0" err="1"/>
              <a:t>opterećuju</a:t>
            </a:r>
            <a:r>
              <a:rPr lang="en-US" dirty="0"/>
              <a:t> se </a:t>
            </a:r>
            <a:r>
              <a:rPr lang="en-US" dirty="0" err="1"/>
              <a:t>radnici</a:t>
            </a:r>
            <a:r>
              <a:rPr lang="en-US" dirty="0"/>
              <a:t> i </a:t>
            </a:r>
            <a:r>
              <a:rPr lang="en-US" dirty="0" err="1"/>
              <a:t>samim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kvalitet</a:t>
            </a:r>
            <a:r>
              <a:rPr lang="en-US" dirty="0"/>
              <a:t> </a:t>
            </a:r>
            <a:r>
              <a:rPr lang="en-US" dirty="0" err="1"/>
              <a:t>rada</a:t>
            </a:r>
            <a:r>
              <a:rPr lang="en-US" dirty="0"/>
              <a:t> </a:t>
            </a:r>
            <a:r>
              <a:rPr lang="en-US" dirty="0" err="1"/>
              <a:t>opada</a:t>
            </a:r>
            <a:r>
              <a:rPr lang="en-US" dirty="0"/>
              <a:t>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7171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1913"/>
            <a:ext cx="10953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1752600" y="152400"/>
            <a:ext cx="586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sr-Latn-RS" altLang="en-US"/>
              <a:t>MATEMATIČKI FAKULTET </a:t>
            </a:r>
          </a:p>
          <a:p>
            <a:pPr algn="ctr"/>
            <a:r>
              <a:rPr lang="sr-Latn-RS" altLang="en-US"/>
              <a:t>UNIVERZITET U BEOGRADU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620000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sr-Latn-RS" sz="3200" dirty="0" smtClean="0"/>
              <a:t>Tok unapređenja efikasnosti procesa</a:t>
            </a:r>
            <a:endParaRPr lang="en-US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1676400"/>
          <a:ext cx="7772400" cy="48816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8571"/>
                <a:gridCol w="5523829"/>
              </a:tblGrid>
              <a:tr h="27427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</a:rPr>
                        <a:t>Karakteristike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</a:rPr>
                        <a:t>procesa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</a:rPr>
                        <a:t>Ključna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</a:rPr>
                        <a:t>pitanja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63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Razumevanje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Do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kog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stepena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je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eksplicitno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definisana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definicija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procesa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i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koliko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je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lako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razumeti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?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726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Standardizacija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Do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kog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nivoa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je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proces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koncipiran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na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standardnim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generičkim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procesima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?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Ovo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može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biti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od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značaja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za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određene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potrošače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koji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zahtevaju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usklađenost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sa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određenim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standardima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. Do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kog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nivoa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je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isti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proces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korišćen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u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svim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delovima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kompanije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?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63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Vidljivost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Da li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procesne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aktivnosti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kulminiraju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jasnim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rezultatima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tako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da je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progres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procesa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jasno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vidljiv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?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63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Merljivost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Da li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proces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uključuje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prikupljanje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podataka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ili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druge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aktivnosti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kojie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omogućavaju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merenje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procesa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ili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karakteristika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produkta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?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380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Mogućnost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podrške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Do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kog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nivoa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softverski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alati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mogu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da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podrže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aktivnosti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procesa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?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63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Prihvatanje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Da li je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definisan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proces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prihvatljiv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i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upotrebljiv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za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inženjere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koji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razvijaju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softver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63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Pouzdanost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Da li je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proces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osmišljen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da se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izbegavaju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greške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u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procesu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izrade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ili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regulišu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pre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nego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što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uđu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u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finalni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produkt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. (beta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testiranje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63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Robusnost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Da li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proces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može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da se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nastavi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bez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obzira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na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neočekivane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probleme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?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63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Održivost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Da li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proces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može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da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evolvira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da bi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podržao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organizacione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zahteve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ili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poboljšanja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procesa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?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63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Brzina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Koliko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brzo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se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stiže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od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dobijanja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početnih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zahteva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do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finalnog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produkta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?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8233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1913"/>
            <a:ext cx="10953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34" name="TextBox 7"/>
          <p:cNvSpPr txBox="1">
            <a:spLocks noChangeArrowheads="1"/>
          </p:cNvSpPr>
          <p:nvPr/>
        </p:nvSpPr>
        <p:spPr bwMode="auto">
          <a:xfrm>
            <a:off x="1752600" y="152400"/>
            <a:ext cx="586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sr-Latn-RS" altLang="en-US"/>
              <a:t>MATEMATIČKI FAKULTET </a:t>
            </a:r>
          </a:p>
          <a:p>
            <a:pPr algn="ctr"/>
            <a:r>
              <a:rPr lang="sr-Latn-RS" altLang="en-US"/>
              <a:t>UNIVERZITET U BEOGRADU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5"/>
          <a:stretch>
            <a:fillRect/>
          </a:stretch>
        </p:blipFill>
        <p:spPr bwMode="auto">
          <a:xfrm>
            <a:off x="4572000" y="3886200"/>
            <a:ext cx="3829050" cy="263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7620000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 err="1"/>
              <a:t>Povećanje</a:t>
            </a:r>
            <a:r>
              <a:rPr lang="en-US" sz="3200" dirty="0"/>
              <a:t> </a:t>
            </a:r>
            <a:r>
              <a:rPr lang="en-US" sz="3200" dirty="0" err="1"/>
              <a:t>efikasnosti</a:t>
            </a:r>
            <a:r>
              <a:rPr lang="en-US" sz="3200" dirty="0"/>
              <a:t> </a:t>
            </a:r>
            <a:r>
              <a:rPr lang="en-US" sz="3200" dirty="0" err="1"/>
              <a:t>softverskih</a:t>
            </a:r>
            <a:r>
              <a:rPr lang="en-US" sz="3200" dirty="0"/>
              <a:t> </a:t>
            </a:r>
            <a:r>
              <a:rPr lang="en-US" sz="3200" dirty="0" err="1"/>
              <a:t>procesa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09800"/>
            <a:ext cx="7696200" cy="449580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poboljšanja</a:t>
            </a:r>
            <a:r>
              <a:rPr lang="en-US" dirty="0"/>
              <a:t> </a:t>
            </a:r>
            <a:r>
              <a:rPr lang="en-US" dirty="0" err="1"/>
              <a:t>procesa</a:t>
            </a:r>
            <a:r>
              <a:rPr lang="en-US" dirty="0"/>
              <a:t> je </a:t>
            </a:r>
            <a:r>
              <a:rPr lang="en-US" dirty="0" err="1"/>
              <a:t>ciklični</a:t>
            </a:r>
            <a:r>
              <a:rPr lang="en-US" dirty="0"/>
              <a:t> </a:t>
            </a:r>
            <a:r>
              <a:rPr lang="en-US" dirty="0" err="1"/>
              <a:t>proces</a:t>
            </a:r>
            <a:r>
              <a:rPr lang="en-US" dirty="0"/>
              <a:t> i </a:t>
            </a:r>
            <a:r>
              <a:rPr lang="en-US" dirty="0" err="1"/>
              <a:t>obuhvata</a:t>
            </a:r>
            <a:r>
              <a:rPr lang="en-US" dirty="0"/>
              <a:t> </a:t>
            </a:r>
            <a:r>
              <a:rPr lang="en-US" dirty="0" err="1"/>
              <a:t>podporcese</a:t>
            </a:r>
            <a:r>
              <a:rPr lang="en-US" dirty="0"/>
              <a:t>: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sr-Latn-RS" dirty="0" smtClean="0"/>
          </a:p>
          <a:p>
            <a:pPr marL="640080"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err="1"/>
              <a:t>Merenje</a:t>
            </a:r>
            <a:r>
              <a:rPr lang="en-US" b="1" dirty="0"/>
              <a:t> </a:t>
            </a:r>
            <a:r>
              <a:rPr lang="sr-Latn-RS" b="1" dirty="0" smtClean="0"/>
              <a:t>(metrika) </a:t>
            </a:r>
            <a:r>
              <a:rPr lang="en-US" b="1" dirty="0" err="1" smtClean="0"/>
              <a:t>procesa</a:t>
            </a:r>
            <a:r>
              <a:rPr lang="en-US" b="1" dirty="0" smtClean="0"/>
              <a:t> </a:t>
            </a:r>
            <a:endParaRPr lang="sr-Latn-RS" b="1" dirty="0" smtClean="0"/>
          </a:p>
          <a:p>
            <a:pPr marL="1005840" lvl="2" fontAlgn="auto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en-US" dirty="0" err="1"/>
              <a:t>Vreme</a:t>
            </a:r>
            <a:r>
              <a:rPr lang="en-US" dirty="0"/>
              <a:t> </a:t>
            </a:r>
            <a:r>
              <a:rPr lang="en-US" dirty="0" err="1"/>
              <a:t>potrebno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izvršenje</a:t>
            </a:r>
            <a:r>
              <a:rPr lang="en-US" dirty="0"/>
              <a:t> </a:t>
            </a:r>
            <a:r>
              <a:rPr lang="en-US" dirty="0" err="1"/>
              <a:t>određenog</a:t>
            </a:r>
            <a:r>
              <a:rPr lang="en-US" dirty="0"/>
              <a:t> </a:t>
            </a:r>
            <a:r>
              <a:rPr lang="en-US" dirty="0" err="1" smtClean="0"/>
              <a:t>postupka</a:t>
            </a:r>
            <a:endParaRPr lang="sr-Latn-RS" dirty="0" smtClean="0"/>
          </a:p>
          <a:p>
            <a:pPr marL="1005840" lvl="2" fontAlgn="auto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en-US" dirty="0" err="1"/>
              <a:t>Potrebna</a:t>
            </a:r>
            <a:r>
              <a:rPr lang="en-US" dirty="0"/>
              <a:t> </a:t>
            </a:r>
            <a:r>
              <a:rPr lang="en-US" dirty="0" err="1"/>
              <a:t>sredstva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izvršenje</a:t>
            </a:r>
            <a:r>
              <a:rPr lang="en-US" dirty="0"/>
              <a:t> </a:t>
            </a:r>
            <a:r>
              <a:rPr lang="en-US" dirty="0" err="1" smtClean="0"/>
              <a:t>procesa</a:t>
            </a:r>
            <a:endParaRPr lang="sr-Latn-RS" dirty="0" smtClean="0"/>
          </a:p>
          <a:p>
            <a:pPr marL="1005840" lvl="2" fontAlgn="auto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ponavljanja</a:t>
            </a:r>
            <a:r>
              <a:rPr lang="en-US" dirty="0"/>
              <a:t> </a:t>
            </a:r>
            <a:r>
              <a:rPr lang="en-US" dirty="0" err="1"/>
              <a:t>određenog</a:t>
            </a:r>
            <a:r>
              <a:rPr lang="en-US" dirty="0"/>
              <a:t> </a:t>
            </a:r>
            <a:r>
              <a:rPr lang="en-US" dirty="0" err="1"/>
              <a:t>događaja</a:t>
            </a:r>
            <a:endParaRPr lang="sr-Latn-RS" dirty="0" smtClean="0"/>
          </a:p>
          <a:p>
            <a:pPr marL="640080"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err="1"/>
              <a:t>Analiza</a:t>
            </a:r>
            <a:r>
              <a:rPr lang="en-US" b="1" dirty="0"/>
              <a:t> </a:t>
            </a:r>
            <a:r>
              <a:rPr lang="en-US" b="1" dirty="0" err="1"/>
              <a:t>procesa</a:t>
            </a:r>
            <a:r>
              <a:rPr lang="en-US" b="1" dirty="0"/>
              <a:t> </a:t>
            </a:r>
            <a:endParaRPr lang="sr-Latn-RS" b="1" dirty="0" smtClean="0"/>
          </a:p>
          <a:p>
            <a:pPr marL="1005840" lvl="2" fontAlgn="auto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en-US" dirty="0" err="1"/>
              <a:t>Upitnici</a:t>
            </a:r>
            <a:r>
              <a:rPr lang="en-US" dirty="0"/>
              <a:t> i </a:t>
            </a:r>
            <a:r>
              <a:rPr lang="en-US" dirty="0" err="1"/>
              <a:t>intervjui</a:t>
            </a:r>
            <a:r>
              <a:rPr lang="en-US" dirty="0"/>
              <a:t> </a:t>
            </a:r>
            <a:endParaRPr lang="sr-Latn-RS" dirty="0" smtClean="0"/>
          </a:p>
          <a:p>
            <a:pPr marL="1005840" lvl="2" fontAlgn="auto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en-US" dirty="0" err="1"/>
              <a:t>Etnografske</a:t>
            </a:r>
            <a:r>
              <a:rPr lang="en-US" dirty="0"/>
              <a:t> </a:t>
            </a:r>
            <a:r>
              <a:rPr lang="en-US" dirty="0" err="1"/>
              <a:t>studije</a:t>
            </a:r>
            <a:r>
              <a:rPr lang="en-US" dirty="0"/>
              <a:t> </a:t>
            </a:r>
            <a:endParaRPr lang="sr-Latn-RS" dirty="0" smtClean="0"/>
          </a:p>
          <a:p>
            <a:pPr marL="640080"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err="1"/>
              <a:t>Promena</a:t>
            </a:r>
            <a:r>
              <a:rPr lang="en-US" b="1" dirty="0"/>
              <a:t> </a:t>
            </a:r>
            <a:r>
              <a:rPr lang="en-US" b="1" dirty="0" err="1"/>
              <a:t>procesa</a:t>
            </a:r>
            <a:r>
              <a:rPr lang="en-US" b="1" dirty="0"/>
              <a:t> </a:t>
            </a:r>
            <a:endParaRPr lang="sr-Latn-RS" b="1" dirty="0" smtClean="0"/>
          </a:p>
          <a:p>
            <a:pPr marL="1005840" lvl="2" fontAlgn="auto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en-US" dirty="0" err="1"/>
              <a:t>Identifikovanje</a:t>
            </a:r>
            <a:r>
              <a:rPr lang="en-US" dirty="0"/>
              <a:t> </a:t>
            </a:r>
            <a:r>
              <a:rPr lang="en-US" dirty="0" err="1"/>
              <a:t>načina</a:t>
            </a:r>
            <a:r>
              <a:rPr lang="en-US" dirty="0"/>
              <a:t> </a:t>
            </a:r>
            <a:r>
              <a:rPr lang="en-US" dirty="0" err="1"/>
              <a:t>unapređenja</a:t>
            </a:r>
            <a:r>
              <a:rPr lang="en-US" dirty="0"/>
              <a:t> </a:t>
            </a:r>
            <a:endParaRPr lang="sr-Latn-RS" dirty="0" smtClean="0"/>
          </a:p>
          <a:p>
            <a:pPr marL="1005840" lvl="2" fontAlgn="auto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en-US" dirty="0" err="1"/>
              <a:t>Određivanje</a:t>
            </a:r>
            <a:r>
              <a:rPr lang="en-US" dirty="0"/>
              <a:t> </a:t>
            </a:r>
            <a:r>
              <a:rPr lang="en-US" dirty="0" err="1"/>
              <a:t>prioriteta</a:t>
            </a:r>
            <a:r>
              <a:rPr lang="en-US" dirty="0"/>
              <a:t> </a:t>
            </a:r>
            <a:r>
              <a:rPr lang="en-US" dirty="0" err="1"/>
              <a:t>unapređenja</a:t>
            </a:r>
            <a:r>
              <a:rPr lang="en-US" dirty="0"/>
              <a:t> </a:t>
            </a:r>
            <a:endParaRPr lang="sr-Latn-RS" dirty="0" smtClean="0"/>
          </a:p>
          <a:p>
            <a:pPr marL="1005840" lvl="2" fontAlgn="auto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en-US" dirty="0" err="1"/>
              <a:t>Predstavljanje</a:t>
            </a:r>
            <a:r>
              <a:rPr lang="en-US" dirty="0"/>
              <a:t> </a:t>
            </a:r>
            <a:r>
              <a:rPr lang="en-US" dirty="0" err="1"/>
              <a:t>promena</a:t>
            </a:r>
            <a:r>
              <a:rPr lang="en-US" dirty="0"/>
              <a:t> </a:t>
            </a:r>
            <a:r>
              <a:rPr lang="en-US" dirty="0" err="1"/>
              <a:t>procesa</a:t>
            </a:r>
            <a:r>
              <a:rPr lang="en-US" dirty="0"/>
              <a:t> </a:t>
            </a:r>
            <a:endParaRPr lang="sr-Latn-RS" dirty="0" smtClean="0"/>
          </a:p>
          <a:p>
            <a:pPr marL="1005840" lvl="2" fontAlgn="auto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en-US" dirty="0" err="1"/>
              <a:t>Obuka</a:t>
            </a:r>
            <a:r>
              <a:rPr lang="en-US" dirty="0"/>
              <a:t> </a:t>
            </a:r>
            <a:r>
              <a:rPr lang="en-US" dirty="0" err="1"/>
              <a:t>osoblja</a:t>
            </a:r>
            <a:r>
              <a:rPr lang="en-US" dirty="0"/>
              <a:t> o </a:t>
            </a:r>
            <a:r>
              <a:rPr lang="en-US" dirty="0" err="1"/>
              <a:t>novom</a:t>
            </a:r>
            <a:r>
              <a:rPr lang="en-US" dirty="0"/>
              <a:t> </a:t>
            </a:r>
            <a:r>
              <a:rPr lang="en-US" dirty="0" err="1"/>
              <a:t>procesu</a:t>
            </a:r>
            <a:r>
              <a:rPr lang="en-US" dirty="0"/>
              <a:t> </a:t>
            </a:r>
            <a:endParaRPr lang="sr-Latn-RS" dirty="0" smtClean="0"/>
          </a:p>
          <a:p>
            <a:pPr marL="1005840" lvl="2" fontAlgn="auto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en-US" dirty="0" err="1"/>
              <a:t>Promene</a:t>
            </a:r>
            <a:r>
              <a:rPr lang="en-US" dirty="0"/>
              <a:t> </a:t>
            </a:r>
            <a:r>
              <a:rPr lang="en-US" dirty="0" err="1"/>
              <a:t>podešavanja</a:t>
            </a:r>
            <a:r>
              <a:rPr lang="en-US" dirty="0"/>
              <a:t> </a:t>
            </a:r>
          </a:p>
        </p:txBody>
      </p:sp>
      <p:pic>
        <p:nvPicPr>
          <p:cNvPr id="9221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1913"/>
            <a:ext cx="10953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TextBox 4"/>
          <p:cNvSpPr txBox="1">
            <a:spLocks noChangeArrowheads="1"/>
          </p:cNvSpPr>
          <p:nvPr/>
        </p:nvSpPr>
        <p:spPr bwMode="auto">
          <a:xfrm>
            <a:off x="1752600" y="152400"/>
            <a:ext cx="586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sr-Latn-RS" altLang="en-US"/>
              <a:t>MATEMATIČKI FAKULTET </a:t>
            </a:r>
          </a:p>
          <a:p>
            <a:pPr algn="ctr"/>
            <a:r>
              <a:rPr lang="sr-Latn-RS" altLang="en-US"/>
              <a:t>UNIVERZITET U BEOGRADU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7863"/>
            <a:ext cx="7620000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sr-Latn-RS" sz="3200" dirty="0" smtClean="0"/>
              <a:t>Metrika procesa</a:t>
            </a:r>
            <a:endParaRPr lang="en-US" sz="3200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7620000" cy="4495800"/>
          </a:xfrm>
        </p:spPr>
        <p:txBody>
          <a:bodyPr/>
          <a:lstStyle/>
          <a:p>
            <a:r>
              <a:rPr lang="en-US" altLang="en-US" smtClean="0"/>
              <a:t>Ključni faktor prilikom merenja atributa procesa je znati koji su podaci bitni za proces.</a:t>
            </a:r>
            <a:endParaRPr lang="sr-Latn-RS" altLang="en-US" smtClean="0"/>
          </a:p>
          <a:p>
            <a:endParaRPr lang="sr-Latn-RS" altLang="en-US" smtClean="0"/>
          </a:p>
          <a:p>
            <a:r>
              <a:rPr lang="sr-Latn-RS" altLang="en-US" smtClean="0"/>
              <a:t>Metoda za prikupljanje podataka vezanih za proces naziva se GQM (Goal – Question – Metric) i služi za dobijanje odgovora na 3 ključna pitanja: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smtClean="0"/>
              <a:t>Zašto uvodimo nove mere poboljšanja procesa?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smtClean="0"/>
              <a:t>Koje informacije su potrebne za procenu unapređenja procesa?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smtClean="0"/>
              <a:t>Koje mere procesa i produkta su potrebne za dobijanje ovih informacija?</a:t>
            </a:r>
          </a:p>
          <a:p>
            <a:endParaRPr lang="en-US" altLang="en-US" smtClean="0"/>
          </a:p>
        </p:txBody>
      </p:sp>
      <p:pic>
        <p:nvPicPr>
          <p:cNvPr id="1024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1913"/>
            <a:ext cx="10953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Box 4"/>
          <p:cNvSpPr txBox="1">
            <a:spLocks noChangeArrowheads="1"/>
          </p:cNvSpPr>
          <p:nvPr/>
        </p:nvSpPr>
        <p:spPr bwMode="auto">
          <a:xfrm>
            <a:off x="1752600" y="152400"/>
            <a:ext cx="586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sr-Latn-RS" altLang="en-US"/>
              <a:t>MATEMATIČKI FAKULTET </a:t>
            </a:r>
          </a:p>
          <a:p>
            <a:pPr algn="ctr"/>
            <a:r>
              <a:rPr lang="sr-Latn-RS" altLang="en-US"/>
              <a:t>UNIVERZITET U BEOGRADU</a:t>
            </a:r>
            <a:endParaRPr lang="en-US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235</TotalTime>
  <Words>1980</Words>
  <Application>Microsoft Office PowerPoint</Application>
  <PresentationFormat>On-screen Show (4:3)</PresentationFormat>
  <Paragraphs>314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Arial</vt:lpstr>
      <vt:lpstr>Cambria</vt:lpstr>
      <vt:lpstr>Wingdings</vt:lpstr>
      <vt:lpstr>Times New Roman</vt:lpstr>
      <vt:lpstr>Adjacency</vt:lpstr>
      <vt:lpstr>Povećanje efikasnosti softverskih procesa</vt:lpstr>
      <vt:lpstr>Uvod</vt:lpstr>
      <vt:lpstr>PowerPoint Presentation</vt:lpstr>
      <vt:lpstr>PowerPoint Presentation</vt:lpstr>
      <vt:lpstr>PowerPoint Presentation</vt:lpstr>
      <vt:lpstr>PowerPoint Presentation</vt:lpstr>
      <vt:lpstr>Tok unapređenja efikasnosti procesa</vt:lpstr>
      <vt:lpstr>Povećanje efikasnosti softverskih procesa</vt:lpstr>
      <vt:lpstr>Metrika procesa</vt:lpstr>
      <vt:lpstr>PowerPoint Presentation</vt:lpstr>
      <vt:lpstr>PowerPoint Presentation</vt:lpstr>
      <vt:lpstr>Analiza procesa </vt:lpstr>
      <vt:lpstr>PowerPoint Presentation</vt:lpstr>
      <vt:lpstr>PowerPoint Presentation</vt:lpstr>
      <vt:lpstr>Promena procesa</vt:lpstr>
      <vt:lpstr>PowerPoint Presentation</vt:lpstr>
      <vt:lpstr>PowerPoint Presentation</vt:lpstr>
      <vt:lpstr>CMMI model unapređenja procesa</vt:lpstr>
      <vt:lpstr>Set procesnih oblasti</vt:lpstr>
      <vt:lpstr>Broj ciljeva</vt:lpstr>
      <vt:lpstr>Set dobrih praksi</vt:lpstr>
      <vt:lpstr> </vt:lpstr>
      <vt:lpstr>Organizovan CMMI model </vt:lpstr>
      <vt:lpstr>Kontinualni CMMI model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Povećanje efikasnosti softverskih procesa</dc:title>
  <dc:creator>Hristina Vlajkovic</dc:creator>
  <cp:lastModifiedBy>Владо</cp:lastModifiedBy>
  <cp:revision>21</cp:revision>
  <dcterms:created xsi:type="dcterms:W3CDTF">2013-12-25T16:58:19Z</dcterms:created>
  <dcterms:modified xsi:type="dcterms:W3CDTF">2014-03-27T19:50:04Z</dcterms:modified>
</cp:coreProperties>
</file>