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8"/>
  </p:notesMasterIdLst>
  <p:sldIdLst>
    <p:sldId id="256" r:id="rId2"/>
    <p:sldId id="258" r:id="rId3"/>
    <p:sldId id="257" r:id="rId4"/>
    <p:sldId id="259" r:id="rId5"/>
    <p:sldId id="260" r:id="rId6"/>
    <p:sldId id="261" r:id="rId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0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7117" autoAdjust="0"/>
  </p:normalViewPr>
  <p:slideViewPr>
    <p:cSldViewPr>
      <p:cViewPr>
        <p:scale>
          <a:sx n="66" d="100"/>
          <a:sy n="66" d="100"/>
        </p:scale>
        <p:origin x="-144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7CB74B-B3ED-4023-B5C5-319DACD62B69}" type="datetimeFigureOut">
              <a:rPr lang="fr-FR" smtClean="0"/>
              <a:t>24/06/2022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DB99EA-A2DE-40C6-94E6-487424B59D22}" type="slidenum">
              <a:rPr lang="fr-FR" smtClean="0"/>
              <a:t>‹N°›</a:t>
            </a:fld>
            <a:endParaRPr lang="fr-FR"/>
          </a:p>
        </p:txBody>
      </p:sp>
    </p:spTree>
    <p:extLst>
      <p:ext uri="{BB962C8B-B14F-4D97-AF65-F5344CB8AC3E}">
        <p14:creationId xmlns:p14="http://schemas.microsoft.com/office/powerpoint/2010/main" val="1893104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fr.wikipedia.org/wiki/GitHub"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-Bonjour,</a:t>
            </a:r>
            <a:r>
              <a:rPr lang="fr-FR" baseline="0" dirty="0" smtClean="0"/>
              <a:t> j</a:t>
            </a:r>
            <a:r>
              <a:rPr lang="fr-FR" dirty="0" smtClean="0"/>
              <a:t>e m’appel Facqueur Gatien te je vais vous faire une présentation sur le sujet qui m’a était assigner</a:t>
            </a:r>
          </a:p>
          <a:p>
            <a:r>
              <a:rPr lang="fr-FR" dirty="0" smtClean="0"/>
              <a:t>-Javascript,</a:t>
            </a:r>
            <a:r>
              <a:rPr lang="fr-FR" baseline="0" dirty="0" smtClean="0"/>
              <a:t> n</a:t>
            </a:r>
            <a:r>
              <a:rPr lang="fr-FR" dirty="0" smtClean="0"/>
              <a:t>ous</a:t>
            </a:r>
            <a:r>
              <a:rPr lang="fr-FR" baseline="0" dirty="0" smtClean="0"/>
              <a:t> allons aborder ce sujet a travers 6 points</a:t>
            </a:r>
          </a:p>
        </p:txBody>
      </p:sp>
      <p:sp>
        <p:nvSpPr>
          <p:cNvPr id="4" name="Espace réservé du numéro de diapositive 3"/>
          <p:cNvSpPr>
            <a:spLocks noGrp="1"/>
          </p:cNvSpPr>
          <p:nvPr>
            <p:ph type="sldNum" sz="quarter" idx="10"/>
          </p:nvPr>
        </p:nvSpPr>
        <p:spPr/>
        <p:txBody>
          <a:bodyPr/>
          <a:lstStyle/>
          <a:p>
            <a:fld id="{85DB99EA-A2DE-40C6-94E6-487424B59D22}" type="slidenum">
              <a:rPr lang="fr-FR" smtClean="0"/>
              <a:t>1</a:t>
            </a:fld>
            <a:endParaRPr lang="fr-FR"/>
          </a:p>
        </p:txBody>
      </p:sp>
    </p:spTree>
    <p:extLst>
      <p:ext uri="{BB962C8B-B14F-4D97-AF65-F5344CB8AC3E}">
        <p14:creationId xmlns:p14="http://schemas.microsoft.com/office/powerpoint/2010/main" val="486495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-Javascript c’est quoi</a:t>
            </a:r>
          </a:p>
          <a:p>
            <a:r>
              <a:rPr lang="fr-FR" baseline="0" dirty="0" smtClean="0"/>
              <a:t>-Son évolution</a:t>
            </a:r>
          </a:p>
          <a:p>
            <a:r>
              <a:rPr lang="fr-FR" baseline="0" dirty="0" smtClean="0"/>
              <a:t>-Ses applications</a:t>
            </a:r>
          </a:p>
          <a:p>
            <a:r>
              <a:rPr lang="fr-FR" baseline="0" dirty="0" smtClean="0"/>
              <a:t>-le dom / </a:t>
            </a:r>
            <a:r>
              <a:rPr lang="fr-FR" baseline="0" dirty="0" err="1" smtClean="0"/>
              <a:t>cssom</a:t>
            </a:r>
            <a:endParaRPr lang="fr-FR" baseline="0" dirty="0" smtClean="0"/>
          </a:p>
          <a:p>
            <a:r>
              <a:rPr lang="fr-FR" baseline="0" dirty="0" smtClean="0"/>
              <a:t>-Le </a:t>
            </a:r>
            <a:r>
              <a:rPr lang="fr-FR" baseline="0" dirty="0" err="1" smtClean="0"/>
              <a:t>Json</a:t>
            </a:r>
            <a:endParaRPr lang="fr-FR" baseline="0" dirty="0" smtClean="0"/>
          </a:p>
          <a:p>
            <a:r>
              <a:rPr lang="fr-FR" baseline="0" dirty="0" smtClean="0"/>
              <a:t>-Les </a:t>
            </a:r>
            <a:r>
              <a:rPr lang="fr-FR" baseline="0" dirty="0" err="1" smtClean="0"/>
              <a:t>framework</a:t>
            </a:r>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DB99EA-A2DE-40C6-94E6-487424B59D22}" type="slidenum">
              <a:rPr lang="fr-FR" smtClean="0"/>
              <a:t>2</a:t>
            </a:fld>
            <a:endParaRPr lang="fr-FR"/>
          </a:p>
        </p:txBody>
      </p:sp>
    </p:spTree>
    <p:extLst>
      <p:ext uri="{BB962C8B-B14F-4D97-AF65-F5344CB8AC3E}">
        <p14:creationId xmlns:p14="http://schemas.microsoft.com/office/powerpoint/2010/main" val="1922502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-Tout d'abord Javascript c’est quoi ?</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-Née en 1995 conçu par Brendan Eich pour le compte de la société Netscape Communications.</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-Il fut initialement développé pour des utilisations cotées serveur.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-Mais Netscape, décide de se pencher sur le langage afin de développer une version avec une utilisation cotés client pour renforcer l’offre commerciale.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-Le langage a ce stade s’appelle LiveScript.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-Mais Netscape et Sun Micosystems (les créateurs de Java) étant partenaire Netscape prend la décision de le renommé juste avant la sortie LiveScript</a:t>
            </a:r>
            <a:r>
              <a:rPr lang="fr-FR" sz="1200" kern="1200" baseline="0" dirty="0" smtClean="0">
                <a:solidFill>
                  <a:schemeClr val="tx1"/>
                </a:solidFill>
                <a:effectLst/>
                <a:latin typeface="+mn-lt"/>
                <a:ea typeface="+mn-ea"/>
                <a:cs typeface="+mn-cs"/>
              </a:rPr>
              <a:t> en </a:t>
            </a:r>
            <a:r>
              <a:rPr lang="fr-FR" sz="1200" kern="1200" dirty="0" smtClean="0">
                <a:solidFill>
                  <a:schemeClr val="tx1"/>
                </a:solidFill>
                <a:effectLst/>
                <a:latin typeface="+mn-lt"/>
                <a:ea typeface="+mn-ea"/>
                <a:cs typeface="+mn-cs"/>
              </a:rPr>
              <a:t>Javascript.</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-Ce qui va alimenter encore aujourd'hui la confusion entre java et JavaScript</a:t>
            </a:r>
            <a:r>
              <a:rPr lang="fr-FR" sz="1200" kern="1200" baseline="0" dirty="0" smtClean="0">
                <a:solidFill>
                  <a:schemeClr val="tx1"/>
                </a:solidFill>
                <a:effectLst/>
                <a:latin typeface="+mn-lt"/>
                <a:ea typeface="+mn-ea"/>
                <a:cs typeface="+mn-cs"/>
              </a:rPr>
              <a:t>, parce que oui J</a:t>
            </a:r>
            <a:r>
              <a:rPr lang="fr-FR" sz="1200" kern="1200" dirty="0" smtClean="0">
                <a:solidFill>
                  <a:schemeClr val="tx1"/>
                </a:solidFill>
                <a:effectLst/>
                <a:latin typeface="+mn-lt"/>
                <a:ea typeface="+mn-ea"/>
                <a:cs typeface="+mn-cs"/>
              </a:rPr>
              <a:t>avaScript</a:t>
            </a:r>
            <a:r>
              <a:rPr lang="fr-FR" sz="1200" kern="1200" baseline="0" dirty="0" smtClean="0">
                <a:solidFill>
                  <a:schemeClr val="tx1"/>
                </a:solidFill>
                <a:effectLst/>
                <a:latin typeface="+mn-lt"/>
                <a:ea typeface="+mn-ea"/>
                <a:cs typeface="+mn-cs"/>
              </a:rPr>
              <a:t> n’est pas égale a </a:t>
            </a:r>
            <a:r>
              <a:rPr lang="fr-FR" sz="1200" kern="1200" dirty="0" smtClean="0">
                <a:solidFill>
                  <a:schemeClr val="tx1"/>
                </a:solidFill>
                <a:effectLst/>
                <a:latin typeface="+mn-lt"/>
                <a:ea typeface="+mn-ea"/>
                <a:cs typeface="+mn-cs"/>
              </a:rPr>
              <a:t>Java.</a:t>
            </a:r>
          </a:p>
          <a:p>
            <a:endParaRPr lang="fr-FR" dirty="0"/>
          </a:p>
        </p:txBody>
      </p:sp>
      <p:sp>
        <p:nvSpPr>
          <p:cNvPr id="4" name="Espace réservé du numéro de diapositive 3"/>
          <p:cNvSpPr>
            <a:spLocks noGrp="1"/>
          </p:cNvSpPr>
          <p:nvPr>
            <p:ph type="sldNum" sz="quarter" idx="10"/>
          </p:nvPr>
        </p:nvSpPr>
        <p:spPr/>
        <p:txBody>
          <a:bodyPr/>
          <a:lstStyle/>
          <a:p>
            <a:fld id="{85DB99EA-A2DE-40C6-94E6-487424B59D22}" type="slidenum">
              <a:rPr lang="fr-FR" smtClean="0"/>
              <a:t>3</a:t>
            </a:fld>
            <a:endParaRPr lang="fr-FR"/>
          </a:p>
        </p:txBody>
      </p:sp>
    </p:spTree>
    <p:extLst>
      <p:ext uri="{BB962C8B-B14F-4D97-AF65-F5344CB8AC3E}">
        <p14:creationId xmlns:p14="http://schemas.microsoft.com/office/powerpoint/2010/main" val="1353450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-Bon du coup,</a:t>
            </a:r>
            <a:r>
              <a:rPr lang="fr-FR" baseline="0" dirty="0" smtClean="0"/>
              <a:t> le langage Javascript a était officialisé en 1995 ‘‘ Mais’’ sa première version n’était pas celle qu’on connait aujourd'hui,</a:t>
            </a:r>
          </a:p>
          <a:p>
            <a:r>
              <a:rPr lang="fr-FR" baseline="0" dirty="0" smtClean="0"/>
              <a:t>En 1996 Netscape met en œuvre le moteur JavaScript dans son navigateur web ‘‘ Netscape Navigator ’’ (Navigateur très prisé qui assure rapidement la pérennité du langage JavaScript dans le web orienté client.</a:t>
            </a:r>
          </a:p>
          <a:p>
            <a:r>
              <a:rPr lang="fr-FR" baseline="0" dirty="0" smtClean="0"/>
              <a:t>-En réponse a cela Microsoft développe </a:t>
            </a:r>
            <a:r>
              <a:rPr lang="fr-FR" baseline="0" dirty="0" err="1" smtClean="0"/>
              <a:t>Jscript</a:t>
            </a:r>
            <a:r>
              <a:rPr lang="fr-FR" baseline="0" dirty="0" smtClean="0"/>
              <a:t> pour l’intégrer a sa dernière version d’internet explorer(ver3.0) forçant Sun Microsystems a déposer la marque </a:t>
            </a:r>
            <a:r>
              <a:rPr lang="fr-FR" baseline="0" dirty="0" err="1" smtClean="0"/>
              <a:t>javaScript</a:t>
            </a:r>
            <a:r>
              <a:rPr lang="fr-FR" baseline="0" dirty="0" smtClean="0"/>
              <a:t>.</a:t>
            </a:r>
          </a:p>
          <a:p>
            <a:r>
              <a:rPr lang="fr-FR" baseline="0" dirty="0" smtClean="0"/>
              <a:t>-Vient alors l’heure de la standardisation de Javascript auprès d’ECMA International, travaux qui débuterons en fin 1996 et finirons en mi 1997 ainsi naquis la 1ere Edition du standard ECMA-262 qui spécifie le langage </a:t>
            </a:r>
            <a:r>
              <a:rPr lang="fr-FR" baseline="0" dirty="0" err="1" smtClean="0"/>
              <a:t>ECMAScript</a:t>
            </a:r>
            <a:r>
              <a:rPr lang="fr-FR" baseline="0" dirty="0" smtClean="0"/>
              <a:t>, il faudra ensuite attendre avril 1998 la publication de l’ISO/CEI  en tant que standard international ISO/CEI 16262</a:t>
            </a:r>
          </a:p>
        </p:txBody>
      </p:sp>
      <p:sp>
        <p:nvSpPr>
          <p:cNvPr id="4" name="Espace réservé du numéro de diapositive 3"/>
          <p:cNvSpPr>
            <a:spLocks noGrp="1"/>
          </p:cNvSpPr>
          <p:nvPr>
            <p:ph type="sldNum" sz="quarter" idx="10"/>
          </p:nvPr>
        </p:nvSpPr>
        <p:spPr/>
        <p:txBody>
          <a:bodyPr/>
          <a:lstStyle/>
          <a:p>
            <a:fld id="{85DB99EA-A2DE-40C6-94E6-487424B59D22}" type="slidenum">
              <a:rPr lang="fr-FR" smtClean="0"/>
              <a:t>4</a:t>
            </a:fld>
            <a:endParaRPr lang="fr-FR"/>
          </a:p>
        </p:txBody>
      </p:sp>
    </p:spTree>
    <p:extLst>
      <p:ext uri="{BB962C8B-B14F-4D97-AF65-F5344CB8AC3E}">
        <p14:creationId xmlns:p14="http://schemas.microsoft.com/office/powerpoint/2010/main" val="33577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-Ce standard sera a partir de la, la norme pour tout les langages de programmation de type Script et Javascript suivra les évolution de ce standard.</a:t>
            </a:r>
            <a:br>
              <a:rPr lang="fr-FR" baseline="0" dirty="0" smtClean="0"/>
            </a:br>
            <a:r>
              <a:rPr lang="fr-FR" baseline="0" dirty="0" smtClean="0"/>
              <a:t>-version2: Homogénéisation du standard en juin 1998</a:t>
            </a:r>
            <a:br>
              <a:rPr lang="fr-FR" baseline="0" dirty="0" smtClean="0"/>
            </a:br>
            <a:r>
              <a:rPr lang="fr-FR" baseline="0" dirty="0" smtClean="0"/>
              <a:t>-version3: Amélioration et constitution du langage en décembre 1999 (c’est a partir de la que tout les navigateur web intègrerons la norme ECMA 262</a:t>
            </a:r>
          </a:p>
          <a:p>
            <a:r>
              <a:rPr lang="fr-FR" baseline="0" dirty="0" smtClean="0"/>
              <a:t>-version4: N’aboutira jamais malgré un travail conséquent, toutefois une partie de ce travail sera repris dans la version 6</a:t>
            </a:r>
          </a:p>
          <a:p>
            <a:r>
              <a:rPr lang="fr-FR" baseline="0" dirty="0" smtClean="0"/>
              <a:t>-version5: en 2009 désambiguïsé et nouvelle fonctionnalité</a:t>
            </a:r>
          </a:p>
          <a:p>
            <a:r>
              <a:rPr lang="fr-FR" baseline="0" dirty="0" smtClean="0"/>
              <a:t>-version6: Amélioration du support et des fonctionnalités en mi 2015</a:t>
            </a:r>
          </a:p>
          <a:p>
            <a:r>
              <a:rPr lang="fr-FR" baseline="0" dirty="0" smtClean="0"/>
              <a:t>-version7: Première édition issus du nouveau </a:t>
            </a:r>
            <a:r>
              <a:rPr lang="fr-FR" sz="1200" b="0" i="0" kern="1200" dirty="0" smtClean="0">
                <a:solidFill>
                  <a:schemeClr val="tx1"/>
                </a:solidFill>
                <a:effectLst/>
                <a:latin typeface="+mn-lt"/>
                <a:ea typeface="+mn-ea"/>
                <a:cs typeface="+mn-cs"/>
              </a:rPr>
              <a:t>processus de développement ouvert et du rythme de publication annuel adoptés par le comité </a:t>
            </a:r>
            <a:r>
              <a:rPr lang="fr-FR" sz="1200" b="0" i="0" kern="1200" dirty="0" err="1" smtClean="0">
                <a:solidFill>
                  <a:schemeClr val="tx1"/>
                </a:solidFill>
                <a:effectLst/>
                <a:latin typeface="+mn-lt"/>
                <a:ea typeface="+mn-ea"/>
                <a:cs typeface="+mn-cs"/>
              </a:rPr>
              <a:t>Ecma</a:t>
            </a:r>
            <a:r>
              <a:rPr lang="fr-FR" sz="1200" b="0" i="0" kern="1200" dirty="0" smtClean="0">
                <a:solidFill>
                  <a:schemeClr val="tx1"/>
                </a:solidFill>
                <a:effectLst/>
                <a:latin typeface="+mn-lt"/>
                <a:ea typeface="+mn-ea"/>
                <a:cs typeface="+mn-cs"/>
              </a:rPr>
              <a:t> TC39</a:t>
            </a:r>
          </a:p>
          <a:p>
            <a:r>
              <a:rPr lang="fr-FR" sz="1200" b="0" i="0" kern="1200" dirty="0" smtClean="0">
                <a:solidFill>
                  <a:schemeClr val="tx1"/>
                </a:solidFill>
                <a:effectLst/>
                <a:latin typeface="+mn-lt"/>
                <a:ea typeface="+mn-ea"/>
                <a:cs typeface="+mn-cs"/>
              </a:rPr>
              <a:t>Un document au format texte est créé à partir de la </a:t>
            </a:r>
            <a:r>
              <a:rPr lang="fr-FR" dirty="0" smtClean="0"/>
              <a:t>6</a:t>
            </a:r>
            <a:r>
              <a:rPr lang="fr-FR" baseline="30000" dirty="0" smtClean="0">
                <a:effectLst/>
              </a:rPr>
              <a:t>e</a:t>
            </a:r>
            <a:r>
              <a:rPr lang="fr-FR" sz="1200" b="0" i="0" kern="1200" dirty="0" smtClean="0">
                <a:solidFill>
                  <a:schemeClr val="tx1"/>
                </a:solidFill>
                <a:effectLst/>
                <a:latin typeface="+mn-lt"/>
                <a:ea typeface="+mn-ea"/>
                <a:cs typeface="+mn-cs"/>
              </a:rPr>
              <a:t> édition et est mis en ligne sur </a:t>
            </a:r>
            <a:r>
              <a:rPr lang="fr-FR" sz="1200" b="0" i="0" u="none" strike="noStrike" kern="1200" dirty="0" err="1" smtClean="0">
                <a:solidFill>
                  <a:schemeClr val="tx1"/>
                </a:solidFill>
                <a:effectLst/>
                <a:latin typeface="+mn-lt"/>
                <a:ea typeface="+mn-ea"/>
                <a:cs typeface="+mn-cs"/>
                <a:hlinkClick r:id="rId3" tooltip="GitHub"/>
              </a:rPr>
              <a:t>GitHub</a:t>
            </a:r>
            <a:r>
              <a:rPr lang="fr-FR" sz="1200" b="0" i="0" kern="1200" dirty="0" smtClean="0">
                <a:solidFill>
                  <a:schemeClr val="tx1"/>
                </a:solidFill>
                <a:effectLst/>
                <a:latin typeface="+mn-lt"/>
                <a:ea typeface="+mn-ea"/>
                <a:cs typeface="+mn-cs"/>
              </a:rPr>
              <a:t> comme base de développement.</a:t>
            </a:r>
            <a:br>
              <a:rPr lang="fr-FR" sz="1200" b="0" i="0" kern="1200" dirty="0" smtClean="0">
                <a:solidFill>
                  <a:schemeClr val="tx1"/>
                </a:solidFill>
                <a:effectLst/>
                <a:latin typeface="+mn-lt"/>
                <a:ea typeface="+mn-ea"/>
                <a:cs typeface="+mn-cs"/>
              </a:rPr>
            </a:br>
            <a:r>
              <a:rPr lang="fr-FR" sz="1200" b="0" i="0" kern="1200" dirty="0" smtClean="0">
                <a:solidFill>
                  <a:schemeClr val="tx1"/>
                </a:solidFill>
                <a:effectLst/>
                <a:latin typeface="+mn-lt"/>
                <a:ea typeface="+mn-ea"/>
                <a:cs typeface="+mn-cs"/>
              </a:rPr>
              <a:t>Une</a:t>
            </a:r>
            <a:r>
              <a:rPr lang="fr-FR" sz="1200" b="0" i="0" kern="1200" baseline="0" dirty="0" smtClean="0">
                <a:solidFill>
                  <a:schemeClr val="tx1"/>
                </a:solidFill>
                <a:effectLst/>
                <a:latin typeface="+mn-lt"/>
                <a:ea typeface="+mn-ea"/>
                <a:cs typeface="+mn-cs"/>
              </a:rPr>
              <a:t> version 7 sortira en 2016 et depuis l’ors ces de cette façon que la norme continuera d’évoluer, nous somme actuellement a la version 11 publié en 2020,</a:t>
            </a:r>
            <a:endParaRPr lang="fr-FR" baseline="0" dirty="0" smtClean="0"/>
          </a:p>
        </p:txBody>
      </p:sp>
      <p:sp>
        <p:nvSpPr>
          <p:cNvPr id="4" name="Espace réservé du numéro de diapositive 3"/>
          <p:cNvSpPr>
            <a:spLocks noGrp="1"/>
          </p:cNvSpPr>
          <p:nvPr>
            <p:ph type="sldNum" sz="quarter" idx="10"/>
          </p:nvPr>
        </p:nvSpPr>
        <p:spPr/>
        <p:txBody>
          <a:bodyPr/>
          <a:lstStyle/>
          <a:p>
            <a:fld id="{85DB99EA-A2DE-40C6-94E6-487424B59D22}" type="slidenum">
              <a:rPr lang="fr-FR" smtClean="0"/>
              <a:t>5</a:t>
            </a:fld>
            <a:endParaRPr lang="fr-FR"/>
          </a:p>
        </p:txBody>
      </p:sp>
    </p:spTree>
    <p:extLst>
      <p:ext uri="{BB962C8B-B14F-4D97-AF65-F5344CB8AC3E}">
        <p14:creationId xmlns:p14="http://schemas.microsoft.com/office/powerpoint/2010/main" val="2054033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DB99EA-A2DE-40C6-94E6-487424B59D22}" type="slidenum">
              <a:rPr lang="fr-FR" smtClean="0"/>
              <a:t>6</a:t>
            </a:fld>
            <a:endParaRPr lang="fr-FR"/>
          </a:p>
        </p:txBody>
      </p:sp>
    </p:spTree>
    <p:extLst>
      <p:ext uri="{BB962C8B-B14F-4D97-AF65-F5344CB8AC3E}">
        <p14:creationId xmlns:p14="http://schemas.microsoft.com/office/powerpoint/2010/main" val="3497778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fr-FR" smtClean="0"/>
              <a:t>Modifiez le style du titre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Date Placeholder 6"/>
          <p:cNvSpPr>
            <a:spLocks noGrp="1"/>
          </p:cNvSpPr>
          <p:nvPr>
            <p:ph type="dt" sz="half" idx="10"/>
          </p:nvPr>
        </p:nvSpPr>
        <p:spPr/>
        <p:txBody>
          <a:bodyPr/>
          <a:lstStyle/>
          <a:p>
            <a:fld id="{319AEA7A-E1C5-47CA-9F96-41FA2F9101D5}" type="datetimeFigureOut">
              <a:rPr lang="fr-FR" smtClean="0"/>
              <a:t>24/06/2022</a:t>
            </a:fld>
            <a:endParaRPr lang="fr-FR"/>
          </a:p>
        </p:txBody>
      </p:sp>
      <p:sp>
        <p:nvSpPr>
          <p:cNvPr id="8" name="Slide Number Placeholder 7"/>
          <p:cNvSpPr>
            <a:spLocks noGrp="1"/>
          </p:cNvSpPr>
          <p:nvPr>
            <p:ph type="sldNum" sz="quarter" idx="11"/>
          </p:nvPr>
        </p:nvSpPr>
        <p:spPr/>
        <p:txBody>
          <a:bodyPr/>
          <a:lstStyle/>
          <a:p>
            <a:fld id="{1A948855-6214-4E6B-80EE-49630146C8CE}" type="slidenum">
              <a:rPr lang="fr-FR" smtClean="0"/>
              <a:t>‹N°›</a:t>
            </a:fld>
            <a:endParaRPr lang="fr-FR"/>
          </a:p>
        </p:txBody>
      </p:sp>
      <p:sp>
        <p:nvSpPr>
          <p:cNvPr id="9" name="Footer Placeholder 8"/>
          <p:cNvSpPr>
            <a:spLocks noGrp="1"/>
          </p:cNvSpPr>
          <p:nvPr>
            <p:ph type="ftr" sz="quarter" idx="12"/>
          </p:nvPr>
        </p:nvSpPr>
        <p:spPr/>
        <p:txBody>
          <a:bodyPr/>
          <a:lstStyle/>
          <a:p>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319AEA7A-E1C5-47CA-9F96-41FA2F9101D5}" type="datetimeFigureOut">
              <a:rPr lang="fr-FR" smtClean="0"/>
              <a:t>24/06/2022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948855-6214-4E6B-80EE-49630146C8CE}"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319AEA7A-E1C5-47CA-9F96-41FA2F9101D5}" type="datetimeFigureOut">
              <a:rPr lang="fr-FR" smtClean="0"/>
              <a:t>24/06/2022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948855-6214-4E6B-80EE-49630146C8CE}"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19AEA7A-E1C5-47CA-9F96-41FA2F9101D5}" type="datetimeFigureOut">
              <a:rPr lang="fr-FR" smtClean="0"/>
              <a:t>24/06/2022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948855-6214-4E6B-80EE-49630146C8CE}"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fr-FR" smtClean="0"/>
              <a:t>Modifiez le style du titre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19AEA7A-E1C5-47CA-9F96-41FA2F9101D5}" type="datetimeFigureOut">
              <a:rPr lang="fr-FR" smtClean="0"/>
              <a:t>24/06/2022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948855-6214-4E6B-80EE-49630146C8CE}"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19AEA7A-E1C5-47CA-9F96-41FA2F9101D5}" type="datetimeFigureOut">
              <a:rPr lang="fr-FR" smtClean="0"/>
              <a:t>24/06/2022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948855-6214-4E6B-80EE-49630146C8CE}" type="slidenum">
              <a:rPr lang="fr-FR" smtClean="0"/>
              <a:t>‹N°›</a:t>
            </a:fld>
            <a:endParaRPr lang="fr-FR"/>
          </a:p>
        </p:txBody>
      </p:sp>
      <p:sp>
        <p:nvSpPr>
          <p:cNvPr id="9" name="Title 8"/>
          <p:cNvSpPr>
            <a:spLocks noGrp="1"/>
          </p:cNvSpPr>
          <p:nvPr>
            <p:ph type="title"/>
          </p:nvPr>
        </p:nvSpPr>
        <p:spPr>
          <a:xfrm>
            <a:off x="914400" y="1544715"/>
            <a:ext cx="7315200" cy="1154097"/>
          </a:xfrm>
        </p:spPr>
        <p:txBody>
          <a:bodyPr/>
          <a:lstStyle/>
          <a:p>
            <a:r>
              <a:rPr lang="fr-FR" smtClean="0"/>
              <a:t>Modifiez le style du titre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7" name="Date Placeholder 6"/>
          <p:cNvSpPr>
            <a:spLocks noGrp="1"/>
          </p:cNvSpPr>
          <p:nvPr>
            <p:ph type="dt" sz="half" idx="10"/>
          </p:nvPr>
        </p:nvSpPr>
        <p:spPr/>
        <p:txBody>
          <a:bodyPr/>
          <a:lstStyle/>
          <a:p>
            <a:fld id="{319AEA7A-E1C5-47CA-9F96-41FA2F9101D5}" type="datetimeFigureOut">
              <a:rPr lang="fr-FR" smtClean="0"/>
              <a:t>24/06/2022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A948855-6214-4E6B-80EE-49630146C8CE}" type="slidenum">
              <a:rPr lang="fr-FR" smtClean="0"/>
              <a:t>‹N°›</a:t>
            </a:fld>
            <a:endParaRPr lang="fr-FR"/>
          </a:p>
        </p:txBody>
      </p:sp>
      <p:sp>
        <p:nvSpPr>
          <p:cNvPr id="10" name="Title 9"/>
          <p:cNvSpPr>
            <a:spLocks noGrp="1"/>
          </p:cNvSpPr>
          <p:nvPr>
            <p:ph type="title"/>
          </p:nvPr>
        </p:nvSpPr>
        <p:spPr>
          <a:xfrm>
            <a:off x="914400" y="1544715"/>
            <a:ext cx="7315200" cy="1154097"/>
          </a:xfrm>
        </p:spPr>
        <p:txBody>
          <a:bodyPr/>
          <a:lstStyle/>
          <a:p>
            <a:r>
              <a:rPr lang="fr-FR" smtClean="0"/>
              <a:t>Modifiez le style du titre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319AEA7A-E1C5-47CA-9F96-41FA2F9101D5}" type="datetimeFigureOut">
              <a:rPr lang="fr-FR" smtClean="0"/>
              <a:t>24/06/2022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A948855-6214-4E6B-80EE-49630146C8CE}"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AEA7A-E1C5-47CA-9F96-41FA2F9101D5}" type="datetimeFigureOut">
              <a:rPr lang="fr-FR" smtClean="0"/>
              <a:t>24/06/2022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A948855-6214-4E6B-80EE-49630146C8CE}"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fr-FR" smtClean="0"/>
              <a:t>Modifiez le style du titre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19AEA7A-E1C5-47CA-9F96-41FA2F9101D5}" type="datetimeFigureOut">
              <a:rPr lang="fr-FR" smtClean="0"/>
              <a:t>24/06/2022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948855-6214-4E6B-80EE-49630146C8CE}"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fr-FR" smtClean="0"/>
              <a:t>Modifiez le style du titre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19AEA7A-E1C5-47CA-9F96-41FA2F9101D5}" type="datetimeFigureOut">
              <a:rPr lang="fr-FR" smtClean="0"/>
              <a:t>24/06/2022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948855-6214-4E6B-80EE-49630146C8CE}"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319AEA7A-E1C5-47CA-9F96-41FA2F9101D5}" type="datetimeFigureOut">
              <a:rPr lang="fr-FR" smtClean="0"/>
              <a:t>24/06/2022</a:t>
            </a:fld>
            <a:endParaRPr lang="fr-FR"/>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1A948855-6214-4E6B-80EE-49630146C8CE}" type="slidenum">
              <a:rPr lang="fr-FR" smtClean="0"/>
              <a:t>‹N°›</a:t>
            </a:fld>
            <a:endParaRPr lang="fr-FR"/>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fr-FR"/>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9065" y="188640"/>
            <a:ext cx="7891264" cy="1144632"/>
          </a:xfrm>
        </p:spPr>
        <p:txBody>
          <a:bodyPr/>
          <a:lstStyle/>
          <a:p>
            <a:endParaRPr lang="fr-FR" dirty="0" smtClean="0">
              <a:solidFill>
                <a:schemeClr val="bg1">
                  <a:lumMod val="65000"/>
                  <a:lumOff val="35000"/>
                </a:schemeClr>
              </a:solidFill>
            </a:endParaRPr>
          </a:p>
          <a:p>
            <a:r>
              <a:rPr lang="fr-FR" dirty="0">
                <a:solidFill>
                  <a:schemeClr val="bg1">
                    <a:lumMod val="65000"/>
                    <a:lumOff val="35000"/>
                  </a:schemeClr>
                </a:solidFill>
              </a:rPr>
              <a:t> </a:t>
            </a:r>
            <a:r>
              <a:rPr lang="fr-FR" dirty="0" smtClean="0">
                <a:solidFill>
                  <a:schemeClr val="bg1">
                    <a:lumMod val="65000"/>
                    <a:lumOff val="35000"/>
                  </a:schemeClr>
                </a:solidFill>
              </a:rPr>
              <a:t>    Section DWWM 2204</a:t>
            </a:r>
            <a:endParaRPr lang="fr-FR" dirty="0">
              <a:solidFill>
                <a:schemeClr val="bg1">
                  <a:lumMod val="65000"/>
                  <a:lumOff val="35000"/>
                </a:schemeClr>
              </a:solidFill>
            </a:endParaRPr>
          </a:p>
        </p:txBody>
      </p:sp>
      <p:sp>
        <p:nvSpPr>
          <p:cNvPr id="5" name="Rectangle 4"/>
          <p:cNvSpPr/>
          <p:nvPr/>
        </p:nvSpPr>
        <p:spPr>
          <a:xfrm>
            <a:off x="2157585" y="1988840"/>
            <a:ext cx="4750019" cy="1200329"/>
          </a:xfrm>
          <a:prstGeom prst="rect">
            <a:avLst/>
          </a:prstGeom>
          <a:noFill/>
        </p:spPr>
        <p:txBody>
          <a:bodyPr wrap="none" lIns="91440" tIns="45720" rIns="91440" bIns="45720">
            <a:spAutoFit/>
            <a:scene3d>
              <a:camera prst="orthographicFront"/>
              <a:lightRig rig="threePt" dir="t"/>
            </a:scene3d>
            <a:sp3d extrusionH="57150">
              <a:bevelT w="57150" h="38100" prst="artDeco"/>
            </a:sp3d>
          </a:bodyPr>
          <a:lstStyle/>
          <a:p>
            <a:pPr algn="ctr"/>
            <a:r>
              <a:rPr lang="fr-FR" sz="72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rPr>
              <a:t>Javascript</a:t>
            </a:r>
            <a:endParaRPr lang="fr-FR" sz="72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endParaRPr>
          </a:p>
        </p:txBody>
      </p:sp>
      <p:sp>
        <p:nvSpPr>
          <p:cNvPr id="9" name="ZoneTexte 8"/>
          <p:cNvSpPr txBox="1"/>
          <p:nvPr/>
        </p:nvSpPr>
        <p:spPr>
          <a:xfrm>
            <a:off x="4351" y="4221088"/>
            <a:ext cx="9108504" cy="1200329"/>
          </a:xfrm>
          <a:prstGeom prst="rect">
            <a:avLst/>
          </a:prstGeom>
          <a:noFill/>
        </p:spPr>
        <p:txBody>
          <a:bodyPr wrap="square" rtlCol="0">
            <a:spAutoFit/>
          </a:bodyPr>
          <a:lstStyle/>
          <a:p>
            <a:pPr algn="ctr"/>
            <a:r>
              <a:rPr lang="fr-FR" sz="2400" spc="600" dirty="0" smtClean="0">
                <a:solidFill>
                  <a:schemeClr val="bg1">
                    <a:lumMod val="65000"/>
                    <a:lumOff val="35000"/>
                  </a:schemeClr>
                </a:solidFill>
              </a:rPr>
              <a:t>Durée de la présentation : 15 min</a:t>
            </a:r>
          </a:p>
          <a:p>
            <a:pPr algn="ctr"/>
            <a:r>
              <a:rPr lang="fr-FR" sz="2400" spc="600" dirty="0" smtClean="0">
                <a:solidFill>
                  <a:schemeClr val="bg1">
                    <a:lumMod val="65000"/>
                    <a:lumOff val="35000"/>
                  </a:schemeClr>
                </a:solidFill>
              </a:rPr>
              <a:t>-</a:t>
            </a:r>
          </a:p>
          <a:p>
            <a:pPr algn="ctr"/>
            <a:r>
              <a:rPr lang="fr-FR" sz="2400" spc="600" dirty="0" smtClean="0">
                <a:solidFill>
                  <a:schemeClr val="bg1">
                    <a:lumMod val="65000"/>
                    <a:lumOff val="35000"/>
                  </a:schemeClr>
                </a:solidFill>
              </a:rPr>
              <a:t>Facqueur Gatien</a:t>
            </a:r>
          </a:p>
        </p:txBody>
      </p:sp>
    </p:spTree>
    <p:extLst>
      <p:ext uri="{BB962C8B-B14F-4D97-AF65-F5344CB8AC3E}">
        <p14:creationId xmlns:p14="http://schemas.microsoft.com/office/powerpoint/2010/main" val="141257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1043608" y="1660772"/>
            <a:ext cx="4172937" cy="400110"/>
          </a:xfrm>
          <a:prstGeom prst="rect">
            <a:avLst/>
          </a:prstGeom>
          <a:noFill/>
        </p:spPr>
        <p:txBody>
          <a:bodyPr wrap="none" rtlCol="0">
            <a:spAutoFit/>
          </a:bodyPr>
          <a:lstStyle/>
          <a:p>
            <a:r>
              <a:rPr lang="fr-FR" sz="2000" b="1" spc="3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I) Javascript c’est quoi ?</a:t>
            </a:r>
          </a:p>
        </p:txBody>
      </p:sp>
      <p:sp>
        <p:nvSpPr>
          <p:cNvPr id="8" name="ZoneTexte 7"/>
          <p:cNvSpPr txBox="1"/>
          <p:nvPr/>
        </p:nvSpPr>
        <p:spPr>
          <a:xfrm>
            <a:off x="1018491" y="2393026"/>
            <a:ext cx="3485249" cy="400110"/>
          </a:xfrm>
          <a:prstGeom prst="rect">
            <a:avLst/>
          </a:prstGeom>
          <a:noFill/>
        </p:spPr>
        <p:txBody>
          <a:bodyPr wrap="none" rtlCol="0">
            <a:spAutoFit/>
          </a:bodyPr>
          <a:lstStyle/>
          <a:p>
            <a:r>
              <a:rPr lang="fr-FR" sz="2000" b="1" spc="6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II) Son </a:t>
            </a:r>
            <a:r>
              <a:rPr lang="fr-FR" sz="2000" b="1" spc="60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é</a:t>
            </a:r>
            <a:r>
              <a:rPr lang="fr-FR" sz="2000" b="1" spc="6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volution</a:t>
            </a:r>
          </a:p>
        </p:txBody>
      </p:sp>
      <p:sp>
        <p:nvSpPr>
          <p:cNvPr id="9" name="ZoneTexte 8"/>
          <p:cNvSpPr txBox="1"/>
          <p:nvPr/>
        </p:nvSpPr>
        <p:spPr>
          <a:xfrm>
            <a:off x="1018492" y="3113106"/>
            <a:ext cx="4190571" cy="400110"/>
          </a:xfrm>
          <a:prstGeom prst="rect">
            <a:avLst/>
          </a:prstGeom>
          <a:noFill/>
        </p:spPr>
        <p:txBody>
          <a:bodyPr wrap="none" rtlCol="0">
            <a:spAutoFit/>
          </a:bodyPr>
          <a:lstStyle/>
          <a:p>
            <a:r>
              <a:rPr lang="fr-FR" sz="2000" b="1" spc="6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III) Ses applications</a:t>
            </a:r>
          </a:p>
        </p:txBody>
      </p:sp>
      <p:sp>
        <p:nvSpPr>
          <p:cNvPr id="10" name="ZoneTexte 9"/>
          <p:cNvSpPr txBox="1"/>
          <p:nvPr/>
        </p:nvSpPr>
        <p:spPr>
          <a:xfrm>
            <a:off x="1043608" y="3833186"/>
            <a:ext cx="4087979" cy="400110"/>
          </a:xfrm>
          <a:prstGeom prst="rect">
            <a:avLst/>
          </a:prstGeom>
          <a:noFill/>
        </p:spPr>
        <p:txBody>
          <a:bodyPr wrap="none" rtlCol="0">
            <a:spAutoFit/>
          </a:bodyPr>
          <a:lstStyle/>
          <a:p>
            <a:r>
              <a:rPr lang="fr-FR" sz="2000" b="1" spc="6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IV) Le DOM / CSSOM</a:t>
            </a:r>
          </a:p>
        </p:txBody>
      </p:sp>
      <p:sp>
        <p:nvSpPr>
          <p:cNvPr id="11" name="ZoneTexte 10"/>
          <p:cNvSpPr txBox="1"/>
          <p:nvPr/>
        </p:nvSpPr>
        <p:spPr>
          <a:xfrm>
            <a:off x="1018492" y="4553266"/>
            <a:ext cx="2350323" cy="400110"/>
          </a:xfrm>
          <a:prstGeom prst="rect">
            <a:avLst/>
          </a:prstGeom>
          <a:noFill/>
        </p:spPr>
        <p:txBody>
          <a:bodyPr wrap="none" rtlCol="0">
            <a:spAutoFit/>
          </a:bodyPr>
          <a:lstStyle/>
          <a:p>
            <a:r>
              <a:rPr lang="fr-FR" sz="2000" b="1" spc="6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V) Le JSON</a:t>
            </a:r>
          </a:p>
        </p:txBody>
      </p:sp>
      <p:sp>
        <p:nvSpPr>
          <p:cNvPr id="12" name="ZoneTexte 11"/>
          <p:cNvSpPr txBox="1"/>
          <p:nvPr/>
        </p:nvSpPr>
        <p:spPr>
          <a:xfrm>
            <a:off x="1018492" y="5273346"/>
            <a:ext cx="3550972" cy="400110"/>
          </a:xfrm>
          <a:prstGeom prst="rect">
            <a:avLst/>
          </a:prstGeom>
          <a:noFill/>
        </p:spPr>
        <p:txBody>
          <a:bodyPr wrap="none" rtlCol="0">
            <a:spAutoFit/>
          </a:bodyPr>
          <a:lstStyle/>
          <a:p>
            <a:r>
              <a:rPr lang="fr-FR" sz="2000" b="1" spc="6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VI) Les </a:t>
            </a:r>
            <a:r>
              <a:rPr lang="fr-FR" sz="2000" b="1" spc="600" dirty="0" err="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Framwork</a:t>
            </a:r>
            <a:endParaRPr lang="fr-FR" sz="2000" b="1" spc="6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endParaRPr>
          </a:p>
        </p:txBody>
      </p:sp>
      <p:sp>
        <p:nvSpPr>
          <p:cNvPr id="13" name="Titre 1"/>
          <p:cNvSpPr>
            <a:spLocks noGrp="1"/>
          </p:cNvSpPr>
          <p:nvPr>
            <p:ph type="title"/>
          </p:nvPr>
        </p:nvSpPr>
        <p:spPr>
          <a:xfrm>
            <a:off x="0" y="260648"/>
            <a:ext cx="7315200" cy="605417"/>
          </a:xfrm>
        </p:spPr>
        <p:txBody>
          <a:bodyPr>
            <a:normAutofit/>
            <a:scene3d>
              <a:camera prst="orthographicFront"/>
              <a:lightRig rig="threePt" dir="t"/>
            </a:scene3d>
            <a:sp3d extrusionH="57150">
              <a:bevelT w="69850" h="69850" prst="divot"/>
            </a:sp3d>
          </a:bodyPr>
          <a:lstStyle/>
          <a:p>
            <a:r>
              <a:rPr lang="fr-FR" sz="32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rPr>
              <a:t>   Sommaire</a:t>
            </a:r>
            <a:endParaRPr lang="fr-FR"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endParaRPr>
          </a:p>
        </p:txBody>
      </p:sp>
    </p:spTree>
    <p:extLst>
      <p:ext uri="{BB962C8B-B14F-4D97-AF65-F5344CB8AC3E}">
        <p14:creationId xmlns:p14="http://schemas.microsoft.com/office/powerpoint/2010/main" val="84542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60648"/>
            <a:ext cx="7315200" cy="605417"/>
          </a:xfrm>
        </p:spPr>
        <p:txBody>
          <a:bodyPr>
            <a:normAutofit/>
            <a:scene3d>
              <a:camera prst="orthographicFront"/>
              <a:lightRig rig="threePt" dir="t"/>
            </a:scene3d>
            <a:sp3d extrusionH="57150">
              <a:bevelT w="69850" h="69850" prst="divot"/>
            </a:sp3d>
          </a:bodyPr>
          <a:lstStyle/>
          <a:p>
            <a:r>
              <a:rPr lang="fr-FR"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rPr>
              <a:t> </a:t>
            </a:r>
            <a:r>
              <a:rPr lang="fr-FR" sz="32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rPr>
              <a:t>  Javascript c’est quoi ?</a:t>
            </a:r>
            <a:endParaRPr lang="fr-FR"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endParaRPr>
          </a:p>
        </p:txBody>
      </p:sp>
      <p:pic>
        <p:nvPicPr>
          <p:cNvPr id="1027" name="Picture 3" descr="C:\Users\Sora\Desktop\presentation javascript\1 logo netscap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6339" y="941935"/>
            <a:ext cx="1601968" cy="1584176"/>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6185215" y="2598119"/>
            <a:ext cx="1944216" cy="492443"/>
          </a:xfrm>
          <a:prstGeom prst="rect">
            <a:avLst/>
          </a:prstGeom>
          <a:noFill/>
        </p:spPr>
        <p:txBody>
          <a:bodyPr wrap="square" rtlCol="0">
            <a:spAutoFit/>
          </a:bodyPr>
          <a:lstStyle/>
          <a:p>
            <a:pPr algn="ctr"/>
            <a:r>
              <a:rPr lang="fr-FR" sz="2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Netscape</a:t>
            </a:r>
            <a:endParaRPr lang="fr-FR" sz="2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pic>
        <p:nvPicPr>
          <p:cNvPr id="1028" name="Picture 4" descr="C:\Users\Sora\Desktop\presentation javascript\1 createur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653" y="941935"/>
            <a:ext cx="2042211" cy="1584176"/>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p:cNvSpPr txBox="1"/>
          <p:nvPr/>
        </p:nvSpPr>
        <p:spPr>
          <a:xfrm>
            <a:off x="827583" y="2598119"/>
            <a:ext cx="2506350" cy="492443"/>
          </a:xfrm>
          <a:prstGeom prst="rect">
            <a:avLst/>
          </a:prstGeom>
          <a:noFill/>
        </p:spPr>
        <p:txBody>
          <a:bodyPr wrap="square" rtlCol="0">
            <a:spAutoFit/>
          </a:bodyPr>
          <a:lstStyle/>
          <a:p>
            <a:pPr algn="ctr"/>
            <a:r>
              <a:rPr lang="fr-FR" sz="2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Brendan Eich</a:t>
            </a:r>
            <a:endParaRPr lang="fr-FR" sz="2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9" name="Flèche vers le bas 8"/>
          <p:cNvSpPr/>
          <p:nvPr/>
        </p:nvSpPr>
        <p:spPr>
          <a:xfrm>
            <a:off x="1838443" y="3236442"/>
            <a:ext cx="484632" cy="4611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a:off x="6885968" y="3227508"/>
            <a:ext cx="484632" cy="4611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496581" y="3709296"/>
            <a:ext cx="3168352" cy="369332"/>
          </a:xfrm>
          <a:prstGeom prst="rect">
            <a:avLst/>
          </a:prstGeom>
          <a:noFill/>
        </p:spPr>
        <p:txBody>
          <a:bodyPr wrap="square" rtlCol="0">
            <a:spAutoFit/>
          </a:bodyPr>
          <a:lstStyle/>
          <a:p>
            <a:pPr algn="ctr"/>
            <a:r>
              <a:rPr lang="fr-F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Langage cote serveur</a:t>
            </a:r>
            <a:endParaRPr lang="fr-FR"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6" name="ZoneTexte 15"/>
          <p:cNvSpPr txBox="1"/>
          <p:nvPr/>
        </p:nvSpPr>
        <p:spPr>
          <a:xfrm>
            <a:off x="5573145" y="3709296"/>
            <a:ext cx="3168352" cy="369332"/>
          </a:xfrm>
          <a:prstGeom prst="rect">
            <a:avLst/>
          </a:prstGeom>
          <a:noFill/>
        </p:spPr>
        <p:txBody>
          <a:bodyPr wrap="square" rtlCol="0">
            <a:spAutoFit/>
          </a:bodyPr>
          <a:lstStyle/>
          <a:p>
            <a:pPr algn="ctr"/>
            <a:r>
              <a:rPr lang="fr-FR"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Langage cote client</a:t>
            </a:r>
            <a:endParaRPr lang="fr-FR"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11" name="Flèche droite 10"/>
          <p:cNvSpPr/>
          <p:nvPr/>
        </p:nvSpPr>
        <p:spPr>
          <a:xfrm rot="20395529">
            <a:off x="3926600" y="3145422"/>
            <a:ext cx="1428461"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3544215" y="3878573"/>
            <a:ext cx="2193229" cy="400110"/>
          </a:xfrm>
          <a:prstGeom prst="rect">
            <a:avLst/>
          </a:prstGeom>
          <a:noFill/>
        </p:spPr>
        <p:txBody>
          <a:bodyPr wrap="none" rtlCol="0">
            <a:spAutoFit/>
          </a:bodyPr>
          <a:lstStyle/>
          <a:p>
            <a:r>
              <a:rPr lang="fr-FR" sz="2000" b="1" spc="6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LiveScript</a:t>
            </a:r>
          </a:p>
        </p:txBody>
      </p:sp>
      <p:sp>
        <p:nvSpPr>
          <p:cNvPr id="21" name="ZoneTexte 20"/>
          <p:cNvSpPr txBox="1"/>
          <p:nvPr/>
        </p:nvSpPr>
        <p:spPr>
          <a:xfrm>
            <a:off x="3515361" y="4884621"/>
            <a:ext cx="2250937" cy="400110"/>
          </a:xfrm>
          <a:prstGeom prst="rect">
            <a:avLst/>
          </a:prstGeom>
          <a:noFill/>
        </p:spPr>
        <p:txBody>
          <a:bodyPr wrap="none" rtlCol="0">
            <a:spAutoFit/>
          </a:bodyPr>
          <a:lstStyle/>
          <a:p>
            <a:r>
              <a:rPr lang="fr-FR" sz="2000" b="1" spc="6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JavaScript</a:t>
            </a:r>
          </a:p>
        </p:txBody>
      </p:sp>
      <p:sp>
        <p:nvSpPr>
          <p:cNvPr id="22" name="Flèche vers le bas 21"/>
          <p:cNvSpPr/>
          <p:nvPr/>
        </p:nvSpPr>
        <p:spPr>
          <a:xfrm>
            <a:off x="4398514" y="4409868"/>
            <a:ext cx="484632" cy="4611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Sora\Desktop\presentation javascript\js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5157" y="5419733"/>
            <a:ext cx="2131203" cy="14602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Sora\Desktop\presentation javascript\java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5696" y="5419733"/>
            <a:ext cx="2005176" cy="121838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ora\Desktop\presentation javascript\noega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2560" y="5661575"/>
            <a:ext cx="976540" cy="976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37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500" fill="hold"/>
                                        <p:tgtEl>
                                          <p:spTgt spid="1028"/>
                                        </p:tgtEl>
                                        <p:attrNameLst>
                                          <p:attrName>ppt_w</p:attrName>
                                        </p:attrNameLst>
                                      </p:cBhvr>
                                      <p:tavLst>
                                        <p:tav tm="0">
                                          <p:val>
                                            <p:fltVal val="0"/>
                                          </p:val>
                                        </p:tav>
                                        <p:tav tm="100000">
                                          <p:val>
                                            <p:strVal val="#ppt_w"/>
                                          </p:val>
                                        </p:tav>
                                      </p:tavLst>
                                    </p:anim>
                                    <p:anim calcmode="lin" valueType="num">
                                      <p:cBhvr>
                                        <p:cTn id="13" dur="500" fill="hold"/>
                                        <p:tgtEl>
                                          <p:spTgt spid="1028"/>
                                        </p:tgtEl>
                                        <p:attrNameLst>
                                          <p:attrName>ppt_h</p:attrName>
                                        </p:attrNameLst>
                                      </p:cBhvr>
                                      <p:tavLst>
                                        <p:tav tm="0">
                                          <p:val>
                                            <p:fltVal val="0"/>
                                          </p:val>
                                        </p:tav>
                                        <p:tav tm="100000">
                                          <p:val>
                                            <p:strVal val="#ppt_h"/>
                                          </p:val>
                                        </p:tav>
                                      </p:tavLst>
                                    </p:anim>
                                    <p:animEffect transition="in" filter="fade">
                                      <p:cBhvr>
                                        <p:cTn id="14" dur="500"/>
                                        <p:tgtEl>
                                          <p:spTgt spid="102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27"/>
                                        </p:tgtEl>
                                        <p:attrNameLst>
                                          <p:attrName>style.visibility</p:attrName>
                                        </p:attrNameLst>
                                      </p:cBhvr>
                                      <p:to>
                                        <p:strVal val="visible"/>
                                      </p:to>
                                    </p:set>
                                    <p:anim calcmode="lin" valueType="num">
                                      <p:cBhvr>
                                        <p:cTn id="22" dur="500" fill="hold"/>
                                        <p:tgtEl>
                                          <p:spTgt spid="1027"/>
                                        </p:tgtEl>
                                        <p:attrNameLst>
                                          <p:attrName>ppt_w</p:attrName>
                                        </p:attrNameLst>
                                      </p:cBhvr>
                                      <p:tavLst>
                                        <p:tav tm="0">
                                          <p:val>
                                            <p:fltVal val="0"/>
                                          </p:val>
                                        </p:tav>
                                        <p:tav tm="100000">
                                          <p:val>
                                            <p:strVal val="#ppt_w"/>
                                          </p:val>
                                        </p:tav>
                                      </p:tavLst>
                                    </p:anim>
                                    <p:anim calcmode="lin" valueType="num">
                                      <p:cBhvr>
                                        <p:cTn id="23" dur="500" fill="hold"/>
                                        <p:tgtEl>
                                          <p:spTgt spid="1027"/>
                                        </p:tgtEl>
                                        <p:attrNameLst>
                                          <p:attrName>ppt_h</p:attrName>
                                        </p:attrNameLst>
                                      </p:cBhvr>
                                      <p:tavLst>
                                        <p:tav tm="0">
                                          <p:val>
                                            <p:fltVal val="0"/>
                                          </p:val>
                                        </p:tav>
                                        <p:tav tm="100000">
                                          <p:val>
                                            <p:strVal val="#ppt_h"/>
                                          </p:val>
                                        </p:tav>
                                      </p:tavLst>
                                    </p:anim>
                                    <p:animEffect transition="in" filter="fade">
                                      <p:cBhvr>
                                        <p:cTn id="24" dur="500"/>
                                        <p:tgtEl>
                                          <p:spTgt spid="1027"/>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500"/>
                                        <p:tgtEl>
                                          <p:spTgt spid="14"/>
                                        </p:tgtEl>
                                      </p:cBhvr>
                                    </p:animEffect>
                                  </p:childTnLst>
                                </p:cTn>
                              </p:par>
                            </p:childTnLst>
                          </p:cTn>
                        </p:par>
                        <p:par>
                          <p:cTn id="46" fill="hold">
                            <p:stCondLst>
                              <p:cond delay="1000"/>
                            </p:stCondLst>
                            <p:childTnLst>
                              <p:par>
                                <p:cTn id="47" presetID="22" presetClass="entr" presetSubtype="1"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circle(in)">
                                      <p:cBhvr>
                                        <p:cTn id="54" dur="20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up)">
                                      <p:cBhvr>
                                        <p:cTn id="59" dur="500"/>
                                        <p:tgtEl>
                                          <p:spTgt spid="22"/>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1026"/>
                                        </p:tgtEl>
                                        <p:attrNameLst>
                                          <p:attrName>style.visibility</p:attrName>
                                        </p:attrNameLst>
                                      </p:cBhvr>
                                      <p:to>
                                        <p:strVal val="visible"/>
                                      </p:to>
                                    </p:set>
                                    <p:anim calcmode="lin" valueType="num">
                                      <p:cBhvr additive="base">
                                        <p:cTn id="68" dur="500" fill="hold"/>
                                        <p:tgtEl>
                                          <p:spTgt spid="1026"/>
                                        </p:tgtEl>
                                        <p:attrNameLst>
                                          <p:attrName>ppt_x</p:attrName>
                                        </p:attrNameLst>
                                      </p:cBhvr>
                                      <p:tavLst>
                                        <p:tav tm="0">
                                          <p:val>
                                            <p:strVal val="0-#ppt_w/2"/>
                                          </p:val>
                                        </p:tav>
                                        <p:tav tm="100000">
                                          <p:val>
                                            <p:strVal val="#ppt_x"/>
                                          </p:val>
                                        </p:tav>
                                      </p:tavLst>
                                    </p:anim>
                                    <p:anim calcmode="lin" valueType="num">
                                      <p:cBhvr additive="base">
                                        <p:cTn id="69" dur="500" fill="hold"/>
                                        <p:tgtEl>
                                          <p:spTgt spid="1026"/>
                                        </p:tgtEl>
                                        <p:attrNameLst>
                                          <p:attrName>ppt_y</p:attrName>
                                        </p:attrNameLst>
                                      </p:cBhvr>
                                      <p:tavLst>
                                        <p:tav tm="0">
                                          <p:val>
                                            <p:strVal val="#ppt_y"/>
                                          </p:val>
                                        </p:tav>
                                        <p:tav tm="100000">
                                          <p:val>
                                            <p:strVal val="#ppt_y"/>
                                          </p:val>
                                        </p:tav>
                                      </p:tavLst>
                                    </p:anim>
                                  </p:childTnLst>
                                </p:cTn>
                              </p:par>
                            </p:childTnLst>
                          </p:cTn>
                        </p:par>
                        <p:par>
                          <p:cTn id="70" fill="hold">
                            <p:stCondLst>
                              <p:cond delay="500"/>
                            </p:stCondLst>
                            <p:childTnLst>
                              <p:par>
                                <p:cTn id="71" presetID="2" presetClass="entr" presetSubtype="2" fill="hold" nodeType="after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1+#ppt_w/2"/>
                                          </p:val>
                                        </p:tav>
                                        <p:tav tm="100000">
                                          <p:val>
                                            <p:strVal val="#ppt_x"/>
                                          </p:val>
                                        </p:tav>
                                      </p:tavLst>
                                    </p:anim>
                                    <p:anim calcmode="lin" valueType="num">
                                      <p:cBhvr additive="base">
                                        <p:cTn id="74" dur="500" fill="hold"/>
                                        <p:tgtEl>
                                          <p:spTgt spid="3"/>
                                        </p:tgtEl>
                                        <p:attrNameLst>
                                          <p:attrName>ppt_y</p:attrName>
                                        </p:attrNameLst>
                                      </p:cBhvr>
                                      <p:tavLst>
                                        <p:tav tm="0">
                                          <p:val>
                                            <p:strVal val="#ppt_y"/>
                                          </p:val>
                                        </p:tav>
                                        <p:tav tm="100000">
                                          <p:val>
                                            <p:strVal val="#ppt_y"/>
                                          </p:val>
                                        </p:tav>
                                      </p:tavLst>
                                    </p:anim>
                                  </p:childTnLst>
                                </p:cTn>
                              </p:par>
                            </p:childTnLst>
                          </p:cTn>
                        </p:par>
                        <p:par>
                          <p:cTn id="75" fill="hold">
                            <p:stCondLst>
                              <p:cond delay="1000"/>
                            </p:stCondLst>
                            <p:childTnLst>
                              <p:par>
                                <p:cTn id="76" presetID="14" presetClass="entr" presetSubtype="10" fill="hold" nodeType="afterEffect">
                                  <p:stCondLst>
                                    <p:cond delay="0"/>
                                  </p:stCondLst>
                                  <p:childTnLst>
                                    <p:set>
                                      <p:cBhvr>
                                        <p:cTn id="77" dur="1" fill="hold">
                                          <p:stCondLst>
                                            <p:cond delay="0"/>
                                          </p:stCondLst>
                                        </p:cTn>
                                        <p:tgtEl>
                                          <p:spTgt spid="1029"/>
                                        </p:tgtEl>
                                        <p:attrNameLst>
                                          <p:attrName>style.visibility</p:attrName>
                                        </p:attrNameLst>
                                      </p:cBhvr>
                                      <p:to>
                                        <p:strVal val="visible"/>
                                      </p:to>
                                    </p:set>
                                    <p:animEffect transition="in" filter="randombar(horizontal)">
                                      <p:cBhvr>
                                        <p:cTn id="78" dur="500"/>
                                        <p:tgtEl>
                                          <p:spTgt spid="1029"/>
                                        </p:tgtEl>
                                      </p:cBhvr>
                                    </p:animEffect>
                                  </p:childTnLst>
                                </p:cTn>
                              </p:par>
                              <p:par>
                                <p:cTn id="79" presetID="32" presetClass="emph" presetSubtype="0" fill="hold" nodeType="withEffect">
                                  <p:stCondLst>
                                    <p:cond delay="0"/>
                                  </p:stCondLst>
                                  <p:childTnLst>
                                    <p:animRot by="120000">
                                      <p:cBhvr>
                                        <p:cTn id="80" dur="180" fill="hold">
                                          <p:stCondLst>
                                            <p:cond delay="0"/>
                                          </p:stCondLst>
                                        </p:cTn>
                                        <p:tgtEl>
                                          <p:spTgt spid="1029"/>
                                        </p:tgtEl>
                                        <p:attrNameLst>
                                          <p:attrName>r</p:attrName>
                                        </p:attrNameLst>
                                      </p:cBhvr>
                                    </p:animRot>
                                    <p:animRot by="-240000">
                                      <p:cBhvr>
                                        <p:cTn id="81" dur="360" fill="hold">
                                          <p:stCondLst>
                                            <p:cond delay="360"/>
                                          </p:stCondLst>
                                        </p:cTn>
                                        <p:tgtEl>
                                          <p:spTgt spid="1029"/>
                                        </p:tgtEl>
                                        <p:attrNameLst>
                                          <p:attrName>r</p:attrName>
                                        </p:attrNameLst>
                                      </p:cBhvr>
                                    </p:animRot>
                                    <p:animRot by="240000">
                                      <p:cBhvr>
                                        <p:cTn id="82" dur="360" fill="hold">
                                          <p:stCondLst>
                                            <p:cond delay="720"/>
                                          </p:stCondLst>
                                        </p:cTn>
                                        <p:tgtEl>
                                          <p:spTgt spid="1029"/>
                                        </p:tgtEl>
                                        <p:attrNameLst>
                                          <p:attrName>r</p:attrName>
                                        </p:attrNameLst>
                                      </p:cBhvr>
                                    </p:animRot>
                                    <p:animRot by="-240000">
                                      <p:cBhvr>
                                        <p:cTn id="83" dur="360" fill="hold">
                                          <p:stCondLst>
                                            <p:cond delay="1080"/>
                                          </p:stCondLst>
                                        </p:cTn>
                                        <p:tgtEl>
                                          <p:spTgt spid="1029"/>
                                        </p:tgtEl>
                                        <p:attrNameLst>
                                          <p:attrName>r</p:attrName>
                                        </p:attrNameLst>
                                      </p:cBhvr>
                                    </p:animRot>
                                    <p:animRot by="120000">
                                      <p:cBhvr>
                                        <p:cTn id="84" dur="360" fill="hold">
                                          <p:stCondLst>
                                            <p:cond delay="1440"/>
                                          </p:stCondLst>
                                        </p:cTn>
                                        <p:tgtEl>
                                          <p:spTgt spid="1029"/>
                                        </p:tgtEl>
                                        <p:attrNameLst>
                                          <p:attrName>r</p:attrName>
                                        </p:attrNameLst>
                                      </p:cBhvr>
                                    </p:animRot>
                                  </p:childTnLst>
                                </p:cTn>
                              </p:par>
                              <p:par>
                                <p:cTn id="85" presetID="6" presetClass="emph" presetSubtype="0" fill="hold" nodeType="withEffect">
                                  <p:stCondLst>
                                    <p:cond delay="0"/>
                                  </p:stCondLst>
                                  <p:childTnLst>
                                    <p:animScale>
                                      <p:cBhvr>
                                        <p:cTn id="86" dur="1800" fill="hold"/>
                                        <p:tgtEl>
                                          <p:spTgt spid="102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2" grpId="0"/>
      <p:bldP spid="9" grpId="0" animBg="1"/>
      <p:bldP spid="14" grpId="0" animBg="1"/>
      <p:bldP spid="15" grpId="0"/>
      <p:bldP spid="16" grpId="0"/>
      <p:bldP spid="11" grpId="0" animBg="1"/>
      <p:bldP spid="17" grpId="0"/>
      <p:bldP spid="21"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260648"/>
            <a:ext cx="7315200" cy="605417"/>
          </a:xfrm>
        </p:spPr>
        <p:txBody>
          <a:bodyPr>
            <a:normAutofit/>
            <a:scene3d>
              <a:camera prst="orthographicFront"/>
              <a:lightRig rig="threePt" dir="t"/>
            </a:scene3d>
            <a:sp3d extrusionH="57150">
              <a:bevelT w="69850" h="69850" prst="divot"/>
            </a:sp3d>
          </a:bodyPr>
          <a:lstStyle/>
          <a:p>
            <a:r>
              <a:rPr lang="fr-FR"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rPr>
              <a:t> </a:t>
            </a:r>
            <a:r>
              <a:rPr lang="fr-FR" sz="32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rPr>
              <a:t>   </a:t>
            </a:r>
            <a:r>
              <a:rPr lang="fr-FR"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rPr>
              <a:t>E</a:t>
            </a:r>
            <a:r>
              <a:rPr lang="fr-FR" sz="32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rPr>
              <a:t>volution de JavaScript - 1</a:t>
            </a:r>
            <a:endParaRPr lang="fr-FR"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endParaRPr>
          </a:p>
        </p:txBody>
      </p:sp>
      <p:pic>
        <p:nvPicPr>
          <p:cNvPr id="1028" name="Picture 4" descr="C:\Users\Sora\Desktop\presentation javascript\2 netscape navigator.jf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393" y="1156068"/>
            <a:ext cx="1629699" cy="9242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Sora\Desktop\presentation javascript\2 logo jscrip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4038436" y="950021"/>
            <a:ext cx="924230" cy="1283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Sora\Desktop\presentation javascript\2 logo ie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8983" y="1125015"/>
            <a:ext cx="1175230" cy="925633"/>
          </a:xfrm>
          <a:prstGeom prst="rect">
            <a:avLst/>
          </a:prstGeom>
          <a:noFill/>
          <a:extLst>
            <a:ext uri="{909E8E84-426E-40DD-AFC4-6F175D3DCCD1}">
              <a14:hiddenFill xmlns:a14="http://schemas.microsoft.com/office/drawing/2010/main">
                <a:solidFill>
                  <a:srgbClr val="FFFFFF"/>
                </a:solidFill>
              </a14:hiddenFill>
            </a:ext>
          </a:extLst>
        </p:spPr>
      </p:pic>
      <p:sp>
        <p:nvSpPr>
          <p:cNvPr id="5" name="Flèche droite rayée 4"/>
          <p:cNvSpPr/>
          <p:nvPr/>
        </p:nvSpPr>
        <p:spPr>
          <a:xfrm>
            <a:off x="5893443" y="1351977"/>
            <a:ext cx="604497" cy="530077"/>
          </a:xfrm>
          <a:prstGeom prst="stripedRightArrow">
            <a:avLst>
              <a:gd name="adj1" fmla="val 45560"/>
              <a:gd name="adj2" fmla="val 721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1" name="Picture 7" descr="C:\Users\Sora\Desktop\presentation javascript\2 logo su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50042" y="2225669"/>
            <a:ext cx="1816402" cy="7968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Sora\Desktop\presentation javascript\580b585b2edbce24c47b288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58726" y="2204864"/>
            <a:ext cx="1364018" cy="838416"/>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Sora\Desktop\presentation javascript\2ecm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6444" y="3477294"/>
            <a:ext cx="2507999" cy="67178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Sora\Desktop\presentation javascript\2ecma-script-dialects.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0038" y="5186897"/>
            <a:ext cx="3861394" cy="1481311"/>
          </a:xfrm>
          <a:prstGeom prst="rect">
            <a:avLst/>
          </a:prstGeom>
          <a:solidFill>
            <a:schemeClr val="accent1"/>
          </a:solidFill>
          <a:effectLst/>
        </p:spPr>
      </p:pic>
      <p:sp>
        <p:nvSpPr>
          <p:cNvPr id="6" name="Flèche vers le bas 5"/>
          <p:cNvSpPr/>
          <p:nvPr/>
        </p:nvSpPr>
        <p:spPr>
          <a:xfrm>
            <a:off x="4175956" y="4329426"/>
            <a:ext cx="688974"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36" name="Picture 12" descr="C:\Users\Sora\Desktop\presentation javascript\2logo js.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893443" y="2204864"/>
            <a:ext cx="1035540" cy="1035540"/>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262622" y="1433514"/>
            <a:ext cx="1147857" cy="369332"/>
          </a:xfrm>
          <a:prstGeom prst="rect">
            <a:avLst/>
          </a:prstGeom>
          <a:noFill/>
        </p:spPr>
        <p:txBody>
          <a:bodyPr wrap="square" rtlCol="0">
            <a:spAutoFit/>
          </a:bodyPr>
          <a:lstStyle/>
          <a:p>
            <a:r>
              <a:rPr lang="fr-FR" b="1" spc="6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1996</a:t>
            </a:r>
            <a:endParaRPr lang="fr-FR" dirty="0"/>
          </a:p>
        </p:txBody>
      </p:sp>
      <p:sp>
        <p:nvSpPr>
          <p:cNvPr id="20" name="ZoneTexte 19"/>
          <p:cNvSpPr txBox="1"/>
          <p:nvPr/>
        </p:nvSpPr>
        <p:spPr>
          <a:xfrm>
            <a:off x="302185" y="2352232"/>
            <a:ext cx="1147857" cy="369332"/>
          </a:xfrm>
          <a:prstGeom prst="rect">
            <a:avLst/>
          </a:prstGeom>
          <a:noFill/>
        </p:spPr>
        <p:txBody>
          <a:bodyPr wrap="square" rtlCol="0">
            <a:spAutoFit/>
          </a:bodyPr>
          <a:lstStyle/>
          <a:p>
            <a:r>
              <a:rPr lang="fr-FR" b="1" spc="6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1997</a:t>
            </a:r>
            <a:endParaRPr lang="fr-FR" dirty="0"/>
          </a:p>
        </p:txBody>
      </p:sp>
      <p:sp>
        <p:nvSpPr>
          <p:cNvPr id="21" name="ZoneTexte 20"/>
          <p:cNvSpPr txBox="1"/>
          <p:nvPr/>
        </p:nvSpPr>
        <p:spPr>
          <a:xfrm>
            <a:off x="302185" y="3628521"/>
            <a:ext cx="1147857" cy="369332"/>
          </a:xfrm>
          <a:prstGeom prst="rect">
            <a:avLst/>
          </a:prstGeom>
          <a:noFill/>
        </p:spPr>
        <p:txBody>
          <a:bodyPr wrap="square" rtlCol="0">
            <a:spAutoFit/>
          </a:bodyPr>
          <a:lstStyle/>
          <a:p>
            <a:r>
              <a:rPr lang="fr-FR" b="1" spc="6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1996</a:t>
            </a:r>
            <a:endParaRPr lang="fr-FR" dirty="0"/>
          </a:p>
        </p:txBody>
      </p:sp>
      <p:sp>
        <p:nvSpPr>
          <p:cNvPr id="22" name="ZoneTexte 21"/>
          <p:cNvSpPr txBox="1"/>
          <p:nvPr/>
        </p:nvSpPr>
        <p:spPr>
          <a:xfrm>
            <a:off x="302184" y="5604386"/>
            <a:ext cx="1147857" cy="646331"/>
          </a:xfrm>
          <a:prstGeom prst="rect">
            <a:avLst/>
          </a:prstGeom>
          <a:noFill/>
        </p:spPr>
        <p:txBody>
          <a:bodyPr wrap="square" rtlCol="0">
            <a:spAutoFit/>
          </a:bodyPr>
          <a:lstStyle/>
          <a:p>
            <a:r>
              <a:rPr lang="fr-FR" b="1" spc="6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1997</a:t>
            </a:r>
          </a:p>
          <a:p>
            <a:r>
              <a:rPr lang="fr-FR" b="1" spc="60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reflection blurRad="6350" stA="50000" endA="300" endPos="50000" dist="60007" dir="5400000" sy="-100000" algn="bl" rotWithShape="0"/>
                </a:effectLst>
              </a:rPr>
              <a:t>1998</a:t>
            </a:r>
            <a:endParaRPr lang="fr-FR" dirty="0"/>
          </a:p>
        </p:txBody>
      </p:sp>
    </p:spTree>
    <p:extLst>
      <p:ext uri="{BB962C8B-B14F-4D97-AF65-F5344CB8AC3E}">
        <p14:creationId xmlns:p14="http://schemas.microsoft.com/office/powerpoint/2010/main" val="25512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wipe(left)">
                                      <p:cBhvr>
                                        <p:cTn id="17" dur="500"/>
                                        <p:tgtEl>
                                          <p:spTgt spid="102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030"/>
                                        </p:tgtEl>
                                        <p:attrNameLst>
                                          <p:attrName>style.visibility</p:attrName>
                                        </p:attrNameLst>
                                      </p:cBhvr>
                                      <p:to>
                                        <p:strVal val="visible"/>
                                      </p:to>
                                    </p:set>
                                    <p:animEffect transition="in" filter="wipe(left)">
                                      <p:cBhvr>
                                        <p:cTn id="25" dur="500"/>
                                        <p:tgtEl>
                                          <p:spTgt spid="1030"/>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031"/>
                                        </p:tgtEl>
                                        <p:attrNameLst>
                                          <p:attrName>style.visibility</p:attrName>
                                        </p:attrNameLst>
                                      </p:cBhvr>
                                      <p:to>
                                        <p:strVal val="visible"/>
                                      </p:to>
                                    </p:set>
                                    <p:animEffect transition="in" filter="randombar(horizontal)">
                                      <p:cBhvr>
                                        <p:cTn id="30" dur="500"/>
                                        <p:tgtEl>
                                          <p:spTgt spid="1031"/>
                                        </p:tgtEl>
                                      </p:cBhvr>
                                    </p:animEffect>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1032"/>
                                        </p:tgtEl>
                                        <p:attrNameLst>
                                          <p:attrName>style.visibility</p:attrName>
                                        </p:attrNameLst>
                                      </p:cBhvr>
                                      <p:to>
                                        <p:strVal val="visible"/>
                                      </p:to>
                                    </p:set>
                                    <p:animEffect transition="in" filter="fade">
                                      <p:cBhvr>
                                        <p:cTn id="35" dur="2000"/>
                                        <p:tgtEl>
                                          <p:spTgt spid="1032"/>
                                        </p:tgtEl>
                                      </p:cBhvr>
                                    </p:animEffect>
                                    <p:anim calcmode="lin" valueType="num">
                                      <p:cBhvr>
                                        <p:cTn id="36" dur="2000" fill="hold"/>
                                        <p:tgtEl>
                                          <p:spTgt spid="1032"/>
                                        </p:tgtEl>
                                        <p:attrNameLst>
                                          <p:attrName>ppt_w</p:attrName>
                                        </p:attrNameLst>
                                      </p:cBhvr>
                                      <p:tavLst>
                                        <p:tav tm="0" fmla="#ppt_w*sin(2.5*pi*$)">
                                          <p:val>
                                            <p:fltVal val="0"/>
                                          </p:val>
                                        </p:tav>
                                        <p:tav tm="100000">
                                          <p:val>
                                            <p:fltVal val="1"/>
                                          </p:val>
                                        </p:tav>
                                      </p:tavLst>
                                    </p:anim>
                                    <p:anim calcmode="lin" valueType="num">
                                      <p:cBhvr>
                                        <p:cTn id="37" dur="2000" fill="hold"/>
                                        <p:tgtEl>
                                          <p:spTgt spid="1032"/>
                                        </p:tgtEl>
                                        <p:attrNameLst>
                                          <p:attrName>ppt_h</p:attrName>
                                        </p:attrNameLst>
                                      </p:cBhvr>
                                      <p:tavLst>
                                        <p:tav tm="0">
                                          <p:val>
                                            <p:strVal val="#ppt_h"/>
                                          </p:val>
                                        </p:tav>
                                        <p:tav tm="100000">
                                          <p:val>
                                            <p:strVal val="#ppt_h"/>
                                          </p:val>
                                        </p:tav>
                                      </p:tavLst>
                                    </p:anim>
                                  </p:childTnLst>
                                </p:cTn>
                              </p:par>
                              <p:par>
                                <p:cTn id="38" presetID="53" presetClass="entr" presetSubtype="16" fill="hold" nodeType="withEffect">
                                  <p:stCondLst>
                                    <p:cond delay="0"/>
                                  </p:stCondLst>
                                  <p:childTnLst>
                                    <p:set>
                                      <p:cBhvr>
                                        <p:cTn id="39" dur="1" fill="hold">
                                          <p:stCondLst>
                                            <p:cond delay="0"/>
                                          </p:stCondLst>
                                        </p:cTn>
                                        <p:tgtEl>
                                          <p:spTgt spid="1036"/>
                                        </p:tgtEl>
                                        <p:attrNameLst>
                                          <p:attrName>style.visibility</p:attrName>
                                        </p:attrNameLst>
                                      </p:cBhvr>
                                      <p:to>
                                        <p:strVal val="visible"/>
                                      </p:to>
                                    </p:set>
                                    <p:anim calcmode="lin" valueType="num">
                                      <p:cBhvr>
                                        <p:cTn id="40" dur="2000" fill="hold"/>
                                        <p:tgtEl>
                                          <p:spTgt spid="1036"/>
                                        </p:tgtEl>
                                        <p:attrNameLst>
                                          <p:attrName>ppt_w</p:attrName>
                                        </p:attrNameLst>
                                      </p:cBhvr>
                                      <p:tavLst>
                                        <p:tav tm="0">
                                          <p:val>
                                            <p:fltVal val="0"/>
                                          </p:val>
                                        </p:tav>
                                        <p:tav tm="100000">
                                          <p:val>
                                            <p:strVal val="#ppt_w"/>
                                          </p:val>
                                        </p:tav>
                                      </p:tavLst>
                                    </p:anim>
                                    <p:anim calcmode="lin" valueType="num">
                                      <p:cBhvr>
                                        <p:cTn id="41" dur="2000" fill="hold"/>
                                        <p:tgtEl>
                                          <p:spTgt spid="1036"/>
                                        </p:tgtEl>
                                        <p:attrNameLst>
                                          <p:attrName>ppt_h</p:attrName>
                                        </p:attrNameLst>
                                      </p:cBhvr>
                                      <p:tavLst>
                                        <p:tav tm="0">
                                          <p:val>
                                            <p:fltVal val="0"/>
                                          </p:val>
                                        </p:tav>
                                        <p:tav tm="100000">
                                          <p:val>
                                            <p:strVal val="#ppt_h"/>
                                          </p:val>
                                        </p:tav>
                                      </p:tavLst>
                                    </p:anim>
                                    <p:animEffect transition="in" filter="fade">
                                      <p:cBhvr>
                                        <p:cTn id="42" dur="2000"/>
                                        <p:tgtEl>
                                          <p:spTgt spid="1036"/>
                                        </p:tgtEl>
                                      </p:cBhvr>
                                    </p:animEffect>
                                  </p:childTnLst>
                                </p:cTn>
                              </p:par>
                              <p:par>
                                <p:cTn id="43" presetID="32" presetClass="emph" presetSubtype="0" fill="hold" nodeType="withEffect">
                                  <p:stCondLst>
                                    <p:cond delay="0"/>
                                  </p:stCondLst>
                                  <p:childTnLst>
                                    <p:animRot by="120000">
                                      <p:cBhvr>
                                        <p:cTn id="44" dur="200" fill="hold">
                                          <p:stCondLst>
                                            <p:cond delay="0"/>
                                          </p:stCondLst>
                                        </p:cTn>
                                        <p:tgtEl>
                                          <p:spTgt spid="1036"/>
                                        </p:tgtEl>
                                        <p:attrNameLst>
                                          <p:attrName>r</p:attrName>
                                        </p:attrNameLst>
                                      </p:cBhvr>
                                    </p:animRot>
                                    <p:animRot by="-240000">
                                      <p:cBhvr>
                                        <p:cTn id="45" dur="400" fill="hold">
                                          <p:stCondLst>
                                            <p:cond delay="400"/>
                                          </p:stCondLst>
                                        </p:cTn>
                                        <p:tgtEl>
                                          <p:spTgt spid="1036"/>
                                        </p:tgtEl>
                                        <p:attrNameLst>
                                          <p:attrName>r</p:attrName>
                                        </p:attrNameLst>
                                      </p:cBhvr>
                                    </p:animRot>
                                    <p:animRot by="240000">
                                      <p:cBhvr>
                                        <p:cTn id="46" dur="400" fill="hold">
                                          <p:stCondLst>
                                            <p:cond delay="800"/>
                                          </p:stCondLst>
                                        </p:cTn>
                                        <p:tgtEl>
                                          <p:spTgt spid="1036"/>
                                        </p:tgtEl>
                                        <p:attrNameLst>
                                          <p:attrName>r</p:attrName>
                                        </p:attrNameLst>
                                      </p:cBhvr>
                                    </p:animRot>
                                    <p:animRot by="-240000">
                                      <p:cBhvr>
                                        <p:cTn id="47" dur="400" fill="hold">
                                          <p:stCondLst>
                                            <p:cond delay="1200"/>
                                          </p:stCondLst>
                                        </p:cTn>
                                        <p:tgtEl>
                                          <p:spTgt spid="1036"/>
                                        </p:tgtEl>
                                        <p:attrNameLst>
                                          <p:attrName>r</p:attrName>
                                        </p:attrNameLst>
                                      </p:cBhvr>
                                    </p:animRot>
                                    <p:animRot by="120000">
                                      <p:cBhvr>
                                        <p:cTn id="48" dur="400" fill="hold">
                                          <p:stCondLst>
                                            <p:cond delay="1600"/>
                                          </p:stCondLst>
                                        </p:cTn>
                                        <p:tgtEl>
                                          <p:spTgt spid="1036"/>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033"/>
                                        </p:tgtEl>
                                        <p:attrNameLst>
                                          <p:attrName>style.visibility</p:attrName>
                                        </p:attrNameLst>
                                      </p:cBhvr>
                                      <p:to>
                                        <p:strVal val="visible"/>
                                      </p:to>
                                    </p:set>
                                    <p:animEffect transition="in" filter="wipe(up)">
                                      <p:cBhvr>
                                        <p:cTn id="53" dur="500"/>
                                        <p:tgtEl>
                                          <p:spTgt spid="103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up)">
                                      <p:cBhvr>
                                        <p:cTn id="58" dur="500"/>
                                        <p:tgtEl>
                                          <p:spTgt spid="6"/>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1034"/>
                                        </p:tgtEl>
                                        <p:attrNameLst>
                                          <p:attrName>style.visibility</p:attrName>
                                        </p:attrNameLst>
                                      </p:cBhvr>
                                      <p:to>
                                        <p:strVal val="visible"/>
                                      </p:to>
                                    </p:set>
                                    <p:animEffect transition="in" filter="wipe(up)">
                                      <p:cBhvr>
                                        <p:cTn id="62"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260648"/>
            <a:ext cx="7315200" cy="605417"/>
          </a:xfrm>
        </p:spPr>
        <p:txBody>
          <a:bodyPr>
            <a:normAutofit/>
            <a:scene3d>
              <a:camera prst="orthographicFront"/>
              <a:lightRig rig="threePt" dir="t"/>
            </a:scene3d>
            <a:sp3d extrusionH="57150">
              <a:bevelT w="69850" h="69850" prst="divot"/>
            </a:sp3d>
          </a:bodyPr>
          <a:lstStyle/>
          <a:p>
            <a:r>
              <a:rPr lang="fr-FR"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rPr>
              <a:t> </a:t>
            </a:r>
            <a:r>
              <a:rPr lang="fr-FR" sz="32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rPr>
              <a:t>   </a:t>
            </a:r>
            <a:r>
              <a:rPr lang="fr-FR"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rPr>
              <a:t>E</a:t>
            </a:r>
            <a:r>
              <a:rPr lang="fr-FR" sz="32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rPr>
              <a:t>volution de JavaScript - 2</a:t>
            </a:r>
            <a:endParaRPr lang="fr-FR"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endParaRPr>
          </a:p>
        </p:txBody>
      </p:sp>
      <p:pic>
        <p:nvPicPr>
          <p:cNvPr id="2050" name="Picture 2" descr="C:\Users\Sora\Desktop\presentation javascript\3 ecma26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1340768"/>
            <a:ext cx="4824536" cy="129891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ora\Desktop\presentation javascript\2 evo comple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346" y="2924944"/>
            <a:ext cx="7765300"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46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fade">
                                      <p:cBhvr>
                                        <p:cTn id="19" dur="1000"/>
                                        <p:tgtEl>
                                          <p:spTgt spid="2051"/>
                                        </p:tgtEl>
                                      </p:cBhvr>
                                    </p:animEffect>
                                    <p:anim calcmode="lin" valueType="num">
                                      <p:cBhvr>
                                        <p:cTn id="20" dur="1000" fill="hold"/>
                                        <p:tgtEl>
                                          <p:spTgt spid="2051"/>
                                        </p:tgtEl>
                                        <p:attrNameLst>
                                          <p:attrName>ppt_x</p:attrName>
                                        </p:attrNameLst>
                                      </p:cBhvr>
                                      <p:tavLst>
                                        <p:tav tm="0">
                                          <p:val>
                                            <p:strVal val="#ppt_x"/>
                                          </p:val>
                                        </p:tav>
                                        <p:tav tm="100000">
                                          <p:val>
                                            <p:strVal val="#ppt_x"/>
                                          </p:val>
                                        </p:tav>
                                      </p:tavLst>
                                    </p:anim>
                                    <p:anim calcmode="lin" valueType="num">
                                      <p:cBhvr>
                                        <p:cTn id="21"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260648"/>
            <a:ext cx="7315200" cy="605417"/>
          </a:xfrm>
        </p:spPr>
        <p:txBody>
          <a:bodyPr>
            <a:normAutofit/>
            <a:scene3d>
              <a:camera prst="orthographicFront"/>
              <a:lightRig rig="threePt" dir="t"/>
            </a:scene3d>
            <a:sp3d extrusionH="57150">
              <a:bevelT w="69850" h="69850" prst="divot"/>
            </a:sp3d>
          </a:bodyPr>
          <a:lstStyle/>
          <a:p>
            <a:r>
              <a:rPr lang="fr-FR"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rPr>
              <a:t> </a:t>
            </a:r>
            <a:r>
              <a:rPr lang="fr-FR" sz="32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rPr>
              <a:t>   Applications de JavaScript</a:t>
            </a:r>
            <a:endParaRPr lang="fr-FR" sz="32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glow rad="63500">
                  <a:schemeClr val="accent2">
                    <a:satMod val="175000"/>
                    <a:alpha val="40000"/>
                  </a:schemeClr>
                </a:glow>
                <a:outerShdw blurRad="38100" dist="38100" dir="7020000" algn="tl">
                  <a:srgbClr val="000000">
                    <a:alpha val="35000"/>
                  </a:srgbClr>
                </a:outerShdw>
                <a:reflection blurRad="6350" stA="50000" endA="300" endPos="50000" dist="60007" dir="5400000" sy="-100000" algn="bl" rotWithShape="0"/>
              </a:effectLst>
            </a:endParaRPr>
          </a:p>
        </p:txBody>
      </p:sp>
    </p:spTree>
    <p:extLst>
      <p:ext uri="{BB962C8B-B14F-4D97-AF65-F5344CB8AC3E}">
        <p14:creationId xmlns:p14="http://schemas.microsoft.com/office/powerpoint/2010/main" val="147446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4465</TotalTime>
  <Words>319</Words>
  <Application>Microsoft Office PowerPoint</Application>
  <PresentationFormat>Affichage à l'écran (4:3)</PresentationFormat>
  <Paragraphs>56</Paragraphs>
  <Slides>6</Slides>
  <Notes>6</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Perspective</vt:lpstr>
      <vt:lpstr>Présentation PowerPoint</vt:lpstr>
      <vt:lpstr>   Sommaire</vt:lpstr>
      <vt:lpstr>   Javascript c’est quoi ?</vt:lpstr>
      <vt:lpstr>    Evolution de JavaScript - 1</vt:lpstr>
      <vt:lpstr>    Evolution de JavaScript - 2</vt:lpstr>
      <vt:lpstr>    Applications de JavaScript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Sora</dc:creator>
  <cp:lastModifiedBy>Sora</cp:lastModifiedBy>
  <cp:revision>26</cp:revision>
  <dcterms:created xsi:type="dcterms:W3CDTF">2022-06-16T12:11:55Z</dcterms:created>
  <dcterms:modified xsi:type="dcterms:W3CDTF">2022-06-24T06:26:17Z</dcterms:modified>
</cp:coreProperties>
</file>