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58" r:id="rId3"/>
    <p:sldId id="257" r:id="rId4"/>
    <p:sldId id="260" r:id="rId5"/>
    <p:sldId id="261" r:id="rId6"/>
    <p:sldId id="262" r:id="rId7"/>
    <p:sldId id="264" r:id="rId8"/>
    <p:sldId id="259"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10" d="100"/>
          <a:sy n="110" d="100"/>
        </p:scale>
        <p:origin x="57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CA906-BEFC-4AC8-9CA0-229C511EB86C}" type="datetimeFigureOut">
              <a:rPr lang="fr-FR" smtClean="0"/>
              <a:t>28/11/2022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AD693-2DFC-4FAA-B57D-7B8FE5DE27DE}" type="slidenum">
              <a:rPr lang="fr-FR" smtClean="0"/>
              <a:t>‹N°›</a:t>
            </a:fld>
            <a:endParaRPr lang="fr-FR"/>
          </a:p>
        </p:txBody>
      </p:sp>
    </p:spTree>
    <p:extLst>
      <p:ext uri="{BB962C8B-B14F-4D97-AF65-F5344CB8AC3E}">
        <p14:creationId xmlns:p14="http://schemas.microsoft.com/office/powerpoint/2010/main" val="349745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solidFill>
                  <a:schemeClr val="bg1"/>
                </a:solidFill>
              </a:rPr>
              <a:t>Depuis 2010, il est le logiciel de gestion de versions le plus populaire dans le développement logiciel et web, il est utilisé par des dizaines de millions de personnes, sur tous les environnements (Windows, Mac et Linux). </a:t>
            </a:r>
          </a:p>
          <a:p>
            <a:endParaRPr lang="fr-FR" sz="1200" dirty="0">
              <a:solidFill>
                <a:schemeClr val="bg1"/>
              </a:solidFill>
            </a:endParaRPr>
          </a:p>
          <a:p>
            <a:r>
              <a:rPr lang="fr-FR" sz="1200" dirty="0">
                <a:solidFill>
                  <a:schemeClr val="bg1"/>
                </a:solidFill>
              </a:rPr>
              <a:t>Git est aussi le système à la base du célèbre site web GitHub, le plus important hébergeur de code informatique que j’utiliserai pour mes exemples.</a:t>
            </a:r>
          </a:p>
          <a:p>
            <a:endParaRPr lang="fr-FR" dirty="0"/>
          </a:p>
        </p:txBody>
      </p:sp>
      <p:sp>
        <p:nvSpPr>
          <p:cNvPr id="4" name="Espace réservé du numéro de diapositive 3"/>
          <p:cNvSpPr>
            <a:spLocks noGrp="1"/>
          </p:cNvSpPr>
          <p:nvPr>
            <p:ph type="sldNum" sz="quarter" idx="5"/>
          </p:nvPr>
        </p:nvSpPr>
        <p:spPr/>
        <p:txBody>
          <a:bodyPr/>
          <a:lstStyle/>
          <a:p>
            <a:fld id="{109AD693-2DFC-4FAA-B57D-7B8FE5DE27DE}" type="slidenum">
              <a:rPr lang="fr-FR" smtClean="0"/>
              <a:t>3</a:t>
            </a:fld>
            <a:endParaRPr lang="fr-FR"/>
          </a:p>
        </p:txBody>
      </p:sp>
    </p:spTree>
    <p:extLst>
      <p:ext uri="{BB962C8B-B14F-4D97-AF65-F5344CB8AC3E}">
        <p14:creationId xmlns:p14="http://schemas.microsoft.com/office/powerpoint/2010/main" val="361444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VCS = Logiciel de gestion de versions (ou VCS en anglais, pour Version Control System).</a:t>
            </a:r>
          </a:p>
        </p:txBody>
      </p:sp>
      <p:sp>
        <p:nvSpPr>
          <p:cNvPr id="4" name="Espace réservé du numéro de diapositive 3"/>
          <p:cNvSpPr>
            <a:spLocks noGrp="1"/>
          </p:cNvSpPr>
          <p:nvPr>
            <p:ph type="sldNum" sz="quarter" idx="5"/>
          </p:nvPr>
        </p:nvSpPr>
        <p:spPr/>
        <p:txBody>
          <a:bodyPr/>
          <a:lstStyle/>
          <a:p>
            <a:fld id="{109AD693-2DFC-4FAA-B57D-7B8FE5DE27DE}" type="slidenum">
              <a:rPr lang="fr-FR" smtClean="0"/>
              <a:t>4</a:t>
            </a:fld>
            <a:endParaRPr lang="fr-FR"/>
          </a:p>
        </p:txBody>
      </p:sp>
    </p:spTree>
    <p:extLst>
      <p:ext uri="{BB962C8B-B14F-4D97-AF65-F5344CB8AC3E}">
        <p14:creationId xmlns:p14="http://schemas.microsoft.com/office/powerpoint/2010/main" val="18918631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90A4EE9-7BA0-413B-B09B-D52DF89799DC}" type="datetime1">
              <a:rPr lang="fr-FR" smtClean="0"/>
              <a:t>28/11/2022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255346" y="2750337"/>
            <a:ext cx="1171888" cy="1356442"/>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4026594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392ACD-4957-4E7B-8F10-B5AC462E8B4D}" type="datetime1">
              <a:rPr lang="fr-FR" smtClean="0"/>
              <a:t>28/11/2022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309"/>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1481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0C6C18E-023F-401C-9E6D-BFAB5C8C3570}" type="datetime1">
              <a:rPr lang="fr-FR" smtClean="0"/>
              <a:t>28/11/2022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615"/>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153404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7A3C4F5-EA23-487E-B961-43C8FC4A946E}" type="datetime1">
              <a:rPr lang="fr-FR" smtClean="0"/>
              <a:t>28/11/2022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r>
              <a:rPr lang="fr-FR"/>
              <a:t>N°1</a:t>
            </a:r>
            <a:endParaRPr lang="fr-FR"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10315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D4901A5-1408-4F85-B96A-E5AFB55346F9}" type="datetime1">
              <a:rPr lang="fr-FR" smtClean="0"/>
              <a:t>28/11/2022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r>
              <a:rPr lang="fr-FR"/>
              <a:t>N°1</a:t>
            </a:r>
            <a:endParaRPr lang="fr-FR" dirty="0"/>
          </a:p>
        </p:txBody>
      </p:sp>
    </p:spTree>
    <p:extLst>
      <p:ext uri="{BB962C8B-B14F-4D97-AF65-F5344CB8AC3E}">
        <p14:creationId xmlns:p14="http://schemas.microsoft.com/office/powerpoint/2010/main" val="167761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EAA5EE8C-126B-4C5B-BC89-6674B410F989}" type="datetime1">
              <a:rPr lang="fr-FR" smtClean="0"/>
              <a:t>28/11/2022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00593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768F70E2-7B21-4F13-B491-349BF31FB52A}" type="datetime1">
              <a:rPr lang="fr-FR" smtClean="0"/>
              <a:t>28/11/2022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674368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E0BB60D-CCA8-4D26-A12A-A8350558CE99}" type="datetime1">
              <a:rPr lang="fr-FR" smtClean="0"/>
              <a:t>28/11/2022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930882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084B424-85A0-4710-AC10-388A38EFC07B}" type="datetime1">
              <a:rPr lang="fr-FR" smtClean="0"/>
              <a:t>28/11/2022</a:t>
            </a:fld>
            <a:endParaRPr lang="fr-FR"/>
          </a:p>
        </p:txBody>
      </p:sp>
      <p:sp>
        <p:nvSpPr>
          <p:cNvPr id="5" name="Footer Placeholder 4"/>
          <p:cNvSpPr>
            <a:spLocks noGrp="1"/>
          </p:cNvSpPr>
          <p:nvPr>
            <p:ph type="ftr" sz="quarter" idx="11"/>
          </p:nvPr>
        </p:nvSpPr>
        <p:spPr>
          <a:xfrm>
            <a:off x="680321" y="5936188"/>
            <a:ext cx="6126805" cy="365125"/>
          </a:xfrm>
        </p:spPr>
        <p:txBody>
          <a:bodyPr/>
          <a:lstStyle/>
          <a:p>
            <a:endParaRPr lang="fr-F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E0AF765-878A-447A-ACEE-392DA2EADE6C}" type="slidenum">
              <a:rPr lang="fr-FR" smtClean="0"/>
              <a:t>‹N°›</a:t>
            </a:fld>
            <a:endParaRPr lang="fr-FR"/>
          </a:p>
        </p:txBody>
      </p:sp>
    </p:spTree>
    <p:extLst>
      <p:ext uri="{BB962C8B-B14F-4D97-AF65-F5344CB8AC3E}">
        <p14:creationId xmlns:p14="http://schemas.microsoft.com/office/powerpoint/2010/main" val="18794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1216E1-323E-43FE-A9DE-951F0D19FDB5}" type="datetime1">
              <a:rPr lang="fr-FR" smtClean="0"/>
              <a:t>28/11/2022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79974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1A13F5-D10F-47DD-A84C-00CFD4E15CA8}" type="datetime1">
              <a:rPr lang="fr-FR" smtClean="0"/>
              <a:t>28/11/2022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729455" y="2869895"/>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71056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BF6273E-B57D-47C9-81B2-AB71DBC45B72}" type="datetime1">
              <a:rPr lang="fr-FR" smtClean="0"/>
              <a:t>28/11/2022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039702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CA6946D-3E16-4162-8B64-FFCFD74FEA39}" type="datetime1">
              <a:rPr lang="fr-FR" smtClean="0"/>
              <a:t>28/11/2022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167059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2BC706E-0358-4E36-8A3D-0F5916BBFDC7}" type="datetime1">
              <a:rPr lang="fr-FR" smtClean="0"/>
              <a:t>28/11/2022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574356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3ECFE91-E3B7-41A3-B85C-3C53486004B7}" type="datetime1">
              <a:rPr lang="fr-FR" smtClean="0"/>
              <a:t>28/11/2022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69262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2DB2B2A-9894-4724-994F-BAA5862B25D7}" type="datetime1">
              <a:rPr lang="fr-FR" smtClean="0"/>
              <a:t>28/11/2022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988855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470C776-E4C1-41A7-A7E4-DA3B4A558BB1}" type="datetime1">
              <a:rPr lang="fr-FR" smtClean="0"/>
              <a:t>28/11/2022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43566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dirty="0"/>
              <a:t>Présentation git</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805FB0-E91D-415B-8098-58C69BB17274}" type="datetime1">
              <a:rPr lang="fr-FR" smtClean="0"/>
              <a:t>28/11/2022</a:t>
            </a:fld>
            <a:endParaRPr lang="fr-F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r>
              <a:rPr lang="fr-FR"/>
              <a:t>N°1</a:t>
            </a:r>
            <a:endParaRPr lang="fr-FR" dirty="0"/>
          </a:p>
        </p:txBody>
      </p:sp>
      <p:pic>
        <p:nvPicPr>
          <p:cNvPr id="10" name="Image 9">
            <a:extLst>
              <a:ext uri="{FF2B5EF4-FFF2-40B4-BE49-F238E27FC236}">
                <a16:creationId xmlns:a16="http://schemas.microsoft.com/office/drawing/2014/main" id="{A1D45C20-2416-6624-0CFB-3A57C8729538}"/>
              </a:ext>
            </a:extLst>
          </p:cNvPr>
          <p:cNvPicPr>
            <a:picLocks noChangeAspect="1"/>
          </p:cNvPicPr>
          <p:nvPr userDrawn="1"/>
        </p:nvPicPr>
        <p:blipFill>
          <a:blip r:embed="rId19"/>
          <a:stretch>
            <a:fillRect/>
          </a:stretch>
        </p:blipFill>
        <p:spPr>
          <a:xfrm>
            <a:off x="7765221" y="921811"/>
            <a:ext cx="1831065" cy="765530"/>
          </a:xfrm>
          <a:prstGeom prst="rect">
            <a:avLst/>
          </a:prstGeom>
        </p:spPr>
      </p:pic>
    </p:spTree>
    <p:extLst>
      <p:ext uri="{BB962C8B-B14F-4D97-AF65-F5344CB8AC3E}">
        <p14:creationId xmlns:p14="http://schemas.microsoft.com/office/powerpoint/2010/main" val="218193782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r.wikipedia.org/wiki/Gestion_de_versions#:~:text=La%20gestion%20de%20versions%20d%C3%A9centralis%C3%A9e%20consiste%20%C3%A0%20voir,il%20existe%20plusieurs%20d%C3%A9p%C3%B4ts%20pour%20un%20m%C3%AAme%20logiciel." TargetMode="External"/><Relationship Id="rId2" Type="http://schemas.openxmlformats.org/officeDocument/2006/relationships/hyperlink" Target="https://fr.wikipedia.org/wiki/Git#:~:text=Git.%20Un%20article%20de%20Wikip%C3%A9dia%2C%20l%27encyclop%C3%A9die%20libre.%20Pour,de%20la%20licence%20publique%20g%C3%A9n%C3%A9rale%20GNU%20version%202." TargetMode="External"/><Relationship Id="rId1" Type="http://schemas.openxmlformats.org/officeDocument/2006/relationships/slideLayout" Target="../slideLayouts/slideLayout2.xml"/><Relationship Id="rId5" Type="http://schemas.openxmlformats.org/officeDocument/2006/relationships/hyperlink" Target="https://www.miximum.fr/blog/decouvrir-git/" TargetMode="External"/><Relationship Id="rId4" Type="http://schemas.openxmlformats.org/officeDocument/2006/relationships/hyperlink" Target="https://www.hostinger.fr/tutoriels/tuto-git#Quest-ce_que_GI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7F054B-A1F5-03D3-6439-47C4DAA2A63C}"/>
              </a:ext>
            </a:extLst>
          </p:cNvPr>
          <p:cNvSpPr>
            <a:spLocks noGrp="1"/>
          </p:cNvSpPr>
          <p:nvPr>
            <p:ph type="ctrTitle"/>
          </p:nvPr>
        </p:nvSpPr>
        <p:spPr/>
        <p:txBody>
          <a:bodyPr/>
          <a:lstStyle/>
          <a:p>
            <a:r>
              <a:rPr lang="fr-FR" dirty="0"/>
              <a:t>Présentation Git </a:t>
            </a:r>
          </a:p>
        </p:txBody>
      </p:sp>
      <p:sp>
        <p:nvSpPr>
          <p:cNvPr id="3" name="Sous-titre 2">
            <a:extLst>
              <a:ext uri="{FF2B5EF4-FFF2-40B4-BE49-F238E27FC236}">
                <a16:creationId xmlns:a16="http://schemas.microsoft.com/office/drawing/2014/main" id="{79F3907A-9611-D38C-EEA4-E9D6BB395FF6}"/>
              </a:ext>
            </a:extLst>
          </p:cNvPr>
          <p:cNvSpPr>
            <a:spLocks noGrp="1"/>
          </p:cNvSpPr>
          <p:nvPr>
            <p:ph type="subTitle" idx="1"/>
          </p:nvPr>
        </p:nvSpPr>
        <p:spPr>
          <a:xfrm>
            <a:off x="5823822" y="5572210"/>
            <a:ext cx="6291978" cy="1197868"/>
          </a:xfrm>
        </p:spPr>
        <p:txBody>
          <a:bodyPr>
            <a:normAutofit/>
          </a:bodyPr>
          <a:lstStyle/>
          <a:p>
            <a:pPr algn="ctr"/>
            <a:r>
              <a:rPr lang="fr-FR" sz="1600" dirty="0">
                <a:solidFill>
                  <a:schemeClr val="bg1"/>
                </a:solidFill>
              </a:rPr>
              <a:t>Projet réalisé par M. Mathieu-Alexandre AKNOUCHE</a:t>
            </a:r>
          </a:p>
          <a:p>
            <a:pPr algn="ctr"/>
            <a:r>
              <a:rPr lang="fr-FR" sz="1600" dirty="0">
                <a:solidFill>
                  <a:schemeClr val="bg1"/>
                </a:solidFill>
              </a:rPr>
              <a:t>CDA-2210</a:t>
            </a:r>
          </a:p>
          <a:p>
            <a:pPr algn="ctr"/>
            <a:r>
              <a:rPr lang="fr-FR" sz="1600" dirty="0">
                <a:solidFill>
                  <a:schemeClr val="bg1"/>
                </a:solidFill>
              </a:rPr>
              <a:t>Remis le 24/11/2022</a:t>
            </a:r>
          </a:p>
        </p:txBody>
      </p:sp>
      <p:sp>
        <p:nvSpPr>
          <p:cNvPr id="4" name="Espace réservé du numéro de diapositive 3">
            <a:extLst>
              <a:ext uri="{FF2B5EF4-FFF2-40B4-BE49-F238E27FC236}">
                <a16:creationId xmlns:a16="http://schemas.microsoft.com/office/drawing/2014/main" id="{9ADCDF77-E71C-CB3E-92A8-9557338CB6B7}"/>
              </a:ext>
            </a:extLst>
          </p:cNvPr>
          <p:cNvSpPr>
            <a:spLocks noGrp="1"/>
          </p:cNvSpPr>
          <p:nvPr>
            <p:ph type="sldNum" sz="quarter" idx="12"/>
          </p:nvPr>
        </p:nvSpPr>
        <p:spPr/>
        <p:txBody>
          <a:bodyPr/>
          <a:lstStyle/>
          <a:p>
            <a:fld id="{FE0AF765-878A-447A-ACEE-392DA2EADE6C}" type="slidenum">
              <a:rPr lang="fr-FR" smtClean="0"/>
              <a:t>1</a:t>
            </a:fld>
            <a:endParaRPr lang="fr-FR"/>
          </a:p>
        </p:txBody>
      </p:sp>
    </p:spTree>
    <p:extLst>
      <p:ext uri="{BB962C8B-B14F-4D97-AF65-F5344CB8AC3E}">
        <p14:creationId xmlns:p14="http://schemas.microsoft.com/office/powerpoint/2010/main" val="85363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995D3D-93DA-F906-18BB-A4BEFEA79095}"/>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E5D31289-CD98-E1CE-0BB8-48C2611B840E}"/>
              </a:ext>
            </a:extLst>
          </p:cNvPr>
          <p:cNvSpPr>
            <a:spLocks noGrp="1"/>
          </p:cNvSpPr>
          <p:nvPr>
            <p:ph idx="1"/>
          </p:nvPr>
        </p:nvSpPr>
        <p:spPr/>
        <p:txBody>
          <a:bodyPr>
            <a:normAutofit lnSpcReduction="10000"/>
          </a:bodyPr>
          <a:lstStyle/>
          <a:p>
            <a:pPr marL="514350" indent="-514350">
              <a:buFont typeface="+mj-lt"/>
              <a:buAutoNum type="romanUcPeriod"/>
            </a:pPr>
            <a:r>
              <a:rPr lang="fr-FR" dirty="0"/>
              <a:t>Qu’est-ce que Git ?</a:t>
            </a:r>
          </a:p>
          <a:p>
            <a:pPr marL="514350" indent="-514350">
              <a:buFont typeface="+mj-lt"/>
              <a:buAutoNum type="romanUcPeriod"/>
            </a:pPr>
            <a:r>
              <a:rPr lang="fr-FR" dirty="0"/>
              <a:t>Qu’est-ce qu’un VCS ?</a:t>
            </a:r>
          </a:p>
          <a:p>
            <a:pPr marL="514350" indent="-514350">
              <a:buFont typeface="+mj-lt"/>
              <a:buAutoNum type="romanUcPeriod"/>
            </a:pPr>
            <a:r>
              <a:rPr lang="fr-FR" sz="2400" dirty="0"/>
              <a:t>Avantages de la gestion décentralisée ?</a:t>
            </a:r>
          </a:p>
          <a:p>
            <a:pPr marL="514350" indent="-514350">
              <a:buFont typeface="+mj-lt"/>
              <a:buAutoNum type="romanUcPeriod"/>
            </a:pPr>
            <a:r>
              <a:rPr lang="fr-FR" sz="2400" dirty="0"/>
              <a:t>Inconvénients ?</a:t>
            </a:r>
            <a:endParaRPr lang="fr-FR" dirty="0"/>
          </a:p>
          <a:p>
            <a:pPr marL="514350" indent="-514350">
              <a:buFont typeface="+mj-lt"/>
              <a:buAutoNum type="romanUcPeriod"/>
            </a:pPr>
            <a:r>
              <a:rPr lang="fr-FR" dirty="0"/>
              <a:t>Avec quels logiciels ?</a:t>
            </a:r>
          </a:p>
          <a:p>
            <a:pPr marL="514350" indent="-514350">
              <a:buFont typeface="+mj-lt"/>
              <a:buAutoNum type="romanUcPeriod"/>
            </a:pPr>
            <a:r>
              <a:rPr lang="fr-FR" dirty="0"/>
              <a:t>Fonctionnalités.</a:t>
            </a:r>
          </a:p>
          <a:p>
            <a:pPr marL="514350" indent="-514350">
              <a:buFont typeface="+mj-lt"/>
              <a:buAutoNum type="romanUcPeriod"/>
            </a:pPr>
            <a:r>
              <a:rPr lang="fr-FR" dirty="0" err="1"/>
              <a:t>Utillisation</a:t>
            </a:r>
            <a:r>
              <a:rPr lang="fr-FR" dirty="0"/>
              <a:t> en lignes de commandes (exemples).</a:t>
            </a:r>
          </a:p>
          <a:p>
            <a:pPr marL="514350" indent="-514350">
              <a:buFont typeface="+mj-lt"/>
              <a:buAutoNum type="romanUcPeriod"/>
            </a:pPr>
            <a:r>
              <a:rPr lang="fr-FR" dirty="0"/>
              <a:t>Sources.</a:t>
            </a:r>
          </a:p>
        </p:txBody>
      </p:sp>
      <p:sp>
        <p:nvSpPr>
          <p:cNvPr id="5" name="Espace réservé du numéro de diapositive 4">
            <a:extLst>
              <a:ext uri="{FF2B5EF4-FFF2-40B4-BE49-F238E27FC236}">
                <a16:creationId xmlns:a16="http://schemas.microsoft.com/office/drawing/2014/main" id="{3DCBFD3C-DDC0-EC2F-4D39-EB79D9437506}"/>
              </a:ext>
            </a:extLst>
          </p:cNvPr>
          <p:cNvSpPr>
            <a:spLocks noGrp="1"/>
          </p:cNvSpPr>
          <p:nvPr>
            <p:ph type="sldNum" sz="quarter" idx="12"/>
          </p:nvPr>
        </p:nvSpPr>
        <p:spPr/>
        <p:txBody>
          <a:bodyPr/>
          <a:lstStyle/>
          <a:p>
            <a:fld id="{FE0AF765-878A-447A-ACEE-392DA2EADE6C}" type="slidenum">
              <a:rPr lang="fr-FR" smtClean="0"/>
              <a:t>2</a:t>
            </a:fld>
            <a:endParaRPr lang="fr-FR"/>
          </a:p>
        </p:txBody>
      </p:sp>
    </p:spTree>
    <p:extLst>
      <p:ext uri="{BB962C8B-B14F-4D97-AF65-F5344CB8AC3E}">
        <p14:creationId xmlns:p14="http://schemas.microsoft.com/office/powerpoint/2010/main" val="110638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0AC75-ECAF-FF49-29F5-EC7833440D46}"/>
              </a:ext>
            </a:extLst>
          </p:cNvPr>
          <p:cNvSpPr>
            <a:spLocks noGrp="1"/>
          </p:cNvSpPr>
          <p:nvPr>
            <p:ph type="title"/>
          </p:nvPr>
        </p:nvSpPr>
        <p:spPr/>
        <p:txBody>
          <a:bodyPr/>
          <a:lstStyle/>
          <a:p>
            <a:r>
              <a:rPr lang="fr-FR" dirty="0"/>
              <a:t>Qu’est-ce que Git ?</a:t>
            </a:r>
          </a:p>
        </p:txBody>
      </p:sp>
      <p:sp>
        <p:nvSpPr>
          <p:cNvPr id="3" name="Espace réservé du contenu 2">
            <a:extLst>
              <a:ext uri="{FF2B5EF4-FFF2-40B4-BE49-F238E27FC236}">
                <a16:creationId xmlns:a16="http://schemas.microsoft.com/office/drawing/2014/main" id="{EBDDD240-48A7-ACBF-467B-A6F8CE8A6873}"/>
              </a:ext>
            </a:extLst>
          </p:cNvPr>
          <p:cNvSpPr>
            <a:spLocks noGrp="1"/>
          </p:cNvSpPr>
          <p:nvPr>
            <p:ph idx="1"/>
          </p:nvPr>
        </p:nvSpPr>
        <p:spPr>
          <a:xfrm>
            <a:off x="70338" y="2155144"/>
            <a:ext cx="9613861" cy="2179463"/>
          </a:xfrm>
        </p:spPr>
        <p:txBody>
          <a:bodyPr>
            <a:normAutofit/>
          </a:bodyPr>
          <a:lstStyle/>
          <a:p>
            <a:endParaRPr lang="fr-FR" sz="1600" dirty="0">
              <a:solidFill>
                <a:schemeClr val="bg1"/>
              </a:solidFill>
            </a:endParaRPr>
          </a:p>
          <a:p>
            <a:pPr marL="0" indent="0">
              <a:buNone/>
            </a:pPr>
            <a:endParaRPr lang="fr-FR" sz="1600" dirty="0">
              <a:solidFill>
                <a:schemeClr val="bg1"/>
              </a:solidFill>
            </a:endParaRPr>
          </a:p>
          <a:p>
            <a:r>
              <a:rPr lang="fr-FR" sz="2000" dirty="0">
                <a:solidFill>
                  <a:schemeClr val="bg1"/>
                </a:solidFill>
              </a:rPr>
              <a:t>Git est créé en 2005 par l’inventeur du noyau Linux OS, M. Linus </a:t>
            </a:r>
            <a:r>
              <a:rPr lang="fr-FR" sz="2000" dirty="0" err="1">
                <a:solidFill>
                  <a:schemeClr val="bg1"/>
                </a:solidFill>
              </a:rPr>
              <a:t>Torvalds</a:t>
            </a:r>
            <a:r>
              <a:rPr lang="fr-FR" sz="2000" dirty="0">
                <a:solidFill>
                  <a:schemeClr val="bg1"/>
                </a:solidFill>
              </a:rPr>
              <a:t>.</a:t>
            </a:r>
          </a:p>
          <a:p>
            <a:endParaRPr lang="fr-FR" sz="2000" dirty="0">
              <a:solidFill>
                <a:schemeClr val="bg1"/>
              </a:solidFill>
            </a:endParaRPr>
          </a:p>
          <a:p>
            <a:r>
              <a:rPr lang="fr-FR" sz="2000" dirty="0">
                <a:solidFill>
                  <a:schemeClr val="bg1"/>
                </a:solidFill>
              </a:rPr>
              <a:t>Git est un outil de gestion de version libre et gratuit, il permet de naviguer dans l'historique de votre/vos projet(s).</a:t>
            </a:r>
          </a:p>
        </p:txBody>
      </p:sp>
      <p:pic>
        <p:nvPicPr>
          <p:cNvPr id="5" name="Image 4" descr="Une image contenant homme, personne, verres, mangeant&#10;&#10;Description générée automatiquement">
            <a:extLst>
              <a:ext uri="{FF2B5EF4-FFF2-40B4-BE49-F238E27FC236}">
                <a16:creationId xmlns:a16="http://schemas.microsoft.com/office/drawing/2014/main" id="{0708D565-6DD4-9DD3-84F0-38C17CB85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938" y="2007101"/>
            <a:ext cx="1606062" cy="2007826"/>
          </a:xfrm>
          <a:prstGeom prst="rect">
            <a:avLst/>
          </a:prstGeom>
        </p:spPr>
      </p:pic>
      <p:sp>
        <p:nvSpPr>
          <p:cNvPr id="6" name="Flèche : droite 5">
            <a:extLst>
              <a:ext uri="{FF2B5EF4-FFF2-40B4-BE49-F238E27FC236}">
                <a16:creationId xmlns:a16="http://schemas.microsoft.com/office/drawing/2014/main" id="{B8643177-8EE9-87DE-A6A3-08B005AC2DDF}"/>
              </a:ext>
            </a:extLst>
          </p:cNvPr>
          <p:cNvSpPr/>
          <p:nvPr/>
        </p:nvSpPr>
        <p:spPr>
          <a:xfrm flipV="1">
            <a:off x="8840665" y="2915104"/>
            <a:ext cx="1586703" cy="252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numéro de diapositive 7">
            <a:extLst>
              <a:ext uri="{FF2B5EF4-FFF2-40B4-BE49-F238E27FC236}">
                <a16:creationId xmlns:a16="http://schemas.microsoft.com/office/drawing/2014/main" id="{AB6BF9FD-D215-F780-F799-5FA8BD94F8A2}"/>
              </a:ext>
            </a:extLst>
          </p:cNvPr>
          <p:cNvSpPr>
            <a:spLocks noGrp="1"/>
          </p:cNvSpPr>
          <p:nvPr>
            <p:ph type="sldNum" sz="quarter" idx="12"/>
          </p:nvPr>
        </p:nvSpPr>
        <p:spPr/>
        <p:txBody>
          <a:bodyPr/>
          <a:lstStyle/>
          <a:p>
            <a:fld id="{FE0AF765-878A-447A-ACEE-392DA2EADE6C}" type="slidenum">
              <a:rPr lang="fr-FR" smtClean="0"/>
              <a:t>3</a:t>
            </a:fld>
            <a:endParaRPr lang="fr-FR"/>
          </a:p>
        </p:txBody>
      </p:sp>
      <p:pic>
        <p:nvPicPr>
          <p:cNvPr id="7" name="Image 6">
            <a:extLst>
              <a:ext uri="{FF2B5EF4-FFF2-40B4-BE49-F238E27FC236}">
                <a16:creationId xmlns:a16="http://schemas.microsoft.com/office/drawing/2014/main" id="{D2C68460-B930-30BF-227E-9D76C2237FD6}"/>
              </a:ext>
            </a:extLst>
          </p:cNvPr>
          <p:cNvPicPr>
            <a:picLocks noChangeAspect="1"/>
          </p:cNvPicPr>
          <p:nvPr/>
        </p:nvPicPr>
        <p:blipFill>
          <a:blip r:embed="rId4"/>
          <a:stretch>
            <a:fillRect/>
          </a:stretch>
        </p:blipFill>
        <p:spPr>
          <a:xfrm>
            <a:off x="2515226" y="4411307"/>
            <a:ext cx="5944049" cy="2242946"/>
          </a:xfrm>
          <a:prstGeom prst="rect">
            <a:avLst/>
          </a:prstGeom>
        </p:spPr>
      </p:pic>
    </p:spTree>
    <p:extLst>
      <p:ext uri="{BB962C8B-B14F-4D97-AF65-F5344CB8AC3E}">
        <p14:creationId xmlns:p14="http://schemas.microsoft.com/office/powerpoint/2010/main" val="157046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354079-9D0D-EC1D-2011-43A3ED901E83}"/>
              </a:ext>
            </a:extLst>
          </p:cNvPr>
          <p:cNvSpPr>
            <a:spLocks noGrp="1"/>
          </p:cNvSpPr>
          <p:nvPr>
            <p:ph type="title"/>
          </p:nvPr>
        </p:nvSpPr>
        <p:spPr/>
        <p:txBody>
          <a:bodyPr/>
          <a:lstStyle/>
          <a:p>
            <a:r>
              <a:rPr lang="fr-FR" dirty="0"/>
              <a:t>Qu’est-ce qu’un VCS ?</a:t>
            </a:r>
          </a:p>
        </p:txBody>
      </p:sp>
      <p:sp>
        <p:nvSpPr>
          <p:cNvPr id="3" name="Espace réservé du contenu 2">
            <a:extLst>
              <a:ext uri="{FF2B5EF4-FFF2-40B4-BE49-F238E27FC236}">
                <a16:creationId xmlns:a16="http://schemas.microsoft.com/office/drawing/2014/main" id="{BAF08369-94FE-4B34-9810-8821D12710BE}"/>
              </a:ext>
            </a:extLst>
          </p:cNvPr>
          <p:cNvSpPr>
            <a:spLocks noGrp="1"/>
          </p:cNvSpPr>
          <p:nvPr>
            <p:ph idx="1"/>
          </p:nvPr>
        </p:nvSpPr>
        <p:spPr>
          <a:xfrm>
            <a:off x="0" y="2336873"/>
            <a:ext cx="9613861" cy="4424412"/>
          </a:xfrm>
        </p:spPr>
        <p:txBody>
          <a:bodyPr>
            <a:normAutofit/>
          </a:bodyPr>
          <a:lstStyle/>
          <a:p>
            <a:r>
              <a:rPr lang="fr-FR" sz="1600" dirty="0">
                <a:solidFill>
                  <a:schemeClr val="bg1"/>
                </a:solidFill>
              </a:rPr>
              <a:t>La gestion de versions décentralisée consiste à permettre à chacun de travailler à son rythme, de façon désynchronisée des autres, puis d'offrir un moyen aux développeurs d'échanger leur travaux respectifs.</a:t>
            </a:r>
          </a:p>
          <a:p>
            <a:pPr marL="0" indent="0">
              <a:buNone/>
            </a:pPr>
            <a:endParaRPr lang="fr-FR" sz="1600" dirty="0">
              <a:solidFill>
                <a:schemeClr val="bg1"/>
              </a:solidFill>
            </a:endParaRPr>
          </a:p>
          <a:p>
            <a:r>
              <a:rPr lang="fr-FR" sz="1600" dirty="0">
                <a:solidFill>
                  <a:schemeClr val="bg1"/>
                </a:solidFill>
              </a:rPr>
              <a:t>De fait, il existe plusieurs dépôts pour un même projet.</a:t>
            </a:r>
          </a:p>
        </p:txBody>
      </p:sp>
      <p:sp>
        <p:nvSpPr>
          <p:cNvPr id="5" name="Espace réservé du numéro de diapositive 4">
            <a:extLst>
              <a:ext uri="{FF2B5EF4-FFF2-40B4-BE49-F238E27FC236}">
                <a16:creationId xmlns:a16="http://schemas.microsoft.com/office/drawing/2014/main" id="{8A13C60F-766F-A3B9-E30F-AF0CB3C36065}"/>
              </a:ext>
            </a:extLst>
          </p:cNvPr>
          <p:cNvSpPr>
            <a:spLocks noGrp="1"/>
          </p:cNvSpPr>
          <p:nvPr>
            <p:ph type="sldNum" sz="quarter" idx="12"/>
          </p:nvPr>
        </p:nvSpPr>
        <p:spPr/>
        <p:txBody>
          <a:bodyPr/>
          <a:lstStyle/>
          <a:p>
            <a:fld id="{FE0AF765-878A-447A-ACEE-392DA2EADE6C}" type="slidenum">
              <a:rPr lang="fr-FR" smtClean="0"/>
              <a:t>4</a:t>
            </a:fld>
            <a:endParaRPr lang="fr-FR"/>
          </a:p>
        </p:txBody>
      </p:sp>
      <p:pic>
        <p:nvPicPr>
          <p:cNvPr id="6" name="Image 5">
            <a:extLst>
              <a:ext uri="{FF2B5EF4-FFF2-40B4-BE49-F238E27FC236}">
                <a16:creationId xmlns:a16="http://schemas.microsoft.com/office/drawing/2014/main" id="{A23F8331-6DCB-CE3B-693B-BA6DB6C1C634}"/>
              </a:ext>
            </a:extLst>
          </p:cNvPr>
          <p:cNvPicPr>
            <a:picLocks noChangeAspect="1"/>
          </p:cNvPicPr>
          <p:nvPr/>
        </p:nvPicPr>
        <p:blipFill>
          <a:blip r:embed="rId3"/>
          <a:stretch>
            <a:fillRect/>
          </a:stretch>
        </p:blipFill>
        <p:spPr>
          <a:xfrm>
            <a:off x="5487251" y="3775796"/>
            <a:ext cx="6564367" cy="2985489"/>
          </a:xfrm>
          <a:prstGeom prst="rect">
            <a:avLst/>
          </a:prstGeom>
        </p:spPr>
      </p:pic>
    </p:spTree>
    <p:extLst>
      <p:ext uri="{BB962C8B-B14F-4D97-AF65-F5344CB8AC3E}">
        <p14:creationId xmlns:p14="http://schemas.microsoft.com/office/powerpoint/2010/main" val="2904330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3A7873-87EF-3540-1D1F-521D179778C8}"/>
              </a:ext>
            </a:extLst>
          </p:cNvPr>
          <p:cNvSpPr>
            <a:spLocks noGrp="1"/>
          </p:cNvSpPr>
          <p:nvPr>
            <p:ph type="title"/>
          </p:nvPr>
        </p:nvSpPr>
        <p:spPr/>
        <p:txBody>
          <a:bodyPr/>
          <a:lstStyle/>
          <a:p>
            <a:r>
              <a:rPr lang="fr-FR" sz="3600" dirty="0"/>
              <a:t>Avantages de la gestion décentralisée :</a:t>
            </a:r>
          </a:p>
        </p:txBody>
      </p:sp>
      <p:sp>
        <p:nvSpPr>
          <p:cNvPr id="3" name="Espace réservé du contenu 2">
            <a:extLst>
              <a:ext uri="{FF2B5EF4-FFF2-40B4-BE49-F238E27FC236}">
                <a16:creationId xmlns:a16="http://schemas.microsoft.com/office/drawing/2014/main" id="{D239D321-2394-187C-AC4B-20BDB608D51F}"/>
              </a:ext>
            </a:extLst>
          </p:cNvPr>
          <p:cNvSpPr>
            <a:spLocks noGrp="1"/>
          </p:cNvSpPr>
          <p:nvPr>
            <p:ph idx="1"/>
          </p:nvPr>
        </p:nvSpPr>
        <p:spPr>
          <a:xfrm>
            <a:off x="680321" y="2013438"/>
            <a:ext cx="9613861" cy="4615961"/>
          </a:xfrm>
        </p:spPr>
        <p:txBody>
          <a:bodyPr>
            <a:normAutofit lnSpcReduction="10000"/>
          </a:bodyPr>
          <a:lstStyle/>
          <a:p>
            <a:endParaRPr lang="fr-FR" sz="1600" dirty="0">
              <a:solidFill>
                <a:schemeClr val="bg1"/>
              </a:solidFill>
            </a:endParaRPr>
          </a:p>
          <a:p>
            <a:r>
              <a:rPr lang="fr-FR" sz="1600" dirty="0">
                <a:solidFill>
                  <a:schemeClr val="bg1"/>
                </a:solidFill>
              </a:rPr>
              <a:t>Il permet de ne pas être dépendant d'une seule machine comme point de défaillance ;</a:t>
            </a:r>
          </a:p>
          <a:p>
            <a:endParaRPr lang="fr-FR" sz="1600" dirty="0">
              <a:solidFill>
                <a:schemeClr val="bg1"/>
              </a:solidFill>
            </a:endParaRPr>
          </a:p>
          <a:p>
            <a:r>
              <a:rPr lang="fr-FR" sz="1600" dirty="0">
                <a:solidFill>
                  <a:schemeClr val="bg1"/>
                </a:solidFill>
              </a:rPr>
              <a:t>Il permet aux contributeurs de travailler sans être connectés au gestionnaire de version ;</a:t>
            </a:r>
          </a:p>
          <a:p>
            <a:endParaRPr lang="fr-FR" sz="1600" dirty="0">
              <a:solidFill>
                <a:schemeClr val="bg1"/>
              </a:solidFill>
            </a:endParaRPr>
          </a:p>
          <a:p>
            <a:r>
              <a:rPr lang="fr-FR" sz="1600" dirty="0">
                <a:solidFill>
                  <a:schemeClr val="bg1"/>
                </a:solidFill>
              </a:rPr>
              <a:t>Il permet la participation à un projet sans nécessiter les permissions par un responsable du projet (les droits de commit/soumission peuvent donc être donnés après avoir démontré son travail et non pas avant) ;</a:t>
            </a:r>
          </a:p>
          <a:p>
            <a:endParaRPr lang="fr-FR" sz="1600" dirty="0">
              <a:solidFill>
                <a:schemeClr val="bg1"/>
              </a:solidFill>
            </a:endParaRPr>
          </a:p>
          <a:p>
            <a:r>
              <a:rPr lang="fr-FR" sz="1600" dirty="0">
                <a:solidFill>
                  <a:schemeClr val="bg1"/>
                </a:solidFill>
              </a:rPr>
              <a:t>la plupart des opérations sont plus rapides car réalisées en local (sans accès réseau) ;</a:t>
            </a:r>
          </a:p>
          <a:p>
            <a:endParaRPr lang="fr-FR" sz="1600" dirty="0">
              <a:solidFill>
                <a:schemeClr val="bg1"/>
              </a:solidFill>
            </a:endParaRPr>
          </a:p>
          <a:p>
            <a:r>
              <a:rPr lang="fr-FR" sz="1600" dirty="0">
                <a:solidFill>
                  <a:schemeClr val="bg1"/>
                </a:solidFill>
              </a:rPr>
              <a:t>Il permet le travail privé pour réaliser des brouillons sans devoir publier ses modifications et gêner les autres contributeurs ;</a:t>
            </a:r>
          </a:p>
          <a:p>
            <a:endParaRPr lang="fr-FR" sz="1600" dirty="0">
              <a:solidFill>
                <a:schemeClr val="bg1"/>
              </a:solidFill>
            </a:endParaRPr>
          </a:p>
          <a:p>
            <a:r>
              <a:rPr lang="fr-FR" sz="1600" dirty="0">
                <a:solidFill>
                  <a:schemeClr val="bg1"/>
                </a:solidFill>
              </a:rPr>
              <a:t>Il permet toutefois de garder un dépôt de référence contenant les versions livrées d'un projet.</a:t>
            </a:r>
          </a:p>
          <a:p>
            <a:endParaRPr lang="fr-FR" sz="1600" dirty="0">
              <a:solidFill>
                <a:schemeClr val="bg1"/>
              </a:solidFill>
            </a:endParaRPr>
          </a:p>
        </p:txBody>
      </p:sp>
      <p:sp>
        <p:nvSpPr>
          <p:cNvPr id="5" name="Espace réservé du numéro de diapositive 4">
            <a:extLst>
              <a:ext uri="{FF2B5EF4-FFF2-40B4-BE49-F238E27FC236}">
                <a16:creationId xmlns:a16="http://schemas.microsoft.com/office/drawing/2014/main" id="{68D1E8B6-34C2-313B-0F48-C8C07B6EE775}"/>
              </a:ext>
            </a:extLst>
          </p:cNvPr>
          <p:cNvSpPr>
            <a:spLocks noGrp="1"/>
          </p:cNvSpPr>
          <p:nvPr>
            <p:ph type="sldNum" sz="quarter" idx="12"/>
          </p:nvPr>
        </p:nvSpPr>
        <p:spPr/>
        <p:txBody>
          <a:bodyPr/>
          <a:lstStyle/>
          <a:p>
            <a:fld id="{FE0AF765-878A-447A-ACEE-392DA2EADE6C}" type="slidenum">
              <a:rPr lang="fr-FR" smtClean="0"/>
              <a:t>5</a:t>
            </a:fld>
            <a:endParaRPr lang="fr-FR"/>
          </a:p>
        </p:txBody>
      </p:sp>
    </p:spTree>
    <p:extLst>
      <p:ext uri="{BB962C8B-B14F-4D97-AF65-F5344CB8AC3E}">
        <p14:creationId xmlns:p14="http://schemas.microsoft.com/office/powerpoint/2010/main" val="130964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2A00E1-5E87-8066-BB5C-4BE5ED880DA5}"/>
              </a:ext>
            </a:extLst>
          </p:cNvPr>
          <p:cNvSpPr>
            <a:spLocks noGrp="1"/>
          </p:cNvSpPr>
          <p:nvPr>
            <p:ph type="title"/>
          </p:nvPr>
        </p:nvSpPr>
        <p:spPr/>
        <p:txBody>
          <a:bodyPr/>
          <a:lstStyle/>
          <a:p>
            <a:r>
              <a:rPr lang="fr-FR" sz="3600" dirty="0"/>
              <a:t>Inconvénients :</a:t>
            </a:r>
            <a:endParaRPr lang="fr-FR" dirty="0"/>
          </a:p>
        </p:txBody>
      </p:sp>
      <p:sp>
        <p:nvSpPr>
          <p:cNvPr id="3" name="Espace réservé du contenu 2">
            <a:extLst>
              <a:ext uri="{FF2B5EF4-FFF2-40B4-BE49-F238E27FC236}">
                <a16:creationId xmlns:a16="http://schemas.microsoft.com/office/drawing/2014/main" id="{C1D0E3C0-9F08-5B7F-82EE-A8231BE7AE83}"/>
              </a:ext>
            </a:extLst>
          </p:cNvPr>
          <p:cNvSpPr>
            <a:spLocks noGrp="1"/>
          </p:cNvSpPr>
          <p:nvPr>
            <p:ph idx="1"/>
          </p:nvPr>
        </p:nvSpPr>
        <p:spPr>
          <a:xfrm>
            <a:off x="680321" y="3005089"/>
            <a:ext cx="9613861" cy="2686962"/>
          </a:xfrm>
        </p:spPr>
        <p:txBody>
          <a:bodyPr>
            <a:normAutofit/>
          </a:bodyPr>
          <a:lstStyle/>
          <a:p>
            <a:r>
              <a:rPr lang="fr-FR" sz="1600" dirty="0">
                <a:solidFill>
                  <a:schemeClr val="bg1"/>
                </a:solidFill>
              </a:rPr>
              <a:t>Cloner un dépôt est plus long que récupérer une version pour une gestion de version décentralisée car tout l'historique est copié (ce qui est toutefois un avantage par la suite) ;</a:t>
            </a:r>
          </a:p>
          <a:p>
            <a:endParaRPr lang="fr-FR" sz="1600" dirty="0">
              <a:solidFill>
                <a:schemeClr val="bg1"/>
              </a:solidFill>
            </a:endParaRPr>
          </a:p>
          <a:p>
            <a:r>
              <a:rPr lang="fr-FR" sz="1600" dirty="0">
                <a:solidFill>
                  <a:schemeClr val="bg1"/>
                </a:solidFill>
              </a:rPr>
              <a:t>Il n'y a pas de système de lock (ce qui peut poser des problèmes pour des données binaires qui ne se fusionnent pas).</a:t>
            </a:r>
          </a:p>
          <a:p>
            <a:endParaRPr lang="fr-FR" sz="1600" dirty="0">
              <a:solidFill>
                <a:schemeClr val="bg1"/>
              </a:solidFill>
            </a:endParaRPr>
          </a:p>
          <a:p>
            <a:r>
              <a:rPr lang="fr-FR" sz="1600" dirty="0">
                <a:solidFill>
                  <a:schemeClr val="bg1"/>
                </a:solidFill>
              </a:rPr>
              <a:t>L'auteur de développement logiciel Joel </a:t>
            </a:r>
            <a:r>
              <a:rPr lang="fr-FR" sz="1600" dirty="0" err="1">
                <a:solidFill>
                  <a:schemeClr val="bg1"/>
                </a:solidFill>
              </a:rPr>
              <a:t>Spolsky</a:t>
            </a:r>
            <a:r>
              <a:rPr lang="fr-FR" sz="1600" dirty="0">
                <a:solidFill>
                  <a:schemeClr val="bg1"/>
                </a:solidFill>
              </a:rPr>
              <a:t> décrit la gestion de version décentralisée comme « probablement la plus grande avancée dans les technologies de développement logiciel des 10 dernières années. »</a:t>
            </a:r>
          </a:p>
          <a:p>
            <a:endParaRPr lang="fr-FR" sz="1600" dirty="0">
              <a:solidFill>
                <a:schemeClr val="bg1"/>
              </a:solidFill>
            </a:endParaRPr>
          </a:p>
        </p:txBody>
      </p:sp>
      <p:sp>
        <p:nvSpPr>
          <p:cNvPr id="5" name="Espace réservé du numéro de diapositive 4">
            <a:extLst>
              <a:ext uri="{FF2B5EF4-FFF2-40B4-BE49-F238E27FC236}">
                <a16:creationId xmlns:a16="http://schemas.microsoft.com/office/drawing/2014/main" id="{1E03E0EB-F2E5-2589-694F-B6769B83B854}"/>
              </a:ext>
            </a:extLst>
          </p:cNvPr>
          <p:cNvSpPr>
            <a:spLocks noGrp="1"/>
          </p:cNvSpPr>
          <p:nvPr>
            <p:ph type="sldNum" sz="quarter" idx="12"/>
          </p:nvPr>
        </p:nvSpPr>
        <p:spPr/>
        <p:txBody>
          <a:bodyPr/>
          <a:lstStyle/>
          <a:p>
            <a:fld id="{FE0AF765-878A-447A-ACEE-392DA2EADE6C}" type="slidenum">
              <a:rPr lang="fr-FR" smtClean="0"/>
              <a:t>6</a:t>
            </a:fld>
            <a:endParaRPr lang="fr-FR"/>
          </a:p>
        </p:txBody>
      </p:sp>
    </p:spTree>
    <p:extLst>
      <p:ext uri="{BB962C8B-B14F-4D97-AF65-F5344CB8AC3E}">
        <p14:creationId xmlns:p14="http://schemas.microsoft.com/office/powerpoint/2010/main" val="343376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C601A-D8AA-479C-D6B9-9E39475E2CA4}"/>
              </a:ext>
            </a:extLst>
          </p:cNvPr>
          <p:cNvSpPr>
            <a:spLocks noGrp="1"/>
          </p:cNvSpPr>
          <p:nvPr>
            <p:ph type="title"/>
          </p:nvPr>
        </p:nvSpPr>
        <p:spPr/>
        <p:txBody>
          <a:bodyPr/>
          <a:lstStyle/>
          <a:p>
            <a:r>
              <a:rPr lang="fr-FR" dirty="0"/>
              <a:t>Avec quels logiciels ?</a:t>
            </a:r>
          </a:p>
        </p:txBody>
      </p:sp>
      <p:sp>
        <p:nvSpPr>
          <p:cNvPr id="3" name="Espace réservé du contenu 2">
            <a:extLst>
              <a:ext uri="{FF2B5EF4-FFF2-40B4-BE49-F238E27FC236}">
                <a16:creationId xmlns:a16="http://schemas.microsoft.com/office/drawing/2014/main" id="{96D626EF-7CCB-0578-9BA4-2C5FCA1BF274}"/>
              </a:ext>
            </a:extLst>
          </p:cNvPr>
          <p:cNvSpPr>
            <a:spLocks noGrp="1"/>
          </p:cNvSpPr>
          <p:nvPr>
            <p:ph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07A0382-D48D-4ACA-EF43-1D6C241BFE13}"/>
              </a:ext>
            </a:extLst>
          </p:cNvPr>
          <p:cNvSpPr>
            <a:spLocks noGrp="1"/>
          </p:cNvSpPr>
          <p:nvPr>
            <p:ph type="sldNum" sz="quarter" idx="12"/>
          </p:nvPr>
        </p:nvSpPr>
        <p:spPr/>
        <p:txBody>
          <a:bodyPr/>
          <a:lstStyle/>
          <a:p>
            <a:fld id="{FE0AF765-878A-447A-ACEE-392DA2EADE6C}" type="slidenum">
              <a:rPr lang="fr-FR" smtClean="0"/>
              <a:t>7</a:t>
            </a:fld>
            <a:endParaRPr lang="fr-FR"/>
          </a:p>
        </p:txBody>
      </p:sp>
    </p:spTree>
    <p:extLst>
      <p:ext uri="{BB962C8B-B14F-4D97-AF65-F5344CB8AC3E}">
        <p14:creationId xmlns:p14="http://schemas.microsoft.com/office/powerpoint/2010/main" val="2277883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CE236F-3077-ECB4-DD3D-361CA55CBBDA}"/>
              </a:ext>
            </a:extLst>
          </p:cNvPr>
          <p:cNvSpPr>
            <a:spLocks noGrp="1"/>
          </p:cNvSpPr>
          <p:nvPr>
            <p:ph type="title"/>
          </p:nvPr>
        </p:nvSpPr>
        <p:spPr/>
        <p:txBody>
          <a:bodyPr/>
          <a:lstStyle/>
          <a:p>
            <a:r>
              <a:rPr lang="fr-FR" dirty="0"/>
              <a:t>SOURCES</a:t>
            </a:r>
          </a:p>
        </p:txBody>
      </p:sp>
      <p:sp>
        <p:nvSpPr>
          <p:cNvPr id="10" name="ZoneTexte 9">
            <a:extLst>
              <a:ext uri="{FF2B5EF4-FFF2-40B4-BE49-F238E27FC236}">
                <a16:creationId xmlns:a16="http://schemas.microsoft.com/office/drawing/2014/main" id="{5D0C46DE-EED0-057B-D72A-0FE54E55C931}"/>
              </a:ext>
            </a:extLst>
          </p:cNvPr>
          <p:cNvSpPr txBox="1"/>
          <p:nvPr/>
        </p:nvSpPr>
        <p:spPr>
          <a:xfrm>
            <a:off x="263242" y="2277287"/>
            <a:ext cx="10305113" cy="2677656"/>
          </a:xfrm>
          <a:prstGeom prst="rect">
            <a:avLst/>
          </a:prstGeom>
          <a:noFill/>
        </p:spPr>
        <p:txBody>
          <a:bodyPr wrap="square">
            <a:spAutoFit/>
          </a:bodyPr>
          <a:lstStyle/>
          <a:p>
            <a:r>
              <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Git — Wikipédia (wikipedia.org)</a:t>
            </a:r>
            <a:r>
              <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rPr>
              <a:t> consulté le 12/11/2022</a:t>
            </a:r>
            <a:endParaRPr lang="fr-FR" sz="1400" u="sng"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r>
              <a:rPr lang="fr-FR" sz="1400" u="sng"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Gestion de versions — Wikipédia (wikipedia.org)</a:t>
            </a:r>
            <a:r>
              <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rPr>
              <a:t> 19/11/2022</a:t>
            </a:r>
          </a:p>
          <a:p>
            <a:r>
              <a:rPr lang="fr-FR" sz="1400" dirty="0">
                <a:solidFill>
                  <a:schemeClr val="bg1"/>
                </a:solidFill>
                <a:hlinkClick r:id="rId4">
                  <a:extLst>
                    <a:ext uri="{A12FA001-AC4F-418D-AE19-62706E023703}">
                      <ahyp:hlinkClr xmlns:ahyp="http://schemas.microsoft.com/office/drawing/2018/hyperlinkcolor" val="tx"/>
                    </a:ext>
                  </a:extLst>
                </a:hlinkClick>
              </a:rPr>
              <a:t>Tuto GIT pour une prise en main rapide ! - </a:t>
            </a:r>
            <a:r>
              <a:rPr lang="fr-FR" sz="1400" dirty="0" err="1">
                <a:solidFill>
                  <a:schemeClr val="bg1"/>
                </a:solidFill>
                <a:hlinkClick r:id="rId4">
                  <a:extLst>
                    <a:ext uri="{A12FA001-AC4F-418D-AE19-62706E023703}">
                      <ahyp:hlinkClr xmlns:ahyp="http://schemas.microsoft.com/office/drawing/2018/hyperlinkcolor" val="tx"/>
                    </a:ext>
                  </a:extLst>
                </a:hlinkClick>
              </a:rPr>
              <a:t>Hostinger</a:t>
            </a:r>
            <a:r>
              <a:rPr lang="fr-FR" sz="1400" dirty="0">
                <a:solidFill>
                  <a:schemeClr val="bg1"/>
                </a:solidFill>
                <a:hlinkClick r:id="rId4">
                  <a:extLst>
                    <a:ext uri="{A12FA001-AC4F-418D-AE19-62706E023703}">
                      <ahyp:hlinkClr xmlns:ahyp="http://schemas.microsoft.com/office/drawing/2018/hyperlinkcolor" val="tx"/>
                    </a:ext>
                  </a:extLst>
                </a:hlinkClick>
              </a:rPr>
              <a:t> Tutoriels</a:t>
            </a:r>
            <a:r>
              <a:rPr lang="fr-FR" sz="1400" dirty="0">
                <a:solidFill>
                  <a:schemeClr val="bg1"/>
                </a:solidFill>
              </a:rPr>
              <a:t> consulté le 25/11/2022</a:t>
            </a:r>
          </a:p>
          <a:p>
            <a:r>
              <a:rPr lang="fr-FR" sz="1400" dirty="0">
                <a:solidFill>
                  <a:schemeClr val="bg1"/>
                </a:solidFill>
                <a:hlinkClick r:id="rId5">
                  <a:extLst>
                    <a:ext uri="{A12FA001-AC4F-418D-AE19-62706E023703}">
                      <ahyp:hlinkClr xmlns:ahyp="http://schemas.microsoft.com/office/drawing/2018/hyperlinkcolor" val="tx"/>
                    </a:ext>
                  </a:extLst>
                </a:hlinkClick>
              </a:rPr>
              <a:t>Découvrir Git : introduction et premiers pas – </a:t>
            </a:r>
            <a:r>
              <a:rPr lang="fr-FR" sz="1400" dirty="0" err="1">
                <a:solidFill>
                  <a:schemeClr val="bg1"/>
                </a:solidFill>
                <a:hlinkClick r:id="rId5">
                  <a:extLst>
                    <a:ext uri="{A12FA001-AC4F-418D-AE19-62706E023703}">
                      <ahyp:hlinkClr xmlns:ahyp="http://schemas.microsoft.com/office/drawing/2018/hyperlinkcolor" val="tx"/>
                    </a:ext>
                  </a:extLst>
                </a:hlinkClick>
              </a:rPr>
              <a:t>Miximum</a:t>
            </a:r>
            <a:r>
              <a:rPr lang="fr-FR" sz="1400" dirty="0">
                <a:solidFill>
                  <a:schemeClr val="bg1"/>
                </a:solidFill>
              </a:rPr>
              <a:t> consulté le 25/11/2022</a:t>
            </a:r>
          </a:p>
          <a:p>
            <a:endParaRPr lang="fr-FR" sz="1400" dirty="0">
              <a:solidFill>
                <a:schemeClr val="bg1"/>
              </a:solidFill>
            </a:endParaRPr>
          </a:p>
          <a:p>
            <a:endParaRPr lang="fr-FR" sz="1400" dirty="0">
              <a:solidFill>
                <a:schemeClr val="bg1"/>
              </a:solidFill>
              <a:latin typeface="Trebuchet MS" panose="020B0603020202020204" pitchFamily="34" charset="0"/>
              <a:cs typeface="Times New Roman" panose="02020603050405020304" pitchFamily="18" charset="0"/>
            </a:endParaRPr>
          </a:p>
          <a:p>
            <a:endPar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endParaRPr>
          </a:p>
        </p:txBody>
      </p:sp>
      <p:sp>
        <p:nvSpPr>
          <p:cNvPr id="4" name="Espace réservé du numéro de diapositive 3">
            <a:extLst>
              <a:ext uri="{FF2B5EF4-FFF2-40B4-BE49-F238E27FC236}">
                <a16:creationId xmlns:a16="http://schemas.microsoft.com/office/drawing/2014/main" id="{88B70DF4-33AE-8A7E-D5EA-CF33A9CED03A}"/>
              </a:ext>
            </a:extLst>
          </p:cNvPr>
          <p:cNvSpPr>
            <a:spLocks noGrp="1"/>
          </p:cNvSpPr>
          <p:nvPr>
            <p:ph type="sldNum" sz="quarter" idx="12"/>
          </p:nvPr>
        </p:nvSpPr>
        <p:spPr/>
        <p:txBody>
          <a:bodyPr/>
          <a:lstStyle/>
          <a:p>
            <a:fld id="{FE0AF765-878A-447A-ACEE-392DA2EADE6C}" type="slidenum">
              <a:rPr lang="fr-FR" smtClean="0"/>
              <a:t>8</a:t>
            </a:fld>
            <a:endParaRPr lang="fr-FR"/>
          </a:p>
        </p:txBody>
      </p:sp>
    </p:spTree>
    <p:extLst>
      <p:ext uri="{BB962C8B-B14F-4D97-AF65-F5344CB8AC3E}">
        <p14:creationId xmlns:p14="http://schemas.microsoft.com/office/powerpoint/2010/main" val="5468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7AD2AA-B608-2144-24AE-359F333B60D3}"/>
              </a:ext>
            </a:extLst>
          </p:cNvPr>
          <p:cNvSpPr>
            <a:spLocks noGrp="1"/>
          </p:cNvSpPr>
          <p:nvPr>
            <p:ph type="title"/>
          </p:nvPr>
        </p:nvSpPr>
        <p:spPr/>
        <p:txBody>
          <a:bodyPr/>
          <a:lstStyle/>
          <a:p>
            <a:r>
              <a:rPr lang="fr-FR" dirty="0"/>
              <a:t>Remerciement</a:t>
            </a:r>
          </a:p>
        </p:txBody>
      </p:sp>
      <p:sp>
        <p:nvSpPr>
          <p:cNvPr id="3" name="Espace réservé du contenu 2">
            <a:extLst>
              <a:ext uri="{FF2B5EF4-FFF2-40B4-BE49-F238E27FC236}">
                <a16:creationId xmlns:a16="http://schemas.microsoft.com/office/drawing/2014/main" id="{4CE1A8CF-E449-123F-2328-FBCF1AD9763D}"/>
              </a:ext>
            </a:extLst>
          </p:cNvPr>
          <p:cNvSpPr>
            <a:spLocks noGrp="1"/>
          </p:cNvSpPr>
          <p:nvPr>
            <p:ph idx="1"/>
          </p:nvPr>
        </p:nvSpPr>
        <p:spPr/>
        <p:txBody>
          <a:bodyPr/>
          <a:lstStyle/>
          <a:p>
            <a:r>
              <a:rPr lang="fr-FR" dirty="0"/>
              <a:t> </a:t>
            </a:r>
          </a:p>
        </p:txBody>
      </p:sp>
      <p:sp>
        <p:nvSpPr>
          <p:cNvPr id="4" name="Espace réservé du numéro de diapositive 3">
            <a:extLst>
              <a:ext uri="{FF2B5EF4-FFF2-40B4-BE49-F238E27FC236}">
                <a16:creationId xmlns:a16="http://schemas.microsoft.com/office/drawing/2014/main" id="{DB0F49AA-0FDC-1AC7-3C00-6AB22157852D}"/>
              </a:ext>
            </a:extLst>
          </p:cNvPr>
          <p:cNvSpPr>
            <a:spLocks noGrp="1"/>
          </p:cNvSpPr>
          <p:nvPr>
            <p:ph type="sldNum" sz="quarter" idx="12"/>
          </p:nvPr>
        </p:nvSpPr>
        <p:spPr/>
        <p:txBody>
          <a:bodyPr/>
          <a:lstStyle/>
          <a:p>
            <a:fld id="{FE0AF765-878A-447A-ACEE-392DA2EADE6C}" type="slidenum">
              <a:rPr lang="fr-FR" smtClean="0"/>
              <a:t>9</a:t>
            </a:fld>
            <a:endParaRPr lang="fr-FR"/>
          </a:p>
        </p:txBody>
      </p:sp>
    </p:spTree>
    <p:extLst>
      <p:ext uri="{BB962C8B-B14F-4D97-AF65-F5344CB8AC3E}">
        <p14:creationId xmlns:p14="http://schemas.microsoft.com/office/powerpoint/2010/main" val="146745640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471</TotalTime>
  <Words>514</Words>
  <Application>Microsoft Office PowerPoint</Application>
  <PresentationFormat>Grand écran</PresentationFormat>
  <Paragraphs>71</Paragraphs>
  <Slides>9</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Trebuchet MS</vt:lpstr>
      <vt:lpstr>Berlin</vt:lpstr>
      <vt:lpstr>Présentation Git </vt:lpstr>
      <vt:lpstr>SOMMAIRE</vt:lpstr>
      <vt:lpstr>Qu’est-ce que Git ?</vt:lpstr>
      <vt:lpstr>Qu’est-ce qu’un VCS ?</vt:lpstr>
      <vt:lpstr>Avantages de la gestion décentralisée :</vt:lpstr>
      <vt:lpstr>Inconvénients :</vt:lpstr>
      <vt:lpstr>Avec quels logiciels ?</vt:lpstr>
      <vt:lpstr>SOURCES</vt:lpstr>
      <vt:lpstr>Remerciement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Mathieu AKNOUCHE</dc:creator>
  <cp:lastModifiedBy>Mathieu AKNOUCHE</cp:lastModifiedBy>
  <cp:revision>15</cp:revision>
  <dcterms:created xsi:type="dcterms:W3CDTF">2022-11-19T13:11:22Z</dcterms:created>
  <dcterms:modified xsi:type="dcterms:W3CDTF">2022-11-28T21:26:51Z</dcterms:modified>
</cp:coreProperties>
</file>