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6" r:id="rId2"/>
    <p:sldId id="258" r:id="rId3"/>
    <p:sldId id="257" r:id="rId4"/>
    <p:sldId id="260" r:id="rId5"/>
    <p:sldId id="261"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417" autoAdjust="0"/>
  </p:normalViewPr>
  <p:slideViewPr>
    <p:cSldViewPr snapToGrid="0">
      <p:cViewPr varScale="1">
        <p:scale>
          <a:sx n="109" d="100"/>
          <a:sy n="109" d="100"/>
        </p:scale>
        <p:origin x="6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CA906-BEFC-4AC8-9CA0-229C511EB86C}" type="datetimeFigureOut">
              <a:rPr lang="fr-FR" smtClean="0"/>
              <a:t>19/11/2022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AD693-2DFC-4FAA-B57D-7B8FE5DE27DE}" type="slidenum">
              <a:rPr lang="fr-FR" smtClean="0"/>
              <a:t>‹N°›</a:t>
            </a:fld>
            <a:endParaRPr lang="fr-FR"/>
          </a:p>
        </p:txBody>
      </p:sp>
    </p:spTree>
    <p:extLst>
      <p:ext uri="{BB962C8B-B14F-4D97-AF65-F5344CB8AC3E}">
        <p14:creationId xmlns:p14="http://schemas.microsoft.com/office/powerpoint/2010/main" val="349745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VCS = Logiciel de gestion de versions (ou VCS en anglais, pour Version Control System), un logiciel de gestion de versions.</a:t>
            </a:r>
          </a:p>
        </p:txBody>
      </p:sp>
      <p:sp>
        <p:nvSpPr>
          <p:cNvPr id="4" name="Espace réservé du numéro de diapositive 3"/>
          <p:cNvSpPr>
            <a:spLocks noGrp="1"/>
          </p:cNvSpPr>
          <p:nvPr>
            <p:ph type="sldNum" sz="quarter" idx="5"/>
          </p:nvPr>
        </p:nvSpPr>
        <p:spPr/>
        <p:txBody>
          <a:bodyPr/>
          <a:lstStyle/>
          <a:p>
            <a:fld id="{109AD693-2DFC-4FAA-B57D-7B8FE5DE27DE}" type="slidenum">
              <a:rPr lang="fr-FR" smtClean="0"/>
              <a:t>4</a:t>
            </a:fld>
            <a:endParaRPr lang="fr-FR"/>
          </a:p>
        </p:txBody>
      </p:sp>
    </p:spTree>
    <p:extLst>
      <p:ext uri="{BB962C8B-B14F-4D97-AF65-F5344CB8AC3E}">
        <p14:creationId xmlns:p14="http://schemas.microsoft.com/office/powerpoint/2010/main" val="18918631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D7AD12A-BD7E-4A0F-A598-582E5EE4F964}" type="datetimeFigureOut">
              <a:rPr lang="fr-FR" smtClean="0"/>
              <a:t>19/11/2022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255346" y="2750337"/>
            <a:ext cx="1171888" cy="1356442"/>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402659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D7AD12A-BD7E-4A0F-A598-582E5EE4F964}" type="datetimeFigureOut">
              <a:rPr lang="fr-FR" smtClean="0"/>
              <a:t>19/11/2022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309"/>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1481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D7AD12A-BD7E-4A0F-A598-582E5EE4F964}" type="datetimeFigureOut">
              <a:rPr lang="fr-FR" smtClean="0"/>
              <a:t>19/11/2022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615"/>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153404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D7AD12A-BD7E-4A0F-A598-582E5EE4F964}" type="datetimeFigureOut">
              <a:rPr lang="fr-FR" smtClean="0"/>
              <a:t>19/11/2022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r>
              <a:rPr lang="fr-FR"/>
              <a:t>N°1</a:t>
            </a:r>
            <a:endParaRPr lang="fr-FR"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10315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D7AD12A-BD7E-4A0F-A598-582E5EE4F964}" type="datetimeFigureOut">
              <a:rPr lang="fr-FR" smtClean="0"/>
              <a:t>19/11/2022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r>
              <a:rPr lang="fr-FR"/>
              <a:t>N°1</a:t>
            </a:r>
            <a:endParaRPr lang="fr-FR" dirty="0"/>
          </a:p>
        </p:txBody>
      </p:sp>
    </p:spTree>
    <p:extLst>
      <p:ext uri="{BB962C8B-B14F-4D97-AF65-F5344CB8AC3E}">
        <p14:creationId xmlns:p14="http://schemas.microsoft.com/office/powerpoint/2010/main" val="167761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D7AD12A-BD7E-4A0F-A598-582E5EE4F964}" type="datetimeFigureOut">
              <a:rPr lang="fr-FR" smtClean="0"/>
              <a:t>19/11/2022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00593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D7AD12A-BD7E-4A0F-A598-582E5EE4F964}" type="datetimeFigureOut">
              <a:rPr lang="fr-FR" smtClean="0"/>
              <a:t>19/11/2022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674368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D7AD12A-BD7E-4A0F-A598-582E5EE4F964}" type="datetimeFigureOut">
              <a:rPr lang="fr-FR" smtClean="0"/>
              <a:t>19/11/2022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930882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D7AD12A-BD7E-4A0F-A598-582E5EE4F964}" type="datetimeFigureOut">
              <a:rPr lang="fr-FR" smtClean="0"/>
              <a:t>19/11/2022</a:t>
            </a:fld>
            <a:endParaRPr lang="fr-FR"/>
          </a:p>
        </p:txBody>
      </p:sp>
      <p:sp>
        <p:nvSpPr>
          <p:cNvPr id="5" name="Footer Placeholder 4"/>
          <p:cNvSpPr>
            <a:spLocks noGrp="1"/>
          </p:cNvSpPr>
          <p:nvPr>
            <p:ph type="ftr" sz="quarter" idx="11"/>
          </p:nvPr>
        </p:nvSpPr>
        <p:spPr>
          <a:xfrm>
            <a:off x="680321" y="5936188"/>
            <a:ext cx="6126805" cy="365125"/>
          </a:xfrm>
        </p:spPr>
        <p:txBody>
          <a:bodyPr/>
          <a:lstStyle/>
          <a:p>
            <a:endParaRPr lang="fr-F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E0AF765-878A-447A-ACEE-392DA2EADE6C}" type="slidenum">
              <a:rPr lang="fr-FR" smtClean="0"/>
              <a:t>‹N°›</a:t>
            </a:fld>
            <a:endParaRPr lang="fr-FR"/>
          </a:p>
        </p:txBody>
      </p:sp>
    </p:spTree>
    <p:extLst>
      <p:ext uri="{BB962C8B-B14F-4D97-AF65-F5344CB8AC3E}">
        <p14:creationId xmlns:p14="http://schemas.microsoft.com/office/powerpoint/2010/main" val="18794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D7AD12A-BD7E-4A0F-A598-582E5EE4F964}" type="datetimeFigureOut">
              <a:rPr lang="fr-FR" smtClean="0"/>
              <a:t>19/11/2022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79974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D7AD12A-BD7E-4A0F-A598-582E5EE4F964}" type="datetimeFigureOut">
              <a:rPr lang="fr-FR" smtClean="0"/>
              <a:t>19/11/2022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729455" y="2869895"/>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71056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D7AD12A-BD7E-4A0F-A598-582E5EE4F964}" type="datetimeFigureOut">
              <a:rPr lang="fr-FR" smtClean="0"/>
              <a:t>19/11/2022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039702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D7AD12A-BD7E-4A0F-A598-582E5EE4F964}" type="datetimeFigureOut">
              <a:rPr lang="fr-FR" smtClean="0"/>
              <a:t>19/11/2022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167059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D7AD12A-BD7E-4A0F-A598-582E5EE4F964}" type="datetimeFigureOut">
              <a:rPr lang="fr-FR" smtClean="0"/>
              <a:t>19/11/2022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574356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D7AD12A-BD7E-4A0F-A598-582E5EE4F964}" type="datetimeFigureOut">
              <a:rPr lang="fr-FR" smtClean="0"/>
              <a:t>19/11/2022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69262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D7AD12A-BD7E-4A0F-A598-582E5EE4F964}" type="datetimeFigureOut">
              <a:rPr lang="fr-FR" smtClean="0"/>
              <a:t>19/11/2022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988855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D7AD12A-BD7E-4A0F-A598-582E5EE4F964}" type="datetimeFigureOut">
              <a:rPr lang="fr-FR" smtClean="0"/>
              <a:t>19/11/2022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43566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dirty="0"/>
              <a:t>Présentation git</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7AD12A-BD7E-4A0F-A598-582E5EE4F964}" type="datetimeFigureOut">
              <a:rPr lang="fr-FR" smtClean="0"/>
              <a:t>19/11/2022</a:t>
            </a:fld>
            <a:endParaRPr lang="fr-F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r>
              <a:rPr lang="fr-FR"/>
              <a:t>N°1</a:t>
            </a:r>
            <a:endParaRPr lang="fr-FR" dirty="0"/>
          </a:p>
        </p:txBody>
      </p:sp>
      <p:pic>
        <p:nvPicPr>
          <p:cNvPr id="10" name="Image 9">
            <a:extLst>
              <a:ext uri="{FF2B5EF4-FFF2-40B4-BE49-F238E27FC236}">
                <a16:creationId xmlns:a16="http://schemas.microsoft.com/office/drawing/2014/main" id="{A1D45C20-2416-6624-0CFB-3A57C8729538}"/>
              </a:ext>
            </a:extLst>
          </p:cNvPr>
          <p:cNvPicPr>
            <a:picLocks noChangeAspect="1"/>
          </p:cNvPicPr>
          <p:nvPr userDrawn="1"/>
        </p:nvPicPr>
        <p:blipFill>
          <a:blip r:embed="rId19"/>
          <a:stretch>
            <a:fillRect/>
          </a:stretch>
        </p:blipFill>
        <p:spPr>
          <a:xfrm>
            <a:off x="7765221" y="921811"/>
            <a:ext cx="1831065" cy="765530"/>
          </a:xfrm>
          <a:prstGeom prst="rect">
            <a:avLst/>
          </a:prstGeom>
        </p:spPr>
      </p:pic>
    </p:spTree>
    <p:extLst>
      <p:ext uri="{BB962C8B-B14F-4D97-AF65-F5344CB8AC3E}">
        <p14:creationId xmlns:p14="http://schemas.microsoft.com/office/powerpoint/2010/main" val="218193782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r.wikipedia.org/wiki/Git#:~:text=Git.%20Un%20article%20de%20Wikip%C3%A9dia%2C%20l%27encyclop%C3%A9die%20libre.%20Pour,de%20la%20licence%20publique%20g%C3%A9n%C3%A9rale%20GNU%20version%202." TargetMode="External"/><Relationship Id="rId2" Type="http://schemas.openxmlformats.org/officeDocument/2006/relationships/hyperlink" Target="https://fr.wikipedia.org/wiki/Gestion_de_versions#:~:text=La%20gestion%20de%20versions%20d%C3%A9centralis%C3%A9e%20consiste%20%C3%A0%20voir,il%20existe%20plusieurs%20d%C3%A9p%C3%B4ts%20pour%20un%20m%C3%AAme%20logicie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7F054B-A1F5-03D3-6439-47C4DAA2A63C}"/>
              </a:ext>
            </a:extLst>
          </p:cNvPr>
          <p:cNvSpPr>
            <a:spLocks noGrp="1"/>
          </p:cNvSpPr>
          <p:nvPr>
            <p:ph type="ctrTitle"/>
          </p:nvPr>
        </p:nvSpPr>
        <p:spPr/>
        <p:txBody>
          <a:bodyPr/>
          <a:lstStyle/>
          <a:p>
            <a:r>
              <a:rPr lang="fr-FR" dirty="0"/>
              <a:t>Présentation Git </a:t>
            </a:r>
          </a:p>
        </p:txBody>
      </p:sp>
      <p:sp>
        <p:nvSpPr>
          <p:cNvPr id="3" name="Sous-titre 2">
            <a:extLst>
              <a:ext uri="{FF2B5EF4-FFF2-40B4-BE49-F238E27FC236}">
                <a16:creationId xmlns:a16="http://schemas.microsoft.com/office/drawing/2014/main" id="{79F3907A-9611-D38C-EEA4-E9D6BB395FF6}"/>
              </a:ext>
            </a:extLst>
          </p:cNvPr>
          <p:cNvSpPr>
            <a:spLocks noGrp="1"/>
          </p:cNvSpPr>
          <p:nvPr>
            <p:ph type="subTitle" idx="1"/>
          </p:nvPr>
        </p:nvSpPr>
        <p:spPr>
          <a:xfrm>
            <a:off x="5823822" y="5572210"/>
            <a:ext cx="6291978" cy="1197868"/>
          </a:xfrm>
        </p:spPr>
        <p:txBody>
          <a:bodyPr>
            <a:normAutofit/>
          </a:bodyPr>
          <a:lstStyle/>
          <a:p>
            <a:pPr algn="ctr"/>
            <a:r>
              <a:rPr lang="fr-FR" sz="1600" dirty="0">
                <a:solidFill>
                  <a:schemeClr val="bg1"/>
                </a:solidFill>
              </a:rPr>
              <a:t>Projet réalisé par M. Mathieu-Alexandre AKNOUCHE</a:t>
            </a:r>
          </a:p>
          <a:p>
            <a:pPr algn="ctr"/>
            <a:r>
              <a:rPr lang="fr-FR" sz="1600" dirty="0">
                <a:solidFill>
                  <a:schemeClr val="bg1"/>
                </a:solidFill>
              </a:rPr>
              <a:t>CDA-2210</a:t>
            </a:r>
          </a:p>
          <a:p>
            <a:pPr algn="ctr"/>
            <a:r>
              <a:rPr lang="fr-FR" sz="1600" dirty="0">
                <a:solidFill>
                  <a:schemeClr val="bg1"/>
                </a:solidFill>
              </a:rPr>
              <a:t>Remis le 24/11/2022</a:t>
            </a:r>
          </a:p>
        </p:txBody>
      </p:sp>
    </p:spTree>
    <p:extLst>
      <p:ext uri="{BB962C8B-B14F-4D97-AF65-F5344CB8AC3E}">
        <p14:creationId xmlns:p14="http://schemas.microsoft.com/office/powerpoint/2010/main" val="85363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995D3D-93DA-F906-18BB-A4BEFEA79095}"/>
              </a:ext>
            </a:extLst>
          </p:cNvPr>
          <p:cNvSpPr>
            <a:spLocks noGrp="1"/>
          </p:cNvSpPr>
          <p:nvPr>
            <p:ph type="title"/>
          </p:nvPr>
        </p:nvSpPr>
        <p:spPr/>
        <p:txBody>
          <a:bodyPr/>
          <a:lstStyle/>
          <a:p>
            <a:r>
              <a:rPr lang="fr-FR" dirty="0"/>
              <a:t>CHAPITRES</a:t>
            </a:r>
          </a:p>
        </p:txBody>
      </p:sp>
      <p:sp>
        <p:nvSpPr>
          <p:cNvPr id="3" name="Espace réservé du contenu 2">
            <a:extLst>
              <a:ext uri="{FF2B5EF4-FFF2-40B4-BE49-F238E27FC236}">
                <a16:creationId xmlns:a16="http://schemas.microsoft.com/office/drawing/2014/main" id="{E5D31289-CD98-E1CE-0BB8-48C2611B840E}"/>
              </a:ext>
            </a:extLst>
          </p:cNvPr>
          <p:cNvSpPr>
            <a:spLocks noGrp="1"/>
          </p:cNvSpPr>
          <p:nvPr>
            <p:ph idx="1"/>
          </p:nvPr>
        </p:nvSpPr>
        <p:spPr/>
        <p:txBody>
          <a:bodyPr/>
          <a:lstStyle/>
          <a:p>
            <a:pPr marL="514350" indent="-514350">
              <a:buFont typeface="+mj-lt"/>
              <a:buAutoNum type="romanUcPeriod"/>
            </a:pPr>
            <a:r>
              <a:rPr lang="fr-FR" dirty="0"/>
              <a:t>Qu’est-ce que Git ?</a:t>
            </a:r>
          </a:p>
          <a:p>
            <a:pPr marL="514350" indent="-514350">
              <a:buFont typeface="+mj-lt"/>
              <a:buAutoNum type="romanUcPeriod"/>
            </a:pPr>
            <a:r>
              <a:rPr lang="fr-FR" dirty="0"/>
              <a:t>Qu’est-ce qu’un gestionnaire de version ?</a:t>
            </a:r>
          </a:p>
          <a:p>
            <a:pPr marL="514350" indent="-514350">
              <a:buFont typeface="+mj-lt"/>
              <a:buAutoNum type="romanUcPeriod"/>
            </a:pPr>
            <a:r>
              <a:rPr lang="fr-FR" dirty="0"/>
              <a:t>À quoi </a:t>
            </a:r>
            <a:r>
              <a:rPr lang="fr-FR" dirty="0" err="1"/>
              <a:t>sert-il</a:t>
            </a:r>
            <a:r>
              <a:rPr lang="fr-FR" dirty="0"/>
              <a:t> ?</a:t>
            </a:r>
          </a:p>
          <a:p>
            <a:pPr marL="514350" indent="-514350">
              <a:buFont typeface="+mj-lt"/>
              <a:buAutoNum type="romanUcPeriod"/>
            </a:pPr>
            <a:r>
              <a:rPr lang="fr-FR" dirty="0"/>
              <a:t>Avec quels logiciels ?</a:t>
            </a:r>
          </a:p>
          <a:p>
            <a:pPr marL="514350" indent="-514350">
              <a:buFont typeface="+mj-lt"/>
              <a:buAutoNum type="romanUcPeriod"/>
            </a:pPr>
            <a:r>
              <a:rPr lang="fr-FR" dirty="0"/>
              <a:t>Fonctionnalités.</a:t>
            </a:r>
          </a:p>
          <a:p>
            <a:pPr marL="514350" indent="-514350">
              <a:buFont typeface="+mj-lt"/>
              <a:buAutoNum type="romanUcPeriod"/>
            </a:pPr>
            <a:r>
              <a:rPr lang="fr-FR" dirty="0" err="1"/>
              <a:t>Utillisation</a:t>
            </a:r>
            <a:r>
              <a:rPr lang="fr-FR" dirty="0"/>
              <a:t> des lignes de commandes (exemples).</a:t>
            </a:r>
          </a:p>
          <a:p>
            <a:pPr marL="514350" indent="-514350">
              <a:buFont typeface="+mj-lt"/>
              <a:buAutoNum type="romanUcPeriod"/>
            </a:pPr>
            <a:r>
              <a:rPr lang="fr-FR" dirty="0"/>
              <a:t>Sources.</a:t>
            </a:r>
          </a:p>
        </p:txBody>
      </p:sp>
    </p:spTree>
    <p:extLst>
      <p:ext uri="{BB962C8B-B14F-4D97-AF65-F5344CB8AC3E}">
        <p14:creationId xmlns:p14="http://schemas.microsoft.com/office/powerpoint/2010/main" val="110638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0AC75-ECAF-FF49-29F5-EC7833440D46}"/>
              </a:ext>
            </a:extLst>
          </p:cNvPr>
          <p:cNvSpPr>
            <a:spLocks noGrp="1"/>
          </p:cNvSpPr>
          <p:nvPr>
            <p:ph type="title"/>
          </p:nvPr>
        </p:nvSpPr>
        <p:spPr/>
        <p:txBody>
          <a:bodyPr/>
          <a:lstStyle/>
          <a:p>
            <a:r>
              <a:rPr lang="fr-FR" dirty="0"/>
              <a:t>Qu’est-ce que Git ?</a:t>
            </a:r>
          </a:p>
        </p:txBody>
      </p:sp>
      <p:sp>
        <p:nvSpPr>
          <p:cNvPr id="3" name="Espace réservé du contenu 2">
            <a:extLst>
              <a:ext uri="{FF2B5EF4-FFF2-40B4-BE49-F238E27FC236}">
                <a16:creationId xmlns:a16="http://schemas.microsoft.com/office/drawing/2014/main" id="{EBDDD240-48A7-ACBF-467B-A6F8CE8A6873}"/>
              </a:ext>
            </a:extLst>
          </p:cNvPr>
          <p:cNvSpPr>
            <a:spLocks noGrp="1"/>
          </p:cNvSpPr>
          <p:nvPr>
            <p:ph idx="1"/>
          </p:nvPr>
        </p:nvSpPr>
        <p:spPr>
          <a:xfrm>
            <a:off x="1289069" y="3429000"/>
            <a:ext cx="9613861" cy="2542858"/>
          </a:xfrm>
        </p:spPr>
        <p:txBody>
          <a:bodyPr>
            <a:normAutofit/>
          </a:bodyPr>
          <a:lstStyle/>
          <a:p>
            <a:r>
              <a:rPr lang="fr-FR" sz="1600" dirty="0">
                <a:solidFill>
                  <a:schemeClr val="bg1"/>
                </a:solidFill>
              </a:rPr>
              <a:t>Git est un logiciel de gestion de versions décentralisé. </a:t>
            </a:r>
          </a:p>
          <a:p>
            <a:r>
              <a:rPr lang="fr-FR" sz="1600" dirty="0">
                <a:solidFill>
                  <a:schemeClr val="bg1"/>
                </a:solidFill>
              </a:rPr>
              <a:t>C'est un logiciel libre et gratuit, créé en 2005 par Linus </a:t>
            </a:r>
            <a:r>
              <a:rPr lang="fr-FR" sz="1600" dirty="0" err="1">
                <a:solidFill>
                  <a:schemeClr val="bg1"/>
                </a:solidFill>
              </a:rPr>
              <a:t>Torvalds</a:t>
            </a:r>
            <a:r>
              <a:rPr lang="fr-FR" sz="1600" dirty="0">
                <a:solidFill>
                  <a:schemeClr val="bg1"/>
                </a:solidFill>
              </a:rPr>
              <a:t>, auteur du noyau Linux.</a:t>
            </a:r>
          </a:p>
          <a:p>
            <a:r>
              <a:rPr lang="fr-FR" sz="1600" dirty="0">
                <a:solidFill>
                  <a:schemeClr val="bg1"/>
                </a:solidFill>
              </a:rPr>
              <a:t>Depuis 2010, il est le logiciel de gestion de versions le plus populaire dans le développement logiciel et web, qui est utilisé par des dizaines de millions de personnes, sur tous les environnements (Windows, Mac, Linux)3. </a:t>
            </a:r>
          </a:p>
          <a:p>
            <a:r>
              <a:rPr lang="fr-FR" sz="1600" dirty="0">
                <a:solidFill>
                  <a:schemeClr val="bg1"/>
                </a:solidFill>
              </a:rPr>
              <a:t>Git est aussi le système à la base du célèbre site web GitHub, le plus important hébergeur de code informatique.</a:t>
            </a:r>
          </a:p>
        </p:txBody>
      </p:sp>
    </p:spTree>
    <p:extLst>
      <p:ext uri="{BB962C8B-B14F-4D97-AF65-F5344CB8AC3E}">
        <p14:creationId xmlns:p14="http://schemas.microsoft.com/office/powerpoint/2010/main" val="157046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354079-9D0D-EC1D-2011-43A3ED901E83}"/>
              </a:ext>
            </a:extLst>
          </p:cNvPr>
          <p:cNvSpPr>
            <a:spLocks noGrp="1"/>
          </p:cNvSpPr>
          <p:nvPr>
            <p:ph type="title"/>
          </p:nvPr>
        </p:nvSpPr>
        <p:spPr/>
        <p:txBody>
          <a:bodyPr/>
          <a:lstStyle/>
          <a:p>
            <a:r>
              <a:rPr lang="fr-FR" dirty="0"/>
              <a:t>Qu’est-ce qu’un gestionnaire de version décentralisée ?</a:t>
            </a:r>
          </a:p>
        </p:txBody>
      </p:sp>
      <p:sp>
        <p:nvSpPr>
          <p:cNvPr id="3" name="Espace réservé du contenu 2">
            <a:extLst>
              <a:ext uri="{FF2B5EF4-FFF2-40B4-BE49-F238E27FC236}">
                <a16:creationId xmlns:a16="http://schemas.microsoft.com/office/drawing/2014/main" id="{BAF08369-94FE-4B34-9810-8821D12710BE}"/>
              </a:ext>
            </a:extLst>
          </p:cNvPr>
          <p:cNvSpPr>
            <a:spLocks noGrp="1"/>
          </p:cNvSpPr>
          <p:nvPr>
            <p:ph idx="1"/>
          </p:nvPr>
        </p:nvSpPr>
        <p:spPr>
          <a:xfrm>
            <a:off x="680321" y="2336873"/>
            <a:ext cx="9613861" cy="4424412"/>
          </a:xfrm>
        </p:spPr>
        <p:txBody>
          <a:bodyPr>
            <a:normAutofit/>
          </a:bodyPr>
          <a:lstStyle/>
          <a:p>
            <a:r>
              <a:rPr lang="fr-FR" sz="1600" dirty="0">
                <a:solidFill>
                  <a:schemeClr val="bg1"/>
                </a:solidFill>
              </a:rPr>
              <a:t>La gestion de versions décentralisée consiste à voir l'outil de gestion de versions comme un outil permettant à chacun de travailler à son rythme, de façon désynchronisée des autres, puis d'offrir un moyen à ces développeurs de s'échanger leur travaux respectifs. </a:t>
            </a:r>
          </a:p>
          <a:p>
            <a:r>
              <a:rPr lang="fr-FR" sz="1600" dirty="0">
                <a:solidFill>
                  <a:schemeClr val="bg1"/>
                </a:solidFill>
              </a:rPr>
              <a:t>De fait, il existe plusieurs dépôts pour un même logiciel. Ce système est très utilisé par les logiciels libres.</a:t>
            </a:r>
          </a:p>
          <a:p>
            <a:r>
              <a:rPr lang="fr-FR" sz="1600" dirty="0">
                <a:solidFill>
                  <a:schemeClr val="bg1"/>
                </a:solidFill>
              </a:rPr>
              <a:t>Par exemple, GNU Arch, Git et Mercurial sont des logiciels de gestion de versions décentralisée.</a:t>
            </a:r>
          </a:p>
          <a:p>
            <a:endParaRPr lang="fr-FR" sz="1600" dirty="0">
              <a:solidFill>
                <a:schemeClr val="bg1"/>
              </a:solidFill>
            </a:endParaRPr>
          </a:p>
        </p:txBody>
      </p:sp>
    </p:spTree>
    <p:extLst>
      <p:ext uri="{BB962C8B-B14F-4D97-AF65-F5344CB8AC3E}">
        <p14:creationId xmlns:p14="http://schemas.microsoft.com/office/powerpoint/2010/main" val="2904330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3A7873-87EF-3540-1D1F-521D179778C8}"/>
              </a:ext>
            </a:extLst>
          </p:cNvPr>
          <p:cNvSpPr>
            <a:spLocks noGrp="1"/>
          </p:cNvSpPr>
          <p:nvPr>
            <p:ph type="title"/>
          </p:nvPr>
        </p:nvSpPr>
        <p:spPr/>
        <p:txBody>
          <a:bodyPr/>
          <a:lstStyle/>
          <a:p>
            <a:r>
              <a:rPr lang="fr-FR" sz="3600" dirty="0"/>
              <a:t>Avantages de la gestion décentralisée :</a:t>
            </a:r>
          </a:p>
        </p:txBody>
      </p:sp>
      <p:sp>
        <p:nvSpPr>
          <p:cNvPr id="3" name="Espace réservé du contenu 2">
            <a:extLst>
              <a:ext uri="{FF2B5EF4-FFF2-40B4-BE49-F238E27FC236}">
                <a16:creationId xmlns:a16="http://schemas.microsoft.com/office/drawing/2014/main" id="{D239D321-2394-187C-AC4B-20BDB608D51F}"/>
              </a:ext>
            </a:extLst>
          </p:cNvPr>
          <p:cNvSpPr>
            <a:spLocks noGrp="1"/>
          </p:cNvSpPr>
          <p:nvPr>
            <p:ph idx="1"/>
          </p:nvPr>
        </p:nvSpPr>
        <p:spPr>
          <a:xfrm>
            <a:off x="680321" y="2013438"/>
            <a:ext cx="9613861" cy="4615961"/>
          </a:xfrm>
        </p:spPr>
        <p:txBody>
          <a:bodyPr>
            <a:normAutofit lnSpcReduction="10000"/>
          </a:bodyPr>
          <a:lstStyle/>
          <a:p>
            <a:endParaRPr lang="fr-FR" sz="1600" dirty="0">
              <a:solidFill>
                <a:schemeClr val="bg1"/>
              </a:solidFill>
            </a:endParaRPr>
          </a:p>
          <a:p>
            <a:r>
              <a:rPr lang="fr-FR" sz="1600" dirty="0">
                <a:solidFill>
                  <a:schemeClr val="bg1"/>
                </a:solidFill>
              </a:rPr>
              <a:t>Il permet de ne pas être dépendant d'une seule machine comme point de défaillance ;</a:t>
            </a:r>
          </a:p>
          <a:p>
            <a:endParaRPr lang="fr-FR" sz="1600" dirty="0">
              <a:solidFill>
                <a:schemeClr val="bg1"/>
              </a:solidFill>
            </a:endParaRPr>
          </a:p>
          <a:p>
            <a:r>
              <a:rPr lang="fr-FR" sz="1600" dirty="0">
                <a:solidFill>
                  <a:schemeClr val="bg1"/>
                </a:solidFill>
              </a:rPr>
              <a:t>Il permet aux contributeurs de travailler sans être connectés au gestionnaire de version ;</a:t>
            </a:r>
          </a:p>
          <a:p>
            <a:endParaRPr lang="fr-FR" sz="1600" dirty="0">
              <a:solidFill>
                <a:schemeClr val="bg1"/>
              </a:solidFill>
            </a:endParaRPr>
          </a:p>
          <a:p>
            <a:r>
              <a:rPr lang="fr-FR" sz="1600" dirty="0">
                <a:solidFill>
                  <a:schemeClr val="bg1"/>
                </a:solidFill>
              </a:rPr>
              <a:t>Il permet la participation à un projet sans nécessiter les permissions par un responsable du projet (les droits de commit/soumission peuvent donc être donnés après avoir démontré son travail et non pas avant) ;</a:t>
            </a:r>
          </a:p>
          <a:p>
            <a:endParaRPr lang="fr-FR" sz="1600" dirty="0">
              <a:solidFill>
                <a:schemeClr val="bg1"/>
              </a:solidFill>
            </a:endParaRPr>
          </a:p>
          <a:p>
            <a:r>
              <a:rPr lang="fr-FR" sz="1600" dirty="0">
                <a:solidFill>
                  <a:schemeClr val="bg1"/>
                </a:solidFill>
              </a:rPr>
              <a:t>la plupart des opérations sont plus rapides car réalisées en local (sans accès réseau) ;</a:t>
            </a:r>
          </a:p>
          <a:p>
            <a:endParaRPr lang="fr-FR" sz="1600" dirty="0">
              <a:solidFill>
                <a:schemeClr val="bg1"/>
              </a:solidFill>
            </a:endParaRPr>
          </a:p>
          <a:p>
            <a:r>
              <a:rPr lang="fr-FR" sz="1600" dirty="0">
                <a:solidFill>
                  <a:schemeClr val="bg1"/>
                </a:solidFill>
              </a:rPr>
              <a:t>Il permet le travail privé pour réaliser des brouillons sans devoir publier ses modifications et gêner les autres contributeurs ;</a:t>
            </a:r>
          </a:p>
          <a:p>
            <a:endParaRPr lang="fr-FR" sz="1600" dirty="0">
              <a:solidFill>
                <a:schemeClr val="bg1"/>
              </a:solidFill>
            </a:endParaRPr>
          </a:p>
          <a:p>
            <a:r>
              <a:rPr lang="fr-FR" sz="1600" dirty="0">
                <a:solidFill>
                  <a:schemeClr val="bg1"/>
                </a:solidFill>
              </a:rPr>
              <a:t>Il permet toutefois de garder un dépôt de référence contenant les versions livrées d'un projet.</a:t>
            </a:r>
          </a:p>
          <a:p>
            <a:endParaRPr lang="fr-FR" sz="1600" dirty="0">
              <a:solidFill>
                <a:schemeClr val="bg1"/>
              </a:solidFill>
            </a:endParaRPr>
          </a:p>
        </p:txBody>
      </p:sp>
    </p:spTree>
    <p:extLst>
      <p:ext uri="{BB962C8B-B14F-4D97-AF65-F5344CB8AC3E}">
        <p14:creationId xmlns:p14="http://schemas.microsoft.com/office/powerpoint/2010/main" val="130964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2A00E1-5E87-8066-BB5C-4BE5ED880DA5}"/>
              </a:ext>
            </a:extLst>
          </p:cNvPr>
          <p:cNvSpPr>
            <a:spLocks noGrp="1"/>
          </p:cNvSpPr>
          <p:nvPr>
            <p:ph type="title"/>
          </p:nvPr>
        </p:nvSpPr>
        <p:spPr/>
        <p:txBody>
          <a:bodyPr/>
          <a:lstStyle/>
          <a:p>
            <a:r>
              <a:rPr lang="fr-FR" sz="3600" dirty="0"/>
              <a:t>Inconvénients :</a:t>
            </a:r>
            <a:endParaRPr lang="fr-FR" dirty="0"/>
          </a:p>
        </p:txBody>
      </p:sp>
      <p:sp>
        <p:nvSpPr>
          <p:cNvPr id="3" name="Espace réservé du contenu 2">
            <a:extLst>
              <a:ext uri="{FF2B5EF4-FFF2-40B4-BE49-F238E27FC236}">
                <a16:creationId xmlns:a16="http://schemas.microsoft.com/office/drawing/2014/main" id="{C1D0E3C0-9F08-5B7F-82EE-A8231BE7AE83}"/>
              </a:ext>
            </a:extLst>
          </p:cNvPr>
          <p:cNvSpPr>
            <a:spLocks noGrp="1"/>
          </p:cNvSpPr>
          <p:nvPr>
            <p:ph idx="1"/>
          </p:nvPr>
        </p:nvSpPr>
        <p:spPr>
          <a:xfrm>
            <a:off x="680321" y="3005089"/>
            <a:ext cx="9613861" cy="2686962"/>
          </a:xfrm>
        </p:spPr>
        <p:txBody>
          <a:bodyPr>
            <a:normAutofit/>
          </a:bodyPr>
          <a:lstStyle/>
          <a:p>
            <a:r>
              <a:rPr lang="fr-FR" sz="1600" dirty="0">
                <a:solidFill>
                  <a:schemeClr val="bg1"/>
                </a:solidFill>
              </a:rPr>
              <a:t>Cloner un dépôt est plus long que récupérer une version pour une gestion de version décentralisée car tout l'historique est copié (ce qui est toutefois un avantage par la suite) ;</a:t>
            </a:r>
          </a:p>
          <a:p>
            <a:endParaRPr lang="fr-FR" sz="1600" dirty="0">
              <a:solidFill>
                <a:schemeClr val="bg1"/>
              </a:solidFill>
            </a:endParaRPr>
          </a:p>
          <a:p>
            <a:r>
              <a:rPr lang="fr-FR" sz="1600" dirty="0">
                <a:solidFill>
                  <a:schemeClr val="bg1"/>
                </a:solidFill>
              </a:rPr>
              <a:t>Il n'y a pas de système de lock (ce qui peut poser des problèmes pour des données binaires qui ne se fusionnent pas).</a:t>
            </a:r>
          </a:p>
          <a:p>
            <a:endParaRPr lang="fr-FR" sz="1600" dirty="0">
              <a:solidFill>
                <a:schemeClr val="bg1"/>
              </a:solidFill>
            </a:endParaRPr>
          </a:p>
          <a:p>
            <a:r>
              <a:rPr lang="fr-FR" sz="1600" dirty="0">
                <a:solidFill>
                  <a:schemeClr val="bg1"/>
                </a:solidFill>
              </a:rPr>
              <a:t>L'auteur de développement logiciel Joel </a:t>
            </a:r>
            <a:r>
              <a:rPr lang="fr-FR" sz="1600" dirty="0" err="1">
                <a:solidFill>
                  <a:schemeClr val="bg1"/>
                </a:solidFill>
              </a:rPr>
              <a:t>Spolsky</a:t>
            </a:r>
            <a:r>
              <a:rPr lang="fr-FR" sz="1600" dirty="0">
                <a:solidFill>
                  <a:schemeClr val="bg1"/>
                </a:solidFill>
              </a:rPr>
              <a:t> décrit la gestion de version décentralisée comme « probablement la plus grande avancée dans les technologies de développement logiciel dans les 10 [dernières] années. »</a:t>
            </a:r>
          </a:p>
          <a:p>
            <a:endParaRPr lang="fr-FR" sz="1600" dirty="0">
              <a:solidFill>
                <a:schemeClr val="bg1"/>
              </a:solidFill>
            </a:endParaRPr>
          </a:p>
        </p:txBody>
      </p:sp>
    </p:spTree>
    <p:extLst>
      <p:ext uri="{BB962C8B-B14F-4D97-AF65-F5344CB8AC3E}">
        <p14:creationId xmlns:p14="http://schemas.microsoft.com/office/powerpoint/2010/main" val="343376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CE236F-3077-ECB4-DD3D-361CA55CBBDA}"/>
              </a:ext>
            </a:extLst>
          </p:cNvPr>
          <p:cNvSpPr>
            <a:spLocks noGrp="1"/>
          </p:cNvSpPr>
          <p:nvPr>
            <p:ph type="title"/>
          </p:nvPr>
        </p:nvSpPr>
        <p:spPr/>
        <p:txBody>
          <a:bodyPr/>
          <a:lstStyle/>
          <a:p>
            <a:r>
              <a:rPr lang="fr-FR" dirty="0"/>
              <a:t>SOURCES</a:t>
            </a:r>
          </a:p>
        </p:txBody>
      </p:sp>
      <p:sp>
        <p:nvSpPr>
          <p:cNvPr id="10" name="ZoneTexte 9">
            <a:extLst>
              <a:ext uri="{FF2B5EF4-FFF2-40B4-BE49-F238E27FC236}">
                <a16:creationId xmlns:a16="http://schemas.microsoft.com/office/drawing/2014/main" id="{5D0C46DE-EED0-057B-D72A-0FE54E55C931}"/>
              </a:ext>
            </a:extLst>
          </p:cNvPr>
          <p:cNvSpPr txBox="1"/>
          <p:nvPr/>
        </p:nvSpPr>
        <p:spPr>
          <a:xfrm>
            <a:off x="263242" y="2720408"/>
            <a:ext cx="6097464" cy="369332"/>
          </a:xfrm>
          <a:prstGeom prst="rect">
            <a:avLst/>
          </a:prstGeom>
          <a:noFill/>
        </p:spPr>
        <p:txBody>
          <a:bodyPr wrap="square">
            <a:spAutoFit/>
          </a:bodyPr>
          <a:lstStyle/>
          <a:p>
            <a:r>
              <a:rPr lang="fr-FR" sz="1800" u="sng" dirty="0">
                <a:solidFill>
                  <a:srgbClr val="666DB6"/>
                </a:solidFill>
                <a:effectLst/>
                <a:latin typeface="Trebuchet MS" panose="020B0603020202020204" pitchFamily="34" charset="0"/>
                <a:ea typeface="Trebuchet MS" panose="020B0603020202020204" pitchFamily="34" charset="0"/>
                <a:cs typeface="Times New Roman" panose="02020603050405020304" pitchFamily="18" charset="0"/>
                <a:hlinkClick r:id="rId2"/>
              </a:rPr>
              <a:t>Gestion de versions — Wikipédia (wikipedia.org)</a:t>
            </a:r>
            <a:endParaRPr lang="fr-FR" dirty="0"/>
          </a:p>
        </p:txBody>
      </p:sp>
      <p:sp>
        <p:nvSpPr>
          <p:cNvPr id="14" name="ZoneTexte 13">
            <a:extLst>
              <a:ext uri="{FF2B5EF4-FFF2-40B4-BE49-F238E27FC236}">
                <a16:creationId xmlns:a16="http://schemas.microsoft.com/office/drawing/2014/main" id="{D96869CE-4A49-3BC8-B29D-00D85A83F6FF}"/>
              </a:ext>
            </a:extLst>
          </p:cNvPr>
          <p:cNvSpPr txBox="1"/>
          <p:nvPr/>
        </p:nvSpPr>
        <p:spPr>
          <a:xfrm>
            <a:off x="263242" y="2092621"/>
            <a:ext cx="6097464" cy="369332"/>
          </a:xfrm>
          <a:prstGeom prst="rect">
            <a:avLst/>
          </a:prstGeom>
          <a:noFill/>
        </p:spPr>
        <p:txBody>
          <a:bodyPr wrap="square">
            <a:spAutoFit/>
          </a:bodyPr>
          <a:lstStyle/>
          <a:p>
            <a:r>
              <a:rPr lang="fr-FR" sz="1800" u="sng" dirty="0">
                <a:solidFill>
                  <a:srgbClr val="F7986D"/>
                </a:solidFill>
                <a:effectLst/>
                <a:latin typeface="Trebuchet MS" panose="020B0603020202020204" pitchFamily="34" charset="0"/>
                <a:ea typeface="Trebuchet MS" panose="020B0603020202020204" pitchFamily="34" charset="0"/>
                <a:cs typeface="Times New Roman" panose="02020603050405020304" pitchFamily="18" charset="0"/>
                <a:hlinkClick r:id="rId3"/>
              </a:rPr>
              <a:t>Git — Wikipédia (wikipedia.org)</a:t>
            </a:r>
            <a:endParaRPr lang="fr-FR" dirty="0"/>
          </a:p>
        </p:txBody>
      </p:sp>
    </p:spTree>
    <p:extLst>
      <p:ext uri="{BB962C8B-B14F-4D97-AF65-F5344CB8AC3E}">
        <p14:creationId xmlns:p14="http://schemas.microsoft.com/office/powerpoint/2010/main" val="546830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276</TotalTime>
  <Words>500</Words>
  <Application>Microsoft Office PowerPoint</Application>
  <PresentationFormat>Grand écran</PresentationFormat>
  <Paragraphs>45</Paragraphs>
  <Slides>7</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Trebuchet MS</vt:lpstr>
      <vt:lpstr>Berlin</vt:lpstr>
      <vt:lpstr>Présentation Git </vt:lpstr>
      <vt:lpstr>CHAPITRES</vt:lpstr>
      <vt:lpstr>Qu’est-ce que Git ?</vt:lpstr>
      <vt:lpstr>Qu’est-ce qu’un gestionnaire de version décentralisée ?</vt:lpstr>
      <vt:lpstr>Avantages de la gestion décentralisée :</vt:lpstr>
      <vt:lpstr>Inconvénients :</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Mathieu AKNOUCHE</dc:creator>
  <cp:lastModifiedBy>Mathieu AKNOUCHE</cp:lastModifiedBy>
  <cp:revision>8</cp:revision>
  <dcterms:created xsi:type="dcterms:W3CDTF">2022-11-19T13:11:22Z</dcterms:created>
  <dcterms:modified xsi:type="dcterms:W3CDTF">2022-11-19T17:51:49Z</dcterms:modified>
</cp:coreProperties>
</file>