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8" r:id="rId3"/>
    <p:sldId id="257" r:id="rId4"/>
    <p:sldId id="260" r:id="rId5"/>
    <p:sldId id="261" r:id="rId6"/>
    <p:sldId id="262" r:id="rId7"/>
    <p:sldId id="264" r:id="rId8"/>
    <p:sldId id="266" r:id="rId9"/>
    <p:sldId id="267" r:id="rId10"/>
    <p:sldId id="268" r:id="rId11"/>
    <p:sldId id="269" r:id="rId12"/>
    <p:sldId id="271" r:id="rId13"/>
    <p:sldId id="265" r:id="rId14"/>
    <p:sldId id="278" r:id="rId15"/>
    <p:sldId id="273" r:id="rId16"/>
    <p:sldId id="270" r:id="rId17"/>
    <p:sldId id="274" r:id="rId18"/>
    <p:sldId id="275" r:id="rId19"/>
    <p:sldId id="276" r:id="rId20"/>
    <p:sldId id="277" r:id="rId21"/>
    <p:sldId id="279" r:id="rId22"/>
    <p:sldId id="259"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29/11/2022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Depuis 2010, il est le logiciel de gestion de versions le plus populaire dans le développement logiciel et web, il est utilisé par des dizaines de millions de personnes, sur tous les environnements (Windows, Mac et Linux). </a:t>
            </a:r>
          </a:p>
          <a:p>
            <a:endParaRPr lang="fr-FR" sz="1200" dirty="0">
              <a:solidFill>
                <a:schemeClr val="bg1"/>
              </a:solidFill>
            </a:endParaRPr>
          </a:p>
          <a:p>
            <a:r>
              <a:rPr lang="fr-FR" sz="1200" dirty="0">
                <a:solidFill>
                  <a:schemeClr val="bg1"/>
                </a:solidFill>
              </a:rPr>
              <a:t>Git est aussi le système à la base du célèbre site web GitHub, le plus important hébergeur de code informatique que j’utiliserai pour mes exemples.</a:t>
            </a:r>
          </a:p>
          <a:p>
            <a:endParaRPr lang="fr-FR" dirty="0"/>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3</a:t>
            </a:fld>
            <a:endParaRPr lang="fr-FR"/>
          </a:p>
        </p:txBody>
      </p:sp>
    </p:spTree>
    <p:extLst>
      <p:ext uri="{BB962C8B-B14F-4D97-AF65-F5344CB8AC3E}">
        <p14:creationId xmlns:p14="http://schemas.microsoft.com/office/powerpoint/2010/main" val="36144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cet exemple,</a:t>
            </a:r>
            <a:r>
              <a:rPr lang="fr-FR" baseline="0" dirty="0"/>
              <a:t> vous pouvez voir que j’ai créé un dossier </a:t>
            </a:r>
            <a:r>
              <a:rPr lang="fr-FR" baseline="0" dirty="0" err="1"/>
              <a:t>dossier</a:t>
            </a:r>
            <a:r>
              <a:rPr lang="fr-FR" baseline="0" dirty="0"/>
              <a:t> « Exercices_CDA_2210 » dans lequel se trouvera le dossier « .git »  </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7</a:t>
            </a:fld>
            <a:endParaRPr lang="fr-FR"/>
          </a:p>
        </p:txBody>
      </p:sp>
    </p:spTree>
    <p:extLst>
      <p:ext uri="{BB962C8B-B14F-4D97-AF65-F5344CB8AC3E}">
        <p14:creationId xmlns:p14="http://schemas.microsoft.com/office/powerpoint/2010/main" val="2266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Je considère que vous avez déjà un compte </a:t>
            </a:r>
            <a:r>
              <a:rPr lang="fr-FR" baseline="0" dirty="0" err="1"/>
              <a:t>GitHub</a:t>
            </a:r>
            <a:r>
              <a:rPr lang="fr-FR" baseline="0" dirty="0"/>
              <a:t> pour l’exemple.</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9</a:t>
            </a:fld>
            <a:endParaRPr lang="fr-FR"/>
          </a:p>
        </p:txBody>
      </p:sp>
    </p:spTree>
    <p:extLst>
      <p:ext uri="{BB962C8B-B14F-4D97-AF65-F5344CB8AC3E}">
        <p14:creationId xmlns:p14="http://schemas.microsoft.com/office/powerpoint/2010/main" val="300333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13</a:t>
            </a:fld>
            <a:endParaRPr lang="fr-FR"/>
          </a:p>
        </p:txBody>
      </p:sp>
    </p:spTree>
    <p:extLst>
      <p:ext uri="{BB962C8B-B14F-4D97-AF65-F5344CB8AC3E}">
        <p14:creationId xmlns:p14="http://schemas.microsoft.com/office/powerpoint/2010/main" val="353821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29/11/2022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29/11/2022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F054B-A1F5-03D3-6439-47C4DAA2A63C}"/>
              </a:ext>
            </a:extLst>
          </p:cNvPr>
          <p:cNvSpPr>
            <a:spLocks noGrp="1"/>
          </p:cNvSpPr>
          <p:nvPr>
            <p:ph type="ctrTitle"/>
          </p:nvPr>
        </p:nvSpPr>
        <p:spPr/>
        <p:txBody>
          <a:bodyPr/>
          <a:lstStyle/>
          <a:p>
            <a:r>
              <a:rPr lang="fr-FR" dirty="0"/>
              <a:t>Présentation git </a:t>
            </a:r>
          </a:p>
        </p:txBody>
      </p:sp>
      <p:sp>
        <p:nvSpPr>
          <p:cNvPr id="3" name="Sous-titre 2">
            <a:extLst>
              <a:ext uri="{FF2B5EF4-FFF2-40B4-BE49-F238E27FC236}">
                <a16:creationId xmlns:a16="http://schemas.microsoft.com/office/drawing/2014/main" id="{79F3907A-9611-D38C-EEA4-E9D6BB395FF6}"/>
              </a:ext>
            </a:extLst>
          </p:cNvPr>
          <p:cNvSpPr>
            <a:spLocks noGrp="1"/>
          </p:cNvSpPr>
          <p:nvPr>
            <p:ph type="subTitle" idx="1"/>
          </p:nvPr>
        </p:nvSpPr>
        <p:spPr>
          <a:xfrm>
            <a:off x="5823822" y="5572210"/>
            <a:ext cx="629197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24/11/2022</a:t>
            </a:r>
          </a:p>
        </p:txBody>
      </p:sp>
      <p:sp>
        <p:nvSpPr>
          <p:cNvPr id="4" name="Espace réservé du numéro de diapositive 3">
            <a:extLst>
              <a:ext uri="{FF2B5EF4-FFF2-40B4-BE49-F238E27FC236}">
                <a16:creationId xmlns:a16="http://schemas.microsoft.com/office/drawing/2014/main"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10</a:t>
            </a:fld>
            <a:endParaRPr lang="fr-F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254" y="1984168"/>
            <a:ext cx="4230357" cy="487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096000" y="2029767"/>
            <a:ext cx="6096000" cy="3970318"/>
          </a:xfrm>
          <a:prstGeom prst="rect">
            <a:avLst/>
          </a:prstGeom>
          <a:noFill/>
        </p:spPr>
        <p:txBody>
          <a:bodyPr wrap="square" rtlCol="0">
            <a:spAutoFit/>
          </a:bodyPr>
          <a:lstStyle/>
          <a:p>
            <a:r>
              <a:rPr lang="fr-FR" dirty="0">
                <a:solidFill>
                  <a:schemeClr val="bg1"/>
                </a:solidFill>
              </a:rPr>
              <a:t>Maintenant vous devez renseigner les information comme vous le souhaitez.</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Nom du </a:t>
            </a:r>
            <a:r>
              <a:rPr lang="fr-FR" dirty="0" err="1">
                <a:solidFill>
                  <a:schemeClr val="bg1"/>
                </a:solidFill>
              </a:rPr>
              <a:t>repository</a:t>
            </a:r>
            <a:r>
              <a:rPr lang="fr-FR" dirty="0">
                <a:solidFill>
                  <a:schemeClr val="bg1"/>
                </a:solidFill>
              </a:rPr>
              <a:t> * obligatoire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Description * facultatif</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Priver * vous pouvez choisir qui voit ce référentiel et </a:t>
            </a:r>
            <a:r>
              <a:rPr lang="fr-FR" dirty="0" err="1">
                <a:solidFill>
                  <a:schemeClr val="bg1"/>
                </a:solidFill>
              </a:rPr>
              <a:t>et</a:t>
            </a:r>
            <a:r>
              <a:rPr lang="fr-FR" dirty="0">
                <a:solidFill>
                  <a:schemeClr val="bg1"/>
                </a:solidFill>
              </a:rPr>
              <a:t> qui peut le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Public * tout le monde peut voir ce référentiel, vous choisissez qui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Maintenant cliquez sur « </a:t>
            </a:r>
            <a:r>
              <a:rPr lang="fr-FR" dirty="0" err="1">
                <a:solidFill>
                  <a:schemeClr val="bg1"/>
                </a:solidFill>
              </a:rPr>
              <a:t>Create</a:t>
            </a:r>
            <a:r>
              <a:rPr lang="fr-FR" dirty="0">
                <a:solidFill>
                  <a:schemeClr val="bg1"/>
                </a:solidFill>
              </a:rPr>
              <a:t> </a:t>
            </a:r>
            <a:r>
              <a:rPr lang="fr-FR" dirty="0" err="1">
                <a:solidFill>
                  <a:schemeClr val="bg1"/>
                </a:solidFill>
              </a:rPr>
              <a:t>repository</a:t>
            </a:r>
            <a:r>
              <a:rPr lang="fr-FR" dirty="0">
                <a:solidFill>
                  <a:schemeClr val="bg1"/>
                </a:solidFill>
              </a:rPr>
              <a:t> » </a:t>
            </a:r>
          </a:p>
        </p:txBody>
      </p:sp>
    </p:spTree>
    <p:extLst>
      <p:ext uri="{BB962C8B-B14F-4D97-AF65-F5344CB8AC3E}">
        <p14:creationId xmlns:p14="http://schemas.microsoft.com/office/powerpoint/2010/main" val="320274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11</a:t>
            </a:fld>
            <a:endParaRPr lang="fr-F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59429"/>
            <a:ext cx="8443107" cy="489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8551147" y="2160396"/>
            <a:ext cx="3426488"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Le dépôt est créé. </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Vous devez copier l’adresse.</a:t>
            </a:r>
          </a:p>
        </p:txBody>
      </p:sp>
      <p:cxnSp>
        <p:nvCxnSpPr>
          <p:cNvPr id="7" name="Connecteur droit avec flèche 6"/>
          <p:cNvCxnSpPr/>
          <p:nvPr/>
        </p:nvCxnSpPr>
        <p:spPr>
          <a:xfrm flipH="1">
            <a:off x="2562330" y="2371411"/>
            <a:ext cx="5988817" cy="0"/>
          </a:xfrm>
          <a:prstGeom prst="straightConnector1">
            <a:avLst/>
          </a:prstGeom>
          <a:ln w="38100" cmpd="sng">
            <a:solidFill>
              <a:schemeClr val="accent1"/>
            </a:solidFill>
            <a:headEnd w="lg" len="lg"/>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238" y="3102768"/>
            <a:ext cx="3305909"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37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LIEN (Local-</a:t>
            </a:r>
            <a:r>
              <a:rPr lang="fr-FR" dirty="0" err="1"/>
              <a:t>GitHub</a:t>
            </a:r>
            <a:r>
              <a:rPr lang="fr-FR" dirty="0"/>
              <a:t>)</a:t>
            </a:r>
          </a:p>
        </p:txBody>
      </p:sp>
      <p:sp>
        <p:nvSpPr>
          <p:cNvPr id="3" name="Espace réservé du contenu 2"/>
          <p:cNvSpPr>
            <a:spLocks noGrp="1"/>
          </p:cNvSpPr>
          <p:nvPr>
            <p:ph idx="1"/>
          </p:nvPr>
        </p:nvSpPr>
        <p:spPr>
          <a:xfrm>
            <a:off x="4741" y="2377066"/>
            <a:ext cx="9613861" cy="3599316"/>
          </a:xfrm>
        </p:spPr>
        <p:txBody>
          <a:bodyPr>
            <a:normAutofit/>
          </a:bodyPr>
          <a:lstStyle/>
          <a:p>
            <a:r>
              <a:rPr lang="fr-FR" sz="1800" dirty="0">
                <a:solidFill>
                  <a:schemeClr val="bg1"/>
                </a:solidFill>
              </a:rPr>
              <a:t>Maintenant que nous avons créé une branche distante, vous devez dire à votre dépôt local ‘dossier .git ’ que vous avez un dépôt distant sur un hébergeur de code (</a:t>
            </a:r>
            <a:r>
              <a:rPr lang="fr-FR" sz="1800" dirty="0" err="1">
                <a:solidFill>
                  <a:schemeClr val="bg1"/>
                </a:solidFill>
              </a:rPr>
              <a:t>GitHub</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Ligne de commande utilisée : git </a:t>
            </a:r>
            <a:r>
              <a:rPr lang="fr-FR" sz="1800" dirty="0" err="1">
                <a:solidFill>
                  <a:schemeClr val="bg1"/>
                </a:solidFill>
              </a:rPr>
              <a:t>remote</a:t>
            </a:r>
            <a:r>
              <a:rPr lang="fr-FR" sz="1800" dirty="0">
                <a:solidFill>
                  <a:schemeClr val="bg1"/>
                </a:solidFill>
              </a:rPr>
              <a:t> </a:t>
            </a:r>
            <a:r>
              <a:rPr lang="fr-FR" sz="1800" dirty="0" err="1">
                <a:solidFill>
                  <a:schemeClr val="bg1"/>
                </a:solidFill>
              </a:rPr>
              <a:t>add</a:t>
            </a:r>
            <a:r>
              <a:rPr lang="fr-FR" sz="1800" dirty="0">
                <a:solidFill>
                  <a:schemeClr val="bg1"/>
                </a:solidFill>
              </a:rPr>
              <a:t> </a:t>
            </a:r>
            <a:r>
              <a:rPr lang="fr-FR" sz="1800" dirty="0" err="1">
                <a:solidFill>
                  <a:schemeClr val="bg1"/>
                </a:solidFill>
              </a:rPr>
              <a:t>origin</a:t>
            </a:r>
            <a:r>
              <a:rPr lang="fr-FR" sz="1800" dirty="0">
                <a:solidFill>
                  <a:schemeClr val="bg1"/>
                </a:solidFill>
              </a:rPr>
              <a:t> </a:t>
            </a:r>
            <a:r>
              <a:rPr lang="fr-FR" sz="1800" dirty="0" err="1">
                <a:solidFill>
                  <a:schemeClr val="bg1"/>
                </a:solidFill>
              </a:rPr>
              <a:t>urlDuDépôt</a:t>
            </a:r>
            <a:r>
              <a:rPr lang="fr-FR" sz="1800" dirty="0">
                <a:solidFill>
                  <a:schemeClr val="bg1"/>
                </a:solidFill>
              </a:rPr>
              <a:t> </a:t>
            </a:r>
          </a:p>
          <a:p>
            <a:r>
              <a:rPr lang="fr-FR" sz="1800" dirty="0">
                <a:solidFill>
                  <a:schemeClr val="bg1"/>
                </a:solidFill>
              </a:rPr>
              <a:t>Et un petit ‘git </a:t>
            </a:r>
            <a:r>
              <a:rPr lang="fr-FR" sz="1800" dirty="0" err="1">
                <a:solidFill>
                  <a:schemeClr val="bg1"/>
                </a:solidFill>
              </a:rPr>
              <a:t>status</a:t>
            </a:r>
            <a:r>
              <a:rPr lang="fr-FR" sz="1800" dirty="0">
                <a:solidFill>
                  <a:schemeClr val="bg1"/>
                </a:solidFill>
              </a:rPr>
              <a:t>’ pour voir si tout va bien. </a:t>
            </a:r>
          </a:p>
          <a:p>
            <a:endParaRPr lang="fr-FR" sz="1800" dirty="0">
              <a:solidFill>
                <a:schemeClr val="bg1"/>
              </a:solidFill>
            </a:endParaRP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12</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 y="3429000"/>
            <a:ext cx="12187259" cy="91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28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PREMIER FICHIER</a:t>
            </a:r>
          </a:p>
        </p:txBody>
      </p:sp>
      <p:sp>
        <p:nvSpPr>
          <p:cNvPr id="3" name="Espace réservé du contenu 2"/>
          <p:cNvSpPr>
            <a:spLocks noGrp="1"/>
          </p:cNvSpPr>
          <p:nvPr>
            <p:ph idx="1"/>
          </p:nvPr>
        </p:nvSpPr>
        <p:spPr>
          <a:xfrm>
            <a:off x="0" y="2025977"/>
            <a:ext cx="9613861" cy="3599316"/>
          </a:xfrm>
        </p:spPr>
        <p:txBody>
          <a:bodyPr>
            <a:normAutofit/>
          </a:bodyPr>
          <a:lstStyle/>
          <a:p>
            <a:r>
              <a:rPr lang="fr-FR" sz="1800" dirty="0">
                <a:solidFill>
                  <a:schemeClr val="bg1"/>
                </a:solidFill>
              </a:rPr>
              <a:t>Pour l’exemple je crée un fichier avec Visual Studio Code.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13</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2962"/>
            <a:ext cx="12192000" cy="195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04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EEA8C-BB44-29F9-75C0-658F0BF66BF5}"/>
              </a:ext>
            </a:extLst>
          </p:cNvPr>
          <p:cNvSpPr>
            <a:spLocks noGrp="1"/>
          </p:cNvSpPr>
          <p:nvPr>
            <p:ph type="title"/>
          </p:nvPr>
        </p:nvSpPr>
        <p:spPr/>
        <p:txBody>
          <a:bodyPr/>
          <a:lstStyle/>
          <a:p>
            <a:endParaRPr lang="fr-FR" dirty="0"/>
          </a:p>
        </p:txBody>
      </p:sp>
      <p:pic>
        <p:nvPicPr>
          <p:cNvPr id="5" name="Espace réservé du contenu 4">
            <a:extLst>
              <a:ext uri="{FF2B5EF4-FFF2-40B4-BE49-F238E27FC236}">
                <a16:creationId xmlns:a16="http://schemas.microsoft.com/office/drawing/2014/main" id="{1D42C42C-9829-597F-0014-B07E34E26983}"/>
              </a:ext>
            </a:extLst>
          </p:cNvPr>
          <p:cNvPicPr>
            <a:picLocks noGrp="1" noChangeAspect="1"/>
          </p:cNvPicPr>
          <p:nvPr>
            <p:ph idx="1"/>
          </p:nvPr>
        </p:nvPicPr>
        <p:blipFill>
          <a:blip r:embed="rId2"/>
          <a:stretch>
            <a:fillRect/>
          </a:stretch>
        </p:blipFill>
        <p:spPr>
          <a:xfrm>
            <a:off x="1315640" y="2660222"/>
            <a:ext cx="9560719" cy="4197778"/>
          </a:xfrm>
          <a:prstGeom prst="rect">
            <a:avLst/>
          </a:prstGeom>
        </p:spPr>
      </p:pic>
      <p:sp>
        <p:nvSpPr>
          <p:cNvPr id="4" name="Espace réservé du numéro de diapositive 3">
            <a:extLst>
              <a:ext uri="{FF2B5EF4-FFF2-40B4-BE49-F238E27FC236}">
                <a16:creationId xmlns:a16="http://schemas.microsoft.com/office/drawing/2014/main" id="{ED84E851-4437-F719-2DEF-E05D5FBA9573}"/>
              </a:ext>
            </a:extLst>
          </p:cNvPr>
          <p:cNvSpPr>
            <a:spLocks noGrp="1"/>
          </p:cNvSpPr>
          <p:nvPr>
            <p:ph type="sldNum" sz="quarter" idx="12"/>
          </p:nvPr>
        </p:nvSpPr>
        <p:spPr/>
        <p:txBody>
          <a:bodyPr/>
          <a:lstStyle/>
          <a:p>
            <a:fld id="{FE0AF765-878A-447A-ACEE-392DA2EADE6C}" type="slidenum">
              <a:rPr lang="fr-FR" smtClean="0"/>
              <a:t>14</a:t>
            </a:fld>
            <a:endParaRPr lang="fr-FR"/>
          </a:p>
        </p:txBody>
      </p:sp>
      <p:sp>
        <p:nvSpPr>
          <p:cNvPr id="6" name="ZoneTexte 5">
            <a:extLst>
              <a:ext uri="{FF2B5EF4-FFF2-40B4-BE49-F238E27FC236}">
                <a16:creationId xmlns:a16="http://schemas.microsoft.com/office/drawing/2014/main" id="{64D5666F-D6FE-B9E3-0B3E-B5A36B6FEDEA}"/>
              </a:ext>
            </a:extLst>
          </p:cNvPr>
          <p:cNvSpPr txBox="1"/>
          <p:nvPr/>
        </p:nvSpPr>
        <p:spPr>
          <a:xfrm>
            <a:off x="0" y="2013891"/>
            <a:ext cx="12192000" cy="646331"/>
          </a:xfrm>
          <a:prstGeom prst="rect">
            <a:avLst/>
          </a:prstGeom>
          <a:noFill/>
        </p:spPr>
        <p:txBody>
          <a:bodyPr wrap="square" rtlCol="0">
            <a:spAutoFit/>
          </a:bodyPr>
          <a:lstStyle/>
          <a:p>
            <a:r>
              <a:rPr lang="fr-FR" dirty="0">
                <a:solidFill>
                  <a:schemeClr val="bg1"/>
                </a:solidFill>
              </a:rPr>
              <a:t>Ici nous ajoutons les éléments pour préparer le commit local avec la commande git </a:t>
            </a:r>
            <a:r>
              <a:rPr lang="fr-FR" dirty="0" err="1">
                <a:solidFill>
                  <a:schemeClr val="bg1"/>
                </a:solidFill>
              </a:rPr>
              <a:t>add</a:t>
            </a:r>
            <a:r>
              <a:rPr lang="fr-FR" dirty="0">
                <a:solidFill>
                  <a:schemeClr val="bg1"/>
                </a:solidFill>
              </a:rPr>
              <a:t> * </a:t>
            </a:r>
          </a:p>
          <a:p>
            <a:r>
              <a:rPr lang="fr-FR" dirty="0">
                <a:solidFill>
                  <a:schemeClr val="bg1"/>
                </a:solidFill>
              </a:rPr>
              <a:t>Comprenez (git ajoute tout) respectez bien les espaces et n’oubliez pas l’étoile…</a:t>
            </a:r>
          </a:p>
        </p:txBody>
      </p:sp>
    </p:spTree>
    <p:extLst>
      <p:ext uri="{BB962C8B-B14F-4D97-AF65-F5344CB8AC3E}">
        <p14:creationId xmlns:p14="http://schemas.microsoft.com/office/powerpoint/2010/main" val="95399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DU PAQUET EN LOCAL</a:t>
            </a:r>
          </a:p>
        </p:txBody>
      </p:sp>
      <p:sp>
        <p:nvSpPr>
          <p:cNvPr id="3" name="Espace réservé du contenu 2"/>
          <p:cNvSpPr>
            <a:spLocks noGrp="1"/>
          </p:cNvSpPr>
          <p:nvPr>
            <p:ph idx="1"/>
          </p:nvPr>
        </p:nvSpPr>
        <p:spPr>
          <a:xfrm>
            <a:off x="0" y="2143037"/>
            <a:ext cx="12192000" cy="452118"/>
          </a:xfrm>
        </p:spPr>
        <p:txBody>
          <a:bodyPr>
            <a:normAutofit/>
          </a:bodyPr>
          <a:lstStyle/>
          <a:p>
            <a:r>
              <a:rPr lang="fr-FR" sz="1800" dirty="0">
                <a:solidFill>
                  <a:schemeClr val="bg1"/>
                </a:solidFill>
              </a:rPr>
              <a:t>Maintenant que le paquet est prêt, on peut utiliser la commande (git commit –m ’’votre message’’)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15</a:t>
            </a:fld>
            <a:endParaRPr lang="fr-FR"/>
          </a:p>
        </p:txBody>
      </p:sp>
      <p:pic>
        <p:nvPicPr>
          <p:cNvPr id="5" name="Image 4">
            <a:extLst>
              <a:ext uri="{FF2B5EF4-FFF2-40B4-BE49-F238E27FC236}">
                <a16:creationId xmlns:a16="http://schemas.microsoft.com/office/drawing/2014/main" id="{AE039E52-5E0E-ABB4-D16D-A28575A35F4E}"/>
              </a:ext>
            </a:extLst>
          </p:cNvPr>
          <p:cNvPicPr>
            <a:picLocks noChangeAspect="1"/>
          </p:cNvPicPr>
          <p:nvPr/>
        </p:nvPicPr>
        <p:blipFill>
          <a:blip r:embed="rId2"/>
          <a:stretch>
            <a:fillRect/>
          </a:stretch>
        </p:blipFill>
        <p:spPr>
          <a:xfrm>
            <a:off x="110190" y="2729854"/>
            <a:ext cx="11971619" cy="4062832"/>
          </a:xfrm>
          <a:prstGeom prst="rect">
            <a:avLst/>
          </a:prstGeom>
        </p:spPr>
      </p:pic>
    </p:spTree>
    <p:extLst>
      <p:ext uri="{BB962C8B-B14F-4D97-AF65-F5344CB8AC3E}">
        <p14:creationId xmlns:p14="http://schemas.microsoft.com/office/powerpoint/2010/main" val="255915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2056686"/>
            <a:ext cx="10611059" cy="2031325"/>
          </a:xfrm>
          <a:prstGeom prst="rect">
            <a:avLst/>
          </a:prstGeom>
          <a:noFill/>
        </p:spPr>
        <p:txBody>
          <a:bodyPr wrap="square" rtlCol="0">
            <a:spAutoFit/>
          </a:bodyPr>
          <a:lstStyle/>
          <a:p>
            <a:r>
              <a:rPr lang="fr-FR" dirty="0">
                <a:solidFill>
                  <a:schemeClr val="bg1"/>
                </a:solidFill>
              </a:rPr>
              <a:t>Après un petit git </a:t>
            </a:r>
            <a:r>
              <a:rPr lang="fr-FR" dirty="0" err="1">
                <a:solidFill>
                  <a:schemeClr val="bg1"/>
                </a:solidFill>
              </a:rPr>
              <a:t>status</a:t>
            </a:r>
            <a:r>
              <a:rPr lang="fr-FR" dirty="0">
                <a:solidFill>
                  <a:schemeClr val="bg1"/>
                </a:solidFill>
              </a:rPr>
              <a:t> vous devez voir que le fichier README.md apparaît en rouge.</a:t>
            </a:r>
          </a:p>
          <a:p>
            <a:pPr marL="285750" indent="-285750">
              <a:buFont typeface="Arial" panose="020B0604020202020204" pitchFamily="34" charset="0"/>
              <a:buChar char="•"/>
            </a:pPr>
            <a:r>
              <a:rPr lang="fr-FR" dirty="0">
                <a:solidFill>
                  <a:schemeClr val="bg1"/>
                </a:solidFill>
              </a:rPr>
              <a:t>Faire git </a:t>
            </a:r>
            <a:r>
              <a:rPr lang="fr-FR" dirty="0" err="1">
                <a:solidFill>
                  <a:schemeClr val="bg1"/>
                </a:solidFill>
              </a:rPr>
              <a:t>remote</a:t>
            </a:r>
            <a:r>
              <a:rPr lang="fr-FR" dirty="0">
                <a:solidFill>
                  <a:schemeClr val="bg1"/>
                </a:solidFill>
              </a:rPr>
              <a:t> </a:t>
            </a:r>
            <a:r>
              <a:rPr lang="fr-FR" dirty="0" err="1">
                <a:solidFill>
                  <a:schemeClr val="bg1"/>
                </a:solidFill>
              </a:rPr>
              <a:t>add</a:t>
            </a:r>
            <a:r>
              <a:rPr lang="fr-FR" dirty="0">
                <a:solidFill>
                  <a:schemeClr val="bg1"/>
                </a:solidFill>
              </a:rPr>
              <a:t> </a:t>
            </a:r>
            <a:r>
              <a:rPr lang="fr-FR" dirty="0" err="1">
                <a:solidFill>
                  <a:schemeClr val="bg1"/>
                </a:solidFill>
              </a:rPr>
              <a:t>origin</a:t>
            </a:r>
            <a:r>
              <a:rPr lang="fr-FR" dirty="0">
                <a:solidFill>
                  <a:schemeClr val="bg1"/>
                </a:solidFill>
              </a:rPr>
              <a:t> </a:t>
            </a:r>
            <a:r>
              <a:rPr lang="fr-FR" dirty="0" err="1">
                <a:solidFill>
                  <a:schemeClr val="bg1"/>
                </a:solidFill>
              </a:rPr>
              <a:t>adresseDuDépôtGitHub</a:t>
            </a:r>
            <a:r>
              <a:rPr lang="fr-FR" dirty="0">
                <a:solidFill>
                  <a:schemeClr val="bg1"/>
                </a:solidFill>
              </a:rPr>
              <a:t>.</a:t>
            </a:r>
          </a:p>
          <a:p>
            <a:pPr marL="285750" indent="-285750">
              <a:buFont typeface="Arial" panose="020B0604020202020204" pitchFamily="34" charset="0"/>
              <a:buChar char="•"/>
            </a:pPr>
            <a:r>
              <a:rPr lang="fr-FR" dirty="0">
                <a:solidFill>
                  <a:schemeClr val="bg1"/>
                </a:solidFill>
              </a:rPr>
              <a:t>Puis git push </a:t>
            </a:r>
            <a:r>
              <a:rPr lang="fr-FR" dirty="0" err="1">
                <a:solidFill>
                  <a:schemeClr val="bg1"/>
                </a:solidFill>
              </a:rPr>
              <a:t>origin</a:t>
            </a:r>
            <a:r>
              <a:rPr lang="fr-FR" dirty="0">
                <a:solidFill>
                  <a:schemeClr val="bg1"/>
                </a:solidFill>
              </a:rPr>
              <a:t> master.</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sp>
        <p:nvSpPr>
          <p:cNvPr id="2" name="Titre 1"/>
          <p:cNvSpPr>
            <a:spLocks noGrp="1"/>
          </p:cNvSpPr>
          <p:nvPr>
            <p:ph type="title"/>
          </p:nvPr>
        </p:nvSpPr>
        <p:spPr/>
        <p:txBody>
          <a:bodyPr/>
          <a:lstStyle/>
          <a:p>
            <a:r>
              <a:rPr lang="fr-FR" dirty="0"/>
              <a:t>ENVOIE VERS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16</a:t>
            </a:fld>
            <a:endParaRPr lang="fr-FR"/>
          </a:p>
        </p:txBody>
      </p:sp>
      <p:pic>
        <p:nvPicPr>
          <p:cNvPr id="7" name="Espace réservé du contenu 6">
            <a:extLst>
              <a:ext uri="{FF2B5EF4-FFF2-40B4-BE49-F238E27FC236}">
                <a16:creationId xmlns:a16="http://schemas.microsoft.com/office/drawing/2014/main" id="{1B05FDC1-CAB5-88F3-C90F-4605C1DE7010}"/>
              </a:ext>
            </a:extLst>
          </p:cNvPr>
          <p:cNvPicPr>
            <a:picLocks noGrp="1" noChangeAspect="1"/>
          </p:cNvPicPr>
          <p:nvPr>
            <p:ph idx="1"/>
          </p:nvPr>
        </p:nvPicPr>
        <p:blipFill>
          <a:blip r:embed="rId2"/>
          <a:stretch>
            <a:fillRect/>
          </a:stretch>
        </p:blipFill>
        <p:spPr>
          <a:xfrm>
            <a:off x="0" y="2988361"/>
            <a:ext cx="12192000" cy="364437"/>
          </a:xfrm>
          <a:prstGeom prst="rect">
            <a:avLst/>
          </a:prstGeom>
        </p:spPr>
      </p:pic>
      <p:pic>
        <p:nvPicPr>
          <p:cNvPr id="8" name="Image 7">
            <a:extLst>
              <a:ext uri="{FF2B5EF4-FFF2-40B4-BE49-F238E27FC236}">
                <a16:creationId xmlns:a16="http://schemas.microsoft.com/office/drawing/2014/main" id="{74BEE134-983F-5CDF-0AF3-065AAF117CDF}"/>
              </a:ext>
            </a:extLst>
          </p:cNvPr>
          <p:cNvPicPr>
            <a:picLocks noChangeAspect="1"/>
          </p:cNvPicPr>
          <p:nvPr/>
        </p:nvPicPr>
        <p:blipFill>
          <a:blip r:embed="rId3"/>
          <a:stretch>
            <a:fillRect/>
          </a:stretch>
        </p:blipFill>
        <p:spPr>
          <a:xfrm>
            <a:off x="0" y="3352798"/>
            <a:ext cx="12192000" cy="2751971"/>
          </a:xfrm>
          <a:prstGeom prst="rect">
            <a:avLst/>
          </a:prstGeom>
        </p:spPr>
      </p:pic>
    </p:spTree>
    <p:extLst>
      <p:ext uri="{BB962C8B-B14F-4D97-AF65-F5344CB8AC3E}">
        <p14:creationId xmlns:p14="http://schemas.microsoft.com/office/powerpoint/2010/main" val="234278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795F2-B8EB-0C62-37F6-56B211061B49}"/>
              </a:ext>
            </a:extLst>
          </p:cNvPr>
          <p:cNvSpPr>
            <a:spLocks noGrp="1"/>
          </p:cNvSpPr>
          <p:nvPr>
            <p:ph type="title"/>
          </p:nvPr>
        </p:nvSpPr>
        <p:spPr/>
        <p:txBody>
          <a:bodyPr/>
          <a:lstStyle/>
          <a:p>
            <a:r>
              <a:rPr lang="fr-FR" dirty="0"/>
              <a:t>RÈSULTAT ATTENDU SUR GitHub</a:t>
            </a:r>
          </a:p>
        </p:txBody>
      </p:sp>
      <p:sp>
        <p:nvSpPr>
          <p:cNvPr id="4" name="Espace réservé du numéro de diapositive 3">
            <a:extLst>
              <a:ext uri="{FF2B5EF4-FFF2-40B4-BE49-F238E27FC236}">
                <a16:creationId xmlns:a16="http://schemas.microsoft.com/office/drawing/2014/main" id="{382DE42E-C6AB-4F0B-1381-16ABEC95DDE4}"/>
              </a:ext>
            </a:extLst>
          </p:cNvPr>
          <p:cNvSpPr>
            <a:spLocks noGrp="1"/>
          </p:cNvSpPr>
          <p:nvPr>
            <p:ph type="sldNum" sz="quarter" idx="12"/>
          </p:nvPr>
        </p:nvSpPr>
        <p:spPr/>
        <p:txBody>
          <a:bodyPr/>
          <a:lstStyle/>
          <a:p>
            <a:fld id="{FE0AF765-878A-447A-ACEE-392DA2EADE6C}" type="slidenum">
              <a:rPr lang="fr-FR" smtClean="0"/>
              <a:t>17</a:t>
            </a:fld>
            <a:endParaRPr lang="fr-FR"/>
          </a:p>
        </p:txBody>
      </p:sp>
      <p:pic>
        <p:nvPicPr>
          <p:cNvPr id="5" name="Image 4">
            <a:extLst>
              <a:ext uri="{FF2B5EF4-FFF2-40B4-BE49-F238E27FC236}">
                <a16:creationId xmlns:a16="http://schemas.microsoft.com/office/drawing/2014/main" id="{58D0E3ED-89C4-5264-1C9E-C7D575989395}"/>
              </a:ext>
            </a:extLst>
          </p:cNvPr>
          <p:cNvPicPr>
            <a:picLocks noChangeAspect="1"/>
          </p:cNvPicPr>
          <p:nvPr/>
        </p:nvPicPr>
        <p:blipFill>
          <a:blip r:embed="rId2"/>
          <a:stretch>
            <a:fillRect/>
          </a:stretch>
        </p:blipFill>
        <p:spPr>
          <a:xfrm>
            <a:off x="2083076" y="1978231"/>
            <a:ext cx="7879530" cy="4879769"/>
          </a:xfrm>
          <a:prstGeom prst="rect">
            <a:avLst/>
          </a:prstGeom>
        </p:spPr>
      </p:pic>
    </p:spTree>
    <p:extLst>
      <p:ext uri="{BB962C8B-B14F-4D97-AF65-F5344CB8AC3E}">
        <p14:creationId xmlns:p14="http://schemas.microsoft.com/office/powerpoint/2010/main" val="265919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8CBE7D-471A-5FBF-1638-24F37E5D59D7}"/>
              </a:ext>
            </a:extLst>
          </p:cNvPr>
          <p:cNvSpPr>
            <a:spLocks noGrp="1"/>
          </p:cNvSpPr>
          <p:nvPr>
            <p:ph type="title"/>
          </p:nvPr>
        </p:nvSpPr>
        <p:spPr/>
        <p:txBody>
          <a:bodyPr/>
          <a:lstStyle/>
          <a:p>
            <a:r>
              <a:rPr lang="fr-FR" dirty="0"/>
              <a:t>LES COMMANDES DE BASES</a:t>
            </a:r>
          </a:p>
        </p:txBody>
      </p:sp>
      <p:sp>
        <p:nvSpPr>
          <p:cNvPr id="3" name="Espace réservé du contenu 2">
            <a:extLst>
              <a:ext uri="{FF2B5EF4-FFF2-40B4-BE49-F238E27FC236}">
                <a16:creationId xmlns:a16="http://schemas.microsoft.com/office/drawing/2014/main" id="{8560F4A0-4EB4-3556-0FC9-04CB4051DAF1}"/>
              </a:ext>
            </a:extLst>
          </p:cNvPr>
          <p:cNvSpPr>
            <a:spLocks noGrp="1"/>
          </p:cNvSpPr>
          <p:nvPr>
            <p:ph idx="1"/>
          </p:nvPr>
        </p:nvSpPr>
        <p:spPr>
          <a:xfrm>
            <a:off x="0" y="2023365"/>
            <a:ext cx="5683482" cy="1405635"/>
          </a:xfrm>
        </p:spPr>
        <p:txBody>
          <a:bodyPr>
            <a:normAutofit/>
          </a:bodyPr>
          <a:lstStyle/>
          <a:p>
            <a:r>
              <a:rPr lang="fr-FR" sz="1800" dirty="0">
                <a:solidFill>
                  <a:schemeClr val="bg1"/>
                </a:solidFill>
              </a:rPr>
              <a:t>Maintenant que votre dépôt est sur GitHub, vous pouvez travailler sur vos projets et voici à quoi ressemble une fin de journée classique.</a:t>
            </a:r>
          </a:p>
          <a:p>
            <a:r>
              <a:rPr lang="fr-FR" sz="1800" dirty="0">
                <a:solidFill>
                  <a:schemeClr val="bg1"/>
                </a:solidFill>
              </a:rPr>
              <a:t>En voici un exemple concret.</a:t>
            </a:r>
          </a:p>
          <a:p>
            <a:endParaRPr lang="fr-FR" sz="1800" dirty="0">
              <a:solidFill>
                <a:schemeClr val="bg1"/>
              </a:solidFill>
            </a:endParaRPr>
          </a:p>
        </p:txBody>
      </p:sp>
      <p:sp>
        <p:nvSpPr>
          <p:cNvPr id="4" name="Espace réservé du numéro de diapositive 3">
            <a:extLst>
              <a:ext uri="{FF2B5EF4-FFF2-40B4-BE49-F238E27FC236}">
                <a16:creationId xmlns:a16="http://schemas.microsoft.com/office/drawing/2014/main" id="{DF642D89-548C-20C3-5C02-9D4EE5CC46E2}"/>
              </a:ext>
            </a:extLst>
          </p:cNvPr>
          <p:cNvSpPr>
            <a:spLocks noGrp="1"/>
          </p:cNvSpPr>
          <p:nvPr>
            <p:ph type="sldNum" sz="quarter" idx="12"/>
          </p:nvPr>
        </p:nvSpPr>
        <p:spPr/>
        <p:txBody>
          <a:bodyPr/>
          <a:lstStyle/>
          <a:p>
            <a:fld id="{FE0AF765-878A-447A-ACEE-392DA2EADE6C}" type="slidenum">
              <a:rPr lang="fr-FR" smtClean="0"/>
              <a:t>18</a:t>
            </a:fld>
            <a:endParaRPr lang="fr-FR"/>
          </a:p>
        </p:txBody>
      </p:sp>
      <p:pic>
        <p:nvPicPr>
          <p:cNvPr id="5" name="Image 4">
            <a:extLst>
              <a:ext uri="{FF2B5EF4-FFF2-40B4-BE49-F238E27FC236}">
                <a16:creationId xmlns:a16="http://schemas.microsoft.com/office/drawing/2014/main" id="{116A0D1B-3F29-331B-092E-4BF6348D4617}"/>
              </a:ext>
            </a:extLst>
          </p:cNvPr>
          <p:cNvPicPr>
            <a:picLocks noChangeAspect="1"/>
          </p:cNvPicPr>
          <p:nvPr/>
        </p:nvPicPr>
        <p:blipFill>
          <a:blip r:embed="rId2"/>
          <a:stretch>
            <a:fillRect/>
          </a:stretch>
        </p:blipFill>
        <p:spPr>
          <a:xfrm>
            <a:off x="5683482" y="2023365"/>
            <a:ext cx="4748985" cy="4833257"/>
          </a:xfrm>
          <a:prstGeom prst="rect">
            <a:avLst/>
          </a:prstGeom>
          <a:ln>
            <a:solidFill>
              <a:schemeClr val="accent1"/>
            </a:solidFill>
          </a:ln>
        </p:spPr>
      </p:pic>
      <p:sp>
        <p:nvSpPr>
          <p:cNvPr id="6" name="Rectangle 5">
            <a:extLst>
              <a:ext uri="{FF2B5EF4-FFF2-40B4-BE49-F238E27FC236}">
                <a16:creationId xmlns:a16="http://schemas.microsoft.com/office/drawing/2014/main" id="{EF28C5DB-6DE8-865C-3D60-5E6EBBBBEBFF}"/>
              </a:ext>
            </a:extLst>
          </p:cNvPr>
          <p:cNvSpPr/>
          <p:nvPr/>
        </p:nvSpPr>
        <p:spPr>
          <a:xfrm>
            <a:off x="7576457" y="2023365"/>
            <a:ext cx="609600" cy="162486"/>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8B777545-0896-A0FB-853D-0A6DF0535AE4}"/>
              </a:ext>
            </a:extLst>
          </p:cNvPr>
          <p:cNvSpPr/>
          <p:nvPr/>
        </p:nvSpPr>
        <p:spPr>
          <a:xfrm>
            <a:off x="7576457" y="3544389"/>
            <a:ext cx="609600" cy="26125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39520F1-655C-9DF7-A520-A8D9B70D02D5}"/>
              </a:ext>
            </a:extLst>
          </p:cNvPr>
          <p:cNvSpPr/>
          <p:nvPr/>
        </p:nvSpPr>
        <p:spPr>
          <a:xfrm>
            <a:off x="7576457" y="4632960"/>
            <a:ext cx="2856010" cy="1624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D1E6D51-5A52-42F5-2D65-5579C4BCD08E}"/>
              </a:ext>
            </a:extLst>
          </p:cNvPr>
          <p:cNvSpPr/>
          <p:nvPr/>
        </p:nvSpPr>
        <p:spPr>
          <a:xfrm>
            <a:off x="7576457" y="5085806"/>
            <a:ext cx="470263" cy="1624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79C7078D-3571-F0C5-F9C9-F7883A23FD1B}"/>
              </a:ext>
            </a:extLst>
          </p:cNvPr>
          <p:cNvSpPr/>
          <p:nvPr/>
        </p:nvSpPr>
        <p:spPr>
          <a:xfrm>
            <a:off x="7576457" y="6104772"/>
            <a:ext cx="609600" cy="23506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377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0465D-E20C-A1E5-8AC4-78E679C2C3B4}"/>
              </a:ext>
            </a:extLst>
          </p:cNvPr>
          <p:cNvSpPr>
            <a:spLocks noGrp="1"/>
          </p:cNvSpPr>
          <p:nvPr>
            <p:ph type="title"/>
          </p:nvPr>
        </p:nvSpPr>
        <p:spPr/>
        <p:txBody>
          <a:bodyPr/>
          <a:lstStyle/>
          <a:p>
            <a:r>
              <a:rPr lang="fr-FR" dirty="0"/>
              <a:t>COMMANDES PROPOSÈES PAR GITHUB</a:t>
            </a:r>
          </a:p>
        </p:txBody>
      </p:sp>
      <p:sp>
        <p:nvSpPr>
          <p:cNvPr id="3" name="Espace réservé du contenu 2">
            <a:extLst>
              <a:ext uri="{FF2B5EF4-FFF2-40B4-BE49-F238E27FC236}">
                <a16:creationId xmlns:a16="http://schemas.microsoft.com/office/drawing/2014/main" id="{0B4A29F5-32E5-F2D5-025D-5D7237968197}"/>
              </a:ext>
            </a:extLst>
          </p:cNvPr>
          <p:cNvSpPr>
            <a:spLocks noGrp="1"/>
          </p:cNvSpPr>
          <p:nvPr>
            <p:ph idx="1"/>
          </p:nvPr>
        </p:nvSpPr>
        <p:spPr>
          <a:xfrm>
            <a:off x="0" y="1988530"/>
            <a:ext cx="12192000" cy="354076"/>
          </a:xfrm>
        </p:spPr>
        <p:txBody>
          <a:bodyPr>
            <a:normAutofit/>
          </a:bodyPr>
          <a:lstStyle/>
          <a:p>
            <a:r>
              <a:rPr lang="fr-FR" sz="1800" dirty="0">
                <a:solidFill>
                  <a:schemeClr val="bg1"/>
                </a:solidFill>
              </a:rPr>
              <a:t>Ici vous trouverez un exemple de commandes proposées par GitHub lors de la création de votre dépôt.</a:t>
            </a:r>
          </a:p>
        </p:txBody>
      </p:sp>
      <p:sp>
        <p:nvSpPr>
          <p:cNvPr id="4" name="Espace réservé du numéro de diapositive 3">
            <a:extLst>
              <a:ext uri="{FF2B5EF4-FFF2-40B4-BE49-F238E27FC236}">
                <a16:creationId xmlns:a16="http://schemas.microsoft.com/office/drawing/2014/main" id="{68EC4565-F169-614C-B432-26FA4C9F787D}"/>
              </a:ext>
            </a:extLst>
          </p:cNvPr>
          <p:cNvSpPr>
            <a:spLocks noGrp="1"/>
          </p:cNvSpPr>
          <p:nvPr>
            <p:ph type="sldNum" sz="quarter" idx="12"/>
          </p:nvPr>
        </p:nvSpPr>
        <p:spPr/>
        <p:txBody>
          <a:bodyPr/>
          <a:lstStyle/>
          <a:p>
            <a:fld id="{FE0AF765-878A-447A-ACEE-392DA2EADE6C}" type="slidenum">
              <a:rPr lang="fr-FR" smtClean="0"/>
              <a:t>19</a:t>
            </a:fld>
            <a:endParaRPr lang="fr-FR"/>
          </a:p>
        </p:txBody>
      </p:sp>
      <p:pic>
        <p:nvPicPr>
          <p:cNvPr id="5" name="Image 4">
            <a:extLst>
              <a:ext uri="{FF2B5EF4-FFF2-40B4-BE49-F238E27FC236}">
                <a16:creationId xmlns:a16="http://schemas.microsoft.com/office/drawing/2014/main" id="{82AE6BDE-EFC2-7778-E7D3-392F133563CD}"/>
              </a:ext>
            </a:extLst>
          </p:cNvPr>
          <p:cNvPicPr>
            <a:picLocks noChangeAspect="1"/>
          </p:cNvPicPr>
          <p:nvPr/>
        </p:nvPicPr>
        <p:blipFill>
          <a:blip r:embed="rId2"/>
          <a:stretch>
            <a:fillRect/>
          </a:stretch>
        </p:blipFill>
        <p:spPr>
          <a:xfrm>
            <a:off x="0" y="2367504"/>
            <a:ext cx="10215154" cy="4490496"/>
          </a:xfrm>
          <a:prstGeom prst="rect">
            <a:avLst/>
          </a:prstGeom>
        </p:spPr>
      </p:pic>
    </p:spTree>
    <p:extLst>
      <p:ext uri="{BB962C8B-B14F-4D97-AF65-F5344CB8AC3E}">
        <p14:creationId xmlns:p14="http://schemas.microsoft.com/office/powerpoint/2010/main" val="33238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95D3D-93DA-F906-18BB-A4BEFEA7909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E5D31289-CD98-E1CE-0BB8-48C2611B840E}"/>
              </a:ext>
            </a:extLst>
          </p:cNvPr>
          <p:cNvSpPr>
            <a:spLocks noGrp="1"/>
          </p:cNvSpPr>
          <p:nvPr>
            <p:ph idx="1"/>
          </p:nvPr>
        </p:nvSpPr>
        <p:spPr/>
        <p:txBody>
          <a:bodyPr>
            <a:normAutofit lnSpcReduction="10000"/>
          </a:bodyPr>
          <a:lstStyle/>
          <a:p>
            <a:pPr marL="514350" indent="-514350">
              <a:buFont typeface="+mj-lt"/>
              <a:buAutoNum type="romanUcPeriod"/>
            </a:pPr>
            <a:r>
              <a:rPr lang="fr-FR" dirty="0"/>
              <a:t>Qu’est-ce que Git ?</a:t>
            </a:r>
          </a:p>
          <a:p>
            <a:pPr marL="514350" indent="-514350">
              <a:buFont typeface="+mj-lt"/>
              <a:buAutoNum type="romanUcPeriod"/>
            </a:pPr>
            <a:r>
              <a:rPr lang="fr-FR" dirty="0"/>
              <a:t>Qu’est-ce qu’un VCS ?</a:t>
            </a:r>
          </a:p>
          <a:p>
            <a:pPr marL="514350" indent="-514350">
              <a:buFont typeface="+mj-lt"/>
              <a:buAutoNum type="romanUcPeriod"/>
            </a:pPr>
            <a:r>
              <a:rPr lang="fr-FR" sz="2400" dirty="0"/>
              <a:t>Avantages de la gestion décentralisée ?</a:t>
            </a:r>
          </a:p>
          <a:p>
            <a:pPr marL="514350" indent="-514350">
              <a:buFont typeface="+mj-lt"/>
              <a:buAutoNum type="romanUcPeriod"/>
            </a:pPr>
            <a:r>
              <a:rPr lang="fr-FR" sz="2400" dirty="0"/>
              <a:t>Inconvénients ?</a:t>
            </a:r>
            <a:endParaRPr lang="fr-FR" dirty="0"/>
          </a:p>
          <a:p>
            <a:pPr marL="514350" indent="-514350">
              <a:buFont typeface="+mj-lt"/>
              <a:buAutoNum type="romanUcPeriod"/>
            </a:pPr>
            <a:r>
              <a:rPr lang="fr-FR" dirty="0"/>
              <a:t>Avec quels logiciels ?</a:t>
            </a:r>
          </a:p>
          <a:p>
            <a:pPr marL="514350" indent="-514350">
              <a:buFont typeface="+mj-lt"/>
              <a:buAutoNum type="romanUcPeriod"/>
            </a:pPr>
            <a:r>
              <a:rPr lang="fr-FR" dirty="0"/>
              <a:t>Fonctionnalités.</a:t>
            </a:r>
          </a:p>
          <a:p>
            <a:pPr marL="514350" indent="-514350">
              <a:buFont typeface="+mj-lt"/>
              <a:buAutoNum type="romanUcPeriod"/>
            </a:pPr>
            <a:r>
              <a:rPr lang="fr-FR" dirty="0" err="1"/>
              <a:t>Utillisation</a:t>
            </a:r>
            <a:r>
              <a:rPr lang="fr-FR" dirty="0"/>
              <a:t> en lignes de commandes (exemples).</a:t>
            </a:r>
          </a:p>
          <a:p>
            <a:pPr marL="514350" indent="-514350">
              <a:buFont typeface="+mj-lt"/>
              <a:buAutoNum type="romanUcPeriod"/>
            </a:pPr>
            <a:r>
              <a:rPr lang="fr-FR" dirty="0"/>
              <a:t>Sources.</a:t>
            </a:r>
          </a:p>
        </p:txBody>
      </p:sp>
      <p:sp>
        <p:nvSpPr>
          <p:cNvPr id="5" name="Espace réservé du numéro de diapositive 4">
            <a:extLst>
              <a:ext uri="{FF2B5EF4-FFF2-40B4-BE49-F238E27FC236}">
                <a16:creationId xmlns:a16="http://schemas.microsoft.com/office/drawing/2014/main"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E11D2-7EA3-595D-C61A-0090DCFF2ACA}"/>
              </a:ext>
            </a:extLst>
          </p:cNvPr>
          <p:cNvSpPr>
            <a:spLocks noGrp="1"/>
          </p:cNvSpPr>
          <p:nvPr>
            <p:ph type="title"/>
          </p:nvPr>
        </p:nvSpPr>
        <p:spPr/>
        <p:txBody>
          <a:bodyPr/>
          <a:lstStyle/>
          <a:p>
            <a:r>
              <a:rPr lang="fr-FR" dirty="0"/>
              <a:t>Git help !</a:t>
            </a:r>
          </a:p>
        </p:txBody>
      </p:sp>
      <p:sp>
        <p:nvSpPr>
          <p:cNvPr id="3" name="Espace réservé du contenu 2">
            <a:extLst>
              <a:ext uri="{FF2B5EF4-FFF2-40B4-BE49-F238E27FC236}">
                <a16:creationId xmlns:a16="http://schemas.microsoft.com/office/drawing/2014/main" id="{B472F9A2-E461-11F8-003C-6C32FE9B97E9}"/>
              </a:ext>
            </a:extLst>
          </p:cNvPr>
          <p:cNvSpPr>
            <a:spLocks noGrp="1"/>
          </p:cNvSpPr>
          <p:nvPr>
            <p:ph idx="1"/>
          </p:nvPr>
        </p:nvSpPr>
        <p:spPr>
          <a:xfrm>
            <a:off x="0" y="1988530"/>
            <a:ext cx="10424160" cy="362784"/>
          </a:xfrm>
        </p:spPr>
        <p:txBody>
          <a:bodyPr>
            <a:normAutofit/>
          </a:bodyPr>
          <a:lstStyle/>
          <a:p>
            <a:r>
              <a:rPr lang="fr-FR" sz="1800" dirty="0">
                <a:solidFill>
                  <a:schemeClr val="bg1"/>
                </a:solidFill>
              </a:rPr>
              <a:t>N’hésitez pas à appeler git au secours! Avec la commande git help !</a:t>
            </a:r>
          </a:p>
        </p:txBody>
      </p:sp>
      <p:sp>
        <p:nvSpPr>
          <p:cNvPr id="4" name="Espace réservé du numéro de diapositive 3">
            <a:extLst>
              <a:ext uri="{FF2B5EF4-FFF2-40B4-BE49-F238E27FC236}">
                <a16:creationId xmlns:a16="http://schemas.microsoft.com/office/drawing/2014/main" id="{BDB25C5A-7599-529B-5A54-A43ECCB2ED60}"/>
              </a:ext>
            </a:extLst>
          </p:cNvPr>
          <p:cNvSpPr>
            <a:spLocks noGrp="1"/>
          </p:cNvSpPr>
          <p:nvPr>
            <p:ph type="sldNum" sz="quarter" idx="12"/>
          </p:nvPr>
        </p:nvSpPr>
        <p:spPr/>
        <p:txBody>
          <a:bodyPr/>
          <a:lstStyle/>
          <a:p>
            <a:fld id="{FE0AF765-878A-447A-ACEE-392DA2EADE6C}" type="slidenum">
              <a:rPr lang="fr-FR" smtClean="0"/>
              <a:t>20</a:t>
            </a:fld>
            <a:endParaRPr lang="fr-FR"/>
          </a:p>
        </p:txBody>
      </p:sp>
      <p:pic>
        <p:nvPicPr>
          <p:cNvPr id="6" name="Image 5">
            <a:extLst>
              <a:ext uri="{FF2B5EF4-FFF2-40B4-BE49-F238E27FC236}">
                <a16:creationId xmlns:a16="http://schemas.microsoft.com/office/drawing/2014/main" id="{62FB099C-7713-03B2-95C1-51080031F117}"/>
              </a:ext>
            </a:extLst>
          </p:cNvPr>
          <p:cNvPicPr>
            <a:picLocks noChangeAspect="1"/>
          </p:cNvPicPr>
          <p:nvPr/>
        </p:nvPicPr>
        <p:blipFill>
          <a:blip r:embed="rId2"/>
          <a:stretch>
            <a:fillRect/>
          </a:stretch>
        </p:blipFill>
        <p:spPr>
          <a:xfrm>
            <a:off x="3840481" y="2351314"/>
            <a:ext cx="4858014" cy="4506686"/>
          </a:xfrm>
          <a:prstGeom prst="rect">
            <a:avLst/>
          </a:prstGeom>
        </p:spPr>
      </p:pic>
    </p:spTree>
    <p:extLst>
      <p:ext uri="{BB962C8B-B14F-4D97-AF65-F5344CB8AC3E}">
        <p14:creationId xmlns:p14="http://schemas.microsoft.com/office/powerpoint/2010/main" val="1767836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A0079-F34A-BD89-64D8-8776AF690F67}"/>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F86E84A-1D7B-F8E2-AC95-E318E2EF898C}"/>
              </a:ext>
            </a:extLst>
          </p:cNvPr>
          <p:cNvSpPr>
            <a:spLocks noGrp="1"/>
          </p:cNvSpPr>
          <p:nvPr>
            <p:ph idx="1"/>
          </p:nvPr>
        </p:nvSpPr>
        <p:spPr>
          <a:xfrm>
            <a:off x="0" y="2049490"/>
            <a:ext cx="12192000" cy="1886784"/>
          </a:xfrm>
        </p:spPr>
        <p:txBody>
          <a:bodyPr>
            <a:normAutofit/>
          </a:bodyPr>
          <a:lstStyle/>
          <a:p>
            <a:r>
              <a:rPr lang="fr-FR" sz="1800" dirty="0">
                <a:solidFill>
                  <a:schemeClr val="bg1"/>
                </a:solidFill>
              </a:rPr>
              <a:t>Git est un outil très puissant mais pas très intuitif, il faut un peu le prendre par la main pour lui dire « Vient c’est par ici mon petit… ».</a:t>
            </a:r>
          </a:p>
          <a:p>
            <a:r>
              <a:rPr lang="fr-FR" sz="1800" dirty="0">
                <a:solidFill>
                  <a:schemeClr val="bg1"/>
                </a:solidFill>
              </a:rPr>
              <a:t>Mais au final, moi qui avait du mal à mis mettre et qui le voyais comme un troll qui frappe avant de réfléchir, je me rend compte que ce n’est pas si compliqué surtout pour les commandes de bases.</a:t>
            </a:r>
          </a:p>
          <a:p>
            <a:r>
              <a:rPr lang="fr-FR" sz="1800" dirty="0">
                <a:solidFill>
                  <a:schemeClr val="bg1"/>
                </a:solidFill>
              </a:rPr>
              <a:t>Donc allez-y et faite comme moi, testez, effacez, recommencez, demandez conseilles et surtout n’abandonnez pas !  </a:t>
            </a:r>
          </a:p>
        </p:txBody>
      </p:sp>
      <p:sp>
        <p:nvSpPr>
          <p:cNvPr id="4" name="Espace réservé du numéro de diapositive 3">
            <a:extLst>
              <a:ext uri="{FF2B5EF4-FFF2-40B4-BE49-F238E27FC236}">
                <a16:creationId xmlns:a16="http://schemas.microsoft.com/office/drawing/2014/main" id="{815B2321-3D43-3A45-A91B-FEA9978F4A8E}"/>
              </a:ext>
            </a:extLst>
          </p:cNvPr>
          <p:cNvSpPr>
            <a:spLocks noGrp="1"/>
          </p:cNvSpPr>
          <p:nvPr>
            <p:ph type="sldNum" sz="quarter" idx="12"/>
          </p:nvPr>
        </p:nvSpPr>
        <p:spPr/>
        <p:txBody>
          <a:bodyPr/>
          <a:lstStyle/>
          <a:p>
            <a:fld id="{FE0AF765-878A-447A-ACEE-392DA2EADE6C}" type="slidenum">
              <a:rPr lang="fr-FR" smtClean="0"/>
              <a:t>21</a:t>
            </a:fld>
            <a:endParaRPr lang="fr-FR"/>
          </a:p>
        </p:txBody>
      </p:sp>
    </p:spTree>
    <p:extLst>
      <p:ext uri="{BB962C8B-B14F-4D97-AF65-F5344CB8AC3E}">
        <p14:creationId xmlns:p14="http://schemas.microsoft.com/office/powerpoint/2010/main" val="179302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id="{5D0C46DE-EED0-057B-D72A-0FE54E55C931}"/>
              </a:ext>
            </a:extLst>
          </p:cNvPr>
          <p:cNvSpPr txBox="1"/>
          <p:nvPr/>
        </p:nvSpPr>
        <p:spPr>
          <a:xfrm>
            <a:off x="263242" y="2277287"/>
            <a:ext cx="10305113" cy="4031873"/>
          </a:xfrm>
          <a:prstGeom prst="rect">
            <a:avLst/>
          </a:prstGeom>
          <a:noFill/>
        </p:spPr>
        <p:txBody>
          <a:bodyPr wrap="square">
            <a:spAutoFit/>
          </a:bodyPr>
          <a:lstStyle/>
          <a:p>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Git — Wikipédia (wikipedia.org)</a:t>
            </a:r>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p>
          <a:p>
            <a:endParaRPr lang="fr-FR"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fr-FR"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Gestion de versions — Wikipédia (wikipedia.org)</a:t>
            </a:r>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endPar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r>
              <a:rPr lang="fr-FR" dirty="0">
                <a:solidFill>
                  <a:schemeClr val="bg1"/>
                </a:solidFill>
                <a:hlinkClick r:id="rId4">
                  <a:extLst>
                    <a:ext uri="{A12FA001-AC4F-418D-AE19-62706E023703}">
                      <ahyp:hlinkClr xmlns:ahyp="http://schemas.microsoft.com/office/drawing/2018/hyperlinkcolor" val="tx"/>
                    </a:ext>
                  </a:extLst>
                </a:hlinkClick>
              </a:rPr>
              <a:t>Tuto GIT pour une prise en main rapide ! - </a:t>
            </a:r>
            <a:r>
              <a:rPr lang="fr-FR" dirty="0" err="1">
                <a:solidFill>
                  <a:schemeClr val="bg1"/>
                </a:solidFill>
                <a:hlinkClick r:id="rId4">
                  <a:extLst>
                    <a:ext uri="{A12FA001-AC4F-418D-AE19-62706E023703}">
                      <ahyp:hlinkClr xmlns:ahyp="http://schemas.microsoft.com/office/drawing/2018/hyperlinkcolor" val="tx"/>
                    </a:ext>
                  </a:extLst>
                </a:hlinkClick>
              </a:rPr>
              <a:t>Hostinger</a:t>
            </a:r>
            <a:r>
              <a:rPr lang="fr-FR" dirty="0">
                <a:solidFill>
                  <a:schemeClr val="bg1"/>
                </a:solidFill>
                <a:hlinkClick r:id="rId4">
                  <a:extLst>
                    <a:ext uri="{A12FA001-AC4F-418D-AE19-62706E023703}">
                      <ahyp:hlinkClr xmlns:ahyp="http://schemas.microsoft.com/office/drawing/2018/hyperlinkcolor" val="tx"/>
                    </a:ext>
                  </a:extLst>
                </a:hlinkClick>
              </a:rPr>
              <a:t> Tutoriels</a:t>
            </a:r>
            <a:r>
              <a:rPr lang="fr-FR" dirty="0">
                <a:solidFill>
                  <a:schemeClr val="bg1"/>
                </a:solidFill>
              </a:rPr>
              <a:t> consulté le 25/11/2022</a:t>
            </a:r>
          </a:p>
          <a:p>
            <a:endParaRPr lang="fr-FR" dirty="0">
              <a:solidFill>
                <a:schemeClr val="bg1"/>
              </a:solidFill>
            </a:endParaRPr>
          </a:p>
          <a:p>
            <a:r>
              <a:rPr lang="fr-FR" dirty="0">
                <a:solidFill>
                  <a:schemeClr val="bg1"/>
                </a:solidFill>
                <a:hlinkClick r:id="rId5">
                  <a:extLst>
                    <a:ext uri="{A12FA001-AC4F-418D-AE19-62706E023703}">
                      <ahyp:hlinkClr xmlns:ahyp="http://schemas.microsoft.com/office/drawing/2018/hyperlinkcolor" val="tx"/>
                    </a:ext>
                  </a:extLst>
                </a:hlinkClick>
              </a:rPr>
              <a:t>Découvrir Git : introduction et premiers pas – </a:t>
            </a:r>
            <a:r>
              <a:rPr lang="fr-FR" dirty="0" err="1">
                <a:solidFill>
                  <a:schemeClr val="bg1"/>
                </a:solidFill>
                <a:hlinkClick r:id="rId5">
                  <a:extLst>
                    <a:ext uri="{A12FA001-AC4F-418D-AE19-62706E023703}">
                      <ahyp:hlinkClr xmlns:ahyp="http://schemas.microsoft.com/office/drawing/2018/hyperlinkcolor" val="tx"/>
                    </a:ext>
                  </a:extLst>
                </a:hlinkClick>
              </a:rPr>
              <a:t>Miximum</a:t>
            </a:r>
            <a:r>
              <a:rPr lang="fr-FR" dirty="0">
                <a:solidFill>
                  <a:schemeClr val="bg1"/>
                </a:solidFill>
              </a:rPr>
              <a:t> consulté le 25/11/2022</a:t>
            </a:r>
          </a:p>
          <a:p>
            <a:endParaRPr lang="fr-FR" dirty="0">
              <a:solidFill>
                <a:schemeClr val="bg1"/>
              </a:solidFill>
            </a:endParaRP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id="{88B70DF4-33AE-8A7E-D5EA-CF33A9CED03A}"/>
              </a:ext>
            </a:extLst>
          </p:cNvPr>
          <p:cNvSpPr>
            <a:spLocks noGrp="1"/>
          </p:cNvSpPr>
          <p:nvPr>
            <p:ph type="sldNum" sz="quarter" idx="12"/>
          </p:nvPr>
        </p:nvSpPr>
        <p:spPr/>
        <p:txBody>
          <a:bodyPr/>
          <a:lstStyle/>
          <a:p>
            <a:fld id="{FE0AF765-878A-447A-ACEE-392DA2EADE6C}" type="slidenum">
              <a:rPr lang="fr-FR" smtClean="0"/>
              <a:t>22</a:t>
            </a:fld>
            <a:endParaRPr lang="fr-FR"/>
          </a:p>
        </p:txBody>
      </p:sp>
    </p:spTree>
    <p:extLst>
      <p:ext uri="{BB962C8B-B14F-4D97-AF65-F5344CB8AC3E}">
        <p14:creationId xmlns:p14="http://schemas.microsoft.com/office/powerpoint/2010/main" val="546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id="{4CE1A8CF-E449-123F-2328-FBCF1AD9763D}"/>
              </a:ext>
            </a:extLst>
          </p:cNvPr>
          <p:cNvSpPr>
            <a:spLocks noGrp="1"/>
          </p:cNvSpPr>
          <p:nvPr>
            <p:ph idx="1"/>
          </p:nvPr>
        </p:nvSpPr>
        <p:spPr>
          <a:xfrm>
            <a:off x="0" y="2691318"/>
            <a:ext cx="6113879" cy="3327413"/>
          </a:xfrm>
        </p:spPr>
        <p:txBody>
          <a:bodyPr>
            <a:normAutofit fontScale="70000" lnSpcReduction="20000"/>
          </a:bodyPr>
          <a:lstStyle/>
          <a:p>
            <a:r>
              <a:rPr lang="fr-FR" sz="2000" dirty="0">
                <a:solidFill>
                  <a:schemeClr val="bg1"/>
                </a:solidFill>
              </a:rPr>
              <a:t>M. Mickael D. </a:t>
            </a:r>
          </a:p>
          <a:p>
            <a:r>
              <a:rPr lang="fr-FR" sz="2000" dirty="0">
                <a:solidFill>
                  <a:schemeClr val="bg1"/>
                </a:solidFill>
              </a:rPr>
              <a:t>(Merci pour votre soutien et vos explications)</a:t>
            </a:r>
          </a:p>
          <a:p>
            <a:r>
              <a:rPr lang="fr-FR" sz="2000" dirty="0">
                <a:solidFill>
                  <a:schemeClr val="bg1"/>
                </a:solidFill>
              </a:rPr>
              <a:t> </a:t>
            </a:r>
          </a:p>
          <a:p>
            <a:r>
              <a:rPr lang="fr-FR" sz="2000" dirty="0">
                <a:solidFill>
                  <a:schemeClr val="bg1"/>
                </a:solidFill>
              </a:rPr>
              <a:t>M. Rodolphe B. </a:t>
            </a:r>
          </a:p>
          <a:p>
            <a:r>
              <a:rPr lang="fr-FR" sz="2000" dirty="0">
                <a:solidFill>
                  <a:schemeClr val="bg1"/>
                </a:solidFill>
              </a:rPr>
              <a:t>(Merci pour les heures passées à m’expliquer et à faire des essaies avec moi)</a:t>
            </a:r>
          </a:p>
          <a:p>
            <a:endParaRPr lang="fr-FR" sz="2000" dirty="0">
              <a:solidFill>
                <a:schemeClr val="bg1"/>
              </a:solidFill>
            </a:endParaRPr>
          </a:p>
          <a:p>
            <a:r>
              <a:rPr lang="fr-FR" sz="2000" dirty="0">
                <a:solidFill>
                  <a:schemeClr val="bg1"/>
                </a:solidFill>
              </a:rPr>
              <a:t>M. Johnny C. </a:t>
            </a:r>
          </a:p>
          <a:p>
            <a:r>
              <a:rPr lang="fr-FR" sz="2000" dirty="0">
                <a:solidFill>
                  <a:schemeClr val="bg1"/>
                </a:solidFill>
              </a:rPr>
              <a:t>(Merci pour tes explication et nos discutions autour du sujet prenant sur tes temps de pause en +)</a:t>
            </a:r>
          </a:p>
          <a:p>
            <a:endParaRPr lang="fr-FR" sz="2000" dirty="0">
              <a:solidFill>
                <a:schemeClr val="bg1"/>
              </a:solidFill>
            </a:endParaRPr>
          </a:p>
          <a:p>
            <a:r>
              <a:rPr lang="fr-FR" sz="2000" dirty="0">
                <a:solidFill>
                  <a:schemeClr val="bg1"/>
                </a:solidFill>
              </a:rPr>
              <a:t>M. Nicolas F. </a:t>
            </a:r>
          </a:p>
          <a:p>
            <a:r>
              <a:rPr lang="fr-FR" sz="2000" dirty="0">
                <a:solidFill>
                  <a:schemeClr val="bg1"/>
                </a:solidFill>
              </a:rPr>
              <a:t>(Merci de m’avoir orienté sur ce sujet au départ) </a:t>
            </a:r>
          </a:p>
        </p:txBody>
      </p:sp>
      <p:sp>
        <p:nvSpPr>
          <p:cNvPr id="4" name="Espace réservé du numéro de diapositive 3">
            <a:extLst>
              <a:ext uri="{FF2B5EF4-FFF2-40B4-BE49-F238E27FC236}">
                <a16:creationId xmlns:a16="http://schemas.microsoft.com/office/drawing/2014/main" id="{DB0F49AA-0FDC-1AC7-3C00-6AB22157852D}"/>
              </a:ext>
            </a:extLst>
          </p:cNvPr>
          <p:cNvSpPr>
            <a:spLocks noGrp="1"/>
          </p:cNvSpPr>
          <p:nvPr>
            <p:ph type="sldNum" sz="quarter" idx="12"/>
          </p:nvPr>
        </p:nvSpPr>
        <p:spPr/>
        <p:txBody>
          <a:bodyPr/>
          <a:lstStyle/>
          <a:p>
            <a:fld id="{FE0AF765-878A-447A-ACEE-392DA2EADE6C}" type="slidenum">
              <a:rPr lang="fr-FR" smtClean="0"/>
              <a:t>23</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879" y="2017058"/>
            <a:ext cx="6078121" cy="467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5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id="{EBDDD240-48A7-ACBF-467B-A6F8CE8A6873}"/>
              </a:ext>
            </a:extLst>
          </p:cNvPr>
          <p:cNvSpPr>
            <a:spLocks noGrp="1"/>
          </p:cNvSpPr>
          <p:nvPr>
            <p:ph idx="1"/>
          </p:nvPr>
        </p:nvSpPr>
        <p:spPr>
          <a:xfrm>
            <a:off x="70338" y="2155144"/>
            <a:ext cx="9613861" cy="2179463"/>
          </a:xfrm>
        </p:spPr>
        <p:txBody>
          <a:bodyPr>
            <a:normAutofit/>
          </a:bodyPr>
          <a:lstStyle/>
          <a:p>
            <a:endParaRPr lang="fr-FR" sz="1600" dirty="0">
              <a:solidFill>
                <a:schemeClr val="bg1"/>
              </a:solidFill>
            </a:endParaRPr>
          </a:p>
          <a:p>
            <a:pPr marL="0" indent="0">
              <a:buNone/>
            </a:pPr>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endParaRPr lang="fr-FR" sz="2000" dirty="0">
              <a:solidFill>
                <a:schemeClr val="bg1"/>
              </a:solidFill>
            </a:endParaRPr>
          </a:p>
          <a:p>
            <a:r>
              <a:rPr lang="fr-FR" sz="2000" dirty="0">
                <a:solidFill>
                  <a:schemeClr val="bg1"/>
                </a:solidFill>
              </a:rPr>
              <a:t>Git est un outil de gestion de version libre et gratuit, il permet de naviguer dans l'historique de votre/vos projet(s).</a:t>
            </a:r>
          </a:p>
        </p:txBody>
      </p:sp>
      <p:pic>
        <p:nvPicPr>
          <p:cNvPr id="5" name="Image 4" descr="Une image contenant homme, personne, verres, mangeant&#10;&#10;Description générée automatiquement">
            <a:extLst>
              <a:ext uri="{FF2B5EF4-FFF2-40B4-BE49-F238E27FC236}">
                <a16:creationId xmlns:a16="http://schemas.microsoft.com/office/drawing/2014/main" id="{0708D565-6DD4-9DD3-84F0-38C17CB8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pic>
        <p:nvPicPr>
          <p:cNvPr id="7" name="Image 6">
            <a:extLst>
              <a:ext uri="{FF2B5EF4-FFF2-40B4-BE49-F238E27FC236}">
                <a16:creationId xmlns:a16="http://schemas.microsoft.com/office/drawing/2014/main" id="{D2C68460-B930-30BF-227E-9D76C2237FD6}"/>
              </a:ext>
            </a:extLst>
          </p:cNvPr>
          <p:cNvPicPr>
            <a:picLocks noChangeAspect="1"/>
          </p:cNvPicPr>
          <p:nvPr/>
        </p:nvPicPr>
        <p:blipFill>
          <a:blip r:embed="rId4"/>
          <a:stretch>
            <a:fillRect/>
          </a:stretch>
        </p:blipFill>
        <p:spPr>
          <a:xfrm>
            <a:off x="2515226" y="4411307"/>
            <a:ext cx="5944049" cy="2242946"/>
          </a:xfrm>
          <a:prstGeom prst="rect">
            <a:avLst/>
          </a:prstGeom>
        </p:spPr>
      </p:pic>
    </p:spTree>
    <p:extLst>
      <p:ext uri="{BB962C8B-B14F-4D97-AF65-F5344CB8AC3E}">
        <p14:creationId xmlns:p14="http://schemas.microsoft.com/office/powerpoint/2010/main" val="15704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54079-9D0D-EC1D-2011-43A3ED901E83}"/>
              </a:ext>
            </a:extLst>
          </p:cNvPr>
          <p:cNvSpPr>
            <a:spLocks noGrp="1"/>
          </p:cNvSpPr>
          <p:nvPr>
            <p:ph type="title"/>
          </p:nvPr>
        </p:nvSpPr>
        <p:spPr/>
        <p:txBody>
          <a:bodyPr/>
          <a:lstStyle/>
          <a:p>
            <a:r>
              <a:rPr lang="fr-FR" dirty="0"/>
              <a:t>Qu’est-ce qu’un VCS ?</a:t>
            </a:r>
          </a:p>
        </p:txBody>
      </p:sp>
      <p:sp>
        <p:nvSpPr>
          <p:cNvPr id="3" name="Espace réservé du contenu 2">
            <a:extLst>
              <a:ext uri="{FF2B5EF4-FFF2-40B4-BE49-F238E27FC236}">
                <a16:creationId xmlns:a16="http://schemas.microsoft.com/office/drawing/2014/main" id="{BAF08369-94FE-4B34-9810-8821D12710BE}"/>
              </a:ext>
            </a:extLst>
          </p:cNvPr>
          <p:cNvSpPr>
            <a:spLocks noGrp="1"/>
          </p:cNvSpPr>
          <p:nvPr>
            <p:ph idx="1"/>
          </p:nvPr>
        </p:nvSpPr>
        <p:spPr>
          <a:xfrm>
            <a:off x="0" y="2336873"/>
            <a:ext cx="9613861" cy="4424412"/>
          </a:xfrm>
        </p:spPr>
        <p:txBody>
          <a:bodyPr>
            <a:normAutofit/>
          </a:bodyPr>
          <a:lstStyle/>
          <a:p>
            <a:r>
              <a:rPr lang="fr-FR" sz="1600" dirty="0">
                <a:solidFill>
                  <a:schemeClr val="bg1"/>
                </a:solidFill>
              </a:rPr>
              <a:t>La gestion de versions décentralisée consiste à permettre à chacun de travailler à son rythme, de façon désynchronisée des autres, puis d'offrir un moyen aux développeurs d'échanger leur travaux respectifs.</a:t>
            </a:r>
          </a:p>
          <a:p>
            <a:pPr marL="0" indent="0">
              <a:buNone/>
            </a:pPr>
            <a:endParaRPr lang="fr-FR" sz="1600" dirty="0">
              <a:solidFill>
                <a:schemeClr val="bg1"/>
              </a:solidFill>
            </a:endParaRPr>
          </a:p>
          <a:p>
            <a:r>
              <a:rPr lang="fr-FR" sz="1600" dirty="0">
                <a:solidFill>
                  <a:schemeClr val="bg1"/>
                </a:solidFill>
              </a:rPr>
              <a:t>De fait, il existe plusieurs dépôts pour un même projet.</a:t>
            </a:r>
          </a:p>
        </p:txBody>
      </p:sp>
      <p:sp>
        <p:nvSpPr>
          <p:cNvPr id="5" name="Espace réservé du numéro de diapositive 4">
            <a:extLst>
              <a:ext uri="{FF2B5EF4-FFF2-40B4-BE49-F238E27FC236}">
                <a16:creationId xmlns:a16="http://schemas.microsoft.com/office/drawing/2014/main"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pic>
        <p:nvPicPr>
          <p:cNvPr id="6" name="Image 5">
            <a:extLst>
              <a:ext uri="{FF2B5EF4-FFF2-40B4-BE49-F238E27FC236}">
                <a16:creationId xmlns:a16="http://schemas.microsoft.com/office/drawing/2014/main" id="{A23F8331-6DCB-CE3B-693B-BA6DB6C1C634}"/>
              </a:ext>
            </a:extLst>
          </p:cNvPr>
          <p:cNvPicPr>
            <a:picLocks noChangeAspect="1"/>
          </p:cNvPicPr>
          <p:nvPr/>
        </p:nvPicPr>
        <p:blipFill>
          <a:blip r:embed="rId3"/>
          <a:stretch>
            <a:fillRect/>
          </a:stretch>
        </p:blipFill>
        <p:spPr>
          <a:xfrm>
            <a:off x="5487251" y="3775796"/>
            <a:ext cx="6564367" cy="2985489"/>
          </a:xfrm>
          <a:prstGeom prst="rect">
            <a:avLst/>
          </a:prstGeom>
        </p:spPr>
      </p:pic>
    </p:spTree>
    <p:extLst>
      <p:ext uri="{BB962C8B-B14F-4D97-AF65-F5344CB8AC3E}">
        <p14:creationId xmlns:p14="http://schemas.microsoft.com/office/powerpoint/2010/main" val="29043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A7873-87EF-3540-1D1F-521D179778C8}"/>
              </a:ext>
            </a:extLst>
          </p:cNvPr>
          <p:cNvSpPr>
            <a:spLocks noGrp="1"/>
          </p:cNvSpPr>
          <p:nvPr>
            <p:ph type="title"/>
          </p:nvPr>
        </p:nvSpPr>
        <p:spPr/>
        <p:txBody>
          <a:bodyPr/>
          <a:lstStyle/>
          <a:p>
            <a:r>
              <a:rPr lang="fr-FR" sz="3600" dirty="0"/>
              <a:t>Avantages :</a:t>
            </a:r>
          </a:p>
        </p:txBody>
      </p:sp>
      <p:sp>
        <p:nvSpPr>
          <p:cNvPr id="3" name="Espace réservé du contenu 2">
            <a:extLst>
              <a:ext uri="{FF2B5EF4-FFF2-40B4-BE49-F238E27FC236}">
                <a16:creationId xmlns:a16="http://schemas.microsoft.com/office/drawing/2014/main" id="{D239D321-2394-187C-AC4B-20BDB608D51F}"/>
              </a:ext>
            </a:extLst>
          </p:cNvPr>
          <p:cNvSpPr>
            <a:spLocks noGrp="1"/>
          </p:cNvSpPr>
          <p:nvPr>
            <p:ph idx="1"/>
          </p:nvPr>
        </p:nvSpPr>
        <p:spPr>
          <a:xfrm>
            <a:off x="0" y="2022403"/>
            <a:ext cx="10416988" cy="3741903"/>
          </a:xfrm>
        </p:spPr>
        <p:txBody>
          <a:bodyPr>
            <a:normAutofit/>
          </a:bodyPr>
          <a:lstStyle/>
          <a:p>
            <a:endParaRPr lang="fr-FR" sz="1600" dirty="0">
              <a:solidFill>
                <a:schemeClr val="bg1"/>
              </a:solidFill>
            </a:endParaRPr>
          </a:p>
          <a:p>
            <a:r>
              <a:rPr lang="fr-FR" sz="1600" dirty="0">
                <a:solidFill>
                  <a:schemeClr val="bg1"/>
                </a:solidFill>
              </a:rPr>
              <a:t>Il permet de ne pas être dépendant d'une seule machine.</a:t>
            </a:r>
          </a:p>
          <a:p>
            <a:endParaRPr lang="fr-FR" sz="1600" dirty="0">
              <a:solidFill>
                <a:schemeClr val="bg1"/>
              </a:solidFill>
            </a:endParaRPr>
          </a:p>
          <a:p>
            <a:r>
              <a:rPr lang="fr-FR" sz="1600" dirty="0">
                <a:solidFill>
                  <a:schemeClr val="bg1"/>
                </a:solidFill>
              </a:rPr>
              <a:t>Il permet aux contributeurs de travailler sans être connectés au VCS, la plupart des opérations sont plus rapides car réalisées en local (sans accès réseau).</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a:t>
            </a:r>
          </a:p>
          <a:p>
            <a:endParaRPr lang="fr-FR" sz="1600" dirty="0">
              <a:solidFill>
                <a:schemeClr val="bg1"/>
              </a:solidFill>
            </a:endParaRPr>
          </a:p>
          <a:p>
            <a:r>
              <a:rPr lang="fr-FR" sz="1600" dirty="0">
                <a:solidFill>
                  <a:schemeClr val="bg1"/>
                </a:solidFill>
              </a:rPr>
              <a:t>Il permet de 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C601A-D8AA-479C-D6B9-9E39475E2CA4}"/>
              </a:ext>
            </a:extLst>
          </p:cNvPr>
          <p:cNvSpPr>
            <a:spLocks noGrp="1"/>
          </p:cNvSpPr>
          <p:nvPr>
            <p:ph type="title"/>
          </p:nvPr>
        </p:nvSpPr>
        <p:spPr/>
        <p:txBody>
          <a:bodyPr/>
          <a:lstStyle/>
          <a:p>
            <a:r>
              <a:rPr lang="fr-FR" dirty="0"/>
              <a:t>APPLICATION PRATIQUE !</a:t>
            </a:r>
          </a:p>
        </p:txBody>
      </p:sp>
      <p:sp>
        <p:nvSpPr>
          <p:cNvPr id="4" name="Espace réservé du numéro de diapositive 3">
            <a:extLst>
              <a:ext uri="{FF2B5EF4-FFF2-40B4-BE49-F238E27FC236}">
                <a16:creationId xmlns:a16="http://schemas.microsoft.com/office/drawing/2014/main" id="{C07A0382-D48D-4ACA-EF43-1D6C241BFE13}"/>
              </a:ext>
            </a:extLst>
          </p:cNvPr>
          <p:cNvSpPr>
            <a:spLocks noGrp="1"/>
          </p:cNvSpPr>
          <p:nvPr>
            <p:ph type="sldNum" sz="quarter" idx="12"/>
          </p:nvPr>
        </p:nvSpPr>
        <p:spPr/>
        <p:txBody>
          <a:bodyPr/>
          <a:lstStyle/>
          <a:p>
            <a:fld id="{FE0AF765-878A-447A-ACEE-392DA2EADE6C}" type="slidenum">
              <a:rPr lang="fr-FR" smtClean="0"/>
              <a:t>7</a:t>
            </a:fld>
            <a:endParaRPr lang="fr-F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1" y="2171717"/>
            <a:ext cx="12033274" cy="314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79512" y="5824330"/>
            <a:ext cx="6957391" cy="369332"/>
          </a:xfrm>
          <a:prstGeom prst="rect">
            <a:avLst/>
          </a:prstGeom>
          <a:noFill/>
        </p:spPr>
        <p:txBody>
          <a:bodyPr wrap="square" rtlCol="0">
            <a:spAutoFit/>
          </a:bodyPr>
          <a:lstStyle/>
          <a:p>
            <a:r>
              <a:rPr lang="fr-FR" dirty="0">
                <a:solidFill>
                  <a:schemeClr val="bg1"/>
                </a:solidFill>
              </a:rPr>
              <a:t>J’aurai </a:t>
            </a:r>
            <a:r>
              <a:rPr lang="fr-FR" dirty="0" err="1">
                <a:solidFill>
                  <a:schemeClr val="bg1"/>
                </a:solidFill>
              </a:rPr>
              <a:t>pû</a:t>
            </a:r>
            <a:r>
              <a:rPr lang="fr-FR" dirty="0">
                <a:solidFill>
                  <a:schemeClr val="bg1"/>
                </a:solidFill>
              </a:rPr>
              <a:t> aussi </a:t>
            </a:r>
            <a:r>
              <a:rPr lang="fr-FR" dirty="0" err="1">
                <a:solidFill>
                  <a:schemeClr val="bg1"/>
                </a:solidFill>
              </a:rPr>
              <a:t>utilliser</a:t>
            </a:r>
            <a:r>
              <a:rPr lang="fr-FR" dirty="0">
                <a:solidFill>
                  <a:schemeClr val="bg1"/>
                </a:solidFill>
              </a:rPr>
              <a:t> la commande : </a:t>
            </a:r>
            <a:r>
              <a:rPr lang="fr-FR" dirty="0" err="1">
                <a:solidFill>
                  <a:srgbClr val="FFFF00"/>
                </a:solidFill>
              </a:rPr>
              <a:t>mkdir</a:t>
            </a:r>
            <a:r>
              <a:rPr lang="fr-FR" dirty="0">
                <a:solidFill>
                  <a:srgbClr val="FFFF00"/>
                </a:solidFill>
              </a:rPr>
              <a:t> </a:t>
            </a:r>
            <a:r>
              <a:rPr lang="fr-FR" dirty="0" err="1">
                <a:solidFill>
                  <a:srgbClr val="FFFF00"/>
                </a:solidFill>
              </a:rPr>
              <a:t>nomDuDossier</a:t>
            </a:r>
            <a:endParaRPr lang="fr-FR" dirty="0">
              <a:solidFill>
                <a:srgbClr val="FFFF00"/>
              </a:solidFill>
            </a:endParaRPr>
          </a:p>
        </p:txBody>
      </p:sp>
    </p:spTree>
    <p:extLst>
      <p:ext uri="{BB962C8B-B14F-4D97-AF65-F5344CB8AC3E}">
        <p14:creationId xmlns:p14="http://schemas.microsoft.com/office/powerpoint/2010/main" val="227788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git </a:t>
            </a:r>
            <a:r>
              <a:rPr lang="fr-FR" dirty="0" err="1"/>
              <a:t>init</a:t>
            </a:r>
            <a:r>
              <a:rPr lang="fr-FR" dirty="0"/>
              <a:t> »</a:t>
            </a:r>
          </a:p>
        </p:txBody>
      </p:sp>
      <p:sp>
        <p:nvSpPr>
          <p:cNvPr id="3" name="Espace réservé du contenu 2"/>
          <p:cNvSpPr>
            <a:spLocks noGrp="1"/>
          </p:cNvSpPr>
          <p:nvPr>
            <p:ph idx="1"/>
          </p:nvPr>
        </p:nvSpPr>
        <p:spPr>
          <a:xfrm>
            <a:off x="0" y="2053409"/>
            <a:ext cx="10506456" cy="3599316"/>
          </a:xfrm>
        </p:spPr>
        <p:txBody>
          <a:bodyPr>
            <a:normAutofit/>
          </a:bodyPr>
          <a:lstStyle/>
          <a:p>
            <a:r>
              <a:rPr lang="fr-FR" sz="1800" dirty="0">
                <a:solidFill>
                  <a:schemeClr val="bg1"/>
                </a:solidFill>
              </a:rPr>
              <a:t>Dans </a:t>
            </a:r>
            <a:r>
              <a:rPr lang="fr-FR" sz="1800" dirty="0" err="1">
                <a:solidFill>
                  <a:schemeClr val="bg1"/>
                </a:solidFill>
              </a:rPr>
              <a:t>powerShell</a:t>
            </a:r>
            <a:r>
              <a:rPr lang="fr-FR" sz="1800" dirty="0">
                <a:solidFill>
                  <a:schemeClr val="bg1"/>
                </a:solidFill>
              </a:rPr>
              <a:t> après avoir copié l’adresse de mon dossier que j’ai créé, j’utilise la commande ‘</a:t>
            </a:r>
            <a:r>
              <a:rPr lang="fr-FR" sz="1800" dirty="0">
                <a:solidFill>
                  <a:srgbClr val="FFFF00"/>
                </a:solidFill>
              </a:rPr>
              <a:t>git </a:t>
            </a:r>
            <a:r>
              <a:rPr lang="fr-FR" sz="1800" dirty="0" err="1">
                <a:solidFill>
                  <a:srgbClr val="FFFF00"/>
                </a:solidFill>
              </a:rPr>
              <a:t>init</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Ci-dessous le dossier ‘</a:t>
            </a:r>
            <a:r>
              <a:rPr lang="fr-FR" sz="1800" dirty="0">
                <a:solidFill>
                  <a:srgbClr val="FFFF00"/>
                </a:solidFill>
              </a:rPr>
              <a:t>.git</a:t>
            </a:r>
            <a:r>
              <a:rPr lang="fr-FR" sz="1800" dirty="0">
                <a:solidFill>
                  <a:schemeClr val="bg1"/>
                </a:solidFill>
              </a:rPr>
              <a:t>’ est apparût DANS mon dossier « </a:t>
            </a:r>
            <a:r>
              <a:rPr lang="fr-FR" sz="1800" dirty="0">
                <a:solidFill>
                  <a:srgbClr val="FFFF00"/>
                </a:solidFill>
              </a:rPr>
              <a:t>Exercices_Algo_Serie_1_Exemple</a:t>
            </a:r>
            <a:r>
              <a:rPr lang="fr-FR" sz="1800" dirty="0">
                <a:solidFill>
                  <a:schemeClr val="bg1"/>
                </a:solidFill>
              </a:rPr>
              <a:t> »</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8</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02352"/>
            <a:ext cx="8495700" cy="167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758"/>
            <a:ext cx="12179008" cy="130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6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CRATION DU DEPÔT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9</a:t>
            </a:fld>
            <a:endParaRPr lang="fr-F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429000"/>
            <a:ext cx="12144765" cy="162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499337" y="2367614"/>
            <a:ext cx="5193326" cy="369332"/>
          </a:xfrm>
          <a:prstGeom prst="rect">
            <a:avLst/>
          </a:prstGeom>
          <a:noFill/>
        </p:spPr>
        <p:txBody>
          <a:bodyPr wrap="square" rtlCol="0">
            <a:spAutoFit/>
          </a:bodyPr>
          <a:lstStyle/>
          <a:p>
            <a:r>
              <a:rPr lang="fr-FR" dirty="0">
                <a:solidFill>
                  <a:schemeClr val="bg1"/>
                </a:solidFill>
              </a:rPr>
              <a:t>Dans </a:t>
            </a:r>
            <a:r>
              <a:rPr lang="fr-FR" dirty="0" err="1">
                <a:solidFill>
                  <a:schemeClr val="bg1"/>
                </a:solidFill>
              </a:rPr>
              <a:t>GitHub</a:t>
            </a:r>
            <a:r>
              <a:rPr lang="fr-FR" dirty="0">
                <a:solidFill>
                  <a:schemeClr val="bg1"/>
                </a:solidFill>
              </a:rPr>
              <a:t> dans </a:t>
            </a:r>
            <a:r>
              <a:rPr lang="fr-FR" dirty="0" err="1">
                <a:solidFill>
                  <a:schemeClr val="bg1"/>
                </a:solidFill>
              </a:rPr>
              <a:t>Repositories</a:t>
            </a:r>
            <a:r>
              <a:rPr lang="fr-FR" dirty="0">
                <a:solidFill>
                  <a:schemeClr val="bg1"/>
                </a:solidFill>
              </a:rPr>
              <a:t> cliquez sur ‘New’</a:t>
            </a:r>
          </a:p>
        </p:txBody>
      </p:sp>
    </p:spTree>
    <p:extLst>
      <p:ext uri="{BB962C8B-B14F-4D97-AF65-F5344CB8AC3E}">
        <p14:creationId xmlns:p14="http://schemas.microsoft.com/office/powerpoint/2010/main" val="36191744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688</TotalTime>
  <Words>1083</Words>
  <Application>Microsoft Office PowerPoint</Application>
  <PresentationFormat>Grand écran</PresentationFormat>
  <Paragraphs>161</Paragraphs>
  <Slides>23</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Calibri</vt:lpstr>
      <vt:lpstr>Trebuchet MS</vt:lpstr>
      <vt:lpstr>Berlin</vt:lpstr>
      <vt:lpstr>Présentation git </vt:lpstr>
      <vt:lpstr>SOMMAIRE</vt:lpstr>
      <vt:lpstr>Qu’est-ce que Git ?</vt:lpstr>
      <vt:lpstr>Qu’est-ce qu’un VCS ?</vt:lpstr>
      <vt:lpstr>Avantages :</vt:lpstr>
      <vt:lpstr>Inconvénients :</vt:lpstr>
      <vt:lpstr>APPLICATION PRATIQUE !</vt:lpstr>
      <vt:lpstr>« git init »</vt:lpstr>
      <vt:lpstr>CRATION DU DEPÔT DISTANT</vt:lpstr>
      <vt:lpstr>CRÈATION DU DÈPÔT DISTANT</vt:lpstr>
      <vt:lpstr>CRÈATION DU DÈPÔT DISTANT</vt:lpstr>
      <vt:lpstr>CRÈATION DU LIEN (Local-GitHub)</vt:lpstr>
      <vt:lpstr>PREMIER FICHIER</vt:lpstr>
      <vt:lpstr>Présentation PowerPoint</vt:lpstr>
      <vt:lpstr>ENVOI DU PAQUET EN LOCAL</vt:lpstr>
      <vt:lpstr>ENVOIE VERS DÈPÔT DISTANT</vt:lpstr>
      <vt:lpstr>RÈSULTAT ATTENDU SUR GitHub</vt:lpstr>
      <vt:lpstr>LES COMMANDES DE BASES</vt:lpstr>
      <vt:lpstr>COMMANDES PROPOSÈES PAR GITHUB</vt:lpstr>
      <vt:lpstr>Git help !</vt:lpstr>
      <vt:lpstr>CONCLUSION</vt:lpstr>
      <vt:lpstr>SOURCES</vt:lpstr>
      <vt:lpstr>Remerciement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Mathieu AKNOUCHE</cp:lastModifiedBy>
  <cp:revision>31</cp:revision>
  <dcterms:created xsi:type="dcterms:W3CDTF">2022-11-19T13:11:22Z</dcterms:created>
  <dcterms:modified xsi:type="dcterms:W3CDTF">2022-11-29T21:40:51Z</dcterms:modified>
</cp:coreProperties>
</file>