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8" r:id="rId3"/>
    <p:sldId id="257" r:id="rId4"/>
    <p:sldId id="260" r:id="rId5"/>
    <p:sldId id="261" r:id="rId6"/>
    <p:sldId id="262" r:id="rId7"/>
    <p:sldId id="264" r:id="rId8"/>
    <p:sldId id="266" r:id="rId9"/>
    <p:sldId id="267" r:id="rId10"/>
    <p:sldId id="268" r:id="rId11"/>
    <p:sldId id="269" r:id="rId12"/>
    <p:sldId id="271" r:id="rId13"/>
    <p:sldId id="265" r:id="rId14"/>
    <p:sldId id="270" r:id="rId15"/>
    <p:sldId id="273" r:id="rId16"/>
    <p:sldId id="272" r:id="rId17"/>
    <p:sldId id="259"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A906-BEFC-4AC8-9CA0-229C511EB86C}" type="datetimeFigureOut">
              <a:rPr lang="fr-FR" smtClean="0"/>
              <a:t>29/11/2022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D693-2DFC-4FAA-B57D-7B8FE5DE27DE}" type="slidenum">
              <a:rPr lang="fr-FR" smtClean="0"/>
              <a:t>‹N°›</a:t>
            </a:fld>
            <a:endParaRPr lang="fr-FR"/>
          </a:p>
        </p:txBody>
      </p:sp>
    </p:spTree>
    <p:extLst>
      <p:ext uri="{BB962C8B-B14F-4D97-AF65-F5344CB8AC3E}">
        <p14:creationId xmlns:p14="http://schemas.microsoft.com/office/powerpoint/2010/main" val="349745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rPr>
              <a:t>Depuis 2010, il est le logiciel de gestion de versions le plus populaire dans le développement logiciel et web, il est utilisé par des dizaines de millions de personnes, sur tous les environnements (Windows, Mac et Linux). </a:t>
            </a:r>
          </a:p>
          <a:p>
            <a:endParaRPr lang="fr-FR" sz="1200" dirty="0">
              <a:solidFill>
                <a:schemeClr val="bg1"/>
              </a:solidFill>
            </a:endParaRPr>
          </a:p>
          <a:p>
            <a:r>
              <a:rPr lang="fr-FR" sz="1200" dirty="0">
                <a:solidFill>
                  <a:schemeClr val="bg1"/>
                </a:solidFill>
              </a:rPr>
              <a:t>Git est aussi le système à la base du célèbre site web GitHub, le plus important hébergeur de code informatique que j’utiliserai pour mes exemples.</a:t>
            </a:r>
          </a:p>
          <a:p>
            <a:endParaRPr lang="fr-FR" dirty="0"/>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3</a:t>
            </a:fld>
            <a:endParaRPr lang="fr-FR"/>
          </a:p>
        </p:txBody>
      </p:sp>
    </p:spTree>
    <p:extLst>
      <p:ext uri="{BB962C8B-B14F-4D97-AF65-F5344CB8AC3E}">
        <p14:creationId xmlns:p14="http://schemas.microsoft.com/office/powerpoint/2010/main" val="361444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VCS = Logiciel de gestion de versions (ou VCS en anglais, pour Version Control System).</a:t>
            </a:r>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4</a:t>
            </a:fld>
            <a:endParaRPr lang="fr-FR"/>
          </a:p>
        </p:txBody>
      </p:sp>
    </p:spTree>
    <p:extLst>
      <p:ext uri="{BB962C8B-B14F-4D97-AF65-F5344CB8AC3E}">
        <p14:creationId xmlns:p14="http://schemas.microsoft.com/office/powerpoint/2010/main" val="189186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Dans cet exemple,</a:t>
            </a:r>
            <a:r>
              <a:rPr lang="fr-FR" baseline="0" dirty="0"/>
              <a:t> vous pouvez voir que j’ai créé un dossier </a:t>
            </a:r>
            <a:r>
              <a:rPr lang="fr-FR" baseline="0" dirty="0" err="1"/>
              <a:t>dossier</a:t>
            </a:r>
            <a:r>
              <a:rPr lang="fr-FR" baseline="0" dirty="0"/>
              <a:t> « Exercices_CDA_2210 » dans lequel se trouvera le dossier « .git »  </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7</a:t>
            </a:fld>
            <a:endParaRPr lang="fr-FR"/>
          </a:p>
        </p:txBody>
      </p:sp>
    </p:spTree>
    <p:extLst>
      <p:ext uri="{BB962C8B-B14F-4D97-AF65-F5344CB8AC3E}">
        <p14:creationId xmlns:p14="http://schemas.microsoft.com/office/powerpoint/2010/main" val="2266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t>Je considère que vous avez déjà un compte </a:t>
            </a:r>
            <a:r>
              <a:rPr lang="fr-FR" baseline="0" dirty="0" err="1"/>
              <a:t>GitHub</a:t>
            </a:r>
            <a:r>
              <a:rPr lang="fr-FR" baseline="0" dirty="0"/>
              <a:t> pour l’exemple.</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9</a:t>
            </a:fld>
            <a:endParaRPr lang="fr-FR"/>
          </a:p>
        </p:txBody>
      </p:sp>
    </p:spTree>
    <p:extLst>
      <p:ext uri="{BB962C8B-B14F-4D97-AF65-F5344CB8AC3E}">
        <p14:creationId xmlns:p14="http://schemas.microsoft.com/office/powerpoint/2010/main" val="300333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13</a:t>
            </a:fld>
            <a:endParaRPr lang="fr-FR"/>
          </a:p>
        </p:txBody>
      </p:sp>
    </p:spTree>
    <p:extLst>
      <p:ext uri="{BB962C8B-B14F-4D97-AF65-F5344CB8AC3E}">
        <p14:creationId xmlns:p14="http://schemas.microsoft.com/office/powerpoint/2010/main" val="353821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90A4EE9-7BA0-413B-B09B-D52DF89799DC}"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402659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92ACD-4957-4E7B-8F10-B5AC462E8B4D}"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148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6C18E-023F-401C-9E6D-BFAB5C8C3570}"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53404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A3C4F5-EA23-487E-B961-43C8FC4A946E}"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0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4901A5-1408-4F85-B96A-E5AFB55346F9}"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Tree>
    <p:extLst>
      <p:ext uri="{BB962C8B-B14F-4D97-AF65-F5344CB8AC3E}">
        <p14:creationId xmlns:p14="http://schemas.microsoft.com/office/powerpoint/2010/main" val="16776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A5EE8C-126B-4C5B-BC89-6674B410F989}"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05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68F70E2-7B21-4F13-B491-349BF31FB52A}"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6743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0BB60D-CCA8-4D26-A12A-A8350558CE99}"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3088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84B424-85A0-4710-AC10-388A38EFC07B}" type="datetime1">
              <a:rPr lang="fr-FR" smtClean="0"/>
              <a:t>29/11/2022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E0AF765-878A-447A-ACEE-392DA2EADE6C}" type="slidenum">
              <a:rPr lang="fr-FR" smtClean="0"/>
              <a:t>‹N°›</a:t>
            </a:fld>
            <a:endParaRPr lang="fr-FR"/>
          </a:p>
        </p:txBody>
      </p:sp>
    </p:spTree>
    <p:extLst>
      <p:ext uri="{BB962C8B-B14F-4D97-AF65-F5344CB8AC3E}">
        <p14:creationId xmlns:p14="http://schemas.microsoft.com/office/powerpoint/2010/main" val="1879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16E1-323E-43FE-A9DE-951F0D19FDB5}"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9974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1A13F5-D10F-47DD-A84C-00CFD4E15CA8}"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105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BF6273E-B57D-47C9-81B2-AB71DBC45B72}"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3970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A6946D-3E16-4162-8B64-FFCFD74FEA39}" type="datetime1">
              <a:rPr lang="fr-FR" smtClean="0"/>
              <a:t>29/11/2022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6705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2BC706E-0358-4E36-8A3D-0F5916BBFDC7}"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5743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ECFE91-E3B7-41A3-B85C-3C53486004B7}" type="datetime1">
              <a:rPr lang="fr-FR" smtClean="0"/>
              <a:t>29/11/2022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6926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DB2B2A-9894-4724-994F-BAA5862B25D7}"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88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70C776-E4C1-41A7-A7E4-DA3B4A558BB1}"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435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dirty="0"/>
              <a:t>Présentation git</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05FB0-E91D-415B-8098-58C69BB17274}" type="datetime1">
              <a:rPr lang="fr-FR" smtClean="0"/>
              <a:t>29/11/2022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r>
              <a:rPr lang="fr-FR"/>
              <a:t>N°1</a:t>
            </a:r>
            <a:endParaRPr lang="fr-FR" dirty="0"/>
          </a:p>
        </p:txBody>
      </p:sp>
      <p:pic>
        <p:nvPicPr>
          <p:cNvPr id="10" name="Image 9">
            <a:extLst>
              <a:ext uri="{FF2B5EF4-FFF2-40B4-BE49-F238E27FC236}">
                <a16:creationId xmlns:a16="http://schemas.microsoft.com/office/drawing/2014/main" id="{A1D45C20-2416-6624-0CFB-3A57C8729538}"/>
              </a:ext>
            </a:extLst>
          </p:cNvPr>
          <p:cNvPicPr>
            <a:picLocks noChangeAspect="1"/>
          </p:cNvPicPr>
          <p:nvPr userDrawn="1"/>
        </p:nvPicPr>
        <p:blipFill>
          <a:blip r:embed="rId19"/>
          <a:stretch>
            <a:fillRect/>
          </a:stretch>
        </p:blipFill>
        <p:spPr>
          <a:xfrm>
            <a:off x="7765221" y="921811"/>
            <a:ext cx="1831065" cy="765530"/>
          </a:xfrm>
          <a:prstGeom prst="rect">
            <a:avLst/>
          </a:prstGeom>
        </p:spPr>
      </p:pic>
    </p:spTree>
    <p:extLst>
      <p:ext uri="{BB962C8B-B14F-4D97-AF65-F5344CB8AC3E}">
        <p14:creationId xmlns:p14="http://schemas.microsoft.com/office/powerpoint/2010/main" val="2181937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Gestion_de_versions#:~:text=La%20gestion%20de%20versions%20d%C3%A9centralis%C3%A9e%20consiste%20%C3%A0%20voir,il%20existe%20plusieurs%20d%C3%A9p%C3%B4ts%20pour%20un%20m%C3%AAme%20logiciel." TargetMode="External"/><Relationship Id="rId2" Type="http://schemas.openxmlformats.org/officeDocument/2006/relationships/hyperlink" Target="https://fr.wikipedia.org/wiki/Git#:~:text=Git.%20Un%20article%20de%20Wikip%C3%A9dia%2C%20l%27encyclop%C3%A9die%20libre.%20Pour,de%20la%20licence%20publique%20g%C3%A9n%C3%A9rale%20GNU%20version%202." TargetMode="External"/><Relationship Id="rId1" Type="http://schemas.openxmlformats.org/officeDocument/2006/relationships/slideLayout" Target="../slideLayouts/slideLayout2.xml"/><Relationship Id="rId5" Type="http://schemas.openxmlformats.org/officeDocument/2006/relationships/hyperlink" Target="https://www.miximum.fr/blog/decouvrir-git/" TargetMode="External"/><Relationship Id="rId4" Type="http://schemas.openxmlformats.org/officeDocument/2006/relationships/hyperlink" Target="https://www.hostinger.fr/tutoriels/tuto-git#Quest-ce_que_GI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F054B-A1F5-03D3-6439-47C4DAA2A63C}"/>
              </a:ext>
            </a:extLst>
          </p:cNvPr>
          <p:cNvSpPr>
            <a:spLocks noGrp="1"/>
          </p:cNvSpPr>
          <p:nvPr>
            <p:ph type="ctrTitle"/>
          </p:nvPr>
        </p:nvSpPr>
        <p:spPr/>
        <p:txBody>
          <a:bodyPr/>
          <a:lstStyle/>
          <a:p>
            <a:r>
              <a:rPr lang="fr-FR" dirty="0"/>
              <a:t>Présentation git </a:t>
            </a:r>
          </a:p>
        </p:txBody>
      </p:sp>
      <p:sp>
        <p:nvSpPr>
          <p:cNvPr id="3" name="Sous-titre 2">
            <a:extLst>
              <a:ext uri="{FF2B5EF4-FFF2-40B4-BE49-F238E27FC236}">
                <a16:creationId xmlns:a16="http://schemas.microsoft.com/office/drawing/2014/main" id="{79F3907A-9611-D38C-EEA4-E9D6BB395FF6}"/>
              </a:ext>
            </a:extLst>
          </p:cNvPr>
          <p:cNvSpPr>
            <a:spLocks noGrp="1"/>
          </p:cNvSpPr>
          <p:nvPr>
            <p:ph type="subTitle" idx="1"/>
          </p:nvPr>
        </p:nvSpPr>
        <p:spPr>
          <a:xfrm>
            <a:off x="5823822" y="5572210"/>
            <a:ext cx="6291978" cy="1197868"/>
          </a:xfrm>
        </p:spPr>
        <p:txBody>
          <a:bodyPr>
            <a:normAutofit/>
          </a:bodyPr>
          <a:lstStyle/>
          <a:p>
            <a:pPr algn="ctr"/>
            <a:r>
              <a:rPr lang="fr-FR" sz="1600" dirty="0">
                <a:solidFill>
                  <a:schemeClr val="bg1"/>
                </a:solidFill>
              </a:rPr>
              <a:t>Projet réalisé par M. Mathieu-Alexandre AKNOUCHE</a:t>
            </a:r>
          </a:p>
          <a:p>
            <a:pPr algn="ctr"/>
            <a:r>
              <a:rPr lang="fr-FR" sz="1600" dirty="0">
                <a:solidFill>
                  <a:schemeClr val="bg1"/>
                </a:solidFill>
              </a:rPr>
              <a:t>CDA-2210</a:t>
            </a:r>
          </a:p>
          <a:p>
            <a:pPr algn="ctr"/>
            <a:r>
              <a:rPr lang="fr-FR" sz="1600" dirty="0">
                <a:solidFill>
                  <a:schemeClr val="bg1"/>
                </a:solidFill>
              </a:rPr>
              <a:t>Remis le 24/11/2022</a:t>
            </a:r>
          </a:p>
        </p:txBody>
      </p:sp>
      <p:sp>
        <p:nvSpPr>
          <p:cNvPr id="4" name="Espace réservé du numéro de diapositive 3">
            <a:extLst>
              <a:ext uri="{FF2B5EF4-FFF2-40B4-BE49-F238E27FC236}">
                <a16:creationId xmlns:a16="http://schemas.microsoft.com/office/drawing/2014/main" id="{9ADCDF77-E71C-CB3E-92A8-9557338CB6B7}"/>
              </a:ext>
            </a:extLst>
          </p:cNvPr>
          <p:cNvSpPr>
            <a:spLocks noGrp="1"/>
          </p:cNvSpPr>
          <p:nvPr>
            <p:ph type="sldNum" sz="quarter" idx="12"/>
          </p:nvPr>
        </p:nvSpPr>
        <p:spPr/>
        <p:txBody>
          <a:bodyPr/>
          <a:lstStyle/>
          <a:p>
            <a:fld id="{FE0AF765-878A-447A-ACEE-392DA2EADE6C}" type="slidenum">
              <a:rPr lang="fr-FR" smtClean="0"/>
              <a:t>1</a:t>
            </a:fld>
            <a:endParaRPr lang="fr-FR"/>
          </a:p>
        </p:txBody>
      </p:sp>
    </p:spTree>
    <p:extLst>
      <p:ext uri="{BB962C8B-B14F-4D97-AF65-F5344CB8AC3E}">
        <p14:creationId xmlns:p14="http://schemas.microsoft.com/office/powerpoint/2010/main" val="85363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10</a:t>
            </a:fld>
            <a:endParaRPr lang="fr-F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254" y="1984168"/>
            <a:ext cx="4230357" cy="487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6096000" y="2029767"/>
            <a:ext cx="6096000" cy="3970318"/>
          </a:xfrm>
          <a:prstGeom prst="rect">
            <a:avLst/>
          </a:prstGeom>
          <a:noFill/>
        </p:spPr>
        <p:txBody>
          <a:bodyPr wrap="square" rtlCol="0">
            <a:spAutoFit/>
          </a:bodyPr>
          <a:lstStyle/>
          <a:p>
            <a:r>
              <a:rPr lang="fr-FR" dirty="0">
                <a:solidFill>
                  <a:schemeClr val="bg1"/>
                </a:solidFill>
              </a:rPr>
              <a:t>Maintenant vous devez renseigner les information comme vous le souhaitez.</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Nom du </a:t>
            </a:r>
            <a:r>
              <a:rPr lang="fr-FR" dirty="0" err="1">
                <a:solidFill>
                  <a:schemeClr val="bg1"/>
                </a:solidFill>
              </a:rPr>
              <a:t>repository</a:t>
            </a:r>
            <a:r>
              <a:rPr lang="fr-FR" dirty="0">
                <a:solidFill>
                  <a:schemeClr val="bg1"/>
                </a:solidFill>
              </a:rPr>
              <a:t> * obligatoire</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Description * facultatif</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Priver * vous pouvez choisir qui voit ce référentiel et </a:t>
            </a:r>
            <a:r>
              <a:rPr lang="fr-FR" dirty="0" err="1">
                <a:solidFill>
                  <a:schemeClr val="bg1"/>
                </a:solidFill>
              </a:rPr>
              <a:t>et</a:t>
            </a:r>
            <a:r>
              <a:rPr lang="fr-FR" dirty="0">
                <a:solidFill>
                  <a:schemeClr val="bg1"/>
                </a:solidFill>
              </a:rPr>
              <a:t> qui peut le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Public * tout le monde peut voir ce référentiel, vous choisissez qui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Maintenant cliquez sur « </a:t>
            </a:r>
            <a:r>
              <a:rPr lang="fr-FR" dirty="0" err="1">
                <a:solidFill>
                  <a:schemeClr val="bg1"/>
                </a:solidFill>
              </a:rPr>
              <a:t>Create</a:t>
            </a:r>
            <a:r>
              <a:rPr lang="fr-FR" dirty="0">
                <a:solidFill>
                  <a:schemeClr val="bg1"/>
                </a:solidFill>
              </a:rPr>
              <a:t> </a:t>
            </a:r>
            <a:r>
              <a:rPr lang="fr-FR" dirty="0" err="1">
                <a:solidFill>
                  <a:schemeClr val="bg1"/>
                </a:solidFill>
              </a:rPr>
              <a:t>repository</a:t>
            </a:r>
            <a:r>
              <a:rPr lang="fr-FR" dirty="0">
                <a:solidFill>
                  <a:schemeClr val="bg1"/>
                </a:solidFill>
              </a:rPr>
              <a:t> » </a:t>
            </a:r>
          </a:p>
        </p:txBody>
      </p:sp>
    </p:spTree>
    <p:extLst>
      <p:ext uri="{BB962C8B-B14F-4D97-AF65-F5344CB8AC3E}">
        <p14:creationId xmlns:p14="http://schemas.microsoft.com/office/powerpoint/2010/main" val="320274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11</a:t>
            </a:fld>
            <a:endParaRPr lang="fr-F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59429"/>
            <a:ext cx="8443107" cy="489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8551147" y="2160396"/>
            <a:ext cx="3426488"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Le dépôt est créé. </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Vous devez copier l’adresse.</a:t>
            </a:r>
          </a:p>
        </p:txBody>
      </p:sp>
      <p:cxnSp>
        <p:nvCxnSpPr>
          <p:cNvPr id="7" name="Connecteur droit avec flèche 6"/>
          <p:cNvCxnSpPr/>
          <p:nvPr/>
        </p:nvCxnSpPr>
        <p:spPr>
          <a:xfrm flipH="1">
            <a:off x="2562330" y="2371411"/>
            <a:ext cx="5988817" cy="0"/>
          </a:xfrm>
          <a:prstGeom prst="straightConnector1">
            <a:avLst/>
          </a:prstGeom>
          <a:ln w="38100" cmpd="sng">
            <a:solidFill>
              <a:schemeClr val="accent1"/>
            </a:solidFill>
            <a:headEnd w="lg" len="lg"/>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238" y="3102768"/>
            <a:ext cx="3305909"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37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LIEN (Local-</a:t>
            </a:r>
            <a:r>
              <a:rPr lang="fr-FR" dirty="0" err="1"/>
              <a:t>GitHub</a:t>
            </a:r>
            <a:r>
              <a:rPr lang="fr-FR" dirty="0"/>
              <a:t>)</a:t>
            </a:r>
          </a:p>
        </p:txBody>
      </p:sp>
      <p:sp>
        <p:nvSpPr>
          <p:cNvPr id="3" name="Espace réservé du contenu 2"/>
          <p:cNvSpPr>
            <a:spLocks noGrp="1"/>
          </p:cNvSpPr>
          <p:nvPr>
            <p:ph idx="1"/>
          </p:nvPr>
        </p:nvSpPr>
        <p:spPr>
          <a:xfrm>
            <a:off x="4741" y="2377066"/>
            <a:ext cx="9613861" cy="3599316"/>
          </a:xfrm>
        </p:spPr>
        <p:txBody>
          <a:bodyPr>
            <a:normAutofit/>
          </a:bodyPr>
          <a:lstStyle/>
          <a:p>
            <a:r>
              <a:rPr lang="fr-FR" sz="1800" dirty="0">
                <a:solidFill>
                  <a:schemeClr val="bg1"/>
                </a:solidFill>
              </a:rPr>
              <a:t>Maintenant que nous avons créé une branche distante, vous devez dire à votre dépôt local ‘dossier .git ’ que vous avez un dépôt distant sur un hébergeur de code (</a:t>
            </a:r>
            <a:r>
              <a:rPr lang="fr-FR" sz="1800" dirty="0" err="1">
                <a:solidFill>
                  <a:schemeClr val="bg1"/>
                </a:solidFill>
              </a:rPr>
              <a:t>GitHub</a:t>
            </a:r>
            <a:r>
              <a:rPr lang="fr-FR" sz="18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Ligne de commande utilisée : git </a:t>
            </a:r>
            <a:r>
              <a:rPr lang="fr-FR" sz="1800" dirty="0" err="1">
                <a:solidFill>
                  <a:schemeClr val="bg1"/>
                </a:solidFill>
              </a:rPr>
              <a:t>remote</a:t>
            </a:r>
            <a:r>
              <a:rPr lang="fr-FR" sz="1800" dirty="0">
                <a:solidFill>
                  <a:schemeClr val="bg1"/>
                </a:solidFill>
              </a:rPr>
              <a:t> </a:t>
            </a:r>
            <a:r>
              <a:rPr lang="fr-FR" sz="1800" dirty="0" err="1">
                <a:solidFill>
                  <a:schemeClr val="bg1"/>
                </a:solidFill>
              </a:rPr>
              <a:t>add</a:t>
            </a:r>
            <a:r>
              <a:rPr lang="fr-FR" sz="1800" dirty="0">
                <a:solidFill>
                  <a:schemeClr val="bg1"/>
                </a:solidFill>
              </a:rPr>
              <a:t> </a:t>
            </a:r>
            <a:r>
              <a:rPr lang="fr-FR" sz="1800" dirty="0" err="1">
                <a:solidFill>
                  <a:schemeClr val="bg1"/>
                </a:solidFill>
              </a:rPr>
              <a:t>origin</a:t>
            </a:r>
            <a:r>
              <a:rPr lang="fr-FR" sz="1800" dirty="0">
                <a:solidFill>
                  <a:schemeClr val="bg1"/>
                </a:solidFill>
              </a:rPr>
              <a:t> </a:t>
            </a:r>
            <a:r>
              <a:rPr lang="fr-FR" sz="1800" dirty="0" err="1">
                <a:solidFill>
                  <a:schemeClr val="bg1"/>
                </a:solidFill>
              </a:rPr>
              <a:t>urlDuDépôt</a:t>
            </a:r>
            <a:r>
              <a:rPr lang="fr-FR" sz="1800" dirty="0">
                <a:solidFill>
                  <a:schemeClr val="bg1"/>
                </a:solidFill>
              </a:rPr>
              <a:t> </a:t>
            </a:r>
          </a:p>
          <a:p>
            <a:r>
              <a:rPr lang="fr-FR" sz="1800" dirty="0">
                <a:solidFill>
                  <a:schemeClr val="bg1"/>
                </a:solidFill>
              </a:rPr>
              <a:t>Et un petit ‘git </a:t>
            </a:r>
            <a:r>
              <a:rPr lang="fr-FR" sz="1800" dirty="0" err="1">
                <a:solidFill>
                  <a:schemeClr val="bg1"/>
                </a:solidFill>
              </a:rPr>
              <a:t>status</a:t>
            </a:r>
            <a:r>
              <a:rPr lang="fr-FR" sz="1800" dirty="0">
                <a:solidFill>
                  <a:schemeClr val="bg1"/>
                </a:solidFill>
              </a:rPr>
              <a:t>’ pour voir si tout va bien. </a:t>
            </a:r>
          </a:p>
          <a:p>
            <a:endParaRPr lang="fr-FR" sz="1800" dirty="0">
              <a:solidFill>
                <a:schemeClr val="bg1"/>
              </a:solidFill>
            </a:endParaRP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12</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 y="3429000"/>
            <a:ext cx="12187259" cy="919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28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PREMIER FICHIER</a:t>
            </a:r>
          </a:p>
        </p:txBody>
      </p:sp>
      <p:sp>
        <p:nvSpPr>
          <p:cNvPr id="3" name="Espace réservé du contenu 2"/>
          <p:cNvSpPr>
            <a:spLocks noGrp="1"/>
          </p:cNvSpPr>
          <p:nvPr>
            <p:ph idx="1"/>
          </p:nvPr>
        </p:nvSpPr>
        <p:spPr>
          <a:xfrm>
            <a:off x="0" y="2025977"/>
            <a:ext cx="9613861" cy="3599316"/>
          </a:xfrm>
        </p:spPr>
        <p:txBody>
          <a:bodyPr>
            <a:normAutofit/>
          </a:bodyPr>
          <a:lstStyle/>
          <a:p>
            <a:r>
              <a:rPr lang="fr-FR" sz="1800" dirty="0">
                <a:solidFill>
                  <a:schemeClr val="bg1"/>
                </a:solidFill>
              </a:rPr>
              <a:t>Pour l’exemple je crée un fichier avec Visual Studio Code.</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13</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62962"/>
            <a:ext cx="12192000" cy="195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04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PRÈPARATION DU PAQUET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14</a:t>
            </a:fld>
            <a:endParaRPr lang="fr-F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2950" y="3073677"/>
            <a:ext cx="8619050" cy="3784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11498" y="2150347"/>
            <a:ext cx="10611059" cy="4801314"/>
          </a:xfrm>
          <a:prstGeom prst="rect">
            <a:avLst/>
          </a:prstGeom>
          <a:noFill/>
        </p:spPr>
        <p:txBody>
          <a:bodyPr wrap="square" rtlCol="0">
            <a:spAutoFit/>
          </a:bodyPr>
          <a:lstStyle/>
          <a:p>
            <a:r>
              <a:rPr lang="fr-FR" dirty="0">
                <a:solidFill>
                  <a:schemeClr val="bg1"/>
                </a:solidFill>
              </a:rPr>
              <a:t>Après un petit git </a:t>
            </a:r>
            <a:r>
              <a:rPr lang="fr-FR" dirty="0" err="1">
                <a:solidFill>
                  <a:schemeClr val="bg1"/>
                </a:solidFill>
              </a:rPr>
              <a:t>status</a:t>
            </a:r>
            <a:r>
              <a:rPr lang="fr-FR" dirty="0">
                <a:solidFill>
                  <a:schemeClr val="bg1"/>
                </a:solidFill>
              </a:rPr>
              <a:t> vous devez voir que le fichier README.md apparaît en rouge.</a:t>
            </a:r>
          </a:p>
          <a:p>
            <a:pPr marL="285750" indent="-285750">
              <a:buFont typeface="Arial" panose="020B0604020202020204" pitchFamily="34" charset="0"/>
              <a:buChar char="•"/>
            </a:pPr>
            <a:r>
              <a:rPr lang="fr-FR" dirty="0">
                <a:solidFill>
                  <a:schemeClr val="bg1"/>
                </a:solidFill>
              </a:rPr>
              <a:t>Faire git </a:t>
            </a:r>
            <a:r>
              <a:rPr lang="fr-FR" dirty="0" err="1">
                <a:solidFill>
                  <a:schemeClr val="bg1"/>
                </a:solidFill>
              </a:rPr>
              <a:t>add</a:t>
            </a:r>
            <a:r>
              <a:rPr lang="fr-FR" dirty="0">
                <a:solidFill>
                  <a:schemeClr val="bg1"/>
                </a:solidFill>
              </a:rPr>
              <a:t> *       (</a:t>
            </a:r>
            <a:r>
              <a:rPr lang="fr-FR" dirty="0" err="1">
                <a:solidFill>
                  <a:schemeClr val="bg1"/>
                </a:solidFill>
              </a:rPr>
              <a:t>add</a:t>
            </a:r>
            <a:r>
              <a:rPr lang="fr-FR" dirty="0">
                <a:solidFill>
                  <a:schemeClr val="bg1"/>
                </a:solidFill>
              </a:rPr>
              <a:t> * = ajouter tout) ne pas oublier l’espace entre </a:t>
            </a:r>
            <a:r>
              <a:rPr lang="fr-FR" dirty="0" err="1">
                <a:solidFill>
                  <a:schemeClr val="bg1"/>
                </a:solidFill>
              </a:rPr>
              <a:t>add</a:t>
            </a:r>
            <a:r>
              <a:rPr lang="fr-FR" dirty="0">
                <a:solidFill>
                  <a:schemeClr val="bg1"/>
                </a:solidFill>
              </a:rPr>
              <a:t> et l’étoile !</a:t>
            </a:r>
          </a:p>
          <a:p>
            <a:pPr marL="285750" indent="-285750">
              <a:buFont typeface="Arial" panose="020B0604020202020204" pitchFamily="34" charset="0"/>
              <a:buChar char="•"/>
            </a:pPr>
            <a:r>
              <a:rPr lang="fr-FR" dirty="0">
                <a:solidFill>
                  <a:schemeClr val="bg1"/>
                </a:solidFill>
              </a:rPr>
              <a:t>Puis git </a:t>
            </a:r>
            <a:r>
              <a:rPr lang="fr-FR" dirty="0" err="1">
                <a:solidFill>
                  <a:schemeClr val="bg1"/>
                </a:solidFill>
              </a:rPr>
              <a:t>status</a:t>
            </a:r>
            <a:r>
              <a:rPr lang="fr-FR" dirty="0">
                <a:solidFill>
                  <a:schemeClr val="bg1"/>
                </a:solidFill>
              </a:rPr>
              <a:t>  (c’est une bonne habitude). </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a:solidFill>
                  <a:schemeClr val="bg1"/>
                </a:solidFill>
              </a:rPr>
              <a:t>Ici en vert est indiqué que </a:t>
            </a:r>
          </a:p>
          <a:p>
            <a:r>
              <a:rPr lang="fr-FR" dirty="0">
                <a:solidFill>
                  <a:schemeClr val="bg1"/>
                </a:solidFill>
              </a:rPr>
              <a:t>Le fichier README.md est </a:t>
            </a:r>
          </a:p>
          <a:p>
            <a:r>
              <a:rPr lang="fr-FR" dirty="0">
                <a:solidFill>
                  <a:schemeClr val="bg1"/>
                </a:solidFill>
              </a:rPr>
              <a:t>Prêt à être comité.</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p:txBody>
      </p:sp>
      <p:cxnSp>
        <p:nvCxnSpPr>
          <p:cNvPr id="6" name="Connecteur droit avec flèche 5">
            <a:extLst>
              <a:ext uri="{FF2B5EF4-FFF2-40B4-BE49-F238E27FC236}">
                <a16:creationId xmlns:a16="http://schemas.microsoft.com/office/drawing/2014/main" id="{D3D7BF05-AAE9-3F00-3A3E-D316C7B910F1}"/>
              </a:ext>
            </a:extLst>
          </p:cNvPr>
          <p:cNvCxnSpPr>
            <a:cxnSpLocks/>
          </p:cNvCxnSpPr>
          <p:nvPr/>
        </p:nvCxnSpPr>
        <p:spPr>
          <a:xfrm>
            <a:off x="2379406" y="6233651"/>
            <a:ext cx="1897626" cy="0"/>
          </a:xfrm>
          <a:prstGeom prst="straightConnector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8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ENVOI DU PAQUET EN LOCAL</a:t>
            </a:r>
          </a:p>
        </p:txBody>
      </p:sp>
      <p:sp>
        <p:nvSpPr>
          <p:cNvPr id="3" name="Espace réservé du contenu 2"/>
          <p:cNvSpPr>
            <a:spLocks noGrp="1"/>
          </p:cNvSpPr>
          <p:nvPr>
            <p:ph idx="1"/>
          </p:nvPr>
        </p:nvSpPr>
        <p:spPr>
          <a:xfrm>
            <a:off x="0" y="2143037"/>
            <a:ext cx="12192000" cy="452118"/>
          </a:xfrm>
        </p:spPr>
        <p:txBody>
          <a:bodyPr>
            <a:normAutofit/>
          </a:bodyPr>
          <a:lstStyle/>
          <a:p>
            <a:r>
              <a:rPr lang="fr-FR" sz="1800" dirty="0">
                <a:solidFill>
                  <a:schemeClr val="bg1"/>
                </a:solidFill>
              </a:rPr>
              <a:t>Maintenant que le paquet est prêt, on peut utiliser la commande (git commit –m ’’votre message’’)</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15</a:t>
            </a:fld>
            <a:endParaRPr lang="fr-FR"/>
          </a:p>
        </p:txBody>
      </p:sp>
      <p:pic>
        <p:nvPicPr>
          <p:cNvPr id="5" name="Image 4">
            <a:extLst>
              <a:ext uri="{FF2B5EF4-FFF2-40B4-BE49-F238E27FC236}">
                <a16:creationId xmlns:a16="http://schemas.microsoft.com/office/drawing/2014/main" id="{AE039E52-5E0E-ABB4-D16D-A28575A35F4E}"/>
              </a:ext>
            </a:extLst>
          </p:cNvPr>
          <p:cNvPicPr>
            <a:picLocks noChangeAspect="1"/>
          </p:cNvPicPr>
          <p:nvPr/>
        </p:nvPicPr>
        <p:blipFill>
          <a:blip r:embed="rId2"/>
          <a:stretch>
            <a:fillRect/>
          </a:stretch>
        </p:blipFill>
        <p:spPr>
          <a:xfrm>
            <a:off x="110190" y="2729854"/>
            <a:ext cx="11971619" cy="4062832"/>
          </a:xfrm>
          <a:prstGeom prst="rect">
            <a:avLst/>
          </a:prstGeom>
        </p:spPr>
      </p:pic>
    </p:spTree>
    <p:extLst>
      <p:ext uri="{BB962C8B-B14F-4D97-AF65-F5344CB8AC3E}">
        <p14:creationId xmlns:p14="http://schemas.microsoft.com/office/powerpoint/2010/main" val="255915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16</a:t>
            </a:fld>
            <a:endParaRPr lang="fr-FR"/>
          </a:p>
        </p:txBody>
      </p:sp>
    </p:spTree>
    <p:extLst>
      <p:ext uri="{BB962C8B-B14F-4D97-AF65-F5344CB8AC3E}">
        <p14:creationId xmlns:p14="http://schemas.microsoft.com/office/powerpoint/2010/main" val="301592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E236F-3077-ECB4-DD3D-361CA55CBBDA}"/>
              </a:ext>
            </a:extLst>
          </p:cNvPr>
          <p:cNvSpPr>
            <a:spLocks noGrp="1"/>
          </p:cNvSpPr>
          <p:nvPr>
            <p:ph type="title"/>
          </p:nvPr>
        </p:nvSpPr>
        <p:spPr/>
        <p:txBody>
          <a:bodyPr/>
          <a:lstStyle/>
          <a:p>
            <a:r>
              <a:rPr lang="fr-FR" dirty="0"/>
              <a:t>SOURCES</a:t>
            </a:r>
          </a:p>
        </p:txBody>
      </p:sp>
      <p:sp>
        <p:nvSpPr>
          <p:cNvPr id="10" name="ZoneTexte 9">
            <a:extLst>
              <a:ext uri="{FF2B5EF4-FFF2-40B4-BE49-F238E27FC236}">
                <a16:creationId xmlns:a16="http://schemas.microsoft.com/office/drawing/2014/main" id="{5D0C46DE-EED0-057B-D72A-0FE54E55C931}"/>
              </a:ext>
            </a:extLst>
          </p:cNvPr>
          <p:cNvSpPr txBox="1"/>
          <p:nvPr/>
        </p:nvSpPr>
        <p:spPr>
          <a:xfrm>
            <a:off x="263242" y="2277287"/>
            <a:ext cx="10305113" cy="2677656"/>
          </a:xfrm>
          <a:prstGeom prst="rect">
            <a:avLst/>
          </a:prstGeom>
          <a:noFill/>
        </p:spPr>
        <p:txBody>
          <a:bodyPr wrap="square">
            <a:spAutoFit/>
          </a:bodyPr>
          <a:lstStyle/>
          <a:p>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Git — Wikipédia (wikipedia.org)</a:t>
            </a:r>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consulté le 12/11/2022</a:t>
            </a:r>
            <a:endParaRPr lang="fr-FR" sz="1400"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fr-FR" sz="1400"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Gestion de versions — Wikipédia (wikipedia.org)</a:t>
            </a:r>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19/11/2022</a:t>
            </a:r>
          </a:p>
          <a:p>
            <a:r>
              <a:rPr lang="fr-FR" sz="1400" dirty="0">
                <a:solidFill>
                  <a:schemeClr val="bg1"/>
                </a:solidFill>
                <a:hlinkClick r:id="rId4">
                  <a:extLst>
                    <a:ext uri="{A12FA001-AC4F-418D-AE19-62706E023703}">
                      <ahyp:hlinkClr xmlns:ahyp="http://schemas.microsoft.com/office/drawing/2018/hyperlinkcolor" val="tx"/>
                    </a:ext>
                  </a:extLst>
                </a:hlinkClick>
              </a:rPr>
              <a:t>Tuto GIT pour une prise en main rapide ! - </a:t>
            </a:r>
            <a:r>
              <a:rPr lang="fr-FR" sz="1400" dirty="0" err="1">
                <a:solidFill>
                  <a:schemeClr val="bg1"/>
                </a:solidFill>
                <a:hlinkClick r:id="rId4">
                  <a:extLst>
                    <a:ext uri="{A12FA001-AC4F-418D-AE19-62706E023703}">
                      <ahyp:hlinkClr xmlns:ahyp="http://schemas.microsoft.com/office/drawing/2018/hyperlinkcolor" val="tx"/>
                    </a:ext>
                  </a:extLst>
                </a:hlinkClick>
              </a:rPr>
              <a:t>Hostinger</a:t>
            </a:r>
            <a:r>
              <a:rPr lang="fr-FR" sz="1400" dirty="0">
                <a:solidFill>
                  <a:schemeClr val="bg1"/>
                </a:solidFill>
                <a:hlinkClick r:id="rId4">
                  <a:extLst>
                    <a:ext uri="{A12FA001-AC4F-418D-AE19-62706E023703}">
                      <ahyp:hlinkClr xmlns:ahyp="http://schemas.microsoft.com/office/drawing/2018/hyperlinkcolor" val="tx"/>
                    </a:ext>
                  </a:extLst>
                </a:hlinkClick>
              </a:rPr>
              <a:t> Tutoriels</a:t>
            </a:r>
            <a:r>
              <a:rPr lang="fr-FR" sz="1400" dirty="0">
                <a:solidFill>
                  <a:schemeClr val="bg1"/>
                </a:solidFill>
              </a:rPr>
              <a:t> consulté le 25/11/2022</a:t>
            </a:r>
          </a:p>
          <a:p>
            <a:r>
              <a:rPr lang="fr-FR" sz="1400" dirty="0">
                <a:solidFill>
                  <a:schemeClr val="bg1"/>
                </a:solidFill>
                <a:hlinkClick r:id="rId5">
                  <a:extLst>
                    <a:ext uri="{A12FA001-AC4F-418D-AE19-62706E023703}">
                      <ahyp:hlinkClr xmlns:ahyp="http://schemas.microsoft.com/office/drawing/2018/hyperlinkcolor" val="tx"/>
                    </a:ext>
                  </a:extLst>
                </a:hlinkClick>
              </a:rPr>
              <a:t>Découvrir Git : introduction et premiers pas – </a:t>
            </a:r>
            <a:r>
              <a:rPr lang="fr-FR" sz="1400" dirty="0" err="1">
                <a:solidFill>
                  <a:schemeClr val="bg1"/>
                </a:solidFill>
                <a:hlinkClick r:id="rId5">
                  <a:extLst>
                    <a:ext uri="{A12FA001-AC4F-418D-AE19-62706E023703}">
                      <ahyp:hlinkClr xmlns:ahyp="http://schemas.microsoft.com/office/drawing/2018/hyperlinkcolor" val="tx"/>
                    </a:ext>
                  </a:extLst>
                </a:hlinkClick>
              </a:rPr>
              <a:t>Miximum</a:t>
            </a:r>
            <a:r>
              <a:rPr lang="fr-FR" sz="1400" dirty="0">
                <a:solidFill>
                  <a:schemeClr val="bg1"/>
                </a:solidFill>
              </a:rPr>
              <a:t> consulté le 25/11/2022</a:t>
            </a:r>
          </a:p>
          <a:p>
            <a:endParaRPr lang="fr-FR" sz="1400" dirty="0">
              <a:solidFill>
                <a:schemeClr val="bg1"/>
              </a:solidFill>
            </a:endParaRPr>
          </a:p>
          <a:p>
            <a:endParaRPr lang="fr-FR" sz="1400" dirty="0">
              <a:solidFill>
                <a:schemeClr val="bg1"/>
              </a:solidFill>
              <a:latin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ndParaRPr>
          </a:p>
        </p:txBody>
      </p:sp>
      <p:sp>
        <p:nvSpPr>
          <p:cNvPr id="4" name="Espace réservé du numéro de diapositive 3">
            <a:extLst>
              <a:ext uri="{FF2B5EF4-FFF2-40B4-BE49-F238E27FC236}">
                <a16:creationId xmlns:a16="http://schemas.microsoft.com/office/drawing/2014/main" id="{88B70DF4-33AE-8A7E-D5EA-CF33A9CED03A}"/>
              </a:ext>
            </a:extLst>
          </p:cNvPr>
          <p:cNvSpPr>
            <a:spLocks noGrp="1"/>
          </p:cNvSpPr>
          <p:nvPr>
            <p:ph type="sldNum" sz="quarter" idx="12"/>
          </p:nvPr>
        </p:nvSpPr>
        <p:spPr/>
        <p:txBody>
          <a:bodyPr/>
          <a:lstStyle/>
          <a:p>
            <a:fld id="{FE0AF765-878A-447A-ACEE-392DA2EADE6C}" type="slidenum">
              <a:rPr lang="fr-FR" smtClean="0"/>
              <a:t>17</a:t>
            </a:fld>
            <a:endParaRPr lang="fr-FR"/>
          </a:p>
        </p:txBody>
      </p:sp>
    </p:spTree>
    <p:extLst>
      <p:ext uri="{BB962C8B-B14F-4D97-AF65-F5344CB8AC3E}">
        <p14:creationId xmlns:p14="http://schemas.microsoft.com/office/powerpoint/2010/main" val="5468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AD2AA-B608-2144-24AE-359F333B60D3}"/>
              </a:ext>
            </a:extLst>
          </p:cNvPr>
          <p:cNvSpPr>
            <a:spLocks noGrp="1"/>
          </p:cNvSpPr>
          <p:nvPr>
            <p:ph type="title"/>
          </p:nvPr>
        </p:nvSpPr>
        <p:spPr/>
        <p:txBody>
          <a:bodyPr/>
          <a:lstStyle/>
          <a:p>
            <a:r>
              <a:rPr lang="fr-FR" dirty="0"/>
              <a:t>Remerciement</a:t>
            </a:r>
          </a:p>
        </p:txBody>
      </p:sp>
      <p:sp>
        <p:nvSpPr>
          <p:cNvPr id="3" name="Espace réservé du contenu 2">
            <a:extLst>
              <a:ext uri="{FF2B5EF4-FFF2-40B4-BE49-F238E27FC236}">
                <a16:creationId xmlns:a16="http://schemas.microsoft.com/office/drawing/2014/main" id="{4CE1A8CF-E449-123F-2328-FBCF1AD9763D}"/>
              </a:ext>
            </a:extLst>
          </p:cNvPr>
          <p:cNvSpPr>
            <a:spLocks noGrp="1"/>
          </p:cNvSpPr>
          <p:nvPr>
            <p:ph idx="1"/>
          </p:nvPr>
        </p:nvSpPr>
        <p:spPr>
          <a:xfrm>
            <a:off x="0" y="3429000"/>
            <a:ext cx="9613861" cy="1795856"/>
          </a:xfrm>
        </p:spPr>
        <p:txBody>
          <a:bodyPr>
            <a:normAutofit/>
          </a:bodyPr>
          <a:lstStyle/>
          <a:p>
            <a:r>
              <a:rPr lang="fr-FR" sz="2000" dirty="0">
                <a:solidFill>
                  <a:schemeClr val="bg1"/>
                </a:solidFill>
              </a:rPr>
              <a:t>M. Mickael D. (Formateur) </a:t>
            </a:r>
          </a:p>
          <a:p>
            <a:r>
              <a:rPr lang="fr-FR" sz="2000" dirty="0">
                <a:solidFill>
                  <a:schemeClr val="bg1"/>
                </a:solidFill>
              </a:rPr>
              <a:t>M. Rodolphe B. (Soutien technique)</a:t>
            </a:r>
          </a:p>
          <a:p>
            <a:r>
              <a:rPr lang="fr-FR" sz="2000" dirty="0">
                <a:solidFill>
                  <a:schemeClr val="bg1"/>
                </a:solidFill>
              </a:rPr>
              <a:t>M. Johnny C. (Soutien technique)</a:t>
            </a:r>
          </a:p>
          <a:p>
            <a:r>
              <a:rPr lang="fr-FR" sz="2000" dirty="0">
                <a:solidFill>
                  <a:schemeClr val="bg1"/>
                </a:solidFill>
              </a:rPr>
              <a:t>M. Nicolas F. (conseillé) </a:t>
            </a:r>
          </a:p>
        </p:txBody>
      </p:sp>
      <p:sp>
        <p:nvSpPr>
          <p:cNvPr id="4" name="Espace réservé du numéro de diapositive 3">
            <a:extLst>
              <a:ext uri="{FF2B5EF4-FFF2-40B4-BE49-F238E27FC236}">
                <a16:creationId xmlns:a16="http://schemas.microsoft.com/office/drawing/2014/main" id="{DB0F49AA-0FDC-1AC7-3C00-6AB22157852D}"/>
              </a:ext>
            </a:extLst>
          </p:cNvPr>
          <p:cNvSpPr>
            <a:spLocks noGrp="1"/>
          </p:cNvSpPr>
          <p:nvPr>
            <p:ph type="sldNum" sz="quarter" idx="12"/>
          </p:nvPr>
        </p:nvSpPr>
        <p:spPr/>
        <p:txBody>
          <a:bodyPr/>
          <a:lstStyle/>
          <a:p>
            <a:fld id="{FE0AF765-878A-447A-ACEE-392DA2EADE6C}" type="slidenum">
              <a:rPr lang="fr-FR" smtClean="0"/>
              <a:t>18</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879" y="2017058"/>
            <a:ext cx="6078121" cy="467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45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995D3D-93DA-F906-18BB-A4BEFEA7909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E5D31289-CD98-E1CE-0BB8-48C2611B840E}"/>
              </a:ext>
            </a:extLst>
          </p:cNvPr>
          <p:cNvSpPr>
            <a:spLocks noGrp="1"/>
          </p:cNvSpPr>
          <p:nvPr>
            <p:ph idx="1"/>
          </p:nvPr>
        </p:nvSpPr>
        <p:spPr/>
        <p:txBody>
          <a:bodyPr>
            <a:normAutofit lnSpcReduction="10000"/>
          </a:bodyPr>
          <a:lstStyle/>
          <a:p>
            <a:pPr marL="514350" indent="-514350">
              <a:buFont typeface="+mj-lt"/>
              <a:buAutoNum type="romanUcPeriod"/>
            </a:pPr>
            <a:r>
              <a:rPr lang="fr-FR" dirty="0"/>
              <a:t>Qu’est-ce que Git ?</a:t>
            </a:r>
          </a:p>
          <a:p>
            <a:pPr marL="514350" indent="-514350">
              <a:buFont typeface="+mj-lt"/>
              <a:buAutoNum type="romanUcPeriod"/>
            </a:pPr>
            <a:r>
              <a:rPr lang="fr-FR" dirty="0"/>
              <a:t>Qu’est-ce qu’un VCS ?</a:t>
            </a:r>
          </a:p>
          <a:p>
            <a:pPr marL="514350" indent="-514350">
              <a:buFont typeface="+mj-lt"/>
              <a:buAutoNum type="romanUcPeriod"/>
            </a:pPr>
            <a:r>
              <a:rPr lang="fr-FR" sz="2400" dirty="0"/>
              <a:t>Avantages de la gestion décentralisée ?</a:t>
            </a:r>
          </a:p>
          <a:p>
            <a:pPr marL="514350" indent="-514350">
              <a:buFont typeface="+mj-lt"/>
              <a:buAutoNum type="romanUcPeriod"/>
            </a:pPr>
            <a:r>
              <a:rPr lang="fr-FR" sz="2400" dirty="0"/>
              <a:t>Inconvénients ?</a:t>
            </a:r>
            <a:endParaRPr lang="fr-FR" dirty="0"/>
          </a:p>
          <a:p>
            <a:pPr marL="514350" indent="-514350">
              <a:buFont typeface="+mj-lt"/>
              <a:buAutoNum type="romanUcPeriod"/>
            </a:pPr>
            <a:r>
              <a:rPr lang="fr-FR" dirty="0"/>
              <a:t>Avec quels logiciels ?</a:t>
            </a:r>
          </a:p>
          <a:p>
            <a:pPr marL="514350" indent="-514350">
              <a:buFont typeface="+mj-lt"/>
              <a:buAutoNum type="romanUcPeriod"/>
            </a:pPr>
            <a:r>
              <a:rPr lang="fr-FR" dirty="0"/>
              <a:t>Fonctionnalités.</a:t>
            </a:r>
          </a:p>
          <a:p>
            <a:pPr marL="514350" indent="-514350">
              <a:buFont typeface="+mj-lt"/>
              <a:buAutoNum type="romanUcPeriod"/>
            </a:pPr>
            <a:r>
              <a:rPr lang="fr-FR" dirty="0" err="1"/>
              <a:t>Utillisation</a:t>
            </a:r>
            <a:r>
              <a:rPr lang="fr-FR" dirty="0"/>
              <a:t> en lignes de commandes (exemples).</a:t>
            </a:r>
          </a:p>
          <a:p>
            <a:pPr marL="514350" indent="-514350">
              <a:buFont typeface="+mj-lt"/>
              <a:buAutoNum type="romanUcPeriod"/>
            </a:pPr>
            <a:r>
              <a:rPr lang="fr-FR" dirty="0"/>
              <a:t>Sources.</a:t>
            </a:r>
          </a:p>
        </p:txBody>
      </p:sp>
      <p:sp>
        <p:nvSpPr>
          <p:cNvPr id="5" name="Espace réservé du numéro de diapositive 4">
            <a:extLst>
              <a:ext uri="{FF2B5EF4-FFF2-40B4-BE49-F238E27FC236}">
                <a16:creationId xmlns:a16="http://schemas.microsoft.com/office/drawing/2014/main" id="{3DCBFD3C-DDC0-EC2F-4D39-EB79D9437506}"/>
              </a:ext>
            </a:extLst>
          </p:cNvPr>
          <p:cNvSpPr>
            <a:spLocks noGrp="1"/>
          </p:cNvSpPr>
          <p:nvPr>
            <p:ph type="sldNum" sz="quarter" idx="12"/>
          </p:nvPr>
        </p:nvSpPr>
        <p:spPr/>
        <p:txBody>
          <a:bodyPr/>
          <a:lstStyle/>
          <a:p>
            <a:fld id="{FE0AF765-878A-447A-ACEE-392DA2EADE6C}" type="slidenum">
              <a:rPr lang="fr-FR" smtClean="0"/>
              <a:t>2</a:t>
            </a:fld>
            <a:endParaRPr lang="fr-FR"/>
          </a:p>
        </p:txBody>
      </p:sp>
    </p:spTree>
    <p:extLst>
      <p:ext uri="{BB962C8B-B14F-4D97-AF65-F5344CB8AC3E}">
        <p14:creationId xmlns:p14="http://schemas.microsoft.com/office/powerpoint/2010/main" val="110638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0AC75-ECAF-FF49-29F5-EC7833440D46}"/>
              </a:ext>
            </a:extLst>
          </p:cNvPr>
          <p:cNvSpPr>
            <a:spLocks noGrp="1"/>
          </p:cNvSpPr>
          <p:nvPr>
            <p:ph type="title"/>
          </p:nvPr>
        </p:nvSpPr>
        <p:spPr/>
        <p:txBody>
          <a:bodyPr/>
          <a:lstStyle/>
          <a:p>
            <a:r>
              <a:rPr lang="fr-FR" dirty="0"/>
              <a:t>Qu’est-ce que Git ?</a:t>
            </a:r>
          </a:p>
        </p:txBody>
      </p:sp>
      <p:sp>
        <p:nvSpPr>
          <p:cNvPr id="3" name="Espace réservé du contenu 2">
            <a:extLst>
              <a:ext uri="{FF2B5EF4-FFF2-40B4-BE49-F238E27FC236}">
                <a16:creationId xmlns:a16="http://schemas.microsoft.com/office/drawing/2014/main" id="{EBDDD240-48A7-ACBF-467B-A6F8CE8A6873}"/>
              </a:ext>
            </a:extLst>
          </p:cNvPr>
          <p:cNvSpPr>
            <a:spLocks noGrp="1"/>
          </p:cNvSpPr>
          <p:nvPr>
            <p:ph idx="1"/>
          </p:nvPr>
        </p:nvSpPr>
        <p:spPr>
          <a:xfrm>
            <a:off x="70338" y="2155144"/>
            <a:ext cx="9613861" cy="2179463"/>
          </a:xfrm>
        </p:spPr>
        <p:txBody>
          <a:bodyPr>
            <a:normAutofit/>
          </a:bodyPr>
          <a:lstStyle/>
          <a:p>
            <a:endParaRPr lang="fr-FR" sz="1600" dirty="0">
              <a:solidFill>
                <a:schemeClr val="bg1"/>
              </a:solidFill>
            </a:endParaRPr>
          </a:p>
          <a:p>
            <a:pPr marL="0" indent="0">
              <a:buNone/>
            </a:pPr>
            <a:endParaRPr lang="fr-FR" sz="1600" dirty="0">
              <a:solidFill>
                <a:schemeClr val="bg1"/>
              </a:solidFill>
            </a:endParaRPr>
          </a:p>
          <a:p>
            <a:r>
              <a:rPr lang="fr-FR" sz="2000" dirty="0">
                <a:solidFill>
                  <a:schemeClr val="bg1"/>
                </a:solidFill>
              </a:rPr>
              <a:t>Git est créé en 2005 par l’inventeur du noyau Linux OS, M. Linus </a:t>
            </a:r>
            <a:r>
              <a:rPr lang="fr-FR" sz="2000" dirty="0" err="1">
                <a:solidFill>
                  <a:schemeClr val="bg1"/>
                </a:solidFill>
              </a:rPr>
              <a:t>Torvalds</a:t>
            </a:r>
            <a:r>
              <a:rPr lang="fr-FR" sz="2000" dirty="0">
                <a:solidFill>
                  <a:schemeClr val="bg1"/>
                </a:solidFill>
              </a:rPr>
              <a:t>.</a:t>
            </a:r>
          </a:p>
          <a:p>
            <a:endParaRPr lang="fr-FR" sz="2000" dirty="0">
              <a:solidFill>
                <a:schemeClr val="bg1"/>
              </a:solidFill>
            </a:endParaRPr>
          </a:p>
          <a:p>
            <a:r>
              <a:rPr lang="fr-FR" sz="2000" dirty="0">
                <a:solidFill>
                  <a:schemeClr val="bg1"/>
                </a:solidFill>
              </a:rPr>
              <a:t>Git est un outil de gestion de version libre et gratuit, il permet de naviguer dans l'historique de votre/vos projet(s).</a:t>
            </a:r>
          </a:p>
        </p:txBody>
      </p:sp>
      <p:pic>
        <p:nvPicPr>
          <p:cNvPr id="5" name="Image 4" descr="Une image contenant homme, personne, verres, mangeant&#10;&#10;Description générée automatiquement">
            <a:extLst>
              <a:ext uri="{FF2B5EF4-FFF2-40B4-BE49-F238E27FC236}">
                <a16:creationId xmlns:a16="http://schemas.microsoft.com/office/drawing/2014/main" id="{0708D565-6DD4-9DD3-84F0-38C17CB8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938" y="2007101"/>
            <a:ext cx="1606062" cy="2007826"/>
          </a:xfrm>
          <a:prstGeom prst="rect">
            <a:avLst/>
          </a:prstGeom>
        </p:spPr>
      </p:pic>
      <p:sp>
        <p:nvSpPr>
          <p:cNvPr id="6" name="Flèche : droite 5">
            <a:extLst>
              <a:ext uri="{FF2B5EF4-FFF2-40B4-BE49-F238E27FC236}">
                <a16:creationId xmlns:a16="http://schemas.microsoft.com/office/drawing/2014/main" id="{B8643177-8EE9-87DE-A6A3-08B005AC2DDF}"/>
              </a:ext>
            </a:extLst>
          </p:cNvPr>
          <p:cNvSpPr/>
          <p:nvPr/>
        </p:nvSpPr>
        <p:spPr>
          <a:xfrm flipV="1">
            <a:off x="8840665" y="2915104"/>
            <a:ext cx="1586703" cy="252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AB6BF9FD-D215-F780-F799-5FA8BD94F8A2}"/>
              </a:ext>
            </a:extLst>
          </p:cNvPr>
          <p:cNvSpPr>
            <a:spLocks noGrp="1"/>
          </p:cNvSpPr>
          <p:nvPr>
            <p:ph type="sldNum" sz="quarter" idx="12"/>
          </p:nvPr>
        </p:nvSpPr>
        <p:spPr/>
        <p:txBody>
          <a:bodyPr/>
          <a:lstStyle/>
          <a:p>
            <a:fld id="{FE0AF765-878A-447A-ACEE-392DA2EADE6C}" type="slidenum">
              <a:rPr lang="fr-FR" smtClean="0"/>
              <a:t>3</a:t>
            </a:fld>
            <a:endParaRPr lang="fr-FR"/>
          </a:p>
        </p:txBody>
      </p:sp>
      <p:pic>
        <p:nvPicPr>
          <p:cNvPr id="7" name="Image 6">
            <a:extLst>
              <a:ext uri="{FF2B5EF4-FFF2-40B4-BE49-F238E27FC236}">
                <a16:creationId xmlns:a16="http://schemas.microsoft.com/office/drawing/2014/main" id="{D2C68460-B930-30BF-227E-9D76C2237FD6}"/>
              </a:ext>
            </a:extLst>
          </p:cNvPr>
          <p:cNvPicPr>
            <a:picLocks noChangeAspect="1"/>
          </p:cNvPicPr>
          <p:nvPr/>
        </p:nvPicPr>
        <p:blipFill>
          <a:blip r:embed="rId4"/>
          <a:stretch>
            <a:fillRect/>
          </a:stretch>
        </p:blipFill>
        <p:spPr>
          <a:xfrm>
            <a:off x="2515226" y="4411307"/>
            <a:ext cx="5944049" cy="2242946"/>
          </a:xfrm>
          <a:prstGeom prst="rect">
            <a:avLst/>
          </a:prstGeom>
        </p:spPr>
      </p:pic>
    </p:spTree>
    <p:extLst>
      <p:ext uri="{BB962C8B-B14F-4D97-AF65-F5344CB8AC3E}">
        <p14:creationId xmlns:p14="http://schemas.microsoft.com/office/powerpoint/2010/main" val="157046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54079-9D0D-EC1D-2011-43A3ED901E83}"/>
              </a:ext>
            </a:extLst>
          </p:cNvPr>
          <p:cNvSpPr>
            <a:spLocks noGrp="1"/>
          </p:cNvSpPr>
          <p:nvPr>
            <p:ph type="title"/>
          </p:nvPr>
        </p:nvSpPr>
        <p:spPr/>
        <p:txBody>
          <a:bodyPr/>
          <a:lstStyle/>
          <a:p>
            <a:r>
              <a:rPr lang="fr-FR" dirty="0"/>
              <a:t>Qu’est-ce qu’un VCS ?</a:t>
            </a:r>
          </a:p>
        </p:txBody>
      </p:sp>
      <p:sp>
        <p:nvSpPr>
          <p:cNvPr id="3" name="Espace réservé du contenu 2">
            <a:extLst>
              <a:ext uri="{FF2B5EF4-FFF2-40B4-BE49-F238E27FC236}">
                <a16:creationId xmlns:a16="http://schemas.microsoft.com/office/drawing/2014/main" id="{BAF08369-94FE-4B34-9810-8821D12710BE}"/>
              </a:ext>
            </a:extLst>
          </p:cNvPr>
          <p:cNvSpPr>
            <a:spLocks noGrp="1"/>
          </p:cNvSpPr>
          <p:nvPr>
            <p:ph idx="1"/>
          </p:nvPr>
        </p:nvSpPr>
        <p:spPr>
          <a:xfrm>
            <a:off x="0" y="2336873"/>
            <a:ext cx="9613861" cy="4424412"/>
          </a:xfrm>
        </p:spPr>
        <p:txBody>
          <a:bodyPr>
            <a:normAutofit/>
          </a:bodyPr>
          <a:lstStyle/>
          <a:p>
            <a:r>
              <a:rPr lang="fr-FR" sz="1600" dirty="0">
                <a:solidFill>
                  <a:schemeClr val="bg1"/>
                </a:solidFill>
              </a:rPr>
              <a:t>La gestion de versions décentralisée consiste à permettre à chacun de travailler à son rythme, de façon désynchronisée des autres, puis d'offrir un moyen aux développeurs d'échanger leur travaux respectifs.</a:t>
            </a:r>
          </a:p>
          <a:p>
            <a:pPr marL="0" indent="0">
              <a:buNone/>
            </a:pPr>
            <a:endParaRPr lang="fr-FR" sz="1600" dirty="0">
              <a:solidFill>
                <a:schemeClr val="bg1"/>
              </a:solidFill>
            </a:endParaRPr>
          </a:p>
          <a:p>
            <a:r>
              <a:rPr lang="fr-FR" sz="1600" dirty="0">
                <a:solidFill>
                  <a:schemeClr val="bg1"/>
                </a:solidFill>
              </a:rPr>
              <a:t>De fait, il existe plusieurs dépôts pour un même projet.</a:t>
            </a:r>
          </a:p>
        </p:txBody>
      </p:sp>
      <p:sp>
        <p:nvSpPr>
          <p:cNvPr id="5" name="Espace réservé du numéro de diapositive 4">
            <a:extLst>
              <a:ext uri="{FF2B5EF4-FFF2-40B4-BE49-F238E27FC236}">
                <a16:creationId xmlns:a16="http://schemas.microsoft.com/office/drawing/2014/main" id="{8A13C60F-766F-A3B9-E30F-AF0CB3C36065}"/>
              </a:ext>
            </a:extLst>
          </p:cNvPr>
          <p:cNvSpPr>
            <a:spLocks noGrp="1"/>
          </p:cNvSpPr>
          <p:nvPr>
            <p:ph type="sldNum" sz="quarter" idx="12"/>
          </p:nvPr>
        </p:nvSpPr>
        <p:spPr/>
        <p:txBody>
          <a:bodyPr/>
          <a:lstStyle/>
          <a:p>
            <a:fld id="{FE0AF765-878A-447A-ACEE-392DA2EADE6C}" type="slidenum">
              <a:rPr lang="fr-FR" smtClean="0"/>
              <a:t>4</a:t>
            </a:fld>
            <a:endParaRPr lang="fr-FR"/>
          </a:p>
        </p:txBody>
      </p:sp>
      <p:pic>
        <p:nvPicPr>
          <p:cNvPr id="6" name="Image 5">
            <a:extLst>
              <a:ext uri="{FF2B5EF4-FFF2-40B4-BE49-F238E27FC236}">
                <a16:creationId xmlns:a16="http://schemas.microsoft.com/office/drawing/2014/main" id="{A23F8331-6DCB-CE3B-693B-BA6DB6C1C634}"/>
              </a:ext>
            </a:extLst>
          </p:cNvPr>
          <p:cNvPicPr>
            <a:picLocks noChangeAspect="1"/>
          </p:cNvPicPr>
          <p:nvPr/>
        </p:nvPicPr>
        <p:blipFill>
          <a:blip r:embed="rId3"/>
          <a:stretch>
            <a:fillRect/>
          </a:stretch>
        </p:blipFill>
        <p:spPr>
          <a:xfrm>
            <a:off x="5487251" y="3775796"/>
            <a:ext cx="6564367" cy="2985489"/>
          </a:xfrm>
          <a:prstGeom prst="rect">
            <a:avLst/>
          </a:prstGeom>
        </p:spPr>
      </p:pic>
    </p:spTree>
    <p:extLst>
      <p:ext uri="{BB962C8B-B14F-4D97-AF65-F5344CB8AC3E}">
        <p14:creationId xmlns:p14="http://schemas.microsoft.com/office/powerpoint/2010/main" val="290433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A7873-87EF-3540-1D1F-521D179778C8}"/>
              </a:ext>
            </a:extLst>
          </p:cNvPr>
          <p:cNvSpPr>
            <a:spLocks noGrp="1"/>
          </p:cNvSpPr>
          <p:nvPr>
            <p:ph type="title"/>
          </p:nvPr>
        </p:nvSpPr>
        <p:spPr/>
        <p:txBody>
          <a:bodyPr/>
          <a:lstStyle/>
          <a:p>
            <a:r>
              <a:rPr lang="fr-FR" sz="3600" dirty="0"/>
              <a:t>Avantages :</a:t>
            </a:r>
          </a:p>
        </p:txBody>
      </p:sp>
      <p:sp>
        <p:nvSpPr>
          <p:cNvPr id="3" name="Espace réservé du contenu 2">
            <a:extLst>
              <a:ext uri="{FF2B5EF4-FFF2-40B4-BE49-F238E27FC236}">
                <a16:creationId xmlns:a16="http://schemas.microsoft.com/office/drawing/2014/main" id="{D239D321-2394-187C-AC4B-20BDB608D51F}"/>
              </a:ext>
            </a:extLst>
          </p:cNvPr>
          <p:cNvSpPr>
            <a:spLocks noGrp="1"/>
          </p:cNvSpPr>
          <p:nvPr>
            <p:ph idx="1"/>
          </p:nvPr>
        </p:nvSpPr>
        <p:spPr>
          <a:xfrm>
            <a:off x="0" y="2022403"/>
            <a:ext cx="10416988" cy="3741903"/>
          </a:xfrm>
        </p:spPr>
        <p:txBody>
          <a:bodyPr>
            <a:normAutofit/>
          </a:bodyPr>
          <a:lstStyle/>
          <a:p>
            <a:endParaRPr lang="fr-FR" sz="1600" dirty="0">
              <a:solidFill>
                <a:schemeClr val="bg1"/>
              </a:solidFill>
            </a:endParaRPr>
          </a:p>
          <a:p>
            <a:r>
              <a:rPr lang="fr-FR" sz="1600" dirty="0">
                <a:solidFill>
                  <a:schemeClr val="bg1"/>
                </a:solidFill>
              </a:rPr>
              <a:t>Il permet de ne pas être dépendant d'une seule machine.</a:t>
            </a:r>
          </a:p>
          <a:p>
            <a:endParaRPr lang="fr-FR" sz="1600" dirty="0">
              <a:solidFill>
                <a:schemeClr val="bg1"/>
              </a:solidFill>
            </a:endParaRPr>
          </a:p>
          <a:p>
            <a:r>
              <a:rPr lang="fr-FR" sz="1600" dirty="0">
                <a:solidFill>
                  <a:schemeClr val="bg1"/>
                </a:solidFill>
              </a:rPr>
              <a:t>Il permet aux contributeurs de travailler sans être connectés au VCS, la plupart des opérations sont plus rapides car réalisées en local (sans accès réseau).</a:t>
            </a:r>
          </a:p>
          <a:p>
            <a:endParaRPr lang="fr-FR" sz="1600" dirty="0">
              <a:solidFill>
                <a:schemeClr val="bg1"/>
              </a:solidFill>
            </a:endParaRPr>
          </a:p>
          <a:p>
            <a:r>
              <a:rPr lang="fr-FR" sz="1600" dirty="0">
                <a:solidFill>
                  <a:schemeClr val="bg1"/>
                </a:solidFill>
              </a:rPr>
              <a:t>Il permet le travail privé pour réaliser des brouillons sans devoir publier ses modifications et gêner les autres contributeurs.</a:t>
            </a:r>
          </a:p>
          <a:p>
            <a:endParaRPr lang="fr-FR" sz="1600" dirty="0">
              <a:solidFill>
                <a:schemeClr val="bg1"/>
              </a:solidFill>
            </a:endParaRPr>
          </a:p>
          <a:p>
            <a:r>
              <a:rPr lang="fr-FR" sz="1600" dirty="0">
                <a:solidFill>
                  <a:schemeClr val="bg1"/>
                </a:solidFill>
              </a:rPr>
              <a:t>Il permet de garder un dépôt de référence contenant les versions livrées d'un projet.</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68D1E8B6-34C2-313B-0F48-C8C07B6EE775}"/>
              </a:ext>
            </a:extLst>
          </p:cNvPr>
          <p:cNvSpPr>
            <a:spLocks noGrp="1"/>
          </p:cNvSpPr>
          <p:nvPr>
            <p:ph type="sldNum" sz="quarter" idx="12"/>
          </p:nvPr>
        </p:nvSpPr>
        <p:spPr/>
        <p:txBody>
          <a:bodyPr/>
          <a:lstStyle/>
          <a:p>
            <a:fld id="{FE0AF765-878A-447A-ACEE-392DA2EADE6C}" type="slidenum">
              <a:rPr lang="fr-FR" smtClean="0"/>
              <a:t>5</a:t>
            </a:fld>
            <a:endParaRPr lang="fr-FR"/>
          </a:p>
        </p:txBody>
      </p:sp>
    </p:spTree>
    <p:extLst>
      <p:ext uri="{BB962C8B-B14F-4D97-AF65-F5344CB8AC3E}">
        <p14:creationId xmlns:p14="http://schemas.microsoft.com/office/powerpoint/2010/main" val="130964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A00E1-5E87-8066-BB5C-4BE5ED880DA5}"/>
              </a:ext>
            </a:extLst>
          </p:cNvPr>
          <p:cNvSpPr>
            <a:spLocks noGrp="1"/>
          </p:cNvSpPr>
          <p:nvPr>
            <p:ph type="title"/>
          </p:nvPr>
        </p:nvSpPr>
        <p:spPr/>
        <p:txBody>
          <a:bodyPr/>
          <a:lstStyle/>
          <a:p>
            <a:r>
              <a:rPr lang="fr-FR" sz="3600" dirty="0"/>
              <a:t>Inconvénients :</a:t>
            </a:r>
            <a:endParaRPr lang="fr-FR" dirty="0"/>
          </a:p>
        </p:txBody>
      </p:sp>
      <p:sp>
        <p:nvSpPr>
          <p:cNvPr id="3" name="Espace réservé du contenu 2">
            <a:extLst>
              <a:ext uri="{FF2B5EF4-FFF2-40B4-BE49-F238E27FC236}">
                <a16:creationId xmlns:a16="http://schemas.microsoft.com/office/drawing/2014/main" id="{C1D0E3C0-9F08-5B7F-82EE-A8231BE7AE83}"/>
              </a:ext>
            </a:extLst>
          </p:cNvPr>
          <p:cNvSpPr>
            <a:spLocks noGrp="1"/>
          </p:cNvSpPr>
          <p:nvPr>
            <p:ph idx="1"/>
          </p:nvPr>
        </p:nvSpPr>
        <p:spPr>
          <a:xfrm>
            <a:off x="680321" y="3005089"/>
            <a:ext cx="9613861" cy="2686962"/>
          </a:xfrm>
        </p:spPr>
        <p:txBody>
          <a:bodyPr>
            <a:normAutofit/>
          </a:bodyPr>
          <a:lstStyle/>
          <a:p>
            <a:r>
              <a:rPr lang="fr-FR" sz="1600" dirty="0">
                <a:solidFill>
                  <a:schemeClr val="bg1"/>
                </a:solidFill>
              </a:rPr>
              <a:t>Cloner un dépôt est plus long que récupérer une version pour une gestion de version décentralisée car tout l'historique est copié (ce qui est toutefois un avantage par la suite) ;</a:t>
            </a:r>
          </a:p>
          <a:p>
            <a:endParaRPr lang="fr-FR" sz="1600" dirty="0">
              <a:solidFill>
                <a:schemeClr val="bg1"/>
              </a:solidFill>
            </a:endParaRPr>
          </a:p>
          <a:p>
            <a:r>
              <a:rPr lang="fr-FR" sz="1600" dirty="0">
                <a:solidFill>
                  <a:schemeClr val="bg1"/>
                </a:solidFill>
              </a:rPr>
              <a:t>Il n'y a pas de système de lock (ce qui peut poser des problèmes pour des données binaires qui ne se fusionnent pas).</a:t>
            </a:r>
          </a:p>
          <a:p>
            <a:endParaRPr lang="fr-FR" sz="1600" dirty="0">
              <a:solidFill>
                <a:schemeClr val="bg1"/>
              </a:solidFill>
            </a:endParaRPr>
          </a:p>
          <a:p>
            <a:r>
              <a:rPr lang="fr-FR" sz="1600" dirty="0">
                <a:solidFill>
                  <a:schemeClr val="bg1"/>
                </a:solidFill>
              </a:rPr>
              <a:t>L'auteur de développement logiciel Joel </a:t>
            </a:r>
            <a:r>
              <a:rPr lang="fr-FR" sz="1600" dirty="0" err="1">
                <a:solidFill>
                  <a:schemeClr val="bg1"/>
                </a:solidFill>
              </a:rPr>
              <a:t>Spolsky</a:t>
            </a:r>
            <a:r>
              <a:rPr lang="fr-FR" sz="1600" dirty="0">
                <a:solidFill>
                  <a:schemeClr val="bg1"/>
                </a:solidFill>
              </a:rPr>
              <a:t> décrit la gestion de version décentralisée comme « probablement la plus grande avancée dans les technologies de développement logiciel des 10 dernières années. »</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id="{1E03E0EB-F2E5-2589-694F-B6769B83B854}"/>
              </a:ext>
            </a:extLst>
          </p:cNvPr>
          <p:cNvSpPr>
            <a:spLocks noGrp="1"/>
          </p:cNvSpPr>
          <p:nvPr>
            <p:ph type="sldNum" sz="quarter" idx="12"/>
          </p:nvPr>
        </p:nvSpPr>
        <p:spPr/>
        <p:txBody>
          <a:bodyPr/>
          <a:lstStyle/>
          <a:p>
            <a:fld id="{FE0AF765-878A-447A-ACEE-392DA2EADE6C}" type="slidenum">
              <a:rPr lang="fr-FR" smtClean="0"/>
              <a:t>6</a:t>
            </a:fld>
            <a:endParaRPr lang="fr-FR"/>
          </a:p>
        </p:txBody>
      </p:sp>
    </p:spTree>
    <p:extLst>
      <p:ext uri="{BB962C8B-B14F-4D97-AF65-F5344CB8AC3E}">
        <p14:creationId xmlns:p14="http://schemas.microsoft.com/office/powerpoint/2010/main" val="34337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C601A-D8AA-479C-D6B9-9E39475E2CA4}"/>
              </a:ext>
            </a:extLst>
          </p:cNvPr>
          <p:cNvSpPr>
            <a:spLocks noGrp="1"/>
          </p:cNvSpPr>
          <p:nvPr>
            <p:ph type="title"/>
          </p:nvPr>
        </p:nvSpPr>
        <p:spPr/>
        <p:txBody>
          <a:bodyPr/>
          <a:lstStyle/>
          <a:p>
            <a:r>
              <a:rPr lang="fr-FR" dirty="0"/>
              <a:t>APPLICATION PRATIQUE !</a:t>
            </a:r>
          </a:p>
        </p:txBody>
      </p:sp>
      <p:sp>
        <p:nvSpPr>
          <p:cNvPr id="4" name="Espace réservé du numéro de diapositive 3">
            <a:extLst>
              <a:ext uri="{FF2B5EF4-FFF2-40B4-BE49-F238E27FC236}">
                <a16:creationId xmlns:a16="http://schemas.microsoft.com/office/drawing/2014/main" id="{C07A0382-D48D-4ACA-EF43-1D6C241BFE13}"/>
              </a:ext>
            </a:extLst>
          </p:cNvPr>
          <p:cNvSpPr>
            <a:spLocks noGrp="1"/>
          </p:cNvSpPr>
          <p:nvPr>
            <p:ph type="sldNum" sz="quarter" idx="12"/>
          </p:nvPr>
        </p:nvSpPr>
        <p:spPr/>
        <p:txBody>
          <a:bodyPr/>
          <a:lstStyle/>
          <a:p>
            <a:fld id="{FE0AF765-878A-447A-ACEE-392DA2EADE6C}" type="slidenum">
              <a:rPr lang="fr-FR" smtClean="0"/>
              <a:t>7</a:t>
            </a:fld>
            <a:endParaRPr lang="fr-F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1" y="2171717"/>
            <a:ext cx="12033274" cy="314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79512" y="5824330"/>
            <a:ext cx="6957391" cy="369332"/>
          </a:xfrm>
          <a:prstGeom prst="rect">
            <a:avLst/>
          </a:prstGeom>
          <a:noFill/>
        </p:spPr>
        <p:txBody>
          <a:bodyPr wrap="square" rtlCol="0">
            <a:spAutoFit/>
          </a:bodyPr>
          <a:lstStyle/>
          <a:p>
            <a:r>
              <a:rPr lang="fr-FR" dirty="0">
                <a:solidFill>
                  <a:schemeClr val="bg1"/>
                </a:solidFill>
              </a:rPr>
              <a:t>J’aurai </a:t>
            </a:r>
            <a:r>
              <a:rPr lang="fr-FR" dirty="0" err="1">
                <a:solidFill>
                  <a:schemeClr val="bg1"/>
                </a:solidFill>
              </a:rPr>
              <a:t>pû</a:t>
            </a:r>
            <a:r>
              <a:rPr lang="fr-FR" dirty="0">
                <a:solidFill>
                  <a:schemeClr val="bg1"/>
                </a:solidFill>
              </a:rPr>
              <a:t> aussi </a:t>
            </a:r>
            <a:r>
              <a:rPr lang="fr-FR" dirty="0" err="1">
                <a:solidFill>
                  <a:schemeClr val="bg1"/>
                </a:solidFill>
              </a:rPr>
              <a:t>utilliser</a:t>
            </a:r>
            <a:r>
              <a:rPr lang="fr-FR" dirty="0">
                <a:solidFill>
                  <a:schemeClr val="bg1"/>
                </a:solidFill>
              </a:rPr>
              <a:t> la commande : </a:t>
            </a:r>
            <a:r>
              <a:rPr lang="fr-FR" dirty="0" err="1">
                <a:solidFill>
                  <a:srgbClr val="FFFF00"/>
                </a:solidFill>
              </a:rPr>
              <a:t>mkdir</a:t>
            </a:r>
            <a:r>
              <a:rPr lang="fr-FR" dirty="0">
                <a:solidFill>
                  <a:srgbClr val="FFFF00"/>
                </a:solidFill>
              </a:rPr>
              <a:t> </a:t>
            </a:r>
            <a:r>
              <a:rPr lang="fr-FR" dirty="0" err="1">
                <a:solidFill>
                  <a:srgbClr val="FFFF00"/>
                </a:solidFill>
              </a:rPr>
              <a:t>nomDuDossier</a:t>
            </a:r>
            <a:endParaRPr lang="fr-FR" dirty="0">
              <a:solidFill>
                <a:srgbClr val="FFFF00"/>
              </a:solidFill>
            </a:endParaRPr>
          </a:p>
        </p:txBody>
      </p:sp>
    </p:spTree>
    <p:extLst>
      <p:ext uri="{BB962C8B-B14F-4D97-AF65-F5344CB8AC3E}">
        <p14:creationId xmlns:p14="http://schemas.microsoft.com/office/powerpoint/2010/main" val="227788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git </a:t>
            </a:r>
            <a:r>
              <a:rPr lang="fr-FR" dirty="0" err="1"/>
              <a:t>init</a:t>
            </a:r>
            <a:r>
              <a:rPr lang="fr-FR" dirty="0"/>
              <a:t> »</a:t>
            </a:r>
          </a:p>
        </p:txBody>
      </p:sp>
      <p:sp>
        <p:nvSpPr>
          <p:cNvPr id="3" name="Espace réservé du contenu 2"/>
          <p:cNvSpPr>
            <a:spLocks noGrp="1"/>
          </p:cNvSpPr>
          <p:nvPr>
            <p:ph idx="1"/>
          </p:nvPr>
        </p:nvSpPr>
        <p:spPr>
          <a:xfrm>
            <a:off x="0" y="2053409"/>
            <a:ext cx="10506456" cy="3599316"/>
          </a:xfrm>
        </p:spPr>
        <p:txBody>
          <a:bodyPr>
            <a:normAutofit/>
          </a:bodyPr>
          <a:lstStyle/>
          <a:p>
            <a:r>
              <a:rPr lang="fr-FR" sz="1800" dirty="0">
                <a:solidFill>
                  <a:schemeClr val="bg1"/>
                </a:solidFill>
              </a:rPr>
              <a:t>Dans </a:t>
            </a:r>
            <a:r>
              <a:rPr lang="fr-FR" sz="1800" dirty="0" err="1">
                <a:solidFill>
                  <a:schemeClr val="bg1"/>
                </a:solidFill>
              </a:rPr>
              <a:t>powerShell</a:t>
            </a:r>
            <a:r>
              <a:rPr lang="fr-FR" sz="1800" dirty="0">
                <a:solidFill>
                  <a:schemeClr val="bg1"/>
                </a:solidFill>
              </a:rPr>
              <a:t> après avoir copié l’adresse de mon dossier que j’ai créé, j’utilise la commande ‘</a:t>
            </a:r>
            <a:r>
              <a:rPr lang="fr-FR" sz="1800" dirty="0">
                <a:solidFill>
                  <a:srgbClr val="FFFF00"/>
                </a:solidFill>
              </a:rPr>
              <a:t>git </a:t>
            </a:r>
            <a:r>
              <a:rPr lang="fr-FR" sz="1800" dirty="0" err="1">
                <a:solidFill>
                  <a:srgbClr val="FFFF00"/>
                </a:solidFill>
              </a:rPr>
              <a:t>init</a:t>
            </a:r>
            <a:r>
              <a:rPr lang="fr-FR" sz="18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Ci-dessous le dossier ‘</a:t>
            </a:r>
            <a:r>
              <a:rPr lang="fr-FR" sz="1800" dirty="0">
                <a:solidFill>
                  <a:srgbClr val="FFFF00"/>
                </a:solidFill>
              </a:rPr>
              <a:t>.git</a:t>
            </a:r>
            <a:r>
              <a:rPr lang="fr-FR" sz="1800" dirty="0">
                <a:solidFill>
                  <a:schemeClr val="bg1"/>
                </a:solidFill>
              </a:rPr>
              <a:t>’ est apparût DANS mon dossier « </a:t>
            </a:r>
            <a:r>
              <a:rPr lang="fr-FR" sz="1800" dirty="0">
                <a:solidFill>
                  <a:srgbClr val="FFFF00"/>
                </a:solidFill>
              </a:rPr>
              <a:t>Exercices_Algo_Serie_1_Exemple</a:t>
            </a:r>
            <a:r>
              <a:rPr lang="fr-FR" sz="1800" dirty="0">
                <a:solidFill>
                  <a:schemeClr val="bg1"/>
                </a:solidFill>
              </a:rPr>
              <a:t> »</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8</a:t>
            </a:fld>
            <a:endParaRPr lang="fr-F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02352"/>
            <a:ext cx="8495700" cy="167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758"/>
            <a:ext cx="12179008" cy="130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6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CRATION DU DEPÔT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9</a:t>
            </a:fld>
            <a:endParaRPr lang="fr-F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429000"/>
            <a:ext cx="12144765" cy="162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499337" y="2367614"/>
            <a:ext cx="5193326" cy="369332"/>
          </a:xfrm>
          <a:prstGeom prst="rect">
            <a:avLst/>
          </a:prstGeom>
          <a:noFill/>
        </p:spPr>
        <p:txBody>
          <a:bodyPr wrap="square" rtlCol="0">
            <a:spAutoFit/>
          </a:bodyPr>
          <a:lstStyle/>
          <a:p>
            <a:r>
              <a:rPr lang="fr-FR" dirty="0">
                <a:solidFill>
                  <a:schemeClr val="bg1"/>
                </a:solidFill>
              </a:rPr>
              <a:t>Dans </a:t>
            </a:r>
            <a:r>
              <a:rPr lang="fr-FR" dirty="0" err="1">
                <a:solidFill>
                  <a:schemeClr val="bg1"/>
                </a:solidFill>
              </a:rPr>
              <a:t>GitHub</a:t>
            </a:r>
            <a:r>
              <a:rPr lang="fr-FR" dirty="0">
                <a:solidFill>
                  <a:schemeClr val="bg1"/>
                </a:solidFill>
              </a:rPr>
              <a:t> dans </a:t>
            </a:r>
            <a:r>
              <a:rPr lang="fr-FR" dirty="0" err="1">
                <a:solidFill>
                  <a:schemeClr val="bg1"/>
                </a:solidFill>
              </a:rPr>
              <a:t>Repositories</a:t>
            </a:r>
            <a:r>
              <a:rPr lang="fr-FR" dirty="0">
                <a:solidFill>
                  <a:schemeClr val="bg1"/>
                </a:solidFill>
              </a:rPr>
              <a:t> cliquez sur ‘New’</a:t>
            </a:r>
          </a:p>
        </p:txBody>
      </p:sp>
    </p:spTree>
    <p:extLst>
      <p:ext uri="{BB962C8B-B14F-4D97-AF65-F5344CB8AC3E}">
        <p14:creationId xmlns:p14="http://schemas.microsoft.com/office/powerpoint/2010/main" val="361917448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600</TotalTime>
  <Words>864</Words>
  <Application>Microsoft Office PowerPoint</Application>
  <PresentationFormat>Grand écran</PresentationFormat>
  <Paragraphs>141</Paragraphs>
  <Slides>18</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Trebuchet MS</vt:lpstr>
      <vt:lpstr>Berlin</vt:lpstr>
      <vt:lpstr>Présentation git </vt:lpstr>
      <vt:lpstr>SOMMAIRE</vt:lpstr>
      <vt:lpstr>Qu’est-ce que Git ?</vt:lpstr>
      <vt:lpstr>Qu’est-ce qu’un VCS ?</vt:lpstr>
      <vt:lpstr>Avantages :</vt:lpstr>
      <vt:lpstr>Inconvénients :</vt:lpstr>
      <vt:lpstr>APPLICATION PRATIQUE !</vt:lpstr>
      <vt:lpstr>« git init »</vt:lpstr>
      <vt:lpstr>CRATION DU DEPÔT DISTANT</vt:lpstr>
      <vt:lpstr>CRÈATION DU DÈPÔT DISTANT</vt:lpstr>
      <vt:lpstr>CRÈATION DU DÈPÔT DISTANT</vt:lpstr>
      <vt:lpstr>CRÈATION DU LIEN (Local-GitHub)</vt:lpstr>
      <vt:lpstr>PREMIER FICHIER</vt:lpstr>
      <vt:lpstr>PRÈPARATION DU PAQUET</vt:lpstr>
      <vt:lpstr>ENVOI DU PAQUET EN LOCAL</vt:lpstr>
      <vt:lpstr>Présentation PowerPoint</vt:lpstr>
      <vt:lpstr>SOURCES</vt:lpstr>
      <vt:lpstr>Remerciement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AKNOUCHE</dc:creator>
  <cp:lastModifiedBy>Mathieu AKNOUCHE</cp:lastModifiedBy>
  <cp:revision>28</cp:revision>
  <dcterms:created xsi:type="dcterms:W3CDTF">2022-11-19T13:11:22Z</dcterms:created>
  <dcterms:modified xsi:type="dcterms:W3CDTF">2022-11-29T20:07:51Z</dcterms:modified>
</cp:coreProperties>
</file>