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24" r:id="rId2"/>
    <p:sldId id="327" r:id="rId3"/>
    <p:sldId id="328" r:id="rId4"/>
    <p:sldId id="326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970"/>
    <a:srgbClr val="080808"/>
    <a:srgbClr val="705D54"/>
    <a:srgbClr val="493327"/>
    <a:srgbClr val="53C780"/>
    <a:srgbClr val="67D993"/>
    <a:srgbClr val="F2A849"/>
    <a:srgbClr val="F8F8F8"/>
    <a:srgbClr val="054487"/>
    <a:srgbClr val="117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4" autoAdjust="0"/>
    <p:restoredTop sz="94663"/>
  </p:normalViewPr>
  <p:slideViewPr>
    <p:cSldViewPr>
      <p:cViewPr varScale="1">
        <p:scale>
          <a:sx n="107" d="100"/>
          <a:sy n="107" d="100"/>
        </p:scale>
        <p:origin x="49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0A1F7-5C3F-468B-B61E-8B960E66D34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41880-4017-457F-B010-20F69552E2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41880-4017-457F-B010-20F69552E2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03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41880-4017-457F-B010-20F69552E2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6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fld id="{4BE2695A-C345-47F4-AD7A-8053D88ED589}" type="datetime1">
              <a:rPr lang="zh-CN" altLang="en-US"/>
              <a:t>2019/10/28</a:t>
            </a:fld>
            <a:endParaRPr lang="zh-CN" altLang="en-US" sz="135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fld id="{D0663D27-BB9F-4B92-A690-4A7512AE75D4}" type="slidenum">
              <a:rPr lang="zh-CN" altLang="en-US"/>
              <a:t>‹#›</a:t>
            </a:fld>
            <a:endParaRPr lang="zh-CN" altLang="en-US" sz="135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369219"/>
            <a:ext cx="3886200" cy="15740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8650" y="3057525"/>
            <a:ext cx="3886200" cy="15751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2019/10/28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D2DF-EA40-424B-9200-EEB89F240BBC}" type="datetime1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AA2AB-881A-4B20-AF4E-3E32F1878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3518"/>
            <a:ext cx="8229600" cy="482453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Ideas</a:t>
            </a:r>
          </a:p>
          <a:p>
            <a:pPr lvl="1"/>
            <a:r>
              <a:rPr lang="en-US" altLang="zh-CN" sz="2000" dirty="0"/>
              <a:t>Fuzzy Clustering </a:t>
            </a:r>
          </a:p>
          <a:p>
            <a:pPr marL="914400" lvl="2" indent="0">
              <a:buNone/>
            </a:pPr>
            <a:endParaRPr lang="en-US" altLang="zh-CN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3BDD5E-5CFB-48A6-94B3-72A5BF337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38009"/>
            <a:ext cx="2982647" cy="2515553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A9C98E26-F79D-4763-BBF3-0042197E37BB}"/>
              </a:ext>
            </a:extLst>
          </p:cNvPr>
          <p:cNvSpPr/>
          <p:nvPr/>
        </p:nvSpPr>
        <p:spPr>
          <a:xfrm>
            <a:off x="3944888" y="1078346"/>
            <a:ext cx="2655683" cy="25922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95FC308-6345-4901-9FD5-FBCECD1DAB99}"/>
              </a:ext>
            </a:extLst>
          </p:cNvPr>
          <p:cNvSpPr/>
          <p:nvPr/>
        </p:nvSpPr>
        <p:spPr>
          <a:xfrm>
            <a:off x="5673080" y="1294370"/>
            <a:ext cx="2376264" cy="2251674"/>
          </a:xfrm>
          <a:prstGeom prst="ellipse">
            <a:avLst/>
          </a:prstGeom>
          <a:noFill/>
          <a:ln>
            <a:solidFill>
              <a:srgbClr val="F469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72EEC90D-ECD9-4FD1-9AFE-09390228DD22}"/>
              </a:ext>
            </a:extLst>
          </p:cNvPr>
          <p:cNvSpPr/>
          <p:nvPr/>
        </p:nvSpPr>
        <p:spPr>
          <a:xfrm>
            <a:off x="4236713" y="2230474"/>
            <a:ext cx="284239" cy="2880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L1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FC4A628E-CB77-4244-97BC-4FCC426B9F55}"/>
              </a:ext>
            </a:extLst>
          </p:cNvPr>
          <p:cNvSpPr/>
          <p:nvPr/>
        </p:nvSpPr>
        <p:spPr>
          <a:xfrm>
            <a:off x="7138505" y="2158466"/>
            <a:ext cx="284239" cy="28803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L2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0F0F5A75-967B-4E4C-8797-B7A3A5D34240}"/>
              </a:ext>
            </a:extLst>
          </p:cNvPr>
          <p:cNvSpPr/>
          <p:nvPr/>
        </p:nvSpPr>
        <p:spPr>
          <a:xfrm>
            <a:off x="4808984" y="1654410"/>
            <a:ext cx="216024" cy="21602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07557E5D-FF4F-4976-80A0-1E53F4148D96}"/>
              </a:ext>
            </a:extLst>
          </p:cNvPr>
          <p:cNvSpPr/>
          <p:nvPr/>
        </p:nvSpPr>
        <p:spPr>
          <a:xfrm>
            <a:off x="4989004" y="2338486"/>
            <a:ext cx="216024" cy="21602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C51EC76E-8E56-4BA5-BFF0-4370CD1E497A}"/>
              </a:ext>
            </a:extLst>
          </p:cNvPr>
          <p:cNvSpPr/>
          <p:nvPr/>
        </p:nvSpPr>
        <p:spPr>
          <a:xfrm>
            <a:off x="5461050" y="1446294"/>
            <a:ext cx="216024" cy="21602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EE55D251-0150-437D-A7A8-0979BF367D4F}"/>
              </a:ext>
            </a:extLst>
          </p:cNvPr>
          <p:cNvSpPr/>
          <p:nvPr/>
        </p:nvSpPr>
        <p:spPr>
          <a:xfrm>
            <a:off x="5285420" y="3106066"/>
            <a:ext cx="216024" cy="21602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D5AEC5F4-A48E-4F87-9538-8DC4EA56ABA3}"/>
              </a:ext>
            </a:extLst>
          </p:cNvPr>
          <p:cNvSpPr/>
          <p:nvPr/>
        </p:nvSpPr>
        <p:spPr>
          <a:xfrm>
            <a:off x="4478016" y="2911624"/>
            <a:ext cx="216024" cy="21602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A917C30C-256F-48CA-ACB3-277159C3EDE3}"/>
              </a:ext>
            </a:extLst>
          </p:cNvPr>
          <p:cNvSpPr/>
          <p:nvPr/>
        </p:nvSpPr>
        <p:spPr>
          <a:xfrm>
            <a:off x="5487697" y="1944280"/>
            <a:ext cx="216024" cy="21602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86BDA579-6B54-44D6-82E6-EA82A7F06B5A}"/>
              </a:ext>
            </a:extLst>
          </p:cNvPr>
          <p:cNvSpPr/>
          <p:nvPr/>
        </p:nvSpPr>
        <p:spPr>
          <a:xfrm>
            <a:off x="5801423" y="2518505"/>
            <a:ext cx="216024" cy="21602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6C4C64A1-6C5B-4BD1-A4A1-2E111FFE035E}"/>
              </a:ext>
            </a:extLst>
          </p:cNvPr>
          <p:cNvSpPr/>
          <p:nvPr/>
        </p:nvSpPr>
        <p:spPr>
          <a:xfrm>
            <a:off x="6200997" y="2321032"/>
            <a:ext cx="216024" cy="216024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A238F5CC-EF1C-4483-B276-4A8E04BB5371}"/>
              </a:ext>
            </a:extLst>
          </p:cNvPr>
          <p:cNvSpPr/>
          <p:nvPr/>
        </p:nvSpPr>
        <p:spPr>
          <a:xfrm>
            <a:off x="6492559" y="1554306"/>
            <a:ext cx="216024" cy="216024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5FC6AF64-6F24-4611-8322-E4007823C2FE}"/>
              </a:ext>
            </a:extLst>
          </p:cNvPr>
          <p:cNvSpPr/>
          <p:nvPr/>
        </p:nvSpPr>
        <p:spPr>
          <a:xfrm>
            <a:off x="6751740" y="2117335"/>
            <a:ext cx="216024" cy="216024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>
            <a:extLst>
              <a:ext uri="{FF2B5EF4-FFF2-40B4-BE49-F238E27FC236}">
                <a16:creationId xmlns:a16="http://schemas.microsoft.com/office/drawing/2014/main" id="{D98564C5-A36D-4C20-870A-4F0F8CEADD23}"/>
              </a:ext>
            </a:extLst>
          </p:cNvPr>
          <p:cNvSpPr/>
          <p:nvPr/>
        </p:nvSpPr>
        <p:spPr>
          <a:xfrm>
            <a:off x="7524068" y="2554510"/>
            <a:ext cx="216024" cy="216024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>
            <a:extLst>
              <a:ext uri="{FF2B5EF4-FFF2-40B4-BE49-F238E27FC236}">
                <a16:creationId xmlns:a16="http://schemas.microsoft.com/office/drawing/2014/main" id="{AC4644BB-9640-4B4E-8C28-69BF485DFB8F}"/>
              </a:ext>
            </a:extLst>
          </p:cNvPr>
          <p:cNvSpPr/>
          <p:nvPr/>
        </p:nvSpPr>
        <p:spPr>
          <a:xfrm>
            <a:off x="6972270" y="2940300"/>
            <a:ext cx="216024" cy="216024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D82A472B-8477-4FC4-8F00-60F0262236AD}"/>
              </a:ext>
            </a:extLst>
          </p:cNvPr>
          <p:cNvSpPr/>
          <p:nvPr/>
        </p:nvSpPr>
        <p:spPr>
          <a:xfrm>
            <a:off x="7108933" y="1714922"/>
            <a:ext cx="216024" cy="216024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7073C474-BDE1-4C1C-9724-C41BED0544C6}"/>
              </a:ext>
            </a:extLst>
          </p:cNvPr>
          <p:cNvSpPr/>
          <p:nvPr/>
        </p:nvSpPr>
        <p:spPr>
          <a:xfrm>
            <a:off x="6432210" y="2933538"/>
            <a:ext cx="216024" cy="216024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34D3679-9A00-49E7-833C-55CB63F2F3BC}"/>
              </a:ext>
            </a:extLst>
          </p:cNvPr>
          <p:cNvCxnSpPr>
            <a:stCxn id="8" idx="0"/>
          </p:cNvCxnSpPr>
          <p:nvPr/>
        </p:nvCxnSpPr>
        <p:spPr>
          <a:xfrm flipV="1">
            <a:off x="4916996" y="718306"/>
            <a:ext cx="468052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D74EA0F-CEF8-442A-9E55-76B13C0AF987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5393432" y="718306"/>
            <a:ext cx="175630" cy="72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939C91A-E78B-4DD5-99CF-9FB8081C156D}"/>
              </a:ext>
            </a:extLst>
          </p:cNvPr>
          <p:cNvSpPr txBox="1"/>
          <p:nvPr/>
        </p:nvSpPr>
        <p:spPr>
          <a:xfrm>
            <a:off x="4372562" y="34498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Points belong to L1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095319C-2148-4E56-8753-C3A87AC19E40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216945" y="1021136"/>
            <a:ext cx="523147" cy="693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CAE9B17-9CA9-423B-9D60-456157D53FEB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600571" y="1039720"/>
            <a:ext cx="1139521" cy="514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36E80EE-F333-4FA1-A5EF-341C9A7E5E3D}"/>
              </a:ext>
            </a:extLst>
          </p:cNvPr>
          <p:cNvSpPr txBox="1"/>
          <p:nvPr/>
        </p:nvSpPr>
        <p:spPr>
          <a:xfrm>
            <a:off x="6902872" y="62753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Points belong to L2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2D4B728-F714-4067-A016-05F359CC0F0B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545059" y="2734529"/>
            <a:ext cx="364376" cy="130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489BB60-D1B2-412D-B511-8E7FE50F9C63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5574235" y="2537056"/>
            <a:ext cx="734774" cy="15015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B634762-02B8-4ECA-9BA2-FAB9FB0259C8}"/>
              </a:ext>
            </a:extLst>
          </p:cNvPr>
          <p:cNvSpPr txBox="1"/>
          <p:nvPr/>
        </p:nvSpPr>
        <p:spPr>
          <a:xfrm>
            <a:off x="4480170" y="3950153"/>
            <a:ext cx="2982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Potential Transfer Points that we can start from L1 to L2, and vice versa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07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3B962-57BF-CD42-8AB9-32FD963A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5151"/>
            <a:ext cx="8229600" cy="857250"/>
          </a:xfrm>
        </p:spPr>
        <p:txBody>
          <a:bodyPr>
            <a:normAutofit/>
          </a:bodyPr>
          <a:lstStyle/>
          <a:p>
            <a:r>
              <a:rPr lang="en" altLang="zh-CN" sz="2800" b="1" dirty="0"/>
              <a:t>Fuzzy C-Means Clustering (FCM) Algorithm</a:t>
            </a:r>
            <a:endParaRPr kumimoji="1"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428666-9D10-F94B-AA8A-F49D190CDB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5351" y="1082401"/>
                <a:ext cx="4536504" cy="339447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" altLang="zh-CN" sz="2100" dirty="0"/>
                  <a:t>Result: </a:t>
                </a:r>
              </a:p>
              <a:p>
                <a:pPr marL="0" indent="0">
                  <a:buNone/>
                </a:pPr>
                <a:r>
                  <a:rPr lang="en" altLang="zh-CN" sz="2100" dirty="0"/>
                  <a:t>      c Cluster centers c = {c</a:t>
                </a:r>
                <a:r>
                  <a:rPr lang="en" altLang="zh-CN" sz="2100" baseline="-25000" dirty="0"/>
                  <a:t>1</a:t>
                </a:r>
                <a:r>
                  <a:rPr lang="en" altLang="zh-CN" sz="2100" dirty="0"/>
                  <a:t>, c</a:t>
                </a:r>
                <a:r>
                  <a:rPr lang="en" altLang="zh-CN" sz="2100" baseline="-25000" dirty="0"/>
                  <a:t>2</a:t>
                </a:r>
                <a:r>
                  <a:rPr lang="en" altLang="zh-CN" sz="2100" dirty="0"/>
                  <a:t>, c</a:t>
                </a:r>
                <a:r>
                  <a:rPr lang="en" altLang="zh-CN" sz="2100" baseline="-25000" dirty="0"/>
                  <a:t>3</a:t>
                </a:r>
                <a:r>
                  <a:rPr lang="en" altLang="zh-CN" sz="2100" dirty="0"/>
                  <a:t> ..., c</a:t>
                </a:r>
                <a:r>
                  <a:rPr lang="en" altLang="zh-CN" sz="2100" baseline="-25000" dirty="0"/>
                  <a:t>c</a:t>
                </a:r>
                <a:r>
                  <a:rPr lang="en" altLang="zh-CN" sz="2100" dirty="0"/>
                  <a:t>}, given X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" altLang="zh-CN" sz="2100" dirty="0"/>
                  <a:t>, 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" altLang="zh-CN" sz="2100" dirty="0"/>
                  <a:t>}.</a:t>
                </a:r>
                <a:endParaRPr lang="en-US" altLang="zh-CN" sz="2100" dirty="0"/>
              </a:p>
              <a:p>
                <a:r>
                  <a:rPr lang="en-US" altLang="zh-CN" sz="2100" dirty="0"/>
                  <a:t>Main Idea:</a:t>
                </a:r>
              </a:p>
              <a:p>
                <a:pPr marL="0" indent="0">
                  <a:buNone/>
                </a:pPr>
                <a:r>
                  <a:rPr lang="en-US" altLang="zh-CN" sz="2100" dirty="0"/>
                  <a:t>1</a:t>
                </a:r>
                <a:r>
                  <a:rPr lang="en-US" altLang="zh-CN" sz="2100" baseline="30000" dirty="0"/>
                  <a:t>st</a:t>
                </a:r>
                <a:r>
                  <a:rPr lang="en-US" altLang="zh-CN" sz="2100" dirty="0"/>
                  <a:t>: Calculate t</a:t>
                </a:r>
                <a:r>
                  <a:rPr lang="zh-CN" altLang="zh-CN" sz="2100" dirty="0"/>
                  <a:t>he degree </a:t>
                </a:r>
                <a:r>
                  <a:rPr lang="en-US" altLang="zh-CN" sz="2100" dirty="0"/>
                  <a:t>of</a:t>
                </a:r>
                <a:r>
                  <a:rPr lang="en" altLang="zh-CN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sz="2100" dirty="0"/>
                  <a:t> belongs to the i-th cluster</a:t>
                </a:r>
                <a:r>
                  <a:rPr lang="en-US" altLang="zh-CN" sz="21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100" b="0" i="0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1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1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1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1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10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sz="210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10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1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10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altLang="zh-CN" sz="21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100" dirty="0"/>
                  <a:t>. </a:t>
                </a:r>
              </a:p>
              <a:p>
                <a:pPr marL="0" indent="0">
                  <a:buNone/>
                </a:pPr>
                <a:r>
                  <a:rPr lang="en-US" altLang="zh-CN" sz="2100" dirty="0"/>
                  <a:t>2</a:t>
                </a:r>
                <a:r>
                  <a:rPr lang="en-US" altLang="zh-CN" sz="2100" baseline="30000" dirty="0"/>
                  <a:t>nd</a:t>
                </a:r>
                <a:r>
                  <a:rPr lang="en-US" altLang="zh-CN" sz="2100" dirty="0"/>
                  <a:t>: Minimize  </a:t>
                </a:r>
              </a:p>
              <a:p>
                <a:pPr marL="0" indent="0">
                  <a:buNone/>
                </a:pPr>
                <a:r>
                  <a:rPr lang="en-US" altLang="zh-CN" sz="2100" dirty="0"/>
                  <a:t>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1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1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1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zh-CN" sz="2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100" b="0" i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210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10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sSub>
                                  <m:sSubPr>
                                    <m:ctrlPr>
                                      <a:rPr lang="en-US" altLang="zh-CN" sz="2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" altLang="zh-CN" sz="2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1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sz="21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1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1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p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428666-9D10-F94B-AA8A-F49D190CD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5351" y="1082401"/>
                <a:ext cx="4536504" cy="3394472"/>
              </a:xfrm>
              <a:blipFill>
                <a:blip r:embed="rId2"/>
                <a:stretch>
                  <a:fillRect l="-1681" t="-1859" r="-560" b="-15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8BB483D-AA03-1147-953F-C433925CC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0" y="1282700"/>
            <a:ext cx="34036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4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012E6-2591-F948-A4E8-AF48902D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sz="2000" b="1" dirty="0"/>
              <a:t>Advantages: </a:t>
            </a:r>
          </a:p>
          <a:p>
            <a:r>
              <a:rPr lang="en" altLang="zh-CN" sz="2000" dirty="0"/>
              <a:t>Gives best result for overlapped data set. </a:t>
            </a:r>
          </a:p>
          <a:p>
            <a:r>
              <a:rPr lang="en" altLang="zh-CN" sz="2000" dirty="0"/>
              <a:t>Data point may belong to more then one cluster center.</a:t>
            </a:r>
          </a:p>
          <a:p>
            <a:pPr marL="0" indent="0">
              <a:buNone/>
            </a:pPr>
            <a:endParaRPr lang="en" altLang="zh-CN" sz="2000" dirty="0"/>
          </a:p>
          <a:p>
            <a:r>
              <a:rPr lang="en" altLang="zh-CN" sz="2000" b="1"/>
              <a:t>Disadvantages: </a:t>
            </a:r>
            <a:endParaRPr lang="en" altLang="zh-CN" sz="2000" b="1" dirty="0"/>
          </a:p>
          <a:p>
            <a:r>
              <a:rPr lang="en" altLang="zh-CN" sz="2000" dirty="0"/>
              <a:t>A priori specification of the number of clusters.</a:t>
            </a:r>
          </a:p>
          <a:p>
            <a:r>
              <a:rPr lang="en" altLang="zh-CN" sz="2000" dirty="0"/>
              <a:t>Euclidean distance measures can unequally weight underlying factors.</a:t>
            </a:r>
            <a:br>
              <a:rPr lang="en" altLang="zh-CN" dirty="0"/>
            </a:br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22E70CF-BDDA-3648-AE7C-57DC1616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2800" b="1" dirty="0"/>
              <a:t>Fuzzy C-Means Clustering (FCM) Algorithm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752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AA2AB-881A-4B20-AF4E-3E32F1878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3518"/>
            <a:ext cx="8229600" cy="482453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Ideas</a:t>
            </a:r>
          </a:p>
          <a:p>
            <a:pPr lvl="1"/>
            <a:r>
              <a:rPr lang="en-US" altLang="zh-CN" sz="2000" dirty="0"/>
              <a:t>Assuming the capacity of each driver as their average level calculated from their old experience, for example, D1 has capacity of 7 orders, D2 has capacity of 8 orders, D3 has capacity of 7…</a:t>
            </a:r>
          </a:p>
          <a:p>
            <a:pPr lvl="1"/>
            <a:endParaRPr lang="en-US" altLang="zh-CN" sz="1200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EEAD154-E9CF-4819-9CEB-484E44CBAC0F}"/>
              </a:ext>
            </a:extLst>
          </p:cNvPr>
          <p:cNvCxnSpPr>
            <a:cxnSpLocks/>
          </p:cNvCxnSpPr>
          <p:nvPr/>
        </p:nvCxnSpPr>
        <p:spPr>
          <a:xfrm>
            <a:off x="2987824" y="1923678"/>
            <a:ext cx="0" cy="1656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31850BD-8C59-49B6-A660-7A5B6F833194}"/>
              </a:ext>
            </a:extLst>
          </p:cNvPr>
          <p:cNvCxnSpPr/>
          <p:nvPr/>
        </p:nvCxnSpPr>
        <p:spPr>
          <a:xfrm flipH="1">
            <a:off x="1331640" y="3579862"/>
            <a:ext cx="1656184" cy="936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D614ABB-E0C1-42B9-9BE8-0F267D232A99}"/>
              </a:ext>
            </a:extLst>
          </p:cNvPr>
          <p:cNvCxnSpPr/>
          <p:nvPr/>
        </p:nvCxnSpPr>
        <p:spPr>
          <a:xfrm>
            <a:off x="2987824" y="3579862"/>
            <a:ext cx="2664296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F5E4E52-868E-4440-928F-A419ACA4286C}"/>
              </a:ext>
            </a:extLst>
          </p:cNvPr>
          <p:cNvSpPr txBox="1"/>
          <p:nvPr/>
        </p:nvSpPr>
        <p:spPr>
          <a:xfrm>
            <a:off x="888470" y="2526454"/>
            <a:ext cx="44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L2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8D74651-F4EC-46B2-9E9D-2F763CF199A8}"/>
              </a:ext>
            </a:extLst>
          </p:cNvPr>
          <p:cNvSpPr txBox="1"/>
          <p:nvPr/>
        </p:nvSpPr>
        <p:spPr>
          <a:xfrm>
            <a:off x="3203848" y="4475316"/>
            <a:ext cx="44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L3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ED41390-8F7B-4B79-ACF1-5FD4ACDED9AB}"/>
              </a:ext>
            </a:extLst>
          </p:cNvPr>
          <p:cNvSpPr txBox="1"/>
          <p:nvPr/>
        </p:nvSpPr>
        <p:spPr>
          <a:xfrm>
            <a:off x="4572000" y="2536707"/>
            <a:ext cx="44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L1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1AEC304-65D8-4DAB-B2D6-E8E8B76B162C}"/>
              </a:ext>
            </a:extLst>
          </p:cNvPr>
          <p:cNvSpPr txBox="1"/>
          <p:nvPr/>
        </p:nvSpPr>
        <p:spPr>
          <a:xfrm>
            <a:off x="3273665" y="2157122"/>
            <a:ext cx="11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 orders 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79DB8A8-8CEA-42BE-B373-93E3F9662A1F}"/>
              </a:ext>
            </a:extLst>
          </p:cNvPr>
          <p:cNvSpPr txBox="1"/>
          <p:nvPr/>
        </p:nvSpPr>
        <p:spPr>
          <a:xfrm>
            <a:off x="4099311" y="4475316"/>
            <a:ext cx="11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  orders 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1A4AECD-BCF4-4D70-839B-218BFEB1A49C}"/>
              </a:ext>
            </a:extLst>
          </p:cNvPr>
          <p:cNvSpPr txBox="1"/>
          <p:nvPr/>
        </p:nvSpPr>
        <p:spPr>
          <a:xfrm>
            <a:off x="387476" y="3212317"/>
            <a:ext cx="11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 orders 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72863F5-E1CE-414F-83D3-353AC7BCE248}"/>
              </a:ext>
            </a:extLst>
          </p:cNvPr>
          <p:cNvSpPr txBox="1"/>
          <p:nvPr/>
        </p:nvSpPr>
        <p:spPr>
          <a:xfrm>
            <a:off x="6756418" y="2751770"/>
            <a:ext cx="119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CVRP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78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117</Words>
  <Application>Microsoft Office PowerPoint</Application>
  <PresentationFormat>全屏显示(16:9)</PresentationFormat>
  <Paragraphs>34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Cambria Math</vt:lpstr>
      <vt:lpstr>Office 主题​​</vt:lpstr>
      <vt:lpstr>PowerPoint 演示文稿</vt:lpstr>
      <vt:lpstr>Fuzzy C-Means Clustering (FCM) Algorithm</vt:lpstr>
      <vt:lpstr>Fuzzy C-Means Clustering (FCM) Algorithm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heqing</dc:creator>
  <cp:lastModifiedBy>常 凯朝</cp:lastModifiedBy>
  <cp:revision>182</cp:revision>
  <dcterms:created xsi:type="dcterms:W3CDTF">1900-01-01T00:00:00Z</dcterms:created>
  <dcterms:modified xsi:type="dcterms:W3CDTF">2019-10-28T21:42:49Z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2052-9.2.1</vt:lpwstr>
  </property>
</Properties>
</file>