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3"/>
  </p:notesMasterIdLst>
  <p:sldIdLst>
    <p:sldId id="256" r:id="rId2"/>
    <p:sldId id="705" r:id="rId3"/>
    <p:sldId id="701" r:id="rId4"/>
    <p:sldId id="702" r:id="rId5"/>
    <p:sldId id="724" r:id="rId6"/>
    <p:sldId id="678" r:id="rId7"/>
    <p:sldId id="676" r:id="rId8"/>
    <p:sldId id="700" r:id="rId9"/>
    <p:sldId id="712" r:id="rId10"/>
    <p:sldId id="713" r:id="rId11"/>
    <p:sldId id="714" r:id="rId12"/>
    <p:sldId id="715" r:id="rId13"/>
    <p:sldId id="677" r:id="rId14"/>
    <p:sldId id="717" r:id="rId15"/>
    <p:sldId id="709" r:id="rId16"/>
    <p:sldId id="679" r:id="rId17"/>
    <p:sldId id="698" r:id="rId18"/>
    <p:sldId id="725" r:id="rId19"/>
    <p:sldId id="723" r:id="rId20"/>
    <p:sldId id="710" r:id="rId21"/>
    <p:sldId id="711" r:id="rId22"/>
    <p:sldId id="681" r:id="rId23"/>
    <p:sldId id="720" r:id="rId24"/>
    <p:sldId id="721" r:id="rId25"/>
    <p:sldId id="680" r:id="rId26"/>
    <p:sldId id="718" r:id="rId27"/>
    <p:sldId id="716" r:id="rId28"/>
    <p:sldId id="706" r:id="rId29"/>
    <p:sldId id="719" r:id="rId30"/>
    <p:sldId id="707" r:id="rId31"/>
    <p:sldId id="722" r:id="rId32"/>
    <p:sldId id="682" r:id="rId33"/>
    <p:sldId id="695" r:id="rId34"/>
    <p:sldId id="684" r:id="rId35"/>
    <p:sldId id="685" r:id="rId36"/>
    <p:sldId id="686" r:id="rId37"/>
    <p:sldId id="688" r:id="rId38"/>
    <p:sldId id="689" r:id="rId39"/>
    <p:sldId id="690" r:id="rId40"/>
    <p:sldId id="674" r:id="rId41"/>
    <p:sldId id="675"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18B"/>
    <a:srgbClr val="E5291B"/>
    <a:srgbClr val="CE291B"/>
    <a:srgbClr val="FF66FF"/>
    <a:srgbClr val="66B821"/>
    <a:srgbClr val="FF0000"/>
    <a:srgbClr val="DDDDDD"/>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92718" autoAdjust="0"/>
  </p:normalViewPr>
  <p:slideViewPr>
    <p:cSldViewPr>
      <p:cViewPr>
        <p:scale>
          <a:sx n="75" d="100"/>
          <a:sy n="75" d="100"/>
        </p:scale>
        <p:origin x="-1104" y="-654"/>
      </p:cViewPr>
      <p:guideLst>
        <p:guide orient="horz" pos="2160"/>
        <p:guide pos="2880"/>
        <p:guide pos="385"/>
        <p:guide pos="5375"/>
      </p:guideLst>
    </p:cSldViewPr>
  </p:slideViewPr>
  <p:outlineViewPr>
    <p:cViewPr>
      <p:scale>
        <a:sx n="33" d="100"/>
        <a:sy n="33" d="100"/>
      </p:scale>
      <p:origin x="0" y="4638"/>
    </p:cViewPr>
  </p:outlineViewPr>
  <p:notesTextViewPr>
    <p:cViewPr>
      <p:scale>
        <a:sx n="100" d="100"/>
        <a:sy n="100" d="100"/>
      </p:scale>
      <p:origin x="0" y="0"/>
    </p:cViewPr>
  </p:notesTextViewPr>
  <p:sorterViewPr>
    <p:cViewPr>
      <p:scale>
        <a:sx n="100" d="100"/>
        <a:sy n="100" d="100"/>
      </p:scale>
      <p:origin x="0" y="65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ing\Documents\&#24037;&#20316;&#30456;&#20851;\&#23439;&#35266;&#30740;&#31350;\&#20010;&#20154;&#25968;&#25454;&#24211;&#65288;&#19981;&#26029;&#23436;&#21892;&#65289;--&#21016;&#23425;.xls"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D:\SJZ\Citic%20Security\New%20Biz\&#22269;&#20538;&#26399;&#36135;\&#20223;&#30495;&#20132;&#26131;\&#20223;&#30495;&#20132;&#26131;&#22823;&#36187;\&#22269;&#20538;&#26399;&#36135;&#12289;&#29616;&#36135;&#20215;&#26684;.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Ning\Documents\&#24037;&#20316;&#30456;&#20851;\&#34893;&#29983;&#21697;\&#22269;&#20538;&#26399;&#36135;\&#25253;&#21578;\&#20013;&#37329;&#25152;&#22521;&#35757;\ap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048097837238891E-2"/>
          <c:y val="0.13836520478701358"/>
          <c:w val="0.87650159173120556"/>
          <c:h val="0.59748611158028531"/>
        </c:manualLayout>
      </c:layout>
      <c:lineChart>
        <c:grouping val="standard"/>
        <c:varyColors val="0"/>
        <c:ser>
          <c:idx val="0"/>
          <c:order val="0"/>
          <c:tx>
            <c:strRef>
              <c:f>银行间回购利率!$N$2</c:f>
              <c:strCache>
                <c:ptCount val="1"/>
                <c:pt idx="0">
                  <c:v>R001</c:v>
                </c:pt>
              </c:strCache>
            </c:strRef>
          </c:tx>
          <c:spPr>
            <a:ln w="12700">
              <a:solidFill>
                <a:srgbClr val="000080"/>
              </a:solidFill>
              <a:prstDash val="solid"/>
            </a:ln>
          </c:spPr>
          <c:marker>
            <c:symbol val="none"/>
          </c:marker>
          <c:cat>
            <c:numRef>
              <c:f>银行间回购利率!$A$3574:$A$3594</c:f>
              <c:numCache>
                <c:formatCode>yyyy\-mm\-dd;@</c:formatCode>
                <c:ptCount val="21"/>
                <c:pt idx="0">
                  <c:v>41365</c:v>
                </c:pt>
                <c:pt idx="1">
                  <c:v>41366</c:v>
                </c:pt>
                <c:pt idx="2">
                  <c:v>41367</c:v>
                </c:pt>
                <c:pt idx="3">
                  <c:v>41371</c:v>
                </c:pt>
                <c:pt idx="4">
                  <c:v>41372</c:v>
                </c:pt>
                <c:pt idx="5">
                  <c:v>41373</c:v>
                </c:pt>
                <c:pt idx="6">
                  <c:v>41374</c:v>
                </c:pt>
                <c:pt idx="7">
                  <c:v>41375</c:v>
                </c:pt>
                <c:pt idx="8">
                  <c:v>41376</c:v>
                </c:pt>
                <c:pt idx="9">
                  <c:v>41379</c:v>
                </c:pt>
                <c:pt idx="10">
                  <c:v>41380</c:v>
                </c:pt>
                <c:pt idx="11">
                  <c:v>41381</c:v>
                </c:pt>
                <c:pt idx="12">
                  <c:v>41382</c:v>
                </c:pt>
                <c:pt idx="13">
                  <c:v>41383</c:v>
                </c:pt>
                <c:pt idx="14">
                  <c:v>41386</c:v>
                </c:pt>
                <c:pt idx="15">
                  <c:v>41387</c:v>
                </c:pt>
                <c:pt idx="16">
                  <c:v>41388</c:v>
                </c:pt>
                <c:pt idx="17">
                  <c:v>41389</c:v>
                </c:pt>
                <c:pt idx="18">
                  <c:v>41390</c:v>
                </c:pt>
                <c:pt idx="19">
                  <c:v>41391</c:v>
                </c:pt>
                <c:pt idx="20">
                  <c:v>41392</c:v>
                </c:pt>
              </c:numCache>
            </c:numRef>
          </c:cat>
          <c:val>
            <c:numRef>
              <c:f>银行间回购利率!$N$3574:$N$3594</c:f>
              <c:numCache>
                <c:formatCode>0.0000_);[Red]\(0.0000\)</c:formatCode>
                <c:ptCount val="21"/>
                <c:pt idx="0">
                  <c:v>1.9965999999999999</c:v>
                </c:pt>
                <c:pt idx="1">
                  <c:v>2.0238</c:v>
                </c:pt>
                <c:pt idx="2">
                  <c:v>2.0802</c:v>
                </c:pt>
                <c:pt idx="3">
                  <c:v>2.0299</c:v>
                </c:pt>
                <c:pt idx="4">
                  <c:v>2.1863999999999999</c:v>
                </c:pt>
                <c:pt idx="5">
                  <c:v>2.1484999999999999</c:v>
                </c:pt>
                <c:pt idx="6">
                  <c:v>2.1297000000000001</c:v>
                </c:pt>
                <c:pt idx="7">
                  <c:v>2.0689000000000002</c:v>
                </c:pt>
                <c:pt idx="8">
                  <c:v>2.0207999999999999</c:v>
                </c:pt>
                <c:pt idx="9">
                  <c:v>2.0482</c:v>
                </c:pt>
                <c:pt idx="10">
                  <c:v>2.0156000000000001</c:v>
                </c:pt>
                <c:pt idx="11">
                  <c:v>2.0144000000000002</c:v>
                </c:pt>
                <c:pt idx="12">
                  <c:v>2.2181999999999999</c:v>
                </c:pt>
                <c:pt idx="13">
                  <c:v>2.5280999999999998</c:v>
                </c:pt>
                <c:pt idx="14">
                  <c:v>2.6762999999999999</c:v>
                </c:pt>
                <c:pt idx="15">
                  <c:v>3.0347</c:v>
                </c:pt>
                <c:pt idx="16">
                  <c:v>4.0872000000000002</c:v>
                </c:pt>
                <c:pt idx="17">
                  <c:v>4.3034999999999997</c:v>
                </c:pt>
                <c:pt idx="18">
                  <c:v>2.9988000000000001</c:v>
                </c:pt>
                <c:pt idx="19">
                  <c:v>2.9815999999999998</c:v>
                </c:pt>
                <c:pt idx="20">
                  <c:v>2.8027000000000002</c:v>
                </c:pt>
              </c:numCache>
            </c:numRef>
          </c:val>
          <c:smooth val="0"/>
        </c:ser>
        <c:ser>
          <c:idx val="1"/>
          <c:order val="1"/>
          <c:tx>
            <c:strRef>
              <c:f>银行间回购利率!$O$2</c:f>
              <c:strCache>
                <c:ptCount val="1"/>
                <c:pt idx="0">
                  <c:v>R007</c:v>
                </c:pt>
              </c:strCache>
            </c:strRef>
          </c:tx>
          <c:spPr>
            <a:ln w="12700">
              <a:solidFill>
                <a:srgbClr val="FF00FF"/>
              </a:solidFill>
              <a:prstDash val="solid"/>
            </a:ln>
          </c:spPr>
          <c:marker>
            <c:symbol val="none"/>
          </c:marker>
          <c:cat>
            <c:numRef>
              <c:f>银行间回购利率!$A$3574:$A$3594</c:f>
              <c:numCache>
                <c:formatCode>yyyy\-mm\-dd;@</c:formatCode>
                <c:ptCount val="21"/>
                <c:pt idx="0">
                  <c:v>41365</c:v>
                </c:pt>
                <c:pt idx="1">
                  <c:v>41366</c:v>
                </c:pt>
                <c:pt idx="2">
                  <c:v>41367</c:v>
                </c:pt>
                <c:pt idx="3">
                  <c:v>41371</c:v>
                </c:pt>
                <c:pt idx="4">
                  <c:v>41372</c:v>
                </c:pt>
                <c:pt idx="5">
                  <c:v>41373</c:v>
                </c:pt>
                <c:pt idx="6">
                  <c:v>41374</c:v>
                </c:pt>
                <c:pt idx="7">
                  <c:v>41375</c:v>
                </c:pt>
                <c:pt idx="8">
                  <c:v>41376</c:v>
                </c:pt>
                <c:pt idx="9">
                  <c:v>41379</c:v>
                </c:pt>
                <c:pt idx="10">
                  <c:v>41380</c:v>
                </c:pt>
                <c:pt idx="11">
                  <c:v>41381</c:v>
                </c:pt>
                <c:pt idx="12">
                  <c:v>41382</c:v>
                </c:pt>
                <c:pt idx="13">
                  <c:v>41383</c:v>
                </c:pt>
                <c:pt idx="14">
                  <c:v>41386</c:v>
                </c:pt>
                <c:pt idx="15">
                  <c:v>41387</c:v>
                </c:pt>
                <c:pt idx="16">
                  <c:v>41388</c:v>
                </c:pt>
                <c:pt idx="17">
                  <c:v>41389</c:v>
                </c:pt>
                <c:pt idx="18">
                  <c:v>41390</c:v>
                </c:pt>
                <c:pt idx="19">
                  <c:v>41391</c:v>
                </c:pt>
                <c:pt idx="20">
                  <c:v>41392</c:v>
                </c:pt>
              </c:numCache>
            </c:numRef>
          </c:cat>
          <c:val>
            <c:numRef>
              <c:f>银行间回购利率!$O$3574:$O$3594</c:f>
              <c:numCache>
                <c:formatCode>0.0000_);[Red]\(0.0000\)</c:formatCode>
                <c:ptCount val="21"/>
                <c:pt idx="0">
                  <c:v>3.4117000000000002</c:v>
                </c:pt>
                <c:pt idx="1">
                  <c:v>3.4195000000000002</c:v>
                </c:pt>
                <c:pt idx="2">
                  <c:v>3.2387999999999999</c:v>
                </c:pt>
                <c:pt idx="3">
                  <c:v>3.3188</c:v>
                </c:pt>
                <c:pt idx="4">
                  <c:v>3.2837999999999998</c:v>
                </c:pt>
                <c:pt idx="5">
                  <c:v>3.2704</c:v>
                </c:pt>
                <c:pt idx="6">
                  <c:v>3.21</c:v>
                </c:pt>
                <c:pt idx="7">
                  <c:v>3.0261999999999998</c:v>
                </c:pt>
                <c:pt idx="8">
                  <c:v>2.9472999999999998</c:v>
                </c:pt>
                <c:pt idx="9">
                  <c:v>2.9725000000000001</c:v>
                </c:pt>
                <c:pt idx="10">
                  <c:v>3.0264000000000002</c:v>
                </c:pt>
                <c:pt idx="11">
                  <c:v>2.9981</c:v>
                </c:pt>
                <c:pt idx="12">
                  <c:v>2.9036</c:v>
                </c:pt>
                <c:pt idx="13">
                  <c:v>3.1076000000000001</c:v>
                </c:pt>
                <c:pt idx="14">
                  <c:v>3.1583000000000001</c:v>
                </c:pt>
                <c:pt idx="15">
                  <c:v>3.6412</c:v>
                </c:pt>
                <c:pt idx="16">
                  <c:v>4.7352999999999996</c:v>
                </c:pt>
                <c:pt idx="17">
                  <c:v>4.9875999999999996</c:v>
                </c:pt>
                <c:pt idx="18">
                  <c:v>3.5547</c:v>
                </c:pt>
                <c:pt idx="19">
                  <c:v>3.4925999999999999</c:v>
                </c:pt>
                <c:pt idx="20">
                  <c:v>2.9849999999999999</c:v>
                </c:pt>
              </c:numCache>
            </c:numRef>
          </c:val>
          <c:smooth val="0"/>
        </c:ser>
        <c:ser>
          <c:idx val="2"/>
          <c:order val="2"/>
          <c:tx>
            <c:strRef>
              <c:f>银行间回购利率!$P$2</c:f>
              <c:strCache>
                <c:ptCount val="1"/>
                <c:pt idx="0">
                  <c:v>R001当月均值</c:v>
                </c:pt>
              </c:strCache>
            </c:strRef>
          </c:tx>
          <c:spPr>
            <a:ln w="25400">
              <a:solidFill>
                <a:srgbClr val="0000FF"/>
              </a:solidFill>
              <a:prstDash val="solid"/>
            </a:ln>
          </c:spPr>
          <c:marker>
            <c:symbol val="square"/>
            <c:size val="2"/>
            <c:spPr>
              <a:noFill/>
              <a:ln w="9525">
                <a:noFill/>
              </a:ln>
            </c:spPr>
          </c:marker>
          <c:cat>
            <c:numRef>
              <c:f>银行间回购利率!$A$3574:$A$3594</c:f>
              <c:numCache>
                <c:formatCode>yyyy\-mm\-dd;@</c:formatCode>
                <c:ptCount val="21"/>
                <c:pt idx="0">
                  <c:v>41365</c:v>
                </c:pt>
                <c:pt idx="1">
                  <c:v>41366</c:v>
                </c:pt>
                <c:pt idx="2">
                  <c:v>41367</c:v>
                </c:pt>
                <c:pt idx="3">
                  <c:v>41371</c:v>
                </c:pt>
                <c:pt idx="4">
                  <c:v>41372</c:v>
                </c:pt>
                <c:pt idx="5">
                  <c:v>41373</c:v>
                </c:pt>
                <c:pt idx="6">
                  <c:v>41374</c:v>
                </c:pt>
                <c:pt idx="7">
                  <c:v>41375</c:v>
                </c:pt>
                <c:pt idx="8">
                  <c:v>41376</c:v>
                </c:pt>
                <c:pt idx="9">
                  <c:v>41379</c:v>
                </c:pt>
                <c:pt idx="10">
                  <c:v>41380</c:v>
                </c:pt>
                <c:pt idx="11">
                  <c:v>41381</c:v>
                </c:pt>
                <c:pt idx="12">
                  <c:v>41382</c:v>
                </c:pt>
                <c:pt idx="13">
                  <c:v>41383</c:v>
                </c:pt>
                <c:pt idx="14">
                  <c:v>41386</c:v>
                </c:pt>
                <c:pt idx="15">
                  <c:v>41387</c:v>
                </c:pt>
                <c:pt idx="16">
                  <c:v>41388</c:v>
                </c:pt>
                <c:pt idx="17">
                  <c:v>41389</c:v>
                </c:pt>
                <c:pt idx="18">
                  <c:v>41390</c:v>
                </c:pt>
                <c:pt idx="19">
                  <c:v>41391</c:v>
                </c:pt>
                <c:pt idx="20">
                  <c:v>41392</c:v>
                </c:pt>
              </c:numCache>
            </c:numRef>
          </c:cat>
          <c:val>
            <c:numRef>
              <c:f>银行间回购利率!$P$3574:$P$3594</c:f>
              <c:numCache>
                <c:formatCode>0.0000_);[Red]\(0.0000\)</c:formatCode>
                <c:ptCount val="21"/>
                <c:pt idx="0">
                  <c:v>2.4795700000000003</c:v>
                </c:pt>
                <c:pt idx="1">
                  <c:v>2.4795700000000003</c:v>
                </c:pt>
                <c:pt idx="2">
                  <c:v>2.4795700000000003</c:v>
                </c:pt>
                <c:pt idx="3">
                  <c:v>2.4795700000000003</c:v>
                </c:pt>
                <c:pt idx="4">
                  <c:v>2.4795700000000003</c:v>
                </c:pt>
                <c:pt idx="5">
                  <c:v>2.4795700000000003</c:v>
                </c:pt>
                <c:pt idx="6">
                  <c:v>2.4795700000000003</c:v>
                </c:pt>
                <c:pt idx="7">
                  <c:v>2.4795700000000003</c:v>
                </c:pt>
                <c:pt idx="8">
                  <c:v>2.4795700000000003</c:v>
                </c:pt>
                <c:pt idx="9">
                  <c:v>2.4795700000000003</c:v>
                </c:pt>
                <c:pt idx="10">
                  <c:v>2.4795700000000003</c:v>
                </c:pt>
                <c:pt idx="11">
                  <c:v>2.4795700000000003</c:v>
                </c:pt>
                <c:pt idx="12">
                  <c:v>2.4795700000000003</c:v>
                </c:pt>
                <c:pt idx="13">
                  <c:v>2.4795700000000003</c:v>
                </c:pt>
                <c:pt idx="14">
                  <c:v>2.4795700000000003</c:v>
                </c:pt>
                <c:pt idx="15">
                  <c:v>2.4795700000000003</c:v>
                </c:pt>
                <c:pt idx="16">
                  <c:v>2.4795700000000003</c:v>
                </c:pt>
                <c:pt idx="17">
                  <c:v>2.4795700000000003</c:v>
                </c:pt>
                <c:pt idx="18">
                  <c:v>2.4795700000000003</c:v>
                </c:pt>
                <c:pt idx="19">
                  <c:v>2.4795700000000003</c:v>
                </c:pt>
                <c:pt idx="20">
                  <c:v>2.4795700000000003</c:v>
                </c:pt>
              </c:numCache>
            </c:numRef>
          </c:val>
          <c:smooth val="0"/>
        </c:ser>
        <c:ser>
          <c:idx val="3"/>
          <c:order val="3"/>
          <c:tx>
            <c:strRef>
              <c:f>银行间回购利率!$Q$2</c:f>
              <c:strCache>
                <c:ptCount val="1"/>
                <c:pt idx="0">
                  <c:v>R007当月均值</c:v>
                </c:pt>
              </c:strCache>
            </c:strRef>
          </c:tx>
          <c:spPr>
            <a:ln w="25400">
              <a:solidFill>
                <a:srgbClr val="FF0000"/>
              </a:solidFill>
              <a:prstDash val="solid"/>
            </a:ln>
          </c:spPr>
          <c:marker>
            <c:symbol val="square"/>
            <c:size val="2"/>
            <c:spPr>
              <a:noFill/>
              <a:ln>
                <a:solidFill>
                  <a:srgbClr val="FF0000"/>
                </a:solidFill>
                <a:prstDash val="solid"/>
              </a:ln>
            </c:spPr>
          </c:marker>
          <c:cat>
            <c:numRef>
              <c:f>银行间回购利率!$A$3574:$A$3594</c:f>
              <c:numCache>
                <c:formatCode>yyyy\-mm\-dd;@</c:formatCode>
                <c:ptCount val="21"/>
                <c:pt idx="0">
                  <c:v>41365</c:v>
                </c:pt>
                <c:pt idx="1">
                  <c:v>41366</c:v>
                </c:pt>
                <c:pt idx="2">
                  <c:v>41367</c:v>
                </c:pt>
                <c:pt idx="3">
                  <c:v>41371</c:v>
                </c:pt>
                <c:pt idx="4">
                  <c:v>41372</c:v>
                </c:pt>
                <c:pt idx="5">
                  <c:v>41373</c:v>
                </c:pt>
                <c:pt idx="6">
                  <c:v>41374</c:v>
                </c:pt>
                <c:pt idx="7">
                  <c:v>41375</c:v>
                </c:pt>
                <c:pt idx="8">
                  <c:v>41376</c:v>
                </c:pt>
                <c:pt idx="9">
                  <c:v>41379</c:v>
                </c:pt>
                <c:pt idx="10">
                  <c:v>41380</c:v>
                </c:pt>
                <c:pt idx="11">
                  <c:v>41381</c:v>
                </c:pt>
                <c:pt idx="12">
                  <c:v>41382</c:v>
                </c:pt>
                <c:pt idx="13">
                  <c:v>41383</c:v>
                </c:pt>
                <c:pt idx="14">
                  <c:v>41386</c:v>
                </c:pt>
                <c:pt idx="15">
                  <c:v>41387</c:v>
                </c:pt>
                <c:pt idx="16">
                  <c:v>41388</c:v>
                </c:pt>
                <c:pt idx="17">
                  <c:v>41389</c:v>
                </c:pt>
                <c:pt idx="18">
                  <c:v>41390</c:v>
                </c:pt>
                <c:pt idx="19">
                  <c:v>41391</c:v>
                </c:pt>
                <c:pt idx="20">
                  <c:v>41392</c:v>
                </c:pt>
              </c:numCache>
            </c:numRef>
          </c:cat>
          <c:val>
            <c:numRef>
              <c:f>银行间回购利率!$Q$3574:$Q$3594</c:f>
              <c:numCache>
                <c:formatCode>0.0000_);[Red]\(0.0000\)</c:formatCode>
                <c:ptCount val="21"/>
                <c:pt idx="0">
                  <c:v>3.3852199999999995</c:v>
                </c:pt>
                <c:pt idx="1">
                  <c:v>3.3852199999999995</c:v>
                </c:pt>
                <c:pt idx="2">
                  <c:v>3.3852199999999995</c:v>
                </c:pt>
                <c:pt idx="3">
                  <c:v>3.3852199999999995</c:v>
                </c:pt>
                <c:pt idx="4">
                  <c:v>3.3852199999999995</c:v>
                </c:pt>
                <c:pt idx="5">
                  <c:v>3.3852199999999995</c:v>
                </c:pt>
                <c:pt idx="6">
                  <c:v>3.3852199999999995</c:v>
                </c:pt>
                <c:pt idx="7">
                  <c:v>3.3852199999999995</c:v>
                </c:pt>
                <c:pt idx="8">
                  <c:v>3.3852199999999995</c:v>
                </c:pt>
                <c:pt idx="9">
                  <c:v>3.3852199999999995</c:v>
                </c:pt>
                <c:pt idx="10">
                  <c:v>3.3852199999999995</c:v>
                </c:pt>
                <c:pt idx="11">
                  <c:v>3.3852199999999995</c:v>
                </c:pt>
                <c:pt idx="12">
                  <c:v>3.3852199999999995</c:v>
                </c:pt>
                <c:pt idx="13">
                  <c:v>3.3852199999999995</c:v>
                </c:pt>
                <c:pt idx="14">
                  <c:v>3.3852199999999995</c:v>
                </c:pt>
                <c:pt idx="15">
                  <c:v>3.3852199999999995</c:v>
                </c:pt>
                <c:pt idx="16">
                  <c:v>3.3852199999999995</c:v>
                </c:pt>
                <c:pt idx="17">
                  <c:v>3.3852199999999995</c:v>
                </c:pt>
                <c:pt idx="18">
                  <c:v>3.3852199999999995</c:v>
                </c:pt>
                <c:pt idx="19">
                  <c:v>3.3852199999999995</c:v>
                </c:pt>
                <c:pt idx="20">
                  <c:v>3.3852199999999995</c:v>
                </c:pt>
              </c:numCache>
            </c:numRef>
          </c:val>
          <c:smooth val="0"/>
        </c:ser>
        <c:dLbls>
          <c:showLegendKey val="0"/>
          <c:showVal val="0"/>
          <c:showCatName val="0"/>
          <c:showSerName val="0"/>
          <c:showPercent val="0"/>
          <c:showBubbleSize val="0"/>
        </c:dLbls>
        <c:marker val="1"/>
        <c:smooth val="0"/>
        <c:axId val="179949952"/>
        <c:axId val="179951872"/>
      </c:lineChart>
      <c:dateAx>
        <c:axId val="179949952"/>
        <c:scaling>
          <c:orientation val="minMax"/>
        </c:scaling>
        <c:delete val="0"/>
        <c:axPos val="b"/>
        <c:numFmt formatCode="yyyy/mm/dd;@" sourceLinked="0"/>
        <c:majorTickMark val="in"/>
        <c:minorTickMark val="none"/>
        <c:tickLblPos val="nextTo"/>
        <c:spPr>
          <a:ln w="3175">
            <a:solidFill>
              <a:srgbClr val="000000"/>
            </a:solidFill>
            <a:prstDash val="solid"/>
          </a:ln>
        </c:spPr>
        <c:txPr>
          <a:bodyPr rot="5400000" vert="horz"/>
          <a:lstStyle/>
          <a:p>
            <a:pPr>
              <a:defRPr/>
            </a:pPr>
            <a:endParaRPr lang="zh-CN"/>
          </a:p>
        </c:txPr>
        <c:crossAx val="179951872"/>
        <c:crosses val="autoZero"/>
        <c:auto val="1"/>
        <c:lblOffset val="100"/>
        <c:baseTimeUnit val="days"/>
      </c:dateAx>
      <c:valAx>
        <c:axId val="179951872"/>
        <c:scaling>
          <c:orientation val="minMax"/>
          <c:max val="5"/>
          <c:min val="1"/>
        </c:scaling>
        <c:delete val="0"/>
        <c:axPos val="l"/>
        <c:majorGridlines>
          <c:spPr>
            <a:ln w="3175">
              <a:solidFill>
                <a:srgbClr val="C0C0C0"/>
              </a:solidFill>
              <a:prstDash val="lgDash"/>
            </a:ln>
          </c:spPr>
        </c:majorGridlines>
        <c:numFmt formatCode="###,###,###,###,##0.0_ " sourceLinked="0"/>
        <c:majorTickMark val="in"/>
        <c:minorTickMark val="none"/>
        <c:tickLblPos val="nextTo"/>
        <c:spPr>
          <a:ln w="3175">
            <a:solidFill>
              <a:srgbClr val="000000"/>
            </a:solidFill>
            <a:prstDash val="solid"/>
          </a:ln>
        </c:spPr>
        <c:txPr>
          <a:bodyPr rot="0" vert="horz"/>
          <a:lstStyle/>
          <a:p>
            <a:pPr>
              <a:defRPr/>
            </a:pPr>
            <a:endParaRPr lang="zh-CN"/>
          </a:p>
        </c:txPr>
        <c:crossAx val="179949952"/>
        <c:crosses val="autoZero"/>
        <c:crossBetween val="between"/>
        <c:majorUnit val="0.5"/>
        <c:minorUnit val="0.1"/>
      </c:valAx>
      <c:spPr>
        <a:noFill/>
        <a:ln w="25400">
          <a:noFill/>
        </a:ln>
      </c:spPr>
    </c:plotArea>
    <c:legend>
      <c:legendPos val="r"/>
      <c:layout>
        <c:manualLayout>
          <c:xMode val="edge"/>
          <c:yMode val="edge"/>
          <c:x val="0.2516891891891892"/>
          <c:y val="2.456140350877193E-2"/>
          <c:w val="0.53885135135135132"/>
          <c:h val="5.6140350877192984E-2"/>
        </c:manualLayout>
      </c:layout>
      <c:overlay val="0"/>
      <c:spPr>
        <a:solidFill>
          <a:srgbClr val="FFFFFF"/>
        </a:solidFill>
        <a:ln w="25400">
          <a:noFill/>
        </a:ln>
      </c:spPr>
    </c:legend>
    <c:plotVisOnly val="1"/>
    <c:dispBlanksAs val="gap"/>
    <c:showDLblsOverMax val="0"/>
  </c:chart>
  <c:spPr>
    <a:solidFill>
      <a:srgbClr val="FFFFFF"/>
    </a:solidFill>
    <a:ln w="3175">
      <a:solidFill>
        <a:srgbClr val="000000"/>
      </a:solidFill>
      <a:prstDash val="solid"/>
    </a:ln>
  </c:spPr>
  <c:txPr>
    <a:bodyPr/>
    <a:lstStyle/>
    <a:p>
      <a:pPr>
        <a:defRPr sz="1400" b="0" i="0" u="none" strike="noStrike" baseline="0">
          <a:solidFill>
            <a:srgbClr val="000000"/>
          </a:solidFill>
          <a:latin typeface="宋体"/>
          <a:ea typeface="宋体"/>
          <a:cs typeface="宋体"/>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2"/>
          <c:order val="2"/>
          <c:tx>
            <c:strRef>
              <c:f>'1206国债期货'!$D$9</c:f>
              <c:strCache>
                <c:ptCount val="1"/>
                <c:pt idx="0">
                  <c:v>现货-期货(右轴)</c:v>
                </c:pt>
              </c:strCache>
            </c:strRef>
          </c:tx>
          <c:spPr>
            <a:solidFill>
              <a:srgbClr val="00B0F0"/>
            </a:solidFill>
          </c:spPr>
          <c:invertIfNegative val="0"/>
          <c:cat>
            <c:numRef>
              <c:f>'1206国债期货'!$A$10:$A$46</c:f>
              <c:numCache>
                <c:formatCode>mm/dd/yy;@</c:formatCode>
                <c:ptCount val="37"/>
                <c:pt idx="0">
                  <c:v>41039</c:v>
                </c:pt>
                <c:pt idx="1">
                  <c:v>41040</c:v>
                </c:pt>
                <c:pt idx="2">
                  <c:v>41041</c:v>
                </c:pt>
                <c:pt idx="3">
                  <c:v>41042</c:v>
                </c:pt>
                <c:pt idx="4">
                  <c:v>41043</c:v>
                </c:pt>
                <c:pt idx="5">
                  <c:v>41044</c:v>
                </c:pt>
                <c:pt idx="6">
                  <c:v>41045</c:v>
                </c:pt>
                <c:pt idx="7">
                  <c:v>41046</c:v>
                </c:pt>
                <c:pt idx="8">
                  <c:v>41047</c:v>
                </c:pt>
                <c:pt idx="9">
                  <c:v>41048</c:v>
                </c:pt>
                <c:pt idx="10">
                  <c:v>41049</c:v>
                </c:pt>
                <c:pt idx="11">
                  <c:v>41050</c:v>
                </c:pt>
                <c:pt idx="12">
                  <c:v>41051</c:v>
                </c:pt>
                <c:pt idx="13">
                  <c:v>41052</c:v>
                </c:pt>
                <c:pt idx="14">
                  <c:v>41053</c:v>
                </c:pt>
                <c:pt idx="15">
                  <c:v>41054</c:v>
                </c:pt>
                <c:pt idx="16">
                  <c:v>41055</c:v>
                </c:pt>
                <c:pt idx="17">
                  <c:v>41056</c:v>
                </c:pt>
                <c:pt idx="18">
                  <c:v>41057</c:v>
                </c:pt>
                <c:pt idx="19">
                  <c:v>41058</c:v>
                </c:pt>
                <c:pt idx="20">
                  <c:v>41059</c:v>
                </c:pt>
                <c:pt idx="21">
                  <c:v>41060</c:v>
                </c:pt>
                <c:pt idx="22">
                  <c:v>41061</c:v>
                </c:pt>
                <c:pt idx="23">
                  <c:v>41062</c:v>
                </c:pt>
                <c:pt idx="24">
                  <c:v>41063</c:v>
                </c:pt>
                <c:pt idx="25">
                  <c:v>41064</c:v>
                </c:pt>
                <c:pt idx="26">
                  <c:v>41065</c:v>
                </c:pt>
                <c:pt idx="27">
                  <c:v>41066</c:v>
                </c:pt>
                <c:pt idx="28">
                  <c:v>41067</c:v>
                </c:pt>
                <c:pt idx="29">
                  <c:v>41068</c:v>
                </c:pt>
                <c:pt idx="30">
                  <c:v>41069</c:v>
                </c:pt>
                <c:pt idx="31">
                  <c:v>41070</c:v>
                </c:pt>
                <c:pt idx="32">
                  <c:v>41071</c:v>
                </c:pt>
                <c:pt idx="33">
                  <c:v>41072</c:v>
                </c:pt>
                <c:pt idx="34">
                  <c:v>41073</c:v>
                </c:pt>
                <c:pt idx="35">
                  <c:v>41074</c:v>
                </c:pt>
                <c:pt idx="36">
                  <c:v>41075</c:v>
                </c:pt>
              </c:numCache>
            </c:numRef>
          </c:cat>
          <c:val>
            <c:numRef>
              <c:f>'1206国债期货'!$D$10:$D$46</c:f>
              <c:numCache>
                <c:formatCode>_(* #,##0.00_);_(* \(#,##0.00\);_(* "-"??_);_(@_)</c:formatCode>
                <c:ptCount val="37"/>
                <c:pt idx="0">
                  <c:v>-0.90270174420832949</c:v>
                </c:pt>
                <c:pt idx="1">
                  <c:v>-0.94283358599817291</c:v>
                </c:pt>
                <c:pt idx="2">
                  <c:v>-0.94283358599817291</c:v>
                </c:pt>
                <c:pt idx="3">
                  <c:v>-0.94283358599817291</c:v>
                </c:pt>
                <c:pt idx="4">
                  <c:v>-0.87308528396062002</c:v>
                </c:pt>
                <c:pt idx="5">
                  <c:v>-0.63339691000935261</c:v>
                </c:pt>
                <c:pt idx="6">
                  <c:v>-0.34396023402055687</c:v>
                </c:pt>
                <c:pt idx="7">
                  <c:v>-0.1542718600692865</c:v>
                </c:pt>
                <c:pt idx="8">
                  <c:v>-0.21433178815557596</c:v>
                </c:pt>
                <c:pt idx="9">
                  <c:v>-0.21433178815557596</c:v>
                </c:pt>
                <c:pt idx="10">
                  <c:v>-0.21433178815557596</c:v>
                </c:pt>
                <c:pt idx="11">
                  <c:v>-0.39434377377284646</c:v>
                </c:pt>
                <c:pt idx="12">
                  <c:v>-0.27434377377284169</c:v>
                </c:pt>
                <c:pt idx="13">
                  <c:v>-0.8275248199923908</c:v>
                </c:pt>
                <c:pt idx="14">
                  <c:v>-0.42258553107798508</c:v>
                </c:pt>
                <c:pt idx="15">
                  <c:v>-0.27466738543884633</c:v>
                </c:pt>
                <c:pt idx="16">
                  <c:v>-0.27466738543884633</c:v>
                </c:pt>
                <c:pt idx="17">
                  <c:v>-0.27466738543884633</c:v>
                </c:pt>
                <c:pt idx="18">
                  <c:v>0.12491311795707816</c:v>
                </c:pt>
                <c:pt idx="19">
                  <c:v>8.514084468500023E-2</c:v>
                </c:pt>
                <c:pt idx="20">
                  <c:v>3.5272686474840512E-2</c:v>
                </c:pt>
                <c:pt idx="21">
                  <c:v>-0.17460745735255045</c:v>
                </c:pt>
                <c:pt idx="22">
                  <c:v>5.1288590677529555E-3</c:v>
                </c:pt>
                <c:pt idx="23">
                  <c:v>5.1288590677529555E-3</c:v>
                </c:pt>
                <c:pt idx="24">
                  <c:v>5.1288590677529555E-3</c:v>
                </c:pt>
                <c:pt idx="25">
                  <c:v>8.5009002895148497E-2</c:v>
                </c:pt>
                <c:pt idx="26">
                  <c:v>0.18502098851240606</c:v>
                </c:pt>
                <c:pt idx="27">
                  <c:v>5.1887871540259312E-3</c:v>
                </c:pt>
                <c:pt idx="28">
                  <c:v>9.5248715240330684E-2</c:v>
                </c:pt>
                <c:pt idx="29">
                  <c:v>0.43499173711742872</c:v>
                </c:pt>
                <c:pt idx="30">
                  <c:v>0.43499173711742872</c:v>
                </c:pt>
                <c:pt idx="31">
                  <c:v>0.43499173711742872</c:v>
                </c:pt>
                <c:pt idx="32">
                  <c:v>0.22485318987077119</c:v>
                </c:pt>
                <c:pt idx="33">
                  <c:v>5.5056945364185574E-2</c:v>
                </c:pt>
                <c:pt idx="34">
                  <c:v>-1.4775255994166521E-2</c:v>
                </c:pt>
                <c:pt idx="35">
                  <c:v>-0.11464341420432335</c:v>
                </c:pt>
                <c:pt idx="36">
                  <c:v>-0.1446074573525494</c:v>
                </c:pt>
              </c:numCache>
            </c:numRef>
          </c:val>
        </c:ser>
        <c:dLbls>
          <c:showLegendKey val="0"/>
          <c:showVal val="0"/>
          <c:showCatName val="0"/>
          <c:showSerName val="0"/>
          <c:showPercent val="0"/>
          <c:showBubbleSize val="0"/>
        </c:dLbls>
        <c:gapWidth val="150"/>
        <c:axId val="180534656"/>
        <c:axId val="180533120"/>
      </c:barChart>
      <c:lineChart>
        <c:grouping val="standard"/>
        <c:varyColors val="0"/>
        <c:ser>
          <c:idx val="0"/>
          <c:order val="0"/>
          <c:tx>
            <c:strRef>
              <c:f>'1206国债期货'!$B$9</c:f>
              <c:strCache>
                <c:ptCount val="1"/>
                <c:pt idx="0">
                  <c:v>国债期货1209价格（元）</c:v>
                </c:pt>
              </c:strCache>
            </c:strRef>
          </c:tx>
          <c:spPr>
            <a:ln>
              <a:solidFill>
                <a:srgbClr val="FF3300"/>
              </a:solidFill>
            </a:ln>
          </c:spPr>
          <c:marker>
            <c:symbol val="none"/>
          </c:marker>
          <c:cat>
            <c:numRef>
              <c:f>'1206国债期货'!$A$10:$A$46</c:f>
              <c:numCache>
                <c:formatCode>mm/dd/yy;@</c:formatCode>
                <c:ptCount val="37"/>
                <c:pt idx="0">
                  <c:v>41039</c:v>
                </c:pt>
                <c:pt idx="1">
                  <c:v>41040</c:v>
                </c:pt>
                <c:pt idx="2">
                  <c:v>41041</c:v>
                </c:pt>
                <c:pt idx="3">
                  <c:v>41042</c:v>
                </c:pt>
                <c:pt idx="4">
                  <c:v>41043</c:v>
                </c:pt>
                <c:pt idx="5">
                  <c:v>41044</c:v>
                </c:pt>
                <c:pt idx="6">
                  <c:v>41045</c:v>
                </c:pt>
                <c:pt idx="7">
                  <c:v>41046</c:v>
                </c:pt>
                <c:pt idx="8">
                  <c:v>41047</c:v>
                </c:pt>
                <c:pt idx="9">
                  <c:v>41048</c:v>
                </c:pt>
                <c:pt idx="10">
                  <c:v>41049</c:v>
                </c:pt>
                <c:pt idx="11">
                  <c:v>41050</c:v>
                </c:pt>
                <c:pt idx="12">
                  <c:v>41051</c:v>
                </c:pt>
                <c:pt idx="13">
                  <c:v>41052</c:v>
                </c:pt>
                <c:pt idx="14">
                  <c:v>41053</c:v>
                </c:pt>
                <c:pt idx="15">
                  <c:v>41054</c:v>
                </c:pt>
                <c:pt idx="16">
                  <c:v>41055</c:v>
                </c:pt>
                <c:pt idx="17">
                  <c:v>41056</c:v>
                </c:pt>
                <c:pt idx="18">
                  <c:v>41057</c:v>
                </c:pt>
                <c:pt idx="19">
                  <c:v>41058</c:v>
                </c:pt>
                <c:pt idx="20">
                  <c:v>41059</c:v>
                </c:pt>
                <c:pt idx="21">
                  <c:v>41060</c:v>
                </c:pt>
                <c:pt idx="22">
                  <c:v>41061</c:v>
                </c:pt>
                <c:pt idx="23">
                  <c:v>41062</c:v>
                </c:pt>
                <c:pt idx="24">
                  <c:v>41063</c:v>
                </c:pt>
                <c:pt idx="25">
                  <c:v>41064</c:v>
                </c:pt>
                <c:pt idx="26">
                  <c:v>41065</c:v>
                </c:pt>
                <c:pt idx="27">
                  <c:v>41066</c:v>
                </c:pt>
                <c:pt idx="28">
                  <c:v>41067</c:v>
                </c:pt>
                <c:pt idx="29">
                  <c:v>41068</c:v>
                </c:pt>
                <c:pt idx="30">
                  <c:v>41069</c:v>
                </c:pt>
                <c:pt idx="31">
                  <c:v>41070</c:v>
                </c:pt>
                <c:pt idx="32">
                  <c:v>41071</c:v>
                </c:pt>
                <c:pt idx="33">
                  <c:v>41072</c:v>
                </c:pt>
                <c:pt idx="34">
                  <c:v>41073</c:v>
                </c:pt>
                <c:pt idx="35">
                  <c:v>41074</c:v>
                </c:pt>
                <c:pt idx="36">
                  <c:v>41075</c:v>
                </c:pt>
              </c:numCache>
            </c:numRef>
          </c:cat>
          <c:val>
            <c:numRef>
              <c:f>'1206国债期货'!$B$10:$B$46</c:f>
              <c:numCache>
                <c:formatCode>_(* #,##0.00_);_(* \(#,##0.00\);_(* "-"??_);_(@_)</c:formatCode>
                <c:ptCount val="37"/>
                <c:pt idx="0">
                  <c:v>98.04</c:v>
                </c:pt>
                <c:pt idx="1">
                  <c:v>98.19</c:v>
                </c:pt>
                <c:pt idx="2">
                  <c:v>98.19</c:v>
                </c:pt>
                <c:pt idx="3">
                  <c:v>98.19</c:v>
                </c:pt>
                <c:pt idx="4">
                  <c:v>98.33</c:v>
                </c:pt>
                <c:pt idx="5">
                  <c:v>98.35</c:v>
                </c:pt>
                <c:pt idx="6">
                  <c:v>98.53</c:v>
                </c:pt>
                <c:pt idx="7">
                  <c:v>98.6</c:v>
                </c:pt>
                <c:pt idx="8">
                  <c:v>98.710000000000022</c:v>
                </c:pt>
                <c:pt idx="9">
                  <c:v>98.710000000000022</c:v>
                </c:pt>
                <c:pt idx="10">
                  <c:v>98.710000000000022</c:v>
                </c:pt>
                <c:pt idx="11">
                  <c:v>98.9</c:v>
                </c:pt>
                <c:pt idx="12">
                  <c:v>98.78</c:v>
                </c:pt>
                <c:pt idx="13">
                  <c:v>98.84</c:v>
                </c:pt>
                <c:pt idx="14">
                  <c:v>98.910000000000025</c:v>
                </c:pt>
                <c:pt idx="15">
                  <c:v>99.05</c:v>
                </c:pt>
                <c:pt idx="16">
                  <c:v>99.05</c:v>
                </c:pt>
                <c:pt idx="17">
                  <c:v>99.05</c:v>
                </c:pt>
                <c:pt idx="18">
                  <c:v>99</c:v>
                </c:pt>
                <c:pt idx="19">
                  <c:v>98.85</c:v>
                </c:pt>
                <c:pt idx="20">
                  <c:v>98.79</c:v>
                </c:pt>
                <c:pt idx="21">
                  <c:v>98.9</c:v>
                </c:pt>
                <c:pt idx="22">
                  <c:v>98.940000000000026</c:v>
                </c:pt>
                <c:pt idx="23">
                  <c:v>98.940000000000026</c:v>
                </c:pt>
                <c:pt idx="24">
                  <c:v>98.940000000000026</c:v>
                </c:pt>
                <c:pt idx="25">
                  <c:v>98.960000000000022</c:v>
                </c:pt>
                <c:pt idx="26">
                  <c:v>98.85</c:v>
                </c:pt>
                <c:pt idx="27">
                  <c:v>98.89</c:v>
                </c:pt>
                <c:pt idx="28">
                  <c:v>98.75</c:v>
                </c:pt>
                <c:pt idx="29">
                  <c:v>98.86</c:v>
                </c:pt>
                <c:pt idx="30">
                  <c:v>98.86</c:v>
                </c:pt>
                <c:pt idx="31">
                  <c:v>98.86</c:v>
                </c:pt>
                <c:pt idx="32">
                  <c:v>98.95</c:v>
                </c:pt>
                <c:pt idx="33">
                  <c:v>98.95</c:v>
                </c:pt>
                <c:pt idx="34">
                  <c:v>98.88</c:v>
                </c:pt>
                <c:pt idx="35">
                  <c:v>98.86999999999999</c:v>
                </c:pt>
                <c:pt idx="36">
                  <c:v>98.86999999999999</c:v>
                </c:pt>
              </c:numCache>
            </c:numRef>
          </c:val>
          <c:smooth val="0"/>
        </c:ser>
        <c:ser>
          <c:idx val="1"/>
          <c:order val="1"/>
          <c:tx>
            <c:strRef>
              <c:f>'1206国债期货'!$C$9</c:f>
              <c:strCache>
                <c:ptCount val="1"/>
                <c:pt idx="0">
                  <c:v>对应现券价格（元）</c:v>
                </c:pt>
              </c:strCache>
            </c:strRef>
          </c:tx>
          <c:marker>
            <c:symbol val="none"/>
          </c:marker>
          <c:cat>
            <c:numRef>
              <c:f>'1206国债期货'!$A$10:$A$46</c:f>
              <c:numCache>
                <c:formatCode>mm/dd/yy;@</c:formatCode>
                <c:ptCount val="37"/>
                <c:pt idx="0">
                  <c:v>41039</c:v>
                </c:pt>
                <c:pt idx="1">
                  <c:v>41040</c:v>
                </c:pt>
                <c:pt idx="2">
                  <c:v>41041</c:v>
                </c:pt>
                <c:pt idx="3">
                  <c:v>41042</c:v>
                </c:pt>
                <c:pt idx="4">
                  <c:v>41043</c:v>
                </c:pt>
                <c:pt idx="5">
                  <c:v>41044</c:v>
                </c:pt>
                <c:pt idx="6">
                  <c:v>41045</c:v>
                </c:pt>
                <c:pt idx="7">
                  <c:v>41046</c:v>
                </c:pt>
                <c:pt idx="8">
                  <c:v>41047</c:v>
                </c:pt>
                <c:pt idx="9">
                  <c:v>41048</c:v>
                </c:pt>
                <c:pt idx="10">
                  <c:v>41049</c:v>
                </c:pt>
                <c:pt idx="11">
                  <c:v>41050</c:v>
                </c:pt>
                <c:pt idx="12">
                  <c:v>41051</c:v>
                </c:pt>
                <c:pt idx="13">
                  <c:v>41052</c:v>
                </c:pt>
                <c:pt idx="14">
                  <c:v>41053</c:v>
                </c:pt>
                <c:pt idx="15">
                  <c:v>41054</c:v>
                </c:pt>
                <c:pt idx="16">
                  <c:v>41055</c:v>
                </c:pt>
                <c:pt idx="17">
                  <c:v>41056</c:v>
                </c:pt>
                <c:pt idx="18">
                  <c:v>41057</c:v>
                </c:pt>
                <c:pt idx="19">
                  <c:v>41058</c:v>
                </c:pt>
                <c:pt idx="20">
                  <c:v>41059</c:v>
                </c:pt>
                <c:pt idx="21">
                  <c:v>41060</c:v>
                </c:pt>
                <c:pt idx="22">
                  <c:v>41061</c:v>
                </c:pt>
                <c:pt idx="23">
                  <c:v>41062</c:v>
                </c:pt>
                <c:pt idx="24">
                  <c:v>41063</c:v>
                </c:pt>
                <c:pt idx="25">
                  <c:v>41064</c:v>
                </c:pt>
                <c:pt idx="26">
                  <c:v>41065</c:v>
                </c:pt>
                <c:pt idx="27">
                  <c:v>41066</c:v>
                </c:pt>
                <c:pt idx="28">
                  <c:v>41067</c:v>
                </c:pt>
                <c:pt idx="29">
                  <c:v>41068</c:v>
                </c:pt>
                <c:pt idx="30">
                  <c:v>41069</c:v>
                </c:pt>
                <c:pt idx="31">
                  <c:v>41070</c:v>
                </c:pt>
                <c:pt idx="32">
                  <c:v>41071</c:v>
                </c:pt>
                <c:pt idx="33">
                  <c:v>41072</c:v>
                </c:pt>
                <c:pt idx="34">
                  <c:v>41073</c:v>
                </c:pt>
                <c:pt idx="35">
                  <c:v>41074</c:v>
                </c:pt>
                <c:pt idx="36">
                  <c:v>41075</c:v>
                </c:pt>
              </c:numCache>
            </c:numRef>
          </c:cat>
          <c:val>
            <c:numRef>
              <c:f>'1206国债期货'!$C$10:$C$46</c:f>
              <c:numCache>
                <c:formatCode>_(* #,##0.00_);_(* \(#,##0.00\);_(* "-"??_);_(@_)</c:formatCode>
                <c:ptCount val="37"/>
                <c:pt idx="0">
                  <c:v>97.137298255791649</c:v>
                </c:pt>
                <c:pt idx="1">
                  <c:v>97.247166414001825</c:v>
                </c:pt>
                <c:pt idx="2">
                  <c:v>97.247166414001825</c:v>
                </c:pt>
                <c:pt idx="3">
                  <c:v>97.247166414001825</c:v>
                </c:pt>
                <c:pt idx="4">
                  <c:v>97.456914716039378</c:v>
                </c:pt>
                <c:pt idx="5">
                  <c:v>97.716603089990727</c:v>
                </c:pt>
                <c:pt idx="6">
                  <c:v>98.186039765979444</c:v>
                </c:pt>
                <c:pt idx="7">
                  <c:v>98.445728139930708</c:v>
                </c:pt>
                <c:pt idx="8">
                  <c:v>98.495668211844432</c:v>
                </c:pt>
                <c:pt idx="9">
                  <c:v>98.495668211844432</c:v>
                </c:pt>
                <c:pt idx="10">
                  <c:v>98.495668211844432</c:v>
                </c:pt>
                <c:pt idx="11">
                  <c:v>98.50565622622716</c:v>
                </c:pt>
                <c:pt idx="12">
                  <c:v>98.50565622622716</c:v>
                </c:pt>
                <c:pt idx="13">
                  <c:v>98.012475180007613</c:v>
                </c:pt>
                <c:pt idx="14">
                  <c:v>98.487414468922097</c:v>
                </c:pt>
                <c:pt idx="15">
                  <c:v>98.775332614561052</c:v>
                </c:pt>
                <c:pt idx="16">
                  <c:v>98.775332614561052</c:v>
                </c:pt>
                <c:pt idx="17">
                  <c:v>98.775332614561052</c:v>
                </c:pt>
                <c:pt idx="18">
                  <c:v>99.124913117957078</c:v>
                </c:pt>
                <c:pt idx="19">
                  <c:v>98.935140844684923</c:v>
                </c:pt>
                <c:pt idx="20">
                  <c:v>98.825272686474776</c:v>
                </c:pt>
                <c:pt idx="21">
                  <c:v>98.725392542647398</c:v>
                </c:pt>
                <c:pt idx="22">
                  <c:v>98.945128859067765</c:v>
                </c:pt>
                <c:pt idx="23">
                  <c:v>98.945128859067765</c:v>
                </c:pt>
                <c:pt idx="24">
                  <c:v>98.945128859067765</c:v>
                </c:pt>
                <c:pt idx="25">
                  <c:v>99.045009002895142</c:v>
                </c:pt>
                <c:pt idx="26">
                  <c:v>99.035020988512443</c:v>
                </c:pt>
                <c:pt idx="27">
                  <c:v>98.89518878715397</c:v>
                </c:pt>
                <c:pt idx="28">
                  <c:v>98.845248715240331</c:v>
                </c:pt>
                <c:pt idx="29">
                  <c:v>99.294991737117471</c:v>
                </c:pt>
                <c:pt idx="30">
                  <c:v>99.294991737117471</c:v>
                </c:pt>
                <c:pt idx="31">
                  <c:v>99.294991737117471</c:v>
                </c:pt>
                <c:pt idx="32">
                  <c:v>99.174853189870774</c:v>
                </c:pt>
                <c:pt idx="33">
                  <c:v>99.005056945364203</c:v>
                </c:pt>
                <c:pt idx="34">
                  <c:v>98.865224744005872</c:v>
                </c:pt>
                <c:pt idx="35">
                  <c:v>98.755356585795681</c:v>
                </c:pt>
                <c:pt idx="36">
                  <c:v>98.725392542647398</c:v>
                </c:pt>
              </c:numCache>
            </c:numRef>
          </c:val>
          <c:smooth val="0"/>
        </c:ser>
        <c:dLbls>
          <c:showLegendKey val="0"/>
          <c:showVal val="0"/>
          <c:showCatName val="0"/>
          <c:showSerName val="0"/>
          <c:showPercent val="0"/>
          <c:showBubbleSize val="0"/>
        </c:dLbls>
        <c:marker val="1"/>
        <c:smooth val="0"/>
        <c:axId val="180525696"/>
        <c:axId val="180531584"/>
      </c:lineChart>
      <c:dateAx>
        <c:axId val="180525696"/>
        <c:scaling>
          <c:orientation val="minMax"/>
        </c:scaling>
        <c:delete val="0"/>
        <c:axPos val="b"/>
        <c:numFmt formatCode="mm/dd/yy;@" sourceLinked="1"/>
        <c:majorTickMark val="out"/>
        <c:minorTickMark val="none"/>
        <c:tickLblPos val="nextTo"/>
        <c:txPr>
          <a:bodyPr rot="-1800000"/>
          <a:lstStyle/>
          <a:p>
            <a:pPr>
              <a:defRPr/>
            </a:pPr>
            <a:endParaRPr lang="zh-CN"/>
          </a:p>
        </c:txPr>
        <c:crossAx val="180531584"/>
        <c:crosses val="autoZero"/>
        <c:auto val="1"/>
        <c:lblOffset val="100"/>
        <c:baseTimeUnit val="days"/>
      </c:dateAx>
      <c:valAx>
        <c:axId val="180531584"/>
        <c:scaling>
          <c:orientation val="minMax"/>
        </c:scaling>
        <c:delete val="0"/>
        <c:axPos val="l"/>
        <c:majorGridlines/>
        <c:numFmt formatCode="_(* #,##0.00_);_(* \(#,##0.00\);_(* &quot;-&quot;??_);_(@_)" sourceLinked="1"/>
        <c:majorTickMark val="out"/>
        <c:minorTickMark val="none"/>
        <c:tickLblPos val="nextTo"/>
        <c:crossAx val="180525696"/>
        <c:crosses val="autoZero"/>
        <c:crossBetween val="between"/>
      </c:valAx>
      <c:valAx>
        <c:axId val="180533120"/>
        <c:scaling>
          <c:orientation val="minMax"/>
        </c:scaling>
        <c:delete val="0"/>
        <c:axPos val="r"/>
        <c:numFmt formatCode="_(* #,##0.00_);_(* \(#,##0.00\);_(* &quot;-&quot;??_);_(@_)" sourceLinked="1"/>
        <c:majorTickMark val="out"/>
        <c:minorTickMark val="none"/>
        <c:tickLblPos val="nextTo"/>
        <c:crossAx val="180534656"/>
        <c:crosses val="max"/>
        <c:crossBetween val="between"/>
      </c:valAx>
      <c:dateAx>
        <c:axId val="180534656"/>
        <c:scaling>
          <c:orientation val="minMax"/>
        </c:scaling>
        <c:delete val="1"/>
        <c:axPos val="b"/>
        <c:numFmt formatCode="mm/dd/yy;@" sourceLinked="1"/>
        <c:majorTickMark val="out"/>
        <c:minorTickMark val="none"/>
        <c:tickLblPos val="none"/>
        <c:crossAx val="180533120"/>
        <c:crosses val="autoZero"/>
        <c:auto val="1"/>
        <c:lblOffset val="100"/>
        <c:baseTimeUnit val="days"/>
      </c:dateAx>
    </c:plotArea>
    <c:legend>
      <c:legendPos val="r"/>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1"/>
          <c:order val="0"/>
          <c:tx>
            <c:strRef>
              <c:f>apr!$J$1</c:f>
              <c:strCache>
                <c:ptCount val="1"/>
                <c:pt idx="0">
                  <c:v>IRR（100012.IB vs TF1306）</c:v>
                </c:pt>
              </c:strCache>
            </c:strRef>
          </c:tx>
          <c:spPr>
            <a:ln w="15875"/>
          </c:spPr>
          <c:marker>
            <c:symbol val="none"/>
          </c:marker>
          <c:cat>
            <c:numRef>
              <c:f>apr!$I$2:$I$22</c:f>
              <c:numCache>
                <c:formatCode>m/d/yyyy</c:formatCode>
                <c:ptCount val="21"/>
                <c:pt idx="0">
                  <c:v>41365</c:v>
                </c:pt>
                <c:pt idx="1">
                  <c:v>41366</c:v>
                </c:pt>
                <c:pt idx="2">
                  <c:v>41367</c:v>
                </c:pt>
                <c:pt idx="3">
                  <c:v>41371</c:v>
                </c:pt>
                <c:pt idx="4">
                  <c:v>41372</c:v>
                </c:pt>
                <c:pt idx="5">
                  <c:v>41373</c:v>
                </c:pt>
                <c:pt idx="6">
                  <c:v>41374</c:v>
                </c:pt>
                <c:pt idx="7">
                  <c:v>41375</c:v>
                </c:pt>
                <c:pt idx="8">
                  <c:v>41376</c:v>
                </c:pt>
                <c:pt idx="9">
                  <c:v>41379</c:v>
                </c:pt>
                <c:pt idx="10">
                  <c:v>41380</c:v>
                </c:pt>
                <c:pt idx="11">
                  <c:v>41381</c:v>
                </c:pt>
                <c:pt idx="12">
                  <c:v>41382</c:v>
                </c:pt>
                <c:pt idx="13">
                  <c:v>41383</c:v>
                </c:pt>
                <c:pt idx="14">
                  <c:v>41386</c:v>
                </c:pt>
                <c:pt idx="15">
                  <c:v>41387</c:v>
                </c:pt>
                <c:pt idx="16">
                  <c:v>41388</c:v>
                </c:pt>
                <c:pt idx="17">
                  <c:v>41389</c:v>
                </c:pt>
                <c:pt idx="18">
                  <c:v>41390</c:v>
                </c:pt>
                <c:pt idx="19">
                  <c:v>41391</c:v>
                </c:pt>
                <c:pt idx="20">
                  <c:v>41392</c:v>
                </c:pt>
              </c:numCache>
            </c:numRef>
          </c:cat>
          <c:val>
            <c:numRef>
              <c:f>apr!$J$2:$J$22</c:f>
              <c:numCache>
                <c:formatCode>General</c:formatCode>
                <c:ptCount val="21"/>
                <c:pt idx="0">
                  <c:v>3.0507200000000001</c:v>
                </c:pt>
                <c:pt idx="1">
                  <c:v>2.2769599999999999</c:v>
                </c:pt>
                <c:pt idx="2">
                  <c:v>2.46258</c:v>
                </c:pt>
                <c:pt idx="3">
                  <c:v>2.1</c:v>
                </c:pt>
                <c:pt idx="4">
                  <c:v>2.0032399999999999</c:v>
                </c:pt>
                <c:pt idx="5">
                  <c:v>1.613985</c:v>
                </c:pt>
                <c:pt idx="6">
                  <c:v>1.5769069999999998</c:v>
                </c:pt>
                <c:pt idx="7">
                  <c:v>1.6</c:v>
                </c:pt>
                <c:pt idx="8">
                  <c:v>1.62948</c:v>
                </c:pt>
                <c:pt idx="9">
                  <c:v>0.63226649999999995</c:v>
                </c:pt>
                <c:pt idx="10">
                  <c:v>0.227877</c:v>
                </c:pt>
                <c:pt idx="11">
                  <c:v>-1.8089000000000022E-2</c:v>
                </c:pt>
                <c:pt idx="12">
                  <c:v>1.3288899999999999</c:v>
                </c:pt>
                <c:pt idx="13">
                  <c:v>1.8952200000000001</c:v>
                </c:pt>
                <c:pt idx="14">
                  <c:v>2.3134800000000002</c:v>
                </c:pt>
                <c:pt idx="15">
                  <c:v>1.294713</c:v>
                </c:pt>
                <c:pt idx="16">
                  <c:v>0.83678200000000003</c:v>
                </c:pt>
                <c:pt idx="17">
                  <c:v>0.20931499999999997</c:v>
                </c:pt>
                <c:pt idx="18">
                  <c:v>0.36326999999999998</c:v>
                </c:pt>
                <c:pt idx="19">
                  <c:v>0.36</c:v>
                </c:pt>
                <c:pt idx="20">
                  <c:v>0.36</c:v>
                </c:pt>
              </c:numCache>
            </c:numRef>
          </c:val>
          <c:smooth val="0"/>
        </c:ser>
        <c:dLbls>
          <c:showLegendKey val="0"/>
          <c:showVal val="0"/>
          <c:showCatName val="0"/>
          <c:showSerName val="0"/>
          <c:showPercent val="0"/>
          <c:showBubbleSize val="0"/>
        </c:dLbls>
        <c:marker val="1"/>
        <c:smooth val="0"/>
        <c:axId val="181944320"/>
        <c:axId val="181945856"/>
      </c:lineChart>
      <c:lineChart>
        <c:grouping val="stacked"/>
        <c:varyColors val="0"/>
        <c:ser>
          <c:idx val="0"/>
          <c:order val="1"/>
          <c:tx>
            <c:v>国债7年期到期收益率</c:v>
          </c:tx>
          <c:spPr>
            <a:ln>
              <a:solidFill>
                <a:srgbClr val="0000FF"/>
              </a:solidFill>
            </a:ln>
          </c:spPr>
          <c:marker>
            <c:symbol val="none"/>
          </c:marker>
          <c:cat>
            <c:numRef>
              <c:f>apr!$I$2:$I$22</c:f>
              <c:numCache>
                <c:formatCode>m/d/yyyy</c:formatCode>
                <c:ptCount val="21"/>
                <c:pt idx="0">
                  <c:v>41365</c:v>
                </c:pt>
                <c:pt idx="1">
                  <c:v>41366</c:v>
                </c:pt>
                <c:pt idx="2">
                  <c:v>41367</c:v>
                </c:pt>
                <c:pt idx="3">
                  <c:v>41371</c:v>
                </c:pt>
                <c:pt idx="4">
                  <c:v>41372</c:v>
                </c:pt>
                <c:pt idx="5">
                  <c:v>41373</c:v>
                </c:pt>
                <c:pt idx="6">
                  <c:v>41374</c:v>
                </c:pt>
                <c:pt idx="7">
                  <c:v>41375</c:v>
                </c:pt>
                <c:pt idx="8">
                  <c:v>41376</c:v>
                </c:pt>
                <c:pt idx="9">
                  <c:v>41379</c:v>
                </c:pt>
                <c:pt idx="10">
                  <c:v>41380</c:v>
                </c:pt>
                <c:pt idx="11">
                  <c:v>41381</c:v>
                </c:pt>
                <c:pt idx="12">
                  <c:v>41382</c:v>
                </c:pt>
                <c:pt idx="13">
                  <c:v>41383</c:v>
                </c:pt>
                <c:pt idx="14">
                  <c:v>41386</c:v>
                </c:pt>
                <c:pt idx="15">
                  <c:v>41387</c:v>
                </c:pt>
                <c:pt idx="16">
                  <c:v>41388</c:v>
                </c:pt>
                <c:pt idx="17">
                  <c:v>41389</c:v>
                </c:pt>
                <c:pt idx="18">
                  <c:v>41390</c:v>
                </c:pt>
                <c:pt idx="19">
                  <c:v>41391</c:v>
                </c:pt>
                <c:pt idx="20">
                  <c:v>41392</c:v>
                </c:pt>
              </c:numCache>
            </c:numRef>
          </c:cat>
          <c:val>
            <c:numRef>
              <c:f>apr!$K$2:$K$22</c:f>
              <c:numCache>
                <c:formatCode>###,###,###,###,##0.0000</c:formatCode>
                <c:ptCount val="21"/>
                <c:pt idx="0">
                  <c:v>3.4514</c:v>
                </c:pt>
                <c:pt idx="1">
                  <c:v>3.4243999999999999</c:v>
                </c:pt>
                <c:pt idx="2">
                  <c:v>3.4152999999999998</c:v>
                </c:pt>
                <c:pt idx="3">
                  <c:v>3.3959000000000001</c:v>
                </c:pt>
                <c:pt idx="4">
                  <c:v>3.4076</c:v>
                </c:pt>
                <c:pt idx="5">
                  <c:v>3.4056000000000002</c:v>
                </c:pt>
                <c:pt idx="6">
                  <c:v>3.3999000000000001</c:v>
                </c:pt>
                <c:pt idx="7">
                  <c:v>3.403</c:v>
                </c:pt>
                <c:pt idx="8">
                  <c:v>3.3996</c:v>
                </c:pt>
                <c:pt idx="9">
                  <c:v>3.3795000000000002</c:v>
                </c:pt>
                <c:pt idx="10">
                  <c:v>3.3451</c:v>
                </c:pt>
                <c:pt idx="11">
                  <c:v>3.3536999999999999</c:v>
                </c:pt>
                <c:pt idx="12">
                  <c:v>3.3818999999999999</c:v>
                </c:pt>
                <c:pt idx="13">
                  <c:v>3.3828999999999998</c:v>
                </c:pt>
                <c:pt idx="14">
                  <c:v>3.4178999999999999</c:v>
                </c:pt>
                <c:pt idx="15">
                  <c:v>3.3828999999999998</c:v>
                </c:pt>
                <c:pt idx="16">
                  <c:v>3.3647999999999998</c:v>
                </c:pt>
                <c:pt idx="17">
                  <c:v>3.3513000000000002</c:v>
                </c:pt>
                <c:pt idx="18">
                  <c:v>3.3500999999999999</c:v>
                </c:pt>
                <c:pt idx="19">
                  <c:v>3.3452000000000002</c:v>
                </c:pt>
                <c:pt idx="20">
                  <c:v>3.3458000000000001</c:v>
                </c:pt>
              </c:numCache>
            </c:numRef>
          </c:val>
          <c:smooth val="0"/>
        </c:ser>
        <c:dLbls>
          <c:showLegendKey val="0"/>
          <c:showVal val="0"/>
          <c:showCatName val="0"/>
          <c:showSerName val="0"/>
          <c:showPercent val="0"/>
          <c:showBubbleSize val="0"/>
        </c:dLbls>
        <c:marker val="1"/>
        <c:smooth val="0"/>
        <c:axId val="181961472"/>
        <c:axId val="181947392"/>
      </c:lineChart>
      <c:dateAx>
        <c:axId val="181944320"/>
        <c:scaling>
          <c:orientation val="minMax"/>
          <c:max val="41392"/>
        </c:scaling>
        <c:delete val="0"/>
        <c:axPos val="b"/>
        <c:numFmt formatCode="m/d/yyyy" sourceLinked="1"/>
        <c:majorTickMark val="out"/>
        <c:minorTickMark val="none"/>
        <c:tickLblPos val="nextTo"/>
        <c:crossAx val="181945856"/>
        <c:crosses val="autoZero"/>
        <c:auto val="1"/>
        <c:lblOffset val="100"/>
        <c:baseTimeUnit val="days"/>
      </c:dateAx>
      <c:valAx>
        <c:axId val="181945856"/>
        <c:scaling>
          <c:orientation val="minMax"/>
        </c:scaling>
        <c:delete val="0"/>
        <c:axPos val="l"/>
        <c:majorGridlines/>
        <c:numFmt formatCode="General" sourceLinked="1"/>
        <c:majorTickMark val="out"/>
        <c:minorTickMark val="none"/>
        <c:tickLblPos val="nextTo"/>
        <c:crossAx val="181944320"/>
        <c:crosses val="autoZero"/>
        <c:crossBetween val="between"/>
      </c:valAx>
      <c:valAx>
        <c:axId val="181947392"/>
        <c:scaling>
          <c:orientation val="minMax"/>
        </c:scaling>
        <c:delete val="0"/>
        <c:axPos val="r"/>
        <c:numFmt formatCode="###,###,###,###,##0.0000" sourceLinked="1"/>
        <c:majorTickMark val="out"/>
        <c:minorTickMark val="none"/>
        <c:tickLblPos val="nextTo"/>
        <c:crossAx val="181961472"/>
        <c:crosses val="max"/>
        <c:crossBetween val="between"/>
      </c:valAx>
      <c:dateAx>
        <c:axId val="181961472"/>
        <c:scaling>
          <c:orientation val="minMax"/>
        </c:scaling>
        <c:delete val="1"/>
        <c:axPos val="b"/>
        <c:numFmt formatCode="m/d/yyyy" sourceLinked="1"/>
        <c:majorTickMark val="out"/>
        <c:minorTickMark val="none"/>
        <c:tickLblPos val="nextTo"/>
        <c:crossAx val="181947392"/>
        <c:crosses val="autoZero"/>
        <c:auto val="1"/>
        <c:lblOffset val="100"/>
        <c:baseTimeUnit val="days"/>
        <c:majorUnit val="1"/>
        <c:minorUnit val="1"/>
      </c:dateAx>
    </c:plotArea>
    <c:legend>
      <c:legendPos val="t"/>
      <c:layout>
        <c:manualLayout>
          <c:xMode val="edge"/>
          <c:yMode val="edge"/>
          <c:x val="0.18949253731343282"/>
          <c:y val="8.0229226361031525E-2"/>
          <c:w val="0.6210149253731343"/>
          <c:h val="6.3448818897637801E-2"/>
        </c:manualLayout>
      </c:layout>
      <c:overlay val="1"/>
    </c:legend>
    <c:plotVisOnly val="1"/>
    <c:dispBlanksAs val="zero"/>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ltLang="zh-CN"/>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1B70BF2-4775-4E92-BDD3-305EFC7DB0BF}" type="slidenum">
              <a:rPr lang="en-US" altLang="zh-CN"/>
              <a:pPr>
                <a:defRPr/>
              </a:pPr>
              <a:t>‹#›</a:t>
            </a:fld>
            <a:endParaRPr lang="en-US" altLang="zh-CN"/>
          </a:p>
        </p:txBody>
      </p:sp>
    </p:spTree>
    <p:extLst>
      <p:ext uri="{BB962C8B-B14F-4D97-AF65-F5344CB8AC3E}">
        <p14:creationId xmlns:p14="http://schemas.microsoft.com/office/powerpoint/2010/main" val="201460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21C53ED0-722D-4ECF-B8C9-85AA483B853D}" type="slidenum">
              <a:rPr lang="en-US" altLang="zh-CN" smtClean="0"/>
              <a:pPr>
                <a:defRPr/>
              </a:pPr>
              <a:t>2</a:t>
            </a:fld>
            <a:endParaRPr lang="en-US" altLang="zh-CN" dirty="0"/>
          </a:p>
        </p:txBody>
      </p:sp>
    </p:spTree>
    <p:extLst>
      <p:ext uri="{BB962C8B-B14F-4D97-AF65-F5344CB8AC3E}">
        <p14:creationId xmlns:p14="http://schemas.microsoft.com/office/powerpoint/2010/main" val="219357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常规的跨期套利没有空间，因为次月和近月的流动性相差太多。</a:t>
            </a:r>
            <a:endParaRPr lang="en-US" altLang="zh-CN" dirty="0" smtClean="0"/>
          </a:p>
          <a:p>
            <a:endParaRPr lang="en-US" altLang="zh-CN" dirty="0" smtClean="0"/>
          </a:p>
          <a:p>
            <a:r>
              <a:rPr lang="zh-CN" altLang="en-US" dirty="0" smtClean="0"/>
              <a:t>但是针对跨期移仓的交易策略是可行的。前提是有足够多的套保盘展期。</a:t>
            </a:r>
            <a:endParaRPr lang="zh-CN" altLang="en-US" dirty="0"/>
          </a:p>
        </p:txBody>
      </p:sp>
      <p:sp>
        <p:nvSpPr>
          <p:cNvPr id="4" name="Slide Number Placeholder 3"/>
          <p:cNvSpPr>
            <a:spLocks noGrp="1"/>
          </p:cNvSpPr>
          <p:nvPr>
            <p:ph type="sldNum" sz="quarter" idx="10"/>
          </p:nvPr>
        </p:nvSpPr>
        <p:spPr/>
        <p:txBody>
          <a:bodyPr/>
          <a:lstStyle/>
          <a:p>
            <a:pPr>
              <a:defRPr/>
            </a:pPr>
            <a:fld id="{21C53ED0-722D-4ECF-B8C9-85AA483B853D}" type="slidenum">
              <a:rPr lang="en-US" altLang="zh-CN" smtClean="0"/>
              <a:pPr>
                <a:defRPr/>
              </a:pPr>
              <a:t>27</a:t>
            </a:fld>
            <a:endParaRPr lang="en-US" altLang="zh-CN"/>
          </a:p>
        </p:txBody>
      </p:sp>
    </p:spTree>
    <p:extLst>
      <p:ext uri="{BB962C8B-B14F-4D97-AF65-F5344CB8AC3E}">
        <p14:creationId xmlns:p14="http://schemas.microsoft.com/office/powerpoint/2010/main" val="418203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31B70BF2-4775-4E92-BDD3-305EFC7DB0BF}" type="slidenum">
              <a:rPr lang="en-US" altLang="zh-CN" smtClean="0"/>
              <a:pPr>
                <a:defRPr/>
              </a:pPr>
              <a:t>33</a:t>
            </a:fld>
            <a:endParaRPr lang="en-US" altLang="zh-CN"/>
          </a:p>
        </p:txBody>
      </p:sp>
    </p:spTree>
    <p:extLst>
      <p:ext uri="{BB962C8B-B14F-4D97-AF65-F5344CB8AC3E}">
        <p14:creationId xmlns:p14="http://schemas.microsoft.com/office/powerpoint/2010/main" val="90839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F72A0A3-5B4A-4167-8BD7-425189D59A62}" type="slidenum">
              <a:rPr lang="en-US" altLang="zh-CN" smtClean="0"/>
              <a:pPr>
                <a:defRPr/>
              </a:pPr>
              <a:t>34</a:t>
            </a:fld>
            <a:endParaRPr lang="en-US" altLang="zh-CN"/>
          </a:p>
        </p:txBody>
      </p:sp>
    </p:spTree>
    <p:extLst>
      <p:ext uri="{BB962C8B-B14F-4D97-AF65-F5344CB8AC3E}">
        <p14:creationId xmlns:p14="http://schemas.microsoft.com/office/powerpoint/2010/main" val="29574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21C53ED0-722D-4ECF-B8C9-85AA483B853D}" type="slidenum">
              <a:rPr lang="en-US" altLang="zh-CN" smtClean="0"/>
              <a:pPr>
                <a:defRPr/>
              </a:pPr>
              <a:t>36</a:t>
            </a:fld>
            <a:endParaRPr lang="en-US" altLang="zh-CN"/>
          </a:p>
        </p:txBody>
      </p:sp>
    </p:spTree>
    <p:extLst>
      <p:ext uri="{BB962C8B-B14F-4D97-AF65-F5344CB8AC3E}">
        <p14:creationId xmlns:p14="http://schemas.microsoft.com/office/powerpoint/2010/main" val="1299478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21C53ED0-722D-4ECF-B8C9-85AA483B853D}" type="slidenum">
              <a:rPr lang="en-US" altLang="zh-CN" smtClean="0"/>
              <a:pPr>
                <a:defRPr/>
              </a:pPr>
              <a:t>39</a:t>
            </a:fld>
            <a:endParaRPr lang="en-US" altLang="zh-CN"/>
          </a:p>
        </p:txBody>
      </p:sp>
    </p:spTree>
    <p:extLst>
      <p:ext uri="{BB962C8B-B14F-4D97-AF65-F5344CB8AC3E}">
        <p14:creationId xmlns:p14="http://schemas.microsoft.com/office/powerpoint/2010/main" val="1991731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国债期货合约的条款保证了基差是必然收敛的。</a:t>
            </a:r>
            <a:endParaRPr lang="en-US" altLang="zh-CN" dirty="0" smtClean="0"/>
          </a:p>
          <a:p>
            <a:r>
              <a:rPr lang="zh-CN" altLang="en-US" dirty="0" smtClean="0"/>
              <a:t>期货和现货都可以买卖，基于基差的头寸是风险对冲的。</a:t>
            </a:r>
            <a:endParaRPr lang="en-US" altLang="zh-CN" dirty="0" smtClean="0"/>
          </a:p>
          <a:p>
            <a:r>
              <a:rPr lang="zh-CN" altLang="en-US" dirty="0" smtClean="0"/>
              <a:t>国债期货市场实际上是一个利率市场和资金市场的桥梁，基差套利的基准也是资金回购利率。</a:t>
            </a:r>
            <a:endParaRPr lang="en-US" altLang="zh-CN" dirty="0" smtClean="0"/>
          </a:p>
        </p:txBody>
      </p:sp>
      <p:sp>
        <p:nvSpPr>
          <p:cNvPr id="4" name="Slide Number Placeholder 3"/>
          <p:cNvSpPr>
            <a:spLocks noGrp="1"/>
          </p:cNvSpPr>
          <p:nvPr>
            <p:ph type="sldNum" sz="quarter" idx="10"/>
          </p:nvPr>
        </p:nvSpPr>
        <p:spPr/>
        <p:txBody>
          <a:bodyPr/>
          <a:lstStyle/>
          <a:p>
            <a:pPr>
              <a:defRPr/>
            </a:pPr>
            <a:fld id="{21C53ED0-722D-4ECF-B8C9-85AA483B853D}" type="slidenum">
              <a:rPr lang="en-US" altLang="zh-CN" smtClean="0"/>
              <a:pPr>
                <a:defRPr/>
              </a:pPr>
              <a:t>7</a:t>
            </a:fld>
            <a:endParaRPr lang="en-US" altLang="zh-CN"/>
          </a:p>
        </p:txBody>
      </p:sp>
    </p:spTree>
    <p:extLst>
      <p:ext uri="{BB962C8B-B14F-4D97-AF65-F5344CB8AC3E}">
        <p14:creationId xmlns:p14="http://schemas.microsoft.com/office/powerpoint/2010/main" val="1383851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IRR </a:t>
            </a:r>
            <a:endParaRPr lang="zh-CN" altLang="en-US" dirty="0"/>
          </a:p>
        </p:txBody>
      </p:sp>
      <p:sp>
        <p:nvSpPr>
          <p:cNvPr id="4" name="Slide Number Placeholder 3"/>
          <p:cNvSpPr>
            <a:spLocks noGrp="1"/>
          </p:cNvSpPr>
          <p:nvPr>
            <p:ph type="sldNum" sz="quarter" idx="10"/>
          </p:nvPr>
        </p:nvSpPr>
        <p:spPr/>
        <p:txBody>
          <a:bodyPr/>
          <a:lstStyle/>
          <a:p>
            <a:pPr>
              <a:defRPr/>
            </a:pPr>
            <a:fld id="{21C53ED0-722D-4ECF-B8C9-85AA483B853D}" type="slidenum">
              <a:rPr lang="en-US" altLang="zh-CN" smtClean="0"/>
              <a:pPr>
                <a:defRPr/>
              </a:pPr>
              <a:t>8</a:t>
            </a:fld>
            <a:endParaRPr lang="en-US" altLang="zh-CN"/>
          </a:p>
        </p:txBody>
      </p:sp>
    </p:spTree>
    <p:extLst>
      <p:ext uri="{BB962C8B-B14F-4D97-AF65-F5344CB8AC3E}">
        <p14:creationId xmlns:p14="http://schemas.microsoft.com/office/powerpoint/2010/main" val="2981995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31B70BF2-4775-4E92-BDD3-305EFC7DB0BF}" type="slidenum">
              <a:rPr lang="en-US" altLang="zh-CN" smtClean="0"/>
              <a:pPr>
                <a:defRPr/>
              </a:pPr>
              <a:t>10</a:t>
            </a:fld>
            <a:endParaRPr lang="en-US" altLang="zh-CN"/>
          </a:p>
        </p:txBody>
      </p:sp>
    </p:spTree>
    <p:extLst>
      <p:ext uri="{BB962C8B-B14F-4D97-AF65-F5344CB8AC3E}">
        <p14:creationId xmlns:p14="http://schemas.microsoft.com/office/powerpoint/2010/main" val="717096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2009</a:t>
            </a:r>
            <a:r>
              <a:rPr lang="zh-CN" altLang="en-US" dirty="0" smtClean="0"/>
              <a:t>年的全市场的压力测试对恢复市场信心起到了很大作用。从</a:t>
            </a:r>
            <a:r>
              <a:rPr lang="en-US" altLang="zh-CN" dirty="0" smtClean="0"/>
              <a:t>2009</a:t>
            </a:r>
            <a:r>
              <a:rPr lang="zh-CN" altLang="en-US" dirty="0" smtClean="0"/>
              <a:t>年起，每年美联储都会对美国的银行控股公司做全面的压力测试，模拟</a:t>
            </a:r>
            <a:r>
              <a:rPr lang="en-US" altLang="zh-CN" dirty="0" smtClean="0"/>
              <a:t>2008</a:t>
            </a:r>
            <a:r>
              <a:rPr lang="zh-CN" altLang="en-US" dirty="0" smtClean="0"/>
              <a:t>年的金融危机的极端变化，不能通过者将有很多业务受限。</a:t>
            </a:r>
            <a:endParaRPr lang="en-US" altLang="zh-CN" dirty="0" smtClean="0"/>
          </a:p>
          <a:p>
            <a:r>
              <a:rPr lang="en-US" altLang="zh-CN" sz="1200" b="0" i="0" u="none" strike="noStrike" kern="1200" baseline="0" dirty="0" smtClean="0">
                <a:solidFill>
                  <a:schemeClr val="tx1"/>
                </a:solidFill>
                <a:latin typeface="Arial" charset="0"/>
                <a:ea typeface="宋体" pitchFamily="2" charset="-122"/>
                <a:cs typeface="+mn-cs"/>
              </a:rPr>
              <a:t>www.federalreserve.gov/publications/default.htm</a:t>
            </a:r>
            <a:endParaRPr lang="en-US" altLang="zh-CN" dirty="0" smtClean="0"/>
          </a:p>
          <a:p>
            <a:r>
              <a:rPr lang="en-US" altLang="zh-CN" sz="1200" b="0" i="0" u="none" strike="noStrike" kern="1200" baseline="0" dirty="0" smtClean="0">
                <a:solidFill>
                  <a:schemeClr val="tx1"/>
                </a:solidFill>
                <a:latin typeface="Arial" charset="0"/>
                <a:ea typeface="宋体" pitchFamily="2" charset="-122"/>
                <a:cs typeface="+mn-cs"/>
              </a:rPr>
              <a:t>Comprehensive Capital Analysis and Review</a:t>
            </a:r>
            <a:r>
              <a:rPr lang="zh-CN" altLang="en-US"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smtClean="0">
                <a:solidFill>
                  <a:schemeClr val="tx1"/>
                </a:solidFill>
                <a:latin typeface="Arial" charset="0"/>
                <a:ea typeface="宋体" pitchFamily="2" charset="-122"/>
                <a:cs typeface="+mn-cs"/>
              </a:rPr>
              <a:t>CCAR</a:t>
            </a:r>
            <a:r>
              <a:rPr lang="zh-CN" altLang="en-US"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smtClean="0">
                <a:solidFill>
                  <a:schemeClr val="tx1"/>
                </a:solidFill>
                <a:latin typeface="Arial" charset="0"/>
                <a:ea typeface="宋体" pitchFamily="2" charset="-122"/>
                <a:cs typeface="+mn-cs"/>
              </a:rPr>
              <a:t> BHC</a:t>
            </a:r>
            <a:r>
              <a:rPr lang="zh-CN" altLang="en-US"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smtClean="0">
                <a:solidFill>
                  <a:schemeClr val="tx1"/>
                </a:solidFill>
                <a:latin typeface="Arial" charset="0"/>
                <a:ea typeface="宋体" pitchFamily="2" charset="-122"/>
                <a:cs typeface="+mn-cs"/>
              </a:rPr>
              <a:t>bank holding Company</a:t>
            </a:r>
            <a:r>
              <a:rPr lang="zh-CN" altLang="en-US" sz="1200" b="0" i="0" u="none" strike="noStrike" kern="1200" baseline="0" dirty="0" smtClean="0">
                <a:solidFill>
                  <a:schemeClr val="tx1"/>
                </a:solidFill>
                <a:latin typeface="Arial" charset="0"/>
                <a:ea typeface="宋体" pitchFamily="2" charset="-122"/>
                <a:cs typeface="+mn-cs"/>
              </a:rPr>
              <a:t>）</a:t>
            </a:r>
            <a:endParaRPr lang="en-US" altLang="zh-CN" sz="1200" b="0" i="0" u="none" strike="noStrike" kern="1200" baseline="0" dirty="0" smtClean="0">
              <a:solidFill>
                <a:schemeClr val="tx1"/>
              </a:solidFill>
              <a:latin typeface="Arial" charset="0"/>
              <a:ea typeface="宋体" pitchFamily="2" charset="-122"/>
              <a:cs typeface="+mn-cs"/>
            </a:endParaRPr>
          </a:p>
          <a:p>
            <a:endParaRPr lang="en-US" altLang="zh-CN" sz="1200" b="0" i="0" u="none" strike="noStrike" kern="1200" baseline="0" dirty="0" smtClean="0">
              <a:solidFill>
                <a:schemeClr val="tx1"/>
              </a:solidFill>
              <a:latin typeface="Arial" charset="0"/>
              <a:ea typeface="宋体" pitchFamily="2" charset="-122"/>
              <a:cs typeface="+mn-cs"/>
            </a:endParaRPr>
          </a:p>
          <a:p>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Comprehensive Capital Analysis</a:t>
            </a:r>
          </a:p>
          <a:p>
            <a:r>
              <a:rPr lang="en-US" altLang="zh-CN" sz="1200" b="0" i="0" u="none" strike="noStrike" kern="1200" baseline="0" dirty="0" smtClean="0">
                <a:solidFill>
                  <a:schemeClr val="tx1"/>
                </a:solidFill>
                <a:latin typeface="Arial" charset="0"/>
                <a:ea typeface="宋体" pitchFamily="2" charset="-122"/>
                <a:cs typeface="+mn-cs"/>
              </a:rPr>
              <a:t>and Review 2013:</a:t>
            </a:r>
          </a:p>
          <a:p>
            <a:r>
              <a:rPr lang="en-US" altLang="zh-CN" sz="1200" b="0" i="0" u="none" strike="noStrike" kern="1200" baseline="0" dirty="0" smtClean="0">
                <a:solidFill>
                  <a:schemeClr val="tx1"/>
                </a:solidFill>
                <a:latin typeface="Arial" charset="0"/>
                <a:ea typeface="宋体" pitchFamily="2" charset="-122"/>
                <a:cs typeface="+mn-cs"/>
              </a:rPr>
              <a:t>Assessment Framework and Results</a:t>
            </a:r>
          </a:p>
          <a:p>
            <a:endParaRPr lang="zh-CN" altLang="en-US" dirty="0"/>
          </a:p>
        </p:txBody>
      </p:sp>
      <p:sp>
        <p:nvSpPr>
          <p:cNvPr id="4" name="Slide Number Placeholder 3"/>
          <p:cNvSpPr>
            <a:spLocks noGrp="1"/>
          </p:cNvSpPr>
          <p:nvPr>
            <p:ph type="sldNum" sz="quarter" idx="10"/>
          </p:nvPr>
        </p:nvSpPr>
        <p:spPr/>
        <p:txBody>
          <a:bodyPr/>
          <a:lstStyle/>
          <a:p>
            <a:pPr>
              <a:defRPr/>
            </a:pPr>
            <a:fld id="{21C53ED0-722D-4ECF-B8C9-85AA483B853D}" type="slidenum">
              <a:rPr lang="en-US" altLang="zh-CN" smtClean="0"/>
              <a:pPr>
                <a:defRPr/>
              </a:pPr>
              <a:t>11</a:t>
            </a:fld>
            <a:endParaRPr lang="en-US" altLang="zh-CN"/>
          </a:p>
        </p:txBody>
      </p:sp>
    </p:spTree>
    <p:extLst>
      <p:ext uri="{BB962C8B-B14F-4D97-AF65-F5344CB8AC3E}">
        <p14:creationId xmlns:p14="http://schemas.microsoft.com/office/powerpoint/2010/main" val="1679430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美国的国债收益率收敛， 回购利率按债券本身定价。转换期权的价值在近月基本为</a:t>
            </a:r>
            <a:r>
              <a:rPr lang="en-US" altLang="zh-CN" dirty="0" smtClean="0"/>
              <a:t>0</a:t>
            </a:r>
            <a:endParaRPr lang="zh-CN" altLang="en-US" dirty="0"/>
          </a:p>
        </p:txBody>
      </p:sp>
      <p:sp>
        <p:nvSpPr>
          <p:cNvPr id="4" name="Slide Number Placeholder 3"/>
          <p:cNvSpPr>
            <a:spLocks noGrp="1"/>
          </p:cNvSpPr>
          <p:nvPr>
            <p:ph type="sldNum" sz="quarter" idx="10"/>
          </p:nvPr>
        </p:nvSpPr>
        <p:spPr/>
        <p:txBody>
          <a:bodyPr/>
          <a:lstStyle/>
          <a:p>
            <a:pPr>
              <a:defRPr/>
            </a:pPr>
            <a:fld id="{21C53ED0-722D-4ECF-B8C9-85AA483B853D}" type="slidenum">
              <a:rPr lang="en-US" altLang="zh-CN" smtClean="0"/>
              <a:pPr>
                <a:defRPr/>
              </a:pPr>
              <a:t>12</a:t>
            </a:fld>
            <a:endParaRPr lang="en-US" altLang="zh-CN"/>
          </a:p>
        </p:txBody>
      </p:sp>
    </p:spTree>
    <p:extLst>
      <p:ext uri="{BB962C8B-B14F-4D97-AF65-F5344CB8AC3E}">
        <p14:creationId xmlns:p14="http://schemas.microsoft.com/office/powerpoint/2010/main" val="1353899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做多基差获利来自于基差的变大，和</a:t>
            </a:r>
            <a:r>
              <a:rPr lang="en-US" altLang="zh-CN" dirty="0" smtClean="0"/>
              <a:t>Carry </a:t>
            </a:r>
          </a:p>
          <a:p>
            <a:r>
              <a:rPr lang="en-US" altLang="zh-CN" dirty="0" smtClean="0"/>
              <a:t>+C -F </a:t>
            </a:r>
            <a:r>
              <a:rPr lang="zh-CN" altLang="en-US" dirty="0" smtClean="0"/>
              <a:t>现货价格越大越好，期货价格越小越好</a:t>
            </a:r>
            <a:endParaRPr lang="en-US" altLang="zh-CN" dirty="0" smtClean="0"/>
          </a:p>
          <a:p>
            <a:r>
              <a:rPr lang="zh-CN" altLang="en-US" dirty="0" smtClean="0"/>
              <a:t>借钱买券</a:t>
            </a:r>
            <a:r>
              <a:rPr lang="en-US" altLang="zh-CN" dirty="0" smtClean="0"/>
              <a:t>-》</a:t>
            </a:r>
            <a:r>
              <a:rPr lang="zh-CN" altLang="en-US" dirty="0" smtClean="0"/>
              <a:t>融资利率</a:t>
            </a:r>
            <a:r>
              <a:rPr lang="zh-CN" altLang="en-US" baseline="0" dirty="0" smtClean="0"/>
              <a:t> </a:t>
            </a:r>
            <a:r>
              <a:rPr lang="en-US" altLang="zh-CN" baseline="0" dirty="0" smtClean="0"/>
              <a:t>-》 RP rate </a:t>
            </a:r>
            <a:r>
              <a:rPr lang="zh-CN" altLang="en-US" baseline="0" dirty="0" smtClean="0"/>
              <a:t>越小越好</a:t>
            </a:r>
            <a:endParaRPr lang="en-US" altLang="zh-CN" baseline="0" dirty="0" smtClean="0"/>
          </a:p>
          <a:p>
            <a:endParaRPr lang="en-US" altLang="zh-CN" baseline="0" dirty="0" smtClean="0"/>
          </a:p>
          <a:p>
            <a:r>
              <a:rPr lang="zh-CN" altLang="en-US" baseline="0" dirty="0" smtClean="0"/>
              <a:t>做空基差</a:t>
            </a:r>
            <a:r>
              <a:rPr lang="zh-CN" altLang="en-US" dirty="0" smtClean="0"/>
              <a:t>基差获利来自于基差的变小，和</a:t>
            </a:r>
            <a:r>
              <a:rPr lang="en-US" altLang="zh-CN" dirty="0" smtClean="0"/>
              <a:t>-Carry </a:t>
            </a:r>
          </a:p>
          <a:p>
            <a:r>
              <a:rPr lang="en-US" altLang="zh-CN" dirty="0" smtClean="0"/>
              <a:t>-C +F </a:t>
            </a:r>
            <a:r>
              <a:rPr lang="zh-CN" altLang="en-US" dirty="0" smtClean="0"/>
              <a:t>现货价格越小越好，期货价格越大越好</a:t>
            </a:r>
            <a:endParaRPr lang="en-US" altLang="zh-CN" dirty="0" smtClean="0"/>
          </a:p>
          <a:p>
            <a:r>
              <a:rPr lang="zh-CN" altLang="en-US" dirty="0" smtClean="0"/>
              <a:t>卖现货债券</a:t>
            </a:r>
            <a:r>
              <a:rPr lang="en-US" altLang="zh-CN" dirty="0" smtClean="0"/>
              <a:t>-》</a:t>
            </a:r>
            <a:r>
              <a:rPr lang="zh-CN" altLang="en-US" dirty="0" smtClean="0"/>
              <a:t>将钱放出去</a:t>
            </a:r>
            <a:r>
              <a:rPr lang="zh-CN" altLang="en-US" baseline="0" dirty="0" smtClean="0"/>
              <a:t> </a:t>
            </a:r>
            <a:r>
              <a:rPr lang="en-US" altLang="zh-CN" baseline="0" dirty="0" smtClean="0"/>
              <a:t>-》 Reverse RP rate </a:t>
            </a:r>
            <a:r>
              <a:rPr lang="zh-CN" altLang="en-US" baseline="0" dirty="0" smtClean="0"/>
              <a:t>越大越好</a:t>
            </a:r>
            <a:endParaRPr lang="en-US" altLang="zh-CN" baseline="0" dirty="0" smtClean="0"/>
          </a:p>
          <a:p>
            <a:endParaRPr lang="en-US" altLang="zh-CN" baseline="0" dirty="0" smtClean="0"/>
          </a:p>
          <a:p>
            <a:endParaRPr lang="zh-CN" altLang="en-US" dirty="0"/>
          </a:p>
        </p:txBody>
      </p:sp>
      <p:sp>
        <p:nvSpPr>
          <p:cNvPr id="4" name="Slide Number Placeholder 3"/>
          <p:cNvSpPr>
            <a:spLocks noGrp="1"/>
          </p:cNvSpPr>
          <p:nvPr>
            <p:ph type="sldNum" sz="quarter" idx="10"/>
          </p:nvPr>
        </p:nvSpPr>
        <p:spPr/>
        <p:txBody>
          <a:bodyPr/>
          <a:lstStyle/>
          <a:p>
            <a:pPr>
              <a:defRPr/>
            </a:pPr>
            <a:fld id="{21C53ED0-722D-4ECF-B8C9-85AA483B853D}" type="slidenum">
              <a:rPr lang="en-US" altLang="zh-CN" smtClean="0"/>
              <a:pPr>
                <a:defRPr/>
              </a:pPr>
              <a:t>13</a:t>
            </a:fld>
            <a:endParaRPr lang="en-US" altLang="zh-CN"/>
          </a:p>
        </p:txBody>
      </p:sp>
    </p:spTree>
    <p:extLst>
      <p:ext uri="{BB962C8B-B14F-4D97-AF65-F5344CB8AC3E}">
        <p14:creationId xmlns:p14="http://schemas.microsoft.com/office/powerpoint/2010/main" val="2981995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charset="0"/>
                <a:ea typeface="MS PGothic" pitchFamily="34" charset="-128"/>
              </a:defRPr>
            </a:lvl1pPr>
            <a:lvl2pPr marL="742950" indent="-285750" defTabSz="931863" eaLnBrk="0" hangingPunct="0">
              <a:defRPr sz="1400">
                <a:solidFill>
                  <a:schemeClr val="tx1"/>
                </a:solidFill>
                <a:latin typeface="Arial" charset="0"/>
                <a:ea typeface="MS PGothic" pitchFamily="34" charset="-128"/>
              </a:defRPr>
            </a:lvl2pPr>
            <a:lvl3pPr marL="1143000" indent="-228600" defTabSz="931863" eaLnBrk="0" hangingPunct="0">
              <a:defRPr sz="1400">
                <a:solidFill>
                  <a:schemeClr val="tx1"/>
                </a:solidFill>
                <a:latin typeface="Arial" charset="0"/>
                <a:ea typeface="MS PGothic" pitchFamily="34" charset="-128"/>
              </a:defRPr>
            </a:lvl3pPr>
            <a:lvl4pPr marL="1600200" indent="-228600" defTabSz="931863" eaLnBrk="0" hangingPunct="0">
              <a:defRPr sz="1400">
                <a:solidFill>
                  <a:schemeClr val="tx1"/>
                </a:solidFill>
                <a:latin typeface="Arial" charset="0"/>
                <a:ea typeface="MS PGothic" pitchFamily="34" charset="-128"/>
              </a:defRPr>
            </a:lvl4pPr>
            <a:lvl5pPr marL="2057400" indent="-228600" defTabSz="931863" eaLnBrk="0" hangingPunct="0">
              <a:defRPr sz="1400">
                <a:solidFill>
                  <a:schemeClr val="tx1"/>
                </a:solidFill>
                <a:latin typeface="Arial" charset="0"/>
                <a:ea typeface="MS PGothic" pitchFamily="34" charset="-128"/>
              </a:defRPr>
            </a:lvl5pPr>
            <a:lvl6pPr marL="2514600" indent="-228600" defTabSz="931863" eaLnBrk="0" fontAlgn="base" hangingPunct="0">
              <a:spcBef>
                <a:spcPct val="0"/>
              </a:spcBef>
              <a:spcAft>
                <a:spcPct val="0"/>
              </a:spcAft>
              <a:defRPr sz="1400">
                <a:solidFill>
                  <a:schemeClr val="tx1"/>
                </a:solidFill>
                <a:latin typeface="Arial" charset="0"/>
                <a:ea typeface="MS PGothic" pitchFamily="34" charset="-128"/>
              </a:defRPr>
            </a:lvl6pPr>
            <a:lvl7pPr marL="2971800" indent="-228600" defTabSz="931863" eaLnBrk="0" fontAlgn="base" hangingPunct="0">
              <a:spcBef>
                <a:spcPct val="0"/>
              </a:spcBef>
              <a:spcAft>
                <a:spcPct val="0"/>
              </a:spcAft>
              <a:defRPr sz="1400">
                <a:solidFill>
                  <a:schemeClr val="tx1"/>
                </a:solidFill>
                <a:latin typeface="Arial" charset="0"/>
                <a:ea typeface="MS PGothic" pitchFamily="34" charset="-128"/>
              </a:defRPr>
            </a:lvl7pPr>
            <a:lvl8pPr marL="3429000" indent="-228600" defTabSz="931863" eaLnBrk="0" fontAlgn="base" hangingPunct="0">
              <a:spcBef>
                <a:spcPct val="0"/>
              </a:spcBef>
              <a:spcAft>
                <a:spcPct val="0"/>
              </a:spcAft>
              <a:defRPr sz="1400">
                <a:solidFill>
                  <a:schemeClr val="tx1"/>
                </a:solidFill>
                <a:latin typeface="Arial" charset="0"/>
                <a:ea typeface="MS PGothic" pitchFamily="34" charset="-128"/>
              </a:defRPr>
            </a:lvl8pPr>
            <a:lvl9pPr marL="3886200" indent="-228600" defTabSz="931863"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fld id="{E168FF4A-1E01-405E-9DC9-7C9915B524C8}" type="slidenum">
              <a:rPr lang="en-US" altLang="zh-TW" sz="1200" smtClean="0"/>
              <a:pPr eaLnBrk="1" hangingPunct="1"/>
              <a:t>22</a:t>
            </a:fld>
            <a:endParaRPr lang="en-US" altLang="zh-TW"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z="18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400">
                <a:solidFill>
                  <a:schemeClr val="tx1"/>
                </a:solidFill>
                <a:latin typeface="Arial" charset="0"/>
                <a:ea typeface="MS PGothic" pitchFamily="34" charset="-128"/>
              </a:defRPr>
            </a:lvl1pPr>
            <a:lvl2pPr marL="742950" indent="-285750" defTabSz="931863" eaLnBrk="0" hangingPunct="0">
              <a:defRPr sz="1400">
                <a:solidFill>
                  <a:schemeClr val="tx1"/>
                </a:solidFill>
                <a:latin typeface="Arial" charset="0"/>
                <a:ea typeface="MS PGothic" pitchFamily="34" charset="-128"/>
              </a:defRPr>
            </a:lvl2pPr>
            <a:lvl3pPr marL="1143000" indent="-228600" defTabSz="931863" eaLnBrk="0" hangingPunct="0">
              <a:defRPr sz="1400">
                <a:solidFill>
                  <a:schemeClr val="tx1"/>
                </a:solidFill>
                <a:latin typeface="Arial" charset="0"/>
                <a:ea typeface="MS PGothic" pitchFamily="34" charset="-128"/>
              </a:defRPr>
            </a:lvl3pPr>
            <a:lvl4pPr marL="1600200" indent="-228600" defTabSz="931863" eaLnBrk="0" hangingPunct="0">
              <a:defRPr sz="1400">
                <a:solidFill>
                  <a:schemeClr val="tx1"/>
                </a:solidFill>
                <a:latin typeface="Arial" charset="0"/>
                <a:ea typeface="MS PGothic" pitchFamily="34" charset="-128"/>
              </a:defRPr>
            </a:lvl4pPr>
            <a:lvl5pPr marL="2057400" indent="-228600" defTabSz="931863" eaLnBrk="0" hangingPunct="0">
              <a:defRPr sz="1400">
                <a:solidFill>
                  <a:schemeClr val="tx1"/>
                </a:solidFill>
                <a:latin typeface="Arial" charset="0"/>
                <a:ea typeface="MS PGothic" pitchFamily="34" charset="-128"/>
              </a:defRPr>
            </a:lvl5pPr>
            <a:lvl6pPr marL="2514600" indent="-228600" defTabSz="931863" eaLnBrk="0" fontAlgn="base" hangingPunct="0">
              <a:spcBef>
                <a:spcPct val="0"/>
              </a:spcBef>
              <a:spcAft>
                <a:spcPct val="0"/>
              </a:spcAft>
              <a:defRPr sz="1400">
                <a:solidFill>
                  <a:schemeClr val="tx1"/>
                </a:solidFill>
                <a:latin typeface="Arial" charset="0"/>
                <a:ea typeface="MS PGothic" pitchFamily="34" charset="-128"/>
              </a:defRPr>
            </a:lvl6pPr>
            <a:lvl7pPr marL="2971800" indent="-228600" defTabSz="931863" eaLnBrk="0" fontAlgn="base" hangingPunct="0">
              <a:spcBef>
                <a:spcPct val="0"/>
              </a:spcBef>
              <a:spcAft>
                <a:spcPct val="0"/>
              </a:spcAft>
              <a:defRPr sz="1400">
                <a:solidFill>
                  <a:schemeClr val="tx1"/>
                </a:solidFill>
                <a:latin typeface="Arial" charset="0"/>
                <a:ea typeface="MS PGothic" pitchFamily="34" charset="-128"/>
              </a:defRPr>
            </a:lvl7pPr>
            <a:lvl8pPr marL="3429000" indent="-228600" defTabSz="931863" eaLnBrk="0" fontAlgn="base" hangingPunct="0">
              <a:spcBef>
                <a:spcPct val="0"/>
              </a:spcBef>
              <a:spcAft>
                <a:spcPct val="0"/>
              </a:spcAft>
              <a:defRPr sz="1400">
                <a:solidFill>
                  <a:schemeClr val="tx1"/>
                </a:solidFill>
                <a:latin typeface="Arial" charset="0"/>
                <a:ea typeface="MS PGothic" pitchFamily="34" charset="-128"/>
              </a:defRPr>
            </a:lvl8pPr>
            <a:lvl9pPr marL="3886200" indent="-228600" defTabSz="931863"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fld id="{64910A82-A7FA-4DB1-B33D-1DEDC34F840A}" type="slidenum">
              <a:rPr lang="en-US" altLang="zh-TW" sz="1200" smtClean="0"/>
              <a:pPr eaLnBrk="1" hangingPunct="1"/>
              <a:t>25</a:t>
            </a:fld>
            <a:endParaRPr lang="en-US" altLang="zh-TW" sz="12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3025" y="6597650"/>
            <a:ext cx="3635375" cy="228600"/>
          </a:xfrm>
          <a:prstGeom prst="rect">
            <a:avLst/>
          </a:prstGeom>
          <a:noFill/>
          <a:ln w="9525">
            <a:noFill/>
            <a:miter lim="800000"/>
            <a:headEnd/>
            <a:tailEnd/>
          </a:ln>
          <a:effectLst/>
        </p:spPr>
        <p:txBody>
          <a:bodyPr>
            <a:spAutoFit/>
          </a:bodyPr>
          <a:lstStyle/>
          <a:p>
            <a:pPr>
              <a:defRPr/>
            </a:pPr>
            <a:r>
              <a:rPr lang="zh-CN" altLang="en-US" sz="900">
                <a:solidFill>
                  <a:srgbClr val="0F218B"/>
                </a:solidFill>
                <a:ea typeface="黑体" pitchFamily="2" charset="-122"/>
              </a:rPr>
              <a:t>中国金融期货交易所</a:t>
            </a:r>
            <a:r>
              <a:rPr lang="en-US" altLang="zh-CN" sz="900" b="1">
                <a:solidFill>
                  <a:srgbClr val="0F218B"/>
                </a:solidFill>
              </a:rPr>
              <a:t>China Financial Futures Exchange </a:t>
            </a:r>
          </a:p>
        </p:txBody>
      </p:sp>
      <p:pic>
        <p:nvPicPr>
          <p:cNvPr id="5" name="Picture 5" descr="logogif"/>
          <p:cNvPicPr>
            <a:picLocks noChangeAspect="1" noChangeArrowheads="1"/>
          </p:cNvPicPr>
          <p:nvPr/>
        </p:nvPicPr>
        <p:blipFill>
          <a:blip r:embed="rId3" cstate="print"/>
          <a:srcRect/>
          <a:stretch>
            <a:fillRect/>
          </a:stretch>
        </p:blipFill>
        <p:spPr bwMode="auto">
          <a:xfrm>
            <a:off x="1908175" y="1484313"/>
            <a:ext cx="5327650" cy="1030287"/>
          </a:xfrm>
          <a:prstGeom prst="rect">
            <a:avLst/>
          </a:prstGeom>
          <a:noFill/>
          <a:ln w="9525">
            <a:noFill/>
            <a:miter lim="800000"/>
            <a:headEnd/>
            <a:tailEnd/>
          </a:ln>
        </p:spPr>
      </p:pic>
      <p:sp>
        <p:nvSpPr>
          <p:cNvPr id="5122" name="Rectangle 2"/>
          <p:cNvSpPr>
            <a:spLocks noGrp="1" noChangeArrowheads="1"/>
          </p:cNvSpPr>
          <p:nvPr>
            <p:ph type="subTitle" idx="1"/>
          </p:nvPr>
        </p:nvSpPr>
        <p:spPr>
          <a:xfrm>
            <a:off x="2987675" y="3716338"/>
            <a:ext cx="4713288" cy="550862"/>
          </a:xfrm>
        </p:spPr>
        <p:txBody>
          <a:bodyPr/>
          <a:lstStyle>
            <a:lvl1pPr marL="0" indent="0">
              <a:buFont typeface="Wingdings" pitchFamily="2" charset="2"/>
              <a:buNone/>
              <a:defRPr>
                <a:solidFill>
                  <a:srgbClr val="0F218B"/>
                </a:solidFill>
              </a:defRPr>
            </a:lvl1pPr>
          </a:lstStyle>
          <a:p>
            <a:r>
              <a:rPr lang="zh-CN" altLang="en-US"/>
              <a:t>单击此处编辑母版副标题样式</a:t>
            </a:r>
          </a:p>
        </p:txBody>
      </p:sp>
      <p:sp>
        <p:nvSpPr>
          <p:cNvPr id="5123" name="Rectangle 3"/>
          <p:cNvSpPr>
            <a:spLocks noGrp="1" noChangeArrowheads="1"/>
          </p:cNvSpPr>
          <p:nvPr>
            <p:ph type="ctrTitle"/>
          </p:nvPr>
        </p:nvSpPr>
        <p:spPr>
          <a:xfrm>
            <a:off x="3059113" y="3068638"/>
            <a:ext cx="5399087" cy="531812"/>
          </a:xfrm>
        </p:spPr>
        <p:txBody>
          <a:bodyPr/>
          <a:lstStyle>
            <a:lvl1pPr>
              <a:buFont typeface="Wingdings" pitchFamily="2" charset="2"/>
              <a:buNone/>
              <a:defRPr/>
            </a:lvl1pPr>
          </a:lstStyle>
          <a:p>
            <a:r>
              <a:rPr lang="zh-CN" altLang="en-US"/>
              <a:t>单击此处编辑母版标题样式</a:t>
            </a: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E2EA8079-95A3-4CAB-86A5-018F77417C5B}" type="slidenum">
              <a:rPr lang="en-US" altLang="zh-CN"/>
              <a:pPr>
                <a:defRPr/>
              </a:pPr>
              <a:t>‹#›</a:t>
            </a:fld>
            <a:r>
              <a:rPr lang="en-US" altLang="zh-CN"/>
              <a:t> -</a:t>
            </a: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836613"/>
            <a:ext cx="2074863" cy="4897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836613"/>
            <a:ext cx="6075362" cy="4897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7D72B155-3CEF-4EB6-AD44-7BA262419250}" type="slidenum">
              <a:rPr lang="en-US" altLang="zh-CN"/>
              <a:pPr>
                <a:defRPr/>
              </a:pPr>
              <a:t>‹#›</a:t>
            </a:fld>
            <a:r>
              <a:rPr lang="en-US" altLang="zh-CN"/>
              <a:t> -</a:t>
            </a: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836613"/>
            <a:ext cx="6337300"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2205038"/>
            <a:ext cx="8229600" cy="3529012"/>
          </a:xfrm>
        </p:spPr>
        <p:txBody>
          <a:bodyPr/>
          <a:lstStyle/>
          <a:p>
            <a:pPr lvl="0"/>
            <a:endParaRPr lang="zh-CN" altLang="en-US" noProof="0"/>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CC31592C-934D-4BD7-9F9A-9337AAFA0F3F}" type="slidenum">
              <a:rPr lang="en-US" altLang="zh-CN"/>
              <a:pPr>
                <a:defRPr/>
              </a:pPr>
              <a:t>‹#›</a:t>
            </a:fld>
            <a:r>
              <a:rPr lang="en-US" altLang="zh-CN"/>
              <a:t> -</a:t>
            </a: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275D9BD2-0CDD-4BB1-9579-82EA6E7F997F}" type="slidenum">
              <a:rPr lang="en-US" altLang="zh-CN"/>
              <a:pPr>
                <a:defRPr/>
              </a:pPr>
              <a:t>‹#›</a:t>
            </a:fld>
            <a:r>
              <a:rPr lang="en-US" altLang="zh-CN"/>
              <a:t> -</a:t>
            </a: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C2F8849D-90B4-4E85-A918-392F4B171F45}" type="slidenum">
              <a:rPr lang="en-US" altLang="zh-CN"/>
              <a:pPr>
                <a:defRPr/>
              </a:pPr>
              <a:t>‹#›</a:t>
            </a:fld>
            <a:r>
              <a:rPr lang="en-US" altLang="zh-CN"/>
              <a:t> -</a:t>
            </a: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205038"/>
            <a:ext cx="4038600" cy="3529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205038"/>
            <a:ext cx="4038600" cy="3529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BB11281A-05CD-48A3-9617-BAA8786E6C0D}" type="slidenum">
              <a:rPr lang="en-US" altLang="zh-CN"/>
              <a:pPr>
                <a:defRPr/>
              </a:pPr>
              <a:t>‹#›</a:t>
            </a:fld>
            <a:r>
              <a:rPr lang="en-US" altLang="zh-CN"/>
              <a:t> -</a:t>
            </a: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p:txBody>
          <a:bodyPr/>
          <a:lstStyle>
            <a:lvl1pPr>
              <a:defRPr/>
            </a:lvl1pPr>
          </a:lstStyle>
          <a:p>
            <a:pPr>
              <a:defRPr/>
            </a:pPr>
            <a:r>
              <a:rPr lang="en-US" altLang="zh-CN"/>
              <a:t>- </a:t>
            </a:r>
            <a:fld id="{6AC2196A-EE93-4EC4-B02B-50DD8567DFAA}" type="slidenum">
              <a:rPr lang="en-US" altLang="zh-CN"/>
              <a:pPr>
                <a:defRPr/>
              </a:pPr>
              <a:t>‹#›</a:t>
            </a:fld>
            <a:r>
              <a:rPr lang="en-US" altLang="zh-CN"/>
              <a:t> -</a:t>
            </a: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pPr>
              <a:defRPr/>
            </a:pPr>
            <a:r>
              <a:rPr lang="en-US" altLang="zh-CN"/>
              <a:t>- </a:t>
            </a:r>
            <a:fld id="{FAFC3883-220E-4F01-A1B2-C521C98DDE56}" type="slidenum">
              <a:rPr lang="en-US" altLang="zh-CN"/>
              <a:pPr>
                <a:defRPr/>
              </a:pPr>
              <a:t>‹#›</a:t>
            </a:fld>
            <a:r>
              <a:rPr lang="en-US" altLang="zh-CN"/>
              <a:t> -</a:t>
            </a: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p:txBody>
          <a:bodyPr/>
          <a:lstStyle>
            <a:lvl1pPr>
              <a:defRPr/>
            </a:lvl1pPr>
          </a:lstStyle>
          <a:p>
            <a:pPr>
              <a:defRPr/>
            </a:pPr>
            <a:r>
              <a:rPr lang="en-US" altLang="zh-CN"/>
              <a:t>- </a:t>
            </a:r>
            <a:fld id="{9C16BBEF-28F3-42FA-8293-CE0A7B8ED75E}" type="slidenum">
              <a:rPr lang="en-US" altLang="zh-CN"/>
              <a:pPr>
                <a:defRPr/>
              </a:pPr>
              <a:t>‹#›</a:t>
            </a:fld>
            <a:r>
              <a:rPr lang="en-US" altLang="zh-CN"/>
              <a:t> -</a:t>
            </a: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064C2760-5844-4DD9-B941-EBD9613D73D6}" type="slidenum">
              <a:rPr lang="en-US" altLang="zh-CN"/>
              <a:pPr>
                <a:defRPr/>
              </a:pPr>
              <a:t>‹#›</a:t>
            </a:fld>
            <a:r>
              <a:rPr lang="en-US" altLang="zh-CN"/>
              <a:t> -</a:t>
            </a: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F7BB649B-8972-480D-B59B-10E9A5598A67}" type="slidenum">
              <a:rPr lang="en-US" altLang="zh-CN"/>
              <a:pPr>
                <a:defRPr/>
              </a:pPr>
              <a:t>‹#›</a:t>
            </a:fld>
            <a:r>
              <a:rPr lang="en-US" altLang="zh-CN"/>
              <a:t> -</a:t>
            </a: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1235075"/>
            <a:ext cx="9144000" cy="4365625"/>
          </a:xfrm>
          <a:prstGeom prst="rect">
            <a:avLst/>
          </a:prstGeom>
          <a:solidFill>
            <a:schemeClr val="bg1"/>
          </a:solidFill>
          <a:ln w="9525">
            <a:noFill/>
            <a:miter lim="800000"/>
            <a:headEnd/>
            <a:tailEnd/>
          </a:ln>
          <a:effectLst/>
        </p:spPr>
        <p:txBody>
          <a:bodyPr wrap="none" anchor="ctr"/>
          <a:lstStyle/>
          <a:p>
            <a:pPr>
              <a:defRPr/>
            </a:pPr>
            <a:endParaRPr lang="zh-CN" altLang="en-US">
              <a:latin typeface="Arial" pitchFamily="34" charset="0"/>
            </a:endParaRPr>
          </a:p>
        </p:txBody>
      </p:sp>
      <p:sp>
        <p:nvSpPr>
          <p:cNvPr id="4099" name="Rectangle 3"/>
          <p:cNvSpPr>
            <a:spLocks noChangeArrowheads="1"/>
          </p:cNvSpPr>
          <p:nvPr/>
        </p:nvSpPr>
        <p:spPr bwMode="auto">
          <a:xfrm>
            <a:off x="0" y="0"/>
            <a:ext cx="9144000" cy="404813"/>
          </a:xfrm>
          <a:prstGeom prst="rect">
            <a:avLst/>
          </a:prstGeom>
          <a:solidFill>
            <a:srgbClr val="0F218B"/>
          </a:solidFill>
          <a:ln w="9525">
            <a:noFill/>
            <a:miter lim="800000"/>
            <a:headEnd/>
            <a:tailEnd/>
          </a:ln>
          <a:effectLst/>
        </p:spPr>
        <p:txBody>
          <a:bodyPr wrap="none" anchor="ctr"/>
          <a:lstStyle/>
          <a:p>
            <a:pPr>
              <a:defRPr/>
            </a:pPr>
            <a:endParaRPr lang="zh-CN" altLang="en-US">
              <a:latin typeface="Arial" pitchFamily="34" charset="0"/>
            </a:endParaRPr>
          </a:p>
        </p:txBody>
      </p:sp>
      <p:sp>
        <p:nvSpPr>
          <p:cNvPr id="4100" name="Rectangle 4"/>
          <p:cNvSpPr>
            <a:spLocks noChangeArrowheads="1"/>
          </p:cNvSpPr>
          <p:nvPr/>
        </p:nvSpPr>
        <p:spPr bwMode="auto">
          <a:xfrm>
            <a:off x="0" y="6453188"/>
            <a:ext cx="9144000" cy="69850"/>
          </a:xfrm>
          <a:prstGeom prst="rect">
            <a:avLst/>
          </a:prstGeom>
          <a:solidFill>
            <a:srgbClr val="66B821"/>
          </a:solidFill>
          <a:ln w="9525">
            <a:noFill/>
            <a:miter lim="800000"/>
            <a:headEnd/>
            <a:tailEnd/>
          </a:ln>
          <a:effectLst/>
        </p:spPr>
        <p:txBody>
          <a:bodyPr wrap="none" anchor="ctr"/>
          <a:lstStyle/>
          <a:p>
            <a:pPr algn="ctr">
              <a:defRPr/>
            </a:pPr>
            <a:endParaRPr lang="zh-CN" altLang="zh-CN">
              <a:latin typeface="Arial" pitchFamily="34" charset="0"/>
            </a:endParaRPr>
          </a:p>
        </p:txBody>
      </p:sp>
      <p:sp>
        <p:nvSpPr>
          <p:cNvPr id="4101" name="Rectangle 5"/>
          <p:cNvSpPr>
            <a:spLocks noChangeArrowheads="1"/>
          </p:cNvSpPr>
          <p:nvPr/>
        </p:nvSpPr>
        <p:spPr bwMode="auto">
          <a:xfrm>
            <a:off x="0" y="404813"/>
            <a:ext cx="9144000" cy="69850"/>
          </a:xfrm>
          <a:prstGeom prst="rect">
            <a:avLst/>
          </a:prstGeom>
          <a:solidFill>
            <a:srgbClr val="66B821"/>
          </a:solidFill>
          <a:ln w="9525">
            <a:noFill/>
            <a:miter lim="800000"/>
            <a:headEnd/>
            <a:tailEnd/>
          </a:ln>
          <a:effectLst/>
        </p:spPr>
        <p:txBody>
          <a:bodyPr wrap="none" anchor="ctr"/>
          <a:lstStyle/>
          <a:p>
            <a:pPr algn="ctr">
              <a:defRPr/>
            </a:pPr>
            <a:endParaRPr lang="zh-CN" altLang="zh-CN">
              <a:latin typeface="Arial" pitchFamily="34" charset="0"/>
            </a:endParaRPr>
          </a:p>
        </p:txBody>
      </p:sp>
      <p:sp>
        <p:nvSpPr>
          <p:cNvPr id="4102" name="Rectangle 6"/>
          <p:cNvSpPr>
            <a:spLocks noChangeArrowheads="1"/>
          </p:cNvSpPr>
          <p:nvPr/>
        </p:nvSpPr>
        <p:spPr bwMode="auto">
          <a:xfrm>
            <a:off x="0" y="6524625"/>
            <a:ext cx="9144000" cy="333375"/>
          </a:xfrm>
          <a:prstGeom prst="rect">
            <a:avLst/>
          </a:prstGeom>
          <a:solidFill>
            <a:srgbClr val="0F218B"/>
          </a:solidFill>
          <a:ln w="9525">
            <a:noFill/>
            <a:miter lim="800000"/>
            <a:headEnd/>
            <a:tailEnd/>
          </a:ln>
          <a:effectLst/>
        </p:spPr>
        <p:txBody>
          <a:bodyPr wrap="none" anchor="ctr"/>
          <a:lstStyle/>
          <a:p>
            <a:pPr>
              <a:defRPr/>
            </a:pPr>
            <a:endParaRPr lang="zh-CN" altLang="en-US">
              <a:latin typeface="Arial" pitchFamily="34" charset="0"/>
            </a:endParaRPr>
          </a:p>
        </p:txBody>
      </p:sp>
      <p:sp>
        <p:nvSpPr>
          <p:cNvPr id="4105" name="Rectangle 9"/>
          <p:cNvSpPr>
            <a:spLocks noGrp="1" noChangeArrowheads="1"/>
          </p:cNvSpPr>
          <p:nvPr>
            <p:ph type="sldNum" sz="quarter" idx="4"/>
          </p:nvPr>
        </p:nvSpPr>
        <p:spPr bwMode="auto">
          <a:xfrm>
            <a:off x="7342188" y="6237288"/>
            <a:ext cx="1801812"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solidFill>
                  <a:srgbClr val="969696"/>
                </a:solidFill>
                <a:latin typeface="Arial" charset="0"/>
                <a:ea typeface="宋体" pitchFamily="2" charset="-122"/>
              </a:defRPr>
            </a:lvl1pPr>
          </a:lstStyle>
          <a:p>
            <a:pPr>
              <a:defRPr/>
            </a:pPr>
            <a:r>
              <a:rPr lang="en-US" altLang="zh-CN"/>
              <a:t>- </a:t>
            </a:r>
            <a:fld id="{276C9C35-F321-42E7-8D8A-0A46230DA942}" type="slidenum">
              <a:rPr lang="en-US" altLang="zh-CN"/>
              <a:pPr>
                <a:defRPr/>
              </a:pPr>
              <a:t>‹#›</a:t>
            </a:fld>
            <a:r>
              <a:rPr lang="en-US" altLang="zh-CN"/>
              <a:t> -</a:t>
            </a:r>
          </a:p>
        </p:txBody>
      </p:sp>
      <p:sp>
        <p:nvSpPr>
          <p:cNvPr id="4106" name="Text Box 10"/>
          <p:cNvSpPr txBox="1">
            <a:spLocks noChangeArrowheads="1"/>
          </p:cNvSpPr>
          <p:nvPr/>
        </p:nvSpPr>
        <p:spPr bwMode="auto">
          <a:xfrm>
            <a:off x="73025" y="6597650"/>
            <a:ext cx="9070975" cy="244475"/>
          </a:xfrm>
          <a:prstGeom prst="rect">
            <a:avLst/>
          </a:prstGeom>
          <a:noFill/>
          <a:ln w="9525">
            <a:noFill/>
            <a:miter lim="800000"/>
            <a:headEnd/>
            <a:tailEnd/>
          </a:ln>
          <a:effectLst/>
        </p:spPr>
        <p:txBody>
          <a:bodyPr>
            <a:spAutoFit/>
          </a:bodyPr>
          <a:lstStyle/>
          <a:p>
            <a:pPr algn="ctr">
              <a:defRPr/>
            </a:pPr>
            <a:r>
              <a:rPr lang="zh-CN" altLang="en-US" sz="1000">
                <a:solidFill>
                  <a:srgbClr val="969696"/>
                </a:solidFill>
                <a:ea typeface="黑体" pitchFamily="2" charset="-122"/>
              </a:rPr>
              <a:t>中国金融期货交易所   </a:t>
            </a:r>
            <a:r>
              <a:rPr lang="en-US" altLang="zh-CN" sz="1000">
                <a:solidFill>
                  <a:srgbClr val="969696"/>
                </a:solidFill>
              </a:rPr>
              <a:t>China Financial Futures Exchange</a:t>
            </a:r>
            <a:r>
              <a:rPr lang="en-US" altLang="zh-CN" sz="1000" b="1">
                <a:solidFill>
                  <a:srgbClr val="969696"/>
                </a:solidFill>
              </a:rPr>
              <a:t> </a:t>
            </a:r>
          </a:p>
        </p:txBody>
      </p:sp>
      <p:sp>
        <p:nvSpPr>
          <p:cNvPr id="1033" name="Rectangle 29"/>
          <p:cNvSpPr>
            <a:spLocks noGrp="1" noChangeArrowheads="1"/>
          </p:cNvSpPr>
          <p:nvPr>
            <p:ph type="title"/>
          </p:nvPr>
        </p:nvSpPr>
        <p:spPr bwMode="auto">
          <a:xfrm>
            <a:off x="395288" y="836613"/>
            <a:ext cx="6337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CFFEX</a:t>
            </a:r>
            <a:r>
              <a:rPr lang="zh-CN" altLang="en-US" smtClean="0"/>
              <a:t>标准演示模板</a:t>
            </a:r>
          </a:p>
        </p:txBody>
      </p:sp>
      <p:sp>
        <p:nvSpPr>
          <p:cNvPr id="1034" name="Rectangle 30"/>
          <p:cNvSpPr>
            <a:spLocks noGrp="1" noChangeArrowheads="1"/>
          </p:cNvSpPr>
          <p:nvPr>
            <p:ph type="body" idx="1"/>
          </p:nvPr>
        </p:nvSpPr>
        <p:spPr bwMode="auto">
          <a:xfrm>
            <a:off x="468313" y="2205038"/>
            <a:ext cx="8229600" cy="3529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5763" r:id="rId1"/>
    <p:sldLayoutId id="2147485764" r:id="rId2"/>
    <p:sldLayoutId id="2147485765" r:id="rId3"/>
    <p:sldLayoutId id="2147485766" r:id="rId4"/>
    <p:sldLayoutId id="2147485767" r:id="rId5"/>
    <p:sldLayoutId id="2147485768" r:id="rId6"/>
    <p:sldLayoutId id="2147485769" r:id="rId7"/>
    <p:sldLayoutId id="2147485770" r:id="rId8"/>
    <p:sldLayoutId id="2147485771" r:id="rId9"/>
    <p:sldLayoutId id="2147485772" r:id="rId10"/>
    <p:sldLayoutId id="2147485773" r:id="rId11"/>
    <p:sldLayoutId id="2147485774" r:id="rId12"/>
  </p:sldLayoutIdLst>
  <p:transition/>
  <p:timing>
    <p:tnLst>
      <p:par>
        <p:cTn id="1" dur="indefinite" restart="never" nodeType="tmRoot"/>
      </p:par>
    </p:tnLst>
  </p:timing>
  <p:hf hdr="0" ftr="0" dt="0"/>
  <p:txStyles>
    <p:titleStyle>
      <a:lvl1pPr algn="l" rtl="0" eaLnBrk="0" fontAlgn="base" hangingPunct="0">
        <a:spcBef>
          <a:spcPct val="0"/>
        </a:spcBef>
        <a:spcAft>
          <a:spcPct val="0"/>
        </a:spcAft>
        <a:buFont typeface="Wingdings" pitchFamily="2" charset="2"/>
        <a:buChar char="l"/>
        <a:defRPr sz="2800" b="1">
          <a:solidFill>
            <a:srgbClr val="0F218B"/>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66B821"/>
        </a:buClr>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66B821"/>
        </a:buClr>
        <a:buChar char="•"/>
        <a:defRPr sz="2200">
          <a:solidFill>
            <a:schemeClr val="tx1"/>
          </a:solidFill>
          <a:latin typeface="+mn-lt"/>
          <a:ea typeface="+mn-ea"/>
        </a:defRPr>
      </a:lvl2pPr>
      <a:lvl3pPr marL="1143000" indent="-228600" algn="l" rtl="0" eaLnBrk="0" fontAlgn="base" hangingPunct="0">
        <a:spcBef>
          <a:spcPct val="20000"/>
        </a:spcBef>
        <a:spcAft>
          <a:spcPct val="0"/>
        </a:spcAft>
        <a:buClr>
          <a:srgbClr val="66B821"/>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rgbClr val="66B82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66B821"/>
        </a:buClr>
        <a:buChar char="•"/>
        <a:defRPr sz="1600">
          <a:solidFill>
            <a:schemeClr val="tx1"/>
          </a:solidFill>
          <a:latin typeface="+mn-lt"/>
          <a:ea typeface="+mn-ea"/>
        </a:defRPr>
      </a:lvl5pPr>
      <a:lvl6pPr marL="2514600" indent="-228600" algn="l" rtl="0" fontAlgn="base">
        <a:spcBef>
          <a:spcPct val="20000"/>
        </a:spcBef>
        <a:spcAft>
          <a:spcPct val="0"/>
        </a:spcAft>
        <a:buClr>
          <a:srgbClr val="66B821"/>
        </a:buClr>
        <a:buChar char="•"/>
        <a:defRPr sz="1600">
          <a:solidFill>
            <a:schemeClr val="tx1"/>
          </a:solidFill>
          <a:latin typeface="+mn-lt"/>
          <a:ea typeface="+mn-ea"/>
        </a:defRPr>
      </a:lvl6pPr>
      <a:lvl7pPr marL="2971800" indent="-228600" algn="l" rtl="0" fontAlgn="base">
        <a:spcBef>
          <a:spcPct val="20000"/>
        </a:spcBef>
        <a:spcAft>
          <a:spcPct val="0"/>
        </a:spcAft>
        <a:buClr>
          <a:srgbClr val="66B821"/>
        </a:buClr>
        <a:buChar char="•"/>
        <a:defRPr sz="1600">
          <a:solidFill>
            <a:schemeClr val="tx1"/>
          </a:solidFill>
          <a:latin typeface="+mn-lt"/>
          <a:ea typeface="+mn-ea"/>
        </a:defRPr>
      </a:lvl7pPr>
      <a:lvl8pPr marL="3429000" indent="-228600" algn="l" rtl="0" fontAlgn="base">
        <a:spcBef>
          <a:spcPct val="20000"/>
        </a:spcBef>
        <a:spcAft>
          <a:spcPct val="0"/>
        </a:spcAft>
        <a:buClr>
          <a:srgbClr val="66B821"/>
        </a:buClr>
        <a:buChar char="•"/>
        <a:defRPr sz="1600">
          <a:solidFill>
            <a:schemeClr val="tx1"/>
          </a:solidFill>
          <a:latin typeface="+mn-lt"/>
          <a:ea typeface="+mn-ea"/>
        </a:defRPr>
      </a:lvl8pPr>
      <a:lvl9pPr marL="3886200" indent="-228600" algn="l" rtl="0" fontAlgn="base">
        <a:spcBef>
          <a:spcPct val="20000"/>
        </a:spcBef>
        <a:spcAft>
          <a:spcPct val="0"/>
        </a:spcAft>
        <a:buClr>
          <a:srgbClr val="66B821"/>
        </a:buClr>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1371600" y="3886200"/>
            <a:ext cx="6400800" cy="1414463"/>
          </a:xfrm>
        </p:spPr>
        <p:txBody>
          <a:bodyPr/>
          <a:lstStyle/>
          <a:p>
            <a:pPr algn="ctr"/>
            <a:r>
              <a:rPr lang="zh-CN" altLang="en-US" sz="2800" dirty="0" smtClean="0"/>
              <a:t>刘</a:t>
            </a:r>
            <a:r>
              <a:rPr lang="zh-CN" altLang="en-US" sz="2800" dirty="0"/>
              <a:t>宁</a:t>
            </a:r>
            <a:endParaRPr lang="zh-CN" altLang="en-US" sz="2800" dirty="0" smtClean="0"/>
          </a:p>
        </p:txBody>
      </p:sp>
      <p:sp>
        <p:nvSpPr>
          <p:cNvPr id="3" name="标题 2"/>
          <p:cNvSpPr>
            <a:spLocks noGrp="1"/>
          </p:cNvSpPr>
          <p:nvPr>
            <p:ph type="ctrTitle"/>
          </p:nvPr>
        </p:nvSpPr>
        <p:spPr>
          <a:xfrm>
            <a:off x="685800" y="3068638"/>
            <a:ext cx="7772400" cy="647700"/>
          </a:xfrm>
        </p:spPr>
        <p:txBody>
          <a:bodyPr/>
          <a:lstStyle/>
          <a:p>
            <a:pPr algn="ctr"/>
            <a:r>
              <a:rPr lang="zh-CN" altLang="en-US" sz="4400" dirty="0" smtClean="0"/>
              <a:t>国债</a:t>
            </a:r>
            <a:r>
              <a:rPr lang="zh-CN" altLang="en-US" sz="4400" dirty="0"/>
              <a:t>期货基差交易探讨</a:t>
            </a:r>
            <a:endParaRPr lang="zh-CN" altLang="en-US" sz="44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5288" y="476672"/>
            <a:ext cx="6337300" cy="647700"/>
          </a:xfrm>
        </p:spPr>
        <p:txBody>
          <a:bodyPr/>
          <a:lstStyle/>
          <a:p>
            <a:pPr eaLnBrk="1" hangingPunct="1">
              <a:buNone/>
            </a:pPr>
            <a:r>
              <a:rPr lang="zh-CN" altLang="en-US" dirty="0"/>
              <a:t>交割选择</a:t>
            </a:r>
            <a:r>
              <a:rPr lang="zh-CN" altLang="en-US" dirty="0" smtClean="0"/>
              <a:t>期权 </a:t>
            </a:r>
            <a:r>
              <a:rPr lang="en-US" altLang="zh-CN" dirty="0" smtClean="0"/>
              <a:t>- </a:t>
            </a:r>
            <a:r>
              <a:rPr lang="zh-CN" altLang="en-US" dirty="0" smtClean="0"/>
              <a:t>可交割国债收益率曲线</a:t>
            </a:r>
          </a:p>
        </p:txBody>
      </p:sp>
      <p:pic>
        <p:nvPicPr>
          <p:cNvPr id="92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80728"/>
            <a:ext cx="9144000" cy="573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reeform 4"/>
          <p:cNvSpPr/>
          <p:nvPr/>
        </p:nvSpPr>
        <p:spPr>
          <a:xfrm>
            <a:off x="1043608" y="2420888"/>
            <a:ext cx="6458092" cy="2663261"/>
          </a:xfrm>
          <a:custGeom>
            <a:avLst/>
            <a:gdLst>
              <a:gd name="connsiteX0" fmla="*/ 0 w 5060158"/>
              <a:gd name="connsiteY0" fmla="*/ 0 h 2208974"/>
              <a:gd name="connsiteX1" fmla="*/ 2705493 w 5060158"/>
              <a:gd name="connsiteY1" fmla="*/ 1121790 h 2208974"/>
              <a:gd name="connsiteX2" fmla="*/ 4515439 w 5060158"/>
              <a:gd name="connsiteY2" fmla="*/ 1885361 h 2208974"/>
              <a:gd name="connsiteX3" fmla="*/ 5015060 w 5060158"/>
              <a:gd name="connsiteY3" fmla="*/ 2177592 h 2208974"/>
              <a:gd name="connsiteX4" fmla="*/ 5005633 w 5060158"/>
              <a:gd name="connsiteY4" fmla="*/ 2187019 h 2208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0158" h="2208974">
                <a:moveTo>
                  <a:pt x="0" y="0"/>
                </a:moveTo>
                <a:lnTo>
                  <a:pt x="2705493" y="1121790"/>
                </a:lnTo>
                <a:lnTo>
                  <a:pt x="4515439" y="1885361"/>
                </a:lnTo>
                <a:cubicBezTo>
                  <a:pt x="4900367" y="2061328"/>
                  <a:pt x="4933361" y="2127316"/>
                  <a:pt x="5015060" y="2177592"/>
                </a:cubicBezTo>
                <a:cubicBezTo>
                  <a:pt x="5096759" y="2227868"/>
                  <a:pt x="5051196" y="2207443"/>
                  <a:pt x="5005633" y="2187019"/>
                </a:cubicBezTo>
              </a:path>
            </a:pathLst>
          </a:cu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Freeform 7"/>
          <p:cNvSpPr/>
          <p:nvPr/>
        </p:nvSpPr>
        <p:spPr>
          <a:xfrm>
            <a:off x="6012160" y="2924944"/>
            <a:ext cx="1440160" cy="2136966"/>
          </a:xfrm>
          <a:custGeom>
            <a:avLst/>
            <a:gdLst>
              <a:gd name="connsiteX0" fmla="*/ 0 w 5060158"/>
              <a:gd name="connsiteY0" fmla="*/ 0 h 2208974"/>
              <a:gd name="connsiteX1" fmla="*/ 2705493 w 5060158"/>
              <a:gd name="connsiteY1" fmla="*/ 1121790 h 2208974"/>
              <a:gd name="connsiteX2" fmla="*/ 4515439 w 5060158"/>
              <a:gd name="connsiteY2" fmla="*/ 1885361 h 2208974"/>
              <a:gd name="connsiteX3" fmla="*/ 5015060 w 5060158"/>
              <a:gd name="connsiteY3" fmla="*/ 2177592 h 2208974"/>
              <a:gd name="connsiteX4" fmla="*/ 5005633 w 5060158"/>
              <a:gd name="connsiteY4" fmla="*/ 2187019 h 2208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0158" h="2208974">
                <a:moveTo>
                  <a:pt x="0" y="0"/>
                </a:moveTo>
                <a:lnTo>
                  <a:pt x="2705493" y="1121790"/>
                </a:lnTo>
                <a:lnTo>
                  <a:pt x="4515439" y="1885361"/>
                </a:lnTo>
                <a:cubicBezTo>
                  <a:pt x="4900367" y="2061328"/>
                  <a:pt x="4933361" y="2127316"/>
                  <a:pt x="5015060" y="2177592"/>
                </a:cubicBezTo>
                <a:cubicBezTo>
                  <a:pt x="5096759" y="2227868"/>
                  <a:pt x="5051196" y="2207443"/>
                  <a:pt x="5005633" y="2187019"/>
                </a:cubicBez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Straight Connector 6"/>
          <p:cNvCxnSpPr/>
          <p:nvPr/>
        </p:nvCxnSpPr>
        <p:spPr>
          <a:xfrm>
            <a:off x="467544" y="5066330"/>
            <a:ext cx="82809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403648" y="2276872"/>
            <a:ext cx="877163" cy="369332"/>
          </a:xfrm>
          <a:prstGeom prst="rect">
            <a:avLst/>
          </a:prstGeom>
          <a:noFill/>
        </p:spPr>
        <p:txBody>
          <a:bodyPr wrap="none" rtlCol="0">
            <a:spAutoFit/>
          </a:bodyPr>
          <a:lstStyle/>
          <a:p>
            <a:r>
              <a:rPr lang="zh-CN" altLang="en-US" dirty="0" smtClean="0"/>
              <a:t>陡峭化</a:t>
            </a:r>
            <a:endParaRPr lang="zh-CN" altLang="en-US" dirty="0"/>
          </a:p>
        </p:txBody>
      </p:sp>
      <p:sp>
        <p:nvSpPr>
          <p:cNvPr id="9" name="TextBox 8"/>
          <p:cNvSpPr txBox="1"/>
          <p:nvPr/>
        </p:nvSpPr>
        <p:spPr>
          <a:xfrm>
            <a:off x="6293658" y="2878748"/>
            <a:ext cx="877163" cy="369332"/>
          </a:xfrm>
          <a:prstGeom prst="rect">
            <a:avLst/>
          </a:prstGeom>
          <a:noFill/>
        </p:spPr>
        <p:txBody>
          <a:bodyPr wrap="none" rtlCol="0">
            <a:spAutoFit/>
          </a:bodyPr>
          <a:lstStyle/>
          <a:p>
            <a:r>
              <a:rPr lang="zh-CN" altLang="en-US" dirty="0" smtClean="0"/>
              <a:t>平坦化</a:t>
            </a:r>
            <a:endParaRPr lang="zh-CN" altLang="en-US" dirty="0"/>
          </a:p>
        </p:txBody>
      </p:sp>
    </p:spTree>
    <p:extLst>
      <p:ext uri="{BB962C8B-B14F-4D97-AF65-F5344CB8AC3E}">
        <p14:creationId xmlns:p14="http://schemas.microsoft.com/office/powerpoint/2010/main" val="14718337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8C9E66B-A939-4960-A578-863C1A93D8D9}" type="datetime1">
              <a:rPr lang="zh-CN" altLang="en-US" smtClean="0"/>
              <a:pPr>
                <a:defRPr/>
              </a:pPr>
              <a:t>2013/6/3</a:t>
            </a:fld>
            <a:endParaRPr lang="en-US" altLang="zh-CN"/>
          </a:p>
        </p:txBody>
      </p:sp>
      <p:pic>
        <p:nvPicPr>
          <p:cNvPr id="6" name="{F839ED4F-7E55-4468-BABF-9804D9C09666}" descr="http://news.xinhuanet.com/finance/2012-03/08/122808254_251n.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9660" y="1168911"/>
            <a:ext cx="5832648" cy="2044065"/>
          </a:xfrm>
          <a:prstGeom prst="rect">
            <a:avLst/>
          </a:prstGeom>
          <a:noFill/>
          <a:ln>
            <a:noFill/>
          </a:ln>
          <a:extLst/>
        </p:spPr>
      </p:pic>
      <p:sp>
        <p:nvSpPr>
          <p:cNvPr id="8" name="Text Box 3"/>
          <p:cNvSpPr txBox="1">
            <a:spLocks noChangeArrowheads="1"/>
          </p:cNvSpPr>
          <p:nvPr/>
        </p:nvSpPr>
        <p:spPr bwMode="auto">
          <a:xfrm>
            <a:off x="3059832" y="3212976"/>
            <a:ext cx="5762476" cy="256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spAutoFit/>
          </a:bodyPr>
          <a:lstStyle/>
          <a:p>
            <a:pPr indent="254000" algn="ctr">
              <a:lnSpc>
                <a:spcPts val="2000"/>
              </a:lnSpc>
            </a:pPr>
            <a:r>
              <a:rPr lang="zh-CN" sz="1200" b="1" kern="100" dirty="0" smtClean="0">
                <a:solidFill>
                  <a:schemeClr val="tx1"/>
                </a:solidFill>
                <a:effectLst/>
                <a:latin typeface="Arial"/>
                <a:ea typeface="黑体"/>
              </a:rPr>
              <a:t>美国</a:t>
            </a:r>
            <a:r>
              <a:rPr lang="zh-CN" sz="1200" b="1" kern="100" dirty="0">
                <a:solidFill>
                  <a:schemeClr val="tx1"/>
                </a:solidFill>
                <a:effectLst/>
                <a:latin typeface="Arial"/>
                <a:ea typeface="黑体"/>
              </a:rPr>
              <a:t>国债期货年度成交额</a:t>
            </a:r>
            <a:endParaRPr lang="zh-CN" sz="1200" kern="100" dirty="0">
              <a:solidFill>
                <a:schemeClr val="tx1"/>
              </a:solidFill>
              <a:effectLst/>
              <a:latin typeface="Arial"/>
              <a:ea typeface="黑体"/>
            </a:endParaRPr>
          </a:p>
        </p:txBody>
      </p:sp>
      <p:sp>
        <p:nvSpPr>
          <p:cNvPr id="10" name="标题 1"/>
          <p:cNvSpPr>
            <a:spLocks noGrp="1"/>
          </p:cNvSpPr>
          <p:nvPr>
            <p:ph type="title"/>
          </p:nvPr>
        </p:nvSpPr>
        <p:spPr>
          <a:xfrm>
            <a:off x="357187" y="404664"/>
            <a:ext cx="8429625" cy="647700"/>
          </a:xfrm>
          <a:noFill/>
          <a:ln w="9525">
            <a:noFill/>
            <a:miter lim="800000"/>
            <a:headEnd/>
            <a:tailEnd/>
          </a:ln>
        </p:spPr>
        <p:txBody>
          <a:bodyPr vert="horz" wrap="square" lIns="91440" tIns="45720" rIns="91440" bIns="45720" numCol="1" anchor="ctr" anchorCtr="0" compatLnSpc="1">
            <a:prstTxWarp prst="textNoShape">
              <a:avLst/>
            </a:prstTxWarp>
          </a:bodyPr>
          <a:lstStyle/>
          <a:p>
            <a:pPr>
              <a:buNone/>
            </a:pPr>
            <a:r>
              <a:rPr lang="zh-CN" altLang="en-US" dirty="0">
                <a:solidFill>
                  <a:srgbClr val="003366"/>
                </a:solidFill>
              </a:rPr>
              <a:t>美国国债期货市场统计数据</a:t>
            </a:r>
          </a:p>
        </p:txBody>
      </p:sp>
      <p:sp>
        <p:nvSpPr>
          <p:cNvPr id="2" name="Rectangle 1"/>
          <p:cNvSpPr/>
          <p:nvPr/>
        </p:nvSpPr>
        <p:spPr>
          <a:xfrm>
            <a:off x="109340" y="1026016"/>
            <a:ext cx="2880320" cy="5078313"/>
          </a:xfrm>
          <a:prstGeom prst="rect">
            <a:avLst/>
          </a:prstGeom>
        </p:spPr>
        <p:txBody>
          <a:bodyPr wrap="square">
            <a:spAutoFit/>
          </a:bodyPr>
          <a:lstStyle/>
          <a:p>
            <a:pPr algn="just"/>
            <a:r>
              <a:rPr lang="zh-CN" altLang="zh-CN" dirty="0">
                <a:solidFill>
                  <a:schemeClr val="tx1"/>
                </a:solidFill>
              </a:rPr>
              <a:t>近年来美国国债期货交易量大致占全美期货交易的</a:t>
            </a:r>
            <a:r>
              <a:rPr lang="en-US" altLang="zh-CN" dirty="0">
                <a:solidFill>
                  <a:schemeClr val="tx1"/>
                </a:solidFill>
              </a:rPr>
              <a:t>20~30%</a:t>
            </a:r>
            <a:r>
              <a:rPr lang="zh-CN" altLang="zh-CN" dirty="0">
                <a:solidFill>
                  <a:schemeClr val="tx1"/>
                </a:solidFill>
              </a:rPr>
              <a:t>。按</a:t>
            </a:r>
            <a:r>
              <a:rPr lang="en-US" altLang="zh-CN" dirty="0">
                <a:solidFill>
                  <a:schemeClr val="tx1"/>
                </a:solidFill>
              </a:rPr>
              <a:t>CFTC </a:t>
            </a:r>
            <a:r>
              <a:rPr lang="zh-CN" altLang="zh-CN" dirty="0">
                <a:solidFill>
                  <a:schemeClr val="tx1"/>
                </a:solidFill>
              </a:rPr>
              <a:t>统计数据</a:t>
            </a:r>
            <a:r>
              <a:rPr lang="en-US" altLang="zh-CN" dirty="0">
                <a:solidFill>
                  <a:schemeClr val="tx1"/>
                </a:solidFill>
              </a:rPr>
              <a:t>, 2011</a:t>
            </a:r>
            <a:r>
              <a:rPr lang="zh-CN" altLang="zh-CN" dirty="0">
                <a:solidFill>
                  <a:schemeClr val="tx1"/>
                </a:solidFill>
              </a:rPr>
              <a:t>年</a:t>
            </a:r>
            <a:r>
              <a:rPr lang="en-US" altLang="zh-CN" dirty="0">
                <a:solidFill>
                  <a:schemeClr val="tx1"/>
                </a:solidFill>
              </a:rPr>
              <a:t>CBOT </a:t>
            </a:r>
            <a:r>
              <a:rPr lang="zh-CN" altLang="zh-CN" dirty="0">
                <a:solidFill>
                  <a:schemeClr val="tx1"/>
                </a:solidFill>
              </a:rPr>
              <a:t>国债期货交易量占</a:t>
            </a:r>
            <a:r>
              <a:rPr lang="en-US" altLang="zh-CN" dirty="0">
                <a:solidFill>
                  <a:schemeClr val="tx1"/>
                </a:solidFill>
              </a:rPr>
              <a:t>CBOT</a:t>
            </a:r>
            <a:r>
              <a:rPr lang="zh-CN" altLang="zh-CN" dirty="0">
                <a:solidFill>
                  <a:schemeClr val="tx1"/>
                </a:solidFill>
              </a:rPr>
              <a:t>全部期货交易的</a:t>
            </a:r>
            <a:r>
              <a:rPr lang="en-US" altLang="zh-CN" dirty="0">
                <a:solidFill>
                  <a:schemeClr val="tx1"/>
                </a:solidFill>
              </a:rPr>
              <a:t>75%</a:t>
            </a:r>
            <a:r>
              <a:rPr lang="zh-CN" altLang="zh-CN" dirty="0">
                <a:solidFill>
                  <a:schemeClr val="tx1"/>
                </a:solidFill>
              </a:rPr>
              <a:t>，而其中近一半由</a:t>
            </a:r>
            <a:r>
              <a:rPr lang="en-US" altLang="zh-CN" dirty="0">
                <a:solidFill>
                  <a:schemeClr val="tx1"/>
                </a:solidFill>
              </a:rPr>
              <a:t>10</a:t>
            </a:r>
            <a:r>
              <a:rPr lang="zh-CN" altLang="zh-CN" dirty="0">
                <a:solidFill>
                  <a:schemeClr val="tx1"/>
                </a:solidFill>
              </a:rPr>
              <a:t>年期国债期货贡献</a:t>
            </a:r>
            <a:r>
              <a:rPr lang="zh-CN" altLang="zh-CN" dirty="0" smtClean="0">
                <a:solidFill>
                  <a:schemeClr val="tx1"/>
                </a:solidFill>
              </a:rPr>
              <a:t>。</a:t>
            </a:r>
            <a:endParaRPr lang="en-US" altLang="zh-CN" dirty="0" smtClean="0">
              <a:solidFill>
                <a:schemeClr val="tx1"/>
              </a:solidFill>
            </a:endParaRPr>
          </a:p>
          <a:p>
            <a:pPr algn="just"/>
            <a:endParaRPr lang="en-US" altLang="zh-CN" dirty="0" smtClean="0">
              <a:solidFill>
                <a:schemeClr val="tx1"/>
              </a:solidFill>
            </a:endParaRPr>
          </a:p>
          <a:p>
            <a:pPr algn="just"/>
            <a:r>
              <a:rPr lang="en-US" altLang="zh-CN" dirty="0" smtClean="0">
                <a:solidFill>
                  <a:schemeClr val="tx1"/>
                </a:solidFill>
              </a:rPr>
              <a:t>2011</a:t>
            </a:r>
            <a:r>
              <a:rPr lang="zh-CN" altLang="zh-CN" dirty="0">
                <a:solidFill>
                  <a:schemeClr val="tx1"/>
                </a:solidFill>
              </a:rPr>
              <a:t>年全年，</a:t>
            </a:r>
            <a:r>
              <a:rPr lang="en-US" altLang="zh-CN" dirty="0">
                <a:solidFill>
                  <a:schemeClr val="tx1"/>
                </a:solidFill>
              </a:rPr>
              <a:t>CBOT30</a:t>
            </a:r>
            <a:r>
              <a:rPr lang="zh-CN" altLang="zh-CN" dirty="0">
                <a:solidFill>
                  <a:schemeClr val="tx1"/>
                </a:solidFill>
              </a:rPr>
              <a:t>年期国债期货成交量为</a:t>
            </a:r>
            <a:r>
              <a:rPr lang="en-US" altLang="zh-CN" dirty="0">
                <a:solidFill>
                  <a:schemeClr val="tx1"/>
                </a:solidFill>
              </a:rPr>
              <a:t>1545.7</a:t>
            </a:r>
            <a:r>
              <a:rPr lang="zh-CN" altLang="zh-CN" dirty="0">
                <a:solidFill>
                  <a:schemeClr val="tx1"/>
                </a:solidFill>
              </a:rPr>
              <a:t>万手，</a:t>
            </a:r>
            <a:r>
              <a:rPr lang="en-US" altLang="zh-CN" dirty="0">
                <a:solidFill>
                  <a:schemeClr val="tx1"/>
                </a:solidFill>
              </a:rPr>
              <a:t>20</a:t>
            </a:r>
            <a:r>
              <a:rPr lang="zh-CN" altLang="zh-CN" dirty="0">
                <a:solidFill>
                  <a:schemeClr val="tx1"/>
                </a:solidFill>
              </a:rPr>
              <a:t>年期国债期货成交量为</a:t>
            </a:r>
            <a:r>
              <a:rPr lang="en-US" altLang="zh-CN" dirty="0">
                <a:solidFill>
                  <a:schemeClr val="tx1"/>
                </a:solidFill>
              </a:rPr>
              <a:t>9199.4</a:t>
            </a:r>
            <a:r>
              <a:rPr lang="zh-CN" altLang="zh-CN" dirty="0">
                <a:solidFill>
                  <a:schemeClr val="tx1"/>
                </a:solidFill>
              </a:rPr>
              <a:t>万手，</a:t>
            </a:r>
            <a:r>
              <a:rPr lang="en-US" altLang="zh-CN" dirty="0">
                <a:solidFill>
                  <a:schemeClr val="tx1"/>
                </a:solidFill>
              </a:rPr>
              <a:t>10</a:t>
            </a:r>
            <a:r>
              <a:rPr lang="zh-CN" altLang="zh-CN" dirty="0">
                <a:solidFill>
                  <a:schemeClr val="tx1"/>
                </a:solidFill>
              </a:rPr>
              <a:t>年期国债期货成交量为</a:t>
            </a:r>
            <a:r>
              <a:rPr lang="en-US" altLang="zh-CN" dirty="0">
                <a:solidFill>
                  <a:schemeClr val="tx1"/>
                </a:solidFill>
              </a:rPr>
              <a:t>31747.1</a:t>
            </a:r>
            <a:r>
              <a:rPr lang="zh-CN" altLang="zh-CN" dirty="0">
                <a:solidFill>
                  <a:schemeClr val="tx1"/>
                </a:solidFill>
              </a:rPr>
              <a:t>万手，</a:t>
            </a:r>
            <a:r>
              <a:rPr lang="en-US" altLang="zh-CN" dirty="0">
                <a:solidFill>
                  <a:schemeClr val="tx1"/>
                </a:solidFill>
              </a:rPr>
              <a:t>5</a:t>
            </a:r>
            <a:r>
              <a:rPr lang="zh-CN" altLang="zh-CN" dirty="0">
                <a:solidFill>
                  <a:schemeClr val="tx1"/>
                </a:solidFill>
              </a:rPr>
              <a:t>年期国债期货成交量为</a:t>
            </a:r>
            <a:r>
              <a:rPr lang="en-US" altLang="zh-CN" dirty="0">
                <a:solidFill>
                  <a:schemeClr val="tx1"/>
                </a:solidFill>
              </a:rPr>
              <a:t>17056.1</a:t>
            </a:r>
            <a:r>
              <a:rPr lang="zh-CN" altLang="zh-CN" dirty="0">
                <a:solidFill>
                  <a:schemeClr val="tx1"/>
                </a:solidFill>
              </a:rPr>
              <a:t>万手，</a:t>
            </a:r>
            <a:r>
              <a:rPr lang="en-US" altLang="zh-CN" dirty="0">
                <a:solidFill>
                  <a:schemeClr val="tx1"/>
                </a:solidFill>
              </a:rPr>
              <a:t>2</a:t>
            </a:r>
            <a:r>
              <a:rPr lang="zh-CN" altLang="zh-CN" dirty="0">
                <a:solidFill>
                  <a:schemeClr val="tx1"/>
                </a:solidFill>
              </a:rPr>
              <a:t>年期国债期货为</a:t>
            </a:r>
            <a:r>
              <a:rPr lang="en-US" altLang="zh-CN" dirty="0">
                <a:solidFill>
                  <a:schemeClr val="tx1"/>
                </a:solidFill>
              </a:rPr>
              <a:t>7216.8</a:t>
            </a:r>
            <a:r>
              <a:rPr lang="zh-CN" altLang="zh-CN" dirty="0">
                <a:solidFill>
                  <a:schemeClr val="tx1"/>
                </a:solidFill>
              </a:rPr>
              <a:t>万手。其中，交易最活跃的是</a:t>
            </a:r>
            <a:r>
              <a:rPr lang="en-US" altLang="zh-CN" dirty="0">
                <a:solidFill>
                  <a:schemeClr val="tx1"/>
                </a:solidFill>
              </a:rPr>
              <a:t>10</a:t>
            </a:r>
            <a:r>
              <a:rPr lang="zh-CN" altLang="zh-CN" dirty="0">
                <a:solidFill>
                  <a:schemeClr val="tx1"/>
                </a:solidFill>
              </a:rPr>
              <a:t>年期国债期货合约。</a:t>
            </a:r>
            <a:endParaRPr lang="zh-CN" altLang="en-US" dirty="0">
              <a:solidFill>
                <a:schemeClr val="tx1"/>
              </a:solidFill>
            </a:endParaRPr>
          </a:p>
        </p:txBody>
      </p:sp>
      <p:sp>
        <p:nvSpPr>
          <p:cNvPr id="7" name="Rectangle 6"/>
          <p:cNvSpPr/>
          <p:nvPr/>
        </p:nvSpPr>
        <p:spPr>
          <a:xfrm>
            <a:off x="3347864" y="3725523"/>
            <a:ext cx="5688632" cy="1588127"/>
          </a:xfrm>
          <a:prstGeom prst="rect">
            <a:avLst/>
          </a:prstGeom>
        </p:spPr>
        <p:txBody>
          <a:bodyPr wrap="square">
            <a:spAutoFit/>
          </a:bodyPr>
          <a:lstStyle/>
          <a:p>
            <a:pPr marL="285750" indent="-342900" eaLnBrk="0" hangingPunct="0">
              <a:spcBef>
                <a:spcPct val="20000"/>
              </a:spcBef>
              <a:buClr>
                <a:srgbClr val="92D050"/>
              </a:buClr>
              <a:buFont typeface="Wingdings" pitchFamily="2" charset="2"/>
              <a:buChar char="Ø"/>
              <a:defRPr/>
            </a:pPr>
            <a:r>
              <a:rPr lang="en-US" altLang="zh-CN" dirty="0">
                <a:latin typeface="楷体_GB2312" pitchFamily="49" charset="-122"/>
                <a:ea typeface="楷体_GB2312" pitchFamily="49" charset="-122"/>
              </a:rPr>
              <a:t>2000</a:t>
            </a:r>
            <a:r>
              <a:rPr lang="zh-CN" altLang="en-US" dirty="0">
                <a:latin typeface="楷体_GB2312" pitchFamily="49" charset="-122"/>
                <a:ea typeface="楷体_GB2312" pitchFamily="49" charset="-122"/>
              </a:rPr>
              <a:t>年～</a:t>
            </a:r>
            <a:r>
              <a:rPr lang="en-US" altLang="zh-CN" dirty="0">
                <a:latin typeface="楷体_GB2312" pitchFamily="49" charset="-122"/>
                <a:ea typeface="楷体_GB2312" pitchFamily="49" charset="-122"/>
              </a:rPr>
              <a:t>2008</a:t>
            </a:r>
            <a:r>
              <a:rPr lang="zh-CN" altLang="en-US" dirty="0">
                <a:latin typeface="楷体_GB2312" pitchFamily="49" charset="-122"/>
                <a:ea typeface="楷体_GB2312" pitchFamily="49" charset="-122"/>
              </a:rPr>
              <a:t>年美国金融业去监管，国债期</a:t>
            </a:r>
            <a:r>
              <a:rPr lang="zh-CN" altLang="en-US" dirty="0" smtClean="0">
                <a:latin typeface="楷体_GB2312" pitchFamily="49" charset="-122"/>
                <a:ea typeface="楷体_GB2312" pitchFamily="49" charset="-122"/>
              </a:rPr>
              <a:t>货市场大</a:t>
            </a:r>
            <a:r>
              <a:rPr lang="zh-CN" altLang="en-US" dirty="0">
                <a:latin typeface="楷体_GB2312" pitchFamily="49" charset="-122"/>
                <a:ea typeface="楷体_GB2312" pitchFamily="49" charset="-122"/>
              </a:rPr>
              <a:t>发展。</a:t>
            </a:r>
            <a:endParaRPr lang="en-US" altLang="zh-CN" dirty="0">
              <a:latin typeface="楷体_GB2312" pitchFamily="49" charset="-122"/>
              <a:ea typeface="楷体_GB2312" pitchFamily="49" charset="-122"/>
            </a:endParaRPr>
          </a:p>
          <a:p>
            <a:pPr marL="285750" indent="-285750" eaLnBrk="0" hangingPunct="0">
              <a:spcBef>
                <a:spcPct val="20000"/>
              </a:spcBef>
              <a:buClr>
                <a:srgbClr val="92D050"/>
              </a:buClr>
              <a:buFont typeface="Wingdings" pitchFamily="2" charset="2"/>
              <a:buChar char="Ø"/>
              <a:defRPr/>
            </a:pPr>
            <a:r>
              <a:rPr lang="en-US" altLang="zh-CN" dirty="0" smtClean="0">
                <a:latin typeface="楷体_GB2312" pitchFamily="49" charset="-122"/>
                <a:ea typeface="楷体_GB2312" pitchFamily="49" charset="-122"/>
              </a:rPr>
              <a:t>2008</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2009</a:t>
            </a:r>
            <a:r>
              <a:rPr lang="zh-CN" altLang="en-US" dirty="0">
                <a:latin typeface="楷体_GB2312" pitchFamily="49" charset="-122"/>
                <a:ea typeface="楷体_GB2312" pitchFamily="49" charset="-122"/>
              </a:rPr>
              <a:t>金融危机</a:t>
            </a:r>
            <a:r>
              <a:rPr lang="zh-CN" altLang="en-US" dirty="0" smtClean="0">
                <a:latin typeface="楷体_GB2312" pitchFamily="49" charset="-122"/>
                <a:ea typeface="楷体_GB2312" pitchFamily="49" charset="-122"/>
              </a:rPr>
              <a:t>，</a:t>
            </a:r>
            <a:r>
              <a:rPr lang="zh-CN" altLang="en-US" dirty="0">
                <a:latin typeface="楷体_GB2312" pitchFamily="49" charset="-122"/>
                <a:ea typeface="楷体_GB2312" pitchFamily="49" charset="-122"/>
              </a:rPr>
              <a:t>国债期</a:t>
            </a:r>
            <a:r>
              <a:rPr lang="zh-CN" altLang="en-US" dirty="0" smtClean="0">
                <a:latin typeface="楷体_GB2312" pitchFamily="49" charset="-122"/>
                <a:ea typeface="楷体_GB2312" pitchFamily="49" charset="-122"/>
              </a:rPr>
              <a:t>货成交量急</a:t>
            </a:r>
            <a:r>
              <a:rPr lang="zh-CN" altLang="en-US" dirty="0">
                <a:latin typeface="楷体_GB2312" pitchFamily="49" charset="-122"/>
                <a:ea typeface="楷体_GB2312" pitchFamily="49" charset="-122"/>
              </a:rPr>
              <a:t>剧萎缩</a:t>
            </a:r>
            <a:endParaRPr lang="en-US" altLang="zh-CN" dirty="0">
              <a:latin typeface="楷体_GB2312" pitchFamily="49" charset="-122"/>
              <a:ea typeface="楷体_GB2312" pitchFamily="49" charset="-122"/>
            </a:endParaRPr>
          </a:p>
          <a:p>
            <a:pPr marL="285750" indent="-285750" eaLnBrk="0" hangingPunct="0">
              <a:spcBef>
                <a:spcPct val="20000"/>
              </a:spcBef>
              <a:buClr>
                <a:srgbClr val="92D050"/>
              </a:buClr>
              <a:buFont typeface="Wingdings" pitchFamily="2" charset="2"/>
              <a:buChar char="Ø"/>
              <a:defRPr/>
            </a:pPr>
            <a:r>
              <a:rPr lang="en-US" altLang="zh-CN" dirty="0">
                <a:latin typeface="楷体_GB2312" pitchFamily="49" charset="-122"/>
                <a:ea typeface="楷体_GB2312" pitchFamily="49" charset="-122"/>
              </a:rPr>
              <a:t>2009</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2011 </a:t>
            </a:r>
            <a:r>
              <a:rPr lang="zh-CN" altLang="en-US" dirty="0">
                <a:latin typeface="楷体_GB2312" pitchFamily="49" charset="-122"/>
                <a:ea typeface="楷体_GB2312" pitchFamily="49" charset="-122"/>
              </a:rPr>
              <a:t>经济恢复</a:t>
            </a:r>
            <a:r>
              <a:rPr lang="zh-CN" altLang="en-US" dirty="0" smtClean="0">
                <a:latin typeface="楷体_GB2312" pitchFamily="49" charset="-122"/>
                <a:ea typeface="楷体_GB2312" pitchFamily="49" charset="-122"/>
              </a:rPr>
              <a:t>，</a:t>
            </a:r>
            <a:r>
              <a:rPr lang="zh-CN" altLang="en-US" dirty="0">
                <a:latin typeface="楷体_GB2312" pitchFamily="49" charset="-122"/>
                <a:ea typeface="楷体_GB2312" pitchFamily="49" charset="-122"/>
              </a:rPr>
              <a:t>国债期</a:t>
            </a:r>
            <a:r>
              <a:rPr lang="zh-CN" altLang="en-US" dirty="0" smtClean="0">
                <a:latin typeface="楷体_GB2312" pitchFamily="49" charset="-122"/>
                <a:ea typeface="楷体_GB2312" pitchFamily="49" charset="-122"/>
              </a:rPr>
              <a:t>货市场快</a:t>
            </a:r>
            <a:r>
              <a:rPr lang="zh-CN" altLang="en-US" dirty="0">
                <a:latin typeface="楷体_GB2312" pitchFamily="49" charset="-122"/>
                <a:ea typeface="楷体_GB2312" pitchFamily="49" charset="-122"/>
              </a:rPr>
              <a:t>速恢复，</a:t>
            </a:r>
            <a:r>
              <a:rPr lang="en-US" altLang="zh-CN" dirty="0">
                <a:latin typeface="楷体_GB2312" pitchFamily="49" charset="-122"/>
                <a:ea typeface="楷体_GB2312" pitchFamily="49" charset="-122"/>
              </a:rPr>
              <a:t>2011</a:t>
            </a:r>
            <a:r>
              <a:rPr lang="zh-CN" altLang="en-US" dirty="0" smtClean="0">
                <a:latin typeface="楷体_GB2312" pitchFamily="49" charset="-122"/>
                <a:ea typeface="楷体_GB2312" pitchFamily="49" charset="-122"/>
              </a:rPr>
              <a:t>年成交量创</a:t>
            </a:r>
            <a:r>
              <a:rPr lang="zh-CN" altLang="en-US" dirty="0">
                <a:latin typeface="楷体_GB2312" pitchFamily="49" charset="-122"/>
                <a:ea typeface="楷体_GB2312" pitchFamily="49" charset="-122"/>
              </a:rPr>
              <a:t>新高。</a:t>
            </a:r>
            <a:endParaRPr lang="en-US" altLang="zh-CN" dirty="0">
              <a:latin typeface="楷体_GB2312" pitchFamily="49" charset="-122"/>
              <a:ea typeface="楷体_GB2312" pitchFamily="49" charset="-122"/>
            </a:endParaRPr>
          </a:p>
        </p:txBody>
      </p:sp>
    </p:spTree>
    <p:extLst>
      <p:ext uri="{BB962C8B-B14F-4D97-AF65-F5344CB8AC3E}">
        <p14:creationId xmlns:p14="http://schemas.microsoft.com/office/powerpoint/2010/main" val="533761104"/>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C8C9E66B-A939-4960-A578-863C1A93D8D9}" type="datetime1">
              <a:rPr lang="zh-CN" altLang="en-US" smtClean="0"/>
              <a:pPr>
                <a:defRPr/>
              </a:pPr>
              <a:t>2013/6/3</a:t>
            </a:fld>
            <a:endParaRPr lang="en-US" altLang="zh-CN"/>
          </a:p>
        </p:txBody>
      </p:sp>
      <p:sp>
        <p:nvSpPr>
          <p:cNvPr id="7" name="标题 1"/>
          <p:cNvSpPr>
            <a:spLocks noGrp="1"/>
          </p:cNvSpPr>
          <p:nvPr>
            <p:ph type="title"/>
          </p:nvPr>
        </p:nvSpPr>
        <p:spPr>
          <a:xfrm>
            <a:off x="357187" y="404664"/>
            <a:ext cx="8429625" cy="647700"/>
          </a:xfrm>
          <a:noFill/>
          <a:ln w="9525">
            <a:noFill/>
            <a:miter lim="800000"/>
            <a:headEnd/>
            <a:tailEnd/>
          </a:ln>
        </p:spPr>
        <p:txBody>
          <a:bodyPr vert="horz" wrap="square" lIns="91440" tIns="45720" rIns="91440" bIns="45720" numCol="1" anchor="ctr" anchorCtr="0" compatLnSpc="1">
            <a:prstTxWarp prst="textNoShape">
              <a:avLst/>
            </a:prstTxWarp>
          </a:bodyPr>
          <a:lstStyle/>
          <a:p>
            <a:pPr>
              <a:buNone/>
            </a:pPr>
            <a:r>
              <a:rPr lang="zh-CN" altLang="en-US" b="1" dirty="0" smtClean="0">
                <a:solidFill>
                  <a:srgbClr val="003366"/>
                </a:solidFill>
              </a:rPr>
              <a:t>美国国债期货基差报告</a:t>
            </a:r>
          </a:p>
        </p:txBody>
      </p:sp>
      <p:pic>
        <p:nvPicPr>
          <p:cNvPr id="153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 y="1056201"/>
            <a:ext cx="9137718" cy="258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123717" y="3789039"/>
            <a:ext cx="8892480" cy="2575103"/>
            <a:chOff x="0" y="3885499"/>
            <a:chExt cx="9144000" cy="2862331"/>
          </a:xfrm>
        </p:grpSpPr>
        <p:pic>
          <p:nvPicPr>
            <p:cNvPr id="1536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8" y="3885499"/>
              <a:ext cx="9142902" cy="2862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0" y="3885499"/>
              <a:ext cx="611560" cy="618182"/>
            </a:xfrm>
            <a:prstGeom prst="roundRect">
              <a:avLst/>
            </a:prstGeom>
            <a:solidFill>
              <a:srgbClr val="CCCCFF"/>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smtClean="0">
                <a:ln>
                  <a:noFill/>
                </a:ln>
                <a:solidFill>
                  <a:schemeClr val="bg1"/>
                </a:solidFill>
                <a:effectLst/>
                <a:latin typeface="Tahoma" pitchFamily="34" charset="0"/>
                <a:ea typeface="宋体" pitchFamily="2" charset="-122"/>
              </a:endParaRPr>
            </a:p>
          </p:txBody>
        </p:sp>
      </p:grpSp>
      <p:sp>
        <p:nvSpPr>
          <p:cNvPr id="2" name="TextBox 1"/>
          <p:cNvSpPr txBox="1"/>
          <p:nvPr/>
        </p:nvSpPr>
        <p:spPr>
          <a:xfrm>
            <a:off x="3820627" y="4088469"/>
            <a:ext cx="276759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t>五年期国债期货可交割券</a:t>
            </a:r>
            <a:endParaRPr lang="zh-CN" altLang="en-US" dirty="0"/>
          </a:p>
        </p:txBody>
      </p:sp>
      <p:sp>
        <p:nvSpPr>
          <p:cNvPr id="3" name="Oval 2"/>
          <p:cNvSpPr/>
          <p:nvPr/>
        </p:nvSpPr>
        <p:spPr>
          <a:xfrm>
            <a:off x="2843808" y="4941168"/>
            <a:ext cx="720080" cy="15121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p:cNvSpPr/>
          <p:nvPr/>
        </p:nvSpPr>
        <p:spPr>
          <a:xfrm>
            <a:off x="5724128" y="4939584"/>
            <a:ext cx="720080" cy="15121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Oval 10"/>
          <p:cNvSpPr/>
          <p:nvPr/>
        </p:nvSpPr>
        <p:spPr>
          <a:xfrm>
            <a:off x="3923927" y="1412776"/>
            <a:ext cx="504057" cy="23762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5724128" y="4725144"/>
            <a:ext cx="1368152"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8460432" y="4725144"/>
            <a:ext cx="539552" cy="43204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p:cNvSpPr/>
          <p:nvPr/>
        </p:nvSpPr>
        <p:spPr>
          <a:xfrm>
            <a:off x="7668344" y="1196752"/>
            <a:ext cx="864096" cy="50405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40436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ircle(in)">
                                      <p:cBhvr>
                                        <p:cTn id="29" dur="2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circle(in)">
                                      <p:cBhvr>
                                        <p:cTn id="3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8" grpId="0" animBg="1"/>
      <p:bldP spid="9"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476672"/>
            <a:ext cx="6337300" cy="647700"/>
          </a:xfrm>
        </p:spPr>
        <p:txBody>
          <a:bodyPr/>
          <a:lstStyle/>
          <a:p>
            <a:pPr>
              <a:buNone/>
            </a:pPr>
            <a:r>
              <a:rPr lang="zh-CN" altLang="en-US" dirty="0"/>
              <a:t>国债期货基差交易</a:t>
            </a:r>
          </a:p>
        </p:txBody>
      </p:sp>
      <p:sp>
        <p:nvSpPr>
          <p:cNvPr id="3" name="Content Placeholder 2"/>
          <p:cNvSpPr>
            <a:spLocks noGrp="1"/>
          </p:cNvSpPr>
          <p:nvPr>
            <p:ph idx="1"/>
          </p:nvPr>
        </p:nvSpPr>
        <p:spPr>
          <a:xfrm>
            <a:off x="395536" y="1340768"/>
            <a:ext cx="8352928" cy="4968553"/>
          </a:xfrm>
        </p:spPr>
        <p:txBody>
          <a:bodyPr>
            <a:normAutofit/>
          </a:bodyPr>
          <a:lstStyle/>
          <a:p>
            <a:r>
              <a:rPr lang="zh-CN" altLang="en-US" dirty="0" smtClean="0"/>
              <a:t>基差交易的获利来源</a:t>
            </a:r>
            <a:endParaRPr lang="en-US" altLang="zh-CN" dirty="0" smtClean="0"/>
          </a:p>
          <a:p>
            <a:pPr lvl="1"/>
            <a:r>
              <a:rPr lang="zh-CN" altLang="en-US" dirty="0"/>
              <a:t>基</a:t>
            </a:r>
            <a:r>
              <a:rPr lang="zh-CN" altLang="en-US" dirty="0" smtClean="0"/>
              <a:t>差的改变</a:t>
            </a:r>
            <a:endParaRPr lang="en-US" altLang="zh-CN" dirty="0" smtClean="0"/>
          </a:p>
          <a:p>
            <a:pPr lvl="2"/>
            <a:r>
              <a:rPr lang="en-US" altLang="zh-CN" dirty="0" smtClean="0"/>
              <a:t>Basis = C-F*CF</a:t>
            </a:r>
          </a:p>
          <a:p>
            <a:pPr lvl="1"/>
            <a:r>
              <a:rPr lang="zh-CN" altLang="en-US" dirty="0"/>
              <a:t>持</a:t>
            </a:r>
            <a:r>
              <a:rPr lang="zh-CN" altLang="en-US" dirty="0" smtClean="0"/>
              <a:t>有成本（</a:t>
            </a:r>
            <a:r>
              <a:rPr lang="en-US" altLang="zh-CN" dirty="0" smtClean="0"/>
              <a:t>Carry</a:t>
            </a:r>
            <a:r>
              <a:rPr lang="zh-CN" altLang="en-US" dirty="0" smtClean="0"/>
              <a:t>）</a:t>
            </a:r>
            <a:endParaRPr lang="en-US" altLang="zh-CN" dirty="0" smtClean="0"/>
          </a:p>
          <a:p>
            <a:pPr lvl="2"/>
            <a:r>
              <a:rPr lang="zh-CN" altLang="en-US" dirty="0"/>
              <a:t>每</a:t>
            </a:r>
            <a:r>
              <a:rPr lang="zh-CN" altLang="en-US" dirty="0" smtClean="0"/>
              <a:t>日</a:t>
            </a:r>
            <a:r>
              <a:rPr lang="en-US" altLang="zh-CN" dirty="0" smtClean="0"/>
              <a:t>Carry = </a:t>
            </a:r>
            <a:r>
              <a:rPr lang="zh-CN" altLang="en-US" dirty="0" smtClean="0"/>
              <a:t>日票息</a:t>
            </a:r>
            <a:r>
              <a:rPr lang="en-US" altLang="zh-CN" dirty="0" smtClean="0"/>
              <a:t>-</a:t>
            </a:r>
            <a:r>
              <a:rPr lang="zh-CN" altLang="en-US" dirty="0" smtClean="0"/>
              <a:t>日融资成本</a:t>
            </a:r>
            <a:endParaRPr lang="en-US" altLang="zh-CN" dirty="0" smtClean="0"/>
          </a:p>
          <a:p>
            <a:pPr lvl="2"/>
            <a:r>
              <a:rPr lang="en-US" altLang="zh-CN" dirty="0" smtClean="0"/>
              <a:t>= I*(1/365)-(C+AI)*(RP/100)*(1/365)</a:t>
            </a:r>
            <a:endParaRPr lang="en-US" altLang="zh-CN" dirty="0"/>
          </a:p>
          <a:p>
            <a:pPr lvl="2"/>
            <a:endParaRPr lang="en-US" altLang="zh-CN" dirty="0" smtClean="0"/>
          </a:p>
          <a:p>
            <a:endParaRPr lang="en-US" altLang="zh-CN" dirty="0" smtClean="0"/>
          </a:p>
          <a:p>
            <a:r>
              <a:rPr lang="zh-CN" altLang="en-US" dirty="0" smtClean="0"/>
              <a:t>值得注意的是国内的</a:t>
            </a:r>
            <a:r>
              <a:rPr lang="en-US" altLang="zh-CN" dirty="0" smtClean="0"/>
              <a:t>RP</a:t>
            </a:r>
            <a:r>
              <a:rPr lang="zh-CN" altLang="en-US" dirty="0" smtClean="0"/>
              <a:t>波动会比较大。在一些特殊的时点</a:t>
            </a:r>
            <a:r>
              <a:rPr lang="en-US" altLang="zh-CN" dirty="0" smtClean="0"/>
              <a:t>RP</a:t>
            </a:r>
            <a:r>
              <a:rPr lang="zh-CN" altLang="en-US" dirty="0" smtClean="0"/>
              <a:t>大于</a:t>
            </a:r>
            <a:r>
              <a:rPr lang="en-US" altLang="zh-CN" dirty="0" smtClean="0"/>
              <a:t>I</a:t>
            </a:r>
            <a:r>
              <a:rPr lang="zh-CN" altLang="en-US" dirty="0" smtClean="0"/>
              <a:t>，从而造成</a:t>
            </a:r>
            <a:r>
              <a:rPr lang="en-US" altLang="zh-CN" dirty="0" smtClean="0"/>
              <a:t>Basis</a:t>
            </a:r>
            <a:r>
              <a:rPr lang="zh-CN" altLang="en-US" dirty="0" smtClean="0"/>
              <a:t>为负值。</a:t>
            </a:r>
            <a:endParaRPr lang="en-US" altLang="zh-CN" dirty="0" smtClean="0"/>
          </a:p>
          <a:p>
            <a:r>
              <a:rPr lang="zh-CN" altLang="en-US" dirty="0"/>
              <a:t>受资</a:t>
            </a:r>
            <a:r>
              <a:rPr lang="zh-CN" altLang="en-US" dirty="0" smtClean="0"/>
              <a:t>金利率不稳定的影响，预计我国的国债期货价格波动会大于国外国债期货市场。</a:t>
            </a:r>
            <a:endParaRPr lang="en-US" altLang="zh-CN" dirty="0" smtClean="0"/>
          </a:p>
        </p:txBody>
      </p:sp>
      <p:sp>
        <p:nvSpPr>
          <p:cNvPr id="4" name="Slide Number Placeholder 3"/>
          <p:cNvSpPr>
            <a:spLocks noGrp="1"/>
          </p:cNvSpPr>
          <p:nvPr>
            <p:ph type="sldNum" sz="quarter" idx="10"/>
          </p:nvPr>
        </p:nvSpPr>
        <p:spPr/>
        <p:txBody>
          <a:bodyPr/>
          <a:lstStyle/>
          <a:p>
            <a:pPr>
              <a:defRPr/>
            </a:pPr>
            <a:r>
              <a:rPr lang="en-US" altLang="zh-CN" smtClean="0"/>
              <a:t>- </a:t>
            </a:r>
            <a:fld id="{7C44B0F0-2E61-46DD-9903-130368CABB70}" type="slidenum">
              <a:rPr lang="en-US" altLang="zh-CN" smtClean="0"/>
              <a:pPr>
                <a:defRPr/>
              </a:pPr>
              <a:t>13</a:t>
            </a:fld>
            <a:r>
              <a:rPr lang="en-US" altLang="zh-CN" smtClean="0"/>
              <a:t> -</a:t>
            </a:r>
            <a:endParaRPr lang="en-US" altLang="zh-CN"/>
          </a:p>
        </p:txBody>
      </p:sp>
      <p:sp>
        <p:nvSpPr>
          <p:cNvPr id="6" name="Text Box 66"/>
          <p:cNvSpPr txBox="1">
            <a:spLocks noChangeArrowheads="1"/>
          </p:cNvSpPr>
          <p:nvPr/>
        </p:nvSpPr>
        <p:spPr bwMode="auto">
          <a:xfrm>
            <a:off x="1043608" y="3933056"/>
            <a:ext cx="71287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marL="0" lvl="2" indent="0" eaLnBrk="1" hangingPunct="1">
              <a:spcBef>
                <a:spcPct val="50000"/>
              </a:spcBef>
            </a:pPr>
            <a:r>
              <a:rPr kumimoji="1" lang="en-US" altLang="zh-TW" sz="1600" b="1" dirty="0">
                <a:latin typeface="Times New Roman" pitchFamily="18" charset="0"/>
                <a:ea typeface="標楷體" pitchFamily="65" charset="-120"/>
              </a:rPr>
              <a:t>F</a:t>
            </a:r>
            <a:r>
              <a:rPr kumimoji="1" lang="en-US" altLang="zh-TW" sz="1600" dirty="0">
                <a:latin typeface="Times New Roman" pitchFamily="18" charset="0"/>
                <a:ea typeface="標楷體" pitchFamily="65" charset="-120"/>
              </a:rPr>
              <a:t>*CF </a:t>
            </a:r>
            <a:r>
              <a:rPr kumimoji="1" lang="zh-TW" altLang="en-US" sz="1600" dirty="0">
                <a:latin typeface="Times New Roman" pitchFamily="18" charset="0"/>
                <a:ea typeface="標楷體" pitchFamily="65" charset="-120"/>
              </a:rPr>
              <a:t>＝ </a:t>
            </a:r>
            <a:r>
              <a:rPr kumimoji="1" lang="en-US" altLang="zh-TW" sz="1600" b="1" dirty="0">
                <a:latin typeface="Times New Roman" pitchFamily="18" charset="0"/>
                <a:ea typeface="標楷體" pitchFamily="65" charset="-120"/>
              </a:rPr>
              <a:t>C</a:t>
            </a:r>
            <a:r>
              <a:rPr kumimoji="1" lang="en-US" altLang="zh-TW" sz="1600" dirty="0">
                <a:latin typeface="Times New Roman" pitchFamily="18" charset="0"/>
                <a:ea typeface="標楷體" pitchFamily="65" charset="-120"/>
              </a:rPr>
              <a:t> -</a:t>
            </a:r>
            <a:r>
              <a:rPr kumimoji="1" lang="zh-TW" altLang="en-US" sz="1600" dirty="0" smtClean="0">
                <a:latin typeface="Times New Roman" pitchFamily="18" charset="0"/>
                <a:ea typeface="標楷體" pitchFamily="65" charset="-120"/>
              </a:rPr>
              <a:t>（</a:t>
            </a:r>
            <a:r>
              <a:rPr lang="en-US" altLang="zh-CN" dirty="0"/>
              <a:t>I*(1/365</a:t>
            </a:r>
            <a:r>
              <a:rPr lang="en-US" altLang="zh-CN" dirty="0" smtClean="0"/>
              <a:t>)+(</a:t>
            </a:r>
            <a:r>
              <a:rPr lang="en-US" altLang="zh-CN" dirty="0"/>
              <a:t>C+AI)*(</a:t>
            </a:r>
            <a:r>
              <a:rPr lang="en-US" altLang="zh-CN" sz="1600" b="1" dirty="0"/>
              <a:t>RP</a:t>
            </a:r>
            <a:r>
              <a:rPr lang="en-US" altLang="zh-CN" dirty="0"/>
              <a:t>/100)*(1/365</a:t>
            </a:r>
            <a:r>
              <a:rPr lang="en-US" altLang="zh-CN" dirty="0" smtClean="0"/>
              <a:t>)</a:t>
            </a:r>
            <a:r>
              <a:rPr kumimoji="1" lang="zh-TW" altLang="en-US" sz="1600" dirty="0" smtClean="0">
                <a:latin typeface="Times New Roman" pitchFamily="18" charset="0"/>
                <a:ea typeface="標楷體" pitchFamily="65" charset="-120"/>
              </a:rPr>
              <a:t>）－ </a:t>
            </a:r>
            <a:r>
              <a:rPr kumimoji="1" lang="zh-TW" altLang="en-US" sz="1600" dirty="0">
                <a:latin typeface="Times New Roman" pitchFamily="18" charset="0"/>
                <a:ea typeface="標楷體" pitchFamily="65" charset="-120"/>
              </a:rPr>
              <a:t>卖方交割选择权价值</a:t>
            </a:r>
            <a:endParaRPr kumimoji="1" lang="en-US" altLang="zh-TW" sz="1600" dirty="0">
              <a:latin typeface="Times New Roman" pitchFamily="18" charset="0"/>
              <a:ea typeface="標楷體" pitchFamily="65" charset="-120"/>
            </a:endParaRPr>
          </a:p>
        </p:txBody>
      </p:sp>
    </p:spTree>
    <p:extLst>
      <p:ext uri="{BB962C8B-B14F-4D97-AF65-F5344CB8AC3E}">
        <p14:creationId xmlns:p14="http://schemas.microsoft.com/office/powerpoint/2010/main" val="2841801466"/>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zh-CN" altLang="en-US" dirty="0" smtClean="0"/>
              <a:t>银行间</a:t>
            </a:r>
            <a:r>
              <a:rPr lang="en-US" altLang="zh-CN" dirty="0" smtClean="0"/>
              <a:t>4</a:t>
            </a:r>
            <a:r>
              <a:rPr lang="zh-CN" altLang="en-US" dirty="0" smtClean="0"/>
              <a:t>月回购利率走势</a:t>
            </a:r>
            <a:endParaRPr lang="zh-CN" altLang="en-US" dirty="0"/>
          </a:p>
        </p:txBody>
      </p:sp>
      <p:sp>
        <p:nvSpPr>
          <p:cNvPr id="4" name="Slide Number Placeholder 3"/>
          <p:cNvSpPr>
            <a:spLocks noGrp="1"/>
          </p:cNvSpPr>
          <p:nvPr>
            <p:ph type="sldNum" sz="quarter" idx="10"/>
          </p:nvPr>
        </p:nvSpPr>
        <p:spPr/>
        <p:txBody>
          <a:bodyPr/>
          <a:lstStyle/>
          <a:p>
            <a:pPr>
              <a:defRPr/>
            </a:pPr>
            <a:r>
              <a:rPr lang="en-US" altLang="zh-CN" smtClean="0"/>
              <a:t>- </a:t>
            </a:r>
            <a:fld id="{7C44B0F0-2E61-46DD-9903-130368CABB70}" type="slidenum">
              <a:rPr lang="en-US" altLang="zh-CN" smtClean="0"/>
              <a:pPr>
                <a:defRPr/>
              </a:pPr>
              <a:t>14</a:t>
            </a:fld>
            <a:r>
              <a:rPr lang="en-US" altLang="zh-CN" smtClean="0"/>
              <a:t> -</a:t>
            </a:r>
            <a:endParaRPr lang="en-US" altLang="zh-C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51021716"/>
              </p:ext>
            </p:extLst>
          </p:nvPr>
        </p:nvGraphicFramePr>
        <p:xfrm>
          <a:off x="395288" y="1628775"/>
          <a:ext cx="8353425" cy="4679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2878347"/>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476672"/>
            <a:ext cx="6337300" cy="647700"/>
          </a:xfrm>
        </p:spPr>
        <p:txBody>
          <a:bodyPr/>
          <a:lstStyle/>
          <a:p>
            <a:pPr>
              <a:buNone/>
            </a:pPr>
            <a:r>
              <a:rPr lang="zh-CN" altLang="en-US" dirty="0"/>
              <a:t>国债期货基差</a:t>
            </a:r>
            <a:r>
              <a:rPr lang="zh-CN" altLang="en-US" dirty="0" smtClean="0"/>
              <a:t>交易 </a:t>
            </a:r>
            <a:r>
              <a:rPr lang="en-US" altLang="zh-CN" dirty="0" smtClean="0"/>
              <a:t>- </a:t>
            </a:r>
            <a:r>
              <a:rPr lang="zh-CN" altLang="en-US" dirty="0" smtClean="0"/>
              <a:t>实现方式</a:t>
            </a:r>
            <a:endParaRPr lang="zh-CN" altLang="en-US" dirty="0"/>
          </a:p>
        </p:txBody>
      </p:sp>
      <p:sp>
        <p:nvSpPr>
          <p:cNvPr id="3" name="Content Placeholder 2"/>
          <p:cNvSpPr>
            <a:spLocks noGrp="1"/>
          </p:cNvSpPr>
          <p:nvPr>
            <p:ph idx="1"/>
          </p:nvPr>
        </p:nvSpPr>
        <p:spPr>
          <a:xfrm>
            <a:off x="468313" y="1412776"/>
            <a:ext cx="8229600" cy="4321274"/>
          </a:xfrm>
        </p:spPr>
        <p:txBody>
          <a:bodyPr/>
          <a:lstStyle/>
          <a:p>
            <a:r>
              <a:rPr lang="en-US" altLang="zh-CN" dirty="0" smtClean="0"/>
              <a:t>CTD</a:t>
            </a:r>
            <a:r>
              <a:rPr lang="zh-CN" altLang="en-US" dirty="0" smtClean="0"/>
              <a:t>基差交易</a:t>
            </a:r>
            <a:endParaRPr lang="en-US" altLang="zh-CN" dirty="0" smtClean="0"/>
          </a:p>
          <a:p>
            <a:pPr lvl="1"/>
            <a:r>
              <a:rPr lang="en-US" altLang="zh-CN" dirty="0" smtClean="0"/>
              <a:t>CTD BNOC</a:t>
            </a:r>
            <a:r>
              <a:rPr lang="zh-CN" altLang="en-US" dirty="0" smtClean="0"/>
              <a:t>体现转换期权价值</a:t>
            </a:r>
            <a:endParaRPr lang="en-US" altLang="zh-CN" dirty="0" smtClean="0"/>
          </a:p>
          <a:p>
            <a:pPr lvl="1"/>
            <a:r>
              <a:rPr lang="zh-CN" altLang="en-US" dirty="0" smtClean="0"/>
              <a:t>风险较小，但</a:t>
            </a:r>
            <a:r>
              <a:rPr lang="en-US" altLang="zh-CN" dirty="0" smtClean="0"/>
              <a:t>CTD</a:t>
            </a:r>
            <a:r>
              <a:rPr lang="zh-CN" altLang="en-US" dirty="0" smtClean="0"/>
              <a:t>往往流动性较差</a:t>
            </a:r>
            <a:endParaRPr lang="en-US" altLang="zh-CN" dirty="0" smtClean="0"/>
          </a:p>
          <a:p>
            <a:pPr lvl="1"/>
            <a:r>
              <a:rPr lang="zh-CN" altLang="en-US" dirty="0" smtClean="0"/>
              <a:t>发票价格（</a:t>
            </a:r>
            <a:r>
              <a:rPr lang="en-US" altLang="zh-CN" dirty="0" smtClean="0"/>
              <a:t>Invoice price</a:t>
            </a:r>
            <a:r>
              <a:rPr lang="zh-CN" altLang="en-US" dirty="0" smtClean="0"/>
              <a:t>）和</a:t>
            </a:r>
            <a:r>
              <a:rPr lang="en-US" altLang="zh-CN" dirty="0" smtClean="0"/>
              <a:t>CTD</a:t>
            </a:r>
            <a:r>
              <a:rPr lang="zh-CN" altLang="en-US" dirty="0" smtClean="0"/>
              <a:t>价格收敛为零</a:t>
            </a:r>
            <a:endParaRPr lang="en-US" altLang="zh-CN" dirty="0" smtClean="0"/>
          </a:p>
          <a:p>
            <a:pPr lvl="1"/>
            <a:endParaRPr lang="en-US" altLang="zh-CN" dirty="0" smtClean="0"/>
          </a:p>
          <a:p>
            <a:r>
              <a:rPr lang="zh-CN" altLang="en-US" dirty="0" smtClean="0"/>
              <a:t>非</a:t>
            </a:r>
            <a:r>
              <a:rPr lang="en-US" altLang="zh-CN" dirty="0" smtClean="0"/>
              <a:t>CTD</a:t>
            </a:r>
            <a:r>
              <a:rPr lang="zh-CN" altLang="en-US" dirty="0" smtClean="0"/>
              <a:t>基差交易</a:t>
            </a:r>
            <a:endParaRPr lang="en-US" altLang="zh-CN" dirty="0" smtClean="0"/>
          </a:p>
          <a:p>
            <a:pPr lvl="1"/>
            <a:r>
              <a:rPr lang="zh-CN" altLang="en-US" dirty="0" smtClean="0"/>
              <a:t>额外承担与</a:t>
            </a:r>
            <a:r>
              <a:rPr lang="en-US" altLang="zh-CN" dirty="0" smtClean="0"/>
              <a:t>CTD</a:t>
            </a:r>
            <a:r>
              <a:rPr lang="zh-CN" altLang="en-US" dirty="0" smtClean="0"/>
              <a:t>的利差风险，该利差不必然收敛</a:t>
            </a:r>
            <a:endParaRPr lang="en-US" altLang="zh-CN" dirty="0" smtClean="0"/>
          </a:p>
          <a:p>
            <a:pPr lvl="1"/>
            <a:r>
              <a:rPr lang="zh-CN" altLang="en-US" dirty="0" smtClean="0"/>
              <a:t>可用</a:t>
            </a:r>
            <a:r>
              <a:rPr lang="en-US" altLang="zh-CN" dirty="0" smtClean="0"/>
              <a:t>Hot-Run</a:t>
            </a:r>
            <a:r>
              <a:rPr lang="zh-CN" altLang="en-US" dirty="0" smtClean="0"/>
              <a:t>可交割券，流动性好</a:t>
            </a:r>
            <a:endParaRPr lang="en-US" altLang="zh-CN" dirty="0" smtClean="0"/>
          </a:p>
          <a:p>
            <a:pPr lvl="1"/>
            <a:r>
              <a:rPr lang="zh-CN" altLang="en-US" dirty="0"/>
              <a:t>发票价格（</a:t>
            </a:r>
            <a:r>
              <a:rPr lang="en-US" altLang="zh-CN" dirty="0"/>
              <a:t>Invoice price</a:t>
            </a:r>
            <a:r>
              <a:rPr lang="zh-CN" altLang="en-US" dirty="0"/>
              <a:t>）</a:t>
            </a:r>
            <a:r>
              <a:rPr lang="zh-CN" altLang="en-US" dirty="0" smtClean="0"/>
              <a:t>和</a:t>
            </a:r>
            <a:r>
              <a:rPr lang="en-US" altLang="zh-CN" dirty="0"/>
              <a:t>CTD</a:t>
            </a:r>
            <a:r>
              <a:rPr lang="zh-CN" altLang="en-US" dirty="0"/>
              <a:t>价格收敛</a:t>
            </a:r>
            <a:r>
              <a:rPr lang="zh-CN" altLang="en-US" dirty="0" smtClean="0"/>
              <a:t>为一个正数</a:t>
            </a:r>
            <a:endParaRPr lang="en-US" altLang="zh-CN" dirty="0"/>
          </a:p>
          <a:p>
            <a:pPr lvl="1"/>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r>
              <a:rPr lang="en-US" altLang="zh-CN" smtClean="0"/>
              <a:t>- </a:t>
            </a:r>
            <a:fld id="{275D9BD2-0CDD-4BB1-9579-82EA6E7F997F}" type="slidenum">
              <a:rPr lang="en-US" altLang="zh-CN" smtClean="0"/>
              <a:pPr>
                <a:defRPr/>
              </a:pPr>
              <a:t>15</a:t>
            </a:fld>
            <a:r>
              <a:rPr lang="en-US" altLang="zh-CN" smtClean="0"/>
              <a:t> -</a:t>
            </a:r>
            <a:endParaRPr lang="en-US" altLang="zh-CN"/>
          </a:p>
        </p:txBody>
      </p:sp>
    </p:spTree>
    <p:extLst>
      <p:ext uri="{BB962C8B-B14F-4D97-AF65-F5344CB8AC3E}">
        <p14:creationId xmlns:p14="http://schemas.microsoft.com/office/powerpoint/2010/main" val="3066210563"/>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07504" y="1631162"/>
            <a:ext cx="8686800" cy="417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rgbClr val="92D050"/>
              </a:buClr>
              <a:buFont typeface="Wingdings" pitchFamily="2" charset="2"/>
              <a:buChar char="n"/>
            </a:pPr>
            <a:r>
              <a:rPr lang="zh-CN" altLang="en-US" sz="2400" dirty="0">
                <a:latin typeface="楷体_GB2312" pitchFamily="49" charset="-122"/>
                <a:ea typeface="楷体_GB2312" pitchFamily="49" charset="-122"/>
                <a:cs typeface="Times New Roman" pitchFamily="18" charset="0"/>
              </a:rPr>
              <a:t>做多基</a:t>
            </a:r>
            <a:r>
              <a:rPr lang="zh-CN" altLang="en-US" sz="2400" dirty="0" smtClean="0">
                <a:latin typeface="楷体_GB2312" pitchFamily="49" charset="-122"/>
                <a:ea typeface="楷体_GB2312" pitchFamily="49" charset="-122"/>
                <a:cs typeface="Times New Roman" pitchFamily="18" charset="0"/>
              </a:rPr>
              <a:t>差</a:t>
            </a:r>
            <a:endParaRPr lang="en-US" altLang="zh-CN" sz="2400" dirty="0" smtClean="0">
              <a:latin typeface="楷体_GB2312" pitchFamily="49" charset="-122"/>
              <a:ea typeface="楷体_GB2312" pitchFamily="49" charset="-122"/>
              <a:cs typeface="Times New Roman" pitchFamily="18" charset="0"/>
            </a:endParaRPr>
          </a:p>
          <a:p>
            <a:pPr marL="742950" lvl="1" indent="-285750" eaLnBrk="0" hangingPunct="0">
              <a:spcBef>
                <a:spcPct val="20000"/>
              </a:spcBef>
              <a:buClr>
                <a:srgbClr val="92D050"/>
              </a:buClr>
              <a:buFont typeface="Wingdings" pitchFamily="2" charset="2"/>
              <a:buChar char="Ø"/>
            </a:pPr>
            <a:r>
              <a:rPr lang="zh-TW" altLang="en-US" sz="2200" dirty="0">
                <a:latin typeface="楷体_GB2312" pitchFamily="49" charset="-122"/>
                <a:ea typeface="楷体_GB2312" pitchFamily="49" charset="-122"/>
              </a:rPr>
              <a:t>买现货、卖期</a:t>
            </a:r>
            <a:r>
              <a:rPr lang="zh-TW" altLang="en-US" sz="2200" dirty="0" smtClean="0">
                <a:latin typeface="楷体_GB2312" pitchFamily="49" charset="-122"/>
                <a:ea typeface="楷体_GB2312" pitchFamily="49" charset="-122"/>
              </a:rPr>
              <a:t>货</a:t>
            </a:r>
            <a:endParaRPr lang="en-US" altLang="zh-TW" sz="2400" dirty="0">
              <a:latin typeface="楷体_GB2312" pitchFamily="49" charset="-122"/>
              <a:ea typeface="楷体_GB2312" pitchFamily="49" charset="-122"/>
              <a:cs typeface="Times New Roman" pitchFamily="18" charset="0"/>
            </a:endParaRPr>
          </a:p>
          <a:p>
            <a:pPr marL="742950" lvl="1" indent="-285750" eaLnBrk="0" hangingPunct="0">
              <a:spcBef>
                <a:spcPct val="20000"/>
              </a:spcBef>
              <a:buClr>
                <a:srgbClr val="92D050"/>
              </a:buClr>
              <a:buFont typeface="Wingdings" pitchFamily="2" charset="2"/>
              <a:buChar char="Ø"/>
            </a:pPr>
            <a:r>
              <a:rPr lang="zh-TW" altLang="en-US" sz="2200" dirty="0">
                <a:latin typeface="楷体_GB2312" pitchFamily="49" charset="-122"/>
                <a:ea typeface="楷体_GB2312" pitchFamily="49" charset="-122"/>
              </a:rPr>
              <a:t>获利来自基差变</a:t>
            </a:r>
            <a:r>
              <a:rPr lang="zh-TW" altLang="en-US" sz="2200" dirty="0" smtClean="0">
                <a:latin typeface="楷体_GB2312" pitchFamily="49" charset="-122"/>
                <a:ea typeface="楷体_GB2312" pitchFamily="49" charset="-122"/>
              </a:rPr>
              <a:t>大</a:t>
            </a:r>
            <a:r>
              <a:rPr lang="zh-CN" altLang="en-US" sz="2200" dirty="0" smtClean="0">
                <a:latin typeface="楷体_GB2312" pitchFamily="49" charset="-122"/>
                <a:ea typeface="楷体_GB2312" pitchFamily="49" charset="-122"/>
              </a:rPr>
              <a:t>，</a:t>
            </a:r>
            <a:r>
              <a:rPr lang="zh-TW" altLang="en-US" sz="2200" dirty="0">
                <a:latin typeface="楷体_GB2312" pitchFamily="49" charset="-122"/>
                <a:ea typeface="楷体_GB2312" pitchFamily="49" charset="-122"/>
              </a:rPr>
              <a:t>以及现货债券利息大过融资成本的部分（正</a:t>
            </a:r>
            <a:r>
              <a:rPr lang="zh-CN" altLang="en-US" sz="2200" dirty="0">
                <a:latin typeface="楷体_GB2312" pitchFamily="49" charset="-122"/>
                <a:ea typeface="楷体_GB2312" pitchFamily="49" charset="-122"/>
              </a:rPr>
              <a:t>收益</a:t>
            </a:r>
            <a:r>
              <a:rPr lang="zh-TW" altLang="en-US" sz="2200" dirty="0">
                <a:latin typeface="楷体_GB2312" pitchFamily="49" charset="-122"/>
                <a:ea typeface="楷体_GB2312" pitchFamily="49" charset="-122"/>
              </a:rPr>
              <a:t>率曲线的情况</a:t>
            </a:r>
            <a:r>
              <a:rPr lang="zh-TW" altLang="en-US" sz="2200" dirty="0" smtClean="0">
                <a:latin typeface="楷体_GB2312" pitchFamily="49" charset="-122"/>
                <a:ea typeface="楷体_GB2312" pitchFamily="49" charset="-122"/>
              </a:rPr>
              <a:t>）</a:t>
            </a:r>
            <a:r>
              <a:rPr lang="zh-CN" altLang="en-US" sz="2200" dirty="0" smtClean="0">
                <a:latin typeface="楷体_GB2312" pitchFamily="49" charset="-122"/>
                <a:ea typeface="楷体_GB2312" pitchFamily="49" charset="-122"/>
              </a:rPr>
              <a:t>，可能的</a:t>
            </a:r>
            <a:r>
              <a:rPr lang="en-US" altLang="zh-CN" sz="2200" dirty="0" smtClean="0">
                <a:latin typeface="楷体_GB2312" pitchFamily="49" charset="-122"/>
                <a:ea typeface="楷体_GB2312" pitchFamily="49" charset="-122"/>
              </a:rPr>
              <a:t>CTD</a:t>
            </a:r>
            <a:r>
              <a:rPr lang="zh-CN" altLang="en-US" sz="2200" dirty="0" smtClean="0">
                <a:latin typeface="楷体_GB2312" pitchFamily="49" charset="-122"/>
                <a:ea typeface="楷体_GB2312" pitchFamily="49" charset="-122"/>
              </a:rPr>
              <a:t>切换</a:t>
            </a:r>
            <a:endParaRPr lang="zh-TW" altLang="en-US" sz="2200" dirty="0">
              <a:latin typeface="楷体_GB2312" pitchFamily="49" charset="-122"/>
              <a:ea typeface="楷体_GB2312" pitchFamily="49" charset="-122"/>
            </a:endParaRPr>
          </a:p>
          <a:p>
            <a:pPr marL="342900" indent="-342900" eaLnBrk="0" hangingPunct="0">
              <a:spcBef>
                <a:spcPct val="20000"/>
              </a:spcBef>
              <a:buClr>
                <a:srgbClr val="92D050"/>
              </a:buClr>
              <a:buFont typeface="Wingdings" pitchFamily="2" charset="2"/>
              <a:buChar char="n"/>
            </a:pPr>
            <a:endParaRPr lang="en-US" altLang="zh-TW" sz="2400" dirty="0" smtClean="0">
              <a:latin typeface="楷体_GB2312" pitchFamily="49" charset="-122"/>
              <a:ea typeface="楷体_GB2312" pitchFamily="49" charset="-122"/>
              <a:cs typeface="Times New Roman" pitchFamily="18" charset="0"/>
              <a:sym typeface="Wingdings" pitchFamily="2" charset="2"/>
            </a:endParaRPr>
          </a:p>
          <a:p>
            <a:pPr marL="0" lvl="1" eaLnBrk="0" hangingPunct="0"/>
            <a:r>
              <a:rPr lang="en-US" altLang="zh-TW" sz="1600" i="1" dirty="0">
                <a:latin typeface="Times New Roman" pitchFamily="18" charset="0"/>
                <a:ea typeface="標楷體" pitchFamily="65" charset="-120"/>
                <a:cs typeface="Times New Roman" pitchFamily="18" charset="0"/>
              </a:rPr>
              <a:t>t = 0</a:t>
            </a:r>
            <a:r>
              <a:rPr lang="en-US" altLang="zh-TW" sz="1600" dirty="0">
                <a:latin typeface="Times New Roman" pitchFamily="18" charset="0"/>
                <a:ea typeface="標楷體" pitchFamily="65" charset="-120"/>
                <a:cs typeface="Times New Roman" pitchFamily="18" charset="0"/>
              </a:rPr>
              <a:t> 	 </a:t>
            </a:r>
            <a:r>
              <a:rPr lang="en-US" altLang="zh-TW" sz="1600" dirty="0">
                <a:latin typeface="Times New Roman" pitchFamily="18" charset="0"/>
                <a:ea typeface="標楷體" pitchFamily="65" charset="-120"/>
                <a:cs typeface="Times New Roman" pitchFamily="18" charset="0"/>
                <a:sym typeface="Wingdings" pitchFamily="2" charset="2"/>
              </a:rPr>
              <a:t>–</a:t>
            </a:r>
            <a:r>
              <a:rPr lang="en-US" altLang="zh-TW" sz="1600" dirty="0">
                <a:latin typeface="Times New Roman" pitchFamily="18" charset="0"/>
                <a:ea typeface="標楷體" pitchFamily="65" charset="-120"/>
                <a:cs typeface="Times New Roman" pitchFamily="18" charset="0"/>
              </a:rPr>
              <a:t> </a:t>
            </a:r>
            <a:r>
              <a:rPr lang="en-US" altLang="zh-TW" sz="1600" i="1" dirty="0">
                <a:latin typeface="Times New Roman" pitchFamily="18" charset="0"/>
                <a:ea typeface="標楷體" pitchFamily="65" charset="-120"/>
                <a:cs typeface="Times New Roman" pitchFamily="18" charset="0"/>
              </a:rPr>
              <a:t>S</a:t>
            </a:r>
            <a:r>
              <a:rPr lang="en-US" altLang="zh-TW" sz="1600" i="1" baseline="-25000" dirty="0">
                <a:latin typeface="Times New Roman" pitchFamily="18" charset="0"/>
                <a:ea typeface="標楷體" pitchFamily="65" charset="-120"/>
                <a:cs typeface="Times New Roman" pitchFamily="18" charset="0"/>
              </a:rPr>
              <a:t>0</a:t>
            </a:r>
            <a:r>
              <a:rPr lang="en-US" altLang="zh-TW" sz="1600" dirty="0">
                <a:latin typeface="Times New Roman" pitchFamily="18" charset="0"/>
                <a:ea typeface="標楷體" pitchFamily="65" charset="-120"/>
                <a:cs typeface="Times New Roman" pitchFamily="18" charset="0"/>
              </a:rPr>
              <a:t> + </a:t>
            </a:r>
            <a:r>
              <a:rPr lang="en-US" altLang="zh-TW" sz="1600" i="1" dirty="0">
                <a:latin typeface="Times New Roman" pitchFamily="18" charset="0"/>
                <a:ea typeface="標楷體" pitchFamily="65" charset="-120"/>
                <a:cs typeface="Times New Roman" pitchFamily="18" charset="0"/>
              </a:rPr>
              <a:t>F</a:t>
            </a:r>
            <a:r>
              <a:rPr lang="en-US" altLang="zh-TW" sz="1600" i="1" baseline="-25000" dirty="0">
                <a:latin typeface="Times New Roman" pitchFamily="18" charset="0"/>
                <a:ea typeface="標楷體" pitchFamily="65" charset="-120"/>
                <a:cs typeface="Times New Roman" pitchFamily="18" charset="0"/>
              </a:rPr>
              <a:t>0</a:t>
            </a:r>
            <a:r>
              <a:rPr lang="zh-TW" altLang="en-US" sz="1600" i="1" baseline="-25000" dirty="0">
                <a:latin typeface="Times New Roman" pitchFamily="18" charset="0"/>
                <a:ea typeface="標楷體" pitchFamily="65" charset="-120"/>
                <a:cs typeface="Times New Roman" pitchFamily="18" charset="0"/>
              </a:rPr>
              <a:t> </a:t>
            </a:r>
            <a:r>
              <a:rPr lang="en-US" altLang="zh-TW" sz="1600" dirty="0">
                <a:latin typeface="Cambria Math" pitchFamily="18" charset="0"/>
                <a:ea typeface="Cambria Math" pitchFamily="18" charset="0"/>
                <a:cs typeface="Times New Roman" pitchFamily="18" charset="0"/>
              </a:rPr>
              <a:t>×</a:t>
            </a:r>
            <a:r>
              <a:rPr lang="en-US" altLang="zh-TW" sz="1600" dirty="0">
                <a:latin typeface="Times New Roman" pitchFamily="18" charset="0"/>
                <a:ea typeface="標楷體" pitchFamily="65" charset="-120"/>
                <a:cs typeface="Times New Roman" pitchFamily="18" charset="0"/>
              </a:rPr>
              <a:t> </a:t>
            </a:r>
            <a:r>
              <a:rPr lang="en-US" altLang="zh-TW" sz="1600" i="1" dirty="0">
                <a:latin typeface="Times New Roman" pitchFamily="18" charset="0"/>
                <a:ea typeface="標楷體" pitchFamily="65" charset="-120"/>
                <a:cs typeface="Times New Roman" pitchFamily="18" charset="0"/>
              </a:rPr>
              <a:t>CF</a:t>
            </a:r>
          </a:p>
          <a:p>
            <a:pPr marL="0" lvl="1" eaLnBrk="0" hangingPunct="0"/>
            <a:r>
              <a:rPr lang="en-US" altLang="zh-TW" sz="1600" dirty="0">
                <a:latin typeface="Times New Roman" pitchFamily="18" charset="0"/>
                <a:ea typeface="標楷體" pitchFamily="65" charset="-120"/>
                <a:cs typeface="Times New Roman" pitchFamily="18" charset="0"/>
              </a:rPr>
              <a:t> </a:t>
            </a:r>
            <a:r>
              <a:rPr lang="zh-TW" altLang="en-US" sz="1600" dirty="0">
                <a:latin typeface="Times New Roman" pitchFamily="18" charset="0"/>
                <a:ea typeface="標楷體" pitchFamily="65" charset="-120"/>
                <a:cs typeface="Times New Roman" pitchFamily="18" charset="0"/>
              </a:rPr>
              <a:t>               </a:t>
            </a:r>
            <a:r>
              <a:rPr lang="en-US" altLang="zh-TW" sz="1600" dirty="0">
                <a:latin typeface="Times New Roman" pitchFamily="18" charset="0"/>
                <a:ea typeface="標楷體" pitchFamily="65" charset="-120"/>
                <a:cs typeface="Times New Roman" pitchFamily="18" charset="0"/>
                <a:sym typeface="Wingdings" pitchFamily="2" charset="2"/>
              </a:rPr>
              <a:t>–</a:t>
            </a:r>
            <a:r>
              <a:rPr lang="zh-TW" altLang="en-US" sz="1600" dirty="0">
                <a:latin typeface="Times New Roman" pitchFamily="18" charset="0"/>
                <a:ea typeface="標楷體" pitchFamily="65" charset="-120"/>
                <a:cs typeface="Times New Roman" pitchFamily="18" charset="0"/>
              </a:rPr>
              <a:t>（</a:t>
            </a:r>
            <a:r>
              <a:rPr lang="en-US" altLang="zh-TW" sz="1600" i="1" dirty="0">
                <a:latin typeface="Times New Roman" pitchFamily="18" charset="0"/>
                <a:ea typeface="標楷體" pitchFamily="65" charset="-120"/>
                <a:cs typeface="Times New Roman" pitchFamily="18" charset="0"/>
              </a:rPr>
              <a:t>S</a:t>
            </a:r>
            <a:r>
              <a:rPr lang="en-US" altLang="zh-TW" sz="1600" i="1" baseline="-25000" dirty="0">
                <a:latin typeface="Times New Roman" pitchFamily="18" charset="0"/>
                <a:ea typeface="標楷體" pitchFamily="65" charset="-120"/>
                <a:cs typeface="Times New Roman" pitchFamily="18" charset="0"/>
              </a:rPr>
              <a:t>0</a:t>
            </a:r>
            <a:r>
              <a:rPr lang="en-US" altLang="zh-TW" sz="1600" dirty="0">
                <a:latin typeface="Times New Roman" pitchFamily="18" charset="0"/>
                <a:ea typeface="標楷體" pitchFamily="65" charset="-120"/>
                <a:cs typeface="Times New Roman" pitchFamily="18" charset="0"/>
              </a:rPr>
              <a:t> </a:t>
            </a:r>
            <a:r>
              <a:rPr lang="en-US" altLang="zh-TW" sz="1600" dirty="0">
                <a:latin typeface="Times New Roman" pitchFamily="18" charset="0"/>
                <a:ea typeface="標楷體" pitchFamily="65" charset="-120"/>
                <a:cs typeface="Times New Roman" pitchFamily="18" charset="0"/>
                <a:sym typeface="Wingdings" pitchFamily="2" charset="2"/>
              </a:rPr>
              <a:t>– </a:t>
            </a:r>
            <a:r>
              <a:rPr lang="en-US" altLang="zh-TW" sz="1600" i="1" dirty="0">
                <a:latin typeface="Times New Roman" pitchFamily="18" charset="0"/>
                <a:ea typeface="標楷體" pitchFamily="65" charset="-120"/>
                <a:cs typeface="Times New Roman" pitchFamily="18" charset="0"/>
              </a:rPr>
              <a:t>F</a:t>
            </a:r>
            <a:r>
              <a:rPr lang="en-US" altLang="zh-TW" sz="1600" i="1" baseline="-25000" dirty="0">
                <a:latin typeface="Times New Roman" pitchFamily="18" charset="0"/>
                <a:ea typeface="標楷體" pitchFamily="65" charset="-120"/>
                <a:cs typeface="Times New Roman" pitchFamily="18" charset="0"/>
              </a:rPr>
              <a:t>0</a:t>
            </a:r>
            <a:r>
              <a:rPr lang="zh-TW" altLang="en-US" sz="1600" i="1" baseline="-25000" dirty="0">
                <a:latin typeface="Times New Roman" pitchFamily="18" charset="0"/>
                <a:ea typeface="標楷體" pitchFamily="65" charset="-120"/>
                <a:cs typeface="Times New Roman" pitchFamily="18" charset="0"/>
              </a:rPr>
              <a:t> </a:t>
            </a:r>
            <a:r>
              <a:rPr lang="en-US" altLang="zh-TW" sz="1600" dirty="0">
                <a:latin typeface="Cambria Math" pitchFamily="18" charset="0"/>
                <a:ea typeface="Cambria Math" pitchFamily="18" charset="0"/>
                <a:cs typeface="Times New Roman" pitchFamily="18" charset="0"/>
              </a:rPr>
              <a:t>×</a:t>
            </a:r>
            <a:r>
              <a:rPr lang="en-US" altLang="zh-TW" sz="1600" dirty="0">
                <a:latin typeface="Times New Roman" pitchFamily="18" charset="0"/>
                <a:ea typeface="標楷體" pitchFamily="65" charset="-120"/>
                <a:cs typeface="Times New Roman" pitchFamily="18" charset="0"/>
              </a:rPr>
              <a:t> </a:t>
            </a:r>
            <a:r>
              <a:rPr lang="en-US" altLang="zh-TW" sz="1600" i="1" dirty="0">
                <a:latin typeface="Times New Roman" pitchFamily="18" charset="0"/>
                <a:ea typeface="標楷體" pitchFamily="65" charset="-120"/>
                <a:cs typeface="Times New Roman" pitchFamily="18" charset="0"/>
              </a:rPr>
              <a:t>CF</a:t>
            </a:r>
            <a:r>
              <a:rPr lang="zh-TW" altLang="en-US" sz="1600" dirty="0">
                <a:latin typeface="Times New Roman" pitchFamily="18" charset="0"/>
                <a:ea typeface="標楷體" pitchFamily="65" charset="-120"/>
                <a:cs typeface="Times New Roman" pitchFamily="18" charset="0"/>
              </a:rPr>
              <a:t>）</a:t>
            </a:r>
            <a:endParaRPr lang="en-US" altLang="zh-TW" sz="1600" dirty="0">
              <a:latin typeface="Times New Roman" pitchFamily="18" charset="0"/>
              <a:ea typeface="標楷體" pitchFamily="65" charset="-120"/>
              <a:cs typeface="Times New Roman" pitchFamily="18" charset="0"/>
            </a:endParaRPr>
          </a:p>
          <a:p>
            <a:pPr marL="0" lvl="1" eaLnBrk="0" hangingPunct="0"/>
            <a:r>
              <a:rPr lang="en-US" altLang="zh-TW" sz="1600" i="1" dirty="0">
                <a:latin typeface="Times New Roman" pitchFamily="18" charset="0"/>
                <a:ea typeface="標楷體" pitchFamily="65" charset="-120"/>
                <a:cs typeface="Times New Roman" pitchFamily="18" charset="0"/>
              </a:rPr>
              <a:t>t = T</a:t>
            </a:r>
            <a:r>
              <a:rPr lang="en-US" altLang="zh-TW" sz="1600" dirty="0">
                <a:latin typeface="Times New Roman" pitchFamily="18" charset="0"/>
                <a:ea typeface="標楷體" pitchFamily="65" charset="-120"/>
                <a:cs typeface="Times New Roman" pitchFamily="18" charset="0"/>
              </a:rPr>
              <a:t> 	</a:t>
            </a:r>
            <a:r>
              <a:rPr lang="zh-TW" altLang="en-US" sz="1600" dirty="0">
                <a:latin typeface="Times New Roman" pitchFamily="18" charset="0"/>
                <a:ea typeface="標楷體" pitchFamily="65" charset="-120"/>
                <a:cs typeface="Times New Roman" pitchFamily="18" charset="0"/>
              </a:rPr>
              <a:t> </a:t>
            </a:r>
            <a:r>
              <a:rPr lang="en-US" altLang="zh-TW" sz="1600" dirty="0">
                <a:latin typeface="Times New Roman" pitchFamily="18" charset="0"/>
                <a:ea typeface="標楷體" pitchFamily="65" charset="-120"/>
                <a:cs typeface="Times New Roman" pitchFamily="18" charset="0"/>
              </a:rPr>
              <a:t>+ </a:t>
            </a:r>
            <a:r>
              <a:rPr lang="en-US" altLang="zh-TW" sz="1600" i="1" dirty="0">
                <a:latin typeface="Times New Roman" pitchFamily="18" charset="0"/>
                <a:ea typeface="標楷體" pitchFamily="65" charset="-120"/>
                <a:cs typeface="Times New Roman" pitchFamily="18" charset="0"/>
              </a:rPr>
              <a:t>S</a:t>
            </a:r>
            <a:r>
              <a:rPr lang="en-US" altLang="zh-TW" sz="1600" i="1" baseline="-25000" dirty="0">
                <a:latin typeface="Times New Roman" pitchFamily="18" charset="0"/>
                <a:ea typeface="標楷體" pitchFamily="65" charset="-120"/>
                <a:cs typeface="Times New Roman" pitchFamily="18" charset="0"/>
              </a:rPr>
              <a:t>T</a:t>
            </a:r>
            <a:r>
              <a:rPr lang="en-US" altLang="zh-TW" sz="1600" dirty="0">
                <a:latin typeface="Times New Roman" pitchFamily="18" charset="0"/>
                <a:ea typeface="標楷體" pitchFamily="65" charset="-120"/>
                <a:cs typeface="Times New Roman" pitchFamily="18" charset="0"/>
              </a:rPr>
              <a:t> </a:t>
            </a:r>
            <a:r>
              <a:rPr lang="en-US" altLang="zh-TW" sz="1600" dirty="0">
                <a:latin typeface="Times New Roman" pitchFamily="18" charset="0"/>
                <a:ea typeface="標楷體" pitchFamily="65" charset="-120"/>
                <a:cs typeface="Times New Roman" pitchFamily="18" charset="0"/>
                <a:sym typeface="Wingdings" pitchFamily="2" charset="2"/>
              </a:rPr>
              <a:t>–</a:t>
            </a:r>
            <a:r>
              <a:rPr lang="en-US" altLang="zh-TW" dirty="0">
                <a:latin typeface="Times New Roman" pitchFamily="18" charset="0"/>
                <a:ea typeface="標楷體" pitchFamily="65" charset="-120"/>
                <a:cs typeface="Times New Roman" pitchFamily="18" charset="0"/>
              </a:rPr>
              <a:t> </a:t>
            </a:r>
            <a:r>
              <a:rPr lang="en-US" altLang="zh-TW" sz="1600" i="1" dirty="0">
                <a:latin typeface="Times New Roman" pitchFamily="18" charset="0"/>
                <a:ea typeface="標楷體" pitchFamily="65" charset="-120"/>
                <a:cs typeface="Times New Roman" pitchFamily="18" charset="0"/>
              </a:rPr>
              <a:t>F</a:t>
            </a:r>
            <a:r>
              <a:rPr lang="en-US" altLang="zh-TW" sz="1600" i="1" baseline="-25000" dirty="0">
                <a:latin typeface="Times New Roman" pitchFamily="18" charset="0"/>
                <a:ea typeface="標楷體" pitchFamily="65" charset="-120"/>
                <a:cs typeface="Times New Roman" pitchFamily="18" charset="0"/>
              </a:rPr>
              <a:t>T</a:t>
            </a:r>
            <a:r>
              <a:rPr lang="zh-TW" altLang="en-US" sz="1600" i="1" baseline="-25000" dirty="0">
                <a:latin typeface="Times New Roman" pitchFamily="18" charset="0"/>
                <a:ea typeface="標楷體" pitchFamily="65" charset="-120"/>
                <a:cs typeface="Times New Roman" pitchFamily="18" charset="0"/>
              </a:rPr>
              <a:t> </a:t>
            </a:r>
            <a:r>
              <a:rPr lang="en-US" altLang="zh-TW" sz="1600" dirty="0">
                <a:latin typeface="Cambria Math" pitchFamily="18" charset="0"/>
                <a:ea typeface="Cambria Math" pitchFamily="18" charset="0"/>
                <a:cs typeface="Times New Roman" pitchFamily="18" charset="0"/>
              </a:rPr>
              <a:t>×</a:t>
            </a:r>
            <a:r>
              <a:rPr lang="en-US" altLang="zh-TW" sz="1600" dirty="0">
                <a:latin typeface="Times New Roman" pitchFamily="18" charset="0"/>
                <a:ea typeface="標楷體" pitchFamily="65" charset="-120"/>
                <a:cs typeface="Times New Roman" pitchFamily="18" charset="0"/>
              </a:rPr>
              <a:t> </a:t>
            </a:r>
            <a:r>
              <a:rPr lang="en-US" altLang="zh-TW" sz="1600" i="1" dirty="0">
                <a:latin typeface="Times New Roman" pitchFamily="18" charset="0"/>
                <a:ea typeface="標楷體" pitchFamily="65" charset="-120"/>
                <a:cs typeface="Times New Roman" pitchFamily="18" charset="0"/>
              </a:rPr>
              <a:t>CF</a:t>
            </a:r>
            <a:r>
              <a:rPr lang="en-US" altLang="zh-TW" sz="1600" i="1" baseline="-25000" dirty="0">
                <a:latin typeface="Times New Roman" pitchFamily="18" charset="0"/>
                <a:ea typeface="標楷體" pitchFamily="65" charset="-120"/>
                <a:cs typeface="Times New Roman" pitchFamily="18" charset="0"/>
              </a:rPr>
              <a:t>		</a:t>
            </a:r>
            <a:r>
              <a:rPr lang="en-US" altLang="zh-TW" sz="1600" i="1" dirty="0">
                <a:latin typeface="Times New Roman" pitchFamily="18" charset="0"/>
                <a:ea typeface="標楷體" pitchFamily="65" charset="-120"/>
                <a:cs typeface="Times New Roman" pitchFamily="18" charset="0"/>
              </a:rPr>
              <a:t>S</a:t>
            </a:r>
            <a:r>
              <a:rPr lang="en-US" altLang="zh-TW" sz="1600" i="1" baseline="-25000" dirty="0">
                <a:latin typeface="Times New Roman" pitchFamily="18" charset="0"/>
                <a:ea typeface="標楷體" pitchFamily="65" charset="-120"/>
                <a:cs typeface="Times New Roman" pitchFamily="18" charset="0"/>
              </a:rPr>
              <a:t>T</a:t>
            </a:r>
            <a:r>
              <a:rPr lang="zh-TW" altLang="en-US" sz="1600" dirty="0">
                <a:latin typeface="Times New Roman" pitchFamily="18" charset="0"/>
                <a:ea typeface="標楷體" pitchFamily="65" charset="-120"/>
                <a:cs typeface="Times New Roman" pitchFamily="18" charset="0"/>
              </a:rPr>
              <a:t>愈大愈好	</a:t>
            </a:r>
            <a:r>
              <a:rPr lang="en-US" altLang="zh-TW" sz="1600" i="1" dirty="0">
                <a:latin typeface="Times New Roman" pitchFamily="18" charset="0"/>
                <a:ea typeface="標楷體" pitchFamily="65" charset="-120"/>
                <a:cs typeface="Times New Roman" pitchFamily="18" charset="0"/>
              </a:rPr>
              <a:t>F</a:t>
            </a:r>
            <a:r>
              <a:rPr lang="en-US" altLang="zh-TW" sz="1600" i="1" baseline="-25000" dirty="0">
                <a:latin typeface="Times New Roman" pitchFamily="18" charset="0"/>
                <a:ea typeface="標楷體" pitchFamily="65" charset="-120"/>
                <a:cs typeface="Times New Roman" pitchFamily="18" charset="0"/>
              </a:rPr>
              <a:t>T</a:t>
            </a:r>
            <a:r>
              <a:rPr lang="zh-TW" altLang="en-US" sz="1600" dirty="0">
                <a:latin typeface="Times New Roman" pitchFamily="18" charset="0"/>
                <a:ea typeface="標楷體" pitchFamily="65" charset="-120"/>
                <a:cs typeface="Times New Roman" pitchFamily="18" charset="0"/>
              </a:rPr>
              <a:t>愈小愈好        基差变大会赚钱</a:t>
            </a:r>
            <a:endParaRPr lang="en-US" altLang="zh-TW" sz="1600" dirty="0">
              <a:latin typeface="Times New Roman" pitchFamily="18" charset="0"/>
              <a:ea typeface="標楷體" pitchFamily="65" charset="-120"/>
              <a:cs typeface="Times New Roman" pitchFamily="18" charset="0"/>
            </a:endParaRPr>
          </a:p>
          <a:p>
            <a:pPr marL="0" lvl="1" eaLnBrk="0" hangingPunct="0"/>
            <a:r>
              <a:rPr lang="en-US" altLang="zh-TW" sz="1600" dirty="0" smtClean="0">
                <a:latin typeface="Times New Roman" pitchFamily="18" charset="0"/>
                <a:ea typeface="標楷體" pitchFamily="65" charset="-120"/>
                <a:cs typeface="Times New Roman" pitchFamily="18" charset="0"/>
              </a:rPr>
              <a:t>	</a:t>
            </a:r>
            <a:r>
              <a:rPr lang="en-US" altLang="zh-TW" sz="1600" dirty="0">
                <a:latin typeface="Times New Roman" pitchFamily="18" charset="0"/>
                <a:ea typeface="標楷體" pitchFamily="65" charset="-120"/>
                <a:cs typeface="Times New Roman" pitchFamily="18" charset="0"/>
              </a:rPr>
              <a:t>				</a:t>
            </a:r>
            <a:r>
              <a:rPr lang="zh-TW" altLang="en-US" sz="1400" dirty="0" smtClean="0">
                <a:latin typeface="Times New Roman" pitchFamily="18" charset="0"/>
                <a:ea typeface="標楷體" pitchFamily="65" charset="-120"/>
                <a:cs typeface="Times New Roman" pitchFamily="18" charset="0"/>
              </a:rPr>
              <a:t>借钱</a:t>
            </a:r>
            <a:r>
              <a:rPr lang="zh-TW" altLang="en-US" sz="1400" dirty="0">
                <a:latin typeface="Times New Roman" pitchFamily="18" charset="0"/>
                <a:ea typeface="標楷體" pitchFamily="65" charset="-120"/>
                <a:cs typeface="Times New Roman" pitchFamily="18" charset="0"/>
              </a:rPr>
              <a:t>买现货债券 </a:t>
            </a:r>
            <a:r>
              <a:rPr lang="zh-TW" altLang="en-US" sz="1400" dirty="0">
                <a:latin typeface="Times New Roman" pitchFamily="18" charset="0"/>
                <a:ea typeface="標楷體" pitchFamily="65" charset="-120"/>
                <a:cs typeface="Times New Roman" pitchFamily="18" charset="0"/>
                <a:sym typeface="Wingdings" pitchFamily="2" charset="2"/>
              </a:rPr>
              <a:t></a:t>
            </a:r>
            <a:r>
              <a:rPr lang="zh-TW" altLang="en-US" sz="1400" dirty="0">
                <a:latin typeface="Times New Roman" pitchFamily="18" charset="0"/>
                <a:ea typeface="標楷體" pitchFamily="65" charset="-120"/>
                <a:cs typeface="Times New Roman" pitchFamily="18" charset="0"/>
              </a:rPr>
              <a:t> 融资利率 </a:t>
            </a:r>
            <a:r>
              <a:rPr lang="zh-TW" altLang="en-US" sz="1400" dirty="0">
                <a:latin typeface="Times New Roman" pitchFamily="18" charset="0"/>
                <a:ea typeface="標楷體" pitchFamily="65" charset="-120"/>
                <a:cs typeface="Times New Roman" pitchFamily="18" charset="0"/>
                <a:sym typeface="Wingdings" pitchFamily="2" charset="2"/>
              </a:rPr>
              <a:t></a:t>
            </a:r>
            <a:r>
              <a:rPr lang="zh-TW" altLang="en-US" sz="1400" dirty="0">
                <a:latin typeface="Times New Roman" pitchFamily="18" charset="0"/>
                <a:ea typeface="標楷體" pitchFamily="65" charset="-120"/>
                <a:cs typeface="Times New Roman" pitchFamily="18" charset="0"/>
              </a:rPr>
              <a:t> </a:t>
            </a:r>
            <a:r>
              <a:rPr lang="en-US" altLang="zh-TW" sz="1400" i="1" dirty="0">
                <a:latin typeface="Times New Roman" pitchFamily="18" charset="0"/>
                <a:ea typeface="標楷體" pitchFamily="65" charset="-120"/>
                <a:cs typeface="Times New Roman" pitchFamily="18" charset="0"/>
              </a:rPr>
              <a:t>RP</a:t>
            </a:r>
            <a:r>
              <a:rPr lang="en-US" altLang="zh-TW" sz="1400" dirty="0">
                <a:latin typeface="Times New Roman" pitchFamily="18" charset="0"/>
                <a:ea typeface="標楷體" pitchFamily="65" charset="-120"/>
                <a:cs typeface="Times New Roman" pitchFamily="18" charset="0"/>
              </a:rPr>
              <a:t> rate</a:t>
            </a:r>
          </a:p>
          <a:p>
            <a:pPr marL="342900" indent="-342900" eaLnBrk="0" hangingPunct="0">
              <a:spcBef>
                <a:spcPct val="20000"/>
              </a:spcBef>
              <a:buClr>
                <a:srgbClr val="92D050"/>
              </a:buClr>
              <a:buFont typeface="Wingdings" pitchFamily="2" charset="2"/>
              <a:buChar char="n"/>
            </a:pPr>
            <a:endParaRPr lang="en-US" altLang="zh-TW" sz="2400" dirty="0">
              <a:latin typeface="楷体_GB2312" pitchFamily="49" charset="-122"/>
              <a:ea typeface="楷体_GB2312" pitchFamily="49" charset="-122"/>
              <a:cs typeface="Times New Roman" pitchFamily="18" charset="0"/>
              <a:sym typeface="Wingdings" pitchFamily="2" charset="2"/>
            </a:endParaRPr>
          </a:p>
          <a:p>
            <a:pPr marL="342900" indent="-342900" eaLnBrk="0" hangingPunct="0">
              <a:spcBef>
                <a:spcPct val="20000"/>
              </a:spcBef>
              <a:buClr>
                <a:srgbClr val="92D050"/>
              </a:buClr>
              <a:buFont typeface="Wingdings" pitchFamily="2" charset="2"/>
              <a:buChar char="n"/>
            </a:pPr>
            <a:r>
              <a:rPr lang="zh-TW" altLang="en-US" sz="2400" dirty="0" smtClean="0">
                <a:latin typeface="楷体_GB2312" pitchFamily="49" charset="-122"/>
                <a:ea typeface="楷体_GB2312" pitchFamily="49" charset="-122"/>
                <a:cs typeface="Times New Roman" pitchFamily="18" charset="0"/>
              </a:rPr>
              <a:t>交</a:t>
            </a:r>
            <a:r>
              <a:rPr lang="zh-TW" altLang="en-US" sz="2400" dirty="0">
                <a:latin typeface="楷体_GB2312" pitchFamily="49" charset="-122"/>
                <a:ea typeface="楷体_GB2312" pitchFamily="49" charset="-122"/>
                <a:cs typeface="Times New Roman" pitchFamily="18" charset="0"/>
              </a:rPr>
              <a:t>割选择</a:t>
            </a:r>
            <a:r>
              <a:rPr lang="zh-TW" altLang="en-US" sz="2400" dirty="0" smtClean="0">
                <a:latin typeface="楷体_GB2312" pitchFamily="49" charset="-122"/>
                <a:ea typeface="楷体_GB2312" pitchFamily="49" charset="-122"/>
                <a:cs typeface="Times New Roman" pitchFamily="18" charset="0"/>
                <a:sym typeface="Wingdings" pitchFamily="2" charset="2"/>
              </a:rPr>
              <a:t>期</a:t>
            </a:r>
            <a:r>
              <a:rPr lang="zh-TW" altLang="en-US" sz="2400" dirty="0">
                <a:latin typeface="楷体_GB2312" pitchFamily="49" charset="-122"/>
                <a:ea typeface="楷体_GB2312" pitchFamily="49" charset="-122"/>
                <a:cs typeface="Times New Roman" pitchFamily="18" charset="0"/>
                <a:sym typeface="Wingdings" pitchFamily="2" charset="2"/>
              </a:rPr>
              <a:t>权的买</a:t>
            </a:r>
            <a:r>
              <a:rPr lang="zh-TW" altLang="en-US" sz="2400" dirty="0" smtClean="0">
                <a:latin typeface="楷体_GB2312" pitchFamily="49" charset="-122"/>
                <a:ea typeface="楷体_GB2312" pitchFamily="49" charset="-122"/>
                <a:cs typeface="Times New Roman" pitchFamily="18" charset="0"/>
                <a:sym typeface="Wingdings" pitchFamily="2" charset="2"/>
              </a:rPr>
              <a:t>方</a:t>
            </a:r>
            <a:endParaRPr lang="en-US" altLang="zh-TW" sz="2400" dirty="0">
              <a:latin typeface="楷体_GB2312" pitchFamily="49" charset="-122"/>
              <a:ea typeface="楷体_GB2312" pitchFamily="49" charset="-122"/>
              <a:cs typeface="Times New Roman" pitchFamily="18" charset="0"/>
              <a:sym typeface="Wingdings" pitchFamily="2" charset="2"/>
            </a:endParaRPr>
          </a:p>
        </p:txBody>
      </p:sp>
      <p:sp>
        <p:nvSpPr>
          <p:cNvPr id="12320" name="投影片編號版面配置區 1"/>
          <p:cNvSpPr>
            <a:spLocks noGrp="1"/>
          </p:cNvSpPr>
          <p:nvPr>
            <p:ph type="sldNum" sz="quarter" idx="4294967295"/>
          </p:nvPr>
        </p:nvSpPr>
        <p:spPr>
          <a:xfrm>
            <a:off x="8440738" y="6496050"/>
            <a:ext cx="333375" cy="136525"/>
          </a:xfrm>
          <a:prstGeom prst="rect">
            <a:avLst/>
          </a:prstGeom>
          <a:noFill/>
        </p:spPr>
        <p:txBody>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fld id="{3C14C0AA-F0D5-4593-9CE8-5A681D753A31}" type="slidenum">
              <a:rPr lang="en-GB" altLang="zh-TW" sz="900" smtClean="0">
                <a:solidFill>
                  <a:schemeClr val="tx2"/>
                </a:solidFill>
              </a:rPr>
              <a:pPr eaLnBrk="1" hangingPunct="1"/>
              <a:t>16</a:t>
            </a:fld>
            <a:endParaRPr lang="en-GB" altLang="zh-TW" sz="900" smtClean="0">
              <a:solidFill>
                <a:schemeClr val="tx2"/>
              </a:solidFill>
            </a:endParaRPr>
          </a:p>
        </p:txBody>
      </p:sp>
      <p:sp>
        <p:nvSpPr>
          <p:cNvPr id="5" name="Title 1"/>
          <p:cNvSpPr txBox="1">
            <a:spLocks/>
          </p:cNvSpPr>
          <p:nvPr/>
        </p:nvSpPr>
        <p:spPr>
          <a:xfrm>
            <a:off x="395536" y="548680"/>
            <a:ext cx="6408738" cy="647700"/>
          </a:xfrm>
          <a:prstGeom prst="rect">
            <a:avLst/>
          </a:prstGeom>
        </p:spPr>
        <p:txBody>
          <a:bodyPr/>
          <a:lst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pPr>
              <a:buNone/>
            </a:pPr>
            <a:r>
              <a:rPr lang="zh-CN" altLang="en-US" kern="0" dirty="0" smtClean="0"/>
              <a:t>国债期货基差交易  </a:t>
            </a:r>
            <a:r>
              <a:rPr lang="en-US" altLang="zh-CN" kern="0" dirty="0" smtClean="0"/>
              <a:t>– </a:t>
            </a:r>
            <a:r>
              <a:rPr lang="zh-CN" altLang="en-US" kern="0" dirty="0" smtClean="0"/>
              <a:t>交易方向</a:t>
            </a:r>
            <a:endParaRPr lang="zh-CN" altLang="en-US" kern="0" dirty="0"/>
          </a:p>
        </p:txBody>
      </p:sp>
    </p:spTree>
    <p:extLst>
      <p:ext uri="{BB962C8B-B14F-4D97-AF65-F5344CB8AC3E}">
        <p14:creationId xmlns:p14="http://schemas.microsoft.com/office/powerpoint/2010/main" val="1755617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07504" y="1631162"/>
            <a:ext cx="8686800" cy="417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rgbClr val="92D050"/>
              </a:buClr>
              <a:buFont typeface="Wingdings" pitchFamily="2" charset="2"/>
              <a:buChar char="n"/>
            </a:pPr>
            <a:r>
              <a:rPr lang="zh-CN" altLang="en-US" sz="2400" dirty="0" smtClean="0">
                <a:latin typeface="楷体_GB2312" pitchFamily="49" charset="-122"/>
                <a:ea typeface="楷体_GB2312" pitchFamily="49" charset="-122"/>
                <a:cs typeface="Times New Roman" pitchFamily="18" charset="0"/>
              </a:rPr>
              <a:t>做空基差</a:t>
            </a:r>
            <a:endParaRPr lang="en-US" altLang="zh-CN" sz="2400" dirty="0" smtClean="0">
              <a:latin typeface="楷体_GB2312" pitchFamily="49" charset="-122"/>
              <a:ea typeface="楷体_GB2312" pitchFamily="49" charset="-122"/>
              <a:cs typeface="Times New Roman" pitchFamily="18" charset="0"/>
            </a:endParaRPr>
          </a:p>
          <a:p>
            <a:pPr marL="742950" lvl="1" indent="-285750" eaLnBrk="0" hangingPunct="0">
              <a:spcBef>
                <a:spcPct val="20000"/>
              </a:spcBef>
              <a:buClr>
                <a:srgbClr val="92D050"/>
              </a:buClr>
              <a:buFont typeface="Wingdings" pitchFamily="2" charset="2"/>
              <a:buChar char="Ø"/>
            </a:pPr>
            <a:r>
              <a:rPr lang="zh-CN" altLang="en-US" sz="2200" dirty="0" smtClean="0">
                <a:latin typeface="楷体_GB2312" pitchFamily="49" charset="-122"/>
                <a:ea typeface="楷体_GB2312" pitchFamily="49" charset="-122"/>
              </a:rPr>
              <a:t>卖</a:t>
            </a:r>
            <a:r>
              <a:rPr lang="zh-TW" altLang="en-US" sz="2200" dirty="0" smtClean="0">
                <a:latin typeface="楷体_GB2312" pitchFamily="49" charset="-122"/>
                <a:ea typeface="楷体_GB2312" pitchFamily="49" charset="-122"/>
              </a:rPr>
              <a:t>现</a:t>
            </a:r>
            <a:r>
              <a:rPr lang="zh-TW" altLang="en-US" sz="2200" dirty="0">
                <a:latin typeface="楷体_GB2312" pitchFamily="49" charset="-122"/>
                <a:ea typeface="楷体_GB2312" pitchFamily="49" charset="-122"/>
              </a:rPr>
              <a:t>货</a:t>
            </a:r>
            <a:r>
              <a:rPr lang="zh-TW" altLang="en-US" sz="2200" dirty="0" smtClean="0">
                <a:latin typeface="楷体_GB2312" pitchFamily="49" charset="-122"/>
                <a:ea typeface="楷体_GB2312" pitchFamily="49" charset="-122"/>
              </a:rPr>
              <a:t>、</a:t>
            </a:r>
            <a:r>
              <a:rPr lang="zh-CN" altLang="en-US" sz="2200" dirty="0" smtClean="0">
                <a:latin typeface="楷体_GB2312" pitchFamily="49" charset="-122"/>
                <a:ea typeface="楷体_GB2312" pitchFamily="49" charset="-122"/>
              </a:rPr>
              <a:t>买</a:t>
            </a:r>
            <a:r>
              <a:rPr lang="zh-TW" altLang="en-US" sz="2200" dirty="0" smtClean="0">
                <a:latin typeface="楷体_GB2312" pitchFamily="49" charset="-122"/>
                <a:ea typeface="楷体_GB2312" pitchFamily="49" charset="-122"/>
              </a:rPr>
              <a:t>期货</a:t>
            </a:r>
            <a:endParaRPr lang="en-US" altLang="zh-TW" sz="2400" dirty="0">
              <a:latin typeface="楷体_GB2312" pitchFamily="49" charset="-122"/>
              <a:ea typeface="楷体_GB2312" pitchFamily="49" charset="-122"/>
              <a:cs typeface="Times New Roman" pitchFamily="18" charset="0"/>
            </a:endParaRPr>
          </a:p>
          <a:p>
            <a:pPr marL="742950" lvl="1" indent="-285750" eaLnBrk="0" hangingPunct="0">
              <a:spcBef>
                <a:spcPct val="20000"/>
              </a:spcBef>
              <a:buClr>
                <a:srgbClr val="92D050"/>
              </a:buClr>
              <a:buFont typeface="Wingdings" pitchFamily="2" charset="2"/>
              <a:buChar char="Ø"/>
            </a:pPr>
            <a:r>
              <a:rPr lang="zh-TW" altLang="en-US" sz="2200" dirty="0">
                <a:latin typeface="楷体_GB2312" pitchFamily="49" charset="-122"/>
                <a:ea typeface="楷体_GB2312" pitchFamily="49" charset="-122"/>
              </a:rPr>
              <a:t>获利来</a:t>
            </a:r>
            <a:r>
              <a:rPr lang="zh-TW" altLang="en-US" sz="2200" dirty="0" smtClean="0">
                <a:latin typeface="楷体_GB2312" pitchFamily="49" charset="-122"/>
                <a:ea typeface="楷体_GB2312" pitchFamily="49" charset="-122"/>
              </a:rPr>
              <a:t>自</a:t>
            </a:r>
            <a:r>
              <a:rPr lang="zh-CN" altLang="en-US" sz="2200" dirty="0" smtClean="0">
                <a:latin typeface="楷体_GB2312" pitchFamily="49" charset="-122"/>
                <a:ea typeface="楷体_GB2312" pitchFamily="49" charset="-122"/>
              </a:rPr>
              <a:t>净</a:t>
            </a:r>
            <a:r>
              <a:rPr lang="zh-TW" altLang="en-US" sz="2200" dirty="0" smtClean="0">
                <a:latin typeface="楷体_GB2312" pitchFamily="49" charset="-122"/>
                <a:ea typeface="楷体_GB2312" pitchFamily="49" charset="-122"/>
              </a:rPr>
              <a:t>基</a:t>
            </a:r>
            <a:r>
              <a:rPr lang="zh-TW" altLang="en-US" sz="2200" dirty="0">
                <a:latin typeface="楷体_GB2312" pitchFamily="49" charset="-122"/>
                <a:ea typeface="楷体_GB2312" pitchFamily="49" charset="-122"/>
              </a:rPr>
              <a:t>差</a:t>
            </a:r>
            <a:r>
              <a:rPr lang="zh-TW" altLang="en-US" sz="2200" dirty="0" smtClean="0">
                <a:latin typeface="楷体_GB2312" pitchFamily="49" charset="-122"/>
                <a:ea typeface="楷体_GB2312" pitchFamily="49" charset="-122"/>
              </a:rPr>
              <a:t>变</a:t>
            </a:r>
            <a:r>
              <a:rPr lang="zh-CN" altLang="en-US" sz="2200" dirty="0" smtClean="0">
                <a:latin typeface="楷体_GB2312" pitchFamily="49" charset="-122"/>
                <a:ea typeface="楷体_GB2312" pitchFamily="49" charset="-122"/>
              </a:rPr>
              <a:t>小，逆回购利率大于</a:t>
            </a:r>
            <a:r>
              <a:rPr lang="en-US" altLang="zh-CN" sz="2200" dirty="0" smtClean="0">
                <a:latin typeface="楷体_GB2312" pitchFamily="49" charset="-122"/>
                <a:ea typeface="楷体_GB2312" pitchFamily="49" charset="-122"/>
              </a:rPr>
              <a:t>IRR</a:t>
            </a:r>
            <a:r>
              <a:rPr lang="zh-CN" altLang="en-US" sz="2200" dirty="0" smtClean="0">
                <a:latin typeface="楷体_GB2312" pitchFamily="49" charset="-122"/>
                <a:ea typeface="楷体_GB2312" pitchFamily="49" charset="-122"/>
              </a:rPr>
              <a:t>，</a:t>
            </a:r>
            <a:r>
              <a:rPr lang="en-US" altLang="zh-CN" sz="2200" dirty="0">
                <a:latin typeface="楷体_GB2312" pitchFamily="49" charset="-122"/>
                <a:ea typeface="楷体_GB2312" pitchFamily="49" charset="-122"/>
              </a:rPr>
              <a:t> </a:t>
            </a:r>
            <a:r>
              <a:rPr lang="zh-CN" altLang="en-US" sz="2200" dirty="0" smtClean="0">
                <a:latin typeface="楷体_GB2312" pitchFamily="49" charset="-122"/>
                <a:ea typeface="楷体_GB2312" pitchFamily="49" charset="-122"/>
              </a:rPr>
              <a:t>卖空期权的获利（</a:t>
            </a:r>
            <a:r>
              <a:rPr lang="en-US" altLang="zh-CN" sz="2200" dirty="0">
                <a:latin typeface="楷体_GB2312" pitchFamily="49" charset="-122"/>
                <a:ea typeface="楷体_GB2312" pitchFamily="49" charset="-122"/>
              </a:rPr>
              <a:t> CTD</a:t>
            </a:r>
            <a:r>
              <a:rPr lang="zh-CN" altLang="en-US" sz="2200" dirty="0">
                <a:latin typeface="楷体_GB2312" pitchFamily="49" charset="-122"/>
                <a:ea typeface="楷体_GB2312" pitchFamily="49" charset="-122"/>
              </a:rPr>
              <a:t>稳定）</a:t>
            </a:r>
            <a:endParaRPr lang="zh-TW" altLang="en-US" sz="2200" dirty="0">
              <a:latin typeface="楷体_GB2312" pitchFamily="49" charset="-122"/>
              <a:ea typeface="楷体_GB2312" pitchFamily="49" charset="-122"/>
            </a:endParaRPr>
          </a:p>
          <a:p>
            <a:pPr marL="342900" indent="-342900" eaLnBrk="0" hangingPunct="0">
              <a:spcBef>
                <a:spcPct val="20000"/>
              </a:spcBef>
              <a:buClr>
                <a:srgbClr val="92D050"/>
              </a:buClr>
              <a:buFont typeface="Wingdings" pitchFamily="2" charset="2"/>
              <a:buChar char="n"/>
            </a:pPr>
            <a:endParaRPr lang="en-US" altLang="zh-TW" sz="2400" dirty="0" smtClean="0">
              <a:latin typeface="楷体_GB2312" pitchFamily="49" charset="-122"/>
              <a:ea typeface="楷体_GB2312" pitchFamily="49" charset="-122"/>
              <a:cs typeface="Times New Roman" pitchFamily="18" charset="0"/>
              <a:sym typeface="Wingdings" pitchFamily="2" charset="2"/>
            </a:endParaRPr>
          </a:p>
          <a:p>
            <a:pPr marL="0" lvl="1" eaLnBrk="0" hangingPunct="0"/>
            <a:r>
              <a:rPr lang="en-US" altLang="zh-TW" sz="1600" i="1" dirty="0">
                <a:latin typeface="Times New Roman" pitchFamily="18" charset="0"/>
                <a:ea typeface="標楷體" pitchFamily="65" charset="-120"/>
                <a:cs typeface="Times New Roman" pitchFamily="18" charset="0"/>
              </a:rPr>
              <a:t>t = 0</a:t>
            </a:r>
            <a:r>
              <a:rPr lang="en-US" altLang="zh-TW" sz="1600" dirty="0">
                <a:latin typeface="Times New Roman" pitchFamily="18" charset="0"/>
                <a:ea typeface="標楷體" pitchFamily="65" charset="-120"/>
                <a:cs typeface="Times New Roman" pitchFamily="18" charset="0"/>
              </a:rPr>
              <a:t> 	 </a:t>
            </a:r>
            <a:r>
              <a:rPr lang="en-US" altLang="zh-CN" sz="1600" dirty="0" smtClean="0">
                <a:latin typeface="Times New Roman" pitchFamily="18" charset="0"/>
                <a:ea typeface="標楷體" pitchFamily="65" charset="-120"/>
                <a:cs typeface="Times New Roman" pitchFamily="18" charset="0"/>
              </a:rPr>
              <a:t>+</a:t>
            </a:r>
            <a:r>
              <a:rPr lang="en-US" altLang="zh-TW" sz="1600" dirty="0" smtClean="0">
                <a:latin typeface="Times New Roman" pitchFamily="18" charset="0"/>
                <a:ea typeface="標楷體" pitchFamily="65" charset="-120"/>
                <a:cs typeface="Times New Roman" pitchFamily="18" charset="0"/>
              </a:rPr>
              <a:t> </a:t>
            </a:r>
            <a:r>
              <a:rPr lang="en-US" altLang="zh-TW" sz="1600" i="1" dirty="0">
                <a:latin typeface="Times New Roman" pitchFamily="18" charset="0"/>
                <a:ea typeface="標楷體" pitchFamily="65" charset="-120"/>
                <a:cs typeface="Times New Roman" pitchFamily="18" charset="0"/>
              </a:rPr>
              <a:t>S</a:t>
            </a:r>
            <a:r>
              <a:rPr lang="en-US" altLang="zh-TW" sz="1600" i="1" baseline="-25000" dirty="0">
                <a:latin typeface="Times New Roman" pitchFamily="18" charset="0"/>
                <a:ea typeface="標楷體" pitchFamily="65" charset="-120"/>
                <a:cs typeface="Times New Roman" pitchFamily="18" charset="0"/>
              </a:rPr>
              <a:t>0</a:t>
            </a:r>
            <a:r>
              <a:rPr lang="en-US" altLang="zh-TW" sz="1600" dirty="0">
                <a:latin typeface="Times New Roman" pitchFamily="18" charset="0"/>
                <a:ea typeface="標楷體" pitchFamily="65" charset="-120"/>
                <a:cs typeface="Times New Roman" pitchFamily="18" charset="0"/>
              </a:rPr>
              <a:t> </a:t>
            </a:r>
            <a:r>
              <a:rPr lang="en-US" altLang="zh-CN" sz="1600" dirty="0" smtClean="0">
                <a:latin typeface="Times New Roman" pitchFamily="18" charset="0"/>
                <a:ea typeface="標楷體" pitchFamily="65" charset="-120"/>
                <a:cs typeface="Times New Roman" pitchFamily="18" charset="0"/>
              </a:rPr>
              <a:t>-</a:t>
            </a:r>
            <a:r>
              <a:rPr lang="en-US" altLang="zh-TW" sz="1600" dirty="0" smtClean="0">
                <a:latin typeface="Times New Roman" pitchFamily="18" charset="0"/>
                <a:ea typeface="標楷體" pitchFamily="65" charset="-120"/>
                <a:cs typeface="Times New Roman" pitchFamily="18" charset="0"/>
              </a:rPr>
              <a:t> </a:t>
            </a:r>
            <a:r>
              <a:rPr lang="en-US" altLang="zh-TW" sz="1600" i="1" dirty="0">
                <a:latin typeface="Times New Roman" pitchFamily="18" charset="0"/>
                <a:ea typeface="標楷體" pitchFamily="65" charset="-120"/>
                <a:cs typeface="Times New Roman" pitchFamily="18" charset="0"/>
              </a:rPr>
              <a:t>F</a:t>
            </a:r>
            <a:r>
              <a:rPr lang="en-US" altLang="zh-TW" sz="1600" i="1" baseline="-25000" dirty="0">
                <a:latin typeface="Times New Roman" pitchFamily="18" charset="0"/>
                <a:ea typeface="標楷體" pitchFamily="65" charset="-120"/>
                <a:cs typeface="Times New Roman" pitchFamily="18" charset="0"/>
              </a:rPr>
              <a:t>0</a:t>
            </a:r>
            <a:r>
              <a:rPr lang="zh-TW" altLang="en-US" sz="1600" i="1" baseline="-25000" dirty="0">
                <a:latin typeface="Times New Roman" pitchFamily="18" charset="0"/>
                <a:ea typeface="標楷體" pitchFamily="65" charset="-120"/>
                <a:cs typeface="Times New Roman" pitchFamily="18" charset="0"/>
              </a:rPr>
              <a:t> </a:t>
            </a:r>
            <a:r>
              <a:rPr lang="en-US" altLang="zh-TW" sz="1600" dirty="0">
                <a:latin typeface="Cambria Math" pitchFamily="18" charset="0"/>
                <a:ea typeface="Cambria Math" pitchFamily="18" charset="0"/>
                <a:cs typeface="Times New Roman" pitchFamily="18" charset="0"/>
              </a:rPr>
              <a:t>×</a:t>
            </a:r>
            <a:r>
              <a:rPr lang="en-US" altLang="zh-TW" sz="1600" dirty="0">
                <a:latin typeface="Times New Roman" pitchFamily="18" charset="0"/>
                <a:ea typeface="標楷體" pitchFamily="65" charset="-120"/>
                <a:cs typeface="Times New Roman" pitchFamily="18" charset="0"/>
              </a:rPr>
              <a:t> </a:t>
            </a:r>
            <a:r>
              <a:rPr lang="en-US" altLang="zh-TW" sz="1600" i="1" dirty="0" smtClean="0">
                <a:latin typeface="Times New Roman" pitchFamily="18" charset="0"/>
                <a:ea typeface="標楷體" pitchFamily="65" charset="-120"/>
                <a:cs typeface="Times New Roman" pitchFamily="18" charset="0"/>
              </a:rPr>
              <a:t>CF  </a:t>
            </a:r>
            <a:endParaRPr lang="en-US" altLang="zh-TW" sz="1600" i="1" dirty="0">
              <a:latin typeface="Times New Roman" pitchFamily="18" charset="0"/>
              <a:ea typeface="標楷體" pitchFamily="65" charset="-120"/>
              <a:cs typeface="Times New Roman" pitchFamily="18" charset="0"/>
            </a:endParaRPr>
          </a:p>
          <a:p>
            <a:pPr marL="0" lvl="1" eaLnBrk="0" hangingPunct="0"/>
            <a:r>
              <a:rPr lang="en-US" altLang="zh-TW" sz="1600" dirty="0" smtClean="0">
                <a:latin typeface="Times New Roman" pitchFamily="18" charset="0"/>
                <a:ea typeface="標楷體" pitchFamily="65" charset="-120"/>
                <a:cs typeface="Times New Roman" pitchFamily="18" charset="0"/>
              </a:rPr>
              <a:t>	</a:t>
            </a:r>
            <a:r>
              <a:rPr lang="zh-TW" altLang="en-US" sz="1600" dirty="0" smtClean="0">
                <a:latin typeface="Times New Roman" pitchFamily="18" charset="0"/>
                <a:ea typeface="標楷體" pitchFamily="65" charset="-120"/>
                <a:cs typeface="Times New Roman" pitchFamily="18" charset="0"/>
              </a:rPr>
              <a:t>（</a:t>
            </a:r>
            <a:r>
              <a:rPr lang="en-US" altLang="zh-TW" sz="1600" i="1" dirty="0">
                <a:latin typeface="Times New Roman" pitchFamily="18" charset="0"/>
                <a:ea typeface="標楷體" pitchFamily="65" charset="-120"/>
                <a:cs typeface="Times New Roman" pitchFamily="18" charset="0"/>
              </a:rPr>
              <a:t>S</a:t>
            </a:r>
            <a:r>
              <a:rPr lang="en-US" altLang="zh-TW" sz="1600" i="1" baseline="-25000" dirty="0">
                <a:latin typeface="Times New Roman" pitchFamily="18" charset="0"/>
                <a:ea typeface="標楷體" pitchFamily="65" charset="-120"/>
                <a:cs typeface="Times New Roman" pitchFamily="18" charset="0"/>
              </a:rPr>
              <a:t>0</a:t>
            </a:r>
            <a:r>
              <a:rPr lang="en-US" altLang="zh-TW" sz="1600" dirty="0">
                <a:latin typeface="Times New Roman" pitchFamily="18" charset="0"/>
                <a:ea typeface="標楷體" pitchFamily="65" charset="-120"/>
                <a:cs typeface="Times New Roman" pitchFamily="18" charset="0"/>
              </a:rPr>
              <a:t> </a:t>
            </a:r>
            <a:r>
              <a:rPr lang="en-US" altLang="zh-TW" sz="1600" dirty="0">
                <a:latin typeface="Times New Roman" pitchFamily="18" charset="0"/>
                <a:ea typeface="標楷體" pitchFamily="65" charset="-120"/>
                <a:cs typeface="Times New Roman" pitchFamily="18" charset="0"/>
                <a:sym typeface="Wingdings" pitchFamily="2" charset="2"/>
              </a:rPr>
              <a:t>– </a:t>
            </a:r>
            <a:r>
              <a:rPr lang="en-US" altLang="zh-TW" sz="1600" i="1" dirty="0">
                <a:latin typeface="Times New Roman" pitchFamily="18" charset="0"/>
                <a:ea typeface="標楷體" pitchFamily="65" charset="-120"/>
                <a:cs typeface="Times New Roman" pitchFamily="18" charset="0"/>
              </a:rPr>
              <a:t>F</a:t>
            </a:r>
            <a:r>
              <a:rPr lang="en-US" altLang="zh-TW" sz="1600" i="1" baseline="-25000" dirty="0">
                <a:latin typeface="Times New Roman" pitchFamily="18" charset="0"/>
                <a:ea typeface="標楷體" pitchFamily="65" charset="-120"/>
                <a:cs typeface="Times New Roman" pitchFamily="18" charset="0"/>
              </a:rPr>
              <a:t>0</a:t>
            </a:r>
            <a:r>
              <a:rPr lang="zh-TW" altLang="en-US" sz="1600" i="1" baseline="-25000" dirty="0">
                <a:latin typeface="Times New Roman" pitchFamily="18" charset="0"/>
                <a:ea typeface="標楷體" pitchFamily="65" charset="-120"/>
                <a:cs typeface="Times New Roman" pitchFamily="18" charset="0"/>
              </a:rPr>
              <a:t> </a:t>
            </a:r>
            <a:r>
              <a:rPr lang="en-US" altLang="zh-TW" sz="1600" dirty="0">
                <a:latin typeface="Cambria Math" pitchFamily="18" charset="0"/>
                <a:ea typeface="Cambria Math" pitchFamily="18" charset="0"/>
                <a:cs typeface="Times New Roman" pitchFamily="18" charset="0"/>
              </a:rPr>
              <a:t>×</a:t>
            </a:r>
            <a:r>
              <a:rPr lang="en-US" altLang="zh-TW" sz="1600" dirty="0">
                <a:latin typeface="Times New Roman" pitchFamily="18" charset="0"/>
                <a:ea typeface="標楷體" pitchFamily="65" charset="-120"/>
                <a:cs typeface="Times New Roman" pitchFamily="18" charset="0"/>
              </a:rPr>
              <a:t> </a:t>
            </a:r>
            <a:r>
              <a:rPr lang="en-US" altLang="zh-TW" sz="1600" i="1" dirty="0">
                <a:latin typeface="Times New Roman" pitchFamily="18" charset="0"/>
                <a:ea typeface="標楷體" pitchFamily="65" charset="-120"/>
                <a:cs typeface="Times New Roman" pitchFamily="18" charset="0"/>
              </a:rPr>
              <a:t>CF</a:t>
            </a:r>
            <a:r>
              <a:rPr lang="zh-TW" altLang="en-US" sz="1600" dirty="0">
                <a:latin typeface="Times New Roman" pitchFamily="18" charset="0"/>
                <a:ea typeface="標楷體" pitchFamily="65" charset="-120"/>
                <a:cs typeface="Times New Roman" pitchFamily="18" charset="0"/>
              </a:rPr>
              <a:t>）</a:t>
            </a:r>
            <a:endParaRPr lang="en-US" altLang="zh-TW" sz="1600" dirty="0">
              <a:latin typeface="Times New Roman" pitchFamily="18" charset="0"/>
              <a:ea typeface="標楷體" pitchFamily="65" charset="-120"/>
              <a:cs typeface="Times New Roman" pitchFamily="18" charset="0"/>
            </a:endParaRPr>
          </a:p>
          <a:p>
            <a:pPr marL="0" lvl="1" eaLnBrk="0" hangingPunct="0"/>
            <a:r>
              <a:rPr lang="en-US" altLang="zh-TW" sz="1600" i="1" dirty="0">
                <a:latin typeface="Times New Roman" pitchFamily="18" charset="0"/>
                <a:ea typeface="標楷體" pitchFamily="65" charset="-120"/>
                <a:cs typeface="Times New Roman" pitchFamily="18" charset="0"/>
              </a:rPr>
              <a:t>t = T</a:t>
            </a:r>
            <a:r>
              <a:rPr lang="en-US" altLang="zh-TW" sz="1600" dirty="0">
                <a:latin typeface="Times New Roman" pitchFamily="18" charset="0"/>
                <a:ea typeface="標楷體" pitchFamily="65" charset="-120"/>
                <a:cs typeface="Times New Roman" pitchFamily="18" charset="0"/>
              </a:rPr>
              <a:t> 	</a:t>
            </a:r>
            <a:r>
              <a:rPr lang="zh-TW" altLang="en-US" sz="1600" dirty="0">
                <a:latin typeface="Times New Roman" pitchFamily="18" charset="0"/>
                <a:ea typeface="標楷體" pitchFamily="65" charset="-120"/>
                <a:cs typeface="Times New Roman" pitchFamily="18" charset="0"/>
              </a:rPr>
              <a:t> </a:t>
            </a:r>
            <a:r>
              <a:rPr lang="en-US" altLang="zh-CN" sz="1600" dirty="0" smtClean="0">
                <a:latin typeface="Times New Roman" pitchFamily="18" charset="0"/>
                <a:ea typeface="標楷體" pitchFamily="65" charset="-120"/>
                <a:cs typeface="Times New Roman" pitchFamily="18" charset="0"/>
              </a:rPr>
              <a:t>-</a:t>
            </a:r>
            <a:r>
              <a:rPr lang="en-US" altLang="zh-TW" sz="1600" dirty="0" smtClean="0">
                <a:latin typeface="Times New Roman" pitchFamily="18" charset="0"/>
                <a:ea typeface="標楷體" pitchFamily="65" charset="-120"/>
                <a:cs typeface="Times New Roman" pitchFamily="18" charset="0"/>
              </a:rPr>
              <a:t> </a:t>
            </a:r>
            <a:r>
              <a:rPr lang="en-US" altLang="zh-TW" sz="1600" i="1" dirty="0">
                <a:latin typeface="Times New Roman" pitchFamily="18" charset="0"/>
                <a:ea typeface="標楷體" pitchFamily="65" charset="-120"/>
                <a:cs typeface="Times New Roman" pitchFamily="18" charset="0"/>
              </a:rPr>
              <a:t>S</a:t>
            </a:r>
            <a:r>
              <a:rPr lang="en-US" altLang="zh-TW" sz="1600" i="1" baseline="-25000" dirty="0">
                <a:latin typeface="Times New Roman" pitchFamily="18" charset="0"/>
                <a:ea typeface="標楷體" pitchFamily="65" charset="-120"/>
                <a:cs typeface="Times New Roman" pitchFamily="18" charset="0"/>
              </a:rPr>
              <a:t>T</a:t>
            </a:r>
            <a:r>
              <a:rPr lang="en-US" altLang="zh-TW" sz="1600" dirty="0">
                <a:latin typeface="Times New Roman" pitchFamily="18" charset="0"/>
                <a:ea typeface="標楷體" pitchFamily="65" charset="-120"/>
                <a:cs typeface="Times New Roman" pitchFamily="18" charset="0"/>
              </a:rPr>
              <a:t> </a:t>
            </a:r>
            <a:r>
              <a:rPr lang="en-US" altLang="zh-CN" sz="1600" dirty="0" smtClean="0">
                <a:latin typeface="Times New Roman" pitchFamily="18" charset="0"/>
                <a:ea typeface="標楷體" pitchFamily="65" charset="-120"/>
                <a:cs typeface="Times New Roman" pitchFamily="18" charset="0"/>
              </a:rPr>
              <a:t>+</a:t>
            </a:r>
            <a:r>
              <a:rPr lang="en-US" altLang="zh-TW" dirty="0" smtClean="0">
                <a:latin typeface="Times New Roman" pitchFamily="18" charset="0"/>
                <a:ea typeface="標楷體" pitchFamily="65" charset="-120"/>
                <a:cs typeface="Times New Roman" pitchFamily="18" charset="0"/>
              </a:rPr>
              <a:t> </a:t>
            </a:r>
            <a:r>
              <a:rPr lang="en-US" altLang="zh-TW" sz="1600" i="1" dirty="0">
                <a:latin typeface="Times New Roman" pitchFamily="18" charset="0"/>
                <a:ea typeface="標楷體" pitchFamily="65" charset="-120"/>
                <a:cs typeface="Times New Roman" pitchFamily="18" charset="0"/>
              </a:rPr>
              <a:t>F</a:t>
            </a:r>
            <a:r>
              <a:rPr lang="en-US" altLang="zh-TW" sz="1600" i="1" baseline="-25000" dirty="0">
                <a:latin typeface="Times New Roman" pitchFamily="18" charset="0"/>
                <a:ea typeface="標楷體" pitchFamily="65" charset="-120"/>
                <a:cs typeface="Times New Roman" pitchFamily="18" charset="0"/>
              </a:rPr>
              <a:t>T</a:t>
            </a:r>
            <a:r>
              <a:rPr lang="zh-TW" altLang="en-US" sz="1600" i="1" baseline="-25000" dirty="0">
                <a:latin typeface="Times New Roman" pitchFamily="18" charset="0"/>
                <a:ea typeface="標楷體" pitchFamily="65" charset="-120"/>
                <a:cs typeface="Times New Roman" pitchFamily="18" charset="0"/>
              </a:rPr>
              <a:t> </a:t>
            </a:r>
            <a:r>
              <a:rPr lang="en-US" altLang="zh-TW" sz="1600" dirty="0">
                <a:latin typeface="Cambria Math" pitchFamily="18" charset="0"/>
                <a:ea typeface="Cambria Math" pitchFamily="18" charset="0"/>
                <a:cs typeface="Times New Roman" pitchFamily="18" charset="0"/>
              </a:rPr>
              <a:t>×</a:t>
            </a:r>
            <a:r>
              <a:rPr lang="en-US" altLang="zh-TW" sz="1600" dirty="0">
                <a:latin typeface="Times New Roman" pitchFamily="18" charset="0"/>
                <a:ea typeface="標楷體" pitchFamily="65" charset="-120"/>
                <a:cs typeface="Times New Roman" pitchFamily="18" charset="0"/>
              </a:rPr>
              <a:t> </a:t>
            </a:r>
            <a:r>
              <a:rPr lang="en-US" altLang="zh-TW" sz="1600" i="1" dirty="0">
                <a:latin typeface="Times New Roman" pitchFamily="18" charset="0"/>
                <a:ea typeface="標楷體" pitchFamily="65" charset="-120"/>
                <a:cs typeface="Times New Roman" pitchFamily="18" charset="0"/>
              </a:rPr>
              <a:t>CF</a:t>
            </a:r>
            <a:r>
              <a:rPr lang="en-US" altLang="zh-TW" sz="1600" i="1" baseline="-25000" dirty="0">
                <a:latin typeface="Times New Roman" pitchFamily="18" charset="0"/>
                <a:ea typeface="標楷體" pitchFamily="65" charset="-120"/>
                <a:cs typeface="Times New Roman" pitchFamily="18" charset="0"/>
              </a:rPr>
              <a:t>		</a:t>
            </a:r>
            <a:r>
              <a:rPr lang="en-US" altLang="zh-TW" sz="1600" i="1" dirty="0">
                <a:latin typeface="Times New Roman" pitchFamily="18" charset="0"/>
                <a:ea typeface="標楷體" pitchFamily="65" charset="-120"/>
                <a:cs typeface="Times New Roman" pitchFamily="18" charset="0"/>
              </a:rPr>
              <a:t>S</a:t>
            </a:r>
            <a:r>
              <a:rPr lang="en-US" altLang="zh-TW" sz="1600" i="1" baseline="-25000" dirty="0">
                <a:latin typeface="Times New Roman" pitchFamily="18" charset="0"/>
                <a:ea typeface="標楷體" pitchFamily="65" charset="-120"/>
                <a:cs typeface="Times New Roman" pitchFamily="18" charset="0"/>
              </a:rPr>
              <a:t>T</a:t>
            </a:r>
            <a:r>
              <a:rPr lang="zh-TW" altLang="en-US" sz="1600" dirty="0" smtClean="0">
                <a:latin typeface="Times New Roman" pitchFamily="18" charset="0"/>
                <a:ea typeface="標楷體" pitchFamily="65" charset="-120"/>
                <a:cs typeface="Times New Roman" pitchFamily="18" charset="0"/>
              </a:rPr>
              <a:t>愈</a:t>
            </a:r>
            <a:r>
              <a:rPr lang="zh-CN" altLang="en-US" sz="1600" dirty="0" smtClean="0">
                <a:latin typeface="Times New Roman" pitchFamily="18" charset="0"/>
                <a:ea typeface="標楷體" pitchFamily="65" charset="-120"/>
                <a:cs typeface="Times New Roman" pitchFamily="18" charset="0"/>
              </a:rPr>
              <a:t>小</a:t>
            </a:r>
            <a:r>
              <a:rPr lang="zh-TW" altLang="en-US" sz="1600" dirty="0" smtClean="0">
                <a:latin typeface="Times New Roman" pitchFamily="18" charset="0"/>
                <a:ea typeface="標楷體" pitchFamily="65" charset="-120"/>
                <a:cs typeface="Times New Roman" pitchFamily="18" charset="0"/>
              </a:rPr>
              <a:t>愈</a:t>
            </a:r>
            <a:r>
              <a:rPr lang="zh-TW" altLang="en-US" sz="1600" dirty="0">
                <a:latin typeface="Times New Roman" pitchFamily="18" charset="0"/>
                <a:ea typeface="標楷體" pitchFamily="65" charset="-120"/>
                <a:cs typeface="Times New Roman" pitchFamily="18" charset="0"/>
              </a:rPr>
              <a:t>好	</a:t>
            </a:r>
            <a:r>
              <a:rPr lang="en-US" altLang="zh-TW" sz="1600" i="1" dirty="0">
                <a:latin typeface="Times New Roman" pitchFamily="18" charset="0"/>
                <a:ea typeface="標楷體" pitchFamily="65" charset="-120"/>
                <a:cs typeface="Times New Roman" pitchFamily="18" charset="0"/>
              </a:rPr>
              <a:t>F</a:t>
            </a:r>
            <a:r>
              <a:rPr lang="en-US" altLang="zh-TW" sz="1600" i="1" baseline="-25000" dirty="0">
                <a:latin typeface="Times New Roman" pitchFamily="18" charset="0"/>
                <a:ea typeface="標楷體" pitchFamily="65" charset="-120"/>
                <a:cs typeface="Times New Roman" pitchFamily="18" charset="0"/>
              </a:rPr>
              <a:t>T</a:t>
            </a:r>
            <a:r>
              <a:rPr lang="zh-TW" altLang="en-US" sz="1600" dirty="0" smtClean="0">
                <a:latin typeface="Times New Roman" pitchFamily="18" charset="0"/>
                <a:ea typeface="標楷體" pitchFamily="65" charset="-120"/>
                <a:cs typeface="Times New Roman" pitchFamily="18" charset="0"/>
              </a:rPr>
              <a:t>愈</a:t>
            </a:r>
            <a:r>
              <a:rPr lang="zh-CN" altLang="en-US" sz="1600" dirty="0" smtClean="0">
                <a:latin typeface="Times New Roman" pitchFamily="18" charset="0"/>
                <a:ea typeface="標楷體" pitchFamily="65" charset="-120"/>
                <a:cs typeface="Times New Roman" pitchFamily="18" charset="0"/>
              </a:rPr>
              <a:t>大</a:t>
            </a:r>
            <a:r>
              <a:rPr lang="zh-TW" altLang="en-US" sz="1600" dirty="0" smtClean="0">
                <a:latin typeface="Times New Roman" pitchFamily="18" charset="0"/>
                <a:ea typeface="標楷體" pitchFamily="65" charset="-120"/>
                <a:cs typeface="Times New Roman" pitchFamily="18" charset="0"/>
              </a:rPr>
              <a:t>愈</a:t>
            </a:r>
            <a:r>
              <a:rPr lang="zh-TW" altLang="en-US" sz="1600" dirty="0">
                <a:latin typeface="Times New Roman" pitchFamily="18" charset="0"/>
                <a:ea typeface="標楷體" pitchFamily="65" charset="-120"/>
                <a:cs typeface="Times New Roman" pitchFamily="18" charset="0"/>
              </a:rPr>
              <a:t>好        基差</a:t>
            </a:r>
            <a:r>
              <a:rPr lang="zh-TW" altLang="en-US" sz="1600" dirty="0" smtClean="0">
                <a:latin typeface="Times New Roman" pitchFamily="18" charset="0"/>
                <a:ea typeface="標楷體" pitchFamily="65" charset="-120"/>
                <a:cs typeface="Times New Roman" pitchFamily="18" charset="0"/>
              </a:rPr>
              <a:t>变</a:t>
            </a:r>
            <a:r>
              <a:rPr lang="zh-CN" altLang="en-US" sz="1600" dirty="0" smtClean="0">
                <a:latin typeface="Times New Roman" pitchFamily="18" charset="0"/>
                <a:ea typeface="標楷體" pitchFamily="65" charset="-120"/>
                <a:cs typeface="Times New Roman" pitchFamily="18" charset="0"/>
              </a:rPr>
              <a:t>小</a:t>
            </a:r>
            <a:r>
              <a:rPr lang="zh-TW" altLang="en-US" sz="1600" dirty="0" smtClean="0">
                <a:latin typeface="Times New Roman" pitchFamily="18" charset="0"/>
                <a:ea typeface="標楷體" pitchFamily="65" charset="-120"/>
                <a:cs typeface="Times New Roman" pitchFamily="18" charset="0"/>
              </a:rPr>
              <a:t>会</a:t>
            </a:r>
            <a:r>
              <a:rPr lang="zh-TW" altLang="en-US" sz="1600" dirty="0">
                <a:latin typeface="Times New Roman" pitchFamily="18" charset="0"/>
                <a:ea typeface="標楷體" pitchFamily="65" charset="-120"/>
                <a:cs typeface="Times New Roman" pitchFamily="18" charset="0"/>
              </a:rPr>
              <a:t>赚钱</a:t>
            </a:r>
            <a:endParaRPr lang="en-US" altLang="zh-TW" sz="1600" dirty="0">
              <a:latin typeface="Times New Roman" pitchFamily="18" charset="0"/>
              <a:ea typeface="標楷體" pitchFamily="65" charset="-120"/>
              <a:cs typeface="Times New Roman" pitchFamily="18" charset="0"/>
            </a:endParaRPr>
          </a:p>
          <a:p>
            <a:pPr marL="0" lvl="1" eaLnBrk="0" hangingPunct="0"/>
            <a:r>
              <a:rPr lang="en-US" altLang="zh-TW" sz="1600" dirty="0" smtClean="0">
                <a:latin typeface="Times New Roman" pitchFamily="18" charset="0"/>
                <a:ea typeface="標楷體" pitchFamily="65" charset="-120"/>
                <a:cs typeface="Times New Roman" pitchFamily="18" charset="0"/>
              </a:rPr>
              <a:t>	</a:t>
            </a:r>
            <a:r>
              <a:rPr lang="en-US" altLang="zh-TW" sz="1600" dirty="0">
                <a:latin typeface="Times New Roman" pitchFamily="18" charset="0"/>
                <a:ea typeface="標楷體" pitchFamily="65" charset="-120"/>
                <a:cs typeface="Times New Roman" pitchFamily="18" charset="0"/>
              </a:rPr>
              <a:t>			 </a:t>
            </a:r>
            <a:r>
              <a:rPr lang="en-US" altLang="zh-TW" sz="1600" dirty="0" smtClean="0">
                <a:latin typeface="Times New Roman" pitchFamily="18" charset="0"/>
                <a:ea typeface="標楷體" pitchFamily="65" charset="-120"/>
                <a:cs typeface="Times New Roman" pitchFamily="18" charset="0"/>
              </a:rPr>
              <a:t>         </a:t>
            </a:r>
            <a:r>
              <a:rPr lang="zh-CN" altLang="en-US" sz="1600" dirty="0" smtClean="0">
                <a:latin typeface="Times New Roman" pitchFamily="18" charset="0"/>
                <a:ea typeface="標楷體" pitchFamily="65" charset="-120"/>
                <a:cs typeface="Times New Roman" pitchFamily="18" charset="0"/>
              </a:rPr>
              <a:t>卖</a:t>
            </a:r>
            <a:r>
              <a:rPr lang="zh-TW" altLang="en-US" sz="1400" dirty="0" smtClean="0">
                <a:latin typeface="Times New Roman" pitchFamily="18" charset="0"/>
                <a:ea typeface="標楷體" pitchFamily="65" charset="-120"/>
                <a:cs typeface="Times New Roman" pitchFamily="18" charset="0"/>
              </a:rPr>
              <a:t>现</a:t>
            </a:r>
            <a:r>
              <a:rPr lang="zh-TW" altLang="en-US" sz="1400" dirty="0">
                <a:latin typeface="Times New Roman" pitchFamily="18" charset="0"/>
                <a:ea typeface="標楷體" pitchFamily="65" charset="-120"/>
                <a:cs typeface="Times New Roman" pitchFamily="18" charset="0"/>
              </a:rPr>
              <a:t>货债券 </a:t>
            </a:r>
            <a:r>
              <a:rPr lang="zh-CN" altLang="en-US" sz="1400" dirty="0" smtClean="0">
                <a:latin typeface="Times New Roman" pitchFamily="18" charset="0"/>
                <a:ea typeface="標楷體" pitchFamily="65" charset="-120"/>
                <a:cs typeface="Times New Roman" pitchFamily="18" charset="0"/>
              </a:rPr>
              <a:t>获得资金</a:t>
            </a:r>
            <a:r>
              <a:rPr lang="zh-TW" altLang="en-US" sz="1400" dirty="0" smtClean="0">
                <a:latin typeface="Times New Roman" pitchFamily="18" charset="0"/>
                <a:ea typeface="標楷體" pitchFamily="65" charset="-120"/>
                <a:cs typeface="Times New Roman" pitchFamily="18" charset="0"/>
                <a:sym typeface="Wingdings" pitchFamily="2" charset="2"/>
              </a:rPr>
              <a:t></a:t>
            </a:r>
            <a:r>
              <a:rPr lang="zh-TW" altLang="en-US" sz="1400" dirty="0" smtClean="0">
                <a:latin typeface="Times New Roman" pitchFamily="18" charset="0"/>
                <a:ea typeface="標楷體" pitchFamily="65" charset="-120"/>
                <a:cs typeface="Times New Roman" pitchFamily="18" charset="0"/>
              </a:rPr>
              <a:t> </a:t>
            </a:r>
            <a:r>
              <a:rPr lang="zh-CN" altLang="en-US" sz="1400" dirty="0" smtClean="0">
                <a:latin typeface="Times New Roman" pitchFamily="18" charset="0"/>
                <a:ea typeface="標楷體" pitchFamily="65" charset="-120"/>
                <a:cs typeface="Times New Roman" pitchFamily="18" charset="0"/>
              </a:rPr>
              <a:t>以</a:t>
            </a:r>
            <a:r>
              <a:rPr lang="zh-TW" altLang="en-US" sz="1400" dirty="0" smtClean="0">
                <a:latin typeface="Times New Roman" pitchFamily="18" charset="0"/>
                <a:ea typeface="標楷體" pitchFamily="65" charset="-120"/>
                <a:cs typeface="Times New Roman" pitchFamily="18" charset="0"/>
              </a:rPr>
              <a:t>融</a:t>
            </a:r>
            <a:r>
              <a:rPr lang="zh-TW" altLang="en-US" sz="1400" dirty="0">
                <a:latin typeface="Times New Roman" pitchFamily="18" charset="0"/>
                <a:ea typeface="標楷體" pitchFamily="65" charset="-120"/>
                <a:cs typeface="Times New Roman" pitchFamily="18" charset="0"/>
              </a:rPr>
              <a:t>资利</a:t>
            </a:r>
            <a:r>
              <a:rPr lang="zh-TW" altLang="en-US" sz="1400" dirty="0" smtClean="0">
                <a:latin typeface="Times New Roman" pitchFamily="18" charset="0"/>
                <a:ea typeface="標楷體" pitchFamily="65" charset="-120"/>
                <a:cs typeface="Times New Roman" pitchFamily="18" charset="0"/>
              </a:rPr>
              <a:t>率</a:t>
            </a:r>
            <a:r>
              <a:rPr lang="zh-CN" altLang="en-US" sz="1400" dirty="0" smtClean="0">
                <a:latin typeface="Times New Roman" pitchFamily="18" charset="0"/>
                <a:ea typeface="標楷體" pitchFamily="65" charset="-120"/>
                <a:cs typeface="Times New Roman" pitchFamily="18" charset="0"/>
              </a:rPr>
              <a:t>放贷</a:t>
            </a:r>
            <a:r>
              <a:rPr lang="zh-TW" altLang="en-US" sz="1400" dirty="0" smtClean="0">
                <a:latin typeface="Times New Roman" pitchFamily="18" charset="0"/>
                <a:ea typeface="標楷體" pitchFamily="65" charset="-120"/>
                <a:cs typeface="Times New Roman" pitchFamily="18" charset="0"/>
              </a:rPr>
              <a:t> </a:t>
            </a:r>
            <a:r>
              <a:rPr lang="zh-TW" altLang="en-US" sz="1400" dirty="0">
                <a:latin typeface="Times New Roman" pitchFamily="18" charset="0"/>
                <a:ea typeface="標楷體" pitchFamily="65" charset="-120"/>
                <a:cs typeface="Times New Roman" pitchFamily="18" charset="0"/>
                <a:sym typeface="Wingdings" pitchFamily="2" charset="2"/>
              </a:rPr>
              <a:t></a:t>
            </a:r>
            <a:r>
              <a:rPr lang="zh-TW" altLang="en-US" sz="1400" dirty="0">
                <a:latin typeface="Times New Roman" pitchFamily="18" charset="0"/>
                <a:ea typeface="標楷體" pitchFamily="65" charset="-120"/>
                <a:cs typeface="Times New Roman" pitchFamily="18" charset="0"/>
              </a:rPr>
              <a:t> </a:t>
            </a:r>
            <a:r>
              <a:rPr lang="zh-CN" altLang="en-US" sz="1400" dirty="0">
                <a:latin typeface="Times New Roman" pitchFamily="18" charset="0"/>
                <a:ea typeface="標楷體" pitchFamily="65" charset="-120"/>
                <a:cs typeface="Times New Roman" pitchFamily="18" charset="0"/>
              </a:rPr>
              <a:t>逆</a:t>
            </a:r>
            <a:r>
              <a:rPr lang="en-US" altLang="zh-TW" sz="1400" i="1" dirty="0" smtClean="0">
                <a:latin typeface="Times New Roman" pitchFamily="18" charset="0"/>
                <a:ea typeface="標楷體" pitchFamily="65" charset="-120"/>
                <a:cs typeface="Times New Roman" pitchFamily="18" charset="0"/>
              </a:rPr>
              <a:t>RP</a:t>
            </a:r>
            <a:r>
              <a:rPr lang="en-US" altLang="zh-TW" sz="1400" dirty="0" smtClean="0">
                <a:latin typeface="Times New Roman" pitchFamily="18" charset="0"/>
                <a:ea typeface="標楷體" pitchFamily="65" charset="-120"/>
                <a:cs typeface="Times New Roman" pitchFamily="18" charset="0"/>
              </a:rPr>
              <a:t> </a:t>
            </a:r>
            <a:r>
              <a:rPr lang="en-US" altLang="zh-TW" sz="1400" dirty="0">
                <a:latin typeface="Times New Roman" pitchFamily="18" charset="0"/>
                <a:ea typeface="標楷體" pitchFamily="65" charset="-120"/>
                <a:cs typeface="Times New Roman" pitchFamily="18" charset="0"/>
              </a:rPr>
              <a:t>rate</a:t>
            </a:r>
          </a:p>
          <a:p>
            <a:pPr marL="342900" indent="-342900" eaLnBrk="0" hangingPunct="0">
              <a:spcBef>
                <a:spcPct val="20000"/>
              </a:spcBef>
              <a:buClr>
                <a:srgbClr val="92D050"/>
              </a:buClr>
              <a:buFont typeface="Wingdings" pitchFamily="2" charset="2"/>
              <a:buChar char="n"/>
            </a:pPr>
            <a:endParaRPr lang="en-US" altLang="zh-TW" sz="2400" dirty="0">
              <a:latin typeface="楷体_GB2312" pitchFamily="49" charset="-122"/>
              <a:ea typeface="楷体_GB2312" pitchFamily="49" charset="-122"/>
              <a:cs typeface="Times New Roman" pitchFamily="18" charset="0"/>
              <a:sym typeface="Wingdings" pitchFamily="2" charset="2"/>
            </a:endParaRPr>
          </a:p>
          <a:p>
            <a:pPr marL="342900" indent="-342900" eaLnBrk="0" hangingPunct="0">
              <a:spcBef>
                <a:spcPct val="20000"/>
              </a:spcBef>
              <a:buClr>
                <a:srgbClr val="92D050"/>
              </a:buClr>
              <a:buFont typeface="Wingdings" pitchFamily="2" charset="2"/>
              <a:buChar char="n"/>
            </a:pPr>
            <a:r>
              <a:rPr lang="zh-TW" altLang="en-US" sz="2400" dirty="0" smtClean="0">
                <a:latin typeface="楷体_GB2312" pitchFamily="49" charset="-122"/>
                <a:ea typeface="楷体_GB2312" pitchFamily="49" charset="-122"/>
                <a:cs typeface="Times New Roman" pitchFamily="18" charset="0"/>
              </a:rPr>
              <a:t>交</a:t>
            </a:r>
            <a:r>
              <a:rPr lang="zh-TW" altLang="en-US" sz="2400" dirty="0">
                <a:latin typeface="楷体_GB2312" pitchFamily="49" charset="-122"/>
                <a:ea typeface="楷体_GB2312" pitchFamily="49" charset="-122"/>
                <a:cs typeface="Times New Roman" pitchFamily="18" charset="0"/>
              </a:rPr>
              <a:t>割选择</a:t>
            </a:r>
            <a:r>
              <a:rPr lang="zh-TW" altLang="en-US" sz="2400" dirty="0">
                <a:latin typeface="楷体_GB2312" pitchFamily="49" charset="-122"/>
                <a:ea typeface="楷体_GB2312" pitchFamily="49" charset="-122"/>
                <a:cs typeface="Times New Roman" pitchFamily="18" charset="0"/>
                <a:sym typeface="Wingdings" pitchFamily="2" charset="2"/>
              </a:rPr>
              <a:t>期</a:t>
            </a:r>
            <a:r>
              <a:rPr lang="zh-TW" altLang="en-US" sz="2400" dirty="0" smtClean="0">
                <a:latin typeface="楷体_GB2312" pitchFamily="49" charset="-122"/>
                <a:ea typeface="楷体_GB2312" pitchFamily="49" charset="-122"/>
                <a:cs typeface="Times New Roman" pitchFamily="18" charset="0"/>
                <a:sym typeface="Wingdings" pitchFamily="2" charset="2"/>
              </a:rPr>
              <a:t>权的</a:t>
            </a:r>
            <a:r>
              <a:rPr lang="zh-CN" altLang="en-US" sz="2400" dirty="0" smtClean="0">
                <a:latin typeface="楷体_GB2312" pitchFamily="49" charset="-122"/>
                <a:ea typeface="楷体_GB2312" pitchFamily="49" charset="-122"/>
                <a:cs typeface="Times New Roman" pitchFamily="18" charset="0"/>
                <a:sym typeface="Wingdings" pitchFamily="2" charset="2"/>
              </a:rPr>
              <a:t>卖</a:t>
            </a:r>
            <a:r>
              <a:rPr lang="zh-TW" altLang="en-US" sz="2400" dirty="0" smtClean="0">
                <a:latin typeface="楷体_GB2312" pitchFamily="49" charset="-122"/>
                <a:ea typeface="楷体_GB2312" pitchFamily="49" charset="-122"/>
                <a:cs typeface="Times New Roman" pitchFamily="18" charset="0"/>
                <a:sym typeface="Wingdings" pitchFamily="2" charset="2"/>
              </a:rPr>
              <a:t>方</a:t>
            </a:r>
            <a:endParaRPr lang="en-US" altLang="zh-TW" sz="2400" dirty="0">
              <a:latin typeface="楷体_GB2312" pitchFamily="49" charset="-122"/>
              <a:ea typeface="楷体_GB2312" pitchFamily="49" charset="-122"/>
              <a:cs typeface="Times New Roman" pitchFamily="18" charset="0"/>
              <a:sym typeface="Wingdings" pitchFamily="2" charset="2"/>
            </a:endParaRPr>
          </a:p>
        </p:txBody>
      </p:sp>
      <p:sp>
        <p:nvSpPr>
          <p:cNvPr id="12320" name="投影片編號版面配置區 1"/>
          <p:cNvSpPr>
            <a:spLocks noGrp="1"/>
          </p:cNvSpPr>
          <p:nvPr>
            <p:ph type="sldNum" sz="quarter" idx="4294967295"/>
          </p:nvPr>
        </p:nvSpPr>
        <p:spPr>
          <a:xfrm>
            <a:off x="8440738" y="6496050"/>
            <a:ext cx="333375" cy="136525"/>
          </a:xfrm>
          <a:prstGeom prst="rect">
            <a:avLst/>
          </a:prstGeom>
          <a:noFill/>
        </p:spPr>
        <p:txBody>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fld id="{3C14C0AA-F0D5-4593-9CE8-5A681D753A31}" type="slidenum">
              <a:rPr lang="en-GB" altLang="zh-TW" sz="900" smtClean="0">
                <a:solidFill>
                  <a:schemeClr val="tx2"/>
                </a:solidFill>
              </a:rPr>
              <a:pPr eaLnBrk="1" hangingPunct="1"/>
              <a:t>17</a:t>
            </a:fld>
            <a:endParaRPr lang="en-GB" altLang="zh-TW" sz="900" smtClean="0">
              <a:solidFill>
                <a:schemeClr val="tx2"/>
              </a:solidFill>
            </a:endParaRPr>
          </a:p>
        </p:txBody>
      </p:sp>
      <p:sp>
        <p:nvSpPr>
          <p:cNvPr id="5" name="Title 1"/>
          <p:cNvSpPr txBox="1">
            <a:spLocks/>
          </p:cNvSpPr>
          <p:nvPr/>
        </p:nvSpPr>
        <p:spPr>
          <a:xfrm>
            <a:off x="395536" y="549052"/>
            <a:ext cx="6408738" cy="647700"/>
          </a:xfrm>
          <a:prstGeom prst="rect">
            <a:avLst/>
          </a:prstGeom>
        </p:spPr>
        <p:txBody>
          <a:bodyPr/>
          <a:lst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pPr>
              <a:buNone/>
            </a:pPr>
            <a:r>
              <a:rPr lang="zh-CN" altLang="en-US" kern="0" dirty="0" smtClean="0"/>
              <a:t>国债期货基</a:t>
            </a:r>
            <a:r>
              <a:rPr lang="zh-CN" altLang="en-US" kern="0" dirty="0"/>
              <a:t>差交易  </a:t>
            </a:r>
            <a:r>
              <a:rPr lang="en-US" altLang="zh-CN" kern="0" dirty="0"/>
              <a:t>– </a:t>
            </a:r>
            <a:r>
              <a:rPr lang="zh-CN" altLang="en-US" kern="0" dirty="0"/>
              <a:t>交易方向</a:t>
            </a:r>
          </a:p>
        </p:txBody>
      </p:sp>
    </p:spTree>
    <p:extLst>
      <p:ext uri="{BB962C8B-B14F-4D97-AF65-F5344CB8AC3E}">
        <p14:creationId xmlns:p14="http://schemas.microsoft.com/office/powerpoint/2010/main" val="1624823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zh-CN" smtClean="0"/>
              <a:t>- </a:t>
            </a:r>
            <a:fld id="{9C16BBEF-28F3-42FA-8293-CE0A7B8ED75E}" type="slidenum">
              <a:rPr lang="en-US" altLang="zh-CN" smtClean="0"/>
              <a:pPr>
                <a:defRPr/>
              </a:pPr>
              <a:t>18</a:t>
            </a:fld>
            <a:r>
              <a:rPr lang="en-US" altLang="zh-CN" smtClean="0"/>
              <a:t> -</a:t>
            </a:r>
            <a:endParaRPr lang="en-US" altLang="zh-C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913" y="1124744"/>
            <a:ext cx="5292575"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395536" y="549052"/>
            <a:ext cx="6408738" cy="647700"/>
          </a:xfrm>
          <a:prstGeom prst="rect">
            <a:avLst/>
          </a:prstGeom>
        </p:spPr>
        <p:txBody>
          <a:bodyPr/>
          <a:lst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pPr algn="just">
              <a:buNone/>
            </a:pPr>
            <a:r>
              <a:rPr lang="zh-CN" altLang="en-US" kern="0" dirty="0" smtClean="0"/>
              <a:t>国债期货基</a:t>
            </a:r>
            <a:r>
              <a:rPr lang="zh-CN" altLang="en-US" kern="0" dirty="0"/>
              <a:t>差交易  </a:t>
            </a:r>
            <a:r>
              <a:rPr lang="en-US" altLang="zh-CN" kern="0" dirty="0"/>
              <a:t>– </a:t>
            </a:r>
            <a:r>
              <a:rPr lang="en-US" altLang="zh-CN" kern="0" dirty="0" smtClean="0"/>
              <a:t>CTD BNOC</a:t>
            </a:r>
            <a:endParaRPr lang="zh-CN" altLang="en-US" kern="0" dirty="0"/>
          </a:p>
        </p:txBody>
      </p:sp>
      <p:sp>
        <p:nvSpPr>
          <p:cNvPr id="3" name="TextBox 2"/>
          <p:cNvSpPr txBox="1"/>
          <p:nvPr/>
        </p:nvSpPr>
        <p:spPr>
          <a:xfrm>
            <a:off x="395536" y="1196752"/>
            <a:ext cx="2988345" cy="53368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rgbClr val="66B821"/>
              </a:buClr>
              <a:buFont typeface="Wingdings" pitchFamily="2" charset="2"/>
              <a:buChar char="n"/>
              <a:defRPr sz="2400">
                <a:latin typeface="+mn-lt"/>
                <a:ea typeface="+mn-ea"/>
              </a:defRPr>
            </a:lvl1pPr>
            <a:lvl2pPr marL="742950" lvl="1" indent="-285750" eaLnBrk="0" hangingPunct="0">
              <a:spcBef>
                <a:spcPct val="20000"/>
              </a:spcBef>
              <a:buClr>
                <a:srgbClr val="92D050"/>
              </a:buClr>
              <a:buFont typeface="Wingdings" pitchFamily="2" charset="2"/>
              <a:buChar char="Ø"/>
              <a:defRPr sz="2200">
                <a:latin typeface="楷体_GB2312" pitchFamily="49" charset="-122"/>
                <a:ea typeface="楷体_GB2312" pitchFamily="49" charset="-122"/>
              </a:defRPr>
            </a:lvl2pPr>
            <a:lvl3pPr marL="1143000" indent="-228600" eaLnBrk="0" hangingPunct="0">
              <a:spcBef>
                <a:spcPct val="20000"/>
              </a:spcBef>
              <a:buClr>
                <a:srgbClr val="66B821"/>
              </a:buClr>
              <a:buChar char="•"/>
              <a:defRPr sz="2000">
                <a:latin typeface="+mn-lt"/>
                <a:ea typeface="+mn-ea"/>
              </a:defRPr>
            </a:lvl3pPr>
            <a:lvl4pPr marL="1600200" indent="-228600" eaLnBrk="0" hangingPunct="0">
              <a:spcBef>
                <a:spcPct val="20000"/>
              </a:spcBef>
              <a:buClr>
                <a:srgbClr val="66B821"/>
              </a:buClr>
              <a:buChar char="•"/>
              <a:defRPr sz="2000">
                <a:latin typeface="+mn-lt"/>
                <a:ea typeface="+mn-ea"/>
              </a:defRPr>
            </a:lvl4pPr>
            <a:lvl5pPr marL="2057400" indent="-228600" eaLnBrk="0" hangingPunct="0">
              <a:spcBef>
                <a:spcPct val="20000"/>
              </a:spcBef>
              <a:buClr>
                <a:srgbClr val="66B821"/>
              </a:buClr>
              <a:buChar char="•"/>
              <a:defRPr sz="1600">
                <a:latin typeface="+mn-lt"/>
                <a:ea typeface="+mn-ea"/>
              </a:defRPr>
            </a:lvl5pPr>
            <a:lvl6pPr marL="2514600" indent="-228600" fontAlgn="base">
              <a:spcBef>
                <a:spcPct val="20000"/>
              </a:spcBef>
              <a:spcAft>
                <a:spcPct val="0"/>
              </a:spcAft>
              <a:buClr>
                <a:srgbClr val="66B821"/>
              </a:buClr>
              <a:buChar char="•"/>
              <a:defRPr sz="1600">
                <a:latin typeface="+mn-lt"/>
                <a:ea typeface="+mn-ea"/>
              </a:defRPr>
            </a:lvl6pPr>
            <a:lvl7pPr marL="2971800" indent="-228600" fontAlgn="base">
              <a:spcBef>
                <a:spcPct val="20000"/>
              </a:spcBef>
              <a:spcAft>
                <a:spcPct val="0"/>
              </a:spcAft>
              <a:buClr>
                <a:srgbClr val="66B821"/>
              </a:buClr>
              <a:buChar char="•"/>
              <a:defRPr sz="1600">
                <a:latin typeface="+mn-lt"/>
                <a:ea typeface="+mn-ea"/>
              </a:defRPr>
            </a:lvl7pPr>
            <a:lvl8pPr marL="3429000" indent="-228600" fontAlgn="base">
              <a:spcBef>
                <a:spcPct val="20000"/>
              </a:spcBef>
              <a:spcAft>
                <a:spcPct val="0"/>
              </a:spcAft>
              <a:buClr>
                <a:srgbClr val="66B821"/>
              </a:buClr>
              <a:buChar char="•"/>
              <a:defRPr sz="1600">
                <a:latin typeface="+mn-lt"/>
                <a:ea typeface="+mn-ea"/>
              </a:defRPr>
            </a:lvl8pPr>
            <a:lvl9pPr marL="3886200" indent="-228600" fontAlgn="base">
              <a:spcBef>
                <a:spcPct val="20000"/>
              </a:spcBef>
              <a:spcAft>
                <a:spcPct val="0"/>
              </a:spcAft>
              <a:buClr>
                <a:srgbClr val="66B821"/>
              </a:buClr>
              <a:buChar char="•"/>
              <a:defRPr sz="1600">
                <a:latin typeface="+mn-lt"/>
                <a:ea typeface="+mn-ea"/>
              </a:defRPr>
            </a:lvl9pPr>
          </a:lstStyle>
          <a:p>
            <a:r>
              <a:rPr lang="en-US" altLang="zh-CN" dirty="0"/>
              <a:t>CTD BNOC </a:t>
            </a:r>
            <a:r>
              <a:rPr lang="zh-CN" altLang="en-US" dirty="0"/>
              <a:t>体现转换期权的价值</a:t>
            </a:r>
            <a:endParaRPr lang="en-US" altLang="zh-CN" dirty="0"/>
          </a:p>
          <a:p>
            <a:endParaRPr lang="en-US" altLang="zh-CN" dirty="0"/>
          </a:p>
          <a:p>
            <a:r>
              <a:rPr lang="zh-CN" altLang="en-US" dirty="0"/>
              <a:t>大多数情况下，国债期货的净基差会收敛</a:t>
            </a:r>
            <a:endParaRPr lang="en-US" altLang="zh-CN" dirty="0"/>
          </a:p>
          <a:p>
            <a:endParaRPr lang="en-US" altLang="zh-CN" dirty="0"/>
          </a:p>
          <a:p>
            <a:r>
              <a:rPr lang="zh-CN" altLang="en-US" dirty="0"/>
              <a:t>如果</a:t>
            </a:r>
            <a:r>
              <a:rPr lang="en-US" altLang="zh-CN" dirty="0"/>
              <a:t>CTD</a:t>
            </a:r>
            <a:r>
              <a:rPr lang="zh-CN" altLang="en-US" dirty="0"/>
              <a:t>保持恒定，做空基差会收获</a:t>
            </a:r>
            <a:r>
              <a:rPr lang="en-US" altLang="zh-CN" dirty="0"/>
              <a:t>BNOC </a:t>
            </a:r>
            <a:r>
              <a:rPr lang="zh-CN" altLang="en-US" dirty="0"/>
              <a:t>收敛的利</a:t>
            </a:r>
            <a:r>
              <a:rPr lang="zh-CN" altLang="en-US" dirty="0" smtClean="0"/>
              <a:t>差</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513774252"/>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zh-CN" smtClean="0"/>
              <a:t>- </a:t>
            </a:r>
            <a:fld id="{9C16BBEF-28F3-42FA-8293-CE0A7B8ED75E}" type="slidenum">
              <a:rPr lang="en-US" altLang="zh-CN" smtClean="0"/>
              <a:pPr>
                <a:defRPr/>
              </a:pPr>
              <a:t>19</a:t>
            </a:fld>
            <a:r>
              <a:rPr lang="en-US" altLang="zh-CN" smtClean="0"/>
              <a:t> -</a:t>
            </a:r>
            <a:endParaRPr lang="en-US" altLang="zh-CN"/>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196752"/>
            <a:ext cx="8784976" cy="5247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395536" y="549052"/>
            <a:ext cx="6408738" cy="647700"/>
          </a:xfrm>
          <a:prstGeom prst="rect">
            <a:avLst/>
          </a:prstGeom>
        </p:spPr>
        <p:txBody>
          <a:bodyPr/>
          <a:lst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pPr algn="just">
              <a:buNone/>
            </a:pPr>
            <a:r>
              <a:rPr lang="zh-CN" altLang="en-US" kern="0" dirty="0" smtClean="0"/>
              <a:t>国债期货基</a:t>
            </a:r>
            <a:r>
              <a:rPr lang="zh-CN" altLang="en-US" kern="0" dirty="0"/>
              <a:t>差交易  </a:t>
            </a:r>
            <a:r>
              <a:rPr lang="en-US" altLang="zh-CN" kern="0" dirty="0"/>
              <a:t>– </a:t>
            </a:r>
            <a:r>
              <a:rPr lang="en-US" altLang="zh-CN" kern="0" dirty="0" smtClean="0"/>
              <a:t>CTD </a:t>
            </a:r>
            <a:r>
              <a:rPr lang="zh-CN" altLang="en-US" kern="0" dirty="0" smtClean="0"/>
              <a:t>基差指标变化</a:t>
            </a:r>
            <a:endParaRPr lang="zh-CN" altLang="en-US" kern="0" dirty="0"/>
          </a:p>
        </p:txBody>
      </p:sp>
    </p:spTree>
    <p:extLst>
      <p:ext uri="{BB962C8B-B14F-4D97-AF65-F5344CB8AC3E}">
        <p14:creationId xmlns:p14="http://schemas.microsoft.com/office/powerpoint/2010/main" val="379084470"/>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目录</a:t>
            </a:r>
            <a:endParaRPr lang="zh-CN" altLang="en-US" dirty="0"/>
          </a:p>
        </p:txBody>
      </p:sp>
      <p:sp>
        <p:nvSpPr>
          <p:cNvPr id="3" name="Content Placeholder 2"/>
          <p:cNvSpPr>
            <a:spLocks noGrp="1"/>
          </p:cNvSpPr>
          <p:nvPr>
            <p:ph idx="1"/>
          </p:nvPr>
        </p:nvSpPr>
        <p:spPr>
          <a:xfrm>
            <a:off x="468313" y="1772816"/>
            <a:ext cx="8229600" cy="3961234"/>
          </a:xfrm>
        </p:spPr>
        <p:txBody>
          <a:bodyPr>
            <a:normAutofit fontScale="92500" lnSpcReduction="20000"/>
          </a:bodyPr>
          <a:lstStyle/>
          <a:p>
            <a:r>
              <a:rPr lang="zh-CN" altLang="en-US" dirty="0"/>
              <a:t>国</a:t>
            </a:r>
            <a:r>
              <a:rPr lang="zh-CN" altLang="en-US" dirty="0" smtClean="0"/>
              <a:t>债期货合约介</a:t>
            </a:r>
            <a:r>
              <a:rPr lang="zh-CN" altLang="en-US" dirty="0" smtClean="0"/>
              <a:t>绍</a:t>
            </a:r>
            <a:endParaRPr lang="en-US" altLang="zh-CN" dirty="0" smtClean="0"/>
          </a:p>
          <a:p>
            <a:endParaRPr lang="en-US" altLang="zh-CN" dirty="0" smtClean="0"/>
          </a:p>
          <a:p>
            <a:r>
              <a:rPr lang="zh-CN" altLang="en-US" dirty="0" smtClean="0"/>
              <a:t>国债期货</a:t>
            </a:r>
            <a:r>
              <a:rPr lang="zh-CN" altLang="en-US" dirty="0"/>
              <a:t>基</a:t>
            </a:r>
            <a:r>
              <a:rPr lang="zh-CN" altLang="en-US" dirty="0" smtClean="0"/>
              <a:t>差概</a:t>
            </a:r>
            <a:r>
              <a:rPr lang="zh-CN" altLang="en-US" dirty="0" smtClean="0"/>
              <a:t>念</a:t>
            </a:r>
            <a:endParaRPr lang="en-US" altLang="zh-CN" dirty="0" smtClean="0"/>
          </a:p>
          <a:p>
            <a:endParaRPr lang="en-US" altLang="zh-CN" dirty="0" smtClean="0"/>
          </a:p>
          <a:p>
            <a:r>
              <a:rPr lang="zh-CN" altLang="en-US" dirty="0"/>
              <a:t>国债期货基</a:t>
            </a:r>
            <a:r>
              <a:rPr lang="zh-CN" altLang="en-US" dirty="0" smtClean="0"/>
              <a:t>差交易及实现方</a:t>
            </a:r>
            <a:r>
              <a:rPr lang="zh-CN" altLang="en-US" dirty="0" smtClean="0"/>
              <a:t>式</a:t>
            </a:r>
            <a:endParaRPr lang="en-US" altLang="zh-CN" dirty="0" smtClean="0"/>
          </a:p>
          <a:p>
            <a:pPr lvl="1"/>
            <a:endParaRPr lang="en-US" altLang="zh-CN" dirty="0" smtClean="0"/>
          </a:p>
          <a:p>
            <a:pPr marL="342900" lvl="1" indent="-342900">
              <a:buFont typeface="Wingdings" pitchFamily="2" charset="2"/>
              <a:buChar char="n"/>
            </a:pPr>
            <a:r>
              <a:rPr lang="zh-CN" altLang="en-US" dirty="0" smtClean="0"/>
              <a:t>基</a:t>
            </a:r>
            <a:r>
              <a:rPr lang="zh-CN" altLang="en-US" dirty="0"/>
              <a:t>差交易</a:t>
            </a:r>
            <a:r>
              <a:rPr lang="zh-CN" altLang="en-US" dirty="0" smtClean="0"/>
              <a:t>策略（期现</a:t>
            </a:r>
            <a:r>
              <a:rPr lang="en-US" altLang="zh-CN" dirty="0" smtClean="0"/>
              <a:t>/</a:t>
            </a:r>
            <a:r>
              <a:rPr lang="zh-CN" altLang="en-US" dirty="0" smtClean="0"/>
              <a:t>跨期</a:t>
            </a:r>
            <a:r>
              <a:rPr lang="zh-CN" altLang="en-US" dirty="0" smtClean="0"/>
              <a:t>）</a:t>
            </a:r>
            <a:endParaRPr lang="en-US" altLang="zh-CN" dirty="0" smtClean="0"/>
          </a:p>
          <a:p>
            <a:pPr marL="342900" lvl="1" indent="-342900">
              <a:buFont typeface="Wingdings" pitchFamily="2" charset="2"/>
              <a:buChar char="n"/>
            </a:pPr>
            <a:endParaRPr lang="en-US" altLang="zh-CN" dirty="0" smtClean="0"/>
          </a:p>
          <a:p>
            <a:r>
              <a:rPr lang="zh-CN" altLang="en-US" dirty="0" smtClean="0"/>
              <a:t>国债期货仿真交易策</a:t>
            </a:r>
            <a:r>
              <a:rPr lang="zh-CN" altLang="en-US" dirty="0" smtClean="0"/>
              <a:t>略</a:t>
            </a:r>
            <a:endParaRPr lang="en-US" altLang="zh-CN" dirty="0" smtClean="0"/>
          </a:p>
          <a:p>
            <a:endParaRPr lang="en-US" altLang="zh-CN" dirty="0" smtClean="0"/>
          </a:p>
          <a:p>
            <a:r>
              <a:rPr lang="zh-CN" altLang="en-US" dirty="0"/>
              <a:t>国</a:t>
            </a:r>
            <a:r>
              <a:rPr lang="zh-CN" altLang="en-US" dirty="0" smtClean="0"/>
              <a:t>内市场现状和国债期货系统准备</a:t>
            </a:r>
            <a:endParaRPr lang="zh-CN" altLang="en-US" dirty="0" smtClean="0"/>
          </a:p>
        </p:txBody>
      </p:sp>
      <p:sp>
        <p:nvSpPr>
          <p:cNvPr id="4" name="Slide Number Placeholder 3"/>
          <p:cNvSpPr>
            <a:spLocks noGrp="1"/>
          </p:cNvSpPr>
          <p:nvPr>
            <p:ph type="sldNum" sz="quarter" idx="10"/>
          </p:nvPr>
        </p:nvSpPr>
        <p:spPr/>
        <p:txBody>
          <a:bodyPr/>
          <a:lstStyle/>
          <a:p>
            <a:pPr>
              <a:defRPr/>
            </a:pPr>
            <a:r>
              <a:rPr lang="en-US" altLang="zh-CN" dirty="0" smtClean="0"/>
              <a:t>- </a:t>
            </a:r>
            <a:fld id="{7C44B0F0-2E61-46DD-9903-130368CABB70}" type="slidenum">
              <a:rPr lang="en-US" altLang="zh-CN" smtClean="0"/>
              <a:pPr>
                <a:defRPr/>
              </a:pPr>
              <a:t>2</a:t>
            </a:fld>
            <a:r>
              <a:rPr lang="en-US" altLang="zh-CN" dirty="0" smtClean="0"/>
              <a:t> -</a:t>
            </a:r>
            <a:endParaRPr lang="en-US" altLang="zh-CN" dirty="0"/>
          </a:p>
        </p:txBody>
      </p:sp>
    </p:spTree>
    <p:extLst>
      <p:ext uri="{BB962C8B-B14F-4D97-AF65-F5344CB8AC3E}">
        <p14:creationId xmlns:p14="http://schemas.microsoft.com/office/powerpoint/2010/main" val="1678557541"/>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476672"/>
            <a:ext cx="7273056" cy="647700"/>
          </a:xfrm>
        </p:spPr>
        <p:txBody>
          <a:bodyPr/>
          <a:lstStyle/>
          <a:p>
            <a:pPr>
              <a:buNone/>
            </a:pPr>
            <a:r>
              <a:rPr lang="zh-CN" altLang="en-US" dirty="0"/>
              <a:t>国债期货基差交易 </a:t>
            </a:r>
            <a:r>
              <a:rPr lang="zh-CN" altLang="en-US" dirty="0" smtClean="0"/>
              <a:t> </a:t>
            </a:r>
            <a:r>
              <a:rPr lang="en-US" altLang="zh-CN" dirty="0" smtClean="0"/>
              <a:t>- CTD</a:t>
            </a:r>
            <a:r>
              <a:rPr lang="zh-CN" altLang="en-US" dirty="0" smtClean="0"/>
              <a:t>基差交易</a:t>
            </a:r>
            <a:r>
              <a:rPr lang="en-US" altLang="zh-CN" dirty="0" err="1" smtClean="0"/>
              <a:t>Vs</a:t>
            </a:r>
            <a:r>
              <a:rPr lang="en-US" altLang="zh-CN" dirty="0" smtClean="0"/>
              <a:t> </a:t>
            </a:r>
            <a:r>
              <a:rPr lang="zh-CN" altLang="en-US" dirty="0" smtClean="0"/>
              <a:t>回购</a:t>
            </a:r>
            <a:endParaRPr lang="zh-CN" altLang="en-US" dirty="0"/>
          </a:p>
        </p:txBody>
      </p:sp>
      <p:sp>
        <p:nvSpPr>
          <p:cNvPr id="3" name="Content Placeholder 2"/>
          <p:cNvSpPr>
            <a:spLocks noGrp="1"/>
          </p:cNvSpPr>
          <p:nvPr>
            <p:ph idx="1"/>
          </p:nvPr>
        </p:nvSpPr>
        <p:spPr>
          <a:xfrm>
            <a:off x="468313" y="1556792"/>
            <a:ext cx="8229600" cy="431874"/>
          </a:xfrm>
        </p:spPr>
        <p:txBody>
          <a:bodyPr/>
          <a:lstStyle/>
          <a:p>
            <a:r>
              <a:rPr lang="zh-CN" altLang="en-US" dirty="0" smtClean="0"/>
              <a:t>除交割转换期权外，基差的投资组合的现金流和回购类似</a:t>
            </a:r>
            <a:endParaRPr lang="en-US" altLang="zh-CN" dirty="0" smtClean="0"/>
          </a:p>
        </p:txBody>
      </p:sp>
      <p:sp>
        <p:nvSpPr>
          <p:cNvPr id="4" name="Slide Number Placeholder 3"/>
          <p:cNvSpPr>
            <a:spLocks noGrp="1"/>
          </p:cNvSpPr>
          <p:nvPr>
            <p:ph type="sldNum" sz="quarter" idx="10"/>
          </p:nvPr>
        </p:nvSpPr>
        <p:spPr/>
        <p:txBody>
          <a:bodyPr/>
          <a:lstStyle/>
          <a:p>
            <a:pPr>
              <a:defRPr/>
            </a:pPr>
            <a:r>
              <a:rPr lang="en-US" altLang="zh-CN" smtClean="0"/>
              <a:t>- </a:t>
            </a:r>
            <a:fld id="{275D9BD2-0CDD-4BB1-9579-82EA6E7F997F}" type="slidenum">
              <a:rPr lang="en-US" altLang="zh-CN" smtClean="0"/>
              <a:pPr>
                <a:defRPr/>
              </a:pPr>
              <a:t>20</a:t>
            </a:fld>
            <a:r>
              <a:rPr lang="en-US" altLang="zh-CN" smtClean="0"/>
              <a:t> -</a:t>
            </a:r>
            <a:endParaRPr lang="en-US" altLang="zh-CN"/>
          </a:p>
        </p:txBody>
      </p:sp>
      <p:sp>
        <p:nvSpPr>
          <p:cNvPr id="5" name="Rectangle 4"/>
          <p:cNvSpPr/>
          <p:nvPr/>
        </p:nvSpPr>
        <p:spPr>
          <a:xfrm>
            <a:off x="179512" y="3068960"/>
            <a:ext cx="1296144" cy="2808312"/>
          </a:xfrm>
          <a:prstGeom prst="rect">
            <a:avLst/>
          </a:prstGeom>
          <a:solidFill>
            <a:srgbClr val="0F21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结算日</a:t>
            </a: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r>
              <a:rPr lang="zh-CN" altLang="en-US" dirty="0" smtClean="0"/>
              <a:t>回购到期日</a:t>
            </a:r>
            <a:endParaRPr lang="zh-CN" altLang="en-US" dirty="0"/>
          </a:p>
        </p:txBody>
      </p:sp>
      <p:sp>
        <p:nvSpPr>
          <p:cNvPr id="7" name="Rectangle 6"/>
          <p:cNvSpPr/>
          <p:nvPr/>
        </p:nvSpPr>
        <p:spPr>
          <a:xfrm>
            <a:off x="2987824" y="3068960"/>
            <a:ext cx="1296144" cy="2808312"/>
          </a:xfrm>
          <a:prstGeom prst="rect">
            <a:avLst/>
          </a:prstGeom>
          <a:solidFill>
            <a:srgbClr val="0F21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结算日</a:t>
            </a: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r>
              <a:rPr lang="zh-CN" altLang="en-US" dirty="0" smtClean="0"/>
              <a:t>回购到期日</a:t>
            </a:r>
            <a:endParaRPr lang="zh-CN" altLang="en-US" dirty="0"/>
          </a:p>
        </p:txBody>
      </p:sp>
      <p:sp>
        <p:nvSpPr>
          <p:cNvPr id="6" name="TextBox 5"/>
          <p:cNvSpPr txBox="1"/>
          <p:nvPr/>
        </p:nvSpPr>
        <p:spPr>
          <a:xfrm>
            <a:off x="323528" y="2699628"/>
            <a:ext cx="877163" cy="369332"/>
          </a:xfrm>
          <a:prstGeom prst="rect">
            <a:avLst/>
          </a:prstGeom>
          <a:noFill/>
        </p:spPr>
        <p:txBody>
          <a:bodyPr wrap="none" rtlCol="0">
            <a:spAutoFit/>
          </a:bodyPr>
          <a:lstStyle/>
          <a:p>
            <a:r>
              <a:rPr lang="zh-CN" altLang="en-US" dirty="0" smtClean="0"/>
              <a:t>交易者</a:t>
            </a:r>
            <a:endParaRPr lang="zh-CN" altLang="en-US" dirty="0"/>
          </a:p>
        </p:txBody>
      </p:sp>
      <p:sp>
        <p:nvSpPr>
          <p:cNvPr id="9" name="TextBox 8"/>
          <p:cNvSpPr txBox="1"/>
          <p:nvPr/>
        </p:nvSpPr>
        <p:spPr>
          <a:xfrm>
            <a:off x="3190781" y="2699628"/>
            <a:ext cx="877163" cy="369332"/>
          </a:xfrm>
          <a:prstGeom prst="rect">
            <a:avLst/>
          </a:prstGeom>
          <a:noFill/>
        </p:spPr>
        <p:txBody>
          <a:bodyPr wrap="none" rtlCol="0">
            <a:spAutoFit/>
          </a:bodyPr>
          <a:lstStyle/>
          <a:p>
            <a:r>
              <a:rPr lang="zh-CN" altLang="en-US" dirty="0" smtClean="0"/>
              <a:t>对手方</a:t>
            </a:r>
            <a:endParaRPr lang="zh-CN" altLang="en-US" dirty="0"/>
          </a:p>
        </p:txBody>
      </p:sp>
      <p:cxnSp>
        <p:nvCxnSpPr>
          <p:cNvPr id="10" name="Straight Arrow Connector 9"/>
          <p:cNvCxnSpPr/>
          <p:nvPr/>
        </p:nvCxnSpPr>
        <p:spPr>
          <a:xfrm flipH="1">
            <a:off x="1475656" y="3429000"/>
            <a:ext cx="1512168"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35696" y="3068960"/>
            <a:ext cx="646331" cy="369332"/>
          </a:xfrm>
          <a:prstGeom prst="rect">
            <a:avLst/>
          </a:prstGeom>
          <a:noFill/>
        </p:spPr>
        <p:txBody>
          <a:bodyPr wrap="none" rtlCol="0">
            <a:spAutoFit/>
          </a:bodyPr>
          <a:lstStyle/>
          <a:p>
            <a:r>
              <a:rPr lang="zh-CN" altLang="en-US" dirty="0" smtClean="0"/>
              <a:t>借钱</a:t>
            </a:r>
            <a:endParaRPr lang="zh-CN" altLang="en-US" dirty="0"/>
          </a:p>
        </p:txBody>
      </p:sp>
      <p:cxnSp>
        <p:nvCxnSpPr>
          <p:cNvPr id="13" name="Straight Arrow Connector 12"/>
          <p:cNvCxnSpPr/>
          <p:nvPr/>
        </p:nvCxnSpPr>
        <p:spPr>
          <a:xfrm>
            <a:off x="1475656" y="3861048"/>
            <a:ext cx="1512168"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75656" y="5301208"/>
            <a:ext cx="1512168"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475656" y="5589240"/>
            <a:ext cx="1512168"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03648" y="3501008"/>
            <a:ext cx="1800493" cy="369332"/>
          </a:xfrm>
          <a:prstGeom prst="rect">
            <a:avLst/>
          </a:prstGeom>
          <a:noFill/>
        </p:spPr>
        <p:txBody>
          <a:bodyPr wrap="none" rtlCol="0">
            <a:spAutoFit/>
          </a:bodyPr>
          <a:lstStyle/>
          <a:p>
            <a:r>
              <a:rPr lang="zh-CN" altLang="en-US" dirty="0" smtClean="0"/>
              <a:t>借券（质押品）</a:t>
            </a:r>
            <a:endParaRPr lang="zh-CN" altLang="en-US" dirty="0"/>
          </a:p>
        </p:txBody>
      </p:sp>
      <p:sp>
        <p:nvSpPr>
          <p:cNvPr id="18" name="TextBox 17"/>
          <p:cNvSpPr txBox="1"/>
          <p:nvPr/>
        </p:nvSpPr>
        <p:spPr>
          <a:xfrm>
            <a:off x="1403648" y="4869160"/>
            <a:ext cx="1704313" cy="369332"/>
          </a:xfrm>
          <a:prstGeom prst="rect">
            <a:avLst/>
          </a:prstGeom>
          <a:noFill/>
        </p:spPr>
        <p:txBody>
          <a:bodyPr wrap="none" rtlCol="0">
            <a:spAutoFit/>
          </a:bodyPr>
          <a:lstStyle/>
          <a:p>
            <a:r>
              <a:rPr lang="zh-CN" altLang="en-US" dirty="0" smtClean="0"/>
              <a:t>还钱</a:t>
            </a:r>
            <a:r>
              <a:rPr lang="en-US" altLang="zh-CN" dirty="0" smtClean="0"/>
              <a:t>+</a:t>
            </a:r>
            <a:r>
              <a:rPr lang="zh-CN" altLang="en-US" dirty="0" smtClean="0"/>
              <a:t>回购利息</a:t>
            </a:r>
            <a:endParaRPr lang="zh-CN" altLang="en-US" dirty="0"/>
          </a:p>
        </p:txBody>
      </p:sp>
      <p:sp>
        <p:nvSpPr>
          <p:cNvPr id="19" name="TextBox 18"/>
          <p:cNvSpPr txBox="1"/>
          <p:nvPr/>
        </p:nvSpPr>
        <p:spPr>
          <a:xfrm>
            <a:off x="1932638" y="5589240"/>
            <a:ext cx="646331" cy="369332"/>
          </a:xfrm>
          <a:prstGeom prst="rect">
            <a:avLst/>
          </a:prstGeom>
          <a:noFill/>
        </p:spPr>
        <p:txBody>
          <a:bodyPr wrap="none" rtlCol="0">
            <a:spAutoFit/>
          </a:bodyPr>
          <a:lstStyle/>
          <a:p>
            <a:r>
              <a:rPr lang="zh-CN" altLang="en-US" dirty="0" smtClean="0"/>
              <a:t>还券</a:t>
            </a:r>
            <a:endParaRPr lang="zh-CN" altLang="en-US" dirty="0"/>
          </a:p>
        </p:txBody>
      </p:sp>
      <p:sp>
        <p:nvSpPr>
          <p:cNvPr id="20" name="Rectangle 19"/>
          <p:cNvSpPr/>
          <p:nvPr/>
        </p:nvSpPr>
        <p:spPr>
          <a:xfrm>
            <a:off x="4716016" y="3078252"/>
            <a:ext cx="1296144" cy="2808312"/>
          </a:xfrm>
          <a:prstGeom prst="rect">
            <a:avLst/>
          </a:prstGeom>
          <a:solidFill>
            <a:srgbClr val="0F21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交易日</a:t>
            </a: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r>
              <a:rPr lang="zh-CN" altLang="en-US" dirty="0" smtClean="0"/>
              <a:t>交割日</a:t>
            </a:r>
            <a:endParaRPr lang="zh-CN" altLang="en-US" dirty="0"/>
          </a:p>
        </p:txBody>
      </p:sp>
      <p:sp>
        <p:nvSpPr>
          <p:cNvPr id="21" name="Rectangle 20"/>
          <p:cNvSpPr/>
          <p:nvPr/>
        </p:nvSpPr>
        <p:spPr>
          <a:xfrm>
            <a:off x="7524328" y="3078252"/>
            <a:ext cx="1296144" cy="2808312"/>
          </a:xfrm>
          <a:prstGeom prst="rect">
            <a:avLst/>
          </a:prstGeom>
          <a:solidFill>
            <a:srgbClr val="0F21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交易日</a:t>
            </a: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r>
              <a:rPr lang="zh-CN" altLang="en-US" dirty="0" smtClean="0"/>
              <a:t>交割日</a:t>
            </a:r>
            <a:endParaRPr lang="zh-CN" altLang="en-US" dirty="0"/>
          </a:p>
        </p:txBody>
      </p:sp>
      <p:sp>
        <p:nvSpPr>
          <p:cNvPr id="22" name="TextBox 21"/>
          <p:cNvSpPr txBox="1"/>
          <p:nvPr/>
        </p:nvSpPr>
        <p:spPr>
          <a:xfrm>
            <a:off x="4860032" y="2708920"/>
            <a:ext cx="877163" cy="369332"/>
          </a:xfrm>
          <a:prstGeom prst="rect">
            <a:avLst/>
          </a:prstGeom>
          <a:noFill/>
        </p:spPr>
        <p:txBody>
          <a:bodyPr wrap="none" rtlCol="0">
            <a:spAutoFit/>
          </a:bodyPr>
          <a:lstStyle/>
          <a:p>
            <a:r>
              <a:rPr lang="zh-CN" altLang="en-US" dirty="0" smtClean="0"/>
              <a:t>交易者</a:t>
            </a:r>
            <a:endParaRPr lang="zh-CN" altLang="en-US" dirty="0"/>
          </a:p>
        </p:txBody>
      </p:sp>
      <p:sp>
        <p:nvSpPr>
          <p:cNvPr id="23" name="TextBox 22"/>
          <p:cNvSpPr txBox="1"/>
          <p:nvPr/>
        </p:nvSpPr>
        <p:spPr>
          <a:xfrm>
            <a:off x="7727285" y="2708920"/>
            <a:ext cx="877163" cy="369332"/>
          </a:xfrm>
          <a:prstGeom prst="rect">
            <a:avLst/>
          </a:prstGeom>
          <a:noFill/>
        </p:spPr>
        <p:txBody>
          <a:bodyPr wrap="none" rtlCol="0">
            <a:spAutoFit/>
          </a:bodyPr>
          <a:lstStyle/>
          <a:p>
            <a:r>
              <a:rPr lang="zh-CN" altLang="en-US" dirty="0" smtClean="0"/>
              <a:t>对手方</a:t>
            </a:r>
            <a:endParaRPr lang="zh-CN" altLang="en-US" dirty="0"/>
          </a:p>
        </p:txBody>
      </p:sp>
      <p:cxnSp>
        <p:nvCxnSpPr>
          <p:cNvPr id="24" name="Straight Arrow Connector 23"/>
          <p:cNvCxnSpPr/>
          <p:nvPr/>
        </p:nvCxnSpPr>
        <p:spPr>
          <a:xfrm flipH="1">
            <a:off x="6012160" y="3438292"/>
            <a:ext cx="1512168"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31898" y="2514962"/>
            <a:ext cx="1120820" cy="646331"/>
          </a:xfrm>
          <a:prstGeom prst="rect">
            <a:avLst/>
          </a:prstGeom>
          <a:noFill/>
        </p:spPr>
        <p:txBody>
          <a:bodyPr wrap="none" rtlCol="0">
            <a:spAutoFit/>
          </a:bodyPr>
          <a:lstStyle/>
          <a:p>
            <a:r>
              <a:rPr lang="zh-CN" altLang="en-US" dirty="0" smtClean="0"/>
              <a:t>卖</a:t>
            </a:r>
            <a:r>
              <a:rPr lang="en-US" altLang="zh-CN" dirty="0" smtClean="0"/>
              <a:t>CTD</a:t>
            </a:r>
          </a:p>
          <a:p>
            <a:r>
              <a:rPr lang="zh-CN" altLang="en-US" dirty="0" smtClean="0"/>
              <a:t>买入期货</a:t>
            </a:r>
            <a:endParaRPr lang="zh-CN" altLang="en-US" dirty="0"/>
          </a:p>
        </p:txBody>
      </p:sp>
      <p:cxnSp>
        <p:nvCxnSpPr>
          <p:cNvPr id="26" name="Straight Arrow Connector 25"/>
          <p:cNvCxnSpPr/>
          <p:nvPr/>
        </p:nvCxnSpPr>
        <p:spPr>
          <a:xfrm>
            <a:off x="6012160" y="3645024"/>
            <a:ext cx="1512168"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012160" y="5445224"/>
            <a:ext cx="1512168"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012160" y="5598532"/>
            <a:ext cx="1512168"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40152" y="4244895"/>
            <a:ext cx="1584176" cy="1200329"/>
          </a:xfrm>
          <a:prstGeom prst="rect">
            <a:avLst/>
          </a:prstGeom>
          <a:noFill/>
        </p:spPr>
        <p:txBody>
          <a:bodyPr wrap="square" rtlCol="0">
            <a:spAutoFit/>
          </a:bodyPr>
          <a:lstStyle/>
          <a:p>
            <a:r>
              <a:rPr lang="zh-CN" altLang="en-US" dirty="0" smtClean="0"/>
              <a:t>本金</a:t>
            </a:r>
            <a:r>
              <a:rPr lang="en-US" altLang="zh-CN" dirty="0" smtClean="0"/>
              <a:t>+</a:t>
            </a:r>
            <a:r>
              <a:rPr lang="zh-CN" altLang="en-US" dirty="0" smtClean="0"/>
              <a:t>隐含回购利息</a:t>
            </a:r>
            <a:r>
              <a:rPr lang="en-US" altLang="zh-CN" dirty="0" smtClean="0"/>
              <a:t>(IRR</a:t>
            </a:r>
            <a:r>
              <a:rPr lang="zh-CN" altLang="en-US" dirty="0" smtClean="0"/>
              <a:t>）</a:t>
            </a:r>
            <a:endParaRPr lang="en-US" altLang="zh-CN" dirty="0" smtClean="0"/>
          </a:p>
          <a:p>
            <a:r>
              <a:rPr lang="en-US" altLang="zh-CN" dirty="0" smtClean="0"/>
              <a:t>+ </a:t>
            </a:r>
            <a:r>
              <a:rPr lang="zh-CN" altLang="en-US" dirty="0" smtClean="0"/>
              <a:t>可能的</a:t>
            </a:r>
            <a:r>
              <a:rPr lang="en-US" altLang="zh-CN" dirty="0" smtClean="0"/>
              <a:t>CTD</a:t>
            </a:r>
            <a:r>
              <a:rPr lang="zh-CN" altLang="en-US" dirty="0" smtClean="0"/>
              <a:t>切换损失</a:t>
            </a:r>
            <a:endParaRPr lang="zh-CN" altLang="en-US" dirty="0"/>
          </a:p>
        </p:txBody>
      </p:sp>
      <p:sp>
        <p:nvSpPr>
          <p:cNvPr id="31" name="TextBox 30"/>
          <p:cNvSpPr txBox="1"/>
          <p:nvPr/>
        </p:nvSpPr>
        <p:spPr>
          <a:xfrm>
            <a:off x="6469142" y="5598532"/>
            <a:ext cx="659155" cy="369332"/>
          </a:xfrm>
          <a:prstGeom prst="rect">
            <a:avLst/>
          </a:prstGeom>
          <a:noFill/>
        </p:spPr>
        <p:txBody>
          <a:bodyPr wrap="none" rtlCol="0">
            <a:spAutoFit/>
          </a:bodyPr>
          <a:lstStyle/>
          <a:p>
            <a:r>
              <a:rPr lang="en-US" altLang="zh-CN" dirty="0" smtClean="0"/>
              <a:t>CTD</a:t>
            </a:r>
            <a:endParaRPr lang="zh-CN" altLang="en-US" dirty="0"/>
          </a:p>
        </p:txBody>
      </p:sp>
      <p:sp>
        <p:nvSpPr>
          <p:cNvPr id="14" name="TextBox 13"/>
          <p:cNvSpPr txBox="1"/>
          <p:nvPr/>
        </p:nvSpPr>
        <p:spPr>
          <a:xfrm>
            <a:off x="1475656" y="1999793"/>
            <a:ext cx="1723549" cy="461665"/>
          </a:xfrm>
          <a:prstGeom prst="rect">
            <a:avLst/>
          </a:prstGeom>
          <a:noFill/>
        </p:spPr>
        <p:txBody>
          <a:bodyPr wrap="none" rtlCol="0">
            <a:spAutoFit/>
          </a:bodyPr>
          <a:lstStyle/>
          <a:p>
            <a:r>
              <a:rPr lang="zh-CN" altLang="en-US" sz="2400" b="1" dirty="0" smtClean="0">
                <a:solidFill>
                  <a:srgbClr val="00B050"/>
                </a:solidFill>
              </a:rPr>
              <a:t>正回购场景</a:t>
            </a:r>
            <a:endParaRPr lang="zh-CN" altLang="en-US" sz="2400" b="1" dirty="0">
              <a:solidFill>
                <a:srgbClr val="00B050"/>
              </a:solidFill>
            </a:endParaRPr>
          </a:p>
        </p:txBody>
      </p:sp>
      <p:sp>
        <p:nvSpPr>
          <p:cNvPr id="33" name="TextBox 32"/>
          <p:cNvSpPr txBox="1"/>
          <p:nvPr/>
        </p:nvSpPr>
        <p:spPr>
          <a:xfrm>
            <a:off x="5834472" y="1998960"/>
            <a:ext cx="2040943" cy="461665"/>
          </a:xfrm>
          <a:prstGeom prst="rect">
            <a:avLst/>
          </a:prstGeom>
          <a:noFill/>
        </p:spPr>
        <p:txBody>
          <a:bodyPr wrap="none" rtlCol="0">
            <a:spAutoFit/>
          </a:bodyPr>
          <a:lstStyle/>
          <a:p>
            <a:r>
              <a:rPr lang="zh-CN" altLang="en-US" sz="2400" b="1" dirty="0" smtClean="0">
                <a:solidFill>
                  <a:srgbClr val="00B050"/>
                </a:solidFill>
              </a:rPr>
              <a:t>做空基差场景</a:t>
            </a:r>
            <a:endParaRPr lang="zh-CN" altLang="en-US" sz="2400" b="1" dirty="0">
              <a:solidFill>
                <a:srgbClr val="00B050"/>
              </a:solidFill>
            </a:endParaRPr>
          </a:p>
        </p:txBody>
      </p:sp>
      <p:sp>
        <p:nvSpPr>
          <p:cNvPr id="32" name="TextBox 31"/>
          <p:cNvSpPr txBox="1"/>
          <p:nvPr/>
        </p:nvSpPr>
        <p:spPr>
          <a:xfrm>
            <a:off x="6588224" y="3131676"/>
            <a:ext cx="415498" cy="369332"/>
          </a:xfrm>
          <a:prstGeom prst="rect">
            <a:avLst/>
          </a:prstGeom>
          <a:noFill/>
        </p:spPr>
        <p:txBody>
          <a:bodyPr wrap="none" rtlCol="0">
            <a:spAutoFit/>
          </a:bodyPr>
          <a:lstStyle/>
          <a:p>
            <a:r>
              <a:rPr lang="zh-CN" altLang="en-US" dirty="0" smtClean="0"/>
              <a:t>钱</a:t>
            </a:r>
            <a:endParaRPr lang="zh-CN" altLang="en-US" dirty="0"/>
          </a:p>
        </p:txBody>
      </p:sp>
      <p:sp>
        <p:nvSpPr>
          <p:cNvPr id="35" name="TextBox 34"/>
          <p:cNvSpPr txBox="1"/>
          <p:nvPr/>
        </p:nvSpPr>
        <p:spPr>
          <a:xfrm>
            <a:off x="6505133" y="3653408"/>
            <a:ext cx="659155" cy="369332"/>
          </a:xfrm>
          <a:prstGeom prst="rect">
            <a:avLst/>
          </a:prstGeom>
          <a:noFill/>
        </p:spPr>
        <p:txBody>
          <a:bodyPr wrap="none" rtlCol="0">
            <a:spAutoFit/>
          </a:bodyPr>
          <a:lstStyle/>
          <a:p>
            <a:r>
              <a:rPr lang="en-US" altLang="zh-CN" dirty="0" smtClean="0"/>
              <a:t>CTD</a:t>
            </a:r>
            <a:endParaRPr lang="zh-CN" altLang="en-US" dirty="0"/>
          </a:p>
        </p:txBody>
      </p:sp>
    </p:spTree>
    <p:extLst>
      <p:ext uri="{BB962C8B-B14F-4D97-AF65-F5344CB8AC3E}">
        <p14:creationId xmlns:p14="http://schemas.microsoft.com/office/powerpoint/2010/main" val="2884047600"/>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476672"/>
            <a:ext cx="7849120" cy="647700"/>
          </a:xfrm>
        </p:spPr>
        <p:txBody>
          <a:bodyPr/>
          <a:lstStyle/>
          <a:p>
            <a:pPr>
              <a:buNone/>
            </a:pPr>
            <a:r>
              <a:rPr lang="zh-CN" altLang="en-US" dirty="0"/>
              <a:t>国债期货基差交易  </a:t>
            </a:r>
            <a:r>
              <a:rPr lang="en-US" altLang="zh-CN" dirty="0"/>
              <a:t>- CTD</a:t>
            </a:r>
            <a:r>
              <a:rPr lang="zh-CN" altLang="en-US" dirty="0"/>
              <a:t>基差交易</a:t>
            </a:r>
            <a:r>
              <a:rPr lang="en-US" altLang="zh-CN" dirty="0" err="1"/>
              <a:t>Vs</a:t>
            </a:r>
            <a:r>
              <a:rPr lang="en-US" altLang="zh-CN" dirty="0"/>
              <a:t> </a:t>
            </a:r>
            <a:r>
              <a:rPr lang="zh-CN" altLang="en-US" dirty="0"/>
              <a:t>回购</a:t>
            </a:r>
          </a:p>
        </p:txBody>
      </p:sp>
      <p:sp>
        <p:nvSpPr>
          <p:cNvPr id="3" name="Content Placeholder 2"/>
          <p:cNvSpPr>
            <a:spLocks noGrp="1"/>
          </p:cNvSpPr>
          <p:nvPr>
            <p:ph idx="1"/>
          </p:nvPr>
        </p:nvSpPr>
        <p:spPr>
          <a:xfrm>
            <a:off x="468313" y="1556792"/>
            <a:ext cx="8229600" cy="431874"/>
          </a:xfrm>
        </p:spPr>
        <p:txBody>
          <a:bodyPr/>
          <a:lstStyle/>
          <a:p>
            <a:r>
              <a:rPr lang="zh-CN" altLang="en-US" dirty="0" smtClean="0"/>
              <a:t>除交割转换期权外，基差的投资组合的现金流和回购类似</a:t>
            </a:r>
            <a:endParaRPr lang="en-US" altLang="zh-CN" dirty="0" smtClean="0"/>
          </a:p>
        </p:txBody>
      </p:sp>
      <p:sp>
        <p:nvSpPr>
          <p:cNvPr id="4" name="Slide Number Placeholder 3"/>
          <p:cNvSpPr>
            <a:spLocks noGrp="1"/>
          </p:cNvSpPr>
          <p:nvPr>
            <p:ph type="sldNum" sz="quarter" idx="10"/>
          </p:nvPr>
        </p:nvSpPr>
        <p:spPr/>
        <p:txBody>
          <a:bodyPr/>
          <a:lstStyle/>
          <a:p>
            <a:pPr>
              <a:defRPr/>
            </a:pPr>
            <a:r>
              <a:rPr lang="en-US" altLang="zh-CN" smtClean="0"/>
              <a:t>- </a:t>
            </a:r>
            <a:fld id="{275D9BD2-0CDD-4BB1-9579-82EA6E7F997F}" type="slidenum">
              <a:rPr lang="en-US" altLang="zh-CN" smtClean="0"/>
              <a:pPr>
                <a:defRPr/>
              </a:pPr>
              <a:t>21</a:t>
            </a:fld>
            <a:r>
              <a:rPr lang="en-US" altLang="zh-CN" smtClean="0"/>
              <a:t> -</a:t>
            </a:r>
            <a:endParaRPr lang="en-US" altLang="zh-CN"/>
          </a:p>
        </p:txBody>
      </p:sp>
      <p:sp>
        <p:nvSpPr>
          <p:cNvPr id="5" name="Rectangle 4"/>
          <p:cNvSpPr/>
          <p:nvPr/>
        </p:nvSpPr>
        <p:spPr>
          <a:xfrm>
            <a:off x="179512" y="3068960"/>
            <a:ext cx="1296144" cy="2808312"/>
          </a:xfrm>
          <a:prstGeom prst="rect">
            <a:avLst/>
          </a:prstGeom>
          <a:solidFill>
            <a:srgbClr val="0F21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结算日</a:t>
            </a: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r>
              <a:rPr lang="zh-CN" altLang="en-US" dirty="0" smtClean="0"/>
              <a:t>回购到期日</a:t>
            </a:r>
            <a:endParaRPr lang="zh-CN" altLang="en-US" dirty="0"/>
          </a:p>
        </p:txBody>
      </p:sp>
      <p:sp>
        <p:nvSpPr>
          <p:cNvPr id="7" name="Rectangle 6"/>
          <p:cNvSpPr/>
          <p:nvPr/>
        </p:nvSpPr>
        <p:spPr>
          <a:xfrm>
            <a:off x="2987824" y="3068960"/>
            <a:ext cx="1296144" cy="2808312"/>
          </a:xfrm>
          <a:prstGeom prst="rect">
            <a:avLst/>
          </a:prstGeom>
          <a:solidFill>
            <a:srgbClr val="0F21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结算日</a:t>
            </a: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r>
              <a:rPr lang="zh-CN" altLang="en-US" dirty="0" smtClean="0"/>
              <a:t>回购到期日</a:t>
            </a:r>
            <a:endParaRPr lang="zh-CN" altLang="en-US" dirty="0"/>
          </a:p>
        </p:txBody>
      </p:sp>
      <p:sp>
        <p:nvSpPr>
          <p:cNvPr id="6" name="TextBox 5"/>
          <p:cNvSpPr txBox="1"/>
          <p:nvPr/>
        </p:nvSpPr>
        <p:spPr>
          <a:xfrm>
            <a:off x="323528" y="2699628"/>
            <a:ext cx="877163" cy="369332"/>
          </a:xfrm>
          <a:prstGeom prst="rect">
            <a:avLst/>
          </a:prstGeom>
          <a:noFill/>
        </p:spPr>
        <p:txBody>
          <a:bodyPr wrap="none" rtlCol="0">
            <a:spAutoFit/>
          </a:bodyPr>
          <a:lstStyle/>
          <a:p>
            <a:r>
              <a:rPr lang="zh-CN" altLang="en-US" dirty="0" smtClean="0"/>
              <a:t>交易者</a:t>
            </a:r>
            <a:endParaRPr lang="zh-CN" altLang="en-US" dirty="0"/>
          </a:p>
        </p:txBody>
      </p:sp>
      <p:sp>
        <p:nvSpPr>
          <p:cNvPr id="9" name="TextBox 8"/>
          <p:cNvSpPr txBox="1"/>
          <p:nvPr/>
        </p:nvSpPr>
        <p:spPr>
          <a:xfrm>
            <a:off x="3190781" y="2699628"/>
            <a:ext cx="877163" cy="369332"/>
          </a:xfrm>
          <a:prstGeom prst="rect">
            <a:avLst/>
          </a:prstGeom>
          <a:noFill/>
        </p:spPr>
        <p:txBody>
          <a:bodyPr wrap="none" rtlCol="0">
            <a:spAutoFit/>
          </a:bodyPr>
          <a:lstStyle/>
          <a:p>
            <a:r>
              <a:rPr lang="zh-CN" altLang="en-US" dirty="0" smtClean="0"/>
              <a:t>对手方</a:t>
            </a:r>
            <a:endParaRPr lang="zh-CN" altLang="en-US" dirty="0"/>
          </a:p>
        </p:txBody>
      </p:sp>
      <p:cxnSp>
        <p:nvCxnSpPr>
          <p:cNvPr id="10" name="Straight Arrow Connector 9"/>
          <p:cNvCxnSpPr/>
          <p:nvPr/>
        </p:nvCxnSpPr>
        <p:spPr>
          <a:xfrm flipH="1">
            <a:off x="1475656" y="3429000"/>
            <a:ext cx="1512168" cy="0"/>
          </a:xfrm>
          <a:prstGeom prst="straightConnector1">
            <a:avLst/>
          </a:prstGeom>
          <a:ln w="381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35696" y="3068960"/>
            <a:ext cx="646331" cy="369332"/>
          </a:xfrm>
          <a:prstGeom prst="rect">
            <a:avLst/>
          </a:prstGeom>
          <a:noFill/>
        </p:spPr>
        <p:txBody>
          <a:bodyPr wrap="none" rtlCol="0">
            <a:spAutoFit/>
          </a:bodyPr>
          <a:lstStyle/>
          <a:p>
            <a:r>
              <a:rPr lang="zh-CN" altLang="en-US" dirty="0" smtClean="0"/>
              <a:t>借钱</a:t>
            </a:r>
            <a:endParaRPr lang="zh-CN" altLang="en-US" dirty="0"/>
          </a:p>
        </p:txBody>
      </p:sp>
      <p:cxnSp>
        <p:nvCxnSpPr>
          <p:cNvPr id="13" name="Straight Arrow Connector 12"/>
          <p:cNvCxnSpPr/>
          <p:nvPr/>
        </p:nvCxnSpPr>
        <p:spPr>
          <a:xfrm>
            <a:off x="1475656" y="3861048"/>
            <a:ext cx="1512168" cy="0"/>
          </a:xfrm>
          <a:prstGeom prst="straightConnector1">
            <a:avLst/>
          </a:prstGeom>
          <a:ln w="381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75656" y="5589240"/>
            <a:ext cx="1512168"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475656" y="5301208"/>
            <a:ext cx="1512168"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03648" y="3501008"/>
            <a:ext cx="1800493" cy="369332"/>
          </a:xfrm>
          <a:prstGeom prst="rect">
            <a:avLst/>
          </a:prstGeom>
          <a:noFill/>
        </p:spPr>
        <p:txBody>
          <a:bodyPr wrap="none" rtlCol="0">
            <a:spAutoFit/>
          </a:bodyPr>
          <a:lstStyle/>
          <a:p>
            <a:r>
              <a:rPr lang="zh-CN" altLang="en-US" dirty="0" smtClean="0"/>
              <a:t>借券（质押品）</a:t>
            </a:r>
            <a:endParaRPr lang="zh-CN" altLang="en-US" dirty="0"/>
          </a:p>
        </p:txBody>
      </p:sp>
      <p:sp>
        <p:nvSpPr>
          <p:cNvPr id="18" name="TextBox 17"/>
          <p:cNvSpPr txBox="1"/>
          <p:nvPr/>
        </p:nvSpPr>
        <p:spPr>
          <a:xfrm>
            <a:off x="1403648" y="4869160"/>
            <a:ext cx="1704313" cy="369332"/>
          </a:xfrm>
          <a:prstGeom prst="rect">
            <a:avLst/>
          </a:prstGeom>
          <a:noFill/>
        </p:spPr>
        <p:txBody>
          <a:bodyPr wrap="none" rtlCol="0">
            <a:spAutoFit/>
          </a:bodyPr>
          <a:lstStyle/>
          <a:p>
            <a:r>
              <a:rPr lang="zh-CN" altLang="en-US" dirty="0" smtClean="0"/>
              <a:t>还钱</a:t>
            </a:r>
            <a:r>
              <a:rPr lang="en-US" altLang="zh-CN" dirty="0" smtClean="0"/>
              <a:t>+</a:t>
            </a:r>
            <a:r>
              <a:rPr lang="zh-CN" altLang="en-US" dirty="0" smtClean="0"/>
              <a:t>回购利息</a:t>
            </a:r>
            <a:endParaRPr lang="zh-CN" altLang="en-US" dirty="0"/>
          </a:p>
        </p:txBody>
      </p:sp>
      <p:sp>
        <p:nvSpPr>
          <p:cNvPr id="19" name="TextBox 18"/>
          <p:cNvSpPr txBox="1"/>
          <p:nvPr/>
        </p:nvSpPr>
        <p:spPr>
          <a:xfrm>
            <a:off x="1932638" y="5589240"/>
            <a:ext cx="646331" cy="369332"/>
          </a:xfrm>
          <a:prstGeom prst="rect">
            <a:avLst/>
          </a:prstGeom>
          <a:noFill/>
        </p:spPr>
        <p:txBody>
          <a:bodyPr wrap="none" rtlCol="0">
            <a:spAutoFit/>
          </a:bodyPr>
          <a:lstStyle/>
          <a:p>
            <a:r>
              <a:rPr lang="zh-CN" altLang="en-US" dirty="0" smtClean="0"/>
              <a:t>还券</a:t>
            </a:r>
            <a:endParaRPr lang="zh-CN" altLang="en-US" dirty="0"/>
          </a:p>
        </p:txBody>
      </p:sp>
      <p:sp>
        <p:nvSpPr>
          <p:cNvPr id="20" name="Rectangle 19"/>
          <p:cNvSpPr/>
          <p:nvPr/>
        </p:nvSpPr>
        <p:spPr>
          <a:xfrm>
            <a:off x="4716016" y="3078252"/>
            <a:ext cx="1296144" cy="2808312"/>
          </a:xfrm>
          <a:prstGeom prst="rect">
            <a:avLst/>
          </a:prstGeom>
          <a:solidFill>
            <a:srgbClr val="0F21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交易日</a:t>
            </a:r>
            <a:endParaRPr lang="en-US" altLang="zh-CN" dirty="0" smtClean="0"/>
          </a:p>
          <a:p>
            <a:pPr algn="ctr"/>
            <a:endParaRPr lang="en-US" altLang="zh-CN" dirty="0"/>
          </a:p>
          <a:p>
            <a:pPr algn="ctr"/>
            <a:endParaRPr lang="en-US" altLang="zh-CN" dirty="0"/>
          </a:p>
          <a:p>
            <a:pPr algn="ctr"/>
            <a:endParaRPr lang="en-US" altLang="zh-CN" dirty="0"/>
          </a:p>
          <a:p>
            <a:pPr algn="ctr"/>
            <a:endParaRPr lang="en-US" altLang="zh-CN" dirty="0" smtClean="0"/>
          </a:p>
          <a:p>
            <a:pPr algn="ctr"/>
            <a:endParaRPr lang="en-US" altLang="zh-CN" dirty="0"/>
          </a:p>
          <a:p>
            <a:pPr algn="ctr"/>
            <a:r>
              <a:rPr lang="zh-CN" altLang="en-US" dirty="0" smtClean="0"/>
              <a:t>交割日</a:t>
            </a:r>
            <a:endParaRPr lang="zh-CN" altLang="en-US" dirty="0"/>
          </a:p>
        </p:txBody>
      </p:sp>
      <p:sp>
        <p:nvSpPr>
          <p:cNvPr id="21" name="Rectangle 20"/>
          <p:cNvSpPr/>
          <p:nvPr/>
        </p:nvSpPr>
        <p:spPr>
          <a:xfrm>
            <a:off x="7524328" y="3078252"/>
            <a:ext cx="1296144" cy="2808312"/>
          </a:xfrm>
          <a:prstGeom prst="rect">
            <a:avLst/>
          </a:prstGeom>
          <a:solidFill>
            <a:srgbClr val="0F21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交易日</a:t>
            </a: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r>
              <a:rPr lang="zh-CN" altLang="en-US" dirty="0" smtClean="0"/>
              <a:t>交割日</a:t>
            </a:r>
            <a:endParaRPr lang="zh-CN" altLang="en-US" dirty="0"/>
          </a:p>
        </p:txBody>
      </p:sp>
      <p:sp>
        <p:nvSpPr>
          <p:cNvPr id="22" name="TextBox 21"/>
          <p:cNvSpPr txBox="1"/>
          <p:nvPr/>
        </p:nvSpPr>
        <p:spPr>
          <a:xfrm>
            <a:off x="4860032" y="2708920"/>
            <a:ext cx="877163" cy="369332"/>
          </a:xfrm>
          <a:prstGeom prst="rect">
            <a:avLst/>
          </a:prstGeom>
          <a:noFill/>
        </p:spPr>
        <p:txBody>
          <a:bodyPr wrap="none" rtlCol="0">
            <a:spAutoFit/>
          </a:bodyPr>
          <a:lstStyle/>
          <a:p>
            <a:r>
              <a:rPr lang="zh-CN" altLang="en-US" dirty="0" smtClean="0"/>
              <a:t>交易者</a:t>
            </a:r>
            <a:endParaRPr lang="zh-CN" altLang="en-US" dirty="0"/>
          </a:p>
        </p:txBody>
      </p:sp>
      <p:sp>
        <p:nvSpPr>
          <p:cNvPr id="23" name="TextBox 22"/>
          <p:cNvSpPr txBox="1"/>
          <p:nvPr/>
        </p:nvSpPr>
        <p:spPr>
          <a:xfrm>
            <a:off x="7727285" y="2708920"/>
            <a:ext cx="877163" cy="369332"/>
          </a:xfrm>
          <a:prstGeom prst="rect">
            <a:avLst/>
          </a:prstGeom>
          <a:noFill/>
        </p:spPr>
        <p:txBody>
          <a:bodyPr wrap="none" rtlCol="0">
            <a:spAutoFit/>
          </a:bodyPr>
          <a:lstStyle/>
          <a:p>
            <a:r>
              <a:rPr lang="zh-CN" altLang="en-US" dirty="0" smtClean="0"/>
              <a:t>对手方</a:t>
            </a:r>
            <a:endParaRPr lang="zh-CN" altLang="en-US" dirty="0"/>
          </a:p>
        </p:txBody>
      </p:sp>
      <p:cxnSp>
        <p:nvCxnSpPr>
          <p:cNvPr id="24" name="Straight Arrow Connector 23"/>
          <p:cNvCxnSpPr/>
          <p:nvPr/>
        </p:nvCxnSpPr>
        <p:spPr>
          <a:xfrm flipH="1">
            <a:off x="6012160" y="3645024"/>
            <a:ext cx="1512168"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31898" y="2514962"/>
            <a:ext cx="1107996" cy="646331"/>
          </a:xfrm>
          <a:prstGeom prst="rect">
            <a:avLst/>
          </a:prstGeom>
          <a:noFill/>
        </p:spPr>
        <p:txBody>
          <a:bodyPr wrap="none" rtlCol="0">
            <a:spAutoFit/>
          </a:bodyPr>
          <a:lstStyle/>
          <a:p>
            <a:r>
              <a:rPr lang="zh-CN" altLang="en-US" dirty="0"/>
              <a:t>买</a:t>
            </a:r>
            <a:r>
              <a:rPr lang="en-US" altLang="zh-CN" dirty="0" smtClean="0"/>
              <a:t>CTD</a:t>
            </a:r>
          </a:p>
          <a:p>
            <a:r>
              <a:rPr lang="zh-CN" altLang="en-US" dirty="0" smtClean="0"/>
              <a:t>卖开期货</a:t>
            </a:r>
            <a:endParaRPr lang="zh-CN" altLang="en-US" dirty="0"/>
          </a:p>
        </p:txBody>
      </p:sp>
      <p:cxnSp>
        <p:nvCxnSpPr>
          <p:cNvPr id="26" name="Straight Arrow Connector 25"/>
          <p:cNvCxnSpPr/>
          <p:nvPr/>
        </p:nvCxnSpPr>
        <p:spPr>
          <a:xfrm>
            <a:off x="6012160" y="3429000"/>
            <a:ext cx="1512168"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012160" y="5589240"/>
            <a:ext cx="1512168"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012160" y="5373216"/>
            <a:ext cx="1512168"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40152" y="4172887"/>
            <a:ext cx="1584176" cy="1200329"/>
          </a:xfrm>
          <a:prstGeom prst="rect">
            <a:avLst/>
          </a:prstGeom>
          <a:noFill/>
        </p:spPr>
        <p:txBody>
          <a:bodyPr wrap="square" rtlCol="0">
            <a:spAutoFit/>
          </a:bodyPr>
          <a:lstStyle/>
          <a:p>
            <a:r>
              <a:rPr lang="zh-CN" altLang="en-US" dirty="0" smtClean="0"/>
              <a:t>本金</a:t>
            </a:r>
            <a:r>
              <a:rPr lang="en-US" altLang="zh-CN" dirty="0" smtClean="0"/>
              <a:t>+</a:t>
            </a:r>
            <a:r>
              <a:rPr lang="zh-CN" altLang="en-US" dirty="0" smtClean="0"/>
              <a:t>隐含回购利息（</a:t>
            </a:r>
            <a:r>
              <a:rPr lang="en-US" altLang="zh-CN" dirty="0" smtClean="0"/>
              <a:t>IRR</a:t>
            </a:r>
            <a:r>
              <a:rPr lang="zh-CN" altLang="en-US" dirty="0" smtClean="0"/>
              <a:t>）</a:t>
            </a:r>
            <a:endParaRPr lang="en-US" altLang="zh-CN" dirty="0" smtClean="0"/>
          </a:p>
          <a:p>
            <a:r>
              <a:rPr lang="en-US" altLang="zh-CN" dirty="0" smtClean="0"/>
              <a:t>+ </a:t>
            </a:r>
            <a:r>
              <a:rPr lang="zh-CN" altLang="en-US" dirty="0" smtClean="0"/>
              <a:t>可能的</a:t>
            </a:r>
            <a:r>
              <a:rPr lang="en-US" altLang="zh-CN" dirty="0" smtClean="0"/>
              <a:t>CTD</a:t>
            </a:r>
            <a:r>
              <a:rPr lang="zh-CN" altLang="en-US" dirty="0" smtClean="0"/>
              <a:t>切换收益</a:t>
            </a:r>
            <a:endParaRPr lang="zh-CN" altLang="en-US" dirty="0"/>
          </a:p>
        </p:txBody>
      </p:sp>
      <p:sp>
        <p:nvSpPr>
          <p:cNvPr id="31" name="TextBox 30"/>
          <p:cNvSpPr txBox="1"/>
          <p:nvPr/>
        </p:nvSpPr>
        <p:spPr>
          <a:xfrm>
            <a:off x="6469142" y="5598532"/>
            <a:ext cx="659155" cy="369332"/>
          </a:xfrm>
          <a:prstGeom prst="rect">
            <a:avLst/>
          </a:prstGeom>
          <a:noFill/>
        </p:spPr>
        <p:txBody>
          <a:bodyPr wrap="none" rtlCol="0">
            <a:spAutoFit/>
          </a:bodyPr>
          <a:lstStyle/>
          <a:p>
            <a:r>
              <a:rPr lang="en-US" altLang="zh-CN" dirty="0" smtClean="0"/>
              <a:t>CTD</a:t>
            </a:r>
            <a:endParaRPr lang="zh-CN" altLang="en-US" dirty="0"/>
          </a:p>
        </p:txBody>
      </p:sp>
      <p:sp>
        <p:nvSpPr>
          <p:cNvPr id="14" name="TextBox 13"/>
          <p:cNvSpPr txBox="1"/>
          <p:nvPr/>
        </p:nvSpPr>
        <p:spPr>
          <a:xfrm>
            <a:off x="1475656" y="1999793"/>
            <a:ext cx="1731564" cy="461665"/>
          </a:xfrm>
          <a:prstGeom prst="rect">
            <a:avLst/>
          </a:prstGeom>
          <a:noFill/>
        </p:spPr>
        <p:txBody>
          <a:bodyPr wrap="none" rtlCol="0">
            <a:spAutoFit/>
          </a:bodyPr>
          <a:lstStyle/>
          <a:p>
            <a:r>
              <a:rPr lang="zh-CN" altLang="en-US" sz="2400" b="1" dirty="0" smtClean="0">
                <a:solidFill>
                  <a:srgbClr val="00B050"/>
                </a:solidFill>
              </a:rPr>
              <a:t>逆回购场景</a:t>
            </a:r>
            <a:endParaRPr lang="zh-CN" altLang="en-US" sz="2400" b="1" dirty="0">
              <a:solidFill>
                <a:srgbClr val="00B050"/>
              </a:solidFill>
            </a:endParaRPr>
          </a:p>
        </p:txBody>
      </p:sp>
      <p:sp>
        <p:nvSpPr>
          <p:cNvPr id="33" name="TextBox 32"/>
          <p:cNvSpPr txBox="1"/>
          <p:nvPr/>
        </p:nvSpPr>
        <p:spPr>
          <a:xfrm>
            <a:off x="5834472" y="1998960"/>
            <a:ext cx="2040943" cy="461665"/>
          </a:xfrm>
          <a:prstGeom prst="rect">
            <a:avLst/>
          </a:prstGeom>
          <a:noFill/>
        </p:spPr>
        <p:txBody>
          <a:bodyPr wrap="none" rtlCol="0">
            <a:spAutoFit/>
          </a:bodyPr>
          <a:lstStyle/>
          <a:p>
            <a:r>
              <a:rPr lang="zh-CN" altLang="en-US" sz="2400" b="1" dirty="0" smtClean="0">
                <a:solidFill>
                  <a:srgbClr val="00B050"/>
                </a:solidFill>
              </a:rPr>
              <a:t>做多基差场景</a:t>
            </a:r>
            <a:endParaRPr lang="zh-CN" altLang="en-US" sz="2400" b="1" dirty="0">
              <a:solidFill>
                <a:srgbClr val="00B050"/>
              </a:solidFill>
            </a:endParaRPr>
          </a:p>
        </p:txBody>
      </p:sp>
      <p:sp>
        <p:nvSpPr>
          <p:cNvPr id="32" name="TextBox 31"/>
          <p:cNvSpPr txBox="1"/>
          <p:nvPr/>
        </p:nvSpPr>
        <p:spPr>
          <a:xfrm>
            <a:off x="6588224" y="3131676"/>
            <a:ext cx="415498" cy="369332"/>
          </a:xfrm>
          <a:prstGeom prst="rect">
            <a:avLst/>
          </a:prstGeom>
          <a:noFill/>
        </p:spPr>
        <p:txBody>
          <a:bodyPr wrap="none" rtlCol="0">
            <a:spAutoFit/>
          </a:bodyPr>
          <a:lstStyle/>
          <a:p>
            <a:r>
              <a:rPr lang="zh-CN" altLang="en-US" dirty="0" smtClean="0"/>
              <a:t>钱</a:t>
            </a:r>
            <a:endParaRPr lang="zh-CN" altLang="en-US" dirty="0"/>
          </a:p>
        </p:txBody>
      </p:sp>
      <p:sp>
        <p:nvSpPr>
          <p:cNvPr id="35" name="TextBox 34"/>
          <p:cNvSpPr txBox="1"/>
          <p:nvPr/>
        </p:nvSpPr>
        <p:spPr>
          <a:xfrm>
            <a:off x="6505133" y="3653408"/>
            <a:ext cx="659155" cy="369332"/>
          </a:xfrm>
          <a:prstGeom prst="rect">
            <a:avLst/>
          </a:prstGeom>
          <a:noFill/>
        </p:spPr>
        <p:txBody>
          <a:bodyPr wrap="none" rtlCol="0">
            <a:spAutoFit/>
          </a:bodyPr>
          <a:lstStyle/>
          <a:p>
            <a:r>
              <a:rPr lang="en-US" altLang="zh-CN" dirty="0" smtClean="0"/>
              <a:t>CTD</a:t>
            </a:r>
            <a:endParaRPr lang="zh-CN" altLang="en-US" dirty="0"/>
          </a:p>
        </p:txBody>
      </p:sp>
    </p:spTree>
    <p:extLst>
      <p:ext uri="{BB962C8B-B14F-4D97-AF65-F5344CB8AC3E}">
        <p14:creationId xmlns:p14="http://schemas.microsoft.com/office/powerpoint/2010/main" val="1755705395"/>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1" name="投影片編號版面配置區 1"/>
          <p:cNvSpPr>
            <a:spLocks noGrp="1"/>
          </p:cNvSpPr>
          <p:nvPr>
            <p:ph type="sldNum" sz="quarter" idx="4294967295"/>
          </p:nvPr>
        </p:nvSpPr>
        <p:spPr>
          <a:xfrm>
            <a:off x="8440738" y="6496050"/>
            <a:ext cx="333375" cy="136525"/>
          </a:xfrm>
          <a:prstGeom prst="rect">
            <a:avLst/>
          </a:prstGeom>
          <a:noFill/>
        </p:spPr>
        <p:txBody>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fld id="{662EBFDF-8683-42B8-8403-AEB75466FD9A}" type="slidenum">
              <a:rPr lang="en-GB" altLang="zh-TW" sz="900" smtClean="0">
                <a:solidFill>
                  <a:schemeClr val="tx2"/>
                </a:solidFill>
              </a:rPr>
              <a:pPr eaLnBrk="1" hangingPunct="1"/>
              <a:t>22</a:t>
            </a:fld>
            <a:endParaRPr lang="en-GB" altLang="zh-TW" sz="900" smtClean="0">
              <a:solidFill>
                <a:schemeClr val="tx2"/>
              </a:solidFill>
            </a:endParaRPr>
          </a:p>
        </p:txBody>
      </p:sp>
      <p:sp>
        <p:nvSpPr>
          <p:cNvPr id="15" name="Title 1"/>
          <p:cNvSpPr>
            <a:spLocks noGrp="1"/>
          </p:cNvSpPr>
          <p:nvPr>
            <p:ph type="title"/>
          </p:nvPr>
        </p:nvSpPr>
        <p:spPr>
          <a:xfrm>
            <a:off x="395536" y="476672"/>
            <a:ext cx="7200800" cy="647700"/>
          </a:xfrm>
        </p:spPr>
        <p:txBody>
          <a:bodyPr/>
          <a:lstStyle/>
          <a:p>
            <a:pPr>
              <a:buNone/>
            </a:pPr>
            <a:r>
              <a:rPr lang="zh-CN" altLang="en-US" dirty="0"/>
              <a:t>国</a:t>
            </a:r>
            <a:r>
              <a:rPr lang="zh-CN" altLang="en-US" dirty="0" smtClean="0"/>
              <a:t>债期货基差交易 </a:t>
            </a:r>
            <a:r>
              <a:rPr lang="en-US" altLang="zh-CN" dirty="0" smtClean="0"/>
              <a:t>– </a:t>
            </a:r>
            <a:r>
              <a:rPr lang="zh-CN" altLang="en-US" dirty="0" smtClean="0"/>
              <a:t>基差风险对套保的影响</a:t>
            </a:r>
            <a:endParaRPr lang="zh-CN" altLang="en-US" dirty="0"/>
          </a:p>
        </p:txBody>
      </p:sp>
      <p:sp>
        <p:nvSpPr>
          <p:cNvPr id="16" name="Rectangle 2"/>
          <p:cNvSpPr>
            <a:spLocks noChangeArrowheads="1"/>
          </p:cNvSpPr>
          <p:nvPr/>
        </p:nvSpPr>
        <p:spPr bwMode="auto">
          <a:xfrm>
            <a:off x="277688" y="1631162"/>
            <a:ext cx="8686800" cy="417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rgbClr val="92D050"/>
              </a:buClr>
              <a:buFont typeface="Wingdings" pitchFamily="2" charset="2"/>
              <a:buChar char="n"/>
            </a:pPr>
            <a:r>
              <a:rPr lang="zh-CN" altLang="en-US" sz="2400" dirty="0">
                <a:latin typeface="楷体_GB2312" pitchFamily="49" charset="-122"/>
                <a:ea typeface="楷体_GB2312" pitchFamily="49" charset="-122"/>
                <a:cs typeface="Times New Roman" pitchFamily="18" charset="0"/>
              </a:rPr>
              <a:t>国</a:t>
            </a:r>
            <a:r>
              <a:rPr lang="zh-CN" altLang="en-US" sz="2400" dirty="0" smtClean="0">
                <a:latin typeface="楷体_GB2312" pitchFamily="49" charset="-122"/>
                <a:ea typeface="楷体_GB2312" pitchFamily="49" charset="-122"/>
                <a:cs typeface="Times New Roman" pitchFamily="18" charset="0"/>
              </a:rPr>
              <a:t>债期货是利率市场和资金市场的一座桥梁</a:t>
            </a:r>
            <a:endParaRPr lang="en-US" altLang="zh-CN" sz="2400" dirty="0" smtClean="0">
              <a:latin typeface="楷体_GB2312" pitchFamily="49" charset="-122"/>
              <a:ea typeface="楷体_GB2312" pitchFamily="49" charset="-122"/>
              <a:cs typeface="Times New Roman" pitchFamily="18" charset="0"/>
            </a:endParaRPr>
          </a:p>
          <a:p>
            <a:pPr marL="342900" indent="-342900" eaLnBrk="0" hangingPunct="0">
              <a:spcBef>
                <a:spcPct val="20000"/>
              </a:spcBef>
              <a:buClr>
                <a:srgbClr val="92D050"/>
              </a:buClr>
              <a:buFont typeface="Wingdings" pitchFamily="2" charset="2"/>
              <a:buChar char="n"/>
            </a:pPr>
            <a:endParaRPr lang="en-US" altLang="zh-TW" sz="2400" dirty="0">
              <a:latin typeface="楷体_GB2312" pitchFamily="49" charset="-122"/>
              <a:ea typeface="楷体_GB2312" pitchFamily="49" charset="-122"/>
              <a:cs typeface="Times New Roman" pitchFamily="18" charset="0"/>
              <a:sym typeface="Wingdings" pitchFamily="2" charset="2"/>
            </a:endParaRPr>
          </a:p>
          <a:p>
            <a:pPr marL="342900" indent="-342900" eaLnBrk="0" hangingPunct="0">
              <a:spcBef>
                <a:spcPct val="20000"/>
              </a:spcBef>
              <a:buClr>
                <a:srgbClr val="92D050"/>
              </a:buClr>
              <a:buFont typeface="Wingdings" pitchFamily="2" charset="2"/>
              <a:buChar char="n"/>
            </a:pPr>
            <a:r>
              <a:rPr lang="zh-CN" altLang="en-US" sz="2400" dirty="0" smtClean="0">
                <a:latin typeface="楷体_GB2312" pitchFamily="49" charset="-122"/>
                <a:ea typeface="楷体_GB2312" pitchFamily="49" charset="-122"/>
                <a:cs typeface="Times New Roman" pitchFamily="18" charset="0"/>
                <a:sym typeface="Wingdings" pitchFamily="2" charset="2"/>
              </a:rPr>
              <a:t>国债期货的套保实质是将长久期的利率风险转换为短久期的基差风险</a:t>
            </a:r>
            <a:endParaRPr lang="en-US" altLang="zh-CN" sz="2400" dirty="0" smtClean="0">
              <a:latin typeface="楷体_GB2312" pitchFamily="49" charset="-122"/>
              <a:ea typeface="楷体_GB2312" pitchFamily="49" charset="-122"/>
              <a:cs typeface="Times New Roman" pitchFamily="18" charset="0"/>
              <a:sym typeface="Wingdings" pitchFamily="2" charset="2"/>
            </a:endParaRPr>
          </a:p>
          <a:p>
            <a:pPr marL="342900" indent="-342900" eaLnBrk="0" hangingPunct="0">
              <a:spcBef>
                <a:spcPct val="20000"/>
              </a:spcBef>
              <a:buClr>
                <a:srgbClr val="92D050"/>
              </a:buClr>
              <a:buFont typeface="Wingdings" pitchFamily="2" charset="2"/>
              <a:buChar char="n"/>
            </a:pPr>
            <a:endParaRPr lang="en-US" altLang="zh-TW" sz="2400" dirty="0">
              <a:latin typeface="楷体_GB2312" pitchFamily="49" charset="-122"/>
              <a:ea typeface="楷体_GB2312" pitchFamily="49" charset="-122"/>
              <a:cs typeface="Times New Roman" pitchFamily="18" charset="0"/>
              <a:sym typeface="Wingdings" pitchFamily="2" charset="2"/>
            </a:endParaRPr>
          </a:p>
          <a:p>
            <a:pPr marL="342900" indent="-342900" eaLnBrk="0" hangingPunct="0">
              <a:spcBef>
                <a:spcPct val="20000"/>
              </a:spcBef>
              <a:buClr>
                <a:srgbClr val="92D050"/>
              </a:buClr>
              <a:buFont typeface="Wingdings" pitchFamily="2" charset="2"/>
              <a:buChar char="n"/>
            </a:pPr>
            <a:r>
              <a:rPr lang="zh-CN" altLang="en-US" sz="2400" dirty="0" smtClean="0">
                <a:latin typeface="楷体_GB2312" pitchFamily="49" charset="-122"/>
                <a:ea typeface="楷体_GB2312" pitchFamily="49" charset="-122"/>
                <a:cs typeface="Times New Roman" pitchFamily="18" charset="0"/>
                <a:sym typeface="Wingdings" pitchFamily="2" charset="2"/>
              </a:rPr>
              <a:t>基差风险主要来源于同期限的资金利率变化</a:t>
            </a:r>
            <a:endParaRPr lang="en-US" altLang="zh-CN" sz="2400" dirty="0" smtClean="0">
              <a:latin typeface="楷体_GB2312" pitchFamily="49" charset="-122"/>
              <a:ea typeface="楷体_GB2312" pitchFamily="49" charset="-122"/>
              <a:cs typeface="Times New Roman" pitchFamily="18" charset="0"/>
              <a:sym typeface="Wingdings" pitchFamily="2" charset="2"/>
            </a:endParaRPr>
          </a:p>
          <a:p>
            <a:pPr marL="342900" indent="-342900" eaLnBrk="0" hangingPunct="0">
              <a:spcBef>
                <a:spcPct val="20000"/>
              </a:spcBef>
              <a:buClr>
                <a:srgbClr val="92D050"/>
              </a:buClr>
              <a:buFont typeface="Wingdings" pitchFamily="2" charset="2"/>
              <a:buChar char="n"/>
            </a:pPr>
            <a:endParaRPr lang="en-US" altLang="zh-TW" sz="2400" dirty="0">
              <a:latin typeface="楷体_GB2312" pitchFamily="49" charset="-122"/>
              <a:ea typeface="楷体_GB2312" pitchFamily="49" charset="-122"/>
              <a:cs typeface="Times New Roman" pitchFamily="18" charset="0"/>
              <a:sym typeface="Wingdings" pitchFamily="2" charset="2"/>
            </a:endParaRPr>
          </a:p>
          <a:p>
            <a:pPr marL="342900" indent="-342900" eaLnBrk="0" hangingPunct="0">
              <a:spcBef>
                <a:spcPct val="20000"/>
              </a:spcBef>
              <a:buClr>
                <a:srgbClr val="92D050"/>
              </a:buClr>
              <a:buFont typeface="Wingdings" pitchFamily="2" charset="2"/>
              <a:buChar char="n"/>
            </a:pPr>
            <a:r>
              <a:rPr lang="zh-CN" altLang="en-US" sz="2400" dirty="0" smtClean="0">
                <a:latin typeface="楷体_GB2312" pitchFamily="49" charset="-122"/>
                <a:ea typeface="楷体_GB2312" pitchFamily="49" charset="-122"/>
                <a:cs typeface="Times New Roman" pitchFamily="18" charset="0"/>
                <a:sym typeface="Wingdings" pitchFamily="2" charset="2"/>
              </a:rPr>
              <a:t>国内市场的资金利率波动率很大，套保策略需要结合短期利率市场的变化确定</a:t>
            </a:r>
            <a:endParaRPr lang="en-US" altLang="zh-TW" sz="2400" dirty="0">
              <a:latin typeface="楷体_GB2312" pitchFamily="49" charset="-122"/>
              <a:ea typeface="楷体_GB2312" pitchFamily="49" charset="-122"/>
              <a:cs typeface="Times New Roman" pitchFamily="18" charset="0"/>
              <a:sym typeface="Wingdings" pitchFamily="2" charset="2"/>
            </a:endParaRPr>
          </a:p>
        </p:txBody>
      </p:sp>
    </p:spTree>
    <p:extLst>
      <p:ext uri="{BB962C8B-B14F-4D97-AF65-F5344CB8AC3E}">
        <p14:creationId xmlns:p14="http://schemas.microsoft.com/office/powerpoint/2010/main" val="1185595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340768"/>
            <a:ext cx="8229600" cy="4393282"/>
          </a:xfrm>
        </p:spPr>
        <p:txBody>
          <a:bodyPr/>
          <a:lstStyle/>
          <a:p>
            <a:r>
              <a:rPr lang="en-US" altLang="zh-CN" dirty="0" smtClean="0"/>
              <a:t>CTD </a:t>
            </a:r>
            <a:r>
              <a:rPr lang="zh-CN" altLang="en-US" dirty="0" smtClean="0"/>
              <a:t>或者非</a:t>
            </a:r>
            <a:r>
              <a:rPr lang="en-US" altLang="zh-CN" dirty="0" smtClean="0"/>
              <a:t>CTD</a:t>
            </a:r>
            <a:r>
              <a:rPr lang="zh-CN" altLang="en-US" dirty="0" smtClean="0"/>
              <a:t>基差</a:t>
            </a:r>
            <a:endParaRPr lang="en-US" altLang="zh-CN" dirty="0" smtClean="0"/>
          </a:p>
          <a:p>
            <a:pPr lvl="1">
              <a:buClr>
                <a:srgbClr val="92D050"/>
              </a:buClr>
              <a:buFont typeface="Wingdings" pitchFamily="2" charset="2"/>
              <a:buChar char="Ø"/>
            </a:pPr>
            <a:r>
              <a:rPr lang="en-US" altLang="zh-CN" kern="1200" dirty="0">
                <a:latin typeface="楷体_GB2312" pitchFamily="49" charset="-122"/>
                <a:ea typeface="楷体_GB2312" pitchFamily="49" charset="-122"/>
                <a:cs typeface="+mn-cs"/>
              </a:rPr>
              <a:t>CTD</a:t>
            </a:r>
            <a:r>
              <a:rPr lang="zh-CN" altLang="en-US" kern="1200" dirty="0">
                <a:latin typeface="楷体_GB2312" pitchFamily="49" charset="-122"/>
                <a:ea typeface="楷体_GB2312" pitchFamily="49" charset="-122"/>
                <a:cs typeface="+mn-cs"/>
              </a:rPr>
              <a:t>的市场容量</a:t>
            </a:r>
            <a:endParaRPr lang="en-US" altLang="zh-CN" kern="1200" dirty="0">
              <a:latin typeface="楷体_GB2312" pitchFamily="49" charset="-122"/>
              <a:ea typeface="楷体_GB2312" pitchFamily="49" charset="-122"/>
              <a:cs typeface="+mn-cs"/>
            </a:endParaRPr>
          </a:p>
          <a:p>
            <a:endParaRPr lang="en-US" altLang="zh-CN" dirty="0"/>
          </a:p>
          <a:p>
            <a:r>
              <a:rPr lang="zh-CN" altLang="en-US" dirty="0" smtClean="0"/>
              <a:t>注意事项</a:t>
            </a:r>
            <a:endParaRPr lang="en-US" altLang="zh-CN" dirty="0" smtClean="0"/>
          </a:p>
          <a:p>
            <a:pPr lvl="1">
              <a:buClr>
                <a:srgbClr val="92D050"/>
              </a:buClr>
              <a:buFont typeface="Wingdings" pitchFamily="2" charset="2"/>
              <a:buChar char="Ø"/>
            </a:pPr>
            <a:r>
              <a:rPr lang="zh-CN" altLang="en-US" kern="1200" dirty="0" smtClean="0">
                <a:latin typeface="楷体_GB2312" pitchFamily="49" charset="-122"/>
                <a:ea typeface="楷体_GB2312" pitchFamily="49" charset="-122"/>
                <a:cs typeface="+mn-cs"/>
              </a:rPr>
              <a:t>融</a:t>
            </a:r>
            <a:r>
              <a:rPr lang="zh-CN" altLang="en-US" kern="1200" dirty="0">
                <a:latin typeface="楷体_GB2312" pitchFamily="49" charset="-122"/>
                <a:ea typeface="楷体_GB2312" pitchFamily="49" charset="-122"/>
                <a:cs typeface="+mn-cs"/>
              </a:rPr>
              <a:t>券卖空成本 （</a:t>
            </a:r>
            <a:r>
              <a:rPr lang="en-US" altLang="zh-CN" kern="1200" dirty="0">
                <a:latin typeface="楷体_GB2312" pitchFamily="49" charset="-122"/>
                <a:ea typeface="楷体_GB2312" pitchFamily="49" charset="-122"/>
                <a:cs typeface="+mn-cs"/>
              </a:rPr>
              <a:t>Special Repo</a:t>
            </a:r>
            <a:r>
              <a:rPr lang="zh-CN" altLang="en-US" kern="1200" dirty="0">
                <a:latin typeface="楷体_GB2312" pitchFamily="49" charset="-122"/>
                <a:ea typeface="楷体_GB2312" pitchFamily="49" charset="-122"/>
                <a:cs typeface="+mn-cs"/>
              </a:rPr>
              <a:t>）</a:t>
            </a:r>
            <a:endParaRPr lang="en-US" altLang="zh-CN" kern="1200" dirty="0">
              <a:latin typeface="楷体_GB2312" pitchFamily="49" charset="-122"/>
              <a:ea typeface="楷体_GB2312" pitchFamily="49" charset="-122"/>
              <a:cs typeface="+mn-cs"/>
            </a:endParaRPr>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隔夜融资</a:t>
            </a:r>
            <a:r>
              <a:rPr lang="zh-CN" altLang="en-US" kern="1200" dirty="0" smtClean="0">
                <a:latin typeface="楷体_GB2312" pitchFamily="49" charset="-122"/>
                <a:ea typeface="楷体_GB2312" pitchFamily="49" charset="-122"/>
                <a:cs typeface="+mn-cs"/>
              </a:rPr>
              <a:t>（</a:t>
            </a:r>
            <a:r>
              <a:rPr lang="en-US" altLang="zh-CN" kern="1200" dirty="0" smtClean="0">
                <a:latin typeface="楷体_GB2312" pitchFamily="49" charset="-122"/>
                <a:ea typeface="楷体_GB2312" pitchFamily="49" charset="-122"/>
                <a:cs typeface="+mn-cs"/>
              </a:rPr>
              <a:t>Overnight </a:t>
            </a:r>
            <a:r>
              <a:rPr lang="en-US" altLang="zh-CN" kern="1200" dirty="0">
                <a:latin typeface="楷体_GB2312" pitchFamily="49" charset="-122"/>
                <a:ea typeface="楷体_GB2312" pitchFamily="49" charset="-122"/>
                <a:cs typeface="+mn-cs"/>
              </a:rPr>
              <a:t>Repo</a:t>
            </a:r>
            <a:r>
              <a:rPr lang="zh-CN" altLang="en-US" kern="1200" dirty="0">
                <a:latin typeface="楷体_GB2312" pitchFamily="49" charset="-122"/>
                <a:ea typeface="楷体_GB2312" pitchFamily="49" charset="-122"/>
                <a:cs typeface="+mn-cs"/>
              </a:rPr>
              <a:t>）</a:t>
            </a:r>
            <a:r>
              <a:rPr lang="en-US" altLang="zh-CN" kern="1200" dirty="0" err="1">
                <a:latin typeface="楷体_GB2312" pitchFamily="49" charset="-122"/>
                <a:ea typeface="楷体_GB2312" pitchFamily="49" charset="-122"/>
                <a:cs typeface="+mn-cs"/>
              </a:rPr>
              <a:t>Vs</a:t>
            </a:r>
            <a:r>
              <a:rPr lang="en-US" altLang="zh-CN" kern="1200" dirty="0">
                <a:latin typeface="楷体_GB2312" pitchFamily="49" charset="-122"/>
                <a:ea typeface="楷体_GB2312" pitchFamily="49" charset="-122"/>
                <a:cs typeface="+mn-cs"/>
              </a:rPr>
              <a:t> </a:t>
            </a:r>
            <a:r>
              <a:rPr lang="zh-CN" altLang="en-US" kern="1200" dirty="0">
                <a:latin typeface="楷体_GB2312" pitchFamily="49" charset="-122"/>
                <a:ea typeface="楷体_GB2312" pitchFamily="49" charset="-122"/>
                <a:cs typeface="+mn-cs"/>
              </a:rPr>
              <a:t>期限融资（</a:t>
            </a:r>
            <a:r>
              <a:rPr lang="en-US" altLang="zh-CN" kern="1200" dirty="0">
                <a:latin typeface="楷体_GB2312" pitchFamily="49" charset="-122"/>
                <a:ea typeface="楷体_GB2312" pitchFamily="49" charset="-122"/>
                <a:cs typeface="+mn-cs"/>
              </a:rPr>
              <a:t>term financing</a:t>
            </a:r>
            <a:r>
              <a:rPr lang="zh-CN" altLang="en-US" kern="1200" dirty="0">
                <a:latin typeface="楷体_GB2312" pitchFamily="49" charset="-122"/>
                <a:ea typeface="楷体_GB2312" pitchFamily="49" charset="-122"/>
                <a:cs typeface="+mn-cs"/>
              </a:rPr>
              <a:t>）</a:t>
            </a:r>
            <a:endParaRPr lang="en-US" altLang="zh-CN" kern="1200" dirty="0">
              <a:latin typeface="楷体_GB2312" pitchFamily="49" charset="-122"/>
              <a:ea typeface="楷体_GB2312" pitchFamily="49" charset="-122"/>
              <a:cs typeface="+mn-cs"/>
            </a:endParaRPr>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逼空风险（包括非</a:t>
            </a:r>
            <a:r>
              <a:rPr lang="en-US" altLang="zh-CN" kern="1200" dirty="0">
                <a:latin typeface="楷体_GB2312" pitchFamily="49" charset="-122"/>
                <a:ea typeface="楷体_GB2312" pitchFamily="49" charset="-122"/>
                <a:cs typeface="+mn-cs"/>
              </a:rPr>
              <a:t>CTD</a:t>
            </a:r>
            <a:r>
              <a:rPr lang="zh-CN" altLang="en-US" kern="1200" dirty="0">
                <a:latin typeface="楷体_GB2312" pitchFamily="49" charset="-122"/>
                <a:ea typeface="楷体_GB2312" pitchFamily="49" charset="-122"/>
                <a:cs typeface="+mn-cs"/>
              </a:rPr>
              <a:t>现券逼空）</a:t>
            </a:r>
            <a:endParaRPr lang="en-US" altLang="zh-CN" kern="1200" dirty="0">
              <a:latin typeface="楷体_GB2312" pitchFamily="49" charset="-122"/>
              <a:ea typeface="楷体_GB2312" pitchFamily="49" charset="-122"/>
              <a:cs typeface="+mn-cs"/>
            </a:endParaRPr>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交割月</a:t>
            </a:r>
          </a:p>
        </p:txBody>
      </p:sp>
      <p:sp>
        <p:nvSpPr>
          <p:cNvPr id="4" name="Slide Number Placeholder 3"/>
          <p:cNvSpPr>
            <a:spLocks noGrp="1"/>
          </p:cNvSpPr>
          <p:nvPr>
            <p:ph type="sldNum" sz="quarter" idx="10"/>
          </p:nvPr>
        </p:nvSpPr>
        <p:spPr/>
        <p:txBody>
          <a:bodyPr/>
          <a:lstStyle/>
          <a:p>
            <a:pPr>
              <a:defRPr/>
            </a:pPr>
            <a:r>
              <a:rPr lang="en-US" altLang="zh-CN" smtClean="0"/>
              <a:t>- </a:t>
            </a:r>
            <a:fld id="{275D9BD2-0CDD-4BB1-9579-82EA6E7F997F}" type="slidenum">
              <a:rPr lang="en-US" altLang="zh-CN" smtClean="0"/>
              <a:pPr>
                <a:defRPr/>
              </a:pPr>
              <a:t>23</a:t>
            </a:fld>
            <a:r>
              <a:rPr lang="en-US" altLang="zh-CN" smtClean="0"/>
              <a:t> -</a:t>
            </a:r>
            <a:endParaRPr lang="en-US" altLang="zh-CN"/>
          </a:p>
        </p:txBody>
      </p:sp>
      <p:sp>
        <p:nvSpPr>
          <p:cNvPr id="5" name="Title 1"/>
          <p:cNvSpPr txBox="1">
            <a:spLocks/>
          </p:cNvSpPr>
          <p:nvPr/>
        </p:nvSpPr>
        <p:spPr>
          <a:xfrm>
            <a:off x="107504" y="476672"/>
            <a:ext cx="6408738" cy="647700"/>
          </a:xfrm>
          <a:prstGeom prst="rect">
            <a:avLst/>
          </a:prstGeom>
        </p:spPr>
        <p:txBody>
          <a:bodyPr/>
          <a:lst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pPr>
              <a:buNone/>
            </a:pPr>
            <a:r>
              <a:rPr lang="zh-CN" altLang="en-US" kern="0" dirty="0" smtClean="0"/>
              <a:t>国债期货基差交易策略</a:t>
            </a:r>
            <a:endParaRPr lang="zh-CN" altLang="en-US" kern="0" dirty="0"/>
          </a:p>
        </p:txBody>
      </p:sp>
    </p:spTree>
    <p:extLst>
      <p:ext uri="{BB962C8B-B14F-4D97-AF65-F5344CB8AC3E}">
        <p14:creationId xmlns:p14="http://schemas.microsoft.com/office/powerpoint/2010/main" val="4046271059"/>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smtClean="0"/>
              <a:t>- </a:t>
            </a:r>
            <a:fld id="{275D9BD2-0CDD-4BB1-9579-82EA6E7F997F}" type="slidenum">
              <a:rPr lang="en-US" altLang="zh-CN" smtClean="0"/>
              <a:pPr>
                <a:defRPr/>
              </a:pPr>
              <a:t>24</a:t>
            </a:fld>
            <a:r>
              <a:rPr lang="en-US" altLang="zh-CN" smtClean="0"/>
              <a:t> -</a:t>
            </a:r>
            <a:endParaRPr lang="en-US" altLang="zh-CN"/>
          </a:p>
        </p:txBody>
      </p:sp>
      <p:sp>
        <p:nvSpPr>
          <p:cNvPr id="5" name="Title 1"/>
          <p:cNvSpPr txBox="1">
            <a:spLocks/>
          </p:cNvSpPr>
          <p:nvPr/>
        </p:nvSpPr>
        <p:spPr>
          <a:xfrm>
            <a:off x="107504" y="476672"/>
            <a:ext cx="6408738" cy="647700"/>
          </a:xfrm>
          <a:prstGeom prst="rect">
            <a:avLst/>
          </a:prstGeom>
        </p:spPr>
        <p:txBody>
          <a:bodyPr/>
          <a:lst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pPr>
              <a:buNone/>
            </a:pPr>
            <a:r>
              <a:rPr lang="zh-CN" altLang="en-US" kern="0" dirty="0" smtClean="0"/>
              <a:t>国债期货基差交易策略 </a:t>
            </a:r>
            <a:r>
              <a:rPr lang="en-US" altLang="zh-CN" kern="0" dirty="0" smtClean="0"/>
              <a:t>-  </a:t>
            </a:r>
            <a:r>
              <a:rPr lang="zh-CN" altLang="en-US" kern="0" dirty="0" smtClean="0"/>
              <a:t>逼空实例</a:t>
            </a:r>
            <a:endParaRPr lang="zh-CN" altLang="en-US" kern="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36462"/>
            <a:ext cx="8208912" cy="5028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6516349"/>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5" name="Picture 2"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340768"/>
            <a:ext cx="7776864" cy="5055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4"/>
          <p:cNvSpPr txBox="1">
            <a:spLocks noChangeArrowheads="1"/>
          </p:cNvSpPr>
          <p:nvPr/>
        </p:nvSpPr>
        <p:spPr bwMode="auto">
          <a:xfrm>
            <a:off x="407988" y="6309320"/>
            <a:ext cx="77724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spcBef>
                <a:spcPct val="50000"/>
              </a:spcBef>
            </a:pPr>
            <a:r>
              <a:rPr lang="zh-TW" altLang="en-US" dirty="0">
                <a:solidFill>
                  <a:srgbClr val="FF0000"/>
                </a:solidFill>
                <a:latin typeface="+mn-lt"/>
                <a:ea typeface="標楷體" pitchFamily="65" charset="-120"/>
                <a:cs typeface="Times New Roman" pitchFamily="18" charset="0"/>
              </a:rPr>
              <a:t>   </a:t>
            </a:r>
            <a:r>
              <a:rPr lang="en-US" altLang="zh-TW" dirty="0">
                <a:solidFill>
                  <a:srgbClr val="FF0000"/>
                </a:solidFill>
                <a:latin typeface="+mn-lt"/>
                <a:ea typeface="標楷體" pitchFamily="65" charset="-120"/>
                <a:cs typeface="Times New Roman" pitchFamily="18" charset="0"/>
              </a:rPr>
              <a:t>S: sell the basis          B:buy the basis          L:</a:t>
            </a:r>
            <a:r>
              <a:rPr lang="zh-TW" altLang="en-US" dirty="0">
                <a:solidFill>
                  <a:srgbClr val="FF0000"/>
                </a:solidFill>
                <a:latin typeface="+mn-lt"/>
                <a:ea typeface="標楷體" pitchFamily="65" charset="-120"/>
                <a:cs typeface="Times New Roman" pitchFamily="18" charset="0"/>
              </a:rPr>
              <a:t> 反向</a:t>
            </a:r>
            <a:r>
              <a:rPr lang="zh-TW" altLang="en-US" dirty="0" smtClean="0">
                <a:solidFill>
                  <a:srgbClr val="FF0000"/>
                </a:solidFill>
                <a:latin typeface="+mn-lt"/>
                <a:ea typeface="標楷體" pitchFamily="65" charset="-120"/>
                <a:cs typeface="Times New Roman" pitchFamily="18" charset="0"/>
              </a:rPr>
              <a:t>沖</a:t>
            </a:r>
            <a:r>
              <a:rPr lang="zh-CN" altLang="en-US" dirty="0">
                <a:solidFill>
                  <a:srgbClr val="FF0000"/>
                </a:solidFill>
                <a:latin typeface="+mn-lt"/>
                <a:ea typeface="標楷體" pitchFamily="65" charset="-120"/>
                <a:cs typeface="Times New Roman" pitchFamily="18" charset="0"/>
              </a:rPr>
              <a:t>销</a:t>
            </a:r>
            <a:endParaRPr lang="en-US" altLang="zh-TW" dirty="0">
              <a:solidFill>
                <a:srgbClr val="FF0000"/>
              </a:solidFill>
              <a:latin typeface="+mn-lt"/>
              <a:ea typeface="標楷體" pitchFamily="65" charset="-120"/>
              <a:cs typeface="Times New Roman" pitchFamily="18" charset="0"/>
            </a:endParaRPr>
          </a:p>
        </p:txBody>
      </p:sp>
      <p:sp>
        <p:nvSpPr>
          <p:cNvPr id="13318" name="Oval 5"/>
          <p:cNvSpPr>
            <a:spLocks noChangeArrowheads="1"/>
          </p:cNvSpPr>
          <p:nvPr/>
        </p:nvSpPr>
        <p:spPr bwMode="auto">
          <a:xfrm>
            <a:off x="2590800" y="4293096"/>
            <a:ext cx="1676400" cy="1600200"/>
          </a:xfrm>
          <a:prstGeom prst="ellipse">
            <a:avLst/>
          </a:prstGeom>
          <a:noFill/>
          <a:ln w="19050" cap="rnd">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3319" name="Oval 6"/>
          <p:cNvSpPr>
            <a:spLocks noChangeArrowheads="1"/>
          </p:cNvSpPr>
          <p:nvPr/>
        </p:nvSpPr>
        <p:spPr bwMode="auto">
          <a:xfrm>
            <a:off x="4267200" y="2057400"/>
            <a:ext cx="1371600" cy="1371600"/>
          </a:xfrm>
          <a:prstGeom prst="ellipse">
            <a:avLst/>
          </a:prstGeom>
          <a:noFill/>
          <a:ln w="19050" cap="rnd">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8" name="Title 1"/>
          <p:cNvSpPr txBox="1">
            <a:spLocks/>
          </p:cNvSpPr>
          <p:nvPr/>
        </p:nvSpPr>
        <p:spPr>
          <a:xfrm>
            <a:off x="107504" y="476672"/>
            <a:ext cx="6408738" cy="647700"/>
          </a:xfrm>
          <a:prstGeom prst="rect">
            <a:avLst/>
          </a:prstGeom>
        </p:spPr>
        <p:txBody>
          <a:bodyPr/>
          <a:lst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pPr>
              <a:buNone/>
            </a:pPr>
            <a:r>
              <a:rPr lang="zh-CN" altLang="en-US" kern="0" dirty="0" smtClean="0"/>
              <a:t>国债期货基差交易策略 </a:t>
            </a:r>
            <a:r>
              <a:rPr lang="en-US" altLang="zh-CN" kern="0" dirty="0" smtClean="0"/>
              <a:t>– </a:t>
            </a:r>
            <a:r>
              <a:rPr lang="zh-CN" altLang="en-US" kern="0" dirty="0" smtClean="0"/>
              <a:t>期现策略</a:t>
            </a:r>
            <a:endParaRPr lang="zh-CN" altLang="en-US" kern="0" dirty="0"/>
          </a:p>
        </p:txBody>
      </p:sp>
    </p:spTree>
    <p:extLst>
      <p:ext uri="{BB962C8B-B14F-4D97-AF65-F5344CB8AC3E}">
        <p14:creationId xmlns:p14="http://schemas.microsoft.com/office/powerpoint/2010/main" val="36748951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zh-CN" smtClean="0"/>
              <a:t>- </a:t>
            </a:r>
            <a:fld id="{9C16BBEF-28F3-42FA-8293-CE0A7B8ED75E}" type="slidenum">
              <a:rPr lang="en-US" altLang="zh-CN" smtClean="0"/>
              <a:pPr>
                <a:defRPr/>
              </a:pPr>
              <a:t>26</a:t>
            </a:fld>
            <a:r>
              <a:rPr lang="en-US" altLang="zh-CN" smtClean="0"/>
              <a:t> -</a:t>
            </a:r>
            <a:endParaRPr lang="en-US" altLang="zh-CN"/>
          </a:p>
        </p:txBody>
      </p:sp>
      <p:sp>
        <p:nvSpPr>
          <p:cNvPr id="4" name="Title 1"/>
          <p:cNvSpPr txBox="1">
            <a:spLocks/>
          </p:cNvSpPr>
          <p:nvPr/>
        </p:nvSpPr>
        <p:spPr>
          <a:xfrm>
            <a:off x="107504" y="476672"/>
            <a:ext cx="6408738" cy="647700"/>
          </a:xfrm>
          <a:prstGeom prst="rect">
            <a:avLst/>
          </a:prstGeom>
        </p:spPr>
        <p:txBody>
          <a:bodyPr/>
          <a:lst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pPr>
              <a:buNone/>
            </a:pPr>
            <a:r>
              <a:rPr lang="zh-CN" altLang="en-US" kern="0" dirty="0" smtClean="0"/>
              <a:t>国债期货基差交易策略 </a:t>
            </a:r>
            <a:r>
              <a:rPr lang="en-US" altLang="zh-CN" kern="0" dirty="0" smtClean="0"/>
              <a:t>– </a:t>
            </a:r>
            <a:r>
              <a:rPr lang="zh-CN" altLang="en-US" kern="0" dirty="0" smtClean="0"/>
              <a:t>跨期策略</a:t>
            </a:r>
            <a:endParaRPr lang="zh-CN" altLang="en-US" kern="0" dirty="0"/>
          </a:p>
        </p:txBody>
      </p:sp>
      <p:sp>
        <p:nvSpPr>
          <p:cNvPr id="5" name="Rectangle 2"/>
          <p:cNvSpPr>
            <a:spLocks noChangeArrowheads="1"/>
          </p:cNvSpPr>
          <p:nvPr/>
        </p:nvSpPr>
        <p:spPr bwMode="auto">
          <a:xfrm>
            <a:off x="107504" y="1631162"/>
            <a:ext cx="8686800" cy="417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rgbClr val="92D050"/>
              </a:buClr>
              <a:buFont typeface="Wingdings" pitchFamily="2" charset="2"/>
              <a:buChar char="n"/>
            </a:pPr>
            <a:r>
              <a:rPr lang="zh-CN" altLang="en-US" sz="2400" dirty="0" smtClean="0">
                <a:latin typeface="楷体_GB2312" pitchFamily="49" charset="-122"/>
                <a:ea typeface="楷体_GB2312" pitchFamily="49" charset="-122"/>
                <a:cs typeface="Times New Roman" pitchFamily="18" charset="0"/>
              </a:rPr>
              <a:t>买入近月合约，卖出同基点价值的远月合约，或是相反</a:t>
            </a:r>
            <a:endParaRPr lang="en-US" altLang="zh-CN" sz="2400" dirty="0" smtClean="0">
              <a:latin typeface="楷体_GB2312" pitchFamily="49" charset="-122"/>
              <a:ea typeface="楷体_GB2312" pitchFamily="49" charset="-122"/>
              <a:cs typeface="Times New Roman" pitchFamily="18" charset="0"/>
            </a:endParaRPr>
          </a:p>
          <a:p>
            <a:pPr marL="342900" indent="-342900" eaLnBrk="0" hangingPunct="0">
              <a:spcBef>
                <a:spcPct val="20000"/>
              </a:spcBef>
              <a:buClr>
                <a:srgbClr val="92D050"/>
              </a:buClr>
              <a:buFont typeface="Wingdings" pitchFamily="2" charset="2"/>
              <a:buChar char="n"/>
            </a:pPr>
            <a:endParaRPr lang="en-US" altLang="zh-CN" sz="2400" dirty="0">
              <a:latin typeface="楷体_GB2312" pitchFamily="49" charset="-122"/>
              <a:ea typeface="楷体_GB2312" pitchFamily="49" charset="-122"/>
              <a:cs typeface="Times New Roman" pitchFamily="18" charset="0"/>
            </a:endParaRPr>
          </a:p>
          <a:p>
            <a:pPr marL="342900" indent="-342900" eaLnBrk="0" hangingPunct="0">
              <a:spcBef>
                <a:spcPct val="20000"/>
              </a:spcBef>
              <a:buClr>
                <a:srgbClr val="92D050"/>
              </a:buClr>
              <a:buFont typeface="Wingdings" pitchFamily="2" charset="2"/>
              <a:buChar char="n"/>
            </a:pPr>
            <a:r>
              <a:rPr lang="zh-CN" altLang="en-US" sz="2400" dirty="0" smtClean="0">
                <a:latin typeface="楷体_GB2312" pitchFamily="49" charset="-122"/>
                <a:ea typeface="楷体_GB2312" pitchFamily="49" charset="-122"/>
                <a:cs typeface="Times New Roman" pitchFamily="18" charset="0"/>
              </a:rPr>
              <a:t>常</a:t>
            </a:r>
            <a:r>
              <a:rPr lang="zh-CN" altLang="en-US" sz="2400" dirty="0" smtClean="0">
                <a:latin typeface="楷体_GB2312" pitchFamily="49" charset="-122"/>
                <a:ea typeface="楷体_GB2312" pitchFamily="49" charset="-122"/>
                <a:cs typeface="Times New Roman" pitchFamily="18" charset="0"/>
              </a:rPr>
              <a:t>规的跨期基差策略的不可行</a:t>
            </a:r>
            <a:endParaRPr lang="en-US" altLang="zh-CN" sz="2400" dirty="0" smtClean="0">
              <a:latin typeface="楷体_GB2312" pitchFamily="49" charset="-122"/>
              <a:ea typeface="楷体_GB2312" pitchFamily="49" charset="-122"/>
              <a:cs typeface="Times New Roman" pitchFamily="18" charset="0"/>
            </a:endParaRPr>
          </a:p>
          <a:p>
            <a:pPr marL="742950" lvl="1" indent="-285750" eaLnBrk="0" hangingPunct="0">
              <a:spcBef>
                <a:spcPct val="20000"/>
              </a:spcBef>
              <a:buClr>
                <a:srgbClr val="92D050"/>
              </a:buClr>
              <a:buFont typeface="Wingdings" pitchFamily="2" charset="2"/>
              <a:buChar char="Ø"/>
            </a:pPr>
            <a:r>
              <a:rPr lang="zh-CN" altLang="en-US" sz="2200" dirty="0">
                <a:latin typeface="楷体_GB2312" pitchFamily="49" charset="-122"/>
                <a:ea typeface="楷体_GB2312" pitchFamily="49" charset="-122"/>
              </a:rPr>
              <a:t>近月远月合约流动性的不匹配造成</a:t>
            </a:r>
            <a:endParaRPr lang="en-US" altLang="zh-CN" sz="2200" dirty="0">
              <a:latin typeface="楷体_GB2312" pitchFamily="49" charset="-122"/>
              <a:ea typeface="楷体_GB2312" pitchFamily="49" charset="-122"/>
            </a:endParaRPr>
          </a:p>
          <a:p>
            <a:pPr marL="800100" lvl="1" indent="-342900" eaLnBrk="0" hangingPunct="0">
              <a:spcBef>
                <a:spcPct val="20000"/>
              </a:spcBef>
              <a:buClr>
                <a:srgbClr val="92D050"/>
              </a:buClr>
              <a:buFont typeface="Wingdings" pitchFamily="2" charset="2"/>
              <a:buChar char="n"/>
            </a:pPr>
            <a:endParaRPr lang="en-US" altLang="zh-CN" sz="2400" dirty="0" smtClean="0">
              <a:latin typeface="楷体_GB2312" pitchFamily="49" charset="-122"/>
              <a:ea typeface="楷体_GB2312" pitchFamily="49" charset="-122"/>
              <a:cs typeface="Times New Roman" pitchFamily="18" charset="0"/>
            </a:endParaRPr>
          </a:p>
          <a:p>
            <a:pPr marL="342900" indent="-342900" eaLnBrk="0" hangingPunct="0">
              <a:spcBef>
                <a:spcPct val="20000"/>
              </a:spcBef>
              <a:buClr>
                <a:srgbClr val="92D050"/>
              </a:buClr>
              <a:buFont typeface="Wingdings" pitchFamily="2" charset="2"/>
              <a:buChar char="n"/>
            </a:pPr>
            <a:r>
              <a:rPr lang="zh-CN" altLang="en-US" sz="2400" dirty="0" smtClean="0">
                <a:latin typeface="楷体_GB2312" pitchFamily="49" charset="-122"/>
                <a:ea typeface="楷体_GB2312" pitchFamily="49" charset="-122"/>
                <a:cs typeface="Times New Roman" pitchFamily="18" charset="0"/>
              </a:rPr>
              <a:t>进入交割月前后一个月是跨期策略最好时机</a:t>
            </a:r>
            <a:endParaRPr lang="en-US" altLang="zh-CN" sz="2400" dirty="0" smtClean="0">
              <a:latin typeface="楷体_GB2312" pitchFamily="49" charset="-122"/>
              <a:ea typeface="楷体_GB2312" pitchFamily="49" charset="-122"/>
              <a:cs typeface="Times New Roman" pitchFamily="18" charset="0"/>
            </a:endParaRPr>
          </a:p>
          <a:p>
            <a:pPr marL="742950" lvl="1" indent="-285750" eaLnBrk="0" hangingPunct="0">
              <a:spcBef>
                <a:spcPct val="20000"/>
              </a:spcBef>
              <a:buClr>
                <a:srgbClr val="92D050"/>
              </a:buClr>
              <a:buFont typeface="Wingdings" pitchFamily="2" charset="2"/>
              <a:buChar char="Ø"/>
            </a:pPr>
            <a:r>
              <a:rPr lang="zh-CN" altLang="en-US" sz="2200" dirty="0">
                <a:latin typeface="楷体_GB2312" pitchFamily="49" charset="-122"/>
                <a:ea typeface="楷体_GB2312" pitchFamily="49" charset="-122"/>
              </a:rPr>
              <a:t>大量合约展期，流动性充足</a:t>
            </a:r>
            <a:endParaRPr lang="en-US" altLang="zh-CN" sz="2200" dirty="0">
              <a:latin typeface="楷体_GB2312" pitchFamily="49" charset="-122"/>
              <a:ea typeface="楷体_GB2312" pitchFamily="49" charset="-122"/>
            </a:endParaRPr>
          </a:p>
          <a:p>
            <a:pPr marL="742950" lvl="1" indent="-285750" eaLnBrk="0" hangingPunct="0">
              <a:spcBef>
                <a:spcPct val="20000"/>
              </a:spcBef>
              <a:buClr>
                <a:srgbClr val="92D050"/>
              </a:buClr>
              <a:buFont typeface="Wingdings" pitchFamily="2" charset="2"/>
              <a:buChar char="Ø"/>
            </a:pPr>
            <a:r>
              <a:rPr lang="zh-CN" altLang="en-US" sz="2200" dirty="0">
                <a:latin typeface="楷体_GB2312" pitchFamily="49" charset="-122"/>
                <a:ea typeface="楷体_GB2312" pitchFamily="49" charset="-122"/>
              </a:rPr>
              <a:t>方向需求可预计，选择时点最重要</a:t>
            </a:r>
            <a:endParaRPr lang="en-US" altLang="zh-CN" sz="2200" dirty="0">
              <a:latin typeface="楷体_GB2312" pitchFamily="49" charset="-122"/>
              <a:ea typeface="楷体_GB2312" pitchFamily="49" charset="-122"/>
            </a:endParaRPr>
          </a:p>
        </p:txBody>
      </p:sp>
    </p:spTree>
    <p:extLst>
      <p:ext uri="{BB962C8B-B14F-4D97-AF65-F5344CB8AC3E}">
        <p14:creationId xmlns:p14="http://schemas.microsoft.com/office/powerpoint/2010/main" val="4181404658"/>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357187" y="404664"/>
            <a:ext cx="8429625" cy="647700"/>
          </a:xfrm>
          <a:noFill/>
          <a:ln w="9525">
            <a:noFill/>
            <a:miter lim="800000"/>
            <a:headEnd/>
            <a:tailEnd/>
          </a:ln>
        </p:spPr>
        <p:txBody>
          <a:bodyPr vert="horz" wrap="square" lIns="91440" tIns="45720" rIns="91440" bIns="45720" numCol="1" anchor="ctr" anchorCtr="0" compatLnSpc="1">
            <a:prstTxWarp prst="textNoShape">
              <a:avLst/>
            </a:prstTxWarp>
          </a:bodyPr>
          <a:lstStyle/>
          <a:p>
            <a:pPr algn="ctr">
              <a:buNone/>
            </a:pPr>
            <a:r>
              <a:rPr lang="zh-CN" altLang="en-US" sz="2400" b="1" dirty="0" smtClean="0">
                <a:solidFill>
                  <a:srgbClr val="003366"/>
                </a:solidFill>
              </a:rPr>
              <a:t>美国</a:t>
            </a:r>
            <a:r>
              <a:rPr lang="en-US" altLang="zh-CN" sz="2400" b="1" dirty="0" smtClean="0">
                <a:solidFill>
                  <a:srgbClr val="003366"/>
                </a:solidFill>
              </a:rPr>
              <a:t>5年期</a:t>
            </a:r>
            <a:r>
              <a:rPr lang="zh-CN" altLang="en-US" sz="2400" b="1" dirty="0" smtClean="0">
                <a:solidFill>
                  <a:srgbClr val="003366"/>
                </a:solidFill>
              </a:rPr>
              <a:t>国债期货合约 </a:t>
            </a:r>
            <a:r>
              <a:rPr lang="en-US" altLang="zh-CN" sz="2400" b="1" dirty="0" smtClean="0">
                <a:solidFill>
                  <a:srgbClr val="003366"/>
                </a:solidFill>
              </a:rPr>
              <a:t>-- 6Mar13</a:t>
            </a:r>
            <a:endParaRPr lang="zh-CN" altLang="en-US" sz="2400" b="1" dirty="0" smtClean="0">
              <a:solidFill>
                <a:srgbClr val="003366"/>
              </a:solidFill>
            </a:endParaRPr>
          </a:p>
        </p:txBody>
      </p:sp>
      <p:sp>
        <p:nvSpPr>
          <p:cNvPr id="4" name="日期占位符 3"/>
          <p:cNvSpPr>
            <a:spLocks noGrp="1"/>
          </p:cNvSpPr>
          <p:nvPr>
            <p:ph type="dt" sz="half" idx="10"/>
          </p:nvPr>
        </p:nvSpPr>
        <p:spPr/>
        <p:txBody>
          <a:bodyPr/>
          <a:lstStyle/>
          <a:p>
            <a:pPr>
              <a:defRPr/>
            </a:pPr>
            <a:fld id="{C8C9E66B-A939-4960-A578-863C1A93D8D9}" type="datetime1">
              <a:rPr lang="zh-CN" altLang="en-US" smtClean="0"/>
              <a:pPr>
                <a:defRPr/>
              </a:pPr>
              <a:t>2013/6/3</a:t>
            </a:fld>
            <a:endParaRPr lang="en-US" altLang="zh-CN"/>
          </a:p>
        </p:txBody>
      </p:sp>
      <p:pic>
        <p:nvPicPr>
          <p:cNvPr id="167939" name="Picture 3"/>
          <p:cNvPicPr>
            <a:picLocks noChangeAspect="1" noChangeArrowheads="1"/>
          </p:cNvPicPr>
          <p:nvPr/>
        </p:nvPicPr>
        <p:blipFill>
          <a:blip r:embed="rId3" cstate="print"/>
          <a:srcRect/>
          <a:stretch>
            <a:fillRect/>
          </a:stretch>
        </p:blipFill>
        <p:spPr bwMode="auto">
          <a:xfrm>
            <a:off x="-22944" y="1094457"/>
            <a:ext cx="9144000" cy="5763543"/>
          </a:xfrm>
          <a:prstGeom prst="rect">
            <a:avLst/>
          </a:prstGeom>
          <a:noFill/>
          <a:ln w="9525">
            <a:noFill/>
            <a:miter lim="800000"/>
            <a:headEnd/>
            <a:tailEnd/>
          </a:ln>
        </p:spPr>
      </p:pic>
      <p:sp>
        <p:nvSpPr>
          <p:cNvPr id="5" name="Oval 4"/>
          <p:cNvSpPr/>
          <p:nvPr/>
        </p:nvSpPr>
        <p:spPr>
          <a:xfrm>
            <a:off x="611560" y="3933056"/>
            <a:ext cx="504057" cy="23762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p:cNvSpPr/>
          <p:nvPr/>
        </p:nvSpPr>
        <p:spPr>
          <a:xfrm>
            <a:off x="2771800" y="3861048"/>
            <a:ext cx="576065" cy="23762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
          <p:cNvSpPr/>
          <p:nvPr/>
        </p:nvSpPr>
        <p:spPr>
          <a:xfrm>
            <a:off x="2123728" y="2492896"/>
            <a:ext cx="864096" cy="72008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p:cNvSpPr/>
          <p:nvPr/>
        </p:nvSpPr>
        <p:spPr>
          <a:xfrm>
            <a:off x="3059832" y="2492896"/>
            <a:ext cx="100811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35850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ircle(in)">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heel(1)">
                                      <p:cBhvr>
                                        <p:cTn id="2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zh-CN" altLang="en-US" dirty="0" smtClean="0"/>
              <a:t>国债期货基差交易 </a:t>
            </a:r>
            <a:r>
              <a:rPr lang="en-US" altLang="zh-CN" dirty="0" smtClean="0"/>
              <a:t>-  CTD</a:t>
            </a:r>
            <a:r>
              <a:rPr lang="zh-CN" altLang="en-US" dirty="0" smtClean="0"/>
              <a:t>短缺</a:t>
            </a:r>
            <a:endParaRPr lang="zh-CN" altLang="en-US" dirty="0"/>
          </a:p>
        </p:txBody>
      </p:sp>
      <p:sp>
        <p:nvSpPr>
          <p:cNvPr id="3" name="Content Placeholder 2"/>
          <p:cNvSpPr>
            <a:spLocks noGrp="1"/>
          </p:cNvSpPr>
          <p:nvPr>
            <p:ph idx="1"/>
          </p:nvPr>
        </p:nvSpPr>
        <p:spPr>
          <a:xfrm>
            <a:off x="468313" y="1484784"/>
            <a:ext cx="8229600" cy="4249266"/>
          </a:xfrm>
        </p:spPr>
        <p:txBody>
          <a:bodyPr/>
          <a:lstStyle/>
          <a:p>
            <a:r>
              <a:rPr lang="zh-CN" altLang="en-US" dirty="0" smtClean="0"/>
              <a:t>原因</a:t>
            </a:r>
            <a:endParaRPr lang="en-US" altLang="zh-CN" dirty="0" smtClean="0"/>
          </a:p>
          <a:p>
            <a:pPr lvl="1">
              <a:buClr>
                <a:srgbClr val="92D050"/>
              </a:buClr>
              <a:buFont typeface="Wingdings" pitchFamily="2" charset="2"/>
              <a:buChar char="Ø"/>
            </a:pPr>
            <a:r>
              <a:rPr lang="en-US" altLang="zh-CN" kern="1200" dirty="0">
                <a:latin typeface="楷体_GB2312" pitchFamily="49" charset="-122"/>
                <a:ea typeface="楷体_GB2312" pitchFamily="49" charset="-122"/>
                <a:cs typeface="+mn-cs"/>
              </a:rPr>
              <a:t>CTD</a:t>
            </a:r>
            <a:r>
              <a:rPr lang="zh-CN" altLang="en-US" kern="1200" dirty="0">
                <a:latin typeface="楷体_GB2312" pitchFamily="49" charset="-122"/>
                <a:ea typeface="楷体_GB2312" pitchFamily="49" charset="-122"/>
                <a:cs typeface="+mn-cs"/>
              </a:rPr>
              <a:t>可供交易和可供出售的市场容量偏小</a:t>
            </a:r>
            <a:endParaRPr lang="en-US" altLang="zh-CN" kern="1200" dirty="0">
              <a:latin typeface="楷体_GB2312" pitchFamily="49" charset="-122"/>
              <a:ea typeface="楷体_GB2312" pitchFamily="49" charset="-122"/>
              <a:cs typeface="+mn-cs"/>
            </a:endParaRPr>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国债期货的价格偏离，造成交割月持仓过大。</a:t>
            </a:r>
            <a:endParaRPr lang="en-US" altLang="zh-CN" kern="1200" dirty="0">
              <a:latin typeface="楷体_GB2312" pitchFamily="49" charset="-122"/>
              <a:ea typeface="楷体_GB2312" pitchFamily="49" charset="-122"/>
              <a:cs typeface="+mn-cs"/>
            </a:endParaRPr>
          </a:p>
          <a:p>
            <a:pPr lvl="1">
              <a:buClr>
                <a:srgbClr val="92D050"/>
              </a:buClr>
              <a:buFont typeface="Wingdings" pitchFamily="2" charset="2"/>
              <a:buChar char="Ø"/>
            </a:pPr>
            <a:r>
              <a:rPr lang="en-US" altLang="zh-CN" kern="1200" dirty="0">
                <a:latin typeface="楷体_GB2312" pitchFamily="49" charset="-122"/>
                <a:ea typeface="楷体_GB2312" pitchFamily="49" charset="-122"/>
                <a:cs typeface="+mn-cs"/>
              </a:rPr>
              <a:t>CTD</a:t>
            </a:r>
            <a:r>
              <a:rPr lang="zh-CN" altLang="en-US" kern="1200" dirty="0">
                <a:latin typeface="楷体_GB2312" pitchFamily="49" charset="-122"/>
                <a:ea typeface="楷体_GB2312" pitchFamily="49" charset="-122"/>
                <a:cs typeface="+mn-cs"/>
              </a:rPr>
              <a:t>被大量质押冻结</a:t>
            </a:r>
            <a:endParaRPr lang="en-US" altLang="zh-CN" kern="1200" dirty="0">
              <a:latin typeface="楷体_GB2312" pitchFamily="49" charset="-122"/>
              <a:ea typeface="楷体_GB2312" pitchFamily="49" charset="-122"/>
              <a:cs typeface="+mn-cs"/>
            </a:endParaRPr>
          </a:p>
          <a:p>
            <a:pPr lvl="1"/>
            <a:endParaRPr lang="en-US" altLang="zh-CN" dirty="0" smtClean="0"/>
          </a:p>
          <a:p>
            <a:r>
              <a:rPr lang="zh-CN" altLang="en-US" dirty="0" smtClean="0"/>
              <a:t>后果</a:t>
            </a:r>
            <a:endParaRPr lang="en-US" altLang="zh-CN" dirty="0" smtClean="0"/>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交割选择期权价值提</a:t>
            </a:r>
            <a:r>
              <a:rPr lang="zh-CN" altLang="en-US" kern="1200" dirty="0">
                <a:latin typeface="楷体_GB2312" pitchFamily="49" charset="-122"/>
                <a:ea typeface="楷体_GB2312" pitchFamily="49" charset="-122"/>
                <a:cs typeface="+mn-cs"/>
              </a:rPr>
              <a:t>高</a:t>
            </a:r>
            <a:endParaRPr lang="en-US" altLang="zh-CN" kern="1200" dirty="0">
              <a:latin typeface="楷体_GB2312" pitchFamily="49" charset="-122"/>
              <a:ea typeface="楷体_GB2312" pitchFamily="49" charset="-122"/>
              <a:cs typeface="+mn-cs"/>
            </a:endParaRPr>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期货价格上涨</a:t>
            </a:r>
            <a:endParaRPr lang="en-US" altLang="zh-CN" kern="1200" dirty="0">
              <a:latin typeface="楷体_GB2312" pitchFamily="49" charset="-122"/>
              <a:ea typeface="楷体_GB2312" pitchFamily="49" charset="-122"/>
              <a:cs typeface="+mn-cs"/>
            </a:endParaRPr>
          </a:p>
          <a:p>
            <a:pPr lvl="1">
              <a:buClr>
                <a:srgbClr val="92D050"/>
              </a:buClr>
              <a:buFont typeface="Wingdings" pitchFamily="2" charset="2"/>
              <a:buChar char="Ø"/>
            </a:pPr>
            <a:r>
              <a:rPr lang="en-US" altLang="zh-CN" kern="1200" dirty="0">
                <a:latin typeface="楷体_GB2312" pitchFamily="49" charset="-122"/>
                <a:ea typeface="楷体_GB2312" pitchFamily="49" charset="-122"/>
                <a:cs typeface="+mn-cs"/>
              </a:rPr>
              <a:t>CTD</a:t>
            </a:r>
            <a:r>
              <a:rPr lang="zh-CN" altLang="en-US" kern="1200" dirty="0">
                <a:latin typeface="楷体_GB2312" pitchFamily="49" charset="-122"/>
                <a:ea typeface="楷体_GB2312" pitchFamily="49" charset="-122"/>
                <a:cs typeface="+mn-cs"/>
              </a:rPr>
              <a:t>价格上涨</a:t>
            </a:r>
            <a:endParaRPr lang="en-US" altLang="zh-CN" kern="1200" dirty="0">
              <a:latin typeface="楷体_GB2312" pitchFamily="49" charset="-122"/>
              <a:ea typeface="楷体_GB2312" pitchFamily="49" charset="-122"/>
              <a:cs typeface="+mn-cs"/>
            </a:endParaRPr>
          </a:p>
          <a:p>
            <a:pPr lvl="1"/>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r>
              <a:rPr lang="en-US" altLang="zh-CN" smtClean="0"/>
              <a:t>- </a:t>
            </a:r>
            <a:fld id="{275D9BD2-0CDD-4BB1-9579-82EA6E7F997F}" type="slidenum">
              <a:rPr lang="en-US" altLang="zh-CN" smtClean="0"/>
              <a:pPr>
                <a:defRPr/>
              </a:pPr>
              <a:t>28</a:t>
            </a:fld>
            <a:r>
              <a:rPr lang="en-US" altLang="zh-CN" smtClean="0"/>
              <a:t> -</a:t>
            </a:r>
            <a:endParaRPr lang="en-US" altLang="zh-CN"/>
          </a:p>
        </p:txBody>
      </p:sp>
    </p:spTree>
    <p:extLst>
      <p:ext uri="{BB962C8B-B14F-4D97-AF65-F5344CB8AC3E}">
        <p14:creationId xmlns:p14="http://schemas.microsoft.com/office/powerpoint/2010/main" val="41327795"/>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zh-CN" altLang="en-US" dirty="0" smtClean="0"/>
              <a:t>国债期货基差交易 </a:t>
            </a:r>
            <a:r>
              <a:rPr lang="en-US" altLang="zh-CN" dirty="0" smtClean="0"/>
              <a:t>-  CTD</a:t>
            </a:r>
            <a:r>
              <a:rPr lang="zh-CN" altLang="en-US" dirty="0" smtClean="0"/>
              <a:t>短缺</a:t>
            </a:r>
            <a:endParaRPr lang="zh-CN" altLang="en-US" dirty="0"/>
          </a:p>
        </p:txBody>
      </p:sp>
      <p:sp>
        <p:nvSpPr>
          <p:cNvPr id="3" name="Content Placeholder 2"/>
          <p:cNvSpPr>
            <a:spLocks noGrp="1"/>
          </p:cNvSpPr>
          <p:nvPr>
            <p:ph idx="1"/>
          </p:nvPr>
        </p:nvSpPr>
        <p:spPr/>
        <p:txBody>
          <a:bodyPr/>
          <a:lstStyle/>
          <a:p>
            <a:r>
              <a:rPr lang="zh-CN" altLang="en-US" dirty="0" smtClean="0"/>
              <a:t>公允价值（</a:t>
            </a:r>
            <a:r>
              <a:rPr lang="en-US" altLang="zh-CN" dirty="0" smtClean="0"/>
              <a:t>CTD BNOC</a:t>
            </a:r>
            <a:r>
              <a:rPr lang="zh-CN" altLang="en-US" dirty="0" smtClean="0"/>
              <a:t>） </a:t>
            </a:r>
            <a:r>
              <a:rPr lang="en-US" altLang="zh-CN" dirty="0" smtClean="0"/>
              <a:t>= </a:t>
            </a:r>
            <a:r>
              <a:rPr lang="en-US" altLang="zh-CN" dirty="0" err="1" smtClean="0"/>
              <a:t>Prob</a:t>
            </a:r>
            <a:r>
              <a:rPr lang="zh-CN" altLang="en-US" dirty="0" smtClean="0"/>
              <a:t>（交割失败）*（</a:t>
            </a:r>
            <a:r>
              <a:rPr lang="en-US" altLang="zh-CN" dirty="0" smtClean="0"/>
              <a:t>CTD BNOC – 2nd CTD BNOC</a:t>
            </a:r>
            <a:r>
              <a:rPr lang="zh-CN" altLang="en-US" dirty="0" smtClean="0"/>
              <a:t>）</a:t>
            </a:r>
            <a:endParaRPr lang="en-US" altLang="zh-CN" dirty="0" smtClean="0"/>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交割</a:t>
            </a:r>
            <a:r>
              <a:rPr lang="zh-CN" altLang="en-US" kern="1200" dirty="0">
                <a:latin typeface="楷体_GB2312" pitchFamily="49" charset="-122"/>
                <a:ea typeface="楷体_GB2312" pitchFamily="49" charset="-122"/>
                <a:cs typeface="+mn-cs"/>
              </a:rPr>
              <a:t>失败是指期货卖方不能交割</a:t>
            </a:r>
            <a:r>
              <a:rPr lang="en-US" altLang="zh-CN" kern="1200" dirty="0">
                <a:latin typeface="楷体_GB2312" pitchFamily="49" charset="-122"/>
                <a:ea typeface="楷体_GB2312" pitchFamily="49" charset="-122"/>
                <a:cs typeface="+mn-cs"/>
              </a:rPr>
              <a:t>CTD</a:t>
            </a:r>
            <a:r>
              <a:rPr lang="zh-CN" altLang="en-US" kern="1200" dirty="0">
                <a:latin typeface="楷体_GB2312" pitchFamily="49" charset="-122"/>
                <a:ea typeface="楷体_GB2312" pitchFamily="49" charset="-122"/>
                <a:cs typeface="+mn-cs"/>
              </a:rPr>
              <a:t>而必须交割</a:t>
            </a:r>
            <a:r>
              <a:rPr lang="en-US" altLang="zh-CN" kern="1200" dirty="0">
                <a:latin typeface="楷体_GB2312" pitchFamily="49" charset="-122"/>
                <a:ea typeface="楷体_GB2312" pitchFamily="49" charset="-122"/>
                <a:cs typeface="+mn-cs"/>
              </a:rPr>
              <a:t>2nd CTD</a:t>
            </a:r>
          </a:p>
          <a:p>
            <a:pPr lvl="1"/>
            <a:endParaRPr lang="en-US" altLang="zh-CN" dirty="0"/>
          </a:p>
          <a:p>
            <a:r>
              <a:rPr lang="zh-CN" altLang="en-US" dirty="0" smtClean="0"/>
              <a:t>隐含交割失败概率</a:t>
            </a:r>
            <a:endParaRPr lang="en-US" altLang="zh-CN" dirty="0" smtClean="0"/>
          </a:p>
          <a:p>
            <a:pPr lvl="1">
              <a:buClr>
                <a:srgbClr val="92D050"/>
              </a:buClr>
              <a:buFont typeface="Wingdings" pitchFamily="2" charset="2"/>
              <a:buChar char="Ø"/>
            </a:pPr>
            <a:r>
              <a:rPr lang="en-US" altLang="zh-CN" kern="1200" dirty="0">
                <a:latin typeface="楷体_GB2312" pitchFamily="49" charset="-122"/>
                <a:ea typeface="楷体_GB2312" pitchFamily="49" charset="-122"/>
                <a:cs typeface="+mn-cs"/>
              </a:rPr>
              <a:t>Implied </a:t>
            </a:r>
            <a:r>
              <a:rPr lang="en-US" altLang="zh-CN" kern="1200" dirty="0" err="1">
                <a:latin typeface="楷体_GB2312" pitchFamily="49" charset="-122"/>
                <a:ea typeface="楷体_GB2312" pitchFamily="49" charset="-122"/>
                <a:cs typeface="+mn-cs"/>
              </a:rPr>
              <a:t>Prob</a:t>
            </a:r>
            <a:r>
              <a:rPr lang="zh-CN" altLang="en-US" kern="1200" dirty="0">
                <a:latin typeface="楷体_GB2312" pitchFamily="49" charset="-122"/>
                <a:ea typeface="楷体_GB2312" pitchFamily="49" charset="-122"/>
                <a:cs typeface="+mn-cs"/>
              </a:rPr>
              <a:t>（交割失败） </a:t>
            </a:r>
            <a:r>
              <a:rPr lang="en-US" altLang="zh-CN" kern="1200" dirty="0">
                <a:latin typeface="楷体_GB2312" pitchFamily="49" charset="-122"/>
                <a:ea typeface="楷体_GB2312" pitchFamily="49" charset="-122"/>
                <a:cs typeface="+mn-cs"/>
              </a:rPr>
              <a:t>= CTD BNOC/</a:t>
            </a:r>
            <a:r>
              <a:rPr lang="zh-CN" altLang="en-US" kern="1200" dirty="0">
                <a:latin typeface="楷体_GB2312" pitchFamily="49" charset="-122"/>
                <a:ea typeface="楷体_GB2312" pitchFamily="49" charset="-122"/>
                <a:cs typeface="+mn-cs"/>
              </a:rPr>
              <a:t>（</a:t>
            </a:r>
            <a:r>
              <a:rPr lang="en-US" altLang="zh-CN" kern="1200" dirty="0">
                <a:latin typeface="楷体_GB2312" pitchFamily="49" charset="-122"/>
                <a:ea typeface="楷体_GB2312" pitchFamily="49" charset="-122"/>
                <a:cs typeface="+mn-cs"/>
              </a:rPr>
              <a:t>CTD BNOC – 2nd CTD BNOC</a:t>
            </a:r>
            <a:r>
              <a:rPr lang="zh-CN" altLang="en-US" kern="1200" dirty="0">
                <a:latin typeface="楷体_GB2312" pitchFamily="49" charset="-122"/>
                <a:ea typeface="楷体_GB2312" pitchFamily="49" charset="-122"/>
                <a:cs typeface="+mn-cs"/>
              </a:rPr>
              <a:t>）</a:t>
            </a:r>
            <a:endParaRPr lang="en-US" altLang="zh-CN" kern="1200" dirty="0">
              <a:latin typeface="楷体_GB2312" pitchFamily="49" charset="-122"/>
              <a:ea typeface="楷体_GB2312" pitchFamily="49" charset="-122"/>
              <a:cs typeface="+mn-cs"/>
            </a:endParaRPr>
          </a:p>
          <a:p>
            <a:endParaRPr lang="zh-CN" altLang="en-US" dirty="0"/>
          </a:p>
        </p:txBody>
      </p:sp>
      <p:sp>
        <p:nvSpPr>
          <p:cNvPr id="4" name="Slide Number Placeholder 3"/>
          <p:cNvSpPr>
            <a:spLocks noGrp="1"/>
          </p:cNvSpPr>
          <p:nvPr>
            <p:ph type="sldNum" sz="quarter" idx="10"/>
          </p:nvPr>
        </p:nvSpPr>
        <p:spPr/>
        <p:txBody>
          <a:bodyPr/>
          <a:lstStyle/>
          <a:p>
            <a:pPr>
              <a:defRPr/>
            </a:pPr>
            <a:r>
              <a:rPr lang="en-US" altLang="zh-CN" smtClean="0"/>
              <a:t>- </a:t>
            </a:r>
            <a:fld id="{275D9BD2-0CDD-4BB1-9579-82EA6E7F997F}" type="slidenum">
              <a:rPr lang="en-US" altLang="zh-CN" smtClean="0"/>
              <a:pPr>
                <a:defRPr/>
              </a:pPr>
              <a:t>29</a:t>
            </a:fld>
            <a:r>
              <a:rPr lang="en-US" altLang="zh-CN" smtClean="0"/>
              <a:t> -</a:t>
            </a:r>
            <a:endParaRPr lang="en-US" altLang="zh-CN"/>
          </a:p>
        </p:txBody>
      </p:sp>
    </p:spTree>
    <p:extLst>
      <p:ext uri="{BB962C8B-B14F-4D97-AF65-F5344CB8AC3E}">
        <p14:creationId xmlns:p14="http://schemas.microsoft.com/office/powerpoint/2010/main" val="2008685993"/>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395288" y="692150"/>
            <a:ext cx="6408737" cy="647700"/>
          </a:xfrm>
        </p:spPr>
        <p:txBody>
          <a:bodyPr/>
          <a:lstStyle/>
          <a:p>
            <a:pPr>
              <a:buNone/>
            </a:pPr>
            <a:r>
              <a:rPr dirty="0" smtClean="0"/>
              <a:t>国债期货基本概念</a:t>
            </a:r>
          </a:p>
        </p:txBody>
      </p:sp>
      <p:sp>
        <p:nvSpPr>
          <p:cNvPr id="3" name="内容占位符 2"/>
          <p:cNvSpPr>
            <a:spLocks noGrp="1"/>
          </p:cNvSpPr>
          <p:nvPr>
            <p:ph idx="1"/>
          </p:nvPr>
        </p:nvSpPr>
        <p:spPr>
          <a:xfrm>
            <a:off x="395288" y="1628775"/>
            <a:ext cx="8353425" cy="4679950"/>
          </a:xfrm>
        </p:spPr>
        <p:txBody>
          <a:bodyPr/>
          <a:lstStyle/>
          <a:p>
            <a:pPr marL="0" indent="0">
              <a:buNone/>
              <a:defRPr/>
            </a:pPr>
            <a:r>
              <a:rPr lang="zh-CN" altLang="zh-CN" dirty="0"/>
              <a:t>国债期货是指通过有组织的交易场所预先确定买卖价格并于未来特定时间内进行现券交割的国债派生交易方式。</a:t>
            </a:r>
            <a:endParaRPr lang="en-US" altLang="zh-CN" b="1" dirty="0" smtClean="0"/>
          </a:p>
          <a:p>
            <a:pPr marL="0" indent="0">
              <a:buFont typeface="Wingdings" pitchFamily="2" charset="2"/>
              <a:buNone/>
              <a:defRPr/>
            </a:pPr>
            <a:endParaRPr lang="en-US" altLang="zh-CN" b="1" dirty="0" smtClean="0"/>
          </a:p>
          <a:p>
            <a:pPr marL="0" indent="0">
              <a:buFont typeface="Wingdings" pitchFamily="2" charset="2"/>
              <a:buNone/>
              <a:defRPr/>
            </a:pPr>
            <a:r>
              <a:rPr lang="zh-CN" altLang="en-US" b="1" dirty="0" smtClean="0"/>
              <a:t>名义标准券、一篮子</a:t>
            </a:r>
            <a:r>
              <a:rPr lang="zh-CN" altLang="en-US" b="1" dirty="0"/>
              <a:t>可交割</a:t>
            </a:r>
            <a:r>
              <a:rPr lang="zh-CN" altLang="en-US" b="1" dirty="0" smtClean="0"/>
              <a:t>国债</a:t>
            </a:r>
            <a:r>
              <a:rPr lang="en-US" altLang="zh-CN" b="1" dirty="0" smtClean="0"/>
              <a:t> </a:t>
            </a:r>
          </a:p>
          <a:p>
            <a:pPr lvl="1">
              <a:defRPr/>
            </a:pPr>
            <a:r>
              <a:rPr lang="zh-CN" altLang="en-US" dirty="0" smtClean="0"/>
              <a:t>交付何种国债、何时交割</a:t>
            </a:r>
            <a:r>
              <a:rPr lang="en-US" altLang="zh-CN" dirty="0" smtClean="0"/>
              <a:t>——</a:t>
            </a:r>
            <a:r>
              <a:rPr lang="zh-CN" altLang="en-US" b="1" dirty="0"/>
              <a:t>卖方选择</a:t>
            </a:r>
            <a:r>
              <a:rPr lang="zh-CN" altLang="en-US" b="1" dirty="0" smtClean="0"/>
              <a:t>权</a:t>
            </a:r>
            <a:endParaRPr lang="en-US" altLang="zh-CN" b="1" dirty="0" smtClean="0"/>
          </a:p>
          <a:p>
            <a:pPr lvl="1" indent="-342900">
              <a:defRPr/>
            </a:pPr>
            <a:r>
              <a:rPr lang="zh-CN" altLang="en-US" sz="2400" dirty="0">
                <a:latin typeface="Times New Roman" pitchFamily="18" charset="0"/>
                <a:cs typeface="Times New Roman" pitchFamily="18" charset="0"/>
              </a:rPr>
              <a:t>保证交割</a:t>
            </a:r>
            <a:r>
              <a:rPr lang="zh-CN" altLang="en-US" sz="2400" dirty="0" smtClean="0">
                <a:latin typeface="Times New Roman" pitchFamily="18" charset="0"/>
                <a:cs typeface="Times New Roman" pitchFamily="18" charset="0"/>
              </a:rPr>
              <a:t>价值公平、公正</a:t>
            </a:r>
            <a:r>
              <a:rPr lang="en-US" altLang="zh-CN" sz="2400"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转换因子</a:t>
            </a:r>
            <a:r>
              <a:rPr lang="zh-CN" altLang="en-US" sz="2400"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发票价格</a:t>
            </a:r>
            <a:endParaRPr lang="en-US" altLang="zh-CN" sz="2400" b="1" dirty="0">
              <a:latin typeface="Times New Roman" pitchFamily="18" charset="0"/>
              <a:cs typeface="Times New Roman" pitchFamily="18" charset="0"/>
            </a:endParaRPr>
          </a:p>
          <a:p>
            <a:pPr lvl="1" indent="-342900">
              <a:defRPr/>
            </a:pPr>
            <a:r>
              <a:rPr lang="zh-CN" altLang="en-US" sz="2400" dirty="0">
                <a:latin typeface="Times New Roman" pitchFamily="18" charset="0"/>
                <a:cs typeface="Times New Roman" pitchFamily="18" charset="0"/>
              </a:rPr>
              <a:t>附</a:t>
            </a:r>
            <a:r>
              <a:rPr lang="zh-CN" altLang="en-US" sz="2400" dirty="0" smtClean="0">
                <a:latin typeface="Times New Roman" pitchFamily="18" charset="0"/>
                <a:cs typeface="Times New Roman" pitchFamily="18" charset="0"/>
              </a:rPr>
              <a:t>息国债</a:t>
            </a:r>
            <a:r>
              <a:rPr lang="en-US" altLang="zh-CN" sz="2400"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持有收益</a:t>
            </a:r>
            <a:endParaRPr lang="en-US" altLang="zh-CN" sz="2400" b="1" dirty="0" smtClean="0">
              <a:latin typeface="Times New Roman" pitchFamily="18" charset="0"/>
              <a:cs typeface="Times New Roman" pitchFamily="18" charset="0"/>
            </a:endParaRPr>
          </a:p>
          <a:p>
            <a:pPr lvl="1" indent="-342900">
              <a:defRPr/>
            </a:pPr>
            <a:r>
              <a:rPr lang="zh-CN" altLang="en-US" sz="2400" dirty="0">
                <a:latin typeface="Times New Roman" pitchFamily="18" charset="0"/>
                <a:cs typeface="Times New Roman" pitchFamily="18" charset="0"/>
              </a:rPr>
              <a:t>期</a:t>
            </a:r>
            <a:r>
              <a:rPr lang="zh-CN" altLang="en-US" sz="2400" dirty="0" smtClean="0">
                <a:latin typeface="Times New Roman" pitchFamily="18" charset="0"/>
                <a:cs typeface="Times New Roman" pitchFamily="18" charset="0"/>
              </a:rPr>
              <a:t>现关系</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多个</a:t>
            </a:r>
            <a:r>
              <a:rPr lang="zh-CN" altLang="en-US" sz="2400" b="1" dirty="0" smtClean="0">
                <a:latin typeface="Times New Roman" pitchFamily="18" charset="0"/>
                <a:cs typeface="Times New Roman" pitchFamily="18" charset="0"/>
              </a:rPr>
              <a:t>基差</a:t>
            </a:r>
            <a:endParaRPr lang="en-US" altLang="zh-CN" sz="2400" b="1" dirty="0" smtClean="0">
              <a:latin typeface="Times New Roman" pitchFamily="18" charset="0"/>
              <a:cs typeface="Times New Roman" pitchFamily="18" charset="0"/>
            </a:endParaRPr>
          </a:p>
          <a:p>
            <a:pPr lvl="1" indent="-342900">
              <a:defRPr/>
            </a:pPr>
            <a:r>
              <a:rPr lang="zh-CN" altLang="en-US" sz="2400" dirty="0" smtClean="0">
                <a:latin typeface="Times New Roman" pitchFamily="18" charset="0"/>
                <a:cs typeface="Times New Roman" pitchFamily="18" charset="0"/>
              </a:rPr>
              <a:t>期货价格怎么定</a:t>
            </a:r>
            <a:r>
              <a:rPr lang="en-US" altLang="zh-CN" sz="2400"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最便宜可交割国债</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The Cheapest </a:t>
            </a:r>
            <a:r>
              <a:rPr lang="en-US" altLang="zh-CN" sz="2400" dirty="0">
                <a:latin typeface="Times New Roman" pitchFamily="18" charset="0"/>
                <a:cs typeface="Times New Roman" pitchFamily="18" charset="0"/>
              </a:rPr>
              <a:t>to </a:t>
            </a:r>
            <a:r>
              <a:rPr lang="en-US" altLang="zh-CN" sz="2400" dirty="0" smtClean="0">
                <a:latin typeface="Times New Roman" pitchFamily="18" charset="0"/>
                <a:cs typeface="Times New Roman" pitchFamily="18" charset="0"/>
              </a:rPr>
              <a:t>Deliver</a:t>
            </a: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CTD</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lvl="1" indent="-342900">
              <a:defRPr/>
            </a:pPr>
            <a:r>
              <a:rPr lang="zh-CN" altLang="en-US" sz="2400" dirty="0">
                <a:latin typeface="Times New Roman" pitchFamily="18" charset="0"/>
                <a:cs typeface="Times New Roman" pitchFamily="18" charset="0"/>
              </a:rPr>
              <a:t>如何寻找</a:t>
            </a:r>
            <a:r>
              <a:rPr lang="en-US" altLang="zh-CN" sz="2400" dirty="0">
                <a:latin typeface="Times New Roman" pitchFamily="18" charset="0"/>
                <a:cs typeface="Times New Roman" pitchFamily="18" charset="0"/>
              </a:rPr>
              <a:t>CTD</a:t>
            </a:r>
            <a:r>
              <a:rPr lang="en-US" altLang="zh-CN" sz="2400"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隐含回购利率</a:t>
            </a:r>
            <a:endParaRPr lang="en-US" altLang="zh-CN" sz="2400" b="1" dirty="0" smtClean="0">
              <a:latin typeface="Times New Roman" pitchFamily="18" charset="0"/>
              <a:cs typeface="Times New Roman" pitchFamily="18" charset="0"/>
            </a:endParaRPr>
          </a:p>
          <a:p>
            <a:pPr marL="400050" lvl="1" indent="0">
              <a:buFont typeface="Wingdings" pitchFamily="2" charset="2"/>
              <a:buNone/>
              <a:defRPr/>
            </a:pPr>
            <a:endParaRPr lang="en-US" altLang="zh-CN" sz="2400" dirty="0">
              <a:latin typeface="Times New Roman" pitchFamily="18" charset="0"/>
              <a:cs typeface="Times New Roman" pitchFamily="18" charset="0"/>
            </a:endParaRPr>
          </a:p>
          <a:p>
            <a:pPr lvl="1" indent="-342900">
              <a:defRPr/>
            </a:pPr>
            <a:endParaRPr lang="zh-CN" altLang="en-US" b="1" dirty="0"/>
          </a:p>
          <a:p>
            <a:pPr>
              <a:defRPr/>
            </a:pPr>
            <a:endParaRPr lang="zh-CN" altLang="en-US" dirty="0"/>
          </a:p>
        </p:txBody>
      </p:sp>
      <p:sp>
        <p:nvSpPr>
          <p:cNvPr id="1126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solidFill>
                  <a:srgbClr val="969696"/>
                </a:solidFill>
              </a:rPr>
              <a:t>- </a:t>
            </a:r>
            <a:fld id="{2CA41660-D6B4-4B3B-A0B2-535209150740}" type="slidenum">
              <a:rPr lang="en-US" altLang="zh-CN" smtClean="0">
                <a:solidFill>
                  <a:srgbClr val="969696"/>
                </a:solidFill>
              </a:rPr>
              <a:pPr eaLnBrk="1" hangingPunct="1"/>
              <a:t>3</a:t>
            </a:fld>
            <a:r>
              <a:rPr lang="en-US" altLang="zh-CN" smtClean="0">
                <a:solidFill>
                  <a:srgbClr val="969696"/>
                </a:solidFill>
              </a:rPr>
              <a:t> -</a:t>
            </a:r>
          </a:p>
        </p:txBody>
      </p:sp>
    </p:spTree>
    <p:extLst>
      <p:ext uri="{BB962C8B-B14F-4D97-AF65-F5344CB8AC3E}">
        <p14:creationId xmlns:p14="http://schemas.microsoft.com/office/powerpoint/2010/main" val="3324762060"/>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zh-CN" altLang="en-US" dirty="0"/>
              <a:t>国债期货基差交易 </a:t>
            </a:r>
            <a:r>
              <a:rPr lang="zh-CN" altLang="en-US" dirty="0" smtClean="0"/>
              <a:t> </a:t>
            </a:r>
            <a:r>
              <a:rPr lang="en-US" altLang="zh-CN" dirty="0" smtClean="0"/>
              <a:t>- CTD </a:t>
            </a:r>
            <a:r>
              <a:rPr lang="zh-CN" altLang="en-US" dirty="0" smtClean="0"/>
              <a:t>短缺 应对策略</a:t>
            </a:r>
            <a:endParaRPr lang="zh-CN" altLang="en-US" dirty="0"/>
          </a:p>
        </p:txBody>
      </p:sp>
      <p:sp>
        <p:nvSpPr>
          <p:cNvPr id="3" name="Content Placeholder 2"/>
          <p:cNvSpPr>
            <a:spLocks noGrp="1"/>
          </p:cNvSpPr>
          <p:nvPr>
            <p:ph idx="1"/>
          </p:nvPr>
        </p:nvSpPr>
        <p:spPr/>
        <p:txBody>
          <a:bodyPr/>
          <a:lstStyle/>
          <a:p>
            <a:r>
              <a:rPr lang="zh-CN" altLang="en-US" dirty="0" smtClean="0"/>
              <a:t>卖空</a:t>
            </a:r>
            <a:r>
              <a:rPr lang="zh-CN" altLang="en-US" dirty="0"/>
              <a:t>次</a:t>
            </a:r>
            <a:r>
              <a:rPr lang="en-US" altLang="zh-CN" dirty="0" smtClean="0"/>
              <a:t>CTD</a:t>
            </a:r>
            <a:r>
              <a:rPr lang="zh-CN" altLang="en-US" dirty="0" smtClean="0"/>
              <a:t>的基差</a:t>
            </a:r>
            <a:endParaRPr lang="en-US" altLang="zh-CN" dirty="0" smtClean="0"/>
          </a:p>
          <a:p>
            <a:endParaRPr lang="en-US" altLang="zh-CN" dirty="0" smtClean="0"/>
          </a:p>
          <a:p>
            <a:r>
              <a:rPr lang="zh-CN" altLang="en-US" dirty="0" smtClean="0"/>
              <a:t>买</a:t>
            </a:r>
            <a:r>
              <a:rPr lang="en-US" altLang="zh-CN" dirty="0" smtClean="0"/>
              <a:t>CTD </a:t>
            </a:r>
            <a:r>
              <a:rPr lang="zh-CN" altLang="en-US" dirty="0" smtClean="0"/>
              <a:t>或者 买当前期货合约</a:t>
            </a:r>
            <a:endParaRPr lang="en-US" altLang="zh-CN" dirty="0" smtClean="0"/>
          </a:p>
          <a:p>
            <a:endParaRPr lang="en-US" altLang="zh-CN" dirty="0" smtClean="0"/>
          </a:p>
          <a:p>
            <a:r>
              <a:rPr lang="zh-CN" altLang="en-US" dirty="0" smtClean="0"/>
              <a:t>买入跨期价差组合</a:t>
            </a:r>
            <a:endParaRPr lang="zh-CN" altLang="en-US" dirty="0"/>
          </a:p>
        </p:txBody>
      </p:sp>
      <p:sp>
        <p:nvSpPr>
          <p:cNvPr id="4" name="Slide Number Placeholder 3"/>
          <p:cNvSpPr>
            <a:spLocks noGrp="1"/>
          </p:cNvSpPr>
          <p:nvPr>
            <p:ph type="sldNum" sz="quarter" idx="10"/>
          </p:nvPr>
        </p:nvSpPr>
        <p:spPr/>
        <p:txBody>
          <a:bodyPr/>
          <a:lstStyle/>
          <a:p>
            <a:pPr>
              <a:defRPr/>
            </a:pPr>
            <a:r>
              <a:rPr lang="en-US" altLang="zh-CN" smtClean="0"/>
              <a:t>- </a:t>
            </a:r>
            <a:fld id="{275D9BD2-0CDD-4BB1-9579-82EA6E7F997F}" type="slidenum">
              <a:rPr lang="en-US" altLang="zh-CN" smtClean="0"/>
              <a:pPr>
                <a:defRPr/>
              </a:pPr>
              <a:t>30</a:t>
            </a:fld>
            <a:r>
              <a:rPr lang="en-US" altLang="zh-CN" smtClean="0"/>
              <a:t> -</a:t>
            </a:r>
            <a:endParaRPr lang="en-US" altLang="zh-CN"/>
          </a:p>
        </p:txBody>
      </p:sp>
    </p:spTree>
    <p:extLst>
      <p:ext uri="{BB962C8B-B14F-4D97-AF65-F5344CB8AC3E}">
        <p14:creationId xmlns:p14="http://schemas.microsoft.com/office/powerpoint/2010/main" val="1922088679"/>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zh-CN" altLang="en-US" dirty="0" smtClean="0"/>
              <a:t>国债期货仿真交易的基差变化</a:t>
            </a:r>
            <a:endParaRPr lang="zh-CN" altLang="en-US" dirty="0"/>
          </a:p>
        </p:txBody>
      </p:sp>
      <p:sp>
        <p:nvSpPr>
          <p:cNvPr id="4" name="Slide Number Placeholder 3"/>
          <p:cNvSpPr>
            <a:spLocks noGrp="1"/>
          </p:cNvSpPr>
          <p:nvPr>
            <p:ph type="sldNum" sz="quarter" idx="10"/>
          </p:nvPr>
        </p:nvSpPr>
        <p:spPr/>
        <p:txBody>
          <a:bodyPr/>
          <a:lstStyle/>
          <a:p>
            <a:pPr>
              <a:defRPr/>
            </a:pPr>
            <a:r>
              <a:rPr lang="en-US" altLang="zh-CN" smtClean="0"/>
              <a:t>- </a:t>
            </a:r>
            <a:fld id="{275D9BD2-0CDD-4BB1-9579-82EA6E7F997F}" type="slidenum">
              <a:rPr lang="en-US" altLang="zh-CN" smtClean="0"/>
              <a:pPr>
                <a:defRPr/>
              </a:pPr>
              <a:t>31</a:t>
            </a:fld>
            <a:r>
              <a:rPr lang="en-US" altLang="zh-CN" smtClean="0"/>
              <a:t> -</a:t>
            </a:r>
            <a:endParaRPr lang="en-US" altLang="zh-CN"/>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3399" y="1340768"/>
            <a:ext cx="5400601"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a:spLocks noChangeArrowheads="1"/>
          </p:cNvSpPr>
          <p:nvPr/>
        </p:nvSpPr>
        <p:spPr bwMode="auto">
          <a:xfrm>
            <a:off x="277688" y="1631162"/>
            <a:ext cx="3790256" cy="417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rgbClr val="92D050"/>
              </a:buClr>
              <a:buFont typeface="Wingdings" pitchFamily="2" charset="2"/>
              <a:buChar char="n"/>
            </a:pPr>
            <a:r>
              <a:rPr lang="zh-CN" altLang="en-US" sz="2400" dirty="0" smtClean="0">
                <a:latin typeface="楷体_GB2312" pitchFamily="49" charset="-122"/>
                <a:ea typeface="楷体_GB2312" pitchFamily="49" charset="-122"/>
                <a:cs typeface="Times New Roman" pitchFamily="18" charset="0"/>
                <a:sym typeface="Wingdings" pitchFamily="2" charset="2"/>
              </a:rPr>
              <a:t>仿真交易市场的期货价格稳定，和现货的联动性差，基差不必然回归</a:t>
            </a:r>
            <a:endParaRPr lang="en-US" altLang="zh-CN" sz="2400" dirty="0" smtClean="0">
              <a:latin typeface="楷体_GB2312" pitchFamily="49" charset="-122"/>
              <a:ea typeface="楷体_GB2312" pitchFamily="49" charset="-122"/>
              <a:cs typeface="Times New Roman" pitchFamily="18" charset="0"/>
              <a:sym typeface="Wingdings" pitchFamily="2" charset="2"/>
            </a:endParaRPr>
          </a:p>
          <a:p>
            <a:pPr marL="342900" indent="-342900" eaLnBrk="0" hangingPunct="0">
              <a:spcBef>
                <a:spcPct val="20000"/>
              </a:spcBef>
              <a:buClr>
                <a:srgbClr val="92D050"/>
              </a:buClr>
              <a:buFont typeface="Wingdings" pitchFamily="2" charset="2"/>
              <a:buChar char="n"/>
            </a:pPr>
            <a:endParaRPr lang="en-US" altLang="zh-CN" sz="2400" dirty="0">
              <a:latin typeface="楷体_GB2312" pitchFamily="49" charset="-122"/>
              <a:ea typeface="楷体_GB2312" pitchFamily="49" charset="-122"/>
              <a:cs typeface="Times New Roman" pitchFamily="18" charset="0"/>
              <a:sym typeface="Wingdings" pitchFamily="2" charset="2"/>
            </a:endParaRPr>
          </a:p>
          <a:p>
            <a:pPr marL="342900" indent="-342900" eaLnBrk="0" hangingPunct="0">
              <a:spcBef>
                <a:spcPct val="20000"/>
              </a:spcBef>
              <a:buClr>
                <a:srgbClr val="92D050"/>
              </a:buClr>
              <a:buFont typeface="Wingdings" pitchFamily="2" charset="2"/>
              <a:buChar char="n"/>
            </a:pPr>
            <a:r>
              <a:rPr lang="zh-CN" altLang="en-US" sz="2400" dirty="0" smtClean="0">
                <a:latin typeface="楷体_GB2312" pitchFamily="49" charset="-122"/>
                <a:ea typeface="楷体_GB2312" pitchFamily="49" charset="-122"/>
                <a:cs typeface="Times New Roman" pitchFamily="18" charset="0"/>
                <a:sym typeface="Wingdings" pitchFamily="2" charset="2"/>
              </a:rPr>
              <a:t>仿真市场的交割量小，没有真实的损益约束</a:t>
            </a:r>
            <a:endParaRPr lang="en-US" altLang="zh-CN" sz="2400" dirty="0" smtClean="0">
              <a:latin typeface="楷体_GB2312" pitchFamily="49" charset="-122"/>
              <a:ea typeface="楷体_GB2312" pitchFamily="49" charset="-122"/>
              <a:cs typeface="Times New Roman" pitchFamily="18" charset="0"/>
              <a:sym typeface="Wingdings" pitchFamily="2" charset="2"/>
            </a:endParaRPr>
          </a:p>
          <a:p>
            <a:pPr marL="342900" indent="-342900" eaLnBrk="0" hangingPunct="0">
              <a:spcBef>
                <a:spcPct val="20000"/>
              </a:spcBef>
              <a:buClr>
                <a:srgbClr val="92D050"/>
              </a:buClr>
              <a:buFont typeface="Wingdings" pitchFamily="2" charset="2"/>
              <a:buChar char="n"/>
            </a:pPr>
            <a:endParaRPr lang="en-US" altLang="zh-TW" sz="2400" dirty="0">
              <a:latin typeface="楷体_GB2312" pitchFamily="49" charset="-122"/>
              <a:ea typeface="楷体_GB2312" pitchFamily="49" charset="-122"/>
              <a:cs typeface="Times New Roman" pitchFamily="18" charset="0"/>
              <a:sym typeface="Wingdings" pitchFamily="2" charset="2"/>
            </a:endParaRPr>
          </a:p>
          <a:p>
            <a:pPr marL="342900" indent="-342900" eaLnBrk="0" hangingPunct="0">
              <a:spcBef>
                <a:spcPct val="20000"/>
              </a:spcBef>
              <a:buClr>
                <a:srgbClr val="92D050"/>
              </a:buClr>
              <a:buFont typeface="Wingdings" pitchFamily="2" charset="2"/>
              <a:buChar char="n"/>
            </a:pPr>
            <a:r>
              <a:rPr lang="zh-CN" altLang="en-US" sz="2400" dirty="0" smtClean="0">
                <a:latin typeface="楷体_GB2312" pitchFamily="49" charset="-122"/>
                <a:ea typeface="楷体_GB2312" pitchFamily="49" charset="-122"/>
                <a:cs typeface="Times New Roman" pitchFamily="18" charset="0"/>
                <a:sym typeface="Wingdings" pitchFamily="2" charset="2"/>
              </a:rPr>
              <a:t>相比较而言，仿真大赛时的收敛情况比平时要好。</a:t>
            </a:r>
            <a:endParaRPr lang="en-US" altLang="zh-TW" sz="2400" dirty="0">
              <a:latin typeface="楷体_GB2312" pitchFamily="49" charset="-122"/>
              <a:ea typeface="楷体_GB2312" pitchFamily="49" charset="-122"/>
              <a:cs typeface="Times New Roman" pitchFamily="18" charset="0"/>
              <a:sym typeface="Wingdings" pitchFamily="2" charset="2"/>
            </a:endParaRPr>
          </a:p>
        </p:txBody>
      </p:sp>
    </p:spTree>
    <p:extLst>
      <p:ext uri="{BB962C8B-B14F-4D97-AF65-F5344CB8AC3E}">
        <p14:creationId xmlns:p14="http://schemas.microsoft.com/office/powerpoint/2010/main" val="3479941711"/>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txBox="1">
            <a:spLocks noGrp="1" noChangeArrowheads="1"/>
          </p:cNvSpPr>
          <p:nvPr/>
        </p:nvSpPr>
        <p:spPr bwMode="auto">
          <a:xfrm>
            <a:off x="7982964" y="6160507"/>
            <a:ext cx="691767" cy="4784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a:defRPr sz="1000" b="1">
                <a:solidFill>
                  <a:srgbClr val="969696"/>
                </a:solidFill>
                <a:latin typeface="Arial" charset="0"/>
              </a:defRPr>
            </a:lvl1pPr>
          </a:lstStyle>
          <a:p>
            <a:fld id="{908D1E25-7C2F-4B38-BCC5-8F27D26138BF}" type="slidenum">
              <a:rPr lang="en-US" altLang="zh-CN"/>
              <a:pPr/>
              <a:t>32</a:t>
            </a:fld>
            <a:endParaRPr lang="en-US" altLang="zh-CN" dirty="0"/>
          </a:p>
        </p:txBody>
      </p:sp>
      <p:sp>
        <p:nvSpPr>
          <p:cNvPr id="9219" name="Rectangle 6"/>
          <p:cNvSpPr>
            <a:spLocks noChangeArrowheads="1"/>
          </p:cNvSpPr>
          <p:nvPr/>
        </p:nvSpPr>
        <p:spPr bwMode="auto">
          <a:xfrm>
            <a:off x="473314" y="747216"/>
            <a:ext cx="6690974" cy="44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0" hangingPunct="0">
              <a:buFont typeface="Wingdings" pitchFamily="2" charset="2"/>
              <a:buNone/>
            </a:pPr>
            <a:r>
              <a:rPr lang="zh-CN" altLang="en-US" sz="2800" b="1" dirty="0" smtClean="0">
                <a:solidFill>
                  <a:schemeClr val="accent2"/>
                </a:solidFill>
                <a:latin typeface="Times New Roman" pitchFamily="18" charset="0"/>
                <a:ea typeface="华文中宋" pitchFamily="2" charset="-122"/>
                <a:cs typeface="Times New Roman" pitchFamily="18" charset="0"/>
              </a:rPr>
              <a:t>仿真大赛 </a:t>
            </a:r>
            <a:r>
              <a:rPr lang="en-US" altLang="zh-CN" sz="2800" b="1" dirty="0" smtClean="0">
                <a:solidFill>
                  <a:schemeClr val="accent2"/>
                </a:solidFill>
                <a:latin typeface="Times New Roman" pitchFamily="18" charset="0"/>
                <a:ea typeface="华文中宋" pitchFamily="2" charset="-122"/>
                <a:cs typeface="Times New Roman" pitchFamily="18" charset="0"/>
              </a:rPr>
              <a:t>- </a:t>
            </a:r>
            <a:r>
              <a:rPr lang="zh-CN" altLang="en-US" sz="2800" b="1" dirty="0" smtClean="0">
                <a:solidFill>
                  <a:schemeClr val="accent2"/>
                </a:solidFill>
                <a:latin typeface="Times New Roman" pitchFamily="18" charset="0"/>
                <a:ea typeface="华文中宋" pitchFamily="2" charset="-122"/>
                <a:cs typeface="Times New Roman" pitchFamily="18" charset="0"/>
              </a:rPr>
              <a:t>国债</a:t>
            </a:r>
            <a:r>
              <a:rPr lang="zh-CN" altLang="en-US" sz="2800" b="1" dirty="0">
                <a:solidFill>
                  <a:schemeClr val="accent2"/>
                </a:solidFill>
                <a:latin typeface="Times New Roman" pitchFamily="18" charset="0"/>
                <a:ea typeface="华文中宋" pitchFamily="2" charset="-122"/>
                <a:cs typeface="Times New Roman" pitchFamily="18" charset="0"/>
              </a:rPr>
              <a:t>期货和现货的价格收敛</a:t>
            </a:r>
          </a:p>
        </p:txBody>
      </p:sp>
      <p:graphicFrame>
        <p:nvGraphicFramePr>
          <p:cNvPr id="4" name="图表 3"/>
          <p:cNvGraphicFramePr/>
          <p:nvPr/>
        </p:nvGraphicFramePr>
        <p:xfrm>
          <a:off x="473884" y="1356389"/>
          <a:ext cx="8196232" cy="45719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6511380"/>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zh-CN" smtClean="0"/>
              <a:t>- </a:t>
            </a:r>
            <a:fld id="{9C16BBEF-28F3-42FA-8293-CE0A7B8ED75E}" type="slidenum">
              <a:rPr lang="en-US" altLang="zh-CN" smtClean="0"/>
              <a:pPr>
                <a:defRPr/>
              </a:pPr>
              <a:t>33</a:t>
            </a:fld>
            <a:r>
              <a:rPr lang="en-US" altLang="zh-CN" smtClean="0"/>
              <a:t> -</a:t>
            </a:r>
            <a:endParaRPr lang="en-US" altLang="zh-CN"/>
          </a:p>
        </p:txBody>
      </p:sp>
      <p:sp>
        <p:nvSpPr>
          <p:cNvPr id="3" name="灯片编号占位符 1"/>
          <p:cNvSpPr txBox="1">
            <a:spLocks/>
          </p:cNvSpPr>
          <p:nvPr/>
        </p:nvSpPr>
        <p:spPr bwMode="auto">
          <a:xfrm>
            <a:off x="7342188" y="6237312"/>
            <a:ext cx="1801812"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b="1" kern="1200">
                <a:solidFill>
                  <a:srgbClr val="969696"/>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123A748A-D944-4A6C-8E97-C0894C27BF20}" type="slidenum">
              <a:rPr lang="zh-CN" altLang="en-US" smtClean="0"/>
              <a:pPr>
                <a:defRPr/>
              </a:pPr>
              <a:t>33</a:t>
            </a:fld>
            <a:endParaRPr lang="zh-CN" altLang="en-US" dirty="0"/>
          </a:p>
        </p:txBody>
      </p:sp>
      <p:sp>
        <p:nvSpPr>
          <p:cNvPr id="4" name="TextBox 2"/>
          <p:cNvSpPr txBox="1">
            <a:spLocks noChangeArrowheads="1"/>
          </p:cNvSpPr>
          <p:nvPr/>
        </p:nvSpPr>
        <p:spPr bwMode="auto">
          <a:xfrm>
            <a:off x="250825" y="1500014"/>
            <a:ext cx="3851275"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rgbClr val="92D050"/>
              </a:buClr>
              <a:buFont typeface="Wingdings" pitchFamily="2" charset="2"/>
              <a:buChar char="n"/>
              <a:defRPr sz="2400">
                <a:latin typeface="楷体_GB2312" pitchFamily="49" charset="-122"/>
                <a:ea typeface="楷体_GB2312" pitchFamily="49" charset="-122"/>
                <a:cs typeface="Times New Roman" pitchFamily="18" charset="0"/>
              </a:defRPr>
            </a:lvl1pPr>
            <a:lvl2pPr marL="742950" lvl="1" indent="-285750" eaLnBrk="0" hangingPunct="0">
              <a:spcBef>
                <a:spcPct val="20000"/>
              </a:spcBef>
              <a:buClr>
                <a:srgbClr val="92D050"/>
              </a:buClr>
              <a:buFont typeface="Wingdings" pitchFamily="2" charset="2"/>
              <a:buChar char="Ø"/>
              <a:defRPr sz="2200">
                <a:latin typeface="楷体_GB2312" pitchFamily="49" charset="-122"/>
                <a:ea typeface="楷体_GB2312" pitchFamily="49" charset="-122"/>
              </a:defRPr>
            </a:lvl2pPr>
            <a:lvl3pPr marL="1143000" indent="-228600" eaLnBrk="0" hangingPunct="0">
              <a:spcBef>
                <a:spcPct val="20000"/>
              </a:spcBef>
              <a:buClr>
                <a:srgbClr val="92D050"/>
              </a:buClr>
              <a:buFont typeface="Wingdings" pitchFamily="2" charset="2"/>
              <a:buChar char="u"/>
              <a:defRPr sz="2000">
                <a:latin typeface="楷体_GB2312" pitchFamily="49" charset="-122"/>
                <a:ea typeface="楷体_GB2312" pitchFamily="49" charset="-122"/>
              </a:defRPr>
            </a:lvl3pPr>
            <a:lvl4pPr marL="1600200" indent="-228600" eaLnBrk="0" hangingPunct="0">
              <a:spcBef>
                <a:spcPct val="20000"/>
              </a:spcBef>
              <a:buClr>
                <a:srgbClr val="92D050"/>
              </a:buClr>
              <a:buFont typeface="Wingdings" pitchFamily="2" charset="2"/>
              <a:buChar char="ü"/>
              <a:defRPr sz="2000">
                <a:latin typeface="楷体_GB2312" pitchFamily="49" charset="-122"/>
                <a:ea typeface="楷体_GB2312" pitchFamily="49" charset="-122"/>
              </a:defRPr>
            </a:lvl4pPr>
            <a:lvl5pPr marL="2057400" indent="-228600" eaLnBrk="0" hangingPunct="0">
              <a:spcBef>
                <a:spcPct val="20000"/>
              </a:spcBef>
              <a:buClr>
                <a:srgbClr val="92D050"/>
              </a:buClr>
              <a:buFont typeface="Arial" pitchFamily="34" charset="0"/>
              <a:buChar char="•"/>
              <a:defRPr sz="1600">
                <a:latin typeface="楷体_GB2312" pitchFamily="49" charset="-122"/>
                <a:ea typeface="楷体_GB2312" pitchFamily="49" charset="-122"/>
              </a:defRPr>
            </a:lvl5pPr>
            <a:lvl6pPr marL="2514600" indent="-228600" fontAlgn="base">
              <a:spcBef>
                <a:spcPct val="20000"/>
              </a:spcBef>
              <a:spcAft>
                <a:spcPct val="0"/>
              </a:spcAft>
              <a:buChar char="•"/>
              <a:defRPr sz="1600">
                <a:latin typeface="+mn-lt"/>
                <a:ea typeface="+mn-ea"/>
              </a:defRPr>
            </a:lvl6pPr>
            <a:lvl7pPr marL="2971800" indent="-228600" fontAlgn="base">
              <a:spcBef>
                <a:spcPct val="20000"/>
              </a:spcBef>
              <a:spcAft>
                <a:spcPct val="0"/>
              </a:spcAft>
              <a:buChar char="•"/>
              <a:defRPr sz="1600">
                <a:latin typeface="+mn-lt"/>
                <a:ea typeface="+mn-ea"/>
              </a:defRPr>
            </a:lvl7pPr>
            <a:lvl8pPr marL="3429000" indent="-228600" fontAlgn="base">
              <a:spcBef>
                <a:spcPct val="20000"/>
              </a:spcBef>
              <a:spcAft>
                <a:spcPct val="0"/>
              </a:spcAft>
              <a:buChar char="•"/>
              <a:defRPr sz="1600">
                <a:latin typeface="+mn-lt"/>
                <a:ea typeface="+mn-ea"/>
              </a:defRPr>
            </a:lvl8pPr>
            <a:lvl9pPr marL="3886200" indent="-228600" fontAlgn="base">
              <a:spcBef>
                <a:spcPct val="20000"/>
              </a:spcBef>
              <a:spcAft>
                <a:spcPct val="0"/>
              </a:spcAft>
              <a:buChar char="•"/>
              <a:defRPr sz="1600">
                <a:latin typeface="+mn-lt"/>
                <a:ea typeface="+mn-ea"/>
              </a:defRPr>
            </a:lvl9pPr>
          </a:lstStyle>
          <a:p>
            <a:r>
              <a:rPr lang="zh-CN" altLang="en-US" dirty="0" smtClean="0"/>
              <a:t>在交割月之前，当前合约</a:t>
            </a:r>
            <a:r>
              <a:rPr lang="en-US" altLang="zh-CN" dirty="0" smtClean="0"/>
              <a:t>TF1206</a:t>
            </a:r>
            <a:r>
              <a:rPr lang="zh-CN" altLang="en-US" dirty="0" smtClean="0"/>
              <a:t>流动性最好</a:t>
            </a:r>
            <a:endParaRPr lang="en-US" altLang="zh-CN" dirty="0" smtClean="0"/>
          </a:p>
          <a:p>
            <a:endParaRPr lang="en-US" altLang="zh-CN" dirty="0"/>
          </a:p>
          <a:p>
            <a:r>
              <a:rPr lang="zh-CN" altLang="en-US" dirty="0" smtClean="0"/>
              <a:t>在</a:t>
            </a:r>
            <a:r>
              <a:rPr lang="zh-CN" altLang="en-US" dirty="0"/>
              <a:t>最后两周（尤其最后一周），</a:t>
            </a:r>
            <a:r>
              <a:rPr lang="en-US" altLang="zh-CN" dirty="0"/>
              <a:t>TF1206</a:t>
            </a:r>
            <a:r>
              <a:rPr lang="zh-CN" altLang="en-US" dirty="0"/>
              <a:t>大量移仓</a:t>
            </a:r>
            <a:r>
              <a:rPr lang="zh-CN" altLang="en-US" dirty="0" smtClean="0"/>
              <a:t>，持</a:t>
            </a:r>
            <a:r>
              <a:rPr lang="zh-CN" altLang="en-US" dirty="0"/>
              <a:t>仓量大幅减少，日均成交仅几千手，流动性极</a:t>
            </a:r>
            <a:r>
              <a:rPr lang="zh-CN" altLang="en-US" dirty="0" smtClean="0"/>
              <a:t>差</a:t>
            </a:r>
            <a:endParaRPr lang="en-US" altLang="zh-CN" dirty="0"/>
          </a:p>
        </p:txBody>
      </p:sp>
      <p:pic>
        <p:nvPicPr>
          <p:cNvPr id="6"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3913014"/>
            <a:ext cx="4487862"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2100" y="1500014"/>
            <a:ext cx="4487863"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4572000" y="3573016"/>
            <a:ext cx="4000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dirty="0">
                <a:solidFill>
                  <a:srgbClr val="FF0000"/>
                </a:solidFill>
                <a:latin typeface="楷体" pitchFamily="49" charset="-122"/>
                <a:ea typeface="楷体" pitchFamily="49" charset="-122"/>
              </a:rPr>
              <a:t>最后两周持仓量</a:t>
            </a:r>
          </a:p>
        </p:txBody>
      </p:sp>
      <p:sp>
        <p:nvSpPr>
          <p:cNvPr id="9" name="TextBox 15"/>
          <p:cNvSpPr txBox="1">
            <a:spLocks noChangeArrowheads="1"/>
          </p:cNvSpPr>
          <p:nvPr/>
        </p:nvSpPr>
        <p:spPr bwMode="auto">
          <a:xfrm>
            <a:off x="4454525" y="6021214"/>
            <a:ext cx="4000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solidFill>
                  <a:srgbClr val="FF0000"/>
                </a:solidFill>
                <a:latin typeface="楷体" pitchFamily="49" charset="-122"/>
                <a:ea typeface="楷体" pitchFamily="49" charset="-122"/>
              </a:rPr>
              <a:t>最后两周成交量</a:t>
            </a:r>
          </a:p>
        </p:txBody>
      </p:sp>
      <p:sp>
        <p:nvSpPr>
          <p:cNvPr id="10" name="Rectangle 6"/>
          <p:cNvSpPr>
            <a:spLocks noChangeArrowheads="1"/>
          </p:cNvSpPr>
          <p:nvPr/>
        </p:nvSpPr>
        <p:spPr bwMode="auto">
          <a:xfrm>
            <a:off x="473314" y="747216"/>
            <a:ext cx="6690974" cy="44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0" hangingPunct="0">
              <a:buFont typeface="Wingdings" pitchFamily="2" charset="2"/>
              <a:buNone/>
            </a:pPr>
            <a:r>
              <a:rPr lang="zh-CN" altLang="en-US" sz="2800" b="1" dirty="0" smtClean="0">
                <a:solidFill>
                  <a:schemeClr val="accent2"/>
                </a:solidFill>
                <a:latin typeface="Times New Roman" pitchFamily="18" charset="0"/>
                <a:ea typeface="华文中宋" pitchFamily="2" charset="-122"/>
                <a:cs typeface="Times New Roman" pitchFamily="18" charset="0"/>
              </a:rPr>
              <a:t>仿真大赛 </a:t>
            </a:r>
            <a:r>
              <a:rPr lang="en-US" altLang="zh-CN" sz="2800" b="1" dirty="0" smtClean="0">
                <a:solidFill>
                  <a:schemeClr val="accent2"/>
                </a:solidFill>
                <a:latin typeface="Times New Roman" pitchFamily="18" charset="0"/>
                <a:ea typeface="华文中宋" pitchFamily="2" charset="-122"/>
                <a:cs typeface="Times New Roman" pitchFamily="18" charset="0"/>
              </a:rPr>
              <a:t>- </a:t>
            </a:r>
            <a:r>
              <a:rPr lang="zh-CN" altLang="en-US" sz="2800" b="1" dirty="0" smtClean="0">
                <a:solidFill>
                  <a:schemeClr val="accent2"/>
                </a:solidFill>
                <a:latin typeface="Times New Roman" pitchFamily="18" charset="0"/>
                <a:ea typeface="华文中宋" pitchFamily="2" charset="-122"/>
                <a:cs typeface="Times New Roman" pitchFamily="18" charset="0"/>
              </a:rPr>
              <a:t>国债</a:t>
            </a:r>
            <a:r>
              <a:rPr lang="zh-CN" altLang="en-US" sz="2800" b="1" dirty="0">
                <a:solidFill>
                  <a:schemeClr val="accent2"/>
                </a:solidFill>
                <a:latin typeface="Times New Roman" pitchFamily="18" charset="0"/>
                <a:ea typeface="华文中宋" pitchFamily="2" charset="-122"/>
                <a:cs typeface="Times New Roman" pitchFamily="18" charset="0"/>
              </a:rPr>
              <a:t>期货和现货的价格收敛</a:t>
            </a:r>
          </a:p>
        </p:txBody>
      </p:sp>
    </p:spTree>
    <p:extLst>
      <p:ext uri="{BB962C8B-B14F-4D97-AF65-F5344CB8AC3E}">
        <p14:creationId xmlns:p14="http://schemas.microsoft.com/office/powerpoint/2010/main" val="3751367724"/>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None/>
            </a:pPr>
            <a:r>
              <a:rPr lang="zh-CN" altLang="en-US" dirty="0" smtClean="0"/>
              <a:t>仿真大赛 </a:t>
            </a:r>
            <a:r>
              <a:rPr lang="en-US" altLang="zh-CN" dirty="0" smtClean="0"/>
              <a:t>- </a:t>
            </a:r>
            <a:r>
              <a:rPr lang="zh-CN" altLang="en-US" dirty="0" smtClean="0"/>
              <a:t>交易策略设计</a:t>
            </a:r>
            <a:endParaRPr lang="zh-CN" altLang="en-US" dirty="0"/>
          </a:p>
        </p:txBody>
      </p:sp>
      <p:sp>
        <p:nvSpPr>
          <p:cNvPr id="3" name="内容占位符 2"/>
          <p:cNvSpPr>
            <a:spLocks noGrp="1"/>
          </p:cNvSpPr>
          <p:nvPr>
            <p:ph idx="1"/>
          </p:nvPr>
        </p:nvSpPr>
        <p:spPr>
          <a:xfrm>
            <a:off x="468313" y="1772816"/>
            <a:ext cx="8229600" cy="4392488"/>
          </a:xfrm>
        </p:spPr>
        <p:txBody>
          <a:bodyPr/>
          <a:lstStyle/>
          <a:p>
            <a:r>
              <a:rPr lang="zh-CN" altLang="en-US" dirty="0" smtClean="0"/>
              <a:t>期货合理价格</a:t>
            </a:r>
            <a:endParaRPr lang="en-US" altLang="zh-CN" dirty="0" smtClean="0"/>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考虑</a:t>
            </a:r>
            <a:r>
              <a:rPr lang="en-US" altLang="zh-CN" kern="1200" dirty="0">
                <a:latin typeface="楷体_GB2312" pitchFamily="49" charset="-122"/>
                <a:ea typeface="楷体_GB2312" pitchFamily="49" charset="-122"/>
                <a:cs typeface="+mn-cs"/>
              </a:rPr>
              <a:t>4</a:t>
            </a:r>
            <a:r>
              <a:rPr lang="zh-CN" altLang="en-US" kern="1200" dirty="0">
                <a:latin typeface="楷体_GB2312" pitchFamily="49" charset="-122"/>
                <a:ea typeface="楷体_GB2312" pitchFamily="49" charset="-122"/>
                <a:cs typeface="+mn-cs"/>
              </a:rPr>
              <a:t>到</a:t>
            </a:r>
            <a:r>
              <a:rPr lang="en-US" altLang="zh-CN" kern="1200" dirty="0">
                <a:latin typeface="楷体_GB2312" pitchFamily="49" charset="-122"/>
                <a:ea typeface="楷体_GB2312" pitchFamily="49" charset="-122"/>
                <a:cs typeface="+mn-cs"/>
              </a:rPr>
              <a:t>7</a:t>
            </a:r>
            <a:r>
              <a:rPr lang="zh-CN" altLang="en-US" kern="1200" dirty="0">
                <a:latin typeface="楷体_GB2312" pitchFamily="49" charset="-122"/>
                <a:ea typeface="楷体_GB2312" pitchFamily="49" charset="-122"/>
                <a:cs typeface="+mn-cs"/>
              </a:rPr>
              <a:t>年的收益率曲线，在当前期货合约中，如果收益率的变化是一致的话，</a:t>
            </a:r>
            <a:r>
              <a:rPr lang="en-US" altLang="zh-CN" kern="1200" dirty="0">
                <a:latin typeface="楷体_GB2312" pitchFamily="49" charset="-122"/>
                <a:ea typeface="楷体_GB2312" pitchFamily="49" charset="-122"/>
                <a:cs typeface="+mn-cs"/>
              </a:rPr>
              <a:t>CTD</a:t>
            </a:r>
            <a:r>
              <a:rPr lang="zh-CN" altLang="en-US" kern="1200" dirty="0">
                <a:latin typeface="楷体_GB2312" pitchFamily="49" charset="-122"/>
                <a:ea typeface="楷体_GB2312" pitchFamily="49" charset="-122"/>
                <a:cs typeface="+mn-cs"/>
              </a:rPr>
              <a:t>发生切换是在收益率为</a:t>
            </a:r>
            <a:r>
              <a:rPr lang="en-US" altLang="zh-CN" kern="1200" dirty="0">
                <a:latin typeface="楷体_GB2312" pitchFamily="49" charset="-122"/>
                <a:ea typeface="楷体_GB2312" pitchFamily="49" charset="-122"/>
                <a:cs typeface="+mn-cs"/>
              </a:rPr>
              <a:t>2.1%</a:t>
            </a:r>
            <a:r>
              <a:rPr lang="zh-CN" altLang="en-US" kern="1200" dirty="0">
                <a:latin typeface="楷体_GB2312" pitchFamily="49" charset="-122"/>
                <a:ea typeface="楷体_GB2312" pitchFamily="49" charset="-122"/>
                <a:cs typeface="+mn-cs"/>
              </a:rPr>
              <a:t>左右所以其转换期权的价值可以忽略</a:t>
            </a:r>
            <a:endParaRPr lang="en-US" altLang="zh-CN" kern="1200" dirty="0">
              <a:latin typeface="楷体_GB2312" pitchFamily="49" charset="-122"/>
              <a:ea typeface="楷体_GB2312" pitchFamily="49" charset="-122"/>
              <a:cs typeface="+mn-cs"/>
            </a:endParaRPr>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用</a:t>
            </a:r>
            <a:r>
              <a:rPr lang="en-US" altLang="zh-CN" kern="1200" dirty="0">
                <a:latin typeface="楷体_GB2312" pitchFamily="49" charset="-122"/>
                <a:ea typeface="楷体_GB2312" pitchFamily="49" charset="-122"/>
                <a:cs typeface="+mn-cs"/>
              </a:rPr>
              <a:t>CTD</a:t>
            </a:r>
            <a:r>
              <a:rPr lang="zh-CN" altLang="en-US" kern="1200" dirty="0">
                <a:latin typeface="楷体_GB2312" pitchFamily="49" charset="-122"/>
                <a:ea typeface="楷体_GB2312" pitchFamily="49" charset="-122"/>
                <a:cs typeface="+mn-cs"/>
              </a:rPr>
              <a:t>的</a:t>
            </a:r>
            <a:r>
              <a:rPr lang="en-US" altLang="zh-CN" kern="1200" dirty="0">
                <a:latin typeface="楷体_GB2312" pitchFamily="49" charset="-122"/>
                <a:ea typeface="楷体_GB2312" pitchFamily="49" charset="-122"/>
                <a:cs typeface="+mn-cs"/>
              </a:rPr>
              <a:t>IRR</a:t>
            </a:r>
            <a:r>
              <a:rPr lang="zh-CN" altLang="en-US" kern="1200" dirty="0">
                <a:latin typeface="楷体_GB2312" pitchFamily="49" charset="-122"/>
                <a:ea typeface="楷体_GB2312" pitchFamily="49" charset="-122"/>
                <a:cs typeface="+mn-cs"/>
              </a:rPr>
              <a:t>和同期的回购利率相比，以判断期货价格的合理性</a:t>
            </a:r>
            <a:endParaRPr lang="en-US" altLang="zh-CN" kern="1200" dirty="0">
              <a:latin typeface="楷体_GB2312" pitchFamily="49" charset="-122"/>
              <a:ea typeface="楷体_GB2312" pitchFamily="49" charset="-122"/>
              <a:cs typeface="+mn-cs"/>
            </a:endParaRPr>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根据市场波动率和期货理论价格，设定期现</a:t>
            </a:r>
            <a:r>
              <a:rPr lang="en-US" altLang="zh-CN" kern="1200" dirty="0">
                <a:latin typeface="楷体_GB2312" pitchFamily="49" charset="-122"/>
                <a:ea typeface="楷体_GB2312" pitchFamily="49" charset="-122"/>
                <a:cs typeface="+mn-cs"/>
              </a:rPr>
              <a:t>/</a:t>
            </a:r>
            <a:r>
              <a:rPr lang="zh-CN" altLang="en-US" kern="1200" dirty="0">
                <a:latin typeface="楷体_GB2312" pitchFamily="49" charset="-122"/>
                <a:ea typeface="楷体_GB2312" pitchFamily="49" charset="-122"/>
                <a:cs typeface="+mn-cs"/>
              </a:rPr>
              <a:t>跨期</a:t>
            </a:r>
            <a:r>
              <a:rPr lang="zh-CN" altLang="en-US" kern="1200" dirty="0">
                <a:latin typeface="楷体_GB2312" pitchFamily="49" charset="-122"/>
                <a:ea typeface="楷体_GB2312" pitchFamily="49" charset="-122"/>
                <a:cs typeface="+mn-cs"/>
              </a:rPr>
              <a:t>价差双边阀</a:t>
            </a:r>
            <a:r>
              <a:rPr lang="zh-CN" altLang="en-US" kern="1200" dirty="0">
                <a:latin typeface="楷体_GB2312" pitchFamily="49" charset="-122"/>
                <a:ea typeface="楷体_GB2312" pitchFamily="49" charset="-122"/>
                <a:cs typeface="+mn-cs"/>
              </a:rPr>
              <a:t>值</a:t>
            </a:r>
            <a:endParaRPr lang="en-US" altLang="zh-CN" kern="1200" dirty="0">
              <a:latin typeface="楷体_GB2312" pitchFamily="49" charset="-122"/>
              <a:ea typeface="楷体_GB2312" pitchFamily="49" charset="-122"/>
              <a:cs typeface="+mn-cs"/>
            </a:endParaRPr>
          </a:p>
          <a:p>
            <a:pPr lvl="1"/>
            <a:endParaRPr lang="en-US" altLang="zh-CN" dirty="0" smtClean="0"/>
          </a:p>
          <a:p>
            <a:r>
              <a:rPr lang="zh-CN" altLang="en-US" dirty="0" smtClean="0"/>
              <a:t>在开盘时市场价格还不是很稳定时，用合理价位决定策略方向</a:t>
            </a:r>
            <a:endParaRPr lang="en-US" altLang="zh-CN" dirty="0" smtClean="0"/>
          </a:p>
          <a:p>
            <a:endParaRPr lang="en-US" altLang="zh-CN" dirty="0"/>
          </a:p>
          <a:p>
            <a:endParaRPr lang="en-US" altLang="zh-CN" dirty="0" smtClean="0"/>
          </a:p>
        </p:txBody>
      </p:sp>
      <p:sp>
        <p:nvSpPr>
          <p:cNvPr id="4" name="灯片编号占位符 3"/>
          <p:cNvSpPr>
            <a:spLocks noGrp="1"/>
          </p:cNvSpPr>
          <p:nvPr>
            <p:ph type="sldNum" sz="quarter" idx="10"/>
          </p:nvPr>
        </p:nvSpPr>
        <p:spPr/>
        <p:txBody>
          <a:bodyPr/>
          <a:lstStyle/>
          <a:p>
            <a:pPr>
              <a:defRPr/>
            </a:pPr>
            <a:r>
              <a:rPr lang="en-US" altLang="zh-CN" smtClean="0"/>
              <a:t>- </a:t>
            </a:r>
            <a:fld id="{2251A5E8-F36C-4CB4-AE76-F13525D27ADC}" type="slidenum">
              <a:rPr lang="en-US" altLang="zh-CN" smtClean="0"/>
              <a:pPr>
                <a:defRPr/>
              </a:pPr>
              <a:t>34</a:t>
            </a:fld>
            <a:r>
              <a:rPr lang="en-US" altLang="zh-CN" smtClean="0"/>
              <a:t> -</a:t>
            </a:r>
            <a:endParaRPr lang="en-US" altLang="zh-CN"/>
          </a:p>
        </p:txBody>
      </p:sp>
    </p:spTree>
    <p:extLst>
      <p:ext uri="{BB962C8B-B14F-4D97-AF65-F5344CB8AC3E}">
        <p14:creationId xmlns:p14="http://schemas.microsoft.com/office/powerpoint/2010/main" val="4128661446"/>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None/>
            </a:pPr>
            <a:r>
              <a:rPr lang="zh-CN" altLang="en-US" dirty="0"/>
              <a:t>仿真大赛 </a:t>
            </a:r>
            <a:r>
              <a:rPr lang="en-US" altLang="zh-CN" dirty="0"/>
              <a:t>- </a:t>
            </a:r>
            <a:r>
              <a:rPr lang="zh-CN" altLang="en-US" dirty="0"/>
              <a:t>交易策略设计</a:t>
            </a:r>
          </a:p>
        </p:txBody>
      </p:sp>
      <p:sp>
        <p:nvSpPr>
          <p:cNvPr id="3" name="内容占位符 2"/>
          <p:cNvSpPr>
            <a:spLocks noGrp="1"/>
          </p:cNvSpPr>
          <p:nvPr>
            <p:ph idx="1"/>
          </p:nvPr>
        </p:nvSpPr>
        <p:spPr>
          <a:xfrm>
            <a:off x="468313" y="1988840"/>
            <a:ext cx="8229600" cy="3888258"/>
          </a:xfrm>
        </p:spPr>
        <p:txBody>
          <a:bodyPr/>
          <a:lstStyle/>
          <a:p>
            <a:r>
              <a:rPr lang="zh-CN" altLang="en-US" dirty="0" smtClean="0"/>
              <a:t>操作时点：</a:t>
            </a:r>
            <a:endParaRPr lang="en-US" altLang="zh-CN" dirty="0" smtClean="0"/>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尽量选择市场流动性好的时段在</a:t>
            </a:r>
            <a:r>
              <a:rPr lang="zh-CN" altLang="en-US" kern="1200" dirty="0">
                <a:latin typeface="楷体_GB2312" pitchFamily="49" charset="-122"/>
                <a:ea typeface="楷体_GB2312" pitchFamily="49" charset="-122"/>
                <a:cs typeface="+mn-cs"/>
              </a:rPr>
              <a:t>一天内</a:t>
            </a:r>
            <a:r>
              <a:rPr lang="zh-CN" altLang="en-US" kern="1200" dirty="0">
                <a:latin typeface="楷体_GB2312" pitchFamily="49" charset="-122"/>
                <a:ea typeface="楷体_GB2312" pitchFamily="49" charset="-122"/>
                <a:cs typeface="+mn-cs"/>
              </a:rPr>
              <a:t>，成交量增加</a:t>
            </a:r>
            <a:r>
              <a:rPr lang="zh-CN" altLang="en-US" kern="1200" dirty="0">
                <a:latin typeface="楷体_GB2312" pitchFamily="49" charset="-122"/>
                <a:ea typeface="楷体_GB2312" pitchFamily="49" charset="-122"/>
                <a:cs typeface="+mn-cs"/>
              </a:rPr>
              <a:t>较</a:t>
            </a:r>
            <a:r>
              <a:rPr lang="zh-CN" altLang="en-US" kern="1200" dirty="0">
                <a:latin typeface="楷体_GB2312" pitchFamily="49" charset="-122"/>
                <a:ea typeface="楷体_GB2312" pitchFamily="49" charset="-122"/>
                <a:cs typeface="+mn-cs"/>
              </a:rPr>
              <a:t>快的时段</a:t>
            </a:r>
            <a:endParaRPr lang="en-US" altLang="zh-CN" kern="1200" dirty="0">
              <a:latin typeface="楷体_GB2312" pitchFamily="49" charset="-122"/>
              <a:ea typeface="楷体_GB2312" pitchFamily="49" charset="-122"/>
              <a:cs typeface="+mn-cs"/>
            </a:endParaRPr>
          </a:p>
          <a:p>
            <a:pPr lvl="1"/>
            <a:endParaRPr lang="en-US" altLang="zh-CN" dirty="0"/>
          </a:p>
          <a:p>
            <a:r>
              <a:rPr lang="zh-CN" altLang="en-US" dirty="0" smtClean="0"/>
              <a:t>由于一般远月合约的流动性比近月要差，通常采用当前合约做基差交易。</a:t>
            </a:r>
            <a:endParaRPr lang="en-US" altLang="zh-CN" dirty="0" smtClean="0"/>
          </a:p>
          <a:p>
            <a:endParaRPr lang="en-US" altLang="zh-CN" dirty="0" smtClean="0"/>
          </a:p>
          <a:p>
            <a:r>
              <a:rPr lang="zh-CN" altLang="en-US" dirty="0"/>
              <a:t>交割月前的两三周</a:t>
            </a:r>
            <a:r>
              <a:rPr lang="zh-CN" altLang="en-US" dirty="0" smtClean="0"/>
              <a:t>，</a:t>
            </a:r>
            <a:r>
              <a:rPr lang="zh-CN" altLang="en-US" dirty="0"/>
              <a:t>当</a:t>
            </a:r>
            <a:r>
              <a:rPr lang="zh-CN" altLang="en-US" dirty="0" smtClean="0"/>
              <a:t>前合约和次月合约市场都比</a:t>
            </a:r>
            <a:r>
              <a:rPr lang="zh-CN" altLang="en-US" dirty="0"/>
              <a:t>较活跃，流动性相对较好，跨</a:t>
            </a:r>
            <a:r>
              <a:rPr lang="zh-CN" altLang="en-US" dirty="0" smtClean="0"/>
              <a:t>期基差交易的</a:t>
            </a:r>
            <a:r>
              <a:rPr lang="zh-CN" altLang="en-US" dirty="0"/>
              <a:t>可操作性较高。</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r>
              <a:rPr lang="en-US" altLang="zh-CN" smtClean="0"/>
              <a:t>- </a:t>
            </a:r>
            <a:fld id="{2251A5E8-F36C-4CB4-AE76-F13525D27ADC}" type="slidenum">
              <a:rPr lang="en-US" altLang="zh-CN" smtClean="0"/>
              <a:pPr>
                <a:defRPr/>
              </a:pPr>
              <a:t>35</a:t>
            </a:fld>
            <a:r>
              <a:rPr lang="en-US" altLang="zh-CN" smtClean="0"/>
              <a:t> -</a:t>
            </a:r>
            <a:endParaRPr lang="en-US" altLang="zh-CN"/>
          </a:p>
        </p:txBody>
      </p:sp>
    </p:spTree>
    <p:extLst>
      <p:ext uri="{BB962C8B-B14F-4D97-AF65-F5344CB8AC3E}">
        <p14:creationId xmlns:p14="http://schemas.microsoft.com/office/powerpoint/2010/main" val="136048112"/>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zh-CN" altLang="en-US" dirty="0" smtClean="0"/>
              <a:t>国债期货仿真交易 </a:t>
            </a:r>
            <a:endParaRPr lang="zh-CN" altLang="en-US" dirty="0"/>
          </a:p>
        </p:txBody>
      </p:sp>
      <p:sp>
        <p:nvSpPr>
          <p:cNvPr id="4" name="Slide Number Placeholder 3"/>
          <p:cNvSpPr>
            <a:spLocks noGrp="1"/>
          </p:cNvSpPr>
          <p:nvPr>
            <p:ph type="sldNum" sz="quarter" idx="10"/>
          </p:nvPr>
        </p:nvSpPr>
        <p:spPr/>
        <p:txBody>
          <a:bodyPr/>
          <a:lstStyle/>
          <a:p>
            <a:pPr>
              <a:defRPr/>
            </a:pPr>
            <a:r>
              <a:rPr lang="en-US" altLang="zh-CN" smtClean="0"/>
              <a:t>- </a:t>
            </a:r>
            <a:fld id="{7C44B0F0-2E61-46DD-9903-130368CABB70}" type="slidenum">
              <a:rPr lang="en-US" altLang="zh-CN" smtClean="0"/>
              <a:pPr>
                <a:defRPr/>
              </a:pPr>
              <a:t>36</a:t>
            </a:fld>
            <a:r>
              <a:rPr lang="en-US" altLang="zh-CN" smtClean="0"/>
              <a:t> -</a:t>
            </a:r>
            <a:endParaRPr lang="en-US" altLang="zh-CN"/>
          </a:p>
        </p:txBody>
      </p:sp>
      <p:graphicFrame>
        <p:nvGraphicFramePr>
          <p:cNvPr id="7" name="图表 3" title="TF1306仿真 2013年四月CTD的IRR变化"/>
          <p:cNvGraphicFramePr>
            <a:graphicFrameLocks noGrp="1"/>
          </p:cNvGraphicFramePr>
          <p:nvPr>
            <p:ph idx="1"/>
            <p:extLst>
              <p:ext uri="{D42A27DB-BD31-4B8C-83A1-F6EECF244321}">
                <p14:modId xmlns:p14="http://schemas.microsoft.com/office/powerpoint/2010/main" val="390926116"/>
              </p:ext>
            </p:extLst>
          </p:nvPr>
        </p:nvGraphicFramePr>
        <p:xfrm>
          <a:off x="395288" y="1628775"/>
          <a:ext cx="8353425" cy="467995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2699792" y="1331476"/>
            <a:ext cx="4275529" cy="369332"/>
          </a:xfrm>
          <a:prstGeom prst="rect">
            <a:avLst/>
          </a:prstGeom>
        </p:spPr>
        <p:txBody>
          <a:bodyPr wrap="none">
            <a:spAutoFit/>
          </a:bodyPr>
          <a:lstStyle/>
          <a:p>
            <a:r>
              <a:rPr lang="en-US" altLang="zh-CN" b="1" dirty="0"/>
              <a:t>TF1306</a:t>
            </a:r>
            <a:r>
              <a:rPr lang="zh-CN" altLang="en-US" b="1" dirty="0"/>
              <a:t>仿真 </a:t>
            </a:r>
            <a:r>
              <a:rPr lang="en-US" altLang="zh-CN" b="1" dirty="0"/>
              <a:t>2013</a:t>
            </a:r>
            <a:r>
              <a:rPr lang="zh-CN" altLang="en-US" b="1" dirty="0"/>
              <a:t>年四月</a:t>
            </a:r>
            <a:r>
              <a:rPr lang="en-US" altLang="zh-CN" b="1" dirty="0"/>
              <a:t>CTD</a:t>
            </a:r>
            <a:r>
              <a:rPr lang="zh-CN" altLang="zh-CN" b="1" dirty="0"/>
              <a:t>的</a:t>
            </a:r>
            <a:r>
              <a:rPr lang="en-US" altLang="zh-CN" b="1" dirty="0"/>
              <a:t>IRR</a:t>
            </a:r>
            <a:r>
              <a:rPr lang="zh-CN" altLang="zh-CN" b="1" dirty="0"/>
              <a:t>变化</a:t>
            </a:r>
            <a:endParaRPr lang="zh-CN" altLang="en-US" b="1" dirty="0"/>
          </a:p>
        </p:txBody>
      </p:sp>
      <p:cxnSp>
        <p:nvCxnSpPr>
          <p:cNvPr id="10" name="Straight Connector 9"/>
          <p:cNvCxnSpPr/>
          <p:nvPr/>
        </p:nvCxnSpPr>
        <p:spPr>
          <a:xfrm>
            <a:off x="755576" y="2060848"/>
            <a:ext cx="7416824" cy="5040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2574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395288" y="692150"/>
            <a:ext cx="7129040" cy="647700"/>
          </a:xfrm>
        </p:spPr>
        <p:txBody>
          <a:bodyPr/>
          <a:lstStyle/>
          <a:p>
            <a:pPr>
              <a:buNone/>
            </a:pPr>
            <a:r>
              <a:rPr lang="zh-CN" altLang="en-US" dirty="0" smtClean="0"/>
              <a:t>国内市场最新变化对国债期货业务的影响</a:t>
            </a:r>
            <a:endParaRPr dirty="0" smtClean="0"/>
          </a:p>
        </p:txBody>
      </p:sp>
      <p:sp>
        <p:nvSpPr>
          <p:cNvPr id="3" name="内容占位符 2"/>
          <p:cNvSpPr>
            <a:spLocks noGrp="1" noChangeAspect="1"/>
          </p:cNvSpPr>
          <p:nvPr>
            <p:ph idx="1"/>
          </p:nvPr>
        </p:nvSpPr>
        <p:spPr>
          <a:xfrm>
            <a:off x="395288" y="1628775"/>
            <a:ext cx="8353425" cy="4679950"/>
          </a:xfrm>
        </p:spPr>
        <p:txBody>
          <a:bodyPr>
            <a:normAutofit lnSpcReduction="10000"/>
          </a:bodyPr>
          <a:lstStyle/>
          <a:p>
            <a:pPr>
              <a:defRPr/>
            </a:pPr>
            <a:r>
              <a:rPr lang="en-US" altLang="zh-CN" dirty="0" smtClean="0"/>
              <a:t>SLO</a:t>
            </a:r>
            <a:r>
              <a:rPr lang="zh-CN" altLang="en-US" dirty="0" smtClean="0"/>
              <a:t>和正逆回购公开市场</a:t>
            </a:r>
            <a:r>
              <a:rPr lang="zh-CN" altLang="en-US" dirty="0"/>
              <a:t>操作常</a:t>
            </a:r>
            <a:r>
              <a:rPr lang="zh-CN" altLang="en-US" dirty="0" smtClean="0"/>
              <a:t>规化一定程度上保证了资金利率市场利率的稳定，从而提高了国债期货价格和</a:t>
            </a:r>
            <a:r>
              <a:rPr lang="en-US" altLang="zh-CN" dirty="0" smtClean="0"/>
              <a:t>7</a:t>
            </a:r>
            <a:r>
              <a:rPr lang="zh-CN" altLang="en-US" dirty="0" smtClean="0"/>
              <a:t>年期国债收益率的相关度。长期来看，隔夜和</a:t>
            </a:r>
            <a:r>
              <a:rPr lang="en-US" altLang="zh-CN" dirty="0" smtClean="0"/>
              <a:t>7</a:t>
            </a:r>
            <a:r>
              <a:rPr lang="zh-CN" altLang="en-US" dirty="0" smtClean="0"/>
              <a:t>天至</a:t>
            </a:r>
            <a:r>
              <a:rPr lang="en-US" altLang="zh-CN" dirty="0" smtClean="0"/>
              <a:t>1</a:t>
            </a:r>
            <a:r>
              <a:rPr lang="zh-CN" altLang="en-US" dirty="0" smtClean="0"/>
              <a:t>个月的回购利率会相对平坦化。国债期货的基差波动会逐渐收敛。</a:t>
            </a:r>
            <a:endParaRPr lang="en-US" altLang="zh-CN" dirty="0" smtClean="0"/>
          </a:p>
          <a:p>
            <a:pPr>
              <a:defRPr/>
            </a:pPr>
            <a:endParaRPr lang="en-US" altLang="zh-CN" dirty="0" smtClean="0"/>
          </a:p>
          <a:p>
            <a:pPr>
              <a:defRPr/>
            </a:pPr>
            <a:r>
              <a:rPr lang="zh-CN" altLang="en-US" dirty="0" smtClean="0"/>
              <a:t>新的国债发行计划使得新发国债很可能成为</a:t>
            </a:r>
            <a:r>
              <a:rPr lang="en-US" altLang="zh-CN" dirty="0" smtClean="0"/>
              <a:t>CTD</a:t>
            </a:r>
          </a:p>
          <a:p>
            <a:pPr>
              <a:defRPr/>
            </a:pPr>
            <a:endParaRPr lang="en-US" altLang="zh-CN" dirty="0" smtClean="0"/>
          </a:p>
          <a:p>
            <a:pPr>
              <a:defRPr/>
            </a:pPr>
            <a:r>
              <a:rPr lang="zh-CN" altLang="en-US" dirty="0"/>
              <a:t>预</a:t>
            </a:r>
            <a:r>
              <a:rPr lang="zh-CN" altLang="en-US" dirty="0" smtClean="0"/>
              <a:t>发行市场的兴起需要国债期货的交易系统作相应调整以应对变化，特别是当新发国债很可能成为</a:t>
            </a:r>
            <a:r>
              <a:rPr lang="en-US" altLang="zh-CN" dirty="0" smtClean="0"/>
              <a:t>CTD</a:t>
            </a:r>
            <a:r>
              <a:rPr lang="zh-CN" altLang="en-US" dirty="0" smtClean="0"/>
              <a:t>。</a:t>
            </a:r>
            <a:endParaRPr lang="en-US" altLang="zh-CN" dirty="0" smtClean="0"/>
          </a:p>
          <a:p>
            <a:pPr>
              <a:defRPr/>
            </a:pPr>
            <a:endParaRPr lang="en-US" altLang="zh-CN" dirty="0" smtClean="0"/>
          </a:p>
          <a:p>
            <a:pPr>
              <a:defRPr/>
            </a:pPr>
            <a:r>
              <a:rPr lang="zh-CN" altLang="en-US" dirty="0" smtClean="0"/>
              <a:t>债券借贷的兴起将会对国债期货的双边平衡交易起到极大的推动作用。</a:t>
            </a:r>
            <a:endParaRPr lang="en-US" altLang="zh-CN" dirty="0" smtClean="0"/>
          </a:p>
          <a:p>
            <a:pPr lvl="1">
              <a:defRPr/>
            </a:pPr>
            <a:endParaRPr lang="en-US" altLang="zh-CN" dirty="0" smtClean="0"/>
          </a:p>
        </p:txBody>
      </p:sp>
      <p:sp>
        <p:nvSpPr>
          <p:cNvPr id="2765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solidFill>
                  <a:srgbClr val="969696"/>
                </a:solidFill>
              </a:rPr>
              <a:t>- </a:t>
            </a:r>
            <a:fld id="{645AFE84-BBAA-427F-9603-A66949478A2F}" type="slidenum">
              <a:rPr lang="en-US" altLang="zh-CN" smtClean="0">
                <a:solidFill>
                  <a:srgbClr val="969696"/>
                </a:solidFill>
              </a:rPr>
              <a:pPr eaLnBrk="1" hangingPunct="1"/>
              <a:t>37</a:t>
            </a:fld>
            <a:r>
              <a:rPr lang="en-US" altLang="zh-CN" smtClean="0">
                <a:solidFill>
                  <a:srgbClr val="969696"/>
                </a:solidFill>
              </a:rPr>
              <a:t> -</a:t>
            </a:r>
          </a:p>
        </p:txBody>
      </p:sp>
    </p:spTree>
    <p:extLst>
      <p:ext uri="{BB962C8B-B14F-4D97-AF65-F5344CB8AC3E}">
        <p14:creationId xmlns:p14="http://schemas.microsoft.com/office/powerpoint/2010/main" val="266273318"/>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484784"/>
            <a:ext cx="8229600" cy="4249266"/>
          </a:xfrm>
        </p:spPr>
        <p:txBody>
          <a:bodyPr/>
          <a:lstStyle/>
          <a:p>
            <a:r>
              <a:rPr lang="zh-CN" altLang="en-US" dirty="0" smtClean="0"/>
              <a:t>交易系统开发</a:t>
            </a:r>
            <a:endParaRPr lang="en-US" altLang="zh-CN" dirty="0" smtClean="0"/>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多市场接入（交易所</a:t>
            </a:r>
            <a:r>
              <a:rPr lang="en-US" altLang="zh-CN" kern="1200" dirty="0">
                <a:latin typeface="楷体_GB2312" pitchFamily="49" charset="-122"/>
                <a:ea typeface="楷体_GB2312" pitchFamily="49" charset="-122"/>
                <a:cs typeface="+mn-cs"/>
              </a:rPr>
              <a:t>/</a:t>
            </a:r>
            <a:r>
              <a:rPr lang="zh-CN" altLang="en-US" kern="1200" dirty="0">
                <a:latin typeface="楷体_GB2312" pitchFamily="49" charset="-122"/>
                <a:ea typeface="楷体_GB2312" pitchFamily="49" charset="-122"/>
                <a:cs typeface="+mn-cs"/>
              </a:rPr>
              <a:t>银行间国债现货市场，中金所国债期货市场）</a:t>
            </a:r>
            <a:endParaRPr lang="en-US" altLang="zh-CN" kern="1200" dirty="0">
              <a:latin typeface="楷体_GB2312" pitchFamily="49" charset="-122"/>
              <a:ea typeface="楷体_GB2312" pitchFamily="49" charset="-122"/>
              <a:cs typeface="+mn-cs"/>
            </a:endParaRPr>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市</a:t>
            </a:r>
            <a:r>
              <a:rPr lang="zh-CN" altLang="en-US" kern="1200" dirty="0">
                <a:latin typeface="楷体_GB2312" pitchFamily="49" charset="-122"/>
                <a:ea typeface="楷体_GB2312" pitchFamily="49" charset="-122"/>
                <a:cs typeface="+mn-cs"/>
              </a:rPr>
              <a:t>场指标实时计算（</a:t>
            </a:r>
            <a:r>
              <a:rPr lang="en-US" altLang="zh-CN" kern="1200" dirty="0">
                <a:latin typeface="楷体_GB2312" pitchFamily="49" charset="-122"/>
                <a:ea typeface="楷体_GB2312" pitchFamily="49" charset="-122"/>
                <a:cs typeface="+mn-cs"/>
              </a:rPr>
              <a:t>IRR/Carry/Basis</a:t>
            </a:r>
            <a:r>
              <a:rPr lang="zh-CN" altLang="en-US" kern="1200" dirty="0">
                <a:latin typeface="楷体_GB2312" pitchFamily="49" charset="-122"/>
                <a:ea typeface="楷体_GB2312" pitchFamily="49" charset="-122"/>
                <a:cs typeface="+mn-cs"/>
              </a:rPr>
              <a:t>）</a:t>
            </a:r>
            <a:endParaRPr lang="en-US" altLang="zh-CN" kern="1200" dirty="0">
              <a:latin typeface="楷体_GB2312" pitchFamily="49" charset="-122"/>
              <a:ea typeface="楷体_GB2312" pitchFamily="49" charset="-122"/>
              <a:cs typeface="+mn-cs"/>
            </a:endParaRPr>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实</a:t>
            </a:r>
            <a:r>
              <a:rPr lang="zh-CN" altLang="en-US" kern="1200" dirty="0">
                <a:latin typeface="楷体_GB2312" pitchFamily="49" charset="-122"/>
                <a:ea typeface="楷体_GB2312" pitchFamily="49" charset="-122"/>
                <a:cs typeface="+mn-cs"/>
              </a:rPr>
              <a:t>现方式</a:t>
            </a:r>
            <a:endParaRPr lang="en-US" altLang="zh-CN" kern="1200" dirty="0">
              <a:latin typeface="楷体_GB2312" pitchFamily="49" charset="-122"/>
              <a:ea typeface="楷体_GB2312" pitchFamily="49" charset="-122"/>
              <a:cs typeface="+mn-cs"/>
            </a:endParaRPr>
          </a:p>
          <a:p>
            <a:pPr lvl="2">
              <a:buFont typeface="Wingdings" pitchFamily="2" charset="2"/>
              <a:buChar char="l"/>
            </a:pPr>
            <a:r>
              <a:rPr lang="zh-CN" altLang="en-US" dirty="0"/>
              <a:t>外包</a:t>
            </a:r>
            <a:r>
              <a:rPr lang="en-US" altLang="zh-CN" dirty="0"/>
              <a:t>/</a:t>
            </a:r>
            <a:r>
              <a:rPr lang="zh-CN" altLang="en-US" dirty="0"/>
              <a:t>自主开发</a:t>
            </a:r>
            <a:endParaRPr lang="en-US" altLang="zh-CN" dirty="0"/>
          </a:p>
          <a:p>
            <a:pPr lvl="1"/>
            <a:endParaRPr lang="en-US" altLang="zh-CN" dirty="0"/>
          </a:p>
          <a:p>
            <a:r>
              <a:rPr lang="zh-CN" altLang="en-US" dirty="0"/>
              <a:t>多账</a:t>
            </a:r>
            <a:r>
              <a:rPr lang="zh-CN" altLang="en-US" dirty="0" smtClean="0"/>
              <a:t>户系统</a:t>
            </a:r>
            <a:endParaRPr lang="en-US" altLang="zh-CN" dirty="0" smtClean="0"/>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一户一</a:t>
            </a:r>
            <a:r>
              <a:rPr lang="zh-CN" altLang="en-US" kern="1200" dirty="0">
                <a:latin typeface="楷体_GB2312" pitchFamily="49" charset="-122"/>
                <a:ea typeface="楷体_GB2312" pitchFamily="49" charset="-122"/>
                <a:cs typeface="+mn-cs"/>
              </a:rPr>
              <a:t>码的原则</a:t>
            </a:r>
            <a:endParaRPr lang="en-US" altLang="zh-CN" kern="1200" dirty="0">
              <a:latin typeface="楷体_GB2312" pitchFamily="49" charset="-122"/>
              <a:ea typeface="楷体_GB2312" pitchFamily="49" charset="-122"/>
              <a:cs typeface="+mn-cs"/>
            </a:endParaRPr>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多</a:t>
            </a:r>
            <a:r>
              <a:rPr lang="zh-CN" altLang="en-US" kern="1200" dirty="0">
                <a:latin typeface="楷体_GB2312" pitchFamily="49" charset="-122"/>
                <a:ea typeface="楷体_GB2312" pitchFamily="49" charset="-122"/>
                <a:cs typeface="+mn-cs"/>
              </a:rPr>
              <a:t>策</a:t>
            </a:r>
            <a:r>
              <a:rPr lang="zh-CN" altLang="en-US" kern="1200" dirty="0">
                <a:latin typeface="楷体_GB2312" pitchFamily="49" charset="-122"/>
                <a:ea typeface="楷体_GB2312" pitchFamily="49" charset="-122"/>
                <a:cs typeface="+mn-cs"/>
              </a:rPr>
              <a:t>略并行需求</a:t>
            </a:r>
            <a:endParaRPr lang="en-US" altLang="zh-CN" kern="1200" dirty="0">
              <a:latin typeface="楷体_GB2312" pitchFamily="49" charset="-122"/>
              <a:ea typeface="楷体_GB2312" pitchFamily="49" charset="-122"/>
              <a:cs typeface="+mn-cs"/>
            </a:endParaRPr>
          </a:p>
          <a:p>
            <a:pPr lvl="1"/>
            <a:endParaRPr lang="en-US" altLang="zh-CN" dirty="0" smtClean="0"/>
          </a:p>
          <a:p>
            <a:pPr lvl="1"/>
            <a:endParaRPr lang="zh-CN" altLang="en-US" dirty="0"/>
          </a:p>
        </p:txBody>
      </p:sp>
      <p:sp>
        <p:nvSpPr>
          <p:cNvPr id="4" name="Slide Number Placeholder 3"/>
          <p:cNvSpPr>
            <a:spLocks noGrp="1"/>
          </p:cNvSpPr>
          <p:nvPr>
            <p:ph type="sldNum" sz="quarter" idx="10"/>
          </p:nvPr>
        </p:nvSpPr>
        <p:spPr/>
        <p:txBody>
          <a:bodyPr/>
          <a:lstStyle/>
          <a:p>
            <a:pPr>
              <a:defRPr/>
            </a:pPr>
            <a:r>
              <a:rPr lang="en-US" altLang="zh-CN" smtClean="0"/>
              <a:t>- </a:t>
            </a:r>
            <a:fld id="{7C44B0F0-2E61-46DD-9903-130368CABB70}" type="slidenum">
              <a:rPr lang="en-US" altLang="zh-CN" smtClean="0"/>
              <a:pPr>
                <a:defRPr/>
              </a:pPr>
              <a:t>38</a:t>
            </a:fld>
            <a:r>
              <a:rPr lang="en-US" altLang="zh-CN" smtClean="0"/>
              <a:t> -</a:t>
            </a:r>
            <a:endParaRPr lang="en-US" altLang="zh-CN"/>
          </a:p>
        </p:txBody>
      </p:sp>
      <p:sp>
        <p:nvSpPr>
          <p:cNvPr id="5" name="Title 1"/>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buFont typeface="Wingdings" pitchFamily="2" charset="2"/>
              <a:buNone/>
              <a:defRPr lang="zh-CN" altLang="en-US" sz="2800" b="1" dirty="0">
                <a:solidFill>
                  <a:schemeClr val="accent2"/>
                </a:solidFill>
                <a:latin typeface="Times New Roman" pitchFamily="18" charset="0"/>
                <a:ea typeface="华文中宋" pitchFamily="2" charset="-122"/>
                <a:cs typeface="Times New Roman" pitchFamily="18" charset="0"/>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r>
              <a:rPr lang="zh-CN" altLang="en-US" kern="0" dirty="0" smtClean="0"/>
              <a:t>国债期货系统准备</a:t>
            </a:r>
            <a:endParaRPr lang="zh-CN" altLang="en-US" kern="0" dirty="0"/>
          </a:p>
        </p:txBody>
      </p:sp>
    </p:spTree>
    <p:extLst>
      <p:ext uri="{BB962C8B-B14F-4D97-AF65-F5344CB8AC3E}">
        <p14:creationId xmlns:p14="http://schemas.microsoft.com/office/powerpoint/2010/main" val="284763687"/>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395288" y="692150"/>
            <a:ext cx="6408737" cy="647700"/>
          </a:xfrm>
        </p:spPr>
        <p:txBody>
          <a:bodyPr/>
          <a:lstStyle/>
          <a:p>
            <a:r>
              <a:rPr lang="zh-CN" altLang="en-US" dirty="0"/>
              <a:t>市</a:t>
            </a:r>
            <a:r>
              <a:rPr lang="zh-CN" altLang="en-US" dirty="0" smtClean="0"/>
              <a:t>场架构</a:t>
            </a:r>
            <a:endParaRPr dirty="0" smtClean="0"/>
          </a:p>
        </p:txBody>
      </p:sp>
      <p:sp>
        <p:nvSpPr>
          <p:cNvPr id="3174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solidFill>
                  <a:srgbClr val="969696"/>
                </a:solidFill>
              </a:rPr>
              <a:t>- </a:t>
            </a:r>
            <a:fld id="{66E7DCBA-BA79-4143-93D4-152FACEADB52}" type="slidenum">
              <a:rPr lang="en-US" altLang="zh-CN" smtClean="0">
                <a:solidFill>
                  <a:srgbClr val="969696"/>
                </a:solidFill>
              </a:rPr>
              <a:pPr eaLnBrk="1" hangingPunct="1"/>
              <a:t>39</a:t>
            </a:fld>
            <a:r>
              <a:rPr lang="en-US" altLang="zh-CN" dirty="0" smtClean="0">
                <a:solidFill>
                  <a:srgbClr val="969696"/>
                </a:solidFill>
              </a:rPr>
              <a:t> -</a:t>
            </a:r>
          </a:p>
        </p:txBody>
      </p:sp>
      <p:pic>
        <p:nvPicPr>
          <p:cNvPr id="31748"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476375" y="1484313"/>
            <a:ext cx="6191250" cy="4927600"/>
          </a:xfrm>
        </p:spPr>
      </p:pic>
      <p:sp>
        <p:nvSpPr>
          <p:cNvPr id="2" name="TextBox 1"/>
          <p:cNvSpPr txBox="1"/>
          <p:nvPr/>
        </p:nvSpPr>
        <p:spPr>
          <a:xfrm>
            <a:off x="834842" y="2492896"/>
            <a:ext cx="1338828" cy="646331"/>
          </a:xfrm>
          <a:prstGeom prst="rect">
            <a:avLst/>
          </a:prstGeom>
          <a:noFill/>
        </p:spPr>
        <p:txBody>
          <a:bodyPr wrap="none" rtlCol="0">
            <a:spAutoFit/>
          </a:bodyPr>
          <a:lstStyle/>
          <a:p>
            <a:r>
              <a:rPr lang="zh-CN" altLang="en-US" b="1" dirty="0" smtClean="0"/>
              <a:t>国债银</a:t>
            </a:r>
            <a:r>
              <a:rPr lang="zh-CN" altLang="en-US" b="1" dirty="0"/>
              <a:t>行</a:t>
            </a:r>
            <a:r>
              <a:rPr lang="zh-CN" altLang="en-US" b="1" dirty="0" smtClean="0"/>
              <a:t>间</a:t>
            </a:r>
            <a:endParaRPr lang="en-US" altLang="zh-CN" b="1" dirty="0" smtClean="0"/>
          </a:p>
          <a:p>
            <a:r>
              <a:rPr lang="zh-CN" altLang="en-US" b="1" dirty="0" smtClean="0"/>
              <a:t>现货市场</a:t>
            </a:r>
            <a:endParaRPr lang="zh-CN" altLang="en-US" b="1" dirty="0"/>
          </a:p>
        </p:txBody>
      </p:sp>
      <p:sp>
        <p:nvSpPr>
          <p:cNvPr id="6" name="TextBox 5"/>
          <p:cNvSpPr txBox="1"/>
          <p:nvPr/>
        </p:nvSpPr>
        <p:spPr>
          <a:xfrm>
            <a:off x="7512828" y="4733290"/>
            <a:ext cx="1569660" cy="369332"/>
          </a:xfrm>
          <a:prstGeom prst="rect">
            <a:avLst/>
          </a:prstGeom>
          <a:noFill/>
        </p:spPr>
        <p:txBody>
          <a:bodyPr wrap="none" rtlCol="0">
            <a:spAutoFit/>
          </a:bodyPr>
          <a:lstStyle/>
          <a:p>
            <a:r>
              <a:rPr lang="zh-CN" altLang="en-US" b="1" dirty="0" smtClean="0"/>
              <a:t>国债期货市场</a:t>
            </a:r>
            <a:endParaRPr lang="zh-CN" altLang="en-US" b="1" dirty="0"/>
          </a:p>
        </p:txBody>
      </p:sp>
      <p:sp>
        <p:nvSpPr>
          <p:cNvPr id="7" name="TextBox 6"/>
          <p:cNvSpPr txBox="1"/>
          <p:nvPr/>
        </p:nvSpPr>
        <p:spPr>
          <a:xfrm>
            <a:off x="7573880" y="5232311"/>
            <a:ext cx="1338828" cy="646331"/>
          </a:xfrm>
          <a:prstGeom prst="rect">
            <a:avLst/>
          </a:prstGeom>
          <a:noFill/>
        </p:spPr>
        <p:txBody>
          <a:bodyPr wrap="none" rtlCol="0">
            <a:spAutoFit/>
          </a:bodyPr>
          <a:lstStyle/>
          <a:p>
            <a:r>
              <a:rPr lang="zh-CN" altLang="en-US" b="1" dirty="0" smtClean="0"/>
              <a:t>国债交易所</a:t>
            </a:r>
            <a:endParaRPr lang="en-US" altLang="zh-CN" b="1" dirty="0" smtClean="0"/>
          </a:p>
          <a:p>
            <a:r>
              <a:rPr lang="zh-CN" altLang="en-US" b="1" dirty="0" smtClean="0"/>
              <a:t>现货市场</a:t>
            </a:r>
            <a:endParaRPr lang="zh-CN" altLang="en-US" b="1" dirty="0"/>
          </a:p>
        </p:txBody>
      </p:sp>
    </p:spTree>
    <p:extLst>
      <p:ext uri="{BB962C8B-B14F-4D97-AF65-F5344CB8AC3E}">
        <p14:creationId xmlns:p14="http://schemas.microsoft.com/office/powerpoint/2010/main" val="283867071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357188" y="404813"/>
            <a:ext cx="8429625" cy="647700"/>
          </a:xfrm>
        </p:spPr>
        <p:txBody>
          <a:bodyPr/>
          <a:lstStyle/>
          <a:p>
            <a:pPr algn="ctr">
              <a:buNone/>
            </a:pPr>
            <a:r>
              <a:rPr sz="2400" dirty="0" smtClean="0"/>
              <a:t>中金所</a:t>
            </a:r>
            <a:r>
              <a:rPr lang="en-US" altLang="zh-CN" sz="2400" dirty="0" smtClean="0"/>
              <a:t>5年期</a:t>
            </a:r>
            <a:r>
              <a:rPr sz="2400" dirty="0" smtClean="0"/>
              <a:t>国债期货合约条款</a:t>
            </a:r>
          </a:p>
        </p:txBody>
      </p:sp>
      <p:graphicFrame>
        <p:nvGraphicFramePr>
          <p:cNvPr id="6" name="内容占位符 5"/>
          <p:cNvGraphicFramePr>
            <a:graphicFrameLocks noGrp="1"/>
          </p:cNvGraphicFramePr>
          <p:nvPr>
            <p:ph idx="1"/>
          </p:nvPr>
        </p:nvGraphicFramePr>
        <p:xfrm>
          <a:off x="395288" y="1120775"/>
          <a:ext cx="8280400" cy="5089531"/>
        </p:xfrm>
        <a:graphic>
          <a:graphicData uri="http://schemas.openxmlformats.org/drawingml/2006/table">
            <a:tbl>
              <a:tblPr firstRow="1" bandRow="1">
                <a:tableStyleId>{21E4AEA4-8DFA-4A89-87EB-49C32662AFE0}</a:tableStyleId>
              </a:tblPr>
              <a:tblGrid>
                <a:gridCol w="2687456"/>
                <a:gridCol w="5592944"/>
              </a:tblGrid>
              <a:tr h="334560">
                <a:tc>
                  <a:txBody>
                    <a:bodyPr/>
                    <a:lstStyle/>
                    <a:p>
                      <a:pPr marL="0" marR="0" lvl="0" indent="30480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Times New Roman" pitchFamily="18" charset="0"/>
                          <a:ea typeface="华文中宋" pitchFamily="2" charset="-122"/>
                          <a:cs typeface="Times New Roman" pitchFamily="18" charset="0"/>
                        </a:rPr>
                        <a:t>项目</a:t>
                      </a:r>
                      <a:endParaRPr kumimoji="0" lang="zh-CN" altLang="en-US" sz="1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endParaRPr>
                    </a:p>
                  </a:txBody>
                  <a:tcPr marL="29081" marR="29081" marT="0" marB="0" anchor="ctr" anchorCtr="1" horzOverflow="overflow"/>
                </a:tc>
                <a:tc>
                  <a:txBody>
                    <a:bodyPr/>
                    <a:lstStyle/>
                    <a:p>
                      <a:pPr marL="0" marR="0" lvl="0" indent="304800" algn="ctr" defTabSz="914400" rtl="0" eaLnBrk="1" fontAlgn="base" latinLnBrk="0" hangingPunct="1">
                        <a:lnSpc>
                          <a:spcPct val="150000"/>
                        </a:lnSpc>
                        <a:spcBef>
                          <a:spcPct val="0"/>
                        </a:spcBef>
                        <a:spcAft>
                          <a:spcPct val="0"/>
                        </a:spcAft>
                        <a:buClrTx/>
                        <a:buSzTx/>
                        <a:buFontTx/>
                        <a:buNone/>
                        <a:tabLst/>
                      </a:pPr>
                      <a:r>
                        <a:rPr kumimoji="0" lang="zh-CN" altLang="en-US" sz="1400" u="none" strike="noStrike" cap="none" normalizeH="0" baseline="0" dirty="0" smtClean="0">
                          <a:ln>
                            <a:noFill/>
                          </a:ln>
                          <a:effectLst/>
                          <a:latin typeface="Times New Roman" pitchFamily="18" charset="0"/>
                          <a:ea typeface="华文中宋" pitchFamily="2" charset="-122"/>
                          <a:cs typeface="Times New Roman" pitchFamily="18" charset="0"/>
                        </a:rPr>
                        <a:t>内容</a:t>
                      </a:r>
                      <a:endParaRPr kumimoji="0" lang="zh-CN" altLang="en-US" sz="1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endParaRPr>
                    </a:p>
                  </a:txBody>
                  <a:tcPr marL="29081" marR="29081" marT="0" marB="0" anchor="ctr" anchorCtr="1" horzOverflow="overflow"/>
                </a:tc>
              </a:tr>
              <a:tr h="36576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u="none" strike="noStrike" cap="none" normalizeH="0" baseline="0" dirty="0" smtClean="0">
                          <a:ln>
                            <a:noFill/>
                          </a:ln>
                          <a:effectLst/>
                          <a:latin typeface="Times New Roman" pitchFamily="18" charset="0"/>
                          <a:ea typeface="楷体_GB2312" pitchFamily="49" charset="-122"/>
                          <a:cs typeface="Times New Roman" pitchFamily="18" charset="0"/>
                        </a:rPr>
                        <a:t>合约标的</a:t>
                      </a:r>
                      <a:endParaRPr kumimoji="0" lang="zh-CN" altLang="en-US" sz="16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marL="29081" marR="29081"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u="none" strike="noStrike" kern="1200" cap="none" normalizeH="0" baseline="0" dirty="0" smtClean="0">
                          <a:ln>
                            <a:noFill/>
                          </a:ln>
                          <a:solidFill>
                            <a:schemeClr val="tx1"/>
                          </a:solidFill>
                          <a:effectLst/>
                          <a:latin typeface="Times New Roman" pitchFamily="18" charset="0"/>
                          <a:ea typeface="楷体_GB2312" pitchFamily="49" charset="-122"/>
                          <a:cs typeface="Times New Roman" pitchFamily="18" charset="0"/>
                        </a:rPr>
                        <a:t>面值为</a:t>
                      </a:r>
                      <a:r>
                        <a:rPr kumimoji="0" lang="en-US" altLang="zh-CN" sz="1600" b="1" u="none" strike="noStrike" kern="1200" cap="none" normalizeH="0" baseline="0" dirty="0" smtClean="0">
                          <a:ln>
                            <a:noFill/>
                          </a:ln>
                          <a:solidFill>
                            <a:schemeClr val="tx1"/>
                          </a:solidFill>
                          <a:effectLst/>
                          <a:latin typeface="Times New Roman" pitchFamily="18" charset="0"/>
                          <a:ea typeface="楷体_GB2312" pitchFamily="49" charset="-122"/>
                          <a:cs typeface="Times New Roman" pitchFamily="18" charset="0"/>
                        </a:rPr>
                        <a:t>100</a:t>
                      </a:r>
                      <a:r>
                        <a:rPr kumimoji="0" lang="zh-CN" altLang="en-US" sz="1600" b="1" u="none" strike="noStrike" kern="1200" cap="none" normalizeH="0" baseline="0" dirty="0" smtClean="0">
                          <a:ln>
                            <a:noFill/>
                          </a:ln>
                          <a:solidFill>
                            <a:schemeClr val="tx1"/>
                          </a:solidFill>
                          <a:effectLst/>
                          <a:latin typeface="Times New Roman" pitchFamily="18" charset="0"/>
                          <a:ea typeface="楷体_GB2312" pitchFamily="49" charset="-122"/>
                          <a:cs typeface="Times New Roman" pitchFamily="18" charset="0"/>
                        </a:rPr>
                        <a:t>万元人民币，票面利率</a:t>
                      </a:r>
                      <a:r>
                        <a:rPr kumimoji="0" lang="zh-CN" altLang="en-US" sz="1600" b="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为</a:t>
                      </a:r>
                      <a:r>
                        <a:rPr kumimoji="0" lang="en-US" altLang="zh-CN" sz="1600" b="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3%</a:t>
                      </a:r>
                      <a:r>
                        <a:rPr kumimoji="0" lang="zh-CN" altLang="en-US" sz="1600" b="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的中期国债</a:t>
                      </a:r>
                      <a:endParaRPr kumimoji="0" lang="zh-CN" altLang="en-US" sz="16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29081" marR="29081" marT="0" marB="0" anchor="ctr" horzOverflow="overflow"/>
                </a:tc>
              </a:tr>
              <a:tr h="36576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u="none" strike="noStrike" cap="none" normalizeH="0" baseline="0" dirty="0" smtClean="0">
                          <a:ln>
                            <a:noFill/>
                          </a:ln>
                          <a:effectLst/>
                          <a:latin typeface="Times New Roman" pitchFamily="18" charset="0"/>
                          <a:ea typeface="楷体_GB2312" pitchFamily="49" charset="-122"/>
                          <a:cs typeface="Times New Roman" pitchFamily="18" charset="0"/>
                        </a:rPr>
                        <a:t>可交割国债</a:t>
                      </a:r>
                      <a:endParaRPr kumimoji="0" lang="zh-CN" altLang="en-US" sz="16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marL="29081" marR="29081"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在交割月首日剩余期限为</a:t>
                      </a:r>
                      <a:r>
                        <a:rPr kumimoji="0" lang="en-US" altLang="zh-CN" sz="1600" b="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4-7</a:t>
                      </a:r>
                      <a:r>
                        <a:rPr kumimoji="0" lang="zh-CN" altLang="en-US" sz="1600" b="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年的固定利率国债</a:t>
                      </a:r>
                      <a:endParaRPr kumimoji="0" lang="zh-CN" altLang="en-US" sz="16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29081" marR="29081" marT="0" marB="0" anchor="ctr" horzOverflow="overflow"/>
                </a:tc>
              </a:tr>
              <a:tr h="36576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latin typeface="Times New Roman" pitchFamily="18" charset="0"/>
                          <a:ea typeface="楷体_GB2312" pitchFamily="49" charset="-122"/>
                          <a:cs typeface="Times New Roman" pitchFamily="18" charset="0"/>
                        </a:rPr>
                        <a:t>报价方式</a:t>
                      </a:r>
                      <a:endParaRPr kumimoji="0" lang="zh-CN" altLang="en-US" sz="16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marL="29081" marR="29081"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百元净价报价</a:t>
                      </a:r>
                      <a:endParaRPr kumimoji="0"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29081" marR="29081" marT="0" marB="0" anchor="ctr" horzOverflow="overflow"/>
                </a:tc>
              </a:tr>
              <a:tr h="36576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u="none" strike="noStrike" cap="none" normalizeH="0" baseline="0" dirty="0" smtClean="0">
                          <a:ln>
                            <a:noFill/>
                          </a:ln>
                          <a:effectLst/>
                          <a:latin typeface="Times New Roman" pitchFamily="18" charset="0"/>
                          <a:ea typeface="楷体_GB2312" pitchFamily="49" charset="-122"/>
                          <a:cs typeface="Times New Roman" pitchFamily="18" charset="0"/>
                        </a:rPr>
                        <a:t>最小变动价位</a:t>
                      </a:r>
                      <a:endParaRPr kumimoji="0" lang="zh-CN" altLang="en-US" sz="16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marL="29081" marR="29081"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0.002</a:t>
                      </a:r>
                      <a:r>
                        <a:rPr kumimoji="0" lang="zh-CN" altLang="en-US" sz="1600" b="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元</a:t>
                      </a:r>
                      <a:endParaRPr kumimoji="0" lang="zh-CN" altLang="en-US" sz="16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29081" marR="29081" marT="0" marB="0" anchor="ctr" horzOverflow="overflow"/>
                </a:tc>
              </a:tr>
              <a:tr h="36576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latin typeface="Times New Roman" pitchFamily="18" charset="0"/>
                          <a:ea typeface="楷体_GB2312" pitchFamily="49" charset="-122"/>
                          <a:cs typeface="Times New Roman" pitchFamily="18" charset="0"/>
                        </a:rPr>
                        <a:t>合约月份</a:t>
                      </a:r>
                      <a:endParaRPr kumimoji="0" lang="zh-CN" altLang="en-US" sz="16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marL="29081" marR="29081"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最近的三个季月（三、六、九、十二季月循环）</a:t>
                      </a:r>
                      <a:endParaRPr kumimoji="0"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29081" marR="29081" marT="0" marB="0" anchor="ctr" horzOverflow="overflow"/>
                </a:tc>
              </a:tr>
              <a:tr h="36576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latin typeface="Times New Roman" pitchFamily="18" charset="0"/>
                          <a:ea typeface="楷体_GB2312" pitchFamily="49" charset="-122"/>
                          <a:cs typeface="Times New Roman" pitchFamily="18" charset="0"/>
                        </a:rPr>
                        <a:t>交易时间</a:t>
                      </a:r>
                      <a:endParaRPr kumimoji="0" lang="zh-CN" altLang="en-US" sz="16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marL="29081" marR="29081"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9:15-11:30</a:t>
                      </a:r>
                      <a:r>
                        <a:rPr kumimoji="0" lang="zh-CN" altLang="en-US" sz="160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60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13:00-15:15</a:t>
                      </a:r>
                      <a:r>
                        <a:rPr kumimoji="0" lang="zh-CN" altLang="en-US" sz="160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；最后交易日：</a:t>
                      </a:r>
                      <a:r>
                        <a:rPr kumimoji="0" lang="en-US" altLang="zh-CN" sz="160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9:15-11:30</a:t>
                      </a:r>
                      <a:endParaRPr kumimoji="0" lang="zh-CN"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29081" marR="29081" marT="0" marB="0" anchor="ctr" horzOverflow="overflow"/>
                </a:tc>
              </a:tr>
              <a:tr h="36576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latin typeface="Times New Roman" pitchFamily="18" charset="0"/>
                          <a:ea typeface="楷体_GB2312" pitchFamily="49" charset="-122"/>
                          <a:cs typeface="Times New Roman" pitchFamily="18" charset="0"/>
                        </a:rPr>
                        <a:t>每日价格最大波动限制</a:t>
                      </a:r>
                      <a:endParaRPr kumimoji="0" lang="zh-CN" altLang="en-US" sz="16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marL="29081" marR="29081"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上一交易日结算价的</a:t>
                      </a:r>
                      <a:r>
                        <a:rPr kumimoji="0" lang="zh-CN" altLang="zh-CN" sz="160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60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2 %</a:t>
                      </a:r>
                      <a:endParaRPr kumimoji="0" lang="zh-CN"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29081" marR="29081" marT="0" marB="0" anchor="ctr" horzOverflow="overflow"/>
                </a:tc>
              </a:tr>
              <a:tr h="36576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u="none" strike="noStrike" cap="none" normalizeH="0" baseline="0" dirty="0" smtClean="0">
                          <a:ln>
                            <a:noFill/>
                          </a:ln>
                          <a:effectLst/>
                          <a:latin typeface="Times New Roman" pitchFamily="18" charset="0"/>
                          <a:ea typeface="楷体_GB2312" pitchFamily="49" charset="-122"/>
                          <a:cs typeface="Times New Roman" pitchFamily="18" charset="0"/>
                        </a:rPr>
                        <a:t>最低交易保证金</a:t>
                      </a:r>
                      <a:endParaRPr kumimoji="0" lang="zh-CN" altLang="en-US" sz="16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marL="29081" marR="29081"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合约价值的</a:t>
                      </a:r>
                      <a:r>
                        <a:rPr kumimoji="0" lang="en-US" altLang="zh-CN" sz="1600" b="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2% </a:t>
                      </a:r>
                      <a:endParaRPr kumimoji="0" lang="zh-CN" altLang="zh-CN" sz="16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29081" marR="29081" marT="0" marB="0" anchor="ctr" horzOverflow="overflow"/>
                </a:tc>
              </a:tr>
              <a:tr h="36576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latin typeface="Times New Roman" pitchFamily="18" charset="0"/>
                          <a:ea typeface="楷体_GB2312" pitchFamily="49" charset="-122"/>
                          <a:cs typeface="Times New Roman" pitchFamily="18" charset="0"/>
                        </a:rPr>
                        <a:t>当日结算价</a:t>
                      </a:r>
                      <a:endParaRPr kumimoji="0" lang="zh-CN" altLang="en-US" sz="16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marL="29081" marR="29081"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最后一小时成交价格按成交量加权平均价</a:t>
                      </a:r>
                      <a:endParaRPr kumimoji="0"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29081" marR="29081" marT="0" marB="0" anchor="ctr" horzOverflow="overflow"/>
                </a:tc>
              </a:tr>
              <a:tr h="36576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latin typeface="Times New Roman" pitchFamily="18" charset="0"/>
                          <a:ea typeface="楷体_GB2312" pitchFamily="49" charset="-122"/>
                          <a:cs typeface="Times New Roman" pitchFamily="18" charset="0"/>
                        </a:rPr>
                        <a:t>最后交易日</a:t>
                      </a:r>
                      <a:endParaRPr kumimoji="0" lang="zh-CN" altLang="en-US" sz="16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marL="29081" marR="29081"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合约到期月份的第二个星期五</a:t>
                      </a:r>
                      <a:endParaRPr kumimoji="0"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29081" marR="29081" marT="0" marB="0" anchor="ctr" horzOverflow="overflow"/>
                </a:tc>
              </a:tr>
              <a:tr h="36576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latin typeface="Times New Roman" pitchFamily="18" charset="0"/>
                          <a:ea typeface="楷体_GB2312" pitchFamily="49" charset="-122"/>
                          <a:cs typeface="Times New Roman" pitchFamily="18" charset="0"/>
                        </a:rPr>
                        <a:t>交割方式</a:t>
                      </a:r>
                      <a:endParaRPr kumimoji="0" lang="zh-CN" altLang="en-US" sz="16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marL="29081" marR="29081"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实物交割</a:t>
                      </a:r>
                      <a:endParaRPr kumimoji="0"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29081" marR="29081" marT="0" marB="0" anchor="ctr" horzOverflow="overflow"/>
                </a:tc>
              </a:tr>
              <a:tr h="36576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u="none" strike="noStrike" kern="1200" cap="none" normalizeH="0" baseline="0" dirty="0" smtClean="0">
                          <a:ln>
                            <a:noFill/>
                          </a:ln>
                          <a:solidFill>
                            <a:schemeClr val="dk1"/>
                          </a:solidFill>
                          <a:effectLst/>
                          <a:latin typeface="Times New Roman" pitchFamily="18" charset="0"/>
                          <a:ea typeface="楷体_GB2312" pitchFamily="49" charset="-122"/>
                          <a:cs typeface="Times New Roman" pitchFamily="18" charset="0"/>
                        </a:rPr>
                        <a:t>最后交割日</a:t>
                      </a:r>
                    </a:p>
                  </a:txBody>
                  <a:tcPr marL="29081" marR="29081"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u="none" strike="noStrike" kern="1200" cap="none" normalizeH="0" baseline="0" dirty="0" smtClean="0">
                          <a:ln>
                            <a:noFill/>
                          </a:ln>
                          <a:solidFill>
                            <a:schemeClr val="dk1"/>
                          </a:solidFill>
                          <a:effectLst/>
                          <a:latin typeface="Times New Roman" pitchFamily="18" charset="0"/>
                          <a:ea typeface="楷体_GB2312" pitchFamily="49" charset="-122"/>
                          <a:cs typeface="Times New Roman" pitchFamily="18" charset="0"/>
                        </a:rPr>
                        <a:t>最后交易日后第三个交易日</a:t>
                      </a:r>
                    </a:p>
                  </a:txBody>
                  <a:tcPr marL="29081" marR="29081" marT="0" marB="0" anchor="ctr" horzOverflow="overflow"/>
                </a:tc>
              </a:tr>
              <a:tr h="36576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u="none" strike="noStrike" cap="none" normalizeH="0" baseline="0" dirty="0" smtClean="0">
                          <a:ln>
                            <a:noFill/>
                          </a:ln>
                          <a:effectLst/>
                          <a:latin typeface="Times New Roman" pitchFamily="18" charset="0"/>
                          <a:ea typeface="楷体_GB2312" pitchFamily="49" charset="-122"/>
                          <a:cs typeface="Times New Roman" pitchFamily="18" charset="0"/>
                        </a:rPr>
                        <a:t>合约代码</a:t>
                      </a:r>
                      <a:endParaRPr kumimoji="0" lang="zh-CN" altLang="en-US" sz="1600" b="1"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marL="29081" marR="29081"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u="none" strike="noStrike" cap="none" normalizeH="0" baseline="0" dirty="0" smtClean="0">
                          <a:ln>
                            <a:noFill/>
                          </a:ln>
                          <a:effectLst/>
                          <a:latin typeface="Times New Roman" pitchFamily="18" charset="0"/>
                          <a:ea typeface="楷体_GB2312" pitchFamily="49" charset="-122"/>
                          <a:cs typeface="Times New Roman" pitchFamily="18" charset="0"/>
                        </a:rPr>
                        <a:t>TF</a:t>
                      </a:r>
                      <a:endParaRPr kumimoji="0" lang="zh-CN" altLang="zh-CN" sz="1600" b="0" i="0" u="none" strike="noStrike" cap="none" normalizeH="0" baseline="0" dirty="0" smtClean="0">
                        <a:ln>
                          <a:noFill/>
                        </a:ln>
                        <a:solidFill>
                          <a:srgbClr val="000000"/>
                        </a:solidFill>
                        <a:effectLst/>
                        <a:latin typeface="Times New Roman" pitchFamily="18" charset="0"/>
                        <a:ea typeface="楷体_GB2312" pitchFamily="49" charset="-122"/>
                        <a:cs typeface="Times New Roman" pitchFamily="18" charset="0"/>
                      </a:endParaRPr>
                    </a:p>
                  </a:txBody>
                  <a:tcPr marL="29081" marR="29081" marT="0" marB="0" anchor="ctr" horzOverflow="overflow"/>
                </a:tc>
              </a:tr>
            </a:tbl>
          </a:graphicData>
        </a:graphic>
      </p:graphicFrame>
      <p:sp>
        <p:nvSpPr>
          <p:cNvPr id="102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solidFill>
                  <a:srgbClr val="969696"/>
                </a:solidFill>
              </a:rPr>
              <a:t>- </a:t>
            </a:r>
            <a:fld id="{4321073C-751C-42DD-B236-427E6FEB31B5}" type="slidenum">
              <a:rPr lang="en-US" altLang="zh-CN" smtClean="0">
                <a:solidFill>
                  <a:srgbClr val="969696"/>
                </a:solidFill>
              </a:rPr>
              <a:pPr eaLnBrk="1" hangingPunct="1"/>
              <a:t>4</a:t>
            </a:fld>
            <a:r>
              <a:rPr lang="en-US" altLang="zh-CN" smtClean="0">
                <a:solidFill>
                  <a:srgbClr val="969696"/>
                </a:solidFill>
              </a:rPr>
              <a:t> -</a:t>
            </a:r>
          </a:p>
        </p:txBody>
      </p:sp>
    </p:spTree>
    <p:extLst>
      <p:ext uri="{BB962C8B-B14F-4D97-AF65-F5344CB8AC3E}">
        <p14:creationId xmlns:p14="http://schemas.microsoft.com/office/powerpoint/2010/main" val="1749486847"/>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0"/>
          </p:nvPr>
        </p:nvSpPr>
        <p:spPr>
          <a:noFill/>
        </p:spPr>
        <p:txBody>
          <a:bodyPr/>
          <a:lstStyle/>
          <a:p>
            <a:r>
              <a:rPr lang="en-US" altLang="zh-CN" smtClean="0"/>
              <a:t>- </a:t>
            </a:r>
            <a:fld id="{DA43500B-9270-4E3A-95E1-852BC3F2DE78}" type="slidenum">
              <a:rPr lang="en-US" altLang="zh-CN" smtClean="0"/>
              <a:pPr/>
              <a:t>40</a:t>
            </a:fld>
            <a:r>
              <a:rPr lang="en-US" altLang="zh-CN" smtClean="0"/>
              <a:t> -</a:t>
            </a:r>
          </a:p>
        </p:txBody>
      </p:sp>
      <p:grpSp>
        <p:nvGrpSpPr>
          <p:cNvPr id="70659" name="Group 16"/>
          <p:cNvGrpSpPr>
            <a:grpSpLocks/>
          </p:cNvGrpSpPr>
          <p:nvPr/>
        </p:nvGrpSpPr>
        <p:grpSpPr bwMode="auto">
          <a:xfrm>
            <a:off x="0" y="0"/>
            <a:ext cx="9144000" cy="6858000"/>
            <a:chOff x="0" y="0"/>
            <a:chExt cx="5760" cy="4320"/>
          </a:xfrm>
        </p:grpSpPr>
        <p:sp>
          <p:nvSpPr>
            <p:cNvPr id="70662" name="Rectangle 17"/>
            <p:cNvSpPr>
              <a:spLocks noChangeArrowheads="1"/>
            </p:cNvSpPr>
            <p:nvPr/>
          </p:nvSpPr>
          <p:spPr bwMode="auto">
            <a:xfrm>
              <a:off x="0" y="778"/>
              <a:ext cx="5760" cy="2750"/>
            </a:xfrm>
            <a:prstGeom prst="rect">
              <a:avLst/>
            </a:prstGeom>
            <a:solidFill>
              <a:schemeClr val="bg1"/>
            </a:solidFill>
            <a:ln w="9525">
              <a:noFill/>
              <a:miter lim="800000"/>
              <a:headEnd/>
              <a:tailEnd/>
            </a:ln>
          </p:spPr>
          <p:txBody>
            <a:bodyPr wrap="none" anchor="ctr"/>
            <a:lstStyle/>
            <a:p>
              <a:endParaRPr lang="zh-CN" altLang="en-US"/>
            </a:p>
          </p:txBody>
        </p:sp>
        <p:sp>
          <p:nvSpPr>
            <p:cNvPr id="70663" name="Rectangle 18"/>
            <p:cNvSpPr>
              <a:spLocks noChangeArrowheads="1"/>
            </p:cNvSpPr>
            <p:nvPr/>
          </p:nvSpPr>
          <p:spPr bwMode="auto">
            <a:xfrm>
              <a:off x="0" y="0"/>
              <a:ext cx="5760" cy="754"/>
            </a:xfrm>
            <a:prstGeom prst="rect">
              <a:avLst/>
            </a:prstGeom>
            <a:solidFill>
              <a:srgbClr val="0F218B"/>
            </a:solidFill>
            <a:ln w="9525">
              <a:noFill/>
              <a:miter lim="800000"/>
              <a:headEnd/>
              <a:tailEnd/>
            </a:ln>
          </p:spPr>
          <p:txBody>
            <a:bodyPr wrap="none" anchor="ctr"/>
            <a:lstStyle/>
            <a:p>
              <a:endParaRPr lang="zh-CN" altLang="en-US"/>
            </a:p>
          </p:txBody>
        </p:sp>
        <p:sp>
          <p:nvSpPr>
            <p:cNvPr id="70664" name="Rectangle 19"/>
            <p:cNvSpPr>
              <a:spLocks noChangeArrowheads="1"/>
            </p:cNvSpPr>
            <p:nvPr/>
          </p:nvSpPr>
          <p:spPr bwMode="auto">
            <a:xfrm>
              <a:off x="0" y="3521"/>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70665" name="Rectangle 20"/>
            <p:cNvSpPr>
              <a:spLocks noChangeArrowheads="1"/>
            </p:cNvSpPr>
            <p:nvPr/>
          </p:nvSpPr>
          <p:spPr bwMode="auto">
            <a:xfrm>
              <a:off x="0" y="754"/>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70666" name="Rectangle 21"/>
            <p:cNvSpPr>
              <a:spLocks noChangeArrowheads="1"/>
            </p:cNvSpPr>
            <p:nvPr/>
          </p:nvSpPr>
          <p:spPr bwMode="auto">
            <a:xfrm>
              <a:off x="0" y="3566"/>
              <a:ext cx="5760" cy="754"/>
            </a:xfrm>
            <a:prstGeom prst="rect">
              <a:avLst/>
            </a:prstGeom>
            <a:solidFill>
              <a:srgbClr val="0F218B"/>
            </a:solidFill>
            <a:ln w="9525">
              <a:noFill/>
              <a:miter lim="800000"/>
              <a:headEnd/>
              <a:tailEnd/>
            </a:ln>
          </p:spPr>
          <p:txBody>
            <a:bodyPr wrap="none" anchor="ctr"/>
            <a:lstStyle/>
            <a:p>
              <a:endParaRPr lang="zh-CN" altLang="en-US"/>
            </a:p>
          </p:txBody>
        </p:sp>
      </p:grpSp>
      <p:pic>
        <p:nvPicPr>
          <p:cNvPr id="70660" name="Picture 7" descr="logogif"/>
          <p:cNvPicPr>
            <a:picLocks noChangeAspect="1" noChangeArrowheads="1"/>
          </p:cNvPicPr>
          <p:nvPr/>
        </p:nvPicPr>
        <p:blipFill>
          <a:blip r:embed="rId2" cstate="print"/>
          <a:srcRect/>
          <a:stretch>
            <a:fillRect/>
          </a:stretch>
        </p:blipFill>
        <p:spPr bwMode="auto">
          <a:xfrm>
            <a:off x="2267744" y="4365104"/>
            <a:ext cx="4554537" cy="881062"/>
          </a:xfrm>
          <a:prstGeom prst="rect">
            <a:avLst/>
          </a:prstGeom>
          <a:noFill/>
          <a:ln w="9525">
            <a:noFill/>
            <a:miter lim="800000"/>
            <a:headEnd/>
            <a:tailEnd/>
          </a:ln>
        </p:spPr>
      </p:pic>
      <p:sp>
        <p:nvSpPr>
          <p:cNvPr id="11" name="TextBox 10"/>
          <p:cNvSpPr txBox="1"/>
          <p:nvPr/>
        </p:nvSpPr>
        <p:spPr>
          <a:xfrm>
            <a:off x="827584" y="2060848"/>
            <a:ext cx="7884368" cy="1323439"/>
          </a:xfrm>
          <a:prstGeom prst="rect">
            <a:avLst/>
          </a:prstGeom>
          <a:noFill/>
        </p:spPr>
        <p:txBody>
          <a:bodyPr wrap="square" rtlCol="0">
            <a:spAutoFit/>
          </a:bodyPr>
          <a:lstStyle/>
          <a:p>
            <a:r>
              <a:rPr lang="zh-CN" altLang="en-US" sz="2000" dirty="0" smtClean="0">
                <a:solidFill>
                  <a:schemeClr val="accent4">
                    <a:lumMod val="75000"/>
                    <a:lumOff val="25000"/>
                  </a:schemeClr>
                </a:solidFill>
                <a:latin typeface="微软雅黑" pitchFamily="34" charset="-122"/>
                <a:ea typeface="微软雅黑" pitchFamily="34" charset="-122"/>
              </a:rPr>
              <a:t>      本课件以及讲师授课内容为介绍国债期现货相关知识，揭示交易风险等用途。不代表中国金融期货交易所的立场或观点，不作为投资者投资决策的依据。任何依据该内容进行投资所造成的损失，中国金融期货交易所不承担任何责任。</a:t>
            </a:r>
            <a:endParaRPr lang="zh-CN" altLang="en-US" sz="2000" dirty="0">
              <a:solidFill>
                <a:schemeClr val="accent4">
                  <a:lumMod val="75000"/>
                  <a:lumOff val="25000"/>
                </a:schemeClr>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0"/>
          </p:nvPr>
        </p:nvSpPr>
        <p:spPr>
          <a:noFill/>
        </p:spPr>
        <p:txBody>
          <a:bodyPr/>
          <a:lstStyle/>
          <a:p>
            <a:r>
              <a:rPr lang="en-US" altLang="zh-CN" smtClean="0"/>
              <a:t>- </a:t>
            </a:r>
            <a:fld id="{DA43500B-9270-4E3A-95E1-852BC3F2DE78}" type="slidenum">
              <a:rPr lang="en-US" altLang="zh-CN" smtClean="0"/>
              <a:pPr/>
              <a:t>41</a:t>
            </a:fld>
            <a:r>
              <a:rPr lang="en-US" altLang="zh-CN" smtClean="0"/>
              <a:t> -</a:t>
            </a:r>
          </a:p>
        </p:txBody>
      </p:sp>
      <p:grpSp>
        <p:nvGrpSpPr>
          <p:cNvPr id="2" name="Group 16"/>
          <p:cNvGrpSpPr>
            <a:grpSpLocks/>
          </p:cNvGrpSpPr>
          <p:nvPr/>
        </p:nvGrpSpPr>
        <p:grpSpPr bwMode="auto">
          <a:xfrm>
            <a:off x="0" y="0"/>
            <a:ext cx="9144000" cy="6858000"/>
            <a:chOff x="0" y="0"/>
            <a:chExt cx="5760" cy="4320"/>
          </a:xfrm>
        </p:grpSpPr>
        <p:sp>
          <p:nvSpPr>
            <p:cNvPr id="70662" name="Rectangle 17"/>
            <p:cNvSpPr>
              <a:spLocks noChangeArrowheads="1"/>
            </p:cNvSpPr>
            <p:nvPr/>
          </p:nvSpPr>
          <p:spPr bwMode="auto">
            <a:xfrm>
              <a:off x="0" y="778"/>
              <a:ext cx="5760" cy="2750"/>
            </a:xfrm>
            <a:prstGeom prst="rect">
              <a:avLst/>
            </a:prstGeom>
            <a:solidFill>
              <a:schemeClr val="bg1"/>
            </a:solidFill>
            <a:ln w="9525">
              <a:noFill/>
              <a:miter lim="800000"/>
              <a:headEnd/>
              <a:tailEnd/>
            </a:ln>
          </p:spPr>
          <p:txBody>
            <a:bodyPr wrap="none" anchor="ctr"/>
            <a:lstStyle/>
            <a:p>
              <a:endParaRPr lang="zh-CN" altLang="en-US"/>
            </a:p>
          </p:txBody>
        </p:sp>
        <p:sp>
          <p:nvSpPr>
            <p:cNvPr id="70663" name="Rectangle 18"/>
            <p:cNvSpPr>
              <a:spLocks noChangeArrowheads="1"/>
            </p:cNvSpPr>
            <p:nvPr/>
          </p:nvSpPr>
          <p:spPr bwMode="auto">
            <a:xfrm>
              <a:off x="0" y="0"/>
              <a:ext cx="5760" cy="754"/>
            </a:xfrm>
            <a:prstGeom prst="rect">
              <a:avLst/>
            </a:prstGeom>
            <a:solidFill>
              <a:srgbClr val="0F218B"/>
            </a:solidFill>
            <a:ln w="9525">
              <a:noFill/>
              <a:miter lim="800000"/>
              <a:headEnd/>
              <a:tailEnd/>
            </a:ln>
          </p:spPr>
          <p:txBody>
            <a:bodyPr wrap="none" anchor="ctr"/>
            <a:lstStyle/>
            <a:p>
              <a:endParaRPr lang="zh-CN" altLang="en-US"/>
            </a:p>
          </p:txBody>
        </p:sp>
        <p:sp>
          <p:nvSpPr>
            <p:cNvPr id="70664" name="Rectangle 19"/>
            <p:cNvSpPr>
              <a:spLocks noChangeArrowheads="1"/>
            </p:cNvSpPr>
            <p:nvPr/>
          </p:nvSpPr>
          <p:spPr bwMode="auto">
            <a:xfrm>
              <a:off x="0" y="3521"/>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70665" name="Rectangle 20"/>
            <p:cNvSpPr>
              <a:spLocks noChangeArrowheads="1"/>
            </p:cNvSpPr>
            <p:nvPr/>
          </p:nvSpPr>
          <p:spPr bwMode="auto">
            <a:xfrm>
              <a:off x="0" y="754"/>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70666" name="Rectangle 21"/>
            <p:cNvSpPr>
              <a:spLocks noChangeArrowheads="1"/>
            </p:cNvSpPr>
            <p:nvPr/>
          </p:nvSpPr>
          <p:spPr bwMode="auto">
            <a:xfrm>
              <a:off x="0" y="3566"/>
              <a:ext cx="5760" cy="754"/>
            </a:xfrm>
            <a:prstGeom prst="rect">
              <a:avLst/>
            </a:prstGeom>
            <a:solidFill>
              <a:srgbClr val="0F218B"/>
            </a:solidFill>
            <a:ln w="9525">
              <a:noFill/>
              <a:miter lim="800000"/>
              <a:headEnd/>
              <a:tailEnd/>
            </a:ln>
          </p:spPr>
          <p:txBody>
            <a:bodyPr wrap="none" anchor="ctr"/>
            <a:lstStyle/>
            <a:p>
              <a:endParaRPr lang="zh-CN" altLang="en-US"/>
            </a:p>
          </p:txBody>
        </p:sp>
      </p:grpSp>
      <p:pic>
        <p:nvPicPr>
          <p:cNvPr id="70660" name="Picture 7" descr="logogif"/>
          <p:cNvPicPr>
            <a:picLocks noChangeAspect="1" noChangeArrowheads="1"/>
          </p:cNvPicPr>
          <p:nvPr/>
        </p:nvPicPr>
        <p:blipFill>
          <a:blip r:embed="rId2" cstate="print"/>
          <a:srcRect/>
          <a:stretch>
            <a:fillRect/>
          </a:stretch>
        </p:blipFill>
        <p:spPr bwMode="auto">
          <a:xfrm>
            <a:off x="2267744" y="4365104"/>
            <a:ext cx="4554537" cy="881062"/>
          </a:xfrm>
          <a:prstGeom prst="rect">
            <a:avLst/>
          </a:prstGeom>
          <a:noFill/>
          <a:ln w="9525">
            <a:noFill/>
            <a:miter lim="800000"/>
            <a:headEnd/>
            <a:tailEnd/>
          </a:ln>
        </p:spPr>
      </p:pic>
      <p:sp>
        <p:nvSpPr>
          <p:cNvPr id="12" name="TextBox 11"/>
          <p:cNvSpPr txBox="1"/>
          <p:nvPr/>
        </p:nvSpPr>
        <p:spPr>
          <a:xfrm>
            <a:off x="2627784" y="2420888"/>
            <a:ext cx="2880320" cy="1015663"/>
          </a:xfrm>
          <a:prstGeom prst="rect">
            <a:avLst/>
          </a:prstGeom>
          <a:noFill/>
        </p:spPr>
        <p:txBody>
          <a:bodyPr wrap="square" rtlCol="0">
            <a:spAutoFit/>
          </a:bodyPr>
          <a:lstStyle/>
          <a:p>
            <a:r>
              <a:rPr lang="zh-CN" altLang="en-US" sz="6000" b="1" dirty="0" smtClean="0">
                <a:latin typeface="华文细黑" pitchFamily="2" charset="-122"/>
                <a:ea typeface="华文细黑" pitchFamily="2" charset="-122"/>
              </a:rPr>
              <a:t>谢 谢！</a:t>
            </a:r>
            <a:endParaRPr lang="zh-CN" altLang="en-US" sz="6000" b="1" dirty="0">
              <a:latin typeface="华文细黑" pitchFamily="2" charset="-122"/>
              <a:ea typeface="华文细黑" pitchFamily="2"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549052"/>
            <a:ext cx="6337300" cy="647700"/>
          </a:xfrm>
        </p:spPr>
        <p:txBody>
          <a:bodyPr/>
          <a:lstStyle/>
          <a:p>
            <a:pPr>
              <a:buNone/>
            </a:pPr>
            <a:r>
              <a:rPr lang="zh-CN" altLang="en-US" dirty="0"/>
              <a:t>国债期货基差概</a:t>
            </a:r>
            <a:r>
              <a:rPr lang="zh-CN" altLang="en-US" dirty="0" smtClean="0"/>
              <a:t>念</a:t>
            </a:r>
            <a:endParaRPr lang="zh-CN" altLang="en-US" dirty="0"/>
          </a:p>
        </p:txBody>
      </p:sp>
      <p:sp>
        <p:nvSpPr>
          <p:cNvPr id="3" name="Content Placeholder 2"/>
          <p:cNvSpPr>
            <a:spLocks noGrp="1"/>
          </p:cNvSpPr>
          <p:nvPr>
            <p:ph idx="1"/>
          </p:nvPr>
        </p:nvSpPr>
        <p:spPr>
          <a:xfrm>
            <a:off x="468313" y="1628800"/>
            <a:ext cx="8229600" cy="4105250"/>
          </a:xfrm>
        </p:spPr>
        <p:txBody>
          <a:bodyPr/>
          <a:lstStyle/>
          <a:p>
            <a:r>
              <a:rPr lang="zh-CN" altLang="en-US" dirty="0"/>
              <a:t>基差是指某一特定商品在某一特定时间和地点的</a:t>
            </a:r>
            <a:r>
              <a:rPr lang="zh-CN" altLang="en-US" dirty="0">
                <a:solidFill>
                  <a:srgbClr val="00B050"/>
                </a:solidFill>
              </a:rPr>
              <a:t>现货价格</a:t>
            </a:r>
            <a:r>
              <a:rPr lang="zh-CN" altLang="en-US" dirty="0"/>
              <a:t>与该商品在期货市场的</a:t>
            </a:r>
            <a:r>
              <a:rPr lang="zh-CN" altLang="en-US" dirty="0">
                <a:solidFill>
                  <a:srgbClr val="00B050"/>
                </a:solidFill>
              </a:rPr>
              <a:t>期货价格</a:t>
            </a:r>
            <a:r>
              <a:rPr lang="zh-CN" altLang="en-US" dirty="0"/>
              <a:t>之差，即</a:t>
            </a:r>
            <a:r>
              <a:rPr lang="zh-CN" altLang="en-US" dirty="0" smtClean="0"/>
              <a:t>：</a:t>
            </a:r>
            <a:endParaRPr lang="en-US" altLang="zh-CN" dirty="0" smtClean="0"/>
          </a:p>
          <a:p>
            <a:pPr lvl="1"/>
            <a:r>
              <a:rPr lang="zh-CN" altLang="en-US" b="1" dirty="0" smtClean="0">
                <a:solidFill>
                  <a:srgbClr val="C00000"/>
                </a:solidFill>
                <a:cs typeface="+mn-cs"/>
              </a:rPr>
              <a:t>基差 </a:t>
            </a:r>
            <a:r>
              <a:rPr lang="en-US" altLang="zh-CN" dirty="0" smtClean="0">
                <a:solidFill>
                  <a:srgbClr val="00B050"/>
                </a:solidFill>
                <a:cs typeface="+mn-cs"/>
              </a:rPr>
              <a:t>= </a:t>
            </a:r>
            <a:r>
              <a:rPr lang="zh-CN" altLang="en-US" dirty="0" smtClean="0">
                <a:solidFill>
                  <a:srgbClr val="00B050"/>
                </a:solidFill>
                <a:cs typeface="+mn-cs"/>
              </a:rPr>
              <a:t>现</a:t>
            </a:r>
            <a:r>
              <a:rPr lang="zh-CN" altLang="en-US" dirty="0">
                <a:solidFill>
                  <a:srgbClr val="00B050"/>
                </a:solidFill>
                <a:cs typeface="+mn-cs"/>
              </a:rPr>
              <a:t>货价</a:t>
            </a:r>
            <a:r>
              <a:rPr lang="zh-CN" altLang="en-US" dirty="0" smtClean="0">
                <a:solidFill>
                  <a:srgbClr val="00B050"/>
                </a:solidFill>
                <a:cs typeface="+mn-cs"/>
              </a:rPr>
              <a:t>格 </a:t>
            </a:r>
            <a:r>
              <a:rPr lang="en-US" altLang="zh-CN" dirty="0" smtClean="0">
                <a:solidFill>
                  <a:srgbClr val="00B050"/>
                </a:solidFill>
                <a:cs typeface="+mn-cs"/>
              </a:rPr>
              <a:t>- </a:t>
            </a:r>
            <a:r>
              <a:rPr lang="zh-CN" altLang="en-US" dirty="0" smtClean="0">
                <a:solidFill>
                  <a:srgbClr val="00B050"/>
                </a:solidFill>
                <a:cs typeface="+mn-cs"/>
              </a:rPr>
              <a:t>期</a:t>
            </a:r>
            <a:r>
              <a:rPr lang="zh-CN" altLang="en-US" dirty="0">
                <a:solidFill>
                  <a:srgbClr val="00B050"/>
                </a:solidFill>
                <a:cs typeface="+mn-cs"/>
              </a:rPr>
              <a:t>货价</a:t>
            </a:r>
            <a:r>
              <a:rPr lang="zh-CN" altLang="en-US" dirty="0" smtClean="0">
                <a:solidFill>
                  <a:srgbClr val="00B050"/>
                </a:solidFill>
                <a:cs typeface="+mn-cs"/>
              </a:rPr>
              <a:t>格</a:t>
            </a:r>
            <a:endParaRPr lang="en-US" altLang="zh-CN" dirty="0" smtClean="0"/>
          </a:p>
          <a:p>
            <a:pPr lvl="1"/>
            <a:r>
              <a:rPr lang="zh-CN" altLang="en-US" dirty="0" smtClean="0"/>
              <a:t> 参</a:t>
            </a:r>
            <a:r>
              <a:rPr lang="zh-CN" altLang="en-US" dirty="0"/>
              <a:t>照物不同，基差结果不</a:t>
            </a:r>
            <a:r>
              <a:rPr lang="zh-CN" altLang="en-US" dirty="0" smtClean="0"/>
              <a:t>同</a:t>
            </a:r>
            <a:endParaRPr lang="en-US" altLang="zh-CN" dirty="0" smtClean="0"/>
          </a:p>
          <a:p>
            <a:pPr lvl="1"/>
            <a:endParaRPr lang="en-US" altLang="zh-CN" dirty="0"/>
          </a:p>
          <a:p>
            <a:r>
              <a:rPr lang="zh-CN" altLang="en-US" dirty="0" smtClean="0"/>
              <a:t>和大多数商品期货不同，国债期货</a:t>
            </a:r>
            <a:r>
              <a:rPr lang="zh-CN" altLang="en-US" dirty="0"/>
              <a:t>基</a:t>
            </a:r>
            <a:r>
              <a:rPr lang="zh-CN" altLang="en-US" dirty="0" smtClean="0"/>
              <a:t>差由于现货本身有收益，其持有成本是正收益</a:t>
            </a:r>
            <a:endParaRPr lang="en-US" altLang="zh-CN" dirty="0" smtClean="0"/>
          </a:p>
          <a:p>
            <a:endParaRPr lang="en-US" altLang="zh-CN" dirty="0"/>
          </a:p>
          <a:p>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r>
              <a:rPr lang="en-US" altLang="zh-CN" smtClean="0"/>
              <a:t>- </a:t>
            </a:r>
            <a:fld id="{275D9BD2-0CDD-4BB1-9579-82EA6E7F997F}" type="slidenum">
              <a:rPr lang="en-US" altLang="zh-CN" smtClean="0"/>
              <a:pPr>
                <a:defRPr/>
              </a:pPr>
              <a:t>5</a:t>
            </a:fld>
            <a:r>
              <a:rPr lang="en-US" altLang="zh-CN" smtClean="0"/>
              <a:t> -</a:t>
            </a:r>
            <a:endParaRPr lang="en-US" altLang="zh-CN"/>
          </a:p>
        </p:txBody>
      </p:sp>
    </p:spTree>
    <p:extLst>
      <p:ext uri="{BB962C8B-B14F-4D97-AF65-F5344CB8AC3E}">
        <p14:creationId xmlns:p14="http://schemas.microsoft.com/office/powerpoint/2010/main" val="2164788840"/>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7731125" y="3887365"/>
            <a:ext cx="990600"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TW" altLang="en-US" sz="1200">
                <a:latin typeface="Times New Roman" pitchFamily="18" charset="0"/>
                <a:ea typeface="標楷體" pitchFamily="65" charset="-120"/>
              </a:rPr>
              <a:t>买方</a:t>
            </a:r>
          </a:p>
        </p:txBody>
      </p:sp>
      <p:sp>
        <p:nvSpPr>
          <p:cNvPr id="9219" name="Text Box 3"/>
          <p:cNvSpPr txBox="1">
            <a:spLocks noChangeArrowheads="1"/>
          </p:cNvSpPr>
          <p:nvPr/>
        </p:nvSpPr>
        <p:spPr bwMode="auto">
          <a:xfrm>
            <a:off x="3235325" y="3887365"/>
            <a:ext cx="990600"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TW" altLang="en-US" sz="1200">
                <a:latin typeface="Times New Roman" pitchFamily="18" charset="0"/>
                <a:ea typeface="標楷體" pitchFamily="65" charset="-120"/>
              </a:rPr>
              <a:t>卖方</a:t>
            </a:r>
          </a:p>
        </p:txBody>
      </p:sp>
      <p:sp>
        <p:nvSpPr>
          <p:cNvPr id="9220" name="Text Box 4"/>
          <p:cNvSpPr txBox="1">
            <a:spLocks noChangeArrowheads="1"/>
          </p:cNvSpPr>
          <p:nvPr/>
        </p:nvSpPr>
        <p:spPr bwMode="auto">
          <a:xfrm>
            <a:off x="3235325" y="5868565"/>
            <a:ext cx="990600" cy="512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TW" altLang="en-US" sz="1200">
                <a:latin typeface="Times New Roman" pitchFamily="18" charset="0"/>
                <a:ea typeface="標楷體" pitchFamily="65" charset="-120"/>
              </a:rPr>
              <a:t>买方</a:t>
            </a:r>
          </a:p>
          <a:p>
            <a:pPr algn="ctr" eaLnBrk="1" hangingPunct="1">
              <a:spcBef>
                <a:spcPct val="50000"/>
              </a:spcBef>
            </a:pPr>
            <a:r>
              <a:rPr kumimoji="1" lang="zh-TW" altLang="en-US" sz="1000">
                <a:latin typeface="Times New Roman" pitchFamily="18" charset="0"/>
                <a:ea typeface="標楷體" pitchFamily="65" charset="-120"/>
              </a:rPr>
              <a:t>选择权持有者</a:t>
            </a:r>
          </a:p>
        </p:txBody>
      </p:sp>
      <p:sp>
        <p:nvSpPr>
          <p:cNvPr id="9221" name="Text Box 5"/>
          <p:cNvSpPr txBox="1">
            <a:spLocks noChangeArrowheads="1"/>
          </p:cNvSpPr>
          <p:nvPr/>
        </p:nvSpPr>
        <p:spPr bwMode="auto">
          <a:xfrm>
            <a:off x="7731125" y="5868565"/>
            <a:ext cx="990600"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TW" altLang="en-US" sz="1200">
                <a:latin typeface="Times New Roman" pitchFamily="18" charset="0"/>
                <a:ea typeface="標楷體" pitchFamily="65" charset="-120"/>
              </a:rPr>
              <a:t>卖方</a:t>
            </a:r>
          </a:p>
        </p:txBody>
      </p:sp>
      <p:sp>
        <p:nvSpPr>
          <p:cNvPr id="9222" name="Line 6"/>
          <p:cNvSpPr>
            <a:spLocks noChangeShapeType="1"/>
          </p:cNvSpPr>
          <p:nvPr/>
        </p:nvSpPr>
        <p:spPr bwMode="auto">
          <a:xfrm flipH="1">
            <a:off x="4225925" y="4019128"/>
            <a:ext cx="3505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3" name="AutoShape 7"/>
          <p:cNvSpPr>
            <a:spLocks noChangeArrowheads="1"/>
          </p:cNvSpPr>
          <p:nvPr/>
        </p:nvSpPr>
        <p:spPr bwMode="auto">
          <a:xfrm>
            <a:off x="5826125" y="3485728"/>
            <a:ext cx="914400" cy="762000"/>
          </a:xfrm>
          <a:prstGeom prst="foldedCorner">
            <a:avLst>
              <a:gd name="adj" fmla="val 12500"/>
            </a:avLst>
          </a:prstGeom>
          <a:solidFill>
            <a:schemeClr val="bg1"/>
          </a:solidFill>
          <a:ln w="9525">
            <a:solidFill>
              <a:schemeClr val="tx1"/>
            </a:solidFill>
            <a:round/>
            <a:headEnd/>
            <a:tailEnd/>
          </a:ln>
        </p:spPr>
        <p:txBody>
          <a:bodyPr wrap="none" anchor="ctr"/>
          <a:lstStyle/>
          <a:p>
            <a:endParaRPr lang="zh-TW" altLang="en-US"/>
          </a:p>
        </p:txBody>
      </p:sp>
      <p:sp>
        <p:nvSpPr>
          <p:cNvPr id="9224" name="Text Box 8"/>
          <p:cNvSpPr txBox="1">
            <a:spLocks noChangeArrowheads="1"/>
          </p:cNvSpPr>
          <p:nvPr/>
        </p:nvSpPr>
        <p:spPr bwMode="auto">
          <a:xfrm>
            <a:off x="5902325" y="3485728"/>
            <a:ext cx="83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TW" altLang="en-US" sz="1200" dirty="0">
                <a:latin typeface="Times New Roman" pitchFamily="18" charset="0"/>
                <a:ea typeface="標楷體" pitchFamily="65" charset="-120"/>
              </a:rPr>
              <a:t>债券期货</a:t>
            </a:r>
          </a:p>
          <a:p>
            <a:pPr algn="ctr" eaLnBrk="1" hangingPunct="1">
              <a:spcBef>
                <a:spcPct val="50000"/>
              </a:spcBef>
            </a:pPr>
            <a:r>
              <a:rPr kumimoji="1" lang="en-US" altLang="zh-TW" sz="800" dirty="0">
                <a:latin typeface="Times New Roman" pitchFamily="18" charset="0"/>
                <a:ea typeface="標楷體" pitchFamily="65" charset="-120"/>
              </a:rPr>
              <a:t>Without</a:t>
            </a:r>
          </a:p>
          <a:p>
            <a:pPr algn="ctr" eaLnBrk="1" hangingPunct="1">
              <a:spcBef>
                <a:spcPct val="50000"/>
              </a:spcBef>
            </a:pPr>
            <a:r>
              <a:rPr kumimoji="1" lang="en-US" altLang="zh-TW" sz="800" dirty="0">
                <a:latin typeface="Times New Roman" pitchFamily="18" charset="0"/>
                <a:ea typeface="標楷體" pitchFamily="65" charset="-120"/>
              </a:rPr>
              <a:t>Delivery Option</a:t>
            </a:r>
          </a:p>
        </p:txBody>
      </p:sp>
      <p:sp>
        <p:nvSpPr>
          <p:cNvPr id="9225" name="Line 9"/>
          <p:cNvSpPr>
            <a:spLocks noChangeShapeType="1"/>
          </p:cNvSpPr>
          <p:nvPr/>
        </p:nvSpPr>
        <p:spPr bwMode="auto">
          <a:xfrm>
            <a:off x="4225925" y="6000328"/>
            <a:ext cx="35052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6" name="AutoShape 10"/>
          <p:cNvSpPr>
            <a:spLocks noChangeArrowheads="1"/>
          </p:cNvSpPr>
          <p:nvPr/>
        </p:nvSpPr>
        <p:spPr bwMode="auto">
          <a:xfrm>
            <a:off x="5826125" y="5847928"/>
            <a:ext cx="914400" cy="533400"/>
          </a:xfrm>
          <a:prstGeom prst="foldedCorner">
            <a:avLst>
              <a:gd name="adj" fmla="val 12500"/>
            </a:avLst>
          </a:prstGeom>
          <a:solidFill>
            <a:schemeClr val="bg1"/>
          </a:solidFill>
          <a:ln w="9525">
            <a:solidFill>
              <a:schemeClr val="tx1"/>
            </a:solidFill>
            <a:round/>
            <a:headEnd/>
            <a:tailEnd/>
          </a:ln>
        </p:spPr>
        <p:txBody>
          <a:bodyPr wrap="none" anchor="ctr"/>
          <a:lstStyle/>
          <a:p>
            <a:endParaRPr lang="zh-TW" altLang="en-US"/>
          </a:p>
        </p:txBody>
      </p:sp>
      <p:sp>
        <p:nvSpPr>
          <p:cNvPr id="9227" name="Text Box 11"/>
          <p:cNvSpPr txBox="1">
            <a:spLocks noChangeArrowheads="1"/>
          </p:cNvSpPr>
          <p:nvPr/>
        </p:nvSpPr>
        <p:spPr bwMode="auto">
          <a:xfrm>
            <a:off x="5902325" y="5847928"/>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en-US" altLang="zh-TW" sz="1000">
                <a:latin typeface="Times New Roman" pitchFamily="18" charset="0"/>
                <a:ea typeface="標楷體" pitchFamily="65" charset="-120"/>
              </a:rPr>
              <a:t>Delivery Option</a:t>
            </a:r>
          </a:p>
        </p:txBody>
      </p:sp>
      <p:sp>
        <p:nvSpPr>
          <p:cNvPr id="9228" name="Text Box 12"/>
          <p:cNvSpPr txBox="1">
            <a:spLocks noChangeArrowheads="1"/>
          </p:cNvSpPr>
          <p:nvPr/>
        </p:nvSpPr>
        <p:spPr bwMode="auto">
          <a:xfrm>
            <a:off x="3159125" y="4848944"/>
            <a:ext cx="1066800" cy="554037"/>
          </a:xfrm>
          <a:prstGeom prst="rect">
            <a:avLst/>
          </a:prstGeom>
          <a:solidFill>
            <a:srgbClr val="CCCCFF"/>
          </a:solidFill>
          <a:ln w="28575">
            <a:solidFill>
              <a:schemeClr val="tx1"/>
            </a:solidFill>
            <a:miter lim="800000"/>
            <a:headEnd/>
            <a:tailEnd/>
          </a:ln>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CN" altLang="en-US" sz="1200" dirty="0" smtClean="0">
                <a:latin typeface="Times New Roman" pitchFamily="18" charset="0"/>
                <a:ea typeface="標楷體" pitchFamily="65" charset="-120"/>
              </a:rPr>
              <a:t>国债</a:t>
            </a:r>
            <a:r>
              <a:rPr kumimoji="1" lang="zh-TW" altLang="en-US" sz="1200" dirty="0" smtClean="0">
                <a:latin typeface="Times New Roman" pitchFamily="18" charset="0"/>
                <a:ea typeface="標楷體" pitchFamily="65" charset="-120"/>
              </a:rPr>
              <a:t>期</a:t>
            </a:r>
            <a:r>
              <a:rPr kumimoji="1" lang="zh-TW" altLang="en-US" sz="1200" dirty="0">
                <a:latin typeface="Times New Roman" pitchFamily="18" charset="0"/>
                <a:ea typeface="標楷體" pitchFamily="65" charset="-120"/>
              </a:rPr>
              <a:t>货</a:t>
            </a:r>
          </a:p>
          <a:p>
            <a:pPr algn="ctr" eaLnBrk="1" hangingPunct="1">
              <a:spcBef>
                <a:spcPct val="50000"/>
              </a:spcBef>
            </a:pPr>
            <a:r>
              <a:rPr kumimoji="1" lang="zh-TW" altLang="en-US" sz="1200" dirty="0">
                <a:latin typeface="Times New Roman" pitchFamily="18" charset="0"/>
                <a:ea typeface="標楷體" pitchFamily="65" charset="-120"/>
              </a:rPr>
              <a:t>卖方</a:t>
            </a:r>
          </a:p>
        </p:txBody>
      </p:sp>
      <p:sp>
        <p:nvSpPr>
          <p:cNvPr id="9229" name="Text Box 13"/>
          <p:cNvSpPr txBox="1">
            <a:spLocks noChangeArrowheads="1"/>
          </p:cNvSpPr>
          <p:nvPr/>
        </p:nvSpPr>
        <p:spPr bwMode="auto">
          <a:xfrm>
            <a:off x="7731125" y="4704928"/>
            <a:ext cx="990600" cy="554037"/>
          </a:xfrm>
          <a:prstGeom prst="rect">
            <a:avLst/>
          </a:prstGeom>
          <a:solidFill>
            <a:srgbClr val="99FFCC"/>
          </a:solidFill>
          <a:ln w="28575">
            <a:solidFill>
              <a:schemeClr val="tx1"/>
            </a:solidFill>
            <a:miter lim="800000"/>
            <a:headEnd/>
            <a:tailEnd/>
          </a:ln>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CN" altLang="en-US" sz="1200" dirty="0">
                <a:latin typeface="Times New Roman" pitchFamily="18" charset="0"/>
                <a:ea typeface="標楷體" pitchFamily="65" charset="-120"/>
              </a:rPr>
              <a:t>国债</a:t>
            </a:r>
            <a:r>
              <a:rPr kumimoji="1" lang="zh-TW" altLang="en-US" sz="1200" dirty="0" smtClean="0">
                <a:latin typeface="Times New Roman" pitchFamily="18" charset="0"/>
                <a:ea typeface="標楷體" pitchFamily="65" charset="-120"/>
              </a:rPr>
              <a:t>期</a:t>
            </a:r>
            <a:r>
              <a:rPr kumimoji="1" lang="zh-TW" altLang="en-US" sz="1200" dirty="0">
                <a:latin typeface="Times New Roman" pitchFamily="18" charset="0"/>
                <a:ea typeface="標楷體" pitchFamily="65" charset="-120"/>
              </a:rPr>
              <a:t>货</a:t>
            </a:r>
          </a:p>
          <a:p>
            <a:pPr algn="ctr" eaLnBrk="1" hangingPunct="1">
              <a:spcBef>
                <a:spcPct val="50000"/>
              </a:spcBef>
            </a:pPr>
            <a:r>
              <a:rPr kumimoji="1" lang="zh-TW" altLang="en-US" sz="1200" dirty="0">
                <a:latin typeface="Times New Roman" pitchFamily="18" charset="0"/>
                <a:ea typeface="標楷體" pitchFamily="65" charset="-120"/>
              </a:rPr>
              <a:t>买方</a:t>
            </a:r>
          </a:p>
        </p:txBody>
      </p:sp>
      <p:sp>
        <p:nvSpPr>
          <p:cNvPr id="9230" name="Line 14"/>
          <p:cNvSpPr>
            <a:spLocks noChangeShapeType="1"/>
          </p:cNvSpPr>
          <p:nvPr/>
        </p:nvSpPr>
        <p:spPr bwMode="auto">
          <a:xfrm flipH="1">
            <a:off x="4225925" y="5009728"/>
            <a:ext cx="3505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1" name="AutoShape 15"/>
          <p:cNvSpPr>
            <a:spLocks noChangeArrowheads="1"/>
          </p:cNvSpPr>
          <p:nvPr/>
        </p:nvSpPr>
        <p:spPr bwMode="auto">
          <a:xfrm>
            <a:off x="5734050" y="4628728"/>
            <a:ext cx="1006475" cy="914400"/>
          </a:xfrm>
          <a:prstGeom prst="foldedCorner">
            <a:avLst>
              <a:gd name="adj" fmla="val 12500"/>
            </a:avLst>
          </a:prstGeom>
          <a:solidFill>
            <a:srgbClr val="CCFFFF"/>
          </a:solidFill>
          <a:ln w="9525">
            <a:solidFill>
              <a:schemeClr val="tx1"/>
            </a:solidFill>
            <a:round/>
            <a:headEnd/>
            <a:tailEnd/>
          </a:ln>
        </p:spPr>
        <p:txBody>
          <a:bodyPr wrap="none" anchor="ctr"/>
          <a:lstStyle/>
          <a:p>
            <a:endParaRPr lang="zh-TW" altLang="en-US"/>
          </a:p>
        </p:txBody>
      </p:sp>
      <p:sp>
        <p:nvSpPr>
          <p:cNvPr id="9232" name="Text Box 16"/>
          <p:cNvSpPr txBox="1">
            <a:spLocks noChangeArrowheads="1"/>
          </p:cNvSpPr>
          <p:nvPr/>
        </p:nvSpPr>
        <p:spPr bwMode="auto">
          <a:xfrm>
            <a:off x="5826125" y="4704928"/>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CN" altLang="en-US" sz="1200" dirty="0">
                <a:solidFill>
                  <a:srgbClr val="FF3300"/>
                </a:solidFill>
                <a:latin typeface="Times New Roman" pitchFamily="18" charset="0"/>
                <a:ea typeface="標楷體" pitchFamily="65" charset="-120"/>
              </a:rPr>
              <a:t>国债</a:t>
            </a:r>
            <a:r>
              <a:rPr kumimoji="1" lang="zh-TW" altLang="en-US" sz="1200" dirty="0" smtClean="0">
                <a:solidFill>
                  <a:srgbClr val="FF3300"/>
                </a:solidFill>
                <a:latin typeface="Times New Roman" pitchFamily="18" charset="0"/>
                <a:ea typeface="標楷體" pitchFamily="65" charset="-120"/>
              </a:rPr>
              <a:t>期</a:t>
            </a:r>
            <a:r>
              <a:rPr kumimoji="1" lang="zh-TW" altLang="en-US" sz="1200" dirty="0">
                <a:solidFill>
                  <a:srgbClr val="FF3300"/>
                </a:solidFill>
                <a:latin typeface="Times New Roman" pitchFamily="18" charset="0"/>
                <a:ea typeface="標楷體" pitchFamily="65" charset="-120"/>
              </a:rPr>
              <a:t>货</a:t>
            </a:r>
            <a:endParaRPr kumimoji="1" lang="zh-TW" altLang="en-US" sz="1000" dirty="0">
              <a:solidFill>
                <a:srgbClr val="FF3300"/>
              </a:solidFill>
              <a:latin typeface="Times New Roman" pitchFamily="18" charset="0"/>
              <a:ea typeface="標楷體" pitchFamily="65" charset="-120"/>
            </a:endParaRPr>
          </a:p>
          <a:p>
            <a:pPr algn="ctr" eaLnBrk="1" hangingPunct="1">
              <a:spcBef>
                <a:spcPct val="50000"/>
              </a:spcBef>
            </a:pPr>
            <a:r>
              <a:rPr kumimoji="1" lang="en-US" altLang="zh-TW" sz="1000" dirty="0">
                <a:solidFill>
                  <a:srgbClr val="FF3300"/>
                </a:solidFill>
                <a:latin typeface="Times New Roman" pitchFamily="18" charset="0"/>
                <a:ea typeface="標楷體" pitchFamily="65" charset="-120"/>
              </a:rPr>
              <a:t>With Delivery Option</a:t>
            </a:r>
            <a:r>
              <a:rPr kumimoji="1" lang="en-US" altLang="zh-TW" sz="1200" dirty="0">
                <a:solidFill>
                  <a:srgbClr val="FF3300"/>
                </a:solidFill>
                <a:latin typeface="Times New Roman" pitchFamily="18" charset="0"/>
                <a:ea typeface="標楷體" pitchFamily="65" charset="-120"/>
              </a:rPr>
              <a:t> </a:t>
            </a:r>
          </a:p>
        </p:txBody>
      </p:sp>
      <p:sp>
        <p:nvSpPr>
          <p:cNvPr id="9233" name="Text Box 17"/>
          <p:cNvSpPr txBox="1">
            <a:spLocks noChangeArrowheads="1"/>
          </p:cNvSpPr>
          <p:nvPr/>
        </p:nvSpPr>
        <p:spPr bwMode="auto">
          <a:xfrm>
            <a:off x="4759325" y="3714328"/>
            <a:ext cx="1066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spcBef>
                <a:spcPct val="50000"/>
              </a:spcBef>
            </a:pPr>
            <a:r>
              <a:rPr kumimoji="1" lang="en-US" altLang="zh-TW" sz="1200" i="1">
                <a:latin typeface="Times New Roman" pitchFamily="18" charset="0"/>
                <a:ea typeface="新細明體" pitchFamily="18" charset="-120"/>
              </a:rPr>
              <a:t>F</a:t>
            </a:r>
            <a:r>
              <a:rPr kumimoji="1" lang="en-US" altLang="zh-TW" sz="1200" i="1" baseline="-25000">
                <a:latin typeface="Times New Roman" pitchFamily="18" charset="0"/>
                <a:ea typeface="新細明體" pitchFamily="18" charset="-120"/>
              </a:rPr>
              <a:t>W/O</a:t>
            </a:r>
            <a:r>
              <a:rPr kumimoji="1" lang="en-US" altLang="zh-TW" sz="1200">
                <a:latin typeface="Times New Roman" pitchFamily="18" charset="0"/>
                <a:ea typeface="新細明體" pitchFamily="18" charset="-120"/>
              </a:rPr>
              <a:t> = $ 115</a:t>
            </a:r>
          </a:p>
          <a:p>
            <a:pPr eaLnBrk="1" hangingPunct="1">
              <a:spcBef>
                <a:spcPct val="50000"/>
              </a:spcBef>
            </a:pPr>
            <a:r>
              <a:rPr kumimoji="1" lang="en-US" altLang="zh-TW" sz="1200" i="1">
                <a:latin typeface="Times New Roman" pitchFamily="18" charset="0"/>
                <a:ea typeface="新細明體" pitchFamily="18" charset="-120"/>
              </a:rPr>
              <a:t>r</a:t>
            </a:r>
            <a:r>
              <a:rPr kumimoji="1" lang="en-US" altLang="zh-TW" sz="1200" i="1" baseline="-25000">
                <a:latin typeface="Times New Roman" pitchFamily="18" charset="0"/>
                <a:ea typeface="新細明體" pitchFamily="18" charset="-120"/>
              </a:rPr>
              <a:t>c</a:t>
            </a:r>
            <a:r>
              <a:rPr kumimoji="1" lang="en-US" altLang="zh-TW" sz="1200">
                <a:latin typeface="Times New Roman" pitchFamily="18" charset="0"/>
                <a:ea typeface="新細明體" pitchFamily="18" charset="-120"/>
              </a:rPr>
              <a:t>= 3%</a:t>
            </a:r>
          </a:p>
        </p:txBody>
      </p:sp>
      <p:sp>
        <p:nvSpPr>
          <p:cNvPr id="9234" name="Text Box 18"/>
          <p:cNvSpPr txBox="1">
            <a:spLocks noChangeArrowheads="1"/>
          </p:cNvSpPr>
          <p:nvPr/>
        </p:nvSpPr>
        <p:spPr bwMode="auto">
          <a:xfrm>
            <a:off x="4759325" y="572569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spcBef>
                <a:spcPct val="50000"/>
              </a:spcBef>
            </a:pPr>
            <a:r>
              <a:rPr kumimoji="1" lang="en-US" altLang="zh-TW" sz="1200">
                <a:latin typeface="Times New Roman" pitchFamily="18" charset="0"/>
                <a:ea typeface="新細明體" pitchFamily="18" charset="-120"/>
              </a:rPr>
              <a:t> $ 2</a:t>
            </a:r>
          </a:p>
        </p:txBody>
      </p:sp>
      <p:sp>
        <p:nvSpPr>
          <p:cNvPr id="9235" name="Text Box 19"/>
          <p:cNvSpPr txBox="1">
            <a:spLocks noChangeArrowheads="1"/>
          </p:cNvSpPr>
          <p:nvPr/>
        </p:nvSpPr>
        <p:spPr bwMode="auto">
          <a:xfrm>
            <a:off x="4683125" y="4704928"/>
            <a:ext cx="990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spcBef>
                <a:spcPct val="50000"/>
              </a:spcBef>
            </a:pPr>
            <a:r>
              <a:rPr kumimoji="1" lang="en-US" altLang="zh-TW" sz="1200">
                <a:latin typeface="Times New Roman" pitchFamily="18" charset="0"/>
                <a:ea typeface="新細明體" pitchFamily="18" charset="-120"/>
              </a:rPr>
              <a:t> </a:t>
            </a:r>
            <a:r>
              <a:rPr kumimoji="1" lang="en-US" altLang="zh-TW" sz="1200" i="1">
                <a:latin typeface="Times New Roman" pitchFamily="18" charset="0"/>
                <a:ea typeface="新細明體" pitchFamily="18" charset="-120"/>
              </a:rPr>
              <a:t>F</a:t>
            </a:r>
            <a:r>
              <a:rPr kumimoji="1" lang="en-US" altLang="zh-TW" sz="1200" i="1" baseline="-25000">
                <a:latin typeface="Times New Roman" pitchFamily="18" charset="0"/>
                <a:ea typeface="新細明體" pitchFamily="18" charset="-120"/>
              </a:rPr>
              <a:t>W</a:t>
            </a:r>
            <a:r>
              <a:rPr kumimoji="1" lang="en-US" altLang="zh-TW" sz="1200">
                <a:latin typeface="Times New Roman" pitchFamily="18" charset="0"/>
                <a:ea typeface="新細明體" pitchFamily="18" charset="-120"/>
              </a:rPr>
              <a:t> = $ 113</a:t>
            </a:r>
          </a:p>
          <a:p>
            <a:pPr eaLnBrk="1" hangingPunct="1">
              <a:spcBef>
                <a:spcPct val="50000"/>
              </a:spcBef>
            </a:pPr>
            <a:r>
              <a:rPr kumimoji="1" lang="en-US" altLang="zh-TW" sz="1200" i="1">
                <a:latin typeface="Times New Roman" pitchFamily="18" charset="0"/>
                <a:ea typeface="新細明體" pitchFamily="18" charset="-120"/>
              </a:rPr>
              <a:t>r</a:t>
            </a:r>
            <a:r>
              <a:rPr kumimoji="1" lang="en-US" altLang="zh-TW" sz="1200" i="1" baseline="-25000">
                <a:latin typeface="Times New Roman" pitchFamily="18" charset="0"/>
                <a:ea typeface="新細明體" pitchFamily="18" charset="-120"/>
              </a:rPr>
              <a:t>c</a:t>
            </a:r>
            <a:r>
              <a:rPr kumimoji="1" lang="en-US" altLang="zh-TW" sz="1200">
                <a:latin typeface="Times New Roman" pitchFamily="18" charset="0"/>
                <a:ea typeface="新細明體" pitchFamily="18" charset="-120"/>
              </a:rPr>
              <a:t>= 3.5%</a:t>
            </a:r>
          </a:p>
        </p:txBody>
      </p:sp>
      <p:sp>
        <p:nvSpPr>
          <p:cNvPr id="9236" name="Text Box 43"/>
          <p:cNvSpPr txBox="1">
            <a:spLocks noChangeArrowheads="1"/>
          </p:cNvSpPr>
          <p:nvPr/>
        </p:nvSpPr>
        <p:spPr bwMode="auto">
          <a:xfrm>
            <a:off x="7275513" y="1309341"/>
            <a:ext cx="790575"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TW" altLang="en-US" sz="1200">
                <a:latin typeface="Times New Roman" pitchFamily="18" charset="0"/>
                <a:ea typeface="標楷體" pitchFamily="65" charset="-120"/>
              </a:rPr>
              <a:t>买方</a:t>
            </a:r>
          </a:p>
        </p:txBody>
      </p:sp>
      <p:sp>
        <p:nvSpPr>
          <p:cNvPr id="9237" name="Text Box 44"/>
          <p:cNvSpPr txBox="1">
            <a:spLocks noChangeArrowheads="1"/>
          </p:cNvSpPr>
          <p:nvPr/>
        </p:nvSpPr>
        <p:spPr bwMode="auto">
          <a:xfrm>
            <a:off x="3694113" y="1309341"/>
            <a:ext cx="788987"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TW" altLang="en-US" sz="1200">
                <a:latin typeface="Times New Roman" pitchFamily="18" charset="0"/>
                <a:ea typeface="標楷體" pitchFamily="65" charset="-120"/>
              </a:rPr>
              <a:t>卖方</a:t>
            </a:r>
          </a:p>
        </p:txBody>
      </p:sp>
      <p:sp>
        <p:nvSpPr>
          <p:cNvPr id="9238" name="Text Box 45"/>
          <p:cNvSpPr txBox="1">
            <a:spLocks noChangeArrowheads="1"/>
          </p:cNvSpPr>
          <p:nvPr/>
        </p:nvSpPr>
        <p:spPr bwMode="auto">
          <a:xfrm>
            <a:off x="3694113" y="2928591"/>
            <a:ext cx="788987" cy="665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TW" altLang="en-US" sz="1200">
                <a:latin typeface="Times New Roman" pitchFamily="18" charset="0"/>
                <a:ea typeface="標楷體" pitchFamily="65" charset="-120"/>
              </a:rPr>
              <a:t>买方</a:t>
            </a:r>
          </a:p>
          <a:p>
            <a:pPr algn="ctr" eaLnBrk="1" hangingPunct="1">
              <a:spcBef>
                <a:spcPct val="50000"/>
              </a:spcBef>
            </a:pPr>
            <a:r>
              <a:rPr kumimoji="1" lang="zh-TW" altLang="en-US" sz="1000">
                <a:latin typeface="Times New Roman" pitchFamily="18" charset="0"/>
                <a:ea typeface="標楷體" pitchFamily="65" charset="-120"/>
              </a:rPr>
              <a:t>选择权持有者</a:t>
            </a:r>
          </a:p>
        </p:txBody>
      </p:sp>
      <p:sp>
        <p:nvSpPr>
          <p:cNvPr id="9239" name="Text Box 46"/>
          <p:cNvSpPr txBox="1">
            <a:spLocks noChangeArrowheads="1"/>
          </p:cNvSpPr>
          <p:nvPr/>
        </p:nvSpPr>
        <p:spPr bwMode="auto">
          <a:xfrm>
            <a:off x="7275513" y="2928591"/>
            <a:ext cx="790575"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TW" altLang="en-US" sz="1200">
                <a:latin typeface="Times New Roman" pitchFamily="18" charset="0"/>
                <a:ea typeface="標楷體" pitchFamily="65" charset="-120"/>
              </a:rPr>
              <a:t>卖方</a:t>
            </a:r>
          </a:p>
        </p:txBody>
      </p:sp>
      <p:sp>
        <p:nvSpPr>
          <p:cNvPr id="9240" name="Line 47"/>
          <p:cNvSpPr>
            <a:spLocks noChangeShapeType="1"/>
          </p:cNvSpPr>
          <p:nvPr/>
        </p:nvSpPr>
        <p:spPr bwMode="auto">
          <a:xfrm flipH="1">
            <a:off x="4484688" y="1417291"/>
            <a:ext cx="27908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1" name="AutoShape 48"/>
          <p:cNvSpPr>
            <a:spLocks noChangeArrowheads="1"/>
          </p:cNvSpPr>
          <p:nvPr/>
        </p:nvSpPr>
        <p:spPr bwMode="auto">
          <a:xfrm>
            <a:off x="5759450" y="980728"/>
            <a:ext cx="727075" cy="622300"/>
          </a:xfrm>
          <a:prstGeom prst="foldedCorner">
            <a:avLst>
              <a:gd name="adj" fmla="val 12500"/>
            </a:avLst>
          </a:prstGeom>
          <a:solidFill>
            <a:schemeClr val="bg1"/>
          </a:solidFill>
          <a:ln w="9525">
            <a:solidFill>
              <a:schemeClr val="tx1"/>
            </a:solidFill>
            <a:round/>
            <a:headEnd/>
            <a:tailEnd/>
          </a:ln>
        </p:spPr>
        <p:txBody>
          <a:bodyPr wrap="none" anchor="ctr"/>
          <a:lstStyle/>
          <a:p>
            <a:endParaRPr lang="zh-TW" altLang="en-US"/>
          </a:p>
        </p:txBody>
      </p:sp>
      <p:sp>
        <p:nvSpPr>
          <p:cNvPr id="9242" name="Text Box 49"/>
          <p:cNvSpPr txBox="1">
            <a:spLocks noChangeArrowheads="1"/>
          </p:cNvSpPr>
          <p:nvPr/>
        </p:nvSpPr>
        <p:spPr bwMode="auto">
          <a:xfrm>
            <a:off x="5743575" y="1104553"/>
            <a:ext cx="7429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TW" altLang="en-US" sz="900">
                <a:latin typeface="Times New Roman" pitchFamily="18" charset="0"/>
                <a:ea typeface="標楷體" pitchFamily="65" charset="-120"/>
              </a:rPr>
              <a:t>不可提前赎回公司债</a:t>
            </a:r>
          </a:p>
        </p:txBody>
      </p:sp>
      <p:sp>
        <p:nvSpPr>
          <p:cNvPr id="9243" name="Line 50"/>
          <p:cNvSpPr>
            <a:spLocks noChangeShapeType="1"/>
          </p:cNvSpPr>
          <p:nvPr/>
        </p:nvSpPr>
        <p:spPr bwMode="auto">
          <a:xfrm>
            <a:off x="4484688" y="3036541"/>
            <a:ext cx="2790825"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4" name="AutoShape 51"/>
          <p:cNvSpPr>
            <a:spLocks noChangeArrowheads="1"/>
          </p:cNvSpPr>
          <p:nvPr/>
        </p:nvSpPr>
        <p:spPr bwMode="auto">
          <a:xfrm>
            <a:off x="5759450" y="2911128"/>
            <a:ext cx="727075" cy="436563"/>
          </a:xfrm>
          <a:prstGeom prst="foldedCorner">
            <a:avLst>
              <a:gd name="adj" fmla="val 12500"/>
            </a:avLst>
          </a:prstGeom>
          <a:solidFill>
            <a:schemeClr val="bg1"/>
          </a:solidFill>
          <a:ln w="9525">
            <a:solidFill>
              <a:schemeClr val="tx1"/>
            </a:solidFill>
            <a:round/>
            <a:headEnd/>
            <a:tailEnd/>
          </a:ln>
        </p:spPr>
        <p:txBody>
          <a:bodyPr wrap="none" anchor="ctr"/>
          <a:lstStyle/>
          <a:p>
            <a:endParaRPr lang="zh-TW" altLang="en-US"/>
          </a:p>
        </p:txBody>
      </p:sp>
      <p:sp>
        <p:nvSpPr>
          <p:cNvPr id="9245" name="Text Box 52"/>
          <p:cNvSpPr txBox="1">
            <a:spLocks noChangeArrowheads="1"/>
          </p:cNvSpPr>
          <p:nvPr/>
        </p:nvSpPr>
        <p:spPr bwMode="auto">
          <a:xfrm>
            <a:off x="5819775" y="2911128"/>
            <a:ext cx="6080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TW" altLang="en-US" sz="1000">
                <a:latin typeface="Times New Roman" pitchFamily="18" charset="0"/>
                <a:ea typeface="標楷體" pitchFamily="65" charset="-120"/>
              </a:rPr>
              <a:t>提前</a:t>
            </a:r>
          </a:p>
          <a:p>
            <a:pPr algn="ctr" eaLnBrk="1" hangingPunct="1">
              <a:spcBef>
                <a:spcPct val="50000"/>
              </a:spcBef>
            </a:pPr>
            <a:r>
              <a:rPr kumimoji="1" lang="zh-TW" altLang="en-US" sz="1000">
                <a:latin typeface="Times New Roman" pitchFamily="18" charset="0"/>
                <a:ea typeface="標楷體" pitchFamily="65" charset="-120"/>
              </a:rPr>
              <a:t>赎回权</a:t>
            </a:r>
          </a:p>
        </p:txBody>
      </p:sp>
      <p:sp>
        <p:nvSpPr>
          <p:cNvPr id="9246" name="Text Box 53"/>
          <p:cNvSpPr txBox="1">
            <a:spLocks noChangeArrowheads="1"/>
          </p:cNvSpPr>
          <p:nvPr/>
        </p:nvSpPr>
        <p:spPr bwMode="auto">
          <a:xfrm>
            <a:off x="3500438" y="1977678"/>
            <a:ext cx="982662" cy="515938"/>
          </a:xfrm>
          <a:prstGeom prst="rect">
            <a:avLst/>
          </a:prstGeom>
          <a:solidFill>
            <a:srgbClr val="CCCCFF"/>
          </a:solidFill>
          <a:ln w="28575">
            <a:solidFill>
              <a:schemeClr val="tx1"/>
            </a:solidFill>
            <a:miter lim="800000"/>
            <a:headEnd/>
            <a:tailEnd/>
          </a:ln>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TW" altLang="en-US" sz="1100">
                <a:latin typeface="Times New Roman" pitchFamily="18" charset="0"/>
                <a:ea typeface="標楷體" pitchFamily="65" charset="-120"/>
              </a:rPr>
              <a:t>债券发行人</a:t>
            </a:r>
          </a:p>
          <a:p>
            <a:pPr algn="ctr" eaLnBrk="1" hangingPunct="1">
              <a:spcBef>
                <a:spcPct val="50000"/>
              </a:spcBef>
            </a:pPr>
            <a:r>
              <a:rPr kumimoji="1" lang="zh-TW" altLang="en-US" sz="1100">
                <a:latin typeface="Times New Roman" pitchFamily="18" charset="0"/>
                <a:ea typeface="標楷體" pitchFamily="65" charset="-120"/>
              </a:rPr>
              <a:t>公司</a:t>
            </a:r>
          </a:p>
        </p:txBody>
      </p:sp>
      <p:sp>
        <p:nvSpPr>
          <p:cNvPr id="9247" name="Text Box 54"/>
          <p:cNvSpPr txBox="1">
            <a:spLocks noChangeArrowheads="1"/>
          </p:cNvSpPr>
          <p:nvPr/>
        </p:nvSpPr>
        <p:spPr bwMode="auto">
          <a:xfrm>
            <a:off x="7275513" y="1977678"/>
            <a:ext cx="950912" cy="477838"/>
          </a:xfrm>
          <a:prstGeom prst="rect">
            <a:avLst/>
          </a:prstGeom>
          <a:solidFill>
            <a:srgbClr val="99FFCC"/>
          </a:solidFill>
          <a:ln w="28575">
            <a:solidFill>
              <a:schemeClr val="tx1"/>
            </a:solidFill>
            <a:miter lim="800000"/>
            <a:headEnd/>
            <a:tailEnd/>
          </a:ln>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TW" altLang="en-US" sz="1000">
                <a:latin typeface="Times New Roman" pitchFamily="18" charset="0"/>
                <a:ea typeface="標楷體" pitchFamily="65" charset="-120"/>
              </a:rPr>
              <a:t>债券持有人</a:t>
            </a:r>
          </a:p>
          <a:p>
            <a:pPr algn="ctr" eaLnBrk="1" hangingPunct="1">
              <a:spcBef>
                <a:spcPct val="50000"/>
              </a:spcBef>
            </a:pPr>
            <a:r>
              <a:rPr kumimoji="1" lang="zh-TW" altLang="en-US" sz="1000">
                <a:latin typeface="Times New Roman" pitchFamily="18" charset="0"/>
                <a:ea typeface="標楷體" pitchFamily="65" charset="-120"/>
              </a:rPr>
              <a:t>投资人</a:t>
            </a:r>
          </a:p>
        </p:txBody>
      </p:sp>
      <p:sp>
        <p:nvSpPr>
          <p:cNvPr id="9248" name="Line 55"/>
          <p:cNvSpPr>
            <a:spLocks noChangeShapeType="1"/>
          </p:cNvSpPr>
          <p:nvPr/>
        </p:nvSpPr>
        <p:spPr bwMode="auto">
          <a:xfrm flipH="1">
            <a:off x="4484688" y="2226916"/>
            <a:ext cx="27908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9" name="AutoShape 56"/>
          <p:cNvSpPr>
            <a:spLocks noChangeArrowheads="1"/>
          </p:cNvSpPr>
          <p:nvPr/>
        </p:nvSpPr>
        <p:spPr bwMode="auto">
          <a:xfrm>
            <a:off x="5686425" y="1914178"/>
            <a:ext cx="800100" cy="747713"/>
          </a:xfrm>
          <a:prstGeom prst="foldedCorner">
            <a:avLst>
              <a:gd name="adj" fmla="val 12500"/>
            </a:avLst>
          </a:prstGeom>
          <a:solidFill>
            <a:srgbClr val="FFFF99"/>
          </a:solidFill>
          <a:ln w="9525">
            <a:solidFill>
              <a:schemeClr val="tx1"/>
            </a:solidFill>
            <a:round/>
            <a:headEnd/>
            <a:tailEnd/>
          </a:ln>
        </p:spPr>
        <p:txBody>
          <a:bodyPr wrap="none" anchor="ctr"/>
          <a:lstStyle/>
          <a:p>
            <a:endParaRPr lang="zh-TW" altLang="en-US"/>
          </a:p>
        </p:txBody>
      </p:sp>
      <p:sp>
        <p:nvSpPr>
          <p:cNvPr id="9250" name="Text Box 57"/>
          <p:cNvSpPr txBox="1">
            <a:spLocks noChangeArrowheads="1"/>
          </p:cNvSpPr>
          <p:nvPr/>
        </p:nvSpPr>
        <p:spPr bwMode="auto">
          <a:xfrm>
            <a:off x="5759450" y="1949103"/>
            <a:ext cx="668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TW" altLang="en-US" sz="1200" dirty="0">
                <a:solidFill>
                  <a:srgbClr val="FF3300"/>
                </a:solidFill>
                <a:latin typeface="Times New Roman" pitchFamily="18" charset="0"/>
                <a:ea typeface="標楷體" pitchFamily="65" charset="-120"/>
              </a:rPr>
              <a:t>可提前赎回公司债</a:t>
            </a:r>
          </a:p>
        </p:txBody>
      </p:sp>
      <p:sp>
        <p:nvSpPr>
          <p:cNvPr id="9251" name="Text Box 58"/>
          <p:cNvSpPr txBox="1">
            <a:spLocks noChangeArrowheads="1"/>
          </p:cNvSpPr>
          <p:nvPr/>
        </p:nvSpPr>
        <p:spPr bwMode="auto">
          <a:xfrm>
            <a:off x="4759325" y="1168053"/>
            <a:ext cx="6969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spcBef>
                <a:spcPct val="50000"/>
              </a:spcBef>
            </a:pPr>
            <a:r>
              <a:rPr kumimoji="1" lang="en-US" altLang="zh-TW" sz="1200">
                <a:latin typeface="Times New Roman" pitchFamily="18" charset="0"/>
                <a:ea typeface="新細明體" pitchFamily="18" charset="-120"/>
              </a:rPr>
              <a:t>$ 115</a:t>
            </a:r>
          </a:p>
          <a:p>
            <a:pPr eaLnBrk="1" hangingPunct="1">
              <a:spcBef>
                <a:spcPct val="50000"/>
              </a:spcBef>
            </a:pPr>
            <a:r>
              <a:rPr kumimoji="1" lang="en-US" altLang="zh-TW" sz="1200" i="1">
                <a:latin typeface="Times New Roman" pitchFamily="18" charset="0"/>
                <a:ea typeface="新細明體" pitchFamily="18" charset="-120"/>
              </a:rPr>
              <a:t>r</a:t>
            </a:r>
            <a:r>
              <a:rPr kumimoji="1" lang="en-US" altLang="zh-TW" sz="1200" i="1" baseline="-25000">
                <a:latin typeface="Times New Roman" pitchFamily="18" charset="0"/>
                <a:ea typeface="新細明體" pitchFamily="18" charset="-120"/>
              </a:rPr>
              <a:t>c</a:t>
            </a:r>
            <a:r>
              <a:rPr kumimoji="1" lang="en-US" altLang="zh-TW" sz="1200">
                <a:latin typeface="Times New Roman" pitchFamily="18" charset="0"/>
                <a:ea typeface="新細明體" pitchFamily="18" charset="-120"/>
              </a:rPr>
              <a:t>= 3%</a:t>
            </a:r>
          </a:p>
        </p:txBody>
      </p:sp>
      <p:sp>
        <p:nvSpPr>
          <p:cNvPr id="9252" name="Text Box 59"/>
          <p:cNvSpPr txBox="1">
            <a:spLocks noChangeArrowheads="1"/>
          </p:cNvSpPr>
          <p:nvPr/>
        </p:nvSpPr>
        <p:spPr bwMode="auto">
          <a:xfrm>
            <a:off x="4759325" y="2811116"/>
            <a:ext cx="512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spcBef>
                <a:spcPct val="50000"/>
              </a:spcBef>
            </a:pPr>
            <a:r>
              <a:rPr kumimoji="1" lang="en-US" altLang="zh-TW" sz="1200">
                <a:latin typeface="Times New Roman" pitchFamily="18" charset="0"/>
                <a:ea typeface="新細明體" pitchFamily="18" charset="-120"/>
              </a:rPr>
              <a:t> $ 2</a:t>
            </a:r>
          </a:p>
        </p:txBody>
      </p:sp>
      <p:sp>
        <p:nvSpPr>
          <p:cNvPr id="9253" name="Text Box 60"/>
          <p:cNvSpPr txBox="1">
            <a:spLocks noChangeArrowheads="1"/>
          </p:cNvSpPr>
          <p:nvPr/>
        </p:nvSpPr>
        <p:spPr bwMode="auto">
          <a:xfrm>
            <a:off x="4759325" y="1977678"/>
            <a:ext cx="9144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spcBef>
                <a:spcPct val="50000"/>
              </a:spcBef>
            </a:pPr>
            <a:r>
              <a:rPr kumimoji="1" lang="en-US" altLang="zh-TW" sz="1200">
                <a:latin typeface="Times New Roman" pitchFamily="18" charset="0"/>
                <a:ea typeface="新細明體" pitchFamily="18" charset="-120"/>
              </a:rPr>
              <a:t> $ 113</a:t>
            </a:r>
            <a:r>
              <a:rPr kumimoji="1" lang="zh-TW" altLang="en-US" sz="1200">
                <a:latin typeface="Times New Roman" pitchFamily="18" charset="0"/>
                <a:ea typeface="新細明體" pitchFamily="18" charset="-120"/>
              </a:rPr>
              <a:t> </a:t>
            </a:r>
            <a:r>
              <a:rPr kumimoji="1" lang="en-US" altLang="zh-TW" sz="800">
                <a:latin typeface="Times New Roman" pitchFamily="18" charset="0"/>
                <a:ea typeface="新細明體" pitchFamily="18" charset="-120"/>
              </a:rPr>
              <a:t>(115-2)</a:t>
            </a:r>
          </a:p>
          <a:p>
            <a:pPr eaLnBrk="1" hangingPunct="1">
              <a:spcBef>
                <a:spcPct val="50000"/>
              </a:spcBef>
            </a:pPr>
            <a:r>
              <a:rPr kumimoji="1" lang="en-US" altLang="zh-TW" sz="1200" i="1">
                <a:latin typeface="Times New Roman" pitchFamily="18" charset="0"/>
                <a:ea typeface="新細明體" pitchFamily="18" charset="-120"/>
              </a:rPr>
              <a:t>r</a:t>
            </a:r>
            <a:r>
              <a:rPr kumimoji="1" lang="en-US" altLang="zh-TW" sz="1200" i="1" baseline="-25000">
                <a:latin typeface="Times New Roman" pitchFamily="18" charset="0"/>
                <a:ea typeface="新細明體" pitchFamily="18" charset="-120"/>
              </a:rPr>
              <a:t>c</a:t>
            </a:r>
            <a:r>
              <a:rPr kumimoji="1" lang="en-US" altLang="zh-TW" sz="1200">
                <a:latin typeface="Times New Roman" pitchFamily="18" charset="0"/>
                <a:ea typeface="新細明體" pitchFamily="18" charset="-120"/>
              </a:rPr>
              <a:t>= 3.5%</a:t>
            </a:r>
          </a:p>
        </p:txBody>
      </p:sp>
      <p:sp>
        <p:nvSpPr>
          <p:cNvPr id="9254" name="Line 61"/>
          <p:cNvSpPr>
            <a:spLocks noChangeShapeType="1"/>
          </p:cNvSpPr>
          <p:nvPr/>
        </p:nvSpPr>
        <p:spPr bwMode="auto">
          <a:xfrm flipV="1">
            <a:off x="6086475" y="1568103"/>
            <a:ext cx="9525"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5" name="Line 62"/>
          <p:cNvSpPr>
            <a:spLocks noChangeShapeType="1"/>
          </p:cNvSpPr>
          <p:nvPr/>
        </p:nvSpPr>
        <p:spPr bwMode="auto">
          <a:xfrm>
            <a:off x="6086475" y="2661891"/>
            <a:ext cx="0" cy="249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6" name="Line 63"/>
          <p:cNvSpPr>
            <a:spLocks noChangeShapeType="1"/>
          </p:cNvSpPr>
          <p:nvPr/>
        </p:nvSpPr>
        <p:spPr bwMode="auto">
          <a:xfrm flipV="1">
            <a:off x="6237288" y="4247728"/>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7" name="Line 64"/>
          <p:cNvSpPr>
            <a:spLocks noChangeShapeType="1"/>
          </p:cNvSpPr>
          <p:nvPr/>
        </p:nvSpPr>
        <p:spPr bwMode="auto">
          <a:xfrm>
            <a:off x="6237288" y="5543128"/>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9" name="Text Box 66"/>
          <p:cNvSpPr txBox="1">
            <a:spLocks noChangeArrowheads="1"/>
          </p:cNvSpPr>
          <p:nvPr/>
        </p:nvSpPr>
        <p:spPr bwMode="auto">
          <a:xfrm>
            <a:off x="171450" y="1681644"/>
            <a:ext cx="2987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spcBef>
                <a:spcPct val="50000"/>
              </a:spcBef>
            </a:pPr>
            <a:r>
              <a:rPr kumimoji="1" lang="en-US" altLang="zh-TW" dirty="0">
                <a:latin typeface="仿宋" pitchFamily="49" charset="-122"/>
                <a:ea typeface="仿宋" pitchFamily="49" charset="-122"/>
              </a:rPr>
              <a:t>F*CF </a:t>
            </a:r>
            <a:r>
              <a:rPr kumimoji="1" lang="zh-TW" altLang="en-US" dirty="0">
                <a:latin typeface="仿宋" pitchFamily="49" charset="-122"/>
                <a:ea typeface="仿宋" pitchFamily="49" charset="-122"/>
              </a:rPr>
              <a:t>＝ </a:t>
            </a:r>
            <a:r>
              <a:rPr kumimoji="1" lang="en-US" altLang="zh-TW" dirty="0">
                <a:latin typeface="仿宋" pitchFamily="49" charset="-122"/>
                <a:ea typeface="仿宋" pitchFamily="49" charset="-122"/>
              </a:rPr>
              <a:t>C </a:t>
            </a:r>
            <a:r>
              <a:rPr kumimoji="1" lang="zh-TW" altLang="en-US" dirty="0" smtClean="0">
                <a:latin typeface="仿宋" pitchFamily="49" charset="-122"/>
                <a:ea typeface="仿宋" pitchFamily="49" charset="-122"/>
              </a:rPr>
              <a:t>＋ 持</a:t>
            </a:r>
            <a:r>
              <a:rPr kumimoji="1" lang="zh-TW" altLang="en-US" dirty="0">
                <a:latin typeface="仿宋" pitchFamily="49" charset="-122"/>
                <a:ea typeface="仿宋" pitchFamily="49" charset="-122"/>
              </a:rPr>
              <a:t>有成</a:t>
            </a:r>
            <a:r>
              <a:rPr kumimoji="1" lang="zh-TW" altLang="en-US" dirty="0" smtClean="0">
                <a:latin typeface="仿宋" pitchFamily="49" charset="-122"/>
                <a:ea typeface="仿宋" pitchFamily="49" charset="-122"/>
              </a:rPr>
              <a:t>本 － </a:t>
            </a:r>
            <a:r>
              <a:rPr kumimoji="1" lang="zh-TW" altLang="en-US" dirty="0">
                <a:latin typeface="仿宋" pitchFamily="49" charset="-122"/>
                <a:ea typeface="仿宋" pitchFamily="49" charset="-122"/>
              </a:rPr>
              <a:t>卖方交割选择权价值</a:t>
            </a:r>
            <a:endParaRPr kumimoji="1" lang="en-US" altLang="zh-TW" dirty="0">
              <a:latin typeface="仿宋" pitchFamily="49" charset="-122"/>
              <a:ea typeface="仿宋" pitchFamily="49" charset="-122"/>
            </a:endParaRPr>
          </a:p>
        </p:txBody>
      </p:sp>
      <p:grpSp>
        <p:nvGrpSpPr>
          <p:cNvPr id="9260" name="群組 44"/>
          <p:cNvGrpSpPr>
            <a:grpSpLocks/>
          </p:cNvGrpSpPr>
          <p:nvPr/>
        </p:nvGrpSpPr>
        <p:grpSpPr bwMode="auto">
          <a:xfrm>
            <a:off x="171450" y="2564904"/>
            <a:ext cx="2744366" cy="3570212"/>
            <a:chOff x="298938" y="2759374"/>
            <a:chExt cx="2303585" cy="3168352"/>
          </a:xfrm>
        </p:grpSpPr>
        <p:sp>
          <p:nvSpPr>
            <p:cNvPr id="9263" name="Rectangle 4"/>
            <p:cNvSpPr>
              <a:spLocks noChangeArrowheads="1"/>
            </p:cNvSpPr>
            <p:nvPr/>
          </p:nvSpPr>
          <p:spPr bwMode="auto">
            <a:xfrm>
              <a:off x="527538" y="3352800"/>
              <a:ext cx="228600" cy="2438400"/>
            </a:xfrm>
            <a:prstGeom prst="rect">
              <a:avLst/>
            </a:prstGeom>
            <a:solidFill>
              <a:srgbClr val="DDDDDD"/>
            </a:solidFill>
            <a:ln w="9525">
              <a:solidFill>
                <a:schemeClr val="tx1"/>
              </a:solidFill>
              <a:miter lim="800000"/>
              <a:headEnd/>
              <a:tailEnd/>
            </a:ln>
          </p:spPr>
          <p:txBody>
            <a:bodyPr wrap="none" anchor="ctr"/>
            <a:lstStyle/>
            <a:p>
              <a:endParaRPr lang="zh-TW" altLang="en-US"/>
            </a:p>
          </p:txBody>
        </p:sp>
        <p:sp>
          <p:nvSpPr>
            <p:cNvPr id="9264" name="Rectangle 5"/>
            <p:cNvSpPr>
              <a:spLocks noChangeArrowheads="1"/>
            </p:cNvSpPr>
            <p:nvPr/>
          </p:nvSpPr>
          <p:spPr bwMode="auto">
            <a:xfrm>
              <a:off x="1746738" y="3962400"/>
              <a:ext cx="228600" cy="1828800"/>
            </a:xfrm>
            <a:prstGeom prst="rect">
              <a:avLst/>
            </a:prstGeom>
            <a:solidFill>
              <a:srgbClr val="CCFFFF"/>
            </a:solidFill>
            <a:ln w="9525">
              <a:solidFill>
                <a:schemeClr val="tx1"/>
              </a:solidFill>
              <a:miter lim="800000"/>
              <a:headEnd/>
              <a:tailEnd/>
            </a:ln>
          </p:spPr>
          <p:txBody>
            <a:bodyPr wrap="none" anchor="ctr"/>
            <a:lstStyle/>
            <a:p>
              <a:endParaRPr lang="zh-TW" altLang="en-US"/>
            </a:p>
          </p:txBody>
        </p:sp>
        <p:sp>
          <p:nvSpPr>
            <p:cNvPr id="9265" name="Line 6"/>
            <p:cNvSpPr>
              <a:spLocks noChangeShapeType="1"/>
            </p:cNvSpPr>
            <p:nvPr/>
          </p:nvSpPr>
          <p:spPr bwMode="auto">
            <a:xfrm>
              <a:off x="298938" y="57912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6" name="Rectangle 7"/>
            <p:cNvSpPr>
              <a:spLocks noChangeArrowheads="1"/>
            </p:cNvSpPr>
            <p:nvPr/>
          </p:nvSpPr>
          <p:spPr bwMode="auto">
            <a:xfrm>
              <a:off x="908538" y="3352800"/>
              <a:ext cx="228600" cy="457200"/>
            </a:xfrm>
            <a:prstGeom prst="rect">
              <a:avLst/>
            </a:prstGeom>
            <a:solidFill>
              <a:srgbClr val="66FF99"/>
            </a:solidFill>
            <a:ln w="9525">
              <a:solidFill>
                <a:schemeClr val="tx1"/>
              </a:solidFill>
              <a:miter lim="800000"/>
              <a:headEnd/>
              <a:tailEnd/>
            </a:ln>
          </p:spPr>
          <p:txBody>
            <a:bodyPr wrap="none" anchor="ctr"/>
            <a:lstStyle/>
            <a:p>
              <a:endParaRPr lang="zh-TW" altLang="en-US"/>
            </a:p>
          </p:txBody>
        </p:sp>
        <p:sp>
          <p:nvSpPr>
            <p:cNvPr id="9267" name="Line 8"/>
            <p:cNvSpPr>
              <a:spLocks noChangeShapeType="1"/>
            </p:cNvSpPr>
            <p:nvPr/>
          </p:nvSpPr>
          <p:spPr bwMode="auto">
            <a:xfrm>
              <a:off x="298938" y="3352800"/>
              <a:ext cx="21629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8" name="Line 9"/>
            <p:cNvSpPr>
              <a:spLocks noChangeShapeType="1"/>
            </p:cNvSpPr>
            <p:nvPr/>
          </p:nvSpPr>
          <p:spPr bwMode="auto">
            <a:xfrm>
              <a:off x="298938" y="3810000"/>
              <a:ext cx="1981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9" name="Rectangle 10"/>
            <p:cNvSpPr>
              <a:spLocks noChangeArrowheads="1"/>
            </p:cNvSpPr>
            <p:nvPr/>
          </p:nvSpPr>
          <p:spPr bwMode="auto">
            <a:xfrm>
              <a:off x="1125415" y="3810000"/>
              <a:ext cx="228600" cy="152400"/>
            </a:xfrm>
            <a:prstGeom prst="rect">
              <a:avLst/>
            </a:prstGeom>
            <a:solidFill>
              <a:srgbClr val="FF3300"/>
            </a:solidFill>
            <a:ln w="9525">
              <a:solidFill>
                <a:schemeClr val="tx1"/>
              </a:solidFill>
              <a:miter lim="800000"/>
              <a:headEnd/>
              <a:tailEnd/>
            </a:ln>
          </p:spPr>
          <p:txBody>
            <a:bodyPr wrap="none" anchor="ctr"/>
            <a:lstStyle/>
            <a:p>
              <a:endParaRPr lang="zh-TW" altLang="en-US"/>
            </a:p>
          </p:txBody>
        </p:sp>
        <p:sp>
          <p:nvSpPr>
            <p:cNvPr id="9270" name="Line 11"/>
            <p:cNvSpPr>
              <a:spLocks noChangeShapeType="1"/>
            </p:cNvSpPr>
            <p:nvPr/>
          </p:nvSpPr>
          <p:spPr bwMode="auto">
            <a:xfrm>
              <a:off x="298938" y="3962400"/>
              <a:ext cx="1981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1" name="Text Box 12"/>
            <p:cNvSpPr txBox="1">
              <a:spLocks noChangeArrowheads="1"/>
            </p:cNvSpPr>
            <p:nvPr/>
          </p:nvSpPr>
          <p:spPr bwMode="auto">
            <a:xfrm>
              <a:off x="2203938" y="3657601"/>
              <a:ext cx="381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spcBef>
                  <a:spcPct val="50000"/>
                </a:spcBef>
              </a:pPr>
              <a:r>
                <a:rPr kumimoji="1" lang="en-US" altLang="zh-TW" sz="800">
                  <a:latin typeface="Times New Roman" pitchFamily="18" charset="0"/>
                  <a:ea typeface="新細明體" pitchFamily="18" charset="-120"/>
                </a:rPr>
                <a:t>115</a:t>
              </a:r>
            </a:p>
          </p:txBody>
        </p:sp>
        <p:sp>
          <p:nvSpPr>
            <p:cNvPr id="9272" name="Text Box 13"/>
            <p:cNvSpPr txBox="1">
              <a:spLocks noChangeArrowheads="1"/>
            </p:cNvSpPr>
            <p:nvPr/>
          </p:nvSpPr>
          <p:spPr bwMode="auto">
            <a:xfrm>
              <a:off x="2203938" y="3824288"/>
              <a:ext cx="381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spcBef>
                  <a:spcPct val="50000"/>
                </a:spcBef>
              </a:pPr>
              <a:r>
                <a:rPr kumimoji="1" lang="en-US" altLang="zh-TW" sz="800">
                  <a:latin typeface="Times New Roman" pitchFamily="18" charset="0"/>
                  <a:ea typeface="新細明體" pitchFamily="18" charset="-120"/>
                </a:rPr>
                <a:t>113</a:t>
              </a:r>
            </a:p>
          </p:txBody>
        </p:sp>
        <p:sp>
          <p:nvSpPr>
            <p:cNvPr id="9273" name="Text Box 14"/>
            <p:cNvSpPr txBox="1">
              <a:spLocks noChangeArrowheads="1"/>
            </p:cNvSpPr>
            <p:nvPr/>
          </p:nvSpPr>
          <p:spPr bwMode="auto">
            <a:xfrm>
              <a:off x="362000" y="4673393"/>
              <a:ext cx="609600" cy="273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spcBef>
                  <a:spcPct val="50000"/>
                </a:spcBef>
              </a:pPr>
              <a:r>
                <a:rPr kumimoji="1" lang="zh-CN" altLang="en-US" dirty="0" smtClean="0">
                  <a:latin typeface="仿宋" pitchFamily="49" charset="-122"/>
                  <a:ea typeface="仿宋" pitchFamily="49" charset="-122"/>
                </a:rPr>
                <a:t>现货价</a:t>
              </a:r>
              <a:endParaRPr kumimoji="1" lang="zh-TW" altLang="en-US" dirty="0">
                <a:latin typeface="仿宋" pitchFamily="49" charset="-122"/>
                <a:ea typeface="仿宋" pitchFamily="49" charset="-122"/>
              </a:endParaRPr>
            </a:p>
          </p:txBody>
        </p:sp>
        <p:sp>
          <p:nvSpPr>
            <p:cNvPr id="9274" name="Text Box 15"/>
            <p:cNvSpPr txBox="1">
              <a:spLocks noChangeArrowheads="1"/>
            </p:cNvSpPr>
            <p:nvPr/>
          </p:nvSpPr>
          <p:spPr bwMode="auto">
            <a:xfrm>
              <a:off x="683568" y="3505201"/>
              <a:ext cx="694593" cy="24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TW" altLang="en-US" sz="1200" dirty="0">
                  <a:latin typeface="Times New Roman" pitchFamily="18" charset="0"/>
                  <a:ea typeface="標楷體" pitchFamily="65" charset="-120"/>
                </a:rPr>
                <a:t>持有成本</a:t>
              </a:r>
            </a:p>
          </p:txBody>
        </p:sp>
        <p:sp>
          <p:nvSpPr>
            <p:cNvPr id="9275" name="Text Box 16"/>
            <p:cNvSpPr txBox="1">
              <a:spLocks noChangeArrowheads="1"/>
            </p:cNvSpPr>
            <p:nvPr/>
          </p:nvSpPr>
          <p:spPr bwMode="auto">
            <a:xfrm>
              <a:off x="323528" y="2759374"/>
              <a:ext cx="1858107" cy="27313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algn="ctr" eaLnBrk="1" hangingPunct="1">
                <a:spcBef>
                  <a:spcPct val="50000"/>
                </a:spcBef>
              </a:pPr>
              <a:r>
                <a:rPr kumimoji="1" lang="zh-CN" altLang="en-US" b="1" dirty="0" smtClean="0">
                  <a:solidFill>
                    <a:srgbClr val="FF3300"/>
                  </a:solidFill>
                  <a:latin typeface="仿宋" pitchFamily="49" charset="-122"/>
                  <a:ea typeface="仿宋" pitchFamily="49" charset="-122"/>
                </a:rPr>
                <a:t>卖方交割选择权价值</a:t>
              </a:r>
              <a:endParaRPr kumimoji="1" lang="zh-TW" altLang="en-US" b="1" dirty="0">
                <a:solidFill>
                  <a:srgbClr val="FF3300"/>
                </a:solidFill>
                <a:latin typeface="仿宋" pitchFamily="49" charset="-122"/>
                <a:ea typeface="仿宋" pitchFamily="49" charset="-122"/>
              </a:endParaRPr>
            </a:p>
          </p:txBody>
        </p:sp>
        <p:sp>
          <p:nvSpPr>
            <p:cNvPr id="9276" name="Text Box 17"/>
            <p:cNvSpPr txBox="1">
              <a:spLocks noChangeArrowheads="1"/>
            </p:cNvSpPr>
            <p:nvPr/>
          </p:nvSpPr>
          <p:spPr bwMode="auto">
            <a:xfrm>
              <a:off x="1581944" y="4662489"/>
              <a:ext cx="685800" cy="437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spcBef>
                  <a:spcPct val="50000"/>
                </a:spcBef>
              </a:pPr>
              <a:r>
                <a:rPr kumimoji="1" lang="zh-CN" altLang="en-US" dirty="0" smtClean="0">
                  <a:latin typeface="仿宋" pitchFamily="49" charset="-122"/>
                  <a:ea typeface="仿宋" pitchFamily="49" charset="-122"/>
                </a:rPr>
                <a:t>期货价</a:t>
              </a:r>
              <a:r>
                <a:rPr kumimoji="1" lang="zh-TW" altLang="en-US" i="1" dirty="0" smtClean="0">
                  <a:latin typeface="仿宋" pitchFamily="49" charset="-122"/>
                  <a:ea typeface="仿宋" pitchFamily="49" charset="-122"/>
                </a:rPr>
                <a:t> </a:t>
              </a:r>
              <a:endParaRPr kumimoji="1" lang="zh-TW" altLang="en-US" i="1" dirty="0">
                <a:latin typeface="仿宋" pitchFamily="49" charset="-122"/>
                <a:ea typeface="仿宋" pitchFamily="49" charset="-122"/>
              </a:endParaRPr>
            </a:p>
            <a:p>
              <a:pPr eaLnBrk="1" hangingPunct="1">
                <a:spcBef>
                  <a:spcPct val="50000"/>
                </a:spcBef>
              </a:pPr>
              <a:r>
                <a:rPr kumimoji="1" lang="en-US" altLang="zh-TW" sz="800" dirty="0">
                  <a:latin typeface="Times New Roman" pitchFamily="18" charset="0"/>
                  <a:ea typeface="新細明體" pitchFamily="18" charset="-120"/>
                </a:rPr>
                <a:t>(</a:t>
              </a:r>
              <a:r>
                <a:rPr kumimoji="1" lang="en-US" altLang="zh-TW" sz="800" i="1" dirty="0">
                  <a:latin typeface="Times New Roman" pitchFamily="18" charset="0"/>
                  <a:ea typeface="新細明體" pitchFamily="18" charset="-120"/>
                </a:rPr>
                <a:t>CF </a:t>
              </a:r>
              <a:r>
                <a:rPr kumimoji="1" lang="en-US" altLang="zh-TW" sz="800" dirty="0">
                  <a:latin typeface="Times New Roman" pitchFamily="18" charset="0"/>
                  <a:ea typeface="新細明體" pitchFamily="18" charset="-120"/>
                </a:rPr>
                <a:t>= 1.0 )</a:t>
              </a:r>
            </a:p>
          </p:txBody>
        </p:sp>
        <p:sp>
          <p:nvSpPr>
            <p:cNvPr id="9277" name="Rectangle 18"/>
            <p:cNvSpPr>
              <a:spLocks noChangeArrowheads="1"/>
            </p:cNvSpPr>
            <p:nvPr/>
          </p:nvSpPr>
          <p:spPr bwMode="auto">
            <a:xfrm>
              <a:off x="1746738" y="3352800"/>
              <a:ext cx="228600" cy="609600"/>
            </a:xfrm>
            <a:prstGeom prst="rect">
              <a:avLst/>
            </a:prstGeom>
            <a:solidFill>
              <a:srgbClr val="FFFF99"/>
            </a:solidFill>
            <a:ln w="9525">
              <a:solidFill>
                <a:schemeClr val="tx1"/>
              </a:solidFill>
              <a:miter lim="800000"/>
              <a:headEnd/>
              <a:tailEnd/>
            </a:ln>
          </p:spPr>
          <p:txBody>
            <a:bodyPr wrap="none" anchor="ctr"/>
            <a:lstStyle/>
            <a:p>
              <a:endParaRPr lang="zh-TW" altLang="en-US"/>
            </a:p>
          </p:txBody>
        </p:sp>
        <p:sp>
          <p:nvSpPr>
            <p:cNvPr id="9278" name="Text Box 19"/>
            <p:cNvSpPr txBox="1">
              <a:spLocks noChangeArrowheads="1"/>
            </p:cNvSpPr>
            <p:nvPr/>
          </p:nvSpPr>
          <p:spPr bwMode="auto">
            <a:xfrm>
              <a:off x="1670538" y="3489326"/>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spcBef>
                  <a:spcPct val="50000"/>
                </a:spcBef>
              </a:pPr>
              <a:r>
                <a:rPr kumimoji="1" lang="zh-TW" altLang="en-US" sz="1200">
                  <a:latin typeface="Times New Roman" pitchFamily="18" charset="0"/>
                  <a:ea typeface="標楷體" pitchFamily="65" charset="-120"/>
                </a:rPr>
                <a:t>基差</a:t>
              </a:r>
            </a:p>
          </p:txBody>
        </p:sp>
        <p:sp>
          <p:nvSpPr>
            <p:cNvPr id="9279" name="Line 20"/>
            <p:cNvSpPr>
              <a:spLocks noChangeShapeType="1"/>
            </p:cNvSpPr>
            <p:nvPr/>
          </p:nvSpPr>
          <p:spPr bwMode="auto">
            <a:xfrm flipV="1">
              <a:off x="1822938" y="3962400"/>
              <a:ext cx="0" cy="838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80" name="Line 21"/>
            <p:cNvSpPr>
              <a:spLocks noChangeShapeType="1"/>
            </p:cNvSpPr>
            <p:nvPr/>
          </p:nvSpPr>
          <p:spPr bwMode="auto">
            <a:xfrm>
              <a:off x="1822938" y="4800600"/>
              <a:ext cx="0" cy="9906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81" name="Line 22"/>
            <p:cNvSpPr>
              <a:spLocks noChangeShapeType="1"/>
            </p:cNvSpPr>
            <p:nvPr/>
          </p:nvSpPr>
          <p:spPr bwMode="auto">
            <a:xfrm flipV="1">
              <a:off x="603738" y="3352800"/>
              <a:ext cx="0" cy="1524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82" name="Line 23"/>
            <p:cNvSpPr>
              <a:spLocks noChangeShapeType="1"/>
            </p:cNvSpPr>
            <p:nvPr/>
          </p:nvSpPr>
          <p:spPr bwMode="auto">
            <a:xfrm>
              <a:off x="603738" y="4800600"/>
              <a:ext cx="0" cy="9906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83" name="Line 24"/>
            <p:cNvSpPr>
              <a:spLocks noChangeShapeType="1"/>
            </p:cNvSpPr>
            <p:nvPr/>
          </p:nvSpPr>
          <p:spPr bwMode="auto">
            <a:xfrm>
              <a:off x="1252581" y="3067150"/>
              <a:ext cx="14977" cy="7428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84" name="Text Box 25"/>
            <p:cNvSpPr txBox="1">
              <a:spLocks noChangeArrowheads="1"/>
            </p:cNvSpPr>
            <p:nvPr/>
          </p:nvSpPr>
          <p:spPr bwMode="auto">
            <a:xfrm>
              <a:off x="2221523" y="5653089"/>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spcBef>
                  <a:spcPct val="50000"/>
                </a:spcBef>
              </a:pPr>
              <a:r>
                <a:rPr kumimoji="1" lang="en-US" altLang="zh-TW" sz="1200">
                  <a:latin typeface="Times New Roman" pitchFamily="18" charset="0"/>
                  <a:ea typeface="新細明體" pitchFamily="18" charset="-120"/>
                </a:rPr>
                <a:t>0</a:t>
              </a:r>
            </a:p>
          </p:txBody>
        </p:sp>
        <p:sp>
          <p:nvSpPr>
            <p:cNvPr id="9285" name="Line 26"/>
            <p:cNvSpPr>
              <a:spLocks noChangeShapeType="1"/>
            </p:cNvSpPr>
            <p:nvPr/>
          </p:nvSpPr>
          <p:spPr bwMode="auto">
            <a:xfrm flipV="1">
              <a:off x="2250831" y="3352800"/>
              <a:ext cx="0" cy="2438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62" name="投影片編號版面配置區 1"/>
          <p:cNvSpPr>
            <a:spLocks noGrp="1"/>
          </p:cNvSpPr>
          <p:nvPr>
            <p:ph type="sldNum" sz="quarter" idx="4294967295"/>
          </p:nvPr>
        </p:nvSpPr>
        <p:spPr>
          <a:xfrm>
            <a:off x="8440738" y="6352034"/>
            <a:ext cx="333375" cy="136525"/>
          </a:xfrm>
          <a:prstGeom prst="rect">
            <a:avLst/>
          </a:prstGeom>
          <a:noFill/>
        </p:spPr>
        <p:txBody>
          <a:bodyPr/>
          <a:lstStyle>
            <a:lvl1pPr eaLnBrk="0" hangingPunct="0">
              <a:defRPr sz="1400">
                <a:solidFill>
                  <a:schemeClr val="tx1"/>
                </a:solidFill>
                <a:latin typeface="Arial" charset="0"/>
                <a:ea typeface="MS PGothic" pitchFamily="34" charset="-128"/>
              </a:defRPr>
            </a:lvl1pPr>
            <a:lvl2pPr marL="742950" indent="-285750" eaLnBrk="0" hangingPunct="0">
              <a:defRPr sz="1400">
                <a:solidFill>
                  <a:schemeClr val="tx1"/>
                </a:solidFill>
                <a:latin typeface="Arial" charset="0"/>
                <a:ea typeface="MS PGothic" pitchFamily="34" charset="-128"/>
              </a:defRPr>
            </a:lvl2pPr>
            <a:lvl3pPr marL="1143000" indent="-228600" eaLnBrk="0" hangingPunct="0">
              <a:defRPr sz="1400">
                <a:solidFill>
                  <a:schemeClr val="tx1"/>
                </a:solidFill>
                <a:latin typeface="Arial" charset="0"/>
                <a:ea typeface="MS PGothic" pitchFamily="34" charset="-128"/>
              </a:defRPr>
            </a:lvl3pPr>
            <a:lvl4pPr marL="1600200" indent="-228600" eaLnBrk="0" hangingPunct="0">
              <a:defRPr sz="1400">
                <a:solidFill>
                  <a:schemeClr val="tx1"/>
                </a:solidFill>
                <a:latin typeface="Arial" charset="0"/>
                <a:ea typeface="MS PGothic" pitchFamily="34" charset="-128"/>
              </a:defRPr>
            </a:lvl4pPr>
            <a:lvl5pPr marL="2057400" indent="-228600" eaLnBrk="0" hangingPunct="0">
              <a:defRPr sz="1400">
                <a:solidFill>
                  <a:schemeClr val="tx1"/>
                </a:solidFill>
                <a:latin typeface="Arial" charset="0"/>
                <a:ea typeface="MS PGothic" pitchFamily="34" charset="-128"/>
              </a:defRPr>
            </a:lvl5pPr>
            <a:lvl6pPr marL="2514600" indent="-228600" eaLnBrk="0" fontAlgn="base" hangingPunct="0">
              <a:spcBef>
                <a:spcPct val="0"/>
              </a:spcBef>
              <a:spcAft>
                <a:spcPct val="0"/>
              </a:spcAft>
              <a:defRPr sz="1400">
                <a:solidFill>
                  <a:schemeClr val="tx1"/>
                </a:solidFill>
                <a:latin typeface="Arial" charset="0"/>
                <a:ea typeface="MS PGothic" pitchFamily="34" charset="-128"/>
              </a:defRPr>
            </a:lvl6pPr>
            <a:lvl7pPr marL="2971800" indent="-228600" eaLnBrk="0" fontAlgn="base" hangingPunct="0">
              <a:spcBef>
                <a:spcPct val="0"/>
              </a:spcBef>
              <a:spcAft>
                <a:spcPct val="0"/>
              </a:spcAft>
              <a:defRPr sz="1400">
                <a:solidFill>
                  <a:schemeClr val="tx1"/>
                </a:solidFill>
                <a:latin typeface="Arial" charset="0"/>
                <a:ea typeface="MS PGothic" pitchFamily="34" charset="-128"/>
              </a:defRPr>
            </a:lvl7pPr>
            <a:lvl8pPr marL="3429000" indent="-228600" eaLnBrk="0" fontAlgn="base" hangingPunct="0">
              <a:spcBef>
                <a:spcPct val="0"/>
              </a:spcBef>
              <a:spcAft>
                <a:spcPct val="0"/>
              </a:spcAft>
              <a:defRPr sz="1400">
                <a:solidFill>
                  <a:schemeClr val="tx1"/>
                </a:solidFill>
                <a:latin typeface="Arial" charset="0"/>
                <a:ea typeface="MS PGothic" pitchFamily="34" charset="-128"/>
              </a:defRPr>
            </a:lvl8pPr>
            <a:lvl9pPr marL="3886200" indent="-228600" eaLnBrk="0" fontAlgn="base" hangingPunct="0">
              <a:spcBef>
                <a:spcPct val="0"/>
              </a:spcBef>
              <a:spcAft>
                <a:spcPct val="0"/>
              </a:spcAft>
              <a:defRPr sz="1400">
                <a:solidFill>
                  <a:schemeClr val="tx1"/>
                </a:solidFill>
                <a:latin typeface="Arial" charset="0"/>
                <a:ea typeface="MS PGothic" pitchFamily="34" charset="-128"/>
              </a:defRPr>
            </a:lvl9pPr>
          </a:lstStyle>
          <a:p>
            <a:pPr eaLnBrk="1" hangingPunct="1"/>
            <a:fld id="{80DFEE7C-D2CD-442C-B74C-B533D4A86A01}" type="slidenum">
              <a:rPr lang="en-GB" altLang="zh-TW" sz="900" smtClean="0">
                <a:solidFill>
                  <a:schemeClr val="tx2"/>
                </a:solidFill>
              </a:rPr>
              <a:pPr eaLnBrk="1" hangingPunct="1"/>
              <a:t>6</a:t>
            </a:fld>
            <a:endParaRPr lang="en-GB" altLang="zh-TW" sz="900" smtClean="0">
              <a:solidFill>
                <a:schemeClr val="tx2"/>
              </a:solidFill>
            </a:endParaRPr>
          </a:p>
        </p:txBody>
      </p:sp>
      <p:sp>
        <p:nvSpPr>
          <p:cNvPr id="70" name="Title 1"/>
          <p:cNvSpPr txBox="1">
            <a:spLocks/>
          </p:cNvSpPr>
          <p:nvPr/>
        </p:nvSpPr>
        <p:spPr>
          <a:xfrm>
            <a:off x="395536" y="476672"/>
            <a:ext cx="6408738" cy="647700"/>
          </a:xfrm>
          <a:prstGeom prst="rect">
            <a:avLst/>
          </a:prstGeom>
        </p:spPr>
        <p:txBody>
          <a:bodyPr/>
          <a:lstStyle>
            <a:lvl1pPr algn="l" rtl="0" eaLnBrk="0" fontAlgn="base" hangingPunct="0">
              <a:spcBef>
                <a:spcPct val="0"/>
              </a:spcBef>
              <a:spcAft>
                <a:spcPct val="0"/>
              </a:spcAft>
              <a:buFont typeface="Wingdings" pitchFamily="2" charset="2"/>
              <a:buChar char="l"/>
              <a:defRPr sz="2800" b="1">
                <a:solidFill>
                  <a:schemeClr val="accent2"/>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chemeClr val="accent2"/>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chemeClr val="accent2"/>
                </a:solidFill>
                <a:latin typeface="Arial" charset="0"/>
                <a:ea typeface="黑体" pitchFamily="2" charset="-122"/>
              </a:defRPr>
            </a:lvl9pPr>
          </a:lstStyle>
          <a:p>
            <a:pPr>
              <a:buNone/>
            </a:pPr>
            <a:r>
              <a:rPr lang="zh-CN" altLang="en-US" kern="0" dirty="0" smtClean="0"/>
              <a:t>国债期货基差概念</a:t>
            </a:r>
            <a:endParaRPr lang="zh-CN" altLang="en-US" kern="0" dirty="0"/>
          </a:p>
        </p:txBody>
      </p:sp>
    </p:spTree>
    <p:extLst>
      <p:ext uri="{BB962C8B-B14F-4D97-AF65-F5344CB8AC3E}">
        <p14:creationId xmlns:p14="http://schemas.microsoft.com/office/powerpoint/2010/main" val="3617817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zh-CN" altLang="en-US" dirty="0"/>
              <a:t>国债期货基</a:t>
            </a:r>
            <a:r>
              <a:rPr lang="zh-CN" altLang="en-US" dirty="0" smtClean="0"/>
              <a:t>差概念</a:t>
            </a:r>
            <a:endParaRPr lang="zh-CN" altLang="en-US" dirty="0"/>
          </a:p>
        </p:txBody>
      </p:sp>
      <p:sp>
        <p:nvSpPr>
          <p:cNvPr id="3" name="Content Placeholder 2"/>
          <p:cNvSpPr>
            <a:spLocks noGrp="1"/>
          </p:cNvSpPr>
          <p:nvPr>
            <p:ph idx="1"/>
          </p:nvPr>
        </p:nvSpPr>
        <p:spPr>
          <a:xfrm>
            <a:off x="395536" y="1628800"/>
            <a:ext cx="8352928" cy="1944216"/>
          </a:xfrm>
        </p:spPr>
        <p:txBody>
          <a:bodyPr/>
          <a:lstStyle/>
          <a:p>
            <a:r>
              <a:rPr lang="zh-CN" altLang="en-US" dirty="0" smtClean="0"/>
              <a:t>基差收敛 </a:t>
            </a:r>
            <a:r>
              <a:rPr lang="en-US" altLang="zh-CN" dirty="0" smtClean="0"/>
              <a:t>Basis Convergence</a:t>
            </a:r>
          </a:p>
          <a:p>
            <a:pPr lvl="1"/>
            <a:r>
              <a:rPr lang="zh-CN" altLang="en-US" dirty="0" smtClean="0"/>
              <a:t>理论上，期货交割价（</a:t>
            </a:r>
            <a:r>
              <a:rPr lang="en-US" altLang="zh-CN" dirty="0" smtClean="0"/>
              <a:t>invoice price</a:t>
            </a:r>
            <a:r>
              <a:rPr lang="zh-CN" altLang="en-US" dirty="0" smtClean="0"/>
              <a:t>）和现货</a:t>
            </a:r>
            <a:r>
              <a:rPr lang="en-US" altLang="zh-CN" dirty="0" smtClean="0"/>
              <a:t>CTD</a:t>
            </a:r>
            <a:r>
              <a:rPr lang="zh-CN" altLang="en-US" dirty="0" smtClean="0"/>
              <a:t>在交割日收敛为</a:t>
            </a:r>
            <a:r>
              <a:rPr lang="en-US" altLang="zh-CN" dirty="0" smtClean="0"/>
              <a:t>0</a:t>
            </a:r>
          </a:p>
          <a:p>
            <a:pPr lvl="1"/>
            <a:r>
              <a:rPr lang="zh-CN" altLang="en-US" dirty="0" smtClean="0"/>
              <a:t>但在交割日前，两种不必然同向收敛。</a:t>
            </a:r>
            <a:endParaRPr lang="en-US" altLang="zh-CN" dirty="0" smtClean="0"/>
          </a:p>
          <a:p>
            <a:pPr lvl="2"/>
            <a:r>
              <a:rPr lang="zh-CN" altLang="en-US" dirty="0" smtClean="0"/>
              <a:t>原因：交割选择权价值和</a:t>
            </a:r>
            <a:r>
              <a:rPr lang="zh-CN" altLang="en-US" dirty="0"/>
              <a:t>资金利率（</a:t>
            </a:r>
            <a:r>
              <a:rPr lang="en-US" altLang="zh-CN" dirty="0"/>
              <a:t>Repo</a:t>
            </a:r>
            <a:r>
              <a:rPr lang="zh-CN" altLang="en-US" dirty="0"/>
              <a:t>）变化</a:t>
            </a:r>
            <a:endParaRPr lang="en-US" altLang="zh-CN" dirty="0" smtClean="0"/>
          </a:p>
        </p:txBody>
      </p:sp>
      <p:sp>
        <p:nvSpPr>
          <p:cNvPr id="4" name="Slide Number Placeholder 3"/>
          <p:cNvSpPr>
            <a:spLocks noGrp="1"/>
          </p:cNvSpPr>
          <p:nvPr>
            <p:ph type="sldNum" sz="quarter" idx="10"/>
          </p:nvPr>
        </p:nvSpPr>
        <p:spPr/>
        <p:txBody>
          <a:bodyPr/>
          <a:lstStyle/>
          <a:p>
            <a:pPr>
              <a:defRPr/>
            </a:pPr>
            <a:r>
              <a:rPr lang="en-US" altLang="zh-CN" smtClean="0"/>
              <a:t>- </a:t>
            </a:r>
            <a:fld id="{7C44B0F0-2E61-46DD-9903-130368CABB70}" type="slidenum">
              <a:rPr lang="en-US" altLang="zh-CN" smtClean="0"/>
              <a:pPr>
                <a:defRPr/>
              </a:pPr>
              <a:t>7</a:t>
            </a:fld>
            <a:r>
              <a:rPr lang="en-US" altLang="zh-CN" smtClean="0"/>
              <a:t> -</a:t>
            </a:r>
            <a:endParaRPr lang="en-US" altLang="zh-CN"/>
          </a:p>
        </p:txBody>
      </p:sp>
      <p:pic>
        <p:nvPicPr>
          <p:cNvPr id="6" name="Picture 2"/>
          <p:cNvPicPr>
            <a:picLocks noChangeAspect="1" noChangeArrowheads="1"/>
          </p:cNvPicPr>
          <p:nvPr/>
        </p:nvPicPr>
        <p:blipFill>
          <a:blip r:embed="rId3" cstate="print"/>
          <a:srcRect/>
          <a:stretch>
            <a:fillRect/>
          </a:stretch>
        </p:blipFill>
        <p:spPr bwMode="auto">
          <a:xfrm>
            <a:off x="1619672" y="3717032"/>
            <a:ext cx="5809010" cy="2755130"/>
          </a:xfrm>
          <a:prstGeom prst="rect">
            <a:avLst/>
          </a:prstGeom>
          <a:noFill/>
          <a:ln w="9525">
            <a:noFill/>
            <a:miter lim="800000"/>
            <a:headEnd/>
            <a:tailEnd/>
          </a:ln>
        </p:spPr>
      </p:pic>
    </p:spTree>
    <p:extLst>
      <p:ext uri="{BB962C8B-B14F-4D97-AF65-F5344CB8AC3E}">
        <p14:creationId xmlns:p14="http://schemas.microsoft.com/office/powerpoint/2010/main" val="1044319396"/>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zh-CN" altLang="en-US" dirty="0"/>
              <a:t>国债期货基</a:t>
            </a:r>
            <a:r>
              <a:rPr lang="zh-CN" altLang="en-US" dirty="0" smtClean="0"/>
              <a:t>差概念 </a:t>
            </a:r>
            <a:r>
              <a:rPr lang="en-US" altLang="zh-CN" dirty="0" smtClean="0"/>
              <a:t>– </a:t>
            </a:r>
            <a:r>
              <a:rPr lang="zh-CN" altLang="en-US" dirty="0" smtClean="0"/>
              <a:t>指标</a:t>
            </a:r>
            <a:endParaRPr lang="zh-CN" altLang="en-US" dirty="0"/>
          </a:p>
        </p:txBody>
      </p:sp>
      <p:sp>
        <p:nvSpPr>
          <p:cNvPr id="3" name="Content Placeholder 2"/>
          <p:cNvSpPr>
            <a:spLocks noGrp="1"/>
          </p:cNvSpPr>
          <p:nvPr>
            <p:ph idx="1"/>
          </p:nvPr>
        </p:nvSpPr>
        <p:spPr>
          <a:xfrm>
            <a:off x="395536" y="1628800"/>
            <a:ext cx="8352928" cy="4536504"/>
          </a:xfrm>
        </p:spPr>
        <p:txBody>
          <a:bodyPr/>
          <a:lstStyle/>
          <a:p>
            <a:r>
              <a:rPr lang="zh-CN" altLang="en-US" dirty="0" smtClean="0"/>
              <a:t>基差交易的市场指标</a:t>
            </a:r>
            <a:endParaRPr lang="en-US" altLang="zh-CN" dirty="0" smtClean="0"/>
          </a:p>
          <a:p>
            <a:pPr lvl="1" algn="just"/>
            <a:r>
              <a:rPr lang="en-US" altLang="zh-CN" dirty="0" smtClean="0"/>
              <a:t>IRR</a:t>
            </a:r>
            <a:r>
              <a:rPr lang="zh-CN" altLang="en-US" dirty="0" smtClean="0"/>
              <a:t>， </a:t>
            </a:r>
            <a:r>
              <a:rPr lang="en-US" altLang="zh-CN" dirty="0" smtClean="0"/>
              <a:t>Basis</a:t>
            </a:r>
            <a:r>
              <a:rPr lang="zh-CN" altLang="en-US" dirty="0" smtClean="0"/>
              <a:t>， </a:t>
            </a:r>
            <a:r>
              <a:rPr lang="en-US" altLang="zh-CN" dirty="0" smtClean="0"/>
              <a:t>Carry</a:t>
            </a:r>
            <a:r>
              <a:rPr lang="zh-CN" altLang="en-US" dirty="0" smtClean="0"/>
              <a:t>，</a:t>
            </a:r>
            <a:r>
              <a:rPr lang="en-US" altLang="zh-CN" dirty="0" smtClean="0"/>
              <a:t>BNOC(</a:t>
            </a:r>
            <a:r>
              <a:rPr lang="zh-CN" altLang="en-US" dirty="0" smtClean="0"/>
              <a:t>净基差</a:t>
            </a:r>
            <a:r>
              <a:rPr lang="en-US" altLang="zh-CN" dirty="0" smtClean="0"/>
              <a:t>)</a:t>
            </a:r>
            <a:r>
              <a:rPr lang="zh-CN" altLang="en-US" dirty="0" smtClean="0"/>
              <a:t>， </a:t>
            </a:r>
            <a:r>
              <a:rPr lang="en-US" altLang="zh-CN" dirty="0" smtClean="0"/>
              <a:t>OAB</a:t>
            </a:r>
            <a:r>
              <a:rPr lang="zh-CN" altLang="en-US" dirty="0" smtClean="0"/>
              <a:t>（期权调整基差）</a:t>
            </a:r>
            <a:endParaRPr lang="en-US" altLang="zh-CN" dirty="0" smtClean="0"/>
          </a:p>
          <a:p>
            <a:pPr lvl="2" algn="just"/>
            <a:r>
              <a:rPr lang="en-US" altLang="zh-CN" dirty="0" smtClean="0"/>
              <a:t>IRR = </a:t>
            </a:r>
            <a:r>
              <a:rPr lang="zh-CN" altLang="en-US" dirty="0" smtClean="0"/>
              <a:t>（发票价格</a:t>
            </a:r>
            <a:r>
              <a:rPr lang="en-US" altLang="zh-CN" dirty="0" smtClean="0"/>
              <a:t>/</a:t>
            </a:r>
            <a:r>
              <a:rPr lang="zh-CN" altLang="en-US" dirty="0" smtClean="0"/>
              <a:t>现券全价 </a:t>
            </a:r>
            <a:r>
              <a:rPr lang="en-US" altLang="zh-CN" dirty="0" smtClean="0"/>
              <a:t>– 1</a:t>
            </a:r>
            <a:r>
              <a:rPr lang="zh-CN" altLang="en-US" dirty="0" smtClean="0"/>
              <a:t>）</a:t>
            </a:r>
            <a:r>
              <a:rPr lang="en-US" altLang="zh-CN" dirty="0" smtClean="0"/>
              <a:t>×365/n</a:t>
            </a:r>
          </a:p>
          <a:p>
            <a:pPr lvl="2" algn="just"/>
            <a:r>
              <a:rPr lang="en-US" altLang="zh-CN" dirty="0"/>
              <a:t>Basis = </a:t>
            </a:r>
            <a:r>
              <a:rPr lang="en-US" altLang="zh-CN" dirty="0" smtClean="0"/>
              <a:t>C-F*CF</a:t>
            </a:r>
          </a:p>
          <a:p>
            <a:pPr lvl="2" algn="just"/>
            <a:r>
              <a:rPr lang="en-US" altLang="zh-CN" dirty="0" smtClean="0"/>
              <a:t>Carry= </a:t>
            </a:r>
            <a:r>
              <a:rPr lang="en-US" altLang="zh-CN" dirty="0"/>
              <a:t>I*(1/365)-(C+AI)*(RP/100)*(1/365</a:t>
            </a:r>
            <a:r>
              <a:rPr lang="en-US" altLang="zh-CN" dirty="0" smtClean="0"/>
              <a:t>)</a:t>
            </a:r>
            <a:endParaRPr lang="en-US" altLang="zh-CN" dirty="0"/>
          </a:p>
          <a:p>
            <a:pPr lvl="2" algn="just"/>
            <a:r>
              <a:rPr lang="en-US" altLang="zh-CN" dirty="0" smtClean="0"/>
              <a:t>BNOC = Basis – Carry</a:t>
            </a:r>
          </a:p>
          <a:p>
            <a:pPr lvl="2" algn="just"/>
            <a:r>
              <a:rPr lang="en-US" altLang="zh-CN" dirty="0" smtClean="0"/>
              <a:t>OAB = BNOC – </a:t>
            </a:r>
            <a:r>
              <a:rPr lang="zh-CN" altLang="en-US" dirty="0" smtClean="0"/>
              <a:t>卖方交割选择权价值</a:t>
            </a:r>
            <a:endParaRPr lang="en-US" altLang="zh-CN" dirty="0" smtClean="0"/>
          </a:p>
          <a:p>
            <a:pPr lvl="1"/>
            <a:endParaRPr lang="en-US" altLang="zh-CN" dirty="0" smtClean="0"/>
          </a:p>
          <a:p>
            <a:pPr lvl="2"/>
            <a:endParaRPr lang="en-US" altLang="zh-CN" dirty="0"/>
          </a:p>
          <a:p>
            <a:pPr lvl="2"/>
            <a:endParaRPr lang="en-US" altLang="zh-CN" dirty="0" smtClean="0"/>
          </a:p>
          <a:p>
            <a:endParaRPr lang="en-US" altLang="zh-CN" dirty="0" smtClean="0"/>
          </a:p>
        </p:txBody>
      </p:sp>
      <p:sp>
        <p:nvSpPr>
          <p:cNvPr id="4" name="Slide Number Placeholder 3"/>
          <p:cNvSpPr>
            <a:spLocks noGrp="1"/>
          </p:cNvSpPr>
          <p:nvPr>
            <p:ph type="sldNum" sz="quarter" idx="10"/>
          </p:nvPr>
        </p:nvSpPr>
        <p:spPr/>
        <p:txBody>
          <a:bodyPr/>
          <a:lstStyle/>
          <a:p>
            <a:pPr>
              <a:defRPr/>
            </a:pPr>
            <a:r>
              <a:rPr lang="en-US" altLang="zh-CN" smtClean="0"/>
              <a:t>- </a:t>
            </a:r>
            <a:fld id="{7C44B0F0-2E61-46DD-9903-130368CABB70}" type="slidenum">
              <a:rPr lang="en-US" altLang="zh-CN" smtClean="0"/>
              <a:pPr>
                <a:defRPr/>
              </a:pPr>
              <a:t>8</a:t>
            </a:fld>
            <a:r>
              <a:rPr lang="en-US" altLang="zh-CN" smtClean="0"/>
              <a:t> -</a:t>
            </a:r>
            <a:endParaRPr lang="en-US" altLang="zh-CN"/>
          </a:p>
        </p:txBody>
      </p:sp>
    </p:spTree>
    <p:extLst>
      <p:ext uri="{BB962C8B-B14F-4D97-AF65-F5344CB8AC3E}">
        <p14:creationId xmlns:p14="http://schemas.microsoft.com/office/powerpoint/2010/main" val="1602854720"/>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692696"/>
            <a:ext cx="6337300" cy="647700"/>
          </a:xfrm>
        </p:spPr>
        <p:txBody>
          <a:bodyPr/>
          <a:lstStyle/>
          <a:p>
            <a:pPr>
              <a:buNone/>
            </a:pPr>
            <a:r>
              <a:rPr lang="zh-CN" altLang="en-US" dirty="0"/>
              <a:t>交</a:t>
            </a:r>
            <a:r>
              <a:rPr lang="zh-CN" altLang="en-US" dirty="0" smtClean="0"/>
              <a:t>割选择期权</a:t>
            </a:r>
            <a:endParaRPr lang="zh-CN" altLang="en-US" dirty="0"/>
          </a:p>
        </p:txBody>
      </p:sp>
      <p:sp>
        <p:nvSpPr>
          <p:cNvPr id="3" name="Content Placeholder 2"/>
          <p:cNvSpPr>
            <a:spLocks noGrp="1"/>
          </p:cNvSpPr>
          <p:nvPr>
            <p:ph idx="1"/>
          </p:nvPr>
        </p:nvSpPr>
        <p:spPr>
          <a:xfrm>
            <a:off x="468313" y="1556792"/>
            <a:ext cx="8229600" cy="4177258"/>
          </a:xfrm>
        </p:spPr>
        <p:txBody>
          <a:bodyPr/>
          <a:lstStyle/>
          <a:p>
            <a:r>
              <a:rPr lang="zh-CN" altLang="en-US" dirty="0"/>
              <a:t>可交割国债</a:t>
            </a:r>
            <a:r>
              <a:rPr lang="zh-CN" altLang="en-US" dirty="0" smtClean="0"/>
              <a:t>收益率曲线</a:t>
            </a:r>
            <a:endParaRPr lang="en-US" altLang="zh-CN" dirty="0" smtClean="0"/>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平移  </a:t>
            </a:r>
            <a:endParaRPr lang="en-US" altLang="zh-CN" kern="1200" dirty="0">
              <a:latin typeface="楷体_GB2312" pitchFamily="49" charset="-122"/>
              <a:ea typeface="楷体_GB2312" pitchFamily="49" charset="-122"/>
              <a:cs typeface="+mn-cs"/>
            </a:endParaRPr>
          </a:p>
          <a:p>
            <a:pPr lvl="2">
              <a:buClr>
                <a:srgbClr val="92D050"/>
              </a:buClr>
              <a:buFont typeface="Wingdings" pitchFamily="2" charset="2"/>
              <a:buChar char="Ø"/>
            </a:pPr>
            <a:r>
              <a:rPr lang="zh-CN" altLang="en-US" kern="1200" dirty="0">
                <a:latin typeface="楷体_GB2312" pitchFamily="49" charset="-122"/>
                <a:ea typeface="楷体_GB2312" pitchFamily="49" charset="-122"/>
                <a:cs typeface="+mn-cs"/>
              </a:rPr>
              <a:t>收益率</a:t>
            </a:r>
            <a:r>
              <a:rPr lang="zh-CN" altLang="en-US" kern="1200" dirty="0" smtClean="0">
                <a:latin typeface="楷体_GB2312" pitchFamily="49" charset="-122"/>
                <a:ea typeface="楷体_GB2312" pitchFamily="49" charset="-122"/>
                <a:cs typeface="+mn-cs"/>
              </a:rPr>
              <a:t>向下平移</a:t>
            </a:r>
            <a:r>
              <a:rPr lang="zh-CN" altLang="en-US" kern="1200" dirty="0">
                <a:latin typeface="楷体_GB2312" pitchFamily="49" charset="-122"/>
                <a:ea typeface="楷体_GB2312" pitchFamily="49" charset="-122"/>
                <a:cs typeface="+mn-cs"/>
              </a:rPr>
              <a:t>，期权价值增加，切换点在</a:t>
            </a:r>
            <a:r>
              <a:rPr lang="en-US" altLang="zh-CN" kern="1200" dirty="0">
                <a:latin typeface="楷体_GB2312" pitchFamily="49" charset="-122"/>
                <a:ea typeface="楷体_GB2312" pitchFamily="49" charset="-122"/>
                <a:cs typeface="+mn-cs"/>
              </a:rPr>
              <a:t>2.1%</a:t>
            </a:r>
            <a:r>
              <a:rPr lang="zh-CN" altLang="en-US" kern="1200" dirty="0">
                <a:latin typeface="楷体_GB2312" pitchFamily="49" charset="-122"/>
                <a:ea typeface="楷体_GB2312" pitchFamily="49" charset="-122"/>
                <a:cs typeface="+mn-cs"/>
              </a:rPr>
              <a:t>左右</a:t>
            </a:r>
            <a:endParaRPr lang="en-US" altLang="zh-CN" kern="1200" dirty="0">
              <a:latin typeface="楷体_GB2312" pitchFamily="49" charset="-122"/>
              <a:ea typeface="楷体_GB2312" pitchFamily="49" charset="-122"/>
              <a:cs typeface="+mn-cs"/>
            </a:endParaRPr>
          </a:p>
          <a:p>
            <a:pPr lvl="2">
              <a:buClr>
                <a:srgbClr val="92D050"/>
              </a:buClr>
              <a:buFont typeface="Wingdings" pitchFamily="2" charset="2"/>
              <a:buChar char="Ø"/>
            </a:pPr>
            <a:r>
              <a:rPr lang="zh-CN" altLang="en-US" kern="1200" dirty="0">
                <a:latin typeface="楷体_GB2312" pitchFamily="49" charset="-122"/>
                <a:ea typeface="楷体_GB2312" pitchFamily="49" charset="-122"/>
                <a:cs typeface="+mn-cs"/>
              </a:rPr>
              <a:t>收益率</a:t>
            </a:r>
            <a:r>
              <a:rPr lang="zh-CN" altLang="en-US" kern="1200" dirty="0" smtClean="0">
                <a:latin typeface="楷体_GB2312" pitchFamily="49" charset="-122"/>
                <a:ea typeface="楷体_GB2312" pitchFamily="49" charset="-122"/>
                <a:cs typeface="+mn-cs"/>
              </a:rPr>
              <a:t>向上平移</a:t>
            </a:r>
            <a:r>
              <a:rPr lang="zh-CN" altLang="en-US" kern="1200" dirty="0">
                <a:latin typeface="楷体_GB2312" pitchFamily="49" charset="-122"/>
                <a:ea typeface="楷体_GB2312" pitchFamily="49" charset="-122"/>
                <a:cs typeface="+mn-cs"/>
              </a:rPr>
              <a:t>，期权价值减小</a:t>
            </a:r>
            <a:endParaRPr lang="en-US" altLang="zh-CN" kern="1200" dirty="0">
              <a:latin typeface="楷体_GB2312" pitchFamily="49" charset="-122"/>
              <a:ea typeface="楷体_GB2312" pitchFamily="49" charset="-122"/>
              <a:cs typeface="+mn-cs"/>
            </a:endParaRPr>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陡峭化 </a:t>
            </a:r>
            <a:endParaRPr lang="en-US" altLang="zh-CN" kern="1200" dirty="0">
              <a:latin typeface="楷体_GB2312" pitchFamily="49" charset="-122"/>
              <a:ea typeface="楷体_GB2312" pitchFamily="49" charset="-122"/>
              <a:cs typeface="+mn-cs"/>
            </a:endParaRPr>
          </a:p>
          <a:p>
            <a:pPr lvl="2">
              <a:buClr>
                <a:srgbClr val="92D050"/>
              </a:buClr>
              <a:buFont typeface="Wingdings" pitchFamily="2" charset="2"/>
              <a:buChar char="Ø"/>
            </a:pPr>
            <a:r>
              <a:rPr lang="zh-CN" altLang="en-US" kern="1200" dirty="0">
                <a:latin typeface="楷体_GB2312" pitchFamily="49" charset="-122"/>
                <a:ea typeface="楷体_GB2312" pitchFamily="49" charset="-122"/>
                <a:cs typeface="+mn-cs"/>
              </a:rPr>
              <a:t>期权</a:t>
            </a:r>
            <a:r>
              <a:rPr lang="zh-CN" altLang="en-US" kern="1200" dirty="0" smtClean="0">
                <a:latin typeface="楷体_GB2312" pitchFamily="49" charset="-122"/>
                <a:ea typeface="楷体_GB2312" pitchFamily="49" charset="-122"/>
                <a:cs typeface="+mn-cs"/>
              </a:rPr>
              <a:t>价值减小</a:t>
            </a:r>
            <a:endParaRPr lang="en-US" altLang="zh-CN" kern="1200" dirty="0">
              <a:latin typeface="楷体_GB2312" pitchFamily="49" charset="-122"/>
              <a:ea typeface="楷体_GB2312" pitchFamily="49" charset="-122"/>
              <a:cs typeface="+mn-cs"/>
            </a:endParaRPr>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平坦化 </a:t>
            </a:r>
            <a:endParaRPr lang="en-US" altLang="zh-CN" kern="1200" dirty="0">
              <a:latin typeface="楷体_GB2312" pitchFamily="49" charset="-122"/>
              <a:ea typeface="楷体_GB2312" pitchFamily="49" charset="-122"/>
              <a:cs typeface="+mn-cs"/>
            </a:endParaRPr>
          </a:p>
          <a:p>
            <a:pPr lvl="2">
              <a:buClr>
                <a:srgbClr val="92D050"/>
              </a:buClr>
              <a:buFont typeface="Wingdings" pitchFamily="2" charset="2"/>
              <a:buChar char="Ø"/>
            </a:pPr>
            <a:r>
              <a:rPr lang="zh-CN" altLang="en-US" kern="1200" dirty="0">
                <a:latin typeface="楷体_GB2312" pitchFamily="49" charset="-122"/>
                <a:ea typeface="楷体_GB2312" pitchFamily="49" charset="-122"/>
                <a:cs typeface="+mn-cs"/>
              </a:rPr>
              <a:t>期权</a:t>
            </a:r>
            <a:r>
              <a:rPr lang="zh-CN" altLang="en-US" kern="1200" dirty="0" smtClean="0">
                <a:latin typeface="楷体_GB2312" pitchFamily="49" charset="-122"/>
                <a:ea typeface="楷体_GB2312" pitchFamily="49" charset="-122"/>
                <a:cs typeface="+mn-cs"/>
              </a:rPr>
              <a:t>价值增加</a:t>
            </a:r>
            <a:endParaRPr lang="en-US" altLang="zh-CN" kern="1200" dirty="0">
              <a:latin typeface="楷体_GB2312" pitchFamily="49" charset="-122"/>
              <a:ea typeface="楷体_GB2312" pitchFamily="49" charset="-122"/>
              <a:cs typeface="+mn-cs"/>
            </a:endParaRPr>
          </a:p>
          <a:p>
            <a:r>
              <a:rPr lang="zh-CN" altLang="en-US" dirty="0"/>
              <a:t>波动</a:t>
            </a:r>
            <a:r>
              <a:rPr lang="zh-CN" altLang="en-US" dirty="0" smtClean="0"/>
              <a:t>率</a:t>
            </a:r>
            <a:endParaRPr lang="en-US" altLang="zh-CN" dirty="0" smtClean="0"/>
          </a:p>
          <a:p>
            <a:pPr lvl="1">
              <a:buClr>
                <a:srgbClr val="92D050"/>
              </a:buClr>
              <a:buFont typeface="Wingdings" pitchFamily="2" charset="2"/>
              <a:buChar char="Ø"/>
            </a:pPr>
            <a:r>
              <a:rPr lang="zh-CN" altLang="en-US" kern="1200" dirty="0">
                <a:latin typeface="楷体_GB2312" pitchFamily="49" charset="-122"/>
                <a:ea typeface="楷体_GB2312" pitchFamily="49" charset="-122"/>
                <a:cs typeface="+mn-cs"/>
              </a:rPr>
              <a:t>交割选择期权价值和波动率成正比</a:t>
            </a:r>
            <a:endParaRPr lang="en-US" altLang="zh-CN" kern="1200" dirty="0">
              <a:latin typeface="楷体_GB2312" pitchFamily="49" charset="-122"/>
              <a:ea typeface="楷体_GB2312" pitchFamily="49" charset="-122"/>
              <a:cs typeface="+mn-cs"/>
            </a:endParaRPr>
          </a:p>
          <a:p>
            <a:pPr lvl="1"/>
            <a:endParaRPr lang="zh-CN" altLang="en-US" dirty="0"/>
          </a:p>
        </p:txBody>
      </p:sp>
      <p:sp>
        <p:nvSpPr>
          <p:cNvPr id="4" name="Slide Number Placeholder 3"/>
          <p:cNvSpPr>
            <a:spLocks noGrp="1"/>
          </p:cNvSpPr>
          <p:nvPr>
            <p:ph type="sldNum" sz="quarter" idx="10"/>
          </p:nvPr>
        </p:nvSpPr>
        <p:spPr/>
        <p:txBody>
          <a:bodyPr/>
          <a:lstStyle/>
          <a:p>
            <a:pPr>
              <a:defRPr/>
            </a:pPr>
            <a:r>
              <a:rPr lang="en-US" altLang="zh-CN" smtClean="0"/>
              <a:t>- </a:t>
            </a:r>
            <a:fld id="{275D9BD2-0CDD-4BB1-9579-82EA6E7F997F}" type="slidenum">
              <a:rPr lang="en-US" altLang="zh-CN" smtClean="0"/>
              <a:pPr>
                <a:defRPr/>
              </a:pPr>
              <a:t>9</a:t>
            </a:fld>
            <a:r>
              <a:rPr lang="en-US" altLang="zh-CN" smtClean="0"/>
              <a:t> -</a:t>
            </a:r>
            <a:endParaRPr lang="en-US" altLang="zh-CN"/>
          </a:p>
        </p:txBody>
      </p:sp>
    </p:spTree>
    <p:extLst>
      <p:ext uri="{BB962C8B-B14F-4D97-AF65-F5344CB8AC3E}">
        <p14:creationId xmlns:p14="http://schemas.microsoft.com/office/powerpoint/2010/main" val="151383613"/>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CFFEX">
  <a:themeElements>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FFE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FFE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FFE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FFE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FFE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FFE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FFE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FFE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FFE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FFE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FFE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24859</TotalTime>
  <Words>4123</Words>
  <Application>Microsoft Office PowerPoint</Application>
  <PresentationFormat>On-screen Show (4:3)</PresentationFormat>
  <Paragraphs>478</Paragraphs>
  <Slides>41</Slides>
  <Notes>14</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CFFEX</vt:lpstr>
      <vt:lpstr>国债期货基差交易探讨</vt:lpstr>
      <vt:lpstr>目录</vt:lpstr>
      <vt:lpstr>国债期货基本概念</vt:lpstr>
      <vt:lpstr>中金所5年期国债期货合约条款</vt:lpstr>
      <vt:lpstr>国债期货基差概念</vt:lpstr>
      <vt:lpstr>PowerPoint Presentation</vt:lpstr>
      <vt:lpstr>国债期货基差概念</vt:lpstr>
      <vt:lpstr>国债期货基差概念 – 指标</vt:lpstr>
      <vt:lpstr>交割选择期权</vt:lpstr>
      <vt:lpstr>交割选择期权 - 可交割国债收益率曲线</vt:lpstr>
      <vt:lpstr>美国国债期货市场统计数据</vt:lpstr>
      <vt:lpstr>美国国债期货基差报告</vt:lpstr>
      <vt:lpstr>国债期货基差交易</vt:lpstr>
      <vt:lpstr>银行间4月回购利率走势</vt:lpstr>
      <vt:lpstr>国债期货基差交易 - 实现方式</vt:lpstr>
      <vt:lpstr>PowerPoint Presentation</vt:lpstr>
      <vt:lpstr>PowerPoint Presentation</vt:lpstr>
      <vt:lpstr>PowerPoint Presentation</vt:lpstr>
      <vt:lpstr>PowerPoint Presentation</vt:lpstr>
      <vt:lpstr>国债期货基差交易  - CTD基差交易Vs 回购</vt:lpstr>
      <vt:lpstr>国债期货基差交易  - CTD基差交易Vs 回购</vt:lpstr>
      <vt:lpstr>国债期货基差交易 – 基差风险对套保的影响</vt:lpstr>
      <vt:lpstr>PowerPoint Presentation</vt:lpstr>
      <vt:lpstr>PowerPoint Presentation</vt:lpstr>
      <vt:lpstr>PowerPoint Presentation</vt:lpstr>
      <vt:lpstr>PowerPoint Presentation</vt:lpstr>
      <vt:lpstr>美国5年期国债期货合约 -- 6Mar13</vt:lpstr>
      <vt:lpstr>国债期货基差交易 -  CTD短缺</vt:lpstr>
      <vt:lpstr>国债期货基差交易 -  CTD短缺</vt:lpstr>
      <vt:lpstr>国债期货基差交易  - CTD 短缺 应对策略</vt:lpstr>
      <vt:lpstr>国债期货仿真交易的基差变化</vt:lpstr>
      <vt:lpstr>PowerPoint Presentation</vt:lpstr>
      <vt:lpstr>PowerPoint Presentation</vt:lpstr>
      <vt:lpstr>仿真大赛 - 交易策略设计</vt:lpstr>
      <vt:lpstr>仿真大赛 - 交易策略设计</vt:lpstr>
      <vt:lpstr>国债期货仿真交易 </vt:lpstr>
      <vt:lpstr>国内市场最新变化对国债期货业务的影响</vt:lpstr>
      <vt:lpstr>国债期货系统准备</vt:lpstr>
      <vt:lpstr>市场架构</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股指期货培训课件</dc:title>
  <dc:creator>cffex</dc:creator>
  <cp:lastModifiedBy>Ning</cp:lastModifiedBy>
  <cp:revision>1719</cp:revision>
  <dcterms:created xsi:type="dcterms:W3CDTF">2007-02-27T10:45:59Z</dcterms:created>
  <dcterms:modified xsi:type="dcterms:W3CDTF">2013-06-03T11:01:14Z</dcterms:modified>
</cp:coreProperties>
</file>