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0" r:id="rId1"/>
  </p:sldMasterIdLst>
  <p:notesMasterIdLst>
    <p:notesMasterId r:id="rId61"/>
  </p:notesMasterIdLst>
  <p:handoutMasterIdLst>
    <p:handoutMasterId r:id="rId62"/>
  </p:handoutMasterIdLst>
  <p:sldIdLst>
    <p:sldId id="257" r:id="rId2"/>
    <p:sldId id="434" r:id="rId3"/>
    <p:sldId id="494" r:id="rId4"/>
    <p:sldId id="496" r:id="rId5"/>
    <p:sldId id="498" r:id="rId6"/>
    <p:sldId id="499" r:id="rId7"/>
    <p:sldId id="500" r:id="rId8"/>
    <p:sldId id="501" r:id="rId9"/>
    <p:sldId id="502" r:id="rId10"/>
    <p:sldId id="503" r:id="rId11"/>
    <p:sldId id="504" r:id="rId12"/>
    <p:sldId id="505" r:id="rId13"/>
    <p:sldId id="506" r:id="rId14"/>
    <p:sldId id="556" r:id="rId15"/>
    <p:sldId id="511" r:id="rId16"/>
    <p:sldId id="512" r:id="rId17"/>
    <p:sldId id="513" r:id="rId18"/>
    <p:sldId id="550" r:id="rId19"/>
    <p:sldId id="509" r:id="rId20"/>
    <p:sldId id="551" r:id="rId21"/>
    <p:sldId id="552" r:id="rId22"/>
    <p:sldId id="514" r:id="rId23"/>
    <p:sldId id="554" r:id="rId24"/>
    <p:sldId id="515" r:id="rId25"/>
    <p:sldId id="555" r:id="rId26"/>
    <p:sldId id="519" r:id="rId27"/>
    <p:sldId id="518" r:id="rId28"/>
    <p:sldId id="520" r:id="rId29"/>
    <p:sldId id="521" r:id="rId30"/>
    <p:sldId id="522" r:id="rId31"/>
    <p:sldId id="523" r:id="rId32"/>
    <p:sldId id="524" r:id="rId33"/>
    <p:sldId id="525" r:id="rId34"/>
    <p:sldId id="526" r:id="rId35"/>
    <p:sldId id="527" r:id="rId36"/>
    <p:sldId id="528" r:id="rId37"/>
    <p:sldId id="529" r:id="rId38"/>
    <p:sldId id="530" r:id="rId39"/>
    <p:sldId id="531" r:id="rId40"/>
    <p:sldId id="532" r:id="rId41"/>
    <p:sldId id="533" r:id="rId42"/>
    <p:sldId id="557" r:id="rId43"/>
    <p:sldId id="558" r:id="rId44"/>
    <p:sldId id="559" r:id="rId45"/>
    <p:sldId id="560" r:id="rId46"/>
    <p:sldId id="561" r:id="rId47"/>
    <p:sldId id="562" r:id="rId48"/>
    <p:sldId id="564" r:id="rId49"/>
    <p:sldId id="565" r:id="rId50"/>
    <p:sldId id="568" r:id="rId51"/>
    <p:sldId id="569" r:id="rId52"/>
    <p:sldId id="570" r:id="rId53"/>
    <p:sldId id="566" r:id="rId54"/>
    <p:sldId id="538" r:id="rId55"/>
    <p:sldId id="539" r:id="rId56"/>
    <p:sldId id="571" r:id="rId57"/>
    <p:sldId id="572" r:id="rId58"/>
    <p:sldId id="574" r:id="rId59"/>
    <p:sldId id="575" r:id="rId6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33"/>
    <a:srgbClr val="FF99FF"/>
    <a:srgbClr val="0000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3241" autoAdjust="0"/>
  </p:normalViewPr>
  <p:slideViewPr>
    <p:cSldViewPr>
      <p:cViewPr>
        <p:scale>
          <a:sx n="70" d="100"/>
          <a:sy n="70" d="100"/>
        </p:scale>
        <p:origin x="-1386" y="-120"/>
      </p:cViewPr>
      <p:guideLst>
        <p:guide orient="horz" pos="2160"/>
        <p:guide pos="2880"/>
      </p:guideLst>
    </p:cSldViewPr>
  </p:slideViewPr>
  <p:notesTextViewPr>
    <p:cViewPr>
      <p:scale>
        <a:sx n="100" d="100"/>
        <a:sy n="100" d="100"/>
      </p:scale>
      <p:origin x="0" y="0"/>
    </p:cViewPr>
  </p:notesTextViewPr>
  <p:notesViewPr>
    <p:cSldViewPr>
      <p:cViewPr varScale="1">
        <p:scale>
          <a:sx n="48" d="100"/>
          <a:sy n="48" d="100"/>
        </p:scale>
        <p:origin x="-3030"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EC0917E-BC9D-4B7C-A365-1496D29287F2}" type="datetimeFigureOut">
              <a:rPr lang="zh-CN" altLang="en-US" smtClean="0"/>
              <a:pPr/>
              <a:t>2014/5/22</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C10F151B-8B3F-457F-BEF4-FE5E8B3EFBD2}" type="slidenum">
              <a:rPr lang="zh-CN" altLang="en-US" smtClean="0"/>
              <a:pPr/>
              <a:t>‹#›</a:t>
            </a:fld>
            <a:endParaRPr lang="zh-CN" altLang="en-US"/>
          </a:p>
        </p:txBody>
      </p:sp>
    </p:spTree>
    <p:extLst>
      <p:ext uri="{BB962C8B-B14F-4D97-AF65-F5344CB8AC3E}">
        <p14:creationId xmlns:p14="http://schemas.microsoft.com/office/powerpoint/2010/main" val="423954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3AC56218-0D87-4391-89A3-3D946D9A9555}" type="datetimeFigureOut">
              <a:rPr lang="zh-CN" altLang="en-US"/>
              <a:pPr>
                <a:defRPr/>
              </a:pPr>
              <a:t>2014/5/22</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C6763D25-B40C-424B-B6C7-C02157D23D73}" type="slidenum">
              <a:rPr lang="zh-CN" altLang="en-US"/>
              <a:pPr>
                <a:defRPr/>
              </a:pPr>
              <a:t>‹#›</a:t>
            </a:fld>
            <a:endParaRPr lang="zh-CN" altLang="en-US"/>
          </a:p>
        </p:txBody>
      </p:sp>
    </p:spTree>
    <p:extLst>
      <p:ext uri="{BB962C8B-B14F-4D97-AF65-F5344CB8AC3E}">
        <p14:creationId xmlns:p14="http://schemas.microsoft.com/office/powerpoint/2010/main" val="3324416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xfrm>
            <a:off x="709613" y="4860925"/>
            <a:ext cx="5680075" cy="4605338"/>
          </a:xfrm>
          <a:prstGeom prst="rect">
            <a:avLst/>
          </a:prstGeom>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6" name="日期占位符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763D25-B40C-424B-B6C7-C02157D23D73}" type="slidenum">
              <a:rPr lang="zh-CN" altLang="en-US" smtClean="0"/>
              <a:pPr>
                <a:defRPr/>
              </a:pPr>
              <a:t>2</a:t>
            </a:fld>
            <a:endParaRPr lang="zh-CN" altLang="en-US"/>
          </a:p>
        </p:txBody>
      </p:sp>
    </p:spTree>
    <p:extLst>
      <p:ext uri="{BB962C8B-B14F-4D97-AF65-F5344CB8AC3E}">
        <p14:creationId xmlns:p14="http://schemas.microsoft.com/office/powerpoint/2010/main" val="250680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763D25-B40C-424B-B6C7-C02157D23D73}" type="slidenum">
              <a:rPr lang="zh-CN" altLang="en-US" smtClean="0"/>
              <a:pPr>
                <a:defRPr/>
              </a:pPr>
              <a:t>3</a:t>
            </a:fld>
            <a:endParaRPr lang="zh-CN" altLang="en-US"/>
          </a:p>
        </p:txBody>
      </p:sp>
    </p:spTree>
    <p:extLst>
      <p:ext uri="{BB962C8B-B14F-4D97-AF65-F5344CB8AC3E}">
        <p14:creationId xmlns:p14="http://schemas.microsoft.com/office/powerpoint/2010/main" val="240404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国债是一个可定价的资产。</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利率都以年利率表示</a:t>
            </a:r>
            <a:endParaRPr lang="zh-CN" altLang="en-US" dirty="0"/>
          </a:p>
        </p:txBody>
      </p:sp>
      <p:sp>
        <p:nvSpPr>
          <p:cNvPr id="4" name="灯片编号占位符 3"/>
          <p:cNvSpPr>
            <a:spLocks noGrp="1"/>
          </p:cNvSpPr>
          <p:nvPr>
            <p:ph type="sldNum" sz="quarter" idx="10"/>
          </p:nvPr>
        </p:nvSpPr>
        <p:spPr/>
        <p:txBody>
          <a:bodyPr/>
          <a:lstStyle/>
          <a:p>
            <a:pPr>
              <a:defRPr/>
            </a:pPr>
            <a:fld id="{C6763D25-B40C-424B-B6C7-C02157D23D73}" type="slidenum">
              <a:rPr lang="zh-CN" altLang="en-US" smtClean="0"/>
              <a:pPr>
                <a:defRPr/>
              </a:pPr>
              <a:t>19</a:t>
            </a:fld>
            <a:endParaRPr lang="zh-CN" altLang="en-US"/>
          </a:p>
        </p:txBody>
      </p:sp>
    </p:spTree>
    <p:extLst>
      <p:ext uri="{BB962C8B-B14F-4D97-AF65-F5344CB8AC3E}">
        <p14:creationId xmlns:p14="http://schemas.microsoft.com/office/powerpoint/2010/main" val="419373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B87A5D-87D6-4D34-9AF1-DE4C553DE4F8}" type="slidenum">
              <a:rPr lang="zh-CN" altLang="en-US" smtClean="0"/>
              <a:pPr/>
              <a:t>57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025" y="6597650"/>
            <a:ext cx="3635375" cy="228600"/>
          </a:xfrm>
          <a:prstGeom prst="rect">
            <a:avLst/>
          </a:prstGeom>
          <a:noFill/>
          <a:ln w="9525">
            <a:noFill/>
            <a:miter lim="800000"/>
            <a:headEnd/>
            <a:tailEnd/>
          </a:ln>
          <a:effectLst/>
        </p:spPr>
        <p:txBody>
          <a:bodyPr>
            <a:spAutoFit/>
          </a:bodyPr>
          <a:lstStyle/>
          <a:p>
            <a:pPr>
              <a:defRPr/>
            </a:pPr>
            <a:r>
              <a:rPr lang="zh-CN" altLang="en-US" sz="900">
                <a:solidFill>
                  <a:srgbClr val="0F218B"/>
                </a:solidFill>
                <a:ea typeface="黑体" pitchFamily="2" charset="-122"/>
              </a:rPr>
              <a:t>中国金融期货交易所</a:t>
            </a:r>
            <a:r>
              <a:rPr lang="en-US" altLang="zh-CN" sz="900" b="1">
                <a:solidFill>
                  <a:srgbClr val="0F218B"/>
                </a:solidFill>
              </a:rPr>
              <a:t>China Financial Futures Exchange </a:t>
            </a:r>
          </a:p>
        </p:txBody>
      </p:sp>
      <p:pic>
        <p:nvPicPr>
          <p:cNvPr id="5" name="Picture 5" descr="logogif"/>
          <p:cNvPicPr>
            <a:picLocks noChangeAspect="1" noChangeArrowheads="1"/>
          </p:cNvPicPr>
          <p:nvPr/>
        </p:nvPicPr>
        <p:blipFill>
          <a:blip r:embed="rId3" cstate="print"/>
          <a:srcRect/>
          <a:stretch>
            <a:fillRect/>
          </a:stretch>
        </p:blipFill>
        <p:spPr bwMode="auto">
          <a:xfrm>
            <a:off x="1908175" y="1484313"/>
            <a:ext cx="5327650" cy="1030287"/>
          </a:xfrm>
          <a:prstGeom prst="rect">
            <a:avLst/>
          </a:prstGeom>
          <a:noFill/>
          <a:ln w="9525">
            <a:noFill/>
            <a:miter lim="800000"/>
            <a:headEnd/>
            <a:tailEnd/>
          </a:ln>
        </p:spPr>
      </p:pic>
      <p:sp>
        <p:nvSpPr>
          <p:cNvPr id="5122" name="Rectangle 2"/>
          <p:cNvSpPr>
            <a:spLocks noGrp="1" noChangeArrowheads="1"/>
          </p:cNvSpPr>
          <p:nvPr>
            <p:ph type="subTitle" idx="1"/>
          </p:nvPr>
        </p:nvSpPr>
        <p:spPr>
          <a:xfrm>
            <a:off x="2987675" y="3716338"/>
            <a:ext cx="4713288" cy="550862"/>
          </a:xfrm>
        </p:spPr>
        <p:txBody>
          <a:bodyPr/>
          <a:lstStyle>
            <a:lvl1pPr marL="0" indent="0">
              <a:buFont typeface="Wingdings" pitchFamily="2" charset="2"/>
              <a:buNone/>
              <a:defRPr>
                <a:solidFill>
                  <a:srgbClr val="0F218B"/>
                </a:solidFill>
              </a:defRPr>
            </a:lvl1pPr>
          </a:lstStyle>
          <a:p>
            <a:r>
              <a:rPr lang="zh-CN" altLang="en-US"/>
              <a:t>单击此处编辑母版副标题样式</a:t>
            </a:r>
          </a:p>
        </p:txBody>
      </p:sp>
      <p:sp>
        <p:nvSpPr>
          <p:cNvPr id="5123" name="Rectangle 3"/>
          <p:cNvSpPr>
            <a:spLocks noGrp="1" noChangeArrowheads="1"/>
          </p:cNvSpPr>
          <p:nvPr>
            <p:ph type="ctrTitle"/>
          </p:nvPr>
        </p:nvSpPr>
        <p:spPr>
          <a:xfrm>
            <a:off x="3059113" y="3068638"/>
            <a:ext cx="5399087" cy="531812"/>
          </a:xfrm>
        </p:spPr>
        <p:txBody>
          <a:bodyPr/>
          <a:lstStyle>
            <a:lvl1pPr>
              <a:buFont typeface="Wingdings" pitchFamily="2" charset="2"/>
              <a:buNone/>
              <a:defRPr/>
            </a:lvl1pPr>
          </a:lstStyle>
          <a:p>
            <a:r>
              <a:rPr lang="zh-CN" altLang="en-US"/>
              <a:t>单击此处编辑母版标题样式</a:t>
            </a:r>
          </a:p>
        </p:txBody>
      </p:sp>
    </p:spTree>
    <p:extLst>
      <p:ext uri="{BB962C8B-B14F-4D97-AF65-F5344CB8AC3E}">
        <p14:creationId xmlns:p14="http://schemas.microsoft.com/office/powerpoint/2010/main" val="92553049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E2EA8079-95A3-4CAB-86A5-018F77417C5B}" type="slidenum">
              <a:rPr lang="en-US" altLang="zh-CN"/>
              <a:pPr>
                <a:defRPr/>
              </a:pPr>
              <a:t>‹#›</a:t>
            </a:fld>
            <a:r>
              <a:rPr lang="en-US" altLang="zh-CN"/>
              <a:t> -</a:t>
            </a:r>
          </a:p>
        </p:txBody>
      </p:sp>
    </p:spTree>
    <p:extLst>
      <p:ext uri="{BB962C8B-B14F-4D97-AF65-F5344CB8AC3E}">
        <p14:creationId xmlns:p14="http://schemas.microsoft.com/office/powerpoint/2010/main" val="2158362370"/>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836613"/>
            <a:ext cx="2074863"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836613"/>
            <a:ext cx="6075362"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7D72B155-3CEF-4EB6-AD44-7BA262419250}" type="slidenum">
              <a:rPr lang="en-US" altLang="zh-CN"/>
              <a:pPr>
                <a:defRPr/>
              </a:pPr>
              <a:t>‹#›</a:t>
            </a:fld>
            <a:r>
              <a:rPr lang="en-US" altLang="zh-CN"/>
              <a:t> -</a:t>
            </a:r>
          </a:p>
        </p:txBody>
      </p:sp>
    </p:spTree>
    <p:extLst>
      <p:ext uri="{BB962C8B-B14F-4D97-AF65-F5344CB8AC3E}">
        <p14:creationId xmlns:p14="http://schemas.microsoft.com/office/powerpoint/2010/main" val="955214837"/>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63373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C31592C-934D-4BD7-9F9A-9337AAFA0F3F}" type="slidenum">
              <a:rPr lang="en-US" altLang="zh-CN"/>
              <a:pPr>
                <a:defRPr/>
              </a:pPr>
              <a:t>‹#›</a:t>
            </a:fld>
            <a:r>
              <a:rPr lang="en-US" altLang="zh-CN"/>
              <a:t> -</a:t>
            </a:r>
          </a:p>
        </p:txBody>
      </p:sp>
    </p:spTree>
    <p:extLst>
      <p:ext uri="{BB962C8B-B14F-4D97-AF65-F5344CB8AC3E}">
        <p14:creationId xmlns:p14="http://schemas.microsoft.com/office/powerpoint/2010/main" val="1493429644"/>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4883" y="1340768"/>
            <a:ext cx="8229600" cy="1584176"/>
          </a:xfrm>
        </p:spPr>
        <p:txBody>
          <a:bodyPr/>
          <a:lstStyle>
            <a:lvl1pPr algn="ctr" defTabSz="0">
              <a:defRPr sz="3600" b="1">
                <a:solidFill>
                  <a:srgbClr val="006600"/>
                </a:solidFill>
                <a:latin typeface="Adobe Jenson Pro Capt" pitchFamily="18" charset="0"/>
                <a:ea typeface="楷体" pitchFamily="49" charset="-122"/>
              </a:defRPr>
            </a:lvl1pPr>
          </a:lstStyle>
          <a:p>
            <a:r>
              <a:rPr lang="en-US" altLang="zh-CN" dirty="0" smtClean="0"/>
              <a:t/>
            </a:r>
            <a:br>
              <a:rPr lang="en-US" altLang="zh-CN" dirty="0" smtClean="0"/>
            </a:br>
            <a:r>
              <a:rPr lang="zh-CN" altLang="en-US" dirty="0" smtClean="0"/>
              <a:t>单击此处编辑章节标题</a:t>
            </a:r>
            <a:r>
              <a:rPr lang="en-US" altLang="zh-CN" dirty="0" smtClean="0"/>
              <a:t/>
            </a:r>
            <a:br>
              <a:rPr lang="en-US" altLang="zh-CN" dirty="0" smtClean="0"/>
            </a:br>
            <a:endParaRPr lang="zh-CN" altLang="en-US" dirty="0"/>
          </a:p>
        </p:txBody>
      </p:sp>
      <p:cxnSp>
        <p:nvCxnSpPr>
          <p:cNvPr id="12" name="直接连接符 11"/>
          <p:cNvCxnSpPr/>
          <p:nvPr/>
        </p:nvCxnSpPr>
        <p:spPr>
          <a:xfrm>
            <a:off x="13692" y="6525344"/>
            <a:ext cx="9144000" cy="0"/>
          </a:xfrm>
          <a:prstGeom prst="line">
            <a:avLst/>
          </a:prstGeom>
          <a:ln w="12700">
            <a:solidFill>
              <a:srgbClr val="006600"/>
            </a:solidFill>
          </a:ln>
          <a:effectLst>
            <a:glow rad="63500">
              <a:schemeClr val="accent5">
                <a:lumMod val="60000"/>
                <a:lumOff val="40000"/>
                <a:alpha val="25000"/>
              </a:schemeClr>
            </a:glow>
          </a:effectLst>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996952"/>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smtClean="0">
              <a:ln>
                <a:noFill/>
              </a:ln>
              <a:solidFill>
                <a:srgbClr val="663300"/>
              </a:solidFill>
              <a:effectLst/>
              <a:uLnTx/>
              <a:uFillTx/>
              <a:latin typeface="Adobe Jenson Pro" pitchFamily="18" charset="0"/>
              <a:ea typeface="Adobe 黑体 Std R" pitchFamily="34" charset="-122"/>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2A0015"/>
                </a:solidFill>
                <a:latin typeface="Adobe 楷体 Std R" pitchFamily="18" charset="-122"/>
                <a:ea typeface="Adobe 楷体 Std R" pitchFamily="18" charset="-122"/>
                <a:cs typeface="Arial" pitchFamily="34" charset="0"/>
              </a:rPr>
              <a:t>厦门大学金融系</a:t>
            </a:r>
            <a:r>
              <a:rPr lang="zh-CN" altLang="en-US" sz="1800" b="0" baseline="0" dirty="0" smtClean="0">
                <a:solidFill>
                  <a:srgbClr val="2A0015"/>
                </a:solidFill>
                <a:latin typeface="Adobe 楷体 Std R" pitchFamily="18" charset="-122"/>
                <a:ea typeface="Adobe 楷体 Std R" pitchFamily="18" charset="-122"/>
                <a:cs typeface="Arial" pitchFamily="34" charset="0"/>
              </a:rPr>
              <a:t> 陈蓉</a:t>
            </a:r>
            <a:endParaRPr lang="en-US" altLang="zh-CN" sz="1800" b="0" baseline="0" dirty="0" smtClean="0">
              <a:solidFill>
                <a:srgbClr val="2A0015"/>
              </a:solidFill>
              <a:latin typeface="Adobe 楷体 Std R" pitchFamily="18" charset="-122"/>
              <a:ea typeface="Adobe 楷体 Std R" pitchFamily="18" charset="-122"/>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1" baseline="0" dirty="0" smtClean="0">
              <a:solidFill>
                <a:srgbClr val="2A0015"/>
              </a:solidFill>
              <a:latin typeface="Adobe Jenson Pro Capt" pitchFamily="18" charset="0"/>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2A0015"/>
                </a:solidFill>
                <a:latin typeface="Adobe Jenson Pro Capt" pitchFamily="18" charset="0"/>
                <a:cs typeface="Arial" pitchFamily="34" charset="0"/>
              </a:rPr>
              <a:t>http://</a:t>
            </a:r>
            <a:r>
              <a:rPr lang="en-US" altLang="zh-CN" sz="1800" b="1" baseline="0" dirty="0" smtClean="0">
                <a:solidFill>
                  <a:srgbClr val="2A0015"/>
                </a:solidFill>
                <a:latin typeface="Adobe Jenson Pro Capt" pitchFamily="18" charset="0"/>
                <a:cs typeface="Arial" pitchFamily="34" charset="0"/>
              </a:rPr>
              <a:t> aronge.net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baseline="0" dirty="0" smtClean="0">
                <a:solidFill>
                  <a:srgbClr val="2A0015"/>
                </a:solidFill>
                <a:latin typeface="Adobe Jenson Pro Capt" pitchFamily="18" charset="0"/>
                <a:cs typeface="Arial" pitchFamily="34" charset="0"/>
              </a:rPr>
              <a:t>aronge@xmu.edu.cn</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1" dirty="0" smtClean="0">
              <a:solidFill>
                <a:srgbClr val="2A0015"/>
              </a:solidFill>
              <a:latin typeface="Adobe Jenson Pro Capt" pitchFamily="18" charset="0"/>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1" dirty="0" smtClean="0">
              <a:solidFill>
                <a:srgbClr val="2A0015"/>
              </a:solidFill>
              <a:latin typeface="Adobe Jenson Pro Capt" pitchFamily="18" charset="0"/>
              <a:cs typeface="Arial" pitchFamily="34" charset="0"/>
            </a:endParaRPr>
          </a:p>
          <a:p>
            <a:pPr>
              <a:defRPr/>
            </a:pPr>
            <a:endParaRPr lang="en-US" altLang="zh-CN" sz="1800" b="1" dirty="0" smtClean="0">
              <a:solidFill>
                <a:srgbClr val="2A0015"/>
              </a:solidFill>
              <a:latin typeface="Adobe Jenson Pro Capt" pitchFamily="18" charset="0"/>
              <a:cs typeface="Arial" pitchFamily="34" charset="0"/>
            </a:endParaRPr>
          </a:p>
          <a:p>
            <a:pPr>
              <a:defRPr/>
            </a:pPr>
            <a:endParaRPr lang="en-US" altLang="zh-CN" sz="1800" b="1" dirty="0" smtClean="0">
              <a:solidFill>
                <a:srgbClr val="2A0015"/>
              </a:solidFill>
              <a:latin typeface="Adobe Jenson Pro Capt" pitchFamily="18" charset="0"/>
              <a:cs typeface="Arial" pitchFamily="34" charset="0"/>
            </a:endParaRPr>
          </a:p>
          <a:p>
            <a:pPr>
              <a:defRPr/>
            </a:pPr>
            <a:endParaRPr lang="en-US" altLang="zh-CN" sz="1800" b="1" dirty="0" smtClean="0">
              <a:solidFill>
                <a:schemeClr val="tx1">
                  <a:lumMod val="75000"/>
                  <a:lumOff val="25000"/>
                </a:schemeClr>
              </a:solidFill>
              <a:latin typeface="Adobe Jenson Pro Capt"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30" name="TextBox 29"/>
          <p:cNvSpPr txBox="1"/>
          <p:nvPr userDrawn="1"/>
        </p:nvSpPr>
        <p:spPr>
          <a:xfrm>
            <a:off x="5148064" y="6550222"/>
            <a:ext cx="3953535" cy="307777"/>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rgbClr val="2A0015"/>
                </a:solidFill>
                <a:latin typeface="Adobe 楷体 Std R" pitchFamily="18" charset="-122"/>
                <a:ea typeface="Adobe 楷体 Std R" pitchFamily="18" charset="-122"/>
              </a:rPr>
              <a:t>中国金融期货交易所培训</a:t>
            </a:r>
          </a:p>
        </p:txBody>
      </p:sp>
    </p:spTree>
    <p:extLst>
      <p:ext uri="{BB962C8B-B14F-4D97-AF65-F5344CB8AC3E}">
        <p14:creationId xmlns:p14="http://schemas.microsoft.com/office/powerpoint/2010/main" val="368473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479871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275D9BD2-0CDD-4BB1-9579-82EA6E7F997F}" type="slidenum">
              <a:rPr lang="en-US" altLang="zh-CN"/>
              <a:pPr>
                <a:defRPr/>
              </a:pPr>
              <a:t>‹#›</a:t>
            </a:fld>
            <a:r>
              <a:rPr lang="en-US" altLang="zh-CN"/>
              <a:t> -</a:t>
            </a:r>
          </a:p>
        </p:txBody>
      </p:sp>
    </p:spTree>
    <p:extLst>
      <p:ext uri="{BB962C8B-B14F-4D97-AF65-F5344CB8AC3E}">
        <p14:creationId xmlns:p14="http://schemas.microsoft.com/office/powerpoint/2010/main" val="407483117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2F8849D-90B4-4E85-A918-392F4B171F45}" type="slidenum">
              <a:rPr lang="en-US" altLang="zh-CN"/>
              <a:pPr>
                <a:defRPr/>
              </a:pPr>
              <a:t>‹#›</a:t>
            </a:fld>
            <a:r>
              <a:rPr lang="en-US" altLang="zh-CN"/>
              <a:t> -</a:t>
            </a:r>
          </a:p>
        </p:txBody>
      </p:sp>
    </p:spTree>
    <p:extLst>
      <p:ext uri="{BB962C8B-B14F-4D97-AF65-F5344CB8AC3E}">
        <p14:creationId xmlns:p14="http://schemas.microsoft.com/office/powerpoint/2010/main" val="14425301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BB11281A-05CD-48A3-9617-BAA8786E6C0D}" type="slidenum">
              <a:rPr lang="en-US" altLang="zh-CN"/>
              <a:pPr>
                <a:defRPr/>
              </a:pPr>
              <a:t>‹#›</a:t>
            </a:fld>
            <a:r>
              <a:rPr lang="en-US" altLang="zh-CN"/>
              <a:t> -</a:t>
            </a:r>
          </a:p>
        </p:txBody>
      </p:sp>
    </p:spTree>
    <p:extLst>
      <p:ext uri="{BB962C8B-B14F-4D97-AF65-F5344CB8AC3E}">
        <p14:creationId xmlns:p14="http://schemas.microsoft.com/office/powerpoint/2010/main" val="305745814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6AC2196A-EE93-4EC4-B02B-50DD8567DFAA}" type="slidenum">
              <a:rPr lang="en-US" altLang="zh-CN"/>
              <a:pPr>
                <a:defRPr/>
              </a:pPr>
              <a:t>‹#›</a:t>
            </a:fld>
            <a:r>
              <a:rPr lang="en-US" altLang="zh-CN"/>
              <a:t> -</a:t>
            </a:r>
          </a:p>
        </p:txBody>
      </p:sp>
    </p:spTree>
    <p:extLst>
      <p:ext uri="{BB962C8B-B14F-4D97-AF65-F5344CB8AC3E}">
        <p14:creationId xmlns:p14="http://schemas.microsoft.com/office/powerpoint/2010/main" val="63353175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FAFC3883-220E-4F01-A1B2-C521C98DDE56}" type="slidenum">
              <a:rPr lang="en-US" altLang="zh-CN"/>
              <a:pPr>
                <a:defRPr/>
              </a:pPr>
              <a:t>‹#›</a:t>
            </a:fld>
            <a:r>
              <a:rPr lang="en-US" altLang="zh-CN"/>
              <a:t> -</a:t>
            </a:r>
          </a:p>
        </p:txBody>
      </p:sp>
    </p:spTree>
    <p:extLst>
      <p:ext uri="{BB962C8B-B14F-4D97-AF65-F5344CB8AC3E}">
        <p14:creationId xmlns:p14="http://schemas.microsoft.com/office/powerpoint/2010/main" val="158576643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9C16BBEF-28F3-42FA-8293-CE0A7B8ED75E}" type="slidenum">
              <a:rPr lang="en-US" altLang="zh-CN"/>
              <a:pPr>
                <a:defRPr/>
              </a:pPr>
              <a:t>‹#›</a:t>
            </a:fld>
            <a:r>
              <a:rPr lang="en-US" altLang="zh-CN"/>
              <a:t> -</a:t>
            </a:r>
          </a:p>
        </p:txBody>
      </p:sp>
    </p:spTree>
    <p:extLst>
      <p:ext uri="{BB962C8B-B14F-4D97-AF65-F5344CB8AC3E}">
        <p14:creationId xmlns:p14="http://schemas.microsoft.com/office/powerpoint/2010/main" val="266182657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064C2760-5844-4DD9-B941-EBD9613D73D6}" type="slidenum">
              <a:rPr lang="en-US" altLang="zh-CN"/>
              <a:pPr>
                <a:defRPr/>
              </a:pPr>
              <a:t>‹#›</a:t>
            </a:fld>
            <a:r>
              <a:rPr lang="en-US" altLang="zh-CN"/>
              <a:t> -</a:t>
            </a:r>
          </a:p>
        </p:txBody>
      </p:sp>
    </p:spTree>
    <p:extLst>
      <p:ext uri="{BB962C8B-B14F-4D97-AF65-F5344CB8AC3E}">
        <p14:creationId xmlns:p14="http://schemas.microsoft.com/office/powerpoint/2010/main" val="368811409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F7BB649B-8972-480D-B59B-10E9A5598A67}" type="slidenum">
              <a:rPr lang="en-US" altLang="zh-CN"/>
              <a:pPr>
                <a:defRPr/>
              </a:pPr>
              <a:t>‹#›</a:t>
            </a:fld>
            <a:r>
              <a:rPr lang="en-US" altLang="zh-CN"/>
              <a:t> -</a:t>
            </a:r>
          </a:p>
        </p:txBody>
      </p:sp>
    </p:spTree>
    <p:extLst>
      <p:ext uri="{BB962C8B-B14F-4D97-AF65-F5344CB8AC3E}">
        <p14:creationId xmlns:p14="http://schemas.microsoft.com/office/powerpoint/2010/main" val="198211377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lang="zh-CN" altLang="en-US">
              <a:latin typeface="Arial" pitchFamily="34" charset="0"/>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276C9C35-F321-42E7-8D8A-0A46230DA942}"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lang="zh-CN" altLang="en-US" sz="1000">
                <a:solidFill>
                  <a:srgbClr val="969696"/>
                </a:solidFill>
                <a:ea typeface="黑体" pitchFamily="2" charset="-122"/>
              </a:rPr>
              <a:t>中国金融期货交易所   </a:t>
            </a:r>
            <a:r>
              <a:rPr lang="en-US" altLang="zh-CN" sz="1000">
                <a:solidFill>
                  <a:srgbClr val="969696"/>
                </a:solidFill>
              </a:rPr>
              <a:t>China Financial Futures Exchange</a:t>
            </a:r>
            <a:r>
              <a:rPr lang="en-US" altLang="zh-CN" sz="1000" b="1">
                <a:solidFill>
                  <a:srgbClr val="969696"/>
                </a:solidFill>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955978106"/>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image" Target="../media/image32.wmf"/></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1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7.wmf"/></Relationships>
</file>

<file path=ppt/slides/_rels/slide5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27.bin"/><Relationship Id="rId4" Type="http://schemas.openxmlformats.org/officeDocument/2006/relationships/image" Target="../media/image3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      </a:t>
            </a:r>
            <a:r>
              <a:rPr lang="zh-CN" altLang="en-US" dirty="0" smtClean="0"/>
              <a:t>厦门大学金融系  陈蓉</a:t>
            </a:r>
            <a:endParaRPr lang="en-US" altLang="zh-CN" dirty="0" smtClean="0"/>
          </a:p>
          <a:p>
            <a:r>
              <a:rPr lang="en-US" altLang="zh-CN" dirty="0"/>
              <a:t> </a:t>
            </a:r>
            <a:r>
              <a:rPr lang="en-US" altLang="zh-CN" dirty="0" smtClean="0"/>
              <a:t>          http:// aronge.net</a:t>
            </a:r>
            <a:endParaRPr lang="zh-CN" altLang="en-US" dirty="0"/>
          </a:p>
        </p:txBody>
      </p:sp>
      <p:sp>
        <p:nvSpPr>
          <p:cNvPr id="16386" name="标题 6"/>
          <p:cNvSpPr>
            <a:spLocks noGrp="1"/>
          </p:cNvSpPr>
          <p:nvPr>
            <p:ph type="ctrTitle"/>
          </p:nvPr>
        </p:nvSpPr>
        <p:spPr/>
        <p:txBody>
          <a:bodyPr/>
          <a:lstStyle/>
          <a:p>
            <a:r>
              <a:rPr lang="zh-CN" altLang="en-US" dirty="0" smtClean="0"/>
              <a:t> 固定收益证券基础知识</a:t>
            </a:r>
          </a:p>
        </p:txBody>
      </p:sp>
      <p:sp>
        <p:nvSpPr>
          <p:cNvPr id="2" name="灯片编号占位符 1"/>
          <p:cNvSpPr>
            <a:spLocks noGrp="1"/>
          </p:cNvSpPr>
          <p:nvPr>
            <p:ph type="sldNum" sz="quarter" idx="4294967295"/>
          </p:nvPr>
        </p:nvSpPr>
        <p:spPr>
          <a:xfrm>
            <a:off x="7010400" y="6524625"/>
            <a:ext cx="2133600" cy="288925"/>
          </a:xfrm>
        </p:spPr>
        <p:txBody>
          <a:bodyPr/>
          <a:lstStyle/>
          <a:p>
            <a:pPr>
              <a:defRPr/>
            </a:pPr>
            <a:fld id="{F9905C63-AE27-46C9-B5EC-659E4D4DDDE3}" type="slidenum">
              <a:rPr lang="en-US" altLang="zh-CN" smtClean="0"/>
              <a:pPr>
                <a:defRPr/>
              </a:pPr>
              <a:t>1</a:t>
            </a:fld>
            <a:endParaRPr lang="en-US" altLang="zh-CN" dirty="0"/>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连续复利与普通复利的转换</a:t>
            </a:r>
            <a:endParaRPr lang="zh-CN" altLang="en-US" dirty="0"/>
          </a:p>
        </p:txBody>
      </p:sp>
      <p:sp>
        <p:nvSpPr>
          <p:cNvPr id="3" name="文本占位符 2"/>
          <p:cNvSpPr>
            <a:spLocks noGrp="1"/>
          </p:cNvSpPr>
          <p:nvPr>
            <p:ph idx="1"/>
          </p:nvPr>
        </p:nvSpPr>
        <p:spPr/>
        <p:txBody>
          <a:bodyPr/>
          <a:lstStyle/>
          <a:p>
            <a:r>
              <a:rPr lang="zh-CN" altLang="en-US" dirty="0" smtClean="0"/>
              <a:t>普通复利（</a:t>
            </a:r>
            <a:r>
              <a:rPr lang="en-US" altLang="zh-CN" dirty="0" err="1" smtClean="0"/>
              <a:t>R</a:t>
            </a:r>
            <a:r>
              <a:rPr lang="en-US" altLang="zh-CN" baseline="-25000" dirty="0" err="1" smtClean="0"/>
              <a:t>m</a:t>
            </a:r>
            <a:r>
              <a:rPr lang="zh-CN" altLang="en-US" dirty="0" smtClean="0"/>
              <a:t>）和连续复利（</a:t>
            </a:r>
            <a:r>
              <a:rPr lang="en-US" altLang="zh-CN" dirty="0" err="1" smtClean="0"/>
              <a:t>R</a:t>
            </a:r>
            <a:r>
              <a:rPr lang="en-US" altLang="zh-CN" baseline="-25000" dirty="0" err="1"/>
              <a:t>c</a:t>
            </a:r>
            <a:r>
              <a:rPr lang="zh-CN" altLang="en-US" dirty="0" smtClean="0"/>
              <a:t>）的转换</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r>
              <a:rPr lang="zh-CN" altLang="en-US" dirty="0"/>
              <a:t>特别</a:t>
            </a:r>
            <a:r>
              <a:rPr lang="zh-CN" altLang="en-US" dirty="0" smtClean="0"/>
              <a:t>地，当</a:t>
            </a:r>
            <a:r>
              <a:rPr lang="en-US" altLang="zh-CN" dirty="0" smtClean="0"/>
              <a:t>m=1</a:t>
            </a:r>
            <a:r>
              <a:rPr lang="zh-CN" altLang="en-US" dirty="0" smtClean="0"/>
              <a:t>时</a:t>
            </a:r>
            <a:endParaRPr lang="en-US" altLang="zh-CN" dirty="0" smtClean="0"/>
          </a:p>
          <a:p>
            <a:pPr lvl="1"/>
            <a:endParaRPr lang="en-US" altLang="zh-CN" sz="3600" dirty="0"/>
          </a:p>
        </p:txBody>
      </p:sp>
      <p:sp>
        <p:nvSpPr>
          <p:cNvPr id="8" name="灯片编号占位符 7"/>
          <p:cNvSpPr>
            <a:spLocks noGrp="1"/>
          </p:cNvSpPr>
          <p:nvPr>
            <p:ph type="sldNum" sz="quarter" idx="10"/>
          </p:nvPr>
        </p:nvSpPr>
        <p:spPr/>
        <p:txBody>
          <a:bodyPr/>
          <a:lstStyle/>
          <a:p>
            <a:fld id="{0C913308-F349-4B6D-A68A-DD1791B4A57B}" type="slidenum">
              <a:rPr lang="zh-CN" altLang="en-US" smtClean="0"/>
              <a:pPr/>
              <a:t>10</a:t>
            </a:fld>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6766412"/>
              </p:ext>
            </p:extLst>
          </p:nvPr>
        </p:nvGraphicFramePr>
        <p:xfrm>
          <a:off x="2987824" y="2636912"/>
          <a:ext cx="2290763" cy="1774825"/>
        </p:xfrm>
        <a:graphic>
          <a:graphicData uri="http://schemas.openxmlformats.org/presentationml/2006/ole">
            <mc:AlternateContent xmlns:mc="http://schemas.openxmlformats.org/markup-compatibility/2006">
              <mc:Choice xmlns:v="urn:schemas-microsoft-com:vml" Requires="v">
                <p:oleObj spid="_x0000_s34838" name="Equation" r:id="rId3" imgW="1168200" imgH="914400" progId="Equation.DSMT4">
                  <p:embed/>
                </p:oleObj>
              </mc:Choice>
              <mc:Fallback>
                <p:oleObj name="Equation" r:id="rId3" imgW="116820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636912"/>
                        <a:ext cx="2290763"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16775522"/>
              </p:ext>
            </p:extLst>
          </p:nvPr>
        </p:nvGraphicFramePr>
        <p:xfrm>
          <a:off x="2662517" y="4725144"/>
          <a:ext cx="3818965" cy="791737"/>
        </p:xfrm>
        <a:graphic>
          <a:graphicData uri="http://schemas.openxmlformats.org/presentationml/2006/ole">
            <mc:AlternateContent xmlns:mc="http://schemas.openxmlformats.org/markup-compatibility/2006">
              <mc:Choice xmlns:v="urn:schemas-microsoft-com:vml" Requires="v">
                <p:oleObj spid="_x0000_s34839" name="Equation" r:id="rId5" imgW="2336760" imgH="482400" progId="Equation.DSMT4">
                  <p:embed/>
                </p:oleObj>
              </mc:Choice>
              <mc:Fallback>
                <p:oleObj name="Equation" r:id="rId5" imgW="233676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2517" y="4725144"/>
                        <a:ext cx="3818965" cy="791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941102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 </a:t>
            </a:r>
            <a:r>
              <a:rPr lang="zh-CN" altLang="en-US" dirty="0" smtClean="0"/>
              <a:t>债券价格与利率</a:t>
            </a:r>
            <a:endParaRPr lang="zh-CN" altLang="en-US" dirty="0"/>
          </a:p>
        </p:txBody>
      </p:sp>
      <p:sp>
        <p:nvSpPr>
          <p:cNvPr id="7" name="文本占位符 6"/>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11</a:t>
            </a:fld>
            <a:endParaRPr lang="en-US" altLang="zh-CN"/>
          </a:p>
        </p:txBody>
      </p:sp>
    </p:spTree>
    <p:extLst>
      <p:ext uri="{BB962C8B-B14F-4D97-AF65-F5344CB8AC3E}">
        <p14:creationId xmlns:p14="http://schemas.microsoft.com/office/powerpoint/2010/main" val="1149567211"/>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债券定价：现金流贴现法</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sz="2800" dirty="0" smtClean="0"/>
          </a:p>
          <a:p>
            <a:endParaRPr lang="en-US" altLang="zh-CN" sz="2800" dirty="0"/>
          </a:p>
          <a:p>
            <a:r>
              <a:rPr lang="zh-CN" altLang="en-US" sz="2800" dirty="0" smtClean="0"/>
              <a:t>要点</a:t>
            </a:r>
            <a:r>
              <a:rPr lang="en-US" altLang="zh-CN" sz="2800" dirty="0" smtClean="0"/>
              <a:t>1</a:t>
            </a:r>
            <a:r>
              <a:rPr lang="zh-CN" altLang="en-US" sz="2800" dirty="0" smtClean="0"/>
              <a:t>：贴现率的选择</a:t>
            </a:r>
            <a:endParaRPr lang="en-US" altLang="zh-CN" sz="2800" dirty="0" smtClean="0"/>
          </a:p>
          <a:p>
            <a:pPr lvl="1"/>
            <a:r>
              <a:rPr lang="zh-CN" altLang="en-US" sz="2400" dirty="0" smtClean="0"/>
              <a:t>风险匹配</a:t>
            </a:r>
            <a:endParaRPr lang="en-US" altLang="zh-CN" sz="2400" dirty="0" smtClean="0"/>
          </a:p>
          <a:p>
            <a:pPr lvl="1"/>
            <a:r>
              <a:rPr lang="zh-CN" altLang="en-US" sz="2400" dirty="0" smtClean="0"/>
              <a:t>时间匹配</a:t>
            </a:r>
            <a:endParaRPr lang="en-US" altLang="zh-CN" sz="2400" dirty="0" smtClean="0"/>
          </a:p>
          <a:p>
            <a:pPr lvl="1"/>
            <a:r>
              <a:rPr lang="zh-CN" altLang="en-US" sz="2400" dirty="0" smtClean="0"/>
              <a:t>频率匹配</a:t>
            </a:r>
            <a:endParaRPr lang="en-US" altLang="zh-CN" sz="2400" dirty="0" smtClean="0"/>
          </a:p>
          <a:p>
            <a:r>
              <a:rPr lang="zh-CN" altLang="en-US" sz="2800" dirty="0" smtClean="0"/>
              <a:t>要点</a:t>
            </a:r>
            <a:r>
              <a:rPr lang="en-US" altLang="zh-CN" sz="2800" dirty="0" smtClean="0"/>
              <a:t>2</a:t>
            </a:r>
            <a:r>
              <a:rPr lang="zh-CN" altLang="en-US" sz="2800" dirty="0" smtClean="0"/>
              <a:t>：贴现率的单位与时间的单位匹配</a:t>
            </a:r>
            <a:endParaRPr lang="en-US" altLang="zh-CN" sz="2800" dirty="0" smtClean="0"/>
          </a:p>
          <a:p>
            <a:endParaRPr lang="en-US" altLang="zh-CN" dirty="0"/>
          </a:p>
          <a:p>
            <a:endParaRPr lang="en-US" altLang="zh-CN" dirty="0" smtClean="0"/>
          </a:p>
          <a:p>
            <a:pPr lvl="1"/>
            <a:endParaRPr lang="zh-CN" altLang="en-US" dirty="0"/>
          </a:p>
        </p:txBody>
      </p:sp>
      <p:sp>
        <p:nvSpPr>
          <p:cNvPr id="7" name="灯片编号占位符 6"/>
          <p:cNvSpPr>
            <a:spLocks noGrp="1"/>
          </p:cNvSpPr>
          <p:nvPr>
            <p:ph type="sldNum" sz="quarter" idx="10"/>
          </p:nvPr>
        </p:nvSpPr>
        <p:spPr/>
        <p:txBody>
          <a:bodyPr/>
          <a:lstStyle/>
          <a:p>
            <a:pPr>
              <a:defRPr/>
            </a:pPr>
            <a:fld id="{47F2F55A-DA36-4C66-8A93-3EB59C168DC4}" type="slidenum">
              <a:rPr lang="en-US" altLang="zh-CN" smtClean="0"/>
              <a:pPr>
                <a:defRPr/>
              </a:pPr>
              <a:t>12</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2802245130"/>
              </p:ext>
            </p:extLst>
          </p:nvPr>
        </p:nvGraphicFramePr>
        <p:xfrm>
          <a:off x="611560" y="1556792"/>
          <a:ext cx="8362330" cy="1669965"/>
        </p:xfrm>
        <a:graphic>
          <a:graphicData uri="http://schemas.openxmlformats.org/presentationml/2006/ole">
            <mc:AlternateContent xmlns:mc="http://schemas.openxmlformats.org/markup-compatibility/2006">
              <mc:Choice xmlns:v="urn:schemas-microsoft-com:vml" Requires="v">
                <p:oleObj spid="_x0000_s36876" name="Equation" r:id="rId3" imgW="3352680" imgH="711000" progId="Equation.DSMT4">
                  <p:embed/>
                </p:oleObj>
              </mc:Choice>
              <mc:Fallback>
                <p:oleObj name="Equation" r:id="rId3" imgW="3352680" imgH="711000" progId="Equation.DSMT4">
                  <p:embed/>
                  <p:pic>
                    <p:nvPicPr>
                      <p:cNvPr id="0" name=""/>
                      <p:cNvPicPr>
                        <a:picLocks noChangeAspect="1" noChangeArrowheads="1"/>
                      </p:cNvPicPr>
                      <p:nvPr/>
                    </p:nvPicPr>
                    <p:blipFill>
                      <a:blip r:embed="rId4"/>
                      <a:srcRect/>
                      <a:stretch>
                        <a:fillRect/>
                      </a:stretch>
                    </p:blipFill>
                    <p:spPr bwMode="auto">
                      <a:xfrm>
                        <a:off x="611560" y="1556792"/>
                        <a:ext cx="8362330" cy="16699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30462452"/>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到期收益率</a:t>
            </a:r>
            <a:endParaRPr lang="zh-CN" altLang="en-US" dirty="0"/>
          </a:p>
        </p:txBody>
      </p:sp>
      <p:sp>
        <p:nvSpPr>
          <p:cNvPr id="3" name="内容占位符 2"/>
          <p:cNvSpPr>
            <a:spLocks noGrp="1"/>
          </p:cNvSpPr>
          <p:nvPr>
            <p:ph idx="1"/>
          </p:nvPr>
        </p:nvSpPr>
        <p:spPr>
          <a:xfrm>
            <a:off x="457200" y="1600200"/>
            <a:ext cx="8435280" cy="4530725"/>
          </a:xfrm>
        </p:spPr>
        <p:txBody>
          <a:bodyPr/>
          <a:lstStyle/>
          <a:p>
            <a:endParaRPr lang="en-US" altLang="zh-CN" dirty="0" smtClean="0"/>
          </a:p>
          <a:p>
            <a:endParaRPr lang="en-US" altLang="zh-CN" dirty="0"/>
          </a:p>
          <a:p>
            <a:endParaRPr lang="en-US" altLang="zh-CN" dirty="0" smtClean="0"/>
          </a:p>
          <a:p>
            <a:r>
              <a:rPr lang="zh-CN" altLang="en-US" dirty="0" smtClean="0"/>
              <a:t>到期收益率（</a:t>
            </a:r>
            <a:r>
              <a:rPr lang="en-US" altLang="zh-CN" dirty="0" smtClean="0"/>
              <a:t>Yield to Maturity</a:t>
            </a:r>
            <a:r>
              <a:rPr lang="zh-CN" altLang="en-US" dirty="0" smtClean="0"/>
              <a:t>， </a:t>
            </a:r>
            <a:r>
              <a:rPr lang="en-US" altLang="zh-CN" dirty="0" smtClean="0"/>
              <a:t>YTM</a:t>
            </a:r>
            <a:r>
              <a:rPr lang="zh-CN" altLang="en-US" dirty="0" smtClean="0"/>
              <a:t>）</a:t>
            </a:r>
            <a:endParaRPr lang="en-US" altLang="zh-CN" dirty="0" smtClean="0"/>
          </a:p>
          <a:p>
            <a:pPr lvl="1"/>
            <a:r>
              <a:rPr lang="zh-CN" altLang="en-US" dirty="0"/>
              <a:t>代表一笔投资按照</a:t>
            </a:r>
            <a:r>
              <a:rPr lang="zh-CN" altLang="en-US" dirty="0" smtClean="0"/>
              <a:t>价格</a:t>
            </a:r>
            <a:r>
              <a:rPr lang="en-US" altLang="zh-CN" i="1" dirty="0" smtClean="0"/>
              <a:t>P</a:t>
            </a:r>
            <a:r>
              <a:rPr lang="zh-CN" altLang="en-US" dirty="0" smtClean="0"/>
              <a:t>买入直至到期的</a:t>
            </a:r>
            <a:r>
              <a:rPr lang="zh-CN" altLang="en-US" dirty="0"/>
              <a:t>内含</a:t>
            </a:r>
            <a:r>
              <a:rPr lang="zh-CN" altLang="en-US" dirty="0" smtClean="0"/>
              <a:t>收益率</a:t>
            </a:r>
            <a:endParaRPr lang="en-US" altLang="zh-CN" dirty="0" smtClean="0"/>
          </a:p>
          <a:p>
            <a:pPr lvl="1"/>
            <a:r>
              <a:rPr lang="zh-CN" altLang="en-US" dirty="0" smtClean="0"/>
              <a:t>给定时刻，一个债券只对应一个到期收益率，因此债券报价常以到期收益率报出，</a:t>
            </a:r>
            <a:r>
              <a:rPr lang="en-US" altLang="zh-CN" dirty="0" smtClean="0"/>
              <a:t>P</a:t>
            </a:r>
            <a:r>
              <a:rPr lang="zh-CN" altLang="en-US" dirty="0" smtClean="0"/>
              <a:t>与</a:t>
            </a:r>
            <a:r>
              <a:rPr lang="en-US" altLang="zh-CN" dirty="0" smtClean="0"/>
              <a:t>YTM</a:t>
            </a:r>
            <a:r>
              <a:rPr lang="zh-CN" altLang="en-US" dirty="0" smtClean="0"/>
              <a:t>一一对应</a:t>
            </a:r>
            <a:endParaRPr lang="en-US" altLang="zh-CN" dirty="0" smtClean="0"/>
          </a:p>
          <a:p>
            <a:pPr lvl="1"/>
            <a:r>
              <a:rPr lang="en-US" altLang="zh-CN" dirty="0" smtClean="0"/>
              <a:t>YTM</a:t>
            </a:r>
            <a:r>
              <a:rPr lang="zh-CN" altLang="en-US" dirty="0" smtClean="0"/>
              <a:t>与即期利率：是对应即期利率系列的加权平均，往往与最后一个即期利率很接近</a:t>
            </a:r>
            <a:endParaRPr lang="en-US" altLang="zh-CN" dirty="0" smtClean="0"/>
          </a:p>
          <a:p>
            <a:endParaRPr lang="en-US" altLang="zh-CN" dirty="0" smtClean="0"/>
          </a:p>
          <a:p>
            <a:pPr lvl="1"/>
            <a:endParaRPr lang="en-US" altLang="zh-CN" dirty="0"/>
          </a:p>
          <a:p>
            <a:pPr lvl="1"/>
            <a:endParaRPr lang="en-US" altLang="zh-CN" dirty="0" smtClean="0"/>
          </a:p>
          <a:p>
            <a:pPr lvl="1"/>
            <a:endParaRPr lang="zh-CN" altLang="en-US" dirty="0"/>
          </a:p>
        </p:txBody>
      </p:sp>
      <p:sp>
        <p:nvSpPr>
          <p:cNvPr id="6" name="灯片编号占位符 5"/>
          <p:cNvSpPr>
            <a:spLocks noGrp="1"/>
          </p:cNvSpPr>
          <p:nvPr>
            <p:ph type="sldNum" sz="quarter" idx="10"/>
          </p:nvPr>
        </p:nvSpPr>
        <p:spPr/>
        <p:txBody>
          <a:bodyPr/>
          <a:lstStyle/>
          <a:p>
            <a:pPr>
              <a:defRPr/>
            </a:pPr>
            <a:fld id="{47F2F55A-DA36-4C66-8A93-3EB59C168DC4}" type="slidenum">
              <a:rPr lang="en-US" altLang="zh-CN" smtClean="0"/>
              <a:pPr>
                <a:defRPr/>
              </a:pPr>
              <a:t>13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006801652"/>
              </p:ext>
            </p:extLst>
          </p:nvPr>
        </p:nvGraphicFramePr>
        <p:xfrm>
          <a:off x="755576" y="1484784"/>
          <a:ext cx="7745413" cy="1295400"/>
        </p:xfrm>
        <a:graphic>
          <a:graphicData uri="http://schemas.openxmlformats.org/presentationml/2006/ole">
            <mc:AlternateContent xmlns:mc="http://schemas.openxmlformats.org/markup-compatibility/2006">
              <mc:Choice xmlns:v="urn:schemas-microsoft-com:vml" Requires="v">
                <p:oleObj spid="_x0000_s37900" name="Equation" r:id="rId3" imgW="2717640" imgH="482400" progId="Equation.DSMT4">
                  <p:embed/>
                </p:oleObj>
              </mc:Choice>
              <mc:Fallback>
                <p:oleObj name="Equation" r:id="rId3" imgW="2717640" imgH="482400" progId="Equation.DSMT4">
                  <p:embed/>
                  <p:pic>
                    <p:nvPicPr>
                      <p:cNvPr id="0" name=""/>
                      <p:cNvPicPr>
                        <a:picLocks noChangeAspect="1" noChangeArrowheads="1"/>
                      </p:cNvPicPr>
                      <p:nvPr/>
                    </p:nvPicPr>
                    <p:blipFill>
                      <a:blip r:embed="rId4"/>
                      <a:srcRect/>
                      <a:stretch>
                        <a:fillRect/>
                      </a:stretch>
                    </p:blipFill>
                    <p:spPr bwMode="auto">
                      <a:xfrm>
                        <a:off x="755576" y="1484784"/>
                        <a:ext cx="77454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435905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YTM or P</a:t>
            </a:r>
            <a:r>
              <a:rPr lang="zh-CN" altLang="en-US" dirty="0" smtClean="0">
                <a:latin typeface="Adobe 楷体 Std R" pitchFamily="18" charset="-122"/>
                <a:ea typeface="Adobe 楷体 Std R" pitchFamily="18" charset="-122"/>
              </a:rPr>
              <a:t>？</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a:xfrm>
            <a:off x="395536" y="1340768"/>
            <a:ext cx="8579296" cy="5184576"/>
          </a:xfrm>
        </p:spPr>
        <p:txBody>
          <a:bodyPr/>
          <a:lstStyle/>
          <a:p>
            <a:endParaRPr lang="en-US" altLang="zh-CN" dirty="0" smtClean="0"/>
          </a:p>
          <a:p>
            <a:r>
              <a:rPr lang="zh-CN" altLang="en-US" dirty="0" smtClean="0"/>
              <a:t>两个三年期债券，价格分别为</a:t>
            </a:r>
            <a:r>
              <a:rPr lang="en-US" altLang="zh-CN" dirty="0" smtClean="0"/>
              <a:t>96</a:t>
            </a:r>
            <a:r>
              <a:rPr lang="zh-CN" altLang="en-US" dirty="0" smtClean="0"/>
              <a:t>元与</a:t>
            </a:r>
            <a:r>
              <a:rPr lang="en-US" altLang="zh-CN" dirty="0" smtClean="0"/>
              <a:t>111</a:t>
            </a:r>
            <a:r>
              <a:rPr lang="zh-CN" altLang="en-US" dirty="0" smtClean="0"/>
              <a:t>元，哪个更具投资价值？</a:t>
            </a:r>
            <a:endParaRPr lang="en-US" altLang="zh-CN" dirty="0" smtClean="0"/>
          </a:p>
          <a:p>
            <a:r>
              <a:rPr lang="zh-CN" altLang="en-US" dirty="0" smtClean="0"/>
              <a:t>假设</a:t>
            </a:r>
            <a:r>
              <a:rPr lang="en-US" altLang="zh-CN" dirty="0" smtClean="0"/>
              <a:t>1</a:t>
            </a:r>
            <a:r>
              <a:rPr lang="zh-CN" altLang="en-US" dirty="0" smtClean="0"/>
              <a:t>年、</a:t>
            </a:r>
            <a:r>
              <a:rPr lang="en-US" altLang="zh-CN" dirty="0" smtClean="0"/>
              <a:t>2</a:t>
            </a:r>
            <a:r>
              <a:rPr lang="zh-CN" altLang="en-US" dirty="0" smtClean="0"/>
              <a:t>年和</a:t>
            </a:r>
            <a:r>
              <a:rPr lang="en-US" altLang="zh-CN" dirty="0" smtClean="0"/>
              <a:t>3</a:t>
            </a:r>
            <a:r>
              <a:rPr lang="zh-CN" altLang="en-US" dirty="0" smtClean="0"/>
              <a:t>年期即期利率分别为</a:t>
            </a:r>
            <a:r>
              <a:rPr lang="en-US" altLang="zh-CN" dirty="0" smtClean="0"/>
              <a:t>3%</a:t>
            </a:r>
            <a:r>
              <a:rPr lang="zh-CN" altLang="en-US" dirty="0" smtClean="0"/>
              <a:t>、</a:t>
            </a:r>
            <a:r>
              <a:rPr lang="en-US" altLang="zh-CN" dirty="0" smtClean="0"/>
              <a:t>4%</a:t>
            </a:r>
            <a:r>
              <a:rPr lang="zh-CN" altLang="en-US" dirty="0" smtClean="0"/>
              <a:t>和</a:t>
            </a:r>
            <a:r>
              <a:rPr lang="en-US" altLang="zh-CN" dirty="0" smtClean="0"/>
              <a:t>5%</a:t>
            </a:r>
            <a:r>
              <a:rPr lang="zh-CN" altLang="en-US" dirty="0" smtClean="0"/>
              <a:t>，这两个债券票息分别为（每年支付一次）</a:t>
            </a:r>
            <a:r>
              <a:rPr lang="en-US" altLang="zh-CN" dirty="0" smtClean="0"/>
              <a:t>2.5%</a:t>
            </a:r>
            <a:r>
              <a:rPr lang="zh-CN" altLang="en-US" dirty="0" smtClean="0"/>
              <a:t>和</a:t>
            </a:r>
            <a:r>
              <a:rPr lang="en-US" altLang="zh-CN" dirty="0" smtClean="0"/>
              <a:t>8%</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14</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468916176"/>
              </p:ext>
            </p:extLst>
          </p:nvPr>
        </p:nvGraphicFramePr>
        <p:xfrm>
          <a:off x="467544" y="4077072"/>
          <a:ext cx="8204200" cy="1857375"/>
        </p:xfrm>
        <a:graphic>
          <a:graphicData uri="http://schemas.openxmlformats.org/presentationml/2006/ole">
            <mc:AlternateContent xmlns:mc="http://schemas.openxmlformats.org/markup-compatibility/2006">
              <mc:Choice xmlns:v="urn:schemas-microsoft-com:vml" Requires="v">
                <p:oleObj spid="_x0000_s49161" name="Equation" r:id="rId3" imgW="3644640" imgH="876240" progId="Equation.DSMT4">
                  <p:embed/>
                </p:oleObj>
              </mc:Choice>
              <mc:Fallback>
                <p:oleObj name="Equation" r:id="rId3" imgW="3644640" imgH="876240" progId="Equation.DSMT4">
                  <p:embed/>
                  <p:pic>
                    <p:nvPicPr>
                      <p:cNvPr id="0" name=""/>
                      <p:cNvPicPr>
                        <a:picLocks noChangeAspect="1" noChangeArrowheads="1"/>
                      </p:cNvPicPr>
                      <p:nvPr/>
                    </p:nvPicPr>
                    <p:blipFill>
                      <a:blip r:embed="rId4"/>
                      <a:srcRect/>
                      <a:stretch>
                        <a:fillRect/>
                      </a:stretch>
                    </p:blipFill>
                    <p:spPr bwMode="auto">
                      <a:xfrm>
                        <a:off x="467544" y="4077072"/>
                        <a:ext cx="82042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305843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到期收益率本质</a:t>
            </a:r>
            <a:endParaRPr lang="zh-CN" altLang="en-US" dirty="0"/>
          </a:p>
        </p:txBody>
      </p:sp>
      <p:sp>
        <p:nvSpPr>
          <p:cNvPr id="3" name="内容占位符 2"/>
          <p:cNvSpPr>
            <a:spLocks noGrp="1"/>
          </p:cNvSpPr>
          <p:nvPr>
            <p:ph idx="1"/>
          </p:nvPr>
        </p:nvSpPr>
        <p:spPr>
          <a:xfrm>
            <a:off x="323528" y="1556792"/>
            <a:ext cx="8640960" cy="4530725"/>
          </a:xfrm>
        </p:spPr>
        <p:txBody>
          <a:bodyPr>
            <a:normAutofit/>
          </a:bodyPr>
          <a:lstStyle/>
          <a:p>
            <a:pPr marL="15875" lvl="1" indent="-342900">
              <a:buSzPct val="65000"/>
              <a:buFont typeface="Wingdings" pitchFamily="2" charset="2"/>
              <a:buChar char="n"/>
            </a:pPr>
            <a:r>
              <a:rPr lang="zh-CN" altLang="en-US" sz="2400" dirty="0">
                <a:cs typeface="+mn-cs"/>
              </a:rPr>
              <a:t>优点</a:t>
            </a:r>
            <a:endParaRPr lang="en-US" altLang="zh-CN" sz="2400" dirty="0">
              <a:cs typeface="+mn-cs"/>
            </a:endParaRPr>
          </a:p>
          <a:p>
            <a:pPr lvl="1"/>
            <a:r>
              <a:rPr lang="zh-CN" altLang="en-US" dirty="0"/>
              <a:t>代表一笔债券投资按当前价格买入所能获得的内含收益率</a:t>
            </a:r>
            <a:endParaRPr lang="en-US" altLang="zh-CN" dirty="0"/>
          </a:p>
          <a:p>
            <a:pPr lvl="1"/>
            <a:r>
              <a:rPr lang="zh-CN" altLang="en-US" dirty="0"/>
              <a:t>综合反映债券投资的三种未来现金收益</a:t>
            </a:r>
            <a:endParaRPr lang="en-US" altLang="zh-CN" dirty="0"/>
          </a:p>
          <a:p>
            <a:pPr lvl="1"/>
            <a:r>
              <a:rPr lang="zh-CN" altLang="en-US" dirty="0"/>
              <a:t>与债券价格一一对应</a:t>
            </a:r>
            <a:endParaRPr lang="en-US" altLang="zh-CN" dirty="0"/>
          </a:p>
          <a:p>
            <a:pPr marL="15875"/>
            <a:r>
              <a:rPr lang="zh-CN" altLang="en-US" dirty="0" smtClean="0"/>
              <a:t>缺点</a:t>
            </a:r>
            <a:endParaRPr lang="en-US" altLang="zh-CN" dirty="0" smtClean="0"/>
          </a:p>
          <a:p>
            <a:pPr lvl="1"/>
            <a:r>
              <a:rPr lang="zh-CN" altLang="en-US" dirty="0" smtClean="0"/>
              <a:t>仅是</a:t>
            </a:r>
            <a:r>
              <a:rPr lang="zh-CN" altLang="en-US" dirty="0"/>
              <a:t>特定条件下的承诺到期</a:t>
            </a:r>
            <a:r>
              <a:rPr lang="zh-CN" altLang="en-US" dirty="0" smtClean="0"/>
              <a:t>收益率</a:t>
            </a:r>
            <a:endParaRPr lang="en-US" altLang="zh-CN" dirty="0" smtClean="0"/>
          </a:p>
          <a:p>
            <a:pPr lvl="1"/>
            <a:r>
              <a:rPr lang="zh-CN" altLang="en-US" dirty="0" smtClean="0"/>
              <a:t>非</a:t>
            </a:r>
            <a:r>
              <a:rPr lang="zh-CN" altLang="en-US" dirty="0"/>
              <a:t>预期收益率的精确指标</a:t>
            </a:r>
            <a:endParaRPr lang="en-US" altLang="zh-CN" dirty="0"/>
          </a:p>
          <a:p>
            <a:pPr lvl="2"/>
            <a:r>
              <a:rPr lang="zh-CN" altLang="en-US" dirty="0" smtClean="0"/>
              <a:t>没有</a:t>
            </a:r>
            <a:r>
              <a:rPr lang="zh-CN" altLang="en-US" dirty="0"/>
              <a:t>违约风险</a:t>
            </a:r>
            <a:endParaRPr lang="en-US" altLang="zh-CN" dirty="0"/>
          </a:p>
          <a:p>
            <a:pPr lvl="2"/>
            <a:r>
              <a:rPr lang="zh-CN" altLang="en-US" dirty="0"/>
              <a:t>投资者持有到期</a:t>
            </a:r>
            <a:endParaRPr lang="en-US" altLang="zh-CN" dirty="0"/>
          </a:p>
          <a:p>
            <a:pPr lvl="2"/>
            <a:r>
              <a:rPr lang="zh-CN" altLang="en-US" dirty="0"/>
              <a:t>每一期现金流都按照</a:t>
            </a:r>
            <a:r>
              <a:rPr lang="en-US" altLang="zh-CN" dirty="0"/>
              <a:t>y</a:t>
            </a:r>
            <a:r>
              <a:rPr lang="zh-CN" altLang="en-US" dirty="0"/>
              <a:t>进行再投资（再投资风险）</a:t>
            </a:r>
            <a:endParaRPr lang="en-US" altLang="zh-CN" dirty="0"/>
          </a:p>
          <a:p>
            <a:pPr lvl="1"/>
            <a:r>
              <a:rPr lang="zh-CN" altLang="en-US" dirty="0"/>
              <a:t>对复杂债券预期收益率的衡量精度</a:t>
            </a:r>
            <a:r>
              <a:rPr lang="zh-CN" altLang="en-US" dirty="0" smtClean="0"/>
              <a:t>尤低</a:t>
            </a:r>
            <a:endParaRPr lang="en-US" altLang="zh-CN" dirty="0"/>
          </a:p>
          <a:p>
            <a:pPr marL="15875"/>
            <a:endParaRPr lang="en-US" altLang="zh-CN" dirty="0"/>
          </a:p>
          <a:p>
            <a:pPr marL="342900" lvl="1" indent="-342900">
              <a:buClr>
                <a:schemeClr val="accent1"/>
              </a:buClr>
              <a:buSzPct val="65000"/>
              <a:buFont typeface="Wingdings" pitchFamily="2" charset="2"/>
              <a:buChar char="n"/>
            </a:pPr>
            <a:endParaRPr lang="en-US" altLang="zh-CN" dirty="0" smtClean="0"/>
          </a:p>
          <a:p>
            <a:pPr marL="342900" lvl="1" indent="-342900">
              <a:buClr>
                <a:schemeClr val="accent1"/>
              </a:buClr>
              <a:buSzPct val="65000"/>
              <a:buFont typeface="Wingdings" pitchFamily="2" charset="2"/>
              <a:buChar char="n"/>
            </a:pPr>
            <a:endParaRPr lang="en-US" altLang="zh-CN"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15</a:t>
            </a:fld>
            <a:endParaRPr lang="en-US" altLang="zh-CN"/>
          </a:p>
        </p:txBody>
      </p:sp>
    </p:spTree>
    <p:extLst>
      <p:ext uri="{BB962C8B-B14F-4D97-AF65-F5344CB8AC3E}">
        <p14:creationId xmlns:p14="http://schemas.microsoft.com/office/powerpoint/2010/main" val="3817618413"/>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到期收益率应用</a:t>
            </a:r>
            <a:endParaRPr lang="zh-CN" altLang="en-US" dirty="0"/>
          </a:p>
        </p:txBody>
      </p:sp>
      <p:sp>
        <p:nvSpPr>
          <p:cNvPr id="3" name="文本占位符 2"/>
          <p:cNvSpPr>
            <a:spLocks noGrp="1"/>
          </p:cNvSpPr>
          <p:nvPr>
            <p:ph idx="1"/>
          </p:nvPr>
        </p:nvSpPr>
        <p:spPr/>
        <p:txBody>
          <a:bodyPr>
            <a:normAutofit fontScale="92500" lnSpcReduction="10000"/>
          </a:bodyPr>
          <a:lstStyle/>
          <a:p>
            <a:r>
              <a:rPr lang="zh-CN" altLang="en-US" dirty="0" smtClean="0"/>
              <a:t>用于债券报价</a:t>
            </a:r>
            <a:endParaRPr lang="en-US" altLang="zh-CN" dirty="0" smtClean="0"/>
          </a:p>
          <a:p>
            <a:r>
              <a:rPr lang="zh-CN" altLang="en-US" dirty="0"/>
              <a:t>用于</a:t>
            </a:r>
            <a:r>
              <a:rPr lang="zh-CN" altLang="en-US" dirty="0" smtClean="0"/>
              <a:t>比较债券的投资价值</a:t>
            </a:r>
            <a:endParaRPr lang="en-US" altLang="zh-CN" dirty="0" smtClean="0"/>
          </a:p>
          <a:p>
            <a:pPr lvl="1"/>
            <a:r>
              <a:rPr lang="zh-CN" altLang="zh-CN" dirty="0"/>
              <a:t>严格来看，只要发行者信用等级、债券的剩余期限、本金偿还方式和利息支付这</a:t>
            </a:r>
            <a:r>
              <a:rPr lang="en-US" altLang="zh-CN" dirty="0"/>
              <a:t>4</a:t>
            </a:r>
            <a:r>
              <a:rPr lang="zh-CN" altLang="zh-CN" dirty="0"/>
              <a:t>个条件中有一个条件不同，债券价格内含的</a:t>
            </a:r>
            <a:r>
              <a:rPr lang="zh-CN" altLang="zh-CN" dirty="0" smtClean="0"/>
              <a:t>到期收益率本质上</a:t>
            </a:r>
            <a:r>
              <a:rPr lang="zh-CN" altLang="en-US" dirty="0" smtClean="0"/>
              <a:t>是</a:t>
            </a:r>
            <a:r>
              <a:rPr lang="zh-CN" altLang="zh-CN" dirty="0" smtClean="0"/>
              <a:t>不可比的</a:t>
            </a:r>
            <a:endParaRPr lang="en-US" altLang="zh-CN" dirty="0" smtClean="0"/>
          </a:p>
          <a:p>
            <a:pPr lvl="1"/>
            <a:r>
              <a:rPr lang="zh-CN" altLang="zh-CN" dirty="0" smtClean="0"/>
              <a:t>但如果</a:t>
            </a:r>
            <a:r>
              <a:rPr lang="zh-CN" altLang="zh-CN" dirty="0"/>
              <a:t>其他条件都相同，只是利息支付不同，债券价格内含的合理到期收益率应当比较</a:t>
            </a:r>
            <a:r>
              <a:rPr lang="zh-CN" altLang="zh-CN" dirty="0" smtClean="0"/>
              <a:t>接近</a:t>
            </a:r>
            <a:endParaRPr lang="en-US" altLang="zh-CN" dirty="0" smtClean="0"/>
          </a:p>
          <a:p>
            <a:pPr lvl="2"/>
            <a:r>
              <a:rPr lang="zh-CN" altLang="en-US" dirty="0" smtClean="0">
                <a:solidFill>
                  <a:srgbClr val="FF0000"/>
                </a:solidFill>
              </a:rPr>
              <a:t>平价债券的到期收益率（</a:t>
            </a:r>
            <a:r>
              <a:rPr lang="en-US" altLang="zh-CN" dirty="0" smtClean="0">
                <a:solidFill>
                  <a:srgbClr val="FF0000"/>
                </a:solidFill>
              </a:rPr>
              <a:t>par yield</a:t>
            </a:r>
            <a:r>
              <a:rPr lang="zh-CN" altLang="en-US" dirty="0" smtClean="0">
                <a:solidFill>
                  <a:srgbClr val="FF0000"/>
                </a:solidFill>
              </a:rPr>
              <a:t>）</a:t>
            </a:r>
            <a:endParaRPr lang="en-US" altLang="zh-CN" dirty="0" smtClean="0">
              <a:solidFill>
                <a:srgbClr val="FF0000"/>
              </a:solidFill>
            </a:endParaRPr>
          </a:p>
          <a:p>
            <a:r>
              <a:rPr lang="zh-CN" altLang="en-US" dirty="0" smtClean="0"/>
              <a:t>用于贴现和定价</a:t>
            </a:r>
            <a:endParaRPr lang="en-US" altLang="zh-CN" dirty="0" smtClean="0"/>
          </a:p>
          <a:p>
            <a:pPr lvl="1"/>
            <a:r>
              <a:rPr lang="zh-CN" altLang="en-US" dirty="0">
                <a:solidFill>
                  <a:srgbClr val="FF0000"/>
                </a:solidFill>
              </a:rPr>
              <a:t>相应</a:t>
            </a:r>
            <a:r>
              <a:rPr lang="zh-CN" altLang="en-US" dirty="0" smtClean="0">
                <a:solidFill>
                  <a:srgbClr val="FF0000"/>
                </a:solidFill>
              </a:rPr>
              <a:t>期限、相应风险与相应现金流结构</a:t>
            </a:r>
          </a:p>
        </p:txBody>
      </p:sp>
      <p:sp>
        <p:nvSpPr>
          <p:cNvPr id="5" name="灯片编号占位符 4"/>
          <p:cNvSpPr>
            <a:spLocks noGrp="1"/>
          </p:cNvSpPr>
          <p:nvPr>
            <p:ph type="sldNum" sz="quarter" idx="10"/>
          </p:nvPr>
        </p:nvSpPr>
        <p:spPr/>
        <p:txBody>
          <a:bodyPr/>
          <a:lstStyle/>
          <a:p>
            <a:fld id="{0C913308-F349-4B6D-A68A-DD1791B4A57B}" type="slidenum">
              <a:rPr lang="zh-CN" altLang="en-US" smtClean="0"/>
              <a:pPr/>
              <a:t>16</a:t>
            </a:fld>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00984979"/>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到期收益率与即期利率</a:t>
            </a:r>
            <a:endParaRPr lang="zh-CN" altLang="en-US" dirty="0"/>
          </a:p>
        </p:txBody>
      </p:sp>
      <p:sp>
        <p:nvSpPr>
          <p:cNvPr id="3" name="文本占位符 2"/>
          <p:cNvSpPr>
            <a:spLocks noGrp="1"/>
          </p:cNvSpPr>
          <p:nvPr>
            <p:ph idx="1"/>
          </p:nvPr>
        </p:nvSpPr>
        <p:spPr/>
        <p:txBody>
          <a:bodyPr/>
          <a:lstStyle/>
          <a:p>
            <a:r>
              <a:rPr lang="zh-CN" altLang="en-US" dirty="0" smtClean="0"/>
              <a:t>即期利率是零息债的到期收益率</a:t>
            </a:r>
            <a:endParaRPr lang="en-US" altLang="zh-CN" dirty="0" smtClean="0"/>
          </a:p>
          <a:p>
            <a:r>
              <a:rPr lang="en-US" altLang="zh-CN" dirty="0" smtClean="0"/>
              <a:t>n</a:t>
            </a:r>
            <a:r>
              <a:rPr lang="zh-CN" altLang="zh-CN" dirty="0" smtClean="0"/>
              <a:t>年期债券的到期收益率可以看作</a:t>
            </a:r>
            <a:r>
              <a:rPr lang="en-US" altLang="zh-CN" dirty="0" smtClean="0"/>
              <a:t>0</a:t>
            </a:r>
            <a:r>
              <a:rPr lang="zh-CN" altLang="zh-CN" dirty="0" smtClean="0"/>
              <a:t>至</a:t>
            </a:r>
            <a:r>
              <a:rPr lang="en-US" altLang="zh-CN" dirty="0" smtClean="0"/>
              <a:t>n</a:t>
            </a:r>
            <a:r>
              <a:rPr lang="zh-CN" altLang="zh-CN" dirty="0" smtClean="0"/>
              <a:t>年的即期利率期限结构的某种加权平均，是投资至期末的总年平均收益率。</a:t>
            </a:r>
            <a:r>
              <a:rPr lang="en-US" altLang="zh-CN" dirty="0" smtClean="0"/>
              <a:t>n</a:t>
            </a:r>
            <a:r>
              <a:rPr lang="zh-CN" altLang="zh-CN" dirty="0" smtClean="0"/>
              <a:t>年期的即期利率可以视为</a:t>
            </a:r>
            <a:r>
              <a:rPr lang="en-US" altLang="zh-CN" dirty="0" smtClean="0"/>
              <a:t>n</a:t>
            </a:r>
            <a:r>
              <a:rPr lang="zh-CN" altLang="zh-CN" dirty="0" smtClean="0"/>
              <a:t>年期到期收益率的边际利率</a:t>
            </a:r>
            <a:r>
              <a:rPr lang="zh-CN" altLang="zh-CN" i="1" dirty="0" smtClean="0"/>
              <a:t>。</a:t>
            </a:r>
            <a:endParaRPr lang="en-US" altLang="zh-CN" i="1" dirty="0" smtClean="0"/>
          </a:p>
          <a:p>
            <a:r>
              <a:rPr lang="zh-CN" altLang="en-US" i="1" dirty="0" smtClean="0"/>
              <a:t>贴现率的选择</a:t>
            </a:r>
            <a:endParaRPr lang="en-US" altLang="zh-CN" i="1" dirty="0" smtClean="0"/>
          </a:p>
          <a:p>
            <a:pPr lvl="1"/>
            <a:r>
              <a:rPr lang="zh-CN" altLang="en-US" dirty="0" smtClean="0"/>
              <a:t>即期利率：</a:t>
            </a:r>
            <a:r>
              <a:rPr lang="zh-CN" altLang="zh-CN" dirty="0" smtClean="0"/>
              <a:t>“相应期限”和“相应风险”</a:t>
            </a:r>
            <a:endParaRPr lang="en-US" altLang="zh-CN" dirty="0" smtClean="0"/>
          </a:p>
          <a:p>
            <a:pPr lvl="1"/>
            <a:r>
              <a:rPr lang="zh-CN" altLang="en-US" dirty="0" smtClean="0"/>
              <a:t>到期收益率：</a:t>
            </a:r>
            <a:r>
              <a:rPr lang="zh-CN" altLang="zh-CN" dirty="0" smtClean="0"/>
              <a:t>“相应期限”</a:t>
            </a:r>
            <a:r>
              <a:rPr lang="zh-CN" altLang="en-US" dirty="0" smtClean="0"/>
              <a:t>、</a:t>
            </a:r>
            <a:r>
              <a:rPr lang="zh-CN" altLang="zh-CN" dirty="0" smtClean="0"/>
              <a:t>“相应风险”</a:t>
            </a:r>
            <a:r>
              <a:rPr lang="zh-CN" altLang="en-US" dirty="0" smtClean="0"/>
              <a:t>和</a:t>
            </a:r>
            <a:r>
              <a:rPr lang="zh-CN" altLang="zh-CN" dirty="0" smtClean="0"/>
              <a:t>“相应的现金流结构”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1866527476"/>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95536" y="692696"/>
            <a:ext cx="8579296" cy="735161"/>
          </a:xfrm>
        </p:spPr>
        <p:txBody>
          <a:bodyPr/>
          <a:lstStyle/>
          <a:p>
            <a:r>
              <a:rPr lang="zh-CN" altLang="en-US" sz="3600" dirty="0"/>
              <a:t>利率上升，债券价格一定下降吗？</a:t>
            </a:r>
          </a:p>
        </p:txBody>
      </p:sp>
      <p:sp>
        <p:nvSpPr>
          <p:cNvPr id="7" name="内容占位符 6"/>
          <p:cNvSpPr>
            <a:spLocks noGrp="1"/>
          </p:cNvSpPr>
          <p:nvPr>
            <p:ph idx="1"/>
          </p:nvPr>
        </p:nvSpPr>
        <p:spPr/>
        <p:txBody>
          <a:bodyPr/>
          <a:lstStyle/>
          <a:p>
            <a:r>
              <a:rPr lang="zh-CN" altLang="en-US" dirty="0" smtClean="0"/>
              <a:t>固息债</a:t>
            </a:r>
            <a:endParaRPr lang="en-US" altLang="zh-CN" dirty="0" smtClean="0"/>
          </a:p>
          <a:p>
            <a:endParaRPr lang="en-US" altLang="zh-CN" dirty="0" smtClean="0"/>
          </a:p>
          <a:p>
            <a:r>
              <a:rPr lang="zh-CN" altLang="en-US" dirty="0"/>
              <a:t>浮息</a:t>
            </a:r>
            <a:r>
              <a:rPr lang="zh-CN" altLang="en-US" dirty="0" smtClean="0"/>
              <a:t>债</a:t>
            </a:r>
            <a:endParaRPr lang="en-US" altLang="zh-CN" dirty="0" smtClean="0"/>
          </a:p>
          <a:p>
            <a:pPr lvl="1"/>
            <a:r>
              <a:rPr lang="zh-CN" altLang="en-US" dirty="0" smtClean="0"/>
              <a:t>（本金＋下期付息）从下个付息日贴现至今天</a:t>
            </a:r>
            <a:endParaRPr lang="zh-CN" altLang="en-US" dirty="0"/>
          </a:p>
        </p:txBody>
      </p:sp>
      <p:sp>
        <p:nvSpPr>
          <p:cNvPr id="5" name="灯片编号占位符 4"/>
          <p:cNvSpPr>
            <a:spLocks noGrp="1"/>
          </p:cNvSpPr>
          <p:nvPr>
            <p:ph type="sldNum" sz="quarter" idx="10"/>
          </p:nvPr>
        </p:nvSpPr>
        <p:spPr/>
        <p:txBody>
          <a:bodyPr/>
          <a:lstStyle/>
          <a:p>
            <a:pPr>
              <a:defRPr/>
            </a:pPr>
            <a:fld id="{713BC255-81B2-40C7-A9A0-DCA5256D2BDE}" type="slidenum">
              <a:rPr lang="en-US" altLang="zh-CN" smtClean="0"/>
              <a:pPr>
                <a:defRPr/>
              </a:pPr>
              <a:t>18</a:t>
            </a:fld>
            <a:endParaRPr lang="en-US" altLang="zh-CN"/>
          </a:p>
        </p:txBody>
      </p:sp>
    </p:spTree>
    <p:extLst>
      <p:ext uri="{BB962C8B-B14F-4D97-AF65-F5344CB8AC3E}">
        <p14:creationId xmlns:p14="http://schemas.microsoft.com/office/powerpoint/2010/main" val="346590750"/>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15"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22" y="2708920"/>
            <a:ext cx="512724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固息债</a:t>
            </a:r>
            <a:r>
              <a:rPr lang="zh-CN" altLang="en-US" dirty="0"/>
              <a:t>价格</a:t>
            </a:r>
            <a:r>
              <a:rPr lang="zh-CN" altLang="en-US" dirty="0" smtClean="0"/>
              <a:t>特征</a:t>
            </a:r>
            <a:r>
              <a:rPr lang="en-US" altLang="zh-CN" dirty="0" smtClean="0"/>
              <a:t>(I)</a:t>
            </a:r>
            <a:endParaRPr lang="zh-CN" altLang="en-US" dirty="0"/>
          </a:p>
        </p:txBody>
      </p:sp>
      <p:sp>
        <p:nvSpPr>
          <p:cNvPr id="3" name="内容占位符 2"/>
          <p:cNvSpPr>
            <a:spLocks noGrp="1"/>
          </p:cNvSpPr>
          <p:nvPr>
            <p:ph idx="1"/>
          </p:nvPr>
        </p:nvSpPr>
        <p:spPr>
          <a:xfrm>
            <a:off x="395536" y="1340768"/>
            <a:ext cx="8579296" cy="4530725"/>
          </a:xfrm>
        </p:spPr>
        <p:txBody>
          <a:bodyPr/>
          <a:lstStyle/>
          <a:p>
            <a:r>
              <a:rPr lang="zh-CN" altLang="en-US" sz="2600" dirty="0" smtClean="0"/>
              <a:t>固息债价格和到期收益率（</a:t>
            </a:r>
            <a:r>
              <a:rPr lang="en-US" altLang="zh-CN" sz="2600" dirty="0" smtClean="0">
                <a:solidFill>
                  <a:srgbClr val="0000FF"/>
                </a:solidFill>
              </a:rPr>
              <a:t>YTM</a:t>
            </a:r>
            <a:r>
              <a:rPr lang="zh-CN" altLang="en-US" sz="2600" dirty="0" smtClean="0"/>
              <a:t>）一一对应且反向变动</a:t>
            </a:r>
            <a:endParaRPr lang="en-US" altLang="zh-CN" sz="2600" dirty="0" smtClean="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19</a:t>
            </a:fld>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740697932"/>
              </p:ext>
            </p:extLst>
          </p:nvPr>
        </p:nvGraphicFramePr>
        <p:xfrm>
          <a:off x="2006622" y="1829560"/>
          <a:ext cx="5495255" cy="852653"/>
        </p:xfrm>
        <a:graphic>
          <a:graphicData uri="http://schemas.openxmlformats.org/presentationml/2006/ole">
            <mc:AlternateContent xmlns:mc="http://schemas.openxmlformats.org/markup-compatibility/2006">
              <mc:Choice xmlns:v="urn:schemas-microsoft-com:vml" Requires="v">
                <p:oleObj spid="_x0000_s35857" name="Equation" r:id="rId5" imgW="2946240" imgH="457200" progId="Equation.DSMT4">
                  <p:embed/>
                </p:oleObj>
              </mc:Choice>
              <mc:Fallback>
                <p:oleObj name="Equation" r:id="rId5" imgW="2946240" imgH="457200" progId="Equation.DSMT4">
                  <p:embed/>
                  <p:pic>
                    <p:nvPicPr>
                      <p:cNvPr id="0" name=""/>
                      <p:cNvPicPr/>
                      <p:nvPr/>
                    </p:nvPicPr>
                    <p:blipFill>
                      <a:blip r:embed="rId6"/>
                      <a:stretch>
                        <a:fillRect/>
                      </a:stretch>
                    </p:blipFill>
                    <p:spPr>
                      <a:xfrm>
                        <a:off x="2006622" y="1829560"/>
                        <a:ext cx="5495255" cy="852653"/>
                      </a:xfrm>
                      <a:prstGeom prst="rect">
                        <a:avLst/>
                      </a:prstGeom>
                    </p:spPr>
                  </p:pic>
                </p:oleObj>
              </mc:Fallback>
            </mc:AlternateContent>
          </a:graphicData>
        </a:graphic>
      </p:graphicFrame>
      <p:sp>
        <p:nvSpPr>
          <p:cNvPr id="10" name="TextBox 9"/>
          <p:cNvSpPr txBox="1"/>
          <p:nvPr/>
        </p:nvSpPr>
        <p:spPr>
          <a:xfrm>
            <a:off x="3635896" y="2996952"/>
            <a:ext cx="3384376" cy="923330"/>
          </a:xfrm>
          <a:prstGeom prst="rect">
            <a:avLst/>
          </a:prstGeom>
          <a:noFill/>
        </p:spPr>
        <p:txBody>
          <a:bodyPr wrap="square" rtlCol="0">
            <a:spAutoFit/>
          </a:bodyPr>
          <a:lstStyle/>
          <a:p>
            <a:pPr marL="0" indent="0" algn="ctr">
              <a:buNone/>
            </a:pPr>
            <a:r>
              <a:rPr lang="zh-CN" altLang="en-US" b="1" dirty="0">
                <a:solidFill>
                  <a:srgbClr val="FF0000"/>
                </a:solidFill>
                <a:latin typeface="Adobe 仿宋 Std R" pitchFamily="18" charset="-122"/>
                <a:ea typeface="Adobe 仿宋 Std R" pitchFamily="18" charset="-122"/>
              </a:rPr>
              <a:t>预期利率上升者做空国债期货</a:t>
            </a:r>
            <a:endParaRPr lang="en-US" altLang="zh-CN" b="1" dirty="0">
              <a:solidFill>
                <a:srgbClr val="FF0000"/>
              </a:solidFill>
              <a:latin typeface="Adobe 仿宋 Std R" pitchFamily="18" charset="-122"/>
              <a:ea typeface="Adobe 仿宋 Std R" pitchFamily="18" charset="-122"/>
            </a:endParaRPr>
          </a:p>
          <a:p>
            <a:pPr marL="0" indent="0" algn="ctr">
              <a:buNone/>
            </a:pPr>
            <a:r>
              <a:rPr lang="zh-CN" altLang="en-US" b="1" dirty="0">
                <a:solidFill>
                  <a:schemeClr val="accent6">
                    <a:lumMod val="75000"/>
                  </a:schemeClr>
                </a:solidFill>
                <a:latin typeface="Adobe 仿宋 Std R" pitchFamily="18" charset="-122"/>
                <a:ea typeface="Adobe 仿宋 Std R" pitchFamily="18" charset="-122"/>
              </a:rPr>
              <a:t>预期利率下跌者做多国债期货</a:t>
            </a:r>
          </a:p>
          <a:p>
            <a:endParaRPr lang="zh-CN" altLang="en-US" dirty="0"/>
          </a:p>
        </p:txBody>
      </p:sp>
    </p:spTree>
    <p:extLst>
      <p:ext uri="{BB962C8B-B14F-4D97-AF65-F5344CB8AC3E}">
        <p14:creationId xmlns:p14="http://schemas.microsoft.com/office/powerpoint/2010/main" val="2796426783"/>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76672"/>
            <a:ext cx="9001000" cy="1139825"/>
          </a:xfrm>
        </p:spPr>
        <p:txBody>
          <a:bodyPr>
            <a:normAutofit/>
          </a:bodyPr>
          <a:lstStyle/>
          <a:p>
            <a:r>
              <a:rPr lang="en-US" altLang="zh-CN" b="1" dirty="0" smtClean="0"/>
              <a:t>What Makes Treasury Futures Different?</a:t>
            </a:r>
            <a:br>
              <a:rPr lang="en-US" altLang="zh-CN" b="1" dirty="0" smtClean="0"/>
            </a:br>
            <a:endParaRPr lang="zh-CN" altLang="en-US" b="1" dirty="0"/>
          </a:p>
        </p:txBody>
      </p:sp>
      <p:sp>
        <p:nvSpPr>
          <p:cNvPr id="3" name="内容占位符 2"/>
          <p:cNvSpPr>
            <a:spLocks noGrp="1"/>
          </p:cNvSpPr>
          <p:nvPr>
            <p:ph idx="1"/>
          </p:nvPr>
        </p:nvSpPr>
        <p:spPr>
          <a:xfrm>
            <a:off x="395536" y="1556792"/>
            <a:ext cx="8435280" cy="4530725"/>
          </a:xfrm>
        </p:spPr>
        <p:txBody>
          <a:bodyPr/>
          <a:lstStyle/>
          <a:p>
            <a:r>
              <a:rPr lang="zh-CN" altLang="en-US" dirty="0"/>
              <a:t>标的</a:t>
            </a:r>
            <a:r>
              <a:rPr lang="zh-CN" altLang="en-US" dirty="0" smtClean="0"/>
              <a:t>资产</a:t>
            </a:r>
            <a:endParaRPr lang="en-US" altLang="zh-CN" dirty="0" smtClean="0"/>
          </a:p>
          <a:p>
            <a:pPr marL="344487" lvl="1" indent="0">
              <a:buNone/>
            </a:pPr>
            <a:r>
              <a:rPr lang="zh-CN" altLang="en-US" sz="2400" dirty="0" smtClean="0">
                <a:solidFill>
                  <a:srgbClr val="FF0000"/>
                </a:solidFill>
              </a:rPr>
              <a:t>国债</a:t>
            </a:r>
            <a:r>
              <a:rPr lang="en-US" altLang="zh-CN" sz="2400" dirty="0" smtClean="0">
                <a:solidFill>
                  <a:srgbClr val="FF0000"/>
                </a:solidFill>
              </a:rPr>
              <a:t>/</a:t>
            </a:r>
            <a:r>
              <a:rPr lang="zh-CN" altLang="en-US" sz="2400" dirty="0" smtClean="0">
                <a:solidFill>
                  <a:srgbClr val="FF0000"/>
                </a:solidFill>
              </a:rPr>
              <a:t>利率</a:t>
            </a:r>
            <a:endParaRPr lang="en-US" altLang="zh-CN" sz="2400" dirty="0" smtClean="0">
              <a:solidFill>
                <a:srgbClr val="FF0000"/>
              </a:solidFill>
            </a:endParaRPr>
          </a:p>
          <a:p>
            <a:pPr marL="344487" lvl="1" indent="0">
              <a:buNone/>
            </a:pPr>
            <a:endParaRPr lang="en-US" altLang="zh-CN" sz="2000" dirty="0"/>
          </a:p>
          <a:p>
            <a:r>
              <a:rPr lang="zh-CN" altLang="en-US" dirty="0"/>
              <a:t>市场报价</a:t>
            </a:r>
            <a:endParaRPr lang="en-US" altLang="zh-CN" dirty="0"/>
          </a:p>
          <a:p>
            <a:pPr marL="0" indent="0">
              <a:buNone/>
            </a:pPr>
            <a:r>
              <a:rPr lang="en-US" altLang="zh-CN" sz="2400" dirty="0" smtClean="0"/>
              <a:t>     </a:t>
            </a:r>
            <a:r>
              <a:rPr lang="zh-CN" altLang="en-US" sz="2400" dirty="0">
                <a:solidFill>
                  <a:srgbClr val="FF0000"/>
                </a:solidFill>
              </a:rPr>
              <a:t>净价与全价</a:t>
            </a:r>
            <a:r>
              <a:rPr lang="en-US" altLang="zh-CN" sz="2400" dirty="0"/>
              <a:t>	</a:t>
            </a:r>
            <a:endParaRPr lang="en-US" altLang="zh-CN" sz="2400" dirty="0" smtClean="0"/>
          </a:p>
          <a:p>
            <a:endParaRPr lang="en-US" altLang="zh-CN" sz="2400" dirty="0"/>
          </a:p>
          <a:p>
            <a:r>
              <a:rPr lang="zh-CN" altLang="en-US" dirty="0"/>
              <a:t>交割期权</a:t>
            </a:r>
            <a:endParaRPr lang="en-US" altLang="zh-CN" dirty="0"/>
          </a:p>
          <a:p>
            <a:pPr marL="344487" lvl="1" indent="0">
              <a:buNone/>
            </a:pPr>
            <a:r>
              <a:rPr lang="zh-CN" altLang="en-US" sz="2400" dirty="0" smtClean="0">
                <a:solidFill>
                  <a:srgbClr val="FF0000"/>
                </a:solidFill>
              </a:rPr>
              <a:t>转换因子与最便宜可交割券（</a:t>
            </a:r>
            <a:r>
              <a:rPr lang="en-US" altLang="zh-CN" sz="2400" dirty="0" smtClean="0">
                <a:solidFill>
                  <a:srgbClr val="FF0000"/>
                </a:solidFill>
              </a:rPr>
              <a:t>CTD</a:t>
            </a:r>
            <a:r>
              <a:rPr lang="zh-CN" altLang="en-US" sz="2400" dirty="0" smtClean="0">
                <a:solidFill>
                  <a:srgbClr val="FF0000"/>
                </a:solidFill>
              </a:rPr>
              <a:t>券）</a:t>
            </a:r>
            <a:endParaRPr lang="en-US" altLang="zh-CN" sz="2400" dirty="0" smtClean="0">
              <a:solidFill>
                <a:srgbClr val="FF0000"/>
              </a:solidFill>
            </a:endParaRPr>
          </a:p>
          <a:p>
            <a:endParaRPr lang="en-US" altLang="zh-CN" sz="2400" dirty="0" smtClean="0"/>
          </a:p>
          <a:p>
            <a:endParaRPr lang="en-US" altLang="zh-CN"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a:t>
            </a:fld>
            <a:endParaRPr lang="en-US" altLang="zh-CN"/>
          </a:p>
        </p:txBody>
      </p:sp>
    </p:spTree>
    <p:extLst>
      <p:ext uri="{BB962C8B-B14F-4D97-AF65-F5344CB8AC3E}">
        <p14:creationId xmlns:p14="http://schemas.microsoft.com/office/powerpoint/2010/main" val="397145601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CTD</a:t>
            </a:r>
            <a:r>
              <a:rPr lang="zh-CN" altLang="en-US" dirty="0" smtClean="0"/>
              <a:t>券的经验法则</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如果忽略应计利息，</a:t>
            </a:r>
            <a:r>
              <a:rPr lang="en-US" altLang="zh-CN" sz="2800" dirty="0" smtClean="0"/>
              <a:t>IRR</a:t>
            </a:r>
            <a:r>
              <a:rPr lang="zh-CN" altLang="en-US" sz="2800" dirty="0" smtClean="0"/>
              <a:t>约等于</a:t>
            </a:r>
            <a:endParaRPr lang="en-US" altLang="zh-CN" sz="2800" dirty="0" smtClean="0"/>
          </a:p>
          <a:p>
            <a:endParaRPr lang="en-US" altLang="zh-CN" dirty="0"/>
          </a:p>
          <a:p>
            <a:endParaRPr lang="en-US" altLang="zh-CN" dirty="0" smtClean="0"/>
          </a:p>
          <a:p>
            <a:endParaRPr lang="en-US" altLang="zh-CN" dirty="0" smtClean="0"/>
          </a:p>
          <a:p>
            <a:pPr marL="0" indent="-457200">
              <a:buNone/>
            </a:pPr>
            <a:r>
              <a:rPr lang="en-US" altLang="zh-CN" sz="2200" dirty="0" smtClean="0"/>
              <a:t>         </a:t>
            </a:r>
          </a:p>
          <a:p>
            <a:endParaRPr lang="en-US" altLang="zh-CN" sz="2800" dirty="0" smtClean="0"/>
          </a:p>
          <a:p>
            <a:r>
              <a:rPr lang="en-US" altLang="zh-CN" sz="2800" dirty="0" smtClean="0"/>
              <a:t>CF</a:t>
            </a:r>
            <a:r>
              <a:rPr lang="zh-CN" altLang="en-US" sz="2800" dirty="0" smtClean="0"/>
              <a:t>固定以</a:t>
            </a:r>
            <a:r>
              <a:rPr lang="en-US" altLang="zh-CN" sz="2800" dirty="0" smtClean="0"/>
              <a:t>3</a:t>
            </a:r>
            <a:r>
              <a:rPr lang="zh-CN" altLang="en-US" sz="2800" dirty="0" smtClean="0"/>
              <a:t>％计算</a:t>
            </a:r>
            <a:endParaRPr lang="en-US" altLang="zh-CN" sz="2800" dirty="0" smtClean="0"/>
          </a:p>
          <a:p>
            <a:pPr marL="344487" lvl="1" indent="0">
              <a:buNone/>
            </a:pPr>
            <a:r>
              <a:rPr lang="zh-CN" altLang="en-US" sz="2200" dirty="0" smtClean="0">
                <a:solidFill>
                  <a:srgbClr val="FF0000"/>
                </a:solidFill>
              </a:rPr>
              <a:t>如果两个债券的合理</a:t>
            </a:r>
            <a:r>
              <a:rPr lang="en-US" altLang="zh-CN" sz="2200" dirty="0" smtClean="0">
                <a:solidFill>
                  <a:srgbClr val="FF0000"/>
                </a:solidFill>
              </a:rPr>
              <a:t>YTM</a:t>
            </a:r>
            <a:r>
              <a:rPr lang="zh-CN" altLang="en-US" sz="2200" dirty="0" smtClean="0">
                <a:solidFill>
                  <a:srgbClr val="FF0000"/>
                </a:solidFill>
              </a:rPr>
              <a:t>应为</a:t>
            </a:r>
            <a:r>
              <a:rPr lang="en-US" altLang="zh-CN" sz="2200" dirty="0" smtClean="0">
                <a:solidFill>
                  <a:srgbClr val="FF0000"/>
                </a:solidFill>
              </a:rPr>
              <a:t>4</a:t>
            </a:r>
            <a:r>
              <a:rPr lang="zh-CN" altLang="en-US" sz="2200" dirty="0" smtClean="0">
                <a:solidFill>
                  <a:srgbClr val="FF0000"/>
                </a:solidFill>
              </a:rPr>
              <a:t>％，</a:t>
            </a:r>
            <a:r>
              <a:rPr lang="en-US" altLang="zh-CN" sz="2200" dirty="0" smtClean="0">
                <a:solidFill>
                  <a:srgbClr val="FF0000"/>
                </a:solidFill>
              </a:rPr>
              <a:t>CF</a:t>
            </a:r>
            <a:r>
              <a:rPr lang="zh-CN" altLang="en-US" sz="2200" dirty="0" smtClean="0">
                <a:solidFill>
                  <a:srgbClr val="FF0000"/>
                </a:solidFill>
              </a:rPr>
              <a:t>出现高估，高估多者</a:t>
            </a:r>
            <a:r>
              <a:rPr lang="zh-CN" altLang="en-US" sz="2200" dirty="0">
                <a:solidFill>
                  <a:srgbClr val="FF0000"/>
                </a:solidFill>
              </a:rPr>
              <a:t>合算</a:t>
            </a:r>
            <a:endParaRPr lang="en-US" altLang="zh-CN" sz="2200" dirty="0" smtClean="0">
              <a:solidFill>
                <a:srgbClr val="FF0000"/>
              </a:solidFill>
            </a:endParaRPr>
          </a:p>
          <a:p>
            <a:pPr marL="344487" lvl="1" indent="0">
              <a:buNone/>
            </a:pPr>
            <a:r>
              <a:rPr lang="zh-CN" altLang="en-US" sz="2200" dirty="0">
                <a:solidFill>
                  <a:srgbClr val="FF0000"/>
                </a:solidFill>
              </a:rPr>
              <a:t>如果两</a:t>
            </a:r>
            <a:r>
              <a:rPr lang="zh-CN" altLang="en-US" sz="2200" dirty="0" smtClean="0">
                <a:solidFill>
                  <a:srgbClr val="FF0000"/>
                </a:solidFill>
              </a:rPr>
              <a:t>个债券的合理</a:t>
            </a:r>
            <a:r>
              <a:rPr lang="en-US" altLang="zh-CN" sz="2200" dirty="0" smtClean="0">
                <a:solidFill>
                  <a:srgbClr val="FF0000"/>
                </a:solidFill>
              </a:rPr>
              <a:t>YTM</a:t>
            </a:r>
            <a:r>
              <a:rPr lang="zh-CN" altLang="en-US" sz="2200" dirty="0" smtClean="0">
                <a:solidFill>
                  <a:srgbClr val="FF0000"/>
                </a:solidFill>
              </a:rPr>
              <a:t>应为</a:t>
            </a:r>
            <a:r>
              <a:rPr lang="en-US" altLang="zh-CN" sz="2200" dirty="0" smtClean="0">
                <a:solidFill>
                  <a:srgbClr val="FF0000"/>
                </a:solidFill>
              </a:rPr>
              <a:t>2</a:t>
            </a:r>
            <a:r>
              <a:rPr lang="zh-CN" altLang="en-US" sz="2200" dirty="0" smtClean="0">
                <a:solidFill>
                  <a:srgbClr val="FF0000"/>
                </a:solidFill>
              </a:rPr>
              <a:t>％，</a:t>
            </a:r>
            <a:r>
              <a:rPr lang="en-US" altLang="zh-CN" sz="2200" dirty="0" smtClean="0">
                <a:solidFill>
                  <a:srgbClr val="FF0000"/>
                </a:solidFill>
              </a:rPr>
              <a:t>CF</a:t>
            </a:r>
            <a:r>
              <a:rPr lang="zh-CN" altLang="en-US" sz="2200" dirty="0" smtClean="0">
                <a:solidFill>
                  <a:srgbClr val="FF0000"/>
                </a:solidFill>
              </a:rPr>
              <a:t>出现低估，低估少者合算</a:t>
            </a:r>
            <a:endParaRPr lang="en-US" altLang="zh-CN" sz="2200" dirty="0" smtClean="0">
              <a:solidFill>
                <a:srgbClr val="FF0000"/>
              </a:solidFill>
            </a:endParaRPr>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20</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3597367819"/>
              </p:ext>
            </p:extLst>
          </p:nvPr>
        </p:nvGraphicFramePr>
        <p:xfrm>
          <a:off x="899592" y="2636912"/>
          <a:ext cx="7364413" cy="1173163"/>
        </p:xfrm>
        <a:graphic>
          <a:graphicData uri="http://schemas.openxmlformats.org/presentationml/2006/ole">
            <mc:AlternateContent xmlns:mc="http://schemas.openxmlformats.org/markup-compatibility/2006">
              <mc:Choice xmlns:v="urn:schemas-microsoft-com:vml" Requires="v">
                <p:oleObj spid="_x0000_s47114" name="Equation" r:id="rId3" imgW="4140000" imgH="660240" progId="Equation.DSMT4">
                  <p:embed/>
                </p:oleObj>
              </mc:Choice>
              <mc:Fallback>
                <p:oleObj name="Equation" r:id="rId3" imgW="4140000" imgH="660240" progId="Equation.DSMT4">
                  <p:embed/>
                  <p:pic>
                    <p:nvPicPr>
                      <p:cNvPr id="0" name=""/>
                      <p:cNvPicPr/>
                      <p:nvPr/>
                    </p:nvPicPr>
                    <p:blipFill>
                      <a:blip r:embed="rId4"/>
                      <a:stretch>
                        <a:fillRect/>
                      </a:stretch>
                    </p:blipFill>
                    <p:spPr>
                      <a:xfrm>
                        <a:off x="899592" y="2636912"/>
                        <a:ext cx="7364413" cy="1173163"/>
                      </a:xfrm>
                      <a:prstGeom prst="rect">
                        <a:avLst/>
                      </a:prstGeom>
                    </p:spPr>
                  </p:pic>
                </p:oleObj>
              </mc:Fallback>
            </mc:AlternateContent>
          </a:graphicData>
        </a:graphic>
      </p:graphicFrame>
      <p:sp>
        <p:nvSpPr>
          <p:cNvPr id="7" name="TextBox 6"/>
          <p:cNvSpPr txBox="1"/>
          <p:nvPr/>
        </p:nvSpPr>
        <p:spPr>
          <a:xfrm>
            <a:off x="1115616" y="3573016"/>
            <a:ext cx="6696744" cy="923330"/>
          </a:xfrm>
          <a:prstGeom prst="rect">
            <a:avLst/>
          </a:prstGeom>
          <a:noFill/>
        </p:spPr>
        <p:txBody>
          <a:bodyPr wrap="square" rtlCol="0">
            <a:spAutoFit/>
          </a:bodyPr>
          <a:lstStyle/>
          <a:p>
            <a:r>
              <a:rPr lang="en-US" altLang="zh-CN" dirty="0" smtClean="0">
                <a:latin typeface="Adobe Jenson Pro" pitchFamily="18" charset="0"/>
                <a:ea typeface="Adobe 楷体 Std R" pitchFamily="18" charset="-122"/>
              </a:rPr>
              <a:t>F</a:t>
            </a:r>
            <a:r>
              <a:rPr lang="zh-CN" altLang="en-US" dirty="0">
                <a:latin typeface="Adobe Jenson Pro" pitchFamily="18" charset="0"/>
                <a:ea typeface="Adobe 楷体 Std R" pitchFamily="18" charset="-122"/>
              </a:rPr>
              <a:t>为今天</a:t>
            </a:r>
            <a:r>
              <a:rPr lang="en-US" altLang="zh-CN" dirty="0">
                <a:latin typeface="Adobe Jenson Pro" pitchFamily="18" charset="0"/>
                <a:ea typeface="Adobe 楷体 Std R" pitchFamily="18" charset="-122"/>
              </a:rPr>
              <a:t>(t)</a:t>
            </a:r>
            <a:r>
              <a:rPr lang="zh-CN" altLang="en-US" dirty="0">
                <a:latin typeface="Adobe Jenson Pro" pitchFamily="18" charset="0"/>
                <a:ea typeface="Adobe 楷体 Std R" pitchFamily="18" charset="-122"/>
              </a:rPr>
              <a:t> 的期货净价，</a:t>
            </a:r>
            <a:r>
              <a:rPr lang="en-US" altLang="zh-CN" dirty="0">
                <a:latin typeface="Adobe Jenson Pro" pitchFamily="18" charset="0"/>
                <a:ea typeface="Adobe 楷体 Std R" pitchFamily="18" charset="-122"/>
              </a:rPr>
              <a:t>S</a:t>
            </a:r>
            <a:r>
              <a:rPr lang="en-US" altLang="zh-CN" baseline="-25000" dirty="0">
                <a:latin typeface="Adobe Jenson Pro" pitchFamily="18" charset="0"/>
                <a:ea typeface="Adobe 楷体 Std R" pitchFamily="18" charset="-122"/>
              </a:rPr>
              <a:t>i</a:t>
            </a:r>
            <a:r>
              <a:rPr lang="zh-CN" altLang="en-US" dirty="0">
                <a:latin typeface="Adobe Jenson Pro" pitchFamily="18" charset="0"/>
                <a:ea typeface="Adobe 楷体 Std R" pitchFamily="18" charset="-122"/>
              </a:rPr>
              <a:t>为第</a:t>
            </a:r>
            <a:r>
              <a:rPr lang="en-US" altLang="zh-CN" dirty="0" err="1">
                <a:latin typeface="Adobe Jenson Pro" pitchFamily="18" charset="0"/>
                <a:ea typeface="Adobe 楷体 Std R" pitchFamily="18" charset="-122"/>
              </a:rPr>
              <a:t>i</a:t>
            </a:r>
            <a:r>
              <a:rPr lang="zh-CN" altLang="en-US" dirty="0">
                <a:latin typeface="Adobe Jenson Pro" pitchFamily="18" charset="0"/>
                <a:ea typeface="Adobe 楷体 Std R" pitchFamily="18" charset="-122"/>
              </a:rPr>
              <a:t>个债券今天的现货净价</a:t>
            </a:r>
            <a:r>
              <a:rPr lang="zh-CN" altLang="en-US" dirty="0" smtClean="0">
                <a:latin typeface="Adobe Jenson Pro" pitchFamily="18" charset="0"/>
                <a:ea typeface="Adobe 楷体 Std R" pitchFamily="18" charset="-122"/>
              </a:rPr>
              <a:t>，</a:t>
            </a:r>
            <a:r>
              <a:rPr lang="en-US" altLang="zh-CN" dirty="0" err="1" smtClean="0">
                <a:latin typeface="Adobe Jenson Pro" pitchFamily="18" charset="0"/>
                <a:ea typeface="Adobe 楷体 Std R" pitchFamily="18" charset="-122"/>
              </a:rPr>
              <a:t>CF</a:t>
            </a:r>
            <a:r>
              <a:rPr lang="en-US" altLang="zh-CN" baseline="-25000" dirty="0" err="1" smtClean="0">
                <a:latin typeface="Adobe Jenson Pro" pitchFamily="18" charset="0"/>
                <a:ea typeface="Adobe 楷体 Std R" pitchFamily="18" charset="-122"/>
              </a:rPr>
              <a:t>i</a:t>
            </a:r>
            <a:r>
              <a:rPr lang="zh-CN" altLang="en-US" dirty="0">
                <a:latin typeface="Adobe Jenson Pro" pitchFamily="18" charset="0"/>
                <a:ea typeface="Adobe 楷体 Std R" pitchFamily="18" charset="-122"/>
              </a:rPr>
              <a:t>为第</a:t>
            </a:r>
            <a:r>
              <a:rPr lang="en-US" altLang="zh-CN" dirty="0" err="1">
                <a:latin typeface="Adobe Jenson Pro" pitchFamily="18" charset="0"/>
                <a:ea typeface="Adobe 楷体 Std R" pitchFamily="18" charset="-122"/>
              </a:rPr>
              <a:t>i</a:t>
            </a:r>
            <a:r>
              <a:rPr lang="zh-CN" altLang="en-US" dirty="0">
                <a:latin typeface="Adobe Jenson Pro" pitchFamily="18" charset="0"/>
                <a:ea typeface="Adobe 楷体 Std R" pitchFamily="18" charset="-122"/>
              </a:rPr>
              <a:t>个债券的转换因子</a:t>
            </a:r>
            <a:endParaRPr lang="en-US" altLang="zh-CN" dirty="0">
              <a:latin typeface="Adobe Jenson Pro" pitchFamily="18" charset="0"/>
              <a:ea typeface="Adobe 楷体 Std R" pitchFamily="18" charset="-122"/>
            </a:endParaRPr>
          </a:p>
          <a:p>
            <a:endParaRPr lang="zh-CN" altLang="en-US" dirty="0"/>
          </a:p>
        </p:txBody>
      </p:sp>
    </p:spTree>
    <p:extLst>
      <p:ext uri="{BB962C8B-B14F-4D97-AF65-F5344CB8AC3E}">
        <p14:creationId xmlns:p14="http://schemas.microsoft.com/office/powerpoint/2010/main" val="231322248"/>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CTD</a:t>
            </a:r>
            <a:r>
              <a:rPr lang="zh-CN" altLang="en-US" dirty="0"/>
              <a:t>券的经验法则</a:t>
            </a:r>
          </a:p>
        </p:txBody>
      </p:sp>
      <p:sp>
        <p:nvSpPr>
          <p:cNvPr id="3" name="内容占位符 2"/>
          <p:cNvSpPr>
            <a:spLocks noGrp="1"/>
          </p:cNvSpPr>
          <p:nvPr>
            <p:ph idx="1"/>
          </p:nvPr>
        </p:nvSpPr>
        <p:spPr/>
        <p:txBody>
          <a:bodyPr/>
          <a:lstStyle/>
          <a:p>
            <a:r>
              <a:rPr lang="zh-CN" altLang="en-US" dirty="0" smtClean="0"/>
              <a:t>经验法则</a:t>
            </a:r>
            <a:r>
              <a:rPr lang="en-US" altLang="zh-CN" dirty="0" smtClean="0"/>
              <a:t>1</a:t>
            </a:r>
            <a:r>
              <a:rPr lang="zh-CN" altLang="en-US" dirty="0" smtClean="0"/>
              <a:t>：两个</a:t>
            </a:r>
            <a:r>
              <a:rPr lang="en-US" altLang="zh-CN" dirty="0" smtClean="0"/>
              <a:t>YTM</a:t>
            </a:r>
            <a:r>
              <a:rPr lang="zh-CN" altLang="en-US" dirty="0" smtClean="0"/>
              <a:t>相同的债券</a:t>
            </a:r>
            <a:endParaRPr lang="en-US" altLang="zh-CN" dirty="0" smtClean="0"/>
          </a:p>
          <a:p>
            <a:pPr marL="344487" lvl="1" indent="0">
              <a:buNone/>
            </a:pPr>
            <a:r>
              <a:rPr lang="en-US" altLang="zh-CN" dirty="0" smtClean="0">
                <a:solidFill>
                  <a:srgbClr val="FF0000"/>
                </a:solidFill>
              </a:rPr>
              <a:t>YTM&gt;3</a:t>
            </a:r>
            <a:r>
              <a:rPr lang="en-US" altLang="zh-CN" dirty="0">
                <a:solidFill>
                  <a:srgbClr val="FF0000"/>
                </a:solidFill>
              </a:rPr>
              <a:t>%</a:t>
            </a:r>
            <a:r>
              <a:rPr lang="zh-CN" altLang="en-US" dirty="0" smtClean="0">
                <a:solidFill>
                  <a:srgbClr val="FF0000"/>
                </a:solidFill>
              </a:rPr>
              <a:t>，久</a:t>
            </a:r>
            <a:r>
              <a:rPr lang="zh-CN" altLang="en-US" dirty="0">
                <a:solidFill>
                  <a:srgbClr val="FF0000"/>
                </a:solidFill>
              </a:rPr>
              <a:t>期越大，越可能成为</a:t>
            </a:r>
            <a:r>
              <a:rPr lang="en-US" altLang="zh-CN" dirty="0" smtClean="0">
                <a:solidFill>
                  <a:srgbClr val="FF0000"/>
                </a:solidFill>
              </a:rPr>
              <a:t>CTD</a:t>
            </a:r>
          </a:p>
          <a:p>
            <a:pPr marL="344487" lvl="1" indent="0">
              <a:buNone/>
            </a:pPr>
            <a:r>
              <a:rPr lang="en-US" altLang="zh-CN" dirty="0" smtClean="0">
                <a:solidFill>
                  <a:srgbClr val="FF0000"/>
                </a:solidFill>
              </a:rPr>
              <a:t>YTM&lt;3</a:t>
            </a:r>
            <a:r>
              <a:rPr lang="en-US" altLang="zh-CN" dirty="0">
                <a:solidFill>
                  <a:srgbClr val="FF0000"/>
                </a:solidFill>
              </a:rPr>
              <a:t>%</a:t>
            </a:r>
            <a:r>
              <a:rPr lang="zh-CN" altLang="en-US" dirty="0">
                <a:solidFill>
                  <a:srgbClr val="FF0000"/>
                </a:solidFill>
              </a:rPr>
              <a:t>，久期</a:t>
            </a:r>
            <a:r>
              <a:rPr lang="zh-CN" altLang="en-US" dirty="0" smtClean="0">
                <a:solidFill>
                  <a:srgbClr val="FF0000"/>
                </a:solidFill>
              </a:rPr>
              <a:t>越</a:t>
            </a:r>
            <a:r>
              <a:rPr lang="zh-CN" altLang="en-US" dirty="0">
                <a:solidFill>
                  <a:srgbClr val="FF0000"/>
                </a:solidFill>
              </a:rPr>
              <a:t>小</a:t>
            </a:r>
            <a:r>
              <a:rPr lang="zh-CN" altLang="en-US" dirty="0" smtClean="0">
                <a:solidFill>
                  <a:srgbClr val="FF0000"/>
                </a:solidFill>
              </a:rPr>
              <a:t>，</a:t>
            </a:r>
            <a:r>
              <a:rPr lang="zh-CN" altLang="en-US" dirty="0">
                <a:solidFill>
                  <a:srgbClr val="FF0000"/>
                </a:solidFill>
              </a:rPr>
              <a:t>越可能成为</a:t>
            </a:r>
            <a:r>
              <a:rPr lang="en-US" altLang="zh-CN" dirty="0" smtClean="0">
                <a:solidFill>
                  <a:srgbClr val="FF0000"/>
                </a:solidFill>
              </a:rPr>
              <a:t>CTD</a:t>
            </a:r>
          </a:p>
          <a:p>
            <a:pPr marL="344487" lvl="1" indent="0">
              <a:buNone/>
            </a:pPr>
            <a:endParaRPr lang="en-US" altLang="zh-CN" dirty="0">
              <a:solidFill>
                <a:srgbClr val="FF0000"/>
              </a:solidFill>
            </a:endParaRPr>
          </a:p>
          <a:p>
            <a:endParaRPr lang="en-US" altLang="zh-CN" sz="3400" dirty="0" smtClean="0">
              <a:cs typeface="+mn-cs"/>
            </a:endParaRPr>
          </a:p>
          <a:p>
            <a:r>
              <a:rPr lang="zh-CN" altLang="en-US" sz="3400" dirty="0" smtClean="0">
                <a:cs typeface="+mn-cs"/>
              </a:rPr>
              <a:t>经验法则</a:t>
            </a:r>
            <a:r>
              <a:rPr lang="en-US" altLang="zh-CN" sz="3400" dirty="0">
                <a:cs typeface="+mn-cs"/>
              </a:rPr>
              <a:t>2</a:t>
            </a:r>
            <a:r>
              <a:rPr lang="zh-CN" altLang="en-US" sz="3400" dirty="0">
                <a:cs typeface="+mn-cs"/>
              </a:rPr>
              <a:t>：两个久期相同的债券</a:t>
            </a:r>
            <a:endParaRPr lang="en-US" altLang="zh-CN" sz="3400" dirty="0">
              <a:cs typeface="+mn-cs"/>
            </a:endParaRPr>
          </a:p>
          <a:p>
            <a:pPr marL="344487" lvl="1" indent="0">
              <a:buNone/>
            </a:pPr>
            <a:r>
              <a:rPr lang="en-US" altLang="zh-CN" dirty="0" smtClean="0">
                <a:solidFill>
                  <a:srgbClr val="FF0000"/>
                </a:solidFill>
              </a:rPr>
              <a:t>YTM</a:t>
            </a:r>
            <a:r>
              <a:rPr lang="zh-CN" altLang="en-US" dirty="0" smtClean="0">
                <a:solidFill>
                  <a:srgbClr val="FF0000"/>
                </a:solidFill>
              </a:rPr>
              <a:t>较大的债券，更易成为</a:t>
            </a:r>
            <a:r>
              <a:rPr lang="en-US" altLang="zh-CN" dirty="0" smtClean="0">
                <a:solidFill>
                  <a:srgbClr val="FF0000"/>
                </a:solidFill>
              </a:rPr>
              <a:t>CTD</a:t>
            </a:r>
            <a:endParaRPr lang="en-US" altLang="zh-CN" dirty="0">
              <a:solidFill>
                <a:srgbClr val="FF0000"/>
              </a:solidFill>
            </a:endParaRPr>
          </a:p>
          <a:p>
            <a:pPr lvl="1"/>
            <a:endParaRPr lang="en-US" altLang="zh-CN"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21</a:t>
            </a:fld>
            <a:endParaRPr lang="en-US" altLang="zh-CN"/>
          </a:p>
        </p:txBody>
      </p:sp>
    </p:spTree>
    <p:extLst>
      <p:ext uri="{BB962C8B-B14F-4D97-AF65-F5344CB8AC3E}">
        <p14:creationId xmlns:p14="http://schemas.microsoft.com/office/powerpoint/2010/main" val="293391021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a:t>
            </a:r>
            <a:r>
              <a:rPr lang="zh-CN" altLang="en-US" dirty="0"/>
              <a:t>息</a:t>
            </a:r>
            <a:r>
              <a:rPr lang="zh-CN" altLang="zh-CN" dirty="0"/>
              <a:t>债价格</a:t>
            </a:r>
            <a:r>
              <a:rPr lang="zh-CN" altLang="zh-CN" dirty="0" smtClean="0"/>
              <a:t>特征</a:t>
            </a:r>
            <a:r>
              <a:rPr lang="zh-CN" altLang="en-US" dirty="0" smtClean="0"/>
              <a:t>（</a:t>
            </a:r>
            <a:r>
              <a:rPr lang="en-US" altLang="zh-CN" dirty="0" smtClean="0"/>
              <a:t>II</a:t>
            </a:r>
            <a:r>
              <a:rPr lang="zh-CN" altLang="en-US" dirty="0" smtClean="0"/>
              <a:t>）</a:t>
            </a:r>
            <a:endParaRPr lang="zh-CN" altLang="en-US" dirty="0"/>
          </a:p>
        </p:txBody>
      </p:sp>
      <p:sp>
        <p:nvSpPr>
          <p:cNvPr id="3" name="文本占位符 2"/>
          <p:cNvSpPr>
            <a:spLocks noGrp="1"/>
          </p:cNvSpPr>
          <p:nvPr>
            <p:ph idx="1"/>
          </p:nvPr>
        </p:nvSpPr>
        <p:spPr>
          <a:xfrm>
            <a:off x="511206" y="1844204"/>
            <a:ext cx="8229600" cy="3529012"/>
          </a:xfrm>
        </p:spPr>
        <p:txBody>
          <a:bodyPr/>
          <a:lstStyle/>
          <a:p>
            <a:r>
              <a:rPr lang="zh-CN" altLang="zh-CN" dirty="0" smtClean="0"/>
              <a:t>贴现率</a:t>
            </a:r>
            <a:r>
              <a:rPr lang="zh-CN" altLang="zh-CN" dirty="0"/>
              <a:t>下降导致的债券价格上升的幅度大于贴现率上升相同基点导致的债券价格下降</a:t>
            </a:r>
            <a:r>
              <a:rPr lang="zh-CN" altLang="zh-CN" dirty="0" smtClean="0"/>
              <a:t>的</a:t>
            </a:r>
            <a:r>
              <a:rPr lang="zh-CN" altLang="en-US" dirty="0" smtClean="0"/>
              <a:t>幅度</a:t>
            </a:r>
            <a:endParaRPr lang="en-US" altLang="zh-CN" dirty="0" smtClean="0"/>
          </a:p>
          <a:p>
            <a:pPr lvl="1"/>
            <a:r>
              <a:rPr lang="zh-CN" altLang="zh-CN" dirty="0" smtClean="0">
                <a:solidFill>
                  <a:srgbClr val="FF0000"/>
                </a:solidFill>
              </a:rPr>
              <a:t>价格</a:t>
            </a:r>
            <a:r>
              <a:rPr lang="zh-CN" altLang="zh-CN" dirty="0">
                <a:solidFill>
                  <a:srgbClr val="FF0000"/>
                </a:solidFill>
              </a:rPr>
              <a:t>－收益率曲线是非线性且凸向原点的</a:t>
            </a:r>
            <a:endParaRPr lang="zh-CN" altLang="en-US" dirty="0">
              <a:solidFill>
                <a:srgbClr val="FF0000"/>
              </a:solidFill>
            </a:endParaRPr>
          </a:p>
        </p:txBody>
      </p:sp>
      <p:sp>
        <p:nvSpPr>
          <p:cNvPr id="38" name="灯片编号占位符 37"/>
          <p:cNvSpPr>
            <a:spLocks noGrp="1"/>
          </p:cNvSpPr>
          <p:nvPr>
            <p:ph type="sldNum" sz="quarter" idx="10"/>
          </p:nvPr>
        </p:nvSpPr>
        <p:spPr/>
        <p:txBody>
          <a:bodyPr/>
          <a:lstStyle/>
          <a:p>
            <a:fld id="{0C913308-F349-4B6D-A68A-DD1791B4A57B}" type="slidenum">
              <a:rPr lang="zh-CN" altLang="en-US" smtClean="0"/>
              <a:pPr/>
              <a:t>22</a:t>
            </a:fld>
            <a:endParaRPr lang="zh-CN" altLang="en-US" dirty="0"/>
          </a:p>
        </p:txBody>
      </p:sp>
      <p:grpSp>
        <p:nvGrpSpPr>
          <p:cNvPr id="5" name="组合 4"/>
          <p:cNvGrpSpPr/>
          <p:nvPr/>
        </p:nvGrpSpPr>
        <p:grpSpPr>
          <a:xfrm>
            <a:off x="2326067" y="2996952"/>
            <a:ext cx="4419858" cy="3096344"/>
            <a:chOff x="2326067" y="2996952"/>
            <a:chExt cx="4419858" cy="3096344"/>
          </a:xfrm>
        </p:grpSpPr>
        <p:grpSp>
          <p:nvGrpSpPr>
            <p:cNvPr id="37" name="组合 36"/>
            <p:cNvGrpSpPr/>
            <p:nvPr/>
          </p:nvGrpSpPr>
          <p:grpSpPr>
            <a:xfrm>
              <a:off x="2326067" y="2996952"/>
              <a:ext cx="4419858" cy="3096344"/>
              <a:chOff x="2303748" y="2996952"/>
              <a:chExt cx="4419858" cy="3096344"/>
            </a:xfrm>
          </p:grpSpPr>
          <p:pic>
            <p:nvPicPr>
              <p:cNvPr id="4"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996952"/>
                <a:ext cx="423983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连接符 9"/>
              <p:cNvCxnSpPr/>
              <p:nvPr/>
            </p:nvCxnSpPr>
            <p:spPr>
              <a:xfrm>
                <a:off x="3995936" y="4941168"/>
                <a:ext cx="0" cy="288032"/>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563888" y="4293096"/>
                <a:ext cx="0" cy="648072"/>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563888" y="4941168"/>
                <a:ext cx="0" cy="864096"/>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95936" y="5229200"/>
                <a:ext cx="0" cy="576064"/>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27984" y="5229200"/>
                <a:ext cx="0" cy="576064"/>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9" name="左大括号 28"/>
              <p:cNvSpPr/>
              <p:nvPr/>
            </p:nvSpPr>
            <p:spPr>
              <a:xfrm>
                <a:off x="2303748" y="4280216"/>
                <a:ext cx="360040" cy="64807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大括号 29"/>
              <p:cNvSpPr/>
              <p:nvPr/>
            </p:nvSpPr>
            <p:spPr>
              <a:xfrm>
                <a:off x="2303748" y="4946780"/>
                <a:ext cx="336003" cy="2880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flipH="1">
                <a:off x="2663788" y="4293096"/>
                <a:ext cx="9001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2663788" y="4933393"/>
                <a:ext cx="133214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p:cNvCxnSpPr/>
            <p:nvPr/>
          </p:nvCxnSpPr>
          <p:spPr>
            <a:xfrm flipH="1" flipV="1">
              <a:off x="2663788" y="5229200"/>
              <a:ext cx="1764196" cy="155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616296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507288" cy="1139825"/>
          </a:xfrm>
        </p:spPr>
        <p:txBody>
          <a:bodyPr/>
          <a:lstStyle/>
          <a:p>
            <a:r>
              <a:rPr lang="en-US" altLang="zh-CN" dirty="0" smtClean="0"/>
              <a:t>CTD</a:t>
            </a:r>
            <a:r>
              <a:rPr lang="zh-CN" altLang="en-US" dirty="0" smtClean="0"/>
              <a:t>券的变化与国债期货的正凸性</a:t>
            </a:r>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23</a:t>
            </a:fld>
            <a:endParaRPr lang="en-US" altLang="zh-CN"/>
          </a:p>
        </p:txBody>
      </p:sp>
      <p:grpSp>
        <p:nvGrpSpPr>
          <p:cNvPr id="52" name="组合 51"/>
          <p:cNvGrpSpPr/>
          <p:nvPr/>
        </p:nvGrpSpPr>
        <p:grpSpPr>
          <a:xfrm>
            <a:off x="899592" y="1490349"/>
            <a:ext cx="7425345" cy="4491318"/>
            <a:chOff x="940023" y="1490349"/>
            <a:chExt cx="7425345" cy="4491318"/>
          </a:xfrm>
        </p:grpSpPr>
        <p:grpSp>
          <p:nvGrpSpPr>
            <p:cNvPr id="6" name="组合 5"/>
            <p:cNvGrpSpPr/>
            <p:nvPr/>
          </p:nvGrpSpPr>
          <p:grpSpPr>
            <a:xfrm>
              <a:off x="940023" y="1490349"/>
              <a:ext cx="7425345" cy="4491318"/>
              <a:chOff x="18998" y="1449452"/>
              <a:chExt cx="7425345" cy="4491318"/>
            </a:xfrm>
          </p:grpSpPr>
          <p:grpSp>
            <p:nvGrpSpPr>
              <p:cNvPr id="7" name="组合 6"/>
              <p:cNvGrpSpPr/>
              <p:nvPr/>
            </p:nvGrpSpPr>
            <p:grpSpPr>
              <a:xfrm>
                <a:off x="539552" y="1628800"/>
                <a:ext cx="6157192" cy="4311188"/>
                <a:chOff x="323528" y="1628800"/>
                <a:chExt cx="6157192" cy="4311188"/>
              </a:xfrm>
            </p:grpSpPr>
            <p:cxnSp>
              <p:nvCxnSpPr>
                <p:cNvPr id="16" name="直接箭头连接符 15"/>
                <p:cNvCxnSpPr/>
                <p:nvPr/>
              </p:nvCxnSpPr>
              <p:spPr>
                <a:xfrm flipV="1">
                  <a:off x="323528" y="1628800"/>
                  <a:ext cx="0" cy="43111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直接箭头连接符 16"/>
                <p:cNvCxnSpPr/>
                <p:nvPr/>
              </p:nvCxnSpPr>
              <p:spPr>
                <a:xfrm>
                  <a:off x="323528" y="5939988"/>
                  <a:ext cx="6157192"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直接连接符 17"/>
                <p:cNvCxnSpPr/>
                <p:nvPr/>
              </p:nvCxnSpPr>
              <p:spPr>
                <a:xfrm>
                  <a:off x="633299" y="2767572"/>
                  <a:ext cx="5609964" cy="2276715"/>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直接连接符 18"/>
                <p:cNvCxnSpPr/>
                <p:nvPr/>
              </p:nvCxnSpPr>
              <p:spPr>
                <a:xfrm>
                  <a:off x="2138807" y="2066611"/>
                  <a:ext cx="3600400" cy="3689493"/>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313819" y="3935628"/>
                <a:ext cx="1382925" cy="369332"/>
              </a:xfrm>
              <a:prstGeom prst="rect">
                <a:avLst/>
              </a:prstGeom>
              <a:solidFill>
                <a:srgbClr val="FF0000"/>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高久期债券</a:t>
                </a:r>
                <a:endParaRPr lang="zh-CN" altLang="en-US" dirty="0">
                  <a:solidFill>
                    <a:schemeClr val="bg1"/>
                  </a:solidFill>
                  <a:latin typeface="Adobe Jenson Pro" pitchFamily="18" charset="0"/>
                  <a:ea typeface="Adobe 黑体 Std R" pitchFamily="34" charset="-122"/>
                </a:endParaRPr>
              </a:p>
            </p:txBody>
          </p:sp>
          <p:cxnSp>
            <p:nvCxnSpPr>
              <p:cNvPr id="11" name="直接箭头连接符 10"/>
              <p:cNvCxnSpPr>
                <a:stCxn id="10" idx="2"/>
              </p:cNvCxnSpPr>
              <p:nvPr/>
            </p:nvCxnSpPr>
            <p:spPr>
              <a:xfrm flipH="1">
                <a:off x="5457836" y="4304960"/>
                <a:ext cx="547446" cy="8539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24263" y="5571438"/>
                <a:ext cx="720080" cy="369332"/>
              </a:xfrm>
              <a:prstGeom prst="rect">
                <a:avLst/>
              </a:prstGeom>
              <a:noFill/>
            </p:spPr>
            <p:txBody>
              <a:bodyPr wrap="square" rtlCol="0">
                <a:spAutoFit/>
              </a:bodyPr>
              <a:lstStyle/>
              <a:p>
                <a:r>
                  <a:rPr lang="en-US" altLang="zh-CN" b="1" dirty="0" smtClean="0">
                    <a:latin typeface="Adobe Jenson Pro" pitchFamily="18" charset="0"/>
                  </a:rPr>
                  <a:t>YTM</a:t>
                </a:r>
                <a:endParaRPr lang="zh-CN" altLang="en-US" b="1" dirty="0">
                  <a:latin typeface="Adobe Jenson Pro"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47346368"/>
                  </p:ext>
                </p:extLst>
              </p:nvPr>
            </p:nvGraphicFramePr>
            <p:xfrm>
              <a:off x="18998" y="1449452"/>
              <a:ext cx="504056" cy="781287"/>
            </p:xfrm>
            <a:graphic>
              <a:graphicData uri="http://schemas.openxmlformats.org/presentationml/2006/ole">
                <mc:AlternateContent xmlns:mc="http://schemas.openxmlformats.org/markup-compatibility/2006">
                  <mc:Choice xmlns:v="urn:schemas-microsoft-com:vml" Requires="v">
                    <p:oleObj spid="_x0000_s48138" name="Equation" r:id="rId3" imgW="253800" imgH="393480" progId="Equation.DSMT4">
                      <p:embed/>
                    </p:oleObj>
                  </mc:Choice>
                  <mc:Fallback>
                    <p:oleObj name="Equation" r:id="rId3" imgW="253800" imgH="393480" progId="Equation.DSMT4">
                      <p:embed/>
                      <p:pic>
                        <p:nvPicPr>
                          <p:cNvPr id="0" name=""/>
                          <p:cNvPicPr/>
                          <p:nvPr/>
                        </p:nvPicPr>
                        <p:blipFill>
                          <a:blip r:embed="rId4"/>
                          <a:stretch>
                            <a:fillRect/>
                          </a:stretch>
                        </p:blipFill>
                        <p:spPr>
                          <a:xfrm>
                            <a:off x="18998" y="1449452"/>
                            <a:ext cx="504056" cy="781287"/>
                          </a:xfrm>
                          <a:prstGeom prst="rect">
                            <a:avLst/>
                          </a:prstGeom>
                        </p:spPr>
                      </p:pic>
                    </p:oleObj>
                  </mc:Fallback>
                </mc:AlternateContent>
              </a:graphicData>
            </a:graphic>
          </p:graphicFrame>
        </p:grpSp>
        <p:cxnSp>
          <p:nvCxnSpPr>
            <p:cNvPr id="28" name="直接连接符 27"/>
            <p:cNvCxnSpPr/>
            <p:nvPr/>
          </p:nvCxnSpPr>
          <p:spPr>
            <a:xfrm>
              <a:off x="1770348" y="3337729"/>
              <a:ext cx="5472608" cy="598761"/>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sp>
          <p:nvSpPr>
            <p:cNvPr id="41" name="任意多边形 40"/>
            <p:cNvSpPr/>
            <p:nvPr/>
          </p:nvSpPr>
          <p:spPr>
            <a:xfrm>
              <a:off x="1741714" y="3604538"/>
              <a:ext cx="4867943" cy="2192464"/>
            </a:xfrm>
            <a:custGeom>
              <a:avLst/>
              <a:gdLst>
                <a:gd name="connsiteX0" fmla="*/ 0 w 4971953"/>
                <a:gd name="connsiteY0" fmla="*/ 0 h 2416751"/>
                <a:gd name="connsiteX1" fmla="*/ 1730829 w 4971953"/>
                <a:gd name="connsiteY1" fmla="*/ 185057 h 2416751"/>
                <a:gd name="connsiteX2" fmla="*/ 3581400 w 4971953"/>
                <a:gd name="connsiteY2" fmla="*/ 990600 h 2416751"/>
                <a:gd name="connsiteX3" fmla="*/ 4811486 w 4971953"/>
                <a:gd name="connsiteY3" fmla="*/ 2253343 h 2416751"/>
                <a:gd name="connsiteX4" fmla="*/ 4920343 w 4971953"/>
                <a:gd name="connsiteY4" fmla="*/ 2362200 h 241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1953" h="2416751">
                  <a:moveTo>
                    <a:pt x="0" y="0"/>
                  </a:moveTo>
                  <a:cubicBezTo>
                    <a:pt x="566964" y="9978"/>
                    <a:pt x="1133929" y="19957"/>
                    <a:pt x="1730829" y="185057"/>
                  </a:cubicBezTo>
                  <a:cubicBezTo>
                    <a:pt x="2327729" y="350157"/>
                    <a:pt x="3067957" y="645886"/>
                    <a:pt x="3581400" y="990600"/>
                  </a:cubicBezTo>
                  <a:cubicBezTo>
                    <a:pt x="4094843" y="1335314"/>
                    <a:pt x="4588329" y="2024743"/>
                    <a:pt x="4811486" y="2253343"/>
                  </a:cubicBezTo>
                  <a:cubicBezTo>
                    <a:pt x="5034643" y="2481943"/>
                    <a:pt x="4977493" y="2422071"/>
                    <a:pt x="4920343" y="2362200"/>
                  </a:cubicBezTo>
                </a:path>
              </a:pathLst>
            </a:custGeom>
            <a:noFill/>
            <a:ln w="28575">
              <a:solidFill>
                <a:srgbClr val="00B0F0"/>
              </a:solidFill>
              <a:prstDash val="sysDot"/>
            </a:ln>
            <a:effectLst>
              <a:glow rad="101600">
                <a:srgbClr val="FFC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5292080" y="2492896"/>
              <a:ext cx="1382925" cy="369332"/>
            </a:xfrm>
            <a:prstGeom prst="rect">
              <a:avLst/>
            </a:prstGeom>
            <a:solidFill>
              <a:srgbClr val="0000FF"/>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低久期债券</a:t>
              </a:r>
              <a:endParaRPr lang="zh-CN" altLang="en-US" dirty="0">
                <a:solidFill>
                  <a:schemeClr val="bg1"/>
                </a:solidFill>
                <a:latin typeface="Adobe Jenson Pro" pitchFamily="18" charset="0"/>
                <a:ea typeface="Adobe 黑体 Std R" pitchFamily="34" charset="-122"/>
              </a:endParaRPr>
            </a:p>
          </p:txBody>
        </p:sp>
        <p:cxnSp>
          <p:nvCxnSpPr>
            <p:cNvPr id="44" name="直接箭头连接符 43"/>
            <p:cNvCxnSpPr>
              <a:stCxn id="43" idx="2"/>
            </p:cNvCxnSpPr>
            <p:nvPr/>
          </p:nvCxnSpPr>
          <p:spPr>
            <a:xfrm flipH="1">
              <a:off x="5436097" y="2862228"/>
              <a:ext cx="547446" cy="85393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051720" y="1701678"/>
              <a:ext cx="1382925" cy="369332"/>
            </a:xfrm>
            <a:prstGeom prst="rect">
              <a:avLst/>
            </a:prstGeom>
            <a:solidFill>
              <a:srgbClr val="006633"/>
            </a:solidFill>
            <a:ln>
              <a:solidFill>
                <a:srgbClr val="006633"/>
              </a:solidFill>
            </a:ln>
          </p:spPr>
          <p:txBody>
            <a:bodyPr wrap="square" rtlCol="0">
              <a:spAutoFit/>
            </a:bodyPr>
            <a:lstStyle/>
            <a:p>
              <a:r>
                <a:rPr lang="zh-CN" altLang="en-US" dirty="0">
                  <a:solidFill>
                    <a:schemeClr val="bg1"/>
                  </a:solidFill>
                  <a:latin typeface="Adobe Jenson Pro" pitchFamily="18" charset="0"/>
                  <a:ea typeface="Adobe 黑体 Std R" pitchFamily="34" charset="-122"/>
                </a:rPr>
                <a:t>中</a:t>
              </a:r>
              <a:r>
                <a:rPr lang="zh-CN" altLang="en-US" dirty="0" smtClean="0">
                  <a:solidFill>
                    <a:schemeClr val="bg1"/>
                  </a:solidFill>
                  <a:latin typeface="Adobe Jenson Pro" pitchFamily="18" charset="0"/>
                  <a:ea typeface="Adobe 黑体 Std R" pitchFamily="34" charset="-122"/>
                </a:rPr>
                <a:t>久期债券</a:t>
              </a:r>
              <a:endParaRPr lang="zh-CN" altLang="en-US" dirty="0">
                <a:solidFill>
                  <a:schemeClr val="bg1"/>
                </a:solidFill>
                <a:latin typeface="Adobe Jenson Pro" pitchFamily="18" charset="0"/>
                <a:ea typeface="Adobe 黑体 Std R" pitchFamily="34" charset="-122"/>
              </a:endParaRPr>
            </a:p>
          </p:txBody>
        </p:sp>
        <p:cxnSp>
          <p:nvCxnSpPr>
            <p:cNvPr id="46" name="直接箭头连接符 45"/>
            <p:cNvCxnSpPr>
              <a:stCxn id="45" idx="2"/>
            </p:cNvCxnSpPr>
            <p:nvPr/>
          </p:nvCxnSpPr>
          <p:spPr>
            <a:xfrm flipH="1">
              <a:off x="2195737" y="2071010"/>
              <a:ext cx="547446" cy="853934"/>
            </a:xfrm>
            <a:prstGeom prst="straightConnector1">
              <a:avLst/>
            </a:prstGeom>
            <a:ln w="19050">
              <a:solidFill>
                <a:srgbClr val="006633"/>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43183" y="4724007"/>
              <a:ext cx="1144995" cy="369332"/>
            </a:xfrm>
            <a:prstGeom prst="rect">
              <a:avLst/>
            </a:prstGeom>
            <a:solidFill>
              <a:srgbClr val="00B0F0"/>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期货价格</a:t>
              </a:r>
              <a:endParaRPr lang="zh-CN" altLang="en-US" dirty="0">
                <a:solidFill>
                  <a:schemeClr val="bg1"/>
                </a:solidFill>
                <a:latin typeface="Adobe Jenson Pro" pitchFamily="18" charset="0"/>
                <a:ea typeface="Adobe 黑体 Std R" pitchFamily="34" charset="-122"/>
              </a:endParaRPr>
            </a:p>
          </p:txBody>
        </p:sp>
        <p:cxnSp>
          <p:nvCxnSpPr>
            <p:cNvPr id="51" name="直接箭头连接符 50"/>
            <p:cNvCxnSpPr/>
            <p:nvPr/>
          </p:nvCxnSpPr>
          <p:spPr>
            <a:xfrm flipV="1">
              <a:off x="3434645" y="4077072"/>
              <a:ext cx="453533" cy="623698"/>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086814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a:t>
            </a:r>
            <a:r>
              <a:rPr lang="zh-CN" altLang="en-US" dirty="0"/>
              <a:t>息</a:t>
            </a:r>
            <a:r>
              <a:rPr lang="zh-CN" altLang="zh-CN" dirty="0"/>
              <a:t>债价格</a:t>
            </a:r>
            <a:r>
              <a:rPr lang="zh-CN" altLang="zh-CN" dirty="0" smtClean="0"/>
              <a:t>特征</a:t>
            </a:r>
            <a:r>
              <a:rPr lang="zh-CN" altLang="en-US" dirty="0" smtClean="0"/>
              <a:t>（</a:t>
            </a:r>
            <a:r>
              <a:rPr lang="en-US" altLang="zh-CN" dirty="0" smtClean="0"/>
              <a:t>III</a:t>
            </a:r>
            <a:r>
              <a:rPr lang="zh-CN" altLang="en-US" dirty="0" smtClean="0"/>
              <a:t>）</a:t>
            </a:r>
            <a:endParaRPr lang="zh-CN" altLang="en-US" dirty="0"/>
          </a:p>
        </p:txBody>
      </p:sp>
      <p:sp>
        <p:nvSpPr>
          <p:cNvPr id="3" name="文本占位符 2"/>
          <p:cNvSpPr>
            <a:spLocks noGrp="1"/>
          </p:cNvSpPr>
          <p:nvPr>
            <p:ph idx="1"/>
          </p:nvPr>
        </p:nvSpPr>
        <p:spPr/>
        <p:txBody>
          <a:bodyPr/>
          <a:lstStyle/>
          <a:p>
            <a:r>
              <a:rPr lang="zh-CN" altLang="zh-CN" dirty="0"/>
              <a:t>平价债券、溢价债券与折价</a:t>
            </a:r>
            <a:r>
              <a:rPr lang="zh-CN" altLang="zh-CN" dirty="0" smtClean="0"/>
              <a:t>债券</a:t>
            </a:r>
            <a:endParaRPr lang="en-US" altLang="zh-CN" dirty="0" smtClean="0"/>
          </a:p>
          <a:p>
            <a:pPr lvl="1"/>
            <a:r>
              <a:rPr lang="zh-CN" altLang="en-US" dirty="0" smtClean="0"/>
              <a:t>到期时债券价格都将回归面值</a:t>
            </a:r>
            <a:endParaRPr lang="en-US" altLang="zh-CN" dirty="0" smtClean="0"/>
          </a:p>
          <a:p>
            <a:pPr lvl="1"/>
            <a:r>
              <a:rPr lang="zh-CN" altLang="zh-CN" dirty="0" smtClean="0">
                <a:solidFill>
                  <a:srgbClr val="FF0000"/>
                </a:solidFill>
              </a:rPr>
              <a:t>仅仅</a:t>
            </a:r>
            <a:r>
              <a:rPr lang="zh-CN" altLang="zh-CN" dirty="0">
                <a:solidFill>
                  <a:srgbClr val="FF0000"/>
                </a:solidFill>
              </a:rPr>
              <a:t>是时间的推移也可能导致债券价格的</a:t>
            </a:r>
            <a:r>
              <a:rPr lang="zh-CN" altLang="zh-CN" dirty="0" smtClean="0">
                <a:solidFill>
                  <a:srgbClr val="FF0000"/>
                </a:solidFill>
              </a:rPr>
              <a:t>变动</a:t>
            </a:r>
            <a:endParaRPr lang="en-US" altLang="zh-CN" dirty="0" smtClean="0">
              <a:solidFill>
                <a:srgbClr val="FF0000"/>
              </a:solidFill>
            </a:endParaRPr>
          </a:p>
          <a:p>
            <a:pPr lvl="1"/>
            <a:r>
              <a:rPr lang="zh-CN" altLang="en-US" dirty="0" smtClean="0">
                <a:solidFill>
                  <a:srgbClr val="FF0000"/>
                </a:solidFill>
              </a:rPr>
              <a:t>给定债券，利率的变化和时间的推移可能导致债券价格变化</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636856003"/>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a:t>
            </a:r>
            <a:r>
              <a:rPr lang="zh-CN" altLang="en-US" dirty="0"/>
              <a:t>息</a:t>
            </a:r>
            <a:r>
              <a:rPr lang="zh-CN" altLang="zh-CN" dirty="0"/>
              <a:t>债价格特征</a:t>
            </a:r>
            <a:r>
              <a:rPr lang="en-US" altLang="zh-CN" dirty="0"/>
              <a:t>(IV)(V)</a:t>
            </a:r>
            <a:endParaRPr lang="zh-CN" altLang="en-US" dirty="0"/>
          </a:p>
        </p:txBody>
      </p:sp>
      <p:sp>
        <p:nvSpPr>
          <p:cNvPr id="3" name="内容占位符 2"/>
          <p:cNvSpPr>
            <a:spLocks noGrp="1"/>
          </p:cNvSpPr>
          <p:nvPr>
            <p:ph idx="1"/>
          </p:nvPr>
        </p:nvSpPr>
        <p:spPr>
          <a:xfrm>
            <a:off x="467544" y="1988840"/>
            <a:ext cx="8229600" cy="3529012"/>
          </a:xfrm>
        </p:spPr>
        <p:txBody>
          <a:bodyPr/>
          <a:lstStyle/>
          <a:p>
            <a:r>
              <a:rPr lang="zh-CN" altLang="en-US" sz="2600" dirty="0" smtClean="0"/>
              <a:t>不同的债券，利率提高降低时，价格变动幅度不同</a:t>
            </a:r>
            <a:endParaRPr lang="en-US" altLang="zh-CN" sz="2600"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25</a:t>
            </a:fld>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2441160333"/>
              </p:ext>
            </p:extLst>
          </p:nvPr>
        </p:nvGraphicFramePr>
        <p:xfrm>
          <a:off x="1547664" y="2564904"/>
          <a:ext cx="6096000" cy="1483360"/>
        </p:xfrm>
        <a:graphic>
          <a:graphicData uri="http://schemas.openxmlformats.org/drawingml/2006/table">
            <a:tbl>
              <a:tblPr firstRow="1" bandRow="1">
                <a:tableStyleId>{EB344D84-9AFB-497E-A393-DC336BA19D2E}</a:tableStyleId>
              </a:tblPr>
              <a:tblGrid>
                <a:gridCol w="1219200"/>
                <a:gridCol w="1219200"/>
                <a:gridCol w="1219200"/>
                <a:gridCol w="1219200"/>
                <a:gridCol w="1219200"/>
              </a:tblGrid>
              <a:tr h="370840">
                <a:tc>
                  <a:txBody>
                    <a:bodyPr/>
                    <a:lstStyle/>
                    <a:p>
                      <a:pPr algn="ctr"/>
                      <a:r>
                        <a:rPr lang="zh-CN" altLang="en-US" b="0" dirty="0" smtClean="0">
                          <a:solidFill>
                            <a:schemeClr val="tx1"/>
                          </a:solidFill>
                          <a:latin typeface="Adobe Jenson Pro" pitchFamily="18" charset="0"/>
                          <a:ea typeface="Adobe 黑体 Std R" pitchFamily="34" charset="-122"/>
                        </a:rPr>
                        <a:t>债券</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zh-CN" altLang="en-US" b="0" dirty="0" smtClean="0">
                          <a:solidFill>
                            <a:schemeClr val="tx1"/>
                          </a:solidFill>
                          <a:latin typeface="Adobe Jenson Pro" pitchFamily="18" charset="0"/>
                          <a:ea typeface="Adobe 黑体 Std R" pitchFamily="34" charset="-122"/>
                        </a:rPr>
                        <a:t>面值</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zh-CN" altLang="en-US" b="0" dirty="0" smtClean="0">
                          <a:solidFill>
                            <a:schemeClr val="tx1"/>
                          </a:solidFill>
                          <a:latin typeface="Adobe Jenson Pro" pitchFamily="18" charset="0"/>
                          <a:ea typeface="Adobe 黑体 Std R" pitchFamily="34" charset="-122"/>
                        </a:rPr>
                        <a:t>息票率</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zh-CN" altLang="en-US" b="0" dirty="0" smtClean="0">
                          <a:solidFill>
                            <a:schemeClr val="tx1"/>
                          </a:solidFill>
                          <a:latin typeface="Adobe Jenson Pro" pitchFamily="18" charset="0"/>
                          <a:ea typeface="Adobe 黑体 Std R" pitchFamily="34" charset="-122"/>
                        </a:rPr>
                        <a:t>期限</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zh-CN" altLang="en-US" b="0" dirty="0" smtClean="0">
                          <a:solidFill>
                            <a:schemeClr val="tx1"/>
                          </a:solidFill>
                          <a:latin typeface="Adobe Jenson Pro" pitchFamily="18" charset="0"/>
                          <a:ea typeface="Adobe 黑体 Std R" pitchFamily="34" charset="-122"/>
                        </a:rPr>
                        <a:t>付息频率</a:t>
                      </a:r>
                      <a:endParaRPr lang="zh-CN" altLang="en-US" b="0" dirty="0">
                        <a:solidFill>
                          <a:schemeClr val="tx1"/>
                        </a:solidFill>
                        <a:latin typeface="Adobe Jenson Pro" pitchFamily="18" charset="0"/>
                        <a:ea typeface="Adobe 黑体 Std R" pitchFamily="34" charset="-122"/>
                      </a:endParaRPr>
                    </a:p>
                  </a:txBody>
                  <a:tcPr>
                    <a:noFill/>
                  </a:tcPr>
                </a:tc>
              </a:tr>
              <a:tr h="370840">
                <a:tc>
                  <a:txBody>
                    <a:bodyPr/>
                    <a:lstStyle/>
                    <a:p>
                      <a:pPr algn="ctr"/>
                      <a:r>
                        <a:rPr lang="en-US" altLang="zh-CN" b="0" dirty="0" smtClean="0">
                          <a:latin typeface="Adobe Jenson Pro" pitchFamily="18" charset="0"/>
                          <a:ea typeface="Adobe 黑体 Std R" pitchFamily="34" charset="-122"/>
                        </a:rPr>
                        <a:t>A</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100</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3%</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5</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a:t>
                      </a:r>
                      <a:endParaRPr lang="zh-CN" altLang="en-US" b="0" dirty="0">
                        <a:latin typeface="Adobe Jenson Pro" pitchFamily="18" charset="0"/>
                        <a:ea typeface="Adobe 黑体 Std R" pitchFamily="34" charset="-122"/>
                      </a:endParaRPr>
                    </a:p>
                  </a:txBody>
                  <a:tcPr>
                    <a:noFill/>
                  </a:tcPr>
                </a:tc>
              </a:tr>
              <a:tr h="370840">
                <a:tc>
                  <a:txBody>
                    <a:bodyPr/>
                    <a:lstStyle/>
                    <a:p>
                      <a:pPr algn="ctr"/>
                      <a:r>
                        <a:rPr lang="en-US" altLang="zh-CN" b="0" dirty="0" smtClean="0">
                          <a:latin typeface="Adobe Jenson Pro" pitchFamily="18" charset="0"/>
                          <a:ea typeface="Adobe 黑体 Std R" pitchFamily="34" charset="-122"/>
                        </a:rPr>
                        <a:t>B</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100</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5%</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5</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a:t>
                      </a:r>
                      <a:endParaRPr lang="zh-CN" altLang="en-US" b="0" dirty="0">
                        <a:latin typeface="Adobe Jenson Pro" pitchFamily="18" charset="0"/>
                        <a:ea typeface="Adobe 黑体 Std R" pitchFamily="34" charset="-122"/>
                      </a:endParaRPr>
                    </a:p>
                  </a:txBody>
                  <a:tcPr>
                    <a:noFill/>
                  </a:tcPr>
                </a:tc>
              </a:tr>
              <a:tr h="370840">
                <a:tc>
                  <a:txBody>
                    <a:bodyPr/>
                    <a:lstStyle/>
                    <a:p>
                      <a:pPr algn="ctr"/>
                      <a:r>
                        <a:rPr lang="en-US" altLang="zh-CN" b="0" dirty="0" smtClean="0">
                          <a:latin typeface="Adobe Jenson Pro" pitchFamily="18" charset="0"/>
                          <a:ea typeface="Adobe 黑体 Std R" pitchFamily="34" charset="-122"/>
                        </a:rPr>
                        <a:t>C</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100</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3%</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6</a:t>
                      </a:r>
                      <a:endParaRPr lang="zh-CN" altLang="en-US" b="0" dirty="0">
                        <a:latin typeface="Adobe Jenson Pro" pitchFamily="18" charset="0"/>
                        <a:ea typeface="Adobe 黑体 Std R" pitchFamily="34" charset="-122"/>
                      </a:endParaRPr>
                    </a:p>
                  </a:txBody>
                  <a:tcPr>
                    <a:noFill/>
                  </a:tcPr>
                </a:tc>
                <a:tc>
                  <a:txBody>
                    <a:bodyPr/>
                    <a:lstStyle/>
                    <a:p>
                      <a:pPr algn="ctr"/>
                      <a:r>
                        <a:rPr lang="en-US" altLang="zh-CN" b="0" dirty="0" smtClean="0">
                          <a:latin typeface="Adobe Jenson Pro" pitchFamily="18" charset="0"/>
                          <a:ea typeface="Adobe 黑体 Std R" pitchFamily="34" charset="-122"/>
                        </a:rPr>
                        <a:t>1</a:t>
                      </a:r>
                      <a:endParaRPr lang="zh-CN" altLang="en-US" b="0" dirty="0">
                        <a:latin typeface="Adobe Jenson Pro" pitchFamily="18" charset="0"/>
                        <a:ea typeface="Adobe 黑体 Std R" pitchFamily="34" charset="-122"/>
                      </a:endParaRPr>
                    </a:p>
                  </a:txBody>
                  <a:tcPr>
                    <a:no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612451105"/>
              </p:ext>
            </p:extLst>
          </p:nvPr>
        </p:nvGraphicFramePr>
        <p:xfrm>
          <a:off x="899592" y="4365104"/>
          <a:ext cx="7272808" cy="1483360"/>
        </p:xfrm>
        <a:graphic>
          <a:graphicData uri="http://schemas.openxmlformats.org/drawingml/2006/table">
            <a:tbl>
              <a:tblPr firstRow="1" bandRow="1">
                <a:tableStyleId>{EB344D84-9AFB-497E-A393-DC336BA19D2E}</a:tableStyleId>
              </a:tblPr>
              <a:tblGrid>
                <a:gridCol w="921301"/>
                <a:gridCol w="1030763"/>
                <a:gridCol w="1036540"/>
                <a:gridCol w="2073081"/>
                <a:gridCol w="1152690"/>
                <a:gridCol w="1058433"/>
              </a:tblGrid>
              <a:tr h="370840">
                <a:tc>
                  <a:txBody>
                    <a:bodyPr/>
                    <a:lstStyle/>
                    <a:p>
                      <a:pPr algn="ctr"/>
                      <a:r>
                        <a:rPr lang="zh-CN" altLang="en-US" b="0" dirty="0" smtClean="0">
                          <a:solidFill>
                            <a:schemeClr val="tx1"/>
                          </a:solidFill>
                          <a:latin typeface="Adobe Jenson Pro" pitchFamily="18" charset="0"/>
                          <a:ea typeface="Adobe 黑体 Std R" pitchFamily="34" charset="-122"/>
                        </a:rPr>
                        <a:t>债券</a:t>
                      </a:r>
                      <a:endParaRPr lang="zh-CN" altLang="en-US" b="0" dirty="0">
                        <a:solidFill>
                          <a:schemeClr val="tx1"/>
                        </a:solidFill>
                        <a:latin typeface="Adobe Jenson Pro" pitchFamily="18" charset="0"/>
                        <a:ea typeface="Adobe 黑体 Std R" pitchFamily="34" charset="-122"/>
                      </a:endParaRPr>
                    </a:p>
                  </a:txBody>
                  <a:tcPr>
                    <a:noFill/>
                  </a:tcPr>
                </a:tc>
                <a:tc gridSpan="2">
                  <a:txBody>
                    <a:bodyPr/>
                    <a:lstStyle/>
                    <a:p>
                      <a:pPr algn="ctr"/>
                      <a:r>
                        <a:rPr lang="en-US" altLang="zh-CN" b="0" dirty="0" smtClean="0">
                          <a:solidFill>
                            <a:schemeClr val="tx1"/>
                          </a:solidFill>
                          <a:latin typeface="Adobe Jenson Pro" pitchFamily="18" charset="0"/>
                          <a:ea typeface="Adobe 黑体 Std R" pitchFamily="34" charset="-122"/>
                        </a:rPr>
                        <a:t>YTM=4%</a:t>
                      </a:r>
                      <a:endParaRPr lang="zh-CN" altLang="en-US" b="0" dirty="0">
                        <a:solidFill>
                          <a:schemeClr val="tx1"/>
                        </a:solidFill>
                        <a:latin typeface="Adobe Jenson Pro" pitchFamily="18" charset="0"/>
                        <a:ea typeface="Adobe 黑体 Std R" pitchFamily="34" charset="-122"/>
                      </a:endParaRPr>
                    </a:p>
                  </a:txBody>
                  <a:tcPr>
                    <a:noFill/>
                  </a:tcPr>
                </a:tc>
                <a:tc hMerge="1">
                  <a:txBody>
                    <a:bodyPr/>
                    <a:lstStyle/>
                    <a:p>
                      <a:endParaRPr lang="zh-CN" altLang="en-US" dirty="0"/>
                    </a:p>
                  </a:txBody>
                  <a:tcPr/>
                </a:tc>
                <a:tc>
                  <a:txBody>
                    <a:bodyPr/>
                    <a:lstStyle/>
                    <a:p>
                      <a:pPr algn="ctr"/>
                      <a:r>
                        <a:rPr lang="en-US" altLang="zh-CN" b="0" dirty="0" smtClean="0">
                          <a:solidFill>
                            <a:schemeClr val="tx1"/>
                          </a:solidFill>
                          <a:latin typeface="Adobe Jenson Pro" pitchFamily="18" charset="0"/>
                          <a:ea typeface="Adobe 黑体 Std R" pitchFamily="34" charset="-122"/>
                        </a:rPr>
                        <a:t>YTM</a:t>
                      </a:r>
                      <a:r>
                        <a:rPr lang="zh-CN" altLang="en-US" b="0" dirty="0" smtClean="0">
                          <a:solidFill>
                            <a:schemeClr val="tx1"/>
                          </a:solidFill>
                          <a:latin typeface="Adobe Jenson Pro" pitchFamily="18" charset="0"/>
                          <a:ea typeface="Adobe 黑体 Std R" pitchFamily="34" charset="-122"/>
                        </a:rPr>
                        <a:t>＝</a:t>
                      </a:r>
                      <a:r>
                        <a:rPr lang="en-US" altLang="zh-CN" b="0" dirty="0" smtClean="0">
                          <a:solidFill>
                            <a:schemeClr val="tx1"/>
                          </a:solidFill>
                          <a:latin typeface="Adobe Jenson Pro" pitchFamily="18" charset="0"/>
                          <a:ea typeface="Adobe 黑体 Std R" pitchFamily="34" charset="-122"/>
                        </a:rPr>
                        <a:t>3%</a:t>
                      </a:r>
                      <a:endParaRPr lang="zh-CN" altLang="en-US" b="0" dirty="0">
                        <a:solidFill>
                          <a:schemeClr val="tx1"/>
                        </a:solidFill>
                        <a:latin typeface="Adobe Jenson Pro" pitchFamily="18" charset="0"/>
                        <a:ea typeface="Adobe 黑体 Std R" pitchFamily="34" charset="-122"/>
                      </a:endParaRPr>
                    </a:p>
                  </a:txBody>
                  <a:tcPr>
                    <a:noFill/>
                  </a:tcPr>
                </a:tc>
                <a:tc gridSpan="2">
                  <a:txBody>
                    <a:bodyPr/>
                    <a:lstStyle/>
                    <a:p>
                      <a:pPr algn="ctr"/>
                      <a:r>
                        <a:rPr lang="en-US" altLang="zh-CN" b="0" dirty="0" smtClean="0">
                          <a:solidFill>
                            <a:schemeClr val="tx1"/>
                          </a:solidFill>
                          <a:latin typeface="Adobe Jenson Pro" pitchFamily="18" charset="0"/>
                          <a:ea typeface="Adobe 黑体 Std R" pitchFamily="34" charset="-122"/>
                        </a:rPr>
                        <a:t>YTM=2%</a:t>
                      </a:r>
                      <a:endParaRPr lang="zh-CN" altLang="en-US" b="0" dirty="0">
                        <a:solidFill>
                          <a:schemeClr val="tx1"/>
                        </a:solidFill>
                        <a:latin typeface="Adobe Jenson Pro" pitchFamily="18" charset="0"/>
                        <a:ea typeface="Adobe 黑体 Std R" pitchFamily="34" charset="-122"/>
                      </a:endParaRPr>
                    </a:p>
                  </a:txBody>
                  <a:tcPr>
                    <a:noFill/>
                  </a:tcPr>
                </a:tc>
                <a:tc hMerge="1">
                  <a:txBody>
                    <a:bodyPr/>
                    <a:lstStyle/>
                    <a:p>
                      <a:endParaRPr lang="zh-CN" altLang="en-US" dirty="0"/>
                    </a:p>
                  </a:txBody>
                  <a:tcPr/>
                </a:tc>
              </a:tr>
              <a:tr h="370840">
                <a:tc>
                  <a:txBody>
                    <a:bodyPr/>
                    <a:lstStyle/>
                    <a:p>
                      <a:pPr algn="ctr"/>
                      <a:r>
                        <a:rPr lang="en-US" altLang="zh-CN" b="0" dirty="0" smtClean="0">
                          <a:solidFill>
                            <a:schemeClr val="tx1"/>
                          </a:solidFill>
                          <a:latin typeface="Adobe Jenson Pro" pitchFamily="18" charset="0"/>
                          <a:ea typeface="Adobe 黑体 Std R" pitchFamily="34" charset="-122"/>
                        </a:rPr>
                        <a:t>A</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95.55</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-4.45%</a:t>
                      </a:r>
                      <a:endParaRPr lang="zh-CN" altLang="en-US" b="1" dirty="0">
                        <a:solidFill>
                          <a:srgbClr val="FF0000"/>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100.00</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104.71</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+4.71%</a:t>
                      </a:r>
                      <a:endParaRPr lang="zh-CN" altLang="en-US" b="1" dirty="0">
                        <a:solidFill>
                          <a:srgbClr val="FF0000"/>
                        </a:solidFill>
                        <a:latin typeface="Adobe Jenson Pro" pitchFamily="18" charset="0"/>
                        <a:ea typeface="Adobe 黑体 Std R" pitchFamily="34" charset="-122"/>
                      </a:endParaRPr>
                    </a:p>
                  </a:txBody>
                  <a:tcPr>
                    <a:noFill/>
                  </a:tcPr>
                </a:tc>
              </a:tr>
              <a:tr h="370840">
                <a:tc>
                  <a:txBody>
                    <a:bodyPr/>
                    <a:lstStyle/>
                    <a:p>
                      <a:pPr algn="ctr"/>
                      <a:r>
                        <a:rPr lang="en-US" altLang="zh-CN" b="0" dirty="0" smtClean="0">
                          <a:solidFill>
                            <a:schemeClr val="tx1"/>
                          </a:solidFill>
                          <a:latin typeface="Adobe Jenson Pro" pitchFamily="18" charset="0"/>
                          <a:ea typeface="Adobe 黑体 Std R" pitchFamily="34" charset="-122"/>
                        </a:rPr>
                        <a:t>B</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104.45</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-4.31%</a:t>
                      </a:r>
                      <a:endParaRPr lang="zh-CN" altLang="en-US" b="1" dirty="0">
                        <a:solidFill>
                          <a:srgbClr val="FF0000"/>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109.16</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114.14</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+4.56%</a:t>
                      </a:r>
                      <a:endParaRPr lang="zh-CN" altLang="en-US" b="1" dirty="0">
                        <a:solidFill>
                          <a:srgbClr val="FF0000"/>
                        </a:solidFill>
                        <a:latin typeface="Adobe Jenson Pro" pitchFamily="18" charset="0"/>
                        <a:ea typeface="Adobe 黑体 Std R" pitchFamily="34" charset="-122"/>
                      </a:endParaRPr>
                    </a:p>
                  </a:txBody>
                  <a:tcPr>
                    <a:noFill/>
                  </a:tcPr>
                </a:tc>
              </a:tr>
              <a:tr h="370840">
                <a:tc>
                  <a:txBody>
                    <a:bodyPr/>
                    <a:lstStyle/>
                    <a:p>
                      <a:pPr algn="ctr"/>
                      <a:r>
                        <a:rPr lang="en-US" altLang="zh-CN" b="0" dirty="0" smtClean="0">
                          <a:solidFill>
                            <a:schemeClr val="tx1"/>
                          </a:solidFill>
                          <a:latin typeface="Adobe Jenson Pro" pitchFamily="18" charset="0"/>
                          <a:ea typeface="Adobe 黑体 Std R" pitchFamily="34" charset="-122"/>
                        </a:rPr>
                        <a:t>C</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94.76</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-5.24%</a:t>
                      </a:r>
                      <a:endParaRPr lang="zh-CN" altLang="en-US" b="1" dirty="0">
                        <a:solidFill>
                          <a:srgbClr val="FF0000"/>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100</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0" dirty="0" smtClean="0">
                          <a:solidFill>
                            <a:schemeClr val="tx1"/>
                          </a:solidFill>
                          <a:latin typeface="Adobe Jenson Pro" pitchFamily="18" charset="0"/>
                          <a:ea typeface="Adobe 黑体 Std R" pitchFamily="34" charset="-122"/>
                        </a:rPr>
                        <a:t>105.60</a:t>
                      </a:r>
                      <a:endParaRPr lang="zh-CN" altLang="en-US" b="0" dirty="0">
                        <a:solidFill>
                          <a:schemeClr val="tx1"/>
                        </a:solidFill>
                        <a:latin typeface="Adobe Jenson Pro" pitchFamily="18" charset="0"/>
                        <a:ea typeface="Adobe 黑体 Std R" pitchFamily="34" charset="-122"/>
                      </a:endParaRPr>
                    </a:p>
                  </a:txBody>
                  <a:tcPr>
                    <a:noFill/>
                  </a:tcPr>
                </a:tc>
                <a:tc>
                  <a:txBody>
                    <a:bodyPr/>
                    <a:lstStyle/>
                    <a:p>
                      <a:pPr algn="ctr"/>
                      <a:r>
                        <a:rPr lang="en-US" altLang="zh-CN" b="1" dirty="0" smtClean="0">
                          <a:solidFill>
                            <a:srgbClr val="FF0000"/>
                          </a:solidFill>
                          <a:latin typeface="Adobe Jenson Pro" pitchFamily="18" charset="0"/>
                          <a:ea typeface="Adobe 黑体 Std R" pitchFamily="34" charset="-122"/>
                        </a:rPr>
                        <a:t>+5.60%</a:t>
                      </a:r>
                      <a:endParaRPr lang="zh-CN" altLang="en-US" b="1" dirty="0">
                        <a:solidFill>
                          <a:srgbClr val="FF0000"/>
                        </a:solidFill>
                        <a:latin typeface="Adobe Jenson Pro" pitchFamily="18" charset="0"/>
                        <a:ea typeface="Adobe 黑体 Std R" pitchFamily="34" charset="-122"/>
                      </a:endParaRPr>
                    </a:p>
                  </a:txBody>
                  <a:tcPr>
                    <a:noFill/>
                  </a:tcPr>
                </a:tc>
              </a:tr>
            </a:tbl>
          </a:graphicData>
        </a:graphic>
      </p:graphicFrame>
    </p:spTree>
    <p:extLst>
      <p:ext uri="{BB962C8B-B14F-4D97-AF65-F5344CB8AC3E}">
        <p14:creationId xmlns:p14="http://schemas.microsoft.com/office/powerpoint/2010/main" val="4065724217"/>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 </a:t>
            </a:r>
            <a:r>
              <a:rPr lang="en-US" altLang="zh-CN" dirty="0" smtClean="0"/>
              <a:t> </a:t>
            </a:r>
            <a:r>
              <a:rPr lang="zh-CN" altLang="en-US" dirty="0" smtClean="0"/>
              <a:t>净价与全价</a:t>
            </a:r>
            <a:endParaRPr lang="zh-CN" altLang="en-US" dirty="0"/>
          </a:p>
        </p:txBody>
      </p:sp>
      <p:sp>
        <p:nvSpPr>
          <p:cNvPr id="7" name="文本占位符 6"/>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26</a:t>
            </a:fld>
            <a:endParaRPr lang="en-US" altLang="zh-CN"/>
          </a:p>
        </p:txBody>
      </p:sp>
    </p:spTree>
    <p:extLst>
      <p:ext uri="{BB962C8B-B14F-4D97-AF65-F5344CB8AC3E}">
        <p14:creationId xmlns:p14="http://schemas.microsoft.com/office/powerpoint/2010/main" val="151422775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净价与全价</a:t>
            </a:r>
            <a:endParaRPr lang="zh-CN" altLang="en-US" dirty="0"/>
          </a:p>
        </p:txBody>
      </p:sp>
      <p:sp>
        <p:nvSpPr>
          <p:cNvPr id="3" name="内容占位符 2"/>
          <p:cNvSpPr>
            <a:spLocks noGrp="1"/>
          </p:cNvSpPr>
          <p:nvPr>
            <p:ph idx="1"/>
          </p:nvPr>
        </p:nvSpPr>
        <p:spPr>
          <a:xfrm>
            <a:off x="457200" y="1600200"/>
            <a:ext cx="8579296" cy="4530725"/>
          </a:xfrm>
        </p:spPr>
        <p:txBody>
          <a:bodyPr/>
          <a:lstStyle/>
          <a:p>
            <a:r>
              <a:rPr lang="zh-CN" altLang="zh-CN" dirty="0"/>
              <a:t>债券报价时使用的是净价而非全价</a:t>
            </a:r>
            <a:endParaRPr lang="en-US" altLang="zh-CN" dirty="0"/>
          </a:p>
          <a:p>
            <a:pPr lvl="1"/>
            <a:r>
              <a:rPr lang="zh-CN" altLang="en-US" dirty="0" smtClean="0"/>
              <a:t>全价＝</a:t>
            </a:r>
            <a:r>
              <a:rPr lang="zh-CN" altLang="zh-CN" dirty="0" smtClean="0"/>
              <a:t>现金价格</a:t>
            </a:r>
            <a:r>
              <a:rPr lang="zh-CN" altLang="en-US" dirty="0" smtClean="0"/>
              <a:t>＝</a:t>
            </a:r>
            <a:r>
              <a:rPr lang="zh-CN" altLang="zh-CN" dirty="0" smtClean="0"/>
              <a:t>发票价格</a:t>
            </a:r>
            <a:endParaRPr lang="en-US" altLang="zh-CN" dirty="0" smtClean="0"/>
          </a:p>
          <a:p>
            <a:pPr lvl="1"/>
            <a:r>
              <a:rPr lang="zh-CN" altLang="zh-CN" dirty="0" smtClean="0"/>
              <a:t>净价</a:t>
            </a:r>
            <a:r>
              <a:rPr lang="zh-CN" altLang="en-US" dirty="0" smtClean="0"/>
              <a:t>＝</a:t>
            </a:r>
            <a:r>
              <a:rPr lang="zh-CN" altLang="zh-CN" dirty="0" smtClean="0"/>
              <a:t>全价</a:t>
            </a:r>
            <a:r>
              <a:rPr lang="zh-CN" altLang="en-US" dirty="0" smtClean="0"/>
              <a:t>－</a:t>
            </a:r>
            <a:r>
              <a:rPr lang="zh-CN" altLang="zh-CN" dirty="0" smtClean="0"/>
              <a:t>应</a:t>
            </a:r>
            <a:r>
              <a:rPr lang="zh-CN" altLang="zh-CN" dirty="0"/>
              <a:t>计</a:t>
            </a:r>
            <a:r>
              <a:rPr lang="zh-CN" altLang="zh-CN" dirty="0" smtClean="0"/>
              <a:t>利息</a:t>
            </a:r>
            <a:endParaRPr lang="en-US" altLang="zh-CN" dirty="0" smtClean="0"/>
          </a:p>
          <a:p>
            <a:pPr lvl="1"/>
            <a:r>
              <a:rPr lang="zh-CN" altLang="en-US" dirty="0"/>
              <a:t>净价</a:t>
            </a:r>
            <a:r>
              <a:rPr lang="zh-CN" altLang="en-US" dirty="0" smtClean="0"/>
              <a:t>避免</a:t>
            </a:r>
            <a:r>
              <a:rPr lang="zh-CN" altLang="en-US" dirty="0"/>
              <a:t>报价</a:t>
            </a:r>
            <a:r>
              <a:rPr lang="zh-CN" altLang="en-US" dirty="0" smtClean="0"/>
              <a:t>不连续</a:t>
            </a:r>
            <a:endParaRPr lang="en-US" altLang="zh-CN" dirty="0" smtClean="0"/>
          </a:p>
          <a:p>
            <a:pPr lvl="1"/>
            <a:endParaRPr lang="en-US" altLang="zh-CN" dirty="0"/>
          </a:p>
          <a:p>
            <a:r>
              <a:rPr lang="zh-CN" altLang="en-US" dirty="0" smtClean="0"/>
              <a:t>国债期货理论价格</a:t>
            </a:r>
            <a:endParaRPr lang="en-US" altLang="zh-CN" dirty="0" smtClean="0"/>
          </a:p>
          <a:p>
            <a:pPr marL="858837" lvl="1" indent="-514350">
              <a:buFont typeface="+mj-lt"/>
              <a:buAutoNum type="arabicPeriod"/>
            </a:pPr>
            <a:r>
              <a:rPr lang="zh-CN" altLang="en-US" dirty="0" smtClean="0"/>
              <a:t>（</a:t>
            </a:r>
            <a:r>
              <a:rPr lang="en-US" altLang="zh-CN" dirty="0" smtClean="0"/>
              <a:t>CTD</a:t>
            </a:r>
            <a:r>
              <a:rPr lang="zh-CN" altLang="en-US" dirty="0" smtClean="0"/>
              <a:t>券净价＋交易日应计利息）对应的期货价格</a:t>
            </a:r>
            <a:endParaRPr lang="en-US" altLang="zh-CN" dirty="0" smtClean="0"/>
          </a:p>
          <a:p>
            <a:pPr marL="858837" lvl="1" indent="-514350">
              <a:buFont typeface="+mj-lt"/>
              <a:buAutoNum type="arabicPeriod"/>
            </a:pPr>
            <a:r>
              <a:rPr lang="zh-CN" altLang="en-US" dirty="0" smtClean="0"/>
              <a:t>减去期货交割日应计利息</a:t>
            </a:r>
            <a:endParaRPr lang="en-US" altLang="zh-CN" dirty="0" smtClean="0"/>
          </a:p>
          <a:p>
            <a:pPr marL="858837" lvl="1" indent="-514350">
              <a:buFont typeface="+mj-lt"/>
              <a:buAutoNum type="arabicPeriod"/>
            </a:pPr>
            <a:r>
              <a:rPr lang="zh-CN" altLang="en-US" dirty="0"/>
              <a:t>除</a:t>
            </a:r>
            <a:r>
              <a:rPr lang="zh-CN" altLang="en-US" dirty="0" smtClean="0"/>
              <a:t>以转换因子（转换因子以净价计算得到）</a:t>
            </a:r>
            <a:endParaRPr lang="en-US" altLang="zh-CN" dirty="0" smtClean="0"/>
          </a:p>
          <a:p>
            <a:pPr marL="858837" lvl="1" indent="-514350">
              <a:buFont typeface="+mj-lt"/>
              <a:buAutoNum type="arabicPeriod"/>
            </a:pPr>
            <a:endParaRPr lang="en-US" altLang="zh-CN" dirty="0" smtClean="0"/>
          </a:p>
          <a:p>
            <a:pPr lvl="1"/>
            <a:endParaRPr lang="zh-CN" altLang="en-US"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27</a:t>
            </a:fld>
            <a:endParaRPr lang="en-US" altLang="zh-CN"/>
          </a:p>
        </p:txBody>
      </p:sp>
    </p:spTree>
    <p:extLst>
      <p:ext uri="{BB962C8B-B14F-4D97-AF65-F5344CB8AC3E}">
        <p14:creationId xmlns:p14="http://schemas.microsoft.com/office/powerpoint/2010/main" val="3145382394"/>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 利率期限结构：信息与拟合</a:t>
            </a:r>
            <a:endParaRPr lang="zh-CN" altLang="en-US" dirty="0"/>
          </a:p>
        </p:txBody>
      </p:sp>
      <p:sp>
        <p:nvSpPr>
          <p:cNvPr id="7" name="文本占位符 6"/>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28</a:t>
            </a:fld>
            <a:endParaRPr lang="en-US" altLang="zh-CN"/>
          </a:p>
        </p:txBody>
      </p:sp>
    </p:spTree>
    <p:extLst>
      <p:ext uri="{BB962C8B-B14F-4D97-AF65-F5344CB8AC3E}">
        <p14:creationId xmlns:p14="http://schemas.microsoft.com/office/powerpoint/2010/main" val="2556779197"/>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利率的典型特征</a:t>
            </a:r>
            <a:endParaRPr lang="en-US" altLang="zh-CN" dirty="0"/>
          </a:p>
        </p:txBody>
      </p:sp>
      <p:sp>
        <p:nvSpPr>
          <p:cNvPr id="3" name="文本占位符 2"/>
          <p:cNvSpPr>
            <a:spLocks noGrp="1"/>
          </p:cNvSpPr>
          <p:nvPr>
            <p:ph idx="1"/>
          </p:nvPr>
        </p:nvSpPr>
        <p:spPr>
          <a:xfrm>
            <a:off x="251520" y="1600200"/>
            <a:ext cx="8784976" cy="4530725"/>
          </a:xfrm>
        </p:spPr>
        <p:txBody>
          <a:bodyPr/>
          <a:lstStyle/>
          <a:p>
            <a:r>
              <a:rPr lang="zh-CN" altLang="zh-CN" dirty="0" smtClean="0"/>
              <a:t>名义</a:t>
            </a:r>
            <a:r>
              <a:rPr lang="zh-CN" altLang="zh-CN" dirty="0"/>
              <a:t>利率的非负</a:t>
            </a:r>
            <a:r>
              <a:rPr lang="zh-CN" altLang="zh-CN" dirty="0" smtClean="0"/>
              <a:t>性</a:t>
            </a:r>
            <a:r>
              <a:rPr lang="zh-CN" altLang="en-US" dirty="0" smtClean="0"/>
              <a:t>（非正态分布）</a:t>
            </a:r>
            <a:endParaRPr lang="en-US" altLang="zh-CN" dirty="0" smtClean="0"/>
          </a:p>
          <a:p>
            <a:r>
              <a:rPr lang="zh-CN" altLang="zh-CN" dirty="0" smtClean="0"/>
              <a:t>均值回归</a:t>
            </a:r>
            <a:endParaRPr lang="en-US" altLang="zh-CN" dirty="0" smtClean="0"/>
          </a:p>
          <a:p>
            <a:r>
              <a:rPr lang="zh-CN" altLang="zh-CN" dirty="0" smtClean="0"/>
              <a:t>利率</a:t>
            </a:r>
            <a:r>
              <a:rPr lang="zh-CN" altLang="zh-CN" dirty="0"/>
              <a:t>变动非完全</a:t>
            </a:r>
            <a:r>
              <a:rPr lang="zh-CN" altLang="zh-CN" dirty="0" smtClean="0"/>
              <a:t>相关</a:t>
            </a:r>
            <a:endParaRPr lang="en-US" altLang="zh-CN" dirty="0" smtClean="0"/>
          </a:p>
          <a:p>
            <a:r>
              <a:rPr lang="zh-CN" altLang="zh-CN" dirty="0" smtClean="0"/>
              <a:t>短期</a:t>
            </a:r>
            <a:r>
              <a:rPr lang="zh-CN" altLang="zh-CN" dirty="0"/>
              <a:t>利率比长期利率更具</a:t>
            </a:r>
            <a:r>
              <a:rPr lang="zh-CN" altLang="zh-CN" dirty="0" smtClean="0"/>
              <a:t>波动性</a:t>
            </a:r>
            <a:endParaRPr lang="en-US" altLang="zh-CN" dirty="0" smtClean="0"/>
          </a:p>
          <a:p>
            <a:r>
              <a:rPr lang="zh-CN" altLang="en-US" dirty="0" smtClean="0"/>
              <a:t>利率波动往往还与利率水平有关</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129149754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a:t>
            </a:r>
            <a:r>
              <a:rPr lang="zh-CN" altLang="en-US" dirty="0" smtClean="0"/>
              <a:t>个问题</a:t>
            </a:r>
            <a:endParaRPr lang="zh-CN" altLang="en-US" dirty="0"/>
          </a:p>
        </p:txBody>
      </p:sp>
      <p:sp>
        <p:nvSpPr>
          <p:cNvPr id="3" name="内容占位符 2"/>
          <p:cNvSpPr>
            <a:spLocks noGrp="1"/>
          </p:cNvSpPr>
          <p:nvPr>
            <p:ph idx="1"/>
          </p:nvPr>
        </p:nvSpPr>
        <p:spPr/>
        <p:txBody>
          <a:bodyPr/>
          <a:lstStyle/>
          <a:p>
            <a:r>
              <a:rPr lang="zh-CN" altLang="en-US" dirty="0" smtClean="0"/>
              <a:t>利率</a:t>
            </a:r>
            <a:endParaRPr lang="en-US" altLang="zh-CN" dirty="0" smtClean="0"/>
          </a:p>
          <a:p>
            <a:pPr lvl="1"/>
            <a:r>
              <a:rPr lang="zh-CN" altLang="en-US" dirty="0" smtClean="0"/>
              <a:t>利率</a:t>
            </a:r>
            <a:r>
              <a:rPr lang="en-US" altLang="zh-CN" dirty="0" smtClean="0"/>
              <a:t>/</a:t>
            </a:r>
            <a:r>
              <a:rPr lang="zh-CN" altLang="en-US" dirty="0" smtClean="0"/>
              <a:t>收益率</a:t>
            </a:r>
            <a:r>
              <a:rPr lang="en-US" altLang="zh-CN" dirty="0" smtClean="0"/>
              <a:t>/</a:t>
            </a:r>
            <a:r>
              <a:rPr lang="zh-CN" altLang="en-US" dirty="0" smtClean="0"/>
              <a:t>回报率</a:t>
            </a:r>
            <a:r>
              <a:rPr lang="en-US" altLang="zh-CN" dirty="0" smtClean="0"/>
              <a:t>/</a:t>
            </a:r>
            <a:r>
              <a:rPr lang="zh-CN" altLang="en-US" dirty="0" smtClean="0"/>
              <a:t>贴现率</a:t>
            </a:r>
            <a:endParaRPr lang="en-US" altLang="zh-CN" dirty="0" smtClean="0"/>
          </a:p>
          <a:p>
            <a:pPr lvl="1"/>
            <a:r>
              <a:rPr lang="zh-CN" altLang="en-US" dirty="0"/>
              <a:t>即期</a:t>
            </a:r>
            <a:r>
              <a:rPr lang="zh-CN" altLang="en-US" dirty="0" smtClean="0"/>
              <a:t>利率</a:t>
            </a:r>
            <a:r>
              <a:rPr lang="en-US" altLang="zh-CN" dirty="0" smtClean="0"/>
              <a:t>/</a:t>
            </a:r>
            <a:r>
              <a:rPr lang="zh-CN" altLang="en-US" dirty="0" smtClean="0"/>
              <a:t>到期收益率</a:t>
            </a:r>
            <a:r>
              <a:rPr lang="en-US" altLang="zh-CN" dirty="0" smtClean="0"/>
              <a:t>/</a:t>
            </a:r>
            <a:r>
              <a:rPr lang="zh-CN" altLang="en-US" dirty="0" smtClean="0"/>
              <a:t>远期利率</a:t>
            </a:r>
            <a:r>
              <a:rPr lang="en-US" altLang="zh-CN" dirty="0" smtClean="0"/>
              <a:t>/</a:t>
            </a:r>
            <a:r>
              <a:rPr lang="zh-CN" altLang="en-US" dirty="0" smtClean="0"/>
              <a:t>瞬时利率</a:t>
            </a:r>
            <a:endParaRPr lang="en-US" altLang="zh-CN" dirty="0" smtClean="0"/>
          </a:p>
          <a:p>
            <a:r>
              <a:rPr lang="zh-CN" altLang="en-US" dirty="0" smtClean="0"/>
              <a:t>债券价格与收益率</a:t>
            </a:r>
            <a:endParaRPr lang="en-US" altLang="zh-CN" dirty="0" smtClean="0"/>
          </a:p>
          <a:p>
            <a:r>
              <a:rPr lang="zh-CN" altLang="en-US" dirty="0" smtClean="0"/>
              <a:t>净价与全价</a:t>
            </a:r>
            <a:endParaRPr lang="en-US" altLang="zh-CN" dirty="0" smtClean="0"/>
          </a:p>
          <a:p>
            <a:r>
              <a:rPr lang="zh-CN" altLang="en-US" dirty="0"/>
              <a:t>利率期限</a:t>
            </a:r>
            <a:r>
              <a:rPr lang="zh-CN" altLang="en-US" dirty="0" smtClean="0"/>
              <a:t>结构</a:t>
            </a:r>
            <a:endParaRPr lang="en-US" altLang="zh-CN" dirty="0" smtClean="0"/>
          </a:p>
          <a:p>
            <a:pPr lvl="1"/>
            <a:r>
              <a:rPr lang="zh-CN" altLang="en-US" dirty="0"/>
              <a:t>静态</a:t>
            </a:r>
            <a:r>
              <a:rPr lang="zh-CN" altLang="en-US" dirty="0" smtClean="0"/>
              <a:t>拟合</a:t>
            </a:r>
            <a:endParaRPr lang="en-US" altLang="zh-CN" dirty="0" smtClean="0"/>
          </a:p>
          <a:p>
            <a:pPr lvl="1"/>
            <a:r>
              <a:rPr lang="zh-CN" altLang="en-US" dirty="0"/>
              <a:t>隐含信息</a:t>
            </a:r>
            <a:endParaRPr lang="en-US" altLang="zh-CN" dirty="0" smtClean="0"/>
          </a:p>
          <a:p>
            <a:r>
              <a:rPr lang="zh-CN" altLang="en-US" dirty="0"/>
              <a:t>久</a:t>
            </a:r>
            <a:r>
              <a:rPr lang="zh-CN" altLang="en-US" dirty="0" smtClean="0"/>
              <a:t>期与凸性</a:t>
            </a:r>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3</a:t>
            </a:fld>
            <a:endParaRPr lang="en-US" altLang="zh-CN"/>
          </a:p>
        </p:txBody>
      </p:sp>
    </p:spTree>
    <p:extLst>
      <p:ext uri="{BB962C8B-B14F-4D97-AF65-F5344CB8AC3E}">
        <p14:creationId xmlns:p14="http://schemas.microsoft.com/office/powerpoint/2010/main" val="3362879982"/>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均值回归</a:t>
            </a:r>
            <a:endParaRPr lang="zh-CN" altLang="en-US" dirty="0"/>
          </a:p>
        </p:txBody>
      </p:sp>
      <p:sp>
        <p:nvSpPr>
          <p:cNvPr id="4" name="内容占位符 3"/>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30</a:t>
            </a:fld>
            <a:endParaRPr lang="zh-CN" altLang="en-US" dirty="0"/>
          </a:p>
        </p:txBody>
      </p:sp>
      <p:pic>
        <p:nvPicPr>
          <p:cNvPr id="101379" name="Picture 3"/>
          <p:cNvPicPr>
            <a:picLocks noChangeAspect="1" noChangeArrowheads="1"/>
          </p:cNvPicPr>
          <p:nvPr/>
        </p:nvPicPr>
        <p:blipFill>
          <a:blip r:embed="rId2" cstate="print"/>
          <a:srcRect/>
          <a:stretch>
            <a:fillRect/>
          </a:stretch>
        </p:blipFill>
        <p:spPr bwMode="auto">
          <a:xfrm>
            <a:off x="0" y="1295400"/>
            <a:ext cx="9144000" cy="4800600"/>
          </a:xfrm>
          <a:prstGeom prst="rect">
            <a:avLst/>
          </a:prstGeom>
          <a:noFill/>
          <a:ln w="9525">
            <a:noFill/>
            <a:miter lim="800000"/>
            <a:headEnd/>
            <a:tailEnd/>
          </a:ln>
        </p:spPr>
      </p:pic>
    </p:spTree>
    <p:extLst>
      <p:ext uri="{BB962C8B-B14F-4D97-AF65-F5344CB8AC3E}">
        <p14:creationId xmlns:p14="http://schemas.microsoft.com/office/powerpoint/2010/main" val="220640845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利率变动非完全正相关</a:t>
            </a:r>
            <a:endParaRPr lang="zh-CN" altLang="en-US" dirty="0"/>
          </a:p>
        </p:txBody>
      </p:sp>
      <p:sp>
        <p:nvSpPr>
          <p:cNvPr id="3" name="文本占位符 2"/>
          <p:cNvSpPr>
            <a:spLocks noGrp="1"/>
          </p:cNvSpPr>
          <p:nvPr>
            <p:ph idx="1"/>
          </p:nvPr>
        </p:nvSpPr>
        <p:spPr/>
        <p:txBody>
          <a:bodyPr/>
          <a:lstStyle/>
          <a:p>
            <a:pPr algn="ctr">
              <a:buNone/>
            </a:pPr>
            <a:r>
              <a:rPr lang="zh-CN" altLang="en-US" dirty="0" smtClean="0"/>
              <a:t>  法国不同期限利率的相关系数表（</a:t>
            </a:r>
            <a:r>
              <a:rPr lang="en-US" altLang="zh-CN" dirty="0" smtClean="0"/>
              <a:t>1995-2000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31</a:t>
            </a:fld>
            <a:endParaRPr lang="zh-CN" altLang="en-US" dirty="0"/>
          </a:p>
        </p:txBody>
      </p:sp>
      <p:pic>
        <p:nvPicPr>
          <p:cNvPr id="102402" name="Picture 2"/>
          <p:cNvPicPr>
            <a:picLocks noChangeAspect="1" noChangeArrowheads="1"/>
          </p:cNvPicPr>
          <p:nvPr/>
        </p:nvPicPr>
        <p:blipFill>
          <a:blip r:embed="rId2" cstate="print"/>
          <a:srcRect/>
          <a:stretch>
            <a:fillRect/>
          </a:stretch>
        </p:blipFill>
        <p:spPr bwMode="auto">
          <a:xfrm>
            <a:off x="369772" y="2209800"/>
            <a:ext cx="8469428" cy="3125359"/>
          </a:xfrm>
          <a:prstGeom prst="rect">
            <a:avLst/>
          </a:prstGeom>
          <a:noFill/>
          <a:ln w="9525">
            <a:noFill/>
            <a:miter lim="800000"/>
            <a:headEnd/>
            <a:tailEnd/>
          </a:ln>
        </p:spPr>
      </p:pic>
    </p:spTree>
    <p:extLst>
      <p:ext uri="{BB962C8B-B14F-4D97-AF65-F5344CB8AC3E}">
        <p14:creationId xmlns:p14="http://schemas.microsoft.com/office/powerpoint/2010/main" val="1987285106"/>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936" y="692696"/>
            <a:ext cx="7921128" cy="647700"/>
          </a:xfrm>
        </p:spPr>
        <p:txBody>
          <a:bodyPr/>
          <a:lstStyle/>
          <a:p>
            <a:r>
              <a:rPr lang="en-US" altLang="zh-CN" sz="3600" dirty="0" smtClean="0"/>
              <a:t> </a:t>
            </a:r>
            <a:r>
              <a:rPr lang="zh-CN" altLang="zh-CN" sz="3600" dirty="0" smtClean="0"/>
              <a:t>利率</a:t>
            </a:r>
            <a:r>
              <a:rPr lang="zh-CN" altLang="zh-CN" sz="3600" dirty="0"/>
              <a:t>期限结构的</a:t>
            </a:r>
            <a:r>
              <a:rPr lang="zh-CN" altLang="en-US" sz="3600" dirty="0"/>
              <a:t>不同形状</a:t>
            </a:r>
            <a:r>
              <a:rPr lang="zh-CN" altLang="en-US" sz="3600" dirty="0" smtClean="0"/>
              <a:t>：</a:t>
            </a:r>
            <a:r>
              <a:rPr lang="zh-CN" altLang="en-US" sz="3600" dirty="0"/>
              <a:t>上升</a:t>
            </a:r>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32</a:t>
            </a:fld>
            <a:endParaRPr lang="zh-CN" altLang="en-US" dirty="0"/>
          </a:p>
        </p:txBody>
      </p:sp>
      <p:pic>
        <p:nvPicPr>
          <p:cNvPr id="4" name="图片 3"/>
          <p:cNvPicPr/>
          <p:nvPr/>
        </p:nvPicPr>
        <p:blipFill>
          <a:blip r:embed="rId2" cstate="print"/>
          <a:srcRect/>
          <a:stretch>
            <a:fillRect/>
          </a:stretch>
        </p:blipFill>
        <p:spPr bwMode="auto">
          <a:xfrm>
            <a:off x="152400" y="1524000"/>
            <a:ext cx="8458200" cy="4495799"/>
          </a:xfrm>
          <a:prstGeom prst="rect">
            <a:avLst/>
          </a:prstGeom>
          <a:noFill/>
          <a:ln w="9525">
            <a:noFill/>
            <a:miter lim="800000"/>
            <a:headEnd/>
            <a:tailEnd/>
          </a:ln>
        </p:spPr>
      </p:pic>
    </p:spTree>
    <p:extLst>
      <p:ext uri="{BB962C8B-B14F-4D97-AF65-F5344CB8AC3E}">
        <p14:creationId xmlns:p14="http://schemas.microsoft.com/office/powerpoint/2010/main" val="1131095380"/>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6131"/>
            <a:ext cx="8497192" cy="647700"/>
          </a:xfrm>
        </p:spPr>
        <p:txBody>
          <a:bodyPr/>
          <a:lstStyle/>
          <a:p>
            <a:r>
              <a:rPr lang="zh-CN" altLang="zh-CN" sz="3600" dirty="0"/>
              <a:t>利率期限结构的</a:t>
            </a:r>
            <a:r>
              <a:rPr lang="zh-CN" altLang="en-US" sz="3600" dirty="0"/>
              <a:t>不同形状：接近水平</a:t>
            </a:r>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33</a:t>
            </a:fld>
            <a:endParaRPr lang="zh-CN" altLang="en-US" dirty="0"/>
          </a:p>
        </p:txBody>
      </p:sp>
      <p:pic>
        <p:nvPicPr>
          <p:cNvPr id="4" name="图片 3"/>
          <p:cNvPicPr/>
          <p:nvPr/>
        </p:nvPicPr>
        <p:blipFill>
          <a:blip r:embed="rId2" cstate="print">
            <a:clrChange>
              <a:clrFrom>
                <a:srgbClr val="FFFFFF"/>
              </a:clrFrom>
              <a:clrTo>
                <a:srgbClr val="FFFFFF">
                  <a:alpha val="0"/>
                </a:srgbClr>
              </a:clrTo>
            </a:clrChange>
          </a:blip>
          <a:srcRect/>
          <a:stretch>
            <a:fillRect/>
          </a:stretch>
        </p:blipFill>
        <p:spPr bwMode="auto">
          <a:xfrm>
            <a:off x="-30997" y="1295400"/>
            <a:ext cx="8772830" cy="4876800"/>
          </a:xfrm>
          <a:prstGeom prst="rect">
            <a:avLst/>
          </a:prstGeom>
          <a:noFill/>
          <a:ln w="9525">
            <a:noFill/>
            <a:miter lim="800000"/>
            <a:headEnd/>
            <a:tailEnd/>
          </a:ln>
        </p:spPr>
      </p:pic>
    </p:spTree>
    <p:extLst>
      <p:ext uri="{BB962C8B-B14F-4D97-AF65-F5344CB8AC3E}">
        <p14:creationId xmlns:p14="http://schemas.microsoft.com/office/powerpoint/2010/main" val="317280440"/>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利率期限结构</a:t>
            </a:r>
            <a:r>
              <a:rPr lang="zh-CN" altLang="zh-CN" dirty="0" smtClean="0"/>
              <a:t>的</a:t>
            </a:r>
            <a:r>
              <a:rPr lang="zh-CN" altLang="en-US" dirty="0" smtClean="0"/>
              <a:t>不同形状：下降</a:t>
            </a:r>
            <a:endParaRPr lang="zh-CN" altLang="en-US" dirty="0"/>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34</a:t>
            </a:fld>
            <a:endParaRPr lang="zh-CN" altLang="en-US" dirty="0"/>
          </a:p>
        </p:txBody>
      </p:sp>
      <p:pic>
        <p:nvPicPr>
          <p:cNvPr id="4" name="图片 3"/>
          <p:cNvPicPr/>
          <p:nvPr/>
        </p:nvPicPr>
        <p:blipFill>
          <a:blip r:embed="rId2" cstate="print"/>
          <a:srcRect/>
          <a:stretch>
            <a:fillRect/>
          </a:stretch>
        </p:blipFill>
        <p:spPr bwMode="auto">
          <a:xfrm>
            <a:off x="152400" y="1508502"/>
            <a:ext cx="8763000" cy="4511297"/>
          </a:xfrm>
          <a:prstGeom prst="rect">
            <a:avLst/>
          </a:prstGeom>
          <a:noFill/>
          <a:ln w="9525">
            <a:noFill/>
            <a:miter lim="800000"/>
            <a:headEnd/>
            <a:tailEnd/>
          </a:ln>
        </p:spPr>
      </p:pic>
    </p:spTree>
    <p:extLst>
      <p:ext uri="{BB962C8B-B14F-4D97-AF65-F5344CB8AC3E}">
        <p14:creationId xmlns:p14="http://schemas.microsoft.com/office/powerpoint/2010/main" val="2167828683"/>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541" y="692696"/>
            <a:ext cx="8569200" cy="647700"/>
          </a:xfrm>
        </p:spPr>
        <p:txBody>
          <a:bodyPr/>
          <a:lstStyle/>
          <a:p>
            <a:r>
              <a:rPr lang="zh-CN" altLang="zh-CN" sz="3600" dirty="0"/>
              <a:t>利率期限结构的</a:t>
            </a:r>
            <a:r>
              <a:rPr lang="zh-CN" altLang="en-US" sz="3600" dirty="0"/>
              <a:t>不同形状：先降后升</a:t>
            </a:r>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35</a:t>
            </a:fld>
            <a:endParaRPr lang="zh-CN" altLang="en-US" dirty="0"/>
          </a:p>
        </p:txBody>
      </p:sp>
      <p:pic>
        <p:nvPicPr>
          <p:cNvPr id="4" name="图片 3"/>
          <p:cNvPicPr/>
          <p:nvPr/>
        </p:nvPicPr>
        <p:blipFill>
          <a:blip r:embed="rId2" cstate="print"/>
          <a:srcRect/>
          <a:stretch>
            <a:fillRect/>
          </a:stretch>
        </p:blipFill>
        <p:spPr bwMode="auto">
          <a:xfrm>
            <a:off x="358541" y="1499234"/>
            <a:ext cx="8383292" cy="4596766"/>
          </a:xfrm>
          <a:prstGeom prst="rect">
            <a:avLst/>
          </a:prstGeom>
          <a:noFill/>
          <a:ln w="9525">
            <a:noFill/>
            <a:miter lim="800000"/>
            <a:headEnd/>
            <a:tailEnd/>
          </a:ln>
        </p:spPr>
      </p:pic>
    </p:spTree>
    <p:extLst>
      <p:ext uri="{BB962C8B-B14F-4D97-AF65-F5344CB8AC3E}">
        <p14:creationId xmlns:p14="http://schemas.microsoft.com/office/powerpoint/2010/main" val="3683014886"/>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8353176" cy="647700"/>
          </a:xfrm>
        </p:spPr>
        <p:txBody>
          <a:bodyPr/>
          <a:lstStyle/>
          <a:p>
            <a:r>
              <a:rPr lang="zh-CN" altLang="zh-CN" sz="3600" dirty="0"/>
              <a:t>利率期限结构的</a:t>
            </a:r>
            <a:r>
              <a:rPr lang="zh-CN" altLang="en-US" sz="3600" dirty="0"/>
              <a:t>不同形状：先升后降</a:t>
            </a:r>
          </a:p>
        </p:txBody>
      </p:sp>
      <p:sp>
        <p:nvSpPr>
          <p:cNvPr id="4" name="内容占位符 3"/>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36</a:t>
            </a:fld>
            <a:endParaRPr lang="zh-CN" altLang="en-US" dirty="0"/>
          </a:p>
        </p:txBody>
      </p:sp>
      <p:pic>
        <p:nvPicPr>
          <p:cNvPr id="5" name="图片 4"/>
          <p:cNvPicPr/>
          <p:nvPr/>
        </p:nvPicPr>
        <p:blipFill>
          <a:blip r:embed="rId2" cstate="print"/>
          <a:srcRect/>
          <a:stretch>
            <a:fillRect/>
          </a:stretch>
        </p:blipFill>
        <p:spPr bwMode="auto">
          <a:xfrm>
            <a:off x="228600" y="1524000"/>
            <a:ext cx="8686800" cy="4572000"/>
          </a:xfrm>
          <a:prstGeom prst="rect">
            <a:avLst/>
          </a:prstGeom>
          <a:noFill/>
          <a:ln w="9525">
            <a:noFill/>
            <a:miter lim="800000"/>
            <a:headEnd/>
            <a:tailEnd/>
          </a:ln>
        </p:spPr>
      </p:pic>
    </p:spTree>
    <p:extLst>
      <p:ext uri="{BB962C8B-B14F-4D97-AF65-F5344CB8AC3E}">
        <p14:creationId xmlns:p14="http://schemas.microsoft.com/office/powerpoint/2010/main" val="3267846686"/>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8497192" cy="647700"/>
          </a:xfrm>
        </p:spPr>
        <p:txBody>
          <a:bodyPr/>
          <a:lstStyle/>
          <a:p>
            <a:r>
              <a:rPr lang="zh-CN" altLang="en-US" sz="3600" dirty="0"/>
              <a:t>即期</a:t>
            </a:r>
            <a:r>
              <a:rPr lang="zh-CN" altLang="en-US" sz="3600" dirty="0" smtClean="0"/>
              <a:t>利率、平价到期收益率和远期利率</a:t>
            </a:r>
            <a:endParaRPr lang="zh-CN" altLang="en-US" sz="3600" dirty="0"/>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37</a:t>
            </a:fld>
            <a:endParaRPr lang="zh-CN" altLang="en-US" dirty="0"/>
          </a:p>
        </p:txBody>
      </p:sp>
      <p:pic>
        <p:nvPicPr>
          <p:cNvPr id="4" name="图片 3"/>
          <p:cNvPicPr/>
          <p:nvPr/>
        </p:nvPicPr>
        <p:blipFill>
          <a:blip r:embed="rId2" cstate="print"/>
          <a:srcRect/>
          <a:stretch>
            <a:fillRect/>
          </a:stretch>
        </p:blipFill>
        <p:spPr bwMode="auto">
          <a:xfrm>
            <a:off x="303047" y="1737321"/>
            <a:ext cx="8589433" cy="4571999"/>
          </a:xfrm>
          <a:prstGeom prst="rect">
            <a:avLst/>
          </a:prstGeom>
          <a:noFill/>
          <a:ln w="9525">
            <a:noFill/>
            <a:miter lim="800000"/>
            <a:headEnd/>
            <a:tailEnd/>
          </a:ln>
        </p:spPr>
      </p:pic>
    </p:spTree>
    <p:extLst>
      <p:ext uri="{BB962C8B-B14F-4D97-AF65-F5344CB8AC3E}">
        <p14:creationId xmlns:p14="http://schemas.microsoft.com/office/powerpoint/2010/main" val="2260359819"/>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利率期限结构</a:t>
            </a:r>
            <a:r>
              <a:rPr lang="zh-CN" altLang="en-US" dirty="0" smtClean="0"/>
              <a:t>的动态变化</a:t>
            </a:r>
            <a:endParaRPr lang="zh-CN" altLang="en-US" dirty="0"/>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38</a:t>
            </a:fld>
            <a:endParaRPr lang="zh-CN" altLang="en-US" dirty="0"/>
          </a:p>
        </p:txBody>
      </p:sp>
      <p:pic>
        <p:nvPicPr>
          <p:cNvPr id="4" name="图片 3"/>
          <p:cNvPicPr/>
          <p:nvPr/>
        </p:nvPicPr>
        <p:blipFill>
          <a:blip r:embed="rId2" cstate="print"/>
          <a:srcRect/>
          <a:stretch>
            <a:fillRect/>
          </a:stretch>
        </p:blipFill>
        <p:spPr bwMode="auto">
          <a:xfrm>
            <a:off x="369772" y="1447800"/>
            <a:ext cx="8621828" cy="4648200"/>
          </a:xfrm>
          <a:prstGeom prst="rect">
            <a:avLst/>
          </a:prstGeom>
          <a:noFill/>
          <a:ln w="9525">
            <a:noFill/>
            <a:miter lim="800000"/>
            <a:headEnd/>
            <a:tailEnd/>
          </a:ln>
        </p:spPr>
      </p:pic>
    </p:spTree>
    <p:extLst>
      <p:ext uri="{BB962C8B-B14F-4D97-AF65-F5344CB8AC3E}">
        <p14:creationId xmlns:p14="http://schemas.microsoft.com/office/powerpoint/2010/main" val="1057836201"/>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832" y="620688"/>
            <a:ext cx="6337300" cy="647700"/>
          </a:xfrm>
        </p:spPr>
        <p:txBody>
          <a:bodyPr/>
          <a:lstStyle/>
          <a:p>
            <a:r>
              <a:rPr lang="zh-CN" altLang="en-US" dirty="0" smtClean="0"/>
              <a:t>利率期限结构主成分因子载荷</a:t>
            </a:r>
            <a:endParaRPr lang="zh-CN" altLang="en-US" dirty="0"/>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39</a:t>
            </a:fld>
            <a:endParaRPr lang="zh-CN" altLang="en-US" dirty="0"/>
          </a:p>
        </p:txBody>
      </p:sp>
      <p:pic>
        <p:nvPicPr>
          <p:cNvPr id="4" name="图片 3"/>
          <p:cNvPicPr/>
          <p:nvPr/>
        </p:nvPicPr>
        <p:blipFill>
          <a:blip r:embed="rId2" cstate="print"/>
          <a:srcRect/>
          <a:stretch>
            <a:fillRect/>
          </a:stretch>
        </p:blipFill>
        <p:spPr bwMode="auto">
          <a:xfrm>
            <a:off x="359832" y="1410216"/>
            <a:ext cx="8479368" cy="4609583"/>
          </a:xfrm>
          <a:prstGeom prst="rect">
            <a:avLst/>
          </a:prstGeom>
          <a:noFill/>
          <a:ln w="9525">
            <a:noFill/>
            <a:miter lim="800000"/>
            <a:headEnd/>
            <a:tailEnd/>
          </a:ln>
        </p:spPr>
      </p:pic>
    </p:spTree>
    <p:extLst>
      <p:ext uri="{BB962C8B-B14F-4D97-AF65-F5344CB8AC3E}">
        <p14:creationId xmlns:p14="http://schemas.microsoft.com/office/powerpoint/2010/main" val="136694267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 </a:t>
            </a:r>
            <a:r>
              <a:rPr lang="en-US" altLang="zh-CN" dirty="0" smtClean="0"/>
              <a:t> </a:t>
            </a:r>
            <a:r>
              <a:rPr lang="zh-CN" altLang="en-US" dirty="0" smtClean="0"/>
              <a:t>利率</a:t>
            </a:r>
            <a:endParaRPr lang="zh-CN" altLang="en-US" dirty="0"/>
          </a:p>
        </p:txBody>
      </p:sp>
      <p:sp>
        <p:nvSpPr>
          <p:cNvPr id="2" name="文本占位符 1"/>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4</a:t>
            </a:fld>
            <a:endParaRPr lang="en-US" altLang="zh-CN"/>
          </a:p>
        </p:txBody>
      </p:sp>
    </p:spTree>
    <p:extLst>
      <p:ext uri="{BB962C8B-B14F-4D97-AF65-F5344CB8AC3E}">
        <p14:creationId xmlns:p14="http://schemas.microsoft.com/office/powerpoint/2010/main" val="1298097038"/>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拟合利率期限结构</a:t>
            </a:r>
            <a:endParaRPr lang="zh-CN" altLang="en-US" dirty="0"/>
          </a:p>
        </p:txBody>
      </p:sp>
      <p:sp>
        <p:nvSpPr>
          <p:cNvPr id="3" name="内容占位符 2"/>
          <p:cNvSpPr>
            <a:spLocks noGrp="1"/>
          </p:cNvSpPr>
          <p:nvPr>
            <p:ph idx="1"/>
          </p:nvPr>
        </p:nvSpPr>
        <p:spPr/>
        <p:txBody>
          <a:bodyPr/>
          <a:lstStyle/>
          <a:p>
            <a:r>
              <a:rPr lang="zh-CN" altLang="en-US" dirty="0" smtClean="0"/>
              <a:t>靴襻法＋</a:t>
            </a:r>
            <a:r>
              <a:rPr lang="en-US" altLang="zh-CN" dirty="0" smtClean="0"/>
              <a:t>Hermit</a:t>
            </a:r>
            <a:r>
              <a:rPr lang="zh-CN" altLang="en-US" dirty="0" smtClean="0"/>
              <a:t>插值法</a:t>
            </a:r>
            <a:endParaRPr lang="en-US" altLang="zh-CN" dirty="0" smtClean="0"/>
          </a:p>
          <a:p>
            <a:r>
              <a:rPr lang="zh-CN" altLang="en-US" dirty="0" smtClean="0"/>
              <a:t>样条函数法</a:t>
            </a:r>
            <a:endParaRPr lang="en-US" altLang="zh-CN" dirty="0" smtClean="0"/>
          </a:p>
          <a:p>
            <a:r>
              <a:rPr lang="en-US" altLang="zh-CN" dirty="0" smtClean="0"/>
              <a:t>NSS</a:t>
            </a:r>
            <a:r>
              <a:rPr lang="zh-CN" altLang="en-US" dirty="0" smtClean="0"/>
              <a:t>模型</a:t>
            </a:r>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40</a:t>
            </a:fld>
            <a:endParaRPr lang="en-US" altLang="zh-CN"/>
          </a:p>
        </p:txBody>
      </p:sp>
    </p:spTree>
    <p:extLst>
      <p:ext uri="{BB962C8B-B14F-4D97-AF65-F5344CB8AC3E}">
        <p14:creationId xmlns:p14="http://schemas.microsoft.com/office/powerpoint/2010/main" val="3115982717"/>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  </a:t>
            </a:r>
            <a:r>
              <a:rPr lang="zh-CN" altLang="en-US" dirty="0" smtClean="0"/>
              <a:t>利率风险管理：久期与凸性</a:t>
            </a:r>
            <a:endParaRPr lang="zh-CN" altLang="en-US" dirty="0"/>
          </a:p>
        </p:txBody>
      </p:sp>
      <p:sp>
        <p:nvSpPr>
          <p:cNvPr id="7" name="文本占位符 6"/>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41</a:t>
            </a:fld>
            <a:endParaRPr lang="en-US" altLang="zh-CN"/>
          </a:p>
        </p:txBody>
      </p:sp>
    </p:spTree>
    <p:extLst>
      <p:ext uri="{BB962C8B-B14F-4D97-AF65-F5344CB8AC3E}">
        <p14:creationId xmlns:p14="http://schemas.microsoft.com/office/powerpoint/2010/main" val="666979453"/>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20688"/>
            <a:ext cx="6337300" cy="647700"/>
          </a:xfrm>
        </p:spPr>
        <p:txBody>
          <a:bodyPr/>
          <a:lstStyle/>
          <a:p>
            <a:r>
              <a:rPr lang="zh-CN" altLang="en-US" dirty="0" smtClean="0"/>
              <a:t>利率风险指标</a:t>
            </a:r>
            <a:endParaRPr lang="zh-CN" altLang="en-US" dirty="0"/>
          </a:p>
        </p:txBody>
      </p:sp>
      <p:sp>
        <p:nvSpPr>
          <p:cNvPr id="3" name="内容占位符 2"/>
          <p:cNvSpPr>
            <a:spLocks noGrp="1"/>
          </p:cNvSpPr>
          <p:nvPr>
            <p:ph idx="1"/>
          </p:nvPr>
        </p:nvSpPr>
        <p:spPr>
          <a:xfrm>
            <a:off x="457200" y="1340768"/>
            <a:ext cx="8435280" cy="5184576"/>
          </a:xfrm>
        </p:spPr>
        <p:txBody>
          <a:bodyPr/>
          <a:lstStyle/>
          <a:p>
            <a:r>
              <a:rPr lang="zh-CN" altLang="en-US" sz="2400" dirty="0" smtClean="0"/>
              <a:t>久期（</a:t>
            </a:r>
            <a:r>
              <a:rPr lang="en-US" altLang="zh-CN" sz="2400" dirty="0" smtClean="0"/>
              <a:t>D</a:t>
            </a:r>
            <a:r>
              <a:rPr lang="zh-CN" altLang="en-US" sz="2400" dirty="0" smtClean="0"/>
              <a:t>）：</a:t>
            </a:r>
            <a:r>
              <a:rPr lang="zh-CN" altLang="zh-CN" sz="2400" dirty="0" smtClean="0"/>
              <a:t>给定时刻固定</a:t>
            </a:r>
            <a:r>
              <a:rPr lang="zh-CN" altLang="zh-CN" sz="2400" dirty="0"/>
              <a:t>收益证券价值变动的百分比</a:t>
            </a:r>
            <a:r>
              <a:rPr lang="zh-CN" altLang="zh-CN" sz="2400" dirty="0" smtClean="0"/>
              <a:t>对</a:t>
            </a:r>
            <a:r>
              <a:rPr lang="en-US" altLang="zh-CN" sz="2400" dirty="0" smtClean="0"/>
              <a:t>YTM</a:t>
            </a:r>
            <a:r>
              <a:rPr lang="zh-CN" altLang="zh-CN" sz="2400" dirty="0" smtClean="0"/>
              <a:t>变动</a:t>
            </a:r>
            <a:r>
              <a:rPr lang="zh-CN" altLang="zh-CN" sz="2400" dirty="0"/>
              <a:t>的一阶敏感性</a:t>
            </a:r>
            <a:endParaRPr lang="en-US" altLang="zh-CN" sz="2400" dirty="0"/>
          </a:p>
          <a:p>
            <a:pPr lvl="1"/>
            <a:endParaRPr lang="en-US" altLang="zh-CN" sz="2400" dirty="0"/>
          </a:p>
          <a:p>
            <a:pPr lvl="1"/>
            <a:endParaRPr lang="en-US" altLang="zh-CN" sz="2400" dirty="0"/>
          </a:p>
          <a:p>
            <a:r>
              <a:rPr lang="zh-CN" altLang="en-US" sz="2400" dirty="0" smtClean="0"/>
              <a:t>货币久</a:t>
            </a:r>
            <a:r>
              <a:rPr lang="zh-CN" altLang="en-US" sz="2400" dirty="0"/>
              <a:t>期（</a:t>
            </a:r>
            <a:r>
              <a:rPr lang="en-US" altLang="zh-CN" sz="2400" dirty="0"/>
              <a:t>$D</a:t>
            </a:r>
            <a:r>
              <a:rPr lang="zh-CN" altLang="en-US" sz="2400" dirty="0"/>
              <a:t>）</a:t>
            </a:r>
            <a:r>
              <a:rPr lang="zh-CN" altLang="en-US" sz="2400" dirty="0" smtClean="0"/>
              <a:t>：</a:t>
            </a:r>
            <a:r>
              <a:rPr lang="en-US" altLang="zh-CN" sz="2400" dirty="0" smtClean="0"/>
              <a:t>YTM</a:t>
            </a:r>
            <a:r>
              <a:rPr lang="zh-CN" altLang="zh-CN" sz="2400" dirty="0" smtClean="0"/>
              <a:t>变动</a:t>
            </a:r>
            <a:r>
              <a:rPr lang="zh-CN" altLang="zh-CN" sz="2400" dirty="0"/>
              <a:t>引起</a:t>
            </a:r>
            <a:r>
              <a:rPr lang="zh-CN" altLang="zh-CN" sz="2400" dirty="0" smtClean="0"/>
              <a:t>的</a:t>
            </a:r>
            <a:r>
              <a:rPr lang="zh-CN" altLang="en-US" sz="2400" dirty="0" smtClean="0"/>
              <a:t>一阶</a:t>
            </a:r>
            <a:r>
              <a:rPr lang="zh-CN" altLang="zh-CN" sz="2400" dirty="0" smtClean="0"/>
              <a:t>证券</a:t>
            </a:r>
            <a:r>
              <a:rPr lang="zh-CN" altLang="zh-CN" sz="2400" dirty="0"/>
              <a:t>价值变动</a:t>
            </a:r>
            <a:r>
              <a:rPr lang="zh-CN" altLang="zh-CN" sz="2400" dirty="0" smtClean="0"/>
              <a:t>金额</a:t>
            </a:r>
            <a:endParaRPr lang="en-US" altLang="zh-CN" sz="2400" dirty="0" smtClean="0"/>
          </a:p>
          <a:p>
            <a:endParaRPr lang="en-US" altLang="zh-CN" sz="2400" dirty="0"/>
          </a:p>
          <a:p>
            <a:endParaRPr lang="en-US" altLang="zh-CN" sz="2400" dirty="0" smtClean="0"/>
          </a:p>
          <a:p>
            <a:r>
              <a:rPr lang="en-US" altLang="zh-CN" sz="2400" dirty="0"/>
              <a:t>BPV </a:t>
            </a:r>
            <a:r>
              <a:rPr lang="zh-CN" altLang="en-US" sz="2400" dirty="0" smtClean="0"/>
              <a:t>（</a:t>
            </a:r>
            <a:r>
              <a:rPr lang="en-US" altLang="zh-CN" sz="2400" dirty="0"/>
              <a:t> DV01 </a:t>
            </a:r>
            <a:r>
              <a:rPr lang="zh-CN" altLang="en-US" sz="2400" dirty="0" smtClean="0"/>
              <a:t>）：</a:t>
            </a:r>
            <a:r>
              <a:rPr lang="en-US" altLang="zh-CN" sz="2400" dirty="0" smtClean="0"/>
              <a:t>1</a:t>
            </a:r>
            <a:r>
              <a:rPr lang="zh-CN" altLang="en-US" sz="2400" dirty="0" smtClean="0"/>
              <a:t>个基点的货币久期</a:t>
            </a:r>
            <a:endParaRPr lang="en-US" altLang="zh-CN" sz="2400" dirty="0" smtClean="0"/>
          </a:p>
          <a:p>
            <a:endParaRPr lang="en-US" altLang="zh-CN" dirty="0" smtClean="0"/>
          </a:p>
          <a:p>
            <a:pPr lvl="1"/>
            <a:endParaRPr lang="en-US" altLang="zh-CN" dirty="0" smtClean="0"/>
          </a:p>
          <a:p>
            <a:endParaRPr lang="zh-CN" altLang="en-US" dirty="0"/>
          </a:p>
        </p:txBody>
      </p:sp>
      <p:sp>
        <p:nvSpPr>
          <p:cNvPr id="7" name="灯片编号占位符 6"/>
          <p:cNvSpPr>
            <a:spLocks noGrp="1"/>
          </p:cNvSpPr>
          <p:nvPr>
            <p:ph type="sldNum" sz="quarter" idx="10"/>
          </p:nvPr>
        </p:nvSpPr>
        <p:spPr/>
        <p:txBody>
          <a:bodyPr/>
          <a:lstStyle/>
          <a:p>
            <a:pPr>
              <a:defRPr/>
            </a:pPr>
            <a:fld id="{47F2F55A-DA36-4C66-8A93-3EB59C168DC4}" type="slidenum">
              <a:rPr lang="en-US" altLang="zh-CN" smtClean="0"/>
              <a:pPr>
                <a:defRPr/>
              </a:pPr>
              <a:t>42</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3433032074"/>
              </p:ext>
            </p:extLst>
          </p:nvPr>
        </p:nvGraphicFramePr>
        <p:xfrm>
          <a:off x="2387600" y="2205038"/>
          <a:ext cx="3865563" cy="811212"/>
        </p:xfrm>
        <a:graphic>
          <a:graphicData uri="http://schemas.openxmlformats.org/presentationml/2006/ole">
            <mc:AlternateContent xmlns:mc="http://schemas.openxmlformats.org/markup-compatibility/2006">
              <mc:Choice xmlns:v="urn:schemas-microsoft-com:vml" Requires="v">
                <p:oleObj spid="_x0000_s50199" name="Equation" r:id="rId3" imgW="2044440" imgH="431640" progId="Equation.DSMT4">
                  <p:embed/>
                </p:oleObj>
              </mc:Choice>
              <mc:Fallback>
                <p:oleObj name="Equation" r:id="rId3" imgW="2044440" imgH="431640" progId="Equation.DSMT4">
                  <p:embed/>
                  <p:pic>
                    <p:nvPicPr>
                      <p:cNvPr id="0" name=""/>
                      <p:cNvPicPr>
                        <a:picLocks noChangeAspect="1" noChangeArrowheads="1"/>
                      </p:cNvPicPr>
                      <p:nvPr/>
                    </p:nvPicPr>
                    <p:blipFill>
                      <a:blip r:embed="rId4"/>
                      <a:srcRect/>
                      <a:stretch>
                        <a:fillRect/>
                      </a:stretch>
                    </p:blipFill>
                    <p:spPr bwMode="auto">
                      <a:xfrm>
                        <a:off x="2387600" y="2205038"/>
                        <a:ext cx="38655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0468878"/>
              </p:ext>
            </p:extLst>
          </p:nvPr>
        </p:nvGraphicFramePr>
        <p:xfrm>
          <a:off x="2246313" y="3644900"/>
          <a:ext cx="4968875" cy="863600"/>
        </p:xfrm>
        <a:graphic>
          <a:graphicData uri="http://schemas.openxmlformats.org/presentationml/2006/ole">
            <mc:AlternateContent xmlns:mc="http://schemas.openxmlformats.org/markup-compatibility/2006">
              <mc:Choice xmlns:v="urn:schemas-microsoft-com:vml" Requires="v">
                <p:oleObj spid="_x0000_s50200" name="Equation" r:id="rId5" imgW="2527200" imgH="431640" progId="Equation.DSMT4">
                  <p:embed/>
                </p:oleObj>
              </mc:Choice>
              <mc:Fallback>
                <p:oleObj name="Equation" r:id="rId5" imgW="2527200" imgH="431640" progId="Equation.DSMT4">
                  <p:embed/>
                  <p:pic>
                    <p:nvPicPr>
                      <p:cNvPr id="0" name=""/>
                      <p:cNvPicPr>
                        <a:picLocks noChangeAspect="1" noChangeArrowheads="1"/>
                      </p:cNvPicPr>
                      <p:nvPr/>
                    </p:nvPicPr>
                    <p:blipFill>
                      <a:blip r:embed="rId6"/>
                      <a:srcRect/>
                      <a:stretch>
                        <a:fillRect/>
                      </a:stretch>
                    </p:blipFill>
                    <p:spPr bwMode="auto">
                      <a:xfrm>
                        <a:off x="2246313" y="3644900"/>
                        <a:ext cx="49688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83850429"/>
              </p:ext>
            </p:extLst>
          </p:nvPr>
        </p:nvGraphicFramePr>
        <p:xfrm>
          <a:off x="2699792" y="5157192"/>
          <a:ext cx="2970212" cy="514350"/>
        </p:xfrm>
        <a:graphic>
          <a:graphicData uri="http://schemas.openxmlformats.org/presentationml/2006/ole">
            <mc:AlternateContent xmlns:mc="http://schemas.openxmlformats.org/markup-compatibility/2006">
              <mc:Choice xmlns:v="urn:schemas-microsoft-com:vml" Requires="v">
                <p:oleObj spid="_x0000_s50201" name="Equation" r:id="rId7" imgW="1244520" imgH="215640" progId="Equation.DSMT4">
                  <p:embed/>
                </p:oleObj>
              </mc:Choice>
              <mc:Fallback>
                <p:oleObj name="Equation" r:id="rId7" imgW="1244520" imgH="215640" progId="Equation.DSMT4">
                  <p:embed/>
                  <p:pic>
                    <p:nvPicPr>
                      <p:cNvPr id="0" name=""/>
                      <p:cNvPicPr/>
                      <p:nvPr/>
                    </p:nvPicPr>
                    <p:blipFill>
                      <a:blip r:embed="rId8"/>
                      <a:stretch>
                        <a:fillRect/>
                      </a:stretch>
                    </p:blipFill>
                    <p:spPr>
                      <a:xfrm>
                        <a:off x="2699792" y="5157192"/>
                        <a:ext cx="2970212" cy="514350"/>
                      </a:xfrm>
                      <a:prstGeom prst="rect">
                        <a:avLst/>
                      </a:prstGeom>
                    </p:spPr>
                  </p:pic>
                </p:oleObj>
              </mc:Fallback>
            </mc:AlternateContent>
          </a:graphicData>
        </a:graphic>
      </p:graphicFrame>
    </p:spTree>
    <p:extLst>
      <p:ext uri="{BB962C8B-B14F-4D97-AF65-F5344CB8AC3E}">
        <p14:creationId xmlns:p14="http://schemas.microsoft.com/office/powerpoint/2010/main" val="1723906143"/>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久期的理解</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t>数学含义：一阶</a:t>
            </a:r>
            <a:r>
              <a:rPr lang="zh-CN" altLang="en-US" dirty="0" smtClean="0"/>
              <a:t>导</a:t>
            </a:r>
            <a:endParaRPr lang="en-US" altLang="zh-CN" dirty="0"/>
          </a:p>
          <a:p>
            <a:pPr>
              <a:lnSpc>
                <a:spcPct val="110000"/>
              </a:lnSpc>
            </a:pPr>
            <a:endParaRPr lang="en-US" altLang="zh-CN" dirty="0"/>
          </a:p>
          <a:p>
            <a:pPr>
              <a:lnSpc>
                <a:spcPct val="110000"/>
              </a:lnSpc>
            </a:pPr>
            <a:endParaRPr lang="en-US" altLang="zh-CN" dirty="0" smtClean="0"/>
          </a:p>
          <a:p>
            <a:pPr>
              <a:lnSpc>
                <a:spcPct val="110000"/>
              </a:lnSpc>
            </a:pPr>
            <a:r>
              <a:rPr lang="zh-CN" altLang="en-US" dirty="0" smtClean="0"/>
              <a:t>经济</a:t>
            </a:r>
            <a:r>
              <a:rPr lang="zh-CN" altLang="en-US" dirty="0"/>
              <a:t>含义：</a:t>
            </a:r>
            <a:r>
              <a:rPr lang="zh-CN" altLang="zh-CN" dirty="0"/>
              <a:t>由于一阶</a:t>
            </a:r>
            <a:r>
              <a:rPr lang="zh-CN" altLang="zh-CN" dirty="0" smtClean="0"/>
              <a:t>导捕捉</a:t>
            </a:r>
            <a:r>
              <a:rPr lang="zh-CN" altLang="zh-CN" dirty="0"/>
              <a:t>了证券价值对利率敏感性中的主要部分，因此久期</a:t>
            </a:r>
            <a:r>
              <a:rPr lang="zh-CN" altLang="zh-CN" dirty="0" smtClean="0"/>
              <a:t>和</a:t>
            </a:r>
            <a:r>
              <a:rPr lang="zh-CN" altLang="en-US" dirty="0" smtClean="0"/>
              <a:t>货币</a:t>
            </a:r>
            <a:r>
              <a:rPr lang="zh-CN" altLang="zh-CN" dirty="0" smtClean="0"/>
              <a:t>久</a:t>
            </a:r>
            <a:r>
              <a:rPr lang="zh-CN" altLang="zh-CN" dirty="0"/>
              <a:t>期反映了证券价值利率风险的主要部分</a:t>
            </a:r>
            <a:r>
              <a:rPr lang="zh-CN" altLang="zh-CN" dirty="0" smtClean="0"/>
              <a:t>。</a:t>
            </a:r>
            <a:endParaRPr lang="en-US" altLang="zh-CN" dirty="0"/>
          </a:p>
          <a:p>
            <a:pPr>
              <a:lnSpc>
                <a:spcPct val="110000"/>
              </a:lnSpc>
            </a:pPr>
            <a:endParaRPr lang="en-US" altLang="zh-CN" dirty="0"/>
          </a:p>
          <a:p>
            <a:pPr>
              <a:lnSpc>
                <a:spcPct val="110000"/>
              </a:lnSpc>
            </a:pPr>
            <a:r>
              <a:rPr lang="zh-CN" altLang="en-US" dirty="0"/>
              <a:t>几何含义：货币久期就是</a:t>
            </a:r>
            <a:r>
              <a:rPr lang="zh-CN" altLang="zh-CN" dirty="0"/>
              <a:t>证券价值与</a:t>
            </a:r>
            <a:r>
              <a:rPr lang="en-US" altLang="zh-CN" dirty="0"/>
              <a:t>YTM</a:t>
            </a:r>
            <a:r>
              <a:rPr lang="zh-CN" altLang="zh-CN" dirty="0"/>
              <a:t>曲线上各点的切线斜率</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43</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438025320"/>
              </p:ext>
            </p:extLst>
          </p:nvPr>
        </p:nvGraphicFramePr>
        <p:xfrm>
          <a:off x="1619672" y="2564904"/>
          <a:ext cx="5904656" cy="874638"/>
        </p:xfrm>
        <a:graphic>
          <a:graphicData uri="http://schemas.openxmlformats.org/presentationml/2006/ole">
            <mc:AlternateContent xmlns:mc="http://schemas.openxmlformats.org/markup-compatibility/2006">
              <mc:Choice xmlns:v="urn:schemas-microsoft-com:vml" Requires="v">
                <p:oleObj spid="_x0000_s51209" name="Equation" r:id="rId3" imgW="3111480" imgH="457200" progId="Equation.DSMT4">
                  <p:embed/>
                </p:oleObj>
              </mc:Choice>
              <mc:Fallback>
                <p:oleObj name="Equation" r:id="rId3" imgW="3111480" imgH="457200" progId="Equation.DSMT4">
                  <p:embed/>
                  <p:pic>
                    <p:nvPicPr>
                      <p:cNvPr id="0" name=""/>
                      <p:cNvPicPr>
                        <a:picLocks noChangeAspect="1" noChangeArrowheads="1"/>
                      </p:cNvPicPr>
                      <p:nvPr/>
                    </p:nvPicPr>
                    <p:blipFill>
                      <a:blip r:embed="rId4"/>
                      <a:srcRect/>
                      <a:stretch>
                        <a:fillRect/>
                      </a:stretch>
                    </p:blipFill>
                    <p:spPr bwMode="auto">
                      <a:xfrm>
                        <a:off x="1619672" y="2564904"/>
                        <a:ext cx="5904656" cy="8746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10399219"/>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久期的计算</a:t>
            </a:r>
            <a:endParaRPr lang="zh-CN" altLang="en-US" dirty="0"/>
          </a:p>
        </p:txBody>
      </p:sp>
      <p:sp>
        <p:nvSpPr>
          <p:cNvPr id="3" name="内容占位符 2"/>
          <p:cNvSpPr>
            <a:spLocks noGrp="1"/>
          </p:cNvSpPr>
          <p:nvPr>
            <p:ph idx="1"/>
          </p:nvPr>
        </p:nvSpPr>
        <p:spPr/>
        <p:txBody>
          <a:bodyPr/>
          <a:lstStyle/>
          <a:p>
            <a:r>
              <a:rPr lang="zh-CN" altLang="en-US" dirty="0"/>
              <a:t>久期计算的核心在于一阶导的</a:t>
            </a:r>
            <a:r>
              <a:rPr lang="zh-CN" altLang="en-US" dirty="0" smtClean="0"/>
              <a:t>计算，取决于证券的定价公式</a:t>
            </a:r>
            <a:endParaRPr lang="zh-CN" altLang="en-US" dirty="0"/>
          </a:p>
          <a:p>
            <a:pPr lvl="1"/>
            <a:r>
              <a:rPr lang="zh-CN" altLang="en-US" dirty="0" smtClean="0"/>
              <a:t>简单证券</a:t>
            </a:r>
            <a:r>
              <a:rPr lang="zh-CN" altLang="en-US" dirty="0"/>
              <a:t>：直接求导</a:t>
            </a:r>
            <a:endParaRPr lang="en-US" altLang="zh-CN" dirty="0"/>
          </a:p>
          <a:p>
            <a:pPr lvl="1"/>
            <a:r>
              <a:rPr lang="zh-CN" altLang="en-US" dirty="0" smtClean="0"/>
              <a:t>复杂证券</a:t>
            </a:r>
            <a:r>
              <a:rPr lang="zh-CN" altLang="en-US" dirty="0"/>
              <a:t>：有效久期（</a:t>
            </a:r>
            <a:r>
              <a:rPr lang="en-US" altLang="zh-CN" dirty="0"/>
              <a:t>effective duration</a:t>
            </a:r>
            <a:r>
              <a:rPr lang="zh-CN" altLang="en-US" dirty="0"/>
              <a:t>）</a:t>
            </a:r>
            <a:endParaRPr lang="en-US" altLang="zh-CN" dirty="0"/>
          </a:p>
          <a:p>
            <a:endParaRPr lang="zh-CN" altLang="en-US" dirty="0"/>
          </a:p>
        </p:txBody>
      </p:sp>
      <p:sp>
        <p:nvSpPr>
          <p:cNvPr id="6" name="灯片编号占位符 5"/>
          <p:cNvSpPr>
            <a:spLocks noGrp="1"/>
          </p:cNvSpPr>
          <p:nvPr>
            <p:ph type="sldNum" sz="quarter" idx="10"/>
          </p:nvPr>
        </p:nvSpPr>
        <p:spPr/>
        <p:txBody>
          <a:bodyPr/>
          <a:lstStyle/>
          <a:p>
            <a:pPr>
              <a:defRPr/>
            </a:pPr>
            <a:fld id="{47F2F55A-DA36-4C66-8A93-3EB59C168DC4}" type="slidenum">
              <a:rPr lang="en-US" altLang="zh-CN" smtClean="0"/>
              <a:pPr>
                <a:defRPr/>
              </a:pPr>
              <a:t>44</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3197406562"/>
              </p:ext>
            </p:extLst>
          </p:nvPr>
        </p:nvGraphicFramePr>
        <p:xfrm>
          <a:off x="2051720" y="3933056"/>
          <a:ext cx="5054600" cy="957262"/>
        </p:xfrm>
        <a:graphic>
          <a:graphicData uri="http://schemas.openxmlformats.org/presentationml/2006/ole">
            <mc:AlternateContent xmlns:mc="http://schemas.openxmlformats.org/markup-compatibility/2006">
              <mc:Choice xmlns:v="urn:schemas-microsoft-com:vml" Requires="v">
                <p:oleObj spid="_x0000_s52233" name="Equation" r:id="rId3" imgW="2577960" imgH="482400" progId="Equation.DSMT4">
                  <p:embed/>
                </p:oleObj>
              </mc:Choice>
              <mc:Fallback>
                <p:oleObj name="Equation" r:id="rId3" imgW="2577960" imgH="482400" progId="Equation.DSMT4">
                  <p:embed/>
                  <p:pic>
                    <p:nvPicPr>
                      <p:cNvPr id="0" name=""/>
                      <p:cNvPicPr>
                        <a:picLocks noChangeAspect="1" noChangeArrowheads="1"/>
                      </p:cNvPicPr>
                      <p:nvPr/>
                    </p:nvPicPr>
                    <p:blipFill>
                      <a:blip r:embed="rId4"/>
                      <a:srcRect/>
                      <a:stretch>
                        <a:fillRect/>
                      </a:stretch>
                    </p:blipFill>
                    <p:spPr bwMode="auto">
                      <a:xfrm>
                        <a:off x="2051720" y="3933056"/>
                        <a:ext cx="50546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9324051"/>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496944" cy="1139825"/>
          </a:xfrm>
        </p:spPr>
        <p:txBody>
          <a:bodyPr/>
          <a:lstStyle/>
          <a:p>
            <a:r>
              <a:rPr lang="zh-CN" altLang="en-US" dirty="0" smtClean="0"/>
              <a:t>不含权债券的久期</a:t>
            </a:r>
            <a:endParaRPr lang="zh-CN" altLang="en-US" dirty="0"/>
          </a:p>
        </p:txBody>
      </p:sp>
      <p:sp>
        <p:nvSpPr>
          <p:cNvPr id="3" name="内容占位符 2"/>
          <p:cNvSpPr>
            <a:spLocks noGrp="1"/>
          </p:cNvSpPr>
          <p:nvPr>
            <p:ph idx="1"/>
          </p:nvPr>
        </p:nvSpPr>
        <p:spPr/>
        <p:txBody>
          <a:bodyPr/>
          <a:lstStyle/>
          <a:p>
            <a:r>
              <a:rPr lang="zh-CN" altLang="en-US" dirty="0"/>
              <a:t>普通复利形式的不含权债券价格</a:t>
            </a:r>
            <a:endParaRPr lang="en-US" altLang="zh-CN" dirty="0"/>
          </a:p>
          <a:p>
            <a:pPr lvl="1"/>
            <a:endParaRPr lang="en-US" altLang="zh-CN" dirty="0"/>
          </a:p>
          <a:p>
            <a:pPr lvl="1"/>
            <a:endParaRPr lang="en-US" altLang="zh-CN" dirty="0"/>
          </a:p>
          <a:p>
            <a:pPr lvl="1"/>
            <a:endParaRPr lang="en-US" altLang="zh-CN" dirty="0"/>
          </a:p>
          <a:p>
            <a:r>
              <a:rPr lang="zh-CN" altLang="en-US" dirty="0"/>
              <a:t>对应的久期</a:t>
            </a:r>
            <a:endParaRPr lang="en-US" altLang="zh-CN" dirty="0"/>
          </a:p>
          <a:p>
            <a:pPr lvl="1"/>
            <a:endParaRPr lang="en-US" altLang="zh-CN" dirty="0"/>
          </a:p>
          <a:p>
            <a:pPr lvl="1"/>
            <a:endParaRPr lang="en-US" altLang="zh-CN" dirty="0"/>
          </a:p>
          <a:p>
            <a:pPr lvl="1"/>
            <a:endParaRPr lang="en-US" altLang="zh-CN" dirty="0"/>
          </a:p>
          <a:p>
            <a:r>
              <a:rPr lang="zh-CN" altLang="en-US" dirty="0">
                <a:solidFill>
                  <a:srgbClr val="FF0000"/>
                </a:solidFill>
              </a:rPr>
              <a:t>麦考利久期</a:t>
            </a:r>
            <a:r>
              <a:rPr lang="zh-CN" altLang="en-US" dirty="0"/>
              <a:t>与</a:t>
            </a:r>
            <a:r>
              <a:rPr lang="zh-CN" altLang="en-US" dirty="0">
                <a:solidFill>
                  <a:srgbClr val="0000FF"/>
                </a:solidFill>
              </a:rPr>
              <a:t>修正久期</a:t>
            </a:r>
            <a:endParaRPr lang="en-US" altLang="zh-CN" dirty="0">
              <a:solidFill>
                <a:srgbClr val="0000FF"/>
              </a:solidFill>
            </a:endParaRPr>
          </a:p>
          <a:p>
            <a:endParaRPr lang="zh-CN" altLang="en-US" dirty="0"/>
          </a:p>
        </p:txBody>
      </p:sp>
      <p:sp>
        <p:nvSpPr>
          <p:cNvPr id="7" name="灯片编号占位符 6"/>
          <p:cNvSpPr>
            <a:spLocks noGrp="1"/>
          </p:cNvSpPr>
          <p:nvPr>
            <p:ph type="sldNum" sz="quarter" idx="10"/>
          </p:nvPr>
        </p:nvSpPr>
        <p:spPr/>
        <p:txBody>
          <a:bodyPr/>
          <a:lstStyle/>
          <a:p>
            <a:pPr>
              <a:defRPr/>
            </a:pPr>
            <a:fld id="{47F2F55A-DA36-4C66-8A93-3EB59C168DC4}" type="slidenum">
              <a:rPr lang="en-US" altLang="zh-CN" smtClean="0"/>
              <a:pPr>
                <a:defRPr/>
              </a:pPr>
              <a:t>45</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2245259273"/>
              </p:ext>
            </p:extLst>
          </p:nvPr>
        </p:nvGraphicFramePr>
        <p:xfrm>
          <a:off x="3347864" y="2636912"/>
          <a:ext cx="2049463" cy="1301750"/>
        </p:xfrm>
        <a:graphic>
          <a:graphicData uri="http://schemas.openxmlformats.org/presentationml/2006/ole">
            <mc:AlternateContent xmlns:mc="http://schemas.openxmlformats.org/markup-compatibility/2006">
              <mc:Choice xmlns:v="urn:schemas-microsoft-com:vml" Requires="v">
                <p:oleObj spid="_x0000_s53264" name="Equation" r:id="rId3" imgW="1041120" imgH="660240" progId="Equation.DSMT4">
                  <p:embed/>
                </p:oleObj>
              </mc:Choice>
              <mc:Fallback>
                <p:oleObj name="Equation" r:id="rId3" imgW="1041120" imgH="660240" progId="Equation.DSMT4">
                  <p:embed/>
                  <p:pic>
                    <p:nvPicPr>
                      <p:cNvPr id="0" name=""/>
                      <p:cNvPicPr>
                        <a:picLocks noChangeAspect="1" noChangeArrowheads="1"/>
                      </p:cNvPicPr>
                      <p:nvPr/>
                    </p:nvPicPr>
                    <p:blipFill>
                      <a:blip r:embed="rId4"/>
                      <a:srcRect/>
                      <a:stretch>
                        <a:fillRect/>
                      </a:stretch>
                    </p:blipFill>
                    <p:spPr bwMode="auto">
                      <a:xfrm>
                        <a:off x="3347864" y="2636912"/>
                        <a:ext cx="20494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1087842"/>
              </p:ext>
            </p:extLst>
          </p:nvPr>
        </p:nvGraphicFramePr>
        <p:xfrm>
          <a:off x="2411760" y="3789040"/>
          <a:ext cx="4932363" cy="1577975"/>
        </p:xfrm>
        <a:graphic>
          <a:graphicData uri="http://schemas.openxmlformats.org/presentationml/2006/ole">
            <mc:AlternateContent xmlns:mc="http://schemas.openxmlformats.org/markup-compatibility/2006">
              <mc:Choice xmlns:v="urn:schemas-microsoft-com:vml" Requires="v">
                <p:oleObj spid="_x0000_s53265" name="Equation" r:id="rId5" imgW="2869920" imgH="914400" progId="Equation.DSMT4">
                  <p:embed/>
                </p:oleObj>
              </mc:Choice>
              <mc:Fallback>
                <p:oleObj name="Equation" r:id="rId5" imgW="2869920" imgH="914400" progId="Equation.DSMT4">
                  <p:embed/>
                  <p:pic>
                    <p:nvPicPr>
                      <p:cNvPr id="0" name=""/>
                      <p:cNvPicPr>
                        <a:picLocks noChangeAspect="1" noChangeArrowheads="1"/>
                      </p:cNvPicPr>
                      <p:nvPr/>
                    </p:nvPicPr>
                    <p:blipFill>
                      <a:blip r:embed="rId6"/>
                      <a:srcRect/>
                      <a:stretch>
                        <a:fillRect/>
                      </a:stretch>
                    </p:blipFill>
                    <p:spPr bwMode="auto">
                      <a:xfrm>
                        <a:off x="2411760" y="3789040"/>
                        <a:ext cx="493236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59388975"/>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麦考利久</a:t>
            </a:r>
            <a:r>
              <a:rPr lang="zh-CN" altLang="en-US" dirty="0" smtClean="0"/>
              <a:t>期与修正久期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麦考利久期</a:t>
            </a:r>
            <a:endParaRPr lang="en-US" altLang="zh-CN" dirty="0" smtClean="0"/>
          </a:p>
          <a:p>
            <a:pPr marL="344487" lvl="1" indent="0">
              <a:buNone/>
            </a:pPr>
            <a:r>
              <a:rPr lang="zh-CN" altLang="zh-CN" dirty="0" smtClean="0"/>
              <a:t>经济</a:t>
            </a:r>
            <a:r>
              <a:rPr lang="zh-CN" altLang="zh-CN" dirty="0"/>
              <a:t>含义直观，</a:t>
            </a:r>
            <a:r>
              <a:rPr lang="zh-CN" altLang="zh-CN" dirty="0" smtClean="0"/>
              <a:t>可视</a:t>
            </a:r>
            <a:r>
              <a:rPr lang="zh-CN" altLang="zh-CN" dirty="0"/>
              <a:t>为付息</a:t>
            </a:r>
            <a:r>
              <a:rPr lang="zh-CN" altLang="zh-CN" dirty="0" smtClean="0"/>
              <a:t>期限的</a:t>
            </a:r>
            <a:r>
              <a:rPr lang="zh-CN" altLang="zh-CN" dirty="0"/>
              <a:t>一种加权平均，其权重为每次现金流现值占债券价格的比重，权重之和为</a:t>
            </a:r>
            <a:r>
              <a:rPr lang="en-US" altLang="zh-CN" dirty="0"/>
              <a:t>1</a:t>
            </a:r>
            <a:r>
              <a:rPr lang="zh-CN" altLang="zh-CN" dirty="0"/>
              <a:t>。因此，麦考利久期是期限的加权平均，其单位是年，相应地修正久期的单位也是年，这是久期名称的最初来源</a:t>
            </a:r>
            <a:r>
              <a:rPr lang="zh-CN" altLang="zh-CN" dirty="0" smtClean="0"/>
              <a:t>。</a:t>
            </a:r>
            <a:endParaRPr lang="en-US" altLang="zh-CN" dirty="0" smtClean="0"/>
          </a:p>
          <a:p>
            <a:pPr marL="344487" lvl="1" indent="0">
              <a:buNone/>
            </a:pPr>
            <a:endParaRPr lang="en-US" altLang="zh-CN" dirty="0"/>
          </a:p>
          <a:p>
            <a:r>
              <a:rPr lang="zh-CN" altLang="en-US" dirty="0" smtClean="0"/>
              <a:t>误解</a:t>
            </a:r>
            <a:endParaRPr lang="en-US" altLang="zh-CN" dirty="0" smtClean="0"/>
          </a:p>
          <a:p>
            <a:pPr marL="344487" lvl="1" indent="0">
              <a:buNone/>
            </a:pPr>
            <a:r>
              <a:rPr lang="zh-CN" altLang="zh-CN" dirty="0" smtClean="0"/>
              <a:t>麦考利</a:t>
            </a:r>
            <a:r>
              <a:rPr lang="zh-CN" altLang="zh-CN" dirty="0"/>
              <a:t>久期就是久</a:t>
            </a:r>
            <a:r>
              <a:rPr lang="zh-CN" altLang="zh-CN" dirty="0" smtClean="0"/>
              <a:t>期</a:t>
            </a:r>
            <a:r>
              <a:rPr lang="zh-CN" altLang="en-US" dirty="0" smtClean="0"/>
              <a:t>；</a:t>
            </a:r>
            <a:r>
              <a:rPr lang="zh-CN" altLang="zh-CN" dirty="0" smtClean="0"/>
              <a:t>久</a:t>
            </a:r>
            <a:r>
              <a:rPr lang="zh-CN" altLang="zh-CN" dirty="0"/>
              <a:t>期一定是时间的</a:t>
            </a:r>
            <a:r>
              <a:rPr lang="zh-CN" altLang="zh-CN" dirty="0" smtClean="0"/>
              <a:t>加权</a:t>
            </a:r>
            <a:r>
              <a:rPr lang="zh-CN" altLang="en-US" dirty="0" smtClean="0"/>
              <a:t>；</a:t>
            </a:r>
            <a:r>
              <a:rPr lang="zh-CN" altLang="zh-CN" dirty="0" smtClean="0"/>
              <a:t>久</a:t>
            </a:r>
            <a:r>
              <a:rPr lang="zh-CN" altLang="zh-CN" dirty="0"/>
              <a:t>期的单位一定是年</a:t>
            </a:r>
            <a:r>
              <a:rPr lang="zh-CN" altLang="en-US" dirty="0" smtClean="0"/>
              <a:t>。</a:t>
            </a:r>
            <a:endParaRPr lang="en-US" altLang="zh-CN" dirty="0" smtClean="0"/>
          </a:p>
          <a:p>
            <a:pPr marL="344487" lvl="1" indent="0">
              <a:buNone/>
            </a:pPr>
            <a:endParaRPr lang="en-US" altLang="zh-CN" dirty="0"/>
          </a:p>
          <a:p>
            <a:r>
              <a:rPr lang="zh-CN" altLang="en-US" dirty="0"/>
              <a:t>正</a:t>
            </a:r>
            <a:r>
              <a:rPr lang="zh-CN" altLang="en-US" dirty="0" smtClean="0"/>
              <a:t>解</a:t>
            </a:r>
            <a:endParaRPr lang="en-US" altLang="zh-CN" dirty="0" smtClean="0"/>
          </a:p>
          <a:p>
            <a:pPr marL="344487" lvl="1" indent="0">
              <a:buNone/>
            </a:pPr>
            <a:r>
              <a:rPr lang="zh-CN" altLang="zh-CN" dirty="0" smtClean="0"/>
              <a:t>修正</a:t>
            </a:r>
            <a:r>
              <a:rPr lang="zh-CN" altLang="zh-CN" dirty="0"/>
              <a:t>久期才</a:t>
            </a:r>
            <a:r>
              <a:rPr lang="zh-CN" altLang="en-US" dirty="0"/>
              <a:t>是</a:t>
            </a:r>
            <a:r>
              <a:rPr lang="zh-CN" altLang="zh-CN" dirty="0"/>
              <a:t>真正</a:t>
            </a:r>
            <a:r>
              <a:rPr lang="zh-CN" altLang="zh-CN" dirty="0" smtClean="0"/>
              <a:t>的</a:t>
            </a:r>
            <a:r>
              <a:rPr lang="zh-CN" altLang="en-US" dirty="0" smtClean="0"/>
              <a:t>债券</a:t>
            </a:r>
            <a:r>
              <a:rPr lang="zh-CN" altLang="zh-CN" dirty="0" smtClean="0"/>
              <a:t>久</a:t>
            </a:r>
            <a:r>
              <a:rPr lang="zh-CN" altLang="zh-CN" dirty="0"/>
              <a:t>期；久期与期限加权之间并没有必然联系</a:t>
            </a:r>
            <a:r>
              <a:rPr lang="zh-CN" altLang="zh-CN" dirty="0" smtClean="0"/>
              <a:t>，其单位</a:t>
            </a:r>
            <a:r>
              <a:rPr lang="zh-CN" altLang="zh-CN" dirty="0"/>
              <a:t>也并不必然为年</a:t>
            </a:r>
            <a:endParaRPr lang="zh-CN" altLang="en-US"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46</a:t>
            </a:fld>
            <a:endParaRPr lang="en-US" altLang="zh-CN"/>
          </a:p>
        </p:txBody>
      </p:sp>
    </p:spTree>
    <p:extLst>
      <p:ext uri="{BB962C8B-B14F-4D97-AF65-F5344CB8AC3E}">
        <p14:creationId xmlns:p14="http://schemas.microsoft.com/office/powerpoint/2010/main" val="2656419563"/>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久期的影响因素：</a:t>
            </a:r>
            <a:r>
              <a:rPr lang="zh-CN" altLang="en-US" dirty="0" smtClean="0">
                <a:solidFill>
                  <a:srgbClr val="FF0000"/>
                </a:solidFill>
              </a:rPr>
              <a:t>固息债</a:t>
            </a:r>
            <a:endParaRPr lang="zh-CN" altLang="en-US" dirty="0">
              <a:solidFill>
                <a:srgbClr val="FF0000"/>
              </a:solidFill>
            </a:endParaRPr>
          </a:p>
        </p:txBody>
      </p:sp>
      <p:sp>
        <p:nvSpPr>
          <p:cNvPr id="3" name="内容占位符 2"/>
          <p:cNvSpPr>
            <a:spLocks noGrp="1"/>
          </p:cNvSpPr>
          <p:nvPr>
            <p:ph idx="1"/>
          </p:nvPr>
        </p:nvSpPr>
        <p:spPr>
          <a:xfrm>
            <a:off x="251520" y="1600200"/>
            <a:ext cx="8712968" cy="4530725"/>
          </a:xfrm>
        </p:spPr>
        <p:txBody>
          <a:bodyPr/>
          <a:lstStyle/>
          <a:p>
            <a:r>
              <a:rPr lang="zh-CN" altLang="zh-CN" dirty="0">
                <a:solidFill>
                  <a:srgbClr val="FF0000"/>
                </a:solidFill>
              </a:rPr>
              <a:t>其他条件相同</a:t>
            </a:r>
            <a:r>
              <a:rPr lang="zh-CN" altLang="zh-CN" dirty="0"/>
              <a:t>，息票率越高的债券久期越小（惟一的例外是永续</a:t>
            </a:r>
            <a:r>
              <a:rPr lang="zh-CN" altLang="zh-CN" dirty="0" smtClean="0"/>
              <a:t>债券</a:t>
            </a:r>
            <a:r>
              <a:rPr lang="zh-CN" altLang="en-US" dirty="0" smtClean="0"/>
              <a:t>：其</a:t>
            </a:r>
            <a:r>
              <a:rPr lang="zh-CN" altLang="zh-CN" dirty="0" smtClean="0"/>
              <a:t>久</a:t>
            </a:r>
            <a:r>
              <a:rPr lang="zh-CN" altLang="zh-CN" dirty="0"/>
              <a:t>期和票面利率无关</a:t>
            </a:r>
            <a:r>
              <a:rPr lang="zh-CN" altLang="zh-CN" dirty="0" smtClean="0"/>
              <a:t>）</a:t>
            </a:r>
            <a:endParaRPr lang="en-US" altLang="zh-CN" dirty="0" smtClean="0"/>
          </a:p>
          <a:p>
            <a:endParaRPr lang="en-US" altLang="zh-CN" dirty="0"/>
          </a:p>
          <a:p>
            <a:r>
              <a:rPr lang="zh-CN" altLang="zh-CN" dirty="0">
                <a:solidFill>
                  <a:srgbClr val="FF0000"/>
                </a:solidFill>
              </a:rPr>
              <a:t>其他条件相同</a:t>
            </a:r>
            <a:r>
              <a:rPr lang="zh-CN" altLang="zh-CN" dirty="0"/>
              <a:t>，剩余期限越长的债券久期越</a:t>
            </a:r>
            <a:r>
              <a:rPr lang="zh-CN" altLang="zh-CN" dirty="0" smtClean="0"/>
              <a:t>大</a:t>
            </a:r>
            <a:endParaRPr lang="en-US" altLang="zh-CN" dirty="0" smtClean="0"/>
          </a:p>
          <a:p>
            <a:pPr marL="0" indent="0">
              <a:buNone/>
            </a:pPr>
            <a:r>
              <a:rPr lang="en-US" altLang="zh-CN" dirty="0"/>
              <a:t> </a:t>
            </a:r>
            <a:r>
              <a:rPr lang="zh-CN" altLang="zh-CN" dirty="0" smtClean="0"/>
              <a:t>（</a:t>
            </a:r>
            <a:r>
              <a:rPr lang="zh-CN" altLang="zh-CN" dirty="0"/>
              <a:t>但随着剩余期限延长，债券久期将收敛于其他</a:t>
            </a:r>
            <a:r>
              <a:rPr lang="zh-CN" altLang="zh-CN" dirty="0" smtClean="0"/>
              <a:t>条</a:t>
            </a:r>
            <a:r>
              <a:rPr lang="en-US" altLang="zh-CN" dirty="0" smtClean="0"/>
              <a:t>  </a:t>
            </a:r>
            <a:r>
              <a:rPr lang="zh-CN" altLang="zh-CN" dirty="0" smtClean="0"/>
              <a:t>件</a:t>
            </a:r>
            <a:r>
              <a:rPr lang="zh-CN" altLang="zh-CN" dirty="0"/>
              <a:t>相同的永续债券的久期</a:t>
            </a:r>
            <a:r>
              <a:rPr lang="zh-CN" altLang="zh-CN" dirty="0" smtClean="0"/>
              <a:t>）</a:t>
            </a:r>
            <a:endParaRPr lang="en-US" altLang="zh-CN" dirty="0" smtClean="0"/>
          </a:p>
          <a:p>
            <a:endParaRPr lang="en-US" altLang="zh-CN" dirty="0"/>
          </a:p>
          <a:p>
            <a:r>
              <a:rPr lang="zh-CN" altLang="zh-CN" dirty="0">
                <a:solidFill>
                  <a:srgbClr val="FF0000"/>
                </a:solidFill>
              </a:rPr>
              <a:t>其他条件相同</a:t>
            </a:r>
            <a:r>
              <a:rPr lang="zh-CN" altLang="zh-CN" dirty="0"/>
              <a:t>，到期收益率低时，债券久期</a:t>
            </a:r>
            <a:r>
              <a:rPr lang="zh-CN" altLang="en-US" dirty="0"/>
              <a:t>较大</a:t>
            </a:r>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47</a:t>
            </a:fld>
            <a:endParaRPr lang="en-US" altLang="zh-CN"/>
          </a:p>
        </p:txBody>
      </p:sp>
    </p:spTree>
    <p:extLst>
      <p:ext uri="{BB962C8B-B14F-4D97-AF65-F5344CB8AC3E}">
        <p14:creationId xmlns:p14="http://schemas.microsoft.com/office/powerpoint/2010/main" val="263421152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组合的久期</a:t>
            </a:r>
            <a:endParaRPr lang="zh-CN" altLang="en-US" dirty="0"/>
          </a:p>
        </p:txBody>
      </p:sp>
      <p:sp>
        <p:nvSpPr>
          <p:cNvPr id="3" name="内容占位符 2"/>
          <p:cNvSpPr>
            <a:spLocks noGrp="1"/>
          </p:cNvSpPr>
          <p:nvPr>
            <p:ph idx="1"/>
          </p:nvPr>
        </p:nvSpPr>
        <p:spPr/>
        <p:txBody>
          <a:bodyPr/>
          <a:lstStyle/>
          <a:p>
            <a:r>
              <a:rPr lang="zh-CN" altLang="en-US" dirty="0" smtClean="0"/>
              <a:t>组合的货币久期：等于单资产货币久期的加总</a:t>
            </a:r>
            <a:endParaRPr lang="en-US" altLang="zh-CN" dirty="0" smtClean="0"/>
          </a:p>
          <a:p>
            <a:endParaRPr lang="en-US" altLang="zh-CN" sz="4000" dirty="0" smtClean="0"/>
          </a:p>
          <a:p>
            <a:endParaRPr lang="en-US" altLang="zh-CN" dirty="0" smtClean="0"/>
          </a:p>
          <a:p>
            <a:r>
              <a:rPr lang="zh-CN" altLang="en-US" dirty="0" smtClean="0"/>
              <a:t>组合的久期：等于单个资产久期的加权平均</a:t>
            </a:r>
            <a:endParaRPr lang="en-US" altLang="zh-CN" dirty="0" smtClean="0"/>
          </a:p>
          <a:p>
            <a:endParaRPr lang="en-US" altLang="zh-CN" sz="4400" dirty="0" smtClean="0"/>
          </a:p>
          <a:p>
            <a:r>
              <a:rPr lang="zh-CN" altLang="en-US" dirty="0" smtClean="0">
                <a:solidFill>
                  <a:srgbClr val="FF0000"/>
                </a:solidFill>
              </a:rPr>
              <a:t>注意</a:t>
            </a:r>
            <a:endParaRPr lang="en-US" altLang="zh-CN" dirty="0" smtClean="0">
              <a:solidFill>
                <a:srgbClr val="FF0000"/>
              </a:solidFill>
            </a:endParaRPr>
          </a:p>
          <a:p>
            <a:pPr marL="290512" lvl="1" indent="0">
              <a:buNone/>
            </a:pPr>
            <a:r>
              <a:rPr lang="en-US" altLang="zh-CN" dirty="0"/>
              <a:t> </a:t>
            </a:r>
            <a:r>
              <a:rPr lang="en-US" altLang="zh-CN" dirty="0" smtClean="0"/>
              <a:t>    </a:t>
            </a:r>
            <a:r>
              <a:rPr lang="zh-CN" altLang="en-US" dirty="0" smtClean="0"/>
              <a:t>以上组合久期的计算方法是一个近似，假设不同期限的到期收益率同时发生平移。</a:t>
            </a:r>
            <a:endParaRPr lang="en-US" altLang="zh-CN" dirty="0" smtClean="0"/>
          </a:p>
          <a:p>
            <a:endParaRPr lang="en-US" altLang="zh-CN" dirty="0" smtClean="0"/>
          </a:p>
          <a:p>
            <a:endParaRPr lang="en-US" altLang="zh-CN" dirty="0" smtClean="0"/>
          </a:p>
          <a:p>
            <a:endParaRPr lang="zh-CN" altLang="en-US" dirty="0"/>
          </a:p>
        </p:txBody>
      </p:sp>
      <p:sp>
        <p:nvSpPr>
          <p:cNvPr id="7" name="灯片编号占位符 6"/>
          <p:cNvSpPr>
            <a:spLocks noGrp="1"/>
          </p:cNvSpPr>
          <p:nvPr>
            <p:ph type="sldNum" sz="quarter" idx="10"/>
          </p:nvPr>
        </p:nvSpPr>
        <p:spPr/>
        <p:txBody>
          <a:bodyPr/>
          <a:lstStyle/>
          <a:p>
            <a:fld id="{0C913308-F349-4B6D-A68A-DD1791B4A57B}" type="slidenum">
              <a:rPr lang="zh-CN" altLang="en-US" smtClean="0"/>
              <a:pPr/>
              <a:t>48</a:t>
            </a:fld>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936243808"/>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4295"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23622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13906505"/>
              </p:ext>
            </p:extLst>
          </p:nvPr>
        </p:nvGraphicFramePr>
        <p:xfrm>
          <a:off x="3419872" y="2780928"/>
          <a:ext cx="1951038" cy="831850"/>
        </p:xfrm>
        <a:graphic>
          <a:graphicData uri="http://schemas.openxmlformats.org/presentationml/2006/ole">
            <mc:AlternateContent xmlns:mc="http://schemas.openxmlformats.org/markup-compatibility/2006">
              <mc:Choice xmlns:v="urn:schemas-microsoft-com:vml" Requires="v">
                <p:oleObj spid="_x0000_s54296" name="Equation" r:id="rId5" imgW="863280" imgH="368280" progId="Equation.DSMT4">
                  <p:embed/>
                </p:oleObj>
              </mc:Choice>
              <mc:Fallback>
                <p:oleObj name="Equation" r:id="rId5" imgW="863280" imgH="368280" progId="Equation.DSMT4">
                  <p:embed/>
                  <p:pic>
                    <p:nvPicPr>
                      <p:cNvPr id="0" name=""/>
                      <p:cNvPicPr>
                        <a:picLocks noChangeAspect="1" noChangeArrowheads="1"/>
                      </p:cNvPicPr>
                      <p:nvPr/>
                    </p:nvPicPr>
                    <p:blipFill>
                      <a:blip r:embed="rId6"/>
                      <a:srcRect/>
                      <a:stretch>
                        <a:fillRect/>
                      </a:stretch>
                    </p:blipFill>
                    <p:spPr bwMode="auto">
                      <a:xfrm>
                        <a:off x="3419872" y="2780928"/>
                        <a:ext cx="1951038"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03883768"/>
              </p:ext>
            </p:extLst>
          </p:nvPr>
        </p:nvGraphicFramePr>
        <p:xfrm>
          <a:off x="3203848" y="4221088"/>
          <a:ext cx="2295525" cy="1033462"/>
        </p:xfrm>
        <a:graphic>
          <a:graphicData uri="http://schemas.openxmlformats.org/presentationml/2006/ole">
            <mc:AlternateContent xmlns:mc="http://schemas.openxmlformats.org/markup-compatibility/2006">
              <mc:Choice xmlns:v="urn:schemas-microsoft-com:vml" Requires="v">
                <p:oleObj spid="_x0000_s54297" name="Equation" r:id="rId7" imgW="1015920" imgH="457200" progId="Equation.DSMT4">
                  <p:embed/>
                </p:oleObj>
              </mc:Choice>
              <mc:Fallback>
                <p:oleObj name="Equation" r:id="rId7" imgW="1015920" imgH="457200" progId="Equation.DSMT4">
                  <p:embed/>
                  <p:pic>
                    <p:nvPicPr>
                      <p:cNvPr id="0" name=""/>
                      <p:cNvPicPr>
                        <a:picLocks noChangeAspect="1" noChangeArrowheads="1"/>
                      </p:cNvPicPr>
                      <p:nvPr/>
                    </p:nvPicPr>
                    <p:blipFill>
                      <a:blip r:embed="rId8"/>
                      <a:srcRect/>
                      <a:stretch>
                        <a:fillRect/>
                      </a:stretch>
                    </p:blipFill>
                    <p:spPr bwMode="auto">
                      <a:xfrm>
                        <a:off x="3203848" y="4221088"/>
                        <a:ext cx="229552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0737372"/>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Picture 2"/>
          <p:cNvPicPr>
            <a:picLocks noGrp="1" noChangeAspect="1" noChangeArrowheads="1"/>
          </p:cNvPicPr>
          <p:nvPr>
            <p:ph idx="1"/>
          </p:nvPr>
        </p:nvPicPr>
        <p:blipFill>
          <a:blip r:embed="rId2" cstate="print"/>
          <a:srcRect/>
          <a:stretch>
            <a:fillRect/>
          </a:stretch>
        </p:blipFill>
        <p:spPr bwMode="auto">
          <a:xfrm>
            <a:off x="539552" y="1988840"/>
            <a:ext cx="8229600" cy="2896934"/>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fld id="{0C913308-F349-4B6D-A68A-DD1791B4A57B}" type="slidenum">
              <a:rPr lang="zh-CN" altLang="en-US" smtClean="0"/>
              <a:pPr/>
              <a:t>49</a:t>
            </a:fld>
            <a:endParaRPr lang="zh-CN" altLang="en-US" dirty="0"/>
          </a:p>
        </p:txBody>
      </p:sp>
    </p:spTree>
    <p:extLst>
      <p:ext uri="{BB962C8B-B14F-4D97-AF65-F5344CB8AC3E}">
        <p14:creationId xmlns:p14="http://schemas.microsoft.com/office/powerpoint/2010/main" val="153994975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利率比较</a:t>
            </a:r>
            <a:endParaRPr lang="zh-CN" altLang="en-US" dirty="0"/>
          </a:p>
        </p:txBody>
      </p:sp>
      <p:sp>
        <p:nvSpPr>
          <p:cNvPr id="5" name="文本占位符 4"/>
          <p:cNvSpPr>
            <a:spLocks noGrp="1"/>
          </p:cNvSpPr>
          <p:nvPr>
            <p:ph idx="1"/>
          </p:nvPr>
        </p:nvSpPr>
        <p:spPr/>
        <p:txBody>
          <a:bodyPr/>
          <a:lstStyle/>
          <a:p>
            <a:endParaRPr lang="en-US" altLang="zh-CN" dirty="0" smtClean="0"/>
          </a:p>
          <a:p>
            <a:r>
              <a:rPr lang="en-US" altLang="zh-CN" dirty="0" smtClean="0"/>
              <a:t>5%</a:t>
            </a:r>
            <a:r>
              <a:rPr lang="zh-CN" altLang="en-US" dirty="0" smtClean="0"/>
              <a:t>和</a:t>
            </a:r>
            <a:r>
              <a:rPr lang="en-US" altLang="zh-CN" dirty="0" smtClean="0"/>
              <a:t>6%</a:t>
            </a:r>
            <a:r>
              <a:rPr lang="zh-CN" altLang="en-US" dirty="0" smtClean="0"/>
              <a:t>的利率，哪一个更高？</a:t>
            </a:r>
            <a:endParaRPr lang="en-US" altLang="zh-CN" dirty="0" smtClean="0"/>
          </a:p>
          <a:p>
            <a:pPr lvl="1"/>
            <a:r>
              <a:rPr lang="zh-CN" altLang="en-US" dirty="0" smtClean="0"/>
              <a:t>名义 </a:t>
            </a:r>
            <a:r>
              <a:rPr lang="en-US" altLang="zh-CN" dirty="0" smtClean="0"/>
              <a:t>or </a:t>
            </a:r>
            <a:r>
              <a:rPr lang="zh-CN" altLang="en-US" dirty="0" smtClean="0"/>
              <a:t>真实？</a:t>
            </a:r>
            <a:endParaRPr lang="en-US" altLang="zh-CN" dirty="0" smtClean="0"/>
          </a:p>
          <a:p>
            <a:pPr lvl="1"/>
            <a:r>
              <a:rPr lang="zh-CN" altLang="en-US" dirty="0" smtClean="0"/>
              <a:t>有风险 </a:t>
            </a:r>
            <a:r>
              <a:rPr lang="en-US" altLang="zh-CN" dirty="0" smtClean="0"/>
              <a:t>or </a:t>
            </a:r>
            <a:r>
              <a:rPr lang="zh-CN" altLang="en-US" dirty="0" smtClean="0"/>
              <a:t>无风险？</a:t>
            </a:r>
            <a:endParaRPr lang="en-US" altLang="zh-CN" dirty="0" smtClean="0"/>
          </a:p>
          <a:p>
            <a:pPr lvl="1"/>
            <a:r>
              <a:rPr lang="en-US" altLang="zh-CN" dirty="0" smtClean="0"/>
              <a:t>3</a:t>
            </a:r>
            <a:r>
              <a:rPr lang="zh-CN" altLang="en-US" dirty="0" smtClean="0"/>
              <a:t>个月 </a:t>
            </a:r>
            <a:r>
              <a:rPr lang="en-US" altLang="zh-CN" dirty="0" smtClean="0"/>
              <a:t>or 30</a:t>
            </a:r>
            <a:r>
              <a:rPr lang="zh-CN" altLang="en-US" dirty="0" smtClean="0"/>
              <a:t>年？</a:t>
            </a:r>
            <a:endParaRPr lang="en-US" altLang="zh-CN" dirty="0" smtClean="0"/>
          </a:p>
          <a:p>
            <a:pPr lvl="1"/>
            <a:r>
              <a:rPr lang="zh-CN" altLang="en-US" dirty="0" smtClean="0"/>
              <a:t>每年计息一次 </a:t>
            </a:r>
            <a:r>
              <a:rPr lang="en-US" altLang="zh-CN" dirty="0" smtClean="0"/>
              <a:t>or </a:t>
            </a:r>
            <a:r>
              <a:rPr lang="zh-CN" altLang="en-US" dirty="0" smtClean="0"/>
              <a:t>连续复利？</a:t>
            </a:r>
            <a:endParaRPr lang="zh-CN"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1499827105"/>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CTD</a:t>
            </a:r>
            <a:r>
              <a:rPr lang="zh-CN" altLang="en-US" dirty="0"/>
              <a:t>券的经验法则</a:t>
            </a:r>
          </a:p>
        </p:txBody>
      </p:sp>
      <p:sp>
        <p:nvSpPr>
          <p:cNvPr id="3" name="内容占位符 2"/>
          <p:cNvSpPr>
            <a:spLocks noGrp="1"/>
          </p:cNvSpPr>
          <p:nvPr>
            <p:ph idx="1"/>
          </p:nvPr>
        </p:nvSpPr>
        <p:spPr/>
        <p:txBody>
          <a:bodyPr/>
          <a:lstStyle/>
          <a:p>
            <a:r>
              <a:rPr lang="zh-CN" altLang="en-US" dirty="0" smtClean="0"/>
              <a:t>经验法则</a:t>
            </a:r>
            <a:r>
              <a:rPr lang="en-US" altLang="zh-CN" dirty="0" smtClean="0"/>
              <a:t>1</a:t>
            </a:r>
            <a:r>
              <a:rPr lang="zh-CN" altLang="en-US" dirty="0" smtClean="0"/>
              <a:t>：两个</a:t>
            </a:r>
            <a:r>
              <a:rPr lang="en-US" altLang="zh-CN" dirty="0" smtClean="0"/>
              <a:t>YTM</a:t>
            </a:r>
            <a:r>
              <a:rPr lang="zh-CN" altLang="en-US" dirty="0" smtClean="0"/>
              <a:t>相同的债券</a:t>
            </a:r>
            <a:endParaRPr lang="en-US" altLang="zh-CN" dirty="0" smtClean="0"/>
          </a:p>
          <a:p>
            <a:pPr marL="344487" lvl="1" indent="0">
              <a:buNone/>
            </a:pPr>
            <a:r>
              <a:rPr lang="en-US" altLang="zh-CN" dirty="0" smtClean="0">
                <a:solidFill>
                  <a:srgbClr val="FF0000"/>
                </a:solidFill>
              </a:rPr>
              <a:t>YTM&gt;3</a:t>
            </a:r>
            <a:r>
              <a:rPr lang="en-US" altLang="zh-CN" dirty="0">
                <a:solidFill>
                  <a:srgbClr val="FF0000"/>
                </a:solidFill>
              </a:rPr>
              <a:t>%</a:t>
            </a:r>
            <a:r>
              <a:rPr lang="zh-CN" altLang="en-US" dirty="0" smtClean="0">
                <a:solidFill>
                  <a:srgbClr val="FF0000"/>
                </a:solidFill>
              </a:rPr>
              <a:t>，久</a:t>
            </a:r>
            <a:r>
              <a:rPr lang="zh-CN" altLang="en-US" dirty="0">
                <a:solidFill>
                  <a:srgbClr val="FF0000"/>
                </a:solidFill>
              </a:rPr>
              <a:t>期越大，越可能成为</a:t>
            </a:r>
            <a:r>
              <a:rPr lang="en-US" altLang="zh-CN" dirty="0" smtClean="0">
                <a:solidFill>
                  <a:srgbClr val="FF0000"/>
                </a:solidFill>
              </a:rPr>
              <a:t>CTD</a:t>
            </a:r>
          </a:p>
          <a:p>
            <a:pPr marL="344487" lvl="1" indent="0">
              <a:buNone/>
            </a:pPr>
            <a:r>
              <a:rPr lang="en-US" altLang="zh-CN" dirty="0" smtClean="0">
                <a:solidFill>
                  <a:srgbClr val="FF0000"/>
                </a:solidFill>
              </a:rPr>
              <a:t>YTM&lt;3</a:t>
            </a:r>
            <a:r>
              <a:rPr lang="en-US" altLang="zh-CN" dirty="0">
                <a:solidFill>
                  <a:srgbClr val="FF0000"/>
                </a:solidFill>
              </a:rPr>
              <a:t>%</a:t>
            </a:r>
            <a:r>
              <a:rPr lang="zh-CN" altLang="en-US" dirty="0">
                <a:solidFill>
                  <a:srgbClr val="FF0000"/>
                </a:solidFill>
              </a:rPr>
              <a:t>，久期</a:t>
            </a:r>
            <a:r>
              <a:rPr lang="zh-CN" altLang="en-US" dirty="0" smtClean="0">
                <a:solidFill>
                  <a:srgbClr val="FF0000"/>
                </a:solidFill>
              </a:rPr>
              <a:t>越</a:t>
            </a:r>
            <a:r>
              <a:rPr lang="zh-CN" altLang="en-US" dirty="0">
                <a:solidFill>
                  <a:srgbClr val="FF0000"/>
                </a:solidFill>
              </a:rPr>
              <a:t>小</a:t>
            </a:r>
            <a:r>
              <a:rPr lang="zh-CN" altLang="en-US" dirty="0" smtClean="0">
                <a:solidFill>
                  <a:srgbClr val="FF0000"/>
                </a:solidFill>
              </a:rPr>
              <a:t>，</a:t>
            </a:r>
            <a:r>
              <a:rPr lang="zh-CN" altLang="en-US" dirty="0">
                <a:solidFill>
                  <a:srgbClr val="FF0000"/>
                </a:solidFill>
              </a:rPr>
              <a:t>越可能成为</a:t>
            </a:r>
            <a:r>
              <a:rPr lang="en-US" altLang="zh-CN" dirty="0" smtClean="0">
                <a:solidFill>
                  <a:srgbClr val="FF0000"/>
                </a:solidFill>
              </a:rPr>
              <a:t>CTD</a:t>
            </a:r>
          </a:p>
          <a:p>
            <a:pPr marL="344487" lvl="1" indent="0">
              <a:buNone/>
            </a:pPr>
            <a:endParaRPr lang="en-US" altLang="zh-CN" dirty="0">
              <a:solidFill>
                <a:srgbClr val="FF0000"/>
              </a:solidFill>
            </a:endParaRPr>
          </a:p>
          <a:p>
            <a:endParaRPr lang="en-US" altLang="zh-CN" sz="3400" dirty="0" smtClean="0">
              <a:cs typeface="+mn-cs"/>
            </a:endParaRPr>
          </a:p>
          <a:p>
            <a:r>
              <a:rPr lang="zh-CN" altLang="en-US" sz="3400" dirty="0" smtClean="0">
                <a:cs typeface="+mn-cs"/>
              </a:rPr>
              <a:t>经验法则</a:t>
            </a:r>
            <a:r>
              <a:rPr lang="en-US" altLang="zh-CN" sz="3400" dirty="0">
                <a:cs typeface="+mn-cs"/>
              </a:rPr>
              <a:t>2</a:t>
            </a:r>
            <a:r>
              <a:rPr lang="zh-CN" altLang="en-US" sz="3400" dirty="0">
                <a:cs typeface="+mn-cs"/>
              </a:rPr>
              <a:t>：两个久期相同的债券</a:t>
            </a:r>
            <a:endParaRPr lang="en-US" altLang="zh-CN" sz="3400" dirty="0">
              <a:cs typeface="+mn-cs"/>
            </a:endParaRPr>
          </a:p>
          <a:p>
            <a:pPr marL="344487" lvl="1" indent="0">
              <a:buNone/>
            </a:pPr>
            <a:r>
              <a:rPr lang="en-US" altLang="zh-CN" dirty="0" smtClean="0">
                <a:solidFill>
                  <a:srgbClr val="FF0000"/>
                </a:solidFill>
              </a:rPr>
              <a:t>YTM</a:t>
            </a:r>
            <a:r>
              <a:rPr lang="zh-CN" altLang="en-US" dirty="0" smtClean="0">
                <a:solidFill>
                  <a:srgbClr val="FF0000"/>
                </a:solidFill>
              </a:rPr>
              <a:t>较大的债券，更易成为</a:t>
            </a:r>
            <a:r>
              <a:rPr lang="en-US" altLang="zh-CN" dirty="0" smtClean="0">
                <a:solidFill>
                  <a:srgbClr val="FF0000"/>
                </a:solidFill>
              </a:rPr>
              <a:t>CTD</a:t>
            </a:r>
            <a:endParaRPr lang="en-US" altLang="zh-CN" dirty="0">
              <a:solidFill>
                <a:srgbClr val="FF0000"/>
              </a:solidFill>
            </a:endParaRPr>
          </a:p>
          <a:p>
            <a:pPr lvl="1"/>
            <a:endParaRPr lang="en-US" altLang="zh-CN" dirty="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50</a:t>
            </a:fld>
            <a:endParaRPr lang="en-US" altLang="zh-CN"/>
          </a:p>
        </p:txBody>
      </p:sp>
    </p:spTree>
    <p:extLst>
      <p:ext uri="{BB962C8B-B14F-4D97-AF65-F5344CB8AC3E}">
        <p14:creationId xmlns:p14="http://schemas.microsoft.com/office/powerpoint/2010/main" val="275892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51</a:t>
            </a:fld>
            <a:endParaRPr lang="en-US" altLang="zh-CN"/>
          </a:p>
        </p:txBody>
      </p:sp>
      <p:grpSp>
        <p:nvGrpSpPr>
          <p:cNvPr id="45" name="组合 44"/>
          <p:cNvGrpSpPr/>
          <p:nvPr/>
        </p:nvGrpSpPr>
        <p:grpSpPr>
          <a:xfrm>
            <a:off x="1835696" y="1484784"/>
            <a:ext cx="5796136" cy="4473788"/>
            <a:chOff x="0" y="1484784"/>
            <a:chExt cx="5796136" cy="4473788"/>
          </a:xfrm>
        </p:grpSpPr>
        <p:grpSp>
          <p:nvGrpSpPr>
            <p:cNvPr id="30" name="组合 29"/>
            <p:cNvGrpSpPr/>
            <p:nvPr/>
          </p:nvGrpSpPr>
          <p:grpSpPr>
            <a:xfrm>
              <a:off x="539552" y="2060848"/>
              <a:ext cx="4464496" cy="3456384"/>
              <a:chOff x="323528" y="2060848"/>
              <a:chExt cx="4464496" cy="3456384"/>
            </a:xfrm>
          </p:grpSpPr>
          <p:cxnSp>
            <p:nvCxnSpPr>
              <p:cNvPr id="10" name="直接箭头连接符 9"/>
              <p:cNvCxnSpPr/>
              <p:nvPr/>
            </p:nvCxnSpPr>
            <p:spPr>
              <a:xfrm flipV="1">
                <a:off x="323528" y="2060848"/>
                <a:ext cx="0" cy="345638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直接箭头连接符 11"/>
              <p:cNvCxnSpPr/>
              <p:nvPr/>
            </p:nvCxnSpPr>
            <p:spPr>
              <a:xfrm>
                <a:off x="323528" y="5517232"/>
                <a:ext cx="4464496"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6" name="直接连接符 15"/>
              <p:cNvCxnSpPr/>
              <p:nvPr/>
            </p:nvCxnSpPr>
            <p:spPr>
              <a:xfrm>
                <a:off x="539552" y="3068960"/>
                <a:ext cx="4032448" cy="1368152"/>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p:cNvCxnSpPr/>
              <p:nvPr/>
            </p:nvCxnSpPr>
            <p:spPr>
              <a:xfrm>
                <a:off x="896380" y="2528900"/>
                <a:ext cx="3348372" cy="252028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34511" y="3717032"/>
                <a:ext cx="13253" cy="1800200"/>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直接连接符 26"/>
              <p:cNvCxnSpPr/>
              <p:nvPr/>
            </p:nvCxnSpPr>
            <p:spPr>
              <a:xfrm flipH="1">
                <a:off x="323528" y="3717032"/>
                <a:ext cx="2132755" cy="0"/>
              </a:xfrm>
              <a:prstGeom prst="line">
                <a:avLst/>
              </a:prstGeom>
            </p:spPr>
            <p:style>
              <a:lnRef idx="2">
                <a:schemeClr val="accent4"/>
              </a:lnRef>
              <a:fillRef idx="0">
                <a:schemeClr val="accent4"/>
              </a:fillRef>
              <a:effectRef idx="1">
                <a:schemeClr val="accent4"/>
              </a:effectRef>
              <a:fontRef idx="minor">
                <a:schemeClr val="tx1"/>
              </a:fontRef>
            </p:style>
          </p:cxnSp>
        </p:grpSp>
        <p:sp>
          <p:nvSpPr>
            <p:cNvPr id="31" name="TextBox 30"/>
            <p:cNvSpPr txBox="1"/>
            <p:nvPr/>
          </p:nvSpPr>
          <p:spPr>
            <a:xfrm>
              <a:off x="2093707" y="2060848"/>
              <a:ext cx="1974237" cy="646331"/>
            </a:xfrm>
            <a:prstGeom prst="rect">
              <a:avLst/>
            </a:prstGeom>
            <a:solidFill>
              <a:schemeClr val="accent2">
                <a:lumMod val="60000"/>
                <a:lumOff val="40000"/>
              </a:schemeClr>
            </a:solidFill>
          </p:spPr>
          <p:txBody>
            <a:bodyPr wrap="square" rtlCol="0">
              <a:spAutoFit/>
            </a:bodyPr>
            <a:lstStyle/>
            <a:p>
              <a:r>
                <a:rPr lang="zh-CN" altLang="en-US" dirty="0" smtClean="0">
                  <a:latin typeface="Adobe Jenson Pro" pitchFamily="18" charset="0"/>
                  <a:ea typeface="Adobe 黑体 Std R" pitchFamily="34" charset="-122"/>
                </a:rPr>
                <a:t>当</a:t>
              </a:r>
              <a:r>
                <a:rPr lang="en-US" altLang="zh-CN" dirty="0" smtClean="0">
                  <a:latin typeface="Adobe Jenson Pro" pitchFamily="18" charset="0"/>
                  <a:ea typeface="Adobe 黑体 Std R" pitchFamily="34" charset="-122"/>
                </a:rPr>
                <a:t>YTM</a:t>
              </a:r>
              <a:r>
                <a:rPr lang="zh-CN" altLang="en-US" dirty="0" smtClean="0">
                  <a:effectLst>
                    <a:glow rad="63500">
                      <a:schemeClr val="accent2">
                        <a:satMod val="175000"/>
                        <a:alpha val="40000"/>
                      </a:schemeClr>
                    </a:glow>
                  </a:effectLst>
                  <a:latin typeface="Adobe Jenson Pro" pitchFamily="18" charset="0"/>
                  <a:ea typeface="Adobe 黑体 Std R" pitchFamily="34" charset="-122"/>
                </a:rPr>
                <a:t>低</a:t>
              </a:r>
              <a:r>
                <a:rPr lang="zh-CN" altLang="en-US" dirty="0" smtClean="0">
                  <a:latin typeface="Adobe Jenson Pro" pitchFamily="18" charset="0"/>
                  <a:ea typeface="Adobe 黑体 Std R" pitchFamily="34" charset="-122"/>
                </a:rPr>
                <a:t>于</a:t>
              </a:r>
              <a:r>
                <a:rPr lang="en-US" altLang="zh-CN" dirty="0" smtClean="0">
                  <a:latin typeface="Adobe Jenson Pro" pitchFamily="18" charset="0"/>
                  <a:ea typeface="Adobe 黑体 Std R" pitchFamily="34" charset="-122"/>
                </a:rPr>
                <a:t>3%</a:t>
              </a:r>
              <a:r>
                <a:rPr lang="zh-CN" altLang="en-US" dirty="0" smtClean="0">
                  <a:latin typeface="Adobe Jenson Pro" pitchFamily="18" charset="0"/>
                  <a:ea typeface="Adobe 黑体 Std R" pitchFamily="34" charset="-122"/>
                </a:rPr>
                <a:t>时，</a:t>
              </a:r>
              <a:endParaRPr lang="en-US" altLang="zh-CN" dirty="0" smtClean="0">
                <a:latin typeface="Adobe Jenson Pro" pitchFamily="18" charset="0"/>
                <a:ea typeface="Adobe 黑体 Std R" pitchFamily="34" charset="-122"/>
              </a:endParaRPr>
            </a:p>
            <a:p>
              <a:r>
                <a:rPr lang="zh-CN" altLang="en-US" dirty="0" smtClean="0">
                  <a:latin typeface="Adobe Jenson Pro" pitchFamily="18" charset="0"/>
                  <a:ea typeface="Adobe 黑体 Std R" pitchFamily="34" charset="-122"/>
                </a:rPr>
                <a:t>低久期债券便宜</a:t>
              </a:r>
              <a:endParaRPr lang="zh-CN" altLang="en-US" dirty="0">
                <a:latin typeface="Adobe Jenson Pro" pitchFamily="18" charset="0"/>
                <a:ea typeface="Adobe 黑体 Std R" pitchFamily="34" charset="-122"/>
              </a:endParaRPr>
            </a:p>
          </p:txBody>
        </p:sp>
        <p:cxnSp>
          <p:nvCxnSpPr>
            <p:cNvPr id="33" name="直接箭头连接符 32"/>
            <p:cNvCxnSpPr/>
            <p:nvPr/>
          </p:nvCxnSpPr>
          <p:spPr>
            <a:xfrm flipH="1">
              <a:off x="1403648" y="2707179"/>
              <a:ext cx="690059" cy="50579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6" name="TextBox 35"/>
            <p:cNvSpPr txBox="1"/>
            <p:nvPr/>
          </p:nvSpPr>
          <p:spPr>
            <a:xfrm>
              <a:off x="3779912" y="3393866"/>
              <a:ext cx="2016224" cy="646331"/>
            </a:xfrm>
            <a:prstGeom prst="rect">
              <a:avLst/>
            </a:prstGeom>
            <a:solidFill>
              <a:srgbClr val="FF0000"/>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当</a:t>
              </a:r>
              <a:r>
                <a:rPr lang="en-US" altLang="zh-CN" dirty="0" smtClean="0">
                  <a:solidFill>
                    <a:schemeClr val="bg1"/>
                  </a:solidFill>
                  <a:latin typeface="Adobe Jenson Pro" pitchFamily="18" charset="0"/>
                  <a:ea typeface="Adobe 黑体 Std R" pitchFamily="34" charset="-122"/>
                </a:rPr>
                <a:t>YTM</a:t>
              </a:r>
              <a:r>
                <a:rPr lang="zh-CN" altLang="en-US" dirty="0" smtClean="0">
                  <a:solidFill>
                    <a:schemeClr val="bg1"/>
                  </a:solidFill>
                  <a:latin typeface="Adobe Jenson Pro" pitchFamily="18" charset="0"/>
                  <a:ea typeface="Adobe 黑体 Std R" pitchFamily="34" charset="-122"/>
                </a:rPr>
                <a:t>高于</a:t>
              </a:r>
              <a:r>
                <a:rPr lang="en-US" altLang="zh-CN" dirty="0" smtClean="0">
                  <a:solidFill>
                    <a:schemeClr val="bg1"/>
                  </a:solidFill>
                  <a:latin typeface="Adobe Jenson Pro" pitchFamily="18" charset="0"/>
                  <a:ea typeface="Adobe 黑体 Std R" pitchFamily="34" charset="-122"/>
                </a:rPr>
                <a:t>3%</a:t>
              </a:r>
              <a:r>
                <a:rPr lang="zh-CN" altLang="en-US" dirty="0" smtClean="0">
                  <a:solidFill>
                    <a:schemeClr val="bg1"/>
                  </a:solidFill>
                  <a:latin typeface="Adobe Jenson Pro" pitchFamily="18" charset="0"/>
                  <a:ea typeface="Adobe 黑体 Std R" pitchFamily="34" charset="-122"/>
                </a:rPr>
                <a:t>时，</a:t>
              </a:r>
              <a:endParaRPr lang="en-US" altLang="zh-CN" dirty="0" smtClean="0">
                <a:solidFill>
                  <a:schemeClr val="bg1"/>
                </a:solidFill>
                <a:latin typeface="Adobe Jenson Pro" pitchFamily="18" charset="0"/>
                <a:ea typeface="Adobe 黑体 Std R" pitchFamily="34" charset="-122"/>
              </a:endParaRPr>
            </a:p>
            <a:p>
              <a:r>
                <a:rPr lang="zh-CN" altLang="en-US" dirty="0" smtClean="0">
                  <a:solidFill>
                    <a:schemeClr val="bg1"/>
                  </a:solidFill>
                  <a:latin typeface="Adobe Jenson Pro" pitchFamily="18" charset="0"/>
                  <a:ea typeface="Adobe 黑体 Std R" pitchFamily="34" charset="-122"/>
                </a:rPr>
                <a:t>高久期债券便宜</a:t>
              </a:r>
              <a:endParaRPr lang="zh-CN" altLang="en-US" dirty="0">
                <a:solidFill>
                  <a:schemeClr val="bg1"/>
                </a:solidFill>
                <a:latin typeface="Adobe Jenson Pro" pitchFamily="18" charset="0"/>
                <a:ea typeface="Adobe 黑体 Std R" pitchFamily="34" charset="-122"/>
              </a:endParaRPr>
            </a:p>
          </p:txBody>
        </p:sp>
        <p:cxnSp>
          <p:nvCxnSpPr>
            <p:cNvPr id="38" name="直接箭头连接符 37"/>
            <p:cNvCxnSpPr>
              <a:stCxn id="36" idx="2"/>
            </p:cNvCxnSpPr>
            <p:nvPr/>
          </p:nvCxnSpPr>
          <p:spPr>
            <a:xfrm flipH="1">
              <a:off x="3923928" y="4040197"/>
              <a:ext cx="864096" cy="5769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11760" y="5589240"/>
              <a:ext cx="576064" cy="369332"/>
            </a:xfrm>
            <a:prstGeom prst="rect">
              <a:avLst/>
            </a:prstGeom>
            <a:noFill/>
          </p:spPr>
          <p:txBody>
            <a:bodyPr wrap="square" rtlCol="0">
              <a:spAutoFit/>
            </a:bodyPr>
            <a:lstStyle/>
            <a:p>
              <a:r>
                <a:rPr lang="en-US" altLang="zh-CN" b="1" dirty="0" smtClean="0">
                  <a:latin typeface="Adobe Jenson Pro" pitchFamily="18" charset="0"/>
                </a:rPr>
                <a:t>3%</a:t>
              </a:r>
              <a:endParaRPr lang="zh-CN" altLang="en-US" b="1" dirty="0">
                <a:latin typeface="Adobe Jenson Pro" pitchFamily="18" charset="0"/>
              </a:endParaRPr>
            </a:p>
          </p:txBody>
        </p:sp>
        <p:sp>
          <p:nvSpPr>
            <p:cNvPr id="40" name="TextBox 39"/>
            <p:cNvSpPr txBox="1"/>
            <p:nvPr/>
          </p:nvSpPr>
          <p:spPr>
            <a:xfrm>
              <a:off x="4644008" y="5589240"/>
              <a:ext cx="720080" cy="369332"/>
            </a:xfrm>
            <a:prstGeom prst="rect">
              <a:avLst/>
            </a:prstGeom>
            <a:noFill/>
          </p:spPr>
          <p:txBody>
            <a:bodyPr wrap="square" rtlCol="0">
              <a:spAutoFit/>
            </a:bodyPr>
            <a:lstStyle/>
            <a:p>
              <a:r>
                <a:rPr lang="en-US" altLang="zh-CN" b="1" dirty="0" smtClean="0">
                  <a:latin typeface="Adobe Jenson Pro" pitchFamily="18" charset="0"/>
                </a:rPr>
                <a:t>YTM</a:t>
              </a:r>
              <a:endParaRPr lang="zh-CN" altLang="en-US" b="1" dirty="0">
                <a:latin typeface="Adobe Jenson Pro" pitchFamily="18" charset="0"/>
              </a:endParaRPr>
            </a:p>
          </p:txBody>
        </p:sp>
        <p:graphicFrame>
          <p:nvGraphicFramePr>
            <p:cNvPr id="42" name="对象 41"/>
            <p:cNvGraphicFramePr>
              <a:graphicFrameLocks noChangeAspect="1"/>
            </p:cNvGraphicFramePr>
            <p:nvPr>
              <p:extLst>
                <p:ext uri="{D42A27DB-BD31-4B8C-83A1-F6EECF244321}">
                  <p14:modId xmlns:p14="http://schemas.microsoft.com/office/powerpoint/2010/main" val="1035850974"/>
                </p:ext>
              </p:extLst>
            </p:nvPr>
          </p:nvGraphicFramePr>
          <p:xfrm>
            <a:off x="25422" y="1484784"/>
            <a:ext cx="504056" cy="781287"/>
          </p:xfrm>
          <a:graphic>
            <a:graphicData uri="http://schemas.openxmlformats.org/presentationml/2006/ole">
              <mc:AlternateContent xmlns:mc="http://schemas.openxmlformats.org/markup-compatibility/2006">
                <mc:Choice xmlns:v="urn:schemas-microsoft-com:vml" Requires="v">
                  <p:oleObj spid="_x0000_s56334" name="Equation" r:id="rId3" imgW="253800" imgH="393480" progId="Equation.DSMT4">
                    <p:embed/>
                  </p:oleObj>
                </mc:Choice>
                <mc:Fallback>
                  <p:oleObj name="Equation" r:id="rId3" imgW="253800" imgH="393480" progId="Equation.DSMT4">
                    <p:embed/>
                    <p:pic>
                      <p:nvPicPr>
                        <p:cNvPr id="0" name=""/>
                        <p:cNvPicPr/>
                        <p:nvPr/>
                      </p:nvPicPr>
                      <p:blipFill>
                        <a:blip r:embed="rId4"/>
                        <a:stretch>
                          <a:fillRect/>
                        </a:stretch>
                      </p:blipFill>
                      <p:spPr>
                        <a:xfrm>
                          <a:off x="25422" y="1484784"/>
                          <a:ext cx="504056" cy="781287"/>
                        </a:xfrm>
                        <a:prstGeom prst="rect">
                          <a:avLst/>
                        </a:prstGeom>
                      </p:spPr>
                    </p:pic>
                  </p:oleObj>
                </mc:Fallback>
              </mc:AlternateContent>
            </a:graphicData>
          </a:graphic>
        </p:graphicFrame>
        <p:sp>
          <p:nvSpPr>
            <p:cNvPr id="43" name="TextBox 42"/>
            <p:cNvSpPr txBox="1"/>
            <p:nvPr/>
          </p:nvSpPr>
          <p:spPr>
            <a:xfrm>
              <a:off x="0" y="3573016"/>
              <a:ext cx="683568" cy="369332"/>
            </a:xfrm>
            <a:prstGeom prst="rect">
              <a:avLst/>
            </a:prstGeom>
            <a:noFill/>
          </p:spPr>
          <p:txBody>
            <a:bodyPr wrap="square" rtlCol="0">
              <a:spAutoFit/>
            </a:bodyPr>
            <a:lstStyle/>
            <a:p>
              <a:r>
                <a:rPr lang="en-US" altLang="zh-CN" b="1" dirty="0" smtClean="0">
                  <a:latin typeface="Adobe Jenson Pro" pitchFamily="18" charset="0"/>
                </a:rPr>
                <a:t>100</a:t>
              </a:r>
              <a:endParaRPr lang="zh-CN" altLang="en-US" b="1" dirty="0">
                <a:latin typeface="Adobe Jenson Pro" pitchFamily="18" charset="0"/>
              </a:endParaRPr>
            </a:p>
          </p:txBody>
        </p:sp>
      </p:grpSp>
      <p:graphicFrame>
        <p:nvGraphicFramePr>
          <p:cNvPr id="46" name="对象 45"/>
          <p:cNvGraphicFramePr>
            <a:graphicFrameLocks noChangeAspect="1"/>
          </p:cNvGraphicFramePr>
          <p:nvPr>
            <p:extLst>
              <p:ext uri="{D42A27DB-BD31-4B8C-83A1-F6EECF244321}">
                <p14:modId xmlns:p14="http://schemas.microsoft.com/office/powerpoint/2010/main" val="792292299"/>
              </p:ext>
            </p:extLst>
          </p:nvPr>
        </p:nvGraphicFramePr>
        <p:xfrm>
          <a:off x="2177480" y="620688"/>
          <a:ext cx="5062538" cy="1173163"/>
        </p:xfrm>
        <a:graphic>
          <a:graphicData uri="http://schemas.openxmlformats.org/presentationml/2006/ole">
            <mc:AlternateContent xmlns:mc="http://schemas.openxmlformats.org/markup-compatibility/2006">
              <mc:Choice xmlns:v="urn:schemas-microsoft-com:vml" Requires="v">
                <p:oleObj spid="_x0000_s56335" name="Equation" r:id="rId5" imgW="2844720" imgH="660240" progId="Equation.DSMT4">
                  <p:embed/>
                </p:oleObj>
              </mc:Choice>
              <mc:Fallback>
                <p:oleObj name="Equation" r:id="rId5" imgW="2844720" imgH="660240" progId="Equation.DSMT4">
                  <p:embed/>
                  <p:pic>
                    <p:nvPicPr>
                      <p:cNvPr id="0" name=""/>
                      <p:cNvPicPr>
                        <a:picLocks noChangeAspect="1" noChangeArrowheads="1"/>
                      </p:cNvPicPr>
                      <p:nvPr/>
                    </p:nvPicPr>
                    <p:blipFill>
                      <a:blip r:embed="rId6"/>
                      <a:srcRect/>
                      <a:stretch>
                        <a:fillRect/>
                      </a:stretch>
                    </p:blipFill>
                    <p:spPr bwMode="auto">
                      <a:xfrm>
                        <a:off x="2177480" y="620688"/>
                        <a:ext cx="50625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3611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CTD</a:t>
            </a:r>
            <a:r>
              <a:rPr lang="zh-CN" altLang="en-US" dirty="0" smtClean="0"/>
              <a:t>券的变化</a:t>
            </a:r>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52</a:t>
            </a:fld>
            <a:endParaRPr lang="en-US" altLang="zh-CN"/>
          </a:p>
        </p:txBody>
      </p:sp>
      <p:grpSp>
        <p:nvGrpSpPr>
          <p:cNvPr id="52" name="组合 51"/>
          <p:cNvGrpSpPr/>
          <p:nvPr/>
        </p:nvGrpSpPr>
        <p:grpSpPr>
          <a:xfrm>
            <a:off x="899592" y="1490349"/>
            <a:ext cx="7425345" cy="4491318"/>
            <a:chOff x="940023" y="1490349"/>
            <a:chExt cx="7425345" cy="4491318"/>
          </a:xfrm>
        </p:grpSpPr>
        <p:grpSp>
          <p:nvGrpSpPr>
            <p:cNvPr id="6" name="组合 5"/>
            <p:cNvGrpSpPr/>
            <p:nvPr/>
          </p:nvGrpSpPr>
          <p:grpSpPr>
            <a:xfrm>
              <a:off x="940023" y="1490349"/>
              <a:ext cx="7425345" cy="4491318"/>
              <a:chOff x="18998" y="1449452"/>
              <a:chExt cx="7425345" cy="4491318"/>
            </a:xfrm>
          </p:grpSpPr>
          <p:grpSp>
            <p:nvGrpSpPr>
              <p:cNvPr id="7" name="组合 6"/>
              <p:cNvGrpSpPr/>
              <p:nvPr/>
            </p:nvGrpSpPr>
            <p:grpSpPr>
              <a:xfrm>
                <a:off x="539552" y="1628800"/>
                <a:ext cx="6157192" cy="4311188"/>
                <a:chOff x="323528" y="1628800"/>
                <a:chExt cx="6157192" cy="4311188"/>
              </a:xfrm>
            </p:grpSpPr>
            <p:cxnSp>
              <p:nvCxnSpPr>
                <p:cNvPr id="16" name="直接箭头连接符 15"/>
                <p:cNvCxnSpPr/>
                <p:nvPr/>
              </p:nvCxnSpPr>
              <p:spPr>
                <a:xfrm flipV="1">
                  <a:off x="323528" y="1628800"/>
                  <a:ext cx="0" cy="43111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直接箭头连接符 16"/>
                <p:cNvCxnSpPr/>
                <p:nvPr/>
              </p:nvCxnSpPr>
              <p:spPr>
                <a:xfrm>
                  <a:off x="323528" y="5939988"/>
                  <a:ext cx="6157192"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直接连接符 17"/>
                <p:cNvCxnSpPr/>
                <p:nvPr/>
              </p:nvCxnSpPr>
              <p:spPr>
                <a:xfrm>
                  <a:off x="633299" y="2767572"/>
                  <a:ext cx="5609964" cy="2276715"/>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直接连接符 18"/>
                <p:cNvCxnSpPr/>
                <p:nvPr/>
              </p:nvCxnSpPr>
              <p:spPr>
                <a:xfrm>
                  <a:off x="2138807" y="2066611"/>
                  <a:ext cx="3600400" cy="3689493"/>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313819" y="3935628"/>
                <a:ext cx="1382925" cy="369332"/>
              </a:xfrm>
              <a:prstGeom prst="rect">
                <a:avLst/>
              </a:prstGeom>
              <a:solidFill>
                <a:srgbClr val="FF0000"/>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高久期债券</a:t>
                </a:r>
                <a:endParaRPr lang="zh-CN" altLang="en-US" dirty="0">
                  <a:solidFill>
                    <a:schemeClr val="bg1"/>
                  </a:solidFill>
                  <a:latin typeface="Adobe Jenson Pro" pitchFamily="18" charset="0"/>
                  <a:ea typeface="Adobe 黑体 Std R" pitchFamily="34" charset="-122"/>
                </a:endParaRPr>
              </a:p>
            </p:txBody>
          </p:sp>
          <p:cxnSp>
            <p:nvCxnSpPr>
              <p:cNvPr id="11" name="直接箭头连接符 10"/>
              <p:cNvCxnSpPr>
                <a:stCxn id="10" idx="2"/>
              </p:cNvCxnSpPr>
              <p:nvPr/>
            </p:nvCxnSpPr>
            <p:spPr>
              <a:xfrm flipH="1">
                <a:off x="5457836" y="4304960"/>
                <a:ext cx="547446" cy="8539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24263" y="5571438"/>
                <a:ext cx="720080" cy="369332"/>
              </a:xfrm>
              <a:prstGeom prst="rect">
                <a:avLst/>
              </a:prstGeom>
              <a:noFill/>
            </p:spPr>
            <p:txBody>
              <a:bodyPr wrap="square" rtlCol="0">
                <a:spAutoFit/>
              </a:bodyPr>
              <a:lstStyle/>
              <a:p>
                <a:r>
                  <a:rPr lang="en-US" altLang="zh-CN" b="1" dirty="0" smtClean="0">
                    <a:latin typeface="Adobe Jenson Pro" pitchFamily="18" charset="0"/>
                  </a:rPr>
                  <a:t>YTM</a:t>
                </a:r>
                <a:endParaRPr lang="zh-CN" altLang="en-US" b="1" dirty="0">
                  <a:latin typeface="Adobe Jenson Pro"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823309690"/>
                  </p:ext>
                </p:extLst>
              </p:nvPr>
            </p:nvGraphicFramePr>
            <p:xfrm>
              <a:off x="18998" y="1449452"/>
              <a:ext cx="504056" cy="781287"/>
            </p:xfrm>
            <a:graphic>
              <a:graphicData uri="http://schemas.openxmlformats.org/presentationml/2006/ole">
                <mc:AlternateContent xmlns:mc="http://schemas.openxmlformats.org/markup-compatibility/2006">
                  <mc:Choice xmlns:v="urn:schemas-microsoft-com:vml" Requires="v">
                    <p:oleObj spid="_x0000_s57352" name="Equation" r:id="rId3" imgW="253800" imgH="393480" progId="Equation.DSMT4">
                      <p:embed/>
                    </p:oleObj>
                  </mc:Choice>
                  <mc:Fallback>
                    <p:oleObj name="Equation" r:id="rId3" imgW="253800" imgH="393480" progId="Equation.DSMT4">
                      <p:embed/>
                      <p:pic>
                        <p:nvPicPr>
                          <p:cNvPr id="0" name=""/>
                          <p:cNvPicPr/>
                          <p:nvPr/>
                        </p:nvPicPr>
                        <p:blipFill>
                          <a:blip r:embed="rId4"/>
                          <a:stretch>
                            <a:fillRect/>
                          </a:stretch>
                        </p:blipFill>
                        <p:spPr>
                          <a:xfrm>
                            <a:off x="18998" y="1449452"/>
                            <a:ext cx="504056" cy="781287"/>
                          </a:xfrm>
                          <a:prstGeom prst="rect">
                            <a:avLst/>
                          </a:prstGeom>
                        </p:spPr>
                      </p:pic>
                    </p:oleObj>
                  </mc:Fallback>
                </mc:AlternateContent>
              </a:graphicData>
            </a:graphic>
          </p:graphicFrame>
        </p:grpSp>
        <p:cxnSp>
          <p:nvCxnSpPr>
            <p:cNvPr id="28" name="直接连接符 27"/>
            <p:cNvCxnSpPr/>
            <p:nvPr/>
          </p:nvCxnSpPr>
          <p:spPr>
            <a:xfrm>
              <a:off x="1770348" y="3337729"/>
              <a:ext cx="5472608" cy="598761"/>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sp>
          <p:nvSpPr>
            <p:cNvPr id="41" name="任意多边形 40"/>
            <p:cNvSpPr/>
            <p:nvPr/>
          </p:nvSpPr>
          <p:spPr>
            <a:xfrm>
              <a:off x="1741714" y="3604538"/>
              <a:ext cx="4867943" cy="2192464"/>
            </a:xfrm>
            <a:custGeom>
              <a:avLst/>
              <a:gdLst>
                <a:gd name="connsiteX0" fmla="*/ 0 w 4971953"/>
                <a:gd name="connsiteY0" fmla="*/ 0 h 2416751"/>
                <a:gd name="connsiteX1" fmla="*/ 1730829 w 4971953"/>
                <a:gd name="connsiteY1" fmla="*/ 185057 h 2416751"/>
                <a:gd name="connsiteX2" fmla="*/ 3581400 w 4971953"/>
                <a:gd name="connsiteY2" fmla="*/ 990600 h 2416751"/>
                <a:gd name="connsiteX3" fmla="*/ 4811486 w 4971953"/>
                <a:gd name="connsiteY3" fmla="*/ 2253343 h 2416751"/>
                <a:gd name="connsiteX4" fmla="*/ 4920343 w 4971953"/>
                <a:gd name="connsiteY4" fmla="*/ 2362200 h 2416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1953" h="2416751">
                  <a:moveTo>
                    <a:pt x="0" y="0"/>
                  </a:moveTo>
                  <a:cubicBezTo>
                    <a:pt x="566964" y="9978"/>
                    <a:pt x="1133929" y="19957"/>
                    <a:pt x="1730829" y="185057"/>
                  </a:cubicBezTo>
                  <a:cubicBezTo>
                    <a:pt x="2327729" y="350157"/>
                    <a:pt x="3067957" y="645886"/>
                    <a:pt x="3581400" y="990600"/>
                  </a:cubicBezTo>
                  <a:cubicBezTo>
                    <a:pt x="4094843" y="1335314"/>
                    <a:pt x="4588329" y="2024743"/>
                    <a:pt x="4811486" y="2253343"/>
                  </a:cubicBezTo>
                  <a:cubicBezTo>
                    <a:pt x="5034643" y="2481943"/>
                    <a:pt x="4977493" y="2422071"/>
                    <a:pt x="4920343" y="2362200"/>
                  </a:cubicBezTo>
                </a:path>
              </a:pathLst>
            </a:custGeom>
            <a:noFill/>
            <a:ln w="28575">
              <a:solidFill>
                <a:srgbClr val="00B0F0"/>
              </a:solidFill>
              <a:prstDash val="sysDot"/>
            </a:ln>
            <a:effectLst>
              <a:glow rad="101600">
                <a:srgbClr val="FFC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5292080" y="2492896"/>
              <a:ext cx="1382925" cy="369332"/>
            </a:xfrm>
            <a:prstGeom prst="rect">
              <a:avLst/>
            </a:prstGeom>
            <a:solidFill>
              <a:srgbClr val="0000FF"/>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低久期债券</a:t>
              </a:r>
              <a:endParaRPr lang="zh-CN" altLang="en-US" dirty="0">
                <a:solidFill>
                  <a:schemeClr val="bg1"/>
                </a:solidFill>
                <a:latin typeface="Adobe Jenson Pro" pitchFamily="18" charset="0"/>
                <a:ea typeface="Adobe 黑体 Std R" pitchFamily="34" charset="-122"/>
              </a:endParaRPr>
            </a:p>
          </p:txBody>
        </p:sp>
        <p:cxnSp>
          <p:nvCxnSpPr>
            <p:cNvPr id="44" name="直接箭头连接符 43"/>
            <p:cNvCxnSpPr>
              <a:stCxn id="43" idx="2"/>
            </p:cNvCxnSpPr>
            <p:nvPr/>
          </p:nvCxnSpPr>
          <p:spPr>
            <a:xfrm flipH="1">
              <a:off x="5436097" y="2862228"/>
              <a:ext cx="547446" cy="85393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051720" y="1701678"/>
              <a:ext cx="1382925" cy="369332"/>
            </a:xfrm>
            <a:prstGeom prst="rect">
              <a:avLst/>
            </a:prstGeom>
            <a:solidFill>
              <a:srgbClr val="006633"/>
            </a:solidFill>
            <a:ln>
              <a:solidFill>
                <a:srgbClr val="006633"/>
              </a:solidFill>
            </a:ln>
          </p:spPr>
          <p:txBody>
            <a:bodyPr wrap="square" rtlCol="0">
              <a:spAutoFit/>
            </a:bodyPr>
            <a:lstStyle/>
            <a:p>
              <a:r>
                <a:rPr lang="zh-CN" altLang="en-US" dirty="0">
                  <a:solidFill>
                    <a:schemeClr val="bg1"/>
                  </a:solidFill>
                  <a:latin typeface="Adobe Jenson Pro" pitchFamily="18" charset="0"/>
                  <a:ea typeface="Adobe 黑体 Std R" pitchFamily="34" charset="-122"/>
                </a:rPr>
                <a:t>中</a:t>
              </a:r>
              <a:r>
                <a:rPr lang="zh-CN" altLang="en-US" dirty="0" smtClean="0">
                  <a:solidFill>
                    <a:schemeClr val="bg1"/>
                  </a:solidFill>
                  <a:latin typeface="Adobe Jenson Pro" pitchFamily="18" charset="0"/>
                  <a:ea typeface="Adobe 黑体 Std R" pitchFamily="34" charset="-122"/>
                </a:rPr>
                <a:t>久期债券</a:t>
              </a:r>
              <a:endParaRPr lang="zh-CN" altLang="en-US" dirty="0">
                <a:solidFill>
                  <a:schemeClr val="bg1"/>
                </a:solidFill>
                <a:latin typeface="Adobe Jenson Pro" pitchFamily="18" charset="0"/>
                <a:ea typeface="Adobe 黑体 Std R" pitchFamily="34" charset="-122"/>
              </a:endParaRPr>
            </a:p>
          </p:txBody>
        </p:sp>
        <p:cxnSp>
          <p:nvCxnSpPr>
            <p:cNvPr id="46" name="直接箭头连接符 45"/>
            <p:cNvCxnSpPr>
              <a:stCxn id="45" idx="2"/>
            </p:cNvCxnSpPr>
            <p:nvPr/>
          </p:nvCxnSpPr>
          <p:spPr>
            <a:xfrm flipH="1">
              <a:off x="2195737" y="2071010"/>
              <a:ext cx="547446" cy="853934"/>
            </a:xfrm>
            <a:prstGeom prst="straightConnector1">
              <a:avLst/>
            </a:prstGeom>
            <a:ln w="19050">
              <a:solidFill>
                <a:srgbClr val="006633"/>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743183" y="4724007"/>
              <a:ext cx="1144995" cy="369332"/>
            </a:xfrm>
            <a:prstGeom prst="rect">
              <a:avLst/>
            </a:prstGeom>
            <a:solidFill>
              <a:srgbClr val="00B0F0"/>
            </a:solidFill>
          </p:spPr>
          <p:txBody>
            <a:bodyPr wrap="square" rtlCol="0">
              <a:spAutoFit/>
            </a:bodyPr>
            <a:lstStyle/>
            <a:p>
              <a:r>
                <a:rPr lang="zh-CN" altLang="en-US" dirty="0" smtClean="0">
                  <a:solidFill>
                    <a:schemeClr val="bg1"/>
                  </a:solidFill>
                  <a:latin typeface="Adobe Jenson Pro" pitchFamily="18" charset="0"/>
                  <a:ea typeface="Adobe 黑体 Std R" pitchFamily="34" charset="-122"/>
                </a:rPr>
                <a:t>期货价格</a:t>
              </a:r>
              <a:endParaRPr lang="zh-CN" altLang="en-US" dirty="0">
                <a:solidFill>
                  <a:schemeClr val="bg1"/>
                </a:solidFill>
                <a:latin typeface="Adobe Jenson Pro" pitchFamily="18" charset="0"/>
                <a:ea typeface="Adobe 黑体 Std R" pitchFamily="34" charset="-122"/>
              </a:endParaRPr>
            </a:p>
          </p:txBody>
        </p:sp>
        <p:cxnSp>
          <p:nvCxnSpPr>
            <p:cNvPr id="51" name="直接箭头连接符 50"/>
            <p:cNvCxnSpPr/>
            <p:nvPr/>
          </p:nvCxnSpPr>
          <p:spPr>
            <a:xfrm flipV="1">
              <a:off x="3434645" y="4077072"/>
              <a:ext cx="453533" cy="623698"/>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2317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20688"/>
            <a:ext cx="6337300" cy="647700"/>
          </a:xfrm>
        </p:spPr>
        <p:txBody>
          <a:bodyPr/>
          <a:lstStyle/>
          <a:p>
            <a:r>
              <a:rPr lang="zh-CN" altLang="en-US" dirty="0" smtClean="0"/>
              <a:t>利率风险管理</a:t>
            </a:r>
            <a:endParaRPr lang="zh-CN" altLang="en-US" dirty="0"/>
          </a:p>
        </p:txBody>
      </p:sp>
      <p:sp>
        <p:nvSpPr>
          <p:cNvPr id="3" name="内容占位符 2"/>
          <p:cNvSpPr>
            <a:spLocks noGrp="1"/>
          </p:cNvSpPr>
          <p:nvPr>
            <p:ph idx="1"/>
          </p:nvPr>
        </p:nvSpPr>
        <p:spPr>
          <a:xfrm>
            <a:off x="457200" y="1340768"/>
            <a:ext cx="8507288" cy="5184576"/>
          </a:xfrm>
        </p:spPr>
        <p:txBody>
          <a:bodyPr>
            <a:normAutofit/>
          </a:bodyPr>
          <a:lstStyle/>
          <a:p>
            <a:r>
              <a:rPr lang="zh-CN" altLang="en-US" dirty="0" smtClean="0"/>
              <a:t>目标</a:t>
            </a:r>
            <a:endParaRPr lang="en-US" altLang="zh-CN" dirty="0" smtClean="0"/>
          </a:p>
          <a:p>
            <a:pPr marL="344487" lvl="1" indent="0">
              <a:buNone/>
            </a:pPr>
            <a:r>
              <a:rPr lang="zh-CN" altLang="zh-CN" dirty="0" smtClean="0"/>
              <a:t>匹配</a:t>
            </a:r>
            <a:r>
              <a:rPr lang="zh-CN" altLang="zh-CN" dirty="0"/>
              <a:t>并对</a:t>
            </a:r>
            <a:r>
              <a:rPr lang="zh-CN" altLang="zh-CN" dirty="0" smtClean="0"/>
              <a:t>冲</a:t>
            </a:r>
            <a:r>
              <a:rPr lang="zh-CN" altLang="en-US" dirty="0" smtClean="0"/>
              <a:t>原资产</a:t>
            </a:r>
            <a:r>
              <a:rPr lang="zh-CN" altLang="zh-CN" dirty="0" smtClean="0"/>
              <a:t>的</a:t>
            </a:r>
            <a:r>
              <a:rPr lang="zh-CN" altLang="en-US" dirty="0"/>
              <a:t>货币</a:t>
            </a:r>
            <a:r>
              <a:rPr lang="zh-CN" altLang="zh-CN" dirty="0"/>
              <a:t>久</a:t>
            </a:r>
            <a:r>
              <a:rPr lang="zh-CN" altLang="zh-CN" dirty="0" smtClean="0"/>
              <a:t>期</a:t>
            </a:r>
            <a:r>
              <a:rPr lang="en-US" altLang="zh-CN" dirty="0" smtClean="0"/>
              <a:t>(BPV)</a:t>
            </a:r>
            <a:r>
              <a:rPr lang="zh-CN" altLang="en-US" dirty="0" smtClean="0"/>
              <a:t>，使对冲组合的货币久期</a:t>
            </a:r>
            <a:r>
              <a:rPr lang="en-US" altLang="zh-CN" dirty="0" smtClean="0"/>
              <a:t>(</a:t>
            </a:r>
            <a:r>
              <a:rPr lang="en-US" altLang="zh-CN" dirty="0"/>
              <a:t>BPV</a:t>
            </a:r>
            <a:r>
              <a:rPr lang="en-US" altLang="zh-CN" dirty="0" smtClean="0"/>
              <a:t>)</a:t>
            </a:r>
            <a:r>
              <a:rPr lang="zh-CN" altLang="en-US" dirty="0" smtClean="0"/>
              <a:t>达到目标水平，如果降至零，称为“货币久期</a:t>
            </a:r>
            <a:r>
              <a:rPr lang="en-US" altLang="zh-CN" dirty="0" smtClean="0"/>
              <a:t>(</a:t>
            </a:r>
            <a:r>
              <a:rPr lang="en-US" altLang="zh-CN" dirty="0"/>
              <a:t>BPV</a:t>
            </a:r>
            <a:r>
              <a:rPr lang="en-US" altLang="zh-CN" dirty="0" smtClean="0"/>
              <a:t>)</a:t>
            </a:r>
            <a:r>
              <a:rPr lang="zh-CN" altLang="en-US" dirty="0" smtClean="0"/>
              <a:t>中性”</a:t>
            </a:r>
            <a:endParaRPr lang="en-US" altLang="zh-CN" dirty="0" smtClean="0"/>
          </a:p>
          <a:p>
            <a:endParaRPr lang="en-US" altLang="zh-CN" dirty="0" smtClean="0"/>
          </a:p>
          <a:p>
            <a:r>
              <a:rPr lang="en-US" altLang="zh-CN" dirty="0" smtClean="0">
                <a:solidFill>
                  <a:srgbClr val="FF0000"/>
                </a:solidFill>
              </a:rPr>
              <a:t>Note 1</a:t>
            </a:r>
            <a:endParaRPr lang="en-US" altLang="zh-CN" dirty="0"/>
          </a:p>
          <a:p>
            <a:pPr marL="344487" lvl="1" indent="0">
              <a:buNone/>
            </a:pPr>
            <a:r>
              <a:rPr lang="zh-CN" altLang="en-US" dirty="0" smtClean="0"/>
              <a:t>目标并非匹配久期，而是货币久期或</a:t>
            </a:r>
            <a:r>
              <a:rPr lang="en-US" altLang="zh-CN" dirty="0" smtClean="0"/>
              <a:t>BPV</a:t>
            </a:r>
          </a:p>
          <a:p>
            <a:r>
              <a:rPr lang="en-US" altLang="zh-CN" dirty="0" smtClean="0">
                <a:solidFill>
                  <a:srgbClr val="FF0000"/>
                </a:solidFill>
              </a:rPr>
              <a:t>Note 2</a:t>
            </a:r>
          </a:p>
          <a:p>
            <a:pPr marL="344487" lvl="1" indent="0">
              <a:buNone/>
            </a:pPr>
            <a:r>
              <a:rPr lang="zh-CN" altLang="en-US" dirty="0" smtClean="0"/>
              <a:t>严格而言，货币久期的匹配和对冲是瞬时概念</a:t>
            </a:r>
            <a:endParaRPr lang="en-US" altLang="zh-CN" dirty="0" smtClean="0"/>
          </a:p>
          <a:p>
            <a:r>
              <a:rPr lang="en-US" altLang="zh-CN" dirty="0">
                <a:solidFill>
                  <a:srgbClr val="FF0000"/>
                </a:solidFill>
              </a:rPr>
              <a:t>Note </a:t>
            </a:r>
            <a:r>
              <a:rPr lang="en-US" altLang="zh-CN" dirty="0" smtClean="0">
                <a:solidFill>
                  <a:srgbClr val="FF0000"/>
                </a:solidFill>
              </a:rPr>
              <a:t>3</a:t>
            </a:r>
            <a:endParaRPr lang="en-US" altLang="zh-CN" dirty="0">
              <a:solidFill>
                <a:srgbClr val="FF0000"/>
              </a:solidFill>
            </a:endParaRPr>
          </a:p>
          <a:p>
            <a:pPr marL="344487" lvl="1" indent="0">
              <a:buNone/>
            </a:pPr>
            <a:r>
              <a:rPr lang="zh-CN" altLang="en-US" dirty="0" smtClean="0"/>
              <a:t>久期的不足：假设平移和微小变动</a:t>
            </a:r>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1739007973"/>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利率套期保值基本原理</a:t>
            </a:r>
            <a:endParaRPr lang="zh-CN" altLang="en-US" dirty="0"/>
          </a:p>
        </p:txBody>
      </p:sp>
      <p:sp>
        <p:nvSpPr>
          <p:cNvPr id="3" name="内容占位符 2"/>
          <p:cNvSpPr>
            <a:spLocks noGrp="1"/>
          </p:cNvSpPr>
          <p:nvPr>
            <p:ph idx="1"/>
          </p:nvPr>
        </p:nvSpPr>
        <p:spPr/>
        <p:txBody>
          <a:bodyPr/>
          <a:lstStyle/>
          <a:p>
            <a:r>
              <a:rPr lang="zh-CN" altLang="en-US" sz="2400" dirty="0" smtClean="0"/>
              <a:t>基本原理：市场利率波动时</a:t>
            </a:r>
            <a:endParaRPr lang="en-US" altLang="zh-CN" sz="2400" dirty="0" smtClean="0"/>
          </a:p>
          <a:p>
            <a:endParaRPr lang="en-US" altLang="zh-CN" dirty="0"/>
          </a:p>
          <a:p>
            <a:endParaRPr lang="en-US" altLang="zh-CN" dirty="0" smtClean="0"/>
          </a:p>
          <a:p>
            <a:r>
              <a:rPr lang="zh-CN" altLang="en-US" sz="2400" dirty="0"/>
              <a:t>久期</a:t>
            </a:r>
            <a:r>
              <a:rPr lang="en-US" altLang="zh-CN" sz="2400" dirty="0"/>
              <a:t>(D</a:t>
            </a:r>
            <a:r>
              <a:rPr lang="en-US" altLang="zh-CN" sz="2400" dirty="0" smtClean="0"/>
              <a:t>)</a:t>
            </a:r>
            <a:r>
              <a:rPr lang="zh-CN" altLang="en-US" sz="2400" dirty="0" smtClean="0"/>
              <a:t>：</a:t>
            </a:r>
            <a:r>
              <a:rPr lang="en-US" altLang="zh-CN" sz="2200" dirty="0" smtClean="0"/>
              <a:t>YTM</a:t>
            </a:r>
            <a:r>
              <a:rPr lang="zh-CN" altLang="en-US" sz="2200" dirty="0"/>
              <a:t>变动</a:t>
            </a:r>
            <a:r>
              <a:rPr lang="en-US" altLang="zh-CN" sz="2200" dirty="0"/>
              <a:t>1</a:t>
            </a:r>
            <a:r>
              <a:rPr lang="zh-CN" altLang="en-US" sz="2200" dirty="0"/>
              <a:t>个</a:t>
            </a:r>
            <a:r>
              <a:rPr lang="zh-CN" altLang="en-US" sz="2200" dirty="0">
                <a:solidFill>
                  <a:srgbClr val="FF0000"/>
                </a:solidFill>
              </a:rPr>
              <a:t>单位</a:t>
            </a:r>
            <a:r>
              <a:rPr lang="zh-CN" altLang="en-US" sz="2200" dirty="0"/>
              <a:t>，债券价格涨跌多少</a:t>
            </a:r>
            <a:r>
              <a:rPr lang="zh-CN" altLang="en-US" sz="2200" dirty="0" smtClean="0"/>
              <a:t>百分比</a:t>
            </a:r>
            <a:endParaRPr lang="en-US" altLang="zh-CN" sz="2200" dirty="0" smtClean="0"/>
          </a:p>
          <a:p>
            <a:pPr marL="0" indent="0">
              <a:spcBef>
                <a:spcPts val="0"/>
              </a:spcBef>
              <a:buNone/>
            </a:pPr>
            <a:endParaRPr lang="en-US" altLang="zh-CN" sz="2200" dirty="0" smtClean="0"/>
          </a:p>
          <a:p>
            <a:endParaRPr lang="en-US" altLang="zh-CN" sz="2400" dirty="0" smtClean="0"/>
          </a:p>
          <a:p>
            <a:r>
              <a:rPr lang="en-US" altLang="zh-CN" sz="2400" dirty="0" smtClean="0"/>
              <a:t>BPV </a:t>
            </a:r>
            <a:r>
              <a:rPr lang="en-US" altLang="zh-CN" sz="2400" dirty="0"/>
              <a:t>(DV01</a:t>
            </a:r>
            <a:r>
              <a:rPr lang="en-US" altLang="zh-CN" sz="2400" dirty="0" smtClean="0"/>
              <a:t>)</a:t>
            </a:r>
            <a:r>
              <a:rPr lang="zh-CN" altLang="en-US" sz="2400" dirty="0" smtClean="0"/>
              <a:t>：</a:t>
            </a:r>
            <a:r>
              <a:rPr lang="en-US" altLang="zh-CN" sz="2200" dirty="0" smtClean="0"/>
              <a:t>YTM</a:t>
            </a:r>
            <a:r>
              <a:rPr lang="zh-CN" altLang="en-US" sz="2200" dirty="0"/>
              <a:t>变化</a:t>
            </a:r>
            <a:r>
              <a:rPr lang="en-US" altLang="zh-CN" sz="2200" dirty="0"/>
              <a:t>1</a:t>
            </a:r>
            <a:r>
              <a:rPr lang="zh-CN" altLang="en-US" sz="2200" dirty="0"/>
              <a:t>个</a:t>
            </a:r>
            <a:r>
              <a:rPr lang="zh-CN" altLang="en-US" sz="2200" dirty="0">
                <a:solidFill>
                  <a:srgbClr val="FF0000"/>
                </a:solidFill>
              </a:rPr>
              <a:t>基点</a:t>
            </a:r>
            <a:r>
              <a:rPr lang="zh-CN" altLang="en-US" sz="2200" dirty="0"/>
              <a:t>，债券价格涨跌多少元</a:t>
            </a:r>
            <a:endParaRPr lang="en-US" altLang="zh-CN" sz="2200" dirty="0"/>
          </a:p>
          <a:p>
            <a:pPr marL="0" indent="0">
              <a:buNone/>
            </a:pPr>
            <a:endParaRPr lang="zh-CN" altLang="en-US" sz="3200" dirty="0"/>
          </a:p>
          <a:p>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54</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2978382936"/>
              </p:ext>
            </p:extLst>
          </p:nvPr>
        </p:nvGraphicFramePr>
        <p:xfrm>
          <a:off x="827584" y="1556792"/>
          <a:ext cx="7560840" cy="382356"/>
        </p:xfrm>
        <a:graphic>
          <a:graphicData uri="http://schemas.openxmlformats.org/presentationml/2006/ole">
            <mc:AlternateContent xmlns:mc="http://schemas.openxmlformats.org/markup-compatibility/2006">
              <mc:Choice xmlns:v="urn:schemas-microsoft-com:vml" Requires="v">
                <p:oleObj spid="_x0000_s45067" name="Equation" r:id="rId3" imgW="4254480" imgH="215640" progId="Equation.DSMT4">
                  <p:embed/>
                </p:oleObj>
              </mc:Choice>
              <mc:Fallback>
                <p:oleObj name="Equation" r:id="rId3" imgW="4254480" imgH="215640" progId="Equation.DSMT4">
                  <p:embed/>
                  <p:pic>
                    <p:nvPicPr>
                      <p:cNvPr id="0" name=""/>
                      <p:cNvPicPr>
                        <a:picLocks noChangeAspect="1" noChangeArrowheads="1"/>
                      </p:cNvPicPr>
                      <p:nvPr/>
                    </p:nvPicPr>
                    <p:blipFill>
                      <a:blip r:embed="rId4"/>
                      <a:srcRect/>
                      <a:stretch>
                        <a:fillRect/>
                      </a:stretch>
                    </p:blipFill>
                    <p:spPr bwMode="auto">
                      <a:xfrm>
                        <a:off x="827584" y="1556792"/>
                        <a:ext cx="7560840" cy="38235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27133796"/>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示例：持有国债组合</a:t>
            </a:r>
            <a:endParaRPr lang="zh-CN" altLang="en-US" dirty="0"/>
          </a:p>
        </p:txBody>
      </p:sp>
      <p:sp>
        <p:nvSpPr>
          <p:cNvPr id="3" name="内容占位符 2"/>
          <p:cNvSpPr>
            <a:spLocks noGrp="1"/>
          </p:cNvSpPr>
          <p:nvPr>
            <p:ph idx="1"/>
          </p:nvPr>
        </p:nvSpPr>
        <p:spPr>
          <a:xfrm>
            <a:off x="457200" y="1600200"/>
            <a:ext cx="8686800" cy="4530725"/>
          </a:xfrm>
        </p:spPr>
        <p:txBody>
          <a:bodyPr/>
          <a:lstStyle/>
          <a:p>
            <a:r>
              <a:rPr lang="zh-CN" altLang="en-US" sz="2400" dirty="0" smtClean="0"/>
              <a:t>国债组合：市场价值</a:t>
            </a:r>
            <a:r>
              <a:rPr lang="en-US" altLang="zh-CN" sz="2400" dirty="0" smtClean="0"/>
              <a:t>10</a:t>
            </a:r>
            <a:r>
              <a:rPr lang="zh-CN" altLang="en-US" sz="2400" dirty="0" smtClean="0"/>
              <a:t>亿，久期</a:t>
            </a:r>
            <a:r>
              <a:rPr lang="en-US" altLang="zh-CN" sz="2400" dirty="0" smtClean="0"/>
              <a:t>12.8</a:t>
            </a:r>
          </a:p>
          <a:p>
            <a:r>
              <a:rPr lang="zh-CN" altLang="en-US" sz="2400" dirty="0" smtClean="0"/>
              <a:t>如预期利率上升，应卖出国债期货进行套期保值</a:t>
            </a:r>
            <a:endParaRPr lang="en-US" altLang="zh-CN" sz="2400" dirty="0" smtClean="0"/>
          </a:p>
          <a:p>
            <a:r>
              <a:rPr lang="zh-CN" altLang="en-US" sz="2400" dirty="0" smtClean="0"/>
              <a:t>久期</a:t>
            </a:r>
            <a:r>
              <a:rPr lang="en-US" altLang="zh-CN" sz="2400" dirty="0" smtClean="0"/>
              <a:t>12.8</a:t>
            </a:r>
            <a:r>
              <a:rPr lang="zh-CN" altLang="en-US" sz="2400" dirty="0" smtClean="0"/>
              <a:t>年意味着利率每上升</a:t>
            </a:r>
            <a:r>
              <a:rPr lang="en-US" altLang="zh-CN" sz="2400" dirty="0" smtClean="0"/>
              <a:t>0.01%</a:t>
            </a:r>
            <a:r>
              <a:rPr lang="zh-CN" altLang="en-US" sz="2400" dirty="0" smtClean="0"/>
              <a:t>，组合价值将涨跌</a:t>
            </a:r>
            <a:endParaRPr lang="en-US" altLang="zh-CN" sz="2400" dirty="0" smtClean="0"/>
          </a:p>
          <a:p>
            <a:endParaRPr lang="en-US" altLang="zh-CN" sz="2400" dirty="0"/>
          </a:p>
          <a:p>
            <a:endParaRPr lang="en-US" altLang="zh-CN" sz="2400" dirty="0" smtClean="0"/>
          </a:p>
          <a:p>
            <a:r>
              <a:rPr lang="en-US" altLang="zh-CN" sz="2400" dirty="0" smtClean="0"/>
              <a:t>6</a:t>
            </a:r>
            <a:r>
              <a:rPr lang="zh-CN" altLang="en-US" sz="2400" dirty="0"/>
              <a:t>月份到期的中期国债</a:t>
            </a:r>
            <a:r>
              <a:rPr lang="zh-CN" altLang="en-US" sz="2400" dirty="0" smtClean="0"/>
              <a:t>期货，报价</a:t>
            </a:r>
            <a:r>
              <a:rPr lang="en-US" altLang="zh-CN" sz="2400" dirty="0"/>
              <a:t>110</a:t>
            </a:r>
            <a:r>
              <a:rPr lang="zh-CN" altLang="en-US" sz="2400" dirty="0"/>
              <a:t>，久期</a:t>
            </a:r>
            <a:r>
              <a:rPr lang="en-US" altLang="zh-CN" sz="2400" dirty="0" smtClean="0"/>
              <a:t>6.4</a:t>
            </a:r>
            <a:r>
              <a:rPr lang="zh-CN" altLang="en-US" sz="2400" dirty="0" smtClean="0"/>
              <a:t>，意味着利率每上升</a:t>
            </a:r>
            <a:r>
              <a:rPr lang="en-US" altLang="zh-CN" sz="2400" dirty="0" smtClean="0"/>
              <a:t>0.01%</a:t>
            </a:r>
            <a:r>
              <a:rPr lang="zh-CN" altLang="en-US" sz="2400" dirty="0" smtClean="0"/>
              <a:t>，一份国债期货空头将盈利</a:t>
            </a:r>
            <a:endParaRPr lang="en-US" altLang="zh-CN" sz="2400" dirty="0" smtClean="0"/>
          </a:p>
          <a:p>
            <a:endParaRPr lang="en-US" altLang="zh-CN" sz="2400" dirty="0"/>
          </a:p>
          <a:p>
            <a:endParaRPr lang="en-US" altLang="zh-CN" sz="2400" dirty="0" smtClean="0"/>
          </a:p>
          <a:p>
            <a:r>
              <a:rPr lang="zh-CN" altLang="en-US" sz="2400" dirty="0" smtClean="0"/>
              <a:t>因此应该卖出</a:t>
            </a:r>
            <a:endParaRPr lang="en-US" altLang="zh-CN" sz="2400" dirty="0"/>
          </a:p>
          <a:p>
            <a:endParaRPr lang="en-US" altLang="zh-CN" sz="2800" dirty="0"/>
          </a:p>
          <a:p>
            <a:endParaRPr lang="en-US" altLang="zh-CN" dirty="0"/>
          </a:p>
          <a:p>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pPr>
              <a:defRPr/>
            </a:pPr>
            <a:fld id="{47F2F55A-DA36-4C66-8A93-3EB59C168DC4}" type="slidenum">
              <a:rPr lang="en-US" altLang="zh-CN" smtClean="0"/>
              <a:pPr>
                <a:defRPr/>
              </a:pPr>
              <a:t>55</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1119235165"/>
              </p:ext>
            </p:extLst>
          </p:nvPr>
        </p:nvGraphicFramePr>
        <p:xfrm>
          <a:off x="2915816" y="5445224"/>
          <a:ext cx="4022725" cy="668338"/>
        </p:xfrm>
        <a:graphic>
          <a:graphicData uri="http://schemas.openxmlformats.org/presentationml/2006/ole">
            <mc:AlternateContent xmlns:mc="http://schemas.openxmlformats.org/markup-compatibility/2006">
              <mc:Choice xmlns:v="urn:schemas-microsoft-com:vml" Requires="v">
                <p:oleObj spid="_x0000_s46109" name="Equation" r:id="rId3" imgW="2425680" imgH="406080" progId="Equation.DSMT4">
                  <p:embed/>
                </p:oleObj>
              </mc:Choice>
              <mc:Fallback>
                <p:oleObj name="Equation" r:id="rId3" imgW="2425680" imgH="406080" progId="Equation.DSMT4">
                  <p:embed/>
                  <p:pic>
                    <p:nvPicPr>
                      <p:cNvPr id="0" name=""/>
                      <p:cNvPicPr>
                        <a:picLocks noChangeAspect="1" noChangeArrowheads="1"/>
                      </p:cNvPicPr>
                      <p:nvPr/>
                    </p:nvPicPr>
                    <p:blipFill>
                      <a:blip r:embed="rId4"/>
                      <a:srcRect/>
                      <a:stretch>
                        <a:fillRect/>
                      </a:stretch>
                    </p:blipFill>
                    <p:spPr bwMode="auto">
                      <a:xfrm>
                        <a:off x="2915816" y="5445224"/>
                        <a:ext cx="4022725" cy="668338"/>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5125418"/>
              </p:ext>
            </p:extLst>
          </p:nvPr>
        </p:nvGraphicFramePr>
        <p:xfrm>
          <a:off x="2771800" y="3068960"/>
          <a:ext cx="3744416" cy="437304"/>
        </p:xfrm>
        <a:graphic>
          <a:graphicData uri="http://schemas.openxmlformats.org/presentationml/2006/ole">
            <mc:AlternateContent xmlns:mc="http://schemas.openxmlformats.org/markup-compatibility/2006">
              <mc:Choice xmlns:v="urn:schemas-microsoft-com:vml" Requires="v">
                <p:oleObj spid="_x0000_s46110" name="Equation" r:id="rId5" imgW="1739880" imgH="203040" progId="Equation.DSMT4">
                  <p:embed/>
                </p:oleObj>
              </mc:Choice>
              <mc:Fallback>
                <p:oleObj name="Equation" r:id="rId5" imgW="1739880" imgH="203040" progId="Equation.DSMT4">
                  <p:embed/>
                  <p:pic>
                    <p:nvPicPr>
                      <p:cNvPr id="0" name=""/>
                      <p:cNvPicPr/>
                      <p:nvPr/>
                    </p:nvPicPr>
                    <p:blipFill>
                      <a:blip r:embed="rId6"/>
                      <a:stretch>
                        <a:fillRect/>
                      </a:stretch>
                    </p:blipFill>
                    <p:spPr>
                      <a:xfrm>
                        <a:off x="2771800" y="3068960"/>
                        <a:ext cx="3744416" cy="437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86045571"/>
              </p:ext>
            </p:extLst>
          </p:nvPr>
        </p:nvGraphicFramePr>
        <p:xfrm>
          <a:off x="2699792" y="4725144"/>
          <a:ext cx="3974842" cy="432048"/>
        </p:xfrm>
        <a:graphic>
          <a:graphicData uri="http://schemas.openxmlformats.org/presentationml/2006/ole">
            <mc:AlternateContent xmlns:mc="http://schemas.openxmlformats.org/markup-compatibility/2006">
              <mc:Choice xmlns:v="urn:schemas-microsoft-com:vml" Requires="v">
                <p:oleObj spid="_x0000_s46111" name="Equation" r:id="rId7" imgW="1752480" imgH="190440" progId="Equation.DSMT4">
                  <p:embed/>
                </p:oleObj>
              </mc:Choice>
              <mc:Fallback>
                <p:oleObj name="Equation" r:id="rId7" imgW="1752480" imgH="190440" progId="Equation.DSMT4">
                  <p:embed/>
                  <p:pic>
                    <p:nvPicPr>
                      <p:cNvPr id="0" name=""/>
                      <p:cNvPicPr/>
                      <p:nvPr/>
                    </p:nvPicPr>
                    <p:blipFill>
                      <a:blip r:embed="rId8"/>
                      <a:stretch>
                        <a:fillRect/>
                      </a:stretch>
                    </p:blipFill>
                    <p:spPr>
                      <a:xfrm>
                        <a:off x="2699792" y="4725144"/>
                        <a:ext cx="3974842" cy="432048"/>
                      </a:xfrm>
                      <a:prstGeom prst="rect">
                        <a:avLst/>
                      </a:prstGeom>
                    </p:spPr>
                  </p:pic>
                </p:oleObj>
              </mc:Fallback>
            </mc:AlternateContent>
          </a:graphicData>
        </a:graphic>
      </p:graphicFrame>
    </p:spTree>
    <p:extLst>
      <p:ext uri="{BB962C8B-B14F-4D97-AF65-F5344CB8AC3E}">
        <p14:creationId xmlns:p14="http://schemas.microsoft.com/office/powerpoint/2010/main" val="3790388778"/>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久期：不完美的利率风险测度</a:t>
            </a:r>
            <a:endParaRPr lang="zh-CN" altLang="en-US" dirty="0"/>
          </a:p>
        </p:txBody>
      </p:sp>
      <p:sp>
        <p:nvSpPr>
          <p:cNvPr id="3" name="内容占位符 2"/>
          <p:cNvSpPr>
            <a:spLocks noGrp="1"/>
          </p:cNvSpPr>
          <p:nvPr>
            <p:ph type="body" sz="quarter" idx="4294967295"/>
          </p:nvPr>
        </p:nvSpPr>
        <p:spPr>
          <a:xfrm>
            <a:off x="467544" y="1772816"/>
            <a:ext cx="8382000" cy="4038600"/>
          </a:xfrm>
        </p:spPr>
        <p:txBody>
          <a:bodyPr>
            <a:normAutofit/>
          </a:bodyPr>
          <a:lstStyle/>
          <a:p>
            <a:r>
              <a:rPr lang="zh-CN" altLang="zh-CN" dirty="0" smtClean="0"/>
              <a:t>久期假设整条利率曲线发生平行移动，即所有期限的利率变化幅度相等。</a:t>
            </a:r>
            <a:r>
              <a:rPr lang="zh-CN" altLang="en-US" dirty="0" smtClean="0"/>
              <a:t>当</a:t>
            </a:r>
            <a:r>
              <a:rPr lang="zh-CN" altLang="zh-CN" dirty="0" smtClean="0"/>
              <a:t>利率期限结构非平行变化严重时，久期的可信度将大大下降。</a:t>
            </a:r>
            <a:endParaRPr lang="en-US" altLang="zh-CN" dirty="0" smtClean="0"/>
          </a:p>
          <a:p>
            <a:endParaRPr lang="en-US" altLang="zh-CN" dirty="0" smtClean="0"/>
          </a:p>
          <a:p>
            <a:r>
              <a:rPr lang="zh-CN" altLang="zh-CN" dirty="0" smtClean="0"/>
              <a:t>久期仅仅是资产价值对利率的一阶敏感性，无法反映和管理资产价格的全部利率风险，当利率变化较大时这个缺陷尤其显著。</a:t>
            </a:r>
          </a:p>
          <a:p>
            <a:endParaRPr lang="zh-CN" altLang="en-US" dirty="0"/>
          </a:p>
        </p:txBody>
      </p:sp>
    </p:spTree>
    <p:extLst>
      <p:ext uri="{BB962C8B-B14F-4D97-AF65-F5344CB8AC3E}">
        <p14:creationId xmlns:p14="http://schemas.microsoft.com/office/powerpoint/2010/main" val="3449516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久期缺陷的解决方案</a:t>
            </a:r>
            <a:endParaRPr lang="en-US" altLang="zh-CN" dirty="0" smtClean="0"/>
          </a:p>
        </p:txBody>
      </p:sp>
      <p:sp>
        <p:nvSpPr>
          <p:cNvPr id="3" name="内容占位符 2"/>
          <p:cNvSpPr>
            <a:spLocks noGrp="1"/>
          </p:cNvSpPr>
          <p:nvPr>
            <p:ph type="body" sz="quarter" idx="4294967295"/>
          </p:nvPr>
        </p:nvSpPr>
        <p:spPr>
          <a:xfrm>
            <a:off x="762000" y="1557338"/>
            <a:ext cx="8382000" cy="4038600"/>
          </a:xfrm>
        </p:spPr>
        <p:txBody>
          <a:bodyPr/>
          <a:lstStyle/>
          <a:p>
            <a:r>
              <a:rPr lang="zh-CN" altLang="en-US" dirty="0" smtClean="0"/>
              <a:t>久期不能刻画利率的非平行移动</a:t>
            </a:r>
            <a:endParaRPr lang="en-US" altLang="zh-CN" dirty="0" smtClean="0"/>
          </a:p>
          <a:p>
            <a:pPr lvl="1"/>
            <a:r>
              <a:rPr lang="zh-CN" altLang="en-US" dirty="0" smtClean="0"/>
              <a:t>收益率</a:t>
            </a:r>
            <a:r>
              <a:rPr lang="en-US" altLang="zh-CN" dirty="0" smtClean="0"/>
              <a:t>beta</a:t>
            </a:r>
          </a:p>
          <a:p>
            <a:pPr lvl="1"/>
            <a:r>
              <a:rPr lang="zh-CN" altLang="en-US" dirty="0" smtClean="0"/>
              <a:t>关键利率久期</a:t>
            </a:r>
            <a:endParaRPr lang="en-US" altLang="zh-CN" dirty="0" smtClean="0"/>
          </a:p>
          <a:p>
            <a:pPr lvl="1"/>
            <a:r>
              <a:rPr lang="zh-CN" altLang="en-US" dirty="0" smtClean="0"/>
              <a:t>主成分久期</a:t>
            </a:r>
            <a:endParaRPr lang="en-US" altLang="zh-CN" dirty="0" smtClean="0"/>
          </a:p>
          <a:p>
            <a:endParaRPr lang="en-US" altLang="zh-CN" dirty="0" smtClean="0"/>
          </a:p>
          <a:p>
            <a:r>
              <a:rPr lang="zh-CN" altLang="en-US" dirty="0" smtClean="0"/>
              <a:t>久期不能刻画利率的大幅度变化</a:t>
            </a:r>
            <a:endParaRPr lang="en-US" altLang="zh-CN" dirty="0" smtClean="0"/>
          </a:p>
          <a:p>
            <a:pPr lvl="1"/>
            <a:r>
              <a:rPr lang="zh-CN" altLang="en-US" dirty="0"/>
              <a:t>凸性</a:t>
            </a:r>
          </a:p>
        </p:txBody>
      </p:sp>
    </p:spTree>
    <p:extLst>
      <p:ext uri="{BB962C8B-B14F-4D97-AF65-F5344CB8AC3E}">
        <p14:creationId xmlns:p14="http://schemas.microsoft.com/office/powerpoint/2010/main" val="193084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58</a:t>
            </a:fld>
            <a:r>
              <a:rPr lang="en-US" altLang="zh-CN" smtClean="0"/>
              <a:t> -</a:t>
            </a:r>
          </a:p>
        </p:txBody>
      </p:sp>
      <p:grpSp>
        <p:nvGrpSpPr>
          <p:cNvPr id="70659"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1" name="TextBox 10"/>
          <p:cNvSpPr txBox="1"/>
          <p:nvPr/>
        </p:nvSpPr>
        <p:spPr>
          <a:xfrm>
            <a:off x="827584" y="2060848"/>
            <a:ext cx="7884368" cy="1323439"/>
          </a:xfrm>
          <a:prstGeom prst="rect">
            <a:avLst/>
          </a:prstGeom>
          <a:noFill/>
        </p:spPr>
        <p:txBody>
          <a:bodyPr wrap="square" rtlCol="0">
            <a:spAutoFit/>
          </a:bodyPr>
          <a:lstStyle/>
          <a:p>
            <a:r>
              <a:rPr lang="zh-CN" altLang="en-US" sz="2000" dirty="0" smtClean="0">
                <a:solidFill>
                  <a:schemeClr val="accent4">
                    <a:lumMod val="75000"/>
                    <a:lumOff val="25000"/>
                  </a:schemeClr>
                </a:solidFill>
                <a:latin typeface="微软雅黑" pitchFamily="34" charset="-122"/>
                <a:ea typeface="微软雅黑" pitchFamily="34" charset="-122"/>
              </a:rPr>
              <a:t>      本课件以及讲师授课内容为介绍国债期现货相关知识，揭示交易风险等用途。不代表中国金融期货交易所的立场或观点，不作为投资者投资决策的依据。任何依据该内容进行投资所造成的损失，中国金融期货交易所不承担任何责任。</a:t>
            </a:r>
            <a:endParaRPr lang="zh-CN" altLang="en-US" sz="2000" dirty="0">
              <a:solidFill>
                <a:schemeClr val="accent4">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288819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59</a:t>
            </a:fld>
            <a:r>
              <a:rPr lang="en-US" altLang="zh-CN" smtClean="0"/>
              <a:t> -</a:t>
            </a:r>
          </a:p>
        </p:txBody>
      </p:sp>
      <p:grpSp>
        <p:nvGrpSpPr>
          <p:cNvPr id="2"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2" name="TextBox 11"/>
          <p:cNvSpPr txBox="1"/>
          <p:nvPr/>
        </p:nvSpPr>
        <p:spPr>
          <a:xfrm>
            <a:off x="2627784" y="2420888"/>
            <a:ext cx="2880320" cy="1015663"/>
          </a:xfrm>
          <a:prstGeom prst="rect">
            <a:avLst/>
          </a:prstGeom>
          <a:noFill/>
        </p:spPr>
        <p:txBody>
          <a:bodyPr wrap="square" rtlCol="0">
            <a:spAutoFit/>
          </a:bodyPr>
          <a:lstStyle/>
          <a:p>
            <a:r>
              <a:rPr lang="zh-CN" altLang="en-US" sz="6000" b="1" dirty="0" smtClean="0">
                <a:latin typeface="华文细黑" pitchFamily="2" charset="-122"/>
                <a:ea typeface="华文细黑" pitchFamily="2" charset="-122"/>
              </a:rPr>
              <a:t>谢 谢！</a:t>
            </a:r>
            <a:endParaRPr lang="zh-CN" altLang="en-US" sz="6000" b="1" dirty="0">
              <a:latin typeface="华文细黑" pitchFamily="2" charset="-122"/>
              <a:ea typeface="华文细黑" pitchFamily="2" charset="-122"/>
            </a:endParaRPr>
          </a:p>
        </p:txBody>
      </p:sp>
    </p:spTree>
    <p:extLst>
      <p:ext uri="{BB962C8B-B14F-4D97-AF65-F5344CB8AC3E}">
        <p14:creationId xmlns:p14="http://schemas.microsoft.com/office/powerpoint/2010/main" val="30033367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种种利率</a:t>
            </a:r>
            <a:endParaRPr lang="zh-CN" altLang="en-US" dirty="0"/>
          </a:p>
        </p:txBody>
      </p:sp>
      <p:sp>
        <p:nvSpPr>
          <p:cNvPr id="3" name="文本占位符 2"/>
          <p:cNvSpPr>
            <a:spLocks noGrp="1"/>
          </p:cNvSpPr>
          <p:nvPr>
            <p:ph idx="1"/>
          </p:nvPr>
        </p:nvSpPr>
        <p:spPr/>
        <p:txBody>
          <a:bodyPr/>
          <a:lstStyle/>
          <a:p>
            <a:endParaRPr lang="en-US" altLang="zh-CN" dirty="0" smtClean="0"/>
          </a:p>
          <a:p>
            <a:r>
              <a:rPr lang="zh-CN" altLang="en-US" dirty="0" smtClean="0"/>
              <a:t>利率</a:t>
            </a:r>
            <a:r>
              <a:rPr lang="en-US" altLang="zh-CN" dirty="0" smtClean="0"/>
              <a:t>/</a:t>
            </a:r>
            <a:r>
              <a:rPr lang="zh-CN" altLang="en-US" dirty="0" smtClean="0"/>
              <a:t>收益率</a:t>
            </a:r>
            <a:r>
              <a:rPr lang="en-US" altLang="zh-CN" dirty="0" smtClean="0"/>
              <a:t>/</a:t>
            </a:r>
            <a:r>
              <a:rPr lang="zh-CN" altLang="en-US" dirty="0" smtClean="0"/>
              <a:t>回报率</a:t>
            </a:r>
            <a:r>
              <a:rPr lang="en-US" altLang="zh-CN" dirty="0" smtClean="0"/>
              <a:t>/</a:t>
            </a:r>
            <a:r>
              <a:rPr lang="zh-CN" altLang="en-US" dirty="0" smtClean="0"/>
              <a:t>贴现率</a:t>
            </a:r>
            <a:endParaRPr lang="en-US" altLang="zh-CN" dirty="0" smtClean="0"/>
          </a:p>
          <a:p>
            <a:r>
              <a:rPr lang="zh-CN" altLang="en-US" dirty="0" smtClean="0"/>
              <a:t>名义利率与真实利率</a:t>
            </a:r>
            <a:endParaRPr lang="en-US" altLang="zh-CN" dirty="0" smtClean="0"/>
          </a:p>
          <a:p>
            <a:r>
              <a:rPr lang="zh-CN" altLang="en-US" dirty="0" smtClean="0"/>
              <a:t>无风险利率与有风险利率</a:t>
            </a:r>
            <a:endParaRPr lang="en-US" altLang="zh-CN" dirty="0" smtClean="0"/>
          </a:p>
          <a:p>
            <a:r>
              <a:rPr lang="zh-CN" altLang="en-US" dirty="0" smtClean="0"/>
              <a:t>不同投资期限的利率</a:t>
            </a:r>
            <a:endParaRPr lang="en-US" altLang="zh-CN" dirty="0" smtClean="0"/>
          </a:p>
          <a:p>
            <a:r>
              <a:rPr lang="zh-CN" altLang="en-US" dirty="0" smtClean="0"/>
              <a:t>即期利率与远期利率</a:t>
            </a:r>
            <a:endParaRPr lang="en-US" altLang="zh-CN" dirty="0" smtClean="0"/>
          </a:p>
          <a:p>
            <a:pPr lvl="1"/>
            <a:r>
              <a:rPr lang="zh-CN" altLang="zh-CN" dirty="0" smtClean="0">
                <a:solidFill>
                  <a:srgbClr val="FF0000"/>
                </a:solidFill>
              </a:rPr>
              <a:t>远期利率并不等于未来真正的即期利率</a:t>
            </a:r>
            <a:endParaRPr lang="en-US" altLang="zh-CN" dirty="0" smtClean="0">
              <a:solidFill>
                <a:srgbClr val="FF0000"/>
              </a:solidFill>
            </a:endParaRPr>
          </a:p>
          <a:p>
            <a:r>
              <a:rPr lang="zh-CN" altLang="en-US" dirty="0" smtClean="0"/>
              <a:t>利率的不同表达方式</a:t>
            </a:r>
            <a:endParaRPr lang="en-US" altLang="zh-CN" dirty="0" smtClean="0"/>
          </a:p>
          <a:p>
            <a:pPr lvl="1"/>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338546232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利率的不同表达方式</a:t>
            </a:r>
            <a:endParaRPr lang="zh-CN" altLang="en-US" dirty="0"/>
          </a:p>
        </p:txBody>
      </p:sp>
      <p:sp>
        <p:nvSpPr>
          <p:cNvPr id="3" name="文本占位符 2"/>
          <p:cNvSpPr>
            <a:spLocks noGrp="1"/>
          </p:cNvSpPr>
          <p:nvPr>
            <p:ph idx="1"/>
          </p:nvPr>
        </p:nvSpPr>
        <p:spPr/>
        <p:txBody>
          <a:bodyPr/>
          <a:lstStyle/>
          <a:p>
            <a:endParaRPr lang="en-US" altLang="zh-CN" dirty="0" smtClean="0"/>
          </a:p>
          <a:p>
            <a:r>
              <a:rPr lang="zh-CN" altLang="en-US" dirty="0" smtClean="0"/>
              <a:t>利率的时间单位：年</a:t>
            </a:r>
            <a:r>
              <a:rPr lang="en-US" altLang="zh-CN" dirty="0" smtClean="0"/>
              <a:t>/</a:t>
            </a:r>
            <a:r>
              <a:rPr lang="zh-CN" altLang="en-US" dirty="0" smtClean="0"/>
              <a:t>月</a:t>
            </a:r>
            <a:r>
              <a:rPr lang="en-US" altLang="zh-CN" dirty="0" smtClean="0"/>
              <a:t>/</a:t>
            </a:r>
            <a:r>
              <a:rPr lang="zh-CN" altLang="en-US" dirty="0" smtClean="0"/>
              <a:t>日</a:t>
            </a:r>
            <a:endParaRPr lang="en-US" altLang="zh-CN" dirty="0" smtClean="0"/>
          </a:p>
          <a:p>
            <a:r>
              <a:rPr lang="zh-CN" altLang="en-US" dirty="0" smtClean="0"/>
              <a:t>计复利的频率</a:t>
            </a:r>
            <a:endParaRPr lang="en-US" altLang="zh-CN" dirty="0" smtClean="0"/>
          </a:p>
          <a:p>
            <a:r>
              <a:rPr lang="zh-CN" altLang="en-US" dirty="0" smtClean="0"/>
              <a:t>年比例利率（</a:t>
            </a:r>
            <a:r>
              <a:rPr lang="en-US" altLang="zh-CN" dirty="0" smtClean="0"/>
              <a:t>APR</a:t>
            </a:r>
            <a:r>
              <a:rPr lang="zh-CN" altLang="en-US" dirty="0" smtClean="0"/>
              <a:t>）与年有效收益率（</a:t>
            </a:r>
            <a:r>
              <a:rPr lang="en-US" altLang="zh-CN" dirty="0" smtClean="0"/>
              <a:t>AEY</a:t>
            </a:r>
            <a:r>
              <a:rPr lang="zh-CN" altLang="en-US" dirty="0" smtClean="0"/>
              <a:t>）</a:t>
            </a:r>
            <a:endParaRPr lang="en-US" altLang="zh-CN" dirty="0" smtClean="0"/>
          </a:p>
          <a:p>
            <a:r>
              <a:rPr lang="zh-CN" altLang="en-US" dirty="0" smtClean="0"/>
              <a:t>不同天数计算规则</a:t>
            </a:r>
            <a:endParaRPr lang="en-US" altLang="zh-CN" dirty="0" smtClean="0"/>
          </a:p>
          <a:p>
            <a:pPr lvl="2"/>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360712330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计复利的频率</a:t>
            </a:r>
            <a:endParaRPr lang="zh-CN" altLang="en-US" dirty="0"/>
          </a:p>
        </p:txBody>
      </p:sp>
      <p:sp>
        <p:nvSpPr>
          <p:cNvPr id="3" name="文本占位符 2"/>
          <p:cNvSpPr>
            <a:spLocks noGrp="1"/>
          </p:cNvSpPr>
          <p:nvPr>
            <p:ph idx="1"/>
          </p:nvPr>
        </p:nvSpPr>
        <p:spPr/>
        <p:txBody>
          <a:bodyPr/>
          <a:lstStyle/>
          <a:p>
            <a:r>
              <a:rPr lang="zh-CN" altLang="en-US" dirty="0" smtClean="0"/>
              <a:t>普通复利（百分比收益率）</a:t>
            </a:r>
            <a:endParaRPr lang="en-US" altLang="zh-CN" dirty="0" smtClean="0"/>
          </a:p>
          <a:p>
            <a:pPr lvl="2"/>
            <a:r>
              <a:rPr lang="zh-CN" altLang="zh-CN" dirty="0" smtClean="0"/>
              <a:t>利率</a:t>
            </a:r>
            <a:r>
              <a:rPr lang="en-US" altLang="zh-CN" dirty="0" smtClean="0"/>
              <a:t>r</a:t>
            </a:r>
            <a:r>
              <a:rPr lang="zh-CN" altLang="zh-CN" dirty="0" smtClean="0"/>
              <a:t>的时间单位和期数</a:t>
            </a:r>
            <a:r>
              <a:rPr lang="en-US" altLang="zh-CN" dirty="0" smtClean="0"/>
              <a:t>N </a:t>
            </a:r>
            <a:r>
              <a:rPr lang="zh-CN" altLang="zh-CN" dirty="0" smtClean="0"/>
              <a:t>的时间单位应该相同</a:t>
            </a:r>
            <a:endParaRPr lang="en-US" altLang="zh-CN" dirty="0" smtClean="0"/>
          </a:p>
          <a:p>
            <a:pPr lvl="2"/>
            <a:r>
              <a:rPr lang="zh-CN" altLang="zh-CN" dirty="0" smtClean="0"/>
              <a:t>已发行债券的剩余期限</a:t>
            </a:r>
            <a:r>
              <a:rPr lang="zh-CN" altLang="en-US" dirty="0" smtClean="0"/>
              <a:t>非</a:t>
            </a:r>
            <a:r>
              <a:rPr lang="zh-CN" altLang="zh-CN" dirty="0" smtClean="0"/>
              <a:t>计息期的倍数</a:t>
            </a:r>
            <a:r>
              <a:rPr lang="zh-CN" altLang="en-US" dirty="0" smtClean="0"/>
              <a:t>时计算要特别小心</a:t>
            </a:r>
            <a:endParaRPr lang="en-US" altLang="zh-CN" dirty="0" smtClean="0"/>
          </a:p>
          <a:p>
            <a:endParaRPr lang="en-US" altLang="zh-CN" dirty="0" smtClean="0"/>
          </a:p>
          <a:p>
            <a:r>
              <a:rPr lang="zh-CN" altLang="en-US" dirty="0" smtClean="0"/>
              <a:t>连续复利（对数收益率）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8</a:t>
            </a:fld>
            <a:endParaRPr lang="zh-CN" altLang="en-US" dirty="0"/>
          </a:p>
        </p:txBody>
      </p:sp>
      <p:graphicFrame>
        <p:nvGraphicFramePr>
          <p:cNvPr id="94210" name="Object 2"/>
          <p:cNvGraphicFramePr>
            <a:graphicFrameLocks noChangeAspect="1"/>
          </p:cNvGraphicFramePr>
          <p:nvPr>
            <p:extLst>
              <p:ext uri="{D42A27DB-BD31-4B8C-83A1-F6EECF244321}">
                <p14:modId xmlns:p14="http://schemas.microsoft.com/office/powerpoint/2010/main" val="823289128"/>
              </p:ext>
            </p:extLst>
          </p:nvPr>
        </p:nvGraphicFramePr>
        <p:xfrm>
          <a:off x="2483768" y="4158208"/>
          <a:ext cx="3911600" cy="838200"/>
        </p:xfrm>
        <a:graphic>
          <a:graphicData uri="http://schemas.openxmlformats.org/presentationml/2006/ole">
            <mc:AlternateContent xmlns:mc="http://schemas.openxmlformats.org/markup-compatibility/2006">
              <mc:Choice xmlns:v="urn:schemas-microsoft-com:vml" Requires="v">
                <p:oleObj spid="_x0000_s32790" name="Equation" r:id="rId3" imgW="2133360" imgH="457200" progId="Equation.DSMT4">
                  <p:embed/>
                </p:oleObj>
              </mc:Choice>
              <mc:Fallback>
                <p:oleObj name="Equation" r:id="rId3" imgW="213336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158208"/>
                        <a:ext cx="3911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3"/>
          <p:cNvGraphicFramePr>
            <a:graphicFrameLocks noChangeAspect="1"/>
          </p:cNvGraphicFramePr>
          <p:nvPr>
            <p:extLst>
              <p:ext uri="{D42A27DB-BD31-4B8C-83A1-F6EECF244321}">
                <p14:modId xmlns:p14="http://schemas.microsoft.com/office/powerpoint/2010/main" val="1498609031"/>
              </p:ext>
            </p:extLst>
          </p:nvPr>
        </p:nvGraphicFramePr>
        <p:xfrm>
          <a:off x="2483768" y="5022304"/>
          <a:ext cx="3530600" cy="1143000"/>
        </p:xfrm>
        <a:graphic>
          <a:graphicData uri="http://schemas.openxmlformats.org/presentationml/2006/ole">
            <mc:AlternateContent xmlns:mc="http://schemas.openxmlformats.org/markup-compatibility/2006">
              <mc:Choice xmlns:v="urn:schemas-microsoft-com:vml" Requires="v">
                <p:oleObj spid="_x0000_s32791" name="Equation" r:id="rId5" imgW="1981080" imgH="634680" progId="Equation.DSMT4">
                  <p:embed/>
                </p:oleObj>
              </mc:Choice>
              <mc:Fallback>
                <p:oleObj name="Equation" r:id="rId5" imgW="1981080" imgH="634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5022304"/>
                        <a:ext cx="3530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931755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连续复利</a:t>
            </a:r>
            <a:endParaRPr lang="zh-CN" altLang="en-US" dirty="0"/>
          </a:p>
        </p:txBody>
      </p:sp>
      <p:sp>
        <p:nvSpPr>
          <p:cNvPr id="3" name="文本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计息天数不整齐或是现金流时间间隔不规则</a:t>
            </a:r>
            <a:endParaRPr lang="en-US" altLang="zh-CN" dirty="0" smtClean="0"/>
          </a:p>
          <a:p>
            <a:pPr lvl="1"/>
            <a:r>
              <a:rPr lang="zh-CN" altLang="en-US" dirty="0" smtClean="0"/>
              <a:t>计算多期收益率</a:t>
            </a:r>
            <a:endParaRPr lang="en-US" altLang="zh-CN" dirty="0" smtClean="0"/>
          </a:p>
          <a:p>
            <a:pPr lvl="1"/>
            <a:r>
              <a:rPr lang="zh-CN" altLang="en-US" dirty="0" smtClean="0"/>
              <a:t>符合正态分布假设</a:t>
            </a:r>
            <a:endParaRPr lang="en-US" altLang="zh-CN" dirty="0" smtClean="0"/>
          </a:p>
          <a:p>
            <a:pPr lvl="2"/>
            <a:r>
              <a:rPr lang="zh-CN" altLang="en-US" dirty="0" smtClean="0"/>
              <a:t>取值范围</a:t>
            </a:r>
            <a:endParaRPr lang="en-US" altLang="zh-CN" dirty="0" smtClean="0"/>
          </a:p>
          <a:p>
            <a:pPr lvl="2"/>
            <a:r>
              <a:rPr lang="zh-CN" altLang="en-US" dirty="0" smtClean="0"/>
              <a:t>多期收益率</a:t>
            </a:r>
            <a:endParaRPr lang="en-US" altLang="zh-CN" dirty="0" smtClean="0"/>
          </a:p>
          <a:p>
            <a:pPr lvl="1"/>
            <a:r>
              <a:rPr lang="zh-CN" altLang="en-US" dirty="0" smtClean="0"/>
              <a:t>不存在汇率收益率悖论</a:t>
            </a:r>
            <a:endParaRPr lang="en-US" altLang="zh-CN" dirty="0" smtClean="0"/>
          </a:p>
          <a:p>
            <a:r>
              <a:rPr lang="zh-CN" altLang="en-US" dirty="0" smtClean="0"/>
              <a:t>缺点</a:t>
            </a:r>
            <a:endParaRPr lang="en-US" altLang="zh-CN" dirty="0" smtClean="0"/>
          </a:p>
          <a:p>
            <a:pPr lvl="1"/>
            <a:r>
              <a:rPr lang="zh-CN" altLang="en-US" dirty="0" smtClean="0"/>
              <a:t>横截面组合收益率≠单个资产收益率加权平均</a:t>
            </a:r>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fld id="{0C913308-F349-4B6D-A68A-DD1791B4A57B}" type="slidenum">
              <a:rPr lang="zh-CN" altLang="en-US" smtClean="0"/>
              <a:pPr/>
              <a:t>9</a:t>
            </a:fld>
            <a:endParaRPr lang="zh-CN" altLang="en-US" dirty="0"/>
          </a:p>
        </p:txBody>
      </p:sp>
      <p:graphicFrame>
        <p:nvGraphicFramePr>
          <p:cNvPr id="4" name="对象 3"/>
          <p:cNvGraphicFramePr>
            <a:graphicFrameLocks noChangeAspect="1"/>
          </p:cNvGraphicFramePr>
          <p:nvPr/>
        </p:nvGraphicFramePr>
        <p:xfrm>
          <a:off x="4927600" y="2171700"/>
          <a:ext cx="914400" cy="179388"/>
        </p:xfrm>
        <a:graphic>
          <a:graphicData uri="http://schemas.openxmlformats.org/presentationml/2006/ole">
            <mc:AlternateContent xmlns:mc="http://schemas.openxmlformats.org/markup-compatibility/2006">
              <mc:Choice xmlns:v="urn:schemas-microsoft-com:vml" Requires="v">
                <p:oleObj spid="_x0000_s33804" name="Equation" r:id="rId3" imgW="914400" imgH="179640" progId="Equation.DSMT4">
                  <p:embed/>
                </p:oleObj>
              </mc:Choice>
              <mc:Fallback>
                <p:oleObj name="Equation" r:id="rId3" imgW="914400" imgH="179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171700"/>
                        <a:ext cx="914400" cy="17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0146637"/>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7135</TotalTime>
  <Words>2419</Words>
  <Application>Microsoft Office PowerPoint</Application>
  <PresentationFormat>全屏显示(4:3)</PresentationFormat>
  <Paragraphs>434</Paragraphs>
  <Slides>59</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CFFEX</vt:lpstr>
      <vt:lpstr>Equation</vt:lpstr>
      <vt:lpstr> 固定收益证券基础知识</vt:lpstr>
      <vt:lpstr>What Makes Treasury Futures Different? </vt:lpstr>
      <vt:lpstr>几个问题</vt:lpstr>
      <vt:lpstr>  利率</vt:lpstr>
      <vt:lpstr>利率比较</vt:lpstr>
      <vt:lpstr>种种利率</vt:lpstr>
      <vt:lpstr>利率的不同表达方式</vt:lpstr>
      <vt:lpstr>计复利的频率</vt:lpstr>
      <vt:lpstr>连续复利</vt:lpstr>
      <vt:lpstr>连续复利与普通复利的转换</vt:lpstr>
      <vt:lpstr> 债券价格与利率</vt:lpstr>
      <vt:lpstr>债券定价：现金流贴现法</vt:lpstr>
      <vt:lpstr>到期收益率</vt:lpstr>
      <vt:lpstr>YTM or P？</vt:lpstr>
      <vt:lpstr>到期收益率本质</vt:lpstr>
      <vt:lpstr>到期收益率应用</vt:lpstr>
      <vt:lpstr> 到期收益率与即期利率</vt:lpstr>
      <vt:lpstr>利率上升，债券价格一定下降吗？</vt:lpstr>
      <vt:lpstr>固息债价格特征(I)</vt:lpstr>
      <vt:lpstr>CTD券的经验法则</vt:lpstr>
      <vt:lpstr>CTD券的经验法则</vt:lpstr>
      <vt:lpstr>固息债价格特征（II）</vt:lpstr>
      <vt:lpstr>CTD券的变化与国债期货的正凸性</vt:lpstr>
      <vt:lpstr>固息债价格特征（III）</vt:lpstr>
      <vt:lpstr>固息债价格特征(IV)(V)</vt:lpstr>
      <vt:lpstr>  净价与全价</vt:lpstr>
      <vt:lpstr>净价与全价</vt:lpstr>
      <vt:lpstr> 利率期限结构：信息与拟合</vt:lpstr>
      <vt:lpstr>利率的典型特征</vt:lpstr>
      <vt:lpstr>均值回归</vt:lpstr>
      <vt:lpstr>利率变动非完全正相关</vt:lpstr>
      <vt:lpstr> 利率期限结构的不同形状：上升</vt:lpstr>
      <vt:lpstr>利率期限结构的不同形状：接近水平</vt:lpstr>
      <vt:lpstr>利率期限结构的不同形状：下降</vt:lpstr>
      <vt:lpstr>利率期限结构的不同形状：先降后升</vt:lpstr>
      <vt:lpstr>利率期限结构的不同形状：先升后降</vt:lpstr>
      <vt:lpstr>即期利率、平价到期收益率和远期利率</vt:lpstr>
      <vt:lpstr>利率期限结构的动态变化</vt:lpstr>
      <vt:lpstr>利率期限结构主成分因子载荷</vt:lpstr>
      <vt:lpstr>拟合利率期限结构</vt:lpstr>
      <vt:lpstr>  利率风险管理：久期与凸性</vt:lpstr>
      <vt:lpstr>利率风险指标</vt:lpstr>
      <vt:lpstr>久期的理解</vt:lpstr>
      <vt:lpstr>久期的计算</vt:lpstr>
      <vt:lpstr>不含权债券的久期</vt:lpstr>
      <vt:lpstr>麦考利久期与修正久期</vt:lpstr>
      <vt:lpstr>久期的影响因素：固息债</vt:lpstr>
      <vt:lpstr>组合的久期</vt:lpstr>
      <vt:lpstr>PowerPoint 演示文稿</vt:lpstr>
      <vt:lpstr>CTD券的经验法则</vt:lpstr>
      <vt:lpstr>PowerPoint 演示文稿</vt:lpstr>
      <vt:lpstr>CTD券的变化</vt:lpstr>
      <vt:lpstr>利率风险管理</vt:lpstr>
      <vt:lpstr>利率套期保值基本原理</vt:lpstr>
      <vt:lpstr>示例：持有国债组合</vt:lpstr>
      <vt:lpstr>久期：不完美的利率风险测度</vt:lpstr>
      <vt:lpstr>久期缺陷的解决方案</vt:lpstr>
      <vt:lpstr>PowerPoint 演示文稿</vt:lpstr>
      <vt:lpstr>PowerPoint 演示文稿</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理财产品案例分析</dc:title>
  <dc:creator>aronge</dc:creator>
  <cp:lastModifiedBy>Windows 用户</cp:lastModifiedBy>
  <cp:revision>312</cp:revision>
  <dcterms:created xsi:type="dcterms:W3CDTF">2009-08-01T02:07:30Z</dcterms:created>
  <dcterms:modified xsi:type="dcterms:W3CDTF">2014-05-22T03:26:02Z</dcterms:modified>
</cp:coreProperties>
</file>