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charts/chart13.xml" ContentType="application/vnd.openxmlformats-officedocument.drawingml.char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heme/themeOverride8.xml" ContentType="application/vnd.openxmlformats-officedocument.themeOverride+xml"/>
  <Override PartName="/ppt/notesSlides/notesSlide3.xml" ContentType="application/vnd.openxmlformats-officedocument.presentationml.notesSlide+xml"/>
  <Override PartName="/ppt/theme/themeOverride11.xml" ContentType="application/vnd.openxmlformats-officedocument.themeOverr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emf" ContentType="image/x-emf"/>
  <Default Extension="jpeg" ContentType="image/jpeg"/>
  <Override PartName="/ppt/diagrams/quickStyle1.xml" ContentType="application/vnd.openxmlformats-officedocument.drawingml.diagramStyle+xml"/>
  <Override PartName="/ppt/charts/chart16.xml" ContentType="application/vnd.openxmlformats-officedocument.drawingml.char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charts/chart14.xml" ContentType="application/vnd.openxmlformats-officedocument.drawingml.char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charts/chart6.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charts/chart4.xml" ContentType="application/vnd.openxmlformats-officedocument.drawingml.char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charts/chart2.xml" ContentType="application/vnd.openxmlformats-officedocument.drawingml.chart+xml"/>
  <Override PartName="/ppt/theme/themeOverride9.xml" ContentType="application/vnd.openxmlformats-officedocument.themeOverride+xml"/>
  <Override PartName="/ppt/notesSlides/notesSlide4.xml" ContentType="application/vnd.openxmlformats-officedocument.presentationml.notesSlide+xml"/>
  <Override PartName="/ppt/diagrams/data1.xml" ContentType="application/vnd.openxmlformats-officedocument.drawingml.diagramData+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6"/>
  </p:notesMasterIdLst>
  <p:sldIdLst>
    <p:sldId id="256" r:id="rId2"/>
    <p:sldId id="677" r:id="rId3"/>
    <p:sldId id="678" r:id="rId4"/>
    <p:sldId id="679" r:id="rId5"/>
    <p:sldId id="680" r:id="rId6"/>
    <p:sldId id="681" r:id="rId7"/>
    <p:sldId id="682" r:id="rId8"/>
    <p:sldId id="683" r:id="rId9"/>
    <p:sldId id="684" r:id="rId10"/>
    <p:sldId id="685" r:id="rId11"/>
    <p:sldId id="686" r:id="rId12"/>
    <p:sldId id="687" r:id="rId13"/>
    <p:sldId id="688" r:id="rId14"/>
    <p:sldId id="689" r:id="rId15"/>
    <p:sldId id="690" r:id="rId16"/>
    <p:sldId id="691" r:id="rId17"/>
    <p:sldId id="692" r:id="rId18"/>
    <p:sldId id="693" r:id="rId19"/>
    <p:sldId id="694" r:id="rId20"/>
    <p:sldId id="695" r:id="rId21"/>
    <p:sldId id="696" r:id="rId22"/>
    <p:sldId id="697" r:id="rId23"/>
    <p:sldId id="698" r:id="rId24"/>
    <p:sldId id="699" r:id="rId25"/>
    <p:sldId id="700" r:id="rId26"/>
    <p:sldId id="701" r:id="rId27"/>
    <p:sldId id="702" r:id="rId28"/>
    <p:sldId id="703" r:id="rId29"/>
    <p:sldId id="704" r:id="rId30"/>
    <p:sldId id="705" r:id="rId31"/>
    <p:sldId id="706" r:id="rId32"/>
    <p:sldId id="707" r:id="rId33"/>
    <p:sldId id="708" r:id="rId34"/>
    <p:sldId id="709" r:id="rId35"/>
    <p:sldId id="710" r:id="rId36"/>
    <p:sldId id="711" r:id="rId37"/>
    <p:sldId id="712" r:id="rId38"/>
    <p:sldId id="713" r:id="rId39"/>
    <p:sldId id="714" r:id="rId40"/>
    <p:sldId id="715" r:id="rId41"/>
    <p:sldId id="716" r:id="rId42"/>
    <p:sldId id="717" r:id="rId43"/>
    <p:sldId id="718" r:id="rId44"/>
    <p:sldId id="719" r:id="rId45"/>
    <p:sldId id="720" r:id="rId46"/>
    <p:sldId id="721" r:id="rId47"/>
    <p:sldId id="722" r:id="rId48"/>
    <p:sldId id="723" r:id="rId49"/>
    <p:sldId id="724" r:id="rId50"/>
    <p:sldId id="725" r:id="rId51"/>
    <p:sldId id="726" r:id="rId52"/>
    <p:sldId id="727" r:id="rId53"/>
    <p:sldId id="674" r:id="rId54"/>
    <p:sldId id="675" r:id="rId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91B"/>
    <a:srgbClr val="E5291B"/>
    <a:srgbClr val="FF66FF"/>
    <a:srgbClr val="66B821"/>
    <a:srgbClr val="FF0000"/>
    <a:srgbClr val="DDDDDD"/>
    <a:srgbClr val="0F218B"/>
    <a:srgbClr val="A50021"/>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2820" autoAdjust="0"/>
  </p:normalViewPr>
  <p:slideViewPr>
    <p:cSldViewPr>
      <p:cViewPr varScale="1">
        <p:scale>
          <a:sx n="99" d="100"/>
          <a:sy n="99" d="100"/>
        </p:scale>
        <p:origin x="-414" y="-90"/>
      </p:cViewPr>
      <p:guideLst>
        <p:guide orient="horz" pos="2160"/>
        <p:guide pos="2880"/>
        <p:guide pos="385"/>
        <p:guide pos="5375"/>
      </p:guideLst>
    </p:cSldViewPr>
  </p:slideViewPr>
  <p:outlineViewPr>
    <p:cViewPr>
      <p:scale>
        <a:sx n="33" d="100"/>
        <a:sy n="33" d="100"/>
      </p:scale>
      <p:origin x="0" y="780"/>
    </p:cViewPr>
  </p:outlineViewPr>
  <p:notesTextViewPr>
    <p:cViewPr>
      <p:scale>
        <a:sx n="100" d="100"/>
        <a:sy n="100" d="100"/>
      </p:scale>
      <p:origin x="0" y="0"/>
    </p:cViewPr>
  </p:notesTextViewPr>
  <p:sorterViewPr>
    <p:cViewPr>
      <p:scale>
        <a:sx n="100" d="100"/>
        <a:sy n="100" d="100"/>
      </p:scale>
      <p:origin x="0" y="651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20538;&#21048;&#24066;&#22330;&#32479;&#35745;\2012&#24180;&#20538;&#21048;&#24066;&#22330;&#35268;&#27169;&#32479;&#35745;.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C:\Wind\Wind.NET.Client\WindNET\Users\W62252103\Export\11.xls"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file:///C:\Documents%20and%20Settings\user\Local%20Settings\Temporary%20Internet%20Files\Content.Outlook\D0ZERZXN\20130331-Result%20(3).xls"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file:///C:\Wind\Wind.NET.Client\WindNET\Users\W62252103\Export\&#20225;&#19994;&#20538;&#24773;&#20917;.xls"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oleObject" Target="Book2"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1" Type="http://schemas.openxmlformats.org/officeDocument/2006/relationships/oleObject" Target="file:///C:\Wind\Wind.NET.Client\WindNET\Users\W62252103\Export\2012-2-8.xlsx" TargetMode="External"/></Relationships>
</file>

<file path=ppt/charts/_rels/chart15.xml.rels><?xml version="1.0" encoding="UTF-8" standalone="yes"?>
<Relationships xmlns="http://schemas.openxmlformats.org/package/2006/relationships"><Relationship Id="rId2" Type="http://schemas.openxmlformats.org/officeDocument/2006/relationships/oleObject" Target="file:///C:\Wind\Wind.NET.Client\WindNET\Users\W62252103\Export\&#20844;&#21496;&#20538;.xls" TargetMode="External"/><Relationship Id="rId1" Type="http://schemas.openxmlformats.org/officeDocument/2006/relationships/themeOverride" Target="../theme/themeOverride14.xml"/></Relationships>
</file>

<file path=ppt/charts/_rels/chart16.xml.rels><?xml version="1.0" encoding="UTF-8" standalone="yes"?>
<Relationships xmlns="http://schemas.openxmlformats.org/package/2006/relationships"><Relationship Id="rId1" Type="http://schemas.openxmlformats.org/officeDocument/2006/relationships/oleObject" Target="Book7" TargetMode="External"/></Relationships>
</file>

<file path=ppt/charts/_rels/chart17.xml.rels><?xml version="1.0" encoding="UTF-8" standalone="yes"?>
<Relationships xmlns="http://schemas.openxmlformats.org/package/2006/relationships"><Relationship Id="rId2" Type="http://schemas.openxmlformats.org/officeDocument/2006/relationships/oleObject" Target="file:///C:\Documents%20and%20Settings\&#24352;&#36335;\&#26700;&#38754;\&#29579;&#23567;&#24378;\&#24213;&#31295;&#34920;&#26684;\24%20&#38134;&#34892;&#38388;&#20538;&#21048;&#24066;&#22330;&#21442;&#19982;&#32773;&#22686;&#38271;&#24773;&#20917;.xlsx" TargetMode="External"/><Relationship Id="rId1" Type="http://schemas.openxmlformats.org/officeDocument/2006/relationships/themeOverride" Target="../theme/themeOverride15.xml"/></Relationships>
</file>

<file path=ppt/charts/_rels/chart2.xml.rels><?xml version="1.0" encoding="UTF-8" standalone="yes"?>
<Relationships xmlns="http://schemas.openxmlformats.org/package/2006/relationships"><Relationship Id="rId2" Type="http://schemas.openxmlformats.org/officeDocument/2006/relationships/oleObject" Target="file:///D:\&#20538;&#21048;&#24066;&#22330;&#32479;&#35745;\&#20840;&#22269;&#20538;&#21048;&#24066;&#22330;&#24635;&#35272;.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20538;&#21048;&#24066;&#22330;&#32479;&#35745;\&#22269;&#20869;&#29983;&#20135;&#24635;&#20540;(&#24180;)1.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Documents%20and%20Settings\user\Local%20Settings\Temporary%20Internet%20Files\Content.Outlook\D0ZERZXN\1-9&#26376;&#20538;&#21048;&#24066;&#22330;&#32479;&#35745;-&#29616;&#21048;&#19982;&#22238;&#36141;.xls"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http://www.bis.org/statistics/qcsv/anx16a.csv"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D:\&#20538;&#21048;&#24066;&#22330;&#32479;&#35745;\&#20840;&#22269;&#20538;&#21048;&#24066;&#22330;&#24635;&#35272;.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D:\&#20538;&#21048;&#24066;&#22330;&#32479;&#35745;\&#20840;&#22269;&#20538;&#21048;&#24066;&#22330;&#24635;&#35272;.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D:\zhuomian\&#32463;&#20013;&#24515;\&#23454;&#20064;\&#20013;&#20449;\&#20538;&#21048;&#32452;&#19994;&#21153;&#20171;&#32461;&#26356;&#26032;\&#20538;&#21048;&#21457;&#34892;.xls"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file:///D:\zhuomian\&#32463;&#20013;&#24515;\&#23454;&#20064;\&#20013;&#20449;\&#20538;&#21048;&#32452;&#19994;&#21153;&#20171;&#32461;&#26356;&#26032;\&#20538;&#21048;&#21457;&#34892;.xls"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4"/>
  <c:clrMapOvr bg1="lt1" tx1="dk1" bg2="lt2" tx2="dk2" accent1="accent1" accent2="accent2" accent3="accent3" accent4="accent4" accent5="accent5" accent6="accent6" hlink="hlink" folHlink="folHlink"/>
  <c:chart>
    <c:plotArea>
      <c:layout/>
      <c:barChart>
        <c:barDir val="col"/>
        <c:grouping val="stacked"/>
        <c:ser>
          <c:idx val="0"/>
          <c:order val="0"/>
          <c:tx>
            <c:strRef>
              <c:f>债券年度发行规模!$C$21</c:f>
              <c:strCache>
                <c:ptCount val="1"/>
                <c:pt idx="0">
                  <c:v>政府债券</c:v>
                </c:pt>
              </c:strCache>
            </c:strRef>
          </c:tx>
          <c:cat>
            <c:numRef>
              <c:f>债券年度发行规模!$A$22:$A$34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债券年度发行规模!$C$22:$C$34</c:f>
              <c:numCache>
                <c:formatCode>#,##0.00</c:formatCode>
                <c:ptCount val="13"/>
                <c:pt idx="0">
                  <c:v>4619.5</c:v>
                </c:pt>
                <c:pt idx="1">
                  <c:v>4683.53</c:v>
                </c:pt>
                <c:pt idx="2">
                  <c:v>6601.4000000000005</c:v>
                </c:pt>
                <c:pt idx="3">
                  <c:v>8502.3699999999444</c:v>
                </c:pt>
                <c:pt idx="4">
                  <c:v>8293.4</c:v>
                </c:pt>
                <c:pt idx="5">
                  <c:v>8027.6</c:v>
                </c:pt>
                <c:pt idx="6">
                  <c:v>9850</c:v>
                </c:pt>
                <c:pt idx="7">
                  <c:v>23599.480000000021</c:v>
                </c:pt>
                <c:pt idx="8">
                  <c:v>8615</c:v>
                </c:pt>
                <c:pt idx="9">
                  <c:v>18418.09999999994</c:v>
                </c:pt>
                <c:pt idx="10">
                  <c:v>19881.900000000001</c:v>
                </c:pt>
                <c:pt idx="11">
                  <c:v>17417.590000000004</c:v>
                </c:pt>
                <c:pt idx="12">
                  <c:v>16942.380000000005</c:v>
                </c:pt>
              </c:numCache>
            </c:numRef>
          </c:val>
        </c:ser>
        <c:ser>
          <c:idx val="1"/>
          <c:order val="1"/>
          <c:tx>
            <c:strRef>
              <c:f>债券年度发行规模!$D$21</c:f>
              <c:strCache>
                <c:ptCount val="1"/>
                <c:pt idx="0">
                  <c:v>央行票据</c:v>
                </c:pt>
              </c:strCache>
            </c:strRef>
          </c:tx>
          <c:cat>
            <c:numRef>
              <c:f>债券年度发行规模!$A$22:$A$34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债券年度发行规模!$D$22:$D$34</c:f>
              <c:numCache>
                <c:formatCode>#,##0.00</c:formatCode>
                <c:ptCount val="13"/>
                <c:pt idx="0">
                  <c:v>0</c:v>
                </c:pt>
                <c:pt idx="1">
                  <c:v>0</c:v>
                </c:pt>
                <c:pt idx="2">
                  <c:v>1937.5</c:v>
                </c:pt>
                <c:pt idx="3">
                  <c:v>7638.2</c:v>
                </c:pt>
                <c:pt idx="4">
                  <c:v>15160.500000000002</c:v>
                </c:pt>
                <c:pt idx="5">
                  <c:v>27462</c:v>
                </c:pt>
                <c:pt idx="6">
                  <c:v>36522.700000000004</c:v>
                </c:pt>
                <c:pt idx="7">
                  <c:v>40571</c:v>
                </c:pt>
                <c:pt idx="8">
                  <c:v>42960</c:v>
                </c:pt>
                <c:pt idx="9">
                  <c:v>38240</c:v>
                </c:pt>
                <c:pt idx="10">
                  <c:v>42350</c:v>
                </c:pt>
                <c:pt idx="11">
                  <c:v>14140</c:v>
                </c:pt>
                <c:pt idx="12">
                  <c:v>0</c:v>
                </c:pt>
              </c:numCache>
            </c:numRef>
          </c:val>
        </c:ser>
        <c:ser>
          <c:idx val="2"/>
          <c:order val="2"/>
          <c:tx>
            <c:strRef>
              <c:f>债券年度发行规模!$E$21</c:f>
              <c:strCache>
                <c:ptCount val="1"/>
                <c:pt idx="0">
                  <c:v>金融债</c:v>
                </c:pt>
              </c:strCache>
            </c:strRef>
          </c:tx>
          <c:cat>
            <c:numRef>
              <c:f>债券年度发行规模!$A$22:$A$34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债券年度发行规模!$E$22:$E$34</c:f>
              <c:numCache>
                <c:formatCode>#,##0.00</c:formatCode>
                <c:ptCount val="13"/>
                <c:pt idx="0">
                  <c:v>1645</c:v>
                </c:pt>
                <c:pt idx="1">
                  <c:v>2625</c:v>
                </c:pt>
                <c:pt idx="2">
                  <c:v>3256.3000000000006</c:v>
                </c:pt>
                <c:pt idx="3">
                  <c:v>4625</c:v>
                </c:pt>
                <c:pt idx="4">
                  <c:v>5128.3</c:v>
                </c:pt>
                <c:pt idx="5">
                  <c:v>7104.3</c:v>
                </c:pt>
                <c:pt idx="6">
                  <c:v>9566</c:v>
                </c:pt>
                <c:pt idx="7">
                  <c:v>11918.6</c:v>
                </c:pt>
                <c:pt idx="8">
                  <c:v>11796.3</c:v>
                </c:pt>
                <c:pt idx="9">
                  <c:v>13748.5</c:v>
                </c:pt>
                <c:pt idx="10">
                  <c:v>13484.2</c:v>
                </c:pt>
                <c:pt idx="11">
                  <c:v>23074.300000000003</c:v>
                </c:pt>
                <c:pt idx="12">
                  <c:v>25959.100000000002</c:v>
                </c:pt>
              </c:numCache>
            </c:numRef>
          </c:val>
        </c:ser>
        <c:ser>
          <c:idx val="3"/>
          <c:order val="3"/>
          <c:tx>
            <c:strRef>
              <c:f>债券年度发行规模!$F$21</c:f>
              <c:strCache>
                <c:ptCount val="1"/>
                <c:pt idx="0">
                  <c:v>信用债</c:v>
                </c:pt>
              </c:strCache>
            </c:strRef>
          </c:tx>
          <c:cat>
            <c:numRef>
              <c:f>债券年度发行规模!$A$22:$A$34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债券年度发行规模!$F$22:$F$34</c:f>
              <c:numCache>
                <c:formatCode>#,##0.00</c:formatCode>
                <c:ptCount val="13"/>
                <c:pt idx="0">
                  <c:v>133.80000000000021</c:v>
                </c:pt>
                <c:pt idx="1">
                  <c:v>144</c:v>
                </c:pt>
                <c:pt idx="2">
                  <c:v>366.49999999999523</c:v>
                </c:pt>
                <c:pt idx="3">
                  <c:v>543.50000000000091</c:v>
                </c:pt>
                <c:pt idx="4">
                  <c:v>531.0299999999994</c:v>
                </c:pt>
                <c:pt idx="5">
                  <c:v>2206.0394000000115</c:v>
                </c:pt>
                <c:pt idx="6">
                  <c:v>4249.9086999999845</c:v>
                </c:pt>
                <c:pt idx="7">
                  <c:v>5643.8117999999649</c:v>
                </c:pt>
                <c:pt idx="8">
                  <c:v>9742.4639999999436</c:v>
                </c:pt>
                <c:pt idx="9">
                  <c:v>16598.540000000008</c:v>
                </c:pt>
                <c:pt idx="10">
                  <c:v>17808.750000000011</c:v>
                </c:pt>
                <c:pt idx="11">
                  <c:v>23564.90000000002</c:v>
                </c:pt>
                <c:pt idx="12">
                  <c:v>38131.126599999996</c:v>
                </c:pt>
              </c:numCache>
            </c:numRef>
          </c:val>
        </c:ser>
        <c:overlap val="100"/>
        <c:axId val="139983488"/>
        <c:axId val="139997568"/>
      </c:barChart>
      <c:catAx>
        <c:axId val="139983488"/>
        <c:scaling>
          <c:orientation val="minMax"/>
        </c:scaling>
        <c:axPos val="b"/>
        <c:numFmt formatCode="General" sourceLinked="1"/>
        <c:tickLblPos val="nextTo"/>
        <c:txPr>
          <a:bodyPr/>
          <a:lstStyle/>
          <a:p>
            <a:pPr>
              <a:defRPr sz="1200"/>
            </a:pPr>
            <a:endParaRPr lang="zh-CN"/>
          </a:p>
        </c:txPr>
        <c:crossAx val="139997568"/>
        <c:crosses val="autoZero"/>
        <c:auto val="1"/>
        <c:lblAlgn val="ctr"/>
        <c:lblOffset val="100"/>
      </c:catAx>
      <c:valAx>
        <c:axId val="139997568"/>
        <c:scaling>
          <c:orientation val="minMax"/>
        </c:scaling>
        <c:axPos val="l"/>
        <c:numFmt formatCode="#,##0" sourceLinked="0"/>
        <c:tickLblPos val="nextTo"/>
        <c:txPr>
          <a:bodyPr/>
          <a:lstStyle/>
          <a:p>
            <a:pPr>
              <a:defRPr sz="1200"/>
            </a:pPr>
            <a:endParaRPr lang="zh-CN"/>
          </a:p>
        </c:txPr>
        <c:crossAx val="139983488"/>
        <c:crosses val="autoZero"/>
        <c:crossBetween val="between"/>
      </c:valAx>
    </c:plotArea>
    <c:legend>
      <c:legendPos val="r"/>
      <c:layout/>
    </c:legend>
    <c:plotVisOnly val="1"/>
  </c:chart>
  <c:txPr>
    <a:bodyPr/>
    <a:lstStyle/>
    <a:p>
      <a:pPr>
        <a:defRPr sz="1800"/>
      </a:pPr>
      <a:endParaRPr lang="zh-CN"/>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style val="12"/>
  <c:clrMapOvr bg1="lt1" tx1="dk1" bg2="lt2" tx2="dk2" accent1="accent1" accent2="accent2" accent3="accent3" accent4="accent4" accent5="accent5" accent6="accent6" hlink="hlink" folHlink="folHlink"/>
  <c:chart>
    <c:autoTitleDeleted val="1"/>
    <c:plotArea>
      <c:layout/>
      <c:pieChart>
        <c:varyColors val="1"/>
        <c:ser>
          <c:idx val="0"/>
          <c:order val="0"/>
          <c:dPt>
            <c:idx val="0"/>
            <c:spPr>
              <a:solidFill>
                <a:schemeClr val="accent2">
                  <a:lumMod val="40000"/>
                  <a:lumOff val="60000"/>
                </a:schemeClr>
              </a:solidFill>
            </c:spPr>
          </c:dPt>
          <c:dLbls>
            <c:txPr>
              <a:bodyPr/>
              <a:lstStyle/>
              <a:p>
                <a:pPr>
                  <a:defRPr sz="1200"/>
                </a:pPr>
                <a:endParaRPr lang="zh-CN"/>
              </a:p>
            </c:txPr>
            <c:showCatName val="1"/>
            <c:showPercent val="1"/>
            <c:showLeaderLines val="1"/>
          </c:dLbls>
          <c:cat>
            <c:strRef>
              <c:f>Sheet2!$A$3:$A$11</c:f>
              <c:strCache>
                <c:ptCount val="9"/>
                <c:pt idx="0">
                  <c:v>商业银行</c:v>
                </c:pt>
                <c:pt idx="1">
                  <c:v>信用社</c:v>
                </c:pt>
                <c:pt idx="2">
                  <c:v>非银行金融机构</c:v>
                </c:pt>
                <c:pt idx="3">
                  <c:v>证券公司</c:v>
                </c:pt>
                <c:pt idx="4">
                  <c:v>保险公司</c:v>
                </c:pt>
                <c:pt idx="5">
                  <c:v>基金</c:v>
                </c:pt>
                <c:pt idx="6">
                  <c:v>非金融机构</c:v>
                </c:pt>
                <c:pt idx="7">
                  <c:v>个人</c:v>
                </c:pt>
                <c:pt idx="8">
                  <c:v>特殊成员(央行、财政部）</c:v>
                </c:pt>
              </c:strCache>
            </c:strRef>
          </c:cat>
          <c:val>
            <c:numRef>
              <c:f>Sheet2!$B$3:$B$11</c:f>
              <c:numCache>
                <c:formatCode>General</c:formatCode>
                <c:ptCount val="9"/>
                <c:pt idx="0">
                  <c:v>155361</c:v>
                </c:pt>
                <c:pt idx="1">
                  <c:v>5162</c:v>
                </c:pt>
                <c:pt idx="2">
                  <c:v>791</c:v>
                </c:pt>
                <c:pt idx="3">
                  <c:v>1525</c:v>
                </c:pt>
                <c:pt idx="4">
                  <c:v>22260</c:v>
                </c:pt>
                <c:pt idx="5">
                  <c:v>20079</c:v>
                </c:pt>
                <c:pt idx="6">
                  <c:v>288</c:v>
                </c:pt>
                <c:pt idx="7">
                  <c:v>2930</c:v>
                </c:pt>
                <c:pt idx="8">
                  <c:v>16904</c:v>
                </c:pt>
              </c:numCache>
            </c:numRef>
          </c:val>
        </c:ser>
        <c:dLbls>
          <c:showPercent val="1"/>
        </c:dLbls>
        <c:firstSliceAng val="0"/>
      </c:pieChart>
    </c:plotArea>
    <c:legend>
      <c:legendPos val="r"/>
    </c:legend>
    <c:plotVisOnly val="1"/>
  </c:chart>
  <c:txPr>
    <a:bodyPr/>
    <a:lstStyle/>
    <a:p>
      <a:pPr>
        <a:defRPr sz="1800"/>
      </a:pPr>
      <a:endParaRPr lang="zh-CN"/>
    </a:p>
  </c:txPr>
  <c:externalData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view3D>
      <c:rotX val="30"/>
      <c:perspective val="30"/>
    </c:view3D>
    <c:plotArea>
      <c:layout/>
      <c:pie3DChart>
        <c:varyColors val="1"/>
        <c:ser>
          <c:idx val="0"/>
          <c:order val="0"/>
          <c:cat>
            <c:strRef>
              <c:f>'持仓面额及市值（质押券还原后持仓，剔除质押专用账户）'!$B$30:$B$35</c:f>
              <c:strCache>
                <c:ptCount val="6"/>
                <c:pt idx="0">
                  <c:v>基金</c:v>
                </c:pt>
                <c:pt idx="1">
                  <c:v>保险</c:v>
                </c:pt>
                <c:pt idx="2">
                  <c:v>社保</c:v>
                </c:pt>
                <c:pt idx="3">
                  <c:v>券商</c:v>
                </c:pt>
                <c:pt idx="4">
                  <c:v>QFII</c:v>
                </c:pt>
                <c:pt idx="5">
                  <c:v>其它</c:v>
                </c:pt>
              </c:strCache>
            </c:strRef>
          </c:cat>
          <c:val>
            <c:numRef>
              <c:f>'持仓面额及市值（质押券还原后持仓，剔除质押专用账户）'!$D$30:$D$35</c:f>
              <c:numCache>
                <c:formatCode>#,##0.00_ ;[Red]\-#,##0.00\ </c:formatCode>
                <c:ptCount val="6"/>
                <c:pt idx="0">
                  <c:v>9.4283862259437246E-2</c:v>
                </c:pt>
                <c:pt idx="1">
                  <c:v>0.55576600426283718</c:v>
                </c:pt>
                <c:pt idx="2">
                  <c:v>6.960799465421999E-2</c:v>
                </c:pt>
                <c:pt idx="3">
                  <c:v>6.7924652073991482E-2</c:v>
                </c:pt>
                <c:pt idx="4">
                  <c:v>0.13228026208554361</c:v>
                </c:pt>
                <c:pt idx="5">
                  <c:v>8.0137224663970802E-2</c:v>
                </c:pt>
              </c:numCache>
            </c:numRef>
          </c:val>
        </c:ser>
        <c:dLbls>
          <c:showCatName val="1"/>
          <c:showPercent val="1"/>
        </c:dLbls>
      </c:pie3DChart>
    </c:plotArea>
    <c:plotVisOnly val="1"/>
  </c:chart>
  <c:spPr>
    <a:ln>
      <a:noFill/>
    </a:ln>
  </c:spPr>
  <c:externalData r:id="rId2"/>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9.8571741032371027E-2"/>
          <c:y val="0.11621536891222002"/>
          <c:w val="0.80266207349081364"/>
          <c:h val="0.63708588509769615"/>
        </c:manualLayout>
      </c:layout>
      <c:barChart>
        <c:barDir val="col"/>
        <c:grouping val="clustered"/>
        <c:ser>
          <c:idx val="0"/>
          <c:order val="0"/>
          <c:tx>
            <c:v>只数(左)</c:v>
          </c:tx>
          <c:cat>
            <c:strRef>
              <c:f>Wind资讯!$F$1167:$F$1173</c:f>
              <c:strCache>
                <c:ptCount val="7"/>
                <c:pt idx="0">
                  <c:v>3</c:v>
                </c:pt>
                <c:pt idx="1">
                  <c:v>5</c:v>
                </c:pt>
                <c:pt idx="2">
                  <c:v>6</c:v>
                </c:pt>
                <c:pt idx="3">
                  <c:v>7</c:v>
                </c:pt>
                <c:pt idx="4">
                  <c:v>8</c:v>
                </c:pt>
                <c:pt idx="5">
                  <c:v>10</c:v>
                </c:pt>
                <c:pt idx="6">
                  <c:v>10年以上</c:v>
                </c:pt>
              </c:strCache>
            </c:strRef>
          </c:cat>
          <c:val>
            <c:numRef>
              <c:f>Wind资讯!$G$1167:$G$1173</c:f>
              <c:numCache>
                <c:formatCode>#,##0.0000</c:formatCode>
                <c:ptCount val="7"/>
                <c:pt idx="0">
                  <c:v>10</c:v>
                </c:pt>
                <c:pt idx="1">
                  <c:v>68</c:v>
                </c:pt>
                <c:pt idx="2">
                  <c:v>112</c:v>
                </c:pt>
                <c:pt idx="3">
                  <c:v>452</c:v>
                </c:pt>
                <c:pt idx="4">
                  <c:v>33</c:v>
                </c:pt>
                <c:pt idx="5">
                  <c:v>352</c:v>
                </c:pt>
                <c:pt idx="6">
                  <c:v>123</c:v>
                </c:pt>
              </c:numCache>
            </c:numRef>
          </c:val>
        </c:ser>
        <c:axId val="163908608"/>
        <c:axId val="163930880"/>
      </c:barChart>
      <c:lineChart>
        <c:grouping val="standard"/>
        <c:ser>
          <c:idx val="1"/>
          <c:order val="1"/>
          <c:tx>
            <c:v>金额(右)</c:v>
          </c:tx>
          <c:marker>
            <c:symbol val="none"/>
          </c:marker>
          <c:cat>
            <c:strRef>
              <c:f>Wind资讯!$F$1167:$F$1173</c:f>
              <c:strCache>
                <c:ptCount val="7"/>
                <c:pt idx="0">
                  <c:v>3</c:v>
                </c:pt>
                <c:pt idx="1">
                  <c:v>5</c:v>
                </c:pt>
                <c:pt idx="2">
                  <c:v>6</c:v>
                </c:pt>
                <c:pt idx="3">
                  <c:v>7</c:v>
                </c:pt>
                <c:pt idx="4">
                  <c:v>8</c:v>
                </c:pt>
                <c:pt idx="5">
                  <c:v>10</c:v>
                </c:pt>
                <c:pt idx="6">
                  <c:v>10年以上</c:v>
                </c:pt>
              </c:strCache>
            </c:strRef>
          </c:cat>
          <c:val>
            <c:numRef>
              <c:f>Wind资讯!$H$1167:$H$1173</c:f>
              <c:numCache>
                <c:formatCode>General</c:formatCode>
                <c:ptCount val="7"/>
                <c:pt idx="0">
                  <c:v>101.08</c:v>
                </c:pt>
                <c:pt idx="1">
                  <c:v>1331.8</c:v>
                </c:pt>
                <c:pt idx="2">
                  <c:v>1127.76</c:v>
                </c:pt>
                <c:pt idx="3">
                  <c:v>6620.6</c:v>
                </c:pt>
                <c:pt idx="4">
                  <c:v>377</c:v>
                </c:pt>
                <c:pt idx="5">
                  <c:v>8222.66</c:v>
                </c:pt>
                <c:pt idx="6">
                  <c:v>3792.12</c:v>
                </c:pt>
              </c:numCache>
            </c:numRef>
          </c:val>
        </c:ser>
        <c:marker val="1"/>
        <c:axId val="163934208"/>
        <c:axId val="163932416"/>
      </c:lineChart>
      <c:catAx>
        <c:axId val="163908608"/>
        <c:scaling>
          <c:orientation val="minMax"/>
        </c:scaling>
        <c:axPos val="b"/>
        <c:tickLblPos val="nextTo"/>
        <c:txPr>
          <a:bodyPr rot="0"/>
          <a:lstStyle/>
          <a:p>
            <a:pPr>
              <a:defRPr/>
            </a:pPr>
            <a:endParaRPr lang="zh-CN"/>
          </a:p>
        </c:txPr>
        <c:crossAx val="163930880"/>
        <c:crosses val="autoZero"/>
        <c:auto val="1"/>
        <c:lblAlgn val="ctr"/>
        <c:lblOffset val="100"/>
        <c:tickLblSkip val="1"/>
      </c:catAx>
      <c:valAx>
        <c:axId val="163930880"/>
        <c:scaling>
          <c:orientation val="minMax"/>
        </c:scaling>
        <c:axPos val="l"/>
        <c:numFmt formatCode="#,##0" sourceLinked="0"/>
        <c:tickLblPos val="nextTo"/>
        <c:crossAx val="163908608"/>
        <c:crosses val="autoZero"/>
        <c:crossBetween val="between"/>
        <c:majorUnit val="100"/>
      </c:valAx>
      <c:valAx>
        <c:axId val="163932416"/>
        <c:scaling>
          <c:orientation val="minMax"/>
        </c:scaling>
        <c:axPos val="r"/>
        <c:numFmt formatCode="General" sourceLinked="1"/>
        <c:tickLblPos val="nextTo"/>
        <c:crossAx val="163934208"/>
        <c:crosses val="max"/>
        <c:crossBetween val="between"/>
        <c:majorUnit val="2000"/>
      </c:valAx>
      <c:catAx>
        <c:axId val="163934208"/>
        <c:scaling>
          <c:orientation val="minMax"/>
        </c:scaling>
        <c:delete val="1"/>
        <c:axPos val="b"/>
        <c:tickLblPos val="none"/>
        <c:crossAx val="163932416"/>
        <c:crosses val="autoZero"/>
        <c:auto val="1"/>
        <c:lblAlgn val="ctr"/>
        <c:lblOffset val="100"/>
      </c:catAx>
      <c:spPr>
        <a:noFill/>
        <a:ln w="25400">
          <a:noFill/>
        </a:ln>
      </c:spPr>
    </c:plotArea>
    <c:legend>
      <c:legendPos val="r"/>
      <c:layout>
        <c:manualLayout>
          <c:xMode val="edge"/>
          <c:yMode val="edge"/>
          <c:x val="0.1831666666666667"/>
          <c:y val="4.5912438028579923E-2"/>
          <c:w val="0.48072222222222238"/>
          <c:h val="9.7989938757655284E-2"/>
        </c:manualLayout>
      </c:layout>
    </c:legend>
    <c:plotVisOnly val="1"/>
    <c:dispBlanksAs val="gap"/>
  </c:chart>
  <c:spPr>
    <a:ln>
      <a:noFill/>
    </a:ln>
  </c:spPr>
  <c:externalData r:id="rId2"/>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view3D>
      <c:rotX val="30"/>
      <c:perspective val="30"/>
    </c:view3D>
    <c:plotArea>
      <c:layout/>
      <c:pie3DChart>
        <c:varyColors val="1"/>
        <c:ser>
          <c:idx val="0"/>
          <c:order val="0"/>
          <c:explosion val="25"/>
          <c:dPt>
            <c:idx val="2"/>
            <c:spPr>
              <a:solidFill>
                <a:srgbClr val="92D050"/>
              </a:solidFill>
            </c:spPr>
          </c:dPt>
          <c:dPt>
            <c:idx val="4"/>
            <c:spPr>
              <a:solidFill>
                <a:srgbClr val="0070C0"/>
              </a:solidFill>
            </c:spPr>
          </c:dPt>
          <c:dPt>
            <c:idx val="5"/>
            <c:spPr>
              <a:solidFill>
                <a:srgbClr val="00B0F0"/>
              </a:solidFill>
            </c:spPr>
          </c:dPt>
          <c:cat>
            <c:strRef>
              <c:f>Sheet1!$H$37:$H$44</c:f>
              <c:strCache>
                <c:ptCount val="8"/>
                <c:pt idx="0">
                  <c:v>特殊结算成员</c:v>
                </c:pt>
                <c:pt idx="1">
                  <c:v>商业银行</c:v>
                </c:pt>
                <c:pt idx="2">
                  <c:v>信用社</c:v>
                </c:pt>
                <c:pt idx="3">
                  <c:v>非银行金融机构</c:v>
                </c:pt>
                <c:pt idx="4">
                  <c:v>证券公司</c:v>
                </c:pt>
                <c:pt idx="5">
                  <c:v>保险公司</c:v>
                </c:pt>
                <c:pt idx="6">
                  <c:v>基金</c:v>
                </c:pt>
                <c:pt idx="7">
                  <c:v>非金融机构</c:v>
                </c:pt>
              </c:strCache>
            </c:strRef>
          </c:cat>
          <c:val>
            <c:numRef>
              <c:f>Sheet1!$K$37:$K$44</c:f>
              <c:numCache>
                <c:formatCode>General</c:formatCode>
                <c:ptCount val="8"/>
                <c:pt idx="0">
                  <c:v>35</c:v>
                </c:pt>
                <c:pt idx="1">
                  <c:v>5243</c:v>
                </c:pt>
                <c:pt idx="2">
                  <c:v>1082</c:v>
                </c:pt>
                <c:pt idx="3">
                  <c:v>159</c:v>
                </c:pt>
                <c:pt idx="4">
                  <c:v>651</c:v>
                </c:pt>
                <c:pt idx="5">
                  <c:v>5052</c:v>
                </c:pt>
                <c:pt idx="6">
                  <c:v>2289</c:v>
                </c:pt>
                <c:pt idx="7">
                  <c:v>95</c:v>
                </c:pt>
              </c:numCache>
            </c:numRef>
          </c:val>
        </c:ser>
        <c:dLbls>
          <c:showCatName val="1"/>
          <c:showPercent val="1"/>
        </c:dLbls>
      </c:pie3DChart>
    </c:plotArea>
    <c:plotVisOnly val="1"/>
  </c:chart>
  <c:externalData r:id="rId2"/>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chart>
    <c:view3D>
      <c:rAngAx val="1"/>
    </c:view3D>
    <c:plotArea>
      <c:layout/>
      <c:bar3DChart>
        <c:barDir val="col"/>
        <c:grouping val="clustered"/>
        <c:ser>
          <c:idx val="0"/>
          <c:order val="0"/>
          <c:dLbls>
            <c:showVal val="1"/>
          </c:dLbls>
          <c:cat>
            <c:strRef>
              <c:f>Wind资讯!$C$22:$C$28</c:f>
              <c:strCache>
                <c:ptCount val="7"/>
                <c:pt idx="0">
                  <c:v>2007</c:v>
                </c:pt>
                <c:pt idx="1">
                  <c:v>2008</c:v>
                </c:pt>
                <c:pt idx="2">
                  <c:v>2009</c:v>
                </c:pt>
                <c:pt idx="3">
                  <c:v>2010</c:v>
                </c:pt>
                <c:pt idx="4">
                  <c:v>2011</c:v>
                </c:pt>
                <c:pt idx="5">
                  <c:v>2012</c:v>
                </c:pt>
                <c:pt idx="6">
                  <c:v>2013.1-5</c:v>
                </c:pt>
              </c:strCache>
            </c:strRef>
          </c:cat>
          <c:val>
            <c:numRef>
              <c:f>Wind资讯!$N$3:$N$9</c:f>
              <c:numCache>
                <c:formatCode>#,##0.00</c:formatCode>
                <c:ptCount val="7"/>
                <c:pt idx="0">
                  <c:v>112</c:v>
                </c:pt>
                <c:pt idx="1">
                  <c:v>288</c:v>
                </c:pt>
                <c:pt idx="2">
                  <c:v>734.9</c:v>
                </c:pt>
                <c:pt idx="3">
                  <c:v>511.5</c:v>
                </c:pt>
                <c:pt idx="4">
                  <c:v>1291.2</c:v>
                </c:pt>
                <c:pt idx="5">
                  <c:v>2615.7600000000007</c:v>
                </c:pt>
                <c:pt idx="6">
                  <c:v>1150.001</c:v>
                </c:pt>
              </c:numCache>
            </c:numRef>
          </c:val>
        </c:ser>
        <c:shape val="box"/>
        <c:axId val="163988992"/>
        <c:axId val="163990528"/>
        <c:axId val="0"/>
      </c:bar3DChart>
      <c:catAx>
        <c:axId val="163988992"/>
        <c:scaling>
          <c:orientation val="minMax"/>
        </c:scaling>
        <c:axPos val="b"/>
        <c:tickLblPos val="nextTo"/>
        <c:crossAx val="163990528"/>
        <c:crosses val="autoZero"/>
        <c:auto val="1"/>
        <c:lblAlgn val="ctr"/>
        <c:lblOffset val="100"/>
      </c:catAx>
      <c:valAx>
        <c:axId val="163990528"/>
        <c:scaling>
          <c:orientation val="minMax"/>
        </c:scaling>
        <c:axPos val="l"/>
        <c:numFmt formatCode="#,##0.00" sourceLinked="1"/>
        <c:tickLblPos val="nextTo"/>
        <c:crossAx val="163988992"/>
        <c:crosses val="autoZero"/>
        <c:crossBetween val="between"/>
      </c:valAx>
    </c:plotArea>
    <c:plotVisOnly val="1"/>
  </c:chart>
  <c:spPr>
    <a:ln>
      <a:noFill/>
    </a:ln>
  </c:sp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autoTitleDeleted val="1"/>
    <c:view3D>
      <c:rotX val="30"/>
      <c:perspective val="30"/>
    </c:view3D>
    <c:plotArea>
      <c:layout/>
      <c:pie3DChart>
        <c:varyColors val="1"/>
        <c:ser>
          <c:idx val="0"/>
          <c:order val="0"/>
          <c:explosion val="17"/>
          <c:dPt>
            <c:idx val="2"/>
            <c:spPr>
              <a:solidFill>
                <a:srgbClr val="333399">
                  <a:lumMod val="40000"/>
                  <a:lumOff val="60000"/>
                </a:srgbClr>
              </a:solidFill>
            </c:spPr>
          </c:dPt>
          <c:cat>
            <c:strRef>
              <c:f>Wind资讯!$G$159:$G$162</c:f>
              <c:strCache>
                <c:ptCount val="4"/>
                <c:pt idx="0">
                  <c:v>AAA</c:v>
                </c:pt>
                <c:pt idx="1">
                  <c:v>AA+</c:v>
                </c:pt>
                <c:pt idx="2">
                  <c:v>AA</c:v>
                </c:pt>
                <c:pt idx="3">
                  <c:v>AA-</c:v>
                </c:pt>
              </c:strCache>
            </c:strRef>
          </c:cat>
          <c:val>
            <c:numRef>
              <c:f>Wind资讯!$H$159:$H$162</c:f>
              <c:numCache>
                <c:formatCode>#,##0.0000</c:formatCode>
                <c:ptCount val="4"/>
                <c:pt idx="0">
                  <c:v>53</c:v>
                </c:pt>
                <c:pt idx="1">
                  <c:v>47</c:v>
                </c:pt>
                <c:pt idx="2">
                  <c:v>44</c:v>
                </c:pt>
                <c:pt idx="3">
                  <c:v>3</c:v>
                </c:pt>
              </c:numCache>
            </c:numRef>
          </c:val>
        </c:ser>
        <c:dLbls>
          <c:showCatName val="1"/>
          <c:showPercent val="1"/>
        </c:dLbls>
      </c:pie3DChart>
    </c:plotArea>
    <c:plotVisOnly val="1"/>
  </c:chart>
  <c:externalData r:id="rId2"/>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zh-CN"/>
  <c:chart>
    <c:autoTitleDeleted val="1"/>
    <c:view3D>
      <c:rAngAx val="1"/>
    </c:view3D>
    <c:plotArea>
      <c:layout/>
      <c:bar3DChart>
        <c:barDir val="col"/>
        <c:grouping val="clustered"/>
        <c:ser>
          <c:idx val="0"/>
          <c:order val="0"/>
          <c:tx>
            <c:strRef>
              <c:f>Sheet1!$D$12</c:f>
              <c:strCache>
                <c:ptCount val="1"/>
                <c:pt idx="0">
                  <c:v>年换手率</c:v>
                </c:pt>
              </c:strCache>
            </c:strRef>
          </c:tx>
          <c:dLbls>
            <c:showVal val="1"/>
          </c:dLbls>
          <c:cat>
            <c:strRef>
              <c:f>Sheet1!$A$13:$A$19</c:f>
              <c:strCache>
                <c:ptCount val="7"/>
                <c:pt idx="0">
                  <c:v>国债</c:v>
                </c:pt>
                <c:pt idx="1">
                  <c:v>地方政府债</c:v>
                </c:pt>
                <c:pt idx="2">
                  <c:v>企业债</c:v>
                </c:pt>
                <c:pt idx="3">
                  <c:v>公司债</c:v>
                </c:pt>
                <c:pt idx="4">
                  <c:v>可转债</c:v>
                </c:pt>
                <c:pt idx="5">
                  <c:v>可分离债券</c:v>
                </c:pt>
                <c:pt idx="6">
                  <c:v>合计</c:v>
                </c:pt>
              </c:strCache>
            </c:strRef>
          </c:cat>
          <c:val>
            <c:numRef>
              <c:f>Sheet1!$D$13:$D$19</c:f>
              <c:numCache>
                <c:formatCode>0.0%</c:formatCode>
                <c:ptCount val="7"/>
                <c:pt idx="0">
                  <c:v>0.52103279631760646</c:v>
                </c:pt>
                <c:pt idx="1">
                  <c:v>2.6666666666666687E-3</c:v>
                </c:pt>
                <c:pt idx="2">
                  <c:v>0.97278060128847643</c:v>
                </c:pt>
                <c:pt idx="3">
                  <c:v>0.5848465924518057</c:v>
                </c:pt>
                <c:pt idx="4">
                  <c:v>1.7920625514403301</c:v>
                </c:pt>
                <c:pt idx="5">
                  <c:v>0.6449525179856116</c:v>
                </c:pt>
                <c:pt idx="6">
                  <c:v>0.79560648322653604</c:v>
                </c:pt>
              </c:numCache>
            </c:numRef>
          </c:val>
        </c:ser>
        <c:shape val="box"/>
        <c:axId val="183768192"/>
        <c:axId val="183769728"/>
        <c:axId val="0"/>
      </c:bar3DChart>
      <c:catAx>
        <c:axId val="183768192"/>
        <c:scaling>
          <c:orientation val="minMax"/>
        </c:scaling>
        <c:axPos val="b"/>
        <c:tickLblPos val="nextTo"/>
        <c:crossAx val="183769728"/>
        <c:crosses val="autoZero"/>
        <c:auto val="1"/>
        <c:lblAlgn val="ctr"/>
        <c:lblOffset val="100"/>
      </c:catAx>
      <c:valAx>
        <c:axId val="183769728"/>
        <c:scaling>
          <c:orientation val="minMax"/>
        </c:scaling>
        <c:axPos val="l"/>
        <c:numFmt formatCode="0%" sourceLinked="0"/>
        <c:tickLblPos val="nextTo"/>
        <c:crossAx val="183768192"/>
        <c:crosses val="autoZero"/>
        <c:crossBetween val="between"/>
      </c:valAx>
    </c:plotArea>
    <c:plotVisOnly val="1"/>
  </c:chart>
  <c:spPr>
    <a:ln>
      <a:noFill/>
    </a:ln>
  </c:sp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view3D>
      <c:rAngAx val="1"/>
    </c:view3D>
    <c:plotArea>
      <c:layout/>
      <c:bar3DChart>
        <c:barDir val="col"/>
        <c:grouping val="clustered"/>
        <c:ser>
          <c:idx val="0"/>
          <c:order val="0"/>
          <c:cat>
            <c:strRef>
              <c:f>Sheet1!$B$1:$K$1</c:f>
              <c:strCache>
                <c:ptCount val="10"/>
                <c:pt idx="0">
                  <c:v>2000</c:v>
                </c:pt>
                <c:pt idx="1">
                  <c:v>2001</c:v>
                </c:pt>
                <c:pt idx="2">
                  <c:v>2002</c:v>
                </c:pt>
                <c:pt idx="3">
                  <c:v>2003</c:v>
                </c:pt>
                <c:pt idx="4">
                  <c:v>2004</c:v>
                </c:pt>
                <c:pt idx="5">
                  <c:v>2005</c:v>
                </c:pt>
                <c:pt idx="6">
                  <c:v>2006</c:v>
                </c:pt>
                <c:pt idx="7">
                  <c:v>2007</c:v>
                </c:pt>
                <c:pt idx="8">
                  <c:v>2008</c:v>
                </c:pt>
                <c:pt idx="9">
                  <c:v>2009</c:v>
                </c:pt>
              </c:strCache>
            </c:strRef>
          </c:cat>
          <c:val>
            <c:numRef>
              <c:f>Sheet1!$B$2:$K$2</c:f>
              <c:numCache>
                <c:formatCode>#,##0</c:formatCode>
                <c:ptCount val="10"/>
                <c:pt idx="0">
                  <c:v>317</c:v>
                </c:pt>
                <c:pt idx="1">
                  <c:v>482</c:v>
                </c:pt>
                <c:pt idx="2">
                  <c:v>814</c:v>
                </c:pt>
                <c:pt idx="3">
                  <c:v>4135</c:v>
                </c:pt>
                <c:pt idx="4">
                  <c:v>5354</c:v>
                </c:pt>
                <c:pt idx="5">
                  <c:v>6574</c:v>
                </c:pt>
                <c:pt idx="6">
                  <c:v>6439</c:v>
                </c:pt>
                <c:pt idx="7">
                  <c:v>7095</c:v>
                </c:pt>
                <c:pt idx="8">
                  <c:v>8299</c:v>
                </c:pt>
                <c:pt idx="9">
                  <c:v>9247</c:v>
                </c:pt>
              </c:numCache>
            </c:numRef>
          </c:val>
        </c:ser>
        <c:shape val="box"/>
        <c:axId val="183822976"/>
        <c:axId val="183837056"/>
        <c:axId val="0"/>
      </c:bar3DChart>
      <c:catAx>
        <c:axId val="183822976"/>
        <c:scaling>
          <c:orientation val="minMax"/>
        </c:scaling>
        <c:axPos val="b"/>
        <c:tickLblPos val="nextTo"/>
        <c:crossAx val="183837056"/>
        <c:crosses val="autoZero"/>
        <c:auto val="1"/>
        <c:lblAlgn val="ctr"/>
        <c:lblOffset val="100"/>
      </c:catAx>
      <c:valAx>
        <c:axId val="183837056"/>
        <c:scaling>
          <c:orientation val="minMax"/>
        </c:scaling>
        <c:axPos val="l"/>
        <c:majorGridlines>
          <c:spPr>
            <a:ln w="0"/>
          </c:spPr>
        </c:majorGridlines>
        <c:numFmt formatCode="#,##0" sourceLinked="1"/>
        <c:tickLblPos val="nextTo"/>
        <c:crossAx val="183822976"/>
        <c:crosses val="autoZero"/>
        <c:crossBetween val="between"/>
      </c:valAx>
    </c:plotArea>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style val="8"/>
  <c:clrMapOvr bg1="lt1" tx1="dk1" bg2="lt2" tx2="dk2" accent1="accent1" accent2="accent2" accent3="accent3" accent4="accent4" accent5="accent5" accent6="accent6" hlink="hlink" folHlink="folHlink"/>
  <c:chart>
    <c:plotArea>
      <c:layout>
        <c:manualLayout>
          <c:layoutTarget val="inner"/>
          <c:xMode val="edge"/>
          <c:yMode val="edge"/>
          <c:x val="0.10254241085717949"/>
          <c:y val="5.1400554097404488E-2"/>
          <c:w val="0.75384066320978704"/>
          <c:h val="0.76084098862642424"/>
        </c:manualLayout>
      </c:layout>
      <c:barChart>
        <c:barDir val="col"/>
        <c:grouping val="clustered"/>
        <c:ser>
          <c:idx val="1"/>
          <c:order val="1"/>
          <c:tx>
            <c:strRef>
              <c:f>Sheet1!$C$1</c:f>
              <c:strCache>
                <c:ptCount val="1"/>
                <c:pt idx="0">
                  <c:v>托管量(单位:亿元)</c:v>
                </c:pt>
              </c:strCache>
            </c:strRef>
          </c:tx>
          <c:val>
            <c:numRef>
              <c:f>Sheet1!$C$2:$C$17</c:f>
              <c:numCache>
                <c:formatCode>###,###,###,###,##0.00_ </c:formatCode>
                <c:ptCount val="16"/>
                <c:pt idx="0">
                  <c:v>4780</c:v>
                </c:pt>
                <c:pt idx="1">
                  <c:v>10285</c:v>
                </c:pt>
                <c:pt idx="2">
                  <c:v>12818</c:v>
                </c:pt>
                <c:pt idx="3">
                  <c:v>16077</c:v>
                </c:pt>
                <c:pt idx="4">
                  <c:v>18931</c:v>
                </c:pt>
                <c:pt idx="5">
                  <c:v>27429</c:v>
                </c:pt>
                <c:pt idx="6">
                  <c:v>36359</c:v>
                </c:pt>
                <c:pt idx="7">
                  <c:v>49009</c:v>
                </c:pt>
                <c:pt idx="8">
                  <c:v>72592.070000000007</c:v>
                </c:pt>
                <c:pt idx="9">
                  <c:v>92452.08</c:v>
                </c:pt>
                <c:pt idx="10">
                  <c:v>123338.56</c:v>
                </c:pt>
                <c:pt idx="11">
                  <c:v>151102.26</c:v>
                </c:pt>
                <c:pt idx="12">
                  <c:v>175294.7</c:v>
                </c:pt>
                <c:pt idx="13">
                  <c:v>201747.96</c:v>
                </c:pt>
                <c:pt idx="14">
                  <c:v>224150.44</c:v>
                </c:pt>
                <c:pt idx="15">
                  <c:v>262599</c:v>
                </c:pt>
              </c:numCache>
            </c:numRef>
          </c:val>
        </c:ser>
        <c:axId val="140711424"/>
        <c:axId val="140709888"/>
      </c:barChart>
      <c:lineChart>
        <c:grouping val="standard"/>
        <c:ser>
          <c:idx val="0"/>
          <c:order val="0"/>
          <c:tx>
            <c:strRef>
              <c:f>Sheet1!$B$1</c:f>
              <c:strCache>
                <c:ptCount val="1"/>
                <c:pt idx="0">
                  <c:v>债券数量</c:v>
                </c:pt>
              </c:strCache>
            </c:strRef>
          </c:tx>
          <c:spPr>
            <a:ln>
              <a:solidFill>
                <a:srgbClr val="FF0000"/>
              </a:solidFill>
            </a:ln>
          </c:spPr>
          <c:marker>
            <c:symbol val="none"/>
          </c:marker>
          <c:cat>
            <c:numRef>
              <c:f>Sheet1!$A$2:$A$17</c:f>
              <c:numCache>
                <c:formatCode>0_);[Red]\(0\)</c:formatCode>
                <c:ptCount val="16"/>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formatCode="General">
                  <c:v>2012</c:v>
                </c:pt>
              </c:numCache>
            </c:numRef>
          </c:cat>
          <c:val>
            <c:numRef>
              <c:f>Sheet1!$B$2:$B$17</c:f>
              <c:numCache>
                <c:formatCode>#,##0_ </c:formatCode>
                <c:ptCount val="16"/>
                <c:pt idx="0">
                  <c:v>43</c:v>
                </c:pt>
                <c:pt idx="1">
                  <c:v>32</c:v>
                </c:pt>
                <c:pt idx="2">
                  <c:v>47</c:v>
                </c:pt>
                <c:pt idx="3">
                  <c:v>67</c:v>
                </c:pt>
                <c:pt idx="4">
                  <c:v>94</c:v>
                </c:pt>
                <c:pt idx="5">
                  <c:v>158</c:v>
                </c:pt>
                <c:pt idx="6">
                  <c:v>222</c:v>
                </c:pt>
                <c:pt idx="7">
                  <c:v>327</c:v>
                </c:pt>
                <c:pt idx="8">
                  <c:v>514</c:v>
                </c:pt>
                <c:pt idx="9">
                  <c:v>774</c:v>
                </c:pt>
                <c:pt idx="10">
                  <c:v>997</c:v>
                </c:pt>
                <c:pt idx="11">
                  <c:v>1211</c:v>
                </c:pt>
                <c:pt idx="12">
                  <c:v>1691</c:v>
                </c:pt>
                <c:pt idx="13">
                  <c:v>2340</c:v>
                </c:pt>
                <c:pt idx="14">
                  <c:v>3469</c:v>
                </c:pt>
                <c:pt idx="15">
                  <c:v>5338</c:v>
                </c:pt>
              </c:numCache>
            </c:numRef>
          </c:val>
        </c:ser>
        <c:marker val="1"/>
        <c:axId val="140115968"/>
        <c:axId val="140118272"/>
      </c:lineChart>
      <c:catAx>
        <c:axId val="140115968"/>
        <c:scaling>
          <c:orientation val="minMax"/>
        </c:scaling>
        <c:axPos val="b"/>
        <c:numFmt formatCode="0_);[Red]\(0\)" sourceLinked="0"/>
        <c:tickLblPos val="nextTo"/>
        <c:txPr>
          <a:bodyPr rot="0"/>
          <a:lstStyle/>
          <a:p>
            <a:pPr>
              <a:defRPr/>
            </a:pPr>
            <a:endParaRPr lang="zh-CN"/>
          </a:p>
        </c:txPr>
        <c:crossAx val="140118272"/>
        <c:crosses val="autoZero"/>
        <c:auto val="1"/>
        <c:lblAlgn val="ctr"/>
        <c:lblOffset val="100"/>
        <c:tickLblSkip val="1"/>
      </c:catAx>
      <c:valAx>
        <c:axId val="140118272"/>
        <c:scaling>
          <c:orientation val="minMax"/>
        </c:scaling>
        <c:axPos val="l"/>
        <c:numFmt formatCode="#,##0;[Red]\-#,##0" sourceLinked="0"/>
        <c:tickLblPos val="nextTo"/>
        <c:txPr>
          <a:bodyPr/>
          <a:lstStyle/>
          <a:p>
            <a:pPr>
              <a:defRPr sz="1200"/>
            </a:pPr>
            <a:endParaRPr lang="zh-CN"/>
          </a:p>
        </c:txPr>
        <c:crossAx val="140115968"/>
        <c:crosses val="autoZero"/>
        <c:crossBetween val="between"/>
      </c:valAx>
      <c:valAx>
        <c:axId val="140709888"/>
        <c:scaling>
          <c:orientation val="minMax"/>
        </c:scaling>
        <c:axPos val="r"/>
        <c:numFmt formatCode="#,##0;[Red]\-#,##0" sourceLinked="0"/>
        <c:tickLblPos val="nextTo"/>
        <c:txPr>
          <a:bodyPr/>
          <a:lstStyle/>
          <a:p>
            <a:pPr>
              <a:defRPr sz="1200"/>
            </a:pPr>
            <a:endParaRPr lang="zh-CN"/>
          </a:p>
        </c:txPr>
        <c:crossAx val="140711424"/>
        <c:crosses val="max"/>
        <c:crossBetween val="between"/>
      </c:valAx>
      <c:catAx>
        <c:axId val="140711424"/>
        <c:scaling>
          <c:orientation val="minMax"/>
        </c:scaling>
        <c:delete val="1"/>
        <c:axPos val="b"/>
        <c:numFmt formatCode="0_);[Red]\(0\)" sourceLinked="1"/>
        <c:tickLblPos val="none"/>
        <c:crossAx val="140709888"/>
        <c:crosses val="autoZero"/>
        <c:auto val="1"/>
        <c:lblAlgn val="ctr"/>
        <c:lblOffset val="100"/>
      </c:catAx>
    </c:plotArea>
    <c:legend>
      <c:legendPos val="r"/>
      <c:layout>
        <c:manualLayout>
          <c:xMode val="edge"/>
          <c:yMode val="edge"/>
          <c:x val="0.18765235900390501"/>
          <c:y val="0.91403180107073767"/>
          <c:w val="0.62751024262211164"/>
          <c:h val="8.5968431065812756E-2"/>
        </c:manualLayout>
      </c:layout>
    </c:legend>
    <c:plotVisOnly val="1"/>
    <c:dispBlanksAs val="gap"/>
  </c:chart>
  <c:txPr>
    <a:bodyPr/>
    <a:lstStyle/>
    <a:p>
      <a:pPr>
        <a:defRPr sz="1800"/>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manualLayout>
          <c:layoutTarget val="inner"/>
          <c:xMode val="edge"/>
          <c:yMode val="edge"/>
          <c:x val="0.13474938904345363"/>
          <c:y val="3.9266205782632617E-2"/>
          <c:w val="0.73384444592249964"/>
          <c:h val="0.76534514087595817"/>
        </c:manualLayout>
      </c:layout>
      <c:barChart>
        <c:barDir val="col"/>
        <c:grouping val="clustered"/>
        <c:ser>
          <c:idx val="0"/>
          <c:order val="0"/>
          <c:tx>
            <c:v>GDP</c:v>
          </c:tx>
          <c:cat>
            <c:numRef>
              <c:f>Sheet1!$A$48:$A$63</c:f>
              <c:numCache>
                <c:formatCode>General</c:formatCode>
                <c:ptCount val="16"/>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numCache>
            </c:numRef>
          </c:cat>
          <c:val>
            <c:numRef>
              <c:f>Sheet1!$B$48:$B$63</c:f>
              <c:numCache>
                <c:formatCode>###,###,###,###,##0.00_ </c:formatCode>
                <c:ptCount val="16"/>
                <c:pt idx="0">
                  <c:v>78973.03</c:v>
                </c:pt>
                <c:pt idx="1">
                  <c:v>84402.28</c:v>
                </c:pt>
                <c:pt idx="2">
                  <c:v>89677.05</c:v>
                </c:pt>
                <c:pt idx="3">
                  <c:v>99214.55</c:v>
                </c:pt>
                <c:pt idx="4">
                  <c:v>109655.17000000022</c:v>
                </c:pt>
                <c:pt idx="5">
                  <c:v>120332.69</c:v>
                </c:pt>
                <c:pt idx="6">
                  <c:v>135822.76</c:v>
                </c:pt>
                <c:pt idx="7">
                  <c:v>159878.34</c:v>
                </c:pt>
                <c:pt idx="8">
                  <c:v>184937.4</c:v>
                </c:pt>
                <c:pt idx="9">
                  <c:v>216314.4</c:v>
                </c:pt>
                <c:pt idx="10">
                  <c:v>265810.3</c:v>
                </c:pt>
                <c:pt idx="11">
                  <c:v>314045.40000000002</c:v>
                </c:pt>
                <c:pt idx="12">
                  <c:v>340902.81</c:v>
                </c:pt>
                <c:pt idx="13">
                  <c:v>401512.8</c:v>
                </c:pt>
                <c:pt idx="14">
                  <c:v>471563.7</c:v>
                </c:pt>
                <c:pt idx="15">
                  <c:v>519322</c:v>
                </c:pt>
              </c:numCache>
            </c:numRef>
          </c:val>
        </c:ser>
        <c:ser>
          <c:idx val="1"/>
          <c:order val="1"/>
          <c:tx>
            <c:v>债券托管量</c:v>
          </c:tx>
          <c:cat>
            <c:numRef>
              <c:f>Sheet1!$A$48:$A$63</c:f>
              <c:numCache>
                <c:formatCode>General</c:formatCode>
                <c:ptCount val="16"/>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numCache>
            </c:numRef>
          </c:cat>
          <c:val>
            <c:numRef>
              <c:f>Sheet1!$C$48:$C$63</c:f>
              <c:numCache>
                <c:formatCode>###,###,###,###,##0.00_ </c:formatCode>
                <c:ptCount val="16"/>
                <c:pt idx="0">
                  <c:v>4780</c:v>
                </c:pt>
                <c:pt idx="1">
                  <c:v>10285</c:v>
                </c:pt>
                <c:pt idx="2">
                  <c:v>12818</c:v>
                </c:pt>
                <c:pt idx="3">
                  <c:v>16077</c:v>
                </c:pt>
                <c:pt idx="4">
                  <c:v>18931</c:v>
                </c:pt>
                <c:pt idx="5">
                  <c:v>27429</c:v>
                </c:pt>
                <c:pt idx="6">
                  <c:v>36359</c:v>
                </c:pt>
                <c:pt idx="7">
                  <c:v>49009</c:v>
                </c:pt>
                <c:pt idx="8">
                  <c:v>72592.070000000007</c:v>
                </c:pt>
                <c:pt idx="9">
                  <c:v>92452.08</c:v>
                </c:pt>
                <c:pt idx="10">
                  <c:v>123338.56</c:v>
                </c:pt>
                <c:pt idx="11">
                  <c:v>151102.26</c:v>
                </c:pt>
                <c:pt idx="12">
                  <c:v>175294.7</c:v>
                </c:pt>
                <c:pt idx="13">
                  <c:v>201747.96</c:v>
                </c:pt>
                <c:pt idx="14">
                  <c:v>224150.44</c:v>
                </c:pt>
                <c:pt idx="15">
                  <c:v>262599</c:v>
                </c:pt>
              </c:numCache>
            </c:numRef>
          </c:val>
        </c:ser>
        <c:axId val="144924032"/>
        <c:axId val="144926208"/>
      </c:barChart>
      <c:lineChart>
        <c:grouping val="standard"/>
        <c:ser>
          <c:idx val="2"/>
          <c:order val="2"/>
          <c:tx>
            <c:v>债券托管量/GDP</c:v>
          </c:tx>
          <c:spPr>
            <a:ln>
              <a:solidFill>
                <a:srgbClr val="FF0000"/>
              </a:solidFill>
            </a:ln>
          </c:spPr>
          <c:marker>
            <c:symbol val="none"/>
          </c:marker>
          <c:cat>
            <c:numRef>
              <c:f>Sheet1!$A$48:$A$63</c:f>
              <c:numCache>
                <c:formatCode>General</c:formatCode>
                <c:ptCount val="16"/>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numCache>
            </c:numRef>
          </c:cat>
          <c:val>
            <c:numRef>
              <c:f>Sheet1!$D$48:$D$63</c:f>
              <c:numCache>
                <c:formatCode>General</c:formatCode>
                <c:ptCount val="16"/>
                <c:pt idx="0">
                  <c:v>6.0526992569488597E-2</c:v>
                </c:pt>
                <c:pt idx="1">
                  <c:v>0.12185689770465917</c:v>
                </c:pt>
                <c:pt idx="2">
                  <c:v>0.14293512108170414</c:v>
                </c:pt>
                <c:pt idx="3">
                  <c:v>0.16204276489688271</c:v>
                </c:pt>
                <c:pt idx="4">
                  <c:v>0.17264119876883141</c:v>
                </c:pt>
                <c:pt idx="5">
                  <c:v>0.2279430468977309</c:v>
                </c:pt>
                <c:pt idx="6">
                  <c:v>0.26769445709982631</c:v>
                </c:pt>
                <c:pt idx="7">
                  <c:v>0.30653933484673379</c:v>
                </c:pt>
                <c:pt idx="8">
                  <c:v>0.39252238865691963</c:v>
                </c:pt>
                <c:pt idx="9">
                  <c:v>0.42739678911806339</c:v>
                </c:pt>
                <c:pt idx="10">
                  <c:v>0.46400970917981876</c:v>
                </c:pt>
                <c:pt idx="11">
                  <c:v>0.48114782130227135</c:v>
                </c:pt>
                <c:pt idx="12">
                  <c:v>0.51420726042123099</c:v>
                </c:pt>
                <c:pt idx="13">
                  <c:v>0.50246956012361088</c:v>
                </c:pt>
                <c:pt idx="14">
                  <c:v>0.47533438218421092</c:v>
                </c:pt>
                <c:pt idx="15">
                  <c:v>0.5056573763483948</c:v>
                </c:pt>
              </c:numCache>
            </c:numRef>
          </c:val>
        </c:ser>
        <c:marker val="1"/>
        <c:axId val="150174720"/>
        <c:axId val="144928128"/>
      </c:lineChart>
      <c:catAx>
        <c:axId val="144924032"/>
        <c:scaling>
          <c:orientation val="minMax"/>
        </c:scaling>
        <c:axPos val="b"/>
        <c:numFmt formatCode="General" sourceLinked="1"/>
        <c:tickLblPos val="nextTo"/>
        <c:crossAx val="144926208"/>
        <c:crosses val="autoZero"/>
        <c:auto val="1"/>
        <c:lblAlgn val="ctr"/>
        <c:lblOffset val="100"/>
      </c:catAx>
      <c:valAx>
        <c:axId val="144926208"/>
        <c:scaling>
          <c:orientation val="minMax"/>
        </c:scaling>
        <c:axPos val="l"/>
        <c:majorGridlines/>
        <c:numFmt formatCode="###,###,###,###,##0.00_ " sourceLinked="1"/>
        <c:tickLblPos val="nextTo"/>
        <c:crossAx val="144924032"/>
        <c:crosses val="autoZero"/>
        <c:crossBetween val="between"/>
      </c:valAx>
      <c:valAx>
        <c:axId val="144928128"/>
        <c:scaling>
          <c:orientation val="minMax"/>
        </c:scaling>
        <c:axPos val="r"/>
        <c:numFmt formatCode="General" sourceLinked="1"/>
        <c:tickLblPos val="nextTo"/>
        <c:crossAx val="150174720"/>
        <c:crosses val="max"/>
        <c:crossBetween val="between"/>
      </c:valAx>
      <c:catAx>
        <c:axId val="150174720"/>
        <c:scaling>
          <c:orientation val="minMax"/>
        </c:scaling>
        <c:delete val="1"/>
        <c:axPos val="b"/>
        <c:numFmt formatCode="General" sourceLinked="1"/>
        <c:tickLblPos val="none"/>
        <c:crossAx val="144928128"/>
        <c:crosses val="autoZero"/>
        <c:auto val="1"/>
        <c:lblAlgn val="ctr"/>
        <c:lblOffset val="100"/>
      </c:catAx>
    </c:plotArea>
    <c:legend>
      <c:legendPos val="r"/>
      <c:layout>
        <c:manualLayout>
          <c:xMode val="edge"/>
          <c:yMode val="edge"/>
          <c:x val="0.10883289970437005"/>
          <c:y val="0.89566977867819908"/>
          <c:w val="0.83577640664869435"/>
          <c:h val="0.10344382018560677"/>
        </c:manualLayout>
      </c:layout>
    </c:legend>
    <c:plotVisOnly val="1"/>
    <c:dispBlanksAs val="gap"/>
  </c:chart>
  <c:spPr>
    <a:ln>
      <a:noFill/>
    </a:ln>
  </c:sp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a:lstStyle/>
          <a:p>
            <a:pPr>
              <a:defRPr/>
            </a:pPr>
            <a:r>
              <a:rPr lang="zh-CN" altLang="en-US"/>
              <a:t>美国债券和股票市场比较</a:t>
            </a:r>
          </a:p>
        </c:rich>
      </c:tx>
    </c:title>
    <c:plotArea>
      <c:layout/>
      <c:lineChart>
        <c:grouping val="standard"/>
        <c:ser>
          <c:idx val="0"/>
          <c:order val="0"/>
          <c:tx>
            <c:strRef>
              <c:f>Sheet3!$D$55</c:f>
              <c:strCache>
                <c:ptCount val="1"/>
                <c:pt idx="0">
                  <c:v>债券</c:v>
                </c:pt>
              </c:strCache>
            </c:strRef>
          </c:tx>
          <c:spPr>
            <a:ln>
              <a:solidFill>
                <a:srgbClr val="FF0000"/>
              </a:solidFill>
            </a:ln>
          </c:spPr>
          <c:marker>
            <c:symbol val="none"/>
          </c:marker>
          <c:cat>
            <c:numRef>
              <c:f>Sheet3!$E$54:$K$54</c:f>
              <c:numCache>
                <c:formatCode>General</c:formatCode>
                <c:ptCount val="7"/>
                <c:pt idx="0">
                  <c:v>2005</c:v>
                </c:pt>
                <c:pt idx="1">
                  <c:v>2006</c:v>
                </c:pt>
                <c:pt idx="2">
                  <c:v>2007</c:v>
                </c:pt>
                <c:pt idx="3">
                  <c:v>2008</c:v>
                </c:pt>
                <c:pt idx="4">
                  <c:v>2009</c:v>
                </c:pt>
                <c:pt idx="5">
                  <c:v>2010</c:v>
                </c:pt>
                <c:pt idx="6">
                  <c:v>2011</c:v>
                </c:pt>
              </c:numCache>
            </c:numRef>
          </c:cat>
          <c:val>
            <c:numRef>
              <c:f>Sheet3!$E$55:$K$55</c:f>
              <c:numCache>
                <c:formatCode>General</c:formatCode>
                <c:ptCount val="7"/>
                <c:pt idx="0">
                  <c:v>20536</c:v>
                </c:pt>
                <c:pt idx="1">
                  <c:v>22115</c:v>
                </c:pt>
                <c:pt idx="2">
                  <c:v>23849</c:v>
                </c:pt>
                <c:pt idx="3">
                  <c:v>25326</c:v>
                </c:pt>
                <c:pt idx="4">
                  <c:v>25603</c:v>
                </c:pt>
                <c:pt idx="5">
                  <c:v>25828</c:v>
                </c:pt>
                <c:pt idx="6">
                  <c:v>26176</c:v>
                </c:pt>
              </c:numCache>
            </c:numRef>
          </c:val>
        </c:ser>
        <c:ser>
          <c:idx val="1"/>
          <c:order val="1"/>
          <c:tx>
            <c:strRef>
              <c:f>Sheet3!$D$56</c:f>
              <c:strCache>
                <c:ptCount val="1"/>
                <c:pt idx="0">
                  <c:v>股票</c:v>
                </c:pt>
              </c:strCache>
            </c:strRef>
          </c:tx>
          <c:marker>
            <c:symbol val="none"/>
          </c:marker>
          <c:cat>
            <c:numRef>
              <c:f>Sheet3!$E$54:$K$54</c:f>
              <c:numCache>
                <c:formatCode>General</c:formatCode>
                <c:ptCount val="7"/>
                <c:pt idx="0">
                  <c:v>2005</c:v>
                </c:pt>
                <c:pt idx="1">
                  <c:v>2006</c:v>
                </c:pt>
                <c:pt idx="2">
                  <c:v>2007</c:v>
                </c:pt>
                <c:pt idx="3">
                  <c:v>2008</c:v>
                </c:pt>
                <c:pt idx="4">
                  <c:v>2009</c:v>
                </c:pt>
                <c:pt idx="5">
                  <c:v>2010</c:v>
                </c:pt>
                <c:pt idx="6">
                  <c:v>2011</c:v>
                </c:pt>
              </c:numCache>
            </c:numRef>
          </c:cat>
          <c:val>
            <c:numRef>
              <c:f>Sheet3!$E$56:$K$56</c:f>
              <c:numCache>
                <c:formatCode>General</c:formatCode>
                <c:ptCount val="7"/>
                <c:pt idx="0">
                  <c:v>16970.864548059992</c:v>
                </c:pt>
                <c:pt idx="1">
                  <c:v>19425.854794359999</c:v>
                </c:pt>
                <c:pt idx="2">
                  <c:v>19947.283820000106</c:v>
                </c:pt>
                <c:pt idx="3">
                  <c:v>11737.645609999989</c:v>
                </c:pt>
                <c:pt idx="4">
                  <c:v>15077.285739999987</c:v>
                </c:pt>
                <c:pt idx="5">
                  <c:v>17138.977999999999</c:v>
                </c:pt>
                <c:pt idx="6">
                  <c:v>15640.7071</c:v>
                </c:pt>
              </c:numCache>
            </c:numRef>
          </c:val>
        </c:ser>
        <c:marker val="1"/>
        <c:axId val="151082880"/>
        <c:axId val="151109632"/>
      </c:lineChart>
      <c:catAx>
        <c:axId val="151082880"/>
        <c:scaling>
          <c:orientation val="minMax"/>
        </c:scaling>
        <c:axPos val="b"/>
        <c:numFmt formatCode="General" sourceLinked="1"/>
        <c:majorTickMark val="none"/>
        <c:tickLblPos val="nextTo"/>
        <c:crossAx val="151109632"/>
        <c:crosses val="autoZero"/>
        <c:auto val="1"/>
        <c:lblAlgn val="ctr"/>
        <c:lblOffset val="100"/>
      </c:catAx>
      <c:valAx>
        <c:axId val="151109632"/>
        <c:scaling>
          <c:orientation val="minMax"/>
        </c:scaling>
        <c:axPos val="l"/>
        <c:majorGridlines/>
        <c:title>
          <c:tx>
            <c:rich>
              <a:bodyPr/>
              <a:lstStyle/>
              <a:p>
                <a:pPr>
                  <a:defRPr/>
                </a:pPr>
                <a:r>
                  <a:rPr lang="zh-CN" altLang="en-US"/>
                  <a:t>单位：十亿美元</a:t>
                </a:r>
              </a:p>
            </c:rich>
          </c:tx>
        </c:title>
        <c:numFmt formatCode="General" sourceLinked="1"/>
        <c:majorTickMark val="none"/>
        <c:tickLblPos val="nextTo"/>
        <c:crossAx val="151082880"/>
        <c:crosses val="autoZero"/>
        <c:crossBetween val="between"/>
      </c:valAx>
    </c:plotArea>
    <c:legend>
      <c:legendPos val="r"/>
      <c:txPr>
        <a:bodyPr/>
        <a:lstStyle/>
        <a:p>
          <a:pPr>
            <a:defRPr sz="1600"/>
          </a:pPr>
          <a:endParaRPr lang="zh-CN"/>
        </a:p>
      </c:txPr>
    </c:legend>
    <c:plotVisOnly val="1"/>
  </c:chart>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a:lstStyle/>
          <a:p>
            <a:pPr>
              <a:defRPr/>
            </a:pPr>
            <a:r>
              <a:rPr lang="zh-CN" altLang="en-US"/>
              <a:t>美国企业融资规模（单位：十亿美元）</a:t>
            </a:r>
          </a:p>
        </c:rich>
      </c:tx>
    </c:title>
    <c:plotArea>
      <c:layout/>
      <c:barChart>
        <c:barDir val="col"/>
        <c:grouping val="clustered"/>
        <c:ser>
          <c:idx val="1"/>
          <c:order val="0"/>
          <c:tx>
            <c:strRef>
              <c:f>[anx16a.csv]Sheet1!$C$8</c:f>
              <c:strCache>
                <c:ptCount val="1"/>
                <c:pt idx="0">
                  <c:v>债务融资</c:v>
                </c:pt>
              </c:strCache>
            </c:strRef>
          </c:tx>
          <c:dLbls>
            <c:showVal val="1"/>
          </c:dLbls>
          <c:cat>
            <c:numRef>
              <c:f>[anx16a.csv]Sheet1!$B$9:$B$30</c:f>
              <c:numCache>
                <c:formatCode>General</c:formatCode>
                <c:ptCount val="2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numCache>
            </c:numRef>
          </c:cat>
          <c:val>
            <c:numRef>
              <c:f>[anx16a.csv]Sheet1!$C$9:$C$30</c:f>
              <c:numCache>
                <c:formatCode>0_);[Red]\(0\)</c:formatCode>
                <c:ptCount val="22"/>
                <c:pt idx="0">
                  <c:v>168.8</c:v>
                </c:pt>
                <c:pt idx="1">
                  <c:v>281.2</c:v>
                </c:pt>
                <c:pt idx="2">
                  <c:v>386.3</c:v>
                </c:pt>
                <c:pt idx="3">
                  <c:v>535.20000000000005</c:v>
                </c:pt>
                <c:pt idx="4">
                  <c:v>389.8</c:v>
                </c:pt>
                <c:pt idx="5">
                  <c:v>441.4</c:v>
                </c:pt>
                <c:pt idx="6">
                  <c:v>584.29999999999995</c:v>
                </c:pt>
                <c:pt idx="7">
                  <c:v>784.5</c:v>
                </c:pt>
                <c:pt idx="8">
                  <c:v>1107.3</c:v>
                </c:pt>
                <c:pt idx="9">
                  <c:v>1083.7</c:v>
                </c:pt>
                <c:pt idx="10">
                  <c:v>1020.3</c:v>
                </c:pt>
                <c:pt idx="11">
                  <c:v>1399.4</c:v>
                </c:pt>
                <c:pt idx="12">
                  <c:v>1329.6</c:v>
                </c:pt>
                <c:pt idx="13">
                  <c:v>1750.6</c:v>
                </c:pt>
                <c:pt idx="14">
                  <c:v>1997.4</c:v>
                </c:pt>
                <c:pt idx="15">
                  <c:v>2437.6</c:v>
                </c:pt>
                <c:pt idx="16">
                  <c:v>2793</c:v>
                </c:pt>
                <c:pt idx="17">
                  <c:v>2488.1999999999998</c:v>
                </c:pt>
                <c:pt idx="18">
                  <c:v>933.80000000000007</c:v>
                </c:pt>
                <c:pt idx="19">
                  <c:v>1118.2033999999999</c:v>
                </c:pt>
                <c:pt idx="20">
                  <c:v>1218.3861540799999</c:v>
                </c:pt>
                <c:pt idx="21">
                  <c:v>1180.4825740000001</c:v>
                </c:pt>
              </c:numCache>
            </c:numRef>
          </c:val>
        </c:ser>
        <c:ser>
          <c:idx val="2"/>
          <c:order val="1"/>
          <c:tx>
            <c:strRef>
              <c:f>[anx16a.csv]Sheet1!$D$8</c:f>
              <c:strCache>
                <c:ptCount val="1"/>
                <c:pt idx="0">
                  <c:v>股票融资</c:v>
                </c:pt>
              </c:strCache>
            </c:strRef>
          </c:tx>
          <c:spPr>
            <a:solidFill>
              <a:srgbClr val="009900"/>
            </a:solidFill>
          </c:spPr>
          <c:dLbls>
            <c:showVal val="1"/>
          </c:dLbls>
          <c:cat>
            <c:numRef>
              <c:f>[anx16a.csv]Sheet1!$B$9:$B$30</c:f>
              <c:numCache>
                <c:formatCode>General</c:formatCode>
                <c:ptCount val="2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numCache>
            </c:numRef>
          </c:cat>
          <c:val>
            <c:numRef>
              <c:f>[anx16a.csv]Sheet1!$D$9:$D$30</c:f>
              <c:numCache>
                <c:formatCode>0_);[Red]\(0\)</c:formatCode>
                <c:ptCount val="22"/>
                <c:pt idx="0">
                  <c:v>23.9</c:v>
                </c:pt>
                <c:pt idx="1">
                  <c:v>75.900000000000006</c:v>
                </c:pt>
                <c:pt idx="2">
                  <c:v>101.8</c:v>
                </c:pt>
                <c:pt idx="3">
                  <c:v>130.80000000000001</c:v>
                </c:pt>
                <c:pt idx="4">
                  <c:v>76.900000000000006</c:v>
                </c:pt>
                <c:pt idx="5">
                  <c:v>97.1</c:v>
                </c:pt>
                <c:pt idx="6">
                  <c:v>151.9</c:v>
                </c:pt>
                <c:pt idx="7">
                  <c:v>153.4</c:v>
                </c:pt>
                <c:pt idx="8">
                  <c:v>152.69999999999999</c:v>
                </c:pt>
                <c:pt idx="9">
                  <c:v>191.7</c:v>
                </c:pt>
                <c:pt idx="10">
                  <c:v>204.5</c:v>
                </c:pt>
                <c:pt idx="11">
                  <c:v>169.7</c:v>
                </c:pt>
                <c:pt idx="12">
                  <c:v>154</c:v>
                </c:pt>
                <c:pt idx="13">
                  <c:v>156.30000000000001</c:v>
                </c:pt>
                <c:pt idx="14">
                  <c:v>202.7</c:v>
                </c:pt>
                <c:pt idx="15">
                  <c:v>190.4</c:v>
                </c:pt>
                <c:pt idx="16">
                  <c:v>190.5</c:v>
                </c:pt>
                <c:pt idx="17">
                  <c:v>247.5</c:v>
                </c:pt>
                <c:pt idx="18">
                  <c:v>242.60499999999996</c:v>
                </c:pt>
                <c:pt idx="19">
                  <c:v>264.17259999999999</c:v>
                </c:pt>
                <c:pt idx="20">
                  <c:v>261.65019999999993</c:v>
                </c:pt>
                <c:pt idx="21">
                  <c:v>198.37979999999999</c:v>
                </c:pt>
              </c:numCache>
            </c:numRef>
          </c:val>
        </c:ser>
        <c:gapWidth val="75"/>
        <c:overlap val="-25"/>
        <c:axId val="151303296"/>
        <c:axId val="151304832"/>
      </c:barChart>
      <c:catAx>
        <c:axId val="151303296"/>
        <c:scaling>
          <c:orientation val="minMax"/>
        </c:scaling>
        <c:axPos val="b"/>
        <c:numFmt formatCode="General" sourceLinked="1"/>
        <c:majorTickMark val="none"/>
        <c:tickLblPos val="nextTo"/>
        <c:crossAx val="151304832"/>
        <c:crosses val="autoZero"/>
        <c:auto val="1"/>
        <c:lblAlgn val="ctr"/>
        <c:lblOffset val="100"/>
      </c:catAx>
      <c:valAx>
        <c:axId val="151304832"/>
        <c:scaling>
          <c:orientation val="minMax"/>
        </c:scaling>
        <c:axPos val="l"/>
        <c:majorGridlines/>
        <c:numFmt formatCode="0_);[Red]\(0\)" sourceLinked="1"/>
        <c:majorTickMark val="none"/>
        <c:tickLblPos val="nextTo"/>
        <c:spPr>
          <a:ln w="9525">
            <a:noFill/>
          </a:ln>
        </c:spPr>
        <c:crossAx val="151303296"/>
        <c:crosses val="autoZero"/>
        <c:crossBetween val="between"/>
      </c:valAx>
    </c:plotArea>
    <c:legend>
      <c:legendPos val="b"/>
    </c:legend>
    <c:plotVisOnly val="1"/>
  </c:chart>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style val="4"/>
  <c:clrMapOvr bg1="lt1" tx1="dk1" bg2="lt2" tx2="dk2" accent1="accent1" accent2="accent2" accent3="accent3" accent4="accent4" accent5="accent5" accent6="accent6" hlink="hlink" folHlink="folHlink"/>
  <c:chart>
    <c:plotArea>
      <c:layout>
        <c:manualLayout>
          <c:layoutTarget val="inner"/>
          <c:xMode val="edge"/>
          <c:yMode val="edge"/>
          <c:x val="0.11194057044020729"/>
          <c:y val="6.1728643135300784E-2"/>
          <c:w val="0.85323590357758383"/>
          <c:h val="0.75720468912635486"/>
        </c:manualLayout>
      </c:layout>
      <c:lineChart>
        <c:grouping val="standard"/>
        <c:ser>
          <c:idx val="1"/>
          <c:order val="0"/>
          <c:spPr>
            <a:ln>
              <a:solidFill>
                <a:srgbClr val="FF0000"/>
              </a:solidFill>
            </a:ln>
          </c:spPr>
          <c:marker>
            <c:spPr>
              <a:solidFill>
                <a:srgbClr val="FF0000"/>
              </a:solidFill>
              <a:ln>
                <a:solidFill>
                  <a:srgbClr val="FF0000"/>
                </a:solidFill>
              </a:ln>
            </c:spPr>
          </c:marker>
          <c:cat>
            <c:strRef>
              <c:f>Sheet2!$A$2:$A$17</c:f>
              <c:strCache>
                <c:ptCount val="16"/>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strCache>
            </c:strRef>
          </c:cat>
          <c:val>
            <c:numRef>
              <c:f>Sheet2!$T$2:$T$17</c:f>
              <c:numCache>
                <c:formatCode>0%</c:formatCode>
                <c:ptCount val="16"/>
                <c:pt idx="0">
                  <c:v>0</c:v>
                </c:pt>
                <c:pt idx="1">
                  <c:v>8.7288577104591685E-3</c:v>
                </c:pt>
                <c:pt idx="2">
                  <c:v>1.7444373171741519E-2</c:v>
                </c:pt>
                <c:pt idx="3">
                  <c:v>1.7231989623902273E-2</c:v>
                </c:pt>
                <c:pt idx="4">
                  <c:v>1.8808378586479782E-2</c:v>
                </c:pt>
                <c:pt idx="5">
                  <c:v>2.5518334552777976E-2</c:v>
                </c:pt>
                <c:pt idx="6">
                  <c:v>2.9554322434155456E-2</c:v>
                </c:pt>
                <c:pt idx="7">
                  <c:v>3.8948257012666042E-2</c:v>
                </c:pt>
                <c:pt idx="8">
                  <c:v>7.1515938311168203E-2</c:v>
                </c:pt>
                <c:pt idx="9">
                  <c:v>8.9435846116171766E-2</c:v>
                </c:pt>
                <c:pt idx="10">
                  <c:v>9.2956655242285968E-2</c:v>
                </c:pt>
                <c:pt idx="11">
                  <c:v>0.11586729410930029</c:v>
                </c:pt>
                <c:pt idx="12">
                  <c:v>0.12633784155565719</c:v>
                </c:pt>
                <c:pt idx="13">
                  <c:v>0.21119025313883241</c:v>
                </c:pt>
                <c:pt idx="14">
                  <c:v>0.28260985946910555</c:v>
                </c:pt>
                <c:pt idx="15">
                  <c:v>0.34478806088370573</c:v>
                </c:pt>
              </c:numCache>
            </c:numRef>
          </c:val>
        </c:ser>
        <c:marker val="1"/>
        <c:axId val="151382272"/>
        <c:axId val="151540096"/>
      </c:lineChart>
      <c:catAx>
        <c:axId val="151382272"/>
        <c:scaling>
          <c:orientation val="minMax"/>
        </c:scaling>
        <c:axPos val="b"/>
        <c:numFmt formatCode="General" sourceLinked="1"/>
        <c:majorTickMark val="in"/>
        <c:tickLblPos val="nextTo"/>
        <c:txPr>
          <a:bodyPr rot="-5400000" vert="horz"/>
          <a:lstStyle/>
          <a:p>
            <a:pPr>
              <a:defRPr sz="900"/>
            </a:pPr>
            <a:endParaRPr lang="zh-CN"/>
          </a:p>
        </c:txPr>
        <c:crossAx val="151540096"/>
        <c:crosses val="autoZero"/>
        <c:auto val="1"/>
        <c:lblAlgn val="ctr"/>
        <c:lblOffset val="100"/>
        <c:tickLblSkip val="1"/>
        <c:tickMarkSkip val="1"/>
      </c:catAx>
      <c:valAx>
        <c:axId val="151540096"/>
        <c:scaling>
          <c:orientation val="minMax"/>
          <c:min val="0"/>
        </c:scaling>
        <c:axPos val="l"/>
        <c:numFmt formatCode="0%" sourceLinked="0"/>
        <c:majorTickMark val="in"/>
        <c:tickLblPos val="nextTo"/>
        <c:txPr>
          <a:bodyPr rot="0" vert="horz"/>
          <a:lstStyle/>
          <a:p>
            <a:pPr>
              <a:defRPr/>
            </a:pPr>
            <a:endParaRPr lang="zh-CN"/>
          </a:p>
        </c:txPr>
        <c:crossAx val="151382272"/>
        <c:crosses val="autoZero"/>
        <c:crossBetween val="between"/>
        <c:majorUnit val="5.0000000000000024E-2"/>
      </c:valAx>
    </c:plotArea>
    <c:plotVisOnly val="1"/>
    <c:dispBlanksAs val="gap"/>
  </c:chart>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style val="4"/>
  <c:clrMapOvr bg1="lt1" tx1="dk1" bg2="lt2" tx2="dk2" accent1="accent1" accent2="accent2" accent3="accent3" accent4="accent4" accent5="accent5" accent6="accent6" hlink="hlink" folHlink="folHlink"/>
  <c:chart>
    <c:plotArea>
      <c:layout>
        <c:manualLayout>
          <c:layoutTarget val="inner"/>
          <c:xMode val="edge"/>
          <c:yMode val="edge"/>
          <c:x val="0.11194057044020726"/>
          <c:y val="6.1728643135300722E-2"/>
          <c:w val="0.85323590357758361"/>
          <c:h val="0.75720468912635486"/>
        </c:manualLayout>
      </c:layout>
      <c:lineChart>
        <c:grouping val="standard"/>
        <c:ser>
          <c:idx val="1"/>
          <c:order val="0"/>
          <c:spPr>
            <a:ln>
              <a:solidFill>
                <a:srgbClr val="0070C0"/>
              </a:solidFill>
            </a:ln>
          </c:spPr>
          <c:marker>
            <c:spPr>
              <a:solidFill>
                <a:srgbClr val="0070C0"/>
              </a:solidFill>
            </c:spPr>
          </c:marker>
          <c:cat>
            <c:strRef>
              <c:f>Sheet2!$A$2:$A$17</c:f>
              <c:strCache>
                <c:ptCount val="16"/>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注</c:v>
                </c:pt>
              </c:strCache>
            </c:strRef>
          </c:cat>
          <c:val>
            <c:numRef>
              <c:f>Sheet2!$J$2:$J$17</c:f>
              <c:numCache>
                <c:formatCode>0%</c:formatCode>
                <c:ptCount val="16"/>
                <c:pt idx="0">
                  <c:v>1</c:v>
                </c:pt>
                <c:pt idx="1">
                  <c:v>0.99127114228954083</c:v>
                </c:pt>
                <c:pt idx="2">
                  <c:v>0.98255562682825848</c:v>
                </c:pt>
                <c:pt idx="3">
                  <c:v>0.98276801037609773</c:v>
                </c:pt>
                <c:pt idx="4">
                  <c:v>0.9811916214135209</c:v>
                </c:pt>
                <c:pt idx="5">
                  <c:v>0.97448166544722159</c:v>
                </c:pt>
                <c:pt idx="6">
                  <c:v>0.97044567756584565</c:v>
                </c:pt>
                <c:pt idx="7">
                  <c:v>0.96105174298733398</c:v>
                </c:pt>
                <c:pt idx="8">
                  <c:v>0.9284840616888318</c:v>
                </c:pt>
                <c:pt idx="9">
                  <c:v>0.91056415388382828</c:v>
                </c:pt>
                <c:pt idx="10">
                  <c:v>0.90704334475771342</c:v>
                </c:pt>
                <c:pt idx="11">
                  <c:v>0.8841327058906987</c:v>
                </c:pt>
                <c:pt idx="12">
                  <c:v>0.87366215844434281</c:v>
                </c:pt>
                <c:pt idx="13">
                  <c:v>0.78880974686116767</c:v>
                </c:pt>
                <c:pt idx="14">
                  <c:v>0.75641892702112867</c:v>
                </c:pt>
              </c:numCache>
            </c:numRef>
          </c:val>
        </c:ser>
        <c:marker val="1"/>
        <c:axId val="151722624"/>
        <c:axId val="151847680"/>
      </c:lineChart>
      <c:catAx>
        <c:axId val="151722624"/>
        <c:scaling>
          <c:orientation val="minMax"/>
        </c:scaling>
        <c:axPos val="b"/>
        <c:numFmt formatCode="General" sourceLinked="1"/>
        <c:majorTickMark val="in"/>
        <c:tickLblPos val="nextTo"/>
        <c:txPr>
          <a:bodyPr rot="-5400000" vert="horz"/>
          <a:lstStyle/>
          <a:p>
            <a:pPr>
              <a:defRPr sz="800"/>
            </a:pPr>
            <a:endParaRPr lang="zh-CN"/>
          </a:p>
        </c:txPr>
        <c:crossAx val="151847680"/>
        <c:crosses val="autoZero"/>
        <c:auto val="1"/>
        <c:lblAlgn val="ctr"/>
        <c:lblOffset val="100"/>
        <c:tickLblSkip val="1"/>
        <c:tickMarkSkip val="1"/>
      </c:catAx>
      <c:valAx>
        <c:axId val="151847680"/>
        <c:scaling>
          <c:orientation val="minMax"/>
          <c:max val="1"/>
          <c:min val="0.65000000000000235"/>
        </c:scaling>
        <c:axPos val="l"/>
        <c:numFmt formatCode="0%" sourceLinked="0"/>
        <c:majorTickMark val="in"/>
        <c:tickLblPos val="nextTo"/>
        <c:txPr>
          <a:bodyPr rot="0" vert="horz"/>
          <a:lstStyle/>
          <a:p>
            <a:pPr>
              <a:defRPr/>
            </a:pPr>
            <a:endParaRPr lang="zh-CN"/>
          </a:p>
        </c:txPr>
        <c:crossAx val="151722624"/>
        <c:crosses val="autoZero"/>
        <c:crossBetween val="between"/>
        <c:majorUnit val="0.05"/>
      </c:valAx>
    </c:plotArea>
    <c:plotVisOnly val="1"/>
    <c:dispBlanksAs val="gap"/>
  </c:chart>
  <c:externalData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pieChart>
        <c:varyColors val="1"/>
        <c:ser>
          <c:idx val="0"/>
          <c:order val="0"/>
          <c:dLbls>
            <c:showVal val="1"/>
            <c:showLeaderLines val="1"/>
          </c:dLbls>
          <c:cat>
            <c:strRef>
              <c:f>做图P10!$A$4:$A$14</c:f>
              <c:strCache>
                <c:ptCount val="11"/>
                <c:pt idx="0">
                  <c:v>记账式国债</c:v>
                </c:pt>
                <c:pt idx="1">
                  <c:v>储蓄国债</c:v>
                </c:pt>
                <c:pt idx="2">
                  <c:v>地方政府债</c:v>
                </c:pt>
                <c:pt idx="3">
                  <c:v>央行票据</c:v>
                </c:pt>
                <c:pt idx="4">
                  <c:v>政策性银行债</c:v>
                </c:pt>
                <c:pt idx="5">
                  <c:v>商业银行债券</c:v>
                </c:pt>
                <c:pt idx="6">
                  <c:v>非银行金融机构债券</c:v>
                </c:pt>
                <c:pt idx="7">
                  <c:v>中央企业债券</c:v>
                </c:pt>
                <c:pt idx="8">
                  <c:v>地方企业债券</c:v>
                </c:pt>
                <c:pt idx="9">
                  <c:v>短期融资券</c:v>
                </c:pt>
                <c:pt idx="10">
                  <c:v>中期票据</c:v>
                </c:pt>
              </c:strCache>
            </c:strRef>
          </c:cat>
          <c:val>
            <c:numRef>
              <c:f>做图P10!$B$4:$B$14</c:f>
              <c:numCache>
                <c:formatCode>0.00%</c:formatCode>
                <c:ptCount val="11"/>
                <c:pt idx="0">
                  <c:v>0.1470730502655325</c:v>
                </c:pt>
                <c:pt idx="1">
                  <c:v>0.11758708297623238</c:v>
                </c:pt>
                <c:pt idx="2">
                  <c:v>2.3128148114188778E-2</c:v>
                </c:pt>
                <c:pt idx="3">
                  <c:v>0.45955630302893208</c:v>
                </c:pt>
                <c:pt idx="4">
                  <c:v>0.13504641324615441</c:v>
                </c:pt>
                <c:pt idx="5">
                  <c:v>3.2911354766490791E-2</c:v>
                </c:pt>
                <c:pt idx="6">
                  <c:v>2.6019166628463014E-3</c:v>
                </c:pt>
                <c:pt idx="7">
                  <c:v>2.3463506261844572E-2</c:v>
                </c:pt>
                <c:pt idx="8">
                  <c:v>2.5710752773359841E-2</c:v>
                </c:pt>
                <c:pt idx="9">
                  <c:v>5.3334087755022914E-2</c:v>
                </c:pt>
                <c:pt idx="10">
                  <c:v>7.9618649883095138E-2</c:v>
                </c:pt>
              </c:numCache>
            </c:numRef>
          </c:val>
        </c:ser>
        <c:firstSliceAng val="0"/>
      </c:pieChart>
    </c:plotArea>
    <c:legend>
      <c:legendPos val="r"/>
      <c:layout>
        <c:manualLayout>
          <c:xMode val="edge"/>
          <c:yMode val="edge"/>
          <c:x val="0.74862528681066565"/>
          <c:y val="0.13856704676306644"/>
          <c:w val="0.23978056321398317"/>
          <c:h val="0.72286563830935024"/>
        </c:manualLayout>
      </c:layout>
      <c:txPr>
        <a:bodyPr/>
        <a:lstStyle/>
        <a:p>
          <a:pPr>
            <a:defRPr sz="1100"/>
          </a:pPr>
          <a:endParaRPr lang="zh-CN"/>
        </a:p>
      </c:txPr>
    </c:legend>
    <c:plotVisOnly val="1"/>
  </c:chart>
  <c:externalData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plotArea>
      <c:layout/>
      <c:pieChart>
        <c:varyColors val="1"/>
        <c:ser>
          <c:idx val="0"/>
          <c:order val="0"/>
          <c:dLbls>
            <c:showVal val="1"/>
            <c:showLeaderLines val="1"/>
          </c:dLbls>
          <c:cat>
            <c:strRef>
              <c:f>做图P10!$A$4:$A$14</c:f>
              <c:strCache>
                <c:ptCount val="11"/>
                <c:pt idx="0">
                  <c:v>记账式国债</c:v>
                </c:pt>
                <c:pt idx="1">
                  <c:v>储蓄国债</c:v>
                </c:pt>
                <c:pt idx="2">
                  <c:v>地方政府债</c:v>
                </c:pt>
                <c:pt idx="3">
                  <c:v>央行票据</c:v>
                </c:pt>
                <c:pt idx="4">
                  <c:v>政策性银行债</c:v>
                </c:pt>
                <c:pt idx="5">
                  <c:v>商业银行债券</c:v>
                </c:pt>
                <c:pt idx="6">
                  <c:v>非银行金融机构债券</c:v>
                </c:pt>
                <c:pt idx="7">
                  <c:v>中央企业债券</c:v>
                </c:pt>
                <c:pt idx="8">
                  <c:v>地方企业债券</c:v>
                </c:pt>
                <c:pt idx="9">
                  <c:v>短期融资券</c:v>
                </c:pt>
                <c:pt idx="10">
                  <c:v>中期票据</c:v>
                </c:pt>
              </c:strCache>
            </c:strRef>
          </c:cat>
          <c:val>
            <c:numRef>
              <c:f>做图P10!$B$4:$B$14</c:f>
              <c:numCache>
                <c:formatCode>0.00%</c:formatCode>
                <c:ptCount val="11"/>
                <c:pt idx="0">
                  <c:v>0.1470730502655325</c:v>
                </c:pt>
                <c:pt idx="1">
                  <c:v>0.11758708297623244</c:v>
                </c:pt>
                <c:pt idx="2">
                  <c:v>2.3128148114188778E-2</c:v>
                </c:pt>
                <c:pt idx="3">
                  <c:v>0.45955630302893208</c:v>
                </c:pt>
                <c:pt idx="4">
                  <c:v>0.13504641324615441</c:v>
                </c:pt>
                <c:pt idx="5">
                  <c:v>3.2911354766490791E-2</c:v>
                </c:pt>
                <c:pt idx="6">
                  <c:v>2.6019166628463036E-3</c:v>
                </c:pt>
                <c:pt idx="7">
                  <c:v>2.3463506261844572E-2</c:v>
                </c:pt>
                <c:pt idx="8">
                  <c:v>2.5710752773359841E-2</c:v>
                </c:pt>
                <c:pt idx="9">
                  <c:v>5.3334087755022914E-2</c:v>
                </c:pt>
                <c:pt idx="10">
                  <c:v>7.9618649883095138E-2</c:v>
                </c:pt>
              </c:numCache>
            </c:numRef>
          </c:val>
        </c:ser>
        <c:firstSliceAng val="0"/>
      </c:pieChart>
    </c:plotArea>
    <c:legend>
      <c:legendPos val="r"/>
      <c:layout>
        <c:manualLayout>
          <c:xMode val="edge"/>
          <c:yMode val="edge"/>
          <c:x val="0.74862528681066565"/>
          <c:y val="0.13856704676306644"/>
          <c:w val="0.23978056321398317"/>
          <c:h val="0.72286563830935058"/>
        </c:manualLayout>
      </c:layout>
      <c:txPr>
        <a:bodyPr/>
        <a:lstStyle/>
        <a:p>
          <a:pPr>
            <a:defRPr sz="1100"/>
          </a:pPr>
          <a:endParaRPr lang="zh-CN"/>
        </a:p>
      </c:txPr>
    </c:legend>
    <c:plotVisOnly val="1"/>
  </c:chart>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237C7F-D1D6-4A97-ADA8-CB009C7E46F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6F93DCFC-EE49-4635-B922-376A04D0B764}">
      <dgm:prSet phldrT="[文本]" custT="1"/>
      <dgm:spPr/>
      <dgm:t>
        <a:bodyPr/>
        <a:lstStyle/>
        <a:p>
          <a:pPr marL="0" marR="0" indent="0" algn="ctr" defTabSz="914400" eaLnBrk="1" fontAlgn="auto" latinLnBrk="0" hangingPunct="1">
            <a:lnSpc>
              <a:spcPct val="100000"/>
            </a:lnSpc>
            <a:spcBef>
              <a:spcPts val="0"/>
            </a:spcBef>
            <a:spcAft>
              <a:spcPts val="0"/>
            </a:spcAft>
            <a:buClrTx/>
            <a:buSzTx/>
            <a:buFontTx/>
            <a:buNone/>
            <a:tabLst/>
            <a:defRPr/>
          </a:pPr>
          <a:r>
            <a:rPr lang="zh-CN" altLang="en-US" sz="2000" dirty="0" smtClean="0">
              <a:solidFill>
                <a:srgbClr val="000066"/>
              </a:solidFill>
              <a:latin typeface="华文楷体" pitchFamily="2" charset="-122"/>
              <a:ea typeface="华文楷体" pitchFamily="2" charset="-122"/>
            </a:rPr>
            <a:t>主体信用评级</a:t>
          </a:r>
        </a:p>
      </dgm:t>
    </dgm:pt>
    <dgm:pt modelId="{84ADCC3C-BE62-4BF6-AF1D-96C41F7B2D35}" type="parTrans" cxnId="{3F51AD80-4ABA-49FB-8C68-53E1BEE1D6A1}">
      <dgm:prSet/>
      <dgm:spPr/>
      <dgm:t>
        <a:bodyPr/>
        <a:lstStyle/>
        <a:p>
          <a:endParaRPr lang="zh-CN" altLang="en-US">
            <a:solidFill>
              <a:srgbClr val="000066"/>
            </a:solidFill>
          </a:endParaRPr>
        </a:p>
      </dgm:t>
    </dgm:pt>
    <dgm:pt modelId="{A259FECD-1967-4A11-813F-101E29224532}" type="sibTrans" cxnId="{3F51AD80-4ABA-49FB-8C68-53E1BEE1D6A1}">
      <dgm:prSet/>
      <dgm:spPr/>
      <dgm:t>
        <a:bodyPr/>
        <a:lstStyle/>
        <a:p>
          <a:endParaRPr lang="zh-CN" altLang="en-US">
            <a:solidFill>
              <a:srgbClr val="000066"/>
            </a:solidFill>
          </a:endParaRPr>
        </a:p>
      </dgm:t>
    </dgm:pt>
    <dgm:pt modelId="{EA93CFAB-FE19-4D02-BC67-87FB05C1C5FD}">
      <dgm:prSet phldrT="[文本]" custT="1"/>
      <dgm:spPr/>
      <dgm:t>
        <a:bodyPr/>
        <a:lstStyle/>
        <a:p>
          <a:pPr algn="l"/>
          <a:endParaRPr lang="zh-CN" altLang="en-US" sz="1400" b="0" kern="1200" dirty="0">
            <a:solidFill>
              <a:srgbClr val="000066"/>
            </a:solidFill>
            <a:latin typeface="Times New Roman" pitchFamily="18" charset="0"/>
            <a:ea typeface="楷体_GB2312" pitchFamily="49" charset="-122"/>
            <a:cs typeface="Times New Roman" pitchFamily="18" charset="0"/>
          </a:endParaRPr>
        </a:p>
      </dgm:t>
    </dgm:pt>
    <dgm:pt modelId="{5FEFC59D-4A53-4F5F-B7F8-EA3C7DDC1711}" type="parTrans" cxnId="{9EB950D4-0AA6-41C1-859D-0BE951CB1035}">
      <dgm:prSet/>
      <dgm:spPr/>
      <dgm:t>
        <a:bodyPr/>
        <a:lstStyle/>
        <a:p>
          <a:endParaRPr lang="zh-CN" altLang="en-US">
            <a:solidFill>
              <a:srgbClr val="000066"/>
            </a:solidFill>
          </a:endParaRPr>
        </a:p>
      </dgm:t>
    </dgm:pt>
    <dgm:pt modelId="{837542CC-A5F9-432D-87FB-50F63AB7FCD4}" type="sibTrans" cxnId="{9EB950D4-0AA6-41C1-859D-0BE951CB1035}">
      <dgm:prSet/>
      <dgm:spPr/>
      <dgm:t>
        <a:bodyPr/>
        <a:lstStyle/>
        <a:p>
          <a:endParaRPr lang="zh-CN" altLang="en-US">
            <a:solidFill>
              <a:srgbClr val="000066"/>
            </a:solidFill>
          </a:endParaRPr>
        </a:p>
      </dgm:t>
    </dgm:pt>
    <dgm:pt modelId="{D91B6ADE-EF7D-4AB6-BF69-6132D3311CD4}">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2000" dirty="0" smtClean="0">
              <a:solidFill>
                <a:srgbClr val="000066"/>
              </a:solidFill>
              <a:latin typeface="华文楷体" pitchFamily="2" charset="-122"/>
              <a:ea typeface="华文楷体" pitchFamily="2" charset="-122"/>
            </a:rPr>
            <a:t>长期债券信用评级</a:t>
          </a:r>
          <a:endParaRPr lang="zh-CN" altLang="en-US" sz="2000" dirty="0">
            <a:solidFill>
              <a:srgbClr val="000066"/>
            </a:solidFill>
            <a:latin typeface="华文楷体" pitchFamily="2" charset="-122"/>
            <a:ea typeface="华文楷体" pitchFamily="2" charset="-122"/>
          </a:endParaRPr>
        </a:p>
      </dgm:t>
    </dgm:pt>
    <dgm:pt modelId="{24DE36E1-3576-41D6-9BBB-A07AA3134B8F}" type="parTrans" cxnId="{CABFA945-6575-4FE4-8934-CC189DC8C81E}">
      <dgm:prSet/>
      <dgm:spPr/>
      <dgm:t>
        <a:bodyPr/>
        <a:lstStyle/>
        <a:p>
          <a:endParaRPr lang="zh-CN" altLang="en-US">
            <a:solidFill>
              <a:srgbClr val="000066"/>
            </a:solidFill>
          </a:endParaRPr>
        </a:p>
      </dgm:t>
    </dgm:pt>
    <dgm:pt modelId="{E9BB31BD-36BB-4B19-9BFA-106363DD2DB5}" type="sibTrans" cxnId="{CABFA945-6575-4FE4-8934-CC189DC8C81E}">
      <dgm:prSet/>
      <dgm:spPr/>
      <dgm:t>
        <a:bodyPr/>
        <a:lstStyle/>
        <a:p>
          <a:endParaRPr lang="zh-CN" altLang="en-US">
            <a:solidFill>
              <a:srgbClr val="000066"/>
            </a:solidFill>
          </a:endParaRPr>
        </a:p>
      </dgm:t>
    </dgm:pt>
    <dgm:pt modelId="{332904B0-830F-4B19-AC6C-B209EE893B33}">
      <dgm:prSet phldrT="[文本]" custT="1"/>
      <dgm:spPr/>
      <dgm:t>
        <a:bodyPr/>
        <a:lstStyle/>
        <a:p>
          <a:pPr marL="114300" indent="0" defTabSz="622300">
            <a:lnSpc>
              <a:spcPct val="90000"/>
            </a:lnSpc>
            <a:spcBef>
              <a:spcPct val="0"/>
            </a:spcBef>
            <a:spcAft>
              <a:spcPct val="15000"/>
            </a:spcAft>
            <a:buNone/>
          </a:pPr>
          <a:r>
            <a:rPr lang="zh-CN" altLang="en-US" sz="1400" b="0" kern="1200" dirty="0" smtClean="0">
              <a:solidFill>
                <a:srgbClr val="000066"/>
              </a:solidFill>
              <a:latin typeface="Times New Roman" pitchFamily="18" charset="0"/>
              <a:ea typeface="楷体_GB2312" pitchFamily="49" charset="-122"/>
              <a:cs typeface="Times New Roman" pitchFamily="18" charset="0"/>
            </a:rPr>
            <a:t>分为三等九级，分别为：</a:t>
          </a:r>
          <a:r>
            <a:rPr lang="en-US" altLang="zh-CN" sz="1400" b="0" kern="1200" dirty="0" smtClean="0">
              <a:solidFill>
                <a:srgbClr val="000066"/>
              </a:solidFill>
              <a:latin typeface="Times New Roman" pitchFamily="18" charset="0"/>
              <a:ea typeface="楷体_GB2312" pitchFamily="49" charset="-122"/>
              <a:cs typeface="Times New Roman" pitchFamily="18" charset="0"/>
            </a:rPr>
            <a:t>AAA</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AA</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A</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BBB</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BB</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B</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CCC</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CC</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C</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endParaRPr lang="zh-CN" altLang="en-US" sz="1400" b="0" kern="1200" dirty="0">
            <a:solidFill>
              <a:srgbClr val="000066"/>
            </a:solidFill>
            <a:latin typeface="Times New Roman" pitchFamily="18" charset="0"/>
            <a:ea typeface="楷体_GB2312" pitchFamily="49" charset="-122"/>
            <a:cs typeface="Times New Roman" pitchFamily="18" charset="0"/>
          </a:endParaRPr>
        </a:p>
      </dgm:t>
    </dgm:pt>
    <dgm:pt modelId="{D1EBAD72-29A8-452F-B790-3A9A3DB4DDC1}" type="parTrans" cxnId="{1B0E26BF-EAF4-4374-BF11-3BCDB617CC2C}">
      <dgm:prSet/>
      <dgm:spPr/>
      <dgm:t>
        <a:bodyPr/>
        <a:lstStyle/>
        <a:p>
          <a:endParaRPr lang="zh-CN" altLang="en-US">
            <a:solidFill>
              <a:srgbClr val="000066"/>
            </a:solidFill>
          </a:endParaRPr>
        </a:p>
      </dgm:t>
    </dgm:pt>
    <dgm:pt modelId="{EFF1B89F-0F97-4BCF-B3F7-DEA1F858AC97}" type="sibTrans" cxnId="{1B0E26BF-EAF4-4374-BF11-3BCDB617CC2C}">
      <dgm:prSet/>
      <dgm:spPr/>
      <dgm:t>
        <a:bodyPr/>
        <a:lstStyle/>
        <a:p>
          <a:endParaRPr lang="zh-CN" altLang="en-US">
            <a:solidFill>
              <a:srgbClr val="000066"/>
            </a:solidFill>
          </a:endParaRPr>
        </a:p>
      </dgm:t>
    </dgm:pt>
    <dgm:pt modelId="{1560134B-9962-4C2A-9D10-6D4AE5777E8F}">
      <dgm:prSet phldrT="[文本]" custT="1"/>
      <dgm:spPr/>
      <dgm:t>
        <a:bodyPr/>
        <a:lstStyle/>
        <a:p>
          <a:pPr marL="0" marR="0" indent="0" algn="ctr" defTabSz="914400" eaLnBrk="1" fontAlgn="auto" latinLnBrk="0" hangingPunct="1">
            <a:lnSpc>
              <a:spcPct val="100000"/>
            </a:lnSpc>
            <a:spcBef>
              <a:spcPts val="0"/>
            </a:spcBef>
            <a:spcAft>
              <a:spcPts val="0"/>
            </a:spcAft>
            <a:buClrTx/>
            <a:buSzTx/>
            <a:buFontTx/>
            <a:buNone/>
            <a:tabLst/>
            <a:defRPr/>
          </a:pPr>
          <a:r>
            <a:rPr lang="zh-CN" altLang="en-US" sz="2000" dirty="0" smtClean="0">
              <a:solidFill>
                <a:srgbClr val="000066"/>
              </a:solidFill>
              <a:latin typeface="华文楷体" pitchFamily="2" charset="-122"/>
              <a:ea typeface="华文楷体" pitchFamily="2" charset="-122"/>
            </a:rPr>
            <a:t>短期债券信用评级</a:t>
          </a:r>
          <a:endParaRPr lang="zh-CN" altLang="en-US" sz="2000" dirty="0">
            <a:solidFill>
              <a:srgbClr val="000066"/>
            </a:solidFill>
            <a:latin typeface="华文楷体" pitchFamily="2" charset="-122"/>
            <a:ea typeface="华文楷体" pitchFamily="2" charset="-122"/>
          </a:endParaRPr>
        </a:p>
      </dgm:t>
    </dgm:pt>
    <dgm:pt modelId="{14B4C082-BD28-4465-83E8-185D741EC94F}" type="parTrans" cxnId="{AFFDED40-B78F-489F-AB2E-56F54E3B3864}">
      <dgm:prSet/>
      <dgm:spPr/>
      <dgm:t>
        <a:bodyPr/>
        <a:lstStyle/>
        <a:p>
          <a:endParaRPr lang="zh-CN" altLang="en-US">
            <a:solidFill>
              <a:srgbClr val="000066"/>
            </a:solidFill>
          </a:endParaRPr>
        </a:p>
      </dgm:t>
    </dgm:pt>
    <dgm:pt modelId="{ABC11BC3-ABFE-4B69-AD12-A390335F71EF}" type="sibTrans" cxnId="{AFFDED40-B78F-489F-AB2E-56F54E3B3864}">
      <dgm:prSet/>
      <dgm:spPr/>
      <dgm:t>
        <a:bodyPr/>
        <a:lstStyle/>
        <a:p>
          <a:endParaRPr lang="zh-CN" altLang="en-US">
            <a:solidFill>
              <a:srgbClr val="000066"/>
            </a:solidFill>
          </a:endParaRPr>
        </a:p>
      </dgm:t>
    </dgm:pt>
    <dgm:pt modelId="{FE5D0929-61B3-40B4-8CCA-3E0F4E477B54}">
      <dgm:prSet phldrT="[文本]" custT="1"/>
      <dgm:spPr/>
      <dgm:t>
        <a:bodyPr/>
        <a:lstStyle/>
        <a:p>
          <a:pPr marL="114300" indent="0" defTabSz="622300">
            <a:lnSpc>
              <a:spcPct val="90000"/>
            </a:lnSpc>
            <a:spcBef>
              <a:spcPct val="0"/>
            </a:spcBef>
            <a:spcAft>
              <a:spcPct val="15000"/>
            </a:spcAft>
            <a:buNone/>
          </a:pPr>
          <a:endParaRPr lang="zh-CN" altLang="en-US" sz="1400" b="0" kern="1200" dirty="0">
            <a:solidFill>
              <a:srgbClr val="000066"/>
            </a:solidFill>
            <a:latin typeface="Times New Roman" pitchFamily="18" charset="0"/>
            <a:ea typeface="楷体_GB2312" pitchFamily="49" charset="-122"/>
            <a:cs typeface="Times New Roman" pitchFamily="18" charset="0"/>
          </a:endParaRPr>
        </a:p>
      </dgm:t>
    </dgm:pt>
    <dgm:pt modelId="{8D74787A-159D-4082-BD53-499253536A01}" type="parTrans" cxnId="{259CBB96-8795-403B-A0E9-3D5FCE4CF11A}">
      <dgm:prSet/>
      <dgm:spPr/>
      <dgm:t>
        <a:bodyPr/>
        <a:lstStyle/>
        <a:p>
          <a:endParaRPr lang="zh-CN" altLang="en-US">
            <a:solidFill>
              <a:srgbClr val="000066"/>
            </a:solidFill>
          </a:endParaRPr>
        </a:p>
      </dgm:t>
    </dgm:pt>
    <dgm:pt modelId="{658EF886-E52B-4ED6-A98F-DB2777C15CFD}" type="sibTrans" cxnId="{259CBB96-8795-403B-A0E9-3D5FCE4CF11A}">
      <dgm:prSet/>
      <dgm:spPr/>
      <dgm:t>
        <a:bodyPr/>
        <a:lstStyle/>
        <a:p>
          <a:endParaRPr lang="zh-CN" altLang="en-US">
            <a:solidFill>
              <a:srgbClr val="000066"/>
            </a:solidFill>
          </a:endParaRPr>
        </a:p>
      </dgm:t>
    </dgm:pt>
    <dgm:pt modelId="{A5E2FA5D-37F8-42CA-87E2-60F16C75DB4E}">
      <dgm:prSet phldrT="[文本]" custT="1"/>
      <dgm:spPr/>
      <dgm:t>
        <a:bodyPr/>
        <a:lstStyle/>
        <a:p>
          <a:pPr algn="l"/>
          <a:r>
            <a:rPr lang="zh-CN" altLang="en-US" sz="1400" b="0" kern="1200" dirty="0" smtClean="0">
              <a:solidFill>
                <a:srgbClr val="000066"/>
              </a:solidFill>
              <a:latin typeface="Times New Roman" pitchFamily="18" charset="0"/>
              <a:ea typeface="楷体_GB2312" pitchFamily="49" charset="-122"/>
              <a:cs typeface="Times New Roman" pitchFamily="18" charset="0"/>
            </a:rPr>
            <a:t>分三等九级，即：</a:t>
          </a:r>
          <a:r>
            <a:rPr lang="en-US" altLang="zh-CN" sz="1400" b="0" kern="1200" dirty="0" smtClean="0">
              <a:solidFill>
                <a:srgbClr val="000066"/>
              </a:solidFill>
              <a:latin typeface="Times New Roman" pitchFamily="18" charset="0"/>
              <a:ea typeface="楷体_GB2312" pitchFamily="49" charset="-122"/>
              <a:cs typeface="Times New Roman" pitchFamily="18" charset="0"/>
            </a:rPr>
            <a:t>AAA</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AA</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A</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BBB</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BB</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B</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CCC</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CC</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C</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p>
        <a:p>
          <a:pPr algn="l"/>
          <a:r>
            <a:rPr lang="zh-CN" altLang="en-US" sz="1400" b="0" kern="1200" dirty="0" smtClean="0">
              <a:solidFill>
                <a:srgbClr val="000066"/>
              </a:solidFill>
              <a:latin typeface="Times New Roman" pitchFamily="18" charset="0"/>
              <a:ea typeface="楷体_GB2312" pitchFamily="49" charset="-122"/>
              <a:cs typeface="Times New Roman" pitchFamily="18" charset="0"/>
            </a:rPr>
            <a:t>每一个信用等级可用“</a:t>
          </a:r>
          <a:r>
            <a:rPr lang="en-US" altLang="zh-CN" sz="1400" b="0" kern="1200" dirty="0" smtClean="0">
              <a:solidFill>
                <a:srgbClr val="000066"/>
              </a:solidFill>
              <a:latin typeface="Times New Roman" pitchFamily="18" charset="0"/>
              <a:ea typeface="楷体_GB2312" pitchFamily="49" charset="-122"/>
              <a:cs typeface="Times New Roman" pitchFamily="18" charset="0"/>
            </a:rPr>
            <a:t>+”</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a:t>
          </a:r>
          <a:r>
            <a:rPr lang="zh-CN" altLang="en-US" sz="1400" b="0" kern="1200" dirty="0" smtClean="0">
              <a:solidFill>
                <a:srgbClr val="000066"/>
              </a:solidFill>
              <a:latin typeface="Times New Roman" pitchFamily="18" charset="0"/>
              <a:ea typeface="楷体_GB2312" pitchFamily="49" charset="-122"/>
              <a:cs typeface="Times New Roman" pitchFamily="18" charset="0"/>
            </a:rPr>
            <a:t>符号进行微调，表示略高或略低于本等级，但不包括</a:t>
          </a:r>
          <a:r>
            <a:rPr lang="en-US" altLang="zh-CN" sz="1400" b="0" kern="1200" dirty="0" smtClean="0">
              <a:solidFill>
                <a:srgbClr val="000066"/>
              </a:solidFill>
              <a:latin typeface="Times New Roman" pitchFamily="18" charset="0"/>
              <a:ea typeface="楷体_GB2312" pitchFamily="49" charset="-122"/>
              <a:cs typeface="Times New Roman" pitchFamily="18" charset="0"/>
            </a:rPr>
            <a:t>AAA+</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endParaRPr lang="zh-CN" altLang="en-US" sz="1400" b="0" kern="1200" dirty="0">
            <a:solidFill>
              <a:srgbClr val="000066"/>
            </a:solidFill>
            <a:latin typeface="Times New Roman" pitchFamily="18" charset="0"/>
            <a:ea typeface="楷体_GB2312" pitchFamily="49" charset="-122"/>
            <a:cs typeface="Times New Roman" pitchFamily="18" charset="0"/>
          </a:endParaRPr>
        </a:p>
      </dgm:t>
    </dgm:pt>
    <dgm:pt modelId="{DE18BF44-CFF1-4917-87A9-44C8C0DE4321}" type="parTrans" cxnId="{F438D108-D962-4693-BD24-07E32B3A5516}">
      <dgm:prSet/>
      <dgm:spPr/>
      <dgm:t>
        <a:bodyPr/>
        <a:lstStyle/>
        <a:p>
          <a:endParaRPr lang="zh-CN" altLang="en-US">
            <a:solidFill>
              <a:srgbClr val="000066"/>
            </a:solidFill>
          </a:endParaRPr>
        </a:p>
      </dgm:t>
    </dgm:pt>
    <dgm:pt modelId="{BCB47F5B-F341-4FA1-A653-D1BE8E29FF08}" type="sibTrans" cxnId="{F438D108-D962-4693-BD24-07E32B3A5516}">
      <dgm:prSet/>
      <dgm:spPr/>
      <dgm:t>
        <a:bodyPr/>
        <a:lstStyle/>
        <a:p>
          <a:endParaRPr lang="zh-CN" altLang="en-US">
            <a:solidFill>
              <a:srgbClr val="000066"/>
            </a:solidFill>
          </a:endParaRPr>
        </a:p>
      </dgm:t>
    </dgm:pt>
    <dgm:pt modelId="{7732B277-A076-4E35-8AAA-3795F66FAEC8}">
      <dgm:prSet phldrT="[文本]" custT="1"/>
      <dgm:spPr/>
      <dgm:t>
        <a:bodyPr/>
        <a:lstStyle/>
        <a:p>
          <a:pPr marL="114300" indent="0" defTabSz="622300">
            <a:lnSpc>
              <a:spcPct val="90000"/>
            </a:lnSpc>
            <a:spcBef>
              <a:spcPct val="0"/>
            </a:spcBef>
            <a:spcAft>
              <a:spcPct val="15000"/>
            </a:spcAft>
            <a:buNone/>
          </a:pPr>
          <a:r>
            <a:rPr lang="zh-CN" altLang="en-US" sz="1400" b="0" kern="1200" dirty="0" smtClean="0">
              <a:solidFill>
                <a:srgbClr val="000066"/>
              </a:solidFill>
              <a:latin typeface="Times New Roman" pitchFamily="18" charset="0"/>
              <a:ea typeface="楷体_GB2312" pitchFamily="49" charset="-122"/>
              <a:cs typeface="Times New Roman" pitchFamily="18" charset="0"/>
            </a:rPr>
            <a:t>分为四等六级，符号表示分别为：</a:t>
          </a:r>
          <a:r>
            <a:rPr lang="en-US" altLang="zh-CN" sz="1400" b="0" kern="1200" dirty="0" smtClean="0">
              <a:solidFill>
                <a:srgbClr val="000066"/>
              </a:solidFill>
              <a:latin typeface="Times New Roman" pitchFamily="18" charset="0"/>
              <a:ea typeface="楷体_GB2312" pitchFamily="49" charset="-122"/>
              <a:cs typeface="Times New Roman" pitchFamily="18" charset="0"/>
            </a:rPr>
            <a:t>A-1</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A-2</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A-3</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B</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C</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D</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p>
        <a:p>
          <a:pPr marL="114300" indent="0" defTabSz="622300">
            <a:lnSpc>
              <a:spcPct val="90000"/>
            </a:lnSpc>
            <a:spcBef>
              <a:spcPct val="0"/>
            </a:spcBef>
            <a:spcAft>
              <a:spcPct val="15000"/>
            </a:spcAft>
            <a:buNone/>
          </a:pPr>
          <a:endParaRPr lang="zh-CN" altLang="en-US" sz="1400" b="0" kern="1200" dirty="0" smtClean="0">
            <a:solidFill>
              <a:srgbClr val="000066"/>
            </a:solidFill>
            <a:latin typeface="Times New Roman" pitchFamily="18" charset="0"/>
            <a:ea typeface="楷体_GB2312" pitchFamily="49" charset="-122"/>
            <a:cs typeface="Times New Roman" pitchFamily="18" charset="0"/>
          </a:endParaRPr>
        </a:p>
        <a:p>
          <a:pPr marL="114300" indent="0" defTabSz="622300">
            <a:lnSpc>
              <a:spcPct val="90000"/>
            </a:lnSpc>
            <a:spcBef>
              <a:spcPct val="0"/>
            </a:spcBef>
            <a:spcAft>
              <a:spcPct val="15000"/>
            </a:spcAft>
            <a:buNone/>
          </a:pPr>
          <a:endParaRPr lang="zh-CN" altLang="en-US" sz="1400" b="0" kern="1200" dirty="0">
            <a:solidFill>
              <a:srgbClr val="000066"/>
            </a:solidFill>
            <a:latin typeface="Times New Roman" pitchFamily="18" charset="0"/>
            <a:ea typeface="楷体_GB2312" pitchFamily="49" charset="-122"/>
            <a:cs typeface="Times New Roman" pitchFamily="18" charset="0"/>
          </a:endParaRPr>
        </a:p>
      </dgm:t>
    </dgm:pt>
    <dgm:pt modelId="{AE031C8C-F4DD-426C-AAC6-13399733CB18}" type="parTrans" cxnId="{CD69F0EB-126A-4203-9DFA-8D48B5960DE1}">
      <dgm:prSet/>
      <dgm:spPr/>
      <dgm:t>
        <a:bodyPr/>
        <a:lstStyle/>
        <a:p>
          <a:endParaRPr lang="zh-CN" altLang="en-US">
            <a:solidFill>
              <a:srgbClr val="000066"/>
            </a:solidFill>
          </a:endParaRPr>
        </a:p>
      </dgm:t>
    </dgm:pt>
    <dgm:pt modelId="{0D16CEC5-4712-4503-BDBC-7D6E59038AC7}" type="sibTrans" cxnId="{CD69F0EB-126A-4203-9DFA-8D48B5960DE1}">
      <dgm:prSet/>
      <dgm:spPr/>
      <dgm:t>
        <a:bodyPr/>
        <a:lstStyle/>
        <a:p>
          <a:endParaRPr lang="zh-CN" altLang="en-US">
            <a:solidFill>
              <a:srgbClr val="000066"/>
            </a:solidFill>
          </a:endParaRPr>
        </a:p>
      </dgm:t>
    </dgm:pt>
    <dgm:pt modelId="{58581122-0146-40C5-890B-0090D6D82F41}">
      <dgm:prSet phldrT="[文本]" custT="1"/>
      <dgm:spPr/>
      <dgm:t>
        <a:bodyPr/>
        <a:lstStyle/>
        <a:p>
          <a:pPr marL="114300" indent="0" defTabSz="622300">
            <a:lnSpc>
              <a:spcPct val="90000"/>
            </a:lnSpc>
            <a:spcBef>
              <a:spcPct val="0"/>
            </a:spcBef>
            <a:spcAft>
              <a:spcPct val="15000"/>
            </a:spcAft>
            <a:buNone/>
          </a:pPr>
          <a:r>
            <a:rPr lang="zh-CN" altLang="en-US" sz="1400" b="0" kern="1200" dirty="0" smtClean="0">
              <a:solidFill>
                <a:srgbClr val="000066"/>
              </a:solidFill>
              <a:latin typeface="Times New Roman" pitchFamily="18" charset="0"/>
              <a:ea typeface="楷体_GB2312" pitchFamily="49" charset="-122"/>
              <a:cs typeface="Times New Roman" pitchFamily="18" charset="0"/>
            </a:rPr>
            <a:t>除</a:t>
          </a:r>
          <a:r>
            <a:rPr lang="en-US" altLang="zh-CN" sz="1400" b="0" kern="1200" dirty="0" smtClean="0">
              <a:solidFill>
                <a:srgbClr val="000066"/>
              </a:solidFill>
              <a:latin typeface="Times New Roman" pitchFamily="18" charset="0"/>
              <a:ea typeface="楷体_GB2312" pitchFamily="49" charset="-122"/>
              <a:cs typeface="Times New Roman" pitchFamily="18" charset="0"/>
            </a:rPr>
            <a:t>AAA</a:t>
          </a:r>
          <a:r>
            <a:rPr lang="zh-CN" altLang="en-US" sz="1400" b="0" kern="1200" dirty="0" smtClean="0">
              <a:solidFill>
                <a:srgbClr val="000066"/>
              </a:solidFill>
              <a:latin typeface="Times New Roman" pitchFamily="18" charset="0"/>
              <a:ea typeface="楷体_GB2312" pitchFamily="49" charset="-122"/>
              <a:cs typeface="Times New Roman" pitchFamily="18" charset="0"/>
            </a:rPr>
            <a:t>级，</a:t>
          </a:r>
          <a:r>
            <a:rPr lang="en-US" altLang="zh-CN" sz="1400" b="0" kern="1200" dirty="0" smtClean="0">
              <a:solidFill>
                <a:srgbClr val="000066"/>
              </a:solidFill>
              <a:latin typeface="Times New Roman" pitchFamily="18" charset="0"/>
              <a:ea typeface="楷体_GB2312" pitchFamily="49" charset="-122"/>
              <a:cs typeface="Times New Roman" pitchFamily="18" charset="0"/>
            </a:rPr>
            <a:t>CCC</a:t>
          </a:r>
          <a:r>
            <a:rPr lang="zh-CN" altLang="en-US" sz="1400" b="0" kern="1200" dirty="0" smtClean="0">
              <a:solidFill>
                <a:srgbClr val="000066"/>
              </a:solidFill>
              <a:latin typeface="Times New Roman" pitchFamily="18" charset="0"/>
              <a:ea typeface="楷体_GB2312" pitchFamily="49" charset="-122"/>
              <a:cs typeface="Times New Roman" pitchFamily="18" charset="0"/>
            </a:rPr>
            <a:t>级以下等级外，每一个信用等级可用“</a:t>
          </a:r>
          <a:r>
            <a:rPr lang="en-US" altLang="zh-CN" sz="1400" b="0" kern="1200" dirty="0" smtClean="0">
              <a:solidFill>
                <a:srgbClr val="000066"/>
              </a:solidFill>
              <a:latin typeface="Times New Roman" pitchFamily="18" charset="0"/>
              <a:ea typeface="楷体_GB2312" pitchFamily="49" charset="-122"/>
              <a:cs typeface="Times New Roman" pitchFamily="18" charset="0"/>
            </a:rPr>
            <a:t>+”</a:t>
          </a:r>
          <a:r>
            <a:rPr lang="zh-CN" altLang="en-US" sz="1400" b="0" kern="1200" dirty="0" smtClean="0">
              <a:solidFill>
                <a:srgbClr val="000066"/>
              </a:solidFill>
              <a:latin typeface="Times New Roman" pitchFamily="18" charset="0"/>
              <a:ea typeface="楷体_GB2312" pitchFamily="49" charset="-122"/>
              <a:cs typeface="Times New Roman" pitchFamily="18" charset="0"/>
            </a:rPr>
            <a:t>、“</a:t>
          </a:r>
          <a:r>
            <a:rPr lang="en-US" altLang="zh-CN" sz="1400" b="0" kern="1200" dirty="0" smtClean="0">
              <a:solidFill>
                <a:srgbClr val="000066"/>
              </a:solidFill>
              <a:latin typeface="Times New Roman" pitchFamily="18" charset="0"/>
              <a:ea typeface="楷体_GB2312" pitchFamily="49" charset="-122"/>
              <a:cs typeface="Times New Roman" pitchFamily="18" charset="0"/>
            </a:rPr>
            <a:t>-”  </a:t>
          </a:r>
          <a:r>
            <a:rPr lang="zh-CN" altLang="en-US" sz="1400" b="0" kern="1200" dirty="0" smtClean="0">
              <a:solidFill>
                <a:srgbClr val="000066"/>
              </a:solidFill>
              <a:latin typeface="Times New Roman" pitchFamily="18" charset="0"/>
              <a:ea typeface="楷体_GB2312" pitchFamily="49" charset="-122"/>
              <a:cs typeface="Times New Roman" pitchFamily="18" charset="0"/>
            </a:rPr>
            <a:t>符号进行微调，表示略高或略低于本等级。</a:t>
          </a:r>
          <a:endParaRPr lang="zh-CN" altLang="en-US" sz="1400" b="0" kern="1200" dirty="0">
            <a:solidFill>
              <a:srgbClr val="000066"/>
            </a:solidFill>
            <a:latin typeface="Times New Roman" pitchFamily="18" charset="0"/>
            <a:ea typeface="楷体_GB2312" pitchFamily="49" charset="-122"/>
            <a:cs typeface="Times New Roman" pitchFamily="18" charset="0"/>
          </a:endParaRPr>
        </a:p>
      </dgm:t>
    </dgm:pt>
    <dgm:pt modelId="{BA034F48-4529-4060-992C-49A3FFCED585}" type="parTrans" cxnId="{7186FBD3-B414-453B-9819-96ABD6F1CEC6}">
      <dgm:prSet/>
      <dgm:spPr/>
      <dgm:t>
        <a:bodyPr/>
        <a:lstStyle/>
        <a:p>
          <a:endParaRPr lang="zh-CN" altLang="en-US">
            <a:solidFill>
              <a:srgbClr val="000066"/>
            </a:solidFill>
          </a:endParaRPr>
        </a:p>
      </dgm:t>
    </dgm:pt>
    <dgm:pt modelId="{41C9D2D7-2D45-4672-A4CC-B81F985A1929}" type="sibTrans" cxnId="{7186FBD3-B414-453B-9819-96ABD6F1CEC6}">
      <dgm:prSet/>
      <dgm:spPr/>
      <dgm:t>
        <a:bodyPr/>
        <a:lstStyle/>
        <a:p>
          <a:endParaRPr lang="zh-CN" altLang="en-US">
            <a:solidFill>
              <a:srgbClr val="000066"/>
            </a:solidFill>
          </a:endParaRPr>
        </a:p>
      </dgm:t>
    </dgm:pt>
    <dgm:pt modelId="{9297C85B-0627-4F3B-9B48-5A2168F0ED7A}" type="pres">
      <dgm:prSet presAssocID="{0D237C7F-D1D6-4A97-ADA8-CB009C7E46F9}" presName="Name0" presStyleCnt="0">
        <dgm:presLayoutVars>
          <dgm:dir/>
          <dgm:animLvl val="lvl"/>
          <dgm:resizeHandles val="exact"/>
        </dgm:presLayoutVars>
      </dgm:prSet>
      <dgm:spPr/>
      <dgm:t>
        <a:bodyPr/>
        <a:lstStyle/>
        <a:p>
          <a:endParaRPr lang="zh-CN" altLang="en-US"/>
        </a:p>
      </dgm:t>
    </dgm:pt>
    <dgm:pt modelId="{2902FCA2-ACD6-4FCB-A68C-468608B83D03}" type="pres">
      <dgm:prSet presAssocID="{6F93DCFC-EE49-4635-B922-376A04D0B764}" presName="linNode" presStyleCnt="0"/>
      <dgm:spPr/>
    </dgm:pt>
    <dgm:pt modelId="{26E113C4-5596-4609-8C48-8757B01BE5B3}" type="pres">
      <dgm:prSet presAssocID="{6F93DCFC-EE49-4635-B922-376A04D0B764}" presName="parentText" presStyleLbl="node1" presStyleIdx="0" presStyleCnt="3" custScaleX="85185">
        <dgm:presLayoutVars>
          <dgm:chMax val="1"/>
          <dgm:bulletEnabled val="1"/>
        </dgm:presLayoutVars>
      </dgm:prSet>
      <dgm:spPr/>
      <dgm:t>
        <a:bodyPr/>
        <a:lstStyle/>
        <a:p>
          <a:endParaRPr lang="zh-CN" altLang="en-US"/>
        </a:p>
      </dgm:t>
    </dgm:pt>
    <dgm:pt modelId="{4553F394-6DC1-49F6-A8B2-2254ED473C87}" type="pres">
      <dgm:prSet presAssocID="{6F93DCFC-EE49-4635-B922-376A04D0B764}" presName="descendantText" presStyleLbl="alignAccFollowNode1" presStyleIdx="0" presStyleCnt="3" custScaleX="103373" custScaleY="124398">
        <dgm:presLayoutVars>
          <dgm:bulletEnabled val="1"/>
        </dgm:presLayoutVars>
      </dgm:prSet>
      <dgm:spPr/>
      <dgm:t>
        <a:bodyPr/>
        <a:lstStyle/>
        <a:p>
          <a:endParaRPr lang="zh-CN" altLang="en-US"/>
        </a:p>
      </dgm:t>
    </dgm:pt>
    <dgm:pt modelId="{8EE9693F-F36B-4B33-A28F-D5054AEB1C3E}" type="pres">
      <dgm:prSet presAssocID="{A259FECD-1967-4A11-813F-101E29224532}" presName="sp" presStyleCnt="0"/>
      <dgm:spPr/>
    </dgm:pt>
    <dgm:pt modelId="{44A233BF-9072-4560-B9EA-A65420940FC7}" type="pres">
      <dgm:prSet presAssocID="{D91B6ADE-EF7D-4AB6-BF69-6132D3311CD4}" presName="linNode" presStyleCnt="0"/>
      <dgm:spPr/>
    </dgm:pt>
    <dgm:pt modelId="{48575D05-019A-4097-A2FC-F7C50278F46B}" type="pres">
      <dgm:prSet presAssocID="{D91B6ADE-EF7D-4AB6-BF69-6132D3311CD4}" presName="parentText" presStyleLbl="node1" presStyleIdx="1" presStyleCnt="3" custScaleX="85185">
        <dgm:presLayoutVars>
          <dgm:chMax val="1"/>
          <dgm:bulletEnabled val="1"/>
        </dgm:presLayoutVars>
      </dgm:prSet>
      <dgm:spPr/>
      <dgm:t>
        <a:bodyPr/>
        <a:lstStyle/>
        <a:p>
          <a:endParaRPr lang="zh-CN" altLang="en-US"/>
        </a:p>
      </dgm:t>
    </dgm:pt>
    <dgm:pt modelId="{CFE1305C-B985-4F1D-8872-C9D01656098B}" type="pres">
      <dgm:prSet presAssocID="{D91B6ADE-EF7D-4AB6-BF69-6132D3311CD4}" presName="descendantText" presStyleLbl="alignAccFollowNode1" presStyleIdx="1" presStyleCnt="3" custScaleX="103373" custScaleY="118376" custLinFactNeighborX="-1286" custLinFactNeighborY="5570">
        <dgm:presLayoutVars>
          <dgm:bulletEnabled val="1"/>
        </dgm:presLayoutVars>
      </dgm:prSet>
      <dgm:spPr/>
      <dgm:t>
        <a:bodyPr/>
        <a:lstStyle/>
        <a:p>
          <a:endParaRPr lang="zh-CN" altLang="en-US"/>
        </a:p>
      </dgm:t>
    </dgm:pt>
    <dgm:pt modelId="{6DA1EE0F-D06D-4EC7-9999-F0A730B4A257}" type="pres">
      <dgm:prSet presAssocID="{E9BB31BD-36BB-4B19-9BFA-106363DD2DB5}" presName="sp" presStyleCnt="0"/>
      <dgm:spPr/>
    </dgm:pt>
    <dgm:pt modelId="{E1F529C8-C0E3-47F0-8FD7-0115A1594231}" type="pres">
      <dgm:prSet presAssocID="{1560134B-9962-4C2A-9D10-6D4AE5777E8F}" presName="linNode" presStyleCnt="0"/>
      <dgm:spPr/>
    </dgm:pt>
    <dgm:pt modelId="{B6E7FE66-5C06-43B0-9AF4-477F0CEAC634}" type="pres">
      <dgm:prSet presAssocID="{1560134B-9962-4C2A-9D10-6D4AE5777E8F}" presName="parentText" presStyleLbl="node1" presStyleIdx="2" presStyleCnt="3" custScaleX="85185">
        <dgm:presLayoutVars>
          <dgm:chMax val="1"/>
          <dgm:bulletEnabled val="1"/>
        </dgm:presLayoutVars>
      </dgm:prSet>
      <dgm:spPr/>
      <dgm:t>
        <a:bodyPr/>
        <a:lstStyle/>
        <a:p>
          <a:endParaRPr lang="zh-CN" altLang="en-US"/>
        </a:p>
      </dgm:t>
    </dgm:pt>
    <dgm:pt modelId="{2311668E-07C0-4C72-9B95-EFA98E5B22DC}" type="pres">
      <dgm:prSet presAssocID="{1560134B-9962-4C2A-9D10-6D4AE5777E8F}" presName="descendantText" presStyleLbl="alignAccFollowNode1" presStyleIdx="2" presStyleCnt="3" custScaleX="103373">
        <dgm:presLayoutVars>
          <dgm:bulletEnabled val="1"/>
        </dgm:presLayoutVars>
      </dgm:prSet>
      <dgm:spPr/>
      <dgm:t>
        <a:bodyPr/>
        <a:lstStyle/>
        <a:p>
          <a:endParaRPr lang="zh-CN" altLang="en-US"/>
        </a:p>
      </dgm:t>
    </dgm:pt>
  </dgm:ptLst>
  <dgm:cxnLst>
    <dgm:cxn modelId="{605E0A9E-7FC9-46DA-9FE5-BE08E0E36FBD}" type="presOf" srcId="{7732B277-A076-4E35-8AAA-3795F66FAEC8}" destId="{2311668E-07C0-4C72-9B95-EFA98E5B22DC}" srcOrd="0" destOrd="1" presId="urn:microsoft.com/office/officeart/2005/8/layout/vList5"/>
    <dgm:cxn modelId="{62506E24-F56E-4766-91DF-815786A4FD1F}" type="presOf" srcId="{EA93CFAB-FE19-4D02-BC67-87FB05C1C5FD}" destId="{4553F394-6DC1-49F6-A8B2-2254ED473C87}" srcOrd="0" destOrd="0" presId="urn:microsoft.com/office/officeart/2005/8/layout/vList5"/>
    <dgm:cxn modelId="{259CBB96-8795-403B-A0E9-3D5FCE4CF11A}" srcId="{1560134B-9962-4C2A-9D10-6D4AE5777E8F}" destId="{FE5D0929-61B3-40B4-8CCA-3E0F4E477B54}" srcOrd="0" destOrd="0" parTransId="{8D74787A-159D-4082-BD53-499253536A01}" sibTransId="{658EF886-E52B-4ED6-A98F-DB2777C15CFD}"/>
    <dgm:cxn modelId="{70F88A01-6A2A-46D9-94A9-48AECC48BBAD}" type="presOf" srcId="{FE5D0929-61B3-40B4-8CCA-3E0F4E477B54}" destId="{2311668E-07C0-4C72-9B95-EFA98E5B22DC}" srcOrd="0" destOrd="0" presId="urn:microsoft.com/office/officeart/2005/8/layout/vList5"/>
    <dgm:cxn modelId="{7186FBD3-B414-453B-9819-96ABD6F1CEC6}" srcId="{D91B6ADE-EF7D-4AB6-BF69-6132D3311CD4}" destId="{58581122-0146-40C5-890B-0090D6D82F41}" srcOrd="1" destOrd="0" parTransId="{BA034F48-4529-4060-992C-49A3FFCED585}" sibTransId="{41C9D2D7-2D45-4672-A4CC-B81F985A1929}"/>
    <dgm:cxn modelId="{CD69F0EB-126A-4203-9DFA-8D48B5960DE1}" srcId="{1560134B-9962-4C2A-9D10-6D4AE5777E8F}" destId="{7732B277-A076-4E35-8AAA-3795F66FAEC8}" srcOrd="1" destOrd="0" parTransId="{AE031C8C-F4DD-426C-AAC6-13399733CB18}" sibTransId="{0D16CEC5-4712-4503-BDBC-7D6E59038AC7}"/>
    <dgm:cxn modelId="{43DB23BB-F984-44F4-A0A5-5CCE8A82CE53}" type="presOf" srcId="{6F93DCFC-EE49-4635-B922-376A04D0B764}" destId="{26E113C4-5596-4609-8C48-8757B01BE5B3}" srcOrd="0" destOrd="0" presId="urn:microsoft.com/office/officeart/2005/8/layout/vList5"/>
    <dgm:cxn modelId="{2605ECEE-236B-4BE1-8973-BA52BEE45454}" type="presOf" srcId="{A5E2FA5D-37F8-42CA-87E2-60F16C75DB4E}" destId="{4553F394-6DC1-49F6-A8B2-2254ED473C87}" srcOrd="0" destOrd="1" presId="urn:microsoft.com/office/officeart/2005/8/layout/vList5"/>
    <dgm:cxn modelId="{3F51AD80-4ABA-49FB-8C68-53E1BEE1D6A1}" srcId="{0D237C7F-D1D6-4A97-ADA8-CB009C7E46F9}" destId="{6F93DCFC-EE49-4635-B922-376A04D0B764}" srcOrd="0" destOrd="0" parTransId="{84ADCC3C-BE62-4BF6-AF1D-96C41F7B2D35}" sibTransId="{A259FECD-1967-4A11-813F-101E29224532}"/>
    <dgm:cxn modelId="{CF31A7E1-73DE-400C-80B7-B6A21FC77DAA}" type="presOf" srcId="{D91B6ADE-EF7D-4AB6-BF69-6132D3311CD4}" destId="{48575D05-019A-4097-A2FC-F7C50278F46B}" srcOrd="0" destOrd="0" presId="urn:microsoft.com/office/officeart/2005/8/layout/vList5"/>
    <dgm:cxn modelId="{9EB950D4-0AA6-41C1-859D-0BE951CB1035}" srcId="{6F93DCFC-EE49-4635-B922-376A04D0B764}" destId="{EA93CFAB-FE19-4D02-BC67-87FB05C1C5FD}" srcOrd="0" destOrd="0" parTransId="{5FEFC59D-4A53-4F5F-B7F8-EA3C7DDC1711}" sibTransId="{837542CC-A5F9-432D-87FB-50F63AB7FCD4}"/>
    <dgm:cxn modelId="{CABFA945-6575-4FE4-8934-CC189DC8C81E}" srcId="{0D237C7F-D1D6-4A97-ADA8-CB009C7E46F9}" destId="{D91B6ADE-EF7D-4AB6-BF69-6132D3311CD4}" srcOrd="1" destOrd="0" parTransId="{24DE36E1-3576-41D6-9BBB-A07AA3134B8F}" sibTransId="{E9BB31BD-36BB-4B19-9BFA-106363DD2DB5}"/>
    <dgm:cxn modelId="{3ECEFA52-441D-4BEF-B6EF-7B8717714CCE}" type="presOf" srcId="{1560134B-9962-4C2A-9D10-6D4AE5777E8F}" destId="{B6E7FE66-5C06-43B0-9AF4-477F0CEAC634}" srcOrd="0" destOrd="0" presId="urn:microsoft.com/office/officeart/2005/8/layout/vList5"/>
    <dgm:cxn modelId="{1B0E26BF-EAF4-4374-BF11-3BCDB617CC2C}" srcId="{D91B6ADE-EF7D-4AB6-BF69-6132D3311CD4}" destId="{332904B0-830F-4B19-AC6C-B209EE893B33}" srcOrd="0" destOrd="0" parTransId="{D1EBAD72-29A8-452F-B790-3A9A3DB4DDC1}" sibTransId="{EFF1B89F-0F97-4BCF-B3F7-DEA1F858AC97}"/>
    <dgm:cxn modelId="{0A9543A3-5CE7-4EEE-83C3-CD24661510F0}" type="presOf" srcId="{332904B0-830F-4B19-AC6C-B209EE893B33}" destId="{CFE1305C-B985-4F1D-8872-C9D01656098B}" srcOrd="0" destOrd="0" presId="urn:microsoft.com/office/officeart/2005/8/layout/vList5"/>
    <dgm:cxn modelId="{AFFDED40-B78F-489F-AB2E-56F54E3B3864}" srcId="{0D237C7F-D1D6-4A97-ADA8-CB009C7E46F9}" destId="{1560134B-9962-4C2A-9D10-6D4AE5777E8F}" srcOrd="2" destOrd="0" parTransId="{14B4C082-BD28-4465-83E8-185D741EC94F}" sibTransId="{ABC11BC3-ABFE-4B69-AD12-A390335F71EF}"/>
    <dgm:cxn modelId="{5398EE99-96E9-42BF-B834-02A56166629C}" type="presOf" srcId="{0D237C7F-D1D6-4A97-ADA8-CB009C7E46F9}" destId="{9297C85B-0627-4F3B-9B48-5A2168F0ED7A}" srcOrd="0" destOrd="0" presId="urn:microsoft.com/office/officeart/2005/8/layout/vList5"/>
    <dgm:cxn modelId="{3665908A-8561-4C4B-AFA8-27DB4B828886}" type="presOf" srcId="{58581122-0146-40C5-890B-0090D6D82F41}" destId="{CFE1305C-B985-4F1D-8872-C9D01656098B}" srcOrd="0" destOrd="1" presId="urn:microsoft.com/office/officeart/2005/8/layout/vList5"/>
    <dgm:cxn modelId="{F438D108-D962-4693-BD24-07E32B3A5516}" srcId="{6F93DCFC-EE49-4635-B922-376A04D0B764}" destId="{A5E2FA5D-37F8-42CA-87E2-60F16C75DB4E}" srcOrd="1" destOrd="0" parTransId="{DE18BF44-CFF1-4917-87A9-44C8C0DE4321}" sibTransId="{BCB47F5B-F341-4FA1-A653-D1BE8E29FF08}"/>
    <dgm:cxn modelId="{2BE9032F-3A78-43D1-8890-765912346416}" type="presParOf" srcId="{9297C85B-0627-4F3B-9B48-5A2168F0ED7A}" destId="{2902FCA2-ACD6-4FCB-A68C-468608B83D03}" srcOrd="0" destOrd="0" presId="urn:microsoft.com/office/officeart/2005/8/layout/vList5"/>
    <dgm:cxn modelId="{90137577-3EB4-4EFA-A149-4586C32EF1B4}" type="presParOf" srcId="{2902FCA2-ACD6-4FCB-A68C-468608B83D03}" destId="{26E113C4-5596-4609-8C48-8757B01BE5B3}" srcOrd="0" destOrd="0" presId="urn:microsoft.com/office/officeart/2005/8/layout/vList5"/>
    <dgm:cxn modelId="{6B1F23B6-B3A0-4EF8-ACC7-D0B6F7C537F1}" type="presParOf" srcId="{2902FCA2-ACD6-4FCB-A68C-468608B83D03}" destId="{4553F394-6DC1-49F6-A8B2-2254ED473C87}" srcOrd="1" destOrd="0" presId="urn:microsoft.com/office/officeart/2005/8/layout/vList5"/>
    <dgm:cxn modelId="{DB7EFD51-C2D9-46D8-8106-CD09871309E8}" type="presParOf" srcId="{9297C85B-0627-4F3B-9B48-5A2168F0ED7A}" destId="{8EE9693F-F36B-4B33-A28F-D5054AEB1C3E}" srcOrd="1" destOrd="0" presId="urn:microsoft.com/office/officeart/2005/8/layout/vList5"/>
    <dgm:cxn modelId="{B42FD2BE-7537-40CF-8726-9E2DC8D22568}" type="presParOf" srcId="{9297C85B-0627-4F3B-9B48-5A2168F0ED7A}" destId="{44A233BF-9072-4560-B9EA-A65420940FC7}" srcOrd="2" destOrd="0" presId="urn:microsoft.com/office/officeart/2005/8/layout/vList5"/>
    <dgm:cxn modelId="{249E4612-9418-4E66-B1AF-4502152CE9D1}" type="presParOf" srcId="{44A233BF-9072-4560-B9EA-A65420940FC7}" destId="{48575D05-019A-4097-A2FC-F7C50278F46B}" srcOrd="0" destOrd="0" presId="urn:microsoft.com/office/officeart/2005/8/layout/vList5"/>
    <dgm:cxn modelId="{5C2D95E6-0074-4D19-874C-9763482E4626}" type="presParOf" srcId="{44A233BF-9072-4560-B9EA-A65420940FC7}" destId="{CFE1305C-B985-4F1D-8872-C9D01656098B}" srcOrd="1" destOrd="0" presId="urn:microsoft.com/office/officeart/2005/8/layout/vList5"/>
    <dgm:cxn modelId="{5BD932A9-134B-4CBB-9B9B-378FB0F023D9}" type="presParOf" srcId="{9297C85B-0627-4F3B-9B48-5A2168F0ED7A}" destId="{6DA1EE0F-D06D-4EC7-9999-F0A730B4A257}" srcOrd="3" destOrd="0" presId="urn:microsoft.com/office/officeart/2005/8/layout/vList5"/>
    <dgm:cxn modelId="{CFADEFBB-9055-41FD-8639-E2564E91CCC4}" type="presParOf" srcId="{9297C85B-0627-4F3B-9B48-5A2168F0ED7A}" destId="{E1F529C8-C0E3-47F0-8FD7-0115A1594231}" srcOrd="4" destOrd="0" presId="urn:microsoft.com/office/officeart/2005/8/layout/vList5"/>
    <dgm:cxn modelId="{F71C6234-872B-4BF7-89D2-68408DFE3DEE}" type="presParOf" srcId="{E1F529C8-C0E3-47F0-8FD7-0115A1594231}" destId="{B6E7FE66-5C06-43B0-9AF4-477F0CEAC634}" srcOrd="0" destOrd="0" presId="urn:microsoft.com/office/officeart/2005/8/layout/vList5"/>
    <dgm:cxn modelId="{107BFD9B-FDC0-445A-A1E9-40E729F3B5F4}" type="presParOf" srcId="{E1F529C8-C0E3-47F0-8FD7-0115A1594231}" destId="{2311668E-07C0-4C72-9B95-EFA98E5B22DC}"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1B70BF2-4775-4E92-BDD3-305EFC7DB0B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p:spPr>
        <p:txBody>
          <a:bodyPr/>
          <a:lstStyle/>
          <a:p>
            <a:endParaRPr lang="zh-CN" altLang="en-US" smtClean="0">
              <a:latin typeface="Arial" pitchFamily="34" charset="0"/>
            </a:endParaRPr>
          </a:p>
        </p:txBody>
      </p:sp>
      <p:sp>
        <p:nvSpPr>
          <p:cNvPr id="60420" name="灯片编号占位符 3"/>
          <p:cNvSpPr>
            <a:spLocks noGrp="1"/>
          </p:cNvSpPr>
          <p:nvPr>
            <p:ph type="sldNum" sz="quarter" idx="5"/>
          </p:nvPr>
        </p:nvSpPr>
        <p:spPr>
          <a:noFill/>
        </p:spPr>
        <p:txBody>
          <a:bodyPr/>
          <a:lstStyle/>
          <a:p>
            <a:pPr defTabSz="922338"/>
            <a:fld id="{3ABF573D-24AB-40B9-80A1-E381509458C9}" type="slidenum">
              <a:rPr lang="en-US" altLang="zh-CN" smtClean="0">
                <a:latin typeface="Arial" pitchFamily="34" charset="0"/>
              </a:rPr>
              <a:pPr defTabSz="922338"/>
              <a:t>9</a:t>
            </a:fld>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1144588" y="687388"/>
            <a:ext cx="4572000" cy="3429000"/>
          </a:xfrm>
          <a:ln/>
        </p:spPr>
      </p:sp>
      <p:sp>
        <p:nvSpPr>
          <p:cNvPr id="69635"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9636"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B3253CEE-A588-4E87-B6D5-8419BAE01067}" type="slidenum">
              <a:rPr lang="en-US" altLang="zh-CN" sz="1200" b="0">
                <a:ea typeface="宋体" pitchFamily="2" charset="-122"/>
              </a:rPr>
              <a:pPr algn="r" defTabSz="911225"/>
              <a:t>36</a:t>
            </a:fld>
            <a:endParaRPr lang="en-US" altLang="zh-CN" sz="1200" b="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144588" y="687388"/>
            <a:ext cx="4572000" cy="3429000"/>
          </a:xfrm>
          <a:ln/>
        </p:spPr>
      </p:sp>
      <p:sp>
        <p:nvSpPr>
          <p:cNvPr id="70659"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70660"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19EEDB57-4C2F-4502-B622-33722C539ABD}" type="slidenum">
              <a:rPr lang="en-US" altLang="zh-CN" sz="1200" b="0">
                <a:ea typeface="宋体" pitchFamily="2" charset="-122"/>
              </a:rPr>
              <a:pPr algn="r" defTabSz="911225"/>
              <a:t>37</a:t>
            </a:fld>
            <a:endParaRPr lang="en-US" altLang="zh-CN" sz="1200" b="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1144588" y="687388"/>
            <a:ext cx="4572000" cy="3429000"/>
          </a:xfrm>
          <a:ln/>
        </p:spPr>
      </p:sp>
      <p:sp>
        <p:nvSpPr>
          <p:cNvPr id="71683"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71684"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A3AFB870-03E6-4FF4-ABA4-8526B68C0092}" type="slidenum">
              <a:rPr lang="en-US" altLang="zh-CN" sz="1200" b="0">
                <a:ea typeface="宋体" pitchFamily="2" charset="-122"/>
              </a:rPr>
              <a:pPr algn="r" defTabSz="911225"/>
              <a:t>41</a:t>
            </a:fld>
            <a:endParaRPr lang="en-US" altLang="zh-CN" sz="1200" b="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1144588" y="687388"/>
            <a:ext cx="4572000" cy="3429000"/>
          </a:xfrm>
          <a:ln/>
        </p:spPr>
      </p:sp>
      <p:sp>
        <p:nvSpPr>
          <p:cNvPr id="72707"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72708"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51B71CCF-1142-4DBB-8DEB-766F43D70A52}" type="slidenum">
              <a:rPr lang="en-US" altLang="zh-CN" sz="1200" b="0">
                <a:ea typeface="宋体" pitchFamily="2" charset="-122"/>
              </a:rPr>
              <a:pPr algn="r" defTabSz="911225"/>
              <a:t>45</a:t>
            </a:fld>
            <a:endParaRPr lang="en-US" altLang="zh-CN" sz="1200" b="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1144588" y="687388"/>
            <a:ext cx="4572000" cy="3429000"/>
          </a:xfrm>
          <a:ln/>
        </p:spPr>
      </p:sp>
      <p:sp>
        <p:nvSpPr>
          <p:cNvPr id="73731"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73732"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D21337CC-4843-43DD-9475-4F235A3A18C6}" type="slidenum">
              <a:rPr lang="en-US" altLang="zh-CN" sz="1200" b="0">
                <a:ea typeface="宋体" pitchFamily="2" charset="-122"/>
              </a:rPr>
              <a:pPr algn="r" defTabSz="911225"/>
              <a:t>46</a:t>
            </a:fld>
            <a:endParaRPr lang="en-US" altLang="zh-CN" sz="1200" b="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1144588" y="687388"/>
            <a:ext cx="4572000" cy="3429000"/>
          </a:xfrm>
          <a:ln/>
        </p:spPr>
      </p:sp>
      <p:sp>
        <p:nvSpPr>
          <p:cNvPr id="74755"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74756"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3F177228-4158-4376-ABC9-0CBB6F7F7D92}" type="slidenum">
              <a:rPr lang="en-US" altLang="zh-CN" sz="1200" b="0">
                <a:ea typeface="宋体" pitchFamily="2" charset="-122"/>
              </a:rPr>
              <a:pPr algn="r" defTabSz="911225"/>
              <a:t>47</a:t>
            </a:fld>
            <a:endParaRPr lang="en-US" altLang="zh-CN" sz="1200" b="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144588" y="687388"/>
            <a:ext cx="4572000" cy="3429000"/>
          </a:xfrm>
          <a:ln/>
        </p:spPr>
      </p:sp>
      <p:sp>
        <p:nvSpPr>
          <p:cNvPr id="75779"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75780"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D22F1CB4-48F4-4DA8-8F02-363DE5E53E84}" type="slidenum">
              <a:rPr lang="en-US" altLang="zh-CN" sz="1200" b="0">
                <a:ea typeface="宋体" pitchFamily="2" charset="-122"/>
              </a:rPr>
              <a:pPr algn="r" defTabSz="911225"/>
              <a:t>49</a:t>
            </a:fld>
            <a:endParaRPr lang="en-US" altLang="zh-CN" sz="1200" b="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1144588" y="687388"/>
            <a:ext cx="4572000" cy="3429000"/>
          </a:xfrm>
          <a:ln/>
        </p:spPr>
      </p:sp>
      <p:sp>
        <p:nvSpPr>
          <p:cNvPr id="76803"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76804"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FDE9C56B-3A5F-4875-A62D-BE24D9A121E2}" type="slidenum">
              <a:rPr lang="en-US" altLang="zh-CN" sz="1200" b="0">
                <a:ea typeface="宋体" pitchFamily="2" charset="-122"/>
              </a:rPr>
              <a:pPr algn="r" defTabSz="911225"/>
              <a:t>52</a:t>
            </a:fld>
            <a:endParaRPr lang="en-US" altLang="zh-CN" sz="1200" b="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1144588" y="687388"/>
            <a:ext cx="4572000" cy="3429000"/>
          </a:xfrm>
          <a:ln/>
        </p:spPr>
      </p:sp>
      <p:sp>
        <p:nvSpPr>
          <p:cNvPr id="61443"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1444"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FA618499-CE42-4B35-904B-4A34F6EBF024}" type="slidenum">
              <a:rPr lang="en-US" altLang="zh-CN" sz="1200" b="0">
                <a:ea typeface="宋体" pitchFamily="2" charset="-122"/>
              </a:rPr>
              <a:pPr algn="r" defTabSz="911225"/>
              <a:t>27</a:t>
            </a:fld>
            <a:endParaRPr lang="en-US" altLang="zh-CN" sz="1200" b="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1144588" y="687388"/>
            <a:ext cx="4572000" cy="3429000"/>
          </a:xfrm>
          <a:ln/>
        </p:spPr>
      </p:sp>
      <p:sp>
        <p:nvSpPr>
          <p:cNvPr id="62467"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2468"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62084C9B-258D-447A-8411-178068DD7F9C}" type="slidenum">
              <a:rPr lang="en-US" altLang="zh-CN" sz="1200" b="0">
                <a:ea typeface="宋体" pitchFamily="2" charset="-122"/>
              </a:rPr>
              <a:pPr algn="r" defTabSz="911225"/>
              <a:t>28</a:t>
            </a:fld>
            <a:endParaRPr lang="en-US" altLang="zh-CN" sz="1200" b="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1144588" y="687388"/>
            <a:ext cx="4572000" cy="3429000"/>
          </a:xfrm>
          <a:ln/>
        </p:spPr>
      </p:sp>
      <p:sp>
        <p:nvSpPr>
          <p:cNvPr id="63491"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3492"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E12C83FD-8A03-4943-B993-C27C4668CE7A}" type="slidenum">
              <a:rPr lang="en-US" altLang="zh-CN" sz="1200" b="0">
                <a:ea typeface="宋体" pitchFamily="2" charset="-122"/>
              </a:rPr>
              <a:pPr algn="r" defTabSz="911225"/>
              <a:t>29</a:t>
            </a:fld>
            <a:endParaRPr lang="en-US" altLang="zh-CN" sz="1200" b="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1144588" y="687388"/>
            <a:ext cx="4572000" cy="3429000"/>
          </a:xfrm>
          <a:ln/>
        </p:spPr>
      </p:sp>
      <p:sp>
        <p:nvSpPr>
          <p:cNvPr id="64515"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4516"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6B90E87B-B45D-4C6C-975E-2DABEC25B70E}" type="slidenum">
              <a:rPr lang="en-US" altLang="zh-CN" sz="1200" b="0">
                <a:ea typeface="宋体" pitchFamily="2" charset="-122"/>
              </a:rPr>
              <a:pPr algn="r" defTabSz="911225"/>
              <a:t>31</a:t>
            </a:fld>
            <a:endParaRPr lang="en-US" altLang="zh-CN" sz="1200" b="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1144588" y="687388"/>
            <a:ext cx="4572000" cy="3429000"/>
          </a:xfrm>
          <a:ln/>
        </p:spPr>
      </p:sp>
      <p:sp>
        <p:nvSpPr>
          <p:cNvPr id="65539"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5540"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2D015B74-29B7-46B1-915E-50A560309588}" type="slidenum">
              <a:rPr lang="en-US" altLang="zh-CN" sz="1200" b="0">
                <a:ea typeface="宋体" pitchFamily="2" charset="-122"/>
              </a:rPr>
              <a:pPr algn="r" defTabSz="911225"/>
              <a:t>32</a:t>
            </a:fld>
            <a:endParaRPr lang="en-US" altLang="zh-CN" sz="1200" b="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1144588" y="687388"/>
            <a:ext cx="4572000" cy="3429000"/>
          </a:xfrm>
          <a:ln/>
        </p:spPr>
      </p:sp>
      <p:sp>
        <p:nvSpPr>
          <p:cNvPr id="66563"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6564"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AB4441E4-BACE-4DF0-A1BF-C5914427A0F5}" type="slidenum">
              <a:rPr lang="en-US" altLang="zh-CN" sz="1200" b="0">
                <a:ea typeface="宋体" pitchFamily="2" charset="-122"/>
              </a:rPr>
              <a:pPr algn="r" defTabSz="911225"/>
              <a:t>33</a:t>
            </a:fld>
            <a:endParaRPr lang="en-US" altLang="zh-CN" sz="1200" b="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1144588" y="687388"/>
            <a:ext cx="4572000" cy="3429000"/>
          </a:xfrm>
          <a:ln/>
        </p:spPr>
      </p:sp>
      <p:sp>
        <p:nvSpPr>
          <p:cNvPr id="67587"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7588"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66F73C17-63D4-4535-BC37-6C70BF764809}" type="slidenum">
              <a:rPr lang="en-US" altLang="zh-CN" sz="1200" b="0">
                <a:ea typeface="宋体" pitchFamily="2" charset="-122"/>
              </a:rPr>
              <a:pPr algn="r" defTabSz="911225"/>
              <a:t>34</a:t>
            </a:fld>
            <a:endParaRPr lang="en-US" altLang="zh-CN" sz="1200" b="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1144588" y="687388"/>
            <a:ext cx="4572000" cy="3429000"/>
          </a:xfrm>
          <a:ln/>
        </p:spPr>
      </p:sp>
      <p:sp>
        <p:nvSpPr>
          <p:cNvPr id="68611" name="备注占位符 2"/>
          <p:cNvSpPr>
            <a:spLocks noGrp="1"/>
          </p:cNvSpPr>
          <p:nvPr>
            <p:ph type="body" idx="1"/>
          </p:nvPr>
        </p:nvSpPr>
        <p:spPr>
          <a:xfrm>
            <a:off x="685691" y="4343828"/>
            <a:ext cx="5486619" cy="4115653"/>
          </a:xfrm>
          <a:noFill/>
        </p:spPr>
        <p:txBody>
          <a:bodyPr lIns="91138" tIns="45569" rIns="91138" bIns="45569"/>
          <a:lstStyle/>
          <a:p>
            <a:endParaRPr lang="zh-CN" altLang="en-US" smtClean="0">
              <a:latin typeface="Arial" pitchFamily="34" charset="0"/>
            </a:endParaRPr>
          </a:p>
        </p:txBody>
      </p:sp>
      <p:sp>
        <p:nvSpPr>
          <p:cNvPr id="68612" name="灯片编号占位符 3"/>
          <p:cNvSpPr txBox="1">
            <a:spLocks noGrp="1"/>
          </p:cNvSpPr>
          <p:nvPr/>
        </p:nvSpPr>
        <p:spPr bwMode="auto">
          <a:xfrm>
            <a:off x="3884119" y="8683389"/>
            <a:ext cx="2972786" cy="458480"/>
          </a:xfrm>
          <a:prstGeom prst="rect">
            <a:avLst/>
          </a:prstGeom>
          <a:noFill/>
          <a:ln w="9525">
            <a:noFill/>
            <a:miter lim="800000"/>
            <a:headEnd/>
            <a:tailEnd/>
          </a:ln>
        </p:spPr>
        <p:txBody>
          <a:bodyPr lIns="91138" tIns="45569" rIns="91138" bIns="45569" anchor="b"/>
          <a:lstStyle/>
          <a:p>
            <a:pPr algn="r" defTabSz="911225"/>
            <a:fld id="{0D4CCBF1-185E-42B0-9DD0-036F3467CFA7}" type="slidenum">
              <a:rPr lang="en-US" altLang="zh-CN" sz="1200" b="0">
                <a:ea typeface="宋体" pitchFamily="2" charset="-122"/>
              </a:rPr>
              <a:pPr algn="r" defTabSz="911225"/>
              <a:t>35</a:t>
            </a:fld>
            <a:endParaRPr lang="en-US" altLang="zh-CN" sz="1200" b="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3025" y="6597650"/>
            <a:ext cx="3635375" cy="228600"/>
          </a:xfrm>
          <a:prstGeom prst="rect">
            <a:avLst/>
          </a:prstGeom>
          <a:noFill/>
          <a:ln w="9525">
            <a:noFill/>
            <a:miter lim="800000"/>
            <a:headEnd/>
            <a:tailEnd/>
          </a:ln>
          <a:effectLst/>
        </p:spPr>
        <p:txBody>
          <a:bodyPr>
            <a:spAutoFit/>
          </a:bodyPr>
          <a:lstStyle/>
          <a:p>
            <a:pPr>
              <a:defRPr/>
            </a:pPr>
            <a:r>
              <a:rPr lang="zh-CN" altLang="en-US" sz="900">
                <a:solidFill>
                  <a:srgbClr val="0F218B"/>
                </a:solidFill>
                <a:ea typeface="黑体" pitchFamily="2" charset="-122"/>
              </a:rPr>
              <a:t>中国金融期货交易所</a:t>
            </a:r>
            <a:r>
              <a:rPr lang="en-US" altLang="zh-CN" sz="900" b="1">
                <a:solidFill>
                  <a:srgbClr val="0F218B"/>
                </a:solidFill>
              </a:rPr>
              <a:t>China Financial Futures Exchange </a:t>
            </a:r>
          </a:p>
        </p:txBody>
      </p:sp>
      <p:pic>
        <p:nvPicPr>
          <p:cNvPr id="5" name="Picture 5" descr="logogif"/>
          <p:cNvPicPr>
            <a:picLocks noChangeAspect="1" noChangeArrowheads="1"/>
          </p:cNvPicPr>
          <p:nvPr/>
        </p:nvPicPr>
        <p:blipFill>
          <a:blip r:embed="rId3" cstate="print"/>
          <a:srcRect/>
          <a:stretch>
            <a:fillRect/>
          </a:stretch>
        </p:blipFill>
        <p:spPr bwMode="auto">
          <a:xfrm>
            <a:off x="1908175" y="1484313"/>
            <a:ext cx="5327650" cy="1030287"/>
          </a:xfrm>
          <a:prstGeom prst="rect">
            <a:avLst/>
          </a:prstGeom>
          <a:noFill/>
          <a:ln w="9525">
            <a:noFill/>
            <a:miter lim="800000"/>
            <a:headEnd/>
            <a:tailEnd/>
          </a:ln>
        </p:spPr>
      </p:pic>
      <p:sp>
        <p:nvSpPr>
          <p:cNvPr id="5122" name="Rectangle 2"/>
          <p:cNvSpPr>
            <a:spLocks noGrp="1" noChangeArrowheads="1"/>
          </p:cNvSpPr>
          <p:nvPr>
            <p:ph type="subTitle" idx="1"/>
          </p:nvPr>
        </p:nvSpPr>
        <p:spPr>
          <a:xfrm>
            <a:off x="2987675" y="3716338"/>
            <a:ext cx="4713288" cy="550862"/>
          </a:xfrm>
        </p:spPr>
        <p:txBody>
          <a:bodyPr/>
          <a:lstStyle>
            <a:lvl1pPr marL="0" indent="0">
              <a:buFont typeface="Wingdings" pitchFamily="2" charset="2"/>
              <a:buNone/>
              <a:defRPr>
                <a:solidFill>
                  <a:srgbClr val="0F218B"/>
                </a:solidFill>
              </a:defRPr>
            </a:lvl1pPr>
          </a:lstStyle>
          <a:p>
            <a:r>
              <a:rPr lang="zh-CN" altLang="en-US"/>
              <a:t>单击此处编辑母版副标题样式</a:t>
            </a:r>
          </a:p>
        </p:txBody>
      </p:sp>
      <p:sp>
        <p:nvSpPr>
          <p:cNvPr id="5123" name="Rectangle 3"/>
          <p:cNvSpPr>
            <a:spLocks noGrp="1" noChangeArrowheads="1"/>
          </p:cNvSpPr>
          <p:nvPr>
            <p:ph type="ctrTitle"/>
          </p:nvPr>
        </p:nvSpPr>
        <p:spPr>
          <a:xfrm>
            <a:off x="3059113" y="3068638"/>
            <a:ext cx="5399087" cy="531812"/>
          </a:xfrm>
        </p:spPr>
        <p:txBody>
          <a:bodyPr/>
          <a:lstStyle>
            <a:lvl1pPr>
              <a:buFont typeface="Wingdings" pitchFamily="2" charset="2"/>
              <a:buNone/>
              <a:defRPr/>
            </a:lvl1pPr>
          </a:lstStyle>
          <a:p>
            <a:r>
              <a:rPr lang="zh-CN" altLang="en-US"/>
              <a:t>单击此处编辑母版标题样式</a:t>
            </a: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E2EA8079-95A3-4CAB-86A5-018F77417C5B}" type="slidenum">
              <a:rPr lang="en-US" altLang="zh-CN"/>
              <a:pPr>
                <a:defRPr/>
              </a:pPr>
              <a:t>‹#›</a:t>
            </a:fld>
            <a:r>
              <a:rPr lang="en-US" altLang="zh-CN"/>
              <a:t> -</a:t>
            </a: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836613"/>
            <a:ext cx="2074863" cy="4897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836613"/>
            <a:ext cx="6075362" cy="4897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7D72B155-3CEF-4EB6-AD44-7BA262419250}" type="slidenum">
              <a:rPr lang="en-US" altLang="zh-CN"/>
              <a:pPr>
                <a:defRPr/>
              </a:pPr>
              <a:t>‹#›</a:t>
            </a:fld>
            <a:r>
              <a:rPr lang="en-US" altLang="zh-CN"/>
              <a:t> -</a:t>
            </a: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836613"/>
            <a:ext cx="6337300"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2205038"/>
            <a:ext cx="8229600" cy="3529012"/>
          </a:xfrm>
        </p:spPr>
        <p:txBody>
          <a:bodyPr/>
          <a:lstStyle/>
          <a:p>
            <a:pPr lvl="0"/>
            <a:endParaRPr lang="zh-CN" altLang="en-US" noProof="0"/>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C31592C-934D-4BD7-9F9A-9337AAFA0F3F}" type="slidenum">
              <a:rPr lang="en-US" altLang="zh-CN"/>
              <a:pPr>
                <a:defRPr/>
              </a:pPr>
              <a:t>‹#›</a:t>
            </a:fld>
            <a:r>
              <a:rPr lang="en-US" altLang="zh-CN"/>
              <a:t> -</a:t>
            </a: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73385" y="647708"/>
            <a:ext cx="8197232" cy="52401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8BD7302E-6C36-40E3-BD3A-85EA1ADD0A3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3384" y="647708"/>
            <a:ext cx="4186280" cy="388054"/>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330507" y="1293990"/>
            <a:ext cx="3104644" cy="4593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4624" y="1293990"/>
            <a:ext cx="3105993" cy="4593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77C157D9-FCB1-436D-AABC-3D051DC821E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275D9BD2-0CDD-4BB1-9579-82EA6E7F997F}" type="slidenum">
              <a:rPr lang="en-US" altLang="zh-CN"/>
              <a:pPr>
                <a:defRPr/>
              </a:pPr>
              <a:t>‹#›</a:t>
            </a:fld>
            <a:r>
              <a:rPr lang="en-US" altLang="zh-CN"/>
              <a:t> -</a:t>
            </a: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p:txBody>
          <a:bodyPr/>
          <a:lstStyle>
            <a:lvl1pPr>
              <a:defRPr/>
            </a:lvl1pPr>
          </a:lstStyle>
          <a:p>
            <a:pPr>
              <a:defRPr/>
            </a:pPr>
            <a:r>
              <a:rPr lang="en-US" altLang="zh-CN"/>
              <a:t>- </a:t>
            </a:r>
            <a:fld id="{C2F8849D-90B4-4E85-A918-392F4B171F45}" type="slidenum">
              <a:rPr lang="en-US" altLang="zh-CN"/>
              <a:pPr>
                <a:defRPr/>
              </a:pPr>
              <a:t>‹#›</a:t>
            </a:fld>
            <a:r>
              <a:rPr lang="en-US" altLang="zh-CN"/>
              <a:t> -</a:t>
            </a: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2205038"/>
            <a:ext cx="4038600" cy="3529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BB11281A-05CD-48A3-9617-BAA8786E6C0D}" type="slidenum">
              <a:rPr lang="en-US" altLang="zh-CN"/>
              <a:pPr>
                <a:defRPr/>
              </a:pPr>
              <a:t>‹#›</a:t>
            </a:fld>
            <a:r>
              <a:rPr lang="en-US" altLang="zh-CN"/>
              <a:t> -</a:t>
            </a: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p:txBody>
          <a:bodyPr/>
          <a:lstStyle>
            <a:lvl1pPr>
              <a:defRPr/>
            </a:lvl1pPr>
          </a:lstStyle>
          <a:p>
            <a:pPr>
              <a:defRPr/>
            </a:pPr>
            <a:r>
              <a:rPr lang="en-US" altLang="zh-CN"/>
              <a:t>- </a:t>
            </a:r>
            <a:fld id="{6AC2196A-EE93-4EC4-B02B-50DD8567DFAA}" type="slidenum">
              <a:rPr lang="en-US" altLang="zh-CN"/>
              <a:pPr>
                <a:defRPr/>
              </a:pPr>
              <a:t>‹#›</a:t>
            </a:fld>
            <a:r>
              <a:rPr lang="en-US" altLang="zh-CN"/>
              <a:t> -</a:t>
            </a: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p:txBody>
          <a:bodyPr/>
          <a:lstStyle>
            <a:lvl1pPr>
              <a:defRPr/>
            </a:lvl1pPr>
          </a:lstStyle>
          <a:p>
            <a:pPr>
              <a:defRPr/>
            </a:pPr>
            <a:r>
              <a:rPr lang="en-US" altLang="zh-CN"/>
              <a:t>- </a:t>
            </a:r>
            <a:fld id="{FAFC3883-220E-4F01-A1B2-C521C98DDE56}" type="slidenum">
              <a:rPr lang="en-US" altLang="zh-CN"/>
              <a:pPr>
                <a:defRPr/>
              </a:pPr>
              <a:t>‹#›</a:t>
            </a:fld>
            <a:r>
              <a:rPr lang="en-US" altLang="zh-CN"/>
              <a:t> -</a:t>
            </a: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p:txBody>
          <a:bodyPr/>
          <a:lstStyle>
            <a:lvl1pPr>
              <a:defRPr/>
            </a:lvl1pPr>
          </a:lstStyle>
          <a:p>
            <a:pPr>
              <a:defRPr/>
            </a:pPr>
            <a:r>
              <a:rPr lang="en-US" altLang="zh-CN"/>
              <a:t>- </a:t>
            </a:r>
            <a:fld id="{9C16BBEF-28F3-42FA-8293-CE0A7B8ED75E}" type="slidenum">
              <a:rPr lang="en-US" altLang="zh-CN"/>
              <a:pPr>
                <a:defRPr/>
              </a:pPr>
              <a:t>‹#›</a:t>
            </a:fld>
            <a:r>
              <a:rPr lang="en-US" altLang="zh-CN"/>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064C2760-5844-4DD9-B941-EBD9613D73D6}" type="slidenum">
              <a:rPr lang="en-US" altLang="zh-CN"/>
              <a:pPr>
                <a:defRPr/>
              </a:pPr>
              <a:t>‹#›</a:t>
            </a:fld>
            <a:r>
              <a:rPr lang="en-US" altLang="zh-CN"/>
              <a:t> -</a:t>
            </a: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p:txBody>
          <a:bodyPr/>
          <a:lstStyle>
            <a:lvl1pPr>
              <a:defRPr/>
            </a:lvl1pPr>
          </a:lstStyle>
          <a:p>
            <a:pPr>
              <a:defRPr/>
            </a:pPr>
            <a:r>
              <a:rPr lang="en-US" altLang="zh-CN"/>
              <a:t>- </a:t>
            </a:r>
            <a:fld id="{F7BB649B-8972-480D-B59B-10E9A5598A67}" type="slidenum">
              <a:rPr lang="en-US" altLang="zh-CN"/>
              <a:pPr>
                <a:defRPr/>
              </a:pPr>
              <a:t>‹#›</a:t>
            </a:fld>
            <a:r>
              <a:rPr lang="en-US" altLang="zh-CN"/>
              <a:t> -</a:t>
            </a: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235075"/>
            <a:ext cx="9144000" cy="4365625"/>
          </a:xfrm>
          <a:prstGeom prst="rect">
            <a:avLst/>
          </a:prstGeom>
          <a:solidFill>
            <a:schemeClr val="bg1"/>
          </a:solidFill>
          <a:ln w="9525">
            <a:noFill/>
            <a:miter lim="800000"/>
            <a:headEnd/>
            <a:tailEnd/>
          </a:ln>
          <a:effectLst/>
        </p:spPr>
        <p:txBody>
          <a:bodyPr wrap="none" anchor="ctr"/>
          <a:lstStyle/>
          <a:p>
            <a:pPr>
              <a:defRPr/>
            </a:pPr>
            <a:endParaRPr lang="zh-CN" altLang="en-US">
              <a:latin typeface="Arial" pitchFamily="34" charset="0"/>
            </a:endParaRPr>
          </a:p>
        </p:txBody>
      </p:sp>
      <p:sp>
        <p:nvSpPr>
          <p:cNvPr id="4099" name="Rectangle 3"/>
          <p:cNvSpPr>
            <a:spLocks noChangeArrowheads="1"/>
          </p:cNvSpPr>
          <p:nvPr/>
        </p:nvSpPr>
        <p:spPr bwMode="auto">
          <a:xfrm>
            <a:off x="0" y="0"/>
            <a:ext cx="9144000" cy="404813"/>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0" name="Rectangle 4"/>
          <p:cNvSpPr>
            <a:spLocks noChangeArrowheads="1"/>
          </p:cNvSpPr>
          <p:nvPr/>
        </p:nvSpPr>
        <p:spPr bwMode="auto">
          <a:xfrm>
            <a:off x="0" y="6453188"/>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1" name="Rectangle 5"/>
          <p:cNvSpPr>
            <a:spLocks noChangeArrowheads="1"/>
          </p:cNvSpPr>
          <p:nvPr/>
        </p:nvSpPr>
        <p:spPr bwMode="auto">
          <a:xfrm>
            <a:off x="0" y="404813"/>
            <a:ext cx="9144000" cy="69850"/>
          </a:xfrm>
          <a:prstGeom prst="rect">
            <a:avLst/>
          </a:prstGeom>
          <a:solidFill>
            <a:srgbClr val="66B821"/>
          </a:solidFill>
          <a:ln w="9525">
            <a:noFill/>
            <a:miter lim="800000"/>
            <a:headEnd/>
            <a:tailEnd/>
          </a:ln>
          <a:effectLst/>
        </p:spPr>
        <p:txBody>
          <a:bodyPr wrap="none" anchor="ctr"/>
          <a:lstStyle/>
          <a:p>
            <a:pPr algn="ctr">
              <a:defRPr/>
            </a:pPr>
            <a:endParaRPr lang="zh-CN" altLang="zh-CN">
              <a:latin typeface="Arial" pitchFamily="34" charset="0"/>
            </a:endParaRPr>
          </a:p>
        </p:txBody>
      </p:sp>
      <p:sp>
        <p:nvSpPr>
          <p:cNvPr id="4102" name="Rectangle 6"/>
          <p:cNvSpPr>
            <a:spLocks noChangeArrowheads="1"/>
          </p:cNvSpPr>
          <p:nvPr/>
        </p:nvSpPr>
        <p:spPr bwMode="auto">
          <a:xfrm>
            <a:off x="0" y="6524625"/>
            <a:ext cx="9144000" cy="333375"/>
          </a:xfrm>
          <a:prstGeom prst="rect">
            <a:avLst/>
          </a:prstGeom>
          <a:solidFill>
            <a:srgbClr val="0F218B"/>
          </a:solidFill>
          <a:ln w="9525">
            <a:noFill/>
            <a:miter lim="800000"/>
            <a:headEnd/>
            <a:tailEnd/>
          </a:ln>
          <a:effectLst/>
        </p:spPr>
        <p:txBody>
          <a:bodyPr wrap="none" anchor="ctr"/>
          <a:lstStyle/>
          <a:p>
            <a:pPr>
              <a:defRPr/>
            </a:pPr>
            <a:endParaRPr lang="zh-CN" altLang="en-US">
              <a:latin typeface="Arial" pitchFamily="34" charset="0"/>
            </a:endParaRPr>
          </a:p>
        </p:txBody>
      </p:sp>
      <p:sp>
        <p:nvSpPr>
          <p:cNvPr id="4105" name="Rectangle 9"/>
          <p:cNvSpPr>
            <a:spLocks noGrp="1" noChangeArrowheads="1"/>
          </p:cNvSpPr>
          <p:nvPr>
            <p:ph type="sldNum" sz="quarter" idx="4"/>
          </p:nvPr>
        </p:nvSpPr>
        <p:spPr bwMode="auto">
          <a:xfrm>
            <a:off x="7342188" y="6237288"/>
            <a:ext cx="1801812"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969696"/>
                </a:solidFill>
                <a:latin typeface="Arial" charset="0"/>
                <a:ea typeface="宋体" pitchFamily="2" charset="-122"/>
              </a:defRPr>
            </a:lvl1pPr>
          </a:lstStyle>
          <a:p>
            <a:pPr>
              <a:defRPr/>
            </a:pPr>
            <a:r>
              <a:rPr lang="en-US" altLang="zh-CN"/>
              <a:t>- </a:t>
            </a:r>
            <a:fld id="{276C9C35-F321-42E7-8D8A-0A46230DA942}" type="slidenum">
              <a:rPr lang="en-US" altLang="zh-CN"/>
              <a:pPr>
                <a:defRPr/>
              </a:pPr>
              <a:t>‹#›</a:t>
            </a:fld>
            <a:r>
              <a:rPr lang="en-US" altLang="zh-CN"/>
              <a:t> -</a:t>
            </a:r>
          </a:p>
        </p:txBody>
      </p:sp>
      <p:sp>
        <p:nvSpPr>
          <p:cNvPr id="4106" name="Text Box 10"/>
          <p:cNvSpPr txBox="1">
            <a:spLocks noChangeArrowheads="1"/>
          </p:cNvSpPr>
          <p:nvPr/>
        </p:nvSpPr>
        <p:spPr bwMode="auto">
          <a:xfrm>
            <a:off x="73025" y="6597650"/>
            <a:ext cx="9070975" cy="244475"/>
          </a:xfrm>
          <a:prstGeom prst="rect">
            <a:avLst/>
          </a:prstGeom>
          <a:noFill/>
          <a:ln w="9525">
            <a:noFill/>
            <a:miter lim="800000"/>
            <a:headEnd/>
            <a:tailEnd/>
          </a:ln>
          <a:effectLst/>
        </p:spPr>
        <p:txBody>
          <a:bodyPr>
            <a:spAutoFit/>
          </a:bodyPr>
          <a:lstStyle/>
          <a:p>
            <a:pPr algn="ctr">
              <a:defRPr/>
            </a:pPr>
            <a:r>
              <a:rPr lang="zh-CN" altLang="en-US" sz="1000">
                <a:solidFill>
                  <a:srgbClr val="969696"/>
                </a:solidFill>
                <a:ea typeface="黑体" pitchFamily="2" charset="-122"/>
              </a:rPr>
              <a:t>中国金融期货交易所   </a:t>
            </a:r>
            <a:r>
              <a:rPr lang="en-US" altLang="zh-CN" sz="1000">
                <a:solidFill>
                  <a:srgbClr val="969696"/>
                </a:solidFill>
              </a:rPr>
              <a:t>China Financial Futures Exchange</a:t>
            </a:r>
            <a:r>
              <a:rPr lang="en-US" altLang="zh-CN" sz="1000" b="1">
                <a:solidFill>
                  <a:srgbClr val="969696"/>
                </a:solidFill>
              </a:rPr>
              <a:t> </a:t>
            </a:r>
          </a:p>
        </p:txBody>
      </p:sp>
      <p:sp>
        <p:nvSpPr>
          <p:cNvPr id="1033" name="Rectangle 29"/>
          <p:cNvSpPr>
            <a:spLocks noGrp="1" noChangeArrowheads="1"/>
          </p:cNvSpPr>
          <p:nvPr>
            <p:ph type="title"/>
          </p:nvPr>
        </p:nvSpPr>
        <p:spPr bwMode="auto">
          <a:xfrm>
            <a:off x="395288" y="836613"/>
            <a:ext cx="63373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CFFEX</a:t>
            </a:r>
            <a:r>
              <a:rPr lang="zh-CN" altLang="en-US" smtClean="0"/>
              <a:t>标准演示模板</a:t>
            </a:r>
          </a:p>
        </p:txBody>
      </p:sp>
      <p:sp>
        <p:nvSpPr>
          <p:cNvPr id="1034" name="Rectangle 30"/>
          <p:cNvSpPr>
            <a:spLocks noGrp="1" noChangeArrowheads="1"/>
          </p:cNvSpPr>
          <p:nvPr>
            <p:ph type="body" idx="1"/>
          </p:nvPr>
        </p:nvSpPr>
        <p:spPr bwMode="auto">
          <a:xfrm>
            <a:off x="468313" y="2205038"/>
            <a:ext cx="8229600" cy="3529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763" r:id="rId1"/>
    <p:sldLayoutId id="2147485764" r:id="rId2"/>
    <p:sldLayoutId id="2147485765" r:id="rId3"/>
    <p:sldLayoutId id="2147485766" r:id="rId4"/>
    <p:sldLayoutId id="2147485767" r:id="rId5"/>
    <p:sldLayoutId id="2147485768" r:id="rId6"/>
    <p:sldLayoutId id="2147485769" r:id="rId7"/>
    <p:sldLayoutId id="2147485770" r:id="rId8"/>
    <p:sldLayoutId id="2147485771" r:id="rId9"/>
    <p:sldLayoutId id="2147485772" r:id="rId10"/>
    <p:sldLayoutId id="2147485773" r:id="rId11"/>
    <p:sldLayoutId id="2147485774" r:id="rId12"/>
    <p:sldLayoutId id="2147485776" r:id="rId13"/>
    <p:sldLayoutId id="2147485777" r:id="rId14"/>
  </p:sldLayoutIdLst>
  <p:transition/>
  <p:timing>
    <p:tnLst>
      <p:par>
        <p:cTn id="1" dur="indefinite" restart="never" nodeType="tmRoot"/>
      </p:par>
    </p:tnLst>
  </p:timing>
  <p:hf hdr="0" ftr="0" dt="0"/>
  <p:txStyles>
    <p:titleStyle>
      <a:lvl1pPr algn="l" rtl="0" eaLnBrk="0" fontAlgn="base" hangingPunct="0">
        <a:spcBef>
          <a:spcPct val="0"/>
        </a:spcBef>
        <a:spcAft>
          <a:spcPct val="0"/>
        </a:spcAft>
        <a:buFont typeface="Wingdings" pitchFamily="2" charset="2"/>
        <a:buChar char="l"/>
        <a:defRPr sz="2800" b="1">
          <a:solidFill>
            <a:srgbClr val="0F218B"/>
          </a:solidFill>
          <a:latin typeface="+mj-lt"/>
          <a:ea typeface="+mj-ea"/>
          <a:cs typeface="+mj-cs"/>
        </a:defRPr>
      </a:lvl1pPr>
      <a:lvl2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2pPr>
      <a:lvl3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3pPr>
      <a:lvl4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4pPr>
      <a:lvl5pPr algn="l" rtl="0" eaLnBrk="0" fontAlgn="base" hangingPunct="0">
        <a:spcBef>
          <a:spcPct val="0"/>
        </a:spcBef>
        <a:spcAft>
          <a:spcPct val="0"/>
        </a:spcAft>
        <a:buFont typeface="Wingdings" pitchFamily="2" charset="2"/>
        <a:buChar char="l"/>
        <a:defRPr sz="2800" b="1">
          <a:solidFill>
            <a:srgbClr val="0F218B"/>
          </a:solidFill>
          <a:latin typeface="Arial" charset="0"/>
          <a:ea typeface="黑体" pitchFamily="2" charset="-122"/>
        </a:defRPr>
      </a:lvl5pPr>
      <a:lvl6pPr marL="4572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6pPr>
      <a:lvl7pPr marL="9144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7pPr>
      <a:lvl8pPr marL="13716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8pPr>
      <a:lvl9pPr marL="1828800" algn="l" rtl="0" fontAlgn="base">
        <a:spcBef>
          <a:spcPct val="0"/>
        </a:spcBef>
        <a:spcAft>
          <a:spcPct val="0"/>
        </a:spcAft>
        <a:buFont typeface="Wingdings" pitchFamily="2" charset="2"/>
        <a:buChar char="l"/>
        <a:defRPr sz="2800" b="1">
          <a:solidFill>
            <a:srgbClr val="0F218B"/>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66B821"/>
        </a:buClr>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6B821"/>
        </a:buClr>
        <a:buChar char="•"/>
        <a:defRPr sz="2200">
          <a:solidFill>
            <a:schemeClr val="tx1"/>
          </a:solidFill>
          <a:latin typeface="+mn-lt"/>
          <a:ea typeface="+mn-ea"/>
        </a:defRPr>
      </a:lvl2pPr>
      <a:lvl3pPr marL="1143000" indent="-228600" algn="l" rtl="0" eaLnBrk="0" fontAlgn="base" hangingPunct="0">
        <a:spcBef>
          <a:spcPct val="20000"/>
        </a:spcBef>
        <a:spcAft>
          <a:spcPct val="0"/>
        </a:spcAft>
        <a:buClr>
          <a:srgbClr val="66B821"/>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66B82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66B821"/>
        </a:buClr>
        <a:buChar char="•"/>
        <a:defRPr sz="1600">
          <a:solidFill>
            <a:schemeClr val="tx1"/>
          </a:solidFill>
          <a:latin typeface="+mn-lt"/>
          <a:ea typeface="+mn-ea"/>
        </a:defRPr>
      </a:lvl5pPr>
      <a:lvl6pPr marL="2514600" indent="-228600" algn="l" rtl="0" fontAlgn="base">
        <a:spcBef>
          <a:spcPct val="20000"/>
        </a:spcBef>
        <a:spcAft>
          <a:spcPct val="0"/>
        </a:spcAft>
        <a:buClr>
          <a:srgbClr val="66B821"/>
        </a:buClr>
        <a:buChar char="•"/>
        <a:defRPr sz="1600">
          <a:solidFill>
            <a:schemeClr val="tx1"/>
          </a:solidFill>
          <a:latin typeface="+mn-lt"/>
          <a:ea typeface="+mn-ea"/>
        </a:defRPr>
      </a:lvl6pPr>
      <a:lvl7pPr marL="2971800" indent="-228600" algn="l" rtl="0" fontAlgn="base">
        <a:spcBef>
          <a:spcPct val="20000"/>
        </a:spcBef>
        <a:spcAft>
          <a:spcPct val="0"/>
        </a:spcAft>
        <a:buClr>
          <a:srgbClr val="66B821"/>
        </a:buClr>
        <a:buChar char="•"/>
        <a:defRPr sz="1600">
          <a:solidFill>
            <a:schemeClr val="tx1"/>
          </a:solidFill>
          <a:latin typeface="+mn-lt"/>
          <a:ea typeface="+mn-ea"/>
        </a:defRPr>
      </a:lvl7pPr>
      <a:lvl8pPr marL="3429000" indent="-228600" algn="l" rtl="0" fontAlgn="base">
        <a:spcBef>
          <a:spcPct val="20000"/>
        </a:spcBef>
        <a:spcAft>
          <a:spcPct val="0"/>
        </a:spcAft>
        <a:buClr>
          <a:srgbClr val="66B821"/>
        </a:buClr>
        <a:buChar char="•"/>
        <a:defRPr sz="1600">
          <a:solidFill>
            <a:schemeClr val="tx1"/>
          </a:solidFill>
          <a:latin typeface="+mn-lt"/>
          <a:ea typeface="+mn-ea"/>
        </a:defRPr>
      </a:lvl8pPr>
      <a:lvl9pPr marL="3886200" indent="-228600" algn="l" rtl="0" fontAlgn="base">
        <a:spcBef>
          <a:spcPct val="20000"/>
        </a:spcBef>
        <a:spcAft>
          <a:spcPct val="0"/>
        </a:spcAft>
        <a:buClr>
          <a:srgbClr val="66B821"/>
        </a:buClr>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file:///C:\Users\user\AppData\Roaming\Tencent\Users\792161489\QQ\WinTemp\RichOle\2OX%7bQR(BJ_H_$Q%60_TBI~%7b%60U.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file:///C:\Users\user\AppData\Roaming\Tencent\Users\792161489\QQ\WinTemp\RichOle\7LGDZ1PF$6(3DGLS@%60U%5d_J1.jpg"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file:///C:\Users\user\AppData\Roaming\Tencent\Users\792161489\QQ\WinTemp\RichOle\XVEA)P1N162UGRJA6E)KW$K.jpg"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idx="4294967295"/>
          </p:nvPr>
        </p:nvSpPr>
        <p:spPr>
          <a:xfrm>
            <a:off x="1000100" y="3000372"/>
            <a:ext cx="7053558" cy="1040568"/>
          </a:xfrm>
          <a:noFill/>
        </p:spPr>
        <p:txBody>
          <a:bodyPr lIns="79528" tIns="39764" rIns="79528" bIns="39764">
            <a:spAutoFit/>
          </a:bodyPr>
          <a:lstStyle/>
          <a:p>
            <a:pPr algn="ctr" eaLnBrk="1" hangingPunct="1">
              <a:lnSpc>
                <a:spcPct val="120000"/>
              </a:lnSpc>
              <a:spcBef>
                <a:spcPct val="40000"/>
              </a:spcBef>
              <a:buNone/>
              <a:defRPr/>
            </a:pPr>
            <a:r>
              <a:rPr lang="zh-CN" altLang="en-US" sz="3100" dirty="0" smtClean="0">
                <a:solidFill>
                  <a:srgbClr val="002060"/>
                </a:solidFill>
                <a:effectLst>
                  <a:outerShdw blurRad="38100" dist="38100" dir="2700000" algn="tl">
                    <a:srgbClr val="000000">
                      <a:alpha val="43137"/>
                    </a:srgbClr>
                  </a:outerShdw>
                </a:effectLst>
                <a:latin typeface="华文隶书" pitchFamily="2" charset="-122"/>
                <a:ea typeface="华文隶书" pitchFamily="2" charset="-122"/>
              </a:rPr>
              <a:t>交易所债券市场：发展与现状</a:t>
            </a:r>
            <a:r>
              <a:rPr lang="zh-CN" altLang="en-US" sz="3100" dirty="0" smtClean="0">
                <a:solidFill>
                  <a:srgbClr val="002060"/>
                </a:solidFill>
                <a:latin typeface="Times New Roman" pitchFamily="18" charset="0"/>
              </a:rPr>
              <a:t/>
            </a:r>
            <a:br>
              <a:rPr lang="zh-CN" altLang="en-US" sz="3100" dirty="0" smtClean="0">
                <a:solidFill>
                  <a:srgbClr val="002060"/>
                </a:solidFill>
                <a:latin typeface="Times New Roman" pitchFamily="18" charset="0"/>
              </a:rPr>
            </a:br>
            <a:endParaRPr lang="zh-CN" altLang="en-US" sz="2100" dirty="0" smtClean="0">
              <a:solidFill>
                <a:srgbClr val="002060"/>
              </a:solidFill>
              <a:latin typeface="Times New Roman" pitchFamily="18" charset="0"/>
            </a:endParaRPr>
          </a:p>
        </p:txBody>
      </p:sp>
      <p:sp>
        <p:nvSpPr>
          <p:cNvPr id="4" name="TextBox 3"/>
          <p:cNvSpPr txBox="1"/>
          <p:nvPr/>
        </p:nvSpPr>
        <p:spPr>
          <a:xfrm>
            <a:off x="3203848" y="4149080"/>
            <a:ext cx="2952328" cy="400110"/>
          </a:xfrm>
          <a:prstGeom prst="rect">
            <a:avLst/>
          </a:prstGeom>
          <a:noFill/>
        </p:spPr>
        <p:txBody>
          <a:bodyPr wrap="square" rtlCol="0">
            <a:spAutoFit/>
          </a:bodyPr>
          <a:lstStyle/>
          <a:p>
            <a:r>
              <a:rPr lang="zh-CN" altLang="en-US" sz="2000" b="1" dirty="0" smtClean="0"/>
              <a:t>上海证券交易所   王建国</a:t>
            </a:r>
            <a:endParaRPr lang="zh-CN" alt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0"/>
          </p:nvPr>
        </p:nvSpPr>
        <p:spPr>
          <a:noFill/>
        </p:spPr>
        <p:txBody>
          <a:bodyPr/>
          <a:lstStyle/>
          <a:p>
            <a:fld id="{53448A14-9201-499F-B581-9ED4B030E580}" type="slidenum">
              <a:rPr lang="en-US" altLang="zh-CN" smtClean="0"/>
              <a:pPr/>
              <a:t>10</a:t>
            </a:fld>
            <a:endParaRPr lang="en-US" altLang="zh-CN" smtClean="0"/>
          </a:p>
        </p:txBody>
      </p:sp>
      <p:sp>
        <p:nvSpPr>
          <p:cNvPr id="8195" name="Rectangle 3"/>
          <p:cNvSpPr>
            <a:spLocks noGrp="1" noChangeArrowheads="1"/>
          </p:cNvSpPr>
          <p:nvPr>
            <p:ph type="body" sz="half" idx="4294967295"/>
          </p:nvPr>
        </p:nvSpPr>
        <p:spPr>
          <a:xfrm>
            <a:off x="534075" y="4970516"/>
            <a:ext cx="8164864" cy="1730550"/>
          </a:xfrm>
        </p:spPr>
        <p:txBody>
          <a:bodyPr/>
          <a:lstStyle/>
          <a:p>
            <a:pPr>
              <a:lnSpc>
                <a:spcPct val="135000"/>
              </a:lnSpc>
              <a:buSzPct val="100000"/>
              <a:defRPr/>
            </a:pPr>
            <a:r>
              <a:rPr lang="zh-CN" altLang="en-US" sz="1600" dirty="0" smtClean="0">
                <a:solidFill>
                  <a:srgbClr val="002060"/>
                </a:solidFill>
                <a:latin typeface="华文楷体" pitchFamily="2" charset="-122"/>
                <a:ea typeface="华文楷体" pitchFamily="2" charset="-122"/>
              </a:rPr>
              <a:t> </a:t>
            </a:r>
            <a:r>
              <a:rPr lang="zh-CN" altLang="en-US" sz="1600" b="1" dirty="0" smtClean="0">
                <a:solidFill>
                  <a:srgbClr val="002060"/>
                </a:solidFill>
                <a:latin typeface="华文楷体" pitchFamily="2" charset="-122"/>
                <a:ea typeface="华文楷体" pitchFamily="2" charset="-122"/>
              </a:rPr>
              <a:t>我国债券市场近年来取得了较快的发展，每年发行规模从</a:t>
            </a:r>
            <a:r>
              <a:rPr lang="en-US" altLang="zh-CN" sz="1600" b="1" dirty="0" smtClean="0">
                <a:solidFill>
                  <a:srgbClr val="002060"/>
                </a:solidFill>
                <a:latin typeface="华文楷体" pitchFamily="2" charset="-122"/>
                <a:ea typeface="华文楷体" pitchFamily="2" charset="-122"/>
              </a:rPr>
              <a:t>2000</a:t>
            </a:r>
            <a:r>
              <a:rPr lang="zh-CN" altLang="en-US" sz="1600" b="1" dirty="0" smtClean="0">
                <a:solidFill>
                  <a:srgbClr val="002060"/>
                </a:solidFill>
                <a:latin typeface="华文楷体" pitchFamily="2" charset="-122"/>
                <a:ea typeface="华文楷体" pitchFamily="2" charset="-122"/>
              </a:rPr>
              <a:t>年的约</a:t>
            </a:r>
            <a:r>
              <a:rPr lang="en-US" altLang="zh-CN" sz="1600" b="1" dirty="0" smtClean="0">
                <a:solidFill>
                  <a:srgbClr val="002060"/>
                </a:solidFill>
                <a:latin typeface="华文楷体" pitchFamily="2" charset="-122"/>
                <a:ea typeface="华文楷体" pitchFamily="2" charset="-122"/>
              </a:rPr>
              <a:t>6400</a:t>
            </a:r>
            <a:r>
              <a:rPr lang="zh-CN" altLang="en-US" sz="1600" b="1" dirty="0" smtClean="0">
                <a:solidFill>
                  <a:srgbClr val="002060"/>
                </a:solidFill>
                <a:latin typeface="华文楷体" pitchFamily="2" charset="-122"/>
                <a:ea typeface="华文楷体" pitchFamily="2" charset="-122"/>
              </a:rPr>
              <a:t>亿元增长</a:t>
            </a:r>
            <a:r>
              <a:rPr lang="zh-CN" altLang="zh-CN" sz="1600" b="1" dirty="0" smtClean="0">
                <a:solidFill>
                  <a:srgbClr val="002060"/>
                </a:solidFill>
                <a:latin typeface="华文楷体" pitchFamily="2" charset="-122"/>
                <a:ea typeface="华文楷体" pitchFamily="2" charset="-122"/>
              </a:rPr>
              <a:t>到</a:t>
            </a:r>
            <a:r>
              <a:rPr lang="en-US" altLang="zh-CN" sz="1600" b="1" dirty="0" smtClean="0">
                <a:solidFill>
                  <a:srgbClr val="002060"/>
                </a:solidFill>
                <a:latin typeface="华文楷体" pitchFamily="2" charset="-122"/>
                <a:ea typeface="华文楷体" pitchFamily="2" charset="-122"/>
              </a:rPr>
              <a:t>2012</a:t>
            </a:r>
            <a:r>
              <a:rPr lang="zh-CN" altLang="zh-CN" sz="1600" b="1" dirty="0" smtClean="0">
                <a:solidFill>
                  <a:srgbClr val="002060"/>
                </a:solidFill>
                <a:latin typeface="华文楷体" pitchFamily="2" charset="-122"/>
                <a:ea typeface="华文楷体" pitchFamily="2" charset="-122"/>
              </a:rPr>
              <a:t>年</a:t>
            </a:r>
            <a:r>
              <a:rPr lang="en-US" altLang="zh-CN" sz="1600" b="1" dirty="0" smtClean="0">
                <a:solidFill>
                  <a:srgbClr val="002060"/>
                </a:solidFill>
                <a:latin typeface="华文楷体" pitchFamily="2" charset="-122"/>
                <a:ea typeface="华文楷体" pitchFamily="2" charset="-122"/>
              </a:rPr>
              <a:t>8.1</a:t>
            </a:r>
            <a:r>
              <a:rPr lang="zh-CN" altLang="zh-CN" sz="1600" b="1" dirty="0" smtClean="0">
                <a:solidFill>
                  <a:srgbClr val="002060"/>
                </a:solidFill>
                <a:latin typeface="华文楷体" pitchFamily="2" charset="-122"/>
                <a:ea typeface="华文楷体" pitchFamily="2" charset="-122"/>
              </a:rPr>
              <a:t>万亿元</a:t>
            </a:r>
            <a:r>
              <a:rPr lang="zh-CN" altLang="en-US" sz="1600" b="1" dirty="0" smtClean="0">
                <a:solidFill>
                  <a:srgbClr val="002060"/>
                </a:solidFill>
                <a:latin typeface="华文楷体" pitchFamily="2" charset="-122"/>
                <a:ea typeface="华文楷体" pitchFamily="2" charset="-122"/>
              </a:rPr>
              <a:t>。</a:t>
            </a:r>
            <a:endParaRPr lang="en-US" altLang="zh-CN" sz="1600" b="1" dirty="0" smtClean="0">
              <a:solidFill>
                <a:srgbClr val="002060"/>
              </a:solidFill>
              <a:latin typeface="华文楷体" pitchFamily="2" charset="-122"/>
              <a:ea typeface="华文楷体" pitchFamily="2" charset="-122"/>
            </a:endParaRPr>
          </a:p>
          <a:p>
            <a:pPr marL="153288" lvl="1" indent="-153288">
              <a:lnSpc>
                <a:spcPct val="135000"/>
              </a:lnSpc>
              <a:buSzPct val="100000"/>
              <a:defRPr/>
            </a:pPr>
            <a:r>
              <a:rPr lang="zh-CN" altLang="zh-CN" sz="1600" b="1" dirty="0" smtClean="0">
                <a:solidFill>
                  <a:srgbClr val="002060"/>
                </a:solidFill>
                <a:latin typeface="华文楷体" pitchFamily="2" charset="-122"/>
                <a:ea typeface="华文楷体" pitchFamily="2" charset="-122"/>
                <a:cs typeface="+mn-cs"/>
              </a:rPr>
              <a:t>债券托管量从</a:t>
            </a:r>
            <a:r>
              <a:rPr lang="en-US" altLang="zh-CN" sz="1600" b="1" dirty="0" smtClean="0">
                <a:solidFill>
                  <a:srgbClr val="002060"/>
                </a:solidFill>
                <a:latin typeface="华文楷体" pitchFamily="2" charset="-122"/>
                <a:ea typeface="华文楷体" pitchFamily="2" charset="-122"/>
                <a:cs typeface="+mn-cs"/>
              </a:rPr>
              <a:t>2000</a:t>
            </a:r>
            <a:r>
              <a:rPr lang="zh-CN" altLang="zh-CN" sz="1600" b="1" dirty="0" smtClean="0">
                <a:solidFill>
                  <a:srgbClr val="002060"/>
                </a:solidFill>
                <a:latin typeface="华文楷体" pitchFamily="2" charset="-122"/>
                <a:ea typeface="华文楷体" pitchFamily="2" charset="-122"/>
                <a:cs typeface="+mn-cs"/>
              </a:rPr>
              <a:t>年</a:t>
            </a:r>
            <a:r>
              <a:rPr lang="en-US" altLang="zh-CN" sz="1600" b="1" dirty="0" smtClean="0">
                <a:solidFill>
                  <a:srgbClr val="002060"/>
                </a:solidFill>
                <a:latin typeface="华文楷体" pitchFamily="2" charset="-122"/>
                <a:ea typeface="华文楷体" pitchFamily="2" charset="-122"/>
                <a:cs typeface="+mn-cs"/>
              </a:rPr>
              <a:t>1.7</a:t>
            </a:r>
            <a:r>
              <a:rPr lang="zh-CN" altLang="zh-CN" sz="1600" b="1" dirty="0" smtClean="0">
                <a:solidFill>
                  <a:srgbClr val="002060"/>
                </a:solidFill>
                <a:latin typeface="华文楷体" pitchFamily="2" charset="-122"/>
                <a:ea typeface="华文楷体" pitchFamily="2" charset="-122"/>
                <a:cs typeface="+mn-cs"/>
              </a:rPr>
              <a:t>万亿元</a:t>
            </a:r>
            <a:r>
              <a:rPr lang="en-US" altLang="zh-CN" sz="1600" b="1" dirty="0" smtClean="0">
                <a:solidFill>
                  <a:srgbClr val="002060"/>
                </a:solidFill>
                <a:latin typeface="华文楷体" pitchFamily="2" charset="-122"/>
                <a:ea typeface="华文楷体" pitchFamily="2" charset="-122"/>
                <a:cs typeface="+mn-cs"/>
              </a:rPr>
              <a:t>,</a:t>
            </a:r>
            <a:r>
              <a:rPr lang="zh-CN" altLang="zh-CN" sz="1600" b="1" dirty="0" smtClean="0">
                <a:solidFill>
                  <a:srgbClr val="002060"/>
                </a:solidFill>
                <a:latin typeface="华文楷体" pitchFamily="2" charset="-122"/>
                <a:ea typeface="华文楷体" pitchFamily="2" charset="-122"/>
                <a:cs typeface="+mn-cs"/>
              </a:rPr>
              <a:t>到</a:t>
            </a:r>
            <a:r>
              <a:rPr lang="en-US" altLang="zh-CN" sz="1600" b="1" dirty="0" smtClean="0">
                <a:solidFill>
                  <a:srgbClr val="002060"/>
                </a:solidFill>
                <a:latin typeface="华文楷体" pitchFamily="2" charset="-122"/>
                <a:ea typeface="华文楷体" pitchFamily="2" charset="-122"/>
                <a:cs typeface="+mn-cs"/>
              </a:rPr>
              <a:t>2012</a:t>
            </a:r>
            <a:r>
              <a:rPr lang="zh-CN" altLang="zh-CN" sz="1600" b="1" dirty="0" smtClean="0">
                <a:solidFill>
                  <a:srgbClr val="002060"/>
                </a:solidFill>
                <a:latin typeface="华文楷体" pitchFamily="2" charset="-122"/>
                <a:ea typeface="华文楷体" pitchFamily="2" charset="-122"/>
                <a:cs typeface="+mn-cs"/>
              </a:rPr>
              <a:t>年</a:t>
            </a:r>
            <a:r>
              <a:rPr lang="zh-CN" altLang="en-US" sz="1600" b="1" dirty="0" smtClean="0">
                <a:solidFill>
                  <a:srgbClr val="002060"/>
                </a:solidFill>
                <a:latin typeface="华文楷体" pitchFamily="2" charset="-122"/>
                <a:ea typeface="华文楷体" pitchFamily="2" charset="-122"/>
                <a:cs typeface="+mn-cs"/>
              </a:rPr>
              <a:t>底</a:t>
            </a:r>
            <a:r>
              <a:rPr lang="zh-CN" altLang="zh-CN" sz="1600" b="1" dirty="0" smtClean="0">
                <a:solidFill>
                  <a:srgbClr val="002060"/>
                </a:solidFill>
                <a:latin typeface="华文楷体" pitchFamily="2" charset="-122"/>
                <a:ea typeface="华文楷体" pitchFamily="2" charset="-122"/>
                <a:cs typeface="+mn-cs"/>
              </a:rPr>
              <a:t>的</a:t>
            </a:r>
            <a:r>
              <a:rPr lang="en-US" altLang="zh-CN" sz="1600" b="1" dirty="0" smtClean="0">
                <a:solidFill>
                  <a:srgbClr val="002060"/>
                </a:solidFill>
                <a:latin typeface="华文楷体" pitchFamily="2" charset="-122"/>
                <a:ea typeface="华文楷体" pitchFamily="2" charset="-122"/>
                <a:cs typeface="+mn-cs"/>
              </a:rPr>
              <a:t>26.3</a:t>
            </a:r>
            <a:r>
              <a:rPr lang="zh-CN" altLang="zh-CN" sz="1600" b="1" dirty="0" smtClean="0">
                <a:solidFill>
                  <a:srgbClr val="002060"/>
                </a:solidFill>
                <a:latin typeface="华文楷体" pitchFamily="2" charset="-122"/>
                <a:ea typeface="华文楷体" pitchFamily="2" charset="-122"/>
                <a:cs typeface="+mn-cs"/>
              </a:rPr>
              <a:t>万亿元；</a:t>
            </a:r>
            <a:r>
              <a:rPr lang="zh-CN" altLang="en-US" sz="1600" b="1" dirty="0" smtClean="0">
                <a:solidFill>
                  <a:srgbClr val="002060"/>
                </a:solidFill>
                <a:latin typeface="华文楷体" pitchFamily="2" charset="-122"/>
                <a:ea typeface="华文楷体" pitchFamily="2" charset="-122"/>
                <a:cs typeface="+mn-cs"/>
              </a:rPr>
              <a:t>位居</a:t>
            </a:r>
            <a:r>
              <a:rPr lang="zh-CN" altLang="zh-CN" sz="1600" b="1" dirty="0" smtClean="0">
                <a:solidFill>
                  <a:srgbClr val="002060"/>
                </a:solidFill>
                <a:latin typeface="华文楷体" pitchFamily="2" charset="-122"/>
                <a:ea typeface="华文楷体" pitchFamily="2" charset="-122"/>
                <a:cs typeface="+mn-cs"/>
              </a:rPr>
              <a:t>亚洲第</a:t>
            </a:r>
            <a:r>
              <a:rPr lang="zh-CN" altLang="en-US" sz="1600" b="1" dirty="0" smtClean="0">
                <a:solidFill>
                  <a:srgbClr val="002060"/>
                </a:solidFill>
                <a:latin typeface="华文楷体" pitchFamily="2" charset="-122"/>
                <a:ea typeface="华文楷体" pitchFamily="2" charset="-122"/>
                <a:cs typeface="+mn-cs"/>
              </a:rPr>
              <a:t>二、世界第三。</a:t>
            </a:r>
            <a:endParaRPr lang="en-US" altLang="zh-CN" sz="1600" b="1" dirty="0" smtClean="0">
              <a:solidFill>
                <a:srgbClr val="002060"/>
              </a:solidFill>
              <a:latin typeface="华文楷体" pitchFamily="2" charset="-122"/>
              <a:ea typeface="华文楷体" pitchFamily="2" charset="-122"/>
              <a:cs typeface="+mn-cs"/>
            </a:endParaRPr>
          </a:p>
          <a:p>
            <a:pPr>
              <a:lnSpc>
                <a:spcPct val="135000"/>
              </a:lnSpc>
              <a:buSzPct val="100000"/>
              <a:defRPr/>
            </a:pPr>
            <a:endParaRPr lang="zh-CN" altLang="en-US" sz="1600" b="1" dirty="0" smtClean="0">
              <a:solidFill>
                <a:srgbClr val="002060"/>
              </a:solidFill>
              <a:latin typeface="华文楷体" pitchFamily="2" charset="-122"/>
              <a:ea typeface="华文楷体" pitchFamily="2" charset="-122"/>
            </a:endParaRPr>
          </a:p>
          <a:p>
            <a:pPr>
              <a:lnSpc>
                <a:spcPct val="135000"/>
              </a:lnSpc>
              <a:buFont typeface="Wingdings" pitchFamily="2" charset="2"/>
              <a:buNone/>
              <a:defRPr/>
            </a:pPr>
            <a:endParaRPr lang="zh-CN" altLang="en-US" sz="1600" dirty="0" smtClean="0">
              <a:latin typeface="华文楷体" pitchFamily="2" charset="-122"/>
              <a:ea typeface="华文楷体" pitchFamily="2" charset="-122"/>
            </a:endParaRPr>
          </a:p>
        </p:txBody>
      </p:sp>
      <p:sp>
        <p:nvSpPr>
          <p:cNvPr id="14340" name="Rectangle 3"/>
          <p:cNvSpPr>
            <a:spLocks noChangeArrowheads="1"/>
          </p:cNvSpPr>
          <p:nvPr/>
        </p:nvSpPr>
        <p:spPr bwMode="auto">
          <a:xfrm>
            <a:off x="473385" y="667681"/>
            <a:ext cx="8195883" cy="388054"/>
          </a:xfrm>
          <a:prstGeom prst="rect">
            <a:avLst/>
          </a:prstGeom>
          <a:solidFill>
            <a:srgbClr val="003366"/>
          </a:solidFill>
          <a:ln w="9525">
            <a:noFill/>
            <a:miter lim="800000"/>
            <a:headEnd/>
            <a:tailEnd/>
          </a:ln>
        </p:spPr>
        <p:txBody>
          <a:bodyPr lIns="91424" tIns="45712" rIns="91424" bIns="45712" anchor="ctr"/>
          <a:lstStyle/>
          <a:p>
            <a:pPr defTabSz="914200" eaLnBrk="0" hangingPunct="0"/>
            <a:r>
              <a:rPr lang="zh-CN" altLang="en-US" sz="1700" dirty="0" smtClean="0">
                <a:solidFill>
                  <a:schemeClr val="bg1"/>
                </a:solidFill>
                <a:latin typeface="华文楷体" pitchFamily="2" charset="-122"/>
                <a:ea typeface="华文楷体" pitchFamily="2" charset="-122"/>
              </a:rPr>
              <a:t>（二）债</a:t>
            </a:r>
            <a:r>
              <a:rPr lang="zh-CN" altLang="en-US" sz="1700" dirty="0">
                <a:solidFill>
                  <a:schemeClr val="bg1"/>
                </a:solidFill>
                <a:latin typeface="华文楷体" pitchFamily="2" charset="-122"/>
                <a:ea typeface="华文楷体" pitchFamily="2" charset="-122"/>
              </a:rPr>
              <a:t>券市场规模</a:t>
            </a:r>
          </a:p>
        </p:txBody>
      </p:sp>
      <p:sp>
        <p:nvSpPr>
          <p:cNvPr id="8" name="Rectangle 15"/>
          <p:cNvSpPr>
            <a:spLocks noChangeArrowheads="1"/>
          </p:cNvSpPr>
          <p:nvPr/>
        </p:nvSpPr>
        <p:spPr bwMode="auto">
          <a:xfrm>
            <a:off x="2144373" y="1364595"/>
            <a:ext cx="4855255" cy="384999"/>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债券市场年度发行量统计</a:t>
            </a:r>
          </a:p>
        </p:txBody>
      </p:sp>
      <p:graphicFrame>
        <p:nvGraphicFramePr>
          <p:cNvPr id="7" name="图表 6"/>
          <p:cNvGraphicFramePr/>
          <p:nvPr/>
        </p:nvGraphicFramePr>
        <p:xfrm>
          <a:off x="1173322" y="1990918"/>
          <a:ext cx="6979429" cy="297889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p:spPr>
        <p:txBody>
          <a:bodyPr/>
          <a:lstStyle/>
          <a:p>
            <a:fld id="{CC360035-6863-47AB-BCE4-DF1A95F59590}" type="slidenum">
              <a:rPr lang="en-US" altLang="zh-CN" smtClean="0"/>
              <a:pPr/>
              <a:t>11</a:t>
            </a:fld>
            <a:endParaRPr lang="en-US" altLang="zh-CN" smtClean="0"/>
          </a:p>
        </p:txBody>
      </p:sp>
      <p:sp>
        <p:nvSpPr>
          <p:cNvPr id="15363" name="Rectangle 3"/>
          <p:cNvSpPr>
            <a:spLocks noGrp="1" noChangeArrowheads="1"/>
          </p:cNvSpPr>
          <p:nvPr>
            <p:ph type="body" sz="half" idx="4294967295"/>
          </p:nvPr>
        </p:nvSpPr>
        <p:spPr>
          <a:xfrm>
            <a:off x="534075" y="4970516"/>
            <a:ext cx="8164864" cy="1730550"/>
          </a:xfrm>
        </p:spPr>
        <p:txBody>
          <a:bodyPr/>
          <a:lstStyle/>
          <a:p>
            <a:pPr>
              <a:lnSpc>
                <a:spcPct val="135000"/>
              </a:lnSpc>
              <a:buSzPct val="100000"/>
            </a:pPr>
            <a:endParaRPr lang="en-US" altLang="zh-CN" sz="1600" b="1" dirty="0" smtClean="0">
              <a:solidFill>
                <a:srgbClr val="002060"/>
              </a:solidFill>
              <a:latin typeface="华文楷体" pitchFamily="2" charset="-122"/>
              <a:ea typeface="华文楷体" pitchFamily="2" charset="-122"/>
            </a:endParaRPr>
          </a:p>
          <a:p>
            <a:pPr>
              <a:lnSpc>
                <a:spcPct val="135000"/>
              </a:lnSpc>
              <a:buSzPct val="100000"/>
            </a:pPr>
            <a:r>
              <a:rPr lang="zh-CN" altLang="en-US" sz="1600" b="1" dirty="0" smtClean="0">
                <a:solidFill>
                  <a:srgbClr val="002060"/>
                </a:solidFill>
                <a:latin typeface="华文楷体" pitchFamily="2" charset="-122"/>
                <a:ea typeface="华文楷体" pitchFamily="2" charset="-122"/>
              </a:rPr>
              <a:t> 债券市场的存量从</a:t>
            </a:r>
            <a:r>
              <a:rPr lang="en-US" altLang="zh-CN" sz="1600" b="1" dirty="0" smtClean="0">
                <a:solidFill>
                  <a:srgbClr val="002060"/>
                </a:solidFill>
                <a:latin typeface="华文楷体" pitchFamily="2" charset="-122"/>
                <a:ea typeface="华文楷体" pitchFamily="2" charset="-122"/>
              </a:rPr>
              <a:t>2000</a:t>
            </a:r>
            <a:r>
              <a:rPr lang="zh-CN" altLang="en-US" sz="1600" b="1" dirty="0" smtClean="0">
                <a:solidFill>
                  <a:srgbClr val="002060"/>
                </a:solidFill>
                <a:latin typeface="华文楷体" pitchFamily="2" charset="-122"/>
                <a:ea typeface="华文楷体" pitchFamily="2" charset="-122"/>
              </a:rPr>
              <a:t>年的约</a:t>
            </a:r>
            <a:r>
              <a:rPr lang="en-US" altLang="zh-CN" sz="1600" b="1" dirty="0" smtClean="0">
                <a:solidFill>
                  <a:srgbClr val="002060"/>
                </a:solidFill>
                <a:latin typeface="华文楷体" pitchFamily="2" charset="-122"/>
                <a:ea typeface="华文楷体" pitchFamily="2" charset="-122"/>
              </a:rPr>
              <a:t>1.6</a:t>
            </a:r>
            <a:r>
              <a:rPr lang="zh-CN" altLang="en-US" sz="1600" b="1" dirty="0" smtClean="0">
                <a:solidFill>
                  <a:srgbClr val="002060"/>
                </a:solidFill>
                <a:latin typeface="华文楷体" pitchFamily="2" charset="-122"/>
                <a:ea typeface="华文楷体" pitchFamily="2" charset="-122"/>
              </a:rPr>
              <a:t>万亿元增长至</a:t>
            </a:r>
            <a:r>
              <a:rPr lang="en-US" altLang="zh-CN" sz="1600" b="1" dirty="0" smtClean="0">
                <a:solidFill>
                  <a:srgbClr val="002060"/>
                </a:solidFill>
                <a:latin typeface="华文楷体" pitchFamily="2" charset="-122"/>
                <a:ea typeface="华文楷体" pitchFamily="2" charset="-122"/>
              </a:rPr>
              <a:t>2012</a:t>
            </a:r>
            <a:r>
              <a:rPr lang="zh-CN" altLang="en-US" sz="1600" b="1" dirty="0" smtClean="0">
                <a:solidFill>
                  <a:srgbClr val="002060"/>
                </a:solidFill>
                <a:latin typeface="华文楷体" pitchFamily="2" charset="-122"/>
                <a:ea typeface="华文楷体" pitchFamily="2" charset="-122"/>
              </a:rPr>
              <a:t>年底的约</a:t>
            </a:r>
            <a:r>
              <a:rPr lang="en-US" altLang="zh-CN" sz="1600" b="1" dirty="0" smtClean="0">
                <a:solidFill>
                  <a:srgbClr val="002060"/>
                </a:solidFill>
                <a:latin typeface="华文楷体" pitchFamily="2" charset="-122"/>
                <a:ea typeface="华文楷体" pitchFamily="2" charset="-122"/>
              </a:rPr>
              <a:t>26</a:t>
            </a:r>
            <a:r>
              <a:rPr lang="zh-CN" altLang="en-US" sz="1600" b="1" dirty="0" smtClean="0">
                <a:solidFill>
                  <a:srgbClr val="002060"/>
                </a:solidFill>
                <a:latin typeface="华文楷体" pitchFamily="2" charset="-122"/>
                <a:ea typeface="华文楷体" pitchFamily="2" charset="-122"/>
              </a:rPr>
              <a:t>万亿元，超过股票市场总市值</a:t>
            </a:r>
            <a:r>
              <a:rPr lang="en-US" altLang="zh-CN" sz="1600" b="1" dirty="0" smtClean="0">
                <a:solidFill>
                  <a:srgbClr val="002060"/>
                </a:solidFill>
                <a:latin typeface="华文楷体" pitchFamily="2" charset="-122"/>
                <a:ea typeface="华文楷体" pitchFamily="2" charset="-122"/>
              </a:rPr>
              <a:t>(22</a:t>
            </a:r>
            <a:r>
              <a:rPr lang="zh-CN" altLang="en-US" sz="1600" b="1" dirty="0" smtClean="0">
                <a:solidFill>
                  <a:srgbClr val="002060"/>
                </a:solidFill>
                <a:latin typeface="华文楷体" pitchFamily="2" charset="-122"/>
                <a:ea typeface="华文楷体" pitchFamily="2" charset="-122"/>
              </a:rPr>
              <a:t>万亿</a:t>
            </a:r>
            <a:r>
              <a:rPr lang="en-US" altLang="zh-CN" sz="1600" b="1" dirty="0" smtClean="0">
                <a:solidFill>
                  <a:srgbClr val="002060"/>
                </a:solidFill>
                <a:latin typeface="华文楷体" pitchFamily="2" charset="-122"/>
                <a:ea typeface="华文楷体" pitchFamily="2" charset="-122"/>
              </a:rPr>
              <a:t>);  </a:t>
            </a:r>
            <a:r>
              <a:rPr lang="zh-CN" altLang="en-US" sz="1600" b="1" dirty="0" smtClean="0">
                <a:solidFill>
                  <a:srgbClr val="002060"/>
                </a:solidFill>
                <a:latin typeface="华文楷体" pitchFamily="2" charset="-122"/>
                <a:ea typeface="华文楷体" pitchFamily="2" charset="-122"/>
              </a:rPr>
              <a:t>债券数量接近</a:t>
            </a:r>
            <a:r>
              <a:rPr lang="en-US" altLang="zh-CN" sz="1600" b="1" dirty="0" smtClean="0">
                <a:solidFill>
                  <a:srgbClr val="002060"/>
                </a:solidFill>
                <a:latin typeface="华文楷体" pitchFamily="2" charset="-122"/>
                <a:ea typeface="华文楷体" pitchFamily="2" charset="-122"/>
              </a:rPr>
              <a:t>5338</a:t>
            </a:r>
            <a:r>
              <a:rPr lang="zh-CN" altLang="en-US" sz="1600" b="1" dirty="0" smtClean="0">
                <a:solidFill>
                  <a:srgbClr val="002060"/>
                </a:solidFill>
                <a:latin typeface="华文楷体" pitchFamily="2" charset="-122"/>
                <a:ea typeface="华文楷体" pitchFamily="2" charset="-122"/>
              </a:rPr>
              <a:t>只。</a:t>
            </a:r>
            <a:endParaRPr lang="en-US" altLang="zh-CN" sz="1600" b="1" dirty="0" smtClean="0">
              <a:solidFill>
                <a:srgbClr val="002060"/>
              </a:solidFill>
              <a:latin typeface="华文楷体" pitchFamily="2" charset="-122"/>
              <a:ea typeface="华文楷体" pitchFamily="2" charset="-122"/>
            </a:endParaRPr>
          </a:p>
        </p:txBody>
      </p:sp>
      <p:sp>
        <p:nvSpPr>
          <p:cNvPr id="8" name="Rectangle 15"/>
          <p:cNvSpPr>
            <a:spLocks noChangeArrowheads="1"/>
          </p:cNvSpPr>
          <p:nvPr/>
        </p:nvSpPr>
        <p:spPr bwMode="auto">
          <a:xfrm>
            <a:off x="2265754" y="1374581"/>
            <a:ext cx="4066276" cy="384999"/>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债券市场规模</a:t>
            </a:r>
          </a:p>
        </p:txBody>
      </p:sp>
      <p:graphicFrame>
        <p:nvGraphicFramePr>
          <p:cNvPr id="6" name="图表 5"/>
          <p:cNvGraphicFramePr/>
          <p:nvPr/>
        </p:nvGraphicFramePr>
        <p:xfrm>
          <a:off x="748487" y="1665636"/>
          <a:ext cx="7404264" cy="35267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p>
            <a:fld id="{597F89AC-49A8-4F3E-A490-40D4C8226E26}" type="slidenum">
              <a:rPr lang="en-US" altLang="zh-CN" smtClean="0"/>
              <a:pPr/>
              <a:t>12</a:t>
            </a:fld>
            <a:endParaRPr lang="en-US" altLang="zh-CN" smtClean="0"/>
          </a:p>
        </p:txBody>
      </p:sp>
      <p:graphicFrame>
        <p:nvGraphicFramePr>
          <p:cNvPr id="9" name="表格 8"/>
          <p:cNvGraphicFramePr>
            <a:graphicFrameLocks noGrp="1"/>
          </p:cNvGraphicFramePr>
          <p:nvPr/>
        </p:nvGraphicFramePr>
        <p:xfrm>
          <a:off x="1840939" y="1759084"/>
          <a:ext cx="5947687" cy="4136380"/>
        </p:xfrm>
        <a:graphic>
          <a:graphicData uri="http://schemas.openxmlformats.org/drawingml/2006/table">
            <a:tbl>
              <a:tblPr>
                <a:tableStyleId>{2D5ABB26-0587-4C30-8999-92F81FD0307C}</a:tableStyleId>
              </a:tblPr>
              <a:tblGrid>
                <a:gridCol w="1508390"/>
                <a:gridCol w="1135026"/>
                <a:gridCol w="1015550"/>
                <a:gridCol w="1135026"/>
                <a:gridCol w="1153695"/>
              </a:tblGrid>
              <a:tr h="316045">
                <a:tc>
                  <a:txBody>
                    <a:bodyPr/>
                    <a:lstStyle/>
                    <a:p>
                      <a:pPr algn="ctr" fontAlgn="t"/>
                      <a:r>
                        <a:rPr lang="zh-CN" altLang="en-US" sz="1100" u="none" strike="noStrike" dirty="0">
                          <a:latin typeface="华文楷体" pitchFamily="2" charset="-122"/>
                          <a:ea typeface="华文楷体" pitchFamily="2" charset="-122"/>
                        </a:rPr>
                        <a:t>类别</a:t>
                      </a:r>
                      <a:endParaRPr lang="zh-CN" altLang="en-US" sz="1100" b="1" i="0" u="none" strike="noStrike" dirty="0">
                        <a:solidFill>
                          <a:srgbClr val="333333"/>
                        </a:solidFill>
                        <a:latin typeface="华文楷体" pitchFamily="2" charset="-122"/>
                        <a:ea typeface="华文楷体" pitchFamily="2" charset="-122"/>
                      </a:endParaRPr>
                    </a:p>
                  </a:txBody>
                  <a:tcPr marL="8092" marR="8092" marT="8560" marB="0"/>
                </a:tc>
                <a:tc>
                  <a:txBody>
                    <a:bodyPr/>
                    <a:lstStyle/>
                    <a:p>
                      <a:pPr algn="ctr" fontAlgn="t"/>
                      <a:r>
                        <a:rPr lang="zh-CN" altLang="en-US" sz="1100" u="none" strike="noStrike">
                          <a:latin typeface="华文楷体" pitchFamily="2" charset="-122"/>
                          <a:ea typeface="华文楷体" pitchFamily="2" charset="-122"/>
                        </a:rPr>
                        <a:t>债券数量</a:t>
                      </a:r>
                      <a:r>
                        <a:rPr lang="en-US" altLang="zh-CN" sz="1100" u="none" strike="noStrike">
                          <a:latin typeface="华文楷体" pitchFamily="2" charset="-122"/>
                          <a:ea typeface="华文楷体" pitchFamily="2" charset="-122"/>
                        </a:rPr>
                        <a:t>(</a:t>
                      </a:r>
                      <a:r>
                        <a:rPr lang="zh-CN" altLang="en-US" sz="1100" u="none" strike="noStrike">
                          <a:latin typeface="华文楷体" pitchFamily="2" charset="-122"/>
                          <a:ea typeface="华文楷体" pitchFamily="2" charset="-122"/>
                        </a:rPr>
                        <a:t>只</a:t>
                      </a:r>
                      <a:r>
                        <a:rPr lang="en-US" altLang="zh-CN" sz="1100" u="none" strike="noStrike">
                          <a:latin typeface="华文楷体" pitchFamily="2" charset="-122"/>
                          <a:ea typeface="华文楷体" pitchFamily="2" charset="-122"/>
                        </a:rPr>
                        <a:t>)</a:t>
                      </a:r>
                      <a:endParaRPr lang="en-US" altLang="zh-CN"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ctr" fontAlgn="t"/>
                      <a:r>
                        <a:rPr lang="zh-CN" altLang="en-US" sz="1100" u="none" strike="noStrike">
                          <a:latin typeface="华文楷体" pitchFamily="2" charset="-122"/>
                          <a:ea typeface="华文楷体" pitchFamily="2" charset="-122"/>
                        </a:rPr>
                        <a:t>债券数量比重</a:t>
                      </a:r>
                      <a:r>
                        <a:rPr lang="en-US" altLang="zh-CN" sz="1100" u="none" strike="noStrike">
                          <a:latin typeface="华文楷体" pitchFamily="2" charset="-122"/>
                          <a:ea typeface="华文楷体" pitchFamily="2" charset="-122"/>
                        </a:rPr>
                        <a:t>(%)</a:t>
                      </a:r>
                      <a:endParaRPr lang="en-US" altLang="zh-CN"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ctr" fontAlgn="t"/>
                      <a:r>
                        <a:rPr lang="zh-CN" altLang="en-US" sz="1100" u="none" strike="noStrike">
                          <a:latin typeface="华文楷体" pitchFamily="2" charset="-122"/>
                          <a:ea typeface="华文楷体" pitchFamily="2" charset="-122"/>
                        </a:rPr>
                        <a:t>票面总额</a:t>
                      </a:r>
                      <a:r>
                        <a:rPr lang="en-US" altLang="zh-CN" sz="1100" u="none" strike="noStrike">
                          <a:latin typeface="华文楷体" pitchFamily="2" charset="-122"/>
                          <a:ea typeface="华文楷体" pitchFamily="2" charset="-122"/>
                        </a:rPr>
                        <a:t>(</a:t>
                      </a:r>
                      <a:r>
                        <a:rPr lang="zh-CN" altLang="en-US" sz="1100" u="none" strike="noStrike">
                          <a:latin typeface="华文楷体" pitchFamily="2" charset="-122"/>
                          <a:ea typeface="华文楷体" pitchFamily="2" charset="-122"/>
                        </a:rPr>
                        <a:t>亿元</a:t>
                      </a:r>
                      <a:r>
                        <a:rPr lang="en-US" altLang="zh-CN" sz="1100" u="none" strike="noStrike">
                          <a:latin typeface="华文楷体" pitchFamily="2" charset="-122"/>
                          <a:ea typeface="华文楷体" pitchFamily="2" charset="-122"/>
                        </a:rPr>
                        <a:t>)</a:t>
                      </a:r>
                      <a:endParaRPr lang="en-US" altLang="zh-CN"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ctr" fontAlgn="t"/>
                      <a:r>
                        <a:rPr lang="zh-CN" altLang="en-US" sz="1100" u="none" strike="noStrike">
                          <a:latin typeface="华文楷体" pitchFamily="2" charset="-122"/>
                          <a:ea typeface="华文楷体" pitchFamily="2" charset="-122"/>
                        </a:rPr>
                        <a:t>票面总额比重</a:t>
                      </a:r>
                      <a:r>
                        <a:rPr lang="en-US" altLang="zh-CN" sz="1100" u="none" strike="noStrike">
                          <a:latin typeface="华文楷体" pitchFamily="2" charset="-122"/>
                          <a:ea typeface="华文楷体" pitchFamily="2" charset="-122"/>
                        </a:rPr>
                        <a:t>(%)</a:t>
                      </a:r>
                      <a:endParaRPr lang="en-US" altLang="zh-CN" sz="1100" b="1" i="0" u="none" strike="noStrike">
                        <a:solidFill>
                          <a:srgbClr val="333333"/>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国债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219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4.10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78,103.82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29.74</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地方政府债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44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dirty="0">
                          <a:latin typeface="华文楷体" pitchFamily="2" charset="-122"/>
                          <a:ea typeface="华文楷体" pitchFamily="2" charset="-122"/>
                        </a:rPr>
                        <a:t>0.82</a:t>
                      </a:r>
                      <a:endParaRPr lang="en-US" altLang="zh-CN" sz="1100" b="0" i="0" u="none" strike="noStrike" dirty="0">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6,500.00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2.48</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央行票据</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24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0.45</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11,580.00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4.41</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金融债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603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11.30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90,202.88</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34.35</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    政策银行债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368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6.89</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75,875.08</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28.89</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    商业银行债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42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0.79</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2,554.10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0.97</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    商业银行次级债券</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152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2.85</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10,155.70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3.87</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    保险公司债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20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0.37</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1,101.00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0.42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    证券公司债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3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0.06</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59.00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0.02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    其它金融机构债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18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0.34</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458.00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0.17</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企业债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1267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23.74</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19,230.67</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7.32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公司债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453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8.49</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5,491.40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2.09</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中期票据</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1607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30.10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29,145.28</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11.10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短期融资券</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953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17.85</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12,665.97</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4.82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国际机构债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0.07</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40.00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0.02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政府支持机构债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64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1.20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7310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2.78</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资产支持证券</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62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1.16</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321.79</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0.12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可转债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22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0.41</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1,255.22</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0.48</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a:latin typeface="华文楷体" pitchFamily="2" charset="-122"/>
                          <a:ea typeface="华文楷体" pitchFamily="2" charset="-122"/>
                        </a:rPr>
                        <a:t>分离债</a:t>
                      </a:r>
                      <a:endParaRPr lang="zh-CN" altLang="en-US" sz="1100" b="1" i="0" u="none" strike="noStrike">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16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0.30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752.15</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0.29</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r>
              <a:tr h="189627">
                <a:tc>
                  <a:txBody>
                    <a:bodyPr/>
                    <a:lstStyle/>
                    <a:p>
                      <a:pPr algn="l" fontAlgn="t"/>
                      <a:r>
                        <a:rPr lang="zh-CN" altLang="en-US" sz="1100" u="none" strike="noStrike" dirty="0">
                          <a:latin typeface="华文楷体" pitchFamily="2" charset="-122"/>
                          <a:ea typeface="华文楷体" pitchFamily="2" charset="-122"/>
                        </a:rPr>
                        <a:t>合计</a:t>
                      </a:r>
                      <a:endParaRPr lang="zh-CN" altLang="en-US" sz="1100" b="1" i="0" u="none" strike="noStrike" dirty="0">
                        <a:solidFill>
                          <a:srgbClr val="333333"/>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5338 </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a:latin typeface="华文楷体" pitchFamily="2" charset="-122"/>
                          <a:ea typeface="华文楷体" pitchFamily="2" charset="-122"/>
                        </a:rPr>
                        <a:t>100.00</a:t>
                      </a:r>
                      <a:endParaRPr lang="en-US" altLang="zh-CN" sz="1100" b="0" i="0" u="none" strike="noStrike">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dirty="0">
                          <a:latin typeface="华文楷体" pitchFamily="2" charset="-122"/>
                          <a:ea typeface="华文楷体" pitchFamily="2" charset="-122"/>
                        </a:rPr>
                        <a:t>262,599.19</a:t>
                      </a:r>
                      <a:endParaRPr lang="en-US" altLang="zh-CN" sz="1100" b="0" i="0" u="none" strike="noStrike" dirty="0">
                        <a:solidFill>
                          <a:srgbClr val="454545"/>
                        </a:solidFill>
                        <a:latin typeface="华文楷体" pitchFamily="2" charset="-122"/>
                        <a:ea typeface="华文楷体" pitchFamily="2" charset="-122"/>
                      </a:endParaRPr>
                    </a:p>
                  </a:txBody>
                  <a:tcPr marL="8092" marR="8092" marT="8560" marB="0"/>
                </a:tc>
                <a:tc>
                  <a:txBody>
                    <a:bodyPr/>
                    <a:lstStyle/>
                    <a:p>
                      <a:pPr algn="r" fontAlgn="t"/>
                      <a:r>
                        <a:rPr lang="en-US" altLang="zh-CN" sz="1100" u="none" strike="noStrike" dirty="0">
                          <a:latin typeface="华文楷体" pitchFamily="2" charset="-122"/>
                          <a:ea typeface="华文楷体" pitchFamily="2" charset="-122"/>
                        </a:rPr>
                        <a:t>100.00</a:t>
                      </a:r>
                      <a:endParaRPr lang="en-US" altLang="zh-CN" sz="1100" b="0" i="0" u="none" strike="noStrike" dirty="0">
                        <a:solidFill>
                          <a:srgbClr val="454545"/>
                        </a:solidFill>
                        <a:latin typeface="华文楷体" pitchFamily="2" charset="-122"/>
                        <a:ea typeface="华文楷体" pitchFamily="2" charset="-122"/>
                      </a:endParaRPr>
                    </a:p>
                  </a:txBody>
                  <a:tcPr marL="8092" marR="8092" marT="8560" marB="0"/>
                </a:tc>
              </a:tr>
            </a:tbl>
          </a:graphicData>
        </a:graphic>
      </p:graphicFrame>
      <p:sp>
        <p:nvSpPr>
          <p:cNvPr id="10" name="Rectangle 15"/>
          <p:cNvSpPr>
            <a:spLocks noChangeArrowheads="1"/>
          </p:cNvSpPr>
          <p:nvPr/>
        </p:nvSpPr>
        <p:spPr bwMode="auto">
          <a:xfrm>
            <a:off x="2265754" y="1246180"/>
            <a:ext cx="4066276" cy="384999"/>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en-US" altLang="zh-CN" sz="1400" dirty="0">
                <a:solidFill>
                  <a:schemeClr val="bg1"/>
                </a:solidFill>
                <a:latin typeface="华文楷体" pitchFamily="2" charset="-122"/>
                <a:ea typeface="华文楷体" pitchFamily="2" charset="-122"/>
              </a:rPr>
              <a:t>2012</a:t>
            </a:r>
            <a:r>
              <a:rPr lang="zh-CN" altLang="en-US" sz="1400" dirty="0">
                <a:solidFill>
                  <a:schemeClr val="bg1"/>
                </a:solidFill>
                <a:latin typeface="华文楷体" pitchFamily="2" charset="-122"/>
                <a:ea typeface="华文楷体" pitchFamily="2" charset="-122"/>
              </a:rPr>
              <a:t>年底债券市场规模</a:t>
            </a:r>
            <a:r>
              <a:rPr lang="en-US" altLang="zh-CN" sz="1400" dirty="0">
                <a:solidFill>
                  <a:schemeClr val="bg1"/>
                </a:solidFill>
                <a:latin typeface="华文楷体" pitchFamily="2" charset="-122"/>
                <a:ea typeface="华文楷体" pitchFamily="2" charset="-122"/>
              </a:rPr>
              <a:t>(</a:t>
            </a:r>
            <a:r>
              <a:rPr lang="zh-CN" altLang="en-US" sz="1400" dirty="0">
                <a:solidFill>
                  <a:schemeClr val="bg1"/>
                </a:solidFill>
                <a:latin typeface="华文楷体" pitchFamily="2" charset="-122"/>
                <a:ea typeface="华文楷体" pitchFamily="2" charset="-122"/>
              </a:rPr>
              <a:t>按债券品种</a:t>
            </a:r>
            <a:r>
              <a:rPr lang="en-US" altLang="zh-CN" sz="1400" dirty="0">
                <a:solidFill>
                  <a:schemeClr val="bg1"/>
                </a:solidFill>
                <a:latin typeface="华文楷体" pitchFamily="2" charset="-122"/>
                <a:ea typeface="华文楷体" pitchFamily="2" charset="-122"/>
              </a:rPr>
              <a:t>)</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p:spPr>
        <p:txBody>
          <a:bodyPr/>
          <a:lstStyle/>
          <a:p>
            <a:fld id="{D4DB9A3A-C7CC-41E7-838A-494B5C8AA4EA}" type="slidenum">
              <a:rPr lang="en-US" altLang="zh-CN" smtClean="0"/>
              <a:pPr/>
              <a:t>13</a:t>
            </a:fld>
            <a:endParaRPr lang="en-US" altLang="zh-CN" smtClean="0"/>
          </a:p>
        </p:txBody>
      </p:sp>
      <p:sp>
        <p:nvSpPr>
          <p:cNvPr id="17411" name="Rectangle 3"/>
          <p:cNvSpPr>
            <a:spLocks noGrp="1" noChangeArrowheads="1"/>
          </p:cNvSpPr>
          <p:nvPr>
            <p:ph type="body" sz="half" idx="4294967295"/>
          </p:nvPr>
        </p:nvSpPr>
        <p:spPr>
          <a:xfrm>
            <a:off x="1051965" y="4970516"/>
            <a:ext cx="7100761" cy="1730550"/>
          </a:xfrm>
        </p:spPr>
        <p:txBody>
          <a:bodyPr/>
          <a:lstStyle/>
          <a:p>
            <a:pPr>
              <a:lnSpc>
                <a:spcPct val="135000"/>
              </a:lnSpc>
              <a:buSzPct val="100000"/>
            </a:pPr>
            <a:endParaRPr lang="en-US" altLang="zh-CN" sz="1600" b="1" dirty="0" smtClean="0">
              <a:solidFill>
                <a:srgbClr val="002060"/>
              </a:solidFill>
              <a:latin typeface="华文楷体" pitchFamily="2" charset="-122"/>
              <a:ea typeface="华文楷体" pitchFamily="2" charset="-122"/>
            </a:endParaRPr>
          </a:p>
          <a:p>
            <a:pPr>
              <a:lnSpc>
                <a:spcPct val="135000"/>
              </a:lnSpc>
              <a:buSzPct val="100000"/>
            </a:pPr>
            <a:r>
              <a:rPr lang="zh-CN" altLang="en-US" sz="1600" b="1" dirty="0" smtClean="0">
                <a:solidFill>
                  <a:srgbClr val="002060"/>
                </a:solidFill>
                <a:latin typeface="华文楷体" pitchFamily="2" charset="-122"/>
                <a:ea typeface="华文楷体" pitchFamily="2" charset="-122"/>
              </a:rPr>
              <a:t>债券市值</a:t>
            </a:r>
            <a:r>
              <a:rPr lang="en-US" altLang="zh-CN" sz="1600" b="1" dirty="0" smtClean="0">
                <a:solidFill>
                  <a:srgbClr val="002060"/>
                </a:solidFill>
                <a:latin typeface="华文楷体" pitchFamily="2" charset="-122"/>
                <a:ea typeface="华文楷体" pitchFamily="2" charset="-122"/>
              </a:rPr>
              <a:t>/GDP</a:t>
            </a:r>
            <a:r>
              <a:rPr lang="zh-CN" altLang="en-US" sz="1600" b="1" dirty="0" smtClean="0">
                <a:solidFill>
                  <a:srgbClr val="002060"/>
                </a:solidFill>
                <a:latin typeface="华文楷体" pitchFamily="2" charset="-122"/>
                <a:ea typeface="华文楷体" pitchFamily="2" charset="-122"/>
              </a:rPr>
              <a:t>比重稳步提升</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从</a:t>
            </a:r>
            <a:r>
              <a:rPr lang="en-US" altLang="zh-CN" sz="1600" b="1" dirty="0" smtClean="0">
                <a:solidFill>
                  <a:srgbClr val="002060"/>
                </a:solidFill>
                <a:latin typeface="华文楷体" pitchFamily="2" charset="-122"/>
                <a:ea typeface="华文楷体" pitchFamily="2" charset="-122"/>
              </a:rPr>
              <a:t>1997</a:t>
            </a:r>
            <a:r>
              <a:rPr lang="zh-CN" altLang="en-US" sz="1600" b="1" dirty="0" smtClean="0">
                <a:solidFill>
                  <a:srgbClr val="002060"/>
                </a:solidFill>
                <a:latin typeface="华文楷体" pitchFamily="2" charset="-122"/>
                <a:ea typeface="华文楷体" pitchFamily="2" charset="-122"/>
              </a:rPr>
              <a:t>年的</a:t>
            </a:r>
            <a:r>
              <a:rPr lang="en-US" altLang="zh-CN" sz="1600" b="1" dirty="0" smtClean="0">
                <a:solidFill>
                  <a:srgbClr val="002060"/>
                </a:solidFill>
                <a:latin typeface="华文楷体" pitchFamily="2" charset="-122"/>
                <a:ea typeface="华文楷体" pitchFamily="2" charset="-122"/>
              </a:rPr>
              <a:t>20%</a:t>
            </a:r>
            <a:r>
              <a:rPr lang="zh-CN" altLang="en-US" sz="1600" b="1" dirty="0" smtClean="0">
                <a:solidFill>
                  <a:srgbClr val="002060"/>
                </a:solidFill>
                <a:latin typeface="华文楷体" pitchFamily="2" charset="-122"/>
                <a:ea typeface="华文楷体" pitchFamily="2" charset="-122"/>
              </a:rPr>
              <a:t>提高到目前的约</a:t>
            </a:r>
            <a:r>
              <a:rPr lang="en-US" altLang="zh-CN" sz="1600" b="1" dirty="0" smtClean="0">
                <a:solidFill>
                  <a:srgbClr val="002060"/>
                </a:solidFill>
                <a:latin typeface="华文楷体" pitchFamily="2" charset="-122"/>
                <a:ea typeface="华文楷体" pitchFamily="2" charset="-122"/>
              </a:rPr>
              <a:t>51%</a:t>
            </a:r>
            <a:r>
              <a:rPr lang="zh-CN" altLang="en-US" sz="1600" b="1" dirty="0" smtClean="0">
                <a:solidFill>
                  <a:srgbClr val="002060"/>
                </a:solidFill>
                <a:latin typeface="华文楷体" pitchFamily="2" charset="-122"/>
                <a:ea typeface="华文楷体" pitchFamily="2" charset="-122"/>
              </a:rPr>
              <a:t>，但仍然显著低于成熟市场。</a:t>
            </a:r>
          </a:p>
          <a:p>
            <a:pPr>
              <a:lnSpc>
                <a:spcPct val="135000"/>
              </a:lnSpc>
              <a:buFont typeface="Wingdings" pitchFamily="2" charset="2"/>
              <a:buNone/>
            </a:pPr>
            <a:endParaRPr lang="zh-CN" altLang="en-US" sz="1600" dirty="0" smtClean="0">
              <a:latin typeface="华文楷体" pitchFamily="2" charset="-122"/>
              <a:ea typeface="华文楷体" pitchFamily="2" charset="-122"/>
            </a:endParaRPr>
          </a:p>
        </p:txBody>
      </p:sp>
      <p:sp>
        <p:nvSpPr>
          <p:cNvPr id="10" name="Rectangle 15"/>
          <p:cNvSpPr>
            <a:spLocks noChangeArrowheads="1"/>
          </p:cNvSpPr>
          <p:nvPr/>
        </p:nvSpPr>
        <p:spPr bwMode="auto">
          <a:xfrm>
            <a:off x="2751279" y="1374581"/>
            <a:ext cx="4248348" cy="384999"/>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债券市值</a:t>
            </a:r>
            <a:r>
              <a:rPr lang="en-US" altLang="zh-CN" sz="1400" dirty="0">
                <a:solidFill>
                  <a:schemeClr val="bg1"/>
                </a:solidFill>
                <a:latin typeface="华文楷体" pitchFamily="2" charset="-122"/>
                <a:ea typeface="华文楷体" pitchFamily="2" charset="-122"/>
              </a:rPr>
              <a:t>/GDP</a:t>
            </a:r>
            <a:endParaRPr lang="zh-CN" altLang="en-US" sz="1400" dirty="0">
              <a:solidFill>
                <a:schemeClr val="bg1"/>
              </a:solidFill>
              <a:latin typeface="华文楷体" pitchFamily="2" charset="-122"/>
              <a:ea typeface="华文楷体" pitchFamily="2" charset="-122"/>
            </a:endParaRPr>
          </a:p>
        </p:txBody>
      </p:sp>
      <p:graphicFrame>
        <p:nvGraphicFramePr>
          <p:cNvPr id="6" name="图表 5"/>
          <p:cNvGraphicFramePr/>
          <p:nvPr/>
        </p:nvGraphicFramePr>
        <p:xfrm>
          <a:off x="687796" y="1815437"/>
          <a:ext cx="8193243" cy="347537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p:spPr>
        <p:txBody>
          <a:bodyPr/>
          <a:lstStyle/>
          <a:p>
            <a:fld id="{DC609EDA-A38E-43FF-A492-3B26CF47AA4D}" type="slidenum">
              <a:rPr lang="en-US" altLang="zh-CN" smtClean="0"/>
              <a:pPr/>
              <a:t>14</a:t>
            </a:fld>
            <a:endParaRPr lang="en-US" altLang="zh-CN" smtClean="0"/>
          </a:p>
        </p:txBody>
      </p:sp>
      <p:graphicFrame>
        <p:nvGraphicFramePr>
          <p:cNvPr id="3" name="内容占位符 4"/>
          <p:cNvGraphicFramePr>
            <a:graphicFrameLocks/>
          </p:cNvGraphicFramePr>
          <p:nvPr/>
        </p:nvGraphicFramePr>
        <p:xfrm>
          <a:off x="566443" y="2080084"/>
          <a:ext cx="7950449" cy="3119994"/>
        </p:xfrm>
        <a:graphic>
          <a:graphicData uri="http://schemas.openxmlformats.org/drawingml/2006/table">
            <a:tbl>
              <a:tblPr firstRow="1" bandRow="1">
                <a:tableStyleId>{9D7B26C5-4107-4FEC-AEDC-1716B250A1EF}</a:tableStyleId>
              </a:tblPr>
              <a:tblGrid>
                <a:gridCol w="559831"/>
                <a:gridCol w="433976"/>
                <a:gridCol w="496903"/>
                <a:gridCol w="496903"/>
                <a:gridCol w="496903"/>
                <a:gridCol w="496903"/>
                <a:gridCol w="496903"/>
                <a:gridCol w="496903"/>
                <a:gridCol w="496903"/>
                <a:gridCol w="496903"/>
                <a:gridCol w="496903"/>
                <a:gridCol w="496903"/>
                <a:gridCol w="496903"/>
                <a:gridCol w="496903"/>
                <a:gridCol w="496903"/>
                <a:gridCol w="496903"/>
              </a:tblGrid>
              <a:tr h="346666">
                <a:tc>
                  <a:txBody>
                    <a:bodyPr/>
                    <a:lstStyle/>
                    <a:p>
                      <a:pPr algn="l" fontAlgn="ctr"/>
                      <a:endParaRPr lang="zh-CN" altLang="en-US"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1997</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1998</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1999</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2000</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2001</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2002</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2003</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2004</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2005</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2006</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2007</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2008</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2009</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2010</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2011</a:t>
                      </a:r>
                      <a:endParaRPr lang="en-US" altLang="zh-CN" sz="1100" b="0"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中国</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dirty="0">
                          <a:solidFill>
                            <a:srgbClr val="000066"/>
                          </a:solidFill>
                        </a:rPr>
                        <a:t>84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127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159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202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238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342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448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624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899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1184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1687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2210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2565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3031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b="1" u="none" strike="noStrike" dirty="0" smtClean="0">
                          <a:solidFill>
                            <a:srgbClr val="000066"/>
                          </a:solidFill>
                        </a:rPr>
                        <a:t>3345 </a:t>
                      </a:r>
                      <a:endParaRPr lang="en-US" altLang="zh-CN" sz="1100" b="1"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法国</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a:solidFill>
                            <a:srgbClr val="000066"/>
                          </a:solidFill>
                        </a:rPr>
                        <a:t>1131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1236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1106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1072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1077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1363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1780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2052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1843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2205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2734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2885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3146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3131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3308 </a:t>
                      </a:r>
                      <a:endParaRPr lang="en-US" altLang="zh-CN" sz="1100" b="0"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德国</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a:solidFill>
                            <a:srgbClr val="000066"/>
                          </a:solidFill>
                        </a:rPr>
                        <a:t>1743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2012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1813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1716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1503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1762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2117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2258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1939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2250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2632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2590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2802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2607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2534 </a:t>
                      </a:r>
                      <a:endParaRPr lang="en-US" altLang="zh-CN" sz="1100" b="0"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意大利</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dirty="0">
                          <a:solidFill>
                            <a:srgbClr val="000066"/>
                          </a:solidFill>
                        </a:rPr>
                        <a:t>1470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1576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1399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1273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1240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1506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1858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2034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1805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2074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2426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2533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2847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2700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2797 </a:t>
                      </a:r>
                      <a:endParaRPr lang="en-US" altLang="zh-CN" sz="1100" b="0"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日本</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a:solidFill>
                            <a:srgbClr val="000066"/>
                          </a:solidFill>
                        </a:rPr>
                        <a:t>4149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4855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6004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5702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5479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6372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7818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8858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8371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8407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8856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11052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11521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13734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b="1" u="none" strike="noStrike" dirty="0" smtClean="0">
                          <a:solidFill>
                            <a:srgbClr val="000066"/>
                          </a:solidFill>
                        </a:rPr>
                        <a:t>14859 </a:t>
                      </a:r>
                      <a:endParaRPr lang="en-US" altLang="zh-CN" sz="1100" b="1"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英国</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a:solidFill>
                            <a:srgbClr val="000066"/>
                          </a:solidFill>
                        </a:rPr>
                        <a:t>701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734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761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688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670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764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827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1041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1003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1238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1358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1219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1549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1649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1717 </a:t>
                      </a:r>
                      <a:endParaRPr lang="en-US" altLang="zh-CN" sz="1100" b="0"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美国</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a:solidFill>
                            <a:srgbClr val="000066"/>
                          </a:solidFill>
                        </a:rPr>
                        <a:t>11605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12516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13397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13736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14577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15531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16709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18976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20536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22115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23849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25326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25603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25828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b="1" u="none" strike="noStrike" dirty="0" smtClean="0">
                          <a:solidFill>
                            <a:srgbClr val="000066"/>
                          </a:solidFill>
                        </a:rPr>
                        <a:t>26333 </a:t>
                      </a:r>
                      <a:endParaRPr lang="en-US" altLang="zh-CN" sz="1100" b="1" i="0" u="none" strike="noStrike" dirty="0">
                        <a:solidFill>
                          <a:srgbClr val="000066"/>
                        </a:solidFill>
                        <a:latin typeface="宋体"/>
                      </a:endParaRPr>
                    </a:p>
                  </a:txBody>
                  <a:tcPr marL="8092" marR="8092" marT="8560" marB="0" anchor="ctr"/>
                </a:tc>
              </a:tr>
              <a:tr h="346666">
                <a:tc>
                  <a:txBody>
                    <a:bodyPr/>
                    <a:lstStyle/>
                    <a:p>
                      <a:pPr algn="l" fontAlgn="ctr"/>
                      <a:r>
                        <a:rPr lang="zh-CN" altLang="en-US" sz="1400" b="0" i="0" u="none" strike="noStrike" dirty="0" smtClean="0">
                          <a:solidFill>
                            <a:srgbClr val="000066"/>
                          </a:solidFill>
                          <a:latin typeface="黑体" pitchFamily="2" charset="-122"/>
                          <a:ea typeface="黑体" pitchFamily="2" charset="-122"/>
                        </a:rPr>
                        <a:t>全球</a:t>
                      </a:r>
                      <a:endParaRPr lang="en-US" sz="1400" b="0" i="0" u="none" strike="noStrike" dirty="0">
                        <a:solidFill>
                          <a:srgbClr val="000066"/>
                        </a:solidFill>
                        <a:latin typeface="黑体" pitchFamily="2" charset="-122"/>
                        <a:ea typeface="黑体" pitchFamily="2" charset="-122"/>
                      </a:endParaRPr>
                    </a:p>
                  </a:txBody>
                  <a:tcPr marL="8092" marR="8092" marT="8560" marB="0" anchor="ctr"/>
                </a:tc>
                <a:tc>
                  <a:txBody>
                    <a:bodyPr/>
                    <a:lstStyle/>
                    <a:p>
                      <a:pPr algn="r" fontAlgn="ctr"/>
                      <a:r>
                        <a:rPr lang="en-US" altLang="zh-CN" sz="1100" u="none" strike="noStrike">
                          <a:solidFill>
                            <a:srgbClr val="000066"/>
                          </a:solidFill>
                        </a:rPr>
                        <a:t>25084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27677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29322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28993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29486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33098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38443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44024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44935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49593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a:solidFill>
                            <a:srgbClr val="000066"/>
                          </a:solidFill>
                        </a:rPr>
                        <a:t>55720 </a:t>
                      </a:r>
                      <a:endParaRPr lang="en-US" altLang="zh-CN" sz="1100" b="0" i="0" u="none" strike="noStrike">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59297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63998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a:solidFill>
                            <a:srgbClr val="000066"/>
                          </a:solidFill>
                        </a:rPr>
                        <a:t>67514 </a:t>
                      </a:r>
                      <a:endParaRPr lang="en-US" altLang="zh-CN" sz="1100" b="0" i="0" u="none" strike="noStrike" dirty="0">
                        <a:solidFill>
                          <a:srgbClr val="000066"/>
                        </a:solidFill>
                        <a:latin typeface="宋体"/>
                      </a:endParaRPr>
                    </a:p>
                  </a:txBody>
                  <a:tcPr marL="8092" marR="8092" marT="8560" marB="0" anchor="ctr"/>
                </a:tc>
                <a:tc>
                  <a:txBody>
                    <a:bodyPr/>
                    <a:lstStyle/>
                    <a:p>
                      <a:pPr algn="r" fontAlgn="ctr"/>
                      <a:r>
                        <a:rPr lang="en-US" altLang="zh-CN" sz="1100" u="none" strike="noStrike" dirty="0" smtClean="0">
                          <a:solidFill>
                            <a:srgbClr val="000066"/>
                          </a:solidFill>
                        </a:rPr>
                        <a:t>69561 </a:t>
                      </a:r>
                      <a:endParaRPr lang="en-US" altLang="zh-CN" sz="1100" b="0" i="0" u="none" strike="noStrike" dirty="0">
                        <a:solidFill>
                          <a:srgbClr val="000066"/>
                        </a:solidFill>
                        <a:latin typeface="宋体"/>
                      </a:endParaRPr>
                    </a:p>
                  </a:txBody>
                  <a:tcPr marL="8092" marR="8092" marT="8560" marB="0" anchor="ctr"/>
                </a:tc>
              </a:tr>
            </a:tbl>
          </a:graphicData>
        </a:graphic>
      </p:graphicFrame>
      <p:sp>
        <p:nvSpPr>
          <p:cNvPr id="4" name="Rectangle 15"/>
          <p:cNvSpPr>
            <a:spLocks noChangeArrowheads="1"/>
          </p:cNvSpPr>
          <p:nvPr/>
        </p:nvSpPr>
        <p:spPr bwMode="auto">
          <a:xfrm>
            <a:off x="2690589" y="1374581"/>
            <a:ext cx="4248348" cy="384999"/>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全球主要债券市场比较</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505753" y="1293990"/>
            <a:ext cx="8164864" cy="4593875"/>
          </a:xfrm>
        </p:spPr>
        <p:txBody>
          <a:bodyPr/>
          <a:lstStyle/>
          <a:p>
            <a:pPr>
              <a:buSzTx/>
            </a:pPr>
            <a:r>
              <a:rPr lang="zh-CN" altLang="en-US" sz="1600" b="1" dirty="0" smtClean="0">
                <a:solidFill>
                  <a:srgbClr val="002060"/>
                </a:solidFill>
                <a:latin typeface="华文楷体" pitchFamily="2" charset="-122"/>
                <a:ea typeface="华文楷体" pitchFamily="2" charset="-122"/>
              </a:rPr>
              <a:t>从全球来看</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债券市场规模大幅超过股票市场</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接近股票市场市值两倍左右</a:t>
            </a:r>
            <a:r>
              <a:rPr lang="en-US" altLang="zh-CN" sz="1600" b="1" dirty="0" smtClean="0">
                <a:solidFill>
                  <a:srgbClr val="002060"/>
                </a:solidFill>
                <a:latin typeface="华文楷体" pitchFamily="2" charset="-122"/>
                <a:ea typeface="华文楷体" pitchFamily="2" charset="-122"/>
              </a:rPr>
              <a:t>;</a:t>
            </a:r>
          </a:p>
          <a:p>
            <a:pPr>
              <a:buSzTx/>
            </a:pPr>
            <a:r>
              <a:rPr lang="zh-CN" altLang="en-US" sz="1600" b="1" dirty="0" smtClean="0">
                <a:solidFill>
                  <a:srgbClr val="002060"/>
                </a:solidFill>
                <a:latin typeface="华文楷体" pitchFamily="2" charset="-122"/>
                <a:ea typeface="华文楷体" pitchFamily="2" charset="-122"/>
              </a:rPr>
              <a:t>截至</a:t>
            </a:r>
            <a:r>
              <a:rPr lang="en-US" altLang="zh-CN" sz="1600" b="1" dirty="0" smtClean="0">
                <a:solidFill>
                  <a:srgbClr val="002060"/>
                </a:solidFill>
                <a:latin typeface="华文楷体" pitchFamily="2" charset="-122"/>
                <a:ea typeface="华文楷体" pitchFamily="2" charset="-122"/>
              </a:rPr>
              <a:t>2011</a:t>
            </a:r>
            <a:r>
              <a:rPr lang="zh-CN" altLang="en-US" sz="1600" b="1" dirty="0" smtClean="0">
                <a:solidFill>
                  <a:srgbClr val="002060"/>
                </a:solidFill>
                <a:latin typeface="华文楷体" pitchFamily="2" charset="-122"/>
                <a:ea typeface="华文楷体" pitchFamily="2" charset="-122"/>
              </a:rPr>
              <a:t>年底</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美国债券市场</a:t>
            </a:r>
            <a:r>
              <a:rPr lang="en-US" altLang="zh-CN" sz="1600" b="1" dirty="0" smtClean="0">
                <a:solidFill>
                  <a:srgbClr val="002060"/>
                </a:solidFill>
                <a:latin typeface="华文楷体" pitchFamily="2" charset="-122"/>
                <a:ea typeface="华文楷体" pitchFamily="2" charset="-122"/>
              </a:rPr>
              <a:t>26</a:t>
            </a:r>
            <a:r>
              <a:rPr lang="zh-CN" altLang="en-US" sz="1600" b="1" dirty="0" smtClean="0">
                <a:solidFill>
                  <a:srgbClr val="002060"/>
                </a:solidFill>
                <a:latin typeface="华文楷体" pitchFamily="2" charset="-122"/>
                <a:ea typeface="华文楷体" pitchFamily="2" charset="-122"/>
              </a:rPr>
              <a:t>万亿美元</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股票市场市值</a:t>
            </a:r>
            <a:r>
              <a:rPr lang="en-US" altLang="zh-CN" sz="1600" b="1" dirty="0" smtClean="0">
                <a:solidFill>
                  <a:srgbClr val="002060"/>
                </a:solidFill>
                <a:latin typeface="华文楷体" pitchFamily="2" charset="-122"/>
                <a:ea typeface="华文楷体" pitchFamily="2" charset="-122"/>
              </a:rPr>
              <a:t>15</a:t>
            </a:r>
            <a:r>
              <a:rPr lang="zh-CN" altLang="en-US" sz="1600" b="1" dirty="0" smtClean="0">
                <a:solidFill>
                  <a:srgbClr val="002060"/>
                </a:solidFill>
                <a:latin typeface="华文楷体" pitchFamily="2" charset="-122"/>
                <a:ea typeface="华文楷体" pitchFamily="2" charset="-122"/>
              </a:rPr>
              <a:t>万亿美元</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日本债券市值</a:t>
            </a:r>
            <a:r>
              <a:rPr lang="en-US" altLang="zh-CN" sz="1600" b="1" dirty="0" smtClean="0">
                <a:solidFill>
                  <a:srgbClr val="002060"/>
                </a:solidFill>
                <a:latin typeface="华文楷体" pitchFamily="2" charset="-122"/>
                <a:ea typeface="华文楷体" pitchFamily="2" charset="-122"/>
              </a:rPr>
              <a:t>15</a:t>
            </a:r>
            <a:r>
              <a:rPr lang="zh-CN" altLang="en-US" sz="1600" b="1" dirty="0" smtClean="0">
                <a:solidFill>
                  <a:srgbClr val="002060"/>
                </a:solidFill>
                <a:latin typeface="华文楷体" pitchFamily="2" charset="-122"/>
                <a:ea typeface="华文楷体" pitchFamily="2" charset="-122"/>
              </a:rPr>
              <a:t>万亿美元</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股票市场市值</a:t>
            </a:r>
            <a:r>
              <a:rPr lang="en-US" altLang="zh-CN" sz="1600" b="1" dirty="0" smtClean="0">
                <a:solidFill>
                  <a:srgbClr val="002060"/>
                </a:solidFill>
                <a:latin typeface="华文楷体" pitchFamily="2" charset="-122"/>
                <a:ea typeface="华文楷体" pitchFamily="2" charset="-122"/>
              </a:rPr>
              <a:t>3.5</a:t>
            </a:r>
            <a:r>
              <a:rPr lang="zh-CN" altLang="en-US" sz="1600" b="1" dirty="0" smtClean="0">
                <a:solidFill>
                  <a:srgbClr val="002060"/>
                </a:solidFill>
                <a:latin typeface="华文楷体" pitchFamily="2" charset="-122"/>
                <a:ea typeface="华文楷体" pitchFamily="2" charset="-122"/>
              </a:rPr>
              <a:t>万亿美元</a:t>
            </a:r>
            <a:r>
              <a:rPr lang="en-US" altLang="zh-CN" sz="1600" b="1" dirty="0" smtClean="0">
                <a:solidFill>
                  <a:srgbClr val="002060"/>
                </a:solidFill>
                <a:latin typeface="华文楷体" pitchFamily="2" charset="-122"/>
                <a:ea typeface="华文楷体" pitchFamily="2" charset="-122"/>
              </a:rPr>
              <a:t>;</a:t>
            </a:r>
          </a:p>
          <a:p>
            <a:pPr>
              <a:buSzTx/>
            </a:pPr>
            <a:r>
              <a:rPr lang="zh-CN" altLang="en-US" sz="1600" b="1" dirty="0" smtClean="0">
                <a:solidFill>
                  <a:srgbClr val="002060"/>
                </a:solidFill>
                <a:latin typeface="华文楷体" pitchFamily="2" charset="-122"/>
                <a:ea typeface="华文楷体" pitchFamily="2" charset="-122"/>
              </a:rPr>
              <a:t>金融危机后</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债券市场规模仍然保持稳步攀升趋势。</a:t>
            </a:r>
          </a:p>
          <a:p>
            <a:endParaRPr lang="zh-CN" altLang="en-US" dirty="0" smtClean="0">
              <a:latin typeface="华文楷体" pitchFamily="2" charset="-122"/>
              <a:ea typeface="华文楷体" pitchFamily="2" charset="-122"/>
            </a:endParaRPr>
          </a:p>
        </p:txBody>
      </p:sp>
      <p:sp>
        <p:nvSpPr>
          <p:cNvPr id="19459" name="灯片编号占位符 3"/>
          <p:cNvSpPr>
            <a:spLocks noGrp="1"/>
          </p:cNvSpPr>
          <p:nvPr>
            <p:ph type="sldNum" sz="quarter" idx="10"/>
          </p:nvPr>
        </p:nvSpPr>
        <p:spPr>
          <a:noFill/>
        </p:spPr>
        <p:txBody>
          <a:bodyPr/>
          <a:lstStyle/>
          <a:p>
            <a:fld id="{64B25D11-6A61-4B10-8227-DAC0F08BE124}" type="slidenum">
              <a:rPr lang="en-US" altLang="zh-CN" smtClean="0"/>
              <a:pPr/>
              <a:t>15</a:t>
            </a:fld>
            <a:endParaRPr lang="en-US" altLang="zh-CN" smtClean="0"/>
          </a:p>
        </p:txBody>
      </p:sp>
      <p:graphicFrame>
        <p:nvGraphicFramePr>
          <p:cNvPr id="7" name="图表 6"/>
          <p:cNvGraphicFramePr/>
          <p:nvPr/>
        </p:nvGraphicFramePr>
        <p:xfrm>
          <a:off x="971025" y="2658593"/>
          <a:ext cx="7060345" cy="31151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505753" y="1293990"/>
            <a:ext cx="8164864" cy="4593875"/>
          </a:xfrm>
        </p:spPr>
        <p:txBody>
          <a:bodyPr/>
          <a:lstStyle/>
          <a:p>
            <a:r>
              <a:rPr lang="zh-CN" altLang="en-US" sz="1600" b="1" dirty="0" smtClean="0">
                <a:solidFill>
                  <a:srgbClr val="002060"/>
                </a:solidFill>
                <a:latin typeface="华文楷体" pitchFamily="2" charset="-122"/>
                <a:ea typeface="华文楷体" pitchFamily="2" charset="-122"/>
              </a:rPr>
              <a:t>美国企业通过债券融资规模更是大幅超过股票融资</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如</a:t>
            </a:r>
            <a:r>
              <a:rPr lang="en-US" altLang="zh-CN" sz="1600" b="1" dirty="0" smtClean="0">
                <a:solidFill>
                  <a:srgbClr val="002060"/>
                </a:solidFill>
                <a:latin typeface="华文楷体" pitchFamily="2" charset="-122"/>
                <a:ea typeface="华文楷体" pitchFamily="2" charset="-122"/>
              </a:rPr>
              <a:t>2011</a:t>
            </a:r>
            <a:r>
              <a:rPr lang="zh-CN" altLang="en-US" sz="1600" b="1" dirty="0" smtClean="0">
                <a:solidFill>
                  <a:srgbClr val="002060"/>
                </a:solidFill>
                <a:latin typeface="华文楷体" pitchFamily="2" charset="-122"/>
                <a:ea typeface="华文楷体" pitchFamily="2" charset="-122"/>
              </a:rPr>
              <a:t>年</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美国企业通过股票市场融资</a:t>
            </a:r>
            <a:r>
              <a:rPr lang="en-US" altLang="zh-CN" sz="1600" b="1" dirty="0" smtClean="0">
                <a:solidFill>
                  <a:srgbClr val="002060"/>
                </a:solidFill>
                <a:latin typeface="华文楷体" pitchFamily="2" charset="-122"/>
                <a:ea typeface="华文楷体" pitchFamily="2" charset="-122"/>
              </a:rPr>
              <a:t>1980</a:t>
            </a:r>
            <a:r>
              <a:rPr lang="zh-CN" altLang="en-US" sz="1600" b="1" dirty="0" smtClean="0">
                <a:solidFill>
                  <a:srgbClr val="002060"/>
                </a:solidFill>
                <a:latin typeface="华文楷体" pitchFamily="2" charset="-122"/>
                <a:ea typeface="华文楷体" pitchFamily="2" charset="-122"/>
              </a:rPr>
              <a:t>亿美元</a:t>
            </a:r>
            <a:r>
              <a:rPr lang="en-US" altLang="zh-CN" sz="1600" b="1" dirty="0" smtClean="0">
                <a:solidFill>
                  <a:srgbClr val="002060"/>
                </a:solidFill>
                <a:latin typeface="华文楷体" pitchFamily="2" charset="-122"/>
                <a:ea typeface="华文楷体" pitchFamily="2" charset="-122"/>
              </a:rPr>
              <a:t>,</a:t>
            </a:r>
            <a:r>
              <a:rPr lang="zh-CN" altLang="en-US" sz="1600" b="1" dirty="0" smtClean="0">
                <a:solidFill>
                  <a:srgbClr val="002060"/>
                </a:solidFill>
                <a:latin typeface="华文楷体" pitchFamily="2" charset="-122"/>
                <a:ea typeface="华文楷体" pitchFamily="2" charset="-122"/>
              </a:rPr>
              <a:t>而通过股票融资</a:t>
            </a:r>
            <a:r>
              <a:rPr lang="en-US" altLang="zh-CN" sz="1600" b="1" dirty="0" smtClean="0">
                <a:solidFill>
                  <a:srgbClr val="002060"/>
                </a:solidFill>
                <a:latin typeface="华文楷体" pitchFamily="2" charset="-122"/>
                <a:ea typeface="华文楷体" pitchFamily="2" charset="-122"/>
              </a:rPr>
              <a:t>11800</a:t>
            </a:r>
            <a:r>
              <a:rPr lang="zh-CN" altLang="en-US" sz="1600" b="1" dirty="0" smtClean="0">
                <a:solidFill>
                  <a:srgbClr val="002060"/>
                </a:solidFill>
                <a:latin typeface="华文楷体" pitchFamily="2" charset="-122"/>
                <a:ea typeface="华文楷体" pitchFamily="2" charset="-122"/>
              </a:rPr>
              <a:t>亿美元。</a:t>
            </a:r>
          </a:p>
          <a:p>
            <a:endParaRPr lang="zh-CN" altLang="en-US" dirty="0" smtClean="0">
              <a:latin typeface="华文楷体" pitchFamily="2" charset="-122"/>
              <a:ea typeface="华文楷体" pitchFamily="2" charset="-122"/>
            </a:endParaRPr>
          </a:p>
        </p:txBody>
      </p:sp>
      <p:sp>
        <p:nvSpPr>
          <p:cNvPr id="20483" name="灯片编号占位符 3"/>
          <p:cNvSpPr>
            <a:spLocks noGrp="1"/>
          </p:cNvSpPr>
          <p:nvPr>
            <p:ph type="sldNum" sz="quarter" idx="10"/>
          </p:nvPr>
        </p:nvSpPr>
        <p:spPr>
          <a:noFill/>
        </p:spPr>
        <p:txBody>
          <a:bodyPr/>
          <a:lstStyle/>
          <a:p>
            <a:fld id="{73739864-DCDE-425D-87D6-03BE1DFBF529}" type="slidenum">
              <a:rPr lang="en-US" altLang="zh-CN" smtClean="0"/>
              <a:pPr/>
              <a:t>16</a:t>
            </a:fld>
            <a:endParaRPr lang="en-US" altLang="zh-CN" smtClean="0"/>
          </a:p>
        </p:txBody>
      </p:sp>
      <p:graphicFrame>
        <p:nvGraphicFramePr>
          <p:cNvPr id="6" name="图表 5"/>
          <p:cNvGraphicFramePr/>
          <p:nvPr/>
        </p:nvGraphicFramePr>
        <p:xfrm>
          <a:off x="869868" y="2016587"/>
          <a:ext cx="7647027" cy="39804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73384" y="647708"/>
            <a:ext cx="8225554" cy="388054"/>
          </a:xfrm>
        </p:spPr>
        <p:txBody>
          <a:bodyPr/>
          <a:lstStyle/>
          <a:p>
            <a:pPr>
              <a:buNone/>
            </a:pPr>
            <a:r>
              <a:rPr lang="zh-CN" altLang="en-US" sz="1700" dirty="0" smtClean="0">
                <a:latin typeface="华文楷体" pitchFamily="2" charset="-122"/>
                <a:ea typeface="华文楷体" pitchFamily="2" charset="-122"/>
              </a:rPr>
              <a:t>（三）现券产品种类和结构</a:t>
            </a:r>
          </a:p>
        </p:txBody>
      </p:sp>
      <p:sp>
        <p:nvSpPr>
          <p:cNvPr id="21507" name="灯片编号占位符 3"/>
          <p:cNvSpPr>
            <a:spLocks noGrp="1"/>
          </p:cNvSpPr>
          <p:nvPr>
            <p:ph type="sldNum" sz="quarter" idx="10"/>
          </p:nvPr>
        </p:nvSpPr>
        <p:spPr>
          <a:noFill/>
        </p:spPr>
        <p:txBody>
          <a:bodyPr/>
          <a:lstStyle/>
          <a:p>
            <a:fld id="{4BCB67B9-FA7A-4364-8E3C-8A7AECDFF6F9}" type="slidenum">
              <a:rPr lang="en-US" altLang="zh-CN" smtClean="0"/>
              <a:pPr/>
              <a:t>17</a:t>
            </a:fld>
            <a:endParaRPr lang="en-US" altLang="zh-CN" smtClean="0"/>
          </a:p>
        </p:txBody>
      </p:sp>
      <p:graphicFrame>
        <p:nvGraphicFramePr>
          <p:cNvPr id="5" name="Group 117"/>
          <p:cNvGraphicFramePr>
            <a:graphicFrameLocks noGrp="1"/>
          </p:cNvGraphicFramePr>
          <p:nvPr>
            <p:ph type="tbl" idx="1"/>
          </p:nvPr>
        </p:nvGraphicFramePr>
        <p:xfrm>
          <a:off x="2326461" y="1309682"/>
          <a:ext cx="5770970" cy="4310976"/>
        </p:xfrm>
        <a:graphic>
          <a:graphicData uri="http://schemas.openxmlformats.org/drawingml/2006/table">
            <a:tbl>
              <a:tblPr/>
              <a:tblGrid>
                <a:gridCol w="695915"/>
                <a:gridCol w="1343278"/>
                <a:gridCol w="1325745"/>
                <a:gridCol w="2406032"/>
              </a:tblGrid>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债券品种</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监管机构</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政府债券（国债</a:t>
                      </a:r>
                      <a:r>
                        <a:rPr kumimoji="0" lang="en-US" altLang="zh-CN" sz="1100" b="1" i="0" u="none" strike="noStrike" cap="none" normalizeH="0" baseline="0" smtClean="0">
                          <a:ln>
                            <a:noFill/>
                          </a:ln>
                          <a:solidFill>
                            <a:srgbClr val="003378"/>
                          </a:solidFill>
                          <a:effectLst/>
                          <a:latin typeface="楷体_GB2312" pitchFamily="49" charset="-122"/>
                          <a:ea typeface="楷体_GB2312" pitchFamily="49" charset="-122"/>
                        </a:rPr>
                        <a:t>/</a:t>
                      </a: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地方政府债）</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财政部</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央行票据</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rowSpan="8">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金融债券</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         政策性金融债</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vMerge="1">
                  <a:txBody>
                    <a:bodyPr/>
                    <a:lstStyle/>
                    <a:p>
                      <a:endParaRPr lang="zh-CN" altLang="en-US"/>
                    </a:p>
                  </a:txBody>
                  <a:tcPr/>
                </a:tc>
                <a:tc row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商业银行债券</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金融债</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银监会、人民银行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vMerge="1">
                  <a:txBody>
                    <a:bodyPr/>
                    <a:lstStyle/>
                    <a:p>
                      <a:endParaRPr lang="zh-CN" altLang="en-US"/>
                    </a:p>
                  </a:txBody>
                  <a:tcPr/>
                </a:tc>
                <a:tc v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次级债</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银监会、人民银行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vMerge="1">
                  <a:txBody>
                    <a:bodyPr/>
                    <a:lstStyle/>
                    <a:p>
                      <a:endParaRPr lang="zh-CN" altLang="en-US"/>
                    </a:p>
                  </a:txBody>
                  <a:tcPr/>
                </a:tc>
                <a:tc v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混合资本债</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银监会、人民银行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vMerge="1">
                  <a:txBody>
                    <a:bodyPr/>
                    <a:lstStyle/>
                    <a:p>
                      <a:endParaRPr lang="zh-CN" altLang="en-US"/>
                    </a:p>
                  </a:txBody>
                  <a:tcPr/>
                </a:tc>
                <a:tc row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非银行金融机构债券</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企业集团财务公司</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银监会、人民银行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vMerge="1">
                  <a:txBody>
                    <a:bodyPr/>
                    <a:lstStyle/>
                    <a:p>
                      <a:endParaRPr lang="zh-CN" altLang="en-US"/>
                    </a:p>
                  </a:txBody>
                  <a:tcPr/>
                </a:tc>
                <a:tc v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金融租赁公司</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银监会、人民银行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vMerge="1">
                  <a:txBody>
                    <a:bodyPr/>
                    <a:lstStyle/>
                    <a:p>
                      <a:endParaRPr lang="zh-CN" altLang="en-US"/>
                    </a:p>
                  </a:txBody>
                  <a:tcPr/>
                </a:tc>
                <a:tc v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证券公司债券</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证监会、人民银行</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vMerge="1">
                  <a:txBody>
                    <a:bodyPr/>
                    <a:lstStyle/>
                    <a:p>
                      <a:endParaRPr lang="zh-CN" altLang="en-US"/>
                    </a:p>
                  </a:txBody>
                  <a:tcPr/>
                </a:tc>
                <a:tc gridSpan="2">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保险公司次级债务</a:t>
                      </a:r>
                    </a:p>
                  </a:txBody>
                  <a:tcPr marL="88694" marR="88694" marT="48529" marB="485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保监会</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企业债券</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发改委、人民银行、证监会</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公司债券</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证监会</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可转债</a:t>
                      </a:r>
                      <a:r>
                        <a:rPr kumimoji="0" lang="en-US" altLang="zh-CN" sz="1100" b="1" i="0" u="none" strike="noStrike" cap="none" normalizeH="0" baseline="0" dirty="0" smtClean="0">
                          <a:ln>
                            <a:noFill/>
                          </a:ln>
                          <a:solidFill>
                            <a:srgbClr val="003378"/>
                          </a:solidFill>
                          <a:effectLst/>
                          <a:latin typeface="楷体_GB2312" pitchFamily="49" charset="-122"/>
                          <a:ea typeface="楷体_GB2312" pitchFamily="49" charset="-122"/>
                        </a:rPr>
                        <a:t>/</a:t>
                      </a: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分离债</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证监会</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短期融资券</a:t>
                      </a:r>
                      <a:r>
                        <a:rPr kumimoji="0" lang="en-US" altLang="zh-CN" sz="1100" b="1" i="0" u="none" strike="noStrike" cap="none" normalizeH="0" baseline="0" dirty="0" smtClean="0">
                          <a:ln>
                            <a:noFill/>
                          </a:ln>
                          <a:solidFill>
                            <a:srgbClr val="003378"/>
                          </a:solidFill>
                          <a:effectLst/>
                          <a:latin typeface="楷体_GB2312" pitchFamily="49" charset="-122"/>
                          <a:ea typeface="楷体_GB2312" pitchFamily="49" charset="-122"/>
                        </a:rPr>
                        <a:t>/</a:t>
                      </a: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中期票据</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smtClean="0">
                          <a:ln>
                            <a:noFill/>
                          </a:ln>
                          <a:solidFill>
                            <a:srgbClr val="003378"/>
                          </a:solidFill>
                          <a:effectLst/>
                          <a:latin typeface="楷体_GB2312" pitchFamily="49" charset="-122"/>
                          <a:ea typeface="楷体_GB2312" pitchFamily="49" charset="-122"/>
                        </a:rPr>
                        <a:t>银行间市场交易商协会</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436">
                <a:tc gridSpan="3">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资产证券化产品</a:t>
                      </a:r>
                    </a:p>
                  </a:txBody>
                  <a:tcPr marL="88694" marR="88694" marT="48529" marB="48529"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1050925" rtl="0" eaLnBrk="0" fontAlgn="base" latinLnBrk="0" hangingPunct="0">
                        <a:lnSpc>
                          <a:spcPct val="100000"/>
                        </a:lnSpc>
                        <a:spcBef>
                          <a:spcPct val="20000"/>
                        </a:spcBef>
                        <a:spcAft>
                          <a:spcPct val="0"/>
                        </a:spcAft>
                        <a:buClr>
                          <a:srgbClr val="003399"/>
                        </a:buClr>
                        <a:buSzPct val="50000"/>
                        <a:buFont typeface="Wingdings" pitchFamily="2" charset="2"/>
                        <a:buNone/>
                        <a:tabLst/>
                      </a:pPr>
                      <a:r>
                        <a:rPr kumimoji="0" lang="zh-CN" altLang="en-US" sz="1100" b="1" i="0" u="none" strike="noStrike" cap="none" normalizeH="0" baseline="0" dirty="0" smtClean="0">
                          <a:ln>
                            <a:noFill/>
                          </a:ln>
                          <a:solidFill>
                            <a:srgbClr val="003378"/>
                          </a:solidFill>
                          <a:effectLst/>
                          <a:latin typeface="楷体_GB2312" pitchFamily="49" charset="-122"/>
                          <a:ea typeface="楷体_GB2312" pitchFamily="49" charset="-122"/>
                        </a:rPr>
                        <a:t>银监会、人民银行、证监会</a:t>
                      </a:r>
                    </a:p>
                  </a:txBody>
                  <a:tcPr marL="88694" marR="88694" marT="48529" marB="48529"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64" name="左大括号 5"/>
          <p:cNvSpPr>
            <a:spLocks/>
          </p:cNvSpPr>
          <p:nvPr/>
        </p:nvSpPr>
        <p:spPr bwMode="auto">
          <a:xfrm>
            <a:off x="1719558" y="1630683"/>
            <a:ext cx="364142" cy="706201"/>
          </a:xfrm>
          <a:prstGeom prst="leftBrace">
            <a:avLst>
              <a:gd name="adj1" fmla="val 8335"/>
              <a:gd name="adj2" fmla="val 50000"/>
            </a:avLst>
          </a:prstGeom>
          <a:solidFill>
            <a:schemeClr val="accent1"/>
          </a:solidFill>
          <a:ln w="9525" algn="ctr">
            <a:solidFill>
              <a:schemeClr val="tx1"/>
            </a:solidFill>
            <a:round/>
            <a:headEnd/>
            <a:tailEnd/>
          </a:ln>
        </p:spPr>
        <p:txBody>
          <a:bodyPr wrap="none" lIns="91442" tIns="45721" rIns="91442" bIns="45721" anchor="ctr"/>
          <a:lstStyle/>
          <a:p>
            <a:pPr algn="ctr"/>
            <a:endParaRPr lang="zh-CN" altLang="en-US"/>
          </a:p>
        </p:txBody>
      </p:sp>
      <p:sp>
        <p:nvSpPr>
          <p:cNvPr id="21565" name="左大括号 6"/>
          <p:cNvSpPr>
            <a:spLocks/>
          </p:cNvSpPr>
          <p:nvPr/>
        </p:nvSpPr>
        <p:spPr bwMode="auto">
          <a:xfrm>
            <a:off x="1780248" y="2401085"/>
            <a:ext cx="303452" cy="3275633"/>
          </a:xfrm>
          <a:prstGeom prst="leftBrace">
            <a:avLst>
              <a:gd name="adj1" fmla="val 8362"/>
              <a:gd name="adj2" fmla="val 50000"/>
            </a:avLst>
          </a:prstGeom>
          <a:solidFill>
            <a:schemeClr val="accent1"/>
          </a:solidFill>
          <a:ln w="9525" algn="ctr">
            <a:solidFill>
              <a:schemeClr val="tx1"/>
            </a:solidFill>
            <a:round/>
            <a:headEnd/>
            <a:tailEnd/>
          </a:ln>
        </p:spPr>
        <p:txBody>
          <a:bodyPr wrap="none" lIns="91442" tIns="45721" rIns="91442" bIns="45721" anchor="ctr"/>
          <a:lstStyle/>
          <a:p>
            <a:pPr algn="ctr"/>
            <a:endParaRPr lang="zh-CN" altLang="en-US"/>
          </a:p>
        </p:txBody>
      </p:sp>
      <p:sp>
        <p:nvSpPr>
          <p:cNvPr id="21566" name="TextBox 7"/>
          <p:cNvSpPr txBox="1">
            <a:spLocks noChangeArrowheads="1"/>
          </p:cNvSpPr>
          <p:nvPr/>
        </p:nvSpPr>
        <p:spPr bwMode="auto">
          <a:xfrm>
            <a:off x="428596" y="1823284"/>
            <a:ext cx="1230271" cy="368229"/>
          </a:xfrm>
          <a:prstGeom prst="rect">
            <a:avLst/>
          </a:prstGeom>
          <a:solidFill>
            <a:srgbClr val="003366"/>
          </a:solidFill>
          <a:ln w="9525" algn="ctr">
            <a:noFill/>
            <a:miter lim="800000"/>
            <a:headEnd/>
            <a:tailEnd/>
          </a:ln>
        </p:spPr>
        <p:txBody>
          <a:bodyPr wrap="square"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利率产品</a:t>
            </a:r>
          </a:p>
        </p:txBody>
      </p:sp>
      <p:sp>
        <p:nvSpPr>
          <p:cNvPr id="21567" name="TextBox 8"/>
          <p:cNvSpPr txBox="1">
            <a:spLocks noChangeArrowheads="1"/>
          </p:cNvSpPr>
          <p:nvPr/>
        </p:nvSpPr>
        <p:spPr bwMode="auto">
          <a:xfrm>
            <a:off x="357158" y="4071714"/>
            <a:ext cx="1362400" cy="368229"/>
          </a:xfrm>
          <a:prstGeom prst="rect">
            <a:avLst/>
          </a:prstGeom>
          <a:solidFill>
            <a:srgbClr val="003366"/>
          </a:solidFill>
          <a:ln w="9525" algn="ctr">
            <a:noFill/>
            <a:miter lim="800000"/>
            <a:headEnd/>
            <a:tailEnd/>
          </a:ln>
        </p:spPr>
        <p:txBody>
          <a:bodyPr wrap="square"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信用产品</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p:spPr>
        <p:txBody>
          <a:bodyPr/>
          <a:lstStyle/>
          <a:p>
            <a:fld id="{EC63B809-58D2-43FE-A83D-2B7676127061}" type="slidenum">
              <a:rPr lang="en-US" altLang="zh-CN" smtClean="0"/>
              <a:pPr/>
              <a:t>18</a:t>
            </a:fld>
            <a:endParaRPr lang="en-US" altLang="zh-CN" smtClean="0"/>
          </a:p>
        </p:txBody>
      </p:sp>
      <p:sp>
        <p:nvSpPr>
          <p:cNvPr id="22531" name="Rectangle 4"/>
          <p:cNvSpPr txBox="1">
            <a:spLocks noChangeArrowheads="1"/>
          </p:cNvSpPr>
          <p:nvPr/>
        </p:nvSpPr>
        <p:spPr bwMode="auto">
          <a:xfrm>
            <a:off x="534075" y="4585315"/>
            <a:ext cx="8193186" cy="1422390"/>
          </a:xfrm>
          <a:prstGeom prst="rect">
            <a:avLst/>
          </a:prstGeom>
          <a:noFill/>
          <a:ln w="9525">
            <a:noFill/>
            <a:miter lim="800000"/>
            <a:headEnd/>
            <a:tailEnd/>
          </a:ln>
        </p:spPr>
        <p:txBody>
          <a:bodyPr lIns="91424" tIns="45712" rIns="91424" bIns="45712"/>
          <a:lstStyle/>
          <a:p>
            <a:pPr marL="153288" indent="-153288" defTabSz="914200" eaLnBrk="0" hangingPunct="0">
              <a:lnSpc>
                <a:spcPct val="125000"/>
              </a:lnSpc>
              <a:spcBef>
                <a:spcPct val="20000"/>
              </a:spcBef>
              <a:buClr>
                <a:srgbClr val="003399"/>
              </a:buClr>
              <a:buSzPct val="100000"/>
              <a:buFont typeface="Wingdings" pitchFamily="2" charset="2"/>
              <a:buChar char="n"/>
            </a:pPr>
            <a:r>
              <a:rPr lang="en-US" altLang="zh-CN" sz="1600" dirty="0">
                <a:solidFill>
                  <a:srgbClr val="002060"/>
                </a:solidFill>
                <a:latin typeface="华文楷体" pitchFamily="2" charset="-122"/>
                <a:ea typeface="华文楷体" pitchFamily="2" charset="-122"/>
              </a:rPr>
              <a:t>  </a:t>
            </a:r>
            <a:r>
              <a:rPr lang="zh-CN" altLang="zh-CN" sz="1600" dirty="0">
                <a:solidFill>
                  <a:srgbClr val="002060"/>
                </a:solidFill>
                <a:latin typeface="华文楷体" pitchFamily="2" charset="-122"/>
                <a:ea typeface="华文楷体" pitchFamily="2" charset="-122"/>
              </a:rPr>
              <a:t>目前包括国债、央票和政策性金融债在内的以政府信用为基础的债券占主导地位，占到市场总量的</a:t>
            </a:r>
            <a:r>
              <a:rPr lang="en-US" altLang="zh-CN" sz="1600" dirty="0">
                <a:solidFill>
                  <a:srgbClr val="002060"/>
                </a:solidFill>
                <a:latin typeface="华文楷体" pitchFamily="2" charset="-122"/>
                <a:ea typeface="华文楷体" pitchFamily="2" charset="-122"/>
              </a:rPr>
              <a:t>66%</a:t>
            </a:r>
          </a:p>
          <a:p>
            <a:pPr marL="153288" indent="-153288" defTabSz="914200" eaLnBrk="0" hangingPunct="0">
              <a:lnSpc>
                <a:spcPct val="125000"/>
              </a:lnSpc>
              <a:spcBef>
                <a:spcPct val="20000"/>
              </a:spcBef>
              <a:buClr>
                <a:srgbClr val="003399"/>
              </a:buClr>
              <a:buSzPct val="100000"/>
              <a:buFont typeface="Wingdings" pitchFamily="2" charset="2"/>
              <a:buChar char="n"/>
            </a:pPr>
            <a:r>
              <a:rPr lang="en-US" altLang="zh-CN" sz="1600" dirty="0">
                <a:solidFill>
                  <a:srgbClr val="002060"/>
                </a:solidFill>
                <a:latin typeface="华文楷体" pitchFamily="2" charset="-122"/>
                <a:ea typeface="华文楷体" pitchFamily="2" charset="-122"/>
              </a:rPr>
              <a:t>  </a:t>
            </a:r>
            <a:r>
              <a:rPr lang="zh-CN" altLang="zh-CN" sz="1600" dirty="0">
                <a:solidFill>
                  <a:srgbClr val="002060"/>
                </a:solidFill>
                <a:latin typeface="华文楷体" pitchFamily="2" charset="-122"/>
                <a:ea typeface="华文楷体" pitchFamily="2" charset="-122"/>
              </a:rPr>
              <a:t>包括短期融资券、中期票据</a:t>
            </a:r>
            <a:r>
              <a:rPr lang="zh-CN" altLang="en-US" sz="1600" dirty="0">
                <a:solidFill>
                  <a:srgbClr val="002060"/>
                </a:solidFill>
                <a:latin typeface="华文楷体" pitchFamily="2" charset="-122"/>
                <a:ea typeface="华文楷体" pitchFamily="2" charset="-122"/>
              </a:rPr>
              <a:t>、</a:t>
            </a:r>
            <a:r>
              <a:rPr lang="zh-CN" altLang="zh-CN" sz="1600" dirty="0">
                <a:solidFill>
                  <a:srgbClr val="002060"/>
                </a:solidFill>
                <a:latin typeface="华文楷体" pitchFamily="2" charset="-122"/>
                <a:ea typeface="华文楷体" pitchFamily="2" charset="-122"/>
              </a:rPr>
              <a:t>企业债和</a:t>
            </a:r>
            <a:r>
              <a:rPr lang="zh-CN" altLang="en-US" sz="1600" dirty="0">
                <a:solidFill>
                  <a:srgbClr val="002060"/>
                </a:solidFill>
                <a:latin typeface="华文楷体" pitchFamily="2" charset="-122"/>
                <a:ea typeface="华文楷体" pitchFamily="2" charset="-122"/>
              </a:rPr>
              <a:t>公司债</a:t>
            </a:r>
            <a:r>
              <a:rPr lang="zh-CN" altLang="zh-CN" sz="1600" dirty="0">
                <a:solidFill>
                  <a:srgbClr val="002060"/>
                </a:solidFill>
                <a:latin typeface="华文楷体" pitchFamily="2" charset="-122"/>
                <a:ea typeface="华文楷体" pitchFamily="2" charset="-122"/>
              </a:rPr>
              <a:t>在内的信用类产品发展迅速</a:t>
            </a:r>
            <a:endParaRPr lang="en-US" altLang="zh-CN" sz="1600" dirty="0">
              <a:solidFill>
                <a:srgbClr val="002060"/>
              </a:solidFill>
              <a:latin typeface="华文楷体" pitchFamily="2" charset="-122"/>
              <a:ea typeface="华文楷体" pitchFamily="2" charset="-122"/>
            </a:endParaRPr>
          </a:p>
          <a:p>
            <a:pPr marL="153288" indent="-153288" defTabSz="914200" eaLnBrk="0" hangingPunct="0">
              <a:lnSpc>
                <a:spcPct val="125000"/>
              </a:lnSpc>
              <a:spcBef>
                <a:spcPct val="20000"/>
              </a:spcBef>
              <a:buClr>
                <a:srgbClr val="003399"/>
              </a:buClr>
              <a:buSzPct val="100000"/>
              <a:buFont typeface="Wingdings" pitchFamily="2" charset="2"/>
              <a:buChar char="n"/>
            </a:pPr>
            <a:r>
              <a:rPr lang="en-US" altLang="zh-CN" sz="1600" dirty="0">
                <a:solidFill>
                  <a:srgbClr val="002060"/>
                </a:solidFill>
                <a:latin typeface="华文楷体" pitchFamily="2" charset="-122"/>
                <a:ea typeface="华文楷体" pitchFamily="2" charset="-122"/>
              </a:rPr>
              <a:t>  </a:t>
            </a:r>
            <a:r>
              <a:rPr lang="zh-CN" altLang="zh-CN" sz="1600" dirty="0">
                <a:solidFill>
                  <a:srgbClr val="002060"/>
                </a:solidFill>
                <a:latin typeface="华文楷体" pitchFamily="2" charset="-122"/>
                <a:ea typeface="华文楷体" pitchFamily="2" charset="-122"/>
              </a:rPr>
              <a:t>从趋势来看，</a:t>
            </a:r>
            <a:r>
              <a:rPr lang="zh-CN" altLang="en-US" sz="1600" dirty="0">
                <a:solidFill>
                  <a:srgbClr val="002060"/>
                </a:solidFill>
                <a:latin typeface="华文楷体" pitchFamily="2" charset="-122"/>
                <a:ea typeface="华文楷体" pitchFamily="2" charset="-122"/>
              </a:rPr>
              <a:t>利率</a:t>
            </a:r>
            <a:r>
              <a:rPr lang="zh-CN" altLang="zh-CN" sz="1600" dirty="0">
                <a:solidFill>
                  <a:srgbClr val="002060"/>
                </a:solidFill>
                <a:latin typeface="华文楷体" pitchFamily="2" charset="-122"/>
                <a:ea typeface="华文楷体" pitchFamily="2" charset="-122"/>
              </a:rPr>
              <a:t>产品所占比重有不断下降的趋势，而信用类产品比重则不断上升</a:t>
            </a:r>
            <a:endParaRPr lang="zh-CN" altLang="en-US" sz="1600" dirty="0">
              <a:solidFill>
                <a:srgbClr val="002060"/>
              </a:solidFill>
              <a:latin typeface="华文楷体" pitchFamily="2" charset="-122"/>
              <a:ea typeface="华文楷体" pitchFamily="2" charset="-122"/>
            </a:endParaRPr>
          </a:p>
        </p:txBody>
      </p:sp>
      <p:sp>
        <p:nvSpPr>
          <p:cNvPr id="10" name="Rectangle 15"/>
          <p:cNvSpPr>
            <a:spLocks noChangeArrowheads="1"/>
          </p:cNvSpPr>
          <p:nvPr/>
        </p:nvSpPr>
        <p:spPr bwMode="auto">
          <a:xfrm>
            <a:off x="935954" y="1363178"/>
            <a:ext cx="3332592" cy="384999"/>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利率产品占债券余额比重</a:t>
            </a:r>
          </a:p>
        </p:txBody>
      </p:sp>
      <p:sp>
        <p:nvSpPr>
          <p:cNvPr id="12" name="Rectangle 15"/>
          <p:cNvSpPr>
            <a:spLocks noChangeArrowheads="1"/>
          </p:cNvSpPr>
          <p:nvPr/>
        </p:nvSpPr>
        <p:spPr bwMode="auto">
          <a:xfrm>
            <a:off x="4996835" y="1351754"/>
            <a:ext cx="3520060" cy="384999"/>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信用产品占债券余额比重</a:t>
            </a:r>
          </a:p>
        </p:txBody>
      </p:sp>
      <p:graphicFrame>
        <p:nvGraphicFramePr>
          <p:cNvPr id="9" name="Chart 8"/>
          <p:cNvGraphicFramePr>
            <a:graphicFrameLocks/>
          </p:cNvGraphicFramePr>
          <p:nvPr/>
        </p:nvGraphicFramePr>
        <p:xfrm>
          <a:off x="4572000" y="2144988"/>
          <a:ext cx="4256410" cy="23283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8"/>
          <p:cNvGraphicFramePr>
            <a:graphicFrameLocks/>
          </p:cNvGraphicFramePr>
          <p:nvPr/>
        </p:nvGraphicFramePr>
        <p:xfrm>
          <a:off x="566415" y="2144988"/>
          <a:ext cx="4256410" cy="23283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0"/>
          </p:nvPr>
        </p:nvSpPr>
        <p:spPr>
          <a:noFill/>
        </p:spPr>
        <p:txBody>
          <a:bodyPr/>
          <a:lstStyle/>
          <a:p>
            <a:fld id="{662AC754-E5C2-45E0-90A9-A5D6B6073975}" type="slidenum">
              <a:rPr lang="en-US" altLang="zh-CN" smtClean="0"/>
              <a:pPr/>
              <a:t>19</a:t>
            </a:fld>
            <a:endParaRPr lang="en-US" altLang="zh-CN" smtClean="0"/>
          </a:p>
        </p:txBody>
      </p:sp>
      <p:sp>
        <p:nvSpPr>
          <p:cNvPr id="23555" name="灯片编号占位符 5"/>
          <p:cNvSpPr txBox="1">
            <a:spLocks noGrp="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defTabSz="914200"/>
            <a:fld id="{D758B2B5-6CC0-4B61-BA0C-5D5C611322F6}" type="slidenum">
              <a:rPr lang="en-US" altLang="zh-CN" sz="1600"/>
              <a:pPr algn="r" defTabSz="914200"/>
              <a:t>19</a:t>
            </a:fld>
            <a:endParaRPr lang="en-US" altLang="zh-CN" sz="1600" dirty="0"/>
          </a:p>
        </p:txBody>
      </p:sp>
      <p:graphicFrame>
        <p:nvGraphicFramePr>
          <p:cNvPr id="14" name="图表 13"/>
          <p:cNvGraphicFramePr/>
          <p:nvPr/>
        </p:nvGraphicFramePr>
        <p:xfrm>
          <a:off x="0" y="0"/>
          <a:ext cx="0" cy="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15"/>
          <p:cNvSpPr>
            <a:spLocks noChangeArrowheads="1"/>
          </p:cNvSpPr>
          <p:nvPr/>
        </p:nvSpPr>
        <p:spPr bwMode="auto">
          <a:xfrm>
            <a:off x="2841169" y="1428795"/>
            <a:ext cx="3396503" cy="385203"/>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债券产品结构（</a:t>
            </a:r>
            <a:r>
              <a:rPr lang="zh-CN" altLang="zh-CN" sz="1400" dirty="0">
                <a:solidFill>
                  <a:schemeClr val="bg1"/>
                </a:solidFill>
                <a:latin typeface="华文楷体" pitchFamily="2" charset="-122"/>
                <a:ea typeface="华文楷体" pitchFamily="2" charset="-122"/>
              </a:rPr>
              <a:t>20</a:t>
            </a:r>
            <a:r>
              <a:rPr lang="en-US" altLang="zh-CN" sz="1400" dirty="0">
                <a:solidFill>
                  <a:schemeClr val="bg1"/>
                </a:solidFill>
                <a:latin typeface="华文楷体" pitchFamily="2" charset="-122"/>
                <a:ea typeface="华文楷体" pitchFamily="2" charset="-122"/>
              </a:rPr>
              <a:t>12</a:t>
            </a:r>
            <a:r>
              <a:rPr lang="zh-CN" altLang="en-US" sz="1400" dirty="0">
                <a:solidFill>
                  <a:schemeClr val="bg1"/>
                </a:solidFill>
                <a:latin typeface="华文楷体" pitchFamily="2" charset="-122"/>
                <a:ea typeface="华文楷体" pitchFamily="2" charset="-122"/>
              </a:rPr>
              <a:t>年底）</a:t>
            </a:r>
          </a:p>
        </p:txBody>
      </p:sp>
      <p:pic>
        <p:nvPicPr>
          <p:cNvPr id="23560" name="Picture 11"/>
          <p:cNvPicPr>
            <a:picLocks noChangeAspect="1" noChangeArrowheads="1"/>
          </p:cNvPicPr>
          <p:nvPr/>
        </p:nvPicPr>
        <p:blipFill>
          <a:blip r:embed="rId3" cstate="print"/>
          <a:srcRect/>
          <a:stretch>
            <a:fillRect/>
          </a:stretch>
        </p:blipFill>
        <p:spPr bwMode="auto">
          <a:xfrm>
            <a:off x="1598177" y="2015884"/>
            <a:ext cx="6251097" cy="3981834"/>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p:spPr>
        <p:txBody>
          <a:bodyPr/>
          <a:lstStyle/>
          <a:p>
            <a:fld id="{595B6FB7-29E6-4A5C-BB13-2D5BFB403F1B}" type="slidenum">
              <a:rPr lang="en-US" altLang="zh-CN" smtClean="0"/>
              <a:pPr/>
              <a:t>2</a:t>
            </a:fld>
            <a:endParaRPr lang="en-US" altLang="zh-CN" smtClean="0"/>
          </a:p>
        </p:txBody>
      </p:sp>
      <p:sp>
        <p:nvSpPr>
          <p:cNvPr id="6147" name="Rectangle 6"/>
          <p:cNvSpPr txBox="1">
            <a:spLocks noGrp="1" noChangeArrowheads="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a:fld id="{6AEF45B8-B0D7-4E6D-B0D1-D1DC6C1811DE}" type="slidenum">
              <a:rPr lang="en-US" altLang="zh-CN" sz="1600"/>
              <a:pPr algn="r"/>
              <a:t>2</a:t>
            </a:fld>
            <a:endParaRPr lang="en-US" altLang="zh-CN" sz="1600" dirty="0"/>
          </a:p>
        </p:txBody>
      </p:sp>
      <p:sp>
        <p:nvSpPr>
          <p:cNvPr id="6148" name="灯片编号占位符 5"/>
          <p:cNvSpPr txBox="1">
            <a:spLocks noGrp="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defTabSz="914200"/>
            <a:fld id="{99D96975-30B2-418E-9317-C015A14485DA}" type="slidenum">
              <a:rPr lang="en-US" altLang="zh-CN" sz="1600"/>
              <a:pPr algn="r" defTabSz="914200"/>
              <a:t>2</a:t>
            </a:fld>
            <a:endParaRPr lang="en-US" altLang="zh-CN" sz="1600" dirty="0"/>
          </a:p>
        </p:txBody>
      </p:sp>
      <p:sp>
        <p:nvSpPr>
          <p:cNvPr id="6149" name="Rectangle 3"/>
          <p:cNvSpPr>
            <a:spLocks noGrp="1" noChangeArrowheads="1"/>
          </p:cNvSpPr>
          <p:nvPr>
            <p:ph type="body" idx="1"/>
          </p:nvPr>
        </p:nvSpPr>
        <p:spPr>
          <a:xfrm>
            <a:off x="534075" y="1358189"/>
            <a:ext cx="8132496" cy="4141622"/>
          </a:xfrm>
        </p:spPr>
        <p:txBody>
          <a:bodyPr/>
          <a:lstStyle/>
          <a:p>
            <a:pPr eaLnBrk="1" hangingPunct="1">
              <a:spcBef>
                <a:spcPct val="45000"/>
              </a:spcBef>
              <a:buFont typeface="Wingdings" pitchFamily="2" charset="2"/>
              <a:buNone/>
            </a:pPr>
            <a:endParaRPr lang="zh-CN" altLang="en-US" b="1" dirty="0" smtClean="0">
              <a:solidFill>
                <a:srgbClr val="003366"/>
              </a:solidFill>
              <a:latin typeface="Times New Roman" pitchFamily="18" charset="0"/>
            </a:endParaRPr>
          </a:p>
          <a:p>
            <a:pPr lvl="1" eaLnBrk="1" hangingPunct="1">
              <a:spcBef>
                <a:spcPct val="45000"/>
              </a:spcBef>
              <a:buFont typeface="Wingdings" pitchFamily="2" charset="2"/>
              <a:buNone/>
            </a:pPr>
            <a:r>
              <a:rPr lang="zh-CN" altLang="en-US" sz="1800" b="1" dirty="0" smtClean="0">
                <a:solidFill>
                  <a:srgbClr val="002060"/>
                </a:solidFill>
                <a:latin typeface="华文楷体" pitchFamily="2" charset="-122"/>
                <a:ea typeface="华文楷体" pitchFamily="2" charset="-122"/>
              </a:rPr>
              <a:t>  一、中国债券市场发展概况</a:t>
            </a:r>
            <a:endParaRPr lang="en-US" altLang="zh-CN" sz="1800" b="1" dirty="0" smtClean="0">
              <a:solidFill>
                <a:srgbClr val="002060"/>
              </a:solidFill>
              <a:latin typeface="华文楷体" pitchFamily="2" charset="-122"/>
              <a:ea typeface="华文楷体" pitchFamily="2" charset="-122"/>
            </a:endParaRPr>
          </a:p>
          <a:p>
            <a:pPr lvl="2" eaLnBrk="1" hangingPunct="1">
              <a:spcBef>
                <a:spcPct val="45000"/>
              </a:spcBef>
            </a:pPr>
            <a:r>
              <a:rPr lang="zh-CN" altLang="en-US" sz="1800" dirty="0" smtClean="0">
                <a:solidFill>
                  <a:srgbClr val="002060"/>
                </a:solidFill>
                <a:latin typeface="华文楷体" pitchFamily="2" charset="-122"/>
                <a:ea typeface="华文楷体" pitchFamily="2" charset="-122"/>
              </a:rPr>
              <a:t>   历史演变</a:t>
            </a:r>
            <a:endParaRPr lang="en-US" altLang="zh-CN" sz="1800" dirty="0" smtClean="0">
              <a:solidFill>
                <a:srgbClr val="002060"/>
              </a:solidFill>
              <a:latin typeface="华文楷体" pitchFamily="2" charset="-122"/>
              <a:ea typeface="华文楷体" pitchFamily="2" charset="-122"/>
            </a:endParaRPr>
          </a:p>
          <a:p>
            <a:pPr lvl="2" eaLnBrk="1" hangingPunct="1">
              <a:spcBef>
                <a:spcPct val="45000"/>
              </a:spcBef>
            </a:pPr>
            <a:r>
              <a:rPr lang="zh-CN" altLang="en-US" sz="1800" dirty="0" smtClean="0">
                <a:solidFill>
                  <a:srgbClr val="002060"/>
                </a:solidFill>
                <a:latin typeface="华文楷体" pitchFamily="2" charset="-122"/>
                <a:ea typeface="华文楷体" pitchFamily="2" charset="-122"/>
              </a:rPr>
              <a:t>   市场规模</a:t>
            </a:r>
            <a:endParaRPr lang="en-US" altLang="zh-CN" sz="1800" dirty="0" smtClean="0">
              <a:solidFill>
                <a:srgbClr val="002060"/>
              </a:solidFill>
              <a:latin typeface="华文楷体" pitchFamily="2" charset="-122"/>
              <a:ea typeface="华文楷体" pitchFamily="2" charset="-122"/>
            </a:endParaRPr>
          </a:p>
          <a:p>
            <a:pPr lvl="2" eaLnBrk="1" hangingPunct="1">
              <a:spcBef>
                <a:spcPct val="45000"/>
              </a:spcBef>
            </a:pPr>
            <a:r>
              <a:rPr lang="zh-CN" altLang="en-US" sz="1800" dirty="0" smtClean="0">
                <a:solidFill>
                  <a:srgbClr val="002060"/>
                </a:solidFill>
                <a:latin typeface="华文楷体" pitchFamily="2" charset="-122"/>
                <a:ea typeface="华文楷体" pitchFamily="2" charset="-122"/>
              </a:rPr>
              <a:t>   产品种类和结构</a:t>
            </a:r>
            <a:endParaRPr lang="en-US" altLang="zh-CN" sz="1800" dirty="0" smtClean="0">
              <a:solidFill>
                <a:srgbClr val="002060"/>
              </a:solidFill>
              <a:latin typeface="华文楷体" pitchFamily="2" charset="-122"/>
              <a:ea typeface="华文楷体" pitchFamily="2" charset="-122"/>
            </a:endParaRPr>
          </a:p>
          <a:p>
            <a:pPr lvl="1" eaLnBrk="1" hangingPunct="1">
              <a:spcBef>
                <a:spcPct val="45000"/>
              </a:spcBef>
              <a:buFont typeface="Wingdings" pitchFamily="2" charset="2"/>
              <a:buNone/>
            </a:pPr>
            <a:r>
              <a:rPr lang="zh-CN" altLang="en-US" sz="1800" b="1" dirty="0" smtClean="0">
                <a:solidFill>
                  <a:srgbClr val="002060"/>
                </a:solidFill>
                <a:latin typeface="华文楷体" pitchFamily="2" charset="-122"/>
                <a:ea typeface="华文楷体" pitchFamily="2" charset="-122"/>
              </a:rPr>
              <a:t>                                                                               </a:t>
            </a:r>
            <a:endParaRPr lang="en-US" altLang="zh-CN" sz="1800" b="1" dirty="0" smtClean="0">
              <a:solidFill>
                <a:srgbClr val="002060"/>
              </a:solidFill>
              <a:latin typeface="华文楷体" pitchFamily="2" charset="-122"/>
              <a:ea typeface="华文楷体" pitchFamily="2" charset="-122"/>
            </a:endParaRPr>
          </a:p>
          <a:p>
            <a:pPr lvl="1" eaLnBrk="1" hangingPunct="1">
              <a:spcBef>
                <a:spcPct val="45000"/>
              </a:spcBef>
              <a:buFont typeface="Wingdings" pitchFamily="2" charset="2"/>
              <a:buNone/>
            </a:pPr>
            <a:r>
              <a:rPr lang="zh-CN" altLang="en-US" sz="1800" b="1" dirty="0" smtClean="0">
                <a:solidFill>
                  <a:srgbClr val="002060"/>
                </a:solidFill>
                <a:latin typeface="华文楷体" pitchFamily="2" charset="-122"/>
                <a:ea typeface="华文楷体" pitchFamily="2" charset="-122"/>
              </a:rPr>
              <a:t>  二、上交所债券市场介绍</a:t>
            </a:r>
            <a:endParaRPr lang="en-US" altLang="zh-CN" sz="1800" b="1" dirty="0" smtClean="0">
              <a:solidFill>
                <a:srgbClr val="002060"/>
              </a:solidFill>
              <a:latin typeface="华文楷体" pitchFamily="2" charset="-122"/>
              <a:ea typeface="华文楷体" pitchFamily="2" charset="-122"/>
            </a:endParaRPr>
          </a:p>
          <a:p>
            <a:pPr lvl="2" eaLnBrk="1" hangingPunct="1">
              <a:spcBef>
                <a:spcPct val="45000"/>
              </a:spcBef>
            </a:pPr>
            <a:r>
              <a:rPr lang="zh-CN" altLang="en-US" sz="1800" dirty="0" smtClean="0">
                <a:solidFill>
                  <a:srgbClr val="002060"/>
                </a:solidFill>
                <a:latin typeface="华文楷体" pitchFamily="2" charset="-122"/>
                <a:ea typeface="华文楷体" pitchFamily="2" charset="-122"/>
              </a:rPr>
              <a:t>   历史沿革</a:t>
            </a:r>
            <a:endParaRPr lang="en-US" altLang="zh-CN" sz="1800" dirty="0" smtClean="0">
              <a:solidFill>
                <a:srgbClr val="002060"/>
              </a:solidFill>
              <a:latin typeface="华文楷体" pitchFamily="2" charset="-122"/>
              <a:ea typeface="华文楷体" pitchFamily="2" charset="-122"/>
            </a:endParaRPr>
          </a:p>
          <a:p>
            <a:pPr lvl="2" eaLnBrk="1" hangingPunct="1">
              <a:spcBef>
                <a:spcPct val="45000"/>
              </a:spcBef>
            </a:pPr>
            <a:r>
              <a:rPr lang="zh-CN" altLang="en-US" sz="1800" dirty="0" smtClean="0">
                <a:solidFill>
                  <a:srgbClr val="002060"/>
                </a:solidFill>
                <a:latin typeface="华文楷体" pitchFamily="2" charset="-122"/>
                <a:ea typeface="华文楷体" pitchFamily="2" charset="-122"/>
              </a:rPr>
              <a:t>   现券市场</a:t>
            </a:r>
            <a:endParaRPr lang="en-US" altLang="zh-CN" sz="1800" dirty="0" smtClean="0">
              <a:solidFill>
                <a:srgbClr val="002060"/>
              </a:solidFill>
              <a:latin typeface="华文楷体" pitchFamily="2" charset="-122"/>
              <a:ea typeface="华文楷体" pitchFamily="2" charset="-122"/>
            </a:endParaRPr>
          </a:p>
          <a:p>
            <a:pPr lvl="2" eaLnBrk="1" hangingPunct="1">
              <a:spcBef>
                <a:spcPct val="45000"/>
              </a:spcBef>
            </a:pPr>
            <a:r>
              <a:rPr lang="zh-CN" altLang="en-US" sz="1800" dirty="0" smtClean="0">
                <a:solidFill>
                  <a:srgbClr val="002060"/>
                </a:solidFill>
                <a:latin typeface="华文楷体" pitchFamily="2" charset="-122"/>
                <a:ea typeface="华文楷体" pitchFamily="2" charset="-122"/>
              </a:rPr>
              <a:t>   回购市场</a:t>
            </a:r>
            <a:endParaRPr lang="en-US" altLang="zh-CN" sz="1800" dirty="0" smtClean="0">
              <a:solidFill>
                <a:srgbClr val="002060"/>
              </a:solidFill>
              <a:latin typeface="华文楷体" pitchFamily="2" charset="-122"/>
              <a:ea typeface="华文楷体" pitchFamily="2" charset="-122"/>
            </a:endParaRPr>
          </a:p>
          <a:p>
            <a:pPr eaLnBrk="1" hangingPunct="1">
              <a:lnSpc>
                <a:spcPct val="200000"/>
              </a:lnSpc>
              <a:spcBef>
                <a:spcPct val="25000"/>
              </a:spcBef>
              <a:buFont typeface="Wingdings" pitchFamily="2" charset="2"/>
              <a:buNone/>
            </a:pPr>
            <a:r>
              <a:rPr lang="en-US" altLang="zh-CN" sz="1400" b="1" dirty="0" smtClean="0">
                <a:solidFill>
                  <a:srgbClr val="002060"/>
                </a:solidFill>
                <a:latin typeface="华文楷体" pitchFamily="2" charset="-122"/>
                <a:ea typeface="华文楷体" pitchFamily="2" charset="-122"/>
              </a:rPr>
              <a:t>          </a:t>
            </a:r>
            <a:endParaRPr lang="zh-CN" altLang="en-US" sz="1400" b="1" dirty="0" smtClean="0">
              <a:solidFill>
                <a:srgbClr val="002060"/>
              </a:solidFill>
              <a:latin typeface="华文楷体" pitchFamily="2" charset="-122"/>
              <a:ea typeface="华文楷体" pitchFamily="2" charset="-122"/>
            </a:endParaRPr>
          </a:p>
        </p:txBody>
      </p:sp>
      <p:sp>
        <p:nvSpPr>
          <p:cNvPr id="6150" name="Rectangle 6"/>
          <p:cNvSpPr>
            <a:spLocks noChangeArrowheads="1"/>
          </p:cNvSpPr>
          <p:nvPr/>
        </p:nvSpPr>
        <p:spPr bwMode="auto">
          <a:xfrm>
            <a:off x="473385" y="667681"/>
            <a:ext cx="8195883" cy="388054"/>
          </a:xfrm>
          <a:prstGeom prst="rect">
            <a:avLst/>
          </a:prstGeom>
          <a:solidFill>
            <a:srgbClr val="003366"/>
          </a:solidFill>
          <a:ln w="9525">
            <a:noFill/>
            <a:miter lim="800000"/>
            <a:headEnd/>
            <a:tailEnd/>
          </a:ln>
        </p:spPr>
        <p:txBody>
          <a:bodyPr lIns="91424" tIns="45712" rIns="91424" bIns="45712" anchor="ctr"/>
          <a:lstStyle/>
          <a:p>
            <a:pPr defTabSz="914200" eaLnBrk="0" hangingPunct="0"/>
            <a:r>
              <a:rPr lang="zh-CN" altLang="en-US" sz="1700" dirty="0">
                <a:solidFill>
                  <a:schemeClr val="bg1"/>
                </a:solidFill>
                <a:latin typeface="华文楷体" pitchFamily="2" charset="-122"/>
                <a:ea typeface="华文楷体" pitchFamily="2" charset="-122"/>
              </a:rPr>
              <a:t>目     录</a:t>
            </a: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p:spPr>
        <p:txBody>
          <a:bodyPr/>
          <a:lstStyle/>
          <a:p>
            <a:fld id="{FAC4A448-0FBF-41F8-8EB0-EA9235B4359A}" type="slidenum">
              <a:rPr lang="en-US" altLang="zh-CN" smtClean="0"/>
              <a:pPr/>
              <a:t>20</a:t>
            </a:fld>
            <a:endParaRPr lang="en-US" altLang="zh-CN" smtClean="0"/>
          </a:p>
        </p:txBody>
      </p:sp>
      <p:sp>
        <p:nvSpPr>
          <p:cNvPr id="24579" name="灯片编号占位符 5"/>
          <p:cNvSpPr txBox="1">
            <a:spLocks noGrp="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defTabSz="914200"/>
            <a:fld id="{54F40AD8-07C9-4BAB-B7DD-750ABE7EB428}" type="slidenum">
              <a:rPr lang="en-US" altLang="zh-CN" sz="1600"/>
              <a:pPr algn="r" defTabSz="914200"/>
              <a:t>20</a:t>
            </a:fld>
            <a:endParaRPr lang="en-US" altLang="zh-CN" sz="1600" dirty="0"/>
          </a:p>
        </p:txBody>
      </p:sp>
      <p:graphicFrame>
        <p:nvGraphicFramePr>
          <p:cNvPr id="14" name="图表 13"/>
          <p:cNvGraphicFramePr/>
          <p:nvPr/>
        </p:nvGraphicFramePr>
        <p:xfrm>
          <a:off x="0" y="0"/>
          <a:ext cx="0" cy="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15"/>
          <p:cNvSpPr>
            <a:spLocks noChangeArrowheads="1"/>
          </p:cNvSpPr>
          <p:nvPr/>
        </p:nvSpPr>
        <p:spPr bwMode="auto">
          <a:xfrm>
            <a:off x="2841169" y="1428795"/>
            <a:ext cx="3396503" cy="385203"/>
          </a:xfrm>
          <a:prstGeom prst="rect">
            <a:avLst/>
          </a:prstGeom>
          <a:solidFill>
            <a:srgbClr val="002060"/>
          </a:solidFill>
          <a:ln w="9525" algn="ctr">
            <a:noFill/>
            <a:miter lim="800000"/>
            <a:headEnd/>
            <a:tailEnd/>
          </a:ln>
          <a:effectLst>
            <a:outerShdw blurRad="63500" sx="102000" sy="102000" algn="ctr" rotWithShape="0">
              <a:prstClr val="black">
                <a:alpha val="40000"/>
              </a:prstClr>
            </a:outerShdw>
            <a:softEdge rad="31750"/>
          </a:effectLst>
        </p:spPr>
        <p:txBody>
          <a:bodyPr lIns="80096" tIns="40048" rIns="80096" bIns="40048" anchor="ctr"/>
          <a:lstStyle/>
          <a:p>
            <a:pPr algn="ctr">
              <a:defRPr/>
            </a:pPr>
            <a:r>
              <a:rPr lang="zh-CN" altLang="en-US" sz="1400" dirty="0">
                <a:solidFill>
                  <a:schemeClr val="bg1"/>
                </a:solidFill>
                <a:latin typeface="华文楷体" pitchFamily="2" charset="-122"/>
                <a:ea typeface="华文楷体" pitchFamily="2" charset="-122"/>
              </a:rPr>
              <a:t>债券市场投资者结构（</a:t>
            </a:r>
            <a:r>
              <a:rPr lang="zh-CN" altLang="zh-CN" sz="1400" dirty="0">
                <a:solidFill>
                  <a:schemeClr val="bg1"/>
                </a:solidFill>
                <a:latin typeface="华文楷体" pitchFamily="2" charset="-122"/>
                <a:ea typeface="华文楷体" pitchFamily="2" charset="-122"/>
              </a:rPr>
              <a:t>20</a:t>
            </a:r>
            <a:r>
              <a:rPr lang="en-US" altLang="zh-CN" sz="1400" dirty="0">
                <a:solidFill>
                  <a:schemeClr val="bg1"/>
                </a:solidFill>
                <a:latin typeface="华文楷体" pitchFamily="2" charset="-122"/>
                <a:ea typeface="华文楷体" pitchFamily="2" charset="-122"/>
              </a:rPr>
              <a:t>12</a:t>
            </a:r>
            <a:r>
              <a:rPr lang="zh-CN" altLang="en-US" sz="1400" dirty="0">
                <a:solidFill>
                  <a:schemeClr val="bg1"/>
                </a:solidFill>
                <a:latin typeface="华文楷体" pitchFamily="2" charset="-122"/>
                <a:ea typeface="华文楷体" pitchFamily="2" charset="-122"/>
              </a:rPr>
              <a:t>年底）</a:t>
            </a:r>
          </a:p>
        </p:txBody>
      </p:sp>
      <p:graphicFrame>
        <p:nvGraphicFramePr>
          <p:cNvPr id="7" name="图表 6"/>
          <p:cNvGraphicFramePr/>
          <p:nvPr/>
        </p:nvGraphicFramePr>
        <p:xfrm>
          <a:off x="1537466" y="1823986"/>
          <a:ext cx="7060345" cy="354741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bwMode="auto">
          <a:xfrm>
            <a:off x="534075" y="4970516"/>
            <a:ext cx="8164864" cy="1730550"/>
          </a:xfrm>
          <a:prstGeom prst="rect">
            <a:avLst/>
          </a:prstGeom>
          <a:noFill/>
          <a:ln w="9525">
            <a:noFill/>
            <a:miter lim="800000"/>
            <a:headEnd/>
            <a:tailEnd/>
          </a:ln>
        </p:spPr>
        <p:txBody>
          <a:bodyPr lIns="91424" tIns="45712" rIns="91424" bIns="45712"/>
          <a:lstStyle/>
          <a:p>
            <a:pPr marL="153288" indent="-153288" defTabSz="914200" eaLnBrk="0" hangingPunct="0">
              <a:lnSpc>
                <a:spcPct val="135000"/>
              </a:lnSpc>
              <a:spcBef>
                <a:spcPct val="20000"/>
              </a:spcBef>
              <a:buClr>
                <a:srgbClr val="003399"/>
              </a:buClr>
              <a:buSzPct val="100000"/>
              <a:buFont typeface="Wingdings" pitchFamily="2" charset="2"/>
              <a:buChar char="n"/>
              <a:defRPr/>
            </a:pPr>
            <a:endParaRPr lang="en-US" altLang="zh-CN" sz="1600" kern="0" dirty="0">
              <a:solidFill>
                <a:srgbClr val="002060"/>
              </a:solidFill>
              <a:latin typeface="华文楷体" pitchFamily="2" charset="-122"/>
              <a:ea typeface="华文楷体" pitchFamily="2" charset="-122"/>
            </a:endParaRPr>
          </a:p>
          <a:p>
            <a:pPr marL="153288" indent="-153288" defTabSz="914200" eaLnBrk="0" hangingPunct="0">
              <a:lnSpc>
                <a:spcPct val="135000"/>
              </a:lnSpc>
              <a:spcBef>
                <a:spcPct val="20000"/>
              </a:spcBef>
              <a:buClr>
                <a:srgbClr val="003399"/>
              </a:buClr>
              <a:buSzPct val="100000"/>
              <a:buFont typeface="Wingdings" pitchFamily="2" charset="2"/>
              <a:buChar char="n"/>
              <a:defRPr/>
            </a:pPr>
            <a:r>
              <a:rPr lang="zh-CN" altLang="en-US" sz="1600" kern="0" dirty="0">
                <a:solidFill>
                  <a:srgbClr val="002060"/>
                </a:solidFill>
                <a:latin typeface="华文楷体" pitchFamily="2" charset="-122"/>
                <a:ea typeface="华文楷体" pitchFamily="2" charset="-122"/>
              </a:rPr>
              <a:t>商业银行、保险公司、证券公司、基金是等机构投资者是参与主体。</a:t>
            </a:r>
            <a:endParaRPr lang="en-US" altLang="zh-CN" sz="1600" kern="0" dirty="0">
              <a:solidFill>
                <a:srgbClr val="002060"/>
              </a:solidFill>
              <a:latin typeface="华文楷体" pitchFamily="2" charset="-122"/>
              <a:ea typeface="华文楷体" pitchFamily="2" charset="-122"/>
            </a:endParaRPr>
          </a:p>
          <a:p>
            <a:pPr marL="153288" indent="-153288" defTabSz="914200" eaLnBrk="0" hangingPunct="0">
              <a:lnSpc>
                <a:spcPct val="135000"/>
              </a:lnSpc>
              <a:spcBef>
                <a:spcPct val="20000"/>
              </a:spcBef>
              <a:buClr>
                <a:srgbClr val="003399"/>
              </a:buClr>
              <a:buSzPct val="50000"/>
              <a:defRPr/>
            </a:pPr>
            <a:endParaRPr lang="zh-CN" altLang="en-US" sz="1600" kern="0" dirty="0">
              <a:latin typeface="华文楷体" pitchFamily="2" charset="-122"/>
              <a:ea typeface="华文楷体" pitchFamily="2" charset="-122"/>
            </a:endParaRPr>
          </a:p>
        </p:txBody>
      </p:sp>
    </p:spTree>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marL="298289" lvl="1" indent="-298289">
              <a:lnSpc>
                <a:spcPct val="125000"/>
              </a:lnSpc>
              <a:buSzPct val="100000"/>
              <a:buFont typeface="Wingdings" pitchFamily="2" charset="2"/>
              <a:buChar char=""/>
              <a:defRPr/>
            </a:pPr>
            <a:r>
              <a:rPr lang="zh-CN" altLang="en-US" sz="1600" b="1" kern="1200" dirty="0" smtClean="0">
                <a:solidFill>
                  <a:srgbClr val="002060"/>
                </a:solidFill>
                <a:latin typeface="华文楷体" pitchFamily="2" charset="-122"/>
                <a:ea typeface="华文楷体" pitchFamily="2" charset="-122"/>
                <a:cs typeface="+mn-cs"/>
              </a:rPr>
              <a:t>中国债券市场特点：</a:t>
            </a:r>
            <a:endParaRPr lang="en-US" altLang="zh-CN" sz="1600" b="1" kern="1200" dirty="0" smtClean="0">
              <a:solidFill>
                <a:srgbClr val="002060"/>
              </a:solidFill>
              <a:latin typeface="华文楷体" pitchFamily="2" charset="-122"/>
              <a:ea typeface="华文楷体" pitchFamily="2" charset="-122"/>
              <a:cs typeface="+mn-cs"/>
            </a:endParaRPr>
          </a:p>
          <a:p>
            <a:pPr marL="298289" lvl="1" indent="-298289">
              <a:lnSpc>
                <a:spcPct val="125000"/>
              </a:lnSpc>
              <a:buSzPct val="100000"/>
              <a:buFont typeface="Wingdings" pitchFamily="2" charset="2"/>
              <a:buChar char=""/>
              <a:defRPr/>
            </a:pPr>
            <a:endParaRPr lang="zh-CN" altLang="en-US" sz="1600" b="1" kern="1200" dirty="0" smtClean="0">
              <a:solidFill>
                <a:srgbClr val="002060"/>
              </a:solidFill>
              <a:latin typeface="华文楷体" pitchFamily="2" charset="-122"/>
              <a:ea typeface="华文楷体" pitchFamily="2" charset="-122"/>
              <a:cs typeface="+mn-cs"/>
            </a:endParaRPr>
          </a:p>
          <a:p>
            <a:pPr lvl="1">
              <a:lnSpc>
                <a:spcPct val="125000"/>
              </a:lnSpc>
              <a:buSzPct val="100000"/>
              <a:buFont typeface="Arial" pitchFamily="34" charset="0"/>
              <a:buChar char="–"/>
              <a:defRPr/>
            </a:pPr>
            <a:r>
              <a:rPr lang="zh-CN" altLang="en-US" sz="1600" kern="1200" dirty="0" smtClean="0">
                <a:solidFill>
                  <a:srgbClr val="002060"/>
                </a:solidFill>
                <a:latin typeface="华文楷体" pitchFamily="2" charset="-122"/>
                <a:ea typeface="华文楷体" pitchFamily="2" charset="-122"/>
                <a:cs typeface="+mn-cs"/>
              </a:rPr>
              <a:t>监管体制和市场分割</a:t>
            </a:r>
          </a:p>
          <a:p>
            <a:pPr lvl="1">
              <a:lnSpc>
                <a:spcPct val="125000"/>
              </a:lnSpc>
              <a:buSzPct val="100000"/>
              <a:buFont typeface="Arial" pitchFamily="34" charset="0"/>
              <a:buChar char="–"/>
              <a:defRPr/>
            </a:pPr>
            <a:r>
              <a:rPr lang="zh-CN" altLang="en-US" sz="1600" kern="1200" dirty="0" smtClean="0">
                <a:solidFill>
                  <a:srgbClr val="002060"/>
                </a:solidFill>
                <a:latin typeface="华文楷体" pitchFamily="2" charset="-122"/>
                <a:ea typeface="华文楷体" pitchFamily="2" charset="-122"/>
                <a:cs typeface="+mn-cs"/>
              </a:rPr>
              <a:t>品种结构失衡，信用债市场薄弱</a:t>
            </a:r>
          </a:p>
          <a:p>
            <a:pPr lvl="1">
              <a:lnSpc>
                <a:spcPct val="125000"/>
              </a:lnSpc>
              <a:buSzPct val="100000"/>
              <a:buFont typeface="Arial" pitchFamily="34" charset="0"/>
              <a:buChar char="–"/>
              <a:defRPr/>
            </a:pPr>
            <a:r>
              <a:rPr lang="zh-CN" altLang="en-US" sz="1600" kern="1200" dirty="0" smtClean="0">
                <a:solidFill>
                  <a:srgbClr val="002060"/>
                </a:solidFill>
                <a:latin typeface="华文楷体" pitchFamily="2" charset="-122"/>
                <a:ea typeface="华文楷体" pitchFamily="2" charset="-122"/>
                <a:cs typeface="+mn-cs"/>
              </a:rPr>
              <a:t>国债、金融债、央票占</a:t>
            </a:r>
            <a:r>
              <a:rPr lang="en-US" altLang="zh-CN" sz="1600" kern="1200" dirty="0" smtClean="0">
                <a:solidFill>
                  <a:srgbClr val="002060"/>
                </a:solidFill>
                <a:latin typeface="华文楷体" pitchFamily="2" charset="-122"/>
                <a:ea typeface="华文楷体" pitchFamily="2" charset="-122"/>
                <a:cs typeface="+mn-cs"/>
              </a:rPr>
              <a:t>2/3</a:t>
            </a:r>
            <a:r>
              <a:rPr lang="zh-CN" altLang="en-US" sz="1600" kern="1200" dirty="0" smtClean="0">
                <a:solidFill>
                  <a:srgbClr val="002060"/>
                </a:solidFill>
                <a:latin typeface="华文楷体" pitchFamily="2" charset="-122"/>
                <a:ea typeface="华文楷体" pitchFamily="2" charset="-122"/>
                <a:cs typeface="+mn-cs"/>
              </a:rPr>
              <a:t>，信用类债券占</a:t>
            </a:r>
            <a:r>
              <a:rPr lang="en-US" altLang="zh-CN" sz="1600" kern="1200" dirty="0" smtClean="0">
                <a:solidFill>
                  <a:srgbClr val="002060"/>
                </a:solidFill>
                <a:latin typeface="华文楷体" pitchFamily="2" charset="-122"/>
                <a:ea typeface="华文楷体" pitchFamily="2" charset="-122"/>
                <a:cs typeface="+mn-cs"/>
              </a:rPr>
              <a:t>1/3</a:t>
            </a:r>
            <a:endParaRPr lang="zh-CN" altLang="en-US" sz="1600" kern="1200" dirty="0" smtClean="0">
              <a:solidFill>
                <a:srgbClr val="002060"/>
              </a:solidFill>
              <a:latin typeface="华文楷体" pitchFamily="2" charset="-122"/>
              <a:ea typeface="华文楷体" pitchFamily="2" charset="-122"/>
              <a:cs typeface="+mn-cs"/>
            </a:endParaRPr>
          </a:p>
          <a:p>
            <a:pPr lvl="1">
              <a:lnSpc>
                <a:spcPct val="125000"/>
              </a:lnSpc>
              <a:buSzPct val="100000"/>
              <a:buFont typeface="Arial" pitchFamily="34" charset="0"/>
              <a:buChar char="–"/>
              <a:defRPr/>
            </a:pPr>
            <a:r>
              <a:rPr lang="zh-CN" altLang="en-US" sz="1600" kern="1200" dirty="0" smtClean="0">
                <a:solidFill>
                  <a:srgbClr val="002060"/>
                </a:solidFill>
                <a:latin typeface="华文楷体" pitchFamily="2" charset="-122"/>
                <a:ea typeface="华文楷体" pitchFamily="2" charset="-122"/>
                <a:cs typeface="+mn-cs"/>
              </a:rPr>
              <a:t>投资者结构单一，市场风险未能有效分散</a:t>
            </a:r>
          </a:p>
          <a:p>
            <a:pPr lvl="1">
              <a:lnSpc>
                <a:spcPct val="125000"/>
              </a:lnSpc>
              <a:buSzPct val="100000"/>
              <a:buFont typeface="Arial" pitchFamily="34" charset="0"/>
              <a:buChar char="–"/>
              <a:defRPr/>
            </a:pPr>
            <a:r>
              <a:rPr lang="zh-CN" altLang="en-US" sz="1600" kern="1200" dirty="0" smtClean="0">
                <a:solidFill>
                  <a:srgbClr val="002060"/>
                </a:solidFill>
                <a:latin typeface="华文楷体" pitchFamily="2" charset="-122"/>
                <a:ea typeface="华文楷体" pitchFamily="2" charset="-122"/>
                <a:cs typeface="+mn-cs"/>
              </a:rPr>
              <a:t>银行持有债券存量</a:t>
            </a:r>
            <a:r>
              <a:rPr lang="en-US" altLang="zh-CN" sz="1600" kern="1200" dirty="0" smtClean="0">
                <a:solidFill>
                  <a:srgbClr val="002060"/>
                </a:solidFill>
                <a:latin typeface="华文楷体" pitchFamily="2" charset="-122"/>
                <a:ea typeface="华文楷体" pitchFamily="2" charset="-122"/>
                <a:cs typeface="+mn-cs"/>
              </a:rPr>
              <a:t>70</a:t>
            </a:r>
            <a:r>
              <a:rPr lang="zh-CN" altLang="en-US" sz="1600" kern="1200" dirty="0" smtClean="0">
                <a:solidFill>
                  <a:srgbClr val="002060"/>
                </a:solidFill>
                <a:latin typeface="华文楷体" pitchFamily="2" charset="-122"/>
                <a:ea typeface="华文楷体" pitchFamily="2" charset="-122"/>
                <a:cs typeface="+mn-cs"/>
              </a:rPr>
              <a:t>％，保险机构持有债券存量</a:t>
            </a:r>
            <a:r>
              <a:rPr lang="en-US" altLang="zh-CN" sz="1600" kern="1200" dirty="0" smtClean="0">
                <a:solidFill>
                  <a:srgbClr val="002060"/>
                </a:solidFill>
                <a:latin typeface="华文楷体" pitchFamily="2" charset="-122"/>
                <a:ea typeface="华文楷体" pitchFamily="2" charset="-122"/>
                <a:cs typeface="+mn-cs"/>
              </a:rPr>
              <a:t>10</a:t>
            </a:r>
            <a:r>
              <a:rPr lang="zh-CN" altLang="en-US" sz="1600" kern="1200" dirty="0" smtClean="0">
                <a:solidFill>
                  <a:srgbClr val="002060"/>
                </a:solidFill>
                <a:latin typeface="华文楷体" pitchFamily="2" charset="-122"/>
                <a:ea typeface="华文楷体" pitchFamily="2" charset="-122"/>
                <a:cs typeface="+mn-cs"/>
              </a:rPr>
              <a:t>％</a:t>
            </a:r>
          </a:p>
          <a:p>
            <a:pPr lvl="1">
              <a:lnSpc>
                <a:spcPct val="125000"/>
              </a:lnSpc>
              <a:buSzPct val="100000"/>
              <a:buFont typeface="Arial" pitchFamily="34" charset="0"/>
              <a:buChar char="–"/>
              <a:defRPr/>
            </a:pPr>
            <a:r>
              <a:rPr lang="zh-CN" altLang="en-US" sz="1600" kern="1200" dirty="0" smtClean="0">
                <a:solidFill>
                  <a:srgbClr val="002060"/>
                </a:solidFill>
                <a:latin typeface="华文楷体" pitchFamily="2" charset="-122"/>
                <a:ea typeface="华文楷体" pitchFamily="2" charset="-122"/>
                <a:cs typeface="+mn-cs"/>
              </a:rPr>
              <a:t>市场定价基准缺失</a:t>
            </a:r>
          </a:p>
          <a:p>
            <a:pPr lvl="1">
              <a:lnSpc>
                <a:spcPct val="125000"/>
              </a:lnSpc>
              <a:buSzPct val="100000"/>
              <a:buFont typeface="Arial" pitchFamily="34" charset="0"/>
              <a:buChar char="–"/>
              <a:defRPr/>
            </a:pPr>
            <a:r>
              <a:rPr lang="zh-CN" altLang="en-US" sz="1600" kern="1200" dirty="0" smtClean="0">
                <a:solidFill>
                  <a:srgbClr val="002060"/>
                </a:solidFill>
                <a:latin typeface="华文楷体" pitchFamily="2" charset="-122"/>
                <a:ea typeface="华文楷体" pitchFamily="2" charset="-122"/>
                <a:cs typeface="+mn-cs"/>
              </a:rPr>
              <a:t>市场发展的社会信用基础薄弱，认知度、法制、诚信度、评级、风险约束机制等配套机制不健全</a:t>
            </a:r>
          </a:p>
          <a:p>
            <a:pPr>
              <a:defRPr/>
            </a:pPr>
            <a:endParaRPr lang="zh-CN" altLang="en-US" dirty="0">
              <a:latin typeface="华文楷体" pitchFamily="2" charset="-122"/>
              <a:ea typeface="华文楷体" pitchFamily="2" charset="-122"/>
            </a:endParaRPr>
          </a:p>
        </p:txBody>
      </p:sp>
      <p:sp>
        <p:nvSpPr>
          <p:cNvPr id="25603" name="灯片编号占位符 3"/>
          <p:cNvSpPr>
            <a:spLocks noGrp="1"/>
          </p:cNvSpPr>
          <p:nvPr>
            <p:ph type="sldNum" sz="quarter" idx="10"/>
          </p:nvPr>
        </p:nvSpPr>
        <p:spPr>
          <a:noFill/>
        </p:spPr>
        <p:txBody>
          <a:bodyPr/>
          <a:lstStyle/>
          <a:p>
            <a:fld id="{62207710-330D-4DFD-A83B-C5D377AA253B}" type="slidenum">
              <a:rPr lang="en-US" altLang="zh-CN" smtClean="0"/>
              <a:pPr/>
              <a:t>21</a:t>
            </a:fld>
            <a:endParaRPr lang="en-US" altLang="zh-CN" smtClean="0"/>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txBox="1">
            <a:spLocks noGrp="1" noChangeArrowheads="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a:fld id="{682AC4A6-6723-4BF9-8597-33E8A877C789}" type="slidenum">
              <a:rPr lang="en-US" altLang="zh-CN" sz="1600"/>
              <a:pPr algn="r"/>
              <a:t>22</a:t>
            </a:fld>
            <a:endParaRPr lang="en-US" altLang="zh-CN" sz="1600" dirty="0"/>
          </a:p>
        </p:txBody>
      </p:sp>
      <p:sp>
        <p:nvSpPr>
          <p:cNvPr id="26627" name="Rectangle 6"/>
          <p:cNvSpPr txBox="1">
            <a:spLocks noGrp="1" noChangeArrowheads="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a:fld id="{719A0D8E-A4E2-4E98-8646-675676AF5F59}" type="slidenum">
              <a:rPr lang="en-US" altLang="zh-CN" sz="1600"/>
              <a:pPr algn="r"/>
              <a:t>22</a:t>
            </a:fld>
            <a:endParaRPr lang="en-US" altLang="zh-CN" sz="1600" dirty="0"/>
          </a:p>
        </p:txBody>
      </p:sp>
      <p:sp>
        <p:nvSpPr>
          <p:cNvPr id="26628" name="灯片编号占位符 5"/>
          <p:cNvSpPr txBox="1">
            <a:spLocks noGrp="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defTabSz="914200"/>
            <a:fld id="{BC9C7B5D-E7E1-4E98-BA4D-ACAB91111823}" type="slidenum">
              <a:rPr lang="en-US" altLang="zh-CN" sz="1600"/>
              <a:pPr algn="r" defTabSz="914200"/>
              <a:t>22</a:t>
            </a:fld>
            <a:endParaRPr lang="en-US" altLang="zh-CN" sz="1600" dirty="0"/>
          </a:p>
        </p:txBody>
      </p:sp>
      <p:sp>
        <p:nvSpPr>
          <p:cNvPr id="26629" name="Rectangle 2"/>
          <p:cNvSpPr>
            <a:spLocks noGrp="1" noChangeArrowheads="1"/>
          </p:cNvSpPr>
          <p:nvPr>
            <p:ph type="body" idx="4294967295"/>
          </p:nvPr>
        </p:nvSpPr>
        <p:spPr>
          <a:xfrm>
            <a:off x="1402620" y="2911832"/>
            <a:ext cx="6340110" cy="905935"/>
          </a:xfrm>
        </p:spPr>
        <p:txBody>
          <a:bodyPr/>
          <a:lstStyle/>
          <a:p>
            <a:pPr algn="ctr" eaLnBrk="1" hangingPunct="1">
              <a:buFont typeface="Wingdings" pitchFamily="2" charset="2"/>
              <a:buNone/>
            </a:pPr>
            <a:r>
              <a:rPr lang="zh-CN" altLang="en-US" sz="2300" b="1" dirty="0" smtClean="0">
                <a:solidFill>
                  <a:srgbClr val="002060"/>
                </a:solidFill>
                <a:latin typeface="华文楷体" pitchFamily="2" charset="-122"/>
                <a:ea typeface="华文楷体" pitchFamily="2" charset="-122"/>
              </a:rPr>
              <a:t>二、 上交所债券市场</a:t>
            </a:r>
          </a:p>
        </p:txBody>
      </p:sp>
      <p:sp>
        <p:nvSpPr>
          <p:cNvPr id="26630" name="Line 3"/>
          <p:cNvSpPr>
            <a:spLocks noChangeShapeType="1"/>
          </p:cNvSpPr>
          <p:nvPr/>
        </p:nvSpPr>
        <p:spPr bwMode="auto">
          <a:xfrm>
            <a:off x="1635940" y="3558113"/>
            <a:ext cx="5954389" cy="0"/>
          </a:xfrm>
          <a:prstGeom prst="line">
            <a:avLst/>
          </a:prstGeom>
          <a:noFill/>
          <a:ln w="38100">
            <a:solidFill>
              <a:schemeClr val="tx1"/>
            </a:solidFill>
            <a:round/>
            <a:headEnd/>
            <a:tailEnd/>
          </a:ln>
        </p:spPr>
        <p:txBody>
          <a:bodyPr lIns="91442" tIns="45721" rIns="91442" bIns="45721" anchor="ctr"/>
          <a:lstStyle/>
          <a:p>
            <a:endParaRPr lang="zh-CN" altLang="en-US"/>
          </a:p>
        </p:txBody>
      </p:sp>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1990</a:t>
            </a:r>
            <a:r>
              <a:rPr lang="zh-CN" altLang="en-US" sz="1600" kern="1200" dirty="0" smtClean="0">
                <a:solidFill>
                  <a:srgbClr val="002060"/>
                </a:solidFill>
                <a:latin typeface="华文楷体" pitchFamily="2" charset="-122"/>
                <a:ea typeface="华文楷体" pitchFamily="2" charset="-122"/>
              </a:rPr>
              <a:t>年	本所成立之初，即开办债券交易，其中国债</a:t>
            </a:r>
            <a:r>
              <a:rPr lang="en-US" altLang="zh-CN" sz="1600" kern="1200" dirty="0" smtClean="0">
                <a:solidFill>
                  <a:srgbClr val="002060"/>
                </a:solidFill>
                <a:latin typeface="华文楷体" pitchFamily="2" charset="-122"/>
                <a:ea typeface="华文楷体" pitchFamily="2" charset="-122"/>
              </a:rPr>
              <a:t>5</a:t>
            </a:r>
            <a:r>
              <a:rPr lang="zh-CN" altLang="en-US" sz="1600" kern="1200" dirty="0" smtClean="0">
                <a:solidFill>
                  <a:srgbClr val="002060"/>
                </a:solidFill>
                <a:latin typeface="华文楷体" pitchFamily="2" charset="-122"/>
                <a:ea typeface="华文楷体" pitchFamily="2" charset="-122"/>
              </a:rPr>
              <a:t>只，金融债</a:t>
            </a:r>
            <a:r>
              <a:rPr lang="en-US" altLang="zh-CN" sz="1600" kern="1200" dirty="0" smtClean="0">
                <a:solidFill>
                  <a:srgbClr val="002060"/>
                </a:solidFill>
                <a:latin typeface="华文楷体" pitchFamily="2" charset="-122"/>
                <a:ea typeface="华文楷体" pitchFamily="2" charset="-122"/>
              </a:rPr>
              <a:t>9</a:t>
            </a:r>
            <a:r>
              <a:rPr lang="zh-CN" altLang="en-US" sz="1600" kern="1200" dirty="0" smtClean="0">
                <a:solidFill>
                  <a:srgbClr val="002060"/>
                </a:solidFill>
                <a:latin typeface="华文楷体" pitchFamily="2" charset="-122"/>
                <a:ea typeface="华文楷体" pitchFamily="2" charset="-122"/>
              </a:rPr>
              <a:t>只、企业债</a:t>
            </a:r>
            <a:r>
              <a:rPr lang="en-US" altLang="zh-CN" sz="1600" kern="1200" dirty="0" smtClean="0">
                <a:solidFill>
                  <a:srgbClr val="002060"/>
                </a:solidFill>
                <a:latin typeface="华文楷体" pitchFamily="2" charset="-122"/>
                <a:ea typeface="华文楷体" pitchFamily="2" charset="-122"/>
              </a:rPr>
              <a:t>8</a:t>
            </a:r>
            <a:r>
              <a:rPr lang="zh-CN" altLang="en-US" sz="1600" kern="1200" dirty="0" smtClean="0">
                <a:solidFill>
                  <a:srgbClr val="002060"/>
                </a:solidFill>
                <a:latin typeface="华文楷体" pitchFamily="2" charset="-122"/>
                <a:ea typeface="华文楷体" pitchFamily="2" charset="-122"/>
              </a:rPr>
              <a:t>只</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1992</a:t>
            </a:r>
            <a:r>
              <a:rPr lang="zh-CN" altLang="en-US" sz="1600" kern="1200" dirty="0" smtClean="0">
                <a:solidFill>
                  <a:srgbClr val="002060"/>
                </a:solidFill>
                <a:latin typeface="华文楷体" pitchFamily="2" charset="-122"/>
                <a:ea typeface="华文楷体" pitchFamily="2" charset="-122"/>
              </a:rPr>
              <a:t>年	在国债市场推出统一代保管制度，国债交易、托管及交收开始走向无纸化；同年开设债券交易专场</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1993</a:t>
            </a:r>
            <a:r>
              <a:rPr lang="zh-CN" altLang="en-US" sz="1600" kern="1200" dirty="0" smtClean="0">
                <a:solidFill>
                  <a:srgbClr val="002060"/>
                </a:solidFill>
                <a:latin typeface="华文楷体" pitchFamily="2" charset="-122"/>
                <a:ea typeface="华文楷体" pitchFamily="2" charset="-122"/>
              </a:rPr>
              <a:t>年	推出国债回购和国债期货</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1994</a:t>
            </a:r>
            <a:r>
              <a:rPr lang="zh-CN" altLang="en-US" sz="1600" kern="1200" dirty="0" smtClean="0">
                <a:solidFill>
                  <a:srgbClr val="002060"/>
                </a:solidFill>
                <a:latin typeface="华文楷体" pitchFamily="2" charset="-122"/>
                <a:ea typeface="华文楷体" pitchFamily="2" charset="-122"/>
              </a:rPr>
              <a:t>年	推出标准券国债回购，全年国债回购成交达到</a:t>
            </a:r>
            <a:r>
              <a:rPr lang="en-US" altLang="zh-CN" sz="1600" kern="1200" dirty="0" smtClean="0">
                <a:solidFill>
                  <a:srgbClr val="002060"/>
                </a:solidFill>
                <a:latin typeface="华文楷体" pitchFamily="2" charset="-122"/>
                <a:ea typeface="华文楷体" pitchFamily="2" charset="-122"/>
              </a:rPr>
              <a:t>63.15</a:t>
            </a:r>
            <a:r>
              <a:rPr lang="zh-CN" altLang="en-US" sz="1600" kern="1200" dirty="0" smtClean="0">
                <a:solidFill>
                  <a:srgbClr val="002060"/>
                </a:solidFill>
                <a:latin typeface="华文楷体" pitchFamily="2" charset="-122"/>
                <a:ea typeface="华文楷体" pitchFamily="2" charset="-122"/>
              </a:rPr>
              <a:t>亿元</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1995</a:t>
            </a:r>
            <a:r>
              <a:rPr lang="zh-CN" altLang="en-US" sz="1600" kern="1200" dirty="0" smtClean="0">
                <a:solidFill>
                  <a:srgbClr val="002060"/>
                </a:solidFill>
                <a:latin typeface="华文楷体" pitchFamily="2" charset="-122"/>
                <a:ea typeface="华文楷体" pitchFamily="2" charset="-122"/>
              </a:rPr>
              <a:t>年	财政部在本所尝试发行记账式国债</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1996</a:t>
            </a:r>
            <a:r>
              <a:rPr lang="zh-CN" altLang="en-US" sz="1600" kern="1200" dirty="0" smtClean="0">
                <a:solidFill>
                  <a:srgbClr val="002060"/>
                </a:solidFill>
                <a:latin typeface="华文楷体" pitchFamily="2" charset="-122"/>
                <a:ea typeface="华文楷体" pitchFamily="2" charset="-122"/>
              </a:rPr>
              <a:t>年	国债回购开始按季调整标准券比率，当年国债回购交易额</a:t>
            </a:r>
            <a:r>
              <a:rPr lang="en-US" altLang="zh-CN" sz="1600" kern="1200" dirty="0" smtClean="0">
                <a:solidFill>
                  <a:srgbClr val="002060"/>
                </a:solidFill>
                <a:latin typeface="华文楷体" pitchFamily="2" charset="-122"/>
                <a:ea typeface="华文楷体" pitchFamily="2" charset="-122"/>
              </a:rPr>
              <a:t>12439.16</a:t>
            </a:r>
            <a:r>
              <a:rPr lang="zh-CN" altLang="en-US" sz="1600" kern="1200" dirty="0" smtClean="0">
                <a:solidFill>
                  <a:srgbClr val="002060"/>
                </a:solidFill>
                <a:latin typeface="华文楷体" pitchFamily="2" charset="-122"/>
                <a:ea typeface="华文楷体" pitchFamily="2" charset="-122"/>
              </a:rPr>
              <a:t>亿元</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1997</a:t>
            </a:r>
            <a:r>
              <a:rPr lang="zh-CN" altLang="en-US" sz="1600" kern="1200" dirty="0" smtClean="0">
                <a:solidFill>
                  <a:srgbClr val="002060"/>
                </a:solidFill>
                <a:latin typeface="华文楷体" pitchFamily="2" charset="-122"/>
                <a:ea typeface="华文楷体" pitchFamily="2" charset="-122"/>
              </a:rPr>
              <a:t>年	推出可转换公司债券</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1998</a:t>
            </a:r>
            <a:r>
              <a:rPr lang="zh-CN" altLang="en-US" sz="1600" kern="1200" dirty="0" smtClean="0">
                <a:solidFill>
                  <a:srgbClr val="002060"/>
                </a:solidFill>
                <a:latin typeface="华文楷体" pitchFamily="2" charset="-122"/>
                <a:ea typeface="华文楷体" pitchFamily="2" charset="-122"/>
              </a:rPr>
              <a:t>年	实行全面指定交易制度，国债全部按账户托管</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2002</a:t>
            </a:r>
            <a:r>
              <a:rPr lang="zh-CN" altLang="en-US" sz="1600" kern="1200" dirty="0" smtClean="0">
                <a:solidFill>
                  <a:srgbClr val="002060"/>
                </a:solidFill>
                <a:latin typeface="华文楷体" pitchFamily="2" charset="-122"/>
                <a:ea typeface="华文楷体" pitchFamily="2" charset="-122"/>
              </a:rPr>
              <a:t>年	推出企业债回购</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2003</a:t>
            </a:r>
            <a:r>
              <a:rPr lang="zh-CN" altLang="en-US" sz="1600" kern="1200" dirty="0" smtClean="0">
                <a:solidFill>
                  <a:srgbClr val="002060"/>
                </a:solidFill>
                <a:latin typeface="华文楷体" pitchFamily="2" charset="-122"/>
                <a:ea typeface="华文楷体" pitchFamily="2" charset="-122"/>
              </a:rPr>
              <a:t>年	国债回购开始按月调整标准券比率</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2006</a:t>
            </a:r>
            <a:r>
              <a:rPr lang="zh-CN" altLang="en-US" sz="1600" kern="1200" dirty="0" smtClean="0">
                <a:solidFill>
                  <a:srgbClr val="002060"/>
                </a:solidFill>
                <a:latin typeface="华文楷体" pitchFamily="2" charset="-122"/>
                <a:ea typeface="华文楷体" pitchFamily="2" charset="-122"/>
              </a:rPr>
              <a:t>年	推出新质押式国债回购</a:t>
            </a:r>
          </a:p>
          <a:p>
            <a:pPr>
              <a:defRPr/>
            </a:pPr>
            <a:endParaRPr lang="zh-CN" altLang="en-US" dirty="0">
              <a:latin typeface="华文楷体" pitchFamily="2" charset="-122"/>
              <a:ea typeface="华文楷体" pitchFamily="2" charset="-122"/>
            </a:endParaRPr>
          </a:p>
        </p:txBody>
      </p:sp>
      <p:sp>
        <p:nvSpPr>
          <p:cNvPr id="27651" name="灯片编号占位符 3"/>
          <p:cNvSpPr>
            <a:spLocks noGrp="1"/>
          </p:cNvSpPr>
          <p:nvPr>
            <p:ph type="sldNum" sz="quarter" idx="10"/>
          </p:nvPr>
        </p:nvSpPr>
        <p:spPr>
          <a:noFill/>
        </p:spPr>
        <p:txBody>
          <a:bodyPr/>
          <a:lstStyle/>
          <a:p>
            <a:fld id="{4B41B227-3D0D-4C67-A2DB-CAA3B1F2430B}" type="slidenum">
              <a:rPr lang="en-US" altLang="zh-CN" smtClean="0"/>
              <a:pPr/>
              <a:t>23</a:t>
            </a:fld>
            <a:endParaRPr lang="en-US" altLang="zh-CN" smtClean="0"/>
          </a:p>
        </p:txBody>
      </p:sp>
      <p:sp>
        <p:nvSpPr>
          <p:cNvPr id="27652" name="标题 1"/>
          <p:cNvSpPr>
            <a:spLocks noGrp="1"/>
          </p:cNvSpPr>
          <p:nvPr>
            <p:ph type="title"/>
          </p:nvPr>
        </p:nvSpPr>
        <p:spPr>
          <a:xfrm>
            <a:off x="473384" y="647708"/>
            <a:ext cx="8225554" cy="388054"/>
          </a:xfrm>
        </p:spPr>
        <p:txBody>
          <a:bodyPr/>
          <a:lstStyle/>
          <a:p>
            <a:pPr>
              <a:buNone/>
            </a:pPr>
            <a:r>
              <a:rPr lang="zh-CN" altLang="en-US" sz="1700" dirty="0" smtClean="0">
                <a:latin typeface="华文楷体" pitchFamily="2" charset="-122"/>
                <a:ea typeface="华文楷体" pitchFamily="2" charset="-122"/>
              </a:rPr>
              <a:t>（一）历史变革</a:t>
            </a: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a:lnSpc>
                <a:spcPct val="125000"/>
              </a:lnSpc>
              <a:buSzPct val="100000"/>
              <a:buFont typeface="Wingdings" pitchFamily="2" charset="2"/>
              <a:buNone/>
              <a:defRPr/>
            </a:pPr>
            <a:endParaRPr lang="en-US" altLang="zh-CN" sz="1600" kern="1200" dirty="0" smtClean="0">
              <a:solidFill>
                <a:srgbClr val="002060"/>
              </a:solidFill>
              <a:latin typeface="华文楷体" pitchFamily="2" charset="-122"/>
              <a:ea typeface="华文楷体" pitchFamily="2" charset="-122"/>
            </a:endParaRP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2007</a:t>
            </a:r>
            <a:r>
              <a:rPr lang="zh-CN" altLang="en-US" sz="1600" kern="1200" dirty="0" smtClean="0">
                <a:solidFill>
                  <a:srgbClr val="002060"/>
                </a:solidFill>
                <a:latin typeface="华文楷体" pitchFamily="2" charset="-122"/>
                <a:ea typeface="华文楷体" pitchFamily="2" charset="-122"/>
              </a:rPr>
              <a:t>年	推出新型债券交易系统“固定收益证券综合电子平台”。同年，第一只公司债券“长江电力公司债券”在本所发行、上市</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2008</a:t>
            </a:r>
            <a:r>
              <a:rPr lang="zh-CN" altLang="en-US" sz="1600" kern="1200" dirty="0" smtClean="0">
                <a:solidFill>
                  <a:srgbClr val="002060"/>
                </a:solidFill>
                <a:latin typeface="华文楷体" pitchFamily="2" charset="-122"/>
                <a:ea typeface="华文楷体" pitchFamily="2" charset="-122"/>
              </a:rPr>
              <a:t>年	企业债券计入投资者证券账户，国债回购和企业债回购并轨运行</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2009</a:t>
            </a:r>
            <a:r>
              <a:rPr lang="zh-CN" altLang="en-US" sz="1600" kern="1200" dirty="0" smtClean="0">
                <a:solidFill>
                  <a:srgbClr val="002060"/>
                </a:solidFill>
                <a:latin typeface="华文楷体" pitchFamily="2" charset="-122"/>
                <a:ea typeface="华文楷体" pitchFamily="2" charset="-122"/>
              </a:rPr>
              <a:t>年	公司债券发行实施分类管理</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2010</a:t>
            </a:r>
            <a:r>
              <a:rPr lang="zh-CN" altLang="en-US" sz="1600" kern="1200" dirty="0" smtClean="0">
                <a:solidFill>
                  <a:srgbClr val="002060"/>
                </a:solidFill>
                <a:latin typeface="华文楷体" pitchFamily="2" charset="-122"/>
                <a:ea typeface="华文楷体" pitchFamily="2" charset="-122"/>
              </a:rPr>
              <a:t>年	交通银行在本所完成首单交易，成为</a:t>
            </a:r>
            <a:r>
              <a:rPr lang="en-US" altLang="zh-CN" sz="1600" kern="1200" dirty="0" smtClean="0">
                <a:solidFill>
                  <a:srgbClr val="002060"/>
                </a:solidFill>
                <a:latin typeface="华文楷体" pitchFamily="2" charset="-122"/>
                <a:ea typeface="华文楷体" pitchFamily="2" charset="-122"/>
              </a:rPr>
              <a:t>13</a:t>
            </a:r>
            <a:r>
              <a:rPr lang="zh-CN" altLang="en-US" sz="1600" kern="1200" dirty="0" smtClean="0">
                <a:solidFill>
                  <a:srgbClr val="002060"/>
                </a:solidFill>
                <a:latin typeface="华文楷体" pitchFamily="2" charset="-122"/>
                <a:ea typeface="华文楷体" pitchFamily="2" charset="-122"/>
              </a:rPr>
              <a:t>年后第一家进入交易所市场的上市商业银行</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2011</a:t>
            </a:r>
            <a:r>
              <a:rPr lang="zh-CN" altLang="en-US" sz="1600" kern="1200" dirty="0" smtClean="0">
                <a:solidFill>
                  <a:srgbClr val="002060"/>
                </a:solidFill>
                <a:latin typeface="华文楷体" pitchFamily="2" charset="-122"/>
                <a:ea typeface="华文楷体" pitchFamily="2" charset="-122"/>
              </a:rPr>
              <a:t>年	推出上证债券信息网和投资者适当性管理制度</a:t>
            </a: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2012</a:t>
            </a:r>
            <a:r>
              <a:rPr lang="zh-CN" altLang="en-US" sz="1600" kern="1200" dirty="0" smtClean="0">
                <a:solidFill>
                  <a:srgbClr val="002060"/>
                </a:solidFill>
                <a:latin typeface="华文楷体" pitchFamily="2" charset="-122"/>
                <a:ea typeface="华文楷体" pitchFamily="2" charset="-122"/>
              </a:rPr>
              <a:t>年	成功推出中小企业私募债券</a:t>
            </a:r>
            <a:endParaRPr lang="en-US" altLang="zh-CN" sz="1600" kern="1200" dirty="0" smtClean="0">
              <a:solidFill>
                <a:srgbClr val="002060"/>
              </a:solidFill>
              <a:latin typeface="华文楷体" pitchFamily="2" charset="-122"/>
              <a:ea typeface="华文楷体" pitchFamily="2" charset="-122"/>
            </a:endParaRPr>
          </a:p>
          <a:p>
            <a:pPr>
              <a:lnSpc>
                <a:spcPct val="125000"/>
              </a:lnSpc>
              <a:buSzPct val="100000"/>
              <a:buFont typeface="Wingdings" pitchFamily="2" charset="2"/>
              <a:buNone/>
              <a:defRPr/>
            </a:pPr>
            <a:r>
              <a:rPr lang="en-US" altLang="zh-CN" sz="1600" kern="1200" dirty="0" smtClean="0">
                <a:solidFill>
                  <a:srgbClr val="002060"/>
                </a:solidFill>
                <a:latin typeface="华文楷体" pitchFamily="2" charset="-122"/>
                <a:ea typeface="华文楷体" pitchFamily="2" charset="-122"/>
              </a:rPr>
              <a:t>2013 </a:t>
            </a:r>
            <a:r>
              <a:rPr lang="zh-CN" altLang="en-US" sz="1600" kern="1200" dirty="0" smtClean="0">
                <a:solidFill>
                  <a:srgbClr val="002060"/>
                </a:solidFill>
                <a:latin typeface="华文楷体" pitchFamily="2" charset="-122"/>
                <a:ea typeface="华文楷体" pitchFamily="2" charset="-122"/>
              </a:rPr>
              <a:t>年      将推出国债预发行交易</a:t>
            </a:r>
          </a:p>
        </p:txBody>
      </p:sp>
      <p:sp>
        <p:nvSpPr>
          <p:cNvPr id="28675" name="灯片编号占位符 3"/>
          <p:cNvSpPr>
            <a:spLocks noGrp="1"/>
          </p:cNvSpPr>
          <p:nvPr>
            <p:ph type="sldNum" sz="quarter" idx="10"/>
          </p:nvPr>
        </p:nvSpPr>
        <p:spPr>
          <a:noFill/>
        </p:spPr>
        <p:txBody>
          <a:bodyPr/>
          <a:lstStyle/>
          <a:p>
            <a:fld id="{9613536F-F4A7-4164-B228-AA783A7D6743}" type="slidenum">
              <a:rPr lang="en-US" altLang="zh-CN" smtClean="0"/>
              <a:pPr/>
              <a:t>24</a:t>
            </a:fld>
            <a:endParaRPr lang="en-US" altLang="zh-CN" smtClean="0"/>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a:defRPr/>
            </a:pPr>
            <a:r>
              <a:rPr lang="en-US" sz="1600" dirty="0" smtClean="0">
                <a:solidFill>
                  <a:srgbClr val="000066"/>
                </a:solidFill>
                <a:latin typeface="华文楷体" pitchFamily="2" charset="-122"/>
                <a:ea typeface="华文楷体" pitchFamily="2" charset="-122"/>
              </a:rPr>
              <a:t>2012</a:t>
            </a:r>
            <a:r>
              <a:rPr lang="zh-CN" altLang="en-US" sz="1600" dirty="0" smtClean="0">
                <a:solidFill>
                  <a:srgbClr val="000066"/>
                </a:solidFill>
                <a:latin typeface="华文楷体" pitchFamily="2" charset="-122"/>
                <a:ea typeface="华文楷体" pitchFamily="2" charset="-122"/>
              </a:rPr>
              <a:t>年底，挂牌债券</a:t>
            </a:r>
            <a:r>
              <a:rPr lang="en-US" sz="1600" dirty="0" smtClean="0">
                <a:solidFill>
                  <a:srgbClr val="000066"/>
                </a:solidFill>
                <a:latin typeface="华文楷体" pitchFamily="2" charset="-122"/>
                <a:ea typeface="华文楷体" pitchFamily="2" charset="-122"/>
              </a:rPr>
              <a:t>1021</a:t>
            </a:r>
            <a:r>
              <a:rPr lang="zh-CN" altLang="en-US" sz="1600" dirty="0" smtClean="0">
                <a:solidFill>
                  <a:srgbClr val="000066"/>
                </a:solidFill>
                <a:latin typeface="华文楷体" pitchFamily="2" charset="-122"/>
                <a:ea typeface="华文楷体" pitchFamily="2" charset="-122"/>
              </a:rPr>
              <a:t>只，托管量</a:t>
            </a:r>
            <a:r>
              <a:rPr lang="en-US" sz="1600" dirty="0" smtClean="0">
                <a:solidFill>
                  <a:srgbClr val="000066"/>
                </a:solidFill>
                <a:latin typeface="华文楷体" pitchFamily="2" charset="-122"/>
                <a:ea typeface="华文楷体" pitchFamily="2" charset="-122"/>
              </a:rPr>
              <a:t>10612</a:t>
            </a:r>
            <a:r>
              <a:rPr lang="zh-CN" altLang="en-US" sz="1600" dirty="0" smtClean="0">
                <a:solidFill>
                  <a:srgbClr val="000066"/>
                </a:solidFill>
                <a:latin typeface="华文楷体" pitchFamily="2" charset="-122"/>
                <a:ea typeface="华文楷体" pitchFamily="2" charset="-122"/>
              </a:rPr>
              <a:t>亿元</a:t>
            </a:r>
          </a:p>
          <a:p>
            <a:pPr>
              <a:buFont typeface="Wingdings" pitchFamily="2" charset="2"/>
              <a:buNone/>
              <a:defRPr/>
            </a:pPr>
            <a:endParaRPr lang="zh-CN" altLang="en-US" sz="1600" dirty="0" smtClean="0">
              <a:solidFill>
                <a:srgbClr val="000066"/>
              </a:solidFill>
              <a:latin typeface="华文楷体" pitchFamily="2" charset="-122"/>
              <a:ea typeface="华文楷体" pitchFamily="2" charset="-122"/>
            </a:endParaRPr>
          </a:p>
          <a:p>
            <a:pPr>
              <a:buFont typeface="Wingdings" pitchFamily="2" charset="2"/>
              <a:buNone/>
              <a:defRPr/>
            </a:pPr>
            <a:r>
              <a:rPr lang="zh-CN" altLang="en-US" sz="1600" dirty="0" smtClean="0">
                <a:solidFill>
                  <a:srgbClr val="000066"/>
                </a:solidFill>
                <a:latin typeface="华文楷体" pitchFamily="2" charset="-122"/>
                <a:ea typeface="华文楷体" pitchFamily="2" charset="-122"/>
              </a:rPr>
              <a:t>其中：</a:t>
            </a:r>
            <a:r>
              <a:rPr lang="en-US" sz="1600" dirty="0" smtClean="0">
                <a:solidFill>
                  <a:srgbClr val="000066"/>
                </a:solidFill>
                <a:latin typeface="华文楷体" pitchFamily="2" charset="-122"/>
                <a:ea typeface="华文楷体" pitchFamily="2" charset="-122"/>
              </a:rPr>
              <a:t>                                                                </a:t>
            </a:r>
            <a:r>
              <a:rPr lang="en-US" sz="1600" b="1" dirty="0" smtClean="0">
                <a:solidFill>
                  <a:srgbClr val="000066"/>
                </a:solidFill>
                <a:latin typeface="华文楷体" pitchFamily="2" charset="-122"/>
                <a:ea typeface="华文楷体" pitchFamily="2" charset="-122"/>
              </a:rPr>
              <a:t>2012</a:t>
            </a:r>
            <a:r>
              <a:rPr lang="zh-CN" altLang="en-US" sz="1600" b="1" dirty="0" smtClean="0">
                <a:solidFill>
                  <a:srgbClr val="000066"/>
                </a:solidFill>
                <a:latin typeface="华文楷体" pitchFamily="2" charset="-122"/>
                <a:ea typeface="华文楷体" pitchFamily="2" charset="-122"/>
              </a:rPr>
              <a:t>年底上交所各类债券挂牌数量</a:t>
            </a:r>
            <a:endParaRPr lang="zh-CN" altLang="en-US" sz="1600" dirty="0" smtClean="0">
              <a:solidFill>
                <a:srgbClr val="000066"/>
              </a:solidFill>
              <a:latin typeface="华文楷体" pitchFamily="2" charset="-122"/>
              <a:ea typeface="华文楷体" pitchFamily="2" charset="-122"/>
            </a:endParaRP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国债</a:t>
            </a:r>
            <a:r>
              <a:rPr lang="en-US" sz="1600" dirty="0" smtClean="0">
                <a:solidFill>
                  <a:srgbClr val="000066"/>
                </a:solidFill>
                <a:latin typeface="华文楷体" pitchFamily="2" charset="-122"/>
                <a:ea typeface="华文楷体" pitchFamily="2" charset="-122"/>
                <a:cs typeface="+mn-cs"/>
              </a:rPr>
              <a:t>147</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地方政府债券</a:t>
            </a:r>
            <a:r>
              <a:rPr lang="en-US" sz="1600" dirty="0" smtClean="0">
                <a:solidFill>
                  <a:srgbClr val="000066"/>
                </a:solidFill>
                <a:latin typeface="华文楷体" pitchFamily="2" charset="-122"/>
                <a:ea typeface="华文楷体" pitchFamily="2" charset="-122"/>
                <a:cs typeface="+mn-cs"/>
              </a:rPr>
              <a:t>44</a:t>
            </a:r>
            <a:r>
              <a:rPr lang="zh-CN" altLang="en-US" sz="1600" dirty="0" smtClean="0">
                <a:solidFill>
                  <a:srgbClr val="000066"/>
                </a:solidFill>
                <a:latin typeface="华文楷体" pitchFamily="2" charset="-122"/>
                <a:ea typeface="华文楷体" pitchFamily="2" charset="-122"/>
                <a:cs typeface="+mn-cs"/>
              </a:rPr>
              <a:t>只 </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公司债</a:t>
            </a:r>
            <a:r>
              <a:rPr lang="en-US" sz="1600" dirty="0" smtClean="0">
                <a:solidFill>
                  <a:srgbClr val="000066"/>
                </a:solidFill>
                <a:latin typeface="华文楷体" pitchFamily="2" charset="-122"/>
                <a:ea typeface="华文楷体" pitchFamily="2" charset="-122"/>
                <a:cs typeface="+mn-cs"/>
              </a:rPr>
              <a:t>225</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企业债</a:t>
            </a:r>
            <a:r>
              <a:rPr lang="en-US" sz="1600" dirty="0" smtClean="0">
                <a:solidFill>
                  <a:srgbClr val="000066"/>
                </a:solidFill>
                <a:latin typeface="华文楷体" pitchFamily="2" charset="-122"/>
                <a:ea typeface="华文楷体" pitchFamily="2" charset="-122"/>
                <a:cs typeface="+mn-cs"/>
              </a:rPr>
              <a:t>515</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可转债</a:t>
            </a:r>
            <a:r>
              <a:rPr lang="en-US" sz="1600" dirty="0" smtClean="0">
                <a:solidFill>
                  <a:srgbClr val="000066"/>
                </a:solidFill>
                <a:latin typeface="华文楷体" pitchFamily="2" charset="-122"/>
                <a:ea typeface="华文楷体" pitchFamily="2" charset="-122"/>
                <a:cs typeface="+mn-cs"/>
              </a:rPr>
              <a:t>16</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分离债</a:t>
            </a:r>
            <a:r>
              <a:rPr lang="en-US" sz="1600" dirty="0" smtClean="0">
                <a:solidFill>
                  <a:srgbClr val="000066"/>
                </a:solidFill>
                <a:latin typeface="华文楷体" pitchFamily="2" charset="-122"/>
                <a:ea typeface="华文楷体" pitchFamily="2" charset="-122"/>
                <a:cs typeface="+mn-cs"/>
              </a:rPr>
              <a:t>14</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私募债</a:t>
            </a:r>
            <a:r>
              <a:rPr lang="en-US" sz="1600" dirty="0" smtClean="0">
                <a:solidFill>
                  <a:srgbClr val="000066"/>
                </a:solidFill>
                <a:latin typeface="华文楷体" pitchFamily="2" charset="-122"/>
                <a:ea typeface="华文楷体" pitchFamily="2" charset="-122"/>
                <a:cs typeface="+mn-cs"/>
              </a:rPr>
              <a:t>44</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证券公司债</a:t>
            </a:r>
            <a:r>
              <a:rPr lang="en-US" sz="1600" dirty="0" smtClean="0">
                <a:solidFill>
                  <a:srgbClr val="000066"/>
                </a:solidFill>
                <a:latin typeface="华文楷体" pitchFamily="2" charset="-122"/>
                <a:ea typeface="华文楷体" pitchFamily="2" charset="-122"/>
                <a:cs typeface="+mn-cs"/>
              </a:rPr>
              <a:t> 2</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资产支持受益凭证</a:t>
            </a:r>
            <a:r>
              <a:rPr lang="en-US" sz="1600" dirty="0" smtClean="0">
                <a:solidFill>
                  <a:srgbClr val="000066"/>
                </a:solidFill>
                <a:latin typeface="华文楷体" pitchFamily="2" charset="-122"/>
                <a:ea typeface="华文楷体" pitchFamily="2" charset="-122"/>
                <a:cs typeface="+mn-cs"/>
              </a:rPr>
              <a:t>2</a:t>
            </a:r>
            <a:r>
              <a:rPr lang="zh-CN" altLang="en-US" sz="1600" dirty="0" smtClean="0">
                <a:solidFill>
                  <a:srgbClr val="000066"/>
                </a:solidFill>
                <a:latin typeface="华文楷体" pitchFamily="2" charset="-122"/>
                <a:ea typeface="华文楷体" pitchFamily="2" charset="-122"/>
                <a:cs typeface="+mn-cs"/>
              </a:rPr>
              <a:t>只</a:t>
            </a:r>
          </a:p>
          <a:p>
            <a:pPr lvl="1">
              <a:buFont typeface="Wingdings" pitchFamily="2" charset="2"/>
              <a:buChar char="ü"/>
              <a:defRPr/>
            </a:pPr>
            <a:r>
              <a:rPr lang="zh-CN" altLang="en-US" sz="1600" dirty="0" smtClean="0">
                <a:solidFill>
                  <a:srgbClr val="000066"/>
                </a:solidFill>
                <a:latin typeface="华文楷体" pitchFamily="2" charset="-122"/>
                <a:ea typeface="华文楷体" pitchFamily="2" charset="-122"/>
                <a:cs typeface="+mn-cs"/>
              </a:rPr>
              <a:t>保险公司次级债</a:t>
            </a:r>
            <a:r>
              <a:rPr lang="en-US" sz="1600" dirty="0" smtClean="0">
                <a:solidFill>
                  <a:srgbClr val="000066"/>
                </a:solidFill>
                <a:latin typeface="华文楷体" pitchFamily="2" charset="-122"/>
                <a:ea typeface="华文楷体" pitchFamily="2" charset="-122"/>
                <a:cs typeface="+mn-cs"/>
              </a:rPr>
              <a:t> 12</a:t>
            </a:r>
            <a:r>
              <a:rPr lang="zh-CN" altLang="en-US" sz="1600" dirty="0" smtClean="0">
                <a:solidFill>
                  <a:srgbClr val="000066"/>
                </a:solidFill>
                <a:latin typeface="华文楷体" pitchFamily="2" charset="-122"/>
                <a:ea typeface="华文楷体" pitchFamily="2" charset="-122"/>
                <a:cs typeface="+mn-cs"/>
              </a:rPr>
              <a:t>只</a:t>
            </a:r>
          </a:p>
          <a:p>
            <a:pPr>
              <a:lnSpc>
                <a:spcPct val="125000"/>
              </a:lnSpc>
              <a:buSzPct val="100000"/>
              <a:buFont typeface="Wingdings" pitchFamily="2" charset="2"/>
              <a:buNone/>
              <a:defRPr/>
            </a:pPr>
            <a:endParaRPr lang="zh-CN" altLang="en-US" sz="1600" kern="1200" dirty="0" smtClean="0">
              <a:solidFill>
                <a:srgbClr val="002060"/>
              </a:solidFill>
              <a:latin typeface="华文楷体" pitchFamily="2" charset="-122"/>
              <a:ea typeface="华文楷体" pitchFamily="2" charset="-122"/>
            </a:endParaRPr>
          </a:p>
        </p:txBody>
      </p:sp>
      <p:sp>
        <p:nvSpPr>
          <p:cNvPr id="29699" name="灯片编号占位符 3"/>
          <p:cNvSpPr>
            <a:spLocks noGrp="1"/>
          </p:cNvSpPr>
          <p:nvPr>
            <p:ph type="sldNum" sz="quarter" idx="10"/>
          </p:nvPr>
        </p:nvSpPr>
        <p:spPr>
          <a:noFill/>
        </p:spPr>
        <p:txBody>
          <a:bodyPr/>
          <a:lstStyle/>
          <a:p>
            <a:fld id="{1C3CA77B-6021-41EC-ABDB-476D9B57E8A6}" type="slidenum">
              <a:rPr lang="en-US" altLang="zh-CN" smtClean="0"/>
              <a:pPr/>
              <a:t>25</a:t>
            </a:fld>
            <a:endParaRPr lang="en-US" altLang="zh-CN" smtClean="0"/>
          </a:p>
        </p:txBody>
      </p:sp>
      <p:pic>
        <p:nvPicPr>
          <p:cNvPr id="29700" name="Picture 2" descr="C:\Users\user\AppData\Roaming\Tencent\Users\792161489\QQ\WinTemp\RichOle\2OX{QR(BJ_H_$Q`_TBI~{`U.jpg"/>
          <p:cNvPicPr>
            <a:picLocks noChangeAspect="1" noChangeArrowheads="1"/>
          </p:cNvPicPr>
          <p:nvPr/>
        </p:nvPicPr>
        <p:blipFill>
          <a:blip r:embed="rId2" r:link="rId3" cstate="print"/>
          <a:srcRect/>
          <a:stretch>
            <a:fillRect/>
          </a:stretch>
        </p:blipFill>
        <p:spPr bwMode="auto">
          <a:xfrm>
            <a:off x="4074340" y="2746339"/>
            <a:ext cx="4321147" cy="2288378"/>
          </a:xfrm>
          <a:prstGeom prst="rect">
            <a:avLst/>
          </a:prstGeom>
          <a:noFill/>
          <a:ln w="9525">
            <a:noFill/>
            <a:miter lim="800000"/>
            <a:headEnd/>
            <a:tailEnd/>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txBox="1">
            <a:spLocks noChangeArrowheads="1"/>
          </p:cNvSpPr>
          <p:nvPr/>
        </p:nvSpPr>
        <p:spPr bwMode="auto">
          <a:xfrm>
            <a:off x="473385" y="667681"/>
            <a:ext cx="8195883" cy="388054"/>
          </a:xfrm>
          <a:prstGeom prst="rect">
            <a:avLst/>
          </a:prstGeom>
          <a:solidFill>
            <a:srgbClr val="003366"/>
          </a:solidFill>
          <a:ln w="9525">
            <a:noFill/>
            <a:miter lim="800000"/>
            <a:headEnd/>
            <a:tailEnd/>
          </a:ln>
        </p:spPr>
        <p:txBody>
          <a:bodyPr lIns="91424" tIns="45712" rIns="91424" bIns="45712" anchor="ctr"/>
          <a:lstStyle/>
          <a:p>
            <a:pPr defTabSz="914200"/>
            <a:r>
              <a:rPr lang="zh-CN" altLang="en-US" sz="1700" b="1" dirty="0">
                <a:solidFill>
                  <a:schemeClr val="bg1"/>
                </a:solidFill>
                <a:latin typeface="华文楷体" pitchFamily="2" charset="-122"/>
                <a:ea typeface="华文楷体" pitchFamily="2" charset="-122"/>
              </a:rPr>
              <a:t>（二）现券市场</a:t>
            </a:r>
          </a:p>
        </p:txBody>
      </p:sp>
      <p:sp>
        <p:nvSpPr>
          <p:cNvPr id="30723" name="Text Box 6"/>
          <p:cNvSpPr txBox="1">
            <a:spLocks noChangeArrowheads="1"/>
          </p:cNvSpPr>
          <p:nvPr/>
        </p:nvSpPr>
        <p:spPr bwMode="auto">
          <a:xfrm>
            <a:off x="627133" y="1309682"/>
            <a:ext cx="7626743" cy="4708009"/>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700" dirty="0">
                <a:solidFill>
                  <a:srgbClr val="002060"/>
                </a:solidFill>
                <a:latin typeface="华文楷体" pitchFamily="2" charset="-122"/>
                <a:ea typeface="华文楷体" pitchFamily="2" charset="-122"/>
                <a:cs typeface="Times New Roman" pitchFamily="18" charset="0"/>
              </a:rPr>
              <a:t>国债</a:t>
            </a:r>
            <a:endParaRPr lang="en-US" altLang="zh-CN" sz="17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国债利息收入免税</a:t>
            </a:r>
            <a:endParaRPr lang="en-US" altLang="zh-CN" sz="16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国债形成的收益率曲线是债券市场定价的基准</a:t>
            </a:r>
            <a:endParaRPr lang="en-US" altLang="zh-CN" sz="16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其他利率产品与国债收益率的差异主要反映税收、流动性等因素</a:t>
            </a:r>
            <a:endParaRPr lang="en-US" altLang="zh-CN" sz="16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endParaRPr lang="en-US" altLang="zh-CN" sz="1700"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buFont typeface="Wingdings" pitchFamily="2" charset="2"/>
              <a:buChar char="n"/>
            </a:pPr>
            <a:endParaRPr lang="zh-CN" altLang="en-US" sz="1600" dirty="0">
              <a:solidFill>
                <a:srgbClr val="002060"/>
              </a:solidFill>
              <a:latin typeface="华文楷体" pitchFamily="2" charset="-122"/>
              <a:ea typeface="华文楷体" pitchFamily="2" charset="-122"/>
              <a:cs typeface="Times New Roman" pitchFamily="18" charset="0"/>
            </a:endParaRPr>
          </a:p>
        </p:txBody>
      </p:sp>
      <p:pic>
        <p:nvPicPr>
          <p:cNvPr id="30724" name="Picture 4"/>
          <p:cNvPicPr>
            <a:picLocks noChangeAspect="1" noChangeArrowheads="1"/>
          </p:cNvPicPr>
          <p:nvPr/>
        </p:nvPicPr>
        <p:blipFill>
          <a:blip r:embed="rId2" cstate="print"/>
          <a:srcRect/>
          <a:stretch>
            <a:fillRect/>
          </a:stretch>
        </p:blipFill>
        <p:spPr bwMode="auto">
          <a:xfrm>
            <a:off x="930584" y="3364087"/>
            <a:ext cx="4430390" cy="2519498"/>
          </a:xfrm>
          <a:prstGeom prst="rect">
            <a:avLst/>
          </a:prstGeom>
          <a:noFill/>
          <a:ln w="9525">
            <a:noFill/>
            <a:miter lim="800000"/>
            <a:headEnd/>
            <a:tailEnd/>
          </a:ln>
        </p:spPr>
      </p:pic>
      <p:graphicFrame>
        <p:nvGraphicFramePr>
          <p:cNvPr id="6" name="表格 5"/>
          <p:cNvGraphicFramePr>
            <a:graphicFrameLocks noGrp="1"/>
          </p:cNvGraphicFramePr>
          <p:nvPr/>
        </p:nvGraphicFramePr>
        <p:xfrm>
          <a:off x="5543044" y="3364087"/>
          <a:ext cx="2926618" cy="2320626"/>
        </p:xfrm>
        <a:graphic>
          <a:graphicData uri="http://schemas.openxmlformats.org/drawingml/2006/table">
            <a:tbl>
              <a:tblPr firstRow="1" bandRow="1">
                <a:tableStyleId>{5C22544A-7EE6-4342-B048-85BDC9FD1C3A}</a:tableStyleId>
              </a:tblPr>
              <a:tblGrid>
                <a:gridCol w="1463309"/>
                <a:gridCol w="1463309"/>
              </a:tblGrid>
              <a:tr h="386771">
                <a:tc>
                  <a:txBody>
                    <a:bodyPr/>
                    <a:lstStyle/>
                    <a:p>
                      <a:r>
                        <a:rPr lang="zh-CN" altLang="en-US" sz="1400" dirty="0" smtClean="0">
                          <a:solidFill>
                            <a:srgbClr val="003399"/>
                          </a:solidFill>
                        </a:rPr>
                        <a:t>标准期限</a:t>
                      </a:r>
                      <a:endParaRPr lang="zh-CN" altLang="en-US" sz="1400" dirty="0">
                        <a:solidFill>
                          <a:srgbClr val="003399"/>
                        </a:solidFill>
                      </a:endParaRPr>
                    </a:p>
                  </a:txBody>
                  <a:tcPr marL="77684" marR="77684" marT="41088" marB="41088"/>
                </a:tc>
                <a:tc>
                  <a:txBody>
                    <a:bodyPr/>
                    <a:lstStyle/>
                    <a:p>
                      <a:r>
                        <a:rPr lang="en-US" altLang="zh-CN" sz="1400" dirty="0" smtClean="0">
                          <a:solidFill>
                            <a:srgbClr val="003399"/>
                          </a:solidFill>
                        </a:rPr>
                        <a:t>  </a:t>
                      </a:r>
                      <a:r>
                        <a:rPr lang="zh-CN" altLang="en-US" sz="1400" dirty="0" smtClean="0">
                          <a:solidFill>
                            <a:srgbClr val="003399"/>
                          </a:solidFill>
                        </a:rPr>
                        <a:t>到期收益率</a:t>
                      </a:r>
                      <a:endParaRPr lang="zh-CN" altLang="en-US" sz="1400" dirty="0">
                        <a:solidFill>
                          <a:srgbClr val="003399"/>
                        </a:solidFill>
                      </a:endParaRPr>
                    </a:p>
                  </a:txBody>
                  <a:tcPr marL="77684" marR="77684" marT="41088" marB="41088"/>
                </a:tc>
              </a:tr>
              <a:tr h="386771">
                <a:tc>
                  <a:txBody>
                    <a:bodyPr/>
                    <a:lstStyle/>
                    <a:p>
                      <a:r>
                        <a:rPr lang="en-US" altLang="zh-CN" sz="1400" dirty="0" smtClean="0">
                          <a:solidFill>
                            <a:srgbClr val="003399"/>
                          </a:solidFill>
                        </a:rPr>
                        <a:t>1Y</a:t>
                      </a:r>
                      <a:endParaRPr lang="zh-CN" altLang="en-US" sz="1400" dirty="0">
                        <a:solidFill>
                          <a:srgbClr val="003399"/>
                        </a:solidFill>
                      </a:endParaRPr>
                    </a:p>
                  </a:txBody>
                  <a:tcPr marL="77684" marR="77684" marT="41088" marB="41088"/>
                </a:tc>
                <a:tc>
                  <a:txBody>
                    <a:bodyPr/>
                    <a:lstStyle/>
                    <a:p>
                      <a:r>
                        <a:rPr lang="en-US" altLang="zh-CN" sz="1400" dirty="0" smtClean="0">
                          <a:solidFill>
                            <a:srgbClr val="003399"/>
                          </a:solidFill>
                        </a:rPr>
                        <a:t>2.8625%</a:t>
                      </a:r>
                      <a:endParaRPr lang="zh-CN" altLang="en-US" sz="1400" dirty="0">
                        <a:solidFill>
                          <a:srgbClr val="003399"/>
                        </a:solidFill>
                      </a:endParaRPr>
                    </a:p>
                  </a:txBody>
                  <a:tcPr marL="77684" marR="77684" marT="41088" marB="41088"/>
                </a:tc>
              </a:tr>
              <a:tr h="386771">
                <a:tc>
                  <a:txBody>
                    <a:bodyPr/>
                    <a:lstStyle/>
                    <a:p>
                      <a:r>
                        <a:rPr lang="en-US" altLang="zh-CN" sz="1400" dirty="0" smtClean="0">
                          <a:solidFill>
                            <a:srgbClr val="003399"/>
                          </a:solidFill>
                        </a:rPr>
                        <a:t>3Y</a:t>
                      </a:r>
                      <a:endParaRPr lang="zh-CN" altLang="en-US" sz="1400" dirty="0">
                        <a:solidFill>
                          <a:srgbClr val="003399"/>
                        </a:solidFill>
                      </a:endParaRPr>
                    </a:p>
                  </a:txBody>
                  <a:tcPr marL="77684" marR="77684" marT="41088" marB="41088"/>
                </a:tc>
                <a:tc>
                  <a:txBody>
                    <a:bodyPr/>
                    <a:lstStyle/>
                    <a:p>
                      <a:r>
                        <a:rPr lang="en-US" altLang="zh-CN" sz="1400" dirty="0" smtClean="0">
                          <a:solidFill>
                            <a:srgbClr val="003399"/>
                          </a:solidFill>
                        </a:rPr>
                        <a:t>3.0575%</a:t>
                      </a:r>
                      <a:endParaRPr lang="zh-CN" altLang="en-US" sz="1400" dirty="0">
                        <a:solidFill>
                          <a:srgbClr val="003399"/>
                        </a:solidFill>
                      </a:endParaRPr>
                    </a:p>
                  </a:txBody>
                  <a:tcPr marL="77684" marR="77684" marT="41088" marB="41088"/>
                </a:tc>
              </a:tr>
              <a:tr h="386771">
                <a:tc>
                  <a:txBody>
                    <a:bodyPr/>
                    <a:lstStyle/>
                    <a:p>
                      <a:r>
                        <a:rPr lang="en-US" altLang="zh-CN" sz="1400" dirty="0" smtClean="0">
                          <a:solidFill>
                            <a:srgbClr val="003399"/>
                          </a:solidFill>
                        </a:rPr>
                        <a:t>5Y</a:t>
                      </a:r>
                      <a:endParaRPr lang="zh-CN" altLang="en-US" sz="1400" dirty="0">
                        <a:solidFill>
                          <a:srgbClr val="003399"/>
                        </a:solidFill>
                      </a:endParaRPr>
                    </a:p>
                  </a:txBody>
                  <a:tcPr marL="77684" marR="77684" marT="41088" marB="41088"/>
                </a:tc>
                <a:tc>
                  <a:txBody>
                    <a:bodyPr/>
                    <a:lstStyle/>
                    <a:p>
                      <a:r>
                        <a:rPr lang="en-US" altLang="zh-CN" sz="1400" dirty="0" smtClean="0">
                          <a:solidFill>
                            <a:srgbClr val="003399"/>
                          </a:solidFill>
                        </a:rPr>
                        <a:t>3.0993%</a:t>
                      </a:r>
                      <a:endParaRPr lang="zh-CN" altLang="en-US" sz="1400" dirty="0">
                        <a:solidFill>
                          <a:srgbClr val="003399"/>
                        </a:solidFill>
                      </a:endParaRPr>
                    </a:p>
                  </a:txBody>
                  <a:tcPr marL="77684" marR="77684" marT="41088" marB="41088"/>
                </a:tc>
              </a:tr>
              <a:tr h="386771">
                <a:tc>
                  <a:txBody>
                    <a:bodyPr/>
                    <a:lstStyle/>
                    <a:p>
                      <a:r>
                        <a:rPr lang="en-US" altLang="zh-CN" sz="1400" dirty="0" smtClean="0">
                          <a:solidFill>
                            <a:srgbClr val="003399"/>
                          </a:solidFill>
                        </a:rPr>
                        <a:t>7Y</a:t>
                      </a:r>
                      <a:endParaRPr lang="zh-CN" altLang="en-US" sz="1400" dirty="0">
                        <a:solidFill>
                          <a:srgbClr val="003399"/>
                        </a:solidFill>
                      </a:endParaRPr>
                    </a:p>
                  </a:txBody>
                  <a:tcPr marL="77684" marR="77684" marT="41088" marB="41088"/>
                </a:tc>
                <a:tc>
                  <a:txBody>
                    <a:bodyPr/>
                    <a:lstStyle/>
                    <a:p>
                      <a:r>
                        <a:rPr lang="en-US" altLang="zh-CN" sz="1400" dirty="0" smtClean="0">
                          <a:solidFill>
                            <a:srgbClr val="003399"/>
                          </a:solidFill>
                        </a:rPr>
                        <a:t>3.3324%</a:t>
                      </a:r>
                      <a:endParaRPr lang="zh-CN" altLang="en-US" sz="1400" dirty="0">
                        <a:solidFill>
                          <a:srgbClr val="003399"/>
                        </a:solidFill>
                      </a:endParaRPr>
                    </a:p>
                  </a:txBody>
                  <a:tcPr marL="77684" marR="77684" marT="41088" marB="41088"/>
                </a:tc>
              </a:tr>
              <a:tr h="386771">
                <a:tc>
                  <a:txBody>
                    <a:bodyPr/>
                    <a:lstStyle/>
                    <a:p>
                      <a:r>
                        <a:rPr lang="en-US" altLang="zh-CN" sz="1400" dirty="0" smtClean="0">
                          <a:solidFill>
                            <a:srgbClr val="003399"/>
                          </a:solidFill>
                        </a:rPr>
                        <a:t>10Y</a:t>
                      </a:r>
                      <a:endParaRPr lang="zh-CN" altLang="en-US" sz="1400" dirty="0">
                        <a:solidFill>
                          <a:srgbClr val="003399"/>
                        </a:solidFill>
                      </a:endParaRPr>
                    </a:p>
                  </a:txBody>
                  <a:tcPr marL="77684" marR="77684" marT="41088" marB="41088"/>
                </a:tc>
                <a:tc>
                  <a:txBody>
                    <a:bodyPr/>
                    <a:lstStyle/>
                    <a:p>
                      <a:r>
                        <a:rPr lang="en-US" altLang="zh-CN" sz="1400" dirty="0" smtClean="0">
                          <a:solidFill>
                            <a:srgbClr val="003399"/>
                          </a:solidFill>
                        </a:rPr>
                        <a:t>3.4226%</a:t>
                      </a:r>
                      <a:endParaRPr lang="zh-CN" altLang="en-US" sz="1400" dirty="0">
                        <a:solidFill>
                          <a:srgbClr val="003399"/>
                        </a:solidFill>
                      </a:endParaRPr>
                    </a:p>
                  </a:txBody>
                  <a:tcPr marL="77684" marR="77684" marT="41088" marB="41088"/>
                </a:tc>
              </a:tr>
            </a:tbl>
          </a:graphicData>
        </a:graphic>
      </p:graphicFrame>
    </p:spTree>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1"/>
          <p:cNvSpPr txBox="1">
            <a:spLocks noChangeArrowheads="1"/>
          </p:cNvSpPr>
          <p:nvPr/>
        </p:nvSpPr>
        <p:spPr bwMode="auto">
          <a:xfrm>
            <a:off x="500034" y="1142984"/>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en-US" altLang="zh-CN" dirty="0">
                <a:solidFill>
                  <a:schemeClr val="bg1"/>
                </a:solidFill>
                <a:latin typeface="华文楷体" pitchFamily="2" charset="-122"/>
                <a:ea typeface="华文楷体" pitchFamily="2" charset="-122"/>
              </a:rPr>
              <a:t>2013</a:t>
            </a:r>
            <a:r>
              <a:rPr kumimoji="1" lang="zh-CN" altLang="en-US" dirty="0">
                <a:solidFill>
                  <a:schemeClr val="bg1"/>
                </a:solidFill>
                <a:latin typeface="华文楷体" pitchFamily="2" charset="-122"/>
                <a:ea typeface="华文楷体" pitchFamily="2" charset="-122"/>
              </a:rPr>
              <a:t>年关键期限国债的发行计划</a:t>
            </a:r>
          </a:p>
        </p:txBody>
      </p:sp>
      <p:sp>
        <p:nvSpPr>
          <p:cNvPr id="31747" name="Text Box 6"/>
          <p:cNvSpPr txBox="1">
            <a:spLocks noChangeArrowheads="1"/>
          </p:cNvSpPr>
          <p:nvPr/>
        </p:nvSpPr>
        <p:spPr bwMode="auto">
          <a:xfrm>
            <a:off x="4632691" y="1630684"/>
            <a:ext cx="4066247" cy="4001807"/>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我国国债的关键期限为</a:t>
            </a:r>
            <a:r>
              <a:rPr lang="en-US" altLang="zh-CN" sz="1600" dirty="0">
                <a:solidFill>
                  <a:srgbClr val="002060"/>
                </a:solidFill>
                <a:latin typeface="华文楷体" pitchFamily="2" charset="-122"/>
                <a:ea typeface="华文楷体" pitchFamily="2" charset="-122"/>
                <a:cs typeface="Times New Roman" pitchFamily="18" charset="0"/>
              </a:rPr>
              <a:t>1</a:t>
            </a:r>
            <a:r>
              <a:rPr lang="zh-CN" altLang="en-US" sz="1600" dirty="0">
                <a:solidFill>
                  <a:srgbClr val="002060"/>
                </a:solidFill>
                <a:latin typeface="华文楷体" pitchFamily="2" charset="-122"/>
                <a:ea typeface="华文楷体" pitchFamily="2" charset="-122"/>
                <a:cs typeface="Times New Roman" pitchFamily="18" charset="0"/>
              </a:rPr>
              <a:t>年、</a:t>
            </a:r>
            <a:r>
              <a:rPr lang="en-US" altLang="zh-CN" sz="1600" dirty="0">
                <a:solidFill>
                  <a:srgbClr val="002060"/>
                </a:solidFill>
                <a:latin typeface="华文楷体" pitchFamily="2" charset="-122"/>
                <a:ea typeface="华文楷体" pitchFamily="2" charset="-122"/>
                <a:cs typeface="Times New Roman" pitchFamily="18" charset="0"/>
              </a:rPr>
              <a:t>3</a:t>
            </a:r>
            <a:r>
              <a:rPr lang="zh-CN" altLang="en-US" sz="1600" dirty="0">
                <a:solidFill>
                  <a:srgbClr val="002060"/>
                </a:solidFill>
                <a:latin typeface="华文楷体" pitchFamily="2" charset="-122"/>
                <a:ea typeface="华文楷体" pitchFamily="2" charset="-122"/>
                <a:cs typeface="Times New Roman" pitchFamily="18" charset="0"/>
              </a:rPr>
              <a:t>年、</a:t>
            </a:r>
            <a:r>
              <a:rPr lang="en-US" altLang="zh-CN" sz="1600" dirty="0">
                <a:solidFill>
                  <a:srgbClr val="002060"/>
                </a:solidFill>
                <a:latin typeface="华文楷体" pitchFamily="2" charset="-122"/>
                <a:ea typeface="华文楷体" pitchFamily="2" charset="-122"/>
                <a:cs typeface="Times New Roman" pitchFamily="18" charset="0"/>
              </a:rPr>
              <a:t>5</a:t>
            </a:r>
            <a:r>
              <a:rPr lang="zh-CN" altLang="en-US" sz="1600" dirty="0">
                <a:solidFill>
                  <a:srgbClr val="002060"/>
                </a:solidFill>
                <a:latin typeface="华文楷体" pitchFamily="2" charset="-122"/>
                <a:ea typeface="华文楷体" pitchFamily="2" charset="-122"/>
                <a:cs typeface="Times New Roman" pitchFamily="18" charset="0"/>
              </a:rPr>
              <a:t>年、</a:t>
            </a:r>
            <a:r>
              <a:rPr lang="en-US" altLang="zh-CN" sz="1600" dirty="0">
                <a:solidFill>
                  <a:srgbClr val="002060"/>
                </a:solidFill>
                <a:latin typeface="华文楷体" pitchFamily="2" charset="-122"/>
                <a:ea typeface="华文楷体" pitchFamily="2" charset="-122"/>
                <a:cs typeface="Times New Roman" pitchFamily="18" charset="0"/>
              </a:rPr>
              <a:t>7</a:t>
            </a:r>
            <a:r>
              <a:rPr lang="zh-CN" altLang="en-US" sz="1600" dirty="0">
                <a:solidFill>
                  <a:srgbClr val="002060"/>
                </a:solidFill>
                <a:latin typeface="华文楷体" pitchFamily="2" charset="-122"/>
                <a:ea typeface="华文楷体" pitchFamily="2" charset="-122"/>
                <a:cs typeface="Times New Roman" pitchFamily="18" charset="0"/>
              </a:rPr>
              <a:t>年和</a:t>
            </a:r>
            <a:r>
              <a:rPr lang="en-US" altLang="zh-CN" sz="1600" dirty="0">
                <a:solidFill>
                  <a:srgbClr val="002060"/>
                </a:solidFill>
                <a:latin typeface="华文楷体" pitchFamily="2" charset="-122"/>
                <a:ea typeface="华文楷体" pitchFamily="2" charset="-122"/>
                <a:cs typeface="Times New Roman" pitchFamily="18" charset="0"/>
              </a:rPr>
              <a:t>10</a:t>
            </a:r>
            <a:r>
              <a:rPr lang="zh-CN" altLang="en-US" sz="1600" dirty="0">
                <a:solidFill>
                  <a:srgbClr val="002060"/>
                </a:solidFill>
                <a:latin typeface="华文楷体" pitchFamily="2" charset="-122"/>
                <a:ea typeface="华文楷体" pitchFamily="2" charset="-122"/>
                <a:cs typeface="Times New Roman" pitchFamily="18" charset="0"/>
              </a:rPr>
              <a:t>年。</a:t>
            </a:r>
            <a:endParaRPr lang="en-US" altLang="zh-CN" sz="1600"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财政部对关键期限国债普遍实行续发行制度（</a:t>
            </a:r>
            <a:r>
              <a:rPr lang="en-US" altLang="zh-CN" sz="1600" dirty="0">
                <a:solidFill>
                  <a:srgbClr val="002060"/>
                </a:solidFill>
                <a:latin typeface="华文楷体" pitchFamily="2" charset="-122"/>
                <a:ea typeface="华文楷体" pitchFamily="2" charset="-122"/>
                <a:cs typeface="Times New Roman" pitchFamily="18" charset="0"/>
              </a:rPr>
              <a:t>Re-</a:t>
            </a:r>
            <a:r>
              <a:rPr lang="en-US" altLang="zh-CN" sz="1600" dirty="0" err="1">
                <a:solidFill>
                  <a:srgbClr val="002060"/>
                </a:solidFill>
                <a:latin typeface="华文楷体" pitchFamily="2" charset="-122"/>
                <a:ea typeface="华文楷体" pitchFamily="2" charset="-122"/>
                <a:cs typeface="Times New Roman" pitchFamily="18" charset="0"/>
              </a:rPr>
              <a:t>openning</a:t>
            </a:r>
            <a:r>
              <a:rPr lang="en-US" altLang="zh-CN" sz="1600" dirty="0">
                <a:solidFill>
                  <a:srgbClr val="002060"/>
                </a:solidFill>
                <a:latin typeface="华文楷体" pitchFamily="2" charset="-122"/>
                <a:ea typeface="华文楷体" pitchFamily="2" charset="-122"/>
                <a:cs typeface="Times New Roman" pitchFamily="18" charset="0"/>
              </a:rPr>
              <a:t>)</a:t>
            </a:r>
            <a:r>
              <a:rPr lang="zh-CN" altLang="en-US" sz="1600" dirty="0">
                <a:solidFill>
                  <a:srgbClr val="002060"/>
                </a:solidFill>
                <a:latin typeface="华文楷体" pitchFamily="2" charset="-122"/>
                <a:ea typeface="华文楷体" pitchFamily="2" charset="-122"/>
                <a:cs typeface="Times New Roman" pitchFamily="18" charset="0"/>
              </a:rPr>
              <a:t>，以提高国债市场的流动性。</a:t>
            </a:r>
            <a:endParaRPr lang="en-US" altLang="zh-CN" sz="1600"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buFont typeface="Wingdings" pitchFamily="2" charset="2"/>
              <a:buChar char="n"/>
            </a:pPr>
            <a:r>
              <a:rPr lang="en-US" altLang="zh-CN" sz="1600" dirty="0">
                <a:solidFill>
                  <a:srgbClr val="002060"/>
                </a:solidFill>
                <a:latin typeface="华文楷体" pitchFamily="2" charset="-122"/>
                <a:ea typeface="华文楷体" pitchFamily="2" charset="-122"/>
                <a:cs typeface="Times New Roman" pitchFamily="18" charset="0"/>
              </a:rPr>
              <a:t>3</a:t>
            </a:r>
            <a:r>
              <a:rPr lang="zh-CN" altLang="en-US" sz="1600" dirty="0">
                <a:solidFill>
                  <a:srgbClr val="002060"/>
                </a:solidFill>
                <a:latin typeface="华文楷体" pitchFamily="2" charset="-122"/>
                <a:ea typeface="华文楷体" pitchFamily="2" charset="-122"/>
                <a:cs typeface="Times New Roman" pitchFamily="18" charset="0"/>
              </a:rPr>
              <a:t>年和</a:t>
            </a:r>
            <a:r>
              <a:rPr lang="en-US" altLang="zh-CN" sz="1600" dirty="0">
                <a:solidFill>
                  <a:srgbClr val="002060"/>
                </a:solidFill>
                <a:latin typeface="华文楷体" pitchFamily="2" charset="-122"/>
                <a:ea typeface="华文楷体" pitchFamily="2" charset="-122"/>
                <a:cs typeface="Times New Roman" pitchFamily="18" charset="0"/>
              </a:rPr>
              <a:t>5</a:t>
            </a:r>
            <a:r>
              <a:rPr lang="zh-CN" altLang="en-US" sz="1600" dirty="0">
                <a:solidFill>
                  <a:srgbClr val="002060"/>
                </a:solidFill>
                <a:latin typeface="华文楷体" pitchFamily="2" charset="-122"/>
                <a:ea typeface="华文楷体" pitchFamily="2" charset="-122"/>
                <a:cs typeface="Times New Roman" pitchFamily="18" charset="0"/>
              </a:rPr>
              <a:t>年期国债一期新发、一期续发，</a:t>
            </a:r>
            <a:r>
              <a:rPr lang="en-US" altLang="zh-CN" sz="1600" dirty="0">
                <a:solidFill>
                  <a:srgbClr val="002060"/>
                </a:solidFill>
                <a:latin typeface="华文楷体" pitchFamily="2" charset="-122"/>
                <a:ea typeface="华文楷体" pitchFamily="2" charset="-122"/>
                <a:cs typeface="Times New Roman" pitchFamily="18" charset="0"/>
              </a:rPr>
              <a:t>7</a:t>
            </a:r>
            <a:r>
              <a:rPr lang="zh-CN" altLang="en-US" sz="1600" dirty="0">
                <a:solidFill>
                  <a:srgbClr val="002060"/>
                </a:solidFill>
                <a:latin typeface="华文楷体" pitchFamily="2" charset="-122"/>
                <a:ea typeface="华文楷体" pitchFamily="2" charset="-122"/>
                <a:cs typeface="Times New Roman" pitchFamily="18" charset="0"/>
              </a:rPr>
              <a:t>年和</a:t>
            </a:r>
            <a:r>
              <a:rPr lang="en-US" altLang="zh-CN" sz="1600" dirty="0">
                <a:solidFill>
                  <a:srgbClr val="002060"/>
                </a:solidFill>
                <a:latin typeface="华文楷体" pitchFamily="2" charset="-122"/>
                <a:ea typeface="华文楷体" pitchFamily="2" charset="-122"/>
                <a:cs typeface="Times New Roman" pitchFamily="18" charset="0"/>
              </a:rPr>
              <a:t>10</a:t>
            </a:r>
            <a:r>
              <a:rPr lang="zh-CN" altLang="en-US" sz="1600" dirty="0">
                <a:solidFill>
                  <a:srgbClr val="002060"/>
                </a:solidFill>
                <a:latin typeface="华文楷体" pitchFamily="2" charset="-122"/>
                <a:ea typeface="华文楷体" pitchFamily="2" charset="-122"/>
                <a:cs typeface="Times New Roman" pitchFamily="18" charset="0"/>
              </a:rPr>
              <a:t>年期国债一期新发、两期续发。</a:t>
            </a:r>
            <a:endParaRPr lang="en-US" altLang="zh-CN" sz="1600" dirty="0">
              <a:solidFill>
                <a:srgbClr val="002060"/>
              </a:solidFill>
              <a:latin typeface="华文楷体" pitchFamily="2" charset="-122"/>
              <a:ea typeface="华文楷体" pitchFamily="2" charset="-122"/>
              <a:cs typeface="Times New Roman" pitchFamily="18" charset="0"/>
            </a:endParaRPr>
          </a:p>
        </p:txBody>
      </p:sp>
      <p:sp>
        <p:nvSpPr>
          <p:cNvPr id="31748"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FD589839-738F-4021-94E3-3E5F33145B08}" type="slidenum">
              <a:rPr lang="en-US" altLang="zh-CN" sz="1400">
                <a:latin typeface="楷体_GB2312" pitchFamily="49" charset="-122"/>
              </a:rPr>
              <a:pPr algn="r" defTabSz="904533"/>
              <a:t>27</a:t>
            </a:fld>
            <a:endParaRPr lang="en-US" altLang="zh-CN" sz="1400" dirty="0">
              <a:latin typeface="楷体_GB2312" pitchFamily="49" charset="-122"/>
            </a:endParaRPr>
          </a:p>
        </p:txBody>
      </p:sp>
      <p:pic>
        <p:nvPicPr>
          <p:cNvPr id="31749" name="Picture 9"/>
          <p:cNvPicPr>
            <a:picLocks noChangeAspect="1" noChangeArrowheads="1"/>
          </p:cNvPicPr>
          <p:nvPr/>
        </p:nvPicPr>
        <p:blipFill>
          <a:blip r:embed="rId3" cstate="print"/>
          <a:srcRect/>
          <a:stretch>
            <a:fillRect/>
          </a:stretch>
        </p:blipFill>
        <p:spPr bwMode="auto">
          <a:xfrm>
            <a:off x="566443" y="1694883"/>
            <a:ext cx="3216584" cy="4367035"/>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
          <p:cNvSpPr txBox="1">
            <a:spLocks noChangeArrowheads="1"/>
          </p:cNvSpPr>
          <p:nvPr/>
        </p:nvSpPr>
        <p:spPr bwMode="auto">
          <a:xfrm>
            <a:off x="930585" y="5227317"/>
            <a:ext cx="7707664" cy="726175"/>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国债发行量在</a:t>
            </a:r>
            <a:r>
              <a:rPr lang="en-US" altLang="zh-CN" sz="1600" dirty="0">
                <a:solidFill>
                  <a:srgbClr val="002060"/>
                </a:solidFill>
                <a:latin typeface="华文楷体" pitchFamily="2" charset="-122"/>
                <a:ea typeface="华文楷体" pitchFamily="2" charset="-122"/>
                <a:cs typeface="Times New Roman" pitchFamily="18" charset="0"/>
              </a:rPr>
              <a:t>2007</a:t>
            </a:r>
            <a:r>
              <a:rPr lang="zh-CN" altLang="en-US" sz="1600" dirty="0">
                <a:solidFill>
                  <a:srgbClr val="002060"/>
                </a:solidFill>
                <a:latin typeface="华文楷体" pitchFamily="2" charset="-122"/>
                <a:ea typeface="华文楷体" pitchFamily="2" charset="-122"/>
                <a:cs typeface="Times New Roman" pitchFamily="18" charset="0"/>
              </a:rPr>
              <a:t>年后迅速攀升，近年来年度国债发行量约在</a:t>
            </a:r>
            <a:r>
              <a:rPr lang="en-US" altLang="zh-CN" sz="1600" dirty="0">
                <a:solidFill>
                  <a:srgbClr val="002060"/>
                </a:solidFill>
                <a:latin typeface="华文楷体" pitchFamily="2" charset="-122"/>
                <a:ea typeface="华文楷体" pitchFamily="2" charset="-122"/>
                <a:cs typeface="Times New Roman" pitchFamily="18" charset="0"/>
              </a:rPr>
              <a:t>1.5</a:t>
            </a:r>
            <a:r>
              <a:rPr lang="zh-CN" altLang="en-US" sz="1600" dirty="0">
                <a:solidFill>
                  <a:srgbClr val="002060"/>
                </a:solidFill>
                <a:latin typeface="华文楷体" pitchFamily="2" charset="-122"/>
                <a:ea typeface="华文楷体" pitchFamily="2" charset="-122"/>
                <a:cs typeface="Times New Roman" pitchFamily="18" charset="0"/>
              </a:rPr>
              <a:t>万亿元左右。</a:t>
            </a:r>
          </a:p>
        </p:txBody>
      </p:sp>
      <p:sp>
        <p:nvSpPr>
          <p:cNvPr id="32771"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A051894E-AECE-4CFF-BA58-C3EA30605B90}" type="slidenum">
              <a:rPr lang="en-US" altLang="zh-CN" sz="1400">
                <a:latin typeface="楷体_GB2312" pitchFamily="49" charset="-122"/>
              </a:rPr>
              <a:pPr algn="r" defTabSz="904533"/>
              <a:t>28</a:t>
            </a:fld>
            <a:endParaRPr lang="en-US" altLang="zh-CN" sz="1400" dirty="0">
              <a:latin typeface="楷体_GB2312" pitchFamily="49" charset="-122"/>
            </a:endParaRPr>
          </a:p>
        </p:txBody>
      </p:sp>
      <p:sp>
        <p:nvSpPr>
          <p:cNvPr id="32772" name="Text Box 41"/>
          <p:cNvSpPr txBox="1">
            <a:spLocks noChangeArrowheads="1"/>
          </p:cNvSpPr>
          <p:nvPr/>
        </p:nvSpPr>
        <p:spPr bwMode="auto">
          <a:xfrm>
            <a:off x="2629912" y="1309683"/>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国债的发行规模</a:t>
            </a:r>
          </a:p>
        </p:txBody>
      </p:sp>
      <p:pic>
        <p:nvPicPr>
          <p:cNvPr id="32773" name="Picture 10"/>
          <p:cNvPicPr>
            <a:picLocks noChangeAspect="1" noChangeArrowheads="1"/>
          </p:cNvPicPr>
          <p:nvPr/>
        </p:nvPicPr>
        <p:blipFill>
          <a:blip r:embed="rId3" cstate="print"/>
          <a:srcRect/>
          <a:stretch>
            <a:fillRect/>
          </a:stretch>
        </p:blipFill>
        <p:spPr bwMode="auto">
          <a:xfrm>
            <a:off x="384372" y="1759084"/>
            <a:ext cx="7768354" cy="3404033"/>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1"/>
          <p:cNvSpPr txBox="1">
            <a:spLocks noChangeArrowheads="1"/>
          </p:cNvSpPr>
          <p:nvPr/>
        </p:nvSpPr>
        <p:spPr bwMode="auto">
          <a:xfrm>
            <a:off x="445063" y="1309683"/>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国债的市场规模</a:t>
            </a:r>
          </a:p>
        </p:txBody>
      </p:sp>
      <p:sp>
        <p:nvSpPr>
          <p:cNvPr id="33795" name="Text Box 6"/>
          <p:cNvSpPr txBox="1">
            <a:spLocks noChangeArrowheads="1"/>
          </p:cNvSpPr>
          <p:nvPr/>
        </p:nvSpPr>
        <p:spPr bwMode="auto">
          <a:xfrm>
            <a:off x="493614" y="4521116"/>
            <a:ext cx="7626744" cy="1560776"/>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截至</a:t>
            </a:r>
            <a:r>
              <a:rPr lang="en-US" altLang="zh-CN" sz="1600" dirty="0">
                <a:solidFill>
                  <a:srgbClr val="002060"/>
                </a:solidFill>
                <a:latin typeface="华文楷体" pitchFamily="2" charset="-122"/>
                <a:ea typeface="华文楷体" pitchFamily="2" charset="-122"/>
                <a:cs typeface="Times New Roman" pitchFamily="18" charset="0"/>
              </a:rPr>
              <a:t>2012</a:t>
            </a:r>
            <a:r>
              <a:rPr lang="zh-CN" altLang="en-US" sz="1600" dirty="0">
                <a:solidFill>
                  <a:srgbClr val="002060"/>
                </a:solidFill>
                <a:latin typeface="华文楷体" pitchFamily="2" charset="-122"/>
                <a:ea typeface="华文楷体" pitchFamily="2" charset="-122"/>
                <a:cs typeface="Times New Roman" pitchFamily="18" charset="0"/>
              </a:rPr>
              <a:t>年</a:t>
            </a:r>
            <a:r>
              <a:rPr lang="en-US" altLang="zh-CN" sz="1600" dirty="0">
                <a:solidFill>
                  <a:srgbClr val="002060"/>
                </a:solidFill>
                <a:latin typeface="华文楷体" pitchFamily="2" charset="-122"/>
                <a:ea typeface="华文楷体" pitchFamily="2" charset="-122"/>
                <a:cs typeface="Times New Roman" pitchFamily="18" charset="0"/>
              </a:rPr>
              <a:t>12</a:t>
            </a:r>
            <a:r>
              <a:rPr lang="zh-CN" altLang="en-US" sz="1600" dirty="0">
                <a:solidFill>
                  <a:srgbClr val="002060"/>
                </a:solidFill>
                <a:latin typeface="华文楷体" pitchFamily="2" charset="-122"/>
                <a:ea typeface="华文楷体" pitchFamily="2" charset="-122"/>
                <a:cs typeface="Times New Roman" pitchFamily="18" charset="0"/>
              </a:rPr>
              <a:t>月底，记账式国债</a:t>
            </a:r>
            <a:r>
              <a:rPr lang="en-US" altLang="zh-CN" sz="1600" dirty="0">
                <a:solidFill>
                  <a:srgbClr val="002060"/>
                </a:solidFill>
                <a:latin typeface="华文楷体" pitchFamily="2" charset="-122"/>
                <a:ea typeface="华文楷体" pitchFamily="2" charset="-122"/>
                <a:cs typeface="Times New Roman" pitchFamily="18" charset="0"/>
              </a:rPr>
              <a:t>70697</a:t>
            </a:r>
            <a:r>
              <a:rPr lang="zh-CN" altLang="en-US" sz="1600" dirty="0">
                <a:solidFill>
                  <a:srgbClr val="002060"/>
                </a:solidFill>
                <a:latin typeface="华文楷体" pitchFamily="2" charset="-122"/>
                <a:ea typeface="华文楷体" pitchFamily="2" charset="-122"/>
                <a:cs typeface="Times New Roman" pitchFamily="18" charset="0"/>
              </a:rPr>
              <a:t>亿元，储蓄国债</a:t>
            </a:r>
            <a:r>
              <a:rPr lang="en-US" altLang="zh-CN" sz="1600" dirty="0">
                <a:solidFill>
                  <a:srgbClr val="002060"/>
                </a:solidFill>
                <a:latin typeface="华文楷体" pitchFamily="2" charset="-122"/>
                <a:ea typeface="华文楷体" pitchFamily="2" charset="-122"/>
                <a:cs typeface="Times New Roman" pitchFamily="18" charset="0"/>
              </a:rPr>
              <a:t>3562</a:t>
            </a:r>
            <a:r>
              <a:rPr lang="zh-CN" altLang="en-US" sz="1600" dirty="0">
                <a:solidFill>
                  <a:srgbClr val="002060"/>
                </a:solidFill>
                <a:latin typeface="华文楷体" pitchFamily="2" charset="-122"/>
                <a:ea typeface="华文楷体" pitchFamily="2" charset="-122"/>
                <a:cs typeface="Times New Roman" pitchFamily="18" charset="0"/>
              </a:rPr>
              <a:t>亿元。</a:t>
            </a:r>
            <a:endParaRPr lang="en-US" altLang="zh-CN" sz="1600"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银行间市场国债的投资者以商业银行为主，占</a:t>
            </a:r>
            <a:r>
              <a:rPr lang="en-US" altLang="zh-CN" sz="1600" dirty="0">
                <a:solidFill>
                  <a:srgbClr val="002060"/>
                </a:solidFill>
                <a:latin typeface="华文楷体" pitchFamily="2" charset="-122"/>
                <a:ea typeface="华文楷体" pitchFamily="2" charset="-122"/>
                <a:cs typeface="Times New Roman" pitchFamily="18" charset="0"/>
              </a:rPr>
              <a:t>67%</a:t>
            </a:r>
            <a:r>
              <a:rPr lang="zh-CN" altLang="en-US" sz="1600" dirty="0">
                <a:solidFill>
                  <a:srgbClr val="002060"/>
                </a:solidFill>
                <a:latin typeface="华文楷体" pitchFamily="2" charset="-122"/>
                <a:ea typeface="华文楷体" pitchFamily="2" charset="-122"/>
                <a:cs typeface="Times New Roman" pitchFamily="18" charset="0"/>
              </a:rPr>
              <a:t>；其次是特殊结算成员和保险公司，分别占</a:t>
            </a:r>
            <a:r>
              <a:rPr lang="en-US" altLang="zh-CN" sz="1600" dirty="0">
                <a:solidFill>
                  <a:srgbClr val="002060"/>
                </a:solidFill>
                <a:latin typeface="华文楷体" pitchFamily="2" charset="-122"/>
                <a:ea typeface="华文楷体" pitchFamily="2" charset="-122"/>
                <a:cs typeface="Times New Roman" pitchFamily="18" charset="0"/>
              </a:rPr>
              <a:t>25%</a:t>
            </a:r>
            <a:r>
              <a:rPr lang="zh-CN" altLang="en-US" sz="1600" dirty="0">
                <a:solidFill>
                  <a:srgbClr val="002060"/>
                </a:solidFill>
                <a:latin typeface="华文楷体" pitchFamily="2" charset="-122"/>
                <a:ea typeface="华文楷体" pitchFamily="2" charset="-122"/>
                <a:cs typeface="Times New Roman" pitchFamily="18" charset="0"/>
              </a:rPr>
              <a:t>和</a:t>
            </a:r>
            <a:r>
              <a:rPr lang="en-US" altLang="zh-CN" sz="1600" dirty="0">
                <a:solidFill>
                  <a:srgbClr val="002060"/>
                </a:solidFill>
                <a:latin typeface="华文楷体" pitchFamily="2" charset="-122"/>
                <a:ea typeface="华文楷体" pitchFamily="2" charset="-122"/>
                <a:cs typeface="Times New Roman" pitchFamily="18" charset="0"/>
              </a:rPr>
              <a:t>5%</a:t>
            </a:r>
            <a:r>
              <a:rPr lang="zh-CN" altLang="en-US" sz="1600" dirty="0">
                <a:solidFill>
                  <a:srgbClr val="002060"/>
                </a:solidFill>
                <a:latin typeface="华文楷体" pitchFamily="2" charset="-122"/>
                <a:ea typeface="华文楷体" pitchFamily="2" charset="-122"/>
                <a:cs typeface="Times New Roman" pitchFamily="18" charset="0"/>
              </a:rPr>
              <a:t>。</a:t>
            </a:r>
            <a:endParaRPr lang="en-US" altLang="zh-CN" sz="1600"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上交所市场国债的投资者以保险公司为主，占</a:t>
            </a:r>
            <a:r>
              <a:rPr lang="en-US" altLang="zh-CN" sz="1600" dirty="0">
                <a:solidFill>
                  <a:srgbClr val="002060"/>
                </a:solidFill>
                <a:latin typeface="华文楷体" pitchFamily="2" charset="-122"/>
                <a:ea typeface="华文楷体" pitchFamily="2" charset="-122"/>
                <a:cs typeface="Times New Roman" pitchFamily="18" charset="0"/>
              </a:rPr>
              <a:t>56%</a:t>
            </a:r>
            <a:r>
              <a:rPr lang="zh-CN" altLang="en-US" sz="1600" dirty="0">
                <a:solidFill>
                  <a:srgbClr val="002060"/>
                </a:solidFill>
                <a:latin typeface="华文楷体" pitchFamily="2" charset="-122"/>
                <a:ea typeface="华文楷体" pitchFamily="2" charset="-122"/>
                <a:cs typeface="Times New Roman" pitchFamily="18" charset="0"/>
              </a:rPr>
              <a:t>，其次是</a:t>
            </a:r>
            <a:r>
              <a:rPr lang="en-US" altLang="zh-CN" sz="1600" dirty="0">
                <a:solidFill>
                  <a:srgbClr val="002060"/>
                </a:solidFill>
                <a:latin typeface="华文楷体" pitchFamily="2" charset="-122"/>
                <a:ea typeface="华文楷体" pitchFamily="2" charset="-122"/>
                <a:cs typeface="Times New Roman" pitchFamily="18" charset="0"/>
              </a:rPr>
              <a:t>QFII</a:t>
            </a:r>
            <a:r>
              <a:rPr lang="zh-CN" altLang="en-US" sz="1600" dirty="0">
                <a:solidFill>
                  <a:srgbClr val="002060"/>
                </a:solidFill>
                <a:latin typeface="华文楷体" pitchFamily="2" charset="-122"/>
                <a:ea typeface="华文楷体" pitchFamily="2" charset="-122"/>
                <a:cs typeface="Times New Roman" pitchFamily="18" charset="0"/>
              </a:rPr>
              <a:t>和基金。</a:t>
            </a:r>
          </a:p>
        </p:txBody>
      </p:sp>
      <p:sp>
        <p:nvSpPr>
          <p:cNvPr id="33796"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1AAFF5A7-BD5E-452A-AE90-D82EC4AB0B38}" type="slidenum">
              <a:rPr lang="en-US" altLang="zh-CN" sz="1400">
                <a:latin typeface="楷体_GB2312" pitchFamily="49" charset="-122"/>
              </a:rPr>
              <a:pPr algn="r" defTabSz="904533"/>
              <a:t>29</a:t>
            </a:fld>
            <a:endParaRPr lang="en-US" altLang="zh-CN" sz="1400" dirty="0">
              <a:latin typeface="楷体_GB2312" pitchFamily="49" charset="-122"/>
            </a:endParaRPr>
          </a:p>
        </p:txBody>
      </p:sp>
      <p:sp>
        <p:nvSpPr>
          <p:cNvPr id="33797" name="Text Box 41"/>
          <p:cNvSpPr txBox="1">
            <a:spLocks noChangeArrowheads="1"/>
          </p:cNvSpPr>
          <p:nvPr/>
        </p:nvSpPr>
        <p:spPr bwMode="auto">
          <a:xfrm>
            <a:off x="4693381" y="1309683"/>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国债的投资者结构</a:t>
            </a:r>
          </a:p>
        </p:txBody>
      </p:sp>
      <p:pic>
        <p:nvPicPr>
          <p:cNvPr id="33798" name="Picture 9"/>
          <p:cNvPicPr>
            <a:picLocks noChangeAspect="1" noChangeArrowheads="1"/>
          </p:cNvPicPr>
          <p:nvPr/>
        </p:nvPicPr>
        <p:blipFill>
          <a:blip r:embed="rId3" cstate="print"/>
          <a:srcRect/>
          <a:stretch>
            <a:fillRect/>
          </a:stretch>
        </p:blipFill>
        <p:spPr bwMode="auto">
          <a:xfrm>
            <a:off x="1" y="1759084"/>
            <a:ext cx="4879497" cy="2782005"/>
          </a:xfrm>
          <a:prstGeom prst="rect">
            <a:avLst/>
          </a:prstGeom>
          <a:noFill/>
          <a:ln w="9525">
            <a:noFill/>
            <a:miter lim="800000"/>
            <a:headEnd/>
            <a:tailEnd/>
          </a:ln>
        </p:spPr>
      </p:pic>
      <p:graphicFrame>
        <p:nvGraphicFramePr>
          <p:cNvPr id="8" name="图表 7"/>
          <p:cNvGraphicFramePr/>
          <p:nvPr/>
        </p:nvGraphicFramePr>
        <p:xfrm>
          <a:off x="4389928" y="1888186"/>
          <a:ext cx="4369699" cy="246528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p:spPr>
        <p:txBody>
          <a:bodyPr/>
          <a:lstStyle/>
          <a:p>
            <a:fld id="{33C5232A-028A-4168-857F-A783AA4481BB}" type="slidenum">
              <a:rPr lang="en-US" altLang="zh-CN" smtClean="0"/>
              <a:pPr/>
              <a:t>3</a:t>
            </a:fld>
            <a:endParaRPr lang="en-US" altLang="zh-CN" smtClean="0"/>
          </a:p>
        </p:txBody>
      </p:sp>
      <p:sp>
        <p:nvSpPr>
          <p:cNvPr id="7171" name="Rectangle 6"/>
          <p:cNvSpPr txBox="1">
            <a:spLocks noGrp="1" noChangeArrowheads="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a:fld id="{AA6BF683-2EDD-4666-9438-184E5C0D2830}" type="slidenum">
              <a:rPr lang="en-US" altLang="zh-CN" sz="1600"/>
              <a:pPr algn="r"/>
              <a:t>3</a:t>
            </a:fld>
            <a:endParaRPr lang="en-US" altLang="zh-CN" sz="1600" dirty="0"/>
          </a:p>
        </p:txBody>
      </p:sp>
      <p:sp>
        <p:nvSpPr>
          <p:cNvPr id="7172" name="灯片编号占位符 5"/>
          <p:cNvSpPr txBox="1">
            <a:spLocks noGrp="1"/>
          </p:cNvSpPr>
          <p:nvPr/>
        </p:nvSpPr>
        <p:spPr bwMode="auto">
          <a:xfrm>
            <a:off x="7984142" y="6161786"/>
            <a:ext cx="689172" cy="476508"/>
          </a:xfrm>
          <a:prstGeom prst="rect">
            <a:avLst/>
          </a:prstGeom>
          <a:noFill/>
          <a:ln w="9525">
            <a:noFill/>
            <a:miter lim="800000"/>
            <a:headEnd/>
            <a:tailEnd/>
          </a:ln>
        </p:spPr>
        <p:txBody>
          <a:bodyPr lIns="91424" tIns="45712" rIns="91424" bIns="45712"/>
          <a:lstStyle/>
          <a:p>
            <a:pPr algn="r" defTabSz="914200"/>
            <a:fld id="{5C80A3BE-7BD7-4E02-A0DC-8273A323DE64}" type="slidenum">
              <a:rPr lang="en-US" altLang="zh-CN" sz="1600"/>
              <a:pPr algn="r" defTabSz="914200"/>
              <a:t>3</a:t>
            </a:fld>
            <a:endParaRPr lang="en-US" altLang="zh-CN" sz="1600" dirty="0"/>
          </a:p>
        </p:txBody>
      </p:sp>
      <p:sp>
        <p:nvSpPr>
          <p:cNvPr id="7173" name="Rectangle 2"/>
          <p:cNvSpPr>
            <a:spLocks noGrp="1" noChangeArrowheads="1"/>
          </p:cNvSpPr>
          <p:nvPr>
            <p:ph type="body" idx="4294967295"/>
          </p:nvPr>
        </p:nvSpPr>
        <p:spPr>
          <a:xfrm>
            <a:off x="1402620" y="2911832"/>
            <a:ext cx="6340110" cy="905935"/>
          </a:xfrm>
        </p:spPr>
        <p:txBody>
          <a:bodyPr/>
          <a:lstStyle/>
          <a:p>
            <a:pPr algn="ctr" eaLnBrk="1" hangingPunct="1">
              <a:buFont typeface="Wingdings" pitchFamily="2" charset="2"/>
              <a:buNone/>
            </a:pPr>
            <a:r>
              <a:rPr lang="zh-CN" altLang="en-US" sz="2300" b="1" dirty="0" smtClean="0">
                <a:solidFill>
                  <a:srgbClr val="002060"/>
                </a:solidFill>
                <a:latin typeface="华文楷体" pitchFamily="2" charset="-122"/>
                <a:ea typeface="华文楷体" pitchFamily="2" charset="-122"/>
              </a:rPr>
              <a:t>一、 债券市场发展概况</a:t>
            </a:r>
          </a:p>
        </p:txBody>
      </p:sp>
      <p:sp>
        <p:nvSpPr>
          <p:cNvPr id="7174" name="Line 3"/>
          <p:cNvSpPr>
            <a:spLocks noChangeShapeType="1"/>
          </p:cNvSpPr>
          <p:nvPr/>
        </p:nvSpPr>
        <p:spPr bwMode="auto">
          <a:xfrm>
            <a:off x="1635940" y="3558113"/>
            <a:ext cx="5954389" cy="0"/>
          </a:xfrm>
          <a:prstGeom prst="line">
            <a:avLst/>
          </a:prstGeom>
          <a:noFill/>
          <a:ln w="38100">
            <a:solidFill>
              <a:schemeClr val="tx1"/>
            </a:solidFill>
            <a:round/>
            <a:headEnd/>
            <a:tailEnd/>
          </a:ln>
        </p:spPr>
        <p:txBody>
          <a:bodyPr lIns="91442" tIns="45721" rIns="91442" bIns="45721" anchor="ctr"/>
          <a:lstStyle/>
          <a:p>
            <a:endParaRPr lang="zh-CN" altLang="en-US"/>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竖排文字占位符 2"/>
          <p:cNvSpPr>
            <a:spLocks noGrp="1"/>
          </p:cNvSpPr>
          <p:nvPr>
            <p:ph type="body" orient="vert" idx="1"/>
          </p:nvPr>
        </p:nvSpPr>
        <p:spPr>
          <a:xfrm>
            <a:off x="809204" y="1245483"/>
            <a:ext cx="6340110" cy="594921"/>
          </a:xfrm>
        </p:spPr>
        <p:txBody>
          <a:bodyPr vert="horz"/>
          <a:lstStyle/>
          <a:p>
            <a:r>
              <a:rPr lang="zh-CN" altLang="en-US" sz="1700" b="1" dirty="0" smtClean="0">
                <a:solidFill>
                  <a:srgbClr val="000066"/>
                </a:solidFill>
                <a:latin typeface="华文楷体" pitchFamily="2" charset="-122"/>
                <a:ea typeface="华文楷体" pitchFamily="2" charset="-122"/>
              </a:rPr>
              <a:t>信用债</a:t>
            </a:r>
            <a:endParaRPr lang="en-US" altLang="zh-CN" sz="1700" b="1" dirty="0" smtClean="0">
              <a:solidFill>
                <a:srgbClr val="000066"/>
              </a:solidFill>
              <a:latin typeface="华文楷体" pitchFamily="2" charset="-122"/>
              <a:ea typeface="华文楷体" pitchFamily="2" charset="-122"/>
            </a:endParaRPr>
          </a:p>
          <a:p>
            <a:pPr lvl="2"/>
            <a:r>
              <a:rPr lang="zh-CN" altLang="en-US" sz="1600" b="1" dirty="0" smtClean="0">
                <a:solidFill>
                  <a:srgbClr val="000066"/>
                </a:solidFill>
                <a:latin typeface="华文楷体" pitchFamily="2" charset="-122"/>
                <a:ea typeface="华文楷体" pitchFamily="2" charset="-122"/>
              </a:rPr>
              <a:t>企业债</a:t>
            </a:r>
            <a:endParaRPr lang="en-US" altLang="zh-CN" sz="1600" b="1" dirty="0" smtClean="0">
              <a:solidFill>
                <a:srgbClr val="000066"/>
              </a:solidFill>
              <a:latin typeface="华文楷体" pitchFamily="2" charset="-122"/>
              <a:ea typeface="华文楷体" pitchFamily="2" charset="-122"/>
            </a:endParaRPr>
          </a:p>
          <a:p>
            <a:pPr lvl="2"/>
            <a:r>
              <a:rPr lang="zh-CN" altLang="en-US" sz="1600" b="1" dirty="0" smtClean="0">
                <a:solidFill>
                  <a:srgbClr val="000066"/>
                </a:solidFill>
                <a:latin typeface="华文楷体" pitchFamily="2" charset="-122"/>
                <a:ea typeface="华文楷体" pitchFamily="2" charset="-122"/>
              </a:rPr>
              <a:t>公司债（分离债）</a:t>
            </a:r>
            <a:endParaRPr lang="en-US" altLang="zh-CN" sz="1600" b="1" dirty="0" smtClean="0">
              <a:solidFill>
                <a:srgbClr val="000066"/>
              </a:solidFill>
              <a:latin typeface="华文楷体" pitchFamily="2" charset="-122"/>
              <a:ea typeface="华文楷体" pitchFamily="2" charset="-122"/>
            </a:endParaRPr>
          </a:p>
          <a:p>
            <a:pPr lvl="2"/>
            <a:r>
              <a:rPr lang="zh-CN" altLang="en-US" sz="1600" b="1" dirty="0" smtClean="0">
                <a:solidFill>
                  <a:srgbClr val="000066"/>
                </a:solidFill>
                <a:latin typeface="华文楷体" pitchFamily="2" charset="-122"/>
                <a:ea typeface="华文楷体" pitchFamily="2" charset="-122"/>
              </a:rPr>
              <a:t>可转债</a:t>
            </a:r>
            <a:endParaRPr lang="en-US" altLang="zh-CN" sz="1700" b="1" dirty="0" smtClean="0">
              <a:solidFill>
                <a:srgbClr val="000066"/>
              </a:solidFill>
              <a:latin typeface="华文楷体" pitchFamily="2" charset="-122"/>
              <a:ea typeface="华文楷体" pitchFamily="2" charset="-122"/>
            </a:endParaRPr>
          </a:p>
          <a:p>
            <a:r>
              <a:rPr lang="zh-CN" altLang="en-US" sz="1700" b="1" dirty="0" smtClean="0">
                <a:solidFill>
                  <a:srgbClr val="000066"/>
                </a:solidFill>
                <a:latin typeface="华文楷体" pitchFamily="2" charset="-122"/>
                <a:ea typeface="华文楷体" pitchFamily="2" charset="-122"/>
              </a:rPr>
              <a:t>信用评级</a:t>
            </a:r>
          </a:p>
        </p:txBody>
      </p:sp>
      <p:sp>
        <p:nvSpPr>
          <p:cNvPr id="34819" name="灯片编号占位符 3"/>
          <p:cNvSpPr>
            <a:spLocks noGrp="1"/>
          </p:cNvSpPr>
          <p:nvPr>
            <p:ph type="sldNum" sz="quarter" idx="10"/>
          </p:nvPr>
        </p:nvSpPr>
        <p:spPr>
          <a:noFill/>
        </p:spPr>
        <p:txBody>
          <a:bodyPr/>
          <a:lstStyle/>
          <a:p>
            <a:fld id="{DBA213EC-25DB-4CBE-A439-74E4EB72E2E5}" type="slidenum">
              <a:rPr lang="en-US" altLang="zh-CN" smtClean="0"/>
              <a:pPr/>
              <a:t>30</a:t>
            </a:fld>
            <a:endParaRPr lang="en-US" altLang="zh-CN" smtClean="0"/>
          </a:p>
        </p:txBody>
      </p:sp>
      <p:graphicFrame>
        <p:nvGraphicFramePr>
          <p:cNvPr id="5" name="图示 4"/>
          <p:cNvGraphicFramePr/>
          <p:nvPr/>
        </p:nvGraphicFramePr>
        <p:xfrm>
          <a:off x="809177" y="3107997"/>
          <a:ext cx="7647027" cy="2663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42" name="Group 2"/>
          <p:cNvGraphicFramePr>
            <a:graphicFrameLocks noGrp="1"/>
          </p:cNvGraphicFramePr>
          <p:nvPr/>
        </p:nvGraphicFramePr>
        <p:xfrm>
          <a:off x="1635940" y="1746243"/>
          <a:ext cx="6554549" cy="4310463"/>
        </p:xfrm>
        <a:graphic>
          <a:graphicData uri="http://schemas.openxmlformats.org/drawingml/2006/table">
            <a:tbl>
              <a:tblPr/>
              <a:tblGrid>
                <a:gridCol w="6554549"/>
              </a:tblGrid>
              <a:tr h="1667061">
                <a:tc>
                  <a:txBody>
                    <a:bodyPr/>
                    <a:lstStyle/>
                    <a:p>
                      <a:pPr marL="174625" marR="0" lvl="0" indent="-174625" algn="l" defTabSz="1050925" rtl="0" eaLnBrk="0" fontAlgn="base" latinLnBrk="0" hangingPunct="0">
                        <a:lnSpc>
                          <a:spcPct val="90000"/>
                        </a:lnSpc>
                        <a:spcBef>
                          <a:spcPct val="0"/>
                        </a:spcBef>
                        <a:spcAft>
                          <a:spcPct val="40000"/>
                        </a:spcAft>
                        <a:buClr>
                          <a:srgbClr val="003399"/>
                        </a:buClr>
                        <a:buSzPct val="80000"/>
                        <a:buFont typeface="Wingdings" pitchFamily="2" charset="2"/>
                        <a:buChar char="ü"/>
                        <a:tabLst/>
                      </a:pP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企业债是指企业依照法定程序发行、约定在一定期限内还本付息的有价证券 （发改委审批）</a:t>
                      </a:r>
                    </a:p>
                    <a:p>
                      <a:pPr marL="174625" marR="0" lvl="0" indent="-174625" algn="l" defTabSz="1050925" rtl="0" eaLnBrk="0" fontAlgn="base" latinLnBrk="0" hangingPunct="0">
                        <a:lnSpc>
                          <a:spcPct val="90000"/>
                        </a:lnSpc>
                        <a:spcBef>
                          <a:spcPct val="0"/>
                        </a:spcBef>
                        <a:spcAft>
                          <a:spcPct val="40000"/>
                        </a:spcAft>
                        <a:buClr>
                          <a:srgbClr val="003399"/>
                        </a:buClr>
                        <a:buSzPct val="80000"/>
                        <a:buFont typeface="Wingdings" pitchFamily="2" charset="2"/>
                        <a:buChar char="ü"/>
                        <a:tabLst/>
                      </a:pP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股份有限公司的净资产不低于人民币</a:t>
                      </a:r>
                      <a:r>
                        <a:rPr kumimoji="0" lang="en-US" altLang="zh-CN"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3000</a:t>
                      </a: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万元，有限责任公司和其他类型企业的净资产不低于人民币</a:t>
                      </a:r>
                      <a:r>
                        <a:rPr kumimoji="0" lang="en-US" altLang="zh-CN"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6000</a:t>
                      </a: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万元</a:t>
                      </a:r>
                    </a:p>
                    <a:p>
                      <a:pPr marL="174625" marR="0" lvl="0" indent="-174625" algn="l" defTabSz="1050925" rtl="0" eaLnBrk="0" fontAlgn="base" latinLnBrk="0" hangingPunct="0">
                        <a:lnSpc>
                          <a:spcPct val="90000"/>
                        </a:lnSpc>
                        <a:spcBef>
                          <a:spcPct val="0"/>
                        </a:spcBef>
                        <a:spcAft>
                          <a:spcPct val="40000"/>
                        </a:spcAft>
                        <a:buClr>
                          <a:srgbClr val="003399"/>
                        </a:buClr>
                        <a:buSzPct val="80000"/>
                        <a:buFont typeface="Wingdings" pitchFamily="2" charset="2"/>
                        <a:buChar char="ü"/>
                        <a:tabLst/>
                      </a:pP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连续三年盈利，最近三个会计年度实现的年均可分配利润足以支付企业债券一年的利息 </a:t>
                      </a:r>
                    </a:p>
                    <a:p>
                      <a:pPr marL="174625" marR="0" lvl="0" indent="-174625" algn="l" defTabSz="1050925" rtl="0" eaLnBrk="0" fontAlgn="base" latinLnBrk="0" hangingPunct="0">
                        <a:lnSpc>
                          <a:spcPct val="90000"/>
                        </a:lnSpc>
                        <a:spcBef>
                          <a:spcPct val="0"/>
                        </a:spcBef>
                        <a:spcAft>
                          <a:spcPct val="40000"/>
                        </a:spcAft>
                        <a:buClr>
                          <a:srgbClr val="003399"/>
                        </a:buClr>
                        <a:buSzPct val="80000"/>
                        <a:buFont typeface="Wingdings" pitchFamily="2" charset="2"/>
                        <a:buChar char="ü"/>
                        <a:tabLst/>
                      </a:pP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发行后累计公司债券余额不超过最近一期末净资产（不含少数股东权益）的百分之四十</a:t>
                      </a:r>
                    </a:p>
                  </a:txBody>
                  <a:tcPr marL="88234" marR="88234" marT="46669" marB="46669"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407655">
                <a:tc>
                  <a:txBody>
                    <a:bodyPr/>
                    <a:lstStyle/>
                    <a:p>
                      <a:pPr marL="174625" marR="0" lvl="0" indent="-174625" algn="l" defTabSz="1050925" rtl="0" eaLnBrk="0" fontAlgn="base" latinLnBrk="0" hangingPunct="0">
                        <a:lnSpc>
                          <a:spcPct val="100000"/>
                        </a:lnSpc>
                        <a:spcBef>
                          <a:spcPct val="0"/>
                        </a:spcBef>
                        <a:spcAft>
                          <a:spcPct val="40000"/>
                        </a:spcAft>
                        <a:buClr>
                          <a:srgbClr val="003399"/>
                        </a:buClr>
                        <a:buSzPct val="80000"/>
                        <a:buFont typeface="Wingdings" pitchFamily="2" charset="2"/>
                        <a:buChar char="ü"/>
                        <a:tabLst/>
                      </a:pP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国家发改委  （会签人民银行和证监会）</a:t>
                      </a:r>
                    </a:p>
                  </a:txBody>
                  <a:tcPr marL="88234" marR="88234" marT="46669" marB="46669"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414961">
                <a:tc>
                  <a:txBody>
                    <a:bodyPr/>
                    <a:lstStyle/>
                    <a:p>
                      <a:pPr marL="174625" marR="0" lvl="0" indent="-174625" algn="l" defTabSz="1050925" rtl="0" eaLnBrk="0" fontAlgn="base" latinLnBrk="0" hangingPunct="0">
                        <a:lnSpc>
                          <a:spcPct val="125000"/>
                        </a:lnSpc>
                        <a:spcBef>
                          <a:spcPct val="0"/>
                        </a:spcBef>
                        <a:spcAft>
                          <a:spcPct val="20000"/>
                        </a:spcAft>
                        <a:buClr>
                          <a:srgbClr val="003399"/>
                        </a:buClr>
                        <a:buSzPct val="80000"/>
                        <a:buFont typeface="Wingdings" pitchFamily="2" charset="2"/>
                        <a:buChar char="ü"/>
                        <a:tabLst/>
                      </a:pP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银行间市场和交易所市场</a:t>
                      </a:r>
                    </a:p>
                  </a:txBody>
                  <a:tcPr marL="88234" marR="88234" marT="46669" marB="46669"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687745">
                <a:tc>
                  <a:txBody>
                    <a:bodyPr/>
                    <a:lstStyle/>
                    <a:p>
                      <a:pPr marL="174625" marR="0" lvl="0" indent="-174625" algn="l" defTabSz="1050925" rtl="0" eaLnBrk="0" fontAlgn="base" latinLnBrk="0" hangingPunct="0">
                        <a:lnSpc>
                          <a:spcPct val="90000"/>
                        </a:lnSpc>
                        <a:spcBef>
                          <a:spcPct val="0"/>
                        </a:spcBef>
                        <a:spcAft>
                          <a:spcPct val="40000"/>
                        </a:spcAft>
                        <a:buClr>
                          <a:srgbClr val="003399"/>
                        </a:buClr>
                        <a:buSzPct val="80000"/>
                        <a:buFont typeface="Wingdings" pitchFamily="2" charset="2"/>
                        <a:buChar char="ü"/>
                        <a:tabLst/>
                      </a:pPr>
                      <a:r>
                        <a:rPr kumimoji="0" lang="zh-CN" altLang="en-US" sz="1300" b="1" i="0" u="none" strike="noStrike" kern="1200" cap="none" normalizeH="0" baseline="0" dirty="0" smtClean="0">
                          <a:ln>
                            <a:noFill/>
                          </a:ln>
                          <a:solidFill>
                            <a:srgbClr val="002060"/>
                          </a:solidFill>
                          <a:effectLst/>
                          <a:latin typeface="Times New Roman" pitchFamily="18" charset="0"/>
                          <a:ea typeface="楷体_GB2312" pitchFamily="49" charset="-122"/>
                          <a:cs typeface="Times New Roman" pitchFamily="18" charset="0"/>
                        </a:rPr>
                        <a:t>法人企业（非上市公司）。</a:t>
                      </a:r>
                      <a:endParaRPr kumimoji="0" lang="en-US" altLang="zh-CN" sz="1300" b="1" i="0" u="none" strike="noStrike" kern="1200" cap="none" normalizeH="0" baseline="0" dirty="0" smtClean="0">
                        <a:ln>
                          <a:noFill/>
                        </a:ln>
                        <a:solidFill>
                          <a:srgbClr val="002060"/>
                        </a:solidFill>
                        <a:effectLst/>
                        <a:latin typeface="Times New Roman" pitchFamily="18" charset="0"/>
                        <a:ea typeface="楷体_GB2312" pitchFamily="49" charset="-122"/>
                        <a:cs typeface="Times New Roman" pitchFamily="18" charset="0"/>
                      </a:endParaRPr>
                    </a:p>
                    <a:p>
                      <a:pPr marL="174625" marR="0" lvl="0" indent="-174625" algn="l" defTabSz="1050925" rtl="0" eaLnBrk="0" fontAlgn="base" latinLnBrk="0" hangingPunct="0">
                        <a:lnSpc>
                          <a:spcPct val="90000"/>
                        </a:lnSpc>
                        <a:spcBef>
                          <a:spcPct val="0"/>
                        </a:spcBef>
                        <a:spcAft>
                          <a:spcPct val="40000"/>
                        </a:spcAft>
                        <a:buClr>
                          <a:srgbClr val="003399"/>
                        </a:buClr>
                        <a:buSzPct val="80000"/>
                        <a:buFont typeface="Wingdings" pitchFamily="2" charset="2"/>
                        <a:buChar char="ü"/>
                        <a:tabLst/>
                      </a:pPr>
                      <a:r>
                        <a:rPr kumimoji="0" lang="zh-CN" altLang="en-US" sz="1300" b="1" i="0" u="none" strike="noStrike" kern="1200"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大部分为中央政府部门所属机构、 国有独资企业或国有控股企业，也包括中外合资企业、民营企业等。</a:t>
                      </a:r>
                      <a:endPar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endParaRPr>
                    </a:p>
                  </a:txBody>
                  <a:tcPr marL="88234" marR="88234" marT="46669" marB="46669"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461717">
                <a:tc>
                  <a:txBody>
                    <a:bodyPr/>
                    <a:lstStyle/>
                    <a:p>
                      <a:pPr marL="174625" marR="0" lvl="0" indent="-174625" algn="l" defTabSz="1050925" rtl="0" eaLnBrk="0" fontAlgn="base" latinLnBrk="0" hangingPunct="0">
                        <a:lnSpc>
                          <a:spcPct val="125000"/>
                        </a:lnSpc>
                        <a:spcBef>
                          <a:spcPct val="0"/>
                        </a:spcBef>
                        <a:spcAft>
                          <a:spcPct val="20000"/>
                        </a:spcAft>
                        <a:buClr>
                          <a:srgbClr val="003399"/>
                        </a:buClr>
                        <a:buSzPct val="80000"/>
                        <a:buFont typeface="Wingdings" pitchFamily="2" charset="2"/>
                        <a:buChar char="ü"/>
                        <a:tabLst/>
                      </a:pPr>
                      <a:r>
                        <a:rPr kumimoji="0" lang="zh-CN" altLang="en-US" sz="1300" b="1" i="0" u="none" strike="noStrike" cap="none" normalizeH="0" baseline="0" smtClean="0">
                          <a:ln>
                            <a:noFill/>
                          </a:ln>
                          <a:solidFill>
                            <a:srgbClr val="002060"/>
                          </a:solidFill>
                          <a:effectLst/>
                          <a:latin typeface="Times New Roman" pitchFamily="18" charset="0"/>
                          <a:ea typeface="楷体_GB2312" pitchFamily="49" charset="-122"/>
                          <a:cs typeface="Times New Roman" pitchFamily="18" charset="0"/>
                        </a:rPr>
                        <a:t>中长期，多为</a:t>
                      </a:r>
                      <a:r>
                        <a:rPr kumimoji="0" lang="en-US" altLang="zh-CN" sz="1300" b="1" i="0" u="none" strike="noStrike" cap="none" normalizeH="0" baseline="0" smtClean="0">
                          <a:ln>
                            <a:noFill/>
                          </a:ln>
                          <a:solidFill>
                            <a:srgbClr val="002060"/>
                          </a:solidFill>
                          <a:effectLst/>
                          <a:latin typeface="Times New Roman" pitchFamily="18" charset="0"/>
                          <a:ea typeface="楷体_GB2312" pitchFamily="49" charset="-122"/>
                          <a:cs typeface="Times New Roman" pitchFamily="18" charset="0"/>
                        </a:rPr>
                        <a:t>7</a:t>
                      </a:r>
                      <a:r>
                        <a:rPr kumimoji="0" lang="zh-CN" altLang="en-US" sz="1300" b="1" i="0" u="none" strike="noStrike" cap="none" normalizeH="0" baseline="0" smtClean="0">
                          <a:ln>
                            <a:noFill/>
                          </a:ln>
                          <a:solidFill>
                            <a:srgbClr val="002060"/>
                          </a:solidFill>
                          <a:effectLst/>
                          <a:latin typeface="Times New Roman" pitchFamily="18" charset="0"/>
                          <a:ea typeface="楷体_GB2312" pitchFamily="49" charset="-122"/>
                          <a:cs typeface="Times New Roman" pitchFamily="18" charset="0"/>
                        </a:rPr>
                        <a:t>年</a:t>
                      </a:r>
                      <a:r>
                        <a:rPr kumimoji="0" lang="en-US" altLang="zh-CN" sz="1300" b="1" i="0" u="none" strike="noStrike" cap="none" normalizeH="0" baseline="0" smtClean="0">
                          <a:ln>
                            <a:noFill/>
                          </a:ln>
                          <a:solidFill>
                            <a:srgbClr val="002060"/>
                          </a:solidFill>
                          <a:effectLst/>
                          <a:latin typeface="Times New Roman" pitchFamily="18" charset="0"/>
                          <a:ea typeface="楷体_GB2312" pitchFamily="49" charset="-122"/>
                          <a:cs typeface="Times New Roman" pitchFamily="18" charset="0"/>
                        </a:rPr>
                        <a:t>—10</a:t>
                      </a:r>
                      <a:r>
                        <a:rPr kumimoji="0" lang="zh-CN" altLang="en-US" sz="1300" b="1" i="0" u="none" strike="noStrike" cap="none" normalizeH="0" baseline="0" smtClean="0">
                          <a:ln>
                            <a:noFill/>
                          </a:ln>
                          <a:solidFill>
                            <a:srgbClr val="002060"/>
                          </a:solidFill>
                          <a:effectLst/>
                          <a:latin typeface="Times New Roman" pitchFamily="18" charset="0"/>
                          <a:ea typeface="楷体_GB2312" pitchFamily="49" charset="-122"/>
                          <a:cs typeface="Times New Roman" pitchFamily="18" charset="0"/>
                        </a:rPr>
                        <a:t>年，目前最长</a:t>
                      </a:r>
                      <a:r>
                        <a:rPr kumimoji="0" lang="en-US" altLang="zh-CN" sz="1300" b="1" i="0" u="none" strike="noStrike" cap="none" normalizeH="0" baseline="0" smtClean="0">
                          <a:ln>
                            <a:noFill/>
                          </a:ln>
                          <a:solidFill>
                            <a:srgbClr val="002060"/>
                          </a:solidFill>
                          <a:effectLst/>
                          <a:latin typeface="Times New Roman" pitchFamily="18" charset="0"/>
                          <a:ea typeface="楷体_GB2312" pitchFamily="49" charset="-122"/>
                          <a:cs typeface="Times New Roman" pitchFamily="18" charset="0"/>
                        </a:rPr>
                        <a:t>30</a:t>
                      </a:r>
                      <a:r>
                        <a:rPr kumimoji="0" lang="zh-CN" altLang="en-US" sz="1300" b="1" i="0" u="none" strike="noStrike" cap="none" normalizeH="0" baseline="0" smtClean="0">
                          <a:ln>
                            <a:noFill/>
                          </a:ln>
                          <a:solidFill>
                            <a:srgbClr val="002060"/>
                          </a:solidFill>
                          <a:effectLst/>
                          <a:latin typeface="Times New Roman" pitchFamily="18" charset="0"/>
                          <a:ea typeface="楷体_GB2312" pitchFamily="49" charset="-122"/>
                          <a:cs typeface="Times New Roman" pitchFamily="18" charset="0"/>
                        </a:rPr>
                        <a:t>年，若无担保则期限较短</a:t>
                      </a:r>
                    </a:p>
                  </a:txBody>
                  <a:tcPr marL="88234" marR="88234" marT="46669" marB="46669"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561074">
                <a:tc>
                  <a:txBody>
                    <a:bodyPr/>
                    <a:lstStyle/>
                    <a:p>
                      <a:pPr marL="174625" marR="0" lvl="0" indent="-174625" algn="l" defTabSz="1050925" rtl="0" eaLnBrk="0" fontAlgn="base" latinLnBrk="0" hangingPunct="0">
                        <a:lnSpc>
                          <a:spcPct val="100000"/>
                        </a:lnSpc>
                        <a:spcBef>
                          <a:spcPct val="0"/>
                        </a:spcBef>
                        <a:spcAft>
                          <a:spcPct val="40000"/>
                        </a:spcAft>
                        <a:buClr>
                          <a:srgbClr val="003399"/>
                        </a:buClr>
                        <a:buSzPct val="80000"/>
                        <a:buFont typeface="Wingdings" pitchFamily="2" charset="2"/>
                        <a:buChar char="ü"/>
                        <a:tabLst/>
                      </a:pPr>
                      <a:r>
                        <a:rPr kumimoji="0" lang="zh-CN" altLang="en-US" sz="13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不同信用等级差别较大，一般情况下，低于同期限贷款利率</a:t>
                      </a:r>
                    </a:p>
                  </a:txBody>
                  <a:tcPr marL="88234" marR="88234" marT="46669" marB="46669" anchor="ctr" horzOverflow="overflow">
                    <a:lnL w="76200" cap="flat" cmpd="sng" algn="ctr">
                      <a:solidFill>
                        <a:schemeClr val="bg1"/>
                      </a:solidFill>
                      <a:prstDash val="solid"/>
                      <a:round/>
                      <a:headEnd type="none" w="med" len="med"/>
                      <a:tailEnd type="none" w="med" len="med"/>
                    </a:lnL>
                    <a:lnR>
                      <a:noFill/>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bl>
          </a:graphicData>
        </a:graphic>
      </p:graphicFrame>
      <p:graphicFrame>
        <p:nvGraphicFramePr>
          <p:cNvPr id="163858" name="Group 18"/>
          <p:cNvGraphicFramePr>
            <a:graphicFrameLocks noGrp="1"/>
          </p:cNvGraphicFramePr>
          <p:nvPr/>
        </p:nvGraphicFramePr>
        <p:xfrm>
          <a:off x="534075" y="1746243"/>
          <a:ext cx="1074892" cy="4202261"/>
        </p:xfrm>
        <a:graphic>
          <a:graphicData uri="http://schemas.openxmlformats.org/drawingml/2006/table">
            <a:tbl>
              <a:tblPr/>
              <a:tblGrid>
                <a:gridCol w="1074892"/>
              </a:tblGrid>
              <a:tr h="1627830">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法规规定</a:t>
                      </a:r>
                    </a:p>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endPar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endParaRPr>
                    </a:p>
                  </a:txBody>
                  <a:tcPr marL="88234" marR="88234" marT="46669" marB="46669" anchor="ctr" horzOverflow="overflow">
                    <a:lnL>
                      <a:noFill/>
                    </a:lnL>
                    <a:lnR>
                      <a:noFill/>
                    </a:lnR>
                    <a:lnT w="12700" cap="flat" cmpd="sng" algn="ctr">
                      <a:solidFill>
                        <a:srgbClr val="00336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408027">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主管机关</a:t>
                      </a:r>
                    </a:p>
                  </a:txBody>
                  <a:tcPr marL="88234" marR="88234" marT="46669" marB="46669"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432281">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发行市场</a:t>
                      </a:r>
                    </a:p>
                  </a:txBody>
                  <a:tcPr marL="88234" marR="88234" marT="46669" marB="46669"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668401">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发行人</a:t>
                      </a:r>
                    </a:p>
                  </a:txBody>
                  <a:tcPr marL="88234" marR="88234" marT="46669" marB="46669"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482214">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发行期限</a:t>
                      </a:r>
                    </a:p>
                  </a:txBody>
                  <a:tcPr marL="88234" marR="88234" marT="46669" marB="46669"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583508">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主要特点</a:t>
                      </a:r>
                    </a:p>
                  </a:txBody>
                  <a:tcPr marL="88234" marR="88234" marT="46669" marB="46669"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003366"/>
                    </a:solidFill>
                  </a:tcPr>
                </a:tc>
              </a:tr>
            </a:tbl>
          </a:graphicData>
        </a:graphic>
      </p:graphicFrame>
      <p:sp>
        <p:nvSpPr>
          <p:cNvPr id="35872"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B9E81872-97DE-46D7-986C-8F1D6E260216}" type="slidenum">
              <a:rPr lang="en-US" altLang="zh-CN" sz="1400">
                <a:latin typeface="楷体_GB2312" pitchFamily="49" charset="-122"/>
              </a:rPr>
              <a:pPr algn="r" defTabSz="904533"/>
              <a:t>31</a:t>
            </a:fld>
            <a:endParaRPr lang="en-US" altLang="zh-CN" sz="1400" dirty="0">
              <a:latin typeface="楷体_GB2312" pitchFamily="49" charset="-122"/>
            </a:endParaRPr>
          </a:p>
        </p:txBody>
      </p:sp>
      <p:sp>
        <p:nvSpPr>
          <p:cNvPr id="35873" name="矩形 5"/>
          <p:cNvSpPr>
            <a:spLocks noChangeArrowheads="1"/>
          </p:cNvSpPr>
          <p:nvPr/>
        </p:nvSpPr>
        <p:spPr bwMode="auto">
          <a:xfrm>
            <a:off x="596114" y="1228363"/>
            <a:ext cx="1203876" cy="376492"/>
          </a:xfrm>
          <a:prstGeom prst="rect">
            <a:avLst/>
          </a:prstGeom>
          <a:noFill/>
          <a:ln w="9525">
            <a:noFill/>
            <a:miter lim="800000"/>
            <a:headEnd/>
            <a:tailEnd/>
          </a:ln>
        </p:spPr>
        <p:txBody>
          <a:bodyPr wrap="none" lIns="79544" tIns="39772" rIns="79544" bIns="39772">
            <a:spAutoFit/>
          </a:bodyPr>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700" b="1" dirty="0">
                <a:solidFill>
                  <a:srgbClr val="002060"/>
                </a:solidFill>
                <a:latin typeface="华文楷体" pitchFamily="2" charset="-122"/>
                <a:ea typeface="华文楷体" pitchFamily="2" charset="-122"/>
                <a:cs typeface="Times New Roman" pitchFamily="18" charset="0"/>
              </a:rPr>
              <a:t>企业债券</a:t>
            </a:r>
            <a:endParaRPr lang="en-US" altLang="zh-CN" sz="1700" b="1" dirty="0">
              <a:solidFill>
                <a:srgbClr val="002060"/>
              </a:solidFill>
              <a:latin typeface="华文楷体" pitchFamily="2" charset="-122"/>
              <a:ea typeface="华文楷体" pitchFamily="2" charset="-122"/>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596113" y="4011795"/>
            <a:ext cx="7628092" cy="2047271"/>
          </a:xfrm>
          <a:prstGeom prst="rect">
            <a:avLst/>
          </a:prstGeom>
          <a:noFill/>
          <a:ln w="9525" algn="ctr">
            <a:solidFill>
              <a:schemeClr val="bg1"/>
            </a:solidFill>
            <a:prstDash val="dash"/>
            <a:miter lim="800000"/>
            <a:headEnd/>
            <a:tailEnd/>
          </a:ln>
        </p:spPr>
        <p:txBody>
          <a:bodyPr lIns="80253" tIns="40125" rIns="80253" bIns="40125" anchor="ctr"/>
          <a:lstStyle/>
          <a:p>
            <a:pPr marL="156050" indent="-156050" algn="just" defTabSz="803722">
              <a:lnSpc>
                <a:spcPct val="120000"/>
              </a:lnSpc>
              <a:spcBef>
                <a:spcPct val="50000"/>
              </a:spcBef>
              <a:spcAft>
                <a:spcPct val="20000"/>
              </a:spcAft>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企业债主体信用等级覆盖从</a:t>
            </a:r>
            <a:r>
              <a:rPr lang="en-US" altLang="zh-CN" sz="1400" dirty="0">
                <a:solidFill>
                  <a:srgbClr val="002060"/>
                </a:solidFill>
                <a:latin typeface="华文楷体" pitchFamily="2" charset="-122"/>
                <a:ea typeface="华文楷体" pitchFamily="2" charset="-122"/>
                <a:cs typeface="Times New Roman" pitchFamily="18" charset="0"/>
              </a:rPr>
              <a:t>A-</a:t>
            </a:r>
            <a:r>
              <a:rPr lang="zh-CN" altLang="en-US" sz="1400" dirty="0">
                <a:solidFill>
                  <a:srgbClr val="002060"/>
                </a:solidFill>
                <a:latin typeface="华文楷体" pitchFamily="2" charset="-122"/>
                <a:ea typeface="华文楷体" pitchFamily="2" charset="-122"/>
                <a:cs typeface="Times New Roman" pitchFamily="18" charset="0"/>
              </a:rPr>
              <a:t>到</a:t>
            </a:r>
            <a:r>
              <a:rPr lang="en-US" altLang="zh-CN" sz="1400" dirty="0">
                <a:solidFill>
                  <a:srgbClr val="002060"/>
                </a:solidFill>
                <a:latin typeface="华文楷体" pitchFamily="2" charset="-122"/>
                <a:ea typeface="华文楷体" pitchFamily="2" charset="-122"/>
                <a:cs typeface="Times New Roman" pitchFamily="18" charset="0"/>
              </a:rPr>
              <a:t>AAA</a:t>
            </a:r>
            <a:r>
              <a:rPr lang="zh-CN" altLang="en-US" sz="1400" dirty="0">
                <a:solidFill>
                  <a:srgbClr val="002060"/>
                </a:solidFill>
                <a:latin typeface="华文楷体" pitchFamily="2" charset="-122"/>
                <a:ea typeface="华文楷体" pitchFamily="2" charset="-122"/>
                <a:cs typeface="Times New Roman" pitchFamily="18" charset="0"/>
              </a:rPr>
              <a:t>共七个信用等级（未含中小企业集合债发行主体），发行主体更趋于多元化。</a:t>
            </a:r>
          </a:p>
          <a:p>
            <a:pPr marL="156050" indent="-156050" algn="just" defTabSz="803722">
              <a:lnSpc>
                <a:spcPct val="120000"/>
              </a:lnSpc>
              <a:spcBef>
                <a:spcPct val="50000"/>
              </a:spcBef>
              <a:spcAft>
                <a:spcPct val="20000"/>
              </a:spcAft>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约</a:t>
            </a:r>
            <a:r>
              <a:rPr lang="en-US" altLang="zh-CN" sz="1400" dirty="0">
                <a:solidFill>
                  <a:srgbClr val="002060"/>
                </a:solidFill>
                <a:latin typeface="华文楷体" pitchFamily="2" charset="-122"/>
                <a:ea typeface="华文楷体" pitchFamily="2" charset="-122"/>
                <a:cs typeface="Times New Roman" pitchFamily="18" charset="0"/>
              </a:rPr>
              <a:t>3/4</a:t>
            </a:r>
            <a:r>
              <a:rPr lang="zh-CN" altLang="en-US" sz="1400" dirty="0">
                <a:solidFill>
                  <a:srgbClr val="002060"/>
                </a:solidFill>
                <a:latin typeface="华文楷体" pitchFamily="2" charset="-122"/>
                <a:ea typeface="华文楷体" pitchFamily="2" charset="-122"/>
                <a:cs typeface="Times New Roman" pitchFamily="18" charset="0"/>
              </a:rPr>
              <a:t>的企业债采用担保</a:t>
            </a:r>
            <a:r>
              <a:rPr lang="en-US" altLang="zh-CN" sz="1400" dirty="0">
                <a:solidFill>
                  <a:srgbClr val="002060"/>
                </a:solidFill>
                <a:latin typeface="华文楷体" pitchFamily="2" charset="-122"/>
                <a:ea typeface="华文楷体" pitchFamily="2" charset="-122"/>
                <a:cs typeface="Times New Roman" pitchFamily="18" charset="0"/>
              </a:rPr>
              <a:t>/</a:t>
            </a:r>
            <a:r>
              <a:rPr lang="zh-CN" altLang="en-US" sz="1400" dirty="0">
                <a:solidFill>
                  <a:srgbClr val="002060"/>
                </a:solidFill>
                <a:latin typeface="华文楷体" pitchFamily="2" charset="-122"/>
                <a:ea typeface="华文楷体" pitchFamily="2" charset="-122"/>
                <a:cs typeface="Times New Roman" pitchFamily="18" charset="0"/>
              </a:rPr>
              <a:t>抵押</a:t>
            </a:r>
            <a:r>
              <a:rPr lang="en-US" altLang="zh-CN" sz="1400" dirty="0">
                <a:solidFill>
                  <a:srgbClr val="002060"/>
                </a:solidFill>
                <a:latin typeface="华文楷体" pitchFamily="2" charset="-122"/>
                <a:ea typeface="华文楷体" pitchFamily="2" charset="-122"/>
                <a:cs typeface="Times New Roman" pitchFamily="18" charset="0"/>
              </a:rPr>
              <a:t>/</a:t>
            </a:r>
            <a:r>
              <a:rPr lang="zh-CN" altLang="en-US" sz="1400" dirty="0">
                <a:solidFill>
                  <a:srgbClr val="002060"/>
                </a:solidFill>
                <a:latin typeface="华文楷体" pitchFamily="2" charset="-122"/>
                <a:ea typeface="华文楷体" pitchFamily="2" charset="-122"/>
                <a:cs typeface="Times New Roman" pitchFamily="18" charset="0"/>
              </a:rPr>
              <a:t>质押等信用增级手段，增信效果受抵质押资产质量、流动性、具体交易结构设计等多种因素影响而存在差异，企业债信用等级分布也表现为多元化趋势，</a:t>
            </a:r>
            <a:r>
              <a:rPr lang="en-US" altLang="zh-CN" sz="1400" dirty="0">
                <a:solidFill>
                  <a:srgbClr val="002060"/>
                </a:solidFill>
                <a:latin typeface="华文楷体" pitchFamily="2" charset="-122"/>
                <a:ea typeface="华文楷体" pitchFamily="2" charset="-122"/>
                <a:cs typeface="Times New Roman" pitchFamily="18" charset="0"/>
              </a:rPr>
              <a:t>A+</a:t>
            </a:r>
            <a:r>
              <a:rPr lang="zh-CN" altLang="en-US" sz="1400" dirty="0">
                <a:solidFill>
                  <a:srgbClr val="002060"/>
                </a:solidFill>
                <a:latin typeface="华文楷体" pitchFamily="2" charset="-122"/>
                <a:ea typeface="华文楷体" pitchFamily="2" charset="-122"/>
                <a:cs typeface="Times New Roman" pitchFamily="18" charset="0"/>
              </a:rPr>
              <a:t>和</a:t>
            </a:r>
            <a:r>
              <a:rPr lang="en-US" altLang="zh-CN" sz="1400" dirty="0">
                <a:solidFill>
                  <a:srgbClr val="002060"/>
                </a:solidFill>
                <a:latin typeface="华文楷体" pitchFamily="2" charset="-122"/>
                <a:ea typeface="华文楷体" pitchFamily="2" charset="-122"/>
                <a:cs typeface="Times New Roman" pitchFamily="18" charset="0"/>
              </a:rPr>
              <a:t>AA-</a:t>
            </a:r>
            <a:r>
              <a:rPr lang="zh-CN" altLang="en-US" sz="1400" dirty="0">
                <a:solidFill>
                  <a:srgbClr val="002060"/>
                </a:solidFill>
                <a:latin typeface="华文楷体" pitchFamily="2" charset="-122"/>
                <a:ea typeface="华文楷体" pitchFamily="2" charset="-122"/>
                <a:cs typeface="Times New Roman" pitchFamily="18" charset="0"/>
              </a:rPr>
              <a:t>债项级别的低级别债券在发行中也有出现。</a:t>
            </a:r>
            <a:endParaRPr lang="en-US" altLang="zh-CN" sz="1400" dirty="0">
              <a:solidFill>
                <a:srgbClr val="002060"/>
              </a:solidFill>
              <a:latin typeface="华文楷体" pitchFamily="2" charset="-122"/>
              <a:ea typeface="华文楷体" pitchFamily="2" charset="-122"/>
              <a:cs typeface="Times New Roman" pitchFamily="18" charset="0"/>
            </a:endParaRPr>
          </a:p>
        </p:txBody>
      </p:sp>
      <p:sp>
        <p:nvSpPr>
          <p:cNvPr id="36867" name="Rectangle 6"/>
          <p:cNvSpPr txBox="1">
            <a:spLocks noGrp="1" noChangeArrowheads="1"/>
          </p:cNvSpPr>
          <p:nvPr/>
        </p:nvSpPr>
        <p:spPr bwMode="auto">
          <a:xfrm>
            <a:off x="6843165" y="6407173"/>
            <a:ext cx="2133600" cy="322427"/>
          </a:xfrm>
          <a:prstGeom prst="rect">
            <a:avLst/>
          </a:prstGeom>
          <a:noFill/>
          <a:ln w="9525">
            <a:noFill/>
            <a:miter lim="800000"/>
            <a:headEnd/>
            <a:tailEnd/>
          </a:ln>
        </p:spPr>
        <p:txBody>
          <a:bodyPr lIns="93098" tIns="46551" rIns="93098" bIns="46551"/>
          <a:lstStyle/>
          <a:p>
            <a:pPr algn="r" defTabSz="904533"/>
            <a:fld id="{6157CBA6-5C82-4514-A8C6-2B96FE2AF3E9}" type="slidenum">
              <a:rPr lang="en-US" altLang="zh-CN" sz="1400">
                <a:latin typeface="楷体_GB2312" pitchFamily="49" charset="-122"/>
              </a:rPr>
              <a:pPr algn="r" defTabSz="904533"/>
              <a:t>32</a:t>
            </a:fld>
            <a:endParaRPr lang="en-US" altLang="zh-CN" sz="1400" dirty="0">
              <a:latin typeface="楷体_GB2312" pitchFamily="49" charset="-122"/>
            </a:endParaRPr>
          </a:p>
        </p:txBody>
      </p:sp>
      <p:pic>
        <p:nvPicPr>
          <p:cNvPr id="36868" name="Picture 5"/>
          <p:cNvPicPr>
            <a:picLocks noChangeAspect="1" noChangeArrowheads="1"/>
          </p:cNvPicPr>
          <p:nvPr/>
        </p:nvPicPr>
        <p:blipFill>
          <a:blip r:embed="rId3" cstate="print"/>
          <a:srcRect/>
          <a:stretch>
            <a:fillRect/>
          </a:stretch>
        </p:blipFill>
        <p:spPr bwMode="auto">
          <a:xfrm>
            <a:off x="1" y="1309683"/>
            <a:ext cx="4325193" cy="2697832"/>
          </a:xfrm>
          <a:prstGeom prst="rect">
            <a:avLst/>
          </a:prstGeom>
          <a:noFill/>
          <a:ln w="9525">
            <a:noFill/>
            <a:miter lim="800000"/>
            <a:headEnd/>
            <a:tailEnd/>
          </a:ln>
        </p:spPr>
      </p:pic>
      <p:pic>
        <p:nvPicPr>
          <p:cNvPr id="36869" name="Picture 6"/>
          <p:cNvPicPr>
            <a:picLocks noChangeAspect="1" noChangeArrowheads="1"/>
          </p:cNvPicPr>
          <p:nvPr/>
        </p:nvPicPr>
        <p:blipFill>
          <a:blip r:embed="rId4" cstate="print"/>
          <a:srcRect/>
          <a:stretch>
            <a:fillRect/>
          </a:stretch>
        </p:blipFill>
        <p:spPr bwMode="auto">
          <a:xfrm>
            <a:off x="4147169" y="1309682"/>
            <a:ext cx="4187628" cy="2619365"/>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1"/>
          <p:cNvSpPr txBox="1">
            <a:spLocks noChangeArrowheads="1"/>
          </p:cNvSpPr>
          <p:nvPr/>
        </p:nvSpPr>
        <p:spPr bwMode="auto">
          <a:xfrm>
            <a:off x="445063" y="1309682"/>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企业债期限结构</a:t>
            </a:r>
          </a:p>
        </p:txBody>
      </p:sp>
      <p:sp>
        <p:nvSpPr>
          <p:cNvPr id="37891" name="Text Box 6"/>
          <p:cNvSpPr txBox="1">
            <a:spLocks noChangeArrowheads="1"/>
          </p:cNvSpPr>
          <p:nvPr/>
        </p:nvSpPr>
        <p:spPr bwMode="auto">
          <a:xfrm>
            <a:off x="493614" y="4207249"/>
            <a:ext cx="7626744" cy="1874644"/>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企业债发行期限从</a:t>
            </a:r>
            <a:r>
              <a:rPr lang="en-US" altLang="zh-CN" sz="1400" dirty="0">
                <a:solidFill>
                  <a:srgbClr val="002060"/>
                </a:solidFill>
                <a:latin typeface="华文楷体" pitchFamily="2" charset="-122"/>
                <a:ea typeface="华文楷体" pitchFamily="2" charset="-122"/>
                <a:cs typeface="Times New Roman" pitchFamily="18" charset="0"/>
              </a:rPr>
              <a:t>3-30</a:t>
            </a:r>
            <a:r>
              <a:rPr lang="zh-CN" altLang="en-US" sz="1400" dirty="0">
                <a:solidFill>
                  <a:srgbClr val="002060"/>
                </a:solidFill>
                <a:latin typeface="华文楷体" pitchFamily="2" charset="-122"/>
                <a:ea typeface="华文楷体" pitchFamily="2" charset="-122"/>
                <a:cs typeface="Times New Roman" pitchFamily="18" charset="0"/>
              </a:rPr>
              <a:t>年，但主要集中在</a:t>
            </a:r>
            <a:r>
              <a:rPr lang="en-US" altLang="zh-CN" sz="1400" dirty="0">
                <a:solidFill>
                  <a:srgbClr val="002060"/>
                </a:solidFill>
                <a:latin typeface="华文楷体" pitchFamily="2" charset="-122"/>
                <a:ea typeface="华文楷体" pitchFamily="2" charset="-122"/>
                <a:cs typeface="Times New Roman" pitchFamily="18" charset="0"/>
              </a:rPr>
              <a:t>7</a:t>
            </a:r>
            <a:r>
              <a:rPr lang="zh-CN" altLang="en-US" sz="1400" dirty="0">
                <a:solidFill>
                  <a:srgbClr val="002060"/>
                </a:solidFill>
                <a:latin typeface="华文楷体" pitchFamily="2" charset="-122"/>
                <a:ea typeface="华文楷体" pitchFamily="2" charset="-122"/>
                <a:cs typeface="Times New Roman" pitchFamily="18" charset="0"/>
              </a:rPr>
              <a:t>年和</a:t>
            </a:r>
            <a:r>
              <a:rPr lang="en-US" altLang="zh-CN" sz="1400" dirty="0">
                <a:solidFill>
                  <a:srgbClr val="002060"/>
                </a:solidFill>
                <a:latin typeface="华文楷体" pitchFamily="2" charset="-122"/>
                <a:ea typeface="华文楷体" pitchFamily="2" charset="-122"/>
                <a:cs typeface="Times New Roman" pitchFamily="18" charset="0"/>
              </a:rPr>
              <a:t>10</a:t>
            </a:r>
            <a:r>
              <a:rPr lang="zh-CN" altLang="en-US" sz="1400" dirty="0">
                <a:solidFill>
                  <a:srgbClr val="002060"/>
                </a:solidFill>
                <a:latin typeface="华文楷体" pitchFamily="2" charset="-122"/>
                <a:ea typeface="华文楷体" pitchFamily="2" charset="-122"/>
                <a:cs typeface="Times New Roman" pitchFamily="18" charset="0"/>
              </a:rPr>
              <a:t>年两个期限。从金额来看，</a:t>
            </a:r>
            <a:r>
              <a:rPr lang="en-US" altLang="zh-CN" sz="1400" dirty="0">
                <a:solidFill>
                  <a:srgbClr val="002060"/>
                </a:solidFill>
                <a:latin typeface="华文楷体" pitchFamily="2" charset="-122"/>
                <a:ea typeface="华文楷体" pitchFamily="2" charset="-122"/>
                <a:cs typeface="Times New Roman" pitchFamily="18" charset="0"/>
              </a:rPr>
              <a:t>10</a:t>
            </a:r>
            <a:r>
              <a:rPr lang="zh-CN" altLang="en-US" sz="1400" dirty="0">
                <a:solidFill>
                  <a:srgbClr val="002060"/>
                </a:solidFill>
                <a:latin typeface="华文楷体" pitchFamily="2" charset="-122"/>
                <a:ea typeface="华文楷体" pitchFamily="2" charset="-122"/>
                <a:cs typeface="Times New Roman" pitchFamily="18" charset="0"/>
              </a:rPr>
              <a:t>年期企业债所占份额最大，</a:t>
            </a:r>
            <a:r>
              <a:rPr lang="en-US" altLang="zh-CN" sz="1400" dirty="0">
                <a:solidFill>
                  <a:srgbClr val="002060"/>
                </a:solidFill>
                <a:latin typeface="华文楷体" pitchFamily="2" charset="-122"/>
                <a:ea typeface="华文楷体" pitchFamily="2" charset="-122"/>
                <a:cs typeface="Times New Roman" pitchFamily="18" charset="0"/>
              </a:rPr>
              <a:t>10</a:t>
            </a:r>
            <a:r>
              <a:rPr lang="zh-CN" altLang="en-US" sz="1400" dirty="0">
                <a:solidFill>
                  <a:srgbClr val="002060"/>
                </a:solidFill>
                <a:latin typeface="华文楷体" pitchFamily="2" charset="-122"/>
                <a:ea typeface="华文楷体" pitchFamily="2" charset="-122"/>
                <a:cs typeface="Times New Roman" pitchFamily="18" charset="0"/>
              </a:rPr>
              <a:t>年期以上企业债也占有相当比重。因此，企业债被作为募集长期资金的工具，平均期限明显长于中期票据。</a:t>
            </a:r>
            <a:endParaRPr lang="en-US" altLang="zh-CN" sz="1400"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企业债的在银行间市场的投资者主要是银行、保险和基金</a:t>
            </a:r>
            <a:r>
              <a:rPr lang="en-US" altLang="zh-CN" sz="1400" dirty="0">
                <a:solidFill>
                  <a:srgbClr val="002060"/>
                </a:solidFill>
                <a:latin typeface="华文楷体" pitchFamily="2" charset="-122"/>
                <a:ea typeface="华文楷体" pitchFamily="2" charset="-122"/>
                <a:cs typeface="Times New Roman" pitchFamily="18" charset="0"/>
              </a:rPr>
              <a:t>;</a:t>
            </a:r>
            <a:r>
              <a:rPr lang="zh-CN" altLang="en-US" sz="1400" dirty="0">
                <a:solidFill>
                  <a:srgbClr val="002060"/>
                </a:solidFill>
                <a:latin typeface="华文楷体" pitchFamily="2" charset="-122"/>
                <a:ea typeface="华文楷体" pitchFamily="2" charset="-122"/>
                <a:cs typeface="Times New Roman" pitchFamily="18" charset="0"/>
              </a:rPr>
              <a:t>在交易所市场</a:t>
            </a:r>
            <a:r>
              <a:rPr lang="en-US" altLang="zh-CN" sz="1400" dirty="0">
                <a:solidFill>
                  <a:srgbClr val="002060"/>
                </a:solidFill>
                <a:latin typeface="华文楷体" pitchFamily="2" charset="-122"/>
                <a:ea typeface="华文楷体" pitchFamily="2" charset="-122"/>
                <a:cs typeface="Times New Roman" pitchFamily="18" charset="0"/>
              </a:rPr>
              <a:t>,</a:t>
            </a:r>
            <a:r>
              <a:rPr lang="zh-CN" altLang="en-US" sz="1400" dirty="0">
                <a:solidFill>
                  <a:srgbClr val="002060"/>
                </a:solidFill>
                <a:latin typeface="华文楷体" pitchFamily="2" charset="-122"/>
                <a:ea typeface="华文楷体" pitchFamily="2" charset="-122"/>
                <a:cs typeface="Times New Roman" pitchFamily="18" charset="0"/>
              </a:rPr>
              <a:t>主要是券商、基金和保险等机构。</a:t>
            </a:r>
            <a:endParaRPr lang="en-US" altLang="zh-CN" sz="1400" dirty="0">
              <a:solidFill>
                <a:srgbClr val="002060"/>
              </a:solidFill>
              <a:latin typeface="华文楷体" pitchFamily="2" charset="-122"/>
              <a:ea typeface="华文楷体" pitchFamily="2" charset="-122"/>
              <a:cs typeface="Times New Roman" pitchFamily="18" charset="0"/>
            </a:endParaRPr>
          </a:p>
        </p:txBody>
      </p:sp>
      <p:sp>
        <p:nvSpPr>
          <p:cNvPr id="37892"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C6C0258E-5A7E-4487-926F-BA3D7ADE542A}" type="slidenum">
              <a:rPr lang="en-US" altLang="zh-CN" sz="1400">
                <a:latin typeface="楷体_GB2312" pitchFamily="49" charset="-122"/>
              </a:rPr>
              <a:pPr algn="r" defTabSz="904533"/>
              <a:t>33</a:t>
            </a:fld>
            <a:endParaRPr lang="en-US" altLang="zh-CN" sz="1400" dirty="0">
              <a:latin typeface="楷体_GB2312" pitchFamily="49" charset="-122"/>
            </a:endParaRPr>
          </a:p>
        </p:txBody>
      </p:sp>
      <p:sp>
        <p:nvSpPr>
          <p:cNvPr id="37893" name="Text Box 41"/>
          <p:cNvSpPr txBox="1">
            <a:spLocks noChangeArrowheads="1"/>
          </p:cNvSpPr>
          <p:nvPr/>
        </p:nvSpPr>
        <p:spPr bwMode="auto">
          <a:xfrm>
            <a:off x="4693381" y="1332509"/>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企业债投资者结构</a:t>
            </a:r>
          </a:p>
        </p:txBody>
      </p:sp>
      <p:graphicFrame>
        <p:nvGraphicFramePr>
          <p:cNvPr id="9" name="图表 8"/>
          <p:cNvGraphicFramePr/>
          <p:nvPr/>
        </p:nvGraphicFramePr>
        <p:xfrm>
          <a:off x="445033" y="1695584"/>
          <a:ext cx="3823513" cy="24652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nvGraphicFramePr>
        <p:xfrm>
          <a:off x="4572000" y="1631383"/>
          <a:ext cx="4369730" cy="244816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34" name="Group 2"/>
          <p:cNvGraphicFramePr>
            <a:graphicFrameLocks noGrp="1"/>
          </p:cNvGraphicFramePr>
          <p:nvPr/>
        </p:nvGraphicFramePr>
        <p:xfrm>
          <a:off x="1573902" y="1746243"/>
          <a:ext cx="6514088" cy="4241753"/>
        </p:xfrm>
        <a:graphic>
          <a:graphicData uri="http://schemas.openxmlformats.org/drawingml/2006/table">
            <a:tbl>
              <a:tblPr/>
              <a:tblGrid>
                <a:gridCol w="6514088"/>
              </a:tblGrid>
              <a:tr h="1644950">
                <a:tc>
                  <a:txBody>
                    <a:bodyPr/>
                    <a:lstStyle/>
                    <a:p>
                      <a:pPr marL="174625" marR="0" lvl="0" indent="-174625" algn="l" defTabSz="1050925" rtl="0" eaLnBrk="0" fontAlgn="base" latinLnBrk="0" hangingPunct="0">
                        <a:lnSpc>
                          <a:spcPct val="100000"/>
                        </a:lnSpc>
                        <a:spcBef>
                          <a:spcPct val="0"/>
                        </a:spcBef>
                        <a:spcAft>
                          <a:spcPct val="4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公司债券是指公司依法定程序发行，约定在一年以上期限内还本付息的有价证券（证监会审核）</a:t>
                      </a:r>
                      <a:endPar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endParaRPr>
                    </a:p>
                    <a:p>
                      <a:pPr marL="174625" marR="0" lvl="0" indent="-174625" algn="l" defTabSz="1050925" rtl="0" eaLnBrk="0" fontAlgn="base" latinLnBrk="0" hangingPunct="0">
                        <a:lnSpc>
                          <a:spcPct val="100000"/>
                        </a:lnSpc>
                        <a:spcBef>
                          <a:spcPct val="0"/>
                        </a:spcBef>
                        <a:spcAft>
                          <a:spcPct val="40000"/>
                        </a:spcAft>
                        <a:buClr>
                          <a:schemeClr val="tx1"/>
                        </a:buClr>
                        <a:buSzPct val="80000"/>
                        <a:buFont typeface="Wingdings" pitchFamily="2" charset="2"/>
                        <a:buChar char="ü"/>
                        <a:tabLst/>
                      </a:pP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公司法</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证券法</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公司债券发行试点办法</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a:t>
                      </a:r>
                    </a:p>
                    <a:p>
                      <a:pPr marL="174625" marR="0" lvl="0" indent="-174625" algn="l" defTabSz="1050925" rtl="0" eaLnBrk="0" fontAlgn="base" latinLnBrk="0" hangingPunct="0">
                        <a:lnSpc>
                          <a:spcPct val="100000"/>
                        </a:lnSpc>
                        <a:spcBef>
                          <a:spcPct val="0"/>
                        </a:spcBef>
                        <a:spcAft>
                          <a:spcPct val="4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经资信评级机构评级，债券信用级别良好 </a:t>
                      </a:r>
                    </a:p>
                    <a:p>
                      <a:pPr marL="174625" marR="0" lvl="0" indent="-174625" algn="l" defTabSz="1050925" rtl="0" eaLnBrk="0" fontAlgn="base" latinLnBrk="0" hangingPunct="0">
                        <a:lnSpc>
                          <a:spcPct val="100000"/>
                        </a:lnSpc>
                        <a:spcBef>
                          <a:spcPct val="0"/>
                        </a:spcBef>
                        <a:spcAft>
                          <a:spcPct val="4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公司最近一期末经审计的净资产额应符合法律、行政法规和中国证监会的有关规定 </a:t>
                      </a:r>
                    </a:p>
                    <a:p>
                      <a:pPr marL="174625" marR="0" lvl="0" indent="-174625" algn="l" defTabSz="1050925" rtl="0" eaLnBrk="0" fontAlgn="base" latinLnBrk="0" hangingPunct="0">
                        <a:lnSpc>
                          <a:spcPct val="100000"/>
                        </a:lnSpc>
                        <a:spcBef>
                          <a:spcPct val="0"/>
                        </a:spcBef>
                        <a:spcAft>
                          <a:spcPct val="4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最近三个会计年度实现的年均可分配利润不少于公司债券一年的利息 </a:t>
                      </a:r>
                    </a:p>
                    <a:p>
                      <a:pPr marL="174625" marR="0" lvl="0" indent="-174625" algn="l" defTabSz="1050925" rtl="0" eaLnBrk="0" fontAlgn="base" latinLnBrk="0" hangingPunct="0">
                        <a:lnSpc>
                          <a:spcPct val="100000"/>
                        </a:lnSpc>
                        <a:spcBef>
                          <a:spcPct val="0"/>
                        </a:spcBef>
                        <a:spcAft>
                          <a:spcPct val="4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本次发行后累计公司债券余额不超过最近一期末净资产额的百分之四十</a:t>
                      </a:r>
                    </a:p>
                  </a:txBody>
                  <a:tcPr marL="88207" marR="88207" marT="46654" marB="46654"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336694">
                <a:tc>
                  <a:txBody>
                    <a:bodyPr/>
                    <a:lstStyle/>
                    <a:p>
                      <a:pPr marL="174625" marR="0" lvl="0" indent="-174625" algn="l" defTabSz="1050925" rtl="0" eaLnBrk="0" fontAlgn="base" latinLnBrk="0" hangingPunct="0">
                        <a:lnSpc>
                          <a:spcPct val="125000"/>
                        </a:lnSpc>
                        <a:spcBef>
                          <a:spcPct val="0"/>
                        </a:spcBef>
                        <a:spcAft>
                          <a:spcPct val="2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中国证监会（</a:t>
                      </a:r>
                      <a:r>
                        <a:rPr kumimoji="0" lang="zh-CN" altLang="en-US" sz="1100" b="1" i="0" u="none" strike="noStrike" kern="1200" cap="none" normalizeH="0" baseline="0" dirty="0" smtClean="0">
                          <a:ln>
                            <a:noFill/>
                          </a:ln>
                          <a:solidFill>
                            <a:srgbClr val="002060"/>
                          </a:solidFill>
                          <a:effectLst/>
                          <a:latin typeface="Times New Roman" pitchFamily="18" charset="0"/>
                          <a:ea typeface="楷体_GB2312" pitchFamily="49" charset="-122"/>
                          <a:cs typeface="Times New Roman" pitchFamily="18" charset="0"/>
                        </a:rPr>
                        <a:t>涉及产能过剩行业或新上项目，会签发改委；涉及房地产投资，会签国土资源部）</a:t>
                      </a:r>
                    </a:p>
                  </a:txBody>
                  <a:tcPr marL="88207" marR="88207" marT="46654" marB="46654"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947939">
                <a:tc>
                  <a:txBody>
                    <a:bodyPr/>
                    <a:lstStyle/>
                    <a:p>
                      <a:pPr marL="174625" marR="0" lvl="0" indent="-174625" algn="l" defTabSz="1050925" rtl="0" eaLnBrk="0" fontAlgn="base" latinLnBrk="0" hangingPunct="0">
                        <a:lnSpc>
                          <a:spcPct val="125000"/>
                        </a:lnSpc>
                        <a:spcBef>
                          <a:spcPct val="0"/>
                        </a:spcBef>
                        <a:spcAft>
                          <a:spcPct val="2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交易所市场</a:t>
                      </a:r>
                    </a:p>
                    <a:p>
                      <a:pPr marL="174625" marR="0" lvl="0" indent="-174625" algn="l" defTabSz="1050925" rtl="0" eaLnBrk="0" fontAlgn="base" latinLnBrk="0" hangingPunct="0">
                        <a:lnSpc>
                          <a:spcPct val="125000"/>
                        </a:lnSpc>
                        <a:spcBef>
                          <a:spcPct val="0"/>
                        </a:spcBef>
                        <a:spcAft>
                          <a:spcPct val="2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近期上交所、深交所均出台新规，对公司债的发行上市实行分类管理，只有符合一定标准的公司债才能在交易所的竞价系统上市交易；不符合此标准的公司债，只能通过固定收益证券综合电子平台（上交所）或者综合协议交易平台（深交所）挂牌交易</a:t>
                      </a:r>
                    </a:p>
                  </a:txBody>
                  <a:tcPr marL="88207" marR="88207" marT="46654" marB="46654"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481848">
                <a:tc>
                  <a:txBody>
                    <a:bodyPr/>
                    <a:lstStyle/>
                    <a:p>
                      <a:pPr marL="174625" marR="0" lvl="0" indent="-174625" algn="l" defTabSz="1050925" rtl="0" eaLnBrk="0" fontAlgn="base" latinLnBrk="0" hangingPunct="0">
                        <a:lnSpc>
                          <a:spcPct val="125000"/>
                        </a:lnSpc>
                        <a:spcBef>
                          <a:spcPct val="0"/>
                        </a:spcBef>
                        <a:spcAft>
                          <a:spcPct val="20000"/>
                        </a:spcAft>
                        <a:buClr>
                          <a:schemeClr val="tx1"/>
                        </a:buClr>
                        <a:buSzPct val="80000"/>
                        <a:buFont typeface="Wingdings" pitchFamily="2" charset="2"/>
                        <a:buChar char="ü"/>
                        <a:tabLst/>
                      </a:pPr>
                      <a:r>
                        <a:rPr kumimoji="0" lang="zh-CN" altLang="en-US" sz="1100" b="1" i="0" u="none" strike="noStrike" kern="1200"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仅限于沪深证券交易所的上市公司及发行境外上市外资股的境内股份有限公司</a:t>
                      </a:r>
                      <a:endParaRPr kumimoji="0" lang="zh-CN" altLang="en-US" sz="1100" b="1" i="0" u="none" strike="noStrike" kern="1200" cap="none" normalizeH="0" baseline="0" dirty="0">
                        <a:ln>
                          <a:noFill/>
                        </a:ln>
                        <a:solidFill>
                          <a:srgbClr val="002060"/>
                        </a:solidFill>
                        <a:effectLst/>
                        <a:latin typeface="Times New Roman" pitchFamily="18" charset="0"/>
                        <a:ea typeface="楷体_GB2312" pitchFamily="49" charset="-122"/>
                        <a:cs typeface="Times New Roman" pitchFamily="18" charset="0"/>
                      </a:endParaRPr>
                    </a:p>
                  </a:txBody>
                  <a:tcPr marL="88207" marR="88207" marT="46654" marB="46654"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336694">
                <a:tc>
                  <a:txBody>
                    <a:bodyPr/>
                    <a:lstStyle/>
                    <a:p>
                      <a:pPr marL="174625" marR="0" lvl="0" indent="-174625" algn="l" defTabSz="1050925" rtl="0" eaLnBrk="0" fontAlgn="base" latinLnBrk="0" hangingPunct="0">
                        <a:lnSpc>
                          <a:spcPct val="125000"/>
                        </a:lnSpc>
                        <a:spcBef>
                          <a:spcPct val="0"/>
                        </a:spcBef>
                        <a:spcAft>
                          <a:spcPct val="20000"/>
                        </a:spcAft>
                        <a:buClr>
                          <a:schemeClr val="tx1"/>
                        </a:buClr>
                        <a:buSzPct val="80000"/>
                        <a:buFont typeface="Wingdings" pitchFamily="2" charset="2"/>
                        <a:buChar char="ü"/>
                        <a:tabLst/>
                      </a:pP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1</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年以上，一般以</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5-10</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年为主</a:t>
                      </a:r>
                      <a:endPar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endParaRPr>
                    </a:p>
                  </a:txBody>
                  <a:tcPr marL="88207" marR="88207" marT="46654" marB="46654" anchor="ctr"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r h="493628">
                <a:tc>
                  <a:txBody>
                    <a:bodyPr/>
                    <a:lstStyle/>
                    <a:p>
                      <a:pPr marL="174625" marR="0" lvl="0" indent="-174625" algn="l" defTabSz="1050925" rtl="0" eaLnBrk="0" fontAlgn="base" latinLnBrk="0" hangingPunct="0">
                        <a:lnSpc>
                          <a:spcPct val="100000"/>
                        </a:lnSpc>
                        <a:spcBef>
                          <a:spcPct val="0"/>
                        </a:spcBef>
                        <a:spcAft>
                          <a:spcPct val="40000"/>
                        </a:spcAft>
                        <a:buClr>
                          <a:schemeClr val="tx1"/>
                        </a:buClr>
                        <a:buSzPct val="80000"/>
                        <a:buFont typeface="Wingdings" pitchFamily="2" charset="2"/>
                        <a:buChar char="ü"/>
                        <a:tabLst/>
                      </a:pP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采取由证监会核准的方式，核准批文有效期为</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24</a:t>
                      </a:r>
                      <a:r>
                        <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个月，在此有效期内上市公司可以分批发行，首次发行规模不低于</a:t>
                      </a:r>
                      <a:r>
                        <a:rPr kumimoji="0" lang="en-US" altLang="zh-CN"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rPr>
                        <a:t>50%</a:t>
                      </a:r>
                      <a:endParaRPr kumimoji="0" lang="zh-CN" altLang="en-US" sz="1100" b="1" i="0" u="none" strike="noStrike" cap="none" normalizeH="0" baseline="0" dirty="0" smtClean="0">
                        <a:ln>
                          <a:noFill/>
                        </a:ln>
                        <a:solidFill>
                          <a:srgbClr val="002060"/>
                        </a:solidFill>
                        <a:effectLst/>
                        <a:latin typeface="Times New Roman" pitchFamily="18" charset="0"/>
                        <a:ea typeface="楷体_GB2312" pitchFamily="49" charset="-122"/>
                        <a:cs typeface="Times New Roman" pitchFamily="18" charset="0"/>
                      </a:endParaRPr>
                    </a:p>
                  </a:txBody>
                  <a:tcPr marL="88207" marR="88207" marT="46654" marB="46654" anchor="ctr" horzOverflow="overflow">
                    <a:lnL w="76200" cap="flat" cmpd="sng" algn="ctr">
                      <a:solidFill>
                        <a:schemeClr val="bg1"/>
                      </a:solidFill>
                      <a:prstDash val="solid"/>
                      <a:round/>
                      <a:headEnd type="none" w="med" len="med"/>
                      <a:tailEnd type="none" w="med" len="med"/>
                    </a:lnL>
                    <a:lnR>
                      <a:noFill/>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noFill/>
                  </a:tcPr>
                </a:tc>
              </a:tr>
            </a:tbl>
          </a:graphicData>
        </a:graphic>
      </p:graphicFrame>
      <p:graphicFrame>
        <p:nvGraphicFramePr>
          <p:cNvPr id="172050" name="Group 18"/>
          <p:cNvGraphicFramePr>
            <a:graphicFrameLocks noGrp="1"/>
          </p:cNvGraphicFramePr>
          <p:nvPr/>
        </p:nvGraphicFramePr>
        <p:xfrm>
          <a:off x="534075" y="1746243"/>
          <a:ext cx="1066800" cy="4226518"/>
        </p:xfrm>
        <a:graphic>
          <a:graphicData uri="http://schemas.openxmlformats.org/drawingml/2006/table">
            <a:tbl>
              <a:tblPr/>
              <a:tblGrid>
                <a:gridCol w="1066800"/>
              </a:tblGrid>
              <a:tr h="1642097">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主要法规规定</a:t>
                      </a:r>
                    </a:p>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endPar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endParaRPr>
                    </a:p>
                  </a:txBody>
                  <a:tcPr marL="69536" marR="69536" marT="47812" marB="47812" anchor="ctr" horzOverflow="overflow">
                    <a:lnL>
                      <a:noFill/>
                    </a:lnL>
                    <a:lnR>
                      <a:noFill/>
                    </a:lnR>
                    <a:lnT w="12700" cap="flat" cmpd="sng" algn="ctr">
                      <a:solidFill>
                        <a:srgbClr val="003366"/>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346681">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主管机关</a:t>
                      </a:r>
                    </a:p>
                  </a:txBody>
                  <a:tcPr marL="69536" marR="69536" marT="47812" marB="47812"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923056">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发行市场</a:t>
                      </a:r>
                    </a:p>
                  </a:txBody>
                  <a:tcPr marL="69536" marR="69536" marT="47812" marB="47812"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478655">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发行人</a:t>
                      </a:r>
                    </a:p>
                  </a:txBody>
                  <a:tcPr marL="69536" marR="69536" marT="47812" marB="47812"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350961">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发行期限</a:t>
                      </a:r>
                    </a:p>
                  </a:txBody>
                  <a:tcPr marL="69536" marR="69536" marT="47812" marB="47812"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r>
              <a:tr h="485068">
                <a:tc>
                  <a:txBody>
                    <a:bodyPr/>
                    <a:lstStyle/>
                    <a:p>
                      <a:pPr marL="0" marR="0" lvl="0" indent="0" algn="ctr" defTabSz="1050925" rtl="0" eaLnBrk="0" fontAlgn="ctr" latinLnBrk="0" hangingPunct="0">
                        <a:lnSpc>
                          <a:spcPct val="100000"/>
                        </a:lnSpc>
                        <a:spcBef>
                          <a:spcPct val="0"/>
                        </a:spcBef>
                        <a:spcAft>
                          <a:spcPct val="0"/>
                        </a:spcAft>
                        <a:buClr>
                          <a:srgbClr val="003399"/>
                        </a:buClr>
                        <a:buSzPct val="50000"/>
                        <a:buFont typeface="Wingdings" pitchFamily="2" charset="2"/>
                        <a:buNone/>
                        <a:tabLst/>
                      </a:pPr>
                      <a:r>
                        <a:rPr kumimoji="0" lang="zh-CN" altLang="en-US" sz="1300" b="1" i="0" u="none" strike="noStrike" cap="none" normalizeH="0" baseline="0" dirty="0" smtClean="0">
                          <a:ln>
                            <a:noFill/>
                          </a:ln>
                          <a:solidFill>
                            <a:schemeClr val="bg1"/>
                          </a:solidFill>
                          <a:effectLst/>
                          <a:latin typeface="楷体_GB2312" pitchFamily="49" charset="-122"/>
                          <a:ea typeface="楷体_GB2312" pitchFamily="49" charset="-122"/>
                        </a:rPr>
                        <a:t>主要特点</a:t>
                      </a:r>
                    </a:p>
                  </a:txBody>
                  <a:tcPr marL="69536" marR="69536" marT="47812" marB="47812" anchor="ctr" horzOverflow="overflow">
                    <a:lnL>
                      <a:noFill/>
                    </a:lnL>
                    <a:lnR>
                      <a:noFill/>
                    </a:lnR>
                    <a:lnT w="12700" cap="flat" cmpd="sng" algn="ctr">
                      <a:solidFill>
                        <a:schemeClr val="bg1"/>
                      </a:solidFill>
                      <a:prstDash val="solid"/>
                      <a:round/>
                      <a:headEnd type="none" w="med" len="med"/>
                      <a:tailEnd type="none" w="med" len="med"/>
                    </a:lnT>
                    <a:lnB w="12700" cap="flat" cmpd="sng" algn="ctr">
                      <a:solidFill>
                        <a:srgbClr val="003366"/>
                      </a:solidFill>
                      <a:prstDash val="solid"/>
                      <a:round/>
                      <a:headEnd type="none" w="med" len="med"/>
                      <a:tailEnd type="none" w="med" len="med"/>
                    </a:lnB>
                    <a:lnTlToBr>
                      <a:noFill/>
                    </a:lnTlToBr>
                    <a:lnBlToTr>
                      <a:noFill/>
                    </a:lnBlToTr>
                    <a:solidFill>
                      <a:srgbClr val="003366"/>
                    </a:solidFill>
                  </a:tcPr>
                </a:tc>
              </a:tr>
            </a:tbl>
          </a:graphicData>
        </a:graphic>
      </p:graphicFrame>
      <p:sp>
        <p:nvSpPr>
          <p:cNvPr id="38944"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A339E6FE-36AF-4263-B258-3CED78F7409B}" type="slidenum">
              <a:rPr lang="en-US" altLang="zh-CN" sz="1400">
                <a:latin typeface="楷体_GB2312" pitchFamily="49" charset="-122"/>
              </a:rPr>
              <a:pPr algn="r" defTabSz="904533"/>
              <a:t>34</a:t>
            </a:fld>
            <a:endParaRPr lang="en-US" altLang="zh-CN" sz="1400" dirty="0">
              <a:latin typeface="楷体_GB2312" pitchFamily="49" charset="-122"/>
            </a:endParaRPr>
          </a:p>
        </p:txBody>
      </p:sp>
      <p:sp>
        <p:nvSpPr>
          <p:cNvPr id="38945" name="矩形 5"/>
          <p:cNvSpPr>
            <a:spLocks noChangeArrowheads="1"/>
          </p:cNvSpPr>
          <p:nvPr/>
        </p:nvSpPr>
        <p:spPr bwMode="auto">
          <a:xfrm>
            <a:off x="596114" y="1228363"/>
            <a:ext cx="1203876" cy="394253"/>
          </a:xfrm>
          <a:prstGeom prst="rect">
            <a:avLst/>
          </a:prstGeom>
          <a:noFill/>
          <a:ln w="9525">
            <a:noFill/>
            <a:miter lim="800000"/>
            <a:headEnd/>
            <a:tailEnd/>
          </a:ln>
        </p:spPr>
        <p:txBody>
          <a:bodyPr wrap="none" lIns="79544" tIns="39772" rIns="79544" bIns="39772">
            <a:spAutoFit/>
          </a:bodyPr>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700" dirty="0">
                <a:solidFill>
                  <a:srgbClr val="002060"/>
                </a:solidFill>
                <a:latin typeface="华文楷体" pitchFamily="2" charset="-122"/>
                <a:ea typeface="华文楷体" pitchFamily="2" charset="-122"/>
                <a:cs typeface="Times New Roman" pitchFamily="18" charset="0"/>
              </a:rPr>
              <a:t>公司债券</a:t>
            </a:r>
            <a:endParaRPr lang="en-US" altLang="zh-CN" sz="1700" dirty="0">
              <a:solidFill>
                <a:srgbClr val="002060"/>
              </a:solidFill>
              <a:latin typeface="华文楷体" pitchFamily="2" charset="-122"/>
              <a:ea typeface="华文楷体" pitchFamily="2" charset="-122"/>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656804" y="4140195"/>
            <a:ext cx="7586283" cy="1779057"/>
          </a:xfrm>
          <a:prstGeom prst="rect">
            <a:avLst/>
          </a:prstGeom>
          <a:noFill/>
          <a:ln w="9525" algn="ctr">
            <a:solidFill>
              <a:schemeClr val="bg1"/>
            </a:solidFill>
            <a:miter lim="800000"/>
            <a:headEnd/>
            <a:tailEnd/>
          </a:ln>
        </p:spPr>
        <p:txBody>
          <a:bodyPr lIns="80233" tIns="40115" rIns="80233" bIns="40115" anchor="ctr"/>
          <a:lstStyle/>
          <a:p>
            <a:pPr marL="156050" indent="-156050" algn="just" defTabSz="803722">
              <a:lnSpc>
                <a:spcPct val="115000"/>
              </a:lnSpc>
              <a:spcBef>
                <a:spcPct val="20000"/>
              </a:spcBef>
              <a:spcAft>
                <a:spcPct val="20000"/>
              </a:spcAft>
              <a:buClr>
                <a:srgbClr val="003366"/>
              </a:buClr>
              <a:buSzPct val="80000"/>
              <a:buFont typeface="Wingdings" pitchFamily="2" charset="2"/>
              <a:buChar char="n"/>
            </a:pPr>
            <a:endParaRPr lang="en-US" altLang="zh-CN" sz="1600" dirty="0">
              <a:solidFill>
                <a:srgbClr val="002060"/>
              </a:solidFill>
              <a:latin typeface="华文楷体" pitchFamily="2" charset="-122"/>
              <a:ea typeface="华文楷体" pitchFamily="2" charset="-122"/>
              <a:cs typeface="Times New Roman" pitchFamily="18" charset="0"/>
            </a:endParaRPr>
          </a:p>
          <a:p>
            <a:pPr marL="156050" indent="-156050" algn="just" defTabSz="803722">
              <a:lnSpc>
                <a:spcPct val="115000"/>
              </a:lnSpc>
              <a:spcBef>
                <a:spcPct val="20000"/>
              </a:spcBef>
              <a:spcAft>
                <a:spcPct val="20000"/>
              </a:spcAft>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公司债市场从</a:t>
            </a:r>
            <a:r>
              <a:rPr lang="en-US" altLang="zh-CN" sz="1600" dirty="0">
                <a:solidFill>
                  <a:srgbClr val="002060"/>
                </a:solidFill>
                <a:latin typeface="华文楷体" pitchFamily="2" charset="-122"/>
                <a:ea typeface="华文楷体" pitchFamily="2" charset="-122"/>
                <a:cs typeface="Times New Roman" pitchFamily="18" charset="0"/>
              </a:rPr>
              <a:t>2007</a:t>
            </a:r>
            <a:r>
              <a:rPr lang="zh-CN" altLang="en-US" sz="1600" dirty="0">
                <a:solidFill>
                  <a:srgbClr val="002060"/>
                </a:solidFill>
                <a:latin typeface="华文楷体" pitchFamily="2" charset="-122"/>
                <a:ea typeface="华文楷体" pitchFamily="2" charset="-122"/>
                <a:cs typeface="Times New Roman" pitchFamily="18" charset="0"/>
              </a:rPr>
              <a:t>年起步，截至</a:t>
            </a:r>
            <a:r>
              <a:rPr lang="en-US" altLang="zh-CN" sz="1600" dirty="0">
                <a:solidFill>
                  <a:srgbClr val="002060"/>
                </a:solidFill>
                <a:latin typeface="华文楷体" pitchFamily="2" charset="-122"/>
                <a:ea typeface="华文楷体" pitchFamily="2" charset="-122"/>
                <a:cs typeface="Times New Roman" pitchFamily="18" charset="0"/>
              </a:rPr>
              <a:t>2013</a:t>
            </a:r>
            <a:r>
              <a:rPr lang="zh-CN" altLang="en-US" sz="1600" dirty="0">
                <a:solidFill>
                  <a:srgbClr val="002060"/>
                </a:solidFill>
                <a:latin typeface="华文楷体" pitchFamily="2" charset="-122"/>
                <a:ea typeface="华文楷体" pitchFamily="2" charset="-122"/>
                <a:cs typeface="Times New Roman" pitchFamily="18" charset="0"/>
              </a:rPr>
              <a:t>年</a:t>
            </a:r>
            <a:r>
              <a:rPr lang="en-US" altLang="zh-CN" sz="1600" dirty="0">
                <a:solidFill>
                  <a:srgbClr val="002060"/>
                </a:solidFill>
                <a:latin typeface="华文楷体" pitchFamily="2" charset="-122"/>
                <a:ea typeface="华文楷体" pitchFamily="2" charset="-122"/>
                <a:cs typeface="Times New Roman" pitchFamily="18" charset="0"/>
              </a:rPr>
              <a:t>5</a:t>
            </a:r>
            <a:r>
              <a:rPr lang="zh-CN" altLang="en-US" sz="1600" dirty="0">
                <a:solidFill>
                  <a:srgbClr val="002060"/>
                </a:solidFill>
                <a:latin typeface="华文楷体" pitchFamily="2" charset="-122"/>
                <a:ea typeface="华文楷体" pitchFamily="2" charset="-122"/>
                <a:cs typeface="Times New Roman" pitchFamily="18" charset="0"/>
              </a:rPr>
              <a:t>月底，公司债发行</a:t>
            </a:r>
            <a:r>
              <a:rPr lang="en-US" altLang="zh-CN" sz="1600" dirty="0">
                <a:solidFill>
                  <a:srgbClr val="002060"/>
                </a:solidFill>
                <a:latin typeface="华文楷体" pitchFamily="2" charset="-122"/>
                <a:ea typeface="华文楷体" pitchFamily="2" charset="-122"/>
                <a:cs typeface="Times New Roman" pitchFamily="18" charset="0"/>
              </a:rPr>
              <a:t>578</a:t>
            </a:r>
            <a:r>
              <a:rPr lang="zh-CN" altLang="en-US" sz="1600" dirty="0">
                <a:solidFill>
                  <a:srgbClr val="002060"/>
                </a:solidFill>
                <a:latin typeface="华文楷体" pitchFamily="2" charset="-122"/>
                <a:ea typeface="华文楷体" pitchFamily="2" charset="-122"/>
                <a:cs typeface="Times New Roman" pitchFamily="18" charset="0"/>
              </a:rPr>
              <a:t>只，总规模</a:t>
            </a:r>
            <a:r>
              <a:rPr lang="en-US" altLang="zh-CN" sz="1600" dirty="0">
                <a:solidFill>
                  <a:srgbClr val="002060"/>
                </a:solidFill>
                <a:latin typeface="华文楷体" pitchFamily="2" charset="-122"/>
                <a:ea typeface="华文楷体" pitchFamily="2" charset="-122"/>
                <a:cs typeface="Times New Roman" pitchFamily="18" charset="0"/>
              </a:rPr>
              <a:t>6629</a:t>
            </a:r>
            <a:r>
              <a:rPr lang="zh-CN" altLang="en-US" sz="1600" dirty="0">
                <a:solidFill>
                  <a:srgbClr val="002060"/>
                </a:solidFill>
                <a:latin typeface="华文楷体" pitchFamily="2" charset="-122"/>
                <a:ea typeface="华文楷体" pitchFamily="2" charset="-122"/>
                <a:cs typeface="Times New Roman" pitchFamily="18" charset="0"/>
              </a:rPr>
              <a:t>亿元。</a:t>
            </a:r>
            <a:endParaRPr lang="en-US" altLang="zh-CN" sz="1600" dirty="0">
              <a:solidFill>
                <a:srgbClr val="002060"/>
              </a:solidFill>
              <a:latin typeface="华文楷体" pitchFamily="2" charset="-122"/>
              <a:ea typeface="华文楷体" pitchFamily="2" charset="-122"/>
              <a:cs typeface="Times New Roman" pitchFamily="18" charset="0"/>
            </a:endParaRPr>
          </a:p>
          <a:p>
            <a:pPr marL="156050" indent="-156050" algn="just" defTabSz="803722">
              <a:lnSpc>
                <a:spcPct val="115000"/>
              </a:lnSpc>
              <a:spcBef>
                <a:spcPct val="20000"/>
              </a:spcBef>
              <a:spcAft>
                <a:spcPct val="20000"/>
              </a:spcAft>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公司债中有担保的比重较高，接近八成，但主要是集团信用担保。</a:t>
            </a:r>
            <a:endParaRPr lang="en-US" altLang="zh-CN" sz="1600" dirty="0">
              <a:solidFill>
                <a:srgbClr val="002060"/>
              </a:solidFill>
              <a:latin typeface="华文楷体" pitchFamily="2" charset="-122"/>
              <a:ea typeface="华文楷体" pitchFamily="2" charset="-122"/>
              <a:cs typeface="Times New Roman" pitchFamily="18" charset="0"/>
            </a:endParaRPr>
          </a:p>
          <a:p>
            <a:pPr marL="156050" indent="-156050" algn="just" defTabSz="803722">
              <a:lnSpc>
                <a:spcPct val="115000"/>
              </a:lnSpc>
              <a:spcBef>
                <a:spcPct val="20000"/>
              </a:spcBef>
              <a:spcAft>
                <a:spcPct val="20000"/>
              </a:spcAft>
              <a:buClr>
                <a:srgbClr val="003366"/>
              </a:buClr>
              <a:buSzPct val="80000"/>
              <a:buFont typeface="Wingdings" pitchFamily="2" charset="2"/>
              <a:buChar char="n"/>
            </a:pPr>
            <a:endParaRPr lang="en-US" altLang="zh-CN" sz="1600" dirty="0">
              <a:latin typeface="华文楷体" pitchFamily="2" charset="-122"/>
              <a:ea typeface="华文楷体" pitchFamily="2" charset="-122"/>
              <a:cs typeface="Times New Roman" pitchFamily="18" charset="0"/>
            </a:endParaRPr>
          </a:p>
        </p:txBody>
      </p:sp>
      <p:sp>
        <p:nvSpPr>
          <p:cNvPr id="39939" name="Text Box 158"/>
          <p:cNvSpPr txBox="1">
            <a:spLocks noChangeArrowheads="1"/>
          </p:cNvSpPr>
          <p:nvPr/>
        </p:nvSpPr>
        <p:spPr bwMode="auto">
          <a:xfrm>
            <a:off x="2447842" y="1309682"/>
            <a:ext cx="3453950" cy="275348"/>
          </a:xfrm>
          <a:prstGeom prst="rect">
            <a:avLst/>
          </a:prstGeom>
          <a:solidFill>
            <a:srgbClr val="003366"/>
          </a:solidFill>
          <a:ln w="9525" algn="ctr">
            <a:solidFill>
              <a:srgbClr val="003366"/>
            </a:solidFill>
            <a:miter lim="800000"/>
            <a:headEnd/>
            <a:tailEnd/>
          </a:ln>
        </p:spPr>
        <p:txBody>
          <a:bodyPr lIns="106334" tIns="91666" rIns="73334" bIns="91666" anchor="ctr"/>
          <a:lstStyle/>
          <a:p>
            <a:pPr algn="ctr" defTabSz="904533" eaLnBrk="0" hangingPunct="0">
              <a:spcBef>
                <a:spcPct val="50000"/>
              </a:spcBef>
            </a:pPr>
            <a:r>
              <a:rPr lang="zh-CN" altLang="en-US" dirty="0">
                <a:solidFill>
                  <a:schemeClr val="bg1"/>
                </a:solidFill>
                <a:latin typeface="华文楷体" pitchFamily="2" charset="-122"/>
                <a:ea typeface="华文楷体" pitchFamily="2" charset="-122"/>
              </a:rPr>
              <a:t>公司债发行量</a:t>
            </a:r>
          </a:p>
        </p:txBody>
      </p:sp>
      <p:sp>
        <p:nvSpPr>
          <p:cNvPr id="39940" name="灯片编号占位符 4"/>
          <p:cNvSpPr txBox="1">
            <a:spLocks noGrp="1"/>
          </p:cNvSpPr>
          <p:nvPr/>
        </p:nvSpPr>
        <p:spPr bwMode="auto">
          <a:xfrm>
            <a:off x="6818889" y="6400039"/>
            <a:ext cx="2133600" cy="322427"/>
          </a:xfrm>
          <a:prstGeom prst="rect">
            <a:avLst/>
          </a:prstGeom>
          <a:noFill/>
          <a:ln w="9525" algn="ctr">
            <a:noFill/>
            <a:miter lim="800000"/>
            <a:headEnd/>
            <a:tailEnd/>
          </a:ln>
        </p:spPr>
        <p:txBody>
          <a:bodyPr lIns="93098" tIns="46551" rIns="93098" bIns="46551"/>
          <a:lstStyle/>
          <a:p>
            <a:pPr algn="r" defTabSz="930771"/>
            <a:fld id="{3D8A0C8A-F4CF-4F94-B818-0C94186A4CA4}" type="slidenum">
              <a:rPr lang="en-US" altLang="zh-CN" sz="1400">
                <a:latin typeface="楷体_GB2312" pitchFamily="49" charset="-122"/>
              </a:rPr>
              <a:pPr algn="r" defTabSz="930771"/>
              <a:t>35</a:t>
            </a:fld>
            <a:endParaRPr lang="en-US" altLang="zh-CN" sz="1400" dirty="0">
              <a:latin typeface="楷体_GB2312" pitchFamily="49" charset="-122"/>
            </a:endParaRPr>
          </a:p>
        </p:txBody>
      </p:sp>
      <p:graphicFrame>
        <p:nvGraphicFramePr>
          <p:cNvPr id="6" name="图表 5"/>
          <p:cNvGraphicFramePr/>
          <p:nvPr/>
        </p:nvGraphicFramePr>
        <p:xfrm>
          <a:off x="1234012" y="1823985"/>
          <a:ext cx="6433213" cy="283765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5057522" y="1502283"/>
            <a:ext cx="3216584" cy="3468233"/>
          </a:xfrm>
          <a:prstGeom prst="rect">
            <a:avLst/>
          </a:prstGeom>
          <a:noFill/>
          <a:ln w="9525" algn="ctr">
            <a:solidFill>
              <a:schemeClr val="bg1"/>
            </a:solidFill>
            <a:miter lim="800000"/>
            <a:headEnd/>
            <a:tailEnd/>
          </a:ln>
        </p:spPr>
        <p:txBody>
          <a:bodyPr lIns="80233" tIns="40115" rIns="80233" bIns="40115" anchor="ctr"/>
          <a:lstStyle/>
          <a:p>
            <a:pPr marL="156050" indent="-156050" algn="just" defTabSz="803722">
              <a:lnSpc>
                <a:spcPct val="115000"/>
              </a:lnSpc>
              <a:spcBef>
                <a:spcPct val="20000"/>
              </a:spcBef>
              <a:spcAft>
                <a:spcPct val="20000"/>
              </a:spcAft>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从债券评级来看，</a:t>
            </a:r>
            <a:r>
              <a:rPr lang="en-US" altLang="zh-CN" sz="1600" dirty="0">
                <a:solidFill>
                  <a:srgbClr val="002060"/>
                </a:solidFill>
                <a:latin typeface="华文楷体" pitchFamily="2" charset="-122"/>
                <a:ea typeface="华文楷体" pitchFamily="2" charset="-122"/>
                <a:cs typeface="Times New Roman" pitchFamily="18" charset="0"/>
              </a:rPr>
              <a:t>AAA</a:t>
            </a:r>
            <a:r>
              <a:rPr lang="zh-CN" altLang="en-US" sz="1600" dirty="0">
                <a:solidFill>
                  <a:srgbClr val="002060"/>
                </a:solidFill>
                <a:latin typeface="华文楷体" pitchFamily="2" charset="-122"/>
                <a:ea typeface="华文楷体" pitchFamily="2" charset="-122"/>
                <a:cs typeface="Times New Roman" pitchFamily="18" charset="0"/>
              </a:rPr>
              <a:t>、</a:t>
            </a:r>
            <a:r>
              <a:rPr lang="en-US" altLang="zh-CN" sz="1600" dirty="0">
                <a:solidFill>
                  <a:srgbClr val="002060"/>
                </a:solidFill>
                <a:latin typeface="华文楷体" pitchFamily="2" charset="-122"/>
                <a:ea typeface="华文楷体" pitchFamily="2" charset="-122"/>
                <a:cs typeface="Times New Roman" pitchFamily="18" charset="0"/>
              </a:rPr>
              <a:t>AA+</a:t>
            </a:r>
            <a:r>
              <a:rPr lang="zh-CN" altLang="en-US" sz="1600" dirty="0">
                <a:solidFill>
                  <a:srgbClr val="002060"/>
                </a:solidFill>
                <a:latin typeface="华文楷体" pitchFamily="2" charset="-122"/>
                <a:ea typeface="华文楷体" pitchFamily="2" charset="-122"/>
                <a:cs typeface="Times New Roman" pitchFamily="18" charset="0"/>
              </a:rPr>
              <a:t>、</a:t>
            </a:r>
            <a:r>
              <a:rPr lang="en-US" altLang="zh-CN" sz="1600" dirty="0">
                <a:solidFill>
                  <a:srgbClr val="002060"/>
                </a:solidFill>
                <a:latin typeface="华文楷体" pitchFamily="2" charset="-122"/>
                <a:ea typeface="华文楷体" pitchFamily="2" charset="-122"/>
                <a:cs typeface="Times New Roman" pitchFamily="18" charset="0"/>
              </a:rPr>
              <a:t>AA</a:t>
            </a:r>
            <a:r>
              <a:rPr lang="zh-CN" altLang="en-US" sz="1600" dirty="0">
                <a:solidFill>
                  <a:srgbClr val="002060"/>
                </a:solidFill>
                <a:latin typeface="华文楷体" pitchFamily="2" charset="-122"/>
                <a:ea typeface="华文楷体" pitchFamily="2" charset="-122"/>
                <a:cs typeface="Times New Roman" pitchFamily="18" charset="0"/>
              </a:rPr>
              <a:t>级基本上各占</a:t>
            </a:r>
            <a:r>
              <a:rPr lang="en-US" altLang="zh-CN" sz="1600" dirty="0">
                <a:solidFill>
                  <a:srgbClr val="002060"/>
                </a:solidFill>
                <a:latin typeface="华文楷体" pitchFamily="2" charset="-122"/>
                <a:ea typeface="华文楷体" pitchFamily="2" charset="-122"/>
                <a:cs typeface="Times New Roman" pitchFamily="18" charset="0"/>
              </a:rPr>
              <a:t>1/3</a:t>
            </a:r>
            <a:r>
              <a:rPr lang="zh-CN" altLang="en-US" sz="1600" dirty="0">
                <a:solidFill>
                  <a:srgbClr val="002060"/>
                </a:solidFill>
                <a:latin typeface="华文楷体" pitchFamily="2" charset="-122"/>
                <a:ea typeface="华文楷体" pitchFamily="2" charset="-122"/>
                <a:cs typeface="Times New Roman" pitchFamily="18" charset="0"/>
              </a:rPr>
              <a:t>。</a:t>
            </a:r>
            <a:endParaRPr lang="en-US" altLang="zh-CN" sz="1600" dirty="0">
              <a:solidFill>
                <a:srgbClr val="002060"/>
              </a:solidFill>
              <a:latin typeface="华文楷体" pitchFamily="2" charset="-122"/>
              <a:ea typeface="华文楷体" pitchFamily="2" charset="-122"/>
              <a:cs typeface="Times New Roman" pitchFamily="18" charset="0"/>
            </a:endParaRPr>
          </a:p>
          <a:p>
            <a:pPr marL="156050" indent="-156050" algn="just" defTabSz="803722">
              <a:lnSpc>
                <a:spcPct val="115000"/>
              </a:lnSpc>
              <a:spcBef>
                <a:spcPct val="20000"/>
              </a:spcBef>
              <a:spcAft>
                <a:spcPct val="20000"/>
              </a:spcAft>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从发行期限上来看，发行期限在</a:t>
            </a:r>
            <a:r>
              <a:rPr lang="en-US" altLang="zh-CN" sz="1600" dirty="0">
                <a:solidFill>
                  <a:srgbClr val="002060"/>
                </a:solidFill>
                <a:latin typeface="华文楷体" pitchFamily="2" charset="-122"/>
                <a:ea typeface="华文楷体" pitchFamily="2" charset="-122"/>
                <a:cs typeface="Times New Roman" pitchFamily="18" charset="0"/>
              </a:rPr>
              <a:t>5</a:t>
            </a:r>
            <a:r>
              <a:rPr lang="zh-CN" altLang="en-US" sz="1600" dirty="0">
                <a:solidFill>
                  <a:srgbClr val="002060"/>
                </a:solidFill>
                <a:latin typeface="华文楷体" pitchFamily="2" charset="-122"/>
                <a:ea typeface="华文楷体" pitchFamily="2" charset="-122"/>
                <a:cs typeface="Times New Roman" pitchFamily="18" charset="0"/>
              </a:rPr>
              <a:t>年的公司债约占一半左右，其次是</a:t>
            </a:r>
            <a:r>
              <a:rPr lang="en-US" altLang="zh-CN" sz="1600" dirty="0">
                <a:solidFill>
                  <a:srgbClr val="002060"/>
                </a:solidFill>
                <a:latin typeface="华文楷体" pitchFamily="2" charset="-122"/>
                <a:ea typeface="华文楷体" pitchFamily="2" charset="-122"/>
                <a:cs typeface="Times New Roman" pitchFamily="18" charset="0"/>
              </a:rPr>
              <a:t>7</a:t>
            </a:r>
            <a:r>
              <a:rPr lang="zh-CN" altLang="en-US" sz="1600" dirty="0">
                <a:solidFill>
                  <a:srgbClr val="002060"/>
                </a:solidFill>
                <a:latin typeface="华文楷体" pitchFamily="2" charset="-122"/>
                <a:ea typeface="华文楷体" pitchFamily="2" charset="-122"/>
                <a:cs typeface="Times New Roman" pitchFamily="18" charset="0"/>
              </a:rPr>
              <a:t>年期和</a:t>
            </a:r>
            <a:r>
              <a:rPr lang="en-US" altLang="zh-CN" sz="1600" dirty="0">
                <a:solidFill>
                  <a:srgbClr val="002060"/>
                </a:solidFill>
                <a:latin typeface="华文楷体" pitchFamily="2" charset="-122"/>
                <a:ea typeface="华文楷体" pitchFamily="2" charset="-122"/>
                <a:cs typeface="Times New Roman" pitchFamily="18" charset="0"/>
              </a:rPr>
              <a:t>10</a:t>
            </a:r>
            <a:r>
              <a:rPr lang="zh-CN" altLang="en-US" sz="1600" dirty="0">
                <a:solidFill>
                  <a:srgbClr val="002060"/>
                </a:solidFill>
                <a:latin typeface="华文楷体" pitchFamily="2" charset="-122"/>
                <a:ea typeface="华文楷体" pitchFamily="2" charset="-122"/>
                <a:cs typeface="Times New Roman" pitchFamily="18" charset="0"/>
              </a:rPr>
              <a:t>年期公司债。因此，公司债的平均发行期限介于中期票据和企业债之间。</a:t>
            </a:r>
            <a:endParaRPr lang="en-US" altLang="zh-CN" sz="1600" dirty="0">
              <a:solidFill>
                <a:srgbClr val="002060"/>
              </a:solidFill>
              <a:latin typeface="华文楷体" pitchFamily="2" charset="-122"/>
              <a:ea typeface="华文楷体" pitchFamily="2" charset="-122"/>
              <a:cs typeface="Times New Roman" pitchFamily="18" charset="0"/>
            </a:endParaRPr>
          </a:p>
          <a:p>
            <a:pPr marL="156050" indent="-156050" algn="just" defTabSz="803722">
              <a:lnSpc>
                <a:spcPct val="115000"/>
              </a:lnSpc>
              <a:spcBef>
                <a:spcPct val="20000"/>
              </a:spcBef>
              <a:spcAft>
                <a:spcPct val="20000"/>
              </a:spcAft>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发行人所处行业分布较广，包括石化、医药、电力、制造、交通、房地产、综合等。</a:t>
            </a:r>
            <a:endParaRPr lang="zh-CN" altLang="en-US" sz="1600" dirty="0">
              <a:latin typeface="华文楷体" pitchFamily="2" charset="-122"/>
              <a:ea typeface="华文楷体" pitchFamily="2" charset="-122"/>
              <a:cs typeface="Times New Roman" pitchFamily="18" charset="0"/>
            </a:endParaRPr>
          </a:p>
        </p:txBody>
      </p:sp>
      <p:sp>
        <p:nvSpPr>
          <p:cNvPr id="40963" name="Text Box 158"/>
          <p:cNvSpPr txBox="1">
            <a:spLocks noChangeArrowheads="1"/>
          </p:cNvSpPr>
          <p:nvPr/>
        </p:nvSpPr>
        <p:spPr bwMode="auto">
          <a:xfrm>
            <a:off x="566442" y="1502283"/>
            <a:ext cx="3641416" cy="329560"/>
          </a:xfrm>
          <a:prstGeom prst="rect">
            <a:avLst/>
          </a:prstGeom>
          <a:solidFill>
            <a:srgbClr val="003366"/>
          </a:solidFill>
          <a:ln w="9525" algn="ctr">
            <a:solidFill>
              <a:srgbClr val="003366"/>
            </a:solidFill>
            <a:miter lim="800000"/>
            <a:headEnd/>
            <a:tailEnd/>
          </a:ln>
        </p:spPr>
        <p:txBody>
          <a:bodyPr lIns="106334" tIns="91666" rIns="73334" bIns="91666" anchor="ctr"/>
          <a:lstStyle/>
          <a:p>
            <a:pPr algn="ctr" defTabSz="904533" eaLnBrk="0" hangingPunct="0">
              <a:spcBef>
                <a:spcPct val="50000"/>
              </a:spcBef>
            </a:pPr>
            <a:r>
              <a:rPr lang="zh-CN" altLang="en-US" dirty="0">
                <a:solidFill>
                  <a:schemeClr val="bg1"/>
                </a:solidFill>
                <a:latin typeface="华文楷体" pitchFamily="2" charset="-122"/>
                <a:ea typeface="华文楷体" pitchFamily="2" charset="-122"/>
              </a:rPr>
              <a:t>公司债券评级分布</a:t>
            </a:r>
          </a:p>
        </p:txBody>
      </p:sp>
      <p:sp>
        <p:nvSpPr>
          <p:cNvPr id="40964" name="灯片编号占位符 4"/>
          <p:cNvSpPr txBox="1">
            <a:spLocks noGrp="1"/>
          </p:cNvSpPr>
          <p:nvPr/>
        </p:nvSpPr>
        <p:spPr bwMode="auto">
          <a:xfrm>
            <a:off x="6818889" y="6400039"/>
            <a:ext cx="2133600" cy="322427"/>
          </a:xfrm>
          <a:prstGeom prst="rect">
            <a:avLst/>
          </a:prstGeom>
          <a:noFill/>
          <a:ln w="9525" algn="ctr">
            <a:noFill/>
            <a:miter lim="800000"/>
            <a:headEnd/>
            <a:tailEnd/>
          </a:ln>
        </p:spPr>
        <p:txBody>
          <a:bodyPr lIns="93098" tIns="46551" rIns="93098" bIns="46551"/>
          <a:lstStyle/>
          <a:p>
            <a:pPr algn="r" defTabSz="930771"/>
            <a:fld id="{198124F1-81CC-4678-8652-60A5C1FC643A}" type="slidenum">
              <a:rPr lang="en-US" altLang="zh-CN" sz="1400">
                <a:latin typeface="楷体_GB2312" pitchFamily="49" charset="-122"/>
              </a:rPr>
              <a:pPr algn="r" defTabSz="930771"/>
              <a:t>36</a:t>
            </a:fld>
            <a:endParaRPr lang="en-US" altLang="zh-CN" sz="1400" dirty="0">
              <a:latin typeface="楷体_GB2312" pitchFamily="49" charset="-122"/>
            </a:endParaRPr>
          </a:p>
        </p:txBody>
      </p:sp>
      <p:graphicFrame>
        <p:nvGraphicFramePr>
          <p:cNvPr id="10" name="图表 9"/>
          <p:cNvGraphicFramePr/>
          <p:nvPr/>
        </p:nvGraphicFramePr>
        <p:xfrm>
          <a:off x="566414" y="2273389"/>
          <a:ext cx="4005586" cy="25680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656804" y="1373883"/>
            <a:ext cx="7586283" cy="4545369"/>
          </a:xfrm>
          <a:prstGeom prst="rect">
            <a:avLst/>
          </a:prstGeom>
          <a:noFill/>
          <a:ln w="9525" algn="ctr">
            <a:solidFill>
              <a:schemeClr val="bg1"/>
            </a:solidFill>
            <a:miter lim="800000"/>
            <a:headEnd/>
            <a:tailEnd/>
          </a:ln>
        </p:spPr>
        <p:txBody>
          <a:bodyPr lIns="80233" tIns="40115" rIns="80233" bIns="40115" anchor="ctr"/>
          <a:lstStyle/>
          <a:p>
            <a:pPr marL="156050" indent="-156050" algn="just" defTabSz="803722">
              <a:lnSpc>
                <a:spcPct val="115000"/>
              </a:lnSpc>
              <a:spcBef>
                <a:spcPct val="20000"/>
              </a:spcBef>
              <a:spcAft>
                <a:spcPct val="20000"/>
              </a:spcAft>
              <a:buClr>
                <a:srgbClr val="003366"/>
              </a:buClr>
              <a:buSzPct val="80000"/>
            </a:pPr>
            <a:endParaRPr lang="zh-CN" altLang="en-US" sz="1600" dirty="0">
              <a:latin typeface="Times New Roman" pitchFamily="18" charset="0"/>
              <a:cs typeface="Times New Roman" pitchFamily="18" charset="0"/>
            </a:endParaRPr>
          </a:p>
        </p:txBody>
      </p:sp>
      <p:sp>
        <p:nvSpPr>
          <p:cNvPr id="41987" name="灯片编号占位符 4"/>
          <p:cNvSpPr txBox="1">
            <a:spLocks noGrp="1"/>
          </p:cNvSpPr>
          <p:nvPr/>
        </p:nvSpPr>
        <p:spPr bwMode="auto">
          <a:xfrm>
            <a:off x="6818889" y="6400039"/>
            <a:ext cx="2133600" cy="322427"/>
          </a:xfrm>
          <a:prstGeom prst="rect">
            <a:avLst/>
          </a:prstGeom>
          <a:noFill/>
          <a:ln w="9525" algn="ctr">
            <a:noFill/>
            <a:miter lim="800000"/>
            <a:headEnd/>
            <a:tailEnd/>
          </a:ln>
        </p:spPr>
        <p:txBody>
          <a:bodyPr lIns="93098" tIns="46551" rIns="93098" bIns="46551"/>
          <a:lstStyle/>
          <a:p>
            <a:pPr algn="r" defTabSz="930771"/>
            <a:fld id="{162445A0-9646-46B3-999D-AC66775612EF}" type="slidenum">
              <a:rPr lang="en-US" altLang="zh-CN" sz="1400">
                <a:latin typeface="楷体_GB2312" pitchFamily="49" charset="-122"/>
              </a:rPr>
              <a:pPr algn="r" defTabSz="930771"/>
              <a:t>37</a:t>
            </a:fld>
            <a:endParaRPr lang="en-US" altLang="zh-CN" sz="1400" dirty="0">
              <a:latin typeface="楷体_GB2312" pitchFamily="49" charset="-122"/>
            </a:endParaRPr>
          </a:p>
        </p:txBody>
      </p:sp>
      <p:sp>
        <p:nvSpPr>
          <p:cNvPr id="41988" name="Rectangle 2"/>
          <p:cNvSpPr>
            <a:spLocks noChangeArrowheads="1"/>
          </p:cNvSpPr>
          <p:nvPr/>
        </p:nvSpPr>
        <p:spPr bwMode="auto">
          <a:xfrm>
            <a:off x="473385" y="667681"/>
            <a:ext cx="8195883" cy="388054"/>
          </a:xfrm>
          <a:prstGeom prst="rect">
            <a:avLst/>
          </a:prstGeom>
          <a:solidFill>
            <a:srgbClr val="003366"/>
          </a:solidFill>
          <a:ln w="9525">
            <a:noFill/>
            <a:miter lim="800000"/>
            <a:headEnd/>
            <a:tailEnd/>
          </a:ln>
        </p:spPr>
        <p:txBody>
          <a:bodyPr lIns="91424" tIns="45712" rIns="91424" bIns="45712" anchor="ctr"/>
          <a:lstStyle/>
          <a:p>
            <a:pPr defTabSz="914200" eaLnBrk="0" hangingPunct="0"/>
            <a:r>
              <a:rPr lang="zh-CN" altLang="en-US" sz="1700" dirty="0">
                <a:solidFill>
                  <a:schemeClr val="bg1"/>
                </a:solidFill>
                <a:latin typeface="华文楷体" pitchFamily="2" charset="-122"/>
                <a:ea typeface="华文楷体" pitchFamily="2" charset="-122"/>
              </a:rPr>
              <a:t>企业债、公司债券、短融</a:t>
            </a:r>
            <a:r>
              <a:rPr lang="en-US" altLang="zh-CN" sz="1700" dirty="0">
                <a:solidFill>
                  <a:schemeClr val="bg1"/>
                </a:solidFill>
                <a:latin typeface="华文楷体" pitchFamily="2" charset="-122"/>
                <a:ea typeface="华文楷体" pitchFamily="2" charset="-122"/>
              </a:rPr>
              <a:t>/</a:t>
            </a:r>
            <a:r>
              <a:rPr lang="zh-CN" altLang="en-US" sz="1700" dirty="0">
                <a:solidFill>
                  <a:schemeClr val="bg1"/>
                </a:solidFill>
                <a:latin typeface="华文楷体" pitchFamily="2" charset="-122"/>
                <a:ea typeface="华文楷体" pitchFamily="2" charset="-122"/>
              </a:rPr>
              <a:t>中票比较</a:t>
            </a:r>
          </a:p>
        </p:txBody>
      </p:sp>
      <p:graphicFrame>
        <p:nvGraphicFramePr>
          <p:cNvPr id="10" name="表格 9"/>
          <p:cNvGraphicFramePr>
            <a:graphicFrameLocks noGrp="1"/>
          </p:cNvGraphicFramePr>
          <p:nvPr/>
        </p:nvGraphicFramePr>
        <p:xfrm>
          <a:off x="642910" y="1142984"/>
          <a:ext cx="7889735" cy="5314152"/>
        </p:xfrm>
        <a:graphic>
          <a:graphicData uri="http://schemas.openxmlformats.org/drawingml/2006/table">
            <a:tbl>
              <a:tblPr/>
              <a:tblGrid>
                <a:gridCol w="1243476"/>
                <a:gridCol w="2129554"/>
                <a:gridCol w="2211823"/>
                <a:gridCol w="2304882"/>
              </a:tblGrid>
              <a:tr h="281054">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altLang="zh-CN" sz="1100" b="0" i="0" u="none" strike="noStrike" cap="none" normalizeH="0" baseline="0" dirty="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1" i="0" u="none" strike="noStrike" cap="none" normalizeH="0" baseline="0" dirty="0" smtClean="0">
                          <a:ln>
                            <a:noFill/>
                          </a:ln>
                          <a:solidFill>
                            <a:srgbClr val="000066"/>
                          </a:solidFill>
                          <a:effectLst/>
                          <a:latin typeface="华文楷体" pitchFamily="2" charset="-122"/>
                          <a:ea typeface="华文楷体" pitchFamily="2" charset="-122"/>
                          <a:cs typeface="Times New Roman" pitchFamily="18" charset="0"/>
                        </a:rPr>
                        <a:t>企业债</a:t>
                      </a:r>
                      <a:endParaRPr kumimoji="0" lang="zh-CN" sz="1100" b="0" i="0" u="none" strike="noStrike" cap="none" normalizeH="0" baseline="0" dirty="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1"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rPr>
                        <a:t>公司债</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1"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rPr>
                        <a:t>中期票据、短期融资券</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228">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监管机构</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发改委</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000066"/>
                          </a:solidFill>
                          <a:effectLst/>
                          <a:latin typeface="华文楷体" pitchFamily="2" charset="-122"/>
                          <a:ea typeface="华文楷体" pitchFamily="2" charset="-122"/>
                        </a:rPr>
                        <a:t>证监会</a:t>
                      </a:r>
                      <a:endParaRPr kumimoji="0" lang="zh-CN" sz="1100" b="0" i="0" u="none" strike="noStrike" cap="none" normalizeH="0" baseline="0" dirty="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000066"/>
                          </a:solidFill>
                          <a:effectLst/>
                          <a:latin typeface="华文楷体" pitchFamily="2" charset="-122"/>
                          <a:ea typeface="华文楷体" pitchFamily="2" charset="-122"/>
                        </a:rPr>
                        <a:t>人行</a:t>
                      </a:r>
                      <a:endParaRPr kumimoji="0" lang="zh-CN" sz="1100" b="0" i="0" u="none" strike="noStrike" cap="none" normalizeH="0" baseline="0" dirty="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4682">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审批方式</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发改委审批，会签人行、证监会</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证监会核准，涉及产能过剩行业或新上项目，会签发改委；涉及房地产投资，会签国土资源部</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在中国银行间市场交易商协会注册</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34336">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发行人</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法人企业（非上市公司）</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大部分为中央政府部门所属机构、 国有独资企业或国有控股企业，也包括中外合资企业、民营企业等。</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仅限于沪深证券交易所的上市公司及发行境外上市外资股的境内股份有限公司</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具有法人资格的非金融企业（包括上市公司），因此，中票、短融的发行人最为广泛</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721">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期限要求</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rPr>
                        <a:t>1</a:t>
                      </a: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年以上</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rPr>
                        <a:t>7-10</a:t>
                      </a: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年期为主</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50000"/>
                        </a:lnSpc>
                        <a:spcBef>
                          <a:spcPct val="0"/>
                        </a:spcBef>
                        <a:spcAft>
                          <a:spcPct val="0"/>
                        </a:spcAft>
                        <a:buClrTx/>
                        <a:buSzTx/>
                        <a:buFontTx/>
                        <a:buNone/>
                        <a:tabLst/>
                      </a:pPr>
                      <a:r>
                        <a:rPr kumimoji="0" lang="en-US" alt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rPr>
                        <a:t>1</a:t>
                      </a: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年以上</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p>
                      <a:pPr marL="177800" marR="0" lvl="0" indent="-177800" algn="l" defTabSz="914400" rtl="0" eaLnBrk="1" fontAlgn="base" latinLnBrk="0" hangingPunct="1">
                        <a:lnSpc>
                          <a:spcPct val="150000"/>
                        </a:lnSpc>
                        <a:spcBef>
                          <a:spcPct val="0"/>
                        </a:spcBef>
                        <a:spcAft>
                          <a:spcPct val="0"/>
                        </a:spcAft>
                        <a:buClrTx/>
                        <a:buSzTx/>
                        <a:buFontTx/>
                        <a:buNone/>
                        <a:tabLst/>
                      </a:pPr>
                      <a:r>
                        <a:rPr kumimoji="0" lang="en-US" alt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rPr>
                        <a:t>5-10</a:t>
                      </a: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年期为主</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7800" marR="0" lvl="0" indent="-17780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短融在</a:t>
                      </a:r>
                      <a:r>
                        <a:rPr kumimoji="0" lang="en-US" altLang="zh-CN" sz="1100" b="0" i="0" u="none" strike="noStrike" cap="none" normalizeH="0" baseline="0" smtClean="0">
                          <a:ln>
                            <a:noFill/>
                          </a:ln>
                          <a:solidFill>
                            <a:srgbClr val="000066"/>
                          </a:solidFill>
                          <a:effectLst/>
                          <a:latin typeface="华文楷体" pitchFamily="2" charset="-122"/>
                          <a:ea typeface="华文楷体" pitchFamily="2" charset="-122"/>
                        </a:rPr>
                        <a:t>1</a:t>
                      </a: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年以内</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p>
                      <a:pPr marL="177800" marR="0" lvl="0" indent="-17780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中期票据</a:t>
                      </a:r>
                      <a:r>
                        <a:rPr kumimoji="0" lang="en-US" alt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rPr>
                        <a:t>3-5</a:t>
                      </a: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年期为主</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3057">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交易市场</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cs typeface="Arial" charset="0"/>
                        </a:rPr>
                        <a:t>多数在交易所和银行间市场同时交易</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12725" marR="0" lvl="0" indent="-212725" algn="l" defTabSz="914400" rtl="0" eaLnBrk="1" fontAlgn="base" latinLnBrk="0" hangingPunct="1">
                        <a:lnSpc>
                          <a:spcPct val="150000"/>
                        </a:lnSpc>
                        <a:spcBef>
                          <a:spcPts val="188"/>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交易所市场</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银行间市场</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228">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托管机构</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cs typeface="Arial" charset="0"/>
                        </a:rPr>
                        <a:t>中债登和中证登</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12725" marR="0" lvl="0" indent="-212725" algn="l" defTabSz="914400" rtl="0" eaLnBrk="1" fontAlgn="base" latinLnBrk="0" hangingPunct="1">
                        <a:lnSpc>
                          <a:spcPct val="150000"/>
                        </a:lnSpc>
                        <a:spcBef>
                          <a:spcPts val="188"/>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cs typeface="Arial" charset="0"/>
                        </a:rPr>
                        <a:t>中证登</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cs typeface="Arial" charset="0"/>
                        </a:rPr>
                        <a:t>中债登、上海清算所</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32642">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特点</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募集资金基本用于国家重点建设项目的固定资产投资，严格的额度控制使得企业债的发行 更像是国家出于对产业政策、区域 经济发展的考虑而实施的宏观调控工具</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100" b="0" i="0" u="none" strike="noStrike" cap="none" normalizeH="0" baseline="0" smtClean="0">
                          <a:ln>
                            <a:noFill/>
                          </a:ln>
                          <a:solidFill>
                            <a:srgbClr val="000066"/>
                          </a:solidFill>
                          <a:effectLst/>
                          <a:latin typeface="华文楷体" pitchFamily="2" charset="-122"/>
                          <a:ea typeface="华文楷体" pitchFamily="2" charset="-122"/>
                        </a:rPr>
                        <a:t>发行审批效率高于企业债，</a:t>
                      </a:r>
                      <a:r>
                        <a:rPr kumimoji="0" lang="zh-CN" sz="1100" b="0" i="0" u="none" strike="noStrike" cap="none" normalizeH="0" baseline="0" smtClean="0">
                          <a:ln>
                            <a:noFill/>
                          </a:ln>
                          <a:solidFill>
                            <a:srgbClr val="000066"/>
                          </a:solidFill>
                          <a:effectLst/>
                          <a:latin typeface="华文楷体" pitchFamily="2" charset="-122"/>
                          <a:ea typeface="华文楷体" pitchFamily="2" charset="-122"/>
                        </a:rPr>
                        <a:t>引入信用评级，不强制要求担保，募集资金的使用不强制与项目挂钩</a:t>
                      </a:r>
                      <a:endParaRPr kumimoji="0" lang="zh-CN" sz="1100" b="0" i="0" u="none" strike="noStrike" cap="none" normalizeH="0" baseline="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100" b="0" i="0" u="none" strike="noStrike" cap="none" normalizeH="0" baseline="0" dirty="0" smtClean="0">
                          <a:ln>
                            <a:noFill/>
                          </a:ln>
                          <a:solidFill>
                            <a:srgbClr val="000066"/>
                          </a:solidFill>
                          <a:effectLst/>
                          <a:latin typeface="华文楷体" pitchFamily="2" charset="-122"/>
                          <a:ea typeface="华文楷体" pitchFamily="2" charset="-122"/>
                        </a:rPr>
                        <a:t>发行采用注册制，一次注册，分批发行。多数为无担保债券，为企业提供了便利的融资选择，产品发行利率略高</a:t>
                      </a:r>
                      <a:endParaRPr kumimoji="0" lang="zh-CN" sz="1100" b="0" i="0" u="none" strike="noStrike" cap="none" normalizeH="0" baseline="0" dirty="0" smtClean="0">
                        <a:ln>
                          <a:noFill/>
                        </a:ln>
                        <a:solidFill>
                          <a:srgbClr val="000066"/>
                        </a:solidFill>
                        <a:effectLst/>
                        <a:latin typeface="华文楷体" pitchFamily="2" charset="-122"/>
                        <a:ea typeface="华文楷体" pitchFamily="2" charset="-122"/>
                        <a:cs typeface="Times New Roman" pitchFamily="18" charset="0"/>
                      </a:endParaRPr>
                    </a:p>
                  </a:txBody>
                  <a:tcPr marL="46429" marR="46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indent="-169859" defTabSz="1024677">
              <a:lnSpc>
                <a:spcPct val="120000"/>
              </a:lnSpc>
              <a:spcBef>
                <a:spcPct val="30000"/>
              </a:spcBef>
              <a:buClr>
                <a:srgbClr val="003366"/>
              </a:buClr>
              <a:buSzPct val="80000"/>
              <a:defRPr/>
            </a:pPr>
            <a:r>
              <a:rPr lang="zh-CN" altLang="en-US" sz="1600" b="1" kern="1200" dirty="0" smtClean="0">
                <a:solidFill>
                  <a:srgbClr val="002060"/>
                </a:solidFill>
                <a:latin typeface="华文楷体" pitchFamily="2" charset="-122"/>
                <a:ea typeface="华文楷体" pitchFamily="2" charset="-122"/>
                <a:cs typeface="Times New Roman" pitchFamily="18" charset="0"/>
              </a:rPr>
              <a:t>交易模式</a:t>
            </a: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1" indent="-169859" defTabSz="1024677">
              <a:lnSpc>
                <a:spcPct val="120000"/>
              </a:lnSpc>
              <a:spcBef>
                <a:spcPct val="30000"/>
              </a:spcBef>
              <a:buClr>
                <a:srgbClr val="003366"/>
              </a:buClr>
              <a:buSzPct val="80000"/>
              <a:defRPr/>
            </a:pPr>
            <a:r>
              <a:rPr lang="zh-CN" altLang="en-US" sz="1600" b="1" kern="1200" dirty="0" smtClean="0">
                <a:solidFill>
                  <a:srgbClr val="002060"/>
                </a:solidFill>
                <a:latin typeface="华文楷体" pitchFamily="2" charset="-122"/>
                <a:ea typeface="华文楷体" pitchFamily="2" charset="-122"/>
                <a:cs typeface="Times New Roman" pitchFamily="18" charset="0"/>
              </a:rPr>
              <a:t>撮合系统        </a:t>
            </a: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buFont typeface="Arial" pitchFamily="34" charset="0"/>
              <a:buChar char="•"/>
              <a:defRPr/>
            </a:pPr>
            <a:r>
              <a:rPr lang="zh-CN" altLang="en-US" sz="1400" b="1" kern="1200" dirty="0" smtClean="0">
                <a:solidFill>
                  <a:srgbClr val="002060"/>
                </a:solidFill>
                <a:latin typeface="华文楷体" pitchFamily="2" charset="-122"/>
                <a:ea typeface="华文楷体" pitchFamily="2" charset="-122"/>
                <a:cs typeface="Times New Roman" pitchFamily="18" charset="0"/>
              </a:rPr>
              <a:t>按照“价格优先、时间优先”原则对投资者的买卖委托直接进行撮合处理。</a:t>
            </a:r>
            <a:endParaRPr lang="en-US" altLang="zh-CN" sz="1400" b="1"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buFont typeface="Arial" pitchFamily="34" charset="0"/>
              <a:buChar char="•"/>
              <a:defRPr/>
            </a:pPr>
            <a:r>
              <a:rPr lang="zh-CN" altLang="en-US" sz="1400" b="1" kern="1200" dirty="0" smtClean="0">
                <a:solidFill>
                  <a:srgbClr val="002060"/>
                </a:solidFill>
                <a:latin typeface="华文楷体" pitchFamily="2" charset="-122"/>
                <a:ea typeface="华文楷体" pitchFamily="2" charset="-122"/>
                <a:cs typeface="Times New Roman" pitchFamily="18" charset="0"/>
              </a:rPr>
              <a:t>“订单驱动”（</a:t>
            </a:r>
            <a:r>
              <a:rPr lang="en-US" altLang="en-US" sz="1400" b="1" kern="1200" dirty="0" smtClean="0">
                <a:solidFill>
                  <a:srgbClr val="002060"/>
                </a:solidFill>
                <a:latin typeface="华文楷体" pitchFamily="2" charset="-122"/>
                <a:ea typeface="华文楷体" pitchFamily="2" charset="-122"/>
                <a:cs typeface="Times New Roman" pitchFamily="18" charset="0"/>
              </a:rPr>
              <a:t>Order-driven</a:t>
            </a:r>
            <a:r>
              <a:rPr lang="zh-CN" altLang="en-US" sz="1400" b="1" kern="1200" dirty="0" smtClean="0">
                <a:solidFill>
                  <a:srgbClr val="002060"/>
                </a:solidFill>
                <a:latin typeface="华文楷体" pitchFamily="2" charset="-122"/>
                <a:ea typeface="华文楷体" pitchFamily="2" charset="-122"/>
                <a:cs typeface="Times New Roman" pitchFamily="18" charset="0"/>
              </a:rPr>
              <a:t>），可以实现匿名交易。</a:t>
            </a:r>
            <a:endParaRPr lang="en-US" altLang="zh-CN" sz="1400" b="1" kern="1200" dirty="0" smtClean="0">
              <a:solidFill>
                <a:srgbClr val="002060"/>
              </a:solidFill>
              <a:latin typeface="华文楷体" pitchFamily="2" charset="-122"/>
              <a:ea typeface="华文楷体" pitchFamily="2" charset="-122"/>
              <a:cs typeface="Times New Roman" pitchFamily="18" charset="0"/>
            </a:endParaRPr>
          </a:p>
          <a:p>
            <a:pPr lvl="3">
              <a:defRPr/>
            </a:pPr>
            <a:r>
              <a:rPr lang="zh-CN" altLang="en-US" sz="1400" kern="1200" dirty="0" smtClean="0">
                <a:solidFill>
                  <a:srgbClr val="002060"/>
                </a:solidFill>
                <a:latin typeface="华文楷体" pitchFamily="2" charset="-122"/>
                <a:ea typeface="华文楷体" pitchFamily="2" charset="-122"/>
                <a:cs typeface="Times New Roman" pitchFamily="18" charset="0"/>
              </a:rPr>
              <a:t>订单种类：限价委托订单；</a:t>
            </a:r>
          </a:p>
          <a:p>
            <a:pPr lvl="3">
              <a:defRPr/>
            </a:pPr>
            <a:r>
              <a:rPr lang="zh-CN" altLang="en-US" sz="1400" kern="1200" dirty="0" smtClean="0">
                <a:solidFill>
                  <a:srgbClr val="002060"/>
                </a:solidFill>
                <a:latin typeface="华文楷体" pitchFamily="2" charset="-122"/>
                <a:ea typeface="华文楷体" pitchFamily="2" charset="-122"/>
                <a:cs typeface="Times New Roman" pitchFamily="18" charset="0"/>
              </a:rPr>
              <a:t>交易单位：手（人民币面值</a:t>
            </a:r>
            <a:r>
              <a:rPr lang="en-US" altLang="en-US" sz="1400" kern="1200" dirty="0" smtClean="0">
                <a:solidFill>
                  <a:srgbClr val="002060"/>
                </a:solidFill>
                <a:latin typeface="华文楷体" pitchFamily="2" charset="-122"/>
                <a:ea typeface="华文楷体" pitchFamily="2" charset="-122"/>
                <a:cs typeface="Times New Roman" pitchFamily="18" charset="0"/>
              </a:rPr>
              <a:t>1000</a:t>
            </a:r>
            <a:r>
              <a:rPr lang="zh-CN" altLang="en-US" sz="1400" kern="1200" dirty="0" smtClean="0">
                <a:solidFill>
                  <a:srgbClr val="002060"/>
                </a:solidFill>
                <a:latin typeface="华文楷体" pitchFamily="2" charset="-122"/>
                <a:ea typeface="华文楷体" pitchFamily="2" charset="-122"/>
                <a:cs typeface="Times New Roman" pitchFamily="18" charset="0"/>
              </a:rPr>
              <a:t>元）；</a:t>
            </a:r>
          </a:p>
          <a:p>
            <a:pPr lvl="3">
              <a:defRPr/>
            </a:pPr>
            <a:r>
              <a:rPr lang="zh-CN" altLang="en-US" sz="1400" kern="1200" dirty="0" smtClean="0">
                <a:solidFill>
                  <a:srgbClr val="002060"/>
                </a:solidFill>
                <a:latin typeface="华文楷体" pitchFamily="2" charset="-122"/>
                <a:ea typeface="华文楷体" pitchFamily="2" charset="-122"/>
                <a:cs typeface="Times New Roman" pitchFamily="18" charset="0"/>
              </a:rPr>
              <a:t>计价单位：每百元面值债券的价格；</a:t>
            </a:r>
          </a:p>
          <a:p>
            <a:pPr lvl="3">
              <a:defRPr/>
            </a:pPr>
            <a:r>
              <a:rPr lang="zh-CN" altLang="en-US" sz="1400" kern="1200" dirty="0" smtClean="0">
                <a:solidFill>
                  <a:srgbClr val="002060"/>
                </a:solidFill>
                <a:latin typeface="华文楷体" pitchFamily="2" charset="-122"/>
                <a:ea typeface="华文楷体" pitchFamily="2" charset="-122"/>
                <a:cs typeface="Times New Roman" pitchFamily="18" charset="0"/>
              </a:rPr>
              <a:t>申报价格变动单位：</a:t>
            </a:r>
            <a:r>
              <a:rPr lang="en-US" altLang="en-US" sz="1400" kern="1200" dirty="0" smtClean="0">
                <a:solidFill>
                  <a:srgbClr val="002060"/>
                </a:solidFill>
                <a:latin typeface="华文楷体" pitchFamily="2" charset="-122"/>
                <a:ea typeface="华文楷体" pitchFamily="2" charset="-122"/>
                <a:cs typeface="Times New Roman" pitchFamily="18" charset="0"/>
              </a:rPr>
              <a:t>0.01</a:t>
            </a:r>
            <a:r>
              <a:rPr lang="zh-CN" altLang="en-US" sz="1400" kern="1200" dirty="0" smtClean="0">
                <a:solidFill>
                  <a:srgbClr val="002060"/>
                </a:solidFill>
                <a:latin typeface="华文楷体" pitchFamily="2" charset="-122"/>
                <a:ea typeface="华文楷体" pitchFamily="2" charset="-122"/>
                <a:cs typeface="Times New Roman" pitchFamily="18" charset="0"/>
              </a:rPr>
              <a:t>元；</a:t>
            </a:r>
          </a:p>
          <a:p>
            <a:pPr lvl="3">
              <a:defRPr/>
            </a:pPr>
            <a:r>
              <a:rPr lang="zh-CN" altLang="en-US" sz="1400" kern="1200" dirty="0" smtClean="0">
                <a:solidFill>
                  <a:srgbClr val="002060"/>
                </a:solidFill>
                <a:latin typeface="华文楷体" pitchFamily="2" charset="-122"/>
                <a:ea typeface="华文楷体" pitchFamily="2" charset="-122"/>
                <a:cs typeface="Times New Roman" pitchFamily="18" charset="0"/>
              </a:rPr>
              <a:t>申报数量：</a:t>
            </a:r>
            <a:r>
              <a:rPr lang="en-US" altLang="en-US" sz="1400" kern="1200" dirty="0" smtClean="0">
                <a:solidFill>
                  <a:srgbClr val="002060"/>
                </a:solidFill>
                <a:latin typeface="华文楷体" pitchFamily="2" charset="-122"/>
                <a:ea typeface="华文楷体" pitchFamily="2" charset="-122"/>
                <a:cs typeface="Times New Roman" pitchFamily="18" charset="0"/>
              </a:rPr>
              <a:t>1</a:t>
            </a:r>
            <a:r>
              <a:rPr lang="zh-CN" altLang="en-US" sz="1400" kern="1200" dirty="0" smtClean="0">
                <a:solidFill>
                  <a:srgbClr val="002060"/>
                </a:solidFill>
                <a:latin typeface="华文楷体" pitchFamily="2" charset="-122"/>
                <a:ea typeface="华文楷体" pitchFamily="2" charset="-122"/>
                <a:cs typeface="Times New Roman" pitchFamily="18" charset="0"/>
              </a:rPr>
              <a:t>手整数倍；不超过</a:t>
            </a:r>
            <a:r>
              <a:rPr lang="en-US" altLang="en-US" sz="1400" kern="1200" dirty="0" smtClean="0">
                <a:solidFill>
                  <a:srgbClr val="002060"/>
                </a:solidFill>
                <a:latin typeface="华文楷体" pitchFamily="2" charset="-122"/>
                <a:ea typeface="华文楷体" pitchFamily="2" charset="-122"/>
                <a:cs typeface="Times New Roman" pitchFamily="18" charset="0"/>
              </a:rPr>
              <a:t>1</a:t>
            </a:r>
            <a:r>
              <a:rPr lang="zh-CN" altLang="en-US" sz="1400" kern="1200" dirty="0" smtClean="0">
                <a:solidFill>
                  <a:srgbClr val="002060"/>
                </a:solidFill>
                <a:latin typeface="华文楷体" pitchFamily="2" charset="-122"/>
                <a:ea typeface="华文楷体" pitchFamily="2" charset="-122"/>
                <a:cs typeface="Times New Roman" pitchFamily="18" charset="0"/>
              </a:rPr>
              <a:t>万手</a:t>
            </a:r>
          </a:p>
          <a:p>
            <a:pPr lvl="3">
              <a:defRPr/>
            </a:pPr>
            <a:r>
              <a:rPr lang="zh-CN" altLang="en-US" sz="1400" kern="1200" dirty="0" smtClean="0">
                <a:solidFill>
                  <a:srgbClr val="002060"/>
                </a:solidFill>
                <a:latin typeface="华文楷体" pitchFamily="2" charset="-122"/>
                <a:ea typeface="华文楷体" pitchFamily="2" charset="-122"/>
                <a:cs typeface="Times New Roman" pitchFamily="18" charset="0"/>
              </a:rPr>
              <a:t>集合竞价价格限制：申报价格最高不高于前收盘价格的</a:t>
            </a:r>
            <a:r>
              <a:rPr lang="en-US" altLang="en-US" sz="1400" kern="1200" dirty="0" smtClean="0">
                <a:solidFill>
                  <a:srgbClr val="002060"/>
                </a:solidFill>
                <a:latin typeface="华文楷体" pitchFamily="2" charset="-122"/>
                <a:ea typeface="华文楷体" pitchFamily="2" charset="-122"/>
                <a:cs typeface="Times New Roman" pitchFamily="18" charset="0"/>
              </a:rPr>
              <a:t>150%</a:t>
            </a:r>
            <a:r>
              <a:rPr lang="zh-CN" altLang="en-US" sz="1400" kern="1200" dirty="0" smtClean="0">
                <a:solidFill>
                  <a:srgbClr val="002060"/>
                </a:solidFill>
                <a:latin typeface="华文楷体" pitchFamily="2" charset="-122"/>
                <a:ea typeface="华文楷体" pitchFamily="2" charset="-122"/>
                <a:cs typeface="Times New Roman" pitchFamily="18" charset="0"/>
              </a:rPr>
              <a:t>，并且不低于前收盘价格的</a:t>
            </a:r>
            <a:r>
              <a:rPr lang="en-US" altLang="en-US" sz="1400" kern="1200" dirty="0" smtClean="0">
                <a:solidFill>
                  <a:srgbClr val="002060"/>
                </a:solidFill>
                <a:latin typeface="华文楷体" pitchFamily="2" charset="-122"/>
                <a:ea typeface="华文楷体" pitchFamily="2" charset="-122"/>
                <a:cs typeface="Times New Roman" pitchFamily="18" charset="0"/>
              </a:rPr>
              <a:t>70%</a:t>
            </a:r>
            <a:r>
              <a:rPr lang="zh-CN" altLang="en-US" sz="1400" kern="1200" dirty="0" smtClean="0">
                <a:solidFill>
                  <a:srgbClr val="002060"/>
                </a:solidFill>
                <a:latin typeface="华文楷体" pitchFamily="2" charset="-122"/>
                <a:ea typeface="华文楷体" pitchFamily="2" charset="-122"/>
                <a:cs typeface="Times New Roman" pitchFamily="18" charset="0"/>
              </a:rPr>
              <a:t>；</a:t>
            </a:r>
          </a:p>
          <a:p>
            <a:pPr lvl="3">
              <a:defRPr/>
            </a:pPr>
            <a:r>
              <a:rPr lang="zh-CN" altLang="en-US" sz="1400" kern="1200" dirty="0" smtClean="0">
                <a:solidFill>
                  <a:srgbClr val="002060"/>
                </a:solidFill>
                <a:latin typeface="华文楷体" pitchFamily="2" charset="-122"/>
                <a:ea typeface="华文楷体" pitchFamily="2" charset="-122"/>
                <a:cs typeface="Times New Roman" pitchFamily="18" charset="0"/>
              </a:rPr>
              <a:t>连续竞价价格限制：申报价格不高于即时揭示的最低卖出价格的</a:t>
            </a:r>
            <a:r>
              <a:rPr lang="en-US" altLang="en-US" sz="1400" kern="1200" dirty="0" smtClean="0">
                <a:solidFill>
                  <a:srgbClr val="002060"/>
                </a:solidFill>
                <a:latin typeface="华文楷体" pitchFamily="2" charset="-122"/>
                <a:ea typeface="华文楷体" pitchFamily="2" charset="-122"/>
                <a:cs typeface="Times New Roman" pitchFamily="18" charset="0"/>
              </a:rPr>
              <a:t>110%</a:t>
            </a:r>
            <a:r>
              <a:rPr lang="zh-CN" altLang="en-US" sz="1400" kern="1200" dirty="0" smtClean="0">
                <a:solidFill>
                  <a:srgbClr val="002060"/>
                </a:solidFill>
                <a:latin typeface="华文楷体" pitchFamily="2" charset="-122"/>
                <a:ea typeface="华文楷体" pitchFamily="2" charset="-122"/>
                <a:cs typeface="Times New Roman" pitchFamily="18" charset="0"/>
              </a:rPr>
              <a:t>且不低于即时揭示的最高买入价格的</a:t>
            </a:r>
            <a:r>
              <a:rPr lang="en-US" altLang="en-US" sz="1400" kern="1200" dirty="0" smtClean="0">
                <a:solidFill>
                  <a:srgbClr val="002060"/>
                </a:solidFill>
                <a:latin typeface="华文楷体" pitchFamily="2" charset="-122"/>
                <a:ea typeface="华文楷体" pitchFamily="2" charset="-122"/>
                <a:cs typeface="Times New Roman" pitchFamily="18" charset="0"/>
              </a:rPr>
              <a:t>90%</a:t>
            </a:r>
            <a:r>
              <a:rPr lang="zh-CN" altLang="en-US" sz="1400" kern="1200" dirty="0" smtClean="0">
                <a:solidFill>
                  <a:srgbClr val="002060"/>
                </a:solidFill>
                <a:latin typeface="华文楷体" pitchFamily="2" charset="-122"/>
                <a:ea typeface="华文楷体" pitchFamily="2" charset="-122"/>
                <a:cs typeface="Times New Roman" pitchFamily="18" charset="0"/>
              </a:rPr>
              <a:t>；同时不高于上述最高申报价与最低申报价平均数的</a:t>
            </a:r>
            <a:r>
              <a:rPr lang="en-US" altLang="en-US" sz="1400" kern="1200" dirty="0" smtClean="0">
                <a:solidFill>
                  <a:srgbClr val="002060"/>
                </a:solidFill>
                <a:latin typeface="华文楷体" pitchFamily="2" charset="-122"/>
                <a:ea typeface="华文楷体" pitchFamily="2" charset="-122"/>
                <a:cs typeface="Times New Roman" pitchFamily="18" charset="0"/>
              </a:rPr>
              <a:t>130%</a:t>
            </a:r>
            <a:r>
              <a:rPr lang="zh-CN" altLang="en-US" sz="1400" kern="1200" dirty="0" smtClean="0">
                <a:solidFill>
                  <a:srgbClr val="002060"/>
                </a:solidFill>
                <a:latin typeface="华文楷体" pitchFamily="2" charset="-122"/>
                <a:ea typeface="华文楷体" pitchFamily="2" charset="-122"/>
                <a:cs typeface="Times New Roman" pitchFamily="18" charset="0"/>
              </a:rPr>
              <a:t>且不低于该平均数的</a:t>
            </a:r>
            <a:r>
              <a:rPr lang="en-US" altLang="en-US" sz="1400" kern="1200" dirty="0" smtClean="0">
                <a:solidFill>
                  <a:srgbClr val="002060"/>
                </a:solidFill>
                <a:latin typeface="华文楷体" pitchFamily="2" charset="-122"/>
                <a:ea typeface="华文楷体" pitchFamily="2" charset="-122"/>
                <a:cs typeface="Times New Roman" pitchFamily="18" charset="0"/>
              </a:rPr>
              <a:t>70%</a:t>
            </a:r>
            <a:r>
              <a:rPr lang="zh-CN" altLang="en-US" sz="1400" kern="1200" dirty="0" smtClean="0">
                <a:solidFill>
                  <a:srgbClr val="002060"/>
                </a:solidFill>
                <a:latin typeface="华文楷体" pitchFamily="2" charset="-122"/>
                <a:ea typeface="华文楷体" pitchFamily="2" charset="-122"/>
                <a:cs typeface="Times New Roman" pitchFamily="18" charset="0"/>
              </a:rPr>
              <a:t>；</a:t>
            </a:r>
            <a:endParaRPr lang="en-US" altLang="zh-CN" sz="1400" b="1" kern="1200" dirty="0" smtClean="0">
              <a:solidFill>
                <a:srgbClr val="002060"/>
              </a:solidFill>
              <a:latin typeface="华文楷体" pitchFamily="2" charset="-122"/>
              <a:ea typeface="华文楷体" pitchFamily="2" charset="-122"/>
              <a:cs typeface="Times New Roman" pitchFamily="18" charset="0"/>
            </a:endParaRPr>
          </a:p>
          <a:p>
            <a:pPr lvl="1" indent="-169859" defTabSz="1024677">
              <a:lnSpc>
                <a:spcPct val="120000"/>
              </a:lnSpc>
              <a:spcBef>
                <a:spcPct val="30000"/>
              </a:spcBef>
              <a:buClr>
                <a:srgbClr val="003366"/>
              </a:buClr>
              <a:buSzPct val="80000"/>
              <a:defRPr/>
            </a:pPr>
            <a:r>
              <a:rPr lang="zh-CN" altLang="en-US" sz="1600" b="1" kern="1200" dirty="0" smtClean="0">
                <a:solidFill>
                  <a:srgbClr val="002060"/>
                </a:solidFill>
                <a:latin typeface="华文楷体" pitchFamily="2" charset="-122"/>
                <a:ea typeface="华文楷体" pitchFamily="2" charset="-122"/>
                <a:cs typeface="Times New Roman" pitchFamily="18" charset="0"/>
              </a:rPr>
              <a:t>大宗交易系统</a:t>
            </a: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buFont typeface="Arial" pitchFamily="34" charset="0"/>
              <a:buChar char="•"/>
              <a:defRPr/>
            </a:pPr>
            <a:r>
              <a:rPr lang="zh-CN" altLang="en-US" sz="1400" b="1" kern="1200" dirty="0" smtClean="0">
                <a:solidFill>
                  <a:srgbClr val="002060"/>
                </a:solidFill>
                <a:latin typeface="华文楷体" pitchFamily="2" charset="-122"/>
                <a:ea typeface="华文楷体" pitchFamily="2" charset="-122"/>
                <a:cs typeface="Times New Roman" pitchFamily="18" charset="0"/>
              </a:rPr>
              <a:t>大宗交易系统采用询价交易模式，双方协商一致后通过大宗交易系统进行成交申报。</a:t>
            </a:r>
            <a:endParaRPr lang="en-US" altLang="zh-CN" sz="1400" b="1"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buFont typeface="Arial" pitchFamily="34" charset="0"/>
              <a:buChar char="•"/>
              <a:defRPr/>
            </a:pPr>
            <a:r>
              <a:rPr lang="zh-CN" altLang="en-US" sz="1400" b="1" kern="1200" dirty="0" smtClean="0">
                <a:solidFill>
                  <a:srgbClr val="002060"/>
                </a:solidFill>
                <a:latin typeface="华文楷体" pitchFamily="2" charset="-122"/>
                <a:ea typeface="华文楷体" pitchFamily="2" charset="-122"/>
                <a:cs typeface="Times New Roman" pitchFamily="18" charset="0"/>
              </a:rPr>
              <a:t>实际上是成交报告系统</a:t>
            </a:r>
            <a:endParaRPr lang="en-US" altLang="zh-CN" sz="1400" b="1" kern="1200" dirty="0" smtClean="0">
              <a:solidFill>
                <a:srgbClr val="002060"/>
              </a:solidFill>
              <a:latin typeface="华文楷体" pitchFamily="2" charset="-122"/>
              <a:ea typeface="华文楷体" pitchFamily="2" charset="-122"/>
              <a:cs typeface="Times New Roman" pitchFamily="18" charset="0"/>
            </a:endParaRPr>
          </a:p>
          <a:p>
            <a:pPr>
              <a:defRPr/>
            </a:pPr>
            <a:endParaRPr lang="zh-CN" altLang="en-US" dirty="0">
              <a:latin typeface="华文楷体" pitchFamily="2" charset="-122"/>
              <a:ea typeface="华文楷体" pitchFamily="2" charset="-122"/>
            </a:endParaRPr>
          </a:p>
        </p:txBody>
      </p:sp>
      <p:sp>
        <p:nvSpPr>
          <p:cNvPr id="43011" name="灯片编号占位符 3"/>
          <p:cNvSpPr>
            <a:spLocks noGrp="1"/>
          </p:cNvSpPr>
          <p:nvPr>
            <p:ph type="sldNum" sz="quarter" idx="10"/>
          </p:nvPr>
        </p:nvSpPr>
        <p:spPr>
          <a:noFill/>
        </p:spPr>
        <p:txBody>
          <a:bodyPr/>
          <a:lstStyle/>
          <a:p>
            <a:fld id="{009EC5E8-9B4D-4E47-B609-7F3B85DB1547}" type="slidenum">
              <a:rPr lang="en-US" altLang="zh-CN" smtClean="0"/>
              <a:pPr/>
              <a:t>38</a:t>
            </a:fld>
            <a:endParaRPr lang="en-US" altLang="zh-CN" smtClean="0"/>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293990"/>
            <a:ext cx="8313459" cy="4767929"/>
          </a:xfrm>
        </p:spPr>
        <p:txBody>
          <a:bodyPr/>
          <a:lstStyle/>
          <a:p>
            <a:pPr lvl="1" indent="-169859" defTabSz="1024677">
              <a:lnSpc>
                <a:spcPct val="120000"/>
              </a:lnSpc>
              <a:spcBef>
                <a:spcPct val="30000"/>
              </a:spcBef>
              <a:buClr>
                <a:srgbClr val="003366"/>
              </a:buClr>
              <a:buSzPct val="80000"/>
              <a:defRPr/>
            </a:pPr>
            <a:r>
              <a:rPr lang="zh-CN" altLang="en-US" sz="1600" b="1" kern="1200" dirty="0" smtClean="0">
                <a:solidFill>
                  <a:srgbClr val="002060"/>
                </a:solidFill>
                <a:latin typeface="华文楷体" pitchFamily="2" charset="-122"/>
                <a:ea typeface="华文楷体" pitchFamily="2" charset="-122"/>
                <a:cs typeface="Times New Roman" pitchFamily="18" charset="0"/>
              </a:rPr>
              <a:t>固定收益平台</a:t>
            </a: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defRPr/>
            </a:pPr>
            <a:r>
              <a:rPr lang="zh-CN" altLang="en-US" sz="1400" b="1" kern="1200" dirty="0" smtClean="0">
                <a:solidFill>
                  <a:srgbClr val="002060"/>
                </a:solidFill>
                <a:latin typeface="华文楷体" pitchFamily="2" charset="-122"/>
                <a:ea typeface="华文楷体" pitchFamily="2" charset="-122"/>
                <a:cs typeface="Times New Roman" pitchFamily="18" charset="0"/>
              </a:rPr>
              <a:t>市场定位</a:t>
            </a: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     建设多层次、独立的固定收益市场体系</a:t>
            </a:r>
            <a:r>
              <a:rPr lang="en-US" altLang="en-US" sz="1400" kern="1200" dirty="0" smtClean="0">
                <a:solidFill>
                  <a:srgbClr val="002060"/>
                </a:solidFill>
                <a:latin typeface="华文楷体" pitchFamily="2" charset="-122"/>
                <a:ea typeface="华文楷体" pitchFamily="2" charset="-122"/>
                <a:cs typeface="Times New Roman" pitchFamily="18" charset="0"/>
              </a:rPr>
              <a:t>,</a:t>
            </a:r>
            <a:r>
              <a:rPr lang="zh-CN" altLang="en-US" sz="1400" kern="1200" dirty="0" smtClean="0">
                <a:solidFill>
                  <a:srgbClr val="002060"/>
                </a:solidFill>
                <a:latin typeface="华文楷体" pitchFamily="2" charset="-122"/>
                <a:ea typeface="华文楷体" pitchFamily="2" charset="-122"/>
                <a:cs typeface="Times New Roman" pitchFamily="18" charset="0"/>
              </a:rPr>
              <a:t>为国债、公司债、资产支持证券等固定收益产品提供高效、低成本的批发交易平台。</a:t>
            </a:r>
            <a:r>
              <a:rPr lang="en-US" altLang="en-US" sz="1400" kern="1200" dirty="0" smtClean="0">
                <a:solidFill>
                  <a:srgbClr val="002060"/>
                </a:solidFill>
                <a:latin typeface="华文楷体" pitchFamily="2" charset="-122"/>
                <a:ea typeface="华文楷体" pitchFamily="2" charset="-122"/>
                <a:cs typeface="Times New Roman" pitchFamily="18" charset="0"/>
              </a:rPr>
              <a:t> </a:t>
            </a:r>
            <a:endParaRPr lang="zh-CN" altLang="en-US" sz="1400"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defRPr/>
            </a:pPr>
            <a:r>
              <a:rPr lang="zh-CN" altLang="en-US" sz="1400" b="1" kern="1200" dirty="0" smtClean="0">
                <a:solidFill>
                  <a:srgbClr val="002060"/>
                </a:solidFill>
                <a:latin typeface="华文楷体" pitchFamily="2" charset="-122"/>
                <a:ea typeface="华文楷体" pitchFamily="2" charset="-122"/>
                <a:cs typeface="Times New Roman" pitchFamily="18" charset="0"/>
              </a:rPr>
              <a:t>整体框架</a:t>
            </a: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a:t>
            </a:r>
            <a:r>
              <a:rPr lang="en-US" altLang="en-US" sz="1400" kern="1200" dirty="0" smtClean="0">
                <a:solidFill>
                  <a:srgbClr val="002060"/>
                </a:solidFill>
                <a:latin typeface="华文楷体" pitchFamily="2" charset="-122"/>
                <a:ea typeface="华文楷体" pitchFamily="2" charset="-122"/>
                <a:cs typeface="Times New Roman" pitchFamily="18" charset="0"/>
              </a:rPr>
              <a:t>1</a:t>
            </a:r>
            <a:r>
              <a:rPr lang="zh-CN" altLang="en-US" sz="1400" kern="1200" dirty="0" smtClean="0">
                <a:solidFill>
                  <a:srgbClr val="002060"/>
                </a:solidFill>
                <a:latin typeface="华文楷体" pitchFamily="2" charset="-122"/>
                <a:ea typeface="华文楷体" pitchFamily="2" charset="-122"/>
                <a:cs typeface="Times New Roman" pitchFamily="18" charset="0"/>
              </a:rPr>
              <a:t>）市场参与者</a:t>
            </a:r>
            <a:r>
              <a:rPr lang="en-US" altLang="en-US" sz="1400" kern="1200" dirty="0" smtClean="0">
                <a:solidFill>
                  <a:srgbClr val="002060"/>
                </a:solidFill>
                <a:latin typeface="华文楷体" pitchFamily="2" charset="-122"/>
                <a:ea typeface="华文楷体" pitchFamily="2" charset="-122"/>
                <a:cs typeface="Times New Roman" pitchFamily="18" charset="0"/>
              </a:rPr>
              <a:t> </a:t>
            </a:r>
            <a:endParaRPr lang="zh-CN" altLang="en-US" sz="1400"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          交易商和一级交易商可直接登录固定收益平台参与交易</a:t>
            </a: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          其他机构和个人投资者可通过具有经纪业务资格的交易商间接参与固定收益平台交易</a:t>
            </a: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a:t>
            </a:r>
            <a:r>
              <a:rPr lang="en-US" altLang="en-US" sz="1400" kern="1200" dirty="0" smtClean="0">
                <a:solidFill>
                  <a:srgbClr val="002060"/>
                </a:solidFill>
                <a:latin typeface="华文楷体" pitchFamily="2" charset="-122"/>
                <a:ea typeface="华文楷体" pitchFamily="2" charset="-122"/>
                <a:cs typeface="Times New Roman" pitchFamily="18" charset="0"/>
              </a:rPr>
              <a:t>2</a:t>
            </a:r>
            <a:r>
              <a:rPr lang="zh-CN" altLang="en-US" sz="1400" kern="1200" dirty="0" smtClean="0">
                <a:solidFill>
                  <a:srgbClr val="002060"/>
                </a:solidFill>
                <a:latin typeface="华文楷体" pitchFamily="2" charset="-122"/>
                <a:ea typeface="华文楷体" pitchFamily="2" charset="-122"/>
                <a:cs typeface="Times New Roman" pitchFamily="18" charset="0"/>
              </a:rPr>
              <a:t>）交易品种</a:t>
            </a:r>
            <a:r>
              <a:rPr lang="en-US" altLang="en-US" sz="1400" kern="1200" dirty="0" smtClean="0">
                <a:solidFill>
                  <a:srgbClr val="002060"/>
                </a:solidFill>
                <a:latin typeface="华文楷体" pitchFamily="2" charset="-122"/>
                <a:ea typeface="华文楷体" pitchFamily="2" charset="-122"/>
                <a:cs typeface="Times New Roman" pitchFamily="18" charset="0"/>
              </a:rPr>
              <a:t> </a:t>
            </a:r>
            <a:endParaRPr lang="zh-CN" altLang="en-US" sz="1400"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          国债、地方债、公司债、企业债、分离债和中小企业私募债券等产品</a:t>
            </a: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a:t>
            </a:r>
            <a:r>
              <a:rPr lang="en-US" altLang="en-US" sz="1400" kern="1200" dirty="0" smtClean="0">
                <a:solidFill>
                  <a:srgbClr val="002060"/>
                </a:solidFill>
                <a:latin typeface="华文楷体" pitchFamily="2" charset="-122"/>
                <a:ea typeface="华文楷体" pitchFamily="2" charset="-122"/>
                <a:cs typeface="Times New Roman" pitchFamily="18" charset="0"/>
              </a:rPr>
              <a:t>3</a:t>
            </a:r>
            <a:r>
              <a:rPr lang="zh-CN" altLang="en-US" sz="1400" kern="1200" dirty="0" smtClean="0">
                <a:solidFill>
                  <a:srgbClr val="002060"/>
                </a:solidFill>
                <a:latin typeface="华文楷体" pitchFamily="2" charset="-122"/>
                <a:ea typeface="华文楷体" pitchFamily="2" charset="-122"/>
                <a:cs typeface="Times New Roman" pitchFamily="18" charset="0"/>
              </a:rPr>
              <a:t>）交易时间</a:t>
            </a:r>
            <a:r>
              <a:rPr lang="en-US" altLang="en-US" sz="1400" kern="1200" dirty="0" smtClean="0">
                <a:solidFill>
                  <a:srgbClr val="002060"/>
                </a:solidFill>
                <a:latin typeface="华文楷体" pitchFamily="2" charset="-122"/>
                <a:ea typeface="华文楷体" pitchFamily="2" charset="-122"/>
                <a:cs typeface="Times New Roman" pitchFamily="18" charset="0"/>
              </a:rPr>
              <a:t> </a:t>
            </a:r>
            <a:endParaRPr lang="zh-CN" altLang="en-US" sz="1400" kern="1200" dirty="0" smtClean="0">
              <a:solidFill>
                <a:srgbClr val="002060"/>
              </a:solidFill>
              <a:latin typeface="华文楷体" pitchFamily="2" charset="-122"/>
              <a:ea typeface="华文楷体" pitchFamily="2" charset="-122"/>
              <a:cs typeface="Times New Roman" pitchFamily="18" charset="0"/>
            </a:endParaRPr>
          </a:p>
          <a:p>
            <a:pPr lvl="2" indent="-169859" defTabSz="1024677">
              <a:lnSpc>
                <a:spcPct val="120000"/>
              </a:lnSpc>
              <a:spcBef>
                <a:spcPct val="30000"/>
              </a:spcBef>
              <a:buClr>
                <a:srgbClr val="003366"/>
              </a:buClr>
              <a:buSzPct val="80000"/>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           现券交易时间为</a:t>
            </a:r>
            <a:r>
              <a:rPr lang="en-US" altLang="en-US" sz="1400" kern="1200" dirty="0" smtClean="0">
                <a:solidFill>
                  <a:srgbClr val="002060"/>
                </a:solidFill>
                <a:latin typeface="华文楷体" pitchFamily="2" charset="-122"/>
                <a:ea typeface="华文楷体" pitchFamily="2" charset="-122"/>
                <a:cs typeface="Times New Roman" pitchFamily="18" charset="0"/>
              </a:rPr>
              <a:t>9:30-11:30</a:t>
            </a:r>
            <a:r>
              <a:rPr lang="zh-CN" altLang="en-US" sz="1400" kern="1200" dirty="0" smtClean="0">
                <a:solidFill>
                  <a:srgbClr val="002060"/>
                </a:solidFill>
                <a:latin typeface="华文楷体" pitchFamily="2" charset="-122"/>
                <a:ea typeface="华文楷体" pitchFamily="2" charset="-122"/>
                <a:cs typeface="Times New Roman" pitchFamily="18" charset="0"/>
              </a:rPr>
              <a:t>、</a:t>
            </a:r>
            <a:r>
              <a:rPr lang="en-US" altLang="en-US" sz="1400" kern="1200" dirty="0" smtClean="0">
                <a:solidFill>
                  <a:srgbClr val="002060"/>
                </a:solidFill>
                <a:latin typeface="华文楷体" pitchFamily="2" charset="-122"/>
                <a:ea typeface="华文楷体" pitchFamily="2" charset="-122"/>
                <a:cs typeface="Times New Roman" pitchFamily="18" charset="0"/>
              </a:rPr>
              <a:t>13:00-15:00</a:t>
            </a:r>
            <a:r>
              <a:rPr lang="zh-CN" altLang="en-US" sz="1400" kern="1200" dirty="0" smtClean="0">
                <a:solidFill>
                  <a:srgbClr val="002060"/>
                </a:solidFill>
                <a:latin typeface="华文楷体" pitchFamily="2" charset="-122"/>
                <a:ea typeface="华文楷体" pitchFamily="2" charset="-122"/>
                <a:cs typeface="Times New Roman" pitchFamily="18" charset="0"/>
              </a:rPr>
              <a:t>。</a:t>
            </a:r>
          </a:p>
          <a:p>
            <a:pPr marL="153288" lvl="2" indent="-153288">
              <a:buNone/>
              <a:defRPr/>
            </a:pPr>
            <a:r>
              <a:rPr lang="en-US" altLang="zh-CN" sz="1400" kern="1200" dirty="0" smtClean="0">
                <a:solidFill>
                  <a:srgbClr val="002060"/>
                </a:solidFill>
                <a:latin typeface="华文楷体" pitchFamily="2" charset="-122"/>
                <a:ea typeface="华文楷体" pitchFamily="2" charset="-122"/>
                <a:cs typeface="Times New Roman" pitchFamily="18" charset="0"/>
              </a:rPr>
              <a:t>                     </a:t>
            </a:r>
            <a:r>
              <a:rPr lang="zh-CN" altLang="en-US" sz="1400" kern="1200" dirty="0" smtClean="0">
                <a:solidFill>
                  <a:srgbClr val="002060"/>
                </a:solidFill>
                <a:latin typeface="华文楷体" pitchFamily="2" charset="-122"/>
                <a:ea typeface="华文楷体" pitchFamily="2" charset="-122"/>
                <a:cs typeface="Times New Roman" pitchFamily="18" charset="0"/>
              </a:rPr>
              <a:t>（</a:t>
            </a:r>
            <a:r>
              <a:rPr lang="en-US" altLang="zh-CN" sz="1400" kern="1200" dirty="0" smtClean="0">
                <a:solidFill>
                  <a:srgbClr val="002060"/>
                </a:solidFill>
                <a:latin typeface="华文楷体" pitchFamily="2" charset="-122"/>
                <a:ea typeface="华文楷体" pitchFamily="2" charset="-122"/>
                <a:cs typeface="Times New Roman" pitchFamily="18" charset="0"/>
              </a:rPr>
              <a:t>4</a:t>
            </a:r>
            <a:r>
              <a:rPr lang="zh-CN" altLang="en-US" sz="1400" kern="1200" dirty="0" smtClean="0">
                <a:solidFill>
                  <a:srgbClr val="002060"/>
                </a:solidFill>
                <a:latin typeface="华文楷体" pitchFamily="2" charset="-122"/>
                <a:ea typeface="华文楷体" pitchFamily="2" charset="-122"/>
                <a:cs typeface="Times New Roman" pitchFamily="18" charset="0"/>
              </a:rPr>
              <a:t>）市场架构</a:t>
            </a: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marL="1006725" lvl="4" indent="-153288">
              <a:lnSpc>
                <a:spcPct val="150000"/>
              </a:lnSpc>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             根据境外市场经验，采用分层市场结构，即将债券市场分为交易商间市场（</a:t>
            </a:r>
            <a:r>
              <a:rPr lang="en-US" altLang="en-US" sz="1400" kern="1200" dirty="0" smtClean="0">
                <a:solidFill>
                  <a:srgbClr val="002060"/>
                </a:solidFill>
                <a:latin typeface="华文楷体" pitchFamily="2" charset="-122"/>
                <a:ea typeface="华文楷体" pitchFamily="2" charset="-122"/>
                <a:cs typeface="Times New Roman" pitchFamily="18" charset="0"/>
              </a:rPr>
              <a:t>Interdealer Market</a:t>
            </a:r>
            <a:r>
              <a:rPr lang="zh-CN" altLang="en-US" sz="1400" kern="1200" dirty="0" smtClean="0">
                <a:solidFill>
                  <a:srgbClr val="002060"/>
                </a:solidFill>
                <a:latin typeface="华文楷体" pitchFamily="2" charset="-122"/>
                <a:ea typeface="华文楷体" pitchFamily="2" charset="-122"/>
                <a:cs typeface="Times New Roman" pitchFamily="18" charset="0"/>
              </a:rPr>
              <a:t>）和交易商与客户市场（</a:t>
            </a:r>
            <a:r>
              <a:rPr lang="en-US" altLang="en-US" sz="1400" kern="1200" dirty="0" smtClean="0">
                <a:solidFill>
                  <a:srgbClr val="002060"/>
                </a:solidFill>
                <a:latin typeface="华文楷体" pitchFamily="2" charset="-122"/>
                <a:ea typeface="华文楷体" pitchFamily="2" charset="-122"/>
                <a:cs typeface="Times New Roman" pitchFamily="18" charset="0"/>
              </a:rPr>
              <a:t>Dealer-to-Customer Market</a:t>
            </a:r>
            <a:r>
              <a:rPr lang="zh-CN" altLang="en-US" sz="1400" kern="1200" dirty="0" smtClean="0">
                <a:solidFill>
                  <a:srgbClr val="002060"/>
                </a:solidFill>
                <a:latin typeface="华文楷体" pitchFamily="2" charset="-122"/>
                <a:ea typeface="华文楷体" pitchFamily="2" charset="-122"/>
                <a:cs typeface="Times New Roman" pitchFamily="18" charset="0"/>
              </a:rPr>
              <a:t>）</a:t>
            </a:r>
            <a:endParaRPr lang="en-US" altLang="en-US" sz="1400" kern="1200" dirty="0" smtClean="0">
              <a:solidFill>
                <a:srgbClr val="002060"/>
              </a:solidFill>
              <a:latin typeface="华文楷体" pitchFamily="2" charset="-122"/>
              <a:ea typeface="华文楷体" pitchFamily="2" charset="-122"/>
              <a:cs typeface="Times New Roman" pitchFamily="18" charset="0"/>
            </a:endParaRPr>
          </a:p>
          <a:p>
            <a:pPr>
              <a:buFont typeface="Wingdings" pitchFamily="2" charset="2"/>
              <a:buNone/>
              <a:defRPr/>
            </a:pPr>
            <a:endParaRPr lang="zh-CN" altLang="en-US" dirty="0">
              <a:latin typeface="华文楷体" pitchFamily="2" charset="-122"/>
              <a:ea typeface="华文楷体" pitchFamily="2" charset="-122"/>
            </a:endParaRPr>
          </a:p>
        </p:txBody>
      </p:sp>
      <p:sp>
        <p:nvSpPr>
          <p:cNvPr id="44035" name="灯片编号占位符 3"/>
          <p:cNvSpPr>
            <a:spLocks noGrp="1"/>
          </p:cNvSpPr>
          <p:nvPr>
            <p:ph type="sldNum" sz="quarter" idx="10"/>
          </p:nvPr>
        </p:nvSpPr>
        <p:spPr>
          <a:noFill/>
        </p:spPr>
        <p:txBody>
          <a:bodyPr/>
          <a:lstStyle/>
          <a:p>
            <a:fld id="{185B8C48-48AB-4E8E-A1A9-385F2B38B6A1}" type="slidenum">
              <a:rPr lang="en-US" altLang="zh-CN" smtClean="0"/>
              <a:pPr/>
              <a:t>39</a:t>
            </a:fld>
            <a:endParaRPr lang="en-US" altLang="zh-CN" smtClean="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marL="298289" lvl="1" indent="-298289">
              <a:lnSpc>
                <a:spcPct val="125000"/>
              </a:lnSpc>
              <a:buSzPct val="100000"/>
              <a:buFont typeface="Wingdings" pitchFamily="2" charset="2"/>
              <a:buChar char=""/>
              <a:defRPr/>
            </a:pPr>
            <a:r>
              <a:rPr lang="zh-CN" altLang="en-US" sz="1600" b="1" kern="1200" dirty="0" smtClean="0">
                <a:solidFill>
                  <a:srgbClr val="002060"/>
                </a:solidFill>
                <a:latin typeface="华文楷体" pitchFamily="2" charset="-122"/>
                <a:ea typeface="华文楷体" pitchFamily="2" charset="-122"/>
                <a:cs typeface="+mn-cs"/>
              </a:rPr>
              <a:t>发展阶段</a:t>
            </a:r>
            <a:r>
              <a:rPr lang="en-US" altLang="zh-CN" sz="1600" b="1" kern="1200" dirty="0" smtClean="0">
                <a:solidFill>
                  <a:srgbClr val="002060"/>
                </a:solidFill>
                <a:latin typeface="华文楷体" pitchFamily="2" charset="-122"/>
                <a:ea typeface="华文楷体" pitchFamily="2" charset="-122"/>
                <a:cs typeface="+mn-cs"/>
              </a:rPr>
              <a:t>:</a:t>
            </a:r>
            <a:r>
              <a:rPr lang="zh-CN" altLang="en-US" sz="1600" b="1" kern="1200" dirty="0" smtClean="0">
                <a:solidFill>
                  <a:srgbClr val="002060"/>
                </a:solidFill>
                <a:latin typeface="华文楷体" pitchFamily="2" charset="-122"/>
                <a:ea typeface="华文楷体" pitchFamily="2" charset="-122"/>
                <a:cs typeface="+mn-cs"/>
              </a:rPr>
              <a:t>萌芽阶段（</a:t>
            </a:r>
            <a:r>
              <a:rPr lang="zh-CN" altLang="zh-CN" sz="1600" b="1" kern="1200" dirty="0" smtClean="0">
                <a:solidFill>
                  <a:srgbClr val="002060"/>
                </a:solidFill>
                <a:latin typeface="华文楷体" pitchFamily="2" charset="-122"/>
                <a:ea typeface="华文楷体" pitchFamily="2" charset="-122"/>
                <a:cs typeface="+mn-cs"/>
              </a:rPr>
              <a:t>1981</a:t>
            </a:r>
            <a:r>
              <a:rPr lang="zh-CN" altLang="en-US" sz="1600" b="1" kern="1200" dirty="0" smtClean="0">
                <a:solidFill>
                  <a:srgbClr val="002060"/>
                </a:solidFill>
                <a:latin typeface="华文楷体" pitchFamily="2" charset="-122"/>
                <a:ea typeface="华文楷体" pitchFamily="2" charset="-122"/>
                <a:cs typeface="+mn-cs"/>
              </a:rPr>
              <a:t>-</a:t>
            </a:r>
            <a:r>
              <a:rPr lang="zh-CN" altLang="zh-CN" sz="1600" b="1" kern="1200" dirty="0" smtClean="0">
                <a:solidFill>
                  <a:srgbClr val="002060"/>
                </a:solidFill>
                <a:latin typeface="华文楷体" pitchFamily="2" charset="-122"/>
                <a:ea typeface="华文楷体" pitchFamily="2" charset="-122"/>
                <a:cs typeface="+mn-cs"/>
              </a:rPr>
              <a:t>1986</a:t>
            </a:r>
            <a:r>
              <a:rPr lang="zh-CN" altLang="en-US" sz="1600" b="1" kern="1200" dirty="0" smtClean="0">
                <a:solidFill>
                  <a:srgbClr val="002060"/>
                </a:solidFill>
                <a:latin typeface="华文楷体" pitchFamily="2" charset="-122"/>
                <a:ea typeface="华文楷体" pitchFamily="2" charset="-122"/>
                <a:cs typeface="+mn-cs"/>
              </a:rPr>
              <a:t>）</a:t>
            </a:r>
            <a:endParaRPr lang="en-US" altLang="zh-CN" sz="1600" b="1" kern="1200" dirty="0" smtClean="0">
              <a:solidFill>
                <a:srgbClr val="002060"/>
              </a:solidFill>
              <a:latin typeface="华文楷体" pitchFamily="2" charset="-122"/>
              <a:ea typeface="华文楷体" pitchFamily="2" charset="-122"/>
              <a:cs typeface="+mn-cs"/>
            </a:endParaRP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特点</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中国债券市场以国债发行为主，发展较为缓慢；</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en-US" altLang="en-US" sz="1600" kern="1200" dirty="0" err="1" smtClean="0">
                <a:solidFill>
                  <a:srgbClr val="002060"/>
                </a:solidFill>
                <a:latin typeface="华文楷体" pitchFamily="2" charset="-122"/>
                <a:ea typeface="华文楷体" pitchFamily="2" charset="-122"/>
                <a:cs typeface="+mn-cs"/>
              </a:rPr>
              <a:t>这一阶段的企业集资行为既没有政府审批，也没有相应的法律法规规范</a:t>
            </a:r>
            <a:r>
              <a:rPr lang="en-US" altLang="en-US" sz="1600" kern="1200" dirty="0" smtClean="0">
                <a:solidFill>
                  <a:srgbClr val="002060"/>
                </a:solidFill>
                <a:latin typeface="华文楷体" pitchFamily="2" charset="-122"/>
                <a:ea typeface="华文楷体" pitchFamily="2" charset="-122"/>
                <a:cs typeface="+mn-cs"/>
              </a:rPr>
              <a:t>。到</a:t>
            </a:r>
            <a:r>
              <a:rPr lang="en-US" altLang="zh-CN" sz="1600" kern="1200" dirty="0" smtClean="0">
                <a:solidFill>
                  <a:srgbClr val="002060"/>
                </a:solidFill>
                <a:latin typeface="华文楷体" pitchFamily="2" charset="-122"/>
                <a:ea typeface="华文楷体" pitchFamily="2" charset="-122"/>
                <a:cs typeface="+mn-cs"/>
              </a:rPr>
              <a:t>1986</a:t>
            </a:r>
            <a:r>
              <a:rPr lang="en-US" altLang="en-US" sz="1600" kern="1200" dirty="0" smtClean="0">
                <a:solidFill>
                  <a:srgbClr val="002060"/>
                </a:solidFill>
                <a:latin typeface="华文楷体" pitchFamily="2" charset="-122"/>
                <a:ea typeface="华文楷体" pitchFamily="2" charset="-122"/>
                <a:cs typeface="+mn-cs"/>
              </a:rPr>
              <a:t>年底，约发行</a:t>
            </a:r>
            <a:r>
              <a:rPr lang="en-US" altLang="zh-CN" sz="1600" kern="1200" dirty="0" smtClean="0">
                <a:solidFill>
                  <a:srgbClr val="002060"/>
                </a:solidFill>
                <a:latin typeface="华文楷体" pitchFamily="2" charset="-122"/>
                <a:ea typeface="华文楷体" pitchFamily="2" charset="-122"/>
                <a:cs typeface="+mn-cs"/>
              </a:rPr>
              <a:t>100</a:t>
            </a:r>
            <a:r>
              <a:rPr lang="en-US" altLang="en-US" sz="1600" kern="1200" dirty="0" smtClean="0">
                <a:solidFill>
                  <a:srgbClr val="002060"/>
                </a:solidFill>
                <a:latin typeface="华文楷体" pitchFamily="2" charset="-122"/>
                <a:ea typeface="华文楷体" pitchFamily="2" charset="-122"/>
                <a:cs typeface="+mn-cs"/>
              </a:rPr>
              <a:t>亿元人民币企业债</a:t>
            </a:r>
            <a:r>
              <a:rPr lang="zh-CN" altLang="en-US" sz="1600" kern="1200" dirty="0" smtClean="0">
                <a:solidFill>
                  <a:srgbClr val="002060"/>
                </a:solidFill>
                <a:latin typeface="华文楷体" pitchFamily="2" charset="-122"/>
                <a:ea typeface="华文楷体" pitchFamily="2" charset="-122"/>
                <a:cs typeface="+mn-cs"/>
              </a:rPr>
              <a:t>；</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en-US" altLang="en-US" sz="1600" kern="1200" dirty="0" err="1" smtClean="0">
                <a:solidFill>
                  <a:srgbClr val="002060"/>
                </a:solidFill>
                <a:latin typeface="华文楷体" pitchFamily="2" charset="-122"/>
                <a:ea typeface="华文楷体" pitchFamily="2" charset="-122"/>
                <a:cs typeface="+mn-cs"/>
              </a:rPr>
              <a:t>没有成型的债券交易机制或交易场所，债券不能进行转让和交易</a:t>
            </a:r>
            <a:r>
              <a:rPr lang="en-US" altLang="en-US" sz="1600" kern="1200" dirty="0" smtClean="0">
                <a:solidFill>
                  <a:srgbClr val="002060"/>
                </a:solidFill>
                <a:latin typeface="华文楷体" pitchFamily="2" charset="-122"/>
                <a:ea typeface="华文楷体" pitchFamily="2" charset="-122"/>
                <a:cs typeface="+mn-cs"/>
              </a:rPr>
              <a:t>。</a:t>
            </a:r>
            <a:endParaRPr lang="en-US" altLang="zh-CN" sz="1600" kern="1200" dirty="0" smtClean="0">
              <a:solidFill>
                <a:srgbClr val="002060"/>
              </a:solidFill>
              <a:latin typeface="华文楷体" pitchFamily="2" charset="-122"/>
              <a:ea typeface="华文楷体" pitchFamily="2" charset="-122"/>
              <a:cs typeface="+mn-cs"/>
            </a:endParaRPr>
          </a:p>
          <a:p>
            <a:pPr marL="298289" lvl="1" indent="-298289">
              <a:lnSpc>
                <a:spcPct val="125000"/>
              </a:lnSpc>
              <a:buSzPct val="100000"/>
              <a:buFont typeface="Arial" charset="0"/>
              <a:buChar char="–"/>
              <a:defRPr/>
            </a:pPr>
            <a:endParaRPr lang="en-US" altLang="zh-CN" sz="1600" kern="1200" dirty="0" smtClean="0">
              <a:solidFill>
                <a:srgbClr val="002060"/>
              </a:solidFill>
              <a:latin typeface="华文楷体" pitchFamily="2" charset="-122"/>
              <a:ea typeface="华文楷体" pitchFamily="2" charset="-122"/>
              <a:cs typeface="+mn-cs"/>
            </a:endParaRP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标志性事件</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1981</a:t>
            </a:r>
            <a:r>
              <a:rPr lang="en-US" altLang="en-US" sz="1600" kern="1200" dirty="0" smtClean="0">
                <a:solidFill>
                  <a:srgbClr val="002060"/>
                </a:solidFill>
                <a:latin typeface="华文楷体" pitchFamily="2" charset="-122"/>
                <a:ea typeface="华文楷体" pitchFamily="2" charset="-122"/>
                <a:cs typeface="+mn-cs"/>
              </a:rPr>
              <a:t>年，财政部正式发行国库券，我国债券市场由此产生</a:t>
            </a:r>
            <a:r>
              <a:rPr lang="zh-CN" altLang="en-US"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1984</a:t>
            </a:r>
            <a:r>
              <a:rPr lang="en-US" altLang="en-US" sz="1600" kern="1200" dirty="0" smtClean="0">
                <a:solidFill>
                  <a:srgbClr val="002060"/>
                </a:solidFill>
                <a:latin typeface="华文楷体" pitchFamily="2" charset="-122"/>
                <a:ea typeface="华文楷体" pitchFamily="2" charset="-122"/>
                <a:cs typeface="+mn-cs"/>
              </a:rPr>
              <a:t>年开始，少量企业因资金缺乏开始自发地开展向社会或企业内部集资等类似企业债券的融资活动。</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1985</a:t>
            </a:r>
            <a:r>
              <a:rPr lang="en-US" altLang="en-US" sz="1600" kern="1200" dirty="0" smtClean="0">
                <a:solidFill>
                  <a:srgbClr val="002060"/>
                </a:solidFill>
                <a:latin typeface="华文楷体" pitchFamily="2" charset="-122"/>
                <a:ea typeface="华文楷体" pitchFamily="2" charset="-122"/>
                <a:cs typeface="+mn-cs"/>
              </a:rPr>
              <a:t>年，为筹集国家基础建设资金，央行同意工行和农行发行金融债券。</a:t>
            </a:r>
            <a:endParaRPr lang="zh-CN" altLang="en-US" sz="1600" kern="1200" dirty="0" smtClean="0">
              <a:solidFill>
                <a:srgbClr val="002060"/>
              </a:solidFill>
              <a:latin typeface="华文楷体" pitchFamily="2" charset="-122"/>
              <a:ea typeface="华文楷体" pitchFamily="2" charset="-122"/>
              <a:cs typeface="+mn-cs"/>
            </a:endParaRPr>
          </a:p>
          <a:p>
            <a:pPr>
              <a:defRPr/>
            </a:pPr>
            <a:endParaRPr lang="zh-CN" altLang="en-US" dirty="0"/>
          </a:p>
        </p:txBody>
      </p:sp>
      <p:sp>
        <p:nvSpPr>
          <p:cNvPr id="8195" name="灯片编号占位符 3"/>
          <p:cNvSpPr>
            <a:spLocks noGrp="1"/>
          </p:cNvSpPr>
          <p:nvPr>
            <p:ph type="sldNum" sz="quarter" idx="10"/>
          </p:nvPr>
        </p:nvSpPr>
        <p:spPr>
          <a:noFill/>
        </p:spPr>
        <p:txBody>
          <a:bodyPr/>
          <a:lstStyle/>
          <a:p>
            <a:fld id="{2B09AC4D-2C61-4D9B-BD6D-0D58AC284502}" type="slidenum">
              <a:rPr lang="en-US" altLang="zh-CN" smtClean="0"/>
              <a:pPr/>
              <a:t>4</a:t>
            </a:fld>
            <a:endParaRPr lang="en-US" altLang="zh-CN" smtClean="0"/>
          </a:p>
        </p:txBody>
      </p:sp>
      <p:sp>
        <p:nvSpPr>
          <p:cNvPr id="8196" name="Rectangle 2"/>
          <p:cNvSpPr>
            <a:spLocks noGrp="1" noChangeArrowheads="1"/>
          </p:cNvSpPr>
          <p:nvPr>
            <p:ph type="title"/>
          </p:nvPr>
        </p:nvSpPr>
        <p:spPr>
          <a:xfrm>
            <a:off x="473385" y="664828"/>
            <a:ext cx="8195883" cy="388054"/>
          </a:xfrm>
        </p:spPr>
        <p:txBody>
          <a:bodyPr/>
          <a:lstStyle/>
          <a:p>
            <a:pPr>
              <a:buNone/>
            </a:pPr>
            <a:r>
              <a:rPr lang="zh-CN" altLang="en-US" sz="1700" dirty="0" smtClean="0"/>
              <a:t>（一）我国债券市场历史演变</a:t>
            </a:r>
          </a:p>
        </p:txBody>
      </p:sp>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73385" y="1309683"/>
            <a:ext cx="8197232" cy="4578182"/>
          </a:xfrm>
        </p:spPr>
        <p:txBody>
          <a:bodyPr/>
          <a:lstStyle/>
          <a:p>
            <a:pPr lvl="2">
              <a:buSzPct val="100000"/>
              <a:buFont typeface="Wingdings" pitchFamily="2" charset="2"/>
              <a:buNone/>
              <a:defRPr/>
            </a:pPr>
            <a:r>
              <a:rPr lang="zh-CN" altLang="en-US" sz="1400" b="1" kern="1200" dirty="0" smtClean="0">
                <a:solidFill>
                  <a:srgbClr val="002060"/>
                </a:solidFill>
                <a:latin typeface="华文楷体" pitchFamily="2" charset="-122"/>
                <a:ea typeface="华文楷体" pitchFamily="2" charset="-122"/>
                <a:cs typeface="Times New Roman" pitchFamily="18" charset="0"/>
              </a:rPr>
              <a:t>（</a:t>
            </a:r>
            <a:r>
              <a:rPr lang="en-US" altLang="zh-CN" sz="1400" b="1" kern="1200" dirty="0" smtClean="0">
                <a:solidFill>
                  <a:srgbClr val="002060"/>
                </a:solidFill>
                <a:latin typeface="华文楷体" pitchFamily="2" charset="-122"/>
                <a:ea typeface="华文楷体" pitchFamily="2" charset="-122"/>
                <a:cs typeface="Times New Roman" pitchFamily="18" charset="0"/>
              </a:rPr>
              <a:t>5</a:t>
            </a:r>
            <a:r>
              <a:rPr lang="zh-CN" altLang="en-US" sz="1400" b="1" kern="1200" dirty="0" smtClean="0">
                <a:solidFill>
                  <a:srgbClr val="002060"/>
                </a:solidFill>
                <a:latin typeface="华文楷体" pitchFamily="2" charset="-122"/>
                <a:ea typeface="华文楷体" pitchFamily="2" charset="-122"/>
                <a:cs typeface="Times New Roman" pitchFamily="18" charset="0"/>
              </a:rPr>
              <a:t>）交易流程</a:t>
            </a: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1">
              <a:defRPr/>
            </a:pPr>
            <a:endParaRPr lang="en-US" altLang="zh-CN" sz="1400" kern="1200" dirty="0" smtClean="0">
              <a:solidFill>
                <a:srgbClr val="002060"/>
              </a:solidFill>
              <a:latin typeface="华文楷体" pitchFamily="2" charset="-122"/>
              <a:ea typeface="华文楷体" pitchFamily="2" charset="-122"/>
              <a:cs typeface="Times New Roman" pitchFamily="18" charset="0"/>
            </a:endParaRPr>
          </a:p>
          <a:p>
            <a:pPr lvl="2">
              <a:buSzPct val="100000"/>
              <a:buFont typeface="Wingdings" pitchFamily="2" charset="2"/>
              <a:buNone/>
              <a:defRPr/>
            </a:pPr>
            <a:r>
              <a:rPr lang="zh-CN" altLang="en-US" sz="1400" kern="1200" dirty="0" smtClean="0">
                <a:solidFill>
                  <a:srgbClr val="002060"/>
                </a:solidFill>
                <a:latin typeface="华文楷体" pitchFamily="2" charset="-122"/>
                <a:ea typeface="华文楷体" pitchFamily="2" charset="-122"/>
                <a:cs typeface="Times New Roman" pitchFamily="18" charset="0"/>
              </a:rPr>
              <a:t>（</a:t>
            </a:r>
            <a:r>
              <a:rPr lang="en-US" altLang="zh-CN" sz="1400" kern="1200" dirty="0" smtClean="0">
                <a:solidFill>
                  <a:srgbClr val="002060"/>
                </a:solidFill>
                <a:latin typeface="华文楷体" pitchFamily="2" charset="-122"/>
                <a:ea typeface="华文楷体" pitchFamily="2" charset="-122"/>
                <a:cs typeface="Times New Roman" pitchFamily="18" charset="0"/>
              </a:rPr>
              <a:t>6</a:t>
            </a:r>
            <a:r>
              <a:rPr lang="zh-CN" altLang="en-US" sz="1400" kern="1200" dirty="0" smtClean="0">
                <a:solidFill>
                  <a:srgbClr val="002060"/>
                </a:solidFill>
                <a:latin typeface="华文楷体" pitchFamily="2" charset="-122"/>
                <a:ea typeface="华文楷体" pitchFamily="2" charset="-122"/>
                <a:cs typeface="Times New Roman" pitchFamily="18" charset="0"/>
              </a:rPr>
              <a:t>）一级交易商制度</a:t>
            </a:r>
          </a:p>
          <a:p>
            <a:pPr lvl="4">
              <a:lnSpc>
                <a:spcPct val="150000"/>
              </a:lnSpc>
              <a:buFont typeface="Wingdings" pitchFamily="2" charset="2"/>
              <a:buChar char="ü"/>
              <a:defRPr/>
            </a:pPr>
            <a:r>
              <a:rPr lang="zh-CN" altLang="en-US" sz="1400" kern="1200" dirty="0" smtClean="0">
                <a:solidFill>
                  <a:srgbClr val="002060"/>
                </a:solidFill>
                <a:latin typeface="华文楷体" pitchFamily="2" charset="-122"/>
                <a:ea typeface="华文楷体" pitchFamily="2" charset="-122"/>
                <a:cs typeface="Times New Roman" pitchFamily="18" charset="0"/>
              </a:rPr>
              <a:t>一级交易商对规定的交易品种提供确定买卖报价；</a:t>
            </a:r>
          </a:p>
          <a:p>
            <a:pPr lvl="4">
              <a:lnSpc>
                <a:spcPct val="150000"/>
              </a:lnSpc>
              <a:buFont typeface="Wingdings" pitchFamily="2" charset="2"/>
              <a:buChar char="ü"/>
              <a:defRPr/>
            </a:pPr>
            <a:r>
              <a:rPr lang="zh-CN" altLang="en-US" sz="1400" kern="1200" dirty="0" smtClean="0">
                <a:solidFill>
                  <a:srgbClr val="002060"/>
                </a:solidFill>
                <a:latin typeface="华文楷体" pitchFamily="2" charset="-122"/>
                <a:ea typeface="华文楷体" pitchFamily="2" charset="-122"/>
                <a:cs typeface="Times New Roman" pitchFamily="18" charset="0"/>
              </a:rPr>
              <a:t>报价价格和数量要满足特定要求，且每日买卖价差不超过规定的最大幅度；报价单日中断时间累计不得超过</a:t>
            </a:r>
            <a:r>
              <a:rPr lang="en-US" altLang="en-US" sz="1400" kern="1200" dirty="0" smtClean="0">
                <a:solidFill>
                  <a:srgbClr val="002060"/>
                </a:solidFill>
                <a:latin typeface="华文楷体" pitchFamily="2" charset="-122"/>
                <a:ea typeface="华文楷体" pitchFamily="2" charset="-122"/>
                <a:cs typeface="Times New Roman" pitchFamily="18" charset="0"/>
              </a:rPr>
              <a:t>60</a:t>
            </a:r>
            <a:r>
              <a:rPr lang="zh-CN" altLang="en-US" sz="1400" kern="1200" dirty="0" smtClean="0">
                <a:solidFill>
                  <a:srgbClr val="002060"/>
                </a:solidFill>
                <a:latin typeface="华文楷体" pitchFamily="2" charset="-122"/>
                <a:ea typeface="华文楷体" pitchFamily="2" charset="-122"/>
                <a:cs typeface="Times New Roman" pitchFamily="18" charset="0"/>
              </a:rPr>
              <a:t>分钟；</a:t>
            </a:r>
          </a:p>
          <a:p>
            <a:pPr lvl="4">
              <a:lnSpc>
                <a:spcPct val="150000"/>
              </a:lnSpc>
              <a:buFont typeface="Wingdings" pitchFamily="2" charset="2"/>
              <a:buChar char="ü"/>
              <a:defRPr/>
            </a:pPr>
            <a:r>
              <a:rPr lang="zh-CN" altLang="en-US" sz="1400" kern="1200" dirty="0" smtClean="0">
                <a:solidFill>
                  <a:srgbClr val="002060"/>
                </a:solidFill>
                <a:latin typeface="华文楷体" pitchFamily="2" charset="-122"/>
                <a:ea typeface="华文楷体" pitchFamily="2" charset="-122"/>
                <a:cs typeface="Times New Roman" pitchFamily="18" charset="0"/>
              </a:rPr>
              <a:t>一级交易商须对市场参与者的询价，及时提供富有竞争力的报价。</a:t>
            </a:r>
          </a:p>
          <a:p>
            <a:pPr>
              <a:defRPr/>
            </a:pPr>
            <a:r>
              <a:rPr lang="zh-CN" b="1" dirty="0" smtClean="0">
                <a:latin typeface="华文楷体" pitchFamily="2" charset="-122"/>
                <a:ea typeface="华文楷体" pitchFamily="2" charset="-122"/>
              </a:rPr>
              <a:t> </a:t>
            </a:r>
            <a:endParaRPr lang="zh-CN" altLang="en-US" dirty="0">
              <a:latin typeface="华文楷体" pitchFamily="2" charset="-122"/>
              <a:ea typeface="华文楷体" pitchFamily="2" charset="-122"/>
            </a:endParaRPr>
          </a:p>
        </p:txBody>
      </p:sp>
      <p:sp>
        <p:nvSpPr>
          <p:cNvPr id="1028" name="灯片编号占位符 2"/>
          <p:cNvSpPr>
            <a:spLocks noGrp="1"/>
          </p:cNvSpPr>
          <p:nvPr>
            <p:ph type="sldNum" sz="quarter" idx="10"/>
          </p:nvPr>
        </p:nvSpPr>
        <p:spPr>
          <a:noFill/>
        </p:spPr>
        <p:txBody>
          <a:bodyPr/>
          <a:lstStyle/>
          <a:p>
            <a:fld id="{8D9608C4-AFC8-4E45-B5E2-2AD0AD2D3915}" type="slidenum">
              <a:rPr lang="en-US" altLang="zh-CN" smtClean="0"/>
              <a:pPr/>
              <a:t>40</a:t>
            </a:fld>
            <a:endParaRPr lang="en-US" altLang="zh-CN" smtClean="0"/>
          </a:p>
        </p:txBody>
      </p:sp>
      <p:sp>
        <p:nvSpPr>
          <p:cNvPr id="1029" name="Rectangle 2"/>
          <p:cNvSpPr>
            <a:spLocks noChangeArrowheads="1"/>
          </p:cNvSpPr>
          <p:nvPr/>
        </p:nvSpPr>
        <p:spPr bwMode="auto">
          <a:xfrm>
            <a:off x="0" y="0"/>
            <a:ext cx="160706" cy="357320"/>
          </a:xfrm>
          <a:prstGeom prst="rect">
            <a:avLst/>
          </a:prstGeom>
          <a:noFill/>
          <a:ln w="9525">
            <a:noFill/>
            <a:miter lim="800000"/>
            <a:headEnd/>
            <a:tailEnd/>
          </a:ln>
        </p:spPr>
        <p:txBody>
          <a:bodyPr wrap="none" lIns="79544" tIns="39772" rIns="79544" bIns="39772" anchor="ctr">
            <a:spAutoFit/>
          </a:bodyPr>
          <a:lstStyle/>
          <a:p>
            <a:endParaRPr lang="zh-CN" altLang="en-US"/>
          </a:p>
        </p:txBody>
      </p:sp>
      <p:graphicFrame>
        <p:nvGraphicFramePr>
          <p:cNvPr id="1026" name="Object 1"/>
          <p:cNvGraphicFramePr>
            <a:graphicFrameLocks noChangeAspect="1"/>
          </p:cNvGraphicFramePr>
          <p:nvPr/>
        </p:nvGraphicFramePr>
        <p:xfrm>
          <a:off x="748514" y="1373883"/>
          <a:ext cx="6797310" cy="2826232"/>
        </p:xfrm>
        <a:graphic>
          <a:graphicData uri="http://schemas.openxmlformats.org/presentationml/2006/ole">
            <p:oleObj spid="_x0000_s1026" r:id="rId3" imgW="7822571" imgH="6635420" progId="Visio.Drawing.11">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656804" y="4140195"/>
            <a:ext cx="7586283" cy="1779057"/>
          </a:xfrm>
          <a:prstGeom prst="rect">
            <a:avLst/>
          </a:prstGeom>
          <a:noFill/>
          <a:ln w="9525" algn="ctr">
            <a:solidFill>
              <a:schemeClr val="bg1"/>
            </a:solidFill>
            <a:miter lim="800000"/>
            <a:headEnd/>
            <a:tailEnd/>
          </a:ln>
        </p:spPr>
        <p:txBody>
          <a:bodyPr lIns="80233" tIns="40115" rIns="80233" bIns="40115" anchor="ctr"/>
          <a:lstStyle/>
          <a:p>
            <a:pPr marL="156050" indent="-156050" algn="just" defTabSz="803722">
              <a:lnSpc>
                <a:spcPct val="115000"/>
              </a:lnSpc>
              <a:spcBef>
                <a:spcPct val="20000"/>
              </a:spcBef>
              <a:spcAft>
                <a:spcPct val="20000"/>
              </a:spcAft>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从换手率来看，平均换手履约</a:t>
            </a:r>
            <a:r>
              <a:rPr lang="en-US" altLang="zh-CN" sz="1400" dirty="0">
                <a:solidFill>
                  <a:srgbClr val="002060"/>
                </a:solidFill>
                <a:latin typeface="华文楷体" pitchFamily="2" charset="-122"/>
                <a:ea typeface="华文楷体" pitchFamily="2" charset="-122"/>
                <a:cs typeface="Times New Roman" pitchFamily="18" charset="0"/>
              </a:rPr>
              <a:t>0.8</a:t>
            </a:r>
            <a:r>
              <a:rPr lang="zh-CN" altLang="en-US" sz="1400" dirty="0">
                <a:solidFill>
                  <a:srgbClr val="002060"/>
                </a:solidFill>
                <a:latin typeface="华文楷体" pitchFamily="2" charset="-122"/>
                <a:ea typeface="华文楷体" pitchFamily="2" charset="-122"/>
                <a:cs typeface="Times New Roman" pitchFamily="18" charset="0"/>
              </a:rPr>
              <a:t>倍，其中可转债最高，达到</a:t>
            </a:r>
            <a:r>
              <a:rPr lang="en-US" altLang="zh-CN" sz="1400" dirty="0">
                <a:solidFill>
                  <a:srgbClr val="002060"/>
                </a:solidFill>
                <a:latin typeface="华文楷体" pitchFamily="2" charset="-122"/>
                <a:ea typeface="华文楷体" pitchFamily="2" charset="-122"/>
                <a:cs typeface="Times New Roman" pitchFamily="18" charset="0"/>
              </a:rPr>
              <a:t>1.8</a:t>
            </a:r>
            <a:r>
              <a:rPr lang="zh-CN" altLang="en-US" sz="1400" dirty="0">
                <a:solidFill>
                  <a:srgbClr val="002060"/>
                </a:solidFill>
                <a:latin typeface="华文楷体" pitchFamily="2" charset="-122"/>
                <a:ea typeface="华文楷体" pitchFamily="2" charset="-122"/>
                <a:cs typeface="Times New Roman" pitchFamily="18" charset="0"/>
              </a:rPr>
              <a:t>倍左右，其次是企业债，换手率接近</a:t>
            </a:r>
            <a:r>
              <a:rPr lang="en-US" altLang="zh-CN" sz="1400" dirty="0">
                <a:solidFill>
                  <a:srgbClr val="002060"/>
                </a:solidFill>
                <a:latin typeface="华文楷体" pitchFamily="2" charset="-122"/>
                <a:ea typeface="华文楷体" pitchFamily="2" charset="-122"/>
                <a:cs typeface="Times New Roman" pitchFamily="18" charset="0"/>
              </a:rPr>
              <a:t>1</a:t>
            </a:r>
            <a:r>
              <a:rPr lang="zh-CN" altLang="en-US" sz="1400" dirty="0">
                <a:solidFill>
                  <a:srgbClr val="002060"/>
                </a:solidFill>
                <a:latin typeface="华文楷体" pitchFamily="2" charset="-122"/>
                <a:ea typeface="华文楷体" pitchFamily="2" charset="-122"/>
                <a:cs typeface="Times New Roman" pitchFamily="18" charset="0"/>
              </a:rPr>
              <a:t>倍。</a:t>
            </a:r>
            <a:endParaRPr lang="en-US" altLang="zh-CN" sz="1400" dirty="0">
              <a:solidFill>
                <a:srgbClr val="002060"/>
              </a:solidFill>
              <a:latin typeface="华文楷体" pitchFamily="2" charset="-122"/>
              <a:ea typeface="华文楷体" pitchFamily="2" charset="-122"/>
              <a:cs typeface="Times New Roman" pitchFamily="18" charset="0"/>
            </a:endParaRPr>
          </a:p>
          <a:p>
            <a:pPr marL="156050" indent="-156050" algn="just" defTabSz="803722">
              <a:lnSpc>
                <a:spcPct val="115000"/>
              </a:lnSpc>
              <a:spcBef>
                <a:spcPct val="20000"/>
              </a:spcBef>
              <a:spcAft>
                <a:spcPct val="20000"/>
              </a:spcAft>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国债和公司债的换手率较低低。国债主要被保险公司持有；公司债大部分进入回购质押库，流通量较低。</a:t>
            </a:r>
            <a:endParaRPr lang="zh-CN" altLang="en-US" sz="1400" dirty="0">
              <a:latin typeface="华文楷体" pitchFamily="2" charset="-122"/>
              <a:ea typeface="华文楷体" pitchFamily="2" charset="-122"/>
              <a:cs typeface="Times New Roman" pitchFamily="18" charset="0"/>
            </a:endParaRPr>
          </a:p>
        </p:txBody>
      </p:sp>
      <p:sp>
        <p:nvSpPr>
          <p:cNvPr id="45059" name="Text Box 158"/>
          <p:cNvSpPr txBox="1">
            <a:spLocks noChangeArrowheads="1"/>
          </p:cNvSpPr>
          <p:nvPr/>
        </p:nvSpPr>
        <p:spPr bwMode="auto">
          <a:xfrm>
            <a:off x="1901628" y="1309682"/>
            <a:ext cx="4742074" cy="275348"/>
          </a:xfrm>
          <a:prstGeom prst="rect">
            <a:avLst/>
          </a:prstGeom>
          <a:solidFill>
            <a:srgbClr val="003366"/>
          </a:solidFill>
          <a:ln w="9525" algn="ctr">
            <a:solidFill>
              <a:srgbClr val="003366"/>
            </a:solidFill>
            <a:miter lim="800000"/>
            <a:headEnd/>
            <a:tailEnd/>
          </a:ln>
        </p:spPr>
        <p:txBody>
          <a:bodyPr lIns="106334" tIns="91666" rIns="73334" bIns="91666" anchor="ctr"/>
          <a:lstStyle/>
          <a:p>
            <a:pPr algn="ctr" defTabSz="904533" eaLnBrk="0" hangingPunct="0">
              <a:spcBef>
                <a:spcPct val="50000"/>
              </a:spcBef>
            </a:pPr>
            <a:r>
              <a:rPr lang="zh-CN" altLang="en-US" dirty="0">
                <a:solidFill>
                  <a:schemeClr val="bg1"/>
                </a:solidFill>
                <a:latin typeface="华文楷体" pitchFamily="2" charset="-122"/>
                <a:ea typeface="华文楷体" pitchFamily="2" charset="-122"/>
              </a:rPr>
              <a:t>债券换手率比较</a:t>
            </a:r>
          </a:p>
        </p:txBody>
      </p:sp>
      <p:sp>
        <p:nvSpPr>
          <p:cNvPr id="45060" name="灯片编号占位符 4"/>
          <p:cNvSpPr txBox="1">
            <a:spLocks noGrp="1"/>
          </p:cNvSpPr>
          <p:nvPr/>
        </p:nvSpPr>
        <p:spPr bwMode="auto">
          <a:xfrm>
            <a:off x="6818889" y="6400039"/>
            <a:ext cx="2133600" cy="322427"/>
          </a:xfrm>
          <a:prstGeom prst="rect">
            <a:avLst/>
          </a:prstGeom>
          <a:noFill/>
          <a:ln w="9525" algn="ctr">
            <a:noFill/>
            <a:miter lim="800000"/>
            <a:headEnd/>
            <a:tailEnd/>
          </a:ln>
        </p:spPr>
        <p:txBody>
          <a:bodyPr lIns="93098" tIns="46551" rIns="93098" bIns="46551"/>
          <a:lstStyle/>
          <a:p>
            <a:pPr algn="r" defTabSz="930771"/>
            <a:fld id="{8949D5AD-8BDE-46CC-BDA3-4E9A47819E2B}" type="slidenum">
              <a:rPr lang="en-US" altLang="zh-CN" sz="1400">
                <a:latin typeface="楷体_GB2312" pitchFamily="49" charset="-122"/>
              </a:rPr>
              <a:pPr algn="r" defTabSz="930771"/>
              <a:t>41</a:t>
            </a:fld>
            <a:endParaRPr lang="en-US" altLang="zh-CN" sz="1400" dirty="0">
              <a:latin typeface="楷体_GB2312" pitchFamily="49" charset="-122"/>
            </a:endParaRPr>
          </a:p>
        </p:txBody>
      </p:sp>
      <p:graphicFrame>
        <p:nvGraphicFramePr>
          <p:cNvPr id="6" name="图表 5"/>
          <p:cNvGraphicFramePr/>
          <p:nvPr/>
        </p:nvGraphicFramePr>
        <p:xfrm>
          <a:off x="1234012" y="1952386"/>
          <a:ext cx="5947688" cy="24652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p:spPr>
        <p:txBody>
          <a:bodyPr/>
          <a:lstStyle/>
          <a:p>
            <a:fld id="{A9A06865-D939-4AA4-B152-94C5A40CF860}" type="slidenum">
              <a:rPr lang="en-US" altLang="zh-CN" smtClean="0"/>
              <a:pPr/>
              <a:t>42</a:t>
            </a:fld>
            <a:endParaRPr lang="en-US" altLang="zh-CN" smtClean="0"/>
          </a:p>
        </p:txBody>
      </p:sp>
      <p:sp>
        <p:nvSpPr>
          <p:cNvPr id="24580" name="Rectangle 3"/>
          <p:cNvSpPr>
            <a:spLocks noGrp="1" noChangeArrowheads="1"/>
          </p:cNvSpPr>
          <p:nvPr>
            <p:ph type="body" sz="half" idx="1"/>
          </p:nvPr>
        </p:nvSpPr>
        <p:spPr>
          <a:xfrm>
            <a:off x="534074" y="1309683"/>
            <a:ext cx="8104174" cy="4688035"/>
          </a:xfrm>
        </p:spPr>
        <p:txBody>
          <a:bodyPr/>
          <a:lstStyle/>
          <a:p>
            <a:pPr indent="-169859" defTabSz="1024677">
              <a:lnSpc>
                <a:spcPct val="120000"/>
              </a:lnSpc>
              <a:spcBef>
                <a:spcPct val="30000"/>
              </a:spcBef>
              <a:buClr>
                <a:srgbClr val="003366"/>
              </a:buClr>
              <a:buSzPct val="80000"/>
              <a:defRPr/>
            </a:pPr>
            <a:r>
              <a:rPr lang="zh-CN" altLang="en-US" sz="1600" b="1" kern="1200" dirty="0" smtClean="0">
                <a:solidFill>
                  <a:srgbClr val="002060"/>
                </a:solidFill>
                <a:latin typeface="华文楷体" pitchFamily="2" charset="-122"/>
                <a:ea typeface="华文楷体" pitchFamily="2" charset="-122"/>
                <a:cs typeface="Times New Roman" pitchFamily="18" charset="0"/>
              </a:rPr>
              <a:t>投资者结构</a:t>
            </a: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1" indent="-169859" defTabSz="1024677">
              <a:lnSpc>
                <a:spcPct val="120000"/>
              </a:lnSpc>
              <a:spcBef>
                <a:spcPct val="30000"/>
              </a:spcBef>
              <a:buClr>
                <a:srgbClr val="003366"/>
              </a:buClr>
              <a:buSzPct val="80000"/>
              <a:defRPr/>
            </a:pP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1" indent="-169859" defTabSz="1024677">
              <a:lnSpc>
                <a:spcPct val="120000"/>
              </a:lnSpc>
              <a:spcBef>
                <a:spcPct val="30000"/>
              </a:spcBef>
              <a:buClr>
                <a:srgbClr val="003366"/>
              </a:buClr>
              <a:buSzPct val="80000"/>
              <a:defRPr/>
            </a:pPr>
            <a:r>
              <a:rPr lang="zh-CN" altLang="en-US" sz="1600" b="1" kern="1200" dirty="0" smtClean="0">
                <a:solidFill>
                  <a:srgbClr val="002060"/>
                </a:solidFill>
                <a:latin typeface="华文楷体" pitchFamily="2" charset="-122"/>
                <a:ea typeface="华文楷体" pitchFamily="2" charset="-122"/>
                <a:cs typeface="Times New Roman" pitchFamily="18" charset="0"/>
              </a:rPr>
              <a:t>交易所债券市场投资者包括券商、基金、保险、信托、财务公司、券商的机构客户和个人客户，其中保险公司和投资基金成为交易所债券市场主要的投资者。</a:t>
            </a: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1" indent="-169859" defTabSz="1024677">
              <a:lnSpc>
                <a:spcPct val="120000"/>
              </a:lnSpc>
              <a:spcBef>
                <a:spcPct val="30000"/>
              </a:spcBef>
              <a:buClr>
                <a:srgbClr val="003366"/>
              </a:buClr>
              <a:buSzPct val="80000"/>
              <a:defRPr/>
            </a:pPr>
            <a:r>
              <a:rPr lang="zh-CN" altLang="en-US" sz="1600" b="1" kern="1200" dirty="0" smtClean="0">
                <a:solidFill>
                  <a:srgbClr val="002060"/>
                </a:solidFill>
                <a:latin typeface="华文楷体" pitchFamily="2" charset="-122"/>
                <a:ea typeface="华文楷体" pitchFamily="2" charset="-122"/>
                <a:cs typeface="Times New Roman" pitchFamily="18" charset="0"/>
              </a:rPr>
              <a:t>交易所市场投资者结构有开户数目多、金额小等特点。以帐户数目来看，个人投资者的开户数据占了绝大部分，而以托管金额来看，机构投资者占有绝大部分。</a:t>
            </a: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lvl="1" indent="-169859" defTabSz="1024677">
              <a:lnSpc>
                <a:spcPct val="120000"/>
              </a:lnSpc>
              <a:spcBef>
                <a:spcPct val="30000"/>
              </a:spcBef>
              <a:buClr>
                <a:srgbClr val="003366"/>
              </a:buClr>
              <a:buSzPct val="80000"/>
              <a:defRPr/>
            </a:pPr>
            <a:endParaRPr lang="en-US" altLang="zh-CN" sz="1600" b="1" kern="1200" dirty="0" smtClean="0">
              <a:solidFill>
                <a:srgbClr val="002060"/>
              </a:solidFill>
              <a:latin typeface="华文楷体" pitchFamily="2" charset="-122"/>
              <a:ea typeface="华文楷体" pitchFamily="2" charset="-122"/>
              <a:cs typeface="Times New Roman" pitchFamily="18" charset="0"/>
            </a:endParaRPr>
          </a:p>
          <a:p>
            <a:pPr>
              <a:lnSpc>
                <a:spcPct val="125000"/>
              </a:lnSpc>
              <a:buSzPct val="100000"/>
              <a:defRPr/>
            </a:pPr>
            <a:endParaRPr lang="zh-CN" altLang="en-US" sz="1600" b="1" dirty="0" smtClean="0">
              <a:solidFill>
                <a:srgbClr val="002060"/>
              </a:solidFill>
              <a:latin typeface="华文楷体" pitchFamily="2" charset="-122"/>
              <a:ea typeface="华文楷体" pitchFamily="2" charset="-122"/>
            </a:endParaRPr>
          </a:p>
        </p:txBody>
      </p:sp>
      <p:graphicFrame>
        <p:nvGraphicFramePr>
          <p:cNvPr id="8" name="图表 7"/>
          <p:cNvGraphicFramePr/>
          <p:nvPr/>
        </p:nvGraphicFramePr>
        <p:xfrm>
          <a:off x="-118683" y="1929879879"/>
          <a:ext cx="0" cy="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p>
            <a:fld id="{7CCF4A73-2A71-4D25-B2A9-EB1E1B3AA83B}" type="slidenum">
              <a:rPr lang="en-US" altLang="zh-CN" smtClean="0"/>
              <a:pPr/>
              <a:t>43</a:t>
            </a:fld>
            <a:endParaRPr lang="en-US" altLang="zh-CN" smtClean="0"/>
          </a:p>
        </p:txBody>
      </p:sp>
      <p:pic>
        <p:nvPicPr>
          <p:cNvPr id="47107" name="Picture 2" descr="C:\Users\user\AppData\Roaming\Tencent\Users\792161489\QQ\WinTemp\RichOle\7LGDZ1PF$6(3DGLS@`U]_J1.jpg"/>
          <p:cNvPicPr>
            <a:picLocks noChangeAspect="1" noChangeArrowheads="1"/>
          </p:cNvPicPr>
          <p:nvPr/>
        </p:nvPicPr>
        <p:blipFill>
          <a:blip r:embed="rId2" r:link="rId3" cstate="print"/>
          <a:srcRect/>
          <a:stretch>
            <a:fillRect/>
          </a:stretch>
        </p:blipFill>
        <p:spPr bwMode="auto">
          <a:xfrm>
            <a:off x="687823" y="1438083"/>
            <a:ext cx="7586284" cy="4302835"/>
          </a:xfrm>
          <a:prstGeom prst="rect">
            <a:avLst/>
          </a:prstGeom>
          <a:noFill/>
          <a:ln w="9525" algn="ctr">
            <a:noFill/>
            <a:miter lim="800000"/>
            <a:headEnd/>
            <a:tailEnd/>
          </a:ln>
        </p:spPr>
      </p:pic>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687823" y="1759084"/>
          <a:ext cx="7193842" cy="3788371"/>
        </p:xfrm>
        <a:graphic>
          <a:graphicData uri="http://schemas.openxmlformats.org/drawingml/2006/table">
            <a:tbl>
              <a:tblPr firstRow="1" bandRow="1">
                <a:tableStyleId>{5C22544A-7EE6-4342-B048-85BDC9FD1C3A}</a:tableStyleId>
              </a:tblPr>
              <a:tblGrid>
                <a:gridCol w="910360"/>
                <a:gridCol w="3079087"/>
                <a:gridCol w="3204395"/>
              </a:tblGrid>
              <a:tr h="301313">
                <a:tc>
                  <a:txBody>
                    <a:bodyPr/>
                    <a:lstStyle/>
                    <a:p>
                      <a:endParaRPr lang="zh-CN" altLang="en-US" sz="1400" b="1" dirty="0">
                        <a:latin typeface="华文楷体" pitchFamily="2" charset="-122"/>
                        <a:ea typeface="华文楷体" pitchFamily="2" charset="-122"/>
                      </a:endParaRPr>
                    </a:p>
                  </a:txBody>
                  <a:tcPr marL="77684" marR="77684" marT="41088" marB="41088"/>
                </a:tc>
                <a:tc>
                  <a:txBody>
                    <a:bodyPr/>
                    <a:lstStyle/>
                    <a:p>
                      <a:r>
                        <a:rPr lang="zh-CN" altLang="en-US" sz="1400" b="1" dirty="0" smtClean="0">
                          <a:latin typeface="华文楷体" pitchFamily="2" charset="-122"/>
                          <a:ea typeface="华文楷体" pitchFamily="2" charset="-122"/>
                        </a:rPr>
                        <a:t>质押式回购</a:t>
                      </a:r>
                      <a:endParaRPr lang="zh-CN" altLang="en-US" sz="1400" b="1" dirty="0">
                        <a:latin typeface="华文楷体" pitchFamily="2" charset="-122"/>
                        <a:ea typeface="华文楷体" pitchFamily="2" charset="-122"/>
                      </a:endParaRPr>
                    </a:p>
                  </a:txBody>
                  <a:tcPr marL="77684" marR="77684" marT="41088" marB="41088"/>
                </a:tc>
                <a:tc>
                  <a:txBody>
                    <a:bodyPr/>
                    <a:lstStyle/>
                    <a:p>
                      <a:r>
                        <a:rPr lang="zh-CN" altLang="en-US" sz="1400" b="1" dirty="0" smtClean="0">
                          <a:latin typeface="华文楷体" pitchFamily="2" charset="-122"/>
                          <a:ea typeface="华文楷体" pitchFamily="2" charset="-122"/>
                        </a:rPr>
                        <a:t>买断式回购</a:t>
                      </a:r>
                      <a:endParaRPr lang="zh-CN" altLang="en-US" sz="1400" b="1" dirty="0">
                        <a:latin typeface="华文楷体" pitchFamily="2" charset="-122"/>
                        <a:ea typeface="华文楷体" pitchFamily="2" charset="-122"/>
                      </a:endParaRPr>
                    </a:p>
                  </a:txBody>
                  <a:tcPr marL="77684" marR="77684" marT="41088" marB="41088"/>
                </a:tc>
              </a:tr>
              <a:tr h="1616131">
                <a:tc>
                  <a:txBody>
                    <a:bodyPr/>
                    <a:lstStyle/>
                    <a:p>
                      <a:r>
                        <a:rPr lang="zh-CN" altLang="en-US" sz="1400" b="1" kern="1200" dirty="0" smtClean="0">
                          <a:solidFill>
                            <a:srgbClr val="000066"/>
                          </a:solidFill>
                          <a:latin typeface="华文楷体" pitchFamily="2" charset="-122"/>
                          <a:ea typeface="华文楷体" pitchFamily="2" charset="-122"/>
                          <a:cs typeface="+mn-cs"/>
                        </a:rPr>
                        <a:t>概念</a:t>
                      </a:r>
                      <a:endParaRPr lang="zh-CN" altLang="en-US" sz="1400" b="1"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r>
                        <a:rPr lang="zh-CN" altLang="en-US" sz="1400" b="0" kern="1200" dirty="0" smtClean="0">
                          <a:solidFill>
                            <a:srgbClr val="000066"/>
                          </a:solidFill>
                          <a:latin typeface="华文楷体" pitchFamily="2" charset="-122"/>
                          <a:ea typeface="华文楷体" pitchFamily="2" charset="-122"/>
                          <a:cs typeface="+mn-cs"/>
                        </a:rPr>
                        <a:t>正回购方</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资金融人方</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在将债券出质给逆回购方</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资金融出方</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融入资金的同时，双方约定在将来某一指定日期，由正回购方按约定回购利率计算的资金额向逆回购方返回资金，逆回购方向正回购方返回原出质债券的融资行为。</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r>
                        <a:rPr lang="zh-CN" altLang="en-US" sz="1400" b="0" kern="1200" dirty="0" smtClean="0">
                          <a:solidFill>
                            <a:srgbClr val="000066"/>
                          </a:solidFill>
                          <a:latin typeface="华文楷体" pitchFamily="2" charset="-122"/>
                          <a:ea typeface="华文楷体" pitchFamily="2" charset="-122"/>
                          <a:cs typeface="+mn-cs"/>
                        </a:rPr>
                        <a:t>正回购方 </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债券持有人</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在将一笔债券卖给逆回购方 </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债券购买方</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的同时，交易双方约定在未来某一日期，再由正回购方（卖方</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以约定价格从逆回购方 </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买方</a:t>
                      </a:r>
                      <a:r>
                        <a:rPr lang="en-US" altLang="zh-CN" sz="1400" b="0" kern="1200" dirty="0" smtClean="0">
                          <a:solidFill>
                            <a:srgbClr val="000066"/>
                          </a:solidFill>
                          <a:latin typeface="华文楷体" pitchFamily="2" charset="-122"/>
                          <a:ea typeface="华文楷体" pitchFamily="2" charset="-122"/>
                          <a:cs typeface="+mn-cs"/>
                        </a:rPr>
                        <a:t>)</a:t>
                      </a:r>
                      <a:r>
                        <a:rPr lang="zh-CN" altLang="en-US" sz="1400" b="0" kern="1200" dirty="0" smtClean="0">
                          <a:solidFill>
                            <a:srgbClr val="000066"/>
                          </a:solidFill>
                          <a:latin typeface="华文楷体" pitchFamily="2" charset="-122"/>
                          <a:ea typeface="华文楷体" pitchFamily="2" charset="-122"/>
                          <a:cs typeface="+mn-cs"/>
                        </a:rPr>
                        <a:t>购回相等数量同种债券的交易行为。</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r>
              <a:tr h="419629">
                <a:tc>
                  <a:txBody>
                    <a:bodyPr/>
                    <a:lstStyle/>
                    <a:p>
                      <a:r>
                        <a:rPr lang="zh-CN" altLang="en-US" sz="1400" b="1" kern="1200" dirty="0" smtClean="0">
                          <a:solidFill>
                            <a:srgbClr val="000066"/>
                          </a:solidFill>
                          <a:latin typeface="华文楷体" pitchFamily="2" charset="-122"/>
                          <a:ea typeface="华文楷体" pitchFamily="2" charset="-122"/>
                          <a:cs typeface="+mn-cs"/>
                        </a:rPr>
                        <a:t>区别</a:t>
                      </a:r>
                      <a:endParaRPr lang="zh-CN" altLang="en-US" sz="1400" b="1"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r>
                        <a:rPr lang="zh-CN" altLang="en-US" sz="1400" b="0" kern="1200" dirty="0" smtClean="0">
                          <a:solidFill>
                            <a:srgbClr val="000066"/>
                          </a:solidFill>
                          <a:latin typeface="华文楷体" pitchFamily="2" charset="-122"/>
                          <a:ea typeface="华文楷体" pitchFamily="2" charset="-122"/>
                          <a:cs typeface="+mn-cs"/>
                        </a:rPr>
                        <a:t>债券进行质押，不进行过户</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r>
                        <a:rPr lang="zh-CN" altLang="en-US" sz="1400" b="0" kern="1200" dirty="0" smtClean="0">
                          <a:solidFill>
                            <a:srgbClr val="000066"/>
                          </a:solidFill>
                          <a:latin typeface="华文楷体" pitchFamily="2" charset="-122"/>
                          <a:ea typeface="华文楷体" pitchFamily="2" charset="-122"/>
                          <a:cs typeface="+mn-cs"/>
                        </a:rPr>
                        <a:t>债券实际过户</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r>
              <a:tr h="543380">
                <a:tc>
                  <a:txBody>
                    <a:bodyPr/>
                    <a:lstStyle/>
                    <a:p>
                      <a:r>
                        <a:rPr lang="zh-CN" altLang="en-US" sz="1400" b="1" kern="1200" dirty="0" smtClean="0">
                          <a:solidFill>
                            <a:srgbClr val="000066"/>
                          </a:solidFill>
                          <a:latin typeface="华文楷体" pitchFamily="2" charset="-122"/>
                          <a:ea typeface="华文楷体" pitchFamily="2" charset="-122"/>
                          <a:cs typeface="+mn-cs"/>
                        </a:rPr>
                        <a:t>目的</a:t>
                      </a:r>
                      <a:endParaRPr lang="zh-CN" altLang="en-US" sz="1400" b="1"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rgbClr val="000066"/>
                          </a:solidFill>
                          <a:latin typeface="华文楷体" pitchFamily="2" charset="-122"/>
                          <a:ea typeface="华文楷体" pitchFamily="2" charset="-122"/>
                          <a:cs typeface="+mn-cs"/>
                        </a:rPr>
                        <a:t>融资（有抵押的资金拆借）</a:t>
                      </a:r>
                      <a:endParaRPr lang="en-US" altLang="zh-CN" sz="1400" b="0" kern="1200" dirty="0" smtClean="0">
                        <a:solidFill>
                          <a:srgbClr val="000066"/>
                        </a:solidFill>
                        <a:latin typeface="华文楷体" pitchFamily="2" charset="-122"/>
                        <a:ea typeface="华文楷体" pitchFamily="2"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kern="1200" dirty="0" smtClean="0">
                          <a:solidFill>
                            <a:srgbClr val="000066"/>
                          </a:solidFill>
                          <a:latin typeface="华文楷体" pitchFamily="2" charset="-122"/>
                          <a:ea typeface="华文楷体" pitchFamily="2" charset="-122"/>
                          <a:cs typeface="+mn-cs"/>
                        </a:rPr>
                        <a:t>General Collateral Repo</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smtClean="0">
                          <a:solidFill>
                            <a:srgbClr val="000066"/>
                          </a:solidFill>
                          <a:latin typeface="华文楷体" pitchFamily="2" charset="-122"/>
                          <a:ea typeface="华文楷体" pitchFamily="2" charset="-122"/>
                          <a:cs typeface="+mn-cs"/>
                        </a:rPr>
                        <a:t>融券（证券借贷）</a:t>
                      </a:r>
                    </a:p>
                    <a:p>
                      <a:r>
                        <a:rPr lang="en-US" altLang="zh-CN" sz="1400" b="0" kern="1200" dirty="0" smtClean="0">
                          <a:solidFill>
                            <a:srgbClr val="000066"/>
                          </a:solidFill>
                          <a:latin typeface="华文楷体" pitchFamily="2" charset="-122"/>
                          <a:ea typeface="华文楷体" pitchFamily="2" charset="-122"/>
                          <a:cs typeface="+mn-cs"/>
                        </a:rPr>
                        <a:t>Special Repo</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r>
              <a:tr h="387469">
                <a:tc>
                  <a:txBody>
                    <a:bodyPr/>
                    <a:lstStyle/>
                    <a:p>
                      <a:r>
                        <a:rPr lang="zh-CN" altLang="en-US" sz="1400" b="1" kern="1200" dirty="0" smtClean="0">
                          <a:solidFill>
                            <a:srgbClr val="000066"/>
                          </a:solidFill>
                          <a:latin typeface="华文楷体" pitchFamily="2" charset="-122"/>
                          <a:ea typeface="华文楷体" pitchFamily="2" charset="-122"/>
                          <a:cs typeface="+mn-cs"/>
                        </a:rPr>
                        <a:t>标的债券</a:t>
                      </a:r>
                      <a:endParaRPr lang="zh-CN" altLang="en-US" sz="1400" b="1"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r>
                        <a:rPr lang="zh-CN" altLang="en-US" sz="1400" b="0" kern="1200" dirty="0" smtClean="0">
                          <a:solidFill>
                            <a:srgbClr val="000066"/>
                          </a:solidFill>
                          <a:latin typeface="华文楷体" pitchFamily="2" charset="-122"/>
                          <a:ea typeface="华文楷体" pitchFamily="2" charset="-122"/>
                          <a:cs typeface="+mn-cs"/>
                        </a:rPr>
                        <a:t>一篮子债券</a:t>
                      </a:r>
                      <a:r>
                        <a:rPr lang="en-US" altLang="zh-CN" sz="1400" b="0" kern="1200" dirty="0" smtClean="0">
                          <a:solidFill>
                            <a:srgbClr val="000066"/>
                          </a:solidFill>
                          <a:latin typeface="华文楷体" pitchFamily="2" charset="-122"/>
                          <a:ea typeface="华文楷体" pitchFamily="2" charset="-122"/>
                          <a:cs typeface="+mn-cs"/>
                        </a:rPr>
                        <a:t>(Bond Portfolio)</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c>
                  <a:txBody>
                    <a:bodyPr/>
                    <a:lstStyle/>
                    <a:p>
                      <a:r>
                        <a:rPr lang="zh-CN" altLang="en-US" sz="1400" b="0" kern="1200" dirty="0" smtClean="0">
                          <a:solidFill>
                            <a:srgbClr val="000066"/>
                          </a:solidFill>
                          <a:latin typeface="华文楷体" pitchFamily="2" charset="-122"/>
                          <a:ea typeface="华文楷体" pitchFamily="2" charset="-122"/>
                          <a:cs typeface="+mn-cs"/>
                        </a:rPr>
                        <a:t>单个特定债券（</a:t>
                      </a:r>
                      <a:r>
                        <a:rPr lang="en-US" altLang="zh-CN" sz="1400" b="0" kern="1200" dirty="0" smtClean="0">
                          <a:solidFill>
                            <a:srgbClr val="000066"/>
                          </a:solidFill>
                          <a:latin typeface="华文楷体" pitchFamily="2" charset="-122"/>
                          <a:ea typeface="华文楷体" pitchFamily="2" charset="-122"/>
                          <a:cs typeface="+mn-cs"/>
                        </a:rPr>
                        <a:t>Individual Bond)</a:t>
                      </a:r>
                      <a:endParaRPr lang="zh-CN" altLang="en-US" sz="1400" b="0" kern="1200" dirty="0">
                        <a:solidFill>
                          <a:srgbClr val="000066"/>
                        </a:solidFill>
                        <a:latin typeface="华文楷体" pitchFamily="2" charset="-122"/>
                        <a:ea typeface="华文楷体" pitchFamily="2" charset="-122"/>
                        <a:cs typeface="+mn-cs"/>
                      </a:endParaRPr>
                    </a:p>
                  </a:txBody>
                  <a:tcPr marL="77684" marR="77684" marT="41088" marB="41088"/>
                </a:tc>
              </a:tr>
              <a:tr h="520449">
                <a:tc>
                  <a:txBody>
                    <a:bodyPr/>
                    <a:lstStyle/>
                    <a:p>
                      <a:pPr marL="0" algn="l" defTabSz="914400" rtl="0" eaLnBrk="1" latinLnBrk="0" hangingPunct="1"/>
                      <a:r>
                        <a:rPr lang="zh-CN" altLang="en-US" sz="1400" b="1" kern="1200" dirty="0" smtClean="0">
                          <a:solidFill>
                            <a:srgbClr val="000066"/>
                          </a:solidFill>
                          <a:latin typeface="华文楷体" pitchFamily="2" charset="-122"/>
                          <a:ea typeface="华文楷体" pitchFamily="2" charset="-122"/>
                          <a:cs typeface="+mn-cs"/>
                        </a:rPr>
                        <a:t>市场规模</a:t>
                      </a:r>
                    </a:p>
                  </a:txBody>
                  <a:tcPr marL="77684" marR="77684" marT="41088" marB="41088"/>
                </a:tc>
                <a:tc>
                  <a:txBody>
                    <a:bodyPr/>
                    <a:lstStyle/>
                    <a:p>
                      <a:pPr marL="0" algn="l" defTabSz="914400" rtl="0" eaLnBrk="1" latinLnBrk="0" hangingPunct="1"/>
                      <a:r>
                        <a:rPr lang="en-US" altLang="zh-CN" sz="1400" b="0" kern="1200" dirty="0" smtClean="0">
                          <a:solidFill>
                            <a:srgbClr val="000066"/>
                          </a:solidFill>
                          <a:latin typeface="华文楷体" pitchFamily="2" charset="-122"/>
                          <a:ea typeface="华文楷体" pitchFamily="2" charset="-122"/>
                          <a:cs typeface="+mn-cs"/>
                        </a:rPr>
                        <a:t>2011</a:t>
                      </a:r>
                      <a:r>
                        <a:rPr lang="zh-CN" altLang="en-US" sz="1400" b="0" kern="1200" dirty="0" smtClean="0">
                          <a:solidFill>
                            <a:srgbClr val="000066"/>
                          </a:solidFill>
                          <a:latin typeface="华文楷体" pitchFamily="2" charset="-122"/>
                          <a:ea typeface="华文楷体" pitchFamily="2" charset="-122"/>
                          <a:cs typeface="+mn-cs"/>
                        </a:rPr>
                        <a:t>年</a:t>
                      </a:r>
                      <a:r>
                        <a:rPr lang="en-US" altLang="zh-CN" sz="1400" b="0" kern="1200" dirty="0" smtClean="0">
                          <a:solidFill>
                            <a:srgbClr val="000066"/>
                          </a:solidFill>
                          <a:latin typeface="华文楷体" pitchFamily="2" charset="-122"/>
                          <a:ea typeface="华文楷体" pitchFamily="2" charset="-122"/>
                          <a:cs typeface="+mn-cs"/>
                        </a:rPr>
                        <a:t>1-9</a:t>
                      </a:r>
                      <a:r>
                        <a:rPr lang="zh-CN" altLang="en-US" sz="1400" b="0" kern="1200" dirty="0" smtClean="0">
                          <a:solidFill>
                            <a:srgbClr val="000066"/>
                          </a:solidFill>
                          <a:latin typeface="华文楷体" pitchFamily="2" charset="-122"/>
                          <a:ea typeface="华文楷体" pitchFamily="2" charset="-122"/>
                          <a:cs typeface="+mn-cs"/>
                        </a:rPr>
                        <a:t>月成交</a:t>
                      </a:r>
                      <a:r>
                        <a:rPr lang="en-US" altLang="zh-CN" sz="1400" b="0" kern="1200" dirty="0" smtClean="0">
                          <a:solidFill>
                            <a:srgbClr val="000066"/>
                          </a:solidFill>
                          <a:latin typeface="华文楷体" pitchFamily="2" charset="-122"/>
                          <a:ea typeface="华文楷体" pitchFamily="2" charset="-122"/>
                          <a:cs typeface="+mn-cs"/>
                        </a:rPr>
                        <a:t>108.7</a:t>
                      </a:r>
                      <a:r>
                        <a:rPr lang="zh-CN" altLang="en-US" sz="1400" b="0" kern="1200" dirty="0" smtClean="0">
                          <a:solidFill>
                            <a:srgbClr val="000066"/>
                          </a:solidFill>
                          <a:latin typeface="华文楷体" pitchFamily="2" charset="-122"/>
                          <a:ea typeface="华文楷体" pitchFamily="2" charset="-122"/>
                          <a:cs typeface="+mn-cs"/>
                        </a:rPr>
                        <a:t>万亿元</a:t>
                      </a:r>
                    </a:p>
                  </a:txBody>
                  <a:tcPr marL="77684" marR="77684" marT="41088" marB="410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kern="1200" dirty="0" smtClean="0">
                          <a:solidFill>
                            <a:srgbClr val="000066"/>
                          </a:solidFill>
                          <a:latin typeface="华文楷体" pitchFamily="2" charset="-122"/>
                          <a:ea typeface="华文楷体" pitchFamily="2" charset="-122"/>
                          <a:cs typeface="+mn-cs"/>
                        </a:rPr>
                        <a:t>2012</a:t>
                      </a:r>
                      <a:r>
                        <a:rPr lang="zh-CN" altLang="en-US" sz="1400" b="0" kern="1200" dirty="0" smtClean="0">
                          <a:solidFill>
                            <a:srgbClr val="000066"/>
                          </a:solidFill>
                          <a:latin typeface="华文楷体" pitchFamily="2" charset="-122"/>
                          <a:ea typeface="华文楷体" pitchFamily="2" charset="-122"/>
                          <a:cs typeface="+mn-cs"/>
                        </a:rPr>
                        <a:t>年</a:t>
                      </a:r>
                      <a:r>
                        <a:rPr lang="en-US" altLang="zh-CN" sz="1400" b="0" kern="1200" dirty="0" smtClean="0">
                          <a:solidFill>
                            <a:srgbClr val="000066"/>
                          </a:solidFill>
                          <a:latin typeface="华文楷体" pitchFamily="2" charset="-122"/>
                          <a:ea typeface="华文楷体" pitchFamily="2" charset="-122"/>
                          <a:cs typeface="+mn-cs"/>
                        </a:rPr>
                        <a:t>1-9</a:t>
                      </a:r>
                      <a:r>
                        <a:rPr lang="zh-CN" altLang="en-US" sz="1400" b="0" kern="1200" dirty="0" smtClean="0">
                          <a:solidFill>
                            <a:srgbClr val="000066"/>
                          </a:solidFill>
                          <a:latin typeface="华文楷体" pitchFamily="2" charset="-122"/>
                          <a:ea typeface="华文楷体" pitchFamily="2" charset="-122"/>
                          <a:cs typeface="+mn-cs"/>
                        </a:rPr>
                        <a:t>月成交</a:t>
                      </a:r>
                      <a:r>
                        <a:rPr lang="en-US" altLang="zh-CN" sz="1400" b="0" kern="1200" dirty="0" smtClean="0">
                          <a:solidFill>
                            <a:srgbClr val="000066"/>
                          </a:solidFill>
                          <a:latin typeface="华文楷体" pitchFamily="2" charset="-122"/>
                          <a:ea typeface="华文楷体" pitchFamily="2" charset="-122"/>
                          <a:cs typeface="+mn-cs"/>
                        </a:rPr>
                        <a:t>3.5</a:t>
                      </a:r>
                      <a:r>
                        <a:rPr lang="zh-CN" altLang="en-US" sz="1400" b="0" kern="1200" dirty="0" smtClean="0">
                          <a:solidFill>
                            <a:srgbClr val="000066"/>
                          </a:solidFill>
                          <a:latin typeface="华文楷体" pitchFamily="2" charset="-122"/>
                          <a:ea typeface="华文楷体" pitchFamily="2" charset="-122"/>
                          <a:cs typeface="+mn-cs"/>
                        </a:rPr>
                        <a:t>万亿元</a:t>
                      </a:r>
                    </a:p>
                    <a:p>
                      <a:pPr marL="0" algn="l" defTabSz="914400" rtl="0" eaLnBrk="1" latinLnBrk="0" hangingPunct="1"/>
                      <a:endParaRPr lang="zh-CN" altLang="en-US" sz="1400" b="0" kern="1200" dirty="0" smtClean="0">
                        <a:solidFill>
                          <a:srgbClr val="000066"/>
                        </a:solidFill>
                        <a:latin typeface="华文楷体" pitchFamily="2" charset="-122"/>
                        <a:ea typeface="华文楷体" pitchFamily="2" charset="-122"/>
                        <a:cs typeface="+mn-cs"/>
                      </a:endParaRPr>
                    </a:p>
                  </a:txBody>
                  <a:tcPr marL="77684" marR="77684" marT="41088" marB="41088"/>
                </a:tc>
              </a:tr>
            </a:tbl>
          </a:graphicData>
        </a:graphic>
      </p:graphicFrame>
      <p:sp>
        <p:nvSpPr>
          <p:cNvPr id="48160" name="灯片编号占位符 3"/>
          <p:cNvSpPr>
            <a:spLocks noGrp="1"/>
          </p:cNvSpPr>
          <p:nvPr>
            <p:ph type="sldNum" sz="quarter" idx="10"/>
          </p:nvPr>
        </p:nvSpPr>
        <p:spPr>
          <a:noFill/>
        </p:spPr>
        <p:txBody>
          <a:bodyPr/>
          <a:lstStyle/>
          <a:p>
            <a:fld id="{0BDB0167-86EC-480C-8CEC-F90FB8EE1245}" type="slidenum">
              <a:rPr lang="en-US" altLang="zh-CN" smtClean="0"/>
              <a:pPr/>
              <a:t>44</a:t>
            </a:fld>
            <a:endParaRPr lang="en-US" altLang="zh-CN" smtClean="0"/>
          </a:p>
        </p:txBody>
      </p:sp>
      <p:sp>
        <p:nvSpPr>
          <p:cNvPr id="48161" name="Rectangle 2"/>
          <p:cNvSpPr>
            <a:spLocks noChangeArrowheads="1"/>
          </p:cNvSpPr>
          <p:nvPr/>
        </p:nvSpPr>
        <p:spPr bwMode="auto">
          <a:xfrm>
            <a:off x="428596" y="642918"/>
            <a:ext cx="8195883" cy="388054"/>
          </a:xfrm>
          <a:prstGeom prst="rect">
            <a:avLst/>
          </a:prstGeom>
          <a:solidFill>
            <a:srgbClr val="003366"/>
          </a:solidFill>
          <a:ln w="9525">
            <a:noFill/>
            <a:miter lim="800000"/>
            <a:headEnd/>
            <a:tailEnd/>
          </a:ln>
        </p:spPr>
        <p:txBody>
          <a:bodyPr lIns="91424" tIns="45712" rIns="91424" bIns="45712" anchor="ctr"/>
          <a:lstStyle/>
          <a:p>
            <a:pPr defTabSz="914200" eaLnBrk="0" hangingPunct="0"/>
            <a:r>
              <a:rPr lang="zh-CN" altLang="en-US" sz="1700" b="1" dirty="0">
                <a:solidFill>
                  <a:schemeClr val="bg1"/>
                </a:solidFill>
                <a:latin typeface="华文楷体" pitchFamily="2" charset="-122"/>
                <a:ea typeface="华文楷体" pitchFamily="2" charset="-122"/>
              </a:rPr>
              <a:t>（三）回购市场</a:t>
            </a:r>
          </a:p>
        </p:txBody>
      </p:sp>
      <p:sp>
        <p:nvSpPr>
          <p:cNvPr id="48162" name="矩形 5"/>
          <p:cNvSpPr>
            <a:spLocks noChangeArrowheads="1"/>
          </p:cNvSpPr>
          <p:nvPr/>
        </p:nvSpPr>
        <p:spPr bwMode="auto">
          <a:xfrm>
            <a:off x="748514" y="1309682"/>
            <a:ext cx="742211" cy="375786"/>
          </a:xfrm>
          <a:prstGeom prst="rect">
            <a:avLst/>
          </a:prstGeom>
          <a:noFill/>
          <a:ln w="9525">
            <a:noFill/>
            <a:miter lim="800000"/>
            <a:headEnd/>
            <a:tailEnd/>
          </a:ln>
        </p:spPr>
        <p:txBody>
          <a:bodyPr wrap="none" lIns="79544" tIns="39772" rIns="79544" bIns="39772">
            <a:spAutoFit/>
          </a:bodyPr>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概况</a:t>
            </a:r>
            <a:endParaRPr lang="en-US" altLang="zh-CN" sz="1600" dirty="0">
              <a:solidFill>
                <a:srgbClr val="002060"/>
              </a:solidFill>
              <a:latin typeface="华文楷体" pitchFamily="2" charset="-122"/>
              <a:ea typeface="华文楷体" pitchFamily="2" charset="-122"/>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6"/>
          <p:cNvSpPr txBox="1">
            <a:spLocks noChangeArrowheads="1"/>
          </p:cNvSpPr>
          <p:nvPr/>
        </p:nvSpPr>
        <p:spPr bwMode="auto">
          <a:xfrm>
            <a:off x="809204" y="5291518"/>
            <a:ext cx="7906200" cy="834601"/>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回购是债券的主要交易方式。交易所债券市场目前基本上全部是回购交易（</a:t>
            </a:r>
            <a:r>
              <a:rPr lang="en-US" altLang="zh-CN" sz="1600" dirty="0">
                <a:solidFill>
                  <a:srgbClr val="002060"/>
                </a:solidFill>
                <a:latin typeface="华文楷体" pitchFamily="2" charset="-122"/>
                <a:ea typeface="华文楷体" pitchFamily="2" charset="-122"/>
                <a:cs typeface="Times New Roman" pitchFamily="18" charset="0"/>
              </a:rPr>
              <a:t>97%</a:t>
            </a:r>
            <a:r>
              <a:rPr lang="zh-CN" altLang="en-US" sz="1600" dirty="0">
                <a:solidFill>
                  <a:srgbClr val="002060"/>
                </a:solidFill>
                <a:latin typeface="华文楷体" pitchFamily="2" charset="-122"/>
                <a:ea typeface="华文楷体" pitchFamily="2" charset="-122"/>
                <a:cs typeface="Times New Roman" pitchFamily="18" charset="0"/>
              </a:rPr>
              <a:t>），现券交易不足</a:t>
            </a:r>
            <a:r>
              <a:rPr lang="en-US" altLang="zh-CN" sz="1600" dirty="0">
                <a:solidFill>
                  <a:srgbClr val="002060"/>
                </a:solidFill>
                <a:latin typeface="华文楷体" pitchFamily="2" charset="-122"/>
                <a:ea typeface="华文楷体" pitchFamily="2" charset="-122"/>
                <a:cs typeface="Times New Roman" pitchFamily="18" charset="0"/>
              </a:rPr>
              <a:t>3%</a:t>
            </a:r>
            <a:r>
              <a:rPr lang="zh-CN" altLang="en-US" sz="1600" dirty="0">
                <a:solidFill>
                  <a:srgbClr val="002060"/>
                </a:solidFill>
                <a:latin typeface="华文楷体" pitchFamily="2" charset="-122"/>
                <a:ea typeface="华文楷体" pitchFamily="2" charset="-122"/>
                <a:cs typeface="Times New Roman" pitchFamily="18" charset="0"/>
              </a:rPr>
              <a:t>。</a:t>
            </a:r>
            <a:endParaRPr lang="en-US" altLang="zh-CN" sz="1600" dirty="0">
              <a:solidFill>
                <a:srgbClr val="002060"/>
              </a:solidFill>
              <a:latin typeface="华文楷体" pitchFamily="2" charset="-122"/>
              <a:ea typeface="华文楷体" pitchFamily="2" charset="-122"/>
              <a:cs typeface="Times New Roman" pitchFamily="18" charset="0"/>
            </a:endParaRPr>
          </a:p>
        </p:txBody>
      </p:sp>
      <p:sp>
        <p:nvSpPr>
          <p:cNvPr id="49155"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C04708F4-0406-48BC-BC45-89322DF789EC}" type="slidenum">
              <a:rPr lang="en-US" altLang="zh-CN" sz="1400">
                <a:latin typeface="楷体_GB2312" pitchFamily="49" charset="-122"/>
              </a:rPr>
              <a:pPr algn="r" defTabSz="904533"/>
              <a:t>45</a:t>
            </a:fld>
            <a:endParaRPr lang="en-US" altLang="zh-CN" sz="1400" dirty="0">
              <a:latin typeface="楷体_GB2312" pitchFamily="49" charset="-122"/>
            </a:endParaRPr>
          </a:p>
        </p:txBody>
      </p:sp>
      <p:pic>
        <p:nvPicPr>
          <p:cNvPr id="49156" name="Picture 6" descr="C:\Users\user\AppData\Roaming\Tencent\Users\792161489\QQ\WinTemp\RichOle\XVEA)P1N162UGRJA6E)KW$K.jpg"/>
          <p:cNvPicPr>
            <a:picLocks noChangeAspect="1" noChangeArrowheads="1"/>
          </p:cNvPicPr>
          <p:nvPr/>
        </p:nvPicPr>
        <p:blipFill>
          <a:blip r:embed="rId3" r:link="rId4" cstate="print"/>
          <a:srcRect/>
          <a:stretch>
            <a:fillRect/>
          </a:stretch>
        </p:blipFill>
        <p:spPr bwMode="auto">
          <a:xfrm>
            <a:off x="748514" y="1373883"/>
            <a:ext cx="7525593" cy="3656553"/>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1"/>
          <p:cNvSpPr txBox="1">
            <a:spLocks noChangeArrowheads="1"/>
          </p:cNvSpPr>
          <p:nvPr/>
        </p:nvSpPr>
        <p:spPr bwMode="auto">
          <a:xfrm>
            <a:off x="930585" y="1309682"/>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上交所回购日均交易量</a:t>
            </a:r>
          </a:p>
        </p:txBody>
      </p:sp>
      <p:sp>
        <p:nvSpPr>
          <p:cNvPr id="50179"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34A436F4-09B6-49CF-8345-19560D6B4D67}" type="slidenum">
              <a:rPr lang="en-US" altLang="zh-CN" sz="1400">
                <a:latin typeface="楷体_GB2312" pitchFamily="49" charset="-122"/>
              </a:rPr>
              <a:pPr algn="r" defTabSz="904533"/>
              <a:t>46</a:t>
            </a:fld>
            <a:endParaRPr lang="en-US" altLang="zh-CN" sz="1400" dirty="0">
              <a:latin typeface="楷体_GB2312" pitchFamily="49" charset="-122"/>
            </a:endParaRPr>
          </a:p>
        </p:txBody>
      </p:sp>
      <p:graphicFrame>
        <p:nvGraphicFramePr>
          <p:cNvPr id="9" name="表格 8"/>
          <p:cNvGraphicFramePr>
            <a:graphicFrameLocks noGrp="1"/>
          </p:cNvGraphicFramePr>
          <p:nvPr/>
        </p:nvGraphicFramePr>
        <p:xfrm>
          <a:off x="809204" y="1759084"/>
          <a:ext cx="5644208" cy="2588551"/>
        </p:xfrm>
        <a:graphic>
          <a:graphicData uri="http://schemas.openxmlformats.org/drawingml/2006/table">
            <a:tbl>
              <a:tblPr>
                <a:tableStyleId>{073A0DAA-6AF3-43AB-8588-CEC1D06C72B9}</a:tableStyleId>
              </a:tblPr>
              <a:tblGrid>
                <a:gridCol w="1244607"/>
                <a:gridCol w="2158518"/>
                <a:gridCol w="2241083"/>
              </a:tblGrid>
              <a:tr h="369793">
                <a:tc>
                  <a:txBody>
                    <a:bodyPr/>
                    <a:lstStyle/>
                    <a:p>
                      <a:pPr algn="ctr">
                        <a:lnSpc>
                          <a:spcPct val="150000"/>
                        </a:lnSpc>
                        <a:spcAft>
                          <a:spcPts val="0"/>
                        </a:spcAft>
                      </a:pPr>
                      <a:r>
                        <a:rPr lang="zh-CN" altLang="en-US" sz="1600" kern="1200" dirty="0">
                          <a:solidFill>
                            <a:srgbClr val="000066"/>
                          </a:solidFill>
                          <a:latin typeface="华文楷体" pitchFamily="2" charset="-122"/>
                          <a:ea typeface="华文楷体" pitchFamily="2" charset="-122"/>
                        </a:rPr>
                        <a:t>年份</a:t>
                      </a:r>
                      <a:endParaRPr lang="zh-CN" altLang="en-US" sz="1600" b="1"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ctr">
                        <a:lnSpc>
                          <a:spcPct val="150000"/>
                        </a:lnSpc>
                        <a:spcAft>
                          <a:spcPts val="0"/>
                        </a:spcAft>
                      </a:pPr>
                      <a:r>
                        <a:rPr lang="zh-CN" altLang="en-US" sz="1600" kern="1200" dirty="0">
                          <a:solidFill>
                            <a:srgbClr val="000066"/>
                          </a:solidFill>
                          <a:latin typeface="华文楷体" pitchFamily="2" charset="-122"/>
                          <a:ea typeface="华文楷体" pitchFamily="2" charset="-122"/>
                        </a:rPr>
                        <a:t>日均成交金额（亿元）</a:t>
                      </a:r>
                      <a:endParaRPr lang="zh-CN" altLang="en-US" sz="1600" b="1"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just">
                        <a:lnSpc>
                          <a:spcPct val="150000"/>
                        </a:lnSpc>
                        <a:spcAft>
                          <a:spcPts val="0"/>
                        </a:spcAft>
                      </a:pPr>
                      <a:r>
                        <a:rPr lang="zh-CN" altLang="en-US" sz="1600" kern="1200" dirty="0">
                          <a:solidFill>
                            <a:srgbClr val="000066"/>
                          </a:solidFill>
                          <a:latin typeface="华文楷体" pitchFamily="2" charset="-122"/>
                          <a:ea typeface="华文楷体" pitchFamily="2" charset="-122"/>
                        </a:rPr>
                        <a:t>日均成交笔数（笔）</a:t>
                      </a:r>
                      <a:endParaRPr lang="zh-CN" altLang="en-US" sz="1600" b="1"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r>
              <a:tr h="369793">
                <a:tc>
                  <a:txBody>
                    <a:bodyPr/>
                    <a:lstStyle/>
                    <a:p>
                      <a:pPr algn="r">
                        <a:lnSpc>
                          <a:spcPct val="150000"/>
                        </a:lnSpc>
                        <a:spcAft>
                          <a:spcPts val="0"/>
                        </a:spcAft>
                      </a:pPr>
                      <a:r>
                        <a:rPr lang="en-US" altLang="en-US" sz="1600" kern="1200">
                          <a:solidFill>
                            <a:srgbClr val="000066"/>
                          </a:solidFill>
                          <a:latin typeface="华文楷体" pitchFamily="2" charset="-122"/>
                          <a:ea typeface="华文楷体" pitchFamily="2" charset="-122"/>
                        </a:rPr>
                        <a:t>2007</a:t>
                      </a:r>
                      <a:endParaRPr lang="zh-CN" altLang="en-US" sz="1600" b="0" kern="120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dirty="0">
                          <a:solidFill>
                            <a:srgbClr val="000066"/>
                          </a:solidFill>
                          <a:latin typeface="华文楷体" pitchFamily="2" charset="-122"/>
                          <a:ea typeface="华文楷体" pitchFamily="2" charset="-122"/>
                        </a:rPr>
                        <a:t>77</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a:solidFill>
                            <a:srgbClr val="000066"/>
                          </a:solidFill>
                          <a:latin typeface="华文楷体" pitchFamily="2" charset="-122"/>
                          <a:ea typeface="华文楷体" pitchFamily="2" charset="-122"/>
                        </a:rPr>
                        <a:t>1546</a:t>
                      </a:r>
                      <a:endParaRPr lang="zh-CN" altLang="en-US" sz="1600" b="0" kern="1200">
                        <a:solidFill>
                          <a:srgbClr val="000066"/>
                        </a:solidFill>
                        <a:latin typeface="华文楷体" pitchFamily="2" charset="-122"/>
                        <a:ea typeface="华文楷体" pitchFamily="2" charset="-122"/>
                        <a:cs typeface="Times New Roman" pitchFamily="18" charset="0"/>
                      </a:endParaRPr>
                    </a:p>
                  </a:txBody>
                  <a:tcPr marL="58263" marR="58263" marT="0" marB="0" anchor="b"/>
                </a:tc>
              </a:tr>
              <a:tr h="369793">
                <a:tc>
                  <a:txBody>
                    <a:bodyPr/>
                    <a:lstStyle/>
                    <a:p>
                      <a:pPr algn="r">
                        <a:lnSpc>
                          <a:spcPct val="150000"/>
                        </a:lnSpc>
                        <a:spcAft>
                          <a:spcPts val="0"/>
                        </a:spcAft>
                      </a:pPr>
                      <a:r>
                        <a:rPr lang="en-US" altLang="en-US" sz="1600" kern="1200">
                          <a:solidFill>
                            <a:srgbClr val="000066"/>
                          </a:solidFill>
                          <a:latin typeface="华文楷体" pitchFamily="2" charset="-122"/>
                          <a:ea typeface="华文楷体" pitchFamily="2" charset="-122"/>
                        </a:rPr>
                        <a:t>2008</a:t>
                      </a:r>
                      <a:endParaRPr lang="zh-CN" altLang="en-US" sz="1600" b="0" kern="120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dirty="0">
                          <a:solidFill>
                            <a:srgbClr val="000066"/>
                          </a:solidFill>
                          <a:latin typeface="华文楷体" pitchFamily="2" charset="-122"/>
                          <a:ea typeface="华文楷体" pitchFamily="2" charset="-122"/>
                        </a:rPr>
                        <a:t>99</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a:solidFill>
                            <a:srgbClr val="000066"/>
                          </a:solidFill>
                          <a:latin typeface="华文楷体" pitchFamily="2" charset="-122"/>
                          <a:ea typeface="华文楷体" pitchFamily="2" charset="-122"/>
                        </a:rPr>
                        <a:t>2423</a:t>
                      </a:r>
                      <a:endParaRPr lang="zh-CN" altLang="en-US" sz="1600" b="0" kern="1200">
                        <a:solidFill>
                          <a:srgbClr val="000066"/>
                        </a:solidFill>
                        <a:latin typeface="华文楷体" pitchFamily="2" charset="-122"/>
                        <a:ea typeface="华文楷体" pitchFamily="2" charset="-122"/>
                        <a:cs typeface="Times New Roman" pitchFamily="18" charset="0"/>
                      </a:endParaRPr>
                    </a:p>
                  </a:txBody>
                  <a:tcPr marL="58263" marR="58263" marT="0" marB="0" anchor="b"/>
                </a:tc>
              </a:tr>
              <a:tr h="369793">
                <a:tc>
                  <a:txBody>
                    <a:bodyPr/>
                    <a:lstStyle/>
                    <a:p>
                      <a:pPr algn="r">
                        <a:lnSpc>
                          <a:spcPct val="150000"/>
                        </a:lnSpc>
                        <a:spcAft>
                          <a:spcPts val="0"/>
                        </a:spcAft>
                      </a:pPr>
                      <a:r>
                        <a:rPr lang="en-US" altLang="en-US" sz="1600" kern="1200">
                          <a:solidFill>
                            <a:srgbClr val="000066"/>
                          </a:solidFill>
                          <a:latin typeface="华文楷体" pitchFamily="2" charset="-122"/>
                          <a:ea typeface="华文楷体" pitchFamily="2" charset="-122"/>
                        </a:rPr>
                        <a:t>2009</a:t>
                      </a:r>
                      <a:endParaRPr lang="zh-CN" altLang="en-US" sz="1600" b="0" kern="120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dirty="0">
                          <a:solidFill>
                            <a:srgbClr val="000066"/>
                          </a:solidFill>
                          <a:latin typeface="华文楷体" pitchFamily="2" charset="-122"/>
                          <a:ea typeface="华文楷体" pitchFamily="2" charset="-122"/>
                        </a:rPr>
                        <a:t>145</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dirty="0">
                          <a:solidFill>
                            <a:srgbClr val="000066"/>
                          </a:solidFill>
                          <a:latin typeface="华文楷体" pitchFamily="2" charset="-122"/>
                          <a:ea typeface="华文楷体" pitchFamily="2" charset="-122"/>
                        </a:rPr>
                        <a:t>4038</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r>
              <a:tr h="369793">
                <a:tc>
                  <a:txBody>
                    <a:bodyPr/>
                    <a:lstStyle/>
                    <a:p>
                      <a:pPr algn="r">
                        <a:lnSpc>
                          <a:spcPct val="150000"/>
                        </a:lnSpc>
                        <a:spcAft>
                          <a:spcPts val="0"/>
                        </a:spcAft>
                      </a:pPr>
                      <a:r>
                        <a:rPr lang="en-US" altLang="en-US" sz="1600" kern="1200">
                          <a:solidFill>
                            <a:srgbClr val="000066"/>
                          </a:solidFill>
                          <a:latin typeface="华文楷体" pitchFamily="2" charset="-122"/>
                          <a:ea typeface="华文楷体" pitchFamily="2" charset="-122"/>
                        </a:rPr>
                        <a:t>2010</a:t>
                      </a:r>
                      <a:endParaRPr lang="zh-CN" altLang="en-US" sz="1600" b="0" kern="120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a:solidFill>
                            <a:srgbClr val="000066"/>
                          </a:solidFill>
                          <a:latin typeface="华文楷体" pitchFamily="2" charset="-122"/>
                          <a:ea typeface="华文楷体" pitchFamily="2" charset="-122"/>
                        </a:rPr>
                        <a:t>272</a:t>
                      </a:r>
                      <a:endParaRPr lang="zh-CN" altLang="en-US" sz="1600" b="0" kern="120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en-US" sz="1600" kern="1200" dirty="0">
                          <a:solidFill>
                            <a:srgbClr val="000066"/>
                          </a:solidFill>
                          <a:latin typeface="华文楷体" pitchFamily="2" charset="-122"/>
                          <a:ea typeface="华文楷体" pitchFamily="2" charset="-122"/>
                        </a:rPr>
                        <a:t>10052</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r>
              <a:tr h="369793">
                <a:tc>
                  <a:txBody>
                    <a:bodyPr/>
                    <a:lstStyle/>
                    <a:p>
                      <a:pPr algn="r">
                        <a:lnSpc>
                          <a:spcPct val="150000"/>
                        </a:lnSpc>
                        <a:spcAft>
                          <a:spcPts val="0"/>
                        </a:spcAft>
                      </a:pPr>
                      <a:r>
                        <a:rPr lang="en-US" altLang="zh-CN" sz="1600" kern="1200" dirty="0" smtClean="0">
                          <a:solidFill>
                            <a:srgbClr val="000066"/>
                          </a:solidFill>
                          <a:latin typeface="华文楷体" pitchFamily="2" charset="-122"/>
                          <a:ea typeface="华文楷体" pitchFamily="2" charset="-122"/>
                        </a:rPr>
                        <a:t>2011</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zh-CN" sz="1600" kern="1200" dirty="0" smtClean="0">
                          <a:solidFill>
                            <a:srgbClr val="000066"/>
                          </a:solidFill>
                          <a:latin typeface="华文楷体" pitchFamily="2" charset="-122"/>
                          <a:ea typeface="华文楷体" pitchFamily="2" charset="-122"/>
                        </a:rPr>
                        <a:t>839</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zh-CN" sz="1600" kern="1200" dirty="0" smtClean="0">
                          <a:solidFill>
                            <a:srgbClr val="000066"/>
                          </a:solidFill>
                          <a:latin typeface="华文楷体" pitchFamily="2" charset="-122"/>
                          <a:ea typeface="华文楷体" pitchFamily="2" charset="-122"/>
                        </a:rPr>
                        <a:t>80040</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r>
              <a:tr h="369793">
                <a:tc>
                  <a:txBody>
                    <a:bodyPr/>
                    <a:lstStyle/>
                    <a:p>
                      <a:pPr algn="r">
                        <a:lnSpc>
                          <a:spcPct val="150000"/>
                        </a:lnSpc>
                        <a:spcAft>
                          <a:spcPts val="0"/>
                        </a:spcAft>
                      </a:pPr>
                      <a:r>
                        <a:rPr lang="en-US" altLang="zh-CN" sz="1600" kern="1200" dirty="0" smtClean="0">
                          <a:solidFill>
                            <a:srgbClr val="000066"/>
                          </a:solidFill>
                          <a:latin typeface="华文楷体" pitchFamily="2" charset="-122"/>
                          <a:ea typeface="华文楷体" pitchFamily="2" charset="-122"/>
                        </a:rPr>
                        <a:t>2012</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zh-CN" sz="1600" kern="1200" dirty="0" smtClean="0">
                          <a:solidFill>
                            <a:srgbClr val="000066"/>
                          </a:solidFill>
                          <a:latin typeface="华文楷体" pitchFamily="2" charset="-122"/>
                          <a:ea typeface="华文楷体" pitchFamily="2" charset="-122"/>
                        </a:rPr>
                        <a:t>1423</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c>
                  <a:txBody>
                    <a:bodyPr/>
                    <a:lstStyle/>
                    <a:p>
                      <a:pPr algn="r">
                        <a:lnSpc>
                          <a:spcPct val="150000"/>
                        </a:lnSpc>
                        <a:spcAft>
                          <a:spcPts val="0"/>
                        </a:spcAft>
                      </a:pPr>
                      <a:r>
                        <a:rPr lang="en-US" altLang="zh-CN" sz="1600" kern="1200" dirty="0" smtClean="0">
                          <a:solidFill>
                            <a:srgbClr val="000066"/>
                          </a:solidFill>
                          <a:latin typeface="华文楷体" pitchFamily="2" charset="-122"/>
                          <a:ea typeface="华文楷体" pitchFamily="2" charset="-122"/>
                        </a:rPr>
                        <a:t>166047</a:t>
                      </a:r>
                      <a:endParaRPr lang="zh-CN" altLang="en-US" sz="1600" b="0" kern="1200" dirty="0">
                        <a:solidFill>
                          <a:srgbClr val="000066"/>
                        </a:solidFill>
                        <a:latin typeface="华文楷体" pitchFamily="2" charset="-122"/>
                        <a:ea typeface="华文楷体" pitchFamily="2" charset="-122"/>
                        <a:cs typeface="Times New Roman" pitchFamily="18" charset="0"/>
                      </a:endParaRPr>
                    </a:p>
                  </a:txBody>
                  <a:tcPr marL="58263" marR="58263" marT="0" marB="0" anchor="b"/>
                </a:tc>
              </a:tr>
            </a:tbl>
          </a:graphicData>
        </a:graphic>
      </p:graphicFrame>
    </p:spTree>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6"/>
          <p:cNvSpPr txBox="1">
            <a:spLocks noChangeArrowheads="1"/>
          </p:cNvSpPr>
          <p:nvPr/>
        </p:nvSpPr>
        <p:spPr bwMode="auto">
          <a:xfrm>
            <a:off x="493614" y="1309683"/>
            <a:ext cx="7626744" cy="4772209"/>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700" b="1" dirty="0">
                <a:solidFill>
                  <a:srgbClr val="002060"/>
                </a:solidFill>
                <a:latin typeface="华文楷体" pitchFamily="2" charset="-122"/>
                <a:ea typeface="华文楷体" pitchFamily="2" charset="-122"/>
                <a:cs typeface="Times New Roman" pitchFamily="18" charset="0"/>
              </a:rPr>
              <a:t>交易所回购市场特点</a:t>
            </a:r>
            <a:endParaRPr lang="en-US" altLang="zh-CN" sz="1700" b="1"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buFont typeface="Wingdings" pitchFamily="2" charset="2"/>
              <a:buChar char="n"/>
            </a:pPr>
            <a:endParaRPr lang="en-US" altLang="zh-CN" sz="16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标准券制度</a:t>
            </a:r>
            <a:endParaRPr lang="en-US" altLang="zh-CN" sz="14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pPr>
            <a:r>
              <a:rPr lang="en-US" altLang="zh-CN" sz="1400" dirty="0">
                <a:solidFill>
                  <a:srgbClr val="002060"/>
                </a:solidFill>
                <a:latin typeface="华文楷体" pitchFamily="2" charset="-122"/>
                <a:ea typeface="华文楷体" pitchFamily="2" charset="-122"/>
                <a:cs typeface="Times New Roman" pitchFamily="18" charset="0"/>
              </a:rPr>
              <a:t>         </a:t>
            </a:r>
            <a:r>
              <a:rPr lang="zh-CN" altLang="en-US" sz="1400" dirty="0">
                <a:solidFill>
                  <a:srgbClr val="002060"/>
                </a:solidFill>
                <a:latin typeface="华文楷体" pitchFamily="2" charset="-122"/>
                <a:ea typeface="华文楷体" pitchFamily="2" charset="-122"/>
                <a:cs typeface="Times New Roman" pitchFamily="18" charset="0"/>
              </a:rPr>
              <a:t>标准券</a:t>
            </a:r>
            <a:r>
              <a:rPr lang="en-US" altLang="zh-CN" sz="1400" dirty="0">
                <a:solidFill>
                  <a:srgbClr val="002060"/>
                </a:solidFill>
                <a:latin typeface="华文楷体" pitchFamily="2" charset="-122"/>
                <a:ea typeface="华文楷体" pitchFamily="2" charset="-122"/>
                <a:cs typeface="Times New Roman" pitchFamily="18" charset="0"/>
              </a:rPr>
              <a:t>——</a:t>
            </a:r>
            <a:r>
              <a:rPr lang="zh-CN" altLang="en-US" sz="1400" dirty="0">
                <a:solidFill>
                  <a:srgbClr val="002060"/>
                </a:solidFill>
                <a:latin typeface="华文楷体" pitchFamily="2" charset="-122"/>
                <a:ea typeface="华文楷体" pitchFamily="2" charset="-122"/>
                <a:cs typeface="Times New Roman" pitchFamily="18" charset="0"/>
              </a:rPr>
              <a:t>指由不同债券品种按相应折算率折算形成的，用以确定可通过质押式回购交易进行融资的额度。</a:t>
            </a:r>
            <a:endParaRPr lang="en-US" altLang="zh-CN" sz="14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标准化期限</a:t>
            </a:r>
            <a:endParaRPr lang="en-US" altLang="zh-CN" sz="14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pPr>
            <a:r>
              <a:rPr lang="en-US" altLang="zh-CN" sz="1400" dirty="0">
                <a:solidFill>
                  <a:srgbClr val="002060"/>
                </a:solidFill>
                <a:latin typeface="华文楷体" pitchFamily="2" charset="-122"/>
                <a:ea typeface="华文楷体" pitchFamily="2" charset="-122"/>
                <a:cs typeface="Times New Roman" pitchFamily="18" charset="0"/>
              </a:rPr>
              <a:t>         1</a:t>
            </a:r>
            <a:r>
              <a:rPr lang="zh-CN" altLang="en-US" sz="1400" dirty="0">
                <a:solidFill>
                  <a:srgbClr val="002060"/>
                </a:solidFill>
                <a:latin typeface="华文楷体" pitchFamily="2" charset="-122"/>
                <a:ea typeface="华文楷体" pitchFamily="2" charset="-122"/>
                <a:cs typeface="Times New Roman" pitchFamily="18" charset="0"/>
              </a:rPr>
              <a:t>天、</a:t>
            </a:r>
            <a:r>
              <a:rPr lang="en-US" altLang="zh-CN" sz="1400" dirty="0">
                <a:solidFill>
                  <a:srgbClr val="002060"/>
                </a:solidFill>
                <a:latin typeface="华文楷体" pitchFamily="2" charset="-122"/>
                <a:ea typeface="华文楷体" pitchFamily="2" charset="-122"/>
                <a:cs typeface="Times New Roman" pitchFamily="18" charset="0"/>
              </a:rPr>
              <a:t>2</a:t>
            </a:r>
            <a:r>
              <a:rPr lang="zh-CN" altLang="en-US" sz="1400" dirty="0">
                <a:solidFill>
                  <a:srgbClr val="002060"/>
                </a:solidFill>
                <a:latin typeface="华文楷体" pitchFamily="2" charset="-122"/>
                <a:ea typeface="华文楷体" pitchFamily="2" charset="-122"/>
                <a:cs typeface="Times New Roman" pitchFamily="18" charset="0"/>
              </a:rPr>
              <a:t>天、</a:t>
            </a:r>
            <a:r>
              <a:rPr lang="en-US" altLang="zh-CN" sz="1400" dirty="0">
                <a:solidFill>
                  <a:srgbClr val="002060"/>
                </a:solidFill>
                <a:latin typeface="华文楷体" pitchFamily="2" charset="-122"/>
                <a:ea typeface="华文楷体" pitchFamily="2" charset="-122"/>
                <a:cs typeface="Times New Roman" pitchFamily="18" charset="0"/>
              </a:rPr>
              <a:t>3</a:t>
            </a:r>
            <a:r>
              <a:rPr lang="zh-CN" altLang="en-US" sz="1400" dirty="0">
                <a:solidFill>
                  <a:srgbClr val="002060"/>
                </a:solidFill>
                <a:latin typeface="华文楷体" pitchFamily="2" charset="-122"/>
                <a:ea typeface="华文楷体" pitchFamily="2" charset="-122"/>
                <a:cs typeface="Times New Roman" pitchFamily="18" charset="0"/>
              </a:rPr>
              <a:t>天、</a:t>
            </a:r>
            <a:r>
              <a:rPr lang="en-US" altLang="zh-CN" sz="1400" dirty="0">
                <a:solidFill>
                  <a:srgbClr val="002060"/>
                </a:solidFill>
                <a:latin typeface="华文楷体" pitchFamily="2" charset="-122"/>
                <a:ea typeface="华文楷体" pitchFamily="2" charset="-122"/>
                <a:cs typeface="Times New Roman" pitchFamily="18" charset="0"/>
              </a:rPr>
              <a:t>4</a:t>
            </a:r>
            <a:r>
              <a:rPr lang="zh-CN" altLang="en-US" sz="1400" dirty="0">
                <a:solidFill>
                  <a:srgbClr val="002060"/>
                </a:solidFill>
                <a:latin typeface="华文楷体" pitchFamily="2" charset="-122"/>
                <a:ea typeface="华文楷体" pitchFamily="2" charset="-122"/>
                <a:cs typeface="Times New Roman" pitchFamily="18" charset="0"/>
              </a:rPr>
              <a:t>天、</a:t>
            </a:r>
            <a:r>
              <a:rPr lang="en-US" altLang="zh-CN" sz="1400" dirty="0">
                <a:solidFill>
                  <a:srgbClr val="002060"/>
                </a:solidFill>
                <a:latin typeface="华文楷体" pitchFamily="2" charset="-122"/>
                <a:ea typeface="华文楷体" pitchFamily="2" charset="-122"/>
                <a:cs typeface="Times New Roman" pitchFamily="18" charset="0"/>
              </a:rPr>
              <a:t>7</a:t>
            </a:r>
            <a:r>
              <a:rPr lang="zh-CN" altLang="en-US" sz="1400" dirty="0">
                <a:solidFill>
                  <a:srgbClr val="002060"/>
                </a:solidFill>
                <a:latin typeface="华文楷体" pitchFamily="2" charset="-122"/>
                <a:ea typeface="华文楷体" pitchFamily="2" charset="-122"/>
                <a:cs typeface="Times New Roman" pitchFamily="18" charset="0"/>
              </a:rPr>
              <a:t>天、</a:t>
            </a:r>
            <a:r>
              <a:rPr lang="en-US" altLang="zh-CN" sz="1400" dirty="0">
                <a:solidFill>
                  <a:srgbClr val="002060"/>
                </a:solidFill>
                <a:latin typeface="华文楷体" pitchFamily="2" charset="-122"/>
                <a:ea typeface="华文楷体" pitchFamily="2" charset="-122"/>
                <a:cs typeface="Times New Roman" pitchFamily="18" charset="0"/>
              </a:rPr>
              <a:t>14</a:t>
            </a:r>
            <a:r>
              <a:rPr lang="zh-CN" altLang="en-US" sz="1400" dirty="0">
                <a:solidFill>
                  <a:srgbClr val="002060"/>
                </a:solidFill>
                <a:latin typeface="华文楷体" pitchFamily="2" charset="-122"/>
                <a:ea typeface="华文楷体" pitchFamily="2" charset="-122"/>
                <a:cs typeface="Times New Roman" pitchFamily="18" charset="0"/>
              </a:rPr>
              <a:t>天、</a:t>
            </a:r>
            <a:r>
              <a:rPr lang="en-US" altLang="zh-CN" sz="1400" dirty="0">
                <a:solidFill>
                  <a:srgbClr val="002060"/>
                </a:solidFill>
                <a:latin typeface="华文楷体" pitchFamily="2" charset="-122"/>
                <a:ea typeface="华文楷体" pitchFamily="2" charset="-122"/>
                <a:cs typeface="Times New Roman" pitchFamily="18" charset="0"/>
              </a:rPr>
              <a:t>28</a:t>
            </a:r>
            <a:r>
              <a:rPr lang="zh-CN" altLang="en-US" sz="1400" dirty="0">
                <a:solidFill>
                  <a:srgbClr val="002060"/>
                </a:solidFill>
                <a:latin typeface="华文楷体" pitchFamily="2" charset="-122"/>
                <a:ea typeface="华文楷体" pitchFamily="2" charset="-122"/>
                <a:cs typeface="Times New Roman" pitchFamily="18" charset="0"/>
              </a:rPr>
              <a:t>天、</a:t>
            </a:r>
            <a:r>
              <a:rPr lang="en-US" altLang="zh-CN" sz="1400" dirty="0">
                <a:solidFill>
                  <a:srgbClr val="002060"/>
                </a:solidFill>
                <a:latin typeface="华文楷体" pitchFamily="2" charset="-122"/>
                <a:ea typeface="华文楷体" pitchFamily="2" charset="-122"/>
                <a:cs typeface="Times New Roman" pitchFamily="18" charset="0"/>
              </a:rPr>
              <a:t>91</a:t>
            </a:r>
            <a:r>
              <a:rPr lang="zh-CN" altLang="en-US" sz="1400" dirty="0">
                <a:solidFill>
                  <a:srgbClr val="002060"/>
                </a:solidFill>
                <a:latin typeface="华文楷体" pitchFamily="2" charset="-122"/>
                <a:ea typeface="华文楷体" pitchFamily="2" charset="-122"/>
                <a:cs typeface="Times New Roman" pitchFamily="18" charset="0"/>
              </a:rPr>
              <a:t>天和</a:t>
            </a:r>
            <a:r>
              <a:rPr lang="en-US" altLang="zh-CN" sz="1400" dirty="0">
                <a:solidFill>
                  <a:srgbClr val="002060"/>
                </a:solidFill>
                <a:latin typeface="华文楷体" pitchFamily="2" charset="-122"/>
                <a:ea typeface="华文楷体" pitchFamily="2" charset="-122"/>
                <a:cs typeface="Times New Roman" pitchFamily="18" charset="0"/>
              </a:rPr>
              <a:t>182</a:t>
            </a:r>
            <a:r>
              <a:rPr lang="zh-CN" altLang="en-US" sz="1400" dirty="0">
                <a:solidFill>
                  <a:srgbClr val="002060"/>
                </a:solidFill>
                <a:latin typeface="华文楷体" pitchFamily="2" charset="-122"/>
                <a:ea typeface="华文楷体" pitchFamily="2" charset="-122"/>
                <a:cs typeface="Times New Roman" pitchFamily="18" charset="0"/>
              </a:rPr>
              <a:t>天共九个回购期限。</a:t>
            </a:r>
            <a:endParaRPr lang="en-US" altLang="zh-CN" sz="14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高效便利</a:t>
            </a:r>
            <a:endParaRPr lang="en-US" altLang="zh-CN" sz="14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pPr>
            <a:r>
              <a:rPr lang="zh-CN" altLang="en-US" sz="1400" dirty="0">
                <a:solidFill>
                  <a:srgbClr val="002060"/>
                </a:solidFill>
                <a:latin typeface="华文楷体" pitchFamily="2" charset="-122"/>
                <a:ea typeface="华文楷体" pitchFamily="2" charset="-122"/>
                <a:cs typeface="Times New Roman" pitchFamily="18" charset="0"/>
              </a:rPr>
              <a:t>         质押券提交、转回申报均通过交易系统完成，以提高质押券管理的效率。</a:t>
            </a: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匿名交易、担保交收</a:t>
            </a:r>
            <a:endParaRPr lang="en-US" altLang="zh-CN" sz="14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pPr>
            <a:r>
              <a:rPr lang="en-US" altLang="zh-CN" sz="1400" dirty="0">
                <a:solidFill>
                  <a:srgbClr val="002060"/>
                </a:solidFill>
                <a:latin typeface="华文楷体" pitchFamily="2" charset="-122"/>
                <a:ea typeface="华文楷体" pitchFamily="2" charset="-122"/>
                <a:cs typeface="Times New Roman" pitchFamily="18" charset="0"/>
              </a:rPr>
              <a:t>        </a:t>
            </a:r>
            <a:r>
              <a:rPr lang="zh-CN" altLang="en-US" sz="1400" dirty="0">
                <a:solidFill>
                  <a:srgbClr val="002060"/>
                </a:solidFill>
                <a:latin typeface="华文楷体" pitchFamily="2" charset="-122"/>
                <a:ea typeface="华文楷体" pitchFamily="2" charset="-122"/>
                <a:cs typeface="Times New Roman" pitchFamily="18" charset="0"/>
              </a:rPr>
              <a:t>可以实现滚动续做，满足持续的融资需求</a:t>
            </a:r>
            <a:endParaRPr lang="en-US" altLang="zh-CN" sz="1400" dirty="0">
              <a:solidFill>
                <a:srgbClr val="002060"/>
              </a:solidFill>
              <a:latin typeface="华文楷体" pitchFamily="2" charset="-122"/>
              <a:ea typeface="华文楷体" pitchFamily="2" charset="-122"/>
              <a:cs typeface="Times New Roman" pitchFamily="18" charset="0"/>
            </a:endParaRPr>
          </a:p>
          <a:p>
            <a:pPr marL="567578" lvl="1" indent="-169859" defTabSz="1024677" eaLnBrk="0" hangingPunct="0">
              <a:lnSpc>
                <a:spcPct val="120000"/>
              </a:lnSpc>
              <a:spcBef>
                <a:spcPct val="30000"/>
              </a:spcBef>
              <a:buClr>
                <a:srgbClr val="003366"/>
              </a:buClr>
              <a:buSzPct val="80000"/>
              <a:buFont typeface="Wingdings" pitchFamily="2" charset="2"/>
              <a:buChar char="n"/>
            </a:pPr>
            <a:r>
              <a:rPr lang="zh-CN" altLang="en-US" sz="1400" dirty="0">
                <a:solidFill>
                  <a:srgbClr val="002060"/>
                </a:solidFill>
                <a:latin typeface="华文楷体" pitchFamily="2" charset="-122"/>
                <a:ea typeface="华文楷体" pitchFamily="2" charset="-122"/>
                <a:cs typeface="Times New Roman" pitchFamily="18" charset="0"/>
              </a:rPr>
              <a:t>市场参与者广泛</a:t>
            </a:r>
            <a:endParaRPr lang="en-US" altLang="zh-CN" sz="1400" dirty="0">
              <a:solidFill>
                <a:srgbClr val="002060"/>
              </a:solidFill>
              <a:latin typeface="华文楷体" pitchFamily="2" charset="-122"/>
              <a:ea typeface="华文楷体" pitchFamily="2" charset="-122"/>
              <a:cs typeface="Times New Roman" pitchFamily="18" charset="0"/>
            </a:endParaRPr>
          </a:p>
          <a:p>
            <a:pPr marL="169859" indent="-169859" defTabSz="1024677" eaLnBrk="0" hangingPunct="0">
              <a:lnSpc>
                <a:spcPct val="120000"/>
              </a:lnSpc>
              <a:spcBef>
                <a:spcPct val="30000"/>
              </a:spcBef>
              <a:buClr>
                <a:srgbClr val="003366"/>
              </a:buClr>
              <a:buSzPct val="80000"/>
            </a:pPr>
            <a:r>
              <a:rPr lang="en-US" altLang="zh-CN" sz="1600" dirty="0">
                <a:solidFill>
                  <a:srgbClr val="002060"/>
                </a:solidFill>
                <a:latin typeface="华文楷体" pitchFamily="2" charset="-122"/>
                <a:ea typeface="华文楷体" pitchFamily="2" charset="-122"/>
                <a:cs typeface="Times New Roman" pitchFamily="18" charset="0"/>
              </a:rPr>
              <a:t>      </a:t>
            </a:r>
          </a:p>
          <a:p>
            <a:pPr marL="169859" indent="-169859" defTabSz="1024677" eaLnBrk="0" hangingPunct="0">
              <a:lnSpc>
                <a:spcPct val="120000"/>
              </a:lnSpc>
              <a:spcBef>
                <a:spcPct val="30000"/>
              </a:spcBef>
              <a:buClr>
                <a:srgbClr val="003366"/>
              </a:buClr>
              <a:buSzPct val="80000"/>
            </a:pPr>
            <a:endParaRPr lang="zh-CN" altLang="en-US" sz="1600" dirty="0">
              <a:solidFill>
                <a:srgbClr val="002060"/>
              </a:solidFill>
              <a:latin typeface="华文楷体" pitchFamily="2" charset="-122"/>
              <a:ea typeface="华文楷体" pitchFamily="2" charset="-122"/>
              <a:cs typeface="Times New Roman" pitchFamily="18" charset="0"/>
            </a:endParaRPr>
          </a:p>
        </p:txBody>
      </p:sp>
      <p:sp>
        <p:nvSpPr>
          <p:cNvPr id="51203"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19B6B517-7CA7-4BC0-AD7A-A3DF515FBDCE}" type="slidenum">
              <a:rPr lang="en-US" altLang="zh-CN" sz="1400">
                <a:latin typeface="楷体_GB2312" pitchFamily="49" charset="-122"/>
              </a:rPr>
              <a:pPr algn="r" defTabSz="904533"/>
              <a:t>47</a:t>
            </a:fld>
            <a:endParaRPr lang="en-US" altLang="zh-CN" sz="1400" dirty="0">
              <a:latin typeface="楷体_GB2312" pitchFamily="49" charset="-122"/>
            </a:endParaRPr>
          </a:p>
        </p:txBody>
      </p:sp>
      <p:graphicFrame>
        <p:nvGraphicFramePr>
          <p:cNvPr id="6" name="表格 5"/>
          <p:cNvGraphicFramePr>
            <a:graphicFrameLocks noGrp="1"/>
          </p:cNvGraphicFramePr>
          <p:nvPr/>
        </p:nvGraphicFramePr>
        <p:xfrm>
          <a:off x="5725116" y="4456916"/>
          <a:ext cx="2670391" cy="1494044"/>
        </p:xfrm>
        <a:graphic>
          <a:graphicData uri="http://schemas.openxmlformats.org/drawingml/2006/table">
            <a:tbl>
              <a:tblPr/>
              <a:tblGrid>
                <a:gridCol w="736660"/>
                <a:gridCol w="883991"/>
                <a:gridCol w="1049740"/>
              </a:tblGrid>
              <a:tr h="143808">
                <a:tc>
                  <a:txBody>
                    <a:bodyPr/>
                    <a:lstStyle/>
                    <a:p>
                      <a:pPr algn="just">
                        <a:spcAft>
                          <a:spcPts val="0"/>
                        </a:spcAft>
                      </a:pPr>
                      <a:r>
                        <a:rPr lang="zh-CN" sz="900" kern="100" dirty="0">
                          <a:solidFill>
                            <a:srgbClr val="000066"/>
                          </a:solidFill>
                          <a:latin typeface="+mn-ea"/>
                          <a:ea typeface="+mn-ea"/>
                        </a:rPr>
                        <a:t>代码</a:t>
                      </a:r>
                      <a:r>
                        <a:rPr lang="en-US" sz="900" kern="100" dirty="0">
                          <a:solidFill>
                            <a:srgbClr val="000066"/>
                          </a:solidFill>
                          <a:latin typeface="+mn-ea"/>
                          <a:ea typeface="+mn-ea"/>
                        </a:rPr>
                        <a:t>  </a:t>
                      </a:r>
                      <a:endParaRPr lang="zh-CN" sz="900" kern="100" dirty="0">
                        <a:solidFill>
                          <a:srgbClr val="000066"/>
                        </a:solidFill>
                        <a:latin typeface="+mn-ea"/>
                        <a:ea typeface="+mn-ea"/>
                      </a:endParaRPr>
                    </a:p>
                  </a:txBody>
                  <a:tcPr marL="58263" marR="58263" marT="0" marB="0">
                    <a:lnL>
                      <a:noFill/>
                    </a:lnL>
                    <a:lnR>
                      <a:noFill/>
                    </a:lnR>
                    <a:lnT w="19050" cap="flat" cmpd="sng" algn="ctr">
                      <a:solidFill>
                        <a:srgbClr val="FF9900"/>
                      </a:solidFill>
                      <a:prstDash val="solid"/>
                      <a:round/>
                      <a:headEnd type="none" w="med" len="med"/>
                      <a:tailEnd type="none" w="med" len="med"/>
                    </a:lnT>
                    <a:lnB>
                      <a:noFill/>
                    </a:lnB>
                  </a:tcPr>
                </a:tc>
                <a:tc>
                  <a:txBody>
                    <a:bodyPr/>
                    <a:lstStyle/>
                    <a:p>
                      <a:pPr algn="just">
                        <a:spcAft>
                          <a:spcPts val="0"/>
                        </a:spcAft>
                      </a:pPr>
                      <a:r>
                        <a:rPr lang="zh-CN" sz="900" kern="100">
                          <a:solidFill>
                            <a:srgbClr val="000066"/>
                          </a:solidFill>
                          <a:latin typeface="+mn-ea"/>
                          <a:ea typeface="+mn-ea"/>
                        </a:rPr>
                        <a:t>简称</a:t>
                      </a:r>
                    </a:p>
                  </a:txBody>
                  <a:tcPr marL="58263" marR="58263" marT="0" marB="0">
                    <a:lnL>
                      <a:noFill/>
                    </a:lnL>
                    <a:lnR>
                      <a:noFill/>
                    </a:lnR>
                    <a:lnT w="19050" cap="flat" cmpd="sng" algn="ctr">
                      <a:solidFill>
                        <a:srgbClr val="FF9900"/>
                      </a:solidFill>
                      <a:prstDash val="solid"/>
                      <a:round/>
                      <a:headEnd type="none" w="med" len="med"/>
                      <a:tailEnd type="none" w="med" len="med"/>
                    </a:lnT>
                    <a:lnB>
                      <a:noFill/>
                    </a:lnB>
                  </a:tcPr>
                </a:tc>
                <a:tc>
                  <a:txBody>
                    <a:bodyPr/>
                    <a:lstStyle/>
                    <a:p>
                      <a:pPr algn="just">
                        <a:spcAft>
                          <a:spcPts val="0"/>
                        </a:spcAft>
                      </a:pPr>
                      <a:r>
                        <a:rPr lang="zh-CN" sz="900" kern="100">
                          <a:solidFill>
                            <a:srgbClr val="000066"/>
                          </a:solidFill>
                          <a:latin typeface="+mn-ea"/>
                          <a:ea typeface="+mn-ea"/>
                        </a:rPr>
                        <a:t>品种</a:t>
                      </a:r>
                    </a:p>
                  </a:txBody>
                  <a:tcPr marL="58263" marR="58263" marT="0" marB="0">
                    <a:lnL>
                      <a:noFill/>
                    </a:lnL>
                    <a:lnR>
                      <a:noFill/>
                    </a:lnR>
                    <a:lnT w="19050" cap="flat" cmpd="sng" algn="ctr">
                      <a:solidFill>
                        <a:srgbClr val="FF9900"/>
                      </a:solidFill>
                      <a:prstDash val="solid"/>
                      <a:round/>
                      <a:headEnd type="none" w="med" len="med"/>
                      <a:tailEnd type="none" w="med" len="med"/>
                    </a:lnT>
                    <a:lnB>
                      <a:noFill/>
                    </a:lnB>
                  </a:tcPr>
                </a:tc>
              </a:tr>
              <a:tr h="152982">
                <a:tc>
                  <a:txBody>
                    <a:bodyPr/>
                    <a:lstStyle/>
                    <a:p>
                      <a:pPr algn="just">
                        <a:spcAft>
                          <a:spcPts val="0"/>
                        </a:spcAft>
                      </a:pPr>
                      <a:r>
                        <a:rPr lang="en-US" sz="900" kern="100">
                          <a:solidFill>
                            <a:srgbClr val="000066"/>
                          </a:solidFill>
                          <a:latin typeface="+mn-ea"/>
                          <a:ea typeface="+mn-ea"/>
                        </a:rPr>
                        <a:t>204001</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GC001</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1</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46331">
                <a:tc>
                  <a:txBody>
                    <a:bodyPr/>
                    <a:lstStyle/>
                    <a:p>
                      <a:pPr algn="just">
                        <a:spcAft>
                          <a:spcPts val="0"/>
                        </a:spcAft>
                      </a:pPr>
                      <a:r>
                        <a:rPr lang="en-US" sz="900" kern="100">
                          <a:solidFill>
                            <a:srgbClr val="000066"/>
                          </a:solidFill>
                          <a:latin typeface="+mn-ea"/>
                          <a:ea typeface="+mn-ea"/>
                        </a:rPr>
                        <a:t>204002</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GC002</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2</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46331">
                <a:tc>
                  <a:txBody>
                    <a:bodyPr/>
                    <a:lstStyle/>
                    <a:p>
                      <a:pPr algn="just">
                        <a:spcAft>
                          <a:spcPts val="0"/>
                        </a:spcAft>
                      </a:pPr>
                      <a:r>
                        <a:rPr lang="en-US" sz="900" kern="100">
                          <a:solidFill>
                            <a:srgbClr val="000066"/>
                          </a:solidFill>
                          <a:latin typeface="+mn-ea"/>
                          <a:ea typeface="+mn-ea"/>
                        </a:rPr>
                        <a:t>204003</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GC003</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3</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46331">
                <a:tc>
                  <a:txBody>
                    <a:bodyPr/>
                    <a:lstStyle/>
                    <a:p>
                      <a:pPr algn="just">
                        <a:spcAft>
                          <a:spcPts val="0"/>
                        </a:spcAft>
                      </a:pPr>
                      <a:r>
                        <a:rPr lang="en-US" sz="900" kern="100">
                          <a:solidFill>
                            <a:srgbClr val="000066"/>
                          </a:solidFill>
                          <a:latin typeface="+mn-ea"/>
                          <a:ea typeface="+mn-ea"/>
                        </a:rPr>
                        <a:t>204004</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GC004</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4</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46331">
                <a:tc>
                  <a:txBody>
                    <a:bodyPr/>
                    <a:lstStyle/>
                    <a:p>
                      <a:pPr algn="just">
                        <a:spcAft>
                          <a:spcPts val="0"/>
                        </a:spcAft>
                      </a:pPr>
                      <a:r>
                        <a:rPr lang="en-US" sz="900" kern="100">
                          <a:solidFill>
                            <a:srgbClr val="000066"/>
                          </a:solidFill>
                          <a:latin typeface="+mn-ea"/>
                          <a:ea typeface="+mn-ea"/>
                        </a:rPr>
                        <a:t>204007</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GC007</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7</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46331">
                <a:tc>
                  <a:txBody>
                    <a:bodyPr/>
                    <a:lstStyle/>
                    <a:p>
                      <a:pPr algn="just">
                        <a:spcAft>
                          <a:spcPts val="0"/>
                        </a:spcAft>
                      </a:pPr>
                      <a:r>
                        <a:rPr lang="en-US" sz="900" kern="100" dirty="0">
                          <a:solidFill>
                            <a:srgbClr val="000066"/>
                          </a:solidFill>
                          <a:latin typeface="+mn-ea"/>
                          <a:ea typeface="+mn-ea"/>
                        </a:rPr>
                        <a:t>204014</a:t>
                      </a:r>
                      <a:endParaRPr lang="zh-CN" sz="900" kern="100" dirty="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GC014</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14</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46331">
                <a:tc>
                  <a:txBody>
                    <a:bodyPr/>
                    <a:lstStyle/>
                    <a:p>
                      <a:pPr algn="just">
                        <a:spcAft>
                          <a:spcPts val="0"/>
                        </a:spcAft>
                      </a:pPr>
                      <a:r>
                        <a:rPr lang="en-US" sz="900" kern="100">
                          <a:solidFill>
                            <a:srgbClr val="000066"/>
                          </a:solidFill>
                          <a:latin typeface="+mn-ea"/>
                          <a:ea typeface="+mn-ea"/>
                        </a:rPr>
                        <a:t>204028</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GC028</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28</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46331">
                <a:tc>
                  <a:txBody>
                    <a:bodyPr/>
                    <a:lstStyle/>
                    <a:p>
                      <a:pPr algn="just">
                        <a:spcAft>
                          <a:spcPts val="0"/>
                        </a:spcAft>
                      </a:pPr>
                      <a:r>
                        <a:rPr lang="en-US" sz="900" kern="100">
                          <a:solidFill>
                            <a:srgbClr val="000066"/>
                          </a:solidFill>
                          <a:latin typeface="+mn-ea"/>
                          <a:ea typeface="+mn-ea"/>
                        </a:rPr>
                        <a:t>204091</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GC091</a:t>
                      </a:r>
                      <a:endParaRPr lang="zh-CN" sz="900" kern="100">
                        <a:solidFill>
                          <a:srgbClr val="000066"/>
                        </a:solidFill>
                        <a:latin typeface="+mn-ea"/>
                        <a:ea typeface="+mn-ea"/>
                      </a:endParaRPr>
                    </a:p>
                  </a:txBody>
                  <a:tcPr marL="58263" marR="58263" marT="0" marB="0">
                    <a:lnL>
                      <a:noFill/>
                    </a:lnL>
                    <a:lnR>
                      <a:noFill/>
                    </a:lnR>
                    <a:lnT>
                      <a:noFill/>
                    </a:lnT>
                    <a:lnB>
                      <a:noFill/>
                    </a:lnB>
                  </a:tcPr>
                </a:tc>
                <a:tc>
                  <a:txBody>
                    <a:bodyPr/>
                    <a:lstStyle/>
                    <a:p>
                      <a:pPr algn="just">
                        <a:spcAft>
                          <a:spcPts val="0"/>
                        </a:spcAft>
                      </a:pPr>
                      <a:r>
                        <a:rPr lang="en-US" sz="900" kern="100">
                          <a:solidFill>
                            <a:srgbClr val="000066"/>
                          </a:solidFill>
                          <a:latin typeface="+mn-ea"/>
                          <a:ea typeface="+mn-ea"/>
                        </a:rPr>
                        <a:t>91</a:t>
                      </a:r>
                      <a:r>
                        <a:rPr lang="zh-CN" sz="900" kern="100">
                          <a:solidFill>
                            <a:srgbClr val="000066"/>
                          </a:solidFill>
                          <a:latin typeface="+mn-ea"/>
                          <a:ea typeface="+mn-ea"/>
                        </a:rPr>
                        <a:t>天债券回购</a:t>
                      </a:r>
                    </a:p>
                  </a:txBody>
                  <a:tcPr marL="58263" marR="58263" marT="0" marB="0">
                    <a:lnL>
                      <a:noFill/>
                    </a:lnL>
                    <a:lnR>
                      <a:noFill/>
                    </a:lnR>
                    <a:lnT>
                      <a:noFill/>
                    </a:lnT>
                    <a:lnB>
                      <a:noFill/>
                    </a:lnB>
                  </a:tcPr>
                </a:tc>
              </a:tr>
              <a:tr h="172937">
                <a:tc>
                  <a:txBody>
                    <a:bodyPr/>
                    <a:lstStyle/>
                    <a:p>
                      <a:pPr algn="just">
                        <a:spcAft>
                          <a:spcPts val="0"/>
                        </a:spcAft>
                      </a:pPr>
                      <a:r>
                        <a:rPr lang="en-US" sz="900" kern="100">
                          <a:solidFill>
                            <a:srgbClr val="000066"/>
                          </a:solidFill>
                          <a:latin typeface="+mn-ea"/>
                          <a:ea typeface="+mn-ea"/>
                        </a:rPr>
                        <a:t>204182</a:t>
                      </a:r>
                      <a:endParaRPr lang="zh-CN" sz="900" kern="100">
                        <a:solidFill>
                          <a:srgbClr val="000066"/>
                        </a:solidFill>
                        <a:latin typeface="+mn-ea"/>
                        <a:ea typeface="+mn-ea"/>
                      </a:endParaRPr>
                    </a:p>
                  </a:txBody>
                  <a:tcPr marL="58263" marR="58263" marT="0" marB="0">
                    <a:lnL>
                      <a:noFill/>
                    </a:lnL>
                    <a:lnR>
                      <a:noFill/>
                    </a:lnR>
                    <a:lnT>
                      <a:noFill/>
                    </a:lnT>
                    <a:lnB w="19050" cap="flat" cmpd="sng" algn="ctr">
                      <a:solidFill>
                        <a:srgbClr val="FF9900"/>
                      </a:solidFill>
                      <a:prstDash val="solid"/>
                      <a:round/>
                      <a:headEnd type="none" w="med" len="med"/>
                      <a:tailEnd type="none" w="med" len="med"/>
                    </a:lnB>
                  </a:tcPr>
                </a:tc>
                <a:tc>
                  <a:txBody>
                    <a:bodyPr/>
                    <a:lstStyle/>
                    <a:p>
                      <a:pPr algn="just">
                        <a:spcAft>
                          <a:spcPts val="0"/>
                        </a:spcAft>
                      </a:pPr>
                      <a:r>
                        <a:rPr lang="en-US" sz="900" kern="100">
                          <a:solidFill>
                            <a:srgbClr val="000066"/>
                          </a:solidFill>
                          <a:latin typeface="+mn-ea"/>
                          <a:ea typeface="+mn-ea"/>
                        </a:rPr>
                        <a:t>GC182</a:t>
                      </a:r>
                      <a:endParaRPr lang="zh-CN" sz="900" kern="100">
                        <a:solidFill>
                          <a:srgbClr val="000066"/>
                        </a:solidFill>
                        <a:latin typeface="+mn-ea"/>
                        <a:ea typeface="+mn-ea"/>
                      </a:endParaRPr>
                    </a:p>
                  </a:txBody>
                  <a:tcPr marL="58263" marR="58263" marT="0" marB="0">
                    <a:lnL>
                      <a:noFill/>
                    </a:lnL>
                    <a:lnR>
                      <a:noFill/>
                    </a:lnR>
                    <a:lnT>
                      <a:noFill/>
                    </a:lnT>
                    <a:lnB w="19050" cap="flat" cmpd="sng" algn="ctr">
                      <a:solidFill>
                        <a:srgbClr val="FF9900"/>
                      </a:solidFill>
                      <a:prstDash val="solid"/>
                      <a:round/>
                      <a:headEnd type="none" w="med" len="med"/>
                      <a:tailEnd type="none" w="med" len="med"/>
                    </a:lnB>
                  </a:tcPr>
                </a:tc>
                <a:tc>
                  <a:txBody>
                    <a:bodyPr/>
                    <a:lstStyle/>
                    <a:p>
                      <a:pPr algn="just">
                        <a:spcAft>
                          <a:spcPts val="0"/>
                        </a:spcAft>
                      </a:pPr>
                      <a:r>
                        <a:rPr lang="en-US" sz="900" kern="100" dirty="0">
                          <a:solidFill>
                            <a:srgbClr val="000066"/>
                          </a:solidFill>
                          <a:latin typeface="+mn-ea"/>
                          <a:ea typeface="+mn-ea"/>
                        </a:rPr>
                        <a:t>182</a:t>
                      </a:r>
                      <a:r>
                        <a:rPr lang="zh-CN" sz="900" kern="100" dirty="0">
                          <a:solidFill>
                            <a:srgbClr val="000066"/>
                          </a:solidFill>
                          <a:latin typeface="+mn-ea"/>
                          <a:ea typeface="+mn-ea"/>
                        </a:rPr>
                        <a:t>天债券回购</a:t>
                      </a:r>
                    </a:p>
                  </a:txBody>
                  <a:tcPr marL="58263" marR="58263" marT="0" marB="0">
                    <a:lnL>
                      <a:noFill/>
                    </a:lnL>
                    <a:lnR>
                      <a:noFill/>
                    </a:lnR>
                    <a:lnT>
                      <a:noFill/>
                    </a:lnT>
                    <a:lnB w="19050" cap="flat" cmpd="sng" algn="ctr">
                      <a:solidFill>
                        <a:srgbClr val="FF9900"/>
                      </a:solidFill>
                      <a:prstDash val="solid"/>
                      <a:round/>
                      <a:headEnd type="none" w="med" len="med"/>
                      <a:tailEnd type="none" w="med" len="med"/>
                    </a:lnB>
                  </a:tcPr>
                </a:tc>
              </a:tr>
            </a:tbl>
          </a:graphicData>
        </a:graphic>
      </p:graphicFrame>
    </p:spTree>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73385" y="1309683"/>
            <a:ext cx="8197232" cy="4578182"/>
          </a:xfrm>
        </p:spPr>
        <p:txBody>
          <a:bodyPr/>
          <a:lstStyle/>
          <a:p>
            <a:pPr indent="-169859" defTabSz="1024677">
              <a:lnSpc>
                <a:spcPct val="120000"/>
              </a:lnSpc>
              <a:spcBef>
                <a:spcPct val="30000"/>
              </a:spcBef>
              <a:buClr>
                <a:srgbClr val="003366"/>
              </a:buClr>
              <a:buSzPct val="80000"/>
              <a:defRPr/>
            </a:pPr>
            <a:r>
              <a:rPr lang="zh-CN" altLang="en-US" sz="1700" b="1" kern="1200" dirty="0" smtClean="0">
                <a:solidFill>
                  <a:srgbClr val="002060"/>
                </a:solidFill>
                <a:latin typeface="华文楷体" pitchFamily="2" charset="-122"/>
                <a:ea typeface="华文楷体" pitchFamily="2" charset="-122"/>
                <a:cs typeface="Times New Roman" pitchFamily="18" charset="0"/>
              </a:rPr>
              <a:t>流动性安排</a:t>
            </a:r>
          </a:p>
          <a:p>
            <a:pPr lvl="1" indent="-169859" defTabSz="1024677">
              <a:lnSpc>
                <a:spcPct val="120000"/>
              </a:lnSpc>
              <a:spcBef>
                <a:spcPct val="30000"/>
              </a:spcBef>
              <a:buClr>
                <a:srgbClr val="003366"/>
              </a:buClr>
              <a:buSzPct val="80000"/>
              <a:defRPr/>
            </a:pPr>
            <a:endParaRPr lang="en-US" altLang="zh-CN" sz="1700" kern="1200" dirty="0" smtClean="0">
              <a:solidFill>
                <a:srgbClr val="002060"/>
              </a:solidFill>
              <a:latin typeface="华文楷体" pitchFamily="2" charset="-122"/>
              <a:ea typeface="华文楷体" pitchFamily="2" charset="-122"/>
              <a:cs typeface="Times New Roman" pitchFamily="18" charset="0"/>
            </a:endParaRPr>
          </a:p>
          <a:p>
            <a:pPr lvl="1" indent="-169859" defTabSz="1024677">
              <a:lnSpc>
                <a:spcPct val="120000"/>
              </a:lnSpc>
              <a:spcBef>
                <a:spcPct val="30000"/>
              </a:spcBef>
              <a:buClr>
                <a:srgbClr val="003366"/>
              </a:buClr>
              <a:buSzPct val="80000"/>
              <a:defRPr/>
            </a:pPr>
            <a:r>
              <a:rPr lang="zh-CN" altLang="en-US" sz="1700" kern="1200" dirty="0" smtClean="0">
                <a:solidFill>
                  <a:srgbClr val="002060"/>
                </a:solidFill>
                <a:latin typeface="华文楷体" pitchFamily="2" charset="-122"/>
                <a:ea typeface="华文楷体" pitchFamily="2" charset="-122"/>
                <a:cs typeface="Times New Roman" pitchFamily="18" charset="0"/>
              </a:rPr>
              <a:t>当日买券当日回购（</a:t>
            </a:r>
            <a:r>
              <a:rPr lang="en-US" altLang="en-US" sz="1700" kern="1200" dirty="0" smtClean="0">
                <a:solidFill>
                  <a:srgbClr val="002060"/>
                </a:solidFill>
                <a:latin typeface="华文楷体" pitchFamily="2" charset="-122"/>
                <a:ea typeface="华文楷体" pitchFamily="2" charset="-122"/>
                <a:cs typeface="Times New Roman" pitchFamily="18" charset="0"/>
              </a:rPr>
              <a:t>T</a:t>
            </a:r>
            <a:r>
              <a:rPr lang="zh-CN" altLang="en-US" sz="1700" kern="1200" dirty="0" smtClean="0">
                <a:solidFill>
                  <a:srgbClr val="002060"/>
                </a:solidFill>
                <a:latin typeface="华文楷体" pitchFamily="2" charset="-122"/>
                <a:ea typeface="华文楷体" pitchFamily="2" charset="-122"/>
                <a:cs typeface="Times New Roman" pitchFamily="18" charset="0"/>
              </a:rPr>
              <a:t>日购买的国债可在</a:t>
            </a:r>
            <a:r>
              <a:rPr lang="en-US" altLang="en-US" sz="1700" kern="1200" dirty="0" smtClean="0">
                <a:solidFill>
                  <a:srgbClr val="002060"/>
                </a:solidFill>
                <a:latin typeface="华文楷体" pitchFamily="2" charset="-122"/>
                <a:ea typeface="华文楷体" pitchFamily="2" charset="-122"/>
                <a:cs typeface="Times New Roman" pitchFamily="18" charset="0"/>
              </a:rPr>
              <a:t>T</a:t>
            </a:r>
            <a:r>
              <a:rPr lang="zh-CN" altLang="en-US" sz="1700" kern="1200" dirty="0" smtClean="0">
                <a:solidFill>
                  <a:srgbClr val="002060"/>
                </a:solidFill>
                <a:latin typeface="华文楷体" pitchFamily="2" charset="-122"/>
                <a:ea typeface="华文楷体" pitchFamily="2" charset="-122"/>
                <a:cs typeface="Times New Roman" pitchFamily="18" charset="0"/>
              </a:rPr>
              <a:t>日申报提交为质押券，系统自动将其折成标准券，并可用于</a:t>
            </a:r>
            <a:r>
              <a:rPr lang="en-US" altLang="en-US" sz="1700" kern="1200" dirty="0" smtClean="0">
                <a:solidFill>
                  <a:srgbClr val="002060"/>
                </a:solidFill>
                <a:latin typeface="华文楷体" pitchFamily="2" charset="-122"/>
                <a:ea typeface="华文楷体" pitchFamily="2" charset="-122"/>
                <a:cs typeface="Times New Roman" pitchFamily="18" charset="0"/>
              </a:rPr>
              <a:t>T</a:t>
            </a:r>
            <a:r>
              <a:rPr lang="zh-CN" altLang="en-US" sz="1700" kern="1200" dirty="0" smtClean="0">
                <a:solidFill>
                  <a:srgbClr val="002060"/>
                </a:solidFill>
                <a:latin typeface="华文楷体" pitchFamily="2" charset="-122"/>
                <a:ea typeface="华文楷体" pitchFamily="2" charset="-122"/>
                <a:cs typeface="Times New Roman" pitchFamily="18" charset="0"/>
              </a:rPr>
              <a:t>日回购融资。）</a:t>
            </a:r>
          </a:p>
          <a:p>
            <a:pPr lvl="1" indent="-169859" defTabSz="1024677">
              <a:lnSpc>
                <a:spcPct val="120000"/>
              </a:lnSpc>
              <a:spcBef>
                <a:spcPct val="30000"/>
              </a:spcBef>
              <a:buClr>
                <a:srgbClr val="003366"/>
              </a:buClr>
              <a:buSzPct val="80000"/>
              <a:defRPr/>
            </a:pPr>
            <a:r>
              <a:rPr lang="zh-CN" altLang="en-US" sz="1700" kern="1200" dirty="0" smtClean="0">
                <a:solidFill>
                  <a:srgbClr val="002060"/>
                </a:solidFill>
                <a:latin typeface="华文楷体" pitchFamily="2" charset="-122"/>
                <a:ea typeface="华文楷体" pitchFamily="2" charset="-122"/>
                <a:cs typeface="Times New Roman" pitchFamily="18" charset="0"/>
              </a:rPr>
              <a:t>回购期间当日实时换券（多余的质押券可以实时申报转回原证券账户，质押库内的质押券可以实现当日实时替换）</a:t>
            </a:r>
          </a:p>
          <a:p>
            <a:pPr lvl="1" indent="-169859" defTabSz="1024677">
              <a:lnSpc>
                <a:spcPct val="120000"/>
              </a:lnSpc>
              <a:spcBef>
                <a:spcPct val="30000"/>
              </a:spcBef>
              <a:buClr>
                <a:srgbClr val="003366"/>
              </a:buClr>
              <a:buSzPct val="80000"/>
              <a:defRPr/>
            </a:pPr>
            <a:r>
              <a:rPr lang="zh-CN" altLang="en-US" sz="1700" kern="1200" dirty="0" smtClean="0">
                <a:solidFill>
                  <a:srgbClr val="002060"/>
                </a:solidFill>
                <a:latin typeface="华文楷体" pitchFamily="2" charset="-122"/>
                <a:ea typeface="华文楷体" pitchFamily="2" charset="-122"/>
                <a:cs typeface="Times New Roman" pitchFamily="18" charset="0"/>
              </a:rPr>
              <a:t>回购到期滚动续做或者卖券还款（融资回购到期日，融资方可以进行滚动续做，也可以在到期日当日卖券偿还到期购回款。）</a:t>
            </a:r>
          </a:p>
          <a:p>
            <a:pPr lvl="1" indent="-169859" defTabSz="1024677">
              <a:lnSpc>
                <a:spcPct val="120000"/>
              </a:lnSpc>
              <a:spcBef>
                <a:spcPct val="30000"/>
              </a:spcBef>
              <a:buClr>
                <a:srgbClr val="003366"/>
              </a:buClr>
              <a:buSzPct val="80000"/>
              <a:defRPr/>
            </a:pPr>
            <a:r>
              <a:rPr lang="zh-CN" altLang="en-US" sz="1700" kern="1200" dirty="0" smtClean="0">
                <a:solidFill>
                  <a:srgbClr val="002060"/>
                </a:solidFill>
                <a:latin typeface="华文楷体" pitchFamily="2" charset="-122"/>
                <a:ea typeface="华文楷体" pitchFamily="2" charset="-122"/>
                <a:cs typeface="Times New Roman" pitchFamily="18" charset="0"/>
              </a:rPr>
              <a:t>到期债券兑付无影响</a:t>
            </a:r>
          </a:p>
          <a:p>
            <a:pPr>
              <a:defRPr/>
            </a:pPr>
            <a:endParaRPr lang="zh-CN" altLang="en-US" dirty="0">
              <a:latin typeface="华文楷体" pitchFamily="2" charset="-122"/>
              <a:ea typeface="华文楷体" pitchFamily="2" charset="-122"/>
            </a:endParaRPr>
          </a:p>
        </p:txBody>
      </p:sp>
      <p:sp>
        <p:nvSpPr>
          <p:cNvPr id="52227" name="灯片编号占位符 2"/>
          <p:cNvSpPr>
            <a:spLocks noGrp="1"/>
          </p:cNvSpPr>
          <p:nvPr>
            <p:ph type="sldNum" sz="quarter" idx="10"/>
          </p:nvPr>
        </p:nvSpPr>
        <p:spPr>
          <a:noFill/>
        </p:spPr>
        <p:txBody>
          <a:bodyPr/>
          <a:lstStyle/>
          <a:p>
            <a:fld id="{48C32DC5-0431-438C-A7AE-E46587529406}" type="slidenum">
              <a:rPr lang="en-US" altLang="zh-CN" smtClean="0"/>
              <a:pPr/>
              <a:t>48</a:t>
            </a:fld>
            <a:endParaRPr lang="en-US" altLang="zh-CN"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p:cNvSpPr txBox="1">
            <a:spLocks noChangeArrowheads="1"/>
          </p:cNvSpPr>
          <p:nvPr/>
        </p:nvSpPr>
        <p:spPr bwMode="auto">
          <a:xfrm>
            <a:off x="493614" y="4585315"/>
            <a:ext cx="7936038" cy="1496577"/>
          </a:xfrm>
          <a:prstGeom prst="rect">
            <a:avLst/>
          </a:prstGeom>
          <a:noFill/>
          <a:ln w="9525" algn="ctr">
            <a:solidFill>
              <a:schemeClr val="bg1"/>
            </a:solidFill>
            <a:prstDash val="dash"/>
            <a:miter lim="800000"/>
            <a:headEnd/>
            <a:tailEnd/>
          </a:ln>
        </p:spPr>
        <p:txBody>
          <a:bodyPr lIns="102691" tIns="51345" rIns="102691" bIns="51345"/>
          <a:lstStyle/>
          <a:p>
            <a:pPr marL="169859" indent="-169859" defTabSz="1024677" eaLnBrk="0" hangingPunct="0">
              <a:lnSpc>
                <a:spcPct val="120000"/>
              </a:lnSpc>
              <a:spcBef>
                <a:spcPct val="30000"/>
              </a:spcBef>
              <a:buClr>
                <a:srgbClr val="003366"/>
              </a:buClr>
              <a:buSzPct val="80000"/>
              <a:buFont typeface="Wingdings" pitchFamily="2" charset="2"/>
              <a:buChar char="n"/>
            </a:pPr>
            <a:r>
              <a:rPr lang="zh-CN" altLang="en-US" sz="1600" dirty="0">
                <a:solidFill>
                  <a:srgbClr val="002060"/>
                </a:solidFill>
                <a:latin typeface="华文楷体" pitchFamily="2" charset="-122"/>
                <a:ea typeface="华文楷体" pitchFamily="2" charset="-122"/>
                <a:cs typeface="Times New Roman" pitchFamily="18" charset="0"/>
              </a:rPr>
              <a:t>交易所回购的融资方主要是保险公司、投资基金、券商自营等直接参与者；回购的出资方主要是券商的经纪客户（包括个人和机构客户），个人客户已成为回购市场最重要的出资方。</a:t>
            </a:r>
          </a:p>
          <a:p>
            <a:pPr marL="169859" indent="-169859" defTabSz="1024677" eaLnBrk="0" hangingPunct="0">
              <a:lnSpc>
                <a:spcPct val="120000"/>
              </a:lnSpc>
              <a:spcBef>
                <a:spcPct val="30000"/>
              </a:spcBef>
              <a:buClr>
                <a:srgbClr val="003366"/>
              </a:buClr>
              <a:buSzPct val="80000"/>
              <a:buFont typeface="Wingdings" pitchFamily="2" charset="2"/>
              <a:buChar char="n"/>
            </a:pPr>
            <a:endParaRPr lang="zh-CN" altLang="en-US" sz="1600" dirty="0">
              <a:solidFill>
                <a:srgbClr val="002060"/>
              </a:solidFill>
              <a:latin typeface="华文楷体" pitchFamily="2" charset="-122"/>
              <a:ea typeface="华文楷体" pitchFamily="2" charset="-122"/>
              <a:cs typeface="Times New Roman" pitchFamily="18" charset="0"/>
            </a:endParaRPr>
          </a:p>
        </p:txBody>
      </p:sp>
      <p:sp>
        <p:nvSpPr>
          <p:cNvPr id="53251"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9A8D707C-8621-46D3-935E-FE32082DF458}" type="slidenum">
              <a:rPr lang="en-US" altLang="zh-CN" sz="1400">
                <a:latin typeface="楷体_GB2312" pitchFamily="49" charset="-122"/>
              </a:rPr>
              <a:pPr algn="r" defTabSz="904533"/>
              <a:t>49</a:t>
            </a:fld>
            <a:endParaRPr lang="en-US" altLang="zh-CN" sz="1400" dirty="0">
              <a:latin typeface="楷体_GB2312" pitchFamily="49" charset="-122"/>
            </a:endParaRPr>
          </a:p>
        </p:txBody>
      </p:sp>
      <p:pic>
        <p:nvPicPr>
          <p:cNvPr id="53252" name="Picture 8"/>
          <p:cNvPicPr>
            <a:picLocks noChangeAspect="1" noChangeArrowheads="1"/>
          </p:cNvPicPr>
          <p:nvPr/>
        </p:nvPicPr>
        <p:blipFill>
          <a:blip r:embed="rId3" cstate="print"/>
          <a:srcRect/>
          <a:stretch>
            <a:fillRect/>
          </a:stretch>
        </p:blipFill>
        <p:spPr bwMode="auto">
          <a:xfrm>
            <a:off x="4511311" y="1759084"/>
            <a:ext cx="4187628" cy="2762032"/>
          </a:xfrm>
          <a:prstGeom prst="rect">
            <a:avLst/>
          </a:prstGeom>
          <a:noFill/>
          <a:ln w="9525">
            <a:noFill/>
            <a:miter lim="800000"/>
            <a:headEnd/>
            <a:tailEnd/>
          </a:ln>
        </p:spPr>
      </p:pic>
      <p:pic>
        <p:nvPicPr>
          <p:cNvPr id="53253" name="Picture 9"/>
          <p:cNvPicPr>
            <a:picLocks noChangeAspect="1" noChangeArrowheads="1"/>
          </p:cNvPicPr>
          <p:nvPr/>
        </p:nvPicPr>
        <p:blipFill>
          <a:blip r:embed="rId4" cstate="print"/>
          <a:srcRect/>
          <a:stretch>
            <a:fillRect/>
          </a:stretch>
        </p:blipFill>
        <p:spPr bwMode="auto">
          <a:xfrm>
            <a:off x="809204" y="1823284"/>
            <a:ext cx="3897664" cy="2633632"/>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marL="298289" lvl="1" indent="-298289">
              <a:lnSpc>
                <a:spcPct val="125000"/>
              </a:lnSpc>
              <a:buSzPct val="100000"/>
              <a:buFont typeface="Wingdings" pitchFamily="2" charset="2"/>
              <a:buChar char=""/>
              <a:defRPr/>
            </a:pPr>
            <a:r>
              <a:rPr lang="zh-CN" altLang="en-US" sz="1600" b="1" kern="1200" dirty="0" smtClean="0">
                <a:solidFill>
                  <a:srgbClr val="002060"/>
                </a:solidFill>
                <a:latin typeface="华文楷体" pitchFamily="2" charset="-122"/>
                <a:ea typeface="华文楷体" pitchFamily="2" charset="-122"/>
                <a:cs typeface="+mn-cs"/>
              </a:rPr>
              <a:t>发展阶段</a:t>
            </a:r>
            <a:r>
              <a:rPr lang="en-US" altLang="zh-CN" sz="1600" b="1" kern="1200" dirty="0" smtClean="0">
                <a:solidFill>
                  <a:srgbClr val="002060"/>
                </a:solidFill>
                <a:latin typeface="华文楷体" pitchFamily="2" charset="-122"/>
                <a:ea typeface="华文楷体" pitchFamily="2" charset="-122"/>
                <a:cs typeface="+mn-cs"/>
              </a:rPr>
              <a:t>:</a:t>
            </a:r>
            <a:r>
              <a:rPr lang="zh-CN" altLang="zh-CN" sz="1600" b="1" kern="1200" dirty="0" smtClean="0">
                <a:solidFill>
                  <a:srgbClr val="002060"/>
                </a:solidFill>
                <a:latin typeface="华文楷体" pitchFamily="2" charset="-122"/>
                <a:ea typeface="华文楷体" pitchFamily="2" charset="-122"/>
                <a:cs typeface="+mn-cs"/>
              </a:rPr>
              <a:t>起步阶段（1987</a:t>
            </a:r>
            <a:r>
              <a:rPr lang="zh-CN" altLang="en-US" sz="1600" b="1" kern="1200" dirty="0" smtClean="0">
                <a:solidFill>
                  <a:srgbClr val="002060"/>
                </a:solidFill>
                <a:latin typeface="华文楷体" pitchFamily="2" charset="-122"/>
                <a:ea typeface="华文楷体" pitchFamily="2" charset="-122"/>
                <a:cs typeface="+mn-cs"/>
              </a:rPr>
              <a:t>-</a:t>
            </a:r>
            <a:r>
              <a:rPr lang="zh-CN" altLang="zh-CN" sz="1600" b="1" kern="1200" dirty="0" smtClean="0">
                <a:solidFill>
                  <a:srgbClr val="002060"/>
                </a:solidFill>
                <a:latin typeface="华文楷体" pitchFamily="2" charset="-122"/>
                <a:ea typeface="华文楷体" pitchFamily="2" charset="-122"/>
                <a:cs typeface="+mn-cs"/>
              </a:rPr>
              <a:t>1997）</a:t>
            </a:r>
            <a:endParaRPr lang="en-US" altLang="zh-CN" sz="1600" b="1" kern="1200" dirty="0" smtClean="0">
              <a:solidFill>
                <a:srgbClr val="002060"/>
              </a:solidFill>
              <a:latin typeface="华文楷体" pitchFamily="2" charset="-122"/>
              <a:ea typeface="华文楷体" pitchFamily="2" charset="-122"/>
              <a:cs typeface="+mn-cs"/>
            </a:endParaRP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特点</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en-US" altLang="en-US" sz="1600" kern="1200" dirty="0" err="1" smtClean="0">
                <a:solidFill>
                  <a:srgbClr val="002060"/>
                </a:solidFill>
                <a:latin typeface="华文楷体" pitchFamily="2" charset="-122"/>
                <a:ea typeface="华文楷体" pitchFamily="2" charset="-122"/>
                <a:cs typeface="+mn-cs"/>
              </a:rPr>
              <a:t>以国债为主体的债券二级市场开始形成，交易所市场处于主导地位</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en-US" altLang="en-US" sz="1600" kern="1200" dirty="0" smtClean="0">
                <a:solidFill>
                  <a:srgbClr val="002060"/>
                </a:solidFill>
                <a:latin typeface="华文楷体" pitchFamily="2" charset="-122"/>
                <a:ea typeface="华文楷体" pitchFamily="2" charset="-122"/>
                <a:cs typeface="+mn-cs"/>
              </a:rPr>
              <a:t>由于出现了部分企业债券到期无法兑付的问题，同时为制止乱集资现象，企业债券经历了从人民银行到国家计委归口管理的转变 。</a:t>
            </a:r>
            <a:endParaRPr lang="en-US" altLang="zh-CN" sz="1600" kern="1200" dirty="0" smtClean="0">
              <a:solidFill>
                <a:srgbClr val="002060"/>
              </a:solidFill>
              <a:latin typeface="华文楷体" pitchFamily="2" charset="-122"/>
              <a:ea typeface="华文楷体" pitchFamily="2" charset="-122"/>
              <a:cs typeface="+mn-cs"/>
            </a:endParaRP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标志性事件</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1987</a:t>
            </a:r>
            <a:r>
              <a:rPr lang="en-US" altLang="en-US" sz="1600" kern="1200" dirty="0" smtClean="0">
                <a:solidFill>
                  <a:srgbClr val="002060"/>
                </a:solidFill>
                <a:latin typeface="华文楷体" pitchFamily="2" charset="-122"/>
                <a:ea typeface="华文楷体" pitchFamily="2" charset="-122"/>
                <a:cs typeface="+mn-cs"/>
              </a:rPr>
              <a:t>年</a:t>
            </a:r>
            <a:r>
              <a:rPr lang="en-US" altLang="zh-CN" sz="1600" kern="1200" dirty="0" smtClean="0">
                <a:solidFill>
                  <a:srgbClr val="002060"/>
                </a:solidFill>
                <a:latin typeface="华文楷体" pitchFamily="2" charset="-122"/>
                <a:ea typeface="华文楷体" pitchFamily="2" charset="-122"/>
                <a:cs typeface="+mn-cs"/>
              </a:rPr>
              <a:t>3</a:t>
            </a:r>
            <a:r>
              <a:rPr lang="en-US" altLang="en-US" sz="1600" kern="1200" dirty="0" smtClean="0">
                <a:solidFill>
                  <a:srgbClr val="002060"/>
                </a:solidFill>
                <a:latin typeface="华文楷体" pitchFamily="2" charset="-122"/>
                <a:ea typeface="华文楷体" pitchFamily="2" charset="-122"/>
                <a:cs typeface="+mn-cs"/>
              </a:rPr>
              <a:t>月，</a:t>
            </a:r>
            <a:r>
              <a:rPr lang="en-US" altLang="zh-CN" sz="1600" kern="1200" dirty="0" smtClean="0">
                <a:solidFill>
                  <a:srgbClr val="002060"/>
                </a:solidFill>
                <a:latin typeface="华文楷体" pitchFamily="2" charset="-122"/>
                <a:ea typeface="华文楷体" pitchFamily="2" charset="-122"/>
                <a:cs typeface="+mn-cs"/>
              </a:rPr>
              <a:t>《</a:t>
            </a:r>
            <a:r>
              <a:rPr lang="en-US" altLang="en-US" sz="1600" kern="1200" dirty="0" err="1" smtClean="0">
                <a:solidFill>
                  <a:srgbClr val="002060"/>
                </a:solidFill>
                <a:latin typeface="华文楷体" pitchFamily="2" charset="-122"/>
                <a:ea typeface="华文楷体" pitchFamily="2" charset="-122"/>
                <a:cs typeface="+mn-cs"/>
              </a:rPr>
              <a:t>企业债券管理暂行条例</a:t>
            </a:r>
            <a:r>
              <a:rPr lang="en-US" altLang="zh-CN" sz="1600" kern="1200" dirty="0" err="1" smtClean="0">
                <a:solidFill>
                  <a:srgbClr val="002060"/>
                </a:solidFill>
                <a:latin typeface="华文楷体" pitchFamily="2" charset="-122"/>
                <a:ea typeface="华文楷体" pitchFamily="2" charset="-122"/>
                <a:cs typeface="+mn-cs"/>
              </a:rPr>
              <a:t>》</a:t>
            </a:r>
            <a:r>
              <a:rPr lang="en-US" altLang="en-US" sz="1600" kern="1200" dirty="0" err="1" smtClean="0">
                <a:solidFill>
                  <a:srgbClr val="002060"/>
                </a:solidFill>
                <a:latin typeface="华文楷体" pitchFamily="2" charset="-122"/>
                <a:ea typeface="华文楷体" pitchFamily="2" charset="-122"/>
                <a:cs typeface="+mn-cs"/>
              </a:rPr>
              <a:t>由国务院颁布实施</a:t>
            </a:r>
            <a:r>
              <a:rPr lang="en-US" altLang="en-US" sz="1600" kern="1200" dirty="0" smtClean="0">
                <a:solidFill>
                  <a:srgbClr val="002060"/>
                </a:solidFill>
                <a:latin typeface="华文楷体" pitchFamily="2" charset="-122"/>
                <a:ea typeface="华文楷体" pitchFamily="2" charset="-122"/>
                <a:cs typeface="+mn-cs"/>
              </a:rPr>
              <a:t>。</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1990</a:t>
            </a:r>
            <a:r>
              <a:rPr lang="en-US" altLang="en-US" sz="1600" kern="1200" dirty="0" smtClean="0">
                <a:solidFill>
                  <a:srgbClr val="002060"/>
                </a:solidFill>
                <a:latin typeface="华文楷体" pitchFamily="2" charset="-122"/>
                <a:ea typeface="华文楷体" pitchFamily="2" charset="-122"/>
                <a:cs typeface="+mn-cs"/>
              </a:rPr>
              <a:t>年</a:t>
            </a:r>
            <a:r>
              <a:rPr lang="en-US" altLang="zh-CN" sz="1600" kern="1200" dirty="0" smtClean="0">
                <a:solidFill>
                  <a:srgbClr val="002060"/>
                </a:solidFill>
                <a:latin typeface="华文楷体" pitchFamily="2" charset="-122"/>
                <a:ea typeface="华文楷体" pitchFamily="2" charset="-122"/>
                <a:cs typeface="+mn-cs"/>
              </a:rPr>
              <a:t>12</a:t>
            </a:r>
            <a:r>
              <a:rPr lang="en-US" altLang="en-US" sz="1600" kern="1200" dirty="0" smtClean="0">
                <a:solidFill>
                  <a:srgbClr val="002060"/>
                </a:solidFill>
                <a:latin typeface="华文楷体" pitchFamily="2" charset="-122"/>
                <a:ea typeface="华文楷体" pitchFamily="2" charset="-122"/>
                <a:cs typeface="+mn-cs"/>
              </a:rPr>
              <a:t>月，上海与深圳两家证券交易所成立</a:t>
            </a:r>
            <a:r>
              <a:rPr lang="zh-CN" altLang="en-US" sz="1600" kern="1200" dirty="0" smtClean="0">
                <a:solidFill>
                  <a:srgbClr val="002060"/>
                </a:solidFill>
                <a:latin typeface="华文楷体" pitchFamily="2" charset="-122"/>
                <a:ea typeface="华文楷体" pitchFamily="2" charset="-122"/>
                <a:cs typeface="+mn-cs"/>
              </a:rPr>
              <a:t>。</a:t>
            </a:r>
            <a:r>
              <a:rPr lang="en-US" altLang="en-US" sz="1600" kern="1200" dirty="0" err="1" smtClean="0">
                <a:solidFill>
                  <a:srgbClr val="002060"/>
                </a:solidFill>
                <a:latin typeface="华文楷体" pitchFamily="2" charset="-122"/>
                <a:ea typeface="华文楷体" pitchFamily="2" charset="-122"/>
                <a:cs typeface="+mn-cs"/>
              </a:rPr>
              <a:t>上交所成为我国主要的债券交易场所</a:t>
            </a:r>
            <a:r>
              <a:rPr lang="en-US" altLang="en-US" sz="1600" kern="1200" dirty="0" smtClean="0">
                <a:solidFill>
                  <a:srgbClr val="002060"/>
                </a:solidFill>
                <a:latin typeface="华文楷体" pitchFamily="2" charset="-122"/>
                <a:ea typeface="华文楷体" pitchFamily="2" charset="-122"/>
                <a:cs typeface="+mn-cs"/>
              </a:rPr>
              <a:t>。</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1993</a:t>
            </a:r>
            <a:r>
              <a:rPr lang="en-US" altLang="en-US" sz="1600" kern="1200" dirty="0" smtClean="0">
                <a:solidFill>
                  <a:srgbClr val="002060"/>
                </a:solidFill>
                <a:latin typeface="华文楷体" pitchFamily="2" charset="-122"/>
                <a:ea typeface="华文楷体" pitchFamily="2" charset="-122"/>
                <a:cs typeface="+mn-cs"/>
              </a:rPr>
              <a:t>年，国务院颁布了</a:t>
            </a:r>
            <a:r>
              <a:rPr lang="en-US" altLang="zh-CN" sz="1600" kern="1200" dirty="0" smtClean="0">
                <a:solidFill>
                  <a:srgbClr val="002060"/>
                </a:solidFill>
                <a:latin typeface="华文楷体" pitchFamily="2" charset="-122"/>
                <a:ea typeface="华文楷体" pitchFamily="2" charset="-122"/>
                <a:cs typeface="+mn-cs"/>
              </a:rPr>
              <a:t>《</a:t>
            </a:r>
            <a:r>
              <a:rPr lang="en-US" altLang="en-US" sz="1600" kern="1200" dirty="0" smtClean="0">
                <a:solidFill>
                  <a:srgbClr val="002060"/>
                </a:solidFill>
                <a:latin typeface="华文楷体" pitchFamily="2" charset="-122"/>
                <a:ea typeface="华文楷体" pitchFamily="2" charset="-122"/>
                <a:cs typeface="+mn-cs"/>
              </a:rPr>
              <a:t>企业债券管理条例</a:t>
            </a:r>
            <a:r>
              <a:rPr lang="en-US" altLang="zh-CN" sz="1600" kern="1200" dirty="0" smtClean="0">
                <a:solidFill>
                  <a:srgbClr val="002060"/>
                </a:solidFill>
                <a:latin typeface="华文楷体" pitchFamily="2" charset="-122"/>
                <a:ea typeface="华文楷体" pitchFamily="2" charset="-122"/>
                <a:cs typeface="+mn-cs"/>
              </a:rPr>
              <a:t>》</a:t>
            </a:r>
            <a:r>
              <a:rPr lang="zh-CN" altLang="en-US" sz="1600" kern="1200" dirty="0" smtClean="0">
                <a:solidFill>
                  <a:srgbClr val="002060"/>
                </a:solidFill>
                <a:latin typeface="华文楷体" pitchFamily="2" charset="-122"/>
                <a:ea typeface="华文楷体" pitchFamily="2" charset="-122"/>
                <a:cs typeface="+mn-cs"/>
              </a:rPr>
              <a:t>，</a:t>
            </a:r>
            <a:r>
              <a:rPr lang="en-US" altLang="en-US" sz="1600" kern="1200" dirty="0" err="1" smtClean="0">
                <a:solidFill>
                  <a:srgbClr val="002060"/>
                </a:solidFill>
                <a:latin typeface="华文楷体" pitchFamily="2" charset="-122"/>
                <a:ea typeface="华文楷体" pitchFamily="2" charset="-122"/>
                <a:cs typeface="+mn-cs"/>
              </a:rPr>
              <a:t>企业债券由国家计委归口管理</a:t>
            </a:r>
            <a:r>
              <a:rPr lang="en-US" altLang="en-US" sz="1600" kern="1200" dirty="0" smtClean="0">
                <a:solidFill>
                  <a:srgbClr val="002060"/>
                </a:solidFill>
                <a:latin typeface="华文楷体" pitchFamily="2" charset="-122"/>
                <a:ea typeface="华文楷体" pitchFamily="2" charset="-122"/>
                <a:cs typeface="+mn-cs"/>
              </a:rPr>
              <a:t>。</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1996</a:t>
            </a:r>
            <a:r>
              <a:rPr lang="en-US" altLang="en-US" sz="1600" kern="1200" dirty="0" smtClean="0">
                <a:solidFill>
                  <a:srgbClr val="002060"/>
                </a:solidFill>
                <a:latin typeface="华文楷体" pitchFamily="2" charset="-122"/>
                <a:ea typeface="华文楷体" pitchFamily="2" charset="-122"/>
                <a:cs typeface="+mn-cs"/>
              </a:rPr>
              <a:t>年，国债在上交所招标发行试点成功。</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zh-CN" altLang="zh-CN" sz="1600" kern="1200" dirty="0" smtClean="0">
                <a:solidFill>
                  <a:srgbClr val="002060"/>
                </a:solidFill>
                <a:latin typeface="华文楷体" pitchFamily="2" charset="-122"/>
                <a:ea typeface="华文楷体" pitchFamily="2" charset="-122"/>
                <a:cs typeface="+mn-cs"/>
              </a:rPr>
              <a:t>1997</a:t>
            </a:r>
            <a:r>
              <a:rPr lang="zh-CN" altLang="en-US" sz="1600" kern="1200" dirty="0" smtClean="0">
                <a:solidFill>
                  <a:srgbClr val="002060"/>
                </a:solidFill>
                <a:latin typeface="华文楷体" pitchFamily="2" charset="-122"/>
                <a:ea typeface="华文楷体" pitchFamily="2" charset="-122"/>
                <a:cs typeface="+mn-cs"/>
              </a:rPr>
              <a:t>年</a:t>
            </a:r>
            <a:r>
              <a:rPr lang="zh-CN" altLang="zh-CN" sz="1600" kern="1200" dirty="0" smtClean="0">
                <a:solidFill>
                  <a:srgbClr val="002060"/>
                </a:solidFill>
                <a:latin typeface="华文楷体" pitchFamily="2" charset="-122"/>
                <a:ea typeface="华文楷体" pitchFamily="2" charset="-122"/>
                <a:cs typeface="+mn-cs"/>
              </a:rPr>
              <a:t>6</a:t>
            </a:r>
            <a:r>
              <a:rPr lang="zh-CN" altLang="en-US" sz="1600" kern="1200" dirty="0" smtClean="0">
                <a:solidFill>
                  <a:srgbClr val="002060"/>
                </a:solidFill>
                <a:latin typeface="华文楷体" pitchFamily="2" charset="-122"/>
                <a:ea typeface="华文楷体" pitchFamily="2" charset="-122"/>
                <a:cs typeface="+mn-cs"/>
              </a:rPr>
              <a:t>月，为防止银行资金流入股市，商业银行退出交易所市场，同年全国银行间债券市场成立。</a:t>
            </a:r>
          </a:p>
          <a:p>
            <a:pPr>
              <a:defRPr/>
            </a:pPr>
            <a:endParaRPr lang="zh-CN" altLang="en-US" dirty="0"/>
          </a:p>
        </p:txBody>
      </p:sp>
      <p:sp>
        <p:nvSpPr>
          <p:cNvPr id="9219" name="灯片编号占位符 3"/>
          <p:cNvSpPr>
            <a:spLocks noGrp="1"/>
          </p:cNvSpPr>
          <p:nvPr>
            <p:ph type="sldNum" sz="quarter" idx="10"/>
          </p:nvPr>
        </p:nvSpPr>
        <p:spPr>
          <a:noFill/>
        </p:spPr>
        <p:txBody>
          <a:bodyPr/>
          <a:lstStyle/>
          <a:p>
            <a:fld id="{A250E3B0-A618-4B52-A5BD-9DD84F7A5620}" type="slidenum">
              <a:rPr lang="en-US" altLang="zh-CN" smtClean="0"/>
              <a:pPr/>
              <a:t>5</a:t>
            </a:fld>
            <a:endParaRPr lang="en-US" altLang="zh-CN" smtClean="0"/>
          </a:p>
        </p:txBody>
      </p:sp>
    </p:spTree>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p>
            <a:fld id="{50E81E74-99F3-4898-A297-AD07F94426EC}" type="slidenum">
              <a:rPr lang="en-US" altLang="zh-CN" smtClean="0"/>
              <a:pPr/>
              <a:t>50</a:t>
            </a:fld>
            <a:endParaRPr lang="en-US" altLang="zh-CN" smtClean="0"/>
          </a:p>
        </p:txBody>
      </p:sp>
      <p:pic>
        <p:nvPicPr>
          <p:cNvPr id="54275" name="Picture 2"/>
          <p:cNvPicPr>
            <a:picLocks noChangeAspect="1" noChangeArrowheads="1"/>
          </p:cNvPicPr>
          <p:nvPr/>
        </p:nvPicPr>
        <p:blipFill>
          <a:blip r:embed="rId2" cstate="print"/>
          <a:srcRect/>
          <a:stretch>
            <a:fillRect/>
          </a:stretch>
        </p:blipFill>
        <p:spPr bwMode="auto">
          <a:xfrm>
            <a:off x="930585" y="1328230"/>
            <a:ext cx="6918690" cy="4669488"/>
          </a:xfrm>
          <a:prstGeom prst="rect">
            <a:avLst/>
          </a:prstGeom>
          <a:noFill/>
          <a:ln w="9525">
            <a:noFill/>
            <a:miter lim="800000"/>
            <a:headEnd/>
            <a:tailEnd/>
          </a:ln>
        </p:spPr>
      </p:pic>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p>
            <a:fld id="{F331E086-2FFE-4787-86DC-9606DD70E734}" type="slidenum">
              <a:rPr lang="en-US" altLang="zh-CN" smtClean="0"/>
              <a:pPr/>
              <a:t>51</a:t>
            </a:fld>
            <a:endParaRPr lang="en-US" altLang="zh-CN" smtClean="0"/>
          </a:p>
        </p:txBody>
      </p:sp>
      <p:pic>
        <p:nvPicPr>
          <p:cNvPr id="55299" name="图片 4"/>
          <p:cNvPicPr>
            <a:picLocks noChangeAspect="1" noChangeArrowheads="1"/>
          </p:cNvPicPr>
          <p:nvPr/>
        </p:nvPicPr>
        <p:blipFill>
          <a:blip r:embed="rId2" cstate="print"/>
          <a:srcRect/>
          <a:stretch>
            <a:fillRect/>
          </a:stretch>
        </p:blipFill>
        <p:spPr bwMode="auto">
          <a:xfrm>
            <a:off x="930584" y="1823283"/>
            <a:ext cx="6858000" cy="3789234"/>
          </a:xfrm>
          <a:prstGeom prst="rect">
            <a:avLst/>
          </a:prstGeom>
          <a:noFill/>
          <a:ln w="9525">
            <a:noFill/>
            <a:miter lim="800000"/>
            <a:headEnd/>
            <a:tailEnd/>
          </a:ln>
        </p:spPr>
      </p:pic>
      <p:sp>
        <p:nvSpPr>
          <p:cNvPr id="55300" name="Text Box 41"/>
          <p:cNvSpPr txBox="1">
            <a:spLocks noChangeArrowheads="1"/>
          </p:cNvSpPr>
          <p:nvPr/>
        </p:nvSpPr>
        <p:spPr bwMode="auto">
          <a:xfrm>
            <a:off x="2083700" y="1438083"/>
            <a:ext cx="3762796" cy="368229"/>
          </a:xfrm>
          <a:prstGeom prst="rect">
            <a:avLst/>
          </a:prstGeom>
          <a:solidFill>
            <a:srgbClr val="003366"/>
          </a:solidFill>
          <a:ln w="9525" algn="ctr">
            <a:noFill/>
            <a:miter lim="800000"/>
            <a:headEnd/>
            <a:tailEnd/>
          </a:ln>
        </p:spPr>
        <p:txBody>
          <a:bodyPr lIns="90347" tIns="45174" rIns="90347" bIns="45174">
            <a:spAutoFit/>
          </a:bodyPr>
          <a:lstStyle/>
          <a:p>
            <a:pPr marL="193335" indent="-193335" algn="ctr" defTabSz="991534">
              <a:spcBef>
                <a:spcPct val="50000"/>
              </a:spcBef>
              <a:spcAft>
                <a:spcPct val="10000"/>
              </a:spcAft>
              <a:buClr>
                <a:srgbClr val="003366"/>
              </a:buClr>
            </a:pPr>
            <a:r>
              <a:rPr kumimoji="1" lang="zh-CN" altLang="en-US" dirty="0">
                <a:solidFill>
                  <a:schemeClr val="bg1"/>
                </a:solidFill>
                <a:latin typeface="华文楷体" pitchFamily="2" charset="-122"/>
                <a:ea typeface="华文楷体" pitchFamily="2" charset="-122"/>
              </a:rPr>
              <a:t>上交所</a:t>
            </a:r>
            <a:r>
              <a:rPr kumimoji="1" lang="en-US" altLang="zh-CN" dirty="0">
                <a:solidFill>
                  <a:schemeClr val="bg1"/>
                </a:solidFill>
                <a:latin typeface="华文楷体" pitchFamily="2" charset="-122"/>
                <a:ea typeface="华文楷体" pitchFamily="2" charset="-122"/>
              </a:rPr>
              <a:t>1</a:t>
            </a:r>
            <a:r>
              <a:rPr kumimoji="1" lang="zh-CN" altLang="en-US" dirty="0">
                <a:solidFill>
                  <a:schemeClr val="bg1"/>
                </a:solidFill>
                <a:latin typeface="华文楷体" pitchFamily="2" charset="-122"/>
                <a:ea typeface="华文楷体" pitchFamily="2" charset="-122"/>
              </a:rPr>
              <a:t>天回购定盘利率</a:t>
            </a: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txBox="1">
            <a:spLocks noGrp="1" noChangeArrowheads="1"/>
          </p:cNvSpPr>
          <p:nvPr/>
        </p:nvSpPr>
        <p:spPr bwMode="auto">
          <a:xfrm>
            <a:off x="6818889" y="6400039"/>
            <a:ext cx="2133600" cy="322427"/>
          </a:xfrm>
          <a:prstGeom prst="rect">
            <a:avLst/>
          </a:prstGeom>
          <a:noFill/>
          <a:ln w="9525">
            <a:noFill/>
            <a:miter lim="800000"/>
            <a:headEnd/>
            <a:tailEnd/>
          </a:ln>
        </p:spPr>
        <p:txBody>
          <a:bodyPr lIns="93098" tIns="46551" rIns="93098" bIns="46551"/>
          <a:lstStyle/>
          <a:p>
            <a:pPr algn="r" defTabSz="904533"/>
            <a:fld id="{1F91E30E-570B-4453-9071-B7AB51D37A13}" type="slidenum">
              <a:rPr lang="en-US" altLang="zh-CN" sz="1400">
                <a:latin typeface="楷体_GB2312" pitchFamily="49" charset="-122"/>
              </a:rPr>
              <a:pPr algn="r" defTabSz="904533"/>
              <a:t>52</a:t>
            </a:fld>
            <a:endParaRPr lang="en-US" altLang="zh-CN" sz="1400" dirty="0">
              <a:latin typeface="楷体_GB2312" pitchFamily="49" charset="-122"/>
            </a:endParaRPr>
          </a:p>
        </p:txBody>
      </p:sp>
      <p:sp>
        <p:nvSpPr>
          <p:cNvPr id="56323" name="Rectangle 2"/>
          <p:cNvSpPr>
            <a:spLocks noChangeArrowheads="1"/>
          </p:cNvSpPr>
          <p:nvPr/>
        </p:nvSpPr>
        <p:spPr bwMode="auto">
          <a:xfrm>
            <a:off x="473385" y="667681"/>
            <a:ext cx="8195883" cy="388054"/>
          </a:xfrm>
          <a:prstGeom prst="rect">
            <a:avLst/>
          </a:prstGeom>
          <a:solidFill>
            <a:srgbClr val="003366"/>
          </a:solidFill>
          <a:ln w="9525">
            <a:noFill/>
            <a:miter lim="800000"/>
            <a:headEnd/>
            <a:tailEnd/>
          </a:ln>
        </p:spPr>
        <p:txBody>
          <a:bodyPr lIns="91424" tIns="45712" rIns="91424" bIns="45712" anchor="ctr"/>
          <a:lstStyle/>
          <a:p>
            <a:pPr defTabSz="914200" eaLnBrk="0" hangingPunct="0"/>
            <a:r>
              <a:rPr lang="zh-CN" altLang="en-US" sz="1700" dirty="0">
                <a:solidFill>
                  <a:schemeClr val="bg1"/>
                </a:solidFill>
                <a:latin typeface="华文楷体" pitchFamily="2" charset="-122"/>
                <a:ea typeface="华文楷体" pitchFamily="2" charset="-122"/>
              </a:rPr>
              <a:t>国债预发行</a:t>
            </a:r>
          </a:p>
        </p:txBody>
      </p:sp>
      <p:sp>
        <p:nvSpPr>
          <p:cNvPr id="6" name="内容占位符 2"/>
          <p:cNvSpPr txBox="1">
            <a:spLocks/>
          </p:cNvSpPr>
          <p:nvPr/>
        </p:nvSpPr>
        <p:spPr>
          <a:xfrm>
            <a:off x="505753" y="1293990"/>
            <a:ext cx="8164864" cy="4593875"/>
          </a:xfrm>
          <a:prstGeom prst="rect">
            <a:avLst/>
          </a:prstGeom>
        </p:spPr>
        <p:txBody>
          <a:bodyPr lIns="79544" tIns="39772" rIns="79544" bIns="39772"/>
          <a:lstStyle/>
          <a:p>
            <a:pPr marL="153288" indent="-153288" defTabSz="914200" eaLnBrk="0" hangingPunct="0">
              <a:lnSpc>
                <a:spcPct val="150000"/>
              </a:lnSpc>
              <a:spcBef>
                <a:spcPct val="20000"/>
              </a:spcBef>
              <a:buClr>
                <a:srgbClr val="003399"/>
              </a:buClr>
              <a:buSzPct val="50000"/>
              <a:buFont typeface="Wingdings" pitchFamily="2" charset="2"/>
              <a:buChar char="n"/>
              <a:defRPr/>
            </a:pPr>
            <a:r>
              <a:rPr lang="zh-CN" altLang="en-US" sz="1400" dirty="0">
                <a:solidFill>
                  <a:srgbClr val="002060"/>
                </a:solidFill>
                <a:latin typeface="华文楷体" pitchFamily="2" charset="-122"/>
                <a:ea typeface="华文楷体" pitchFamily="2" charset="-122"/>
                <a:cs typeface="Times New Roman" pitchFamily="18" charset="0"/>
              </a:rPr>
              <a:t>今年</a:t>
            </a:r>
            <a:r>
              <a:rPr lang="en-US" altLang="en-US" sz="1400" dirty="0">
                <a:solidFill>
                  <a:srgbClr val="002060"/>
                </a:solidFill>
                <a:latin typeface="华文楷体" pitchFamily="2" charset="-122"/>
                <a:ea typeface="华文楷体" pitchFamily="2" charset="-122"/>
                <a:cs typeface="Times New Roman" pitchFamily="18" charset="0"/>
              </a:rPr>
              <a:t>3</a:t>
            </a:r>
            <a:r>
              <a:rPr lang="zh-CN" altLang="en-US" sz="1400" dirty="0">
                <a:solidFill>
                  <a:srgbClr val="002060"/>
                </a:solidFill>
                <a:latin typeface="华文楷体" pitchFamily="2" charset="-122"/>
                <a:ea typeface="华文楷体" pitchFamily="2" charset="-122"/>
                <a:cs typeface="Times New Roman" pitchFamily="18" charset="0"/>
              </a:rPr>
              <a:t>月</a:t>
            </a:r>
            <a:r>
              <a:rPr lang="en-US" altLang="en-US" sz="1400" dirty="0">
                <a:solidFill>
                  <a:srgbClr val="002060"/>
                </a:solidFill>
                <a:latin typeface="华文楷体" pitchFamily="2" charset="-122"/>
                <a:ea typeface="华文楷体" pitchFamily="2" charset="-122"/>
                <a:cs typeface="Times New Roman" pitchFamily="18" charset="0"/>
              </a:rPr>
              <a:t>22</a:t>
            </a:r>
            <a:r>
              <a:rPr lang="zh-CN" altLang="en-US" sz="1400" dirty="0">
                <a:solidFill>
                  <a:srgbClr val="002060"/>
                </a:solidFill>
                <a:latin typeface="华文楷体" pitchFamily="2" charset="-122"/>
                <a:ea typeface="华文楷体" pitchFamily="2" charset="-122"/>
                <a:cs typeface="Times New Roman" pitchFamily="18" charset="0"/>
              </a:rPr>
              <a:t>日，财政部、人民银行和证监会发布了</a:t>
            </a:r>
            <a:r>
              <a:rPr lang="en-US" altLang="zh-CN" sz="1400" dirty="0">
                <a:solidFill>
                  <a:srgbClr val="002060"/>
                </a:solidFill>
                <a:latin typeface="华文楷体" pitchFamily="2" charset="-122"/>
                <a:ea typeface="华文楷体" pitchFamily="2" charset="-122"/>
                <a:cs typeface="Times New Roman" pitchFamily="18" charset="0"/>
              </a:rPr>
              <a:t>《</a:t>
            </a:r>
            <a:r>
              <a:rPr lang="zh-CN" altLang="en-US" sz="1400" dirty="0">
                <a:solidFill>
                  <a:srgbClr val="002060"/>
                </a:solidFill>
                <a:latin typeface="华文楷体" pitchFamily="2" charset="-122"/>
                <a:ea typeface="华文楷体" pitchFamily="2" charset="-122"/>
                <a:cs typeface="Times New Roman" pitchFamily="18" charset="0"/>
              </a:rPr>
              <a:t>关于开展国债预发行试点的通知</a:t>
            </a:r>
            <a:r>
              <a:rPr lang="en-US" altLang="zh-CN" sz="1400" dirty="0">
                <a:solidFill>
                  <a:srgbClr val="002060"/>
                </a:solidFill>
                <a:latin typeface="华文楷体" pitchFamily="2" charset="-122"/>
                <a:ea typeface="华文楷体" pitchFamily="2" charset="-122"/>
                <a:cs typeface="Times New Roman" pitchFamily="18" charset="0"/>
              </a:rPr>
              <a:t>》</a:t>
            </a:r>
          </a:p>
          <a:p>
            <a:pPr marL="153288" lvl="1" indent="-153288" defTabSz="914200" eaLnBrk="0" hangingPunct="0">
              <a:lnSpc>
                <a:spcPct val="150000"/>
              </a:lnSpc>
              <a:spcBef>
                <a:spcPct val="20000"/>
              </a:spcBef>
              <a:buClr>
                <a:srgbClr val="003399"/>
              </a:buClr>
              <a:buSzPct val="50000"/>
              <a:buFont typeface="Wingdings" pitchFamily="2" charset="2"/>
              <a:buChar char="n"/>
              <a:defRPr/>
            </a:pPr>
            <a:r>
              <a:rPr lang="zh-CN" altLang="en-US" sz="1400" dirty="0">
                <a:solidFill>
                  <a:srgbClr val="002060"/>
                </a:solidFill>
                <a:latin typeface="华文楷体" pitchFamily="2" charset="-122"/>
                <a:ea typeface="华文楷体" pitchFamily="2" charset="-122"/>
              </a:rPr>
              <a:t>预发行交易（</a:t>
            </a:r>
            <a:r>
              <a:rPr lang="en-US" altLang="en-US" sz="1400" dirty="0">
                <a:solidFill>
                  <a:srgbClr val="002060"/>
                </a:solidFill>
                <a:latin typeface="华文楷体" pitchFamily="2" charset="-122"/>
                <a:ea typeface="华文楷体" pitchFamily="2" charset="-122"/>
              </a:rPr>
              <a:t>When-Issued Trading</a:t>
            </a:r>
            <a:r>
              <a:rPr lang="zh-CN" altLang="en-US" sz="1400" dirty="0">
                <a:solidFill>
                  <a:srgbClr val="002060"/>
                </a:solidFill>
                <a:latin typeface="华文楷体" pitchFamily="2" charset="-122"/>
                <a:ea typeface="华文楷体" pitchFamily="2" charset="-122"/>
              </a:rPr>
              <a:t>）是指证券虽已被授权核准发行，但尚未正式发行，市场就对该证券先行买卖的行为。</a:t>
            </a:r>
            <a:r>
              <a:rPr lang="zh-CN" altLang="en-US" sz="1400" dirty="0">
                <a:solidFill>
                  <a:srgbClr val="002060"/>
                </a:solidFill>
                <a:latin typeface="华文楷体" pitchFamily="2" charset="-122"/>
                <a:ea typeface="华文楷体" pitchFamily="2" charset="-122"/>
                <a:cs typeface="Times New Roman" pitchFamily="18" charset="0"/>
              </a:rPr>
              <a:t>国债预发行是指以即将发行的记账式国债为标的进行的债券买卖行为。</a:t>
            </a:r>
            <a:endParaRPr lang="en-US" altLang="zh-CN" sz="1400" dirty="0">
              <a:solidFill>
                <a:srgbClr val="002060"/>
              </a:solidFill>
              <a:latin typeface="华文楷体" pitchFamily="2" charset="-122"/>
              <a:ea typeface="华文楷体" pitchFamily="2" charset="-122"/>
              <a:cs typeface="Times New Roman" pitchFamily="18" charset="0"/>
            </a:endParaRPr>
          </a:p>
          <a:p>
            <a:pPr marL="153288" lvl="1" indent="-153288" defTabSz="914200" eaLnBrk="0" hangingPunct="0">
              <a:lnSpc>
                <a:spcPct val="150000"/>
              </a:lnSpc>
              <a:spcBef>
                <a:spcPct val="20000"/>
              </a:spcBef>
              <a:buClr>
                <a:srgbClr val="003399"/>
              </a:buClr>
              <a:buSzPct val="50000"/>
              <a:buFont typeface="Wingdings" pitchFamily="2" charset="2"/>
              <a:buChar char="n"/>
              <a:defRPr/>
            </a:pPr>
            <a:r>
              <a:rPr lang="zh-CN" altLang="en-US" sz="1400" dirty="0">
                <a:solidFill>
                  <a:srgbClr val="002060"/>
                </a:solidFill>
                <a:latin typeface="华文楷体" pitchFamily="2" charset="-122"/>
                <a:ea typeface="华文楷体" pitchFamily="2" charset="-122"/>
                <a:cs typeface="Times New Roman" pitchFamily="18" charset="0"/>
              </a:rPr>
              <a:t>国债招标日前</a:t>
            </a:r>
            <a:r>
              <a:rPr lang="en-US" altLang="zh-CN" sz="1400" dirty="0">
                <a:solidFill>
                  <a:srgbClr val="002060"/>
                </a:solidFill>
                <a:latin typeface="华文楷体" pitchFamily="2" charset="-122"/>
                <a:ea typeface="华文楷体" pitchFamily="2" charset="-122"/>
                <a:cs typeface="Times New Roman" pitchFamily="18" charset="0"/>
              </a:rPr>
              <a:t>4</a:t>
            </a:r>
            <a:r>
              <a:rPr lang="zh-CN" altLang="en-US" sz="1400" dirty="0">
                <a:solidFill>
                  <a:srgbClr val="002060"/>
                </a:solidFill>
                <a:latin typeface="华文楷体" pitchFamily="2" charset="-122"/>
                <a:ea typeface="华文楷体" pitchFamily="2" charset="-122"/>
                <a:cs typeface="Times New Roman" pitchFamily="18" charset="0"/>
              </a:rPr>
              <a:t>个法定工作日至招标日前</a:t>
            </a:r>
            <a:r>
              <a:rPr lang="en-US" altLang="zh-CN" sz="1400" dirty="0">
                <a:solidFill>
                  <a:srgbClr val="002060"/>
                </a:solidFill>
                <a:latin typeface="华文楷体" pitchFamily="2" charset="-122"/>
                <a:ea typeface="华文楷体" pitchFamily="2" charset="-122"/>
                <a:cs typeface="Times New Roman" pitchFamily="18" charset="0"/>
              </a:rPr>
              <a:t>1</a:t>
            </a:r>
            <a:r>
              <a:rPr lang="zh-CN" altLang="en-US" sz="1400" dirty="0">
                <a:solidFill>
                  <a:srgbClr val="002060"/>
                </a:solidFill>
                <a:latin typeface="华文楷体" pitchFamily="2" charset="-122"/>
                <a:ea typeface="华文楷体" pitchFamily="2" charset="-122"/>
                <a:cs typeface="Times New Roman" pitchFamily="18" charset="0"/>
              </a:rPr>
              <a:t>个法定工作日可进行国债预发行交易。</a:t>
            </a:r>
            <a:endParaRPr lang="en-US" altLang="zh-CN" sz="1400" dirty="0">
              <a:solidFill>
                <a:srgbClr val="002060"/>
              </a:solidFill>
              <a:latin typeface="华文楷体" pitchFamily="2" charset="-122"/>
              <a:ea typeface="华文楷体" pitchFamily="2" charset="-122"/>
              <a:cs typeface="Times New Roman" pitchFamily="18" charset="0"/>
            </a:endParaRPr>
          </a:p>
          <a:p>
            <a:pPr marL="153288" indent="-153288" defTabSz="914200" eaLnBrk="0" hangingPunct="0">
              <a:lnSpc>
                <a:spcPct val="150000"/>
              </a:lnSpc>
              <a:spcBef>
                <a:spcPct val="20000"/>
              </a:spcBef>
              <a:buClr>
                <a:srgbClr val="003399"/>
              </a:buClr>
              <a:buSzPct val="50000"/>
              <a:buFont typeface="Wingdings" pitchFamily="2" charset="2"/>
              <a:buChar char="n"/>
              <a:defRPr/>
            </a:pPr>
            <a:r>
              <a:rPr lang="zh-CN" altLang="en-US" sz="1400" dirty="0">
                <a:solidFill>
                  <a:srgbClr val="002060"/>
                </a:solidFill>
                <a:latin typeface="华文楷体" pitchFamily="2" charset="-122"/>
                <a:ea typeface="华文楷体" pitchFamily="2" charset="-122"/>
                <a:cs typeface="Times New Roman" pitchFamily="18" charset="0"/>
              </a:rPr>
              <a:t>根据债券收益率公式套算出的“理论成交价格”进行结算。</a:t>
            </a:r>
          </a:p>
          <a:p>
            <a:pPr>
              <a:lnSpc>
                <a:spcPct val="150000"/>
              </a:lnSpc>
              <a:defRPr/>
            </a:pPr>
            <a:r>
              <a:rPr lang="zh-CN" altLang="en-US" sz="1400" dirty="0">
                <a:solidFill>
                  <a:srgbClr val="002060"/>
                </a:solidFill>
                <a:latin typeface="华文楷体" pitchFamily="2" charset="-122"/>
                <a:ea typeface="华文楷体" pitchFamily="2" charset="-122"/>
              </a:rPr>
              <a:t>（即假定票面利率为实际中标利率</a:t>
            </a:r>
            <a:r>
              <a:rPr lang="en-US" altLang="en-US" sz="1400" dirty="0">
                <a:solidFill>
                  <a:srgbClr val="002060"/>
                </a:solidFill>
                <a:latin typeface="华文楷体" pitchFamily="2" charset="-122"/>
                <a:ea typeface="华文楷体" pitchFamily="2" charset="-122"/>
              </a:rPr>
              <a:t>C</a:t>
            </a:r>
            <a:r>
              <a:rPr lang="zh-CN" altLang="en-US" sz="1400" dirty="0">
                <a:solidFill>
                  <a:srgbClr val="002060"/>
                </a:solidFill>
                <a:latin typeface="华文楷体" pitchFamily="2" charset="-122"/>
                <a:ea typeface="华文楷体" pitchFamily="2" charset="-122"/>
              </a:rPr>
              <a:t>，到期收益率为成交利率</a:t>
            </a:r>
            <a:r>
              <a:rPr lang="en-US" altLang="en-US" sz="1400" dirty="0">
                <a:solidFill>
                  <a:srgbClr val="002060"/>
                </a:solidFill>
                <a:latin typeface="华文楷体" pitchFamily="2" charset="-122"/>
                <a:ea typeface="华文楷体" pitchFamily="2" charset="-122"/>
              </a:rPr>
              <a:t>R</a:t>
            </a:r>
            <a:r>
              <a:rPr lang="zh-CN" altLang="en-US" sz="1400" dirty="0">
                <a:solidFill>
                  <a:srgbClr val="002060"/>
                </a:solidFill>
                <a:latin typeface="华文楷体" pitchFamily="2" charset="-122"/>
                <a:ea typeface="华文楷体" pitchFamily="2" charset="-122"/>
              </a:rPr>
              <a:t>，折算出的债券的理论价格）</a:t>
            </a:r>
            <a:endParaRPr lang="en-US" altLang="en-US" sz="1400" dirty="0">
              <a:solidFill>
                <a:srgbClr val="002060"/>
              </a:solidFill>
              <a:latin typeface="华文楷体" pitchFamily="2" charset="-122"/>
              <a:ea typeface="华文楷体" pitchFamily="2" charset="-122"/>
            </a:endParaRPr>
          </a:p>
          <a:p>
            <a:pPr marL="153288" indent="-153288" defTabSz="914200" eaLnBrk="0" hangingPunct="0">
              <a:lnSpc>
                <a:spcPct val="150000"/>
              </a:lnSpc>
              <a:spcBef>
                <a:spcPct val="20000"/>
              </a:spcBef>
              <a:buClr>
                <a:srgbClr val="003399"/>
              </a:buClr>
              <a:buSzPct val="50000"/>
              <a:buFont typeface="Wingdings" pitchFamily="2" charset="2"/>
              <a:buChar char="n"/>
              <a:defRPr/>
            </a:pPr>
            <a:endParaRPr lang="en-US" altLang="en-US" sz="1700" dirty="0">
              <a:solidFill>
                <a:srgbClr val="002060"/>
              </a:solidFill>
              <a:latin typeface="华文楷体" pitchFamily="2" charset="-122"/>
              <a:ea typeface="华文楷体" pitchFamily="2" charset="-122"/>
              <a:cs typeface="Times New Roman" pitchFamily="18" charset="0"/>
            </a:endParaRPr>
          </a:p>
          <a:p>
            <a:pPr marL="153288" indent="-153288" defTabSz="914200" eaLnBrk="0" hangingPunct="0">
              <a:lnSpc>
                <a:spcPct val="150000"/>
              </a:lnSpc>
              <a:spcBef>
                <a:spcPct val="20000"/>
              </a:spcBef>
              <a:buClr>
                <a:srgbClr val="003399"/>
              </a:buClr>
              <a:buSzPct val="50000"/>
              <a:defRPr/>
            </a:pPr>
            <a:r>
              <a:rPr lang="en-US" altLang="zh-CN" sz="1700" dirty="0">
                <a:solidFill>
                  <a:srgbClr val="002060"/>
                </a:solidFill>
                <a:latin typeface="华文楷体" pitchFamily="2" charset="-122"/>
                <a:ea typeface="华文楷体" pitchFamily="2" charset="-122"/>
                <a:cs typeface="Times New Roman" pitchFamily="18" charset="0"/>
              </a:rPr>
              <a:t>                        </a:t>
            </a:r>
            <a:endParaRPr lang="zh-CN" altLang="en-US" sz="1700" dirty="0">
              <a:solidFill>
                <a:srgbClr val="002060"/>
              </a:solidFill>
              <a:latin typeface="华文楷体" pitchFamily="2" charset="-122"/>
              <a:ea typeface="华文楷体" pitchFamily="2" charset="-122"/>
              <a:cs typeface="Times New Roman" pitchFamily="18" charset="0"/>
            </a:endParaRPr>
          </a:p>
          <a:p>
            <a:pPr marL="153288" indent="-153288" defTabSz="914200" eaLnBrk="0" hangingPunct="0">
              <a:lnSpc>
                <a:spcPct val="150000"/>
              </a:lnSpc>
              <a:spcBef>
                <a:spcPct val="20000"/>
              </a:spcBef>
              <a:buClr>
                <a:srgbClr val="003399"/>
              </a:buClr>
              <a:buSzPct val="50000"/>
              <a:buFont typeface="Wingdings" pitchFamily="2" charset="2"/>
              <a:buChar char="n"/>
              <a:defRPr/>
            </a:pPr>
            <a:endParaRPr lang="zh-CN" altLang="en-US" sz="1700" dirty="0">
              <a:solidFill>
                <a:srgbClr val="002060"/>
              </a:solidFill>
              <a:latin typeface="华文楷体" pitchFamily="2" charset="-122"/>
              <a:ea typeface="华文楷体" pitchFamily="2" charset="-122"/>
              <a:cs typeface="Times New Roman" pitchFamily="18" charset="0"/>
            </a:endParaRPr>
          </a:p>
        </p:txBody>
      </p:sp>
      <p:sp>
        <p:nvSpPr>
          <p:cNvPr id="56325" name="灯片编号占位符 19"/>
          <p:cNvSpPr>
            <a:spLocks noGrp="1"/>
          </p:cNvSpPr>
          <p:nvPr>
            <p:ph type="sldNum" sz="quarter" idx="10"/>
          </p:nvPr>
        </p:nvSpPr>
        <p:spPr>
          <a:noFill/>
        </p:spPr>
        <p:txBody>
          <a:bodyPr/>
          <a:lstStyle/>
          <a:p>
            <a:fld id="{41A1F57E-84B3-4191-8A40-8CA8FE3277BB}" type="slidenum">
              <a:rPr lang="en-US" altLang="zh-CN" smtClean="0"/>
              <a:pPr/>
              <a:t>52</a:t>
            </a:fld>
            <a:endParaRPr lang="en-US" altLang="zh-CN" smtClean="0"/>
          </a:p>
        </p:txBody>
      </p:sp>
      <p:pic>
        <p:nvPicPr>
          <p:cNvPr id="56326" name="Picture 7"/>
          <p:cNvPicPr>
            <a:picLocks noChangeAspect="1" noChangeArrowheads="1"/>
          </p:cNvPicPr>
          <p:nvPr/>
        </p:nvPicPr>
        <p:blipFill>
          <a:blip r:embed="rId3" cstate="print"/>
          <a:srcRect/>
          <a:stretch>
            <a:fillRect/>
          </a:stretch>
        </p:blipFill>
        <p:spPr bwMode="auto">
          <a:xfrm>
            <a:off x="5360974" y="2722085"/>
            <a:ext cx="1429593" cy="395188"/>
          </a:xfrm>
          <a:prstGeom prst="rect">
            <a:avLst/>
          </a:prstGeom>
          <a:noFill/>
          <a:ln w="9525">
            <a:noFill/>
            <a:miter lim="800000"/>
            <a:headEnd/>
            <a:tailEnd/>
          </a:ln>
        </p:spPr>
      </p:pic>
      <p:pic>
        <p:nvPicPr>
          <p:cNvPr id="56327" name="Picture 2"/>
          <p:cNvPicPr>
            <a:picLocks noChangeAspect="1" noChangeArrowheads="1"/>
          </p:cNvPicPr>
          <p:nvPr/>
        </p:nvPicPr>
        <p:blipFill>
          <a:blip r:embed="rId4" cstate="print"/>
          <a:srcRect/>
          <a:stretch>
            <a:fillRect/>
          </a:stretch>
        </p:blipFill>
        <p:spPr bwMode="auto">
          <a:xfrm>
            <a:off x="1598178" y="3622315"/>
            <a:ext cx="5704885" cy="1857523"/>
          </a:xfrm>
          <a:prstGeom prst="rect">
            <a:avLst/>
          </a:prstGeom>
          <a:noFill/>
          <a:ln w="9525">
            <a:noFill/>
            <a:miter lim="800000"/>
            <a:headEnd/>
            <a:tailEnd/>
          </a:ln>
        </p:spPr>
      </p:pic>
    </p:spTree>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p>
            <a:r>
              <a:rPr lang="en-US" altLang="zh-CN" smtClean="0"/>
              <a:t>- </a:t>
            </a:r>
            <a:fld id="{DA43500B-9270-4E3A-95E1-852BC3F2DE78}" type="slidenum">
              <a:rPr lang="en-US" altLang="zh-CN" smtClean="0"/>
              <a:pPr/>
              <a:t>53</a:t>
            </a:fld>
            <a:r>
              <a:rPr lang="en-US" altLang="zh-CN" smtClean="0"/>
              <a:t> -</a:t>
            </a:r>
          </a:p>
        </p:txBody>
      </p:sp>
      <p:grpSp>
        <p:nvGrpSpPr>
          <p:cNvPr id="70659"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1" name="TextBox 10"/>
          <p:cNvSpPr txBox="1"/>
          <p:nvPr/>
        </p:nvSpPr>
        <p:spPr>
          <a:xfrm>
            <a:off x="827584" y="2060848"/>
            <a:ext cx="7884368" cy="1323439"/>
          </a:xfrm>
          <a:prstGeom prst="rect">
            <a:avLst/>
          </a:prstGeom>
          <a:noFill/>
        </p:spPr>
        <p:txBody>
          <a:bodyPr wrap="square" rtlCol="0">
            <a:spAutoFit/>
          </a:bodyPr>
          <a:lstStyle/>
          <a:p>
            <a:r>
              <a:rPr lang="zh-CN" altLang="en-US" sz="2000" dirty="0" smtClean="0">
                <a:solidFill>
                  <a:schemeClr val="accent4">
                    <a:lumMod val="75000"/>
                    <a:lumOff val="25000"/>
                  </a:schemeClr>
                </a:solidFill>
                <a:latin typeface="微软雅黑" pitchFamily="34" charset="-122"/>
                <a:ea typeface="微软雅黑" pitchFamily="34" charset="-122"/>
              </a:rPr>
              <a:t>      本课件以及讲师授课内容为介绍国债期现货相关知识，揭示交易风险等用途。不代表中国金融期货交易所的立场或观点，不作为投资者投资决策的依据。任何依据该内容进行投资所造成的损失，中国金融期货交易所不承担任何责任。</a:t>
            </a:r>
            <a:endParaRPr lang="zh-CN" altLang="en-US" sz="2000" dirty="0">
              <a:solidFill>
                <a:schemeClr val="accent4">
                  <a:lumMod val="75000"/>
                  <a:lumOff val="25000"/>
                </a:schemeClr>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p>
            <a:r>
              <a:rPr lang="en-US" altLang="zh-CN" smtClean="0"/>
              <a:t>- </a:t>
            </a:r>
            <a:fld id="{DA43500B-9270-4E3A-95E1-852BC3F2DE78}" type="slidenum">
              <a:rPr lang="en-US" altLang="zh-CN" smtClean="0"/>
              <a:pPr/>
              <a:t>54</a:t>
            </a:fld>
            <a:r>
              <a:rPr lang="en-US" altLang="zh-CN" smtClean="0"/>
              <a:t> -</a:t>
            </a:r>
          </a:p>
        </p:txBody>
      </p:sp>
      <p:grpSp>
        <p:nvGrpSpPr>
          <p:cNvPr id="2" name="Group 16"/>
          <p:cNvGrpSpPr>
            <a:grpSpLocks/>
          </p:cNvGrpSpPr>
          <p:nvPr/>
        </p:nvGrpSpPr>
        <p:grpSpPr bwMode="auto">
          <a:xfrm>
            <a:off x="0" y="0"/>
            <a:ext cx="9144000" cy="6858000"/>
            <a:chOff x="0" y="0"/>
            <a:chExt cx="5760" cy="4320"/>
          </a:xfrm>
        </p:grpSpPr>
        <p:sp>
          <p:nvSpPr>
            <p:cNvPr id="70662" name="Rectangle 17"/>
            <p:cNvSpPr>
              <a:spLocks noChangeArrowheads="1"/>
            </p:cNvSpPr>
            <p:nvPr/>
          </p:nvSpPr>
          <p:spPr bwMode="auto">
            <a:xfrm>
              <a:off x="0" y="778"/>
              <a:ext cx="5760" cy="2750"/>
            </a:xfrm>
            <a:prstGeom prst="rect">
              <a:avLst/>
            </a:prstGeom>
            <a:solidFill>
              <a:schemeClr val="bg1"/>
            </a:solidFill>
            <a:ln w="9525">
              <a:noFill/>
              <a:miter lim="800000"/>
              <a:headEnd/>
              <a:tailEnd/>
            </a:ln>
          </p:spPr>
          <p:txBody>
            <a:bodyPr wrap="none" anchor="ctr"/>
            <a:lstStyle/>
            <a:p>
              <a:endParaRPr lang="zh-CN" altLang="en-US"/>
            </a:p>
          </p:txBody>
        </p:sp>
        <p:sp>
          <p:nvSpPr>
            <p:cNvPr id="70663" name="Rectangle 18"/>
            <p:cNvSpPr>
              <a:spLocks noChangeArrowheads="1"/>
            </p:cNvSpPr>
            <p:nvPr/>
          </p:nvSpPr>
          <p:spPr bwMode="auto">
            <a:xfrm>
              <a:off x="0" y="0"/>
              <a:ext cx="5760" cy="754"/>
            </a:xfrm>
            <a:prstGeom prst="rect">
              <a:avLst/>
            </a:prstGeom>
            <a:solidFill>
              <a:srgbClr val="0F218B"/>
            </a:solidFill>
            <a:ln w="9525">
              <a:noFill/>
              <a:miter lim="800000"/>
              <a:headEnd/>
              <a:tailEnd/>
            </a:ln>
          </p:spPr>
          <p:txBody>
            <a:bodyPr wrap="none" anchor="ctr"/>
            <a:lstStyle/>
            <a:p>
              <a:endParaRPr lang="zh-CN" altLang="en-US"/>
            </a:p>
          </p:txBody>
        </p:sp>
        <p:sp>
          <p:nvSpPr>
            <p:cNvPr id="70664" name="Rectangle 19"/>
            <p:cNvSpPr>
              <a:spLocks noChangeArrowheads="1"/>
            </p:cNvSpPr>
            <p:nvPr/>
          </p:nvSpPr>
          <p:spPr bwMode="auto">
            <a:xfrm>
              <a:off x="0" y="3521"/>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5" name="Rectangle 20"/>
            <p:cNvSpPr>
              <a:spLocks noChangeArrowheads="1"/>
            </p:cNvSpPr>
            <p:nvPr/>
          </p:nvSpPr>
          <p:spPr bwMode="auto">
            <a:xfrm>
              <a:off x="0" y="754"/>
              <a:ext cx="5760" cy="44"/>
            </a:xfrm>
            <a:prstGeom prst="rect">
              <a:avLst/>
            </a:prstGeom>
            <a:solidFill>
              <a:srgbClr val="66B821"/>
            </a:solidFill>
            <a:ln w="9525">
              <a:noFill/>
              <a:miter lim="800000"/>
              <a:headEnd/>
              <a:tailEnd/>
            </a:ln>
          </p:spPr>
          <p:txBody>
            <a:bodyPr wrap="none" anchor="ctr"/>
            <a:lstStyle/>
            <a:p>
              <a:endParaRPr lang="zh-CN" altLang="zh-CN"/>
            </a:p>
          </p:txBody>
        </p:sp>
        <p:sp>
          <p:nvSpPr>
            <p:cNvPr id="70666" name="Rectangle 21"/>
            <p:cNvSpPr>
              <a:spLocks noChangeArrowheads="1"/>
            </p:cNvSpPr>
            <p:nvPr/>
          </p:nvSpPr>
          <p:spPr bwMode="auto">
            <a:xfrm>
              <a:off x="0" y="3566"/>
              <a:ext cx="5760" cy="754"/>
            </a:xfrm>
            <a:prstGeom prst="rect">
              <a:avLst/>
            </a:prstGeom>
            <a:solidFill>
              <a:srgbClr val="0F218B"/>
            </a:solidFill>
            <a:ln w="9525">
              <a:noFill/>
              <a:miter lim="800000"/>
              <a:headEnd/>
              <a:tailEnd/>
            </a:ln>
          </p:spPr>
          <p:txBody>
            <a:bodyPr wrap="none" anchor="ctr"/>
            <a:lstStyle/>
            <a:p>
              <a:endParaRPr lang="zh-CN" altLang="en-US"/>
            </a:p>
          </p:txBody>
        </p:sp>
      </p:grpSp>
      <p:pic>
        <p:nvPicPr>
          <p:cNvPr id="70660" name="Picture 7" descr="logogif"/>
          <p:cNvPicPr>
            <a:picLocks noChangeAspect="1" noChangeArrowheads="1"/>
          </p:cNvPicPr>
          <p:nvPr/>
        </p:nvPicPr>
        <p:blipFill>
          <a:blip r:embed="rId2" cstate="print"/>
          <a:srcRect/>
          <a:stretch>
            <a:fillRect/>
          </a:stretch>
        </p:blipFill>
        <p:spPr bwMode="auto">
          <a:xfrm>
            <a:off x="2267744" y="4365104"/>
            <a:ext cx="4554537" cy="881062"/>
          </a:xfrm>
          <a:prstGeom prst="rect">
            <a:avLst/>
          </a:prstGeom>
          <a:noFill/>
          <a:ln w="9525">
            <a:noFill/>
            <a:miter lim="800000"/>
            <a:headEnd/>
            <a:tailEnd/>
          </a:ln>
        </p:spPr>
      </p:pic>
      <p:sp>
        <p:nvSpPr>
          <p:cNvPr id="12" name="TextBox 11"/>
          <p:cNvSpPr txBox="1"/>
          <p:nvPr/>
        </p:nvSpPr>
        <p:spPr>
          <a:xfrm>
            <a:off x="2627784" y="2420888"/>
            <a:ext cx="2880320" cy="1015663"/>
          </a:xfrm>
          <a:prstGeom prst="rect">
            <a:avLst/>
          </a:prstGeom>
          <a:noFill/>
        </p:spPr>
        <p:txBody>
          <a:bodyPr wrap="square" rtlCol="0">
            <a:spAutoFit/>
          </a:bodyPr>
          <a:lstStyle/>
          <a:p>
            <a:r>
              <a:rPr lang="zh-CN" altLang="en-US" sz="6000" b="1" dirty="0" smtClean="0">
                <a:latin typeface="华文细黑" pitchFamily="2" charset="-122"/>
                <a:ea typeface="华文细黑" pitchFamily="2" charset="-122"/>
              </a:rPr>
              <a:t>谢 谢！</a:t>
            </a:r>
            <a:endParaRPr lang="zh-CN" altLang="en-US" sz="6000" b="1" dirty="0">
              <a:latin typeface="华文细黑" pitchFamily="2" charset="-122"/>
              <a:ea typeface="华文细黑"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marL="298289" lvl="1" indent="-298289">
              <a:lnSpc>
                <a:spcPct val="125000"/>
              </a:lnSpc>
              <a:buSzPct val="100000"/>
              <a:buFont typeface="Wingdings" pitchFamily="2" charset="2"/>
              <a:buChar char=""/>
              <a:defRPr/>
            </a:pPr>
            <a:r>
              <a:rPr lang="zh-CN" altLang="en-US" sz="1600" b="1" kern="1200" dirty="0" smtClean="0">
                <a:solidFill>
                  <a:srgbClr val="002060"/>
                </a:solidFill>
                <a:latin typeface="华文楷体" pitchFamily="2" charset="-122"/>
                <a:ea typeface="华文楷体" pitchFamily="2" charset="-122"/>
                <a:cs typeface="+mn-cs"/>
              </a:rPr>
              <a:t>发展阶段</a:t>
            </a:r>
            <a:r>
              <a:rPr lang="en-US" altLang="zh-CN" sz="1600" b="1" kern="1200" dirty="0" smtClean="0">
                <a:solidFill>
                  <a:srgbClr val="002060"/>
                </a:solidFill>
                <a:latin typeface="华文楷体" pitchFamily="2" charset="-122"/>
                <a:ea typeface="华文楷体" pitchFamily="2" charset="-122"/>
                <a:cs typeface="+mn-cs"/>
              </a:rPr>
              <a:t>:</a:t>
            </a:r>
            <a:r>
              <a:rPr lang="zh-CN" altLang="en-US" sz="1600" b="1" kern="1200" dirty="0" smtClean="0">
                <a:solidFill>
                  <a:srgbClr val="002060"/>
                </a:solidFill>
                <a:latin typeface="华文楷体" pitchFamily="2" charset="-122"/>
                <a:ea typeface="华文楷体" pitchFamily="2" charset="-122"/>
                <a:cs typeface="+mn-cs"/>
              </a:rPr>
              <a:t>规范整顿阶段（</a:t>
            </a:r>
            <a:r>
              <a:rPr lang="en-US" altLang="zh-CN" sz="1600" b="1" kern="1200" dirty="0" smtClean="0">
                <a:solidFill>
                  <a:srgbClr val="002060"/>
                </a:solidFill>
                <a:latin typeface="华文楷体" pitchFamily="2" charset="-122"/>
                <a:ea typeface="华文楷体" pitchFamily="2" charset="-122"/>
                <a:cs typeface="+mn-cs"/>
              </a:rPr>
              <a:t>1998-2004</a:t>
            </a:r>
            <a:r>
              <a:rPr lang="zh-CN" altLang="en-US" sz="1600" b="1" kern="1200" dirty="0" smtClean="0">
                <a:solidFill>
                  <a:srgbClr val="002060"/>
                </a:solidFill>
                <a:latin typeface="华文楷体" pitchFamily="2" charset="-122"/>
                <a:ea typeface="华文楷体" pitchFamily="2" charset="-122"/>
                <a:cs typeface="+mn-cs"/>
              </a:rPr>
              <a:t>）</a:t>
            </a: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特点</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该阶段的管理体制带有浓厚的计划经济色彩，债券审批程序长，企业债发行规模不大。企业债券以大型央企和银行担保为信用基础，类似准政府债。</a:t>
            </a:r>
          </a:p>
          <a:p>
            <a:pPr marL="994296" lvl="2" indent="-19885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银行间债券市场框架基本形成。</a:t>
            </a:r>
            <a:r>
              <a:rPr lang="en-US" altLang="zh-CN" sz="1600" kern="1200" dirty="0" smtClean="0">
                <a:solidFill>
                  <a:srgbClr val="002060"/>
                </a:solidFill>
                <a:latin typeface="华文楷体" pitchFamily="2" charset="-122"/>
                <a:ea typeface="华文楷体" pitchFamily="2" charset="-122"/>
                <a:cs typeface="+mn-cs"/>
              </a:rPr>
              <a:t>2003</a:t>
            </a:r>
            <a:r>
              <a:rPr lang="zh-CN" altLang="en-US" sz="1600" kern="1200" dirty="0" smtClean="0">
                <a:solidFill>
                  <a:srgbClr val="002060"/>
                </a:solidFill>
                <a:latin typeface="华文楷体" pitchFamily="2" charset="-122"/>
                <a:ea typeface="华文楷体" pitchFamily="2" charset="-122"/>
                <a:cs typeface="+mn-cs"/>
              </a:rPr>
              <a:t>年，央行票据的诞生标志着银行间债券市场的真正起步。</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endParaRPr lang="en-US" altLang="zh-CN" sz="1600" kern="1200" dirty="0" smtClean="0">
              <a:solidFill>
                <a:srgbClr val="002060"/>
              </a:solidFill>
              <a:latin typeface="华文楷体" pitchFamily="2" charset="-122"/>
              <a:ea typeface="华文楷体" pitchFamily="2" charset="-122"/>
              <a:cs typeface="+mn-cs"/>
            </a:endParaRP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标志性事件</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1998年11月，人民银行颁布了《政策性银行金融债券市场发行管理暂行规定》</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1999年，证券公司和基金公司获准进入银行间市场。</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2003年4月，中央银行票据正式成为央行公开市场操作的常规工具，银行间债券市场产生质的飞跃。</a:t>
            </a:r>
            <a:endParaRPr lang="zh-CN" altLang="en-US" sz="1600" kern="1200" dirty="0" smtClean="0">
              <a:solidFill>
                <a:srgbClr val="002060"/>
              </a:solidFill>
              <a:latin typeface="华文楷体" pitchFamily="2" charset="-122"/>
              <a:ea typeface="华文楷体" pitchFamily="2" charset="-122"/>
              <a:cs typeface="+mn-cs"/>
            </a:endParaRPr>
          </a:p>
          <a:p>
            <a:pPr>
              <a:defRPr/>
            </a:pPr>
            <a:endParaRPr lang="zh-CN" altLang="en-US" dirty="0"/>
          </a:p>
        </p:txBody>
      </p:sp>
      <p:sp>
        <p:nvSpPr>
          <p:cNvPr id="10243" name="灯片编号占位符 3"/>
          <p:cNvSpPr>
            <a:spLocks noGrp="1"/>
          </p:cNvSpPr>
          <p:nvPr>
            <p:ph type="sldNum" sz="quarter" idx="10"/>
          </p:nvPr>
        </p:nvSpPr>
        <p:spPr>
          <a:noFill/>
        </p:spPr>
        <p:txBody>
          <a:bodyPr/>
          <a:lstStyle/>
          <a:p>
            <a:fld id="{1C476486-BA65-4FE0-9D8E-F027B270A137}" type="slidenum">
              <a:rPr lang="en-US" altLang="zh-CN" smtClean="0"/>
              <a:pPr/>
              <a:t>6</a:t>
            </a:fld>
            <a:endParaRPr lang="en-US" altLang="zh-CN" smtClean="0"/>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753" y="1293990"/>
            <a:ext cx="8164864" cy="4593875"/>
          </a:xfrm>
        </p:spPr>
        <p:txBody>
          <a:bodyPr/>
          <a:lstStyle/>
          <a:p>
            <a:pPr marL="298289" lvl="1" indent="-298289">
              <a:lnSpc>
                <a:spcPct val="125000"/>
              </a:lnSpc>
              <a:buSzPct val="100000"/>
              <a:buFont typeface="Wingdings" pitchFamily="2" charset="2"/>
              <a:buChar char=""/>
              <a:defRPr/>
            </a:pPr>
            <a:r>
              <a:rPr lang="zh-CN" altLang="en-US" sz="1600" b="1" kern="1200" dirty="0" smtClean="0">
                <a:solidFill>
                  <a:srgbClr val="002060"/>
                </a:solidFill>
                <a:latin typeface="华文楷体" pitchFamily="2" charset="-122"/>
                <a:ea typeface="华文楷体" pitchFamily="2" charset="-122"/>
                <a:cs typeface="+mn-cs"/>
              </a:rPr>
              <a:t>发展阶段</a:t>
            </a:r>
            <a:r>
              <a:rPr lang="en-US" altLang="zh-CN" sz="1600" b="1" kern="1200" dirty="0" smtClean="0">
                <a:solidFill>
                  <a:srgbClr val="002060"/>
                </a:solidFill>
                <a:latin typeface="华文楷体" pitchFamily="2" charset="-122"/>
                <a:ea typeface="华文楷体" pitchFamily="2" charset="-122"/>
                <a:cs typeface="+mn-cs"/>
              </a:rPr>
              <a:t>:</a:t>
            </a:r>
            <a:r>
              <a:rPr lang="zh-CN" altLang="en-US" sz="1600" b="1" kern="1200" dirty="0" smtClean="0">
                <a:solidFill>
                  <a:srgbClr val="002060"/>
                </a:solidFill>
                <a:latin typeface="华文楷体" pitchFamily="2" charset="-122"/>
                <a:ea typeface="华文楷体" pitchFamily="2" charset="-122"/>
                <a:cs typeface="+mn-cs"/>
              </a:rPr>
              <a:t>加速发展阶段（</a:t>
            </a:r>
            <a:r>
              <a:rPr lang="en-US" altLang="zh-CN" sz="1600" b="1" kern="1200" dirty="0" smtClean="0">
                <a:solidFill>
                  <a:srgbClr val="002060"/>
                </a:solidFill>
                <a:latin typeface="华文楷体" pitchFamily="2" charset="-122"/>
                <a:ea typeface="华文楷体" pitchFamily="2" charset="-122"/>
                <a:cs typeface="+mn-cs"/>
              </a:rPr>
              <a:t>2005-</a:t>
            </a:r>
            <a:r>
              <a:rPr lang="zh-CN" altLang="en-US" sz="1600" b="1" kern="1200" dirty="0" smtClean="0">
                <a:solidFill>
                  <a:srgbClr val="002060"/>
                </a:solidFill>
                <a:latin typeface="华文楷体" pitchFamily="2" charset="-122"/>
                <a:ea typeface="华文楷体" pitchFamily="2" charset="-122"/>
                <a:cs typeface="+mn-cs"/>
              </a:rPr>
              <a:t>至今）</a:t>
            </a: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特点</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债券市场多头监管格局形成，银行间债券市场成为我国债券市场主体</a:t>
            </a:r>
          </a:p>
          <a:p>
            <a:pPr marL="994296" lvl="2" indent="-19885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银行间市场对非金融企业债务融资工具实施注册制，市场份额不断扩大</a:t>
            </a:r>
            <a:endParaRPr lang="en-US" altLang="zh-CN" sz="1600" kern="1200" dirty="0" smtClean="0">
              <a:solidFill>
                <a:srgbClr val="002060"/>
              </a:solidFill>
              <a:latin typeface="华文楷体" pitchFamily="2" charset="-122"/>
              <a:ea typeface="华文楷体" pitchFamily="2" charset="-122"/>
              <a:cs typeface="+mn-cs"/>
            </a:endParaRPr>
          </a:p>
          <a:p>
            <a:pPr marL="994296" lvl="2" indent="-19885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企业发行的信用债市场取得突破性发展</a:t>
            </a:r>
          </a:p>
          <a:p>
            <a:pPr marL="298289" lvl="1" indent="-298289">
              <a:lnSpc>
                <a:spcPct val="125000"/>
              </a:lnSpc>
              <a:buSzPct val="100000"/>
              <a:buFont typeface="Arial" charset="0"/>
              <a:buChar char="–"/>
              <a:defRPr/>
            </a:pPr>
            <a:r>
              <a:rPr lang="zh-CN" altLang="en-US" sz="1600" kern="1200" dirty="0" smtClean="0">
                <a:solidFill>
                  <a:srgbClr val="002060"/>
                </a:solidFill>
                <a:latin typeface="华文楷体" pitchFamily="2" charset="-122"/>
                <a:ea typeface="华文楷体" pitchFamily="2" charset="-122"/>
                <a:cs typeface="+mn-cs"/>
              </a:rPr>
              <a:t>标志性事件</a:t>
            </a:r>
            <a:r>
              <a:rPr lang="en-US" altLang="zh-CN" sz="1600" kern="1200" dirty="0" smtClean="0">
                <a:solidFill>
                  <a:srgbClr val="002060"/>
                </a:solidFill>
                <a:latin typeface="华文楷体" pitchFamily="2" charset="-122"/>
                <a:ea typeface="华文楷体" pitchFamily="2" charset="-122"/>
                <a:cs typeface="+mn-cs"/>
              </a:rPr>
              <a:t>:</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2005 </a:t>
            </a:r>
            <a:r>
              <a:rPr lang="zh-CN" altLang="en-US" sz="1600" kern="1200" dirty="0" smtClean="0">
                <a:solidFill>
                  <a:srgbClr val="002060"/>
                </a:solidFill>
                <a:latin typeface="华文楷体" pitchFamily="2" charset="-122"/>
                <a:ea typeface="华文楷体" pitchFamily="2" charset="-122"/>
                <a:cs typeface="+mn-cs"/>
              </a:rPr>
              <a:t>年</a:t>
            </a:r>
            <a:r>
              <a:rPr lang="en-US" altLang="zh-CN" sz="1600" kern="1200" dirty="0" smtClean="0">
                <a:solidFill>
                  <a:srgbClr val="002060"/>
                </a:solidFill>
                <a:latin typeface="华文楷体" pitchFamily="2" charset="-122"/>
                <a:ea typeface="华文楷体" pitchFamily="2" charset="-122"/>
                <a:cs typeface="+mn-cs"/>
              </a:rPr>
              <a:t>5 </a:t>
            </a:r>
            <a:r>
              <a:rPr lang="zh-CN" altLang="en-US" sz="1600" kern="1200" dirty="0" smtClean="0">
                <a:solidFill>
                  <a:srgbClr val="002060"/>
                </a:solidFill>
                <a:latin typeface="华文楷体" pitchFamily="2" charset="-122"/>
                <a:ea typeface="华文楷体" pitchFamily="2" charset="-122"/>
                <a:cs typeface="+mn-cs"/>
              </a:rPr>
              <a:t>月央行颁布</a:t>
            </a:r>
            <a:r>
              <a:rPr lang="en-US" altLang="zh-CN" sz="1600" kern="1200" dirty="0" smtClean="0">
                <a:solidFill>
                  <a:srgbClr val="002060"/>
                </a:solidFill>
                <a:latin typeface="华文楷体" pitchFamily="2" charset="-122"/>
                <a:ea typeface="华文楷体" pitchFamily="2" charset="-122"/>
                <a:cs typeface="+mn-cs"/>
              </a:rPr>
              <a:t>《</a:t>
            </a:r>
            <a:r>
              <a:rPr lang="zh-CN" altLang="en-US" sz="1600" kern="1200" dirty="0" smtClean="0">
                <a:solidFill>
                  <a:srgbClr val="002060"/>
                </a:solidFill>
                <a:latin typeface="华文楷体" pitchFamily="2" charset="-122"/>
                <a:ea typeface="华文楷体" pitchFamily="2" charset="-122"/>
                <a:cs typeface="+mn-cs"/>
              </a:rPr>
              <a:t>短期融资券管理办法</a:t>
            </a:r>
            <a:r>
              <a:rPr lang="en-US" altLang="zh-CN" sz="1600" kern="1200" dirty="0" smtClean="0">
                <a:solidFill>
                  <a:srgbClr val="002060"/>
                </a:solidFill>
                <a:latin typeface="华文楷体" pitchFamily="2" charset="-122"/>
                <a:ea typeface="华文楷体" pitchFamily="2" charset="-122"/>
                <a:cs typeface="+mn-cs"/>
              </a:rPr>
              <a:t>》</a:t>
            </a:r>
            <a:r>
              <a:rPr lang="zh-CN" altLang="en-US" sz="1600" kern="1200" dirty="0" smtClean="0">
                <a:solidFill>
                  <a:srgbClr val="002060"/>
                </a:solidFill>
                <a:latin typeface="华文楷体" pitchFamily="2" charset="-122"/>
                <a:ea typeface="华文楷体" pitchFamily="2" charset="-122"/>
                <a:cs typeface="+mn-cs"/>
              </a:rPr>
              <a:t>，启动企业短期融资票据市场。</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2007</a:t>
            </a:r>
            <a:r>
              <a:rPr lang="zh-CN" altLang="en-US" sz="1600" kern="1200" dirty="0" smtClean="0">
                <a:solidFill>
                  <a:srgbClr val="002060"/>
                </a:solidFill>
                <a:latin typeface="华文楷体" pitchFamily="2" charset="-122"/>
                <a:ea typeface="华文楷体" pitchFamily="2" charset="-122"/>
                <a:cs typeface="+mn-cs"/>
              </a:rPr>
              <a:t>年</a:t>
            </a:r>
            <a:r>
              <a:rPr lang="en-US" altLang="zh-CN" sz="1600" kern="1200" dirty="0" smtClean="0">
                <a:solidFill>
                  <a:srgbClr val="002060"/>
                </a:solidFill>
                <a:latin typeface="华文楷体" pitchFamily="2" charset="-122"/>
                <a:ea typeface="华文楷体" pitchFamily="2" charset="-122"/>
                <a:cs typeface="+mn-cs"/>
              </a:rPr>
              <a:t>8</a:t>
            </a:r>
            <a:r>
              <a:rPr lang="zh-CN" altLang="en-US" sz="1600" kern="1200" dirty="0" smtClean="0">
                <a:solidFill>
                  <a:srgbClr val="002060"/>
                </a:solidFill>
                <a:latin typeface="华文楷体" pitchFamily="2" charset="-122"/>
                <a:ea typeface="华文楷体" pitchFamily="2" charset="-122"/>
                <a:cs typeface="+mn-cs"/>
              </a:rPr>
              <a:t>月，证监会颁布实施</a:t>
            </a:r>
            <a:r>
              <a:rPr lang="en-US" altLang="zh-CN" sz="1600" kern="1200" dirty="0" smtClean="0">
                <a:solidFill>
                  <a:srgbClr val="002060"/>
                </a:solidFill>
                <a:latin typeface="华文楷体" pitchFamily="2" charset="-122"/>
                <a:ea typeface="华文楷体" pitchFamily="2" charset="-122"/>
                <a:cs typeface="+mn-cs"/>
              </a:rPr>
              <a:t>《</a:t>
            </a:r>
            <a:r>
              <a:rPr lang="zh-CN" altLang="en-US" sz="1600" kern="1200" dirty="0" smtClean="0">
                <a:solidFill>
                  <a:srgbClr val="002060"/>
                </a:solidFill>
                <a:latin typeface="华文楷体" pitchFamily="2" charset="-122"/>
                <a:ea typeface="华文楷体" pitchFamily="2" charset="-122"/>
                <a:cs typeface="+mn-cs"/>
              </a:rPr>
              <a:t>公司债券发行试点办法</a:t>
            </a:r>
            <a:r>
              <a:rPr lang="en-US" altLang="zh-CN" sz="1600" kern="1200" dirty="0" smtClean="0">
                <a:solidFill>
                  <a:srgbClr val="002060"/>
                </a:solidFill>
                <a:latin typeface="华文楷体" pitchFamily="2" charset="-122"/>
                <a:ea typeface="华文楷体" pitchFamily="2" charset="-122"/>
                <a:cs typeface="+mn-cs"/>
              </a:rPr>
              <a:t>》</a:t>
            </a:r>
            <a:r>
              <a:rPr lang="zh-CN" altLang="en-US" sz="1600" kern="1200" dirty="0" smtClean="0">
                <a:solidFill>
                  <a:srgbClr val="002060"/>
                </a:solidFill>
                <a:latin typeface="华文楷体" pitchFamily="2" charset="-122"/>
                <a:ea typeface="华文楷体" pitchFamily="2" charset="-122"/>
                <a:cs typeface="+mn-cs"/>
              </a:rPr>
              <a:t>，启动公司债券市场。</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2007</a:t>
            </a:r>
            <a:r>
              <a:rPr lang="zh-CN" altLang="en-US" sz="1600" kern="1200" dirty="0" smtClean="0">
                <a:solidFill>
                  <a:srgbClr val="002060"/>
                </a:solidFill>
                <a:latin typeface="华文楷体" pitchFamily="2" charset="-122"/>
                <a:ea typeface="华文楷体" pitchFamily="2" charset="-122"/>
                <a:cs typeface="+mn-cs"/>
              </a:rPr>
              <a:t>年，发改委允许企业可发行无担保信用债券，同年，银监会禁止了银行为项目债进行信用担保，无担保信用债券发展开始起步。</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2007</a:t>
            </a:r>
            <a:r>
              <a:rPr lang="zh-CN" altLang="en-US" sz="1600" kern="1200" dirty="0" smtClean="0">
                <a:solidFill>
                  <a:srgbClr val="002060"/>
                </a:solidFill>
                <a:latin typeface="华文楷体" pitchFamily="2" charset="-122"/>
                <a:ea typeface="华文楷体" pitchFamily="2" charset="-122"/>
                <a:cs typeface="+mn-cs"/>
              </a:rPr>
              <a:t>年</a:t>
            </a:r>
            <a:r>
              <a:rPr lang="en-US" altLang="zh-CN" sz="1600" kern="1200" dirty="0" smtClean="0">
                <a:solidFill>
                  <a:srgbClr val="002060"/>
                </a:solidFill>
                <a:latin typeface="华文楷体" pitchFamily="2" charset="-122"/>
                <a:ea typeface="华文楷体" pitchFamily="2" charset="-122"/>
                <a:cs typeface="+mn-cs"/>
              </a:rPr>
              <a:t>9</a:t>
            </a:r>
            <a:r>
              <a:rPr lang="zh-CN" altLang="en-US" sz="1600" kern="1200" dirty="0" smtClean="0">
                <a:solidFill>
                  <a:srgbClr val="002060"/>
                </a:solidFill>
                <a:latin typeface="华文楷体" pitchFamily="2" charset="-122"/>
                <a:ea typeface="华文楷体" pitchFamily="2" charset="-122"/>
                <a:cs typeface="+mn-cs"/>
              </a:rPr>
              <a:t>月，银行间市场交易商协会成立。</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2008</a:t>
            </a:r>
            <a:r>
              <a:rPr lang="zh-CN" altLang="en-US" sz="1600" kern="1200" dirty="0" smtClean="0">
                <a:solidFill>
                  <a:srgbClr val="002060"/>
                </a:solidFill>
                <a:latin typeface="华文楷体" pitchFamily="2" charset="-122"/>
                <a:ea typeface="华文楷体" pitchFamily="2" charset="-122"/>
                <a:cs typeface="+mn-cs"/>
              </a:rPr>
              <a:t>年</a:t>
            </a:r>
            <a:r>
              <a:rPr lang="en-US" altLang="zh-CN" sz="1600" kern="1200" dirty="0" smtClean="0">
                <a:solidFill>
                  <a:srgbClr val="002060"/>
                </a:solidFill>
                <a:latin typeface="华文楷体" pitchFamily="2" charset="-122"/>
                <a:ea typeface="华文楷体" pitchFamily="2" charset="-122"/>
                <a:cs typeface="+mn-cs"/>
              </a:rPr>
              <a:t>4</a:t>
            </a:r>
            <a:r>
              <a:rPr lang="zh-CN" altLang="en-US" sz="1600" kern="1200" dirty="0" smtClean="0">
                <a:solidFill>
                  <a:srgbClr val="002060"/>
                </a:solidFill>
                <a:latin typeface="华文楷体" pitchFamily="2" charset="-122"/>
                <a:ea typeface="华文楷体" pitchFamily="2" charset="-122"/>
                <a:cs typeface="+mn-cs"/>
              </a:rPr>
              <a:t>月，人民银行制定了</a:t>
            </a:r>
            <a:r>
              <a:rPr lang="en-US" altLang="zh-CN" sz="1600" kern="1200" dirty="0" smtClean="0">
                <a:solidFill>
                  <a:srgbClr val="002060"/>
                </a:solidFill>
                <a:latin typeface="华文楷体" pitchFamily="2" charset="-122"/>
                <a:ea typeface="华文楷体" pitchFamily="2" charset="-122"/>
                <a:cs typeface="+mn-cs"/>
              </a:rPr>
              <a:t>《</a:t>
            </a:r>
            <a:r>
              <a:rPr lang="zh-CN" altLang="en-US" sz="1600" kern="1200" dirty="0" smtClean="0">
                <a:solidFill>
                  <a:srgbClr val="002060"/>
                </a:solidFill>
                <a:latin typeface="华文楷体" pitchFamily="2" charset="-122"/>
                <a:ea typeface="华文楷体" pitchFamily="2" charset="-122"/>
                <a:cs typeface="+mn-cs"/>
              </a:rPr>
              <a:t>银行间债券市场非金融企业债务融资工具管理办法</a:t>
            </a:r>
            <a:r>
              <a:rPr lang="en-US" altLang="zh-CN" sz="1600" kern="1200" dirty="0" smtClean="0">
                <a:solidFill>
                  <a:srgbClr val="002060"/>
                </a:solidFill>
                <a:latin typeface="华文楷体" pitchFamily="2" charset="-122"/>
                <a:ea typeface="华文楷体" pitchFamily="2" charset="-122"/>
                <a:cs typeface="+mn-cs"/>
              </a:rPr>
              <a:t>》</a:t>
            </a:r>
            <a:r>
              <a:rPr lang="zh-CN" altLang="en-US" sz="1600" kern="1200" dirty="0" smtClean="0">
                <a:solidFill>
                  <a:srgbClr val="002060"/>
                </a:solidFill>
                <a:latin typeface="华文楷体" pitchFamily="2" charset="-122"/>
                <a:ea typeface="华文楷体" pitchFamily="2" charset="-122"/>
                <a:cs typeface="+mn-cs"/>
              </a:rPr>
              <a:t>，推出了中期票据。</a:t>
            </a:r>
          </a:p>
          <a:p>
            <a:pPr marL="994296" lvl="2" indent="-198859">
              <a:lnSpc>
                <a:spcPct val="125000"/>
              </a:lnSpc>
              <a:buSzPct val="100000"/>
              <a:buFont typeface="Arial" charset="0"/>
              <a:buChar char="•"/>
              <a:defRPr/>
            </a:pPr>
            <a:r>
              <a:rPr lang="en-US" altLang="zh-CN" sz="1600" kern="1200" dirty="0" smtClean="0">
                <a:solidFill>
                  <a:srgbClr val="002060"/>
                </a:solidFill>
                <a:latin typeface="华文楷体" pitchFamily="2" charset="-122"/>
                <a:ea typeface="华文楷体" pitchFamily="2" charset="-122"/>
                <a:cs typeface="+mn-cs"/>
              </a:rPr>
              <a:t>2009</a:t>
            </a:r>
            <a:r>
              <a:rPr lang="zh-CN" altLang="en-US" sz="1600" kern="1200" dirty="0" smtClean="0">
                <a:solidFill>
                  <a:srgbClr val="002060"/>
                </a:solidFill>
                <a:latin typeface="华文楷体" pitchFamily="2" charset="-122"/>
                <a:ea typeface="华文楷体" pitchFamily="2" charset="-122"/>
                <a:cs typeface="+mn-cs"/>
              </a:rPr>
              <a:t>年</a:t>
            </a:r>
            <a:r>
              <a:rPr lang="en-US" altLang="zh-CN" sz="1600" kern="1200" dirty="0" smtClean="0">
                <a:solidFill>
                  <a:srgbClr val="002060"/>
                </a:solidFill>
                <a:latin typeface="华文楷体" pitchFamily="2" charset="-122"/>
                <a:ea typeface="华文楷体" pitchFamily="2" charset="-122"/>
                <a:cs typeface="+mn-cs"/>
              </a:rPr>
              <a:t>11</a:t>
            </a:r>
            <a:r>
              <a:rPr lang="zh-CN" altLang="en-US" sz="1600" kern="1200" dirty="0" smtClean="0">
                <a:solidFill>
                  <a:srgbClr val="002060"/>
                </a:solidFill>
                <a:latin typeface="华文楷体" pitchFamily="2" charset="-122"/>
                <a:ea typeface="华文楷体" pitchFamily="2" charset="-122"/>
                <a:cs typeface="+mn-cs"/>
              </a:rPr>
              <a:t>月，银行间市场清算所股份有限公司成立。</a:t>
            </a:r>
          </a:p>
          <a:p>
            <a:pPr>
              <a:defRPr/>
            </a:pPr>
            <a:endParaRPr lang="zh-CN" altLang="en-US" dirty="0"/>
          </a:p>
        </p:txBody>
      </p:sp>
      <p:sp>
        <p:nvSpPr>
          <p:cNvPr id="11267" name="灯片编号占位符 3"/>
          <p:cNvSpPr>
            <a:spLocks noGrp="1"/>
          </p:cNvSpPr>
          <p:nvPr>
            <p:ph type="sldNum" sz="quarter" idx="10"/>
          </p:nvPr>
        </p:nvSpPr>
        <p:spPr>
          <a:noFill/>
        </p:spPr>
        <p:txBody>
          <a:bodyPr/>
          <a:lstStyle/>
          <a:p>
            <a:fld id="{0D0453C8-08EC-4ABD-B140-56221FFF029D}" type="slidenum">
              <a:rPr lang="en-US" altLang="zh-CN" smtClean="0"/>
              <a:pPr/>
              <a:t>7</a:t>
            </a:fld>
            <a:endParaRPr lang="en-US" altLang="zh-CN" smtClean="0"/>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p>
            <a:fld id="{E7FEA948-4A22-4829-91DF-B9694412D5FF}" type="slidenum">
              <a:rPr lang="en-US" altLang="zh-CN" smtClean="0"/>
              <a:pPr/>
              <a:t>8</a:t>
            </a:fld>
            <a:endParaRPr lang="en-US" altLang="zh-CN" smtClean="0"/>
          </a:p>
        </p:txBody>
      </p:sp>
      <p:sp>
        <p:nvSpPr>
          <p:cNvPr id="12291" name="内容占位符 2"/>
          <p:cNvSpPr>
            <a:spLocks noGrp="1"/>
          </p:cNvSpPr>
          <p:nvPr>
            <p:ph idx="1"/>
          </p:nvPr>
        </p:nvSpPr>
        <p:spPr>
          <a:xfrm>
            <a:off x="1114003" y="1575043"/>
            <a:ext cx="6991519" cy="4067435"/>
          </a:xfrm>
        </p:spPr>
        <p:txBody>
          <a:bodyPr/>
          <a:lstStyle/>
          <a:p>
            <a:pPr marL="298289" lvl="1" indent="-298289" eaLnBrk="1" hangingPunct="1">
              <a:buNone/>
            </a:pPr>
            <a:r>
              <a:rPr lang="zh-CN" altLang="en-US" sz="1900" b="1" dirty="0" smtClean="0">
                <a:solidFill>
                  <a:srgbClr val="000066"/>
                </a:solidFill>
                <a:latin typeface="华文楷体" pitchFamily="2" charset="-122"/>
                <a:ea typeface="华文楷体" pitchFamily="2" charset="-122"/>
              </a:rPr>
              <a:t>                              中国债券市场监管架构</a:t>
            </a:r>
          </a:p>
        </p:txBody>
      </p:sp>
      <p:sp>
        <p:nvSpPr>
          <p:cNvPr id="9" name="圆角矩形 8"/>
          <p:cNvSpPr/>
          <p:nvPr/>
        </p:nvSpPr>
        <p:spPr>
          <a:xfrm>
            <a:off x="2275212" y="2157124"/>
            <a:ext cx="1101865" cy="582081"/>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财政部</a:t>
            </a:r>
          </a:p>
        </p:txBody>
      </p:sp>
      <p:sp>
        <p:nvSpPr>
          <p:cNvPr id="10" name="圆角矩形 9"/>
          <p:cNvSpPr/>
          <p:nvPr/>
        </p:nvSpPr>
        <p:spPr>
          <a:xfrm>
            <a:off x="3560495" y="2157124"/>
            <a:ext cx="1100517" cy="582081"/>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中国证监会</a:t>
            </a:r>
          </a:p>
        </p:txBody>
      </p:sp>
      <p:sp>
        <p:nvSpPr>
          <p:cNvPr id="11" name="圆角矩形 10"/>
          <p:cNvSpPr/>
          <p:nvPr/>
        </p:nvSpPr>
        <p:spPr>
          <a:xfrm>
            <a:off x="6435866" y="2157124"/>
            <a:ext cx="1283936" cy="582081"/>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国家发改委</a:t>
            </a:r>
          </a:p>
        </p:txBody>
      </p:sp>
      <p:sp>
        <p:nvSpPr>
          <p:cNvPr id="12" name="圆角矩形 11"/>
          <p:cNvSpPr/>
          <p:nvPr/>
        </p:nvSpPr>
        <p:spPr>
          <a:xfrm>
            <a:off x="4906471" y="2157124"/>
            <a:ext cx="1283936" cy="582081"/>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中国人民银行</a:t>
            </a:r>
          </a:p>
        </p:txBody>
      </p:sp>
      <p:sp>
        <p:nvSpPr>
          <p:cNvPr id="13" name="圆角矩形 12"/>
          <p:cNvSpPr/>
          <p:nvPr/>
        </p:nvSpPr>
        <p:spPr>
          <a:xfrm>
            <a:off x="2337250" y="3128687"/>
            <a:ext cx="1039826" cy="840308"/>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政府债券</a:t>
            </a:r>
          </a:p>
        </p:txBody>
      </p:sp>
      <p:sp>
        <p:nvSpPr>
          <p:cNvPr id="14" name="圆角矩形 13"/>
          <p:cNvSpPr/>
          <p:nvPr/>
        </p:nvSpPr>
        <p:spPr>
          <a:xfrm>
            <a:off x="3560496" y="3128687"/>
            <a:ext cx="1039827" cy="840308"/>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300" b="1" dirty="0">
                <a:latin typeface="黑体" pitchFamily="49" charset="-122"/>
                <a:ea typeface="黑体" pitchFamily="49" charset="-122"/>
              </a:rPr>
              <a:t>公司债券、可转债</a:t>
            </a:r>
          </a:p>
        </p:txBody>
      </p:sp>
      <p:sp>
        <p:nvSpPr>
          <p:cNvPr id="15" name="圆角矩形 14"/>
          <p:cNvSpPr/>
          <p:nvPr/>
        </p:nvSpPr>
        <p:spPr>
          <a:xfrm>
            <a:off x="4906471" y="3128687"/>
            <a:ext cx="1467356" cy="840308"/>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200" b="0" dirty="0">
                <a:latin typeface="黑体" pitchFamily="49" charset="-122"/>
                <a:ea typeface="黑体" pitchFamily="49" charset="-122"/>
              </a:rPr>
              <a:t>央行票据、金融债、中期票据、短期融资券</a:t>
            </a:r>
          </a:p>
        </p:txBody>
      </p:sp>
      <p:sp>
        <p:nvSpPr>
          <p:cNvPr id="16" name="圆角矩形 15"/>
          <p:cNvSpPr/>
          <p:nvPr/>
        </p:nvSpPr>
        <p:spPr>
          <a:xfrm>
            <a:off x="6557246" y="3128687"/>
            <a:ext cx="1101866" cy="840308"/>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企业债券</a:t>
            </a:r>
          </a:p>
        </p:txBody>
      </p:sp>
      <p:sp>
        <p:nvSpPr>
          <p:cNvPr id="17" name="圆角矩形 16"/>
          <p:cNvSpPr/>
          <p:nvPr/>
        </p:nvSpPr>
        <p:spPr>
          <a:xfrm>
            <a:off x="2948198" y="4422675"/>
            <a:ext cx="1652124" cy="452255"/>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交易所债券市场</a:t>
            </a:r>
          </a:p>
        </p:txBody>
      </p:sp>
      <p:sp>
        <p:nvSpPr>
          <p:cNvPr id="18" name="圆角矩形 17"/>
          <p:cNvSpPr/>
          <p:nvPr/>
        </p:nvSpPr>
        <p:spPr>
          <a:xfrm>
            <a:off x="4906471" y="4422675"/>
            <a:ext cx="1773505" cy="452255"/>
          </a:xfrm>
          <a:prstGeom prst="roundRect">
            <a:avLst/>
          </a:prstGeom>
        </p:spPr>
        <p:style>
          <a:lnRef idx="3">
            <a:schemeClr val="lt1"/>
          </a:lnRef>
          <a:fillRef idx="1">
            <a:schemeClr val="accent1"/>
          </a:fillRef>
          <a:effectRef idx="1">
            <a:schemeClr val="accent1"/>
          </a:effectRef>
          <a:fontRef idx="minor">
            <a:schemeClr val="lt1"/>
          </a:fontRef>
        </p:style>
        <p:txBody>
          <a:bodyPr lIns="79544" tIns="39772" rIns="79544" bIns="39772" anchor="ctr"/>
          <a:lstStyle/>
          <a:p>
            <a:pPr>
              <a:defRPr/>
            </a:pPr>
            <a:r>
              <a:rPr lang="zh-CN" altLang="en-US" sz="1400" dirty="0">
                <a:latin typeface="黑体" pitchFamily="49" charset="-122"/>
                <a:ea typeface="黑体" pitchFamily="49" charset="-122"/>
              </a:rPr>
              <a:t>银行间债券市场</a:t>
            </a:r>
          </a:p>
        </p:txBody>
      </p:sp>
      <p:cxnSp>
        <p:nvCxnSpPr>
          <p:cNvPr id="19" name="直接箭头连接符 18"/>
          <p:cNvCxnSpPr/>
          <p:nvPr/>
        </p:nvCxnSpPr>
        <p:spPr>
          <a:xfrm>
            <a:off x="4110754" y="2739205"/>
            <a:ext cx="0" cy="3894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5517420" y="2739205"/>
            <a:ext cx="0" cy="3894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7108854" y="2739205"/>
            <a:ext cx="0" cy="3894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2826818" y="2739205"/>
            <a:ext cx="0" cy="3894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4050064" y="3968994"/>
            <a:ext cx="0" cy="4536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5517420" y="3968994"/>
            <a:ext cx="0" cy="4536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V="1">
            <a:off x="4050064" y="4874930"/>
            <a:ext cx="0" cy="2596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5517420" y="4874930"/>
            <a:ext cx="0" cy="2596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4050064" y="5134583"/>
            <a:ext cx="1467356" cy="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2764779" y="3968994"/>
            <a:ext cx="0" cy="1359616"/>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2764779" y="5328610"/>
            <a:ext cx="4404765" cy="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7169543" y="3968994"/>
            <a:ext cx="0" cy="1359616"/>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4723051" y="5134583"/>
            <a:ext cx="0" cy="194027"/>
          </a:xfrm>
          <a:prstGeom prst="line">
            <a:avLst/>
          </a:prstGeom>
        </p:spPr>
        <p:style>
          <a:lnRef idx="1">
            <a:schemeClr val="dk1"/>
          </a:lnRef>
          <a:fillRef idx="0">
            <a:schemeClr val="dk1"/>
          </a:fillRef>
          <a:effectRef idx="0">
            <a:schemeClr val="dk1"/>
          </a:effectRef>
          <a:fontRef idx="minor">
            <a:schemeClr val="tx1"/>
          </a:fontRef>
        </p:style>
      </p:cxnSp>
      <p:sp>
        <p:nvSpPr>
          <p:cNvPr id="12315" name="TextBox 67"/>
          <p:cNvSpPr txBox="1">
            <a:spLocks noChangeArrowheads="1"/>
          </p:cNvSpPr>
          <p:nvPr/>
        </p:nvSpPr>
        <p:spPr bwMode="auto">
          <a:xfrm>
            <a:off x="1051965" y="2351151"/>
            <a:ext cx="1039827" cy="341931"/>
          </a:xfrm>
          <a:prstGeom prst="rect">
            <a:avLst/>
          </a:prstGeom>
          <a:noFill/>
          <a:ln w="9525">
            <a:noFill/>
            <a:miter lim="800000"/>
            <a:headEnd/>
            <a:tailEnd/>
          </a:ln>
        </p:spPr>
        <p:txBody>
          <a:bodyPr lIns="79544" tIns="39772" rIns="79544" bIns="39772">
            <a:spAutoFit/>
          </a:bodyPr>
          <a:lstStyle/>
          <a:p>
            <a:r>
              <a:rPr lang="zh-CN" altLang="en-US" sz="1700" dirty="0">
                <a:latin typeface="华文楷体" pitchFamily="2" charset="-122"/>
                <a:ea typeface="华文楷体" pitchFamily="2" charset="-122"/>
              </a:rPr>
              <a:t>监管部委</a:t>
            </a:r>
          </a:p>
        </p:txBody>
      </p:sp>
      <p:sp>
        <p:nvSpPr>
          <p:cNvPr id="12316" name="TextBox 68"/>
          <p:cNvSpPr txBox="1">
            <a:spLocks noChangeArrowheads="1"/>
          </p:cNvSpPr>
          <p:nvPr/>
        </p:nvSpPr>
        <p:spPr bwMode="auto">
          <a:xfrm>
            <a:off x="991275" y="3322713"/>
            <a:ext cx="1039826" cy="341931"/>
          </a:xfrm>
          <a:prstGeom prst="rect">
            <a:avLst/>
          </a:prstGeom>
          <a:noFill/>
          <a:ln w="9525">
            <a:noFill/>
            <a:miter lim="800000"/>
            <a:headEnd/>
            <a:tailEnd/>
          </a:ln>
        </p:spPr>
        <p:txBody>
          <a:bodyPr lIns="79544" tIns="39772" rIns="79544" bIns="39772">
            <a:spAutoFit/>
          </a:bodyPr>
          <a:lstStyle/>
          <a:p>
            <a:r>
              <a:rPr lang="zh-CN" altLang="en-US" sz="1700" dirty="0">
                <a:latin typeface="华文楷体" pitchFamily="2" charset="-122"/>
                <a:ea typeface="华文楷体" pitchFamily="2" charset="-122"/>
              </a:rPr>
              <a:t>一级市场</a:t>
            </a:r>
          </a:p>
        </p:txBody>
      </p:sp>
      <p:sp>
        <p:nvSpPr>
          <p:cNvPr id="12317" name="TextBox 69"/>
          <p:cNvSpPr txBox="1">
            <a:spLocks noChangeArrowheads="1"/>
          </p:cNvSpPr>
          <p:nvPr/>
        </p:nvSpPr>
        <p:spPr bwMode="auto">
          <a:xfrm>
            <a:off x="991275" y="4486875"/>
            <a:ext cx="1039826" cy="341931"/>
          </a:xfrm>
          <a:prstGeom prst="rect">
            <a:avLst/>
          </a:prstGeom>
          <a:noFill/>
          <a:ln w="9525">
            <a:noFill/>
            <a:miter lim="800000"/>
            <a:headEnd/>
            <a:tailEnd/>
          </a:ln>
        </p:spPr>
        <p:txBody>
          <a:bodyPr lIns="79544" tIns="39772" rIns="79544" bIns="39772">
            <a:spAutoFit/>
          </a:bodyPr>
          <a:lstStyle/>
          <a:p>
            <a:r>
              <a:rPr lang="zh-CN" altLang="en-US" sz="1700" dirty="0">
                <a:latin typeface="华文楷体" pitchFamily="2" charset="-122"/>
                <a:ea typeface="华文楷体" pitchFamily="2" charset="-122"/>
              </a:rPr>
              <a:t>二级市场</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p:spPr>
        <p:txBody>
          <a:bodyPr/>
          <a:lstStyle/>
          <a:p>
            <a:fld id="{EA963B61-5CF3-45E1-A9F1-9418A022C51C}" type="slidenum">
              <a:rPr lang="en-US" altLang="zh-CN" smtClean="0"/>
              <a:pPr/>
              <a:t>9</a:t>
            </a:fld>
            <a:endParaRPr lang="en-US" altLang="zh-CN" smtClean="0"/>
          </a:p>
        </p:txBody>
      </p:sp>
      <p:sp>
        <p:nvSpPr>
          <p:cNvPr id="13315" name="Rectangle 6"/>
          <p:cNvSpPr txBox="1">
            <a:spLocks noChangeArrowheads="1"/>
          </p:cNvSpPr>
          <p:nvPr/>
        </p:nvSpPr>
        <p:spPr bwMode="auto">
          <a:xfrm>
            <a:off x="445062" y="1402417"/>
            <a:ext cx="4005558" cy="4595302"/>
          </a:xfrm>
          <a:prstGeom prst="rect">
            <a:avLst/>
          </a:prstGeom>
          <a:noFill/>
          <a:ln w="9525">
            <a:noFill/>
            <a:miter lim="800000"/>
            <a:headEnd/>
            <a:tailEnd/>
          </a:ln>
        </p:spPr>
        <p:txBody>
          <a:bodyPr lIns="91442" tIns="45721" rIns="91442" bIns="45721"/>
          <a:lstStyle/>
          <a:p>
            <a:pPr marL="153288" indent="-153288" defTabSz="914200" eaLnBrk="0" hangingPunct="0">
              <a:lnSpc>
                <a:spcPct val="150000"/>
              </a:lnSpc>
              <a:spcBef>
                <a:spcPct val="20000"/>
              </a:spcBef>
              <a:buClr>
                <a:srgbClr val="003399"/>
              </a:buClr>
              <a:buSzPct val="100000"/>
              <a:buFont typeface="Wingdings" pitchFamily="2" charset="2"/>
              <a:buChar char="n"/>
            </a:pPr>
            <a:r>
              <a:rPr lang="en-US" altLang="zh-CN" sz="1700" dirty="0">
                <a:solidFill>
                  <a:srgbClr val="002060"/>
                </a:solidFill>
                <a:latin typeface="华文楷体" pitchFamily="2" charset="-122"/>
                <a:ea typeface="华文楷体" pitchFamily="2" charset="-122"/>
              </a:rPr>
              <a:t>  </a:t>
            </a:r>
            <a:r>
              <a:rPr lang="zh-CN" altLang="zh-CN" sz="1700" dirty="0">
                <a:solidFill>
                  <a:srgbClr val="002060"/>
                </a:solidFill>
                <a:latin typeface="华文楷体" pitchFamily="2" charset="-122"/>
                <a:ea typeface="华文楷体" pitchFamily="2" charset="-122"/>
              </a:rPr>
              <a:t>目前国内债券市场包括</a:t>
            </a:r>
            <a:endParaRPr lang="en-US" altLang="zh-CN" sz="1700" dirty="0">
              <a:solidFill>
                <a:srgbClr val="002060"/>
              </a:solidFill>
              <a:latin typeface="华文楷体" pitchFamily="2" charset="-122"/>
              <a:ea typeface="华文楷体" pitchFamily="2" charset="-122"/>
            </a:endParaRPr>
          </a:p>
          <a:p>
            <a:pPr marL="551006" lvl="1" indent="-153288" defTabSz="914200" eaLnBrk="0" hangingPunct="0">
              <a:lnSpc>
                <a:spcPct val="150000"/>
              </a:lnSpc>
              <a:spcBef>
                <a:spcPct val="20000"/>
              </a:spcBef>
              <a:buClr>
                <a:srgbClr val="003399"/>
              </a:buClr>
              <a:buSzPct val="100000"/>
              <a:buFont typeface="Wingdings" pitchFamily="2" charset="2"/>
              <a:buChar char="n"/>
            </a:pPr>
            <a:r>
              <a:rPr lang="zh-CN" altLang="zh-CN" sz="1700" dirty="0">
                <a:solidFill>
                  <a:srgbClr val="002060"/>
                </a:solidFill>
                <a:latin typeface="华文楷体" pitchFamily="2" charset="-122"/>
                <a:ea typeface="华文楷体" pitchFamily="2" charset="-122"/>
              </a:rPr>
              <a:t>银行间市场</a:t>
            </a:r>
            <a:endParaRPr lang="en-US" altLang="zh-CN" sz="1700" dirty="0">
              <a:solidFill>
                <a:srgbClr val="002060"/>
              </a:solidFill>
              <a:latin typeface="华文楷体" pitchFamily="2" charset="-122"/>
              <a:ea typeface="华文楷体" pitchFamily="2" charset="-122"/>
            </a:endParaRPr>
          </a:p>
          <a:p>
            <a:pPr marL="551006" lvl="1" indent="-153288" defTabSz="914200" eaLnBrk="0" hangingPunct="0">
              <a:lnSpc>
                <a:spcPct val="150000"/>
              </a:lnSpc>
              <a:spcBef>
                <a:spcPct val="20000"/>
              </a:spcBef>
              <a:buClr>
                <a:srgbClr val="003399"/>
              </a:buClr>
              <a:buSzPct val="100000"/>
              <a:buFont typeface="Wingdings" pitchFamily="2" charset="2"/>
              <a:buChar char="n"/>
            </a:pPr>
            <a:r>
              <a:rPr lang="zh-CN" altLang="zh-CN" sz="1700" dirty="0">
                <a:solidFill>
                  <a:srgbClr val="002060"/>
                </a:solidFill>
                <a:latin typeface="华文楷体" pitchFamily="2" charset="-122"/>
                <a:ea typeface="华文楷体" pitchFamily="2" charset="-122"/>
              </a:rPr>
              <a:t>交易所市场</a:t>
            </a:r>
            <a:endParaRPr lang="en-US" altLang="zh-CN" sz="1700" dirty="0">
              <a:solidFill>
                <a:srgbClr val="002060"/>
              </a:solidFill>
              <a:latin typeface="华文楷体" pitchFamily="2" charset="-122"/>
              <a:ea typeface="华文楷体" pitchFamily="2" charset="-122"/>
            </a:endParaRPr>
          </a:p>
          <a:p>
            <a:pPr marL="551006" lvl="1" indent="-153288" defTabSz="914200" eaLnBrk="0" hangingPunct="0">
              <a:lnSpc>
                <a:spcPct val="150000"/>
              </a:lnSpc>
              <a:spcBef>
                <a:spcPct val="20000"/>
              </a:spcBef>
              <a:buClr>
                <a:srgbClr val="003399"/>
              </a:buClr>
              <a:buSzPct val="100000"/>
              <a:buFont typeface="Wingdings" pitchFamily="2" charset="2"/>
              <a:buChar char="n"/>
            </a:pPr>
            <a:r>
              <a:rPr lang="zh-CN" altLang="zh-CN" sz="1700" dirty="0">
                <a:solidFill>
                  <a:srgbClr val="002060"/>
                </a:solidFill>
                <a:latin typeface="华文楷体" pitchFamily="2" charset="-122"/>
                <a:ea typeface="华文楷体" pitchFamily="2" charset="-122"/>
              </a:rPr>
              <a:t>柜台市场</a:t>
            </a:r>
            <a:endParaRPr lang="en-US" altLang="zh-CN" sz="1700" dirty="0">
              <a:solidFill>
                <a:srgbClr val="002060"/>
              </a:solidFill>
              <a:latin typeface="华文楷体" pitchFamily="2" charset="-122"/>
              <a:ea typeface="华文楷体" pitchFamily="2" charset="-122"/>
            </a:endParaRPr>
          </a:p>
        </p:txBody>
      </p:sp>
      <p:graphicFrame>
        <p:nvGraphicFramePr>
          <p:cNvPr id="8" name="表格 7"/>
          <p:cNvGraphicFramePr>
            <a:graphicFrameLocks noGrp="1"/>
          </p:cNvGraphicFramePr>
          <p:nvPr/>
        </p:nvGraphicFramePr>
        <p:xfrm>
          <a:off x="3176124" y="1279723"/>
          <a:ext cx="5340793" cy="4396298"/>
        </p:xfrm>
        <a:graphic>
          <a:graphicData uri="http://schemas.openxmlformats.org/drawingml/2006/table">
            <a:tbl>
              <a:tblPr firstRow="1" bandRow="1">
                <a:tableStyleId>{5C22544A-7EE6-4342-B048-85BDC9FD1C3A}</a:tableStyleId>
              </a:tblPr>
              <a:tblGrid>
                <a:gridCol w="1366252"/>
                <a:gridCol w="2049373"/>
                <a:gridCol w="1925168"/>
              </a:tblGrid>
              <a:tr h="453740">
                <a:tc>
                  <a:txBody>
                    <a:bodyPr/>
                    <a:lstStyle/>
                    <a:p>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银行间债券市场</a:t>
                      </a:r>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交易所债券市场</a:t>
                      </a:r>
                      <a:endParaRPr lang="zh-CN" altLang="en-US" sz="1300" dirty="0">
                        <a:solidFill>
                          <a:srgbClr val="000066"/>
                        </a:solidFill>
                        <a:latin typeface="华文楷体" pitchFamily="2" charset="-122"/>
                        <a:ea typeface="华文楷体" pitchFamily="2" charset="-122"/>
                      </a:endParaRPr>
                    </a:p>
                  </a:txBody>
                  <a:tcPr marL="77684" marR="77684" marT="41088" marB="41088"/>
                </a:tc>
              </a:tr>
              <a:tr h="350041">
                <a:tc>
                  <a:txBody>
                    <a:bodyPr/>
                    <a:lstStyle/>
                    <a:p>
                      <a:r>
                        <a:rPr lang="zh-CN" altLang="en-US" sz="1300" b="1" dirty="0" smtClean="0">
                          <a:solidFill>
                            <a:srgbClr val="000066"/>
                          </a:solidFill>
                          <a:latin typeface="华文楷体" pitchFamily="2" charset="-122"/>
                          <a:ea typeface="华文楷体" pitchFamily="2" charset="-122"/>
                        </a:rPr>
                        <a:t>监管机构</a:t>
                      </a:r>
                      <a:endParaRPr lang="zh-CN" altLang="en-US" sz="1300" b="1"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人民银行</a:t>
                      </a:r>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证监会</a:t>
                      </a:r>
                      <a:endParaRPr lang="zh-CN" altLang="en-US" sz="1300" dirty="0">
                        <a:solidFill>
                          <a:srgbClr val="000066"/>
                        </a:solidFill>
                        <a:latin typeface="华文楷体" pitchFamily="2" charset="-122"/>
                        <a:ea typeface="华文楷体" pitchFamily="2" charset="-122"/>
                      </a:endParaRPr>
                    </a:p>
                  </a:txBody>
                  <a:tcPr marL="77684" marR="77684" marT="41088" marB="41088"/>
                </a:tc>
              </a:tr>
              <a:tr h="350041">
                <a:tc>
                  <a:txBody>
                    <a:bodyPr/>
                    <a:lstStyle/>
                    <a:p>
                      <a:r>
                        <a:rPr lang="zh-CN" altLang="en-US" sz="1300" b="1" dirty="0" smtClean="0">
                          <a:solidFill>
                            <a:srgbClr val="000066"/>
                          </a:solidFill>
                          <a:latin typeface="华文楷体" pitchFamily="2" charset="-122"/>
                          <a:ea typeface="华文楷体" pitchFamily="2" charset="-122"/>
                        </a:rPr>
                        <a:t>交易平台</a:t>
                      </a:r>
                      <a:endParaRPr lang="en-US" altLang="zh-CN" sz="1300" b="1" dirty="0" smtClean="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中国外汇交易中心</a:t>
                      </a:r>
                      <a:endParaRPr lang="en-US" altLang="zh-CN" sz="1300" dirty="0" smtClean="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沪深证券交易所</a:t>
                      </a:r>
                      <a:endParaRPr lang="zh-CN" altLang="en-US" sz="1300" dirty="0">
                        <a:solidFill>
                          <a:srgbClr val="000066"/>
                        </a:solidFill>
                        <a:latin typeface="华文楷体" pitchFamily="2" charset="-122"/>
                        <a:ea typeface="华文楷体" pitchFamily="2" charset="-122"/>
                      </a:endParaRPr>
                    </a:p>
                  </a:txBody>
                  <a:tcPr marL="77684" marR="77684" marT="41088" marB="41088"/>
                </a:tc>
              </a:tr>
              <a:tr h="581226">
                <a:tc>
                  <a:txBody>
                    <a:bodyPr/>
                    <a:lstStyle/>
                    <a:p>
                      <a:r>
                        <a:rPr lang="zh-CN" altLang="en-US" sz="1300" b="1" dirty="0" smtClean="0">
                          <a:solidFill>
                            <a:srgbClr val="000066"/>
                          </a:solidFill>
                          <a:latin typeface="华文楷体" pitchFamily="2" charset="-122"/>
                          <a:ea typeface="华文楷体" pitchFamily="2" charset="-122"/>
                        </a:rPr>
                        <a:t>托管机构</a:t>
                      </a:r>
                      <a:endParaRPr lang="zh-CN" altLang="en-US" sz="1300" b="1"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中央国债登记结算公司</a:t>
                      </a:r>
                      <a:endParaRPr lang="en-US" altLang="zh-CN" sz="1300" dirty="0" smtClean="0">
                        <a:solidFill>
                          <a:srgbClr val="000066"/>
                        </a:solidFill>
                        <a:latin typeface="华文楷体" pitchFamily="2" charset="-122"/>
                        <a:ea typeface="华文楷体" pitchFamily="2" charset="-122"/>
                      </a:endParaRPr>
                    </a:p>
                    <a:p>
                      <a:r>
                        <a:rPr lang="zh-CN" altLang="en-US" sz="1300" dirty="0" smtClean="0">
                          <a:solidFill>
                            <a:srgbClr val="000066"/>
                          </a:solidFill>
                          <a:latin typeface="华文楷体" pitchFamily="2" charset="-122"/>
                          <a:ea typeface="华文楷体" pitchFamily="2" charset="-122"/>
                        </a:rPr>
                        <a:t>上海清算所</a:t>
                      </a:r>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中国证券登记结算有限责任公司</a:t>
                      </a:r>
                      <a:endParaRPr lang="zh-CN" altLang="en-US" sz="1300" dirty="0">
                        <a:solidFill>
                          <a:srgbClr val="000066"/>
                        </a:solidFill>
                        <a:latin typeface="华文楷体" pitchFamily="2" charset="-122"/>
                        <a:ea typeface="华文楷体" pitchFamily="2" charset="-122"/>
                      </a:endParaRPr>
                    </a:p>
                  </a:txBody>
                  <a:tcPr marL="77684" marR="77684" marT="41088" marB="41088"/>
                </a:tc>
              </a:tr>
              <a:tr h="925970">
                <a:tc>
                  <a:txBody>
                    <a:bodyPr/>
                    <a:lstStyle/>
                    <a:p>
                      <a:r>
                        <a:rPr lang="zh-CN" altLang="en-US" sz="1300" b="1" dirty="0" smtClean="0">
                          <a:solidFill>
                            <a:srgbClr val="000066"/>
                          </a:solidFill>
                          <a:latin typeface="华文楷体" pitchFamily="2" charset="-122"/>
                          <a:ea typeface="华文楷体" pitchFamily="2" charset="-122"/>
                        </a:rPr>
                        <a:t>交易品种</a:t>
                      </a:r>
                      <a:endParaRPr lang="zh-CN" altLang="en-US" sz="1300" b="1" dirty="0">
                        <a:solidFill>
                          <a:srgbClr val="000066"/>
                        </a:solidFill>
                        <a:latin typeface="华文楷体" pitchFamily="2" charset="-122"/>
                        <a:ea typeface="华文楷体" pitchFamily="2" charset="-122"/>
                      </a:endParaRPr>
                    </a:p>
                  </a:txBody>
                  <a:tcPr marL="77684" marR="77684" marT="41088" marB="410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dirty="0" smtClean="0">
                          <a:solidFill>
                            <a:srgbClr val="000066"/>
                          </a:solidFill>
                          <a:latin typeface="华文楷体" pitchFamily="2" charset="-122"/>
                          <a:ea typeface="华文楷体" pitchFamily="2" charset="-122"/>
                        </a:rPr>
                        <a:t>国债、地方债、央行票据、政策性金融债、普通金融债、短融、中期票据、企业债、资产证券化产品等</a:t>
                      </a:r>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dirty="0" smtClean="0">
                          <a:solidFill>
                            <a:srgbClr val="000066"/>
                          </a:solidFill>
                          <a:latin typeface="华文楷体" pitchFamily="2" charset="-122"/>
                          <a:ea typeface="华文楷体" pitchFamily="2" charset="-122"/>
                        </a:rPr>
                        <a:t>国债、地方债、企业债、公司债、分离债、可转债、资产证券化产品等</a:t>
                      </a:r>
                    </a:p>
                    <a:p>
                      <a:endParaRPr lang="zh-CN" altLang="en-US" sz="1300" dirty="0">
                        <a:solidFill>
                          <a:srgbClr val="000066"/>
                        </a:solidFill>
                        <a:latin typeface="华文楷体" pitchFamily="2" charset="-122"/>
                        <a:ea typeface="华文楷体" pitchFamily="2" charset="-122"/>
                      </a:endParaRPr>
                    </a:p>
                  </a:txBody>
                  <a:tcPr marL="77684" marR="77684" marT="41088" marB="41088"/>
                </a:tc>
              </a:tr>
              <a:tr h="716879">
                <a:tc>
                  <a:txBody>
                    <a:bodyPr/>
                    <a:lstStyle/>
                    <a:p>
                      <a:r>
                        <a:rPr lang="zh-CN" altLang="en-US" sz="1300" b="1" dirty="0" smtClean="0">
                          <a:solidFill>
                            <a:srgbClr val="000066"/>
                          </a:solidFill>
                          <a:latin typeface="华文楷体" pitchFamily="2" charset="-122"/>
                          <a:ea typeface="华文楷体" pitchFamily="2" charset="-122"/>
                        </a:rPr>
                        <a:t>参与机构</a:t>
                      </a:r>
                      <a:endParaRPr lang="zh-CN" altLang="en-US" sz="1300" b="1"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商业银行、信用社、券商、基金、保险、信托等各类金融机构和非金融企业</a:t>
                      </a:r>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上市商业银行、券商、基金、保险等机构和个人投资者</a:t>
                      </a:r>
                      <a:endParaRPr lang="zh-CN" altLang="en-US" sz="1300" dirty="0">
                        <a:solidFill>
                          <a:srgbClr val="000066"/>
                        </a:solidFill>
                        <a:latin typeface="华文楷体" pitchFamily="2" charset="-122"/>
                        <a:ea typeface="华文楷体" pitchFamily="2" charset="-122"/>
                      </a:endParaRPr>
                    </a:p>
                  </a:txBody>
                  <a:tcPr marL="77684" marR="77684" marT="41088" marB="41088"/>
                </a:tc>
              </a:tr>
              <a:tr h="437175">
                <a:tc>
                  <a:txBody>
                    <a:bodyPr/>
                    <a:lstStyle/>
                    <a:p>
                      <a:r>
                        <a:rPr lang="zh-CN" altLang="en-US" sz="1300" b="1" dirty="0" smtClean="0">
                          <a:solidFill>
                            <a:srgbClr val="000066"/>
                          </a:solidFill>
                          <a:latin typeface="华文楷体" pitchFamily="2" charset="-122"/>
                          <a:ea typeface="华文楷体" pitchFamily="2" charset="-122"/>
                        </a:rPr>
                        <a:t>交易方式</a:t>
                      </a:r>
                      <a:endParaRPr lang="zh-CN" altLang="en-US" sz="1300" b="1"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询价交易</a:t>
                      </a:r>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竞价交易、报价询价</a:t>
                      </a:r>
                      <a:endParaRPr lang="zh-CN" altLang="en-US" sz="1300" dirty="0">
                        <a:solidFill>
                          <a:srgbClr val="000066"/>
                        </a:solidFill>
                        <a:latin typeface="华文楷体" pitchFamily="2" charset="-122"/>
                        <a:ea typeface="华文楷体" pitchFamily="2" charset="-122"/>
                      </a:endParaRPr>
                    </a:p>
                  </a:txBody>
                  <a:tcPr marL="77684" marR="77684" marT="41088" marB="41088"/>
                </a:tc>
              </a:tr>
              <a:tr h="581226">
                <a:tc>
                  <a:txBody>
                    <a:bodyPr/>
                    <a:lstStyle/>
                    <a:p>
                      <a:r>
                        <a:rPr lang="zh-CN" altLang="en-US" sz="1300" b="1" dirty="0" smtClean="0">
                          <a:solidFill>
                            <a:srgbClr val="000066"/>
                          </a:solidFill>
                          <a:latin typeface="华文楷体" pitchFamily="2" charset="-122"/>
                          <a:ea typeface="华文楷体" pitchFamily="2" charset="-122"/>
                        </a:rPr>
                        <a:t>结算模式</a:t>
                      </a:r>
                      <a:endParaRPr lang="zh-CN" altLang="en-US" sz="1300" b="1"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实时逐笔结算（</a:t>
                      </a:r>
                      <a:r>
                        <a:rPr lang="en-US" altLang="zh-CN" sz="1300" dirty="0" smtClean="0">
                          <a:solidFill>
                            <a:srgbClr val="000066"/>
                          </a:solidFill>
                          <a:latin typeface="华文楷体" pitchFamily="2" charset="-122"/>
                          <a:ea typeface="华文楷体" pitchFamily="2" charset="-122"/>
                        </a:rPr>
                        <a:t>RTGS</a:t>
                      </a:r>
                      <a:r>
                        <a:rPr lang="zh-CN" altLang="en-US" sz="1300" dirty="0" smtClean="0">
                          <a:solidFill>
                            <a:srgbClr val="000066"/>
                          </a:solidFill>
                          <a:latin typeface="华文楷体" pitchFamily="2" charset="-122"/>
                          <a:ea typeface="华文楷体" pitchFamily="2" charset="-122"/>
                        </a:rPr>
                        <a:t>）</a:t>
                      </a:r>
                      <a:endParaRPr lang="zh-CN" altLang="en-US" sz="1300" dirty="0">
                        <a:solidFill>
                          <a:srgbClr val="000066"/>
                        </a:solidFill>
                        <a:latin typeface="华文楷体" pitchFamily="2" charset="-122"/>
                        <a:ea typeface="华文楷体" pitchFamily="2" charset="-122"/>
                      </a:endParaRPr>
                    </a:p>
                  </a:txBody>
                  <a:tcPr marL="77684" marR="77684" marT="41088" marB="41088"/>
                </a:tc>
                <a:tc>
                  <a:txBody>
                    <a:bodyPr/>
                    <a:lstStyle/>
                    <a:p>
                      <a:r>
                        <a:rPr lang="zh-CN" altLang="en-US" sz="1300" dirty="0" smtClean="0">
                          <a:solidFill>
                            <a:srgbClr val="000066"/>
                          </a:solidFill>
                          <a:latin typeface="华文楷体" pitchFamily="2" charset="-122"/>
                          <a:ea typeface="华文楷体" pitchFamily="2" charset="-122"/>
                        </a:rPr>
                        <a:t>净额结算（</a:t>
                      </a:r>
                      <a:r>
                        <a:rPr lang="en-US" altLang="zh-CN" sz="1300" dirty="0" smtClean="0">
                          <a:solidFill>
                            <a:srgbClr val="000066"/>
                          </a:solidFill>
                          <a:latin typeface="华文楷体" pitchFamily="2" charset="-122"/>
                          <a:ea typeface="华文楷体" pitchFamily="2" charset="-122"/>
                        </a:rPr>
                        <a:t>Netting</a:t>
                      </a:r>
                      <a:r>
                        <a:rPr lang="zh-CN" altLang="en-US" sz="1300" dirty="0" smtClean="0">
                          <a:solidFill>
                            <a:srgbClr val="000066"/>
                          </a:solidFill>
                          <a:latin typeface="华文楷体" pitchFamily="2" charset="-122"/>
                          <a:ea typeface="华文楷体" pitchFamily="2" charset="-122"/>
                        </a:rPr>
                        <a:t>）</a:t>
                      </a:r>
                      <a:endParaRPr lang="zh-CN" altLang="en-US" sz="1300" dirty="0">
                        <a:solidFill>
                          <a:srgbClr val="000066"/>
                        </a:solidFill>
                        <a:latin typeface="华文楷体" pitchFamily="2" charset="-122"/>
                        <a:ea typeface="华文楷体" pitchFamily="2" charset="-122"/>
                      </a:endParaRPr>
                    </a:p>
                  </a:txBody>
                  <a:tcPr marL="77684" marR="77684" marT="41088" marB="41088"/>
                </a:tc>
              </a:tr>
            </a:tbl>
          </a:graphicData>
        </a:graphic>
      </p:graphicFrame>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CFFEX">
  <a:themeElements>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FFEX">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FFE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FFE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FFE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FFE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FFE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FFE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FFE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FFE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FFE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FFE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FFE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FFE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Pixel</Template>
  <TotalTime>22207</TotalTime>
  <Words>4654</Words>
  <Application>Microsoft Office PowerPoint</Application>
  <PresentationFormat>全屏显示(4:3)</PresentationFormat>
  <Paragraphs>815</Paragraphs>
  <Slides>54</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CFFEX</vt:lpstr>
      <vt:lpstr>Microsoft Office Visio 绘图</vt:lpstr>
      <vt:lpstr>交易所债券市场：发展与现状 </vt:lpstr>
      <vt:lpstr>幻灯片 2</vt:lpstr>
      <vt:lpstr>幻灯片 3</vt:lpstr>
      <vt:lpstr>（一）我国债券市场历史演变</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（三）现券产品种类和结构</vt:lpstr>
      <vt:lpstr>幻灯片 18</vt:lpstr>
      <vt:lpstr>幻灯片 19</vt:lpstr>
      <vt:lpstr>幻灯片 20</vt:lpstr>
      <vt:lpstr>幻灯片 21</vt:lpstr>
      <vt:lpstr>幻灯片 22</vt:lpstr>
      <vt:lpstr>（一）历史变革</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股指期货培训课件</dc:title>
  <dc:creator>cffex</dc:creator>
  <cp:lastModifiedBy>檀江来:处理</cp:lastModifiedBy>
  <cp:revision>1506</cp:revision>
  <dcterms:created xsi:type="dcterms:W3CDTF">2007-02-27T10:45:59Z</dcterms:created>
  <dcterms:modified xsi:type="dcterms:W3CDTF">2013-06-07T08:06:32Z</dcterms:modified>
</cp:coreProperties>
</file>