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legacyDocTextInfo.bin" ContentType="application/vnd.ms-office.legacyDocTextInfo"/>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ms-office.legacyDiagramTex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5"/>
  </p:notesMasterIdLst>
  <p:sldIdLst>
    <p:sldId id="256" r:id="rId2"/>
    <p:sldId id="676" r:id="rId3"/>
    <p:sldId id="677" r:id="rId4"/>
    <p:sldId id="678" r:id="rId5"/>
    <p:sldId id="679" r:id="rId6"/>
    <p:sldId id="680" r:id="rId7"/>
    <p:sldId id="681" r:id="rId8"/>
    <p:sldId id="682" r:id="rId9"/>
    <p:sldId id="683" r:id="rId10"/>
    <p:sldId id="684" r:id="rId11"/>
    <p:sldId id="685" r:id="rId12"/>
    <p:sldId id="686" r:id="rId13"/>
    <p:sldId id="688" r:id="rId14"/>
    <p:sldId id="689" r:id="rId15"/>
    <p:sldId id="690" r:id="rId16"/>
    <p:sldId id="691" r:id="rId17"/>
    <p:sldId id="692" r:id="rId18"/>
    <p:sldId id="693" r:id="rId19"/>
    <p:sldId id="694" r:id="rId20"/>
    <p:sldId id="695" r:id="rId21"/>
    <p:sldId id="696" r:id="rId22"/>
    <p:sldId id="697" r:id="rId23"/>
    <p:sldId id="698" r:id="rId24"/>
    <p:sldId id="699" r:id="rId25"/>
    <p:sldId id="700" r:id="rId26"/>
    <p:sldId id="701" r:id="rId27"/>
    <p:sldId id="702" r:id="rId28"/>
    <p:sldId id="717" r:id="rId29"/>
    <p:sldId id="718" r:id="rId30"/>
    <p:sldId id="719" r:id="rId31"/>
    <p:sldId id="720" r:id="rId32"/>
    <p:sldId id="721" r:id="rId33"/>
    <p:sldId id="722" r:id="rId34"/>
    <p:sldId id="707" r:id="rId35"/>
    <p:sldId id="723" r:id="rId36"/>
    <p:sldId id="724" r:id="rId37"/>
    <p:sldId id="725" r:id="rId38"/>
    <p:sldId id="726" r:id="rId39"/>
    <p:sldId id="727" r:id="rId40"/>
    <p:sldId id="728" r:id="rId41"/>
    <p:sldId id="729" r:id="rId42"/>
    <p:sldId id="674" r:id="rId43"/>
    <p:sldId id="675" r:id="rId4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91B"/>
    <a:srgbClr val="E5291B"/>
    <a:srgbClr val="FF66FF"/>
    <a:srgbClr val="66B821"/>
    <a:srgbClr val="FF0000"/>
    <a:srgbClr val="DDDDDD"/>
    <a:srgbClr val="0F218B"/>
    <a:srgbClr val="A50021"/>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2820" autoAdjust="0"/>
  </p:normalViewPr>
  <p:slideViewPr>
    <p:cSldViewPr>
      <p:cViewPr varScale="1">
        <p:scale>
          <a:sx n="99" d="100"/>
          <a:sy n="99" d="100"/>
        </p:scale>
        <p:origin x="-414" y="-90"/>
      </p:cViewPr>
      <p:guideLst>
        <p:guide orient="horz" pos="2160"/>
        <p:guide pos="2880"/>
        <p:guide pos="385"/>
        <p:guide pos="5375"/>
      </p:guideLst>
    </p:cSldViewPr>
  </p:slideViewPr>
  <p:outlineViewPr>
    <p:cViewPr>
      <p:scale>
        <a:sx n="33" d="100"/>
        <a:sy n="33" d="100"/>
      </p:scale>
      <p:origin x="0" y="780"/>
    </p:cViewPr>
  </p:outlineViewPr>
  <p:notesTextViewPr>
    <p:cViewPr>
      <p:scale>
        <a:sx n="100" d="100"/>
        <a:sy n="100" d="100"/>
      </p:scale>
      <p:origin x="0" y="0"/>
    </p:cViewPr>
  </p:notesTextViewPr>
  <p:sorterViewPr>
    <p:cViewPr>
      <p:scale>
        <a:sx n="100" d="100"/>
        <a:sy n="100" d="100"/>
      </p:scale>
      <p:origin x="0" y="651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06/relationships/legacyDocTextInfo" Target="legacyDocTextInfo.bin"/><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8" Type="http://schemas.microsoft.com/office/2006/relationships/legacyDiagramText" Target="legacyDiagramText8.bin"/><Relationship Id="rId3" Type="http://schemas.microsoft.com/office/2006/relationships/legacyDiagramText" Target="legacyDiagramText3.bin"/><Relationship Id="rId7" Type="http://schemas.microsoft.com/office/2006/relationships/legacyDiagramText" Target="legacyDiagramText7.bin"/><Relationship Id="rId2" Type="http://schemas.microsoft.com/office/2006/relationships/legacyDiagramText" Target="legacyDiagramText2.bin"/><Relationship Id="rId1" Type="http://schemas.microsoft.com/office/2006/relationships/legacyDiagramText" Target="legacyDiagramText1.bin"/><Relationship Id="rId6" Type="http://schemas.microsoft.com/office/2006/relationships/legacyDiagramText" Target="legacyDiagramText6.bin"/><Relationship Id="rId5" Type="http://schemas.microsoft.com/office/2006/relationships/legacyDiagramText" Target="legacyDiagramText5.bin"/><Relationship Id="rId4" Type="http://schemas.microsoft.com/office/2006/relationships/legacyDiagramText" Target="legacyDiagramText4.bin"/><Relationship Id="rId9" Type="http://schemas.microsoft.com/office/2006/relationships/legacyDiagramText" Target="legacyDiagramText9.bin"/></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jpe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471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71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417E4B01-5A6B-46EF-8F71-1175771F6A7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a:ln/>
        </p:spPr>
      </p:sp>
      <p:sp>
        <p:nvSpPr>
          <p:cNvPr id="128003" name="备注占位符 2"/>
          <p:cNvSpPr>
            <a:spLocks noGrp="1"/>
          </p:cNvSpPr>
          <p:nvPr>
            <p:ph type="body" idx="1"/>
          </p:nvPr>
        </p:nvSpPr>
        <p:spPr>
          <a:noFill/>
          <a:ln/>
        </p:spPr>
        <p:txBody>
          <a:bodyPr/>
          <a:lstStyle/>
          <a:p>
            <a:pPr>
              <a:spcBef>
                <a:spcPct val="0"/>
              </a:spcBef>
            </a:pPr>
            <a:endParaRPr lang="zh-CN" altLang="en-US" smtClean="0">
              <a:ea typeface="宋体" charset="-122"/>
            </a:endParaRPr>
          </a:p>
        </p:txBody>
      </p:sp>
      <p:sp>
        <p:nvSpPr>
          <p:cNvPr id="128004" name="灯片编号占位符 3"/>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714" tIns="45857" rIns="91714" bIns="45857" anchor="b"/>
          <a:lstStyle/>
          <a:p>
            <a:pPr algn="r"/>
            <a:fld id="{4E1E3CFB-F529-4D28-B2A6-D554769F4590}" type="slidenum">
              <a:rPr lang="zh-CN" altLang="en-US" sz="1200">
                <a:solidFill>
                  <a:srgbClr val="000000"/>
                </a:solidFill>
                <a:ea typeface="楷体_GB2312"/>
                <a:cs typeface="楷体_GB2312"/>
              </a:rPr>
              <a:pPr algn="r"/>
              <a:t>38</a:t>
            </a:fld>
            <a:endParaRPr lang="en-US" altLang="zh-CN" sz="1200">
              <a:solidFill>
                <a:srgbClr val="000000"/>
              </a:solidFill>
              <a:ea typeface="楷体_GB2312"/>
              <a:cs typeface="楷体_GB231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a:ln/>
        </p:spPr>
      </p:sp>
      <p:sp>
        <p:nvSpPr>
          <p:cNvPr id="130051" name="备注占位符 2"/>
          <p:cNvSpPr>
            <a:spLocks noGrp="1"/>
          </p:cNvSpPr>
          <p:nvPr>
            <p:ph type="body" idx="1"/>
          </p:nvPr>
        </p:nvSpPr>
        <p:spPr>
          <a:noFill/>
          <a:ln/>
        </p:spPr>
        <p:txBody>
          <a:bodyPr/>
          <a:lstStyle/>
          <a:p>
            <a:pPr>
              <a:spcBef>
                <a:spcPct val="0"/>
              </a:spcBef>
            </a:pPr>
            <a:endParaRPr lang="zh-CN" altLang="en-US" smtClean="0">
              <a:ea typeface="宋体" charset="-122"/>
            </a:endParaRPr>
          </a:p>
        </p:txBody>
      </p:sp>
      <p:sp>
        <p:nvSpPr>
          <p:cNvPr id="130052" name="灯片编号占位符 3"/>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714" tIns="45857" rIns="91714" bIns="45857" anchor="b"/>
          <a:lstStyle/>
          <a:p>
            <a:pPr algn="r"/>
            <a:fld id="{ABC868A3-9C6F-4250-B4E1-C8BC4852ADB2}" type="slidenum">
              <a:rPr lang="zh-CN" altLang="en-US" sz="1200">
                <a:solidFill>
                  <a:srgbClr val="000000"/>
                </a:solidFill>
                <a:ea typeface="楷体_GB2312"/>
                <a:cs typeface="楷体_GB2312"/>
              </a:rPr>
              <a:pPr algn="r"/>
              <a:t>39</a:t>
            </a:fld>
            <a:endParaRPr lang="en-US" altLang="zh-CN" sz="1200">
              <a:solidFill>
                <a:srgbClr val="000000"/>
              </a:solidFill>
              <a:ea typeface="楷体_GB2312"/>
              <a:cs typeface="楷体_GB231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3025" y="6597650"/>
            <a:ext cx="3635375" cy="228600"/>
          </a:xfrm>
          <a:prstGeom prst="rect">
            <a:avLst/>
          </a:prstGeom>
          <a:noFill/>
          <a:ln w="9525">
            <a:noFill/>
            <a:miter lim="800000"/>
            <a:headEnd/>
            <a:tailEnd/>
          </a:ln>
          <a:effectLst/>
        </p:spPr>
        <p:txBody>
          <a:bodyPr>
            <a:spAutoFit/>
          </a:bodyPr>
          <a:lstStyle/>
          <a:p>
            <a:pPr>
              <a:defRPr/>
            </a:pPr>
            <a:r>
              <a:rPr lang="zh-CN" altLang="en-US" sz="900">
                <a:solidFill>
                  <a:srgbClr val="0F218B"/>
                </a:solidFill>
                <a:ea typeface="黑体" pitchFamily="2" charset="-122"/>
              </a:rPr>
              <a:t>中国金融期货交易所</a:t>
            </a:r>
            <a:r>
              <a:rPr lang="en-US" altLang="zh-CN" sz="900" b="1">
                <a:solidFill>
                  <a:srgbClr val="0F218B"/>
                </a:solidFill>
                <a:ea typeface="宋体" pitchFamily="2" charset="-122"/>
              </a:rPr>
              <a:t>China Financial Futures Exchange </a:t>
            </a:r>
          </a:p>
        </p:txBody>
      </p:sp>
      <p:pic>
        <p:nvPicPr>
          <p:cNvPr id="5" name="Picture 5" descr="logogif"/>
          <p:cNvPicPr>
            <a:picLocks noChangeAspect="1" noChangeArrowheads="1"/>
          </p:cNvPicPr>
          <p:nvPr/>
        </p:nvPicPr>
        <p:blipFill>
          <a:blip r:embed="rId3" cstate="print"/>
          <a:srcRect/>
          <a:stretch>
            <a:fillRect/>
          </a:stretch>
        </p:blipFill>
        <p:spPr bwMode="auto">
          <a:xfrm>
            <a:off x="1908175" y="1484313"/>
            <a:ext cx="5327650" cy="1030287"/>
          </a:xfrm>
          <a:prstGeom prst="rect">
            <a:avLst/>
          </a:prstGeom>
          <a:noFill/>
          <a:ln w="9525">
            <a:noFill/>
            <a:miter lim="800000"/>
            <a:headEnd/>
            <a:tailEnd/>
          </a:ln>
        </p:spPr>
      </p:pic>
      <p:sp>
        <p:nvSpPr>
          <p:cNvPr id="5122" name="Rectangle 2"/>
          <p:cNvSpPr>
            <a:spLocks noGrp="1" noChangeArrowheads="1"/>
          </p:cNvSpPr>
          <p:nvPr>
            <p:ph type="subTitle" idx="1"/>
          </p:nvPr>
        </p:nvSpPr>
        <p:spPr>
          <a:xfrm>
            <a:off x="2987675" y="3716338"/>
            <a:ext cx="4713288" cy="550862"/>
          </a:xfrm>
        </p:spPr>
        <p:txBody>
          <a:bodyPr/>
          <a:lstStyle>
            <a:lvl1pPr marL="0" indent="0">
              <a:buFont typeface="Wingdings" pitchFamily="2" charset="2"/>
              <a:buNone/>
              <a:defRPr>
                <a:solidFill>
                  <a:srgbClr val="0F218B"/>
                </a:solidFill>
              </a:defRPr>
            </a:lvl1pPr>
          </a:lstStyle>
          <a:p>
            <a:r>
              <a:rPr lang="zh-CN" altLang="en-US"/>
              <a:t>单击此处编辑母版副标题样式</a:t>
            </a:r>
          </a:p>
        </p:txBody>
      </p:sp>
      <p:sp>
        <p:nvSpPr>
          <p:cNvPr id="5123" name="Rectangle 3"/>
          <p:cNvSpPr>
            <a:spLocks noGrp="1" noChangeArrowheads="1"/>
          </p:cNvSpPr>
          <p:nvPr>
            <p:ph type="ctrTitle"/>
          </p:nvPr>
        </p:nvSpPr>
        <p:spPr>
          <a:xfrm>
            <a:off x="3059113" y="3068638"/>
            <a:ext cx="5399087" cy="531812"/>
          </a:xfrm>
        </p:spPr>
        <p:txBody>
          <a:bodyPr/>
          <a:lstStyle>
            <a:lvl1pPr>
              <a:buFont typeface="Wingdings" pitchFamily="2" charset="2"/>
              <a:buNone/>
              <a:defRPr/>
            </a:lvl1pPr>
          </a:lstStyle>
          <a:p>
            <a:r>
              <a:rPr lang="zh-CN" altLang="en-US"/>
              <a:t>单击此处编辑母版标题样式</a:t>
            </a: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04A848D6-3039-4D01-8C78-7B632F2156DA}" type="slidenum">
              <a:rPr lang="en-US" altLang="zh-CN"/>
              <a:pPr>
                <a:defRPr/>
              </a:pPr>
              <a:t>‹#›</a:t>
            </a:fld>
            <a:r>
              <a:rPr lang="en-US" altLang="zh-CN"/>
              <a:t> -</a:t>
            </a: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050" y="836613"/>
            <a:ext cx="2074863" cy="48974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836613"/>
            <a:ext cx="6075362" cy="4897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51D24134-328F-4B1D-821F-D722D42EF97B}" type="slidenum">
              <a:rPr lang="en-US" altLang="zh-CN"/>
              <a:pPr>
                <a:defRPr/>
              </a:pPr>
              <a:t>‹#›</a:t>
            </a:fld>
            <a:r>
              <a:rPr lang="en-US" altLang="zh-CN"/>
              <a:t> -</a:t>
            </a:r>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836613"/>
            <a:ext cx="6337300" cy="6477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2205038"/>
            <a:ext cx="8229600" cy="3529012"/>
          </a:xfrm>
        </p:spPr>
        <p:txBody>
          <a:bodyPr/>
          <a:lstStyle/>
          <a:p>
            <a:pPr lvl="0"/>
            <a:endParaRPr lang="zh-CN" altLang="en-US" noProof="0"/>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3E7D26EC-8907-4178-8D56-13C7954B9B54}" type="slidenum">
              <a:rPr lang="en-US" altLang="zh-CN"/>
              <a:pPr>
                <a:defRPr/>
              </a:pPr>
              <a:t>‹#›</a:t>
            </a:fld>
            <a:r>
              <a:rPr lang="en-US" altLang="zh-CN"/>
              <a:t> -</a:t>
            </a: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A194AC10-DB9E-4789-A537-710CCBA93547}" type="slidenum">
              <a:rPr lang="en-US" altLang="zh-CN"/>
              <a:pPr>
                <a:defRPr/>
              </a:pPr>
              <a:t>‹#›</a:t>
            </a:fld>
            <a:r>
              <a:rPr lang="en-US" altLang="zh-CN"/>
              <a:t> -</a:t>
            </a: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60E0A8D2-5360-49DA-84C2-3D224736F1A0}" type="slidenum">
              <a:rPr lang="en-US" altLang="zh-CN"/>
              <a:pPr>
                <a:defRPr/>
              </a:pPr>
              <a:t>‹#›</a:t>
            </a:fld>
            <a:r>
              <a:rPr lang="en-US" altLang="zh-CN"/>
              <a:t> -</a:t>
            </a: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2205038"/>
            <a:ext cx="4038600" cy="3529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2205038"/>
            <a:ext cx="4038600" cy="3529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sldNum" sz="quarter" idx="10"/>
          </p:nvPr>
        </p:nvSpPr>
        <p:spPr/>
        <p:txBody>
          <a:bodyPr/>
          <a:lstStyle>
            <a:lvl1pPr>
              <a:defRPr/>
            </a:lvl1pPr>
          </a:lstStyle>
          <a:p>
            <a:pPr>
              <a:defRPr/>
            </a:pPr>
            <a:r>
              <a:rPr lang="en-US" altLang="zh-CN"/>
              <a:t>- </a:t>
            </a:r>
            <a:fld id="{AF97AF94-418D-4FA1-937C-56AD3A69C029}" type="slidenum">
              <a:rPr lang="en-US" altLang="zh-CN"/>
              <a:pPr>
                <a:defRPr/>
              </a:pPr>
              <a:t>‹#›</a:t>
            </a:fld>
            <a:r>
              <a:rPr lang="en-US" altLang="zh-CN"/>
              <a:t> -</a:t>
            </a: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sldNum" sz="quarter" idx="10"/>
          </p:nvPr>
        </p:nvSpPr>
        <p:spPr/>
        <p:txBody>
          <a:bodyPr/>
          <a:lstStyle>
            <a:lvl1pPr>
              <a:defRPr/>
            </a:lvl1pPr>
          </a:lstStyle>
          <a:p>
            <a:pPr>
              <a:defRPr/>
            </a:pPr>
            <a:r>
              <a:rPr lang="en-US" altLang="zh-CN"/>
              <a:t>- </a:t>
            </a:r>
            <a:fld id="{9B342D27-3255-492F-9834-90E484117E3C}" type="slidenum">
              <a:rPr lang="en-US" altLang="zh-CN"/>
              <a:pPr>
                <a:defRPr/>
              </a:pPr>
              <a:t>‹#›</a:t>
            </a:fld>
            <a:r>
              <a:rPr lang="en-US" altLang="zh-CN"/>
              <a:t> -</a:t>
            </a: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pPr>
              <a:defRPr/>
            </a:pPr>
            <a:r>
              <a:rPr lang="en-US" altLang="zh-CN"/>
              <a:t>- </a:t>
            </a:r>
            <a:fld id="{6065F146-0E84-4A3B-B59C-F9D2A466D788}" type="slidenum">
              <a:rPr lang="en-US" altLang="zh-CN"/>
              <a:pPr>
                <a:defRPr/>
              </a:pPr>
              <a:t>‹#›</a:t>
            </a:fld>
            <a:r>
              <a:rPr lang="en-US" altLang="zh-CN"/>
              <a:t> -</a:t>
            </a: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p:txBody>
          <a:bodyPr/>
          <a:lstStyle>
            <a:lvl1pPr>
              <a:defRPr/>
            </a:lvl1pPr>
          </a:lstStyle>
          <a:p>
            <a:pPr>
              <a:defRPr/>
            </a:pPr>
            <a:r>
              <a:rPr lang="en-US" altLang="zh-CN"/>
              <a:t>- </a:t>
            </a:r>
            <a:fld id="{DFD10D31-94E3-4DFD-B414-E88B4866F41D}" type="slidenum">
              <a:rPr lang="en-US" altLang="zh-CN"/>
              <a:pPr>
                <a:defRPr/>
              </a:pPr>
              <a:t>‹#›</a:t>
            </a:fld>
            <a:r>
              <a:rPr lang="en-US" altLang="zh-CN"/>
              <a:t> -</a:t>
            </a: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p:txBody>
          <a:bodyPr/>
          <a:lstStyle>
            <a:lvl1pPr>
              <a:defRPr/>
            </a:lvl1pPr>
          </a:lstStyle>
          <a:p>
            <a:pPr>
              <a:defRPr/>
            </a:pPr>
            <a:r>
              <a:rPr lang="en-US" altLang="zh-CN"/>
              <a:t>- </a:t>
            </a:r>
            <a:fld id="{F66E4895-8642-4E1F-9BA4-27DCF8574936}" type="slidenum">
              <a:rPr lang="en-US" altLang="zh-CN"/>
              <a:pPr>
                <a:defRPr/>
              </a:pPr>
              <a:t>‹#›</a:t>
            </a:fld>
            <a:r>
              <a:rPr lang="en-US" altLang="zh-CN"/>
              <a:t> -</a:t>
            </a: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p:txBody>
          <a:bodyPr/>
          <a:lstStyle>
            <a:lvl1pPr>
              <a:defRPr/>
            </a:lvl1pPr>
          </a:lstStyle>
          <a:p>
            <a:pPr>
              <a:defRPr/>
            </a:pPr>
            <a:r>
              <a:rPr lang="en-US" altLang="zh-CN"/>
              <a:t>- </a:t>
            </a:r>
            <a:fld id="{A02B1632-7B7A-41C5-A75B-B0E9C6AD3E8C}" type="slidenum">
              <a:rPr lang="en-US" altLang="zh-CN"/>
              <a:pPr>
                <a:defRPr/>
              </a:pPr>
              <a:t>‹#›</a:t>
            </a:fld>
            <a:r>
              <a:rPr lang="en-US" altLang="zh-CN"/>
              <a:t> -</a:t>
            </a: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1235075"/>
            <a:ext cx="9144000" cy="4365625"/>
          </a:xfrm>
          <a:prstGeom prst="rect">
            <a:avLst/>
          </a:prstGeom>
          <a:solidFill>
            <a:schemeClr val="bg1"/>
          </a:solidFill>
          <a:ln w="9525">
            <a:noFill/>
            <a:miter lim="800000"/>
            <a:headEnd/>
            <a:tailEnd/>
          </a:ln>
          <a:effectLst/>
        </p:spPr>
        <p:txBody>
          <a:bodyPr wrap="none" anchor="ctr"/>
          <a:lstStyle/>
          <a:p>
            <a:pPr>
              <a:defRPr/>
            </a:pPr>
            <a:endParaRPr lang="zh-CN" altLang="en-US">
              <a:latin typeface="Arial" pitchFamily="34" charset="0"/>
              <a:ea typeface="宋体" pitchFamily="2" charset="-122"/>
            </a:endParaRPr>
          </a:p>
        </p:txBody>
      </p:sp>
      <p:sp>
        <p:nvSpPr>
          <p:cNvPr id="4099" name="Rectangle 3"/>
          <p:cNvSpPr>
            <a:spLocks noChangeArrowheads="1"/>
          </p:cNvSpPr>
          <p:nvPr/>
        </p:nvSpPr>
        <p:spPr bwMode="auto">
          <a:xfrm>
            <a:off x="0" y="0"/>
            <a:ext cx="9144000" cy="404813"/>
          </a:xfrm>
          <a:prstGeom prst="rect">
            <a:avLst/>
          </a:prstGeom>
          <a:solidFill>
            <a:srgbClr val="0F218B"/>
          </a:solidFill>
          <a:ln w="9525">
            <a:noFill/>
            <a:miter lim="800000"/>
            <a:headEnd/>
            <a:tailEnd/>
          </a:ln>
          <a:effectLst/>
        </p:spPr>
        <p:txBody>
          <a:bodyPr wrap="none" anchor="ctr"/>
          <a:lstStyle/>
          <a:p>
            <a:pPr>
              <a:defRPr/>
            </a:pPr>
            <a:endParaRPr lang="zh-CN" altLang="en-US">
              <a:latin typeface="Arial" pitchFamily="34" charset="0"/>
              <a:ea typeface="宋体" pitchFamily="2" charset="-122"/>
            </a:endParaRPr>
          </a:p>
        </p:txBody>
      </p:sp>
      <p:sp>
        <p:nvSpPr>
          <p:cNvPr id="4100" name="Rectangle 4"/>
          <p:cNvSpPr>
            <a:spLocks noChangeArrowheads="1"/>
          </p:cNvSpPr>
          <p:nvPr/>
        </p:nvSpPr>
        <p:spPr bwMode="auto">
          <a:xfrm>
            <a:off x="0" y="6453188"/>
            <a:ext cx="9144000" cy="69850"/>
          </a:xfrm>
          <a:prstGeom prst="rect">
            <a:avLst/>
          </a:prstGeom>
          <a:solidFill>
            <a:srgbClr val="66B821"/>
          </a:solidFill>
          <a:ln w="9525">
            <a:noFill/>
            <a:miter lim="800000"/>
            <a:headEnd/>
            <a:tailEnd/>
          </a:ln>
          <a:effectLst/>
        </p:spPr>
        <p:txBody>
          <a:bodyPr wrap="none" anchor="ctr"/>
          <a:lstStyle/>
          <a:p>
            <a:pPr algn="ctr">
              <a:defRPr/>
            </a:pPr>
            <a:endParaRPr lang="zh-CN" altLang="zh-CN">
              <a:latin typeface="Arial" pitchFamily="34" charset="0"/>
              <a:ea typeface="宋体" pitchFamily="2" charset="-122"/>
            </a:endParaRPr>
          </a:p>
        </p:txBody>
      </p:sp>
      <p:sp>
        <p:nvSpPr>
          <p:cNvPr id="4101" name="Rectangle 5"/>
          <p:cNvSpPr>
            <a:spLocks noChangeArrowheads="1"/>
          </p:cNvSpPr>
          <p:nvPr/>
        </p:nvSpPr>
        <p:spPr bwMode="auto">
          <a:xfrm>
            <a:off x="0" y="404813"/>
            <a:ext cx="9144000" cy="69850"/>
          </a:xfrm>
          <a:prstGeom prst="rect">
            <a:avLst/>
          </a:prstGeom>
          <a:solidFill>
            <a:srgbClr val="66B821"/>
          </a:solidFill>
          <a:ln w="9525">
            <a:noFill/>
            <a:miter lim="800000"/>
            <a:headEnd/>
            <a:tailEnd/>
          </a:ln>
          <a:effectLst/>
        </p:spPr>
        <p:txBody>
          <a:bodyPr wrap="none" anchor="ctr"/>
          <a:lstStyle/>
          <a:p>
            <a:pPr algn="ctr">
              <a:defRPr/>
            </a:pPr>
            <a:endParaRPr lang="zh-CN" altLang="zh-CN">
              <a:latin typeface="Arial" pitchFamily="34" charset="0"/>
              <a:ea typeface="宋体" pitchFamily="2" charset="-122"/>
            </a:endParaRPr>
          </a:p>
        </p:txBody>
      </p:sp>
      <p:sp>
        <p:nvSpPr>
          <p:cNvPr id="4102" name="Rectangle 6"/>
          <p:cNvSpPr>
            <a:spLocks noChangeArrowheads="1"/>
          </p:cNvSpPr>
          <p:nvPr/>
        </p:nvSpPr>
        <p:spPr bwMode="auto">
          <a:xfrm>
            <a:off x="0" y="6524625"/>
            <a:ext cx="9144000" cy="333375"/>
          </a:xfrm>
          <a:prstGeom prst="rect">
            <a:avLst/>
          </a:prstGeom>
          <a:solidFill>
            <a:srgbClr val="0F218B"/>
          </a:solidFill>
          <a:ln w="9525">
            <a:noFill/>
            <a:miter lim="800000"/>
            <a:headEnd/>
            <a:tailEnd/>
          </a:ln>
          <a:effectLst/>
        </p:spPr>
        <p:txBody>
          <a:bodyPr wrap="none" anchor="ctr"/>
          <a:lstStyle/>
          <a:p>
            <a:pPr>
              <a:defRPr/>
            </a:pPr>
            <a:endParaRPr lang="zh-CN" altLang="en-US">
              <a:latin typeface="Arial" pitchFamily="34" charset="0"/>
              <a:ea typeface="宋体" pitchFamily="2" charset="-122"/>
            </a:endParaRPr>
          </a:p>
        </p:txBody>
      </p:sp>
      <p:sp>
        <p:nvSpPr>
          <p:cNvPr id="4105" name="Rectangle 9"/>
          <p:cNvSpPr>
            <a:spLocks noGrp="1" noChangeArrowheads="1"/>
          </p:cNvSpPr>
          <p:nvPr>
            <p:ph type="sldNum" sz="quarter" idx="4"/>
          </p:nvPr>
        </p:nvSpPr>
        <p:spPr bwMode="auto">
          <a:xfrm>
            <a:off x="7342188" y="6237288"/>
            <a:ext cx="1801812"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solidFill>
                  <a:srgbClr val="969696"/>
                </a:solidFill>
                <a:latin typeface="Arial" charset="0"/>
                <a:ea typeface="宋体" pitchFamily="2" charset="-122"/>
              </a:defRPr>
            </a:lvl1pPr>
          </a:lstStyle>
          <a:p>
            <a:pPr>
              <a:defRPr/>
            </a:pPr>
            <a:r>
              <a:rPr lang="en-US" altLang="zh-CN"/>
              <a:t>- </a:t>
            </a:r>
            <a:fld id="{C1689685-E98D-4ECE-97FE-3CB95B9BC912}" type="slidenum">
              <a:rPr lang="en-US" altLang="zh-CN"/>
              <a:pPr>
                <a:defRPr/>
              </a:pPr>
              <a:t>‹#›</a:t>
            </a:fld>
            <a:r>
              <a:rPr lang="en-US" altLang="zh-CN"/>
              <a:t> -</a:t>
            </a:r>
          </a:p>
        </p:txBody>
      </p:sp>
      <p:sp>
        <p:nvSpPr>
          <p:cNvPr id="4106" name="Text Box 10"/>
          <p:cNvSpPr txBox="1">
            <a:spLocks noChangeArrowheads="1"/>
          </p:cNvSpPr>
          <p:nvPr/>
        </p:nvSpPr>
        <p:spPr bwMode="auto">
          <a:xfrm>
            <a:off x="73025" y="6597650"/>
            <a:ext cx="9070975" cy="244475"/>
          </a:xfrm>
          <a:prstGeom prst="rect">
            <a:avLst/>
          </a:prstGeom>
          <a:noFill/>
          <a:ln w="9525">
            <a:noFill/>
            <a:miter lim="800000"/>
            <a:headEnd/>
            <a:tailEnd/>
          </a:ln>
          <a:effectLst/>
        </p:spPr>
        <p:txBody>
          <a:bodyPr>
            <a:spAutoFit/>
          </a:bodyPr>
          <a:lstStyle/>
          <a:p>
            <a:pPr algn="ctr">
              <a:defRPr/>
            </a:pPr>
            <a:r>
              <a:rPr lang="zh-CN" altLang="en-US" sz="1000">
                <a:solidFill>
                  <a:srgbClr val="969696"/>
                </a:solidFill>
                <a:ea typeface="黑体" pitchFamily="2" charset="-122"/>
              </a:rPr>
              <a:t>中国金融期货交易所   </a:t>
            </a:r>
            <a:r>
              <a:rPr lang="en-US" altLang="zh-CN" sz="1000">
                <a:solidFill>
                  <a:srgbClr val="969696"/>
                </a:solidFill>
                <a:ea typeface="宋体" pitchFamily="2" charset="-122"/>
              </a:rPr>
              <a:t>China Financial Futures Exchange</a:t>
            </a:r>
            <a:r>
              <a:rPr lang="en-US" altLang="zh-CN" sz="1000" b="1">
                <a:solidFill>
                  <a:srgbClr val="969696"/>
                </a:solidFill>
                <a:ea typeface="宋体" pitchFamily="2" charset="-122"/>
              </a:rPr>
              <a:t> </a:t>
            </a:r>
          </a:p>
        </p:txBody>
      </p:sp>
      <p:sp>
        <p:nvSpPr>
          <p:cNvPr id="1033" name="Rectangle 29"/>
          <p:cNvSpPr>
            <a:spLocks noGrp="1" noChangeArrowheads="1"/>
          </p:cNvSpPr>
          <p:nvPr>
            <p:ph type="title"/>
          </p:nvPr>
        </p:nvSpPr>
        <p:spPr bwMode="auto">
          <a:xfrm>
            <a:off x="395288" y="836613"/>
            <a:ext cx="6337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CFFEX</a:t>
            </a:r>
            <a:r>
              <a:rPr lang="zh-CN" altLang="en-US" smtClean="0"/>
              <a:t>标准演示模板</a:t>
            </a:r>
          </a:p>
        </p:txBody>
      </p:sp>
      <p:sp>
        <p:nvSpPr>
          <p:cNvPr id="1034" name="Rectangle 30"/>
          <p:cNvSpPr>
            <a:spLocks noGrp="1" noChangeArrowheads="1"/>
          </p:cNvSpPr>
          <p:nvPr>
            <p:ph type="body" idx="1"/>
          </p:nvPr>
        </p:nvSpPr>
        <p:spPr bwMode="auto">
          <a:xfrm>
            <a:off x="468313" y="2205038"/>
            <a:ext cx="8229600" cy="3529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timing>
    <p:tnLst>
      <p:par>
        <p:cTn id="1" dur="indefinite" restart="never" nodeType="tmRoot"/>
      </p:par>
    </p:tnLst>
  </p:timing>
  <p:hf hdr="0" ftr="0" dt="0"/>
  <p:txStyles>
    <p:titleStyle>
      <a:lvl1pPr algn="l" rtl="0" eaLnBrk="0" fontAlgn="base" hangingPunct="0">
        <a:spcBef>
          <a:spcPct val="0"/>
        </a:spcBef>
        <a:spcAft>
          <a:spcPct val="0"/>
        </a:spcAft>
        <a:buFont typeface="Wingdings" pitchFamily="2" charset="2"/>
        <a:buChar char="l"/>
        <a:defRPr sz="2800" b="1">
          <a:solidFill>
            <a:srgbClr val="0F218B"/>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66B821"/>
        </a:buClr>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66B821"/>
        </a:buClr>
        <a:buChar char="•"/>
        <a:defRPr sz="2200">
          <a:solidFill>
            <a:schemeClr val="tx1"/>
          </a:solidFill>
          <a:latin typeface="+mn-lt"/>
          <a:ea typeface="+mn-ea"/>
        </a:defRPr>
      </a:lvl2pPr>
      <a:lvl3pPr marL="1143000" indent="-228600" algn="l" rtl="0" eaLnBrk="0" fontAlgn="base" hangingPunct="0">
        <a:spcBef>
          <a:spcPct val="20000"/>
        </a:spcBef>
        <a:spcAft>
          <a:spcPct val="0"/>
        </a:spcAft>
        <a:buClr>
          <a:srgbClr val="66B821"/>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rgbClr val="66B82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66B821"/>
        </a:buClr>
        <a:buChar char="•"/>
        <a:defRPr sz="1600">
          <a:solidFill>
            <a:schemeClr val="tx1"/>
          </a:solidFill>
          <a:latin typeface="+mn-lt"/>
          <a:ea typeface="+mn-ea"/>
        </a:defRPr>
      </a:lvl5pPr>
      <a:lvl6pPr marL="2514600" indent="-228600" algn="l" rtl="0" fontAlgn="base">
        <a:spcBef>
          <a:spcPct val="20000"/>
        </a:spcBef>
        <a:spcAft>
          <a:spcPct val="0"/>
        </a:spcAft>
        <a:buClr>
          <a:srgbClr val="66B821"/>
        </a:buClr>
        <a:buChar char="•"/>
        <a:defRPr sz="1600">
          <a:solidFill>
            <a:schemeClr val="tx1"/>
          </a:solidFill>
          <a:latin typeface="+mn-lt"/>
          <a:ea typeface="+mn-ea"/>
        </a:defRPr>
      </a:lvl6pPr>
      <a:lvl7pPr marL="2971800" indent="-228600" algn="l" rtl="0" fontAlgn="base">
        <a:spcBef>
          <a:spcPct val="20000"/>
        </a:spcBef>
        <a:spcAft>
          <a:spcPct val="0"/>
        </a:spcAft>
        <a:buClr>
          <a:srgbClr val="66B821"/>
        </a:buClr>
        <a:buChar char="•"/>
        <a:defRPr sz="1600">
          <a:solidFill>
            <a:schemeClr val="tx1"/>
          </a:solidFill>
          <a:latin typeface="+mn-lt"/>
          <a:ea typeface="+mn-ea"/>
        </a:defRPr>
      </a:lvl7pPr>
      <a:lvl8pPr marL="3429000" indent="-228600" algn="l" rtl="0" fontAlgn="base">
        <a:spcBef>
          <a:spcPct val="20000"/>
        </a:spcBef>
        <a:spcAft>
          <a:spcPct val="0"/>
        </a:spcAft>
        <a:buClr>
          <a:srgbClr val="66B821"/>
        </a:buClr>
        <a:buChar char="•"/>
        <a:defRPr sz="1600">
          <a:solidFill>
            <a:schemeClr val="tx1"/>
          </a:solidFill>
          <a:latin typeface="+mn-lt"/>
          <a:ea typeface="+mn-ea"/>
        </a:defRPr>
      </a:lvl8pPr>
      <a:lvl9pPr marL="3886200" indent="-228600" algn="l" rtl="0" fontAlgn="base">
        <a:spcBef>
          <a:spcPct val="20000"/>
        </a:spcBef>
        <a:spcAft>
          <a:spcPct val="0"/>
        </a:spcAft>
        <a:buClr>
          <a:srgbClr val="66B821"/>
        </a:buClr>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Microsoft_Office_Excel___1.xls"/><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Office_Excel___2.xls"/><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Microsoft_Office_Excel___3.xls"/></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ChangeArrowheads="1"/>
          </p:cNvSpPr>
          <p:nvPr/>
        </p:nvSpPr>
        <p:spPr bwMode="auto">
          <a:xfrm>
            <a:off x="0" y="2997200"/>
            <a:ext cx="9144000" cy="792163"/>
          </a:xfrm>
          <a:prstGeom prst="rect">
            <a:avLst/>
          </a:prstGeom>
          <a:solidFill>
            <a:srgbClr val="00327E"/>
          </a:solidFill>
          <a:ln w="9525" algn="ctr">
            <a:noFill/>
            <a:miter lim="800000"/>
            <a:headEnd/>
            <a:tailEnd/>
          </a:ln>
        </p:spPr>
        <p:txBody>
          <a:bodyPr lIns="0" tIns="0" rIns="0" bIns="0" anchor="b"/>
          <a:lstStyle/>
          <a:p>
            <a:pPr algn="ctr" eaLnBrk="0" hangingPunct="0">
              <a:buFont typeface="Wingdings" pitchFamily="2" charset="2"/>
              <a:buNone/>
            </a:pPr>
            <a:r>
              <a:rPr lang="zh-CN" altLang="en-US" sz="3200">
                <a:solidFill>
                  <a:schemeClr val="bg1"/>
                </a:solidFill>
                <a:ea typeface="黑体" pitchFamily="49" charset="-122"/>
              </a:rPr>
              <a:t>后起之秀：人民币固定收益市场简况</a:t>
            </a:r>
            <a:endParaRPr lang="en-GB" altLang="zh-CN" sz="2800">
              <a:solidFill>
                <a:schemeClr val="bg1"/>
              </a:solidFill>
              <a:ea typeface="黑体" pitchFamily="49" charset="-122"/>
            </a:endParaRPr>
          </a:p>
        </p:txBody>
      </p:sp>
      <p:sp>
        <p:nvSpPr>
          <p:cNvPr id="15362" name="Rectangle 3"/>
          <p:cNvSpPr>
            <a:spLocks noChangeArrowheads="1"/>
          </p:cNvSpPr>
          <p:nvPr/>
        </p:nvSpPr>
        <p:spPr bwMode="auto">
          <a:xfrm>
            <a:off x="395288" y="4365625"/>
            <a:ext cx="4104704" cy="863600"/>
          </a:xfrm>
          <a:prstGeom prst="rect">
            <a:avLst/>
          </a:prstGeom>
          <a:solidFill>
            <a:srgbClr val="FFFFFF"/>
          </a:solidFill>
          <a:ln w="9525">
            <a:noFill/>
            <a:miter lim="800000"/>
            <a:headEnd/>
            <a:tailEnd/>
          </a:ln>
        </p:spPr>
        <p:txBody>
          <a:bodyPr lIns="0" tIns="0" rIns="0" bIns="0" anchor="b"/>
          <a:lstStyle/>
          <a:p>
            <a:pPr eaLnBrk="0" hangingPunct="0">
              <a:buFont typeface="Wingdings" pitchFamily="2" charset="2"/>
              <a:buChar char="l"/>
            </a:pPr>
            <a:r>
              <a:rPr lang="zh-CN" altLang="en-US" sz="2400" b="1" dirty="0">
                <a:solidFill>
                  <a:schemeClr val="accent2"/>
                </a:solidFill>
                <a:ea typeface="楷体_GB2312"/>
                <a:cs typeface="楷体_GB2312"/>
              </a:rPr>
              <a:t>国家开发银行</a:t>
            </a:r>
            <a:br>
              <a:rPr lang="zh-CN" altLang="en-US" sz="2400" b="1" dirty="0">
                <a:solidFill>
                  <a:schemeClr val="accent2"/>
                </a:solidFill>
                <a:ea typeface="楷体_GB2312"/>
                <a:cs typeface="楷体_GB2312"/>
              </a:rPr>
            </a:br>
            <a:r>
              <a:rPr lang="zh-CN" altLang="en-US" sz="2400" b="1" dirty="0">
                <a:solidFill>
                  <a:schemeClr val="accent2"/>
                </a:solidFill>
                <a:ea typeface="楷体_GB2312"/>
                <a:cs typeface="楷体_GB2312"/>
              </a:rPr>
              <a:t>  资金局</a:t>
            </a:r>
            <a:r>
              <a:rPr lang="en-US" altLang="zh-CN" sz="2400" b="1" dirty="0">
                <a:solidFill>
                  <a:schemeClr val="accent2"/>
                </a:solidFill>
                <a:ea typeface="楷体_GB2312"/>
                <a:cs typeface="楷体_GB2312"/>
              </a:rPr>
              <a:t>.</a:t>
            </a:r>
            <a:r>
              <a:rPr lang="zh-CN" altLang="en-US" sz="2000" b="1" dirty="0">
                <a:solidFill>
                  <a:schemeClr val="accent2"/>
                </a:solidFill>
                <a:ea typeface="楷体_GB2312"/>
                <a:cs typeface="楷体_GB2312"/>
              </a:rPr>
              <a:t>资金交易</a:t>
            </a:r>
            <a:r>
              <a:rPr lang="zh-CN" altLang="en-US" sz="2000" b="1" dirty="0" smtClean="0">
                <a:solidFill>
                  <a:schemeClr val="accent2"/>
                </a:solidFill>
                <a:ea typeface="楷体_GB2312"/>
                <a:cs typeface="楷体_GB2312"/>
              </a:rPr>
              <a:t>部    翟晨曦</a:t>
            </a:r>
            <a:r>
              <a:rPr lang="zh-CN" altLang="en-US" sz="2000" dirty="0" smtClean="0">
                <a:solidFill>
                  <a:schemeClr val="accent2"/>
                </a:solidFill>
                <a:ea typeface="楷体_GB2312"/>
                <a:cs typeface="楷体_GB2312"/>
              </a:rPr>
              <a:t>        </a:t>
            </a:r>
            <a:endParaRPr lang="zh-CN" altLang="en-GB" sz="1600" b="1" dirty="0">
              <a:solidFill>
                <a:srgbClr val="0F218B"/>
              </a:solidFill>
              <a:ea typeface="楷体_GB2312"/>
              <a:cs typeface="楷体_GB2312"/>
            </a:endParaRPr>
          </a:p>
        </p:txBody>
      </p:sp>
      <p:sp>
        <p:nvSpPr>
          <p:cNvPr id="15363" name="Text Box 4"/>
          <p:cNvSpPr txBox="1">
            <a:spLocks noChangeArrowheads="1"/>
          </p:cNvSpPr>
          <p:nvPr/>
        </p:nvSpPr>
        <p:spPr bwMode="auto">
          <a:xfrm>
            <a:off x="6084888" y="4797425"/>
            <a:ext cx="2808287" cy="396875"/>
          </a:xfrm>
          <a:prstGeom prst="rect">
            <a:avLst/>
          </a:prstGeom>
          <a:noFill/>
          <a:ln w="6350" algn="ctr">
            <a:noFill/>
            <a:miter lim="800000"/>
            <a:headEnd/>
            <a:tailEnd/>
          </a:ln>
        </p:spPr>
        <p:txBody>
          <a:bodyPr lIns="45720" rIns="45720">
            <a:spAutoFit/>
          </a:bodyPr>
          <a:lstStyle/>
          <a:p>
            <a:pPr algn="ctr">
              <a:spcBef>
                <a:spcPct val="50000"/>
              </a:spcBef>
            </a:pPr>
            <a:r>
              <a:rPr lang="zh-CN" altLang="en-US" sz="2000" b="1">
                <a:solidFill>
                  <a:srgbClr val="00327E"/>
                </a:solidFill>
                <a:ea typeface="楷体_GB2312"/>
                <a:cs typeface="楷体_GB2312"/>
              </a:rPr>
              <a:t>上海   </a:t>
            </a:r>
            <a:r>
              <a:rPr lang="zh-CN" altLang="en-US" b="1">
                <a:solidFill>
                  <a:srgbClr val="00327E"/>
                </a:solidFill>
                <a:ea typeface="楷体_GB2312"/>
                <a:cs typeface="楷体_GB2312"/>
              </a:rPr>
              <a:t> </a:t>
            </a:r>
            <a:r>
              <a:rPr lang="en-US" altLang="zh-CN" b="1">
                <a:solidFill>
                  <a:srgbClr val="00327E"/>
                </a:solidFill>
                <a:ea typeface="楷体_GB2312"/>
                <a:cs typeface="楷体_GB2312"/>
              </a:rPr>
              <a:t>2013-06-14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395288" y="692150"/>
            <a:ext cx="6337300" cy="647700"/>
          </a:xfrm>
        </p:spPr>
        <p:txBody>
          <a:bodyPr/>
          <a:lstStyle/>
          <a:p>
            <a:r>
              <a:rPr lang="zh-CN" altLang="en-US" b="0" smtClean="0"/>
              <a:t>一级国债市场：中国国债招标方式</a:t>
            </a:r>
          </a:p>
        </p:txBody>
      </p:sp>
      <p:sp>
        <p:nvSpPr>
          <p:cNvPr id="24578" name="Rectangle 3"/>
          <p:cNvSpPr>
            <a:spLocks noGrp="1" noChangeArrowheads="1"/>
          </p:cNvSpPr>
          <p:nvPr>
            <p:ph type="body" idx="4294967295"/>
          </p:nvPr>
        </p:nvSpPr>
        <p:spPr>
          <a:xfrm>
            <a:off x="323850" y="1341438"/>
            <a:ext cx="8509000" cy="5184775"/>
          </a:xfrm>
        </p:spPr>
        <p:txBody>
          <a:bodyPr/>
          <a:lstStyle/>
          <a:p>
            <a:r>
              <a:rPr lang="zh-CN" altLang="en-US" smtClean="0"/>
              <a:t> </a:t>
            </a:r>
            <a:r>
              <a:rPr lang="zh-CN" altLang="en-US" sz="2000" b="1" smtClean="0"/>
              <a:t>追加投标：</a:t>
            </a:r>
          </a:p>
          <a:p>
            <a:r>
              <a:rPr lang="zh-CN" altLang="en-US" sz="2000" b="1" smtClean="0"/>
              <a:t>    </a:t>
            </a:r>
            <a:r>
              <a:rPr lang="en-US" altLang="zh-CN" sz="2000" smtClean="0"/>
              <a:t>1.</a:t>
            </a:r>
            <a:r>
              <a:rPr lang="zh-CN" altLang="en-US" sz="2000" smtClean="0"/>
              <a:t>对于关键期限国债，竞争性招标结束后</a:t>
            </a:r>
            <a:r>
              <a:rPr lang="en-US" altLang="zh-CN" sz="2000" smtClean="0"/>
              <a:t>20</a:t>
            </a:r>
            <a:r>
              <a:rPr lang="zh-CN" altLang="en-US" sz="2000" smtClean="0"/>
              <a:t>分钟内，国债承销团甲类成员有权通过投标追加承销当期国债。</a:t>
            </a:r>
          </a:p>
          <a:p>
            <a:r>
              <a:rPr lang="zh-CN" altLang="en-US" sz="2000" smtClean="0"/>
              <a:t>    </a:t>
            </a:r>
            <a:r>
              <a:rPr lang="en-US" altLang="zh-CN" sz="2000" smtClean="0"/>
              <a:t>2.</a:t>
            </a:r>
            <a:r>
              <a:rPr lang="zh-CN" altLang="en-US" sz="2000" smtClean="0"/>
              <a:t>追加投标为数量投标，国债承销团甲类成员按照竞争性招标确定的票面利率或发行价格承销。</a:t>
            </a:r>
          </a:p>
          <a:p>
            <a:r>
              <a:rPr lang="zh-CN" altLang="en-US" sz="2000" smtClean="0"/>
              <a:t>    </a:t>
            </a:r>
            <a:r>
              <a:rPr lang="en-US" altLang="zh-CN" sz="2000" smtClean="0"/>
              <a:t>3.</a:t>
            </a:r>
            <a:r>
              <a:rPr lang="zh-CN" altLang="en-US" sz="2000" smtClean="0"/>
              <a:t>国债承销团甲类成员追加承销额上限为该成员当次国债竞争性中标额的</a:t>
            </a:r>
            <a:r>
              <a:rPr lang="en-US" altLang="zh-CN" sz="2000" smtClean="0"/>
              <a:t>25%</a:t>
            </a:r>
            <a:r>
              <a:rPr lang="zh-CN" altLang="en-US" sz="2000" smtClean="0"/>
              <a:t>，计算至</a:t>
            </a:r>
            <a:r>
              <a:rPr lang="en-US" altLang="zh-CN" sz="2000" smtClean="0"/>
              <a:t>0.1</a:t>
            </a:r>
            <a:r>
              <a:rPr lang="zh-CN" altLang="en-US" sz="2000" smtClean="0"/>
              <a:t>亿元，</a:t>
            </a:r>
            <a:r>
              <a:rPr lang="en-US" altLang="zh-CN" sz="2000" smtClean="0"/>
              <a:t>0.1</a:t>
            </a:r>
            <a:r>
              <a:rPr lang="zh-CN" altLang="en-US" sz="2000" smtClean="0"/>
              <a:t>亿元以下</a:t>
            </a:r>
            <a:r>
              <a:rPr lang="en-US" altLang="zh-CN" sz="2000" smtClean="0"/>
              <a:t>4</a:t>
            </a:r>
            <a:r>
              <a:rPr lang="zh-CN" altLang="en-US" sz="2000" smtClean="0"/>
              <a:t>舍</a:t>
            </a:r>
            <a:r>
              <a:rPr lang="en-US" altLang="zh-CN" sz="2000" smtClean="0"/>
              <a:t>5</a:t>
            </a:r>
            <a:r>
              <a:rPr lang="zh-CN" altLang="en-US" sz="2000" smtClean="0"/>
              <a:t>入。追加承销额应为</a:t>
            </a:r>
            <a:r>
              <a:rPr lang="en-US" altLang="zh-CN" sz="2000" smtClean="0"/>
              <a:t>0.1</a:t>
            </a:r>
            <a:r>
              <a:rPr lang="zh-CN" altLang="en-US" sz="2000" smtClean="0"/>
              <a:t>亿元的整数倍。</a:t>
            </a:r>
          </a:p>
          <a:p>
            <a:r>
              <a:rPr lang="zh-CN" altLang="en-US" sz="2000" b="1" smtClean="0"/>
              <a:t> 国债承销团成员最低投标、承销义务：</a:t>
            </a:r>
          </a:p>
          <a:p>
            <a:r>
              <a:rPr lang="zh-CN" altLang="en-US" sz="2000" b="1" smtClean="0"/>
              <a:t>    </a:t>
            </a:r>
            <a:r>
              <a:rPr lang="en-US" altLang="zh-CN" sz="2000" smtClean="0"/>
              <a:t>1.</a:t>
            </a:r>
            <a:r>
              <a:rPr lang="zh-CN" altLang="en-US" sz="2000" smtClean="0"/>
              <a:t>国债承销团甲类成员最低投标为当次国债竞争性招标额的</a:t>
            </a:r>
            <a:r>
              <a:rPr lang="en-US" altLang="zh-CN" sz="2000" smtClean="0"/>
              <a:t>4%</a:t>
            </a:r>
            <a:r>
              <a:rPr lang="zh-CN" altLang="en-US" sz="2000" smtClean="0"/>
              <a:t>；乙类为</a:t>
            </a:r>
            <a:r>
              <a:rPr lang="en-US" altLang="zh-CN" sz="2000" smtClean="0"/>
              <a:t>1%</a:t>
            </a:r>
            <a:r>
              <a:rPr lang="zh-CN" altLang="en-US" sz="2000" smtClean="0"/>
              <a:t>。</a:t>
            </a:r>
          </a:p>
          <a:p>
            <a:r>
              <a:rPr lang="zh-CN" altLang="en-US" sz="2000" smtClean="0"/>
              <a:t>    </a:t>
            </a:r>
            <a:r>
              <a:rPr lang="en-US" altLang="zh-CN" sz="2000" smtClean="0"/>
              <a:t>2.</a:t>
            </a:r>
            <a:r>
              <a:rPr lang="zh-CN" altLang="en-US" sz="2000" smtClean="0"/>
              <a:t>国债承销团甲类成员最低承销额</a:t>
            </a:r>
            <a:r>
              <a:rPr lang="en-US" altLang="zh-CN" sz="2000" smtClean="0"/>
              <a:t>(</a:t>
            </a:r>
            <a:r>
              <a:rPr lang="zh-CN" altLang="en-US" sz="2000" smtClean="0"/>
              <a:t>含追加承销部分</a:t>
            </a:r>
            <a:r>
              <a:rPr lang="en-US" altLang="zh-CN" sz="2000" smtClean="0"/>
              <a:t>)</a:t>
            </a:r>
            <a:r>
              <a:rPr lang="zh-CN" altLang="en-US" sz="2000" smtClean="0"/>
              <a:t>为当次国债竞争性招标额的</a:t>
            </a:r>
            <a:r>
              <a:rPr lang="en-US" altLang="zh-CN" sz="2000" smtClean="0"/>
              <a:t>1%</a:t>
            </a:r>
            <a:r>
              <a:rPr lang="zh-CN" altLang="en-US" sz="2000" smtClean="0"/>
              <a:t>；乙类为</a:t>
            </a:r>
            <a:r>
              <a:rPr lang="en-US" altLang="zh-CN" sz="2000" smtClean="0"/>
              <a:t>0.2%</a:t>
            </a:r>
            <a:r>
              <a:rPr lang="zh-CN" altLang="en-US" sz="2000" smtClean="0"/>
              <a:t>。</a:t>
            </a: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a:xfrm>
            <a:off x="395288" y="692150"/>
            <a:ext cx="6337300" cy="647700"/>
          </a:xfrm>
        </p:spPr>
        <p:txBody>
          <a:bodyPr/>
          <a:lstStyle/>
          <a:p>
            <a:r>
              <a:rPr lang="zh-CN" altLang="en-US" b="0" smtClean="0"/>
              <a:t>一级国债市场：中国国债招标方式</a:t>
            </a:r>
          </a:p>
        </p:txBody>
      </p:sp>
      <p:sp>
        <p:nvSpPr>
          <p:cNvPr id="25602" name="Rectangle 3"/>
          <p:cNvSpPr>
            <a:spLocks noGrp="1" noChangeArrowheads="1"/>
          </p:cNvSpPr>
          <p:nvPr>
            <p:ph type="body" idx="4294967295"/>
          </p:nvPr>
        </p:nvSpPr>
        <p:spPr>
          <a:xfrm>
            <a:off x="323850" y="1341438"/>
            <a:ext cx="8509000" cy="5184775"/>
          </a:xfrm>
        </p:spPr>
        <p:txBody>
          <a:bodyPr/>
          <a:lstStyle/>
          <a:p>
            <a:r>
              <a:rPr lang="zh-CN" altLang="en-US" smtClean="0"/>
              <a:t>  </a:t>
            </a:r>
            <a:r>
              <a:rPr lang="zh-CN" altLang="en-US" sz="2000" b="1" smtClean="0"/>
              <a:t>分销：</a:t>
            </a:r>
            <a:r>
              <a:rPr lang="zh-CN" altLang="en-US" sz="2000" smtClean="0"/>
              <a:t>记账式国债分销，是指招标结束后至缴款日（含缴款日），中标机构转让中标的全部或部分国债债权额度的行为。</a:t>
            </a:r>
          </a:p>
          <a:p>
            <a:r>
              <a:rPr lang="zh-CN" altLang="en-US" sz="2000" smtClean="0"/>
              <a:t>    </a:t>
            </a:r>
            <a:r>
              <a:rPr lang="en-US" altLang="zh-CN" sz="2000" smtClean="0"/>
              <a:t>1.</a:t>
            </a:r>
            <a:r>
              <a:rPr lang="zh-CN" altLang="en-US" sz="2000" smtClean="0"/>
              <a:t>关键期限国债分销方式为场内挂牌、场外签订分销合同、试点商业银行柜台销售。非关键期限国债分销方式为场内挂牌、场外签订分销合同。</a:t>
            </a:r>
          </a:p>
          <a:p>
            <a:r>
              <a:rPr lang="zh-CN" altLang="en-US" sz="2000" smtClean="0"/>
              <a:t>    </a:t>
            </a:r>
            <a:r>
              <a:rPr lang="en-US" altLang="zh-CN" sz="2000" smtClean="0"/>
              <a:t>2.</a:t>
            </a:r>
            <a:r>
              <a:rPr lang="zh-CN" altLang="en-US" sz="2000" smtClean="0"/>
              <a:t>分销对象为在证券登记公司开立股票和基金账户，在国债登记公司、试点商业银行开立债券账户的各类投资者。</a:t>
            </a:r>
          </a:p>
          <a:p>
            <a:r>
              <a:rPr lang="zh-CN" altLang="en-US" sz="2000" smtClean="0"/>
              <a:t>    </a:t>
            </a:r>
            <a:r>
              <a:rPr lang="en-US" altLang="zh-CN" sz="2000" smtClean="0"/>
              <a:t>3.</a:t>
            </a:r>
            <a:r>
              <a:rPr lang="zh-CN" altLang="en-US" sz="2000" smtClean="0"/>
              <a:t>国债承销团成员间不得分销。</a:t>
            </a:r>
          </a:p>
          <a:p>
            <a:r>
              <a:rPr lang="zh-CN" altLang="en-US" sz="2000" smtClean="0"/>
              <a:t>    </a:t>
            </a:r>
            <a:r>
              <a:rPr lang="en-US" altLang="zh-CN" sz="2000" smtClean="0"/>
              <a:t>4.</a:t>
            </a:r>
            <a:r>
              <a:rPr lang="zh-CN" altLang="en-US" sz="2000" smtClean="0"/>
              <a:t>非国债承销团成员通过分销获得的国债债权额度，在分销期内不得转让。</a:t>
            </a:r>
          </a:p>
          <a:p>
            <a:r>
              <a:rPr lang="zh-CN" altLang="en-US" sz="2000" smtClean="0"/>
              <a:t>    </a:t>
            </a:r>
            <a:r>
              <a:rPr lang="en-US" altLang="zh-CN" sz="2000" smtClean="0"/>
              <a:t>5.</a:t>
            </a:r>
            <a:r>
              <a:rPr lang="zh-CN" altLang="en-US" sz="2000" smtClean="0"/>
              <a:t>国债承销团成员根据市场情况自定分销价格。</a:t>
            </a: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a:xfrm>
            <a:off x="395288" y="476250"/>
            <a:ext cx="6337300" cy="647700"/>
          </a:xfrm>
        </p:spPr>
        <p:txBody>
          <a:bodyPr/>
          <a:lstStyle/>
          <a:p>
            <a:r>
              <a:rPr lang="zh-CN" altLang="en-US" b="0" smtClean="0"/>
              <a:t>一级市场：国债发行制度</a:t>
            </a:r>
          </a:p>
        </p:txBody>
      </p:sp>
      <p:sp>
        <p:nvSpPr>
          <p:cNvPr id="26626" name="Rectangle 3"/>
          <p:cNvSpPr>
            <a:spLocks noGrp="1" noChangeArrowheads="1"/>
          </p:cNvSpPr>
          <p:nvPr>
            <p:ph type="body" idx="4294967295"/>
          </p:nvPr>
        </p:nvSpPr>
        <p:spPr>
          <a:xfrm>
            <a:off x="252413" y="1125538"/>
            <a:ext cx="8507412" cy="1655762"/>
          </a:xfrm>
        </p:spPr>
        <p:txBody>
          <a:bodyPr/>
          <a:lstStyle/>
          <a:p>
            <a:pPr>
              <a:lnSpc>
                <a:spcPct val="90000"/>
              </a:lnSpc>
            </a:pPr>
            <a:r>
              <a:rPr lang="en-US" altLang="zh-CN" sz="1800" b="1" smtClean="0"/>
              <a:t>1.</a:t>
            </a:r>
            <a:r>
              <a:rPr lang="zh-CN" altLang="en-US" sz="1800" b="1" smtClean="0"/>
              <a:t>公布计划按期发行机制（关键期限国债发行计划</a:t>
            </a:r>
            <a:r>
              <a:rPr lang="en-US" altLang="zh-CN" sz="1800" b="1" smtClean="0"/>
              <a:t>+</a:t>
            </a:r>
            <a:r>
              <a:rPr lang="zh-CN" altLang="en-US" sz="1800" b="1" smtClean="0"/>
              <a:t>储蓄国债发行计划）</a:t>
            </a:r>
            <a:endParaRPr lang="en-US" altLang="zh-CN" sz="1800" b="1" smtClean="0"/>
          </a:p>
          <a:p>
            <a:pPr>
              <a:lnSpc>
                <a:spcPct val="90000"/>
              </a:lnSpc>
            </a:pPr>
            <a:r>
              <a:rPr lang="en-US" altLang="zh-CN" sz="1800" b="1" smtClean="0"/>
              <a:t>2.</a:t>
            </a:r>
            <a:r>
              <a:rPr lang="zh-CN" altLang="en-US" sz="1800" b="1" smtClean="0"/>
              <a:t>关键期限续发机制</a:t>
            </a:r>
          </a:p>
          <a:p>
            <a:pPr>
              <a:lnSpc>
                <a:spcPct val="90000"/>
              </a:lnSpc>
            </a:pPr>
            <a:r>
              <a:rPr lang="en-US" altLang="zh-CN" sz="1800" b="1" smtClean="0"/>
              <a:t>3.</a:t>
            </a:r>
            <a:r>
              <a:rPr lang="zh-CN" altLang="en-US" sz="1800" b="1" smtClean="0"/>
              <a:t>预发行机制：</a:t>
            </a:r>
            <a:r>
              <a:rPr lang="en-US" altLang="zh-CN" sz="1800" smtClean="0"/>
              <a:t>2013</a:t>
            </a:r>
            <a:r>
              <a:rPr lang="zh-CN" altLang="en-US" sz="1800" smtClean="0"/>
              <a:t>年</a:t>
            </a:r>
            <a:r>
              <a:rPr lang="en-US" altLang="zh-CN" sz="1800" smtClean="0"/>
              <a:t>3</a:t>
            </a:r>
            <a:r>
              <a:rPr lang="zh-CN" altLang="en-US" sz="1800" smtClean="0"/>
              <a:t>月</a:t>
            </a:r>
            <a:r>
              <a:rPr lang="en-US" altLang="zh-CN" sz="1800" smtClean="0"/>
              <a:t>22</a:t>
            </a:r>
            <a:r>
              <a:rPr lang="zh-CN" altLang="en-US" sz="1800" smtClean="0"/>
              <a:t>日，财政部发布</a:t>
            </a:r>
            <a:r>
              <a:rPr lang="en-US" altLang="zh-CN" sz="1800" smtClean="0"/>
              <a:t>《</a:t>
            </a:r>
            <a:r>
              <a:rPr lang="zh-CN" altLang="en-US" sz="1800" smtClean="0"/>
              <a:t>关于开展国债预发行试点的通知</a:t>
            </a:r>
            <a:r>
              <a:rPr lang="en-US" altLang="zh-CN" sz="1800" smtClean="0"/>
              <a:t>》</a:t>
            </a:r>
            <a:r>
              <a:rPr lang="zh-CN" altLang="en-US" sz="1800" smtClean="0"/>
              <a:t>，将开展国债预发行试点，即未来在国债招标日前</a:t>
            </a:r>
            <a:r>
              <a:rPr lang="en-US" altLang="zh-CN" sz="1800" smtClean="0"/>
              <a:t>4</a:t>
            </a:r>
            <a:r>
              <a:rPr lang="zh-CN" altLang="en-US" sz="1800" smtClean="0"/>
              <a:t>个至</a:t>
            </a:r>
            <a:r>
              <a:rPr lang="en-US" altLang="zh-CN" sz="1800" smtClean="0"/>
              <a:t>1</a:t>
            </a:r>
            <a:r>
              <a:rPr lang="zh-CN" altLang="en-US" sz="1800" smtClean="0"/>
              <a:t>个法定工作日，都可进行国债预发行交易，国债预发行必须于上市日前完成结算。</a:t>
            </a:r>
            <a:r>
              <a:rPr lang="en-US" altLang="zh-CN" sz="1800" smtClean="0"/>
              <a:t>《</a:t>
            </a:r>
            <a:r>
              <a:rPr lang="zh-CN" altLang="en-US" sz="1800" smtClean="0"/>
              <a:t>通知</a:t>
            </a:r>
            <a:r>
              <a:rPr lang="en-US" altLang="zh-CN" sz="1800" smtClean="0"/>
              <a:t>》</a:t>
            </a:r>
            <a:r>
              <a:rPr lang="zh-CN" altLang="en-US" sz="1800" smtClean="0"/>
              <a:t>指出，每家记账式国债承销团甲类成员国债预发行净卖出余额，不得超过当期国债当次计划发行量的</a:t>
            </a:r>
            <a:r>
              <a:rPr lang="en-US" altLang="zh-CN" sz="1800" smtClean="0"/>
              <a:t>6%</a:t>
            </a:r>
            <a:r>
              <a:rPr lang="zh-CN" altLang="en-US" sz="1800" smtClean="0"/>
              <a:t>。而对于每家记账式国债承销团乙类成员，国债预发行净卖出余额不得超过当期国债当次计划发行量的</a:t>
            </a:r>
            <a:r>
              <a:rPr lang="en-US" altLang="zh-CN" sz="1800" smtClean="0"/>
              <a:t>1.5%</a:t>
            </a:r>
            <a:r>
              <a:rPr lang="zh-CN" altLang="en-US" sz="1800" smtClean="0"/>
              <a:t>。非记账式国债承销团成员不得在国债预发行中净卖出。</a:t>
            </a:r>
          </a:p>
          <a:p>
            <a:pPr>
              <a:lnSpc>
                <a:spcPct val="90000"/>
              </a:lnSpc>
            </a:pPr>
            <a:endParaRPr lang="zh-CN" altLang="en-US" sz="1800" smtClean="0"/>
          </a:p>
        </p:txBody>
      </p:sp>
      <p:pic>
        <p:nvPicPr>
          <p:cNvPr id="26627" name="Picture 5"/>
          <p:cNvPicPr>
            <a:picLocks noChangeAspect="1" noChangeArrowheads="1"/>
          </p:cNvPicPr>
          <p:nvPr/>
        </p:nvPicPr>
        <p:blipFill>
          <a:blip r:embed="rId2" cstate="print"/>
          <a:srcRect/>
          <a:stretch>
            <a:fillRect/>
          </a:stretch>
        </p:blipFill>
        <p:spPr bwMode="auto">
          <a:xfrm>
            <a:off x="0" y="5300663"/>
            <a:ext cx="4786313" cy="1157287"/>
          </a:xfrm>
          <a:prstGeom prst="rect">
            <a:avLst/>
          </a:prstGeom>
          <a:noFill/>
          <a:ln w="6350" algn="ctr">
            <a:noFill/>
            <a:miter lim="800000"/>
            <a:headEnd/>
            <a:tailEnd/>
          </a:ln>
        </p:spPr>
      </p:pic>
      <p:pic>
        <p:nvPicPr>
          <p:cNvPr id="26628" name="Picture 6"/>
          <p:cNvPicPr>
            <a:picLocks noChangeAspect="1" noChangeArrowheads="1"/>
          </p:cNvPicPr>
          <p:nvPr/>
        </p:nvPicPr>
        <p:blipFill>
          <a:blip r:embed="rId3" cstate="print"/>
          <a:srcRect/>
          <a:stretch>
            <a:fillRect/>
          </a:stretch>
        </p:blipFill>
        <p:spPr bwMode="auto">
          <a:xfrm>
            <a:off x="4638675" y="3789363"/>
            <a:ext cx="4210050" cy="2500312"/>
          </a:xfrm>
          <a:prstGeom prst="rect">
            <a:avLst/>
          </a:prstGeom>
          <a:noFill/>
          <a:ln w="6350" algn="ctr">
            <a:noFill/>
            <a:miter lim="800000"/>
            <a:headEnd/>
            <a:tailEnd/>
          </a:ln>
        </p:spPr>
      </p:pic>
      <p:pic>
        <p:nvPicPr>
          <p:cNvPr id="26629" name="Picture 7"/>
          <p:cNvPicPr>
            <a:picLocks noChangeAspect="1" noChangeArrowheads="1"/>
          </p:cNvPicPr>
          <p:nvPr/>
        </p:nvPicPr>
        <p:blipFill>
          <a:blip r:embed="rId4" cstate="print"/>
          <a:srcRect/>
          <a:stretch>
            <a:fillRect/>
          </a:stretch>
        </p:blipFill>
        <p:spPr bwMode="auto">
          <a:xfrm>
            <a:off x="0" y="3716338"/>
            <a:ext cx="4371975" cy="1066800"/>
          </a:xfrm>
          <a:prstGeom prst="rect">
            <a:avLst/>
          </a:prstGeom>
          <a:noFill/>
          <a:ln w="6350" algn="ctr">
            <a:noFill/>
            <a:miter lim="800000"/>
            <a:headEnd/>
            <a:tailEnd/>
          </a:ln>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idx="4294967295"/>
          </p:nvPr>
        </p:nvSpPr>
        <p:spPr>
          <a:xfrm>
            <a:off x="395288" y="549275"/>
            <a:ext cx="6337300" cy="647700"/>
          </a:xfrm>
        </p:spPr>
        <p:txBody>
          <a:bodyPr/>
          <a:lstStyle/>
          <a:p>
            <a:r>
              <a:rPr lang="zh-CN" altLang="en-US" b="0" smtClean="0"/>
              <a:t>国债发行量可预测</a:t>
            </a:r>
            <a:endParaRPr lang="en-US" altLang="zh-CN" b="0" smtClean="0"/>
          </a:p>
        </p:txBody>
      </p:sp>
      <p:pic>
        <p:nvPicPr>
          <p:cNvPr id="27650" name="Picture 5"/>
          <p:cNvPicPr>
            <a:picLocks noChangeAspect="1" noChangeArrowheads="1"/>
          </p:cNvPicPr>
          <p:nvPr/>
        </p:nvPicPr>
        <p:blipFill>
          <a:blip r:embed="rId2" cstate="print"/>
          <a:srcRect/>
          <a:stretch>
            <a:fillRect/>
          </a:stretch>
        </p:blipFill>
        <p:spPr bwMode="auto">
          <a:xfrm>
            <a:off x="179388" y="1268413"/>
            <a:ext cx="4121150" cy="1266825"/>
          </a:xfrm>
          <a:prstGeom prst="rect">
            <a:avLst/>
          </a:prstGeom>
          <a:noFill/>
          <a:ln w="6350" algn="ctr">
            <a:noFill/>
            <a:miter lim="800000"/>
            <a:headEnd/>
            <a:tailEnd/>
          </a:ln>
        </p:spPr>
      </p:pic>
      <p:pic>
        <p:nvPicPr>
          <p:cNvPr id="27651" name="Picture 6"/>
          <p:cNvPicPr>
            <a:picLocks noChangeAspect="1" noChangeArrowheads="1"/>
          </p:cNvPicPr>
          <p:nvPr/>
        </p:nvPicPr>
        <p:blipFill>
          <a:blip r:embed="rId3" cstate="print"/>
          <a:srcRect/>
          <a:stretch>
            <a:fillRect/>
          </a:stretch>
        </p:blipFill>
        <p:spPr bwMode="auto">
          <a:xfrm>
            <a:off x="0" y="2781300"/>
            <a:ext cx="5192713" cy="3276600"/>
          </a:xfrm>
          <a:prstGeom prst="rect">
            <a:avLst/>
          </a:prstGeom>
          <a:noFill/>
          <a:ln w="6350" algn="ctr">
            <a:noFill/>
            <a:miter lim="800000"/>
            <a:headEnd/>
            <a:tailEnd/>
          </a:ln>
        </p:spPr>
      </p:pic>
      <p:graphicFrame>
        <p:nvGraphicFramePr>
          <p:cNvPr id="27983" name="Group 335"/>
          <p:cNvGraphicFramePr>
            <a:graphicFrameLocks noGrp="1"/>
          </p:cNvGraphicFramePr>
          <p:nvPr/>
        </p:nvGraphicFramePr>
        <p:xfrm>
          <a:off x="5651500" y="1341438"/>
          <a:ext cx="3041650" cy="4119570"/>
        </p:xfrm>
        <a:graphic>
          <a:graphicData uri="http://schemas.openxmlformats.org/drawingml/2006/table">
            <a:tbl>
              <a:tblPr/>
              <a:tblGrid>
                <a:gridCol w="793750"/>
                <a:gridCol w="1016000"/>
                <a:gridCol w="1231900"/>
              </a:tblGrid>
              <a:tr h="2746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起始日期</a:t>
                      </a:r>
                      <a:endParaRPr kumimoji="0" lang="zh-CN" altLang="en-US" sz="1800" b="1"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截止日期</a:t>
                      </a:r>
                      <a:endParaRPr kumimoji="0" lang="zh-CN" altLang="en-US" sz="1800" b="1"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发行总额</a:t>
                      </a:r>
                      <a:r>
                        <a:rPr kumimoji="0" lang="en-US" altLang="zh-CN" sz="1200" b="1" i="0" u="none" strike="noStrike" cap="none" normalizeH="0" baseline="0" smtClean="0">
                          <a:ln>
                            <a:noFill/>
                          </a:ln>
                          <a:solidFill>
                            <a:schemeClr val="tx1"/>
                          </a:solidFill>
                          <a:effectLst/>
                          <a:latin typeface="宋体" charset="-122"/>
                          <a:ea typeface="宋体" charset="-122"/>
                        </a:rPr>
                        <a:t>(</a:t>
                      </a:r>
                      <a:r>
                        <a:rPr kumimoji="0" lang="zh-CN" altLang="en-US" sz="1200" b="1" i="0" u="none" strike="noStrike" cap="none" normalizeH="0" baseline="0" smtClean="0">
                          <a:ln>
                            <a:noFill/>
                          </a:ln>
                          <a:solidFill>
                            <a:schemeClr val="tx1"/>
                          </a:solidFill>
                          <a:effectLst/>
                          <a:latin typeface="宋体" charset="-122"/>
                          <a:ea typeface="宋体" charset="-122"/>
                        </a:rPr>
                        <a:t>亿元</a:t>
                      </a:r>
                      <a:r>
                        <a:rPr kumimoji="0" lang="en-US" altLang="zh-CN" sz="1200" b="1" i="0" u="none" strike="noStrike" cap="none" normalizeH="0" baseline="0" smtClean="0">
                          <a:ln>
                            <a:noFill/>
                          </a:ln>
                          <a:solidFill>
                            <a:schemeClr val="tx1"/>
                          </a:solidFill>
                          <a:effectLst/>
                          <a:latin typeface="宋体" charset="-122"/>
                          <a:ea typeface="宋体" charset="-122"/>
                        </a:rPr>
                        <a:t>)</a:t>
                      </a:r>
                      <a:endParaRPr kumimoji="0" lang="en-US" altLang="zh-CN" sz="1800" b="1"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2013-1-1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2013-5-31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8,716.07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2012-1-1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2012-12-31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17,942.95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2011-1-1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2011-12-31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18,497.88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2010-1-1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2010-12-31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24,621.35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2009-1-1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2009-12-31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28,288.30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2008-1-1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2008-12-31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13,690.04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2007-1-1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2007-12-31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29,364.60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2006-1-1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2006-12-31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11,354.40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2005-1-1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2005-12-31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10,134.00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2004-1-1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2004-12-31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9,164.80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2003-1-1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2003-12-31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9,237.37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2002-1-1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2002-12-31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5,995.03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2001-1-1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2001-12-31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4,943.53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2000-1-1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2000-12-31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4,719.50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p:txBody>
          <a:bodyPr/>
          <a:lstStyle/>
          <a:p>
            <a:r>
              <a:rPr lang="zh-CN" altLang="en-US" b="0" smtClean="0"/>
              <a:t>二级国债市场历史</a:t>
            </a:r>
          </a:p>
        </p:txBody>
      </p:sp>
      <p:sp>
        <p:nvSpPr>
          <p:cNvPr id="28674" name="Rectangle 3"/>
          <p:cNvSpPr>
            <a:spLocks noGrp="1" noChangeArrowheads="1"/>
          </p:cNvSpPr>
          <p:nvPr>
            <p:ph type="body" idx="4294967295"/>
          </p:nvPr>
        </p:nvSpPr>
        <p:spPr>
          <a:xfrm>
            <a:off x="468313" y="1628775"/>
            <a:ext cx="8229600" cy="3529013"/>
          </a:xfrm>
        </p:spPr>
        <p:txBody>
          <a:bodyPr/>
          <a:lstStyle/>
          <a:p>
            <a:r>
              <a:rPr lang="en-US" altLang="zh-CN" sz="2000" b="1" smtClean="0"/>
              <a:t>1988-1990</a:t>
            </a:r>
            <a:r>
              <a:rPr lang="zh-CN" altLang="en-US" sz="2000" b="1" smtClean="0"/>
              <a:t>年。</a:t>
            </a:r>
            <a:r>
              <a:rPr lang="en-US" altLang="zh-CN" sz="2000" smtClean="0"/>
              <a:t>1988</a:t>
            </a:r>
            <a:r>
              <a:rPr lang="zh-CN" altLang="en-US" sz="2000" smtClean="0"/>
              <a:t>年初，在</a:t>
            </a:r>
            <a:r>
              <a:rPr lang="en-US" altLang="zh-CN" sz="2000" smtClean="0"/>
              <a:t>7</a:t>
            </a:r>
            <a:r>
              <a:rPr lang="zh-CN" altLang="en-US" sz="2000" smtClean="0"/>
              <a:t>个城市进行国债流通转让试点，</a:t>
            </a:r>
            <a:r>
              <a:rPr lang="en-US" altLang="zh-CN" sz="2000" smtClean="0"/>
              <a:t>6</a:t>
            </a:r>
            <a:r>
              <a:rPr lang="zh-CN" altLang="en-US" sz="2000" smtClean="0"/>
              <a:t>月，又批准了</a:t>
            </a:r>
            <a:r>
              <a:rPr lang="en-US" altLang="zh-CN" sz="2000" smtClean="0"/>
              <a:t>54</a:t>
            </a:r>
            <a:r>
              <a:rPr lang="zh-CN" altLang="en-US" sz="2000" smtClean="0"/>
              <a:t>个大中城市进行国债流通转让试点工作。</a:t>
            </a:r>
          </a:p>
          <a:p>
            <a:r>
              <a:rPr lang="en-US" altLang="zh-CN" sz="2000" b="1" smtClean="0"/>
              <a:t>1990-1992</a:t>
            </a:r>
            <a:r>
              <a:rPr lang="zh-CN" altLang="en-US" sz="2000" b="1" smtClean="0"/>
              <a:t>年。</a:t>
            </a:r>
            <a:r>
              <a:rPr lang="zh-CN" altLang="en-US" sz="2000" smtClean="0"/>
              <a:t>问题暴露：市场分割、价差太大、流通品种较少。成立中国国债协会和中国证券业协会两大行业自律组织。</a:t>
            </a:r>
          </a:p>
          <a:p>
            <a:r>
              <a:rPr lang="en-US" altLang="zh-CN" sz="2000" b="1" smtClean="0"/>
              <a:t>1992-1993</a:t>
            </a:r>
            <a:r>
              <a:rPr lang="zh-CN" altLang="en-US" sz="2000" b="1" smtClean="0"/>
              <a:t>年。</a:t>
            </a:r>
            <a:r>
              <a:rPr lang="zh-CN" altLang="en-US" sz="2000" smtClean="0"/>
              <a:t>成立武汉国债交易中心，中国第一家专门开展国债流通转让的集中性交易场所。</a:t>
            </a:r>
          </a:p>
          <a:p>
            <a:r>
              <a:rPr lang="en-US" altLang="zh-CN" sz="2000" b="1" smtClean="0"/>
              <a:t>1993-1994</a:t>
            </a:r>
            <a:r>
              <a:rPr lang="zh-CN" altLang="en-US" sz="2000" b="1" smtClean="0"/>
              <a:t>年。</a:t>
            </a:r>
            <a:r>
              <a:rPr lang="zh-CN" altLang="en-US" sz="2000" smtClean="0"/>
              <a:t>国债回购交易出现，启动国债期货交易试点。</a:t>
            </a:r>
          </a:p>
          <a:p>
            <a:r>
              <a:rPr lang="en-US" altLang="zh-CN" sz="2000" b="1" smtClean="0"/>
              <a:t>1995</a:t>
            </a:r>
            <a:r>
              <a:rPr lang="zh-CN" altLang="en-US" sz="2000" b="1" smtClean="0"/>
              <a:t>年。</a:t>
            </a:r>
            <a:r>
              <a:rPr lang="zh-CN" altLang="en-US" sz="2000" smtClean="0"/>
              <a:t>国债期货暂停。</a:t>
            </a:r>
            <a:endParaRPr lang="en-US" altLang="zh-CN" sz="2000" smtClean="0"/>
          </a:p>
          <a:p>
            <a:r>
              <a:rPr lang="en-US" altLang="zh-CN" sz="2000" b="1" smtClean="0"/>
              <a:t>1996-1997</a:t>
            </a:r>
            <a:r>
              <a:rPr lang="zh-CN" altLang="en-US" sz="2000" b="1" smtClean="0"/>
              <a:t>年。</a:t>
            </a:r>
            <a:r>
              <a:rPr lang="zh-CN" altLang="en-US" sz="2000" smtClean="0"/>
              <a:t>建立银行间债券市场。</a:t>
            </a:r>
          </a:p>
          <a:p>
            <a:r>
              <a:rPr lang="en-US" altLang="zh-CN" sz="2000" b="1" smtClean="0"/>
              <a:t>1999-</a:t>
            </a:r>
            <a:r>
              <a:rPr lang="zh-CN" altLang="en-US" sz="2000" b="1" smtClean="0"/>
              <a:t>至今。</a:t>
            </a:r>
            <a:r>
              <a:rPr lang="zh-CN" altLang="en-US" sz="2000" smtClean="0"/>
              <a:t>形成银行间国债市场、上交所国债市场和柜台国债市场三部分。</a:t>
            </a:r>
          </a:p>
          <a:p>
            <a:endParaRPr lang="en-US" altLang="zh-CN" sz="2000" smtClean="0"/>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p:txBody>
          <a:bodyPr/>
          <a:lstStyle/>
          <a:p>
            <a:r>
              <a:rPr lang="zh-CN" altLang="en-US" b="0" smtClean="0"/>
              <a:t>二级国债市场：主要参与机构</a:t>
            </a:r>
          </a:p>
        </p:txBody>
      </p:sp>
      <p:sp>
        <p:nvSpPr>
          <p:cNvPr id="29698" name="Rectangle 3"/>
          <p:cNvSpPr>
            <a:spLocks noGrp="1" noChangeArrowheads="1"/>
          </p:cNvSpPr>
          <p:nvPr>
            <p:ph type="body" idx="4294967295"/>
          </p:nvPr>
        </p:nvSpPr>
        <p:spPr>
          <a:xfrm>
            <a:off x="636588" y="1557338"/>
            <a:ext cx="8507412" cy="4464050"/>
          </a:xfrm>
        </p:spPr>
        <p:txBody>
          <a:bodyPr/>
          <a:lstStyle/>
          <a:p>
            <a:pPr>
              <a:lnSpc>
                <a:spcPct val="90000"/>
              </a:lnSpc>
              <a:buFont typeface="Wingdings" pitchFamily="2" charset="2"/>
              <a:buNone/>
            </a:pPr>
            <a:endParaRPr lang="zh-CN" altLang="en-US" sz="2000" smtClean="0"/>
          </a:p>
          <a:p>
            <a:pPr>
              <a:lnSpc>
                <a:spcPct val="90000"/>
              </a:lnSpc>
            </a:pPr>
            <a:r>
              <a:rPr lang="en-US" altLang="zh-CN" sz="2000" b="1" smtClean="0"/>
              <a:t>1.</a:t>
            </a:r>
            <a:r>
              <a:rPr lang="zh-CN" altLang="en-US" sz="2000" b="1" smtClean="0"/>
              <a:t>交易机构。</a:t>
            </a:r>
            <a:r>
              <a:rPr lang="zh-CN" altLang="en-US" sz="2000" smtClean="0"/>
              <a:t>机构投资者</a:t>
            </a:r>
          </a:p>
          <a:p>
            <a:pPr>
              <a:lnSpc>
                <a:spcPct val="90000"/>
              </a:lnSpc>
            </a:pPr>
            <a:r>
              <a:rPr lang="en-US" altLang="zh-CN" sz="2000" b="1" smtClean="0"/>
              <a:t>2.</a:t>
            </a:r>
            <a:r>
              <a:rPr lang="zh-CN" altLang="en-US" sz="2000" b="1" smtClean="0"/>
              <a:t>托管机构。</a:t>
            </a:r>
            <a:r>
              <a:rPr lang="zh-CN" altLang="en-US" sz="2000" smtClean="0"/>
              <a:t>中央结算公司</a:t>
            </a:r>
          </a:p>
          <a:p>
            <a:pPr>
              <a:lnSpc>
                <a:spcPct val="90000"/>
              </a:lnSpc>
            </a:pPr>
            <a:r>
              <a:rPr lang="en-US" altLang="zh-CN" sz="2000" b="1" smtClean="0"/>
              <a:t>3.</a:t>
            </a:r>
            <a:r>
              <a:rPr lang="zh-CN" altLang="en-US" sz="2000" b="1" smtClean="0"/>
              <a:t>交易平台。</a:t>
            </a:r>
            <a:r>
              <a:rPr lang="zh-CN" altLang="en-US" sz="2000" smtClean="0"/>
              <a:t>银行间同业拆借中心</a:t>
            </a:r>
          </a:p>
          <a:p>
            <a:pPr>
              <a:lnSpc>
                <a:spcPct val="90000"/>
              </a:lnSpc>
            </a:pPr>
            <a:r>
              <a:rPr lang="en-US" altLang="zh-CN" sz="2000" b="1" smtClean="0"/>
              <a:t>4.</a:t>
            </a:r>
            <a:r>
              <a:rPr lang="zh-CN" altLang="en-US" sz="2000" b="1" smtClean="0"/>
              <a:t>做市商。</a:t>
            </a:r>
          </a:p>
          <a:p>
            <a:pPr>
              <a:lnSpc>
                <a:spcPct val="90000"/>
              </a:lnSpc>
            </a:pPr>
            <a:r>
              <a:rPr lang="en-US" altLang="zh-CN" sz="2000" b="1" smtClean="0"/>
              <a:t>5.</a:t>
            </a:r>
            <a:r>
              <a:rPr lang="zh-CN" altLang="en-US" sz="2000" b="1" smtClean="0"/>
              <a:t>结算代理商。</a:t>
            </a:r>
          </a:p>
          <a:p>
            <a:pPr>
              <a:lnSpc>
                <a:spcPct val="90000"/>
              </a:lnSpc>
            </a:pPr>
            <a:r>
              <a:rPr lang="en-US" altLang="zh-CN" sz="2000" b="1" smtClean="0"/>
              <a:t>6.</a:t>
            </a:r>
            <a:r>
              <a:rPr lang="zh-CN" altLang="en-US" sz="2000" b="1" smtClean="0"/>
              <a:t>货币经纪公司。</a:t>
            </a:r>
          </a:p>
          <a:p>
            <a:pPr>
              <a:lnSpc>
                <a:spcPct val="90000"/>
              </a:lnSpc>
            </a:pPr>
            <a:r>
              <a:rPr lang="en-US" altLang="zh-CN" sz="2000" b="1" smtClean="0"/>
              <a:t>7.</a:t>
            </a:r>
            <a:r>
              <a:rPr lang="zh-CN" altLang="en-US" sz="2000" b="1" smtClean="0"/>
              <a:t>柜台交易商。</a:t>
            </a:r>
          </a:p>
          <a:p>
            <a:pPr>
              <a:lnSpc>
                <a:spcPct val="90000"/>
              </a:lnSpc>
            </a:pPr>
            <a:r>
              <a:rPr lang="en-US" altLang="zh-CN" sz="2000" b="1" smtClean="0"/>
              <a:t>8.</a:t>
            </a:r>
            <a:r>
              <a:rPr lang="zh-CN" altLang="en-US" sz="2000" b="1" smtClean="0"/>
              <a:t>信息服务商。</a:t>
            </a:r>
          </a:p>
          <a:p>
            <a:pPr>
              <a:lnSpc>
                <a:spcPct val="90000"/>
              </a:lnSpc>
            </a:pPr>
            <a:r>
              <a:rPr lang="en-US" altLang="zh-CN" sz="2000" b="1" smtClean="0"/>
              <a:t>9.</a:t>
            </a:r>
            <a:r>
              <a:rPr lang="zh-CN" altLang="en-US" sz="2000" b="1" smtClean="0"/>
              <a:t>债券评级机构</a:t>
            </a:r>
          </a:p>
          <a:p>
            <a:pPr>
              <a:lnSpc>
                <a:spcPct val="90000"/>
              </a:lnSpc>
            </a:pPr>
            <a:endParaRPr lang="en-US" altLang="zh-CN" sz="2000" b="1" smtClean="0"/>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p:txBody>
          <a:bodyPr/>
          <a:lstStyle/>
          <a:p>
            <a:r>
              <a:rPr lang="zh-CN" altLang="en-US" b="0" smtClean="0"/>
              <a:t>二级市场：债券做市商</a:t>
            </a:r>
          </a:p>
        </p:txBody>
      </p:sp>
      <p:sp>
        <p:nvSpPr>
          <p:cNvPr id="30722" name="Rectangle 3"/>
          <p:cNvSpPr>
            <a:spLocks noGrp="1" noChangeArrowheads="1"/>
          </p:cNvSpPr>
          <p:nvPr>
            <p:ph type="body" sz="half" idx="4294967295"/>
          </p:nvPr>
        </p:nvSpPr>
        <p:spPr>
          <a:xfrm>
            <a:off x="323850" y="1557338"/>
            <a:ext cx="8440738" cy="677862"/>
          </a:xfrm>
        </p:spPr>
        <p:txBody>
          <a:bodyPr/>
          <a:lstStyle/>
          <a:p>
            <a:r>
              <a:rPr lang="zh-CN" altLang="en-US" smtClean="0">
                <a:latin typeface="楷体_GB2312"/>
                <a:ea typeface="楷体_GB2312"/>
                <a:cs typeface="楷体_GB2312"/>
              </a:rPr>
              <a:t>目前银行间市场主要开展债券做市和交易机构的类型及相关情况汇总如下</a:t>
            </a:r>
            <a:r>
              <a:rPr lang="en-US" altLang="zh-CN" smtClean="0">
                <a:latin typeface="楷体_GB2312"/>
                <a:ea typeface="楷体_GB2312"/>
                <a:cs typeface="楷体_GB2312"/>
              </a:rPr>
              <a:t>:</a:t>
            </a:r>
          </a:p>
          <a:p>
            <a:pPr>
              <a:buFont typeface="Wingdings" pitchFamily="2" charset="2"/>
              <a:buNone/>
            </a:pPr>
            <a:endParaRPr lang="zh-CN" altLang="en-US" smtClean="0">
              <a:latin typeface="楷体_GB2312"/>
              <a:ea typeface="楷体_GB2312"/>
              <a:cs typeface="楷体_GB2312"/>
            </a:endParaRPr>
          </a:p>
        </p:txBody>
      </p:sp>
      <p:graphicFrame>
        <p:nvGraphicFramePr>
          <p:cNvPr id="31772" name="Group 28"/>
          <p:cNvGraphicFramePr>
            <a:graphicFrameLocks noGrp="1"/>
          </p:cNvGraphicFramePr>
          <p:nvPr/>
        </p:nvGraphicFramePr>
        <p:xfrm>
          <a:off x="468313" y="2565400"/>
          <a:ext cx="8281987" cy="2619375"/>
        </p:xfrm>
        <a:graphic>
          <a:graphicData uri="http://schemas.openxmlformats.org/drawingml/2006/table">
            <a:tbl>
              <a:tblPr/>
              <a:tblGrid>
                <a:gridCol w="1154112"/>
                <a:gridCol w="1584325"/>
                <a:gridCol w="2711450"/>
                <a:gridCol w="2832100"/>
              </a:tblGrid>
              <a:tr h="285750">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800" b="1" i="0" u="none" strike="noStrike" cap="none" normalizeH="0" baseline="0" smtClean="0">
                          <a:ln>
                            <a:noFill/>
                          </a:ln>
                          <a:solidFill>
                            <a:schemeClr val="bg1"/>
                          </a:solidFill>
                          <a:effectLst/>
                          <a:latin typeface="Arial" charset="0"/>
                          <a:ea typeface="楷体_GB2312"/>
                          <a:cs typeface="楷体_GB2312"/>
                        </a:rPr>
                        <a:t>机构类型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79999"/>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800" b="1" i="0" u="none" strike="noStrike" cap="none" normalizeH="0" baseline="0" smtClean="0">
                          <a:ln>
                            <a:noFill/>
                          </a:ln>
                          <a:solidFill>
                            <a:schemeClr val="bg1"/>
                          </a:solidFill>
                          <a:effectLst/>
                          <a:latin typeface="Arial" charset="0"/>
                          <a:ea typeface="楷体_GB2312"/>
                          <a:cs typeface="楷体_GB2312"/>
                        </a:rPr>
                        <a:t>数量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79999"/>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800" b="1" i="0" u="none" strike="noStrike" cap="none" normalizeH="0" baseline="0" smtClean="0">
                          <a:ln>
                            <a:noFill/>
                          </a:ln>
                          <a:solidFill>
                            <a:schemeClr val="bg1"/>
                          </a:solidFill>
                          <a:effectLst/>
                          <a:latin typeface="Arial" charset="0"/>
                          <a:ea typeface="楷体_GB2312"/>
                          <a:cs typeface="楷体_GB2312"/>
                        </a:rPr>
                        <a:t>报价方向与价差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79999"/>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800" b="1" i="0" u="none" strike="noStrike" cap="none" normalizeH="0" baseline="0" smtClean="0">
                          <a:ln>
                            <a:noFill/>
                          </a:ln>
                          <a:solidFill>
                            <a:schemeClr val="bg1"/>
                          </a:solidFill>
                          <a:effectLst/>
                          <a:latin typeface="Arial" charset="0"/>
                          <a:ea typeface="楷体_GB2312"/>
                          <a:cs typeface="楷体_GB2312"/>
                        </a:rPr>
                        <a:t>报价或交易品种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79999"/>
                      </a:schemeClr>
                    </a:solidFill>
                  </a:tcPr>
                </a:tc>
              </a:tr>
              <a:tr h="1033463">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楷体_GB2312"/>
                          <a:cs typeface="楷体_GB2312"/>
                        </a:rPr>
                        <a:t>做市机构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楷体_GB2312"/>
                          <a:cs typeface="楷体_GB2312"/>
                        </a:rPr>
                        <a:t>21</a:t>
                      </a:r>
                      <a:r>
                        <a:rPr kumimoji="0" lang="zh-CN" altLang="en-US" sz="1800" b="0" i="0" u="none" strike="noStrike" cap="none" normalizeH="0" baseline="0" smtClean="0">
                          <a:ln>
                            <a:noFill/>
                          </a:ln>
                          <a:solidFill>
                            <a:schemeClr val="tx1"/>
                          </a:solidFill>
                          <a:effectLst/>
                          <a:latin typeface="Arial" charset="0"/>
                          <a:ea typeface="楷体_GB2312"/>
                          <a:cs typeface="楷体_GB2312"/>
                        </a:rPr>
                        <a:t>家</a:t>
                      </a:r>
                      <a:r>
                        <a:rPr kumimoji="0" lang="en-US" altLang="zh-CN" sz="1800" b="0" i="0" u="none" strike="noStrike" cap="none" normalizeH="0" baseline="0" smtClean="0">
                          <a:ln>
                            <a:noFill/>
                          </a:ln>
                          <a:solidFill>
                            <a:schemeClr val="tx1"/>
                          </a:solidFill>
                          <a:effectLst/>
                          <a:latin typeface="Arial" charset="0"/>
                          <a:ea typeface="楷体_GB2312"/>
                          <a:cs typeface="楷体_GB2312"/>
                        </a:rPr>
                        <a:t>, </a:t>
                      </a:r>
                      <a:r>
                        <a:rPr kumimoji="0" lang="zh-CN" altLang="en-US" sz="1800" b="0" i="0" u="none" strike="noStrike" cap="none" normalizeH="0" baseline="0" smtClean="0">
                          <a:ln>
                            <a:noFill/>
                          </a:ln>
                          <a:solidFill>
                            <a:schemeClr val="tx1"/>
                          </a:solidFill>
                          <a:effectLst/>
                          <a:latin typeface="Arial" charset="0"/>
                          <a:ea typeface="楷体_GB2312"/>
                          <a:cs typeface="楷体_GB2312"/>
                        </a:rPr>
                        <a:t>其中</a:t>
                      </a:r>
                      <a:r>
                        <a:rPr kumimoji="0" lang="en-US" altLang="zh-CN" sz="1800" b="0" i="0" u="none" strike="noStrike" cap="none" normalizeH="0" baseline="0" smtClean="0">
                          <a:ln>
                            <a:noFill/>
                          </a:ln>
                          <a:solidFill>
                            <a:schemeClr val="tx1"/>
                          </a:solidFill>
                          <a:effectLst/>
                          <a:latin typeface="Arial" charset="0"/>
                          <a:ea typeface="楷体_GB2312"/>
                          <a:cs typeface="楷体_GB2312"/>
                        </a:rPr>
                        <a:t>2</a:t>
                      </a:r>
                      <a:r>
                        <a:rPr kumimoji="0" lang="zh-CN" altLang="en-US" sz="1800" b="0" i="0" u="none" strike="noStrike" cap="none" normalizeH="0" baseline="0" smtClean="0">
                          <a:ln>
                            <a:noFill/>
                          </a:ln>
                          <a:solidFill>
                            <a:schemeClr val="tx1"/>
                          </a:solidFill>
                          <a:effectLst/>
                          <a:latin typeface="Arial" charset="0"/>
                          <a:ea typeface="楷体_GB2312"/>
                          <a:cs typeface="楷体_GB2312"/>
                        </a:rPr>
                        <a:t>家券商</a:t>
                      </a:r>
                      <a:r>
                        <a:rPr kumimoji="0" lang="en-US" altLang="zh-CN" sz="1800" b="0" i="0" u="none" strike="noStrike" cap="none" normalizeH="0" baseline="0" smtClean="0">
                          <a:ln>
                            <a:noFill/>
                          </a:ln>
                          <a:solidFill>
                            <a:schemeClr val="tx1"/>
                          </a:solidFill>
                          <a:effectLst/>
                          <a:latin typeface="Arial" charset="0"/>
                          <a:ea typeface="楷体_GB2312"/>
                          <a:cs typeface="楷体_GB2312"/>
                        </a:rPr>
                        <a:t>, 5-10</a:t>
                      </a:r>
                      <a:r>
                        <a:rPr kumimoji="0" lang="zh-CN" altLang="en-US" sz="1800" b="0" i="0" u="none" strike="noStrike" cap="none" normalizeH="0" baseline="0" smtClean="0">
                          <a:ln>
                            <a:noFill/>
                          </a:ln>
                          <a:solidFill>
                            <a:schemeClr val="tx1"/>
                          </a:solidFill>
                          <a:effectLst/>
                          <a:latin typeface="Arial" charset="0"/>
                          <a:ea typeface="楷体_GB2312"/>
                          <a:cs typeface="楷体_GB2312"/>
                        </a:rPr>
                        <a:t>家外资银行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楷体_GB2312"/>
                          <a:cs typeface="楷体_GB2312"/>
                        </a:rPr>
                        <a:t>双向</a:t>
                      </a:r>
                    </a:p>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楷体_GB2312"/>
                          <a:cs typeface="楷体_GB2312"/>
                        </a:rPr>
                        <a:t>利率</a:t>
                      </a:r>
                      <a:r>
                        <a:rPr kumimoji="0" lang="en-US" altLang="zh-CN" sz="1800" b="0" i="0" u="none" strike="noStrike" cap="none" normalizeH="0" baseline="0" smtClean="0">
                          <a:ln>
                            <a:noFill/>
                          </a:ln>
                          <a:solidFill>
                            <a:schemeClr val="tx1"/>
                          </a:solidFill>
                          <a:effectLst/>
                          <a:latin typeface="Arial" charset="0"/>
                          <a:ea typeface="楷体_GB2312"/>
                          <a:cs typeface="楷体_GB2312"/>
                        </a:rPr>
                        <a:t>1-3bps,</a:t>
                      </a:r>
                      <a:r>
                        <a:rPr kumimoji="0" lang="zh-CN" altLang="en-US" sz="1800" b="0" i="0" u="none" strike="noStrike" cap="none" normalizeH="0" baseline="0" smtClean="0">
                          <a:ln>
                            <a:noFill/>
                          </a:ln>
                          <a:solidFill>
                            <a:schemeClr val="tx1"/>
                          </a:solidFill>
                          <a:effectLst/>
                          <a:latin typeface="Arial" charset="0"/>
                          <a:ea typeface="楷体_GB2312"/>
                          <a:cs typeface="楷体_GB2312"/>
                        </a:rPr>
                        <a:t>信用</a:t>
                      </a:r>
                      <a:r>
                        <a:rPr kumimoji="0" lang="en-US" altLang="zh-CN" sz="1800" b="0" i="0" u="none" strike="noStrike" cap="none" normalizeH="0" baseline="0" smtClean="0">
                          <a:ln>
                            <a:noFill/>
                          </a:ln>
                          <a:solidFill>
                            <a:schemeClr val="tx1"/>
                          </a:solidFill>
                          <a:effectLst/>
                          <a:latin typeface="Arial" charset="0"/>
                          <a:ea typeface="楷体_GB2312"/>
                          <a:cs typeface="楷体_GB2312"/>
                        </a:rPr>
                        <a:t>3-5bps.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楷体_GB2312"/>
                          <a:cs typeface="楷体_GB2312"/>
                        </a:rPr>
                        <a:t>利率</a:t>
                      </a:r>
                      <a:r>
                        <a:rPr kumimoji="0" lang="en-US" altLang="zh-CN" sz="1800" b="0" i="0" u="none" strike="noStrike" cap="none" normalizeH="0" baseline="0" smtClean="0">
                          <a:ln>
                            <a:noFill/>
                          </a:ln>
                          <a:solidFill>
                            <a:schemeClr val="tx1"/>
                          </a:solidFill>
                          <a:effectLst/>
                          <a:latin typeface="Arial" charset="0"/>
                          <a:ea typeface="楷体_GB2312"/>
                          <a:cs typeface="楷体_GB2312"/>
                        </a:rPr>
                        <a:t>&amp;</a:t>
                      </a:r>
                      <a:r>
                        <a:rPr kumimoji="0" lang="zh-CN" altLang="en-US" sz="1800" b="0" i="0" u="none" strike="noStrike" cap="none" normalizeH="0" baseline="0" smtClean="0">
                          <a:ln>
                            <a:noFill/>
                          </a:ln>
                          <a:solidFill>
                            <a:schemeClr val="tx1"/>
                          </a:solidFill>
                          <a:effectLst/>
                          <a:latin typeface="Arial" charset="0"/>
                          <a:ea typeface="楷体_GB2312"/>
                          <a:cs typeface="楷体_GB2312"/>
                        </a:rPr>
                        <a:t>信用</a:t>
                      </a:r>
                    </a:p>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楷体_GB2312"/>
                          <a:cs typeface="楷体_GB2312"/>
                        </a:rPr>
                        <a:t>总体利率报价多于信用报价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0788">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楷体_GB2312"/>
                          <a:cs typeface="楷体_GB2312"/>
                        </a:rPr>
                        <a:t>交易机构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楷体_GB2312"/>
                          <a:cs typeface="楷体_GB2312"/>
                        </a:rPr>
                        <a:t>较多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楷体_GB2312"/>
                          <a:cs typeface="楷体_GB2312"/>
                        </a:rPr>
                        <a:t>阶段性单向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66B821"/>
                        </a:buClr>
                        <a:buSzPct val="8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楷体_GB2312"/>
                          <a:cs typeface="楷体_GB2312"/>
                        </a:rPr>
                        <a:t>所有机构均会参与利率交易</a:t>
                      </a:r>
                    </a:p>
                    <a:p>
                      <a:pPr marL="0" marR="0" lvl="0" indent="0" algn="l" defTabSz="914400" rtl="0" eaLnBrk="0" fontAlgn="base" latinLnBrk="0" hangingPunct="0">
                        <a:lnSpc>
                          <a:spcPct val="100000"/>
                        </a:lnSpc>
                        <a:spcBef>
                          <a:spcPct val="50000"/>
                        </a:spcBef>
                        <a:spcAft>
                          <a:spcPct val="0"/>
                        </a:spcAft>
                        <a:buClr>
                          <a:srgbClr val="66B821"/>
                        </a:buClr>
                        <a:buSzPct val="8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楷体_GB2312"/>
                          <a:cs typeface="楷体_GB2312"/>
                        </a:rPr>
                        <a:t>部分机构参与信用交易</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395288" y="549275"/>
            <a:ext cx="6337300" cy="647700"/>
          </a:xfrm>
        </p:spPr>
        <p:txBody>
          <a:bodyPr/>
          <a:lstStyle/>
          <a:p>
            <a:r>
              <a:rPr lang="zh-CN" altLang="en-US" b="0" smtClean="0"/>
              <a:t>主要机构需求一览</a:t>
            </a:r>
          </a:p>
        </p:txBody>
      </p:sp>
      <p:graphicFrame>
        <p:nvGraphicFramePr>
          <p:cNvPr id="32811" name="Group 43"/>
          <p:cNvGraphicFramePr>
            <a:graphicFrameLocks noGrp="1"/>
          </p:cNvGraphicFramePr>
          <p:nvPr>
            <p:ph sz="half" idx="4294967295"/>
          </p:nvPr>
        </p:nvGraphicFramePr>
        <p:xfrm>
          <a:off x="179388" y="1125538"/>
          <a:ext cx="8775700" cy="5370512"/>
        </p:xfrm>
        <a:graphic>
          <a:graphicData uri="http://schemas.openxmlformats.org/drawingml/2006/table">
            <a:tbl>
              <a:tblPr/>
              <a:tblGrid>
                <a:gridCol w="1147762"/>
                <a:gridCol w="3971925"/>
                <a:gridCol w="2711450"/>
                <a:gridCol w="944563"/>
              </a:tblGrid>
              <a:tr h="215900">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机构类型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05F">
                        <a:alpha val="79999"/>
                      </a:srgbClr>
                    </a:solid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品种偏好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05F">
                        <a:alpha val="79999"/>
                      </a:srgbClr>
                    </a:solid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信用产品的评级要求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05F">
                        <a:alpha val="79999"/>
                      </a:srgbClr>
                    </a:solid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市场影响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05F">
                        <a:alpha val="79999"/>
                      </a:srgbClr>
                    </a:solidFill>
                  </a:tcPr>
                </a:tc>
              </a:tr>
              <a:tr h="495300">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大型中资银行和部分股份制商业银行</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利率</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投资账户偏好</a:t>
                      </a:r>
                      <a:r>
                        <a:rPr kumimoji="0" lang="en-US" altLang="zh-CN" sz="1400" b="0" i="0" u="none" strike="noStrike" cap="none" normalizeH="0" baseline="0" smtClean="0">
                          <a:ln>
                            <a:noFill/>
                          </a:ln>
                          <a:solidFill>
                            <a:schemeClr val="tx1"/>
                          </a:solidFill>
                          <a:effectLst/>
                          <a:latin typeface="楷体_GB2312"/>
                          <a:ea typeface="楷体_GB2312"/>
                          <a:cs typeface="楷体_GB2312"/>
                        </a:rPr>
                        <a:t>5-10</a:t>
                      </a:r>
                      <a:r>
                        <a:rPr kumimoji="0" lang="zh-CN" altLang="en-US" sz="1400" b="0" i="0" u="none" strike="noStrike" cap="none" normalizeH="0" baseline="0" smtClean="0">
                          <a:ln>
                            <a:noFill/>
                          </a:ln>
                          <a:solidFill>
                            <a:schemeClr val="tx1"/>
                          </a:solidFill>
                          <a:effectLst/>
                          <a:latin typeface="楷体_GB2312"/>
                          <a:ea typeface="楷体_GB2312"/>
                          <a:cs typeface="楷体_GB2312"/>
                        </a:rPr>
                        <a:t>年品种</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交易账户具有不确定性</a:t>
                      </a:r>
                    </a:p>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信用</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投资账户偏好</a:t>
                      </a:r>
                      <a:r>
                        <a:rPr kumimoji="0" lang="en-US" altLang="zh-CN" sz="1400" b="0" i="0" u="none" strike="noStrike" cap="none" normalizeH="0" baseline="0" smtClean="0">
                          <a:ln>
                            <a:noFill/>
                          </a:ln>
                          <a:solidFill>
                            <a:schemeClr val="tx1"/>
                          </a:solidFill>
                          <a:effectLst/>
                          <a:latin typeface="楷体_GB2312"/>
                          <a:ea typeface="楷体_GB2312"/>
                          <a:cs typeface="楷体_GB2312"/>
                        </a:rPr>
                        <a:t>3-5</a:t>
                      </a:r>
                      <a:r>
                        <a:rPr kumimoji="0" lang="zh-CN" altLang="en-US" sz="1400" b="0" i="0" u="none" strike="noStrike" cap="none" normalizeH="0" baseline="0" smtClean="0">
                          <a:ln>
                            <a:noFill/>
                          </a:ln>
                          <a:solidFill>
                            <a:schemeClr val="tx1"/>
                          </a:solidFill>
                          <a:effectLst/>
                          <a:latin typeface="楷体_GB2312"/>
                          <a:ea typeface="楷体_GB2312"/>
                          <a:cs typeface="楷体_GB2312"/>
                        </a:rPr>
                        <a:t>年品种</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交易账户偏好</a:t>
                      </a:r>
                      <a:r>
                        <a:rPr kumimoji="0" lang="en-US" altLang="zh-CN" sz="1400" b="0" i="0" u="none" strike="noStrike" cap="none" normalizeH="0" baseline="0" smtClean="0">
                          <a:ln>
                            <a:noFill/>
                          </a:ln>
                          <a:solidFill>
                            <a:schemeClr val="tx1"/>
                          </a:solidFill>
                          <a:effectLst/>
                          <a:latin typeface="楷体_GB2312"/>
                          <a:ea typeface="楷体_GB2312"/>
                          <a:cs typeface="楷体_GB2312"/>
                        </a:rPr>
                        <a:t>1-5</a:t>
                      </a:r>
                      <a:r>
                        <a:rPr kumimoji="0" lang="zh-CN" altLang="en-US" sz="1400" b="0" i="0" u="none" strike="noStrike" cap="none" normalizeH="0" baseline="0" smtClean="0">
                          <a:ln>
                            <a:noFill/>
                          </a:ln>
                          <a:solidFill>
                            <a:schemeClr val="tx1"/>
                          </a:solidFill>
                          <a:effectLst/>
                          <a:latin typeface="楷体_GB2312"/>
                          <a:ea typeface="楷体_GB2312"/>
                          <a:cs typeface="楷体_GB2312"/>
                        </a:rPr>
                        <a:t>年品种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一般要求外部评级</a:t>
                      </a:r>
                      <a:r>
                        <a:rPr kumimoji="0" lang="en-US" altLang="zh-CN" sz="1400" b="0" i="0" u="none" strike="noStrike" cap="none" normalizeH="0" baseline="0" smtClean="0">
                          <a:ln>
                            <a:noFill/>
                          </a:ln>
                          <a:solidFill>
                            <a:schemeClr val="tx1"/>
                          </a:solidFill>
                          <a:effectLst/>
                          <a:latin typeface="楷体_GB2312"/>
                          <a:ea typeface="楷体_GB2312"/>
                          <a:cs typeface="楷体_GB2312"/>
                        </a:rPr>
                        <a:t>AA</a:t>
                      </a:r>
                      <a:r>
                        <a:rPr kumimoji="0" lang="zh-CN" altLang="en-US" sz="1400" b="0" i="0" u="none" strike="noStrike" cap="none" normalizeH="0" baseline="0" smtClean="0">
                          <a:ln>
                            <a:noFill/>
                          </a:ln>
                          <a:solidFill>
                            <a:schemeClr val="tx1"/>
                          </a:solidFill>
                          <a:effectLst/>
                          <a:latin typeface="楷体_GB2312"/>
                          <a:ea typeface="楷体_GB2312"/>
                          <a:cs typeface="楷体_GB2312"/>
                        </a:rPr>
                        <a:t>以上</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同时要求通过内部风险控制要求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很大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Times New Roman" pitchFamily="18" charset="0"/>
                          <a:ea typeface="楷体_GB2312"/>
                          <a:cs typeface="楷体_GB2312"/>
                        </a:rPr>
                        <a:t>部分城商行</a:t>
                      </a:r>
                      <a:r>
                        <a:rPr kumimoji="0" lang="en-US" altLang="zh-CN" sz="1400" b="0" i="0" u="none" strike="noStrike" cap="none" normalizeH="0" baseline="0" smtClean="0">
                          <a:ln>
                            <a:noFill/>
                          </a:ln>
                          <a:solidFill>
                            <a:schemeClr val="tx1"/>
                          </a:solidFill>
                          <a:effectLst/>
                          <a:latin typeface="Times New Roman" pitchFamily="18" charset="0"/>
                          <a:ea typeface="楷体_GB2312"/>
                          <a:cs typeface="楷体_GB2312"/>
                        </a:rPr>
                        <a:t>\</a:t>
                      </a:r>
                      <a:r>
                        <a:rPr kumimoji="0" lang="zh-CN" altLang="en-US" sz="1400" b="0" i="0" u="none" strike="noStrike" cap="none" normalizeH="0" baseline="0" smtClean="0">
                          <a:ln>
                            <a:noFill/>
                          </a:ln>
                          <a:solidFill>
                            <a:schemeClr val="tx1"/>
                          </a:solidFill>
                          <a:effectLst/>
                          <a:latin typeface="Times New Roman" pitchFamily="18" charset="0"/>
                          <a:ea typeface="楷体_GB2312"/>
                          <a:cs typeface="楷体_GB2312"/>
                        </a:rPr>
                        <a:t>小部分农联社</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投资账户偏好</a:t>
                      </a:r>
                      <a:r>
                        <a:rPr kumimoji="0" lang="en-US" altLang="zh-CN" sz="1400" b="0" i="0" u="none" strike="noStrike" cap="none" normalizeH="0" baseline="0" smtClean="0">
                          <a:ln>
                            <a:noFill/>
                          </a:ln>
                          <a:solidFill>
                            <a:schemeClr val="tx1"/>
                          </a:solidFill>
                          <a:effectLst/>
                          <a:latin typeface="楷体_GB2312"/>
                          <a:ea typeface="楷体_GB2312"/>
                          <a:cs typeface="楷体_GB2312"/>
                        </a:rPr>
                        <a:t>3-5</a:t>
                      </a:r>
                      <a:r>
                        <a:rPr kumimoji="0" lang="zh-CN" altLang="en-US" sz="1400" b="0" i="0" u="none" strike="noStrike" cap="none" normalizeH="0" baseline="0" smtClean="0">
                          <a:ln>
                            <a:noFill/>
                          </a:ln>
                          <a:solidFill>
                            <a:schemeClr val="tx1"/>
                          </a:solidFill>
                          <a:effectLst/>
                          <a:latin typeface="楷体_GB2312"/>
                          <a:ea typeface="楷体_GB2312"/>
                          <a:cs typeface="楷体_GB2312"/>
                        </a:rPr>
                        <a:t>年品种</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银行资金账户偏好</a:t>
                      </a:r>
                      <a:r>
                        <a:rPr kumimoji="0" lang="en-US" altLang="zh-CN" sz="1400" b="0" i="0" u="none" strike="noStrike" cap="none" normalizeH="0" baseline="0" smtClean="0">
                          <a:ln>
                            <a:noFill/>
                          </a:ln>
                          <a:solidFill>
                            <a:schemeClr val="tx1"/>
                          </a:solidFill>
                          <a:effectLst/>
                          <a:latin typeface="楷体_GB2312"/>
                          <a:ea typeface="楷体_GB2312"/>
                          <a:cs typeface="楷体_GB2312"/>
                        </a:rPr>
                        <a:t>1</a:t>
                      </a:r>
                      <a:r>
                        <a:rPr kumimoji="0" lang="zh-CN" altLang="en-US" sz="1400" b="0" i="0" u="none" strike="noStrike" cap="none" normalizeH="0" baseline="0" smtClean="0">
                          <a:ln>
                            <a:noFill/>
                          </a:ln>
                          <a:solidFill>
                            <a:schemeClr val="tx1"/>
                          </a:solidFill>
                          <a:effectLst/>
                          <a:latin typeface="楷体_GB2312"/>
                          <a:ea typeface="楷体_GB2312"/>
                          <a:cs typeface="楷体_GB2312"/>
                        </a:rPr>
                        <a:t>年以内品种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两极分化较为突出</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部分谨慎类机构只购买</a:t>
                      </a:r>
                      <a:r>
                        <a:rPr kumimoji="0" lang="en-US" altLang="zh-CN" sz="1400" b="0" i="0" u="none" strike="noStrike" cap="none" normalizeH="0" baseline="0" smtClean="0">
                          <a:ln>
                            <a:noFill/>
                          </a:ln>
                          <a:solidFill>
                            <a:schemeClr val="tx1"/>
                          </a:solidFill>
                          <a:effectLst/>
                          <a:latin typeface="楷体_GB2312"/>
                          <a:ea typeface="楷体_GB2312"/>
                          <a:cs typeface="楷体_GB2312"/>
                        </a:rPr>
                        <a:t>AAA</a:t>
                      </a:r>
                      <a:r>
                        <a:rPr kumimoji="0" lang="zh-CN" altLang="en-US" sz="1400" b="0" i="0" u="none" strike="noStrike" cap="none" normalizeH="0" baseline="0" smtClean="0">
                          <a:ln>
                            <a:noFill/>
                          </a:ln>
                          <a:solidFill>
                            <a:schemeClr val="tx1"/>
                          </a:solidFill>
                          <a:effectLst/>
                          <a:latin typeface="楷体_GB2312"/>
                          <a:ea typeface="楷体_GB2312"/>
                          <a:cs typeface="楷体_GB2312"/>
                        </a:rPr>
                        <a:t>产品</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部分风险偏好类机构则偏好外部评级</a:t>
                      </a:r>
                      <a:r>
                        <a:rPr kumimoji="0" lang="en-US" altLang="zh-CN" sz="1400" b="0" i="0" u="none" strike="noStrike" cap="none" normalizeH="0" baseline="0" smtClean="0">
                          <a:ln>
                            <a:noFill/>
                          </a:ln>
                          <a:solidFill>
                            <a:schemeClr val="tx1"/>
                          </a:solidFill>
                          <a:effectLst/>
                          <a:latin typeface="楷体_GB2312"/>
                          <a:ea typeface="楷体_GB2312"/>
                          <a:cs typeface="楷体_GB2312"/>
                        </a:rPr>
                        <a:t>AA+</a:t>
                      </a:r>
                      <a:r>
                        <a:rPr kumimoji="0" lang="zh-CN" altLang="en-US" sz="1400" b="0" i="0" u="none" strike="noStrike" cap="none" normalizeH="0" baseline="0" smtClean="0">
                          <a:ln>
                            <a:noFill/>
                          </a:ln>
                          <a:solidFill>
                            <a:schemeClr val="tx1"/>
                          </a:solidFill>
                          <a:effectLst/>
                          <a:latin typeface="楷体_GB2312"/>
                          <a:ea typeface="楷体_GB2312"/>
                          <a:cs typeface="楷体_GB2312"/>
                        </a:rPr>
                        <a:t>以下品种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中等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Times New Roman" pitchFamily="18" charset="0"/>
                          <a:ea typeface="楷体_GB2312"/>
                          <a:cs typeface="楷体_GB2312"/>
                        </a:rPr>
                        <a:t>多数券商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多数券商自营投资账户以信用产品为主</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偏好</a:t>
                      </a:r>
                      <a:r>
                        <a:rPr kumimoji="0" lang="en-US" altLang="zh-CN" sz="1400" b="0" i="0" u="none" strike="noStrike" cap="none" normalizeH="0" baseline="0" smtClean="0">
                          <a:ln>
                            <a:noFill/>
                          </a:ln>
                          <a:solidFill>
                            <a:schemeClr val="tx1"/>
                          </a:solidFill>
                          <a:effectLst/>
                          <a:latin typeface="楷体_GB2312"/>
                          <a:ea typeface="楷体_GB2312"/>
                          <a:cs typeface="楷体_GB2312"/>
                        </a:rPr>
                        <a:t>3-5</a:t>
                      </a:r>
                      <a:r>
                        <a:rPr kumimoji="0" lang="zh-CN" altLang="en-US" sz="1400" b="0" i="0" u="none" strike="noStrike" cap="none" normalizeH="0" baseline="0" smtClean="0">
                          <a:ln>
                            <a:noFill/>
                          </a:ln>
                          <a:solidFill>
                            <a:schemeClr val="tx1"/>
                          </a:solidFill>
                          <a:effectLst/>
                          <a:latin typeface="楷体_GB2312"/>
                          <a:ea typeface="楷体_GB2312"/>
                          <a:cs typeface="楷体_GB2312"/>
                        </a:rPr>
                        <a:t>年品种</a:t>
                      </a:r>
                      <a:r>
                        <a:rPr kumimoji="0" lang="en-US" altLang="zh-CN" sz="1400" b="0" i="0" u="none" strike="noStrike" cap="none" normalizeH="0" baseline="0" smtClean="0">
                          <a:ln>
                            <a:noFill/>
                          </a:ln>
                          <a:solidFill>
                            <a:schemeClr val="tx1"/>
                          </a:solidFill>
                          <a:effectLst/>
                          <a:latin typeface="楷体_GB2312"/>
                          <a:ea typeface="楷体_GB2312"/>
                          <a:cs typeface="楷体_GB2312"/>
                        </a:rPr>
                        <a:t>,1</a:t>
                      </a:r>
                      <a:r>
                        <a:rPr kumimoji="0" lang="zh-CN" altLang="en-US" sz="1400" b="0" i="0" u="none" strike="noStrike" cap="none" normalizeH="0" baseline="0" smtClean="0">
                          <a:ln>
                            <a:noFill/>
                          </a:ln>
                          <a:solidFill>
                            <a:schemeClr val="tx1"/>
                          </a:solidFill>
                          <a:effectLst/>
                          <a:latin typeface="楷体_GB2312"/>
                          <a:ea typeface="楷体_GB2312"/>
                          <a:cs typeface="楷体_GB2312"/>
                        </a:rPr>
                        <a:t>年以内品种则以撮合交易为主</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p>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中金</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中信等大型券商拥有较大的理财户</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有一定利率产品的需求</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主要为浮息债</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endParaRPr kumimoji="0" lang="zh-CN" altLang="en-US" sz="1400" b="0" i="0" u="none" strike="noStrike" cap="none" normalizeH="0" baseline="0" smtClean="0">
                        <a:ln>
                          <a:noFill/>
                        </a:ln>
                        <a:solidFill>
                          <a:schemeClr val="tx1"/>
                        </a:solidFill>
                        <a:effectLst/>
                        <a:latin typeface="楷体_GB2312"/>
                        <a:ea typeface="楷体_GB2312"/>
                        <a:cs typeface="楷体_GB231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没有明确评级要求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中等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1825">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基金</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保险</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利率</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基金对流动性要求较高</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对利率产品主要配置</a:t>
                      </a:r>
                      <a:r>
                        <a:rPr kumimoji="0" lang="en-US" altLang="zh-CN" sz="1400" b="0" i="0" u="none" strike="noStrike" cap="none" normalizeH="0" baseline="0" smtClean="0">
                          <a:ln>
                            <a:noFill/>
                          </a:ln>
                          <a:solidFill>
                            <a:schemeClr val="tx1"/>
                          </a:solidFill>
                          <a:effectLst/>
                          <a:latin typeface="楷体_GB2312"/>
                          <a:ea typeface="楷体_GB2312"/>
                          <a:cs typeface="楷体_GB2312"/>
                        </a:rPr>
                        <a:t>1</a:t>
                      </a:r>
                      <a:r>
                        <a:rPr kumimoji="0" lang="zh-CN" altLang="en-US" sz="1400" b="0" i="0" u="none" strike="noStrike" cap="none" normalizeH="0" baseline="0" smtClean="0">
                          <a:ln>
                            <a:noFill/>
                          </a:ln>
                          <a:solidFill>
                            <a:schemeClr val="tx1"/>
                          </a:solidFill>
                          <a:effectLst/>
                          <a:latin typeface="楷体_GB2312"/>
                          <a:ea typeface="楷体_GB2312"/>
                          <a:cs typeface="楷体_GB2312"/>
                        </a:rPr>
                        <a:t>年和</a:t>
                      </a:r>
                      <a:r>
                        <a:rPr kumimoji="0" lang="en-US" altLang="zh-CN" sz="1400" b="0" i="0" u="none" strike="noStrike" cap="none" normalizeH="0" baseline="0" smtClean="0">
                          <a:ln>
                            <a:noFill/>
                          </a:ln>
                          <a:solidFill>
                            <a:schemeClr val="tx1"/>
                          </a:solidFill>
                          <a:effectLst/>
                          <a:latin typeface="楷体_GB2312"/>
                          <a:ea typeface="楷体_GB2312"/>
                          <a:cs typeface="楷体_GB2312"/>
                        </a:rPr>
                        <a:t>3</a:t>
                      </a:r>
                      <a:r>
                        <a:rPr kumimoji="0" lang="zh-CN" altLang="en-US" sz="1400" b="0" i="0" u="none" strike="noStrike" cap="none" normalizeH="0" baseline="0" smtClean="0">
                          <a:ln>
                            <a:noFill/>
                          </a:ln>
                          <a:solidFill>
                            <a:schemeClr val="tx1"/>
                          </a:solidFill>
                          <a:effectLst/>
                          <a:latin typeface="楷体_GB2312"/>
                          <a:ea typeface="楷体_GB2312"/>
                          <a:cs typeface="楷体_GB2312"/>
                        </a:rPr>
                        <a:t>年央票</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保险则主要配置固定利率中长期债券和次级债</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p>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信用</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基金对短融参与较多</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近期刚获批购买中期票据</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保险获批可以购买中票</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但企业债需求相对较大</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主要根据内部风险控制要求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短融较大</a:t>
                      </a:r>
                    </a:p>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中票较小</a:t>
                      </a:r>
                    </a:p>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企业债较大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1825">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外资银行</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随着部分外资银行经批准可参与信用类债券市场以来</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已有</a:t>
                      </a:r>
                      <a:r>
                        <a:rPr kumimoji="0" lang="en-US" altLang="zh-CN" sz="1400" b="0" i="0" u="none" strike="noStrike" cap="none" normalizeH="0" baseline="0" smtClean="0">
                          <a:ln>
                            <a:noFill/>
                          </a:ln>
                          <a:solidFill>
                            <a:schemeClr val="tx1"/>
                          </a:solidFill>
                          <a:effectLst/>
                          <a:latin typeface="楷体_GB2312"/>
                          <a:ea typeface="楷体_GB2312"/>
                          <a:cs typeface="楷体_GB2312"/>
                        </a:rPr>
                        <a:t>6-7</a:t>
                      </a:r>
                      <a:r>
                        <a:rPr kumimoji="0" lang="zh-CN" altLang="en-US" sz="1400" b="0" i="0" u="none" strike="noStrike" cap="none" normalizeH="0" baseline="0" smtClean="0">
                          <a:ln>
                            <a:noFill/>
                          </a:ln>
                          <a:solidFill>
                            <a:schemeClr val="tx1"/>
                          </a:solidFill>
                          <a:effectLst/>
                          <a:latin typeface="楷体_GB2312"/>
                          <a:ea typeface="楷体_GB2312"/>
                          <a:cs typeface="楷体_GB2312"/>
                        </a:rPr>
                        <a:t>家外资银行参与二级市场交易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目前要求外部评级</a:t>
                      </a:r>
                      <a:r>
                        <a:rPr kumimoji="0" lang="en-US" altLang="zh-CN" sz="1400" b="0" i="0" u="none" strike="noStrike" cap="none" normalizeH="0" baseline="0" smtClean="0">
                          <a:ln>
                            <a:noFill/>
                          </a:ln>
                          <a:solidFill>
                            <a:schemeClr val="tx1"/>
                          </a:solidFill>
                          <a:effectLst/>
                          <a:latin typeface="楷体_GB2312"/>
                          <a:ea typeface="楷体_GB2312"/>
                          <a:cs typeface="楷体_GB2312"/>
                        </a:rPr>
                        <a:t>AAA</a:t>
                      </a:r>
                      <a:r>
                        <a:rPr kumimoji="0" lang="zh-CN" altLang="en-US" sz="1400" b="0" i="0" u="none" strike="noStrike" cap="none" normalizeH="0" baseline="0" smtClean="0">
                          <a:ln>
                            <a:noFill/>
                          </a:ln>
                          <a:solidFill>
                            <a:schemeClr val="tx1"/>
                          </a:solidFill>
                          <a:effectLst/>
                          <a:latin typeface="楷体_GB2312"/>
                          <a:ea typeface="楷体_GB2312"/>
                          <a:cs typeface="楷体_GB2312"/>
                        </a:rPr>
                        <a:t>以上</a:t>
                      </a:r>
                      <a:r>
                        <a:rPr kumimoji="0" lang="en-US" altLang="zh-CN" sz="1400" b="0" i="0" u="none" strike="noStrike" cap="none" normalizeH="0" baseline="0" smtClean="0">
                          <a:ln>
                            <a:noFill/>
                          </a:ln>
                          <a:solidFill>
                            <a:schemeClr val="tx1"/>
                          </a:solidFill>
                          <a:effectLst/>
                          <a:latin typeface="楷体_GB2312"/>
                          <a:ea typeface="楷体_GB2312"/>
                          <a:cs typeface="楷体_GB2312"/>
                        </a:rPr>
                        <a:t>,</a:t>
                      </a:r>
                      <a:r>
                        <a:rPr kumimoji="0" lang="zh-CN" altLang="en-US" sz="1400" b="0" i="0" u="none" strike="noStrike" cap="none" normalizeH="0" baseline="0" smtClean="0">
                          <a:ln>
                            <a:noFill/>
                          </a:ln>
                          <a:solidFill>
                            <a:schemeClr val="tx1"/>
                          </a:solidFill>
                          <a:effectLst/>
                          <a:latin typeface="楷体_GB2312"/>
                          <a:ea typeface="楷体_GB2312"/>
                          <a:cs typeface="楷体_GB2312"/>
                        </a:rPr>
                        <a:t>同时要求通过其全球信用风险控制要求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楷体_GB2312"/>
                          <a:ea typeface="楷体_GB2312"/>
                          <a:cs typeface="楷体_GB2312"/>
                        </a:rPr>
                        <a:t>较小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p:txBody>
          <a:bodyPr/>
          <a:lstStyle/>
          <a:p>
            <a:r>
              <a:rPr lang="zh-CN" altLang="en-US" b="0" smtClean="0"/>
              <a:t>银行间债券托管结构</a:t>
            </a:r>
            <a:endParaRPr lang="en-US" altLang="zh-CN" b="0" smtClean="0"/>
          </a:p>
        </p:txBody>
      </p:sp>
      <p:graphicFrame>
        <p:nvGraphicFramePr>
          <p:cNvPr id="152013" name="Group 1485"/>
          <p:cNvGraphicFramePr>
            <a:graphicFrameLocks noGrp="1"/>
          </p:cNvGraphicFramePr>
          <p:nvPr/>
        </p:nvGraphicFramePr>
        <p:xfrm>
          <a:off x="1258888" y="2060575"/>
          <a:ext cx="6108700" cy="4300538"/>
        </p:xfrm>
        <a:graphic>
          <a:graphicData uri="http://schemas.openxmlformats.org/drawingml/2006/table">
            <a:tbl>
              <a:tblPr/>
              <a:tblGrid>
                <a:gridCol w="1368425"/>
                <a:gridCol w="1146175"/>
                <a:gridCol w="1168400"/>
                <a:gridCol w="1193800"/>
                <a:gridCol w="1231900"/>
              </a:tblGrid>
              <a:tr h="2746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类别</a:t>
                      </a:r>
                      <a:endParaRPr kumimoji="0" lang="zh-CN" altLang="en-US" sz="1800" b="1"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债券数量</a:t>
                      </a:r>
                      <a:r>
                        <a:rPr kumimoji="0" lang="en-US" altLang="zh-CN" sz="1200" b="1" i="0" u="none" strike="noStrike" cap="none" normalizeH="0" baseline="0" smtClean="0">
                          <a:ln>
                            <a:noFill/>
                          </a:ln>
                          <a:solidFill>
                            <a:schemeClr val="tx1"/>
                          </a:solidFill>
                          <a:effectLst/>
                          <a:latin typeface="宋体" charset="-122"/>
                          <a:ea typeface="宋体" charset="-122"/>
                        </a:rPr>
                        <a:t>(</a:t>
                      </a:r>
                      <a:r>
                        <a:rPr kumimoji="0" lang="zh-CN" altLang="en-US" sz="1200" b="1" i="0" u="none" strike="noStrike" cap="none" normalizeH="0" baseline="0" smtClean="0">
                          <a:ln>
                            <a:noFill/>
                          </a:ln>
                          <a:solidFill>
                            <a:schemeClr val="tx1"/>
                          </a:solidFill>
                          <a:effectLst/>
                          <a:latin typeface="宋体" charset="-122"/>
                          <a:ea typeface="宋体" charset="-122"/>
                        </a:rPr>
                        <a:t>只</a:t>
                      </a:r>
                      <a:r>
                        <a:rPr kumimoji="0" lang="en-US" altLang="zh-CN" sz="1200" b="1" i="0" u="none" strike="noStrike" cap="none" normalizeH="0" baseline="0" smtClean="0">
                          <a:ln>
                            <a:noFill/>
                          </a:ln>
                          <a:solidFill>
                            <a:schemeClr val="tx1"/>
                          </a:solidFill>
                          <a:effectLst/>
                          <a:latin typeface="宋体" charset="-122"/>
                          <a:ea typeface="宋体" charset="-122"/>
                        </a:rPr>
                        <a:t>)</a:t>
                      </a:r>
                      <a:endParaRPr kumimoji="0" lang="en-US" altLang="zh-CN" sz="1800" b="1"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债券数量比重</a:t>
                      </a:r>
                      <a:r>
                        <a:rPr kumimoji="0" lang="en-US" altLang="zh-CN" sz="1200" b="1" i="0" u="none" strike="noStrike" cap="none" normalizeH="0" baseline="0" smtClean="0">
                          <a:ln>
                            <a:noFill/>
                          </a:ln>
                          <a:solidFill>
                            <a:schemeClr val="tx1"/>
                          </a:solidFill>
                          <a:effectLst/>
                          <a:latin typeface="宋体" charset="-122"/>
                          <a:ea typeface="宋体" charset="-122"/>
                        </a:rPr>
                        <a:t>(%)</a:t>
                      </a:r>
                      <a:endParaRPr kumimoji="0" lang="en-US" altLang="zh-CN" sz="1800" b="1"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票面总额</a:t>
                      </a:r>
                      <a:r>
                        <a:rPr kumimoji="0" lang="en-US" altLang="zh-CN" sz="1200" b="1" i="0" u="none" strike="noStrike" cap="none" normalizeH="0" baseline="0" smtClean="0">
                          <a:ln>
                            <a:noFill/>
                          </a:ln>
                          <a:solidFill>
                            <a:schemeClr val="tx1"/>
                          </a:solidFill>
                          <a:effectLst/>
                          <a:latin typeface="宋体" charset="-122"/>
                          <a:ea typeface="宋体" charset="-122"/>
                        </a:rPr>
                        <a:t>(</a:t>
                      </a:r>
                      <a:r>
                        <a:rPr kumimoji="0" lang="zh-CN" altLang="en-US" sz="1200" b="1" i="0" u="none" strike="noStrike" cap="none" normalizeH="0" baseline="0" smtClean="0">
                          <a:ln>
                            <a:noFill/>
                          </a:ln>
                          <a:solidFill>
                            <a:schemeClr val="tx1"/>
                          </a:solidFill>
                          <a:effectLst/>
                          <a:latin typeface="宋体" charset="-122"/>
                          <a:ea typeface="宋体" charset="-122"/>
                        </a:rPr>
                        <a:t>亿元</a:t>
                      </a:r>
                      <a:r>
                        <a:rPr kumimoji="0" lang="en-US" altLang="zh-CN" sz="1200" b="1" i="0" u="none" strike="noStrike" cap="none" normalizeH="0" baseline="0" smtClean="0">
                          <a:ln>
                            <a:noFill/>
                          </a:ln>
                          <a:solidFill>
                            <a:schemeClr val="tx1"/>
                          </a:solidFill>
                          <a:effectLst/>
                          <a:latin typeface="宋体" charset="-122"/>
                          <a:ea typeface="宋体" charset="-122"/>
                        </a:rPr>
                        <a:t>)</a:t>
                      </a:r>
                      <a:endParaRPr kumimoji="0" lang="en-US" altLang="zh-CN" sz="1800" b="1"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票面总额比重</a:t>
                      </a:r>
                      <a:r>
                        <a:rPr kumimoji="0" lang="en-US" altLang="zh-CN" sz="1200" b="1" i="0" u="none" strike="noStrike" cap="none" normalizeH="0" baseline="0" smtClean="0">
                          <a:ln>
                            <a:noFill/>
                          </a:ln>
                          <a:solidFill>
                            <a:schemeClr val="tx1"/>
                          </a:solidFill>
                          <a:effectLst/>
                          <a:latin typeface="宋体" charset="-122"/>
                          <a:ea typeface="宋体" charset="-122"/>
                        </a:rPr>
                        <a:t>(%)</a:t>
                      </a:r>
                      <a:endParaRPr kumimoji="0" lang="en-US" altLang="zh-CN" sz="1800" b="1"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国债</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219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3.42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80,719.32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28.84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地方政府债</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44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0.69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6,500.00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2.32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央行票据</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0.41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8,050.00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2.88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金融债</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666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10.40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96,202.71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34.37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企业债</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1,477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23.06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22,108.17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7.90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公司债</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582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9.09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6,635.50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2.37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中期票据</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31.71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34,364.50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12.28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短期融资券</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1,190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18.58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15,517.00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5.54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国际机构债</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0.06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40.00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0.01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政府支持机构债</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64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7,310.00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2.61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资产支持证券</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65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1.01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318.11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0.11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可转债</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0.36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1,437.96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0.51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可分离转债存债</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0.22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702.15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0.25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宋体" charset="-122"/>
                        </a:rPr>
                        <a:t>合计</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6,405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100.00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279,905.43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100.00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52019" name="Rectangle 1491"/>
          <p:cNvSpPr>
            <a:spLocks noChangeArrowheads="1"/>
          </p:cNvSpPr>
          <p:nvPr/>
        </p:nvSpPr>
        <p:spPr bwMode="auto">
          <a:xfrm>
            <a:off x="5292725" y="1484313"/>
            <a:ext cx="1831975" cy="336550"/>
          </a:xfrm>
          <a:prstGeom prst="rect">
            <a:avLst/>
          </a:prstGeom>
          <a:noFill/>
          <a:ln w="9525">
            <a:noFill/>
            <a:miter lim="800000"/>
            <a:headEnd/>
            <a:tailEnd/>
          </a:ln>
          <a:effectLst/>
        </p:spPr>
        <p:txBody>
          <a:bodyPr wrap="none">
            <a:spAutoFit/>
          </a:bodyPr>
          <a:lstStyle/>
          <a:p>
            <a:r>
              <a:rPr lang="zh-CN" altLang="en-US" sz="1600">
                <a:solidFill>
                  <a:srgbClr val="000000"/>
                </a:solidFill>
              </a:rPr>
              <a:t>截至：</a:t>
            </a:r>
            <a:r>
              <a:rPr lang="en-US" altLang="zh-CN" sz="1600">
                <a:solidFill>
                  <a:srgbClr val="000000"/>
                </a:solidFill>
              </a:rPr>
              <a:t>2013-05-31</a:t>
            </a:r>
            <a:endParaRPr lang="zh-CN" altLang="en-US" sz="1600">
              <a:solidFill>
                <a:srgbClr val="000000"/>
              </a:solidFill>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idx="4294967295"/>
          </p:nvPr>
        </p:nvSpPr>
        <p:spPr/>
        <p:txBody>
          <a:bodyPr/>
          <a:lstStyle/>
          <a:p>
            <a:r>
              <a:rPr lang="zh-CN" altLang="en-US" b="0" smtClean="0"/>
              <a:t>国债托管结构</a:t>
            </a:r>
          </a:p>
        </p:txBody>
      </p:sp>
      <p:sp>
        <p:nvSpPr>
          <p:cNvPr id="33794" name="Line 5"/>
          <p:cNvSpPr>
            <a:spLocks noChangeShapeType="1"/>
          </p:cNvSpPr>
          <p:nvPr/>
        </p:nvSpPr>
        <p:spPr bwMode="auto">
          <a:xfrm>
            <a:off x="5170488" y="1179513"/>
            <a:ext cx="0" cy="0"/>
          </a:xfrm>
          <a:prstGeom prst="line">
            <a:avLst/>
          </a:prstGeom>
          <a:noFill/>
          <a:ln w="12700" cap="rnd">
            <a:solidFill>
              <a:srgbClr val="C0C0C0"/>
            </a:solidFill>
            <a:round/>
            <a:headEnd/>
            <a:tailEnd/>
          </a:ln>
        </p:spPr>
        <p:txBody>
          <a:bodyPr lIns="45720" rIns="45720" anchor="ctr"/>
          <a:lstStyle/>
          <a:p>
            <a:endParaRPr lang="zh-CN" altLang="en-US"/>
          </a:p>
        </p:txBody>
      </p:sp>
      <p:sp>
        <p:nvSpPr>
          <p:cNvPr id="34660" name="Line 868"/>
          <p:cNvSpPr>
            <a:spLocks noChangeShapeType="1"/>
          </p:cNvSpPr>
          <p:nvPr/>
        </p:nvSpPr>
        <p:spPr bwMode="auto">
          <a:xfrm>
            <a:off x="5219700" y="1119188"/>
            <a:ext cx="0" cy="0"/>
          </a:xfrm>
          <a:prstGeom prst="line">
            <a:avLst/>
          </a:prstGeom>
          <a:noFill/>
          <a:ln w="12700" cap="rnd">
            <a:solidFill>
              <a:srgbClr val="C0C0C0"/>
            </a:solidFill>
            <a:round/>
            <a:headEnd/>
            <a:tailEnd/>
          </a:ln>
          <a:effectLst/>
        </p:spPr>
        <p:txBody>
          <a:bodyPr/>
          <a:lstStyle/>
          <a:p>
            <a:endParaRPr lang="zh-CN" altLang="en-US"/>
          </a:p>
        </p:txBody>
      </p:sp>
      <p:graphicFrame>
        <p:nvGraphicFramePr>
          <p:cNvPr id="152737" name="Group 1185"/>
          <p:cNvGraphicFramePr>
            <a:graphicFrameLocks noGrp="1"/>
          </p:cNvGraphicFramePr>
          <p:nvPr/>
        </p:nvGraphicFramePr>
        <p:xfrm>
          <a:off x="3851275" y="765175"/>
          <a:ext cx="4343400" cy="5538788"/>
        </p:xfrm>
        <a:graphic>
          <a:graphicData uri="http://schemas.openxmlformats.org/drawingml/2006/table">
            <a:tbl>
              <a:tblPr/>
              <a:tblGrid>
                <a:gridCol w="1790700"/>
                <a:gridCol w="1028700"/>
                <a:gridCol w="762000"/>
                <a:gridCol w="762000"/>
              </a:tblGrid>
              <a:tr h="2127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rgbClr val="000000"/>
                          </a:solidFill>
                          <a:effectLst/>
                          <a:latin typeface="Arial" charset="0"/>
                          <a:ea typeface="宋体" charset="-122"/>
                          <a:cs typeface="Arial" charset="0"/>
                        </a:rPr>
                        <a:t>统计月份：</a:t>
                      </a:r>
                      <a:r>
                        <a:rPr kumimoji="0" lang="en-US" altLang="zh-CN" sz="1000" b="0" i="0" u="none" strike="noStrike" cap="none" normalizeH="0" baseline="0" smtClean="0">
                          <a:ln>
                            <a:noFill/>
                          </a:ln>
                          <a:solidFill>
                            <a:srgbClr val="000000"/>
                          </a:solidFill>
                          <a:effectLst/>
                          <a:latin typeface="Arial" charset="0"/>
                          <a:ea typeface="宋体" charset="-122"/>
                          <a:cs typeface="Arial" charset="0"/>
                        </a:rPr>
                        <a:t>2013-04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rgbClr val="000000"/>
                          </a:solidFill>
                          <a:effectLst/>
                          <a:latin typeface="Arial" charset="0"/>
                          <a:ea typeface="宋体" charset="-122"/>
                          <a:cs typeface="Arial" charset="0"/>
                        </a:rPr>
                        <a:t>单位：亿元</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黑体" pitchFamily="49"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黑体" pitchFamily="49" charset="-122"/>
                      </a:endParaRPr>
                    </a:p>
                  </a:txBody>
                  <a:tcPr horzOverflow="overflow">
                    <a:lnL>
                      <a:noFill/>
                    </a:lnL>
                    <a:lnR cap="flat">
                      <a:noFill/>
                    </a:lnR>
                    <a:lnT cap="flat">
                      <a:noFill/>
                    </a:lnT>
                    <a:lnB>
                      <a:noFill/>
                    </a:lnB>
                    <a:lnTlToBr>
                      <a:noFill/>
                    </a:lnTlToBr>
                    <a:lnBlToTr>
                      <a:noFill/>
                    </a:lnBlToTr>
                    <a:noFill/>
                  </a:tcPr>
                </a:tc>
              </a:tr>
              <a:tr h="214313">
                <a:tc rowSpan="3">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C0C0C0"/>
                      </a:solidFill>
                      <a:prstDash val="solid"/>
                      <a:round/>
                      <a:headEnd type="none" w="med" len="med"/>
                      <a:tailEnd type="none" w="med" len="med"/>
                    </a:lnR>
                    <a:lnT>
                      <a:noFill/>
                    </a:lnT>
                    <a:lnB w="12700" cap="flat" cmpd="sng" algn="ctr">
                      <a:solidFill>
                        <a:srgbClr val="C0C0C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a:noFill/>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hMerge="1">
                  <a:txBody>
                    <a:bodyPr/>
                    <a:lstStyle/>
                    <a:p>
                      <a:endParaRPr lang="zh-CN" altLang="en-US"/>
                    </a:p>
                  </a:txBody>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cap="flat">
                      <a:noFill/>
                    </a:lnR>
                    <a:lnT>
                      <a:noFill/>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r>
              <a:tr h="214313">
                <a:tc vMerge="1">
                  <a:txBody>
                    <a:bodyPr/>
                    <a:lstStyle/>
                    <a:p>
                      <a:endParaRPr lang="zh-CN" altLang="en-US"/>
                    </a:p>
                  </a:txBody>
                  <a:tcPr/>
                </a:tc>
                <a:tc gridSpan="2">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国债</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hMerge="1">
                  <a:txBody>
                    <a:bodyPr/>
                    <a:lstStyle/>
                    <a:p>
                      <a:endParaRPr lang="zh-CN" altLang="en-US"/>
                    </a:p>
                  </a:txBody>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cap="flat">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r>
              <a:tr h="214313">
                <a:tc vMerge="1">
                  <a:txBody>
                    <a:bodyPr/>
                    <a:lstStyle/>
                    <a:p>
                      <a:endParaRPr lang="zh-CN" altLang="en-US"/>
                    </a:p>
                  </a:txBody>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本月末</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上年末</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宋体" charset="-122"/>
                          <a:ea typeface="宋体" charset="-122"/>
                          <a:cs typeface="Arial" charset="0"/>
                        </a:rPr>
                        <a:t>比例</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合计</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71,855.45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70,674.35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zh-CN" altLang="en-US" sz="800" b="0" i="0" u="none" strike="noStrike" cap="none" normalizeH="0" baseline="0" smtClean="0">
                          <a:ln>
                            <a:noFill/>
                          </a:ln>
                          <a:solidFill>
                            <a:srgbClr val="333333"/>
                          </a:solidFill>
                          <a:effectLst/>
                          <a:latin typeface="Arial" charset="0"/>
                          <a:ea typeface="宋体" charset="-122"/>
                          <a:cs typeface="Arial" charset="0"/>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特殊结算成员</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15,563.25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15,591.75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21.66%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商业银行</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49,109.53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47,815.06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68.34%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全国性商业银行</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40,349.53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39,442.07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56.15%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外资银行</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1,113.52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912.01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1.55%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城市商业银行</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5,206.41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5,229.61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7.25%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农村商业银行</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2,156.65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1,967.39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3.00%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农村合作银行</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232.73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199.78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0.32%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村镇银行</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其它</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50.70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64.20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信用社</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540.68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582.07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0.75%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非银行金融机构</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256.85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253.80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0.36%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证券公司</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61.80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25.60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保险机构</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2,992.93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3,091.58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4.17%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基金类</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956.47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1,047.30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1.33%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非金融机构</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36.23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36.90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银行间</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17.00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17.56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柜台</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19.23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19.34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个人投资者</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2.76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3.25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交易所</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1,877.79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1,782.43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2.61%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其它</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cap="flat">
                      <a:noFill/>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457.16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444.62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0.64%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
          <p:cNvSpPr>
            <a:spLocks noChangeArrowheads="1"/>
          </p:cNvSpPr>
          <p:nvPr/>
        </p:nvSpPr>
        <p:spPr bwMode="auto">
          <a:xfrm>
            <a:off x="384175" y="1916113"/>
            <a:ext cx="5915025" cy="1008062"/>
          </a:xfrm>
          <a:prstGeom prst="rect">
            <a:avLst/>
          </a:prstGeom>
          <a:solidFill>
            <a:srgbClr val="FFFFFF"/>
          </a:solidFill>
          <a:ln w="9525">
            <a:noFill/>
            <a:miter lim="800000"/>
            <a:headEnd/>
            <a:tailEnd/>
          </a:ln>
        </p:spPr>
        <p:txBody>
          <a:bodyPr lIns="0" tIns="0" rIns="0" bIns="0" anchor="b"/>
          <a:lstStyle/>
          <a:p>
            <a:pPr eaLnBrk="0" hangingPunct="0">
              <a:buFont typeface="Wingdings" pitchFamily="2" charset="2"/>
              <a:buChar char="l"/>
            </a:pPr>
            <a:r>
              <a:rPr lang="en-US" altLang="zh-CN" sz="2400" b="1">
                <a:solidFill>
                  <a:srgbClr val="0F218B"/>
                </a:solidFill>
                <a:ea typeface="楷体_GB2312"/>
                <a:cs typeface="楷体_GB2312"/>
              </a:rPr>
              <a:t>Section 1: </a:t>
            </a:r>
            <a:r>
              <a:rPr lang="zh-CN" altLang="en-US" sz="2400" b="1">
                <a:solidFill>
                  <a:srgbClr val="0F218B"/>
                </a:solidFill>
                <a:ea typeface="楷体_GB2312"/>
                <a:cs typeface="楷体_GB2312"/>
              </a:rPr>
              <a:t>银行间债券市场的前世今生</a:t>
            </a:r>
            <a:endParaRPr lang="zh-CN" altLang="en-GB" sz="1600" b="1">
              <a:solidFill>
                <a:srgbClr val="0F218B"/>
              </a:solidFill>
              <a:ea typeface="楷体_GB2312"/>
              <a:cs typeface="楷体_GB2312"/>
            </a:endParaRPr>
          </a:p>
        </p:txBody>
      </p:sp>
      <p:sp>
        <p:nvSpPr>
          <p:cNvPr id="16386" name="Line 5"/>
          <p:cNvSpPr>
            <a:spLocks noChangeShapeType="1"/>
          </p:cNvSpPr>
          <p:nvPr/>
        </p:nvSpPr>
        <p:spPr bwMode="auto">
          <a:xfrm>
            <a:off x="317500" y="3213100"/>
            <a:ext cx="4721225" cy="0"/>
          </a:xfrm>
          <a:prstGeom prst="line">
            <a:avLst/>
          </a:prstGeom>
          <a:noFill/>
          <a:ln w="28575">
            <a:solidFill>
              <a:srgbClr val="808080"/>
            </a:solidFill>
            <a:round/>
            <a:headEnd/>
            <a:tailEnd/>
          </a:ln>
        </p:spPr>
        <p:txBody>
          <a:bodyPr lIns="45720" rIns="45720" anchor="ctr"/>
          <a:lstStyle/>
          <a:p>
            <a:endParaRPr lang="zh-CN" altLang="en-US"/>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p:txBody>
          <a:bodyPr/>
          <a:lstStyle/>
          <a:p>
            <a:r>
              <a:rPr lang="zh-CN" altLang="en-US" b="0" smtClean="0"/>
              <a:t>国债交易量与银行间市场交易量</a:t>
            </a:r>
          </a:p>
        </p:txBody>
      </p:sp>
      <p:graphicFrame>
        <p:nvGraphicFramePr>
          <p:cNvPr id="155336" name="Group 2760"/>
          <p:cNvGraphicFramePr>
            <a:graphicFrameLocks noGrp="1"/>
          </p:cNvGraphicFramePr>
          <p:nvPr/>
        </p:nvGraphicFramePr>
        <p:xfrm>
          <a:off x="611188" y="1517650"/>
          <a:ext cx="7921625" cy="3824288"/>
        </p:xfrm>
        <a:graphic>
          <a:graphicData uri="http://schemas.openxmlformats.org/drawingml/2006/table">
            <a:tbl>
              <a:tblPr/>
              <a:tblGrid>
                <a:gridCol w="1778000"/>
                <a:gridCol w="838200"/>
                <a:gridCol w="774700"/>
                <a:gridCol w="498475"/>
                <a:gridCol w="749300"/>
                <a:gridCol w="711200"/>
                <a:gridCol w="555625"/>
                <a:gridCol w="749300"/>
                <a:gridCol w="711200"/>
                <a:gridCol w="555625"/>
              </a:tblGrid>
              <a:tr h="2444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rgbClr val="000000"/>
                          </a:solidFill>
                          <a:effectLst/>
                          <a:latin typeface="Arial" charset="0"/>
                          <a:ea typeface="宋体" charset="-122"/>
                          <a:cs typeface="Arial" charset="0"/>
                        </a:rPr>
                        <a:t>统计月份：</a:t>
                      </a:r>
                      <a:r>
                        <a:rPr kumimoji="0" lang="en-US" altLang="zh-CN" sz="1000" b="0" i="0" u="none" strike="noStrike" cap="none" normalizeH="0" baseline="0" smtClean="0">
                          <a:ln>
                            <a:noFill/>
                          </a:ln>
                          <a:solidFill>
                            <a:srgbClr val="000000"/>
                          </a:solidFill>
                          <a:effectLst/>
                          <a:latin typeface="Arial" charset="0"/>
                          <a:ea typeface="宋体" charset="-122"/>
                          <a:cs typeface="Arial" charset="0"/>
                        </a:rPr>
                        <a:t>2013-04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rgbClr val="000000"/>
                          </a:solidFill>
                          <a:effectLst/>
                          <a:latin typeface="Arial" charset="0"/>
                          <a:ea typeface="宋体" charset="-122"/>
                          <a:cs typeface="Arial" charset="0"/>
                        </a:rPr>
                        <a:t>单位：亿元</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黑体" pitchFamily="49"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黑体" pitchFamily="49"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黑体" pitchFamily="49"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黑体" pitchFamily="49"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黑体" pitchFamily="49"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黑体" pitchFamily="49"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黑体" pitchFamily="49"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黑体" pitchFamily="49" charset="-122"/>
                      </a:endParaRPr>
                    </a:p>
                  </a:txBody>
                  <a:tcPr horzOverflow="overflow">
                    <a:lnL>
                      <a:noFill/>
                    </a:lnL>
                    <a:lnR cap="flat">
                      <a:noFill/>
                    </a:lnR>
                    <a:lnT cap="flat">
                      <a:noFill/>
                    </a:lnT>
                    <a:lnB>
                      <a:noFill/>
                    </a:lnB>
                    <a:lnTlToBr>
                      <a:noFill/>
                    </a:lnTlToBr>
                    <a:lnBlToTr>
                      <a:noFill/>
                    </a:lnBlToTr>
                    <a:noFill/>
                  </a:tcPr>
                </a:tc>
              </a:tr>
              <a:tr h="214313">
                <a:tc rowSpan="2">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C0C0C0"/>
                      </a:solidFill>
                      <a:prstDash val="solid"/>
                      <a:round/>
                      <a:headEnd type="none" w="med" len="med"/>
                      <a:tailEnd type="none" w="med" len="med"/>
                    </a:lnR>
                    <a:lnT>
                      <a:noFill/>
                    </a:lnT>
                    <a:lnB w="12700" cap="flat" cmpd="sng" algn="ctr">
                      <a:solidFill>
                        <a:srgbClr val="C0C0C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本月</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a:noFill/>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本年</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a:noFill/>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上年</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cap="flat">
                      <a:noFill/>
                    </a:lnR>
                    <a:lnT>
                      <a:noFill/>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hMerge="1">
                  <a:txBody>
                    <a:bodyPr/>
                    <a:lstStyle/>
                    <a:p>
                      <a:endParaRPr lang="zh-CN" altLang="en-US"/>
                    </a:p>
                  </a:txBody>
                  <a:tcPr/>
                </a:tc>
                <a:tc hMerge="1">
                  <a:txBody>
                    <a:bodyPr/>
                    <a:lstStyle/>
                    <a:p>
                      <a:endParaRPr lang="zh-CN" altLang="en-US"/>
                    </a:p>
                  </a:txBody>
                  <a:tcPr/>
                </a:tc>
              </a:tr>
              <a:tr h="214313">
                <a:tc vMerge="1">
                  <a:txBody>
                    <a:bodyPr/>
                    <a:lstStyle/>
                    <a:p>
                      <a:endParaRPr lang="zh-CN" altLang="en-US"/>
                    </a:p>
                  </a:txBody>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债券交割量</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比重（</a:t>
                      </a:r>
                      <a:r>
                        <a:rPr kumimoji="0" lang="en-US" altLang="zh-CN" sz="800" b="1" i="0" u="none" strike="noStrike" cap="none" normalizeH="0" baseline="0" smtClean="0">
                          <a:ln>
                            <a:noFill/>
                          </a:ln>
                          <a:solidFill>
                            <a:srgbClr val="333333"/>
                          </a:solidFill>
                          <a:effectLst/>
                          <a:latin typeface="Arial" charset="0"/>
                          <a:ea typeface="宋体" charset="-122"/>
                          <a:cs typeface="Arial" charset="0"/>
                        </a:rPr>
                        <a:t>%</a:t>
                      </a:r>
                      <a:r>
                        <a:rPr kumimoji="0" lang="zh-CN" altLang="en-US" sz="800" b="1" i="0" u="none" strike="noStrike" cap="none" normalizeH="0" baseline="0" smtClean="0">
                          <a:ln>
                            <a:noFill/>
                          </a:ln>
                          <a:solidFill>
                            <a:srgbClr val="333333"/>
                          </a:solidFill>
                          <a:effectLst/>
                          <a:latin typeface="Arial" charset="0"/>
                          <a:ea typeface="宋体" charset="-122"/>
                          <a:cs typeface="Arial" charset="0"/>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笔数</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债券交割量</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比重（</a:t>
                      </a:r>
                      <a:r>
                        <a:rPr kumimoji="0" lang="en-US" altLang="zh-CN" sz="800" b="1" i="0" u="none" strike="noStrike" cap="none" normalizeH="0" baseline="0" smtClean="0">
                          <a:ln>
                            <a:noFill/>
                          </a:ln>
                          <a:solidFill>
                            <a:srgbClr val="333333"/>
                          </a:solidFill>
                          <a:effectLst/>
                          <a:latin typeface="Arial" charset="0"/>
                          <a:ea typeface="宋体" charset="-122"/>
                          <a:cs typeface="Arial" charset="0"/>
                        </a:rPr>
                        <a:t>%</a:t>
                      </a:r>
                      <a:r>
                        <a:rPr kumimoji="0" lang="zh-CN" altLang="en-US" sz="800" b="1" i="0" u="none" strike="noStrike" cap="none" normalizeH="0" baseline="0" smtClean="0">
                          <a:ln>
                            <a:noFill/>
                          </a:ln>
                          <a:solidFill>
                            <a:srgbClr val="333333"/>
                          </a:solidFill>
                          <a:effectLst/>
                          <a:latin typeface="Arial" charset="0"/>
                          <a:ea typeface="宋体" charset="-122"/>
                          <a:cs typeface="Arial" charset="0"/>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笔数</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债券交割量</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比重（</a:t>
                      </a:r>
                      <a:r>
                        <a:rPr kumimoji="0" lang="en-US" altLang="zh-CN" sz="800" b="1" i="0" u="none" strike="noStrike" cap="none" normalizeH="0" baseline="0" smtClean="0">
                          <a:ln>
                            <a:noFill/>
                          </a:ln>
                          <a:solidFill>
                            <a:srgbClr val="333333"/>
                          </a:solidFill>
                          <a:effectLst/>
                          <a:latin typeface="Arial" charset="0"/>
                          <a:ea typeface="宋体" charset="-122"/>
                          <a:cs typeface="Arial" charset="0"/>
                        </a:rPr>
                        <a:t>%</a:t>
                      </a:r>
                      <a:r>
                        <a:rPr kumimoji="0" lang="zh-CN" altLang="en-US" sz="800" b="1" i="0" u="none" strike="noStrike" cap="none" normalizeH="0" baseline="0" smtClean="0">
                          <a:ln>
                            <a:noFill/>
                          </a:ln>
                          <a:solidFill>
                            <a:srgbClr val="333333"/>
                          </a:solidFill>
                          <a:effectLst/>
                          <a:latin typeface="Arial" charset="0"/>
                          <a:ea typeface="宋体" charset="-122"/>
                          <a:cs typeface="Arial" charset="0"/>
                        </a:rPr>
                        <a:t>）</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笔数</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cap="flat">
                      <a:noFill/>
                    </a:lnR>
                    <a:lnT w="12700" cap="flat" cmpd="sng" algn="ctr">
                      <a:solidFill>
                        <a:srgbClr val="C0C0C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合计</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62,912.58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100.00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51,624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255,396.60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100.00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200,977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698,076.98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100.00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483,501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政府债券</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9,887.32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15.72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5,575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35,430.89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13.87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18,417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112,357.58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16.10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63,116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央行票据</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2,125.99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3.38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850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8,591.33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3.36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3,854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83,131.21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11.91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29,181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政策性银行债</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22,651.33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36.00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11,374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88,991.94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34.84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44,213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227,728.71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32.62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114,896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政府支持机构债券</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1,809.92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2.88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1,124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1,890.52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0.74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1,147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133.20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53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政府支持债券</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2,709.48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1.06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2,158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11,543.18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1.65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8,766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商业银行债券</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480.59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0.76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348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1,877.64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0.74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1,272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7,495.67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1.07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4,266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非银行金融机构债券</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6.39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27.92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259.78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248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企业债券</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11,590.69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18.42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15,317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50,068.12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19.60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62,078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93,596.27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13.41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107,433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资产支持证券</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中期票据</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14,251.89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22.65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16,865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65,442.93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25.62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67,265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161,047.32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23.07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154,105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集合票据</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26.86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87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108.14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326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527.85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1,184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外国债券</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81.60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0.13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74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257.70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0.10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207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255.20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251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其他债券</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cap="flat">
                      <a:noFill/>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395288" y="404813"/>
            <a:ext cx="6337300" cy="647700"/>
          </a:xfrm>
        </p:spPr>
        <p:txBody>
          <a:bodyPr/>
          <a:lstStyle/>
          <a:p>
            <a:r>
              <a:rPr lang="zh-CN" altLang="en-US" b="0" smtClean="0"/>
              <a:t>现货交易结构（按投资者）</a:t>
            </a:r>
          </a:p>
        </p:txBody>
      </p:sp>
      <p:sp>
        <p:nvSpPr>
          <p:cNvPr id="35842" name="Line 5"/>
          <p:cNvSpPr>
            <a:spLocks noChangeShapeType="1"/>
          </p:cNvSpPr>
          <p:nvPr/>
        </p:nvSpPr>
        <p:spPr bwMode="auto">
          <a:xfrm>
            <a:off x="4354513" y="1241425"/>
            <a:ext cx="0" cy="0"/>
          </a:xfrm>
          <a:prstGeom prst="line">
            <a:avLst/>
          </a:prstGeom>
          <a:noFill/>
          <a:ln w="12700" cap="rnd">
            <a:solidFill>
              <a:srgbClr val="C0C0C0"/>
            </a:solidFill>
            <a:round/>
            <a:headEnd/>
            <a:tailEnd/>
          </a:ln>
        </p:spPr>
        <p:txBody>
          <a:bodyPr lIns="45720" rIns="45720" anchor="ctr"/>
          <a:lstStyle/>
          <a:p>
            <a:endParaRPr lang="zh-CN" altLang="en-US"/>
          </a:p>
        </p:txBody>
      </p:sp>
      <p:sp>
        <p:nvSpPr>
          <p:cNvPr id="36398" name="Line 558"/>
          <p:cNvSpPr>
            <a:spLocks noChangeShapeType="1"/>
          </p:cNvSpPr>
          <p:nvPr/>
        </p:nvSpPr>
        <p:spPr bwMode="auto">
          <a:xfrm>
            <a:off x="4294188" y="1135063"/>
            <a:ext cx="0" cy="0"/>
          </a:xfrm>
          <a:prstGeom prst="line">
            <a:avLst/>
          </a:prstGeom>
          <a:noFill/>
          <a:ln w="12700" cap="rnd">
            <a:solidFill>
              <a:srgbClr val="C0C0C0"/>
            </a:solidFill>
            <a:round/>
            <a:headEnd/>
            <a:tailEnd/>
          </a:ln>
          <a:effectLst/>
        </p:spPr>
        <p:txBody>
          <a:bodyPr/>
          <a:lstStyle/>
          <a:p>
            <a:endParaRPr lang="zh-CN" altLang="en-US"/>
          </a:p>
        </p:txBody>
      </p:sp>
      <p:graphicFrame>
        <p:nvGraphicFramePr>
          <p:cNvPr id="36809" name="Group 969"/>
          <p:cNvGraphicFramePr>
            <a:graphicFrameLocks noGrp="1"/>
          </p:cNvGraphicFramePr>
          <p:nvPr/>
        </p:nvGraphicFramePr>
        <p:xfrm>
          <a:off x="2411413" y="908050"/>
          <a:ext cx="6221412" cy="5540375"/>
        </p:xfrm>
        <a:graphic>
          <a:graphicData uri="http://schemas.openxmlformats.org/drawingml/2006/table">
            <a:tbl>
              <a:tblPr/>
              <a:tblGrid>
                <a:gridCol w="1803400"/>
                <a:gridCol w="1028700"/>
                <a:gridCol w="774700"/>
                <a:gridCol w="698500"/>
                <a:gridCol w="698500"/>
                <a:gridCol w="469900"/>
                <a:gridCol w="182562"/>
                <a:gridCol w="565150"/>
              </a:tblGrid>
              <a:tr h="4318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rgbClr val="000000"/>
                          </a:solidFill>
                          <a:effectLst/>
                          <a:latin typeface="Arial" charset="0"/>
                          <a:ea typeface="宋体" charset="-122"/>
                          <a:cs typeface="Arial" charset="0"/>
                        </a:rPr>
                        <a:t>统计月份：</a:t>
                      </a:r>
                      <a:r>
                        <a:rPr kumimoji="0" lang="en-US" altLang="zh-CN" sz="1000" b="0" i="0" u="none" strike="noStrike" cap="none" normalizeH="0" baseline="0" smtClean="0">
                          <a:ln>
                            <a:noFill/>
                          </a:ln>
                          <a:solidFill>
                            <a:srgbClr val="000000"/>
                          </a:solidFill>
                          <a:effectLst/>
                          <a:latin typeface="Arial" charset="0"/>
                          <a:ea typeface="宋体" charset="-122"/>
                          <a:cs typeface="Arial" charset="0"/>
                        </a:rPr>
                        <a:t>2013-04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rgbClr val="000000"/>
                          </a:solidFill>
                          <a:effectLst/>
                          <a:latin typeface="Arial" charset="0"/>
                          <a:ea typeface="宋体" charset="-122"/>
                          <a:cs typeface="Arial" charset="0"/>
                        </a:rPr>
                        <a:t>单位：亿元</a:t>
                      </a:r>
                      <a:endParaRPr kumimoji="0" lang="zh-CN" altLang="en-US" sz="1800" b="0" i="0" u="none" strike="noStrike" cap="none" normalizeH="0" baseline="0" smtClean="0">
                        <a:ln>
                          <a:noFill/>
                        </a:ln>
                        <a:solidFill>
                          <a:schemeClr val="tx1"/>
                        </a:solidFill>
                        <a:effectLst/>
                        <a:latin typeface="Arial" charset="0"/>
                        <a:ea typeface="宋体" charset="-122"/>
                      </a:endParaRP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黑体" pitchFamily="49"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黑体" pitchFamily="49"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黑体" pitchFamily="49"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黑体" pitchFamily="49" charset="-122"/>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黑体" pitchFamily="49" charset="-122"/>
                      </a:endParaRPr>
                    </a:p>
                  </a:txBody>
                  <a:tcPr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214313">
                <a:tc rowSpan="3">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C0C0C0"/>
                      </a:solidFill>
                      <a:prstDash val="solid"/>
                      <a:round/>
                      <a:headEnd type="none" w="med" len="med"/>
                      <a:tailEnd type="none" w="med" len="med"/>
                    </a:lnR>
                    <a:lnT>
                      <a:noFill/>
                    </a:lnT>
                    <a:lnB w="12700" cap="flat" cmpd="sng" algn="ctr">
                      <a:solidFill>
                        <a:srgbClr val="C0C0C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总计</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a:noFill/>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a:noFill/>
                    </a:lnR>
                    <a:lnT>
                      <a:noFill/>
                    </a:lnT>
                    <a:lnB>
                      <a:noFill/>
                    </a:lnB>
                    <a:lnTlToBr>
                      <a:noFill/>
                    </a:lnTlToBr>
                    <a:lnBlToTr>
                      <a:noFill/>
                    </a:lnBlToTr>
                    <a:solidFill>
                      <a:srgbClr val="FFFFCC"/>
                    </a:solidFill>
                  </a:tcPr>
                </a:tc>
                <a:tc gridSpan="2">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a:noFill/>
                    </a:lnB>
                    <a:lnTlToBr>
                      <a:noFill/>
                    </a:lnTlToBr>
                    <a:lnBlToTr>
                      <a:noFill/>
                    </a:lnBlToTr>
                    <a:solidFill>
                      <a:srgbClr val="FFFFCC"/>
                    </a:solidFill>
                  </a:tcPr>
                </a:tc>
                <a:tc hMerge="1">
                  <a:txBody>
                    <a:bodyPr/>
                    <a:lstStyle/>
                    <a:p>
                      <a:endParaRPr lang="zh-CN" altLang="en-US"/>
                    </a:p>
                  </a:txBody>
                  <a:tcPr/>
                </a:tc>
              </a:tr>
              <a:tr h="214313">
                <a:tc vMerge="1">
                  <a:txBody>
                    <a:bodyPr/>
                    <a:lstStyle/>
                    <a:p>
                      <a:endParaRPr lang="zh-CN" altLang="en-US"/>
                    </a:p>
                  </a:txBody>
                  <a:tcPr/>
                </a:tc>
                <a:tc gridSpan="2">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本月</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hMerge="1">
                  <a:txBody>
                    <a:bodyPr/>
                    <a:lstStyle/>
                    <a:p>
                      <a:endParaRPr lang="zh-CN" altLang="en-US"/>
                    </a:p>
                  </a:txBody>
                  <a:tcPr/>
                </a:tc>
                <a:tc gridSpan="2">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本年</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hMerge="1">
                  <a:txBody>
                    <a:bodyPr/>
                    <a:lstStyle/>
                    <a:p>
                      <a:endParaRPr lang="zh-CN" altLang="en-US"/>
                    </a:p>
                  </a:txBody>
                  <a:tcPr/>
                </a:tc>
                <a:tc gridSpan="3">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宋体" charset="-122"/>
                          <a:ea typeface="宋体" charset="-122"/>
                          <a:cs typeface="Arial" charset="0"/>
                        </a:rPr>
                        <a:t>本年</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cap="flat">
                      <a:noFill/>
                    </a:lnR>
                    <a:lnT>
                      <a:noFill/>
                    </a:lnT>
                    <a:lnB>
                      <a:noFill/>
                    </a:lnB>
                    <a:lnTlToBr>
                      <a:noFill/>
                    </a:lnTlToBr>
                    <a:lnBlToTr>
                      <a:noFill/>
                    </a:lnBlToTr>
                    <a:solidFill>
                      <a:srgbClr val="FFFFCC"/>
                    </a:solidFill>
                  </a:tcPr>
                </a:tc>
                <a:tc hMerge="1">
                  <a:txBody>
                    <a:bodyPr/>
                    <a:lstStyle/>
                    <a:p>
                      <a:endParaRPr lang="zh-CN" altLang="en-US"/>
                    </a:p>
                  </a:txBody>
                  <a:tcPr/>
                </a:tc>
                <a:tc hMerge="1">
                  <a:txBody>
                    <a:bodyPr/>
                    <a:lstStyle/>
                    <a:p>
                      <a:endParaRPr lang="zh-CN" altLang="en-US"/>
                    </a:p>
                  </a:txBody>
                  <a:tcPr/>
                </a:tc>
              </a:tr>
              <a:tr h="184150">
                <a:tc vMerge="1">
                  <a:txBody>
                    <a:bodyPr/>
                    <a:lstStyle/>
                    <a:p>
                      <a:endParaRPr lang="zh-CN" altLang="en-US"/>
                    </a:p>
                  </a:txBody>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买入</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卖出</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买入</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卖出</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宋体" charset="-122"/>
                          <a:ea typeface="宋体" charset="-122"/>
                          <a:cs typeface="Arial" charset="0"/>
                        </a:rPr>
                        <a:t>买入</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C0C0C0"/>
                      </a:solidFill>
                      <a:prstDash val="solid"/>
                      <a:round/>
                      <a:headEnd type="none" w="med" len="med"/>
                      <a:tailEnd type="none" w="med" len="med"/>
                    </a:lnL>
                    <a:lnR>
                      <a:noFill/>
                    </a:lnR>
                    <a:lnT>
                      <a:noFill/>
                    </a:lnT>
                    <a:lnB>
                      <a:noFill/>
                    </a:lnB>
                    <a:lnTlToBr>
                      <a:noFill/>
                    </a:lnTlToBr>
                    <a:lnBlToTr>
                      <a:noFill/>
                    </a:lnBlToTr>
                    <a:solidFill>
                      <a:srgbClr val="FFFFCC"/>
                    </a:solidFill>
                  </a:tcPr>
                </a:tc>
                <a:tc hMerge="1">
                  <a:txBody>
                    <a:bodyPr/>
                    <a:lstStyle/>
                    <a:p>
                      <a:endParaRPr lang="zh-CN" altLang="en-US"/>
                    </a:p>
                  </a:txBody>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宋体" charset="-122"/>
                          <a:ea typeface="宋体" charset="-122"/>
                          <a:cs typeface="Arial" charset="0"/>
                        </a:rPr>
                        <a:t>卖出</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a:noFill/>
                    </a:lnB>
                    <a:lnTlToBr>
                      <a:noFill/>
                    </a:lnTlToBr>
                    <a:lnBlToTr>
                      <a:noFill/>
                    </a:lnBlToTr>
                    <a:solidFill>
                      <a:srgbClr val="FFFFCC"/>
                    </a:solid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合计</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62912.58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62912.58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255396.60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255396.60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黑体" pitchFamily="49" charset="-122"/>
                      </a:endParaRPr>
                    </a:p>
                  </a:txBody>
                  <a:tcPr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黑体" pitchFamily="49" charset="-122"/>
                      </a:endParaRPr>
                    </a:p>
                  </a:txBody>
                  <a:tcPr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特殊结算成员</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1343.02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1438.75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7609.36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7555.76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2.98%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2.96%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商业银行</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41287.54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42367.26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165439.31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167440.10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FF0000"/>
                          </a:solidFill>
                          <a:effectLst/>
                          <a:latin typeface="Arial" charset="0"/>
                          <a:ea typeface="宋体" charset="-122"/>
                          <a:cs typeface="Arial" charset="0"/>
                        </a:rPr>
                        <a:t>64.78%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FF0000"/>
                          </a:solidFill>
                          <a:effectLst/>
                          <a:latin typeface="Arial" charset="0"/>
                          <a:ea typeface="宋体" charset="-122"/>
                          <a:cs typeface="Arial" charset="0"/>
                        </a:rPr>
                        <a:t>65.56%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全国性商业银行</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10970.35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10601.21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46135.19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46063.03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18.06%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18.04%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外资银行</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6510.85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6323.67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24797.43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24409.06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9.71%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9.56%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城市商业银行</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14995.15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16270.52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59991.38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61595.13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FF0000"/>
                          </a:solidFill>
                          <a:effectLst/>
                          <a:latin typeface="Arial" charset="0"/>
                          <a:ea typeface="宋体" charset="-122"/>
                          <a:cs typeface="Arial" charset="0"/>
                        </a:rPr>
                        <a:t>23.49%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FF0000"/>
                          </a:solidFill>
                          <a:effectLst/>
                          <a:latin typeface="Arial" charset="0"/>
                          <a:ea typeface="宋体" charset="-122"/>
                          <a:cs typeface="Arial" charset="0"/>
                        </a:rPr>
                        <a:t>24.12%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农村商业银行</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7368.06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7689.95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29077.84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29938.06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11.39%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11.72%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农村合作银行</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1390.21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1412.27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5151.40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5125.17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2.02%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2.01%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村镇银行</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7.60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4.00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45.90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28.70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其它</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45.32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65.65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240.18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280.95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信用社</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1539.47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1871.10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7165.34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7773.81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2.81%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3.04%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非银行金融机构</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100.87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100.87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404.66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443.31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0.16%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0.17%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证券公司</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11539.90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12003.90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49188.78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49962.54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FF0000"/>
                          </a:solidFill>
                          <a:effectLst/>
                          <a:latin typeface="Arial" charset="0"/>
                          <a:ea typeface="宋体" charset="-122"/>
                          <a:cs typeface="Arial" charset="0"/>
                        </a:rPr>
                        <a:t>19.26%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FF0000"/>
                          </a:solidFill>
                          <a:effectLst/>
                          <a:latin typeface="Arial" charset="0"/>
                          <a:ea typeface="宋体" charset="-122"/>
                          <a:cs typeface="Arial" charset="0"/>
                        </a:rPr>
                        <a:t>19.56%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保险机构</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154.33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170.64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761.16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613.09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0.30%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0.24%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基金类</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6756.15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4882.81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23915.93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21296.48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9.36%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8.34%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非金融机构</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14.28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11.97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80.51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77.73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银行间</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14.28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11.97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80.51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77.73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　　柜台</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个人投资者</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333333"/>
                          </a:solidFill>
                          <a:effectLst/>
                          <a:latin typeface="Arial" charset="0"/>
                          <a:ea typeface="宋体" charset="-122"/>
                          <a:cs typeface="Arial" charset="0"/>
                        </a:rPr>
                        <a:t>其它</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FFFFFF"/>
                      </a:solidFill>
                      <a:prstDash val="solid"/>
                      <a:round/>
                      <a:headEnd type="none" w="med" len="med"/>
                      <a:tailEnd type="none" w="med" len="med"/>
                    </a:lnR>
                    <a:lnT w="12700" cap="flat" cmpd="sng" algn="ctr">
                      <a:solidFill>
                        <a:srgbClr val="C0C0C0"/>
                      </a:solidFill>
                      <a:prstDash val="solid"/>
                      <a:round/>
                      <a:headEnd type="none" w="med" len="med"/>
                      <a:tailEnd type="none" w="med" len="med"/>
                    </a:lnT>
                    <a:lnB cap="flat">
                      <a:noFill/>
                    </a:lnB>
                    <a:lnTlToBr>
                      <a:noFill/>
                    </a:lnTlToBr>
                    <a:lnBlToTr>
                      <a:noFill/>
                    </a:lnBlToTr>
                    <a:solidFill>
                      <a:srgbClr val="FFFFCC"/>
                    </a:solid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177.02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65.28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831.55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233.79 </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0.33%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a:noFill/>
                    </a:lnR>
                    <a:lnT>
                      <a:noFill/>
                    </a:lnT>
                    <a:lnB cap="flat">
                      <a:noFill/>
                    </a:lnB>
                    <a:lnTlToBr>
                      <a:noFill/>
                    </a:lnTlToBr>
                    <a:lnBlToTr>
                      <a:noFill/>
                    </a:lnBlToTr>
                    <a:noFill/>
                  </a:tcPr>
                </a:tc>
                <a:tc hMerge="1">
                  <a:txBody>
                    <a:bodyPr/>
                    <a:lstStyle/>
                    <a:p>
                      <a:endParaRPr lang="zh-CN" altLang="en-US"/>
                    </a:p>
                  </a:txBody>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333333"/>
                          </a:solidFill>
                          <a:effectLst/>
                          <a:latin typeface="Arial" charset="0"/>
                          <a:ea typeface="宋体" charset="-122"/>
                          <a:cs typeface="Arial" charset="0"/>
                        </a:rPr>
                        <a:t>0.09%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a:xfrm>
            <a:off x="323850" y="692150"/>
            <a:ext cx="6337300" cy="647700"/>
          </a:xfrm>
        </p:spPr>
        <p:txBody>
          <a:bodyPr/>
          <a:lstStyle/>
          <a:p>
            <a:r>
              <a:rPr lang="zh-CN" altLang="en-US" b="0" smtClean="0"/>
              <a:t>现货交易结构（按券种）</a:t>
            </a:r>
          </a:p>
        </p:txBody>
      </p:sp>
      <p:graphicFrame>
        <p:nvGraphicFramePr>
          <p:cNvPr id="37437" name="Group 573"/>
          <p:cNvGraphicFramePr>
            <a:graphicFrameLocks noGrp="1"/>
          </p:cNvGraphicFramePr>
          <p:nvPr/>
        </p:nvGraphicFramePr>
        <p:xfrm>
          <a:off x="179388" y="1773238"/>
          <a:ext cx="4851400" cy="4148137"/>
        </p:xfrm>
        <a:graphic>
          <a:graphicData uri="http://schemas.openxmlformats.org/drawingml/2006/table">
            <a:tbl>
              <a:tblPr/>
              <a:tblGrid>
                <a:gridCol w="793750"/>
                <a:gridCol w="946150"/>
                <a:gridCol w="901700"/>
                <a:gridCol w="1524000"/>
                <a:gridCol w="685800"/>
              </a:tblGrid>
              <a:tr h="3032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起始日期</a:t>
                      </a:r>
                      <a:endParaRPr kumimoji="0" lang="zh-CN" altLang="en-US" sz="1800" b="1"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截止日期</a:t>
                      </a:r>
                      <a:endParaRPr kumimoji="0" lang="zh-CN" altLang="en-US" sz="1800" b="1"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国债</a:t>
                      </a:r>
                      <a:r>
                        <a:rPr kumimoji="0" lang="en-US" altLang="zh-CN" sz="1200" b="1" i="0" u="none" strike="noStrike" cap="none" normalizeH="0" baseline="0" smtClean="0">
                          <a:ln>
                            <a:noFill/>
                          </a:ln>
                          <a:solidFill>
                            <a:schemeClr val="tx1"/>
                          </a:solidFill>
                          <a:effectLst/>
                          <a:latin typeface="宋体" charset="-122"/>
                          <a:ea typeface="宋体" charset="-122"/>
                        </a:rPr>
                        <a:t>(</a:t>
                      </a:r>
                      <a:r>
                        <a:rPr kumimoji="0" lang="zh-CN" altLang="en-US" sz="1200" b="1" i="0" u="none" strike="noStrike" cap="none" normalizeH="0" baseline="0" smtClean="0">
                          <a:ln>
                            <a:noFill/>
                          </a:ln>
                          <a:solidFill>
                            <a:schemeClr val="tx1"/>
                          </a:solidFill>
                          <a:effectLst/>
                          <a:latin typeface="宋体" charset="-122"/>
                          <a:ea typeface="宋体" charset="-122"/>
                        </a:rPr>
                        <a:t>亿元</a:t>
                      </a:r>
                      <a:r>
                        <a:rPr kumimoji="0" lang="en-US" altLang="zh-CN" sz="1200" b="1" i="0" u="none" strike="noStrike" cap="none" normalizeH="0" baseline="0" smtClean="0">
                          <a:ln>
                            <a:noFill/>
                          </a:ln>
                          <a:solidFill>
                            <a:schemeClr val="tx1"/>
                          </a:solidFill>
                          <a:effectLst/>
                          <a:latin typeface="宋体" charset="-122"/>
                          <a:ea typeface="宋体" charset="-122"/>
                        </a:rPr>
                        <a:t>)</a:t>
                      </a:r>
                      <a:endParaRPr kumimoji="0" lang="en-US" altLang="zh-CN" sz="1800" b="1"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债券成交总额</a:t>
                      </a:r>
                      <a:r>
                        <a:rPr kumimoji="0" lang="en-US" altLang="zh-CN" sz="1200" b="1" i="0" u="none" strike="noStrike" cap="none" normalizeH="0" baseline="0" smtClean="0">
                          <a:ln>
                            <a:noFill/>
                          </a:ln>
                          <a:solidFill>
                            <a:schemeClr val="tx1"/>
                          </a:solidFill>
                          <a:effectLst/>
                          <a:latin typeface="宋体" charset="-122"/>
                          <a:ea typeface="宋体" charset="-122"/>
                        </a:rPr>
                        <a:t>(</a:t>
                      </a:r>
                      <a:r>
                        <a:rPr kumimoji="0" lang="zh-CN" altLang="en-US" sz="1200" b="1" i="0" u="none" strike="noStrike" cap="none" normalizeH="0" baseline="0" smtClean="0">
                          <a:ln>
                            <a:noFill/>
                          </a:ln>
                          <a:solidFill>
                            <a:schemeClr val="tx1"/>
                          </a:solidFill>
                          <a:effectLst/>
                          <a:latin typeface="宋体" charset="-122"/>
                          <a:ea typeface="宋体" charset="-122"/>
                        </a:rPr>
                        <a:t>亿元</a:t>
                      </a:r>
                      <a:r>
                        <a:rPr kumimoji="0" lang="en-US" altLang="zh-CN" sz="1200" b="1" i="0" u="none" strike="noStrike" cap="none" normalizeH="0" baseline="0" smtClean="0">
                          <a:ln>
                            <a:noFill/>
                          </a:ln>
                          <a:solidFill>
                            <a:schemeClr val="tx1"/>
                          </a:solidFill>
                          <a:effectLst/>
                          <a:latin typeface="宋体" charset="-122"/>
                          <a:ea typeface="宋体" charset="-122"/>
                        </a:rPr>
                        <a:t>)</a:t>
                      </a:r>
                      <a:endParaRPr kumimoji="0" lang="en-US" altLang="zh-CN" sz="1800" b="1"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宋体" charset="-122"/>
                          <a:ea typeface="宋体" charset="-122"/>
                        </a:rPr>
                        <a:t>占比</a:t>
                      </a:r>
                      <a:endParaRPr kumimoji="0" lang="zh-CN" altLang="en-US" sz="1800" b="1"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2013-1-1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2013-5-31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37,658.67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307,384.82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12.25%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2012-1-1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2012-12-31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91,947.07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743,821.09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12.36%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2011-1-1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2011-12-31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85,679.48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632,557.86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13.54%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2010-1-1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2010-12-31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75,612.60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636,474.26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11.88%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2009-1-1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2009-12-31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40,101.84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468,898.20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8.55%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2008-1-1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2008-12-31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36,622.68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370,343.19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9.89%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2007-1-1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2007-12-31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21,751.59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156,175.02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13.93%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2006-1-1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2006-12-31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13,336.44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102,342.94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13.03%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2005-1-1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2005-12-31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12,876.44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62,224.64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20.69%</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2004-1-1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2004-12-31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7,579.22</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28,273.40</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26.81%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2003-1-1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2003-12-31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13,536.85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36,621.87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36.96%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2002-1-1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2002-12-31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11,145.85</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12,934.07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86.17%</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2001-1-1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2001-12-31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4,984.53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5,277.86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94.44%</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2000-1-1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2000-12-31</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4,370.16</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4,793.13</a:t>
                      </a: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charset="-122"/>
                          <a:ea typeface="宋体" charset="-122"/>
                        </a:rPr>
                        <a:t>91.18%</a:t>
                      </a:r>
                      <a:endParaRPr kumimoji="0" lang="en-US"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37438" name="Picture 574" descr="成交量走势"/>
          <p:cNvPicPr>
            <a:picLocks noChangeAspect="1" noChangeArrowheads="1"/>
          </p:cNvPicPr>
          <p:nvPr/>
        </p:nvPicPr>
        <p:blipFill>
          <a:blip r:embed="rId2" cstate="print"/>
          <a:srcRect/>
          <a:stretch>
            <a:fillRect/>
          </a:stretch>
        </p:blipFill>
        <p:spPr bwMode="auto">
          <a:xfrm>
            <a:off x="5065713" y="1557338"/>
            <a:ext cx="4078287" cy="2476500"/>
          </a:xfrm>
          <a:prstGeom prst="rect">
            <a:avLst/>
          </a:prstGeom>
          <a:noFill/>
        </p:spPr>
      </p:pic>
      <p:pic>
        <p:nvPicPr>
          <p:cNvPr id="37439" name="Picture 575" descr="成交量占比"/>
          <p:cNvPicPr>
            <a:picLocks noChangeAspect="1" noChangeArrowheads="1"/>
          </p:cNvPicPr>
          <p:nvPr/>
        </p:nvPicPr>
        <p:blipFill>
          <a:blip r:embed="rId3" cstate="print"/>
          <a:srcRect/>
          <a:stretch>
            <a:fillRect/>
          </a:stretch>
        </p:blipFill>
        <p:spPr bwMode="auto">
          <a:xfrm>
            <a:off x="5076825" y="4005263"/>
            <a:ext cx="4067175" cy="2476500"/>
          </a:xfrm>
          <a:prstGeom prst="rect">
            <a:avLst/>
          </a:prstGeom>
          <a:noFill/>
        </p:spPr>
      </p:pic>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ChangeArrowheads="1"/>
          </p:cNvSpPr>
          <p:nvPr/>
        </p:nvSpPr>
        <p:spPr bwMode="auto">
          <a:xfrm>
            <a:off x="384175" y="1916113"/>
            <a:ext cx="5915025" cy="1008062"/>
          </a:xfrm>
          <a:prstGeom prst="rect">
            <a:avLst/>
          </a:prstGeom>
          <a:solidFill>
            <a:srgbClr val="FFFFFF"/>
          </a:solidFill>
          <a:ln w="9525">
            <a:noFill/>
            <a:miter lim="800000"/>
            <a:headEnd/>
            <a:tailEnd/>
          </a:ln>
        </p:spPr>
        <p:txBody>
          <a:bodyPr lIns="0" tIns="0" rIns="0" bIns="0" anchor="b"/>
          <a:lstStyle/>
          <a:p>
            <a:pPr eaLnBrk="0" hangingPunct="0">
              <a:buFont typeface="Wingdings" pitchFamily="2" charset="2"/>
              <a:buChar char="l"/>
            </a:pPr>
            <a:r>
              <a:rPr lang="en-US" altLang="zh-CN" sz="2400" b="1">
                <a:solidFill>
                  <a:srgbClr val="0F218B"/>
                </a:solidFill>
                <a:ea typeface="楷体_GB2312"/>
                <a:cs typeface="楷体_GB2312"/>
              </a:rPr>
              <a:t>Section 2: </a:t>
            </a:r>
            <a:r>
              <a:rPr lang="zh-CN" altLang="en-US" sz="2400" b="1">
                <a:solidFill>
                  <a:srgbClr val="0F218B"/>
                </a:solidFill>
                <a:ea typeface="楷体_GB2312"/>
                <a:cs typeface="楷体_GB2312"/>
              </a:rPr>
              <a:t>债券现货市场的运行逻辑</a:t>
            </a:r>
            <a:endParaRPr lang="zh-CN" altLang="en-GB" sz="1600" b="1">
              <a:solidFill>
                <a:srgbClr val="0F218B"/>
              </a:solidFill>
              <a:ea typeface="楷体_GB2312"/>
              <a:cs typeface="楷体_GB2312"/>
            </a:endParaRPr>
          </a:p>
        </p:txBody>
      </p:sp>
      <p:sp>
        <p:nvSpPr>
          <p:cNvPr id="37890" name="Line 5"/>
          <p:cNvSpPr>
            <a:spLocks noChangeShapeType="1"/>
          </p:cNvSpPr>
          <p:nvPr/>
        </p:nvSpPr>
        <p:spPr bwMode="auto">
          <a:xfrm>
            <a:off x="317500" y="3213100"/>
            <a:ext cx="4721225" cy="0"/>
          </a:xfrm>
          <a:prstGeom prst="line">
            <a:avLst/>
          </a:prstGeom>
          <a:noFill/>
          <a:ln w="28575">
            <a:solidFill>
              <a:srgbClr val="808080"/>
            </a:solidFill>
            <a:round/>
            <a:headEnd/>
            <a:tailEnd/>
          </a:ln>
        </p:spPr>
        <p:txBody>
          <a:bodyPr lIns="45720" rIns="45720" anchor="ctr"/>
          <a:lstStyle/>
          <a:p>
            <a:endParaRPr lang="zh-CN" altLang="en-US"/>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p:txBody>
          <a:bodyPr/>
          <a:lstStyle/>
          <a:p>
            <a:r>
              <a:rPr lang="zh-CN" altLang="en-US" b="0" smtClean="0"/>
              <a:t>现货交易逻辑</a:t>
            </a:r>
          </a:p>
        </p:txBody>
      </p:sp>
      <p:sp>
        <p:nvSpPr>
          <p:cNvPr id="38914" name="Rectangle 3"/>
          <p:cNvSpPr>
            <a:spLocks noChangeArrowheads="1"/>
          </p:cNvSpPr>
          <p:nvPr/>
        </p:nvSpPr>
        <p:spPr bwMode="auto">
          <a:xfrm>
            <a:off x="1042988" y="2276475"/>
            <a:ext cx="2305050" cy="314325"/>
          </a:xfrm>
          <a:prstGeom prst="rect">
            <a:avLst/>
          </a:prstGeom>
          <a:solidFill>
            <a:schemeClr val="accent1">
              <a:alpha val="79999"/>
            </a:schemeClr>
          </a:solidFill>
          <a:ln w="9525" algn="ctr">
            <a:solidFill>
              <a:schemeClr val="tx1"/>
            </a:solidFill>
            <a:miter lim="800000"/>
            <a:headEnd/>
            <a:tailEnd/>
          </a:ln>
        </p:spPr>
        <p:txBody>
          <a:bodyPr anchor="ctr">
            <a:spAutoFit/>
          </a:bodyPr>
          <a:lstStyle/>
          <a:p>
            <a:pPr algn="ctr">
              <a:spcBef>
                <a:spcPct val="50000"/>
              </a:spcBef>
              <a:buClr>
                <a:schemeClr val="folHlink"/>
              </a:buClr>
              <a:buSzPct val="80000"/>
              <a:buFont typeface="Wingdings" pitchFamily="2" charset="2"/>
              <a:buNone/>
            </a:pPr>
            <a:r>
              <a:rPr kumimoji="1" lang="en-US" altLang="zh-CN" sz="1400" b="1">
                <a:latin typeface="Times New Roman" pitchFamily="18" charset="0"/>
              </a:rPr>
              <a:t>Interest rate change</a:t>
            </a:r>
          </a:p>
        </p:txBody>
      </p:sp>
      <p:sp>
        <p:nvSpPr>
          <p:cNvPr id="38915" name="Rectangle 4"/>
          <p:cNvSpPr>
            <a:spLocks noChangeArrowheads="1"/>
          </p:cNvSpPr>
          <p:nvPr/>
        </p:nvSpPr>
        <p:spPr bwMode="auto">
          <a:xfrm>
            <a:off x="1042988" y="2852738"/>
            <a:ext cx="2305050" cy="314325"/>
          </a:xfrm>
          <a:prstGeom prst="rect">
            <a:avLst/>
          </a:prstGeom>
          <a:solidFill>
            <a:schemeClr val="accent1">
              <a:alpha val="79999"/>
            </a:schemeClr>
          </a:solidFill>
          <a:ln w="9525" algn="ctr">
            <a:solidFill>
              <a:schemeClr val="tx1"/>
            </a:solidFill>
            <a:miter lim="800000"/>
            <a:headEnd/>
            <a:tailEnd/>
          </a:ln>
        </p:spPr>
        <p:txBody>
          <a:bodyPr anchor="ctr">
            <a:spAutoFit/>
          </a:bodyPr>
          <a:lstStyle/>
          <a:p>
            <a:pPr algn="ctr">
              <a:spcBef>
                <a:spcPct val="50000"/>
              </a:spcBef>
              <a:buClr>
                <a:schemeClr val="folHlink"/>
              </a:buClr>
              <a:buSzPct val="80000"/>
              <a:buFont typeface="Wingdings" pitchFamily="2" charset="2"/>
              <a:buNone/>
            </a:pPr>
            <a:r>
              <a:rPr kumimoji="1" lang="en-US" altLang="zh-CN" sz="1400" b="1">
                <a:latin typeface="Times New Roman" pitchFamily="18" charset="0"/>
              </a:rPr>
              <a:t>Sector Selection</a:t>
            </a:r>
          </a:p>
        </p:txBody>
      </p:sp>
      <p:sp>
        <p:nvSpPr>
          <p:cNvPr id="38916" name="Rectangle 5"/>
          <p:cNvSpPr>
            <a:spLocks noChangeArrowheads="1"/>
          </p:cNvSpPr>
          <p:nvPr/>
        </p:nvSpPr>
        <p:spPr bwMode="auto">
          <a:xfrm>
            <a:off x="1042988" y="3429000"/>
            <a:ext cx="2305050" cy="314325"/>
          </a:xfrm>
          <a:prstGeom prst="rect">
            <a:avLst/>
          </a:prstGeom>
          <a:solidFill>
            <a:schemeClr val="accent1">
              <a:alpha val="79999"/>
            </a:schemeClr>
          </a:solidFill>
          <a:ln w="9525" algn="ctr">
            <a:solidFill>
              <a:schemeClr val="tx1"/>
            </a:solidFill>
            <a:miter lim="800000"/>
            <a:headEnd/>
            <a:tailEnd/>
          </a:ln>
        </p:spPr>
        <p:txBody>
          <a:bodyPr anchor="ctr">
            <a:spAutoFit/>
          </a:bodyPr>
          <a:lstStyle/>
          <a:p>
            <a:pPr algn="ctr">
              <a:spcBef>
                <a:spcPct val="50000"/>
              </a:spcBef>
              <a:buClr>
                <a:schemeClr val="folHlink"/>
              </a:buClr>
              <a:buSzPct val="80000"/>
              <a:buFont typeface="Wingdings" pitchFamily="2" charset="2"/>
              <a:buNone/>
            </a:pPr>
            <a:r>
              <a:rPr kumimoji="1" lang="en-US" altLang="zh-CN" sz="1400" b="1">
                <a:latin typeface="Times New Roman" pitchFamily="18" charset="0"/>
              </a:rPr>
              <a:t>Security Selection</a:t>
            </a:r>
          </a:p>
        </p:txBody>
      </p:sp>
      <p:sp>
        <p:nvSpPr>
          <p:cNvPr id="38917" name="Rectangle 6"/>
          <p:cNvSpPr>
            <a:spLocks noChangeArrowheads="1"/>
          </p:cNvSpPr>
          <p:nvPr/>
        </p:nvSpPr>
        <p:spPr bwMode="auto">
          <a:xfrm>
            <a:off x="1042988" y="4005263"/>
            <a:ext cx="2305050" cy="314325"/>
          </a:xfrm>
          <a:prstGeom prst="rect">
            <a:avLst/>
          </a:prstGeom>
          <a:solidFill>
            <a:schemeClr val="accent1">
              <a:alpha val="79999"/>
            </a:schemeClr>
          </a:solidFill>
          <a:ln w="9525" algn="ctr">
            <a:solidFill>
              <a:schemeClr val="tx1"/>
            </a:solidFill>
            <a:miter lim="800000"/>
            <a:headEnd/>
            <a:tailEnd/>
          </a:ln>
        </p:spPr>
        <p:txBody>
          <a:bodyPr anchor="ctr">
            <a:spAutoFit/>
          </a:bodyPr>
          <a:lstStyle/>
          <a:p>
            <a:pPr algn="ctr">
              <a:spcBef>
                <a:spcPct val="50000"/>
              </a:spcBef>
              <a:buClr>
                <a:schemeClr val="folHlink"/>
              </a:buClr>
              <a:buSzPct val="80000"/>
              <a:buFont typeface="Wingdings" pitchFamily="2" charset="2"/>
              <a:buNone/>
            </a:pPr>
            <a:r>
              <a:rPr kumimoji="1" lang="en-US" altLang="zh-CN" sz="1400" b="1">
                <a:latin typeface="Times New Roman" pitchFamily="18" charset="0"/>
              </a:rPr>
              <a:t>Trading Activities</a:t>
            </a:r>
          </a:p>
        </p:txBody>
      </p:sp>
      <p:sp>
        <p:nvSpPr>
          <p:cNvPr id="38918" name="Oval 7"/>
          <p:cNvSpPr>
            <a:spLocks noChangeArrowheads="1"/>
          </p:cNvSpPr>
          <p:nvPr/>
        </p:nvSpPr>
        <p:spPr bwMode="auto">
          <a:xfrm>
            <a:off x="4508500" y="2492375"/>
            <a:ext cx="3211513" cy="401638"/>
          </a:xfrm>
          <a:prstGeom prst="ellipse">
            <a:avLst/>
          </a:prstGeom>
          <a:solidFill>
            <a:srgbClr val="CCECFF">
              <a:alpha val="79999"/>
            </a:srgbClr>
          </a:solidFill>
          <a:ln w="9525" algn="ctr">
            <a:solidFill>
              <a:schemeClr val="tx1"/>
            </a:solidFill>
            <a:round/>
            <a:headEnd/>
            <a:tailEnd/>
          </a:ln>
        </p:spPr>
        <p:txBody>
          <a:bodyPr wrap="none" anchor="ctr">
            <a:spAutoFit/>
          </a:bodyPr>
          <a:lstStyle/>
          <a:p>
            <a:pPr algn="ctr">
              <a:spcBef>
                <a:spcPct val="50000"/>
              </a:spcBef>
              <a:buClr>
                <a:schemeClr val="folHlink"/>
              </a:buClr>
              <a:buSzPct val="80000"/>
              <a:buFont typeface="Wingdings" pitchFamily="2" charset="2"/>
              <a:buNone/>
            </a:pPr>
            <a:r>
              <a:rPr kumimoji="1" lang="zh-CN" altLang="en-US" sz="1400" b="1">
                <a:latin typeface="宋体" charset="-122"/>
              </a:rPr>
              <a:t>经济研究</a:t>
            </a:r>
            <a:r>
              <a:rPr kumimoji="1" lang="en-US" altLang="zh-CN" sz="1400" b="1">
                <a:latin typeface="宋体" charset="-122"/>
              </a:rPr>
              <a:t>(</a:t>
            </a:r>
            <a:r>
              <a:rPr kumimoji="1" lang="zh-CN" altLang="en-US" sz="1400" b="1">
                <a:latin typeface="宋体" charset="-122"/>
              </a:rPr>
              <a:t>看未来半年</a:t>
            </a:r>
            <a:r>
              <a:rPr kumimoji="1" lang="en-US" altLang="zh-CN" sz="1400" b="1">
                <a:latin typeface="宋体" charset="-122"/>
              </a:rPr>
              <a:t>-1</a:t>
            </a:r>
            <a:r>
              <a:rPr kumimoji="1" lang="zh-CN" altLang="en-US" sz="1400" b="1">
                <a:latin typeface="宋体" charset="-122"/>
              </a:rPr>
              <a:t>年</a:t>
            </a:r>
            <a:r>
              <a:rPr kumimoji="1" lang="en-US" altLang="zh-CN" sz="1400" b="1">
                <a:latin typeface="宋体" charset="-122"/>
              </a:rPr>
              <a:t>)</a:t>
            </a:r>
          </a:p>
        </p:txBody>
      </p:sp>
      <p:sp>
        <p:nvSpPr>
          <p:cNvPr id="38919" name="Line 8"/>
          <p:cNvSpPr>
            <a:spLocks noChangeShapeType="1"/>
          </p:cNvSpPr>
          <p:nvPr/>
        </p:nvSpPr>
        <p:spPr bwMode="auto">
          <a:xfrm>
            <a:off x="3708400" y="2349500"/>
            <a:ext cx="0" cy="2016125"/>
          </a:xfrm>
          <a:prstGeom prst="line">
            <a:avLst/>
          </a:prstGeom>
          <a:noFill/>
          <a:ln w="28575">
            <a:solidFill>
              <a:srgbClr val="00327E"/>
            </a:solidFill>
            <a:round/>
            <a:headEnd/>
            <a:tailEnd type="triangle" w="med" len="med"/>
          </a:ln>
        </p:spPr>
        <p:txBody>
          <a:bodyPr anchor="ctr">
            <a:spAutoFit/>
          </a:bodyPr>
          <a:lstStyle/>
          <a:p>
            <a:endParaRPr lang="zh-CN" altLang="en-US"/>
          </a:p>
        </p:txBody>
      </p:sp>
      <p:sp>
        <p:nvSpPr>
          <p:cNvPr id="38920" name="AutoShape 9"/>
          <p:cNvSpPr>
            <a:spLocks noChangeArrowheads="1"/>
          </p:cNvSpPr>
          <p:nvPr/>
        </p:nvSpPr>
        <p:spPr bwMode="auto">
          <a:xfrm>
            <a:off x="3563938" y="1557338"/>
            <a:ext cx="1944687" cy="609600"/>
          </a:xfrm>
          <a:prstGeom prst="wedgeEllipseCallout">
            <a:avLst>
              <a:gd name="adj1" fmla="val -41838"/>
              <a:gd name="adj2" fmla="val 86718"/>
            </a:avLst>
          </a:prstGeom>
          <a:solidFill>
            <a:srgbClr val="FFCC99">
              <a:alpha val="79999"/>
            </a:srgbClr>
          </a:solidFill>
          <a:ln w="9525" algn="ctr">
            <a:solidFill>
              <a:schemeClr val="tx1"/>
            </a:solidFill>
            <a:miter lim="800000"/>
            <a:headEnd/>
            <a:tailEnd/>
          </a:ln>
        </p:spPr>
        <p:txBody>
          <a:bodyPr anchor="ctr"/>
          <a:lstStyle/>
          <a:p>
            <a:pPr algn="ctr">
              <a:spcBef>
                <a:spcPct val="50000"/>
              </a:spcBef>
              <a:buClr>
                <a:schemeClr val="folHlink"/>
              </a:buClr>
              <a:buSzPct val="80000"/>
              <a:buFont typeface="Wingdings" pitchFamily="2" charset="2"/>
              <a:buNone/>
            </a:pPr>
            <a:r>
              <a:rPr kumimoji="1" lang="zh-CN" altLang="en-US" sz="1400" b="1">
                <a:latin typeface="宋体" charset="-122"/>
              </a:rPr>
              <a:t>自上而下的投资组合策略</a:t>
            </a:r>
          </a:p>
        </p:txBody>
      </p:sp>
      <p:sp>
        <p:nvSpPr>
          <p:cNvPr id="38921" name="Oval 10"/>
          <p:cNvSpPr>
            <a:spLocks noChangeArrowheads="1"/>
          </p:cNvSpPr>
          <p:nvPr/>
        </p:nvSpPr>
        <p:spPr bwMode="auto">
          <a:xfrm>
            <a:off x="5076825" y="3141663"/>
            <a:ext cx="3587750" cy="401637"/>
          </a:xfrm>
          <a:prstGeom prst="ellipse">
            <a:avLst/>
          </a:prstGeom>
          <a:solidFill>
            <a:srgbClr val="CCECFF">
              <a:alpha val="79999"/>
            </a:srgbClr>
          </a:solidFill>
          <a:ln w="9525" algn="ctr">
            <a:solidFill>
              <a:schemeClr val="tx1"/>
            </a:solidFill>
            <a:round/>
            <a:headEnd/>
            <a:tailEnd/>
          </a:ln>
        </p:spPr>
        <p:txBody>
          <a:bodyPr wrap="none" anchor="ctr">
            <a:spAutoFit/>
          </a:bodyPr>
          <a:lstStyle/>
          <a:p>
            <a:pPr algn="ctr">
              <a:spcBef>
                <a:spcPct val="50000"/>
              </a:spcBef>
              <a:buClr>
                <a:schemeClr val="folHlink"/>
              </a:buClr>
              <a:buSzPct val="80000"/>
              <a:buFont typeface="Wingdings" pitchFamily="2" charset="2"/>
              <a:buNone/>
            </a:pPr>
            <a:r>
              <a:rPr kumimoji="1" lang="zh-CN" altLang="en-US" sz="1400" b="1">
                <a:latin typeface="宋体" charset="-122"/>
              </a:rPr>
              <a:t>策略研究</a:t>
            </a:r>
            <a:r>
              <a:rPr kumimoji="1" lang="en-US" altLang="zh-CN" sz="1400" b="1">
                <a:latin typeface="宋体" charset="-122"/>
              </a:rPr>
              <a:t>(</a:t>
            </a:r>
            <a:r>
              <a:rPr kumimoji="1" lang="zh-CN" altLang="en-US" sz="1400" b="1">
                <a:latin typeface="宋体" charset="-122"/>
              </a:rPr>
              <a:t>看未来</a:t>
            </a:r>
            <a:r>
              <a:rPr kumimoji="1" lang="en-US" altLang="zh-CN" sz="1400" b="1">
                <a:latin typeface="宋体" charset="-122"/>
              </a:rPr>
              <a:t>1</a:t>
            </a:r>
            <a:r>
              <a:rPr kumimoji="1" lang="zh-CN" altLang="en-US" sz="1400" b="1">
                <a:latin typeface="宋体" charset="-122"/>
              </a:rPr>
              <a:t>季度到半年</a:t>
            </a:r>
            <a:r>
              <a:rPr kumimoji="1" lang="en-US" altLang="zh-CN" sz="1400" b="1">
                <a:latin typeface="宋体" charset="-122"/>
              </a:rPr>
              <a:t>)</a:t>
            </a:r>
          </a:p>
        </p:txBody>
      </p:sp>
      <p:sp>
        <p:nvSpPr>
          <p:cNvPr id="38922" name="Oval 11"/>
          <p:cNvSpPr>
            <a:spLocks noChangeArrowheads="1"/>
          </p:cNvSpPr>
          <p:nvPr/>
        </p:nvSpPr>
        <p:spPr bwMode="auto">
          <a:xfrm>
            <a:off x="5364163" y="3716338"/>
            <a:ext cx="3462337" cy="401637"/>
          </a:xfrm>
          <a:prstGeom prst="ellipse">
            <a:avLst/>
          </a:prstGeom>
          <a:solidFill>
            <a:srgbClr val="CCECFF">
              <a:alpha val="79999"/>
            </a:srgbClr>
          </a:solidFill>
          <a:ln w="9525" algn="ctr">
            <a:solidFill>
              <a:schemeClr val="tx1"/>
            </a:solidFill>
            <a:round/>
            <a:headEnd/>
            <a:tailEnd/>
          </a:ln>
        </p:spPr>
        <p:txBody>
          <a:bodyPr wrap="none" anchor="ctr">
            <a:spAutoFit/>
          </a:bodyPr>
          <a:lstStyle/>
          <a:p>
            <a:pPr algn="ctr">
              <a:spcBef>
                <a:spcPct val="50000"/>
              </a:spcBef>
              <a:buClr>
                <a:schemeClr val="folHlink"/>
              </a:buClr>
              <a:buSzPct val="80000"/>
              <a:buFont typeface="Wingdings" pitchFamily="2" charset="2"/>
              <a:buNone/>
            </a:pPr>
            <a:r>
              <a:rPr kumimoji="1" lang="zh-CN" altLang="en-US" sz="1400" b="1">
                <a:latin typeface="宋体" charset="-122"/>
              </a:rPr>
              <a:t>交易研究</a:t>
            </a:r>
            <a:r>
              <a:rPr kumimoji="1" lang="en-US" altLang="zh-CN" sz="1400" b="1">
                <a:latin typeface="宋体" charset="-122"/>
              </a:rPr>
              <a:t>(</a:t>
            </a:r>
            <a:r>
              <a:rPr kumimoji="1" lang="zh-CN" altLang="en-US" sz="1400" b="1">
                <a:latin typeface="宋体" charset="-122"/>
              </a:rPr>
              <a:t>看未来</a:t>
            </a:r>
            <a:r>
              <a:rPr kumimoji="1" lang="en-US" altLang="zh-CN" sz="1400" b="1">
                <a:latin typeface="宋体" charset="-122"/>
              </a:rPr>
              <a:t>1</a:t>
            </a:r>
            <a:r>
              <a:rPr kumimoji="1" lang="zh-CN" altLang="en-US" sz="1400" b="1">
                <a:latin typeface="宋体" charset="-122"/>
              </a:rPr>
              <a:t>周到</a:t>
            </a:r>
            <a:r>
              <a:rPr kumimoji="1" lang="en-US" altLang="zh-CN" sz="1400" b="1">
                <a:latin typeface="宋体" charset="-122"/>
              </a:rPr>
              <a:t>1</a:t>
            </a:r>
            <a:r>
              <a:rPr kumimoji="1" lang="zh-CN" altLang="en-US" sz="1400" b="1">
                <a:latin typeface="宋体" charset="-122"/>
              </a:rPr>
              <a:t>季度</a:t>
            </a:r>
            <a:r>
              <a:rPr kumimoji="1" lang="en-US" altLang="zh-CN" sz="1400" b="1">
                <a:latin typeface="宋体" charset="-122"/>
              </a:rPr>
              <a:t>)</a:t>
            </a:r>
          </a:p>
        </p:txBody>
      </p:sp>
      <p:sp>
        <p:nvSpPr>
          <p:cNvPr id="38923" name="AutoShape 12"/>
          <p:cNvSpPr>
            <a:spLocks/>
          </p:cNvSpPr>
          <p:nvPr/>
        </p:nvSpPr>
        <p:spPr bwMode="auto">
          <a:xfrm>
            <a:off x="4211638" y="2420938"/>
            <a:ext cx="71437" cy="647700"/>
          </a:xfrm>
          <a:prstGeom prst="rightBrace">
            <a:avLst>
              <a:gd name="adj1" fmla="val 75556"/>
              <a:gd name="adj2" fmla="val 50000"/>
            </a:avLst>
          </a:prstGeom>
          <a:noFill/>
          <a:ln w="28575">
            <a:solidFill>
              <a:srgbClr val="00327E"/>
            </a:solidFill>
            <a:round/>
            <a:headEnd/>
            <a:tailEnd/>
          </a:ln>
        </p:spPr>
        <p:txBody>
          <a:bodyPr anchor="ctr">
            <a:spAutoFit/>
          </a:bodyPr>
          <a:lstStyle/>
          <a:p>
            <a:endParaRPr lang="zh-CN" altLang="en-US"/>
          </a:p>
        </p:txBody>
      </p:sp>
      <p:sp>
        <p:nvSpPr>
          <p:cNvPr id="38924" name="AutoShape 13"/>
          <p:cNvSpPr>
            <a:spLocks/>
          </p:cNvSpPr>
          <p:nvPr/>
        </p:nvSpPr>
        <p:spPr bwMode="auto">
          <a:xfrm>
            <a:off x="4427538" y="2997200"/>
            <a:ext cx="73025" cy="792163"/>
          </a:xfrm>
          <a:prstGeom prst="rightBrace">
            <a:avLst>
              <a:gd name="adj1" fmla="val 90399"/>
              <a:gd name="adj2" fmla="val 50000"/>
            </a:avLst>
          </a:prstGeom>
          <a:noFill/>
          <a:ln w="28575">
            <a:solidFill>
              <a:srgbClr val="00327E"/>
            </a:solidFill>
            <a:round/>
            <a:headEnd/>
            <a:tailEnd/>
          </a:ln>
        </p:spPr>
        <p:txBody>
          <a:bodyPr wrap="none" anchor="ctr">
            <a:spAutoFit/>
          </a:bodyPr>
          <a:lstStyle/>
          <a:p>
            <a:endParaRPr lang="zh-CN" altLang="en-US"/>
          </a:p>
        </p:txBody>
      </p:sp>
      <p:sp>
        <p:nvSpPr>
          <p:cNvPr id="38925" name="AutoShape 14"/>
          <p:cNvSpPr>
            <a:spLocks/>
          </p:cNvSpPr>
          <p:nvPr/>
        </p:nvSpPr>
        <p:spPr bwMode="auto">
          <a:xfrm>
            <a:off x="4643438" y="3573463"/>
            <a:ext cx="73025" cy="719137"/>
          </a:xfrm>
          <a:prstGeom prst="rightBrace">
            <a:avLst>
              <a:gd name="adj1" fmla="val 82065"/>
              <a:gd name="adj2" fmla="val 50000"/>
            </a:avLst>
          </a:prstGeom>
          <a:noFill/>
          <a:ln w="28575">
            <a:solidFill>
              <a:srgbClr val="00327E"/>
            </a:solidFill>
            <a:round/>
            <a:headEnd/>
            <a:tailEnd/>
          </a:ln>
        </p:spPr>
        <p:txBody>
          <a:bodyPr wrap="none" anchor="ctr">
            <a:spAutoFit/>
          </a:bodyPr>
          <a:lstStyle/>
          <a:p>
            <a:endParaRPr lang="zh-CN" altLang="en-US"/>
          </a:p>
        </p:txBody>
      </p:sp>
      <p:sp>
        <p:nvSpPr>
          <p:cNvPr id="38926" name="Oval 15"/>
          <p:cNvSpPr>
            <a:spLocks noChangeArrowheads="1"/>
          </p:cNvSpPr>
          <p:nvPr/>
        </p:nvSpPr>
        <p:spPr bwMode="auto">
          <a:xfrm>
            <a:off x="5003800" y="4581525"/>
            <a:ext cx="1200150" cy="401638"/>
          </a:xfrm>
          <a:prstGeom prst="ellipse">
            <a:avLst/>
          </a:prstGeom>
          <a:solidFill>
            <a:schemeClr val="accent1">
              <a:alpha val="79999"/>
            </a:schemeClr>
          </a:solidFill>
          <a:ln w="9525" algn="ctr">
            <a:solidFill>
              <a:schemeClr val="tx1"/>
            </a:solidFill>
            <a:round/>
            <a:headEnd/>
            <a:tailEnd/>
          </a:ln>
        </p:spPr>
        <p:txBody>
          <a:bodyPr wrap="none" anchor="ctr">
            <a:spAutoFit/>
          </a:bodyPr>
          <a:lstStyle/>
          <a:p>
            <a:pPr algn="ctr">
              <a:spcBef>
                <a:spcPct val="50000"/>
              </a:spcBef>
              <a:buClr>
                <a:schemeClr val="folHlink"/>
              </a:buClr>
              <a:buSzPct val="80000"/>
              <a:buFont typeface="Wingdings" pitchFamily="2" charset="2"/>
              <a:buNone/>
            </a:pPr>
            <a:r>
              <a:rPr kumimoji="1" lang="zh-CN" altLang="en-US" sz="1400" b="1">
                <a:latin typeface="宋体" charset="-122"/>
              </a:rPr>
              <a:t>趋势获利</a:t>
            </a:r>
          </a:p>
        </p:txBody>
      </p:sp>
      <p:sp>
        <p:nvSpPr>
          <p:cNvPr id="38927" name="Oval 16"/>
          <p:cNvSpPr>
            <a:spLocks noChangeArrowheads="1"/>
          </p:cNvSpPr>
          <p:nvPr/>
        </p:nvSpPr>
        <p:spPr bwMode="auto">
          <a:xfrm>
            <a:off x="5003800" y="5084763"/>
            <a:ext cx="1200150" cy="401637"/>
          </a:xfrm>
          <a:prstGeom prst="ellipse">
            <a:avLst/>
          </a:prstGeom>
          <a:solidFill>
            <a:schemeClr val="accent1">
              <a:alpha val="79999"/>
            </a:schemeClr>
          </a:solidFill>
          <a:ln w="9525" algn="ctr">
            <a:solidFill>
              <a:schemeClr val="tx1"/>
            </a:solidFill>
            <a:round/>
            <a:headEnd/>
            <a:tailEnd/>
          </a:ln>
        </p:spPr>
        <p:txBody>
          <a:bodyPr wrap="none" anchor="ctr">
            <a:spAutoFit/>
          </a:bodyPr>
          <a:lstStyle/>
          <a:p>
            <a:pPr algn="ctr">
              <a:spcBef>
                <a:spcPct val="50000"/>
              </a:spcBef>
              <a:buClr>
                <a:schemeClr val="folHlink"/>
              </a:buClr>
              <a:buSzPct val="80000"/>
              <a:buFont typeface="Wingdings" pitchFamily="2" charset="2"/>
              <a:buNone/>
            </a:pPr>
            <a:r>
              <a:rPr kumimoji="1" lang="zh-CN" altLang="en-US" sz="1400" b="1">
                <a:latin typeface="宋体" charset="-122"/>
              </a:rPr>
              <a:t>波段获利</a:t>
            </a:r>
          </a:p>
        </p:txBody>
      </p:sp>
      <p:sp>
        <p:nvSpPr>
          <p:cNvPr id="38928" name="Oval 17"/>
          <p:cNvSpPr>
            <a:spLocks noChangeArrowheads="1"/>
          </p:cNvSpPr>
          <p:nvPr/>
        </p:nvSpPr>
        <p:spPr bwMode="auto">
          <a:xfrm>
            <a:off x="5003800" y="5589588"/>
            <a:ext cx="1200150" cy="401637"/>
          </a:xfrm>
          <a:prstGeom prst="ellipse">
            <a:avLst/>
          </a:prstGeom>
          <a:solidFill>
            <a:schemeClr val="accent1">
              <a:alpha val="79999"/>
            </a:schemeClr>
          </a:solidFill>
          <a:ln w="9525" algn="ctr">
            <a:solidFill>
              <a:schemeClr val="tx1"/>
            </a:solidFill>
            <a:round/>
            <a:headEnd/>
            <a:tailEnd/>
          </a:ln>
        </p:spPr>
        <p:txBody>
          <a:bodyPr wrap="none" anchor="ctr">
            <a:spAutoFit/>
          </a:bodyPr>
          <a:lstStyle/>
          <a:p>
            <a:pPr algn="ctr">
              <a:spcBef>
                <a:spcPct val="50000"/>
              </a:spcBef>
              <a:buClr>
                <a:schemeClr val="folHlink"/>
              </a:buClr>
              <a:buSzPct val="80000"/>
              <a:buFont typeface="Wingdings" pitchFamily="2" charset="2"/>
              <a:buNone/>
            </a:pPr>
            <a:r>
              <a:rPr kumimoji="1" lang="zh-CN" altLang="en-US" sz="1400" b="1">
                <a:latin typeface="宋体" charset="-122"/>
              </a:rPr>
              <a:t>撮合获利</a:t>
            </a:r>
          </a:p>
        </p:txBody>
      </p:sp>
      <p:sp>
        <p:nvSpPr>
          <p:cNvPr id="38929" name="AutoShape 18"/>
          <p:cNvSpPr>
            <a:spLocks/>
          </p:cNvSpPr>
          <p:nvPr/>
        </p:nvSpPr>
        <p:spPr bwMode="auto">
          <a:xfrm>
            <a:off x="4643438" y="4797425"/>
            <a:ext cx="73025" cy="1152525"/>
          </a:xfrm>
          <a:prstGeom prst="leftBrace">
            <a:avLst>
              <a:gd name="adj1" fmla="val 131522"/>
              <a:gd name="adj2" fmla="val 50000"/>
            </a:avLst>
          </a:prstGeom>
          <a:noFill/>
          <a:ln w="28575">
            <a:solidFill>
              <a:srgbClr val="00327E"/>
            </a:solidFill>
            <a:round/>
            <a:headEnd/>
            <a:tailEnd/>
          </a:ln>
        </p:spPr>
        <p:txBody>
          <a:bodyPr wrap="none" anchor="ctr">
            <a:spAutoFit/>
          </a:bodyPr>
          <a:lstStyle/>
          <a:p>
            <a:endParaRPr lang="zh-CN" altLang="en-US"/>
          </a:p>
        </p:txBody>
      </p:sp>
      <p:sp>
        <p:nvSpPr>
          <p:cNvPr id="38930" name="Line 19"/>
          <p:cNvSpPr>
            <a:spLocks noChangeShapeType="1"/>
          </p:cNvSpPr>
          <p:nvPr/>
        </p:nvSpPr>
        <p:spPr bwMode="auto">
          <a:xfrm>
            <a:off x="2195513" y="5445125"/>
            <a:ext cx="1727200" cy="0"/>
          </a:xfrm>
          <a:prstGeom prst="line">
            <a:avLst/>
          </a:prstGeom>
          <a:noFill/>
          <a:ln w="28575">
            <a:solidFill>
              <a:srgbClr val="00327E"/>
            </a:solidFill>
            <a:round/>
            <a:headEnd/>
            <a:tailEnd type="triangle" w="med" len="med"/>
          </a:ln>
        </p:spPr>
        <p:txBody>
          <a:bodyPr wrap="none" anchor="ctr">
            <a:spAutoFit/>
          </a:bodyPr>
          <a:lstStyle/>
          <a:p>
            <a:endParaRPr lang="zh-CN" altLang="en-US"/>
          </a:p>
        </p:txBody>
      </p:sp>
      <p:sp>
        <p:nvSpPr>
          <p:cNvPr id="38931" name="Line 20"/>
          <p:cNvSpPr>
            <a:spLocks noChangeShapeType="1"/>
          </p:cNvSpPr>
          <p:nvPr/>
        </p:nvSpPr>
        <p:spPr bwMode="auto">
          <a:xfrm>
            <a:off x="2195513" y="4508500"/>
            <a:ext cx="0" cy="936625"/>
          </a:xfrm>
          <a:prstGeom prst="line">
            <a:avLst/>
          </a:prstGeom>
          <a:noFill/>
          <a:ln w="28575">
            <a:solidFill>
              <a:srgbClr val="00327E"/>
            </a:solidFill>
            <a:round/>
            <a:headEnd/>
            <a:tailEnd/>
          </a:ln>
        </p:spPr>
        <p:txBody>
          <a:bodyPr wrap="none" anchor="ctr">
            <a:spAutoFit/>
          </a:bodyPr>
          <a:lstStyle/>
          <a:p>
            <a:endParaRPr lang="zh-CN" altLang="en-US"/>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p:txBody>
          <a:bodyPr/>
          <a:lstStyle/>
          <a:p>
            <a:r>
              <a:rPr lang="zh-CN" altLang="en-US" b="0" smtClean="0"/>
              <a:t>现货主要影响因素</a:t>
            </a:r>
          </a:p>
        </p:txBody>
      </p:sp>
      <p:sp>
        <p:nvSpPr>
          <p:cNvPr id="39938" name="Rectangle 3"/>
          <p:cNvSpPr>
            <a:spLocks noGrp="1" noChangeArrowheads="1"/>
          </p:cNvSpPr>
          <p:nvPr>
            <p:ph type="body" idx="4294967295"/>
          </p:nvPr>
        </p:nvSpPr>
        <p:spPr>
          <a:xfrm>
            <a:off x="468313" y="1628775"/>
            <a:ext cx="8229600" cy="3529013"/>
          </a:xfrm>
        </p:spPr>
        <p:txBody>
          <a:bodyPr/>
          <a:lstStyle/>
          <a:p>
            <a:r>
              <a:rPr lang="zh-CN" altLang="en-US" smtClean="0">
                <a:ea typeface="楷体_GB2312"/>
                <a:cs typeface="楷体_GB2312"/>
              </a:rPr>
              <a:t>两个层面：利率＋信用</a:t>
            </a:r>
          </a:p>
        </p:txBody>
      </p:sp>
      <p:sp>
        <p:nvSpPr>
          <p:cNvPr id="39939" name="Oval 4"/>
          <p:cNvSpPr>
            <a:spLocks noChangeArrowheads="1"/>
          </p:cNvSpPr>
          <p:nvPr/>
        </p:nvSpPr>
        <p:spPr bwMode="auto">
          <a:xfrm>
            <a:off x="517525" y="2852738"/>
            <a:ext cx="1108075" cy="854075"/>
          </a:xfrm>
          <a:prstGeom prst="ellipse">
            <a:avLst/>
          </a:prstGeom>
          <a:solidFill>
            <a:schemeClr val="accent2">
              <a:alpha val="79999"/>
            </a:schemeClr>
          </a:solidFill>
          <a:ln w="9525" algn="ctr">
            <a:solidFill>
              <a:schemeClr val="tx1"/>
            </a:solidFill>
            <a:round/>
            <a:headEnd/>
            <a:tailEnd/>
          </a:ln>
        </p:spPr>
        <p:txBody>
          <a:bodyPr wrap="none" anchor="ctr">
            <a:spAutoFit/>
          </a:bodyPr>
          <a:lstStyle/>
          <a:p>
            <a:pPr algn="ctr">
              <a:spcBef>
                <a:spcPct val="50000"/>
              </a:spcBef>
              <a:buClr>
                <a:schemeClr val="folHlink"/>
              </a:buClr>
              <a:buSzPct val="80000"/>
              <a:buFont typeface="Wingdings" pitchFamily="2" charset="2"/>
              <a:buNone/>
            </a:pPr>
            <a:r>
              <a:rPr kumimoji="1" lang="zh-CN" altLang="en-US" sz="1400" b="1">
                <a:solidFill>
                  <a:schemeClr val="bg1"/>
                </a:solidFill>
                <a:latin typeface="宋体" charset="-122"/>
              </a:rPr>
              <a:t>影响利率</a:t>
            </a:r>
          </a:p>
          <a:p>
            <a:pPr algn="ctr">
              <a:spcBef>
                <a:spcPct val="50000"/>
              </a:spcBef>
              <a:buClr>
                <a:schemeClr val="folHlink"/>
              </a:buClr>
              <a:buSzPct val="80000"/>
              <a:buFont typeface="Wingdings" pitchFamily="2" charset="2"/>
              <a:buNone/>
            </a:pPr>
            <a:r>
              <a:rPr kumimoji="1" lang="zh-CN" altLang="en-US" sz="1400" b="1">
                <a:solidFill>
                  <a:schemeClr val="bg1"/>
                </a:solidFill>
                <a:latin typeface="宋体" charset="-122"/>
              </a:rPr>
              <a:t>价格</a:t>
            </a:r>
          </a:p>
        </p:txBody>
      </p:sp>
      <p:sp>
        <p:nvSpPr>
          <p:cNvPr id="39940" name="Rectangle 5"/>
          <p:cNvSpPr>
            <a:spLocks noChangeArrowheads="1"/>
          </p:cNvSpPr>
          <p:nvPr/>
        </p:nvSpPr>
        <p:spPr bwMode="auto">
          <a:xfrm>
            <a:off x="2268538" y="2276475"/>
            <a:ext cx="1438275" cy="314325"/>
          </a:xfrm>
          <a:prstGeom prst="rect">
            <a:avLst/>
          </a:prstGeom>
          <a:solidFill>
            <a:schemeClr val="accent1">
              <a:alpha val="79999"/>
            </a:schemeClr>
          </a:solidFill>
          <a:ln w="9525" algn="ctr">
            <a:solidFill>
              <a:schemeClr val="tx1"/>
            </a:solidFill>
            <a:miter lim="800000"/>
            <a:headEnd/>
            <a:tailEnd/>
          </a:ln>
        </p:spPr>
        <p:txBody>
          <a:bodyPr wrap="none" anchor="ctr">
            <a:spAutoFit/>
          </a:bodyPr>
          <a:lstStyle/>
          <a:p>
            <a:pPr algn="ctr">
              <a:spcBef>
                <a:spcPct val="50000"/>
              </a:spcBef>
              <a:buClr>
                <a:schemeClr val="folHlink"/>
              </a:buClr>
              <a:buSzPct val="80000"/>
              <a:buFont typeface="Wingdings" pitchFamily="2" charset="2"/>
              <a:buNone/>
            </a:pPr>
            <a:r>
              <a:rPr kumimoji="1" lang="zh-CN" altLang="en-US" sz="1400" b="1">
                <a:latin typeface="宋体" charset="-122"/>
              </a:rPr>
              <a:t>货币／财政政策</a:t>
            </a:r>
          </a:p>
        </p:txBody>
      </p:sp>
      <p:sp>
        <p:nvSpPr>
          <p:cNvPr id="39941" name="Rectangle 6"/>
          <p:cNvSpPr>
            <a:spLocks noChangeArrowheads="1"/>
          </p:cNvSpPr>
          <p:nvPr/>
        </p:nvSpPr>
        <p:spPr bwMode="auto">
          <a:xfrm>
            <a:off x="2268538" y="2852738"/>
            <a:ext cx="1441450" cy="314325"/>
          </a:xfrm>
          <a:prstGeom prst="rect">
            <a:avLst/>
          </a:prstGeom>
          <a:solidFill>
            <a:schemeClr val="accent1">
              <a:alpha val="79999"/>
            </a:schemeClr>
          </a:solidFill>
          <a:ln w="9525" algn="ctr">
            <a:solidFill>
              <a:schemeClr val="tx1"/>
            </a:solidFill>
            <a:miter lim="800000"/>
            <a:headEnd/>
            <a:tailEnd/>
          </a:ln>
        </p:spPr>
        <p:txBody>
          <a:bodyPr anchor="ctr">
            <a:spAutoFit/>
          </a:bodyPr>
          <a:lstStyle/>
          <a:p>
            <a:pPr algn="ctr">
              <a:spcBef>
                <a:spcPct val="50000"/>
              </a:spcBef>
              <a:buClr>
                <a:schemeClr val="folHlink"/>
              </a:buClr>
              <a:buSzPct val="80000"/>
              <a:buFont typeface="Wingdings" pitchFamily="2" charset="2"/>
              <a:buNone/>
            </a:pPr>
            <a:r>
              <a:rPr kumimoji="1" lang="zh-CN" altLang="en-US" sz="1400" b="1">
                <a:latin typeface="宋体" charset="-122"/>
              </a:rPr>
              <a:t>利率／汇率</a:t>
            </a:r>
          </a:p>
        </p:txBody>
      </p:sp>
      <p:sp>
        <p:nvSpPr>
          <p:cNvPr id="39942" name="Rectangle 7"/>
          <p:cNvSpPr>
            <a:spLocks noChangeArrowheads="1"/>
          </p:cNvSpPr>
          <p:nvPr/>
        </p:nvSpPr>
        <p:spPr bwMode="auto">
          <a:xfrm>
            <a:off x="2268538" y="3429000"/>
            <a:ext cx="1439862" cy="314325"/>
          </a:xfrm>
          <a:prstGeom prst="rect">
            <a:avLst/>
          </a:prstGeom>
          <a:solidFill>
            <a:schemeClr val="accent1">
              <a:alpha val="79999"/>
            </a:schemeClr>
          </a:solidFill>
          <a:ln w="9525" algn="ctr">
            <a:solidFill>
              <a:schemeClr val="tx1"/>
            </a:solidFill>
            <a:miter lim="800000"/>
            <a:headEnd/>
            <a:tailEnd/>
          </a:ln>
        </p:spPr>
        <p:txBody>
          <a:bodyPr anchor="ctr">
            <a:spAutoFit/>
          </a:bodyPr>
          <a:lstStyle/>
          <a:p>
            <a:pPr algn="ctr">
              <a:spcBef>
                <a:spcPct val="50000"/>
              </a:spcBef>
              <a:buClr>
                <a:schemeClr val="folHlink"/>
              </a:buClr>
              <a:buSzPct val="80000"/>
              <a:buFont typeface="Wingdings" pitchFamily="2" charset="2"/>
              <a:buNone/>
            </a:pPr>
            <a:r>
              <a:rPr kumimoji="1" lang="zh-CN" altLang="en-US" sz="1400" b="1">
                <a:latin typeface="宋体" charset="-122"/>
              </a:rPr>
              <a:t>季节性因素</a:t>
            </a:r>
          </a:p>
        </p:txBody>
      </p:sp>
      <p:sp>
        <p:nvSpPr>
          <p:cNvPr id="39943" name="Rectangle 8"/>
          <p:cNvSpPr>
            <a:spLocks noChangeArrowheads="1"/>
          </p:cNvSpPr>
          <p:nvPr/>
        </p:nvSpPr>
        <p:spPr bwMode="auto">
          <a:xfrm>
            <a:off x="2268538" y="4005263"/>
            <a:ext cx="1439862" cy="314325"/>
          </a:xfrm>
          <a:prstGeom prst="rect">
            <a:avLst/>
          </a:prstGeom>
          <a:solidFill>
            <a:schemeClr val="accent1">
              <a:alpha val="79999"/>
            </a:schemeClr>
          </a:solidFill>
          <a:ln w="9525" algn="ctr">
            <a:solidFill>
              <a:schemeClr val="tx1"/>
            </a:solidFill>
            <a:miter lim="800000"/>
            <a:headEnd/>
            <a:tailEnd/>
          </a:ln>
        </p:spPr>
        <p:txBody>
          <a:bodyPr anchor="ctr">
            <a:spAutoFit/>
          </a:bodyPr>
          <a:lstStyle/>
          <a:p>
            <a:pPr algn="ctr">
              <a:spcBef>
                <a:spcPct val="50000"/>
              </a:spcBef>
              <a:buClr>
                <a:schemeClr val="folHlink"/>
              </a:buClr>
              <a:buSzPct val="80000"/>
              <a:buFont typeface="Wingdings" pitchFamily="2" charset="2"/>
              <a:buNone/>
            </a:pPr>
            <a:r>
              <a:rPr kumimoji="1" lang="zh-CN" altLang="en-US" sz="1400" b="1">
                <a:latin typeface="宋体" charset="-122"/>
              </a:rPr>
              <a:t>资金面因素</a:t>
            </a:r>
          </a:p>
        </p:txBody>
      </p:sp>
      <p:sp>
        <p:nvSpPr>
          <p:cNvPr id="39944" name="Line 9"/>
          <p:cNvSpPr>
            <a:spLocks noChangeShapeType="1"/>
          </p:cNvSpPr>
          <p:nvPr/>
        </p:nvSpPr>
        <p:spPr bwMode="auto">
          <a:xfrm>
            <a:off x="2051050" y="2420938"/>
            <a:ext cx="217488" cy="0"/>
          </a:xfrm>
          <a:prstGeom prst="line">
            <a:avLst/>
          </a:prstGeom>
          <a:noFill/>
          <a:ln w="28575">
            <a:solidFill>
              <a:schemeClr val="tx2"/>
            </a:solidFill>
            <a:round/>
            <a:headEnd/>
            <a:tailEnd/>
          </a:ln>
        </p:spPr>
        <p:txBody>
          <a:bodyPr wrap="none" anchor="ctr">
            <a:spAutoFit/>
          </a:bodyPr>
          <a:lstStyle/>
          <a:p>
            <a:endParaRPr lang="zh-CN" altLang="en-US"/>
          </a:p>
        </p:txBody>
      </p:sp>
      <p:sp>
        <p:nvSpPr>
          <p:cNvPr id="39945" name="Line 10"/>
          <p:cNvSpPr>
            <a:spLocks noChangeShapeType="1"/>
          </p:cNvSpPr>
          <p:nvPr/>
        </p:nvSpPr>
        <p:spPr bwMode="auto">
          <a:xfrm>
            <a:off x="2051050" y="2997200"/>
            <a:ext cx="217488" cy="0"/>
          </a:xfrm>
          <a:prstGeom prst="line">
            <a:avLst/>
          </a:prstGeom>
          <a:noFill/>
          <a:ln w="28575">
            <a:solidFill>
              <a:schemeClr val="tx2"/>
            </a:solidFill>
            <a:round/>
            <a:headEnd/>
            <a:tailEnd/>
          </a:ln>
        </p:spPr>
        <p:txBody>
          <a:bodyPr wrap="none" anchor="ctr">
            <a:spAutoFit/>
          </a:bodyPr>
          <a:lstStyle/>
          <a:p>
            <a:endParaRPr lang="zh-CN" altLang="en-US"/>
          </a:p>
        </p:txBody>
      </p:sp>
      <p:sp>
        <p:nvSpPr>
          <p:cNvPr id="39946" name="Line 11"/>
          <p:cNvSpPr>
            <a:spLocks noChangeShapeType="1"/>
          </p:cNvSpPr>
          <p:nvPr/>
        </p:nvSpPr>
        <p:spPr bwMode="auto">
          <a:xfrm>
            <a:off x="2051050" y="3573463"/>
            <a:ext cx="217488" cy="0"/>
          </a:xfrm>
          <a:prstGeom prst="line">
            <a:avLst/>
          </a:prstGeom>
          <a:noFill/>
          <a:ln w="28575">
            <a:solidFill>
              <a:schemeClr val="tx2"/>
            </a:solidFill>
            <a:round/>
            <a:headEnd/>
            <a:tailEnd/>
          </a:ln>
        </p:spPr>
        <p:txBody>
          <a:bodyPr wrap="none" anchor="ctr">
            <a:spAutoFit/>
          </a:bodyPr>
          <a:lstStyle/>
          <a:p>
            <a:endParaRPr lang="zh-CN" altLang="en-US"/>
          </a:p>
        </p:txBody>
      </p:sp>
      <p:sp>
        <p:nvSpPr>
          <p:cNvPr id="39947" name="Line 12"/>
          <p:cNvSpPr>
            <a:spLocks noChangeShapeType="1"/>
          </p:cNvSpPr>
          <p:nvPr/>
        </p:nvSpPr>
        <p:spPr bwMode="auto">
          <a:xfrm>
            <a:off x="2051050" y="4221163"/>
            <a:ext cx="217488" cy="0"/>
          </a:xfrm>
          <a:prstGeom prst="line">
            <a:avLst/>
          </a:prstGeom>
          <a:noFill/>
          <a:ln w="28575">
            <a:solidFill>
              <a:schemeClr val="tx2"/>
            </a:solidFill>
            <a:round/>
            <a:headEnd/>
            <a:tailEnd/>
          </a:ln>
        </p:spPr>
        <p:txBody>
          <a:bodyPr wrap="none" anchor="ctr">
            <a:spAutoFit/>
          </a:bodyPr>
          <a:lstStyle/>
          <a:p>
            <a:endParaRPr lang="zh-CN" altLang="en-US"/>
          </a:p>
        </p:txBody>
      </p:sp>
      <p:sp>
        <p:nvSpPr>
          <p:cNvPr id="39948" name="Line 13"/>
          <p:cNvSpPr>
            <a:spLocks noChangeShapeType="1"/>
          </p:cNvSpPr>
          <p:nvPr/>
        </p:nvSpPr>
        <p:spPr bwMode="auto">
          <a:xfrm>
            <a:off x="2051050" y="2420938"/>
            <a:ext cx="0" cy="1800225"/>
          </a:xfrm>
          <a:prstGeom prst="line">
            <a:avLst/>
          </a:prstGeom>
          <a:noFill/>
          <a:ln w="28575">
            <a:solidFill>
              <a:schemeClr val="tx2"/>
            </a:solidFill>
            <a:round/>
            <a:headEnd/>
            <a:tailEnd/>
          </a:ln>
        </p:spPr>
        <p:txBody>
          <a:bodyPr wrap="none" anchor="ctr">
            <a:spAutoFit/>
          </a:bodyPr>
          <a:lstStyle/>
          <a:p>
            <a:endParaRPr lang="zh-CN" altLang="en-US"/>
          </a:p>
        </p:txBody>
      </p:sp>
      <p:sp>
        <p:nvSpPr>
          <p:cNvPr id="39949" name="Line 14"/>
          <p:cNvSpPr>
            <a:spLocks noChangeShapeType="1"/>
          </p:cNvSpPr>
          <p:nvPr/>
        </p:nvSpPr>
        <p:spPr bwMode="auto">
          <a:xfrm>
            <a:off x="1692275" y="3284538"/>
            <a:ext cx="358775" cy="0"/>
          </a:xfrm>
          <a:prstGeom prst="line">
            <a:avLst/>
          </a:prstGeom>
          <a:noFill/>
          <a:ln w="28575">
            <a:solidFill>
              <a:schemeClr val="tx2"/>
            </a:solidFill>
            <a:round/>
            <a:headEnd/>
            <a:tailEnd/>
          </a:ln>
        </p:spPr>
        <p:txBody>
          <a:bodyPr wrap="none" anchor="ctr">
            <a:spAutoFit/>
          </a:bodyPr>
          <a:lstStyle/>
          <a:p>
            <a:endParaRPr lang="zh-CN" altLang="en-US"/>
          </a:p>
        </p:txBody>
      </p:sp>
      <p:sp>
        <p:nvSpPr>
          <p:cNvPr id="39950" name="Oval 15"/>
          <p:cNvSpPr>
            <a:spLocks noChangeArrowheads="1"/>
          </p:cNvSpPr>
          <p:nvPr/>
        </p:nvSpPr>
        <p:spPr bwMode="auto">
          <a:xfrm>
            <a:off x="4427538" y="2924175"/>
            <a:ext cx="1257300" cy="703263"/>
          </a:xfrm>
          <a:prstGeom prst="ellipse">
            <a:avLst/>
          </a:prstGeom>
          <a:solidFill>
            <a:srgbClr val="DC241F">
              <a:alpha val="79999"/>
            </a:srgbClr>
          </a:solidFill>
          <a:ln w="9525" algn="ctr">
            <a:solidFill>
              <a:schemeClr val="tx1"/>
            </a:solidFill>
            <a:round/>
            <a:headEnd/>
            <a:tailEnd/>
          </a:ln>
        </p:spPr>
        <p:txBody>
          <a:bodyPr anchor="ctr">
            <a:spAutoFit/>
          </a:bodyPr>
          <a:lstStyle/>
          <a:p>
            <a:pPr algn="ctr">
              <a:spcBef>
                <a:spcPct val="50000"/>
              </a:spcBef>
              <a:buClr>
                <a:schemeClr val="folHlink"/>
              </a:buClr>
              <a:buSzPct val="80000"/>
              <a:buFont typeface="Wingdings" pitchFamily="2" charset="2"/>
              <a:buNone/>
            </a:pPr>
            <a:r>
              <a:rPr kumimoji="1" lang="zh-CN" altLang="en-US" sz="1400" b="1">
                <a:solidFill>
                  <a:schemeClr val="bg1"/>
                </a:solidFill>
                <a:latin typeface="宋体" charset="-122"/>
              </a:rPr>
              <a:t>影响信用价格</a:t>
            </a:r>
          </a:p>
        </p:txBody>
      </p:sp>
      <p:sp>
        <p:nvSpPr>
          <p:cNvPr id="39951" name="Rectangle 16"/>
          <p:cNvSpPr>
            <a:spLocks noChangeArrowheads="1"/>
          </p:cNvSpPr>
          <p:nvPr/>
        </p:nvSpPr>
        <p:spPr bwMode="auto">
          <a:xfrm>
            <a:off x="6372225" y="1976438"/>
            <a:ext cx="1368425" cy="314325"/>
          </a:xfrm>
          <a:prstGeom prst="rect">
            <a:avLst/>
          </a:prstGeom>
          <a:solidFill>
            <a:schemeClr val="accent1">
              <a:alpha val="79999"/>
            </a:schemeClr>
          </a:solidFill>
          <a:ln w="9525" algn="ctr">
            <a:solidFill>
              <a:schemeClr val="tx1"/>
            </a:solidFill>
            <a:miter lim="800000"/>
            <a:headEnd/>
            <a:tailEnd/>
          </a:ln>
        </p:spPr>
        <p:txBody>
          <a:bodyPr anchor="ctr">
            <a:spAutoFit/>
          </a:bodyPr>
          <a:lstStyle/>
          <a:p>
            <a:pPr algn="ctr">
              <a:spcBef>
                <a:spcPct val="50000"/>
              </a:spcBef>
              <a:buClr>
                <a:schemeClr val="folHlink"/>
              </a:buClr>
              <a:buSzPct val="80000"/>
              <a:buFont typeface="Wingdings" pitchFamily="2" charset="2"/>
              <a:buNone/>
            </a:pPr>
            <a:r>
              <a:rPr kumimoji="1" lang="zh-CN" altLang="en-US" sz="1400" b="1">
                <a:latin typeface="宋体" charset="-122"/>
              </a:rPr>
              <a:t>经济环境</a:t>
            </a:r>
          </a:p>
        </p:txBody>
      </p:sp>
      <p:sp>
        <p:nvSpPr>
          <p:cNvPr id="39952" name="Rectangle 17"/>
          <p:cNvSpPr>
            <a:spLocks noChangeArrowheads="1"/>
          </p:cNvSpPr>
          <p:nvPr/>
        </p:nvSpPr>
        <p:spPr bwMode="auto">
          <a:xfrm>
            <a:off x="6372225" y="2552700"/>
            <a:ext cx="1368425" cy="314325"/>
          </a:xfrm>
          <a:prstGeom prst="rect">
            <a:avLst/>
          </a:prstGeom>
          <a:solidFill>
            <a:schemeClr val="accent1">
              <a:alpha val="79999"/>
            </a:schemeClr>
          </a:solidFill>
          <a:ln w="9525" algn="ctr">
            <a:solidFill>
              <a:schemeClr val="tx1"/>
            </a:solidFill>
            <a:miter lim="800000"/>
            <a:headEnd/>
            <a:tailEnd/>
          </a:ln>
        </p:spPr>
        <p:txBody>
          <a:bodyPr anchor="ctr">
            <a:spAutoFit/>
          </a:bodyPr>
          <a:lstStyle/>
          <a:p>
            <a:pPr algn="ctr">
              <a:spcBef>
                <a:spcPct val="50000"/>
              </a:spcBef>
              <a:buClr>
                <a:schemeClr val="folHlink"/>
              </a:buClr>
              <a:buSzPct val="80000"/>
              <a:buFont typeface="Wingdings" pitchFamily="2" charset="2"/>
              <a:buNone/>
            </a:pPr>
            <a:r>
              <a:rPr kumimoji="1" lang="zh-CN" altLang="en-US" sz="1400" b="1">
                <a:latin typeface="宋体" charset="-122"/>
              </a:rPr>
              <a:t>行业景气</a:t>
            </a:r>
          </a:p>
        </p:txBody>
      </p:sp>
      <p:sp>
        <p:nvSpPr>
          <p:cNvPr id="39953" name="Rectangle 18"/>
          <p:cNvSpPr>
            <a:spLocks noChangeArrowheads="1"/>
          </p:cNvSpPr>
          <p:nvPr/>
        </p:nvSpPr>
        <p:spPr bwMode="auto">
          <a:xfrm>
            <a:off x="6372225" y="3128963"/>
            <a:ext cx="2160588" cy="314325"/>
          </a:xfrm>
          <a:prstGeom prst="rect">
            <a:avLst/>
          </a:prstGeom>
          <a:solidFill>
            <a:schemeClr val="accent1">
              <a:alpha val="79999"/>
            </a:schemeClr>
          </a:solidFill>
          <a:ln w="9525" algn="ctr">
            <a:solidFill>
              <a:schemeClr val="tx1"/>
            </a:solidFill>
            <a:miter lim="800000"/>
            <a:headEnd/>
            <a:tailEnd/>
          </a:ln>
        </p:spPr>
        <p:txBody>
          <a:bodyPr anchor="ctr">
            <a:spAutoFit/>
          </a:bodyPr>
          <a:lstStyle/>
          <a:p>
            <a:pPr algn="ctr">
              <a:spcBef>
                <a:spcPct val="50000"/>
              </a:spcBef>
              <a:buClr>
                <a:schemeClr val="folHlink"/>
              </a:buClr>
              <a:buSzPct val="80000"/>
              <a:buFont typeface="Wingdings" pitchFamily="2" charset="2"/>
              <a:buNone/>
            </a:pPr>
            <a:r>
              <a:rPr kumimoji="1" lang="zh-CN" altLang="en-US" sz="1400" b="1">
                <a:latin typeface="宋体" charset="-122"/>
              </a:rPr>
              <a:t>企业财务／流动性等状况</a:t>
            </a:r>
          </a:p>
        </p:txBody>
      </p:sp>
      <p:sp>
        <p:nvSpPr>
          <p:cNvPr id="39954" name="Rectangle 19"/>
          <p:cNvSpPr>
            <a:spLocks noChangeArrowheads="1"/>
          </p:cNvSpPr>
          <p:nvPr/>
        </p:nvSpPr>
        <p:spPr bwMode="auto">
          <a:xfrm>
            <a:off x="6372225" y="3716338"/>
            <a:ext cx="1368425" cy="314325"/>
          </a:xfrm>
          <a:prstGeom prst="rect">
            <a:avLst/>
          </a:prstGeom>
          <a:solidFill>
            <a:schemeClr val="accent1">
              <a:alpha val="79999"/>
            </a:schemeClr>
          </a:solidFill>
          <a:ln w="9525" algn="ctr">
            <a:solidFill>
              <a:schemeClr val="tx1"/>
            </a:solidFill>
            <a:miter lim="800000"/>
            <a:headEnd/>
            <a:tailEnd/>
          </a:ln>
        </p:spPr>
        <p:txBody>
          <a:bodyPr anchor="ctr">
            <a:spAutoFit/>
          </a:bodyPr>
          <a:lstStyle/>
          <a:p>
            <a:pPr algn="ctr">
              <a:spcBef>
                <a:spcPct val="50000"/>
              </a:spcBef>
              <a:buClr>
                <a:schemeClr val="folHlink"/>
              </a:buClr>
              <a:buSzPct val="80000"/>
              <a:buFont typeface="Wingdings" pitchFamily="2" charset="2"/>
              <a:buNone/>
            </a:pPr>
            <a:r>
              <a:rPr kumimoji="1" lang="zh-CN" altLang="en-US" sz="1400" b="1">
                <a:latin typeface="宋体" charset="-122"/>
              </a:rPr>
              <a:t>资本约束</a:t>
            </a:r>
          </a:p>
        </p:txBody>
      </p:sp>
      <p:sp>
        <p:nvSpPr>
          <p:cNvPr id="39955" name="Rectangle 20"/>
          <p:cNvSpPr>
            <a:spLocks noChangeArrowheads="1"/>
          </p:cNvSpPr>
          <p:nvPr/>
        </p:nvSpPr>
        <p:spPr bwMode="auto">
          <a:xfrm>
            <a:off x="6372225" y="4292600"/>
            <a:ext cx="1368425" cy="314325"/>
          </a:xfrm>
          <a:prstGeom prst="rect">
            <a:avLst/>
          </a:prstGeom>
          <a:solidFill>
            <a:schemeClr val="accent1">
              <a:alpha val="79999"/>
            </a:schemeClr>
          </a:solidFill>
          <a:ln w="9525" algn="ctr">
            <a:solidFill>
              <a:schemeClr val="tx1"/>
            </a:solidFill>
            <a:miter lim="800000"/>
            <a:headEnd/>
            <a:tailEnd/>
          </a:ln>
        </p:spPr>
        <p:txBody>
          <a:bodyPr anchor="ctr">
            <a:spAutoFit/>
          </a:bodyPr>
          <a:lstStyle/>
          <a:p>
            <a:pPr algn="ctr">
              <a:spcBef>
                <a:spcPct val="50000"/>
              </a:spcBef>
              <a:buClr>
                <a:schemeClr val="folHlink"/>
              </a:buClr>
              <a:buSzPct val="80000"/>
              <a:buFont typeface="Wingdings" pitchFamily="2" charset="2"/>
              <a:buNone/>
            </a:pPr>
            <a:r>
              <a:rPr kumimoji="1" lang="zh-CN" altLang="en-US" sz="1400" b="1">
                <a:latin typeface="宋体" charset="-122"/>
              </a:rPr>
              <a:t>市场准入</a:t>
            </a:r>
          </a:p>
        </p:txBody>
      </p:sp>
      <p:sp>
        <p:nvSpPr>
          <p:cNvPr id="39956" name="Line 21"/>
          <p:cNvSpPr>
            <a:spLocks noChangeShapeType="1"/>
          </p:cNvSpPr>
          <p:nvPr/>
        </p:nvSpPr>
        <p:spPr bwMode="auto">
          <a:xfrm>
            <a:off x="6156325" y="2133600"/>
            <a:ext cx="215900" cy="0"/>
          </a:xfrm>
          <a:prstGeom prst="line">
            <a:avLst/>
          </a:prstGeom>
          <a:noFill/>
          <a:ln w="28575">
            <a:solidFill>
              <a:schemeClr val="tx2"/>
            </a:solidFill>
            <a:round/>
            <a:headEnd/>
            <a:tailEnd/>
          </a:ln>
        </p:spPr>
        <p:txBody>
          <a:bodyPr wrap="none" anchor="ctr">
            <a:spAutoFit/>
          </a:bodyPr>
          <a:lstStyle/>
          <a:p>
            <a:endParaRPr lang="zh-CN" altLang="en-US"/>
          </a:p>
        </p:txBody>
      </p:sp>
      <p:sp>
        <p:nvSpPr>
          <p:cNvPr id="39957" name="Line 22"/>
          <p:cNvSpPr>
            <a:spLocks noChangeShapeType="1"/>
          </p:cNvSpPr>
          <p:nvPr/>
        </p:nvSpPr>
        <p:spPr bwMode="auto">
          <a:xfrm>
            <a:off x="6156325" y="2708275"/>
            <a:ext cx="215900" cy="0"/>
          </a:xfrm>
          <a:prstGeom prst="line">
            <a:avLst/>
          </a:prstGeom>
          <a:noFill/>
          <a:ln w="28575">
            <a:solidFill>
              <a:schemeClr val="tx2"/>
            </a:solidFill>
            <a:round/>
            <a:headEnd/>
            <a:tailEnd/>
          </a:ln>
        </p:spPr>
        <p:txBody>
          <a:bodyPr wrap="none" anchor="ctr">
            <a:spAutoFit/>
          </a:bodyPr>
          <a:lstStyle/>
          <a:p>
            <a:endParaRPr lang="zh-CN" altLang="en-US"/>
          </a:p>
        </p:txBody>
      </p:sp>
      <p:sp>
        <p:nvSpPr>
          <p:cNvPr id="39958" name="Line 23"/>
          <p:cNvSpPr>
            <a:spLocks noChangeShapeType="1"/>
          </p:cNvSpPr>
          <p:nvPr/>
        </p:nvSpPr>
        <p:spPr bwMode="auto">
          <a:xfrm>
            <a:off x="6156325" y="3284538"/>
            <a:ext cx="215900" cy="0"/>
          </a:xfrm>
          <a:prstGeom prst="line">
            <a:avLst/>
          </a:prstGeom>
          <a:noFill/>
          <a:ln w="28575">
            <a:solidFill>
              <a:schemeClr val="tx2"/>
            </a:solidFill>
            <a:round/>
            <a:headEnd/>
            <a:tailEnd/>
          </a:ln>
        </p:spPr>
        <p:txBody>
          <a:bodyPr wrap="none" anchor="ctr">
            <a:spAutoFit/>
          </a:bodyPr>
          <a:lstStyle/>
          <a:p>
            <a:endParaRPr lang="zh-CN" altLang="en-US"/>
          </a:p>
        </p:txBody>
      </p:sp>
      <p:sp>
        <p:nvSpPr>
          <p:cNvPr id="39959" name="Line 24"/>
          <p:cNvSpPr>
            <a:spLocks noChangeShapeType="1"/>
          </p:cNvSpPr>
          <p:nvPr/>
        </p:nvSpPr>
        <p:spPr bwMode="auto">
          <a:xfrm>
            <a:off x="6156325" y="3860800"/>
            <a:ext cx="215900" cy="0"/>
          </a:xfrm>
          <a:prstGeom prst="line">
            <a:avLst/>
          </a:prstGeom>
          <a:noFill/>
          <a:ln w="28575">
            <a:solidFill>
              <a:schemeClr val="tx2"/>
            </a:solidFill>
            <a:round/>
            <a:headEnd/>
            <a:tailEnd/>
          </a:ln>
        </p:spPr>
        <p:txBody>
          <a:bodyPr wrap="none" anchor="ctr">
            <a:spAutoFit/>
          </a:bodyPr>
          <a:lstStyle/>
          <a:p>
            <a:endParaRPr lang="zh-CN" altLang="en-US"/>
          </a:p>
        </p:txBody>
      </p:sp>
      <p:sp>
        <p:nvSpPr>
          <p:cNvPr id="39960" name="Line 25"/>
          <p:cNvSpPr>
            <a:spLocks noChangeShapeType="1"/>
          </p:cNvSpPr>
          <p:nvPr/>
        </p:nvSpPr>
        <p:spPr bwMode="auto">
          <a:xfrm>
            <a:off x="6156325" y="4508500"/>
            <a:ext cx="215900" cy="0"/>
          </a:xfrm>
          <a:prstGeom prst="line">
            <a:avLst/>
          </a:prstGeom>
          <a:noFill/>
          <a:ln w="28575">
            <a:solidFill>
              <a:schemeClr val="tx2"/>
            </a:solidFill>
            <a:round/>
            <a:headEnd/>
            <a:tailEnd/>
          </a:ln>
        </p:spPr>
        <p:txBody>
          <a:bodyPr wrap="none" anchor="ctr">
            <a:spAutoFit/>
          </a:bodyPr>
          <a:lstStyle/>
          <a:p>
            <a:endParaRPr lang="zh-CN" altLang="en-US"/>
          </a:p>
        </p:txBody>
      </p:sp>
      <p:sp>
        <p:nvSpPr>
          <p:cNvPr id="39961" name="Line 26"/>
          <p:cNvSpPr>
            <a:spLocks noChangeShapeType="1"/>
          </p:cNvSpPr>
          <p:nvPr/>
        </p:nvSpPr>
        <p:spPr bwMode="auto">
          <a:xfrm>
            <a:off x="6156325" y="2133600"/>
            <a:ext cx="0" cy="2374900"/>
          </a:xfrm>
          <a:prstGeom prst="line">
            <a:avLst/>
          </a:prstGeom>
          <a:noFill/>
          <a:ln w="28575">
            <a:solidFill>
              <a:schemeClr val="tx2"/>
            </a:solidFill>
            <a:round/>
            <a:headEnd/>
            <a:tailEnd/>
          </a:ln>
        </p:spPr>
        <p:txBody>
          <a:bodyPr wrap="none" anchor="ctr">
            <a:spAutoFit/>
          </a:bodyPr>
          <a:lstStyle/>
          <a:p>
            <a:endParaRPr lang="zh-CN" altLang="en-US"/>
          </a:p>
        </p:txBody>
      </p:sp>
      <p:sp>
        <p:nvSpPr>
          <p:cNvPr id="39962" name="Line 27"/>
          <p:cNvSpPr>
            <a:spLocks noChangeShapeType="1"/>
          </p:cNvSpPr>
          <p:nvPr/>
        </p:nvSpPr>
        <p:spPr bwMode="auto">
          <a:xfrm>
            <a:off x="5724525" y="3284538"/>
            <a:ext cx="431800" cy="0"/>
          </a:xfrm>
          <a:prstGeom prst="line">
            <a:avLst/>
          </a:prstGeom>
          <a:noFill/>
          <a:ln w="28575">
            <a:solidFill>
              <a:schemeClr val="tx2"/>
            </a:solidFill>
            <a:round/>
            <a:headEnd/>
            <a:tailEnd/>
          </a:ln>
        </p:spPr>
        <p:txBody>
          <a:bodyPr wrap="none" anchor="ctr">
            <a:spAutoFit/>
          </a:bodyPr>
          <a:lstStyle/>
          <a:p>
            <a:endParaRPr lang="zh-CN" altLang="en-US"/>
          </a:p>
        </p:txBody>
      </p:sp>
      <p:sp>
        <p:nvSpPr>
          <p:cNvPr id="39963" name="Line 28"/>
          <p:cNvSpPr>
            <a:spLocks noChangeShapeType="1"/>
          </p:cNvSpPr>
          <p:nvPr/>
        </p:nvSpPr>
        <p:spPr bwMode="auto">
          <a:xfrm>
            <a:off x="4140200" y="1916113"/>
            <a:ext cx="0" cy="3529012"/>
          </a:xfrm>
          <a:prstGeom prst="line">
            <a:avLst/>
          </a:prstGeom>
          <a:noFill/>
          <a:ln w="28575">
            <a:solidFill>
              <a:schemeClr val="tx1"/>
            </a:solidFill>
            <a:prstDash val="sysDot"/>
            <a:round/>
            <a:headEnd/>
            <a:tailEnd/>
          </a:ln>
        </p:spPr>
        <p:txBody>
          <a:bodyPr wrap="none" anchor="ctr">
            <a:spAutoFit/>
          </a:bodyPr>
          <a:lstStyle/>
          <a:p>
            <a:endParaRPr lang="zh-CN" altLang="en-US"/>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51" name="Rectangle 2"/>
          <p:cNvSpPr>
            <a:spLocks noGrp="1" noChangeArrowheads="1"/>
          </p:cNvSpPr>
          <p:nvPr>
            <p:ph type="title" idx="4294967295"/>
          </p:nvPr>
        </p:nvSpPr>
        <p:spPr/>
        <p:txBody>
          <a:bodyPr/>
          <a:lstStyle/>
          <a:p>
            <a:r>
              <a:rPr lang="zh-CN" altLang="en-US" b="0" smtClean="0"/>
              <a:t>交易员感觉</a:t>
            </a:r>
            <a:r>
              <a:rPr lang="en-US" altLang="zh-CN" b="0" smtClean="0"/>
              <a:t>(How to get)-</a:t>
            </a:r>
            <a:r>
              <a:rPr lang="zh-CN" altLang="en-US" b="0" smtClean="0"/>
              <a:t>跨市场套利</a:t>
            </a:r>
          </a:p>
        </p:txBody>
      </p:sp>
      <p:sp>
        <p:nvSpPr>
          <p:cNvPr id="99352" name="Rectangle 3"/>
          <p:cNvSpPr>
            <a:spLocks noGrp="1" noChangeArrowheads="1"/>
          </p:cNvSpPr>
          <p:nvPr>
            <p:ph type="body" idx="4294967295"/>
          </p:nvPr>
        </p:nvSpPr>
        <p:spPr>
          <a:xfrm>
            <a:off x="468313" y="1844675"/>
            <a:ext cx="2882900" cy="4114800"/>
          </a:xfrm>
        </p:spPr>
        <p:txBody>
          <a:bodyPr/>
          <a:lstStyle/>
          <a:p>
            <a:r>
              <a:rPr lang="zh-CN" altLang="en-US" smtClean="0">
                <a:latin typeface="楷体_GB2312"/>
                <a:ea typeface="楷体_GB2312"/>
                <a:cs typeface="楷体_GB2312"/>
              </a:rPr>
              <a:t>交易员对市场走势的判断来自市场内与跨市场多个方面</a:t>
            </a:r>
            <a:r>
              <a:rPr lang="en-US" altLang="zh-CN" smtClean="0">
                <a:latin typeface="楷体_GB2312"/>
                <a:ea typeface="楷体_GB2312"/>
                <a:cs typeface="楷体_GB2312"/>
              </a:rPr>
              <a:t>.</a:t>
            </a:r>
          </a:p>
          <a:p>
            <a:r>
              <a:rPr lang="zh-CN" altLang="en-US" smtClean="0">
                <a:latin typeface="楷体_GB2312"/>
                <a:ea typeface="楷体_GB2312"/>
                <a:cs typeface="楷体_GB2312"/>
              </a:rPr>
              <a:t>对于固定收益类交易员来说图中八个要素是综合判断的主要依据</a:t>
            </a:r>
            <a:r>
              <a:rPr lang="en-US" altLang="zh-CN" smtClean="0">
                <a:latin typeface="楷体_GB2312"/>
                <a:ea typeface="楷体_GB2312"/>
                <a:cs typeface="楷体_GB2312"/>
              </a:rPr>
              <a:t>.</a:t>
            </a:r>
          </a:p>
        </p:txBody>
      </p:sp>
      <p:graphicFrame>
        <p:nvGraphicFramePr>
          <p:cNvPr id="99332" name="Diagram 4"/>
          <p:cNvGraphicFramePr>
            <a:graphicFrameLocks/>
          </p:cNvGraphicFramePr>
          <p:nvPr/>
        </p:nvGraphicFramePr>
        <p:xfrm>
          <a:off x="3563938" y="1557338"/>
          <a:ext cx="4537075" cy="4537075"/>
        </p:xfrm>
        <a:graphic>
          <a:graphicData uri="http://schemas.openxmlformats.org/drawingml/2006/compatibility">
            <com:legacyDrawing xmlns:com="http://schemas.openxmlformats.org/drawingml/2006/compatibility" spid="_x0000_s99332"/>
          </a:graphicData>
        </a:graphic>
      </p:graphicFrame>
      <p:sp>
        <p:nvSpPr>
          <p:cNvPr id="99353" name="Line 23"/>
          <p:cNvSpPr>
            <a:spLocks noChangeShapeType="1"/>
          </p:cNvSpPr>
          <p:nvPr/>
        </p:nvSpPr>
        <p:spPr bwMode="auto">
          <a:xfrm>
            <a:off x="3492500" y="3213100"/>
            <a:ext cx="4751388" cy="0"/>
          </a:xfrm>
          <a:prstGeom prst="line">
            <a:avLst/>
          </a:prstGeom>
          <a:noFill/>
          <a:ln w="28575">
            <a:solidFill>
              <a:srgbClr val="FF0000"/>
            </a:solidFill>
            <a:prstDash val="dash"/>
            <a:round/>
            <a:headEnd/>
            <a:tailEnd/>
          </a:ln>
        </p:spPr>
        <p:txBody>
          <a:bodyPr anchor="ctr">
            <a:spAutoFit/>
          </a:bodyPr>
          <a:lstStyle/>
          <a:p>
            <a:endParaRPr lang="zh-CN" altLang="en-US"/>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4"/>
          <p:cNvSpPr>
            <a:spLocks noChangeArrowheads="1"/>
          </p:cNvSpPr>
          <p:nvPr/>
        </p:nvSpPr>
        <p:spPr bwMode="auto">
          <a:xfrm>
            <a:off x="384175" y="1916113"/>
            <a:ext cx="5915025" cy="1008062"/>
          </a:xfrm>
          <a:prstGeom prst="rect">
            <a:avLst/>
          </a:prstGeom>
          <a:solidFill>
            <a:srgbClr val="FFFFFF"/>
          </a:solidFill>
          <a:ln w="9525">
            <a:noFill/>
            <a:miter lim="800000"/>
            <a:headEnd/>
            <a:tailEnd/>
          </a:ln>
        </p:spPr>
        <p:txBody>
          <a:bodyPr lIns="0" tIns="0" rIns="0" bIns="0" anchor="b"/>
          <a:lstStyle/>
          <a:p>
            <a:pPr eaLnBrk="0" hangingPunct="0">
              <a:buFont typeface="Wingdings" pitchFamily="2" charset="2"/>
              <a:buChar char="l"/>
            </a:pPr>
            <a:r>
              <a:rPr lang="en-US" altLang="zh-CN" sz="2400" b="1">
                <a:solidFill>
                  <a:srgbClr val="0F218B"/>
                </a:solidFill>
                <a:ea typeface="楷体_GB2312"/>
                <a:cs typeface="楷体_GB2312"/>
              </a:rPr>
              <a:t>Section 3: </a:t>
            </a:r>
            <a:r>
              <a:rPr lang="zh-CN" altLang="en-US" sz="2400" b="1">
                <a:solidFill>
                  <a:srgbClr val="0F218B"/>
                </a:solidFill>
                <a:ea typeface="楷体_GB2312"/>
                <a:cs typeface="楷体_GB2312"/>
              </a:rPr>
              <a:t>银行眼中的国债期货</a:t>
            </a:r>
            <a:endParaRPr lang="zh-CN" altLang="en-GB" sz="1600" b="1">
              <a:solidFill>
                <a:srgbClr val="0F218B"/>
              </a:solidFill>
              <a:ea typeface="楷体_GB2312"/>
              <a:cs typeface="楷体_GB2312"/>
            </a:endParaRPr>
          </a:p>
        </p:txBody>
      </p:sp>
      <p:sp>
        <p:nvSpPr>
          <p:cNvPr id="100354" name="Line 5"/>
          <p:cNvSpPr>
            <a:spLocks noChangeShapeType="1"/>
          </p:cNvSpPr>
          <p:nvPr/>
        </p:nvSpPr>
        <p:spPr bwMode="auto">
          <a:xfrm>
            <a:off x="317500" y="3213100"/>
            <a:ext cx="4721225" cy="0"/>
          </a:xfrm>
          <a:prstGeom prst="line">
            <a:avLst/>
          </a:prstGeom>
          <a:noFill/>
          <a:ln w="28575">
            <a:solidFill>
              <a:srgbClr val="808080"/>
            </a:solidFill>
            <a:round/>
            <a:headEnd/>
            <a:tailEnd/>
          </a:ln>
        </p:spPr>
        <p:txBody>
          <a:bodyPr lIns="45720" rIns="45720" anchor="ctr"/>
          <a:lstStyle/>
          <a:p>
            <a:endParaRPr lang="zh-CN" altLang="en-US"/>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
          <p:cNvSpPr>
            <a:spLocks noGrp="1"/>
          </p:cNvSpPr>
          <p:nvPr>
            <p:ph type="title" idx="4294967295"/>
          </p:nvPr>
        </p:nvSpPr>
        <p:spPr>
          <a:xfrm>
            <a:off x="395288" y="549275"/>
            <a:ext cx="6337300" cy="647700"/>
          </a:xfrm>
        </p:spPr>
        <p:txBody>
          <a:bodyPr lIns="0" tIns="0" rIns="0" bIns="0" anchor="b"/>
          <a:lstStyle/>
          <a:p>
            <a:r>
              <a:rPr lang="en-US" altLang="zh-CN" b="0" smtClean="0"/>
              <a:t>1.</a:t>
            </a:r>
            <a:r>
              <a:rPr lang="zh-CN" altLang="en-US" b="0" smtClean="0"/>
              <a:t>需求方向是否单一</a:t>
            </a:r>
          </a:p>
        </p:txBody>
      </p:sp>
      <p:sp>
        <p:nvSpPr>
          <p:cNvPr id="101378" name="内容占位符 2"/>
          <p:cNvSpPr>
            <a:spLocks noGrp="1"/>
          </p:cNvSpPr>
          <p:nvPr>
            <p:ph idx="4294967295"/>
          </p:nvPr>
        </p:nvSpPr>
        <p:spPr>
          <a:xfrm>
            <a:off x="384175" y="1341438"/>
            <a:ext cx="8507413" cy="4464050"/>
          </a:xfrm>
        </p:spPr>
        <p:txBody>
          <a:bodyPr lIns="0" tIns="0" rIns="0" bIns="0"/>
          <a:lstStyle/>
          <a:p>
            <a:pPr marL="228600" indent="-228600"/>
            <a:r>
              <a:rPr lang="zh-CN" altLang="en-US" smtClean="0"/>
              <a:t>套保账户会不会令市场承压？</a:t>
            </a:r>
            <a:endParaRPr lang="en-US" altLang="zh-CN" smtClean="0"/>
          </a:p>
          <a:p>
            <a:pPr marL="228600" indent="-228600">
              <a:buFont typeface="Wingdings" pitchFamily="2" charset="2"/>
              <a:buNone/>
            </a:pPr>
            <a:r>
              <a:rPr lang="zh-CN" altLang="en-GB" b="1" smtClean="0"/>
              <a:t>   </a:t>
            </a:r>
            <a:r>
              <a:rPr lang="zh-CN" altLang="en-US" sz="2000" smtClean="0"/>
              <a:t>参考案例：由于</a:t>
            </a:r>
            <a:r>
              <a:rPr lang="zh-CN" altLang="en-GB" sz="2000" smtClean="0"/>
              <a:t>参赛机构比赛第一天必须建仓，现货购买价格固定不变，但大量机构同时进场卖空期货，期货价格下行压力陡增，第一时间进场卖空的机构将会获得较好的价格，对于晚入场或者对价格判断有误，可能导致期货开仓价格处于相对劣势地位，不利后续交易策略开展。</a:t>
            </a:r>
            <a:endParaRPr lang="en-US" altLang="zh-CN" sz="2000" smtClean="0"/>
          </a:p>
          <a:p>
            <a:pPr marL="228600" indent="-228600">
              <a:buFont typeface="Wingdings" pitchFamily="2" charset="2"/>
              <a:buNone/>
            </a:pPr>
            <a:r>
              <a:rPr lang="en-US" altLang="zh-CN" sz="2000" smtClean="0"/>
              <a:t>    </a:t>
            </a:r>
            <a:endParaRPr lang="zh-CN" altLang="en-GB" sz="2000" smtClean="0"/>
          </a:p>
          <a:p>
            <a:pPr marL="228600" indent="-228600"/>
            <a:endParaRPr lang="en-US" altLang="zh-CN" sz="2000" smtClean="0"/>
          </a:p>
          <a:p>
            <a:pPr marL="228600" indent="-228600"/>
            <a:endParaRPr lang="zh-CN" altLang="en-US" smtClean="0"/>
          </a:p>
        </p:txBody>
      </p:sp>
      <p:pic>
        <p:nvPicPr>
          <p:cNvPr id="101379" name="Picture 2"/>
          <p:cNvPicPr>
            <a:picLocks noChangeAspect="1" noChangeArrowheads="1"/>
          </p:cNvPicPr>
          <p:nvPr/>
        </p:nvPicPr>
        <p:blipFill>
          <a:blip r:embed="rId2" cstate="print"/>
          <a:srcRect/>
          <a:stretch>
            <a:fillRect/>
          </a:stretch>
        </p:blipFill>
        <p:spPr bwMode="auto">
          <a:xfrm>
            <a:off x="1979613" y="3362325"/>
            <a:ext cx="4984750" cy="3162300"/>
          </a:xfrm>
          <a:prstGeom prst="rect">
            <a:avLst/>
          </a:prstGeom>
          <a:noFill/>
          <a:ln w="9525">
            <a:noFill/>
            <a:miter lim="800000"/>
            <a:headEnd/>
            <a:tailEnd/>
          </a:ln>
        </p:spPr>
      </p:pic>
    </p:spTree>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p:cNvSpPr>
          <p:nvPr>
            <p:ph type="title" idx="4294967295"/>
          </p:nvPr>
        </p:nvSpPr>
        <p:spPr>
          <a:xfrm>
            <a:off x="395288" y="549275"/>
            <a:ext cx="6337300" cy="647700"/>
          </a:xfrm>
        </p:spPr>
        <p:txBody>
          <a:bodyPr lIns="0" tIns="0" rIns="0" bIns="0" anchor="b"/>
          <a:lstStyle/>
          <a:p>
            <a:r>
              <a:rPr lang="en-US" altLang="zh-CN" b="0" smtClean="0"/>
              <a:t>2.CTD</a:t>
            </a:r>
            <a:r>
              <a:rPr lang="zh-CN" altLang="en-US" b="0" smtClean="0"/>
              <a:t>的可获得性</a:t>
            </a:r>
          </a:p>
        </p:txBody>
      </p:sp>
      <p:sp>
        <p:nvSpPr>
          <p:cNvPr id="102402" name="内容占位符 2"/>
          <p:cNvSpPr>
            <a:spLocks noGrp="1"/>
          </p:cNvSpPr>
          <p:nvPr>
            <p:ph idx="4294967295"/>
          </p:nvPr>
        </p:nvSpPr>
        <p:spPr>
          <a:xfrm>
            <a:off x="468313" y="1196975"/>
            <a:ext cx="8229600" cy="3529013"/>
          </a:xfrm>
        </p:spPr>
        <p:txBody>
          <a:bodyPr lIns="0" tIns="0" rIns="0" bIns="0"/>
          <a:lstStyle/>
          <a:p>
            <a:pPr marL="228600" indent="-228600"/>
            <a:r>
              <a:rPr lang="zh-CN" altLang="en-US" smtClean="0"/>
              <a:t>可交割债券是否过多，究竟以谁为标的</a:t>
            </a:r>
            <a:endParaRPr lang="en-US" altLang="zh-CN" smtClean="0"/>
          </a:p>
          <a:p>
            <a:pPr marL="228600" indent="-228600">
              <a:buFont typeface="Wingdings" pitchFamily="2" charset="2"/>
              <a:buNone/>
            </a:pPr>
            <a:endParaRPr lang="zh-CN" altLang="en-US" smtClean="0"/>
          </a:p>
        </p:txBody>
      </p:sp>
      <p:graphicFrame>
        <p:nvGraphicFramePr>
          <p:cNvPr id="102555" name="Group 155"/>
          <p:cNvGraphicFramePr>
            <a:graphicFrameLocks noGrp="1"/>
          </p:cNvGraphicFramePr>
          <p:nvPr/>
        </p:nvGraphicFramePr>
        <p:xfrm>
          <a:off x="179388" y="1628775"/>
          <a:ext cx="5761037" cy="4816475"/>
        </p:xfrm>
        <a:graphic>
          <a:graphicData uri="http://schemas.openxmlformats.org/drawingml/2006/table">
            <a:tbl>
              <a:tblPr/>
              <a:tblGrid>
                <a:gridCol w="857250"/>
                <a:gridCol w="1187450"/>
                <a:gridCol w="1471612"/>
                <a:gridCol w="974725"/>
                <a:gridCol w="1270000"/>
              </a:tblGrid>
              <a:tr h="5492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Arial" charset="0"/>
                          <a:ea typeface="楷体_GB2312"/>
                          <a:cs typeface="楷体_GB2312"/>
                        </a:rPr>
                        <a:t>证券代码</a:t>
                      </a:r>
                      <a:endParaRPr kumimoji="0" lang="zh-CN" altLang="en-US" sz="1400" b="0" i="0" u="none" strike="noStrike" cap="none" normalizeH="0" baseline="0" smtClean="0">
                        <a:ln>
                          <a:noFill/>
                        </a:ln>
                        <a:solidFill>
                          <a:srgbClr val="000000"/>
                        </a:solidFill>
                        <a:effectLst/>
                        <a:latin typeface="Calibri" pitchFamily="34" charset="0"/>
                        <a:ea typeface="楷体_GB2312"/>
                        <a:cs typeface="楷体_GB231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Arial" charset="0"/>
                          <a:ea typeface="楷体_GB2312"/>
                          <a:cs typeface="楷体_GB2312"/>
                        </a:rPr>
                        <a:t>证券名称</a:t>
                      </a:r>
                      <a:endParaRPr kumimoji="0" lang="zh-CN" altLang="en-US" sz="1400" b="0" i="0" u="none" strike="noStrike" cap="none" normalizeH="0" baseline="0" smtClean="0">
                        <a:ln>
                          <a:noFill/>
                        </a:ln>
                        <a:solidFill>
                          <a:srgbClr val="000000"/>
                        </a:solidFill>
                        <a:effectLst/>
                        <a:latin typeface="Calibri" pitchFamily="34" charset="0"/>
                        <a:ea typeface="楷体_GB2312"/>
                        <a:cs typeface="楷体_GB231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Arial" charset="0"/>
                          <a:ea typeface="楷体_GB2312"/>
                          <a:cs typeface="楷体_GB2312"/>
                        </a:rPr>
                        <a:t>到期日期</a:t>
                      </a:r>
                      <a:endParaRPr kumimoji="0" lang="zh-CN" altLang="en-US" sz="1400" b="0" i="0" u="none" strike="noStrike" cap="none" normalizeH="0" baseline="0" smtClean="0">
                        <a:ln>
                          <a:noFill/>
                        </a:ln>
                        <a:solidFill>
                          <a:srgbClr val="000000"/>
                        </a:solidFill>
                        <a:effectLst/>
                        <a:latin typeface="Calibri" pitchFamily="34" charset="0"/>
                        <a:ea typeface="楷体_GB2312"/>
                        <a:cs typeface="楷体_GB231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Arial" charset="0"/>
                          <a:ea typeface="楷体_GB2312"/>
                          <a:cs typeface="楷体_GB2312"/>
                        </a:rPr>
                        <a:t>票面利率</a:t>
                      </a:r>
                      <a:endParaRPr kumimoji="0" lang="zh-CN" altLang="en-US" sz="1400" b="0" i="0" u="none" strike="noStrike" cap="none" normalizeH="0" baseline="0" smtClean="0">
                        <a:ln>
                          <a:noFill/>
                        </a:ln>
                        <a:solidFill>
                          <a:srgbClr val="000000"/>
                        </a:solidFill>
                        <a:effectLst/>
                        <a:latin typeface="Calibri" pitchFamily="34" charset="0"/>
                        <a:ea typeface="楷体_GB2312"/>
                        <a:cs typeface="楷体_GB231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Arial" charset="0"/>
                          <a:ea typeface="楷体_GB2312"/>
                          <a:cs typeface="楷体_GB2312"/>
                        </a:rPr>
                        <a:t>每年付息次数</a:t>
                      </a:r>
                      <a:endParaRPr kumimoji="0" lang="zh-CN" altLang="en-US" sz="1400" b="0" i="0" u="none" strike="noStrike" cap="none" normalizeH="0" baseline="0" smtClean="0">
                        <a:ln>
                          <a:noFill/>
                        </a:ln>
                        <a:solidFill>
                          <a:srgbClr val="000000"/>
                        </a:solidFill>
                        <a:effectLst/>
                        <a:latin typeface="Calibri" pitchFamily="34" charset="0"/>
                        <a:ea typeface="楷体_GB2312"/>
                        <a:cs typeface="楷体_GB231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CFF33"/>
                    </a:solidFill>
                  </a:tcPr>
                </a:tc>
              </a:tr>
              <a:tr h="1714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100010.IB</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10</a:t>
                      </a:r>
                      <a:r>
                        <a:rPr kumimoji="0" lang="zh-CN" altLang="en-US" sz="1400" b="1" i="0" u="none" strike="noStrike" cap="none" normalizeH="0" baseline="0" smtClean="0">
                          <a:ln>
                            <a:noFill/>
                          </a:ln>
                          <a:solidFill>
                            <a:srgbClr val="000000"/>
                          </a:solidFill>
                          <a:effectLst/>
                          <a:latin typeface="Calibri" pitchFamily="34" charset="0"/>
                          <a:ea typeface="楷体_GB2312"/>
                          <a:cs typeface="楷体_GB2312"/>
                        </a:rPr>
                        <a:t>附息国债</a:t>
                      </a: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2017/4/22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3.01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r>
              <a:tr h="2143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100015.IB</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10</a:t>
                      </a:r>
                      <a:r>
                        <a:rPr kumimoji="0" lang="zh-CN" altLang="en-US" sz="1400" b="1" i="0" u="none" strike="noStrike" cap="none" normalizeH="0" baseline="0" smtClean="0">
                          <a:ln>
                            <a:noFill/>
                          </a:ln>
                          <a:solidFill>
                            <a:srgbClr val="000000"/>
                          </a:solidFill>
                          <a:effectLst/>
                          <a:latin typeface="Calibri" pitchFamily="34" charset="0"/>
                          <a:ea typeface="楷体_GB2312"/>
                          <a:cs typeface="楷体_GB2312"/>
                        </a:rPr>
                        <a:t>附息国债</a:t>
                      </a: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15</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2017/5/27</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2.83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r>
              <a:tr h="1952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070010.IB</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07</a:t>
                      </a:r>
                      <a:r>
                        <a:rPr kumimoji="0" lang="zh-CN" altLang="en-US" sz="1400" b="1" i="0" u="none" strike="noStrike" cap="none" normalizeH="0" baseline="0" smtClean="0">
                          <a:ln>
                            <a:noFill/>
                          </a:ln>
                          <a:solidFill>
                            <a:srgbClr val="000000"/>
                          </a:solidFill>
                          <a:effectLst/>
                          <a:latin typeface="Calibri" pitchFamily="34" charset="0"/>
                          <a:ea typeface="楷体_GB2312"/>
                          <a:cs typeface="楷体_GB2312"/>
                        </a:rPr>
                        <a:t>国债</a:t>
                      </a: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2017/6/25</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4.4</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r>
              <a:tr h="2143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100022.IB</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10</a:t>
                      </a:r>
                      <a:r>
                        <a:rPr kumimoji="0" lang="zh-CN" altLang="en-US" sz="1400" b="1" i="0" u="none" strike="noStrike" cap="none" normalizeH="0" baseline="0" smtClean="0">
                          <a:ln>
                            <a:noFill/>
                          </a:ln>
                          <a:solidFill>
                            <a:srgbClr val="000000"/>
                          </a:solidFill>
                          <a:effectLst/>
                          <a:latin typeface="Calibri" pitchFamily="34" charset="0"/>
                          <a:ea typeface="楷体_GB2312"/>
                          <a:cs typeface="楷体_GB2312"/>
                        </a:rPr>
                        <a:t>附息国债</a:t>
                      </a: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2017/7/22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2.76</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r>
              <a:tr h="2127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120014.IB</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12</a:t>
                      </a:r>
                      <a:r>
                        <a:rPr kumimoji="0" lang="zh-CN" altLang="en-US" sz="1400" b="1" i="0" u="none" strike="noStrike" cap="none" normalizeH="0" baseline="0" smtClean="0">
                          <a:ln>
                            <a:noFill/>
                          </a:ln>
                          <a:solidFill>
                            <a:srgbClr val="000000"/>
                          </a:solidFill>
                          <a:effectLst/>
                          <a:latin typeface="Calibri" pitchFamily="34" charset="0"/>
                          <a:ea typeface="楷体_GB2312"/>
                          <a:cs typeface="楷体_GB2312"/>
                        </a:rPr>
                        <a:t>附息国债</a:t>
                      </a: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14</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2017/8/16</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2.95</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r>
              <a:tr h="2127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100027.IB</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10</a:t>
                      </a:r>
                      <a:r>
                        <a:rPr kumimoji="0" lang="zh-CN" altLang="en-US" sz="1400" b="1" i="0" u="none" strike="noStrike" cap="none" normalizeH="0" baseline="0" smtClean="0">
                          <a:ln>
                            <a:noFill/>
                          </a:ln>
                          <a:solidFill>
                            <a:srgbClr val="000000"/>
                          </a:solidFill>
                          <a:effectLst/>
                          <a:latin typeface="Calibri" pitchFamily="34" charset="0"/>
                          <a:ea typeface="楷体_GB2312"/>
                          <a:cs typeface="楷体_GB2312"/>
                        </a:rPr>
                        <a:t>附息国债</a:t>
                      </a: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27</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2017/8/19</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2.81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r>
              <a:tr h="2143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100032.IB</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10</a:t>
                      </a:r>
                      <a:r>
                        <a:rPr kumimoji="0" lang="zh-CN" altLang="en-US" sz="1400" b="1" i="0" u="none" strike="noStrike" cap="none" normalizeH="0" baseline="0" smtClean="0">
                          <a:ln>
                            <a:noFill/>
                          </a:ln>
                          <a:solidFill>
                            <a:srgbClr val="000000"/>
                          </a:solidFill>
                          <a:effectLst/>
                          <a:latin typeface="Calibri" pitchFamily="34" charset="0"/>
                          <a:ea typeface="楷体_GB2312"/>
                          <a:cs typeface="楷体_GB2312"/>
                        </a:rPr>
                        <a:t>附息国债</a:t>
                      </a: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32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2017/10/14</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3.1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r>
              <a:tr h="1952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100038.IB</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10</a:t>
                      </a:r>
                      <a:r>
                        <a:rPr kumimoji="0" lang="zh-CN" altLang="en-US" sz="1400" b="1" i="0" u="none" strike="noStrike" cap="none" normalizeH="0" baseline="0" smtClean="0">
                          <a:ln>
                            <a:noFill/>
                          </a:ln>
                          <a:solidFill>
                            <a:srgbClr val="000000"/>
                          </a:solidFill>
                          <a:effectLst/>
                          <a:latin typeface="Calibri" pitchFamily="34" charset="0"/>
                          <a:ea typeface="楷体_GB2312"/>
                          <a:cs typeface="楷体_GB2312"/>
                        </a:rPr>
                        <a:t>附息国债</a:t>
                      </a: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38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2017/11/25</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3.83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r>
              <a:tr h="2143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110003.IB</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11</a:t>
                      </a:r>
                      <a:r>
                        <a:rPr kumimoji="0" lang="zh-CN" altLang="en-US" sz="1400" b="1" i="0" u="none" strike="noStrike" cap="none" normalizeH="0" baseline="0" smtClean="0">
                          <a:ln>
                            <a:noFill/>
                          </a:ln>
                          <a:solidFill>
                            <a:srgbClr val="000000"/>
                          </a:solidFill>
                          <a:effectLst/>
                          <a:latin typeface="Calibri" pitchFamily="34" charset="0"/>
                          <a:ea typeface="楷体_GB2312"/>
                          <a:cs typeface="楷体_GB2312"/>
                        </a:rPr>
                        <a:t>附息国债</a:t>
                      </a: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03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2018/1/27</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3.83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r>
              <a:tr h="2127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080010.IB</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08</a:t>
                      </a:r>
                      <a:r>
                        <a:rPr kumimoji="0" lang="zh-CN" altLang="en-US" sz="1400" b="1" i="0" u="none" strike="noStrike" cap="none" normalizeH="0" baseline="0" smtClean="0">
                          <a:ln>
                            <a:noFill/>
                          </a:ln>
                          <a:solidFill>
                            <a:srgbClr val="000000"/>
                          </a:solidFill>
                          <a:effectLst/>
                          <a:latin typeface="Calibri" pitchFamily="34" charset="0"/>
                          <a:ea typeface="楷体_GB2312"/>
                          <a:cs typeface="楷体_GB2312"/>
                        </a:rPr>
                        <a:t>国债</a:t>
                      </a: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2018/6/23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4.41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r>
              <a:tr h="2127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110017.IB</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11</a:t>
                      </a:r>
                      <a:r>
                        <a:rPr kumimoji="0" lang="zh-CN" altLang="en-US" sz="1400" b="1" i="0" u="none" strike="noStrike" cap="none" normalizeH="0" baseline="0" smtClean="0">
                          <a:ln>
                            <a:noFill/>
                          </a:ln>
                          <a:solidFill>
                            <a:srgbClr val="000000"/>
                          </a:solidFill>
                          <a:effectLst/>
                          <a:latin typeface="Calibri" pitchFamily="34" charset="0"/>
                          <a:ea typeface="楷体_GB2312"/>
                          <a:cs typeface="楷体_GB2312"/>
                        </a:rPr>
                        <a:t>附息国债</a:t>
                      </a: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17</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2018/7/7</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3.7</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r>
              <a:tr h="2143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110021.IB</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11</a:t>
                      </a:r>
                      <a:r>
                        <a:rPr kumimoji="0" lang="zh-CN" altLang="en-US" sz="1400" b="1" i="0" u="none" strike="noStrike" cap="none" normalizeH="0" baseline="0" smtClean="0">
                          <a:ln>
                            <a:noFill/>
                          </a:ln>
                          <a:solidFill>
                            <a:srgbClr val="000000"/>
                          </a:solidFill>
                          <a:effectLst/>
                          <a:latin typeface="Calibri" pitchFamily="34" charset="0"/>
                          <a:ea typeface="楷体_GB2312"/>
                          <a:cs typeface="楷体_GB2312"/>
                        </a:rPr>
                        <a:t>附息国债</a:t>
                      </a: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2018/10/13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3.65</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r>
              <a:tr h="1952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080025.IB</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08</a:t>
                      </a:r>
                      <a:r>
                        <a:rPr kumimoji="0" lang="zh-CN" altLang="en-US" sz="1400" b="1" i="0" u="none" strike="noStrike" cap="none" normalizeH="0" baseline="0" smtClean="0">
                          <a:ln>
                            <a:noFill/>
                          </a:ln>
                          <a:solidFill>
                            <a:srgbClr val="000000"/>
                          </a:solidFill>
                          <a:effectLst/>
                          <a:latin typeface="Calibri" pitchFamily="34" charset="0"/>
                          <a:ea typeface="楷体_GB2312"/>
                          <a:cs typeface="楷体_GB2312"/>
                        </a:rPr>
                        <a:t>国债</a:t>
                      </a: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25</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2018/12/15</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2.9</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r>
              <a:tr h="2143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090007.IB</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09</a:t>
                      </a:r>
                      <a:r>
                        <a:rPr kumimoji="0" lang="zh-CN" altLang="en-US" sz="1400" b="1" i="0" u="none" strike="noStrike" cap="none" normalizeH="0" baseline="0" smtClean="0">
                          <a:ln>
                            <a:noFill/>
                          </a:ln>
                          <a:solidFill>
                            <a:srgbClr val="000000"/>
                          </a:solidFill>
                          <a:effectLst/>
                          <a:latin typeface="Calibri" pitchFamily="34" charset="0"/>
                          <a:ea typeface="楷体_GB2312"/>
                          <a:cs typeface="楷体_GB2312"/>
                        </a:rPr>
                        <a:t>附息国债</a:t>
                      </a: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07</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2019/5/7</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3.02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r>
              <a:tr h="2127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120010.IB</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12</a:t>
                      </a:r>
                      <a:r>
                        <a:rPr kumimoji="0" lang="zh-CN" altLang="en-US" sz="1400" b="1" i="0" u="none" strike="noStrike" cap="none" normalizeH="0" baseline="0" smtClean="0">
                          <a:ln>
                            <a:noFill/>
                          </a:ln>
                          <a:solidFill>
                            <a:srgbClr val="000000"/>
                          </a:solidFill>
                          <a:effectLst/>
                          <a:latin typeface="Calibri" pitchFamily="34" charset="0"/>
                          <a:ea typeface="楷体_GB2312"/>
                          <a:cs typeface="楷体_GB2312"/>
                        </a:rPr>
                        <a:t>附息国债</a:t>
                      </a: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2019/6/7</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3.14</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r>
              <a:tr h="2127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090012.IB</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09</a:t>
                      </a:r>
                      <a:r>
                        <a:rPr kumimoji="0" lang="zh-CN" altLang="en-US" sz="1400" b="1" i="0" u="none" strike="noStrike" cap="none" normalizeH="0" baseline="0" smtClean="0">
                          <a:ln>
                            <a:noFill/>
                          </a:ln>
                          <a:solidFill>
                            <a:srgbClr val="000000"/>
                          </a:solidFill>
                          <a:effectLst/>
                          <a:latin typeface="Calibri" pitchFamily="34" charset="0"/>
                          <a:ea typeface="楷体_GB2312"/>
                          <a:cs typeface="楷体_GB2312"/>
                        </a:rPr>
                        <a:t>附息国债</a:t>
                      </a: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2019/6/18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3.09</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r>
              <a:tr h="2143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090016.IB</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09</a:t>
                      </a:r>
                      <a:r>
                        <a:rPr kumimoji="0" lang="zh-CN" altLang="en-US" sz="1400" b="1" i="0" u="none" strike="noStrike" cap="none" normalizeH="0" baseline="0" smtClean="0">
                          <a:ln>
                            <a:noFill/>
                          </a:ln>
                          <a:solidFill>
                            <a:srgbClr val="000000"/>
                          </a:solidFill>
                          <a:effectLst/>
                          <a:latin typeface="Calibri" pitchFamily="34" charset="0"/>
                          <a:ea typeface="楷体_GB2312"/>
                          <a:cs typeface="楷体_GB2312"/>
                        </a:rPr>
                        <a:t>附息国债</a:t>
                      </a: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16</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2019/7/23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3.48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r>
              <a:tr h="1952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120016.IB</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12</a:t>
                      </a:r>
                      <a:r>
                        <a:rPr kumimoji="0" lang="zh-CN" altLang="en-US" sz="1400" b="1" i="0" u="none" strike="noStrike" cap="none" normalizeH="0" baseline="0" smtClean="0">
                          <a:ln>
                            <a:noFill/>
                          </a:ln>
                          <a:solidFill>
                            <a:srgbClr val="000000"/>
                          </a:solidFill>
                          <a:effectLst/>
                          <a:latin typeface="Calibri" pitchFamily="34" charset="0"/>
                          <a:ea typeface="楷体_GB2312"/>
                          <a:cs typeface="楷体_GB2312"/>
                        </a:rPr>
                        <a:t>附息国债</a:t>
                      </a: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16</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2019/9/6</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3.25</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r>
              <a:tr h="2143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090027.IB</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09</a:t>
                      </a:r>
                      <a:r>
                        <a:rPr kumimoji="0" lang="zh-CN" altLang="en-US" sz="1400" b="1" i="0" u="none" strike="noStrike" cap="none" normalizeH="0" baseline="0" smtClean="0">
                          <a:ln>
                            <a:noFill/>
                          </a:ln>
                          <a:solidFill>
                            <a:srgbClr val="000000"/>
                          </a:solidFill>
                          <a:effectLst/>
                          <a:latin typeface="Calibri" pitchFamily="34" charset="0"/>
                          <a:ea typeface="楷体_GB2312"/>
                          <a:cs typeface="楷体_GB2312"/>
                        </a:rPr>
                        <a:t>附息国债</a:t>
                      </a: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27</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2019/11/5</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3.68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r>
              <a:tr h="2127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100002.IB</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10</a:t>
                      </a:r>
                      <a:r>
                        <a:rPr kumimoji="0" lang="zh-CN" altLang="en-US" sz="1400" b="1" i="0" u="none" strike="noStrike" cap="none" normalizeH="0" baseline="0" smtClean="0">
                          <a:ln>
                            <a:noFill/>
                          </a:ln>
                          <a:solidFill>
                            <a:srgbClr val="000000"/>
                          </a:solidFill>
                          <a:effectLst/>
                          <a:latin typeface="Calibri" pitchFamily="34" charset="0"/>
                          <a:ea typeface="楷体_GB2312"/>
                          <a:cs typeface="楷体_GB2312"/>
                        </a:rPr>
                        <a:t>附息国债</a:t>
                      </a: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02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2020/2/4</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3.43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Calibri" pitchFamily="34" charset="0"/>
                          <a:ea typeface="楷体_GB2312"/>
                          <a:cs typeface="楷体_GB2312"/>
                        </a:rPr>
                        <a:t>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5D9F1"/>
                    </a:solidFill>
                  </a:tcPr>
                </a:tc>
              </a:tr>
            </a:tbl>
          </a:graphicData>
        </a:graphic>
      </p:graphicFrame>
      <p:sp>
        <p:nvSpPr>
          <p:cNvPr id="102537" name="TextBox 3"/>
          <p:cNvSpPr txBox="1">
            <a:spLocks noChangeArrowheads="1"/>
          </p:cNvSpPr>
          <p:nvPr/>
        </p:nvSpPr>
        <p:spPr bwMode="auto">
          <a:xfrm>
            <a:off x="6027738" y="2205038"/>
            <a:ext cx="3116262" cy="3581400"/>
          </a:xfrm>
          <a:prstGeom prst="rect">
            <a:avLst/>
          </a:prstGeom>
          <a:noFill/>
          <a:ln w="9525">
            <a:noFill/>
            <a:miter lim="800000"/>
            <a:headEnd/>
            <a:tailEnd/>
          </a:ln>
        </p:spPr>
        <p:txBody>
          <a:bodyPr>
            <a:spAutoFit/>
          </a:bodyPr>
          <a:lstStyle/>
          <a:p>
            <a:pPr>
              <a:spcBef>
                <a:spcPct val="75000"/>
              </a:spcBef>
              <a:buClr>
                <a:srgbClr val="DC241F"/>
              </a:buClr>
              <a:buFont typeface="Wingdings 2" pitchFamily="18" charset="2"/>
              <a:buNone/>
            </a:pPr>
            <a:r>
              <a:rPr lang="zh-CN" altLang="en-US" sz="1600" b="1">
                <a:latin typeface="楷体_GB2312"/>
                <a:ea typeface="楷体_GB2312"/>
                <a:cs typeface="楷体_GB2312"/>
              </a:rPr>
              <a:t>仅</a:t>
            </a:r>
            <a:r>
              <a:rPr lang="en-US" altLang="zh-CN" sz="1600" b="1">
                <a:latin typeface="楷体_GB2312"/>
                <a:ea typeface="楷体_GB2312"/>
                <a:cs typeface="楷体_GB2312"/>
              </a:rPr>
              <a:t>3</a:t>
            </a:r>
            <a:r>
              <a:rPr lang="zh-CN" altLang="en-US" sz="1600" b="1">
                <a:latin typeface="楷体_GB2312"/>
                <a:ea typeface="楷体_GB2312"/>
                <a:cs typeface="楷体_GB2312"/>
              </a:rPr>
              <a:t>支</a:t>
            </a:r>
            <a:r>
              <a:rPr lang="en-US" altLang="zh-CN" sz="1600" b="1">
                <a:latin typeface="楷体_GB2312"/>
                <a:ea typeface="楷体_GB2312"/>
                <a:cs typeface="楷体_GB2312"/>
              </a:rPr>
              <a:t>12</a:t>
            </a:r>
            <a:r>
              <a:rPr lang="zh-CN" altLang="en-US" sz="1600" b="1">
                <a:latin typeface="楷体_GB2312"/>
                <a:ea typeface="楷体_GB2312"/>
                <a:cs typeface="楷体_GB2312"/>
              </a:rPr>
              <a:t>年新发国债，</a:t>
            </a:r>
            <a:r>
              <a:rPr lang="en-US" altLang="zh-CN" sz="1600" b="1">
                <a:latin typeface="楷体_GB2312"/>
                <a:ea typeface="楷体_GB2312"/>
                <a:cs typeface="楷体_GB2312"/>
              </a:rPr>
              <a:t>120014</a:t>
            </a:r>
            <a:r>
              <a:rPr lang="zh-CN" altLang="en-US" sz="1600" b="1">
                <a:latin typeface="楷体_GB2312"/>
                <a:ea typeface="楷体_GB2312"/>
                <a:cs typeface="楷体_GB2312"/>
              </a:rPr>
              <a:t>、</a:t>
            </a:r>
            <a:endParaRPr lang="en-US" altLang="zh-CN" sz="1600" b="1">
              <a:latin typeface="楷体_GB2312"/>
              <a:ea typeface="楷体_GB2312"/>
              <a:cs typeface="楷体_GB2312"/>
            </a:endParaRPr>
          </a:p>
          <a:p>
            <a:pPr>
              <a:spcBef>
                <a:spcPct val="75000"/>
              </a:spcBef>
              <a:buClr>
                <a:srgbClr val="DC241F"/>
              </a:buClr>
              <a:buFont typeface="Wingdings 2" pitchFamily="18" charset="2"/>
              <a:buNone/>
            </a:pPr>
            <a:r>
              <a:rPr lang="en-US" altLang="zh-CN" sz="1600" b="1">
                <a:latin typeface="楷体_GB2312"/>
                <a:ea typeface="楷体_GB2312"/>
                <a:cs typeface="楷体_GB2312"/>
              </a:rPr>
              <a:t>120010</a:t>
            </a:r>
            <a:r>
              <a:rPr lang="zh-CN" altLang="en-US" sz="1600" b="1">
                <a:latin typeface="楷体_GB2312"/>
                <a:ea typeface="楷体_GB2312"/>
                <a:cs typeface="楷体_GB2312"/>
              </a:rPr>
              <a:t>和</a:t>
            </a:r>
            <a:r>
              <a:rPr lang="en-US" altLang="zh-CN" sz="1600" b="1">
                <a:latin typeface="楷体_GB2312"/>
                <a:ea typeface="楷体_GB2312"/>
                <a:cs typeface="楷体_GB2312"/>
              </a:rPr>
              <a:t>120016</a:t>
            </a:r>
          </a:p>
          <a:p>
            <a:pPr>
              <a:spcBef>
                <a:spcPct val="75000"/>
              </a:spcBef>
              <a:buClr>
                <a:srgbClr val="DC241F"/>
              </a:buClr>
              <a:buFont typeface="Wingdings 2" pitchFamily="18" charset="2"/>
              <a:buNone/>
            </a:pPr>
            <a:endParaRPr lang="en-US" altLang="zh-CN" sz="1600" b="1">
              <a:latin typeface="楷体_GB2312"/>
              <a:ea typeface="楷体_GB2312"/>
              <a:cs typeface="楷体_GB2312"/>
            </a:endParaRPr>
          </a:p>
          <a:p>
            <a:pPr>
              <a:spcBef>
                <a:spcPct val="75000"/>
              </a:spcBef>
              <a:buClr>
                <a:srgbClr val="DC241F"/>
              </a:buClr>
              <a:buFont typeface="Wingdings 2" pitchFamily="18" charset="2"/>
              <a:buNone/>
            </a:pPr>
            <a:r>
              <a:rPr lang="zh-CN" altLang="en-US" sz="1600" b="1">
                <a:latin typeface="楷体_GB2312"/>
                <a:ea typeface="楷体_GB2312"/>
                <a:cs typeface="楷体_GB2312"/>
              </a:rPr>
              <a:t>查询成交量，占到</a:t>
            </a:r>
            <a:r>
              <a:rPr lang="en-US" altLang="zh-CN" sz="1600" b="1">
                <a:latin typeface="楷体_GB2312"/>
                <a:ea typeface="楷体_GB2312"/>
                <a:cs typeface="楷体_GB2312"/>
              </a:rPr>
              <a:t>80%</a:t>
            </a:r>
            <a:r>
              <a:rPr lang="zh-CN" altLang="en-US" sz="1600" b="1">
                <a:latin typeface="楷体_GB2312"/>
                <a:ea typeface="楷体_GB2312"/>
                <a:cs typeface="楷体_GB2312"/>
              </a:rPr>
              <a:t>以上</a:t>
            </a:r>
            <a:endParaRPr lang="en-US" altLang="zh-CN" sz="1600" b="1">
              <a:latin typeface="楷体_GB2312"/>
              <a:ea typeface="楷体_GB2312"/>
              <a:cs typeface="楷体_GB2312"/>
            </a:endParaRPr>
          </a:p>
          <a:p>
            <a:pPr>
              <a:spcBef>
                <a:spcPct val="75000"/>
              </a:spcBef>
              <a:buClr>
                <a:srgbClr val="DC241F"/>
              </a:buClr>
              <a:buFont typeface="Wingdings 2" pitchFamily="18" charset="2"/>
              <a:buNone/>
            </a:pPr>
            <a:endParaRPr lang="en-US" altLang="zh-CN" sz="1600" b="1">
              <a:latin typeface="楷体_GB2312"/>
              <a:ea typeface="楷体_GB2312"/>
              <a:cs typeface="楷体_GB2312"/>
            </a:endParaRPr>
          </a:p>
          <a:p>
            <a:pPr>
              <a:spcBef>
                <a:spcPct val="75000"/>
              </a:spcBef>
              <a:buClr>
                <a:srgbClr val="DC241F"/>
              </a:buClr>
              <a:buFont typeface="Wingdings 2" pitchFamily="18" charset="2"/>
              <a:buNone/>
            </a:pPr>
            <a:r>
              <a:rPr lang="zh-CN" altLang="en-US" sz="1600" b="1">
                <a:latin typeface="楷体_GB2312"/>
                <a:ea typeface="楷体_GB2312"/>
                <a:cs typeface="楷体_GB2312"/>
              </a:rPr>
              <a:t>大部分放到</a:t>
            </a:r>
            <a:r>
              <a:rPr lang="en-US" altLang="zh-CN" sz="1600" b="1">
                <a:latin typeface="楷体_GB2312"/>
                <a:ea typeface="楷体_GB2312"/>
                <a:cs typeface="楷体_GB2312"/>
              </a:rPr>
              <a:t>HTM</a:t>
            </a:r>
            <a:r>
              <a:rPr lang="zh-CN" altLang="en-US" sz="1600" b="1">
                <a:latin typeface="楷体_GB2312"/>
                <a:ea typeface="楷体_GB2312"/>
                <a:cs typeface="楷体_GB2312"/>
              </a:rPr>
              <a:t>，</a:t>
            </a:r>
            <a:r>
              <a:rPr lang="en-US" altLang="zh-CN" sz="1600" b="1">
                <a:latin typeface="楷体_GB2312"/>
                <a:ea typeface="楷体_GB2312"/>
                <a:cs typeface="楷体_GB2312"/>
              </a:rPr>
              <a:t>AFS</a:t>
            </a:r>
            <a:r>
              <a:rPr lang="zh-CN" altLang="en-US" sz="1600" b="1">
                <a:latin typeface="楷体_GB2312"/>
                <a:ea typeface="楷体_GB2312"/>
                <a:cs typeface="楷体_GB2312"/>
              </a:rPr>
              <a:t>如果出售还要承担所得税</a:t>
            </a:r>
            <a:endParaRPr lang="en-US" altLang="zh-CN" sz="1600" b="1">
              <a:latin typeface="楷体_GB2312"/>
              <a:ea typeface="楷体_GB2312"/>
              <a:cs typeface="楷体_GB2312"/>
            </a:endParaRPr>
          </a:p>
          <a:p>
            <a:pPr>
              <a:spcBef>
                <a:spcPct val="75000"/>
              </a:spcBef>
              <a:buClr>
                <a:srgbClr val="DC241F"/>
              </a:buClr>
              <a:buFont typeface="Wingdings 2" pitchFamily="18" charset="2"/>
              <a:buNone/>
            </a:pPr>
            <a:endParaRPr lang="en-US" altLang="zh-CN" sz="1600" b="1">
              <a:latin typeface="楷体_GB2312"/>
              <a:ea typeface="楷体_GB2312"/>
              <a:cs typeface="楷体_GB2312"/>
            </a:endParaRPr>
          </a:p>
          <a:p>
            <a:pPr>
              <a:spcBef>
                <a:spcPct val="75000"/>
              </a:spcBef>
              <a:buClr>
                <a:srgbClr val="DC241F"/>
              </a:buClr>
              <a:buFont typeface="Wingdings 2" pitchFamily="18" charset="2"/>
              <a:buNone/>
            </a:pPr>
            <a:r>
              <a:rPr lang="zh-CN" altLang="en-US" sz="1600" b="1">
                <a:latin typeface="楷体_GB2312"/>
                <a:ea typeface="楷体_GB2312"/>
                <a:cs typeface="楷体_GB2312"/>
              </a:rPr>
              <a:t>美国市场普遍在</a:t>
            </a:r>
            <a:r>
              <a:rPr lang="en-US" altLang="zh-CN" sz="1600" b="1">
                <a:latin typeface="楷体_GB2312"/>
                <a:ea typeface="楷体_GB2312"/>
                <a:cs typeface="楷体_GB2312"/>
              </a:rPr>
              <a:t>10</a:t>
            </a:r>
            <a:r>
              <a:rPr lang="zh-CN" altLang="en-US" sz="1600" b="1">
                <a:latin typeface="楷体_GB2312"/>
                <a:ea typeface="楷体_GB2312"/>
                <a:cs typeface="楷体_GB2312"/>
              </a:rPr>
              <a:t>支左右</a:t>
            </a:r>
          </a:p>
        </p:txBody>
      </p:sp>
    </p:spTree>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a:xfrm>
            <a:off x="468313" y="692150"/>
            <a:ext cx="6337300" cy="647700"/>
          </a:xfrm>
        </p:spPr>
        <p:txBody>
          <a:bodyPr/>
          <a:lstStyle/>
          <a:p>
            <a:r>
              <a:rPr lang="zh-CN" altLang="en-US" b="0" smtClean="0"/>
              <a:t>银行间债券市场产品一览</a:t>
            </a:r>
          </a:p>
        </p:txBody>
      </p:sp>
      <p:graphicFrame>
        <p:nvGraphicFramePr>
          <p:cNvPr id="18515" name="Group 83"/>
          <p:cNvGraphicFramePr>
            <a:graphicFrameLocks noGrp="1"/>
          </p:cNvGraphicFramePr>
          <p:nvPr>
            <p:ph sz="half" idx="4294967295"/>
          </p:nvPr>
        </p:nvGraphicFramePr>
        <p:xfrm>
          <a:off x="468313" y="1412875"/>
          <a:ext cx="7631112" cy="2159001"/>
        </p:xfrm>
        <a:graphic>
          <a:graphicData uri="http://schemas.openxmlformats.org/drawingml/2006/table">
            <a:tbl>
              <a:tblPr/>
              <a:tblGrid>
                <a:gridCol w="1924050"/>
                <a:gridCol w="1376362"/>
                <a:gridCol w="1395413"/>
                <a:gridCol w="1468437"/>
                <a:gridCol w="1466850"/>
              </a:tblGrid>
              <a:tr h="439738">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bg1"/>
                          </a:solidFill>
                          <a:effectLst/>
                          <a:latin typeface="Arial" charset="0"/>
                          <a:ea typeface="楷体_GB2312"/>
                          <a:cs typeface="楷体_GB2312"/>
                        </a:rPr>
                        <a:t>利率产品类型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79999"/>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bg1"/>
                          </a:solidFill>
                          <a:effectLst/>
                          <a:latin typeface="Arial" charset="0"/>
                          <a:ea typeface="楷体_GB2312"/>
                          <a:cs typeface="楷体_GB2312"/>
                        </a:rPr>
                        <a:t>期限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79999"/>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bg1"/>
                          </a:solidFill>
                          <a:effectLst/>
                          <a:latin typeface="Arial" charset="0"/>
                          <a:ea typeface="楷体_GB2312"/>
                          <a:cs typeface="楷体_GB2312"/>
                        </a:rPr>
                        <a:t>发行部门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79999"/>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bg1"/>
                          </a:solidFill>
                          <a:effectLst/>
                          <a:latin typeface="Arial" charset="0"/>
                          <a:ea typeface="楷体_GB2312"/>
                          <a:cs typeface="楷体_GB2312"/>
                        </a:rPr>
                        <a:t>管理部门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79999"/>
                      </a:schemeClr>
                    </a:solid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bg1"/>
                          </a:solidFill>
                          <a:effectLst/>
                          <a:latin typeface="Arial" charset="0"/>
                          <a:ea typeface="楷体_GB2312"/>
                          <a:cs typeface="楷体_GB2312"/>
                        </a:rPr>
                        <a:t>特点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79999"/>
                      </a:schemeClr>
                    </a:solidFill>
                  </a:tcPr>
                </a:tc>
              </a:tr>
              <a:tr h="428625">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rPr>
                        <a:t>央票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楷体_GB2312"/>
                          <a:cs typeface="楷体_GB2312"/>
                        </a:rPr>
                        <a:t>3M.1Y.3Y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楷体_GB2312"/>
                          <a:cs typeface="楷体_GB2312"/>
                        </a:rPr>
                        <a:t>PBOC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楷体_GB2312"/>
                          <a:cs typeface="楷体_GB2312"/>
                        </a:rPr>
                        <a:t>PBOC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rPr>
                        <a:t>主权级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rPr>
                        <a:t>国债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楷体_GB2312"/>
                          <a:cs typeface="楷体_GB2312"/>
                        </a:rPr>
                        <a:t>3M.-50Y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楷体_GB2312"/>
                          <a:cs typeface="楷体_GB2312"/>
                        </a:rPr>
                        <a:t>MOF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楷体_GB2312"/>
                          <a:cs typeface="楷体_GB2312"/>
                        </a:rPr>
                        <a:t>MOF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rPr>
                        <a:t>主权级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rPr>
                        <a:t>金融债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楷体_GB2312"/>
                          <a:cs typeface="楷体_GB2312"/>
                        </a:rPr>
                        <a:t>3M.-30Y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楷体_GB2312"/>
                          <a:cs typeface="楷体_GB2312"/>
                        </a:rPr>
                        <a:t>FI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楷体_GB2312"/>
                          <a:cs typeface="楷体_GB2312"/>
                        </a:rPr>
                        <a:t>PBOC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rPr>
                        <a:t>准主权级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rPr>
                        <a:t>次级债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楷体_GB2312"/>
                          <a:cs typeface="楷体_GB2312"/>
                        </a:rPr>
                        <a:t>10Y.15Y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楷体_GB2312"/>
                          <a:cs typeface="楷体_GB2312"/>
                        </a:rPr>
                        <a:t>FI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楷体_GB2312"/>
                          <a:cs typeface="楷体_GB2312"/>
                        </a:rPr>
                        <a:t>PBOC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rPr>
                        <a:t>有信用特征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521" name="Group 89"/>
          <p:cNvGraphicFramePr>
            <a:graphicFrameLocks noGrp="1"/>
          </p:cNvGraphicFramePr>
          <p:nvPr/>
        </p:nvGraphicFramePr>
        <p:xfrm>
          <a:off x="468313" y="3860800"/>
          <a:ext cx="8281987" cy="1982470"/>
        </p:xfrm>
        <a:graphic>
          <a:graphicData uri="http://schemas.openxmlformats.org/drawingml/2006/table">
            <a:tbl>
              <a:tblPr/>
              <a:tblGrid>
                <a:gridCol w="2068512"/>
                <a:gridCol w="1512888"/>
                <a:gridCol w="1516062"/>
                <a:gridCol w="1593850"/>
                <a:gridCol w="1590675"/>
              </a:tblGrid>
              <a:tr h="215900">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bg1"/>
                          </a:solidFill>
                          <a:effectLst/>
                          <a:latin typeface="Arial" charset="0"/>
                          <a:ea typeface="楷体_GB2312"/>
                          <a:cs typeface="楷体_GB2312"/>
                        </a:rPr>
                        <a:t>信用产品类型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241F">
                        <a:alpha val="79999"/>
                      </a:srgbClr>
                    </a:solid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bg1"/>
                          </a:solidFill>
                          <a:effectLst/>
                          <a:latin typeface="Arial" charset="0"/>
                          <a:ea typeface="楷体_GB2312"/>
                          <a:cs typeface="楷体_GB2312"/>
                        </a:rPr>
                        <a:t>期限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241F">
                        <a:alpha val="79999"/>
                      </a:srgbClr>
                    </a:solid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bg1"/>
                          </a:solidFill>
                          <a:effectLst/>
                          <a:latin typeface="Arial" charset="0"/>
                          <a:ea typeface="楷体_GB2312"/>
                          <a:cs typeface="楷体_GB2312"/>
                        </a:rPr>
                        <a:t>发行部门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241F">
                        <a:alpha val="79999"/>
                      </a:srgbClr>
                    </a:solid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bg1"/>
                          </a:solidFill>
                          <a:effectLst/>
                          <a:latin typeface="Arial" charset="0"/>
                          <a:ea typeface="楷体_GB2312"/>
                          <a:cs typeface="楷体_GB2312"/>
                        </a:rPr>
                        <a:t>管理部门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241F">
                        <a:alpha val="79999"/>
                      </a:srgbClr>
                    </a:solid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bg1"/>
                          </a:solidFill>
                          <a:effectLst/>
                          <a:latin typeface="Arial" charset="0"/>
                          <a:ea typeface="楷体_GB2312"/>
                          <a:cs typeface="楷体_GB2312"/>
                        </a:rPr>
                        <a:t>特点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241F">
                        <a:alpha val="79999"/>
                      </a:srgbClr>
                    </a:solidFill>
                  </a:tcPr>
                </a:tc>
              </a:tr>
              <a:tr h="360363">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rPr>
                        <a:t>短融</a:t>
                      </a:r>
                      <a:r>
                        <a:rPr kumimoji="0" lang="en-US" altLang="zh-CN" sz="2000" b="0" i="0" u="none" strike="noStrike" cap="none" normalizeH="0" baseline="0" smtClean="0">
                          <a:ln>
                            <a:noFill/>
                          </a:ln>
                          <a:solidFill>
                            <a:schemeClr val="tx1"/>
                          </a:solidFill>
                          <a:effectLst/>
                          <a:latin typeface="Arial" charset="0"/>
                          <a:ea typeface="楷体_GB2312"/>
                          <a:cs typeface="楷体_GB2312"/>
                        </a:rPr>
                        <a:t>/</a:t>
                      </a:r>
                      <a:r>
                        <a:rPr kumimoji="0" lang="zh-CN" altLang="en-US" sz="2000" b="0" i="0" u="none" strike="noStrike" cap="none" normalizeH="0" baseline="0" smtClean="0">
                          <a:ln>
                            <a:noFill/>
                          </a:ln>
                          <a:solidFill>
                            <a:schemeClr val="tx1"/>
                          </a:solidFill>
                          <a:effectLst/>
                          <a:latin typeface="Arial" charset="0"/>
                          <a:ea typeface="楷体_GB2312"/>
                          <a:cs typeface="楷体_GB2312"/>
                        </a:rPr>
                        <a:t>超短融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楷体_GB2312"/>
                          <a:cs typeface="楷体_GB2312"/>
                        </a:rPr>
                        <a:t>3M.-1Y.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rPr>
                        <a:t>企业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楷体_GB2312"/>
                          <a:cs typeface="楷体_GB2312"/>
                        </a:rPr>
                        <a:t>PBOC(</a:t>
                      </a:r>
                      <a:r>
                        <a:rPr kumimoji="0" lang="zh-CN" altLang="en-US" sz="2000" b="0" i="0" u="none" strike="noStrike" cap="none" normalizeH="0" baseline="0" smtClean="0">
                          <a:ln>
                            <a:noFill/>
                          </a:ln>
                          <a:solidFill>
                            <a:schemeClr val="tx1"/>
                          </a:solidFill>
                          <a:effectLst/>
                          <a:latin typeface="Arial" charset="0"/>
                          <a:ea typeface="楷体_GB2312"/>
                          <a:cs typeface="楷体_GB2312"/>
                        </a:rPr>
                        <a:t>协会</a:t>
                      </a:r>
                      <a:r>
                        <a:rPr kumimoji="0" lang="en-US" altLang="zh-CN" sz="2000" b="0" i="0" u="none" strike="noStrike" cap="none" normalizeH="0" baseline="0" smtClean="0">
                          <a:ln>
                            <a:noFill/>
                          </a:ln>
                          <a:solidFill>
                            <a:schemeClr val="tx1"/>
                          </a:solidFill>
                          <a:effectLst/>
                          <a:latin typeface="Arial" charset="0"/>
                          <a:ea typeface="楷体_GB2312"/>
                          <a:cs typeface="楷体_GB231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rPr>
                        <a:t>核准制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rPr>
                        <a:t>中票</a:t>
                      </a:r>
                      <a:r>
                        <a:rPr kumimoji="0" lang="en-US" altLang="zh-CN" sz="2000" b="0" i="0" u="none" strike="noStrike" cap="none" normalizeH="0" baseline="0" smtClean="0">
                          <a:ln>
                            <a:noFill/>
                          </a:ln>
                          <a:solidFill>
                            <a:schemeClr val="tx1"/>
                          </a:solidFill>
                          <a:effectLst/>
                          <a:latin typeface="Arial" charset="0"/>
                          <a:ea typeface="楷体_GB2312"/>
                          <a:cs typeface="楷体_GB2312"/>
                        </a:rPr>
                        <a:t>/</a:t>
                      </a:r>
                      <a:r>
                        <a:rPr kumimoji="0" lang="zh-CN" altLang="en-US" sz="2000" b="0" i="0" u="none" strike="noStrike" cap="none" normalizeH="0" baseline="0" smtClean="0">
                          <a:ln>
                            <a:noFill/>
                          </a:ln>
                          <a:solidFill>
                            <a:schemeClr val="tx1"/>
                          </a:solidFill>
                          <a:effectLst/>
                          <a:latin typeface="Arial" charset="0"/>
                          <a:ea typeface="楷体_GB2312"/>
                          <a:cs typeface="楷体_GB2312"/>
                        </a:rPr>
                        <a:t>私募中票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楷体_GB2312"/>
                          <a:cs typeface="楷体_GB2312"/>
                        </a:rPr>
                        <a:t>3Y.-10Y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rPr>
                        <a:t>企业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楷体_GB2312"/>
                          <a:cs typeface="楷体_GB2312"/>
                        </a:rPr>
                        <a:t>PBOC(</a:t>
                      </a:r>
                      <a:r>
                        <a:rPr kumimoji="0" lang="zh-CN" altLang="en-US" sz="2000" b="0" i="0" u="none" strike="noStrike" cap="none" normalizeH="0" baseline="0" smtClean="0">
                          <a:ln>
                            <a:noFill/>
                          </a:ln>
                          <a:solidFill>
                            <a:schemeClr val="tx1"/>
                          </a:solidFill>
                          <a:effectLst/>
                          <a:latin typeface="Arial" charset="0"/>
                          <a:ea typeface="楷体_GB2312"/>
                          <a:cs typeface="楷体_GB2312"/>
                        </a:rPr>
                        <a:t>协会</a:t>
                      </a:r>
                      <a:r>
                        <a:rPr kumimoji="0" lang="en-US" altLang="zh-CN" sz="2000" b="0" i="0" u="none" strike="noStrike" cap="none" normalizeH="0" baseline="0" smtClean="0">
                          <a:ln>
                            <a:noFill/>
                          </a:ln>
                          <a:solidFill>
                            <a:schemeClr val="tx1"/>
                          </a:solidFill>
                          <a:effectLst/>
                          <a:latin typeface="Arial" charset="0"/>
                          <a:ea typeface="楷体_GB2312"/>
                          <a:cs typeface="楷体_GB231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rPr>
                        <a:t>核准制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rPr>
                        <a:t>企业债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楷体_GB2312"/>
                          <a:cs typeface="楷体_GB2312"/>
                        </a:rPr>
                        <a:t>5Y.-15Y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rPr>
                        <a:t>企业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楷体_GB2312"/>
                          <a:cs typeface="楷体_GB2312"/>
                        </a:rPr>
                        <a:t>NDRC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rPr>
                        <a:t>审批制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rPr>
                        <a:t>公司债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楷体_GB2312"/>
                          <a:cs typeface="楷体_GB2312"/>
                        </a:rPr>
                        <a:t>5Y.-15Y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rPr>
                        <a:t>企业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楷体_GB2312"/>
                          <a:cs typeface="楷体_GB2312"/>
                        </a:rPr>
                        <a:t>CSRC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66B82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rPr>
                        <a:t>审批制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idx="4294967295"/>
          </p:nvPr>
        </p:nvSpPr>
        <p:spPr/>
        <p:txBody>
          <a:bodyPr lIns="0" tIns="0" rIns="0" bIns="0" anchor="b"/>
          <a:lstStyle/>
          <a:p>
            <a:r>
              <a:rPr lang="en-US" altLang="zh-CN" smtClean="0">
                <a:ea typeface="楷体_GB2312"/>
                <a:cs typeface="楷体_GB2312"/>
              </a:rPr>
              <a:t>3.</a:t>
            </a:r>
            <a:r>
              <a:rPr lang="zh-CN" altLang="en-US" smtClean="0">
                <a:ea typeface="楷体_GB2312"/>
                <a:cs typeface="楷体_GB2312"/>
              </a:rPr>
              <a:t>银行进入的真实态度与需求</a:t>
            </a:r>
          </a:p>
        </p:txBody>
      </p:sp>
      <p:sp>
        <p:nvSpPr>
          <p:cNvPr id="103426" name="Rectangle 5"/>
          <p:cNvSpPr>
            <a:spLocks noGrp="1" noChangeArrowheads="1"/>
          </p:cNvSpPr>
          <p:nvPr>
            <p:ph type="body" idx="4294967295"/>
          </p:nvPr>
        </p:nvSpPr>
        <p:spPr>
          <a:xfrm>
            <a:off x="323850" y="1844675"/>
            <a:ext cx="8642350" cy="3455988"/>
          </a:xfrm>
        </p:spPr>
        <p:txBody>
          <a:bodyPr lIns="0" tIns="0" rIns="0" bIns="0"/>
          <a:lstStyle/>
          <a:p>
            <a:pPr marL="228600" indent="-228600"/>
            <a:r>
              <a:rPr lang="en-US" altLang="zh-CN" sz="2000" b="1" smtClean="0">
                <a:ea typeface="楷体_GB2312"/>
                <a:cs typeface="楷体_GB2312"/>
              </a:rPr>
              <a:t>1.</a:t>
            </a:r>
            <a:r>
              <a:rPr lang="zh-CN" altLang="en-US" sz="2000" b="1" smtClean="0">
                <a:ea typeface="楷体_GB2312"/>
                <a:cs typeface="楷体_GB2312"/>
              </a:rPr>
              <a:t>发行人与投资人</a:t>
            </a:r>
          </a:p>
          <a:p>
            <a:pPr marL="228600" indent="-228600"/>
            <a:r>
              <a:rPr lang="en-US" altLang="zh-CN" sz="2000" b="1" smtClean="0">
                <a:ea typeface="楷体_GB2312"/>
                <a:cs typeface="楷体_GB2312"/>
              </a:rPr>
              <a:t>2.</a:t>
            </a:r>
            <a:r>
              <a:rPr lang="zh-CN" altLang="en-US" sz="2000" b="1" smtClean="0">
                <a:ea typeface="楷体_GB2312"/>
                <a:cs typeface="楷体_GB2312"/>
              </a:rPr>
              <a:t>交易账户（交易类）、投资账户（可供出售、持有到期）</a:t>
            </a:r>
          </a:p>
          <a:p>
            <a:pPr marL="228600" indent="-228600"/>
            <a:r>
              <a:rPr lang="en-US" altLang="zh-CN" sz="2000" b="1" smtClean="0">
                <a:ea typeface="楷体_GB2312"/>
                <a:cs typeface="楷体_GB2312"/>
              </a:rPr>
              <a:t>3.</a:t>
            </a:r>
            <a:r>
              <a:rPr lang="zh-CN" altLang="en-US" sz="2000" b="1" smtClean="0">
                <a:ea typeface="楷体_GB2312"/>
                <a:cs typeface="楷体_GB2312"/>
              </a:rPr>
              <a:t>套保需求、套利需求（期现、跨期、跨品种</a:t>
            </a:r>
            <a:r>
              <a:rPr lang="en-US" altLang="zh-CN" sz="2000" b="1" smtClean="0">
                <a:ea typeface="楷体_GB2312"/>
                <a:cs typeface="楷体_GB2312"/>
              </a:rPr>
              <a:t>)</a:t>
            </a:r>
          </a:p>
          <a:p>
            <a:pPr marL="228600" indent="-228600"/>
            <a:endParaRPr lang="en-US" altLang="zh-CN" sz="2000" b="1" smtClean="0">
              <a:ea typeface="楷体_GB2312"/>
              <a:cs typeface="楷体_GB2312"/>
            </a:endParaRPr>
          </a:p>
          <a:p>
            <a:pPr marL="228600" indent="-228600"/>
            <a:r>
              <a:rPr lang="zh-CN" altLang="en-US" sz="2000" b="1" smtClean="0">
                <a:ea typeface="楷体_GB2312"/>
                <a:cs typeface="楷体_GB2312"/>
              </a:rPr>
              <a:t>真实需求的决定因素：</a:t>
            </a:r>
          </a:p>
          <a:p>
            <a:pPr marL="228600" indent="-228600"/>
            <a:r>
              <a:rPr lang="en-US" altLang="zh-CN" sz="2000" b="1" smtClean="0">
                <a:ea typeface="楷体_GB2312"/>
                <a:cs typeface="楷体_GB2312"/>
              </a:rPr>
              <a:t>1.</a:t>
            </a:r>
            <a:r>
              <a:rPr lang="zh-CN" altLang="en-US" sz="2000" b="1" smtClean="0">
                <a:ea typeface="楷体_GB2312"/>
                <a:cs typeface="楷体_GB2312"/>
              </a:rPr>
              <a:t>利率市场化的程度</a:t>
            </a:r>
          </a:p>
          <a:p>
            <a:pPr marL="228600" indent="-228600"/>
            <a:r>
              <a:rPr lang="en-US" altLang="zh-CN" sz="2000" b="1" smtClean="0">
                <a:ea typeface="楷体_GB2312"/>
                <a:cs typeface="楷体_GB2312"/>
              </a:rPr>
              <a:t>2.</a:t>
            </a:r>
            <a:r>
              <a:rPr lang="zh-CN" altLang="en-US" sz="2000" b="1" smtClean="0">
                <a:ea typeface="楷体_GB2312"/>
                <a:cs typeface="楷体_GB2312"/>
              </a:rPr>
              <a:t>考核机制与利益驱动</a:t>
            </a:r>
            <a:endParaRPr lang="en-US" altLang="zh-CN" sz="2000" b="1" smtClean="0">
              <a:ea typeface="楷体_GB2312"/>
              <a:cs typeface="楷体_GB2312"/>
            </a:endParaRP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98" name="Rectangle 2"/>
          <p:cNvSpPr>
            <a:spLocks noGrp="1" noChangeArrowheads="1"/>
          </p:cNvSpPr>
          <p:nvPr>
            <p:ph type="title" idx="4294967295"/>
          </p:nvPr>
        </p:nvSpPr>
        <p:spPr>
          <a:xfrm>
            <a:off x="395288" y="333375"/>
            <a:ext cx="7272337" cy="647700"/>
          </a:xfrm>
        </p:spPr>
        <p:txBody>
          <a:bodyPr lIns="0" tIns="0" rIns="0" bIns="0" anchor="b"/>
          <a:lstStyle/>
          <a:p>
            <a:r>
              <a:rPr lang="en-US" altLang="zh-CN" b="0" smtClean="0"/>
              <a:t>4.</a:t>
            </a:r>
            <a:r>
              <a:rPr lang="zh-CN" altLang="en-US" b="0" smtClean="0"/>
              <a:t>期现货谁决定谁：</a:t>
            </a:r>
            <a:r>
              <a:rPr lang="zh-CN" altLang="en-US" sz="2000" b="0" smtClean="0"/>
              <a:t>考察现货和期货的历史波动性</a:t>
            </a:r>
          </a:p>
        </p:txBody>
      </p:sp>
      <p:sp>
        <p:nvSpPr>
          <p:cNvPr id="118799" name="Text Box 45"/>
          <p:cNvSpPr txBox="1">
            <a:spLocks noChangeArrowheads="1"/>
          </p:cNvSpPr>
          <p:nvPr/>
        </p:nvSpPr>
        <p:spPr bwMode="auto">
          <a:xfrm>
            <a:off x="7164388" y="4581525"/>
            <a:ext cx="1296987" cy="304800"/>
          </a:xfrm>
          <a:prstGeom prst="rect">
            <a:avLst/>
          </a:prstGeom>
          <a:noFill/>
          <a:ln w="9525">
            <a:noFill/>
            <a:miter lim="800000"/>
            <a:headEnd/>
            <a:tailEnd/>
          </a:ln>
        </p:spPr>
        <p:txBody>
          <a:bodyPr>
            <a:spAutoFit/>
          </a:bodyPr>
          <a:lstStyle/>
          <a:p>
            <a:pPr algn="ctr">
              <a:spcBef>
                <a:spcPct val="50000"/>
              </a:spcBef>
              <a:buClr>
                <a:schemeClr val="folHlink"/>
              </a:buClr>
              <a:buSzPct val="80000"/>
              <a:buFont typeface="Wingdings" pitchFamily="2" charset="2"/>
              <a:buNone/>
            </a:pPr>
            <a:endParaRPr lang="zh-CN" altLang="en-US" sz="1400" b="1">
              <a:latin typeface="宋体" charset="-122"/>
              <a:ea typeface="楷体_GB2312"/>
              <a:cs typeface="楷体_GB2312"/>
            </a:endParaRPr>
          </a:p>
        </p:txBody>
      </p:sp>
      <p:sp>
        <p:nvSpPr>
          <p:cNvPr id="118800" name="Rectangle 3"/>
          <p:cNvSpPr>
            <a:spLocks noChangeArrowheads="1"/>
          </p:cNvSpPr>
          <p:nvPr/>
        </p:nvSpPr>
        <p:spPr bwMode="auto">
          <a:xfrm>
            <a:off x="184150" y="3789363"/>
            <a:ext cx="4187825" cy="2735262"/>
          </a:xfrm>
          <a:prstGeom prst="rect">
            <a:avLst/>
          </a:prstGeom>
          <a:blipFill dpi="0" rotWithShape="1">
            <a:blip r:embed="rId3" cstate="print">
              <a:alphaModFix amt="0"/>
            </a:blip>
            <a:srcRect/>
            <a:tile tx="0" ty="0" sx="100000" sy="100000" flip="none" algn="tl"/>
          </a:blipFill>
          <a:ln w="28575">
            <a:solidFill>
              <a:schemeClr val="accent2"/>
            </a:solidFill>
            <a:miter lim="800000"/>
            <a:headEnd/>
            <a:tailEnd/>
          </a:ln>
        </p:spPr>
        <p:txBody>
          <a:bodyPr/>
          <a:lstStyle/>
          <a:p>
            <a:pPr marL="228600" indent="-228600">
              <a:spcBef>
                <a:spcPct val="40000"/>
              </a:spcBef>
              <a:buClr>
                <a:srgbClr val="DC241F"/>
              </a:buClr>
              <a:buFont typeface="Wingdings 2" pitchFamily="18" charset="2"/>
              <a:buChar char=""/>
            </a:pPr>
            <a:r>
              <a:rPr lang="zh-CN" altLang="en-US" sz="1400">
                <a:latin typeface="楷体_GB2312"/>
                <a:ea typeface="楷体_GB2312"/>
                <a:cs typeface="楷体_GB2312"/>
              </a:rPr>
              <a:t>从</a:t>
            </a:r>
            <a:r>
              <a:rPr lang="en-US" altLang="zh-CN" sz="1400">
                <a:latin typeface="楷体_GB2312"/>
                <a:ea typeface="楷体_GB2312"/>
                <a:cs typeface="楷体_GB2312"/>
              </a:rPr>
              <a:t>TF1303</a:t>
            </a:r>
            <a:r>
              <a:rPr lang="zh-CN" altLang="en-US" sz="1400">
                <a:latin typeface="楷体_GB2312"/>
                <a:ea typeface="楷体_GB2312"/>
                <a:cs typeface="楷体_GB2312"/>
              </a:rPr>
              <a:t>最近</a:t>
            </a:r>
            <a:r>
              <a:rPr lang="en-US" altLang="zh-CN" sz="1400">
                <a:latin typeface="楷体_GB2312"/>
                <a:ea typeface="楷体_GB2312"/>
                <a:cs typeface="楷体_GB2312"/>
              </a:rPr>
              <a:t>105</a:t>
            </a:r>
            <a:r>
              <a:rPr lang="zh-CN" altLang="en-US" sz="1400">
                <a:latin typeface="楷体_GB2312"/>
                <a:ea typeface="楷体_GB2312"/>
                <a:cs typeface="楷体_GB2312"/>
              </a:rPr>
              <a:t>个收盘数据来看，隔夜价格变化幅度均值为</a:t>
            </a:r>
            <a:r>
              <a:rPr lang="en-US" altLang="zh-CN" sz="1400">
                <a:latin typeface="楷体_GB2312"/>
                <a:ea typeface="楷体_GB2312"/>
                <a:cs typeface="楷体_GB2312"/>
              </a:rPr>
              <a:t>0.11</a:t>
            </a:r>
            <a:r>
              <a:rPr lang="zh-CN" altLang="en-US" sz="1400">
                <a:latin typeface="楷体_GB2312"/>
                <a:ea typeface="楷体_GB2312"/>
                <a:cs typeface="楷体_GB2312"/>
              </a:rPr>
              <a:t>元，日间最高值与最低值的变化均值为</a:t>
            </a:r>
            <a:r>
              <a:rPr lang="en-US" altLang="zh-CN" sz="1400">
                <a:latin typeface="楷体_GB2312"/>
                <a:ea typeface="楷体_GB2312"/>
                <a:cs typeface="楷体_GB2312"/>
              </a:rPr>
              <a:t>0.42</a:t>
            </a:r>
            <a:r>
              <a:rPr lang="zh-CN" altLang="en-US" sz="1400">
                <a:latin typeface="楷体_GB2312"/>
                <a:ea typeface="楷体_GB2312"/>
                <a:cs typeface="楷体_GB2312"/>
              </a:rPr>
              <a:t>元。</a:t>
            </a:r>
          </a:p>
          <a:p>
            <a:pPr marL="228600" indent="-228600">
              <a:spcBef>
                <a:spcPct val="40000"/>
              </a:spcBef>
              <a:buClr>
                <a:srgbClr val="DC241F"/>
              </a:buClr>
              <a:buFont typeface="Wingdings 2" pitchFamily="18" charset="2"/>
              <a:buChar char=""/>
            </a:pPr>
            <a:r>
              <a:rPr lang="zh-CN" altLang="en-US" sz="1400">
                <a:latin typeface="楷体_GB2312"/>
                <a:ea typeface="楷体_GB2312"/>
                <a:cs typeface="楷体_GB2312"/>
              </a:rPr>
              <a:t>国债波动率较小。当前</a:t>
            </a:r>
            <a:r>
              <a:rPr lang="en-US" altLang="zh-CN" sz="1400">
                <a:latin typeface="楷体_GB2312"/>
                <a:ea typeface="楷体_GB2312"/>
                <a:cs typeface="楷体_GB2312"/>
              </a:rPr>
              <a:t>100002</a:t>
            </a:r>
            <a:r>
              <a:rPr lang="zh-CN" altLang="en-US" sz="1400">
                <a:latin typeface="楷体_GB2312"/>
                <a:ea typeface="楷体_GB2312"/>
                <a:cs typeface="楷体_GB2312"/>
              </a:rPr>
              <a:t>五日波动率为</a:t>
            </a:r>
            <a:r>
              <a:rPr lang="en-US" altLang="zh-CN" sz="1400">
                <a:latin typeface="楷体_GB2312"/>
                <a:ea typeface="楷体_GB2312"/>
                <a:cs typeface="楷体_GB2312"/>
              </a:rPr>
              <a:t>2.85%</a:t>
            </a:r>
            <a:r>
              <a:rPr lang="zh-CN" altLang="en-US" sz="1400">
                <a:latin typeface="楷体_GB2312"/>
                <a:ea typeface="楷体_GB2312"/>
                <a:cs typeface="楷体_GB2312"/>
              </a:rPr>
              <a:t>，除了</a:t>
            </a:r>
            <a:r>
              <a:rPr lang="en-US" altLang="zh-CN" sz="1400">
                <a:latin typeface="楷体_GB2312"/>
                <a:ea typeface="楷体_GB2312"/>
                <a:cs typeface="楷体_GB2312"/>
              </a:rPr>
              <a:t>7</a:t>
            </a:r>
            <a:r>
              <a:rPr lang="zh-CN" altLang="en-US" sz="1400">
                <a:latin typeface="楷体_GB2312"/>
                <a:ea typeface="楷体_GB2312"/>
                <a:cs typeface="楷体_GB2312"/>
              </a:rPr>
              <a:t>月</a:t>
            </a:r>
            <a:r>
              <a:rPr lang="en-US" altLang="zh-CN" sz="1400">
                <a:latin typeface="楷体_GB2312"/>
                <a:ea typeface="楷体_GB2312"/>
                <a:cs typeface="楷体_GB2312"/>
              </a:rPr>
              <a:t>11</a:t>
            </a:r>
            <a:r>
              <a:rPr lang="zh-CN" altLang="en-US" sz="1400">
                <a:latin typeface="楷体_GB2312"/>
                <a:ea typeface="楷体_GB2312"/>
                <a:cs typeface="楷体_GB2312"/>
              </a:rPr>
              <a:t>日的波动率为</a:t>
            </a:r>
            <a:r>
              <a:rPr lang="en-US" altLang="zh-CN" sz="1400">
                <a:latin typeface="楷体_GB2312"/>
                <a:ea typeface="楷体_GB2312"/>
                <a:cs typeface="楷体_GB2312"/>
              </a:rPr>
              <a:t>23.7%</a:t>
            </a:r>
            <a:r>
              <a:rPr lang="zh-CN" altLang="en-US" sz="1400">
                <a:latin typeface="楷体_GB2312"/>
                <a:ea typeface="楷体_GB2312"/>
                <a:cs typeface="楷体_GB2312"/>
              </a:rPr>
              <a:t>（央行降息）外，趋势上整体比较稳定。隔夜价格波动幅度。据统计，中长期国债隔夜价格波动幅度基本不超过</a:t>
            </a:r>
            <a:r>
              <a:rPr lang="en-US" altLang="zh-CN" sz="1400">
                <a:latin typeface="楷体_GB2312"/>
                <a:ea typeface="楷体_GB2312"/>
                <a:cs typeface="楷体_GB2312"/>
              </a:rPr>
              <a:t>0.1</a:t>
            </a:r>
            <a:r>
              <a:rPr lang="zh-CN" altLang="en-US" sz="1400">
                <a:latin typeface="楷体_GB2312"/>
                <a:ea typeface="楷体_GB2312"/>
                <a:cs typeface="楷体_GB2312"/>
              </a:rPr>
              <a:t>元，短期债券价格波动幅度更小。 </a:t>
            </a:r>
          </a:p>
          <a:p>
            <a:pPr marL="228600" indent="-228600">
              <a:spcBef>
                <a:spcPct val="40000"/>
              </a:spcBef>
              <a:buClr>
                <a:srgbClr val="DC241F"/>
              </a:buClr>
              <a:buFont typeface="Wingdings 2" pitchFamily="18" charset="2"/>
              <a:buChar char=""/>
            </a:pPr>
            <a:r>
              <a:rPr lang="zh-CN" altLang="en-US" sz="1600" b="1">
                <a:latin typeface="楷体_GB2312"/>
                <a:ea typeface="楷体_GB2312"/>
                <a:cs typeface="楷体_GB2312"/>
              </a:rPr>
              <a:t>考察：  </a:t>
            </a:r>
            <a:r>
              <a:rPr lang="en-US" altLang="zh-CN" sz="1600" b="1">
                <a:latin typeface="楷体_GB2312"/>
                <a:ea typeface="楷体_GB2312"/>
                <a:cs typeface="楷体_GB2312"/>
              </a:rPr>
              <a:t>1.</a:t>
            </a:r>
            <a:r>
              <a:rPr lang="zh-CN" altLang="en-US" sz="1600" b="1">
                <a:latin typeface="楷体_GB2312"/>
                <a:ea typeface="楷体_GB2312"/>
                <a:cs typeface="楷体_GB2312"/>
              </a:rPr>
              <a:t>谁反映利率真实变化</a:t>
            </a:r>
          </a:p>
          <a:p>
            <a:pPr marL="228600" indent="-228600"/>
            <a:r>
              <a:rPr lang="en-US" altLang="zh-CN" sz="1600" b="1">
                <a:latin typeface="楷体_GB2312"/>
                <a:ea typeface="楷体_GB2312"/>
                <a:cs typeface="楷体_GB2312"/>
              </a:rPr>
              <a:t>                2.</a:t>
            </a:r>
            <a:r>
              <a:rPr lang="zh-CN" altLang="en-US" sz="1600" b="1">
                <a:latin typeface="楷体_GB2312"/>
                <a:ea typeface="楷体_GB2312"/>
                <a:cs typeface="楷体_GB2312"/>
              </a:rPr>
              <a:t>谁具备领先性</a:t>
            </a:r>
          </a:p>
          <a:p>
            <a:pPr marL="228600" indent="-228600"/>
            <a:r>
              <a:rPr lang="en-US" altLang="zh-CN" sz="1600" b="1">
                <a:latin typeface="楷体_GB2312"/>
                <a:ea typeface="楷体_GB2312"/>
                <a:cs typeface="楷体_GB2312"/>
              </a:rPr>
              <a:t>                3.</a:t>
            </a:r>
            <a:r>
              <a:rPr lang="zh-CN" altLang="en-US" sz="1600" b="1">
                <a:latin typeface="楷体_GB2312"/>
                <a:ea typeface="楷体_GB2312"/>
                <a:cs typeface="楷体_GB2312"/>
              </a:rPr>
              <a:t>量价的匹配性</a:t>
            </a:r>
          </a:p>
          <a:p>
            <a:pPr marL="228600" indent="-228600">
              <a:spcBef>
                <a:spcPct val="40000"/>
              </a:spcBef>
              <a:buClr>
                <a:srgbClr val="DC241F"/>
              </a:buClr>
              <a:buFont typeface="Wingdings 2" pitchFamily="18" charset="2"/>
              <a:buChar char=""/>
            </a:pPr>
            <a:endParaRPr lang="zh-CN" altLang="en-US" sz="1600" b="1">
              <a:latin typeface="楷体_GB2312"/>
              <a:ea typeface="楷体_GB2312"/>
              <a:cs typeface="楷体_GB2312"/>
            </a:endParaRPr>
          </a:p>
        </p:txBody>
      </p:sp>
      <p:sp>
        <p:nvSpPr>
          <p:cNvPr id="118801" name="Text Box 7"/>
          <p:cNvSpPr txBox="1">
            <a:spLocks noChangeArrowheads="1"/>
          </p:cNvSpPr>
          <p:nvPr/>
        </p:nvSpPr>
        <p:spPr bwMode="auto">
          <a:xfrm>
            <a:off x="317500" y="1108075"/>
            <a:ext cx="3987800" cy="304800"/>
          </a:xfrm>
          <a:prstGeom prst="rect">
            <a:avLst/>
          </a:prstGeom>
          <a:solidFill>
            <a:schemeClr val="accent1"/>
          </a:solidFill>
          <a:ln w="6350" algn="ctr">
            <a:noFill/>
            <a:miter lim="800000"/>
            <a:headEnd/>
            <a:tailEnd/>
          </a:ln>
        </p:spPr>
        <p:txBody>
          <a:bodyPr lIns="45720" rIns="45720">
            <a:spAutoFit/>
          </a:bodyPr>
          <a:lstStyle/>
          <a:p>
            <a:pPr algn="ctr"/>
            <a:r>
              <a:rPr lang="en-US" altLang="zh-CN" sz="1400" b="1">
                <a:ea typeface="楷体_GB2312"/>
                <a:cs typeface="楷体_GB2312"/>
              </a:rPr>
              <a:t>TF1303</a:t>
            </a:r>
            <a:r>
              <a:rPr lang="zh-CN" altLang="en-US" sz="1400" b="1">
                <a:ea typeface="楷体_GB2312"/>
                <a:cs typeface="楷体_GB2312"/>
              </a:rPr>
              <a:t>的历史波动性</a:t>
            </a:r>
          </a:p>
        </p:txBody>
      </p:sp>
      <p:sp>
        <p:nvSpPr>
          <p:cNvPr id="118802" name="Text Box 8"/>
          <p:cNvSpPr txBox="1">
            <a:spLocks noChangeArrowheads="1"/>
          </p:cNvSpPr>
          <p:nvPr/>
        </p:nvSpPr>
        <p:spPr bwMode="auto">
          <a:xfrm>
            <a:off x="4438650" y="1108075"/>
            <a:ext cx="4387850" cy="304800"/>
          </a:xfrm>
          <a:prstGeom prst="rect">
            <a:avLst/>
          </a:prstGeom>
          <a:solidFill>
            <a:schemeClr val="accent1"/>
          </a:solidFill>
          <a:ln w="6350" algn="ctr">
            <a:noFill/>
            <a:miter lim="800000"/>
            <a:headEnd/>
            <a:tailEnd/>
          </a:ln>
        </p:spPr>
        <p:txBody>
          <a:bodyPr lIns="45720" rIns="45720">
            <a:spAutoFit/>
          </a:bodyPr>
          <a:lstStyle/>
          <a:p>
            <a:pPr algn="ctr"/>
            <a:r>
              <a:rPr lang="en-US" altLang="zh-CN" sz="1400" b="1">
                <a:latin typeface="宋体" charset="-122"/>
                <a:ea typeface="楷体_GB2312"/>
                <a:cs typeface="楷体_GB2312"/>
              </a:rPr>
              <a:t>100002</a:t>
            </a:r>
            <a:r>
              <a:rPr lang="zh-CN" altLang="en-US" sz="1400" b="1">
                <a:latin typeface="宋体" charset="-122"/>
                <a:ea typeface="楷体_GB2312"/>
                <a:cs typeface="楷体_GB2312"/>
              </a:rPr>
              <a:t>的历史波动性</a:t>
            </a:r>
          </a:p>
        </p:txBody>
      </p:sp>
      <p:pic>
        <p:nvPicPr>
          <p:cNvPr id="118803" name="Picture 9" descr="100002"/>
          <p:cNvPicPr>
            <a:picLocks noChangeAspect="1" noChangeArrowheads="1"/>
          </p:cNvPicPr>
          <p:nvPr/>
        </p:nvPicPr>
        <p:blipFill>
          <a:blip r:embed="rId4" cstate="print"/>
          <a:srcRect/>
          <a:stretch>
            <a:fillRect/>
          </a:stretch>
        </p:blipFill>
        <p:spPr bwMode="auto">
          <a:xfrm>
            <a:off x="4505325" y="1484313"/>
            <a:ext cx="4321175" cy="2527300"/>
          </a:xfrm>
          <a:prstGeom prst="rect">
            <a:avLst/>
          </a:prstGeom>
          <a:noFill/>
          <a:ln w="9525">
            <a:noFill/>
            <a:miter lim="800000"/>
            <a:headEnd/>
            <a:tailEnd/>
          </a:ln>
        </p:spPr>
      </p:pic>
      <p:pic>
        <p:nvPicPr>
          <p:cNvPr id="118804" name="Picture 10" descr="100002bodonglv"/>
          <p:cNvPicPr>
            <a:picLocks noChangeAspect="1" noChangeArrowheads="1"/>
          </p:cNvPicPr>
          <p:nvPr/>
        </p:nvPicPr>
        <p:blipFill>
          <a:blip r:embed="rId5" cstate="print"/>
          <a:srcRect/>
          <a:stretch>
            <a:fillRect/>
          </a:stretch>
        </p:blipFill>
        <p:spPr bwMode="auto">
          <a:xfrm>
            <a:off x="4505325" y="3933825"/>
            <a:ext cx="4386263" cy="2509838"/>
          </a:xfrm>
          <a:prstGeom prst="rect">
            <a:avLst/>
          </a:prstGeom>
          <a:noFill/>
          <a:ln w="9525">
            <a:noFill/>
            <a:miter lim="800000"/>
            <a:headEnd/>
            <a:tailEnd/>
          </a:ln>
        </p:spPr>
      </p:pic>
      <p:sp>
        <p:nvSpPr>
          <p:cNvPr id="118805" name="Oval 11"/>
          <p:cNvSpPr>
            <a:spLocks noChangeArrowheads="1"/>
          </p:cNvSpPr>
          <p:nvPr/>
        </p:nvSpPr>
        <p:spPr bwMode="auto">
          <a:xfrm>
            <a:off x="6632575" y="4508500"/>
            <a:ext cx="331788" cy="649288"/>
          </a:xfrm>
          <a:prstGeom prst="ellipse">
            <a:avLst/>
          </a:prstGeom>
          <a:noFill/>
          <a:ln w="28575" algn="ctr">
            <a:solidFill>
              <a:srgbClr val="FF0000"/>
            </a:solidFill>
            <a:prstDash val="dash"/>
            <a:round/>
            <a:headEnd/>
            <a:tailEnd/>
          </a:ln>
        </p:spPr>
        <p:txBody>
          <a:bodyPr wrap="none" anchor="ctr"/>
          <a:lstStyle/>
          <a:p>
            <a:endParaRPr lang="zh-CN" altLang="en-US" sz="1600" b="1">
              <a:latin typeface="楷体_GB2312"/>
              <a:ea typeface="楷体_GB2312"/>
              <a:cs typeface="楷体_GB2312"/>
            </a:endParaRPr>
          </a:p>
        </p:txBody>
      </p:sp>
      <p:sp>
        <p:nvSpPr>
          <p:cNvPr id="118806" name="Oval 12"/>
          <p:cNvSpPr>
            <a:spLocks noChangeArrowheads="1"/>
          </p:cNvSpPr>
          <p:nvPr/>
        </p:nvSpPr>
        <p:spPr bwMode="auto">
          <a:xfrm>
            <a:off x="6831013" y="1844675"/>
            <a:ext cx="333375" cy="649288"/>
          </a:xfrm>
          <a:prstGeom prst="ellipse">
            <a:avLst/>
          </a:prstGeom>
          <a:noFill/>
          <a:ln w="28575" algn="ctr">
            <a:solidFill>
              <a:srgbClr val="FF0000"/>
            </a:solidFill>
            <a:prstDash val="dash"/>
            <a:round/>
            <a:headEnd/>
            <a:tailEnd/>
          </a:ln>
        </p:spPr>
        <p:txBody>
          <a:bodyPr wrap="none" anchor="ctr"/>
          <a:lstStyle/>
          <a:p>
            <a:endParaRPr lang="zh-CN" altLang="en-US" sz="1600" b="1">
              <a:latin typeface="楷体_GB2312"/>
              <a:ea typeface="楷体_GB2312"/>
              <a:cs typeface="楷体_GB2312"/>
            </a:endParaRPr>
          </a:p>
        </p:txBody>
      </p:sp>
      <p:graphicFrame>
        <p:nvGraphicFramePr>
          <p:cNvPr id="118797" name="Object 13"/>
          <p:cNvGraphicFramePr>
            <a:graphicFrameLocks noChangeAspect="1"/>
          </p:cNvGraphicFramePr>
          <p:nvPr/>
        </p:nvGraphicFramePr>
        <p:xfrm>
          <a:off x="317500" y="1412875"/>
          <a:ext cx="3989388" cy="2333625"/>
        </p:xfrm>
        <a:graphic>
          <a:graphicData uri="http://schemas.openxmlformats.org/presentationml/2006/ole">
            <p:oleObj spid="_x0000_s118797" name="图表" r:id="rId6" imgW="6248285" imgH="2333720" progId="Excel.Chart.8">
              <p:embed/>
            </p:oleObj>
          </a:graphicData>
        </a:graphic>
      </p:graphicFrame>
    </p:spTree>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idx="4294967295"/>
          </p:nvPr>
        </p:nvSpPr>
        <p:spPr>
          <a:xfrm>
            <a:off x="395288" y="476250"/>
            <a:ext cx="7200900" cy="647700"/>
          </a:xfrm>
        </p:spPr>
        <p:txBody>
          <a:bodyPr lIns="0" tIns="0" rIns="0" bIns="0" anchor="b"/>
          <a:lstStyle/>
          <a:p>
            <a:r>
              <a:rPr lang="en-US" altLang="zh-CN" smtClean="0">
                <a:ea typeface="楷体_GB2312"/>
                <a:cs typeface="楷体_GB2312"/>
              </a:rPr>
              <a:t>5.</a:t>
            </a:r>
            <a:r>
              <a:rPr lang="zh-CN" altLang="en-US" smtClean="0">
                <a:ea typeface="楷体_GB2312"/>
                <a:cs typeface="楷体_GB2312"/>
              </a:rPr>
              <a:t>市场规模不对等之于对冲有效性的影响</a:t>
            </a:r>
          </a:p>
        </p:txBody>
      </p:sp>
      <p:graphicFrame>
        <p:nvGraphicFramePr>
          <p:cNvPr id="119871" name="Group 63"/>
          <p:cNvGraphicFramePr>
            <a:graphicFrameLocks noGrp="1"/>
          </p:cNvGraphicFramePr>
          <p:nvPr>
            <p:ph type="body" idx="4294967295"/>
          </p:nvPr>
        </p:nvGraphicFramePr>
        <p:xfrm>
          <a:off x="317500" y="4076700"/>
          <a:ext cx="8642350" cy="2303463"/>
        </p:xfrm>
        <a:graphic>
          <a:graphicData uri="http://schemas.openxmlformats.org/drawingml/2006/table">
            <a:tbl>
              <a:tblPr/>
              <a:tblGrid>
                <a:gridCol w="792163"/>
                <a:gridCol w="1933575"/>
                <a:gridCol w="1395412"/>
                <a:gridCol w="1263650"/>
                <a:gridCol w="2446338"/>
                <a:gridCol w="811212"/>
              </a:tblGrid>
              <a:tr h="223838">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楷体_GB2312"/>
                          <a:cs typeface="楷体_GB2312"/>
                        </a:rPr>
                        <a:t>风险类型</a:t>
                      </a:r>
                      <a:endParaRPr kumimoji="0" lang="zh-CN" altLang="en-GB" sz="1200" b="1" i="0" u="none" strike="noStrike" cap="none" normalizeH="0" baseline="0" smtClean="0">
                        <a:ln>
                          <a:noFill/>
                        </a:ln>
                        <a:solidFill>
                          <a:schemeClr val="tx1"/>
                        </a:solidFill>
                        <a:effectLst/>
                        <a:latin typeface="Arial" charset="0"/>
                        <a:ea typeface="楷体_GB2312"/>
                        <a:cs typeface="楷体_GB2312"/>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en-GB" altLang="zh-CN" sz="1200" b="0" i="0" u="none" strike="noStrike" cap="none" normalizeH="0" baseline="0" smtClean="0">
                          <a:ln>
                            <a:noFill/>
                          </a:ln>
                          <a:solidFill>
                            <a:schemeClr val="tx1"/>
                          </a:solidFill>
                          <a:effectLst/>
                          <a:latin typeface="Arial" charset="0"/>
                          <a:ea typeface="黑体" pitchFamily="49" charset="-122"/>
                          <a:cs typeface="Arial" charset="0"/>
                        </a:rPr>
                        <a:t>2012</a:t>
                      </a: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年底</a:t>
                      </a:r>
                      <a:endParaRPr kumimoji="0" lang="zh-CN" altLang="en-GB"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楷体_GB2312"/>
                          <a:cs typeface="楷体_GB2312"/>
                        </a:rPr>
                        <a:t>金额</a:t>
                      </a:r>
                      <a:endParaRPr kumimoji="0" lang="zh-CN" altLang="en-GB" sz="1200" b="1" i="0" u="none" strike="noStrike" cap="none" normalizeH="0" baseline="0" smtClean="0">
                        <a:ln>
                          <a:noFill/>
                        </a:ln>
                        <a:solidFill>
                          <a:schemeClr val="tx1"/>
                        </a:solidFill>
                        <a:effectLst/>
                        <a:latin typeface="Arial" charset="0"/>
                        <a:ea typeface="楷体_GB2312"/>
                        <a:cs typeface="楷体_GB2312"/>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en-GB" altLang="zh-CN" sz="1200" b="0" i="0" u="none" strike="noStrike" cap="none" normalizeH="0" baseline="0" smtClean="0">
                          <a:ln>
                            <a:noFill/>
                          </a:ln>
                          <a:solidFill>
                            <a:schemeClr val="tx1"/>
                          </a:solidFill>
                          <a:effectLst/>
                          <a:latin typeface="Arial" charset="0"/>
                          <a:ea typeface="黑体" pitchFamily="49" charset="-122"/>
                          <a:cs typeface="Arial" charset="0"/>
                        </a:rPr>
                        <a:t>2012</a:t>
                      </a: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年底</a:t>
                      </a:r>
                      <a:endParaRPr kumimoji="0" lang="zh-CN" altLang="en-GB"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楷体_GB2312"/>
                          <a:cs typeface="楷体_GB2312"/>
                        </a:rPr>
                        <a:t>金额</a:t>
                      </a:r>
                      <a:endParaRPr kumimoji="0" lang="zh-CN" altLang="en-GB" sz="1200" b="1" i="0" u="none" strike="noStrike" cap="none" normalizeH="0" baseline="0" smtClean="0">
                        <a:ln>
                          <a:noFill/>
                        </a:ln>
                        <a:solidFill>
                          <a:schemeClr val="tx1"/>
                        </a:solidFill>
                        <a:effectLst/>
                        <a:latin typeface="Arial" charset="0"/>
                        <a:ea typeface="楷体_GB2312"/>
                        <a:cs typeface="楷体_GB2312"/>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楷体_GB2312"/>
                          <a:cs typeface="楷体_GB2312"/>
                        </a:rPr>
                        <a:t>对冲比例</a:t>
                      </a:r>
                      <a:endParaRPr kumimoji="0" lang="zh-CN" altLang="en-GB" sz="1200" b="1" i="0" u="none" strike="noStrike" cap="none" normalizeH="0" baseline="0" smtClean="0">
                        <a:ln>
                          <a:noFill/>
                        </a:ln>
                        <a:solidFill>
                          <a:schemeClr val="tx1"/>
                        </a:solidFill>
                        <a:effectLst/>
                        <a:latin typeface="Arial" charset="0"/>
                        <a:ea typeface="楷体_GB2312"/>
                        <a:cs typeface="楷体_GB2312"/>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30188">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楷体_GB2312"/>
                          <a:cs typeface="楷体_GB2312"/>
                        </a:rPr>
                        <a:t>利率风险</a:t>
                      </a:r>
                      <a:endParaRPr kumimoji="0" lang="zh-CN" altLang="en-GB" sz="1200" b="1" i="0" u="none" strike="noStrike" cap="none" normalizeH="0" baseline="0" smtClean="0">
                        <a:ln>
                          <a:noFill/>
                        </a:ln>
                        <a:solidFill>
                          <a:schemeClr val="tx1"/>
                        </a:solidFill>
                        <a:effectLst/>
                        <a:latin typeface="Arial" charset="0"/>
                        <a:ea typeface="楷体_GB2312"/>
                        <a:cs typeface="楷体_GB2312"/>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楷体_GB2312"/>
                          <a:cs typeface="楷体_GB2312"/>
                        </a:rPr>
                        <a:t>债券托管量</a:t>
                      </a:r>
                      <a:r>
                        <a:rPr kumimoji="0" lang="en-GB" altLang="zh-CN" sz="1200" b="0" i="0" u="none" strike="noStrike" cap="none" normalizeH="0" baseline="0" smtClean="0">
                          <a:ln>
                            <a:noFill/>
                          </a:ln>
                          <a:solidFill>
                            <a:schemeClr val="tx1"/>
                          </a:solidFill>
                          <a:effectLst/>
                          <a:latin typeface="Arial" charset="0"/>
                          <a:ea typeface="楷体_GB2312"/>
                          <a:cs typeface="Arial" charset="0"/>
                        </a:rPr>
                        <a:t>(</a:t>
                      </a:r>
                      <a:r>
                        <a:rPr kumimoji="0" lang="zh-CN" altLang="en-GB" sz="1200" b="0" i="0" u="none" strike="noStrike" cap="none" normalizeH="0" baseline="0" smtClean="0">
                          <a:ln>
                            <a:noFill/>
                          </a:ln>
                          <a:solidFill>
                            <a:schemeClr val="tx1"/>
                          </a:solidFill>
                          <a:effectLst/>
                          <a:latin typeface="Arial" charset="0"/>
                          <a:ea typeface="楷体_GB2312"/>
                          <a:cs typeface="楷体_GB2312"/>
                        </a:rPr>
                        <a:t>存量</a:t>
                      </a:r>
                      <a:r>
                        <a:rPr kumimoji="0" lang="en-GB" altLang="zh-CN" sz="1200" b="0" i="0" u="none" strike="noStrike" cap="none" normalizeH="0" baseline="0" smtClean="0">
                          <a:ln>
                            <a:noFill/>
                          </a:ln>
                          <a:solidFill>
                            <a:schemeClr val="tx1"/>
                          </a:solidFill>
                          <a:effectLst/>
                          <a:latin typeface="Arial" charset="0"/>
                          <a:ea typeface="楷体_GB2312"/>
                          <a:cs typeface="楷体_GB2312"/>
                        </a:rPr>
                        <a:t>)</a:t>
                      </a:r>
                      <a:endParaRPr kumimoji="0" lang="en-GB" altLang="zh-CN" sz="1200" b="1" i="0" u="none" strike="noStrike" cap="none" normalizeH="0" baseline="0" smtClean="0">
                        <a:ln>
                          <a:noFill/>
                        </a:ln>
                        <a:solidFill>
                          <a:schemeClr val="tx1"/>
                        </a:solidFill>
                        <a:effectLst/>
                        <a:latin typeface="Arial" charset="0"/>
                        <a:ea typeface="楷体_GB2312"/>
                        <a:cs typeface="楷体_GB2312"/>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en-GB" altLang="zh-CN" sz="1200" b="0" i="0" u="none" strike="noStrike" cap="none" normalizeH="0" baseline="0" smtClean="0">
                          <a:ln>
                            <a:noFill/>
                          </a:ln>
                          <a:solidFill>
                            <a:schemeClr val="tx1"/>
                          </a:solidFill>
                          <a:effectLst/>
                          <a:latin typeface="Arial" charset="0"/>
                          <a:ea typeface="黑体" pitchFamily="49" charset="-122"/>
                          <a:cs typeface="Arial" charset="0"/>
                        </a:rPr>
                        <a:t>262690.27</a:t>
                      </a: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亿元</a:t>
                      </a:r>
                      <a:endParaRPr kumimoji="0" lang="zh-CN" altLang="en-GB"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en-GB" altLang="zh-CN" sz="1200" b="0" i="0" u="none" strike="noStrike" cap="none" normalizeH="0" baseline="0" smtClean="0">
                          <a:ln>
                            <a:noFill/>
                          </a:ln>
                          <a:solidFill>
                            <a:schemeClr val="tx1"/>
                          </a:solidFill>
                          <a:effectLst/>
                          <a:latin typeface="Arial" charset="0"/>
                          <a:ea typeface="黑体" pitchFamily="49" charset="-122"/>
                          <a:cs typeface="Arial" charset="0"/>
                        </a:rPr>
                        <a:t>7</a:t>
                      </a: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天</a:t>
                      </a:r>
                      <a:r>
                        <a:rPr kumimoji="0" lang="en-GB" altLang="zh-CN" sz="1200" b="0" i="0" u="none" strike="noStrike" cap="none" normalizeH="0" baseline="0" smtClean="0">
                          <a:ln>
                            <a:noFill/>
                          </a:ln>
                          <a:solidFill>
                            <a:schemeClr val="tx1"/>
                          </a:solidFill>
                          <a:effectLst/>
                          <a:latin typeface="Arial" charset="0"/>
                          <a:ea typeface="黑体" pitchFamily="49" charset="-122"/>
                          <a:cs typeface="Arial" charset="0"/>
                        </a:rPr>
                        <a:t>REPO</a:t>
                      </a: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交易量</a:t>
                      </a:r>
                      <a:endParaRPr kumimoji="0" lang="zh-CN" altLang="en-GB"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约</a:t>
                      </a:r>
                      <a:r>
                        <a:rPr kumimoji="0" lang="en-GB" altLang="zh-CN" sz="1200" b="0" i="0" u="none" strike="noStrike" cap="none" normalizeH="0" baseline="0" smtClean="0">
                          <a:ln>
                            <a:noFill/>
                          </a:ln>
                          <a:solidFill>
                            <a:schemeClr val="tx1"/>
                          </a:solidFill>
                          <a:effectLst/>
                          <a:latin typeface="Arial" charset="0"/>
                          <a:ea typeface="黑体" pitchFamily="49" charset="-122"/>
                          <a:cs typeface="Arial" charset="0"/>
                        </a:rPr>
                        <a:t>20000</a:t>
                      </a: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亿元</a:t>
                      </a:r>
                      <a:endParaRPr kumimoji="0" lang="zh-CN" altLang="en-GB"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en-GB" altLang="zh-CN" sz="1200" b="0" i="0" u="none" strike="noStrike" cap="none" normalizeH="0" baseline="0" smtClean="0">
                          <a:ln>
                            <a:noFill/>
                          </a:ln>
                          <a:solidFill>
                            <a:schemeClr val="tx1"/>
                          </a:solidFill>
                          <a:effectLst/>
                          <a:latin typeface="Arial" charset="0"/>
                          <a:ea typeface="黑体" pitchFamily="49" charset="-122"/>
                          <a:cs typeface="Arial" charset="0"/>
                        </a:rPr>
                        <a:t>7.6%</a:t>
                      </a:r>
                      <a:endParaRPr kumimoji="0" lang="en-GB" altLang="zh-CN"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r>
              <a:tr h="317500">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　</a:t>
                      </a:r>
                      <a:endParaRPr kumimoji="0" lang="zh-CN" altLang="en-GB"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楷体_GB2312"/>
                          <a:cs typeface="楷体_GB2312"/>
                        </a:rPr>
                        <a:t>人民币贷款余额</a:t>
                      </a:r>
                      <a:r>
                        <a:rPr kumimoji="0" lang="en-GB" altLang="zh-CN" sz="1200" b="0" i="0" u="none" strike="noStrike" cap="none" normalizeH="0" baseline="0" smtClean="0">
                          <a:ln>
                            <a:noFill/>
                          </a:ln>
                          <a:solidFill>
                            <a:schemeClr val="tx1"/>
                          </a:solidFill>
                          <a:effectLst/>
                          <a:latin typeface="Arial" charset="0"/>
                          <a:ea typeface="楷体_GB2312"/>
                          <a:cs typeface="Arial" charset="0"/>
                        </a:rPr>
                        <a:t>(</a:t>
                      </a:r>
                      <a:r>
                        <a:rPr kumimoji="0" lang="zh-CN" altLang="en-GB" sz="1200" b="0" i="0" u="none" strike="noStrike" cap="none" normalizeH="0" baseline="0" smtClean="0">
                          <a:ln>
                            <a:noFill/>
                          </a:ln>
                          <a:solidFill>
                            <a:schemeClr val="tx1"/>
                          </a:solidFill>
                          <a:effectLst/>
                          <a:latin typeface="Arial" charset="0"/>
                          <a:ea typeface="楷体_GB2312"/>
                          <a:cs typeface="楷体_GB2312"/>
                        </a:rPr>
                        <a:t>存量</a:t>
                      </a:r>
                      <a:r>
                        <a:rPr kumimoji="0" lang="en-GB" altLang="zh-CN" sz="1200" b="0" i="0" u="none" strike="noStrike" cap="none" normalizeH="0" baseline="0" smtClean="0">
                          <a:ln>
                            <a:noFill/>
                          </a:ln>
                          <a:solidFill>
                            <a:schemeClr val="tx1"/>
                          </a:solidFill>
                          <a:effectLst/>
                          <a:latin typeface="Arial" charset="0"/>
                          <a:ea typeface="楷体_GB2312"/>
                          <a:cs typeface="楷体_GB2312"/>
                        </a:rPr>
                        <a:t>)</a:t>
                      </a:r>
                      <a:endParaRPr kumimoji="0" lang="en-GB" altLang="zh-CN" sz="1200" b="1" i="0" u="none" strike="noStrike" cap="none" normalizeH="0" baseline="0" smtClean="0">
                        <a:ln>
                          <a:noFill/>
                        </a:ln>
                        <a:solidFill>
                          <a:schemeClr val="tx1"/>
                        </a:solidFill>
                        <a:effectLst/>
                        <a:latin typeface="Arial" charset="0"/>
                        <a:ea typeface="楷体_GB2312"/>
                        <a:cs typeface="楷体_GB2312"/>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en-GB" altLang="zh-CN" sz="1200" b="0" i="0" u="none" strike="noStrike" cap="none" normalizeH="0" baseline="0" smtClean="0">
                          <a:ln>
                            <a:noFill/>
                          </a:ln>
                          <a:solidFill>
                            <a:schemeClr val="tx1"/>
                          </a:solidFill>
                          <a:effectLst/>
                          <a:latin typeface="Arial" charset="0"/>
                          <a:ea typeface="黑体" pitchFamily="49" charset="-122"/>
                          <a:cs typeface="Arial" charset="0"/>
                        </a:rPr>
                        <a:t>629909.64</a:t>
                      </a: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亿元</a:t>
                      </a: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en-GB" altLang="zh-CN" sz="1200" b="0" i="0" u="none" strike="noStrike" cap="none" normalizeH="0" baseline="0" smtClean="0">
                          <a:ln>
                            <a:noFill/>
                          </a:ln>
                          <a:solidFill>
                            <a:schemeClr val="tx1"/>
                          </a:solidFill>
                          <a:effectLst/>
                          <a:latin typeface="Arial" charset="0"/>
                          <a:ea typeface="黑体" pitchFamily="49" charset="-122"/>
                          <a:cs typeface="Arial" charset="0"/>
                        </a:rPr>
                        <a:t>1</a:t>
                      </a: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年</a:t>
                      </a:r>
                      <a:r>
                        <a:rPr kumimoji="0" lang="en-GB" altLang="zh-CN" sz="1200" b="0" i="0" u="none" strike="noStrike" cap="none" normalizeH="0" baseline="0" smtClean="0">
                          <a:ln>
                            <a:noFill/>
                          </a:ln>
                          <a:solidFill>
                            <a:schemeClr val="tx1"/>
                          </a:solidFill>
                          <a:effectLst/>
                          <a:latin typeface="Arial" charset="0"/>
                          <a:ea typeface="黑体" pitchFamily="49" charset="-122"/>
                          <a:cs typeface="Arial" charset="0"/>
                        </a:rPr>
                        <a:t>DEPO</a:t>
                      </a: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交易量</a:t>
                      </a:r>
                      <a:endParaRPr kumimoji="0" lang="zh-CN" altLang="en-GB"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约</a:t>
                      </a:r>
                      <a:r>
                        <a:rPr kumimoji="0" lang="en-GB" altLang="zh-CN" sz="1200" b="0" i="0" u="none" strike="noStrike" cap="none" normalizeH="0" baseline="0" smtClean="0">
                          <a:ln>
                            <a:noFill/>
                          </a:ln>
                          <a:solidFill>
                            <a:schemeClr val="tx1"/>
                          </a:solidFill>
                          <a:effectLst/>
                          <a:latin typeface="Arial" charset="0"/>
                          <a:ea typeface="黑体" pitchFamily="49" charset="-122"/>
                          <a:cs typeface="Arial" charset="0"/>
                        </a:rPr>
                        <a:t>1000</a:t>
                      </a: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亿元</a:t>
                      </a:r>
                      <a:endParaRPr kumimoji="0" lang="zh-CN" altLang="en-GB"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en-GB" altLang="zh-CN" sz="1200" b="0" i="0" u="none" strike="noStrike" cap="none" normalizeH="0" baseline="0" smtClean="0">
                          <a:ln>
                            <a:noFill/>
                          </a:ln>
                          <a:solidFill>
                            <a:schemeClr val="tx1"/>
                          </a:solidFill>
                          <a:effectLst/>
                          <a:latin typeface="Arial" charset="0"/>
                          <a:ea typeface="黑体" pitchFamily="49" charset="-122"/>
                          <a:cs typeface="Arial" charset="0"/>
                        </a:rPr>
                        <a:t>0.15%</a:t>
                      </a:r>
                      <a:endParaRPr kumimoji="0" lang="en-GB" altLang="zh-CN"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r>
              <a:tr h="431800">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楷体_GB2312"/>
                          <a:cs typeface="楷体_GB2312"/>
                        </a:rPr>
                        <a:t>信用风险</a:t>
                      </a:r>
                      <a:endParaRPr kumimoji="0" lang="zh-CN" altLang="en-GB" sz="1200" b="1" i="0" u="none" strike="noStrike" cap="none" normalizeH="0" baseline="0" smtClean="0">
                        <a:ln>
                          <a:noFill/>
                        </a:ln>
                        <a:solidFill>
                          <a:schemeClr val="tx1"/>
                        </a:solidFill>
                        <a:effectLst/>
                        <a:latin typeface="Arial" charset="0"/>
                        <a:ea typeface="楷体_GB2312"/>
                        <a:cs typeface="楷体_GB2312"/>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楷体_GB2312"/>
                          <a:cs typeface="楷体_GB2312"/>
                        </a:rPr>
                        <a:t>信用债券托管量</a:t>
                      </a:r>
                      <a:r>
                        <a:rPr kumimoji="0" lang="en-GB" altLang="zh-CN" sz="1200" b="0" i="0" u="none" strike="noStrike" cap="none" normalizeH="0" baseline="0" smtClean="0">
                          <a:ln>
                            <a:noFill/>
                          </a:ln>
                          <a:solidFill>
                            <a:schemeClr val="tx1"/>
                          </a:solidFill>
                          <a:effectLst/>
                          <a:latin typeface="Arial" charset="0"/>
                          <a:ea typeface="楷体_GB2312"/>
                          <a:cs typeface="Arial" charset="0"/>
                        </a:rPr>
                        <a:t>(</a:t>
                      </a:r>
                      <a:r>
                        <a:rPr kumimoji="0" lang="zh-CN" altLang="en-GB" sz="1200" b="0" i="0" u="none" strike="noStrike" cap="none" normalizeH="0" baseline="0" smtClean="0">
                          <a:ln>
                            <a:noFill/>
                          </a:ln>
                          <a:solidFill>
                            <a:schemeClr val="tx1"/>
                          </a:solidFill>
                          <a:effectLst/>
                          <a:latin typeface="Arial" charset="0"/>
                          <a:ea typeface="楷体_GB2312"/>
                          <a:cs typeface="楷体_GB2312"/>
                        </a:rPr>
                        <a:t>存量</a:t>
                      </a:r>
                      <a:r>
                        <a:rPr kumimoji="0" lang="en-GB" altLang="zh-CN" sz="1200" b="0" i="0" u="none" strike="noStrike" cap="none" normalizeH="0" baseline="0" smtClean="0">
                          <a:ln>
                            <a:noFill/>
                          </a:ln>
                          <a:solidFill>
                            <a:schemeClr val="tx1"/>
                          </a:solidFill>
                          <a:effectLst/>
                          <a:latin typeface="Arial" charset="0"/>
                          <a:ea typeface="楷体_GB2312"/>
                          <a:cs typeface="楷体_GB2312"/>
                        </a:rPr>
                        <a:t>)</a:t>
                      </a:r>
                      <a:endParaRPr kumimoji="0" lang="en-GB" altLang="zh-CN" sz="1200" b="1" i="0" u="none" strike="noStrike" cap="none" normalizeH="0" baseline="0" smtClean="0">
                        <a:ln>
                          <a:noFill/>
                        </a:ln>
                        <a:solidFill>
                          <a:schemeClr val="tx1"/>
                        </a:solidFill>
                        <a:effectLst/>
                        <a:latin typeface="Arial" charset="0"/>
                        <a:ea typeface="楷体_GB2312"/>
                        <a:cs typeface="楷体_GB2312"/>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en-GB" altLang="zh-CN" sz="1200" b="0" i="0" u="none" strike="noStrike" cap="none" normalizeH="0" baseline="0" smtClean="0">
                          <a:ln>
                            <a:noFill/>
                          </a:ln>
                          <a:solidFill>
                            <a:schemeClr val="tx1"/>
                          </a:solidFill>
                          <a:effectLst/>
                          <a:latin typeface="Arial" charset="0"/>
                          <a:ea typeface="黑体" pitchFamily="49" charset="-122"/>
                          <a:cs typeface="Arial" charset="0"/>
                        </a:rPr>
                        <a:t>66546.33</a:t>
                      </a: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亿元</a:t>
                      </a:r>
                      <a:endParaRPr kumimoji="0" lang="zh-CN" altLang="en-GB"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en-GB" altLang="zh-CN" sz="1200" b="0" i="0" u="none" strike="noStrike" cap="none" normalizeH="0" baseline="0" smtClean="0">
                          <a:ln>
                            <a:noFill/>
                          </a:ln>
                          <a:solidFill>
                            <a:schemeClr val="tx1"/>
                          </a:solidFill>
                          <a:effectLst/>
                          <a:latin typeface="Arial" charset="0"/>
                          <a:ea typeface="黑体" pitchFamily="49" charset="-122"/>
                          <a:cs typeface="Arial" charset="0"/>
                        </a:rPr>
                        <a:t>CRM</a:t>
                      </a: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交易量</a:t>
                      </a:r>
                      <a:endParaRPr kumimoji="0" lang="zh-CN" altLang="en-GB"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约为</a:t>
                      </a:r>
                      <a:r>
                        <a:rPr kumimoji="0" lang="en-GB" altLang="zh-CN" sz="1200" b="0" i="0" u="none" strike="noStrike" cap="none" normalizeH="0" baseline="0" smtClean="0">
                          <a:ln>
                            <a:noFill/>
                          </a:ln>
                          <a:solidFill>
                            <a:schemeClr val="tx1"/>
                          </a:solidFill>
                          <a:effectLst/>
                          <a:latin typeface="Arial" charset="0"/>
                          <a:ea typeface="黑体" pitchFamily="49" charset="-122"/>
                          <a:cs typeface="Arial" charset="0"/>
                        </a:rPr>
                        <a:t>30</a:t>
                      </a: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亿左右</a:t>
                      </a:r>
                      <a:endParaRPr kumimoji="0" lang="zh-CN" altLang="en-GB"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endParaRPr kumimoji="0" lang="en-GB" altLang="zh-CN" sz="1200" b="1" i="0" u="none" strike="noStrike" cap="none" normalizeH="0" baseline="0" smtClean="0">
                        <a:ln>
                          <a:noFill/>
                        </a:ln>
                        <a:solidFill>
                          <a:schemeClr val="tx1"/>
                        </a:solidFill>
                        <a:effectLst/>
                        <a:latin typeface="Arial" charset="0"/>
                        <a:ea typeface="楷体_GB2312"/>
                        <a:cs typeface="楷体_GB2312"/>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r>
              <a:tr h="223838">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　</a:t>
                      </a:r>
                      <a:endParaRPr kumimoji="0" lang="zh-CN" altLang="en-GB"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楷体_GB2312"/>
                          <a:cs typeface="楷体_GB2312"/>
                        </a:rPr>
                        <a:t>人民币贷款余额</a:t>
                      </a:r>
                      <a:r>
                        <a:rPr kumimoji="0" lang="en-GB" altLang="zh-CN" sz="1200" b="0" i="0" u="none" strike="noStrike" cap="none" normalizeH="0" baseline="0" smtClean="0">
                          <a:ln>
                            <a:noFill/>
                          </a:ln>
                          <a:solidFill>
                            <a:schemeClr val="tx1"/>
                          </a:solidFill>
                          <a:effectLst/>
                          <a:latin typeface="Arial" charset="0"/>
                          <a:ea typeface="楷体_GB2312"/>
                          <a:cs typeface="Arial" charset="0"/>
                        </a:rPr>
                        <a:t>(</a:t>
                      </a:r>
                      <a:r>
                        <a:rPr kumimoji="0" lang="zh-CN" altLang="en-GB" sz="1200" b="0" i="0" u="none" strike="noStrike" cap="none" normalizeH="0" baseline="0" smtClean="0">
                          <a:ln>
                            <a:noFill/>
                          </a:ln>
                          <a:solidFill>
                            <a:schemeClr val="tx1"/>
                          </a:solidFill>
                          <a:effectLst/>
                          <a:latin typeface="Arial" charset="0"/>
                          <a:ea typeface="楷体_GB2312"/>
                          <a:cs typeface="楷体_GB2312"/>
                        </a:rPr>
                        <a:t>存量</a:t>
                      </a:r>
                      <a:r>
                        <a:rPr kumimoji="0" lang="en-GB" altLang="zh-CN" sz="1200" b="0" i="0" u="none" strike="noStrike" cap="none" normalizeH="0" baseline="0" smtClean="0">
                          <a:ln>
                            <a:noFill/>
                          </a:ln>
                          <a:solidFill>
                            <a:schemeClr val="tx1"/>
                          </a:solidFill>
                          <a:effectLst/>
                          <a:latin typeface="Arial" charset="0"/>
                          <a:ea typeface="楷体_GB2312"/>
                          <a:cs typeface="楷体_GB2312"/>
                        </a:rPr>
                        <a:t>)</a:t>
                      </a:r>
                      <a:endParaRPr kumimoji="0" lang="en-GB" altLang="zh-CN" sz="1200" b="1" i="0" u="none" strike="noStrike" cap="none" normalizeH="0" baseline="0" smtClean="0">
                        <a:ln>
                          <a:noFill/>
                        </a:ln>
                        <a:solidFill>
                          <a:schemeClr val="tx1"/>
                        </a:solidFill>
                        <a:effectLst/>
                        <a:latin typeface="Arial" charset="0"/>
                        <a:ea typeface="楷体_GB2312"/>
                        <a:cs typeface="楷体_GB2312"/>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en-GB" altLang="zh-CN" sz="1200" b="0" i="0" u="none" strike="noStrike" cap="none" normalizeH="0" baseline="0" smtClean="0">
                          <a:ln>
                            <a:noFill/>
                          </a:ln>
                          <a:solidFill>
                            <a:schemeClr val="tx1"/>
                          </a:solidFill>
                          <a:effectLst/>
                          <a:latin typeface="Arial" charset="0"/>
                          <a:ea typeface="黑体" pitchFamily="49" charset="-122"/>
                          <a:cs typeface="Arial" charset="0"/>
                        </a:rPr>
                        <a:t>629909.64</a:t>
                      </a: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亿元</a:t>
                      </a: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　</a:t>
                      </a:r>
                      <a:endParaRPr kumimoji="0" lang="zh-CN" altLang="en-GB"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endParaRPr kumimoji="0" lang="zh-CN" altLang="en-GB" sz="1200" b="1" i="0" u="none" strike="noStrike" cap="none" normalizeH="0" baseline="0" smtClean="0">
                        <a:ln>
                          <a:noFill/>
                        </a:ln>
                        <a:solidFill>
                          <a:schemeClr val="tx1"/>
                        </a:solidFill>
                        <a:effectLst/>
                        <a:latin typeface="Arial" charset="0"/>
                        <a:ea typeface="楷体_GB2312"/>
                        <a:cs typeface="楷体_GB2312"/>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　</a:t>
                      </a:r>
                      <a:endParaRPr kumimoji="0" lang="zh-CN" altLang="en-GB"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r>
              <a:tr h="223838">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楷体_GB2312"/>
                          <a:cs typeface="楷体_GB2312"/>
                        </a:rPr>
                        <a:t>汇率风险</a:t>
                      </a:r>
                      <a:endParaRPr kumimoji="0" lang="zh-CN" altLang="en-GB" sz="1200" b="1" i="0" u="none" strike="noStrike" cap="none" normalizeH="0" baseline="0" smtClean="0">
                        <a:ln>
                          <a:noFill/>
                        </a:ln>
                        <a:solidFill>
                          <a:schemeClr val="tx1"/>
                        </a:solidFill>
                        <a:effectLst/>
                        <a:latin typeface="Arial" charset="0"/>
                        <a:ea typeface="楷体_GB2312"/>
                        <a:cs typeface="楷体_GB2312"/>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楷体_GB2312"/>
                          <a:cs typeface="楷体_GB2312"/>
                        </a:rPr>
                        <a:t>外汇贷款余额</a:t>
                      </a:r>
                      <a:r>
                        <a:rPr kumimoji="0" lang="en-GB" altLang="zh-CN" sz="1200" b="0" i="0" u="none" strike="noStrike" cap="none" normalizeH="0" baseline="0" smtClean="0">
                          <a:ln>
                            <a:noFill/>
                          </a:ln>
                          <a:solidFill>
                            <a:schemeClr val="tx1"/>
                          </a:solidFill>
                          <a:effectLst/>
                          <a:latin typeface="Arial" charset="0"/>
                          <a:ea typeface="楷体_GB2312"/>
                          <a:cs typeface="Arial" charset="0"/>
                        </a:rPr>
                        <a:t>(</a:t>
                      </a:r>
                      <a:r>
                        <a:rPr kumimoji="0" lang="zh-CN" altLang="en-GB" sz="1200" b="0" i="0" u="none" strike="noStrike" cap="none" normalizeH="0" baseline="0" smtClean="0">
                          <a:ln>
                            <a:noFill/>
                          </a:ln>
                          <a:solidFill>
                            <a:schemeClr val="tx1"/>
                          </a:solidFill>
                          <a:effectLst/>
                          <a:latin typeface="Arial" charset="0"/>
                          <a:ea typeface="楷体_GB2312"/>
                          <a:cs typeface="楷体_GB2312"/>
                        </a:rPr>
                        <a:t>存量</a:t>
                      </a:r>
                      <a:r>
                        <a:rPr kumimoji="0" lang="en-GB" altLang="zh-CN" sz="1200" b="0" i="0" u="none" strike="noStrike" cap="none" normalizeH="0" baseline="0" smtClean="0">
                          <a:ln>
                            <a:noFill/>
                          </a:ln>
                          <a:solidFill>
                            <a:schemeClr val="tx1"/>
                          </a:solidFill>
                          <a:effectLst/>
                          <a:latin typeface="Arial" charset="0"/>
                          <a:ea typeface="楷体_GB2312"/>
                          <a:cs typeface="楷体_GB2312"/>
                        </a:rPr>
                        <a:t>)</a:t>
                      </a:r>
                      <a:endParaRPr kumimoji="0" lang="en-GB" altLang="zh-CN" sz="1200" b="1" i="0" u="none" strike="noStrike" cap="none" normalizeH="0" baseline="0" smtClean="0">
                        <a:ln>
                          <a:noFill/>
                        </a:ln>
                        <a:solidFill>
                          <a:schemeClr val="tx1"/>
                        </a:solidFill>
                        <a:effectLst/>
                        <a:latin typeface="Arial" charset="0"/>
                        <a:ea typeface="楷体_GB2312"/>
                        <a:cs typeface="楷体_GB2312"/>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en-GB" altLang="zh-CN" sz="1200" b="0" i="0" u="none" strike="noStrike" cap="none" normalizeH="0" baseline="0" smtClean="0">
                          <a:ln>
                            <a:noFill/>
                          </a:ln>
                          <a:solidFill>
                            <a:schemeClr val="tx1"/>
                          </a:solidFill>
                          <a:effectLst/>
                          <a:latin typeface="Arial" charset="0"/>
                          <a:ea typeface="黑体" pitchFamily="49" charset="-122"/>
                          <a:cs typeface="Arial" charset="0"/>
                        </a:rPr>
                        <a:t>6835.57</a:t>
                      </a: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亿美元</a:t>
                      </a:r>
                      <a:endParaRPr kumimoji="0" lang="zh-CN" altLang="en-GB"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楷体_GB2312"/>
                          <a:cs typeface="楷体_GB2312"/>
                        </a:rPr>
                        <a:t>外汇各项衍生品交易量</a:t>
                      </a:r>
                      <a:endParaRPr kumimoji="0" lang="zh-CN" altLang="en-GB" sz="1200" b="1" i="0" u="none" strike="noStrike" cap="none" normalizeH="0" baseline="0" smtClean="0">
                        <a:ln>
                          <a:noFill/>
                        </a:ln>
                        <a:solidFill>
                          <a:schemeClr val="tx1"/>
                        </a:solidFill>
                        <a:effectLst/>
                        <a:latin typeface="Arial" charset="0"/>
                        <a:ea typeface="楷体_GB2312"/>
                        <a:cs typeface="楷体_GB2312"/>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楷体_GB2312"/>
                          <a:cs typeface="楷体_GB2312"/>
                        </a:rPr>
                        <a:t>外汇掉期交易量约</a:t>
                      </a:r>
                      <a:r>
                        <a:rPr kumimoji="0" lang="en-GB" altLang="zh-CN" sz="1200" b="0" i="0" u="none" strike="noStrike" cap="none" normalizeH="0" baseline="0" smtClean="0">
                          <a:ln>
                            <a:noFill/>
                          </a:ln>
                          <a:solidFill>
                            <a:schemeClr val="tx1"/>
                          </a:solidFill>
                          <a:effectLst/>
                          <a:latin typeface="Arial" charset="0"/>
                          <a:ea typeface="楷体_GB2312"/>
                          <a:cs typeface="Arial" charset="0"/>
                        </a:rPr>
                        <a:t>25000</a:t>
                      </a:r>
                      <a:r>
                        <a:rPr kumimoji="0" lang="zh-CN" altLang="en-GB" sz="1200" b="0" i="0" u="none" strike="noStrike" cap="none" normalizeH="0" baseline="0" smtClean="0">
                          <a:ln>
                            <a:noFill/>
                          </a:ln>
                          <a:solidFill>
                            <a:schemeClr val="tx1"/>
                          </a:solidFill>
                          <a:effectLst/>
                          <a:latin typeface="Arial" charset="0"/>
                          <a:ea typeface="楷体_GB2312"/>
                          <a:cs typeface="楷体_GB2312"/>
                        </a:rPr>
                        <a:t>亿美元</a:t>
                      </a:r>
                      <a:endParaRPr kumimoji="0" lang="zh-CN" altLang="en-GB" sz="1200" b="1" i="0" u="none" strike="noStrike" cap="none" normalizeH="0" baseline="0" smtClean="0">
                        <a:ln>
                          <a:noFill/>
                        </a:ln>
                        <a:solidFill>
                          <a:schemeClr val="tx1"/>
                        </a:solidFill>
                        <a:effectLst/>
                        <a:latin typeface="Arial" charset="0"/>
                        <a:ea typeface="楷体_GB2312"/>
                        <a:cs typeface="楷体_GB2312"/>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en-GB" altLang="zh-CN" sz="1200" b="0" i="0" u="none" strike="noStrike" cap="none" normalizeH="0" baseline="0" smtClean="0">
                          <a:ln>
                            <a:noFill/>
                          </a:ln>
                          <a:solidFill>
                            <a:schemeClr val="tx1"/>
                          </a:solidFill>
                          <a:effectLst/>
                          <a:latin typeface="Arial" charset="0"/>
                          <a:ea typeface="黑体" pitchFamily="49" charset="-122"/>
                          <a:cs typeface="Arial" charset="0"/>
                        </a:rPr>
                        <a:t>365%</a:t>
                      </a:r>
                      <a:endParaRPr kumimoji="0" lang="en-GB" altLang="zh-CN"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r>
              <a:tr h="215900">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　</a:t>
                      </a:r>
                      <a:endParaRPr kumimoji="0" lang="zh-CN" altLang="en-GB"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　</a:t>
                      </a:r>
                      <a:endParaRPr kumimoji="0" lang="zh-CN" altLang="en-GB"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　</a:t>
                      </a:r>
                      <a:endParaRPr kumimoji="0" lang="zh-CN" altLang="en-GB"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　</a:t>
                      </a:r>
                      <a:endParaRPr kumimoji="0" lang="zh-CN" altLang="en-GB"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楷体_GB2312"/>
                          <a:cs typeface="楷体_GB2312"/>
                        </a:rPr>
                        <a:t>外汇远期交易量约为</a:t>
                      </a:r>
                      <a:r>
                        <a:rPr kumimoji="0" lang="en-GB" altLang="zh-CN" sz="1200" b="0" i="0" u="none" strike="noStrike" cap="none" normalizeH="0" baseline="0" smtClean="0">
                          <a:ln>
                            <a:noFill/>
                          </a:ln>
                          <a:solidFill>
                            <a:schemeClr val="tx1"/>
                          </a:solidFill>
                          <a:effectLst/>
                          <a:latin typeface="Arial" charset="0"/>
                          <a:ea typeface="楷体_GB2312"/>
                          <a:cs typeface="Arial" charset="0"/>
                        </a:rPr>
                        <a:t>900</a:t>
                      </a:r>
                      <a:r>
                        <a:rPr kumimoji="0" lang="zh-CN" altLang="en-GB" sz="1200" b="0" i="0" u="none" strike="noStrike" cap="none" normalizeH="0" baseline="0" smtClean="0">
                          <a:ln>
                            <a:noFill/>
                          </a:ln>
                          <a:solidFill>
                            <a:schemeClr val="tx1"/>
                          </a:solidFill>
                          <a:effectLst/>
                          <a:latin typeface="Arial" charset="0"/>
                          <a:ea typeface="楷体_GB2312"/>
                          <a:cs typeface="楷体_GB2312"/>
                        </a:rPr>
                        <a:t>亿美元</a:t>
                      </a:r>
                      <a:endParaRPr kumimoji="0" lang="zh-CN" altLang="en-GB" sz="1200" b="1" i="0" u="none" strike="noStrike" cap="none" normalizeH="0" baseline="0" smtClean="0">
                        <a:ln>
                          <a:noFill/>
                        </a:ln>
                        <a:solidFill>
                          <a:schemeClr val="tx1"/>
                        </a:solidFill>
                        <a:effectLst/>
                        <a:latin typeface="Arial" charset="0"/>
                        <a:ea typeface="楷体_GB2312"/>
                        <a:cs typeface="楷体_GB2312"/>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228600" marR="0" lvl="0" indent="-228600" algn="l" defTabSz="914400" rtl="0" eaLnBrk="0" fontAlgn="b" latinLnBrk="0" hangingPunct="0">
                        <a:lnSpc>
                          <a:spcPct val="100000"/>
                        </a:lnSpc>
                        <a:spcBef>
                          <a:spcPct val="0"/>
                        </a:spcBef>
                        <a:spcAft>
                          <a:spcPct val="0"/>
                        </a:spcAft>
                        <a:buClrTx/>
                        <a:buSzTx/>
                        <a:buFontTx/>
                        <a:buNone/>
                        <a:tabLst/>
                      </a:pPr>
                      <a:r>
                        <a:rPr kumimoji="0" lang="zh-CN" altLang="en-GB" sz="1200" b="0" i="0" u="none" strike="noStrike" cap="none" normalizeH="0" baseline="0" smtClean="0">
                          <a:ln>
                            <a:noFill/>
                          </a:ln>
                          <a:solidFill>
                            <a:schemeClr val="tx1"/>
                          </a:solidFill>
                          <a:effectLst/>
                          <a:latin typeface="Arial" charset="0"/>
                          <a:ea typeface="黑体" pitchFamily="49" charset="-122"/>
                          <a:cs typeface="Arial" charset="0"/>
                        </a:rPr>
                        <a:t>　</a:t>
                      </a:r>
                      <a:endParaRPr kumimoji="0" lang="zh-CN" altLang="en-GB" sz="1200" b="1" i="0" u="none" strike="noStrike" cap="none" normalizeH="0" baseline="0" smtClean="0">
                        <a:ln>
                          <a:noFill/>
                        </a:ln>
                        <a:solidFill>
                          <a:schemeClr val="tx1"/>
                        </a:solidFill>
                        <a:effectLst/>
                        <a:latin typeface="Arial" charset="0"/>
                        <a:ea typeface="黑体" pitchFamily="49" charset="-122"/>
                        <a:cs typeface="Arial" charset="0"/>
                      </a:endParaRPr>
                    </a:p>
                  </a:txBody>
                  <a:tcPr marL="45718" marR="45718"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r>
            </a:tbl>
          </a:graphicData>
        </a:graphic>
      </p:graphicFrame>
      <p:pic>
        <p:nvPicPr>
          <p:cNvPr id="119868" name="Picture 86" descr="sg2013052841236"/>
          <p:cNvPicPr>
            <a:picLocks noChangeAspect="1" noChangeArrowheads="1"/>
          </p:cNvPicPr>
          <p:nvPr/>
        </p:nvPicPr>
        <p:blipFill>
          <a:blip r:embed="rId2" cstate="print"/>
          <a:srcRect t="8412" b="11259"/>
          <a:stretch>
            <a:fillRect/>
          </a:stretch>
        </p:blipFill>
        <p:spPr bwMode="auto">
          <a:xfrm>
            <a:off x="317500" y="1196975"/>
            <a:ext cx="4565650" cy="2844800"/>
          </a:xfrm>
          <a:prstGeom prst="rect">
            <a:avLst/>
          </a:prstGeom>
          <a:noFill/>
          <a:ln w="9525">
            <a:noFill/>
            <a:miter lim="800000"/>
            <a:headEnd/>
            <a:tailEnd/>
          </a:ln>
        </p:spPr>
      </p:pic>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idx="4294967295"/>
          </p:nvPr>
        </p:nvSpPr>
        <p:spPr>
          <a:xfrm>
            <a:off x="250825" y="549275"/>
            <a:ext cx="6337300" cy="647700"/>
          </a:xfrm>
        </p:spPr>
        <p:txBody>
          <a:bodyPr lIns="0" tIns="0" rIns="0" bIns="0" anchor="b"/>
          <a:lstStyle/>
          <a:p>
            <a:r>
              <a:rPr lang="en-US" altLang="zh-CN" smtClean="0">
                <a:ea typeface="楷体_GB2312"/>
                <a:cs typeface="楷体_GB2312"/>
              </a:rPr>
              <a:t>6.</a:t>
            </a:r>
            <a:r>
              <a:rPr lang="zh-CN" altLang="en-US" smtClean="0">
                <a:ea typeface="楷体_GB2312"/>
                <a:cs typeface="楷体_GB2312"/>
              </a:rPr>
              <a:t>利率市场化对银行行为的改变</a:t>
            </a:r>
          </a:p>
        </p:txBody>
      </p:sp>
      <p:sp>
        <p:nvSpPr>
          <p:cNvPr id="120834" name="Rectangle 3"/>
          <p:cNvSpPr>
            <a:spLocks noChangeArrowheads="1"/>
          </p:cNvSpPr>
          <p:nvPr/>
        </p:nvSpPr>
        <p:spPr bwMode="auto">
          <a:xfrm>
            <a:off x="450850" y="2997200"/>
            <a:ext cx="844550" cy="504825"/>
          </a:xfrm>
          <a:prstGeom prst="rect">
            <a:avLst/>
          </a:prstGeom>
          <a:solidFill>
            <a:schemeClr val="accent2"/>
          </a:solidFill>
          <a:ln w="6350" algn="ctr">
            <a:solidFill>
              <a:schemeClr val="bg2"/>
            </a:solidFill>
            <a:miter lim="800000"/>
            <a:headEnd/>
            <a:tailEnd/>
          </a:ln>
        </p:spPr>
        <p:txBody>
          <a:bodyPr wrap="none" lIns="45720" rIns="45720" anchor="ctr"/>
          <a:lstStyle/>
          <a:p>
            <a:pPr algn="ctr"/>
            <a:r>
              <a:rPr lang="zh-CN" altLang="en-US" sz="1400" b="1">
                <a:solidFill>
                  <a:schemeClr val="bg1"/>
                </a:solidFill>
                <a:ea typeface="楷体_GB2312"/>
                <a:cs typeface="楷体_GB2312"/>
              </a:rPr>
              <a:t>管制利率</a:t>
            </a:r>
          </a:p>
        </p:txBody>
      </p:sp>
      <p:sp>
        <p:nvSpPr>
          <p:cNvPr id="120835" name="AutoShape 4"/>
          <p:cNvSpPr>
            <a:spLocks/>
          </p:cNvSpPr>
          <p:nvPr/>
        </p:nvSpPr>
        <p:spPr bwMode="auto">
          <a:xfrm>
            <a:off x="1514475" y="1916113"/>
            <a:ext cx="200025" cy="2736850"/>
          </a:xfrm>
          <a:prstGeom prst="leftBrace">
            <a:avLst>
              <a:gd name="adj1" fmla="val 114021"/>
              <a:gd name="adj2" fmla="val 50000"/>
            </a:avLst>
          </a:prstGeom>
          <a:noFill/>
          <a:ln w="28575">
            <a:solidFill>
              <a:schemeClr val="accent2"/>
            </a:solidFill>
            <a:round/>
            <a:headEnd/>
            <a:tailEnd/>
          </a:ln>
        </p:spPr>
        <p:txBody>
          <a:bodyPr wrap="none" lIns="45720" rIns="45720" anchor="ctr"/>
          <a:lstStyle/>
          <a:p>
            <a:endParaRPr lang="zh-CN" altLang="en-US" sz="1600" b="1">
              <a:latin typeface="楷体_GB2312"/>
              <a:ea typeface="楷体_GB2312"/>
              <a:cs typeface="楷体_GB2312"/>
            </a:endParaRPr>
          </a:p>
        </p:txBody>
      </p:sp>
      <p:sp>
        <p:nvSpPr>
          <p:cNvPr id="120836" name="Rectangle 5"/>
          <p:cNvSpPr>
            <a:spLocks noChangeArrowheads="1"/>
          </p:cNvSpPr>
          <p:nvPr/>
        </p:nvSpPr>
        <p:spPr bwMode="auto">
          <a:xfrm>
            <a:off x="1979613" y="1700213"/>
            <a:ext cx="844550" cy="649287"/>
          </a:xfrm>
          <a:prstGeom prst="rect">
            <a:avLst/>
          </a:prstGeom>
          <a:solidFill>
            <a:schemeClr val="accent1"/>
          </a:solidFill>
          <a:ln w="6350" algn="ctr">
            <a:solidFill>
              <a:schemeClr val="bg2"/>
            </a:solidFill>
            <a:miter lim="800000"/>
            <a:headEnd/>
            <a:tailEnd/>
          </a:ln>
        </p:spPr>
        <p:txBody>
          <a:bodyPr wrap="none" lIns="45720" rIns="45720" anchor="ctr"/>
          <a:lstStyle/>
          <a:p>
            <a:pPr algn="ctr"/>
            <a:r>
              <a:rPr lang="zh-CN" altLang="en-US" sz="1400" b="1">
                <a:ea typeface="楷体_GB2312"/>
                <a:cs typeface="楷体_GB2312"/>
              </a:rPr>
              <a:t>再贴现</a:t>
            </a:r>
          </a:p>
          <a:p>
            <a:pPr algn="ctr"/>
            <a:r>
              <a:rPr lang="zh-CN" altLang="en-US" sz="1400" b="1">
                <a:ea typeface="楷体_GB2312"/>
                <a:cs typeface="楷体_GB2312"/>
              </a:rPr>
              <a:t>利率</a:t>
            </a:r>
          </a:p>
        </p:txBody>
      </p:sp>
      <p:sp>
        <p:nvSpPr>
          <p:cNvPr id="120837" name="Rectangle 6"/>
          <p:cNvSpPr>
            <a:spLocks noChangeArrowheads="1"/>
          </p:cNvSpPr>
          <p:nvPr/>
        </p:nvSpPr>
        <p:spPr bwMode="auto">
          <a:xfrm>
            <a:off x="1979613" y="2924175"/>
            <a:ext cx="844550" cy="649288"/>
          </a:xfrm>
          <a:prstGeom prst="rect">
            <a:avLst/>
          </a:prstGeom>
          <a:solidFill>
            <a:schemeClr val="accent1"/>
          </a:solidFill>
          <a:ln w="6350" algn="ctr">
            <a:solidFill>
              <a:schemeClr val="bg2"/>
            </a:solidFill>
            <a:miter lim="800000"/>
            <a:headEnd/>
            <a:tailEnd/>
          </a:ln>
        </p:spPr>
        <p:txBody>
          <a:bodyPr wrap="none" lIns="45720" rIns="45720" anchor="ctr"/>
          <a:lstStyle/>
          <a:p>
            <a:pPr algn="ctr"/>
            <a:r>
              <a:rPr lang="zh-CN" altLang="en-US" sz="1400" b="1">
                <a:ea typeface="楷体_GB2312"/>
                <a:cs typeface="楷体_GB2312"/>
              </a:rPr>
              <a:t>存贷款</a:t>
            </a:r>
          </a:p>
          <a:p>
            <a:pPr algn="ctr"/>
            <a:r>
              <a:rPr lang="zh-CN" altLang="en-US" sz="1400" b="1">
                <a:ea typeface="楷体_GB2312"/>
                <a:cs typeface="楷体_GB2312"/>
              </a:rPr>
              <a:t>利率</a:t>
            </a:r>
          </a:p>
        </p:txBody>
      </p:sp>
      <p:sp>
        <p:nvSpPr>
          <p:cNvPr id="120838" name="Rectangle 7"/>
          <p:cNvSpPr>
            <a:spLocks noChangeArrowheads="1"/>
          </p:cNvSpPr>
          <p:nvPr/>
        </p:nvSpPr>
        <p:spPr bwMode="auto">
          <a:xfrm>
            <a:off x="1979613" y="4149725"/>
            <a:ext cx="844550" cy="649288"/>
          </a:xfrm>
          <a:prstGeom prst="rect">
            <a:avLst/>
          </a:prstGeom>
          <a:solidFill>
            <a:schemeClr val="accent1"/>
          </a:solidFill>
          <a:ln w="6350" algn="ctr">
            <a:solidFill>
              <a:schemeClr val="bg2"/>
            </a:solidFill>
            <a:miter lim="800000"/>
            <a:headEnd/>
            <a:tailEnd/>
          </a:ln>
        </p:spPr>
        <p:txBody>
          <a:bodyPr wrap="none" lIns="45720" rIns="45720" anchor="ctr"/>
          <a:lstStyle/>
          <a:p>
            <a:pPr algn="ctr"/>
            <a:r>
              <a:rPr lang="zh-CN" altLang="en-US" sz="1400" b="1">
                <a:ea typeface="楷体_GB2312"/>
                <a:cs typeface="楷体_GB2312"/>
              </a:rPr>
              <a:t>央票</a:t>
            </a:r>
          </a:p>
          <a:p>
            <a:pPr algn="ctr"/>
            <a:r>
              <a:rPr lang="zh-CN" altLang="en-US" sz="1400" b="1">
                <a:ea typeface="楷体_GB2312"/>
                <a:cs typeface="楷体_GB2312"/>
              </a:rPr>
              <a:t>发行利率</a:t>
            </a:r>
          </a:p>
        </p:txBody>
      </p:sp>
      <p:sp>
        <p:nvSpPr>
          <p:cNvPr id="120839" name="Rectangle 8"/>
          <p:cNvSpPr>
            <a:spLocks noChangeArrowheads="1"/>
          </p:cNvSpPr>
          <p:nvPr/>
        </p:nvSpPr>
        <p:spPr bwMode="auto">
          <a:xfrm>
            <a:off x="3441700" y="2997200"/>
            <a:ext cx="844550" cy="504825"/>
          </a:xfrm>
          <a:prstGeom prst="rect">
            <a:avLst/>
          </a:prstGeom>
          <a:solidFill>
            <a:srgbClr val="DC241F"/>
          </a:solidFill>
          <a:ln w="6350" algn="ctr">
            <a:solidFill>
              <a:schemeClr val="bg2"/>
            </a:solidFill>
            <a:miter lim="800000"/>
            <a:headEnd/>
            <a:tailEnd/>
          </a:ln>
        </p:spPr>
        <p:txBody>
          <a:bodyPr wrap="none" lIns="45720" rIns="45720" anchor="ctr"/>
          <a:lstStyle/>
          <a:p>
            <a:pPr algn="ctr"/>
            <a:r>
              <a:rPr lang="zh-CN" altLang="en-US" sz="1400" b="1">
                <a:solidFill>
                  <a:schemeClr val="bg1"/>
                </a:solidFill>
                <a:ea typeface="楷体_GB2312"/>
                <a:cs typeface="楷体_GB2312"/>
              </a:rPr>
              <a:t>市场利率</a:t>
            </a:r>
          </a:p>
        </p:txBody>
      </p:sp>
      <p:sp>
        <p:nvSpPr>
          <p:cNvPr id="120840" name="Rectangle 9"/>
          <p:cNvSpPr>
            <a:spLocks noChangeArrowheads="1"/>
          </p:cNvSpPr>
          <p:nvPr/>
        </p:nvSpPr>
        <p:spPr bwMode="auto">
          <a:xfrm>
            <a:off x="4772025" y="1557338"/>
            <a:ext cx="842963" cy="649287"/>
          </a:xfrm>
          <a:prstGeom prst="rect">
            <a:avLst/>
          </a:prstGeom>
          <a:solidFill>
            <a:schemeClr val="accent1"/>
          </a:solidFill>
          <a:ln w="6350" algn="ctr">
            <a:solidFill>
              <a:schemeClr val="bg2"/>
            </a:solidFill>
            <a:miter lim="800000"/>
            <a:headEnd/>
            <a:tailEnd/>
          </a:ln>
        </p:spPr>
        <p:txBody>
          <a:bodyPr wrap="none" lIns="45720" rIns="45720" anchor="ctr"/>
          <a:lstStyle/>
          <a:p>
            <a:pPr algn="ctr"/>
            <a:r>
              <a:rPr lang="zh-CN" altLang="en-US" sz="1400" b="1">
                <a:ea typeface="楷体_GB2312"/>
                <a:cs typeface="楷体_GB2312"/>
              </a:rPr>
              <a:t>货币市场</a:t>
            </a:r>
          </a:p>
        </p:txBody>
      </p:sp>
      <p:sp>
        <p:nvSpPr>
          <p:cNvPr id="120841" name="Rectangle 10"/>
          <p:cNvSpPr>
            <a:spLocks noChangeArrowheads="1"/>
          </p:cNvSpPr>
          <p:nvPr/>
        </p:nvSpPr>
        <p:spPr bwMode="auto">
          <a:xfrm>
            <a:off x="4772025" y="2852738"/>
            <a:ext cx="842963" cy="649287"/>
          </a:xfrm>
          <a:prstGeom prst="rect">
            <a:avLst/>
          </a:prstGeom>
          <a:solidFill>
            <a:schemeClr val="accent1"/>
          </a:solidFill>
          <a:ln w="6350" algn="ctr">
            <a:solidFill>
              <a:schemeClr val="bg2"/>
            </a:solidFill>
            <a:miter lim="800000"/>
            <a:headEnd/>
            <a:tailEnd/>
          </a:ln>
        </p:spPr>
        <p:txBody>
          <a:bodyPr wrap="none" lIns="45720" rIns="45720" anchor="ctr"/>
          <a:lstStyle/>
          <a:p>
            <a:pPr algn="ctr"/>
            <a:r>
              <a:rPr lang="zh-CN" altLang="en-US" sz="1400" b="1">
                <a:ea typeface="楷体_GB2312"/>
                <a:cs typeface="楷体_GB2312"/>
              </a:rPr>
              <a:t>债券市场</a:t>
            </a:r>
          </a:p>
        </p:txBody>
      </p:sp>
      <p:sp>
        <p:nvSpPr>
          <p:cNvPr id="120842" name="Rectangle 11"/>
          <p:cNvSpPr>
            <a:spLocks noChangeArrowheads="1"/>
          </p:cNvSpPr>
          <p:nvPr/>
        </p:nvSpPr>
        <p:spPr bwMode="auto">
          <a:xfrm>
            <a:off x="4772025" y="4221163"/>
            <a:ext cx="842963" cy="649287"/>
          </a:xfrm>
          <a:prstGeom prst="rect">
            <a:avLst/>
          </a:prstGeom>
          <a:solidFill>
            <a:schemeClr val="accent1"/>
          </a:solidFill>
          <a:ln w="6350" algn="ctr">
            <a:solidFill>
              <a:schemeClr val="bg2"/>
            </a:solidFill>
            <a:miter lim="800000"/>
            <a:headEnd/>
            <a:tailEnd/>
          </a:ln>
        </p:spPr>
        <p:txBody>
          <a:bodyPr wrap="none" lIns="45720" rIns="45720" anchor="ctr"/>
          <a:lstStyle/>
          <a:p>
            <a:pPr algn="ctr"/>
            <a:r>
              <a:rPr lang="zh-CN" altLang="en-US" sz="1400" b="1">
                <a:ea typeface="楷体_GB2312"/>
                <a:cs typeface="楷体_GB2312"/>
              </a:rPr>
              <a:t>掉期市场</a:t>
            </a:r>
          </a:p>
        </p:txBody>
      </p:sp>
      <p:sp>
        <p:nvSpPr>
          <p:cNvPr id="120843" name="Oval 12"/>
          <p:cNvSpPr>
            <a:spLocks noChangeArrowheads="1"/>
          </p:cNvSpPr>
          <p:nvPr/>
        </p:nvSpPr>
        <p:spPr bwMode="auto">
          <a:xfrm>
            <a:off x="6167438" y="1268413"/>
            <a:ext cx="844550" cy="647700"/>
          </a:xfrm>
          <a:prstGeom prst="ellipse">
            <a:avLst/>
          </a:prstGeom>
          <a:solidFill>
            <a:schemeClr val="accent1"/>
          </a:solidFill>
          <a:ln w="6350" algn="ctr">
            <a:solidFill>
              <a:schemeClr val="bg2"/>
            </a:solidFill>
            <a:round/>
            <a:headEnd/>
            <a:tailEnd/>
          </a:ln>
        </p:spPr>
        <p:txBody>
          <a:bodyPr wrap="none" lIns="45720" rIns="45720" anchor="ctr"/>
          <a:lstStyle/>
          <a:p>
            <a:pPr algn="ctr"/>
            <a:r>
              <a:rPr lang="zh-CN" altLang="en-US" sz="1400">
                <a:ea typeface="楷体_GB2312"/>
                <a:cs typeface="楷体_GB2312"/>
              </a:rPr>
              <a:t>回购</a:t>
            </a:r>
          </a:p>
          <a:p>
            <a:pPr algn="ctr"/>
            <a:r>
              <a:rPr lang="en-US" altLang="zh-CN" sz="1400">
                <a:ea typeface="楷体_GB2312"/>
                <a:cs typeface="楷体_GB2312"/>
              </a:rPr>
              <a:t>REPO</a:t>
            </a:r>
          </a:p>
        </p:txBody>
      </p:sp>
      <p:sp>
        <p:nvSpPr>
          <p:cNvPr id="120844" name="Oval 13"/>
          <p:cNvSpPr>
            <a:spLocks noChangeArrowheads="1"/>
          </p:cNvSpPr>
          <p:nvPr/>
        </p:nvSpPr>
        <p:spPr bwMode="auto">
          <a:xfrm>
            <a:off x="6234113" y="1989138"/>
            <a:ext cx="730250" cy="503237"/>
          </a:xfrm>
          <a:prstGeom prst="ellipse">
            <a:avLst/>
          </a:prstGeom>
          <a:solidFill>
            <a:schemeClr val="accent1"/>
          </a:solidFill>
          <a:ln w="6350" algn="ctr">
            <a:solidFill>
              <a:schemeClr val="bg2"/>
            </a:solidFill>
            <a:round/>
            <a:headEnd/>
            <a:tailEnd/>
          </a:ln>
        </p:spPr>
        <p:txBody>
          <a:bodyPr wrap="none" lIns="45720" rIns="45720" anchor="ctr"/>
          <a:lstStyle/>
          <a:p>
            <a:pPr algn="ctr"/>
            <a:r>
              <a:rPr lang="en-US" altLang="zh-CN" sz="1400">
                <a:ea typeface="楷体_GB2312"/>
                <a:cs typeface="楷体_GB2312"/>
              </a:rPr>
              <a:t>SHIBOR</a:t>
            </a:r>
          </a:p>
        </p:txBody>
      </p:sp>
      <p:sp>
        <p:nvSpPr>
          <p:cNvPr id="120845" name="Oval 14"/>
          <p:cNvSpPr>
            <a:spLocks noChangeArrowheads="1"/>
          </p:cNvSpPr>
          <p:nvPr/>
        </p:nvSpPr>
        <p:spPr bwMode="auto">
          <a:xfrm>
            <a:off x="6100763" y="2708275"/>
            <a:ext cx="842962" cy="504825"/>
          </a:xfrm>
          <a:prstGeom prst="ellipse">
            <a:avLst/>
          </a:prstGeom>
          <a:solidFill>
            <a:schemeClr val="accent1"/>
          </a:solidFill>
          <a:ln w="6350" algn="ctr">
            <a:solidFill>
              <a:schemeClr val="bg2"/>
            </a:solidFill>
            <a:round/>
            <a:headEnd/>
            <a:tailEnd/>
          </a:ln>
        </p:spPr>
        <p:txBody>
          <a:bodyPr wrap="none" lIns="45720" rIns="45720" anchor="ctr"/>
          <a:lstStyle/>
          <a:p>
            <a:pPr algn="ctr"/>
            <a:r>
              <a:rPr lang="zh-CN" altLang="en-US" sz="1400">
                <a:ea typeface="楷体_GB2312"/>
                <a:cs typeface="楷体_GB2312"/>
              </a:rPr>
              <a:t>国债</a:t>
            </a:r>
          </a:p>
        </p:txBody>
      </p:sp>
      <p:sp>
        <p:nvSpPr>
          <p:cNvPr id="120846" name="Oval 15"/>
          <p:cNvSpPr>
            <a:spLocks noChangeArrowheads="1"/>
          </p:cNvSpPr>
          <p:nvPr/>
        </p:nvSpPr>
        <p:spPr bwMode="auto">
          <a:xfrm>
            <a:off x="6964363" y="2708275"/>
            <a:ext cx="844550" cy="504825"/>
          </a:xfrm>
          <a:prstGeom prst="ellipse">
            <a:avLst/>
          </a:prstGeom>
          <a:solidFill>
            <a:schemeClr val="accent1"/>
          </a:solidFill>
          <a:ln w="6350" algn="ctr">
            <a:solidFill>
              <a:schemeClr val="bg2"/>
            </a:solidFill>
            <a:round/>
            <a:headEnd/>
            <a:tailEnd/>
          </a:ln>
        </p:spPr>
        <p:txBody>
          <a:bodyPr wrap="none" lIns="45720" rIns="45720" anchor="ctr"/>
          <a:lstStyle/>
          <a:p>
            <a:pPr algn="ctr"/>
            <a:r>
              <a:rPr lang="zh-CN" altLang="en-US" sz="1400">
                <a:ea typeface="楷体_GB2312"/>
                <a:cs typeface="楷体_GB2312"/>
              </a:rPr>
              <a:t>央票</a:t>
            </a:r>
          </a:p>
        </p:txBody>
      </p:sp>
      <p:sp>
        <p:nvSpPr>
          <p:cNvPr id="120847" name="Oval 16"/>
          <p:cNvSpPr>
            <a:spLocks noChangeArrowheads="1"/>
          </p:cNvSpPr>
          <p:nvPr/>
        </p:nvSpPr>
        <p:spPr bwMode="auto">
          <a:xfrm>
            <a:off x="6100763" y="3213100"/>
            <a:ext cx="842962" cy="504825"/>
          </a:xfrm>
          <a:prstGeom prst="ellipse">
            <a:avLst/>
          </a:prstGeom>
          <a:solidFill>
            <a:schemeClr val="accent1"/>
          </a:solidFill>
          <a:ln w="6350" algn="ctr">
            <a:solidFill>
              <a:schemeClr val="bg2"/>
            </a:solidFill>
            <a:round/>
            <a:headEnd/>
            <a:tailEnd/>
          </a:ln>
        </p:spPr>
        <p:txBody>
          <a:bodyPr wrap="none" lIns="45720" rIns="45720" anchor="ctr"/>
          <a:lstStyle/>
          <a:p>
            <a:pPr algn="ctr"/>
            <a:r>
              <a:rPr lang="zh-CN" altLang="en-US" sz="1400">
                <a:ea typeface="楷体_GB2312"/>
                <a:cs typeface="楷体_GB2312"/>
              </a:rPr>
              <a:t>金融债</a:t>
            </a:r>
          </a:p>
        </p:txBody>
      </p:sp>
      <p:sp>
        <p:nvSpPr>
          <p:cNvPr id="120848" name="Oval 17"/>
          <p:cNvSpPr>
            <a:spLocks noChangeArrowheads="1"/>
          </p:cNvSpPr>
          <p:nvPr/>
        </p:nvSpPr>
        <p:spPr bwMode="auto">
          <a:xfrm>
            <a:off x="6964363" y="3213100"/>
            <a:ext cx="844550" cy="504825"/>
          </a:xfrm>
          <a:prstGeom prst="ellipse">
            <a:avLst/>
          </a:prstGeom>
          <a:solidFill>
            <a:schemeClr val="accent1"/>
          </a:solidFill>
          <a:ln w="6350" algn="ctr">
            <a:solidFill>
              <a:schemeClr val="bg2"/>
            </a:solidFill>
            <a:round/>
            <a:headEnd/>
            <a:tailEnd/>
          </a:ln>
        </p:spPr>
        <p:txBody>
          <a:bodyPr wrap="none" lIns="45720" rIns="45720" anchor="ctr"/>
          <a:lstStyle/>
          <a:p>
            <a:pPr algn="ctr"/>
            <a:r>
              <a:rPr lang="zh-CN" altLang="en-US" sz="1400">
                <a:ea typeface="楷体_GB2312"/>
                <a:cs typeface="楷体_GB2312"/>
              </a:rPr>
              <a:t>信用债</a:t>
            </a:r>
          </a:p>
        </p:txBody>
      </p:sp>
      <p:sp>
        <p:nvSpPr>
          <p:cNvPr id="120849" name="Oval 18"/>
          <p:cNvSpPr>
            <a:spLocks noChangeArrowheads="1"/>
          </p:cNvSpPr>
          <p:nvPr/>
        </p:nvSpPr>
        <p:spPr bwMode="auto">
          <a:xfrm>
            <a:off x="6632575" y="4437063"/>
            <a:ext cx="844550" cy="504825"/>
          </a:xfrm>
          <a:prstGeom prst="ellipse">
            <a:avLst/>
          </a:prstGeom>
          <a:solidFill>
            <a:schemeClr val="accent1"/>
          </a:solidFill>
          <a:ln w="6350" algn="ctr">
            <a:solidFill>
              <a:schemeClr val="bg2"/>
            </a:solidFill>
            <a:round/>
            <a:headEnd/>
            <a:tailEnd/>
          </a:ln>
        </p:spPr>
        <p:txBody>
          <a:bodyPr wrap="none" lIns="45720" rIns="45720" anchor="ctr"/>
          <a:lstStyle/>
          <a:p>
            <a:pPr algn="ctr"/>
            <a:r>
              <a:rPr lang="en-US" altLang="zh-CN" sz="1400">
                <a:ea typeface="楷体_GB2312"/>
                <a:cs typeface="楷体_GB2312"/>
              </a:rPr>
              <a:t>1</a:t>
            </a:r>
            <a:r>
              <a:rPr lang="zh-CN" altLang="en-US" sz="1400">
                <a:ea typeface="楷体_GB2312"/>
                <a:cs typeface="楷体_GB2312"/>
              </a:rPr>
              <a:t>年</a:t>
            </a:r>
            <a:r>
              <a:rPr lang="en-US" altLang="zh-CN" sz="1400">
                <a:ea typeface="楷体_GB2312"/>
                <a:cs typeface="楷体_GB2312"/>
              </a:rPr>
              <a:t>DEPO</a:t>
            </a:r>
          </a:p>
        </p:txBody>
      </p:sp>
      <p:sp>
        <p:nvSpPr>
          <p:cNvPr id="120850" name="Oval 19"/>
          <p:cNvSpPr>
            <a:spLocks noChangeArrowheads="1"/>
          </p:cNvSpPr>
          <p:nvPr/>
        </p:nvSpPr>
        <p:spPr bwMode="auto">
          <a:xfrm>
            <a:off x="7031038" y="4005263"/>
            <a:ext cx="930275" cy="504825"/>
          </a:xfrm>
          <a:prstGeom prst="ellipse">
            <a:avLst/>
          </a:prstGeom>
          <a:solidFill>
            <a:schemeClr val="accent1"/>
          </a:solidFill>
          <a:ln w="6350" algn="ctr">
            <a:solidFill>
              <a:schemeClr val="bg2"/>
            </a:solidFill>
            <a:round/>
            <a:headEnd/>
            <a:tailEnd/>
          </a:ln>
        </p:spPr>
        <p:txBody>
          <a:bodyPr wrap="none" lIns="45720" rIns="45720" anchor="ctr"/>
          <a:lstStyle/>
          <a:p>
            <a:pPr algn="ctr"/>
            <a:r>
              <a:rPr lang="en-US" altLang="zh-CN" sz="1400">
                <a:ea typeface="楷体_GB2312"/>
                <a:cs typeface="楷体_GB2312"/>
              </a:rPr>
              <a:t>3MSHIBOR</a:t>
            </a:r>
          </a:p>
        </p:txBody>
      </p:sp>
      <p:sp>
        <p:nvSpPr>
          <p:cNvPr id="120851" name="Oval 20"/>
          <p:cNvSpPr>
            <a:spLocks noChangeArrowheads="1"/>
          </p:cNvSpPr>
          <p:nvPr/>
        </p:nvSpPr>
        <p:spPr bwMode="auto">
          <a:xfrm>
            <a:off x="6167438" y="4005263"/>
            <a:ext cx="844550" cy="504825"/>
          </a:xfrm>
          <a:prstGeom prst="ellipse">
            <a:avLst/>
          </a:prstGeom>
          <a:solidFill>
            <a:schemeClr val="accent1"/>
          </a:solidFill>
          <a:ln w="6350" algn="ctr">
            <a:solidFill>
              <a:schemeClr val="bg2"/>
            </a:solidFill>
            <a:round/>
            <a:headEnd/>
            <a:tailEnd/>
          </a:ln>
        </p:spPr>
        <p:txBody>
          <a:bodyPr wrap="none" lIns="45720" rIns="45720" anchor="ctr"/>
          <a:lstStyle/>
          <a:p>
            <a:pPr algn="ctr"/>
            <a:r>
              <a:rPr lang="en-US" altLang="zh-CN" sz="1400">
                <a:ea typeface="楷体_GB2312"/>
                <a:cs typeface="楷体_GB2312"/>
              </a:rPr>
              <a:t>7DREPO</a:t>
            </a:r>
            <a:endParaRPr lang="zh-CN" altLang="en-US" sz="1400">
              <a:ea typeface="楷体_GB2312"/>
              <a:cs typeface="楷体_GB2312"/>
            </a:endParaRPr>
          </a:p>
        </p:txBody>
      </p:sp>
      <p:sp>
        <p:nvSpPr>
          <p:cNvPr id="120852" name="AutoShape 21"/>
          <p:cNvSpPr>
            <a:spLocks/>
          </p:cNvSpPr>
          <p:nvPr/>
        </p:nvSpPr>
        <p:spPr bwMode="auto">
          <a:xfrm>
            <a:off x="5835650" y="1557338"/>
            <a:ext cx="66675" cy="719137"/>
          </a:xfrm>
          <a:prstGeom prst="leftBrace">
            <a:avLst>
              <a:gd name="adj1" fmla="val 89881"/>
              <a:gd name="adj2" fmla="val 50000"/>
            </a:avLst>
          </a:prstGeom>
          <a:noFill/>
          <a:ln w="28575">
            <a:solidFill>
              <a:schemeClr val="accent2"/>
            </a:solidFill>
            <a:round/>
            <a:headEnd/>
            <a:tailEnd/>
          </a:ln>
        </p:spPr>
        <p:txBody>
          <a:bodyPr wrap="none" lIns="45720" rIns="45720" anchor="ctr"/>
          <a:lstStyle/>
          <a:p>
            <a:endParaRPr lang="zh-CN" altLang="en-US" sz="1600" b="1">
              <a:latin typeface="楷体_GB2312"/>
              <a:ea typeface="楷体_GB2312"/>
              <a:cs typeface="楷体_GB2312"/>
            </a:endParaRPr>
          </a:p>
        </p:txBody>
      </p:sp>
      <p:sp>
        <p:nvSpPr>
          <p:cNvPr id="120853" name="AutoShape 22"/>
          <p:cNvSpPr>
            <a:spLocks/>
          </p:cNvSpPr>
          <p:nvPr/>
        </p:nvSpPr>
        <p:spPr bwMode="auto">
          <a:xfrm>
            <a:off x="5835650" y="2852738"/>
            <a:ext cx="66675" cy="719137"/>
          </a:xfrm>
          <a:prstGeom prst="leftBrace">
            <a:avLst>
              <a:gd name="adj1" fmla="val 89881"/>
              <a:gd name="adj2" fmla="val 50000"/>
            </a:avLst>
          </a:prstGeom>
          <a:noFill/>
          <a:ln w="28575">
            <a:solidFill>
              <a:schemeClr val="accent2"/>
            </a:solidFill>
            <a:round/>
            <a:headEnd/>
            <a:tailEnd/>
          </a:ln>
        </p:spPr>
        <p:txBody>
          <a:bodyPr wrap="none" lIns="45720" rIns="45720" anchor="ctr"/>
          <a:lstStyle/>
          <a:p>
            <a:endParaRPr lang="zh-CN" altLang="en-US" sz="1600" b="1">
              <a:latin typeface="楷体_GB2312"/>
              <a:ea typeface="楷体_GB2312"/>
              <a:cs typeface="楷体_GB2312"/>
            </a:endParaRPr>
          </a:p>
        </p:txBody>
      </p:sp>
      <p:sp>
        <p:nvSpPr>
          <p:cNvPr id="120854" name="AutoShape 23"/>
          <p:cNvSpPr>
            <a:spLocks/>
          </p:cNvSpPr>
          <p:nvPr/>
        </p:nvSpPr>
        <p:spPr bwMode="auto">
          <a:xfrm>
            <a:off x="5835650" y="4149725"/>
            <a:ext cx="66675" cy="719138"/>
          </a:xfrm>
          <a:prstGeom prst="leftBrace">
            <a:avLst>
              <a:gd name="adj1" fmla="val 89881"/>
              <a:gd name="adj2" fmla="val 50000"/>
            </a:avLst>
          </a:prstGeom>
          <a:noFill/>
          <a:ln w="28575">
            <a:solidFill>
              <a:schemeClr val="accent2"/>
            </a:solidFill>
            <a:round/>
            <a:headEnd/>
            <a:tailEnd/>
          </a:ln>
        </p:spPr>
        <p:txBody>
          <a:bodyPr wrap="none" lIns="45720" rIns="45720" anchor="ctr"/>
          <a:lstStyle/>
          <a:p>
            <a:endParaRPr lang="zh-CN" altLang="en-US" sz="1600" b="1">
              <a:latin typeface="楷体_GB2312"/>
              <a:ea typeface="楷体_GB2312"/>
              <a:cs typeface="楷体_GB2312"/>
            </a:endParaRPr>
          </a:p>
        </p:txBody>
      </p:sp>
      <p:sp>
        <p:nvSpPr>
          <p:cNvPr id="120855" name="AutoShape 24"/>
          <p:cNvSpPr>
            <a:spLocks/>
          </p:cNvSpPr>
          <p:nvPr/>
        </p:nvSpPr>
        <p:spPr bwMode="auto">
          <a:xfrm>
            <a:off x="4371975" y="1989138"/>
            <a:ext cx="133350" cy="2663825"/>
          </a:xfrm>
          <a:prstGeom prst="leftBrace">
            <a:avLst>
              <a:gd name="adj1" fmla="val 166468"/>
              <a:gd name="adj2" fmla="val 50000"/>
            </a:avLst>
          </a:prstGeom>
          <a:noFill/>
          <a:ln w="28575">
            <a:solidFill>
              <a:srgbClr val="DC241F"/>
            </a:solidFill>
            <a:round/>
            <a:headEnd/>
            <a:tailEnd/>
          </a:ln>
        </p:spPr>
        <p:txBody>
          <a:bodyPr wrap="none" lIns="45720" rIns="45720" anchor="ctr"/>
          <a:lstStyle/>
          <a:p>
            <a:endParaRPr lang="zh-CN" altLang="en-US" sz="1600" b="1">
              <a:latin typeface="楷体_GB2312"/>
              <a:ea typeface="楷体_GB2312"/>
              <a:cs typeface="楷体_GB2312"/>
            </a:endParaRPr>
          </a:p>
        </p:txBody>
      </p:sp>
      <p:sp>
        <p:nvSpPr>
          <p:cNvPr id="120856" name="Line 25"/>
          <p:cNvSpPr>
            <a:spLocks noChangeShapeType="1"/>
          </p:cNvSpPr>
          <p:nvPr/>
        </p:nvSpPr>
        <p:spPr bwMode="auto">
          <a:xfrm>
            <a:off x="7031038" y="2205038"/>
            <a:ext cx="1328737" cy="0"/>
          </a:xfrm>
          <a:prstGeom prst="line">
            <a:avLst/>
          </a:prstGeom>
          <a:noFill/>
          <a:ln w="28575">
            <a:solidFill>
              <a:srgbClr val="DC241F"/>
            </a:solidFill>
            <a:prstDash val="dash"/>
            <a:round/>
            <a:headEnd/>
            <a:tailEnd/>
          </a:ln>
        </p:spPr>
        <p:txBody>
          <a:bodyPr lIns="45720" rIns="45720" anchor="ctr"/>
          <a:lstStyle/>
          <a:p>
            <a:endParaRPr lang="zh-CN" altLang="en-US"/>
          </a:p>
        </p:txBody>
      </p:sp>
      <p:sp>
        <p:nvSpPr>
          <p:cNvPr id="120857" name="Line 26"/>
          <p:cNvSpPr>
            <a:spLocks noChangeShapeType="1"/>
          </p:cNvSpPr>
          <p:nvPr/>
        </p:nvSpPr>
        <p:spPr bwMode="auto">
          <a:xfrm>
            <a:off x="8359775" y="2205038"/>
            <a:ext cx="0" cy="3529012"/>
          </a:xfrm>
          <a:prstGeom prst="line">
            <a:avLst/>
          </a:prstGeom>
          <a:noFill/>
          <a:ln w="28575">
            <a:solidFill>
              <a:srgbClr val="DC241F"/>
            </a:solidFill>
            <a:prstDash val="dash"/>
            <a:round/>
            <a:headEnd/>
            <a:tailEnd type="triangle" w="med" len="med"/>
          </a:ln>
        </p:spPr>
        <p:txBody>
          <a:bodyPr lIns="45720" rIns="45720" anchor="ctr"/>
          <a:lstStyle/>
          <a:p>
            <a:endParaRPr lang="zh-CN" altLang="en-US"/>
          </a:p>
        </p:txBody>
      </p:sp>
      <p:sp>
        <p:nvSpPr>
          <p:cNvPr id="120858" name="Line 27"/>
          <p:cNvSpPr>
            <a:spLocks noChangeShapeType="1"/>
          </p:cNvSpPr>
          <p:nvPr/>
        </p:nvSpPr>
        <p:spPr bwMode="auto">
          <a:xfrm>
            <a:off x="7961313" y="4221163"/>
            <a:ext cx="398462" cy="0"/>
          </a:xfrm>
          <a:prstGeom prst="line">
            <a:avLst/>
          </a:prstGeom>
          <a:noFill/>
          <a:ln w="28575">
            <a:solidFill>
              <a:srgbClr val="DC241F"/>
            </a:solidFill>
            <a:prstDash val="dash"/>
            <a:round/>
            <a:headEnd/>
            <a:tailEnd/>
          </a:ln>
        </p:spPr>
        <p:txBody>
          <a:bodyPr lIns="45720" rIns="45720" anchor="ctr"/>
          <a:lstStyle/>
          <a:p>
            <a:endParaRPr lang="zh-CN" altLang="en-US"/>
          </a:p>
        </p:txBody>
      </p:sp>
      <p:sp>
        <p:nvSpPr>
          <p:cNvPr id="120859" name="AutoShape 28"/>
          <p:cNvSpPr>
            <a:spLocks noChangeArrowheads="1"/>
          </p:cNvSpPr>
          <p:nvPr/>
        </p:nvSpPr>
        <p:spPr bwMode="auto">
          <a:xfrm>
            <a:off x="517525" y="5805488"/>
            <a:ext cx="5583238" cy="719137"/>
          </a:xfrm>
          <a:prstGeom prst="rightArrow">
            <a:avLst>
              <a:gd name="adj1" fmla="val 50000"/>
              <a:gd name="adj2" fmla="val 194095"/>
            </a:avLst>
          </a:prstGeom>
          <a:solidFill>
            <a:schemeClr val="accent1"/>
          </a:solidFill>
          <a:ln w="6350" algn="ctr">
            <a:solidFill>
              <a:schemeClr val="bg2"/>
            </a:solidFill>
            <a:miter lim="800000"/>
            <a:headEnd/>
            <a:tailEnd/>
          </a:ln>
        </p:spPr>
        <p:txBody>
          <a:bodyPr wrap="none" lIns="45720" rIns="45720" anchor="ctr"/>
          <a:lstStyle/>
          <a:p>
            <a:r>
              <a:rPr lang="zh-CN" altLang="en-US" sz="1400" b="1">
                <a:ea typeface="楷体_GB2312"/>
                <a:cs typeface="楷体_GB2312"/>
              </a:rPr>
              <a:t>市场利率与管理利率同时存在</a:t>
            </a:r>
            <a:r>
              <a:rPr lang="en-US" altLang="zh-CN" sz="1400" b="1">
                <a:ea typeface="楷体_GB2312"/>
                <a:cs typeface="楷体_GB2312"/>
              </a:rPr>
              <a:t>,</a:t>
            </a:r>
            <a:r>
              <a:rPr lang="zh-CN" altLang="en-US" sz="1400" b="1">
                <a:ea typeface="楷体_GB2312"/>
                <a:cs typeface="楷体_GB2312"/>
              </a:rPr>
              <a:t>利率市场化正在进行中</a:t>
            </a:r>
            <a:r>
              <a:rPr lang="en-US" altLang="zh-CN" sz="1400" b="1">
                <a:ea typeface="楷体_GB2312"/>
                <a:cs typeface="楷体_GB2312"/>
              </a:rPr>
              <a:t>&gt;&gt;&gt;</a:t>
            </a:r>
          </a:p>
        </p:txBody>
      </p:sp>
      <p:sp>
        <p:nvSpPr>
          <p:cNvPr id="120860" name="Oval 29"/>
          <p:cNvSpPr>
            <a:spLocks noChangeArrowheads="1"/>
          </p:cNvSpPr>
          <p:nvPr/>
        </p:nvSpPr>
        <p:spPr bwMode="auto">
          <a:xfrm>
            <a:off x="6234113" y="5589588"/>
            <a:ext cx="2327275" cy="863600"/>
          </a:xfrm>
          <a:prstGeom prst="ellipse">
            <a:avLst/>
          </a:prstGeom>
          <a:solidFill>
            <a:srgbClr val="DC241F"/>
          </a:solidFill>
          <a:ln w="6350" algn="ctr">
            <a:solidFill>
              <a:schemeClr val="bg2"/>
            </a:solidFill>
            <a:round/>
            <a:headEnd/>
            <a:tailEnd/>
          </a:ln>
        </p:spPr>
        <p:txBody>
          <a:bodyPr wrap="none" lIns="45720" rIns="45720" anchor="ctr"/>
          <a:lstStyle/>
          <a:p>
            <a:pPr algn="ctr"/>
            <a:r>
              <a:rPr lang="zh-CN" altLang="en-US" sz="1400" b="1">
                <a:solidFill>
                  <a:schemeClr val="bg1"/>
                </a:solidFill>
                <a:ea typeface="楷体_GB2312"/>
                <a:cs typeface="楷体_GB2312"/>
              </a:rPr>
              <a:t>谁将成为</a:t>
            </a:r>
          </a:p>
          <a:p>
            <a:pPr algn="ctr"/>
            <a:r>
              <a:rPr lang="zh-CN" altLang="en-US" sz="1400" b="1">
                <a:solidFill>
                  <a:schemeClr val="bg1"/>
                </a:solidFill>
                <a:ea typeface="楷体_GB2312"/>
                <a:cs typeface="楷体_GB2312"/>
              </a:rPr>
              <a:t>中国利率市场化的基准利率</a:t>
            </a:r>
          </a:p>
        </p:txBody>
      </p:sp>
      <p:sp>
        <p:nvSpPr>
          <p:cNvPr id="120861" name="Line 30"/>
          <p:cNvSpPr>
            <a:spLocks noChangeShapeType="1"/>
          </p:cNvSpPr>
          <p:nvPr/>
        </p:nvSpPr>
        <p:spPr bwMode="auto">
          <a:xfrm>
            <a:off x="3175000" y="1268413"/>
            <a:ext cx="0" cy="4464050"/>
          </a:xfrm>
          <a:prstGeom prst="line">
            <a:avLst/>
          </a:prstGeom>
          <a:noFill/>
          <a:ln w="28575">
            <a:solidFill>
              <a:srgbClr val="DC241F"/>
            </a:solidFill>
            <a:prstDash val="dash"/>
            <a:round/>
            <a:headEnd/>
            <a:tailEnd/>
          </a:ln>
        </p:spPr>
        <p:txBody>
          <a:bodyPr lIns="45720" rIns="45720" anchor="ctr"/>
          <a:lstStyle/>
          <a:p>
            <a:endParaRPr lang="zh-CN" altLang="en-US"/>
          </a:p>
        </p:txBody>
      </p:sp>
    </p:spTree>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4"/>
          <p:cNvSpPr>
            <a:spLocks noChangeArrowheads="1"/>
          </p:cNvSpPr>
          <p:nvPr/>
        </p:nvSpPr>
        <p:spPr bwMode="auto">
          <a:xfrm>
            <a:off x="384175" y="1916113"/>
            <a:ext cx="6978650" cy="1008062"/>
          </a:xfrm>
          <a:prstGeom prst="rect">
            <a:avLst/>
          </a:prstGeom>
          <a:solidFill>
            <a:srgbClr val="FFFFFF"/>
          </a:solidFill>
          <a:ln w="9525">
            <a:noFill/>
            <a:miter lim="800000"/>
            <a:headEnd/>
            <a:tailEnd/>
          </a:ln>
        </p:spPr>
        <p:txBody>
          <a:bodyPr lIns="0" tIns="0" rIns="0" bIns="0" anchor="b"/>
          <a:lstStyle/>
          <a:p>
            <a:pPr eaLnBrk="0" hangingPunct="0">
              <a:buFont typeface="Wingdings" pitchFamily="2" charset="2"/>
              <a:buChar char="l"/>
            </a:pPr>
            <a:r>
              <a:rPr lang="en-US" altLang="zh-CN" sz="2400" b="1">
                <a:solidFill>
                  <a:srgbClr val="0F218B"/>
                </a:solidFill>
                <a:ea typeface="楷体_GB2312"/>
                <a:cs typeface="楷体_GB2312"/>
              </a:rPr>
              <a:t>Section 4:</a:t>
            </a:r>
            <a:r>
              <a:rPr lang="zh-CN" altLang="en-US" sz="2400" b="1">
                <a:solidFill>
                  <a:srgbClr val="0F218B"/>
                </a:solidFill>
                <a:ea typeface="楷体_GB2312"/>
                <a:cs typeface="楷体_GB2312"/>
              </a:rPr>
              <a:t>影响国债期货的几点特殊因素</a:t>
            </a:r>
            <a:endParaRPr lang="zh-CN" altLang="en-GB" sz="2000" b="1">
              <a:solidFill>
                <a:srgbClr val="0F218B"/>
              </a:solidFill>
              <a:ea typeface="楷体_GB2312"/>
              <a:cs typeface="楷体_GB2312"/>
            </a:endParaRPr>
          </a:p>
        </p:txBody>
      </p:sp>
      <p:sp>
        <p:nvSpPr>
          <p:cNvPr id="121858" name="Line 5"/>
          <p:cNvSpPr>
            <a:spLocks noChangeShapeType="1"/>
          </p:cNvSpPr>
          <p:nvPr/>
        </p:nvSpPr>
        <p:spPr bwMode="auto">
          <a:xfrm>
            <a:off x="317500" y="3213100"/>
            <a:ext cx="4721225" cy="0"/>
          </a:xfrm>
          <a:prstGeom prst="line">
            <a:avLst/>
          </a:prstGeom>
          <a:noFill/>
          <a:ln w="28575">
            <a:solidFill>
              <a:srgbClr val="808080"/>
            </a:solidFill>
            <a:round/>
            <a:headEnd/>
            <a:tailEnd/>
          </a:ln>
        </p:spPr>
        <p:txBody>
          <a:bodyPr lIns="45720" rIns="45720" anchor="ctr"/>
          <a:lstStyle/>
          <a:p>
            <a:endParaRPr lang="zh-CN" altLang="en-US"/>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idx="4294967295"/>
          </p:nvPr>
        </p:nvSpPr>
        <p:spPr/>
        <p:txBody>
          <a:bodyPr lIns="0" tIns="0" rIns="0" bIns="0" anchor="b"/>
          <a:lstStyle/>
          <a:p>
            <a:r>
              <a:rPr lang="en-US" altLang="zh-CN" smtClean="0">
                <a:ea typeface="楷体_GB2312"/>
                <a:cs typeface="楷体_GB2312"/>
              </a:rPr>
              <a:t>2.</a:t>
            </a:r>
            <a:r>
              <a:rPr lang="zh-CN" altLang="en-US" smtClean="0">
                <a:ea typeface="楷体_GB2312"/>
                <a:cs typeface="楷体_GB2312"/>
              </a:rPr>
              <a:t>银行进入的监管规则猜想</a:t>
            </a:r>
          </a:p>
        </p:txBody>
      </p:sp>
      <p:sp>
        <p:nvSpPr>
          <p:cNvPr id="124930" name="Rectangle 5"/>
          <p:cNvSpPr>
            <a:spLocks noGrp="1" noChangeArrowheads="1"/>
          </p:cNvSpPr>
          <p:nvPr>
            <p:ph type="body" idx="4294967295"/>
          </p:nvPr>
        </p:nvSpPr>
        <p:spPr>
          <a:xfrm>
            <a:off x="539750" y="2133600"/>
            <a:ext cx="7972425" cy="3455988"/>
          </a:xfrm>
        </p:spPr>
        <p:txBody>
          <a:bodyPr lIns="0" tIns="0" rIns="0" bIns="0"/>
          <a:lstStyle/>
          <a:p>
            <a:pPr marL="228600" indent="-228600"/>
            <a:r>
              <a:rPr lang="en-US" altLang="zh-CN" b="1" smtClean="0"/>
              <a:t>1.</a:t>
            </a:r>
            <a:r>
              <a:rPr lang="zh-CN" altLang="en-US" b="1" smtClean="0"/>
              <a:t>以会员方式进入。</a:t>
            </a:r>
            <a:r>
              <a:rPr lang="zh-CN" altLang="en-US" smtClean="0"/>
              <a:t>如果以会员形式直接入场开展交易，中金所可以提供会员交易及结算平台，银行需完成该平台与内部现有资金业务系统的接口开发。</a:t>
            </a:r>
          </a:p>
          <a:p>
            <a:pPr marL="228600" indent="-228600"/>
            <a:r>
              <a:rPr lang="en-US" altLang="zh-CN" b="1" smtClean="0"/>
              <a:t>2.</a:t>
            </a:r>
            <a:r>
              <a:rPr lang="zh-CN" altLang="en-US" b="1" smtClean="0"/>
              <a:t>以客户形式委托期货公司开展交易。</a:t>
            </a:r>
            <a:r>
              <a:rPr lang="zh-CN" altLang="en-US" smtClean="0"/>
              <a:t>以客户方式通过期货公司开展国债期货交易，期货公司对客户将建立风控指标和系统监控，银行需开发完成期货公司交易及结算软件与银行内部资金管理系统数据上下行接口。</a:t>
            </a:r>
          </a:p>
        </p:txBody>
      </p:sp>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6" name="Rectangle 2"/>
          <p:cNvSpPr>
            <a:spLocks noGrp="1" noChangeArrowheads="1"/>
          </p:cNvSpPr>
          <p:nvPr>
            <p:ph type="title" idx="4294967295"/>
          </p:nvPr>
        </p:nvSpPr>
        <p:spPr>
          <a:xfrm>
            <a:off x="250825" y="692150"/>
            <a:ext cx="8408988" cy="576263"/>
          </a:xfrm>
        </p:spPr>
        <p:txBody>
          <a:bodyPr lIns="91435" tIns="45718" rIns="91435" bIns="45718" anchor="b"/>
          <a:lstStyle/>
          <a:p>
            <a:r>
              <a:rPr lang="en-US" altLang="zh-CN" smtClean="0">
                <a:ea typeface="楷体_GB2312"/>
                <a:cs typeface="楷体_GB2312"/>
              </a:rPr>
              <a:t>3.</a:t>
            </a:r>
            <a:r>
              <a:rPr lang="zh-CN" altLang="en-US" smtClean="0">
                <a:ea typeface="楷体_GB2312"/>
                <a:cs typeface="楷体_GB2312"/>
              </a:rPr>
              <a:t>现有衍生产品的可替代性：</a:t>
            </a:r>
            <a:r>
              <a:rPr lang="zh-CN" altLang="en-US" sz="1600" smtClean="0"/>
              <a:t>利率互换成交量结构</a:t>
            </a:r>
            <a:r>
              <a:rPr lang="zh-CN" altLang="en-US" sz="1300" smtClean="0"/>
              <a:t/>
            </a:r>
            <a:br>
              <a:rPr lang="zh-CN" altLang="en-US" sz="1300" smtClean="0"/>
            </a:br>
            <a:endParaRPr lang="en-US" altLang="zh-CN" sz="1300" smtClean="0"/>
          </a:p>
        </p:txBody>
      </p:sp>
      <p:sp>
        <p:nvSpPr>
          <p:cNvPr id="122937" name="Text Box 45"/>
          <p:cNvSpPr txBox="1">
            <a:spLocks noChangeArrowheads="1"/>
          </p:cNvSpPr>
          <p:nvPr/>
        </p:nvSpPr>
        <p:spPr bwMode="auto">
          <a:xfrm>
            <a:off x="7164388" y="4581525"/>
            <a:ext cx="1296987" cy="304800"/>
          </a:xfrm>
          <a:prstGeom prst="rect">
            <a:avLst/>
          </a:prstGeom>
          <a:noFill/>
          <a:ln w="9525" algn="ctr">
            <a:noFill/>
            <a:miter lim="800000"/>
            <a:headEnd/>
            <a:tailEnd/>
          </a:ln>
        </p:spPr>
        <p:txBody>
          <a:bodyPr lIns="91435" tIns="45718" rIns="91435" bIns="45718">
            <a:spAutoFit/>
          </a:bodyPr>
          <a:lstStyle/>
          <a:p>
            <a:pPr algn="ctr">
              <a:spcBef>
                <a:spcPct val="50000"/>
              </a:spcBef>
              <a:buClr>
                <a:schemeClr val="folHlink"/>
              </a:buClr>
              <a:buSzPct val="80000"/>
              <a:buFont typeface="Wingdings" pitchFamily="2" charset="2"/>
              <a:buNone/>
            </a:pPr>
            <a:endParaRPr kumimoji="1" lang="zh-CN" altLang="zh-CN" sz="1400" b="1">
              <a:latin typeface="宋体" charset="-122"/>
              <a:ea typeface="楷体_GB2312"/>
              <a:cs typeface="楷体_GB2312"/>
            </a:endParaRPr>
          </a:p>
        </p:txBody>
      </p:sp>
      <p:graphicFrame>
        <p:nvGraphicFramePr>
          <p:cNvPr id="118788" name="Group 4"/>
          <p:cNvGraphicFramePr>
            <a:graphicFrameLocks noGrp="1"/>
          </p:cNvGraphicFramePr>
          <p:nvPr/>
        </p:nvGraphicFramePr>
        <p:xfrm>
          <a:off x="290513" y="2717800"/>
          <a:ext cx="4984750" cy="2265363"/>
        </p:xfrm>
        <a:graphic>
          <a:graphicData uri="http://schemas.openxmlformats.org/drawingml/2006/table">
            <a:tbl>
              <a:tblPr/>
              <a:tblGrid>
                <a:gridCol w="998537"/>
                <a:gridCol w="995363"/>
                <a:gridCol w="1063625"/>
                <a:gridCol w="1130300"/>
                <a:gridCol w="796925"/>
              </a:tblGrid>
              <a:tr h="180975">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Times New Roman" pitchFamily="18" charset="0"/>
                          <a:ea typeface="楷体_GB2312"/>
                          <a:cs typeface="楷体_GB2312"/>
                        </a:rPr>
                        <a:t>时间</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05F"/>
                    </a:solid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Times New Roman" pitchFamily="18" charset="0"/>
                          <a:ea typeface="楷体_GB2312"/>
                          <a:cs typeface="楷体_GB2312"/>
                        </a:rPr>
                        <a:t>七天回购</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05F"/>
                    </a:solid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3MShibor</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05F"/>
                    </a:solid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Times New Roman" pitchFamily="18" charset="0"/>
                          <a:ea typeface="楷体_GB2312"/>
                          <a:cs typeface="楷体_GB2312"/>
                        </a:rPr>
                        <a:t>一年定存</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05F"/>
                    </a:solid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OIS</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05F"/>
                    </a:solidFill>
                  </a:tcPr>
                </a:tc>
              </a:tr>
              <a:tr h="349250">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2006</a:t>
                      </a:r>
                      <a:r>
                        <a:rPr kumimoji="0" lang="zh-CN" altLang="en-US" sz="1600" b="0" i="0" u="none" strike="noStrike" cap="none" normalizeH="0" baseline="0" smtClean="0">
                          <a:ln>
                            <a:noFill/>
                          </a:ln>
                          <a:solidFill>
                            <a:schemeClr val="tx1"/>
                          </a:solidFill>
                          <a:effectLst/>
                          <a:latin typeface="Times New Roman" pitchFamily="18" charset="0"/>
                          <a:ea typeface="楷体_GB2312"/>
                          <a:cs typeface="楷体_GB2312"/>
                        </a:rPr>
                        <a:t>年</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382 </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149 </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12 </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2007</a:t>
                      </a:r>
                      <a:r>
                        <a:rPr kumimoji="0" lang="zh-CN" altLang="en-US" sz="1600" b="0" i="0" u="none" strike="noStrike" cap="none" normalizeH="0" baseline="0" smtClean="0">
                          <a:ln>
                            <a:noFill/>
                          </a:ln>
                          <a:solidFill>
                            <a:schemeClr val="tx1"/>
                          </a:solidFill>
                          <a:effectLst/>
                          <a:latin typeface="Times New Roman" pitchFamily="18" charset="0"/>
                          <a:ea typeface="楷体_GB2312"/>
                          <a:cs typeface="楷体_GB2312"/>
                        </a:rPr>
                        <a:t>年</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1,714 </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224 </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162 </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57 </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2008</a:t>
                      </a:r>
                      <a:r>
                        <a:rPr kumimoji="0" lang="zh-CN" altLang="en-US" sz="1600" b="0" i="0" u="none" strike="noStrike" cap="none" normalizeH="0" baseline="0" smtClean="0">
                          <a:ln>
                            <a:noFill/>
                          </a:ln>
                          <a:solidFill>
                            <a:schemeClr val="tx1"/>
                          </a:solidFill>
                          <a:effectLst/>
                          <a:latin typeface="Times New Roman" pitchFamily="18" charset="0"/>
                          <a:ea typeface="楷体_GB2312"/>
                          <a:cs typeface="楷体_GB2312"/>
                        </a:rPr>
                        <a:t>年</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2,944 </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556 </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167 </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318 </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2009</a:t>
                      </a:r>
                      <a:r>
                        <a:rPr kumimoji="0" lang="zh-CN" altLang="en-US" sz="1600" b="0" i="0" u="none" strike="noStrike" cap="none" normalizeH="0" baseline="0" smtClean="0">
                          <a:ln>
                            <a:noFill/>
                          </a:ln>
                          <a:solidFill>
                            <a:schemeClr val="tx1"/>
                          </a:solidFill>
                          <a:effectLst/>
                          <a:latin typeface="Times New Roman" pitchFamily="18" charset="0"/>
                          <a:ea typeface="楷体_GB2312"/>
                          <a:cs typeface="楷体_GB2312"/>
                        </a:rPr>
                        <a:t>年</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3,242 </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520 </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69 </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708 </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2010</a:t>
                      </a:r>
                      <a:r>
                        <a:rPr kumimoji="0" lang="zh-CN" altLang="en-US" sz="1600" b="0" i="0" u="none" strike="noStrike" cap="none" normalizeH="0" baseline="0" smtClean="0">
                          <a:ln>
                            <a:noFill/>
                          </a:ln>
                          <a:solidFill>
                            <a:schemeClr val="tx1"/>
                          </a:solidFill>
                          <a:effectLst/>
                          <a:latin typeface="Times New Roman" pitchFamily="18" charset="0"/>
                          <a:ea typeface="楷体_GB2312"/>
                          <a:cs typeface="楷体_GB2312"/>
                        </a:rPr>
                        <a:t>年</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8,180 </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2,476 </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747 </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3,531 </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2011</a:t>
                      </a:r>
                      <a:r>
                        <a:rPr kumimoji="0" lang="zh-CN" altLang="en-US" sz="1600" b="0" i="0" u="none" strike="noStrike" cap="none" normalizeH="0" baseline="0" smtClean="0">
                          <a:ln>
                            <a:noFill/>
                          </a:ln>
                          <a:solidFill>
                            <a:schemeClr val="tx1"/>
                          </a:solidFill>
                          <a:effectLst/>
                          <a:latin typeface="Times New Roman" pitchFamily="18" charset="0"/>
                          <a:ea typeface="楷体_GB2312"/>
                          <a:cs typeface="楷体_GB2312"/>
                        </a:rPr>
                        <a:t>年</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13,791 </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4,038 </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766</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80000"/>
                        </a:lnSpc>
                        <a:spcBef>
                          <a:spcPct val="20000"/>
                        </a:spcBef>
                        <a:spcAft>
                          <a:spcPct val="0"/>
                        </a:spcAft>
                        <a:buClr>
                          <a:srgbClr val="66B821"/>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a:cs typeface="楷体_GB2312"/>
                        </a:rPr>
                        <a:t>8143</a:t>
                      </a:r>
                    </a:p>
                  </a:txBody>
                  <a:tcPr marL="91435" marR="91435"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22934" name="Object 54"/>
          <p:cNvGraphicFramePr>
            <a:graphicFrameLocks noChangeAspect="1"/>
          </p:cNvGraphicFramePr>
          <p:nvPr/>
        </p:nvGraphicFramePr>
        <p:xfrm>
          <a:off x="5305425" y="3946525"/>
          <a:ext cx="3548063" cy="2524125"/>
        </p:xfrm>
        <a:graphic>
          <a:graphicData uri="http://schemas.openxmlformats.org/presentationml/2006/ole">
            <p:oleObj spid="_x0000_s122934" name="图表" r:id="rId3" imgW="3257646" imgH="2333576" progId="Excel.Chart.8">
              <p:embed/>
            </p:oleObj>
          </a:graphicData>
        </a:graphic>
      </p:graphicFrame>
      <p:graphicFrame>
        <p:nvGraphicFramePr>
          <p:cNvPr id="122935" name="Object 55"/>
          <p:cNvGraphicFramePr>
            <a:graphicFrameLocks noChangeAspect="1"/>
          </p:cNvGraphicFramePr>
          <p:nvPr/>
        </p:nvGraphicFramePr>
        <p:xfrm>
          <a:off x="5303838" y="1268413"/>
          <a:ext cx="3486150" cy="2484437"/>
        </p:xfrm>
        <a:graphic>
          <a:graphicData uri="http://schemas.openxmlformats.org/presentationml/2006/ole">
            <p:oleObj spid="_x0000_s122935" name="图表" r:id="rId4" imgW="4657649" imgH="2305202" progId="Excel.Chart.8">
              <p:embed/>
            </p:oleObj>
          </a:graphicData>
        </a:graphic>
      </p:graphicFrame>
    </p:spTree>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idx="4294967295"/>
          </p:nvPr>
        </p:nvSpPr>
        <p:spPr>
          <a:xfrm>
            <a:off x="395288" y="692150"/>
            <a:ext cx="6337300" cy="647700"/>
          </a:xfrm>
        </p:spPr>
        <p:txBody>
          <a:bodyPr lIns="91435" tIns="45718" rIns="91435" bIns="45718" anchor="b"/>
          <a:lstStyle/>
          <a:p>
            <a:r>
              <a:rPr lang="en-US" altLang="zh-CN" smtClean="0">
                <a:ea typeface="楷体_GB2312"/>
                <a:cs typeface="楷体_GB2312"/>
              </a:rPr>
              <a:t>IRS</a:t>
            </a:r>
            <a:r>
              <a:rPr lang="zh-CN" altLang="en-US" smtClean="0">
                <a:ea typeface="楷体_GB2312"/>
                <a:cs typeface="楷体_GB2312"/>
              </a:rPr>
              <a:t>套保，分歧在增大</a:t>
            </a:r>
          </a:p>
        </p:txBody>
      </p:sp>
      <p:sp>
        <p:nvSpPr>
          <p:cNvPr id="125954" name="Text Box 3"/>
          <p:cNvSpPr txBox="1">
            <a:spLocks noChangeArrowheads="1"/>
          </p:cNvSpPr>
          <p:nvPr/>
        </p:nvSpPr>
        <p:spPr bwMode="auto">
          <a:xfrm>
            <a:off x="517525" y="1484313"/>
            <a:ext cx="7416800" cy="1604962"/>
          </a:xfrm>
          <a:prstGeom prst="rect">
            <a:avLst/>
          </a:prstGeom>
          <a:noFill/>
          <a:ln w="9525">
            <a:noFill/>
            <a:miter lim="800000"/>
            <a:headEnd/>
            <a:tailEnd/>
          </a:ln>
        </p:spPr>
        <p:txBody>
          <a:bodyPr lIns="91435" tIns="45718" rIns="91435" bIns="45718">
            <a:spAutoFit/>
          </a:bodyPr>
          <a:lstStyle/>
          <a:p>
            <a:pPr>
              <a:spcBef>
                <a:spcPct val="50000"/>
              </a:spcBef>
            </a:pPr>
            <a:r>
              <a:rPr lang="zh-CN" altLang="en-US" b="1">
                <a:ea typeface="楷体_GB2312"/>
                <a:cs typeface="楷体_GB2312"/>
              </a:rPr>
              <a:t>       套期比：债券与</a:t>
            </a:r>
            <a:r>
              <a:rPr lang="en-US" altLang="zh-CN" b="1">
                <a:ea typeface="楷体_GB2312"/>
                <a:cs typeface="楷体_GB2312"/>
              </a:rPr>
              <a:t>IRS</a:t>
            </a:r>
            <a:r>
              <a:rPr lang="zh-CN" altLang="en-US" b="1">
                <a:ea typeface="楷体_GB2312"/>
                <a:cs typeface="楷体_GB2312"/>
              </a:rPr>
              <a:t>的套期比是不是</a:t>
            </a:r>
            <a:r>
              <a:rPr lang="en-US" altLang="zh-CN" b="1">
                <a:ea typeface="楷体_GB2312"/>
                <a:cs typeface="楷体_GB2312"/>
              </a:rPr>
              <a:t>1</a:t>
            </a:r>
            <a:r>
              <a:rPr lang="zh-CN" altLang="en-US" b="1">
                <a:ea typeface="楷体_GB2312"/>
                <a:cs typeface="楷体_GB2312"/>
              </a:rPr>
              <a:t>：</a:t>
            </a:r>
            <a:r>
              <a:rPr lang="en-US" altLang="zh-CN" b="1">
                <a:ea typeface="楷体_GB2312"/>
                <a:cs typeface="楷体_GB2312"/>
              </a:rPr>
              <a:t>1</a:t>
            </a:r>
            <a:r>
              <a:rPr lang="zh-CN" altLang="en-US" b="1">
                <a:ea typeface="楷体_GB2312"/>
                <a:cs typeface="楷体_GB2312"/>
              </a:rPr>
              <a:t>？</a:t>
            </a:r>
          </a:p>
          <a:p>
            <a:pPr lvl="1">
              <a:spcBef>
                <a:spcPct val="50000"/>
              </a:spcBef>
            </a:pPr>
            <a:r>
              <a:rPr lang="zh-CN" altLang="en-US" b="1">
                <a:ea typeface="楷体_GB2312"/>
                <a:cs typeface="楷体_GB2312"/>
              </a:rPr>
              <a:t>经验值：</a:t>
            </a:r>
            <a:r>
              <a:rPr lang="en-US" altLang="zh-CN" b="1">
                <a:ea typeface="楷体_GB2312"/>
                <a:cs typeface="楷体_GB2312"/>
              </a:rPr>
              <a:t>0.7-0.8</a:t>
            </a:r>
          </a:p>
          <a:p>
            <a:pPr lvl="1">
              <a:spcBef>
                <a:spcPct val="50000"/>
              </a:spcBef>
            </a:pPr>
            <a:r>
              <a:rPr lang="zh-CN" altLang="en-US" b="1">
                <a:ea typeface="楷体_GB2312"/>
                <a:cs typeface="楷体_GB2312"/>
              </a:rPr>
              <a:t>相关系数：</a:t>
            </a:r>
            <a:r>
              <a:rPr lang="en-US" altLang="zh-CN" b="1">
                <a:ea typeface="楷体_GB2312"/>
                <a:cs typeface="楷体_GB2312"/>
              </a:rPr>
              <a:t>0.77%</a:t>
            </a:r>
          </a:p>
          <a:p>
            <a:pPr lvl="1">
              <a:spcBef>
                <a:spcPct val="50000"/>
              </a:spcBef>
            </a:pPr>
            <a:r>
              <a:rPr lang="zh-CN" altLang="en-US" b="1">
                <a:ea typeface="楷体_GB2312"/>
                <a:cs typeface="楷体_GB2312"/>
              </a:rPr>
              <a:t>回归分析：</a:t>
            </a:r>
            <a:r>
              <a:rPr lang="en-US" altLang="zh-CN" b="1">
                <a:ea typeface="楷体_GB2312"/>
                <a:cs typeface="楷体_GB2312"/>
              </a:rPr>
              <a:t>Y=0.8X+Z</a:t>
            </a:r>
          </a:p>
        </p:txBody>
      </p:sp>
      <p:graphicFrame>
        <p:nvGraphicFramePr>
          <p:cNvPr id="116741" name="Group 5"/>
          <p:cNvGraphicFramePr>
            <a:graphicFrameLocks noGrp="1"/>
          </p:cNvGraphicFramePr>
          <p:nvPr>
            <p:ph idx="4294967295"/>
          </p:nvPr>
        </p:nvGraphicFramePr>
        <p:xfrm>
          <a:off x="2312988" y="3860800"/>
          <a:ext cx="6515100" cy="2376488"/>
        </p:xfrm>
        <a:graphic>
          <a:graphicData uri="http://schemas.openxmlformats.org/drawingml/2006/table">
            <a:tbl>
              <a:tblPr/>
              <a:tblGrid>
                <a:gridCol w="1166812"/>
                <a:gridCol w="1781175"/>
                <a:gridCol w="1785938"/>
                <a:gridCol w="1781175"/>
              </a:tblGrid>
              <a:tr h="519113">
                <a:tc>
                  <a:txBody>
                    <a:bodyPr/>
                    <a:lstStyle/>
                    <a:p>
                      <a:pPr marL="228600" marR="0" lvl="0" indent="-228600" algn="ctr" defTabSz="914400" rtl="0" eaLnBrk="0" fontAlgn="ctr"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楷体_GB2312"/>
                          <a:cs typeface="楷体_GB2312"/>
                        </a:rPr>
                        <a:t>年份</a:t>
                      </a:r>
                    </a:p>
                  </a:txBody>
                  <a:tcPr marL="91431" marR="91431"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楷体_GB2312"/>
                          <a:cs typeface="楷体_GB2312"/>
                        </a:rPr>
                        <a:t>Repo/Shibor</a:t>
                      </a:r>
                    </a:p>
                  </a:txBody>
                  <a:tcPr marL="91431" marR="91431"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楷体_GB2312"/>
                          <a:cs typeface="楷体_GB2312"/>
                        </a:rPr>
                        <a:t>Repo/Depo</a:t>
                      </a:r>
                    </a:p>
                  </a:txBody>
                  <a:tcPr marL="91431" marR="91431"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楷体_GB2312"/>
                          <a:cs typeface="楷体_GB2312"/>
                        </a:rPr>
                        <a:t>Shibor/Depo</a:t>
                      </a:r>
                    </a:p>
                  </a:txBody>
                  <a:tcPr marL="91431" marR="91431"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3550">
                <a:tc>
                  <a:txBody>
                    <a:bodyPr/>
                    <a:lstStyle/>
                    <a:p>
                      <a:pPr marL="228600" marR="0" lvl="0" indent="-2286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楷体_GB2312"/>
                          <a:cs typeface="楷体_GB2312"/>
                        </a:rPr>
                        <a:t>2008</a:t>
                      </a:r>
                      <a:r>
                        <a:rPr kumimoji="0" lang="zh-CN" altLang="en-US" sz="1800" b="0" i="0" u="none" strike="noStrike" cap="none" normalizeH="0" baseline="0" smtClean="0">
                          <a:ln>
                            <a:noFill/>
                          </a:ln>
                          <a:solidFill>
                            <a:schemeClr val="tx1"/>
                          </a:solidFill>
                          <a:effectLst/>
                          <a:latin typeface="Arial" charset="0"/>
                          <a:ea typeface="楷体_GB2312"/>
                          <a:cs typeface="楷体_GB2312"/>
                        </a:rPr>
                        <a:t>年</a:t>
                      </a:r>
                    </a:p>
                  </a:txBody>
                  <a:tcPr marL="91431" marR="91431"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楷体_GB2312"/>
                          <a:cs typeface="楷体_GB2312"/>
                        </a:rPr>
                        <a:t>0.96</a:t>
                      </a:r>
                    </a:p>
                  </a:txBody>
                  <a:tcPr marL="91431" marR="91431"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楷体_GB2312"/>
                          <a:cs typeface="楷体_GB2312"/>
                        </a:rPr>
                        <a:t>0.96</a:t>
                      </a:r>
                    </a:p>
                  </a:txBody>
                  <a:tcPr marL="91431" marR="91431"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楷体_GB2312"/>
                          <a:cs typeface="楷体_GB2312"/>
                        </a:rPr>
                        <a:t>0.96</a:t>
                      </a:r>
                    </a:p>
                  </a:txBody>
                  <a:tcPr marL="91431" marR="91431"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5138">
                <a:tc>
                  <a:txBody>
                    <a:bodyPr/>
                    <a:lstStyle/>
                    <a:p>
                      <a:pPr marL="228600" marR="0" lvl="0" indent="-2286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楷体_GB2312"/>
                          <a:cs typeface="楷体_GB2312"/>
                        </a:rPr>
                        <a:t>2009</a:t>
                      </a:r>
                      <a:r>
                        <a:rPr kumimoji="0" lang="zh-CN" altLang="en-US" sz="1800" b="0" i="0" u="none" strike="noStrike" cap="none" normalizeH="0" baseline="0" smtClean="0">
                          <a:ln>
                            <a:noFill/>
                          </a:ln>
                          <a:solidFill>
                            <a:schemeClr val="tx1"/>
                          </a:solidFill>
                          <a:effectLst/>
                          <a:latin typeface="Arial" charset="0"/>
                          <a:ea typeface="楷体_GB2312"/>
                          <a:cs typeface="楷体_GB2312"/>
                        </a:rPr>
                        <a:t>年</a:t>
                      </a:r>
                    </a:p>
                  </a:txBody>
                  <a:tcPr marL="91431" marR="91431"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楷体_GB2312"/>
                          <a:cs typeface="楷体_GB2312"/>
                        </a:rPr>
                        <a:t>0.98</a:t>
                      </a:r>
                    </a:p>
                  </a:txBody>
                  <a:tcPr marL="91431" marR="91431"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楷体_GB2312"/>
                          <a:cs typeface="楷体_GB2312"/>
                        </a:rPr>
                        <a:t>0.95</a:t>
                      </a:r>
                    </a:p>
                  </a:txBody>
                  <a:tcPr marL="91431" marR="91431"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楷体_GB2312"/>
                          <a:cs typeface="楷体_GB2312"/>
                        </a:rPr>
                        <a:t>0.97</a:t>
                      </a:r>
                    </a:p>
                  </a:txBody>
                  <a:tcPr marL="91431" marR="91431"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5138">
                <a:tc>
                  <a:txBody>
                    <a:bodyPr/>
                    <a:lstStyle/>
                    <a:p>
                      <a:pPr marL="228600" marR="0" lvl="0" indent="-2286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楷体_GB2312"/>
                          <a:cs typeface="楷体_GB2312"/>
                        </a:rPr>
                        <a:t>2010</a:t>
                      </a:r>
                      <a:r>
                        <a:rPr kumimoji="0" lang="zh-CN" altLang="en-US" sz="1800" b="0" i="0" u="none" strike="noStrike" cap="none" normalizeH="0" baseline="0" smtClean="0">
                          <a:ln>
                            <a:noFill/>
                          </a:ln>
                          <a:solidFill>
                            <a:schemeClr val="tx1"/>
                          </a:solidFill>
                          <a:effectLst/>
                          <a:latin typeface="Arial" charset="0"/>
                          <a:ea typeface="楷体_GB2312"/>
                          <a:cs typeface="楷体_GB2312"/>
                        </a:rPr>
                        <a:t>年</a:t>
                      </a:r>
                    </a:p>
                  </a:txBody>
                  <a:tcPr marL="91431" marR="91431"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楷体_GB2312"/>
                          <a:cs typeface="楷体_GB2312"/>
                        </a:rPr>
                        <a:t>0.96</a:t>
                      </a:r>
                    </a:p>
                  </a:txBody>
                  <a:tcPr marL="91431" marR="91431"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楷体_GB2312"/>
                          <a:cs typeface="楷体_GB2312"/>
                        </a:rPr>
                        <a:t>0.97</a:t>
                      </a:r>
                    </a:p>
                  </a:txBody>
                  <a:tcPr marL="91431" marR="91431"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楷体_GB2312"/>
                          <a:cs typeface="楷体_GB2312"/>
                        </a:rPr>
                        <a:t>0.90</a:t>
                      </a:r>
                    </a:p>
                  </a:txBody>
                  <a:tcPr marL="91431" marR="91431"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3550">
                <a:tc>
                  <a:txBody>
                    <a:bodyPr/>
                    <a:lstStyle/>
                    <a:p>
                      <a:pPr marL="228600" marR="0" lvl="0" indent="-2286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楷体_GB2312"/>
                          <a:cs typeface="楷体_GB2312"/>
                        </a:rPr>
                        <a:t>2011</a:t>
                      </a:r>
                      <a:r>
                        <a:rPr kumimoji="0" lang="zh-CN" altLang="en-US" sz="1800" b="0" i="0" u="none" strike="noStrike" cap="none" normalizeH="0" baseline="0" smtClean="0">
                          <a:ln>
                            <a:noFill/>
                          </a:ln>
                          <a:solidFill>
                            <a:schemeClr val="tx1"/>
                          </a:solidFill>
                          <a:effectLst/>
                          <a:latin typeface="Arial" charset="0"/>
                          <a:ea typeface="楷体_GB2312"/>
                          <a:cs typeface="楷体_GB2312"/>
                        </a:rPr>
                        <a:t>年</a:t>
                      </a:r>
                    </a:p>
                  </a:txBody>
                  <a:tcPr marL="91431" marR="91431"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楷体_GB2312"/>
                          <a:cs typeface="楷体_GB2312"/>
                        </a:rPr>
                        <a:t>0.93</a:t>
                      </a:r>
                    </a:p>
                  </a:txBody>
                  <a:tcPr marL="91431" marR="91431"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楷体_GB2312"/>
                          <a:cs typeface="楷体_GB2312"/>
                        </a:rPr>
                        <a:t>0.81</a:t>
                      </a:r>
                    </a:p>
                  </a:txBody>
                  <a:tcPr marL="91431" marR="91431"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楷体_GB2312"/>
                          <a:cs typeface="楷体_GB2312"/>
                        </a:rPr>
                        <a:t>0.88</a:t>
                      </a:r>
                    </a:p>
                  </a:txBody>
                  <a:tcPr marL="91431" marR="91431"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5987" name="Rectangle 38"/>
          <p:cNvSpPr>
            <a:spLocks noChangeArrowheads="1"/>
          </p:cNvSpPr>
          <p:nvPr/>
        </p:nvSpPr>
        <p:spPr bwMode="auto">
          <a:xfrm>
            <a:off x="4837113" y="2924175"/>
            <a:ext cx="3989387" cy="787400"/>
          </a:xfrm>
          <a:prstGeom prst="rect">
            <a:avLst/>
          </a:prstGeom>
          <a:solidFill>
            <a:schemeClr val="accent1"/>
          </a:solidFill>
          <a:ln w="9525" algn="ctr">
            <a:noFill/>
            <a:miter lim="800000"/>
            <a:headEnd/>
            <a:tailEnd/>
          </a:ln>
        </p:spPr>
        <p:txBody>
          <a:bodyPr lIns="91431" tIns="45716" rIns="91431" bIns="45716" anchor="b"/>
          <a:lstStyle/>
          <a:p>
            <a:pPr eaLnBrk="0" hangingPunct="0"/>
            <a:r>
              <a:rPr lang="zh-CN" altLang="en-US" sz="1600" b="1">
                <a:ea typeface="楷体_GB2312"/>
                <a:cs typeface="楷体_GB2312"/>
              </a:rPr>
              <a:t>各基准</a:t>
            </a:r>
            <a:r>
              <a:rPr lang="en-US" altLang="zh-CN" sz="1600" b="1">
                <a:ea typeface="楷体_GB2312"/>
                <a:cs typeface="楷体_GB2312"/>
              </a:rPr>
              <a:t>IRS</a:t>
            </a:r>
            <a:r>
              <a:rPr lang="zh-CN" altLang="en-US" sz="1600" b="1">
                <a:ea typeface="楷体_GB2312"/>
                <a:cs typeface="楷体_GB2312"/>
              </a:rPr>
              <a:t>间的相关性：</a:t>
            </a:r>
            <a:br>
              <a:rPr lang="zh-CN" altLang="en-US" sz="1600" b="1">
                <a:ea typeface="楷体_GB2312"/>
                <a:cs typeface="楷体_GB2312"/>
              </a:rPr>
            </a:br>
            <a:r>
              <a:rPr lang="zh-CN" altLang="en-US" b="1">
                <a:ea typeface="楷体_GB2312"/>
                <a:cs typeface="楷体_GB2312"/>
              </a:rPr>
              <a:t>相关性的降低表明对基准分歧加大</a:t>
            </a:r>
            <a:endParaRPr lang="en-US" altLang="zh-CN" b="1">
              <a:ea typeface="楷体_GB2312"/>
              <a:cs typeface="楷体_GB2312"/>
            </a:endParaRPr>
          </a:p>
        </p:txBody>
      </p:sp>
    </p:spTree>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标题 1"/>
          <p:cNvSpPr>
            <a:spLocks noGrp="1"/>
          </p:cNvSpPr>
          <p:nvPr>
            <p:ph type="title" idx="4294967295"/>
          </p:nvPr>
        </p:nvSpPr>
        <p:spPr>
          <a:xfrm>
            <a:off x="323850" y="620713"/>
            <a:ext cx="8429625" cy="647700"/>
          </a:xfrm>
        </p:spPr>
        <p:txBody>
          <a:bodyPr/>
          <a:lstStyle/>
          <a:p>
            <a:r>
              <a:rPr lang="en-US" altLang="zh-CN" sz="2400" b="0" smtClean="0"/>
              <a:t>4.</a:t>
            </a:r>
            <a:r>
              <a:rPr lang="zh-CN" altLang="en-US" sz="2400" b="0" smtClean="0"/>
              <a:t>跨市场转托管、结算实施便利性对市场的影响</a:t>
            </a:r>
          </a:p>
        </p:txBody>
      </p:sp>
      <p:sp>
        <p:nvSpPr>
          <p:cNvPr id="126978" name="灯片编号占位符 3"/>
          <p:cNvSpPr txBox="1">
            <a:spLocks noGrp="1" noChangeArrowheads="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a:solidFill>
                  <a:srgbClr val="969696"/>
                </a:solidFill>
                <a:ea typeface="楷体_GB2312"/>
                <a:cs typeface="楷体_GB2312"/>
              </a:rPr>
              <a:t>- </a:t>
            </a:r>
            <a:fld id="{5538D316-FA94-4FDF-BFF2-C771DEE52716}" type="slidenum">
              <a:rPr lang="en-US" altLang="zh-CN" sz="1000" b="1">
                <a:solidFill>
                  <a:srgbClr val="969696"/>
                </a:solidFill>
                <a:ea typeface="楷体_GB2312"/>
                <a:cs typeface="楷体_GB2312"/>
              </a:rPr>
              <a:pPr algn="r"/>
              <a:t>38</a:t>
            </a:fld>
            <a:r>
              <a:rPr lang="en-US" altLang="zh-CN" sz="1000" b="1">
                <a:solidFill>
                  <a:srgbClr val="969696"/>
                </a:solidFill>
                <a:ea typeface="楷体_GB2312"/>
                <a:cs typeface="楷体_GB2312"/>
              </a:rPr>
              <a:t> -</a:t>
            </a:r>
          </a:p>
        </p:txBody>
      </p:sp>
      <p:sp>
        <p:nvSpPr>
          <p:cNvPr id="12697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solidFill>
                <a:srgbClr val="000000"/>
              </a:solidFill>
              <a:ea typeface="楷体_GB2312"/>
              <a:cs typeface="楷体_GB2312"/>
            </a:endParaRPr>
          </a:p>
        </p:txBody>
      </p:sp>
      <p:pic>
        <p:nvPicPr>
          <p:cNvPr id="126980" name="Picture 7"/>
          <p:cNvPicPr>
            <a:picLocks noChangeAspect="1" noChangeArrowheads="1"/>
          </p:cNvPicPr>
          <p:nvPr/>
        </p:nvPicPr>
        <p:blipFill>
          <a:blip r:embed="rId3" cstate="print"/>
          <a:srcRect/>
          <a:stretch>
            <a:fillRect/>
          </a:stretch>
        </p:blipFill>
        <p:spPr bwMode="auto">
          <a:xfrm>
            <a:off x="1381125" y="1341438"/>
            <a:ext cx="6276975" cy="45339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标题 1"/>
          <p:cNvSpPr>
            <a:spLocks noGrp="1"/>
          </p:cNvSpPr>
          <p:nvPr>
            <p:ph type="title" idx="4294967295"/>
          </p:nvPr>
        </p:nvSpPr>
        <p:spPr>
          <a:xfrm>
            <a:off x="317500" y="404813"/>
            <a:ext cx="8431213" cy="647700"/>
          </a:xfrm>
        </p:spPr>
        <p:txBody>
          <a:bodyPr/>
          <a:lstStyle/>
          <a:p>
            <a:r>
              <a:rPr lang="zh-CN" altLang="en-US" b="0" smtClean="0">
                <a:solidFill>
                  <a:srgbClr val="333399"/>
                </a:solidFill>
                <a:latin typeface="华文中宋" pitchFamily="2" charset="-122"/>
              </a:rPr>
              <a:t>国债期货跨市场交割：</a:t>
            </a:r>
            <a:r>
              <a:rPr lang="zh-CN" altLang="en-US" sz="2400" b="0" smtClean="0">
                <a:solidFill>
                  <a:srgbClr val="333399"/>
                </a:solidFill>
                <a:latin typeface="华文中宋" pitchFamily="2" charset="-122"/>
              </a:rPr>
              <a:t>对中央对手方的考验</a:t>
            </a:r>
          </a:p>
        </p:txBody>
      </p:sp>
      <p:sp>
        <p:nvSpPr>
          <p:cNvPr id="129026" name="灯片编号占位符 3"/>
          <p:cNvSpPr txBox="1">
            <a:spLocks noGrp="1" noChangeArrowheads="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a:solidFill>
                  <a:srgbClr val="969696"/>
                </a:solidFill>
                <a:ea typeface="楷体_GB2312"/>
                <a:cs typeface="楷体_GB2312"/>
              </a:rPr>
              <a:t>- </a:t>
            </a:r>
            <a:fld id="{9477A33C-F57E-40F4-A39D-3B32476AC719}" type="slidenum">
              <a:rPr lang="en-US" altLang="zh-CN" sz="1000" b="1">
                <a:solidFill>
                  <a:srgbClr val="969696"/>
                </a:solidFill>
                <a:ea typeface="楷体_GB2312"/>
                <a:cs typeface="楷体_GB2312"/>
              </a:rPr>
              <a:pPr algn="r"/>
              <a:t>39</a:t>
            </a:fld>
            <a:r>
              <a:rPr lang="en-US" altLang="zh-CN" sz="1000" b="1">
                <a:solidFill>
                  <a:srgbClr val="969696"/>
                </a:solidFill>
                <a:ea typeface="楷体_GB2312"/>
                <a:cs typeface="楷体_GB2312"/>
              </a:rPr>
              <a:t> -</a:t>
            </a:r>
          </a:p>
        </p:txBody>
      </p:sp>
      <p:sp>
        <p:nvSpPr>
          <p:cNvPr id="129027" name="TextBox 9"/>
          <p:cNvSpPr txBox="1">
            <a:spLocks noChangeArrowheads="1"/>
          </p:cNvSpPr>
          <p:nvPr/>
        </p:nvSpPr>
        <p:spPr bwMode="auto">
          <a:xfrm>
            <a:off x="684213" y="1268413"/>
            <a:ext cx="7632700" cy="701675"/>
          </a:xfrm>
          <a:prstGeom prst="rect">
            <a:avLst/>
          </a:prstGeom>
          <a:noFill/>
          <a:ln w="9525">
            <a:noFill/>
            <a:miter lim="800000"/>
            <a:headEnd/>
            <a:tailEnd/>
          </a:ln>
        </p:spPr>
        <p:txBody>
          <a:bodyPr>
            <a:spAutoFit/>
          </a:bodyPr>
          <a:lstStyle/>
          <a:p>
            <a:pPr marL="342900" indent="-342900" eaLnBrk="0" hangingPunct="0">
              <a:spcBef>
                <a:spcPct val="20000"/>
              </a:spcBef>
              <a:buClr>
                <a:srgbClr val="33CC33"/>
              </a:buClr>
              <a:buFont typeface="Wingdings" pitchFamily="2" charset="2"/>
              <a:buChar char="n"/>
            </a:pPr>
            <a:r>
              <a:rPr lang="zh-CN" altLang="en-US" sz="2000">
                <a:solidFill>
                  <a:srgbClr val="000000"/>
                </a:solidFill>
                <a:ea typeface="楷体_GB2312"/>
                <a:cs typeface="楷体_GB2312"/>
              </a:rPr>
              <a:t>为体现中金所</a:t>
            </a:r>
            <a:r>
              <a:rPr lang="zh-CN" altLang="en-US" sz="2000" b="1">
                <a:solidFill>
                  <a:srgbClr val="000000"/>
                </a:solidFill>
                <a:ea typeface="楷体_GB2312"/>
                <a:cs typeface="楷体_GB2312"/>
              </a:rPr>
              <a:t>中央对手方的责任和方便交割过户</a:t>
            </a:r>
            <a:r>
              <a:rPr lang="zh-CN" altLang="en-US" sz="2000">
                <a:solidFill>
                  <a:srgbClr val="000000"/>
                </a:solidFill>
                <a:ea typeface="楷体_GB2312"/>
                <a:cs typeface="楷体_GB2312"/>
              </a:rPr>
              <a:t>，采用中金所开立债券账户的统一交收模式</a:t>
            </a:r>
            <a:endParaRPr lang="en-US" sz="1600">
              <a:solidFill>
                <a:srgbClr val="000000"/>
              </a:solidFill>
              <a:ea typeface="楷体_GB2312"/>
              <a:cs typeface="楷体_GB2312"/>
            </a:endParaRPr>
          </a:p>
        </p:txBody>
      </p:sp>
      <p:grpSp>
        <p:nvGrpSpPr>
          <p:cNvPr id="129028" name="Group 5"/>
          <p:cNvGrpSpPr>
            <a:grpSpLocks/>
          </p:cNvGrpSpPr>
          <p:nvPr/>
        </p:nvGrpSpPr>
        <p:grpSpPr bwMode="auto">
          <a:xfrm>
            <a:off x="1150938" y="1916113"/>
            <a:ext cx="6719887" cy="1492250"/>
            <a:chOff x="0" y="0"/>
            <a:chExt cx="6720408" cy="1491609"/>
          </a:xfrm>
        </p:grpSpPr>
        <p:pic>
          <p:nvPicPr>
            <p:cNvPr id="129035" name="图示 5"/>
            <p:cNvPicPr>
              <a:picLocks noChangeArrowheads="1"/>
            </p:cNvPicPr>
            <p:nvPr/>
          </p:nvPicPr>
          <p:blipFill>
            <a:blip r:embed="rId3" cstate="print"/>
            <a:srcRect/>
            <a:stretch>
              <a:fillRect/>
            </a:stretch>
          </p:blipFill>
          <p:spPr bwMode="auto">
            <a:xfrm>
              <a:off x="1206" y="-1968"/>
              <a:ext cx="6718313" cy="1492878"/>
            </a:xfrm>
            <a:prstGeom prst="rect">
              <a:avLst/>
            </a:prstGeom>
            <a:noFill/>
            <a:ln w="9525">
              <a:noFill/>
              <a:miter lim="800000"/>
              <a:headEnd/>
              <a:tailEnd/>
            </a:ln>
          </p:spPr>
        </p:pic>
        <p:sp>
          <p:nvSpPr>
            <p:cNvPr id="129036" name="右箭头 12"/>
            <p:cNvSpPr>
              <a:spLocks noChangeArrowheads="1"/>
            </p:cNvSpPr>
            <p:nvPr/>
          </p:nvSpPr>
          <p:spPr bwMode="auto">
            <a:xfrm>
              <a:off x="1655890" y="555386"/>
              <a:ext cx="1209769" cy="360207"/>
            </a:xfrm>
            <a:prstGeom prst="rightArrow">
              <a:avLst>
                <a:gd name="adj1" fmla="val 50000"/>
                <a:gd name="adj2" fmla="val 50005"/>
              </a:avLst>
            </a:prstGeom>
            <a:solidFill>
              <a:srgbClr val="2D2D8A"/>
            </a:solidFill>
            <a:ln w="25400">
              <a:solidFill>
                <a:srgbClr val="2D2D8A"/>
              </a:solidFill>
              <a:miter lim="800000"/>
              <a:headEnd/>
              <a:tailEnd/>
            </a:ln>
          </p:spPr>
          <p:txBody>
            <a:bodyPr anchor="ctr"/>
            <a:lstStyle/>
            <a:p>
              <a:pPr algn="ctr"/>
              <a:endParaRPr lang="zh-CN" altLang="en-US">
                <a:solidFill>
                  <a:srgbClr val="FFFFFF"/>
                </a:solidFill>
                <a:ea typeface="黑体" pitchFamily="49" charset="-122"/>
                <a:cs typeface="楷体_GB2312"/>
              </a:endParaRPr>
            </a:p>
          </p:txBody>
        </p:sp>
        <p:sp>
          <p:nvSpPr>
            <p:cNvPr id="129037" name="右箭头 13"/>
            <p:cNvSpPr>
              <a:spLocks noChangeArrowheads="1"/>
            </p:cNvSpPr>
            <p:nvPr/>
          </p:nvSpPr>
          <p:spPr bwMode="auto">
            <a:xfrm>
              <a:off x="4104005" y="569667"/>
              <a:ext cx="1209769" cy="360208"/>
            </a:xfrm>
            <a:prstGeom prst="rightArrow">
              <a:avLst>
                <a:gd name="adj1" fmla="val 50000"/>
                <a:gd name="adj2" fmla="val 50005"/>
              </a:avLst>
            </a:prstGeom>
            <a:solidFill>
              <a:srgbClr val="2D2D8A"/>
            </a:solidFill>
            <a:ln w="25400">
              <a:solidFill>
                <a:srgbClr val="2D2D8A"/>
              </a:solidFill>
              <a:miter lim="800000"/>
              <a:headEnd/>
              <a:tailEnd/>
            </a:ln>
          </p:spPr>
          <p:txBody>
            <a:bodyPr anchor="ctr"/>
            <a:lstStyle/>
            <a:p>
              <a:pPr algn="ctr"/>
              <a:endParaRPr lang="zh-CN" altLang="en-US">
                <a:solidFill>
                  <a:srgbClr val="FFFFFF"/>
                </a:solidFill>
                <a:ea typeface="黑体" pitchFamily="49" charset="-122"/>
                <a:cs typeface="楷体_GB2312"/>
              </a:endParaRPr>
            </a:p>
          </p:txBody>
        </p:sp>
      </p:grpSp>
      <p:pic>
        <p:nvPicPr>
          <p:cNvPr id="129029" name="图示 14"/>
          <p:cNvPicPr>
            <a:picLocks noChangeArrowheads="1"/>
          </p:cNvPicPr>
          <p:nvPr/>
        </p:nvPicPr>
        <p:blipFill>
          <a:blip r:embed="rId4" cstate="print"/>
          <a:srcRect/>
          <a:stretch>
            <a:fillRect/>
          </a:stretch>
        </p:blipFill>
        <p:spPr bwMode="auto">
          <a:xfrm>
            <a:off x="901700" y="4098925"/>
            <a:ext cx="7138988" cy="1633538"/>
          </a:xfrm>
          <a:prstGeom prst="rect">
            <a:avLst/>
          </a:prstGeom>
          <a:noFill/>
          <a:ln w="9525">
            <a:noFill/>
            <a:miter lim="800000"/>
            <a:headEnd/>
            <a:tailEnd/>
          </a:ln>
        </p:spPr>
      </p:pic>
      <p:pic>
        <p:nvPicPr>
          <p:cNvPr id="129030" name="Picture 4"/>
          <p:cNvPicPr>
            <a:picLocks noChangeAspect="1" noChangeArrowheads="1"/>
          </p:cNvPicPr>
          <p:nvPr/>
        </p:nvPicPr>
        <p:blipFill>
          <a:blip r:embed="rId5" cstate="print"/>
          <a:srcRect/>
          <a:stretch>
            <a:fillRect/>
          </a:stretch>
        </p:blipFill>
        <p:spPr bwMode="auto">
          <a:xfrm>
            <a:off x="4727575" y="4219575"/>
            <a:ext cx="1428750" cy="1370013"/>
          </a:xfrm>
          <a:prstGeom prst="rect">
            <a:avLst/>
          </a:prstGeom>
          <a:noFill/>
          <a:ln w="9525">
            <a:noFill/>
            <a:miter lim="800000"/>
            <a:headEnd/>
            <a:tailEnd/>
          </a:ln>
        </p:spPr>
      </p:pic>
      <p:sp>
        <p:nvSpPr>
          <p:cNvPr id="129031" name="矩形 6"/>
          <p:cNvSpPr>
            <a:spLocks noChangeArrowheads="1"/>
          </p:cNvSpPr>
          <p:nvPr/>
        </p:nvSpPr>
        <p:spPr bwMode="auto">
          <a:xfrm>
            <a:off x="684213" y="3460750"/>
            <a:ext cx="7404100" cy="396875"/>
          </a:xfrm>
          <a:prstGeom prst="rect">
            <a:avLst/>
          </a:prstGeom>
          <a:noFill/>
          <a:ln w="9525">
            <a:noFill/>
            <a:miter lim="800000"/>
            <a:headEnd/>
            <a:tailEnd/>
          </a:ln>
        </p:spPr>
        <p:txBody>
          <a:bodyPr>
            <a:spAutoFit/>
          </a:bodyPr>
          <a:lstStyle/>
          <a:p>
            <a:pPr marL="342900" indent="-342900" eaLnBrk="0" hangingPunct="0">
              <a:spcBef>
                <a:spcPct val="20000"/>
              </a:spcBef>
              <a:buClr>
                <a:srgbClr val="33CC33"/>
              </a:buClr>
              <a:buFont typeface="Wingdings" pitchFamily="2" charset="2"/>
              <a:buChar char="n"/>
            </a:pPr>
            <a:r>
              <a:rPr lang="zh-CN" altLang="en-US" sz="2000">
                <a:solidFill>
                  <a:srgbClr val="000000"/>
                </a:solidFill>
                <a:ea typeface="楷体_GB2312"/>
                <a:cs typeface="楷体_GB2312"/>
              </a:rPr>
              <a:t>国债的跨市场交割通过中金所账户的转托管方式实现</a:t>
            </a:r>
          </a:p>
        </p:txBody>
      </p:sp>
      <p:sp>
        <p:nvSpPr>
          <p:cNvPr id="2" name="左右箭头 1"/>
          <p:cNvSpPr/>
          <p:nvPr/>
        </p:nvSpPr>
        <p:spPr>
          <a:xfrm>
            <a:off x="2555875" y="4694238"/>
            <a:ext cx="576263" cy="373062"/>
          </a:xfrm>
          <a:prstGeom prst="leftRight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宋体" charset="-122"/>
              <a:ea typeface="楷体_GB2312"/>
              <a:cs typeface="楷体_GB2312"/>
            </a:endParaRPr>
          </a:p>
        </p:txBody>
      </p:sp>
      <p:sp>
        <p:nvSpPr>
          <p:cNvPr id="17" name="左右箭头 16"/>
          <p:cNvSpPr/>
          <p:nvPr/>
        </p:nvSpPr>
        <p:spPr>
          <a:xfrm>
            <a:off x="4284663" y="4694238"/>
            <a:ext cx="574675" cy="373062"/>
          </a:xfrm>
          <a:prstGeom prst="leftRight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宋体" charset="-122"/>
              <a:ea typeface="楷体_GB2312"/>
              <a:cs typeface="楷体_GB2312"/>
            </a:endParaRPr>
          </a:p>
        </p:txBody>
      </p:sp>
      <p:sp>
        <p:nvSpPr>
          <p:cNvPr id="18" name="左右箭头 17"/>
          <p:cNvSpPr/>
          <p:nvPr/>
        </p:nvSpPr>
        <p:spPr>
          <a:xfrm>
            <a:off x="6011863" y="4711700"/>
            <a:ext cx="573087" cy="373063"/>
          </a:xfrm>
          <a:prstGeom prst="leftRight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宋体" charset="-122"/>
              <a:ea typeface="楷体_GB2312"/>
              <a:cs typeface="楷体_GB2312"/>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468313" y="2239963"/>
            <a:ext cx="3046412" cy="392112"/>
          </a:xfrm>
          <a:prstGeom prst="rect">
            <a:avLst/>
          </a:prstGeom>
          <a:gradFill rotWithShape="1">
            <a:gsLst>
              <a:gs pos="0">
                <a:srgbClr val="000099">
                  <a:gamma/>
                  <a:tint val="57255"/>
                  <a:invGamma/>
                </a:srgbClr>
              </a:gs>
              <a:gs pos="50000">
                <a:srgbClr val="000099"/>
              </a:gs>
              <a:gs pos="100000">
                <a:srgbClr val="000099">
                  <a:gamma/>
                  <a:tint val="57255"/>
                  <a:invGamma/>
                </a:srgbClr>
              </a:gs>
            </a:gsLst>
            <a:lin ang="5400000" scaled="1"/>
          </a:gradFill>
          <a:ln w="9525">
            <a:noFill/>
            <a:miter lim="800000"/>
            <a:headEnd/>
            <a:tailEnd/>
          </a:ln>
          <a:effectLst/>
        </p:spPr>
        <p:txBody>
          <a:bodyPr wrap="none" anchor="ctr"/>
          <a:lstStyle/>
          <a:p>
            <a:pPr algn="ctr">
              <a:defRPr/>
            </a:pPr>
            <a:r>
              <a:rPr lang="zh-CN" altLang="en-US" sz="1600" b="1">
                <a:solidFill>
                  <a:srgbClr val="FF3300"/>
                </a:solidFill>
                <a:effectLst>
                  <a:outerShdw blurRad="38100" dist="38100" dir="2700000" algn="tl">
                    <a:srgbClr val="000000"/>
                  </a:outerShdw>
                </a:effectLst>
                <a:ea typeface="楷体_GB2312"/>
                <a:cs typeface="楷体_GB2312"/>
              </a:rPr>
              <a:t>中国银行间市场交易商协会</a:t>
            </a:r>
          </a:p>
        </p:txBody>
      </p:sp>
      <p:sp>
        <p:nvSpPr>
          <p:cNvPr id="75779" name="Rectangle 3"/>
          <p:cNvSpPr>
            <a:spLocks noChangeArrowheads="1"/>
          </p:cNvSpPr>
          <p:nvPr/>
        </p:nvSpPr>
        <p:spPr bwMode="auto">
          <a:xfrm>
            <a:off x="3995738" y="1592263"/>
            <a:ext cx="1604962" cy="392112"/>
          </a:xfrm>
          <a:prstGeom prst="rect">
            <a:avLst/>
          </a:prstGeom>
          <a:gradFill rotWithShape="1">
            <a:gsLst>
              <a:gs pos="0">
                <a:srgbClr val="000099">
                  <a:gamma/>
                  <a:tint val="60392"/>
                  <a:invGamma/>
                </a:srgbClr>
              </a:gs>
              <a:gs pos="50000">
                <a:srgbClr val="000099"/>
              </a:gs>
              <a:gs pos="100000">
                <a:srgbClr val="000099">
                  <a:gamma/>
                  <a:tint val="60392"/>
                  <a:invGamma/>
                </a:srgbClr>
              </a:gs>
            </a:gsLst>
            <a:lin ang="5400000" scaled="1"/>
          </a:gradFill>
          <a:ln w="9525" algn="ctr">
            <a:noFill/>
            <a:miter lim="800000"/>
            <a:headEnd/>
            <a:tailEnd/>
          </a:ln>
          <a:effectLst/>
        </p:spPr>
        <p:txBody>
          <a:bodyPr wrap="none" anchor="ctr"/>
          <a:lstStyle/>
          <a:p>
            <a:pPr algn="ctr">
              <a:defRPr/>
            </a:pPr>
            <a:r>
              <a:rPr lang="zh-CN" altLang="en-US" sz="2000" b="1">
                <a:solidFill>
                  <a:schemeClr val="bg1"/>
                </a:solidFill>
                <a:effectLst>
                  <a:outerShdw blurRad="38100" dist="38100" dir="2700000" algn="tl">
                    <a:srgbClr val="000000"/>
                  </a:outerShdw>
                </a:effectLst>
                <a:ea typeface="楷体_GB2312"/>
                <a:cs typeface="楷体_GB2312"/>
              </a:rPr>
              <a:t>国家发改委</a:t>
            </a:r>
          </a:p>
        </p:txBody>
      </p:sp>
      <p:sp>
        <p:nvSpPr>
          <p:cNvPr id="75780" name="Rectangle 4"/>
          <p:cNvSpPr>
            <a:spLocks noChangeArrowheads="1"/>
          </p:cNvSpPr>
          <p:nvPr/>
        </p:nvSpPr>
        <p:spPr bwMode="auto">
          <a:xfrm>
            <a:off x="5795963" y="1592263"/>
            <a:ext cx="1444625" cy="392112"/>
          </a:xfrm>
          <a:prstGeom prst="rect">
            <a:avLst/>
          </a:prstGeom>
          <a:gradFill rotWithShape="1">
            <a:gsLst>
              <a:gs pos="0">
                <a:srgbClr val="000099">
                  <a:gamma/>
                  <a:tint val="60392"/>
                  <a:invGamma/>
                </a:srgbClr>
              </a:gs>
              <a:gs pos="50000">
                <a:srgbClr val="000099"/>
              </a:gs>
              <a:gs pos="100000">
                <a:srgbClr val="000099">
                  <a:gamma/>
                  <a:tint val="60392"/>
                  <a:invGamma/>
                </a:srgbClr>
              </a:gs>
            </a:gsLst>
            <a:lin ang="5400000" scaled="1"/>
          </a:gradFill>
          <a:ln w="9525" algn="ctr">
            <a:noFill/>
            <a:miter lim="800000"/>
            <a:headEnd/>
            <a:tailEnd/>
          </a:ln>
          <a:effectLst/>
        </p:spPr>
        <p:txBody>
          <a:bodyPr wrap="none" anchor="ctr"/>
          <a:lstStyle/>
          <a:p>
            <a:pPr algn="ctr">
              <a:defRPr/>
            </a:pPr>
            <a:r>
              <a:rPr lang="zh-CN" altLang="en-US" sz="2000" b="1">
                <a:solidFill>
                  <a:schemeClr val="bg1"/>
                </a:solidFill>
                <a:effectLst>
                  <a:outerShdw blurRad="38100" dist="38100" dir="2700000" algn="tl">
                    <a:srgbClr val="000000"/>
                  </a:outerShdw>
                </a:effectLst>
                <a:ea typeface="楷体_GB2312"/>
                <a:cs typeface="楷体_GB2312"/>
              </a:rPr>
              <a:t>证监会</a:t>
            </a:r>
          </a:p>
        </p:txBody>
      </p:sp>
      <p:sp>
        <p:nvSpPr>
          <p:cNvPr id="75781" name="Rectangle 5"/>
          <p:cNvSpPr>
            <a:spLocks noChangeArrowheads="1"/>
          </p:cNvSpPr>
          <p:nvPr/>
        </p:nvSpPr>
        <p:spPr bwMode="auto">
          <a:xfrm>
            <a:off x="179388" y="3032125"/>
            <a:ext cx="1655762" cy="392113"/>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9525" algn="ctr">
            <a:solidFill>
              <a:srgbClr val="FF0000"/>
            </a:solidFill>
            <a:miter lim="800000"/>
            <a:headEnd/>
            <a:tailEnd/>
          </a:ln>
          <a:effectLst/>
        </p:spPr>
        <p:txBody>
          <a:bodyPr anchor="ctr"/>
          <a:lstStyle/>
          <a:p>
            <a:pPr algn="ctr">
              <a:defRPr/>
            </a:pPr>
            <a:r>
              <a:rPr lang="zh-CN" altLang="en-US" b="1">
                <a:solidFill>
                  <a:schemeClr val="bg1"/>
                </a:solidFill>
                <a:effectLst>
                  <a:outerShdw blurRad="38100" dist="38100" dir="2700000" algn="tl">
                    <a:srgbClr val="000000"/>
                  </a:outerShdw>
                </a:effectLst>
                <a:ea typeface="楷体_GB2312"/>
                <a:cs typeface="楷体_GB2312"/>
              </a:rPr>
              <a:t>超短期融资券</a:t>
            </a:r>
          </a:p>
        </p:txBody>
      </p:sp>
      <p:sp>
        <p:nvSpPr>
          <p:cNvPr id="75782" name="Rectangle 6"/>
          <p:cNvSpPr>
            <a:spLocks noChangeArrowheads="1"/>
          </p:cNvSpPr>
          <p:nvPr/>
        </p:nvSpPr>
        <p:spPr bwMode="auto">
          <a:xfrm>
            <a:off x="3924300" y="3536950"/>
            <a:ext cx="1600200" cy="392113"/>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9525" algn="ctr">
            <a:solidFill>
              <a:srgbClr val="FF0000"/>
            </a:solidFill>
            <a:miter lim="800000"/>
            <a:headEnd/>
            <a:tailEnd/>
          </a:ln>
          <a:effectLst/>
        </p:spPr>
        <p:txBody>
          <a:bodyPr anchor="ctr"/>
          <a:lstStyle/>
          <a:p>
            <a:pPr algn="ctr">
              <a:defRPr/>
            </a:pPr>
            <a:r>
              <a:rPr lang="zh-CN" altLang="en-US" b="1">
                <a:solidFill>
                  <a:schemeClr val="bg1"/>
                </a:solidFill>
                <a:effectLst>
                  <a:outerShdw blurRad="38100" dist="38100" dir="2700000" algn="tl">
                    <a:srgbClr val="000000"/>
                  </a:outerShdw>
                </a:effectLst>
                <a:ea typeface="楷体_GB2312"/>
                <a:cs typeface="楷体_GB2312"/>
              </a:rPr>
              <a:t>企业债券</a:t>
            </a:r>
          </a:p>
        </p:txBody>
      </p:sp>
      <p:sp>
        <p:nvSpPr>
          <p:cNvPr id="75783" name="Rectangle 7"/>
          <p:cNvSpPr>
            <a:spLocks noChangeArrowheads="1"/>
          </p:cNvSpPr>
          <p:nvPr/>
        </p:nvSpPr>
        <p:spPr bwMode="auto">
          <a:xfrm>
            <a:off x="5724525" y="3536950"/>
            <a:ext cx="1600200" cy="392113"/>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9525" algn="ctr">
            <a:solidFill>
              <a:srgbClr val="FF0000"/>
            </a:solidFill>
            <a:miter lim="800000"/>
            <a:headEnd/>
            <a:tailEnd/>
          </a:ln>
          <a:effectLst/>
        </p:spPr>
        <p:txBody>
          <a:bodyPr anchor="ctr"/>
          <a:lstStyle/>
          <a:p>
            <a:pPr algn="ctr">
              <a:defRPr/>
            </a:pPr>
            <a:r>
              <a:rPr lang="zh-CN" altLang="en-US" b="1">
                <a:solidFill>
                  <a:schemeClr val="bg1"/>
                </a:solidFill>
                <a:effectLst>
                  <a:outerShdw blurRad="38100" dist="38100" dir="2700000" algn="tl">
                    <a:srgbClr val="000000"/>
                  </a:outerShdw>
                </a:effectLst>
                <a:ea typeface="楷体_GB2312"/>
                <a:cs typeface="楷体_GB2312"/>
              </a:rPr>
              <a:t>公司债券</a:t>
            </a:r>
          </a:p>
        </p:txBody>
      </p:sp>
      <p:sp>
        <p:nvSpPr>
          <p:cNvPr id="75784" name="Rectangle 8"/>
          <p:cNvSpPr>
            <a:spLocks noChangeArrowheads="1"/>
          </p:cNvSpPr>
          <p:nvPr/>
        </p:nvSpPr>
        <p:spPr bwMode="auto">
          <a:xfrm>
            <a:off x="971550" y="4905375"/>
            <a:ext cx="2076450" cy="392113"/>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headEnd/>
            <a:tailEnd/>
          </a:ln>
          <a:effectLst/>
        </p:spPr>
        <p:txBody>
          <a:bodyPr wrap="none" anchor="ctr"/>
          <a:lstStyle/>
          <a:p>
            <a:pPr algn="ctr">
              <a:defRPr/>
            </a:pPr>
            <a:r>
              <a:rPr lang="zh-CN" altLang="en-US" b="1">
                <a:solidFill>
                  <a:srgbClr val="FF3300"/>
                </a:solidFill>
                <a:effectLst>
                  <a:outerShdw blurRad="38100" dist="38100" dir="2700000" algn="tl">
                    <a:srgbClr val="000000"/>
                  </a:outerShdw>
                </a:effectLst>
                <a:ea typeface="楷体_GB2312"/>
                <a:cs typeface="楷体_GB2312"/>
              </a:rPr>
              <a:t>银行类承销商</a:t>
            </a:r>
          </a:p>
        </p:txBody>
      </p:sp>
      <p:sp>
        <p:nvSpPr>
          <p:cNvPr id="75785" name="Rectangle 9"/>
          <p:cNvSpPr>
            <a:spLocks noChangeArrowheads="1"/>
          </p:cNvSpPr>
          <p:nvPr/>
        </p:nvSpPr>
        <p:spPr bwMode="auto">
          <a:xfrm>
            <a:off x="5724525" y="4832350"/>
            <a:ext cx="1528763" cy="392113"/>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headEnd/>
            <a:tailEnd/>
          </a:ln>
          <a:effectLst/>
        </p:spPr>
        <p:txBody>
          <a:bodyPr anchor="ctr"/>
          <a:lstStyle/>
          <a:p>
            <a:pPr algn="ctr">
              <a:defRPr/>
            </a:pPr>
            <a:r>
              <a:rPr lang="zh-CN" altLang="en-US" b="1">
                <a:solidFill>
                  <a:schemeClr val="bg1"/>
                </a:solidFill>
                <a:effectLst>
                  <a:outerShdw blurRad="38100" dist="38100" dir="2700000" algn="tl">
                    <a:srgbClr val="000000"/>
                  </a:outerShdw>
                </a:effectLst>
                <a:ea typeface="楷体_GB2312"/>
                <a:cs typeface="楷体_GB2312"/>
              </a:rPr>
              <a:t>证券公司</a:t>
            </a:r>
          </a:p>
        </p:txBody>
      </p:sp>
      <p:sp>
        <p:nvSpPr>
          <p:cNvPr id="75786" name="Rectangle 10"/>
          <p:cNvSpPr>
            <a:spLocks noChangeArrowheads="1"/>
          </p:cNvSpPr>
          <p:nvPr/>
        </p:nvSpPr>
        <p:spPr bwMode="auto">
          <a:xfrm>
            <a:off x="1403350" y="5840413"/>
            <a:ext cx="3527425" cy="592137"/>
          </a:xfrm>
          <a:prstGeom prst="rect">
            <a:avLst/>
          </a:prstGeom>
          <a:gradFill rotWithShape="1">
            <a:gsLst>
              <a:gs pos="0">
                <a:srgbClr val="00FFFF">
                  <a:gamma/>
                  <a:shade val="46275"/>
                  <a:invGamma/>
                </a:srgbClr>
              </a:gs>
              <a:gs pos="50000">
                <a:srgbClr val="00FFFF"/>
              </a:gs>
              <a:gs pos="100000">
                <a:srgbClr val="00FFFF">
                  <a:gamma/>
                  <a:shade val="46275"/>
                  <a:invGamma/>
                </a:srgbClr>
              </a:gs>
            </a:gsLst>
            <a:lin ang="5400000" scaled="1"/>
          </a:gradFill>
          <a:ln w="9525" algn="ctr">
            <a:solidFill>
              <a:srgbClr val="FF0000"/>
            </a:solidFill>
            <a:miter lim="800000"/>
            <a:headEnd/>
            <a:tailEnd/>
          </a:ln>
          <a:effectLst/>
        </p:spPr>
        <p:txBody>
          <a:bodyPr anchor="ctr"/>
          <a:lstStyle/>
          <a:p>
            <a:pPr algn="ctr">
              <a:defRPr/>
            </a:pPr>
            <a:r>
              <a:rPr lang="zh-CN" altLang="en-US" sz="2400" b="1">
                <a:solidFill>
                  <a:schemeClr val="bg1"/>
                </a:solidFill>
                <a:effectLst>
                  <a:outerShdw blurRad="38100" dist="38100" dir="2700000" algn="tl">
                    <a:srgbClr val="000000"/>
                  </a:outerShdw>
                </a:effectLst>
                <a:ea typeface="楷体_GB2312"/>
                <a:cs typeface="楷体_GB2312"/>
              </a:rPr>
              <a:t>银 行 间 债 券 市 场</a:t>
            </a:r>
          </a:p>
        </p:txBody>
      </p:sp>
      <p:sp>
        <p:nvSpPr>
          <p:cNvPr id="75787" name="Rectangle 11"/>
          <p:cNvSpPr>
            <a:spLocks noChangeArrowheads="1"/>
          </p:cNvSpPr>
          <p:nvPr/>
        </p:nvSpPr>
        <p:spPr bwMode="auto">
          <a:xfrm>
            <a:off x="5508625" y="5913438"/>
            <a:ext cx="1873250" cy="431800"/>
          </a:xfrm>
          <a:prstGeom prst="rect">
            <a:avLst/>
          </a:prstGeom>
          <a:gradFill rotWithShape="1">
            <a:gsLst>
              <a:gs pos="0">
                <a:srgbClr val="00FFFF">
                  <a:gamma/>
                  <a:shade val="46275"/>
                  <a:invGamma/>
                </a:srgbClr>
              </a:gs>
              <a:gs pos="50000">
                <a:srgbClr val="00FFFF"/>
              </a:gs>
              <a:gs pos="100000">
                <a:srgbClr val="00FFFF">
                  <a:gamma/>
                  <a:shade val="46275"/>
                  <a:invGamma/>
                </a:srgbClr>
              </a:gs>
            </a:gsLst>
            <a:lin ang="5400000" scaled="1"/>
          </a:gradFill>
          <a:ln w="9525" algn="ctr">
            <a:solidFill>
              <a:srgbClr val="FF0000"/>
            </a:solidFill>
            <a:miter lim="800000"/>
            <a:headEnd/>
            <a:tailEnd/>
          </a:ln>
          <a:effectLst/>
        </p:spPr>
        <p:txBody>
          <a:bodyPr anchor="ctr"/>
          <a:lstStyle/>
          <a:p>
            <a:pPr algn="ctr">
              <a:defRPr/>
            </a:pPr>
            <a:r>
              <a:rPr lang="zh-CN" altLang="en-US" b="1">
                <a:solidFill>
                  <a:schemeClr val="bg1"/>
                </a:solidFill>
                <a:effectLst>
                  <a:outerShdw blurRad="38100" dist="38100" dir="2700000" algn="tl">
                    <a:srgbClr val="000000"/>
                  </a:outerShdw>
                </a:effectLst>
                <a:ea typeface="楷体_GB2312"/>
                <a:cs typeface="楷体_GB2312"/>
              </a:rPr>
              <a:t>交易所债券市场</a:t>
            </a:r>
          </a:p>
        </p:txBody>
      </p:sp>
      <p:sp>
        <p:nvSpPr>
          <p:cNvPr id="75788" name="Oval 12"/>
          <p:cNvSpPr>
            <a:spLocks noChangeArrowheads="1"/>
          </p:cNvSpPr>
          <p:nvPr/>
        </p:nvSpPr>
        <p:spPr bwMode="auto">
          <a:xfrm>
            <a:off x="3387725" y="5173663"/>
            <a:ext cx="1308100" cy="506412"/>
          </a:xfrm>
          <a:prstGeom prst="ellipse">
            <a:avLst/>
          </a:prstGeom>
          <a:noFill/>
          <a:ln w="9525">
            <a:noFill/>
            <a:prstDash val="dash"/>
            <a:round/>
            <a:headEnd/>
            <a:tailEnd/>
          </a:ln>
          <a:effectLst/>
        </p:spPr>
        <p:txBody>
          <a:bodyPr wrap="none" anchor="ctr"/>
          <a:lstStyle/>
          <a:p>
            <a:pPr lvl="1" algn="r">
              <a:defRPr/>
            </a:pPr>
            <a:r>
              <a:rPr lang="zh-CN" altLang="en-US" sz="2000" b="1">
                <a:solidFill>
                  <a:schemeClr val="bg1"/>
                </a:solidFill>
                <a:effectLst>
                  <a:outerShdw blurRad="38100" dist="38100" dir="2700000" algn="tl">
                    <a:srgbClr val="C0C0C0"/>
                  </a:outerShdw>
                </a:effectLst>
                <a:ea typeface="楷体_GB2312"/>
                <a:cs typeface="楷体_GB2312"/>
              </a:rPr>
              <a:t>企债转托管</a:t>
            </a:r>
            <a:endParaRPr lang="zh-CN" altLang="en-US" sz="800">
              <a:solidFill>
                <a:schemeClr val="bg1"/>
              </a:solidFill>
              <a:ea typeface="楷体_GB2312"/>
              <a:cs typeface="楷体_GB2312"/>
            </a:endParaRPr>
          </a:p>
        </p:txBody>
      </p:sp>
      <p:sp>
        <p:nvSpPr>
          <p:cNvPr id="75789" name="Rectangle 13"/>
          <p:cNvSpPr>
            <a:spLocks noChangeArrowheads="1"/>
          </p:cNvSpPr>
          <p:nvPr/>
        </p:nvSpPr>
        <p:spPr bwMode="auto">
          <a:xfrm>
            <a:off x="3708400" y="4760913"/>
            <a:ext cx="1871663" cy="576262"/>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headEnd/>
            <a:tailEnd/>
          </a:ln>
          <a:effectLst/>
        </p:spPr>
        <p:txBody>
          <a:bodyPr anchor="ctr"/>
          <a:lstStyle/>
          <a:p>
            <a:pPr algn="ctr">
              <a:defRPr/>
            </a:pPr>
            <a:r>
              <a:rPr lang="zh-CN" altLang="en-US" b="1">
                <a:solidFill>
                  <a:srgbClr val="FF3300"/>
                </a:solidFill>
                <a:effectLst>
                  <a:outerShdw blurRad="38100" dist="38100" dir="2700000" algn="tl">
                    <a:srgbClr val="000000"/>
                  </a:outerShdw>
                </a:effectLst>
                <a:ea typeface="楷体_GB2312"/>
                <a:cs typeface="楷体_GB2312"/>
              </a:rPr>
              <a:t>开行（国开证券）</a:t>
            </a:r>
          </a:p>
          <a:p>
            <a:pPr algn="ctr">
              <a:defRPr/>
            </a:pPr>
            <a:r>
              <a:rPr lang="zh-CN" altLang="en-US" b="1">
                <a:solidFill>
                  <a:schemeClr val="bg1"/>
                </a:solidFill>
                <a:effectLst>
                  <a:outerShdw blurRad="38100" dist="38100" dir="2700000" algn="tl">
                    <a:srgbClr val="000000"/>
                  </a:outerShdw>
                </a:effectLst>
                <a:ea typeface="楷体_GB2312"/>
                <a:cs typeface="楷体_GB2312"/>
              </a:rPr>
              <a:t>和证券公司</a:t>
            </a:r>
          </a:p>
        </p:txBody>
      </p:sp>
      <p:sp>
        <p:nvSpPr>
          <p:cNvPr id="18445" name="Line 14"/>
          <p:cNvSpPr>
            <a:spLocks noChangeShapeType="1"/>
          </p:cNvSpPr>
          <p:nvPr/>
        </p:nvSpPr>
        <p:spPr bwMode="auto">
          <a:xfrm>
            <a:off x="1908175" y="1952625"/>
            <a:ext cx="0" cy="287338"/>
          </a:xfrm>
          <a:prstGeom prst="line">
            <a:avLst/>
          </a:prstGeom>
          <a:noFill/>
          <a:ln w="9525">
            <a:solidFill>
              <a:srgbClr val="FF0000"/>
            </a:solidFill>
            <a:round/>
            <a:headEnd/>
            <a:tailEnd type="triangle" w="med" len="med"/>
          </a:ln>
        </p:spPr>
        <p:txBody>
          <a:bodyPr/>
          <a:lstStyle/>
          <a:p>
            <a:endParaRPr lang="zh-CN" altLang="en-US"/>
          </a:p>
        </p:txBody>
      </p:sp>
      <p:sp>
        <p:nvSpPr>
          <p:cNvPr id="18446" name="Line 15"/>
          <p:cNvSpPr>
            <a:spLocks noChangeShapeType="1"/>
          </p:cNvSpPr>
          <p:nvPr/>
        </p:nvSpPr>
        <p:spPr bwMode="auto">
          <a:xfrm>
            <a:off x="4643438" y="2024063"/>
            <a:ext cx="0" cy="1512887"/>
          </a:xfrm>
          <a:prstGeom prst="line">
            <a:avLst/>
          </a:prstGeom>
          <a:noFill/>
          <a:ln w="9525">
            <a:solidFill>
              <a:srgbClr val="FF0000"/>
            </a:solidFill>
            <a:round/>
            <a:headEnd/>
            <a:tailEnd type="triangle" w="med" len="med"/>
          </a:ln>
        </p:spPr>
        <p:txBody>
          <a:bodyPr/>
          <a:lstStyle/>
          <a:p>
            <a:endParaRPr lang="zh-CN" altLang="en-US"/>
          </a:p>
        </p:txBody>
      </p:sp>
      <p:sp>
        <p:nvSpPr>
          <p:cNvPr id="18447" name="Line 16"/>
          <p:cNvSpPr>
            <a:spLocks noChangeShapeType="1"/>
          </p:cNvSpPr>
          <p:nvPr/>
        </p:nvSpPr>
        <p:spPr bwMode="auto">
          <a:xfrm>
            <a:off x="6443663" y="2024063"/>
            <a:ext cx="0" cy="1512887"/>
          </a:xfrm>
          <a:prstGeom prst="line">
            <a:avLst/>
          </a:prstGeom>
          <a:noFill/>
          <a:ln w="9525">
            <a:solidFill>
              <a:srgbClr val="FF0000"/>
            </a:solidFill>
            <a:round/>
            <a:headEnd/>
            <a:tailEnd type="triangle" w="med" len="med"/>
          </a:ln>
        </p:spPr>
        <p:txBody>
          <a:bodyPr/>
          <a:lstStyle/>
          <a:p>
            <a:endParaRPr lang="zh-CN" altLang="en-US"/>
          </a:p>
        </p:txBody>
      </p:sp>
      <p:sp>
        <p:nvSpPr>
          <p:cNvPr id="18448" name="Line 17"/>
          <p:cNvSpPr>
            <a:spLocks noChangeShapeType="1"/>
          </p:cNvSpPr>
          <p:nvPr/>
        </p:nvSpPr>
        <p:spPr bwMode="auto">
          <a:xfrm>
            <a:off x="3132138" y="5553075"/>
            <a:ext cx="0" cy="287338"/>
          </a:xfrm>
          <a:prstGeom prst="line">
            <a:avLst/>
          </a:prstGeom>
          <a:noFill/>
          <a:ln w="9525">
            <a:solidFill>
              <a:srgbClr val="FF0000"/>
            </a:solidFill>
            <a:round/>
            <a:headEnd/>
            <a:tailEnd type="triangle" w="med" len="med"/>
          </a:ln>
        </p:spPr>
        <p:txBody>
          <a:bodyPr/>
          <a:lstStyle/>
          <a:p>
            <a:endParaRPr lang="zh-CN" altLang="en-US"/>
          </a:p>
        </p:txBody>
      </p:sp>
      <p:sp>
        <p:nvSpPr>
          <p:cNvPr id="18449" name="Line 18"/>
          <p:cNvSpPr>
            <a:spLocks noChangeShapeType="1"/>
          </p:cNvSpPr>
          <p:nvPr/>
        </p:nvSpPr>
        <p:spPr bwMode="auto">
          <a:xfrm>
            <a:off x="4643438" y="3968750"/>
            <a:ext cx="0" cy="792163"/>
          </a:xfrm>
          <a:prstGeom prst="line">
            <a:avLst/>
          </a:prstGeom>
          <a:noFill/>
          <a:ln w="9525">
            <a:solidFill>
              <a:srgbClr val="FF0000"/>
            </a:solidFill>
            <a:round/>
            <a:headEnd/>
            <a:tailEnd type="triangle" w="med" len="med"/>
          </a:ln>
        </p:spPr>
        <p:txBody>
          <a:bodyPr/>
          <a:lstStyle/>
          <a:p>
            <a:endParaRPr lang="zh-CN" altLang="en-US"/>
          </a:p>
        </p:txBody>
      </p:sp>
      <p:sp>
        <p:nvSpPr>
          <p:cNvPr id="18450" name="Line 19"/>
          <p:cNvSpPr>
            <a:spLocks noChangeShapeType="1"/>
          </p:cNvSpPr>
          <p:nvPr/>
        </p:nvSpPr>
        <p:spPr bwMode="auto">
          <a:xfrm flipH="1">
            <a:off x="971550" y="2816225"/>
            <a:ext cx="0" cy="215900"/>
          </a:xfrm>
          <a:prstGeom prst="line">
            <a:avLst/>
          </a:prstGeom>
          <a:noFill/>
          <a:ln w="9525">
            <a:solidFill>
              <a:srgbClr val="FF0000"/>
            </a:solidFill>
            <a:round/>
            <a:headEnd/>
            <a:tailEnd type="triangle" w="med" len="med"/>
          </a:ln>
        </p:spPr>
        <p:txBody>
          <a:bodyPr/>
          <a:lstStyle/>
          <a:p>
            <a:endParaRPr lang="zh-CN" altLang="en-US"/>
          </a:p>
        </p:txBody>
      </p:sp>
      <p:sp>
        <p:nvSpPr>
          <p:cNvPr id="18451" name="Line 20"/>
          <p:cNvSpPr>
            <a:spLocks noChangeShapeType="1"/>
          </p:cNvSpPr>
          <p:nvPr/>
        </p:nvSpPr>
        <p:spPr bwMode="auto">
          <a:xfrm>
            <a:off x="6443663" y="3968750"/>
            <a:ext cx="0" cy="863600"/>
          </a:xfrm>
          <a:prstGeom prst="line">
            <a:avLst/>
          </a:prstGeom>
          <a:noFill/>
          <a:ln w="9525">
            <a:solidFill>
              <a:srgbClr val="FF0000"/>
            </a:solidFill>
            <a:round/>
            <a:headEnd/>
            <a:tailEnd type="triangle" w="med" len="med"/>
          </a:ln>
        </p:spPr>
        <p:txBody>
          <a:bodyPr/>
          <a:lstStyle/>
          <a:p>
            <a:endParaRPr lang="zh-CN" altLang="en-US"/>
          </a:p>
        </p:txBody>
      </p:sp>
      <p:sp>
        <p:nvSpPr>
          <p:cNvPr id="18452" name="Line 21"/>
          <p:cNvSpPr>
            <a:spLocks noChangeShapeType="1"/>
          </p:cNvSpPr>
          <p:nvPr/>
        </p:nvSpPr>
        <p:spPr bwMode="auto">
          <a:xfrm>
            <a:off x="3387725" y="4157663"/>
            <a:ext cx="0" cy="169862"/>
          </a:xfrm>
          <a:prstGeom prst="line">
            <a:avLst/>
          </a:prstGeom>
          <a:noFill/>
          <a:ln w="9525">
            <a:solidFill>
              <a:srgbClr val="FF0000"/>
            </a:solidFill>
            <a:round/>
            <a:headEnd/>
            <a:tailEnd type="triangle" w="med" len="med"/>
          </a:ln>
        </p:spPr>
        <p:txBody>
          <a:bodyPr/>
          <a:lstStyle/>
          <a:p>
            <a:endParaRPr lang="zh-CN" altLang="en-US"/>
          </a:p>
        </p:txBody>
      </p:sp>
      <p:sp>
        <p:nvSpPr>
          <p:cNvPr id="18453" name="Line 22"/>
          <p:cNvSpPr>
            <a:spLocks noChangeShapeType="1"/>
          </p:cNvSpPr>
          <p:nvPr/>
        </p:nvSpPr>
        <p:spPr bwMode="auto">
          <a:xfrm>
            <a:off x="1908175" y="4689475"/>
            <a:ext cx="0" cy="215900"/>
          </a:xfrm>
          <a:prstGeom prst="line">
            <a:avLst/>
          </a:prstGeom>
          <a:noFill/>
          <a:ln w="9525">
            <a:solidFill>
              <a:srgbClr val="FF0000"/>
            </a:solidFill>
            <a:round/>
            <a:headEnd/>
            <a:tailEnd type="triangle" w="med" len="med"/>
          </a:ln>
        </p:spPr>
        <p:txBody>
          <a:bodyPr/>
          <a:lstStyle/>
          <a:p>
            <a:endParaRPr lang="zh-CN" altLang="en-US"/>
          </a:p>
        </p:txBody>
      </p:sp>
      <p:sp>
        <p:nvSpPr>
          <p:cNvPr id="18454" name="Line 23"/>
          <p:cNvSpPr>
            <a:spLocks noChangeShapeType="1"/>
          </p:cNvSpPr>
          <p:nvPr/>
        </p:nvSpPr>
        <p:spPr bwMode="auto">
          <a:xfrm>
            <a:off x="6443663" y="5192713"/>
            <a:ext cx="0" cy="720725"/>
          </a:xfrm>
          <a:prstGeom prst="line">
            <a:avLst/>
          </a:prstGeom>
          <a:noFill/>
          <a:ln w="9525">
            <a:solidFill>
              <a:srgbClr val="FF0000"/>
            </a:solidFill>
            <a:round/>
            <a:headEnd/>
            <a:tailEnd type="triangle" w="med" len="med"/>
          </a:ln>
        </p:spPr>
        <p:txBody>
          <a:bodyPr/>
          <a:lstStyle/>
          <a:p>
            <a:endParaRPr lang="zh-CN" altLang="en-US"/>
          </a:p>
        </p:txBody>
      </p:sp>
      <p:sp>
        <p:nvSpPr>
          <p:cNvPr id="18455" name="Rectangle 24"/>
          <p:cNvSpPr>
            <a:spLocks noChangeArrowheads="1"/>
          </p:cNvSpPr>
          <p:nvPr/>
        </p:nvSpPr>
        <p:spPr bwMode="auto">
          <a:xfrm>
            <a:off x="7380288" y="1592263"/>
            <a:ext cx="1763712" cy="360362"/>
          </a:xfrm>
          <a:prstGeom prst="rect">
            <a:avLst/>
          </a:prstGeom>
          <a:noFill/>
          <a:ln w="9525">
            <a:solidFill>
              <a:srgbClr val="FF0000"/>
            </a:solidFill>
            <a:prstDash val="dash"/>
            <a:miter lim="800000"/>
            <a:headEnd/>
            <a:tailEnd/>
          </a:ln>
        </p:spPr>
        <p:txBody>
          <a:bodyPr wrap="none" anchor="ctr"/>
          <a:lstStyle/>
          <a:p>
            <a:pPr algn="ctr"/>
            <a:r>
              <a:rPr lang="zh-CN" altLang="en-US" b="1">
                <a:ea typeface="楷体_GB2312"/>
                <a:cs typeface="楷体_GB2312"/>
              </a:rPr>
              <a:t>三个主管部门</a:t>
            </a:r>
          </a:p>
        </p:txBody>
      </p:sp>
      <p:sp>
        <p:nvSpPr>
          <p:cNvPr id="18456" name="Rectangle 25"/>
          <p:cNvSpPr>
            <a:spLocks noChangeArrowheads="1"/>
          </p:cNvSpPr>
          <p:nvPr/>
        </p:nvSpPr>
        <p:spPr bwMode="auto">
          <a:xfrm>
            <a:off x="7380288" y="3536950"/>
            <a:ext cx="1763712" cy="360363"/>
          </a:xfrm>
          <a:prstGeom prst="rect">
            <a:avLst/>
          </a:prstGeom>
          <a:noFill/>
          <a:ln w="9525">
            <a:solidFill>
              <a:srgbClr val="FF0000"/>
            </a:solidFill>
            <a:prstDash val="dash"/>
            <a:miter lim="800000"/>
            <a:headEnd/>
            <a:tailEnd/>
          </a:ln>
        </p:spPr>
        <p:txBody>
          <a:bodyPr wrap="none" anchor="ctr"/>
          <a:lstStyle/>
          <a:p>
            <a:pPr algn="ctr"/>
            <a:r>
              <a:rPr lang="zh-CN" altLang="en-US" b="1">
                <a:ea typeface="楷体_GB2312"/>
                <a:cs typeface="楷体_GB2312"/>
              </a:rPr>
              <a:t>七大主力产品</a:t>
            </a:r>
          </a:p>
        </p:txBody>
      </p:sp>
      <p:sp>
        <p:nvSpPr>
          <p:cNvPr id="18457" name="Rectangle 26"/>
          <p:cNvSpPr>
            <a:spLocks noChangeArrowheads="1"/>
          </p:cNvSpPr>
          <p:nvPr/>
        </p:nvSpPr>
        <p:spPr bwMode="auto">
          <a:xfrm>
            <a:off x="7380288" y="4832350"/>
            <a:ext cx="1763712" cy="360363"/>
          </a:xfrm>
          <a:prstGeom prst="rect">
            <a:avLst/>
          </a:prstGeom>
          <a:noFill/>
          <a:ln w="9525">
            <a:solidFill>
              <a:srgbClr val="FF0000"/>
            </a:solidFill>
            <a:prstDash val="dash"/>
            <a:miter lim="800000"/>
            <a:headEnd/>
            <a:tailEnd/>
          </a:ln>
        </p:spPr>
        <p:txBody>
          <a:bodyPr wrap="none" anchor="ctr"/>
          <a:lstStyle/>
          <a:p>
            <a:pPr algn="ctr"/>
            <a:r>
              <a:rPr lang="zh-CN" altLang="en-US" b="1">
                <a:ea typeface="楷体_GB2312"/>
                <a:cs typeface="楷体_GB2312"/>
              </a:rPr>
              <a:t>两类承销商</a:t>
            </a:r>
          </a:p>
        </p:txBody>
      </p:sp>
      <p:sp>
        <p:nvSpPr>
          <p:cNvPr id="18458" name="Rectangle 27"/>
          <p:cNvSpPr>
            <a:spLocks noChangeArrowheads="1"/>
          </p:cNvSpPr>
          <p:nvPr/>
        </p:nvSpPr>
        <p:spPr bwMode="auto">
          <a:xfrm>
            <a:off x="7451725" y="5913438"/>
            <a:ext cx="1692275" cy="360362"/>
          </a:xfrm>
          <a:prstGeom prst="rect">
            <a:avLst/>
          </a:prstGeom>
          <a:noFill/>
          <a:ln w="9525">
            <a:solidFill>
              <a:srgbClr val="FF0000"/>
            </a:solidFill>
            <a:prstDash val="dash"/>
            <a:miter lim="800000"/>
            <a:headEnd/>
            <a:tailEnd/>
          </a:ln>
        </p:spPr>
        <p:txBody>
          <a:bodyPr wrap="none" anchor="ctr"/>
          <a:lstStyle/>
          <a:p>
            <a:pPr algn="ctr"/>
            <a:r>
              <a:rPr lang="zh-CN" altLang="en-US" b="1">
                <a:ea typeface="楷体_GB2312"/>
                <a:cs typeface="楷体_GB2312"/>
              </a:rPr>
              <a:t>两个市场</a:t>
            </a:r>
          </a:p>
        </p:txBody>
      </p:sp>
      <p:sp>
        <p:nvSpPr>
          <p:cNvPr id="18459" name="Line 28"/>
          <p:cNvSpPr>
            <a:spLocks noChangeShapeType="1"/>
          </p:cNvSpPr>
          <p:nvPr/>
        </p:nvSpPr>
        <p:spPr bwMode="auto">
          <a:xfrm>
            <a:off x="6659563" y="1665288"/>
            <a:ext cx="360362" cy="0"/>
          </a:xfrm>
          <a:prstGeom prst="line">
            <a:avLst/>
          </a:prstGeom>
          <a:noFill/>
          <a:ln w="9525">
            <a:solidFill>
              <a:srgbClr val="FF0000"/>
            </a:solidFill>
            <a:round/>
            <a:headEnd/>
            <a:tailEnd type="triangle" w="med" len="med"/>
          </a:ln>
        </p:spPr>
        <p:txBody>
          <a:bodyPr/>
          <a:lstStyle/>
          <a:p>
            <a:endParaRPr lang="zh-CN" altLang="en-US"/>
          </a:p>
        </p:txBody>
      </p:sp>
      <p:sp>
        <p:nvSpPr>
          <p:cNvPr id="18460" name="Line 29"/>
          <p:cNvSpPr>
            <a:spLocks noChangeShapeType="1"/>
          </p:cNvSpPr>
          <p:nvPr/>
        </p:nvSpPr>
        <p:spPr bwMode="auto">
          <a:xfrm>
            <a:off x="6659563" y="3608388"/>
            <a:ext cx="360362" cy="0"/>
          </a:xfrm>
          <a:prstGeom prst="line">
            <a:avLst/>
          </a:prstGeom>
          <a:noFill/>
          <a:ln w="9525">
            <a:solidFill>
              <a:srgbClr val="FF0000"/>
            </a:solidFill>
            <a:round/>
            <a:headEnd/>
            <a:tailEnd type="triangle" w="med" len="med"/>
          </a:ln>
        </p:spPr>
        <p:txBody>
          <a:bodyPr/>
          <a:lstStyle/>
          <a:p>
            <a:endParaRPr lang="zh-CN" altLang="en-US"/>
          </a:p>
        </p:txBody>
      </p:sp>
      <p:sp>
        <p:nvSpPr>
          <p:cNvPr id="18461" name="Oval 30"/>
          <p:cNvSpPr>
            <a:spLocks noChangeArrowheads="1"/>
          </p:cNvSpPr>
          <p:nvPr/>
        </p:nvSpPr>
        <p:spPr bwMode="auto">
          <a:xfrm>
            <a:off x="184150" y="1385888"/>
            <a:ext cx="3600450" cy="5472112"/>
          </a:xfrm>
          <a:prstGeom prst="ellipse">
            <a:avLst/>
          </a:prstGeom>
          <a:noFill/>
          <a:ln w="28575" algn="ctr">
            <a:solidFill>
              <a:srgbClr val="FF0000"/>
            </a:solidFill>
            <a:prstDash val="dash"/>
            <a:round/>
            <a:headEnd/>
            <a:tailEnd/>
          </a:ln>
        </p:spPr>
        <p:txBody>
          <a:bodyPr wrap="none" anchor="ctr"/>
          <a:lstStyle/>
          <a:p>
            <a:endParaRPr lang="zh-CN" altLang="en-US"/>
          </a:p>
        </p:txBody>
      </p:sp>
      <p:sp>
        <p:nvSpPr>
          <p:cNvPr id="75807" name="Rectangle 31"/>
          <p:cNvSpPr>
            <a:spLocks noChangeArrowheads="1"/>
          </p:cNvSpPr>
          <p:nvPr/>
        </p:nvSpPr>
        <p:spPr bwMode="auto">
          <a:xfrm>
            <a:off x="827088" y="1592263"/>
            <a:ext cx="2298700" cy="392112"/>
          </a:xfrm>
          <a:prstGeom prst="rect">
            <a:avLst/>
          </a:prstGeom>
          <a:gradFill rotWithShape="1">
            <a:gsLst>
              <a:gs pos="0">
                <a:srgbClr val="000099">
                  <a:gamma/>
                  <a:tint val="60392"/>
                  <a:invGamma/>
                </a:srgbClr>
              </a:gs>
              <a:gs pos="50000">
                <a:srgbClr val="000099"/>
              </a:gs>
              <a:gs pos="100000">
                <a:srgbClr val="000099">
                  <a:gamma/>
                  <a:tint val="60392"/>
                  <a:invGamma/>
                </a:srgbClr>
              </a:gs>
            </a:gsLst>
            <a:lin ang="5400000" scaled="1"/>
          </a:gradFill>
          <a:ln w="9525">
            <a:noFill/>
            <a:miter lim="800000"/>
            <a:headEnd/>
            <a:tailEnd/>
          </a:ln>
          <a:effectLst/>
        </p:spPr>
        <p:txBody>
          <a:bodyPr wrap="none" anchor="ctr"/>
          <a:lstStyle/>
          <a:p>
            <a:pPr algn="ctr">
              <a:defRPr/>
            </a:pPr>
            <a:r>
              <a:rPr lang="zh-CN" altLang="en-US" sz="2000" b="1">
                <a:solidFill>
                  <a:schemeClr val="bg1"/>
                </a:solidFill>
                <a:effectLst>
                  <a:outerShdw blurRad="38100" dist="38100" dir="2700000" algn="tl">
                    <a:srgbClr val="000000"/>
                  </a:outerShdw>
                </a:effectLst>
                <a:ea typeface="楷体_GB2312"/>
                <a:cs typeface="楷体_GB2312"/>
              </a:rPr>
              <a:t>中国人民银行</a:t>
            </a:r>
          </a:p>
        </p:txBody>
      </p:sp>
      <p:sp>
        <p:nvSpPr>
          <p:cNvPr id="75808" name="Rectangle 32"/>
          <p:cNvSpPr>
            <a:spLocks noChangeArrowheads="1"/>
          </p:cNvSpPr>
          <p:nvPr/>
        </p:nvSpPr>
        <p:spPr bwMode="auto">
          <a:xfrm>
            <a:off x="2051050" y="3536950"/>
            <a:ext cx="1584325" cy="392113"/>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9525" algn="ctr">
            <a:solidFill>
              <a:srgbClr val="FF0000"/>
            </a:solidFill>
            <a:miter lim="800000"/>
            <a:headEnd/>
            <a:tailEnd/>
          </a:ln>
          <a:effectLst/>
        </p:spPr>
        <p:txBody>
          <a:bodyPr anchor="ctr"/>
          <a:lstStyle/>
          <a:p>
            <a:pPr algn="ctr">
              <a:defRPr/>
            </a:pPr>
            <a:r>
              <a:rPr lang="zh-CN" altLang="en-US" b="1">
                <a:solidFill>
                  <a:schemeClr val="bg1"/>
                </a:solidFill>
                <a:effectLst>
                  <a:outerShdw blurRad="38100" dist="38100" dir="2700000" algn="tl">
                    <a:srgbClr val="000000"/>
                  </a:outerShdw>
                </a:effectLst>
                <a:ea typeface="楷体_GB2312"/>
                <a:cs typeface="楷体_GB2312"/>
              </a:rPr>
              <a:t>集合票据</a:t>
            </a:r>
          </a:p>
        </p:txBody>
      </p:sp>
      <p:sp>
        <p:nvSpPr>
          <p:cNvPr id="75809" name="Rectangle 33"/>
          <p:cNvSpPr>
            <a:spLocks noChangeArrowheads="1"/>
          </p:cNvSpPr>
          <p:nvPr/>
        </p:nvSpPr>
        <p:spPr bwMode="auto">
          <a:xfrm>
            <a:off x="2051050" y="3032125"/>
            <a:ext cx="1584325" cy="392113"/>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9525" algn="ctr">
            <a:solidFill>
              <a:srgbClr val="FF0000"/>
            </a:solidFill>
            <a:miter lim="800000"/>
            <a:headEnd/>
            <a:tailEnd/>
          </a:ln>
          <a:effectLst/>
        </p:spPr>
        <p:txBody>
          <a:bodyPr anchor="ctr"/>
          <a:lstStyle/>
          <a:p>
            <a:pPr algn="ctr">
              <a:defRPr/>
            </a:pPr>
            <a:r>
              <a:rPr lang="zh-CN" altLang="en-US" b="1">
                <a:solidFill>
                  <a:schemeClr val="bg1"/>
                </a:solidFill>
                <a:effectLst>
                  <a:outerShdw blurRad="38100" dist="38100" dir="2700000" algn="tl">
                    <a:srgbClr val="000000"/>
                  </a:outerShdw>
                </a:effectLst>
                <a:ea typeface="楷体_GB2312"/>
                <a:cs typeface="楷体_GB2312"/>
              </a:rPr>
              <a:t>中期票据</a:t>
            </a:r>
          </a:p>
        </p:txBody>
      </p:sp>
      <p:sp>
        <p:nvSpPr>
          <p:cNvPr id="75810" name="Rectangle 34"/>
          <p:cNvSpPr>
            <a:spLocks noChangeArrowheads="1"/>
          </p:cNvSpPr>
          <p:nvPr/>
        </p:nvSpPr>
        <p:spPr bwMode="auto">
          <a:xfrm>
            <a:off x="179388" y="3536950"/>
            <a:ext cx="1655762" cy="392113"/>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9525" algn="ctr">
            <a:solidFill>
              <a:srgbClr val="FF0000"/>
            </a:solidFill>
            <a:miter lim="800000"/>
            <a:headEnd/>
            <a:tailEnd/>
          </a:ln>
          <a:effectLst/>
        </p:spPr>
        <p:txBody>
          <a:bodyPr anchor="ctr"/>
          <a:lstStyle/>
          <a:p>
            <a:pPr algn="ctr">
              <a:defRPr/>
            </a:pPr>
            <a:r>
              <a:rPr lang="zh-CN" altLang="en-US" b="1">
                <a:solidFill>
                  <a:schemeClr val="bg1"/>
                </a:solidFill>
                <a:effectLst>
                  <a:outerShdw blurRad="38100" dist="38100" dir="2700000" algn="tl">
                    <a:srgbClr val="000000"/>
                  </a:outerShdw>
                </a:effectLst>
                <a:ea typeface="楷体_GB2312"/>
                <a:cs typeface="楷体_GB2312"/>
              </a:rPr>
              <a:t>短期融资券</a:t>
            </a:r>
          </a:p>
        </p:txBody>
      </p:sp>
      <p:sp>
        <p:nvSpPr>
          <p:cNvPr id="75811" name="Rectangle 35"/>
          <p:cNvSpPr>
            <a:spLocks noChangeArrowheads="1"/>
          </p:cNvSpPr>
          <p:nvPr/>
        </p:nvSpPr>
        <p:spPr bwMode="auto">
          <a:xfrm>
            <a:off x="179388" y="4040188"/>
            <a:ext cx="1655762" cy="392112"/>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9525" algn="ctr">
            <a:solidFill>
              <a:srgbClr val="FF0000"/>
            </a:solidFill>
            <a:miter lim="800000"/>
            <a:headEnd/>
            <a:tailEnd/>
          </a:ln>
          <a:effectLst/>
        </p:spPr>
        <p:txBody>
          <a:bodyPr anchor="ctr"/>
          <a:lstStyle/>
          <a:p>
            <a:pPr algn="ctr">
              <a:defRPr/>
            </a:pPr>
            <a:r>
              <a:rPr lang="zh-CN" altLang="en-US" b="1">
                <a:solidFill>
                  <a:schemeClr val="bg1"/>
                </a:solidFill>
                <a:effectLst>
                  <a:outerShdw blurRad="38100" dist="38100" dir="2700000" algn="tl">
                    <a:srgbClr val="000000"/>
                  </a:outerShdw>
                </a:effectLst>
                <a:ea typeface="楷体_GB2312"/>
                <a:cs typeface="楷体_GB2312"/>
              </a:rPr>
              <a:t>私募票据</a:t>
            </a:r>
          </a:p>
        </p:txBody>
      </p:sp>
      <p:sp>
        <p:nvSpPr>
          <p:cNvPr id="18467" name="Line 36"/>
          <p:cNvSpPr>
            <a:spLocks noChangeShapeType="1"/>
          </p:cNvSpPr>
          <p:nvPr/>
        </p:nvSpPr>
        <p:spPr bwMode="auto">
          <a:xfrm flipH="1">
            <a:off x="2771775" y="2816225"/>
            <a:ext cx="0" cy="215900"/>
          </a:xfrm>
          <a:prstGeom prst="line">
            <a:avLst/>
          </a:prstGeom>
          <a:noFill/>
          <a:ln w="9525">
            <a:solidFill>
              <a:srgbClr val="FF0000"/>
            </a:solidFill>
            <a:round/>
            <a:headEnd/>
            <a:tailEnd type="triangle" w="med" len="med"/>
          </a:ln>
        </p:spPr>
        <p:txBody>
          <a:bodyPr/>
          <a:lstStyle/>
          <a:p>
            <a:endParaRPr lang="zh-CN" altLang="en-US"/>
          </a:p>
        </p:txBody>
      </p:sp>
      <p:sp>
        <p:nvSpPr>
          <p:cNvPr id="18468" name="Line 37"/>
          <p:cNvSpPr>
            <a:spLocks noChangeShapeType="1"/>
          </p:cNvSpPr>
          <p:nvPr/>
        </p:nvSpPr>
        <p:spPr bwMode="auto">
          <a:xfrm>
            <a:off x="971550" y="2816225"/>
            <a:ext cx="1800225" cy="0"/>
          </a:xfrm>
          <a:prstGeom prst="line">
            <a:avLst/>
          </a:prstGeom>
          <a:noFill/>
          <a:ln w="9525">
            <a:solidFill>
              <a:srgbClr val="FF0000"/>
            </a:solidFill>
            <a:round/>
            <a:headEnd/>
            <a:tailEnd/>
          </a:ln>
        </p:spPr>
        <p:txBody>
          <a:bodyPr/>
          <a:lstStyle/>
          <a:p>
            <a:endParaRPr lang="zh-CN" altLang="en-US"/>
          </a:p>
        </p:txBody>
      </p:sp>
      <p:sp>
        <p:nvSpPr>
          <p:cNvPr id="18469" name="Line 38"/>
          <p:cNvSpPr>
            <a:spLocks noChangeShapeType="1"/>
          </p:cNvSpPr>
          <p:nvPr/>
        </p:nvSpPr>
        <p:spPr bwMode="auto">
          <a:xfrm>
            <a:off x="1908175" y="2600325"/>
            <a:ext cx="0" cy="215900"/>
          </a:xfrm>
          <a:prstGeom prst="line">
            <a:avLst/>
          </a:prstGeom>
          <a:noFill/>
          <a:ln w="9525">
            <a:solidFill>
              <a:srgbClr val="FF0000"/>
            </a:solidFill>
            <a:round/>
            <a:headEnd/>
            <a:tailEnd/>
          </a:ln>
        </p:spPr>
        <p:txBody>
          <a:bodyPr/>
          <a:lstStyle/>
          <a:p>
            <a:endParaRPr lang="zh-CN" altLang="en-US"/>
          </a:p>
        </p:txBody>
      </p:sp>
      <p:sp>
        <p:nvSpPr>
          <p:cNvPr id="18470" name="Line 39"/>
          <p:cNvSpPr>
            <a:spLocks noChangeShapeType="1"/>
          </p:cNvSpPr>
          <p:nvPr/>
        </p:nvSpPr>
        <p:spPr bwMode="auto">
          <a:xfrm>
            <a:off x="971550" y="3392488"/>
            <a:ext cx="0" cy="144462"/>
          </a:xfrm>
          <a:prstGeom prst="line">
            <a:avLst/>
          </a:prstGeom>
          <a:noFill/>
          <a:ln w="9525">
            <a:solidFill>
              <a:srgbClr val="FF0000"/>
            </a:solidFill>
            <a:round/>
            <a:headEnd/>
            <a:tailEnd/>
          </a:ln>
        </p:spPr>
        <p:txBody>
          <a:bodyPr/>
          <a:lstStyle/>
          <a:p>
            <a:endParaRPr lang="zh-CN" altLang="en-US"/>
          </a:p>
        </p:txBody>
      </p:sp>
      <p:sp>
        <p:nvSpPr>
          <p:cNvPr id="18471" name="Line 40"/>
          <p:cNvSpPr>
            <a:spLocks noChangeShapeType="1"/>
          </p:cNvSpPr>
          <p:nvPr/>
        </p:nvSpPr>
        <p:spPr bwMode="auto">
          <a:xfrm>
            <a:off x="2771775" y="3463925"/>
            <a:ext cx="0" cy="144463"/>
          </a:xfrm>
          <a:prstGeom prst="line">
            <a:avLst/>
          </a:prstGeom>
          <a:noFill/>
          <a:ln w="9525">
            <a:solidFill>
              <a:srgbClr val="FF0000"/>
            </a:solidFill>
            <a:round/>
            <a:headEnd/>
            <a:tailEnd/>
          </a:ln>
        </p:spPr>
        <p:txBody>
          <a:bodyPr/>
          <a:lstStyle/>
          <a:p>
            <a:endParaRPr lang="zh-CN" altLang="en-US"/>
          </a:p>
        </p:txBody>
      </p:sp>
      <p:sp>
        <p:nvSpPr>
          <p:cNvPr id="75817" name="Rectangle 41"/>
          <p:cNvSpPr>
            <a:spLocks noChangeArrowheads="1"/>
          </p:cNvSpPr>
          <p:nvPr/>
        </p:nvSpPr>
        <p:spPr bwMode="auto">
          <a:xfrm>
            <a:off x="2051050" y="4040188"/>
            <a:ext cx="1584325" cy="392112"/>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9525" algn="ctr">
            <a:solidFill>
              <a:srgbClr val="FF0000"/>
            </a:solidFill>
            <a:miter lim="800000"/>
            <a:headEnd/>
            <a:tailEnd/>
          </a:ln>
          <a:effectLst/>
        </p:spPr>
        <p:txBody>
          <a:bodyPr anchor="ctr"/>
          <a:lstStyle/>
          <a:p>
            <a:pPr algn="ctr">
              <a:defRPr/>
            </a:pPr>
            <a:r>
              <a:rPr lang="zh-CN" altLang="en-US" b="1">
                <a:solidFill>
                  <a:schemeClr val="bg1"/>
                </a:solidFill>
                <a:effectLst>
                  <a:outerShdw blurRad="38100" dist="38100" dir="2700000" algn="tl">
                    <a:srgbClr val="000000"/>
                  </a:outerShdw>
                </a:effectLst>
                <a:ea typeface="楷体_GB2312"/>
                <a:cs typeface="楷体_GB2312"/>
              </a:rPr>
              <a:t>其他创新产品</a:t>
            </a:r>
          </a:p>
        </p:txBody>
      </p:sp>
      <p:sp>
        <p:nvSpPr>
          <p:cNvPr id="18473" name="Line 42"/>
          <p:cNvSpPr>
            <a:spLocks noChangeShapeType="1"/>
          </p:cNvSpPr>
          <p:nvPr/>
        </p:nvSpPr>
        <p:spPr bwMode="auto">
          <a:xfrm>
            <a:off x="971550" y="4400550"/>
            <a:ext cx="0" cy="288925"/>
          </a:xfrm>
          <a:prstGeom prst="line">
            <a:avLst/>
          </a:prstGeom>
          <a:noFill/>
          <a:ln w="9525">
            <a:solidFill>
              <a:srgbClr val="FF0000"/>
            </a:solidFill>
            <a:round/>
            <a:headEnd/>
            <a:tailEnd/>
          </a:ln>
        </p:spPr>
        <p:txBody>
          <a:bodyPr/>
          <a:lstStyle/>
          <a:p>
            <a:endParaRPr lang="zh-CN" altLang="en-US"/>
          </a:p>
        </p:txBody>
      </p:sp>
      <p:sp>
        <p:nvSpPr>
          <p:cNvPr id="18474" name="Line 43"/>
          <p:cNvSpPr>
            <a:spLocks noChangeShapeType="1"/>
          </p:cNvSpPr>
          <p:nvPr/>
        </p:nvSpPr>
        <p:spPr bwMode="auto">
          <a:xfrm>
            <a:off x="2916238" y="4473575"/>
            <a:ext cx="0" cy="215900"/>
          </a:xfrm>
          <a:prstGeom prst="line">
            <a:avLst/>
          </a:prstGeom>
          <a:noFill/>
          <a:ln w="9525">
            <a:solidFill>
              <a:srgbClr val="FF0000"/>
            </a:solidFill>
            <a:round/>
            <a:headEnd/>
            <a:tailEnd/>
          </a:ln>
        </p:spPr>
        <p:txBody>
          <a:bodyPr/>
          <a:lstStyle/>
          <a:p>
            <a:endParaRPr lang="zh-CN" altLang="en-US"/>
          </a:p>
        </p:txBody>
      </p:sp>
      <p:sp>
        <p:nvSpPr>
          <p:cNvPr id="18475" name="Line 44"/>
          <p:cNvSpPr>
            <a:spLocks noChangeShapeType="1"/>
          </p:cNvSpPr>
          <p:nvPr/>
        </p:nvSpPr>
        <p:spPr bwMode="auto">
          <a:xfrm>
            <a:off x="1908175" y="5553075"/>
            <a:ext cx="2735263" cy="0"/>
          </a:xfrm>
          <a:prstGeom prst="line">
            <a:avLst/>
          </a:prstGeom>
          <a:noFill/>
          <a:ln w="9525">
            <a:solidFill>
              <a:srgbClr val="FF0000"/>
            </a:solidFill>
            <a:round/>
            <a:headEnd/>
            <a:tailEnd/>
          </a:ln>
        </p:spPr>
        <p:txBody>
          <a:bodyPr/>
          <a:lstStyle/>
          <a:p>
            <a:endParaRPr lang="zh-CN" altLang="en-US"/>
          </a:p>
        </p:txBody>
      </p:sp>
      <p:sp>
        <p:nvSpPr>
          <p:cNvPr id="18476" name="Line 45"/>
          <p:cNvSpPr>
            <a:spLocks noChangeShapeType="1"/>
          </p:cNvSpPr>
          <p:nvPr/>
        </p:nvSpPr>
        <p:spPr bwMode="auto">
          <a:xfrm>
            <a:off x="1908175" y="5337175"/>
            <a:ext cx="0" cy="215900"/>
          </a:xfrm>
          <a:prstGeom prst="line">
            <a:avLst/>
          </a:prstGeom>
          <a:noFill/>
          <a:ln w="9525">
            <a:solidFill>
              <a:srgbClr val="FF0000"/>
            </a:solidFill>
            <a:round/>
            <a:headEnd/>
            <a:tailEnd/>
          </a:ln>
        </p:spPr>
        <p:txBody>
          <a:bodyPr/>
          <a:lstStyle/>
          <a:p>
            <a:endParaRPr lang="zh-CN" altLang="en-US"/>
          </a:p>
        </p:txBody>
      </p:sp>
      <p:sp>
        <p:nvSpPr>
          <p:cNvPr id="18477" name="Line 46"/>
          <p:cNvSpPr>
            <a:spLocks noChangeShapeType="1"/>
          </p:cNvSpPr>
          <p:nvPr/>
        </p:nvSpPr>
        <p:spPr bwMode="auto">
          <a:xfrm>
            <a:off x="4643438" y="5264150"/>
            <a:ext cx="0" cy="288925"/>
          </a:xfrm>
          <a:prstGeom prst="line">
            <a:avLst/>
          </a:prstGeom>
          <a:noFill/>
          <a:ln w="9525">
            <a:solidFill>
              <a:srgbClr val="FF0000"/>
            </a:solidFill>
            <a:round/>
            <a:headEnd/>
            <a:tailEnd/>
          </a:ln>
        </p:spPr>
        <p:txBody>
          <a:bodyPr/>
          <a:lstStyle/>
          <a:p>
            <a:endParaRPr lang="zh-CN" altLang="en-US"/>
          </a:p>
        </p:txBody>
      </p:sp>
      <p:sp>
        <p:nvSpPr>
          <p:cNvPr id="18478" name="Line 47"/>
          <p:cNvSpPr>
            <a:spLocks noChangeShapeType="1"/>
          </p:cNvSpPr>
          <p:nvPr/>
        </p:nvSpPr>
        <p:spPr bwMode="auto">
          <a:xfrm>
            <a:off x="971550" y="4689475"/>
            <a:ext cx="1944688" cy="0"/>
          </a:xfrm>
          <a:prstGeom prst="line">
            <a:avLst/>
          </a:prstGeom>
          <a:noFill/>
          <a:ln w="9525">
            <a:solidFill>
              <a:srgbClr val="FF0000"/>
            </a:solidFill>
            <a:round/>
            <a:headEnd/>
            <a:tailEnd/>
          </a:ln>
        </p:spPr>
        <p:txBody>
          <a:bodyPr/>
          <a:lstStyle/>
          <a:p>
            <a:endParaRPr lang="zh-CN" altLang="en-US"/>
          </a:p>
        </p:txBody>
      </p:sp>
      <p:sp>
        <p:nvSpPr>
          <p:cNvPr id="18479" name="Line 48"/>
          <p:cNvSpPr>
            <a:spLocks noChangeShapeType="1"/>
          </p:cNvSpPr>
          <p:nvPr/>
        </p:nvSpPr>
        <p:spPr bwMode="auto">
          <a:xfrm>
            <a:off x="4643438" y="5553075"/>
            <a:ext cx="1800225" cy="1588"/>
          </a:xfrm>
          <a:prstGeom prst="line">
            <a:avLst/>
          </a:prstGeom>
          <a:noFill/>
          <a:ln w="9525">
            <a:solidFill>
              <a:srgbClr val="FF0000"/>
            </a:solidFill>
            <a:round/>
            <a:headEnd/>
            <a:tailEnd/>
          </a:ln>
        </p:spPr>
        <p:txBody>
          <a:bodyPr/>
          <a:lstStyle/>
          <a:p>
            <a:endParaRPr lang="zh-CN" altLang="en-US"/>
          </a:p>
        </p:txBody>
      </p:sp>
      <p:sp>
        <p:nvSpPr>
          <p:cNvPr id="18480" name="Rectangle 2"/>
          <p:cNvSpPr>
            <a:spLocks noChangeArrowheads="1"/>
          </p:cNvSpPr>
          <p:nvPr/>
        </p:nvSpPr>
        <p:spPr bwMode="auto">
          <a:xfrm>
            <a:off x="179388" y="476250"/>
            <a:ext cx="7796212" cy="692150"/>
          </a:xfrm>
          <a:prstGeom prst="rect">
            <a:avLst/>
          </a:prstGeom>
          <a:noFill/>
          <a:ln w="9525">
            <a:noFill/>
            <a:miter lim="800000"/>
            <a:headEnd/>
            <a:tailEnd/>
          </a:ln>
        </p:spPr>
        <p:txBody>
          <a:bodyPr anchor="ctr"/>
          <a:lstStyle/>
          <a:p>
            <a:pPr eaLnBrk="0" hangingPunct="0">
              <a:buFont typeface="Wingdings" pitchFamily="2" charset="2"/>
              <a:buChar char="l"/>
            </a:pPr>
            <a:r>
              <a:rPr lang="zh-CN" altLang="en-US" sz="2400">
                <a:solidFill>
                  <a:srgbClr val="0F218B"/>
                </a:solidFill>
                <a:ea typeface="黑体" pitchFamily="49" charset="-122"/>
              </a:rPr>
              <a:t>人民币信用债券市场格局</a:t>
            </a:r>
            <a:endParaRPr lang="en-US" altLang="zh-CN" sz="2400">
              <a:solidFill>
                <a:srgbClr val="0F218B"/>
              </a:solidFill>
              <a:ea typeface="黑体" pitchFamily="49" charset="-122"/>
            </a:endParaRPr>
          </a:p>
        </p:txBody>
      </p:sp>
    </p:spTree>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3"/>
          <p:cNvSpPr>
            <a:spLocks noChangeArrowheads="1"/>
          </p:cNvSpPr>
          <p:nvPr/>
        </p:nvSpPr>
        <p:spPr bwMode="auto">
          <a:xfrm>
            <a:off x="252413" y="4652963"/>
            <a:ext cx="4319587" cy="1800225"/>
          </a:xfrm>
          <a:prstGeom prst="rect">
            <a:avLst/>
          </a:prstGeom>
          <a:solidFill>
            <a:schemeClr val="bg1"/>
          </a:solidFill>
          <a:ln w="38100">
            <a:solidFill>
              <a:srgbClr val="808080"/>
            </a:solidFill>
            <a:miter lim="800000"/>
            <a:headEnd/>
            <a:tailEnd/>
          </a:ln>
        </p:spPr>
        <p:txBody>
          <a:bodyPr lIns="91431" tIns="45716" rIns="91431" bIns="45716"/>
          <a:lstStyle/>
          <a:p>
            <a:pPr marL="228600" indent="-228600" eaLnBrk="0" hangingPunct="0">
              <a:spcBef>
                <a:spcPct val="75000"/>
              </a:spcBef>
              <a:buClr>
                <a:srgbClr val="DC241F"/>
              </a:buClr>
              <a:buFont typeface="Wingdings 2" pitchFamily="18" charset="2"/>
              <a:buChar char=""/>
            </a:pPr>
            <a:r>
              <a:rPr lang="zh-CN" altLang="en-US" sz="1400" b="1">
                <a:ea typeface="楷体_GB2312"/>
                <a:cs typeface="楷体_GB2312"/>
              </a:rPr>
              <a:t>例如：</a:t>
            </a:r>
            <a:r>
              <a:rPr lang="zh-CN" altLang="zh-CN" sz="1400" b="1">
                <a:ea typeface="楷体_GB2312"/>
                <a:cs typeface="楷体_GB2312"/>
              </a:rPr>
              <a:t>自</a:t>
            </a:r>
            <a:r>
              <a:rPr lang="en-US" altLang="zh-CN" sz="1400" b="1">
                <a:ea typeface="楷体_GB2312"/>
                <a:cs typeface="楷体_GB2312"/>
              </a:rPr>
              <a:t>2010</a:t>
            </a:r>
            <a:r>
              <a:rPr lang="zh-CN" altLang="en-US" sz="1400" b="1">
                <a:ea typeface="楷体_GB2312"/>
                <a:cs typeface="楷体_GB2312"/>
              </a:rPr>
              <a:t>年年底海外看中国大幅通货膨胀，从年初开始做多人民币利率，</a:t>
            </a:r>
            <a:r>
              <a:rPr lang="en-US" altLang="zh-CN" sz="1400" b="1">
                <a:ea typeface="楷体_GB2312"/>
                <a:cs typeface="楷体_GB2312"/>
              </a:rPr>
              <a:t>5</a:t>
            </a:r>
            <a:r>
              <a:rPr lang="zh-CN" altLang="en-US" sz="1400" b="1">
                <a:ea typeface="楷体_GB2312"/>
                <a:cs typeface="楷体_GB2312"/>
              </a:rPr>
              <a:t>年期</a:t>
            </a:r>
            <a:r>
              <a:rPr lang="en-US" altLang="zh-CN" sz="1400" b="1">
                <a:ea typeface="楷体_GB2312"/>
                <a:cs typeface="楷体_GB2312"/>
              </a:rPr>
              <a:t>ND IRS</a:t>
            </a:r>
            <a:r>
              <a:rPr lang="zh-CN" altLang="en-US" sz="1400" b="1">
                <a:ea typeface="楷体_GB2312"/>
                <a:cs typeface="楷体_GB2312"/>
              </a:rPr>
              <a:t>最高冲至</a:t>
            </a:r>
            <a:r>
              <a:rPr lang="en-US" altLang="zh-CN" sz="1400" b="1">
                <a:ea typeface="楷体_GB2312"/>
                <a:cs typeface="楷体_GB2312"/>
              </a:rPr>
              <a:t>4.5%</a:t>
            </a:r>
            <a:r>
              <a:rPr lang="zh-CN" altLang="en-US" sz="1400" b="1">
                <a:ea typeface="楷体_GB2312"/>
                <a:cs typeface="楷体_GB2312"/>
              </a:rPr>
              <a:t>，高于同期金融债约</a:t>
            </a:r>
            <a:r>
              <a:rPr lang="en-US" altLang="zh-CN" sz="1400" b="1">
                <a:ea typeface="楷体_GB2312"/>
                <a:cs typeface="楷体_GB2312"/>
              </a:rPr>
              <a:t>50bps</a:t>
            </a:r>
            <a:r>
              <a:rPr lang="zh-CN" altLang="en-US" sz="1400" b="1">
                <a:ea typeface="楷体_GB2312"/>
                <a:cs typeface="楷体_GB2312"/>
              </a:rPr>
              <a:t>，平均高于境内</a:t>
            </a:r>
            <a:r>
              <a:rPr lang="en-US" altLang="zh-CN" sz="1400" b="1">
                <a:ea typeface="楷体_GB2312"/>
                <a:cs typeface="楷体_GB2312"/>
              </a:rPr>
              <a:t>IRS</a:t>
            </a:r>
            <a:r>
              <a:rPr lang="zh-CN" altLang="en-US" sz="1400" b="1">
                <a:ea typeface="楷体_GB2312"/>
                <a:cs typeface="楷体_GB2312"/>
              </a:rPr>
              <a:t>约</a:t>
            </a:r>
            <a:r>
              <a:rPr lang="en-US" altLang="zh-CN" sz="1400" b="1">
                <a:ea typeface="楷体_GB2312"/>
                <a:cs typeface="楷体_GB2312"/>
              </a:rPr>
              <a:t>20bps</a:t>
            </a:r>
            <a:r>
              <a:rPr lang="zh-CN" altLang="en-US" sz="1400" b="1">
                <a:ea typeface="楷体_GB2312"/>
                <a:cs typeface="楷体_GB2312"/>
              </a:rPr>
              <a:t>。</a:t>
            </a:r>
          </a:p>
          <a:p>
            <a:pPr marL="228600" indent="-228600" eaLnBrk="0" hangingPunct="0">
              <a:spcBef>
                <a:spcPct val="75000"/>
              </a:spcBef>
              <a:buClr>
                <a:srgbClr val="DC241F"/>
              </a:buClr>
              <a:buFont typeface="Wingdings 2" pitchFamily="18" charset="2"/>
              <a:buChar char=""/>
            </a:pPr>
            <a:r>
              <a:rPr lang="en-US" altLang="zh-CN" sz="1400" b="1">
                <a:ea typeface="楷体_GB2312"/>
                <a:cs typeface="楷体_GB2312"/>
              </a:rPr>
              <a:t>2011</a:t>
            </a:r>
            <a:r>
              <a:rPr lang="zh-CN" altLang="en-US" sz="1400" b="1">
                <a:ea typeface="楷体_GB2312"/>
                <a:cs typeface="楷体_GB2312"/>
              </a:rPr>
              <a:t>年中以来则看中国经济硬着陆，</a:t>
            </a:r>
            <a:r>
              <a:rPr lang="en-US" altLang="zh-CN" sz="1400" b="1">
                <a:ea typeface="楷体_GB2312"/>
                <a:cs typeface="楷体_GB2312"/>
              </a:rPr>
              <a:t>2011</a:t>
            </a:r>
            <a:r>
              <a:rPr lang="zh-CN" altLang="en-US" sz="1400" b="1">
                <a:ea typeface="楷体_GB2312"/>
                <a:cs typeface="楷体_GB2312"/>
              </a:rPr>
              <a:t>年四季度</a:t>
            </a:r>
            <a:r>
              <a:rPr lang="en-US" altLang="zh-CN" sz="1400" b="1">
                <a:ea typeface="楷体_GB2312"/>
                <a:cs typeface="楷体_GB2312"/>
              </a:rPr>
              <a:t>5</a:t>
            </a:r>
            <a:r>
              <a:rPr lang="zh-CN" altLang="en-US" sz="1400" b="1">
                <a:ea typeface="楷体_GB2312"/>
                <a:cs typeface="楷体_GB2312"/>
              </a:rPr>
              <a:t>年期</a:t>
            </a:r>
            <a:r>
              <a:rPr lang="en-US" altLang="zh-CN" sz="1400" b="1">
                <a:ea typeface="楷体_GB2312"/>
                <a:cs typeface="楷体_GB2312"/>
              </a:rPr>
              <a:t>ND IRS</a:t>
            </a:r>
            <a:r>
              <a:rPr lang="zh-CN" altLang="en-US" sz="1400" b="1">
                <a:ea typeface="楷体_GB2312"/>
                <a:cs typeface="楷体_GB2312"/>
              </a:rPr>
              <a:t>最低下行至</a:t>
            </a:r>
            <a:r>
              <a:rPr lang="en-US" altLang="zh-CN" sz="1400" b="1">
                <a:ea typeface="楷体_GB2312"/>
                <a:cs typeface="楷体_GB2312"/>
              </a:rPr>
              <a:t>2.63%</a:t>
            </a:r>
            <a:r>
              <a:rPr lang="zh-CN" altLang="en-US" sz="1400" b="1">
                <a:ea typeface="楷体_GB2312"/>
                <a:cs typeface="楷体_GB2312"/>
              </a:rPr>
              <a:t>附近，其间一度低于境内</a:t>
            </a:r>
            <a:r>
              <a:rPr lang="en-US" altLang="zh-CN" sz="1400" b="1">
                <a:ea typeface="楷体_GB2312"/>
                <a:cs typeface="楷体_GB2312"/>
              </a:rPr>
              <a:t>IRS</a:t>
            </a:r>
            <a:r>
              <a:rPr lang="zh-CN" altLang="en-US" sz="1400" b="1">
                <a:ea typeface="楷体_GB2312"/>
                <a:cs typeface="楷体_GB2312"/>
              </a:rPr>
              <a:t>接近</a:t>
            </a:r>
            <a:r>
              <a:rPr lang="en-US" altLang="zh-CN" sz="1400" b="1">
                <a:ea typeface="楷体_GB2312"/>
                <a:cs typeface="楷体_GB2312"/>
              </a:rPr>
              <a:t>30bps</a:t>
            </a:r>
            <a:r>
              <a:rPr lang="zh-CN" altLang="en-US" sz="1400" b="1">
                <a:ea typeface="楷体_GB2312"/>
                <a:cs typeface="楷体_GB2312"/>
              </a:rPr>
              <a:t>。</a:t>
            </a:r>
          </a:p>
        </p:txBody>
      </p:sp>
      <p:sp>
        <p:nvSpPr>
          <p:cNvPr id="131074" name="Rectangle 8"/>
          <p:cNvSpPr>
            <a:spLocks noGrp="1" noChangeArrowheads="1"/>
          </p:cNvSpPr>
          <p:nvPr>
            <p:ph type="title" idx="4294967295"/>
          </p:nvPr>
        </p:nvSpPr>
        <p:spPr>
          <a:xfrm>
            <a:off x="395288" y="476250"/>
            <a:ext cx="6337300" cy="647700"/>
          </a:xfrm>
        </p:spPr>
        <p:txBody>
          <a:bodyPr lIns="0" tIns="0" rIns="0" bIns="0" anchor="b"/>
          <a:lstStyle/>
          <a:p>
            <a:r>
              <a:rPr lang="en-US" altLang="zh-CN" smtClean="0">
                <a:ea typeface="楷体_GB2312"/>
                <a:cs typeface="楷体_GB2312"/>
              </a:rPr>
              <a:t>5.</a:t>
            </a:r>
            <a:r>
              <a:rPr lang="zh-CN" altLang="en-US" smtClean="0">
                <a:ea typeface="楷体_GB2312"/>
                <a:cs typeface="楷体_GB2312"/>
              </a:rPr>
              <a:t>不可忽视的海外力量</a:t>
            </a:r>
            <a:endParaRPr lang="zh-CN" altLang="en-US" smtClean="0">
              <a:solidFill>
                <a:srgbClr val="DC241F"/>
              </a:solidFill>
              <a:ea typeface="楷体_GB2312"/>
              <a:cs typeface="楷体_GB2312"/>
            </a:endParaRPr>
          </a:p>
        </p:txBody>
      </p:sp>
      <p:sp>
        <p:nvSpPr>
          <p:cNvPr id="131075" name="Rectangle 5"/>
          <p:cNvSpPr>
            <a:spLocks noChangeArrowheads="1"/>
          </p:cNvSpPr>
          <p:nvPr/>
        </p:nvSpPr>
        <p:spPr bwMode="auto">
          <a:xfrm>
            <a:off x="317500" y="1341438"/>
            <a:ext cx="8509000" cy="747712"/>
          </a:xfrm>
          <a:prstGeom prst="rect">
            <a:avLst/>
          </a:prstGeom>
          <a:noFill/>
          <a:ln w="9525">
            <a:noFill/>
            <a:miter lim="800000"/>
            <a:headEnd/>
            <a:tailEnd/>
          </a:ln>
        </p:spPr>
        <p:txBody>
          <a:bodyPr lIns="0" tIns="0" rIns="0" bIns="0"/>
          <a:lstStyle/>
          <a:p>
            <a:pPr marL="228600" indent="-228600" eaLnBrk="0" hangingPunct="0">
              <a:spcBef>
                <a:spcPct val="75000"/>
              </a:spcBef>
              <a:buClr>
                <a:srgbClr val="DC241F"/>
              </a:buClr>
              <a:buFont typeface="Wingdings 2" pitchFamily="18" charset="2"/>
              <a:buChar char=""/>
            </a:pPr>
            <a:r>
              <a:rPr lang="en-US" altLang="zh-CN" sz="2000" b="1">
                <a:ea typeface="楷体_GB2312"/>
                <a:cs typeface="楷体_GB2312"/>
              </a:rPr>
              <a:t>1.</a:t>
            </a:r>
            <a:r>
              <a:rPr lang="zh-CN" altLang="en-US" sz="2000" b="1">
                <a:ea typeface="楷体_GB2312"/>
                <a:cs typeface="楷体_GB2312"/>
              </a:rPr>
              <a:t>外部经济与货币政策</a:t>
            </a:r>
          </a:p>
          <a:p>
            <a:pPr marL="228600" indent="-228600" eaLnBrk="0" hangingPunct="0">
              <a:spcBef>
                <a:spcPct val="75000"/>
              </a:spcBef>
              <a:buClr>
                <a:srgbClr val="DC241F"/>
              </a:buClr>
              <a:buFont typeface="Wingdings 2" pitchFamily="18" charset="2"/>
              <a:buChar char=""/>
            </a:pPr>
            <a:r>
              <a:rPr lang="en-US" altLang="zh-CN" sz="2000" b="1">
                <a:ea typeface="楷体_GB2312"/>
                <a:cs typeface="楷体_GB2312"/>
              </a:rPr>
              <a:t>2.</a:t>
            </a:r>
            <a:r>
              <a:rPr lang="zh-CN" altLang="en-US" sz="2000" b="1">
                <a:ea typeface="楷体_GB2312"/>
                <a:cs typeface="楷体_GB2312"/>
              </a:rPr>
              <a:t>外部金融市场</a:t>
            </a:r>
          </a:p>
          <a:p>
            <a:pPr marL="228600" indent="-228600" eaLnBrk="0" hangingPunct="0">
              <a:spcBef>
                <a:spcPct val="75000"/>
              </a:spcBef>
              <a:buClr>
                <a:srgbClr val="DC241F"/>
              </a:buClr>
              <a:buFont typeface="Wingdings 2" pitchFamily="18" charset="2"/>
              <a:buChar char=""/>
            </a:pPr>
            <a:r>
              <a:rPr lang="en-US" altLang="zh-CN" sz="2000" b="1">
                <a:ea typeface="楷体_GB2312"/>
                <a:cs typeface="楷体_GB2312"/>
              </a:rPr>
              <a:t>NDIRS</a:t>
            </a:r>
          </a:p>
          <a:p>
            <a:pPr marL="228600" indent="-228600" eaLnBrk="0" hangingPunct="0">
              <a:spcBef>
                <a:spcPct val="75000"/>
              </a:spcBef>
              <a:buClr>
                <a:srgbClr val="DC241F"/>
              </a:buClr>
              <a:buFont typeface="Wingdings 2" pitchFamily="18" charset="2"/>
              <a:buChar char=""/>
            </a:pPr>
            <a:r>
              <a:rPr lang="en-US" altLang="zh-CN" sz="2000" b="1">
                <a:ea typeface="楷体_GB2312"/>
                <a:cs typeface="楷体_GB2312"/>
              </a:rPr>
              <a:t>NDF</a:t>
            </a:r>
          </a:p>
          <a:p>
            <a:pPr marL="228600" indent="-228600" eaLnBrk="0" hangingPunct="0">
              <a:spcBef>
                <a:spcPct val="75000"/>
              </a:spcBef>
              <a:buClr>
                <a:srgbClr val="DC241F"/>
              </a:buClr>
              <a:buFont typeface="Wingdings 2" pitchFamily="18" charset="2"/>
              <a:buChar char=""/>
            </a:pPr>
            <a:r>
              <a:rPr lang="zh-CN" altLang="en-US" sz="2000" b="1">
                <a:ea typeface="楷体_GB2312"/>
                <a:cs typeface="楷体_GB2312"/>
              </a:rPr>
              <a:t>美元指数、</a:t>
            </a:r>
            <a:r>
              <a:rPr lang="en-US" altLang="zh-CN" sz="2000" b="1">
                <a:ea typeface="楷体_GB2312"/>
                <a:cs typeface="楷体_GB2312"/>
              </a:rPr>
              <a:t>10</a:t>
            </a:r>
            <a:r>
              <a:rPr lang="zh-CN" altLang="en-US" sz="2000" b="1">
                <a:ea typeface="楷体_GB2312"/>
                <a:cs typeface="楷体_GB2312"/>
              </a:rPr>
              <a:t>年期美国国债</a:t>
            </a:r>
          </a:p>
          <a:p>
            <a:pPr marL="228600" indent="-228600" eaLnBrk="0" hangingPunct="0">
              <a:spcBef>
                <a:spcPct val="75000"/>
              </a:spcBef>
              <a:buClr>
                <a:srgbClr val="DC241F"/>
              </a:buClr>
              <a:buFont typeface="Wingdings 2" pitchFamily="18" charset="2"/>
              <a:buChar char=""/>
            </a:pPr>
            <a:r>
              <a:rPr lang="zh-CN" altLang="en-US" sz="2000" b="1">
                <a:ea typeface="楷体_GB2312"/>
                <a:cs typeface="楷体_GB2312"/>
              </a:rPr>
              <a:t>大宗商品、黄金</a:t>
            </a:r>
          </a:p>
          <a:p>
            <a:pPr marL="228600" indent="-228600" eaLnBrk="0" hangingPunct="0">
              <a:spcBef>
                <a:spcPct val="75000"/>
              </a:spcBef>
              <a:buClr>
                <a:srgbClr val="DC241F"/>
              </a:buClr>
              <a:buFont typeface="Wingdings 2" pitchFamily="18" charset="2"/>
              <a:buNone/>
            </a:pPr>
            <a:endParaRPr lang="zh-CN" altLang="en-US" sz="2000" b="1">
              <a:ea typeface="楷体_GB2312"/>
              <a:cs typeface="楷体_GB2312"/>
            </a:endParaRPr>
          </a:p>
        </p:txBody>
      </p:sp>
      <p:pic>
        <p:nvPicPr>
          <p:cNvPr id="131076" name="Picture 86" descr="sg2013052841236"/>
          <p:cNvPicPr>
            <a:picLocks noChangeAspect="1" noChangeArrowheads="1"/>
          </p:cNvPicPr>
          <p:nvPr/>
        </p:nvPicPr>
        <p:blipFill>
          <a:blip r:embed="rId2" cstate="print"/>
          <a:srcRect t="8412" b="11259"/>
          <a:stretch>
            <a:fillRect/>
          </a:stretch>
        </p:blipFill>
        <p:spPr bwMode="auto">
          <a:xfrm>
            <a:off x="4837113" y="4292600"/>
            <a:ext cx="3502025" cy="2182813"/>
          </a:xfrm>
          <a:prstGeom prst="rect">
            <a:avLst/>
          </a:prstGeom>
          <a:noFill/>
          <a:ln w="9525">
            <a:noFill/>
            <a:miter lim="800000"/>
            <a:headEnd/>
            <a:tailEnd/>
          </a:ln>
        </p:spPr>
      </p:pic>
      <p:pic>
        <p:nvPicPr>
          <p:cNvPr id="131077" name="Picture 9" descr="sg2013052939746"/>
          <p:cNvPicPr>
            <a:picLocks noChangeAspect="1" noChangeArrowheads="1"/>
          </p:cNvPicPr>
          <p:nvPr/>
        </p:nvPicPr>
        <p:blipFill>
          <a:blip r:embed="rId3" cstate="print"/>
          <a:srcRect t="8412" b="8412"/>
          <a:stretch>
            <a:fillRect/>
          </a:stretch>
        </p:blipFill>
        <p:spPr bwMode="auto">
          <a:xfrm>
            <a:off x="4837113" y="1412875"/>
            <a:ext cx="3633787" cy="2344738"/>
          </a:xfrm>
          <a:prstGeom prst="rect">
            <a:avLst/>
          </a:prstGeom>
          <a:noFill/>
          <a:ln w="9525">
            <a:noFill/>
            <a:miter lim="800000"/>
            <a:headEnd/>
            <a:tailEnd/>
          </a:ln>
        </p:spPr>
      </p:pic>
      <p:sp>
        <p:nvSpPr>
          <p:cNvPr id="131078" name="Oval 6"/>
          <p:cNvSpPr>
            <a:spLocks noChangeArrowheads="1"/>
          </p:cNvSpPr>
          <p:nvPr/>
        </p:nvSpPr>
        <p:spPr bwMode="auto">
          <a:xfrm>
            <a:off x="6367463" y="2781300"/>
            <a:ext cx="596900" cy="576263"/>
          </a:xfrm>
          <a:prstGeom prst="ellipse">
            <a:avLst/>
          </a:prstGeom>
          <a:noFill/>
          <a:ln w="28575">
            <a:solidFill>
              <a:schemeClr val="bg1"/>
            </a:solidFill>
            <a:prstDash val="dash"/>
            <a:round/>
            <a:headEnd/>
            <a:tailEnd/>
          </a:ln>
        </p:spPr>
        <p:txBody>
          <a:bodyPr lIns="100341" tIns="50171" rIns="100341" bIns="50171" anchor="ctr"/>
          <a:lstStyle/>
          <a:p>
            <a:pPr algn="ctr"/>
            <a:endParaRPr lang="zh-CN" altLang="en-US" sz="1400">
              <a:ea typeface="楷体_GB2312"/>
              <a:cs typeface="楷体_GB2312"/>
            </a:endParaRPr>
          </a:p>
        </p:txBody>
      </p:sp>
      <p:sp>
        <p:nvSpPr>
          <p:cNvPr id="131079" name="Oval 7"/>
          <p:cNvSpPr>
            <a:spLocks noChangeArrowheads="1"/>
          </p:cNvSpPr>
          <p:nvPr/>
        </p:nvSpPr>
        <p:spPr bwMode="auto">
          <a:xfrm>
            <a:off x="5835650" y="2781300"/>
            <a:ext cx="663575" cy="720725"/>
          </a:xfrm>
          <a:prstGeom prst="ellipse">
            <a:avLst/>
          </a:prstGeom>
          <a:noFill/>
          <a:ln w="28575">
            <a:solidFill>
              <a:schemeClr val="bg1"/>
            </a:solidFill>
            <a:prstDash val="dash"/>
            <a:round/>
            <a:headEnd/>
            <a:tailEnd/>
          </a:ln>
        </p:spPr>
        <p:txBody>
          <a:bodyPr lIns="100341" tIns="50171" rIns="100341" bIns="50171" anchor="ctr"/>
          <a:lstStyle/>
          <a:p>
            <a:pPr algn="ctr"/>
            <a:endParaRPr lang="zh-CN" altLang="en-US" sz="1400">
              <a:ea typeface="楷体_GB2312"/>
              <a:cs typeface="楷体_GB2312"/>
            </a:endParaRPr>
          </a:p>
        </p:txBody>
      </p:sp>
    </p:spTree>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title" idx="4294967295"/>
          </p:nvPr>
        </p:nvSpPr>
        <p:spPr>
          <a:xfrm>
            <a:off x="395288" y="620713"/>
            <a:ext cx="6337300" cy="647700"/>
          </a:xfrm>
        </p:spPr>
        <p:txBody>
          <a:bodyPr lIns="0" tIns="0" rIns="0" bIns="0" anchor="b"/>
          <a:lstStyle/>
          <a:p>
            <a:r>
              <a:rPr lang="en-US" altLang="zh-CN" smtClean="0">
                <a:ea typeface="楷体_GB2312"/>
                <a:cs typeface="楷体_GB2312"/>
              </a:rPr>
              <a:t>6.</a:t>
            </a:r>
            <a:r>
              <a:rPr lang="zh-CN" altLang="en-US" smtClean="0">
                <a:ea typeface="楷体_GB2312"/>
                <a:cs typeface="楷体_GB2312"/>
              </a:rPr>
              <a:t>国际经验教训的启示</a:t>
            </a:r>
          </a:p>
        </p:txBody>
      </p:sp>
      <p:sp>
        <p:nvSpPr>
          <p:cNvPr id="132099" name="Rectangle 5"/>
          <p:cNvSpPr>
            <a:spLocks noChangeArrowheads="1"/>
          </p:cNvSpPr>
          <p:nvPr/>
        </p:nvSpPr>
        <p:spPr bwMode="auto">
          <a:xfrm>
            <a:off x="611188" y="1628775"/>
            <a:ext cx="6915150" cy="4248150"/>
          </a:xfrm>
          <a:prstGeom prst="rect">
            <a:avLst/>
          </a:prstGeom>
          <a:noFill/>
          <a:ln w="9525">
            <a:noFill/>
            <a:miter lim="800000"/>
            <a:headEnd/>
            <a:tailEnd/>
          </a:ln>
        </p:spPr>
        <p:txBody>
          <a:bodyPr/>
          <a:lstStyle/>
          <a:p>
            <a:pPr marL="419100" indent="-419100">
              <a:spcBef>
                <a:spcPct val="75000"/>
              </a:spcBef>
              <a:buClr>
                <a:srgbClr val="DC241F"/>
              </a:buClr>
              <a:buFont typeface="Wingdings 3" pitchFamily="18" charset="2"/>
              <a:buNone/>
            </a:pPr>
            <a:r>
              <a:rPr lang="zh-TW" altLang="en-US" sz="2000" b="1">
                <a:latin typeface="宋体" charset="-122"/>
                <a:ea typeface="楷体_GB2312"/>
                <a:cs typeface="楷体_GB2312"/>
              </a:rPr>
              <a:t>1</a:t>
            </a:r>
            <a:r>
              <a:rPr lang="en-US" altLang="zh-CN" sz="2000" b="1">
                <a:latin typeface="宋体" charset="-122"/>
                <a:ea typeface="楷体_GB2312"/>
                <a:cs typeface="楷体_GB2312"/>
              </a:rPr>
              <a:t>.</a:t>
            </a:r>
            <a:r>
              <a:rPr lang="zh-CN" altLang="en-US" sz="2000" b="1">
                <a:latin typeface="宋体" charset="-122"/>
                <a:ea typeface="楷体_GB2312"/>
                <a:cs typeface="楷体_GB2312"/>
              </a:rPr>
              <a:t>最便宜可交割债券流动性是否足够</a:t>
            </a:r>
          </a:p>
          <a:p>
            <a:pPr marL="419100" indent="-419100">
              <a:spcBef>
                <a:spcPct val="75000"/>
              </a:spcBef>
              <a:buClr>
                <a:srgbClr val="DC241F"/>
              </a:buClr>
              <a:buFont typeface="Wingdings 3" pitchFamily="18" charset="2"/>
              <a:buNone/>
            </a:pPr>
            <a:r>
              <a:rPr lang="zh-CN" altLang="en-US" sz="2000" b="1">
                <a:latin typeface="宋体" charset="-122"/>
                <a:ea typeface="楷体_GB2312"/>
                <a:cs typeface="楷体_GB2312"/>
              </a:rPr>
              <a:t>2</a:t>
            </a:r>
            <a:r>
              <a:rPr lang="en-US" altLang="zh-CN" sz="2000" b="1">
                <a:latin typeface="宋体" charset="-122"/>
                <a:ea typeface="楷体_GB2312"/>
                <a:cs typeface="楷体_GB2312"/>
              </a:rPr>
              <a:t>.</a:t>
            </a:r>
            <a:r>
              <a:rPr lang="zh-CN" altLang="en-US" sz="2000" b="1">
                <a:latin typeface="宋体" charset="-122"/>
                <a:ea typeface="楷体_GB2312"/>
                <a:cs typeface="楷体_GB2312"/>
              </a:rPr>
              <a:t>投资者避险操作的习惯与观点是否建立</a:t>
            </a:r>
          </a:p>
          <a:p>
            <a:pPr marL="419100" indent="-419100">
              <a:spcBef>
                <a:spcPct val="75000"/>
              </a:spcBef>
              <a:buClr>
                <a:srgbClr val="DC241F"/>
              </a:buClr>
              <a:buFont typeface="Wingdings 3" pitchFamily="18" charset="2"/>
              <a:buNone/>
            </a:pPr>
            <a:r>
              <a:rPr lang="zh-CN" altLang="en-US" sz="2000" b="1">
                <a:latin typeface="宋体" charset="-122"/>
                <a:ea typeface="楷体_GB2312"/>
                <a:cs typeface="楷体_GB2312"/>
              </a:rPr>
              <a:t>3</a:t>
            </a:r>
            <a:r>
              <a:rPr lang="en-US" altLang="zh-CN" sz="2000" b="1">
                <a:latin typeface="宋体" charset="-122"/>
                <a:ea typeface="楷体_GB2312"/>
                <a:cs typeface="楷体_GB2312"/>
              </a:rPr>
              <a:t>.</a:t>
            </a:r>
            <a:r>
              <a:rPr lang="zh-CN" altLang="en-US" sz="2000" b="1">
                <a:latin typeface="宋体" charset="-122"/>
                <a:ea typeface="楷体_GB2312"/>
                <a:cs typeface="楷体_GB2312"/>
              </a:rPr>
              <a:t>债券市场交易是否主要集中于当期债券</a:t>
            </a:r>
          </a:p>
          <a:p>
            <a:pPr marL="419100" indent="-419100">
              <a:spcBef>
                <a:spcPct val="75000"/>
              </a:spcBef>
              <a:buClr>
                <a:srgbClr val="DC241F"/>
              </a:buClr>
              <a:buFont typeface="Wingdings 3" pitchFamily="18" charset="2"/>
              <a:buNone/>
            </a:pPr>
            <a:r>
              <a:rPr lang="zh-CN" altLang="en-US" sz="2000" b="1">
                <a:latin typeface="宋体" charset="-122"/>
                <a:ea typeface="楷体_GB2312"/>
                <a:cs typeface="楷体_GB2312"/>
              </a:rPr>
              <a:t>4</a:t>
            </a:r>
            <a:r>
              <a:rPr lang="en-US" altLang="zh-CN" sz="2000" b="1">
                <a:latin typeface="宋体" charset="-122"/>
                <a:ea typeface="楷体_GB2312"/>
                <a:cs typeface="楷体_GB2312"/>
              </a:rPr>
              <a:t>.</a:t>
            </a:r>
            <a:r>
              <a:rPr lang="zh-CN" altLang="en-US" sz="2000" b="1">
                <a:latin typeface="宋体" charset="-122"/>
                <a:ea typeface="楷体_GB2312"/>
                <a:cs typeface="楷体_GB2312"/>
              </a:rPr>
              <a:t>国债期货交易成本是否合理（</a:t>
            </a:r>
            <a:r>
              <a:rPr lang="en-US" altLang="zh-CN" sz="2000" b="1">
                <a:latin typeface="宋体" charset="-122"/>
                <a:ea typeface="楷体_GB2312"/>
                <a:cs typeface="楷体_GB2312"/>
              </a:rPr>
              <a:t>2%</a:t>
            </a:r>
            <a:r>
              <a:rPr lang="zh-CN" altLang="en-US" sz="2000" b="1">
                <a:latin typeface="宋体" charset="-122"/>
                <a:ea typeface="楷体_GB2312"/>
                <a:cs typeface="楷体_GB2312"/>
              </a:rPr>
              <a:t>，梯度）</a:t>
            </a:r>
          </a:p>
          <a:p>
            <a:pPr marL="419100" indent="-419100">
              <a:spcBef>
                <a:spcPct val="75000"/>
              </a:spcBef>
              <a:buClr>
                <a:srgbClr val="DC241F"/>
              </a:buClr>
              <a:buFont typeface="Wingdings 3" pitchFamily="18" charset="2"/>
              <a:buNone/>
            </a:pPr>
            <a:r>
              <a:rPr lang="zh-CN" altLang="en-US" sz="2000" b="1">
                <a:latin typeface="宋体" charset="-122"/>
                <a:ea typeface="楷体_GB2312"/>
                <a:cs typeface="楷体_GB2312"/>
              </a:rPr>
              <a:t>5</a:t>
            </a:r>
            <a:r>
              <a:rPr lang="en-US" altLang="zh-CN" sz="2000" b="1">
                <a:latin typeface="宋体" charset="-122"/>
                <a:ea typeface="楷体_GB2312"/>
                <a:cs typeface="楷体_GB2312"/>
              </a:rPr>
              <a:t>.</a:t>
            </a:r>
            <a:r>
              <a:rPr lang="zh-CN" altLang="en-US" sz="2000" b="1">
                <a:latin typeface="宋体" charset="-122"/>
                <a:ea typeface="楷体_GB2312"/>
                <a:cs typeface="楷体_GB2312"/>
              </a:rPr>
              <a:t>其他衍生产品，是否会替代国债期货需求</a:t>
            </a:r>
          </a:p>
          <a:p>
            <a:pPr marL="419100" indent="-419100">
              <a:spcBef>
                <a:spcPct val="75000"/>
              </a:spcBef>
              <a:buClr>
                <a:srgbClr val="DC241F"/>
              </a:buClr>
              <a:buFont typeface="Wingdings 3" pitchFamily="18" charset="2"/>
              <a:buNone/>
            </a:pPr>
            <a:r>
              <a:rPr lang="zh-CN" altLang="en-US" sz="2000" b="1">
                <a:latin typeface="宋体" charset="-122"/>
                <a:ea typeface="楷体_GB2312"/>
                <a:cs typeface="楷体_GB2312"/>
              </a:rPr>
              <a:t>6</a:t>
            </a:r>
            <a:r>
              <a:rPr lang="en-US" altLang="zh-CN" sz="2000" b="1">
                <a:latin typeface="宋体" charset="-122"/>
                <a:ea typeface="楷体_GB2312"/>
                <a:cs typeface="楷体_GB2312"/>
              </a:rPr>
              <a:t>.</a:t>
            </a:r>
            <a:r>
              <a:rPr lang="zh-CN" altLang="en-US" sz="2000" b="1">
                <a:latin typeface="宋体" charset="-122"/>
                <a:ea typeface="楷体_GB2312"/>
                <a:cs typeface="楷体_GB2312"/>
              </a:rPr>
              <a:t>国债期货市场参与者是否广泛具有代表性</a:t>
            </a:r>
          </a:p>
          <a:p>
            <a:pPr marL="419100" indent="-419100">
              <a:spcBef>
                <a:spcPct val="75000"/>
              </a:spcBef>
              <a:buClr>
                <a:srgbClr val="DC241F"/>
              </a:buClr>
              <a:buFont typeface="Wingdings 3" pitchFamily="18" charset="2"/>
              <a:buNone/>
            </a:pPr>
            <a:r>
              <a:rPr lang="zh-CN" altLang="en-US" sz="2000" b="1">
                <a:latin typeface="宋体" charset="-122"/>
                <a:ea typeface="楷体_GB2312"/>
                <a:cs typeface="楷体_GB2312"/>
              </a:rPr>
              <a:t>7</a:t>
            </a:r>
            <a:r>
              <a:rPr lang="en-US" altLang="zh-CN" sz="2000" b="1">
                <a:latin typeface="宋体" charset="-122"/>
                <a:ea typeface="楷体_GB2312"/>
                <a:cs typeface="楷体_GB2312"/>
              </a:rPr>
              <a:t>.</a:t>
            </a:r>
            <a:r>
              <a:rPr lang="zh-CN" altLang="en-US" sz="2000" b="1">
                <a:latin typeface="宋体" charset="-122"/>
                <a:ea typeface="楷体_GB2312"/>
                <a:cs typeface="楷体_GB2312"/>
              </a:rPr>
              <a:t>市场波动是否合理存在，看法是否多空对峙</a:t>
            </a:r>
            <a:endParaRPr lang="zh-CN" altLang="zh-TW" sz="2000" b="1">
              <a:latin typeface="宋体" charset="-122"/>
              <a:ea typeface="楷体_GB2312"/>
              <a:cs typeface="楷体_GB2312"/>
            </a:endParaRPr>
          </a:p>
        </p:txBody>
      </p:sp>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灯片编号占位符 3"/>
          <p:cNvSpPr>
            <a:spLocks noGrp="1"/>
          </p:cNvSpPr>
          <p:nvPr>
            <p:ph type="sldNum" sz="quarter" idx="10"/>
          </p:nvPr>
        </p:nvSpPr>
        <p:spPr>
          <a:noFill/>
        </p:spPr>
        <p:txBody>
          <a:bodyPr/>
          <a:lstStyle/>
          <a:p>
            <a:r>
              <a:rPr lang="en-US" altLang="zh-CN" smtClean="0">
                <a:ea typeface="宋体" charset="-122"/>
              </a:rPr>
              <a:t>- </a:t>
            </a:r>
            <a:fld id="{A8D2E57C-A3C0-4448-8AA9-69BE34A22983}" type="slidenum">
              <a:rPr lang="en-US" altLang="zh-CN" smtClean="0">
                <a:ea typeface="宋体" charset="-122"/>
              </a:rPr>
              <a:pPr/>
              <a:t>42</a:t>
            </a:fld>
            <a:r>
              <a:rPr lang="en-US" altLang="zh-CN" smtClean="0">
                <a:ea typeface="宋体" charset="-122"/>
              </a:rPr>
              <a:t> -</a:t>
            </a:r>
          </a:p>
        </p:txBody>
      </p:sp>
      <p:grpSp>
        <p:nvGrpSpPr>
          <p:cNvPr id="137218" name="Group 16"/>
          <p:cNvGrpSpPr>
            <a:grpSpLocks/>
          </p:cNvGrpSpPr>
          <p:nvPr/>
        </p:nvGrpSpPr>
        <p:grpSpPr bwMode="auto">
          <a:xfrm>
            <a:off x="0" y="0"/>
            <a:ext cx="9144000" cy="6858000"/>
            <a:chOff x="0" y="0"/>
            <a:chExt cx="5760" cy="4320"/>
          </a:xfrm>
        </p:grpSpPr>
        <p:sp>
          <p:nvSpPr>
            <p:cNvPr id="137221" name="Rectangle 17"/>
            <p:cNvSpPr>
              <a:spLocks noChangeArrowheads="1"/>
            </p:cNvSpPr>
            <p:nvPr/>
          </p:nvSpPr>
          <p:spPr bwMode="auto">
            <a:xfrm>
              <a:off x="0" y="778"/>
              <a:ext cx="5760" cy="2750"/>
            </a:xfrm>
            <a:prstGeom prst="rect">
              <a:avLst/>
            </a:prstGeom>
            <a:solidFill>
              <a:schemeClr val="bg1"/>
            </a:solidFill>
            <a:ln w="9525">
              <a:noFill/>
              <a:miter lim="800000"/>
              <a:headEnd/>
              <a:tailEnd/>
            </a:ln>
          </p:spPr>
          <p:txBody>
            <a:bodyPr wrap="none" anchor="ctr"/>
            <a:lstStyle/>
            <a:p>
              <a:endParaRPr lang="zh-CN" altLang="en-US"/>
            </a:p>
          </p:txBody>
        </p:sp>
        <p:sp>
          <p:nvSpPr>
            <p:cNvPr id="137222" name="Rectangle 18"/>
            <p:cNvSpPr>
              <a:spLocks noChangeArrowheads="1"/>
            </p:cNvSpPr>
            <p:nvPr/>
          </p:nvSpPr>
          <p:spPr bwMode="auto">
            <a:xfrm>
              <a:off x="0" y="0"/>
              <a:ext cx="5760" cy="754"/>
            </a:xfrm>
            <a:prstGeom prst="rect">
              <a:avLst/>
            </a:prstGeom>
            <a:solidFill>
              <a:srgbClr val="0F218B"/>
            </a:solidFill>
            <a:ln w="9525">
              <a:noFill/>
              <a:miter lim="800000"/>
              <a:headEnd/>
              <a:tailEnd/>
            </a:ln>
          </p:spPr>
          <p:txBody>
            <a:bodyPr wrap="none" anchor="ctr"/>
            <a:lstStyle/>
            <a:p>
              <a:endParaRPr lang="zh-CN" altLang="en-US"/>
            </a:p>
          </p:txBody>
        </p:sp>
        <p:sp>
          <p:nvSpPr>
            <p:cNvPr id="137223" name="Rectangle 19"/>
            <p:cNvSpPr>
              <a:spLocks noChangeArrowheads="1"/>
            </p:cNvSpPr>
            <p:nvPr/>
          </p:nvSpPr>
          <p:spPr bwMode="auto">
            <a:xfrm>
              <a:off x="0" y="3521"/>
              <a:ext cx="5760" cy="44"/>
            </a:xfrm>
            <a:prstGeom prst="rect">
              <a:avLst/>
            </a:prstGeom>
            <a:solidFill>
              <a:srgbClr val="66B821"/>
            </a:solidFill>
            <a:ln w="9525">
              <a:noFill/>
              <a:miter lim="800000"/>
              <a:headEnd/>
              <a:tailEnd/>
            </a:ln>
          </p:spPr>
          <p:txBody>
            <a:bodyPr wrap="none" anchor="ctr"/>
            <a:lstStyle/>
            <a:p>
              <a:endParaRPr lang="zh-CN" altLang="zh-CN"/>
            </a:p>
          </p:txBody>
        </p:sp>
        <p:sp>
          <p:nvSpPr>
            <p:cNvPr id="137224" name="Rectangle 20"/>
            <p:cNvSpPr>
              <a:spLocks noChangeArrowheads="1"/>
            </p:cNvSpPr>
            <p:nvPr/>
          </p:nvSpPr>
          <p:spPr bwMode="auto">
            <a:xfrm>
              <a:off x="0" y="754"/>
              <a:ext cx="5760" cy="44"/>
            </a:xfrm>
            <a:prstGeom prst="rect">
              <a:avLst/>
            </a:prstGeom>
            <a:solidFill>
              <a:srgbClr val="66B821"/>
            </a:solidFill>
            <a:ln w="9525">
              <a:noFill/>
              <a:miter lim="800000"/>
              <a:headEnd/>
              <a:tailEnd/>
            </a:ln>
          </p:spPr>
          <p:txBody>
            <a:bodyPr wrap="none" anchor="ctr"/>
            <a:lstStyle/>
            <a:p>
              <a:endParaRPr lang="zh-CN" altLang="zh-CN"/>
            </a:p>
          </p:txBody>
        </p:sp>
        <p:sp>
          <p:nvSpPr>
            <p:cNvPr id="137225" name="Rectangle 21"/>
            <p:cNvSpPr>
              <a:spLocks noChangeArrowheads="1"/>
            </p:cNvSpPr>
            <p:nvPr/>
          </p:nvSpPr>
          <p:spPr bwMode="auto">
            <a:xfrm>
              <a:off x="0" y="3566"/>
              <a:ext cx="5760" cy="754"/>
            </a:xfrm>
            <a:prstGeom prst="rect">
              <a:avLst/>
            </a:prstGeom>
            <a:solidFill>
              <a:srgbClr val="0F218B"/>
            </a:solidFill>
            <a:ln w="9525">
              <a:noFill/>
              <a:miter lim="800000"/>
              <a:headEnd/>
              <a:tailEnd/>
            </a:ln>
          </p:spPr>
          <p:txBody>
            <a:bodyPr wrap="none" anchor="ctr"/>
            <a:lstStyle/>
            <a:p>
              <a:endParaRPr lang="zh-CN" altLang="en-US"/>
            </a:p>
          </p:txBody>
        </p:sp>
      </p:grpSp>
      <p:pic>
        <p:nvPicPr>
          <p:cNvPr id="137219" name="Picture 7" descr="logogif"/>
          <p:cNvPicPr>
            <a:picLocks noChangeAspect="1" noChangeArrowheads="1"/>
          </p:cNvPicPr>
          <p:nvPr/>
        </p:nvPicPr>
        <p:blipFill>
          <a:blip r:embed="rId2" cstate="print"/>
          <a:srcRect/>
          <a:stretch>
            <a:fillRect/>
          </a:stretch>
        </p:blipFill>
        <p:spPr bwMode="auto">
          <a:xfrm>
            <a:off x="2268538" y="4365625"/>
            <a:ext cx="4552950" cy="881063"/>
          </a:xfrm>
          <a:prstGeom prst="rect">
            <a:avLst/>
          </a:prstGeom>
          <a:noFill/>
          <a:ln w="9525">
            <a:noFill/>
            <a:miter lim="800000"/>
            <a:headEnd/>
            <a:tailEnd/>
          </a:ln>
        </p:spPr>
      </p:pic>
      <p:sp>
        <p:nvSpPr>
          <p:cNvPr id="11" name="TextBox 10"/>
          <p:cNvSpPr txBox="1"/>
          <p:nvPr/>
        </p:nvSpPr>
        <p:spPr>
          <a:xfrm>
            <a:off x="827088" y="2060575"/>
            <a:ext cx="7885112" cy="1323975"/>
          </a:xfrm>
          <a:prstGeom prst="rect">
            <a:avLst/>
          </a:prstGeom>
          <a:noFill/>
        </p:spPr>
        <p:txBody>
          <a:bodyPr>
            <a:spAutoFit/>
          </a:bodyPr>
          <a:lstStyle/>
          <a:p>
            <a:pPr>
              <a:defRPr/>
            </a:pPr>
            <a:r>
              <a:rPr lang="zh-CN" altLang="en-US" sz="2000" dirty="0">
                <a:solidFill>
                  <a:schemeClr val="accent4">
                    <a:lumMod val="75000"/>
                    <a:lumOff val="25000"/>
                  </a:schemeClr>
                </a:solidFill>
                <a:latin typeface="微软雅黑" pitchFamily="34" charset="-122"/>
                <a:ea typeface="微软雅黑" pitchFamily="34" charset="-122"/>
              </a:rPr>
              <a:t>      本课件以及讲师授课内容为介绍国债期现货相关知识，揭示交易风险等用途。不代表中国金融期货交易所的立场或观点，不作为投资者投资决策的依据。任何依据该内容进行投资所造成的损失，中国金融期货交易所不承担任何责任。</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灯片编号占位符 3"/>
          <p:cNvSpPr>
            <a:spLocks noGrp="1"/>
          </p:cNvSpPr>
          <p:nvPr>
            <p:ph type="sldNum" sz="quarter" idx="10"/>
          </p:nvPr>
        </p:nvSpPr>
        <p:spPr>
          <a:noFill/>
        </p:spPr>
        <p:txBody>
          <a:bodyPr/>
          <a:lstStyle/>
          <a:p>
            <a:r>
              <a:rPr lang="en-US" altLang="zh-CN" smtClean="0">
                <a:ea typeface="宋体" charset="-122"/>
              </a:rPr>
              <a:t>- </a:t>
            </a:r>
            <a:fld id="{CDBCCE06-F2EE-4AE8-A2F7-6DC39D0C4D3B}" type="slidenum">
              <a:rPr lang="en-US" altLang="zh-CN" smtClean="0">
                <a:ea typeface="宋体" charset="-122"/>
              </a:rPr>
              <a:pPr/>
              <a:t>43</a:t>
            </a:fld>
            <a:r>
              <a:rPr lang="en-US" altLang="zh-CN" smtClean="0">
                <a:ea typeface="宋体" charset="-122"/>
              </a:rPr>
              <a:t> -</a:t>
            </a:r>
          </a:p>
        </p:txBody>
      </p:sp>
      <p:grpSp>
        <p:nvGrpSpPr>
          <p:cNvPr id="138242" name="Group 16"/>
          <p:cNvGrpSpPr>
            <a:grpSpLocks/>
          </p:cNvGrpSpPr>
          <p:nvPr/>
        </p:nvGrpSpPr>
        <p:grpSpPr bwMode="auto">
          <a:xfrm>
            <a:off x="0" y="0"/>
            <a:ext cx="9144000" cy="6858000"/>
            <a:chOff x="0" y="0"/>
            <a:chExt cx="5760" cy="4320"/>
          </a:xfrm>
        </p:grpSpPr>
        <p:sp>
          <p:nvSpPr>
            <p:cNvPr id="138245" name="Rectangle 17"/>
            <p:cNvSpPr>
              <a:spLocks noChangeArrowheads="1"/>
            </p:cNvSpPr>
            <p:nvPr/>
          </p:nvSpPr>
          <p:spPr bwMode="auto">
            <a:xfrm>
              <a:off x="0" y="778"/>
              <a:ext cx="5760" cy="2750"/>
            </a:xfrm>
            <a:prstGeom prst="rect">
              <a:avLst/>
            </a:prstGeom>
            <a:solidFill>
              <a:schemeClr val="bg1"/>
            </a:solidFill>
            <a:ln w="9525">
              <a:noFill/>
              <a:miter lim="800000"/>
              <a:headEnd/>
              <a:tailEnd/>
            </a:ln>
          </p:spPr>
          <p:txBody>
            <a:bodyPr wrap="none" anchor="ctr"/>
            <a:lstStyle/>
            <a:p>
              <a:endParaRPr lang="zh-CN" altLang="en-US"/>
            </a:p>
          </p:txBody>
        </p:sp>
        <p:sp>
          <p:nvSpPr>
            <p:cNvPr id="138246" name="Rectangle 18"/>
            <p:cNvSpPr>
              <a:spLocks noChangeArrowheads="1"/>
            </p:cNvSpPr>
            <p:nvPr/>
          </p:nvSpPr>
          <p:spPr bwMode="auto">
            <a:xfrm>
              <a:off x="0" y="0"/>
              <a:ext cx="5760" cy="754"/>
            </a:xfrm>
            <a:prstGeom prst="rect">
              <a:avLst/>
            </a:prstGeom>
            <a:solidFill>
              <a:srgbClr val="0F218B"/>
            </a:solidFill>
            <a:ln w="9525">
              <a:noFill/>
              <a:miter lim="800000"/>
              <a:headEnd/>
              <a:tailEnd/>
            </a:ln>
          </p:spPr>
          <p:txBody>
            <a:bodyPr wrap="none" anchor="ctr"/>
            <a:lstStyle/>
            <a:p>
              <a:endParaRPr lang="zh-CN" altLang="en-US"/>
            </a:p>
          </p:txBody>
        </p:sp>
        <p:sp>
          <p:nvSpPr>
            <p:cNvPr id="138247" name="Rectangle 19"/>
            <p:cNvSpPr>
              <a:spLocks noChangeArrowheads="1"/>
            </p:cNvSpPr>
            <p:nvPr/>
          </p:nvSpPr>
          <p:spPr bwMode="auto">
            <a:xfrm>
              <a:off x="0" y="3521"/>
              <a:ext cx="5760" cy="44"/>
            </a:xfrm>
            <a:prstGeom prst="rect">
              <a:avLst/>
            </a:prstGeom>
            <a:solidFill>
              <a:srgbClr val="66B821"/>
            </a:solidFill>
            <a:ln w="9525">
              <a:noFill/>
              <a:miter lim="800000"/>
              <a:headEnd/>
              <a:tailEnd/>
            </a:ln>
          </p:spPr>
          <p:txBody>
            <a:bodyPr wrap="none" anchor="ctr"/>
            <a:lstStyle/>
            <a:p>
              <a:endParaRPr lang="zh-CN" altLang="zh-CN"/>
            </a:p>
          </p:txBody>
        </p:sp>
        <p:sp>
          <p:nvSpPr>
            <p:cNvPr id="138248" name="Rectangle 20"/>
            <p:cNvSpPr>
              <a:spLocks noChangeArrowheads="1"/>
            </p:cNvSpPr>
            <p:nvPr/>
          </p:nvSpPr>
          <p:spPr bwMode="auto">
            <a:xfrm>
              <a:off x="0" y="754"/>
              <a:ext cx="5760" cy="44"/>
            </a:xfrm>
            <a:prstGeom prst="rect">
              <a:avLst/>
            </a:prstGeom>
            <a:solidFill>
              <a:srgbClr val="66B821"/>
            </a:solidFill>
            <a:ln w="9525">
              <a:noFill/>
              <a:miter lim="800000"/>
              <a:headEnd/>
              <a:tailEnd/>
            </a:ln>
          </p:spPr>
          <p:txBody>
            <a:bodyPr wrap="none" anchor="ctr"/>
            <a:lstStyle/>
            <a:p>
              <a:endParaRPr lang="zh-CN" altLang="zh-CN"/>
            </a:p>
          </p:txBody>
        </p:sp>
        <p:sp>
          <p:nvSpPr>
            <p:cNvPr id="138249" name="Rectangle 21"/>
            <p:cNvSpPr>
              <a:spLocks noChangeArrowheads="1"/>
            </p:cNvSpPr>
            <p:nvPr/>
          </p:nvSpPr>
          <p:spPr bwMode="auto">
            <a:xfrm>
              <a:off x="0" y="3566"/>
              <a:ext cx="5760" cy="754"/>
            </a:xfrm>
            <a:prstGeom prst="rect">
              <a:avLst/>
            </a:prstGeom>
            <a:solidFill>
              <a:srgbClr val="0F218B"/>
            </a:solidFill>
            <a:ln w="9525">
              <a:noFill/>
              <a:miter lim="800000"/>
              <a:headEnd/>
              <a:tailEnd/>
            </a:ln>
          </p:spPr>
          <p:txBody>
            <a:bodyPr wrap="none" anchor="ctr"/>
            <a:lstStyle/>
            <a:p>
              <a:endParaRPr lang="zh-CN" altLang="en-US"/>
            </a:p>
          </p:txBody>
        </p:sp>
      </p:grpSp>
      <p:pic>
        <p:nvPicPr>
          <p:cNvPr id="138243" name="Picture 7" descr="logogif"/>
          <p:cNvPicPr>
            <a:picLocks noChangeAspect="1" noChangeArrowheads="1"/>
          </p:cNvPicPr>
          <p:nvPr/>
        </p:nvPicPr>
        <p:blipFill>
          <a:blip r:embed="rId2" cstate="print"/>
          <a:srcRect/>
          <a:stretch>
            <a:fillRect/>
          </a:stretch>
        </p:blipFill>
        <p:spPr bwMode="auto">
          <a:xfrm>
            <a:off x="2268538" y="4365625"/>
            <a:ext cx="4552950" cy="881063"/>
          </a:xfrm>
          <a:prstGeom prst="rect">
            <a:avLst/>
          </a:prstGeom>
          <a:noFill/>
          <a:ln w="9525">
            <a:noFill/>
            <a:miter lim="800000"/>
            <a:headEnd/>
            <a:tailEnd/>
          </a:ln>
        </p:spPr>
      </p:pic>
      <p:sp>
        <p:nvSpPr>
          <p:cNvPr id="138244" name="TextBox 11"/>
          <p:cNvSpPr txBox="1">
            <a:spLocks noChangeArrowheads="1"/>
          </p:cNvSpPr>
          <p:nvPr/>
        </p:nvSpPr>
        <p:spPr bwMode="auto">
          <a:xfrm>
            <a:off x="2627313" y="2420938"/>
            <a:ext cx="2881312" cy="1016000"/>
          </a:xfrm>
          <a:prstGeom prst="rect">
            <a:avLst/>
          </a:prstGeom>
          <a:noFill/>
          <a:ln w="9525">
            <a:noFill/>
            <a:miter lim="800000"/>
            <a:headEnd/>
            <a:tailEnd/>
          </a:ln>
        </p:spPr>
        <p:txBody>
          <a:bodyPr>
            <a:spAutoFit/>
          </a:bodyPr>
          <a:lstStyle/>
          <a:p>
            <a:r>
              <a:rPr lang="zh-CN" altLang="en-US" sz="6000" b="1">
                <a:latin typeface="华文细黑" pitchFamily="2" charset="-122"/>
                <a:ea typeface="华文细黑" pitchFamily="2" charset="-122"/>
              </a:rPr>
              <a:t>谢 谢！</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a:xfrm>
            <a:off x="395288" y="692150"/>
            <a:ext cx="6337300" cy="647700"/>
          </a:xfrm>
        </p:spPr>
        <p:txBody>
          <a:bodyPr/>
          <a:lstStyle/>
          <a:p>
            <a:r>
              <a:rPr lang="zh-CN" altLang="en-US" b="0" smtClean="0"/>
              <a:t>一级国债市场历史</a:t>
            </a:r>
          </a:p>
        </p:txBody>
      </p:sp>
      <p:sp>
        <p:nvSpPr>
          <p:cNvPr id="19458" name="Rectangle 3"/>
          <p:cNvSpPr>
            <a:spLocks noGrp="1" noChangeArrowheads="1"/>
          </p:cNvSpPr>
          <p:nvPr>
            <p:ph type="body" idx="4294967295"/>
          </p:nvPr>
        </p:nvSpPr>
        <p:spPr>
          <a:xfrm>
            <a:off x="684213" y="1484313"/>
            <a:ext cx="7848600" cy="4608512"/>
          </a:xfrm>
        </p:spPr>
        <p:txBody>
          <a:bodyPr/>
          <a:lstStyle/>
          <a:p>
            <a:r>
              <a:rPr lang="zh-CN" altLang="en-US" sz="2000" smtClean="0"/>
              <a:t>新中国成立以来，国债发行历史大致可以分为两个阶段：</a:t>
            </a:r>
          </a:p>
          <a:p>
            <a:r>
              <a:rPr lang="zh-CN" altLang="en-US" sz="2000" b="1" smtClean="0"/>
              <a:t>第一阶段（</a:t>
            </a:r>
            <a:r>
              <a:rPr lang="en-US" altLang="zh-CN" sz="2000" b="1" smtClean="0"/>
              <a:t>1950-1958</a:t>
            </a:r>
            <a:r>
              <a:rPr lang="zh-CN" altLang="en-US" sz="2000" b="1" smtClean="0"/>
              <a:t>年）：</a:t>
            </a:r>
          </a:p>
          <a:p>
            <a:pPr>
              <a:buFont typeface="Wingdings" pitchFamily="2" charset="2"/>
              <a:buNone/>
            </a:pPr>
            <a:r>
              <a:rPr lang="zh-CN" altLang="en-US" sz="2000" b="1" smtClean="0"/>
              <a:t>  人民胜利折实公债：</a:t>
            </a:r>
            <a:r>
              <a:rPr lang="zh-CN" altLang="en-US" sz="2000" smtClean="0"/>
              <a:t>总额</a:t>
            </a:r>
            <a:r>
              <a:rPr lang="en-US" altLang="zh-CN" sz="2000" smtClean="0"/>
              <a:t>2</a:t>
            </a:r>
            <a:r>
              <a:rPr lang="zh-CN" altLang="en-US" sz="2000" smtClean="0"/>
              <a:t>万万份，拟于</a:t>
            </a:r>
            <a:r>
              <a:rPr lang="en-US" altLang="zh-CN" sz="2000" smtClean="0"/>
              <a:t>1950</a:t>
            </a:r>
            <a:r>
              <a:rPr lang="zh-CN" altLang="en-US" sz="2000" smtClean="0"/>
              <a:t>年内分两期发行。是一种以若干种类和数量的实物的市价为筹集和还本计算单位的公债。第一期共发行了</a:t>
            </a:r>
            <a:r>
              <a:rPr lang="en-US" altLang="zh-CN" sz="2000" smtClean="0"/>
              <a:t>1.48</a:t>
            </a:r>
            <a:r>
              <a:rPr lang="zh-CN" altLang="en-US" sz="2000" smtClean="0"/>
              <a:t>亿分，年息</a:t>
            </a:r>
            <a:r>
              <a:rPr lang="en-US" altLang="zh-CN" sz="2000" smtClean="0"/>
              <a:t>5</a:t>
            </a:r>
            <a:r>
              <a:rPr lang="zh-CN" altLang="en-US" sz="2000" smtClean="0"/>
              <a:t>厘，分</a:t>
            </a:r>
            <a:r>
              <a:rPr lang="en-US" altLang="zh-CN" sz="2000" smtClean="0"/>
              <a:t>5</a:t>
            </a:r>
            <a:r>
              <a:rPr lang="zh-CN" altLang="en-US" sz="2000" smtClean="0"/>
              <a:t>年偿还。后因国家财政经济状况好转，第二期停止发行。该公债主要按照当时各大行政区城市的多寡大小，人口多少及政治经济情况分配各区推销任务，主要购买对象为社会较富裕阶层。</a:t>
            </a:r>
          </a:p>
          <a:p>
            <a:pPr>
              <a:buFont typeface="Wingdings" pitchFamily="2" charset="2"/>
              <a:buNone/>
            </a:pPr>
            <a:r>
              <a:rPr lang="zh-CN" altLang="en-US" sz="2000" b="1" smtClean="0"/>
              <a:t>  国家经济建设公债：</a:t>
            </a:r>
            <a:r>
              <a:rPr lang="zh-CN" altLang="en-US" sz="2000" smtClean="0"/>
              <a:t>从</a:t>
            </a:r>
            <a:r>
              <a:rPr lang="en-US" altLang="zh-CN" sz="2000" smtClean="0"/>
              <a:t>1954</a:t>
            </a:r>
            <a:r>
              <a:rPr lang="zh-CN" altLang="en-US" sz="2000" smtClean="0"/>
              <a:t>年起开始发行，至</a:t>
            </a:r>
            <a:r>
              <a:rPr lang="en-US" altLang="zh-CN" sz="2000" smtClean="0"/>
              <a:t>1958</a:t>
            </a:r>
            <a:r>
              <a:rPr lang="zh-CN" altLang="en-US" sz="2000" smtClean="0"/>
              <a:t>年止，共发行</a:t>
            </a:r>
            <a:r>
              <a:rPr lang="en-US" altLang="zh-CN" sz="2000" smtClean="0"/>
              <a:t>5</a:t>
            </a:r>
            <a:r>
              <a:rPr lang="zh-CN" altLang="en-US" sz="2000" smtClean="0"/>
              <a:t>期。计划发行</a:t>
            </a:r>
            <a:r>
              <a:rPr lang="en-US" altLang="zh-CN" sz="2000" smtClean="0"/>
              <a:t>30.3</a:t>
            </a:r>
            <a:r>
              <a:rPr lang="zh-CN" altLang="en-US" sz="2000" smtClean="0"/>
              <a:t>亿元。</a:t>
            </a:r>
            <a:r>
              <a:rPr lang="en-US" altLang="zh-CN" sz="2000" smtClean="0"/>
              <a:t>1954</a:t>
            </a:r>
            <a:r>
              <a:rPr lang="zh-CN" altLang="en-US" sz="2000" smtClean="0"/>
              <a:t>年至</a:t>
            </a:r>
            <a:r>
              <a:rPr lang="en-US" altLang="zh-CN" sz="2000" smtClean="0"/>
              <a:t>1957</a:t>
            </a:r>
            <a:r>
              <a:rPr lang="zh-CN" altLang="en-US" sz="2000" smtClean="0"/>
              <a:t>年每年发行</a:t>
            </a:r>
            <a:r>
              <a:rPr lang="en-US" altLang="zh-CN" sz="2000" smtClean="0"/>
              <a:t>6</a:t>
            </a:r>
            <a:r>
              <a:rPr lang="zh-CN" altLang="en-US" sz="2000" smtClean="0"/>
              <a:t>亿元，</a:t>
            </a:r>
            <a:r>
              <a:rPr lang="en-US" altLang="zh-CN" sz="2000" smtClean="0"/>
              <a:t>1958</a:t>
            </a:r>
            <a:r>
              <a:rPr lang="zh-CN" altLang="en-US" sz="2000" smtClean="0"/>
              <a:t>年发行</a:t>
            </a:r>
            <a:r>
              <a:rPr lang="en-US" altLang="zh-CN" sz="2000" smtClean="0"/>
              <a:t>6.3</a:t>
            </a:r>
            <a:r>
              <a:rPr lang="zh-CN" altLang="en-US" sz="2000" smtClean="0"/>
              <a:t>亿元。其中</a:t>
            </a:r>
            <a:r>
              <a:rPr lang="en-US" altLang="zh-CN" sz="2000" smtClean="0"/>
              <a:t>1954</a:t>
            </a:r>
            <a:r>
              <a:rPr lang="zh-CN" altLang="en-US" sz="2000" smtClean="0"/>
              <a:t>年发行的为</a:t>
            </a:r>
            <a:r>
              <a:rPr lang="en-US" altLang="zh-CN" sz="2000" smtClean="0"/>
              <a:t>8</a:t>
            </a:r>
            <a:r>
              <a:rPr lang="zh-CN" altLang="en-US" sz="2000" smtClean="0"/>
              <a:t>年期，后</a:t>
            </a:r>
            <a:r>
              <a:rPr lang="en-US" altLang="zh-CN" sz="2000" smtClean="0"/>
              <a:t>4</a:t>
            </a:r>
            <a:r>
              <a:rPr lang="zh-CN" altLang="en-US" sz="2000" smtClean="0"/>
              <a:t>年发行的</a:t>
            </a:r>
            <a:r>
              <a:rPr lang="en-US" altLang="zh-CN" sz="2000" smtClean="0"/>
              <a:t>4</a:t>
            </a:r>
            <a:r>
              <a:rPr lang="zh-CN" altLang="en-US" sz="2000" smtClean="0"/>
              <a:t>期均为</a:t>
            </a:r>
            <a:r>
              <a:rPr lang="en-US" altLang="zh-CN" sz="2000" smtClean="0"/>
              <a:t>10</a:t>
            </a:r>
            <a:r>
              <a:rPr lang="zh-CN" altLang="en-US" sz="2000" smtClean="0"/>
              <a:t>年期。利率均为年息</a:t>
            </a:r>
            <a:r>
              <a:rPr lang="en-US" altLang="zh-CN" sz="2000" smtClean="0"/>
              <a:t>4</a:t>
            </a:r>
            <a:r>
              <a:rPr lang="zh-CN" altLang="en-US" sz="2000" smtClean="0"/>
              <a:t>厘。</a:t>
            </a:r>
          </a:p>
          <a:p>
            <a:pPr>
              <a:buFont typeface="Wingdings" pitchFamily="2" charset="2"/>
              <a:buNone/>
            </a:pPr>
            <a:r>
              <a:rPr lang="zh-CN" altLang="en-US" sz="2000" smtClean="0"/>
              <a:t>  </a:t>
            </a:r>
            <a:r>
              <a:rPr lang="en-US" altLang="zh-CN" sz="2000" smtClean="0"/>
              <a:t>1958</a:t>
            </a:r>
            <a:r>
              <a:rPr lang="zh-CN" altLang="en-US" sz="2000" smtClean="0"/>
              <a:t>年至</a:t>
            </a:r>
            <a:r>
              <a:rPr lang="en-US" altLang="zh-CN" sz="2000" smtClean="0"/>
              <a:t>1980</a:t>
            </a:r>
            <a:r>
              <a:rPr lang="zh-CN" altLang="en-US" sz="2000" smtClean="0"/>
              <a:t>年</a:t>
            </a:r>
            <a:r>
              <a:rPr lang="en-US" altLang="zh-CN" sz="2000" smtClean="0"/>
              <a:t>23</a:t>
            </a:r>
            <a:r>
              <a:rPr lang="zh-CN" altLang="en-US" sz="2000" smtClean="0"/>
              <a:t>年间，中国政府没有发行任何国债，既无内债也无外债。</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p:txBody>
          <a:bodyPr/>
          <a:lstStyle/>
          <a:p>
            <a:r>
              <a:rPr lang="zh-CN" altLang="en-US" b="0" smtClean="0"/>
              <a:t>一级国债市场历史</a:t>
            </a:r>
          </a:p>
        </p:txBody>
      </p:sp>
      <p:sp>
        <p:nvSpPr>
          <p:cNvPr id="20482" name="Rectangle 3"/>
          <p:cNvSpPr>
            <a:spLocks noGrp="1" noChangeArrowheads="1"/>
          </p:cNvSpPr>
          <p:nvPr>
            <p:ph type="body" idx="4294967295"/>
          </p:nvPr>
        </p:nvSpPr>
        <p:spPr>
          <a:xfrm>
            <a:off x="323850" y="1484313"/>
            <a:ext cx="8509000" cy="5184775"/>
          </a:xfrm>
        </p:spPr>
        <p:txBody>
          <a:bodyPr/>
          <a:lstStyle/>
          <a:p>
            <a:r>
              <a:rPr lang="zh-CN" altLang="en-US" sz="1600" b="1" smtClean="0"/>
              <a:t>第二阶段（</a:t>
            </a:r>
            <a:r>
              <a:rPr lang="en-US" altLang="zh-CN" sz="1600" b="1" smtClean="0"/>
              <a:t>1981</a:t>
            </a:r>
            <a:r>
              <a:rPr lang="zh-CN" altLang="en-US" sz="1600" b="1" smtClean="0"/>
              <a:t>年至今）：</a:t>
            </a:r>
          </a:p>
          <a:p>
            <a:pPr>
              <a:buFont typeface="Wingdings" pitchFamily="2" charset="2"/>
              <a:buNone/>
            </a:pPr>
            <a:r>
              <a:rPr lang="zh-CN" altLang="en-US" sz="1600" b="1" smtClean="0"/>
              <a:t>  行政摊派：</a:t>
            </a:r>
            <a:r>
              <a:rPr lang="en-US" altLang="zh-CN" sz="1600" smtClean="0"/>
              <a:t>1981-1990</a:t>
            </a:r>
            <a:r>
              <a:rPr lang="zh-CN" altLang="en-US" sz="1600" smtClean="0"/>
              <a:t>年。</a:t>
            </a:r>
            <a:r>
              <a:rPr lang="en-US" altLang="zh-CN" sz="1600" smtClean="0"/>
              <a:t>1981</a:t>
            </a:r>
            <a:r>
              <a:rPr lang="zh-CN" altLang="en-US" sz="1600" smtClean="0"/>
              <a:t>年中央财政出现了重大的预算赤字。发行的国债主要面向国有企业和政府机构。</a:t>
            </a:r>
            <a:r>
              <a:rPr lang="en-US" altLang="zh-CN" sz="1600" smtClean="0"/>
              <a:t>1982-1984</a:t>
            </a:r>
            <a:r>
              <a:rPr lang="zh-CN" altLang="en-US" sz="1600" smtClean="0"/>
              <a:t>年每年发行</a:t>
            </a:r>
            <a:r>
              <a:rPr lang="en-US" altLang="zh-CN" sz="1600" smtClean="0"/>
              <a:t>40</a:t>
            </a:r>
            <a:r>
              <a:rPr lang="zh-CN" altLang="en-US" sz="1600" smtClean="0"/>
              <a:t>亿元左右，</a:t>
            </a:r>
            <a:r>
              <a:rPr lang="en-US" altLang="zh-CN" sz="1600" smtClean="0"/>
              <a:t>1985</a:t>
            </a:r>
            <a:r>
              <a:rPr lang="zh-CN" altLang="en-US" sz="1600" smtClean="0"/>
              <a:t>年增大到</a:t>
            </a:r>
            <a:r>
              <a:rPr lang="en-US" altLang="zh-CN" sz="1600" smtClean="0"/>
              <a:t>60</a:t>
            </a:r>
            <a:r>
              <a:rPr lang="zh-CN" altLang="en-US" sz="1600" smtClean="0"/>
              <a:t>亿元。</a:t>
            </a:r>
          </a:p>
          <a:p>
            <a:pPr>
              <a:buFont typeface="Wingdings" pitchFamily="2" charset="2"/>
              <a:buNone/>
            </a:pPr>
            <a:r>
              <a:rPr lang="zh-CN" altLang="en-US" sz="1600" smtClean="0"/>
              <a:t>  </a:t>
            </a:r>
            <a:r>
              <a:rPr lang="zh-CN" altLang="en-US" sz="1600" b="1" smtClean="0"/>
              <a:t>强制销售：</a:t>
            </a:r>
            <a:r>
              <a:rPr lang="en-US" altLang="zh-CN" sz="1600" smtClean="0"/>
              <a:t>1981-1988</a:t>
            </a:r>
            <a:r>
              <a:rPr lang="zh-CN" altLang="en-US" sz="1600" smtClean="0"/>
              <a:t>年。在这一期间，大部分债券都是间接发行。国债利率高于储蓄存款利率，主要被摊派给个人。</a:t>
            </a:r>
          </a:p>
          <a:p>
            <a:pPr>
              <a:buFont typeface="Wingdings" pitchFamily="2" charset="2"/>
              <a:buNone/>
            </a:pPr>
            <a:r>
              <a:rPr lang="zh-CN" altLang="en-US" sz="1600" b="1" smtClean="0"/>
              <a:t>  放开国债转让：</a:t>
            </a:r>
            <a:r>
              <a:rPr lang="en-US" altLang="zh-CN" sz="1600" smtClean="0"/>
              <a:t>1988-1990</a:t>
            </a:r>
            <a:r>
              <a:rPr lang="zh-CN" altLang="en-US" sz="1600" smtClean="0"/>
              <a:t>年。在</a:t>
            </a:r>
            <a:r>
              <a:rPr lang="en-US" altLang="zh-CN" sz="1600" smtClean="0"/>
              <a:t>1988</a:t>
            </a:r>
            <a:r>
              <a:rPr lang="zh-CN" altLang="en-US" sz="1600" smtClean="0"/>
              <a:t>年的</a:t>
            </a:r>
            <a:r>
              <a:rPr lang="en-US" altLang="zh-CN" sz="1600" smtClean="0"/>
              <a:t>4</a:t>
            </a:r>
            <a:r>
              <a:rPr lang="zh-CN" altLang="en-US" sz="1600" smtClean="0"/>
              <a:t>月和</a:t>
            </a:r>
            <a:r>
              <a:rPr lang="en-US" altLang="zh-CN" sz="1600" smtClean="0"/>
              <a:t>6</a:t>
            </a:r>
            <a:r>
              <a:rPr lang="zh-CN" altLang="en-US" sz="1600" smtClean="0"/>
              <a:t>月，在</a:t>
            </a:r>
            <a:r>
              <a:rPr lang="en-US" altLang="zh-CN" sz="1600" smtClean="0"/>
              <a:t>61</a:t>
            </a:r>
            <a:r>
              <a:rPr lang="zh-CN" altLang="en-US" sz="1600" smtClean="0"/>
              <a:t>个城市发起了国债交易和转让的试点改革。</a:t>
            </a:r>
          </a:p>
          <a:p>
            <a:pPr>
              <a:buFont typeface="Wingdings" pitchFamily="2" charset="2"/>
              <a:buNone/>
            </a:pPr>
            <a:r>
              <a:rPr lang="zh-CN" altLang="en-US" sz="1600" smtClean="0"/>
              <a:t>  </a:t>
            </a:r>
            <a:r>
              <a:rPr lang="zh-CN" altLang="en-US" sz="1600" b="1" smtClean="0"/>
              <a:t>引入承购包销机制：</a:t>
            </a:r>
            <a:r>
              <a:rPr lang="en-US" altLang="zh-CN" sz="1600" smtClean="0"/>
              <a:t>1991-1994</a:t>
            </a:r>
            <a:r>
              <a:rPr lang="zh-CN" altLang="en-US" sz="1600" smtClean="0"/>
              <a:t>年。</a:t>
            </a:r>
            <a:r>
              <a:rPr lang="en-US" altLang="zh-CN" sz="1600" smtClean="0"/>
              <a:t>1991</a:t>
            </a:r>
            <a:r>
              <a:rPr lang="zh-CN" altLang="en-US" sz="1600" smtClean="0"/>
              <a:t>年财政部组织了首次国债承购包销活动，共有</a:t>
            </a:r>
            <a:r>
              <a:rPr lang="en-US" altLang="zh-CN" sz="1600" smtClean="0"/>
              <a:t>70</a:t>
            </a:r>
            <a:r>
              <a:rPr lang="zh-CN" altLang="en-US" sz="1600" smtClean="0"/>
              <a:t>加证券中介机构参与。</a:t>
            </a:r>
            <a:r>
              <a:rPr lang="en-US" altLang="zh-CN" sz="1600" smtClean="0"/>
              <a:t>1993</a:t>
            </a:r>
            <a:r>
              <a:rPr lang="zh-CN" altLang="en-US" sz="1600" smtClean="0"/>
              <a:t>年尝试引入记账式政府债券，</a:t>
            </a:r>
            <a:r>
              <a:rPr lang="en-US" altLang="zh-CN" sz="1600" smtClean="0"/>
              <a:t>1994</a:t>
            </a:r>
            <a:r>
              <a:rPr lang="zh-CN" altLang="en-US" sz="1600" smtClean="0"/>
              <a:t>年引入针对个人投资者的凭证式国债。</a:t>
            </a:r>
          </a:p>
          <a:p>
            <a:pPr>
              <a:buFont typeface="Wingdings" pitchFamily="2" charset="2"/>
              <a:buNone/>
            </a:pPr>
            <a:r>
              <a:rPr lang="zh-CN" altLang="en-US" sz="1600" b="1" smtClean="0"/>
              <a:t>  市场成形：</a:t>
            </a:r>
            <a:r>
              <a:rPr lang="en-US" altLang="zh-CN" sz="1600" smtClean="0"/>
              <a:t>1995-1997</a:t>
            </a:r>
            <a:r>
              <a:rPr lang="zh-CN" altLang="en-US" sz="1600" smtClean="0"/>
              <a:t>年。</a:t>
            </a:r>
            <a:r>
              <a:rPr lang="en-US" altLang="zh-CN" sz="1600" smtClean="0"/>
              <a:t>1995</a:t>
            </a:r>
            <a:r>
              <a:rPr lang="zh-CN" altLang="en-US" sz="1600" smtClean="0"/>
              <a:t>年初，国债期货市场被叫停。</a:t>
            </a:r>
            <a:r>
              <a:rPr lang="en-US" altLang="zh-CN" sz="1600" smtClean="0"/>
              <a:t>1996</a:t>
            </a:r>
            <a:r>
              <a:rPr lang="zh-CN" altLang="en-US" sz="1600" smtClean="0"/>
              <a:t>年改由市场拍卖方式进行，无纸债券逐渐取代了纸质债券。</a:t>
            </a:r>
          </a:p>
          <a:p>
            <a:pPr>
              <a:buFont typeface="Wingdings" pitchFamily="2" charset="2"/>
              <a:buNone/>
            </a:pPr>
            <a:r>
              <a:rPr lang="zh-CN" altLang="en-US" sz="1600" b="1" smtClean="0"/>
              <a:t>  银行间债券市场的出现：</a:t>
            </a:r>
            <a:r>
              <a:rPr lang="en-US" altLang="zh-CN" sz="1600" smtClean="0"/>
              <a:t>1998</a:t>
            </a:r>
            <a:r>
              <a:rPr lang="zh-CN" altLang="en-US" sz="1600" smtClean="0"/>
              <a:t>年以后。</a:t>
            </a:r>
            <a:r>
              <a:rPr lang="en-US" altLang="zh-CN" sz="1600" smtClean="0"/>
              <a:t>1998</a:t>
            </a:r>
            <a:r>
              <a:rPr lang="zh-CN" altLang="en-US" sz="1600" smtClean="0"/>
              <a:t>年，银行离开了交易所债券市场，同年建立银行间债券市场。</a:t>
            </a:r>
          </a:p>
          <a:p>
            <a:pPr>
              <a:buFont typeface="Wingdings" pitchFamily="2" charset="2"/>
              <a:buNone/>
            </a:pPr>
            <a:r>
              <a:rPr lang="zh-CN" altLang="en-US" sz="1600" b="1" smtClean="0"/>
              <a:t>  国债工具的多样化：</a:t>
            </a:r>
            <a:r>
              <a:rPr lang="en-US" altLang="zh-CN" sz="1600" smtClean="0"/>
              <a:t>1998-2004</a:t>
            </a:r>
            <a:r>
              <a:rPr lang="zh-CN" altLang="en-US" sz="1600" smtClean="0"/>
              <a:t>年。期限进一步完善，交易量飞速上涨。</a:t>
            </a:r>
          </a:p>
          <a:p>
            <a:pPr>
              <a:buFont typeface="Wingdings" pitchFamily="2" charset="2"/>
              <a:buNone/>
            </a:pPr>
            <a:r>
              <a:rPr lang="zh-CN" altLang="en-US" sz="1600" b="1" smtClean="0"/>
              <a:t>  国债的跨市场发行：</a:t>
            </a:r>
            <a:r>
              <a:rPr lang="en-US" altLang="zh-CN" sz="1600" smtClean="0"/>
              <a:t>2004-2008</a:t>
            </a:r>
            <a:r>
              <a:rPr lang="zh-CN" altLang="en-US" sz="1600" smtClean="0"/>
              <a:t>年。从</a:t>
            </a:r>
            <a:r>
              <a:rPr lang="en-US" altLang="zh-CN" sz="1600" smtClean="0"/>
              <a:t>2004</a:t>
            </a:r>
            <a:r>
              <a:rPr lang="zh-CN" altLang="en-US" sz="1600" smtClean="0"/>
              <a:t>年开始，财政部开始跨市场发行国债。</a:t>
            </a:r>
          </a:p>
          <a:p>
            <a:pPr>
              <a:buFont typeface="Wingdings" pitchFamily="2" charset="2"/>
              <a:buNone/>
            </a:pPr>
            <a:endParaRPr lang="zh-CN" altLang="en-US" sz="1600" smtClean="0"/>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p:txBody>
          <a:bodyPr/>
          <a:lstStyle/>
          <a:p>
            <a:r>
              <a:rPr lang="zh-CN" altLang="en-US" b="0" smtClean="0"/>
              <a:t>一级国债市场历史：重要经验</a:t>
            </a:r>
          </a:p>
        </p:txBody>
      </p:sp>
      <p:sp>
        <p:nvSpPr>
          <p:cNvPr id="21506" name="Rectangle 3"/>
          <p:cNvSpPr>
            <a:spLocks noGrp="1" noChangeArrowheads="1"/>
          </p:cNvSpPr>
          <p:nvPr>
            <p:ph type="body" idx="4294967295"/>
          </p:nvPr>
        </p:nvSpPr>
        <p:spPr>
          <a:xfrm>
            <a:off x="317500" y="1673225"/>
            <a:ext cx="8509000" cy="5184775"/>
          </a:xfrm>
        </p:spPr>
        <p:txBody>
          <a:bodyPr/>
          <a:lstStyle/>
          <a:p>
            <a:r>
              <a:rPr lang="en-US" altLang="zh-CN" sz="2000" b="1" smtClean="0"/>
              <a:t>1.</a:t>
            </a:r>
            <a:r>
              <a:rPr lang="zh-CN" altLang="en-US" sz="2000" b="1" smtClean="0"/>
              <a:t>利率市场化。</a:t>
            </a:r>
          </a:p>
          <a:p>
            <a:r>
              <a:rPr lang="en-US" altLang="zh-CN" sz="2000" b="1" smtClean="0"/>
              <a:t>2.</a:t>
            </a:r>
            <a:r>
              <a:rPr lang="zh-CN" altLang="en-US" sz="2000" b="1" smtClean="0"/>
              <a:t>市场分层化。</a:t>
            </a:r>
            <a:r>
              <a:rPr lang="zh-CN" altLang="en-US" sz="2000" smtClean="0"/>
              <a:t>一级和二级，批发和零售</a:t>
            </a:r>
          </a:p>
          <a:p>
            <a:r>
              <a:rPr lang="en-US" altLang="zh-CN" sz="2000" b="1" smtClean="0"/>
              <a:t>3.</a:t>
            </a:r>
            <a:r>
              <a:rPr lang="zh-CN" altLang="en-US" sz="2000" b="1" smtClean="0"/>
              <a:t>债券无纸化。</a:t>
            </a:r>
            <a:r>
              <a:rPr lang="zh-CN" altLang="en-US" sz="2000" smtClean="0"/>
              <a:t>采用记账式国债，利于降低成本。</a:t>
            </a:r>
          </a:p>
          <a:p>
            <a:r>
              <a:rPr lang="en-US" altLang="zh-CN" sz="2000" b="1" smtClean="0"/>
              <a:t>4.</a:t>
            </a:r>
            <a:r>
              <a:rPr lang="zh-CN" altLang="en-US" sz="2000" b="1" smtClean="0"/>
              <a:t>交易电子化。</a:t>
            </a:r>
            <a:r>
              <a:rPr lang="zh-CN" altLang="en-US" sz="2000" smtClean="0"/>
              <a:t>场内交易与场外交易都通过计算机系统进行，交易信息采用电子方式传输。</a:t>
            </a:r>
          </a:p>
          <a:p>
            <a:r>
              <a:rPr lang="en-US" altLang="zh-CN" sz="2000" b="1" smtClean="0"/>
              <a:t>5.</a:t>
            </a:r>
            <a:r>
              <a:rPr lang="zh-CN" altLang="en-US" sz="2000" b="1" smtClean="0"/>
              <a:t>品种多样化。</a:t>
            </a:r>
            <a:r>
              <a:rPr lang="zh-CN" altLang="en-US" sz="2000" smtClean="0"/>
              <a:t>期限多样化</a:t>
            </a:r>
          </a:p>
          <a:p>
            <a:r>
              <a:rPr lang="en-US" altLang="zh-CN" sz="2000" b="1" smtClean="0"/>
              <a:t>6.</a:t>
            </a:r>
            <a:r>
              <a:rPr lang="zh-CN" altLang="en-US" sz="2000" b="1" smtClean="0"/>
              <a:t>程序标准化。</a:t>
            </a:r>
            <a:r>
              <a:rPr lang="zh-CN" altLang="en-US" sz="2000" smtClean="0"/>
              <a:t>有固定的发行计划和稳定可靠的发行方法。</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395288" y="620713"/>
            <a:ext cx="6337300" cy="647700"/>
          </a:xfrm>
        </p:spPr>
        <p:txBody>
          <a:bodyPr/>
          <a:lstStyle/>
          <a:p>
            <a:r>
              <a:rPr lang="zh-CN" altLang="en-US" b="0" smtClean="0"/>
              <a:t>一级国债市场：中国国债招标方式</a:t>
            </a:r>
          </a:p>
        </p:txBody>
      </p:sp>
      <p:sp>
        <p:nvSpPr>
          <p:cNvPr id="22530" name="Rectangle 3"/>
          <p:cNvSpPr>
            <a:spLocks noGrp="1" noChangeArrowheads="1"/>
          </p:cNvSpPr>
          <p:nvPr>
            <p:ph type="body" idx="4294967295"/>
          </p:nvPr>
        </p:nvSpPr>
        <p:spPr>
          <a:xfrm>
            <a:off x="395288" y="1412875"/>
            <a:ext cx="8070850" cy="5184775"/>
          </a:xfrm>
        </p:spPr>
        <p:txBody>
          <a:bodyPr/>
          <a:lstStyle/>
          <a:p>
            <a:pPr>
              <a:lnSpc>
                <a:spcPct val="80000"/>
              </a:lnSpc>
            </a:pPr>
            <a:r>
              <a:rPr lang="zh-CN" altLang="en-US" sz="1800" smtClean="0"/>
              <a:t>竞争性招标</a:t>
            </a:r>
          </a:p>
          <a:p>
            <a:pPr>
              <a:lnSpc>
                <a:spcPct val="80000"/>
              </a:lnSpc>
            </a:pPr>
            <a:r>
              <a:rPr lang="zh-CN" altLang="en-US" sz="1800" smtClean="0"/>
              <a:t>竞争性招标时间为招标日上午</a:t>
            </a:r>
            <a:r>
              <a:rPr lang="en-US" altLang="zh-CN" sz="1800" smtClean="0"/>
              <a:t>9</a:t>
            </a:r>
            <a:r>
              <a:rPr lang="zh-CN" altLang="en-US" sz="1800" smtClean="0"/>
              <a:t>：</a:t>
            </a:r>
            <a:r>
              <a:rPr lang="en-US" altLang="zh-CN" sz="1800" smtClean="0"/>
              <a:t>30</a:t>
            </a:r>
            <a:r>
              <a:rPr lang="zh-CN" altLang="en-US" sz="1800" smtClean="0"/>
              <a:t>至</a:t>
            </a:r>
            <a:r>
              <a:rPr lang="en-US" altLang="zh-CN" sz="1800" smtClean="0"/>
              <a:t>10:30</a:t>
            </a:r>
            <a:r>
              <a:rPr lang="zh-CN" altLang="en-US" sz="1800" smtClean="0"/>
              <a:t>。</a:t>
            </a:r>
          </a:p>
          <a:p>
            <a:pPr>
              <a:lnSpc>
                <a:spcPct val="80000"/>
              </a:lnSpc>
            </a:pPr>
            <a:r>
              <a:rPr lang="zh-CN" altLang="en-US" sz="1800" smtClean="0"/>
              <a:t>竞争性招标方式包括单一价格、多重价格和单一价格与多重价格结合的混合式（以下简称混合式），招标标的为利率或价格。</a:t>
            </a:r>
          </a:p>
          <a:p>
            <a:pPr>
              <a:lnSpc>
                <a:spcPct val="80000"/>
              </a:lnSpc>
            </a:pPr>
            <a:r>
              <a:rPr lang="zh-CN" altLang="en-US" sz="1800" smtClean="0"/>
              <a:t> </a:t>
            </a:r>
            <a:r>
              <a:rPr lang="zh-CN" altLang="en-US" sz="1800" b="1" smtClean="0"/>
              <a:t>   荷兰式：</a:t>
            </a:r>
            <a:r>
              <a:rPr lang="en-US" altLang="zh-CN" sz="1800" smtClean="0"/>
              <a:t>10</a:t>
            </a:r>
            <a:r>
              <a:rPr lang="zh-CN" altLang="en-US" sz="1800" smtClean="0"/>
              <a:t>年期（不含）以上记账式国债采用单一价格招标方式。标的为利率时，全场最高中标利率为当期国债票面利率，各中标国债承销团成员（以下简称中标机构）均按面值承销；标的为价格时，全场最低中标价格为当次国债发行价格，各中标机构均按发行价格承销。</a:t>
            </a:r>
          </a:p>
          <a:p>
            <a:pPr>
              <a:lnSpc>
                <a:spcPct val="80000"/>
              </a:lnSpc>
            </a:pPr>
            <a:r>
              <a:rPr lang="zh-CN" altLang="en-US" sz="1800" smtClean="0"/>
              <a:t>    </a:t>
            </a:r>
            <a:r>
              <a:rPr lang="zh-CN" altLang="en-US" sz="1800" b="1" smtClean="0"/>
              <a:t>美国式：</a:t>
            </a:r>
            <a:r>
              <a:rPr lang="en-US" altLang="zh-CN" sz="1800" smtClean="0"/>
              <a:t>1</a:t>
            </a:r>
            <a:r>
              <a:rPr lang="zh-CN" altLang="en-US" sz="1800" smtClean="0"/>
              <a:t>年期（不含）以下记账式国债采用多重价格招标方式。标的为利率时，全场加权平均中标利率为当期国债票面利率，中标机构按各自中标标位利率与票面利率折算的价格承销；标的为价格时，全场加权平均中标价格为当次国债发行价格，中标机构按各自中标标位的价格承销。</a:t>
            </a:r>
          </a:p>
          <a:p>
            <a:pPr>
              <a:lnSpc>
                <a:spcPct val="80000"/>
              </a:lnSpc>
            </a:pPr>
            <a:r>
              <a:rPr lang="zh-CN" altLang="en-US" sz="1800" smtClean="0"/>
              <a:t>    </a:t>
            </a:r>
            <a:r>
              <a:rPr lang="zh-CN" altLang="en-US" sz="1800" b="1" smtClean="0"/>
              <a:t>混合式：</a:t>
            </a:r>
            <a:r>
              <a:rPr lang="zh-CN" altLang="en-US" sz="1800" smtClean="0"/>
              <a:t>关键期限国债采用混合式招标方式。标的为利率时，全场加权平均中标利率为当期国债票面利率，低于或等于票面利率的中标标位，按面值承销；高于票面利率的中标标位，按各中标标位的利率与票面利率折算的价格承销。标的为价格时，全场加权平均中标价格为当次国债发行价格，高于或等于发行价格的中标标位，按发行价格承销；低于发行价格的中标标位，按各中标标位的价格承销。</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a:xfrm>
            <a:off x="395288" y="692150"/>
            <a:ext cx="6337300" cy="647700"/>
          </a:xfrm>
        </p:spPr>
        <p:txBody>
          <a:bodyPr/>
          <a:lstStyle/>
          <a:p>
            <a:r>
              <a:rPr lang="zh-CN" altLang="en-US" b="0" smtClean="0"/>
              <a:t>一级国债市场：中国国债招标方式</a:t>
            </a:r>
          </a:p>
        </p:txBody>
      </p:sp>
      <p:sp>
        <p:nvSpPr>
          <p:cNvPr id="23554" name="Rectangle 3"/>
          <p:cNvSpPr>
            <a:spLocks noGrp="1" noChangeArrowheads="1"/>
          </p:cNvSpPr>
          <p:nvPr>
            <p:ph type="body" idx="4294967295"/>
          </p:nvPr>
        </p:nvSpPr>
        <p:spPr>
          <a:xfrm>
            <a:off x="323850" y="1412875"/>
            <a:ext cx="8509000" cy="4824413"/>
          </a:xfrm>
        </p:spPr>
        <p:txBody>
          <a:bodyPr/>
          <a:lstStyle/>
          <a:p>
            <a:pPr>
              <a:lnSpc>
                <a:spcPct val="80000"/>
              </a:lnSpc>
            </a:pPr>
            <a:r>
              <a:rPr lang="zh-CN" altLang="en-US" sz="1400" smtClean="0"/>
              <a:t> </a:t>
            </a:r>
            <a:r>
              <a:rPr lang="zh-CN" altLang="en-US" sz="1600" b="1" smtClean="0"/>
              <a:t>投标限定：</a:t>
            </a:r>
          </a:p>
          <a:p>
            <a:pPr>
              <a:lnSpc>
                <a:spcPct val="80000"/>
              </a:lnSpc>
            </a:pPr>
            <a:r>
              <a:rPr lang="zh-CN" altLang="en-US" sz="1600" b="1" smtClean="0"/>
              <a:t>    </a:t>
            </a:r>
            <a:r>
              <a:rPr lang="zh-CN" altLang="en-US" sz="1600" smtClean="0"/>
              <a:t>投标标位变动幅度。利率招标时，标位变动幅度为</a:t>
            </a:r>
            <a:r>
              <a:rPr lang="en-US" altLang="zh-CN" sz="1600" smtClean="0"/>
              <a:t>0.01%</a:t>
            </a:r>
            <a:r>
              <a:rPr lang="zh-CN" altLang="en-US" sz="1600" smtClean="0"/>
              <a:t>。价格招标时，</a:t>
            </a:r>
            <a:r>
              <a:rPr lang="en-US" altLang="zh-CN" sz="1600" smtClean="0"/>
              <a:t>91</a:t>
            </a:r>
            <a:r>
              <a:rPr lang="zh-CN" altLang="en-US" sz="1600" smtClean="0"/>
              <a:t>天、</a:t>
            </a:r>
            <a:r>
              <a:rPr lang="en-US" altLang="zh-CN" sz="1600" smtClean="0"/>
              <a:t>182</a:t>
            </a:r>
            <a:r>
              <a:rPr lang="zh-CN" altLang="en-US" sz="1600" smtClean="0"/>
              <a:t>天、</a:t>
            </a:r>
            <a:r>
              <a:rPr lang="en-US" altLang="zh-CN" sz="1600" smtClean="0"/>
              <a:t>273</a:t>
            </a:r>
            <a:r>
              <a:rPr lang="zh-CN" altLang="en-US" sz="1600" smtClean="0"/>
              <a:t>天国债标位变动幅度为</a:t>
            </a:r>
            <a:r>
              <a:rPr lang="en-US" altLang="zh-CN" sz="1600" smtClean="0"/>
              <a:t>0.002</a:t>
            </a:r>
            <a:r>
              <a:rPr lang="zh-CN" altLang="en-US" sz="1600" smtClean="0"/>
              <a:t>元；</a:t>
            </a:r>
            <a:r>
              <a:rPr lang="en-US" altLang="zh-CN" sz="1600" smtClean="0"/>
              <a:t>3</a:t>
            </a:r>
            <a:r>
              <a:rPr lang="zh-CN" altLang="en-US" sz="1600" smtClean="0"/>
              <a:t>年、</a:t>
            </a:r>
            <a:r>
              <a:rPr lang="en-US" altLang="zh-CN" sz="1600" smtClean="0"/>
              <a:t>5</a:t>
            </a:r>
            <a:r>
              <a:rPr lang="zh-CN" altLang="en-US" sz="1600" smtClean="0"/>
              <a:t>年、</a:t>
            </a:r>
            <a:r>
              <a:rPr lang="en-US" altLang="zh-CN" sz="1600" smtClean="0"/>
              <a:t>7</a:t>
            </a:r>
            <a:r>
              <a:rPr lang="zh-CN" altLang="en-US" sz="1600" smtClean="0"/>
              <a:t>年、</a:t>
            </a:r>
            <a:r>
              <a:rPr lang="en-US" altLang="zh-CN" sz="1600" smtClean="0"/>
              <a:t>10</a:t>
            </a:r>
            <a:r>
              <a:rPr lang="zh-CN" altLang="en-US" sz="1600" smtClean="0"/>
              <a:t>年期国债标位变动幅度为</a:t>
            </a:r>
            <a:r>
              <a:rPr lang="en-US" altLang="zh-CN" sz="1600" smtClean="0"/>
              <a:t>0.025</a:t>
            </a:r>
            <a:r>
              <a:rPr lang="zh-CN" altLang="en-US" sz="1600" smtClean="0"/>
              <a:t>元、</a:t>
            </a:r>
            <a:r>
              <a:rPr lang="en-US" altLang="zh-CN" sz="1600" smtClean="0"/>
              <a:t>0.05</a:t>
            </a:r>
            <a:r>
              <a:rPr lang="zh-CN" altLang="en-US" sz="1600" smtClean="0"/>
              <a:t>元、</a:t>
            </a:r>
            <a:r>
              <a:rPr lang="en-US" altLang="zh-CN" sz="1600" smtClean="0"/>
              <a:t>0.06</a:t>
            </a:r>
            <a:r>
              <a:rPr lang="zh-CN" altLang="en-US" sz="1600" smtClean="0"/>
              <a:t>元、</a:t>
            </a:r>
            <a:r>
              <a:rPr lang="en-US" altLang="zh-CN" sz="1600" smtClean="0"/>
              <a:t>0.08</a:t>
            </a:r>
            <a:r>
              <a:rPr lang="zh-CN" altLang="en-US" sz="1600" smtClean="0"/>
              <a:t>元。</a:t>
            </a:r>
          </a:p>
          <a:p>
            <a:pPr>
              <a:lnSpc>
                <a:spcPct val="80000"/>
              </a:lnSpc>
            </a:pPr>
            <a:r>
              <a:rPr lang="zh-CN" altLang="en-US" sz="1600" smtClean="0"/>
              <a:t>    投标标位差。每一国债承销团成员最高、最低投标标位差不得大于当次财政部记账式国债发行通知（以下简称当次发行通知）中规定的投标标位差。</a:t>
            </a:r>
          </a:p>
          <a:p>
            <a:pPr>
              <a:lnSpc>
                <a:spcPct val="80000"/>
              </a:lnSpc>
            </a:pPr>
            <a:r>
              <a:rPr lang="zh-CN" altLang="en-US" sz="1600" smtClean="0"/>
              <a:t>    投标剔除。背离全场加权平均投标利率或价格一定数量的标位为无效投标，全部落标，不参与全场加权平均中标利率或价格的计算。</a:t>
            </a:r>
          </a:p>
          <a:p>
            <a:pPr>
              <a:lnSpc>
                <a:spcPct val="80000"/>
              </a:lnSpc>
            </a:pPr>
            <a:r>
              <a:rPr lang="zh-CN" altLang="en-US" sz="1600" smtClean="0"/>
              <a:t>    中标剔除。标的为利率时，高于全场加权平均中标利率一定数量以上的标位，全部落标；标的为价格时，低于全场加权平均中标价格一定数量以上的标位，全部落标。</a:t>
            </a:r>
          </a:p>
          <a:p>
            <a:pPr>
              <a:lnSpc>
                <a:spcPct val="80000"/>
              </a:lnSpc>
            </a:pPr>
            <a:r>
              <a:rPr lang="zh-CN" altLang="en-US" sz="1600" smtClean="0"/>
              <a:t>    单一标位最低投标限额为</a:t>
            </a:r>
            <a:r>
              <a:rPr lang="en-US" altLang="zh-CN" sz="1600" smtClean="0"/>
              <a:t>0.2</a:t>
            </a:r>
            <a:r>
              <a:rPr lang="zh-CN" altLang="en-US" sz="1600" smtClean="0"/>
              <a:t>亿元，最高投标限额为</a:t>
            </a:r>
            <a:r>
              <a:rPr lang="en-US" altLang="zh-CN" sz="1600" smtClean="0"/>
              <a:t>30</a:t>
            </a:r>
            <a:r>
              <a:rPr lang="zh-CN" altLang="en-US" sz="1600" smtClean="0"/>
              <a:t>亿元。投标量变动幅度为</a:t>
            </a:r>
            <a:r>
              <a:rPr lang="en-US" altLang="zh-CN" sz="1600" smtClean="0"/>
              <a:t>0.1</a:t>
            </a:r>
            <a:r>
              <a:rPr lang="zh-CN" altLang="en-US" sz="1600" smtClean="0"/>
              <a:t>亿元的整数倍。</a:t>
            </a:r>
          </a:p>
          <a:p>
            <a:pPr>
              <a:lnSpc>
                <a:spcPct val="80000"/>
              </a:lnSpc>
            </a:pPr>
            <a:r>
              <a:rPr lang="zh-CN" altLang="en-US" sz="1600" smtClean="0"/>
              <a:t>    最高投标限额。国债承销团甲类成员不可追加的记账式国债最高投标限额为当次国债竞争性招标额的</a:t>
            </a:r>
            <a:r>
              <a:rPr lang="en-US" altLang="zh-CN" sz="1600" smtClean="0"/>
              <a:t>30%</a:t>
            </a:r>
            <a:r>
              <a:rPr lang="zh-CN" altLang="en-US" sz="1600" smtClean="0"/>
              <a:t>，可追加的记账式国债最高投标限额为当次国债竞争性招标额的</a:t>
            </a:r>
            <a:r>
              <a:rPr lang="en-US" altLang="zh-CN" sz="1600" smtClean="0"/>
              <a:t>25%</a:t>
            </a:r>
            <a:r>
              <a:rPr lang="zh-CN" altLang="en-US" sz="1600" smtClean="0"/>
              <a:t>。国债承销团乙类成员最高投标限额为当次国债竞争性招标额的</a:t>
            </a:r>
            <a:r>
              <a:rPr lang="en-US" altLang="zh-CN" sz="1600" smtClean="0"/>
              <a:t>10%</a:t>
            </a:r>
            <a:r>
              <a:rPr lang="zh-CN" altLang="en-US" sz="1600" smtClean="0"/>
              <a:t>。上述比例均计算至</a:t>
            </a:r>
            <a:r>
              <a:rPr lang="en-US" altLang="zh-CN" sz="1600" smtClean="0"/>
              <a:t>0.1</a:t>
            </a:r>
            <a:r>
              <a:rPr lang="zh-CN" altLang="en-US" sz="1600" smtClean="0"/>
              <a:t>亿元，</a:t>
            </a:r>
            <a:r>
              <a:rPr lang="en-US" altLang="zh-CN" sz="1600" smtClean="0"/>
              <a:t>0.1</a:t>
            </a:r>
            <a:r>
              <a:rPr lang="zh-CN" altLang="en-US" sz="1600" smtClean="0"/>
              <a:t>亿元以下</a:t>
            </a:r>
            <a:r>
              <a:rPr lang="en-US" altLang="zh-CN" sz="1600" smtClean="0"/>
              <a:t>4</a:t>
            </a:r>
            <a:r>
              <a:rPr lang="zh-CN" altLang="en-US" sz="1600" smtClean="0"/>
              <a:t>舍</a:t>
            </a:r>
            <a:r>
              <a:rPr lang="en-US" altLang="zh-CN" sz="1600" smtClean="0"/>
              <a:t>5</a:t>
            </a:r>
            <a:r>
              <a:rPr lang="zh-CN" altLang="en-US" sz="1600" smtClean="0"/>
              <a:t>入。</a:t>
            </a:r>
          </a:p>
          <a:p>
            <a:pPr>
              <a:lnSpc>
                <a:spcPct val="80000"/>
              </a:lnSpc>
            </a:pPr>
            <a:r>
              <a:rPr lang="zh-CN" altLang="en-US" sz="1600" b="1" smtClean="0"/>
              <a:t>  中标原则：</a:t>
            </a:r>
          </a:p>
          <a:p>
            <a:pPr>
              <a:lnSpc>
                <a:spcPct val="80000"/>
              </a:lnSpc>
            </a:pPr>
            <a:r>
              <a:rPr lang="zh-CN" altLang="en-US" sz="1600" b="1" smtClean="0"/>
              <a:t>    </a:t>
            </a:r>
            <a:r>
              <a:rPr lang="zh-CN" altLang="en-US" sz="1600" smtClean="0"/>
              <a:t>按照低利率或高价格优先的原则对有效投标逐笔募入，直到募满招标额或将全部有效标位募完为止。</a:t>
            </a:r>
          </a:p>
          <a:p>
            <a:pPr>
              <a:lnSpc>
                <a:spcPct val="80000"/>
              </a:lnSpc>
            </a:pPr>
            <a:r>
              <a:rPr lang="zh-CN" altLang="en-US" sz="1600" smtClean="0"/>
              <a:t>    最高中标利率标位或最低中标价格标位上的投标额大于剩余招标额，以国债承销团成员在该标位投标额为权重平均分配，取整至</a:t>
            </a:r>
            <a:r>
              <a:rPr lang="en-US" altLang="zh-CN" sz="1600" smtClean="0"/>
              <a:t>0.1</a:t>
            </a:r>
            <a:r>
              <a:rPr lang="zh-CN" altLang="en-US" sz="1600" smtClean="0"/>
              <a:t>亿元，尾数按投标时间优先原则分配。</a:t>
            </a:r>
          </a:p>
        </p:txBody>
      </p:sp>
    </p:spTree>
  </p:cSld>
  <p:clrMapOvr>
    <a:masterClrMapping/>
  </p:clrMapOvr>
  <p:transition spd="slow">
    <p:push/>
  </p:transition>
</p:sld>
</file>

<file path=ppt/theme/theme1.xml><?xml version="1.0" encoding="utf-8"?>
<a:theme xmlns:a="http://schemas.openxmlformats.org/drawingml/2006/main" name="CFFEX">
  <a:themeElements>
    <a:clrScheme name="CFFE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FFEX">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FFE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FFE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FFE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FFE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FFE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FFE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FFE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FFE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FFE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FFE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FFE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FFE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Pixel</Template>
  <TotalTime>22401</TotalTime>
  <Words>3947</Words>
  <Application>Microsoft Office PowerPoint</Application>
  <PresentationFormat>全屏显示(4:3)</PresentationFormat>
  <Paragraphs>1147</Paragraphs>
  <Slides>43</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7" baseType="lpstr">
      <vt:lpstr>Arial</vt:lpstr>
      <vt:lpstr>宋体</vt:lpstr>
      <vt:lpstr>黑体</vt:lpstr>
      <vt:lpstr>Wingdings</vt:lpstr>
      <vt:lpstr>楷体_GB2312</vt:lpstr>
      <vt:lpstr>Times New Roman</vt:lpstr>
      <vt:lpstr>Calibri</vt:lpstr>
      <vt:lpstr>Wingdings 2</vt:lpstr>
      <vt:lpstr>华文中宋</vt:lpstr>
      <vt:lpstr>Wingdings 3</vt:lpstr>
      <vt:lpstr>微软雅黑</vt:lpstr>
      <vt:lpstr>华文细黑</vt:lpstr>
      <vt:lpstr>CFFEX</vt:lpstr>
      <vt:lpstr>图表</vt:lpstr>
      <vt:lpstr>幻灯片 1</vt:lpstr>
      <vt:lpstr>幻灯片 2</vt:lpstr>
      <vt:lpstr>银行间债券市场产品一览</vt:lpstr>
      <vt:lpstr>幻灯片 4</vt:lpstr>
      <vt:lpstr>一级国债市场历史</vt:lpstr>
      <vt:lpstr>一级国债市场历史</vt:lpstr>
      <vt:lpstr>一级国债市场历史：重要经验</vt:lpstr>
      <vt:lpstr>一级国债市场：中国国债招标方式</vt:lpstr>
      <vt:lpstr>一级国债市场：中国国债招标方式</vt:lpstr>
      <vt:lpstr>一级国债市场：中国国债招标方式</vt:lpstr>
      <vt:lpstr>一级国债市场：中国国债招标方式</vt:lpstr>
      <vt:lpstr>一级市场：国债发行制度</vt:lpstr>
      <vt:lpstr>国债发行量可预测</vt:lpstr>
      <vt:lpstr>二级国债市场历史</vt:lpstr>
      <vt:lpstr>二级国债市场：主要参与机构</vt:lpstr>
      <vt:lpstr>二级市场：债券做市商</vt:lpstr>
      <vt:lpstr>主要机构需求一览</vt:lpstr>
      <vt:lpstr>银行间债券托管结构</vt:lpstr>
      <vt:lpstr>国债托管结构</vt:lpstr>
      <vt:lpstr>国债交易量与银行间市场交易量</vt:lpstr>
      <vt:lpstr>现货交易结构（按投资者）</vt:lpstr>
      <vt:lpstr>现货交易结构（按券种）</vt:lpstr>
      <vt:lpstr>幻灯片 23</vt:lpstr>
      <vt:lpstr>现货交易逻辑</vt:lpstr>
      <vt:lpstr>现货主要影响因素</vt:lpstr>
      <vt:lpstr>交易员感觉(How to get)-跨市场套利</vt:lpstr>
      <vt:lpstr>幻灯片 27</vt:lpstr>
      <vt:lpstr>1.需求方向是否单一</vt:lpstr>
      <vt:lpstr>2.CTD的可获得性</vt:lpstr>
      <vt:lpstr>3.银行进入的真实态度与需求</vt:lpstr>
      <vt:lpstr>4.期现货谁决定谁：考察现货和期货的历史波动性</vt:lpstr>
      <vt:lpstr>5.市场规模不对等之于对冲有效性的影响</vt:lpstr>
      <vt:lpstr>6.利率市场化对银行行为的改变</vt:lpstr>
      <vt:lpstr>幻灯片 34</vt:lpstr>
      <vt:lpstr>2.银行进入的监管规则猜想</vt:lpstr>
      <vt:lpstr>3.现有衍生产品的可替代性：利率互换成交量结构 </vt:lpstr>
      <vt:lpstr>IRS套保，分歧在增大</vt:lpstr>
      <vt:lpstr>4.跨市场转托管、结算实施便利性对市场的影响</vt:lpstr>
      <vt:lpstr>国债期货跨市场交割：对中央对手方的考验</vt:lpstr>
      <vt:lpstr>5.不可忽视的海外力量</vt:lpstr>
      <vt:lpstr>6.国际经验教训的启示</vt:lpstr>
      <vt:lpstr>幻灯片 42</vt:lpstr>
      <vt:lpstr>幻灯片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股指期货培训课件</dc:title>
  <dc:creator>cffex</dc:creator>
  <cp:lastModifiedBy>檀江来:处理</cp:lastModifiedBy>
  <cp:revision>1528</cp:revision>
  <dcterms:created xsi:type="dcterms:W3CDTF">2007-02-27T10:45:59Z</dcterms:created>
  <dcterms:modified xsi:type="dcterms:W3CDTF">2013-06-07T08:07:09Z</dcterms:modified>
</cp:coreProperties>
</file>