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2"/>
  </p:notesMasterIdLst>
  <p:sldIdLst>
    <p:sldId id="676" r:id="rId2"/>
    <p:sldId id="678" r:id="rId3"/>
    <p:sldId id="681" r:id="rId4"/>
    <p:sldId id="682" r:id="rId5"/>
    <p:sldId id="683" r:id="rId6"/>
    <p:sldId id="684" r:id="rId7"/>
    <p:sldId id="685" r:id="rId8"/>
    <p:sldId id="687" r:id="rId9"/>
    <p:sldId id="688" r:id="rId10"/>
    <p:sldId id="689" r:id="rId11"/>
    <p:sldId id="690" r:id="rId12"/>
    <p:sldId id="691" r:id="rId13"/>
    <p:sldId id="692" r:id="rId14"/>
    <p:sldId id="693" r:id="rId15"/>
    <p:sldId id="694" r:id="rId16"/>
    <p:sldId id="695" r:id="rId17"/>
    <p:sldId id="696" r:id="rId18"/>
    <p:sldId id="697" r:id="rId19"/>
    <p:sldId id="698" r:id="rId20"/>
    <p:sldId id="699" r:id="rId21"/>
    <p:sldId id="700" r:id="rId22"/>
    <p:sldId id="701" r:id="rId23"/>
    <p:sldId id="702" r:id="rId24"/>
    <p:sldId id="704" r:id="rId25"/>
    <p:sldId id="705" r:id="rId26"/>
    <p:sldId id="706" r:id="rId27"/>
    <p:sldId id="707" r:id="rId28"/>
    <p:sldId id="708" r:id="rId29"/>
    <p:sldId id="709" r:id="rId30"/>
    <p:sldId id="710" r:id="rId31"/>
    <p:sldId id="711" r:id="rId32"/>
    <p:sldId id="712" r:id="rId33"/>
    <p:sldId id="713" r:id="rId34"/>
    <p:sldId id="714" r:id="rId35"/>
    <p:sldId id="715" r:id="rId36"/>
    <p:sldId id="716" r:id="rId37"/>
    <p:sldId id="717" r:id="rId38"/>
    <p:sldId id="718" r:id="rId39"/>
    <p:sldId id="719" r:id="rId40"/>
    <p:sldId id="720" r:id="rId41"/>
    <p:sldId id="721" r:id="rId42"/>
    <p:sldId id="722" r:id="rId43"/>
    <p:sldId id="723" r:id="rId44"/>
    <p:sldId id="724" r:id="rId45"/>
    <p:sldId id="725" r:id="rId46"/>
    <p:sldId id="727" r:id="rId47"/>
    <p:sldId id="728" r:id="rId48"/>
    <p:sldId id="729" r:id="rId49"/>
    <p:sldId id="674" r:id="rId50"/>
    <p:sldId id="675"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0F218B"/>
    <a:srgbClr val="E5291B"/>
    <a:srgbClr val="D8C6CA"/>
    <a:srgbClr val="F0DAAE"/>
    <a:srgbClr val="CE291B"/>
    <a:srgbClr val="66B821"/>
    <a:srgbClr val="FF0000"/>
    <a:srgbClr val="DDDDDD"/>
    <a:srgbClr val="A50021"/>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2820" autoAdjust="0"/>
  </p:normalViewPr>
  <p:slideViewPr>
    <p:cSldViewPr>
      <p:cViewPr varScale="1">
        <p:scale>
          <a:sx n="69" d="100"/>
          <a:sy n="69" d="100"/>
        </p:scale>
        <p:origin x="-762" y="-108"/>
      </p:cViewPr>
      <p:guideLst>
        <p:guide orient="horz" pos="2160"/>
        <p:guide pos="2880"/>
        <p:guide pos="385"/>
        <p:guide pos="5375"/>
      </p:guideLst>
    </p:cSldViewPr>
  </p:slideViewPr>
  <p:outlineViewPr>
    <p:cViewPr>
      <p:scale>
        <a:sx n="33" d="100"/>
        <a:sy n="33" d="100"/>
      </p:scale>
      <p:origin x="0" y="13614"/>
    </p:cViewPr>
  </p:outlineViewPr>
  <p:notesTextViewPr>
    <p:cViewPr>
      <p:scale>
        <a:sx n="100" d="100"/>
        <a:sy n="100" d="100"/>
      </p:scale>
      <p:origin x="0" y="0"/>
    </p:cViewPr>
  </p:notesTextViewPr>
  <p:sorterViewPr>
    <p:cViewPr>
      <p:scale>
        <a:sx n="100" d="100"/>
        <a:sy n="100" d="100"/>
      </p:scale>
      <p:origin x="0" y="309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25T00:59:44.167" idx="1">
    <p:pos x="10" y="10"/>
    <p:text>金融大爆炸</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1B70BF2-4775-4E92-BDD3-305EFC7DB0B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baike.baidu.com/view/1147497.htm" TargetMode="External"/><Relationship Id="rId13" Type="http://schemas.openxmlformats.org/officeDocument/2006/relationships/hyperlink" Target="http://baike.baidu.com/view/2398.htm" TargetMode="External"/><Relationship Id="rId3" Type="http://schemas.openxmlformats.org/officeDocument/2006/relationships/hyperlink" Target="http://baike.baidu.com/view/986058.htm" TargetMode="External"/><Relationship Id="rId7" Type="http://schemas.openxmlformats.org/officeDocument/2006/relationships/hyperlink" Target="http://baike.baidu.com/view/695241.htm" TargetMode="External"/><Relationship Id="rId12" Type="http://schemas.openxmlformats.org/officeDocument/2006/relationships/hyperlink" Target="http://baike.baidu.com/view/156771.htm"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baidu.com/view/651429.htm" TargetMode="External"/><Relationship Id="rId11" Type="http://schemas.openxmlformats.org/officeDocument/2006/relationships/hyperlink" Target="http://baike.baidu.com/view/156864.htm" TargetMode="External"/><Relationship Id="rId5" Type="http://schemas.openxmlformats.org/officeDocument/2006/relationships/hyperlink" Target="http://baike.baidu.com/view/1333959.htm" TargetMode="External"/><Relationship Id="rId10" Type="http://schemas.openxmlformats.org/officeDocument/2006/relationships/hyperlink" Target="http://baike.baidu.com/view/1411094.htm" TargetMode="External"/><Relationship Id="rId4" Type="http://schemas.openxmlformats.org/officeDocument/2006/relationships/hyperlink" Target="http://baike.baidu.com/view/247285.htm" TargetMode="External"/><Relationship Id="rId9" Type="http://schemas.openxmlformats.org/officeDocument/2006/relationships/hyperlink" Target="http://baike.baidu.com/view/2102674.ht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finance.qq.com/l/financenews/jinrongshichang/jinrong.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在联邦储备银行建立之前</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中央银行的职能是分别由一些私人和政府机构承担的。这个时期的美国金融体制</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集中反映了当时的以自由放任主义和坚信市场机制自动均衡为主流的经济思潮。</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最典型的两个例子，哈定，柯立芝。</a:t>
            </a:r>
            <a:r>
              <a:rPr lang="en-US" altLang="zh-CN" sz="1200" kern="1200" dirty="0" smtClean="0">
                <a:solidFill>
                  <a:schemeClr val="tx1"/>
                </a:solidFill>
                <a:latin typeface="+mn-lt"/>
                <a:ea typeface="+mn-ea"/>
                <a:cs typeface="+mn-cs"/>
              </a:rPr>
              <a:t>9</a:t>
            </a:r>
            <a:r>
              <a:rPr lang="zh-CN" altLang="en-US" sz="1200" kern="1200" dirty="0" smtClean="0">
                <a:solidFill>
                  <a:schemeClr val="tx1"/>
                </a:solidFill>
                <a:latin typeface="+mn-lt"/>
                <a:ea typeface="+mn-ea"/>
                <a:cs typeface="+mn-cs"/>
              </a:rPr>
              <a:t>个麻烦掉到阴沟里</a:t>
            </a:r>
            <a:endParaRPr lang="zh-CN" altLang="en-US" dirty="0" smtClean="0"/>
          </a:p>
          <a:p>
            <a:r>
              <a:rPr lang="zh-CN" altLang="zh-CN" sz="1200" kern="1200" dirty="0" smtClean="0">
                <a:solidFill>
                  <a:schemeClr val="tx1"/>
                </a:solidFill>
                <a:latin typeface="+mn-lt"/>
                <a:ea typeface="+mn-ea"/>
                <a:cs typeface="+mn-cs"/>
              </a:rPr>
              <a:t>从</a:t>
            </a:r>
            <a:r>
              <a:rPr lang="en-US" altLang="zh-CN" sz="1200" kern="1200" dirty="0" smtClean="0">
                <a:solidFill>
                  <a:schemeClr val="tx1"/>
                </a:solidFill>
                <a:latin typeface="+mn-lt"/>
                <a:ea typeface="+mn-ea"/>
                <a:cs typeface="+mn-cs"/>
              </a:rPr>
              <a:t>1913</a:t>
            </a:r>
            <a:r>
              <a:rPr lang="zh-CN" altLang="zh-CN" sz="1200" kern="1200" dirty="0" smtClean="0">
                <a:solidFill>
                  <a:schemeClr val="tx1"/>
                </a:solidFill>
                <a:latin typeface="+mn-lt"/>
                <a:ea typeface="+mn-ea"/>
                <a:cs typeface="+mn-cs"/>
              </a:rPr>
              <a:t>年联邦储备体系诞生</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直到</a:t>
            </a:r>
            <a:r>
              <a:rPr lang="en-US" altLang="zh-CN" sz="1200" kern="1200" dirty="0" smtClean="0">
                <a:solidFill>
                  <a:schemeClr val="tx1"/>
                </a:solidFill>
                <a:latin typeface="+mn-lt"/>
                <a:ea typeface="+mn-ea"/>
                <a:cs typeface="+mn-cs"/>
              </a:rPr>
              <a:t>20</a:t>
            </a:r>
            <a:r>
              <a:rPr lang="zh-CN" altLang="zh-CN" sz="1200" kern="1200" dirty="0" smtClean="0">
                <a:solidFill>
                  <a:schemeClr val="tx1"/>
                </a:solidFill>
                <a:latin typeface="+mn-lt"/>
                <a:ea typeface="+mn-ea"/>
                <a:cs typeface="+mn-cs"/>
              </a:rPr>
              <a:t>年代联储完全建成</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美国的中央银行制度才真正建立起来。</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24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联邦储备法案通过以后，时任美孚银行行长职务的本杰明</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斯特朗于</a:t>
            </a:r>
            <a:r>
              <a:rPr lang="en-US" altLang="zh-CN" sz="1200" kern="1200" dirty="0" smtClean="0">
                <a:solidFill>
                  <a:schemeClr val="tx1"/>
                </a:solidFill>
                <a:latin typeface="+mn-lt"/>
                <a:ea typeface="+mn-ea"/>
                <a:cs typeface="+mn-cs"/>
              </a:rPr>
              <a:t>1914</a:t>
            </a:r>
            <a:r>
              <a:rPr lang="zh-CN" altLang="zh-CN" sz="1200" kern="1200" dirty="0" smtClean="0">
                <a:solidFill>
                  <a:schemeClr val="tx1"/>
                </a:solidFill>
                <a:latin typeface="+mn-lt"/>
                <a:ea typeface="+mn-ea"/>
                <a:cs typeface="+mn-cs"/>
              </a:rPr>
              <a:t>年被威尔逊总统任命为美联储体系中最有权力的职务——纽约联邦储备银行的行长，也就是美国次债危机期间盖特纳担任的职务，一直到</a:t>
            </a:r>
            <a:r>
              <a:rPr lang="en-US" altLang="zh-CN" sz="1200" kern="1200" dirty="0" smtClean="0">
                <a:solidFill>
                  <a:schemeClr val="tx1"/>
                </a:solidFill>
                <a:latin typeface="+mn-lt"/>
                <a:ea typeface="+mn-ea"/>
                <a:cs typeface="+mn-cs"/>
              </a:rPr>
              <a:t>1928</a:t>
            </a:r>
            <a:r>
              <a:rPr lang="zh-CN" altLang="zh-CN" sz="1200" kern="1200" dirty="0" smtClean="0">
                <a:solidFill>
                  <a:schemeClr val="tx1"/>
                </a:solidFill>
                <a:latin typeface="+mn-lt"/>
                <a:ea typeface="+mn-ea"/>
                <a:cs typeface="+mn-cs"/>
              </a:rPr>
              <a:t>年去世。实际上，</a:t>
            </a:r>
            <a:r>
              <a:rPr lang="en-US" altLang="zh-CN" sz="1200" kern="1200" dirty="0" smtClean="0">
                <a:solidFill>
                  <a:schemeClr val="tx1"/>
                </a:solidFill>
                <a:latin typeface="+mn-lt"/>
                <a:ea typeface="+mn-ea"/>
                <a:cs typeface="+mn-cs"/>
              </a:rPr>
              <a:t>1907</a:t>
            </a:r>
            <a:r>
              <a:rPr lang="zh-CN" altLang="zh-CN" sz="1200" kern="1200" dirty="0" smtClean="0">
                <a:solidFill>
                  <a:schemeClr val="tx1"/>
                </a:solidFill>
                <a:latin typeface="+mn-lt"/>
                <a:ea typeface="+mn-ea"/>
                <a:cs typeface="+mn-cs"/>
              </a:rPr>
              <a:t>年摩根靠一己之力帮助总统解决金融危机的时候，斯特朗就是他的助手。斯特朗在任期间一直致力于推行信用扩张政策，并没有实施强有力的手段去管理监督金融机构和金融市场</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而是采取一种自由放任的态度。货币主义学派的大师米尔顿·弗里德曼曾经倾注心血研究大萧条的起因。他无比痛心的说，如果当时纽约联邦储备银行的总裁斯特朗不是恰好在</a:t>
            </a:r>
            <a:r>
              <a:rPr lang="en-US" altLang="zh-CN" sz="1200" kern="1200" dirty="0" smtClean="0">
                <a:solidFill>
                  <a:schemeClr val="tx1"/>
                </a:solidFill>
                <a:latin typeface="+mn-lt"/>
                <a:ea typeface="+mn-ea"/>
                <a:cs typeface="+mn-cs"/>
              </a:rPr>
              <a:t>1928</a:t>
            </a:r>
            <a:r>
              <a:rPr lang="zh-CN" altLang="zh-CN" sz="1200" kern="1200" dirty="0" smtClean="0">
                <a:solidFill>
                  <a:schemeClr val="tx1"/>
                </a:solidFill>
                <a:latin typeface="+mn-lt"/>
                <a:ea typeface="+mn-ea"/>
                <a:cs typeface="+mn-cs"/>
              </a:rPr>
              <a:t>年英年早逝的话，或许就不会爆发</a:t>
            </a:r>
            <a:r>
              <a:rPr lang="en-US" altLang="zh-CN" sz="1200" kern="1200" dirty="0" smtClean="0">
                <a:solidFill>
                  <a:schemeClr val="tx1"/>
                </a:solidFill>
                <a:latin typeface="+mn-lt"/>
                <a:ea typeface="+mn-ea"/>
                <a:cs typeface="+mn-cs"/>
              </a:rPr>
              <a:t>1929</a:t>
            </a:r>
            <a:r>
              <a:rPr lang="zh-CN" altLang="zh-CN" sz="1200" kern="1200" dirty="0" smtClean="0">
                <a:solidFill>
                  <a:schemeClr val="tx1"/>
                </a:solidFill>
                <a:latin typeface="+mn-lt"/>
                <a:ea typeface="+mn-ea"/>
                <a:cs typeface="+mn-cs"/>
              </a:rPr>
              <a:t>年的金融危机。在斯特朗任内，美国曾经出现了两次经济衰退，一次是在</a:t>
            </a:r>
            <a:r>
              <a:rPr lang="en-US" altLang="zh-CN" sz="1200" kern="1200" dirty="0" smtClean="0">
                <a:solidFill>
                  <a:schemeClr val="tx1"/>
                </a:solidFill>
                <a:latin typeface="+mn-lt"/>
                <a:ea typeface="+mn-ea"/>
                <a:cs typeface="+mn-cs"/>
              </a:rPr>
              <a:t>1923-1924</a:t>
            </a:r>
            <a:r>
              <a:rPr lang="zh-CN" altLang="zh-CN" sz="1200" kern="1200" dirty="0" smtClean="0">
                <a:solidFill>
                  <a:schemeClr val="tx1"/>
                </a:solidFill>
                <a:latin typeface="+mn-lt"/>
                <a:ea typeface="+mn-ea"/>
                <a:cs typeface="+mn-cs"/>
              </a:rPr>
              <a:t>年间，另一次是在</a:t>
            </a:r>
            <a:r>
              <a:rPr lang="en-US" altLang="zh-CN" sz="1200" kern="1200" dirty="0" smtClean="0">
                <a:solidFill>
                  <a:schemeClr val="tx1"/>
                </a:solidFill>
                <a:latin typeface="+mn-lt"/>
                <a:ea typeface="+mn-ea"/>
                <a:cs typeface="+mn-cs"/>
              </a:rPr>
              <a:t>1926</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-1927</a:t>
            </a:r>
            <a:r>
              <a:rPr lang="zh-CN" altLang="zh-CN" sz="1200" kern="1200" dirty="0" smtClean="0">
                <a:solidFill>
                  <a:schemeClr val="tx1"/>
                </a:solidFill>
                <a:latin typeface="+mn-lt"/>
                <a:ea typeface="+mn-ea"/>
                <a:cs typeface="+mn-cs"/>
              </a:rPr>
              <a:t>年间。每一次，美联储都及时采取了增持政府债券的办法，果断而小心翼翼的，没有让小的金融动荡酿成大的经济危机。遗憾的是，就在美国历史上最严重的一次金融危机的前夜，斯特朗去世了。</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26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凯恩斯三大心理规律影响着人们的消费与投资：</a:t>
            </a:r>
            <a:br>
              <a:rPr lang="zh-CN" altLang="en-US" dirty="0" smtClean="0"/>
            </a:br>
            <a:r>
              <a:rPr lang="zh-CN" altLang="en-US" dirty="0" smtClean="0"/>
              <a:t/>
            </a:r>
            <a:br>
              <a:rPr lang="zh-CN" altLang="en-US" dirty="0" smtClean="0"/>
            </a:br>
            <a:r>
              <a:rPr lang="zh-CN" altLang="en-US" dirty="0" smtClean="0"/>
              <a:t>首先是边际消费倾向递减规律。所谓边际消费倾向就是人们新增收入中用于新增消费的的比重。此项比重递减，也就是说，随着人们的收入增加，人们的消费增加不会比收入增加得快一些。人们把收入中的更大比例作为财富存起来。因此，人们越富裕，消费在总收入中所占的比重就越小。由于人们的消费跟不上收入的增长，就会有一部分产品卖不出去，社会生产无法保持平衡。</a:t>
            </a:r>
            <a:br>
              <a:rPr lang="zh-CN" altLang="en-US" dirty="0" smtClean="0"/>
            </a:br>
            <a:r>
              <a:rPr lang="zh-CN" altLang="en-US" dirty="0" smtClean="0"/>
              <a:t/>
            </a:r>
            <a:br>
              <a:rPr lang="zh-CN" altLang="en-US" dirty="0" smtClean="0"/>
            </a:br>
            <a:r>
              <a:rPr lang="zh-CN" altLang="en-US" dirty="0" smtClean="0"/>
              <a:t>其次，资本的边际效率递减规律。资本的边际效率是指新增一个单位的投资所带来的新增利润。因此开始投资时，总是投资于资本回报比较高的项目，随后的投资，其回报率相对降低，以此往下，预期投资的汇报率就会下降。并且，投资者的心理很容易对未来产生悲观情绪，这也会使投资者趋于消极，使资本的边际效率下降。这样一来，投资需求不足，影响到宏观经济的平衡。</a:t>
            </a:r>
            <a:br>
              <a:rPr lang="zh-CN" altLang="en-US" dirty="0" smtClean="0"/>
            </a:br>
            <a:r>
              <a:rPr lang="zh-CN" altLang="en-US" dirty="0" smtClean="0"/>
              <a:t/>
            </a:r>
            <a:br>
              <a:rPr lang="zh-CN" altLang="en-US" dirty="0" smtClean="0"/>
            </a:br>
            <a:r>
              <a:rPr lang="zh-CN" altLang="en-US" dirty="0" smtClean="0"/>
              <a:t>第三，流动性偏好。所谓流动性偏好，是指人们对持有现金爱好。人们心理上偏好现金，是因为三个动机：</a:t>
            </a:r>
            <a:r>
              <a:rPr lang="en-US" altLang="zh-CN" dirty="0" smtClean="0"/>
              <a:t>1.</a:t>
            </a:r>
            <a:r>
              <a:rPr lang="zh-CN" altLang="en-US" dirty="0" smtClean="0"/>
              <a:t>交易动机。为了应付日常开支，人们需要保留部分现金在手上；</a:t>
            </a:r>
            <a:r>
              <a:rPr lang="en-US" altLang="zh-CN" dirty="0" smtClean="0"/>
              <a:t>2.</a:t>
            </a:r>
            <a:r>
              <a:rPr lang="zh-CN" altLang="en-US" dirty="0" smtClean="0"/>
              <a:t>谨慎动机。为了应急，防止意外，人们也会留有部分现金；</a:t>
            </a:r>
            <a:r>
              <a:rPr lang="en-US" altLang="zh-CN" dirty="0" smtClean="0"/>
              <a:t>3.</a:t>
            </a:r>
            <a:r>
              <a:rPr lang="zh-CN" altLang="en-US" dirty="0" smtClean="0"/>
              <a:t>投机动机。即人们为了寻求更大的效益，也需要留有部分现金，以备随时可以调用。</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28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共和党的总统尼克松尽管赞同自由市场，承认通货膨胀是自己要解决的重要问题，但是又十分讨厌失业。</a:t>
            </a:r>
            <a:r>
              <a:rPr lang="en-US" altLang="zh-CN" sz="1200" kern="1200" dirty="0" smtClean="0">
                <a:solidFill>
                  <a:schemeClr val="tx1"/>
                </a:solidFill>
                <a:latin typeface="+mn-lt"/>
                <a:ea typeface="+mn-ea"/>
                <a:cs typeface="+mn-cs"/>
              </a:rPr>
              <a:t>1969</a:t>
            </a:r>
            <a:r>
              <a:rPr lang="zh-CN" altLang="zh-CN" sz="1200" kern="1200" dirty="0" smtClean="0">
                <a:solidFill>
                  <a:schemeClr val="tx1"/>
                </a:solidFill>
                <a:latin typeface="+mn-lt"/>
                <a:ea typeface="+mn-ea"/>
                <a:cs typeface="+mn-cs"/>
              </a:rPr>
              <a:t>年货币政策紧缩，</a:t>
            </a:r>
            <a:r>
              <a:rPr lang="en-US" altLang="zh-CN" sz="1200" kern="1200" dirty="0" smtClean="0">
                <a:solidFill>
                  <a:schemeClr val="tx1"/>
                </a:solidFill>
                <a:latin typeface="+mn-lt"/>
                <a:ea typeface="+mn-ea"/>
                <a:cs typeface="+mn-cs"/>
              </a:rPr>
              <a:t>1970</a:t>
            </a:r>
            <a:r>
              <a:rPr lang="zh-CN" altLang="zh-CN" sz="1200" kern="1200" dirty="0" smtClean="0">
                <a:solidFill>
                  <a:schemeClr val="tx1"/>
                </a:solidFill>
                <a:latin typeface="+mn-lt"/>
                <a:ea typeface="+mn-ea"/>
                <a:cs typeface="+mn-cs"/>
              </a:rPr>
              <a:t>年初，经济增长放缓。</a:t>
            </a:r>
            <a:r>
              <a:rPr lang="en-US" altLang="zh-CN" sz="1200" kern="1200" dirty="0" smtClean="0">
                <a:solidFill>
                  <a:schemeClr val="tx1"/>
                </a:solidFill>
                <a:latin typeface="+mn-lt"/>
                <a:ea typeface="+mn-ea"/>
                <a:cs typeface="+mn-cs"/>
              </a:rPr>
              <a:t>1970</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月，尼克松任命跟他关系密切的伯恩斯接替威廉·马丁担任美联储主席。因为尼克松总统对美联储的所谓独立没有把握</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他一直怪罪美联储是他</a:t>
            </a:r>
            <a:r>
              <a:rPr lang="en-US" altLang="zh-CN" sz="1200" kern="1200" dirty="0" smtClean="0">
                <a:solidFill>
                  <a:schemeClr val="tx1"/>
                </a:solidFill>
                <a:latin typeface="+mn-lt"/>
                <a:ea typeface="+mn-ea"/>
                <a:cs typeface="+mn-cs"/>
              </a:rPr>
              <a:t>1960</a:t>
            </a:r>
            <a:r>
              <a:rPr lang="zh-CN" altLang="zh-CN" sz="1200" kern="1200" dirty="0" smtClean="0">
                <a:solidFill>
                  <a:schemeClr val="tx1"/>
                </a:solidFill>
                <a:latin typeface="+mn-lt"/>
                <a:ea typeface="+mn-ea"/>
                <a:cs typeface="+mn-cs"/>
              </a:rPr>
              <a:t>年选举失败的罪魁祸首。伯恩斯就职的时候，尼克松发表评论说：“我尊重他的独立。然而，我希望他会自主地紧随我的观点。”经济独裁意图昭然若揭。汽车的发明人亨利·福特</a:t>
            </a:r>
            <a:r>
              <a:rPr lang="en-US" altLang="zh-CN" sz="1200" kern="1200" dirty="0" smtClean="0">
                <a:solidFill>
                  <a:schemeClr val="tx1"/>
                </a:solidFill>
                <a:latin typeface="+mn-lt"/>
                <a:ea typeface="+mn-ea"/>
                <a:cs typeface="+mn-cs"/>
              </a:rPr>
              <a:t>1914</a:t>
            </a:r>
            <a:r>
              <a:rPr lang="zh-CN" altLang="zh-CN" sz="1200" kern="1200" dirty="0" smtClean="0">
                <a:solidFill>
                  <a:schemeClr val="tx1"/>
                </a:solidFill>
                <a:latin typeface="+mn-lt"/>
                <a:ea typeface="+mn-ea"/>
                <a:cs typeface="+mn-cs"/>
              </a:rPr>
              <a:t>年说的那句话有异曲同工之妙</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“你可以选择任何车身颜色</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只要它是黑色的。”</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1971</a:t>
            </a:r>
            <a:r>
              <a:rPr lang="zh-CN" altLang="en-US"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8</a:t>
            </a:r>
            <a:r>
              <a:rPr lang="zh-CN" altLang="zh-CN" sz="1200" kern="1200" dirty="0" smtClean="0">
                <a:solidFill>
                  <a:schemeClr val="tx1"/>
                </a:solidFill>
                <a:latin typeface="+mn-lt"/>
                <a:ea typeface="+mn-ea"/>
                <a:cs typeface="+mn-cs"/>
              </a:rPr>
              <a:t>月</a:t>
            </a:r>
            <a:r>
              <a:rPr lang="en-US" altLang="zh-CN" sz="1200" kern="1200" dirty="0" smtClean="0">
                <a:solidFill>
                  <a:schemeClr val="tx1"/>
                </a:solidFill>
                <a:latin typeface="+mn-lt"/>
                <a:ea typeface="+mn-ea"/>
                <a:cs typeface="+mn-cs"/>
              </a:rPr>
              <a:t>15</a:t>
            </a:r>
            <a:r>
              <a:rPr lang="zh-CN" altLang="zh-CN" sz="1200" kern="1200" dirty="0" smtClean="0">
                <a:solidFill>
                  <a:schemeClr val="tx1"/>
                </a:solidFill>
                <a:latin typeface="+mn-lt"/>
                <a:ea typeface="+mn-ea"/>
                <a:cs typeface="+mn-cs"/>
              </a:rPr>
              <a:t>日在戴维营宣布了“八点方案”，其中包括，不准提高物价和工资；不准买日本车、意大利鞋和法国葡萄酒等等。同时也宣布了，不再按照布雷顿森林协议向外国支付黄金。美国人民欢呼雀跃，道琼斯指数也因此上涨</a:t>
            </a:r>
            <a:r>
              <a:rPr lang="en-US" altLang="zh-CN" sz="1200" kern="1200" dirty="0" smtClean="0">
                <a:solidFill>
                  <a:schemeClr val="tx1"/>
                </a:solidFill>
                <a:latin typeface="+mn-lt"/>
                <a:ea typeface="+mn-ea"/>
                <a:cs typeface="+mn-cs"/>
              </a:rPr>
              <a:t>32.9</a:t>
            </a:r>
            <a:r>
              <a:rPr lang="zh-CN" altLang="zh-CN" sz="1200" kern="1200" dirty="0" smtClean="0">
                <a:solidFill>
                  <a:schemeClr val="tx1"/>
                </a:solidFill>
                <a:latin typeface="+mn-lt"/>
                <a:ea typeface="+mn-ea"/>
                <a:cs typeface="+mn-cs"/>
              </a:rPr>
              <a:t>点，创日涨幅纪录。</a:t>
            </a:r>
          </a:p>
          <a:p>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32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sz="1200" kern="1200" baseline="0" dirty="0" smtClean="0">
                <a:solidFill>
                  <a:schemeClr val="tx1"/>
                </a:solidFill>
                <a:latin typeface="+mn-lt"/>
                <a:ea typeface="+mn-ea"/>
                <a:cs typeface="+mn-cs"/>
              </a:rPr>
              <a:t>通货膨胀在尼克松新政以后回落，１９７２ 年８ 月通货膨胀率只有</a:t>
            </a:r>
          </a:p>
          <a:p>
            <a:r>
              <a:rPr lang="zh-CN" altLang="en-US" sz="1200" kern="1200" baseline="0" dirty="0" smtClean="0">
                <a:solidFill>
                  <a:schemeClr val="tx1"/>
                </a:solidFill>
                <a:latin typeface="+mn-lt"/>
                <a:ea typeface="+mn-ea"/>
                <a:cs typeface="+mn-cs"/>
              </a:rPr>
              <a:t>２９％ ， 但是失业率却仍然很高。１９７３ 年， 通货膨胀卷土重来， 伴</a:t>
            </a:r>
          </a:p>
          <a:p>
            <a:r>
              <a:rPr lang="zh-CN" altLang="en-US" sz="1200" kern="1200" baseline="0" dirty="0" smtClean="0">
                <a:solidFill>
                  <a:schemeClr val="tx1"/>
                </a:solidFill>
                <a:latin typeface="+mn-lt"/>
                <a:ea typeface="+mn-ea"/>
                <a:cs typeface="+mn-cs"/>
              </a:rPr>
              <a:t>随着经济停滞和高失业率， 也就是所谓的“滞涨”。不过这次通货</a:t>
            </a:r>
          </a:p>
          <a:p>
            <a:r>
              <a:rPr lang="zh-CN" altLang="en-US" sz="1200" kern="1200" baseline="0" dirty="0" smtClean="0">
                <a:solidFill>
                  <a:schemeClr val="tx1"/>
                </a:solidFill>
                <a:latin typeface="+mn-lt"/>
                <a:ea typeface="+mn-ea"/>
                <a:cs typeface="+mn-cs"/>
              </a:rPr>
              <a:t>膨胀不完全是弗里德曼说的是价格控制的后遗症， 其主要原因一方</a:t>
            </a:r>
          </a:p>
          <a:p>
            <a:r>
              <a:rPr lang="zh-CN" altLang="en-US" sz="1200" kern="1200" baseline="0" dirty="0" smtClean="0">
                <a:solidFill>
                  <a:schemeClr val="tx1"/>
                </a:solidFill>
                <a:latin typeface="+mn-lt"/>
                <a:ea typeface="+mn-ea"/>
                <a:cs typeface="+mn-cs"/>
              </a:rPr>
              <a:t>面是苏联的粮食歉收， 导致全球的粮食价格猛涨， 更重要的原因是</a:t>
            </a:r>
          </a:p>
          <a:p>
            <a:r>
              <a:rPr lang="zh-CN" altLang="en-US" sz="1200" kern="1200" baseline="0" dirty="0" smtClean="0">
                <a:solidFill>
                  <a:schemeClr val="tx1"/>
                </a:solidFill>
                <a:latin typeface="+mn-lt"/>
                <a:ea typeface="+mn-ea"/>
                <a:cs typeface="+mn-cs"/>
              </a:rPr>
              <a:t>石油价格上涨。由于１９７３ 年１０ 月第四次中东战争爆发， 石油输出</a:t>
            </a:r>
          </a:p>
          <a:p>
            <a:r>
              <a:rPr lang="zh-CN" altLang="en-US" sz="1200" kern="1200" baseline="0" dirty="0" smtClean="0">
                <a:solidFill>
                  <a:schemeClr val="tx1"/>
                </a:solidFill>
                <a:latin typeface="+mn-lt"/>
                <a:ea typeface="+mn-ea"/>
                <a:cs typeface="+mn-cs"/>
              </a:rPr>
              <a:t>国组织中的阿拉伯成员宣称， 他们不再给在以埃战争中支持以色列</a:t>
            </a:r>
          </a:p>
          <a:p>
            <a:r>
              <a:rPr lang="zh-CN" altLang="en-US" sz="1200" kern="1200" baseline="0" dirty="0" smtClean="0">
                <a:solidFill>
                  <a:schemeClr val="tx1"/>
                </a:solidFill>
                <a:latin typeface="+mn-lt"/>
                <a:ea typeface="+mn-ea"/>
                <a:cs typeface="+mn-cs"/>
              </a:rPr>
              <a:t>的国家运输石油， 造成油价上涨。当时原油价格曾从１９７３ 年的每</a:t>
            </a:r>
          </a:p>
          <a:p>
            <a:r>
              <a:rPr lang="zh-CN" altLang="en-US" sz="1200" kern="1200" baseline="0" dirty="0" smtClean="0">
                <a:solidFill>
                  <a:schemeClr val="tx1"/>
                </a:solidFill>
                <a:latin typeface="+mn-lt"/>
                <a:ea typeface="+mn-ea"/>
                <a:cs typeface="+mn-cs"/>
              </a:rPr>
              <a:t>桶不到３ 美元涨到超过１３ 美元。无计可施的情况下， 被水门事件噩</a:t>
            </a:r>
          </a:p>
          <a:p>
            <a:r>
              <a:rPr lang="zh-CN" altLang="en-US" sz="1200" kern="1200" baseline="0" dirty="0" smtClean="0">
                <a:solidFill>
                  <a:schemeClr val="tx1"/>
                </a:solidFill>
                <a:latin typeface="+mn-lt"/>
                <a:ea typeface="+mn-ea"/>
                <a:cs typeface="+mn-cs"/>
              </a:rPr>
              <a:t>梦缠身的尼克松总统再次祭起价格管制的大旗。１９７３ 年１２ 月， 尼</a:t>
            </a:r>
          </a:p>
          <a:p>
            <a:r>
              <a:rPr lang="zh-CN" altLang="en-US" sz="1200" kern="1200" baseline="0" dirty="0" smtClean="0">
                <a:solidFill>
                  <a:schemeClr val="tx1"/>
                </a:solidFill>
                <a:latin typeface="+mn-lt"/>
                <a:ea typeface="+mn-ea"/>
                <a:cs typeface="+mn-cs"/>
              </a:rPr>
              <a:t>克松任命财政部副部长威廉</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西蒙兼任联邦能源办公室主任， 负责</a:t>
            </a:r>
          </a:p>
          <a:p>
            <a:r>
              <a:rPr lang="zh-CN" altLang="en-US" sz="1200" kern="1200" baseline="0" dirty="0" smtClean="0">
                <a:solidFill>
                  <a:schemeClr val="tx1"/>
                </a:solidFill>
                <a:latin typeface="+mn-lt"/>
                <a:ea typeface="+mn-ea"/>
                <a:cs typeface="+mn-cs"/>
              </a:rPr>
              <a:t>寻求在石油输出国组织提高价格和实行禁运之后的解决办法。他迅</a:t>
            </a:r>
          </a:p>
          <a:p>
            <a:r>
              <a:rPr lang="zh-CN" altLang="en-US" sz="1200" kern="1200" baseline="0" dirty="0" smtClean="0">
                <a:solidFill>
                  <a:schemeClr val="tx1"/>
                </a:solidFill>
                <a:latin typeface="+mn-lt"/>
                <a:ea typeface="+mn-ea"/>
                <a:cs typeface="+mn-cs"/>
              </a:rPr>
              <a:t>速地推行了强硬的干预政策， 声称在１９７４ 年的前３ 个月中， 要减</a:t>
            </a:r>
          </a:p>
          <a:p>
            <a:r>
              <a:rPr lang="zh-CN" altLang="en-US" sz="1200" kern="1200" baseline="0" dirty="0" smtClean="0">
                <a:solidFill>
                  <a:schemeClr val="tx1"/>
                </a:solidFill>
                <a:latin typeface="+mn-lt"/>
                <a:ea typeface="+mn-ea"/>
                <a:cs typeface="+mn-cs"/>
              </a:rPr>
              <a:t>少私人汽油消费的３０％ ；１２ 月中旬， 他拿出了能源分配计划； 到</a:t>
            </a:r>
          </a:p>
          <a:p>
            <a:r>
              <a:rPr lang="zh-CN" altLang="en-US" sz="1200" kern="1200" baseline="0" dirty="0" smtClean="0">
                <a:solidFill>
                  <a:schemeClr val="tx1"/>
                </a:solidFill>
                <a:latin typeface="+mn-lt"/>
                <a:ea typeface="+mn-ea"/>
                <a:cs typeface="+mn-cs"/>
              </a:rPr>
              <a:t>１２ 月底， 他又要求对私有汽车驾驶者实行“每周１０ 加仑油” 的限</a:t>
            </a:r>
          </a:p>
          <a:p>
            <a:r>
              <a:rPr lang="zh-CN" altLang="en-US" sz="1200" kern="1200" baseline="0" dirty="0" smtClean="0">
                <a:solidFill>
                  <a:schemeClr val="tx1"/>
                </a:solidFill>
                <a:latin typeface="+mn-lt"/>
                <a:ea typeface="+mn-ea"/>
                <a:cs typeface="+mn-cs"/>
              </a:rPr>
              <a:t>制。他频繁地在电视、电台和报刊的新闻采访中亮相， 并被人称为</a:t>
            </a:r>
          </a:p>
          <a:p>
            <a:r>
              <a:rPr lang="zh-CN" altLang="en-US" sz="1200" kern="1200" baseline="0" dirty="0" smtClean="0">
                <a:solidFill>
                  <a:schemeClr val="tx1"/>
                </a:solidFill>
                <a:latin typeface="+mn-lt"/>
                <a:ea typeface="+mn-ea"/>
                <a:cs typeface="+mn-cs"/>
              </a:rPr>
              <a:t>尼克松政府中的“石油沙皇”。为了节约能源， 原本只是在二战期</a:t>
            </a:r>
          </a:p>
          <a:p>
            <a:r>
              <a:rPr lang="zh-CN" altLang="en-US" sz="1200" kern="1200" baseline="0" dirty="0" smtClean="0">
                <a:solidFill>
                  <a:schemeClr val="tx1"/>
                </a:solidFill>
                <a:latin typeface="+mn-lt"/>
                <a:ea typeface="+mn-ea"/>
                <a:cs typeface="+mn-cs"/>
              </a:rPr>
              <a:t>间使用的夏令时在美国各州开始采用。１９７４ 年， 通货膨胀率最高上</a:t>
            </a:r>
          </a:p>
          <a:p>
            <a:r>
              <a:rPr lang="zh-CN" altLang="en-US" sz="1200" kern="1200" baseline="0" dirty="0" smtClean="0">
                <a:solidFill>
                  <a:schemeClr val="tx1"/>
                </a:solidFill>
                <a:latin typeface="+mn-lt"/>
                <a:ea typeface="+mn-ea"/>
                <a:cs typeface="+mn-cs"/>
              </a:rPr>
              <a:t>升到１２５％ 。</a:t>
            </a:r>
          </a:p>
          <a:p>
            <a:r>
              <a:rPr lang="zh-CN" altLang="en-US" sz="1200" kern="1200" baseline="0" dirty="0" smtClean="0">
                <a:solidFill>
                  <a:schemeClr val="tx1"/>
                </a:solidFill>
                <a:latin typeface="+mn-lt"/>
                <a:ea typeface="+mn-ea"/>
                <a:cs typeface="+mn-cs"/>
              </a:rPr>
              <a:t>第一次石油危机结束以后不久， 物价也随之回落。但是美联储</a:t>
            </a:r>
          </a:p>
          <a:p>
            <a:r>
              <a:rPr lang="zh-CN" altLang="en-US" sz="1200" kern="1200" baseline="0" dirty="0" smtClean="0">
                <a:solidFill>
                  <a:schemeClr val="tx1"/>
                </a:solidFill>
                <a:latin typeface="+mn-lt"/>
                <a:ea typeface="+mn-ea"/>
                <a:cs typeface="+mn-cs"/>
              </a:rPr>
              <a:t>并没有乘势巩固前期的基础， 而是也跟随放松了银根。１９７７ 年１</a:t>
            </a:r>
          </a:p>
          <a:p>
            <a:r>
              <a:rPr lang="zh-CN" altLang="en-US" sz="1200" kern="1200" baseline="0" dirty="0" smtClean="0">
                <a:solidFill>
                  <a:schemeClr val="tx1"/>
                </a:solidFill>
                <a:latin typeface="+mn-lt"/>
                <a:ea typeface="+mn-ea"/>
                <a:cs typeface="+mn-cs"/>
              </a:rPr>
              <a:t>月， 当通胀达到６１％ 的时候， 联邦基金利率仅仅比１９６０ 年高出</a:t>
            </a:r>
          </a:p>
          <a:p>
            <a:r>
              <a:rPr lang="zh-CN" altLang="en-US" sz="1200" kern="1200" baseline="0" dirty="0" smtClean="0">
                <a:solidFill>
                  <a:schemeClr val="tx1"/>
                </a:solidFill>
                <a:latin typeface="+mn-lt"/>
                <a:ea typeface="+mn-ea"/>
                <a:cs typeface="+mn-cs"/>
              </a:rPr>
              <a:t>７５ 个基点， 而１９６０ 年１ 月的通货膨胀率只有１１％ 。１９７７ 年上半</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33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kern="1200" baseline="0" dirty="0" smtClean="0">
                <a:solidFill>
                  <a:schemeClr val="tx1"/>
                </a:solidFill>
                <a:latin typeface="+mn-lt"/>
                <a:ea typeface="+mn-ea"/>
                <a:cs typeface="+mn-cs"/>
              </a:rPr>
              <a:t>年， 通胀形势再度紧张， 物价涨势逐月升高。到１９８０ 年３ 月， 通</a:t>
            </a:r>
          </a:p>
          <a:p>
            <a:r>
              <a:rPr lang="zh-CN" altLang="en-US" sz="1200" kern="1200" baseline="0" dirty="0" smtClean="0">
                <a:solidFill>
                  <a:schemeClr val="tx1"/>
                </a:solidFill>
                <a:latin typeface="+mn-lt"/>
                <a:ea typeface="+mn-ea"/>
                <a:cs typeface="+mn-cs"/>
              </a:rPr>
              <a:t>货膨胀增加到了１５％ 附近。主要原因是１９７９ 年１ 月， 伊朗爆发伊</a:t>
            </a:r>
          </a:p>
          <a:p>
            <a:r>
              <a:rPr lang="zh-CN" altLang="en-US" sz="1200" kern="1200" baseline="0" dirty="0" smtClean="0">
                <a:solidFill>
                  <a:schemeClr val="tx1"/>
                </a:solidFill>
                <a:latin typeface="+mn-lt"/>
                <a:ea typeface="+mn-ea"/>
                <a:cs typeface="+mn-cs"/>
              </a:rPr>
              <a:t>斯兰革命， 而后伊朗和伊拉克爆发两伊战争， 原油日产量锐减， 国</a:t>
            </a:r>
          </a:p>
          <a:p>
            <a:r>
              <a:rPr lang="zh-CN" altLang="en-US" sz="1200" kern="1200" baseline="0" dirty="0" smtClean="0">
                <a:solidFill>
                  <a:schemeClr val="tx1"/>
                </a:solidFill>
                <a:latin typeface="+mn-lt"/>
                <a:ea typeface="+mn-ea"/>
                <a:cs typeface="+mn-cs"/>
              </a:rPr>
              <a:t>际油市价格飙升， 当时原油价格从１９７９ 年的每桶１５ 美元左右最高</a:t>
            </a:r>
          </a:p>
          <a:p>
            <a:r>
              <a:rPr lang="zh-CN" altLang="en-US" sz="1200" kern="1200" baseline="0" dirty="0" smtClean="0">
                <a:solidFill>
                  <a:schemeClr val="tx1"/>
                </a:solidFill>
                <a:latin typeface="+mn-lt"/>
                <a:ea typeface="+mn-ea"/>
                <a:cs typeface="+mn-cs"/>
              </a:rPr>
              <a:t>涨到１９８１ 年２ 月的３９ 美元</a:t>
            </a:r>
          </a:p>
          <a:p>
            <a:r>
              <a:rPr lang="zh-CN" altLang="en-US" sz="1200" kern="1200" baseline="0" dirty="0" smtClean="0">
                <a:solidFill>
                  <a:schemeClr val="tx1"/>
                </a:solidFill>
                <a:latin typeface="+mn-lt"/>
                <a:ea typeface="+mn-ea"/>
                <a:cs typeface="+mn-cs"/>
              </a:rPr>
              <a:t>１９７８ 年， 卡特总统任命米勒律师为美联储主席， 接替伯恩斯，</a:t>
            </a:r>
          </a:p>
          <a:p>
            <a:r>
              <a:rPr lang="zh-CN" altLang="en-US" sz="1200" kern="1200" baseline="0" dirty="0" smtClean="0">
                <a:solidFill>
                  <a:schemeClr val="tx1"/>
                </a:solidFill>
                <a:latin typeface="+mn-lt"/>
                <a:ea typeface="+mn-ea"/>
                <a:cs typeface="+mn-cs"/>
              </a:rPr>
              <a:t>次年转任财政部长。１９７９ 年准备在第二年寻求连任的卡特总统在寻</a:t>
            </a:r>
          </a:p>
          <a:p>
            <a:r>
              <a:rPr lang="zh-CN" altLang="en-US" sz="1200" kern="1200" baseline="0" dirty="0" smtClean="0">
                <a:solidFill>
                  <a:schemeClr val="tx1"/>
                </a:solidFill>
                <a:latin typeface="+mn-lt"/>
                <a:ea typeface="+mn-ea"/>
                <a:cs typeface="+mn-cs"/>
              </a:rPr>
              <a:t>找联储局主席人选时， 时任财政部副部长的安东尼</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所罗门推荐保</a:t>
            </a:r>
          </a:p>
          <a:p>
            <a:r>
              <a:rPr lang="zh-CN" altLang="en-US" sz="1200" kern="1200" baseline="0" dirty="0" smtClean="0">
                <a:solidFill>
                  <a:schemeClr val="tx1"/>
                </a:solidFill>
                <a:latin typeface="+mn-lt"/>
                <a:ea typeface="+mn-ea"/>
                <a:cs typeface="+mn-cs"/>
              </a:rPr>
              <a:t>罗</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沃尔克。曾经担任卡特预算主管的兰斯反对任命保罗</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沃尔</a:t>
            </a:r>
          </a:p>
          <a:p>
            <a:r>
              <a:rPr lang="zh-CN" altLang="en-US" sz="1200" kern="1200" baseline="0" dirty="0" smtClean="0">
                <a:solidFill>
                  <a:schemeClr val="tx1"/>
                </a:solidFill>
                <a:latin typeface="+mn-lt"/>
                <a:ea typeface="+mn-ea"/>
                <a:cs typeface="+mn-cs"/>
              </a:rPr>
              <a:t>克， 如果他任命沃尔克， 就等于把连任的机会抵押给了美联储。</a:t>
            </a:r>
          </a:p>
          <a:p>
            <a:r>
              <a:rPr lang="zh-CN" altLang="en-US" sz="1200" kern="1200" baseline="0" dirty="0" smtClean="0">
                <a:solidFill>
                  <a:schemeClr val="tx1"/>
                </a:solidFill>
                <a:latin typeface="+mn-lt"/>
                <a:ea typeface="+mn-ea"/>
                <a:cs typeface="+mn-cs"/>
              </a:rPr>
              <a:t>１９７９ 年８ 月６ 日， 卡特任命保罗</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沃尔克为美联储主席。此时美国</a:t>
            </a:r>
          </a:p>
          <a:p>
            <a:r>
              <a:rPr lang="zh-CN" altLang="en-US" sz="1200" kern="1200" baseline="0" dirty="0" smtClean="0">
                <a:solidFill>
                  <a:schemeClr val="tx1"/>
                </a:solidFill>
                <a:latin typeface="+mn-lt"/>
                <a:ea typeface="+mn-ea"/>
                <a:cs typeface="+mn-cs"/>
              </a:rPr>
              <a:t>的通胀率已经达到１１３％ ， 可谓兵临城下。控制通胀成了美国政府</a:t>
            </a:r>
          </a:p>
          <a:p>
            <a:r>
              <a:rPr lang="zh-CN" altLang="en-US" sz="1200" kern="1200" baseline="0" dirty="0" smtClean="0">
                <a:solidFill>
                  <a:schemeClr val="tx1"/>
                </a:solidFill>
                <a:latin typeface="+mn-lt"/>
                <a:ea typeface="+mn-ea"/>
                <a:cs typeface="+mn-cs"/>
              </a:rPr>
              <a:t>的头等大事。很多人建议卡特总统实施信贷管制， 采取行政指令的</a:t>
            </a:r>
          </a:p>
          <a:p>
            <a:r>
              <a:rPr lang="zh-CN" altLang="en-US" sz="1200" kern="1200" baseline="0" dirty="0" smtClean="0">
                <a:solidFill>
                  <a:schemeClr val="tx1"/>
                </a:solidFill>
                <a:latin typeface="+mn-lt"/>
                <a:ea typeface="+mn-ea"/>
                <a:cs typeface="+mn-cs"/>
              </a:rPr>
              <a:t>方式直接控制信贷额度的投放。沃尔克则倾向于运用利率杠杆， 间</a:t>
            </a:r>
          </a:p>
          <a:p>
            <a:r>
              <a:rPr lang="zh-CN" altLang="en-US" sz="1200" kern="1200" baseline="0" dirty="0" smtClean="0">
                <a:solidFill>
                  <a:schemeClr val="tx1"/>
                </a:solidFill>
                <a:latin typeface="+mn-lt"/>
                <a:ea typeface="+mn-ea"/>
                <a:cs typeface="+mn-cs"/>
              </a:rPr>
              <a:t>接影响信贷投放。上任一个月不到， 临危受命的沃尔克在联邦公开</a:t>
            </a:r>
          </a:p>
          <a:p>
            <a:r>
              <a:rPr lang="zh-CN" altLang="en-US" sz="1200" kern="1200" baseline="0" dirty="0" smtClean="0">
                <a:solidFill>
                  <a:schemeClr val="tx1"/>
                </a:solidFill>
                <a:latin typeface="+mn-lt"/>
                <a:ea typeface="+mn-ea"/>
                <a:cs typeface="+mn-cs"/>
              </a:rPr>
              <a:t>市场委员会会议上的升息议案以４∶３的投票涉险通过。如果沃尔克</a:t>
            </a:r>
          </a:p>
          <a:p>
            <a:r>
              <a:rPr lang="zh-CN" altLang="en-US" sz="1200" kern="1200" baseline="0" dirty="0" smtClean="0">
                <a:solidFill>
                  <a:schemeClr val="tx1"/>
                </a:solidFill>
                <a:latin typeface="+mn-lt"/>
                <a:ea typeface="+mn-ea"/>
                <a:cs typeface="+mn-cs"/>
              </a:rPr>
              <a:t>下一次再提升息议案， 能否在公开市场委员会通过成了疑问。整个</a:t>
            </a:r>
          </a:p>
          <a:p>
            <a:r>
              <a:rPr lang="zh-CN" altLang="en-US" sz="1200" kern="1200" baseline="0" dirty="0" smtClean="0">
                <a:solidFill>
                  <a:schemeClr val="tx1"/>
                </a:solidFill>
                <a:latin typeface="+mn-lt"/>
                <a:ea typeface="+mn-ea"/>
                <a:cs typeface="+mn-cs"/>
              </a:rPr>
              <a:t>市场也都屏住呼吸， 想看市场是如何给这位新上任的美联储主席下</a:t>
            </a:r>
          </a:p>
          <a:p>
            <a:r>
              <a:rPr lang="zh-CN" altLang="en-US" sz="1200" kern="1200" baseline="0" dirty="0" smtClean="0">
                <a:solidFill>
                  <a:schemeClr val="tx1"/>
                </a:solidFill>
                <a:latin typeface="+mn-lt"/>
                <a:ea typeface="+mn-ea"/>
                <a:cs typeface="+mn-cs"/>
              </a:rPr>
              <a:t>马威的。要知道华尔街向来欺生，１９８７ 年格林斯潘一上台就来了一</a:t>
            </a:r>
          </a:p>
          <a:p>
            <a:r>
              <a:rPr lang="zh-CN" altLang="en-US" sz="1200" kern="1200" baseline="0" dirty="0" smtClean="0">
                <a:solidFill>
                  <a:schemeClr val="tx1"/>
                </a:solidFill>
                <a:latin typeface="+mn-lt"/>
                <a:ea typeface="+mn-ea"/>
                <a:cs typeface="+mn-cs"/>
              </a:rPr>
              <a:t>个大股灾。没想到沃尔克改弦更张， 将美联储会长期奉行的使用货</a:t>
            </a:r>
          </a:p>
          <a:p>
            <a:r>
              <a:rPr lang="zh-CN" altLang="en-US" sz="1200" kern="1200" baseline="0" dirty="0" smtClean="0">
                <a:solidFill>
                  <a:schemeClr val="tx1"/>
                </a:solidFill>
                <a:latin typeface="+mn-lt"/>
                <a:ea typeface="+mn-ea"/>
                <a:cs typeface="+mn-cs"/>
              </a:rPr>
              <a:t>币价格工具的做法， 也就是以控制利率为目标， 改为使用数量工</a:t>
            </a:r>
          </a:p>
          <a:p>
            <a:r>
              <a:rPr lang="zh-CN" altLang="en-US" sz="1200" kern="1200" baseline="0" dirty="0" smtClean="0">
                <a:solidFill>
                  <a:schemeClr val="tx1"/>
                </a:solidFill>
                <a:latin typeface="+mn-lt"/>
                <a:ea typeface="+mn-ea"/>
                <a:cs typeface="+mn-cs"/>
              </a:rPr>
              <a:t>具， 也就是控制货币供应量为目标， 希望供应量可以反过来影响利</a:t>
            </a:r>
          </a:p>
          <a:p>
            <a:r>
              <a:rPr lang="zh-CN" altLang="en-US" sz="1200" kern="1200" baseline="0" dirty="0" smtClean="0">
                <a:solidFill>
                  <a:schemeClr val="tx1"/>
                </a:solidFill>
                <a:latin typeface="+mn-lt"/>
                <a:ea typeface="+mn-ea"/>
                <a:cs typeface="+mn-cs"/>
              </a:rPr>
              <a:t>率。１９７９ 年年底， 沃尔克将存款准备金率提高到８％ ， 使联邦基金</a:t>
            </a:r>
          </a:p>
          <a:p>
            <a:r>
              <a:rPr lang="zh-CN" altLang="en-US" sz="1200" kern="1200" baseline="0" dirty="0" smtClean="0">
                <a:solidFill>
                  <a:schemeClr val="tx1"/>
                </a:solidFill>
                <a:latin typeface="+mn-lt"/>
                <a:ea typeface="+mn-ea"/>
                <a:cs typeface="+mn-cs"/>
              </a:rPr>
              <a:t>利率从１２％ 上升到１７％ 。利率的急剧升高， 严重打击了消费信心。</a:t>
            </a:r>
          </a:p>
          <a:p>
            <a:r>
              <a:rPr lang="zh-CN" altLang="en-US" sz="1200" kern="1200" baseline="0" dirty="0" smtClean="0">
                <a:solidFill>
                  <a:schemeClr val="tx1"/>
                </a:solidFill>
                <a:latin typeface="+mn-lt"/>
                <a:ea typeface="+mn-ea"/>
                <a:cs typeface="+mn-cs"/>
              </a:rPr>
              <a:t>不久， 消费信贷需求就急剧下降， 由此也导致优惠利率开始下滑，经济</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严重衰退， 失业率大幅攀升。１９８０ 年美联储的高利率政策加上</a:t>
            </a:r>
          </a:p>
          <a:p>
            <a:r>
              <a:rPr lang="zh-CN" altLang="en-US" sz="1200" kern="1200" baseline="0" dirty="0" smtClean="0">
                <a:solidFill>
                  <a:schemeClr val="tx1"/>
                </a:solidFill>
                <a:latin typeface="+mn-lt"/>
                <a:ea typeface="+mn-ea"/>
                <a:cs typeface="+mn-cs"/>
              </a:rPr>
              <a:t>卡特总统的信贷管制政策导致了１９８０ 年３ 月至７ 月的经济严重衰</a:t>
            </a:r>
          </a:p>
          <a:p>
            <a:r>
              <a:rPr lang="zh-CN" altLang="en-US" sz="1200" kern="1200" baseline="0" dirty="0" smtClean="0">
                <a:solidFill>
                  <a:schemeClr val="tx1"/>
                </a:solidFill>
                <a:latin typeface="+mn-lt"/>
                <a:ea typeface="+mn-ea"/>
                <a:cs typeface="+mn-cs"/>
              </a:rPr>
              <a:t>退。经济政策的不成功以及伊朗人质事件导致卡特总统１９８１ 年１</a:t>
            </a:r>
          </a:p>
          <a:p>
            <a:r>
              <a:rPr lang="zh-CN" altLang="en-US" sz="1200" kern="1200" baseline="0" dirty="0" smtClean="0">
                <a:solidFill>
                  <a:schemeClr val="tx1"/>
                </a:solidFill>
                <a:latin typeface="+mn-lt"/>
                <a:ea typeface="+mn-ea"/>
                <a:cs typeface="+mn-cs"/>
              </a:rPr>
              <a:t>月黯然下台。</a:t>
            </a:r>
          </a:p>
          <a:p>
            <a:r>
              <a:rPr lang="zh-CN" altLang="en-US" sz="1200" kern="1200" baseline="0" dirty="0" smtClean="0">
                <a:solidFill>
                  <a:schemeClr val="tx1"/>
                </a:solidFill>
                <a:latin typeface="+mn-lt"/>
                <a:ea typeface="+mn-ea"/>
                <a:cs typeface="+mn-cs"/>
              </a:rPr>
              <a:t>里根总统上台以后， 美联储继续控制货币供应， 提高利率， 降</a:t>
            </a:r>
          </a:p>
          <a:p>
            <a:r>
              <a:rPr lang="zh-CN" altLang="en-US" sz="1200" kern="1200" baseline="0" dirty="0" smtClean="0">
                <a:solidFill>
                  <a:schemeClr val="tx1"/>
                </a:solidFill>
                <a:latin typeface="+mn-lt"/>
                <a:ea typeface="+mn-ea"/>
                <a:cs typeface="+mn-cs"/>
              </a:rPr>
              <a:t>低总需求， 将联邦基金利率维持在历史性的１４％ 到２０％ 之间， 加</a:t>
            </a:r>
          </a:p>
          <a:p>
            <a:r>
              <a:rPr lang="zh-CN" altLang="en-US" sz="1200" kern="1200" baseline="0" dirty="0" smtClean="0">
                <a:solidFill>
                  <a:schemeClr val="tx1"/>
                </a:solidFill>
                <a:latin typeface="+mn-lt"/>
                <a:ea typeface="+mn-ea"/>
                <a:cs typeface="+mn-cs"/>
              </a:rPr>
              <a:t>上沃尔克治理通胀的作风强硬， 降低了公众对通胀的预期。之后通</a:t>
            </a:r>
          </a:p>
          <a:p>
            <a:r>
              <a:rPr lang="zh-CN" altLang="en-US" sz="1200" kern="1200" baseline="0" dirty="0" smtClean="0">
                <a:solidFill>
                  <a:schemeClr val="tx1"/>
                </a:solidFill>
                <a:latin typeface="+mn-lt"/>
                <a:ea typeface="+mn-ea"/>
                <a:cs typeface="+mn-cs"/>
              </a:rPr>
              <a:t>胀率开始明显下降，１９８３ 年年初已经降到３８％ 。</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35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里根经济学，包括货币主义和供应学派。美国由刺激投资，改为刺激消费。刺激投资对穷人的意义更大，刺激消费，对中产阶级更有</a:t>
            </a:r>
            <a:r>
              <a:rPr lang="zh-CN" altLang="en-US" smtClean="0"/>
              <a:t>诱惑力。对瘦子更好，对胖子更有益。</a:t>
            </a:r>
            <a:endParaRPr lang="zh-CN" altLang="en-US"/>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36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１９９３ 年， 泰勒教授提出了针对通货膨胀率和产出增长率来调节</a:t>
            </a:r>
          </a:p>
          <a:p>
            <a:r>
              <a:rPr lang="zh-CN" altLang="en-US" sz="1200" kern="1200" baseline="0" dirty="0" smtClean="0">
                <a:solidFill>
                  <a:schemeClr val="tx1"/>
                </a:solidFill>
                <a:latin typeface="+mn-lt"/>
                <a:ea typeface="+mn-ea"/>
                <a:cs typeface="+mn-cs"/>
              </a:rPr>
              <a:t>利率的货币政策法则， 认为犉犈犇若要达成最有效率的货币政策， 应</a:t>
            </a:r>
          </a:p>
          <a:p>
            <a:r>
              <a:rPr lang="zh-CN" altLang="en-US" sz="1200" kern="1200" baseline="0" dirty="0" smtClean="0">
                <a:solidFill>
                  <a:schemeClr val="tx1"/>
                </a:solidFill>
                <a:latin typeface="+mn-lt"/>
                <a:ea typeface="+mn-ea"/>
                <a:cs typeface="+mn-cs"/>
              </a:rPr>
              <a:t>该将其采用的政策操作工具</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联邦资金利率跟随着两项总体目标</a:t>
            </a:r>
          </a:p>
          <a:p>
            <a:r>
              <a:rPr lang="zh-CN" altLang="en-US" sz="1200" kern="1200" baseline="0" dirty="0" smtClean="0">
                <a:solidFill>
                  <a:schemeClr val="tx1"/>
                </a:solidFill>
                <a:latin typeface="+mn-lt"/>
                <a:ea typeface="+mn-ea"/>
                <a:cs typeface="+mn-cs"/>
              </a:rPr>
              <a:t>变数作合理的正向回应。这两项变数一是实际物价膨胀率与物价膨</a:t>
            </a:r>
          </a:p>
          <a:p>
            <a:r>
              <a:rPr lang="zh-CN" altLang="en-US" sz="1200" kern="1200" baseline="0" dirty="0" smtClean="0">
                <a:solidFill>
                  <a:schemeClr val="tx1"/>
                </a:solidFill>
                <a:latin typeface="+mn-lt"/>
                <a:ea typeface="+mn-ea"/>
                <a:cs typeface="+mn-cs"/>
              </a:rPr>
              <a:t>胀率目标之差距， 二是实质经济成长率与潜在经济成长率的差距，</a:t>
            </a:r>
          </a:p>
          <a:p>
            <a:r>
              <a:rPr lang="zh-CN" altLang="en-US" sz="1200" kern="1200" baseline="0" dirty="0" smtClean="0">
                <a:solidFill>
                  <a:schemeClr val="tx1"/>
                </a:solidFill>
                <a:latin typeface="+mn-lt"/>
                <a:ea typeface="+mn-ea"/>
                <a:cs typeface="+mn-cs"/>
              </a:rPr>
              <a:t>前项差距称为物价膨胀缺口， 后者则称为产出缺口。</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37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扭转操作</a:t>
            </a:r>
            <a:r>
              <a:rPr lang="en-US" altLang="zh-CN" dirty="0" smtClean="0"/>
              <a:t>(Operation Twist)</a:t>
            </a:r>
            <a:r>
              <a:rPr lang="zh-CN" altLang="en-US" dirty="0" smtClean="0"/>
              <a:t>，始于</a:t>
            </a:r>
            <a:r>
              <a:rPr lang="en-US" altLang="zh-CN" dirty="0" smtClean="0"/>
              <a:t>1961</a:t>
            </a:r>
            <a:r>
              <a:rPr lang="zh-CN" altLang="en-US" dirty="0" smtClean="0"/>
              <a:t>年，当时的目的在于平滑</a:t>
            </a:r>
            <a:r>
              <a:rPr lang="zh-CN" altLang="en-US" dirty="0" smtClean="0">
                <a:hlinkClick r:id="rId3" action="ppaction://hlinkfile"/>
              </a:rPr>
              <a:t>收益率曲线</a:t>
            </a:r>
            <a:r>
              <a:rPr lang="zh-CN" altLang="en-US" dirty="0" smtClean="0"/>
              <a:t>，以促进资本流入和强化美元地位。美联储利用</a:t>
            </a:r>
            <a:r>
              <a:rPr lang="zh-CN" altLang="en-US" dirty="0" smtClean="0">
                <a:hlinkClick r:id="rId4" action="ppaction://hlinkfile"/>
              </a:rPr>
              <a:t>公开市场操作</a:t>
            </a:r>
            <a:r>
              <a:rPr lang="zh-CN" altLang="en-US" dirty="0" smtClean="0"/>
              <a:t>，卖出</a:t>
            </a:r>
            <a:r>
              <a:rPr lang="zh-CN" altLang="en-US" dirty="0" smtClean="0">
                <a:hlinkClick r:id="rId5" action="ppaction://hlinkfile"/>
              </a:rPr>
              <a:t>短期债券</a:t>
            </a:r>
            <a:r>
              <a:rPr lang="zh-CN" altLang="en-US" dirty="0" smtClean="0"/>
              <a:t>而买入</a:t>
            </a:r>
            <a:r>
              <a:rPr lang="zh-CN" altLang="en-US" dirty="0" smtClean="0">
                <a:hlinkClick r:id="rId6" action="ppaction://hlinkfile"/>
              </a:rPr>
              <a:t>长期债券</a:t>
            </a:r>
            <a:r>
              <a:rPr lang="zh-CN" altLang="en-US" dirty="0" smtClean="0"/>
              <a:t>，削减美债平均</a:t>
            </a:r>
            <a:r>
              <a:rPr lang="zh-CN" altLang="en-US" dirty="0" smtClean="0">
                <a:hlinkClick r:id="rId7" action="ppaction://hlinkfile"/>
              </a:rPr>
              <a:t>久期</a:t>
            </a:r>
            <a:r>
              <a:rPr lang="zh-CN" altLang="en-US" dirty="0" smtClean="0"/>
              <a:t>。该操作在缩短长短期</a:t>
            </a:r>
            <a:r>
              <a:rPr lang="zh-CN" altLang="en-US" dirty="0" smtClean="0">
                <a:hlinkClick r:id="rId8" action="ppaction://hlinkfile"/>
              </a:rPr>
              <a:t>债券收益率</a:t>
            </a:r>
            <a:r>
              <a:rPr lang="zh-CN" altLang="en-US" dirty="0" smtClean="0"/>
              <a:t>上有部分成效，但由于短期未见显著效果，最终没有持续进行。不过该操作随后又被单独测试效果，并发现较原有预期更为有效。鉴于这样的重新评估结果，该操作被各国央行视为</a:t>
            </a:r>
            <a:r>
              <a:rPr lang="zh-CN" altLang="en-US" dirty="0" smtClean="0">
                <a:hlinkClick r:id="rId9" action="ppaction://hlinkfile"/>
              </a:rPr>
              <a:t>量化宽松</a:t>
            </a:r>
            <a:r>
              <a:rPr lang="zh-CN" altLang="en-US" dirty="0" smtClean="0"/>
              <a:t>的可替代操作选项。</a:t>
            </a:r>
          </a:p>
          <a:p>
            <a:r>
              <a:rPr lang="zh-CN" altLang="en-US" dirty="0" smtClean="0"/>
              <a:t>此外，“扭转操作”被用来特指美联储在第二次</a:t>
            </a:r>
            <a:r>
              <a:rPr lang="zh-CN" altLang="en-US" dirty="0" smtClean="0">
                <a:hlinkClick r:id="rId9" action="ppaction://hlinkfile"/>
              </a:rPr>
              <a:t>量化宽松</a:t>
            </a:r>
            <a:r>
              <a:rPr lang="zh-CN" altLang="en-US" dirty="0" smtClean="0"/>
              <a:t>到期之后，可能出台的变相</a:t>
            </a:r>
            <a:r>
              <a:rPr lang="en-US" altLang="zh-CN" dirty="0" smtClean="0"/>
              <a:t>QE3</a:t>
            </a:r>
            <a:r>
              <a:rPr lang="zh-CN" altLang="en-US" dirty="0" smtClean="0"/>
              <a:t>货币政策，</a:t>
            </a:r>
            <a:r>
              <a:rPr lang="en-US" altLang="zh-CN" dirty="0" smtClean="0"/>
              <a:t>2012</a:t>
            </a:r>
            <a:r>
              <a:rPr lang="zh-CN" altLang="en-US" dirty="0" smtClean="0"/>
              <a:t>年</a:t>
            </a:r>
            <a:r>
              <a:rPr lang="en-US" altLang="zh-CN" dirty="0" smtClean="0"/>
              <a:t>6</a:t>
            </a:r>
            <a:r>
              <a:rPr lang="zh-CN" altLang="en-US" dirty="0" smtClean="0"/>
              <a:t>月</a:t>
            </a:r>
            <a:r>
              <a:rPr lang="en-US" altLang="zh-CN" dirty="0" smtClean="0"/>
              <a:t>21</a:t>
            </a:r>
            <a:r>
              <a:rPr lang="zh-CN" altLang="en-US" dirty="0" smtClean="0"/>
              <a:t>日，美联储议息会议延长扭转操作至</a:t>
            </a:r>
            <a:r>
              <a:rPr lang="en-US" altLang="zh-CN" dirty="0" smtClean="0"/>
              <a:t>2012</a:t>
            </a:r>
            <a:r>
              <a:rPr lang="zh-CN" altLang="en-US" dirty="0" smtClean="0"/>
              <a:t>年年底，规模为</a:t>
            </a:r>
            <a:r>
              <a:rPr lang="en-US" altLang="zh-CN" dirty="0" smtClean="0"/>
              <a:t>2670</a:t>
            </a:r>
            <a:r>
              <a:rPr lang="zh-CN" altLang="en-US" dirty="0" smtClean="0"/>
              <a:t>亿美元。</a:t>
            </a:r>
          </a:p>
          <a:p>
            <a:r>
              <a:rPr lang="zh-CN" altLang="en-US" dirty="0" smtClean="0"/>
              <a:t>英国</a:t>
            </a:r>
            <a:r>
              <a:rPr lang="en-US" altLang="zh-CN" dirty="0" smtClean="0"/>
              <a:t>《</a:t>
            </a:r>
            <a:r>
              <a:rPr lang="zh-CN" altLang="en-US" dirty="0" smtClean="0"/>
              <a:t>金融时报</a:t>
            </a:r>
            <a:r>
              <a:rPr lang="en-US" altLang="zh-CN" dirty="0" smtClean="0"/>
              <a:t>》</a:t>
            </a:r>
            <a:r>
              <a:rPr lang="zh-CN" altLang="en-US" dirty="0" smtClean="0"/>
              <a:t>认为，</a:t>
            </a:r>
            <a:r>
              <a:rPr lang="zh-CN" altLang="en-US" dirty="0" smtClean="0">
                <a:hlinkClick r:id="rId10" action="ppaction://hlinkfile"/>
              </a:rPr>
              <a:t>伯南克</a:t>
            </a:r>
            <a:r>
              <a:rPr lang="zh-CN" altLang="en-US" dirty="0" smtClean="0"/>
              <a:t>的选项将是某种形式的“扭转操作”，即不扩大资产负债表规模，但延长其持有债券的期限。卖掉</a:t>
            </a:r>
            <a:r>
              <a:rPr lang="zh-CN" altLang="en-US" dirty="0" smtClean="0">
                <a:hlinkClick r:id="rId11" action="ppaction://hlinkfile"/>
              </a:rPr>
              <a:t>短期国债</a:t>
            </a:r>
            <a:r>
              <a:rPr lang="zh-CN" altLang="en-US" dirty="0" smtClean="0"/>
              <a:t>，买入</a:t>
            </a:r>
            <a:r>
              <a:rPr lang="zh-CN" altLang="en-US" dirty="0" smtClean="0">
                <a:hlinkClick r:id="rId12" action="ppaction://hlinkfile"/>
              </a:rPr>
              <a:t>长期国债</a:t>
            </a:r>
            <a:r>
              <a:rPr lang="zh-CN" altLang="en-US" dirty="0" smtClean="0"/>
              <a:t>，进一步推低</a:t>
            </a:r>
            <a:r>
              <a:rPr lang="zh-CN" altLang="en-US" dirty="0" smtClean="0">
                <a:hlinkClick r:id="rId6" action="ppaction://hlinkfile"/>
              </a:rPr>
              <a:t>长期债券</a:t>
            </a:r>
            <a:r>
              <a:rPr lang="zh-CN" altLang="en-US" dirty="0" smtClean="0"/>
              <a:t>的收益率。这种方法不但可以获得</a:t>
            </a:r>
            <a:r>
              <a:rPr lang="zh-CN" altLang="en-US" dirty="0" smtClean="0">
                <a:hlinkClick r:id="rId9" action="ppaction://hlinkfile"/>
              </a:rPr>
              <a:t>量化宽松</a:t>
            </a:r>
            <a:r>
              <a:rPr lang="zh-CN" altLang="en-US" dirty="0" smtClean="0"/>
              <a:t>的好处，又可以免去扩大资产负债表的风险，</a:t>
            </a:r>
            <a:r>
              <a:rPr lang="zh-CN" altLang="en-US" dirty="0" smtClean="0">
                <a:hlinkClick r:id="rId13" action="ppaction://hlinkfile"/>
              </a:rPr>
              <a:t>美国</a:t>
            </a:r>
            <a:r>
              <a:rPr lang="zh-CN" altLang="en-US" dirty="0" smtClean="0"/>
              <a:t>曾在上世纪</a:t>
            </a:r>
            <a:r>
              <a:rPr lang="en-US" altLang="zh-CN" dirty="0" smtClean="0"/>
              <a:t>60</a:t>
            </a:r>
            <a:r>
              <a:rPr lang="zh-CN" altLang="en-US" dirty="0" smtClean="0"/>
              <a:t>年代使用该办法。美联储“</a:t>
            </a:r>
            <a:r>
              <a:rPr lang="zh-CN" altLang="en-US" sz="1200" b="1" kern="1200" dirty="0" smtClean="0">
                <a:solidFill>
                  <a:schemeClr val="tx1"/>
                </a:solidFill>
                <a:latin typeface="+mn-lt"/>
                <a:ea typeface="+mn-ea"/>
                <a:cs typeface="+mn-cs"/>
              </a:rPr>
              <a:t>扭转操作</a:t>
            </a:r>
            <a:r>
              <a:rPr lang="zh-CN" altLang="en-US" dirty="0" smtClean="0"/>
              <a:t>”实为变相</a:t>
            </a:r>
            <a:r>
              <a:rPr lang="en-US" altLang="zh-CN" sz="1200" b="1" kern="1200" dirty="0" smtClean="0">
                <a:solidFill>
                  <a:schemeClr val="tx1"/>
                </a:solidFill>
                <a:latin typeface="+mn-lt"/>
                <a:ea typeface="+mn-ea"/>
                <a:cs typeface="+mn-cs"/>
              </a:rPr>
              <a:t>QE3</a:t>
            </a:r>
            <a:r>
              <a:rPr lang="zh-CN" altLang="en-US" dirty="0" smtClean="0"/>
              <a:t>。美联储于</a:t>
            </a:r>
            <a:r>
              <a:rPr lang="en-US" altLang="zh-CN" sz="1200" b="1" kern="1200" dirty="0" smtClean="0">
                <a:solidFill>
                  <a:schemeClr val="tx1"/>
                </a:solidFill>
                <a:latin typeface="+mn-lt"/>
                <a:ea typeface="+mn-ea"/>
                <a:cs typeface="+mn-cs"/>
              </a:rPr>
              <a:t>9</a:t>
            </a:r>
            <a:r>
              <a:rPr lang="zh-CN" altLang="en-US" sz="1200" b="1" kern="1200" dirty="0" smtClean="0">
                <a:solidFill>
                  <a:schemeClr val="tx1"/>
                </a:solidFill>
                <a:latin typeface="+mn-lt"/>
                <a:ea typeface="+mn-ea"/>
                <a:cs typeface="+mn-cs"/>
              </a:rPr>
              <a:t>月</a:t>
            </a:r>
            <a:r>
              <a:rPr lang="en-US" altLang="zh-CN" sz="1200" b="1" kern="1200" dirty="0" smtClean="0">
                <a:solidFill>
                  <a:schemeClr val="tx1"/>
                </a:solidFill>
                <a:latin typeface="+mn-lt"/>
                <a:ea typeface="+mn-ea"/>
                <a:cs typeface="+mn-cs"/>
              </a:rPr>
              <a:t>21</a:t>
            </a:r>
            <a:r>
              <a:rPr lang="zh-CN" altLang="en-US" sz="1200" b="1" kern="1200" dirty="0" smtClean="0">
                <a:solidFill>
                  <a:schemeClr val="tx1"/>
                </a:solidFill>
                <a:latin typeface="+mn-lt"/>
                <a:ea typeface="+mn-ea"/>
                <a:cs typeface="+mn-cs"/>
              </a:rPr>
              <a:t>日</a:t>
            </a:r>
            <a:r>
              <a:rPr lang="zh-CN" altLang="en-US" dirty="0" smtClean="0"/>
              <a:t>宣布的这项新的非常规政策，是指将在</a:t>
            </a:r>
            <a:r>
              <a:rPr lang="en-US" altLang="zh-CN" sz="1200" b="1" kern="1200" dirty="0" smtClean="0">
                <a:solidFill>
                  <a:schemeClr val="tx1"/>
                </a:solidFill>
                <a:latin typeface="+mn-lt"/>
                <a:ea typeface="+mn-ea"/>
                <a:cs typeface="+mn-cs"/>
              </a:rPr>
              <a:t>2012</a:t>
            </a:r>
            <a:r>
              <a:rPr lang="zh-CN" altLang="en-US" sz="1200" b="1" kern="1200" dirty="0" smtClean="0">
                <a:solidFill>
                  <a:schemeClr val="tx1"/>
                </a:solidFill>
                <a:latin typeface="+mn-lt"/>
                <a:ea typeface="+mn-ea"/>
                <a:cs typeface="+mn-cs"/>
              </a:rPr>
              <a:t>年</a:t>
            </a:r>
            <a:r>
              <a:rPr lang="en-US" altLang="zh-CN" dirty="0" smtClean="0"/>
              <a:t>6</a:t>
            </a:r>
            <a:r>
              <a:rPr lang="zh-CN" altLang="en-US" dirty="0" smtClean="0"/>
              <a:t>月底之前购入</a:t>
            </a:r>
            <a:r>
              <a:rPr lang="en-US" altLang="zh-CN" dirty="0" smtClean="0"/>
              <a:t>4000</a:t>
            </a:r>
            <a:r>
              <a:rPr lang="zh-CN" altLang="en-US" dirty="0" smtClean="0"/>
              <a:t>亿美元的、剩余期限为</a:t>
            </a:r>
            <a:r>
              <a:rPr lang="en-US" altLang="zh-CN" dirty="0" smtClean="0"/>
              <a:t>6</a:t>
            </a:r>
            <a:r>
              <a:rPr lang="zh-CN" altLang="en-US" dirty="0" smtClean="0"/>
              <a:t>到</a:t>
            </a:r>
            <a:r>
              <a:rPr lang="en-US" altLang="zh-CN" dirty="0" smtClean="0"/>
              <a:t>30</a:t>
            </a:r>
            <a:r>
              <a:rPr lang="zh-CN" altLang="en-US" dirty="0" smtClean="0"/>
              <a:t>年的美国国债，同时出售等量的、剩余期限为</a:t>
            </a:r>
            <a:r>
              <a:rPr lang="en-US" altLang="zh-CN" dirty="0" smtClean="0"/>
              <a:t>3</a:t>
            </a:r>
            <a:r>
              <a:rPr lang="zh-CN" altLang="en-US" dirty="0" smtClean="0"/>
              <a:t>年或以下的美国国债，这将使美联储所持资产平均期限延长，美联储据此称其为“展期计划”（</a:t>
            </a:r>
            <a:r>
              <a:rPr lang="en-US" altLang="zh-CN" dirty="0" smtClean="0"/>
              <a:t>Maturity Extension Program</a:t>
            </a:r>
            <a:r>
              <a:rPr lang="zh-CN" altLang="en-US" dirty="0" smtClean="0"/>
              <a:t>），但市场似乎更愿意将之比拟为</a:t>
            </a:r>
            <a:r>
              <a:rPr lang="en-US" altLang="zh-CN" dirty="0" smtClean="0"/>
              <a:t>1961</a:t>
            </a:r>
            <a:r>
              <a:rPr lang="zh-CN" altLang="en-US" smtClean="0"/>
              <a:t>年美联储曾采取的政策操作（即“</a:t>
            </a:r>
            <a:r>
              <a:rPr lang="zh-CN" altLang="en-US" sz="1200" b="1" kern="1200" smtClean="0">
                <a:solidFill>
                  <a:schemeClr val="tx1"/>
                </a:solidFill>
                <a:latin typeface="+mn-lt"/>
                <a:ea typeface="+mn-ea"/>
                <a:cs typeface="+mn-cs"/>
              </a:rPr>
              <a:t>扭转操作</a:t>
            </a:r>
            <a:r>
              <a:rPr lang="zh-CN" altLang="en-US" smtClean="0"/>
              <a:t>”）。美联储是希冀通过这种“售短买长”的</a:t>
            </a:r>
            <a:r>
              <a:rPr lang="zh-CN" altLang="en-US" sz="1200" b="1" kern="1200" smtClean="0">
                <a:solidFill>
                  <a:schemeClr val="tx1"/>
                </a:solidFill>
                <a:latin typeface="+mn-lt"/>
                <a:ea typeface="+mn-ea"/>
                <a:cs typeface="+mn-cs"/>
              </a:rPr>
              <a:t>扭转操作</a:t>
            </a:r>
            <a:r>
              <a:rPr lang="zh-CN" altLang="en-US" smtClean="0"/>
              <a:t>，来压低长期国债和与国债有较高替代性的金融资产的收益率，以此缓解当前金融市场的紧张局面，并借此刺激经济复苏。</a:t>
            </a:r>
            <a:endParaRPr lang="zh-CN" altLang="en-US"/>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42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利差</a:t>
            </a:r>
            <a:r>
              <a:rPr lang="zh-TW" altLang="en-US" sz="1200" kern="1200" baseline="0" dirty="0" smtClean="0">
                <a:solidFill>
                  <a:schemeClr val="tx1"/>
                </a:solidFill>
                <a:latin typeface="+mn-lt"/>
                <a:ea typeface="+mn-ea"/>
                <a:cs typeface="+mn-cs"/>
              </a:rPr>
              <a:t>交易（</a:t>
            </a:r>
            <a:r>
              <a:rPr lang="en-US" altLang="zh-TW" sz="1200" kern="1200" baseline="0" dirty="0" smtClean="0">
                <a:solidFill>
                  <a:schemeClr val="tx1"/>
                </a:solidFill>
                <a:latin typeface="+mn-lt"/>
                <a:ea typeface="+mn-ea"/>
                <a:cs typeface="+mn-cs"/>
              </a:rPr>
              <a:t>carry trade</a:t>
            </a:r>
            <a:r>
              <a:rPr lang="zh-TW" altLang="en-US" sz="1200" kern="1200" baseline="0" dirty="0" smtClean="0">
                <a:solidFill>
                  <a:schemeClr val="tx1"/>
                </a:solidFill>
                <a:latin typeface="+mn-lt"/>
                <a:ea typeface="+mn-ea"/>
                <a:cs typeface="+mn-cs"/>
              </a:rPr>
              <a:t>）</a:t>
            </a:r>
          </a:p>
          <a:p>
            <a:r>
              <a:rPr lang="zh-CN" altLang="en-US" sz="1200" kern="1200" baseline="0" dirty="0" smtClean="0">
                <a:solidFill>
                  <a:schemeClr val="tx1"/>
                </a:solidFill>
                <a:latin typeface="+mn-lt"/>
                <a:ea typeface="+mn-ea"/>
                <a:cs typeface="+mn-cs"/>
              </a:rPr>
              <a:t>所谓利差交易就是利用不同货币的利差谋取收益的交易方式。</a:t>
            </a:r>
          </a:p>
          <a:p>
            <a:r>
              <a:rPr lang="zh-CN" altLang="en-US" sz="1200" kern="1200" baseline="0" dirty="0" smtClean="0">
                <a:solidFill>
                  <a:schemeClr val="tx1"/>
                </a:solidFill>
                <a:latin typeface="+mn-lt"/>
                <a:ea typeface="+mn-ea"/>
                <a:cs typeface="+mn-cs"/>
              </a:rPr>
              <a:t>由于日本长期实行零利率， 为了追逐利差收益， 国际投资者纷纷借</a:t>
            </a:r>
          </a:p>
          <a:p>
            <a:r>
              <a:rPr lang="zh-CN" altLang="en-US" sz="1200" kern="1200" baseline="0" dirty="0" smtClean="0">
                <a:solidFill>
                  <a:schemeClr val="tx1"/>
                </a:solidFill>
                <a:latin typeface="+mn-lt"/>
                <a:ea typeface="+mn-ea"/>
                <a:cs typeface="+mn-cs"/>
              </a:rPr>
              <a:t>入日元购买那些以其他币种计价的高收益资产， 希望从中获利。据</a:t>
            </a:r>
          </a:p>
          <a:p>
            <a:r>
              <a:rPr lang="zh-CN" altLang="en-US" sz="1200" kern="1200" baseline="0" dirty="0" smtClean="0">
                <a:solidFill>
                  <a:schemeClr val="tx1"/>
                </a:solidFill>
                <a:latin typeface="+mn-lt"/>
                <a:ea typeface="+mn-ea"/>
                <a:cs typeface="+mn-cs"/>
              </a:rPr>
              <a:t>估计， 日元利差交易的规模可能高达数千亿美元。日本的零利率政</a:t>
            </a:r>
          </a:p>
          <a:p>
            <a:r>
              <a:rPr lang="zh-CN" altLang="en-US" sz="1200" kern="1200" baseline="0" dirty="0" smtClean="0">
                <a:solidFill>
                  <a:schemeClr val="tx1"/>
                </a:solidFill>
                <a:latin typeface="+mn-lt"/>
                <a:ea typeface="+mn-ea"/>
                <a:cs typeface="+mn-cs"/>
              </a:rPr>
              <a:t>策使得廉价的日元大量涌入全球市场， 买入高息债券或者涌入股</a:t>
            </a:r>
          </a:p>
          <a:p>
            <a:r>
              <a:rPr lang="zh-CN" altLang="en-US" sz="1200" kern="1200" baseline="0" dirty="0" smtClean="0">
                <a:solidFill>
                  <a:schemeClr val="tx1"/>
                </a:solidFill>
                <a:latin typeface="+mn-lt"/>
                <a:ea typeface="+mn-ea"/>
                <a:cs typeface="+mn-cs"/>
              </a:rPr>
              <a:t>市， 从而推高了各国流动性水平。在２００８ 年金融危机爆发前， 金</a:t>
            </a:r>
          </a:p>
          <a:p>
            <a:r>
              <a:rPr lang="zh-CN" altLang="en-US" sz="1200" kern="1200" baseline="0" dirty="0" smtClean="0">
                <a:solidFill>
                  <a:schemeClr val="tx1"/>
                </a:solidFill>
                <a:latin typeface="+mn-lt"/>
                <a:ea typeface="+mn-ea"/>
                <a:cs typeface="+mn-cs"/>
              </a:rPr>
              <a:t>融市场盛行一个高收益的套利交易模式：以较低的利率借得日元，</a:t>
            </a:r>
          </a:p>
          <a:p>
            <a:r>
              <a:rPr lang="zh-CN" altLang="en-US" sz="1200" kern="1200" baseline="0" dirty="0" smtClean="0">
                <a:solidFill>
                  <a:schemeClr val="tx1"/>
                </a:solidFill>
                <a:latin typeface="+mn-lt"/>
                <a:ea typeface="+mn-ea"/>
                <a:cs typeface="+mn-cs"/>
              </a:rPr>
              <a:t>转换成巴西雷亚尔， 并买入巴西国债， 每年可以获得１０％ 以上的高</a:t>
            </a:r>
          </a:p>
          <a:p>
            <a:r>
              <a:rPr lang="zh-CN" altLang="en-US" sz="1200" kern="1200" baseline="0" dirty="0" smtClean="0">
                <a:solidFill>
                  <a:schemeClr val="tx1"/>
                </a:solidFill>
                <a:latin typeface="+mn-lt"/>
                <a:ea typeface="+mn-ea"/>
                <a:cs typeface="+mn-cs"/>
              </a:rPr>
              <a:t>额国债利息， 还享受３０％ 以上的雷亚尔货币升值， 最终录得５０％</a:t>
            </a:r>
          </a:p>
          <a:p>
            <a:r>
              <a:rPr lang="zh-CN" altLang="en-US" sz="1200" kern="1200" baseline="0" dirty="0" smtClean="0">
                <a:solidFill>
                  <a:schemeClr val="tx1"/>
                </a:solidFill>
                <a:latin typeface="+mn-lt"/>
                <a:ea typeface="+mn-ea"/>
                <a:cs typeface="+mn-cs"/>
              </a:rPr>
              <a:t>左右的高额回报。</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，２００１ 年， 阿根廷发生了债务危机， 并导致巴西的货币恐慌性</a:t>
            </a:r>
          </a:p>
          <a:p>
            <a:r>
              <a:rPr lang="zh-CN" altLang="en-US" sz="1200" kern="1200" baseline="0" dirty="0" smtClean="0">
                <a:solidFill>
                  <a:schemeClr val="tx1"/>
                </a:solidFill>
                <a:latin typeface="+mn-lt"/>
                <a:ea typeface="+mn-ea"/>
                <a:cs typeface="+mn-cs"/>
              </a:rPr>
              <a:t>贬值。７ 月４ 日， 巴西中央银行为遏止雷亚尔持续贬值， 宣布将基</a:t>
            </a:r>
          </a:p>
          <a:p>
            <a:r>
              <a:rPr lang="zh-CN" altLang="en-US" sz="1200" kern="1200" baseline="0" dirty="0" smtClean="0">
                <a:solidFill>
                  <a:schemeClr val="tx1"/>
                </a:solidFill>
                <a:latin typeface="+mn-lt"/>
                <a:ea typeface="+mn-ea"/>
                <a:cs typeface="+mn-cs"/>
              </a:rPr>
              <a:t>本利率由１６７５％ 提高到１８２５％ ， 成为当时世界上利率第三高的</a:t>
            </a:r>
          </a:p>
          <a:p>
            <a:r>
              <a:rPr lang="zh-CN" altLang="en-US" sz="1200" kern="1200" baseline="0" dirty="0" smtClean="0">
                <a:solidFill>
                  <a:schemeClr val="tx1"/>
                </a:solidFill>
                <a:latin typeface="+mn-lt"/>
                <a:ea typeface="+mn-ea"/>
                <a:cs typeface="+mn-cs"/>
              </a:rPr>
              <a:t>国家。</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44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对过去几十年进行放电影似的回顾，我们会看到，资产价格的加速上涨并不是由学术界或投资界的任何特别智慧操作所导致，而是美联储以及其它全球央行大肆印钞、调降利率以及提出一种虚假的货币财富安全感所致。”</a:t>
            </a:r>
          </a:p>
          <a:p>
            <a:r>
              <a:rPr lang="zh-CN" altLang="en-US" sz="1200" kern="1200" dirty="0" smtClean="0">
                <a:solidFill>
                  <a:schemeClr val="tx1"/>
                </a:solidFill>
                <a:latin typeface="+mn-lt"/>
                <a:ea typeface="+mn-ea"/>
                <a:cs typeface="+mn-cs"/>
              </a:rPr>
              <a:t>发达国家经济体的缓慢增长、高失业率和有序的去杠杆化组成了现在大家所说的</a:t>
            </a:r>
            <a:r>
              <a:rPr lang="en-US" altLang="zh-CN" sz="1200" kern="1200" dirty="0" smtClean="0">
                <a:solidFill>
                  <a:schemeClr val="tx1"/>
                </a:solidFill>
                <a:latin typeface="+mn-lt"/>
                <a:ea typeface="+mn-ea"/>
                <a:cs typeface="+mn-cs"/>
              </a:rPr>
              <a:t>2008</a:t>
            </a:r>
            <a:r>
              <a:rPr lang="zh-CN" altLang="en-US" sz="1200" kern="1200" dirty="0" smtClean="0">
                <a:solidFill>
                  <a:schemeClr val="tx1"/>
                </a:solidFill>
                <a:latin typeface="+mn-lt"/>
                <a:ea typeface="+mn-ea"/>
                <a:cs typeface="+mn-cs"/>
              </a:rPr>
              <a:t>年</a:t>
            </a:r>
            <a:r>
              <a:rPr lang="zh-CN" altLang="en-US" sz="1200" kern="1200" dirty="0" smtClean="0">
                <a:solidFill>
                  <a:schemeClr val="tx1"/>
                </a:solidFill>
                <a:latin typeface="+mn-lt"/>
                <a:ea typeface="+mn-ea"/>
                <a:cs typeface="+mn-cs"/>
                <a:hlinkClick r:id="rId3"/>
              </a:rPr>
              <a:t>金融</a:t>
            </a:r>
            <a:r>
              <a:rPr lang="zh-CN" altLang="en-US" sz="1200" kern="1200" dirty="0" smtClean="0">
                <a:solidFill>
                  <a:schemeClr val="tx1"/>
                </a:solidFill>
                <a:latin typeface="+mn-lt"/>
                <a:ea typeface="+mn-ea"/>
                <a:cs typeface="+mn-cs"/>
              </a:rPr>
              <a:t>危机后的“新常态”。格罗斯表示，这种新常态已经逐渐演变成一个存在信贷和零利率风险的世界。</a:t>
            </a:r>
          </a:p>
          <a:p>
            <a:r>
              <a:rPr lang="zh-CN" altLang="en-US" sz="1200" kern="1200" dirty="0" smtClean="0">
                <a:solidFill>
                  <a:schemeClr val="tx1"/>
                </a:solidFill>
                <a:latin typeface="+mn-lt"/>
                <a:ea typeface="+mn-ea"/>
                <a:cs typeface="+mn-cs"/>
              </a:rPr>
              <a:t>格罗斯写道：“我们在过去三十年中已经习惯了的以进攻为导向的投资世界已经因为零利率立场而遭到破坏。投资防御时代即将来临。”（</a:t>
            </a:r>
          </a:p>
          <a:p>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45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美国次债危机原因之一就是贷款机构竞争过</a:t>
            </a:r>
          </a:p>
          <a:p>
            <a:r>
              <a:rPr lang="zh-CN" altLang="en-US" dirty="0" smtClean="0"/>
              <a:t>度，没有考虑未来房价下跌带来的风险， 利率定价过低。</a:t>
            </a:r>
          </a:p>
          <a:p>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需求拉动型是指总需求过度增长引起的通货膨胀。按照</a:t>
            </a:r>
            <a:r>
              <a:rPr lang="en-US" altLang="zh-CN" sz="1200" kern="1200" baseline="0" dirty="0" smtClean="0">
                <a:solidFill>
                  <a:schemeClr val="tx1"/>
                </a:solidFill>
                <a:latin typeface="+mn-lt"/>
                <a:ea typeface="+mn-ea"/>
                <a:cs typeface="+mn-cs"/>
              </a:rPr>
              <a:t>1988 </a:t>
            </a:r>
            <a:r>
              <a:rPr lang="zh-CN" altLang="en-US" sz="1200" kern="1200" baseline="0" dirty="0" smtClean="0">
                <a:solidFill>
                  <a:schemeClr val="tx1"/>
                </a:solidFill>
                <a:latin typeface="+mn-lt"/>
                <a:ea typeface="+mn-ea"/>
                <a:cs typeface="+mn-cs"/>
              </a:rPr>
              <a:t>年</a:t>
            </a:r>
          </a:p>
          <a:p>
            <a:r>
              <a:rPr lang="zh-CN" altLang="en-US" sz="1200" kern="1200" baseline="0" dirty="0" smtClean="0">
                <a:solidFill>
                  <a:schemeClr val="tx1"/>
                </a:solidFill>
                <a:latin typeface="+mn-lt"/>
                <a:ea typeface="+mn-ea"/>
                <a:cs typeface="+mn-cs"/>
              </a:rPr>
              <a:t>弗里德曼来我国访问时，当时中央领导人的解释，我国</a:t>
            </a:r>
            <a:r>
              <a:rPr lang="en-US" altLang="zh-CN" sz="1200" kern="1200" baseline="0" dirty="0" smtClean="0">
                <a:solidFill>
                  <a:schemeClr val="tx1"/>
                </a:solidFill>
                <a:latin typeface="+mn-lt"/>
                <a:ea typeface="+mn-ea"/>
                <a:cs typeface="+mn-cs"/>
              </a:rPr>
              <a:t>1988 </a:t>
            </a:r>
            <a:r>
              <a:rPr lang="zh-CN" altLang="en-US" sz="1200" kern="1200" baseline="0" dirty="0" smtClean="0">
                <a:solidFill>
                  <a:schemeClr val="tx1"/>
                </a:solidFill>
                <a:latin typeface="+mn-lt"/>
                <a:ea typeface="+mn-ea"/>
                <a:cs typeface="+mn-cs"/>
              </a:rPr>
              <a:t>年通货</a:t>
            </a:r>
          </a:p>
          <a:p>
            <a:r>
              <a:rPr lang="zh-CN" altLang="en-US" sz="1200" kern="1200" baseline="0" dirty="0" smtClean="0">
                <a:solidFill>
                  <a:schemeClr val="tx1"/>
                </a:solidFill>
                <a:latin typeface="+mn-lt"/>
                <a:ea typeface="+mn-ea"/>
                <a:cs typeface="+mn-cs"/>
              </a:rPr>
              <a:t>膨胀的根本原因是我们国家过去是传统的社会主义模式，这个模式</a:t>
            </a:r>
          </a:p>
          <a:p>
            <a:r>
              <a:rPr lang="zh-CN" altLang="en-US" sz="1200" kern="1200" baseline="0" dirty="0" smtClean="0">
                <a:solidFill>
                  <a:schemeClr val="tx1"/>
                </a:solidFill>
                <a:latin typeface="+mn-lt"/>
                <a:ea typeface="+mn-ea"/>
                <a:cs typeface="+mn-cs"/>
              </a:rPr>
              <a:t>有一个通病， 叫短缺经济， 需求超过供给。基本建设投资规模过</a:t>
            </a:r>
          </a:p>
          <a:p>
            <a:r>
              <a:rPr lang="zh-CN" altLang="en-US" sz="1200" kern="1200" baseline="0" dirty="0" smtClean="0">
                <a:solidFill>
                  <a:schemeClr val="tx1"/>
                </a:solidFill>
                <a:latin typeface="+mn-lt"/>
                <a:ea typeface="+mn-ea"/>
                <a:cs typeface="+mn-cs"/>
              </a:rPr>
              <a:t>大，地方消费基金增长速度过快。属于需求拉动型通货膨胀。</a:t>
            </a:r>
          </a:p>
          <a:p>
            <a:r>
              <a:rPr lang="zh-CN" altLang="en-US" sz="1200" kern="1200" baseline="0" dirty="0" smtClean="0">
                <a:solidFill>
                  <a:schemeClr val="tx1"/>
                </a:solidFill>
                <a:latin typeface="+mn-lt"/>
                <a:ea typeface="+mn-ea"/>
                <a:cs typeface="+mn-cs"/>
              </a:rPr>
              <a:t>所谓成本推进型，是指由于工会力量或行业垄断引起工资水平</a:t>
            </a:r>
          </a:p>
          <a:p>
            <a:r>
              <a:rPr lang="zh-CN" altLang="en-US" sz="1200" kern="1200" baseline="0" dirty="0" smtClean="0">
                <a:solidFill>
                  <a:schemeClr val="tx1"/>
                </a:solidFill>
                <a:latin typeface="+mn-lt"/>
                <a:ea typeface="+mn-ea"/>
                <a:cs typeface="+mn-cs"/>
              </a:rPr>
              <a:t>或利润水平的提高，超过物价上涨水平而推动通货膨胀。西方国家</a:t>
            </a:r>
          </a:p>
          <a:p>
            <a:r>
              <a:rPr lang="zh-CN" altLang="en-US" sz="1200" kern="1200" baseline="0" dirty="0" smtClean="0">
                <a:solidFill>
                  <a:schemeClr val="tx1"/>
                </a:solidFill>
                <a:latin typeface="+mn-lt"/>
                <a:ea typeface="+mn-ea"/>
                <a:cs typeface="+mn-cs"/>
              </a:rPr>
              <a:t>的通货膨胀常常是这种模式。</a:t>
            </a:r>
            <a:r>
              <a:rPr lang="en-US" altLang="zh-CN" sz="1200" kern="1200" baseline="0" dirty="0" smtClean="0">
                <a:solidFill>
                  <a:schemeClr val="tx1"/>
                </a:solidFill>
                <a:latin typeface="+mn-lt"/>
                <a:ea typeface="+mn-ea"/>
                <a:cs typeface="+mn-cs"/>
              </a:rPr>
              <a:t>1973 </a:t>
            </a:r>
            <a:r>
              <a:rPr lang="zh-CN" altLang="en-US" sz="1200" kern="1200" baseline="0" dirty="0" smtClean="0">
                <a:solidFill>
                  <a:schemeClr val="tx1"/>
                </a:solidFill>
                <a:latin typeface="+mn-lt"/>
                <a:ea typeface="+mn-ea"/>
                <a:cs typeface="+mn-cs"/>
              </a:rPr>
              <a:t>年</a:t>
            </a:r>
            <a:r>
              <a:rPr lang="en-US" altLang="zh-CN" sz="1200" kern="1200" baseline="0" dirty="0" smtClean="0">
                <a:solidFill>
                  <a:schemeClr val="tx1"/>
                </a:solidFill>
                <a:latin typeface="+mn-lt"/>
                <a:ea typeface="+mn-ea"/>
                <a:cs typeface="+mn-cs"/>
              </a:rPr>
              <a:t>10 </a:t>
            </a:r>
            <a:r>
              <a:rPr lang="zh-CN" altLang="en-US" sz="1200" kern="1200" baseline="0" dirty="0" smtClean="0">
                <a:solidFill>
                  <a:schemeClr val="tx1"/>
                </a:solidFill>
                <a:latin typeface="+mn-lt"/>
                <a:ea typeface="+mn-ea"/>
                <a:cs typeface="+mn-cs"/>
              </a:rPr>
              <a:t>月第四次中东战争爆发以</a:t>
            </a:r>
          </a:p>
          <a:p>
            <a:r>
              <a:rPr lang="zh-CN" altLang="en-US" sz="1200" kern="1200" baseline="0" dirty="0" smtClean="0">
                <a:solidFill>
                  <a:schemeClr val="tx1"/>
                </a:solidFill>
                <a:latin typeface="+mn-lt"/>
                <a:ea typeface="+mn-ea"/>
                <a:cs typeface="+mn-cs"/>
              </a:rPr>
              <a:t>后，石油输出国组织</a:t>
            </a:r>
            <a:r>
              <a:rPr lang="en-US" altLang="zh-CN" sz="1200" kern="1200" baseline="0" dirty="0" smtClean="0">
                <a:solidFill>
                  <a:schemeClr val="tx1"/>
                </a:solidFill>
                <a:latin typeface="+mn-lt"/>
                <a:ea typeface="+mn-ea"/>
                <a:cs typeface="+mn-cs"/>
              </a:rPr>
              <a:t>(OPEC)</a:t>
            </a:r>
            <a:r>
              <a:rPr lang="zh-CN" altLang="en-US" sz="1200" kern="1200" baseline="0" dirty="0" smtClean="0">
                <a:solidFill>
                  <a:schemeClr val="tx1"/>
                </a:solidFill>
                <a:latin typeface="+mn-lt"/>
                <a:ea typeface="+mn-ea"/>
                <a:cs typeface="+mn-cs"/>
              </a:rPr>
              <a:t>为了打击对手以色列及支持以色列的</a:t>
            </a:r>
          </a:p>
          <a:p>
            <a:r>
              <a:rPr lang="zh-CN" altLang="en-US" sz="1200" kern="1200" baseline="0" dirty="0" smtClean="0">
                <a:solidFill>
                  <a:schemeClr val="tx1"/>
                </a:solidFill>
                <a:latin typeface="+mn-lt"/>
                <a:ea typeface="+mn-ea"/>
                <a:cs typeface="+mn-cs"/>
              </a:rPr>
              <a:t>国家，宣布石油禁运，暂停出口，造成油价上涨。当时原油价格曾</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从</a:t>
            </a:r>
            <a:r>
              <a:rPr lang="en-US" altLang="zh-CN" sz="1200" kern="1200" baseline="0" dirty="0" smtClean="0">
                <a:solidFill>
                  <a:schemeClr val="tx1"/>
                </a:solidFill>
                <a:latin typeface="+mn-lt"/>
                <a:ea typeface="+mn-ea"/>
                <a:cs typeface="+mn-cs"/>
              </a:rPr>
              <a:t>1973 </a:t>
            </a:r>
            <a:r>
              <a:rPr lang="zh-CN" altLang="en-US" sz="1200" kern="1200" baseline="0" dirty="0" smtClean="0">
                <a:solidFill>
                  <a:schemeClr val="tx1"/>
                </a:solidFill>
                <a:latin typeface="+mn-lt"/>
                <a:ea typeface="+mn-ea"/>
                <a:cs typeface="+mn-cs"/>
              </a:rPr>
              <a:t>年的每桶不到</a:t>
            </a:r>
            <a:r>
              <a:rPr lang="en-US" altLang="zh-CN" sz="1200" kern="1200" baseline="0" dirty="0" smtClean="0">
                <a:solidFill>
                  <a:schemeClr val="tx1"/>
                </a:solidFill>
                <a:latin typeface="+mn-lt"/>
                <a:ea typeface="+mn-ea"/>
                <a:cs typeface="+mn-cs"/>
              </a:rPr>
              <a:t>3 </a:t>
            </a:r>
            <a:r>
              <a:rPr lang="zh-CN" altLang="en-US" sz="1200" kern="1200" baseline="0" dirty="0" smtClean="0">
                <a:solidFill>
                  <a:schemeClr val="tx1"/>
                </a:solidFill>
                <a:latin typeface="+mn-lt"/>
                <a:ea typeface="+mn-ea"/>
                <a:cs typeface="+mn-cs"/>
              </a:rPr>
              <a:t>美元涨到超过</a:t>
            </a:r>
            <a:r>
              <a:rPr lang="en-US" altLang="zh-CN" sz="1200" kern="1200" baseline="0" dirty="0" smtClean="0">
                <a:solidFill>
                  <a:schemeClr val="tx1"/>
                </a:solidFill>
                <a:latin typeface="+mn-lt"/>
                <a:ea typeface="+mn-ea"/>
                <a:cs typeface="+mn-cs"/>
              </a:rPr>
              <a:t>13 </a:t>
            </a:r>
            <a:r>
              <a:rPr lang="zh-CN" altLang="en-US" sz="1200" kern="1200" baseline="0" dirty="0" smtClean="0">
                <a:solidFill>
                  <a:schemeClr val="tx1"/>
                </a:solidFill>
                <a:latin typeface="+mn-lt"/>
                <a:ea typeface="+mn-ea"/>
                <a:cs typeface="+mn-cs"/>
              </a:rPr>
              <a:t>美元。涨幅超过</a:t>
            </a:r>
            <a:r>
              <a:rPr lang="en-US" altLang="zh-CN" sz="1200" kern="1200" baseline="0" dirty="0" smtClean="0">
                <a:solidFill>
                  <a:schemeClr val="tx1"/>
                </a:solidFill>
                <a:latin typeface="+mn-lt"/>
                <a:ea typeface="+mn-ea"/>
                <a:cs typeface="+mn-cs"/>
              </a:rPr>
              <a:t>300% </a:t>
            </a:r>
            <a:r>
              <a:rPr lang="zh-CN" altLang="en-US" sz="1200" kern="1200" baseline="0" dirty="0" smtClean="0">
                <a:solidFill>
                  <a:schemeClr val="tx1"/>
                </a:solidFill>
                <a:latin typeface="+mn-lt"/>
                <a:ea typeface="+mn-ea"/>
                <a:cs typeface="+mn-cs"/>
              </a:rPr>
              <a:t>。</a:t>
            </a:r>
          </a:p>
          <a:p>
            <a:r>
              <a:rPr lang="zh-CN" altLang="en-US" sz="1200" kern="1200" baseline="0" dirty="0" smtClean="0">
                <a:solidFill>
                  <a:schemeClr val="tx1"/>
                </a:solidFill>
                <a:latin typeface="+mn-lt"/>
                <a:ea typeface="+mn-ea"/>
                <a:cs typeface="+mn-cs"/>
              </a:rPr>
              <a:t>石油是很多重要工业产品的原材料，也是汽车的燃料，在当时经济</a:t>
            </a:r>
          </a:p>
          <a:p>
            <a:r>
              <a:rPr lang="zh-CN" altLang="en-US" sz="1200" kern="1200" baseline="0" dirty="0" smtClean="0">
                <a:solidFill>
                  <a:schemeClr val="tx1"/>
                </a:solidFill>
                <a:latin typeface="+mn-lt"/>
                <a:ea typeface="+mn-ea"/>
                <a:cs typeface="+mn-cs"/>
              </a:rPr>
              <a:t>中占有重要的比例。这也是上世纪</a:t>
            </a:r>
            <a:r>
              <a:rPr lang="en-US" altLang="zh-CN" sz="1200" kern="1200" baseline="0" dirty="0" smtClean="0">
                <a:solidFill>
                  <a:schemeClr val="tx1"/>
                </a:solidFill>
                <a:latin typeface="+mn-lt"/>
                <a:ea typeface="+mn-ea"/>
                <a:cs typeface="+mn-cs"/>
              </a:rPr>
              <a:t>70 </a:t>
            </a:r>
            <a:r>
              <a:rPr lang="zh-CN" altLang="en-US" sz="1200" kern="1200" baseline="0" dirty="0" smtClean="0">
                <a:solidFill>
                  <a:schemeClr val="tx1"/>
                </a:solidFill>
                <a:latin typeface="+mn-lt"/>
                <a:ea typeface="+mn-ea"/>
                <a:cs typeface="+mn-cs"/>
              </a:rPr>
              <a:t>年代初美国出现的通货膨胀的</a:t>
            </a:r>
          </a:p>
          <a:p>
            <a:r>
              <a:rPr lang="zh-CN" altLang="en-US" sz="1200" kern="1200" baseline="0" dirty="0" smtClean="0">
                <a:solidFill>
                  <a:schemeClr val="tx1"/>
                </a:solidFill>
                <a:latin typeface="+mn-lt"/>
                <a:ea typeface="+mn-ea"/>
                <a:cs typeface="+mn-cs"/>
              </a:rPr>
              <a:t>一个重要原因。</a:t>
            </a:r>
          </a:p>
          <a:p>
            <a:r>
              <a:rPr lang="zh-CN" altLang="en-US" sz="1200" kern="1200" baseline="0" dirty="0" smtClean="0">
                <a:solidFill>
                  <a:schemeClr val="tx1"/>
                </a:solidFill>
                <a:latin typeface="+mn-lt"/>
                <a:ea typeface="+mn-ea"/>
                <a:cs typeface="+mn-cs"/>
              </a:rPr>
              <a:t>除此之外，结构型是指由于部门性经济结构不均衡引起的通货</a:t>
            </a:r>
          </a:p>
          <a:p>
            <a:r>
              <a:rPr lang="zh-CN" altLang="en-US" sz="1200" kern="1200" baseline="0" dirty="0" smtClean="0">
                <a:solidFill>
                  <a:schemeClr val="tx1"/>
                </a:solidFill>
                <a:latin typeface="+mn-lt"/>
                <a:ea typeface="+mn-ea"/>
                <a:cs typeface="+mn-cs"/>
              </a:rPr>
              <a:t>膨胀。混合型是指需求、成本和社会经济结构共同作用引起的通货</a:t>
            </a:r>
          </a:p>
          <a:p>
            <a:r>
              <a:rPr lang="zh-CN" altLang="en-US" sz="1200" kern="1200" baseline="0" dirty="0" smtClean="0">
                <a:solidFill>
                  <a:schemeClr val="tx1"/>
                </a:solidFill>
                <a:latin typeface="+mn-lt"/>
                <a:ea typeface="+mn-ea"/>
                <a:cs typeface="+mn-cs"/>
              </a:rPr>
              <a:t>膨胀。财政赤字型是指因财政出现巨额赤字而滥发货币引起的通货</a:t>
            </a:r>
          </a:p>
          <a:p>
            <a:r>
              <a:rPr lang="zh-CN" altLang="en-US" sz="1200" kern="1200" baseline="0" dirty="0" smtClean="0">
                <a:solidFill>
                  <a:schemeClr val="tx1"/>
                </a:solidFill>
                <a:latin typeface="+mn-lt"/>
                <a:ea typeface="+mn-ea"/>
                <a:cs typeface="+mn-cs"/>
              </a:rPr>
              <a:t>膨胀。信用扩张型是指由于信用扩张，即由于贷款没有相应的经济</a:t>
            </a:r>
          </a:p>
          <a:p>
            <a:r>
              <a:rPr lang="zh-CN" altLang="en-US" sz="1200" kern="1200" baseline="0" dirty="0" smtClean="0">
                <a:solidFill>
                  <a:schemeClr val="tx1"/>
                </a:solidFill>
                <a:latin typeface="+mn-lt"/>
                <a:ea typeface="+mn-ea"/>
                <a:cs typeface="+mn-cs"/>
              </a:rPr>
              <a:t>保证，形成信用过度创造而引起的通货膨胀。又称输入型，指由于</a:t>
            </a:r>
          </a:p>
          <a:p>
            <a:r>
              <a:rPr lang="zh-CN" altLang="en-US" sz="1200" kern="1200" baseline="0" dirty="0" smtClean="0">
                <a:solidFill>
                  <a:schemeClr val="tx1"/>
                </a:solidFill>
                <a:latin typeface="+mn-lt"/>
                <a:ea typeface="+mn-ea"/>
                <a:cs typeface="+mn-cs"/>
              </a:rPr>
              <a:t>进口商品的物价上升，费用增加而引起的通货膨胀。</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400" kern="1200" baseline="0" dirty="0" smtClean="0">
                <a:solidFill>
                  <a:schemeClr val="tx1"/>
                </a:solidFill>
                <a:latin typeface="+mn-lt"/>
                <a:ea typeface="+mn-ea"/>
                <a:cs typeface="+mn-cs"/>
              </a:rPr>
              <a:t>开放型也称公开的通货膨胀，即物价可随货币供给量的变化而自由浮动。</a:t>
            </a:r>
            <a:endParaRPr lang="en-US" altLang="zh-CN" sz="1400" kern="1200" baseline="0" dirty="0" smtClean="0">
              <a:solidFill>
                <a:schemeClr val="tx1"/>
              </a:solidFill>
              <a:latin typeface="+mn-lt"/>
              <a:ea typeface="+mn-ea"/>
              <a:cs typeface="+mn-cs"/>
            </a:endParaRPr>
          </a:p>
          <a:p>
            <a:r>
              <a:rPr lang="zh-CN" altLang="en-US" sz="1400" kern="1200" baseline="0" dirty="0" smtClean="0">
                <a:solidFill>
                  <a:schemeClr val="tx1"/>
                </a:solidFill>
                <a:latin typeface="+mn-lt"/>
                <a:ea typeface="+mn-ea"/>
                <a:cs typeface="+mn-cs"/>
              </a:rPr>
              <a:t>隐蔽型通货膨胀，即国家控制物价，主要消费品价格基本保持人为平衡，但表现</a:t>
            </a:r>
          </a:p>
          <a:p>
            <a:r>
              <a:rPr lang="zh-CN" altLang="en-US" sz="1400" kern="1200" baseline="0" dirty="0" smtClean="0">
                <a:solidFill>
                  <a:schemeClr val="tx1"/>
                </a:solidFill>
                <a:latin typeface="+mn-lt"/>
                <a:ea typeface="+mn-ea"/>
                <a:cs typeface="+mn-cs"/>
              </a:rPr>
              <a:t>为市场商品供应紧张、凭证限量供应商品、变相涨价、黑市活跃、</a:t>
            </a:r>
          </a:p>
          <a:p>
            <a:r>
              <a:rPr lang="zh-CN" altLang="en-US" sz="1400" kern="1200" baseline="0" dirty="0" smtClean="0">
                <a:solidFill>
                  <a:schemeClr val="tx1"/>
                </a:solidFill>
                <a:latin typeface="+mn-lt"/>
                <a:ea typeface="+mn-ea"/>
                <a:cs typeface="+mn-cs"/>
              </a:rPr>
              <a:t>商品走后门等的一种隐蔽性的一般物价水平普遍上涨的经济现象。</a:t>
            </a:r>
          </a:p>
          <a:p>
            <a:r>
              <a:rPr lang="zh-CN" altLang="en-US" sz="1400" kern="1200" baseline="0" dirty="0" smtClean="0">
                <a:solidFill>
                  <a:schemeClr val="tx1"/>
                </a:solidFill>
                <a:latin typeface="+mn-lt"/>
                <a:ea typeface="+mn-ea"/>
                <a:cs typeface="+mn-cs"/>
              </a:rPr>
              <a:t>我国曾经长期实行计划经济，表面上看物价很稳定，实际上，商品</a:t>
            </a:r>
          </a:p>
          <a:p>
            <a:r>
              <a:rPr lang="zh-CN" altLang="en-US" sz="1400" kern="1200" baseline="0" dirty="0" smtClean="0">
                <a:solidFill>
                  <a:schemeClr val="tx1"/>
                </a:solidFill>
                <a:latin typeface="+mn-lt"/>
                <a:ea typeface="+mn-ea"/>
                <a:cs typeface="+mn-cs"/>
              </a:rPr>
              <a:t>供应非常紧张。</a:t>
            </a:r>
            <a:endParaRPr lang="zh-CN" altLang="en-US" sz="1400"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１９８０ 年４ 月１ 日， 中国人民银行将３ 年期存款利率从４</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５％ 提</a:t>
            </a:r>
          </a:p>
          <a:p>
            <a:r>
              <a:rPr lang="zh-CN" altLang="en-US" sz="1200" kern="1200" baseline="0" dirty="0" smtClean="0">
                <a:solidFill>
                  <a:schemeClr val="tx1"/>
                </a:solidFill>
                <a:latin typeface="+mn-lt"/>
                <a:ea typeface="+mn-ea"/>
                <a:cs typeface="+mn-cs"/>
              </a:rPr>
              <a:t>高到６</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８４％ ，１９８２ 年进一步提高到７</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９２％ 以后， 保持了三年。从</a:t>
            </a:r>
          </a:p>
          <a:p>
            <a:r>
              <a:rPr lang="zh-CN" altLang="en-US" sz="1200" kern="1200" baseline="0" dirty="0" smtClean="0">
                <a:solidFill>
                  <a:schemeClr val="tx1"/>
                </a:solidFill>
                <a:latin typeface="+mn-lt"/>
                <a:ea typeface="+mn-ea"/>
                <a:cs typeface="+mn-cs"/>
              </a:rPr>
              <a:t>１９８４ 年起， 国家经济体制由计划管理转变为以国家调控为主的宏观</a:t>
            </a:r>
          </a:p>
          <a:p>
            <a:r>
              <a:rPr lang="zh-CN" altLang="en-US" sz="1200" kern="1200" baseline="0" dirty="0" smtClean="0">
                <a:solidFill>
                  <a:schemeClr val="tx1"/>
                </a:solidFill>
                <a:latin typeface="+mn-lt"/>
                <a:ea typeface="+mn-ea"/>
                <a:cs typeface="+mn-cs"/>
              </a:rPr>
              <a:t>管理， 中国人民银行开始行使中央银行职能， 货币政策工具开始使</a:t>
            </a:r>
          </a:p>
          <a:p>
            <a:r>
              <a:rPr lang="zh-CN" altLang="en-US" sz="1200" kern="1200" baseline="0" dirty="0" smtClean="0">
                <a:solidFill>
                  <a:schemeClr val="tx1"/>
                </a:solidFill>
                <a:latin typeface="+mn-lt"/>
                <a:ea typeface="+mn-ea"/>
                <a:cs typeface="+mn-cs"/>
              </a:rPr>
              <a:t>用， 但信贷规模计划管理仍是我国货币政策的重要中间目标。１９８５</a:t>
            </a:r>
          </a:p>
          <a:p>
            <a:r>
              <a:rPr lang="zh-CN" altLang="en-US" sz="1200" kern="1200" baseline="0" dirty="0" smtClean="0">
                <a:solidFill>
                  <a:schemeClr val="tx1"/>
                </a:solidFill>
                <a:latin typeface="+mn-lt"/>
                <a:ea typeface="+mn-ea"/>
                <a:cs typeface="+mn-cs"/>
              </a:rPr>
              <a:t>年８ 月１ 日进一步提高到８</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２８％ 。</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１９８８ 年通货膨胀形势出现了紧张的局面， 中国人民银行加息以对， </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到１９８９ 年２ 月１ 日５ 年期存款利率达到了１３</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１４％ 的高点，</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８ 年期存款更是高达１７</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６４％ 。１９９０年和１９９１ 年， 因为</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经济出现了大幅度的回落， 央行两次减息， 三年期利率到７</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９２％ ，</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 回到１９８２ 年的利率水平</a:t>
            </a:r>
            <a:r>
              <a:rPr lang="en-US" altLang="zh-CN" sz="1200" kern="1200" baseline="0" dirty="0" smtClean="0">
                <a:solidFill>
                  <a:schemeClr val="tx1"/>
                </a:solidFill>
                <a:latin typeface="+mn-lt"/>
                <a:ea typeface="+mn-ea"/>
                <a:cs typeface="+mn-cs"/>
              </a:rPr>
              <a:t>.</a:t>
            </a:r>
          </a:p>
          <a:p>
            <a:r>
              <a:rPr lang="zh-CN" altLang="en-US" sz="1200" kern="1200" baseline="0" dirty="0" smtClean="0">
                <a:solidFill>
                  <a:schemeClr val="tx1"/>
                </a:solidFill>
                <a:latin typeface="+mn-lt"/>
                <a:ea typeface="+mn-ea"/>
                <a:cs typeface="+mn-cs"/>
              </a:rPr>
              <a:t>１９９３ 年经济过热，３ 年期利率也提高到１２</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２４％ </a:t>
            </a:r>
            <a:endParaRPr lang="en-US" altLang="zh-CN"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直到１９９６ 年５ 月才开始回落</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日本的经济不景气也直接导致日本首相府的主人像走马灯一样</a:t>
            </a:r>
          </a:p>
          <a:p>
            <a:r>
              <a:rPr lang="zh-CN" altLang="en-US" sz="1200" kern="1200" baseline="0" dirty="0" smtClean="0">
                <a:solidFill>
                  <a:schemeClr val="tx1"/>
                </a:solidFill>
                <a:latin typeface="+mn-lt"/>
                <a:ea typeface="+mn-ea"/>
                <a:cs typeface="+mn-cs"/>
              </a:rPr>
              <a:t>换个不停。小泉纯一郎、安倍晋三、福田康夫、麻生太郎、鸠山由</a:t>
            </a:r>
          </a:p>
          <a:p>
            <a:r>
              <a:rPr lang="zh-CN" altLang="en-US" sz="1200" kern="1200" baseline="0" dirty="0" smtClean="0">
                <a:solidFill>
                  <a:schemeClr val="tx1"/>
                </a:solidFill>
                <a:latin typeface="+mn-lt"/>
                <a:ea typeface="+mn-ea"/>
                <a:cs typeface="+mn-cs"/>
              </a:rPr>
              <a:t>纪夫、菅直人、野田佳彦，你方唱罢我登台。安倍晋三，是过去</a:t>
            </a:r>
            <a:r>
              <a:rPr lang="en-US" altLang="zh-CN" sz="1200" kern="1200" baseline="0" dirty="0" smtClean="0">
                <a:solidFill>
                  <a:schemeClr val="tx1"/>
                </a:solidFill>
                <a:latin typeface="+mn-lt"/>
                <a:ea typeface="+mn-ea"/>
                <a:cs typeface="+mn-cs"/>
              </a:rPr>
              <a:t>7</a:t>
            </a:r>
          </a:p>
          <a:p>
            <a:r>
              <a:rPr lang="zh-CN" altLang="en-US" sz="1200" kern="1200" baseline="0" dirty="0" smtClean="0">
                <a:solidFill>
                  <a:schemeClr val="tx1"/>
                </a:solidFill>
                <a:latin typeface="+mn-lt"/>
                <a:ea typeface="+mn-ea"/>
                <a:cs typeface="+mn-cs"/>
              </a:rPr>
              <a:t>年里的第八个首相，也是日本</a:t>
            </a:r>
            <a:r>
              <a:rPr lang="en-US" altLang="zh-CN" sz="1200" kern="1200" baseline="0" dirty="0" smtClean="0">
                <a:solidFill>
                  <a:schemeClr val="tx1"/>
                </a:solidFill>
                <a:latin typeface="+mn-lt"/>
                <a:ea typeface="+mn-ea"/>
                <a:cs typeface="+mn-cs"/>
              </a:rPr>
              <a:t>22 </a:t>
            </a:r>
            <a:r>
              <a:rPr lang="zh-CN" altLang="en-US" sz="1200" kern="1200" baseline="0" dirty="0" smtClean="0">
                <a:solidFill>
                  <a:schemeClr val="tx1"/>
                </a:solidFill>
                <a:latin typeface="+mn-lt"/>
                <a:ea typeface="+mn-ea"/>
                <a:cs typeface="+mn-cs"/>
              </a:rPr>
              <a:t>年来出现的第</a:t>
            </a:r>
            <a:r>
              <a:rPr lang="en-US" altLang="zh-CN" sz="1200" kern="1200" baseline="0" dirty="0" smtClean="0">
                <a:solidFill>
                  <a:schemeClr val="tx1"/>
                </a:solidFill>
                <a:latin typeface="+mn-lt"/>
                <a:ea typeface="+mn-ea"/>
                <a:cs typeface="+mn-cs"/>
              </a:rPr>
              <a:t>16 </a:t>
            </a:r>
            <a:r>
              <a:rPr lang="zh-CN" altLang="en-US" sz="1200" kern="1200" baseline="0" dirty="0" smtClean="0">
                <a:solidFill>
                  <a:schemeClr val="tx1"/>
                </a:solidFill>
                <a:latin typeface="+mn-lt"/>
                <a:ea typeface="+mn-ea"/>
                <a:cs typeface="+mn-cs"/>
              </a:rPr>
              <a:t>个首相。“在你</a:t>
            </a:r>
          </a:p>
          <a:p>
            <a:r>
              <a:rPr lang="zh-CN" altLang="en-US" sz="1200" kern="1200" baseline="0" dirty="0" smtClean="0">
                <a:solidFill>
                  <a:schemeClr val="tx1"/>
                </a:solidFill>
                <a:latin typeface="+mn-lt"/>
                <a:ea typeface="+mn-ea"/>
                <a:cs typeface="+mn-cs"/>
              </a:rPr>
              <a:t>换一件衬衣的时候，日本可能已经换了一任首相。”日本</a:t>
            </a:r>
            <a:r>
              <a:rPr lang="en-US" altLang="zh-CN" sz="1200" kern="1200" baseline="0" dirty="0" smtClean="0">
                <a:solidFill>
                  <a:schemeClr val="tx1"/>
                </a:solidFill>
                <a:latin typeface="+mn-lt"/>
                <a:ea typeface="+mn-ea"/>
                <a:cs typeface="+mn-cs"/>
              </a:rPr>
              <a:t>《JORO </a:t>
            </a:r>
            <a:r>
              <a:rPr lang="zh-CN" altLang="en-US" sz="1200" kern="1200" baseline="0" dirty="0" smtClean="0">
                <a:solidFill>
                  <a:schemeClr val="tx1"/>
                </a:solidFill>
                <a:latin typeface="+mn-lt"/>
                <a:ea typeface="+mn-ea"/>
                <a:cs typeface="+mn-cs"/>
              </a:rPr>
              <a:t>周</a:t>
            </a:r>
          </a:p>
          <a:p>
            <a:r>
              <a:rPr lang="zh-CN" altLang="en-US" sz="1200" kern="1200" baseline="0" dirty="0" smtClean="0">
                <a:solidFill>
                  <a:schemeClr val="tx1"/>
                </a:solidFill>
                <a:latin typeface="+mn-lt"/>
                <a:ea typeface="+mn-ea"/>
                <a:cs typeface="+mn-cs"/>
              </a:rPr>
              <a:t>刊</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这样评论日本频繁更换首相。安倍新内阁刚刚上任抛出的第一</a:t>
            </a:r>
          </a:p>
          <a:p>
            <a:r>
              <a:rPr lang="zh-CN" altLang="en-US" sz="1200" kern="1200" baseline="0" dirty="0" smtClean="0">
                <a:solidFill>
                  <a:schemeClr val="tx1"/>
                </a:solidFill>
                <a:latin typeface="+mn-lt"/>
                <a:ea typeface="+mn-ea"/>
                <a:cs typeface="+mn-cs"/>
              </a:rPr>
              <a:t>颗震撼弹就是</a:t>
            </a:r>
            <a:r>
              <a:rPr lang="en-US" altLang="zh-CN" sz="1200" kern="1200" baseline="0" dirty="0" smtClean="0">
                <a:solidFill>
                  <a:schemeClr val="tx1"/>
                </a:solidFill>
                <a:latin typeface="+mn-lt"/>
                <a:ea typeface="+mn-ea"/>
                <a:cs typeface="+mn-cs"/>
              </a:rPr>
              <a:t>2013 </a:t>
            </a:r>
            <a:r>
              <a:rPr lang="zh-CN" altLang="en-US" sz="1200" kern="1200" baseline="0" dirty="0" smtClean="0">
                <a:solidFill>
                  <a:schemeClr val="tx1"/>
                </a:solidFill>
                <a:latin typeface="+mn-lt"/>
                <a:ea typeface="+mn-ea"/>
                <a:cs typeface="+mn-cs"/>
              </a:rPr>
              <a:t>年元月份批准了</a:t>
            </a:r>
            <a:r>
              <a:rPr lang="en-US" altLang="zh-CN" sz="1200" kern="1200" baseline="0" dirty="0" smtClean="0">
                <a:solidFill>
                  <a:schemeClr val="tx1"/>
                </a:solidFill>
                <a:latin typeface="+mn-lt"/>
                <a:ea typeface="+mn-ea"/>
                <a:cs typeface="+mn-cs"/>
              </a:rPr>
              <a:t>92.6 </a:t>
            </a:r>
            <a:r>
              <a:rPr lang="zh-CN" altLang="en-US" sz="1200" kern="1200" baseline="0" dirty="0" smtClean="0">
                <a:solidFill>
                  <a:schemeClr val="tx1"/>
                </a:solidFill>
                <a:latin typeface="+mn-lt"/>
                <a:ea typeface="+mn-ea"/>
                <a:cs typeface="+mn-cs"/>
              </a:rPr>
              <a:t>万亿日元</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约合</a:t>
            </a:r>
            <a:r>
              <a:rPr lang="en-US" altLang="zh-CN" sz="1200" kern="1200" baseline="0" dirty="0" smtClean="0">
                <a:solidFill>
                  <a:schemeClr val="tx1"/>
                </a:solidFill>
                <a:latin typeface="+mn-lt"/>
                <a:ea typeface="+mn-ea"/>
                <a:cs typeface="+mn-cs"/>
              </a:rPr>
              <a:t>1.02 </a:t>
            </a:r>
            <a:r>
              <a:rPr lang="zh-CN" altLang="en-US" sz="1200" kern="1200" baseline="0" dirty="0" smtClean="0">
                <a:solidFill>
                  <a:schemeClr val="tx1"/>
                </a:solidFill>
                <a:latin typeface="+mn-lt"/>
                <a:ea typeface="+mn-ea"/>
                <a:cs typeface="+mn-cs"/>
              </a:rPr>
              <a:t>万亿</a:t>
            </a:r>
          </a:p>
          <a:p>
            <a:r>
              <a:rPr lang="zh-CN" altLang="en-US" sz="1200" kern="1200" baseline="0" dirty="0" smtClean="0">
                <a:solidFill>
                  <a:schemeClr val="tx1"/>
                </a:solidFill>
                <a:latin typeface="+mn-lt"/>
                <a:ea typeface="+mn-ea"/>
                <a:cs typeface="+mn-cs"/>
              </a:rPr>
              <a:t>美元</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的</a:t>
            </a:r>
            <a:r>
              <a:rPr lang="en-US" altLang="zh-CN" sz="1200" kern="1200" baseline="0" dirty="0" smtClean="0">
                <a:solidFill>
                  <a:schemeClr val="tx1"/>
                </a:solidFill>
                <a:latin typeface="+mn-lt"/>
                <a:ea typeface="+mn-ea"/>
                <a:cs typeface="+mn-cs"/>
              </a:rPr>
              <a:t>2013 </a:t>
            </a:r>
            <a:r>
              <a:rPr lang="zh-CN" altLang="en-US" sz="1200" kern="1200" baseline="0" dirty="0" smtClean="0">
                <a:solidFill>
                  <a:schemeClr val="tx1"/>
                </a:solidFill>
                <a:latin typeface="+mn-lt"/>
                <a:ea typeface="+mn-ea"/>
                <a:cs typeface="+mn-cs"/>
              </a:rPr>
              <a:t>财年预算草案，再次刷新日本财政预算规模。</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21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从相机抉择到泰勒规则</a:t>
            </a:r>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22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菲利普斯曲线是用来表示失业与通货膨胀之间交替关系的曲线。通货膨胀率高时，失业率低；通货膨胀率低时，失业率高。当失业过多时货币政策要实现充分就业的目标，就需要扩张信用和增加货币供应量，以刺激投资需求和消费需求，扩大生产规模，增加就业人数；同时由于需求的大幅增加，会带来一定程度的物价上升。反之，如果货币政策要实现物价稳定，又会带来就业人数的减少。当各个目标之间出现冲突的时候，中央银行一般只能优先考虑其中一个。鱼和熊掌不可兼得的时候</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只能设于而取熊掌</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在首要目标实现的前提下尽可能兼顾其余。西方有句谚语：</a:t>
            </a:r>
            <a:r>
              <a:rPr lang="en-US" altLang="zh-CN" sz="1200" kern="1200" dirty="0" smtClean="0">
                <a:solidFill>
                  <a:schemeClr val="tx1"/>
                </a:solidFill>
                <a:latin typeface="+mn-lt"/>
                <a:ea typeface="+mn-ea"/>
                <a:cs typeface="+mn-cs"/>
              </a:rPr>
              <a:t>”Please everybody, please nobody.”</a:t>
            </a:r>
            <a:r>
              <a:rPr lang="zh-CN" altLang="zh-CN" sz="1200" kern="1200" dirty="0" smtClean="0">
                <a:solidFill>
                  <a:schemeClr val="tx1"/>
                </a:solidFill>
                <a:latin typeface="+mn-lt"/>
                <a:ea typeface="+mn-ea"/>
                <a:cs typeface="+mn-cs"/>
              </a:rPr>
              <a:t>如果要想让每个人满意，最后会导致每个人都不满意。</a:t>
            </a:r>
          </a:p>
          <a:p>
            <a:endParaRPr lang="zh-CN" altLang="en-US" dirty="0"/>
          </a:p>
        </p:txBody>
      </p:sp>
      <p:sp>
        <p:nvSpPr>
          <p:cNvPr id="4" name="灯片编号占位符 3"/>
          <p:cNvSpPr>
            <a:spLocks noGrp="1"/>
          </p:cNvSpPr>
          <p:nvPr>
            <p:ph type="sldNum" sz="quarter" idx="10"/>
          </p:nvPr>
        </p:nvSpPr>
        <p:spPr/>
        <p:txBody>
          <a:bodyPr/>
          <a:lstStyle/>
          <a:p>
            <a:fld id="{BEEB2F56-49B1-4989-BF68-1D8A65363B57}"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3025" y="6597650"/>
            <a:ext cx="3635375" cy="228600"/>
          </a:xfrm>
          <a:prstGeom prst="rect">
            <a:avLst/>
          </a:prstGeom>
          <a:noFill/>
          <a:ln w="9525">
            <a:noFill/>
            <a:miter lim="800000"/>
            <a:headEnd/>
            <a:tailEnd/>
          </a:ln>
          <a:effectLst/>
        </p:spPr>
        <p:txBody>
          <a:bodyPr>
            <a:spAutoFit/>
          </a:bodyPr>
          <a:lstStyle/>
          <a:p>
            <a:pPr>
              <a:defRPr/>
            </a:pPr>
            <a:r>
              <a:rPr lang="zh-CN" altLang="en-US" sz="900">
                <a:solidFill>
                  <a:srgbClr val="0F218B"/>
                </a:solidFill>
                <a:ea typeface="黑体" pitchFamily="2" charset="-122"/>
              </a:rPr>
              <a:t>中国金融期货交易所</a:t>
            </a:r>
            <a:r>
              <a:rPr lang="en-US" altLang="zh-CN" sz="900" b="1">
                <a:solidFill>
                  <a:srgbClr val="0F218B"/>
                </a:solidFill>
              </a:rPr>
              <a:t>China Financial Futures Exchange </a:t>
            </a:r>
          </a:p>
        </p:txBody>
      </p:sp>
      <p:pic>
        <p:nvPicPr>
          <p:cNvPr id="5" name="Picture 5" descr="logogif"/>
          <p:cNvPicPr>
            <a:picLocks noChangeAspect="1" noChangeArrowheads="1"/>
          </p:cNvPicPr>
          <p:nvPr/>
        </p:nvPicPr>
        <p:blipFill>
          <a:blip r:embed="rId3" cstate="print"/>
          <a:srcRect/>
          <a:stretch>
            <a:fillRect/>
          </a:stretch>
        </p:blipFill>
        <p:spPr bwMode="auto">
          <a:xfrm>
            <a:off x="1908175" y="1484313"/>
            <a:ext cx="5327650" cy="1030287"/>
          </a:xfrm>
          <a:prstGeom prst="rect">
            <a:avLst/>
          </a:prstGeom>
          <a:noFill/>
          <a:ln w="9525">
            <a:noFill/>
            <a:miter lim="800000"/>
            <a:headEnd/>
            <a:tailEnd/>
          </a:ln>
        </p:spPr>
      </p:pic>
      <p:sp>
        <p:nvSpPr>
          <p:cNvPr id="5122" name="Rectangle 2"/>
          <p:cNvSpPr>
            <a:spLocks noGrp="1" noChangeArrowheads="1"/>
          </p:cNvSpPr>
          <p:nvPr>
            <p:ph type="subTitle" idx="1"/>
          </p:nvPr>
        </p:nvSpPr>
        <p:spPr>
          <a:xfrm>
            <a:off x="2987675" y="3716338"/>
            <a:ext cx="4713288" cy="550862"/>
          </a:xfrm>
        </p:spPr>
        <p:txBody>
          <a:bodyPr/>
          <a:lstStyle>
            <a:lvl1pPr marL="0" indent="0">
              <a:buFont typeface="Wingdings" pitchFamily="2" charset="2"/>
              <a:buNone/>
              <a:defRPr>
                <a:solidFill>
                  <a:srgbClr val="0F218B"/>
                </a:solidFill>
              </a:defRPr>
            </a:lvl1pPr>
          </a:lstStyle>
          <a:p>
            <a:r>
              <a:rPr lang="zh-CN" altLang="en-US"/>
              <a:t>单击此处编辑母版副标题样式</a:t>
            </a:r>
          </a:p>
        </p:txBody>
      </p:sp>
      <p:sp>
        <p:nvSpPr>
          <p:cNvPr id="5123" name="Rectangle 3"/>
          <p:cNvSpPr>
            <a:spLocks noGrp="1" noChangeArrowheads="1"/>
          </p:cNvSpPr>
          <p:nvPr>
            <p:ph type="ctrTitle"/>
          </p:nvPr>
        </p:nvSpPr>
        <p:spPr>
          <a:xfrm>
            <a:off x="3059113" y="3068638"/>
            <a:ext cx="5399087" cy="531812"/>
          </a:xfrm>
        </p:spPr>
        <p:txBody>
          <a:bodyPr/>
          <a:lstStyle>
            <a:lvl1pPr>
              <a:buFont typeface="Wingdings" pitchFamily="2" charset="2"/>
              <a:buNone/>
              <a:defRPr/>
            </a:lvl1pPr>
          </a:lstStyle>
          <a:p>
            <a:r>
              <a:rPr lang="zh-CN" altLang="en-US"/>
              <a:t>单击此处编辑母版标题样式</a:t>
            </a: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E2EA8079-95A3-4CAB-86A5-018F77417C5B}" type="slidenum">
              <a:rPr lang="en-US" altLang="zh-CN"/>
              <a:pPr>
                <a:defRPr/>
              </a:pPr>
              <a:t>‹#›</a:t>
            </a:fld>
            <a:r>
              <a:rPr lang="en-US" altLang="zh-CN"/>
              <a:t> -</a:t>
            </a: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836613"/>
            <a:ext cx="2074863" cy="4897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836613"/>
            <a:ext cx="6075362" cy="4897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7D72B155-3CEF-4EB6-AD44-7BA262419250}" type="slidenum">
              <a:rPr lang="en-US" altLang="zh-CN"/>
              <a:pPr>
                <a:defRPr/>
              </a:pPr>
              <a:t>‹#›</a:t>
            </a:fld>
            <a:r>
              <a:rPr lang="en-US" altLang="zh-CN"/>
              <a:t> -</a:t>
            </a: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6337300"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205038"/>
            <a:ext cx="8229600" cy="3529012"/>
          </a:xfrm>
        </p:spPr>
        <p:txBody>
          <a:bodyPr/>
          <a:lstStyle/>
          <a:p>
            <a:pPr lvl="0"/>
            <a:endParaRPr lang="zh-CN" altLang="en-US" noProof="0"/>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CC31592C-934D-4BD7-9F9A-9337AAFA0F3F}" type="slidenum">
              <a:rPr lang="en-US" altLang="zh-CN"/>
              <a:pPr>
                <a:defRPr/>
              </a:pPr>
              <a:t>‹#›</a:t>
            </a:fld>
            <a:r>
              <a:rPr lang="en-US" altLang="zh-CN"/>
              <a:t> -</a:t>
            </a: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275D9BD2-0CDD-4BB1-9579-82EA6E7F997F}" type="slidenum">
              <a:rPr lang="en-US" altLang="zh-CN"/>
              <a:pPr>
                <a:defRPr/>
              </a:pPr>
              <a:t>‹#›</a:t>
            </a:fld>
            <a:r>
              <a:rPr lang="en-US" altLang="zh-CN"/>
              <a:t> -</a:t>
            </a: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C2F8849D-90B4-4E85-A918-392F4B171F45}" type="slidenum">
              <a:rPr lang="en-US" altLang="zh-CN"/>
              <a:pPr>
                <a:defRPr/>
              </a:pPr>
              <a:t>‹#›</a:t>
            </a:fld>
            <a:r>
              <a:rPr lang="en-US" altLang="zh-CN"/>
              <a:t> -</a:t>
            </a: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BB11281A-05CD-48A3-9617-BAA8786E6C0D}" type="slidenum">
              <a:rPr lang="en-US" altLang="zh-CN"/>
              <a:pPr>
                <a:defRPr/>
              </a:pPr>
              <a:t>‹#›</a:t>
            </a:fld>
            <a:r>
              <a:rPr lang="en-US" altLang="zh-CN"/>
              <a:t> -</a:t>
            </a: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p:txBody>
          <a:bodyPr/>
          <a:lstStyle>
            <a:lvl1pPr>
              <a:defRPr/>
            </a:lvl1pPr>
          </a:lstStyle>
          <a:p>
            <a:pPr>
              <a:defRPr/>
            </a:pPr>
            <a:r>
              <a:rPr lang="en-US" altLang="zh-CN"/>
              <a:t>- </a:t>
            </a:r>
            <a:fld id="{6AC2196A-EE93-4EC4-B02B-50DD8567DFAA}" type="slidenum">
              <a:rPr lang="en-US" altLang="zh-CN"/>
              <a:pPr>
                <a:defRPr/>
              </a:pPr>
              <a:t>‹#›</a:t>
            </a:fld>
            <a:r>
              <a:rPr lang="en-US" altLang="zh-CN"/>
              <a:t> -</a:t>
            </a: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pPr>
              <a:defRPr/>
            </a:pPr>
            <a:r>
              <a:rPr lang="en-US" altLang="zh-CN"/>
              <a:t>- </a:t>
            </a:r>
            <a:fld id="{FAFC3883-220E-4F01-A1B2-C521C98DDE56}" type="slidenum">
              <a:rPr lang="en-US" altLang="zh-CN"/>
              <a:pPr>
                <a:defRPr/>
              </a:pPr>
              <a:t>‹#›</a:t>
            </a:fld>
            <a:r>
              <a:rPr lang="en-US" altLang="zh-CN"/>
              <a:t> -</a:t>
            </a: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pPr>
              <a:defRPr/>
            </a:pPr>
            <a:r>
              <a:rPr lang="en-US" altLang="zh-CN"/>
              <a:t>- </a:t>
            </a:r>
            <a:fld id="{9C16BBEF-28F3-42FA-8293-CE0A7B8ED75E}" type="slidenum">
              <a:rPr lang="en-US" altLang="zh-CN"/>
              <a:pPr>
                <a:defRPr/>
              </a:pPr>
              <a:t>‹#›</a:t>
            </a:fld>
            <a:r>
              <a:rPr lang="en-US" altLang="zh-CN"/>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064C2760-5844-4DD9-B941-EBD9613D73D6}" type="slidenum">
              <a:rPr lang="en-US" altLang="zh-CN"/>
              <a:pPr>
                <a:defRPr/>
              </a:pPr>
              <a:t>‹#›</a:t>
            </a:fld>
            <a:r>
              <a:rPr lang="en-US" altLang="zh-CN"/>
              <a:t> -</a:t>
            </a: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F7BB649B-8972-480D-B59B-10E9A5598A67}" type="slidenum">
              <a:rPr lang="en-US" altLang="zh-CN"/>
              <a:pPr>
                <a:defRPr/>
              </a:pPr>
              <a:t>‹#›</a:t>
            </a:fld>
            <a:r>
              <a:rPr lang="en-US" altLang="zh-CN"/>
              <a:t> -</a:t>
            </a: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235075"/>
            <a:ext cx="9144000" cy="4365625"/>
          </a:xfrm>
          <a:prstGeom prst="rect">
            <a:avLst/>
          </a:prstGeom>
          <a:solidFill>
            <a:schemeClr val="bg1"/>
          </a:solidFill>
          <a:ln w="9525">
            <a:noFill/>
            <a:miter lim="800000"/>
            <a:headEnd/>
            <a:tailEnd/>
          </a:ln>
          <a:effectLst/>
        </p:spPr>
        <p:txBody>
          <a:bodyPr wrap="none" anchor="ctr"/>
          <a:lstStyle/>
          <a:p>
            <a:pPr>
              <a:defRPr/>
            </a:pPr>
            <a:endParaRPr lang="zh-CN" altLang="en-US">
              <a:latin typeface="Arial" pitchFamily="34" charset="0"/>
            </a:endParaRPr>
          </a:p>
        </p:txBody>
      </p:sp>
      <p:sp>
        <p:nvSpPr>
          <p:cNvPr id="4099" name="Rectangle 3"/>
          <p:cNvSpPr>
            <a:spLocks noChangeArrowheads="1"/>
          </p:cNvSpPr>
          <p:nvPr/>
        </p:nvSpPr>
        <p:spPr bwMode="auto">
          <a:xfrm>
            <a:off x="0" y="0"/>
            <a:ext cx="9144000" cy="404813"/>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ndParaRPr>
          </a:p>
        </p:txBody>
      </p:sp>
      <p:sp>
        <p:nvSpPr>
          <p:cNvPr id="4100" name="Rectangle 4"/>
          <p:cNvSpPr>
            <a:spLocks noChangeArrowheads="1"/>
          </p:cNvSpPr>
          <p:nvPr/>
        </p:nvSpPr>
        <p:spPr bwMode="auto">
          <a:xfrm>
            <a:off x="0" y="6453188"/>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ndParaRPr>
          </a:p>
        </p:txBody>
      </p:sp>
      <p:sp>
        <p:nvSpPr>
          <p:cNvPr id="4101" name="Rectangle 5"/>
          <p:cNvSpPr>
            <a:spLocks noChangeArrowheads="1"/>
          </p:cNvSpPr>
          <p:nvPr/>
        </p:nvSpPr>
        <p:spPr bwMode="auto">
          <a:xfrm>
            <a:off x="0" y="404813"/>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ndParaRPr>
          </a:p>
        </p:txBody>
      </p:sp>
      <p:sp>
        <p:nvSpPr>
          <p:cNvPr id="4102" name="Rectangle 6"/>
          <p:cNvSpPr>
            <a:spLocks noChangeArrowheads="1"/>
          </p:cNvSpPr>
          <p:nvPr/>
        </p:nvSpPr>
        <p:spPr bwMode="auto">
          <a:xfrm>
            <a:off x="0" y="6524625"/>
            <a:ext cx="9144000" cy="333375"/>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ndParaRPr>
          </a:p>
        </p:txBody>
      </p:sp>
      <p:sp>
        <p:nvSpPr>
          <p:cNvPr id="4105" name="Rectangle 9"/>
          <p:cNvSpPr>
            <a:spLocks noGrp="1" noChangeArrowheads="1"/>
          </p:cNvSpPr>
          <p:nvPr>
            <p:ph type="sldNum" sz="quarter" idx="4"/>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969696"/>
                </a:solidFill>
                <a:latin typeface="Arial" charset="0"/>
                <a:ea typeface="宋体" pitchFamily="2" charset="-122"/>
              </a:defRPr>
            </a:lvl1pPr>
          </a:lstStyle>
          <a:p>
            <a:pPr>
              <a:defRPr/>
            </a:pPr>
            <a:r>
              <a:rPr lang="en-US" altLang="zh-CN"/>
              <a:t>- </a:t>
            </a:r>
            <a:fld id="{276C9C35-F321-42E7-8D8A-0A46230DA942}" type="slidenum">
              <a:rPr lang="en-US" altLang="zh-CN"/>
              <a:pPr>
                <a:defRPr/>
              </a:pPr>
              <a:t>‹#›</a:t>
            </a:fld>
            <a:r>
              <a:rPr lang="en-US" altLang="zh-CN"/>
              <a:t> -</a:t>
            </a:r>
          </a:p>
        </p:txBody>
      </p:sp>
      <p:sp>
        <p:nvSpPr>
          <p:cNvPr id="4106" name="Text Box 10"/>
          <p:cNvSpPr txBox="1">
            <a:spLocks noChangeArrowheads="1"/>
          </p:cNvSpPr>
          <p:nvPr/>
        </p:nvSpPr>
        <p:spPr bwMode="auto">
          <a:xfrm>
            <a:off x="73025" y="6597650"/>
            <a:ext cx="9070975" cy="244475"/>
          </a:xfrm>
          <a:prstGeom prst="rect">
            <a:avLst/>
          </a:prstGeom>
          <a:noFill/>
          <a:ln w="9525">
            <a:noFill/>
            <a:miter lim="800000"/>
            <a:headEnd/>
            <a:tailEnd/>
          </a:ln>
          <a:effectLst/>
        </p:spPr>
        <p:txBody>
          <a:bodyPr>
            <a:spAutoFit/>
          </a:bodyPr>
          <a:lstStyle/>
          <a:p>
            <a:pPr algn="ctr">
              <a:defRPr/>
            </a:pPr>
            <a:r>
              <a:rPr lang="zh-CN" altLang="en-US" sz="1000">
                <a:solidFill>
                  <a:srgbClr val="969696"/>
                </a:solidFill>
                <a:ea typeface="黑体" pitchFamily="2" charset="-122"/>
              </a:rPr>
              <a:t>中国金融期货交易所   </a:t>
            </a:r>
            <a:r>
              <a:rPr lang="en-US" altLang="zh-CN" sz="1000">
                <a:solidFill>
                  <a:srgbClr val="969696"/>
                </a:solidFill>
              </a:rPr>
              <a:t>China Financial Futures Exchange</a:t>
            </a:r>
            <a:r>
              <a:rPr lang="en-US" altLang="zh-CN" sz="1000" b="1">
                <a:solidFill>
                  <a:srgbClr val="969696"/>
                </a:solidFill>
              </a:rPr>
              <a:t> </a:t>
            </a:r>
          </a:p>
        </p:txBody>
      </p:sp>
      <p:sp>
        <p:nvSpPr>
          <p:cNvPr id="1033" name="Rectangle 29"/>
          <p:cNvSpPr>
            <a:spLocks noGrp="1" noChangeArrowheads="1"/>
          </p:cNvSpPr>
          <p:nvPr>
            <p:ph type="title"/>
          </p:nvPr>
        </p:nvSpPr>
        <p:spPr bwMode="auto">
          <a:xfrm>
            <a:off x="395288" y="836613"/>
            <a:ext cx="6337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CFFEX</a:t>
            </a:r>
            <a:r>
              <a:rPr lang="zh-CN" altLang="en-US" smtClean="0"/>
              <a:t>标准演示模板</a:t>
            </a:r>
          </a:p>
        </p:txBody>
      </p:sp>
      <p:sp>
        <p:nvSpPr>
          <p:cNvPr id="1034" name="Rectangle 30"/>
          <p:cNvSpPr>
            <a:spLocks noGrp="1" noChangeArrowheads="1"/>
          </p:cNvSpPr>
          <p:nvPr>
            <p:ph type="body" idx="1"/>
          </p:nvPr>
        </p:nvSpPr>
        <p:spPr bwMode="auto">
          <a:xfrm>
            <a:off x="468313" y="2205038"/>
            <a:ext cx="8229600" cy="352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763" r:id="rId1"/>
    <p:sldLayoutId id="2147485764" r:id="rId2"/>
    <p:sldLayoutId id="2147485765" r:id="rId3"/>
    <p:sldLayoutId id="2147485766" r:id="rId4"/>
    <p:sldLayoutId id="2147485767" r:id="rId5"/>
    <p:sldLayoutId id="2147485768" r:id="rId6"/>
    <p:sldLayoutId id="2147485769" r:id="rId7"/>
    <p:sldLayoutId id="2147485770" r:id="rId8"/>
    <p:sldLayoutId id="2147485771" r:id="rId9"/>
    <p:sldLayoutId id="2147485772" r:id="rId10"/>
    <p:sldLayoutId id="2147485773" r:id="rId11"/>
    <p:sldLayoutId id="2147485774" r:id="rId12"/>
  </p:sldLayoutIdLst>
  <p:transition/>
  <p:timing>
    <p:tnLst>
      <p:par>
        <p:cTn id="1" dur="indefinite" restart="never" nodeType="tmRoot"/>
      </p:par>
    </p:tnLst>
  </p:timing>
  <p:hf sldNum="0" hdr="0" dt="0"/>
  <p:txStyles>
    <p:titleStyle>
      <a:lvl1pPr algn="l" rtl="0" eaLnBrk="0" fontAlgn="base" hangingPunct="0">
        <a:spcBef>
          <a:spcPct val="0"/>
        </a:spcBef>
        <a:spcAft>
          <a:spcPct val="0"/>
        </a:spcAft>
        <a:buFont typeface="Wingdings" pitchFamily="2" charset="2"/>
        <a:buChar char="l"/>
        <a:defRPr sz="2800" b="1">
          <a:solidFill>
            <a:srgbClr val="0F218B"/>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66B82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6B821"/>
        </a:buClr>
        <a:buChar char="•"/>
        <a:defRPr sz="2200">
          <a:solidFill>
            <a:schemeClr val="tx1"/>
          </a:solidFill>
          <a:latin typeface="+mn-lt"/>
          <a:ea typeface="+mn-ea"/>
        </a:defRPr>
      </a:lvl2pPr>
      <a:lvl3pPr marL="1143000" indent="-228600" algn="l" rtl="0" eaLnBrk="0" fontAlgn="base" hangingPunct="0">
        <a:spcBef>
          <a:spcPct val="20000"/>
        </a:spcBef>
        <a:spcAft>
          <a:spcPct val="0"/>
        </a:spcAft>
        <a:buClr>
          <a:srgbClr val="66B821"/>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66B82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66B821"/>
        </a:buClr>
        <a:buChar char="•"/>
        <a:defRPr sz="1600">
          <a:solidFill>
            <a:schemeClr val="tx1"/>
          </a:solidFill>
          <a:latin typeface="+mn-lt"/>
          <a:ea typeface="+mn-ea"/>
        </a:defRPr>
      </a:lvl5pPr>
      <a:lvl6pPr marL="2514600" indent="-228600" algn="l" rtl="0" fontAlgn="base">
        <a:spcBef>
          <a:spcPct val="20000"/>
        </a:spcBef>
        <a:spcAft>
          <a:spcPct val="0"/>
        </a:spcAft>
        <a:buClr>
          <a:srgbClr val="66B821"/>
        </a:buClr>
        <a:buChar char="•"/>
        <a:defRPr sz="1600">
          <a:solidFill>
            <a:schemeClr val="tx1"/>
          </a:solidFill>
          <a:latin typeface="+mn-lt"/>
          <a:ea typeface="+mn-ea"/>
        </a:defRPr>
      </a:lvl6pPr>
      <a:lvl7pPr marL="2971800" indent="-228600" algn="l" rtl="0" fontAlgn="base">
        <a:spcBef>
          <a:spcPct val="20000"/>
        </a:spcBef>
        <a:spcAft>
          <a:spcPct val="0"/>
        </a:spcAft>
        <a:buClr>
          <a:srgbClr val="66B821"/>
        </a:buClr>
        <a:buChar char="•"/>
        <a:defRPr sz="1600">
          <a:solidFill>
            <a:schemeClr val="tx1"/>
          </a:solidFill>
          <a:latin typeface="+mn-lt"/>
          <a:ea typeface="+mn-ea"/>
        </a:defRPr>
      </a:lvl7pPr>
      <a:lvl8pPr marL="3429000" indent="-228600" algn="l" rtl="0" fontAlgn="base">
        <a:spcBef>
          <a:spcPct val="20000"/>
        </a:spcBef>
        <a:spcAft>
          <a:spcPct val="0"/>
        </a:spcAft>
        <a:buClr>
          <a:srgbClr val="66B821"/>
        </a:buClr>
        <a:buChar char="•"/>
        <a:defRPr sz="1600">
          <a:solidFill>
            <a:schemeClr val="tx1"/>
          </a:solidFill>
          <a:latin typeface="+mn-lt"/>
          <a:ea typeface="+mn-ea"/>
        </a:defRPr>
      </a:lvl8pPr>
      <a:lvl9pPr marL="3886200" indent="-228600" algn="l" rtl="0" fontAlgn="base">
        <a:spcBef>
          <a:spcPct val="20000"/>
        </a:spcBef>
        <a:spcAft>
          <a:spcPct val="0"/>
        </a:spcAft>
        <a:buClr>
          <a:srgbClr val="66B821"/>
        </a:buClr>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132856"/>
            <a:ext cx="7772400" cy="1800200"/>
          </a:xfrm>
        </p:spPr>
        <p:txBody>
          <a:bodyPr/>
          <a:lstStyle/>
          <a:p>
            <a:pPr algn="ctr"/>
            <a:r>
              <a:rPr lang="zh-CN" altLang="en-US" sz="3600" b="1" dirty="0" smtClean="0">
                <a:solidFill>
                  <a:srgbClr val="002060"/>
                </a:solidFill>
                <a:latin typeface="微软雅黑" pitchFamily="34" charset="-122"/>
                <a:ea typeface="微软雅黑" pitchFamily="34" charset="-122"/>
              </a:rPr>
              <a:t>影响债券利率的主要因素</a:t>
            </a:r>
            <a:endParaRPr lang="zh-CN" altLang="en-US" sz="3600" b="1" dirty="0">
              <a:solidFill>
                <a:srgbClr val="002060"/>
              </a:solidFill>
              <a:latin typeface="微软雅黑" pitchFamily="34" charset="-122"/>
              <a:ea typeface="微软雅黑" pitchFamily="34" charset="-122"/>
            </a:endParaRPr>
          </a:p>
        </p:txBody>
      </p:sp>
      <p:sp>
        <p:nvSpPr>
          <p:cNvPr id="3" name="副标题 2"/>
          <p:cNvSpPr>
            <a:spLocks noGrp="1"/>
          </p:cNvSpPr>
          <p:nvPr>
            <p:ph type="subTitle" idx="1"/>
          </p:nvPr>
        </p:nvSpPr>
        <p:spPr>
          <a:xfrm>
            <a:off x="4067944" y="4149080"/>
            <a:ext cx="1472208" cy="648072"/>
          </a:xfrm>
        </p:spPr>
        <p:txBody>
          <a:bodyPr/>
          <a:lstStyle/>
          <a:p>
            <a:r>
              <a:rPr lang="zh-CN" altLang="en-US" dirty="0" smtClean="0">
                <a:solidFill>
                  <a:srgbClr val="0070C0"/>
                </a:solidFill>
                <a:latin typeface="华文楷体" pitchFamily="2" charset="-122"/>
                <a:ea typeface="华文楷体" pitchFamily="2" charset="-122"/>
              </a:rPr>
              <a:t>檀江来</a:t>
            </a:r>
            <a:endParaRPr lang="zh-CN" altLang="en-US" dirty="0">
              <a:solidFill>
                <a:srgbClr val="0070C0"/>
              </a:solidFill>
              <a:latin typeface="华文楷体" pitchFamily="2" charset="-122"/>
              <a:ea typeface="华文楷体" pitchFamily="2" charset="-122"/>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利率水平过低的后果</a:t>
            </a:r>
            <a:endParaRPr lang="zh-CN" altLang="en-US" sz="3200" dirty="0"/>
          </a:p>
        </p:txBody>
      </p:sp>
      <p:sp>
        <p:nvSpPr>
          <p:cNvPr id="3" name="内容占位符 2"/>
          <p:cNvSpPr>
            <a:spLocks noGrp="1"/>
          </p:cNvSpPr>
          <p:nvPr>
            <p:ph sz="half" idx="1"/>
          </p:nvPr>
        </p:nvSpPr>
        <p:spPr>
          <a:xfrm>
            <a:off x="251520" y="1600200"/>
            <a:ext cx="5688632" cy="4997152"/>
          </a:xfrm>
        </p:spPr>
        <p:txBody>
          <a:bodyPr>
            <a:noAutofit/>
          </a:bodyPr>
          <a:lstStyle/>
          <a:p>
            <a:r>
              <a:rPr lang="zh-CN" altLang="en-US" sz="2400" dirty="0" smtClean="0">
                <a:solidFill>
                  <a:srgbClr val="002060"/>
                </a:solidFill>
                <a:latin typeface="微软雅黑" pitchFamily="34" charset="-122"/>
                <a:ea typeface="微软雅黑" pitchFamily="34" charset="-122"/>
              </a:rPr>
              <a:t>利率也是社会财富分配的重要工具。利率太低，对于资金的所有者来说也不公平， 人为压低存贷款利率就造成存款人补贴贷款人。造成向低收入群体吸收存款，再用低贷款利率贷给大型企业和富裕阶层，居民补贴企业的现象加大了消费与投资的比例失衡。</a:t>
            </a:r>
            <a:endParaRPr lang="en-US" altLang="zh-CN" sz="2400" dirty="0" smtClean="0">
              <a:solidFill>
                <a:srgbClr val="002060"/>
              </a:solidFill>
              <a:latin typeface="微软雅黑" pitchFamily="34" charset="-122"/>
              <a:ea typeface="微软雅黑" pitchFamily="34" charset="-122"/>
            </a:endParaRPr>
          </a:p>
          <a:p>
            <a:r>
              <a:rPr lang="zh-CN" altLang="en-US" sz="2400" dirty="0" smtClean="0">
                <a:solidFill>
                  <a:srgbClr val="002060"/>
                </a:solidFill>
                <a:latin typeface="微软雅黑" pitchFamily="34" charset="-122"/>
                <a:ea typeface="微软雅黑" pitchFamily="34" charset="-122"/>
              </a:rPr>
              <a:t>低收入</a:t>
            </a:r>
            <a:r>
              <a:rPr lang="zh-CN" altLang="en-US" sz="2400" dirty="0" smtClean="0">
                <a:solidFill>
                  <a:srgbClr val="002060"/>
                </a:solidFill>
                <a:latin typeface="微软雅黑" pitchFamily="34" charset="-122"/>
                <a:ea typeface="微软雅黑" pitchFamily="34" charset="-122"/>
              </a:rPr>
              <a:t>阶层缺乏理财渠道，而且需要预防更多的困难和不确定性，储蓄方式主要是银行存款。依靠积蓄养老的普通老百姓尤其如此。低利率导致居民收入差距进一步拉大。</a:t>
            </a:r>
            <a:endParaRPr lang="zh-CN" altLang="en-US" sz="2400" dirty="0">
              <a:solidFill>
                <a:srgbClr val="002060"/>
              </a:solidFill>
              <a:latin typeface="微软雅黑" pitchFamily="34" charset="-122"/>
              <a:ea typeface="微软雅黑" pitchFamily="34" charset="-122"/>
            </a:endParaRPr>
          </a:p>
        </p:txBody>
      </p:sp>
      <p:pic>
        <p:nvPicPr>
          <p:cNvPr id="5" name="图片 4" descr="34.JPG"/>
          <p:cNvPicPr>
            <a:picLocks noChangeAspect="1"/>
          </p:cNvPicPr>
          <p:nvPr/>
        </p:nvPicPr>
        <p:blipFill>
          <a:blip r:embed="rId2" cstate="print"/>
          <a:stretch>
            <a:fillRect/>
          </a:stretch>
        </p:blipFill>
        <p:spPr>
          <a:xfrm>
            <a:off x="5868144" y="2204864"/>
            <a:ext cx="3009900" cy="3528392"/>
          </a:xfrm>
          <a:prstGeom prst="rect">
            <a:avLst/>
          </a:prstGeom>
        </p:spPr>
      </p:pic>
      <p:sp>
        <p:nvSpPr>
          <p:cNvPr id="6" name="矩形 5"/>
          <p:cNvSpPr/>
          <p:nvPr/>
        </p:nvSpPr>
        <p:spPr>
          <a:xfrm>
            <a:off x="5868144" y="4149080"/>
            <a:ext cx="360040" cy="7920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p:cNvSpPr/>
          <p:nvPr/>
        </p:nvSpPr>
        <p:spPr>
          <a:xfrm>
            <a:off x="5868144" y="3933056"/>
            <a:ext cx="360040" cy="2880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C00000"/>
                </a:solidFill>
                <a:latin typeface="微软雅黑" pitchFamily="34" charset="-122"/>
                <a:ea typeface="微软雅黑" pitchFamily="34" charset="-122"/>
                <a:cs typeface="+mn-cs"/>
              </a:rPr>
              <a:t>二、通货膨胀和经济增长</a:t>
            </a:r>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solidFill>
                  <a:srgbClr val="002060"/>
                </a:solidFill>
                <a:latin typeface="微软雅黑" pitchFamily="34" charset="-122"/>
                <a:ea typeface="微软雅黑" pitchFamily="34" charset="-122"/>
              </a:rPr>
              <a:t>费雪方程式</a:t>
            </a:r>
            <a:endParaRPr lang="en-US" altLang="zh-CN" dirty="0" smtClean="0">
              <a:solidFill>
                <a:srgbClr val="002060"/>
              </a:solidFill>
              <a:latin typeface="微软雅黑" pitchFamily="34" charset="-122"/>
              <a:ea typeface="微软雅黑" pitchFamily="34" charset="-122"/>
            </a:endParaRPr>
          </a:p>
          <a:p>
            <a:pPr>
              <a:buNone/>
            </a:pPr>
            <a:endParaRPr lang="en-US" altLang="zh-CN" sz="2800" dirty="0" smtClean="0">
              <a:solidFill>
                <a:srgbClr val="00B050"/>
              </a:solidFill>
              <a:latin typeface="微软雅黑" pitchFamily="34" charset="-122"/>
              <a:ea typeface="微软雅黑" pitchFamily="34" charset="-122"/>
            </a:endParaRPr>
          </a:p>
          <a:p>
            <a:pPr>
              <a:buNone/>
            </a:pPr>
            <a:r>
              <a:rPr lang="zh-CN" altLang="en-US" sz="2800" kern="1200" dirty="0" smtClean="0">
                <a:solidFill>
                  <a:schemeClr val="accent6">
                    <a:lumMod val="60000"/>
                    <a:lumOff val="40000"/>
                  </a:schemeClr>
                </a:solidFill>
                <a:latin typeface="微软雅黑" pitchFamily="34" charset="-122"/>
                <a:ea typeface="微软雅黑" pitchFamily="34" charset="-122"/>
              </a:rPr>
              <a:t>国债利率</a:t>
            </a:r>
            <a:r>
              <a:rPr lang="en-US" altLang="zh-CN" sz="2800" kern="1200" dirty="0" smtClean="0">
                <a:solidFill>
                  <a:schemeClr val="accent6">
                    <a:lumMod val="60000"/>
                    <a:lumOff val="40000"/>
                  </a:schemeClr>
                </a:solidFill>
                <a:latin typeface="微软雅黑" pitchFamily="34" charset="-122"/>
                <a:ea typeface="微软雅黑" pitchFamily="34" charset="-122"/>
              </a:rPr>
              <a:t>= </a:t>
            </a:r>
            <a:r>
              <a:rPr lang="zh-CN" altLang="en-US" sz="2800" kern="1200" dirty="0" smtClean="0">
                <a:solidFill>
                  <a:schemeClr val="accent6">
                    <a:lumMod val="60000"/>
                    <a:lumOff val="40000"/>
                  </a:schemeClr>
                </a:solidFill>
                <a:latin typeface="微软雅黑" pitchFamily="34" charset="-122"/>
                <a:ea typeface="微软雅黑" pitchFamily="34" charset="-122"/>
              </a:rPr>
              <a:t>实际利率</a:t>
            </a:r>
            <a:r>
              <a:rPr lang="en-US" altLang="zh-CN" sz="2800" kern="1200" dirty="0" smtClean="0">
                <a:solidFill>
                  <a:schemeClr val="accent6">
                    <a:lumMod val="60000"/>
                    <a:lumOff val="40000"/>
                  </a:schemeClr>
                </a:solidFill>
                <a:latin typeface="微软雅黑" pitchFamily="34" charset="-122"/>
                <a:ea typeface="微软雅黑" pitchFamily="34" charset="-122"/>
              </a:rPr>
              <a:t>+ </a:t>
            </a:r>
            <a:r>
              <a:rPr lang="zh-CN" altLang="en-US" sz="2800" kern="1200" dirty="0" smtClean="0">
                <a:solidFill>
                  <a:schemeClr val="accent6">
                    <a:lumMod val="60000"/>
                    <a:lumOff val="40000"/>
                  </a:schemeClr>
                </a:solidFill>
                <a:latin typeface="微软雅黑" pitchFamily="34" charset="-122"/>
                <a:ea typeface="微软雅黑" pitchFamily="34" charset="-122"/>
              </a:rPr>
              <a:t>预期通货膨胀率</a:t>
            </a:r>
            <a:r>
              <a:rPr lang="en-US" altLang="zh-CN" sz="2800" kern="1200" dirty="0" smtClean="0">
                <a:solidFill>
                  <a:schemeClr val="accent6">
                    <a:lumMod val="60000"/>
                    <a:lumOff val="40000"/>
                  </a:schemeClr>
                </a:solidFill>
                <a:latin typeface="微软雅黑" pitchFamily="34" charset="-122"/>
                <a:ea typeface="微软雅黑" pitchFamily="34" charset="-122"/>
              </a:rPr>
              <a:t>+ </a:t>
            </a:r>
            <a:r>
              <a:rPr lang="zh-CN" altLang="en-US" sz="2800" kern="1200" dirty="0" smtClean="0">
                <a:solidFill>
                  <a:schemeClr val="accent6">
                    <a:lumMod val="60000"/>
                    <a:lumOff val="40000"/>
                  </a:schemeClr>
                </a:solidFill>
                <a:latin typeface="微软雅黑" pitchFamily="34" charset="-122"/>
                <a:ea typeface="微软雅黑" pitchFamily="34" charset="-122"/>
              </a:rPr>
              <a:t>风险溢价</a:t>
            </a:r>
            <a:endParaRPr lang="zh-CN" altLang="en-US" sz="2800" kern="1200" dirty="0">
              <a:solidFill>
                <a:schemeClr val="accent6">
                  <a:lumMod val="60000"/>
                  <a:lumOff val="40000"/>
                </a:schemeClr>
              </a:solidFill>
              <a:latin typeface="微软雅黑" pitchFamily="34" charset="-122"/>
              <a:ea typeface="微软雅黑" pitchFamily="34" charset="-122"/>
            </a:endParaRPr>
          </a:p>
        </p:txBody>
      </p:sp>
      <p:pic>
        <p:nvPicPr>
          <p:cNvPr id="4" name="图片 3" descr="u=3824359695,3560106438&amp;fm=11&amp;gp=0.jpg"/>
          <p:cNvPicPr>
            <a:picLocks noChangeAspect="1"/>
          </p:cNvPicPr>
          <p:nvPr/>
        </p:nvPicPr>
        <p:blipFill>
          <a:blip r:embed="rId2" cstate="print"/>
          <a:stretch>
            <a:fillRect/>
          </a:stretch>
        </p:blipFill>
        <p:spPr>
          <a:xfrm>
            <a:off x="5004048" y="1052736"/>
            <a:ext cx="3190875" cy="3333750"/>
          </a:xfrm>
          <a:prstGeom prst="rect">
            <a:avLst/>
          </a:prstGeom>
        </p:spPr>
      </p:pic>
      <p:sp>
        <p:nvSpPr>
          <p:cNvPr id="5" name="TextBox 4"/>
          <p:cNvSpPr txBox="1"/>
          <p:nvPr/>
        </p:nvSpPr>
        <p:spPr>
          <a:xfrm>
            <a:off x="395536" y="1628800"/>
            <a:ext cx="4752528" cy="2215991"/>
          </a:xfrm>
          <a:prstGeom prst="rect">
            <a:avLst/>
          </a:prstGeom>
          <a:noFill/>
        </p:spPr>
        <p:txBody>
          <a:bodyPr wrap="square" rtlCol="0">
            <a:spAutoFit/>
          </a:bodyPr>
          <a:lstStyle/>
          <a:p>
            <a:pPr>
              <a:lnSpc>
                <a:spcPct val="200000"/>
              </a:lnSpc>
            </a:pPr>
            <a:r>
              <a:rPr lang="zh-CN" altLang="en-US" sz="3200" dirty="0" smtClean="0">
                <a:solidFill>
                  <a:srgbClr val="002060"/>
                </a:solidFill>
                <a:latin typeface="微软雅黑" pitchFamily="34" charset="-122"/>
                <a:ea typeface="微软雅黑" pitchFamily="34" charset="-122"/>
              </a:rPr>
              <a:t>格林斯潘：</a:t>
            </a:r>
            <a:endParaRPr lang="en-US" altLang="zh-CN" sz="3200" dirty="0" smtClean="0">
              <a:solidFill>
                <a:srgbClr val="002060"/>
              </a:solidFill>
              <a:latin typeface="微软雅黑" pitchFamily="34" charset="-122"/>
              <a:ea typeface="微软雅黑" pitchFamily="34" charset="-122"/>
            </a:endParaRPr>
          </a:p>
          <a:p>
            <a:pPr>
              <a:lnSpc>
                <a:spcPct val="200000"/>
              </a:lnSpc>
            </a:pPr>
            <a:r>
              <a:rPr lang="zh-CN" altLang="en-US" sz="2800" dirty="0" smtClean="0">
                <a:solidFill>
                  <a:srgbClr val="002060"/>
                </a:solidFill>
                <a:latin typeface="微软雅黑" pitchFamily="34" charset="-122"/>
                <a:ea typeface="微软雅黑" pitchFamily="34" charset="-122"/>
              </a:rPr>
              <a:t>  </a:t>
            </a:r>
            <a:r>
              <a:rPr lang="zh-CN" altLang="en-US" sz="2800" dirty="0" smtClean="0">
                <a:solidFill>
                  <a:schemeClr val="accent6">
                    <a:lumMod val="60000"/>
                    <a:lumOff val="40000"/>
                  </a:schemeClr>
                </a:solidFill>
                <a:latin typeface="微软雅黑" pitchFamily="34" charset="-122"/>
                <a:ea typeface="微软雅黑" pitchFamily="34" charset="-122"/>
              </a:rPr>
              <a:t>长期利率是远期通胀的预期。</a:t>
            </a:r>
            <a:endParaRPr lang="en-US" altLang="zh-CN" sz="2800" dirty="0" smtClean="0">
              <a:solidFill>
                <a:schemeClr val="accent6">
                  <a:lumMod val="60000"/>
                  <a:lumOff val="40000"/>
                </a:schemeClr>
              </a:solidFill>
              <a:latin typeface="微软雅黑" pitchFamily="34" charset="-122"/>
              <a:ea typeface="微软雅黑" pitchFamily="34" charset="-122"/>
            </a:endParaRPr>
          </a:p>
          <a:p>
            <a:endParaRPr lang="zh-CN" altLang="en-US" dirty="0"/>
          </a:p>
        </p:txBody>
      </p:sp>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224136"/>
          </a:xfrm>
        </p:spPr>
        <p:txBody>
          <a:bodyPr>
            <a:normAutofit fontScale="90000"/>
          </a:bodyPr>
          <a:lstStyle/>
          <a:p>
            <a:pPr algn="l">
              <a:buNone/>
            </a:pPr>
            <a:r>
              <a:rPr lang="zh-CN" altLang="en-US" sz="3600" dirty="0" smtClean="0">
                <a:solidFill>
                  <a:srgbClr val="C00000"/>
                </a:solidFill>
                <a:latin typeface="微软雅黑" pitchFamily="34" charset="-122"/>
                <a:ea typeface="微软雅黑" pitchFamily="34" charset="-122"/>
              </a:rPr>
              <a:t>“人一生有三个东西是躲不掉的，税收、通胀和死亡。”</a:t>
            </a:r>
            <a:r>
              <a:rPr lang="en-US" altLang="zh-CN" sz="3600" dirty="0" smtClean="0">
                <a:solidFill>
                  <a:srgbClr val="002060"/>
                </a:solidFill>
                <a:latin typeface="微软雅黑" pitchFamily="34" charset="-122"/>
                <a:ea typeface="微软雅黑" pitchFamily="34" charset="-122"/>
              </a:rPr>
              <a:t/>
            </a:r>
            <a:br>
              <a:rPr lang="en-US" altLang="zh-CN" sz="3600" dirty="0" smtClean="0">
                <a:solidFill>
                  <a:srgbClr val="002060"/>
                </a:solidFill>
                <a:latin typeface="微软雅黑" pitchFamily="34" charset="-122"/>
                <a:ea typeface="微软雅黑" pitchFamily="34" charset="-122"/>
              </a:rPr>
            </a:br>
            <a:endParaRPr lang="zh-CN" altLang="en-US" sz="3600" dirty="0"/>
          </a:p>
        </p:txBody>
      </p:sp>
      <p:sp>
        <p:nvSpPr>
          <p:cNvPr id="3" name="内容占位符 2"/>
          <p:cNvSpPr>
            <a:spLocks noGrp="1"/>
          </p:cNvSpPr>
          <p:nvPr>
            <p:ph idx="1"/>
          </p:nvPr>
        </p:nvSpPr>
        <p:spPr/>
        <p:txBody>
          <a:bodyPr>
            <a:normAutofit/>
          </a:bodyPr>
          <a:lstStyle/>
          <a:p>
            <a:endParaRPr lang="en-US" altLang="zh-CN" dirty="0" smtClean="0">
              <a:solidFill>
                <a:srgbClr val="002060"/>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“通货膨胀一词的原意和真意是指货币数量的过度增长，这种过度增长会合乎规律地导致物价上涨。”</a:t>
            </a:r>
            <a:endParaRPr lang="en-US" altLang="zh-CN" dirty="0" smtClean="0">
              <a:solidFill>
                <a:schemeClr val="bg2">
                  <a:lumMod val="25000"/>
                </a:schemeClr>
              </a:solidFill>
              <a:latin typeface="微软雅黑" pitchFamily="34" charset="-122"/>
              <a:ea typeface="微软雅黑" pitchFamily="34" charset="-122"/>
            </a:endParaRPr>
          </a:p>
          <a:p>
            <a:pPr>
              <a:buNone/>
            </a:pPr>
            <a:r>
              <a:rPr lang="en-US" altLang="zh-CN" dirty="0" smtClean="0">
                <a:solidFill>
                  <a:schemeClr val="bg2">
                    <a:lumMod val="25000"/>
                  </a:schemeClr>
                </a:solidFill>
                <a:latin typeface="微软雅黑" pitchFamily="34" charset="-122"/>
                <a:ea typeface="微软雅黑" pitchFamily="34" charset="-122"/>
              </a:rPr>
              <a:t>                                                 ——</a:t>
            </a:r>
            <a:r>
              <a:rPr lang="zh-CN" altLang="en-US" dirty="0" smtClean="0">
                <a:solidFill>
                  <a:schemeClr val="bg2">
                    <a:lumMod val="25000"/>
                  </a:schemeClr>
                </a:solidFill>
                <a:latin typeface="方正舒体" pitchFamily="2" charset="-122"/>
                <a:ea typeface="方正舒体" pitchFamily="2" charset="-122"/>
              </a:rPr>
              <a:t>哈耶克</a:t>
            </a:r>
            <a:endParaRPr lang="en-US" altLang="zh-CN" dirty="0" smtClean="0">
              <a:solidFill>
                <a:schemeClr val="bg2">
                  <a:lumMod val="25000"/>
                </a:schemeClr>
              </a:solidFill>
              <a:latin typeface="方正舒体" pitchFamily="2" charset="-122"/>
              <a:ea typeface="方正舒体" pitchFamily="2" charset="-122"/>
            </a:endParaRPr>
          </a:p>
          <a:p>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通货膨胀在任何时候任何地方都是货币现象。</a:t>
            </a:r>
            <a:endParaRPr lang="en-US" altLang="zh-CN" dirty="0" smtClean="0">
              <a:solidFill>
                <a:schemeClr val="bg2">
                  <a:lumMod val="25000"/>
                </a:schemeClr>
              </a:solidFill>
              <a:latin typeface="微软雅黑" pitchFamily="34" charset="-122"/>
              <a:ea typeface="微软雅黑" pitchFamily="34" charset="-122"/>
            </a:endParaRPr>
          </a:p>
          <a:p>
            <a:pPr>
              <a:buNone/>
            </a:pPr>
            <a:r>
              <a:rPr lang="en-US" altLang="zh-CN" dirty="0" smtClean="0">
                <a:solidFill>
                  <a:schemeClr val="bg2">
                    <a:lumMod val="25000"/>
                  </a:schemeClr>
                </a:solidFill>
                <a:latin typeface="微软雅黑" pitchFamily="34" charset="-122"/>
                <a:ea typeface="微软雅黑" pitchFamily="34" charset="-122"/>
              </a:rPr>
              <a:t>                                                 ——</a:t>
            </a:r>
            <a:r>
              <a:rPr lang="zh-CN" altLang="en-US" dirty="0" smtClean="0">
                <a:solidFill>
                  <a:schemeClr val="bg2">
                    <a:lumMod val="25000"/>
                  </a:schemeClr>
                </a:solidFill>
                <a:latin typeface="方正舒体" pitchFamily="2" charset="-122"/>
                <a:ea typeface="方正舒体" pitchFamily="2" charset="-122"/>
              </a:rPr>
              <a:t>弗里德曼</a:t>
            </a:r>
          </a:p>
        </p:txBody>
      </p:sp>
    </p:spTree>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按发生原因划分</a:t>
            </a:r>
          </a:p>
        </p:txBody>
      </p:sp>
      <p:sp>
        <p:nvSpPr>
          <p:cNvPr id="3" name="内容占位符 2"/>
          <p:cNvSpPr>
            <a:spLocks noGrp="1"/>
          </p:cNvSpPr>
          <p:nvPr>
            <p:ph idx="1"/>
          </p:nvPr>
        </p:nvSpPr>
        <p:spPr>
          <a:xfrm>
            <a:off x="1259631" y="2205038"/>
            <a:ext cx="7438281" cy="3529012"/>
          </a:xfrm>
        </p:spPr>
        <p:txBody>
          <a:bodyPr/>
          <a:lstStyle/>
          <a:p>
            <a:r>
              <a:rPr lang="zh-CN" altLang="en-US" dirty="0" smtClean="0">
                <a:solidFill>
                  <a:schemeClr val="bg2">
                    <a:lumMod val="25000"/>
                  </a:schemeClr>
                </a:solidFill>
                <a:latin typeface="微软雅黑" pitchFamily="34" charset="-122"/>
                <a:ea typeface="微软雅黑" pitchFamily="34" charset="-122"/>
              </a:rPr>
              <a:t>需求拉动型、</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成本推动型、</a:t>
            </a:r>
          </a:p>
          <a:p>
            <a:r>
              <a:rPr lang="zh-CN" altLang="en-US" dirty="0" smtClean="0">
                <a:solidFill>
                  <a:schemeClr val="bg2">
                    <a:lumMod val="25000"/>
                  </a:schemeClr>
                </a:solidFill>
                <a:latin typeface="微软雅黑" pitchFamily="34" charset="-122"/>
                <a:ea typeface="微软雅黑" pitchFamily="34" charset="-122"/>
              </a:rPr>
              <a:t>结构型、</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混合型、</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财政赤字型、</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输入型等</a:t>
            </a:r>
            <a:endParaRPr lang="zh-CN" altLang="en-US" dirty="0">
              <a:solidFill>
                <a:schemeClr val="bg2">
                  <a:lumMod val="25000"/>
                </a:schemeClr>
              </a:solidFill>
              <a:latin typeface="微软雅黑" pitchFamily="34" charset="-122"/>
              <a:ea typeface="微软雅黑" pitchFamily="34" charset="-122"/>
            </a:endParaRPr>
          </a:p>
        </p:txBody>
      </p:sp>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按表现状态划分</a:t>
            </a:r>
          </a:p>
        </p:txBody>
      </p:sp>
      <p:sp>
        <p:nvSpPr>
          <p:cNvPr id="3" name="内容占位符 2"/>
          <p:cNvSpPr>
            <a:spLocks noGrp="1"/>
          </p:cNvSpPr>
          <p:nvPr>
            <p:ph idx="1"/>
          </p:nvPr>
        </p:nvSpPr>
        <p:spPr/>
        <p:txBody>
          <a:bodyPr/>
          <a:lstStyle/>
          <a:p>
            <a:r>
              <a:rPr lang="zh-CN" altLang="en-US" dirty="0" smtClean="0">
                <a:solidFill>
                  <a:schemeClr val="bg2">
                    <a:lumMod val="25000"/>
                  </a:schemeClr>
                </a:solidFill>
                <a:latin typeface="微软雅黑" pitchFamily="34" charset="-122"/>
                <a:ea typeface="微软雅黑" pitchFamily="34" charset="-122"/>
              </a:rPr>
              <a:t>开放型</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隐蔽型</a:t>
            </a:r>
            <a:endParaRPr lang="zh-CN" altLang="en-US" dirty="0">
              <a:solidFill>
                <a:schemeClr val="bg2">
                  <a:lumMod val="25000"/>
                </a:schemeClr>
              </a:solidFill>
              <a:latin typeface="微软雅黑" pitchFamily="34" charset="-122"/>
              <a:ea typeface="微软雅黑" pitchFamily="34" charset="-122"/>
            </a:endParaRPr>
          </a:p>
        </p:txBody>
      </p:sp>
    </p:spTree>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7273056" cy="647700"/>
          </a:xfrm>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按物价上涨的程度</a:t>
            </a:r>
            <a:r>
              <a:rPr lang="zh-CN" altLang="en-US" sz="3200" dirty="0" smtClean="0">
                <a:solidFill>
                  <a:srgbClr val="7030A0"/>
                </a:solidFill>
                <a:latin typeface="微软雅黑" pitchFamily="34" charset="-122"/>
                <a:ea typeface="微软雅黑" pitchFamily="34" charset="-122"/>
              </a:rPr>
              <a:t>划分</a:t>
            </a:r>
            <a:endParaRPr lang="zh-CN" altLang="en-US" sz="3200" b="1" dirty="0" smtClean="0">
              <a:solidFill>
                <a:srgbClr val="7030A0"/>
              </a:solidFill>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solidFill>
                  <a:schemeClr val="bg2">
                    <a:lumMod val="25000"/>
                  </a:schemeClr>
                </a:solidFill>
                <a:latin typeface="微软雅黑" pitchFamily="34" charset="-122"/>
                <a:ea typeface="微软雅黑" pitchFamily="34" charset="-122"/>
              </a:rPr>
              <a:t>爬行式</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小跑式</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飙升式</a:t>
            </a:r>
            <a:endParaRPr lang="zh-CN" altLang="en-US" dirty="0">
              <a:solidFill>
                <a:schemeClr val="bg2">
                  <a:lumMod val="25000"/>
                </a:schemeClr>
              </a:solidFill>
              <a:latin typeface="微软雅黑" pitchFamily="34" charset="-122"/>
              <a:ea typeface="微软雅黑" pitchFamily="34" charset="-122"/>
            </a:endParaRPr>
          </a:p>
        </p:txBody>
      </p:sp>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通货膨胀的危害</a:t>
            </a:r>
          </a:p>
        </p:txBody>
      </p:sp>
      <p:sp>
        <p:nvSpPr>
          <p:cNvPr id="3" name="内容占位符 2"/>
          <p:cNvSpPr>
            <a:spLocks noGrp="1"/>
          </p:cNvSpPr>
          <p:nvPr>
            <p:ph idx="1"/>
          </p:nvPr>
        </p:nvSpPr>
        <p:spPr/>
        <p:txBody>
          <a:bodyPr/>
          <a:lstStyle/>
          <a:p>
            <a:r>
              <a:rPr lang="zh-CN" altLang="en-US" dirty="0" smtClean="0">
                <a:solidFill>
                  <a:schemeClr val="bg2">
                    <a:lumMod val="25000"/>
                  </a:schemeClr>
                </a:solidFill>
                <a:latin typeface="微软雅黑" pitchFamily="34" charset="-122"/>
                <a:ea typeface="微软雅黑" pitchFamily="34" charset="-122"/>
              </a:rPr>
              <a:t>通货膨胀是经济中的毒瘤，它不但会吞噬人们积累起来的财富和劳动，还可能加深社会各阶层之间的矛盾。如果严重的，还会引发重大的政治事件，甚至政府垮台，发生战争等</a:t>
            </a:r>
            <a:r>
              <a:rPr lang="zh-CN" altLang="en-US" dirty="0" smtClean="0"/>
              <a:t>。</a:t>
            </a:r>
            <a:endParaRPr lang="en-US" altLang="zh-CN" dirty="0" smtClean="0"/>
          </a:p>
          <a:p>
            <a:endParaRPr lang="en-US" altLang="zh-CN" dirty="0" smtClean="0"/>
          </a:p>
          <a:p>
            <a:r>
              <a:rPr lang="zh-CN" altLang="en-US" dirty="0" smtClean="0">
                <a:solidFill>
                  <a:srgbClr val="7030A0"/>
                </a:solidFill>
                <a:latin typeface="微软雅黑" pitchFamily="34" charset="-122"/>
                <a:ea typeface="微软雅黑" pitchFamily="34" charset="-122"/>
              </a:rPr>
              <a:t>茉莉花革命、魏玛通货膨胀</a:t>
            </a:r>
            <a:endParaRPr lang="zh-CN" altLang="en-US" dirty="0">
              <a:solidFill>
                <a:srgbClr val="7030A0"/>
              </a:solidFill>
              <a:latin typeface="微软雅黑" pitchFamily="34" charset="-122"/>
              <a:ea typeface="微软雅黑" pitchFamily="34" charset="-122"/>
            </a:endParaRPr>
          </a:p>
        </p:txBody>
      </p:sp>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通货膨胀的危害</a:t>
            </a:r>
          </a:p>
        </p:txBody>
      </p:sp>
      <p:sp>
        <p:nvSpPr>
          <p:cNvPr id="3" name="内容占位符 2"/>
          <p:cNvSpPr>
            <a:spLocks noGrp="1"/>
          </p:cNvSpPr>
          <p:nvPr>
            <p:ph idx="1"/>
          </p:nvPr>
        </p:nvSpPr>
        <p:spPr>
          <a:xfrm>
            <a:off x="457200" y="1600200"/>
            <a:ext cx="8435280" cy="4525963"/>
          </a:xfrm>
        </p:spPr>
        <p:txBody>
          <a:bodyPr>
            <a:normAutofit/>
          </a:bodyPr>
          <a:lstStyle/>
          <a:p>
            <a:r>
              <a:rPr lang="zh-CN" altLang="en-US" dirty="0" smtClean="0">
                <a:solidFill>
                  <a:schemeClr val="bg2">
                    <a:lumMod val="25000"/>
                  </a:schemeClr>
                </a:solidFill>
                <a:latin typeface="微软雅黑" pitchFamily="34" charset="-122"/>
                <a:ea typeface="微软雅黑" pitchFamily="34" charset="-122"/>
              </a:rPr>
              <a:t>通货膨胀会破坏市场机制，包括对资源和劳动力的错配等。加速度的通胀更是会把经济带到一个危险的境地。到达这种境地后，无论如何选择，出现大量失业是必然的。</a:t>
            </a:r>
            <a:endParaRPr lang="en-US" altLang="zh-CN" dirty="0" smtClean="0">
              <a:solidFill>
                <a:schemeClr val="bg2">
                  <a:lumMod val="25000"/>
                </a:schemeClr>
              </a:solidFill>
              <a:latin typeface="微软雅黑" pitchFamily="34" charset="-122"/>
              <a:ea typeface="微软雅黑" pitchFamily="34" charset="-122"/>
            </a:endParaRPr>
          </a:p>
          <a:p>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另一方面，扰乱了相对价格和工资体系，产生很多错误的信息，将劳动力引导到并不是社会真正重要的部门中去。</a:t>
            </a:r>
          </a:p>
        </p:txBody>
      </p:sp>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通货膨胀的危害</a:t>
            </a:r>
          </a:p>
        </p:txBody>
      </p:sp>
      <p:sp>
        <p:nvSpPr>
          <p:cNvPr id="3" name="内容占位符 2"/>
          <p:cNvSpPr>
            <a:spLocks noGrp="1"/>
          </p:cNvSpPr>
          <p:nvPr>
            <p:ph idx="1"/>
          </p:nvPr>
        </p:nvSpPr>
        <p:spPr>
          <a:xfrm>
            <a:off x="251520" y="1600200"/>
            <a:ext cx="8435280" cy="4525963"/>
          </a:xfrm>
        </p:spPr>
        <p:txBody>
          <a:bodyPr>
            <a:normAutofit/>
          </a:bodyPr>
          <a:lstStyle/>
          <a:p>
            <a:r>
              <a:rPr lang="zh-CN" altLang="en-US" dirty="0" smtClean="0">
                <a:solidFill>
                  <a:schemeClr val="bg2">
                    <a:lumMod val="25000"/>
                  </a:schemeClr>
                </a:solidFill>
                <a:latin typeface="微软雅黑" pitchFamily="34" charset="-122"/>
                <a:ea typeface="微软雅黑" pitchFamily="34" charset="-122"/>
              </a:rPr>
              <a:t>商品价格上涨会引发囤积和投机，即价格越上涨，投机越剧烈；投机越剧烈，价格越上涨。通货膨胀使通货膨胀更加严重。</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价格上涨会对生产与消费构成越来越大的压力，一旦价格下跌，就会使花费在投机上面的大量资金面临亏损风险，从而导致社会资金链与债权债务链条的断裂，如果银行风险控制不完善，也可能会卷入风暴的漩涡。</a:t>
            </a:r>
            <a:endParaRPr lang="en-US" altLang="zh-CN" dirty="0" smtClean="0">
              <a:solidFill>
                <a:schemeClr val="bg2">
                  <a:lumMod val="25000"/>
                </a:schemeClr>
              </a:solidFill>
              <a:latin typeface="微软雅黑" pitchFamily="34" charset="-122"/>
              <a:ea typeface="微软雅黑" pitchFamily="34" charset="-122"/>
            </a:endParaRPr>
          </a:p>
          <a:p>
            <a:r>
              <a:rPr lang="zh-CN" altLang="en-US" dirty="0" smtClean="0">
                <a:solidFill>
                  <a:schemeClr val="bg2">
                    <a:lumMod val="25000"/>
                  </a:schemeClr>
                </a:solidFill>
                <a:latin typeface="微软雅黑" pitchFamily="34" charset="-122"/>
                <a:ea typeface="微软雅黑" pitchFamily="34" charset="-122"/>
              </a:rPr>
              <a:t>每一次经济危机，绝大部分都是由资产泡沫导致的，价格由高涨下跌，资产纷纷贬值。只要防止了通货膨胀，就意味着防止了泡沫，也就可以抑制经济周期。</a:t>
            </a:r>
            <a:endParaRPr lang="zh-CN" altLang="en-US" dirty="0">
              <a:solidFill>
                <a:schemeClr val="bg2">
                  <a:lumMod val="25000"/>
                </a:schemeClr>
              </a:solidFill>
              <a:latin typeface="微软雅黑" pitchFamily="34" charset="-122"/>
              <a:ea typeface="微软雅黑" pitchFamily="34" charset="-122"/>
            </a:endParaRPr>
          </a:p>
        </p:txBody>
      </p:sp>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dirty="0"/>
          </a:p>
        </p:txBody>
      </p:sp>
      <p:pic>
        <p:nvPicPr>
          <p:cNvPr id="7" name="内容占位符 6" descr="0226_328679.jpg"/>
          <p:cNvPicPr>
            <a:picLocks noGrp="1" noChangeAspect="1"/>
          </p:cNvPicPr>
          <p:nvPr>
            <p:ph sz="half" idx="1"/>
          </p:nvPr>
        </p:nvPicPr>
        <p:blipFill>
          <a:blip r:embed="rId3" cstate="print"/>
          <a:stretch>
            <a:fillRect/>
          </a:stretch>
        </p:blipFill>
        <p:spPr>
          <a:xfrm>
            <a:off x="899592" y="908720"/>
            <a:ext cx="7632848" cy="5400599"/>
          </a:xfrm>
        </p:spPr>
      </p:pic>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0" y="1916832"/>
            <a:ext cx="8697913" cy="3817218"/>
          </a:xfrm>
        </p:spPr>
        <p:txBody>
          <a:bodyPr/>
          <a:lstStyle/>
          <a:p>
            <a:pPr>
              <a:buNone/>
            </a:pPr>
            <a:r>
              <a:rPr lang="zh-CN" altLang="en-US" sz="4400" dirty="0" smtClean="0">
                <a:solidFill>
                  <a:schemeClr val="bg2">
                    <a:lumMod val="25000"/>
                  </a:schemeClr>
                </a:solidFill>
                <a:latin typeface="方正舒体" pitchFamily="2" charset="-122"/>
                <a:ea typeface="方正舒体" pitchFamily="2" charset="-122"/>
              </a:rPr>
              <a:t>          </a:t>
            </a:r>
            <a:r>
              <a:rPr lang="zh-CN" altLang="en-US" sz="4800" dirty="0" smtClean="0">
                <a:solidFill>
                  <a:schemeClr val="bg2">
                    <a:lumMod val="25000"/>
                  </a:schemeClr>
                </a:solidFill>
                <a:latin typeface="方正舒体" pitchFamily="2" charset="-122"/>
                <a:ea typeface="方正舒体" pitchFamily="2" charset="-122"/>
              </a:rPr>
              <a:t>历史不会重复自己</a:t>
            </a:r>
            <a:r>
              <a:rPr lang="en-US" altLang="zh-CN" sz="4800" dirty="0" smtClean="0">
                <a:solidFill>
                  <a:schemeClr val="bg2">
                    <a:lumMod val="25000"/>
                  </a:schemeClr>
                </a:solidFill>
                <a:latin typeface="方正舒体" pitchFamily="2" charset="-122"/>
                <a:ea typeface="方正舒体" pitchFamily="2" charset="-122"/>
              </a:rPr>
              <a:t>,</a:t>
            </a:r>
            <a:r>
              <a:rPr lang="zh-CN" altLang="en-US" sz="4800" dirty="0" smtClean="0">
                <a:solidFill>
                  <a:schemeClr val="bg2">
                    <a:lumMod val="25000"/>
                  </a:schemeClr>
                </a:solidFill>
                <a:latin typeface="方正舒体" pitchFamily="2" charset="-122"/>
                <a:ea typeface="方正舒体" pitchFamily="2" charset="-122"/>
              </a:rPr>
              <a:t>但会压着同样的韵脚。</a:t>
            </a:r>
            <a:endParaRPr lang="en-US" altLang="zh-CN" sz="4800" dirty="0" smtClean="0">
              <a:solidFill>
                <a:schemeClr val="bg2">
                  <a:lumMod val="25000"/>
                </a:schemeClr>
              </a:solidFill>
              <a:latin typeface="方正舒体" pitchFamily="2" charset="-122"/>
              <a:ea typeface="方正舒体" pitchFamily="2" charset="-122"/>
            </a:endParaRPr>
          </a:p>
          <a:p>
            <a:endParaRPr lang="en-US" altLang="zh-CN" dirty="0" smtClean="0"/>
          </a:p>
          <a:p>
            <a:pPr>
              <a:buNone/>
            </a:pPr>
            <a:r>
              <a:rPr lang="en-US" altLang="zh-CN" dirty="0" smtClean="0">
                <a:solidFill>
                  <a:srgbClr val="00B0F0"/>
                </a:solidFill>
                <a:latin typeface="方正姚体" pitchFamily="2" charset="-122"/>
                <a:ea typeface="方正姚体" pitchFamily="2" charset="-122"/>
              </a:rPr>
              <a:t>                                  ——</a:t>
            </a:r>
            <a:r>
              <a:rPr lang="zh-CN" altLang="en-US" dirty="0" smtClean="0">
                <a:solidFill>
                  <a:srgbClr val="00B0F0"/>
                </a:solidFill>
                <a:latin typeface="方正姚体" pitchFamily="2" charset="-122"/>
                <a:ea typeface="方正姚体" pitchFamily="2" charset="-122"/>
              </a:rPr>
              <a:t>马克</a:t>
            </a:r>
            <a:r>
              <a:rPr lang="en-US" altLang="zh-CN" dirty="0" smtClean="0">
                <a:solidFill>
                  <a:srgbClr val="00B0F0"/>
                </a:solidFill>
                <a:latin typeface="方正姚体" pitchFamily="2" charset="-122"/>
                <a:ea typeface="方正姚体" pitchFamily="2" charset="-122"/>
              </a:rPr>
              <a:t>·</a:t>
            </a:r>
            <a:r>
              <a:rPr lang="zh-CN" altLang="en-US" dirty="0" smtClean="0">
                <a:solidFill>
                  <a:srgbClr val="00B0F0"/>
                </a:solidFill>
                <a:latin typeface="方正姚体" pitchFamily="2" charset="-122"/>
                <a:ea typeface="方正姚体" pitchFamily="2" charset="-122"/>
              </a:rPr>
              <a:t>吐温</a:t>
            </a:r>
            <a:endParaRPr lang="zh-CN" altLang="en-US" dirty="0">
              <a:solidFill>
                <a:srgbClr val="00B0F0"/>
              </a:solidFill>
              <a:latin typeface="方正姚体" pitchFamily="2" charset="-122"/>
              <a:ea typeface="方正姚体" pitchFamily="2" charset="-122"/>
            </a:endParaRPr>
          </a:p>
        </p:txBody>
      </p:sp>
      <p:pic>
        <p:nvPicPr>
          <p:cNvPr id="4" name="图片 3" descr="01300000040940120524246205844_s.jpg"/>
          <p:cNvPicPr>
            <a:picLocks noChangeAspect="1"/>
          </p:cNvPicPr>
          <p:nvPr/>
        </p:nvPicPr>
        <p:blipFill>
          <a:blip r:embed="rId2" cstate="print"/>
          <a:stretch>
            <a:fillRect/>
          </a:stretch>
        </p:blipFill>
        <p:spPr>
          <a:xfrm>
            <a:off x="5796136" y="2996952"/>
            <a:ext cx="2569052" cy="3417653"/>
          </a:xfrm>
          <a:prstGeom prst="rect">
            <a:avLst/>
          </a:prstGeom>
        </p:spPr>
      </p:pic>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W020090513510744842003.jpg"/>
          <p:cNvPicPr>
            <a:picLocks noGrp="1" noChangeAspect="1"/>
          </p:cNvPicPr>
          <p:nvPr>
            <p:ph idx="1"/>
          </p:nvPr>
        </p:nvPicPr>
        <p:blipFill>
          <a:blip r:embed="rId2" cstate="print"/>
          <a:stretch>
            <a:fillRect/>
          </a:stretch>
        </p:blipFill>
        <p:spPr>
          <a:xfrm>
            <a:off x="323528" y="908721"/>
            <a:ext cx="8496944" cy="5328592"/>
          </a:xfrm>
        </p:spPr>
      </p:pic>
    </p:spTree>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通货紧缩时期，降低利率</a:t>
            </a:r>
          </a:p>
        </p:txBody>
      </p:sp>
      <p:sp>
        <p:nvSpPr>
          <p:cNvPr id="3" name="内容占位符 2"/>
          <p:cNvSpPr>
            <a:spLocks noGrp="1"/>
          </p:cNvSpPr>
          <p:nvPr>
            <p:ph sz="half" idx="1"/>
          </p:nvPr>
        </p:nvSpPr>
        <p:spPr>
          <a:xfrm>
            <a:off x="4427984" y="2060848"/>
            <a:ext cx="4716016" cy="1296143"/>
          </a:xfrm>
        </p:spPr>
        <p:txBody>
          <a:bodyPr>
            <a:normAutofit fontScale="92500" lnSpcReduction="20000"/>
          </a:bodyPr>
          <a:lstStyle/>
          <a:p>
            <a:r>
              <a:rPr lang="zh-CN" altLang="en-US" sz="2400" dirty="0" smtClean="0">
                <a:solidFill>
                  <a:srgbClr val="E5291B"/>
                </a:solidFill>
                <a:latin typeface="微软雅黑" pitchFamily="34" charset="-122"/>
                <a:ea typeface="微软雅黑" pitchFamily="34" charset="-122"/>
              </a:rPr>
              <a:t>世界各国的央行在应对通货紧缩时采取的措施就是长期的宽松货币政策， 低利率， 甚至零利率。</a:t>
            </a:r>
            <a:endParaRPr lang="zh-CN" altLang="en-US" sz="2400" dirty="0">
              <a:solidFill>
                <a:srgbClr val="E5291B"/>
              </a:solidFill>
              <a:latin typeface="微软雅黑" pitchFamily="34" charset="-122"/>
              <a:ea typeface="微软雅黑" pitchFamily="34" charset="-122"/>
            </a:endParaRPr>
          </a:p>
        </p:txBody>
      </p:sp>
      <p:sp>
        <p:nvSpPr>
          <p:cNvPr id="4" name="内容占位符 3"/>
          <p:cNvSpPr>
            <a:spLocks noGrp="1"/>
          </p:cNvSpPr>
          <p:nvPr>
            <p:ph sz="half" idx="2"/>
          </p:nvPr>
        </p:nvSpPr>
        <p:spPr>
          <a:xfrm>
            <a:off x="4427984" y="3717032"/>
            <a:ext cx="4716016" cy="2664296"/>
          </a:xfrm>
        </p:spPr>
        <p:txBody>
          <a:bodyPr>
            <a:normAutofit fontScale="92500" lnSpcReduction="20000"/>
          </a:bodyPr>
          <a:lstStyle/>
          <a:p>
            <a:pPr>
              <a:buNone/>
            </a:pPr>
            <a:r>
              <a:rPr lang="zh-CN" altLang="en-US" dirty="0" smtClean="0">
                <a:solidFill>
                  <a:schemeClr val="bg2">
                    <a:lumMod val="25000"/>
                  </a:schemeClr>
                </a:solidFill>
                <a:latin typeface="微软雅黑" pitchFamily="34" charset="-122"/>
                <a:ea typeface="微软雅黑" pitchFamily="34" charset="-122"/>
              </a:rPr>
              <a:t>   </a:t>
            </a:r>
            <a:r>
              <a:rPr lang="zh-CN" altLang="en-US" sz="2600" dirty="0" smtClean="0">
                <a:solidFill>
                  <a:schemeClr val="bg2">
                    <a:lumMod val="25000"/>
                  </a:schemeClr>
                </a:solidFill>
                <a:latin typeface="微软雅黑" pitchFamily="34" charset="-122"/>
                <a:ea typeface="微软雅黑" pitchFamily="34" charset="-122"/>
              </a:rPr>
              <a:t>日本央行自从</a:t>
            </a:r>
            <a:r>
              <a:rPr lang="en-US" altLang="zh-CN" sz="2600" dirty="0" smtClean="0">
                <a:solidFill>
                  <a:schemeClr val="bg2">
                    <a:lumMod val="25000"/>
                  </a:schemeClr>
                </a:solidFill>
                <a:latin typeface="微软雅黑" pitchFamily="34" charset="-122"/>
                <a:ea typeface="微软雅黑" pitchFamily="34" charset="-122"/>
              </a:rPr>
              <a:t>1990 </a:t>
            </a:r>
            <a:r>
              <a:rPr lang="zh-CN" altLang="en-US" sz="2600" dirty="0" smtClean="0">
                <a:solidFill>
                  <a:schemeClr val="bg2">
                    <a:lumMod val="25000"/>
                  </a:schemeClr>
                </a:solidFill>
                <a:latin typeface="微软雅黑" pitchFamily="34" charset="-122"/>
                <a:ea typeface="微软雅黑" pitchFamily="34" charset="-122"/>
              </a:rPr>
              <a:t>年泡沫破灭以后，长期采取低利率政策刺激经济，促进就业。</a:t>
            </a:r>
            <a:endParaRPr lang="en-US" altLang="zh-CN" sz="2600" dirty="0" smtClean="0">
              <a:solidFill>
                <a:schemeClr val="bg2">
                  <a:lumMod val="25000"/>
                </a:schemeClr>
              </a:solidFill>
              <a:latin typeface="微软雅黑" pitchFamily="34" charset="-122"/>
              <a:ea typeface="微软雅黑" pitchFamily="34" charset="-122"/>
            </a:endParaRPr>
          </a:p>
          <a:p>
            <a:pPr>
              <a:buNone/>
            </a:pPr>
            <a:r>
              <a:rPr lang="en-US" altLang="zh-CN" sz="2600" dirty="0" smtClean="0">
                <a:solidFill>
                  <a:schemeClr val="bg2">
                    <a:lumMod val="25000"/>
                  </a:schemeClr>
                </a:solidFill>
                <a:latin typeface="微软雅黑" pitchFamily="34" charset="-122"/>
                <a:ea typeface="微软雅黑" pitchFamily="34" charset="-122"/>
              </a:rPr>
              <a:t>    2012 </a:t>
            </a:r>
            <a:r>
              <a:rPr lang="zh-CN" altLang="en-US" sz="2600" dirty="0" smtClean="0">
                <a:solidFill>
                  <a:schemeClr val="bg2">
                    <a:lumMod val="25000"/>
                  </a:schemeClr>
                </a:solidFill>
                <a:latin typeface="微软雅黑" pitchFamily="34" charset="-122"/>
                <a:ea typeface="微软雅黑" pitchFamily="34" charset="-122"/>
              </a:rPr>
              <a:t>年底安倍晋三内阁上台以后，把通货膨胀的目标提高到</a:t>
            </a:r>
            <a:r>
              <a:rPr lang="en-US" altLang="zh-CN" sz="2600" dirty="0" smtClean="0">
                <a:solidFill>
                  <a:schemeClr val="bg2">
                    <a:lumMod val="25000"/>
                  </a:schemeClr>
                </a:solidFill>
                <a:latin typeface="微软雅黑" pitchFamily="34" charset="-122"/>
                <a:ea typeface="微软雅黑" pitchFamily="34" charset="-122"/>
              </a:rPr>
              <a:t>2% </a:t>
            </a:r>
            <a:r>
              <a:rPr lang="zh-CN" altLang="en-US" sz="2600" dirty="0" smtClean="0">
                <a:solidFill>
                  <a:schemeClr val="bg2">
                    <a:lumMod val="25000"/>
                  </a:schemeClr>
                </a:solidFill>
                <a:latin typeface="微软雅黑" pitchFamily="34" charset="-122"/>
                <a:ea typeface="微软雅黑" pitchFamily="34" charset="-122"/>
              </a:rPr>
              <a:t>，这意味着，宽松的政策会进一步加码，还辅以央行购买国债， 大量释放基础货币。</a:t>
            </a:r>
            <a:endParaRPr lang="zh-CN" altLang="en-US" sz="2600" dirty="0">
              <a:solidFill>
                <a:schemeClr val="bg2">
                  <a:lumMod val="25000"/>
                </a:schemeClr>
              </a:solidFill>
              <a:latin typeface="微软雅黑" pitchFamily="34" charset="-122"/>
              <a:ea typeface="微软雅黑" pitchFamily="34" charset="-122"/>
            </a:endParaRPr>
          </a:p>
        </p:txBody>
      </p:sp>
      <p:pic>
        <p:nvPicPr>
          <p:cNvPr id="6" name="图片 5" descr="info_image_c_import_4901.jpg"/>
          <p:cNvPicPr>
            <a:picLocks noChangeAspect="1"/>
          </p:cNvPicPr>
          <p:nvPr/>
        </p:nvPicPr>
        <p:blipFill>
          <a:blip r:embed="rId3" cstate="print"/>
          <a:stretch>
            <a:fillRect/>
          </a:stretch>
        </p:blipFill>
        <p:spPr>
          <a:xfrm>
            <a:off x="395537" y="1700808"/>
            <a:ext cx="3888432" cy="4500115"/>
          </a:xfrm>
          <a:prstGeom prst="rect">
            <a:avLst/>
          </a:prstGeom>
        </p:spPr>
      </p:pic>
    </p:spTree>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C00000"/>
                </a:solidFill>
                <a:latin typeface="微软雅黑" pitchFamily="34" charset="-122"/>
                <a:ea typeface="微软雅黑" pitchFamily="34" charset="-122"/>
                <a:cs typeface="+mn-cs"/>
              </a:rPr>
              <a:t>三、利率是最重要的货币政策工具</a:t>
            </a:r>
          </a:p>
        </p:txBody>
      </p:sp>
      <p:sp>
        <p:nvSpPr>
          <p:cNvPr id="3" name="内容占位符 2"/>
          <p:cNvSpPr>
            <a:spLocks noGrp="1"/>
          </p:cNvSpPr>
          <p:nvPr>
            <p:ph idx="1"/>
          </p:nvPr>
        </p:nvSpPr>
        <p:spPr/>
        <p:txBody>
          <a:bodyPr/>
          <a:lstStyle/>
          <a:p>
            <a:pPr>
              <a:buNone/>
            </a:pPr>
            <a:r>
              <a:rPr lang="zh-CN" altLang="en-US" b="1" dirty="0" smtClean="0">
                <a:solidFill>
                  <a:srgbClr val="7030A0"/>
                </a:solidFill>
                <a:latin typeface="微软雅黑" pitchFamily="34" charset="-122"/>
                <a:ea typeface="微软雅黑" pitchFamily="34" charset="-122"/>
              </a:rPr>
              <a:t>货币政策目标：</a:t>
            </a:r>
            <a:endParaRPr lang="en-US" altLang="zh-CN" b="1" dirty="0" smtClean="0">
              <a:solidFill>
                <a:srgbClr val="7030A0"/>
              </a:solidFill>
              <a:latin typeface="微软雅黑" pitchFamily="34" charset="-122"/>
              <a:ea typeface="微软雅黑" pitchFamily="34" charset="-122"/>
            </a:endParaRPr>
          </a:p>
          <a:p>
            <a:pPr>
              <a:buNone/>
            </a:pPr>
            <a:r>
              <a:rPr lang="zh-CN" altLang="en-US" dirty="0" smtClean="0">
                <a:solidFill>
                  <a:srgbClr val="0070C0"/>
                </a:solidFill>
                <a:latin typeface="微软雅黑" pitchFamily="34" charset="-122"/>
                <a:ea typeface="微软雅黑" pitchFamily="34" charset="-122"/>
              </a:rPr>
              <a:t>稳定物价、充分就业、经济增长、国际收支</a:t>
            </a:r>
            <a:endParaRPr lang="en-US" altLang="zh-CN" dirty="0" smtClean="0">
              <a:solidFill>
                <a:srgbClr val="0070C0"/>
              </a:solidFill>
              <a:latin typeface="微软雅黑" pitchFamily="34" charset="-122"/>
              <a:ea typeface="微软雅黑" pitchFamily="34" charset="-122"/>
            </a:endParaRPr>
          </a:p>
          <a:p>
            <a:pPr>
              <a:buNone/>
            </a:pPr>
            <a:r>
              <a:rPr lang="zh-CN" altLang="en-US" dirty="0" smtClean="0">
                <a:solidFill>
                  <a:srgbClr val="0070C0"/>
                </a:solidFill>
                <a:latin typeface="微软雅黑" pitchFamily="34" charset="-122"/>
                <a:ea typeface="微软雅黑" pitchFamily="34" charset="-122"/>
              </a:rPr>
              <a:t>平衡和金融稳定。</a:t>
            </a:r>
            <a:endParaRPr lang="en-US" altLang="zh-CN" dirty="0" smtClean="0">
              <a:solidFill>
                <a:srgbClr val="0070C0"/>
              </a:solidFill>
              <a:latin typeface="微软雅黑" pitchFamily="34" charset="-122"/>
              <a:ea typeface="微软雅黑" pitchFamily="34" charset="-122"/>
            </a:endParaRPr>
          </a:p>
          <a:p>
            <a:pPr>
              <a:buNone/>
            </a:pPr>
            <a:endParaRPr lang="en-US" altLang="zh-CN" dirty="0" smtClean="0">
              <a:solidFill>
                <a:srgbClr val="0070C0"/>
              </a:solidFill>
              <a:latin typeface="微软雅黑" pitchFamily="34" charset="-122"/>
              <a:ea typeface="微软雅黑" pitchFamily="34" charset="-122"/>
            </a:endParaRPr>
          </a:p>
          <a:p>
            <a:pPr>
              <a:buNone/>
            </a:pPr>
            <a:r>
              <a:rPr lang="zh-CN" altLang="en-US" b="1" dirty="0" smtClean="0">
                <a:solidFill>
                  <a:srgbClr val="7030A0"/>
                </a:solidFill>
                <a:latin typeface="微软雅黑" pitchFamily="34" charset="-122"/>
                <a:ea typeface="微软雅黑" pitchFamily="34" charset="-122"/>
              </a:rPr>
              <a:t>货币政策工具</a:t>
            </a:r>
            <a:endParaRPr lang="en-US" altLang="zh-CN" b="1" dirty="0" smtClean="0">
              <a:solidFill>
                <a:srgbClr val="7030A0"/>
              </a:solidFill>
              <a:latin typeface="微软雅黑" pitchFamily="34" charset="-122"/>
              <a:ea typeface="微软雅黑" pitchFamily="34" charset="-122"/>
            </a:endParaRPr>
          </a:p>
          <a:p>
            <a:pPr>
              <a:buNone/>
            </a:pPr>
            <a:r>
              <a:rPr lang="zh-CN" altLang="en-US" dirty="0" smtClean="0">
                <a:solidFill>
                  <a:srgbClr val="0070C0"/>
                </a:solidFill>
                <a:latin typeface="微软雅黑" pitchFamily="34" charset="-122"/>
                <a:ea typeface="微软雅黑" pitchFamily="34" charset="-122"/>
              </a:rPr>
              <a:t>利率、公开市场业务、存款准备金率</a:t>
            </a:r>
            <a:endParaRPr lang="zh-CN" altLang="en-US" dirty="0">
              <a:solidFill>
                <a:srgbClr val="0070C0"/>
              </a:solidFill>
              <a:latin typeface="微软雅黑" pitchFamily="34" charset="-122"/>
              <a:ea typeface="微软雅黑" pitchFamily="34" charset="-122"/>
            </a:endParaRPr>
          </a:p>
        </p:txBody>
      </p:sp>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9"/>
            <a:ext cx="8507288" cy="720080"/>
          </a:xfrm>
        </p:spPr>
        <p:txBody>
          <a:bodyPr/>
          <a:lstStyle/>
          <a:p>
            <a:pPr>
              <a:buNone/>
            </a:pPr>
            <a:r>
              <a:rPr lang="zh-CN" altLang="en-US" b="1" dirty="0" smtClean="0">
                <a:solidFill>
                  <a:srgbClr val="7030A0"/>
                </a:solidFill>
                <a:latin typeface="微软雅黑" pitchFamily="34" charset="-122"/>
                <a:ea typeface="微软雅黑" pitchFamily="34" charset="-122"/>
              </a:rPr>
              <a:t>菲利普斯曲线</a:t>
            </a:r>
            <a:endParaRPr lang="en-US" altLang="zh-CN" b="1" dirty="0" smtClean="0">
              <a:solidFill>
                <a:srgbClr val="7030A0"/>
              </a:solidFill>
              <a:latin typeface="微软雅黑" pitchFamily="34" charset="-122"/>
              <a:ea typeface="微软雅黑" pitchFamily="34" charset="-122"/>
            </a:endParaRPr>
          </a:p>
        </p:txBody>
      </p:sp>
      <p:cxnSp>
        <p:nvCxnSpPr>
          <p:cNvPr id="7" name="直接箭头连接符 6"/>
          <p:cNvCxnSpPr/>
          <p:nvPr/>
        </p:nvCxnSpPr>
        <p:spPr>
          <a:xfrm>
            <a:off x="2051720" y="5661248"/>
            <a:ext cx="6264696"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 name="直接箭头连接符 8"/>
          <p:cNvCxnSpPr/>
          <p:nvPr/>
        </p:nvCxnSpPr>
        <p:spPr>
          <a:xfrm flipV="1">
            <a:off x="2051720" y="2060848"/>
            <a:ext cx="0" cy="3600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6660232" y="5877272"/>
            <a:ext cx="1368152" cy="523220"/>
          </a:xfrm>
          <a:prstGeom prst="rect">
            <a:avLst/>
          </a:prstGeom>
          <a:noFill/>
        </p:spPr>
        <p:txBody>
          <a:bodyPr wrap="square" rtlCol="0">
            <a:spAutoFit/>
          </a:bodyPr>
          <a:lstStyle/>
          <a:p>
            <a:r>
              <a:rPr lang="zh-CN" altLang="en-US" sz="2800" dirty="0" smtClean="0">
                <a:solidFill>
                  <a:srgbClr val="C00000"/>
                </a:solidFill>
                <a:latin typeface="华文楷体" pitchFamily="2" charset="-122"/>
                <a:ea typeface="华文楷体" pitchFamily="2" charset="-122"/>
              </a:rPr>
              <a:t>失业率</a:t>
            </a:r>
            <a:endParaRPr lang="zh-CN" altLang="en-US" sz="2800" dirty="0">
              <a:solidFill>
                <a:srgbClr val="C00000"/>
              </a:solidFill>
              <a:latin typeface="华文楷体" pitchFamily="2" charset="-122"/>
              <a:ea typeface="华文楷体" pitchFamily="2" charset="-122"/>
            </a:endParaRPr>
          </a:p>
        </p:txBody>
      </p:sp>
      <p:sp>
        <p:nvSpPr>
          <p:cNvPr id="18" name="TextBox 17"/>
          <p:cNvSpPr txBox="1"/>
          <p:nvPr/>
        </p:nvSpPr>
        <p:spPr>
          <a:xfrm>
            <a:off x="539552" y="2132856"/>
            <a:ext cx="1331640" cy="523220"/>
          </a:xfrm>
          <a:prstGeom prst="rect">
            <a:avLst/>
          </a:prstGeom>
          <a:noFill/>
        </p:spPr>
        <p:txBody>
          <a:bodyPr wrap="square" rtlCol="0">
            <a:spAutoFit/>
          </a:bodyPr>
          <a:lstStyle/>
          <a:p>
            <a:r>
              <a:rPr lang="zh-CN" altLang="en-US" sz="2800" dirty="0" smtClean="0">
                <a:solidFill>
                  <a:srgbClr val="C00000"/>
                </a:solidFill>
                <a:latin typeface="华文楷体" pitchFamily="2" charset="-122"/>
                <a:ea typeface="华文楷体" pitchFamily="2" charset="-122"/>
              </a:rPr>
              <a:t>通胀率</a:t>
            </a:r>
          </a:p>
        </p:txBody>
      </p:sp>
      <p:sp>
        <p:nvSpPr>
          <p:cNvPr id="12" name="任意多边形 11"/>
          <p:cNvSpPr/>
          <p:nvPr/>
        </p:nvSpPr>
        <p:spPr>
          <a:xfrm>
            <a:off x="2483768" y="2852936"/>
            <a:ext cx="3735079" cy="2448272"/>
          </a:xfrm>
          <a:custGeom>
            <a:avLst/>
            <a:gdLst>
              <a:gd name="connsiteX0" fmla="*/ 0 w 3519055"/>
              <a:gd name="connsiteY0" fmla="*/ 0 h 2216727"/>
              <a:gd name="connsiteX1" fmla="*/ 3519055 w 3519055"/>
              <a:gd name="connsiteY1" fmla="*/ 2216727 h 2216727"/>
              <a:gd name="connsiteX2" fmla="*/ 3519055 w 3519055"/>
              <a:gd name="connsiteY2" fmla="*/ 2216727 h 2216727"/>
              <a:gd name="connsiteX0" fmla="*/ 0 w 3519055"/>
              <a:gd name="connsiteY0" fmla="*/ 0 h 2216727"/>
              <a:gd name="connsiteX1" fmla="*/ 576064 w 3519055"/>
              <a:gd name="connsiteY1" fmla="*/ 2016224 h 2216727"/>
              <a:gd name="connsiteX2" fmla="*/ 3519055 w 3519055"/>
              <a:gd name="connsiteY2" fmla="*/ 2216727 h 2216727"/>
              <a:gd name="connsiteX3" fmla="*/ 3519055 w 3519055"/>
              <a:gd name="connsiteY3" fmla="*/ 2216727 h 2216727"/>
              <a:gd name="connsiteX0" fmla="*/ 0 w 3519055"/>
              <a:gd name="connsiteY0" fmla="*/ 0 h 2216727"/>
              <a:gd name="connsiteX1" fmla="*/ 720080 w 3519055"/>
              <a:gd name="connsiteY1" fmla="*/ 1872208 h 2216727"/>
              <a:gd name="connsiteX2" fmla="*/ 3519055 w 3519055"/>
              <a:gd name="connsiteY2" fmla="*/ 2216727 h 2216727"/>
              <a:gd name="connsiteX3" fmla="*/ 3519055 w 3519055"/>
              <a:gd name="connsiteY3" fmla="*/ 2216727 h 2216727"/>
              <a:gd name="connsiteX0" fmla="*/ 0 w 3519055"/>
              <a:gd name="connsiteY0" fmla="*/ 0 h 2216727"/>
              <a:gd name="connsiteX1" fmla="*/ 720080 w 3519055"/>
              <a:gd name="connsiteY1" fmla="*/ 1872208 h 2216727"/>
              <a:gd name="connsiteX2" fmla="*/ 3519055 w 3519055"/>
              <a:gd name="connsiteY2" fmla="*/ 2216727 h 2216727"/>
              <a:gd name="connsiteX3" fmla="*/ 3519055 w 3519055"/>
              <a:gd name="connsiteY3" fmla="*/ 2216727 h 2216727"/>
              <a:gd name="connsiteX0" fmla="*/ 0 w 3519055"/>
              <a:gd name="connsiteY0" fmla="*/ 0 h 2216727"/>
              <a:gd name="connsiteX1" fmla="*/ 720080 w 3519055"/>
              <a:gd name="connsiteY1" fmla="*/ 1872208 h 2216727"/>
              <a:gd name="connsiteX2" fmla="*/ 3519055 w 3519055"/>
              <a:gd name="connsiteY2" fmla="*/ 2216727 h 2216727"/>
              <a:gd name="connsiteX3" fmla="*/ 3519055 w 3519055"/>
              <a:gd name="connsiteY3" fmla="*/ 2216727 h 2216727"/>
              <a:gd name="connsiteX0" fmla="*/ 0 w 3519055"/>
              <a:gd name="connsiteY0" fmla="*/ 0 h 2216727"/>
              <a:gd name="connsiteX1" fmla="*/ 720080 w 3519055"/>
              <a:gd name="connsiteY1" fmla="*/ 1872208 h 2216727"/>
              <a:gd name="connsiteX2" fmla="*/ 3519055 w 3519055"/>
              <a:gd name="connsiteY2" fmla="*/ 2216727 h 2216727"/>
              <a:gd name="connsiteX3" fmla="*/ 3519055 w 3519055"/>
              <a:gd name="connsiteY3" fmla="*/ 2216727 h 2216727"/>
              <a:gd name="connsiteX0" fmla="*/ 0 w 3519055"/>
              <a:gd name="connsiteY0" fmla="*/ 0 h 2216727"/>
              <a:gd name="connsiteX1" fmla="*/ 720080 w 3519055"/>
              <a:gd name="connsiteY1" fmla="*/ 1872208 h 2216727"/>
              <a:gd name="connsiteX2" fmla="*/ 3519055 w 3519055"/>
              <a:gd name="connsiteY2" fmla="*/ 2216727 h 2216727"/>
              <a:gd name="connsiteX3" fmla="*/ 3519055 w 3519055"/>
              <a:gd name="connsiteY3" fmla="*/ 2216727 h 2216727"/>
            </a:gdLst>
            <a:ahLst/>
            <a:cxnLst>
              <a:cxn ang="0">
                <a:pos x="connsiteX0" y="connsiteY0"/>
              </a:cxn>
              <a:cxn ang="0">
                <a:pos x="connsiteX1" y="connsiteY1"/>
              </a:cxn>
              <a:cxn ang="0">
                <a:pos x="connsiteX2" y="connsiteY2"/>
              </a:cxn>
              <a:cxn ang="0">
                <a:pos x="connsiteX3" y="connsiteY3"/>
              </a:cxn>
            </a:cxnLst>
            <a:rect l="l" t="t" r="r" b="b"/>
            <a:pathLst>
              <a:path w="3519055" h="2216727">
                <a:moveTo>
                  <a:pt x="0" y="0"/>
                </a:moveTo>
                <a:cubicBezTo>
                  <a:pt x="240027" y="624069"/>
                  <a:pt x="64123" y="1446829"/>
                  <a:pt x="720080" y="1872208"/>
                </a:cubicBezTo>
                <a:cubicBezTo>
                  <a:pt x="1685895" y="2119201"/>
                  <a:pt x="2586063" y="2101887"/>
                  <a:pt x="3519055" y="2216727"/>
                </a:cubicBezTo>
                <a:lnTo>
                  <a:pt x="3519055" y="2216727"/>
                </a:ln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dirty="0">
              <a:solidFill>
                <a:srgbClr val="00B050"/>
              </a:solidFill>
            </a:endParaRPr>
          </a:p>
        </p:txBody>
      </p:sp>
    </p:spTree>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285750" y="642938"/>
            <a:ext cx="8429625" cy="647700"/>
          </a:xfrm>
        </p:spPr>
        <p:txBody>
          <a:bodyPr>
            <a:normAutofit/>
          </a:bodyPr>
          <a:lstStyle/>
          <a:p>
            <a:endParaRPr lang="zh-CN" altLang="en-US" smtClean="0"/>
          </a:p>
        </p:txBody>
      </p:sp>
      <p:sp>
        <p:nvSpPr>
          <p:cNvPr id="9219" name="内容占位符 2"/>
          <p:cNvSpPr>
            <a:spLocks noGrp="1"/>
          </p:cNvSpPr>
          <p:nvPr>
            <p:ph idx="1"/>
          </p:nvPr>
        </p:nvSpPr>
        <p:spPr>
          <a:xfrm>
            <a:off x="285750" y="1428750"/>
            <a:ext cx="8412163" cy="4786313"/>
          </a:xfrm>
        </p:spPr>
        <p:txBody>
          <a:bodyPr/>
          <a:lstStyle/>
          <a:p>
            <a:endParaRPr lang="zh-CN" altLang="en-US" smtClean="0"/>
          </a:p>
        </p:txBody>
      </p:sp>
      <p:pic>
        <p:nvPicPr>
          <p:cNvPr id="9221" name="Picture 2"/>
          <p:cNvPicPr>
            <a:picLocks noChangeAspect="1" noChangeArrowheads="1"/>
          </p:cNvPicPr>
          <p:nvPr/>
        </p:nvPicPr>
        <p:blipFill>
          <a:blip r:embed="rId3" cstate="print"/>
          <a:srcRect/>
          <a:stretch>
            <a:fillRect/>
          </a:stretch>
        </p:blipFill>
        <p:spPr bwMode="auto">
          <a:xfrm>
            <a:off x="250825" y="595313"/>
            <a:ext cx="8497888" cy="5667375"/>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827584" y="1497072"/>
          <a:ext cx="7704855" cy="2352040"/>
        </p:xfrm>
        <a:graphic>
          <a:graphicData uri="http://schemas.openxmlformats.org/drawingml/2006/table">
            <a:tbl>
              <a:tblPr firstRow="1" bandRow="1">
                <a:tableStyleId>{5C22544A-7EE6-4342-B048-85BDC9FD1C3A}</a:tableStyleId>
              </a:tblPr>
              <a:tblGrid>
                <a:gridCol w="894798"/>
                <a:gridCol w="2311562"/>
                <a:gridCol w="4498495"/>
              </a:tblGrid>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sz="2000" dirty="0" smtClean="0">
                          <a:solidFill>
                            <a:srgbClr val="00B050"/>
                          </a:solidFill>
                          <a:latin typeface="微软雅黑" pitchFamily="34" charset="-122"/>
                          <a:ea typeface="微软雅黑" pitchFamily="34" charset="-122"/>
                        </a:rPr>
                        <a:t>1776</a:t>
                      </a:r>
                      <a:endParaRPr lang="zh-CN" altLang="en-US" sz="2000" dirty="0">
                        <a:solidFill>
                          <a:srgbClr val="00B050"/>
                        </a:solidFill>
                        <a:latin typeface="微软雅黑" pitchFamily="34" charset="-122"/>
                        <a:ea typeface="微软雅黑" pitchFamily="34" charset="-122"/>
                      </a:endParaRPr>
                    </a:p>
                  </a:txBody>
                  <a:tcPr/>
                </a:tc>
                <a:tc>
                  <a:txBody>
                    <a:bodyPr/>
                    <a:lstStyle/>
                    <a:p>
                      <a:r>
                        <a:rPr lang="zh-CN" altLang="en-US" sz="2000" dirty="0" smtClean="0">
                          <a:solidFill>
                            <a:srgbClr val="D60093"/>
                          </a:solidFill>
                          <a:latin typeface="微软雅黑" pitchFamily="34" charset="-122"/>
                          <a:ea typeface="微软雅黑" pitchFamily="34" charset="-122"/>
                        </a:rPr>
                        <a:t>亚当斯密</a:t>
                      </a:r>
                      <a:r>
                        <a:rPr lang="en-US" altLang="zh-CN" sz="2000" dirty="0" smtClean="0">
                          <a:solidFill>
                            <a:srgbClr val="D60093"/>
                          </a:solidFill>
                          <a:latin typeface="微软雅黑" pitchFamily="34" charset="-122"/>
                          <a:ea typeface="微软雅黑" pitchFamily="34" charset="-122"/>
                        </a:rPr>
                        <a:t>《</a:t>
                      </a:r>
                      <a:r>
                        <a:rPr lang="zh-CN" altLang="en-US" sz="2000" dirty="0" smtClean="0">
                          <a:solidFill>
                            <a:srgbClr val="D60093"/>
                          </a:solidFill>
                          <a:latin typeface="微软雅黑" pitchFamily="34" charset="-122"/>
                          <a:ea typeface="微软雅黑" pitchFamily="34" charset="-122"/>
                        </a:rPr>
                        <a:t>国富论</a:t>
                      </a:r>
                      <a:r>
                        <a:rPr lang="en-US" altLang="zh-CN" sz="2000" dirty="0" smtClean="0">
                          <a:solidFill>
                            <a:srgbClr val="D60093"/>
                          </a:solidFill>
                          <a:latin typeface="微软雅黑" pitchFamily="34" charset="-122"/>
                          <a:ea typeface="微软雅黑" pitchFamily="34" charset="-122"/>
                        </a:rPr>
                        <a:t>》</a:t>
                      </a:r>
                      <a:endParaRPr lang="zh-CN" altLang="en-US" sz="2000" dirty="0">
                        <a:solidFill>
                          <a:srgbClr val="D60093"/>
                        </a:solidFill>
                        <a:latin typeface="微软雅黑" pitchFamily="34" charset="-122"/>
                        <a:ea typeface="微软雅黑" pitchFamily="34" charset="-122"/>
                      </a:endParaRPr>
                    </a:p>
                  </a:txBody>
                  <a:tcPr/>
                </a:tc>
                <a:tc>
                  <a:txBody>
                    <a:bodyPr/>
                    <a:lstStyle/>
                    <a:p>
                      <a:r>
                        <a:rPr lang="zh-CN" altLang="en-US" sz="2000" dirty="0" smtClean="0">
                          <a:solidFill>
                            <a:schemeClr val="accent6">
                              <a:lumMod val="75000"/>
                            </a:schemeClr>
                          </a:solidFill>
                          <a:latin typeface="微软雅黑" pitchFamily="34" charset="-122"/>
                          <a:ea typeface="微软雅黑" pitchFamily="34" charset="-122"/>
                        </a:rPr>
                        <a:t>美国建国</a:t>
                      </a:r>
                      <a:endParaRPr lang="zh-CN" altLang="en-US" sz="2000" dirty="0">
                        <a:solidFill>
                          <a:schemeClr val="accent6">
                            <a:lumMod val="75000"/>
                          </a:schemeClr>
                        </a:solidFill>
                        <a:latin typeface="微软雅黑" pitchFamily="34" charset="-122"/>
                        <a:ea typeface="微软雅黑" pitchFamily="34" charset="-122"/>
                      </a:endParaRPr>
                    </a:p>
                  </a:txBody>
                  <a:tcPr/>
                </a:tc>
              </a:tr>
              <a:tr h="370840">
                <a:tc>
                  <a:txBody>
                    <a:bodyPr/>
                    <a:lstStyle/>
                    <a:p>
                      <a:r>
                        <a:rPr lang="en-US" altLang="zh-CN" sz="2000" kern="1200" dirty="0" smtClean="0">
                          <a:solidFill>
                            <a:srgbClr val="00B050"/>
                          </a:solidFill>
                          <a:latin typeface="微软雅黑" pitchFamily="34" charset="-122"/>
                          <a:ea typeface="微软雅黑" pitchFamily="34" charset="-122"/>
                          <a:cs typeface="+mn-cs"/>
                        </a:rPr>
                        <a:t>1860</a:t>
                      </a:r>
                      <a:endParaRPr lang="zh-CN" altLang="en-US" sz="2000" kern="1200" dirty="0" smtClean="0">
                        <a:solidFill>
                          <a:srgbClr val="00B050"/>
                        </a:solidFill>
                        <a:latin typeface="微软雅黑" pitchFamily="34" charset="-122"/>
                        <a:ea typeface="微软雅黑" pitchFamily="34" charset="-122"/>
                        <a:cs typeface="+mn-cs"/>
                      </a:endParaRPr>
                    </a:p>
                  </a:txBody>
                  <a:tcPr/>
                </a:tc>
                <a:tc>
                  <a:txBody>
                    <a:bodyPr/>
                    <a:lstStyle/>
                    <a:p>
                      <a:r>
                        <a:rPr lang="zh-CN" altLang="en-US" sz="2000" kern="1200" dirty="0" smtClean="0">
                          <a:solidFill>
                            <a:srgbClr val="D60093"/>
                          </a:solidFill>
                          <a:latin typeface="微软雅黑" pitchFamily="34" charset="-122"/>
                          <a:ea typeface="微软雅黑" pitchFamily="34" charset="-122"/>
                          <a:cs typeface="+mn-cs"/>
                        </a:rPr>
                        <a:t>汤姆叔叔的小屋</a:t>
                      </a:r>
                    </a:p>
                  </a:txBody>
                  <a:tcPr/>
                </a:tc>
                <a:tc>
                  <a:txBody>
                    <a:bodyPr/>
                    <a:lstStyle/>
                    <a:p>
                      <a:r>
                        <a:rPr lang="zh-CN" altLang="en-US" sz="2000" dirty="0" smtClean="0">
                          <a:solidFill>
                            <a:schemeClr val="accent6">
                              <a:lumMod val="75000"/>
                            </a:schemeClr>
                          </a:solidFill>
                          <a:latin typeface="微软雅黑" pitchFamily="34" charset="-122"/>
                          <a:ea typeface="微软雅黑" pitchFamily="34" charset="-122"/>
                        </a:rPr>
                        <a:t>废奴运动</a:t>
                      </a:r>
                      <a:endParaRPr lang="zh-CN" altLang="en-US" sz="2000" dirty="0">
                        <a:solidFill>
                          <a:schemeClr val="accent6">
                            <a:lumMod val="75000"/>
                          </a:schemeClr>
                        </a:solidFill>
                        <a:latin typeface="微软雅黑" pitchFamily="34" charset="-122"/>
                        <a:ea typeface="微软雅黑" pitchFamily="34" charset="-122"/>
                      </a:endParaRPr>
                    </a:p>
                  </a:txBody>
                  <a:tcPr/>
                </a:tc>
              </a:tr>
              <a:tr h="370840">
                <a:tc>
                  <a:txBody>
                    <a:bodyPr/>
                    <a:lstStyle/>
                    <a:p>
                      <a:r>
                        <a:rPr lang="en-US" altLang="zh-CN" sz="2000" dirty="0" smtClean="0">
                          <a:solidFill>
                            <a:srgbClr val="00B050"/>
                          </a:solidFill>
                          <a:latin typeface="微软雅黑" pitchFamily="34" charset="-122"/>
                          <a:ea typeface="微软雅黑" pitchFamily="34" charset="-122"/>
                        </a:rPr>
                        <a:t>1933</a:t>
                      </a:r>
                      <a:endParaRPr lang="zh-CN" altLang="en-US" sz="2000" dirty="0">
                        <a:solidFill>
                          <a:srgbClr val="00B050"/>
                        </a:solidFill>
                        <a:latin typeface="微软雅黑" pitchFamily="34" charset="-122"/>
                        <a:ea typeface="微软雅黑" pitchFamily="34" charset="-122"/>
                      </a:endParaRPr>
                    </a:p>
                  </a:txBody>
                  <a:tcPr/>
                </a:tc>
                <a:tc>
                  <a:txBody>
                    <a:bodyPr/>
                    <a:lstStyle/>
                    <a:p>
                      <a:r>
                        <a:rPr lang="zh-CN" altLang="en-US" sz="2000" dirty="0" smtClean="0">
                          <a:solidFill>
                            <a:srgbClr val="D60093"/>
                          </a:solidFill>
                          <a:latin typeface="微软雅黑" pitchFamily="34" charset="-122"/>
                          <a:ea typeface="微软雅黑" pitchFamily="34" charset="-122"/>
                        </a:rPr>
                        <a:t>凯恩斯</a:t>
                      </a:r>
                      <a:r>
                        <a:rPr lang="en-US" altLang="zh-CN" sz="2000" dirty="0" smtClean="0">
                          <a:solidFill>
                            <a:srgbClr val="D60093"/>
                          </a:solidFill>
                          <a:latin typeface="微软雅黑" pitchFamily="34" charset="-122"/>
                          <a:ea typeface="微软雅黑" pitchFamily="34" charset="-122"/>
                        </a:rPr>
                        <a:t>《</a:t>
                      </a:r>
                      <a:r>
                        <a:rPr lang="zh-CN" altLang="en-US" sz="2000" dirty="0" smtClean="0">
                          <a:solidFill>
                            <a:srgbClr val="D60093"/>
                          </a:solidFill>
                          <a:latin typeface="微软雅黑" pitchFamily="34" charset="-122"/>
                          <a:ea typeface="微软雅黑" pitchFamily="34" charset="-122"/>
                        </a:rPr>
                        <a:t>通论</a:t>
                      </a:r>
                      <a:r>
                        <a:rPr lang="en-US" altLang="zh-CN" sz="2000" dirty="0" smtClean="0">
                          <a:solidFill>
                            <a:srgbClr val="D60093"/>
                          </a:solidFill>
                          <a:latin typeface="微软雅黑" pitchFamily="34" charset="-122"/>
                          <a:ea typeface="微软雅黑" pitchFamily="34" charset="-122"/>
                        </a:rPr>
                        <a:t>》</a:t>
                      </a:r>
                      <a:endParaRPr lang="zh-CN" altLang="en-US" sz="2000" dirty="0">
                        <a:solidFill>
                          <a:srgbClr val="D60093"/>
                        </a:solidFill>
                        <a:latin typeface="微软雅黑" pitchFamily="34" charset="-122"/>
                        <a:ea typeface="微软雅黑" pitchFamily="34" charset="-122"/>
                      </a:endParaRPr>
                    </a:p>
                  </a:txBody>
                  <a:tcPr/>
                </a:tc>
                <a:tc>
                  <a:txBody>
                    <a:bodyPr/>
                    <a:lstStyle/>
                    <a:p>
                      <a:r>
                        <a:rPr lang="zh-CN" altLang="en-US" sz="2000" dirty="0" smtClean="0">
                          <a:solidFill>
                            <a:schemeClr val="accent6">
                              <a:lumMod val="75000"/>
                            </a:schemeClr>
                          </a:solidFill>
                          <a:latin typeface="微软雅黑" pitchFamily="34" charset="-122"/>
                          <a:ea typeface="微软雅黑" pitchFamily="34" charset="-122"/>
                        </a:rPr>
                        <a:t>凯恩斯主义与罗斯福新政</a:t>
                      </a:r>
                      <a:endParaRPr lang="zh-CN" altLang="en-US" sz="2000" dirty="0">
                        <a:solidFill>
                          <a:schemeClr val="accent6">
                            <a:lumMod val="75000"/>
                          </a:schemeClr>
                        </a:solidFill>
                        <a:latin typeface="微软雅黑" pitchFamily="34" charset="-122"/>
                        <a:ea typeface="微软雅黑" pitchFamily="34" charset="-122"/>
                      </a:endParaRPr>
                    </a:p>
                  </a:txBody>
                  <a:tcPr/>
                </a:tc>
              </a:tr>
              <a:tr h="370840">
                <a:tc>
                  <a:txBody>
                    <a:bodyPr/>
                    <a:lstStyle/>
                    <a:p>
                      <a:r>
                        <a:rPr lang="en-US" altLang="zh-CN" sz="2000" dirty="0" smtClean="0">
                          <a:solidFill>
                            <a:srgbClr val="00B050"/>
                          </a:solidFill>
                          <a:latin typeface="微软雅黑" pitchFamily="34" charset="-122"/>
                          <a:ea typeface="微软雅黑" pitchFamily="34" charset="-122"/>
                        </a:rPr>
                        <a:t>1980</a:t>
                      </a:r>
                      <a:endParaRPr lang="zh-CN" altLang="en-US" sz="2000" dirty="0">
                        <a:solidFill>
                          <a:srgbClr val="00B050"/>
                        </a:solidFill>
                        <a:latin typeface="微软雅黑" pitchFamily="34" charset="-122"/>
                        <a:ea typeface="微软雅黑" pitchFamily="34" charset="-122"/>
                      </a:endParaRPr>
                    </a:p>
                  </a:txBody>
                  <a:tcPr/>
                </a:tc>
                <a:tc>
                  <a:txBody>
                    <a:bodyPr/>
                    <a:lstStyle/>
                    <a:p>
                      <a:r>
                        <a:rPr lang="zh-CN" altLang="en-US" sz="2000" dirty="0" smtClean="0">
                          <a:solidFill>
                            <a:srgbClr val="D60093"/>
                          </a:solidFill>
                          <a:latin typeface="微软雅黑" pitchFamily="34" charset="-122"/>
                          <a:ea typeface="微软雅黑" pitchFamily="34" charset="-122"/>
                        </a:rPr>
                        <a:t>货币主义流行</a:t>
                      </a:r>
                      <a:endParaRPr lang="zh-CN" altLang="en-US" sz="2000" dirty="0">
                        <a:solidFill>
                          <a:srgbClr val="D60093"/>
                        </a:solidFill>
                        <a:latin typeface="微软雅黑" pitchFamily="34" charset="-122"/>
                        <a:ea typeface="微软雅黑" pitchFamily="34" charset="-122"/>
                      </a:endParaRPr>
                    </a:p>
                  </a:txBody>
                  <a:tcPr/>
                </a:tc>
                <a:tc>
                  <a:txBody>
                    <a:bodyPr/>
                    <a:lstStyle/>
                    <a:p>
                      <a:r>
                        <a:rPr lang="zh-CN" altLang="en-US" sz="2000" dirty="0" smtClean="0">
                          <a:solidFill>
                            <a:schemeClr val="accent6">
                              <a:lumMod val="75000"/>
                            </a:schemeClr>
                          </a:solidFill>
                          <a:latin typeface="微软雅黑" pitchFamily="34" charset="-122"/>
                          <a:ea typeface="微软雅黑" pitchFamily="34" charset="-122"/>
                        </a:rPr>
                        <a:t>沃尔克改用</a:t>
                      </a:r>
                      <a:r>
                        <a:rPr lang="en-US" altLang="zh-CN" sz="2000" dirty="0" smtClean="0">
                          <a:solidFill>
                            <a:schemeClr val="accent6">
                              <a:lumMod val="75000"/>
                            </a:schemeClr>
                          </a:solidFill>
                          <a:latin typeface="微软雅黑" pitchFamily="34" charset="-122"/>
                          <a:ea typeface="微软雅黑" pitchFamily="34" charset="-122"/>
                        </a:rPr>
                        <a:t>M2</a:t>
                      </a:r>
                      <a:r>
                        <a:rPr lang="zh-CN" altLang="en-US" sz="2000" dirty="0" smtClean="0">
                          <a:solidFill>
                            <a:schemeClr val="accent6">
                              <a:lumMod val="75000"/>
                            </a:schemeClr>
                          </a:solidFill>
                          <a:latin typeface="微软雅黑" pitchFamily="34" charset="-122"/>
                          <a:ea typeface="微软雅黑" pitchFamily="34" charset="-122"/>
                        </a:rPr>
                        <a:t>作为货币政策中间目标</a:t>
                      </a:r>
                      <a:endParaRPr lang="zh-CN" altLang="en-US" sz="2000" dirty="0">
                        <a:solidFill>
                          <a:schemeClr val="accent6">
                            <a:lumMod val="75000"/>
                          </a:schemeClr>
                        </a:solidFill>
                        <a:latin typeface="微软雅黑" pitchFamily="34" charset="-122"/>
                        <a:ea typeface="微软雅黑" pitchFamily="34" charset="-122"/>
                      </a:endParaRPr>
                    </a:p>
                  </a:txBody>
                  <a:tcPr/>
                </a:tc>
              </a:tr>
              <a:tr h="0">
                <a:tc>
                  <a:txBody>
                    <a:bodyPr/>
                    <a:lstStyle/>
                    <a:p>
                      <a:r>
                        <a:rPr lang="en-US" altLang="zh-CN" sz="2000" dirty="0" smtClean="0">
                          <a:solidFill>
                            <a:srgbClr val="00B050"/>
                          </a:solidFill>
                          <a:latin typeface="微软雅黑" pitchFamily="34" charset="-122"/>
                          <a:ea typeface="微软雅黑" pitchFamily="34" charset="-122"/>
                        </a:rPr>
                        <a:t>1993</a:t>
                      </a:r>
                      <a:endParaRPr lang="zh-CN" altLang="en-US" sz="2000" dirty="0">
                        <a:solidFill>
                          <a:srgbClr val="00B050"/>
                        </a:solidFill>
                        <a:latin typeface="微软雅黑" pitchFamily="34" charset="-122"/>
                        <a:ea typeface="微软雅黑" pitchFamily="34" charset="-122"/>
                      </a:endParaRPr>
                    </a:p>
                  </a:txBody>
                  <a:tcPr/>
                </a:tc>
                <a:tc>
                  <a:txBody>
                    <a:bodyPr/>
                    <a:lstStyle/>
                    <a:p>
                      <a:r>
                        <a:rPr lang="zh-CN" altLang="en-US" sz="2000" dirty="0" smtClean="0">
                          <a:solidFill>
                            <a:srgbClr val="D60093"/>
                          </a:solidFill>
                          <a:latin typeface="微软雅黑" pitchFamily="34" charset="-122"/>
                          <a:ea typeface="微软雅黑" pitchFamily="34" charset="-122"/>
                        </a:rPr>
                        <a:t>泰勒规则</a:t>
                      </a:r>
                      <a:endParaRPr lang="zh-CN" altLang="en-US" sz="2000" dirty="0">
                        <a:solidFill>
                          <a:srgbClr val="D60093"/>
                        </a:solidFill>
                        <a:latin typeface="微软雅黑" pitchFamily="34" charset="-122"/>
                        <a:ea typeface="微软雅黑" pitchFamily="34" charset="-122"/>
                      </a:endParaRPr>
                    </a:p>
                  </a:txBody>
                  <a:tcPr/>
                </a:tc>
                <a:tc>
                  <a:txBody>
                    <a:bodyPr/>
                    <a:lstStyle/>
                    <a:p>
                      <a:r>
                        <a:rPr lang="zh-CN" altLang="en-US" sz="2000" dirty="0" smtClean="0">
                          <a:solidFill>
                            <a:schemeClr val="accent6">
                              <a:lumMod val="75000"/>
                            </a:schemeClr>
                          </a:solidFill>
                          <a:latin typeface="微软雅黑" pitchFamily="34" charset="-122"/>
                          <a:ea typeface="微软雅黑" pitchFamily="34" charset="-122"/>
                        </a:rPr>
                        <a:t>格林斯潘将相机抉择改为调节利率</a:t>
                      </a:r>
                      <a:endParaRPr lang="zh-CN" altLang="en-US" sz="2000" dirty="0">
                        <a:solidFill>
                          <a:schemeClr val="accent6">
                            <a:lumMod val="75000"/>
                          </a:schemeClr>
                        </a:solidFill>
                        <a:latin typeface="微软雅黑" pitchFamily="34" charset="-122"/>
                        <a:ea typeface="微软雅黑" pitchFamily="34" charset="-122"/>
                      </a:endParaRPr>
                    </a:p>
                  </a:txBody>
                  <a:tcPr/>
                </a:tc>
              </a:tr>
            </a:tbl>
          </a:graphicData>
        </a:graphic>
      </p:graphicFrame>
    </p:spTree>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纽约联储行长：本杰明</a:t>
            </a:r>
            <a:r>
              <a:rPr lang="en-US" altLang="zh-CN" sz="3200" b="1" dirty="0" smtClean="0">
                <a:solidFill>
                  <a:srgbClr val="7030A0"/>
                </a:solidFill>
                <a:latin typeface="微软雅黑" pitchFamily="34" charset="-122"/>
                <a:ea typeface="微软雅黑" pitchFamily="34" charset="-122"/>
                <a:cs typeface="+mn-cs"/>
              </a:rPr>
              <a:t>·</a:t>
            </a:r>
            <a:r>
              <a:rPr lang="zh-CN" altLang="en-US" sz="3200" b="1" dirty="0" smtClean="0">
                <a:solidFill>
                  <a:srgbClr val="7030A0"/>
                </a:solidFill>
                <a:latin typeface="微软雅黑" pitchFamily="34" charset="-122"/>
                <a:ea typeface="微软雅黑" pitchFamily="34" charset="-122"/>
                <a:cs typeface="+mn-cs"/>
              </a:rPr>
              <a:t>斯特朗</a:t>
            </a:r>
          </a:p>
        </p:txBody>
      </p:sp>
      <p:pic>
        <p:nvPicPr>
          <p:cNvPr id="4" name="内容占位符 3" descr="b2de9c82d158ccbf87ab3eed19d8bc3eb03541d6.jpg"/>
          <p:cNvPicPr>
            <a:picLocks noGrp="1" noChangeAspect="1"/>
          </p:cNvPicPr>
          <p:nvPr>
            <p:ph idx="1"/>
          </p:nvPr>
        </p:nvPicPr>
        <p:blipFill>
          <a:blip r:embed="rId3" cstate="print"/>
          <a:stretch>
            <a:fillRect/>
          </a:stretch>
        </p:blipFill>
        <p:spPr>
          <a:xfrm>
            <a:off x="4572000" y="1772816"/>
            <a:ext cx="3312368" cy="4232538"/>
          </a:xfrm>
        </p:spPr>
      </p:pic>
    </p:spTree>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美联储的危机和错误</a:t>
            </a:r>
          </a:p>
        </p:txBody>
      </p:sp>
      <p:sp>
        <p:nvSpPr>
          <p:cNvPr id="3" name="内容占位符 2"/>
          <p:cNvSpPr>
            <a:spLocks noGrp="1"/>
          </p:cNvSpPr>
          <p:nvPr>
            <p:ph idx="1"/>
          </p:nvPr>
        </p:nvSpPr>
        <p:spPr/>
        <p:txBody>
          <a:bodyPr/>
          <a:lstStyle/>
          <a:p>
            <a:r>
              <a:rPr lang="en-US" altLang="zh-CN" dirty="0" smtClean="0">
                <a:solidFill>
                  <a:srgbClr val="0070C0"/>
                </a:solidFill>
                <a:latin typeface="微软雅黑" pitchFamily="34" charset="-122"/>
                <a:ea typeface="微软雅黑" pitchFamily="34" charset="-122"/>
              </a:rPr>
              <a:t>1931</a:t>
            </a:r>
            <a:r>
              <a:rPr lang="zh-CN" altLang="zh-CN" dirty="0" smtClean="0">
                <a:solidFill>
                  <a:srgbClr val="0070C0"/>
                </a:solidFill>
                <a:latin typeface="微软雅黑" pitchFamily="34" charset="-122"/>
                <a:ea typeface="微软雅黑" pitchFamily="34" charset="-122"/>
              </a:rPr>
              <a:t>年英国正式宣布废除金本位制度</a:t>
            </a:r>
            <a:r>
              <a:rPr lang="zh-CN" altLang="en-US" dirty="0" smtClean="0">
                <a:solidFill>
                  <a:srgbClr val="0070C0"/>
                </a:solidFill>
                <a:latin typeface="微软雅黑" pitchFamily="34" charset="-122"/>
                <a:ea typeface="微软雅黑" pitchFamily="34" charset="-122"/>
              </a:rPr>
              <a:t>，美联储面临两大危机：国外黄金挤兑，国内银行挤兑。</a:t>
            </a:r>
            <a:endParaRPr lang="en-US" altLang="zh-CN" dirty="0" smtClean="0">
              <a:solidFill>
                <a:srgbClr val="0070C0"/>
              </a:solidFill>
              <a:latin typeface="微软雅黑" pitchFamily="34" charset="-122"/>
              <a:ea typeface="微软雅黑" pitchFamily="34" charset="-122"/>
            </a:endParaRPr>
          </a:p>
          <a:p>
            <a:endParaRPr lang="en-US" altLang="zh-CN" dirty="0" smtClean="0">
              <a:solidFill>
                <a:srgbClr val="0070C0"/>
              </a:solidFill>
              <a:latin typeface="微软雅黑" pitchFamily="34" charset="-122"/>
              <a:ea typeface="微软雅黑" pitchFamily="34" charset="-122"/>
            </a:endParaRPr>
          </a:p>
          <a:p>
            <a:r>
              <a:rPr lang="zh-CN" altLang="en-US" dirty="0" smtClean="0">
                <a:solidFill>
                  <a:srgbClr val="0070C0"/>
                </a:solidFill>
                <a:latin typeface="微软雅黑" pitchFamily="34" charset="-122"/>
                <a:ea typeface="微软雅黑" pitchFamily="34" charset="-122"/>
              </a:rPr>
              <a:t>选择：提高再贴现利率，保住了金本位，大批银行倒闭，萧条加剧。</a:t>
            </a:r>
          </a:p>
        </p:txBody>
      </p:sp>
    </p:spTree>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凯恩斯三大心理规律</a:t>
            </a:r>
          </a:p>
        </p:txBody>
      </p:sp>
      <p:sp>
        <p:nvSpPr>
          <p:cNvPr id="3" name="内容占位符 2"/>
          <p:cNvSpPr>
            <a:spLocks noGrp="1"/>
          </p:cNvSpPr>
          <p:nvPr>
            <p:ph idx="1"/>
          </p:nvPr>
        </p:nvSpPr>
        <p:spPr>
          <a:xfrm>
            <a:off x="457200" y="1600201"/>
            <a:ext cx="8229600" cy="2116832"/>
          </a:xfrm>
        </p:spPr>
        <p:txBody>
          <a:bodyPr/>
          <a:lstStyle/>
          <a:p>
            <a:r>
              <a:rPr lang="zh-CN" altLang="en-US" dirty="0" smtClean="0">
                <a:solidFill>
                  <a:srgbClr val="0070C0"/>
                </a:solidFill>
                <a:latin typeface="微软雅黑" pitchFamily="34" charset="-122"/>
                <a:ea typeface="微软雅黑" pitchFamily="34" charset="-122"/>
              </a:rPr>
              <a:t>边际消费倾向递减规律</a:t>
            </a:r>
            <a:endParaRPr lang="en-US" altLang="zh-CN" dirty="0" smtClean="0">
              <a:solidFill>
                <a:srgbClr val="0070C0"/>
              </a:solidFill>
              <a:latin typeface="微软雅黑" pitchFamily="34" charset="-122"/>
              <a:ea typeface="微软雅黑" pitchFamily="34" charset="-122"/>
            </a:endParaRPr>
          </a:p>
          <a:p>
            <a:r>
              <a:rPr lang="zh-CN" altLang="en-US" dirty="0" smtClean="0">
                <a:solidFill>
                  <a:srgbClr val="0070C0"/>
                </a:solidFill>
                <a:latin typeface="微软雅黑" pitchFamily="34" charset="-122"/>
                <a:ea typeface="微软雅黑" pitchFamily="34" charset="-122"/>
              </a:rPr>
              <a:t>资本的边际效率递减规律</a:t>
            </a:r>
            <a:endParaRPr lang="en-US" altLang="zh-CN" dirty="0" smtClean="0">
              <a:solidFill>
                <a:srgbClr val="0070C0"/>
              </a:solidFill>
              <a:latin typeface="微软雅黑" pitchFamily="34" charset="-122"/>
              <a:ea typeface="微软雅黑" pitchFamily="34" charset="-122"/>
            </a:endParaRPr>
          </a:p>
          <a:p>
            <a:r>
              <a:rPr lang="zh-CN" altLang="en-US" dirty="0" smtClean="0">
                <a:solidFill>
                  <a:srgbClr val="0070C0"/>
                </a:solidFill>
                <a:latin typeface="微软雅黑" pitchFamily="34" charset="-122"/>
                <a:ea typeface="微软雅黑" pitchFamily="34" charset="-122"/>
              </a:rPr>
              <a:t>流动性偏好</a:t>
            </a:r>
            <a:endParaRPr lang="en-US" altLang="zh-CN" dirty="0" smtClean="0">
              <a:solidFill>
                <a:srgbClr val="0070C0"/>
              </a:solidFill>
              <a:latin typeface="微软雅黑" pitchFamily="34" charset="-122"/>
              <a:ea typeface="微软雅黑" pitchFamily="34" charset="-122"/>
            </a:endParaRPr>
          </a:p>
          <a:p>
            <a:endParaRPr lang="zh-CN" altLang="en-US" dirty="0"/>
          </a:p>
        </p:txBody>
      </p:sp>
      <p:pic>
        <p:nvPicPr>
          <p:cNvPr id="6" name="图片 5" descr="01300000098342122233258595885.jpg"/>
          <p:cNvPicPr>
            <a:picLocks noChangeAspect="1"/>
          </p:cNvPicPr>
          <p:nvPr/>
        </p:nvPicPr>
        <p:blipFill>
          <a:blip r:embed="rId3" cstate="print"/>
          <a:stretch>
            <a:fillRect/>
          </a:stretch>
        </p:blipFill>
        <p:spPr>
          <a:xfrm>
            <a:off x="5004048" y="1641656"/>
            <a:ext cx="3384376" cy="4560129"/>
          </a:xfrm>
          <a:prstGeom prst="rect">
            <a:avLst/>
          </a:prstGeom>
        </p:spPr>
      </p:pic>
    </p:spTree>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86522_034525006032_2.jpg"/>
          <p:cNvPicPr>
            <a:picLocks noGrp="1" noChangeAspect="1"/>
          </p:cNvPicPr>
          <p:nvPr>
            <p:ph idx="1"/>
          </p:nvPr>
        </p:nvPicPr>
        <p:blipFill>
          <a:blip r:embed="rId2" cstate="print"/>
          <a:stretch>
            <a:fillRect/>
          </a:stretch>
        </p:blipFill>
        <p:spPr>
          <a:xfrm>
            <a:off x="4355976" y="1484784"/>
            <a:ext cx="3188418" cy="4525963"/>
          </a:xfrm>
        </p:spPr>
      </p:pic>
      <p:pic>
        <p:nvPicPr>
          <p:cNvPr id="13" name="图片 12" descr="手铐.JPG"/>
          <p:cNvPicPr>
            <a:picLocks noChangeAspect="1"/>
          </p:cNvPicPr>
          <p:nvPr/>
        </p:nvPicPr>
        <p:blipFill>
          <a:blip r:embed="rId3" cstate="print"/>
          <a:stretch>
            <a:fillRect/>
          </a:stretch>
        </p:blipFill>
        <p:spPr>
          <a:xfrm>
            <a:off x="2627784" y="980728"/>
            <a:ext cx="2160240" cy="1190625"/>
          </a:xfrm>
          <a:prstGeom prst="rect">
            <a:avLst/>
          </a:prstGeom>
        </p:spPr>
      </p:pic>
      <p:pic>
        <p:nvPicPr>
          <p:cNvPr id="8" name="图片 7" descr="手铐.JPG"/>
          <p:cNvPicPr>
            <a:picLocks noChangeAspect="1"/>
          </p:cNvPicPr>
          <p:nvPr/>
        </p:nvPicPr>
        <p:blipFill>
          <a:blip r:embed="rId3" cstate="print"/>
          <a:stretch>
            <a:fillRect/>
          </a:stretch>
        </p:blipFill>
        <p:spPr>
          <a:xfrm>
            <a:off x="323528" y="1268760"/>
            <a:ext cx="2009775" cy="1368152"/>
          </a:xfrm>
          <a:prstGeom prst="rect">
            <a:avLst/>
          </a:prstGeom>
        </p:spPr>
      </p:pic>
      <p:sp>
        <p:nvSpPr>
          <p:cNvPr id="4" name="标题 3"/>
          <p:cNvSpPr txBox="1">
            <a:spLocks noGrp="1"/>
          </p:cNvSpPr>
          <p:nvPr>
            <p:ph type="title"/>
          </p:nvPr>
        </p:nvSpPr>
        <p:spPr>
          <a:xfrm>
            <a:off x="457200" y="553750"/>
            <a:ext cx="8229600" cy="584775"/>
          </a:xfrm>
          <a:prstGeom prst="rect">
            <a:avLst/>
          </a:prstGeom>
          <a:noFill/>
        </p:spPr>
        <p:txBody>
          <a:bodyPr wrap="square" rtlCol="0">
            <a:spAutoFit/>
          </a:bodyPr>
          <a:lstStyle/>
          <a:p>
            <a:pPr algn="l">
              <a:buNone/>
            </a:pPr>
            <a:r>
              <a:rPr lang="zh-CN" altLang="en-US" sz="3200" b="1" dirty="0" smtClean="0">
                <a:solidFill>
                  <a:srgbClr val="7030A0"/>
                </a:solidFill>
                <a:latin typeface="微软雅黑" pitchFamily="34" charset="-122"/>
                <a:ea typeface="微软雅黑" pitchFamily="34" charset="-122"/>
              </a:rPr>
              <a:t>罗斯福新政</a:t>
            </a:r>
          </a:p>
        </p:txBody>
      </p:sp>
      <p:pic>
        <p:nvPicPr>
          <p:cNvPr id="10" name="图片 9" descr="手铐.JPG"/>
          <p:cNvPicPr>
            <a:picLocks noChangeAspect="1"/>
          </p:cNvPicPr>
          <p:nvPr/>
        </p:nvPicPr>
        <p:blipFill>
          <a:blip r:embed="rId3" cstate="print"/>
          <a:stretch>
            <a:fillRect/>
          </a:stretch>
        </p:blipFill>
        <p:spPr>
          <a:xfrm>
            <a:off x="251520" y="5013176"/>
            <a:ext cx="2009775" cy="1190625"/>
          </a:xfrm>
          <a:prstGeom prst="rect">
            <a:avLst/>
          </a:prstGeom>
        </p:spPr>
      </p:pic>
      <p:pic>
        <p:nvPicPr>
          <p:cNvPr id="11" name="图片 10" descr="手铐.JPG"/>
          <p:cNvPicPr>
            <a:picLocks noChangeAspect="1"/>
          </p:cNvPicPr>
          <p:nvPr/>
        </p:nvPicPr>
        <p:blipFill>
          <a:blip r:embed="rId3" cstate="print"/>
          <a:stretch>
            <a:fillRect/>
          </a:stretch>
        </p:blipFill>
        <p:spPr>
          <a:xfrm>
            <a:off x="6948264" y="620688"/>
            <a:ext cx="2195736" cy="1300792"/>
          </a:xfrm>
          <a:prstGeom prst="rect">
            <a:avLst/>
          </a:prstGeom>
        </p:spPr>
      </p:pic>
      <p:pic>
        <p:nvPicPr>
          <p:cNvPr id="12" name="图片 11" descr="手铐.JPG"/>
          <p:cNvPicPr>
            <a:picLocks noChangeAspect="1"/>
          </p:cNvPicPr>
          <p:nvPr/>
        </p:nvPicPr>
        <p:blipFill>
          <a:blip r:embed="rId3" cstate="print"/>
          <a:stretch>
            <a:fillRect/>
          </a:stretch>
        </p:blipFill>
        <p:spPr>
          <a:xfrm>
            <a:off x="1979712" y="3645024"/>
            <a:ext cx="2552540" cy="1512168"/>
          </a:xfrm>
          <a:prstGeom prst="rect">
            <a:avLst/>
          </a:prstGeom>
        </p:spPr>
      </p:pic>
      <p:sp>
        <p:nvSpPr>
          <p:cNvPr id="14" name="TextBox 13"/>
          <p:cNvSpPr txBox="1"/>
          <p:nvPr/>
        </p:nvSpPr>
        <p:spPr>
          <a:xfrm>
            <a:off x="467544" y="1772816"/>
            <a:ext cx="432048" cy="369332"/>
          </a:xfrm>
          <a:prstGeom prst="rect">
            <a:avLst/>
          </a:prstGeom>
          <a:noFill/>
        </p:spPr>
        <p:txBody>
          <a:bodyPr wrap="square" rtlCol="0">
            <a:spAutoFit/>
          </a:bodyPr>
          <a:lstStyle/>
          <a:p>
            <a:r>
              <a:rPr lang="zh-CN" altLang="en-US" dirty="0" smtClean="0">
                <a:solidFill>
                  <a:srgbClr val="FF0000"/>
                </a:solidFill>
                <a:latin typeface="华文行楷" pitchFamily="2" charset="-122"/>
                <a:ea typeface="华文行楷" pitchFamily="2" charset="-122"/>
              </a:rPr>
              <a:t>管</a:t>
            </a:r>
            <a:endParaRPr lang="zh-CN" altLang="en-US" dirty="0">
              <a:solidFill>
                <a:srgbClr val="FF0000"/>
              </a:solidFill>
              <a:latin typeface="华文行楷" pitchFamily="2" charset="-122"/>
              <a:ea typeface="华文行楷" pitchFamily="2" charset="-122"/>
            </a:endParaRPr>
          </a:p>
        </p:txBody>
      </p:sp>
      <p:sp>
        <p:nvSpPr>
          <p:cNvPr id="15" name="TextBox 14"/>
          <p:cNvSpPr txBox="1"/>
          <p:nvPr/>
        </p:nvSpPr>
        <p:spPr>
          <a:xfrm>
            <a:off x="1547664" y="1844824"/>
            <a:ext cx="432048" cy="369332"/>
          </a:xfrm>
          <a:prstGeom prst="rect">
            <a:avLst/>
          </a:prstGeom>
          <a:noFill/>
        </p:spPr>
        <p:txBody>
          <a:bodyPr wrap="square" rtlCol="0">
            <a:spAutoFit/>
          </a:bodyPr>
          <a:lstStyle/>
          <a:p>
            <a:r>
              <a:rPr lang="zh-CN" altLang="en-US" dirty="0" smtClean="0">
                <a:solidFill>
                  <a:srgbClr val="FF0000"/>
                </a:solidFill>
                <a:latin typeface="华文行楷" pitchFamily="2" charset="-122"/>
                <a:ea typeface="华文行楷" pitchFamily="2" charset="-122"/>
              </a:rPr>
              <a:t>制</a:t>
            </a:r>
            <a:endParaRPr lang="zh-CN" altLang="en-US" dirty="0">
              <a:solidFill>
                <a:srgbClr val="FF0000"/>
              </a:solidFill>
              <a:latin typeface="华文行楷" pitchFamily="2" charset="-122"/>
              <a:ea typeface="华文行楷" pitchFamily="2" charset="-122"/>
            </a:endParaRPr>
          </a:p>
        </p:txBody>
      </p:sp>
      <p:sp>
        <p:nvSpPr>
          <p:cNvPr id="16" name="TextBox 15"/>
          <p:cNvSpPr txBox="1"/>
          <p:nvPr/>
        </p:nvSpPr>
        <p:spPr>
          <a:xfrm>
            <a:off x="395536" y="5445224"/>
            <a:ext cx="504056" cy="369332"/>
          </a:xfrm>
          <a:prstGeom prst="rect">
            <a:avLst/>
          </a:prstGeom>
          <a:noFill/>
        </p:spPr>
        <p:txBody>
          <a:bodyPr wrap="square" rtlCol="0">
            <a:spAutoFit/>
          </a:bodyPr>
          <a:lstStyle/>
          <a:p>
            <a:r>
              <a:rPr lang="zh-CN" altLang="en-US" dirty="0" smtClean="0">
                <a:solidFill>
                  <a:srgbClr val="00B050"/>
                </a:solidFill>
                <a:latin typeface="方正舒体" pitchFamily="2" charset="-122"/>
                <a:ea typeface="方正舒体" pitchFamily="2" charset="-122"/>
              </a:rPr>
              <a:t>限</a:t>
            </a:r>
            <a:endParaRPr lang="zh-CN" altLang="en-US" dirty="0">
              <a:solidFill>
                <a:srgbClr val="00B050"/>
              </a:solidFill>
              <a:latin typeface="方正舒体" pitchFamily="2" charset="-122"/>
              <a:ea typeface="方正舒体" pitchFamily="2" charset="-122"/>
            </a:endParaRPr>
          </a:p>
        </p:txBody>
      </p:sp>
      <p:sp>
        <p:nvSpPr>
          <p:cNvPr id="17" name="TextBox 16"/>
          <p:cNvSpPr txBox="1"/>
          <p:nvPr/>
        </p:nvSpPr>
        <p:spPr>
          <a:xfrm>
            <a:off x="1403648" y="5445224"/>
            <a:ext cx="504056" cy="369332"/>
          </a:xfrm>
          <a:prstGeom prst="rect">
            <a:avLst/>
          </a:prstGeom>
          <a:noFill/>
        </p:spPr>
        <p:txBody>
          <a:bodyPr wrap="square" rtlCol="0">
            <a:spAutoFit/>
          </a:bodyPr>
          <a:lstStyle/>
          <a:p>
            <a:r>
              <a:rPr lang="zh-CN" altLang="en-US" dirty="0" smtClean="0">
                <a:solidFill>
                  <a:srgbClr val="00B050"/>
                </a:solidFill>
                <a:latin typeface="方正舒体" pitchFamily="2" charset="-122"/>
                <a:ea typeface="方正舒体" pitchFamily="2" charset="-122"/>
              </a:rPr>
              <a:t>制</a:t>
            </a:r>
            <a:endParaRPr lang="zh-CN" altLang="en-US" dirty="0">
              <a:solidFill>
                <a:srgbClr val="00B050"/>
              </a:solidFill>
              <a:latin typeface="方正舒体" pitchFamily="2" charset="-122"/>
              <a:ea typeface="方正舒体" pitchFamily="2" charset="-122"/>
            </a:endParaRPr>
          </a:p>
        </p:txBody>
      </p:sp>
      <p:sp>
        <p:nvSpPr>
          <p:cNvPr id="18" name="TextBox 17"/>
          <p:cNvSpPr txBox="1"/>
          <p:nvPr/>
        </p:nvSpPr>
        <p:spPr>
          <a:xfrm>
            <a:off x="2843808" y="1412776"/>
            <a:ext cx="360040" cy="369332"/>
          </a:xfrm>
          <a:prstGeom prst="rect">
            <a:avLst/>
          </a:prstGeom>
          <a:noFill/>
        </p:spPr>
        <p:txBody>
          <a:bodyPr wrap="square" rtlCol="0">
            <a:spAutoFit/>
          </a:bodyPr>
          <a:lstStyle/>
          <a:p>
            <a:r>
              <a:rPr lang="zh-CN" altLang="en-US" dirty="0" smtClean="0">
                <a:solidFill>
                  <a:srgbClr val="0F218B"/>
                </a:solidFill>
                <a:latin typeface="华文琥珀" pitchFamily="2" charset="-122"/>
                <a:ea typeface="华文琥珀" pitchFamily="2" charset="-122"/>
              </a:rPr>
              <a:t>刺</a:t>
            </a:r>
            <a:endParaRPr lang="zh-CN" altLang="en-US" dirty="0">
              <a:solidFill>
                <a:srgbClr val="0F218B"/>
              </a:solidFill>
              <a:latin typeface="华文琥珀" pitchFamily="2" charset="-122"/>
              <a:ea typeface="华文琥珀" pitchFamily="2" charset="-122"/>
            </a:endParaRPr>
          </a:p>
        </p:txBody>
      </p:sp>
      <p:sp>
        <p:nvSpPr>
          <p:cNvPr id="19" name="TextBox 18"/>
          <p:cNvSpPr txBox="1"/>
          <p:nvPr/>
        </p:nvSpPr>
        <p:spPr>
          <a:xfrm>
            <a:off x="3851920" y="1484784"/>
            <a:ext cx="360040" cy="369332"/>
          </a:xfrm>
          <a:prstGeom prst="rect">
            <a:avLst/>
          </a:prstGeom>
          <a:noFill/>
        </p:spPr>
        <p:txBody>
          <a:bodyPr wrap="square" rtlCol="0">
            <a:spAutoFit/>
          </a:bodyPr>
          <a:lstStyle/>
          <a:p>
            <a:r>
              <a:rPr lang="zh-CN" altLang="en-US" dirty="0" smtClean="0">
                <a:solidFill>
                  <a:srgbClr val="0F218B"/>
                </a:solidFill>
                <a:latin typeface="华文琥珀" pitchFamily="2" charset="-122"/>
                <a:ea typeface="华文琥珀" pitchFamily="2" charset="-122"/>
              </a:rPr>
              <a:t>激</a:t>
            </a:r>
            <a:endParaRPr lang="zh-CN" altLang="en-US" dirty="0">
              <a:solidFill>
                <a:srgbClr val="0F218B"/>
              </a:solidFill>
              <a:latin typeface="华文琥珀" pitchFamily="2" charset="-122"/>
              <a:ea typeface="华文琥珀" pitchFamily="2" charset="-122"/>
            </a:endParaRPr>
          </a:p>
        </p:txBody>
      </p:sp>
      <p:sp>
        <p:nvSpPr>
          <p:cNvPr id="20" name="TextBox 19"/>
          <p:cNvSpPr txBox="1"/>
          <p:nvPr/>
        </p:nvSpPr>
        <p:spPr>
          <a:xfrm>
            <a:off x="7092280" y="1196752"/>
            <a:ext cx="432048" cy="369332"/>
          </a:xfrm>
          <a:prstGeom prst="rect">
            <a:avLst/>
          </a:prstGeom>
          <a:noFill/>
        </p:spPr>
        <p:txBody>
          <a:bodyPr wrap="square" rtlCol="0">
            <a:spAutoFit/>
          </a:bodyPr>
          <a:lstStyle/>
          <a:p>
            <a:r>
              <a:rPr lang="zh-CN" altLang="en-US" b="1" dirty="0" smtClean="0">
                <a:solidFill>
                  <a:srgbClr val="FF66FF"/>
                </a:solidFill>
                <a:latin typeface="楷体" pitchFamily="49" charset="-122"/>
                <a:ea typeface="楷体" pitchFamily="49" charset="-122"/>
              </a:rPr>
              <a:t>征</a:t>
            </a:r>
            <a:endParaRPr lang="zh-CN" altLang="en-US" b="1" dirty="0">
              <a:solidFill>
                <a:srgbClr val="FF66FF"/>
              </a:solidFill>
              <a:latin typeface="楷体" pitchFamily="49" charset="-122"/>
              <a:ea typeface="楷体" pitchFamily="49" charset="-122"/>
            </a:endParaRPr>
          </a:p>
        </p:txBody>
      </p:sp>
      <p:sp>
        <p:nvSpPr>
          <p:cNvPr id="21" name="TextBox 20"/>
          <p:cNvSpPr txBox="1"/>
          <p:nvPr/>
        </p:nvSpPr>
        <p:spPr>
          <a:xfrm>
            <a:off x="8316416" y="1196752"/>
            <a:ext cx="648072" cy="369332"/>
          </a:xfrm>
          <a:prstGeom prst="rect">
            <a:avLst/>
          </a:prstGeom>
          <a:noFill/>
        </p:spPr>
        <p:txBody>
          <a:bodyPr wrap="square" rtlCol="0">
            <a:spAutoFit/>
          </a:bodyPr>
          <a:lstStyle/>
          <a:p>
            <a:r>
              <a:rPr lang="zh-CN" altLang="en-US" b="1" dirty="0" smtClean="0">
                <a:solidFill>
                  <a:srgbClr val="FF66FF"/>
                </a:solidFill>
                <a:latin typeface="楷体" pitchFamily="49" charset="-122"/>
                <a:ea typeface="楷体" pitchFamily="49" charset="-122"/>
              </a:rPr>
              <a:t>税</a:t>
            </a:r>
            <a:endParaRPr lang="zh-CN" altLang="en-US" dirty="0"/>
          </a:p>
        </p:txBody>
      </p:sp>
      <p:sp>
        <p:nvSpPr>
          <p:cNvPr id="22" name="TextBox 21"/>
          <p:cNvSpPr txBox="1"/>
          <p:nvPr/>
        </p:nvSpPr>
        <p:spPr>
          <a:xfrm>
            <a:off x="2195736" y="4293096"/>
            <a:ext cx="504056" cy="400110"/>
          </a:xfrm>
          <a:prstGeom prst="rect">
            <a:avLst/>
          </a:prstGeom>
          <a:noFill/>
        </p:spPr>
        <p:txBody>
          <a:bodyPr wrap="square" rtlCol="0">
            <a:spAutoFit/>
          </a:bodyPr>
          <a:lstStyle/>
          <a:p>
            <a:r>
              <a:rPr lang="zh-CN" altLang="en-US" sz="2000" dirty="0" smtClean="0">
                <a:solidFill>
                  <a:srgbClr val="C00000"/>
                </a:solidFill>
                <a:latin typeface="方正姚体" pitchFamily="2" charset="-122"/>
                <a:ea typeface="方正姚体" pitchFamily="2" charset="-122"/>
              </a:rPr>
              <a:t>加</a:t>
            </a:r>
            <a:endParaRPr lang="zh-CN" altLang="en-US" sz="2000" dirty="0">
              <a:solidFill>
                <a:srgbClr val="C00000"/>
              </a:solidFill>
              <a:latin typeface="方正姚体" pitchFamily="2" charset="-122"/>
              <a:ea typeface="方正姚体" pitchFamily="2" charset="-122"/>
            </a:endParaRPr>
          </a:p>
        </p:txBody>
      </p:sp>
      <p:sp>
        <p:nvSpPr>
          <p:cNvPr id="23" name="TextBox 22"/>
          <p:cNvSpPr txBox="1"/>
          <p:nvPr/>
        </p:nvSpPr>
        <p:spPr>
          <a:xfrm>
            <a:off x="3491880" y="4365104"/>
            <a:ext cx="576064" cy="400110"/>
          </a:xfrm>
          <a:prstGeom prst="rect">
            <a:avLst/>
          </a:prstGeom>
          <a:noFill/>
        </p:spPr>
        <p:txBody>
          <a:bodyPr wrap="square" rtlCol="0">
            <a:spAutoFit/>
          </a:bodyPr>
          <a:lstStyle/>
          <a:p>
            <a:r>
              <a:rPr lang="zh-CN" altLang="en-US" sz="2000" dirty="0" smtClean="0">
                <a:solidFill>
                  <a:srgbClr val="C00000"/>
                </a:solidFill>
                <a:latin typeface="方正姚体" pitchFamily="2" charset="-122"/>
                <a:ea typeface="方正姚体" pitchFamily="2" charset="-122"/>
              </a:rPr>
              <a:t>强</a:t>
            </a:r>
            <a:endParaRPr lang="zh-CN" altLang="en-US" sz="2000" dirty="0"/>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61459"/>
          </a:xfrm>
        </p:spPr>
        <p:txBody>
          <a:bodyPr>
            <a:noAutofit/>
          </a:bodyPr>
          <a:lstStyle/>
          <a:p>
            <a:r>
              <a:rPr lang="zh-CN" altLang="en-US" sz="2400" b="1" dirty="0" smtClean="0">
                <a:solidFill>
                  <a:srgbClr val="002060"/>
                </a:solidFill>
                <a:latin typeface="微软雅黑" pitchFamily="34" charset="-122"/>
                <a:ea typeface="微软雅黑" pitchFamily="34" charset="-122"/>
              </a:rPr>
              <a:t>亚当</a:t>
            </a:r>
            <a:r>
              <a:rPr lang="en-US" altLang="zh-CN" sz="2400" b="1" dirty="0" smtClean="0">
                <a:solidFill>
                  <a:srgbClr val="002060"/>
                </a:solidFill>
                <a:latin typeface="微软雅黑" pitchFamily="34" charset="-122"/>
                <a:ea typeface="微软雅黑" pitchFamily="34" charset="-122"/>
              </a:rPr>
              <a:t>· </a:t>
            </a:r>
            <a:r>
              <a:rPr lang="zh-CN" altLang="en-US" sz="2400" b="1" dirty="0" smtClean="0">
                <a:solidFill>
                  <a:srgbClr val="002060"/>
                </a:solidFill>
                <a:latin typeface="微软雅黑" pitchFamily="34" charset="-122"/>
                <a:ea typeface="微软雅黑" pitchFamily="34" charset="-122"/>
              </a:rPr>
              <a:t>斯密认为利息来源于剩余价值。</a:t>
            </a:r>
            <a:endParaRPr lang="en-US" altLang="zh-CN" sz="2400" b="1" dirty="0" smtClean="0">
              <a:solidFill>
                <a:srgbClr val="002060"/>
              </a:solidFill>
              <a:latin typeface="微软雅黑" pitchFamily="34" charset="-122"/>
              <a:ea typeface="微软雅黑" pitchFamily="34" charset="-122"/>
            </a:endParaRPr>
          </a:p>
          <a:p>
            <a:endParaRPr lang="zh-CN" altLang="en-US" sz="2400" b="1" dirty="0" smtClean="0">
              <a:solidFill>
                <a:srgbClr val="002060"/>
              </a:solidFill>
              <a:latin typeface="微软雅黑" pitchFamily="34" charset="-122"/>
              <a:ea typeface="微软雅黑" pitchFamily="34" charset="-122"/>
            </a:endParaRPr>
          </a:p>
          <a:p>
            <a:r>
              <a:rPr lang="zh-CN" altLang="en-US" sz="2400" b="1" dirty="0" smtClean="0">
                <a:solidFill>
                  <a:srgbClr val="002060"/>
                </a:solidFill>
                <a:latin typeface="微软雅黑" pitchFamily="34" charset="-122"/>
                <a:ea typeface="微软雅黑" pitchFamily="34" charset="-122"/>
              </a:rPr>
              <a:t>马克思认为利息是财富的分配形式，同意亚当</a:t>
            </a:r>
            <a:r>
              <a:rPr lang="en-US" altLang="zh-CN" sz="2400" b="1" dirty="0" smtClean="0">
                <a:solidFill>
                  <a:srgbClr val="002060"/>
                </a:solidFill>
                <a:latin typeface="微软雅黑" pitchFamily="34" charset="-122"/>
                <a:ea typeface="微软雅黑" pitchFamily="34" charset="-122"/>
              </a:rPr>
              <a:t>· </a:t>
            </a:r>
            <a:r>
              <a:rPr lang="zh-CN" altLang="en-US" sz="2400" b="1" dirty="0" smtClean="0">
                <a:solidFill>
                  <a:srgbClr val="002060"/>
                </a:solidFill>
                <a:latin typeface="微软雅黑" pitchFamily="34" charset="-122"/>
                <a:ea typeface="微软雅黑" pitchFamily="34" charset="-122"/>
              </a:rPr>
              <a:t>斯密利息来源于剩余价值的一部分，利息率取决于平均利润率。</a:t>
            </a:r>
            <a:endParaRPr lang="en-US" altLang="zh-CN" sz="2400" b="1" dirty="0" smtClean="0">
              <a:solidFill>
                <a:srgbClr val="002060"/>
              </a:solidFill>
              <a:latin typeface="微软雅黑" pitchFamily="34" charset="-122"/>
              <a:ea typeface="微软雅黑" pitchFamily="34" charset="-122"/>
            </a:endParaRPr>
          </a:p>
          <a:p>
            <a:endParaRPr lang="en-US" altLang="zh-CN" sz="2400" b="1" dirty="0" smtClean="0">
              <a:solidFill>
                <a:srgbClr val="002060"/>
              </a:solidFill>
              <a:latin typeface="微软雅黑" pitchFamily="34" charset="-122"/>
              <a:ea typeface="微软雅黑" pitchFamily="34" charset="-122"/>
            </a:endParaRPr>
          </a:p>
          <a:p>
            <a:r>
              <a:rPr lang="en-US" altLang="zh-CN" sz="2400" b="1" dirty="0" smtClean="0">
                <a:solidFill>
                  <a:srgbClr val="002060"/>
                </a:solidFill>
                <a:latin typeface="微软雅黑" pitchFamily="34" charset="-122"/>
                <a:ea typeface="微软雅黑" pitchFamily="34" charset="-122"/>
              </a:rPr>
              <a:t>1936 </a:t>
            </a:r>
            <a:r>
              <a:rPr lang="zh-CN" altLang="en-US" sz="2400" b="1" dirty="0" smtClean="0">
                <a:solidFill>
                  <a:srgbClr val="002060"/>
                </a:solidFill>
                <a:latin typeface="微软雅黑" pitchFamily="34" charset="-122"/>
                <a:ea typeface="微软雅黑" pitchFamily="34" charset="-122"/>
              </a:rPr>
              <a:t>年，凯恩斯发表</a:t>
            </a:r>
            <a:r>
              <a:rPr lang="en-US" altLang="zh-CN" sz="2400" b="1" dirty="0" smtClean="0">
                <a:solidFill>
                  <a:srgbClr val="002060"/>
                </a:solidFill>
                <a:latin typeface="微软雅黑" pitchFamily="34" charset="-122"/>
                <a:ea typeface="微软雅黑" pitchFamily="34" charset="-122"/>
              </a:rPr>
              <a:t>《</a:t>
            </a:r>
            <a:r>
              <a:rPr lang="zh-CN" altLang="en-US" sz="2400" b="1" dirty="0" smtClean="0">
                <a:solidFill>
                  <a:srgbClr val="002060"/>
                </a:solidFill>
                <a:latin typeface="微软雅黑" pitchFamily="34" charset="-122"/>
                <a:ea typeface="微软雅黑" pitchFamily="34" charset="-122"/>
              </a:rPr>
              <a:t>就业、利息和货币通论</a:t>
            </a:r>
            <a:r>
              <a:rPr lang="en-US" altLang="zh-CN" sz="2400" b="1" dirty="0" smtClean="0">
                <a:solidFill>
                  <a:srgbClr val="002060"/>
                </a:solidFill>
                <a:latin typeface="微软雅黑" pitchFamily="34" charset="-122"/>
                <a:ea typeface="微软雅黑" pitchFamily="34" charset="-122"/>
              </a:rPr>
              <a:t>》</a:t>
            </a:r>
            <a:r>
              <a:rPr lang="zh-CN" altLang="en-US" sz="2400" b="1" dirty="0" smtClean="0">
                <a:solidFill>
                  <a:srgbClr val="002060"/>
                </a:solidFill>
                <a:latin typeface="微软雅黑" pitchFamily="34" charset="-122"/>
                <a:ea typeface="微软雅黑" pitchFamily="34" charset="-122"/>
              </a:rPr>
              <a:t>。提出人们对货币需求三大动机： 交易动机、预防动机、投机动机。人们对现金是有流动性偏好的。利息是人们在特定时期内放弃货币周转流动性的报酬，利率并不取决于储蓄与投资，而是货币存量的供求和人们对流动性偏好的强弱。影响利息率的因素，主要有资本的边际生产力或资本的供求关系。此外还有承诺交付货币的时间长度以及所承担风险的程度。</a:t>
            </a:r>
            <a:endParaRPr lang="zh-CN" altLang="en-US" sz="2400" b="1" dirty="0">
              <a:solidFill>
                <a:srgbClr val="002060"/>
              </a:solidFill>
              <a:latin typeface="微软雅黑" pitchFamily="34" charset="-122"/>
              <a:ea typeface="微软雅黑" pitchFamily="34" charset="-122"/>
            </a:endParaRPr>
          </a:p>
        </p:txBody>
      </p:sp>
      <p:sp>
        <p:nvSpPr>
          <p:cNvPr id="4" name="TextBox 3"/>
          <p:cNvSpPr txBox="1"/>
          <p:nvPr/>
        </p:nvSpPr>
        <p:spPr>
          <a:xfrm>
            <a:off x="251520" y="404664"/>
            <a:ext cx="7056784" cy="584775"/>
          </a:xfrm>
          <a:prstGeom prst="rect">
            <a:avLst/>
          </a:prstGeom>
          <a:noFill/>
        </p:spPr>
        <p:txBody>
          <a:bodyPr wrap="square" rtlCol="0">
            <a:spAutoFit/>
          </a:bodyPr>
          <a:lstStyle/>
          <a:p>
            <a:r>
              <a:rPr lang="zh-CN" altLang="en-US" sz="3200" b="1" dirty="0" smtClean="0">
                <a:solidFill>
                  <a:srgbClr val="C00000"/>
                </a:solidFill>
                <a:latin typeface="微软雅黑" pitchFamily="34" charset="-122"/>
                <a:ea typeface="微软雅黑" pitchFamily="34" charset="-122"/>
              </a:rPr>
              <a:t>利率理论</a:t>
            </a:r>
            <a:endParaRPr lang="zh-CN" altLang="en-US" sz="3200" b="1" dirty="0">
              <a:solidFill>
                <a:srgbClr val="C00000"/>
              </a:solidFill>
              <a:latin typeface="微软雅黑" pitchFamily="34" charset="-122"/>
              <a:ea typeface="微软雅黑" pitchFamily="34" charset="-122"/>
            </a:endParaRP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布雷顿森林体系</a:t>
            </a:r>
          </a:p>
        </p:txBody>
      </p:sp>
      <p:pic>
        <p:nvPicPr>
          <p:cNvPr id="4" name="内容占位符 3" descr="u=3914286428,697370525&amp;fm=23&amp;gp=0.jpg"/>
          <p:cNvPicPr>
            <a:picLocks noGrp="1" noChangeAspect="1"/>
          </p:cNvPicPr>
          <p:nvPr>
            <p:ph idx="1"/>
          </p:nvPr>
        </p:nvPicPr>
        <p:blipFill>
          <a:blip r:embed="rId2" cstate="print"/>
          <a:stretch>
            <a:fillRect/>
          </a:stretch>
        </p:blipFill>
        <p:spPr>
          <a:xfrm>
            <a:off x="3779912" y="2060848"/>
            <a:ext cx="4547195" cy="3656187"/>
          </a:xfrm>
        </p:spPr>
      </p:pic>
      <p:sp>
        <p:nvSpPr>
          <p:cNvPr id="5" name="TextBox 4"/>
          <p:cNvSpPr txBox="1"/>
          <p:nvPr/>
        </p:nvSpPr>
        <p:spPr>
          <a:xfrm>
            <a:off x="251520" y="2708920"/>
            <a:ext cx="3384376" cy="1625060"/>
          </a:xfrm>
          <a:prstGeom prst="rect">
            <a:avLst/>
          </a:prstGeom>
          <a:noFill/>
        </p:spPr>
        <p:txBody>
          <a:bodyPr wrap="square" rtlCol="0">
            <a:spAutoFit/>
          </a:bodyPr>
          <a:lstStyle/>
          <a:p>
            <a:pPr marL="342900" indent="-342900" eaLnBrk="0" hangingPunct="0">
              <a:spcBef>
                <a:spcPct val="20000"/>
              </a:spcBef>
              <a:buClr>
                <a:srgbClr val="66B821"/>
              </a:buClr>
              <a:buFont typeface="Wingdings" pitchFamily="2" charset="2"/>
              <a:buChar char="n"/>
            </a:pPr>
            <a:r>
              <a:rPr lang="zh-CN" altLang="en-US" sz="2400" dirty="0" smtClean="0">
                <a:solidFill>
                  <a:srgbClr val="0070C0"/>
                </a:solidFill>
                <a:latin typeface="微软雅黑" pitchFamily="34" charset="-122"/>
                <a:ea typeface="微软雅黑" pitchFamily="34" charset="-122"/>
              </a:rPr>
              <a:t>预防恶性竞争</a:t>
            </a:r>
            <a:endParaRPr lang="en-US" altLang="zh-CN" sz="2400" dirty="0" smtClean="0">
              <a:solidFill>
                <a:srgbClr val="0070C0"/>
              </a:solidFill>
              <a:latin typeface="微软雅黑" pitchFamily="34" charset="-122"/>
              <a:ea typeface="微软雅黑" pitchFamily="34" charset="-122"/>
            </a:endParaRPr>
          </a:p>
          <a:p>
            <a:pPr marL="342900" indent="-342900" eaLnBrk="0" hangingPunct="0">
              <a:spcBef>
                <a:spcPct val="20000"/>
              </a:spcBef>
              <a:buClr>
                <a:srgbClr val="66B821"/>
              </a:buClr>
              <a:buFont typeface="Wingdings" pitchFamily="2" charset="2"/>
              <a:buChar char="n"/>
            </a:pPr>
            <a:r>
              <a:rPr lang="zh-CN" altLang="en-US" sz="2400" dirty="0" smtClean="0">
                <a:solidFill>
                  <a:srgbClr val="0070C0"/>
                </a:solidFill>
                <a:latin typeface="微软雅黑" pitchFamily="34" charset="-122"/>
                <a:ea typeface="微软雅黑" pitchFamily="34" charset="-122"/>
              </a:rPr>
              <a:t>减少热钱投机性流动</a:t>
            </a:r>
            <a:endParaRPr lang="en-US" altLang="zh-CN" sz="2400" dirty="0" smtClean="0">
              <a:solidFill>
                <a:srgbClr val="0070C0"/>
              </a:solidFill>
              <a:latin typeface="微软雅黑" pitchFamily="34" charset="-122"/>
              <a:ea typeface="微软雅黑" pitchFamily="34" charset="-122"/>
            </a:endParaRPr>
          </a:p>
          <a:p>
            <a:pPr marL="342900" indent="-342900" eaLnBrk="0" hangingPunct="0">
              <a:spcBef>
                <a:spcPct val="20000"/>
              </a:spcBef>
              <a:buClr>
                <a:srgbClr val="66B821"/>
              </a:buClr>
              <a:buFont typeface="Wingdings" pitchFamily="2" charset="2"/>
              <a:buChar char="n"/>
            </a:pPr>
            <a:r>
              <a:rPr lang="zh-CN" altLang="en-US" sz="2400" dirty="0" smtClean="0">
                <a:solidFill>
                  <a:srgbClr val="0070C0"/>
                </a:solidFill>
                <a:latin typeface="微软雅黑" pitchFamily="34" charset="-122"/>
                <a:ea typeface="微软雅黑" pitchFamily="34" charset="-122"/>
              </a:rPr>
              <a:t>加强国际金融合作</a:t>
            </a:r>
            <a:endParaRPr lang="en-US" altLang="zh-CN" sz="2400" dirty="0" smtClean="0">
              <a:solidFill>
                <a:srgbClr val="0070C0"/>
              </a:solidFill>
              <a:latin typeface="微软雅黑" pitchFamily="34" charset="-122"/>
              <a:ea typeface="微软雅黑" pitchFamily="34" charset="-122"/>
            </a:endParaRPr>
          </a:p>
          <a:p>
            <a:endParaRPr lang="zh-CN" altLang="en-US" dirty="0">
              <a:solidFill>
                <a:schemeClr val="accent2">
                  <a:lumMod val="75000"/>
                </a:schemeClr>
              </a:solidFill>
            </a:endParaRPr>
          </a:p>
        </p:txBody>
      </p:sp>
    </p:spTree>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六十年代：多事之秋</a:t>
            </a:r>
            <a:endParaRPr lang="zh-CN" altLang="en-US" sz="3200" b="1" dirty="0">
              <a:solidFill>
                <a:srgbClr val="7030A0"/>
              </a:solidFill>
              <a:latin typeface="微软雅黑" pitchFamily="34" charset="-122"/>
              <a:ea typeface="微软雅黑" pitchFamily="34" charset="-122"/>
              <a:cs typeface="+mn-cs"/>
            </a:endParaRPr>
          </a:p>
        </p:txBody>
      </p:sp>
      <p:pic>
        <p:nvPicPr>
          <p:cNvPr id="5" name="内容占位符 4" descr="06095119B09.jpg"/>
          <p:cNvPicPr>
            <a:picLocks noGrp="1" noChangeAspect="1"/>
          </p:cNvPicPr>
          <p:nvPr>
            <p:ph idx="1"/>
          </p:nvPr>
        </p:nvPicPr>
        <p:blipFill>
          <a:blip r:embed="rId2" cstate="print"/>
          <a:stretch>
            <a:fillRect/>
          </a:stretch>
        </p:blipFill>
        <p:spPr>
          <a:xfrm>
            <a:off x="2843808" y="2060848"/>
            <a:ext cx="5289376" cy="3967032"/>
          </a:xfrm>
        </p:spPr>
      </p:pic>
    </p:spTree>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尼克松新政：布雷顿森林体系崩溃</a:t>
            </a:r>
          </a:p>
        </p:txBody>
      </p:sp>
      <p:pic>
        <p:nvPicPr>
          <p:cNvPr id="4" name="内容占位符 3" descr="p72_b.jpg"/>
          <p:cNvPicPr>
            <a:picLocks noGrp="1" noChangeAspect="1"/>
          </p:cNvPicPr>
          <p:nvPr>
            <p:ph idx="1"/>
          </p:nvPr>
        </p:nvPicPr>
        <p:blipFill>
          <a:blip r:embed="rId3" cstate="print"/>
          <a:stretch>
            <a:fillRect/>
          </a:stretch>
        </p:blipFill>
        <p:spPr>
          <a:xfrm>
            <a:off x="3563888" y="2708920"/>
            <a:ext cx="5101674" cy="3456384"/>
          </a:xfrm>
        </p:spPr>
      </p:pic>
    </p:spTree>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971600" y="1412775"/>
            <a:ext cx="6756648" cy="4538351"/>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滞涨</a:t>
            </a:r>
          </a:p>
        </p:txBody>
      </p:sp>
      <p:sp>
        <p:nvSpPr>
          <p:cNvPr id="8" name="任意多边形 7"/>
          <p:cNvSpPr/>
          <p:nvPr/>
        </p:nvSpPr>
        <p:spPr>
          <a:xfrm>
            <a:off x="1907704" y="1628800"/>
            <a:ext cx="4248472" cy="3926266"/>
          </a:xfrm>
          <a:custGeom>
            <a:avLst/>
            <a:gdLst>
              <a:gd name="connsiteX0" fmla="*/ 0 w 3168352"/>
              <a:gd name="connsiteY0" fmla="*/ 1076202 h 3312368"/>
              <a:gd name="connsiteX1" fmla="*/ 2376262 w 3168352"/>
              <a:gd name="connsiteY1" fmla="*/ 2118234 h 3312368"/>
              <a:gd name="connsiteX2" fmla="*/ 2376264 w 3168352"/>
              <a:gd name="connsiteY2" fmla="*/ 1694018 h 3312368"/>
              <a:gd name="connsiteX3" fmla="*/ 3168352 w 3168352"/>
              <a:gd name="connsiteY3" fmla="*/ 2520280 h 3312368"/>
              <a:gd name="connsiteX4" fmla="*/ 2376264 w 3168352"/>
              <a:gd name="connsiteY4" fmla="*/ 3278194 h 3312368"/>
              <a:gd name="connsiteX5" fmla="*/ 2376264 w 3168352"/>
              <a:gd name="connsiteY5" fmla="*/ 2853984 h 3312368"/>
              <a:gd name="connsiteX6" fmla="*/ 2 w 3168352"/>
              <a:gd name="connsiteY6" fmla="*/ 1811952 h 3312368"/>
              <a:gd name="connsiteX7" fmla="*/ 0 w 3168352"/>
              <a:gd name="connsiteY7" fmla="*/ 1076202 h 3312368"/>
              <a:gd name="connsiteX0" fmla="*/ 3168352 w 3168352"/>
              <a:gd name="connsiteY0" fmla="*/ 735755 h 3312368"/>
              <a:gd name="connsiteX1" fmla="*/ 190856 w 3168352"/>
              <a:gd name="connsiteY1" fmla="*/ 1444078 h 3312368"/>
              <a:gd name="connsiteX2" fmla="*/ 2031999 w 3168352"/>
              <a:gd name="connsiteY2" fmla="*/ 71603 h 3312368"/>
              <a:gd name="connsiteX3" fmla="*/ 3168358 w 3168352"/>
              <a:gd name="connsiteY3" fmla="*/ 2 h 3312368"/>
              <a:gd name="connsiteX4" fmla="*/ 3168352 w 3168352"/>
              <a:gd name="connsiteY4" fmla="*/ 735755 h 3312368"/>
              <a:gd name="connsiteX0" fmla="*/ 0 w 3168352"/>
              <a:gd name="connsiteY0" fmla="*/ 1076202 h 3312368"/>
              <a:gd name="connsiteX1" fmla="*/ 2376262 w 3168352"/>
              <a:gd name="connsiteY1" fmla="*/ 2118234 h 3312368"/>
              <a:gd name="connsiteX2" fmla="*/ 2376264 w 3168352"/>
              <a:gd name="connsiteY2" fmla="*/ 1694018 h 3312368"/>
              <a:gd name="connsiteX3" fmla="*/ 3168352 w 3168352"/>
              <a:gd name="connsiteY3" fmla="*/ 2520280 h 3312368"/>
              <a:gd name="connsiteX4" fmla="*/ 2376264 w 3168352"/>
              <a:gd name="connsiteY4" fmla="*/ 3278194 h 3312368"/>
              <a:gd name="connsiteX5" fmla="*/ 2376264 w 3168352"/>
              <a:gd name="connsiteY5" fmla="*/ 2853984 h 3312368"/>
              <a:gd name="connsiteX6" fmla="*/ 2 w 3168352"/>
              <a:gd name="connsiteY6" fmla="*/ 1811952 h 3312368"/>
              <a:gd name="connsiteX7" fmla="*/ 0 w 3168352"/>
              <a:gd name="connsiteY7" fmla="*/ 1076202 h 3312368"/>
              <a:gd name="connsiteX8" fmla="*/ 2149334 w 3168352"/>
              <a:gd name="connsiteY8" fmla="*/ 57185 h 3312368"/>
              <a:gd name="connsiteX9" fmla="*/ 3168354 w 3168352"/>
              <a:gd name="connsiteY9" fmla="*/ 4 h 3312368"/>
              <a:gd name="connsiteX10" fmla="*/ 3168352 w 3168352"/>
              <a:gd name="connsiteY10" fmla="*/ 735755 h 3312368"/>
              <a:gd name="connsiteX11" fmla="*/ 190856 w 3168352"/>
              <a:gd name="connsiteY11" fmla="*/ 1444078 h 3312368"/>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1 w 3568055"/>
              <a:gd name="connsiteY8" fmla="*/ 2 h 3278192"/>
              <a:gd name="connsiteX9" fmla="*/ 3568049 w 3568055"/>
              <a:gd name="connsiteY9" fmla="*/ 735753 h 3278192"/>
              <a:gd name="connsiteX10" fmla="*/ 590553 w 3568055"/>
              <a:gd name="connsiteY10"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49 w 3568055"/>
              <a:gd name="connsiteY8" fmla="*/ 735753 h 3278192"/>
              <a:gd name="connsiteX9" fmla="*/ 590553 w 3568055"/>
              <a:gd name="connsiteY9"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590553 w 3568055"/>
              <a:gd name="connsiteY9"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590553 w 3568055"/>
              <a:gd name="connsiteY9"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590553 w 3568055"/>
              <a:gd name="connsiteY9"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615722 w 3568055"/>
              <a:gd name="connsiteY9" fmla="*/ 1440158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615722 w 3568055"/>
              <a:gd name="connsiteY9" fmla="*/ 1440158 h 3278192"/>
              <a:gd name="connsiteX0" fmla="*/ 5 w 3168363"/>
              <a:gd name="connsiteY0" fmla="*/ 1076200 h 3278192"/>
              <a:gd name="connsiteX1" fmla="*/ 2376267 w 3168363"/>
              <a:gd name="connsiteY1" fmla="*/ 2118232 h 3278192"/>
              <a:gd name="connsiteX2" fmla="*/ 2376269 w 3168363"/>
              <a:gd name="connsiteY2" fmla="*/ 1694016 h 3278192"/>
              <a:gd name="connsiteX3" fmla="*/ 3168357 w 3168363"/>
              <a:gd name="connsiteY3" fmla="*/ 2520278 h 3278192"/>
              <a:gd name="connsiteX4" fmla="*/ 2376269 w 3168363"/>
              <a:gd name="connsiteY4" fmla="*/ 3278192 h 3278192"/>
              <a:gd name="connsiteX5" fmla="*/ 2376269 w 3168363"/>
              <a:gd name="connsiteY5" fmla="*/ 2853982 h 3278192"/>
              <a:gd name="connsiteX6" fmla="*/ 7 w 3168363"/>
              <a:gd name="connsiteY6" fmla="*/ 1811950 h 3278192"/>
              <a:gd name="connsiteX7" fmla="*/ 5 w 3168363"/>
              <a:gd name="connsiteY7" fmla="*/ 1076200 h 3278192"/>
              <a:gd name="connsiteX0" fmla="*/ 3168357 w 3168363"/>
              <a:gd name="connsiteY0" fmla="*/ 735753 h 3278192"/>
              <a:gd name="connsiteX1" fmla="*/ 190861 w 3168363"/>
              <a:gd name="connsiteY1" fmla="*/ 1444076 h 3278192"/>
              <a:gd name="connsiteX2" fmla="*/ 3168363 w 3168363"/>
              <a:gd name="connsiteY2" fmla="*/ 0 h 3278192"/>
              <a:gd name="connsiteX3" fmla="*/ 3168357 w 3168363"/>
              <a:gd name="connsiteY3" fmla="*/ 735753 h 3278192"/>
              <a:gd name="connsiteX0" fmla="*/ 5 w 3168363"/>
              <a:gd name="connsiteY0" fmla="*/ 1076200 h 3278192"/>
              <a:gd name="connsiteX1" fmla="*/ 2376267 w 3168363"/>
              <a:gd name="connsiteY1" fmla="*/ 2118232 h 3278192"/>
              <a:gd name="connsiteX2" fmla="*/ 2376269 w 3168363"/>
              <a:gd name="connsiteY2" fmla="*/ 1694016 h 3278192"/>
              <a:gd name="connsiteX3" fmla="*/ 3168357 w 3168363"/>
              <a:gd name="connsiteY3" fmla="*/ 2520278 h 3278192"/>
              <a:gd name="connsiteX4" fmla="*/ 2376269 w 3168363"/>
              <a:gd name="connsiteY4" fmla="*/ 3278192 h 3278192"/>
              <a:gd name="connsiteX5" fmla="*/ 2376269 w 3168363"/>
              <a:gd name="connsiteY5" fmla="*/ 2853982 h 3278192"/>
              <a:gd name="connsiteX6" fmla="*/ 7 w 3168363"/>
              <a:gd name="connsiteY6" fmla="*/ 1811950 h 3278192"/>
              <a:gd name="connsiteX7" fmla="*/ 5 w 3168363"/>
              <a:gd name="connsiteY7" fmla="*/ 1076200 h 3278192"/>
              <a:gd name="connsiteX8" fmla="*/ 3168358 w 3168363"/>
              <a:gd name="connsiteY8" fmla="*/ 720078 h 3278192"/>
              <a:gd name="connsiteX9" fmla="*/ 216030 w 3168363"/>
              <a:gd name="connsiteY9" fmla="*/ 1440158 h 3278192"/>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7 w 3168358"/>
              <a:gd name="connsiteY0" fmla="*/ 735755 h 3278194"/>
              <a:gd name="connsiteX1" fmla="*/ 190861 w 3168358"/>
              <a:gd name="connsiteY1" fmla="*/ 1444078 h 3278194"/>
              <a:gd name="connsiteX2" fmla="*/ 3168358 w 3168358"/>
              <a:gd name="connsiteY2" fmla="*/ 0 h 3278194"/>
              <a:gd name="connsiteX3" fmla="*/ 3168357 w 3168358"/>
              <a:gd name="connsiteY3" fmla="*/ 735755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3168358 w 3168358"/>
              <a:gd name="connsiteY8" fmla="*/ 720080 h 3278194"/>
              <a:gd name="connsiteX9" fmla="*/ 216030 w 3168358"/>
              <a:gd name="connsiteY9"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7 w 3168358"/>
              <a:gd name="connsiteY0" fmla="*/ 735755 h 3278194"/>
              <a:gd name="connsiteX1" fmla="*/ 190861 w 3168358"/>
              <a:gd name="connsiteY1" fmla="*/ 1444078 h 3278194"/>
              <a:gd name="connsiteX2" fmla="*/ 3168358 w 3168358"/>
              <a:gd name="connsiteY2" fmla="*/ 0 h 3278194"/>
              <a:gd name="connsiteX3" fmla="*/ 3168357 w 3168358"/>
              <a:gd name="connsiteY3" fmla="*/ 735755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3168357 w 3168358"/>
              <a:gd name="connsiteY1" fmla="*/ 735755 h 3278194"/>
              <a:gd name="connsiteX2" fmla="*/ 282301 w 3168358"/>
              <a:gd name="connsiteY2" fmla="*/ 1535518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282301 w 3168358"/>
              <a:gd name="connsiteY1" fmla="*/ 1535518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282301 w 3168358"/>
              <a:gd name="connsiteY1" fmla="*/ 1535518 h 3278194"/>
              <a:gd name="connsiteX2" fmla="*/ 3168358 w 3168358"/>
              <a:gd name="connsiteY2" fmla="*/ 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282301 w 3168358"/>
              <a:gd name="connsiteY1" fmla="*/ 1535518 h 3278194"/>
              <a:gd name="connsiteX2" fmla="*/ 3168358 w 3168358"/>
              <a:gd name="connsiteY2" fmla="*/ 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9" fmla="*/ 5 w 3168358"/>
              <a:gd name="connsiteY9" fmla="*/ 1076202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282301 w 3168358"/>
              <a:gd name="connsiteY1" fmla="*/ 1535518 h 3278194"/>
              <a:gd name="connsiteX2" fmla="*/ 3168358 w 3168358"/>
              <a:gd name="connsiteY2" fmla="*/ 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5 w 3168358"/>
              <a:gd name="connsiteY8" fmla="*/ 1076202 h 3278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8358" h="3278194" stroke="0" extrusionOk="0">
                <a:moveTo>
                  <a:pt x="5" y="1076202"/>
                </a:moveTo>
                <a:cubicBezTo>
                  <a:pt x="0" y="1566949"/>
                  <a:pt x="977378" y="1995546"/>
                  <a:pt x="2376267" y="2118234"/>
                </a:cubicBezTo>
                <a:cubicBezTo>
                  <a:pt x="2376268" y="1976829"/>
                  <a:pt x="2376268" y="1835423"/>
                  <a:pt x="2376269" y="1694018"/>
                </a:cubicBezTo>
                <a:lnTo>
                  <a:pt x="3168357" y="2520280"/>
                </a:lnTo>
                <a:lnTo>
                  <a:pt x="2376269" y="3278194"/>
                </a:lnTo>
                <a:lnTo>
                  <a:pt x="2376269" y="2853984"/>
                </a:lnTo>
                <a:cubicBezTo>
                  <a:pt x="977380" y="2731297"/>
                  <a:pt x="2" y="2302700"/>
                  <a:pt x="7" y="1811952"/>
                </a:cubicBezTo>
                <a:cubicBezTo>
                  <a:pt x="6" y="1566702"/>
                  <a:pt x="6" y="1321452"/>
                  <a:pt x="5" y="1076202"/>
                </a:cubicBezTo>
                <a:close/>
              </a:path>
              <a:path w="3168358" h="3278194" fill="darkenLess" stroke="0" extrusionOk="0">
                <a:moveTo>
                  <a:pt x="3168358" y="0"/>
                </a:moveTo>
                <a:lnTo>
                  <a:pt x="282301" y="1535518"/>
                </a:lnTo>
                <a:lnTo>
                  <a:pt x="3168358" y="0"/>
                </a:lnTo>
                <a:close/>
              </a:path>
              <a:path w="3168358" h="3278194" fill="none" extrusionOk="0">
                <a:moveTo>
                  <a:pt x="5" y="1076202"/>
                </a:moveTo>
                <a:cubicBezTo>
                  <a:pt x="0" y="1566949"/>
                  <a:pt x="977378" y="1995546"/>
                  <a:pt x="2376267" y="2118234"/>
                </a:cubicBezTo>
                <a:cubicBezTo>
                  <a:pt x="2376268" y="1976829"/>
                  <a:pt x="2376268" y="1835423"/>
                  <a:pt x="2376269" y="1694018"/>
                </a:cubicBezTo>
                <a:lnTo>
                  <a:pt x="3168357" y="2520280"/>
                </a:lnTo>
                <a:lnTo>
                  <a:pt x="2376269" y="3278194"/>
                </a:lnTo>
                <a:lnTo>
                  <a:pt x="2376269" y="2853984"/>
                </a:lnTo>
                <a:cubicBezTo>
                  <a:pt x="977380" y="2731297"/>
                  <a:pt x="2" y="2302700"/>
                  <a:pt x="7" y="1811952"/>
                </a:cubicBezTo>
                <a:cubicBezTo>
                  <a:pt x="6" y="1566702"/>
                  <a:pt x="6" y="1321452"/>
                  <a:pt x="5" y="1076202"/>
                </a:cubicBezTo>
                <a:lnTo>
                  <a:pt x="5" y="1076202"/>
                </a:ln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323528" y="1844824"/>
            <a:ext cx="5760640" cy="3888432"/>
            <a:chOff x="1043608" y="1628800"/>
            <a:chExt cx="5760640" cy="3888432"/>
          </a:xfrm>
        </p:grpSpPr>
        <p:cxnSp>
          <p:nvCxnSpPr>
            <p:cNvPr id="5" name="直接箭头连接符 4"/>
            <p:cNvCxnSpPr/>
            <p:nvPr/>
          </p:nvCxnSpPr>
          <p:spPr>
            <a:xfrm>
              <a:off x="1547664" y="5517232"/>
              <a:ext cx="525658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直接箭头连接符 6"/>
            <p:cNvCxnSpPr/>
            <p:nvPr/>
          </p:nvCxnSpPr>
          <p:spPr>
            <a:xfrm flipV="1">
              <a:off x="1547664" y="1628800"/>
              <a:ext cx="0" cy="38884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任意多边形 35"/>
            <p:cNvSpPr/>
            <p:nvPr/>
          </p:nvSpPr>
          <p:spPr>
            <a:xfrm>
              <a:off x="1043608" y="1772816"/>
              <a:ext cx="5544616" cy="3456384"/>
            </a:xfrm>
            <a:custGeom>
              <a:avLst/>
              <a:gdLst>
                <a:gd name="connsiteX0" fmla="*/ 5526614 w 6264696"/>
                <a:gd name="connsiteY0" fmla="*/ 0 h 2952328"/>
                <a:gd name="connsiteX1" fmla="*/ 6182809 w 6264696"/>
                <a:gd name="connsiteY1" fmla="*/ 738082 h 2952328"/>
                <a:gd name="connsiteX2" fmla="*/ 5813768 w 6264696"/>
                <a:gd name="connsiteY2" fmla="*/ 738082 h 2952328"/>
                <a:gd name="connsiteX3" fmla="*/ 2947825 w 6264696"/>
                <a:gd name="connsiteY3" fmla="*/ 2921939 h 2952328"/>
                <a:gd name="connsiteX4" fmla="*/ 5075685 w 6264696"/>
                <a:gd name="connsiteY4" fmla="*/ 738082 h 2952328"/>
                <a:gd name="connsiteX5" fmla="*/ 4706645 w 6264696"/>
                <a:gd name="connsiteY5" fmla="*/ 738082 h 2952328"/>
                <a:gd name="connsiteX6" fmla="*/ 5526614 w 6264696"/>
                <a:gd name="connsiteY6" fmla="*/ 0 h 2952328"/>
                <a:gd name="connsiteX0" fmla="*/ 2578787 w 6264696"/>
                <a:gd name="connsiteY0" fmla="*/ 2952328 h 2952328"/>
                <a:gd name="connsiteX1" fmla="*/ 636586 w 6264696"/>
                <a:gd name="connsiteY1" fmla="*/ 1942199 h 2952328"/>
                <a:gd name="connsiteX2" fmla="*/ 2 w 6264696"/>
                <a:gd name="connsiteY2" fmla="*/ -3 h 2952328"/>
                <a:gd name="connsiteX3" fmla="*/ 738082 w 6264696"/>
                <a:gd name="connsiteY3" fmla="*/ 0 h 2952328"/>
                <a:gd name="connsiteX4" fmla="*/ 3316866 w 6264696"/>
                <a:gd name="connsiteY4" fmla="*/ 2952331 h 2952328"/>
                <a:gd name="connsiteX5" fmla="*/ 2578787 w 6264696"/>
                <a:gd name="connsiteY5" fmla="*/ 2952328 h 2952328"/>
                <a:gd name="connsiteX0" fmla="*/ 2947826 w 6264696"/>
                <a:gd name="connsiteY0" fmla="*/ 2921940 h 2952328"/>
                <a:gd name="connsiteX1" fmla="*/ 5075686 w 6264696"/>
                <a:gd name="connsiteY1" fmla="*/ 738083 h 2952328"/>
                <a:gd name="connsiteX2" fmla="*/ 4706645 w 6264696"/>
                <a:gd name="connsiteY2" fmla="*/ 738082 h 2952328"/>
                <a:gd name="connsiteX3" fmla="*/ 5526614 w 6264696"/>
                <a:gd name="connsiteY3" fmla="*/ 0 h 2952328"/>
                <a:gd name="connsiteX4" fmla="*/ 6182809 w 6264696"/>
                <a:gd name="connsiteY4" fmla="*/ 738082 h 2952328"/>
                <a:gd name="connsiteX5" fmla="*/ 5813768 w 6264696"/>
                <a:gd name="connsiteY5" fmla="*/ 738082 h 2952328"/>
                <a:gd name="connsiteX6" fmla="*/ 3316867 w 6264696"/>
                <a:gd name="connsiteY6" fmla="*/ 2952326 h 2952328"/>
                <a:gd name="connsiteX7" fmla="*/ 2578787 w 6264696"/>
                <a:gd name="connsiteY7" fmla="*/ 2952328 h 2952328"/>
                <a:gd name="connsiteX8" fmla="*/ 636586 w 6264696"/>
                <a:gd name="connsiteY8" fmla="*/ 1942199 h 2952328"/>
                <a:gd name="connsiteX9" fmla="*/ 2 w 6264696"/>
                <a:gd name="connsiteY9" fmla="*/ -3 h 2952328"/>
                <a:gd name="connsiteX10" fmla="*/ 738082 w 6264696"/>
                <a:gd name="connsiteY10" fmla="*/ 0 h 2952328"/>
                <a:gd name="connsiteX11" fmla="*/ 3316866 w 6264696"/>
                <a:gd name="connsiteY11" fmla="*/ 2952331 h 2952328"/>
                <a:gd name="connsiteX0" fmla="*/ 5526613 w 6182808"/>
                <a:gd name="connsiteY0" fmla="*/ 168355 h 3305832"/>
                <a:gd name="connsiteX1" fmla="*/ 6182808 w 6182808"/>
                <a:gd name="connsiteY1" fmla="*/ 906437 h 3305832"/>
                <a:gd name="connsiteX2" fmla="*/ 5813767 w 6182808"/>
                <a:gd name="connsiteY2" fmla="*/ 906437 h 3305832"/>
                <a:gd name="connsiteX3" fmla="*/ 2947824 w 6182808"/>
                <a:gd name="connsiteY3" fmla="*/ 3090294 h 3305832"/>
                <a:gd name="connsiteX4" fmla="*/ 5075684 w 6182808"/>
                <a:gd name="connsiteY4" fmla="*/ 906437 h 3305832"/>
                <a:gd name="connsiteX5" fmla="*/ 4706644 w 6182808"/>
                <a:gd name="connsiteY5" fmla="*/ 906437 h 3305832"/>
                <a:gd name="connsiteX6" fmla="*/ 5526613 w 6182808"/>
                <a:gd name="connsiteY6" fmla="*/ 168355 h 3305832"/>
                <a:gd name="connsiteX0" fmla="*/ 2578786 w 6182808"/>
                <a:gd name="connsiteY0" fmla="*/ 3120683 h 3305832"/>
                <a:gd name="connsiteX1" fmla="*/ 636585 w 6182808"/>
                <a:gd name="connsiteY1" fmla="*/ 2110554 h 3305832"/>
                <a:gd name="connsiteX2" fmla="*/ 1 w 6182808"/>
                <a:gd name="connsiteY2" fmla="*/ 168352 h 3305832"/>
                <a:gd name="connsiteX3" fmla="*/ 738081 w 6182808"/>
                <a:gd name="connsiteY3" fmla="*/ 168355 h 3305832"/>
                <a:gd name="connsiteX4" fmla="*/ 3316865 w 6182808"/>
                <a:gd name="connsiteY4" fmla="*/ 3120686 h 3305832"/>
                <a:gd name="connsiteX5" fmla="*/ 2578786 w 6182808"/>
                <a:gd name="connsiteY5" fmla="*/ 3120683 h 3305832"/>
                <a:gd name="connsiteX0" fmla="*/ 2947825 w 6182808"/>
                <a:gd name="connsiteY0" fmla="*/ 3090295 h 3305832"/>
                <a:gd name="connsiteX1" fmla="*/ 5075685 w 6182808"/>
                <a:gd name="connsiteY1" fmla="*/ 906438 h 3305832"/>
                <a:gd name="connsiteX2" fmla="*/ 4706644 w 6182808"/>
                <a:gd name="connsiteY2" fmla="*/ 906437 h 3305832"/>
                <a:gd name="connsiteX3" fmla="*/ 5526613 w 6182808"/>
                <a:gd name="connsiteY3" fmla="*/ 168355 h 3305832"/>
                <a:gd name="connsiteX4" fmla="*/ 6182808 w 6182808"/>
                <a:gd name="connsiteY4" fmla="*/ 906437 h 3305832"/>
                <a:gd name="connsiteX5" fmla="*/ 5813767 w 6182808"/>
                <a:gd name="connsiteY5" fmla="*/ 906437 h 3305832"/>
                <a:gd name="connsiteX6" fmla="*/ 3316866 w 6182808"/>
                <a:gd name="connsiteY6" fmla="*/ 3120681 h 3305832"/>
                <a:gd name="connsiteX7" fmla="*/ 2578786 w 6182808"/>
                <a:gd name="connsiteY7" fmla="*/ 3120683 h 3305832"/>
                <a:gd name="connsiteX8" fmla="*/ 636585 w 6182808"/>
                <a:gd name="connsiteY8" fmla="*/ 2110554 h 3305832"/>
                <a:gd name="connsiteX9" fmla="*/ 738081 w 6182808"/>
                <a:gd name="connsiteY9" fmla="*/ 168355 h 3305832"/>
                <a:gd name="connsiteX10" fmla="*/ 3316865 w 6182808"/>
                <a:gd name="connsiteY10" fmla="*/ 3120686 h 3305832"/>
                <a:gd name="connsiteX0" fmla="*/ 5526613 w 6182808"/>
                <a:gd name="connsiteY0" fmla="*/ 168355 h 3305832"/>
                <a:gd name="connsiteX1" fmla="*/ 6182808 w 6182808"/>
                <a:gd name="connsiteY1" fmla="*/ 906437 h 3305832"/>
                <a:gd name="connsiteX2" fmla="*/ 5813767 w 6182808"/>
                <a:gd name="connsiteY2" fmla="*/ 906437 h 3305832"/>
                <a:gd name="connsiteX3" fmla="*/ 2947824 w 6182808"/>
                <a:gd name="connsiteY3" fmla="*/ 3090294 h 3305832"/>
                <a:gd name="connsiteX4" fmla="*/ 5075684 w 6182808"/>
                <a:gd name="connsiteY4" fmla="*/ 906437 h 3305832"/>
                <a:gd name="connsiteX5" fmla="*/ 4706644 w 6182808"/>
                <a:gd name="connsiteY5" fmla="*/ 906437 h 3305832"/>
                <a:gd name="connsiteX6" fmla="*/ 5526613 w 6182808"/>
                <a:gd name="connsiteY6" fmla="*/ 168355 h 3305832"/>
                <a:gd name="connsiteX0" fmla="*/ 2578786 w 6182808"/>
                <a:gd name="connsiteY0" fmla="*/ 3120683 h 3305832"/>
                <a:gd name="connsiteX1" fmla="*/ 636585 w 6182808"/>
                <a:gd name="connsiteY1" fmla="*/ 2110554 h 3305832"/>
                <a:gd name="connsiteX2" fmla="*/ 1 w 6182808"/>
                <a:gd name="connsiteY2" fmla="*/ 168352 h 3305832"/>
                <a:gd name="connsiteX3" fmla="*/ 738081 w 6182808"/>
                <a:gd name="connsiteY3" fmla="*/ 168355 h 3305832"/>
                <a:gd name="connsiteX4" fmla="*/ 3316865 w 6182808"/>
                <a:gd name="connsiteY4" fmla="*/ 3120686 h 3305832"/>
                <a:gd name="connsiteX5" fmla="*/ 2578786 w 6182808"/>
                <a:gd name="connsiteY5" fmla="*/ 3120683 h 3305832"/>
                <a:gd name="connsiteX0" fmla="*/ 2947825 w 6182808"/>
                <a:gd name="connsiteY0" fmla="*/ 3090295 h 3305832"/>
                <a:gd name="connsiteX1" fmla="*/ 5075685 w 6182808"/>
                <a:gd name="connsiteY1" fmla="*/ 906438 h 3305832"/>
                <a:gd name="connsiteX2" fmla="*/ 4706644 w 6182808"/>
                <a:gd name="connsiteY2" fmla="*/ 906437 h 3305832"/>
                <a:gd name="connsiteX3" fmla="*/ 5526613 w 6182808"/>
                <a:gd name="connsiteY3" fmla="*/ 168355 h 3305832"/>
                <a:gd name="connsiteX4" fmla="*/ 6182808 w 6182808"/>
                <a:gd name="connsiteY4" fmla="*/ 906437 h 3305832"/>
                <a:gd name="connsiteX5" fmla="*/ 5813767 w 6182808"/>
                <a:gd name="connsiteY5" fmla="*/ 906437 h 3305832"/>
                <a:gd name="connsiteX6" fmla="*/ 3316866 w 6182808"/>
                <a:gd name="connsiteY6" fmla="*/ 3120681 h 3305832"/>
                <a:gd name="connsiteX7" fmla="*/ 2578786 w 6182808"/>
                <a:gd name="connsiteY7" fmla="*/ 3120683 h 3305832"/>
                <a:gd name="connsiteX8" fmla="*/ 636585 w 6182808"/>
                <a:gd name="connsiteY8" fmla="*/ 2110554 h 3305832"/>
                <a:gd name="connsiteX9" fmla="*/ 720079 w 6182808"/>
                <a:gd name="connsiteY9" fmla="*/ 168355 h 3305832"/>
                <a:gd name="connsiteX10" fmla="*/ 3316865 w 6182808"/>
                <a:gd name="connsiteY10" fmla="*/ 3120686 h 3305832"/>
                <a:gd name="connsiteX0" fmla="*/ 5253247 w 5909442"/>
                <a:gd name="connsiteY0" fmla="*/ 168355 h 3305832"/>
                <a:gd name="connsiteX1" fmla="*/ 5909442 w 5909442"/>
                <a:gd name="connsiteY1" fmla="*/ 906437 h 3305832"/>
                <a:gd name="connsiteX2" fmla="*/ 5540401 w 5909442"/>
                <a:gd name="connsiteY2" fmla="*/ 906437 h 3305832"/>
                <a:gd name="connsiteX3" fmla="*/ 2674458 w 5909442"/>
                <a:gd name="connsiteY3" fmla="*/ 3090294 h 3305832"/>
                <a:gd name="connsiteX4" fmla="*/ 4802318 w 5909442"/>
                <a:gd name="connsiteY4" fmla="*/ 906437 h 3305832"/>
                <a:gd name="connsiteX5" fmla="*/ 4433278 w 5909442"/>
                <a:gd name="connsiteY5" fmla="*/ 906437 h 3305832"/>
                <a:gd name="connsiteX6" fmla="*/ 5253247 w 5909442"/>
                <a:gd name="connsiteY6" fmla="*/ 168355 h 3305832"/>
                <a:gd name="connsiteX0" fmla="*/ 2305420 w 5909442"/>
                <a:gd name="connsiteY0" fmla="*/ 3120683 h 3305832"/>
                <a:gd name="connsiteX1" fmla="*/ 363219 w 5909442"/>
                <a:gd name="connsiteY1" fmla="*/ 2110554 h 3305832"/>
                <a:gd name="connsiteX2" fmla="*/ 464715 w 5909442"/>
                <a:gd name="connsiteY2" fmla="*/ 168355 h 3305832"/>
                <a:gd name="connsiteX3" fmla="*/ 3043499 w 5909442"/>
                <a:gd name="connsiteY3" fmla="*/ 3120686 h 3305832"/>
                <a:gd name="connsiteX4" fmla="*/ 2305420 w 5909442"/>
                <a:gd name="connsiteY4" fmla="*/ 3120683 h 3305832"/>
                <a:gd name="connsiteX0" fmla="*/ 2674459 w 5909442"/>
                <a:gd name="connsiteY0" fmla="*/ 3090295 h 3305832"/>
                <a:gd name="connsiteX1" fmla="*/ 4802319 w 5909442"/>
                <a:gd name="connsiteY1" fmla="*/ 906438 h 3305832"/>
                <a:gd name="connsiteX2" fmla="*/ 4433278 w 5909442"/>
                <a:gd name="connsiteY2" fmla="*/ 906437 h 3305832"/>
                <a:gd name="connsiteX3" fmla="*/ 5253247 w 5909442"/>
                <a:gd name="connsiteY3" fmla="*/ 168355 h 3305832"/>
                <a:gd name="connsiteX4" fmla="*/ 5909442 w 5909442"/>
                <a:gd name="connsiteY4" fmla="*/ 906437 h 3305832"/>
                <a:gd name="connsiteX5" fmla="*/ 5540401 w 5909442"/>
                <a:gd name="connsiteY5" fmla="*/ 906437 h 3305832"/>
                <a:gd name="connsiteX6" fmla="*/ 3043500 w 5909442"/>
                <a:gd name="connsiteY6" fmla="*/ 3120681 h 3305832"/>
                <a:gd name="connsiteX7" fmla="*/ 2305420 w 5909442"/>
                <a:gd name="connsiteY7" fmla="*/ 3120683 h 3305832"/>
                <a:gd name="connsiteX8" fmla="*/ 363219 w 5909442"/>
                <a:gd name="connsiteY8" fmla="*/ 2110554 h 3305832"/>
                <a:gd name="connsiteX9" fmla="*/ 446713 w 5909442"/>
                <a:gd name="connsiteY9" fmla="*/ 168355 h 3305832"/>
                <a:gd name="connsiteX10" fmla="*/ 3043499 w 5909442"/>
                <a:gd name="connsiteY10"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2287418 w 5891440"/>
                <a:gd name="connsiteY7" fmla="*/ 3120683 h 3305832"/>
                <a:gd name="connsiteX8" fmla="*/ 345217 w 5891440"/>
                <a:gd name="connsiteY8" fmla="*/ 2110554 h 3305832"/>
                <a:gd name="connsiteX9" fmla="*/ 3025497 w 5891440"/>
                <a:gd name="connsiteY9"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2287418 w 5891440"/>
                <a:gd name="connsiteY7" fmla="*/ 3120683 h 3305832"/>
                <a:gd name="connsiteX8" fmla="*/ 3025497 w 5891440"/>
                <a:gd name="connsiteY8"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3025497 w 5891440"/>
                <a:gd name="connsiteY7"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4784317 w 5891440"/>
                <a:gd name="connsiteY0" fmla="*/ 906438 h 3305832"/>
                <a:gd name="connsiteX1" fmla="*/ 4415276 w 5891440"/>
                <a:gd name="connsiteY1" fmla="*/ 906437 h 3305832"/>
                <a:gd name="connsiteX2" fmla="*/ 5235245 w 5891440"/>
                <a:gd name="connsiteY2" fmla="*/ 168355 h 3305832"/>
                <a:gd name="connsiteX3" fmla="*/ 5891440 w 5891440"/>
                <a:gd name="connsiteY3" fmla="*/ 906437 h 3305832"/>
                <a:gd name="connsiteX4" fmla="*/ 5522399 w 5891440"/>
                <a:gd name="connsiteY4" fmla="*/ 906437 h 3305832"/>
                <a:gd name="connsiteX5" fmla="*/ 3025498 w 5891440"/>
                <a:gd name="connsiteY5" fmla="*/ 3120681 h 3305832"/>
                <a:gd name="connsiteX6" fmla="*/ 3025497 w 5891440"/>
                <a:gd name="connsiteY6" fmla="*/ 3120686 h 3305832"/>
                <a:gd name="connsiteX0" fmla="*/ 4890028 w 5546223"/>
                <a:gd name="connsiteY0" fmla="*/ 0 h 3137477"/>
                <a:gd name="connsiteX1" fmla="*/ 5546223 w 5546223"/>
                <a:gd name="connsiteY1" fmla="*/ 738082 h 3137477"/>
                <a:gd name="connsiteX2" fmla="*/ 5177182 w 5546223"/>
                <a:gd name="connsiteY2" fmla="*/ 738082 h 3137477"/>
                <a:gd name="connsiteX3" fmla="*/ 2311239 w 5546223"/>
                <a:gd name="connsiteY3" fmla="*/ 2921939 h 3137477"/>
                <a:gd name="connsiteX4" fmla="*/ 4439099 w 5546223"/>
                <a:gd name="connsiteY4" fmla="*/ 738082 h 3137477"/>
                <a:gd name="connsiteX5" fmla="*/ 4070059 w 5546223"/>
                <a:gd name="connsiteY5" fmla="*/ 738082 h 3137477"/>
                <a:gd name="connsiteX6" fmla="*/ 4890028 w 5546223"/>
                <a:gd name="connsiteY6" fmla="*/ 0 h 3137477"/>
                <a:gd name="connsiteX0" fmla="*/ 1942201 w 5546223"/>
                <a:gd name="connsiteY0" fmla="*/ 2952328 h 3137477"/>
                <a:gd name="connsiteX1" fmla="*/ 0 w 5546223"/>
                <a:gd name="connsiteY1" fmla="*/ 1942199 h 3137477"/>
                <a:gd name="connsiteX2" fmla="*/ 2680280 w 5546223"/>
                <a:gd name="connsiteY2" fmla="*/ 2952331 h 3137477"/>
                <a:gd name="connsiteX3" fmla="*/ 1942201 w 5546223"/>
                <a:gd name="connsiteY3" fmla="*/ 2952328 h 3137477"/>
                <a:gd name="connsiteX0" fmla="*/ 4439100 w 5546223"/>
                <a:gd name="connsiteY0" fmla="*/ 738083 h 3137477"/>
                <a:gd name="connsiteX1" fmla="*/ 4070059 w 5546223"/>
                <a:gd name="connsiteY1" fmla="*/ 738082 h 3137477"/>
                <a:gd name="connsiteX2" fmla="*/ 4890028 w 5546223"/>
                <a:gd name="connsiteY2" fmla="*/ 0 h 3137477"/>
                <a:gd name="connsiteX3" fmla="*/ 5546223 w 5546223"/>
                <a:gd name="connsiteY3" fmla="*/ 738082 h 3137477"/>
                <a:gd name="connsiteX4" fmla="*/ 5177182 w 5546223"/>
                <a:gd name="connsiteY4" fmla="*/ 738082 h 3137477"/>
                <a:gd name="connsiteX5" fmla="*/ 2680281 w 5546223"/>
                <a:gd name="connsiteY5" fmla="*/ 2952326 h 3137477"/>
                <a:gd name="connsiteX6" fmla="*/ 2680280 w 5546223"/>
                <a:gd name="connsiteY6" fmla="*/ 2952331 h 3137477"/>
                <a:gd name="connsiteX0" fmla="*/ 4878542 w 5534737"/>
                <a:gd name="connsiteY0" fmla="*/ 0 h 3137477"/>
                <a:gd name="connsiteX1" fmla="*/ 5534737 w 5534737"/>
                <a:gd name="connsiteY1" fmla="*/ 738082 h 3137477"/>
                <a:gd name="connsiteX2" fmla="*/ 5165696 w 5534737"/>
                <a:gd name="connsiteY2" fmla="*/ 738082 h 3137477"/>
                <a:gd name="connsiteX3" fmla="*/ 2299753 w 5534737"/>
                <a:gd name="connsiteY3" fmla="*/ 2921939 h 3137477"/>
                <a:gd name="connsiteX4" fmla="*/ 4427613 w 5534737"/>
                <a:gd name="connsiteY4" fmla="*/ 738082 h 3137477"/>
                <a:gd name="connsiteX5" fmla="*/ 4058573 w 5534737"/>
                <a:gd name="connsiteY5" fmla="*/ 738082 h 3137477"/>
                <a:gd name="connsiteX6" fmla="*/ 4878542 w 5534737"/>
                <a:gd name="connsiteY6" fmla="*/ 0 h 3137477"/>
                <a:gd name="connsiteX0" fmla="*/ 1930715 w 5534737"/>
                <a:gd name="connsiteY0" fmla="*/ 2952328 h 3137477"/>
                <a:gd name="connsiteX1" fmla="*/ 0 w 5534737"/>
                <a:gd name="connsiteY1" fmla="*/ 1944216 h 3137477"/>
                <a:gd name="connsiteX2" fmla="*/ 2668794 w 5534737"/>
                <a:gd name="connsiteY2" fmla="*/ 2952331 h 3137477"/>
                <a:gd name="connsiteX3" fmla="*/ 1930715 w 5534737"/>
                <a:gd name="connsiteY3" fmla="*/ 2952328 h 3137477"/>
                <a:gd name="connsiteX0" fmla="*/ 4427614 w 5534737"/>
                <a:gd name="connsiteY0" fmla="*/ 738083 h 3137477"/>
                <a:gd name="connsiteX1" fmla="*/ 4058573 w 5534737"/>
                <a:gd name="connsiteY1" fmla="*/ 738082 h 3137477"/>
                <a:gd name="connsiteX2" fmla="*/ 4878542 w 5534737"/>
                <a:gd name="connsiteY2" fmla="*/ 0 h 3137477"/>
                <a:gd name="connsiteX3" fmla="*/ 5534737 w 5534737"/>
                <a:gd name="connsiteY3" fmla="*/ 738082 h 3137477"/>
                <a:gd name="connsiteX4" fmla="*/ 5165696 w 5534737"/>
                <a:gd name="connsiteY4" fmla="*/ 738082 h 3137477"/>
                <a:gd name="connsiteX5" fmla="*/ 2668795 w 5534737"/>
                <a:gd name="connsiteY5" fmla="*/ 2952326 h 3137477"/>
                <a:gd name="connsiteX6" fmla="*/ 2668794 w 5534737"/>
                <a:gd name="connsiteY6" fmla="*/ 2952331 h 3137477"/>
                <a:gd name="connsiteX0" fmla="*/ 2947827 w 3604022"/>
                <a:gd name="connsiteY0" fmla="*/ 0 h 3137477"/>
                <a:gd name="connsiteX1" fmla="*/ 3604022 w 3604022"/>
                <a:gd name="connsiteY1" fmla="*/ 738082 h 3137477"/>
                <a:gd name="connsiteX2" fmla="*/ 3234981 w 3604022"/>
                <a:gd name="connsiteY2" fmla="*/ 738082 h 3137477"/>
                <a:gd name="connsiteX3" fmla="*/ 369038 w 3604022"/>
                <a:gd name="connsiteY3" fmla="*/ 2921939 h 3137477"/>
                <a:gd name="connsiteX4" fmla="*/ 2496898 w 3604022"/>
                <a:gd name="connsiteY4" fmla="*/ 738082 h 3137477"/>
                <a:gd name="connsiteX5" fmla="*/ 2127858 w 3604022"/>
                <a:gd name="connsiteY5" fmla="*/ 738082 h 3137477"/>
                <a:gd name="connsiteX6" fmla="*/ 2947827 w 3604022"/>
                <a:gd name="connsiteY6" fmla="*/ 0 h 3137477"/>
                <a:gd name="connsiteX0" fmla="*/ 0 w 3604022"/>
                <a:gd name="connsiteY0" fmla="*/ 2952328 h 3137477"/>
                <a:gd name="connsiteX1" fmla="*/ 738079 w 3604022"/>
                <a:gd name="connsiteY1" fmla="*/ 2952331 h 3137477"/>
                <a:gd name="connsiteX2" fmla="*/ 0 w 3604022"/>
                <a:gd name="connsiteY2" fmla="*/ 2952328 h 3137477"/>
                <a:gd name="connsiteX0" fmla="*/ 2496899 w 3604022"/>
                <a:gd name="connsiteY0" fmla="*/ 738083 h 3137477"/>
                <a:gd name="connsiteX1" fmla="*/ 2127858 w 3604022"/>
                <a:gd name="connsiteY1" fmla="*/ 738082 h 3137477"/>
                <a:gd name="connsiteX2" fmla="*/ 2947827 w 3604022"/>
                <a:gd name="connsiteY2" fmla="*/ 0 h 3137477"/>
                <a:gd name="connsiteX3" fmla="*/ 3604022 w 3604022"/>
                <a:gd name="connsiteY3" fmla="*/ 738082 h 3137477"/>
                <a:gd name="connsiteX4" fmla="*/ 3234981 w 3604022"/>
                <a:gd name="connsiteY4" fmla="*/ 738082 h 3137477"/>
                <a:gd name="connsiteX5" fmla="*/ 738080 w 3604022"/>
                <a:gd name="connsiteY5" fmla="*/ 2952326 h 3137477"/>
                <a:gd name="connsiteX6" fmla="*/ 738079 w 3604022"/>
                <a:gd name="connsiteY6" fmla="*/ 2952331 h 313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022" h="3137477" stroke="0" extrusionOk="0">
                  <a:moveTo>
                    <a:pt x="2947827" y="0"/>
                  </a:moveTo>
                  <a:lnTo>
                    <a:pt x="3604022" y="738082"/>
                  </a:lnTo>
                  <a:lnTo>
                    <a:pt x="3234981" y="738082"/>
                  </a:lnTo>
                  <a:cubicBezTo>
                    <a:pt x="2906087" y="2196391"/>
                    <a:pt x="1671070" y="3137477"/>
                    <a:pt x="369038" y="2921939"/>
                  </a:cubicBezTo>
                  <a:cubicBezTo>
                    <a:pt x="1397999" y="2751606"/>
                    <a:pt x="2236982" y="1890544"/>
                    <a:pt x="2496898" y="738082"/>
                  </a:cubicBezTo>
                  <a:lnTo>
                    <a:pt x="2127858" y="738082"/>
                  </a:lnTo>
                  <a:lnTo>
                    <a:pt x="2947827" y="0"/>
                  </a:lnTo>
                  <a:close/>
                </a:path>
                <a:path w="3604022" h="3137477" fill="darkenLess" stroke="0" extrusionOk="0">
                  <a:moveTo>
                    <a:pt x="0" y="2952328"/>
                  </a:moveTo>
                  <a:lnTo>
                    <a:pt x="738079" y="2952331"/>
                  </a:lnTo>
                  <a:lnTo>
                    <a:pt x="0" y="2952328"/>
                  </a:lnTo>
                  <a:close/>
                </a:path>
                <a:path w="3604022" h="3137477" fill="none" extrusionOk="0">
                  <a:moveTo>
                    <a:pt x="2496899" y="738083"/>
                  </a:moveTo>
                  <a:lnTo>
                    <a:pt x="2127858" y="738082"/>
                  </a:lnTo>
                  <a:lnTo>
                    <a:pt x="2947827" y="0"/>
                  </a:lnTo>
                  <a:lnTo>
                    <a:pt x="3604022" y="738082"/>
                  </a:lnTo>
                  <a:lnTo>
                    <a:pt x="3234981" y="738082"/>
                  </a:lnTo>
                  <a:cubicBezTo>
                    <a:pt x="2941000" y="2041589"/>
                    <a:pt x="1914002" y="2952327"/>
                    <a:pt x="738080" y="2952326"/>
                  </a:cubicBezTo>
                  <a:cubicBezTo>
                    <a:pt x="738080" y="2952328"/>
                    <a:pt x="738079" y="2952329"/>
                    <a:pt x="738079" y="2952331"/>
                  </a:cubicBezTo>
                </a:path>
              </a:pathLst>
            </a:custGeom>
            <a:solidFill>
              <a:srgbClr val="00B050"/>
            </a:solidFill>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50"/>
                </a:solidFill>
              </a:endParaRPr>
            </a:p>
          </p:txBody>
        </p:sp>
        <p:sp>
          <p:nvSpPr>
            <p:cNvPr id="9" name="TextBox 8"/>
            <p:cNvSpPr txBox="1"/>
            <p:nvPr/>
          </p:nvSpPr>
          <p:spPr>
            <a:xfrm>
              <a:off x="5076056" y="3933056"/>
              <a:ext cx="1440160" cy="646331"/>
            </a:xfrm>
            <a:prstGeom prst="rect">
              <a:avLst/>
            </a:prstGeom>
            <a:noFill/>
          </p:spPr>
          <p:txBody>
            <a:bodyPr wrap="square" rtlCol="0">
              <a:spAutoFit/>
            </a:bodyPr>
            <a:lstStyle/>
            <a:p>
              <a:r>
                <a:rPr lang="en-US" altLang="zh-CN" sz="3600" dirty="0" smtClean="0">
                  <a:solidFill>
                    <a:schemeClr val="bg1"/>
                  </a:solidFill>
                </a:rPr>
                <a:t>GDP</a:t>
              </a:r>
              <a:endParaRPr lang="zh-CN" altLang="en-US" sz="3600" dirty="0">
                <a:solidFill>
                  <a:schemeClr val="bg1"/>
                </a:solidFill>
              </a:endParaRPr>
            </a:p>
          </p:txBody>
        </p:sp>
        <p:sp>
          <p:nvSpPr>
            <p:cNvPr id="10" name="TextBox 9"/>
            <p:cNvSpPr txBox="1"/>
            <p:nvPr/>
          </p:nvSpPr>
          <p:spPr>
            <a:xfrm>
              <a:off x="5076056" y="2204864"/>
              <a:ext cx="1152128" cy="584775"/>
            </a:xfrm>
            <a:prstGeom prst="rect">
              <a:avLst/>
            </a:prstGeom>
            <a:noFill/>
          </p:spPr>
          <p:txBody>
            <a:bodyPr wrap="square" rtlCol="0">
              <a:spAutoFit/>
            </a:bodyPr>
            <a:lstStyle/>
            <a:p>
              <a:r>
                <a:rPr lang="en-US" altLang="zh-CN" sz="3200" dirty="0" smtClean="0"/>
                <a:t>CPI</a:t>
              </a:r>
              <a:endParaRPr lang="zh-CN" altLang="en-US" sz="3200" dirty="0"/>
            </a:p>
          </p:txBody>
        </p:sp>
      </p:grpSp>
      <p:pic>
        <p:nvPicPr>
          <p:cNvPr id="2053" name="Picture 5" descr="C:\Users\user\AppData\Local\Microsoft\Windows\Temporary Internet Files\Content.IE5\P0XXIY95\MC900437789[1].wmf"/>
          <p:cNvPicPr>
            <a:picLocks noChangeAspect="1" noChangeArrowheads="1"/>
          </p:cNvPicPr>
          <p:nvPr/>
        </p:nvPicPr>
        <p:blipFill>
          <a:blip r:embed="rId2" cstate="print"/>
          <a:srcRect/>
          <a:stretch>
            <a:fillRect/>
          </a:stretch>
        </p:blipFill>
        <p:spPr bwMode="auto">
          <a:xfrm>
            <a:off x="6300191" y="1556792"/>
            <a:ext cx="2468925" cy="2524648"/>
          </a:xfrm>
          <a:prstGeom prst="rect">
            <a:avLst/>
          </a:prstGeom>
          <a:noFill/>
        </p:spPr>
      </p:pic>
    </p:spTree>
  </p:cSld>
  <p:clrMapOvr>
    <a:masterClrMapping/>
  </p:clrMapOvr>
  <p:transition spd="med">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2"/>
            <a:ext cx="7129040" cy="1296244"/>
          </a:xfrm>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沃尔克：</a:t>
            </a:r>
            <a:r>
              <a:rPr lang="en-US" altLang="zh-CN" sz="3200" b="1" dirty="0" smtClean="0">
                <a:solidFill>
                  <a:srgbClr val="7030A0"/>
                </a:solidFill>
                <a:latin typeface="微软雅黑" pitchFamily="34" charset="-122"/>
                <a:ea typeface="微软雅黑" pitchFamily="34" charset="-122"/>
                <a:cs typeface="+mn-cs"/>
              </a:rPr>
              <a:t/>
            </a:r>
            <a:br>
              <a:rPr lang="en-US" altLang="zh-CN" sz="3200" b="1" dirty="0" smtClean="0">
                <a:solidFill>
                  <a:srgbClr val="7030A0"/>
                </a:solidFill>
                <a:latin typeface="微软雅黑" pitchFamily="34" charset="-122"/>
                <a:ea typeface="微软雅黑" pitchFamily="34" charset="-122"/>
                <a:cs typeface="+mn-cs"/>
              </a:rPr>
            </a:br>
            <a:r>
              <a:rPr lang="zh-CN" altLang="en-US" sz="3200" b="1" dirty="0" smtClean="0">
                <a:solidFill>
                  <a:schemeClr val="bg2">
                    <a:lumMod val="25000"/>
                  </a:schemeClr>
                </a:solidFill>
                <a:latin typeface="微软雅黑" pitchFamily="34" charset="-122"/>
                <a:ea typeface="微软雅黑" pitchFamily="34" charset="-122"/>
                <a:cs typeface="+mn-cs"/>
              </a:rPr>
              <a:t>伟大的美联储主席、货币主义的实践者</a:t>
            </a:r>
          </a:p>
        </p:txBody>
      </p:sp>
      <p:pic>
        <p:nvPicPr>
          <p:cNvPr id="8" name="图片 7" descr="255_11043995110_20120508174835.jpg"/>
          <p:cNvPicPr>
            <a:picLocks noChangeAspect="1"/>
          </p:cNvPicPr>
          <p:nvPr/>
        </p:nvPicPr>
        <p:blipFill>
          <a:blip r:embed="rId3" cstate="print"/>
          <a:stretch>
            <a:fillRect/>
          </a:stretch>
        </p:blipFill>
        <p:spPr>
          <a:xfrm>
            <a:off x="2339752" y="2357437"/>
            <a:ext cx="4498100" cy="3430754"/>
          </a:xfrm>
          <a:prstGeom prst="rect">
            <a:avLst/>
          </a:prstGeom>
        </p:spPr>
      </p:pic>
    </p:spTree>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里根经济学</a:t>
            </a:r>
            <a:r>
              <a:rPr lang="en-US" altLang="zh-CN" sz="3200" b="1" dirty="0" smtClean="0">
                <a:solidFill>
                  <a:srgbClr val="7030A0"/>
                </a:solidFill>
                <a:latin typeface="微软雅黑" pitchFamily="34" charset="-122"/>
                <a:ea typeface="微软雅黑" pitchFamily="34" charset="-122"/>
                <a:cs typeface="+mn-cs"/>
              </a:rPr>
              <a:t>=</a:t>
            </a:r>
            <a:r>
              <a:rPr lang="zh-CN" altLang="en-US" sz="3200" b="1" dirty="0" smtClean="0">
                <a:solidFill>
                  <a:srgbClr val="7030A0"/>
                </a:solidFill>
                <a:latin typeface="微软雅黑" pitchFamily="34" charset="-122"/>
                <a:ea typeface="微软雅黑" pitchFamily="34" charset="-122"/>
                <a:cs typeface="+mn-cs"/>
              </a:rPr>
              <a:t>供应学派</a:t>
            </a:r>
            <a:r>
              <a:rPr lang="en-US" altLang="zh-CN" sz="3200" b="1" dirty="0" smtClean="0">
                <a:solidFill>
                  <a:srgbClr val="7030A0"/>
                </a:solidFill>
                <a:latin typeface="微软雅黑" pitchFamily="34" charset="-122"/>
                <a:ea typeface="微软雅黑" pitchFamily="34" charset="-122"/>
                <a:cs typeface="+mn-cs"/>
              </a:rPr>
              <a:t>+</a:t>
            </a:r>
            <a:r>
              <a:rPr lang="zh-CN" altLang="en-US" sz="3200" b="1" dirty="0" smtClean="0">
                <a:solidFill>
                  <a:srgbClr val="7030A0"/>
                </a:solidFill>
                <a:latin typeface="微软雅黑" pitchFamily="34" charset="-122"/>
                <a:ea typeface="微软雅黑" pitchFamily="34" charset="-122"/>
                <a:cs typeface="+mn-cs"/>
              </a:rPr>
              <a:t>货币主义</a:t>
            </a:r>
          </a:p>
        </p:txBody>
      </p:sp>
      <p:pic>
        <p:nvPicPr>
          <p:cNvPr id="4" name="内容占位符 3" descr="01300000019456121507185974945_140.jpg"/>
          <p:cNvPicPr>
            <a:picLocks noGrp="1" noChangeAspect="1"/>
          </p:cNvPicPr>
          <p:nvPr>
            <p:ph idx="1"/>
          </p:nvPr>
        </p:nvPicPr>
        <p:blipFill>
          <a:blip r:embed="rId3" cstate="print"/>
          <a:stretch>
            <a:fillRect/>
          </a:stretch>
        </p:blipFill>
        <p:spPr>
          <a:xfrm>
            <a:off x="5868144" y="1628800"/>
            <a:ext cx="3024336" cy="4366827"/>
          </a:xfrm>
        </p:spPr>
      </p:pic>
      <p:pic>
        <p:nvPicPr>
          <p:cNvPr id="5" name="图片 4" descr="35BE2E4ADF119FE03F1941D11BC3617D.jpg"/>
          <p:cNvPicPr>
            <a:picLocks noChangeAspect="1"/>
          </p:cNvPicPr>
          <p:nvPr/>
        </p:nvPicPr>
        <p:blipFill>
          <a:blip r:embed="rId4" cstate="print"/>
          <a:stretch>
            <a:fillRect/>
          </a:stretch>
        </p:blipFill>
        <p:spPr>
          <a:xfrm>
            <a:off x="179512" y="2132856"/>
            <a:ext cx="5238750" cy="3638550"/>
          </a:xfrm>
          <a:prstGeom prst="rect">
            <a:avLst/>
          </a:prstGeom>
        </p:spPr>
      </p:pic>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4320480" cy="1080120"/>
          </a:xfrm>
        </p:spPr>
        <p:txBody>
          <a:bodyPr>
            <a:normAutofit fontScale="90000"/>
          </a:bodyPr>
          <a:lstStyle/>
          <a:p>
            <a:pPr algn="l">
              <a:buNone/>
            </a:pPr>
            <a:r>
              <a:rPr lang="zh-CN" altLang="en-US" sz="3600" b="1" dirty="0" smtClean="0">
                <a:solidFill>
                  <a:srgbClr val="7030A0"/>
                </a:solidFill>
                <a:latin typeface="微软雅黑" pitchFamily="34" charset="-122"/>
                <a:ea typeface="微软雅黑" pitchFamily="34" charset="-122"/>
                <a:cs typeface="+mn-cs"/>
              </a:rPr>
              <a:t>从相机抉择到泰勒规则</a:t>
            </a:r>
            <a:r>
              <a:rPr lang="en-US" altLang="zh-CN" sz="3600" dirty="0" smtClean="0">
                <a:solidFill>
                  <a:srgbClr val="0070C0"/>
                </a:solidFill>
                <a:latin typeface="华文中宋" pitchFamily="2" charset="-122"/>
                <a:ea typeface="华文中宋" pitchFamily="2" charset="-122"/>
              </a:rPr>
              <a:t/>
            </a:r>
            <a:br>
              <a:rPr lang="en-US" altLang="zh-CN" sz="3600" dirty="0" smtClean="0">
                <a:solidFill>
                  <a:srgbClr val="0070C0"/>
                </a:solidFill>
                <a:latin typeface="华文中宋" pitchFamily="2" charset="-122"/>
                <a:ea typeface="华文中宋" pitchFamily="2" charset="-122"/>
              </a:rPr>
            </a:br>
            <a:endParaRPr lang="zh-CN" altLang="en-US" sz="3600" dirty="0"/>
          </a:p>
        </p:txBody>
      </p:sp>
      <p:sp>
        <p:nvSpPr>
          <p:cNvPr id="3" name="内容占位符 2"/>
          <p:cNvSpPr>
            <a:spLocks noGrp="1"/>
          </p:cNvSpPr>
          <p:nvPr>
            <p:ph idx="1"/>
          </p:nvPr>
        </p:nvSpPr>
        <p:spPr>
          <a:xfrm>
            <a:off x="0" y="2636912"/>
            <a:ext cx="4499992" cy="3816424"/>
          </a:xfrm>
        </p:spPr>
        <p:txBody>
          <a:bodyPr>
            <a:noAutofit/>
          </a:bodyPr>
          <a:lstStyle/>
          <a:p>
            <a:pPr marL="0">
              <a:buNone/>
            </a:pPr>
            <a:r>
              <a:rPr lang="zh-CN" altLang="en-US" sz="2000" dirty="0" smtClean="0">
                <a:solidFill>
                  <a:schemeClr val="bg2">
                    <a:lumMod val="25000"/>
                  </a:schemeClr>
                </a:solidFill>
                <a:latin typeface="微软雅黑" pitchFamily="34" charset="-122"/>
                <a:ea typeface="微软雅黑" pitchFamily="34" charset="-122"/>
              </a:rPr>
              <a:t>格林斯潘</a:t>
            </a:r>
            <a:r>
              <a:rPr lang="en-US" altLang="zh-CN" sz="2000" dirty="0" smtClean="0">
                <a:solidFill>
                  <a:schemeClr val="bg2">
                    <a:lumMod val="25000"/>
                  </a:schemeClr>
                </a:solidFill>
                <a:latin typeface="微软雅黑" pitchFamily="34" charset="-122"/>
                <a:ea typeface="微软雅黑" pitchFamily="34" charset="-122"/>
              </a:rPr>
              <a:t>:</a:t>
            </a:r>
          </a:p>
          <a:p>
            <a:pPr marL="0">
              <a:buNone/>
            </a:pPr>
            <a:r>
              <a:rPr lang="zh-CN" altLang="en-US" sz="2000" dirty="0" smtClean="0">
                <a:solidFill>
                  <a:schemeClr val="bg2">
                    <a:lumMod val="25000"/>
                  </a:schemeClr>
                </a:solidFill>
                <a:latin typeface="微软雅黑" pitchFamily="34" charset="-122"/>
                <a:ea typeface="微软雅黑" pitchFamily="34" charset="-122"/>
              </a:rPr>
              <a:t>美国社会投资方式改变，大量流动资金很难被包括在货币供应量之内。货币供应量与经济增长之间的必然联系被打破。因此以“中性”的货币政策促使利率水平保持中性。对经济既不起刺激、也不起抑制作用、从而使经济以其自身的潜在增长率在低通胀预期下增长，进一步考察。</a:t>
            </a:r>
            <a:endParaRPr lang="zh-CN" altLang="en-US" sz="2000" dirty="0">
              <a:solidFill>
                <a:schemeClr val="bg2">
                  <a:lumMod val="25000"/>
                </a:schemeClr>
              </a:solidFill>
              <a:latin typeface="微软雅黑" pitchFamily="34" charset="-122"/>
              <a:ea typeface="微软雅黑" pitchFamily="34" charset="-122"/>
            </a:endParaRPr>
          </a:p>
        </p:txBody>
      </p:sp>
      <p:sp>
        <p:nvSpPr>
          <p:cNvPr id="4" name="TextBox 3"/>
          <p:cNvSpPr txBox="1"/>
          <p:nvPr/>
        </p:nvSpPr>
        <p:spPr>
          <a:xfrm>
            <a:off x="4644008" y="2636912"/>
            <a:ext cx="4499992" cy="3139321"/>
          </a:xfrm>
          <a:prstGeom prst="rect">
            <a:avLst/>
          </a:prstGeom>
          <a:noFill/>
        </p:spPr>
        <p:txBody>
          <a:bodyPr wrap="square" rtlCol="0">
            <a:spAutoFit/>
          </a:bodyPr>
          <a:lstStyle/>
          <a:p>
            <a:r>
              <a:rPr lang="zh-CN" altLang="en-US" sz="2000" dirty="0" smtClean="0">
                <a:solidFill>
                  <a:schemeClr val="bg2">
                    <a:lumMod val="25000"/>
                  </a:schemeClr>
                </a:solidFill>
                <a:latin typeface="微软雅黑" pitchFamily="34" charset="-122"/>
                <a:ea typeface="微软雅黑" pitchFamily="34" charset="-122"/>
              </a:rPr>
              <a:t>泰勒规则</a:t>
            </a:r>
            <a:r>
              <a:rPr lang="en-US" altLang="zh-CN" sz="2000" dirty="0" smtClean="0">
                <a:solidFill>
                  <a:schemeClr val="bg2">
                    <a:lumMod val="25000"/>
                  </a:schemeClr>
                </a:solidFill>
                <a:latin typeface="微软雅黑" pitchFamily="34" charset="-122"/>
                <a:ea typeface="微软雅黑" pitchFamily="34" charset="-122"/>
              </a:rPr>
              <a:t>:</a:t>
            </a:r>
          </a:p>
          <a:p>
            <a:r>
              <a:rPr lang="zh-CN" altLang="en-US" sz="2000" dirty="0" smtClean="0">
                <a:solidFill>
                  <a:schemeClr val="bg2">
                    <a:lumMod val="25000"/>
                  </a:schemeClr>
                </a:solidFill>
                <a:latin typeface="微软雅黑" pitchFamily="34" charset="-122"/>
                <a:ea typeface="微软雅黑" pitchFamily="34" charset="-122"/>
              </a:rPr>
              <a:t>由斯坦福大学的约翰泰勒</a:t>
            </a:r>
            <a:r>
              <a:rPr lang="en-US" altLang="zh-CN" sz="2000" dirty="0" smtClean="0">
                <a:solidFill>
                  <a:schemeClr val="bg2">
                    <a:lumMod val="25000"/>
                  </a:schemeClr>
                </a:solidFill>
                <a:latin typeface="微软雅黑" pitchFamily="34" charset="-122"/>
                <a:ea typeface="微软雅黑" pitchFamily="34" charset="-122"/>
              </a:rPr>
              <a:t>1993</a:t>
            </a:r>
            <a:r>
              <a:rPr lang="zh-CN" altLang="en-US" sz="2000" dirty="0" smtClean="0">
                <a:solidFill>
                  <a:schemeClr val="bg2">
                    <a:lumMod val="25000"/>
                  </a:schemeClr>
                </a:solidFill>
                <a:latin typeface="微软雅黑" pitchFamily="34" charset="-122"/>
                <a:ea typeface="微软雅黑" pitchFamily="34" charset="-122"/>
              </a:rPr>
              <a:t>年根据美国货币政策的实际经验而确定的一种短期利率调整的规则。保持实际短期利率稳定和中性政策立场，当产出缺口为正和通胀缺口超过目标值时，应提高实际利率。当产出缺口为负和通胀缺口低于目标值时，应降低实际利率。</a:t>
            </a:r>
          </a:p>
          <a:p>
            <a:endParaRPr lang="zh-CN" altLang="en-US" dirty="0"/>
          </a:p>
        </p:txBody>
      </p:sp>
      <p:sp>
        <p:nvSpPr>
          <p:cNvPr id="5" name="TextBox 4"/>
          <p:cNvSpPr txBox="1"/>
          <p:nvPr/>
        </p:nvSpPr>
        <p:spPr>
          <a:xfrm>
            <a:off x="683568" y="1700808"/>
            <a:ext cx="7560840" cy="707886"/>
          </a:xfrm>
          <a:prstGeom prst="rect">
            <a:avLst/>
          </a:prstGeom>
          <a:noFill/>
        </p:spPr>
        <p:txBody>
          <a:bodyPr wrap="square" rtlCol="0">
            <a:spAutoFit/>
          </a:bodyPr>
          <a:lstStyle/>
          <a:p>
            <a:r>
              <a:rPr lang="zh-CN" altLang="en-US" sz="2000" dirty="0" smtClean="0">
                <a:solidFill>
                  <a:schemeClr val="accent6">
                    <a:lumMod val="75000"/>
                  </a:schemeClr>
                </a:solidFill>
                <a:latin typeface="微软雅黑" pitchFamily="34" charset="-122"/>
                <a:ea typeface="微软雅黑" pitchFamily="34" charset="-122"/>
              </a:rPr>
              <a:t>       </a:t>
            </a:r>
            <a:r>
              <a:rPr lang="zh-CN" altLang="en-US" sz="2000" dirty="0" smtClean="0">
                <a:solidFill>
                  <a:srgbClr val="00B050"/>
                </a:solidFill>
                <a:latin typeface="微软雅黑" pitchFamily="34" charset="-122"/>
                <a:ea typeface="微软雅黑" pitchFamily="34" charset="-122"/>
              </a:rPr>
              <a:t>1993年7月，美联储主席艾伦·格林斯潘突然宣布，今后以实际利率作为对经济进行宏观调控的主要手段。</a:t>
            </a:r>
          </a:p>
        </p:txBody>
      </p:sp>
    </p:spTree>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cs typeface="+mn-cs"/>
              </a:rPr>
              <a:t>新经济与非理性繁荣</a:t>
            </a:r>
          </a:p>
        </p:txBody>
      </p:sp>
      <p:sp>
        <p:nvSpPr>
          <p:cNvPr id="7" name="任意多边形 6"/>
          <p:cNvSpPr/>
          <p:nvPr/>
        </p:nvSpPr>
        <p:spPr>
          <a:xfrm>
            <a:off x="1763688" y="1628800"/>
            <a:ext cx="3604022" cy="3528392"/>
          </a:xfrm>
          <a:custGeom>
            <a:avLst/>
            <a:gdLst>
              <a:gd name="connsiteX0" fmla="*/ 5526614 w 6264696"/>
              <a:gd name="connsiteY0" fmla="*/ 0 h 2952328"/>
              <a:gd name="connsiteX1" fmla="*/ 6182809 w 6264696"/>
              <a:gd name="connsiteY1" fmla="*/ 738082 h 2952328"/>
              <a:gd name="connsiteX2" fmla="*/ 5813768 w 6264696"/>
              <a:gd name="connsiteY2" fmla="*/ 738082 h 2952328"/>
              <a:gd name="connsiteX3" fmla="*/ 2947825 w 6264696"/>
              <a:gd name="connsiteY3" fmla="*/ 2921939 h 2952328"/>
              <a:gd name="connsiteX4" fmla="*/ 5075685 w 6264696"/>
              <a:gd name="connsiteY4" fmla="*/ 738082 h 2952328"/>
              <a:gd name="connsiteX5" fmla="*/ 4706645 w 6264696"/>
              <a:gd name="connsiteY5" fmla="*/ 738082 h 2952328"/>
              <a:gd name="connsiteX6" fmla="*/ 5526614 w 6264696"/>
              <a:gd name="connsiteY6" fmla="*/ 0 h 2952328"/>
              <a:gd name="connsiteX0" fmla="*/ 2578787 w 6264696"/>
              <a:gd name="connsiteY0" fmla="*/ 2952328 h 2952328"/>
              <a:gd name="connsiteX1" fmla="*/ 636586 w 6264696"/>
              <a:gd name="connsiteY1" fmla="*/ 1942199 h 2952328"/>
              <a:gd name="connsiteX2" fmla="*/ 2 w 6264696"/>
              <a:gd name="connsiteY2" fmla="*/ -3 h 2952328"/>
              <a:gd name="connsiteX3" fmla="*/ 738082 w 6264696"/>
              <a:gd name="connsiteY3" fmla="*/ 0 h 2952328"/>
              <a:gd name="connsiteX4" fmla="*/ 3316866 w 6264696"/>
              <a:gd name="connsiteY4" fmla="*/ 2952331 h 2952328"/>
              <a:gd name="connsiteX5" fmla="*/ 2578787 w 6264696"/>
              <a:gd name="connsiteY5" fmla="*/ 2952328 h 2952328"/>
              <a:gd name="connsiteX0" fmla="*/ 2947826 w 6264696"/>
              <a:gd name="connsiteY0" fmla="*/ 2921940 h 2952328"/>
              <a:gd name="connsiteX1" fmla="*/ 5075686 w 6264696"/>
              <a:gd name="connsiteY1" fmla="*/ 738083 h 2952328"/>
              <a:gd name="connsiteX2" fmla="*/ 4706645 w 6264696"/>
              <a:gd name="connsiteY2" fmla="*/ 738082 h 2952328"/>
              <a:gd name="connsiteX3" fmla="*/ 5526614 w 6264696"/>
              <a:gd name="connsiteY3" fmla="*/ 0 h 2952328"/>
              <a:gd name="connsiteX4" fmla="*/ 6182809 w 6264696"/>
              <a:gd name="connsiteY4" fmla="*/ 738082 h 2952328"/>
              <a:gd name="connsiteX5" fmla="*/ 5813768 w 6264696"/>
              <a:gd name="connsiteY5" fmla="*/ 738082 h 2952328"/>
              <a:gd name="connsiteX6" fmla="*/ 3316867 w 6264696"/>
              <a:gd name="connsiteY6" fmla="*/ 2952326 h 2952328"/>
              <a:gd name="connsiteX7" fmla="*/ 2578787 w 6264696"/>
              <a:gd name="connsiteY7" fmla="*/ 2952328 h 2952328"/>
              <a:gd name="connsiteX8" fmla="*/ 636586 w 6264696"/>
              <a:gd name="connsiteY8" fmla="*/ 1942199 h 2952328"/>
              <a:gd name="connsiteX9" fmla="*/ 2 w 6264696"/>
              <a:gd name="connsiteY9" fmla="*/ -3 h 2952328"/>
              <a:gd name="connsiteX10" fmla="*/ 738082 w 6264696"/>
              <a:gd name="connsiteY10" fmla="*/ 0 h 2952328"/>
              <a:gd name="connsiteX11" fmla="*/ 3316866 w 6264696"/>
              <a:gd name="connsiteY11" fmla="*/ 2952331 h 2952328"/>
              <a:gd name="connsiteX0" fmla="*/ 5526613 w 6182808"/>
              <a:gd name="connsiteY0" fmla="*/ 168355 h 3305832"/>
              <a:gd name="connsiteX1" fmla="*/ 6182808 w 6182808"/>
              <a:gd name="connsiteY1" fmla="*/ 906437 h 3305832"/>
              <a:gd name="connsiteX2" fmla="*/ 5813767 w 6182808"/>
              <a:gd name="connsiteY2" fmla="*/ 906437 h 3305832"/>
              <a:gd name="connsiteX3" fmla="*/ 2947824 w 6182808"/>
              <a:gd name="connsiteY3" fmla="*/ 3090294 h 3305832"/>
              <a:gd name="connsiteX4" fmla="*/ 5075684 w 6182808"/>
              <a:gd name="connsiteY4" fmla="*/ 906437 h 3305832"/>
              <a:gd name="connsiteX5" fmla="*/ 4706644 w 6182808"/>
              <a:gd name="connsiteY5" fmla="*/ 906437 h 3305832"/>
              <a:gd name="connsiteX6" fmla="*/ 5526613 w 6182808"/>
              <a:gd name="connsiteY6" fmla="*/ 168355 h 3305832"/>
              <a:gd name="connsiteX0" fmla="*/ 2578786 w 6182808"/>
              <a:gd name="connsiteY0" fmla="*/ 3120683 h 3305832"/>
              <a:gd name="connsiteX1" fmla="*/ 636585 w 6182808"/>
              <a:gd name="connsiteY1" fmla="*/ 2110554 h 3305832"/>
              <a:gd name="connsiteX2" fmla="*/ 1 w 6182808"/>
              <a:gd name="connsiteY2" fmla="*/ 168352 h 3305832"/>
              <a:gd name="connsiteX3" fmla="*/ 738081 w 6182808"/>
              <a:gd name="connsiteY3" fmla="*/ 168355 h 3305832"/>
              <a:gd name="connsiteX4" fmla="*/ 3316865 w 6182808"/>
              <a:gd name="connsiteY4" fmla="*/ 3120686 h 3305832"/>
              <a:gd name="connsiteX5" fmla="*/ 2578786 w 6182808"/>
              <a:gd name="connsiteY5" fmla="*/ 3120683 h 3305832"/>
              <a:gd name="connsiteX0" fmla="*/ 2947825 w 6182808"/>
              <a:gd name="connsiteY0" fmla="*/ 3090295 h 3305832"/>
              <a:gd name="connsiteX1" fmla="*/ 5075685 w 6182808"/>
              <a:gd name="connsiteY1" fmla="*/ 906438 h 3305832"/>
              <a:gd name="connsiteX2" fmla="*/ 4706644 w 6182808"/>
              <a:gd name="connsiteY2" fmla="*/ 906437 h 3305832"/>
              <a:gd name="connsiteX3" fmla="*/ 5526613 w 6182808"/>
              <a:gd name="connsiteY3" fmla="*/ 168355 h 3305832"/>
              <a:gd name="connsiteX4" fmla="*/ 6182808 w 6182808"/>
              <a:gd name="connsiteY4" fmla="*/ 906437 h 3305832"/>
              <a:gd name="connsiteX5" fmla="*/ 5813767 w 6182808"/>
              <a:gd name="connsiteY5" fmla="*/ 906437 h 3305832"/>
              <a:gd name="connsiteX6" fmla="*/ 3316866 w 6182808"/>
              <a:gd name="connsiteY6" fmla="*/ 3120681 h 3305832"/>
              <a:gd name="connsiteX7" fmla="*/ 2578786 w 6182808"/>
              <a:gd name="connsiteY7" fmla="*/ 3120683 h 3305832"/>
              <a:gd name="connsiteX8" fmla="*/ 636585 w 6182808"/>
              <a:gd name="connsiteY8" fmla="*/ 2110554 h 3305832"/>
              <a:gd name="connsiteX9" fmla="*/ 738081 w 6182808"/>
              <a:gd name="connsiteY9" fmla="*/ 168355 h 3305832"/>
              <a:gd name="connsiteX10" fmla="*/ 3316865 w 6182808"/>
              <a:gd name="connsiteY10" fmla="*/ 3120686 h 3305832"/>
              <a:gd name="connsiteX0" fmla="*/ 5526613 w 6182808"/>
              <a:gd name="connsiteY0" fmla="*/ 168355 h 3305832"/>
              <a:gd name="connsiteX1" fmla="*/ 6182808 w 6182808"/>
              <a:gd name="connsiteY1" fmla="*/ 906437 h 3305832"/>
              <a:gd name="connsiteX2" fmla="*/ 5813767 w 6182808"/>
              <a:gd name="connsiteY2" fmla="*/ 906437 h 3305832"/>
              <a:gd name="connsiteX3" fmla="*/ 2947824 w 6182808"/>
              <a:gd name="connsiteY3" fmla="*/ 3090294 h 3305832"/>
              <a:gd name="connsiteX4" fmla="*/ 5075684 w 6182808"/>
              <a:gd name="connsiteY4" fmla="*/ 906437 h 3305832"/>
              <a:gd name="connsiteX5" fmla="*/ 4706644 w 6182808"/>
              <a:gd name="connsiteY5" fmla="*/ 906437 h 3305832"/>
              <a:gd name="connsiteX6" fmla="*/ 5526613 w 6182808"/>
              <a:gd name="connsiteY6" fmla="*/ 168355 h 3305832"/>
              <a:gd name="connsiteX0" fmla="*/ 2578786 w 6182808"/>
              <a:gd name="connsiteY0" fmla="*/ 3120683 h 3305832"/>
              <a:gd name="connsiteX1" fmla="*/ 636585 w 6182808"/>
              <a:gd name="connsiteY1" fmla="*/ 2110554 h 3305832"/>
              <a:gd name="connsiteX2" fmla="*/ 1 w 6182808"/>
              <a:gd name="connsiteY2" fmla="*/ 168352 h 3305832"/>
              <a:gd name="connsiteX3" fmla="*/ 738081 w 6182808"/>
              <a:gd name="connsiteY3" fmla="*/ 168355 h 3305832"/>
              <a:gd name="connsiteX4" fmla="*/ 3316865 w 6182808"/>
              <a:gd name="connsiteY4" fmla="*/ 3120686 h 3305832"/>
              <a:gd name="connsiteX5" fmla="*/ 2578786 w 6182808"/>
              <a:gd name="connsiteY5" fmla="*/ 3120683 h 3305832"/>
              <a:gd name="connsiteX0" fmla="*/ 2947825 w 6182808"/>
              <a:gd name="connsiteY0" fmla="*/ 3090295 h 3305832"/>
              <a:gd name="connsiteX1" fmla="*/ 5075685 w 6182808"/>
              <a:gd name="connsiteY1" fmla="*/ 906438 h 3305832"/>
              <a:gd name="connsiteX2" fmla="*/ 4706644 w 6182808"/>
              <a:gd name="connsiteY2" fmla="*/ 906437 h 3305832"/>
              <a:gd name="connsiteX3" fmla="*/ 5526613 w 6182808"/>
              <a:gd name="connsiteY3" fmla="*/ 168355 h 3305832"/>
              <a:gd name="connsiteX4" fmla="*/ 6182808 w 6182808"/>
              <a:gd name="connsiteY4" fmla="*/ 906437 h 3305832"/>
              <a:gd name="connsiteX5" fmla="*/ 5813767 w 6182808"/>
              <a:gd name="connsiteY5" fmla="*/ 906437 h 3305832"/>
              <a:gd name="connsiteX6" fmla="*/ 3316866 w 6182808"/>
              <a:gd name="connsiteY6" fmla="*/ 3120681 h 3305832"/>
              <a:gd name="connsiteX7" fmla="*/ 2578786 w 6182808"/>
              <a:gd name="connsiteY7" fmla="*/ 3120683 h 3305832"/>
              <a:gd name="connsiteX8" fmla="*/ 636585 w 6182808"/>
              <a:gd name="connsiteY8" fmla="*/ 2110554 h 3305832"/>
              <a:gd name="connsiteX9" fmla="*/ 720079 w 6182808"/>
              <a:gd name="connsiteY9" fmla="*/ 168355 h 3305832"/>
              <a:gd name="connsiteX10" fmla="*/ 3316865 w 6182808"/>
              <a:gd name="connsiteY10" fmla="*/ 3120686 h 3305832"/>
              <a:gd name="connsiteX0" fmla="*/ 5253247 w 5909442"/>
              <a:gd name="connsiteY0" fmla="*/ 168355 h 3305832"/>
              <a:gd name="connsiteX1" fmla="*/ 5909442 w 5909442"/>
              <a:gd name="connsiteY1" fmla="*/ 906437 h 3305832"/>
              <a:gd name="connsiteX2" fmla="*/ 5540401 w 5909442"/>
              <a:gd name="connsiteY2" fmla="*/ 906437 h 3305832"/>
              <a:gd name="connsiteX3" fmla="*/ 2674458 w 5909442"/>
              <a:gd name="connsiteY3" fmla="*/ 3090294 h 3305832"/>
              <a:gd name="connsiteX4" fmla="*/ 4802318 w 5909442"/>
              <a:gd name="connsiteY4" fmla="*/ 906437 h 3305832"/>
              <a:gd name="connsiteX5" fmla="*/ 4433278 w 5909442"/>
              <a:gd name="connsiteY5" fmla="*/ 906437 h 3305832"/>
              <a:gd name="connsiteX6" fmla="*/ 5253247 w 5909442"/>
              <a:gd name="connsiteY6" fmla="*/ 168355 h 3305832"/>
              <a:gd name="connsiteX0" fmla="*/ 2305420 w 5909442"/>
              <a:gd name="connsiteY0" fmla="*/ 3120683 h 3305832"/>
              <a:gd name="connsiteX1" fmla="*/ 363219 w 5909442"/>
              <a:gd name="connsiteY1" fmla="*/ 2110554 h 3305832"/>
              <a:gd name="connsiteX2" fmla="*/ 464715 w 5909442"/>
              <a:gd name="connsiteY2" fmla="*/ 168355 h 3305832"/>
              <a:gd name="connsiteX3" fmla="*/ 3043499 w 5909442"/>
              <a:gd name="connsiteY3" fmla="*/ 3120686 h 3305832"/>
              <a:gd name="connsiteX4" fmla="*/ 2305420 w 5909442"/>
              <a:gd name="connsiteY4" fmla="*/ 3120683 h 3305832"/>
              <a:gd name="connsiteX0" fmla="*/ 2674459 w 5909442"/>
              <a:gd name="connsiteY0" fmla="*/ 3090295 h 3305832"/>
              <a:gd name="connsiteX1" fmla="*/ 4802319 w 5909442"/>
              <a:gd name="connsiteY1" fmla="*/ 906438 h 3305832"/>
              <a:gd name="connsiteX2" fmla="*/ 4433278 w 5909442"/>
              <a:gd name="connsiteY2" fmla="*/ 906437 h 3305832"/>
              <a:gd name="connsiteX3" fmla="*/ 5253247 w 5909442"/>
              <a:gd name="connsiteY3" fmla="*/ 168355 h 3305832"/>
              <a:gd name="connsiteX4" fmla="*/ 5909442 w 5909442"/>
              <a:gd name="connsiteY4" fmla="*/ 906437 h 3305832"/>
              <a:gd name="connsiteX5" fmla="*/ 5540401 w 5909442"/>
              <a:gd name="connsiteY5" fmla="*/ 906437 h 3305832"/>
              <a:gd name="connsiteX6" fmla="*/ 3043500 w 5909442"/>
              <a:gd name="connsiteY6" fmla="*/ 3120681 h 3305832"/>
              <a:gd name="connsiteX7" fmla="*/ 2305420 w 5909442"/>
              <a:gd name="connsiteY7" fmla="*/ 3120683 h 3305832"/>
              <a:gd name="connsiteX8" fmla="*/ 363219 w 5909442"/>
              <a:gd name="connsiteY8" fmla="*/ 2110554 h 3305832"/>
              <a:gd name="connsiteX9" fmla="*/ 446713 w 5909442"/>
              <a:gd name="connsiteY9" fmla="*/ 168355 h 3305832"/>
              <a:gd name="connsiteX10" fmla="*/ 3043499 w 5909442"/>
              <a:gd name="connsiteY10"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2287418 w 5891440"/>
              <a:gd name="connsiteY7" fmla="*/ 3120683 h 3305832"/>
              <a:gd name="connsiteX8" fmla="*/ 345217 w 5891440"/>
              <a:gd name="connsiteY8" fmla="*/ 2110554 h 3305832"/>
              <a:gd name="connsiteX9" fmla="*/ 3025497 w 5891440"/>
              <a:gd name="connsiteY9"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2287418 w 5891440"/>
              <a:gd name="connsiteY7" fmla="*/ 3120683 h 3305832"/>
              <a:gd name="connsiteX8" fmla="*/ 3025497 w 5891440"/>
              <a:gd name="connsiteY8"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3025497 w 5891440"/>
              <a:gd name="connsiteY7"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4784317 w 5891440"/>
              <a:gd name="connsiteY0" fmla="*/ 906438 h 3305832"/>
              <a:gd name="connsiteX1" fmla="*/ 4415276 w 5891440"/>
              <a:gd name="connsiteY1" fmla="*/ 906437 h 3305832"/>
              <a:gd name="connsiteX2" fmla="*/ 5235245 w 5891440"/>
              <a:gd name="connsiteY2" fmla="*/ 168355 h 3305832"/>
              <a:gd name="connsiteX3" fmla="*/ 5891440 w 5891440"/>
              <a:gd name="connsiteY3" fmla="*/ 906437 h 3305832"/>
              <a:gd name="connsiteX4" fmla="*/ 5522399 w 5891440"/>
              <a:gd name="connsiteY4" fmla="*/ 906437 h 3305832"/>
              <a:gd name="connsiteX5" fmla="*/ 3025498 w 5891440"/>
              <a:gd name="connsiteY5" fmla="*/ 3120681 h 3305832"/>
              <a:gd name="connsiteX6" fmla="*/ 3025497 w 5891440"/>
              <a:gd name="connsiteY6" fmla="*/ 3120686 h 3305832"/>
              <a:gd name="connsiteX0" fmla="*/ 4890028 w 5546223"/>
              <a:gd name="connsiteY0" fmla="*/ 0 h 3137477"/>
              <a:gd name="connsiteX1" fmla="*/ 5546223 w 5546223"/>
              <a:gd name="connsiteY1" fmla="*/ 738082 h 3137477"/>
              <a:gd name="connsiteX2" fmla="*/ 5177182 w 5546223"/>
              <a:gd name="connsiteY2" fmla="*/ 738082 h 3137477"/>
              <a:gd name="connsiteX3" fmla="*/ 2311239 w 5546223"/>
              <a:gd name="connsiteY3" fmla="*/ 2921939 h 3137477"/>
              <a:gd name="connsiteX4" fmla="*/ 4439099 w 5546223"/>
              <a:gd name="connsiteY4" fmla="*/ 738082 h 3137477"/>
              <a:gd name="connsiteX5" fmla="*/ 4070059 w 5546223"/>
              <a:gd name="connsiteY5" fmla="*/ 738082 h 3137477"/>
              <a:gd name="connsiteX6" fmla="*/ 4890028 w 5546223"/>
              <a:gd name="connsiteY6" fmla="*/ 0 h 3137477"/>
              <a:gd name="connsiteX0" fmla="*/ 1942201 w 5546223"/>
              <a:gd name="connsiteY0" fmla="*/ 2952328 h 3137477"/>
              <a:gd name="connsiteX1" fmla="*/ 0 w 5546223"/>
              <a:gd name="connsiteY1" fmla="*/ 1942199 h 3137477"/>
              <a:gd name="connsiteX2" fmla="*/ 2680280 w 5546223"/>
              <a:gd name="connsiteY2" fmla="*/ 2952331 h 3137477"/>
              <a:gd name="connsiteX3" fmla="*/ 1942201 w 5546223"/>
              <a:gd name="connsiteY3" fmla="*/ 2952328 h 3137477"/>
              <a:gd name="connsiteX0" fmla="*/ 4439100 w 5546223"/>
              <a:gd name="connsiteY0" fmla="*/ 738083 h 3137477"/>
              <a:gd name="connsiteX1" fmla="*/ 4070059 w 5546223"/>
              <a:gd name="connsiteY1" fmla="*/ 738082 h 3137477"/>
              <a:gd name="connsiteX2" fmla="*/ 4890028 w 5546223"/>
              <a:gd name="connsiteY2" fmla="*/ 0 h 3137477"/>
              <a:gd name="connsiteX3" fmla="*/ 5546223 w 5546223"/>
              <a:gd name="connsiteY3" fmla="*/ 738082 h 3137477"/>
              <a:gd name="connsiteX4" fmla="*/ 5177182 w 5546223"/>
              <a:gd name="connsiteY4" fmla="*/ 738082 h 3137477"/>
              <a:gd name="connsiteX5" fmla="*/ 2680281 w 5546223"/>
              <a:gd name="connsiteY5" fmla="*/ 2952326 h 3137477"/>
              <a:gd name="connsiteX6" fmla="*/ 2680280 w 5546223"/>
              <a:gd name="connsiteY6" fmla="*/ 2952331 h 3137477"/>
              <a:gd name="connsiteX0" fmla="*/ 4878542 w 5534737"/>
              <a:gd name="connsiteY0" fmla="*/ 0 h 3137477"/>
              <a:gd name="connsiteX1" fmla="*/ 5534737 w 5534737"/>
              <a:gd name="connsiteY1" fmla="*/ 738082 h 3137477"/>
              <a:gd name="connsiteX2" fmla="*/ 5165696 w 5534737"/>
              <a:gd name="connsiteY2" fmla="*/ 738082 h 3137477"/>
              <a:gd name="connsiteX3" fmla="*/ 2299753 w 5534737"/>
              <a:gd name="connsiteY3" fmla="*/ 2921939 h 3137477"/>
              <a:gd name="connsiteX4" fmla="*/ 4427613 w 5534737"/>
              <a:gd name="connsiteY4" fmla="*/ 738082 h 3137477"/>
              <a:gd name="connsiteX5" fmla="*/ 4058573 w 5534737"/>
              <a:gd name="connsiteY5" fmla="*/ 738082 h 3137477"/>
              <a:gd name="connsiteX6" fmla="*/ 4878542 w 5534737"/>
              <a:gd name="connsiteY6" fmla="*/ 0 h 3137477"/>
              <a:gd name="connsiteX0" fmla="*/ 1930715 w 5534737"/>
              <a:gd name="connsiteY0" fmla="*/ 2952328 h 3137477"/>
              <a:gd name="connsiteX1" fmla="*/ 0 w 5534737"/>
              <a:gd name="connsiteY1" fmla="*/ 1944216 h 3137477"/>
              <a:gd name="connsiteX2" fmla="*/ 2668794 w 5534737"/>
              <a:gd name="connsiteY2" fmla="*/ 2952331 h 3137477"/>
              <a:gd name="connsiteX3" fmla="*/ 1930715 w 5534737"/>
              <a:gd name="connsiteY3" fmla="*/ 2952328 h 3137477"/>
              <a:gd name="connsiteX0" fmla="*/ 4427614 w 5534737"/>
              <a:gd name="connsiteY0" fmla="*/ 738083 h 3137477"/>
              <a:gd name="connsiteX1" fmla="*/ 4058573 w 5534737"/>
              <a:gd name="connsiteY1" fmla="*/ 738082 h 3137477"/>
              <a:gd name="connsiteX2" fmla="*/ 4878542 w 5534737"/>
              <a:gd name="connsiteY2" fmla="*/ 0 h 3137477"/>
              <a:gd name="connsiteX3" fmla="*/ 5534737 w 5534737"/>
              <a:gd name="connsiteY3" fmla="*/ 738082 h 3137477"/>
              <a:gd name="connsiteX4" fmla="*/ 5165696 w 5534737"/>
              <a:gd name="connsiteY4" fmla="*/ 738082 h 3137477"/>
              <a:gd name="connsiteX5" fmla="*/ 2668795 w 5534737"/>
              <a:gd name="connsiteY5" fmla="*/ 2952326 h 3137477"/>
              <a:gd name="connsiteX6" fmla="*/ 2668794 w 5534737"/>
              <a:gd name="connsiteY6" fmla="*/ 2952331 h 3137477"/>
              <a:gd name="connsiteX0" fmla="*/ 2947827 w 3604022"/>
              <a:gd name="connsiteY0" fmla="*/ 0 h 3137477"/>
              <a:gd name="connsiteX1" fmla="*/ 3604022 w 3604022"/>
              <a:gd name="connsiteY1" fmla="*/ 738082 h 3137477"/>
              <a:gd name="connsiteX2" fmla="*/ 3234981 w 3604022"/>
              <a:gd name="connsiteY2" fmla="*/ 738082 h 3137477"/>
              <a:gd name="connsiteX3" fmla="*/ 369038 w 3604022"/>
              <a:gd name="connsiteY3" fmla="*/ 2921939 h 3137477"/>
              <a:gd name="connsiteX4" fmla="*/ 2496898 w 3604022"/>
              <a:gd name="connsiteY4" fmla="*/ 738082 h 3137477"/>
              <a:gd name="connsiteX5" fmla="*/ 2127858 w 3604022"/>
              <a:gd name="connsiteY5" fmla="*/ 738082 h 3137477"/>
              <a:gd name="connsiteX6" fmla="*/ 2947827 w 3604022"/>
              <a:gd name="connsiteY6" fmla="*/ 0 h 3137477"/>
              <a:gd name="connsiteX0" fmla="*/ 0 w 3604022"/>
              <a:gd name="connsiteY0" fmla="*/ 2952328 h 3137477"/>
              <a:gd name="connsiteX1" fmla="*/ 738079 w 3604022"/>
              <a:gd name="connsiteY1" fmla="*/ 2952331 h 3137477"/>
              <a:gd name="connsiteX2" fmla="*/ 0 w 3604022"/>
              <a:gd name="connsiteY2" fmla="*/ 2952328 h 3137477"/>
              <a:gd name="connsiteX0" fmla="*/ 2496899 w 3604022"/>
              <a:gd name="connsiteY0" fmla="*/ 738083 h 3137477"/>
              <a:gd name="connsiteX1" fmla="*/ 2127858 w 3604022"/>
              <a:gd name="connsiteY1" fmla="*/ 738082 h 3137477"/>
              <a:gd name="connsiteX2" fmla="*/ 2947827 w 3604022"/>
              <a:gd name="connsiteY2" fmla="*/ 0 h 3137477"/>
              <a:gd name="connsiteX3" fmla="*/ 3604022 w 3604022"/>
              <a:gd name="connsiteY3" fmla="*/ 738082 h 3137477"/>
              <a:gd name="connsiteX4" fmla="*/ 3234981 w 3604022"/>
              <a:gd name="connsiteY4" fmla="*/ 738082 h 3137477"/>
              <a:gd name="connsiteX5" fmla="*/ 738080 w 3604022"/>
              <a:gd name="connsiteY5" fmla="*/ 2952326 h 3137477"/>
              <a:gd name="connsiteX6" fmla="*/ 738079 w 3604022"/>
              <a:gd name="connsiteY6" fmla="*/ 2952331 h 313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022" h="3137477" stroke="0" extrusionOk="0">
                <a:moveTo>
                  <a:pt x="2947827" y="0"/>
                </a:moveTo>
                <a:lnTo>
                  <a:pt x="3604022" y="738082"/>
                </a:lnTo>
                <a:lnTo>
                  <a:pt x="3234981" y="738082"/>
                </a:lnTo>
                <a:cubicBezTo>
                  <a:pt x="2906087" y="2196391"/>
                  <a:pt x="1671070" y="3137477"/>
                  <a:pt x="369038" y="2921939"/>
                </a:cubicBezTo>
                <a:cubicBezTo>
                  <a:pt x="1397999" y="2751606"/>
                  <a:pt x="2236982" y="1890544"/>
                  <a:pt x="2496898" y="738082"/>
                </a:cubicBezTo>
                <a:lnTo>
                  <a:pt x="2127858" y="738082"/>
                </a:lnTo>
                <a:lnTo>
                  <a:pt x="2947827" y="0"/>
                </a:lnTo>
                <a:close/>
              </a:path>
              <a:path w="3604022" h="3137477" fill="darkenLess" stroke="0" extrusionOk="0">
                <a:moveTo>
                  <a:pt x="0" y="2952328"/>
                </a:moveTo>
                <a:lnTo>
                  <a:pt x="738079" y="2952331"/>
                </a:lnTo>
                <a:lnTo>
                  <a:pt x="0" y="2952328"/>
                </a:lnTo>
                <a:close/>
              </a:path>
              <a:path w="3604022" h="3137477" fill="none" extrusionOk="0">
                <a:moveTo>
                  <a:pt x="2496899" y="738083"/>
                </a:moveTo>
                <a:lnTo>
                  <a:pt x="2127858" y="738082"/>
                </a:lnTo>
                <a:lnTo>
                  <a:pt x="2947827" y="0"/>
                </a:lnTo>
                <a:lnTo>
                  <a:pt x="3604022" y="738082"/>
                </a:lnTo>
                <a:lnTo>
                  <a:pt x="3234981" y="738082"/>
                </a:lnTo>
                <a:cubicBezTo>
                  <a:pt x="2941000" y="2041589"/>
                  <a:pt x="1914002" y="2952327"/>
                  <a:pt x="738080" y="2952326"/>
                </a:cubicBezTo>
                <a:cubicBezTo>
                  <a:pt x="738080" y="2952328"/>
                  <a:pt x="738079" y="2952329"/>
                  <a:pt x="738079" y="2952331"/>
                </a:cubicBezTo>
              </a:path>
            </a:pathLst>
          </a:custGeom>
          <a:solidFill>
            <a:srgbClr val="F0DA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467544" y="1916832"/>
            <a:ext cx="3136478" cy="3312368"/>
          </a:xfrm>
          <a:custGeom>
            <a:avLst/>
            <a:gdLst>
              <a:gd name="connsiteX0" fmla="*/ 5526614 w 6264696"/>
              <a:gd name="connsiteY0" fmla="*/ 0 h 2952328"/>
              <a:gd name="connsiteX1" fmla="*/ 6182809 w 6264696"/>
              <a:gd name="connsiteY1" fmla="*/ 738082 h 2952328"/>
              <a:gd name="connsiteX2" fmla="*/ 5813768 w 6264696"/>
              <a:gd name="connsiteY2" fmla="*/ 738082 h 2952328"/>
              <a:gd name="connsiteX3" fmla="*/ 2947825 w 6264696"/>
              <a:gd name="connsiteY3" fmla="*/ 2921939 h 2952328"/>
              <a:gd name="connsiteX4" fmla="*/ 5075685 w 6264696"/>
              <a:gd name="connsiteY4" fmla="*/ 738082 h 2952328"/>
              <a:gd name="connsiteX5" fmla="*/ 4706645 w 6264696"/>
              <a:gd name="connsiteY5" fmla="*/ 738082 h 2952328"/>
              <a:gd name="connsiteX6" fmla="*/ 5526614 w 6264696"/>
              <a:gd name="connsiteY6" fmla="*/ 0 h 2952328"/>
              <a:gd name="connsiteX0" fmla="*/ 2578787 w 6264696"/>
              <a:gd name="connsiteY0" fmla="*/ 2952328 h 2952328"/>
              <a:gd name="connsiteX1" fmla="*/ 636586 w 6264696"/>
              <a:gd name="connsiteY1" fmla="*/ 1942199 h 2952328"/>
              <a:gd name="connsiteX2" fmla="*/ 2 w 6264696"/>
              <a:gd name="connsiteY2" fmla="*/ -3 h 2952328"/>
              <a:gd name="connsiteX3" fmla="*/ 738082 w 6264696"/>
              <a:gd name="connsiteY3" fmla="*/ 0 h 2952328"/>
              <a:gd name="connsiteX4" fmla="*/ 3316866 w 6264696"/>
              <a:gd name="connsiteY4" fmla="*/ 2952331 h 2952328"/>
              <a:gd name="connsiteX5" fmla="*/ 2578787 w 6264696"/>
              <a:gd name="connsiteY5" fmla="*/ 2952328 h 2952328"/>
              <a:gd name="connsiteX0" fmla="*/ 2947826 w 6264696"/>
              <a:gd name="connsiteY0" fmla="*/ 2921940 h 2952328"/>
              <a:gd name="connsiteX1" fmla="*/ 5075686 w 6264696"/>
              <a:gd name="connsiteY1" fmla="*/ 738083 h 2952328"/>
              <a:gd name="connsiteX2" fmla="*/ 4706645 w 6264696"/>
              <a:gd name="connsiteY2" fmla="*/ 738082 h 2952328"/>
              <a:gd name="connsiteX3" fmla="*/ 5526614 w 6264696"/>
              <a:gd name="connsiteY3" fmla="*/ 0 h 2952328"/>
              <a:gd name="connsiteX4" fmla="*/ 6182809 w 6264696"/>
              <a:gd name="connsiteY4" fmla="*/ 738082 h 2952328"/>
              <a:gd name="connsiteX5" fmla="*/ 5813768 w 6264696"/>
              <a:gd name="connsiteY5" fmla="*/ 738082 h 2952328"/>
              <a:gd name="connsiteX6" fmla="*/ 3316867 w 6264696"/>
              <a:gd name="connsiteY6" fmla="*/ 2952326 h 2952328"/>
              <a:gd name="connsiteX7" fmla="*/ 2578787 w 6264696"/>
              <a:gd name="connsiteY7" fmla="*/ 2952328 h 2952328"/>
              <a:gd name="connsiteX8" fmla="*/ 636586 w 6264696"/>
              <a:gd name="connsiteY8" fmla="*/ 1942199 h 2952328"/>
              <a:gd name="connsiteX9" fmla="*/ 2 w 6264696"/>
              <a:gd name="connsiteY9" fmla="*/ -3 h 2952328"/>
              <a:gd name="connsiteX10" fmla="*/ 738082 w 6264696"/>
              <a:gd name="connsiteY10" fmla="*/ 0 h 2952328"/>
              <a:gd name="connsiteX11" fmla="*/ 3316866 w 6264696"/>
              <a:gd name="connsiteY11" fmla="*/ 2952331 h 2952328"/>
              <a:gd name="connsiteX0" fmla="*/ 5526613 w 6182808"/>
              <a:gd name="connsiteY0" fmla="*/ 168355 h 3305832"/>
              <a:gd name="connsiteX1" fmla="*/ 6182808 w 6182808"/>
              <a:gd name="connsiteY1" fmla="*/ 906437 h 3305832"/>
              <a:gd name="connsiteX2" fmla="*/ 5813767 w 6182808"/>
              <a:gd name="connsiteY2" fmla="*/ 906437 h 3305832"/>
              <a:gd name="connsiteX3" fmla="*/ 2947824 w 6182808"/>
              <a:gd name="connsiteY3" fmla="*/ 3090294 h 3305832"/>
              <a:gd name="connsiteX4" fmla="*/ 5075684 w 6182808"/>
              <a:gd name="connsiteY4" fmla="*/ 906437 h 3305832"/>
              <a:gd name="connsiteX5" fmla="*/ 4706644 w 6182808"/>
              <a:gd name="connsiteY5" fmla="*/ 906437 h 3305832"/>
              <a:gd name="connsiteX6" fmla="*/ 5526613 w 6182808"/>
              <a:gd name="connsiteY6" fmla="*/ 168355 h 3305832"/>
              <a:gd name="connsiteX0" fmla="*/ 2578786 w 6182808"/>
              <a:gd name="connsiteY0" fmla="*/ 3120683 h 3305832"/>
              <a:gd name="connsiteX1" fmla="*/ 636585 w 6182808"/>
              <a:gd name="connsiteY1" fmla="*/ 2110554 h 3305832"/>
              <a:gd name="connsiteX2" fmla="*/ 1 w 6182808"/>
              <a:gd name="connsiteY2" fmla="*/ 168352 h 3305832"/>
              <a:gd name="connsiteX3" fmla="*/ 738081 w 6182808"/>
              <a:gd name="connsiteY3" fmla="*/ 168355 h 3305832"/>
              <a:gd name="connsiteX4" fmla="*/ 3316865 w 6182808"/>
              <a:gd name="connsiteY4" fmla="*/ 3120686 h 3305832"/>
              <a:gd name="connsiteX5" fmla="*/ 2578786 w 6182808"/>
              <a:gd name="connsiteY5" fmla="*/ 3120683 h 3305832"/>
              <a:gd name="connsiteX0" fmla="*/ 2947825 w 6182808"/>
              <a:gd name="connsiteY0" fmla="*/ 3090295 h 3305832"/>
              <a:gd name="connsiteX1" fmla="*/ 5075685 w 6182808"/>
              <a:gd name="connsiteY1" fmla="*/ 906438 h 3305832"/>
              <a:gd name="connsiteX2" fmla="*/ 4706644 w 6182808"/>
              <a:gd name="connsiteY2" fmla="*/ 906437 h 3305832"/>
              <a:gd name="connsiteX3" fmla="*/ 5526613 w 6182808"/>
              <a:gd name="connsiteY3" fmla="*/ 168355 h 3305832"/>
              <a:gd name="connsiteX4" fmla="*/ 6182808 w 6182808"/>
              <a:gd name="connsiteY4" fmla="*/ 906437 h 3305832"/>
              <a:gd name="connsiteX5" fmla="*/ 5813767 w 6182808"/>
              <a:gd name="connsiteY5" fmla="*/ 906437 h 3305832"/>
              <a:gd name="connsiteX6" fmla="*/ 3316866 w 6182808"/>
              <a:gd name="connsiteY6" fmla="*/ 3120681 h 3305832"/>
              <a:gd name="connsiteX7" fmla="*/ 2578786 w 6182808"/>
              <a:gd name="connsiteY7" fmla="*/ 3120683 h 3305832"/>
              <a:gd name="connsiteX8" fmla="*/ 636585 w 6182808"/>
              <a:gd name="connsiteY8" fmla="*/ 2110554 h 3305832"/>
              <a:gd name="connsiteX9" fmla="*/ 738081 w 6182808"/>
              <a:gd name="connsiteY9" fmla="*/ 168355 h 3305832"/>
              <a:gd name="connsiteX10" fmla="*/ 3316865 w 6182808"/>
              <a:gd name="connsiteY10" fmla="*/ 3120686 h 3305832"/>
              <a:gd name="connsiteX0" fmla="*/ 5526613 w 6182808"/>
              <a:gd name="connsiteY0" fmla="*/ 168355 h 3305832"/>
              <a:gd name="connsiteX1" fmla="*/ 6182808 w 6182808"/>
              <a:gd name="connsiteY1" fmla="*/ 906437 h 3305832"/>
              <a:gd name="connsiteX2" fmla="*/ 5813767 w 6182808"/>
              <a:gd name="connsiteY2" fmla="*/ 906437 h 3305832"/>
              <a:gd name="connsiteX3" fmla="*/ 2947824 w 6182808"/>
              <a:gd name="connsiteY3" fmla="*/ 3090294 h 3305832"/>
              <a:gd name="connsiteX4" fmla="*/ 5075684 w 6182808"/>
              <a:gd name="connsiteY4" fmla="*/ 906437 h 3305832"/>
              <a:gd name="connsiteX5" fmla="*/ 4706644 w 6182808"/>
              <a:gd name="connsiteY5" fmla="*/ 906437 h 3305832"/>
              <a:gd name="connsiteX6" fmla="*/ 5526613 w 6182808"/>
              <a:gd name="connsiteY6" fmla="*/ 168355 h 3305832"/>
              <a:gd name="connsiteX0" fmla="*/ 2578786 w 6182808"/>
              <a:gd name="connsiteY0" fmla="*/ 3120683 h 3305832"/>
              <a:gd name="connsiteX1" fmla="*/ 636585 w 6182808"/>
              <a:gd name="connsiteY1" fmla="*/ 2110554 h 3305832"/>
              <a:gd name="connsiteX2" fmla="*/ 1 w 6182808"/>
              <a:gd name="connsiteY2" fmla="*/ 168352 h 3305832"/>
              <a:gd name="connsiteX3" fmla="*/ 738081 w 6182808"/>
              <a:gd name="connsiteY3" fmla="*/ 168355 h 3305832"/>
              <a:gd name="connsiteX4" fmla="*/ 3316865 w 6182808"/>
              <a:gd name="connsiteY4" fmla="*/ 3120686 h 3305832"/>
              <a:gd name="connsiteX5" fmla="*/ 2578786 w 6182808"/>
              <a:gd name="connsiteY5" fmla="*/ 3120683 h 3305832"/>
              <a:gd name="connsiteX0" fmla="*/ 2947825 w 6182808"/>
              <a:gd name="connsiteY0" fmla="*/ 3090295 h 3305832"/>
              <a:gd name="connsiteX1" fmla="*/ 5075685 w 6182808"/>
              <a:gd name="connsiteY1" fmla="*/ 906438 h 3305832"/>
              <a:gd name="connsiteX2" fmla="*/ 4706644 w 6182808"/>
              <a:gd name="connsiteY2" fmla="*/ 906437 h 3305832"/>
              <a:gd name="connsiteX3" fmla="*/ 5526613 w 6182808"/>
              <a:gd name="connsiteY3" fmla="*/ 168355 h 3305832"/>
              <a:gd name="connsiteX4" fmla="*/ 6182808 w 6182808"/>
              <a:gd name="connsiteY4" fmla="*/ 906437 h 3305832"/>
              <a:gd name="connsiteX5" fmla="*/ 5813767 w 6182808"/>
              <a:gd name="connsiteY5" fmla="*/ 906437 h 3305832"/>
              <a:gd name="connsiteX6" fmla="*/ 3316866 w 6182808"/>
              <a:gd name="connsiteY6" fmla="*/ 3120681 h 3305832"/>
              <a:gd name="connsiteX7" fmla="*/ 2578786 w 6182808"/>
              <a:gd name="connsiteY7" fmla="*/ 3120683 h 3305832"/>
              <a:gd name="connsiteX8" fmla="*/ 636585 w 6182808"/>
              <a:gd name="connsiteY8" fmla="*/ 2110554 h 3305832"/>
              <a:gd name="connsiteX9" fmla="*/ 720079 w 6182808"/>
              <a:gd name="connsiteY9" fmla="*/ 168355 h 3305832"/>
              <a:gd name="connsiteX10" fmla="*/ 3316865 w 6182808"/>
              <a:gd name="connsiteY10" fmla="*/ 3120686 h 3305832"/>
              <a:gd name="connsiteX0" fmla="*/ 5253247 w 5909442"/>
              <a:gd name="connsiteY0" fmla="*/ 168355 h 3305832"/>
              <a:gd name="connsiteX1" fmla="*/ 5909442 w 5909442"/>
              <a:gd name="connsiteY1" fmla="*/ 906437 h 3305832"/>
              <a:gd name="connsiteX2" fmla="*/ 5540401 w 5909442"/>
              <a:gd name="connsiteY2" fmla="*/ 906437 h 3305832"/>
              <a:gd name="connsiteX3" fmla="*/ 2674458 w 5909442"/>
              <a:gd name="connsiteY3" fmla="*/ 3090294 h 3305832"/>
              <a:gd name="connsiteX4" fmla="*/ 4802318 w 5909442"/>
              <a:gd name="connsiteY4" fmla="*/ 906437 h 3305832"/>
              <a:gd name="connsiteX5" fmla="*/ 4433278 w 5909442"/>
              <a:gd name="connsiteY5" fmla="*/ 906437 h 3305832"/>
              <a:gd name="connsiteX6" fmla="*/ 5253247 w 5909442"/>
              <a:gd name="connsiteY6" fmla="*/ 168355 h 3305832"/>
              <a:gd name="connsiteX0" fmla="*/ 2305420 w 5909442"/>
              <a:gd name="connsiteY0" fmla="*/ 3120683 h 3305832"/>
              <a:gd name="connsiteX1" fmla="*/ 363219 w 5909442"/>
              <a:gd name="connsiteY1" fmla="*/ 2110554 h 3305832"/>
              <a:gd name="connsiteX2" fmla="*/ 464715 w 5909442"/>
              <a:gd name="connsiteY2" fmla="*/ 168355 h 3305832"/>
              <a:gd name="connsiteX3" fmla="*/ 3043499 w 5909442"/>
              <a:gd name="connsiteY3" fmla="*/ 3120686 h 3305832"/>
              <a:gd name="connsiteX4" fmla="*/ 2305420 w 5909442"/>
              <a:gd name="connsiteY4" fmla="*/ 3120683 h 3305832"/>
              <a:gd name="connsiteX0" fmla="*/ 2674459 w 5909442"/>
              <a:gd name="connsiteY0" fmla="*/ 3090295 h 3305832"/>
              <a:gd name="connsiteX1" fmla="*/ 4802319 w 5909442"/>
              <a:gd name="connsiteY1" fmla="*/ 906438 h 3305832"/>
              <a:gd name="connsiteX2" fmla="*/ 4433278 w 5909442"/>
              <a:gd name="connsiteY2" fmla="*/ 906437 h 3305832"/>
              <a:gd name="connsiteX3" fmla="*/ 5253247 w 5909442"/>
              <a:gd name="connsiteY3" fmla="*/ 168355 h 3305832"/>
              <a:gd name="connsiteX4" fmla="*/ 5909442 w 5909442"/>
              <a:gd name="connsiteY4" fmla="*/ 906437 h 3305832"/>
              <a:gd name="connsiteX5" fmla="*/ 5540401 w 5909442"/>
              <a:gd name="connsiteY5" fmla="*/ 906437 h 3305832"/>
              <a:gd name="connsiteX6" fmla="*/ 3043500 w 5909442"/>
              <a:gd name="connsiteY6" fmla="*/ 3120681 h 3305832"/>
              <a:gd name="connsiteX7" fmla="*/ 2305420 w 5909442"/>
              <a:gd name="connsiteY7" fmla="*/ 3120683 h 3305832"/>
              <a:gd name="connsiteX8" fmla="*/ 363219 w 5909442"/>
              <a:gd name="connsiteY8" fmla="*/ 2110554 h 3305832"/>
              <a:gd name="connsiteX9" fmla="*/ 446713 w 5909442"/>
              <a:gd name="connsiteY9" fmla="*/ 168355 h 3305832"/>
              <a:gd name="connsiteX10" fmla="*/ 3043499 w 5909442"/>
              <a:gd name="connsiteY10"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2287418 w 5891440"/>
              <a:gd name="connsiteY7" fmla="*/ 3120683 h 3305832"/>
              <a:gd name="connsiteX8" fmla="*/ 345217 w 5891440"/>
              <a:gd name="connsiteY8" fmla="*/ 2110554 h 3305832"/>
              <a:gd name="connsiteX9" fmla="*/ 3025497 w 5891440"/>
              <a:gd name="connsiteY9"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2287418 w 5891440"/>
              <a:gd name="connsiteY7" fmla="*/ 3120683 h 3305832"/>
              <a:gd name="connsiteX8" fmla="*/ 3025497 w 5891440"/>
              <a:gd name="connsiteY8"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2656457 w 5891440"/>
              <a:gd name="connsiteY0" fmla="*/ 3090295 h 3305832"/>
              <a:gd name="connsiteX1" fmla="*/ 4784317 w 5891440"/>
              <a:gd name="connsiteY1" fmla="*/ 906438 h 3305832"/>
              <a:gd name="connsiteX2" fmla="*/ 4415276 w 5891440"/>
              <a:gd name="connsiteY2" fmla="*/ 906437 h 3305832"/>
              <a:gd name="connsiteX3" fmla="*/ 5235245 w 5891440"/>
              <a:gd name="connsiteY3" fmla="*/ 168355 h 3305832"/>
              <a:gd name="connsiteX4" fmla="*/ 5891440 w 5891440"/>
              <a:gd name="connsiteY4" fmla="*/ 906437 h 3305832"/>
              <a:gd name="connsiteX5" fmla="*/ 5522399 w 5891440"/>
              <a:gd name="connsiteY5" fmla="*/ 906437 h 3305832"/>
              <a:gd name="connsiteX6" fmla="*/ 3025498 w 5891440"/>
              <a:gd name="connsiteY6" fmla="*/ 3120681 h 3305832"/>
              <a:gd name="connsiteX7" fmla="*/ 3025497 w 5891440"/>
              <a:gd name="connsiteY7" fmla="*/ 3120686 h 3305832"/>
              <a:gd name="connsiteX0" fmla="*/ 5235245 w 5891440"/>
              <a:gd name="connsiteY0" fmla="*/ 168355 h 3305832"/>
              <a:gd name="connsiteX1" fmla="*/ 5891440 w 5891440"/>
              <a:gd name="connsiteY1" fmla="*/ 906437 h 3305832"/>
              <a:gd name="connsiteX2" fmla="*/ 5522399 w 5891440"/>
              <a:gd name="connsiteY2" fmla="*/ 906437 h 3305832"/>
              <a:gd name="connsiteX3" fmla="*/ 2656456 w 5891440"/>
              <a:gd name="connsiteY3" fmla="*/ 3090294 h 3305832"/>
              <a:gd name="connsiteX4" fmla="*/ 4784316 w 5891440"/>
              <a:gd name="connsiteY4" fmla="*/ 906437 h 3305832"/>
              <a:gd name="connsiteX5" fmla="*/ 4415276 w 5891440"/>
              <a:gd name="connsiteY5" fmla="*/ 906437 h 3305832"/>
              <a:gd name="connsiteX6" fmla="*/ 5235245 w 5891440"/>
              <a:gd name="connsiteY6" fmla="*/ 168355 h 3305832"/>
              <a:gd name="connsiteX0" fmla="*/ 2287418 w 5891440"/>
              <a:gd name="connsiteY0" fmla="*/ 3120683 h 3305832"/>
              <a:gd name="connsiteX1" fmla="*/ 345217 w 5891440"/>
              <a:gd name="connsiteY1" fmla="*/ 2110554 h 3305832"/>
              <a:gd name="connsiteX2" fmla="*/ 446713 w 5891440"/>
              <a:gd name="connsiteY2" fmla="*/ 168355 h 3305832"/>
              <a:gd name="connsiteX3" fmla="*/ 3025497 w 5891440"/>
              <a:gd name="connsiteY3" fmla="*/ 3120686 h 3305832"/>
              <a:gd name="connsiteX4" fmla="*/ 2287418 w 5891440"/>
              <a:gd name="connsiteY4" fmla="*/ 3120683 h 3305832"/>
              <a:gd name="connsiteX0" fmla="*/ 4784317 w 5891440"/>
              <a:gd name="connsiteY0" fmla="*/ 906438 h 3305832"/>
              <a:gd name="connsiteX1" fmla="*/ 4415276 w 5891440"/>
              <a:gd name="connsiteY1" fmla="*/ 906437 h 3305832"/>
              <a:gd name="connsiteX2" fmla="*/ 5235245 w 5891440"/>
              <a:gd name="connsiteY2" fmla="*/ 168355 h 3305832"/>
              <a:gd name="connsiteX3" fmla="*/ 5891440 w 5891440"/>
              <a:gd name="connsiteY3" fmla="*/ 906437 h 3305832"/>
              <a:gd name="connsiteX4" fmla="*/ 5522399 w 5891440"/>
              <a:gd name="connsiteY4" fmla="*/ 906437 h 3305832"/>
              <a:gd name="connsiteX5" fmla="*/ 3025498 w 5891440"/>
              <a:gd name="connsiteY5" fmla="*/ 3120681 h 3305832"/>
              <a:gd name="connsiteX6" fmla="*/ 3025497 w 5891440"/>
              <a:gd name="connsiteY6" fmla="*/ 3120686 h 3305832"/>
              <a:gd name="connsiteX0" fmla="*/ 4890028 w 5546223"/>
              <a:gd name="connsiteY0" fmla="*/ 0 h 3137477"/>
              <a:gd name="connsiteX1" fmla="*/ 5546223 w 5546223"/>
              <a:gd name="connsiteY1" fmla="*/ 738082 h 3137477"/>
              <a:gd name="connsiteX2" fmla="*/ 5177182 w 5546223"/>
              <a:gd name="connsiteY2" fmla="*/ 738082 h 3137477"/>
              <a:gd name="connsiteX3" fmla="*/ 2311239 w 5546223"/>
              <a:gd name="connsiteY3" fmla="*/ 2921939 h 3137477"/>
              <a:gd name="connsiteX4" fmla="*/ 4439099 w 5546223"/>
              <a:gd name="connsiteY4" fmla="*/ 738082 h 3137477"/>
              <a:gd name="connsiteX5" fmla="*/ 4070059 w 5546223"/>
              <a:gd name="connsiteY5" fmla="*/ 738082 h 3137477"/>
              <a:gd name="connsiteX6" fmla="*/ 4890028 w 5546223"/>
              <a:gd name="connsiteY6" fmla="*/ 0 h 3137477"/>
              <a:gd name="connsiteX0" fmla="*/ 1942201 w 5546223"/>
              <a:gd name="connsiteY0" fmla="*/ 2952328 h 3137477"/>
              <a:gd name="connsiteX1" fmla="*/ 0 w 5546223"/>
              <a:gd name="connsiteY1" fmla="*/ 1942199 h 3137477"/>
              <a:gd name="connsiteX2" fmla="*/ 2680280 w 5546223"/>
              <a:gd name="connsiteY2" fmla="*/ 2952331 h 3137477"/>
              <a:gd name="connsiteX3" fmla="*/ 1942201 w 5546223"/>
              <a:gd name="connsiteY3" fmla="*/ 2952328 h 3137477"/>
              <a:gd name="connsiteX0" fmla="*/ 4439100 w 5546223"/>
              <a:gd name="connsiteY0" fmla="*/ 738083 h 3137477"/>
              <a:gd name="connsiteX1" fmla="*/ 4070059 w 5546223"/>
              <a:gd name="connsiteY1" fmla="*/ 738082 h 3137477"/>
              <a:gd name="connsiteX2" fmla="*/ 4890028 w 5546223"/>
              <a:gd name="connsiteY2" fmla="*/ 0 h 3137477"/>
              <a:gd name="connsiteX3" fmla="*/ 5546223 w 5546223"/>
              <a:gd name="connsiteY3" fmla="*/ 738082 h 3137477"/>
              <a:gd name="connsiteX4" fmla="*/ 5177182 w 5546223"/>
              <a:gd name="connsiteY4" fmla="*/ 738082 h 3137477"/>
              <a:gd name="connsiteX5" fmla="*/ 2680281 w 5546223"/>
              <a:gd name="connsiteY5" fmla="*/ 2952326 h 3137477"/>
              <a:gd name="connsiteX6" fmla="*/ 2680280 w 5546223"/>
              <a:gd name="connsiteY6" fmla="*/ 2952331 h 3137477"/>
              <a:gd name="connsiteX0" fmla="*/ 4878542 w 5534737"/>
              <a:gd name="connsiteY0" fmla="*/ 0 h 3137477"/>
              <a:gd name="connsiteX1" fmla="*/ 5534737 w 5534737"/>
              <a:gd name="connsiteY1" fmla="*/ 738082 h 3137477"/>
              <a:gd name="connsiteX2" fmla="*/ 5165696 w 5534737"/>
              <a:gd name="connsiteY2" fmla="*/ 738082 h 3137477"/>
              <a:gd name="connsiteX3" fmla="*/ 2299753 w 5534737"/>
              <a:gd name="connsiteY3" fmla="*/ 2921939 h 3137477"/>
              <a:gd name="connsiteX4" fmla="*/ 4427613 w 5534737"/>
              <a:gd name="connsiteY4" fmla="*/ 738082 h 3137477"/>
              <a:gd name="connsiteX5" fmla="*/ 4058573 w 5534737"/>
              <a:gd name="connsiteY5" fmla="*/ 738082 h 3137477"/>
              <a:gd name="connsiteX6" fmla="*/ 4878542 w 5534737"/>
              <a:gd name="connsiteY6" fmla="*/ 0 h 3137477"/>
              <a:gd name="connsiteX0" fmla="*/ 1930715 w 5534737"/>
              <a:gd name="connsiteY0" fmla="*/ 2952328 h 3137477"/>
              <a:gd name="connsiteX1" fmla="*/ 0 w 5534737"/>
              <a:gd name="connsiteY1" fmla="*/ 1944216 h 3137477"/>
              <a:gd name="connsiteX2" fmla="*/ 2668794 w 5534737"/>
              <a:gd name="connsiteY2" fmla="*/ 2952331 h 3137477"/>
              <a:gd name="connsiteX3" fmla="*/ 1930715 w 5534737"/>
              <a:gd name="connsiteY3" fmla="*/ 2952328 h 3137477"/>
              <a:gd name="connsiteX0" fmla="*/ 4427614 w 5534737"/>
              <a:gd name="connsiteY0" fmla="*/ 738083 h 3137477"/>
              <a:gd name="connsiteX1" fmla="*/ 4058573 w 5534737"/>
              <a:gd name="connsiteY1" fmla="*/ 738082 h 3137477"/>
              <a:gd name="connsiteX2" fmla="*/ 4878542 w 5534737"/>
              <a:gd name="connsiteY2" fmla="*/ 0 h 3137477"/>
              <a:gd name="connsiteX3" fmla="*/ 5534737 w 5534737"/>
              <a:gd name="connsiteY3" fmla="*/ 738082 h 3137477"/>
              <a:gd name="connsiteX4" fmla="*/ 5165696 w 5534737"/>
              <a:gd name="connsiteY4" fmla="*/ 738082 h 3137477"/>
              <a:gd name="connsiteX5" fmla="*/ 2668795 w 5534737"/>
              <a:gd name="connsiteY5" fmla="*/ 2952326 h 3137477"/>
              <a:gd name="connsiteX6" fmla="*/ 2668794 w 5534737"/>
              <a:gd name="connsiteY6" fmla="*/ 2952331 h 3137477"/>
              <a:gd name="connsiteX0" fmla="*/ 2947827 w 3604022"/>
              <a:gd name="connsiteY0" fmla="*/ 0 h 3137477"/>
              <a:gd name="connsiteX1" fmla="*/ 3604022 w 3604022"/>
              <a:gd name="connsiteY1" fmla="*/ 738082 h 3137477"/>
              <a:gd name="connsiteX2" fmla="*/ 3234981 w 3604022"/>
              <a:gd name="connsiteY2" fmla="*/ 738082 h 3137477"/>
              <a:gd name="connsiteX3" fmla="*/ 369038 w 3604022"/>
              <a:gd name="connsiteY3" fmla="*/ 2921939 h 3137477"/>
              <a:gd name="connsiteX4" fmla="*/ 2496898 w 3604022"/>
              <a:gd name="connsiteY4" fmla="*/ 738082 h 3137477"/>
              <a:gd name="connsiteX5" fmla="*/ 2127858 w 3604022"/>
              <a:gd name="connsiteY5" fmla="*/ 738082 h 3137477"/>
              <a:gd name="connsiteX6" fmla="*/ 2947827 w 3604022"/>
              <a:gd name="connsiteY6" fmla="*/ 0 h 3137477"/>
              <a:gd name="connsiteX0" fmla="*/ 0 w 3604022"/>
              <a:gd name="connsiteY0" fmla="*/ 2952328 h 3137477"/>
              <a:gd name="connsiteX1" fmla="*/ 738079 w 3604022"/>
              <a:gd name="connsiteY1" fmla="*/ 2952331 h 3137477"/>
              <a:gd name="connsiteX2" fmla="*/ 0 w 3604022"/>
              <a:gd name="connsiteY2" fmla="*/ 2952328 h 3137477"/>
              <a:gd name="connsiteX0" fmla="*/ 2496899 w 3604022"/>
              <a:gd name="connsiteY0" fmla="*/ 738083 h 3137477"/>
              <a:gd name="connsiteX1" fmla="*/ 2127858 w 3604022"/>
              <a:gd name="connsiteY1" fmla="*/ 738082 h 3137477"/>
              <a:gd name="connsiteX2" fmla="*/ 2947827 w 3604022"/>
              <a:gd name="connsiteY2" fmla="*/ 0 h 3137477"/>
              <a:gd name="connsiteX3" fmla="*/ 3604022 w 3604022"/>
              <a:gd name="connsiteY3" fmla="*/ 738082 h 3137477"/>
              <a:gd name="connsiteX4" fmla="*/ 3234981 w 3604022"/>
              <a:gd name="connsiteY4" fmla="*/ 738082 h 3137477"/>
              <a:gd name="connsiteX5" fmla="*/ 738080 w 3604022"/>
              <a:gd name="connsiteY5" fmla="*/ 2952326 h 3137477"/>
              <a:gd name="connsiteX6" fmla="*/ 738079 w 3604022"/>
              <a:gd name="connsiteY6" fmla="*/ 2952331 h 313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022" h="3137477" stroke="0" extrusionOk="0">
                <a:moveTo>
                  <a:pt x="2947827" y="0"/>
                </a:moveTo>
                <a:lnTo>
                  <a:pt x="3604022" y="738082"/>
                </a:lnTo>
                <a:lnTo>
                  <a:pt x="3234981" y="738082"/>
                </a:lnTo>
                <a:cubicBezTo>
                  <a:pt x="2906087" y="2196391"/>
                  <a:pt x="1671070" y="3137477"/>
                  <a:pt x="369038" y="2921939"/>
                </a:cubicBezTo>
                <a:cubicBezTo>
                  <a:pt x="1397999" y="2751606"/>
                  <a:pt x="2236982" y="1890544"/>
                  <a:pt x="2496898" y="738082"/>
                </a:cubicBezTo>
                <a:lnTo>
                  <a:pt x="2127858" y="738082"/>
                </a:lnTo>
                <a:lnTo>
                  <a:pt x="2947827" y="0"/>
                </a:lnTo>
                <a:close/>
              </a:path>
              <a:path w="3604022" h="3137477" fill="darkenLess" stroke="0" extrusionOk="0">
                <a:moveTo>
                  <a:pt x="0" y="2952328"/>
                </a:moveTo>
                <a:lnTo>
                  <a:pt x="738079" y="2952331"/>
                </a:lnTo>
                <a:lnTo>
                  <a:pt x="0" y="2952328"/>
                </a:lnTo>
                <a:close/>
              </a:path>
              <a:path w="3604022" h="3137477" fill="none" extrusionOk="0">
                <a:moveTo>
                  <a:pt x="2496899" y="738083"/>
                </a:moveTo>
                <a:lnTo>
                  <a:pt x="2127858" y="738082"/>
                </a:lnTo>
                <a:lnTo>
                  <a:pt x="2947827" y="0"/>
                </a:lnTo>
                <a:lnTo>
                  <a:pt x="3604022" y="738082"/>
                </a:lnTo>
                <a:lnTo>
                  <a:pt x="3234981" y="738082"/>
                </a:lnTo>
                <a:cubicBezTo>
                  <a:pt x="2941000" y="2041589"/>
                  <a:pt x="1914002" y="2952327"/>
                  <a:pt x="738080" y="2952326"/>
                </a:cubicBezTo>
                <a:cubicBezTo>
                  <a:pt x="738080" y="2952328"/>
                  <a:pt x="738079" y="2952329"/>
                  <a:pt x="738079" y="2952331"/>
                </a:cubicBezTo>
              </a:path>
            </a:pathLst>
          </a:custGeom>
          <a:solidFill>
            <a:srgbClr val="D8C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4211960" y="1916832"/>
            <a:ext cx="1008112" cy="461665"/>
          </a:xfrm>
          <a:prstGeom prst="rect">
            <a:avLst/>
          </a:prstGeom>
          <a:noFill/>
        </p:spPr>
        <p:txBody>
          <a:bodyPr wrap="square" rtlCol="0">
            <a:spAutoFit/>
          </a:bodyPr>
          <a:lstStyle/>
          <a:p>
            <a:r>
              <a:rPr lang="en-US" altLang="zh-CN" sz="2400" dirty="0" smtClean="0">
                <a:solidFill>
                  <a:srgbClr val="E5291B"/>
                </a:solidFill>
              </a:rPr>
              <a:t>GDP</a:t>
            </a:r>
            <a:endParaRPr lang="zh-CN" altLang="en-US" sz="2400" dirty="0">
              <a:solidFill>
                <a:srgbClr val="E5291B"/>
              </a:solidFill>
            </a:endParaRPr>
          </a:p>
        </p:txBody>
      </p:sp>
      <p:sp>
        <p:nvSpPr>
          <p:cNvPr id="9" name="TextBox 8"/>
          <p:cNvSpPr txBox="1"/>
          <p:nvPr/>
        </p:nvSpPr>
        <p:spPr>
          <a:xfrm>
            <a:off x="2483768" y="2276872"/>
            <a:ext cx="864096" cy="369332"/>
          </a:xfrm>
          <a:prstGeom prst="rect">
            <a:avLst/>
          </a:prstGeom>
          <a:noFill/>
        </p:spPr>
        <p:txBody>
          <a:bodyPr wrap="square" rtlCol="0">
            <a:spAutoFit/>
          </a:bodyPr>
          <a:lstStyle/>
          <a:p>
            <a:r>
              <a:rPr lang="en-US" altLang="zh-CN" dirty="0" smtClean="0"/>
              <a:t>JOBs </a:t>
            </a:r>
            <a:endParaRPr lang="zh-CN" altLang="en-US" dirty="0"/>
          </a:p>
        </p:txBody>
      </p:sp>
      <p:sp>
        <p:nvSpPr>
          <p:cNvPr id="10" name="TextBox 9"/>
          <p:cNvSpPr txBox="1"/>
          <p:nvPr/>
        </p:nvSpPr>
        <p:spPr>
          <a:xfrm>
            <a:off x="4211960" y="4149080"/>
            <a:ext cx="1512168" cy="646331"/>
          </a:xfrm>
          <a:prstGeom prst="rect">
            <a:avLst/>
          </a:prstGeom>
          <a:noFill/>
        </p:spPr>
        <p:txBody>
          <a:bodyPr wrap="square" rtlCol="0">
            <a:spAutoFit/>
          </a:bodyPr>
          <a:lstStyle/>
          <a:p>
            <a:r>
              <a:rPr lang="en-US" altLang="zh-CN" sz="3600" dirty="0" smtClean="0">
                <a:solidFill>
                  <a:schemeClr val="bg1"/>
                </a:solidFill>
              </a:rPr>
              <a:t>CPI</a:t>
            </a:r>
            <a:endParaRPr lang="zh-CN" altLang="en-US" sz="3600" dirty="0">
              <a:solidFill>
                <a:schemeClr val="bg1"/>
              </a:solidFill>
            </a:endParaRPr>
          </a:p>
        </p:txBody>
      </p:sp>
      <p:sp>
        <p:nvSpPr>
          <p:cNvPr id="5" name="任意多边形 4"/>
          <p:cNvSpPr/>
          <p:nvPr/>
        </p:nvSpPr>
        <p:spPr>
          <a:xfrm>
            <a:off x="899592" y="1916832"/>
            <a:ext cx="4968552" cy="3566226"/>
          </a:xfrm>
          <a:custGeom>
            <a:avLst/>
            <a:gdLst>
              <a:gd name="connsiteX0" fmla="*/ 0 w 3168352"/>
              <a:gd name="connsiteY0" fmla="*/ 1076202 h 3312368"/>
              <a:gd name="connsiteX1" fmla="*/ 2376262 w 3168352"/>
              <a:gd name="connsiteY1" fmla="*/ 2118234 h 3312368"/>
              <a:gd name="connsiteX2" fmla="*/ 2376264 w 3168352"/>
              <a:gd name="connsiteY2" fmla="*/ 1694018 h 3312368"/>
              <a:gd name="connsiteX3" fmla="*/ 3168352 w 3168352"/>
              <a:gd name="connsiteY3" fmla="*/ 2520280 h 3312368"/>
              <a:gd name="connsiteX4" fmla="*/ 2376264 w 3168352"/>
              <a:gd name="connsiteY4" fmla="*/ 3278194 h 3312368"/>
              <a:gd name="connsiteX5" fmla="*/ 2376264 w 3168352"/>
              <a:gd name="connsiteY5" fmla="*/ 2853984 h 3312368"/>
              <a:gd name="connsiteX6" fmla="*/ 2 w 3168352"/>
              <a:gd name="connsiteY6" fmla="*/ 1811952 h 3312368"/>
              <a:gd name="connsiteX7" fmla="*/ 0 w 3168352"/>
              <a:gd name="connsiteY7" fmla="*/ 1076202 h 3312368"/>
              <a:gd name="connsiteX0" fmla="*/ 3168352 w 3168352"/>
              <a:gd name="connsiteY0" fmla="*/ 735755 h 3312368"/>
              <a:gd name="connsiteX1" fmla="*/ 190856 w 3168352"/>
              <a:gd name="connsiteY1" fmla="*/ 1444078 h 3312368"/>
              <a:gd name="connsiteX2" fmla="*/ 2031999 w 3168352"/>
              <a:gd name="connsiteY2" fmla="*/ 71603 h 3312368"/>
              <a:gd name="connsiteX3" fmla="*/ 3168358 w 3168352"/>
              <a:gd name="connsiteY3" fmla="*/ 2 h 3312368"/>
              <a:gd name="connsiteX4" fmla="*/ 3168352 w 3168352"/>
              <a:gd name="connsiteY4" fmla="*/ 735755 h 3312368"/>
              <a:gd name="connsiteX0" fmla="*/ 0 w 3168352"/>
              <a:gd name="connsiteY0" fmla="*/ 1076202 h 3312368"/>
              <a:gd name="connsiteX1" fmla="*/ 2376262 w 3168352"/>
              <a:gd name="connsiteY1" fmla="*/ 2118234 h 3312368"/>
              <a:gd name="connsiteX2" fmla="*/ 2376264 w 3168352"/>
              <a:gd name="connsiteY2" fmla="*/ 1694018 h 3312368"/>
              <a:gd name="connsiteX3" fmla="*/ 3168352 w 3168352"/>
              <a:gd name="connsiteY3" fmla="*/ 2520280 h 3312368"/>
              <a:gd name="connsiteX4" fmla="*/ 2376264 w 3168352"/>
              <a:gd name="connsiteY4" fmla="*/ 3278194 h 3312368"/>
              <a:gd name="connsiteX5" fmla="*/ 2376264 w 3168352"/>
              <a:gd name="connsiteY5" fmla="*/ 2853984 h 3312368"/>
              <a:gd name="connsiteX6" fmla="*/ 2 w 3168352"/>
              <a:gd name="connsiteY6" fmla="*/ 1811952 h 3312368"/>
              <a:gd name="connsiteX7" fmla="*/ 0 w 3168352"/>
              <a:gd name="connsiteY7" fmla="*/ 1076202 h 3312368"/>
              <a:gd name="connsiteX8" fmla="*/ 2149334 w 3168352"/>
              <a:gd name="connsiteY8" fmla="*/ 57185 h 3312368"/>
              <a:gd name="connsiteX9" fmla="*/ 3168354 w 3168352"/>
              <a:gd name="connsiteY9" fmla="*/ 4 h 3312368"/>
              <a:gd name="connsiteX10" fmla="*/ 3168352 w 3168352"/>
              <a:gd name="connsiteY10" fmla="*/ 735755 h 3312368"/>
              <a:gd name="connsiteX11" fmla="*/ 190856 w 3168352"/>
              <a:gd name="connsiteY11" fmla="*/ 1444078 h 3312368"/>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1 w 3568055"/>
              <a:gd name="connsiteY8" fmla="*/ 2 h 3278192"/>
              <a:gd name="connsiteX9" fmla="*/ 3568049 w 3568055"/>
              <a:gd name="connsiteY9" fmla="*/ 735753 h 3278192"/>
              <a:gd name="connsiteX10" fmla="*/ 590553 w 3568055"/>
              <a:gd name="connsiteY10"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49 w 3568055"/>
              <a:gd name="connsiteY8" fmla="*/ 735753 h 3278192"/>
              <a:gd name="connsiteX9" fmla="*/ 590553 w 3568055"/>
              <a:gd name="connsiteY9"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590553 w 3568055"/>
              <a:gd name="connsiteY9"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590553 w 3568055"/>
              <a:gd name="connsiteY9"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590553 w 3568055"/>
              <a:gd name="connsiteY9" fmla="*/ 1444076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615722 w 3568055"/>
              <a:gd name="connsiteY9" fmla="*/ 1440158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0" fmla="*/ 3568049 w 3568055"/>
              <a:gd name="connsiteY0" fmla="*/ 735753 h 3278192"/>
              <a:gd name="connsiteX1" fmla="*/ 590553 w 3568055"/>
              <a:gd name="connsiteY1" fmla="*/ 1444076 h 3278192"/>
              <a:gd name="connsiteX2" fmla="*/ 2431696 w 3568055"/>
              <a:gd name="connsiteY2" fmla="*/ 71601 h 3278192"/>
              <a:gd name="connsiteX3" fmla="*/ 3568055 w 3568055"/>
              <a:gd name="connsiteY3" fmla="*/ 0 h 3278192"/>
              <a:gd name="connsiteX4" fmla="*/ 3568049 w 3568055"/>
              <a:gd name="connsiteY4" fmla="*/ 735753 h 3278192"/>
              <a:gd name="connsiteX0" fmla="*/ 399697 w 3568055"/>
              <a:gd name="connsiteY0" fmla="*/ 1076200 h 3278192"/>
              <a:gd name="connsiteX1" fmla="*/ 2775959 w 3568055"/>
              <a:gd name="connsiteY1" fmla="*/ 2118232 h 3278192"/>
              <a:gd name="connsiteX2" fmla="*/ 2775961 w 3568055"/>
              <a:gd name="connsiteY2" fmla="*/ 1694016 h 3278192"/>
              <a:gd name="connsiteX3" fmla="*/ 3568049 w 3568055"/>
              <a:gd name="connsiteY3" fmla="*/ 2520278 h 3278192"/>
              <a:gd name="connsiteX4" fmla="*/ 2775961 w 3568055"/>
              <a:gd name="connsiteY4" fmla="*/ 3278192 h 3278192"/>
              <a:gd name="connsiteX5" fmla="*/ 2775961 w 3568055"/>
              <a:gd name="connsiteY5" fmla="*/ 2853982 h 3278192"/>
              <a:gd name="connsiteX6" fmla="*/ 399699 w 3568055"/>
              <a:gd name="connsiteY6" fmla="*/ 1811950 h 3278192"/>
              <a:gd name="connsiteX7" fmla="*/ 399697 w 3568055"/>
              <a:gd name="connsiteY7" fmla="*/ 1076200 h 3278192"/>
              <a:gd name="connsiteX8" fmla="*/ 3568050 w 3568055"/>
              <a:gd name="connsiteY8" fmla="*/ 720078 h 3278192"/>
              <a:gd name="connsiteX9" fmla="*/ 615722 w 3568055"/>
              <a:gd name="connsiteY9" fmla="*/ 1440158 h 3278192"/>
              <a:gd name="connsiteX0" fmla="*/ 5 w 3168363"/>
              <a:gd name="connsiteY0" fmla="*/ 1076200 h 3278192"/>
              <a:gd name="connsiteX1" fmla="*/ 2376267 w 3168363"/>
              <a:gd name="connsiteY1" fmla="*/ 2118232 h 3278192"/>
              <a:gd name="connsiteX2" fmla="*/ 2376269 w 3168363"/>
              <a:gd name="connsiteY2" fmla="*/ 1694016 h 3278192"/>
              <a:gd name="connsiteX3" fmla="*/ 3168357 w 3168363"/>
              <a:gd name="connsiteY3" fmla="*/ 2520278 h 3278192"/>
              <a:gd name="connsiteX4" fmla="*/ 2376269 w 3168363"/>
              <a:gd name="connsiteY4" fmla="*/ 3278192 h 3278192"/>
              <a:gd name="connsiteX5" fmla="*/ 2376269 w 3168363"/>
              <a:gd name="connsiteY5" fmla="*/ 2853982 h 3278192"/>
              <a:gd name="connsiteX6" fmla="*/ 7 w 3168363"/>
              <a:gd name="connsiteY6" fmla="*/ 1811950 h 3278192"/>
              <a:gd name="connsiteX7" fmla="*/ 5 w 3168363"/>
              <a:gd name="connsiteY7" fmla="*/ 1076200 h 3278192"/>
              <a:gd name="connsiteX0" fmla="*/ 3168357 w 3168363"/>
              <a:gd name="connsiteY0" fmla="*/ 735753 h 3278192"/>
              <a:gd name="connsiteX1" fmla="*/ 190861 w 3168363"/>
              <a:gd name="connsiteY1" fmla="*/ 1444076 h 3278192"/>
              <a:gd name="connsiteX2" fmla="*/ 3168363 w 3168363"/>
              <a:gd name="connsiteY2" fmla="*/ 0 h 3278192"/>
              <a:gd name="connsiteX3" fmla="*/ 3168357 w 3168363"/>
              <a:gd name="connsiteY3" fmla="*/ 735753 h 3278192"/>
              <a:gd name="connsiteX0" fmla="*/ 5 w 3168363"/>
              <a:gd name="connsiteY0" fmla="*/ 1076200 h 3278192"/>
              <a:gd name="connsiteX1" fmla="*/ 2376267 w 3168363"/>
              <a:gd name="connsiteY1" fmla="*/ 2118232 h 3278192"/>
              <a:gd name="connsiteX2" fmla="*/ 2376269 w 3168363"/>
              <a:gd name="connsiteY2" fmla="*/ 1694016 h 3278192"/>
              <a:gd name="connsiteX3" fmla="*/ 3168357 w 3168363"/>
              <a:gd name="connsiteY3" fmla="*/ 2520278 h 3278192"/>
              <a:gd name="connsiteX4" fmla="*/ 2376269 w 3168363"/>
              <a:gd name="connsiteY4" fmla="*/ 3278192 h 3278192"/>
              <a:gd name="connsiteX5" fmla="*/ 2376269 w 3168363"/>
              <a:gd name="connsiteY5" fmla="*/ 2853982 h 3278192"/>
              <a:gd name="connsiteX6" fmla="*/ 7 w 3168363"/>
              <a:gd name="connsiteY6" fmla="*/ 1811950 h 3278192"/>
              <a:gd name="connsiteX7" fmla="*/ 5 w 3168363"/>
              <a:gd name="connsiteY7" fmla="*/ 1076200 h 3278192"/>
              <a:gd name="connsiteX8" fmla="*/ 3168358 w 3168363"/>
              <a:gd name="connsiteY8" fmla="*/ 720078 h 3278192"/>
              <a:gd name="connsiteX9" fmla="*/ 216030 w 3168363"/>
              <a:gd name="connsiteY9" fmla="*/ 1440158 h 3278192"/>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7 w 3168358"/>
              <a:gd name="connsiteY0" fmla="*/ 735755 h 3278194"/>
              <a:gd name="connsiteX1" fmla="*/ 190861 w 3168358"/>
              <a:gd name="connsiteY1" fmla="*/ 1444078 h 3278194"/>
              <a:gd name="connsiteX2" fmla="*/ 3168358 w 3168358"/>
              <a:gd name="connsiteY2" fmla="*/ 0 h 3278194"/>
              <a:gd name="connsiteX3" fmla="*/ 3168357 w 3168358"/>
              <a:gd name="connsiteY3" fmla="*/ 735755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3168358 w 3168358"/>
              <a:gd name="connsiteY8" fmla="*/ 720080 h 3278194"/>
              <a:gd name="connsiteX9" fmla="*/ 216030 w 3168358"/>
              <a:gd name="connsiteY9"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7 w 3168358"/>
              <a:gd name="connsiteY0" fmla="*/ 735755 h 3278194"/>
              <a:gd name="connsiteX1" fmla="*/ 190861 w 3168358"/>
              <a:gd name="connsiteY1" fmla="*/ 1444078 h 3278194"/>
              <a:gd name="connsiteX2" fmla="*/ 3168358 w 3168358"/>
              <a:gd name="connsiteY2" fmla="*/ 0 h 3278194"/>
              <a:gd name="connsiteX3" fmla="*/ 3168357 w 3168358"/>
              <a:gd name="connsiteY3" fmla="*/ 735755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3168357 w 3168358"/>
              <a:gd name="connsiteY1" fmla="*/ 735755 h 3278194"/>
              <a:gd name="connsiteX2" fmla="*/ 282301 w 3168358"/>
              <a:gd name="connsiteY2" fmla="*/ 1535518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282301 w 3168358"/>
              <a:gd name="connsiteY1" fmla="*/ 1535518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282301 w 3168358"/>
              <a:gd name="connsiteY1" fmla="*/ 1535518 h 3278194"/>
              <a:gd name="connsiteX2" fmla="*/ 3168358 w 3168358"/>
              <a:gd name="connsiteY2" fmla="*/ 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282301 w 3168358"/>
              <a:gd name="connsiteY1" fmla="*/ 1535518 h 3278194"/>
              <a:gd name="connsiteX2" fmla="*/ 3168358 w 3168358"/>
              <a:gd name="connsiteY2" fmla="*/ 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216030 w 3168358"/>
              <a:gd name="connsiteY8" fmla="*/ 1440160 h 3278194"/>
              <a:gd name="connsiteX9" fmla="*/ 5 w 3168358"/>
              <a:gd name="connsiteY9" fmla="*/ 1076202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0" fmla="*/ 3168358 w 3168358"/>
              <a:gd name="connsiteY0" fmla="*/ 0 h 3278194"/>
              <a:gd name="connsiteX1" fmla="*/ 282301 w 3168358"/>
              <a:gd name="connsiteY1" fmla="*/ 1535518 h 3278194"/>
              <a:gd name="connsiteX2" fmla="*/ 3168358 w 3168358"/>
              <a:gd name="connsiteY2" fmla="*/ 0 h 3278194"/>
              <a:gd name="connsiteX0" fmla="*/ 5 w 3168358"/>
              <a:gd name="connsiteY0" fmla="*/ 1076202 h 3278194"/>
              <a:gd name="connsiteX1" fmla="*/ 2376267 w 3168358"/>
              <a:gd name="connsiteY1" fmla="*/ 2118234 h 3278194"/>
              <a:gd name="connsiteX2" fmla="*/ 2376269 w 3168358"/>
              <a:gd name="connsiteY2" fmla="*/ 1694018 h 3278194"/>
              <a:gd name="connsiteX3" fmla="*/ 3168357 w 3168358"/>
              <a:gd name="connsiteY3" fmla="*/ 2520280 h 3278194"/>
              <a:gd name="connsiteX4" fmla="*/ 2376269 w 3168358"/>
              <a:gd name="connsiteY4" fmla="*/ 3278194 h 3278194"/>
              <a:gd name="connsiteX5" fmla="*/ 2376269 w 3168358"/>
              <a:gd name="connsiteY5" fmla="*/ 2853984 h 3278194"/>
              <a:gd name="connsiteX6" fmla="*/ 7 w 3168358"/>
              <a:gd name="connsiteY6" fmla="*/ 1811952 h 3278194"/>
              <a:gd name="connsiteX7" fmla="*/ 5 w 3168358"/>
              <a:gd name="connsiteY7" fmla="*/ 1076202 h 3278194"/>
              <a:gd name="connsiteX8" fmla="*/ 5 w 3168358"/>
              <a:gd name="connsiteY8" fmla="*/ 1076202 h 3278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8358" h="3278194" stroke="0" extrusionOk="0">
                <a:moveTo>
                  <a:pt x="5" y="1076202"/>
                </a:moveTo>
                <a:cubicBezTo>
                  <a:pt x="0" y="1566949"/>
                  <a:pt x="977378" y="1995546"/>
                  <a:pt x="2376267" y="2118234"/>
                </a:cubicBezTo>
                <a:cubicBezTo>
                  <a:pt x="2376268" y="1976829"/>
                  <a:pt x="2376268" y="1835423"/>
                  <a:pt x="2376269" y="1694018"/>
                </a:cubicBezTo>
                <a:lnTo>
                  <a:pt x="3168357" y="2520280"/>
                </a:lnTo>
                <a:lnTo>
                  <a:pt x="2376269" y="3278194"/>
                </a:lnTo>
                <a:lnTo>
                  <a:pt x="2376269" y="2853984"/>
                </a:lnTo>
                <a:cubicBezTo>
                  <a:pt x="977380" y="2731297"/>
                  <a:pt x="2" y="2302700"/>
                  <a:pt x="7" y="1811952"/>
                </a:cubicBezTo>
                <a:cubicBezTo>
                  <a:pt x="6" y="1566702"/>
                  <a:pt x="6" y="1321452"/>
                  <a:pt x="5" y="1076202"/>
                </a:cubicBezTo>
                <a:close/>
              </a:path>
              <a:path w="3168358" h="3278194" fill="darkenLess" stroke="0" extrusionOk="0">
                <a:moveTo>
                  <a:pt x="3168358" y="0"/>
                </a:moveTo>
                <a:lnTo>
                  <a:pt x="282301" y="1535518"/>
                </a:lnTo>
                <a:lnTo>
                  <a:pt x="3168358" y="0"/>
                </a:lnTo>
                <a:close/>
              </a:path>
              <a:path w="3168358" h="3278194" fill="none" extrusionOk="0">
                <a:moveTo>
                  <a:pt x="5" y="1076202"/>
                </a:moveTo>
                <a:cubicBezTo>
                  <a:pt x="0" y="1566949"/>
                  <a:pt x="977378" y="1995546"/>
                  <a:pt x="2376267" y="2118234"/>
                </a:cubicBezTo>
                <a:cubicBezTo>
                  <a:pt x="2376268" y="1976829"/>
                  <a:pt x="2376268" y="1835423"/>
                  <a:pt x="2376269" y="1694018"/>
                </a:cubicBezTo>
                <a:lnTo>
                  <a:pt x="3168357" y="2520280"/>
                </a:lnTo>
                <a:lnTo>
                  <a:pt x="2376269" y="3278194"/>
                </a:lnTo>
                <a:lnTo>
                  <a:pt x="2376269" y="2853984"/>
                </a:lnTo>
                <a:cubicBezTo>
                  <a:pt x="977380" y="2731297"/>
                  <a:pt x="2" y="2302700"/>
                  <a:pt x="7" y="1811952"/>
                </a:cubicBezTo>
                <a:cubicBezTo>
                  <a:pt x="6" y="1566702"/>
                  <a:pt x="6" y="1321452"/>
                  <a:pt x="5" y="1076202"/>
                </a:cubicBezTo>
                <a:lnTo>
                  <a:pt x="5" y="1076202"/>
                </a:ln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4" name="直接箭头连接符 13"/>
          <p:cNvCxnSpPr/>
          <p:nvPr/>
        </p:nvCxnSpPr>
        <p:spPr>
          <a:xfrm>
            <a:off x="539552" y="5589240"/>
            <a:ext cx="554461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539552" y="1700808"/>
            <a:ext cx="0" cy="38884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7489080" cy="647700"/>
          </a:xfrm>
        </p:spPr>
        <p:txBody>
          <a:bodyPr>
            <a:normAutofit fontScale="90000"/>
          </a:bodyPr>
          <a:lstStyle/>
          <a:p>
            <a:pPr algn="l">
              <a:buNone/>
            </a:pPr>
            <a:r>
              <a:rPr lang="zh-CN" altLang="en-US" sz="3200" dirty="0" smtClean="0">
                <a:solidFill>
                  <a:srgbClr val="7030A0"/>
                </a:solidFill>
                <a:latin typeface="微软雅黑" pitchFamily="34" charset="-122"/>
                <a:ea typeface="微软雅黑" pitchFamily="34" charset="-122"/>
              </a:rPr>
              <a:t>美联储的如意算盘和欧洲央行的刻舟求剑</a:t>
            </a:r>
            <a:endParaRPr lang="zh-CN" altLang="en-US" sz="3200" dirty="0">
              <a:solidFill>
                <a:srgbClr val="7030A0"/>
              </a:solidFill>
              <a:latin typeface="微软雅黑" pitchFamily="34" charset="-122"/>
              <a:ea typeface="微软雅黑" pitchFamily="34" charset="-122"/>
            </a:endParaRPr>
          </a:p>
        </p:txBody>
      </p:sp>
      <p:pic>
        <p:nvPicPr>
          <p:cNvPr id="4" name="内容占位符 3" descr="u=2263432872,375935154&amp;fm=23&amp;gp=0.jpg"/>
          <p:cNvPicPr>
            <a:picLocks noGrp="1" noChangeAspect="1"/>
          </p:cNvPicPr>
          <p:nvPr>
            <p:ph idx="1"/>
          </p:nvPr>
        </p:nvPicPr>
        <p:blipFill>
          <a:blip r:embed="rId2" cstate="print"/>
          <a:stretch>
            <a:fillRect/>
          </a:stretch>
        </p:blipFill>
        <p:spPr>
          <a:xfrm>
            <a:off x="72742" y="2204864"/>
            <a:ext cx="8675722" cy="3453222"/>
          </a:xfrm>
        </p:spPr>
      </p:pic>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buNone/>
            </a:pPr>
            <a:r>
              <a:rPr lang="zh-CN" altLang="en-US" sz="3200" b="1" dirty="0" smtClean="0">
                <a:solidFill>
                  <a:srgbClr val="C00000"/>
                </a:solidFill>
                <a:latin typeface="微软雅黑" pitchFamily="34" charset="-122"/>
                <a:ea typeface="微软雅黑" pitchFamily="34" charset="-122"/>
                <a:cs typeface="+mn-cs"/>
              </a:rPr>
              <a:t>一、利率水平要与企业总体承受能力相适应</a:t>
            </a:r>
            <a:endParaRPr lang="zh-CN" altLang="en-US" sz="3200" b="1" dirty="0">
              <a:solidFill>
                <a:srgbClr val="C00000"/>
              </a:solidFill>
              <a:latin typeface="微软雅黑" pitchFamily="34" charset="-122"/>
              <a:ea typeface="微软雅黑" pitchFamily="34" charset="-122"/>
              <a:cs typeface="+mn-cs"/>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1115616" y="1916832"/>
            <a:ext cx="3411988" cy="4525963"/>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Pictures\20081218073317927.jpg"/>
          <p:cNvPicPr>
            <a:picLocks noChangeAspect="1" noChangeArrowheads="1"/>
          </p:cNvPicPr>
          <p:nvPr/>
        </p:nvPicPr>
        <p:blipFill>
          <a:blip r:embed="rId2" cstate="print"/>
          <a:srcRect/>
          <a:stretch>
            <a:fillRect/>
          </a:stretch>
        </p:blipFill>
        <p:spPr bwMode="auto">
          <a:xfrm>
            <a:off x="827584" y="1340768"/>
            <a:ext cx="7848872" cy="4655964"/>
          </a:xfrm>
          <a:prstGeom prst="rect">
            <a:avLst/>
          </a:prstGeom>
          <a:noFill/>
        </p:spPr>
      </p:pic>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None/>
            </a:pPr>
            <a:r>
              <a:rPr lang="zh-CN" altLang="en-US" dirty="0" smtClean="0">
                <a:solidFill>
                  <a:srgbClr val="7030A0"/>
                </a:solidFill>
                <a:latin typeface="微软雅黑" pitchFamily="34" charset="-122"/>
                <a:ea typeface="微软雅黑" pitchFamily="34" charset="-122"/>
              </a:rPr>
              <a:t>直升飞机本</a:t>
            </a:r>
            <a:endParaRPr lang="zh-CN" altLang="en-US" dirty="0">
              <a:solidFill>
                <a:srgbClr val="7030A0"/>
              </a:solidFill>
              <a:latin typeface="微软雅黑" pitchFamily="34" charset="-122"/>
              <a:ea typeface="微软雅黑" pitchFamily="34" charset="-122"/>
            </a:endParaRPr>
          </a:p>
        </p:txBody>
      </p:sp>
      <p:sp>
        <p:nvSpPr>
          <p:cNvPr id="3" name="内容占位符 2"/>
          <p:cNvSpPr>
            <a:spLocks noGrp="1"/>
          </p:cNvSpPr>
          <p:nvPr>
            <p:ph idx="1"/>
          </p:nvPr>
        </p:nvSpPr>
        <p:spPr>
          <a:xfrm>
            <a:off x="4716016" y="1556792"/>
            <a:ext cx="3970784" cy="4569371"/>
          </a:xfrm>
        </p:spPr>
        <p:txBody>
          <a:bodyPr>
            <a:normAutofit/>
          </a:bodyPr>
          <a:lstStyle/>
          <a:p>
            <a:r>
              <a:rPr lang="zh-CN" altLang="en-US" dirty="0" smtClean="0">
                <a:solidFill>
                  <a:schemeClr val="bg2">
                    <a:lumMod val="25000"/>
                  </a:schemeClr>
                </a:solidFill>
                <a:latin typeface="微软雅黑" pitchFamily="34" charset="-122"/>
                <a:ea typeface="微软雅黑" pitchFamily="34" charset="-122"/>
              </a:rPr>
              <a:t>量化宽松</a:t>
            </a:r>
            <a:endParaRPr lang="en-US" altLang="zh-CN" dirty="0" smtClean="0">
              <a:solidFill>
                <a:schemeClr val="bg2">
                  <a:lumMod val="25000"/>
                </a:schemeClr>
              </a:solidFill>
              <a:latin typeface="微软雅黑" pitchFamily="34" charset="-122"/>
              <a:ea typeface="微软雅黑" pitchFamily="34" charset="-122"/>
            </a:endParaRPr>
          </a:p>
          <a:p>
            <a:pPr>
              <a:buNone/>
            </a:pPr>
            <a:r>
              <a:rPr lang="en-US" altLang="zh-CN" dirty="0" smtClean="0">
                <a:solidFill>
                  <a:schemeClr val="bg2">
                    <a:lumMod val="25000"/>
                  </a:schemeClr>
                </a:solidFill>
                <a:latin typeface="微软雅黑" pitchFamily="34" charset="-122"/>
                <a:ea typeface="微软雅黑" pitchFamily="34" charset="-122"/>
              </a:rPr>
              <a:t>   </a:t>
            </a:r>
            <a:r>
              <a:rPr lang="zh-CN" altLang="en-US" dirty="0" smtClean="0">
                <a:solidFill>
                  <a:schemeClr val="bg2">
                    <a:lumMod val="25000"/>
                  </a:schemeClr>
                </a:solidFill>
                <a:latin typeface="微软雅黑" pitchFamily="34" charset="-122"/>
                <a:ea typeface="微软雅黑" pitchFamily="34" charset="-122"/>
              </a:rPr>
              <a:t>（</a:t>
            </a:r>
            <a:r>
              <a:rPr lang="en-US" altLang="zh-CN" dirty="0" smtClean="0">
                <a:solidFill>
                  <a:schemeClr val="bg2">
                    <a:lumMod val="25000"/>
                  </a:schemeClr>
                </a:solidFill>
                <a:latin typeface="微软雅黑" pitchFamily="34" charset="-122"/>
                <a:ea typeface="微软雅黑" pitchFamily="34" charset="-122"/>
              </a:rPr>
              <a:t>QE</a:t>
            </a:r>
            <a:r>
              <a:rPr lang="zh-CN" altLang="en-US" dirty="0" smtClean="0">
                <a:solidFill>
                  <a:schemeClr val="bg2">
                    <a:lumMod val="25000"/>
                  </a:schemeClr>
                </a:solidFill>
                <a:latin typeface="微软雅黑" pitchFamily="34" charset="-122"/>
                <a:ea typeface="微软雅黑" pitchFamily="34" charset="-122"/>
              </a:rPr>
              <a:t>：</a:t>
            </a:r>
            <a:r>
              <a:rPr lang="en-US" altLang="zh-CN" dirty="0" smtClean="0">
                <a:solidFill>
                  <a:schemeClr val="bg2">
                    <a:lumMod val="25000"/>
                  </a:schemeClr>
                </a:solidFill>
                <a:latin typeface="微软雅黑" pitchFamily="34" charset="-122"/>
                <a:ea typeface="微软雅黑" pitchFamily="34" charset="-122"/>
              </a:rPr>
              <a:t>Quantitative Easing</a:t>
            </a:r>
            <a:r>
              <a:rPr lang="zh-CN" altLang="en-US" dirty="0" smtClean="0">
                <a:solidFill>
                  <a:schemeClr val="bg2">
                    <a:lumMod val="25000"/>
                  </a:schemeClr>
                </a:solidFill>
                <a:latin typeface="微软雅黑" pitchFamily="34" charset="-122"/>
                <a:ea typeface="微软雅黑" pitchFamily="34" charset="-122"/>
              </a:rPr>
              <a:t>）中央银行在实行零利率或近似零利率政策后，通过购买国债等中长期债券，增加基础货币供给，向市场注入大量流动性资金的干预方式，以鼓励开支和借贷，也被简化地形容为间接增印钞票。</a:t>
            </a:r>
            <a:endParaRPr lang="zh-CN" altLang="en-US" dirty="0">
              <a:solidFill>
                <a:schemeClr val="bg2">
                  <a:lumMod val="25000"/>
                </a:schemeClr>
              </a:solidFill>
              <a:latin typeface="微软雅黑" pitchFamily="34" charset="-122"/>
              <a:ea typeface="微软雅黑" pitchFamily="34" charset="-122"/>
            </a:endParaRPr>
          </a:p>
        </p:txBody>
      </p:sp>
      <p:pic>
        <p:nvPicPr>
          <p:cNvPr id="4" name="内容占位符 3" descr="m_SB110540_1.jpg"/>
          <p:cNvPicPr>
            <a:picLocks noChangeAspect="1"/>
          </p:cNvPicPr>
          <p:nvPr/>
        </p:nvPicPr>
        <p:blipFill>
          <a:blip r:embed="rId2" cstate="print"/>
          <a:stretch>
            <a:fillRect/>
          </a:stretch>
        </p:blipFill>
        <p:spPr>
          <a:xfrm>
            <a:off x="467544" y="1700808"/>
            <a:ext cx="3071008" cy="4320480"/>
          </a:xfrm>
          <a:prstGeom prst="rect">
            <a:avLst/>
          </a:prstGeom>
        </p:spPr>
      </p:pic>
    </p:spTree>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dirty="0" smtClean="0">
                <a:solidFill>
                  <a:srgbClr val="7030A0"/>
                </a:solidFill>
                <a:latin typeface="微软雅黑" pitchFamily="34" charset="-122"/>
                <a:ea typeface="微软雅黑" pitchFamily="34" charset="-122"/>
              </a:rPr>
              <a:t>扭转操作</a:t>
            </a:r>
            <a:endParaRPr lang="zh-CN" altLang="en-US" dirty="0">
              <a:solidFill>
                <a:srgbClr val="7030A0"/>
              </a:solidFill>
              <a:latin typeface="微软雅黑" pitchFamily="34" charset="-122"/>
              <a:ea typeface="微软雅黑" pitchFamily="34" charset="-122"/>
            </a:endParaRPr>
          </a:p>
        </p:txBody>
      </p:sp>
      <p:sp>
        <p:nvSpPr>
          <p:cNvPr id="3" name="内容占位符 2"/>
          <p:cNvSpPr>
            <a:spLocks noGrp="1"/>
          </p:cNvSpPr>
          <p:nvPr>
            <p:ph idx="1"/>
          </p:nvPr>
        </p:nvSpPr>
        <p:spPr>
          <a:xfrm>
            <a:off x="467544" y="2348880"/>
            <a:ext cx="5328592" cy="3313162"/>
          </a:xfrm>
        </p:spPr>
        <p:txBody>
          <a:bodyPr>
            <a:normAutofit/>
          </a:bodyPr>
          <a:lstStyle/>
          <a:p>
            <a:r>
              <a:rPr lang="zh-CN" altLang="en-US" dirty="0" smtClean="0">
                <a:solidFill>
                  <a:schemeClr val="bg2">
                    <a:lumMod val="25000"/>
                  </a:schemeClr>
                </a:solidFill>
                <a:latin typeface="微软雅黑" pitchFamily="34" charset="-122"/>
                <a:ea typeface="微软雅黑" pitchFamily="34" charset="-122"/>
              </a:rPr>
              <a:t>美联储</a:t>
            </a:r>
            <a:r>
              <a:rPr lang="en-US" altLang="zh-CN" dirty="0" smtClean="0">
                <a:solidFill>
                  <a:schemeClr val="bg2">
                    <a:lumMod val="25000"/>
                  </a:schemeClr>
                </a:solidFill>
                <a:latin typeface="微软雅黑" pitchFamily="34" charset="-122"/>
                <a:ea typeface="微软雅黑" pitchFamily="34" charset="-122"/>
              </a:rPr>
              <a:t>2011</a:t>
            </a:r>
            <a:r>
              <a:rPr lang="zh-CN" altLang="en-US" dirty="0" smtClean="0">
                <a:solidFill>
                  <a:schemeClr val="bg2">
                    <a:lumMod val="25000"/>
                  </a:schemeClr>
                </a:solidFill>
                <a:latin typeface="微软雅黑" pitchFamily="34" charset="-122"/>
                <a:ea typeface="微软雅黑" pitchFamily="34" charset="-122"/>
              </a:rPr>
              <a:t>年</a:t>
            </a:r>
            <a:r>
              <a:rPr lang="en-US" altLang="zh-CN" dirty="0" smtClean="0">
                <a:solidFill>
                  <a:schemeClr val="bg2">
                    <a:lumMod val="25000"/>
                  </a:schemeClr>
                </a:solidFill>
                <a:latin typeface="微软雅黑" pitchFamily="34" charset="-122"/>
                <a:ea typeface="微软雅黑" pitchFamily="34" charset="-122"/>
              </a:rPr>
              <a:t>9</a:t>
            </a:r>
            <a:r>
              <a:rPr lang="zh-CN" altLang="en-US" dirty="0" smtClean="0">
                <a:solidFill>
                  <a:schemeClr val="bg2">
                    <a:lumMod val="25000"/>
                  </a:schemeClr>
                </a:solidFill>
                <a:latin typeface="微软雅黑" pitchFamily="34" charset="-122"/>
                <a:ea typeface="微软雅黑" pitchFamily="34" charset="-122"/>
              </a:rPr>
              <a:t>月２１日宣布，将采取“卖短买长”的“扭转操作” 延长所持国债期限，以刺激经济复苏。避免再次推出颇有争议的ＱＥ政策。</a:t>
            </a:r>
            <a:r>
              <a:rPr lang="zh-CN" altLang="zh-CN" dirty="0" smtClean="0">
                <a:solidFill>
                  <a:schemeClr val="bg2">
                    <a:lumMod val="25000"/>
                  </a:schemeClr>
                </a:solidFill>
                <a:latin typeface="微软雅黑" pitchFamily="34" charset="-122"/>
                <a:ea typeface="微软雅黑" pitchFamily="34" charset="-122"/>
              </a:rPr>
              <a:t>出售剩余期限为3年及以下的4000亿美元中短期国债，购买相同数量剩余期限为6年至30年的中长期国债，以压低长期利率。</a:t>
            </a:r>
            <a:endParaRPr lang="zh-CN" altLang="en-US" dirty="0">
              <a:solidFill>
                <a:schemeClr val="bg2">
                  <a:lumMod val="25000"/>
                </a:schemeClr>
              </a:solidFill>
              <a:latin typeface="微软雅黑" pitchFamily="34" charset="-122"/>
              <a:ea typeface="微软雅黑" pitchFamily="34" charset="-122"/>
            </a:endParaRPr>
          </a:p>
        </p:txBody>
      </p:sp>
      <p:pic>
        <p:nvPicPr>
          <p:cNvPr id="1027" name="Picture 3" descr="C:\Users\user\AppData\Local\Microsoft\Windows\Temporary Internet Files\Content.IE5\CIJ0BRSD\MC900419124[1].wmf"/>
          <p:cNvPicPr>
            <a:picLocks noChangeAspect="1" noChangeArrowheads="1"/>
          </p:cNvPicPr>
          <p:nvPr/>
        </p:nvPicPr>
        <p:blipFill>
          <a:blip r:embed="rId3" cstate="print"/>
          <a:srcRect/>
          <a:stretch>
            <a:fillRect/>
          </a:stretch>
        </p:blipFill>
        <p:spPr bwMode="auto">
          <a:xfrm>
            <a:off x="6732240" y="1124744"/>
            <a:ext cx="2411760" cy="5040560"/>
          </a:xfrm>
          <a:prstGeom prst="rect">
            <a:avLst/>
          </a:prstGeom>
          <a:noFill/>
        </p:spPr>
      </p:pic>
    </p:spTree>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None/>
            </a:pPr>
            <a:r>
              <a:rPr lang="zh-CN" altLang="en-US" sz="3200" b="1" dirty="0" smtClean="0">
                <a:solidFill>
                  <a:srgbClr val="C00000"/>
                </a:solidFill>
                <a:latin typeface="微软雅黑" pitchFamily="34" charset="-122"/>
                <a:ea typeface="微软雅黑" pitchFamily="34" charset="-122"/>
                <a:cs typeface="+mn-cs"/>
              </a:rPr>
              <a:t>四、资金的供求状况</a:t>
            </a:r>
          </a:p>
        </p:txBody>
      </p:sp>
      <p:pic>
        <p:nvPicPr>
          <p:cNvPr id="5" name="图片 4" descr="06104916615.jpg"/>
          <p:cNvPicPr>
            <a:picLocks noChangeAspect="1"/>
          </p:cNvPicPr>
          <p:nvPr/>
        </p:nvPicPr>
        <p:blipFill>
          <a:blip r:embed="rId2" cstate="print"/>
          <a:stretch>
            <a:fillRect/>
          </a:stretch>
        </p:blipFill>
        <p:spPr>
          <a:xfrm>
            <a:off x="2771800" y="1772815"/>
            <a:ext cx="5136579" cy="4572209"/>
          </a:xfrm>
          <a:prstGeom prst="rect">
            <a:avLst/>
          </a:prstGeom>
        </p:spPr>
      </p:pic>
      <p:sp>
        <p:nvSpPr>
          <p:cNvPr id="4" name="矩形 3"/>
          <p:cNvSpPr/>
          <p:nvPr/>
        </p:nvSpPr>
        <p:spPr>
          <a:xfrm>
            <a:off x="2771800" y="5805264"/>
            <a:ext cx="5472608" cy="576064"/>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C00000"/>
                </a:solidFill>
                <a:latin typeface="微软雅黑" pitchFamily="34" charset="-122"/>
                <a:ea typeface="微软雅黑" pitchFamily="34" charset="-122"/>
                <a:cs typeface="+mn-cs"/>
              </a:rPr>
              <a:t>五、国际经济的环境</a:t>
            </a:r>
          </a:p>
        </p:txBody>
      </p:sp>
      <p:pic>
        <p:nvPicPr>
          <p:cNvPr id="4" name="内容占位符 3" descr="getimage.jpg"/>
          <p:cNvPicPr>
            <a:picLocks noGrp="1" noChangeAspect="1"/>
          </p:cNvPicPr>
          <p:nvPr>
            <p:ph idx="1"/>
          </p:nvPr>
        </p:nvPicPr>
        <p:blipFill>
          <a:blip r:embed="rId3" cstate="print"/>
          <a:stretch>
            <a:fillRect/>
          </a:stretch>
        </p:blipFill>
        <p:spPr>
          <a:xfrm>
            <a:off x="3779912" y="2564904"/>
            <a:ext cx="4957142" cy="2776000"/>
          </a:xfrm>
        </p:spPr>
      </p:pic>
      <p:sp>
        <p:nvSpPr>
          <p:cNvPr id="5" name="TextBox 4"/>
          <p:cNvSpPr txBox="1"/>
          <p:nvPr/>
        </p:nvSpPr>
        <p:spPr>
          <a:xfrm>
            <a:off x="323528" y="2276872"/>
            <a:ext cx="2880320" cy="4154984"/>
          </a:xfrm>
          <a:prstGeom prst="rect">
            <a:avLst/>
          </a:prstGeom>
          <a:noFill/>
        </p:spPr>
        <p:txBody>
          <a:bodyPr wrap="square" rtlCol="0">
            <a:spAutoFit/>
          </a:bodyPr>
          <a:lstStyle/>
          <a:p>
            <a:pPr>
              <a:spcBef>
                <a:spcPts val="1200"/>
              </a:spcBef>
            </a:pPr>
            <a:r>
              <a:rPr lang="en-US" altLang="zh-CN" sz="2400" dirty="0" smtClean="0">
                <a:solidFill>
                  <a:srgbClr val="0070C0"/>
                </a:solidFill>
                <a:latin typeface="微软雅黑" pitchFamily="34" charset="-122"/>
                <a:ea typeface="微软雅黑" pitchFamily="34" charset="-122"/>
              </a:rPr>
              <a:t>1998</a:t>
            </a:r>
            <a:r>
              <a:rPr lang="zh-CN" altLang="en-US" sz="2400" dirty="0" smtClean="0">
                <a:solidFill>
                  <a:srgbClr val="0070C0"/>
                </a:solidFill>
                <a:latin typeface="微软雅黑" pitchFamily="34" charset="-122"/>
                <a:ea typeface="微软雅黑" pitchFamily="34" charset="-122"/>
              </a:rPr>
              <a:t>香港狙击战</a:t>
            </a:r>
            <a:endParaRPr lang="en-US" altLang="zh-CN" sz="2400" dirty="0" smtClean="0">
              <a:solidFill>
                <a:srgbClr val="0070C0"/>
              </a:solidFill>
              <a:latin typeface="微软雅黑" pitchFamily="34" charset="-122"/>
              <a:ea typeface="微软雅黑" pitchFamily="34" charset="-122"/>
            </a:endParaRPr>
          </a:p>
          <a:p>
            <a:pPr>
              <a:spcBef>
                <a:spcPts val="1200"/>
              </a:spcBef>
            </a:pPr>
            <a:r>
              <a:rPr lang="en-US" altLang="zh-CN" sz="2400" dirty="0" smtClean="0">
                <a:solidFill>
                  <a:srgbClr val="0070C0"/>
                </a:solidFill>
                <a:latin typeface="微软雅黑" pitchFamily="34" charset="-122"/>
                <a:ea typeface="微软雅黑" pitchFamily="34" charset="-122"/>
              </a:rPr>
              <a:t>2008</a:t>
            </a:r>
            <a:r>
              <a:rPr lang="zh-CN" altLang="en-US" sz="2400" dirty="0" smtClean="0">
                <a:solidFill>
                  <a:srgbClr val="0070C0"/>
                </a:solidFill>
                <a:latin typeface="微软雅黑" pitchFamily="34" charset="-122"/>
                <a:ea typeface="微软雅黑" pitchFamily="34" charset="-122"/>
              </a:rPr>
              <a:t>年中国不加息。</a:t>
            </a:r>
            <a:endParaRPr lang="en-US" altLang="zh-CN" sz="2400" dirty="0" smtClean="0">
              <a:solidFill>
                <a:srgbClr val="0070C0"/>
              </a:solidFill>
              <a:latin typeface="微软雅黑" pitchFamily="34" charset="-122"/>
              <a:ea typeface="微软雅黑" pitchFamily="34" charset="-122"/>
            </a:endParaRPr>
          </a:p>
          <a:p>
            <a:pPr>
              <a:spcBef>
                <a:spcPts val="1200"/>
              </a:spcBef>
            </a:pPr>
            <a:r>
              <a:rPr lang="en-US" altLang="zh-CN" sz="2400" dirty="0" smtClean="0">
                <a:solidFill>
                  <a:srgbClr val="0070C0"/>
                </a:solidFill>
                <a:latin typeface="微软雅黑" pitchFamily="34" charset="-122"/>
                <a:ea typeface="微软雅黑" pitchFamily="34" charset="-122"/>
              </a:rPr>
              <a:t>2001</a:t>
            </a:r>
            <a:r>
              <a:rPr lang="zh-CN" altLang="en-US" sz="2400" dirty="0" smtClean="0">
                <a:solidFill>
                  <a:srgbClr val="0070C0"/>
                </a:solidFill>
                <a:latin typeface="微软雅黑" pitchFamily="34" charset="-122"/>
                <a:ea typeface="微软雅黑" pitchFamily="34" charset="-122"/>
              </a:rPr>
              <a:t>年，阿根廷发生金融危机，巴西货币恐慌贬值，被迫加息至</a:t>
            </a:r>
            <a:r>
              <a:rPr lang="en-US" altLang="zh-CN" sz="2400" dirty="0" smtClean="0">
                <a:solidFill>
                  <a:srgbClr val="0070C0"/>
                </a:solidFill>
                <a:latin typeface="微软雅黑" pitchFamily="34" charset="-122"/>
                <a:ea typeface="微软雅黑" pitchFamily="34" charset="-122"/>
              </a:rPr>
              <a:t>18.25%</a:t>
            </a:r>
            <a:r>
              <a:rPr lang="zh-CN" altLang="en-US" sz="2400" dirty="0" smtClean="0">
                <a:solidFill>
                  <a:srgbClr val="0070C0"/>
                </a:solidFill>
                <a:latin typeface="微软雅黑" pitchFamily="34" charset="-122"/>
                <a:ea typeface="微软雅黑" pitchFamily="34" charset="-122"/>
              </a:rPr>
              <a:t>。</a:t>
            </a:r>
            <a:endParaRPr lang="en-US" altLang="zh-CN" sz="2400" dirty="0" smtClean="0">
              <a:solidFill>
                <a:srgbClr val="0070C0"/>
              </a:solidFill>
              <a:latin typeface="微软雅黑" pitchFamily="34" charset="-122"/>
              <a:ea typeface="微软雅黑" pitchFamily="34" charset="-122"/>
            </a:endParaRPr>
          </a:p>
          <a:p>
            <a:pPr>
              <a:spcBef>
                <a:spcPts val="1200"/>
              </a:spcBef>
            </a:pPr>
            <a:r>
              <a:rPr lang="zh-CN" altLang="en-US" sz="2400" dirty="0" smtClean="0">
                <a:solidFill>
                  <a:srgbClr val="0070C0"/>
                </a:solidFill>
                <a:latin typeface="微软雅黑" pitchFamily="34" charset="-122"/>
                <a:ea typeface="微软雅黑" pitchFamily="34" charset="-122"/>
              </a:rPr>
              <a:t>大萧条时期，美国加息，为了应对英国放弃金本位</a:t>
            </a:r>
            <a:endParaRPr lang="en-US" altLang="zh-CN" sz="2400" dirty="0" smtClean="0">
              <a:solidFill>
                <a:srgbClr val="0070C0"/>
              </a:solidFill>
              <a:latin typeface="微软雅黑" pitchFamily="34" charset="-122"/>
              <a:ea typeface="微软雅黑" pitchFamily="34" charset="-122"/>
            </a:endParaRPr>
          </a:p>
          <a:p>
            <a:endParaRPr lang="zh-CN" altLang="en-US" dirty="0"/>
          </a:p>
        </p:txBody>
      </p:sp>
    </p:spTree>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AppData\Local\Microsoft\Windows\Temporary Internet Files\Content.IE5\P0XXIY95\MC900013282[1].wmf"/>
          <p:cNvPicPr>
            <a:picLocks noGrp="1" noChangeAspect="1" noChangeArrowheads="1"/>
          </p:cNvPicPr>
          <p:nvPr>
            <p:ph idx="1"/>
          </p:nvPr>
        </p:nvPicPr>
        <p:blipFill>
          <a:blip r:embed="rId3" cstate="print"/>
          <a:srcRect/>
          <a:stretch>
            <a:fillRect/>
          </a:stretch>
        </p:blipFill>
        <p:spPr bwMode="auto">
          <a:xfrm rot="17775536">
            <a:off x="2636646" y="292600"/>
            <a:ext cx="3993342" cy="5733819"/>
          </a:xfrm>
          <a:prstGeom prst="rect">
            <a:avLst/>
          </a:prstGeom>
          <a:noFill/>
        </p:spPr>
      </p:pic>
      <p:sp>
        <p:nvSpPr>
          <p:cNvPr id="2" name="标题 1"/>
          <p:cNvSpPr>
            <a:spLocks noGrp="1"/>
          </p:cNvSpPr>
          <p:nvPr>
            <p:ph type="title"/>
          </p:nvPr>
        </p:nvSpPr>
        <p:spPr>
          <a:xfrm rot="2875693">
            <a:off x="4205647" y="2961895"/>
            <a:ext cx="2587874" cy="2047950"/>
          </a:xfrm>
        </p:spPr>
        <p:txBody>
          <a:bodyPr>
            <a:normAutofit/>
          </a:bodyPr>
          <a:lstStyle/>
          <a:p>
            <a:pPr>
              <a:buNone/>
            </a:pPr>
            <a:r>
              <a:rPr lang="zh-CN" altLang="en-US" sz="6000" dirty="0" smtClean="0">
                <a:solidFill>
                  <a:srgbClr val="00B0F0"/>
                </a:solidFill>
                <a:latin typeface="微软雅黑" pitchFamily="34" charset="-122"/>
                <a:ea typeface="微软雅黑" pitchFamily="34" charset="-122"/>
              </a:rPr>
              <a:t>新常态</a:t>
            </a:r>
            <a:endParaRPr lang="zh-CN" altLang="en-US" sz="6000" b="1" dirty="0">
              <a:solidFill>
                <a:srgbClr val="00B0F0"/>
              </a:solidFill>
              <a:latin typeface="微软雅黑" pitchFamily="34" charset="-122"/>
              <a:ea typeface="微软雅黑" pitchFamily="34" charset="-122"/>
            </a:endParaRPr>
          </a:p>
        </p:txBody>
      </p:sp>
      <p:sp>
        <p:nvSpPr>
          <p:cNvPr id="7" name="TextBox 6"/>
          <p:cNvSpPr txBox="1"/>
          <p:nvPr/>
        </p:nvSpPr>
        <p:spPr>
          <a:xfrm rot="2875805">
            <a:off x="4868619" y="3207040"/>
            <a:ext cx="2088232" cy="369332"/>
          </a:xfrm>
          <a:prstGeom prst="rect">
            <a:avLst/>
          </a:prstGeom>
          <a:noFill/>
        </p:spPr>
        <p:txBody>
          <a:bodyPr wrap="square" rtlCol="0">
            <a:spAutoFit/>
          </a:bodyPr>
          <a:lstStyle/>
          <a:p>
            <a:r>
              <a:rPr lang="en-US" altLang="zh-CN" dirty="0" smtClean="0">
                <a:solidFill>
                  <a:schemeClr val="bg2">
                    <a:lumMod val="75000"/>
                  </a:schemeClr>
                </a:solidFill>
                <a:latin typeface="方正姚体" pitchFamily="2" charset="-122"/>
                <a:ea typeface="方正姚体" pitchFamily="2" charset="-122"/>
              </a:rPr>
              <a:t>®</a:t>
            </a:r>
            <a:r>
              <a:rPr lang="zh-CN" altLang="en-US" dirty="0" smtClean="0">
                <a:solidFill>
                  <a:schemeClr val="bg2">
                    <a:lumMod val="75000"/>
                  </a:schemeClr>
                </a:solidFill>
                <a:latin typeface="方正姚体" pitchFamily="2" charset="-122"/>
                <a:ea typeface="方正姚体" pitchFamily="2" charset="-122"/>
              </a:rPr>
              <a:t>比尔</a:t>
            </a:r>
            <a:r>
              <a:rPr lang="en-US" altLang="zh-CN" dirty="0" smtClean="0">
                <a:solidFill>
                  <a:schemeClr val="bg2">
                    <a:lumMod val="75000"/>
                  </a:schemeClr>
                </a:solidFill>
                <a:latin typeface="方正姚体" pitchFamily="2" charset="-122"/>
                <a:ea typeface="方正姚体" pitchFamily="2" charset="-122"/>
              </a:rPr>
              <a:t>·</a:t>
            </a:r>
            <a:r>
              <a:rPr lang="zh-CN" altLang="en-US" dirty="0" smtClean="0">
                <a:solidFill>
                  <a:schemeClr val="bg2">
                    <a:lumMod val="75000"/>
                  </a:schemeClr>
                </a:solidFill>
                <a:latin typeface="方正姚体" pitchFamily="2" charset="-122"/>
                <a:ea typeface="方正姚体" pitchFamily="2" charset="-122"/>
              </a:rPr>
              <a:t>格罗斯</a:t>
            </a:r>
            <a:endParaRPr lang="zh-CN" altLang="en-US" dirty="0">
              <a:solidFill>
                <a:schemeClr val="bg2">
                  <a:lumMod val="75000"/>
                </a:schemeClr>
              </a:solidFill>
              <a:latin typeface="方正姚体" pitchFamily="2" charset="-122"/>
              <a:ea typeface="方正姚体" pitchFamily="2" charset="-122"/>
            </a:endParaRPr>
          </a:p>
        </p:txBody>
      </p:sp>
    </p:spTree>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C00000"/>
                </a:solidFill>
                <a:latin typeface="微软雅黑" pitchFamily="34" charset="-122"/>
                <a:ea typeface="微软雅黑" pitchFamily="34" charset="-122"/>
                <a:cs typeface="+mn-cs"/>
              </a:rPr>
              <a:t>利率市场的弄潮儿</a:t>
            </a:r>
          </a:p>
        </p:txBody>
      </p:sp>
      <p:sp>
        <p:nvSpPr>
          <p:cNvPr id="3" name="内容占位符 2"/>
          <p:cNvSpPr>
            <a:spLocks noGrp="1"/>
          </p:cNvSpPr>
          <p:nvPr>
            <p:ph sz="half" idx="1"/>
          </p:nvPr>
        </p:nvSpPr>
        <p:spPr>
          <a:xfrm>
            <a:off x="457200" y="1600200"/>
            <a:ext cx="4402832" cy="4997152"/>
          </a:xfrm>
        </p:spPr>
        <p:txBody>
          <a:bodyPr>
            <a:normAutofit fontScale="92500" lnSpcReduction="10000"/>
          </a:bodyPr>
          <a:lstStyle/>
          <a:p>
            <a:r>
              <a:rPr lang="zh-CN" altLang="en-US" dirty="0" smtClean="0">
                <a:solidFill>
                  <a:schemeClr val="bg2">
                    <a:lumMod val="25000"/>
                  </a:schemeClr>
                </a:solidFill>
                <a:latin typeface="微软雅黑" pitchFamily="34" charset="-122"/>
                <a:ea typeface="微软雅黑" pitchFamily="34" charset="-122"/>
              </a:rPr>
              <a:t>长期资本管理公司梦幻组合：</a:t>
            </a:r>
            <a:endParaRPr lang="en-US" altLang="zh-CN" dirty="0" smtClean="0">
              <a:solidFill>
                <a:schemeClr val="bg2">
                  <a:lumMod val="25000"/>
                </a:schemeClr>
              </a:solidFill>
              <a:latin typeface="微软雅黑" pitchFamily="34" charset="-122"/>
              <a:ea typeface="微软雅黑" pitchFamily="34" charset="-122"/>
            </a:endParaRPr>
          </a:p>
          <a:p>
            <a:endParaRPr lang="en-US" altLang="zh-CN" dirty="0" smtClean="0">
              <a:solidFill>
                <a:schemeClr val="bg2">
                  <a:lumMod val="25000"/>
                </a:schemeClr>
              </a:solidFill>
              <a:latin typeface="微软雅黑" pitchFamily="34" charset="-122"/>
              <a:ea typeface="微软雅黑" pitchFamily="34" charset="-122"/>
            </a:endParaRPr>
          </a:p>
          <a:p>
            <a:r>
              <a:rPr lang="zh-CN" altLang="en-US" sz="2000" b="1" dirty="0" smtClean="0">
                <a:solidFill>
                  <a:srgbClr val="002060"/>
                </a:solidFill>
              </a:rPr>
              <a:t>掌门人梅里韦瑟</a:t>
            </a:r>
            <a:endParaRPr lang="en-US" altLang="zh-CN" sz="2000" b="1" dirty="0" smtClean="0">
              <a:solidFill>
                <a:srgbClr val="002060"/>
              </a:solidFill>
            </a:endParaRPr>
          </a:p>
          <a:p>
            <a:pPr>
              <a:buNone/>
            </a:pPr>
            <a:r>
              <a:rPr lang="en-US" altLang="zh-CN" sz="2000" dirty="0" smtClean="0">
                <a:solidFill>
                  <a:schemeClr val="accent3">
                    <a:lumMod val="50000"/>
                  </a:schemeClr>
                </a:solidFill>
              </a:rPr>
              <a:t>             </a:t>
            </a:r>
            <a:r>
              <a:rPr lang="zh-CN" altLang="en-US" sz="2000" dirty="0" smtClean="0">
                <a:solidFill>
                  <a:schemeClr val="accent3">
                    <a:lumMod val="50000"/>
                  </a:schemeClr>
                </a:solidFill>
              </a:rPr>
              <a:t>华尔街债务套利之父</a:t>
            </a:r>
            <a:endParaRPr lang="en-US" altLang="zh-CN" sz="2000" dirty="0" smtClean="0">
              <a:solidFill>
                <a:schemeClr val="accent3">
                  <a:lumMod val="50000"/>
                </a:schemeClr>
              </a:solidFill>
            </a:endParaRPr>
          </a:p>
          <a:p>
            <a:r>
              <a:rPr lang="zh-CN" altLang="en-US" sz="2000" b="1" dirty="0" smtClean="0">
                <a:solidFill>
                  <a:srgbClr val="002060"/>
                </a:solidFill>
              </a:rPr>
              <a:t>默顿</a:t>
            </a:r>
            <a:endParaRPr lang="en-US" altLang="zh-CN" sz="2000" b="1" dirty="0" smtClean="0">
              <a:solidFill>
                <a:srgbClr val="002060"/>
              </a:solidFill>
            </a:endParaRPr>
          </a:p>
          <a:p>
            <a:pPr>
              <a:buNone/>
            </a:pPr>
            <a:r>
              <a:rPr lang="en-US" altLang="zh-CN" sz="2000" dirty="0" smtClean="0"/>
              <a:t>             </a:t>
            </a:r>
            <a:r>
              <a:rPr lang="en-US" altLang="zh-CN" sz="2000" dirty="0" smtClean="0">
                <a:solidFill>
                  <a:schemeClr val="accent3">
                    <a:lumMod val="50000"/>
                  </a:schemeClr>
                </a:solidFill>
              </a:rPr>
              <a:t>1997</a:t>
            </a:r>
            <a:r>
              <a:rPr lang="zh-CN" altLang="en-US" sz="2000" dirty="0" smtClean="0">
                <a:solidFill>
                  <a:schemeClr val="accent3">
                    <a:lumMod val="50000"/>
                  </a:schemeClr>
                </a:solidFill>
              </a:rPr>
              <a:t>年诺贝尔经济学奖得主</a:t>
            </a:r>
            <a:endParaRPr lang="en-US" altLang="zh-CN" sz="2000" dirty="0" smtClean="0">
              <a:solidFill>
                <a:schemeClr val="accent3">
                  <a:lumMod val="50000"/>
                </a:schemeClr>
              </a:solidFill>
            </a:endParaRPr>
          </a:p>
          <a:p>
            <a:r>
              <a:rPr lang="zh-CN" altLang="en-US" sz="2000" b="1" dirty="0" smtClean="0">
                <a:solidFill>
                  <a:srgbClr val="002060"/>
                </a:solidFill>
              </a:rPr>
              <a:t>舒尔茨</a:t>
            </a:r>
            <a:endParaRPr lang="en-US" altLang="zh-CN" sz="2000" b="1" dirty="0" smtClean="0">
              <a:solidFill>
                <a:srgbClr val="002060"/>
              </a:solidFill>
            </a:endParaRPr>
          </a:p>
          <a:p>
            <a:pPr algn="ctr">
              <a:buNone/>
            </a:pPr>
            <a:r>
              <a:rPr lang="en-US" altLang="zh-CN" sz="2100" dirty="0" smtClean="0"/>
              <a:t>        </a:t>
            </a:r>
            <a:r>
              <a:rPr lang="en-US" altLang="zh-CN" sz="2000" dirty="0" smtClean="0"/>
              <a:t>1997</a:t>
            </a:r>
            <a:r>
              <a:rPr lang="zh-CN" altLang="en-US" sz="2000" dirty="0" smtClean="0"/>
              <a:t>年</a:t>
            </a:r>
            <a:r>
              <a:rPr lang="zh-CN" altLang="en-US" sz="2100" dirty="0" smtClean="0"/>
              <a:t>诺贝尔经济学奖得主</a:t>
            </a:r>
            <a:endParaRPr lang="en-US" altLang="zh-CN" sz="2100" dirty="0" smtClean="0"/>
          </a:p>
          <a:p>
            <a:r>
              <a:rPr lang="zh-CN" altLang="en-US" sz="2000" b="1" dirty="0" smtClean="0">
                <a:solidFill>
                  <a:srgbClr val="002060"/>
                </a:solidFill>
              </a:rPr>
              <a:t>莫里斯</a:t>
            </a:r>
            <a:endParaRPr lang="en-US" altLang="zh-CN" sz="2000" b="1" dirty="0" smtClean="0">
              <a:solidFill>
                <a:srgbClr val="002060"/>
              </a:solidFill>
            </a:endParaRPr>
          </a:p>
          <a:p>
            <a:pPr algn="r">
              <a:buNone/>
            </a:pPr>
            <a:r>
              <a:rPr lang="zh-CN" altLang="en-US" sz="2000" dirty="0" smtClean="0">
                <a:solidFill>
                  <a:schemeClr val="accent3">
                    <a:lumMod val="50000"/>
                  </a:schemeClr>
                </a:solidFill>
              </a:rPr>
              <a:t>        前财政部副部长、联储副主席</a:t>
            </a:r>
            <a:endParaRPr lang="en-US" altLang="zh-CN" sz="2000" dirty="0" smtClean="0">
              <a:solidFill>
                <a:schemeClr val="accent3">
                  <a:lumMod val="50000"/>
                </a:schemeClr>
              </a:solidFill>
            </a:endParaRPr>
          </a:p>
          <a:p>
            <a:r>
              <a:rPr lang="zh-CN" altLang="en-US" sz="2000" b="1" dirty="0" smtClean="0">
                <a:solidFill>
                  <a:srgbClr val="002060"/>
                </a:solidFill>
              </a:rPr>
              <a:t>罗森菲尔德</a:t>
            </a:r>
            <a:endParaRPr lang="en-US" altLang="zh-CN" sz="2000" b="1" dirty="0" smtClean="0">
              <a:solidFill>
                <a:srgbClr val="002060"/>
              </a:solidFill>
            </a:endParaRPr>
          </a:p>
          <a:p>
            <a:pPr algn="r">
              <a:buNone/>
            </a:pPr>
            <a:r>
              <a:rPr lang="en-US" altLang="zh-CN" sz="2100" dirty="0" smtClean="0"/>
              <a:t>          </a:t>
            </a:r>
            <a:r>
              <a:rPr lang="zh-CN" altLang="en-US" sz="2000" dirty="0" smtClean="0">
                <a:solidFill>
                  <a:schemeClr val="accent3">
                    <a:lumMod val="50000"/>
                  </a:schemeClr>
                </a:solidFill>
              </a:rPr>
              <a:t>前所罗门兄弟债券交易部主管</a:t>
            </a:r>
          </a:p>
        </p:txBody>
      </p:sp>
      <p:sp>
        <p:nvSpPr>
          <p:cNvPr id="6" name="内容占位符 5"/>
          <p:cNvSpPr>
            <a:spLocks noGrp="1"/>
          </p:cNvSpPr>
          <p:nvPr>
            <p:ph sz="half" idx="2"/>
          </p:nvPr>
        </p:nvSpPr>
        <p:spPr>
          <a:xfrm>
            <a:off x="5220072" y="1600200"/>
            <a:ext cx="3466728" cy="4525963"/>
          </a:xfrm>
        </p:spPr>
        <p:txBody>
          <a:bodyPr>
            <a:normAutofit fontScale="92500" lnSpcReduction="10000"/>
          </a:bodyPr>
          <a:lstStyle/>
          <a:p>
            <a:r>
              <a:rPr lang="zh-CN" altLang="en-US" sz="1800" b="1" dirty="0" smtClean="0">
                <a:solidFill>
                  <a:srgbClr val="002060"/>
                </a:solidFill>
              </a:rPr>
              <a:t>它与量子基金、老虎基金、欧米伽基金一起被称为国际四大</a:t>
            </a:r>
            <a:r>
              <a:rPr lang="en-US" altLang="zh-CN" sz="1800" b="1" dirty="0" smtClean="0">
                <a:solidFill>
                  <a:srgbClr val="002060"/>
                </a:solidFill>
              </a:rPr>
              <a:t>"</a:t>
            </a:r>
            <a:r>
              <a:rPr lang="zh-CN" altLang="en-US" sz="1800" b="1" dirty="0" smtClean="0">
                <a:solidFill>
                  <a:srgbClr val="002060"/>
                </a:solidFill>
              </a:rPr>
              <a:t>对冲基金</a:t>
            </a:r>
            <a:r>
              <a:rPr lang="en-US" altLang="zh-CN" sz="1800" b="1" dirty="0" smtClean="0">
                <a:solidFill>
                  <a:srgbClr val="002060"/>
                </a:solidFill>
              </a:rPr>
              <a:t>"</a:t>
            </a:r>
            <a:r>
              <a:rPr lang="zh-CN" altLang="en-US" sz="1800" b="1" dirty="0" smtClean="0">
                <a:solidFill>
                  <a:srgbClr val="002060"/>
                </a:solidFill>
              </a:rPr>
              <a:t>。</a:t>
            </a:r>
            <a:endParaRPr lang="en-US" altLang="zh-CN" sz="1800" b="1" dirty="0" smtClean="0">
              <a:solidFill>
                <a:srgbClr val="002060"/>
              </a:solidFill>
            </a:endParaRPr>
          </a:p>
          <a:p>
            <a:endParaRPr lang="en-US" altLang="zh-CN" sz="1800" b="1" dirty="0" smtClean="0">
              <a:solidFill>
                <a:srgbClr val="002060"/>
              </a:solidFill>
            </a:endParaRPr>
          </a:p>
          <a:p>
            <a:r>
              <a:rPr lang="zh-CN" altLang="en-US" sz="1800" b="1" dirty="0" smtClean="0">
                <a:solidFill>
                  <a:srgbClr val="002060"/>
                </a:solidFill>
              </a:rPr>
              <a:t>投资回报率：</a:t>
            </a:r>
            <a:r>
              <a:rPr lang="en-US" altLang="zh-CN" sz="1800" b="1" dirty="0" smtClean="0">
                <a:solidFill>
                  <a:srgbClr val="002060"/>
                </a:solidFill>
              </a:rPr>
              <a:t>1994</a:t>
            </a:r>
            <a:r>
              <a:rPr lang="zh-CN" altLang="en-US" sz="1800" b="1" dirty="0" smtClean="0">
                <a:solidFill>
                  <a:srgbClr val="002060"/>
                </a:solidFill>
              </a:rPr>
              <a:t>年</a:t>
            </a:r>
            <a:r>
              <a:rPr lang="en-US" altLang="zh-CN" sz="1800" b="1" spc="-150" dirty="0" smtClean="0">
                <a:solidFill>
                  <a:srgbClr val="002060"/>
                </a:solidFill>
              </a:rPr>
              <a:t>28.5%</a:t>
            </a:r>
            <a:r>
              <a:rPr lang="zh-CN" altLang="en-US" sz="1800" b="1" dirty="0" smtClean="0">
                <a:solidFill>
                  <a:srgbClr val="002060"/>
                </a:solidFill>
              </a:rPr>
              <a:t>、</a:t>
            </a:r>
            <a:r>
              <a:rPr lang="en-US" altLang="zh-CN" sz="1800" b="1" dirty="0" smtClean="0">
                <a:solidFill>
                  <a:srgbClr val="002060"/>
                </a:solidFill>
              </a:rPr>
              <a:t>1995</a:t>
            </a:r>
            <a:r>
              <a:rPr lang="zh-CN" altLang="en-US" sz="1800" b="1" dirty="0" smtClean="0">
                <a:solidFill>
                  <a:srgbClr val="002060"/>
                </a:solidFill>
              </a:rPr>
              <a:t>年</a:t>
            </a:r>
            <a:r>
              <a:rPr lang="en-US" altLang="zh-CN" sz="1800" b="1" spc="-150" dirty="0" smtClean="0">
                <a:solidFill>
                  <a:srgbClr val="002060"/>
                </a:solidFill>
              </a:rPr>
              <a:t>42.8%</a:t>
            </a:r>
            <a:r>
              <a:rPr lang="zh-CN" altLang="en-US" sz="1800" b="1" dirty="0" smtClean="0">
                <a:solidFill>
                  <a:srgbClr val="002060"/>
                </a:solidFill>
              </a:rPr>
              <a:t>、</a:t>
            </a:r>
            <a:r>
              <a:rPr lang="en-US" altLang="zh-CN" sz="1800" b="1" dirty="0" smtClean="0">
                <a:solidFill>
                  <a:srgbClr val="002060"/>
                </a:solidFill>
              </a:rPr>
              <a:t>1996</a:t>
            </a:r>
            <a:r>
              <a:rPr lang="zh-CN" altLang="en-US" sz="1800" b="1" dirty="0" smtClean="0">
                <a:solidFill>
                  <a:srgbClr val="002060"/>
                </a:solidFill>
              </a:rPr>
              <a:t>年</a:t>
            </a:r>
            <a:r>
              <a:rPr lang="en-US" altLang="zh-CN" sz="1800" b="1" spc="-150" dirty="0" smtClean="0">
                <a:solidFill>
                  <a:srgbClr val="002060"/>
                </a:solidFill>
              </a:rPr>
              <a:t>40.8%</a:t>
            </a:r>
            <a:r>
              <a:rPr lang="zh-CN" altLang="en-US" sz="1800" b="1" dirty="0" smtClean="0">
                <a:solidFill>
                  <a:srgbClr val="002060"/>
                </a:solidFill>
              </a:rPr>
              <a:t>、</a:t>
            </a:r>
            <a:r>
              <a:rPr lang="en-US" altLang="zh-CN" sz="1800" b="1" dirty="0" smtClean="0">
                <a:solidFill>
                  <a:srgbClr val="002060"/>
                </a:solidFill>
              </a:rPr>
              <a:t>1997</a:t>
            </a:r>
            <a:r>
              <a:rPr lang="zh-CN" altLang="en-US" sz="1800" b="1" dirty="0" smtClean="0">
                <a:solidFill>
                  <a:srgbClr val="002060"/>
                </a:solidFill>
              </a:rPr>
              <a:t>年</a:t>
            </a:r>
            <a:r>
              <a:rPr lang="en-US" altLang="zh-CN" sz="1800" b="1" dirty="0" smtClean="0">
                <a:solidFill>
                  <a:srgbClr val="002060"/>
                </a:solidFill>
              </a:rPr>
              <a:t>17%.</a:t>
            </a:r>
          </a:p>
          <a:p>
            <a:endParaRPr lang="en-US" altLang="zh-CN" sz="1800" b="1" dirty="0" smtClean="0">
              <a:solidFill>
                <a:srgbClr val="002060"/>
              </a:solidFill>
            </a:endParaRPr>
          </a:p>
          <a:p>
            <a:r>
              <a:rPr lang="zh-CN" altLang="en-US" sz="1800" b="1" dirty="0" smtClean="0">
                <a:solidFill>
                  <a:srgbClr val="002060"/>
                </a:solidFill>
              </a:rPr>
              <a:t>沽空的德国债券价格上涨，做多的意大利债券价格下跌，它所期望的正相关变为负相关，结果两头亏损。</a:t>
            </a:r>
            <a:endParaRPr lang="en-US" altLang="zh-CN" sz="1800" b="1" dirty="0" smtClean="0">
              <a:solidFill>
                <a:srgbClr val="002060"/>
              </a:solidFill>
            </a:endParaRPr>
          </a:p>
          <a:p>
            <a:endParaRPr lang="en-US" altLang="zh-CN" sz="1800" b="1" dirty="0" smtClean="0">
              <a:solidFill>
                <a:srgbClr val="002060"/>
              </a:solidFill>
            </a:endParaRPr>
          </a:p>
          <a:p>
            <a:r>
              <a:rPr lang="zh-CN" altLang="en-US" sz="1800" b="1" dirty="0" smtClean="0">
                <a:solidFill>
                  <a:srgbClr val="002060"/>
                </a:solidFill>
              </a:rPr>
              <a:t>美国</a:t>
            </a:r>
            <a:r>
              <a:rPr lang="en-US" altLang="zh-CN" sz="1800" b="1" dirty="0" smtClean="0">
                <a:solidFill>
                  <a:srgbClr val="002060"/>
                </a:solidFill>
              </a:rPr>
              <a:t>30</a:t>
            </a:r>
            <a:r>
              <a:rPr lang="zh-CN" altLang="en-US" sz="1800" b="1" dirty="0" smtClean="0">
                <a:solidFill>
                  <a:srgbClr val="002060"/>
                </a:solidFill>
              </a:rPr>
              <a:t>年国库卷和</a:t>
            </a:r>
            <a:r>
              <a:rPr lang="en-US" altLang="zh-CN" sz="1800" b="1" dirty="0" smtClean="0">
                <a:solidFill>
                  <a:srgbClr val="002060"/>
                </a:solidFill>
              </a:rPr>
              <a:t>29</a:t>
            </a:r>
            <a:r>
              <a:rPr lang="zh-CN" altLang="en-US" sz="1800" b="1" dirty="0" smtClean="0">
                <a:solidFill>
                  <a:srgbClr val="002060"/>
                </a:solidFill>
              </a:rPr>
              <a:t>年国库卷的价格收敛上（卖空前者，买入后者</a:t>
            </a:r>
            <a:r>
              <a:rPr lang="en-US" altLang="zh-CN" sz="1800" b="1" dirty="0" smtClean="0">
                <a:solidFill>
                  <a:srgbClr val="002060"/>
                </a:solidFill>
              </a:rPr>
              <a:t>)</a:t>
            </a:r>
            <a:r>
              <a:rPr lang="zh-CN" altLang="en-US" sz="1800" b="1" dirty="0" smtClean="0">
                <a:solidFill>
                  <a:srgbClr val="002060"/>
                </a:solidFill>
              </a:rPr>
              <a:t>，本以为可以不论价格升降都稳操胜券。</a:t>
            </a:r>
          </a:p>
        </p:txBody>
      </p:sp>
    </p:spTree>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C00000"/>
                </a:solidFill>
                <a:latin typeface="微软雅黑" pitchFamily="34" charset="-122"/>
                <a:ea typeface="微软雅黑" pitchFamily="34" charset="-122"/>
                <a:cs typeface="+mn-cs"/>
              </a:rPr>
              <a:t>利率市场的弄潮儿</a:t>
            </a:r>
          </a:p>
        </p:txBody>
      </p:sp>
      <p:pic>
        <p:nvPicPr>
          <p:cNvPr id="5" name="内容占位符 4" descr="1245287499bjo7A6R2.jpg"/>
          <p:cNvPicPr>
            <a:picLocks noGrp="1" noChangeAspect="1"/>
          </p:cNvPicPr>
          <p:nvPr>
            <p:ph sz="half" idx="2"/>
          </p:nvPr>
        </p:nvPicPr>
        <p:blipFill>
          <a:blip r:embed="rId2" cstate="print"/>
          <a:stretch>
            <a:fillRect/>
          </a:stretch>
        </p:blipFill>
        <p:spPr>
          <a:xfrm>
            <a:off x="1187624" y="1484784"/>
            <a:ext cx="3096344" cy="4886750"/>
          </a:xfrm>
        </p:spPr>
      </p:pic>
    </p:spTree>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vvvvv.jpg"/>
          <p:cNvPicPr>
            <a:picLocks noChangeAspect="1"/>
          </p:cNvPicPr>
          <p:nvPr/>
        </p:nvPicPr>
        <p:blipFill>
          <a:blip r:embed="rId2" cstate="print"/>
          <a:stretch>
            <a:fillRect/>
          </a:stretch>
        </p:blipFill>
        <p:spPr>
          <a:xfrm>
            <a:off x="2483768" y="476672"/>
            <a:ext cx="4752528" cy="5976664"/>
          </a:xfrm>
          <a:prstGeom prst="rect">
            <a:avLst/>
          </a:prstGeom>
        </p:spPr>
      </p:pic>
    </p:spTree>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9" name="Group 16"/>
          <p:cNvGrpSpPr>
            <a:grpSpLocks/>
          </p:cNvGrpSpPr>
          <p:nvPr/>
        </p:nvGrpSpPr>
        <p:grpSpPr bwMode="auto">
          <a:xfrm>
            <a:off x="0" y="0"/>
            <a:ext cx="9144000" cy="6858000"/>
            <a:chOff x="0" y="0"/>
            <a:chExt cx="5760" cy="4320"/>
          </a:xfrm>
        </p:grpSpPr>
        <p:sp>
          <p:nvSpPr>
            <p:cNvPr id="70662"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70663"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70664"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5"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6"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70660" name="Picture 7" descr="logogif"/>
          <p:cNvPicPr>
            <a:picLocks noChangeAspect="1" noChangeArrowheads="1"/>
          </p:cNvPicPr>
          <p:nvPr/>
        </p:nvPicPr>
        <p:blipFill>
          <a:blip r:embed="rId2" cstate="print"/>
          <a:srcRect/>
          <a:stretch>
            <a:fillRect/>
          </a:stretch>
        </p:blipFill>
        <p:spPr bwMode="auto">
          <a:xfrm>
            <a:off x="2267744" y="4365104"/>
            <a:ext cx="4554537" cy="881062"/>
          </a:xfrm>
          <a:prstGeom prst="rect">
            <a:avLst/>
          </a:prstGeom>
          <a:noFill/>
          <a:ln w="9525">
            <a:noFill/>
            <a:miter lim="800000"/>
            <a:headEnd/>
            <a:tailEnd/>
          </a:ln>
        </p:spPr>
      </p:pic>
      <p:sp>
        <p:nvSpPr>
          <p:cNvPr id="11" name="TextBox 10"/>
          <p:cNvSpPr txBox="1"/>
          <p:nvPr/>
        </p:nvSpPr>
        <p:spPr>
          <a:xfrm>
            <a:off x="827584" y="2060848"/>
            <a:ext cx="7884368" cy="1323439"/>
          </a:xfrm>
          <a:prstGeom prst="rect">
            <a:avLst/>
          </a:prstGeom>
          <a:noFill/>
        </p:spPr>
        <p:txBody>
          <a:bodyPr wrap="square" rtlCol="0">
            <a:spAutoFit/>
          </a:bodyPr>
          <a:lstStyle/>
          <a:p>
            <a:r>
              <a:rPr lang="zh-CN" altLang="en-US" sz="2000" dirty="0" smtClean="0">
                <a:solidFill>
                  <a:schemeClr val="accent4">
                    <a:lumMod val="75000"/>
                    <a:lumOff val="25000"/>
                  </a:schemeClr>
                </a:solidFill>
                <a:latin typeface="微软雅黑" pitchFamily="34" charset="-122"/>
                <a:ea typeface="微软雅黑" pitchFamily="34" charset="-122"/>
              </a:rPr>
              <a:t>      本课件以及讲师授课内容为介绍国债期现货相关知识，揭示交易风险等用途。不代表中国金融期货交易所的立场或观点，不作为投资者投资决策的依据。任何依据该内容进行投资所造成的损失，中国金融期货交易所不承担任何责任。</a:t>
            </a:r>
            <a:endParaRPr lang="zh-CN" altLang="en-US" sz="2000" dirty="0">
              <a:solidFill>
                <a:schemeClr val="accent4">
                  <a:lumMod val="75000"/>
                  <a:lumOff val="25000"/>
                </a:schemeClr>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6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利率太高的后果 </a:t>
            </a:r>
            <a:endParaRPr lang="zh-CN" altLang="en-US" sz="3600" b="1" dirty="0">
              <a:solidFill>
                <a:srgbClr val="7030A0"/>
              </a:solidFill>
              <a:effectLst>
                <a:outerShdw blurRad="38100" dist="38100" dir="2700000" algn="tl">
                  <a:srgbClr val="000000">
                    <a:alpha val="43137"/>
                  </a:srgbClr>
                </a:outerShdw>
              </a:effectLst>
            </a:endParaRPr>
          </a:p>
        </p:txBody>
      </p:sp>
      <p:sp>
        <p:nvSpPr>
          <p:cNvPr id="3" name="内容占位符 2"/>
          <p:cNvSpPr>
            <a:spLocks noGrp="1"/>
          </p:cNvSpPr>
          <p:nvPr>
            <p:ph sz="half" idx="1"/>
          </p:nvPr>
        </p:nvSpPr>
        <p:spPr>
          <a:xfrm>
            <a:off x="179512" y="1772816"/>
            <a:ext cx="5328592" cy="3888432"/>
          </a:xfrm>
        </p:spPr>
        <p:txBody>
          <a:bodyPr>
            <a:noAutofit/>
          </a:bodyPr>
          <a:lstStyle/>
          <a:p>
            <a:pPr>
              <a:lnSpc>
                <a:spcPct val="150000"/>
              </a:lnSpc>
            </a:pPr>
            <a:r>
              <a:rPr lang="zh-CN" altLang="en-US" sz="2000" b="1" dirty="0" smtClean="0">
                <a:solidFill>
                  <a:srgbClr val="002060"/>
                </a:solidFill>
                <a:latin typeface="微软雅黑" pitchFamily="34" charset="-122"/>
                <a:ea typeface="微软雅黑" pitchFamily="34" charset="-122"/>
              </a:rPr>
              <a:t>会导致企业的财务成本过高， 加大经营的风险。从而打击实体经济的积极性，造成企业主放弃企业的经营，出售工厂，减少投资，把资金存放到银行。</a:t>
            </a:r>
            <a:endParaRPr lang="en-US" altLang="zh-CN" sz="2000" b="1" dirty="0" smtClean="0">
              <a:solidFill>
                <a:srgbClr val="002060"/>
              </a:solidFill>
              <a:latin typeface="微软雅黑" pitchFamily="34" charset="-122"/>
              <a:ea typeface="微软雅黑" pitchFamily="34" charset="-122"/>
            </a:endParaRPr>
          </a:p>
          <a:p>
            <a:pPr>
              <a:lnSpc>
                <a:spcPct val="150000"/>
              </a:lnSpc>
            </a:pPr>
            <a:r>
              <a:rPr lang="zh-CN" altLang="en-US" sz="2000" b="1" dirty="0" smtClean="0">
                <a:solidFill>
                  <a:srgbClr val="002060"/>
                </a:solidFill>
                <a:latin typeface="微软雅黑" pitchFamily="34" charset="-122"/>
                <a:ea typeface="微软雅黑" pitchFamily="34" charset="-122"/>
              </a:rPr>
              <a:t>远期会造成经济的后劲不足，最终影响经济的增长，导致失业率的上升。</a:t>
            </a:r>
            <a:endParaRPr lang="en-US" altLang="zh-CN" sz="2000" b="1" dirty="0" smtClean="0">
              <a:solidFill>
                <a:srgbClr val="002060"/>
              </a:solidFill>
              <a:latin typeface="微软雅黑" pitchFamily="34" charset="-122"/>
              <a:ea typeface="微软雅黑" pitchFamily="34" charset="-122"/>
            </a:endParaRPr>
          </a:p>
          <a:p>
            <a:pPr>
              <a:lnSpc>
                <a:spcPct val="150000"/>
              </a:lnSpc>
            </a:pPr>
            <a:r>
              <a:rPr lang="zh-CN" altLang="en-US" sz="2000" b="1" dirty="0" smtClean="0">
                <a:solidFill>
                  <a:srgbClr val="002060"/>
                </a:solidFill>
                <a:latin typeface="微软雅黑" pitchFamily="34" charset="-122"/>
                <a:ea typeface="微软雅黑" pitchFamily="34" charset="-122"/>
              </a:rPr>
              <a:t>企业减少借贷，从扩大的再生产回到简单的再生产，社会进步就会受到阻碍。</a:t>
            </a:r>
            <a:endParaRPr lang="en-US" altLang="zh-CN" sz="2000" b="1" dirty="0" smtClean="0">
              <a:solidFill>
                <a:srgbClr val="002060"/>
              </a:solidFill>
              <a:latin typeface="微软雅黑" pitchFamily="34" charset="-122"/>
              <a:ea typeface="微软雅黑" pitchFamily="34" charset="-122"/>
            </a:endParaRPr>
          </a:p>
        </p:txBody>
      </p:sp>
      <p:pic>
        <p:nvPicPr>
          <p:cNvPr id="5" name="内容占位符 4" descr="122141669_11n.jpg"/>
          <p:cNvPicPr>
            <a:picLocks noGrp="1" noChangeAspect="1"/>
          </p:cNvPicPr>
          <p:nvPr>
            <p:ph sz="half" idx="2"/>
          </p:nvPr>
        </p:nvPicPr>
        <p:blipFill>
          <a:blip r:embed="rId3" cstate="print"/>
          <a:stretch>
            <a:fillRect/>
          </a:stretch>
        </p:blipFill>
        <p:spPr>
          <a:xfrm>
            <a:off x="5940152" y="1628800"/>
            <a:ext cx="2808312" cy="2160240"/>
          </a:xfrm>
        </p:spPr>
      </p:pic>
    </p:spTree>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0" y="0"/>
            <a:ext cx="9144000" cy="6858000"/>
            <a:chOff x="0" y="0"/>
            <a:chExt cx="5760" cy="4320"/>
          </a:xfrm>
        </p:grpSpPr>
        <p:sp>
          <p:nvSpPr>
            <p:cNvPr id="70662"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70663"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70664"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5"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6"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70660" name="Picture 7" descr="logogif"/>
          <p:cNvPicPr>
            <a:picLocks noChangeAspect="1" noChangeArrowheads="1"/>
          </p:cNvPicPr>
          <p:nvPr/>
        </p:nvPicPr>
        <p:blipFill>
          <a:blip r:embed="rId2" cstate="print"/>
          <a:srcRect/>
          <a:stretch>
            <a:fillRect/>
          </a:stretch>
        </p:blipFill>
        <p:spPr bwMode="auto">
          <a:xfrm>
            <a:off x="2267744" y="4365104"/>
            <a:ext cx="4554537" cy="881062"/>
          </a:xfrm>
          <a:prstGeom prst="rect">
            <a:avLst/>
          </a:prstGeom>
          <a:noFill/>
          <a:ln w="9525">
            <a:noFill/>
            <a:miter lim="800000"/>
            <a:headEnd/>
            <a:tailEnd/>
          </a:ln>
        </p:spPr>
      </p:pic>
      <p:sp>
        <p:nvSpPr>
          <p:cNvPr id="12" name="TextBox 11"/>
          <p:cNvSpPr txBox="1"/>
          <p:nvPr/>
        </p:nvSpPr>
        <p:spPr>
          <a:xfrm>
            <a:off x="2627784" y="2420888"/>
            <a:ext cx="2880320" cy="1015663"/>
          </a:xfrm>
          <a:prstGeom prst="rect">
            <a:avLst/>
          </a:prstGeom>
          <a:noFill/>
        </p:spPr>
        <p:txBody>
          <a:bodyPr wrap="square" rtlCol="0">
            <a:spAutoFit/>
          </a:bodyPr>
          <a:lstStyle/>
          <a:p>
            <a:r>
              <a:rPr lang="zh-CN" altLang="en-US" sz="6000" b="1" dirty="0" smtClean="0">
                <a:latin typeface="华文细黑" pitchFamily="2" charset="-122"/>
                <a:ea typeface="华文细黑" pitchFamily="2" charset="-122"/>
              </a:rPr>
              <a:t>谢 谢！</a:t>
            </a:r>
            <a:endParaRPr lang="zh-CN" altLang="en-US" sz="6000" b="1" dirty="0">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6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利率太高的后果 </a:t>
            </a:r>
            <a:endParaRPr lang="zh-CN" altLang="en-US" sz="3600" b="1" dirty="0">
              <a:solidFill>
                <a:srgbClr val="7030A0"/>
              </a:solidFill>
              <a:effectLst>
                <a:outerShdw blurRad="38100" dist="38100" dir="2700000" algn="tl">
                  <a:srgbClr val="000000">
                    <a:alpha val="43137"/>
                  </a:srgbClr>
                </a:outerShdw>
              </a:effectLst>
            </a:endParaRPr>
          </a:p>
        </p:txBody>
      </p:sp>
      <p:sp>
        <p:nvSpPr>
          <p:cNvPr id="3" name="内容占位符 2"/>
          <p:cNvSpPr>
            <a:spLocks noGrp="1"/>
          </p:cNvSpPr>
          <p:nvPr>
            <p:ph sz="half" idx="1"/>
          </p:nvPr>
        </p:nvSpPr>
        <p:spPr>
          <a:xfrm>
            <a:off x="179512" y="1600200"/>
            <a:ext cx="3312368" cy="5257800"/>
          </a:xfrm>
        </p:spPr>
        <p:txBody>
          <a:bodyPr>
            <a:noAutofit/>
          </a:bodyPr>
          <a:lstStyle/>
          <a:p>
            <a:pPr>
              <a:lnSpc>
                <a:spcPct val="150000"/>
              </a:lnSpc>
            </a:pPr>
            <a:r>
              <a:rPr lang="zh-CN" altLang="en-US" sz="2000" b="1" dirty="0" smtClean="0">
                <a:solidFill>
                  <a:srgbClr val="002060"/>
                </a:solidFill>
                <a:latin typeface="微软雅黑" pitchFamily="34" charset="-122"/>
                <a:ea typeface="微软雅黑" pitchFamily="34" charset="-122"/>
              </a:rPr>
              <a:t>造成上市公司效益下降</a:t>
            </a:r>
            <a:endParaRPr lang="en-US" altLang="zh-CN" sz="2000" b="1" dirty="0" smtClean="0">
              <a:solidFill>
                <a:srgbClr val="002060"/>
              </a:solidFill>
              <a:latin typeface="微软雅黑" pitchFamily="34" charset="-122"/>
              <a:ea typeface="微软雅黑" pitchFamily="34" charset="-122"/>
            </a:endParaRPr>
          </a:p>
          <a:p>
            <a:pPr>
              <a:lnSpc>
                <a:spcPct val="150000"/>
              </a:lnSpc>
              <a:buNone/>
            </a:pPr>
            <a:r>
              <a:rPr lang="en-US" altLang="zh-CN" sz="2000" b="1" dirty="0" smtClean="0">
                <a:solidFill>
                  <a:srgbClr val="002060"/>
                </a:solidFill>
                <a:latin typeface="微软雅黑" pitchFamily="34" charset="-122"/>
                <a:ea typeface="微软雅黑" pitchFamily="34" charset="-122"/>
              </a:rPr>
              <a:t>     </a:t>
            </a:r>
            <a:r>
              <a:rPr lang="zh-CN" altLang="en-US" sz="2000" b="1" dirty="0" smtClean="0">
                <a:solidFill>
                  <a:srgbClr val="002060"/>
                </a:solidFill>
                <a:latin typeface="微软雅黑" pitchFamily="34" charset="-122"/>
                <a:ea typeface="微软雅黑" pitchFamily="34" charset="-122"/>
              </a:rPr>
              <a:t>投资者抛售股票</a:t>
            </a:r>
            <a:endParaRPr lang="en-US" altLang="zh-CN" sz="2000" b="1" dirty="0" smtClean="0">
              <a:solidFill>
                <a:srgbClr val="002060"/>
              </a:solidFill>
              <a:latin typeface="微软雅黑" pitchFamily="34" charset="-122"/>
              <a:ea typeface="微软雅黑" pitchFamily="34" charset="-122"/>
            </a:endParaRPr>
          </a:p>
          <a:p>
            <a:pPr>
              <a:lnSpc>
                <a:spcPct val="150000"/>
              </a:lnSpc>
              <a:buNone/>
            </a:pPr>
            <a:r>
              <a:rPr lang="zh-CN" altLang="en-US" sz="2000" b="1" dirty="0" smtClean="0">
                <a:solidFill>
                  <a:srgbClr val="002060"/>
                </a:solidFill>
                <a:latin typeface="微软雅黑" pitchFamily="34" charset="-122"/>
                <a:ea typeface="微软雅黑" pitchFamily="34" charset="-122"/>
              </a:rPr>
              <a:t>     楼市下跌</a:t>
            </a:r>
            <a:endParaRPr lang="en-US" altLang="zh-CN" sz="2000" b="1" dirty="0" smtClean="0">
              <a:solidFill>
                <a:srgbClr val="002060"/>
              </a:solidFill>
              <a:latin typeface="微软雅黑" pitchFamily="34" charset="-122"/>
              <a:ea typeface="微软雅黑" pitchFamily="34" charset="-122"/>
            </a:endParaRPr>
          </a:p>
          <a:p>
            <a:pPr>
              <a:lnSpc>
                <a:spcPct val="150000"/>
              </a:lnSpc>
              <a:buNone/>
            </a:pPr>
            <a:r>
              <a:rPr lang="zh-CN" altLang="en-US" sz="2000" b="1" dirty="0" smtClean="0">
                <a:solidFill>
                  <a:srgbClr val="002060"/>
                </a:solidFill>
                <a:latin typeface="微软雅黑" pitchFamily="34" charset="-122"/>
                <a:ea typeface="微软雅黑" pitchFamily="34" charset="-122"/>
              </a:rPr>
              <a:t>     银行坏账增加</a:t>
            </a:r>
            <a:endParaRPr lang="en-US" altLang="zh-CN" sz="2000" b="1" dirty="0" smtClean="0">
              <a:solidFill>
                <a:srgbClr val="002060"/>
              </a:solidFill>
              <a:latin typeface="微软雅黑" pitchFamily="34" charset="-122"/>
              <a:ea typeface="微软雅黑" pitchFamily="34" charset="-122"/>
            </a:endParaRPr>
          </a:p>
          <a:p>
            <a:pPr>
              <a:lnSpc>
                <a:spcPct val="150000"/>
              </a:lnSpc>
              <a:buNone/>
            </a:pPr>
            <a:r>
              <a:rPr lang="zh-CN" altLang="en-US" sz="2000" b="1" dirty="0" smtClean="0">
                <a:solidFill>
                  <a:srgbClr val="002060"/>
                </a:solidFill>
                <a:latin typeface="微软雅黑" pitchFamily="34" charset="-122"/>
                <a:ea typeface="微软雅黑" pitchFamily="34" charset="-122"/>
              </a:rPr>
              <a:t>     资本市场动荡</a:t>
            </a:r>
          </a:p>
        </p:txBody>
      </p:sp>
      <p:pic>
        <p:nvPicPr>
          <p:cNvPr id="6" name="图片 5" descr="u=398194698,4222520387&amp;fm=23&amp;gp=0.jpg"/>
          <p:cNvPicPr>
            <a:picLocks noChangeAspect="1"/>
          </p:cNvPicPr>
          <p:nvPr/>
        </p:nvPicPr>
        <p:blipFill>
          <a:blip r:embed="rId3" cstate="print"/>
          <a:stretch>
            <a:fillRect/>
          </a:stretch>
        </p:blipFill>
        <p:spPr>
          <a:xfrm>
            <a:off x="4319464" y="2492896"/>
            <a:ext cx="4824536" cy="3898242"/>
          </a:xfrm>
          <a:prstGeom prst="rect">
            <a:avLst/>
          </a:prstGeom>
        </p:spPr>
      </p:pic>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利率水平过低的后果</a:t>
            </a:r>
            <a:endParaRPr lang="zh-CN" altLang="en-US" sz="3200" b="1" dirty="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3" name="内容占位符 2"/>
          <p:cNvSpPr>
            <a:spLocks noGrp="1"/>
          </p:cNvSpPr>
          <p:nvPr>
            <p:ph sz="half" idx="1"/>
          </p:nvPr>
        </p:nvSpPr>
        <p:spPr>
          <a:xfrm>
            <a:off x="4932040" y="4005064"/>
            <a:ext cx="3884240" cy="1728192"/>
          </a:xfrm>
        </p:spPr>
        <p:txBody>
          <a:bodyPr>
            <a:normAutofit/>
          </a:bodyPr>
          <a:lstStyle/>
          <a:p>
            <a:r>
              <a:rPr lang="zh-CN" altLang="en-US" spc="-150" dirty="0" smtClean="0">
                <a:solidFill>
                  <a:srgbClr val="002060"/>
                </a:solidFill>
                <a:latin typeface="微软雅黑" pitchFamily="34" charset="-122"/>
                <a:ea typeface="微软雅黑" pitchFamily="34" charset="-122"/>
              </a:rPr>
              <a:t>容易导致重复建设，造成资源的浪费。</a:t>
            </a:r>
            <a:endParaRPr lang="en-US" altLang="zh-CN" spc="-150" dirty="0" smtClean="0">
              <a:solidFill>
                <a:srgbClr val="002060"/>
              </a:solidFill>
              <a:latin typeface="微软雅黑" pitchFamily="34" charset="-122"/>
              <a:ea typeface="微软雅黑" pitchFamily="34" charset="-122"/>
            </a:endParaRPr>
          </a:p>
          <a:p>
            <a:endParaRPr lang="zh-CN" altLang="en-US" dirty="0"/>
          </a:p>
        </p:txBody>
      </p:sp>
      <p:pic>
        <p:nvPicPr>
          <p:cNvPr id="2053" name="Picture 5" descr="C:\Users\user\AppData\Local\Microsoft\Windows\Temporary Internet Files\Content.IE5\OJTKQ2AP\MM900336331[1].gif"/>
          <p:cNvPicPr>
            <a:picLocks noChangeAspect="1" noChangeArrowheads="1" noCrop="1"/>
          </p:cNvPicPr>
          <p:nvPr/>
        </p:nvPicPr>
        <p:blipFill>
          <a:blip r:embed="rId3" cstate="print"/>
          <a:srcRect/>
          <a:stretch>
            <a:fillRect/>
          </a:stretch>
        </p:blipFill>
        <p:spPr bwMode="auto">
          <a:xfrm>
            <a:off x="539552" y="3789041"/>
            <a:ext cx="4104456" cy="2588782"/>
          </a:xfrm>
          <a:prstGeom prst="rect">
            <a:avLst/>
          </a:prstGeom>
          <a:noFill/>
        </p:spPr>
      </p:pic>
      <p:sp>
        <p:nvSpPr>
          <p:cNvPr id="12" name="矩形 11"/>
          <p:cNvSpPr/>
          <p:nvPr/>
        </p:nvSpPr>
        <p:spPr>
          <a:xfrm>
            <a:off x="0" y="1556792"/>
            <a:ext cx="4572000" cy="2246769"/>
          </a:xfrm>
          <a:prstGeom prst="rect">
            <a:avLst/>
          </a:prstGeom>
        </p:spPr>
        <p:txBody>
          <a:bodyPr>
            <a:spAutoFit/>
          </a:bodyPr>
          <a:lstStyle/>
          <a:p>
            <a:pPr marL="342900" indent="-342900" eaLnBrk="0" hangingPunct="0">
              <a:spcBef>
                <a:spcPct val="20000"/>
              </a:spcBef>
              <a:buClr>
                <a:srgbClr val="66B821"/>
              </a:buClr>
              <a:buFont typeface="Wingdings" pitchFamily="2" charset="2"/>
              <a:buChar char="n"/>
            </a:pPr>
            <a:r>
              <a:rPr lang="zh-CN" altLang="en-US" sz="2800" spc="-150" dirty="0" smtClean="0">
                <a:solidFill>
                  <a:srgbClr val="002060"/>
                </a:solidFill>
                <a:latin typeface="微软雅黑" pitchFamily="34" charset="-122"/>
                <a:ea typeface="微软雅黑" pitchFamily="34" charset="-122"/>
              </a:rPr>
              <a:t>会导致投资无序，使经济增长处于粗放、低效状态。利率过低，会导致金融机构收取的利息不能覆盖贷款潜在的风险。</a:t>
            </a:r>
            <a:endParaRPr lang="en-US" altLang="zh-CN" sz="2800" spc="-150" dirty="0" smtClean="0">
              <a:solidFill>
                <a:srgbClr val="002060"/>
              </a:solidFill>
              <a:latin typeface="微软雅黑" pitchFamily="34" charset="-122"/>
              <a:ea typeface="微软雅黑" pitchFamily="34" charset="-122"/>
            </a:endParaRPr>
          </a:p>
        </p:txBody>
      </p:sp>
      <p:pic>
        <p:nvPicPr>
          <p:cNvPr id="14" name="Picture 12" descr="C:\Users\user\AppData\Local\Microsoft\Windows\Temporary Internet Files\Content.IE5\BVYHD7AE\MM900336318[1].gif"/>
          <p:cNvPicPr>
            <a:picLocks noChangeAspect="1" noChangeArrowheads="1" noCrop="1"/>
          </p:cNvPicPr>
          <p:nvPr/>
        </p:nvPicPr>
        <p:blipFill>
          <a:blip r:embed="rId4" cstate="print"/>
          <a:srcRect/>
          <a:stretch>
            <a:fillRect/>
          </a:stretch>
        </p:blipFill>
        <p:spPr bwMode="auto">
          <a:xfrm>
            <a:off x="4653968" y="980728"/>
            <a:ext cx="4238512" cy="2808312"/>
          </a:xfrm>
          <a:prstGeom prst="rect">
            <a:avLst/>
          </a:prstGeom>
          <a:noFill/>
        </p:spPr>
      </p:pic>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利率水平过低的后果</a:t>
            </a:r>
            <a:endParaRPr lang="zh-CN" altLang="en-US" sz="3200" dirty="0"/>
          </a:p>
        </p:txBody>
      </p:sp>
      <p:sp>
        <p:nvSpPr>
          <p:cNvPr id="3" name="内容占位符 2"/>
          <p:cNvSpPr>
            <a:spLocks noGrp="1"/>
          </p:cNvSpPr>
          <p:nvPr>
            <p:ph sz="half" idx="1"/>
          </p:nvPr>
        </p:nvSpPr>
        <p:spPr>
          <a:xfrm>
            <a:off x="323528" y="2132856"/>
            <a:ext cx="4038600" cy="3529012"/>
          </a:xfrm>
        </p:spPr>
        <p:txBody>
          <a:bodyPr/>
          <a:lstStyle/>
          <a:p>
            <a:r>
              <a:rPr lang="zh-CN" altLang="en-US" spc="-150" dirty="0" smtClean="0">
                <a:solidFill>
                  <a:srgbClr val="002060"/>
                </a:solidFill>
                <a:latin typeface="微软雅黑" pitchFamily="34" charset="-122"/>
                <a:ea typeface="微软雅黑" pitchFamily="34" charset="-122"/>
              </a:rPr>
              <a:t>会导致信贷膨胀。长时间的低利率还驱使企业和居民进行高风险的投机活动，造成资产价格泡沫，尤其是房地产价格。</a:t>
            </a:r>
            <a:endParaRPr lang="en-US" altLang="zh-CN" spc="-150" dirty="0" smtClean="0">
              <a:solidFill>
                <a:srgbClr val="002060"/>
              </a:solidFill>
              <a:latin typeface="微软雅黑" pitchFamily="34" charset="-122"/>
              <a:ea typeface="微软雅黑" pitchFamily="34" charset="-122"/>
            </a:endParaRPr>
          </a:p>
          <a:p>
            <a:endParaRPr lang="zh-CN" altLang="en-US" dirty="0"/>
          </a:p>
        </p:txBody>
      </p:sp>
      <p:pic>
        <p:nvPicPr>
          <p:cNvPr id="6" name="Picture 3" descr="C:\Users\user\AppData\Local\Microsoft\Windows\Temporary Internet Files\Content.IE5\OJTKQ2AP\MC900310198[1].wmf"/>
          <p:cNvPicPr>
            <a:picLocks noChangeAspect="1" noChangeArrowheads="1"/>
          </p:cNvPicPr>
          <p:nvPr/>
        </p:nvPicPr>
        <p:blipFill>
          <a:blip r:embed="rId2" cstate="print"/>
          <a:srcRect/>
          <a:stretch>
            <a:fillRect/>
          </a:stretch>
        </p:blipFill>
        <p:spPr bwMode="auto">
          <a:xfrm>
            <a:off x="4788024" y="3356992"/>
            <a:ext cx="3865175" cy="2750257"/>
          </a:xfrm>
          <a:prstGeom prst="rect">
            <a:avLst/>
          </a:prstGeom>
          <a:noFill/>
        </p:spPr>
      </p:pic>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AppData\Local\Microsoft\Windows\Temporary Internet Files\Content.IE5\CIJ0BRSD\MP900406895[1].jpg"/>
          <p:cNvPicPr>
            <a:picLocks noChangeAspect="1" noChangeArrowheads="1"/>
          </p:cNvPicPr>
          <p:nvPr/>
        </p:nvPicPr>
        <p:blipFill>
          <a:blip r:embed="rId2" cstate="print"/>
          <a:srcRect/>
          <a:stretch>
            <a:fillRect/>
          </a:stretch>
        </p:blipFill>
        <p:spPr bwMode="auto">
          <a:xfrm>
            <a:off x="0" y="1628800"/>
            <a:ext cx="9144000" cy="4824536"/>
          </a:xfrm>
          <a:prstGeom prst="rect">
            <a:avLst/>
          </a:prstGeom>
          <a:noFill/>
        </p:spPr>
      </p:pic>
      <p:sp>
        <p:nvSpPr>
          <p:cNvPr id="2" name="标题 1"/>
          <p:cNvSpPr>
            <a:spLocks noGrp="1"/>
          </p:cNvSpPr>
          <p:nvPr>
            <p:ph type="title"/>
          </p:nvPr>
        </p:nvSpPr>
        <p:spPr/>
        <p:txBody>
          <a:bodyPr>
            <a:normAutofit/>
          </a:bodyPr>
          <a:lstStyle/>
          <a:p>
            <a:pPr algn="l">
              <a:buNone/>
            </a:pPr>
            <a:r>
              <a:rPr lang="zh-CN" altLang="en-US" sz="3200" b="1" dirty="0" smtClean="0">
                <a:solidFill>
                  <a:srgbClr val="7030A0"/>
                </a:solidFill>
                <a:latin typeface="微软雅黑" pitchFamily="34" charset="-122"/>
                <a:ea typeface="微软雅黑" pitchFamily="34" charset="-122"/>
              </a:rPr>
              <a:t>利率水平过低的后果</a:t>
            </a:r>
            <a:endParaRPr lang="zh-CN" altLang="en-US" sz="3200" dirty="0"/>
          </a:p>
        </p:txBody>
      </p:sp>
      <p:sp>
        <p:nvSpPr>
          <p:cNvPr id="3" name="内容占位符 2"/>
          <p:cNvSpPr>
            <a:spLocks noGrp="1"/>
          </p:cNvSpPr>
          <p:nvPr>
            <p:ph sz="half" idx="1"/>
          </p:nvPr>
        </p:nvSpPr>
        <p:spPr>
          <a:xfrm>
            <a:off x="468312" y="2205038"/>
            <a:ext cx="4319711" cy="3529012"/>
          </a:xfrm>
        </p:spPr>
        <p:txBody>
          <a:bodyPr/>
          <a:lstStyle/>
          <a:p>
            <a:r>
              <a:rPr lang="zh-CN" altLang="en-US" dirty="0" smtClean="0">
                <a:solidFill>
                  <a:schemeClr val="bg1"/>
                </a:solidFill>
                <a:latin typeface="微软雅黑" pitchFamily="34" charset="-122"/>
                <a:ea typeface="微软雅黑" pitchFamily="34" charset="-122"/>
              </a:rPr>
              <a:t>会导致货币政策失效。形成流动性陷阱</a:t>
            </a:r>
          </a:p>
        </p:txBody>
      </p:sp>
    </p:spTree>
  </p:cSld>
  <p:clrMapOvr>
    <a:masterClrMapping/>
  </p:clrMapOvr>
  <p:transition spd="slow">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FFEX">
  <a:themeElements>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FEX">
      <a:majorFont>
        <a:latin typeface="Arial"/>
        <a:ea typeface="黑体"/>
        <a:cs typeface=""/>
      </a:majorFont>
      <a:minorFont>
        <a:latin typeface="Arial"/>
        <a:ea typeface="黑体"/>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F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F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F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F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F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F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F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F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F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F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F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22685</TotalTime>
  <Words>5363</Words>
  <Application>Microsoft Office PowerPoint</Application>
  <PresentationFormat>全屏显示(4:3)</PresentationFormat>
  <Paragraphs>345</Paragraphs>
  <Slides>50</Slides>
  <Notes>20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CFFEX</vt:lpstr>
      <vt:lpstr>影响债券利率的主要因素</vt:lpstr>
      <vt:lpstr>幻灯片 2</vt:lpstr>
      <vt:lpstr>幻灯片 3</vt:lpstr>
      <vt:lpstr>一、利率水平要与企业总体承受能力相适应</vt:lpstr>
      <vt:lpstr>利率太高的后果 </vt:lpstr>
      <vt:lpstr>利率太高的后果 </vt:lpstr>
      <vt:lpstr>利率水平过低的后果</vt:lpstr>
      <vt:lpstr>利率水平过低的后果</vt:lpstr>
      <vt:lpstr>利率水平过低的后果</vt:lpstr>
      <vt:lpstr>利率水平过低的后果</vt:lpstr>
      <vt:lpstr>二、通货膨胀和经济增长</vt:lpstr>
      <vt:lpstr>“人一生有三个东西是躲不掉的，税收、通胀和死亡。” </vt:lpstr>
      <vt:lpstr>按发生原因划分</vt:lpstr>
      <vt:lpstr>按表现状态划分</vt:lpstr>
      <vt:lpstr>按物价上涨的程度划分</vt:lpstr>
      <vt:lpstr>通货膨胀的危害</vt:lpstr>
      <vt:lpstr>通货膨胀的危害</vt:lpstr>
      <vt:lpstr>通货膨胀的危害</vt:lpstr>
      <vt:lpstr>幻灯片 19</vt:lpstr>
      <vt:lpstr>幻灯片 20</vt:lpstr>
      <vt:lpstr>通货紧缩时期，降低利率</vt:lpstr>
      <vt:lpstr>三、利率是最重要的货币政策工具</vt:lpstr>
      <vt:lpstr>幻灯片 23</vt:lpstr>
      <vt:lpstr>幻灯片 24</vt:lpstr>
      <vt:lpstr>幻灯片 25</vt:lpstr>
      <vt:lpstr>纽约联储行长：本杰明·斯特朗</vt:lpstr>
      <vt:lpstr>美联储的危机和错误</vt:lpstr>
      <vt:lpstr>凯恩斯三大心理规律</vt:lpstr>
      <vt:lpstr>罗斯福新政</vt:lpstr>
      <vt:lpstr>布雷顿森林体系</vt:lpstr>
      <vt:lpstr>六十年代：多事之秋</vt:lpstr>
      <vt:lpstr>尼克松新政：布雷顿森林体系崩溃</vt:lpstr>
      <vt:lpstr>幻灯片 33</vt:lpstr>
      <vt:lpstr>滞涨</vt:lpstr>
      <vt:lpstr>沃尔克： 伟大的美联储主席、货币主义的实践者</vt:lpstr>
      <vt:lpstr>里根经济学=供应学派+货币主义</vt:lpstr>
      <vt:lpstr>从相机抉择到泰勒规则 </vt:lpstr>
      <vt:lpstr>新经济与非理性繁荣</vt:lpstr>
      <vt:lpstr>美联储的如意算盘和欧洲央行的刻舟求剑</vt:lpstr>
      <vt:lpstr>幻灯片 40</vt:lpstr>
      <vt:lpstr>直升飞机本</vt:lpstr>
      <vt:lpstr>扭转操作</vt:lpstr>
      <vt:lpstr>四、资金的供求状况</vt:lpstr>
      <vt:lpstr>五、国际经济的环境</vt:lpstr>
      <vt:lpstr>新常态</vt:lpstr>
      <vt:lpstr>利率市场的弄潮儿</vt:lpstr>
      <vt:lpstr>利率市场的弄潮儿</vt:lpstr>
      <vt:lpstr>幻灯片 48</vt:lpstr>
      <vt:lpstr>幻灯片 49</vt:lpstr>
      <vt:lpstr>幻灯片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股指期货培训课件</dc:title>
  <dc:creator>cffex</dc:creator>
  <cp:lastModifiedBy>user</cp:lastModifiedBy>
  <cp:revision>1575</cp:revision>
  <dcterms:created xsi:type="dcterms:W3CDTF">2007-02-27T10:45:59Z</dcterms:created>
  <dcterms:modified xsi:type="dcterms:W3CDTF">2013-06-06T02:03:02Z</dcterms:modified>
</cp:coreProperties>
</file>