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1047" r:id="rId3"/>
    <p:sldId id="1234" r:id="rId4"/>
    <p:sldId id="1212" r:id="rId5"/>
    <p:sldId id="1100" r:id="rId6"/>
    <p:sldId id="1207" r:id="rId7"/>
    <p:sldId id="1102" r:id="rId8"/>
    <p:sldId id="1211" r:id="rId9"/>
    <p:sldId id="1221" r:id="rId10"/>
    <p:sldId id="1213" r:id="rId11"/>
    <p:sldId id="1235" r:id="rId12"/>
    <p:sldId id="1227" r:id="rId13"/>
    <p:sldId id="1220" r:id="rId14"/>
    <p:sldId id="1178" r:id="rId15"/>
    <p:sldId id="1179" r:id="rId16"/>
    <p:sldId id="1218" r:id="rId17"/>
    <p:sldId id="1200" r:id="rId18"/>
    <p:sldId id="1201" r:id="rId19"/>
    <p:sldId id="1202" r:id="rId20"/>
    <p:sldId id="1156" r:id="rId21"/>
    <p:sldId id="1158" r:id="rId22"/>
    <p:sldId id="1159" r:id="rId23"/>
    <p:sldId id="1191" r:id="rId24"/>
    <p:sldId id="1192" r:id="rId25"/>
    <p:sldId id="1193" r:id="rId26"/>
    <p:sldId id="1194" r:id="rId27"/>
    <p:sldId id="1229" r:id="rId28"/>
    <p:sldId id="1222" r:id="rId29"/>
    <p:sldId id="1165" r:id="rId30"/>
    <p:sldId id="1164" r:id="rId31"/>
    <p:sldId id="1169" r:id="rId32"/>
    <p:sldId id="1196" r:id="rId33"/>
    <p:sldId id="1137" r:id="rId34"/>
    <p:sldId id="1197" r:id="rId35"/>
    <p:sldId id="1143" r:id="rId36"/>
    <p:sldId id="1198" r:id="rId37"/>
    <p:sldId id="1195" r:id="rId38"/>
    <p:sldId id="1117" r:id="rId39"/>
    <p:sldId id="1232" r:id="rId40"/>
    <p:sldId id="1233" r:id="rId41"/>
    <p:sldId id="1024" r:id="rId42"/>
  </p:sldIdLst>
  <p:sldSz cx="9144000" cy="6858000" type="screen4x3"/>
  <p:notesSz cx="9874250" cy="6797675"/>
  <p:defaultTextStyle>
    <a:defPPr>
      <a:defRPr lang="zh-CN"/>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3236F"/>
    <a:srgbClr val="CC00FF"/>
    <a:srgbClr val="CC66FF"/>
    <a:srgbClr val="FF6600"/>
    <a:srgbClr val="00FF00"/>
    <a:srgbClr val="FF3300"/>
    <a:srgbClr val="3366CC"/>
    <a:srgbClr val="C0FEE5"/>
    <a:srgbClr val="006699"/>
    <a:srgbClr val="FFD9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0" autoAdjust="0"/>
    <p:restoredTop sz="93738" autoAdjust="0"/>
  </p:normalViewPr>
  <p:slideViewPr>
    <p:cSldViewPr>
      <p:cViewPr>
        <p:scale>
          <a:sx n="80" d="100"/>
          <a:sy n="80" d="100"/>
        </p:scale>
        <p:origin x="-74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82" y="-102"/>
      </p:cViewPr>
      <p:guideLst>
        <p:guide orient="horz" pos="2141"/>
        <p:guide pos="311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37453-A88A-4889-A628-8858411C2E37}"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zh-CN" altLang="en-US"/>
        </a:p>
      </dgm:t>
    </dgm:pt>
    <dgm:pt modelId="{97D44061-E821-49FC-BEA4-7F751AAE620A}">
      <dgm:prSet phldrT="[文本]"/>
      <dgm:spPr/>
      <dgm:t>
        <a:bodyPr/>
        <a:lstStyle/>
        <a:p>
          <a:r>
            <a:rPr lang="zh-CN" altLang="en-US" dirty="0" smtClean="0"/>
            <a:t>期权基本概念</a:t>
          </a:r>
          <a:endParaRPr lang="zh-CN" altLang="en-US" dirty="0"/>
        </a:p>
      </dgm:t>
    </dgm:pt>
    <dgm:pt modelId="{9DD097DA-0B00-454C-9F2B-498107AB8694}" type="parTrans" cxnId="{F45BB50E-7501-44D2-BEC4-8921A8549FA1}">
      <dgm:prSet/>
      <dgm:spPr/>
      <dgm:t>
        <a:bodyPr/>
        <a:lstStyle/>
        <a:p>
          <a:endParaRPr lang="zh-CN" altLang="en-US"/>
        </a:p>
      </dgm:t>
    </dgm:pt>
    <dgm:pt modelId="{0AC5EC13-51AD-430C-8704-2A6A415AF617}" type="sibTrans" cxnId="{F45BB50E-7501-44D2-BEC4-8921A8549FA1}">
      <dgm:prSet/>
      <dgm:spPr/>
      <dgm:t>
        <a:bodyPr/>
        <a:lstStyle/>
        <a:p>
          <a:endParaRPr lang="zh-CN" altLang="en-US"/>
        </a:p>
      </dgm:t>
    </dgm:pt>
    <dgm:pt modelId="{B7E90244-983E-4000-B57A-553DE058B830}">
      <dgm:prSet phldrT="[文本]"/>
      <dgm:spPr>
        <a:solidFill>
          <a:schemeClr val="bg1">
            <a:lumMod val="50000"/>
          </a:schemeClr>
        </a:solidFill>
      </dgm:spPr>
      <dgm:t>
        <a:bodyPr/>
        <a:lstStyle/>
        <a:p>
          <a:r>
            <a:rPr lang="zh-CN" altLang="en-US" dirty="0" smtClean="0"/>
            <a:t>期权基本交易分析</a:t>
          </a:r>
          <a:endParaRPr lang="zh-CN" altLang="en-US" dirty="0"/>
        </a:p>
      </dgm:t>
    </dgm:pt>
    <dgm:pt modelId="{A39EA83E-CE1F-42B9-97D5-EC7480EC0688}" type="parTrans" cxnId="{AC99D80D-7ADB-492D-A3C4-06D43D00C6B5}">
      <dgm:prSet/>
      <dgm:spPr/>
      <dgm:t>
        <a:bodyPr/>
        <a:lstStyle/>
        <a:p>
          <a:endParaRPr lang="zh-CN" altLang="en-US"/>
        </a:p>
      </dgm:t>
    </dgm:pt>
    <dgm:pt modelId="{0A4FFD57-2E86-4CE4-94ED-4724298C32A0}" type="sibTrans" cxnId="{AC99D80D-7ADB-492D-A3C4-06D43D00C6B5}">
      <dgm:prSet/>
      <dgm:spPr/>
      <dgm:t>
        <a:bodyPr/>
        <a:lstStyle/>
        <a:p>
          <a:endParaRPr lang="zh-CN" altLang="en-US"/>
        </a:p>
      </dgm:t>
    </dgm:pt>
    <dgm:pt modelId="{54E446B9-C929-453A-A53D-3D99DF6C2DF9}" type="pres">
      <dgm:prSet presAssocID="{9E437453-A88A-4889-A628-8858411C2E37}" presName="linear" presStyleCnt="0">
        <dgm:presLayoutVars>
          <dgm:dir/>
          <dgm:animLvl val="lvl"/>
          <dgm:resizeHandles val="exact"/>
        </dgm:presLayoutVars>
      </dgm:prSet>
      <dgm:spPr/>
      <dgm:t>
        <a:bodyPr/>
        <a:lstStyle/>
        <a:p>
          <a:endParaRPr lang="zh-CN" altLang="en-US"/>
        </a:p>
      </dgm:t>
    </dgm:pt>
    <dgm:pt modelId="{5E833019-6A7D-4492-B6B8-F10F61FA5C33}" type="pres">
      <dgm:prSet presAssocID="{97D44061-E821-49FC-BEA4-7F751AAE620A}" presName="parentLin" presStyleCnt="0"/>
      <dgm:spPr/>
    </dgm:pt>
    <dgm:pt modelId="{C89AA906-C969-467E-9A6C-523780BD6E01}" type="pres">
      <dgm:prSet presAssocID="{97D44061-E821-49FC-BEA4-7F751AAE620A}" presName="parentLeftMargin" presStyleLbl="node1" presStyleIdx="0" presStyleCnt="2"/>
      <dgm:spPr/>
      <dgm:t>
        <a:bodyPr/>
        <a:lstStyle/>
        <a:p>
          <a:endParaRPr lang="zh-CN" altLang="en-US"/>
        </a:p>
      </dgm:t>
    </dgm:pt>
    <dgm:pt modelId="{5BBAE48B-CBB4-4698-BF5D-4B564B75E252}" type="pres">
      <dgm:prSet presAssocID="{97D44061-E821-49FC-BEA4-7F751AAE620A}" presName="parentText" presStyleLbl="node1" presStyleIdx="0" presStyleCnt="2">
        <dgm:presLayoutVars>
          <dgm:chMax val="0"/>
          <dgm:bulletEnabled val="1"/>
        </dgm:presLayoutVars>
      </dgm:prSet>
      <dgm:spPr/>
      <dgm:t>
        <a:bodyPr/>
        <a:lstStyle/>
        <a:p>
          <a:endParaRPr lang="zh-CN" altLang="en-US"/>
        </a:p>
      </dgm:t>
    </dgm:pt>
    <dgm:pt modelId="{7DD2566E-DB81-44C4-8C28-E71A4A30180A}" type="pres">
      <dgm:prSet presAssocID="{97D44061-E821-49FC-BEA4-7F751AAE620A}" presName="negativeSpace" presStyleCnt="0"/>
      <dgm:spPr/>
    </dgm:pt>
    <dgm:pt modelId="{889BBC21-F114-407F-A609-30D8B051E7B6}" type="pres">
      <dgm:prSet presAssocID="{97D44061-E821-49FC-BEA4-7F751AAE620A}" presName="childText" presStyleLbl="conFgAcc1" presStyleIdx="0" presStyleCnt="2">
        <dgm:presLayoutVars>
          <dgm:bulletEnabled val="1"/>
        </dgm:presLayoutVars>
      </dgm:prSet>
      <dgm:spPr/>
    </dgm:pt>
    <dgm:pt modelId="{3C845114-B088-4830-B8EE-566D359EA7D1}" type="pres">
      <dgm:prSet presAssocID="{0AC5EC13-51AD-430C-8704-2A6A415AF617}" presName="spaceBetweenRectangles" presStyleCnt="0"/>
      <dgm:spPr/>
    </dgm:pt>
    <dgm:pt modelId="{5276F784-133D-4F77-8C4E-01CBDE6CFAF1}" type="pres">
      <dgm:prSet presAssocID="{B7E90244-983E-4000-B57A-553DE058B830}" presName="parentLin" presStyleCnt="0"/>
      <dgm:spPr/>
    </dgm:pt>
    <dgm:pt modelId="{0C9C365F-CD8A-4A49-8762-F1FD6ACB341B}" type="pres">
      <dgm:prSet presAssocID="{B7E90244-983E-4000-B57A-553DE058B830}" presName="parentLeftMargin" presStyleLbl="node1" presStyleIdx="0" presStyleCnt="2"/>
      <dgm:spPr/>
      <dgm:t>
        <a:bodyPr/>
        <a:lstStyle/>
        <a:p>
          <a:endParaRPr lang="zh-CN" altLang="en-US"/>
        </a:p>
      </dgm:t>
    </dgm:pt>
    <dgm:pt modelId="{69D82B42-0C92-4BFD-A07C-D7E7186729CF}" type="pres">
      <dgm:prSet presAssocID="{B7E90244-983E-4000-B57A-553DE058B830}" presName="parentText" presStyleLbl="node1" presStyleIdx="1" presStyleCnt="2">
        <dgm:presLayoutVars>
          <dgm:chMax val="0"/>
          <dgm:bulletEnabled val="1"/>
        </dgm:presLayoutVars>
      </dgm:prSet>
      <dgm:spPr/>
      <dgm:t>
        <a:bodyPr/>
        <a:lstStyle/>
        <a:p>
          <a:endParaRPr lang="zh-CN" altLang="en-US"/>
        </a:p>
      </dgm:t>
    </dgm:pt>
    <dgm:pt modelId="{85F29E8B-7F09-4E10-A2F5-1D639B1147F5}" type="pres">
      <dgm:prSet presAssocID="{B7E90244-983E-4000-B57A-553DE058B830}" presName="negativeSpace" presStyleCnt="0"/>
      <dgm:spPr/>
    </dgm:pt>
    <dgm:pt modelId="{FA80EEDC-D69A-48AC-B542-AFEC631CBFA9}" type="pres">
      <dgm:prSet presAssocID="{B7E90244-983E-4000-B57A-553DE058B830}" presName="childText" presStyleLbl="conFgAcc1" presStyleIdx="1" presStyleCnt="2">
        <dgm:presLayoutVars>
          <dgm:bulletEnabled val="1"/>
        </dgm:presLayoutVars>
      </dgm:prSet>
      <dgm:spPr/>
    </dgm:pt>
  </dgm:ptLst>
  <dgm:cxnLst>
    <dgm:cxn modelId="{CCFACB7A-2855-478F-9029-99CFC9840497}" type="presOf" srcId="{B7E90244-983E-4000-B57A-553DE058B830}" destId="{0C9C365F-CD8A-4A49-8762-F1FD6ACB341B}" srcOrd="0" destOrd="0" presId="urn:microsoft.com/office/officeart/2005/8/layout/list1"/>
    <dgm:cxn modelId="{F45BB50E-7501-44D2-BEC4-8921A8549FA1}" srcId="{9E437453-A88A-4889-A628-8858411C2E37}" destId="{97D44061-E821-49FC-BEA4-7F751AAE620A}" srcOrd="0" destOrd="0" parTransId="{9DD097DA-0B00-454C-9F2B-498107AB8694}" sibTransId="{0AC5EC13-51AD-430C-8704-2A6A415AF617}"/>
    <dgm:cxn modelId="{9E8FA539-F790-43B2-A627-0E42FF606665}" type="presOf" srcId="{9E437453-A88A-4889-A628-8858411C2E37}" destId="{54E446B9-C929-453A-A53D-3D99DF6C2DF9}" srcOrd="0" destOrd="0" presId="urn:microsoft.com/office/officeart/2005/8/layout/list1"/>
    <dgm:cxn modelId="{AC99D80D-7ADB-492D-A3C4-06D43D00C6B5}" srcId="{9E437453-A88A-4889-A628-8858411C2E37}" destId="{B7E90244-983E-4000-B57A-553DE058B830}" srcOrd="1" destOrd="0" parTransId="{A39EA83E-CE1F-42B9-97D5-EC7480EC0688}" sibTransId="{0A4FFD57-2E86-4CE4-94ED-4724298C32A0}"/>
    <dgm:cxn modelId="{E49B9137-8232-40CB-AAA5-28D856DB7D82}" type="presOf" srcId="{B7E90244-983E-4000-B57A-553DE058B830}" destId="{69D82B42-0C92-4BFD-A07C-D7E7186729CF}" srcOrd="1" destOrd="0" presId="urn:microsoft.com/office/officeart/2005/8/layout/list1"/>
    <dgm:cxn modelId="{DF1B2176-82DF-4FF6-9BC7-A25CA34CA454}" type="presOf" srcId="{97D44061-E821-49FC-BEA4-7F751AAE620A}" destId="{5BBAE48B-CBB4-4698-BF5D-4B564B75E252}" srcOrd="1" destOrd="0" presId="urn:microsoft.com/office/officeart/2005/8/layout/list1"/>
    <dgm:cxn modelId="{C03F26B6-F8DB-41DF-B05F-9CEB23CDD6A0}" type="presOf" srcId="{97D44061-E821-49FC-BEA4-7F751AAE620A}" destId="{C89AA906-C969-467E-9A6C-523780BD6E01}" srcOrd="0" destOrd="0" presId="urn:microsoft.com/office/officeart/2005/8/layout/list1"/>
    <dgm:cxn modelId="{7F605777-B3EF-4FD7-B3B5-85C84C4FACAC}" type="presParOf" srcId="{54E446B9-C929-453A-A53D-3D99DF6C2DF9}" destId="{5E833019-6A7D-4492-B6B8-F10F61FA5C33}" srcOrd="0" destOrd="0" presId="urn:microsoft.com/office/officeart/2005/8/layout/list1"/>
    <dgm:cxn modelId="{155DC5F0-203B-4938-9393-C17C643A87D9}" type="presParOf" srcId="{5E833019-6A7D-4492-B6B8-F10F61FA5C33}" destId="{C89AA906-C969-467E-9A6C-523780BD6E01}" srcOrd="0" destOrd="0" presId="urn:microsoft.com/office/officeart/2005/8/layout/list1"/>
    <dgm:cxn modelId="{07C62506-E6CC-4D22-8870-C1A65BFC927E}" type="presParOf" srcId="{5E833019-6A7D-4492-B6B8-F10F61FA5C33}" destId="{5BBAE48B-CBB4-4698-BF5D-4B564B75E252}" srcOrd="1" destOrd="0" presId="urn:microsoft.com/office/officeart/2005/8/layout/list1"/>
    <dgm:cxn modelId="{D90B4F0F-31B3-4FD3-B3A1-3EBD140F76CB}" type="presParOf" srcId="{54E446B9-C929-453A-A53D-3D99DF6C2DF9}" destId="{7DD2566E-DB81-44C4-8C28-E71A4A30180A}" srcOrd="1" destOrd="0" presId="urn:microsoft.com/office/officeart/2005/8/layout/list1"/>
    <dgm:cxn modelId="{6E704452-3F3C-471D-AB6C-94529EB99B5C}" type="presParOf" srcId="{54E446B9-C929-453A-A53D-3D99DF6C2DF9}" destId="{889BBC21-F114-407F-A609-30D8B051E7B6}" srcOrd="2" destOrd="0" presId="urn:microsoft.com/office/officeart/2005/8/layout/list1"/>
    <dgm:cxn modelId="{98A1024F-C1FE-4FFB-8860-DB02DC2459D5}" type="presParOf" srcId="{54E446B9-C929-453A-A53D-3D99DF6C2DF9}" destId="{3C845114-B088-4830-B8EE-566D359EA7D1}" srcOrd="3" destOrd="0" presId="urn:microsoft.com/office/officeart/2005/8/layout/list1"/>
    <dgm:cxn modelId="{AD693C28-C647-4D5B-858D-3AD09E9B0BB2}" type="presParOf" srcId="{54E446B9-C929-453A-A53D-3D99DF6C2DF9}" destId="{5276F784-133D-4F77-8C4E-01CBDE6CFAF1}" srcOrd="4" destOrd="0" presId="urn:microsoft.com/office/officeart/2005/8/layout/list1"/>
    <dgm:cxn modelId="{76046E36-704D-4291-AC92-5FEEC331BD7F}" type="presParOf" srcId="{5276F784-133D-4F77-8C4E-01CBDE6CFAF1}" destId="{0C9C365F-CD8A-4A49-8762-F1FD6ACB341B}" srcOrd="0" destOrd="0" presId="urn:microsoft.com/office/officeart/2005/8/layout/list1"/>
    <dgm:cxn modelId="{89FF4542-5804-4B88-ACAA-85A177DEFF4C}" type="presParOf" srcId="{5276F784-133D-4F77-8C4E-01CBDE6CFAF1}" destId="{69D82B42-0C92-4BFD-A07C-D7E7186729CF}" srcOrd="1" destOrd="0" presId="urn:microsoft.com/office/officeart/2005/8/layout/list1"/>
    <dgm:cxn modelId="{993CBFAB-DEFA-4CDB-A6A4-1568FCBAB54E}" type="presParOf" srcId="{54E446B9-C929-453A-A53D-3D99DF6C2DF9}" destId="{85F29E8B-7F09-4E10-A2F5-1D639B1147F5}" srcOrd="5" destOrd="0" presId="urn:microsoft.com/office/officeart/2005/8/layout/list1"/>
    <dgm:cxn modelId="{F4EC57E7-CCE1-4636-92D4-32A60E50C6DD}" type="presParOf" srcId="{54E446B9-C929-453A-A53D-3D99DF6C2DF9}" destId="{FA80EEDC-D69A-48AC-B542-AFEC631CBFA9}" srcOrd="6"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23F620-A715-4683-98AB-B070F9678200}" type="doc">
      <dgm:prSet loTypeId="urn:microsoft.com/office/officeart/2005/8/layout/process3" loCatId="process" qsTypeId="urn:microsoft.com/office/officeart/2005/8/quickstyle/simple5" qsCatId="simple" csTypeId="urn:microsoft.com/office/officeart/2005/8/colors/accent2_2" csCatId="accent2" phldr="1"/>
      <dgm:spPr/>
      <dgm:t>
        <a:bodyPr/>
        <a:lstStyle/>
        <a:p>
          <a:endParaRPr lang="zh-CN" altLang="en-US"/>
        </a:p>
      </dgm:t>
    </dgm:pt>
    <dgm:pt modelId="{7EB0EBCD-F29A-48C7-A3B2-979F53F885D6}">
      <dgm:prSet phldrT="[文本]" custT="1"/>
      <dgm:spPr/>
      <dgm:t>
        <a:bodyPr/>
        <a:lstStyle/>
        <a:p>
          <a:r>
            <a:rPr lang="en-US" altLang="zh-CN" sz="1500" dirty="0" smtClean="0"/>
            <a:t>1973</a:t>
          </a:r>
          <a:r>
            <a:rPr lang="zh-CN" altLang="en-US" sz="1500" dirty="0" smtClean="0"/>
            <a:t>年以前</a:t>
          </a:r>
          <a:endParaRPr lang="zh-CN" altLang="en-US" sz="1500" dirty="0"/>
        </a:p>
      </dgm:t>
    </dgm:pt>
    <dgm:pt modelId="{F31F8AD9-2809-4EF7-B36F-C4C412BF083E}" type="parTrans" cxnId="{72EA7824-F2DB-40EF-A0CA-A1B3D89E97C1}">
      <dgm:prSet/>
      <dgm:spPr/>
      <dgm:t>
        <a:bodyPr/>
        <a:lstStyle/>
        <a:p>
          <a:endParaRPr lang="zh-CN" altLang="en-US"/>
        </a:p>
      </dgm:t>
    </dgm:pt>
    <dgm:pt modelId="{52DE0B4F-23A0-46BD-BA5C-9D5AFA44BB46}" type="sibTrans" cxnId="{72EA7824-F2DB-40EF-A0CA-A1B3D89E97C1}">
      <dgm:prSet/>
      <dgm:spPr/>
      <dgm:t>
        <a:bodyPr/>
        <a:lstStyle/>
        <a:p>
          <a:endParaRPr lang="zh-CN" altLang="en-US"/>
        </a:p>
      </dgm:t>
    </dgm:pt>
    <dgm:pt modelId="{FE124B67-0EF1-41C9-B867-D46E31897A8B}">
      <dgm:prSet phldrT="[文本]"/>
      <dgm:spPr/>
      <dgm:t>
        <a:bodyPr/>
        <a:lstStyle/>
        <a:p>
          <a:r>
            <a:rPr lang="en-US" altLang="zh-CN" dirty="0" smtClean="0"/>
            <a:t>1974</a:t>
          </a:r>
          <a:r>
            <a:rPr lang="zh-CN" altLang="en-US" dirty="0" smtClean="0"/>
            <a:t>年</a:t>
          </a:r>
          <a:endParaRPr lang="zh-CN" altLang="en-US" dirty="0"/>
        </a:p>
      </dgm:t>
    </dgm:pt>
    <dgm:pt modelId="{B37D8842-2697-4CC0-BCFA-BA1E4DCDEC54}" type="parTrans" cxnId="{47C24D47-8D96-4328-B404-EDAED81B55C6}">
      <dgm:prSet/>
      <dgm:spPr/>
      <dgm:t>
        <a:bodyPr/>
        <a:lstStyle/>
        <a:p>
          <a:endParaRPr lang="zh-CN" altLang="en-US"/>
        </a:p>
      </dgm:t>
    </dgm:pt>
    <dgm:pt modelId="{9D4BABB9-BDFB-4463-A913-FBA6642AC4BA}" type="sibTrans" cxnId="{47C24D47-8D96-4328-B404-EDAED81B55C6}">
      <dgm:prSet/>
      <dgm:spPr/>
      <dgm:t>
        <a:bodyPr/>
        <a:lstStyle/>
        <a:p>
          <a:endParaRPr lang="zh-CN" altLang="en-US"/>
        </a:p>
      </dgm:t>
    </dgm:pt>
    <dgm:pt modelId="{B0D4726D-EEDA-4A4F-B2F0-9E5FEAE73BC6}">
      <dgm:prSet phldrT="[文本]"/>
      <dgm:spPr/>
      <dgm:t>
        <a:bodyPr/>
        <a:lstStyle/>
        <a:p>
          <a:r>
            <a:rPr lang="en-US" altLang="zh-CN" dirty="0" smtClean="0"/>
            <a:t>1983</a:t>
          </a:r>
          <a:r>
            <a:rPr lang="zh-CN" altLang="en-US" dirty="0" smtClean="0"/>
            <a:t>年</a:t>
          </a:r>
          <a:endParaRPr lang="zh-CN" altLang="en-US" dirty="0"/>
        </a:p>
      </dgm:t>
    </dgm:pt>
    <dgm:pt modelId="{9E76F6EE-E262-4D27-B62D-D652277FDE3B}" type="parTrans" cxnId="{B751A0C7-B6C8-4F05-B64F-8935DD8C2899}">
      <dgm:prSet/>
      <dgm:spPr/>
      <dgm:t>
        <a:bodyPr/>
        <a:lstStyle/>
        <a:p>
          <a:endParaRPr lang="zh-CN" altLang="en-US"/>
        </a:p>
      </dgm:t>
    </dgm:pt>
    <dgm:pt modelId="{9FF095B6-4696-4410-B957-DD5B21626AF0}" type="sibTrans" cxnId="{B751A0C7-B6C8-4F05-B64F-8935DD8C2899}">
      <dgm:prSet/>
      <dgm:spPr/>
      <dgm:t>
        <a:bodyPr/>
        <a:lstStyle/>
        <a:p>
          <a:endParaRPr lang="zh-CN" altLang="en-US"/>
        </a:p>
      </dgm:t>
    </dgm:pt>
    <dgm:pt modelId="{7FB19B67-54C7-4F82-9427-A9680695B7BF}">
      <dgm:prSet/>
      <dgm:spPr/>
      <dgm:t>
        <a:bodyPr/>
        <a:lstStyle/>
        <a:p>
          <a:r>
            <a:rPr lang="en-US" altLang="zh-CN" dirty="0" smtClean="0">
              <a:latin typeface="华文中宋" pitchFamily="2" charset="-122"/>
              <a:ea typeface="华文中宋" pitchFamily="2" charset="-122"/>
            </a:rPr>
            <a:t>CBOE</a:t>
          </a:r>
          <a:r>
            <a:rPr lang="zh-CN" altLang="en-US" dirty="0" smtClean="0">
              <a:latin typeface="华文中宋" pitchFamily="2" charset="-122"/>
              <a:ea typeface="华文中宋" pitchFamily="2" charset="-122"/>
            </a:rPr>
            <a:t>上市股指期权</a:t>
          </a:r>
          <a:endParaRPr lang="zh-CN" altLang="en-US" dirty="0">
            <a:latin typeface="华文中宋" pitchFamily="2" charset="-122"/>
            <a:ea typeface="华文中宋" pitchFamily="2" charset="-122"/>
          </a:endParaRPr>
        </a:p>
      </dgm:t>
    </dgm:pt>
    <dgm:pt modelId="{29C27EB9-D9A0-4E9E-BD64-B9825D2EA7F7}" type="parTrans" cxnId="{716DDCB0-BB5D-4307-81A7-B5C776E5C48C}">
      <dgm:prSet/>
      <dgm:spPr/>
      <dgm:t>
        <a:bodyPr/>
        <a:lstStyle/>
        <a:p>
          <a:endParaRPr lang="zh-CN" altLang="en-US"/>
        </a:p>
      </dgm:t>
    </dgm:pt>
    <dgm:pt modelId="{AD8CA840-6044-4D93-B451-26F216065CD7}" type="sibTrans" cxnId="{716DDCB0-BB5D-4307-81A7-B5C776E5C48C}">
      <dgm:prSet/>
      <dgm:spPr/>
      <dgm:t>
        <a:bodyPr/>
        <a:lstStyle/>
        <a:p>
          <a:endParaRPr lang="zh-CN" altLang="en-US"/>
        </a:p>
      </dgm:t>
    </dgm:pt>
    <dgm:pt modelId="{911C2E81-A4D9-4338-9404-1238BD24F3BD}">
      <dgm:prSet/>
      <dgm:spPr/>
      <dgm:t>
        <a:bodyPr/>
        <a:lstStyle/>
        <a:p>
          <a:r>
            <a:rPr lang="zh-CN" altLang="en-US" dirty="0" smtClean="0">
              <a:latin typeface="华文中宋" pitchFamily="2" charset="-122"/>
              <a:ea typeface="华文中宋" pitchFamily="2" charset="-122"/>
            </a:rPr>
            <a:t>期权交易都在场外市场进行</a:t>
          </a:r>
          <a:endParaRPr lang="zh-CN" altLang="en-US" dirty="0">
            <a:latin typeface="华文中宋" pitchFamily="2" charset="-122"/>
            <a:ea typeface="华文中宋" pitchFamily="2" charset="-122"/>
          </a:endParaRPr>
        </a:p>
      </dgm:t>
    </dgm:pt>
    <dgm:pt modelId="{2DB2279C-C207-40D5-9E56-FC623627AEFF}" type="parTrans" cxnId="{6ED63DF9-F437-4051-81CA-D97B9B3F49C7}">
      <dgm:prSet/>
      <dgm:spPr/>
      <dgm:t>
        <a:bodyPr/>
        <a:lstStyle/>
        <a:p>
          <a:endParaRPr lang="zh-CN" altLang="en-US"/>
        </a:p>
      </dgm:t>
    </dgm:pt>
    <dgm:pt modelId="{A0E09796-D24B-4FDF-9398-89FB49398985}" type="sibTrans" cxnId="{6ED63DF9-F437-4051-81CA-D97B9B3F49C7}">
      <dgm:prSet/>
      <dgm:spPr/>
      <dgm:t>
        <a:bodyPr/>
        <a:lstStyle/>
        <a:p>
          <a:endParaRPr lang="zh-CN" altLang="en-US"/>
        </a:p>
      </dgm:t>
    </dgm:pt>
    <dgm:pt modelId="{E8F0F22D-1755-46FF-9406-7331005AD9A7}">
      <dgm:prSet phldrT="[文本]"/>
      <dgm:spPr/>
      <dgm:t>
        <a:bodyPr/>
        <a:lstStyle/>
        <a:p>
          <a:r>
            <a:rPr lang="en-US" altLang="zh-CN" dirty="0" smtClean="0"/>
            <a:t>1973</a:t>
          </a:r>
          <a:r>
            <a:rPr lang="zh-CN" altLang="en-US" dirty="0" smtClean="0"/>
            <a:t>年</a:t>
          </a:r>
          <a:endParaRPr lang="zh-CN" altLang="en-US" dirty="0"/>
        </a:p>
      </dgm:t>
    </dgm:pt>
    <dgm:pt modelId="{B8B635CD-3887-44D1-BE10-AC03B4CC6ABE}" type="parTrans" cxnId="{ECD40E4F-42D1-4603-A052-79A157C38835}">
      <dgm:prSet/>
      <dgm:spPr/>
      <dgm:t>
        <a:bodyPr/>
        <a:lstStyle/>
        <a:p>
          <a:endParaRPr lang="zh-CN" altLang="en-US"/>
        </a:p>
      </dgm:t>
    </dgm:pt>
    <dgm:pt modelId="{B14E06E5-04CC-49C0-B5B1-3A07FDB3F44C}" type="sibTrans" cxnId="{ECD40E4F-42D1-4603-A052-79A157C38835}">
      <dgm:prSet/>
      <dgm:spPr/>
      <dgm:t>
        <a:bodyPr/>
        <a:lstStyle/>
        <a:p>
          <a:endParaRPr lang="zh-CN" altLang="en-US"/>
        </a:p>
      </dgm:t>
    </dgm:pt>
    <dgm:pt modelId="{5F948C63-4E05-4B81-BEE8-2D43C01EF658}">
      <dgm:prSet/>
      <dgm:spPr/>
      <dgm:t>
        <a:bodyPr/>
        <a:lstStyle/>
        <a:p>
          <a:r>
            <a:rPr lang="en-US" altLang="zh-CN" dirty="0" smtClean="0">
              <a:latin typeface="华文中宋" pitchFamily="2" charset="-122"/>
              <a:ea typeface="华文中宋" pitchFamily="2" charset="-122"/>
            </a:rPr>
            <a:t>CBOE</a:t>
          </a:r>
          <a:r>
            <a:rPr lang="zh-CN" altLang="en-US" dirty="0" smtClean="0">
              <a:latin typeface="华文中宋" pitchFamily="2" charset="-122"/>
              <a:ea typeface="华文中宋" pitchFamily="2" charset="-122"/>
            </a:rPr>
            <a:t>成立，上市股票看涨期权</a:t>
          </a:r>
          <a:endParaRPr lang="zh-CN" altLang="en-US" dirty="0">
            <a:latin typeface="华文中宋" pitchFamily="2" charset="-122"/>
            <a:ea typeface="华文中宋" pitchFamily="2" charset="-122"/>
          </a:endParaRPr>
        </a:p>
      </dgm:t>
    </dgm:pt>
    <dgm:pt modelId="{BF249882-EDED-4A70-B286-17C9F91832CC}" type="parTrans" cxnId="{CDFDEB23-864F-4F78-B757-32AA54EF2334}">
      <dgm:prSet/>
      <dgm:spPr/>
      <dgm:t>
        <a:bodyPr/>
        <a:lstStyle/>
        <a:p>
          <a:endParaRPr lang="zh-CN" altLang="en-US"/>
        </a:p>
      </dgm:t>
    </dgm:pt>
    <dgm:pt modelId="{51EFC531-F830-4F8F-AC90-3A1113FCC7CC}" type="sibTrans" cxnId="{CDFDEB23-864F-4F78-B757-32AA54EF2334}">
      <dgm:prSet/>
      <dgm:spPr/>
      <dgm:t>
        <a:bodyPr/>
        <a:lstStyle/>
        <a:p>
          <a:endParaRPr lang="zh-CN" altLang="en-US"/>
        </a:p>
      </dgm:t>
    </dgm:pt>
    <dgm:pt modelId="{F2BCB67E-01B1-4F78-94C3-A21E9555A595}">
      <dgm:prSet phldrT="[文本]"/>
      <dgm:spPr/>
      <dgm:t>
        <a:bodyPr/>
        <a:lstStyle/>
        <a:p>
          <a:r>
            <a:rPr lang="zh-CN" altLang="zh-CN" dirty="0" smtClean="0">
              <a:latin typeface="华文中宋" pitchFamily="2" charset="-122"/>
              <a:ea typeface="华文中宋" pitchFamily="2" charset="-122"/>
            </a:rPr>
            <a:t>美国全国性期权清算机构</a:t>
          </a:r>
          <a:r>
            <a:rPr lang="en-US" altLang="zh-CN" dirty="0" smtClean="0">
              <a:latin typeface="华文中宋" pitchFamily="2" charset="-122"/>
              <a:ea typeface="华文中宋" pitchFamily="2" charset="-122"/>
            </a:rPr>
            <a:t>OCC</a:t>
          </a:r>
          <a:r>
            <a:rPr lang="zh-CN" altLang="en-US" dirty="0" smtClean="0">
              <a:latin typeface="华文中宋" pitchFamily="2" charset="-122"/>
              <a:ea typeface="华文中宋" pitchFamily="2" charset="-122"/>
            </a:rPr>
            <a:t>成立</a:t>
          </a:r>
          <a:endParaRPr lang="zh-CN" altLang="en-US" dirty="0">
            <a:latin typeface="华文中宋" pitchFamily="2" charset="-122"/>
            <a:ea typeface="华文中宋" pitchFamily="2" charset="-122"/>
          </a:endParaRPr>
        </a:p>
      </dgm:t>
    </dgm:pt>
    <dgm:pt modelId="{4822D707-484C-4B14-9D17-1157DC0DB629}" type="sibTrans" cxnId="{BFF078C1-B7C8-4062-B4F3-5944DB4C457E}">
      <dgm:prSet/>
      <dgm:spPr/>
      <dgm:t>
        <a:bodyPr/>
        <a:lstStyle/>
        <a:p>
          <a:endParaRPr lang="zh-CN" altLang="en-US"/>
        </a:p>
      </dgm:t>
    </dgm:pt>
    <dgm:pt modelId="{C1AFCF32-F715-437D-A48A-E0DE36AD33AC}" type="parTrans" cxnId="{BFF078C1-B7C8-4062-B4F3-5944DB4C457E}">
      <dgm:prSet/>
      <dgm:spPr/>
      <dgm:t>
        <a:bodyPr/>
        <a:lstStyle/>
        <a:p>
          <a:endParaRPr lang="zh-CN" altLang="en-US"/>
        </a:p>
      </dgm:t>
    </dgm:pt>
    <dgm:pt modelId="{A0597949-051C-41D3-9A53-18C73EA0E975}">
      <dgm:prSet phldrT="[文本]"/>
      <dgm:spPr/>
      <dgm:t>
        <a:bodyPr/>
        <a:lstStyle/>
        <a:p>
          <a:r>
            <a:rPr lang="en-US" altLang="zh-CN" dirty="0" smtClean="0">
              <a:latin typeface="华文中宋" pitchFamily="2" charset="-122"/>
              <a:ea typeface="华文中宋" pitchFamily="2" charset="-122"/>
            </a:rPr>
            <a:t>CBOE</a:t>
          </a:r>
          <a:r>
            <a:rPr lang="zh-CN" altLang="en-US" dirty="0" smtClean="0">
              <a:latin typeface="华文中宋" pitchFamily="2" charset="-122"/>
              <a:ea typeface="华文中宋" pitchFamily="2" charset="-122"/>
            </a:rPr>
            <a:t>上市股票看跌期权</a:t>
          </a:r>
          <a:endParaRPr lang="zh-CN" altLang="en-US" dirty="0">
            <a:latin typeface="华文中宋" pitchFamily="2" charset="-122"/>
            <a:ea typeface="华文中宋" pitchFamily="2" charset="-122"/>
          </a:endParaRPr>
        </a:p>
      </dgm:t>
    </dgm:pt>
    <dgm:pt modelId="{55DE5E82-6531-4CE2-BD5E-3016254F2092}" type="sibTrans" cxnId="{82D9B15E-73B1-4354-B76A-6364BDB20D25}">
      <dgm:prSet/>
      <dgm:spPr/>
      <dgm:t>
        <a:bodyPr/>
        <a:lstStyle/>
        <a:p>
          <a:endParaRPr lang="zh-CN" altLang="en-US"/>
        </a:p>
      </dgm:t>
    </dgm:pt>
    <dgm:pt modelId="{B228A76A-F037-4FA9-B3EB-E272D373D53C}" type="parTrans" cxnId="{82D9B15E-73B1-4354-B76A-6364BDB20D25}">
      <dgm:prSet/>
      <dgm:spPr/>
      <dgm:t>
        <a:bodyPr/>
        <a:lstStyle/>
        <a:p>
          <a:endParaRPr lang="zh-CN" altLang="en-US"/>
        </a:p>
      </dgm:t>
    </dgm:pt>
    <dgm:pt modelId="{3E1166ED-8B49-4DA7-BC51-F7F33E1202E4}">
      <dgm:prSet phldrT="[文本]"/>
      <dgm:spPr/>
      <dgm:t>
        <a:bodyPr/>
        <a:lstStyle/>
        <a:p>
          <a:r>
            <a:rPr lang="en-US" altLang="zh-CN" dirty="0" smtClean="0"/>
            <a:t>1977</a:t>
          </a:r>
          <a:r>
            <a:rPr lang="zh-CN" altLang="en-US" dirty="0" smtClean="0"/>
            <a:t>年</a:t>
          </a:r>
          <a:endParaRPr lang="zh-CN" altLang="en-US" dirty="0"/>
        </a:p>
      </dgm:t>
    </dgm:pt>
    <dgm:pt modelId="{DC170C07-43A5-491F-87B7-766E6023810E}" type="sibTrans" cxnId="{9170F9EE-D85F-4FC9-A635-A148841442C0}">
      <dgm:prSet/>
      <dgm:spPr/>
      <dgm:t>
        <a:bodyPr/>
        <a:lstStyle/>
        <a:p>
          <a:endParaRPr lang="zh-CN" altLang="en-US"/>
        </a:p>
      </dgm:t>
    </dgm:pt>
    <dgm:pt modelId="{3501C460-DC16-414A-9E15-74B3C7E333EF}" type="parTrans" cxnId="{9170F9EE-D85F-4FC9-A635-A148841442C0}">
      <dgm:prSet/>
      <dgm:spPr/>
      <dgm:t>
        <a:bodyPr/>
        <a:lstStyle/>
        <a:p>
          <a:endParaRPr lang="zh-CN" altLang="en-US"/>
        </a:p>
      </dgm:t>
    </dgm:pt>
    <dgm:pt modelId="{3497E2AE-E097-4886-83A7-2C303FE48D89}" type="pres">
      <dgm:prSet presAssocID="{1823F620-A715-4683-98AB-B070F9678200}" presName="linearFlow" presStyleCnt="0">
        <dgm:presLayoutVars>
          <dgm:dir/>
          <dgm:animLvl val="lvl"/>
          <dgm:resizeHandles val="exact"/>
        </dgm:presLayoutVars>
      </dgm:prSet>
      <dgm:spPr/>
      <dgm:t>
        <a:bodyPr/>
        <a:lstStyle/>
        <a:p>
          <a:endParaRPr lang="zh-CN" altLang="en-US"/>
        </a:p>
      </dgm:t>
    </dgm:pt>
    <dgm:pt modelId="{0B0A3DD3-21ED-4D3B-A8C2-E02656FFBDB7}" type="pres">
      <dgm:prSet presAssocID="{7EB0EBCD-F29A-48C7-A3B2-979F53F885D6}" presName="composite" presStyleCnt="0"/>
      <dgm:spPr/>
      <dgm:t>
        <a:bodyPr/>
        <a:lstStyle/>
        <a:p>
          <a:endParaRPr lang="zh-CN" altLang="en-US"/>
        </a:p>
      </dgm:t>
    </dgm:pt>
    <dgm:pt modelId="{85CA48C2-29D6-4AC4-A33D-6ABFFC74E217}" type="pres">
      <dgm:prSet presAssocID="{7EB0EBCD-F29A-48C7-A3B2-979F53F885D6}" presName="parTx" presStyleLbl="node1" presStyleIdx="0" presStyleCnt="5">
        <dgm:presLayoutVars>
          <dgm:chMax val="0"/>
          <dgm:chPref val="0"/>
          <dgm:bulletEnabled val="1"/>
        </dgm:presLayoutVars>
      </dgm:prSet>
      <dgm:spPr/>
      <dgm:t>
        <a:bodyPr/>
        <a:lstStyle/>
        <a:p>
          <a:endParaRPr lang="zh-CN" altLang="en-US"/>
        </a:p>
      </dgm:t>
    </dgm:pt>
    <dgm:pt modelId="{727DC346-F47E-4EC4-ACD2-0AFAAD6CD2B3}" type="pres">
      <dgm:prSet presAssocID="{7EB0EBCD-F29A-48C7-A3B2-979F53F885D6}" presName="parSh" presStyleLbl="node1" presStyleIdx="0" presStyleCnt="5"/>
      <dgm:spPr/>
      <dgm:t>
        <a:bodyPr/>
        <a:lstStyle/>
        <a:p>
          <a:endParaRPr lang="zh-CN" altLang="en-US"/>
        </a:p>
      </dgm:t>
    </dgm:pt>
    <dgm:pt modelId="{04E42596-4A5C-4449-ACA1-73E3B9933D28}" type="pres">
      <dgm:prSet presAssocID="{7EB0EBCD-F29A-48C7-A3B2-979F53F885D6}" presName="desTx" presStyleLbl="fgAcc1" presStyleIdx="0" presStyleCnt="5" custLinFactNeighborY="4803">
        <dgm:presLayoutVars>
          <dgm:bulletEnabled val="1"/>
        </dgm:presLayoutVars>
      </dgm:prSet>
      <dgm:spPr/>
      <dgm:t>
        <a:bodyPr/>
        <a:lstStyle/>
        <a:p>
          <a:endParaRPr lang="zh-CN" altLang="en-US"/>
        </a:p>
      </dgm:t>
    </dgm:pt>
    <dgm:pt modelId="{CBCDCC4C-AB6A-401E-9547-672876FFA53B}" type="pres">
      <dgm:prSet presAssocID="{52DE0B4F-23A0-46BD-BA5C-9D5AFA44BB46}" presName="sibTrans" presStyleLbl="sibTrans2D1" presStyleIdx="0" presStyleCnt="4"/>
      <dgm:spPr/>
      <dgm:t>
        <a:bodyPr/>
        <a:lstStyle/>
        <a:p>
          <a:endParaRPr lang="zh-CN" altLang="en-US"/>
        </a:p>
      </dgm:t>
    </dgm:pt>
    <dgm:pt modelId="{4D0F9082-E88D-4191-824E-81896FE8E3D7}" type="pres">
      <dgm:prSet presAssocID="{52DE0B4F-23A0-46BD-BA5C-9D5AFA44BB46}" presName="connTx" presStyleLbl="sibTrans2D1" presStyleIdx="0" presStyleCnt="4"/>
      <dgm:spPr/>
      <dgm:t>
        <a:bodyPr/>
        <a:lstStyle/>
        <a:p>
          <a:endParaRPr lang="zh-CN" altLang="en-US"/>
        </a:p>
      </dgm:t>
    </dgm:pt>
    <dgm:pt modelId="{F5192CC7-F307-4605-8AE2-689DCDB22CC3}" type="pres">
      <dgm:prSet presAssocID="{E8F0F22D-1755-46FF-9406-7331005AD9A7}" presName="composite" presStyleCnt="0"/>
      <dgm:spPr/>
      <dgm:t>
        <a:bodyPr/>
        <a:lstStyle/>
        <a:p>
          <a:endParaRPr lang="zh-CN" altLang="en-US"/>
        </a:p>
      </dgm:t>
    </dgm:pt>
    <dgm:pt modelId="{68DC190D-A9A5-4D90-BFAE-6557E53AA2F4}" type="pres">
      <dgm:prSet presAssocID="{E8F0F22D-1755-46FF-9406-7331005AD9A7}" presName="parTx" presStyleLbl="node1" presStyleIdx="0" presStyleCnt="5" custLinFactNeighborY="22849">
        <dgm:presLayoutVars>
          <dgm:chMax val="0"/>
          <dgm:chPref val="0"/>
          <dgm:bulletEnabled val="1"/>
        </dgm:presLayoutVars>
      </dgm:prSet>
      <dgm:spPr/>
      <dgm:t>
        <a:bodyPr/>
        <a:lstStyle/>
        <a:p>
          <a:endParaRPr lang="zh-CN" altLang="en-US"/>
        </a:p>
      </dgm:t>
    </dgm:pt>
    <dgm:pt modelId="{109D951F-EC40-4B88-B708-765DC6A5E5ED}" type="pres">
      <dgm:prSet presAssocID="{E8F0F22D-1755-46FF-9406-7331005AD9A7}" presName="parSh" presStyleLbl="node1" presStyleIdx="1" presStyleCnt="5"/>
      <dgm:spPr/>
      <dgm:t>
        <a:bodyPr/>
        <a:lstStyle/>
        <a:p>
          <a:endParaRPr lang="zh-CN" altLang="en-US"/>
        </a:p>
      </dgm:t>
    </dgm:pt>
    <dgm:pt modelId="{B7105C05-27D9-40F9-A39D-CCA0E7CB0FD9}" type="pres">
      <dgm:prSet presAssocID="{E8F0F22D-1755-46FF-9406-7331005AD9A7}" presName="desTx" presStyleLbl="fgAcc1" presStyleIdx="1" presStyleCnt="5" custLinFactNeighborY="5983">
        <dgm:presLayoutVars>
          <dgm:bulletEnabled val="1"/>
        </dgm:presLayoutVars>
      </dgm:prSet>
      <dgm:spPr/>
      <dgm:t>
        <a:bodyPr/>
        <a:lstStyle/>
        <a:p>
          <a:endParaRPr lang="zh-CN" altLang="en-US"/>
        </a:p>
      </dgm:t>
    </dgm:pt>
    <dgm:pt modelId="{5DF42C05-0F6F-4369-9DE3-F4DD330A9305}" type="pres">
      <dgm:prSet presAssocID="{B14E06E5-04CC-49C0-B5B1-3A07FDB3F44C}" presName="sibTrans" presStyleLbl="sibTrans2D1" presStyleIdx="1" presStyleCnt="4"/>
      <dgm:spPr/>
      <dgm:t>
        <a:bodyPr/>
        <a:lstStyle/>
        <a:p>
          <a:endParaRPr lang="zh-CN" altLang="en-US"/>
        </a:p>
      </dgm:t>
    </dgm:pt>
    <dgm:pt modelId="{D0056968-1ACF-4A35-AF42-3752E83B0B28}" type="pres">
      <dgm:prSet presAssocID="{B14E06E5-04CC-49C0-B5B1-3A07FDB3F44C}" presName="connTx" presStyleLbl="sibTrans2D1" presStyleIdx="1" presStyleCnt="4"/>
      <dgm:spPr/>
      <dgm:t>
        <a:bodyPr/>
        <a:lstStyle/>
        <a:p>
          <a:endParaRPr lang="zh-CN" altLang="en-US"/>
        </a:p>
      </dgm:t>
    </dgm:pt>
    <dgm:pt modelId="{3B16B724-48AB-447F-9D68-F13A83B80AE6}" type="pres">
      <dgm:prSet presAssocID="{FE124B67-0EF1-41C9-B867-D46E31897A8B}" presName="composite" presStyleCnt="0"/>
      <dgm:spPr/>
      <dgm:t>
        <a:bodyPr/>
        <a:lstStyle/>
        <a:p>
          <a:endParaRPr lang="zh-CN" altLang="en-US"/>
        </a:p>
      </dgm:t>
    </dgm:pt>
    <dgm:pt modelId="{36D9300A-AFD1-4AA8-99A0-BA2C58E980F1}" type="pres">
      <dgm:prSet presAssocID="{FE124B67-0EF1-41C9-B867-D46E31897A8B}" presName="parTx" presStyleLbl="node1" presStyleIdx="1" presStyleCnt="5">
        <dgm:presLayoutVars>
          <dgm:chMax val="0"/>
          <dgm:chPref val="0"/>
          <dgm:bulletEnabled val="1"/>
        </dgm:presLayoutVars>
      </dgm:prSet>
      <dgm:spPr/>
      <dgm:t>
        <a:bodyPr/>
        <a:lstStyle/>
        <a:p>
          <a:endParaRPr lang="zh-CN" altLang="en-US"/>
        </a:p>
      </dgm:t>
    </dgm:pt>
    <dgm:pt modelId="{F0DDF2B0-E447-444C-84C9-A094E02AC9BF}" type="pres">
      <dgm:prSet presAssocID="{FE124B67-0EF1-41C9-B867-D46E31897A8B}" presName="parSh" presStyleLbl="node1" presStyleIdx="2" presStyleCnt="5"/>
      <dgm:spPr/>
      <dgm:t>
        <a:bodyPr/>
        <a:lstStyle/>
        <a:p>
          <a:endParaRPr lang="zh-CN" altLang="en-US"/>
        </a:p>
      </dgm:t>
    </dgm:pt>
    <dgm:pt modelId="{1B238C5F-474D-404A-8AFE-5B7F6277B56C}" type="pres">
      <dgm:prSet presAssocID="{FE124B67-0EF1-41C9-B867-D46E31897A8B}" presName="desTx" presStyleLbl="fgAcc1" presStyleIdx="2" presStyleCnt="5" custLinFactNeighborY="9926">
        <dgm:presLayoutVars>
          <dgm:bulletEnabled val="1"/>
        </dgm:presLayoutVars>
      </dgm:prSet>
      <dgm:spPr/>
      <dgm:t>
        <a:bodyPr/>
        <a:lstStyle/>
        <a:p>
          <a:endParaRPr lang="zh-CN" altLang="en-US"/>
        </a:p>
      </dgm:t>
    </dgm:pt>
    <dgm:pt modelId="{07AD377D-0130-4035-A631-D1B88722691E}" type="pres">
      <dgm:prSet presAssocID="{9D4BABB9-BDFB-4463-A913-FBA6642AC4BA}" presName="sibTrans" presStyleLbl="sibTrans2D1" presStyleIdx="2" presStyleCnt="4"/>
      <dgm:spPr/>
      <dgm:t>
        <a:bodyPr/>
        <a:lstStyle/>
        <a:p>
          <a:endParaRPr lang="zh-CN" altLang="en-US"/>
        </a:p>
      </dgm:t>
    </dgm:pt>
    <dgm:pt modelId="{7D0EA2A3-CBAB-477F-9A7B-EE6A3CFF87D4}" type="pres">
      <dgm:prSet presAssocID="{9D4BABB9-BDFB-4463-A913-FBA6642AC4BA}" presName="connTx" presStyleLbl="sibTrans2D1" presStyleIdx="2" presStyleCnt="4"/>
      <dgm:spPr/>
      <dgm:t>
        <a:bodyPr/>
        <a:lstStyle/>
        <a:p>
          <a:endParaRPr lang="zh-CN" altLang="en-US"/>
        </a:p>
      </dgm:t>
    </dgm:pt>
    <dgm:pt modelId="{0ABF6D66-C147-4890-B91D-0FD0B85D4729}" type="pres">
      <dgm:prSet presAssocID="{3E1166ED-8B49-4DA7-BC51-F7F33E1202E4}" presName="composite" presStyleCnt="0"/>
      <dgm:spPr/>
      <dgm:t>
        <a:bodyPr/>
        <a:lstStyle/>
        <a:p>
          <a:endParaRPr lang="zh-CN" altLang="en-US"/>
        </a:p>
      </dgm:t>
    </dgm:pt>
    <dgm:pt modelId="{298D2AF5-CA14-45B3-904B-0522BA12F416}" type="pres">
      <dgm:prSet presAssocID="{3E1166ED-8B49-4DA7-BC51-F7F33E1202E4}" presName="parTx" presStyleLbl="node1" presStyleIdx="2" presStyleCnt="5">
        <dgm:presLayoutVars>
          <dgm:chMax val="0"/>
          <dgm:chPref val="0"/>
          <dgm:bulletEnabled val="1"/>
        </dgm:presLayoutVars>
      </dgm:prSet>
      <dgm:spPr/>
      <dgm:t>
        <a:bodyPr/>
        <a:lstStyle/>
        <a:p>
          <a:endParaRPr lang="zh-CN" altLang="en-US"/>
        </a:p>
      </dgm:t>
    </dgm:pt>
    <dgm:pt modelId="{DA13D393-1D54-40EE-8AA4-29FDBC8A9201}" type="pres">
      <dgm:prSet presAssocID="{3E1166ED-8B49-4DA7-BC51-F7F33E1202E4}" presName="parSh" presStyleLbl="node1" presStyleIdx="3" presStyleCnt="5"/>
      <dgm:spPr/>
      <dgm:t>
        <a:bodyPr/>
        <a:lstStyle/>
        <a:p>
          <a:endParaRPr lang="zh-CN" altLang="en-US"/>
        </a:p>
      </dgm:t>
    </dgm:pt>
    <dgm:pt modelId="{D8779F86-8FE9-4F20-9674-75684984F928}" type="pres">
      <dgm:prSet presAssocID="{3E1166ED-8B49-4DA7-BC51-F7F33E1202E4}" presName="desTx" presStyleLbl="fgAcc1" presStyleIdx="3" presStyleCnt="5" custLinFactNeighborY="9926">
        <dgm:presLayoutVars>
          <dgm:bulletEnabled val="1"/>
        </dgm:presLayoutVars>
      </dgm:prSet>
      <dgm:spPr/>
      <dgm:t>
        <a:bodyPr/>
        <a:lstStyle/>
        <a:p>
          <a:endParaRPr lang="zh-CN" altLang="en-US"/>
        </a:p>
      </dgm:t>
    </dgm:pt>
    <dgm:pt modelId="{3D9EA4EF-D5D9-43E0-BA05-0471794A4A8E}" type="pres">
      <dgm:prSet presAssocID="{DC170C07-43A5-491F-87B7-766E6023810E}" presName="sibTrans" presStyleLbl="sibTrans2D1" presStyleIdx="3" presStyleCnt="4"/>
      <dgm:spPr/>
      <dgm:t>
        <a:bodyPr/>
        <a:lstStyle/>
        <a:p>
          <a:endParaRPr lang="zh-CN" altLang="en-US"/>
        </a:p>
      </dgm:t>
    </dgm:pt>
    <dgm:pt modelId="{02580EC0-35B1-4BC1-8AE6-FDC890E32A67}" type="pres">
      <dgm:prSet presAssocID="{DC170C07-43A5-491F-87B7-766E6023810E}" presName="connTx" presStyleLbl="sibTrans2D1" presStyleIdx="3" presStyleCnt="4"/>
      <dgm:spPr/>
      <dgm:t>
        <a:bodyPr/>
        <a:lstStyle/>
        <a:p>
          <a:endParaRPr lang="zh-CN" altLang="en-US"/>
        </a:p>
      </dgm:t>
    </dgm:pt>
    <dgm:pt modelId="{F5BCA8EA-0AEC-46F2-B698-1C15A322C456}" type="pres">
      <dgm:prSet presAssocID="{B0D4726D-EEDA-4A4F-B2F0-9E5FEAE73BC6}" presName="composite" presStyleCnt="0"/>
      <dgm:spPr/>
      <dgm:t>
        <a:bodyPr/>
        <a:lstStyle/>
        <a:p>
          <a:endParaRPr lang="zh-CN" altLang="en-US"/>
        </a:p>
      </dgm:t>
    </dgm:pt>
    <dgm:pt modelId="{15717406-B2E0-4E97-A0FB-AFEDEE503661}" type="pres">
      <dgm:prSet presAssocID="{B0D4726D-EEDA-4A4F-B2F0-9E5FEAE73BC6}" presName="parTx" presStyleLbl="node1" presStyleIdx="3" presStyleCnt="5">
        <dgm:presLayoutVars>
          <dgm:chMax val="0"/>
          <dgm:chPref val="0"/>
          <dgm:bulletEnabled val="1"/>
        </dgm:presLayoutVars>
      </dgm:prSet>
      <dgm:spPr/>
      <dgm:t>
        <a:bodyPr/>
        <a:lstStyle/>
        <a:p>
          <a:endParaRPr lang="zh-CN" altLang="en-US"/>
        </a:p>
      </dgm:t>
    </dgm:pt>
    <dgm:pt modelId="{5BD395CD-02EF-4241-91CF-A5413497B73B}" type="pres">
      <dgm:prSet presAssocID="{B0D4726D-EEDA-4A4F-B2F0-9E5FEAE73BC6}" presName="parSh" presStyleLbl="node1" presStyleIdx="4" presStyleCnt="5"/>
      <dgm:spPr/>
      <dgm:t>
        <a:bodyPr/>
        <a:lstStyle/>
        <a:p>
          <a:endParaRPr lang="zh-CN" altLang="en-US"/>
        </a:p>
      </dgm:t>
    </dgm:pt>
    <dgm:pt modelId="{7BCFA888-A69C-4280-9C31-24A69789AFFD}" type="pres">
      <dgm:prSet presAssocID="{B0D4726D-EEDA-4A4F-B2F0-9E5FEAE73BC6}" presName="desTx" presStyleLbl="fgAcc1" presStyleIdx="4" presStyleCnt="5" custLinFactNeighborY="9926">
        <dgm:presLayoutVars>
          <dgm:bulletEnabled val="1"/>
        </dgm:presLayoutVars>
      </dgm:prSet>
      <dgm:spPr/>
      <dgm:t>
        <a:bodyPr/>
        <a:lstStyle/>
        <a:p>
          <a:endParaRPr lang="zh-CN" altLang="en-US"/>
        </a:p>
      </dgm:t>
    </dgm:pt>
  </dgm:ptLst>
  <dgm:cxnLst>
    <dgm:cxn modelId="{6ED63DF9-F437-4051-81CA-D97B9B3F49C7}" srcId="{7EB0EBCD-F29A-48C7-A3B2-979F53F885D6}" destId="{911C2E81-A4D9-4338-9404-1238BD24F3BD}" srcOrd="0" destOrd="0" parTransId="{2DB2279C-C207-40D5-9E56-FC623627AEFF}" sibTransId="{A0E09796-D24B-4FDF-9398-89FB49398985}"/>
    <dgm:cxn modelId="{CE3D7B5C-ADB4-4CD3-BA09-813F28B88D01}" type="presOf" srcId="{B14E06E5-04CC-49C0-B5B1-3A07FDB3F44C}" destId="{D0056968-1ACF-4A35-AF42-3752E83B0B28}" srcOrd="1" destOrd="0" presId="urn:microsoft.com/office/officeart/2005/8/layout/process3"/>
    <dgm:cxn modelId="{87CF3A34-3791-4C61-9B88-7650D6C8190C}" type="presOf" srcId="{52DE0B4F-23A0-46BD-BA5C-9D5AFA44BB46}" destId="{CBCDCC4C-AB6A-401E-9547-672876FFA53B}" srcOrd="0" destOrd="0" presId="urn:microsoft.com/office/officeart/2005/8/layout/process3"/>
    <dgm:cxn modelId="{8A1ACB7C-5EDD-4CEB-8C0B-F4CD90D9C741}" type="presOf" srcId="{DC170C07-43A5-491F-87B7-766E6023810E}" destId="{3D9EA4EF-D5D9-43E0-BA05-0471794A4A8E}" srcOrd="0" destOrd="0" presId="urn:microsoft.com/office/officeart/2005/8/layout/process3"/>
    <dgm:cxn modelId="{E75CC646-2694-4DDA-B17B-AC8B2306A55E}" type="presOf" srcId="{A0597949-051C-41D3-9A53-18C73EA0E975}" destId="{D8779F86-8FE9-4F20-9674-75684984F928}" srcOrd="0" destOrd="0" presId="urn:microsoft.com/office/officeart/2005/8/layout/process3"/>
    <dgm:cxn modelId="{40AFF3FF-7C1F-461C-8DC1-C4E77A7BE43D}" type="presOf" srcId="{B0D4726D-EEDA-4A4F-B2F0-9E5FEAE73BC6}" destId="{15717406-B2E0-4E97-A0FB-AFEDEE503661}" srcOrd="0" destOrd="0" presId="urn:microsoft.com/office/officeart/2005/8/layout/process3"/>
    <dgm:cxn modelId="{2169A38F-FEB6-4D33-8F12-20446866C2CF}" type="presOf" srcId="{FE124B67-0EF1-41C9-B867-D46E31897A8B}" destId="{F0DDF2B0-E447-444C-84C9-A094E02AC9BF}" srcOrd="1" destOrd="0" presId="urn:microsoft.com/office/officeart/2005/8/layout/process3"/>
    <dgm:cxn modelId="{4D103875-6307-4806-A542-398966F33E6D}" type="presOf" srcId="{B0D4726D-EEDA-4A4F-B2F0-9E5FEAE73BC6}" destId="{5BD395CD-02EF-4241-91CF-A5413497B73B}" srcOrd="1" destOrd="0" presId="urn:microsoft.com/office/officeart/2005/8/layout/process3"/>
    <dgm:cxn modelId="{CDFDEB23-864F-4F78-B757-32AA54EF2334}" srcId="{E8F0F22D-1755-46FF-9406-7331005AD9A7}" destId="{5F948C63-4E05-4B81-BEE8-2D43C01EF658}" srcOrd="0" destOrd="0" parTransId="{BF249882-EDED-4A70-B286-17C9F91832CC}" sibTransId="{51EFC531-F830-4F8F-AC90-3A1113FCC7CC}"/>
    <dgm:cxn modelId="{1A1254BD-74AB-40E3-9410-D2319A040446}" type="presOf" srcId="{52DE0B4F-23A0-46BD-BA5C-9D5AFA44BB46}" destId="{4D0F9082-E88D-4191-824E-81896FE8E3D7}" srcOrd="1" destOrd="0" presId="urn:microsoft.com/office/officeart/2005/8/layout/process3"/>
    <dgm:cxn modelId="{491713CE-2462-430A-832E-BF8E2C32003B}" type="presOf" srcId="{E8F0F22D-1755-46FF-9406-7331005AD9A7}" destId="{109D951F-EC40-4B88-B708-765DC6A5E5ED}" srcOrd="1" destOrd="0" presId="urn:microsoft.com/office/officeart/2005/8/layout/process3"/>
    <dgm:cxn modelId="{B60E0A35-B52A-49F6-994E-8AF4FA0E3BC0}" type="presOf" srcId="{B14E06E5-04CC-49C0-B5B1-3A07FDB3F44C}" destId="{5DF42C05-0F6F-4369-9DE3-F4DD330A9305}" srcOrd="0" destOrd="0" presId="urn:microsoft.com/office/officeart/2005/8/layout/process3"/>
    <dgm:cxn modelId="{09CEA513-33A6-4CCF-9816-3D0DDEE3F52F}" type="presOf" srcId="{7EB0EBCD-F29A-48C7-A3B2-979F53F885D6}" destId="{727DC346-F47E-4EC4-ACD2-0AFAAD6CD2B3}" srcOrd="1" destOrd="0" presId="urn:microsoft.com/office/officeart/2005/8/layout/process3"/>
    <dgm:cxn modelId="{A4A9E822-3527-4769-B68C-4EAA6C915FE8}" type="presOf" srcId="{1823F620-A715-4683-98AB-B070F9678200}" destId="{3497E2AE-E097-4886-83A7-2C303FE48D89}" srcOrd="0" destOrd="0" presId="urn:microsoft.com/office/officeart/2005/8/layout/process3"/>
    <dgm:cxn modelId="{4C269FD9-D06C-419F-A57D-967C423C8284}" type="presOf" srcId="{3E1166ED-8B49-4DA7-BC51-F7F33E1202E4}" destId="{DA13D393-1D54-40EE-8AA4-29FDBC8A9201}" srcOrd="1" destOrd="0" presId="urn:microsoft.com/office/officeart/2005/8/layout/process3"/>
    <dgm:cxn modelId="{B751A0C7-B6C8-4F05-B64F-8935DD8C2899}" srcId="{1823F620-A715-4683-98AB-B070F9678200}" destId="{B0D4726D-EEDA-4A4F-B2F0-9E5FEAE73BC6}" srcOrd="4" destOrd="0" parTransId="{9E76F6EE-E262-4D27-B62D-D652277FDE3B}" sibTransId="{9FF095B6-4696-4410-B957-DD5B21626AF0}"/>
    <dgm:cxn modelId="{724C1A9D-6D76-40C2-B993-1F39EED50882}" type="presOf" srcId="{911C2E81-A4D9-4338-9404-1238BD24F3BD}" destId="{04E42596-4A5C-4449-ACA1-73E3B9933D28}" srcOrd="0" destOrd="0" presId="urn:microsoft.com/office/officeart/2005/8/layout/process3"/>
    <dgm:cxn modelId="{72EA7824-F2DB-40EF-A0CA-A1B3D89E97C1}" srcId="{1823F620-A715-4683-98AB-B070F9678200}" destId="{7EB0EBCD-F29A-48C7-A3B2-979F53F885D6}" srcOrd="0" destOrd="0" parTransId="{F31F8AD9-2809-4EF7-B36F-C4C412BF083E}" sibTransId="{52DE0B4F-23A0-46BD-BA5C-9D5AFA44BB46}"/>
    <dgm:cxn modelId="{BFF078C1-B7C8-4062-B4F3-5944DB4C457E}" srcId="{FE124B67-0EF1-41C9-B867-D46E31897A8B}" destId="{F2BCB67E-01B1-4F78-94C3-A21E9555A595}" srcOrd="0" destOrd="0" parTransId="{C1AFCF32-F715-437D-A48A-E0DE36AD33AC}" sibTransId="{4822D707-484C-4B14-9D17-1157DC0DB629}"/>
    <dgm:cxn modelId="{ECD40E4F-42D1-4603-A052-79A157C38835}" srcId="{1823F620-A715-4683-98AB-B070F9678200}" destId="{E8F0F22D-1755-46FF-9406-7331005AD9A7}" srcOrd="1" destOrd="0" parTransId="{B8B635CD-3887-44D1-BE10-AC03B4CC6ABE}" sibTransId="{B14E06E5-04CC-49C0-B5B1-3A07FDB3F44C}"/>
    <dgm:cxn modelId="{BAAFE661-A753-42E2-B059-DFCD7C4D787D}" type="presOf" srcId="{5F948C63-4E05-4B81-BEE8-2D43C01EF658}" destId="{B7105C05-27D9-40F9-A39D-CCA0E7CB0FD9}" srcOrd="0" destOrd="0" presId="urn:microsoft.com/office/officeart/2005/8/layout/process3"/>
    <dgm:cxn modelId="{E588D1D9-81F0-4938-85D9-355A854F0483}" type="presOf" srcId="{9D4BABB9-BDFB-4463-A913-FBA6642AC4BA}" destId="{7D0EA2A3-CBAB-477F-9A7B-EE6A3CFF87D4}" srcOrd="1" destOrd="0" presId="urn:microsoft.com/office/officeart/2005/8/layout/process3"/>
    <dgm:cxn modelId="{B1A12A9E-69D4-4350-8C1B-363402A8FDFC}" type="presOf" srcId="{F2BCB67E-01B1-4F78-94C3-A21E9555A595}" destId="{1B238C5F-474D-404A-8AFE-5B7F6277B56C}" srcOrd="0" destOrd="0" presId="urn:microsoft.com/office/officeart/2005/8/layout/process3"/>
    <dgm:cxn modelId="{91A8F169-A58A-4E7C-AFEF-3BE84C8B0EE9}" type="presOf" srcId="{7EB0EBCD-F29A-48C7-A3B2-979F53F885D6}" destId="{85CA48C2-29D6-4AC4-A33D-6ABFFC74E217}" srcOrd="0" destOrd="0" presId="urn:microsoft.com/office/officeart/2005/8/layout/process3"/>
    <dgm:cxn modelId="{032533D4-037E-4B31-A2B8-8AECB64DD8E4}" type="presOf" srcId="{3E1166ED-8B49-4DA7-BC51-F7F33E1202E4}" destId="{298D2AF5-CA14-45B3-904B-0522BA12F416}" srcOrd="0" destOrd="0" presId="urn:microsoft.com/office/officeart/2005/8/layout/process3"/>
    <dgm:cxn modelId="{716DDCB0-BB5D-4307-81A7-B5C776E5C48C}" srcId="{B0D4726D-EEDA-4A4F-B2F0-9E5FEAE73BC6}" destId="{7FB19B67-54C7-4F82-9427-A9680695B7BF}" srcOrd="0" destOrd="0" parTransId="{29C27EB9-D9A0-4E9E-BD64-B9825D2EA7F7}" sibTransId="{AD8CA840-6044-4D93-B451-26F216065CD7}"/>
    <dgm:cxn modelId="{DA6DDA54-E537-4C18-96ED-73E337D46271}" type="presOf" srcId="{E8F0F22D-1755-46FF-9406-7331005AD9A7}" destId="{68DC190D-A9A5-4D90-BFAE-6557E53AA2F4}" srcOrd="0" destOrd="0" presId="urn:microsoft.com/office/officeart/2005/8/layout/process3"/>
    <dgm:cxn modelId="{47C24D47-8D96-4328-B404-EDAED81B55C6}" srcId="{1823F620-A715-4683-98AB-B070F9678200}" destId="{FE124B67-0EF1-41C9-B867-D46E31897A8B}" srcOrd="2" destOrd="0" parTransId="{B37D8842-2697-4CC0-BCFA-BA1E4DCDEC54}" sibTransId="{9D4BABB9-BDFB-4463-A913-FBA6642AC4BA}"/>
    <dgm:cxn modelId="{20B8B4C1-9F21-45BC-8604-C8B58F6E4072}" type="presOf" srcId="{7FB19B67-54C7-4F82-9427-A9680695B7BF}" destId="{7BCFA888-A69C-4280-9C31-24A69789AFFD}" srcOrd="0" destOrd="0" presId="urn:microsoft.com/office/officeart/2005/8/layout/process3"/>
    <dgm:cxn modelId="{9170F9EE-D85F-4FC9-A635-A148841442C0}" srcId="{1823F620-A715-4683-98AB-B070F9678200}" destId="{3E1166ED-8B49-4DA7-BC51-F7F33E1202E4}" srcOrd="3" destOrd="0" parTransId="{3501C460-DC16-414A-9E15-74B3C7E333EF}" sibTransId="{DC170C07-43A5-491F-87B7-766E6023810E}"/>
    <dgm:cxn modelId="{448D59C5-5980-4831-86ED-5ED8E4AA8560}" type="presOf" srcId="{FE124B67-0EF1-41C9-B867-D46E31897A8B}" destId="{36D9300A-AFD1-4AA8-99A0-BA2C58E980F1}" srcOrd="0" destOrd="0" presId="urn:microsoft.com/office/officeart/2005/8/layout/process3"/>
    <dgm:cxn modelId="{B6ABE399-D3B2-4AA1-A83C-F210594A0E4A}" type="presOf" srcId="{DC170C07-43A5-491F-87B7-766E6023810E}" destId="{02580EC0-35B1-4BC1-8AE6-FDC890E32A67}" srcOrd="1" destOrd="0" presId="urn:microsoft.com/office/officeart/2005/8/layout/process3"/>
    <dgm:cxn modelId="{82D9B15E-73B1-4354-B76A-6364BDB20D25}" srcId="{3E1166ED-8B49-4DA7-BC51-F7F33E1202E4}" destId="{A0597949-051C-41D3-9A53-18C73EA0E975}" srcOrd="0" destOrd="0" parTransId="{B228A76A-F037-4FA9-B3EB-E272D373D53C}" sibTransId="{55DE5E82-6531-4CE2-BD5E-3016254F2092}"/>
    <dgm:cxn modelId="{C0B93956-1027-41B5-8537-9DD305DAF551}" type="presOf" srcId="{9D4BABB9-BDFB-4463-A913-FBA6642AC4BA}" destId="{07AD377D-0130-4035-A631-D1B88722691E}" srcOrd="0" destOrd="0" presId="urn:microsoft.com/office/officeart/2005/8/layout/process3"/>
    <dgm:cxn modelId="{99342FB1-3380-43CC-9C18-7D77C66D1AC1}" type="presParOf" srcId="{3497E2AE-E097-4886-83A7-2C303FE48D89}" destId="{0B0A3DD3-21ED-4D3B-A8C2-E02656FFBDB7}" srcOrd="0" destOrd="0" presId="urn:microsoft.com/office/officeart/2005/8/layout/process3"/>
    <dgm:cxn modelId="{2DAA8765-5C89-44C4-8926-C574C4729916}" type="presParOf" srcId="{0B0A3DD3-21ED-4D3B-A8C2-E02656FFBDB7}" destId="{85CA48C2-29D6-4AC4-A33D-6ABFFC74E217}" srcOrd="0" destOrd="0" presId="urn:microsoft.com/office/officeart/2005/8/layout/process3"/>
    <dgm:cxn modelId="{059EC0E1-2A19-4152-8E75-B7A609AC3FD1}" type="presParOf" srcId="{0B0A3DD3-21ED-4D3B-A8C2-E02656FFBDB7}" destId="{727DC346-F47E-4EC4-ACD2-0AFAAD6CD2B3}" srcOrd="1" destOrd="0" presId="urn:microsoft.com/office/officeart/2005/8/layout/process3"/>
    <dgm:cxn modelId="{2059C9D1-3F4C-480B-AFB5-F3FF4D25E9C4}" type="presParOf" srcId="{0B0A3DD3-21ED-4D3B-A8C2-E02656FFBDB7}" destId="{04E42596-4A5C-4449-ACA1-73E3B9933D28}" srcOrd="2" destOrd="0" presId="urn:microsoft.com/office/officeart/2005/8/layout/process3"/>
    <dgm:cxn modelId="{54B4A658-5D14-4E0D-AC37-27ABB5CA7855}" type="presParOf" srcId="{3497E2AE-E097-4886-83A7-2C303FE48D89}" destId="{CBCDCC4C-AB6A-401E-9547-672876FFA53B}" srcOrd="1" destOrd="0" presId="urn:microsoft.com/office/officeart/2005/8/layout/process3"/>
    <dgm:cxn modelId="{EDB9CB08-F698-4EFC-8525-6DA5AA2EE47B}" type="presParOf" srcId="{CBCDCC4C-AB6A-401E-9547-672876FFA53B}" destId="{4D0F9082-E88D-4191-824E-81896FE8E3D7}" srcOrd="0" destOrd="0" presId="urn:microsoft.com/office/officeart/2005/8/layout/process3"/>
    <dgm:cxn modelId="{A0248C5B-0128-4233-A71E-0BBECE678905}" type="presParOf" srcId="{3497E2AE-E097-4886-83A7-2C303FE48D89}" destId="{F5192CC7-F307-4605-8AE2-689DCDB22CC3}" srcOrd="2" destOrd="0" presId="urn:microsoft.com/office/officeart/2005/8/layout/process3"/>
    <dgm:cxn modelId="{BA84CA61-DF57-4026-AC73-43099A9DEDD1}" type="presParOf" srcId="{F5192CC7-F307-4605-8AE2-689DCDB22CC3}" destId="{68DC190D-A9A5-4D90-BFAE-6557E53AA2F4}" srcOrd="0" destOrd="0" presId="urn:microsoft.com/office/officeart/2005/8/layout/process3"/>
    <dgm:cxn modelId="{B3C3BE1A-C7ED-49BD-925B-FB43651B1AB6}" type="presParOf" srcId="{F5192CC7-F307-4605-8AE2-689DCDB22CC3}" destId="{109D951F-EC40-4B88-B708-765DC6A5E5ED}" srcOrd="1" destOrd="0" presId="urn:microsoft.com/office/officeart/2005/8/layout/process3"/>
    <dgm:cxn modelId="{04FB2293-1933-480B-B518-F103E0B3372F}" type="presParOf" srcId="{F5192CC7-F307-4605-8AE2-689DCDB22CC3}" destId="{B7105C05-27D9-40F9-A39D-CCA0E7CB0FD9}" srcOrd="2" destOrd="0" presId="urn:microsoft.com/office/officeart/2005/8/layout/process3"/>
    <dgm:cxn modelId="{BECD4151-9E03-4968-BDE1-F4E440C08D47}" type="presParOf" srcId="{3497E2AE-E097-4886-83A7-2C303FE48D89}" destId="{5DF42C05-0F6F-4369-9DE3-F4DD330A9305}" srcOrd="3" destOrd="0" presId="urn:microsoft.com/office/officeart/2005/8/layout/process3"/>
    <dgm:cxn modelId="{C96D12E8-DEDD-4B08-AF1E-03F2B82DFD7B}" type="presParOf" srcId="{5DF42C05-0F6F-4369-9DE3-F4DD330A9305}" destId="{D0056968-1ACF-4A35-AF42-3752E83B0B28}" srcOrd="0" destOrd="0" presId="urn:microsoft.com/office/officeart/2005/8/layout/process3"/>
    <dgm:cxn modelId="{538A3C80-580E-4596-8A7F-4A4BED0EFFD9}" type="presParOf" srcId="{3497E2AE-E097-4886-83A7-2C303FE48D89}" destId="{3B16B724-48AB-447F-9D68-F13A83B80AE6}" srcOrd="4" destOrd="0" presId="urn:microsoft.com/office/officeart/2005/8/layout/process3"/>
    <dgm:cxn modelId="{80706B84-7F9F-4198-ABAB-551D203F2AE4}" type="presParOf" srcId="{3B16B724-48AB-447F-9D68-F13A83B80AE6}" destId="{36D9300A-AFD1-4AA8-99A0-BA2C58E980F1}" srcOrd="0" destOrd="0" presId="urn:microsoft.com/office/officeart/2005/8/layout/process3"/>
    <dgm:cxn modelId="{F9D01CF8-5CC2-4D6D-9A66-9413497E2DBF}" type="presParOf" srcId="{3B16B724-48AB-447F-9D68-F13A83B80AE6}" destId="{F0DDF2B0-E447-444C-84C9-A094E02AC9BF}" srcOrd="1" destOrd="0" presId="urn:microsoft.com/office/officeart/2005/8/layout/process3"/>
    <dgm:cxn modelId="{824FDB01-B689-439D-9F61-74F2CE3E505A}" type="presParOf" srcId="{3B16B724-48AB-447F-9D68-F13A83B80AE6}" destId="{1B238C5F-474D-404A-8AFE-5B7F6277B56C}" srcOrd="2" destOrd="0" presId="urn:microsoft.com/office/officeart/2005/8/layout/process3"/>
    <dgm:cxn modelId="{B63B3E23-9CA5-4EA6-A7E9-12FCCD79C42F}" type="presParOf" srcId="{3497E2AE-E097-4886-83A7-2C303FE48D89}" destId="{07AD377D-0130-4035-A631-D1B88722691E}" srcOrd="5" destOrd="0" presId="urn:microsoft.com/office/officeart/2005/8/layout/process3"/>
    <dgm:cxn modelId="{2F8FE41D-AB02-4E7E-9824-3B9D5F27AE7B}" type="presParOf" srcId="{07AD377D-0130-4035-A631-D1B88722691E}" destId="{7D0EA2A3-CBAB-477F-9A7B-EE6A3CFF87D4}" srcOrd="0" destOrd="0" presId="urn:microsoft.com/office/officeart/2005/8/layout/process3"/>
    <dgm:cxn modelId="{822408FC-8099-4314-B85C-BA23749505D0}" type="presParOf" srcId="{3497E2AE-E097-4886-83A7-2C303FE48D89}" destId="{0ABF6D66-C147-4890-B91D-0FD0B85D4729}" srcOrd="6" destOrd="0" presId="urn:microsoft.com/office/officeart/2005/8/layout/process3"/>
    <dgm:cxn modelId="{2BE7825E-6822-408A-A00A-7B0F90702B4E}" type="presParOf" srcId="{0ABF6D66-C147-4890-B91D-0FD0B85D4729}" destId="{298D2AF5-CA14-45B3-904B-0522BA12F416}" srcOrd="0" destOrd="0" presId="urn:microsoft.com/office/officeart/2005/8/layout/process3"/>
    <dgm:cxn modelId="{DBF9A6B6-4438-4BF9-9DCF-3888D061AAF7}" type="presParOf" srcId="{0ABF6D66-C147-4890-B91D-0FD0B85D4729}" destId="{DA13D393-1D54-40EE-8AA4-29FDBC8A9201}" srcOrd="1" destOrd="0" presId="urn:microsoft.com/office/officeart/2005/8/layout/process3"/>
    <dgm:cxn modelId="{66A9D74E-7422-4F4E-B1C4-4ECBA7DBFCFB}" type="presParOf" srcId="{0ABF6D66-C147-4890-B91D-0FD0B85D4729}" destId="{D8779F86-8FE9-4F20-9674-75684984F928}" srcOrd="2" destOrd="0" presId="urn:microsoft.com/office/officeart/2005/8/layout/process3"/>
    <dgm:cxn modelId="{E58AFAC9-B61A-496B-BD60-01BE3AA06085}" type="presParOf" srcId="{3497E2AE-E097-4886-83A7-2C303FE48D89}" destId="{3D9EA4EF-D5D9-43E0-BA05-0471794A4A8E}" srcOrd="7" destOrd="0" presId="urn:microsoft.com/office/officeart/2005/8/layout/process3"/>
    <dgm:cxn modelId="{97F79BF6-7D26-4B18-9BA6-07D46A250B8F}" type="presParOf" srcId="{3D9EA4EF-D5D9-43E0-BA05-0471794A4A8E}" destId="{02580EC0-35B1-4BC1-8AE6-FDC890E32A67}" srcOrd="0" destOrd="0" presId="urn:microsoft.com/office/officeart/2005/8/layout/process3"/>
    <dgm:cxn modelId="{AEBB6E2E-DDAD-43B4-B3ED-9D1E53CD0EE7}" type="presParOf" srcId="{3497E2AE-E097-4886-83A7-2C303FE48D89}" destId="{F5BCA8EA-0AEC-46F2-B698-1C15A322C456}" srcOrd="8" destOrd="0" presId="urn:microsoft.com/office/officeart/2005/8/layout/process3"/>
    <dgm:cxn modelId="{A960F21F-6BE1-45A1-A8EE-097D24A215F2}" type="presParOf" srcId="{F5BCA8EA-0AEC-46F2-B698-1C15A322C456}" destId="{15717406-B2E0-4E97-A0FB-AFEDEE503661}" srcOrd="0" destOrd="0" presId="urn:microsoft.com/office/officeart/2005/8/layout/process3"/>
    <dgm:cxn modelId="{184BE3E1-E331-4631-8F34-34715D2B5B04}" type="presParOf" srcId="{F5BCA8EA-0AEC-46F2-B698-1C15A322C456}" destId="{5BD395CD-02EF-4241-91CF-A5413497B73B}" srcOrd="1" destOrd="0" presId="urn:microsoft.com/office/officeart/2005/8/layout/process3"/>
    <dgm:cxn modelId="{F3EF5AC2-D02B-43CC-87AA-6CE9C1D8C0A3}" type="presParOf" srcId="{F5BCA8EA-0AEC-46F2-B698-1C15A322C456}" destId="{7BCFA888-A69C-4280-9C31-24A69789AFFD}" srcOrd="2" destOrd="0" presId="urn:microsoft.com/office/officeart/2005/8/layout/process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63389E-B7EF-4144-A32F-B3AD4469F205}" type="doc">
      <dgm:prSet loTypeId="urn:microsoft.com/office/officeart/2005/8/layout/radial6" loCatId="cycle" qsTypeId="urn:microsoft.com/office/officeart/2005/8/quickstyle/simple2" qsCatId="simple" csTypeId="urn:microsoft.com/office/officeart/2005/8/colors/accent6_4" csCatId="accent6" phldr="1"/>
      <dgm:spPr/>
      <dgm:t>
        <a:bodyPr/>
        <a:lstStyle/>
        <a:p>
          <a:endParaRPr lang="zh-CN" altLang="en-US"/>
        </a:p>
      </dgm:t>
    </dgm:pt>
    <dgm:pt modelId="{161267F8-6CB0-469C-BBFA-C80907F11846}">
      <dgm:prSet phldrT="[文本]"/>
      <dgm:spPr/>
      <dgm:t>
        <a:bodyPr/>
        <a:lstStyle/>
        <a:p>
          <a:r>
            <a:rPr lang="zh-CN" altLang="en-US" dirty="0" smtClean="0"/>
            <a:t>场内期权产品</a:t>
          </a:r>
          <a:endParaRPr lang="zh-CN" altLang="en-US" dirty="0"/>
        </a:p>
      </dgm:t>
    </dgm:pt>
    <dgm:pt modelId="{C6B18775-32D7-4432-A74A-04DFCCB1DC32}" type="parTrans" cxnId="{C61F4591-039A-4A91-927A-5190F907C275}">
      <dgm:prSet/>
      <dgm:spPr/>
      <dgm:t>
        <a:bodyPr/>
        <a:lstStyle/>
        <a:p>
          <a:endParaRPr lang="zh-CN" altLang="en-US"/>
        </a:p>
      </dgm:t>
    </dgm:pt>
    <dgm:pt modelId="{58794A4C-5499-40BF-B9D6-FC0338E7155B}" type="sibTrans" cxnId="{C61F4591-039A-4A91-927A-5190F907C275}">
      <dgm:prSet/>
      <dgm:spPr/>
      <dgm:t>
        <a:bodyPr/>
        <a:lstStyle/>
        <a:p>
          <a:endParaRPr lang="zh-CN" altLang="en-US"/>
        </a:p>
      </dgm:t>
    </dgm:pt>
    <dgm:pt modelId="{53C45848-57E6-4C5A-94EA-1CF9C8E0539F}">
      <dgm:prSet phldrT="[文本]"/>
      <dgm:spPr/>
      <dgm:t>
        <a:bodyPr/>
        <a:lstStyle/>
        <a:p>
          <a:r>
            <a:rPr lang="zh-CN" altLang="en-US" dirty="0" smtClean="0"/>
            <a:t>股票期权</a:t>
          </a:r>
          <a:endParaRPr lang="zh-CN" altLang="en-US" dirty="0"/>
        </a:p>
      </dgm:t>
    </dgm:pt>
    <dgm:pt modelId="{668F06CE-D4C0-4C6D-955A-15FBF71F4611}" type="parTrans" cxnId="{232FEF01-DF41-47AA-A4EE-A39745E47947}">
      <dgm:prSet/>
      <dgm:spPr/>
      <dgm:t>
        <a:bodyPr/>
        <a:lstStyle/>
        <a:p>
          <a:endParaRPr lang="zh-CN" altLang="en-US"/>
        </a:p>
      </dgm:t>
    </dgm:pt>
    <dgm:pt modelId="{8819956D-687B-4BE4-AFB8-53CC89F23B23}" type="sibTrans" cxnId="{232FEF01-DF41-47AA-A4EE-A39745E47947}">
      <dgm:prSet/>
      <dgm:spPr/>
      <dgm:t>
        <a:bodyPr/>
        <a:lstStyle/>
        <a:p>
          <a:endParaRPr lang="zh-CN" altLang="en-US"/>
        </a:p>
      </dgm:t>
    </dgm:pt>
    <dgm:pt modelId="{269214B6-5822-4FB0-B63A-8976F25B1E08}">
      <dgm:prSet phldrT="[文本]"/>
      <dgm:spPr/>
      <dgm:t>
        <a:bodyPr/>
        <a:lstStyle/>
        <a:p>
          <a:r>
            <a:rPr lang="en-US" altLang="zh-CN" dirty="0" smtClean="0"/>
            <a:t>ETF</a:t>
          </a:r>
          <a:r>
            <a:rPr lang="zh-CN" altLang="en-US" dirty="0" smtClean="0"/>
            <a:t>期权</a:t>
          </a:r>
          <a:endParaRPr lang="zh-CN" altLang="en-US" dirty="0"/>
        </a:p>
      </dgm:t>
    </dgm:pt>
    <dgm:pt modelId="{EE6841AC-7877-4F2B-BEBC-A6C9CB661DF0}" type="parTrans" cxnId="{133E160A-53A9-4E97-B2E7-999BECF1B220}">
      <dgm:prSet/>
      <dgm:spPr/>
      <dgm:t>
        <a:bodyPr/>
        <a:lstStyle/>
        <a:p>
          <a:endParaRPr lang="zh-CN" altLang="en-US"/>
        </a:p>
      </dgm:t>
    </dgm:pt>
    <dgm:pt modelId="{96E902C8-E34A-4B8C-89EF-B7892FDFC697}" type="sibTrans" cxnId="{133E160A-53A9-4E97-B2E7-999BECF1B220}">
      <dgm:prSet/>
      <dgm:spPr/>
      <dgm:t>
        <a:bodyPr/>
        <a:lstStyle/>
        <a:p>
          <a:endParaRPr lang="zh-CN" altLang="en-US"/>
        </a:p>
      </dgm:t>
    </dgm:pt>
    <dgm:pt modelId="{8F54BB2F-491C-49AB-A80D-6538CDA9050C}">
      <dgm:prSet phldrT="[文本]"/>
      <dgm:spPr/>
      <dgm:t>
        <a:bodyPr/>
        <a:lstStyle/>
        <a:p>
          <a:r>
            <a:rPr lang="zh-CN" altLang="en-US" dirty="0" smtClean="0"/>
            <a:t>利率期权</a:t>
          </a:r>
          <a:endParaRPr lang="zh-CN" altLang="en-US" dirty="0"/>
        </a:p>
      </dgm:t>
    </dgm:pt>
    <dgm:pt modelId="{7FC4110F-2B83-440C-8266-5F1D9850CA77}" type="parTrans" cxnId="{1F616067-C840-497C-8ED3-0464E72E6BF3}">
      <dgm:prSet/>
      <dgm:spPr/>
      <dgm:t>
        <a:bodyPr/>
        <a:lstStyle/>
        <a:p>
          <a:endParaRPr lang="zh-CN" altLang="en-US"/>
        </a:p>
      </dgm:t>
    </dgm:pt>
    <dgm:pt modelId="{548B480D-F2D9-4DCF-980A-5012000840D6}" type="sibTrans" cxnId="{1F616067-C840-497C-8ED3-0464E72E6BF3}">
      <dgm:prSet/>
      <dgm:spPr/>
      <dgm:t>
        <a:bodyPr/>
        <a:lstStyle/>
        <a:p>
          <a:endParaRPr lang="zh-CN" altLang="en-US"/>
        </a:p>
      </dgm:t>
    </dgm:pt>
    <dgm:pt modelId="{C9DE3B3C-EC4D-4082-962F-291FA4825780}">
      <dgm:prSet phldrT="[文本]"/>
      <dgm:spPr/>
      <dgm:t>
        <a:bodyPr/>
        <a:lstStyle/>
        <a:p>
          <a:r>
            <a:rPr lang="zh-CN" altLang="en-US" dirty="0" smtClean="0"/>
            <a:t>股指期权</a:t>
          </a:r>
          <a:endParaRPr lang="zh-CN" altLang="en-US" dirty="0"/>
        </a:p>
      </dgm:t>
    </dgm:pt>
    <dgm:pt modelId="{E06D27FB-AA88-4339-B42E-FA561F8C495C}" type="parTrans" cxnId="{0704D5AD-D3D1-48E8-9D06-1A01C6D09387}">
      <dgm:prSet/>
      <dgm:spPr/>
      <dgm:t>
        <a:bodyPr/>
        <a:lstStyle/>
        <a:p>
          <a:endParaRPr lang="zh-CN" altLang="en-US"/>
        </a:p>
      </dgm:t>
    </dgm:pt>
    <dgm:pt modelId="{59AC23AD-11A8-4032-8A89-A429E93A2141}" type="sibTrans" cxnId="{0704D5AD-D3D1-48E8-9D06-1A01C6D09387}">
      <dgm:prSet/>
      <dgm:spPr/>
      <dgm:t>
        <a:bodyPr/>
        <a:lstStyle/>
        <a:p>
          <a:endParaRPr lang="zh-CN" altLang="en-US"/>
        </a:p>
      </dgm:t>
    </dgm:pt>
    <dgm:pt modelId="{55C21AB8-987E-4E5D-96E4-8FECF88F778C}">
      <dgm:prSet phldrT="[文本]"/>
      <dgm:spPr/>
      <dgm:t>
        <a:bodyPr/>
        <a:lstStyle/>
        <a:p>
          <a:r>
            <a:rPr lang="zh-CN" altLang="en-US" dirty="0" smtClean="0"/>
            <a:t>外汇期权</a:t>
          </a:r>
          <a:endParaRPr lang="zh-CN" altLang="en-US" dirty="0"/>
        </a:p>
      </dgm:t>
    </dgm:pt>
    <dgm:pt modelId="{F9566DE1-1174-4AEB-9AD7-BD2DF8503D11}" type="parTrans" cxnId="{5AA98A4D-D465-4416-B045-756D357CC88E}">
      <dgm:prSet/>
      <dgm:spPr/>
      <dgm:t>
        <a:bodyPr/>
        <a:lstStyle/>
        <a:p>
          <a:endParaRPr lang="zh-CN" altLang="en-US"/>
        </a:p>
      </dgm:t>
    </dgm:pt>
    <dgm:pt modelId="{ED772715-F068-42E8-BC3D-DEF36D168E50}" type="sibTrans" cxnId="{5AA98A4D-D465-4416-B045-756D357CC88E}">
      <dgm:prSet/>
      <dgm:spPr/>
      <dgm:t>
        <a:bodyPr/>
        <a:lstStyle/>
        <a:p>
          <a:endParaRPr lang="zh-CN" altLang="en-US"/>
        </a:p>
      </dgm:t>
    </dgm:pt>
    <dgm:pt modelId="{0CD2D33A-A63A-411F-83E9-BC1F81C1C701}">
      <dgm:prSet phldrT="[文本]"/>
      <dgm:spPr/>
      <dgm:t>
        <a:bodyPr/>
        <a:lstStyle/>
        <a:p>
          <a:r>
            <a:rPr lang="zh-CN" altLang="en-US" dirty="0" smtClean="0"/>
            <a:t>商品期权</a:t>
          </a:r>
          <a:endParaRPr lang="zh-CN" altLang="en-US" dirty="0"/>
        </a:p>
      </dgm:t>
    </dgm:pt>
    <dgm:pt modelId="{B2619734-B7AE-4D30-816B-C38F770B8BED}" type="parTrans" cxnId="{A24AE75C-26FF-4C69-B927-207F8603D672}">
      <dgm:prSet/>
      <dgm:spPr/>
      <dgm:t>
        <a:bodyPr/>
        <a:lstStyle/>
        <a:p>
          <a:endParaRPr lang="zh-CN" altLang="en-US"/>
        </a:p>
      </dgm:t>
    </dgm:pt>
    <dgm:pt modelId="{20F8AC25-45F0-46B8-A180-94F83D34E20E}" type="sibTrans" cxnId="{A24AE75C-26FF-4C69-B927-207F8603D672}">
      <dgm:prSet/>
      <dgm:spPr/>
      <dgm:t>
        <a:bodyPr/>
        <a:lstStyle/>
        <a:p>
          <a:endParaRPr lang="zh-CN" altLang="en-US"/>
        </a:p>
      </dgm:t>
    </dgm:pt>
    <dgm:pt modelId="{EF941317-3474-4E9F-BAEB-B563B2822CEC}" type="pres">
      <dgm:prSet presAssocID="{A763389E-B7EF-4144-A32F-B3AD4469F205}" presName="Name0" presStyleCnt="0">
        <dgm:presLayoutVars>
          <dgm:chMax val="1"/>
          <dgm:dir/>
          <dgm:animLvl val="ctr"/>
          <dgm:resizeHandles val="exact"/>
        </dgm:presLayoutVars>
      </dgm:prSet>
      <dgm:spPr/>
      <dgm:t>
        <a:bodyPr/>
        <a:lstStyle/>
        <a:p>
          <a:endParaRPr lang="zh-CN" altLang="en-US"/>
        </a:p>
      </dgm:t>
    </dgm:pt>
    <dgm:pt modelId="{32CC77C0-4F78-42B4-8ACC-29FB45708205}" type="pres">
      <dgm:prSet presAssocID="{161267F8-6CB0-469C-BBFA-C80907F11846}" presName="centerShape" presStyleLbl="node0" presStyleIdx="0" presStyleCnt="1"/>
      <dgm:spPr/>
      <dgm:t>
        <a:bodyPr/>
        <a:lstStyle/>
        <a:p>
          <a:endParaRPr lang="zh-CN" altLang="en-US"/>
        </a:p>
      </dgm:t>
    </dgm:pt>
    <dgm:pt modelId="{2838F219-C13F-48DF-90F4-1C4E7F55A286}" type="pres">
      <dgm:prSet presAssocID="{53C45848-57E6-4C5A-94EA-1CF9C8E0539F}" presName="node" presStyleLbl="node1" presStyleIdx="0" presStyleCnt="6">
        <dgm:presLayoutVars>
          <dgm:bulletEnabled val="1"/>
        </dgm:presLayoutVars>
      </dgm:prSet>
      <dgm:spPr/>
      <dgm:t>
        <a:bodyPr/>
        <a:lstStyle/>
        <a:p>
          <a:endParaRPr lang="zh-CN" altLang="en-US"/>
        </a:p>
      </dgm:t>
    </dgm:pt>
    <dgm:pt modelId="{7ED12FD1-F0BE-4894-A32B-1D47AF3C0EAA}" type="pres">
      <dgm:prSet presAssocID="{53C45848-57E6-4C5A-94EA-1CF9C8E0539F}" presName="dummy" presStyleCnt="0"/>
      <dgm:spPr/>
    </dgm:pt>
    <dgm:pt modelId="{383B0199-4C70-42F6-8CBF-5BF90B71AEDE}" type="pres">
      <dgm:prSet presAssocID="{8819956D-687B-4BE4-AFB8-53CC89F23B23}" presName="sibTrans" presStyleLbl="sibTrans2D1" presStyleIdx="0" presStyleCnt="6"/>
      <dgm:spPr/>
      <dgm:t>
        <a:bodyPr/>
        <a:lstStyle/>
        <a:p>
          <a:endParaRPr lang="zh-CN" altLang="en-US"/>
        </a:p>
      </dgm:t>
    </dgm:pt>
    <dgm:pt modelId="{4563C52C-EE48-47CC-B8DA-AA1B385935EE}" type="pres">
      <dgm:prSet presAssocID="{269214B6-5822-4FB0-B63A-8976F25B1E08}" presName="node" presStyleLbl="node1" presStyleIdx="1" presStyleCnt="6">
        <dgm:presLayoutVars>
          <dgm:bulletEnabled val="1"/>
        </dgm:presLayoutVars>
      </dgm:prSet>
      <dgm:spPr/>
      <dgm:t>
        <a:bodyPr/>
        <a:lstStyle/>
        <a:p>
          <a:endParaRPr lang="zh-CN" altLang="en-US"/>
        </a:p>
      </dgm:t>
    </dgm:pt>
    <dgm:pt modelId="{37CD9F9A-8E2B-40C7-8364-3C0FFFEF21F8}" type="pres">
      <dgm:prSet presAssocID="{269214B6-5822-4FB0-B63A-8976F25B1E08}" presName="dummy" presStyleCnt="0"/>
      <dgm:spPr/>
    </dgm:pt>
    <dgm:pt modelId="{7DA620F0-174D-4028-8A94-D8F476DD9BF5}" type="pres">
      <dgm:prSet presAssocID="{96E902C8-E34A-4B8C-89EF-B7892FDFC697}" presName="sibTrans" presStyleLbl="sibTrans2D1" presStyleIdx="1" presStyleCnt="6"/>
      <dgm:spPr/>
      <dgm:t>
        <a:bodyPr/>
        <a:lstStyle/>
        <a:p>
          <a:endParaRPr lang="zh-CN" altLang="en-US"/>
        </a:p>
      </dgm:t>
    </dgm:pt>
    <dgm:pt modelId="{94E52F12-0A84-4702-BAE5-6B24ABA62588}" type="pres">
      <dgm:prSet presAssocID="{0CD2D33A-A63A-411F-83E9-BC1F81C1C701}" presName="node" presStyleLbl="node1" presStyleIdx="2" presStyleCnt="6">
        <dgm:presLayoutVars>
          <dgm:bulletEnabled val="1"/>
        </dgm:presLayoutVars>
      </dgm:prSet>
      <dgm:spPr/>
      <dgm:t>
        <a:bodyPr/>
        <a:lstStyle/>
        <a:p>
          <a:endParaRPr lang="zh-CN" altLang="en-US"/>
        </a:p>
      </dgm:t>
    </dgm:pt>
    <dgm:pt modelId="{5A01C369-C3C3-468D-A4EF-1A94CE00D347}" type="pres">
      <dgm:prSet presAssocID="{0CD2D33A-A63A-411F-83E9-BC1F81C1C701}" presName="dummy" presStyleCnt="0"/>
      <dgm:spPr/>
    </dgm:pt>
    <dgm:pt modelId="{A70092B9-2DF4-4384-ACB7-14BE4FF185FA}" type="pres">
      <dgm:prSet presAssocID="{20F8AC25-45F0-46B8-A180-94F83D34E20E}" presName="sibTrans" presStyleLbl="sibTrans2D1" presStyleIdx="2" presStyleCnt="6"/>
      <dgm:spPr/>
      <dgm:t>
        <a:bodyPr/>
        <a:lstStyle/>
        <a:p>
          <a:endParaRPr lang="zh-CN" altLang="en-US"/>
        </a:p>
      </dgm:t>
    </dgm:pt>
    <dgm:pt modelId="{87F1455D-65F1-40E5-A9C5-E4862FC571F3}" type="pres">
      <dgm:prSet presAssocID="{55C21AB8-987E-4E5D-96E4-8FECF88F778C}" presName="node" presStyleLbl="node1" presStyleIdx="3" presStyleCnt="6">
        <dgm:presLayoutVars>
          <dgm:bulletEnabled val="1"/>
        </dgm:presLayoutVars>
      </dgm:prSet>
      <dgm:spPr/>
      <dgm:t>
        <a:bodyPr/>
        <a:lstStyle/>
        <a:p>
          <a:endParaRPr lang="zh-CN" altLang="en-US"/>
        </a:p>
      </dgm:t>
    </dgm:pt>
    <dgm:pt modelId="{91B76AB3-D454-4005-B816-A3C180BA50CB}" type="pres">
      <dgm:prSet presAssocID="{55C21AB8-987E-4E5D-96E4-8FECF88F778C}" presName="dummy" presStyleCnt="0"/>
      <dgm:spPr/>
    </dgm:pt>
    <dgm:pt modelId="{E66482FD-3326-4E94-8700-65873646B01C}" type="pres">
      <dgm:prSet presAssocID="{ED772715-F068-42E8-BC3D-DEF36D168E50}" presName="sibTrans" presStyleLbl="sibTrans2D1" presStyleIdx="3" presStyleCnt="6"/>
      <dgm:spPr/>
      <dgm:t>
        <a:bodyPr/>
        <a:lstStyle/>
        <a:p>
          <a:endParaRPr lang="zh-CN" altLang="en-US"/>
        </a:p>
      </dgm:t>
    </dgm:pt>
    <dgm:pt modelId="{465E9C04-01FC-40BB-85D4-1566C5136679}" type="pres">
      <dgm:prSet presAssocID="{8F54BB2F-491C-49AB-A80D-6538CDA9050C}" presName="node" presStyleLbl="node1" presStyleIdx="4" presStyleCnt="6">
        <dgm:presLayoutVars>
          <dgm:bulletEnabled val="1"/>
        </dgm:presLayoutVars>
      </dgm:prSet>
      <dgm:spPr/>
      <dgm:t>
        <a:bodyPr/>
        <a:lstStyle/>
        <a:p>
          <a:endParaRPr lang="zh-CN" altLang="en-US"/>
        </a:p>
      </dgm:t>
    </dgm:pt>
    <dgm:pt modelId="{3D8A4853-F7D9-4C17-B541-B38A9C2C4865}" type="pres">
      <dgm:prSet presAssocID="{8F54BB2F-491C-49AB-A80D-6538CDA9050C}" presName="dummy" presStyleCnt="0"/>
      <dgm:spPr/>
    </dgm:pt>
    <dgm:pt modelId="{3EF5F7EA-E54C-4DDC-B33F-C15CA084BFD2}" type="pres">
      <dgm:prSet presAssocID="{548B480D-F2D9-4DCF-980A-5012000840D6}" presName="sibTrans" presStyleLbl="sibTrans2D1" presStyleIdx="4" presStyleCnt="6"/>
      <dgm:spPr/>
      <dgm:t>
        <a:bodyPr/>
        <a:lstStyle/>
        <a:p>
          <a:endParaRPr lang="zh-CN" altLang="en-US"/>
        </a:p>
      </dgm:t>
    </dgm:pt>
    <dgm:pt modelId="{693E68E2-7C66-4DF1-B748-BC7C2A3DE5CE}" type="pres">
      <dgm:prSet presAssocID="{C9DE3B3C-EC4D-4082-962F-291FA4825780}" presName="node" presStyleLbl="node1" presStyleIdx="5" presStyleCnt="6">
        <dgm:presLayoutVars>
          <dgm:bulletEnabled val="1"/>
        </dgm:presLayoutVars>
      </dgm:prSet>
      <dgm:spPr/>
      <dgm:t>
        <a:bodyPr/>
        <a:lstStyle/>
        <a:p>
          <a:endParaRPr lang="zh-CN" altLang="en-US"/>
        </a:p>
      </dgm:t>
    </dgm:pt>
    <dgm:pt modelId="{7C6FA4D6-42F2-47CF-BAB5-EC2BEE29BB62}" type="pres">
      <dgm:prSet presAssocID="{C9DE3B3C-EC4D-4082-962F-291FA4825780}" presName="dummy" presStyleCnt="0"/>
      <dgm:spPr/>
    </dgm:pt>
    <dgm:pt modelId="{03A7366D-2ADD-4952-BEB1-BB5E9472B832}" type="pres">
      <dgm:prSet presAssocID="{59AC23AD-11A8-4032-8A89-A429E93A2141}" presName="sibTrans" presStyleLbl="sibTrans2D1" presStyleIdx="5" presStyleCnt="6"/>
      <dgm:spPr/>
      <dgm:t>
        <a:bodyPr/>
        <a:lstStyle/>
        <a:p>
          <a:endParaRPr lang="zh-CN" altLang="en-US"/>
        </a:p>
      </dgm:t>
    </dgm:pt>
  </dgm:ptLst>
  <dgm:cxnLst>
    <dgm:cxn modelId="{DF2D7F0D-C858-437C-8565-251973829A9F}" type="presOf" srcId="{A763389E-B7EF-4144-A32F-B3AD4469F205}" destId="{EF941317-3474-4E9F-BAEB-B563B2822CEC}" srcOrd="0" destOrd="0" presId="urn:microsoft.com/office/officeart/2005/8/layout/radial6"/>
    <dgm:cxn modelId="{711B79C0-935A-437E-A036-8AE0BF2192AE}" type="presOf" srcId="{269214B6-5822-4FB0-B63A-8976F25B1E08}" destId="{4563C52C-EE48-47CC-B8DA-AA1B385935EE}" srcOrd="0" destOrd="0" presId="urn:microsoft.com/office/officeart/2005/8/layout/radial6"/>
    <dgm:cxn modelId="{C61F4591-039A-4A91-927A-5190F907C275}" srcId="{A763389E-B7EF-4144-A32F-B3AD4469F205}" destId="{161267F8-6CB0-469C-BBFA-C80907F11846}" srcOrd="0" destOrd="0" parTransId="{C6B18775-32D7-4432-A74A-04DFCCB1DC32}" sibTransId="{58794A4C-5499-40BF-B9D6-FC0338E7155B}"/>
    <dgm:cxn modelId="{133E160A-53A9-4E97-B2E7-999BECF1B220}" srcId="{161267F8-6CB0-469C-BBFA-C80907F11846}" destId="{269214B6-5822-4FB0-B63A-8976F25B1E08}" srcOrd="1" destOrd="0" parTransId="{EE6841AC-7877-4F2B-BEBC-A6C9CB661DF0}" sibTransId="{96E902C8-E34A-4B8C-89EF-B7892FDFC697}"/>
    <dgm:cxn modelId="{02380DEC-0833-47DB-B027-1FEA84D9436E}" type="presOf" srcId="{20F8AC25-45F0-46B8-A180-94F83D34E20E}" destId="{A70092B9-2DF4-4384-ACB7-14BE4FF185FA}" srcOrd="0" destOrd="0" presId="urn:microsoft.com/office/officeart/2005/8/layout/radial6"/>
    <dgm:cxn modelId="{A24AE75C-26FF-4C69-B927-207F8603D672}" srcId="{161267F8-6CB0-469C-BBFA-C80907F11846}" destId="{0CD2D33A-A63A-411F-83E9-BC1F81C1C701}" srcOrd="2" destOrd="0" parTransId="{B2619734-B7AE-4D30-816B-C38F770B8BED}" sibTransId="{20F8AC25-45F0-46B8-A180-94F83D34E20E}"/>
    <dgm:cxn modelId="{64791D04-FEC7-463F-87DD-054D78DEC668}" type="presOf" srcId="{ED772715-F068-42E8-BC3D-DEF36D168E50}" destId="{E66482FD-3326-4E94-8700-65873646B01C}" srcOrd="0" destOrd="0" presId="urn:microsoft.com/office/officeart/2005/8/layout/radial6"/>
    <dgm:cxn modelId="{BA468C77-5276-4878-BD44-D7A2B0821E73}" type="presOf" srcId="{161267F8-6CB0-469C-BBFA-C80907F11846}" destId="{32CC77C0-4F78-42B4-8ACC-29FB45708205}" srcOrd="0" destOrd="0" presId="urn:microsoft.com/office/officeart/2005/8/layout/radial6"/>
    <dgm:cxn modelId="{0179F2C6-476B-45BF-ABAF-4AC510139947}" type="presOf" srcId="{C9DE3B3C-EC4D-4082-962F-291FA4825780}" destId="{693E68E2-7C66-4DF1-B748-BC7C2A3DE5CE}" srcOrd="0" destOrd="0" presId="urn:microsoft.com/office/officeart/2005/8/layout/radial6"/>
    <dgm:cxn modelId="{7057E141-BBA1-4DEA-8C76-054B03FA2CA1}" type="presOf" srcId="{53C45848-57E6-4C5A-94EA-1CF9C8E0539F}" destId="{2838F219-C13F-48DF-90F4-1C4E7F55A286}" srcOrd="0" destOrd="0" presId="urn:microsoft.com/office/officeart/2005/8/layout/radial6"/>
    <dgm:cxn modelId="{CD656231-32E6-4803-99BD-37EDF0D7B164}" type="presOf" srcId="{8819956D-687B-4BE4-AFB8-53CC89F23B23}" destId="{383B0199-4C70-42F6-8CBF-5BF90B71AEDE}" srcOrd="0" destOrd="0" presId="urn:microsoft.com/office/officeart/2005/8/layout/radial6"/>
    <dgm:cxn modelId="{28DBA991-3ED0-4A73-B8E9-194DA30EC123}" type="presOf" srcId="{96E902C8-E34A-4B8C-89EF-B7892FDFC697}" destId="{7DA620F0-174D-4028-8A94-D8F476DD9BF5}" srcOrd="0" destOrd="0" presId="urn:microsoft.com/office/officeart/2005/8/layout/radial6"/>
    <dgm:cxn modelId="{77840550-EBC9-436B-B16D-7D897E9A4728}" type="presOf" srcId="{8F54BB2F-491C-49AB-A80D-6538CDA9050C}" destId="{465E9C04-01FC-40BB-85D4-1566C5136679}" srcOrd="0" destOrd="0" presId="urn:microsoft.com/office/officeart/2005/8/layout/radial6"/>
    <dgm:cxn modelId="{E5063425-0C5C-4E3C-9499-3E0FA324997B}" type="presOf" srcId="{55C21AB8-987E-4E5D-96E4-8FECF88F778C}" destId="{87F1455D-65F1-40E5-A9C5-E4862FC571F3}" srcOrd="0" destOrd="0" presId="urn:microsoft.com/office/officeart/2005/8/layout/radial6"/>
    <dgm:cxn modelId="{1F616067-C840-497C-8ED3-0464E72E6BF3}" srcId="{161267F8-6CB0-469C-BBFA-C80907F11846}" destId="{8F54BB2F-491C-49AB-A80D-6538CDA9050C}" srcOrd="4" destOrd="0" parTransId="{7FC4110F-2B83-440C-8266-5F1D9850CA77}" sibTransId="{548B480D-F2D9-4DCF-980A-5012000840D6}"/>
    <dgm:cxn modelId="{232FEF01-DF41-47AA-A4EE-A39745E47947}" srcId="{161267F8-6CB0-469C-BBFA-C80907F11846}" destId="{53C45848-57E6-4C5A-94EA-1CF9C8E0539F}" srcOrd="0" destOrd="0" parTransId="{668F06CE-D4C0-4C6D-955A-15FBF71F4611}" sibTransId="{8819956D-687B-4BE4-AFB8-53CC89F23B23}"/>
    <dgm:cxn modelId="{38F5C039-EF15-41B8-82BA-3BCE2766A01C}" type="presOf" srcId="{0CD2D33A-A63A-411F-83E9-BC1F81C1C701}" destId="{94E52F12-0A84-4702-BAE5-6B24ABA62588}" srcOrd="0" destOrd="0" presId="urn:microsoft.com/office/officeart/2005/8/layout/radial6"/>
    <dgm:cxn modelId="{0704D5AD-D3D1-48E8-9D06-1A01C6D09387}" srcId="{161267F8-6CB0-469C-BBFA-C80907F11846}" destId="{C9DE3B3C-EC4D-4082-962F-291FA4825780}" srcOrd="5" destOrd="0" parTransId="{E06D27FB-AA88-4339-B42E-FA561F8C495C}" sibTransId="{59AC23AD-11A8-4032-8A89-A429E93A2141}"/>
    <dgm:cxn modelId="{5AA98A4D-D465-4416-B045-756D357CC88E}" srcId="{161267F8-6CB0-469C-BBFA-C80907F11846}" destId="{55C21AB8-987E-4E5D-96E4-8FECF88F778C}" srcOrd="3" destOrd="0" parTransId="{F9566DE1-1174-4AEB-9AD7-BD2DF8503D11}" sibTransId="{ED772715-F068-42E8-BC3D-DEF36D168E50}"/>
    <dgm:cxn modelId="{25D8BD6A-1E84-4CFA-99A5-24FDDF480C5A}" type="presOf" srcId="{59AC23AD-11A8-4032-8A89-A429E93A2141}" destId="{03A7366D-2ADD-4952-BEB1-BB5E9472B832}" srcOrd="0" destOrd="0" presId="urn:microsoft.com/office/officeart/2005/8/layout/radial6"/>
    <dgm:cxn modelId="{1ABC4631-BE33-4F8C-BDF1-9923620BB843}" type="presOf" srcId="{548B480D-F2D9-4DCF-980A-5012000840D6}" destId="{3EF5F7EA-E54C-4DDC-B33F-C15CA084BFD2}" srcOrd="0" destOrd="0" presId="urn:microsoft.com/office/officeart/2005/8/layout/radial6"/>
    <dgm:cxn modelId="{A7B6C89E-A56A-41FC-BC8B-891B7B1CC8BD}" type="presParOf" srcId="{EF941317-3474-4E9F-BAEB-B563B2822CEC}" destId="{32CC77C0-4F78-42B4-8ACC-29FB45708205}" srcOrd="0" destOrd="0" presId="urn:microsoft.com/office/officeart/2005/8/layout/radial6"/>
    <dgm:cxn modelId="{4FC4932D-A6B0-4458-BCD2-7B853E871546}" type="presParOf" srcId="{EF941317-3474-4E9F-BAEB-B563B2822CEC}" destId="{2838F219-C13F-48DF-90F4-1C4E7F55A286}" srcOrd="1" destOrd="0" presId="urn:microsoft.com/office/officeart/2005/8/layout/radial6"/>
    <dgm:cxn modelId="{A2C00A1D-561F-4DC3-9850-EA86F88B0734}" type="presParOf" srcId="{EF941317-3474-4E9F-BAEB-B563B2822CEC}" destId="{7ED12FD1-F0BE-4894-A32B-1D47AF3C0EAA}" srcOrd="2" destOrd="0" presId="urn:microsoft.com/office/officeart/2005/8/layout/radial6"/>
    <dgm:cxn modelId="{0CBF342B-5A92-4E2A-82CA-B5D4072194CF}" type="presParOf" srcId="{EF941317-3474-4E9F-BAEB-B563B2822CEC}" destId="{383B0199-4C70-42F6-8CBF-5BF90B71AEDE}" srcOrd="3" destOrd="0" presId="urn:microsoft.com/office/officeart/2005/8/layout/radial6"/>
    <dgm:cxn modelId="{10FCE7E3-068B-40DE-BB3E-7266089CFAB0}" type="presParOf" srcId="{EF941317-3474-4E9F-BAEB-B563B2822CEC}" destId="{4563C52C-EE48-47CC-B8DA-AA1B385935EE}" srcOrd="4" destOrd="0" presId="urn:microsoft.com/office/officeart/2005/8/layout/radial6"/>
    <dgm:cxn modelId="{B51B05E0-8EFD-4A9C-9828-AC8A0EDE19C9}" type="presParOf" srcId="{EF941317-3474-4E9F-BAEB-B563B2822CEC}" destId="{37CD9F9A-8E2B-40C7-8364-3C0FFFEF21F8}" srcOrd="5" destOrd="0" presId="urn:microsoft.com/office/officeart/2005/8/layout/radial6"/>
    <dgm:cxn modelId="{DFACB06B-9F97-428D-821C-CB75203249DC}" type="presParOf" srcId="{EF941317-3474-4E9F-BAEB-B563B2822CEC}" destId="{7DA620F0-174D-4028-8A94-D8F476DD9BF5}" srcOrd="6" destOrd="0" presId="urn:microsoft.com/office/officeart/2005/8/layout/radial6"/>
    <dgm:cxn modelId="{0171739D-7FC3-4B48-B962-A3AE1ED60074}" type="presParOf" srcId="{EF941317-3474-4E9F-BAEB-B563B2822CEC}" destId="{94E52F12-0A84-4702-BAE5-6B24ABA62588}" srcOrd="7" destOrd="0" presId="urn:microsoft.com/office/officeart/2005/8/layout/radial6"/>
    <dgm:cxn modelId="{E8F3B00F-8138-48A7-A0FC-D75B3AD43E25}" type="presParOf" srcId="{EF941317-3474-4E9F-BAEB-B563B2822CEC}" destId="{5A01C369-C3C3-468D-A4EF-1A94CE00D347}" srcOrd="8" destOrd="0" presId="urn:microsoft.com/office/officeart/2005/8/layout/radial6"/>
    <dgm:cxn modelId="{541AA925-4508-47C3-B1D3-843AAAAB4AB0}" type="presParOf" srcId="{EF941317-3474-4E9F-BAEB-B563B2822CEC}" destId="{A70092B9-2DF4-4384-ACB7-14BE4FF185FA}" srcOrd="9" destOrd="0" presId="urn:microsoft.com/office/officeart/2005/8/layout/radial6"/>
    <dgm:cxn modelId="{F6FA7227-15D7-4E6E-9B65-66DF68831E65}" type="presParOf" srcId="{EF941317-3474-4E9F-BAEB-B563B2822CEC}" destId="{87F1455D-65F1-40E5-A9C5-E4862FC571F3}" srcOrd="10" destOrd="0" presId="urn:microsoft.com/office/officeart/2005/8/layout/radial6"/>
    <dgm:cxn modelId="{773B9CDA-AD4E-458A-B795-FC2300954B28}" type="presParOf" srcId="{EF941317-3474-4E9F-BAEB-B563B2822CEC}" destId="{91B76AB3-D454-4005-B816-A3C180BA50CB}" srcOrd="11" destOrd="0" presId="urn:microsoft.com/office/officeart/2005/8/layout/radial6"/>
    <dgm:cxn modelId="{9ECB1ACE-DAC9-4AAE-A85A-E3D6DB2BAF20}" type="presParOf" srcId="{EF941317-3474-4E9F-BAEB-B563B2822CEC}" destId="{E66482FD-3326-4E94-8700-65873646B01C}" srcOrd="12" destOrd="0" presId="urn:microsoft.com/office/officeart/2005/8/layout/radial6"/>
    <dgm:cxn modelId="{9E546013-54C8-4298-9B58-CDE6ACA66D94}" type="presParOf" srcId="{EF941317-3474-4E9F-BAEB-B563B2822CEC}" destId="{465E9C04-01FC-40BB-85D4-1566C5136679}" srcOrd="13" destOrd="0" presId="urn:microsoft.com/office/officeart/2005/8/layout/radial6"/>
    <dgm:cxn modelId="{04A264B8-A716-4EA0-A67C-B48E7DC3B9BD}" type="presParOf" srcId="{EF941317-3474-4E9F-BAEB-B563B2822CEC}" destId="{3D8A4853-F7D9-4C17-B541-B38A9C2C4865}" srcOrd="14" destOrd="0" presId="urn:microsoft.com/office/officeart/2005/8/layout/radial6"/>
    <dgm:cxn modelId="{AC841248-0192-49F6-AC12-7B83C8FE2F5F}" type="presParOf" srcId="{EF941317-3474-4E9F-BAEB-B563B2822CEC}" destId="{3EF5F7EA-E54C-4DDC-B33F-C15CA084BFD2}" srcOrd="15" destOrd="0" presId="urn:microsoft.com/office/officeart/2005/8/layout/radial6"/>
    <dgm:cxn modelId="{A4ADC09A-71B1-4FEC-84AC-BEEEE64FA61E}" type="presParOf" srcId="{EF941317-3474-4E9F-BAEB-B563B2822CEC}" destId="{693E68E2-7C66-4DF1-B748-BC7C2A3DE5CE}" srcOrd="16" destOrd="0" presId="urn:microsoft.com/office/officeart/2005/8/layout/radial6"/>
    <dgm:cxn modelId="{C557AAA9-5A33-4ED1-827D-3DFB05979E21}" type="presParOf" srcId="{EF941317-3474-4E9F-BAEB-B563B2822CEC}" destId="{7C6FA4D6-42F2-47CF-BAB5-EC2BEE29BB62}" srcOrd="17" destOrd="0" presId="urn:microsoft.com/office/officeart/2005/8/layout/radial6"/>
    <dgm:cxn modelId="{B14E033C-2479-4665-80FE-52C6595B693E}" type="presParOf" srcId="{EF941317-3474-4E9F-BAEB-B563B2822CEC}" destId="{03A7366D-2ADD-4952-BEB1-BB5E9472B832}" srcOrd="18" destOrd="0" presId="urn:microsoft.com/office/officeart/2005/8/layout/radial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5266FA-C2E7-4F58-8345-FD6D4F4686D8}" type="doc">
      <dgm:prSet loTypeId="urn:microsoft.com/office/officeart/2005/8/layout/vList5" loCatId="list" qsTypeId="urn:microsoft.com/office/officeart/2005/8/quickstyle/simple2" qsCatId="simple" csTypeId="urn:microsoft.com/office/officeart/2005/8/colors/accent6_5" csCatId="accent6" phldr="1"/>
      <dgm:spPr/>
      <dgm:t>
        <a:bodyPr/>
        <a:lstStyle/>
        <a:p>
          <a:endParaRPr lang="zh-CN" altLang="en-US"/>
        </a:p>
      </dgm:t>
    </dgm:pt>
    <dgm:pt modelId="{C38345D2-9039-4453-8430-976F0D2E0606}">
      <dgm:prSet phldrT="[文本]" custT="1"/>
      <dgm:spPr/>
      <dgm:t>
        <a:bodyPr/>
        <a:lstStyle/>
        <a:p>
          <a:r>
            <a:rPr lang="zh-CN" altLang="en-US" sz="2200" dirty="0" smtClean="0"/>
            <a:t>权利金</a:t>
          </a:r>
          <a:endParaRPr lang="zh-CN" altLang="en-US" sz="2200" dirty="0"/>
        </a:p>
      </dgm:t>
    </dgm:pt>
    <dgm:pt modelId="{3F0EED36-C2AB-49AB-BC6F-B5951AD26496}" type="parTrans" cxnId="{DB2F64B5-66B0-4A13-B143-980614E9F6B4}">
      <dgm:prSet/>
      <dgm:spPr/>
      <dgm:t>
        <a:bodyPr/>
        <a:lstStyle/>
        <a:p>
          <a:endParaRPr lang="zh-CN" altLang="en-US"/>
        </a:p>
      </dgm:t>
    </dgm:pt>
    <dgm:pt modelId="{2DE72B51-4A7E-4011-B405-668A39726D27}" type="sibTrans" cxnId="{DB2F64B5-66B0-4A13-B143-980614E9F6B4}">
      <dgm:prSet/>
      <dgm:spPr/>
      <dgm:t>
        <a:bodyPr/>
        <a:lstStyle/>
        <a:p>
          <a:endParaRPr lang="zh-CN" altLang="en-US"/>
        </a:p>
      </dgm:t>
    </dgm:pt>
    <dgm:pt modelId="{091227CE-18EF-4B08-B469-69C28432BD87}">
      <dgm:prSet phldrT="[文本]"/>
      <dgm:spPr/>
      <dgm:t>
        <a:bodyPr/>
        <a:lstStyle/>
        <a:p>
          <a:r>
            <a:rPr lang="zh-CN" altLang="en-US" dirty="0" smtClean="0">
              <a:latin typeface="华文中宋" pitchFamily="2" charset="-122"/>
              <a:ea typeface="华文中宋" pitchFamily="2" charset="-122"/>
            </a:rPr>
            <a:t>期权买方为了获得权利支付给卖方的资金，是期权的价格</a:t>
          </a:r>
          <a:endParaRPr lang="zh-CN" altLang="en-US" dirty="0"/>
        </a:p>
      </dgm:t>
    </dgm:pt>
    <dgm:pt modelId="{7880BA5A-E1A5-4A20-9B1D-A4BDFE56A793}" type="parTrans" cxnId="{55C0E459-94E4-4A87-BDD2-4EF184698856}">
      <dgm:prSet/>
      <dgm:spPr/>
      <dgm:t>
        <a:bodyPr/>
        <a:lstStyle/>
        <a:p>
          <a:endParaRPr lang="zh-CN" altLang="en-US"/>
        </a:p>
      </dgm:t>
    </dgm:pt>
    <dgm:pt modelId="{101E2061-7E07-484A-93FC-ED03AB6ECEC4}" type="sibTrans" cxnId="{55C0E459-94E4-4A87-BDD2-4EF184698856}">
      <dgm:prSet/>
      <dgm:spPr/>
      <dgm:t>
        <a:bodyPr/>
        <a:lstStyle/>
        <a:p>
          <a:endParaRPr lang="zh-CN" altLang="en-US"/>
        </a:p>
      </dgm:t>
    </dgm:pt>
    <dgm:pt modelId="{FFAC9AB5-50FF-4AA4-BE4B-859BD804087D}">
      <dgm:prSet phldrT="[文本]"/>
      <dgm:spPr/>
      <dgm:t>
        <a:bodyPr/>
        <a:lstStyle/>
        <a:p>
          <a:r>
            <a:rPr lang="zh-CN" altLang="en-US" dirty="0" smtClean="0">
              <a:latin typeface="华文中宋" pitchFamily="2" charset="-122"/>
              <a:ea typeface="华文中宋" pitchFamily="2" charset="-122"/>
            </a:rPr>
            <a:t>合约规定的最后有效日期</a:t>
          </a:r>
          <a:endParaRPr lang="zh-CN" altLang="en-US" dirty="0">
            <a:latin typeface="华文中宋" pitchFamily="2" charset="-122"/>
            <a:ea typeface="华文中宋" pitchFamily="2" charset="-122"/>
          </a:endParaRPr>
        </a:p>
      </dgm:t>
    </dgm:pt>
    <dgm:pt modelId="{B87E2C6D-D9A7-4692-9F7D-B51D7F63E53F}" type="parTrans" cxnId="{CFCDA896-1FDC-456E-8100-5F0BDB1AA518}">
      <dgm:prSet/>
      <dgm:spPr/>
      <dgm:t>
        <a:bodyPr/>
        <a:lstStyle/>
        <a:p>
          <a:endParaRPr lang="zh-CN" altLang="en-US"/>
        </a:p>
      </dgm:t>
    </dgm:pt>
    <dgm:pt modelId="{68B59A66-0E8E-4067-BCE0-01ED0AAAA0B2}" type="sibTrans" cxnId="{CFCDA896-1FDC-456E-8100-5F0BDB1AA518}">
      <dgm:prSet/>
      <dgm:spPr/>
      <dgm:t>
        <a:bodyPr/>
        <a:lstStyle/>
        <a:p>
          <a:endParaRPr lang="zh-CN" altLang="en-US"/>
        </a:p>
      </dgm:t>
    </dgm:pt>
    <dgm:pt modelId="{D8601BCB-DA92-4F58-88EA-4854A45A274D}">
      <dgm:prSet phldrT="[文本]" custT="1"/>
      <dgm:spPr/>
      <dgm:t>
        <a:bodyPr/>
        <a:lstStyle/>
        <a:p>
          <a:r>
            <a:rPr lang="zh-CN" altLang="en-US" sz="2200" dirty="0" smtClean="0"/>
            <a:t>行权价格</a:t>
          </a:r>
          <a:endParaRPr lang="zh-CN" altLang="en-US" sz="2200" dirty="0"/>
        </a:p>
      </dgm:t>
    </dgm:pt>
    <dgm:pt modelId="{C1986C6A-7614-45C1-A322-EB1072705B00}" type="parTrans" cxnId="{4B796510-325F-40BD-AC74-EC4FCB38BD1B}">
      <dgm:prSet/>
      <dgm:spPr/>
      <dgm:t>
        <a:bodyPr/>
        <a:lstStyle/>
        <a:p>
          <a:endParaRPr lang="zh-CN" altLang="en-US"/>
        </a:p>
      </dgm:t>
    </dgm:pt>
    <dgm:pt modelId="{45247E44-92B5-4B16-B868-05A35E8B96D9}" type="sibTrans" cxnId="{4B796510-325F-40BD-AC74-EC4FCB38BD1B}">
      <dgm:prSet/>
      <dgm:spPr/>
      <dgm:t>
        <a:bodyPr/>
        <a:lstStyle/>
        <a:p>
          <a:endParaRPr lang="zh-CN" altLang="en-US"/>
        </a:p>
      </dgm:t>
    </dgm:pt>
    <dgm:pt modelId="{95FDA660-EAEB-4645-8F77-646112BF6C59}">
      <dgm:prSet phldrT="[文本]"/>
      <dgm:spPr/>
      <dgm:t>
        <a:bodyPr/>
        <a:lstStyle/>
        <a:p>
          <a:r>
            <a:rPr lang="zh-CN" altLang="en-US" dirty="0" smtClean="0">
              <a:latin typeface="华文中宋" pitchFamily="2" charset="-122"/>
              <a:ea typeface="华文中宋" pitchFamily="2" charset="-122"/>
            </a:rPr>
            <a:t>合约规定的，买方有权在合约有效期限买入或者卖出标的资产的特定价格</a:t>
          </a:r>
          <a:endParaRPr lang="zh-CN" altLang="en-US" dirty="0">
            <a:latin typeface="华文中宋" pitchFamily="2" charset="-122"/>
            <a:ea typeface="华文中宋" pitchFamily="2" charset="-122"/>
          </a:endParaRPr>
        </a:p>
      </dgm:t>
    </dgm:pt>
    <dgm:pt modelId="{F9C67B7E-FACC-4E16-BD08-D219358E008D}" type="parTrans" cxnId="{6F0F549A-B0C9-42DA-8103-65B52E66764C}">
      <dgm:prSet/>
      <dgm:spPr/>
      <dgm:t>
        <a:bodyPr/>
        <a:lstStyle/>
        <a:p>
          <a:endParaRPr lang="zh-CN" altLang="en-US"/>
        </a:p>
      </dgm:t>
    </dgm:pt>
    <dgm:pt modelId="{6405F3F3-A5FB-4C01-A454-7405EEB92152}" type="sibTrans" cxnId="{6F0F549A-B0C9-42DA-8103-65B52E66764C}">
      <dgm:prSet/>
      <dgm:spPr/>
      <dgm:t>
        <a:bodyPr/>
        <a:lstStyle/>
        <a:p>
          <a:endParaRPr lang="zh-CN" altLang="en-US"/>
        </a:p>
      </dgm:t>
    </dgm:pt>
    <dgm:pt modelId="{B3B42B14-E87B-4448-A709-7C1A479F3018}">
      <dgm:prSet phldrT="[文本]" custT="1"/>
      <dgm:spPr/>
      <dgm:t>
        <a:bodyPr/>
        <a:lstStyle/>
        <a:p>
          <a:r>
            <a:rPr lang="zh-CN" altLang="en-US" sz="2200" dirty="0" smtClean="0"/>
            <a:t>标的资产</a:t>
          </a:r>
          <a:endParaRPr lang="zh-CN" altLang="en-US" sz="2200" dirty="0"/>
        </a:p>
      </dgm:t>
    </dgm:pt>
    <dgm:pt modelId="{9F590E74-2DAB-493A-9B15-3B75E49018CE}" type="parTrans" cxnId="{CC4AD30D-1060-4F5E-A481-54710FF31C2D}">
      <dgm:prSet/>
      <dgm:spPr/>
      <dgm:t>
        <a:bodyPr/>
        <a:lstStyle/>
        <a:p>
          <a:endParaRPr lang="zh-CN" altLang="en-US"/>
        </a:p>
      </dgm:t>
    </dgm:pt>
    <dgm:pt modelId="{F21E0764-1AD0-4E97-A31F-8A586F02C840}" type="sibTrans" cxnId="{CC4AD30D-1060-4F5E-A481-54710FF31C2D}">
      <dgm:prSet/>
      <dgm:spPr/>
      <dgm:t>
        <a:bodyPr/>
        <a:lstStyle/>
        <a:p>
          <a:endParaRPr lang="zh-CN" altLang="en-US"/>
        </a:p>
      </dgm:t>
    </dgm:pt>
    <dgm:pt modelId="{26A15728-47D4-4232-BE6B-4E86C0CBE4ED}">
      <dgm:prSet phldrT="[文本]"/>
      <dgm:spPr/>
      <dgm:t>
        <a:bodyPr/>
        <a:lstStyle/>
        <a:p>
          <a:r>
            <a:rPr lang="zh-CN" altLang="en-US" dirty="0" smtClean="0">
              <a:latin typeface="华文中宋" pitchFamily="2" charset="-122"/>
              <a:ea typeface="华文中宋" pitchFamily="2" charset="-122"/>
            </a:rPr>
            <a:t>合约规定的在确定时间交易的资产</a:t>
          </a:r>
          <a:endParaRPr lang="zh-CN" altLang="en-US" dirty="0">
            <a:latin typeface="华文中宋" pitchFamily="2" charset="-122"/>
            <a:ea typeface="华文中宋" pitchFamily="2" charset="-122"/>
          </a:endParaRPr>
        </a:p>
      </dgm:t>
    </dgm:pt>
    <dgm:pt modelId="{ECCBC625-A0C5-4D22-805A-D656004B940E}" type="parTrans" cxnId="{B124476D-F285-4803-8E8D-FFC433B6DABE}">
      <dgm:prSet/>
      <dgm:spPr/>
      <dgm:t>
        <a:bodyPr/>
        <a:lstStyle/>
        <a:p>
          <a:endParaRPr lang="zh-CN" altLang="en-US"/>
        </a:p>
      </dgm:t>
    </dgm:pt>
    <dgm:pt modelId="{0A1196C1-C051-4B20-843D-D122C71A6AB0}" type="sibTrans" cxnId="{B124476D-F285-4803-8E8D-FFC433B6DABE}">
      <dgm:prSet/>
      <dgm:spPr/>
      <dgm:t>
        <a:bodyPr/>
        <a:lstStyle/>
        <a:p>
          <a:endParaRPr lang="zh-CN" altLang="en-US"/>
        </a:p>
      </dgm:t>
    </dgm:pt>
    <dgm:pt modelId="{8E605606-78ED-498A-B2EE-EF0526075BAE}">
      <dgm:prSet phldrT="[文本]" custT="1"/>
      <dgm:spPr/>
      <dgm:t>
        <a:bodyPr/>
        <a:lstStyle/>
        <a:p>
          <a:r>
            <a:rPr lang="zh-CN" altLang="en-US" sz="2200" dirty="0" smtClean="0"/>
            <a:t>到期日</a:t>
          </a:r>
          <a:endParaRPr lang="zh-CN" altLang="en-US" sz="2200" dirty="0"/>
        </a:p>
      </dgm:t>
    </dgm:pt>
    <dgm:pt modelId="{339E816C-950C-4149-A554-022BA71DC53D}" type="sibTrans" cxnId="{2C699247-ACD9-4153-9174-DD5CA3228D1A}">
      <dgm:prSet/>
      <dgm:spPr/>
      <dgm:t>
        <a:bodyPr/>
        <a:lstStyle/>
        <a:p>
          <a:endParaRPr lang="zh-CN" altLang="en-US"/>
        </a:p>
      </dgm:t>
    </dgm:pt>
    <dgm:pt modelId="{302AC23E-6F8D-4856-A1A6-8CE6CCD72510}" type="parTrans" cxnId="{2C699247-ACD9-4153-9174-DD5CA3228D1A}">
      <dgm:prSet/>
      <dgm:spPr/>
      <dgm:t>
        <a:bodyPr/>
        <a:lstStyle/>
        <a:p>
          <a:endParaRPr lang="zh-CN" altLang="en-US"/>
        </a:p>
      </dgm:t>
    </dgm:pt>
    <dgm:pt modelId="{4CCD6418-D384-4171-889F-68ECEE65EF3F}" type="pres">
      <dgm:prSet presAssocID="{7C5266FA-C2E7-4F58-8345-FD6D4F4686D8}" presName="Name0" presStyleCnt="0">
        <dgm:presLayoutVars>
          <dgm:dir/>
          <dgm:animLvl val="lvl"/>
          <dgm:resizeHandles val="exact"/>
        </dgm:presLayoutVars>
      </dgm:prSet>
      <dgm:spPr/>
      <dgm:t>
        <a:bodyPr/>
        <a:lstStyle/>
        <a:p>
          <a:endParaRPr lang="zh-CN" altLang="en-US"/>
        </a:p>
      </dgm:t>
    </dgm:pt>
    <dgm:pt modelId="{E5889091-07FE-4485-A435-EABA1F504CF8}" type="pres">
      <dgm:prSet presAssocID="{C38345D2-9039-4453-8430-976F0D2E0606}" presName="linNode" presStyleCnt="0"/>
      <dgm:spPr/>
    </dgm:pt>
    <dgm:pt modelId="{135B8A4D-206A-4261-88FD-CCE837C7184A}" type="pres">
      <dgm:prSet presAssocID="{C38345D2-9039-4453-8430-976F0D2E0606}" presName="parentText" presStyleLbl="node1" presStyleIdx="0" presStyleCnt="4" custLinFactNeighborY="-208">
        <dgm:presLayoutVars>
          <dgm:chMax val="1"/>
          <dgm:bulletEnabled val="1"/>
        </dgm:presLayoutVars>
      </dgm:prSet>
      <dgm:spPr/>
      <dgm:t>
        <a:bodyPr/>
        <a:lstStyle/>
        <a:p>
          <a:endParaRPr lang="zh-CN" altLang="en-US"/>
        </a:p>
      </dgm:t>
    </dgm:pt>
    <dgm:pt modelId="{97D7FA8E-8EDC-4D05-B3C6-5FEF5EF4FD9C}" type="pres">
      <dgm:prSet presAssocID="{C38345D2-9039-4453-8430-976F0D2E0606}" presName="descendantText" presStyleLbl="alignAccFollowNode1" presStyleIdx="0" presStyleCnt="4">
        <dgm:presLayoutVars>
          <dgm:bulletEnabled val="1"/>
        </dgm:presLayoutVars>
      </dgm:prSet>
      <dgm:spPr/>
      <dgm:t>
        <a:bodyPr/>
        <a:lstStyle/>
        <a:p>
          <a:endParaRPr lang="zh-CN" altLang="en-US"/>
        </a:p>
      </dgm:t>
    </dgm:pt>
    <dgm:pt modelId="{6080E0C7-AFDE-4146-B970-EA080C4245AF}" type="pres">
      <dgm:prSet presAssocID="{2DE72B51-4A7E-4011-B405-668A39726D27}" presName="sp" presStyleCnt="0"/>
      <dgm:spPr/>
    </dgm:pt>
    <dgm:pt modelId="{4465773D-10BB-43C1-9949-57CB75D41618}" type="pres">
      <dgm:prSet presAssocID="{8E605606-78ED-498A-B2EE-EF0526075BAE}" presName="linNode" presStyleCnt="0"/>
      <dgm:spPr/>
    </dgm:pt>
    <dgm:pt modelId="{4C01824E-0EE4-4F2B-B156-28931D148C01}" type="pres">
      <dgm:prSet presAssocID="{8E605606-78ED-498A-B2EE-EF0526075BAE}" presName="parentText" presStyleLbl="node1" presStyleIdx="1" presStyleCnt="4">
        <dgm:presLayoutVars>
          <dgm:chMax val="1"/>
          <dgm:bulletEnabled val="1"/>
        </dgm:presLayoutVars>
      </dgm:prSet>
      <dgm:spPr/>
      <dgm:t>
        <a:bodyPr/>
        <a:lstStyle/>
        <a:p>
          <a:endParaRPr lang="zh-CN" altLang="en-US"/>
        </a:p>
      </dgm:t>
    </dgm:pt>
    <dgm:pt modelId="{B221C703-9074-4C47-9AE0-70EDF44220A5}" type="pres">
      <dgm:prSet presAssocID="{8E605606-78ED-498A-B2EE-EF0526075BAE}" presName="descendantText" presStyleLbl="alignAccFollowNode1" presStyleIdx="1" presStyleCnt="4">
        <dgm:presLayoutVars>
          <dgm:bulletEnabled val="1"/>
        </dgm:presLayoutVars>
      </dgm:prSet>
      <dgm:spPr/>
      <dgm:t>
        <a:bodyPr/>
        <a:lstStyle/>
        <a:p>
          <a:endParaRPr lang="zh-CN" altLang="en-US"/>
        </a:p>
      </dgm:t>
    </dgm:pt>
    <dgm:pt modelId="{B8FB38AD-5F46-4DE3-83EB-0EEDF25A1375}" type="pres">
      <dgm:prSet presAssocID="{339E816C-950C-4149-A554-022BA71DC53D}" presName="sp" presStyleCnt="0"/>
      <dgm:spPr/>
    </dgm:pt>
    <dgm:pt modelId="{0CB30304-99C1-4335-8A58-1E38DDD33C8B}" type="pres">
      <dgm:prSet presAssocID="{D8601BCB-DA92-4F58-88EA-4854A45A274D}" presName="linNode" presStyleCnt="0"/>
      <dgm:spPr/>
    </dgm:pt>
    <dgm:pt modelId="{EF4A82CD-C138-4A3E-9289-9776D27D14FF}" type="pres">
      <dgm:prSet presAssocID="{D8601BCB-DA92-4F58-88EA-4854A45A274D}" presName="parentText" presStyleLbl="node1" presStyleIdx="2" presStyleCnt="4">
        <dgm:presLayoutVars>
          <dgm:chMax val="1"/>
          <dgm:bulletEnabled val="1"/>
        </dgm:presLayoutVars>
      </dgm:prSet>
      <dgm:spPr/>
      <dgm:t>
        <a:bodyPr/>
        <a:lstStyle/>
        <a:p>
          <a:endParaRPr lang="zh-CN" altLang="en-US"/>
        </a:p>
      </dgm:t>
    </dgm:pt>
    <dgm:pt modelId="{652C62B1-0F5C-4591-BDFA-6043855B6987}" type="pres">
      <dgm:prSet presAssocID="{D8601BCB-DA92-4F58-88EA-4854A45A274D}" presName="descendantText" presStyleLbl="alignAccFollowNode1" presStyleIdx="2" presStyleCnt="4">
        <dgm:presLayoutVars>
          <dgm:bulletEnabled val="1"/>
        </dgm:presLayoutVars>
      </dgm:prSet>
      <dgm:spPr/>
      <dgm:t>
        <a:bodyPr/>
        <a:lstStyle/>
        <a:p>
          <a:endParaRPr lang="zh-CN" altLang="en-US"/>
        </a:p>
      </dgm:t>
    </dgm:pt>
    <dgm:pt modelId="{4B386F54-B3A0-4B3A-8ED4-288CAD2363C5}" type="pres">
      <dgm:prSet presAssocID="{45247E44-92B5-4B16-B868-05A35E8B96D9}" presName="sp" presStyleCnt="0"/>
      <dgm:spPr/>
    </dgm:pt>
    <dgm:pt modelId="{70FB9190-98C8-4CE4-8C72-E51EDD8E5A3D}" type="pres">
      <dgm:prSet presAssocID="{B3B42B14-E87B-4448-A709-7C1A479F3018}" presName="linNode" presStyleCnt="0"/>
      <dgm:spPr/>
    </dgm:pt>
    <dgm:pt modelId="{883770B0-668B-4439-9ED2-5B807BF2435D}" type="pres">
      <dgm:prSet presAssocID="{B3B42B14-E87B-4448-A709-7C1A479F3018}" presName="parentText" presStyleLbl="node1" presStyleIdx="3" presStyleCnt="4" custLinFactNeighborX="-2203" custLinFactNeighborY="2908">
        <dgm:presLayoutVars>
          <dgm:chMax val="1"/>
          <dgm:bulletEnabled val="1"/>
        </dgm:presLayoutVars>
      </dgm:prSet>
      <dgm:spPr/>
      <dgm:t>
        <a:bodyPr/>
        <a:lstStyle/>
        <a:p>
          <a:endParaRPr lang="zh-CN" altLang="en-US"/>
        </a:p>
      </dgm:t>
    </dgm:pt>
    <dgm:pt modelId="{94D10156-60A9-4CAB-AB5C-E66CADE2265A}" type="pres">
      <dgm:prSet presAssocID="{B3B42B14-E87B-4448-A709-7C1A479F3018}" presName="descendantText" presStyleLbl="alignAccFollowNode1" presStyleIdx="3" presStyleCnt="4">
        <dgm:presLayoutVars>
          <dgm:bulletEnabled val="1"/>
        </dgm:presLayoutVars>
      </dgm:prSet>
      <dgm:spPr/>
      <dgm:t>
        <a:bodyPr/>
        <a:lstStyle/>
        <a:p>
          <a:endParaRPr lang="zh-CN" altLang="en-US"/>
        </a:p>
      </dgm:t>
    </dgm:pt>
  </dgm:ptLst>
  <dgm:cxnLst>
    <dgm:cxn modelId="{FD6CD00A-7FD0-48D0-8302-A38202DE8DBD}" type="presOf" srcId="{26A15728-47D4-4232-BE6B-4E86C0CBE4ED}" destId="{94D10156-60A9-4CAB-AB5C-E66CADE2265A}" srcOrd="0" destOrd="0" presId="urn:microsoft.com/office/officeart/2005/8/layout/vList5"/>
    <dgm:cxn modelId="{6F0F549A-B0C9-42DA-8103-65B52E66764C}" srcId="{D8601BCB-DA92-4F58-88EA-4854A45A274D}" destId="{95FDA660-EAEB-4645-8F77-646112BF6C59}" srcOrd="0" destOrd="0" parTransId="{F9C67B7E-FACC-4E16-BD08-D219358E008D}" sibTransId="{6405F3F3-A5FB-4C01-A454-7405EEB92152}"/>
    <dgm:cxn modelId="{55C0E459-94E4-4A87-BDD2-4EF184698856}" srcId="{C38345D2-9039-4453-8430-976F0D2E0606}" destId="{091227CE-18EF-4B08-B469-69C28432BD87}" srcOrd="0" destOrd="0" parTransId="{7880BA5A-E1A5-4A20-9B1D-A4BDFE56A793}" sibTransId="{101E2061-7E07-484A-93FC-ED03AB6ECEC4}"/>
    <dgm:cxn modelId="{617BC094-F466-48D8-AE28-930C00D2E72E}" type="presOf" srcId="{8E605606-78ED-498A-B2EE-EF0526075BAE}" destId="{4C01824E-0EE4-4F2B-B156-28931D148C01}" srcOrd="0" destOrd="0" presId="urn:microsoft.com/office/officeart/2005/8/layout/vList5"/>
    <dgm:cxn modelId="{4E0B11CD-472F-4AE5-AB06-E4AD3DE622CA}" type="presOf" srcId="{D8601BCB-DA92-4F58-88EA-4854A45A274D}" destId="{EF4A82CD-C138-4A3E-9289-9776D27D14FF}" srcOrd="0" destOrd="0" presId="urn:microsoft.com/office/officeart/2005/8/layout/vList5"/>
    <dgm:cxn modelId="{CFCDA896-1FDC-456E-8100-5F0BDB1AA518}" srcId="{8E605606-78ED-498A-B2EE-EF0526075BAE}" destId="{FFAC9AB5-50FF-4AA4-BE4B-859BD804087D}" srcOrd="0" destOrd="0" parTransId="{B87E2C6D-D9A7-4692-9F7D-B51D7F63E53F}" sibTransId="{68B59A66-0E8E-4067-BCE0-01ED0AAAA0B2}"/>
    <dgm:cxn modelId="{4B796510-325F-40BD-AC74-EC4FCB38BD1B}" srcId="{7C5266FA-C2E7-4F58-8345-FD6D4F4686D8}" destId="{D8601BCB-DA92-4F58-88EA-4854A45A274D}" srcOrd="2" destOrd="0" parTransId="{C1986C6A-7614-45C1-A322-EB1072705B00}" sibTransId="{45247E44-92B5-4B16-B868-05A35E8B96D9}"/>
    <dgm:cxn modelId="{D9B4B195-CB0B-4997-B4EE-FC2C79845C88}" type="presOf" srcId="{B3B42B14-E87B-4448-A709-7C1A479F3018}" destId="{883770B0-668B-4439-9ED2-5B807BF2435D}" srcOrd="0" destOrd="0" presId="urn:microsoft.com/office/officeart/2005/8/layout/vList5"/>
    <dgm:cxn modelId="{FA9C857F-87CD-4648-ABA1-D2DE2FA34F69}" type="presOf" srcId="{95FDA660-EAEB-4645-8F77-646112BF6C59}" destId="{652C62B1-0F5C-4591-BDFA-6043855B6987}" srcOrd="0" destOrd="0" presId="urn:microsoft.com/office/officeart/2005/8/layout/vList5"/>
    <dgm:cxn modelId="{2C699247-ACD9-4153-9174-DD5CA3228D1A}" srcId="{7C5266FA-C2E7-4F58-8345-FD6D4F4686D8}" destId="{8E605606-78ED-498A-B2EE-EF0526075BAE}" srcOrd="1" destOrd="0" parTransId="{302AC23E-6F8D-4856-A1A6-8CE6CCD72510}" sibTransId="{339E816C-950C-4149-A554-022BA71DC53D}"/>
    <dgm:cxn modelId="{D1B7CB09-B240-4952-85A2-E56851216615}" type="presOf" srcId="{7C5266FA-C2E7-4F58-8345-FD6D4F4686D8}" destId="{4CCD6418-D384-4171-889F-68ECEE65EF3F}" srcOrd="0" destOrd="0" presId="urn:microsoft.com/office/officeart/2005/8/layout/vList5"/>
    <dgm:cxn modelId="{14DAD43D-48AB-4BF5-B959-55E7FAEF1E92}" type="presOf" srcId="{091227CE-18EF-4B08-B469-69C28432BD87}" destId="{97D7FA8E-8EDC-4D05-B3C6-5FEF5EF4FD9C}" srcOrd="0" destOrd="0" presId="urn:microsoft.com/office/officeart/2005/8/layout/vList5"/>
    <dgm:cxn modelId="{B124476D-F285-4803-8E8D-FFC433B6DABE}" srcId="{B3B42B14-E87B-4448-A709-7C1A479F3018}" destId="{26A15728-47D4-4232-BE6B-4E86C0CBE4ED}" srcOrd="0" destOrd="0" parTransId="{ECCBC625-A0C5-4D22-805A-D656004B940E}" sibTransId="{0A1196C1-C051-4B20-843D-D122C71A6AB0}"/>
    <dgm:cxn modelId="{CC4AD30D-1060-4F5E-A481-54710FF31C2D}" srcId="{7C5266FA-C2E7-4F58-8345-FD6D4F4686D8}" destId="{B3B42B14-E87B-4448-A709-7C1A479F3018}" srcOrd="3" destOrd="0" parTransId="{9F590E74-2DAB-493A-9B15-3B75E49018CE}" sibTransId="{F21E0764-1AD0-4E97-A31F-8A586F02C840}"/>
    <dgm:cxn modelId="{4D10F6EF-3917-47E3-8689-BEDB0A04FF53}" type="presOf" srcId="{C38345D2-9039-4453-8430-976F0D2E0606}" destId="{135B8A4D-206A-4261-88FD-CCE837C7184A}" srcOrd="0" destOrd="0" presId="urn:microsoft.com/office/officeart/2005/8/layout/vList5"/>
    <dgm:cxn modelId="{DB2F64B5-66B0-4A13-B143-980614E9F6B4}" srcId="{7C5266FA-C2E7-4F58-8345-FD6D4F4686D8}" destId="{C38345D2-9039-4453-8430-976F0D2E0606}" srcOrd="0" destOrd="0" parTransId="{3F0EED36-C2AB-49AB-BC6F-B5951AD26496}" sibTransId="{2DE72B51-4A7E-4011-B405-668A39726D27}"/>
    <dgm:cxn modelId="{AED2B63B-5700-4882-8861-7332376564BD}" type="presOf" srcId="{FFAC9AB5-50FF-4AA4-BE4B-859BD804087D}" destId="{B221C703-9074-4C47-9AE0-70EDF44220A5}" srcOrd="0" destOrd="0" presId="urn:microsoft.com/office/officeart/2005/8/layout/vList5"/>
    <dgm:cxn modelId="{1CF740AB-61C3-4B7C-9E70-9368271F06D8}" type="presParOf" srcId="{4CCD6418-D384-4171-889F-68ECEE65EF3F}" destId="{E5889091-07FE-4485-A435-EABA1F504CF8}" srcOrd="0" destOrd="0" presId="urn:microsoft.com/office/officeart/2005/8/layout/vList5"/>
    <dgm:cxn modelId="{856ABB6B-2EC7-48FC-9E40-13D19D78E2B5}" type="presParOf" srcId="{E5889091-07FE-4485-A435-EABA1F504CF8}" destId="{135B8A4D-206A-4261-88FD-CCE837C7184A}" srcOrd="0" destOrd="0" presId="urn:microsoft.com/office/officeart/2005/8/layout/vList5"/>
    <dgm:cxn modelId="{5A03E64D-5E96-492A-8DC4-DFB83017CC95}" type="presParOf" srcId="{E5889091-07FE-4485-A435-EABA1F504CF8}" destId="{97D7FA8E-8EDC-4D05-B3C6-5FEF5EF4FD9C}" srcOrd="1" destOrd="0" presId="urn:microsoft.com/office/officeart/2005/8/layout/vList5"/>
    <dgm:cxn modelId="{0D7200A4-B10E-4971-9DDF-C38324C6C23B}" type="presParOf" srcId="{4CCD6418-D384-4171-889F-68ECEE65EF3F}" destId="{6080E0C7-AFDE-4146-B970-EA080C4245AF}" srcOrd="1" destOrd="0" presId="urn:microsoft.com/office/officeart/2005/8/layout/vList5"/>
    <dgm:cxn modelId="{94515446-335C-4CA8-901E-15CB91CF1F78}" type="presParOf" srcId="{4CCD6418-D384-4171-889F-68ECEE65EF3F}" destId="{4465773D-10BB-43C1-9949-57CB75D41618}" srcOrd="2" destOrd="0" presId="urn:microsoft.com/office/officeart/2005/8/layout/vList5"/>
    <dgm:cxn modelId="{65F9E722-AD50-4FA9-A9A4-E183167E1C96}" type="presParOf" srcId="{4465773D-10BB-43C1-9949-57CB75D41618}" destId="{4C01824E-0EE4-4F2B-B156-28931D148C01}" srcOrd="0" destOrd="0" presId="urn:microsoft.com/office/officeart/2005/8/layout/vList5"/>
    <dgm:cxn modelId="{55D30390-D25D-4969-8CFE-D1CD422FE8F5}" type="presParOf" srcId="{4465773D-10BB-43C1-9949-57CB75D41618}" destId="{B221C703-9074-4C47-9AE0-70EDF44220A5}" srcOrd="1" destOrd="0" presId="urn:microsoft.com/office/officeart/2005/8/layout/vList5"/>
    <dgm:cxn modelId="{92DF8919-8E49-4A1A-8B85-08AF767C1B49}" type="presParOf" srcId="{4CCD6418-D384-4171-889F-68ECEE65EF3F}" destId="{B8FB38AD-5F46-4DE3-83EB-0EEDF25A1375}" srcOrd="3" destOrd="0" presId="urn:microsoft.com/office/officeart/2005/8/layout/vList5"/>
    <dgm:cxn modelId="{D449E685-A884-4839-85B7-5F5EE1381626}" type="presParOf" srcId="{4CCD6418-D384-4171-889F-68ECEE65EF3F}" destId="{0CB30304-99C1-4335-8A58-1E38DDD33C8B}" srcOrd="4" destOrd="0" presId="urn:microsoft.com/office/officeart/2005/8/layout/vList5"/>
    <dgm:cxn modelId="{9AA68858-B440-42EE-ABD9-CF5EE9C8D525}" type="presParOf" srcId="{0CB30304-99C1-4335-8A58-1E38DDD33C8B}" destId="{EF4A82CD-C138-4A3E-9289-9776D27D14FF}" srcOrd="0" destOrd="0" presId="urn:microsoft.com/office/officeart/2005/8/layout/vList5"/>
    <dgm:cxn modelId="{46E5F527-26B8-43AD-BDBC-73FEE98D7300}" type="presParOf" srcId="{0CB30304-99C1-4335-8A58-1E38DDD33C8B}" destId="{652C62B1-0F5C-4591-BDFA-6043855B6987}" srcOrd="1" destOrd="0" presId="urn:microsoft.com/office/officeart/2005/8/layout/vList5"/>
    <dgm:cxn modelId="{9C89C40A-820F-456E-A60A-315E287937B7}" type="presParOf" srcId="{4CCD6418-D384-4171-889F-68ECEE65EF3F}" destId="{4B386F54-B3A0-4B3A-8ED4-288CAD2363C5}" srcOrd="5" destOrd="0" presId="urn:microsoft.com/office/officeart/2005/8/layout/vList5"/>
    <dgm:cxn modelId="{ABA0BB10-21DF-462F-8465-C1A39D3FCEA6}" type="presParOf" srcId="{4CCD6418-D384-4171-889F-68ECEE65EF3F}" destId="{70FB9190-98C8-4CE4-8C72-E51EDD8E5A3D}" srcOrd="6" destOrd="0" presId="urn:microsoft.com/office/officeart/2005/8/layout/vList5"/>
    <dgm:cxn modelId="{FDBCA508-C2C5-4BE2-92A9-8A43A29D3E2D}" type="presParOf" srcId="{70FB9190-98C8-4CE4-8C72-E51EDD8E5A3D}" destId="{883770B0-668B-4439-9ED2-5B807BF2435D}" srcOrd="0" destOrd="0" presId="urn:microsoft.com/office/officeart/2005/8/layout/vList5"/>
    <dgm:cxn modelId="{4DAF1397-E690-44BC-9632-FEDAA6A293BF}" type="presParOf" srcId="{70FB9190-98C8-4CE4-8C72-E51EDD8E5A3D}" destId="{94D10156-60A9-4CAB-AB5C-E66CADE2265A}"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a:ext uri="{C62137D5-CB1D-491B-B009-E17868A290BF}">
      <dgm14:recolorImg xmlns=""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F797FEF7-2FF7-428A-A275-37820D19AA3D}" type="doc">
      <dgm:prSet loTypeId="urn:microsoft.com/office/officeart/2005/8/layout/vList4#2" loCatId="picture" qsTypeId="urn:microsoft.com/office/officeart/2005/8/quickstyle/simple1" qsCatId="simple" csTypeId="urn:microsoft.com/office/officeart/2005/8/colors/accent2_5" csCatId="accent2" phldr="1"/>
      <dgm:spPr/>
      <dgm:t>
        <a:bodyPr/>
        <a:lstStyle/>
        <a:p>
          <a:endParaRPr lang="zh-CN" altLang="en-US"/>
        </a:p>
      </dgm:t>
    </dgm:pt>
    <dgm:pt modelId="{E72789A2-7CAF-4ACC-B674-0D067AF6F0B6}">
      <dgm:prSet phldrT="[文本]" custT="1"/>
      <dgm:spPr/>
      <dgm:t>
        <a:bodyPr/>
        <a:lstStyle/>
        <a:p>
          <a:r>
            <a:rPr lang="zh-CN" altLang="en-US" sz="2200" dirty="0" smtClean="0"/>
            <a:t>看涨期权</a:t>
          </a:r>
          <a:endParaRPr lang="zh-CN" altLang="en-US" sz="2200" dirty="0"/>
        </a:p>
      </dgm:t>
    </dgm:pt>
    <dgm:pt modelId="{A5DCBA65-668C-470B-AF66-DEA2A6DFBCDE}" type="parTrans" cxnId="{74FCDF08-93BE-42F6-90C5-D5C6B708723D}">
      <dgm:prSet/>
      <dgm:spPr/>
      <dgm:t>
        <a:bodyPr/>
        <a:lstStyle/>
        <a:p>
          <a:endParaRPr lang="zh-CN" altLang="en-US"/>
        </a:p>
      </dgm:t>
    </dgm:pt>
    <dgm:pt modelId="{C4A6D18C-9421-4D5B-B9A1-26970FEC7D61}" type="sibTrans" cxnId="{74FCDF08-93BE-42F6-90C5-D5C6B708723D}">
      <dgm:prSet/>
      <dgm:spPr/>
      <dgm:t>
        <a:bodyPr/>
        <a:lstStyle/>
        <a:p>
          <a:endParaRPr lang="zh-CN" altLang="en-US"/>
        </a:p>
      </dgm:t>
    </dgm:pt>
    <dgm:pt modelId="{DA51EEA9-62DC-49A6-B28A-2B2A81BE24A6}">
      <dgm:prSet phldrT="[文本]" custT="1"/>
      <dgm:spPr/>
      <dgm:t>
        <a:bodyPr/>
        <a:lstStyle/>
        <a:p>
          <a:r>
            <a:rPr lang="zh-CN" altLang="en-US" sz="2000" dirty="0" smtClean="0">
              <a:latin typeface="华文中宋" pitchFamily="2" charset="-122"/>
              <a:ea typeface="华文中宋" pitchFamily="2" charset="-122"/>
              <a:cs typeface="Times New Roman" pitchFamily="18" charset="0"/>
            </a:rPr>
            <a:t>买方拥有在将来某一时间以特定价格</a:t>
          </a:r>
          <a:r>
            <a:rPr lang="zh-CN" altLang="en-US" sz="2000" b="1" dirty="0" smtClean="0">
              <a:solidFill>
                <a:srgbClr val="FF0000"/>
              </a:solidFill>
              <a:latin typeface="华文中宋" pitchFamily="2" charset="-122"/>
              <a:ea typeface="华文中宋" pitchFamily="2" charset="-122"/>
              <a:cs typeface="Times New Roman" pitchFamily="18" charset="0"/>
            </a:rPr>
            <a:t>买入</a:t>
          </a:r>
          <a:r>
            <a:rPr lang="zh-CN" altLang="en-US" sz="2000" dirty="0" smtClean="0">
              <a:latin typeface="华文中宋" pitchFamily="2" charset="-122"/>
              <a:ea typeface="华文中宋" pitchFamily="2" charset="-122"/>
              <a:cs typeface="Times New Roman" pitchFamily="18" charset="0"/>
            </a:rPr>
            <a:t>标的资产的权利</a:t>
          </a:r>
          <a:endParaRPr lang="zh-CN" altLang="en-US" sz="2000" dirty="0"/>
        </a:p>
      </dgm:t>
    </dgm:pt>
    <dgm:pt modelId="{9E9575A2-3609-421E-B66B-7CFB4AF1A536}" type="parTrans" cxnId="{E0A7BBC5-3572-4885-8F74-7E14EF21C9F2}">
      <dgm:prSet/>
      <dgm:spPr/>
      <dgm:t>
        <a:bodyPr/>
        <a:lstStyle/>
        <a:p>
          <a:endParaRPr lang="zh-CN" altLang="en-US"/>
        </a:p>
      </dgm:t>
    </dgm:pt>
    <dgm:pt modelId="{C70B67B4-0EC5-4C88-B65C-E22CD071DD3B}" type="sibTrans" cxnId="{E0A7BBC5-3572-4885-8F74-7E14EF21C9F2}">
      <dgm:prSet/>
      <dgm:spPr/>
      <dgm:t>
        <a:bodyPr/>
        <a:lstStyle/>
        <a:p>
          <a:endParaRPr lang="zh-CN" altLang="en-US"/>
        </a:p>
      </dgm:t>
    </dgm:pt>
    <dgm:pt modelId="{586D40F6-9E38-4F7C-8DAE-16186ABA5855}">
      <dgm:prSet phldrT="[文本]" custT="1"/>
      <dgm:spPr/>
      <dgm:t>
        <a:bodyPr/>
        <a:lstStyle/>
        <a:p>
          <a:r>
            <a:rPr lang="zh-CN" altLang="en-US" sz="2200" dirty="0" smtClean="0"/>
            <a:t>看跌期权</a:t>
          </a:r>
          <a:endParaRPr lang="zh-CN" altLang="en-US" sz="2200" dirty="0"/>
        </a:p>
      </dgm:t>
    </dgm:pt>
    <dgm:pt modelId="{B86C214A-3511-42D0-9A49-4CC168AB70B3}" type="parTrans" cxnId="{7F2B7033-B324-4606-A7D4-77D345DCE868}">
      <dgm:prSet/>
      <dgm:spPr/>
      <dgm:t>
        <a:bodyPr/>
        <a:lstStyle/>
        <a:p>
          <a:endParaRPr lang="zh-CN" altLang="en-US"/>
        </a:p>
      </dgm:t>
    </dgm:pt>
    <dgm:pt modelId="{288311F4-DAB2-440B-8184-82ADAB867B1A}" type="sibTrans" cxnId="{7F2B7033-B324-4606-A7D4-77D345DCE868}">
      <dgm:prSet/>
      <dgm:spPr/>
      <dgm:t>
        <a:bodyPr/>
        <a:lstStyle/>
        <a:p>
          <a:endParaRPr lang="zh-CN" altLang="en-US"/>
        </a:p>
      </dgm:t>
    </dgm:pt>
    <dgm:pt modelId="{BF465265-EFA1-4981-A8A8-3A6A2F3CC16D}">
      <dgm:prSet phldrT="[文本]" custT="1"/>
      <dgm:spPr/>
      <dgm:t>
        <a:bodyPr/>
        <a:lstStyle/>
        <a:p>
          <a:r>
            <a:rPr lang="zh-CN" altLang="en-US" sz="2000" dirty="0" smtClean="0">
              <a:latin typeface="华文中宋" pitchFamily="2" charset="-122"/>
              <a:ea typeface="华文中宋" pitchFamily="2" charset="-122"/>
              <a:cs typeface="Times New Roman" pitchFamily="18" charset="0"/>
            </a:rPr>
            <a:t>买方拥有在将来某一时间以特定价格</a:t>
          </a:r>
          <a:r>
            <a:rPr lang="zh-CN" altLang="en-US" sz="2000" b="1" dirty="0" smtClean="0">
              <a:solidFill>
                <a:srgbClr val="FF0000"/>
              </a:solidFill>
              <a:latin typeface="华文中宋" pitchFamily="2" charset="-122"/>
              <a:ea typeface="华文中宋" pitchFamily="2" charset="-122"/>
              <a:cs typeface="Times New Roman" pitchFamily="18" charset="0"/>
            </a:rPr>
            <a:t>卖出</a:t>
          </a:r>
          <a:r>
            <a:rPr lang="zh-CN" altLang="en-US" sz="2000" dirty="0" smtClean="0">
              <a:latin typeface="华文中宋" pitchFamily="2" charset="-122"/>
              <a:ea typeface="华文中宋" pitchFamily="2" charset="-122"/>
              <a:cs typeface="Times New Roman" pitchFamily="18" charset="0"/>
            </a:rPr>
            <a:t>标的资产的权利</a:t>
          </a:r>
          <a:endParaRPr lang="zh-CN" altLang="en-US" sz="2000" dirty="0"/>
        </a:p>
      </dgm:t>
    </dgm:pt>
    <dgm:pt modelId="{797B0B41-2796-472C-A4AC-C66EDD16AC82}" type="parTrans" cxnId="{EBEA6232-63FD-4B66-9282-BB706126AFEB}">
      <dgm:prSet/>
      <dgm:spPr/>
      <dgm:t>
        <a:bodyPr/>
        <a:lstStyle/>
        <a:p>
          <a:endParaRPr lang="zh-CN" altLang="en-US"/>
        </a:p>
      </dgm:t>
    </dgm:pt>
    <dgm:pt modelId="{F6F44BC4-54BE-469B-9D3A-D04A01DE1CB6}" type="sibTrans" cxnId="{EBEA6232-63FD-4B66-9282-BB706126AFEB}">
      <dgm:prSet/>
      <dgm:spPr/>
      <dgm:t>
        <a:bodyPr/>
        <a:lstStyle/>
        <a:p>
          <a:endParaRPr lang="zh-CN" altLang="en-US"/>
        </a:p>
      </dgm:t>
    </dgm:pt>
    <dgm:pt modelId="{932DCE9A-E769-4526-A92A-655D9BCAFD7E}" type="pres">
      <dgm:prSet presAssocID="{F797FEF7-2FF7-428A-A275-37820D19AA3D}" presName="linear" presStyleCnt="0">
        <dgm:presLayoutVars>
          <dgm:dir/>
          <dgm:resizeHandles val="exact"/>
        </dgm:presLayoutVars>
      </dgm:prSet>
      <dgm:spPr/>
      <dgm:t>
        <a:bodyPr/>
        <a:lstStyle/>
        <a:p>
          <a:endParaRPr lang="zh-CN" altLang="en-US"/>
        </a:p>
      </dgm:t>
    </dgm:pt>
    <dgm:pt modelId="{2F5217A0-7DE2-4958-849C-B2FEA0364B8D}" type="pres">
      <dgm:prSet presAssocID="{E72789A2-7CAF-4ACC-B674-0D067AF6F0B6}" presName="comp" presStyleCnt="0"/>
      <dgm:spPr/>
    </dgm:pt>
    <dgm:pt modelId="{FB82F66D-4A70-49BC-8D0F-40A996F479ED}" type="pres">
      <dgm:prSet presAssocID="{E72789A2-7CAF-4ACC-B674-0D067AF6F0B6}" presName="box" presStyleLbl="node1" presStyleIdx="0" presStyleCnt="2"/>
      <dgm:spPr/>
      <dgm:t>
        <a:bodyPr/>
        <a:lstStyle/>
        <a:p>
          <a:endParaRPr lang="zh-CN" altLang="en-US"/>
        </a:p>
      </dgm:t>
    </dgm:pt>
    <dgm:pt modelId="{9A1147A5-51CA-48A2-BB6C-3381EF042686}" type="pres">
      <dgm:prSet presAssocID="{E72789A2-7CAF-4ACC-B674-0D067AF6F0B6}" presName="img" presStyleLbl="fgImgPlace1" presStyleIdx="0" presStyleCnt="2"/>
      <dgm:spPr>
        <a:blipFill rotWithShape="1">
          <a:blip xmlns:r="http://schemas.openxmlformats.org/officeDocument/2006/relationships" r:embed="rId1"/>
          <a:stretch>
            <a:fillRect/>
          </a:stretch>
        </a:blipFill>
      </dgm:spPr>
    </dgm:pt>
    <dgm:pt modelId="{1DC72ACB-7E44-49BB-B18D-D1FE2631CD44}" type="pres">
      <dgm:prSet presAssocID="{E72789A2-7CAF-4ACC-B674-0D067AF6F0B6}" presName="text" presStyleLbl="node1" presStyleIdx="0" presStyleCnt="2">
        <dgm:presLayoutVars>
          <dgm:bulletEnabled val="1"/>
        </dgm:presLayoutVars>
      </dgm:prSet>
      <dgm:spPr/>
      <dgm:t>
        <a:bodyPr/>
        <a:lstStyle/>
        <a:p>
          <a:endParaRPr lang="zh-CN" altLang="en-US"/>
        </a:p>
      </dgm:t>
    </dgm:pt>
    <dgm:pt modelId="{4BEE8662-4CA4-4D70-8E18-945919A0C952}" type="pres">
      <dgm:prSet presAssocID="{C4A6D18C-9421-4D5B-B9A1-26970FEC7D61}" presName="spacer" presStyleCnt="0"/>
      <dgm:spPr/>
    </dgm:pt>
    <dgm:pt modelId="{582AD56F-00CA-4308-B931-CA884FD9FA56}" type="pres">
      <dgm:prSet presAssocID="{586D40F6-9E38-4F7C-8DAE-16186ABA5855}" presName="comp" presStyleCnt="0"/>
      <dgm:spPr/>
    </dgm:pt>
    <dgm:pt modelId="{DD495BE0-F3CF-4DE0-A97C-5DFB2A8874C8}" type="pres">
      <dgm:prSet presAssocID="{586D40F6-9E38-4F7C-8DAE-16186ABA5855}" presName="box" presStyleLbl="node1" presStyleIdx="1" presStyleCnt="2"/>
      <dgm:spPr/>
      <dgm:t>
        <a:bodyPr/>
        <a:lstStyle/>
        <a:p>
          <a:endParaRPr lang="zh-CN" altLang="en-US"/>
        </a:p>
      </dgm:t>
    </dgm:pt>
    <dgm:pt modelId="{47F95535-7FBD-48DD-A0DB-81D2BF35D0DF}" type="pres">
      <dgm:prSet presAssocID="{586D40F6-9E38-4F7C-8DAE-16186ABA5855}" presName="img" presStyleLbl="fgImgPlace1" presStyleIdx="1" presStyleCnt="2"/>
      <dgm:spPr>
        <a:blipFill rotWithShape="1">
          <a:blip xmlns:r="http://schemas.openxmlformats.org/officeDocument/2006/relationships" r:embed="rId2"/>
          <a:stretch>
            <a:fillRect/>
          </a:stretch>
        </a:blipFill>
      </dgm:spPr>
    </dgm:pt>
    <dgm:pt modelId="{E2BB5E0D-C7C4-4C67-9DB1-4019090CF25C}" type="pres">
      <dgm:prSet presAssocID="{586D40F6-9E38-4F7C-8DAE-16186ABA5855}" presName="text" presStyleLbl="node1" presStyleIdx="1" presStyleCnt="2">
        <dgm:presLayoutVars>
          <dgm:bulletEnabled val="1"/>
        </dgm:presLayoutVars>
      </dgm:prSet>
      <dgm:spPr/>
      <dgm:t>
        <a:bodyPr/>
        <a:lstStyle/>
        <a:p>
          <a:endParaRPr lang="zh-CN" altLang="en-US"/>
        </a:p>
      </dgm:t>
    </dgm:pt>
  </dgm:ptLst>
  <dgm:cxnLst>
    <dgm:cxn modelId="{3F0CB068-56C2-4AA0-A213-BAB0FA1E977A}" type="presOf" srcId="{DA51EEA9-62DC-49A6-B28A-2B2A81BE24A6}" destId="{FB82F66D-4A70-49BC-8D0F-40A996F479ED}" srcOrd="0" destOrd="1" presId="urn:microsoft.com/office/officeart/2005/8/layout/vList4#2"/>
    <dgm:cxn modelId="{6C31DBDE-ACA6-4599-B903-A8FC44680A65}" type="presOf" srcId="{586D40F6-9E38-4F7C-8DAE-16186ABA5855}" destId="{E2BB5E0D-C7C4-4C67-9DB1-4019090CF25C}" srcOrd="1" destOrd="0" presId="urn:microsoft.com/office/officeart/2005/8/layout/vList4#2"/>
    <dgm:cxn modelId="{74FCDF08-93BE-42F6-90C5-D5C6B708723D}" srcId="{F797FEF7-2FF7-428A-A275-37820D19AA3D}" destId="{E72789A2-7CAF-4ACC-B674-0D067AF6F0B6}" srcOrd="0" destOrd="0" parTransId="{A5DCBA65-668C-470B-AF66-DEA2A6DFBCDE}" sibTransId="{C4A6D18C-9421-4D5B-B9A1-26970FEC7D61}"/>
    <dgm:cxn modelId="{84D7C99F-725E-4ACA-A3ED-302D9317FB2B}" type="presOf" srcId="{586D40F6-9E38-4F7C-8DAE-16186ABA5855}" destId="{DD495BE0-F3CF-4DE0-A97C-5DFB2A8874C8}" srcOrd="0" destOrd="0" presId="urn:microsoft.com/office/officeart/2005/8/layout/vList4#2"/>
    <dgm:cxn modelId="{8346F239-C3FA-42BB-B796-F2DE4646BD0D}" type="presOf" srcId="{F797FEF7-2FF7-428A-A275-37820D19AA3D}" destId="{932DCE9A-E769-4526-A92A-655D9BCAFD7E}" srcOrd="0" destOrd="0" presId="urn:microsoft.com/office/officeart/2005/8/layout/vList4#2"/>
    <dgm:cxn modelId="{0FD6B8E4-251D-4C7C-89CD-35EEE8D00432}" type="presOf" srcId="{E72789A2-7CAF-4ACC-B674-0D067AF6F0B6}" destId="{FB82F66D-4A70-49BC-8D0F-40A996F479ED}" srcOrd="0" destOrd="0" presId="urn:microsoft.com/office/officeart/2005/8/layout/vList4#2"/>
    <dgm:cxn modelId="{E0A7BBC5-3572-4885-8F74-7E14EF21C9F2}" srcId="{E72789A2-7CAF-4ACC-B674-0D067AF6F0B6}" destId="{DA51EEA9-62DC-49A6-B28A-2B2A81BE24A6}" srcOrd="0" destOrd="0" parTransId="{9E9575A2-3609-421E-B66B-7CFB4AF1A536}" sibTransId="{C70B67B4-0EC5-4C88-B65C-E22CD071DD3B}"/>
    <dgm:cxn modelId="{C2ED3DE4-EF05-4277-9F2B-E5C9EEAD471A}" type="presOf" srcId="{BF465265-EFA1-4981-A8A8-3A6A2F3CC16D}" destId="{E2BB5E0D-C7C4-4C67-9DB1-4019090CF25C}" srcOrd="1" destOrd="1" presId="urn:microsoft.com/office/officeart/2005/8/layout/vList4#2"/>
    <dgm:cxn modelId="{EBEA6232-63FD-4B66-9282-BB706126AFEB}" srcId="{586D40F6-9E38-4F7C-8DAE-16186ABA5855}" destId="{BF465265-EFA1-4981-A8A8-3A6A2F3CC16D}" srcOrd="0" destOrd="0" parTransId="{797B0B41-2796-472C-A4AC-C66EDD16AC82}" sibTransId="{F6F44BC4-54BE-469B-9D3A-D04A01DE1CB6}"/>
    <dgm:cxn modelId="{7F2B7033-B324-4606-A7D4-77D345DCE868}" srcId="{F797FEF7-2FF7-428A-A275-37820D19AA3D}" destId="{586D40F6-9E38-4F7C-8DAE-16186ABA5855}" srcOrd="1" destOrd="0" parTransId="{B86C214A-3511-42D0-9A49-4CC168AB70B3}" sibTransId="{288311F4-DAB2-440B-8184-82ADAB867B1A}"/>
    <dgm:cxn modelId="{9386753A-E79C-4932-83FB-C99E8E07874A}" type="presOf" srcId="{DA51EEA9-62DC-49A6-B28A-2B2A81BE24A6}" destId="{1DC72ACB-7E44-49BB-B18D-D1FE2631CD44}" srcOrd="1" destOrd="1" presId="urn:microsoft.com/office/officeart/2005/8/layout/vList4#2"/>
    <dgm:cxn modelId="{F41B70A6-18A5-4982-A07C-AFA86D5E42EE}" type="presOf" srcId="{BF465265-EFA1-4981-A8A8-3A6A2F3CC16D}" destId="{DD495BE0-F3CF-4DE0-A97C-5DFB2A8874C8}" srcOrd="0" destOrd="1" presId="urn:microsoft.com/office/officeart/2005/8/layout/vList4#2"/>
    <dgm:cxn modelId="{D3F63B62-245E-428D-8B83-A064B3A55105}" type="presOf" srcId="{E72789A2-7CAF-4ACC-B674-0D067AF6F0B6}" destId="{1DC72ACB-7E44-49BB-B18D-D1FE2631CD44}" srcOrd="1" destOrd="0" presId="urn:microsoft.com/office/officeart/2005/8/layout/vList4#2"/>
    <dgm:cxn modelId="{7E0E1B2A-9D5D-4DD8-A1B7-66B038B95D55}" type="presParOf" srcId="{932DCE9A-E769-4526-A92A-655D9BCAFD7E}" destId="{2F5217A0-7DE2-4958-849C-B2FEA0364B8D}" srcOrd="0" destOrd="0" presId="urn:microsoft.com/office/officeart/2005/8/layout/vList4#2"/>
    <dgm:cxn modelId="{C9E06134-F955-4EBF-8CD3-907880AAF37F}" type="presParOf" srcId="{2F5217A0-7DE2-4958-849C-B2FEA0364B8D}" destId="{FB82F66D-4A70-49BC-8D0F-40A996F479ED}" srcOrd="0" destOrd="0" presId="urn:microsoft.com/office/officeart/2005/8/layout/vList4#2"/>
    <dgm:cxn modelId="{60C88185-C021-4B61-9BE4-6629205E1D61}" type="presParOf" srcId="{2F5217A0-7DE2-4958-849C-B2FEA0364B8D}" destId="{9A1147A5-51CA-48A2-BB6C-3381EF042686}" srcOrd="1" destOrd="0" presId="urn:microsoft.com/office/officeart/2005/8/layout/vList4#2"/>
    <dgm:cxn modelId="{16B68155-A110-41BE-9081-53270F8B5948}" type="presParOf" srcId="{2F5217A0-7DE2-4958-849C-B2FEA0364B8D}" destId="{1DC72ACB-7E44-49BB-B18D-D1FE2631CD44}" srcOrd="2" destOrd="0" presId="urn:microsoft.com/office/officeart/2005/8/layout/vList4#2"/>
    <dgm:cxn modelId="{0D462857-3994-431E-8093-977F88940553}" type="presParOf" srcId="{932DCE9A-E769-4526-A92A-655D9BCAFD7E}" destId="{4BEE8662-4CA4-4D70-8E18-945919A0C952}" srcOrd="1" destOrd="0" presId="urn:microsoft.com/office/officeart/2005/8/layout/vList4#2"/>
    <dgm:cxn modelId="{70B29A2F-269F-404B-9DAF-907910FC5FD0}" type="presParOf" srcId="{932DCE9A-E769-4526-A92A-655D9BCAFD7E}" destId="{582AD56F-00CA-4308-B931-CA884FD9FA56}" srcOrd="2" destOrd="0" presId="urn:microsoft.com/office/officeart/2005/8/layout/vList4#2"/>
    <dgm:cxn modelId="{769728E6-B0F9-4C5C-9E8B-B475F7D32AF7}" type="presParOf" srcId="{582AD56F-00CA-4308-B931-CA884FD9FA56}" destId="{DD495BE0-F3CF-4DE0-A97C-5DFB2A8874C8}" srcOrd="0" destOrd="0" presId="urn:microsoft.com/office/officeart/2005/8/layout/vList4#2"/>
    <dgm:cxn modelId="{1E8673FD-AB15-4276-8068-7F64729FA4F9}" type="presParOf" srcId="{582AD56F-00CA-4308-B931-CA884FD9FA56}" destId="{47F95535-7FBD-48DD-A0DB-81D2BF35D0DF}" srcOrd="1" destOrd="0" presId="urn:microsoft.com/office/officeart/2005/8/layout/vList4#2"/>
    <dgm:cxn modelId="{49C0AA5B-B527-4775-A381-33A4B6EA8327}" type="presParOf" srcId="{582AD56F-00CA-4308-B931-CA884FD9FA56}" destId="{E2BB5E0D-C7C4-4C67-9DB1-4019090CF25C}" srcOrd="2" destOrd="0" presId="urn:microsoft.com/office/officeart/2005/8/layout/vList4#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835509-3ECE-4670-A736-AE8DF1C6AD4A}" type="doc">
      <dgm:prSet loTypeId="urn:microsoft.com/office/officeart/2005/8/layout/hierarchy3" loCatId="list" qsTypeId="urn:microsoft.com/office/officeart/2005/8/quickstyle/simple2" qsCatId="simple" csTypeId="urn:microsoft.com/office/officeart/2005/8/colors/accent2_3" csCatId="accent2" phldr="1"/>
      <dgm:spPr/>
      <dgm:t>
        <a:bodyPr/>
        <a:lstStyle/>
        <a:p>
          <a:endParaRPr lang="zh-CN" altLang="en-US"/>
        </a:p>
      </dgm:t>
    </dgm:pt>
    <dgm:pt modelId="{B26FB6F2-9BCF-4950-B113-E6EED1C723EA}">
      <dgm:prSet phldrT="[文本]" custT="1"/>
      <dgm:spPr/>
      <dgm:t>
        <a:bodyPr/>
        <a:lstStyle/>
        <a:p>
          <a:r>
            <a:rPr lang="zh-CN" altLang="en-US" sz="2400" dirty="0" smtClean="0"/>
            <a:t>行权时间</a:t>
          </a:r>
          <a:endParaRPr lang="zh-CN" altLang="en-US" sz="2400" dirty="0"/>
        </a:p>
      </dgm:t>
    </dgm:pt>
    <dgm:pt modelId="{1E1FF2CB-5F32-456A-8AE1-AF0852F43A0D}" type="parTrans" cxnId="{47648659-452B-4501-ABFD-66712C6BCA07}">
      <dgm:prSet/>
      <dgm:spPr/>
      <dgm:t>
        <a:bodyPr/>
        <a:lstStyle/>
        <a:p>
          <a:endParaRPr lang="zh-CN" altLang="en-US"/>
        </a:p>
      </dgm:t>
    </dgm:pt>
    <dgm:pt modelId="{0CB0A5A5-09F5-4020-85E0-FF7191A8E5FD}" type="sibTrans" cxnId="{47648659-452B-4501-ABFD-66712C6BCA07}">
      <dgm:prSet/>
      <dgm:spPr/>
      <dgm:t>
        <a:bodyPr/>
        <a:lstStyle/>
        <a:p>
          <a:endParaRPr lang="zh-CN" altLang="en-US"/>
        </a:p>
      </dgm:t>
    </dgm:pt>
    <dgm:pt modelId="{5240387C-B274-4459-AAB0-FA1D36D9E9DB}">
      <dgm:prSet phldrT="[文本]" custT="1"/>
      <dgm:spPr/>
      <dgm:t>
        <a:bodyPr/>
        <a:lstStyle/>
        <a:p>
          <a:r>
            <a:rPr lang="zh-CN" altLang="en-US" sz="1500" b="1" dirty="0" smtClean="0">
              <a:latin typeface="华文中宋" pitchFamily="2" charset="-122"/>
              <a:ea typeface="华文中宋" pitchFamily="2" charset="-122"/>
            </a:rPr>
            <a:t>美式期权</a:t>
          </a:r>
          <a:r>
            <a:rPr lang="zh-CN" altLang="en-US" sz="1500" dirty="0" smtClean="0">
              <a:latin typeface="华文中宋" pitchFamily="2" charset="-122"/>
              <a:ea typeface="华文中宋" pitchFamily="2" charset="-122"/>
            </a:rPr>
            <a:t>：可以在到期日前的任何一天行权</a:t>
          </a:r>
          <a:endParaRPr lang="zh-CN" altLang="en-US" sz="1500" dirty="0">
            <a:latin typeface="华文中宋" pitchFamily="2" charset="-122"/>
            <a:ea typeface="华文中宋" pitchFamily="2" charset="-122"/>
          </a:endParaRPr>
        </a:p>
      </dgm:t>
    </dgm:pt>
    <dgm:pt modelId="{D6EDB252-B0EE-4C22-A452-5D9B73A8977B}" type="parTrans" cxnId="{16BA0833-9766-4802-81F6-7AA5C2B4E557}">
      <dgm:prSet/>
      <dgm:spPr/>
      <dgm:t>
        <a:bodyPr/>
        <a:lstStyle/>
        <a:p>
          <a:endParaRPr lang="zh-CN" altLang="en-US"/>
        </a:p>
      </dgm:t>
    </dgm:pt>
    <dgm:pt modelId="{7232035F-9131-4036-AB6B-8FD226CF6EDA}" type="sibTrans" cxnId="{16BA0833-9766-4802-81F6-7AA5C2B4E557}">
      <dgm:prSet/>
      <dgm:spPr/>
      <dgm:t>
        <a:bodyPr/>
        <a:lstStyle/>
        <a:p>
          <a:endParaRPr lang="zh-CN" altLang="en-US"/>
        </a:p>
      </dgm:t>
    </dgm:pt>
    <dgm:pt modelId="{A380711D-0881-4B52-BCFC-86AF1D83C482}">
      <dgm:prSet phldrT="[文本]" custT="1"/>
      <dgm:spPr/>
      <dgm:t>
        <a:bodyPr/>
        <a:lstStyle/>
        <a:p>
          <a:r>
            <a:rPr lang="zh-CN" altLang="en-US" sz="1500" b="1" dirty="0" smtClean="0">
              <a:latin typeface="华文中宋" pitchFamily="2" charset="-122"/>
              <a:ea typeface="华文中宋" pitchFamily="2" charset="-122"/>
            </a:rPr>
            <a:t>欧式期权</a:t>
          </a:r>
          <a:r>
            <a:rPr lang="zh-CN" altLang="en-US" sz="1500" dirty="0" smtClean="0">
              <a:latin typeface="华文中宋" pitchFamily="2" charset="-122"/>
              <a:ea typeface="华文中宋" pitchFamily="2" charset="-122"/>
            </a:rPr>
            <a:t>：只能在到期日行权</a:t>
          </a:r>
          <a:endParaRPr lang="zh-CN" altLang="en-US" sz="1500" dirty="0">
            <a:latin typeface="华文中宋" pitchFamily="2" charset="-122"/>
            <a:ea typeface="华文中宋" pitchFamily="2" charset="-122"/>
          </a:endParaRPr>
        </a:p>
      </dgm:t>
    </dgm:pt>
    <dgm:pt modelId="{ACC2B86B-EE19-44A5-87CB-57874562F3D2}" type="parTrans" cxnId="{F86B7BA2-4DB1-4E0B-89D2-6EF90423DBE3}">
      <dgm:prSet/>
      <dgm:spPr/>
      <dgm:t>
        <a:bodyPr/>
        <a:lstStyle/>
        <a:p>
          <a:endParaRPr lang="zh-CN" altLang="en-US"/>
        </a:p>
      </dgm:t>
    </dgm:pt>
    <dgm:pt modelId="{AF05EFA8-DCA2-4B67-98EF-21403DE588DB}" type="sibTrans" cxnId="{F86B7BA2-4DB1-4E0B-89D2-6EF90423DBE3}">
      <dgm:prSet/>
      <dgm:spPr/>
      <dgm:t>
        <a:bodyPr/>
        <a:lstStyle/>
        <a:p>
          <a:endParaRPr lang="zh-CN" altLang="en-US"/>
        </a:p>
      </dgm:t>
    </dgm:pt>
    <dgm:pt modelId="{5882457B-8FE9-4D31-BAA2-52BD26860837}">
      <dgm:prSet phldrT="[文本]" custT="1"/>
      <dgm:spPr/>
      <dgm:t>
        <a:bodyPr/>
        <a:lstStyle/>
        <a:p>
          <a:r>
            <a:rPr lang="zh-CN" altLang="en-US" sz="2400" dirty="0" smtClean="0"/>
            <a:t>标的资产</a:t>
          </a:r>
          <a:endParaRPr lang="zh-CN" altLang="en-US" sz="2400" dirty="0"/>
        </a:p>
      </dgm:t>
    </dgm:pt>
    <dgm:pt modelId="{975E505D-2077-4EC3-A3F9-F58C395035DC}" type="parTrans" cxnId="{C9FD58B0-A229-45BC-BD86-BFAEC54C6DB2}">
      <dgm:prSet/>
      <dgm:spPr/>
      <dgm:t>
        <a:bodyPr/>
        <a:lstStyle/>
        <a:p>
          <a:endParaRPr lang="zh-CN" altLang="en-US"/>
        </a:p>
      </dgm:t>
    </dgm:pt>
    <dgm:pt modelId="{EA1BFADD-5F20-4BA1-8642-85837D038945}" type="sibTrans" cxnId="{C9FD58B0-A229-45BC-BD86-BFAEC54C6DB2}">
      <dgm:prSet/>
      <dgm:spPr/>
      <dgm:t>
        <a:bodyPr/>
        <a:lstStyle/>
        <a:p>
          <a:endParaRPr lang="zh-CN" altLang="en-US"/>
        </a:p>
      </dgm:t>
    </dgm:pt>
    <dgm:pt modelId="{1F00DFD8-882C-4AC5-B6E6-023CAD721EE3}">
      <dgm:prSet phldrT="[文本]" custT="1"/>
      <dgm:spPr/>
      <dgm:t>
        <a:bodyPr/>
        <a:lstStyle/>
        <a:p>
          <a:r>
            <a:rPr lang="zh-CN" altLang="en-US" sz="2400" dirty="0" smtClean="0"/>
            <a:t>标的资产形式</a:t>
          </a:r>
          <a:endParaRPr lang="zh-CN" altLang="en-US" sz="2400" dirty="0"/>
        </a:p>
      </dgm:t>
    </dgm:pt>
    <dgm:pt modelId="{7EB91DD3-A783-4331-89DD-7BB1B32F7E53}" type="parTrans" cxnId="{A577F85B-6EB8-4653-9025-A56B30C32842}">
      <dgm:prSet/>
      <dgm:spPr/>
      <dgm:t>
        <a:bodyPr/>
        <a:lstStyle/>
        <a:p>
          <a:endParaRPr lang="zh-CN" altLang="en-US"/>
        </a:p>
      </dgm:t>
    </dgm:pt>
    <dgm:pt modelId="{F3E2530F-7B74-40AC-96C9-203FB8EBA9CC}" type="sibTrans" cxnId="{A577F85B-6EB8-4653-9025-A56B30C32842}">
      <dgm:prSet/>
      <dgm:spPr/>
      <dgm:t>
        <a:bodyPr/>
        <a:lstStyle/>
        <a:p>
          <a:endParaRPr lang="zh-CN" altLang="en-US"/>
        </a:p>
      </dgm:t>
    </dgm:pt>
    <dgm:pt modelId="{8D20C36B-4EE4-428B-B38B-8F5CBAD2EA58}">
      <dgm:prSet phldrT="[文本]" custT="1"/>
      <dgm:spPr/>
      <dgm:t>
        <a:bodyPr/>
        <a:lstStyle/>
        <a:p>
          <a:r>
            <a:rPr lang="zh-CN" altLang="en-US" sz="1500" b="1" dirty="0" smtClean="0">
              <a:latin typeface="华文中宋" pitchFamily="2" charset="-122"/>
              <a:ea typeface="华文中宋" pitchFamily="2" charset="-122"/>
            </a:rPr>
            <a:t>现货期权</a:t>
          </a:r>
          <a:r>
            <a:rPr lang="zh-CN" altLang="en-US" sz="1500" dirty="0" smtClean="0">
              <a:latin typeface="华文中宋" pitchFamily="2" charset="-122"/>
              <a:ea typeface="华文中宋" pitchFamily="2" charset="-122"/>
            </a:rPr>
            <a:t>：一般存在统一、透明、连续的现货市场（股权类期权）</a:t>
          </a:r>
          <a:endParaRPr lang="zh-CN" altLang="en-US" sz="1500" dirty="0">
            <a:latin typeface="华文中宋" pitchFamily="2" charset="-122"/>
            <a:ea typeface="华文中宋" pitchFamily="2" charset="-122"/>
          </a:endParaRPr>
        </a:p>
      </dgm:t>
    </dgm:pt>
    <dgm:pt modelId="{37737AB4-93D5-43DA-B2DF-BD3982B5E3AC}" type="parTrans" cxnId="{C6E2E8C7-0EA2-44F9-BA5D-A9698D0014A5}">
      <dgm:prSet/>
      <dgm:spPr/>
      <dgm:t>
        <a:bodyPr/>
        <a:lstStyle/>
        <a:p>
          <a:endParaRPr lang="zh-CN" altLang="en-US"/>
        </a:p>
      </dgm:t>
    </dgm:pt>
    <dgm:pt modelId="{ADFF709F-BD65-44B8-8CE5-A5494A9DE39F}" type="sibTrans" cxnId="{C6E2E8C7-0EA2-44F9-BA5D-A9698D0014A5}">
      <dgm:prSet/>
      <dgm:spPr/>
      <dgm:t>
        <a:bodyPr/>
        <a:lstStyle/>
        <a:p>
          <a:endParaRPr lang="zh-CN" altLang="en-US"/>
        </a:p>
      </dgm:t>
    </dgm:pt>
    <dgm:pt modelId="{A7203488-0AAE-4E45-8F0B-F8B4E4577B82}">
      <dgm:prSet phldrT="[文本]" custT="1"/>
      <dgm:spPr/>
      <dgm:t>
        <a:bodyPr/>
        <a:lstStyle/>
        <a:p>
          <a:r>
            <a:rPr lang="zh-CN" altLang="en-US" sz="1500" b="1" dirty="0" smtClean="0">
              <a:latin typeface="华文中宋" pitchFamily="2" charset="-122"/>
              <a:ea typeface="华文中宋" pitchFamily="2" charset="-122"/>
            </a:rPr>
            <a:t>期货期权</a:t>
          </a:r>
          <a:r>
            <a:rPr lang="en-US" altLang="zh-CN" sz="1500" dirty="0" smtClean="0">
              <a:latin typeface="华文中宋" pitchFamily="2" charset="-122"/>
              <a:ea typeface="华文中宋" pitchFamily="2" charset="-122"/>
            </a:rPr>
            <a:t>:</a:t>
          </a:r>
          <a:r>
            <a:rPr lang="zh-CN" altLang="en-US" sz="1500" dirty="0" smtClean="0">
              <a:latin typeface="华文中宋" pitchFamily="2" charset="-122"/>
              <a:ea typeface="华文中宋" pitchFamily="2" charset="-122"/>
            </a:rPr>
            <a:t>没有统一、透明、连续的现货市场（商品、利率期权</a:t>
          </a:r>
          <a:r>
            <a:rPr lang="zh-CN" altLang="en-US" sz="1500" dirty="0" smtClean="0"/>
            <a:t>）</a:t>
          </a:r>
          <a:endParaRPr lang="zh-CN" altLang="en-US" sz="1500" dirty="0"/>
        </a:p>
      </dgm:t>
    </dgm:pt>
    <dgm:pt modelId="{A5247C6C-73C2-4EDD-82BD-07D95C228AB0}" type="parTrans" cxnId="{75955A8A-620B-4A2E-A766-E1B454BDFBB0}">
      <dgm:prSet/>
      <dgm:spPr/>
      <dgm:t>
        <a:bodyPr/>
        <a:lstStyle/>
        <a:p>
          <a:endParaRPr lang="zh-CN" altLang="en-US"/>
        </a:p>
      </dgm:t>
    </dgm:pt>
    <dgm:pt modelId="{2178B956-8DE2-41BD-BD74-D2205B854D9C}" type="sibTrans" cxnId="{75955A8A-620B-4A2E-A766-E1B454BDFBB0}">
      <dgm:prSet/>
      <dgm:spPr/>
      <dgm:t>
        <a:bodyPr/>
        <a:lstStyle/>
        <a:p>
          <a:endParaRPr lang="zh-CN" altLang="en-US"/>
        </a:p>
      </dgm:t>
    </dgm:pt>
    <dgm:pt modelId="{E87E70FA-64FF-483D-86C8-7910090C5932}">
      <dgm:prSet phldrT="[文本]" custT="1"/>
      <dgm:spPr/>
      <dgm:t>
        <a:bodyPr/>
        <a:lstStyle/>
        <a:p>
          <a:r>
            <a:rPr lang="zh-CN" altLang="en-US" sz="1500" b="1" dirty="0" smtClean="0">
              <a:latin typeface="华文中宋" pitchFamily="2" charset="-122"/>
              <a:ea typeface="华文中宋" pitchFamily="2" charset="-122"/>
            </a:rPr>
            <a:t>金融期权</a:t>
          </a:r>
          <a:r>
            <a:rPr lang="en-US" altLang="zh-CN" sz="1500" dirty="0" smtClean="0">
              <a:latin typeface="华文中宋" pitchFamily="2" charset="-122"/>
              <a:ea typeface="华文中宋" pitchFamily="2" charset="-122"/>
            </a:rPr>
            <a:t>:</a:t>
          </a:r>
          <a:r>
            <a:rPr lang="zh-CN" altLang="en-US" sz="1500" dirty="0" smtClean="0">
              <a:latin typeface="华文中宋" pitchFamily="2" charset="-122"/>
              <a:ea typeface="华文中宋" pitchFamily="2" charset="-122"/>
            </a:rPr>
            <a:t>股权类、外汇类和利率类期权</a:t>
          </a:r>
          <a:endParaRPr lang="zh-CN" altLang="en-US" sz="1500" dirty="0">
            <a:latin typeface="华文中宋" pitchFamily="2" charset="-122"/>
            <a:ea typeface="华文中宋" pitchFamily="2" charset="-122"/>
          </a:endParaRPr>
        </a:p>
      </dgm:t>
    </dgm:pt>
    <dgm:pt modelId="{CC18937C-2FC2-416B-A768-7930AF27C92D}" type="parTrans" cxnId="{9C91DBF6-609D-4AFB-AE50-086DD0512C29}">
      <dgm:prSet/>
      <dgm:spPr/>
      <dgm:t>
        <a:bodyPr/>
        <a:lstStyle/>
        <a:p>
          <a:endParaRPr lang="zh-CN" altLang="en-US"/>
        </a:p>
      </dgm:t>
    </dgm:pt>
    <dgm:pt modelId="{543939DF-BB89-47C2-A48B-7B74CAD4CE10}" type="sibTrans" cxnId="{9C91DBF6-609D-4AFB-AE50-086DD0512C29}">
      <dgm:prSet/>
      <dgm:spPr/>
      <dgm:t>
        <a:bodyPr/>
        <a:lstStyle/>
        <a:p>
          <a:endParaRPr lang="zh-CN" altLang="en-US"/>
        </a:p>
      </dgm:t>
    </dgm:pt>
    <dgm:pt modelId="{C605B3AF-7556-47A6-9DAA-756CA26CB808}">
      <dgm:prSet phldrT="[文本]" custT="1"/>
      <dgm:spPr/>
      <dgm:t>
        <a:bodyPr/>
        <a:lstStyle/>
        <a:p>
          <a:r>
            <a:rPr lang="zh-CN" altLang="en-US" sz="1500" b="1" dirty="0" smtClean="0">
              <a:latin typeface="华文中宋" pitchFamily="2" charset="-122"/>
              <a:ea typeface="华文中宋" pitchFamily="2" charset="-122"/>
            </a:rPr>
            <a:t>商品期权</a:t>
          </a:r>
          <a:r>
            <a:rPr lang="zh-CN" altLang="en-US" sz="1500" dirty="0" smtClean="0">
              <a:latin typeface="华文中宋" pitchFamily="2" charset="-122"/>
              <a:ea typeface="华文中宋" pitchFamily="2" charset="-122"/>
            </a:rPr>
            <a:t>：农产品类、能源类、金属和贵金属类期权</a:t>
          </a:r>
          <a:endParaRPr lang="zh-CN" altLang="en-US" sz="1500" dirty="0">
            <a:latin typeface="华文中宋" pitchFamily="2" charset="-122"/>
            <a:ea typeface="华文中宋" pitchFamily="2" charset="-122"/>
          </a:endParaRPr>
        </a:p>
      </dgm:t>
    </dgm:pt>
    <dgm:pt modelId="{9CAAB344-FADD-41AC-9E20-CB4217523D89}" type="parTrans" cxnId="{F214B9E0-EFE8-4C66-8352-CF2C77B3819F}">
      <dgm:prSet/>
      <dgm:spPr/>
      <dgm:t>
        <a:bodyPr/>
        <a:lstStyle/>
        <a:p>
          <a:endParaRPr lang="zh-CN" altLang="en-US"/>
        </a:p>
      </dgm:t>
    </dgm:pt>
    <dgm:pt modelId="{80873C27-D718-4EDD-A57D-BC79E4F70AAF}" type="sibTrans" cxnId="{F214B9E0-EFE8-4C66-8352-CF2C77B3819F}">
      <dgm:prSet/>
      <dgm:spPr/>
      <dgm:t>
        <a:bodyPr/>
        <a:lstStyle/>
        <a:p>
          <a:endParaRPr lang="zh-CN" altLang="en-US"/>
        </a:p>
      </dgm:t>
    </dgm:pt>
    <dgm:pt modelId="{D0563E60-711C-43BD-BAB4-FDBD599A1334}" type="pres">
      <dgm:prSet presAssocID="{D5835509-3ECE-4670-A736-AE8DF1C6AD4A}" presName="diagram" presStyleCnt="0">
        <dgm:presLayoutVars>
          <dgm:chPref val="1"/>
          <dgm:dir/>
          <dgm:animOne val="branch"/>
          <dgm:animLvl val="lvl"/>
          <dgm:resizeHandles/>
        </dgm:presLayoutVars>
      </dgm:prSet>
      <dgm:spPr/>
      <dgm:t>
        <a:bodyPr/>
        <a:lstStyle/>
        <a:p>
          <a:endParaRPr lang="zh-CN" altLang="en-US"/>
        </a:p>
      </dgm:t>
    </dgm:pt>
    <dgm:pt modelId="{AEE1CC94-B937-4563-947D-F0B11D0617BD}" type="pres">
      <dgm:prSet presAssocID="{B26FB6F2-9BCF-4950-B113-E6EED1C723EA}" presName="root" presStyleCnt="0"/>
      <dgm:spPr/>
    </dgm:pt>
    <dgm:pt modelId="{EB01356A-A85B-4F65-9FD4-1EDE650B7A32}" type="pres">
      <dgm:prSet presAssocID="{B26FB6F2-9BCF-4950-B113-E6EED1C723EA}" presName="rootComposite" presStyleCnt="0"/>
      <dgm:spPr/>
    </dgm:pt>
    <dgm:pt modelId="{6A4CBD4B-8DB1-41C5-8599-635438FE3849}" type="pres">
      <dgm:prSet presAssocID="{B26FB6F2-9BCF-4950-B113-E6EED1C723EA}" presName="rootText" presStyleLbl="node1" presStyleIdx="0" presStyleCnt="3"/>
      <dgm:spPr/>
      <dgm:t>
        <a:bodyPr/>
        <a:lstStyle/>
        <a:p>
          <a:endParaRPr lang="zh-CN" altLang="en-US"/>
        </a:p>
      </dgm:t>
    </dgm:pt>
    <dgm:pt modelId="{82F23946-C40E-4280-B76B-DA030BABFEA5}" type="pres">
      <dgm:prSet presAssocID="{B26FB6F2-9BCF-4950-B113-E6EED1C723EA}" presName="rootConnector" presStyleLbl="node1" presStyleIdx="0" presStyleCnt="3"/>
      <dgm:spPr/>
      <dgm:t>
        <a:bodyPr/>
        <a:lstStyle/>
        <a:p>
          <a:endParaRPr lang="zh-CN" altLang="en-US"/>
        </a:p>
      </dgm:t>
    </dgm:pt>
    <dgm:pt modelId="{A1FA6DA5-5987-4129-B9C4-0E9BAF29B1FF}" type="pres">
      <dgm:prSet presAssocID="{B26FB6F2-9BCF-4950-B113-E6EED1C723EA}" presName="childShape" presStyleCnt="0"/>
      <dgm:spPr/>
    </dgm:pt>
    <dgm:pt modelId="{BD44C4F8-C8E7-4B17-B789-0B68A1BE6B01}" type="pres">
      <dgm:prSet presAssocID="{D6EDB252-B0EE-4C22-A452-5D9B73A8977B}" presName="Name13" presStyleLbl="parChTrans1D2" presStyleIdx="0" presStyleCnt="6"/>
      <dgm:spPr/>
      <dgm:t>
        <a:bodyPr/>
        <a:lstStyle/>
        <a:p>
          <a:endParaRPr lang="zh-CN" altLang="en-US"/>
        </a:p>
      </dgm:t>
    </dgm:pt>
    <dgm:pt modelId="{27E8EC5B-080C-4D1B-B454-FF0177C622B0}" type="pres">
      <dgm:prSet presAssocID="{5240387C-B274-4459-AAB0-FA1D36D9E9DB}" presName="childText" presStyleLbl="bgAcc1" presStyleIdx="0" presStyleCnt="6">
        <dgm:presLayoutVars>
          <dgm:bulletEnabled val="1"/>
        </dgm:presLayoutVars>
      </dgm:prSet>
      <dgm:spPr/>
      <dgm:t>
        <a:bodyPr/>
        <a:lstStyle/>
        <a:p>
          <a:endParaRPr lang="zh-CN" altLang="en-US"/>
        </a:p>
      </dgm:t>
    </dgm:pt>
    <dgm:pt modelId="{D569EE67-7167-40B4-9DE4-F483512F3BB0}" type="pres">
      <dgm:prSet presAssocID="{ACC2B86B-EE19-44A5-87CB-57874562F3D2}" presName="Name13" presStyleLbl="parChTrans1D2" presStyleIdx="1" presStyleCnt="6"/>
      <dgm:spPr/>
      <dgm:t>
        <a:bodyPr/>
        <a:lstStyle/>
        <a:p>
          <a:endParaRPr lang="zh-CN" altLang="en-US"/>
        </a:p>
      </dgm:t>
    </dgm:pt>
    <dgm:pt modelId="{FA26D7A8-093E-4E54-8EAB-153E01CA0647}" type="pres">
      <dgm:prSet presAssocID="{A380711D-0881-4B52-BCFC-86AF1D83C482}" presName="childText" presStyleLbl="bgAcc1" presStyleIdx="1" presStyleCnt="6">
        <dgm:presLayoutVars>
          <dgm:bulletEnabled val="1"/>
        </dgm:presLayoutVars>
      </dgm:prSet>
      <dgm:spPr/>
      <dgm:t>
        <a:bodyPr/>
        <a:lstStyle/>
        <a:p>
          <a:endParaRPr lang="zh-CN" altLang="en-US"/>
        </a:p>
      </dgm:t>
    </dgm:pt>
    <dgm:pt modelId="{C987CF45-4C51-4022-9402-BBCAFE2F8D08}" type="pres">
      <dgm:prSet presAssocID="{5882457B-8FE9-4D31-BAA2-52BD26860837}" presName="root" presStyleCnt="0"/>
      <dgm:spPr/>
    </dgm:pt>
    <dgm:pt modelId="{652133E1-04F9-4013-A715-93A1978068CD}" type="pres">
      <dgm:prSet presAssocID="{5882457B-8FE9-4D31-BAA2-52BD26860837}" presName="rootComposite" presStyleCnt="0"/>
      <dgm:spPr/>
    </dgm:pt>
    <dgm:pt modelId="{1238F64D-CC92-456D-9D6C-400D301092CD}" type="pres">
      <dgm:prSet presAssocID="{5882457B-8FE9-4D31-BAA2-52BD26860837}" presName="rootText" presStyleLbl="node1" presStyleIdx="1" presStyleCnt="3"/>
      <dgm:spPr/>
      <dgm:t>
        <a:bodyPr/>
        <a:lstStyle/>
        <a:p>
          <a:endParaRPr lang="zh-CN" altLang="en-US"/>
        </a:p>
      </dgm:t>
    </dgm:pt>
    <dgm:pt modelId="{64A0914F-8EF0-470A-A75A-02F793DCEC2C}" type="pres">
      <dgm:prSet presAssocID="{5882457B-8FE9-4D31-BAA2-52BD26860837}" presName="rootConnector" presStyleLbl="node1" presStyleIdx="1" presStyleCnt="3"/>
      <dgm:spPr/>
      <dgm:t>
        <a:bodyPr/>
        <a:lstStyle/>
        <a:p>
          <a:endParaRPr lang="zh-CN" altLang="en-US"/>
        </a:p>
      </dgm:t>
    </dgm:pt>
    <dgm:pt modelId="{11FD867A-9321-4A7D-9BA0-C8C6A02B89AE}" type="pres">
      <dgm:prSet presAssocID="{5882457B-8FE9-4D31-BAA2-52BD26860837}" presName="childShape" presStyleCnt="0"/>
      <dgm:spPr/>
    </dgm:pt>
    <dgm:pt modelId="{8DB9CBCC-BF0D-4F25-94D9-52BB73B17D17}" type="pres">
      <dgm:prSet presAssocID="{CC18937C-2FC2-416B-A768-7930AF27C92D}" presName="Name13" presStyleLbl="parChTrans1D2" presStyleIdx="2" presStyleCnt="6"/>
      <dgm:spPr/>
      <dgm:t>
        <a:bodyPr/>
        <a:lstStyle/>
        <a:p>
          <a:endParaRPr lang="zh-CN" altLang="en-US"/>
        </a:p>
      </dgm:t>
    </dgm:pt>
    <dgm:pt modelId="{0AFA572C-C7DF-4797-8988-24E25FF087CA}" type="pres">
      <dgm:prSet presAssocID="{E87E70FA-64FF-483D-86C8-7910090C5932}" presName="childText" presStyleLbl="bgAcc1" presStyleIdx="2" presStyleCnt="6" custLinFactNeighborX="-847" custLinFactNeighborY="-1453">
        <dgm:presLayoutVars>
          <dgm:bulletEnabled val="1"/>
        </dgm:presLayoutVars>
      </dgm:prSet>
      <dgm:spPr/>
      <dgm:t>
        <a:bodyPr/>
        <a:lstStyle/>
        <a:p>
          <a:endParaRPr lang="zh-CN" altLang="en-US"/>
        </a:p>
      </dgm:t>
    </dgm:pt>
    <dgm:pt modelId="{69972168-A576-4CA3-8134-650FEC77D450}" type="pres">
      <dgm:prSet presAssocID="{9CAAB344-FADD-41AC-9E20-CB4217523D89}" presName="Name13" presStyleLbl="parChTrans1D2" presStyleIdx="3" presStyleCnt="6"/>
      <dgm:spPr/>
      <dgm:t>
        <a:bodyPr/>
        <a:lstStyle/>
        <a:p>
          <a:endParaRPr lang="zh-CN" altLang="en-US"/>
        </a:p>
      </dgm:t>
    </dgm:pt>
    <dgm:pt modelId="{6211FCA7-C655-4975-AA65-6B7FB185238E}" type="pres">
      <dgm:prSet presAssocID="{C605B3AF-7556-47A6-9DAA-756CA26CB808}" presName="childText" presStyleLbl="bgAcc1" presStyleIdx="3" presStyleCnt="6">
        <dgm:presLayoutVars>
          <dgm:bulletEnabled val="1"/>
        </dgm:presLayoutVars>
      </dgm:prSet>
      <dgm:spPr/>
      <dgm:t>
        <a:bodyPr/>
        <a:lstStyle/>
        <a:p>
          <a:endParaRPr lang="zh-CN" altLang="en-US"/>
        </a:p>
      </dgm:t>
    </dgm:pt>
    <dgm:pt modelId="{A85FF950-2189-47A3-A560-660CAC77D87D}" type="pres">
      <dgm:prSet presAssocID="{1F00DFD8-882C-4AC5-B6E6-023CAD721EE3}" presName="root" presStyleCnt="0"/>
      <dgm:spPr/>
    </dgm:pt>
    <dgm:pt modelId="{350246BF-80A4-4CAC-8890-CD0E79F80F4B}" type="pres">
      <dgm:prSet presAssocID="{1F00DFD8-882C-4AC5-B6E6-023CAD721EE3}" presName="rootComposite" presStyleCnt="0"/>
      <dgm:spPr/>
    </dgm:pt>
    <dgm:pt modelId="{6EBF02AD-4657-4DC1-AE5B-0158105D758A}" type="pres">
      <dgm:prSet presAssocID="{1F00DFD8-882C-4AC5-B6E6-023CAD721EE3}" presName="rootText" presStyleLbl="node1" presStyleIdx="2" presStyleCnt="3"/>
      <dgm:spPr/>
      <dgm:t>
        <a:bodyPr/>
        <a:lstStyle/>
        <a:p>
          <a:endParaRPr lang="zh-CN" altLang="en-US"/>
        </a:p>
      </dgm:t>
    </dgm:pt>
    <dgm:pt modelId="{2C877CD3-8E05-4BAA-B1B6-FE5FF4E1F9E8}" type="pres">
      <dgm:prSet presAssocID="{1F00DFD8-882C-4AC5-B6E6-023CAD721EE3}" presName="rootConnector" presStyleLbl="node1" presStyleIdx="2" presStyleCnt="3"/>
      <dgm:spPr/>
      <dgm:t>
        <a:bodyPr/>
        <a:lstStyle/>
        <a:p>
          <a:endParaRPr lang="zh-CN" altLang="en-US"/>
        </a:p>
      </dgm:t>
    </dgm:pt>
    <dgm:pt modelId="{F18C0849-3524-4893-B2D9-85A6D567082A}" type="pres">
      <dgm:prSet presAssocID="{1F00DFD8-882C-4AC5-B6E6-023CAD721EE3}" presName="childShape" presStyleCnt="0"/>
      <dgm:spPr/>
    </dgm:pt>
    <dgm:pt modelId="{7700692E-7EE8-4987-AE6E-A394C3661FFD}" type="pres">
      <dgm:prSet presAssocID="{37737AB4-93D5-43DA-B2DF-BD3982B5E3AC}" presName="Name13" presStyleLbl="parChTrans1D2" presStyleIdx="4" presStyleCnt="6"/>
      <dgm:spPr/>
      <dgm:t>
        <a:bodyPr/>
        <a:lstStyle/>
        <a:p>
          <a:endParaRPr lang="zh-CN" altLang="en-US"/>
        </a:p>
      </dgm:t>
    </dgm:pt>
    <dgm:pt modelId="{5202FEBC-1892-4703-9DB6-6B227DCCB912}" type="pres">
      <dgm:prSet presAssocID="{8D20C36B-4EE4-428B-B38B-8F5CBAD2EA58}" presName="childText" presStyleLbl="bgAcc1" presStyleIdx="4" presStyleCnt="6">
        <dgm:presLayoutVars>
          <dgm:bulletEnabled val="1"/>
        </dgm:presLayoutVars>
      </dgm:prSet>
      <dgm:spPr/>
      <dgm:t>
        <a:bodyPr/>
        <a:lstStyle/>
        <a:p>
          <a:endParaRPr lang="zh-CN" altLang="en-US"/>
        </a:p>
      </dgm:t>
    </dgm:pt>
    <dgm:pt modelId="{6AAE0251-8989-4136-8D21-B65E45B59E17}" type="pres">
      <dgm:prSet presAssocID="{A5247C6C-73C2-4EDD-82BD-07D95C228AB0}" presName="Name13" presStyleLbl="parChTrans1D2" presStyleIdx="5" presStyleCnt="6"/>
      <dgm:spPr/>
      <dgm:t>
        <a:bodyPr/>
        <a:lstStyle/>
        <a:p>
          <a:endParaRPr lang="zh-CN" altLang="en-US"/>
        </a:p>
      </dgm:t>
    </dgm:pt>
    <dgm:pt modelId="{A105952C-EB0C-4775-8DCC-D413232C43D7}" type="pres">
      <dgm:prSet presAssocID="{A7203488-0AAE-4E45-8F0B-F8B4E4577B82}" presName="childText" presStyleLbl="bgAcc1" presStyleIdx="5" presStyleCnt="6">
        <dgm:presLayoutVars>
          <dgm:bulletEnabled val="1"/>
        </dgm:presLayoutVars>
      </dgm:prSet>
      <dgm:spPr/>
      <dgm:t>
        <a:bodyPr/>
        <a:lstStyle/>
        <a:p>
          <a:endParaRPr lang="zh-CN" altLang="en-US"/>
        </a:p>
      </dgm:t>
    </dgm:pt>
  </dgm:ptLst>
  <dgm:cxnLst>
    <dgm:cxn modelId="{9C91DBF6-609D-4AFB-AE50-086DD0512C29}" srcId="{5882457B-8FE9-4D31-BAA2-52BD26860837}" destId="{E87E70FA-64FF-483D-86C8-7910090C5932}" srcOrd="0" destOrd="0" parTransId="{CC18937C-2FC2-416B-A768-7930AF27C92D}" sibTransId="{543939DF-BB89-47C2-A48B-7B74CAD4CE10}"/>
    <dgm:cxn modelId="{47648659-452B-4501-ABFD-66712C6BCA07}" srcId="{D5835509-3ECE-4670-A736-AE8DF1C6AD4A}" destId="{B26FB6F2-9BCF-4950-B113-E6EED1C723EA}" srcOrd="0" destOrd="0" parTransId="{1E1FF2CB-5F32-456A-8AE1-AF0852F43A0D}" sibTransId="{0CB0A5A5-09F5-4020-85E0-FF7191A8E5FD}"/>
    <dgm:cxn modelId="{8EBA1D39-3AB4-4C05-B8FE-B6425E3748EF}" type="presOf" srcId="{B26FB6F2-9BCF-4950-B113-E6EED1C723EA}" destId="{6A4CBD4B-8DB1-41C5-8599-635438FE3849}" srcOrd="0" destOrd="0" presId="urn:microsoft.com/office/officeart/2005/8/layout/hierarchy3"/>
    <dgm:cxn modelId="{82AE7862-B8D1-4D70-BEF0-755083D629B4}" type="presOf" srcId="{E87E70FA-64FF-483D-86C8-7910090C5932}" destId="{0AFA572C-C7DF-4797-8988-24E25FF087CA}" srcOrd="0" destOrd="0" presId="urn:microsoft.com/office/officeart/2005/8/layout/hierarchy3"/>
    <dgm:cxn modelId="{B13C3F3C-EECF-42FF-A9C7-0356245122F9}" type="presOf" srcId="{D5835509-3ECE-4670-A736-AE8DF1C6AD4A}" destId="{D0563E60-711C-43BD-BAB4-FDBD599A1334}" srcOrd="0" destOrd="0" presId="urn:microsoft.com/office/officeart/2005/8/layout/hierarchy3"/>
    <dgm:cxn modelId="{FE96F97F-6F26-4401-B357-62763E26FBE9}" type="presOf" srcId="{CC18937C-2FC2-416B-A768-7930AF27C92D}" destId="{8DB9CBCC-BF0D-4F25-94D9-52BB73B17D17}" srcOrd="0" destOrd="0" presId="urn:microsoft.com/office/officeart/2005/8/layout/hierarchy3"/>
    <dgm:cxn modelId="{9F85F2F8-F51F-4019-A9D6-7AC4326AB4B3}" type="presOf" srcId="{A7203488-0AAE-4E45-8F0B-F8B4E4577B82}" destId="{A105952C-EB0C-4775-8DCC-D413232C43D7}" srcOrd="0" destOrd="0" presId="urn:microsoft.com/office/officeart/2005/8/layout/hierarchy3"/>
    <dgm:cxn modelId="{A577F85B-6EB8-4653-9025-A56B30C32842}" srcId="{D5835509-3ECE-4670-A736-AE8DF1C6AD4A}" destId="{1F00DFD8-882C-4AC5-B6E6-023CAD721EE3}" srcOrd="2" destOrd="0" parTransId="{7EB91DD3-A783-4331-89DD-7BB1B32F7E53}" sibTransId="{F3E2530F-7B74-40AC-96C9-203FB8EBA9CC}"/>
    <dgm:cxn modelId="{C9FD58B0-A229-45BC-BD86-BFAEC54C6DB2}" srcId="{D5835509-3ECE-4670-A736-AE8DF1C6AD4A}" destId="{5882457B-8FE9-4D31-BAA2-52BD26860837}" srcOrd="1" destOrd="0" parTransId="{975E505D-2077-4EC3-A3F9-F58C395035DC}" sibTransId="{EA1BFADD-5F20-4BA1-8642-85837D038945}"/>
    <dgm:cxn modelId="{533F58F7-1A18-475A-B924-C8B7CE5AB694}" type="presOf" srcId="{C605B3AF-7556-47A6-9DAA-756CA26CB808}" destId="{6211FCA7-C655-4975-AA65-6B7FB185238E}" srcOrd="0" destOrd="0" presId="urn:microsoft.com/office/officeart/2005/8/layout/hierarchy3"/>
    <dgm:cxn modelId="{DD3DFC88-0670-4BD9-B1F4-336D120103B2}" type="presOf" srcId="{1F00DFD8-882C-4AC5-B6E6-023CAD721EE3}" destId="{2C877CD3-8E05-4BAA-B1B6-FE5FF4E1F9E8}" srcOrd="1" destOrd="0" presId="urn:microsoft.com/office/officeart/2005/8/layout/hierarchy3"/>
    <dgm:cxn modelId="{75955A8A-620B-4A2E-A766-E1B454BDFBB0}" srcId="{1F00DFD8-882C-4AC5-B6E6-023CAD721EE3}" destId="{A7203488-0AAE-4E45-8F0B-F8B4E4577B82}" srcOrd="1" destOrd="0" parTransId="{A5247C6C-73C2-4EDD-82BD-07D95C228AB0}" sibTransId="{2178B956-8DE2-41BD-BD74-D2205B854D9C}"/>
    <dgm:cxn modelId="{4F7D1CDA-407E-47C3-A540-67C33AF5EB95}" type="presOf" srcId="{A380711D-0881-4B52-BCFC-86AF1D83C482}" destId="{FA26D7A8-093E-4E54-8EAB-153E01CA0647}" srcOrd="0" destOrd="0" presId="urn:microsoft.com/office/officeart/2005/8/layout/hierarchy3"/>
    <dgm:cxn modelId="{C2AED8D3-B6F4-4317-8F9C-B65E497CD059}" type="presOf" srcId="{5240387C-B274-4459-AAB0-FA1D36D9E9DB}" destId="{27E8EC5B-080C-4D1B-B454-FF0177C622B0}" srcOrd="0" destOrd="0" presId="urn:microsoft.com/office/officeart/2005/8/layout/hierarchy3"/>
    <dgm:cxn modelId="{FA4C9296-8161-44BD-81BA-FF578EF750FE}" type="presOf" srcId="{D6EDB252-B0EE-4C22-A452-5D9B73A8977B}" destId="{BD44C4F8-C8E7-4B17-B789-0B68A1BE6B01}" srcOrd="0" destOrd="0" presId="urn:microsoft.com/office/officeart/2005/8/layout/hierarchy3"/>
    <dgm:cxn modelId="{16BA0833-9766-4802-81F6-7AA5C2B4E557}" srcId="{B26FB6F2-9BCF-4950-B113-E6EED1C723EA}" destId="{5240387C-B274-4459-AAB0-FA1D36D9E9DB}" srcOrd="0" destOrd="0" parTransId="{D6EDB252-B0EE-4C22-A452-5D9B73A8977B}" sibTransId="{7232035F-9131-4036-AB6B-8FD226CF6EDA}"/>
    <dgm:cxn modelId="{F214B9E0-EFE8-4C66-8352-CF2C77B3819F}" srcId="{5882457B-8FE9-4D31-BAA2-52BD26860837}" destId="{C605B3AF-7556-47A6-9DAA-756CA26CB808}" srcOrd="1" destOrd="0" parTransId="{9CAAB344-FADD-41AC-9E20-CB4217523D89}" sibTransId="{80873C27-D718-4EDD-A57D-BC79E4F70AAF}"/>
    <dgm:cxn modelId="{0F764CB2-BB18-4E8E-8EC2-852A60C68EEC}" type="presOf" srcId="{37737AB4-93D5-43DA-B2DF-BD3982B5E3AC}" destId="{7700692E-7EE8-4987-AE6E-A394C3661FFD}" srcOrd="0" destOrd="0" presId="urn:microsoft.com/office/officeart/2005/8/layout/hierarchy3"/>
    <dgm:cxn modelId="{BC35E283-B0D8-4ED8-AD0F-FF8469589138}" type="presOf" srcId="{A5247C6C-73C2-4EDD-82BD-07D95C228AB0}" destId="{6AAE0251-8989-4136-8D21-B65E45B59E17}" srcOrd="0" destOrd="0" presId="urn:microsoft.com/office/officeart/2005/8/layout/hierarchy3"/>
    <dgm:cxn modelId="{C6E2E8C7-0EA2-44F9-BA5D-A9698D0014A5}" srcId="{1F00DFD8-882C-4AC5-B6E6-023CAD721EE3}" destId="{8D20C36B-4EE4-428B-B38B-8F5CBAD2EA58}" srcOrd="0" destOrd="0" parTransId="{37737AB4-93D5-43DA-B2DF-BD3982B5E3AC}" sibTransId="{ADFF709F-BD65-44B8-8CE5-A5494A9DE39F}"/>
    <dgm:cxn modelId="{1A8AE5F1-CE15-4DD5-B24B-324D15A00FD3}" type="presOf" srcId="{ACC2B86B-EE19-44A5-87CB-57874562F3D2}" destId="{D569EE67-7167-40B4-9DE4-F483512F3BB0}" srcOrd="0" destOrd="0" presId="urn:microsoft.com/office/officeart/2005/8/layout/hierarchy3"/>
    <dgm:cxn modelId="{2E0CDC21-48E8-4D2F-8556-BB62EA4392C7}" type="presOf" srcId="{8D20C36B-4EE4-428B-B38B-8F5CBAD2EA58}" destId="{5202FEBC-1892-4703-9DB6-6B227DCCB912}" srcOrd="0" destOrd="0" presId="urn:microsoft.com/office/officeart/2005/8/layout/hierarchy3"/>
    <dgm:cxn modelId="{F153725B-002E-4138-A1B7-E7989C425D70}" type="presOf" srcId="{5882457B-8FE9-4D31-BAA2-52BD26860837}" destId="{64A0914F-8EF0-470A-A75A-02F793DCEC2C}" srcOrd="1" destOrd="0" presId="urn:microsoft.com/office/officeart/2005/8/layout/hierarchy3"/>
    <dgm:cxn modelId="{1B6D14BA-52D0-45B9-89FD-4151E4AC28EF}" type="presOf" srcId="{5882457B-8FE9-4D31-BAA2-52BD26860837}" destId="{1238F64D-CC92-456D-9D6C-400D301092CD}" srcOrd="0" destOrd="0" presId="urn:microsoft.com/office/officeart/2005/8/layout/hierarchy3"/>
    <dgm:cxn modelId="{2965177D-76AB-422D-8C67-17970BA43008}" type="presOf" srcId="{9CAAB344-FADD-41AC-9E20-CB4217523D89}" destId="{69972168-A576-4CA3-8134-650FEC77D450}" srcOrd="0" destOrd="0" presId="urn:microsoft.com/office/officeart/2005/8/layout/hierarchy3"/>
    <dgm:cxn modelId="{F86B7BA2-4DB1-4E0B-89D2-6EF90423DBE3}" srcId="{B26FB6F2-9BCF-4950-B113-E6EED1C723EA}" destId="{A380711D-0881-4B52-BCFC-86AF1D83C482}" srcOrd="1" destOrd="0" parTransId="{ACC2B86B-EE19-44A5-87CB-57874562F3D2}" sibTransId="{AF05EFA8-DCA2-4B67-98EF-21403DE588DB}"/>
    <dgm:cxn modelId="{E4BEAF10-BD94-4258-9A13-27998951338E}" type="presOf" srcId="{B26FB6F2-9BCF-4950-B113-E6EED1C723EA}" destId="{82F23946-C40E-4280-B76B-DA030BABFEA5}" srcOrd="1" destOrd="0" presId="urn:microsoft.com/office/officeart/2005/8/layout/hierarchy3"/>
    <dgm:cxn modelId="{2F18B48C-FDC5-4E5B-BF1C-301FABF3F26A}" type="presOf" srcId="{1F00DFD8-882C-4AC5-B6E6-023CAD721EE3}" destId="{6EBF02AD-4657-4DC1-AE5B-0158105D758A}" srcOrd="0" destOrd="0" presId="urn:microsoft.com/office/officeart/2005/8/layout/hierarchy3"/>
    <dgm:cxn modelId="{62D601FC-A42B-44CC-AE8C-50F357D820A6}" type="presParOf" srcId="{D0563E60-711C-43BD-BAB4-FDBD599A1334}" destId="{AEE1CC94-B937-4563-947D-F0B11D0617BD}" srcOrd="0" destOrd="0" presId="urn:microsoft.com/office/officeart/2005/8/layout/hierarchy3"/>
    <dgm:cxn modelId="{C12301A1-8C94-458A-AA32-8071660981CA}" type="presParOf" srcId="{AEE1CC94-B937-4563-947D-F0B11D0617BD}" destId="{EB01356A-A85B-4F65-9FD4-1EDE650B7A32}" srcOrd="0" destOrd="0" presId="urn:microsoft.com/office/officeart/2005/8/layout/hierarchy3"/>
    <dgm:cxn modelId="{C5EC411A-8DAD-4B46-A632-1B6954B3855C}" type="presParOf" srcId="{EB01356A-A85B-4F65-9FD4-1EDE650B7A32}" destId="{6A4CBD4B-8DB1-41C5-8599-635438FE3849}" srcOrd="0" destOrd="0" presId="urn:microsoft.com/office/officeart/2005/8/layout/hierarchy3"/>
    <dgm:cxn modelId="{3CBAEFEC-C537-4454-B4FA-960FC400A210}" type="presParOf" srcId="{EB01356A-A85B-4F65-9FD4-1EDE650B7A32}" destId="{82F23946-C40E-4280-B76B-DA030BABFEA5}" srcOrd="1" destOrd="0" presId="urn:microsoft.com/office/officeart/2005/8/layout/hierarchy3"/>
    <dgm:cxn modelId="{F2729B65-577C-4614-A3F5-161BFD9237C1}" type="presParOf" srcId="{AEE1CC94-B937-4563-947D-F0B11D0617BD}" destId="{A1FA6DA5-5987-4129-B9C4-0E9BAF29B1FF}" srcOrd="1" destOrd="0" presId="urn:microsoft.com/office/officeart/2005/8/layout/hierarchy3"/>
    <dgm:cxn modelId="{332BEEB2-AFC0-4114-9692-B8B63ABE97D5}" type="presParOf" srcId="{A1FA6DA5-5987-4129-B9C4-0E9BAF29B1FF}" destId="{BD44C4F8-C8E7-4B17-B789-0B68A1BE6B01}" srcOrd="0" destOrd="0" presId="urn:microsoft.com/office/officeart/2005/8/layout/hierarchy3"/>
    <dgm:cxn modelId="{8E728A52-6E7A-4872-B24C-88C1EF35918D}" type="presParOf" srcId="{A1FA6DA5-5987-4129-B9C4-0E9BAF29B1FF}" destId="{27E8EC5B-080C-4D1B-B454-FF0177C622B0}" srcOrd="1" destOrd="0" presId="urn:microsoft.com/office/officeart/2005/8/layout/hierarchy3"/>
    <dgm:cxn modelId="{4A8E4B8A-D25E-4176-A35C-3A9095FEEF02}" type="presParOf" srcId="{A1FA6DA5-5987-4129-B9C4-0E9BAF29B1FF}" destId="{D569EE67-7167-40B4-9DE4-F483512F3BB0}" srcOrd="2" destOrd="0" presId="urn:microsoft.com/office/officeart/2005/8/layout/hierarchy3"/>
    <dgm:cxn modelId="{121118E3-98B6-4600-8BA3-897CF8A6E620}" type="presParOf" srcId="{A1FA6DA5-5987-4129-B9C4-0E9BAF29B1FF}" destId="{FA26D7A8-093E-4E54-8EAB-153E01CA0647}" srcOrd="3" destOrd="0" presId="urn:microsoft.com/office/officeart/2005/8/layout/hierarchy3"/>
    <dgm:cxn modelId="{F5769461-FDA9-4CE4-9126-FDA1FE29E88C}" type="presParOf" srcId="{D0563E60-711C-43BD-BAB4-FDBD599A1334}" destId="{C987CF45-4C51-4022-9402-BBCAFE2F8D08}" srcOrd="1" destOrd="0" presId="urn:microsoft.com/office/officeart/2005/8/layout/hierarchy3"/>
    <dgm:cxn modelId="{8E84C458-5D6A-4413-B98F-27559E42B158}" type="presParOf" srcId="{C987CF45-4C51-4022-9402-BBCAFE2F8D08}" destId="{652133E1-04F9-4013-A715-93A1978068CD}" srcOrd="0" destOrd="0" presId="urn:microsoft.com/office/officeart/2005/8/layout/hierarchy3"/>
    <dgm:cxn modelId="{3C02BE3C-0F5A-4A2C-A1CC-79F7EF76BAF8}" type="presParOf" srcId="{652133E1-04F9-4013-A715-93A1978068CD}" destId="{1238F64D-CC92-456D-9D6C-400D301092CD}" srcOrd="0" destOrd="0" presId="urn:microsoft.com/office/officeart/2005/8/layout/hierarchy3"/>
    <dgm:cxn modelId="{3D8A262F-B767-4AE1-94B2-ED08D306D84D}" type="presParOf" srcId="{652133E1-04F9-4013-A715-93A1978068CD}" destId="{64A0914F-8EF0-470A-A75A-02F793DCEC2C}" srcOrd="1" destOrd="0" presId="urn:microsoft.com/office/officeart/2005/8/layout/hierarchy3"/>
    <dgm:cxn modelId="{76CCA954-281A-41EA-8B8F-44AF8C57CE30}" type="presParOf" srcId="{C987CF45-4C51-4022-9402-BBCAFE2F8D08}" destId="{11FD867A-9321-4A7D-9BA0-C8C6A02B89AE}" srcOrd="1" destOrd="0" presId="urn:microsoft.com/office/officeart/2005/8/layout/hierarchy3"/>
    <dgm:cxn modelId="{025644CC-3407-4F50-8538-43A7A6B0B421}" type="presParOf" srcId="{11FD867A-9321-4A7D-9BA0-C8C6A02B89AE}" destId="{8DB9CBCC-BF0D-4F25-94D9-52BB73B17D17}" srcOrd="0" destOrd="0" presId="urn:microsoft.com/office/officeart/2005/8/layout/hierarchy3"/>
    <dgm:cxn modelId="{C6239430-E323-40C0-AE51-78DF22763D1A}" type="presParOf" srcId="{11FD867A-9321-4A7D-9BA0-C8C6A02B89AE}" destId="{0AFA572C-C7DF-4797-8988-24E25FF087CA}" srcOrd="1" destOrd="0" presId="urn:microsoft.com/office/officeart/2005/8/layout/hierarchy3"/>
    <dgm:cxn modelId="{D6487DE6-B358-4BF6-B927-FE7467303DEF}" type="presParOf" srcId="{11FD867A-9321-4A7D-9BA0-C8C6A02B89AE}" destId="{69972168-A576-4CA3-8134-650FEC77D450}" srcOrd="2" destOrd="0" presId="urn:microsoft.com/office/officeart/2005/8/layout/hierarchy3"/>
    <dgm:cxn modelId="{E717FEA3-87F2-4A2A-9E95-18AF1C435659}" type="presParOf" srcId="{11FD867A-9321-4A7D-9BA0-C8C6A02B89AE}" destId="{6211FCA7-C655-4975-AA65-6B7FB185238E}" srcOrd="3" destOrd="0" presId="urn:microsoft.com/office/officeart/2005/8/layout/hierarchy3"/>
    <dgm:cxn modelId="{3972A470-2837-4CA7-81AD-4517C777ABD7}" type="presParOf" srcId="{D0563E60-711C-43BD-BAB4-FDBD599A1334}" destId="{A85FF950-2189-47A3-A560-660CAC77D87D}" srcOrd="2" destOrd="0" presId="urn:microsoft.com/office/officeart/2005/8/layout/hierarchy3"/>
    <dgm:cxn modelId="{5E20DE59-23C2-4022-B7ED-4B126A3FDC09}" type="presParOf" srcId="{A85FF950-2189-47A3-A560-660CAC77D87D}" destId="{350246BF-80A4-4CAC-8890-CD0E79F80F4B}" srcOrd="0" destOrd="0" presId="urn:microsoft.com/office/officeart/2005/8/layout/hierarchy3"/>
    <dgm:cxn modelId="{A11293DF-9E1C-4B75-BC8C-0FCB95878F92}" type="presParOf" srcId="{350246BF-80A4-4CAC-8890-CD0E79F80F4B}" destId="{6EBF02AD-4657-4DC1-AE5B-0158105D758A}" srcOrd="0" destOrd="0" presId="urn:microsoft.com/office/officeart/2005/8/layout/hierarchy3"/>
    <dgm:cxn modelId="{066EA3BE-7472-42CC-90DA-0DFC154A94CD}" type="presParOf" srcId="{350246BF-80A4-4CAC-8890-CD0E79F80F4B}" destId="{2C877CD3-8E05-4BAA-B1B6-FE5FF4E1F9E8}" srcOrd="1" destOrd="0" presId="urn:microsoft.com/office/officeart/2005/8/layout/hierarchy3"/>
    <dgm:cxn modelId="{17455903-E705-44A4-8002-F965CB003BDB}" type="presParOf" srcId="{A85FF950-2189-47A3-A560-660CAC77D87D}" destId="{F18C0849-3524-4893-B2D9-85A6D567082A}" srcOrd="1" destOrd="0" presId="urn:microsoft.com/office/officeart/2005/8/layout/hierarchy3"/>
    <dgm:cxn modelId="{18A5ACE8-3C73-4250-AFD7-08A7B2E09583}" type="presParOf" srcId="{F18C0849-3524-4893-B2D9-85A6D567082A}" destId="{7700692E-7EE8-4987-AE6E-A394C3661FFD}" srcOrd="0" destOrd="0" presId="urn:microsoft.com/office/officeart/2005/8/layout/hierarchy3"/>
    <dgm:cxn modelId="{4127CEE6-2BAE-464F-B8D5-1E3B3B8DB0C2}" type="presParOf" srcId="{F18C0849-3524-4893-B2D9-85A6D567082A}" destId="{5202FEBC-1892-4703-9DB6-6B227DCCB912}" srcOrd="1" destOrd="0" presId="urn:microsoft.com/office/officeart/2005/8/layout/hierarchy3"/>
    <dgm:cxn modelId="{DD40BBC3-A898-4211-9ACA-2248B469F2F9}" type="presParOf" srcId="{F18C0849-3524-4893-B2D9-85A6D567082A}" destId="{6AAE0251-8989-4136-8D21-B65E45B59E17}" srcOrd="2" destOrd="0" presId="urn:microsoft.com/office/officeart/2005/8/layout/hierarchy3"/>
    <dgm:cxn modelId="{AB56313F-0D21-43F6-A9C7-1AA71A11632E}" type="presParOf" srcId="{F18C0849-3524-4893-B2D9-85A6D567082A}" destId="{A105952C-EB0C-4775-8DCC-D413232C43D7}" srcOrd="3"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9EF4C2-07CE-48FB-A731-E7DAB1E6BE8B}" type="doc">
      <dgm:prSet loTypeId="urn:microsoft.com/office/officeart/2005/8/layout/arrow3" loCatId="relationship" qsTypeId="urn:microsoft.com/office/officeart/2005/8/quickstyle/simple1" qsCatId="simple" csTypeId="urn:microsoft.com/office/officeart/2005/8/colors/accent2_5" csCatId="accent2" phldr="1"/>
      <dgm:spPr/>
      <dgm:t>
        <a:bodyPr/>
        <a:lstStyle/>
        <a:p>
          <a:endParaRPr lang="zh-CN" altLang="en-US"/>
        </a:p>
      </dgm:t>
    </dgm:pt>
    <dgm:pt modelId="{76839EA0-1C2C-49C4-ADA1-2A75C6F975A2}">
      <dgm:prSet phldrT="[文本]" custT="1"/>
      <dgm:spPr/>
      <dgm:t>
        <a:bodyPr/>
        <a:lstStyle/>
        <a:p>
          <a:r>
            <a:rPr lang="zh-CN" altLang="en-US" sz="1600" dirty="0" smtClean="0">
              <a:latin typeface="华文中宋" pitchFamily="2" charset="-122"/>
              <a:ea typeface="华文中宋" pitchFamily="2" charset="-122"/>
            </a:rPr>
            <a:t>放弃行权的损益</a:t>
          </a:r>
          <a:r>
            <a:rPr lang="en-US" altLang="zh-CN" sz="1600" dirty="0" smtClean="0">
              <a:latin typeface="华文中宋" pitchFamily="2" charset="-122"/>
              <a:ea typeface="华文中宋" pitchFamily="2" charset="-122"/>
            </a:rPr>
            <a:t>=-10</a:t>
          </a:r>
          <a:r>
            <a:rPr lang="zh-CN" altLang="en-US" sz="1600" dirty="0" smtClean="0">
              <a:latin typeface="华文中宋" pitchFamily="2" charset="-122"/>
              <a:ea typeface="华文中宋" pitchFamily="2" charset="-122"/>
            </a:rPr>
            <a:t>点</a:t>
          </a:r>
          <a:endParaRPr lang="zh-CN" altLang="en-US" sz="1600" dirty="0">
            <a:latin typeface="华文中宋" pitchFamily="2" charset="-122"/>
            <a:ea typeface="华文中宋" pitchFamily="2" charset="-122"/>
          </a:endParaRPr>
        </a:p>
      </dgm:t>
    </dgm:pt>
    <dgm:pt modelId="{DF44543B-A090-4117-B334-F90CA339F888}" type="parTrans" cxnId="{CE8C107C-74D2-4F63-830C-56CB83781088}">
      <dgm:prSet/>
      <dgm:spPr/>
      <dgm:t>
        <a:bodyPr/>
        <a:lstStyle/>
        <a:p>
          <a:endParaRPr lang="zh-CN" altLang="en-US"/>
        </a:p>
      </dgm:t>
    </dgm:pt>
    <dgm:pt modelId="{D289EE6A-2299-41DF-A552-59733133DDF8}" type="sibTrans" cxnId="{CE8C107C-74D2-4F63-830C-56CB83781088}">
      <dgm:prSet/>
      <dgm:spPr/>
      <dgm:t>
        <a:bodyPr/>
        <a:lstStyle/>
        <a:p>
          <a:endParaRPr lang="zh-CN" altLang="en-US"/>
        </a:p>
      </dgm:t>
    </dgm:pt>
    <dgm:pt modelId="{8A681F00-0BA9-4741-A310-345202A40579}">
      <dgm:prSet phldrT="[文本]" custT="1"/>
      <dgm:spPr/>
      <dgm:t>
        <a:bodyPr/>
        <a:lstStyle/>
        <a:p>
          <a:r>
            <a:rPr lang="zh-CN" altLang="en-US" sz="1600" dirty="0" smtClean="0">
              <a:latin typeface="华文中宋" pitchFamily="2" charset="-122"/>
              <a:ea typeface="华文中宋" pitchFamily="2" charset="-122"/>
            </a:rPr>
            <a:t>行权的损益</a:t>
          </a:r>
          <a:endParaRPr lang="en-US" altLang="zh-CN" sz="1600" dirty="0" smtClean="0">
            <a:latin typeface="华文中宋" pitchFamily="2" charset="-122"/>
            <a:ea typeface="华文中宋" pitchFamily="2" charset="-122"/>
          </a:endParaRPr>
        </a:p>
        <a:p>
          <a:r>
            <a:rPr lang="en-US" altLang="zh-CN" sz="1600" dirty="0" smtClean="0">
              <a:latin typeface="华文中宋" pitchFamily="2" charset="-122"/>
              <a:ea typeface="华文中宋" pitchFamily="2" charset="-122"/>
            </a:rPr>
            <a:t>=2112-2100-10=2</a:t>
          </a:r>
          <a:r>
            <a:rPr lang="zh-CN" altLang="en-US" sz="1600" dirty="0" smtClean="0">
              <a:latin typeface="华文中宋" pitchFamily="2" charset="-122"/>
              <a:ea typeface="华文中宋" pitchFamily="2" charset="-122"/>
            </a:rPr>
            <a:t>点</a:t>
          </a:r>
          <a:endParaRPr lang="zh-CN" altLang="en-US" sz="1600" dirty="0">
            <a:latin typeface="华文中宋" pitchFamily="2" charset="-122"/>
            <a:ea typeface="华文中宋" pitchFamily="2" charset="-122"/>
          </a:endParaRPr>
        </a:p>
      </dgm:t>
    </dgm:pt>
    <dgm:pt modelId="{ACCDA64F-464E-461F-AE26-21E5765D94D9}" type="parTrans" cxnId="{665E6B0C-4B6D-41A3-A937-3E53299D85B0}">
      <dgm:prSet/>
      <dgm:spPr/>
      <dgm:t>
        <a:bodyPr/>
        <a:lstStyle/>
        <a:p>
          <a:endParaRPr lang="zh-CN" altLang="en-US"/>
        </a:p>
      </dgm:t>
    </dgm:pt>
    <dgm:pt modelId="{83BB82C4-F420-4749-B0A9-67F7D3F7F3F0}" type="sibTrans" cxnId="{665E6B0C-4B6D-41A3-A937-3E53299D85B0}">
      <dgm:prSet/>
      <dgm:spPr/>
      <dgm:t>
        <a:bodyPr/>
        <a:lstStyle/>
        <a:p>
          <a:endParaRPr lang="zh-CN" altLang="en-US"/>
        </a:p>
      </dgm:t>
    </dgm:pt>
    <dgm:pt modelId="{63F532CB-D611-4507-931E-5B9A0C2B555A}" type="pres">
      <dgm:prSet presAssocID="{D69EF4C2-07CE-48FB-A731-E7DAB1E6BE8B}" presName="compositeShape" presStyleCnt="0">
        <dgm:presLayoutVars>
          <dgm:chMax val="2"/>
          <dgm:dir/>
          <dgm:resizeHandles val="exact"/>
        </dgm:presLayoutVars>
      </dgm:prSet>
      <dgm:spPr/>
      <dgm:t>
        <a:bodyPr/>
        <a:lstStyle/>
        <a:p>
          <a:endParaRPr lang="zh-CN" altLang="en-US"/>
        </a:p>
      </dgm:t>
    </dgm:pt>
    <dgm:pt modelId="{17A0EC92-3DF2-4C33-A79E-FF0749022CD3}" type="pres">
      <dgm:prSet presAssocID="{D69EF4C2-07CE-48FB-A731-E7DAB1E6BE8B}" presName="divider" presStyleLbl="fgShp" presStyleIdx="0" presStyleCnt="1" custLinFactNeighborY="4167"/>
      <dgm:spPr/>
    </dgm:pt>
    <dgm:pt modelId="{4733BA29-C8E6-476E-81A4-7BFC233346AC}" type="pres">
      <dgm:prSet presAssocID="{76839EA0-1C2C-49C4-ADA1-2A75C6F975A2}" presName="downArrow" presStyleLbl="node1" presStyleIdx="0" presStyleCnt="2" custScaleY="132143" custLinFactNeighborX="-12222" custLinFactNeighborY="10714"/>
      <dgm:spPr/>
    </dgm:pt>
    <dgm:pt modelId="{34402F91-9702-48EB-A487-129C12C7EB13}" type="pres">
      <dgm:prSet presAssocID="{76839EA0-1C2C-49C4-ADA1-2A75C6F975A2}" presName="downArrowText" presStyleLbl="revTx" presStyleIdx="0" presStyleCnt="2" custScaleY="90476" custLinFactY="25851" custLinFactNeighborX="34417" custLinFactNeighborY="100000">
        <dgm:presLayoutVars>
          <dgm:bulletEnabled val="1"/>
        </dgm:presLayoutVars>
      </dgm:prSet>
      <dgm:spPr/>
      <dgm:t>
        <a:bodyPr/>
        <a:lstStyle/>
        <a:p>
          <a:endParaRPr lang="zh-CN" altLang="en-US"/>
        </a:p>
      </dgm:t>
    </dgm:pt>
    <dgm:pt modelId="{FF6A9F26-D1F6-4B70-8BE6-3F2F27F48F6A}" type="pres">
      <dgm:prSet presAssocID="{8A681F00-0BA9-4741-A310-345202A40579}" presName="upArrow" presStyleLbl="node1" presStyleIdx="1" presStyleCnt="2" custAng="10800000" custScaleY="128572" custLinFactY="-26786" custLinFactNeighborX="6667" custLinFactNeighborY="-100000"/>
      <dgm:spPr/>
    </dgm:pt>
    <dgm:pt modelId="{65CD0D8B-71E6-46A5-98C6-5FB62183FD7B}" type="pres">
      <dgm:prSet presAssocID="{8A681F00-0BA9-4741-A310-345202A40579}" presName="upArrowText" presStyleLbl="revTx" presStyleIdx="1" presStyleCnt="2" custScaleX="170833" custScaleY="60340" custLinFactNeighborX="-15625" custLinFactNeighborY="-10782">
        <dgm:presLayoutVars>
          <dgm:bulletEnabled val="1"/>
        </dgm:presLayoutVars>
      </dgm:prSet>
      <dgm:spPr/>
      <dgm:t>
        <a:bodyPr/>
        <a:lstStyle/>
        <a:p>
          <a:endParaRPr lang="zh-CN" altLang="en-US"/>
        </a:p>
      </dgm:t>
    </dgm:pt>
  </dgm:ptLst>
  <dgm:cxnLst>
    <dgm:cxn modelId="{665E6B0C-4B6D-41A3-A937-3E53299D85B0}" srcId="{D69EF4C2-07CE-48FB-A731-E7DAB1E6BE8B}" destId="{8A681F00-0BA9-4741-A310-345202A40579}" srcOrd="1" destOrd="0" parTransId="{ACCDA64F-464E-461F-AE26-21E5765D94D9}" sibTransId="{83BB82C4-F420-4749-B0A9-67F7D3F7F3F0}"/>
    <dgm:cxn modelId="{CE8C107C-74D2-4F63-830C-56CB83781088}" srcId="{D69EF4C2-07CE-48FB-A731-E7DAB1E6BE8B}" destId="{76839EA0-1C2C-49C4-ADA1-2A75C6F975A2}" srcOrd="0" destOrd="0" parTransId="{DF44543B-A090-4117-B334-F90CA339F888}" sibTransId="{D289EE6A-2299-41DF-A552-59733133DDF8}"/>
    <dgm:cxn modelId="{C4875B37-80AD-4DC9-90A6-932E48580DD0}" type="presOf" srcId="{76839EA0-1C2C-49C4-ADA1-2A75C6F975A2}" destId="{34402F91-9702-48EB-A487-129C12C7EB13}" srcOrd="0" destOrd="0" presId="urn:microsoft.com/office/officeart/2005/8/layout/arrow3"/>
    <dgm:cxn modelId="{2709C7CE-81F5-4154-92F8-961A21F4308F}" type="presOf" srcId="{D69EF4C2-07CE-48FB-A731-E7DAB1E6BE8B}" destId="{63F532CB-D611-4507-931E-5B9A0C2B555A}" srcOrd="0" destOrd="0" presId="urn:microsoft.com/office/officeart/2005/8/layout/arrow3"/>
    <dgm:cxn modelId="{028158BD-C261-4628-83E9-7FA9D59AB3ED}" type="presOf" srcId="{8A681F00-0BA9-4741-A310-345202A40579}" destId="{65CD0D8B-71E6-46A5-98C6-5FB62183FD7B}" srcOrd="0" destOrd="0" presId="urn:microsoft.com/office/officeart/2005/8/layout/arrow3"/>
    <dgm:cxn modelId="{CBD8BA0C-4769-4319-ADD5-18579DE207E9}" type="presParOf" srcId="{63F532CB-D611-4507-931E-5B9A0C2B555A}" destId="{17A0EC92-3DF2-4C33-A79E-FF0749022CD3}" srcOrd="0" destOrd="0" presId="urn:microsoft.com/office/officeart/2005/8/layout/arrow3"/>
    <dgm:cxn modelId="{6FF7CD39-A9CB-420F-A5E3-7539E56E910E}" type="presParOf" srcId="{63F532CB-D611-4507-931E-5B9A0C2B555A}" destId="{4733BA29-C8E6-476E-81A4-7BFC233346AC}" srcOrd="1" destOrd="0" presId="urn:microsoft.com/office/officeart/2005/8/layout/arrow3"/>
    <dgm:cxn modelId="{BA6EA529-3459-4DC0-A0C7-1FC43405E799}" type="presParOf" srcId="{63F532CB-D611-4507-931E-5B9A0C2B555A}" destId="{34402F91-9702-48EB-A487-129C12C7EB13}" srcOrd="2" destOrd="0" presId="urn:microsoft.com/office/officeart/2005/8/layout/arrow3"/>
    <dgm:cxn modelId="{F9DC9364-0453-4E85-80B9-A7910072CD59}" type="presParOf" srcId="{63F532CB-D611-4507-931E-5B9A0C2B555A}" destId="{FF6A9F26-D1F6-4B70-8BE6-3F2F27F48F6A}" srcOrd="3" destOrd="0" presId="urn:microsoft.com/office/officeart/2005/8/layout/arrow3"/>
    <dgm:cxn modelId="{1BC485A6-0116-4F01-BB93-6D36EC9BF19C}" type="presParOf" srcId="{63F532CB-D611-4507-931E-5B9A0C2B555A}" destId="{65CD0D8B-71E6-46A5-98C6-5FB62183FD7B}" srcOrd="4" destOrd="0" presId="urn:microsoft.com/office/officeart/2005/8/layout/arrow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437453-A88A-4889-A628-8858411C2E37}" type="doc">
      <dgm:prSet loTypeId="urn:microsoft.com/office/officeart/2005/8/layout/list1" loCatId="list" qsTypeId="urn:microsoft.com/office/officeart/2005/8/quickstyle/simple2" qsCatId="simple" csTypeId="urn:microsoft.com/office/officeart/2005/8/colors/accent2_4" csCatId="accent2" phldr="1"/>
      <dgm:spPr/>
      <dgm:t>
        <a:bodyPr/>
        <a:lstStyle/>
        <a:p>
          <a:endParaRPr lang="zh-CN" altLang="en-US"/>
        </a:p>
      </dgm:t>
    </dgm:pt>
    <dgm:pt modelId="{B7E90244-983E-4000-B57A-553DE058B830}">
      <dgm:prSet phldrT="[文本]"/>
      <dgm:spPr>
        <a:solidFill>
          <a:srgbClr val="23236F"/>
        </a:solidFill>
      </dgm:spPr>
      <dgm:t>
        <a:bodyPr/>
        <a:lstStyle/>
        <a:p>
          <a:r>
            <a:rPr lang="zh-CN" altLang="en-US" dirty="0" smtClean="0"/>
            <a:t>期权基本交易分析</a:t>
          </a:r>
          <a:endParaRPr lang="zh-CN" altLang="en-US" dirty="0"/>
        </a:p>
      </dgm:t>
    </dgm:pt>
    <dgm:pt modelId="{A39EA83E-CE1F-42B9-97D5-EC7480EC0688}" type="parTrans" cxnId="{AC99D80D-7ADB-492D-A3C4-06D43D00C6B5}">
      <dgm:prSet/>
      <dgm:spPr/>
      <dgm:t>
        <a:bodyPr/>
        <a:lstStyle/>
        <a:p>
          <a:endParaRPr lang="zh-CN" altLang="en-US"/>
        </a:p>
      </dgm:t>
    </dgm:pt>
    <dgm:pt modelId="{0A4FFD57-2E86-4CE4-94ED-4724298C32A0}" type="sibTrans" cxnId="{AC99D80D-7ADB-492D-A3C4-06D43D00C6B5}">
      <dgm:prSet/>
      <dgm:spPr/>
      <dgm:t>
        <a:bodyPr/>
        <a:lstStyle/>
        <a:p>
          <a:endParaRPr lang="zh-CN" altLang="en-US"/>
        </a:p>
      </dgm:t>
    </dgm:pt>
    <dgm:pt modelId="{CD87FBDE-26D5-4457-9D6E-25C643B14884}">
      <dgm:prSet phldrT="[文本]"/>
      <dgm:spPr>
        <a:solidFill>
          <a:schemeClr val="bg1">
            <a:lumMod val="50000"/>
          </a:schemeClr>
        </a:solidFill>
      </dgm:spPr>
      <dgm:t>
        <a:bodyPr/>
        <a:lstStyle/>
        <a:p>
          <a:r>
            <a:rPr lang="zh-CN" altLang="en-US" dirty="0" smtClean="0"/>
            <a:t>期权基本概念</a:t>
          </a:r>
          <a:endParaRPr lang="zh-CN" altLang="en-US" dirty="0"/>
        </a:p>
      </dgm:t>
    </dgm:pt>
    <dgm:pt modelId="{56447DE9-F057-4B97-9307-79C7B4253737}" type="parTrans" cxnId="{62E24ECB-F417-4266-B0B2-4B2FF38F8D20}">
      <dgm:prSet/>
      <dgm:spPr/>
      <dgm:t>
        <a:bodyPr/>
        <a:lstStyle/>
        <a:p>
          <a:endParaRPr lang="zh-CN" altLang="en-US"/>
        </a:p>
      </dgm:t>
    </dgm:pt>
    <dgm:pt modelId="{F808BB36-7FD2-48CF-B5D8-EB0A2F11BD77}" type="sibTrans" cxnId="{62E24ECB-F417-4266-B0B2-4B2FF38F8D20}">
      <dgm:prSet/>
      <dgm:spPr/>
      <dgm:t>
        <a:bodyPr/>
        <a:lstStyle/>
        <a:p>
          <a:endParaRPr lang="zh-CN" altLang="en-US"/>
        </a:p>
      </dgm:t>
    </dgm:pt>
    <dgm:pt modelId="{54E446B9-C929-453A-A53D-3D99DF6C2DF9}" type="pres">
      <dgm:prSet presAssocID="{9E437453-A88A-4889-A628-8858411C2E37}" presName="linear" presStyleCnt="0">
        <dgm:presLayoutVars>
          <dgm:dir/>
          <dgm:animLvl val="lvl"/>
          <dgm:resizeHandles val="exact"/>
        </dgm:presLayoutVars>
      </dgm:prSet>
      <dgm:spPr/>
      <dgm:t>
        <a:bodyPr/>
        <a:lstStyle/>
        <a:p>
          <a:endParaRPr lang="zh-CN" altLang="en-US"/>
        </a:p>
      </dgm:t>
    </dgm:pt>
    <dgm:pt modelId="{CC440E26-A3C2-4362-BB68-3D898DAD8661}" type="pres">
      <dgm:prSet presAssocID="{CD87FBDE-26D5-4457-9D6E-25C643B14884}" presName="parentLin" presStyleCnt="0"/>
      <dgm:spPr/>
    </dgm:pt>
    <dgm:pt modelId="{AAE1C3F1-4FF9-4ADE-B012-4B2212AED087}" type="pres">
      <dgm:prSet presAssocID="{CD87FBDE-26D5-4457-9D6E-25C643B14884}" presName="parentLeftMargin" presStyleLbl="node1" presStyleIdx="0" presStyleCnt="2"/>
      <dgm:spPr/>
      <dgm:t>
        <a:bodyPr/>
        <a:lstStyle/>
        <a:p>
          <a:endParaRPr lang="zh-CN" altLang="en-US"/>
        </a:p>
      </dgm:t>
    </dgm:pt>
    <dgm:pt modelId="{1F2721E6-9D0B-40E0-A59D-D1F5FA0FA5F9}" type="pres">
      <dgm:prSet presAssocID="{CD87FBDE-26D5-4457-9D6E-25C643B14884}" presName="parentText" presStyleLbl="node1" presStyleIdx="0" presStyleCnt="2">
        <dgm:presLayoutVars>
          <dgm:chMax val="0"/>
          <dgm:bulletEnabled val="1"/>
        </dgm:presLayoutVars>
      </dgm:prSet>
      <dgm:spPr/>
      <dgm:t>
        <a:bodyPr/>
        <a:lstStyle/>
        <a:p>
          <a:endParaRPr lang="zh-CN" altLang="en-US"/>
        </a:p>
      </dgm:t>
    </dgm:pt>
    <dgm:pt modelId="{1B9C2148-BEB6-4A0A-9004-B6BB25A195AF}" type="pres">
      <dgm:prSet presAssocID="{CD87FBDE-26D5-4457-9D6E-25C643B14884}" presName="negativeSpace" presStyleCnt="0"/>
      <dgm:spPr/>
    </dgm:pt>
    <dgm:pt modelId="{7296888C-616F-40CE-89E1-4A90CF3D8474}" type="pres">
      <dgm:prSet presAssocID="{CD87FBDE-26D5-4457-9D6E-25C643B14884}" presName="childText" presStyleLbl="conFgAcc1" presStyleIdx="0" presStyleCnt="2">
        <dgm:presLayoutVars>
          <dgm:bulletEnabled val="1"/>
        </dgm:presLayoutVars>
      </dgm:prSet>
      <dgm:spPr/>
    </dgm:pt>
    <dgm:pt modelId="{7F9E7199-07F8-45C7-9943-641D031D8E46}" type="pres">
      <dgm:prSet presAssocID="{F808BB36-7FD2-48CF-B5D8-EB0A2F11BD77}" presName="spaceBetweenRectangles" presStyleCnt="0"/>
      <dgm:spPr/>
    </dgm:pt>
    <dgm:pt modelId="{5276F784-133D-4F77-8C4E-01CBDE6CFAF1}" type="pres">
      <dgm:prSet presAssocID="{B7E90244-983E-4000-B57A-553DE058B830}" presName="parentLin" presStyleCnt="0"/>
      <dgm:spPr/>
    </dgm:pt>
    <dgm:pt modelId="{0C9C365F-CD8A-4A49-8762-F1FD6ACB341B}" type="pres">
      <dgm:prSet presAssocID="{B7E90244-983E-4000-B57A-553DE058B830}" presName="parentLeftMargin" presStyleLbl="node1" presStyleIdx="0" presStyleCnt="2"/>
      <dgm:spPr/>
      <dgm:t>
        <a:bodyPr/>
        <a:lstStyle/>
        <a:p>
          <a:endParaRPr lang="zh-CN" altLang="en-US"/>
        </a:p>
      </dgm:t>
    </dgm:pt>
    <dgm:pt modelId="{69D82B42-0C92-4BFD-A07C-D7E7186729CF}" type="pres">
      <dgm:prSet presAssocID="{B7E90244-983E-4000-B57A-553DE058B830}" presName="parentText" presStyleLbl="node1" presStyleIdx="1" presStyleCnt="2">
        <dgm:presLayoutVars>
          <dgm:chMax val="0"/>
          <dgm:bulletEnabled val="1"/>
        </dgm:presLayoutVars>
      </dgm:prSet>
      <dgm:spPr/>
      <dgm:t>
        <a:bodyPr/>
        <a:lstStyle/>
        <a:p>
          <a:endParaRPr lang="zh-CN" altLang="en-US"/>
        </a:p>
      </dgm:t>
    </dgm:pt>
    <dgm:pt modelId="{85F29E8B-7F09-4E10-A2F5-1D639B1147F5}" type="pres">
      <dgm:prSet presAssocID="{B7E90244-983E-4000-B57A-553DE058B830}" presName="negativeSpace" presStyleCnt="0"/>
      <dgm:spPr/>
    </dgm:pt>
    <dgm:pt modelId="{FA80EEDC-D69A-48AC-B542-AFEC631CBFA9}" type="pres">
      <dgm:prSet presAssocID="{B7E90244-983E-4000-B57A-553DE058B830}" presName="childText" presStyleLbl="conFgAcc1" presStyleIdx="1" presStyleCnt="2" custLinFactNeighborX="3529" custLinFactNeighborY="-4192">
        <dgm:presLayoutVars>
          <dgm:bulletEnabled val="1"/>
        </dgm:presLayoutVars>
      </dgm:prSet>
      <dgm:spPr/>
      <dgm:t>
        <a:bodyPr/>
        <a:lstStyle/>
        <a:p>
          <a:endParaRPr lang="zh-CN" altLang="en-US"/>
        </a:p>
      </dgm:t>
    </dgm:pt>
  </dgm:ptLst>
  <dgm:cxnLst>
    <dgm:cxn modelId="{278BF3BD-3CED-49F4-A0EE-08C5537F85D2}" type="presOf" srcId="{B7E90244-983E-4000-B57A-553DE058B830}" destId="{0C9C365F-CD8A-4A49-8762-F1FD6ACB341B}" srcOrd="0" destOrd="0" presId="urn:microsoft.com/office/officeart/2005/8/layout/list1"/>
    <dgm:cxn modelId="{D200CF87-A5D6-4A7B-AB39-03A7228920D1}" type="presOf" srcId="{CD87FBDE-26D5-4457-9D6E-25C643B14884}" destId="{1F2721E6-9D0B-40E0-A59D-D1F5FA0FA5F9}" srcOrd="1" destOrd="0" presId="urn:microsoft.com/office/officeart/2005/8/layout/list1"/>
    <dgm:cxn modelId="{4D46CF82-6233-461B-837D-D4853F87EB32}" type="presOf" srcId="{9E437453-A88A-4889-A628-8858411C2E37}" destId="{54E446B9-C929-453A-A53D-3D99DF6C2DF9}" srcOrd="0" destOrd="0" presId="urn:microsoft.com/office/officeart/2005/8/layout/list1"/>
    <dgm:cxn modelId="{62E24ECB-F417-4266-B0B2-4B2FF38F8D20}" srcId="{9E437453-A88A-4889-A628-8858411C2E37}" destId="{CD87FBDE-26D5-4457-9D6E-25C643B14884}" srcOrd="0" destOrd="0" parTransId="{56447DE9-F057-4B97-9307-79C7B4253737}" sibTransId="{F808BB36-7FD2-48CF-B5D8-EB0A2F11BD77}"/>
    <dgm:cxn modelId="{AC99D80D-7ADB-492D-A3C4-06D43D00C6B5}" srcId="{9E437453-A88A-4889-A628-8858411C2E37}" destId="{B7E90244-983E-4000-B57A-553DE058B830}" srcOrd="1" destOrd="0" parTransId="{A39EA83E-CE1F-42B9-97D5-EC7480EC0688}" sibTransId="{0A4FFD57-2E86-4CE4-94ED-4724298C32A0}"/>
    <dgm:cxn modelId="{AB0BADA3-34F6-433E-AD93-ABAFE36B63F3}" type="presOf" srcId="{CD87FBDE-26D5-4457-9D6E-25C643B14884}" destId="{AAE1C3F1-4FF9-4ADE-B012-4B2212AED087}" srcOrd="0" destOrd="0" presId="urn:microsoft.com/office/officeart/2005/8/layout/list1"/>
    <dgm:cxn modelId="{8DBE330A-2A78-4E1E-9839-7CECB4B45F5B}" type="presOf" srcId="{B7E90244-983E-4000-B57A-553DE058B830}" destId="{69D82B42-0C92-4BFD-A07C-D7E7186729CF}" srcOrd="1" destOrd="0" presId="urn:microsoft.com/office/officeart/2005/8/layout/list1"/>
    <dgm:cxn modelId="{2236A3B1-EFED-4F57-96F1-8A85D8FD35F5}" type="presParOf" srcId="{54E446B9-C929-453A-A53D-3D99DF6C2DF9}" destId="{CC440E26-A3C2-4362-BB68-3D898DAD8661}" srcOrd="0" destOrd="0" presId="urn:microsoft.com/office/officeart/2005/8/layout/list1"/>
    <dgm:cxn modelId="{7C97106E-5640-49D8-B259-12366110A89E}" type="presParOf" srcId="{CC440E26-A3C2-4362-BB68-3D898DAD8661}" destId="{AAE1C3F1-4FF9-4ADE-B012-4B2212AED087}" srcOrd="0" destOrd="0" presId="urn:microsoft.com/office/officeart/2005/8/layout/list1"/>
    <dgm:cxn modelId="{19A3CBDB-BC62-4410-91EF-D4E53F9FDF41}" type="presParOf" srcId="{CC440E26-A3C2-4362-BB68-3D898DAD8661}" destId="{1F2721E6-9D0B-40E0-A59D-D1F5FA0FA5F9}" srcOrd="1" destOrd="0" presId="urn:microsoft.com/office/officeart/2005/8/layout/list1"/>
    <dgm:cxn modelId="{CFA7805F-AB64-45F3-9F84-1A8E64B2EFC5}" type="presParOf" srcId="{54E446B9-C929-453A-A53D-3D99DF6C2DF9}" destId="{1B9C2148-BEB6-4A0A-9004-B6BB25A195AF}" srcOrd="1" destOrd="0" presId="urn:microsoft.com/office/officeart/2005/8/layout/list1"/>
    <dgm:cxn modelId="{BE8E44EF-592B-41D1-99ED-E5C9CEEA6518}" type="presParOf" srcId="{54E446B9-C929-453A-A53D-3D99DF6C2DF9}" destId="{7296888C-616F-40CE-89E1-4A90CF3D8474}" srcOrd="2" destOrd="0" presId="urn:microsoft.com/office/officeart/2005/8/layout/list1"/>
    <dgm:cxn modelId="{3647683F-DA02-4BFA-BBE6-B356A7E15CBB}" type="presParOf" srcId="{54E446B9-C929-453A-A53D-3D99DF6C2DF9}" destId="{7F9E7199-07F8-45C7-9943-641D031D8E46}" srcOrd="3" destOrd="0" presId="urn:microsoft.com/office/officeart/2005/8/layout/list1"/>
    <dgm:cxn modelId="{50F9C349-FD26-4A9B-A4BA-5F4CF4189454}" type="presParOf" srcId="{54E446B9-C929-453A-A53D-3D99DF6C2DF9}" destId="{5276F784-133D-4F77-8C4E-01CBDE6CFAF1}" srcOrd="4" destOrd="0" presId="urn:microsoft.com/office/officeart/2005/8/layout/list1"/>
    <dgm:cxn modelId="{9419104B-6578-4815-A969-F4A8BAF3B6DF}" type="presParOf" srcId="{5276F784-133D-4F77-8C4E-01CBDE6CFAF1}" destId="{0C9C365F-CD8A-4A49-8762-F1FD6ACB341B}" srcOrd="0" destOrd="0" presId="urn:microsoft.com/office/officeart/2005/8/layout/list1"/>
    <dgm:cxn modelId="{5CA63C30-16FC-44F7-8075-F838FE37C9DB}" type="presParOf" srcId="{5276F784-133D-4F77-8C4E-01CBDE6CFAF1}" destId="{69D82B42-0C92-4BFD-A07C-D7E7186729CF}" srcOrd="1" destOrd="0" presId="urn:microsoft.com/office/officeart/2005/8/layout/list1"/>
    <dgm:cxn modelId="{9DA4EE49-D92B-404D-AB1B-AFDD58577867}" type="presParOf" srcId="{54E446B9-C929-453A-A53D-3D99DF6C2DF9}" destId="{85F29E8B-7F09-4E10-A2F5-1D639B1147F5}" srcOrd="5" destOrd="0" presId="urn:microsoft.com/office/officeart/2005/8/layout/list1"/>
    <dgm:cxn modelId="{EDB385CA-FE3F-46AB-94CF-0CC9BF6CAD64}" type="presParOf" srcId="{54E446B9-C929-453A-A53D-3D99DF6C2DF9}" destId="{FA80EEDC-D69A-48AC-B542-AFEC631CBFA9}" srcOrd="6"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C54316-4BC6-4376-BE74-23496318E1BA}" type="doc">
      <dgm:prSet loTypeId="urn:microsoft.com/office/officeart/2005/8/layout/matrix2" loCatId="matrix" qsTypeId="urn:microsoft.com/office/officeart/2005/8/quickstyle/simple2" qsCatId="simple" csTypeId="urn:microsoft.com/office/officeart/2005/8/colors/accent2_5" csCatId="accent2" phldr="1"/>
      <dgm:spPr/>
      <dgm:t>
        <a:bodyPr/>
        <a:lstStyle/>
        <a:p>
          <a:endParaRPr lang="zh-CN" altLang="en-US"/>
        </a:p>
      </dgm:t>
    </dgm:pt>
    <dgm:pt modelId="{360861FD-5DC9-469A-8C9D-5A9AAE90375B}">
      <dgm:prSet phldrT="[文本]"/>
      <dgm:spPr/>
      <dgm:t>
        <a:bodyPr/>
        <a:lstStyle/>
        <a:p>
          <a:r>
            <a:rPr lang="zh-CN" altLang="en-US" dirty="0" smtClean="0"/>
            <a:t>买入看涨期权</a:t>
          </a:r>
          <a:endParaRPr lang="zh-CN" altLang="en-US" dirty="0"/>
        </a:p>
      </dgm:t>
    </dgm:pt>
    <dgm:pt modelId="{A2CBE930-E70C-4273-B00F-242078296B66}" type="parTrans" cxnId="{A88EE015-ABDA-4A52-ABA6-05C61B6FB5FD}">
      <dgm:prSet/>
      <dgm:spPr/>
      <dgm:t>
        <a:bodyPr/>
        <a:lstStyle/>
        <a:p>
          <a:endParaRPr lang="zh-CN" altLang="en-US"/>
        </a:p>
      </dgm:t>
    </dgm:pt>
    <dgm:pt modelId="{9B34774A-4212-4CBD-AB0B-8091A804F979}" type="sibTrans" cxnId="{A88EE015-ABDA-4A52-ABA6-05C61B6FB5FD}">
      <dgm:prSet/>
      <dgm:spPr/>
      <dgm:t>
        <a:bodyPr/>
        <a:lstStyle/>
        <a:p>
          <a:endParaRPr lang="zh-CN" altLang="en-US"/>
        </a:p>
      </dgm:t>
    </dgm:pt>
    <dgm:pt modelId="{176F6938-318F-4264-B528-C5457E5530B3}">
      <dgm:prSet phldrT="[文本]"/>
      <dgm:spPr/>
      <dgm:t>
        <a:bodyPr/>
        <a:lstStyle/>
        <a:p>
          <a:r>
            <a:rPr lang="zh-CN" altLang="en-US" dirty="0" smtClean="0"/>
            <a:t>买入看跌期权</a:t>
          </a:r>
          <a:endParaRPr lang="zh-CN" altLang="en-US" dirty="0"/>
        </a:p>
      </dgm:t>
    </dgm:pt>
    <dgm:pt modelId="{8F57102F-0C9D-4F80-BB72-D72D02C546FF}" type="parTrans" cxnId="{3E85CDF3-D182-4117-9E72-5B4A08D51DDC}">
      <dgm:prSet/>
      <dgm:spPr/>
      <dgm:t>
        <a:bodyPr/>
        <a:lstStyle/>
        <a:p>
          <a:endParaRPr lang="zh-CN" altLang="en-US"/>
        </a:p>
      </dgm:t>
    </dgm:pt>
    <dgm:pt modelId="{EA8366E7-FFC5-46E6-9650-0386585F6A8B}" type="sibTrans" cxnId="{3E85CDF3-D182-4117-9E72-5B4A08D51DDC}">
      <dgm:prSet/>
      <dgm:spPr/>
      <dgm:t>
        <a:bodyPr/>
        <a:lstStyle/>
        <a:p>
          <a:endParaRPr lang="zh-CN" altLang="en-US"/>
        </a:p>
      </dgm:t>
    </dgm:pt>
    <dgm:pt modelId="{79B02258-B90F-4C3E-A563-F4F63E4FBAE0}">
      <dgm:prSet phldrT="[文本]"/>
      <dgm:spPr/>
      <dgm:t>
        <a:bodyPr/>
        <a:lstStyle/>
        <a:p>
          <a:r>
            <a:rPr lang="zh-CN" altLang="en-US" dirty="0" smtClean="0"/>
            <a:t>卖出看涨期权</a:t>
          </a:r>
          <a:endParaRPr lang="zh-CN" altLang="en-US" dirty="0"/>
        </a:p>
      </dgm:t>
    </dgm:pt>
    <dgm:pt modelId="{38BFE452-5959-4E7F-A056-9E0FB5B952C4}" type="parTrans" cxnId="{65BA8508-EBE1-476C-81EA-62D968923D20}">
      <dgm:prSet/>
      <dgm:spPr/>
      <dgm:t>
        <a:bodyPr/>
        <a:lstStyle/>
        <a:p>
          <a:endParaRPr lang="zh-CN" altLang="en-US"/>
        </a:p>
      </dgm:t>
    </dgm:pt>
    <dgm:pt modelId="{B1DE40BD-3A00-4CD3-A01C-F904E19242C2}" type="sibTrans" cxnId="{65BA8508-EBE1-476C-81EA-62D968923D20}">
      <dgm:prSet/>
      <dgm:spPr/>
      <dgm:t>
        <a:bodyPr/>
        <a:lstStyle/>
        <a:p>
          <a:endParaRPr lang="zh-CN" altLang="en-US"/>
        </a:p>
      </dgm:t>
    </dgm:pt>
    <dgm:pt modelId="{30A9E4DC-A800-4FF3-BF1A-CFB51958E403}">
      <dgm:prSet phldrT="[文本]"/>
      <dgm:spPr/>
      <dgm:t>
        <a:bodyPr/>
        <a:lstStyle/>
        <a:p>
          <a:r>
            <a:rPr lang="zh-CN" altLang="en-US" dirty="0" smtClean="0"/>
            <a:t>卖出看跌期权</a:t>
          </a:r>
          <a:endParaRPr lang="zh-CN" altLang="en-US" dirty="0"/>
        </a:p>
      </dgm:t>
    </dgm:pt>
    <dgm:pt modelId="{473E114E-B437-443F-859A-917F93AEC719}" type="parTrans" cxnId="{C7EAFF8E-B89A-45E2-AF3B-1B8575E7FE79}">
      <dgm:prSet/>
      <dgm:spPr/>
      <dgm:t>
        <a:bodyPr/>
        <a:lstStyle/>
        <a:p>
          <a:endParaRPr lang="zh-CN" altLang="en-US"/>
        </a:p>
      </dgm:t>
    </dgm:pt>
    <dgm:pt modelId="{DA83F412-082C-4EC1-A6C9-689AFB6C43EF}" type="sibTrans" cxnId="{C7EAFF8E-B89A-45E2-AF3B-1B8575E7FE79}">
      <dgm:prSet/>
      <dgm:spPr/>
      <dgm:t>
        <a:bodyPr/>
        <a:lstStyle/>
        <a:p>
          <a:endParaRPr lang="zh-CN" altLang="en-US"/>
        </a:p>
      </dgm:t>
    </dgm:pt>
    <dgm:pt modelId="{3A456B9A-8CC3-4177-A316-63D47B3C4FCC}" type="pres">
      <dgm:prSet presAssocID="{69C54316-4BC6-4376-BE74-23496318E1BA}" presName="matrix" presStyleCnt="0">
        <dgm:presLayoutVars>
          <dgm:chMax val="1"/>
          <dgm:dir/>
          <dgm:resizeHandles val="exact"/>
        </dgm:presLayoutVars>
      </dgm:prSet>
      <dgm:spPr/>
      <dgm:t>
        <a:bodyPr/>
        <a:lstStyle/>
        <a:p>
          <a:endParaRPr lang="zh-CN" altLang="en-US"/>
        </a:p>
      </dgm:t>
    </dgm:pt>
    <dgm:pt modelId="{57D6D40F-D555-4ED9-90AF-403B7A2C3E66}" type="pres">
      <dgm:prSet presAssocID="{69C54316-4BC6-4376-BE74-23496318E1BA}" presName="axisShape" presStyleLbl="bgShp" presStyleIdx="0" presStyleCnt="1"/>
      <dgm:spPr/>
    </dgm:pt>
    <dgm:pt modelId="{58E26AFE-95F1-4917-B23E-291821F29EC8}" type="pres">
      <dgm:prSet presAssocID="{69C54316-4BC6-4376-BE74-23496318E1BA}" presName="rect1" presStyleLbl="node1" presStyleIdx="0" presStyleCnt="4">
        <dgm:presLayoutVars>
          <dgm:chMax val="0"/>
          <dgm:chPref val="0"/>
          <dgm:bulletEnabled val="1"/>
        </dgm:presLayoutVars>
      </dgm:prSet>
      <dgm:spPr/>
      <dgm:t>
        <a:bodyPr/>
        <a:lstStyle/>
        <a:p>
          <a:endParaRPr lang="zh-CN" altLang="en-US"/>
        </a:p>
      </dgm:t>
    </dgm:pt>
    <dgm:pt modelId="{E9A11D5E-A8C6-4D46-AFCD-FF46C6D139C5}" type="pres">
      <dgm:prSet presAssocID="{69C54316-4BC6-4376-BE74-23496318E1BA}" presName="rect2" presStyleLbl="node1" presStyleIdx="1" presStyleCnt="4">
        <dgm:presLayoutVars>
          <dgm:chMax val="0"/>
          <dgm:chPref val="0"/>
          <dgm:bulletEnabled val="1"/>
        </dgm:presLayoutVars>
      </dgm:prSet>
      <dgm:spPr/>
      <dgm:t>
        <a:bodyPr/>
        <a:lstStyle/>
        <a:p>
          <a:endParaRPr lang="zh-CN" altLang="en-US"/>
        </a:p>
      </dgm:t>
    </dgm:pt>
    <dgm:pt modelId="{F6139B44-E5B3-407B-8280-62A65542889B}" type="pres">
      <dgm:prSet presAssocID="{69C54316-4BC6-4376-BE74-23496318E1BA}" presName="rect3" presStyleLbl="node1" presStyleIdx="2" presStyleCnt="4">
        <dgm:presLayoutVars>
          <dgm:chMax val="0"/>
          <dgm:chPref val="0"/>
          <dgm:bulletEnabled val="1"/>
        </dgm:presLayoutVars>
      </dgm:prSet>
      <dgm:spPr/>
      <dgm:t>
        <a:bodyPr/>
        <a:lstStyle/>
        <a:p>
          <a:endParaRPr lang="zh-CN" altLang="en-US"/>
        </a:p>
      </dgm:t>
    </dgm:pt>
    <dgm:pt modelId="{487B9E6C-D876-422D-8633-97E960FAEFDA}" type="pres">
      <dgm:prSet presAssocID="{69C54316-4BC6-4376-BE74-23496318E1BA}" presName="rect4" presStyleLbl="node1" presStyleIdx="3" presStyleCnt="4">
        <dgm:presLayoutVars>
          <dgm:chMax val="0"/>
          <dgm:chPref val="0"/>
          <dgm:bulletEnabled val="1"/>
        </dgm:presLayoutVars>
      </dgm:prSet>
      <dgm:spPr/>
      <dgm:t>
        <a:bodyPr/>
        <a:lstStyle/>
        <a:p>
          <a:endParaRPr lang="zh-CN" altLang="en-US"/>
        </a:p>
      </dgm:t>
    </dgm:pt>
  </dgm:ptLst>
  <dgm:cxnLst>
    <dgm:cxn modelId="{65BA8508-EBE1-476C-81EA-62D968923D20}" srcId="{69C54316-4BC6-4376-BE74-23496318E1BA}" destId="{79B02258-B90F-4C3E-A563-F4F63E4FBAE0}" srcOrd="2" destOrd="0" parTransId="{38BFE452-5959-4E7F-A056-9E0FB5B952C4}" sibTransId="{B1DE40BD-3A00-4CD3-A01C-F904E19242C2}"/>
    <dgm:cxn modelId="{3E85CDF3-D182-4117-9E72-5B4A08D51DDC}" srcId="{69C54316-4BC6-4376-BE74-23496318E1BA}" destId="{176F6938-318F-4264-B528-C5457E5530B3}" srcOrd="1" destOrd="0" parTransId="{8F57102F-0C9D-4F80-BB72-D72D02C546FF}" sibTransId="{EA8366E7-FFC5-46E6-9650-0386585F6A8B}"/>
    <dgm:cxn modelId="{22B8935E-3292-466D-B6F1-6667C0B3E227}" type="presOf" srcId="{176F6938-318F-4264-B528-C5457E5530B3}" destId="{E9A11D5E-A8C6-4D46-AFCD-FF46C6D139C5}" srcOrd="0" destOrd="0" presId="urn:microsoft.com/office/officeart/2005/8/layout/matrix2"/>
    <dgm:cxn modelId="{6155B550-934A-43BD-A55D-BA2CB5B9EAD3}" type="presOf" srcId="{360861FD-5DC9-469A-8C9D-5A9AAE90375B}" destId="{58E26AFE-95F1-4917-B23E-291821F29EC8}" srcOrd="0" destOrd="0" presId="urn:microsoft.com/office/officeart/2005/8/layout/matrix2"/>
    <dgm:cxn modelId="{C7EAFF8E-B89A-45E2-AF3B-1B8575E7FE79}" srcId="{69C54316-4BC6-4376-BE74-23496318E1BA}" destId="{30A9E4DC-A800-4FF3-BF1A-CFB51958E403}" srcOrd="3" destOrd="0" parTransId="{473E114E-B437-443F-859A-917F93AEC719}" sibTransId="{DA83F412-082C-4EC1-A6C9-689AFB6C43EF}"/>
    <dgm:cxn modelId="{7704E1D0-1F6B-49E8-AE14-DA521DBD4A14}" type="presOf" srcId="{69C54316-4BC6-4376-BE74-23496318E1BA}" destId="{3A456B9A-8CC3-4177-A316-63D47B3C4FCC}" srcOrd="0" destOrd="0" presId="urn:microsoft.com/office/officeart/2005/8/layout/matrix2"/>
    <dgm:cxn modelId="{B469D6AA-8C07-483B-8A2C-4B5E62556323}" type="presOf" srcId="{30A9E4DC-A800-4FF3-BF1A-CFB51958E403}" destId="{487B9E6C-D876-422D-8633-97E960FAEFDA}" srcOrd="0" destOrd="0" presId="urn:microsoft.com/office/officeart/2005/8/layout/matrix2"/>
    <dgm:cxn modelId="{AF93C281-378A-4B8A-8872-D5D4BEC1E513}" type="presOf" srcId="{79B02258-B90F-4C3E-A563-F4F63E4FBAE0}" destId="{F6139B44-E5B3-407B-8280-62A65542889B}" srcOrd="0" destOrd="0" presId="urn:microsoft.com/office/officeart/2005/8/layout/matrix2"/>
    <dgm:cxn modelId="{A88EE015-ABDA-4A52-ABA6-05C61B6FB5FD}" srcId="{69C54316-4BC6-4376-BE74-23496318E1BA}" destId="{360861FD-5DC9-469A-8C9D-5A9AAE90375B}" srcOrd="0" destOrd="0" parTransId="{A2CBE930-E70C-4273-B00F-242078296B66}" sibTransId="{9B34774A-4212-4CBD-AB0B-8091A804F979}"/>
    <dgm:cxn modelId="{8A7B13B2-50E6-4969-A801-E54C337B9F4B}" type="presParOf" srcId="{3A456B9A-8CC3-4177-A316-63D47B3C4FCC}" destId="{57D6D40F-D555-4ED9-90AF-403B7A2C3E66}" srcOrd="0" destOrd="0" presId="urn:microsoft.com/office/officeart/2005/8/layout/matrix2"/>
    <dgm:cxn modelId="{5B915AD1-108F-4726-B96B-CCBF919837AE}" type="presParOf" srcId="{3A456B9A-8CC3-4177-A316-63D47B3C4FCC}" destId="{58E26AFE-95F1-4917-B23E-291821F29EC8}" srcOrd="1" destOrd="0" presId="urn:microsoft.com/office/officeart/2005/8/layout/matrix2"/>
    <dgm:cxn modelId="{A694FB18-E0E0-4A97-9F1B-915EB92CC6E3}" type="presParOf" srcId="{3A456B9A-8CC3-4177-A316-63D47B3C4FCC}" destId="{E9A11D5E-A8C6-4D46-AFCD-FF46C6D139C5}" srcOrd="2" destOrd="0" presId="urn:microsoft.com/office/officeart/2005/8/layout/matrix2"/>
    <dgm:cxn modelId="{CC0D88EB-7E8A-4722-9F93-622866F27E70}" type="presParOf" srcId="{3A456B9A-8CC3-4177-A316-63D47B3C4FCC}" destId="{F6139B44-E5B3-407B-8280-62A65542889B}" srcOrd="3" destOrd="0" presId="urn:microsoft.com/office/officeart/2005/8/layout/matrix2"/>
    <dgm:cxn modelId="{5DA20290-B750-4DC6-B7C8-8D64166D63EE}" type="presParOf" srcId="{3A456B9A-8CC3-4177-A316-63D47B3C4FCC}" destId="{487B9E6C-D876-422D-8633-97E960FAEFDA}" srcOrd="4" destOrd="0" presId="urn:microsoft.com/office/officeart/2005/8/layout/matrix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BBC21-F114-407F-A609-30D8B051E7B6}">
      <dsp:nvSpPr>
        <dsp:cNvPr id="0" name=""/>
        <dsp:cNvSpPr/>
      </dsp:nvSpPr>
      <dsp:spPr>
        <a:xfrm>
          <a:off x="0" y="911915"/>
          <a:ext cx="6120680" cy="9324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AE48B-CBB4-4698-BF5D-4B564B75E252}">
      <dsp:nvSpPr>
        <dsp:cNvPr id="0" name=""/>
        <dsp:cNvSpPr/>
      </dsp:nvSpPr>
      <dsp:spPr>
        <a:xfrm>
          <a:off x="306034" y="365795"/>
          <a:ext cx="4284476" cy="1092240"/>
        </a:xfrm>
        <a:prstGeom prst="roundRect">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943" tIns="0" rIns="161943" bIns="0" numCol="1" spcCol="1270" anchor="ctr" anchorCtr="0">
          <a:noAutofit/>
        </a:bodyPr>
        <a:lstStyle/>
        <a:p>
          <a:pPr lvl="0" algn="l" defTabSz="1644650">
            <a:lnSpc>
              <a:spcPct val="90000"/>
            </a:lnSpc>
            <a:spcBef>
              <a:spcPct val="0"/>
            </a:spcBef>
            <a:spcAft>
              <a:spcPct val="35000"/>
            </a:spcAft>
          </a:pPr>
          <a:r>
            <a:rPr lang="zh-CN" altLang="en-US" sz="3700" kern="1200" dirty="0" smtClean="0"/>
            <a:t>期权基本概念</a:t>
          </a:r>
          <a:endParaRPr lang="zh-CN" altLang="en-US" sz="3700" kern="1200" dirty="0"/>
        </a:p>
      </dsp:txBody>
      <dsp:txXfrm>
        <a:off x="359353" y="419114"/>
        <a:ext cx="4177838" cy="985602"/>
      </dsp:txXfrm>
    </dsp:sp>
    <dsp:sp modelId="{FA80EEDC-D69A-48AC-B542-AFEC631CBFA9}">
      <dsp:nvSpPr>
        <dsp:cNvPr id="0" name=""/>
        <dsp:cNvSpPr/>
      </dsp:nvSpPr>
      <dsp:spPr>
        <a:xfrm>
          <a:off x="0" y="2590235"/>
          <a:ext cx="6120680" cy="932400"/>
        </a:xfrm>
        <a:prstGeom prst="rect">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sp>
    <dsp:sp modelId="{69D82B42-0C92-4BFD-A07C-D7E7186729CF}">
      <dsp:nvSpPr>
        <dsp:cNvPr id="0" name=""/>
        <dsp:cNvSpPr/>
      </dsp:nvSpPr>
      <dsp:spPr>
        <a:xfrm>
          <a:off x="306034" y="2044116"/>
          <a:ext cx="4284476" cy="109224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943" tIns="0" rIns="161943" bIns="0" numCol="1" spcCol="1270" anchor="ctr" anchorCtr="0">
          <a:noAutofit/>
        </a:bodyPr>
        <a:lstStyle/>
        <a:p>
          <a:pPr lvl="0" algn="l" defTabSz="1644650">
            <a:lnSpc>
              <a:spcPct val="90000"/>
            </a:lnSpc>
            <a:spcBef>
              <a:spcPct val="0"/>
            </a:spcBef>
            <a:spcAft>
              <a:spcPct val="35000"/>
            </a:spcAft>
          </a:pPr>
          <a:r>
            <a:rPr lang="zh-CN" altLang="en-US" sz="3700" kern="1200" dirty="0" smtClean="0"/>
            <a:t>期权基本交易分析</a:t>
          </a:r>
          <a:endParaRPr lang="zh-CN" altLang="en-US" sz="3700" kern="1200" dirty="0"/>
        </a:p>
      </dsp:txBody>
      <dsp:txXfrm>
        <a:off x="359353" y="2097435"/>
        <a:ext cx="4177838" cy="98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DC346-F47E-4EC4-ACD2-0AFAAD6CD2B3}">
      <dsp:nvSpPr>
        <dsp:cNvPr id="0" name=""/>
        <dsp:cNvSpPr/>
      </dsp:nvSpPr>
      <dsp:spPr>
        <a:xfrm>
          <a:off x="4470" y="1045373"/>
          <a:ext cx="1008591" cy="6480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altLang="zh-CN" sz="1500" kern="1200" dirty="0" smtClean="0"/>
            <a:t>1973</a:t>
          </a:r>
          <a:r>
            <a:rPr lang="zh-CN" altLang="en-US" sz="1500" kern="1200" dirty="0" smtClean="0"/>
            <a:t>年以前</a:t>
          </a:r>
          <a:endParaRPr lang="zh-CN" altLang="en-US" sz="1500" kern="1200" dirty="0"/>
        </a:p>
      </dsp:txBody>
      <dsp:txXfrm>
        <a:off x="4470" y="1045373"/>
        <a:ext cx="1008591" cy="403436"/>
      </dsp:txXfrm>
    </dsp:sp>
    <dsp:sp modelId="{04E42596-4A5C-4449-ACA1-73E3B9933D28}">
      <dsp:nvSpPr>
        <dsp:cNvPr id="0" name=""/>
        <dsp:cNvSpPr/>
      </dsp:nvSpPr>
      <dsp:spPr>
        <a:xfrm>
          <a:off x="211049" y="1536526"/>
          <a:ext cx="1008591" cy="182629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华文中宋" pitchFamily="2" charset="-122"/>
              <a:ea typeface="华文中宋" pitchFamily="2" charset="-122"/>
            </a:rPr>
            <a:t>期权交易都在场外市场进行</a:t>
          </a:r>
          <a:endParaRPr lang="zh-CN" altLang="en-US" sz="1500" kern="1200" dirty="0">
            <a:latin typeface="华文中宋" pitchFamily="2" charset="-122"/>
            <a:ea typeface="华文中宋" pitchFamily="2" charset="-122"/>
          </a:endParaRPr>
        </a:p>
      </dsp:txBody>
      <dsp:txXfrm>
        <a:off x="240590" y="1566067"/>
        <a:ext cx="949509" cy="1767214"/>
      </dsp:txXfrm>
    </dsp:sp>
    <dsp:sp modelId="{CBCDCC4C-AB6A-401E-9547-672876FFA53B}">
      <dsp:nvSpPr>
        <dsp:cNvPr id="0" name=""/>
        <dsp:cNvSpPr/>
      </dsp:nvSpPr>
      <dsp:spPr>
        <a:xfrm>
          <a:off x="1165960" y="1121536"/>
          <a:ext cx="324145" cy="25111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65960" y="1171758"/>
        <a:ext cx="248812" cy="150666"/>
      </dsp:txXfrm>
    </dsp:sp>
    <dsp:sp modelId="{109D951F-EC40-4B88-B708-765DC6A5E5ED}">
      <dsp:nvSpPr>
        <dsp:cNvPr id="0" name=""/>
        <dsp:cNvSpPr/>
      </dsp:nvSpPr>
      <dsp:spPr>
        <a:xfrm>
          <a:off x="1624656" y="1045373"/>
          <a:ext cx="1008591" cy="6480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altLang="zh-CN" sz="1500" kern="1200" dirty="0" smtClean="0"/>
            <a:t>1973</a:t>
          </a:r>
          <a:r>
            <a:rPr lang="zh-CN" altLang="en-US" sz="1500" kern="1200" dirty="0" smtClean="0"/>
            <a:t>年</a:t>
          </a:r>
          <a:endParaRPr lang="zh-CN" altLang="en-US" sz="1500" kern="1200" dirty="0"/>
        </a:p>
      </dsp:txBody>
      <dsp:txXfrm>
        <a:off x="1624656" y="1045373"/>
        <a:ext cx="1008591" cy="403436"/>
      </dsp:txXfrm>
    </dsp:sp>
    <dsp:sp modelId="{B7105C05-27D9-40F9-A39D-CCA0E7CB0FD9}">
      <dsp:nvSpPr>
        <dsp:cNvPr id="0" name=""/>
        <dsp:cNvSpPr/>
      </dsp:nvSpPr>
      <dsp:spPr>
        <a:xfrm>
          <a:off x="1831235" y="1558077"/>
          <a:ext cx="1008591" cy="182629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华文中宋" pitchFamily="2" charset="-122"/>
              <a:ea typeface="华文中宋" pitchFamily="2" charset="-122"/>
            </a:rPr>
            <a:t>CBOE</a:t>
          </a:r>
          <a:r>
            <a:rPr lang="zh-CN" altLang="en-US" sz="1500" kern="1200" dirty="0" smtClean="0">
              <a:latin typeface="华文中宋" pitchFamily="2" charset="-122"/>
              <a:ea typeface="华文中宋" pitchFamily="2" charset="-122"/>
            </a:rPr>
            <a:t>成立，上市股票看涨期权</a:t>
          </a:r>
          <a:endParaRPr lang="zh-CN" altLang="en-US" sz="1500" kern="1200" dirty="0">
            <a:latin typeface="华文中宋" pitchFamily="2" charset="-122"/>
            <a:ea typeface="华文中宋" pitchFamily="2" charset="-122"/>
          </a:endParaRPr>
        </a:p>
      </dsp:txBody>
      <dsp:txXfrm>
        <a:off x="1860776" y="1587618"/>
        <a:ext cx="949509" cy="1767214"/>
      </dsp:txXfrm>
    </dsp:sp>
    <dsp:sp modelId="{5DF42C05-0F6F-4369-9DE3-F4DD330A9305}">
      <dsp:nvSpPr>
        <dsp:cNvPr id="0" name=""/>
        <dsp:cNvSpPr/>
      </dsp:nvSpPr>
      <dsp:spPr>
        <a:xfrm>
          <a:off x="2786146" y="1121536"/>
          <a:ext cx="324145" cy="25111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786146" y="1171758"/>
        <a:ext cx="248812" cy="150666"/>
      </dsp:txXfrm>
    </dsp:sp>
    <dsp:sp modelId="{F0DDF2B0-E447-444C-84C9-A094E02AC9BF}">
      <dsp:nvSpPr>
        <dsp:cNvPr id="0" name=""/>
        <dsp:cNvSpPr/>
      </dsp:nvSpPr>
      <dsp:spPr>
        <a:xfrm>
          <a:off x="3244842" y="1045373"/>
          <a:ext cx="1008591" cy="6480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altLang="zh-CN" sz="1500" kern="1200" dirty="0" smtClean="0"/>
            <a:t>1974</a:t>
          </a:r>
          <a:r>
            <a:rPr lang="zh-CN" altLang="en-US" sz="1500" kern="1200" dirty="0" smtClean="0"/>
            <a:t>年</a:t>
          </a:r>
          <a:endParaRPr lang="zh-CN" altLang="en-US" sz="1500" kern="1200" dirty="0"/>
        </a:p>
      </dsp:txBody>
      <dsp:txXfrm>
        <a:off x="3244842" y="1045373"/>
        <a:ext cx="1008591" cy="403436"/>
      </dsp:txXfrm>
    </dsp:sp>
    <dsp:sp modelId="{1B238C5F-474D-404A-8AFE-5B7F6277B56C}">
      <dsp:nvSpPr>
        <dsp:cNvPr id="0" name=""/>
        <dsp:cNvSpPr/>
      </dsp:nvSpPr>
      <dsp:spPr>
        <a:xfrm>
          <a:off x="3451421" y="1630088"/>
          <a:ext cx="1008591" cy="182629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smtClean="0">
              <a:latin typeface="华文中宋" pitchFamily="2" charset="-122"/>
              <a:ea typeface="华文中宋" pitchFamily="2" charset="-122"/>
            </a:rPr>
            <a:t>美国全国性期权清算机构</a:t>
          </a:r>
          <a:r>
            <a:rPr lang="en-US" altLang="zh-CN" sz="1500" kern="1200" dirty="0" smtClean="0">
              <a:latin typeface="华文中宋" pitchFamily="2" charset="-122"/>
              <a:ea typeface="华文中宋" pitchFamily="2" charset="-122"/>
            </a:rPr>
            <a:t>OCC</a:t>
          </a:r>
          <a:r>
            <a:rPr lang="zh-CN" altLang="en-US" sz="1500" kern="1200" dirty="0" smtClean="0">
              <a:latin typeface="华文中宋" pitchFamily="2" charset="-122"/>
              <a:ea typeface="华文中宋" pitchFamily="2" charset="-122"/>
            </a:rPr>
            <a:t>成立</a:t>
          </a:r>
          <a:endParaRPr lang="zh-CN" altLang="en-US" sz="1500" kern="1200" dirty="0">
            <a:latin typeface="华文中宋" pitchFamily="2" charset="-122"/>
            <a:ea typeface="华文中宋" pitchFamily="2" charset="-122"/>
          </a:endParaRPr>
        </a:p>
      </dsp:txBody>
      <dsp:txXfrm>
        <a:off x="3480962" y="1659629"/>
        <a:ext cx="949509" cy="1767214"/>
      </dsp:txXfrm>
    </dsp:sp>
    <dsp:sp modelId="{07AD377D-0130-4035-A631-D1B88722691E}">
      <dsp:nvSpPr>
        <dsp:cNvPr id="0" name=""/>
        <dsp:cNvSpPr/>
      </dsp:nvSpPr>
      <dsp:spPr>
        <a:xfrm>
          <a:off x="4406332" y="1121536"/>
          <a:ext cx="324145" cy="25111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406332" y="1171758"/>
        <a:ext cx="248812" cy="150666"/>
      </dsp:txXfrm>
    </dsp:sp>
    <dsp:sp modelId="{DA13D393-1D54-40EE-8AA4-29FDBC8A9201}">
      <dsp:nvSpPr>
        <dsp:cNvPr id="0" name=""/>
        <dsp:cNvSpPr/>
      </dsp:nvSpPr>
      <dsp:spPr>
        <a:xfrm>
          <a:off x="4865029" y="1045373"/>
          <a:ext cx="1008591" cy="6480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altLang="zh-CN" sz="1500" kern="1200" dirty="0" smtClean="0"/>
            <a:t>1977</a:t>
          </a:r>
          <a:r>
            <a:rPr lang="zh-CN" altLang="en-US" sz="1500" kern="1200" dirty="0" smtClean="0"/>
            <a:t>年</a:t>
          </a:r>
          <a:endParaRPr lang="zh-CN" altLang="en-US" sz="1500" kern="1200" dirty="0"/>
        </a:p>
      </dsp:txBody>
      <dsp:txXfrm>
        <a:off x="4865029" y="1045373"/>
        <a:ext cx="1008591" cy="403436"/>
      </dsp:txXfrm>
    </dsp:sp>
    <dsp:sp modelId="{D8779F86-8FE9-4F20-9674-75684984F928}">
      <dsp:nvSpPr>
        <dsp:cNvPr id="0" name=""/>
        <dsp:cNvSpPr/>
      </dsp:nvSpPr>
      <dsp:spPr>
        <a:xfrm>
          <a:off x="5071608" y="1630088"/>
          <a:ext cx="1008591" cy="182629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华文中宋" pitchFamily="2" charset="-122"/>
              <a:ea typeface="华文中宋" pitchFamily="2" charset="-122"/>
            </a:rPr>
            <a:t>CBOE</a:t>
          </a:r>
          <a:r>
            <a:rPr lang="zh-CN" altLang="en-US" sz="1500" kern="1200" dirty="0" smtClean="0">
              <a:latin typeface="华文中宋" pitchFamily="2" charset="-122"/>
              <a:ea typeface="华文中宋" pitchFamily="2" charset="-122"/>
            </a:rPr>
            <a:t>上市股票看跌期权</a:t>
          </a:r>
          <a:endParaRPr lang="zh-CN" altLang="en-US" sz="1500" kern="1200" dirty="0">
            <a:latin typeface="华文中宋" pitchFamily="2" charset="-122"/>
            <a:ea typeface="华文中宋" pitchFamily="2" charset="-122"/>
          </a:endParaRPr>
        </a:p>
      </dsp:txBody>
      <dsp:txXfrm>
        <a:off x="5101149" y="1659629"/>
        <a:ext cx="949509" cy="1767214"/>
      </dsp:txXfrm>
    </dsp:sp>
    <dsp:sp modelId="{3D9EA4EF-D5D9-43E0-BA05-0471794A4A8E}">
      <dsp:nvSpPr>
        <dsp:cNvPr id="0" name=""/>
        <dsp:cNvSpPr/>
      </dsp:nvSpPr>
      <dsp:spPr>
        <a:xfrm>
          <a:off x="6026519" y="1121536"/>
          <a:ext cx="324145" cy="25111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6026519" y="1171758"/>
        <a:ext cx="248812" cy="150666"/>
      </dsp:txXfrm>
    </dsp:sp>
    <dsp:sp modelId="{5BD395CD-02EF-4241-91CF-A5413497B73B}">
      <dsp:nvSpPr>
        <dsp:cNvPr id="0" name=""/>
        <dsp:cNvSpPr/>
      </dsp:nvSpPr>
      <dsp:spPr>
        <a:xfrm>
          <a:off x="6485215" y="1045373"/>
          <a:ext cx="1008591" cy="6480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altLang="zh-CN" sz="1500" kern="1200" dirty="0" smtClean="0"/>
            <a:t>1983</a:t>
          </a:r>
          <a:r>
            <a:rPr lang="zh-CN" altLang="en-US" sz="1500" kern="1200" dirty="0" smtClean="0"/>
            <a:t>年</a:t>
          </a:r>
          <a:endParaRPr lang="zh-CN" altLang="en-US" sz="1500" kern="1200" dirty="0"/>
        </a:p>
      </dsp:txBody>
      <dsp:txXfrm>
        <a:off x="6485215" y="1045373"/>
        <a:ext cx="1008591" cy="403436"/>
      </dsp:txXfrm>
    </dsp:sp>
    <dsp:sp modelId="{7BCFA888-A69C-4280-9C31-24A69789AFFD}">
      <dsp:nvSpPr>
        <dsp:cNvPr id="0" name=""/>
        <dsp:cNvSpPr/>
      </dsp:nvSpPr>
      <dsp:spPr>
        <a:xfrm>
          <a:off x="6691794" y="1630088"/>
          <a:ext cx="1008591" cy="182629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华文中宋" pitchFamily="2" charset="-122"/>
              <a:ea typeface="华文中宋" pitchFamily="2" charset="-122"/>
            </a:rPr>
            <a:t>CBOE</a:t>
          </a:r>
          <a:r>
            <a:rPr lang="zh-CN" altLang="en-US" sz="1500" kern="1200" dirty="0" smtClean="0">
              <a:latin typeface="华文中宋" pitchFamily="2" charset="-122"/>
              <a:ea typeface="华文中宋" pitchFamily="2" charset="-122"/>
            </a:rPr>
            <a:t>上市股指期权</a:t>
          </a:r>
          <a:endParaRPr lang="zh-CN" altLang="en-US" sz="1500" kern="1200" dirty="0">
            <a:latin typeface="华文中宋" pitchFamily="2" charset="-122"/>
            <a:ea typeface="华文中宋" pitchFamily="2" charset="-122"/>
          </a:endParaRPr>
        </a:p>
      </dsp:txBody>
      <dsp:txXfrm>
        <a:off x="6721335" y="1659629"/>
        <a:ext cx="949509" cy="1767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7366D-2ADD-4952-BEB1-BB5E9472B832}">
      <dsp:nvSpPr>
        <dsp:cNvPr id="0" name=""/>
        <dsp:cNvSpPr/>
      </dsp:nvSpPr>
      <dsp:spPr>
        <a:xfrm>
          <a:off x="1082930" y="345685"/>
          <a:ext cx="2370642" cy="2370642"/>
        </a:xfrm>
        <a:prstGeom prst="blockArc">
          <a:avLst>
            <a:gd name="adj1" fmla="val 12600000"/>
            <a:gd name="adj2" fmla="val 16200000"/>
            <a:gd name="adj3" fmla="val 4507"/>
          </a:avLst>
        </a:prstGeom>
        <a:solidFill>
          <a:schemeClr val="accent6">
            <a:shade val="90000"/>
            <a:hueOff val="0"/>
            <a:satOff val="-11811"/>
            <a:lumOff val="1459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EF5F7EA-E54C-4DDC-B33F-C15CA084BFD2}">
      <dsp:nvSpPr>
        <dsp:cNvPr id="0" name=""/>
        <dsp:cNvSpPr/>
      </dsp:nvSpPr>
      <dsp:spPr>
        <a:xfrm>
          <a:off x="1082930" y="345685"/>
          <a:ext cx="2370642" cy="2370642"/>
        </a:xfrm>
        <a:prstGeom prst="blockArc">
          <a:avLst>
            <a:gd name="adj1" fmla="val 9000000"/>
            <a:gd name="adj2" fmla="val 12600000"/>
            <a:gd name="adj3" fmla="val 4507"/>
          </a:avLst>
        </a:prstGeom>
        <a:solidFill>
          <a:schemeClr val="accent6">
            <a:shade val="90000"/>
            <a:hueOff val="0"/>
            <a:satOff val="-23621"/>
            <a:lumOff val="2918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66482FD-3326-4E94-8700-65873646B01C}">
      <dsp:nvSpPr>
        <dsp:cNvPr id="0" name=""/>
        <dsp:cNvSpPr/>
      </dsp:nvSpPr>
      <dsp:spPr>
        <a:xfrm>
          <a:off x="1082930" y="345685"/>
          <a:ext cx="2370642" cy="2370642"/>
        </a:xfrm>
        <a:prstGeom prst="blockArc">
          <a:avLst>
            <a:gd name="adj1" fmla="val 5400000"/>
            <a:gd name="adj2" fmla="val 9000000"/>
            <a:gd name="adj3" fmla="val 4507"/>
          </a:avLst>
        </a:prstGeom>
        <a:solidFill>
          <a:schemeClr val="accent6">
            <a:shade val="90000"/>
            <a:hueOff val="0"/>
            <a:satOff val="-35432"/>
            <a:lumOff val="4377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70092B9-2DF4-4384-ACB7-14BE4FF185FA}">
      <dsp:nvSpPr>
        <dsp:cNvPr id="0" name=""/>
        <dsp:cNvSpPr/>
      </dsp:nvSpPr>
      <dsp:spPr>
        <a:xfrm>
          <a:off x="1082930" y="345685"/>
          <a:ext cx="2370642" cy="2370642"/>
        </a:xfrm>
        <a:prstGeom prst="blockArc">
          <a:avLst>
            <a:gd name="adj1" fmla="val 1800000"/>
            <a:gd name="adj2" fmla="val 5400000"/>
            <a:gd name="adj3" fmla="val 4507"/>
          </a:avLst>
        </a:prstGeom>
        <a:solidFill>
          <a:schemeClr val="accent6">
            <a:shade val="90000"/>
            <a:hueOff val="0"/>
            <a:satOff val="-23621"/>
            <a:lumOff val="2918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DA620F0-174D-4028-8A94-D8F476DD9BF5}">
      <dsp:nvSpPr>
        <dsp:cNvPr id="0" name=""/>
        <dsp:cNvSpPr/>
      </dsp:nvSpPr>
      <dsp:spPr>
        <a:xfrm>
          <a:off x="1082930" y="345685"/>
          <a:ext cx="2370642" cy="2370642"/>
        </a:xfrm>
        <a:prstGeom prst="blockArc">
          <a:avLst>
            <a:gd name="adj1" fmla="val 19800000"/>
            <a:gd name="adj2" fmla="val 1800000"/>
            <a:gd name="adj3" fmla="val 4507"/>
          </a:avLst>
        </a:prstGeom>
        <a:solidFill>
          <a:schemeClr val="accent6">
            <a:shade val="90000"/>
            <a:hueOff val="0"/>
            <a:satOff val="-11811"/>
            <a:lumOff val="1459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83B0199-4C70-42F6-8CBF-5BF90B71AEDE}">
      <dsp:nvSpPr>
        <dsp:cNvPr id="0" name=""/>
        <dsp:cNvSpPr/>
      </dsp:nvSpPr>
      <dsp:spPr>
        <a:xfrm>
          <a:off x="1082930" y="345685"/>
          <a:ext cx="2370642" cy="2370642"/>
        </a:xfrm>
        <a:prstGeom prst="blockArc">
          <a:avLst>
            <a:gd name="adj1" fmla="val 16200000"/>
            <a:gd name="adj2" fmla="val 19800000"/>
            <a:gd name="adj3" fmla="val 4507"/>
          </a:avLst>
        </a:prstGeom>
        <a:solidFill>
          <a:schemeClr val="accent6">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2CC77C0-4F78-42B4-8ACC-29FB45708205}">
      <dsp:nvSpPr>
        <dsp:cNvPr id="0" name=""/>
        <dsp:cNvSpPr/>
      </dsp:nvSpPr>
      <dsp:spPr>
        <a:xfrm>
          <a:off x="1738291" y="1001046"/>
          <a:ext cx="1059920" cy="1059920"/>
        </a:xfrm>
        <a:prstGeom prst="ellipse">
          <a:avLst/>
        </a:prstGeom>
        <a:solidFill>
          <a:schemeClr val="accent6">
            <a:shade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场内期权产品</a:t>
          </a:r>
          <a:endParaRPr lang="zh-CN" altLang="en-US" sz="1800" kern="1200" dirty="0"/>
        </a:p>
      </dsp:txBody>
      <dsp:txXfrm>
        <a:off x="1893513" y="1156268"/>
        <a:ext cx="749476" cy="749476"/>
      </dsp:txXfrm>
    </dsp:sp>
    <dsp:sp modelId="{2838F219-C13F-48DF-90F4-1C4E7F55A286}">
      <dsp:nvSpPr>
        <dsp:cNvPr id="0" name=""/>
        <dsp:cNvSpPr/>
      </dsp:nvSpPr>
      <dsp:spPr>
        <a:xfrm>
          <a:off x="1897279" y="1423"/>
          <a:ext cx="741944" cy="741944"/>
        </a:xfrm>
        <a:prstGeom prst="ellipse">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股票期权</a:t>
          </a:r>
          <a:endParaRPr lang="zh-CN" altLang="en-US" sz="1600" kern="1200" dirty="0"/>
        </a:p>
      </dsp:txBody>
      <dsp:txXfrm>
        <a:off x="2005934" y="110078"/>
        <a:ext cx="524634" cy="524634"/>
      </dsp:txXfrm>
    </dsp:sp>
    <dsp:sp modelId="{4563C52C-EE48-47CC-B8DA-AA1B385935EE}">
      <dsp:nvSpPr>
        <dsp:cNvPr id="0" name=""/>
        <dsp:cNvSpPr/>
      </dsp:nvSpPr>
      <dsp:spPr>
        <a:xfrm>
          <a:off x="2900666" y="580728"/>
          <a:ext cx="741944" cy="741944"/>
        </a:xfrm>
        <a:prstGeom prst="ellipse">
          <a:avLst/>
        </a:prstGeom>
        <a:solidFill>
          <a:schemeClr val="accent6">
            <a:shade val="50000"/>
            <a:hueOff val="0"/>
            <a:satOff val="-12475"/>
            <a:lumOff val="165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t>ETF</a:t>
          </a:r>
          <a:r>
            <a:rPr lang="zh-CN" altLang="en-US" sz="1600" kern="1200" dirty="0" smtClean="0"/>
            <a:t>期权</a:t>
          </a:r>
          <a:endParaRPr lang="zh-CN" altLang="en-US" sz="1600" kern="1200" dirty="0"/>
        </a:p>
      </dsp:txBody>
      <dsp:txXfrm>
        <a:off x="3009321" y="689383"/>
        <a:ext cx="524634" cy="524634"/>
      </dsp:txXfrm>
    </dsp:sp>
    <dsp:sp modelId="{94E52F12-0A84-4702-BAE5-6B24ABA62588}">
      <dsp:nvSpPr>
        <dsp:cNvPr id="0" name=""/>
        <dsp:cNvSpPr/>
      </dsp:nvSpPr>
      <dsp:spPr>
        <a:xfrm>
          <a:off x="2900666" y="1739339"/>
          <a:ext cx="741944" cy="741944"/>
        </a:xfrm>
        <a:prstGeom prst="ellipse">
          <a:avLst/>
        </a:prstGeom>
        <a:solidFill>
          <a:schemeClr val="accent6">
            <a:shade val="50000"/>
            <a:hueOff val="0"/>
            <a:satOff val="-24950"/>
            <a:lumOff val="3310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商品期权</a:t>
          </a:r>
          <a:endParaRPr lang="zh-CN" altLang="en-US" sz="1600" kern="1200" dirty="0"/>
        </a:p>
      </dsp:txBody>
      <dsp:txXfrm>
        <a:off x="3009321" y="1847994"/>
        <a:ext cx="524634" cy="524634"/>
      </dsp:txXfrm>
    </dsp:sp>
    <dsp:sp modelId="{87F1455D-65F1-40E5-A9C5-E4862FC571F3}">
      <dsp:nvSpPr>
        <dsp:cNvPr id="0" name=""/>
        <dsp:cNvSpPr/>
      </dsp:nvSpPr>
      <dsp:spPr>
        <a:xfrm>
          <a:off x="1897279" y="2318645"/>
          <a:ext cx="741944" cy="741944"/>
        </a:xfrm>
        <a:prstGeom prst="ellipse">
          <a:avLst/>
        </a:prstGeom>
        <a:solidFill>
          <a:schemeClr val="accent6">
            <a:shade val="50000"/>
            <a:hueOff val="0"/>
            <a:satOff val="-37425"/>
            <a:lumOff val="496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外汇期权</a:t>
          </a:r>
          <a:endParaRPr lang="zh-CN" altLang="en-US" sz="1600" kern="1200" dirty="0"/>
        </a:p>
      </dsp:txBody>
      <dsp:txXfrm>
        <a:off x="2005934" y="2427300"/>
        <a:ext cx="524634" cy="524634"/>
      </dsp:txXfrm>
    </dsp:sp>
    <dsp:sp modelId="{465E9C04-01FC-40BB-85D4-1566C5136679}">
      <dsp:nvSpPr>
        <dsp:cNvPr id="0" name=""/>
        <dsp:cNvSpPr/>
      </dsp:nvSpPr>
      <dsp:spPr>
        <a:xfrm>
          <a:off x="893893" y="1739339"/>
          <a:ext cx="741944" cy="741944"/>
        </a:xfrm>
        <a:prstGeom prst="ellipse">
          <a:avLst/>
        </a:prstGeom>
        <a:solidFill>
          <a:schemeClr val="accent6">
            <a:shade val="50000"/>
            <a:hueOff val="0"/>
            <a:satOff val="-24950"/>
            <a:lumOff val="3310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利率期权</a:t>
          </a:r>
          <a:endParaRPr lang="zh-CN" altLang="en-US" sz="1600" kern="1200" dirty="0"/>
        </a:p>
      </dsp:txBody>
      <dsp:txXfrm>
        <a:off x="1002548" y="1847994"/>
        <a:ext cx="524634" cy="524634"/>
      </dsp:txXfrm>
    </dsp:sp>
    <dsp:sp modelId="{693E68E2-7C66-4DF1-B748-BC7C2A3DE5CE}">
      <dsp:nvSpPr>
        <dsp:cNvPr id="0" name=""/>
        <dsp:cNvSpPr/>
      </dsp:nvSpPr>
      <dsp:spPr>
        <a:xfrm>
          <a:off x="893893" y="580728"/>
          <a:ext cx="741944" cy="741944"/>
        </a:xfrm>
        <a:prstGeom prst="ellipse">
          <a:avLst/>
        </a:prstGeom>
        <a:solidFill>
          <a:schemeClr val="accent6">
            <a:shade val="50000"/>
            <a:hueOff val="0"/>
            <a:satOff val="-12475"/>
            <a:lumOff val="165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股指期权</a:t>
          </a:r>
          <a:endParaRPr lang="zh-CN" altLang="en-US" sz="1600" kern="1200" dirty="0"/>
        </a:p>
      </dsp:txBody>
      <dsp:txXfrm>
        <a:off x="1002548" y="689383"/>
        <a:ext cx="524634" cy="524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7FA8E-8EDC-4D05-B3C6-5FEF5EF4FD9C}">
      <dsp:nvSpPr>
        <dsp:cNvPr id="0" name=""/>
        <dsp:cNvSpPr/>
      </dsp:nvSpPr>
      <dsp:spPr>
        <a:xfrm rot="5400000">
          <a:off x="3753961" y="-1459537"/>
          <a:ext cx="782637" cy="390144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华文中宋" pitchFamily="2" charset="-122"/>
              <a:ea typeface="华文中宋" pitchFamily="2" charset="-122"/>
            </a:rPr>
            <a:t>期权买方为了获得权利支付给卖方的资金，是期权的价格</a:t>
          </a:r>
          <a:endParaRPr lang="zh-CN" altLang="en-US" sz="1700" kern="1200" dirty="0"/>
        </a:p>
      </dsp:txBody>
      <dsp:txXfrm rot="-5400000">
        <a:off x="2194560" y="138069"/>
        <a:ext cx="3863235" cy="706227"/>
      </dsp:txXfrm>
    </dsp:sp>
    <dsp:sp modelId="{135B8A4D-206A-4261-88FD-CCE837C7184A}">
      <dsp:nvSpPr>
        <dsp:cNvPr id="0" name=""/>
        <dsp:cNvSpPr/>
      </dsp:nvSpPr>
      <dsp:spPr>
        <a:xfrm>
          <a:off x="0" y="0"/>
          <a:ext cx="2194560" cy="978296"/>
        </a:xfrm>
        <a:prstGeom prst="roundRect">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权利金</a:t>
          </a:r>
          <a:endParaRPr lang="zh-CN" altLang="en-US" sz="2200" kern="1200" dirty="0"/>
        </a:p>
      </dsp:txBody>
      <dsp:txXfrm>
        <a:off x="47756" y="47756"/>
        <a:ext cx="2099048" cy="882784"/>
      </dsp:txXfrm>
    </dsp:sp>
    <dsp:sp modelId="{B221C703-9074-4C47-9AE0-70EDF44220A5}">
      <dsp:nvSpPr>
        <dsp:cNvPr id="0" name=""/>
        <dsp:cNvSpPr/>
      </dsp:nvSpPr>
      <dsp:spPr>
        <a:xfrm rot="5400000">
          <a:off x="3753961" y="-432325"/>
          <a:ext cx="782637" cy="390144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华文中宋" pitchFamily="2" charset="-122"/>
              <a:ea typeface="华文中宋" pitchFamily="2" charset="-122"/>
            </a:rPr>
            <a:t>合约规定</a:t>
          </a:r>
          <a:r>
            <a:rPr lang="zh-CN" altLang="en-US" sz="1700" kern="1200" dirty="0" smtClean="0">
              <a:latin typeface="华文中宋" pitchFamily="2" charset="-122"/>
              <a:ea typeface="华文中宋" pitchFamily="2" charset="-122"/>
            </a:rPr>
            <a:t>的最后有效日期</a:t>
          </a:r>
          <a:endParaRPr lang="zh-CN" altLang="en-US" sz="1700" kern="1200" dirty="0">
            <a:latin typeface="华文中宋" pitchFamily="2" charset="-122"/>
            <a:ea typeface="华文中宋" pitchFamily="2" charset="-122"/>
          </a:endParaRPr>
        </a:p>
      </dsp:txBody>
      <dsp:txXfrm rot="-5400000">
        <a:off x="2194560" y="1165281"/>
        <a:ext cx="3863235" cy="706227"/>
      </dsp:txXfrm>
    </dsp:sp>
    <dsp:sp modelId="{4C01824E-0EE4-4F2B-B156-28931D148C01}">
      <dsp:nvSpPr>
        <dsp:cNvPr id="0" name=""/>
        <dsp:cNvSpPr/>
      </dsp:nvSpPr>
      <dsp:spPr>
        <a:xfrm>
          <a:off x="0" y="1029245"/>
          <a:ext cx="2194560" cy="978296"/>
        </a:xfrm>
        <a:prstGeom prst="roundRect">
          <a:avLst/>
        </a:prstGeom>
        <a:solidFill>
          <a:schemeClr val="accent6">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到期日</a:t>
          </a:r>
          <a:endParaRPr lang="zh-CN" altLang="en-US" sz="2200" kern="1200" dirty="0"/>
        </a:p>
      </dsp:txBody>
      <dsp:txXfrm>
        <a:off x="47756" y="1077001"/>
        <a:ext cx="2099048" cy="882784"/>
      </dsp:txXfrm>
    </dsp:sp>
    <dsp:sp modelId="{652C62B1-0F5C-4591-BDFA-6043855B6987}">
      <dsp:nvSpPr>
        <dsp:cNvPr id="0" name=""/>
        <dsp:cNvSpPr/>
      </dsp:nvSpPr>
      <dsp:spPr>
        <a:xfrm rot="5400000">
          <a:off x="3753961" y="594885"/>
          <a:ext cx="782637" cy="390144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华文中宋" pitchFamily="2" charset="-122"/>
              <a:ea typeface="华文中宋" pitchFamily="2" charset="-122"/>
            </a:rPr>
            <a:t>合约规定的，买方有权在合约有效期限买入或者卖出标的资产的特定价格</a:t>
          </a:r>
          <a:endParaRPr lang="zh-CN" altLang="en-US" sz="1700" kern="1200" dirty="0">
            <a:latin typeface="华文中宋" pitchFamily="2" charset="-122"/>
            <a:ea typeface="华文中宋" pitchFamily="2" charset="-122"/>
          </a:endParaRPr>
        </a:p>
      </dsp:txBody>
      <dsp:txXfrm rot="-5400000">
        <a:off x="2194560" y="2192492"/>
        <a:ext cx="3863235" cy="706227"/>
      </dsp:txXfrm>
    </dsp:sp>
    <dsp:sp modelId="{EF4A82CD-C138-4A3E-9289-9776D27D14FF}">
      <dsp:nvSpPr>
        <dsp:cNvPr id="0" name=""/>
        <dsp:cNvSpPr/>
      </dsp:nvSpPr>
      <dsp:spPr>
        <a:xfrm>
          <a:off x="0" y="2056457"/>
          <a:ext cx="2194560" cy="978296"/>
        </a:xfrm>
        <a:prstGeom prst="roundRect">
          <a:avLst/>
        </a:prstGeom>
        <a:solidFill>
          <a:schemeClr val="accent6">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行权价格</a:t>
          </a:r>
          <a:endParaRPr lang="zh-CN" altLang="en-US" sz="2200" kern="1200" dirty="0"/>
        </a:p>
      </dsp:txBody>
      <dsp:txXfrm>
        <a:off x="47756" y="2104213"/>
        <a:ext cx="2099048" cy="882784"/>
      </dsp:txXfrm>
    </dsp:sp>
    <dsp:sp modelId="{94D10156-60A9-4CAB-AB5C-E66CADE2265A}">
      <dsp:nvSpPr>
        <dsp:cNvPr id="0" name=""/>
        <dsp:cNvSpPr/>
      </dsp:nvSpPr>
      <dsp:spPr>
        <a:xfrm rot="5400000">
          <a:off x="3753961" y="1622097"/>
          <a:ext cx="782637" cy="390144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华文中宋" pitchFamily="2" charset="-122"/>
              <a:ea typeface="华文中宋" pitchFamily="2" charset="-122"/>
            </a:rPr>
            <a:t>合约规定的在确定时间交易的资产</a:t>
          </a:r>
          <a:endParaRPr lang="zh-CN" altLang="en-US" sz="1700" kern="1200" dirty="0">
            <a:latin typeface="华文中宋" pitchFamily="2" charset="-122"/>
            <a:ea typeface="华文中宋" pitchFamily="2" charset="-122"/>
          </a:endParaRPr>
        </a:p>
      </dsp:txBody>
      <dsp:txXfrm rot="-5400000">
        <a:off x="2194560" y="3219704"/>
        <a:ext cx="3863235" cy="706227"/>
      </dsp:txXfrm>
    </dsp:sp>
    <dsp:sp modelId="{883770B0-668B-4439-9ED2-5B807BF2435D}">
      <dsp:nvSpPr>
        <dsp:cNvPr id="0" name=""/>
        <dsp:cNvSpPr/>
      </dsp:nvSpPr>
      <dsp:spPr>
        <a:xfrm>
          <a:off x="0" y="3085703"/>
          <a:ext cx="2194560" cy="978296"/>
        </a:xfrm>
        <a:prstGeom prst="roundRect">
          <a:avLst/>
        </a:prstGeom>
        <a:solidFill>
          <a:schemeClr val="accent6">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标的资产</a:t>
          </a:r>
          <a:endParaRPr lang="zh-CN" altLang="en-US" sz="2200" kern="1200" dirty="0"/>
        </a:p>
      </dsp:txBody>
      <dsp:txXfrm>
        <a:off x="47756" y="3133459"/>
        <a:ext cx="2099048" cy="882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2F66D-4A70-49BC-8D0F-40A996F479ED}">
      <dsp:nvSpPr>
        <dsp:cNvPr id="0" name=""/>
        <dsp:cNvSpPr/>
      </dsp:nvSpPr>
      <dsp:spPr>
        <a:xfrm>
          <a:off x="0" y="0"/>
          <a:ext cx="5496272" cy="1584443"/>
        </a:xfrm>
        <a:prstGeom prst="roundRect">
          <a:avLst>
            <a:gd name="adj" fmla="val 10000"/>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t>看涨期权</a:t>
          </a:r>
          <a:endParaRPr lang="zh-CN" altLang="en-US" sz="2200" kern="1200" dirty="0"/>
        </a:p>
        <a:p>
          <a:pPr marL="228600" lvl="1" indent="-228600" algn="l" defTabSz="889000">
            <a:lnSpc>
              <a:spcPct val="90000"/>
            </a:lnSpc>
            <a:spcBef>
              <a:spcPct val="0"/>
            </a:spcBef>
            <a:spcAft>
              <a:spcPct val="15000"/>
            </a:spcAft>
            <a:buChar char="••"/>
          </a:pPr>
          <a:r>
            <a:rPr lang="zh-CN" altLang="en-US" sz="2000" kern="1200" dirty="0" smtClean="0">
              <a:latin typeface="华文中宋" pitchFamily="2" charset="-122"/>
              <a:ea typeface="华文中宋" pitchFamily="2" charset="-122"/>
              <a:cs typeface="Times New Roman" pitchFamily="18" charset="0"/>
            </a:rPr>
            <a:t>买方拥有在将来某一时间以特定价格</a:t>
          </a:r>
          <a:r>
            <a:rPr lang="zh-CN" altLang="en-US" sz="2000" b="1" kern="1200" dirty="0" smtClean="0">
              <a:solidFill>
                <a:srgbClr val="FF0000"/>
              </a:solidFill>
              <a:latin typeface="华文中宋" pitchFamily="2" charset="-122"/>
              <a:ea typeface="华文中宋" pitchFamily="2" charset="-122"/>
              <a:cs typeface="Times New Roman" pitchFamily="18" charset="0"/>
            </a:rPr>
            <a:t>买入</a:t>
          </a:r>
          <a:r>
            <a:rPr lang="zh-CN" altLang="en-US" sz="2000" kern="1200" dirty="0" smtClean="0">
              <a:latin typeface="华文中宋" pitchFamily="2" charset="-122"/>
              <a:ea typeface="华文中宋" pitchFamily="2" charset="-122"/>
              <a:cs typeface="Times New Roman" pitchFamily="18" charset="0"/>
            </a:rPr>
            <a:t>标的资产的权利</a:t>
          </a:r>
          <a:endParaRPr lang="zh-CN" altLang="en-US" sz="2000" kern="1200" dirty="0"/>
        </a:p>
      </dsp:txBody>
      <dsp:txXfrm>
        <a:off x="1257698" y="0"/>
        <a:ext cx="4238573" cy="1584443"/>
      </dsp:txXfrm>
    </dsp:sp>
    <dsp:sp modelId="{9A1147A5-51CA-48A2-BB6C-3381EF042686}">
      <dsp:nvSpPr>
        <dsp:cNvPr id="0" name=""/>
        <dsp:cNvSpPr/>
      </dsp:nvSpPr>
      <dsp:spPr>
        <a:xfrm>
          <a:off x="158444" y="158444"/>
          <a:ext cx="1099254" cy="1267554"/>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95BE0-F3CF-4DE0-A97C-5DFB2A8874C8}">
      <dsp:nvSpPr>
        <dsp:cNvPr id="0" name=""/>
        <dsp:cNvSpPr/>
      </dsp:nvSpPr>
      <dsp:spPr>
        <a:xfrm>
          <a:off x="0" y="1742887"/>
          <a:ext cx="5496272" cy="1584443"/>
        </a:xfrm>
        <a:prstGeom prst="roundRect">
          <a:avLst>
            <a:gd name="adj" fmla="val 10000"/>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t>看跌期权</a:t>
          </a:r>
          <a:endParaRPr lang="zh-CN" altLang="en-US" sz="2200" kern="1200" dirty="0"/>
        </a:p>
        <a:p>
          <a:pPr marL="228600" lvl="1" indent="-228600" algn="l" defTabSz="889000">
            <a:lnSpc>
              <a:spcPct val="90000"/>
            </a:lnSpc>
            <a:spcBef>
              <a:spcPct val="0"/>
            </a:spcBef>
            <a:spcAft>
              <a:spcPct val="15000"/>
            </a:spcAft>
            <a:buChar char="••"/>
          </a:pPr>
          <a:r>
            <a:rPr lang="zh-CN" altLang="en-US" sz="2000" kern="1200" dirty="0" smtClean="0">
              <a:latin typeface="华文中宋" pitchFamily="2" charset="-122"/>
              <a:ea typeface="华文中宋" pitchFamily="2" charset="-122"/>
              <a:cs typeface="Times New Roman" pitchFamily="18" charset="0"/>
            </a:rPr>
            <a:t>买方拥有在将来某一时间以特定价格</a:t>
          </a:r>
          <a:r>
            <a:rPr lang="zh-CN" altLang="en-US" sz="2000" b="1" kern="1200" dirty="0" smtClean="0">
              <a:solidFill>
                <a:srgbClr val="FF0000"/>
              </a:solidFill>
              <a:latin typeface="华文中宋" pitchFamily="2" charset="-122"/>
              <a:ea typeface="华文中宋" pitchFamily="2" charset="-122"/>
              <a:cs typeface="Times New Roman" pitchFamily="18" charset="0"/>
            </a:rPr>
            <a:t>卖出</a:t>
          </a:r>
          <a:r>
            <a:rPr lang="zh-CN" altLang="en-US" sz="2000" kern="1200" dirty="0" smtClean="0">
              <a:latin typeface="华文中宋" pitchFamily="2" charset="-122"/>
              <a:ea typeface="华文中宋" pitchFamily="2" charset="-122"/>
              <a:cs typeface="Times New Roman" pitchFamily="18" charset="0"/>
            </a:rPr>
            <a:t>标的资产的权利</a:t>
          </a:r>
          <a:endParaRPr lang="zh-CN" altLang="en-US" sz="2000" kern="1200" dirty="0"/>
        </a:p>
      </dsp:txBody>
      <dsp:txXfrm>
        <a:off x="1257698" y="1742887"/>
        <a:ext cx="4238573" cy="1584443"/>
      </dsp:txXfrm>
    </dsp:sp>
    <dsp:sp modelId="{47F95535-7FBD-48DD-A0DB-81D2BF35D0DF}">
      <dsp:nvSpPr>
        <dsp:cNvPr id="0" name=""/>
        <dsp:cNvSpPr/>
      </dsp:nvSpPr>
      <dsp:spPr>
        <a:xfrm>
          <a:off x="158444" y="1901332"/>
          <a:ext cx="1099254" cy="126755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CBD4B-8DB1-41C5-8599-635438FE3849}">
      <dsp:nvSpPr>
        <dsp:cNvPr id="0" name=""/>
        <dsp:cNvSpPr/>
      </dsp:nvSpPr>
      <dsp:spPr>
        <a:xfrm>
          <a:off x="852" y="261228"/>
          <a:ext cx="1995163" cy="997581"/>
        </a:xfrm>
        <a:prstGeom prst="roundRect">
          <a:avLst>
            <a:gd name="adj" fmla="val 10000"/>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行权时间</a:t>
          </a:r>
          <a:endParaRPr lang="zh-CN" altLang="en-US" sz="2400" kern="1200" dirty="0"/>
        </a:p>
      </dsp:txBody>
      <dsp:txXfrm>
        <a:off x="30070" y="290446"/>
        <a:ext cx="1936727" cy="939145"/>
      </dsp:txXfrm>
    </dsp:sp>
    <dsp:sp modelId="{BD44C4F8-C8E7-4B17-B789-0B68A1BE6B01}">
      <dsp:nvSpPr>
        <dsp:cNvPr id="0" name=""/>
        <dsp:cNvSpPr/>
      </dsp:nvSpPr>
      <dsp:spPr>
        <a:xfrm>
          <a:off x="200368" y="1258809"/>
          <a:ext cx="199516" cy="748186"/>
        </a:xfrm>
        <a:custGeom>
          <a:avLst/>
          <a:gdLst/>
          <a:ahLst/>
          <a:cxnLst/>
          <a:rect l="0" t="0" r="0" b="0"/>
          <a:pathLst>
            <a:path>
              <a:moveTo>
                <a:pt x="0" y="0"/>
              </a:moveTo>
              <a:lnTo>
                <a:pt x="0" y="748186"/>
              </a:lnTo>
              <a:lnTo>
                <a:pt x="199516" y="748186"/>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8EC5B-080C-4D1B-B454-FF0177C622B0}">
      <dsp:nvSpPr>
        <dsp:cNvPr id="0" name=""/>
        <dsp:cNvSpPr/>
      </dsp:nvSpPr>
      <dsp:spPr>
        <a:xfrm>
          <a:off x="399885" y="1508205"/>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美式期权</a:t>
          </a:r>
          <a:r>
            <a:rPr lang="zh-CN" altLang="en-US" sz="1500" kern="1200" dirty="0" smtClean="0">
              <a:latin typeface="华文中宋" pitchFamily="2" charset="-122"/>
              <a:ea typeface="华文中宋" pitchFamily="2" charset="-122"/>
            </a:rPr>
            <a:t>：可以在到期日前的任何一天行权</a:t>
          </a:r>
          <a:endParaRPr lang="zh-CN" altLang="en-US" sz="1500" kern="1200" dirty="0">
            <a:latin typeface="华文中宋" pitchFamily="2" charset="-122"/>
            <a:ea typeface="华文中宋" pitchFamily="2" charset="-122"/>
          </a:endParaRPr>
        </a:p>
      </dsp:txBody>
      <dsp:txXfrm>
        <a:off x="429103" y="1537423"/>
        <a:ext cx="1537694" cy="939145"/>
      </dsp:txXfrm>
    </dsp:sp>
    <dsp:sp modelId="{D569EE67-7167-40B4-9DE4-F483512F3BB0}">
      <dsp:nvSpPr>
        <dsp:cNvPr id="0" name=""/>
        <dsp:cNvSpPr/>
      </dsp:nvSpPr>
      <dsp:spPr>
        <a:xfrm>
          <a:off x="200368" y="1258809"/>
          <a:ext cx="199516" cy="1995163"/>
        </a:xfrm>
        <a:custGeom>
          <a:avLst/>
          <a:gdLst/>
          <a:ahLst/>
          <a:cxnLst/>
          <a:rect l="0" t="0" r="0" b="0"/>
          <a:pathLst>
            <a:path>
              <a:moveTo>
                <a:pt x="0" y="0"/>
              </a:moveTo>
              <a:lnTo>
                <a:pt x="0" y="1995163"/>
              </a:lnTo>
              <a:lnTo>
                <a:pt x="199516" y="1995163"/>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6D7A8-093E-4E54-8EAB-153E01CA0647}">
      <dsp:nvSpPr>
        <dsp:cNvPr id="0" name=""/>
        <dsp:cNvSpPr/>
      </dsp:nvSpPr>
      <dsp:spPr>
        <a:xfrm>
          <a:off x="399885" y="2755182"/>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5604"/>
              <a:lumOff val="63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欧式期权</a:t>
          </a:r>
          <a:r>
            <a:rPr lang="zh-CN" altLang="en-US" sz="1500" kern="1200" dirty="0" smtClean="0">
              <a:latin typeface="华文中宋" pitchFamily="2" charset="-122"/>
              <a:ea typeface="华文中宋" pitchFamily="2" charset="-122"/>
            </a:rPr>
            <a:t>：只能在到期日行权</a:t>
          </a:r>
          <a:endParaRPr lang="zh-CN" altLang="en-US" sz="1500" kern="1200" dirty="0">
            <a:latin typeface="华文中宋" pitchFamily="2" charset="-122"/>
            <a:ea typeface="华文中宋" pitchFamily="2" charset="-122"/>
          </a:endParaRPr>
        </a:p>
      </dsp:txBody>
      <dsp:txXfrm>
        <a:off x="429103" y="2784400"/>
        <a:ext cx="1537694" cy="939145"/>
      </dsp:txXfrm>
    </dsp:sp>
    <dsp:sp modelId="{1238F64D-CC92-456D-9D6C-400D301092CD}">
      <dsp:nvSpPr>
        <dsp:cNvPr id="0" name=""/>
        <dsp:cNvSpPr/>
      </dsp:nvSpPr>
      <dsp:spPr>
        <a:xfrm>
          <a:off x="2494806" y="261228"/>
          <a:ext cx="1995163" cy="997581"/>
        </a:xfrm>
        <a:prstGeom prst="roundRect">
          <a:avLst>
            <a:gd name="adj" fmla="val 10000"/>
          </a:avLst>
        </a:prstGeom>
        <a:solidFill>
          <a:schemeClr val="accent2">
            <a:shade val="80000"/>
            <a:hueOff val="0"/>
            <a:satOff val="-14010"/>
            <a:lumOff val="15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标的资产</a:t>
          </a:r>
          <a:endParaRPr lang="zh-CN" altLang="en-US" sz="2400" kern="1200" dirty="0"/>
        </a:p>
      </dsp:txBody>
      <dsp:txXfrm>
        <a:off x="2524024" y="290446"/>
        <a:ext cx="1936727" cy="939145"/>
      </dsp:txXfrm>
    </dsp:sp>
    <dsp:sp modelId="{8DB9CBCC-BF0D-4F25-94D9-52BB73B17D17}">
      <dsp:nvSpPr>
        <dsp:cNvPr id="0" name=""/>
        <dsp:cNvSpPr/>
      </dsp:nvSpPr>
      <dsp:spPr>
        <a:xfrm>
          <a:off x="2694322" y="1258809"/>
          <a:ext cx="185997" cy="733691"/>
        </a:xfrm>
        <a:custGeom>
          <a:avLst/>
          <a:gdLst/>
          <a:ahLst/>
          <a:cxnLst/>
          <a:rect l="0" t="0" r="0" b="0"/>
          <a:pathLst>
            <a:path>
              <a:moveTo>
                <a:pt x="0" y="0"/>
              </a:moveTo>
              <a:lnTo>
                <a:pt x="0" y="733691"/>
              </a:lnTo>
              <a:lnTo>
                <a:pt x="185997" y="733691"/>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FA572C-C7DF-4797-8988-24E25FF087CA}">
      <dsp:nvSpPr>
        <dsp:cNvPr id="0" name=""/>
        <dsp:cNvSpPr/>
      </dsp:nvSpPr>
      <dsp:spPr>
        <a:xfrm>
          <a:off x="2880319" y="1493710"/>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11208"/>
              <a:lumOff val="127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金融期权</a:t>
          </a:r>
          <a:r>
            <a:rPr lang="en-US" altLang="zh-CN" sz="1500" kern="1200" dirty="0" smtClean="0">
              <a:latin typeface="华文中宋" pitchFamily="2" charset="-122"/>
              <a:ea typeface="华文中宋" pitchFamily="2" charset="-122"/>
            </a:rPr>
            <a:t>:</a:t>
          </a:r>
          <a:r>
            <a:rPr lang="zh-CN" altLang="en-US" sz="1500" kern="1200" dirty="0" smtClean="0">
              <a:latin typeface="华文中宋" pitchFamily="2" charset="-122"/>
              <a:ea typeface="华文中宋" pitchFamily="2" charset="-122"/>
            </a:rPr>
            <a:t>股权类、外汇类和利率类期权</a:t>
          </a:r>
          <a:endParaRPr lang="zh-CN" altLang="en-US" sz="1500" kern="1200" dirty="0">
            <a:latin typeface="华文中宋" pitchFamily="2" charset="-122"/>
            <a:ea typeface="华文中宋" pitchFamily="2" charset="-122"/>
          </a:endParaRPr>
        </a:p>
      </dsp:txBody>
      <dsp:txXfrm>
        <a:off x="2909537" y="1522928"/>
        <a:ext cx="1537694" cy="939145"/>
      </dsp:txXfrm>
    </dsp:sp>
    <dsp:sp modelId="{69972168-A576-4CA3-8134-650FEC77D450}">
      <dsp:nvSpPr>
        <dsp:cNvPr id="0" name=""/>
        <dsp:cNvSpPr/>
      </dsp:nvSpPr>
      <dsp:spPr>
        <a:xfrm>
          <a:off x="2694322" y="1258809"/>
          <a:ext cx="199516" cy="1995163"/>
        </a:xfrm>
        <a:custGeom>
          <a:avLst/>
          <a:gdLst/>
          <a:ahLst/>
          <a:cxnLst/>
          <a:rect l="0" t="0" r="0" b="0"/>
          <a:pathLst>
            <a:path>
              <a:moveTo>
                <a:pt x="0" y="0"/>
              </a:moveTo>
              <a:lnTo>
                <a:pt x="0" y="1995163"/>
              </a:lnTo>
              <a:lnTo>
                <a:pt x="199516" y="1995163"/>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1FCA7-C655-4975-AA65-6B7FB185238E}">
      <dsp:nvSpPr>
        <dsp:cNvPr id="0" name=""/>
        <dsp:cNvSpPr/>
      </dsp:nvSpPr>
      <dsp:spPr>
        <a:xfrm>
          <a:off x="2893839" y="2755182"/>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16811"/>
              <a:lumOff val="190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商品期权</a:t>
          </a:r>
          <a:r>
            <a:rPr lang="zh-CN" altLang="en-US" sz="1500" kern="1200" dirty="0" smtClean="0">
              <a:latin typeface="华文中宋" pitchFamily="2" charset="-122"/>
              <a:ea typeface="华文中宋" pitchFamily="2" charset="-122"/>
            </a:rPr>
            <a:t>：农产品类、能源类、金属和贵金属类期权</a:t>
          </a:r>
          <a:endParaRPr lang="zh-CN" altLang="en-US" sz="1500" kern="1200" dirty="0">
            <a:latin typeface="华文中宋" pitchFamily="2" charset="-122"/>
            <a:ea typeface="华文中宋" pitchFamily="2" charset="-122"/>
          </a:endParaRPr>
        </a:p>
      </dsp:txBody>
      <dsp:txXfrm>
        <a:off x="2923057" y="2784400"/>
        <a:ext cx="1537694" cy="939145"/>
      </dsp:txXfrm>
    </dsp:sp>
    <dsp:sp modelId="{6EBF02AD-4657-4DC1-AE5B-0158105D758A}">
      <dsp:nvSpPr>
        <dsp:cNvPr id="0" name=""/>
        <dsp:cNvSpPr/>
      </dsp:nvSpPr>
      <dsp:spPr>
        <a:xfrm>
          <a:off x="4988760" y="261228"/>
          <a:ext cx="1995163" cy="997581"/>
        </a:xfrm>
        <a:prstGeom prst="roundRect">
          <a:avLst>
            <a:gd name="adj" fmla="val 10000"/>
          </a:avLst>
        </a:prstGeom>
        <a:solidFill>
          <a:schemeClr val="accent2">
            <a:shade val="80000"/>
            <a:hueOff val="0"/>
            <a:satOff val="-28019"/>
            <a:lumOff val="31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标的资产形式</a:t>
          </a:r>
          <a:endParaRPr lang="zh-CN" altLang="en-US" sz="2400" kern="1200" dirty="0"/>
        </a:p>
      </dsp:txBody>
      <dsp:txXfrm>
        <a:off x="5017978" y="290446"/>
        <a:ext cx="1936727" cy="939145"/>
      </dsp:txXfrm>
    </dsp:sp>
    <dsp:sp modelId="{7700692E-7EE8-4987-AE6E-A394C3661FFD}">
      <dsp:nvSpPr>
        <dsp:cNvPr id="0" name=""/>
        <dsp:cNvSpPr/>
      </dsp:nvSpPr>
      <dsp:spPr>
        <a:xfrm>
          <a:off x="5188276" y="1258809"/>
          <a:ext cx="199516" cy="748186"/>
        </a:xfrm>
        <a:custGeom>
          <a:avLst/>
          <a:gdLst/>
          <a:ahLst/>
          <a:cxnLst/>
          <a:rect l="0" t="0" r="0" b="0"/>
          <a:pathLst>
            <a:path>
              <a:moveTo>
                <a:pt x="0" y="0"/>
              </a:moveTo>
              <a:lnTo>
                <a:pt x="0" y="748186"/>
              </a:lnTo>
              <a:lnTo>
                <a:pt x="199516" y="748186"/>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2FEBC-1892-4703-9DB6-6B227DCCB912}">
      <dsp:nvSpPr>
        <dsp:cNvPr id="0" name=""/>
        <dsp:cNvSpPr/>
      </dsp:nvSpPr>
      <dsp:spPr>
        <a:xfrm>
          <a:off x="5387792" y="1508205"/>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22415"/>
              <a:lumOff val="254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现货期权</a:t>
          </a:r>
          <a:r>
            <a:rPr lang="zh-CN" altLang="en-US" sz="1500" kern="1200" dirty="0" smtClean="0">
              <a:latin typeface="华文中宋" pitchFamily="2" charset="-122"/>
              <a:ea typeface="华文中宋" pitchFamily="2" charset="-122"/>
            </a:rPr>
            <a:t>：一般存在统一、透明、连续的现货市场（股权类期权）</a:t>
          </a:r>
          <a:endParaRPr lang="zh-CN" altLang="en-US" sz="1500" kern="1200" dirty="0">
            <a:latin typeface="华文中宋" pitchFamily="2" charset="-122"/>
            <a:ea typeface="华文中宋" pitchFamily="2" charset="-122"/>
          </a:endParaRPr>
        </a:p>
      </dsp:txBody>
      <dsp:txXfrm>
        <a:off x="5417010" y="1537423"/>
        <a:ext cx="1537694" cy="939145"/>
      </dsp:txXfrm>
    </dsp:sp>
    <dsp:sp modelId="{6AAE0251-8989-4136-8D21-B65E45B59E17}">
      <dsp:nvSpPr>
        <dsp:cNvPr id="0" name=""/>
        <dsp:cNvSpPr/>
      </dsp:nvSpPr>
      <dsp:spPr>
        <a:xfrm>
          <a:off x="5188276" y="1258809"/>
          <a:ext cx="199516" cy="1995163"/>
        </a:xfrm>
        <a:custGeom>
          <a:avLst/>
          <a:gdLst/>
          <a:ahLst/>
          <a:cxnLst/>
          <a:rect l="0" t="0" r="0" b="0"/>
          <a:pathLst>
            <a:path>
              <a:moveTo>
                <a:pt x="0" y="0"/>
              </a:moveTo>
              <a:lnTo>
                <a:pt x="0" y="1995163"/>
              </a:lnTo>
              <a:lnTo>
                <a:pt x="199516" y="1995163"/>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05952C-EB0C-4775-8DCC-D413232C43D7}">
      <dsp:nvSpPr>
        <dsp:cNvPr id="0" name=""/>
        <dsp:cNvSpPr/>
      </dsp:nvSpPr>
      <dsp:spPr>
        <a:xfrm>
          <a:off x="5387792" y="2755182"/>
          <a:ext cx="1596130" cy="997581"/>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华文中宋" pitchFamily="2" charset="-122"/>
              <a:ea typeface="华文中宋" pitchFamily="2" charset="-122"/>
            </a:rPr>
            <a:t>期货期权</a:t>
          </a:r>
          <a:r>
            <a:rPr lang="en-US" altLang="zh-CN" sz="1500" kern="1200" dirty="0" smtClean="0">
              <a:latin typeface="华文中宋" pitchFamily="2" charset="-122"/>
              <a:ea typeface="华文中宋" pitchFamily="2" charset="-122"/>
            </a:rPr>
            <a:t>:</a:t>
          </a:r>
          <a:r>
            <a:rPr lang="zh-CN" altLang="en-US" sz="1500" kern="1200" dirty="0" smtClean="0">
              <a:latin typeface="华文中宋" pitchFamily="2" charset="-122"/>
              <a:ea typeface="华文中宋" pitchFamily="2" charset="-122"/>
            </a:rPr>
            <a:t>没有统一、透明、连续的现货市场（商品、利率期权</a:t>
          </a:r>
          <a:r>
            <a:rPr lang="zh-CN" altLang="en-US" sz="1500" kern="1200" dirty="0" smtClean="0"/>
            <a:t>）</a:t>
          </a:r>
          <a:endParaRPr lang="zh-CN" altLang="en-US" sz="1500" kern="1200" dirty="0"/>
        </a:p>
      </dsp:txBody>
      <dsp:txXfrm>
        <a:off x="5417010" y="2784400"/>
        <a:ext cx="1537694" cy="9391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0EC92-3DF2-4C33-A79E-FF0749022CD3}">
      <dsp:nvSpPr>
        <dsp:cNvPr id="0" name=""/>
        <dsp:cNvSpPr/>
      </dsp:nvSpPr>
      <dsp:spPr>
        <a:xfrm rot="21300000">
          <a:off x="13258" y="1050285"/>
          <a:ext cx="4293963" cy="491723"/>
        </a:xfrm>
        <a:prstGeom prst="mathMinus">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3BA29-C8E6-476E-81A4-7BFC233346AC}">
      <dsp:nvSpPr>
        <dsp:cNvPr id="0" name=""/>
        <dsp:cNvSpPr/>
      </dsp:nvSpPr>
      <dsp:spPr>
        <a:xfrm>
          <a:off x="360042" y="72004"/>
          <a:ext cx="1296144" cy="1332149"/>
        </a:xfrm>
        <a:prstGeom prst="downArrow">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02F91-9702-48EB-A487-129C12C7EB13}">
      <dsp:nvSpPr>
        <dsp:cNvPr id="0" name=""/>
        <dsp:cNvSpPr/>
      </dsp:nvSpPr>
      <dsp:spPr>
        <a:xfrm>
          <a:off x="2765687" y="1382561"/>
          <a:ext cx="1382553" cy="957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中宋" pitchFamily="2" charset="-122"/>
              <a:ea typeface="华文中宋" pitchFamily="2" charset="-122"/>
            </a:rPr>
            <a:t>放弃行权的损益</a:t>
          </a:r>
          <a:r>
            <a:rPr lang="en-US" altLang="zh-CN" sz="1600" kern="1200" dirty="0" smtClean="0">
              <a:latin typeface="华文中宋" pitchFamily="2" charset="-122"/>
              <a:ea typeface="华文中宋" pitchFamily="2" charset="-122"/>
            </a:rPr>
            <a:t>=-10</a:t>
          </a:r>
          <a:r>
            <a:rPr lang="zh-CN" altLang="en-US" sz="1600" kern="1200" dirty="0" smtClean="0">
              <a:latin typeface="华文中宋" pitchFamily="2" charset="-122"/>
              <a:ea typeface="华文中宋" pitchFamily="2" charset="-122"/>
            </a:rPr>
            <a:t>点</a:t>
          </a:r>
          <a:endParaRPr lang="zh-CN" altLang="en-US" sz="1600" kern="1200" dirty="0">
            <a:latin typeface="华文中宋" pitchFamily="2" charset="-122"/>
            <a:ea typeface="华文中宋" pitchFamily="2" charset="-122"/>
          </a:endParaRPr>
        </a:p>
      </dsp:txBody>
      <dsp:txXfrm>
        <a:off x="2765687" y="1382561"/>
        <a:ext cx="1382553" cy="957704"/>
      </dsp:txXfrm>
    </dsp:sp>
    <dsp:sp modelId="{FF6A9F26-D1F6-4B70-8BE6-3F2F27F48F6A}">
      <dsp:nvSpPr>
        <dsp:cNvPr id="0" name=""/>
        <dsp:cNvSpPr/>
      </dsp:nvSpPr>
      <dsp:spPr>
        <a:xfrm rot="10800000">
          <a:off x="2592292" y="0"/>
          <a:ext cx="1296144" cy="1296149"/>
        </a:xfrm>
        <a:prstGeom prst="upArrow">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D0D8B-71E6-46A5-98C6-5FB62183FD7B}">
      <dsp:nvSpPr>
        <dsp:cNvPr id="0" name=""/>
        <dsp:cNvSpPr/>
      </dsp:nvSpPr>
      <dsp:spPr>
        <a:xfrm>
          <a:off x="0" y="1557537"/>
          <a:ext cx="2361857" cy="638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中宋" pitchFamily="2" charset="-122"/>
              <a:ea typeface="华文中宋" pitchFamily="2" charset="-122"/>
            </a:rPr>
            <a:t>行权的损益</a:t>
          </a:r>
          <a:endParaRPr lang="en-US" altLang="zh-CN" sz="1600" kern="1200" dirty="0" smtClean="0">
            <a:latin typeface="华文中宋" pitchFamily="2" charset="-122"/>
            <a:ea typeface="华文中宋" pitchFamily="2" charset="-122"/>
          </a:endParaRPr>
        </a:p>
        <a:p>
          <a:pPr lvl="0" algn="ctr" defTabSz="711200">
            <a:lnSpc>
              <a:spcPct val="90000"/>
            </a:lnSpc>
            <a:spcBef>
              <a:spcPct val="0"/>
            </a:spcBef>
            <a:spcAft>
              <a:spcPct val="35000"/>
            </a:spcAft>
          </a:pPr>
          <a:r>
            <a:rPr lang="en-US" altLang="zh-CN" sz="1600" kern="1200" dirty="0" smtClean="0">
              <a:latin typeface="华文中宋" pitchFamily="2" charset="-122"/>
              <a:ea typeface="华文中宋" pitchFamily="2" charset="-122"/>
            </a:rPr>
            <a:t>=2112-2100-10=2</a:t>
          </a:r>
          <a:r>
            <a:rPr lang="zh-CN" altLang="en-US" sz="1600" kern="1200" dirty="0" smtClean="0">
              <a:latin typeface="华文中宋" pitchFamily="2" charset="-122"/>
              <a:ea typeface="华文中宋" pitchFamily="2" charset="-122"/>
            </a:rPr>
            <a:t>点</a:t>
          </a:r>
          <a:endParaRPr lang="zh-CN" altLang="en-US" sz="1600" kern="1200" dirty="0">
            <a:latin typeface="华文中宋" pitchFamily="2" charset="-122"/>
            <a:ea typeface="华文中宋" pitchFamily="2" charset="-122"/>
          </a:endParaRPr>
        </a:p>
      </dsp:txBody>
      <dsp:txXfrm>
        <a:off x="0" y="1557537"/>
        <a:ext cx="2361857" cy="6387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zh-CN" altLang="en-US"/>
          </a:p>
        </p:txBody>
      </p:sp>
      <p:sp>
        <p:nvSpPr>
          <p:cNvPr id="15363" name="Rectangle 3"/>
          <p:cNvSpPr>
            <a:spLocks noGrp="1" noChangeArrowheads="1"/>
          </p:cNvSpPr>
          <p:nvPr>
            <p:ph type="dt" sz="quarter" idx="1"/>
          </p:nvPr>
        </p:nvSpPr>
        <p:spPr bwMode="auto">
          <a:xfrm>
            <a:off x="5592763" y="0"/>
            <a:ext cx="4279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70B4E57B-32C2-480E-99F4-1E9C88CA54F0}" type="datetimeFigureOut">
              <a:rPr lang="en-US" altLang="zh-CN"/>
              <a:pPr>
                <a:defRPr/>
              </a:pPr>
              <a:t>2/26/2014</a:t>
            </a:fld>
            <a:endParaRPr lang="en-US" altLang="zh-CN" dirty="0"/>
          </a:p>
        </p:txBody>
      </p:sp>
      <p:sp>
        <p:nvSpPr>
          <p:cNvPr id="15364" name="Rectangle 4"/>
          <p:cNvSpPr>
            <a:spLocks noGrp="1" noChangeArrowheads="1"/>
          </p:cNvSpPr>
          <p:nvPr>
            <p:ph type="ftr" sz="quarter" idx="2"/>
          </p:nvPr>
        </p:nvSpPr>
        <p:spPr bwMode="auto">
          <a:xfrm>
            <a:off x="0" y="6454775"/>
            <a:ext cx="4278313"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5365" name="Rectangle 5"/>
          <p:cNvSpPr>
            <a:spLocks noGrp="1" noChangeArrowheads="1"/>
          </p:cNvSpPr>
          <p:nvPr>
            <p:ph type="sldNum" sz="quarter" idx="3"/>
          </p:nvPr>
        </p:nvSpPr>
        <p:spPr bwMode="auto">
          <a:xfrm>
            <a:off x="5592763" y="6454775"/>
            <a:ext cx="4279900"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2FE81B3-6423-4A29-813E-EE5CD0308357}" type="slidenum">
              <a:rPr lang="en-US" altLang="zh-CN"/>
              <a:pPr>
                <a:defRPr/>
              </a:pPr>
              <a:t>‹#›</a:t>
            </a:fld>
            <a:endParaRPr lang="en-US" altLang="zh-CN" dirty="0"/>
          </a:p>
        </p:txBody>
      </p:sp>
    </p:spTree>
    <p:extLst>
      <p:ext uri="{BB962C8B-B14F-4D97-AF65-F5344CB8AC3E}">
        <p14:creationId xmlns="" xmlns:p14="http://schemas.microsoft.com/office/powerpoint/2010/main" val="3607373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zh-CN" altLang="en-US"/>
          </a:p>
        </p:txBody>
      </p:sp>
      <p:sp>
        <p:nvSpPr>
          <p:cNvPr id="155651" name="Rectangle 3"/>
          <p:cNvSpPr>
            <a:spLocks noGrp="1" noChangeArrowheads="1"/>
          </p:cNvSpPr>
          <p:nvPr>
            <p:ph type="dt" idx="1"/>
          </p:nvPr>
        </p:nvSpPr>
        <p:spPr bwMode="auto">
          <a:xfrm>
            <a:off x="5592763" y="0"/>
            <a:ext cx="4279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BE482FC9-B52A-46FE-966B-17568A7B8A27}" type="datetimeFigureOut">
              <a:rPr lang="en-US" altLang="zh-CN"/>
              <a:pPr>
                <a:defRPr/>
              </a:pPr>
              <a:t>2/26/2014</a:t>
            </a:fld>
            <a:endParaRPr lang="en-US" altLang="zh-CN" dirty="0"/>
          </a:p>
        </p:txBody>
      </p:sp>
      <p:sp>
        <p:nvSpPr>
          <p:cNvPr id="70660" name="Rectangle 4"/>
          <p:cNvSpPr>
            <a:spLocks noGrp="1" noRot="1" noChangeAspect="1" noChangeArrowheads="1" noTextEdit="1"/>
          </p:cNvSpPr>
          <p:nvPr>
            <p:ph type="sldImg" idx="2"/>
          </p:nvPr>
        </p:nvSpPr>
        <p:spPr bwMode="auto">
          <a:xfrm>
            <a:off x="3241675" y="509588"/>
            <a:ext cx="3400425" cy="2551112"/>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987425" y="3228975"/>
            <a:ext cx="7899400" cy="3059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6454775"/>
            <a:ext cx="4278313"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55655" name="Rectangle 7"/>
          <p:cNvSpPr>
            <a:spLocks noGrp="1" noChangeArrowheads="1"/>
          </p:cNvSpPr>
          <p:nvPr>
            <p:ph type="sldNum" sz="quarter" idx="5"/>
          </p:nvPr>
        </p:nvSpPr>
        <p:spPr bwMode="auto">
          <a:xfrm>
            <a:off x="5592763" y="6454775"/>
            <a:ext cx="4279900"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A5C520-F6C7-41C8-941D-F460BDE50339}" type="slidenum">
              <a:rPr lang="en-US" altLang="zh-CN"/>
              <a:pPr>
                <a:defRPr/>
              </a:pPr>
              <a:t>‹#›</a:t>
            </a:fld>
            <a:endParaRPr lang="en-US" altLang="zh-CN" dirty="0"/>
          </a:p>
        </p:txBody>
      </p:sp>
    </p:spTree>
    <p:extLst>
      <p:ext uri="{BB962C8B-B14F-4D97-AF65-F5344CB8AC3E}">
        <p14:creationId xmlns="" xmlns:p14="http://schemas.microsoft.com/office/powerpoint/2010/main" val="378326096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5069399-E335-4DB5-9D44-112E566BEF91}" type="slidenum">
              <a:rPr lang="en-US" altLang="zh-CN" smtClean="0"/>
              <a:pPr/>
              <a:t>1</a:t>
            </a:fld>
            <a:endParaRPr lang="en-US" altLang="zh-CN" dirty="0" smtClean="0"/>
          </a:p>
        </p:txBody>
      </p:sp>
      <p:sp>
        <p:nvSpPr>
          <p:cNvPr id="71683" name="Rectangle 7"/>
          <p:cNvSpPr txBox="1">
            <a:spLocks noGrp="1" noChangeArrowheads="1"/>
          </p:cNvSpPr>
          <p:nvPr/>
        </p:nvSpPr>
        <p:spPr bwMode="auto">
          <a:xfrm>
            <a:off x="5592763" y="6454775"/>
            <a:ext cx="4279900" cy="341313"/>
          </a:xfrm>
          <a:prstGeom prst="rect">
            <a:avLst/>
          </a:prstGeom>
          <a:noFill/>
          <a:ln w="9525">
            <a:noFill/>
            <a:miter lim="800000"/>
            <a:headEnd/>
            <a:tailEnd/>
          </a:ln>
        </p:spPr>
        <p:txBody>
          <a:bodyPr anchor="b"/>
          <a:lstStyle/>
          <a:p>
            <a:pPr algn="r"/>
            <a:fld id="{6EC11746-EBFD-474E-91BB-8E7C6F51E8B7}" type="slidenum">
              <a:rPr lang="en-US" altLang="zh-CN" sz="1200"/>
              <a:pPr algn="r"/>
              <a:t>1</a:t>
            </a:fld>
            <a:endParaRPr lang="en-US" altLang="zh-CN" sz="1200" dirty="0"/>
          </a:p>
        </p:txBody>
      </p:sp>
      <p:sp>
        <p:nvSpPr>
          <p:cNvPr id="71684" name="Rectangle 7"/>
          <p:cNvSpPr txBox="1">
            <a:spLocks noGrp="1" noChangeArrowheads="1"/>
          </p:cNvSpPr>
          <p:nvPr/>
        </p:nvSpPr>
        <p:spPr bwMode="auto">
          <a:xfrm>
            <a:off x="5592763" y="6454775"/>
            <a:ext cx="4279900" cy="341313"/>
          </a:xfrm>
          <a:prstGeom prst="rect">
            <a:avLst/>
          </a:prstGeom>
          <a:noFill/>
          <a:ln w="9525">
            <a:noFill/>
            <a:miter lim="800000"/>
            <a:headEnd/>
            <a:tailEnd/>
          </a:ln>
        </p:spPr>
        <p:txBody>
          <a:bodyPr anchor="b"/>
          <a:lstStyle/>
          <a:p>
            <a:pPr algn="r"/>
            <a:fld id="{BF5745B9-2520-4840-B0ED-790376387E1C}" type="slidenum">
              <a:rPr lang="en-US" altLang="zh-CN" sz="1200"/>
              <a:pPr algn="r"/>
              <a:t>1</a:t>
            </a:fld>
            <a:endParaRPr lang="en-US" altLang="zh-CN" sz="1200" dirty="0"/>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xfrm>
            <a:off x="1317625" y="3228975"/>
            <a:ext cx="7239000" cy="3059113"/>
          </a:xfrm>
          <a:noFill/>
          <a:ln/>
        </p:spPr>
        <p:txBody>
          <a:bodyPr/>
          <a:lstStyle/>
          <a:p>
            <a:pPr>
              <a:lnSpc>
                <a:spcPct val="115000"/>
              </a:lnSpc>
            </a:pPr>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19</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20</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23</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25</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26</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29</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31</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33</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35</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4</a:t>
            </a:fld>
            <a:endParaRPr lang="en-US" altLang="zh-CN" dirty="0"/>
          </a:p>
        </p:txBody>
      </p:sp>
    </p:spTree>
    <p:extLst>
      <p:ext uri="{BB962C8B-B14F-4D97-AF65-F5344CB8AC3E}">
        <p14:creationId xmlns="" xmlns:p14="http://schemas.microsoft.com/office/powerpoint/2010/main" val="159850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39</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7</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8</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9</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10</a:t>
            </a:fld>
            <a:endParaRPr lang="en-US" altLang="zh-CN" dirty="0"/>
          </a:p>
        </p:txBody>
      </p:sp>
    </p:spTree>
    <p:extLst>
      <p:ext uri="{BB962C8B-B14F-4D97-AF65-F5344CB8AC3E}">
        <p14:creationId xmlns="" xmlns:p14="http://schemas.microsoft.com/office/powerpoint/2010/main" val="3283488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15</a:t>
            </a:fld>
            <a:endParaRPr lang="en-US" altLang="zh-CN" dirty="0"/>
          </a:p>
        </p:txBody>
      </p:sp>
    </p:spTree>
    <p:extLst>
      <p:ext uri="{BB962C8B-B14F-4D97-AF65-F5344CB8AC3E}">
        <p14:creationId xmlns="" xmlns:p14="http://schemas.microsoft.com/office/powerpoint/2010/main" val="76205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17</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18</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73025" y="6597650"/>
            <a:ext cx="3635375" cy="228600"/>
          </a:xfrm>
          <a:prstGeom prst="rect">
            <a:avLst/>
          </a:prstGeom>
          <a:noFill/>
          <a:ln>
            <a:noFill/>
          </a:ln>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zh-CN" altLang="en-US" sz="900" smtClean="0">
                <a:solidFill>
                  <a:srgbClr val="0F218B"/>
                </a:solidFill>
                <a:ea typeface="黑体" pitchFamily="2" charset="-122"/>
              </a:rPr>
              <a:t>中国金融期货交易所</a:t>
            </a:r>
            <a:r>
              <a:rPr lang="en-US" altLang="zh-CN" sz="900" b="1" smtClean="0">
                <a:solidFill>
                  <a:srgbClr val="0F218B"/>
                </a:solidFill>
              </a:rPr>
              <a:t>China Financial Futures Exchange </a:t>
            </a:r>
          </a:p>
        </p:txBody>
      </p:sp>
      <p:grpSp>
        <p:nvGrpSpPr>
          <p:cNvPr id="5" name="Group 14"/>
          <p:cNvGrpSpPr>
            <a:grpSpLocks/>
          </p:cNvGrpSpPr>
          <p:nvPr userDrawn="1"/>
        </p:nvGrpSpPr>
        <p:grpSpPr bwMode="auto">
          <a:xfrm>
            <a:off x="1979613" y="1916113"/>
            <a:ext cx="5268912" cy="936625"/>
            <a:chOff x="1239" y="1752"/>
            <a:chExt cx="3319" cy="590"/>
          </a:xfrm>
        </p:grpSpPr>
        <p:pic>
          <p:nvPicPr>
            <p:cNvPr id="6" name="Picture 15" descr="Word"/>
            <p:cNvPicPr>
              <a:picLocks noChangeAspect="1" noChangeArrowheads="1"/>
            </p:cNvPicPr>
            <p:nvPr userDrawn="1"/>
          </p:nvPicPr>
          <p:blipFill>
            <a:blip r:embed="rId3" cstate="print"/>
            <a:srcRect/>
            <a:stretch>
              <a:fillRect/>
            </a:stretch>
          </p:blipFill>
          <p:spPr bwMode="auto">
            <a:xfrm>
              <a:off x="1837" y="1842"/>
              <a:ext cx="2721" cy="450"/>
            </a:xfrm>
            <a:prstGeom prst="rect">
              <a:avLst/>
            </a:prstGeom>
            <a:noFill/>
            <a:ln w="9525">
              <a:noFill/>
              <a:miter lim="800000"/>
              <a:headEnd/>
              <a:tailEnd/>
            </a:ln>
          </p:spPr>
        </p:pic>
        <p:pic>
          <p:nvPicPr>
            <p:cNvPr id="7" name="Picture 16" descr="logogif"/>
            <p:cNvPicPr>
              <a:picLocks noChangeAspect="1" noChangeArrowheads="1"/>
            </p:cNvPicPr>
            <p:nvPr userDrawn="1"/>
          </p:nvPicPr>
          <p:blipFill>
            <a:blip r:embed="rId4" cstate="print"/>
            <a:srcRect/>
            <a:stretch>
              <a:fillRect/>
            </a:stretch>
          </p:blipFill>
          <p:spPr bwMode="auto">
            <a:xfrm>
              <a:off x="1239" y="1752"/>
              <a:ext cx="590" cy="590"/>
            </a:xfrm>
            <a:prstGeom prst="rect">
              <a:avLst/>
            </a:prstGeom>
            <a:noFill/>
            <a:ln w="9525">
              <a:noFill/>
              <a:miter lim="800000"/>
              <a:headEnd/>
              <a:tailEnd/>
            </a:ln>
          </p:spPr>
        </p:pic>
      </p:grpSp>
      <p:sp>
        <p:nvSpPr>
          <p:cNvPr id="563202" name="Rectangle 2"/>
          <p:cNvSpPr>
            <a:spLocks noGrp="1" noChangeArrowheads="1"/>
          </p:cNvSpPr>
          <p:nvPr>
            <p:ph type="subTitle" idx="1"/>
          </p:nvPr>
        </p:nvSpPr>
        <p:spPr>
          <a:xfrm>
            <a:off x="1371600" y="3886200"/>
            <a:ext cx="6400800" cy="550863"/>
          </a:xfrm>
        </p:spPr>
        <p:txBody>
          <a:bodyPr/>
          <a:lstStyle>
            <a:lvl1pPr marL="0" indent="0" algn="ctr">
              <a:buFontTx/>
              <a:buNone/>
              <a:defRPr>
                <a:solidFill>
                  <a:srgbClr val="0F218B"/>
                </a:solidFill>
              </a:defRPr>
            </a:lvl1pPr>
          </a:lstStyle>
          <a:p>
            <a:r>
              <a:rPr lang="zh-CN" altLang="en-US"/>
              <a:t>单击此处编辑母版副标题样式</a:t>
            </a:r>
          </a:p>
        </p:txBody>
      </p:sp>
      <p:sp>
        <p:nvSpPr>
          <p:cNvPr id="563203" name="Rectangle 3"/>
          <p:cNvSpPr>
            <a:spLocks noGrp="1" noChangeArrowheads="1"/>
          </p:cNvSpPr>
          <p:nvPr>
            <p:ph type="ctrTitle"/>
          </p:nvPr>
        </p:nvSpPr>
        <p:spPr>
          <a:xfrm>
            <a:off x="685800" y="3068638"/>
            <a:ext cx="7772400" cy="531812"/>
          </a:xfrm>
        </p:spPr>
        <p:txBody>
          <a:bodyPr/>
          <a:lstStyle>
            <a:lvl1pPr algn="ctr">
              <a:defRPr/>
            </a:lvl1pPr>
          </a:lstStyle>
          <a:p>
            <a:r>
              <a:rPr lang="zh-CN" altLang="en-US"/>
              <a:t>单击此处编辑母版标题样式</a:t>
            </a:r>
          </a:p>
        </p:txBody>
      </p:sp>
      <p:sp>
        <p:nvSpPr>
          <p:cNvPr id="8" name="Rectangle 10"/>
          <p:cNvSpPr>
            <a:spLocks noGrp="1" noChangeArrowheads="1"/>
          </p:cNvSpPr>
          <p:nvPr>
            <p:ph type="dt" sz="half" idx="10"/>
          </p:nvPr>
        </p:nvSpPr>
        <p:spPr bwMode="auto">
          <a:xfrm>
            <a:off x="3121025" y="5013325"/>
            <a:ext cx="1811338"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solidFill>
                  <a:srgbClr val="0F218B"/>
                </a:solidFill>
                <a:latin typeface="Arial" charset="0"/>
                <a:ea typeface="宋体" pitchFamily="2" charset="-122"/>
              </a:defRPr>
            </a:lvl1pPr>
          </a:lstStyle>
          <a:p>
            <a:pPr>
              <a:defRPr/>
            </a:pPr>
            <a:fld id="{745B4E7E-9909-48AE-8163-5AC41609078E}" type="datetime1">
              <a:rPr lang="zh-CN" altLang="en-US"/>
              <a:pPr>
                <a:defRPr/>
              </a:pPr>
              <a:t>2014/2/26</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0A320B76-BED2-4724-A197-083C7527DA87}" type="slidenum">
              <a:rPr lang="en-US" altLang="zh-CN"/>
              <a:pPr>
                <a:defRPr/>
              </a:pPr>
              <a:t>‹#›</a:t>
            </a:fld>
            <a:r>
              <a:rPr lang="en-US" altLang="zh-CN"/>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836613"/>
            <a:ext cx="2092325"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836613"/>
            <a:ext cx="6129338"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CEB310A0-E2D2-491E-A7B9-E3CA03B15F77}" type="slidenum">
              <a:rPr lang="en-US" altLang="zh-CN"/>
              <a:pPr>
                <a:defRPr/>
              </a:pPr>
              <a:t>‹#›</a:t>
            </a:fld>
            <a:r>
              <a:rPr lang="en-US" altLang="zh-CN"/>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836613"/>
            <a:ext cx="6408738"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205038"/>
            <a:ext cx="4038600" cy="3529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DB8DA38A-824C-48AF-91F2-66D49885A715}" type="slidenum">
              <a:rPr lang="en-US" altLang="zh-CN"/>
              <a:pPr>
                <a:defRPr/>
              </a:pPr>
              <a:t>‹#›</a:t>
            </a:fld>
            <a:r>
              <a:rPr lang="en-US" altLang="zh-CN"/>
              <a:t> -</a:t>
            </a: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836613"/>
            <a:ext cx="8374063" cy="4897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3"/>
          <p:cNvSpPr>
            <a:spLocks noGrp="1" noChangeArrowheads="1"/>
          </p:cNvSpPr>
          <p:nvPr>
            <p:ph type="sldNum" sz="quarter" idx="10"/>
          </p:nvPr>
        </p:nvSpPr>
        <p:spPr>
          <a:ln/>
        </p:spPr>
        <p:txBody>
          <a:bodyPr/>
          <a:lstStyle>
            <a:lvl1pPr>
              <a:defRPr/>
            </a:lvl1pPr>
          </a:lstStyle>
          <a:p>
            <a:pPr>
              <a:defRPr/>
            </a:pPr>
            <a:r>
              <a:rPr lang="en-US" altLang="zh-CN"/>
              <a:t>- </a:t>
            </a:r>
            <a:fld id="{5E0F807B-DD31-45F7-8C17-97AA9D5AC2B1}" type="slidenum">
              <a:rPr lang="en-US" altLang="zh-CN"/>
              <a:pPr>
                <a:defRPr/>
              </a:pPr>
              <a:t>‹#›</a:t>
            </a:fld>
            <a:r>
              <a:rPr lang="en-US" altLang="zh-CN"/>
              <a:t> -</a:t>
            </a: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836613"/>
            <a:ext cx="6408738"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79E3CA20-D080-436E-85CB-FDDBD7C51B1C}" type="slidenum">
              <a:rPr lang="en-US" altLang="zh-CN"/>
              <a:pPr>
                <a:defRPr/>
              </a:pPr>
              <a:t>‹#›</a:t>
            </a:fld>
            <a:r>
              <a:rPr lang="en-US" altLang="zh-CN"/>
              <a:t> -</a:t>
            </a: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662E673C-017F-423C-B7C2-D7AFEEF0A9D1}" type="slidenum">
              <a:rPr lang="en-US" altLang="zh-CN"/>
              <a:pPr>
                <a:defRPr/>
              </a:pPr>
              <a:t>‹#›</a:t>
            </a:fld>
            <a:r>
              <a:rPr lang="en-US" alt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F5405B4E-B136-4C7E-8859-8A85C855124B}" type="slidenum">
              <a:rPr lang="en-US" altLang="zh-CN"/>
              <a:pPr>
                <a:defRPr/>
              </a:pPr>
              <a:t>‹#›</a:t>
            </a:fld>
            <a:r>
              <a:rPr lang="en-US" altLang="zh-CN"/>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8573797F-DD33-423D-B5B7-ED187B64EC6C}" type="slidenum">
              <a:rPr lang="en-US" altLang="zh-CN"/>
              <a:pPr>
                <a:defRPr/>
              </a:pPr>
              <a:t>‹#›</a:t>
            </a:fld>
            <a:r>
              <a:rPr lang="en-US" altLang="zh-CN"/>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3"/>
          <p:cNvSpPr>
            <a:spLocks noGrp="1" noChangeArrowheads="1"/>
          </p:cNvSpPr>
          <p:nvPr>
            <p:ph type="sldNum" sz="quarter" idx="10"/>
          </p:nvPr>
        </p:nvSpPr>
        <p:spPr>
          <a:ln/>
        </p:spPr>
        <p:txBody>
          <a:bodyPr/>
          <a:lstStyle>
            <a:lvl1pPr>
              <a:defRPr/>
            </a:lvl1pPr>
          </a:lstStyle>
          <a:p>
            <a:pPr>
              <a:defRPr/>
            </a:pPr>
            <a:r>
              <a:rPr lang="en-US" altLang="zh-CN"/>
              <a:t>- </a:t>
            </a:r>
            <a:fld id="{E29CA35A-49E7-4A6A-9537-66DB0420C622}" type="slidenum">
              <a:rPr lang="en-US" altLang="zh-CN"/>
              <a:pPr>
                <a:defRPr/>
              </a:pPr>
              <a:t>‹#›</a:t>
            </a:fld>
            <a:r>
              <a:rPr lang="en-US" altLang="zh-CN"/>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3"/>
          <p:cNvSpPr>
            <a:spLocks noGrp="1" noChangeArrowheads="1"/>
          </p:cNvSpPr>
          <p:nvPr>
            <p:ph type="sldNum" sz="quarter" idx="10"/>
          </p:nvPr>
        </p:nvSpPr>
        <p:spPr>
          <a:ln/>
        </p:spPr>
        <p:txBody>
          <a:bodyPr/>
          <a:lstStyle>
            <a:lvl1pPr>
              <a:defRPr/>
            </a:lvl1pPr>
          </a:lstStyle>
          <a:p>
            <a:pPr>
              <a:defRPr/>
            </a:pPr>
            <a:r>
              <a:rPr lang="en-US" altLang="zh-CN"/>
              <a:t>- </a:t>
            </a:r>
            <a:fld id="{643F3B15-D72B-4485-B63A-7ACAF194C3AE}" type="slidenum">
              <a:rPr lang="en-US" altLang="zh-CN"/>
              <a:pPr>
                <a:defRPr/>
              </a:pPr>
              <a:t>‹#›</a:t>
            </a:fld>
            <a:r>
              <a:rPr lang="en-US" altLang="zh-CN"/>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3"/>
          <p:cNvSpPr>
            <a:spLocks noGrp="1" noChangeArrowheads="1"/>
          </p:cNvSpPr>
          <p:nvPr>
            <p:ph type="sldNum" sz="quarter" idx="10"/>
          </p:nvPr>
        </p:nvSpPr>
        <p:spPr>
          <a:ln/>
        </p:spPr>
        <p:txBody>
          <a:bodyPr/>
          <a:lstStyle>
            <a:lvl1pPr>
              <a:defRPr/>
            </a:lvl1pPr>
          </a:lstStyle>
          <a:p>
            <a:pPr>
              <a:defRPr/>
            </a:pPr>
            <a:r>
              <a:rPr lang="en-US" altLang="zh-CN"/>
              <a:t>- </a:t>
            </a:r>
            <a:fld id="{A5F9C235-3658-4CBB-9B7C-92C89262753C}" type="slidenum">
              <a:rPr lang="en-US" altLang="zh-CN"/>
              <a:pPr>
                <a:defRPr/>
              </a:pPr>
              <a:t>‹#›</a:t>
            </a:fld>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E2DB6E13-43B1-4325-9C0E-BCDD010ED546}" type="slidenum">
              <a:rPr lang="en-US" altLang="zh-CN"/>
              <a:pPr>
                <a:defRPr/>
              </a:pPr>
              <a:t>‹#›</a:t>
            </a:fld>
            <a:r>
              <a:rPr lang="en-US" altLang="zh-CN"/>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8A678CD8-E5D4-4EB1-8B31-A2C3438BD773}" type="slidenum">
              <a:rPr lang="en-US" altLang="zh-CN"/>
              <a:pPr>
                <a:defRPr/>
              </a:pPr>
              <a:t>‹#›</a:t>
            </a:fld>
            <a:r>
              <a:rPr lang="en-US" altLang="zh-CN"/>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p:nvSpPr>
        <p:spPr bwMode="auto">
          <a:xfrm>
            <a:off x="0" y="1235075"/>
            <a:ext cx="9144000" cy="4365625"/>
          </a:xfrm>
          <a:prstGeom prst="rect">
            <a:avLst/>
          </a:prstGeom>
          <a:solidFill>
            <a:schemeClr val="bg1"/>
          </a:solidFill>
          <a:ln w="9525">
            <a:noFill/>
            <a:miter lim="800000"/>
            <a:headEnd/>
            <a:tailEnd/>
          </a:ln>
        </p:spPr>
        <p:txBody>
          <a:bodyPr wrap="none" anchor="ctr"/>
          <a:lstStyle/>
          <a:p>
            <a:endParaRPr lang="zh-CN" altLang="en-US" sz="1800"/>
          </a:p>
        </p:txBody>
      </p:sp>
      <p:sp>
        <p:nvSpPr>
          <p:cNvPr id="1027" name="Rectangle 60"/>
          <p:cNvSpPr>
            <a:spLocks noChangeArrowheads="1"/>
          </p:cNvSpPr>
          <p:nvPr/>
        </p:nvSpPr>
        <p:spPr bwMode="auto">
          <a:xfrm>
            <a:off x="0" y="0"/>
            <a:ext cx="9144000" cy="404813"/>
          </a:xfrm>
          <a:prstGeom prst="rect">
            <a:avLst/>
          </a:prstGeom>
          <a:solidFill>
            <a:srgbClr val="0F218B"/>
          </a:solidFill>
          <a:ln w="9525">
            <a:noFill/>
            <a:miter lim="800000"/>
            <a:headEnd/>
            <a:tailEnd/>
          </a:ln>
        </p:spPr>
        <p:txBody>
          <a:bodyPr wrap="none" anchor="ctr"/>
          <a:lstStyle/>
          <a:p>
            <a:endParaRPr lang="zh-CN" altLang="en-US" sz="1800"/>
          </a:p>
        </p:txBody>
      </p:sp>
      <p:sp>
        <p:nvSpPr>
          <p:cNvPr id="1028" name="Rectangle 61"/>
          <p:cNvSpPr>
            <a:spLocks noChangeArrowheads="1"/>
          </p:cNvSpPr>
          <p:nvPr/>
        </p:nvSpPr>
        <p:spPr bwMode="auto">
          <a:xfrm>
            <a:off x="0" y="6453188"/>
            <a:ext cx="9144000" cy="69850"/>
          </a:xfrm>
          <a:prstGeom prst="rect">
            <a:avLst/>
          </a:prstGeom>
          <a:solidFill>
            <a:srgbClr val="66B821"/>
          </a:solidFill>
          <a:ln w="9525">
            <a:noFill/>
            <a:miter lim="800000"/>
            <a:headEnd/>
            <a:tailEnd/>
          </a:ln>
        </p:spPr>
        <p:txBody>
          <a:bodyPr wrap="none" anchor="ctr"/>
          <a:lstStyle/>
          <a:p>
            <a:pPr algn="ctr"/>
            <a:endParaRPr lang="zh-CN" altLang="zh-CN" sz="1800"/>
          </a:p>
        </p:txBody>
      </p:sp>
      <p:sp>
        <p:nvSpPr>
          <p:cNvPr id="1029" name="Rectangle 62"/>
          <p:cNvSpPr>
            <a:spLocks noChangeArrowheads="1"/>
          </p:cNvSpPr>
          <p:nvPr/>
        </p:nvSpPr>
        <p:spPr bwMode="auto">
          <a:xfrm>
            <a:off x="0" y="404813"/>
            <a:ext cx="9144000" cy="69850"/>
          </a:xfrm>
          <a:prstGeom prst="rect">
            <a:avLst/>
          </a:prstGeom>
          <a:solidFill>
            <a:srgbClr val="66B821"/>
          </a:solidFill>
          <a:ln w="9525">
            <a:noFill/>
            <a:miter lim="800000"/>
            <a:headEnd/>
            <a:tailEnd/>
          </a:ln>
        </p:spPr>
        <p:txBody>
          <a:bodyPr wrap="none" anchor="ctr"/>
          <a:lstStyle/>
          <a:p>
            <a:pPr algn="ctr"/>
            <a:endParaRPr lang="zh-CN" altLang="zh-CN" sz="1800"/>
          </a:p>
        </p:txBody>
      </p:sp>
      <p:sp>
        <p:nvSpPr>
          <p:cNvPr id="1030" name="Rectangle 63"/>
          <p:cNvSpPr>
            <a:spLocks noChangeArrowheads="1"/>
          </p:cNvSpPr>
          <p:nvPr/>
        </p:nvSpPr>
        <p:spPr bwMode="auto">
          <a:xfrm>
            <a:off x="0" y="6524625"/>
            <a:ext cx="9144000" cy="333375"/>
          </a:xfrm>
          <a:prstGeom prst="rect">
            <a:avLst/>
          </a:prstGeom>
          <a:solidFill>
            <a:srgbClr val="0F218B"/>
          </a:solidFill>
          <a:ln w="9525">
            <a:noFill/>
            <a:miter lim="800000"/>
            <a:headEnd/>
            <a:tailEnd/>
          </a:ln>
        </p:spPr>
        <p:txBody>
          <a:bodyPr wrap="none" anchor="ctr"/>
          <a:lstStyle/>
          <a:p>
            <a:endParaRPr lang="zh-CN" altLang="en-US" sz="1800"/>
          </a:p>
        </p:txBody>
      </p:sp>
      <p:sp>
        <p:nvSpPr>
          <p:cNvPr id="1031" name="Rectangle 7"/>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2" name="Rectangle 2"/>
          <p:cNvSpPr>
            <a:spLocks noGrp="1" noChangeArrowheads="1"/>
          </p:cNvSpPr>
          <p:nvPr>
            <p:ph type="title"/>
          </p:nvPr>
        </p:nvSpPr>
        <p:spPr bwMode="auto">
          <a:xfrm>
            <a:off x="323850" y="836613"/>
            <a:ext cx="6408738"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67" name="Rectangle 43"/>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A7DE05B4-FEC3-403A-90AB-CB1AF2D61873}" type="slidenum">
              <a:rPr lang="en-US" altLang="zh-CN"/>
              <a:pPr>
                <a:defRPr/>
              </a:pPr>
              <a:t>‹#›</a:t>
            </a:fld>
            <a:r>
              <a:rPr lang="en-US" altLang="zh-CN"/>
              <a:t> -</a:t>
            </a:r>
          </a:p>
        </p:txBody>
      </p:sp>
      <p:sp>
        <p:nvSpPr>
          <p:cNvPr id="1034" name="Text Box 34"/>
          <p:cNvSpPr txBox="1">
            <a:spLocks noChangeArrowheads="1"/>
          </p:cNvSpPr>
          <p:nvPr/>
        </p:nvSpPr>
        <p:spPr bwMode="auto">
          <a:xfrm>
            <a:off x="73025" y="6597650"/>
            <a:ext cx="9070975" cy="228600"/>
          </a:xfrm>
          <a:prstGeom prst="rect">
            <a:avLst/>
          </a:prstGeom>
          <a:noFill/>
          <a:ln>
            <a:noFill/>
          </a:ln>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algn="ctr" eaLnBrk="1" hangingPunct="1">
              <a:defRPr/>
            </a:pPr>
            <a:r>
              <a:rPr lang="zh-CN" altLang="en-US" sz="900" smtClean="0">
                <a:solidFill>
                  <a:srgbClr val="969696"/>
                </a:solidFill>
                <a:ea typeface="黑体" pitchFamily="2" charset="-122"/>
              </a:rPr>
              <a:t>中国金融期货交易所</a:t>
            </a:r>
            <a:r>
              <a:rPr lang="en-US" altLang="zh-CN" sz="900" b="1" smtClean="0">
                <a:solidFill>
                  <a:srgbClr val="969696"/>
                </a:solidFill>
              </a:rPr>
              <a:t>China Financial Futures Exchange </a:t>
            </a:r>
          </a:p>
        </p:txBody>
      </p:sp>
    </p:spTree>
  </p:cSld>
  <p:clrMap bg1="lt1" tx1="dk1" bg2="lt2" tx2="dk2" accent1="accent1" accent2="accent2" accent3="accent3" accent4="accent4" accent5="accent5" accent6="accent6" hlink="hlink" folHlink="folHlink"/>
  <p:sldLayoutIdLst>
    <p:sldLayoutId id="2147484338"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 id="2147484337" r:id="rId14"/>
  </p:sldLayoutIdLst>
  <p:transition spd="med">
    <p:random/>
  </p:transition>
  <p:hf hdr="0" ftr="0"/>
  <p:txStyles>
    <p:title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2781300"/>
            <a:ext cx="8569325" cy="1728788"/>
          </a:xfrm>
          <a:prstGeom prst="rect">
            <a:avLst/>
          </a:prstGeom>
          <a:noFill/>
          <a:ln w="9525">
            <a:noFill/>
            <a:miter lim="800000"/>
            <a:headEnd/>
            <a:tailEnd/>
          </a:ln>
        </p:spPr>
        <p:txBody>
          <a:bodyPr anchor="ctr"/>
          <a:lstStyle/>
          <a:p>
            <a:pPr algn="ctr" eaLnBrk="0" hangingPunct="0">
              <a:buFont typeface="Wingdings" pitchFamily="2" charset="2"/>
              <a:buNone/>
            </a:pPr>
            <a:r>
              <a:rPr lang="zh-CN" altLang="en-US" sz="4000" b="1" dirty="0" smtClean="0">
                <a:solidFill>
                  <a:schemeClr val="accent2"/>
                </a:solidFill>
                <a:latin typeface="华文中宋" pitchFamily="2" charset="-122"/>
                <a:ea typeface="华文中宋" pitchFamily="2" charset="-122"/>
              </a:rPr>
              <a:t>期权基础知识介绍</a:t>
            </a:r>
            <a:endParaRPr lang="zh-CN" altLang="en-US" sz="4000" b="1" dirty="0">
              <a:solidFill>
                <a:schemeClr val="accent2"/>
              </a:solidFill>
              <a:latin typeface="华文中宋" pitchFamily="2" charset="-122"/>
              <a:ea typeface="华文中宋" pitchFamily="2" charset="-122"/>
            </a:endParaRPr>
          </a:p>
        </p:txBody>
      </p:sp>
      <p:sp>
        <p:nvSpPr>
          <p:cNvPr id="3075" name="Text Box 5"/>
          <p:cNvSpPr txBox="1">
            <a:spLocks noChangeArrowheads="1"/>
          </p:cNvSpPr>
          <p:nvPr/>
        </p:nvSpPr>
        <p:spPr bwMode="blackWhite">
          <a:xfrm>
            <a:off x="3419475" y="4724400"/>
            <a:ext cx="2089150" cy="336550"/>
          </a:xfrm>
          <a:prstGeom prst="rect">
            <a:avLst/>
          </a:prstGeom>
          <a:noFill/>
          <a:ln w="25400" algn="ctr">
            <a:noFill/>
            <a:miter lim="800000"/>
            <a:headEnd/>
            <a:tailEnd/>
          </a:ln>
        </p:spPr>
        <p:txBody>
          <a:bodyPr>
            <a:spAutoFit/>
          </a:bodyPr>
          <a:lstStyle/>
          <a:p>
            <a:pPr algn="ctr">
              <a:spcBef>
                <a:spcPct val="50000"/>
              </a:spcBef>
            </a:pPr>
            <a:endParaRPr lang="zh-CN" altLang="en-US"/>
          </a:p>
        </p:txBody>
      </p:sp>
      <p:sp>
        <p:nvSpPr>
          <p:cNvPr id="3076" name="Text Box 6"/>
          <p:cNvSpPr txBox="1">
            <a:spLocks noChangeArrowheads="1"/>
          </p:cNvSpPr>
          <p:nvPr/>
        </p:nvSpPr>
        <p:spPr bwMode="blackWhite">
          <a:xfrm>
            <a:off x="2771800" y="4310063"/>
            <a:ext cx="3672408" cy="461665"/>
          </a:xfrm>
          <a:prstGeom prst="rect">
            <a:avLst/>
          </a:prstGeom>
          <a:noFill/>
          <a:ln w="25400" algn="ctr">
            <a:noFill/>
            <a:miter lim="800000"/>
            <a:headEnd/>
            <a:tailEnd/>
          </a:ln>
        </p:spPr>
        <p:txBody>
          <a:bodyPr wrap="square">
            <a:spAutoFit/>
          </a:bodyPr>
          <a:lstStyle/>
          <a:p>
            <a:pPr algn="ctr">
              <a:spcBef>
                <a:spcPct val="50000"/>
              </a:spcBef>
            </a:pPr>
            <a:r>
              <a:rPr lang="en-US" altLang="zh-CN" sz="2400" b="1" dirty="0" smtClean="0">
                <a:solidFill>
                  <a:schemeClr val="accent2"/>
                </a:solidFill>
                <a:latin typeface="Times New Roman" pitchFamily="18" charset="0"/>
                <a:ea typeface="华文中宋" pitchFamily="2" charset="-122"/>
                <a:cs typeface="Times New Roman" pitchFamily="18" charset="0"/>
              </a:rPr>
              <a:t>2013 </a:t>
            </a:r>
            <a:r>
              <a:rPr lang="zh-CN" altLang="en-US" sz="2400" b="1" dirty="0">
                <a:solidFill>
                  <a:schemeClr val="accent2"/>
                </a:solidFill>
                <a:latin typeface="Times New Roman" pitchFamily="18" charset="0"/>
                <a:ea typeface="华文中宋" pitchFamily="2" charset="-122"/>
                <a:cs typeface="Times New Roman" pitchFamily="18" charset="0"/>
              </a:rPr>
              <a:t>年 </a:t>
            </a:r>
            <a:r>
              <a:rPr lang="en-US" altLang="zh-CN" sz="2400" b="1" dirty="0" smtClean="0">
                <a:solidFill>
                  <a:schemeClr val="accent2"/>
                </a:solidFill>
                <a:latin typeface="Times New Roman" pitchFamily="18" charset="0"/>
                <a:ea typeface="华文中宋" pitchFamily="2" charset="-122"/>
                <a:cs typeface="Times New Roman" pitchFamily="18" charset="0"/>
              </a:rPr>
              <a:t>11</a:t>
            </a:r>
            <a:r>
              <a:rPr lang="zh-CN" altLang="en-US" sz="2400" b="1" dirty="0" smtClean="0">
                <a:solidFill>
                  <a:schemeClr val="accent2"/>
                </a:solidFill>
                <a:latin typeface="Times New Roman" pitchFamily="18" charset="0"/>
                <a:ea typeface="华文中宋" pitchFamily="2" charset="-122"/>
                <a:cs typeface="Times New Roman" pitchFamily="18" charset="0"/>
              </a:rPr>
              <a:t>月</a:t>
            </a:r>
            <a:endParaRPr lang="en-US" altLang="zh-CN" sz="2400" b="1" dirty="0">
              <a:solidFill>
                <a:schemeClr val="accent2"/>
              </a:solidFill>
              <a:latin typeface="Times New Roman" pitchFamily="18" charset="0"/>
              <a:ea typeface="华文中宋" pitchFamily="2" charset="-122"/>
              <a:cs typeface="Times New Roman" pitchFamily="18" charset="0"/>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10</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10</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10</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期权的类型</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375992" y="1173757"/>
            <a:ext cx="7889875" cy="5303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indent="-284400">
              <a:lnSpc>
                <a:spcPct val="150000"/>
              </a:lnSpc>
              <a:buClr>
                <a:srgbClr val="33CC33"/>
              </a:buClr>
              <a:buFont typeface="Wingdings" pitchFamily="2" charset="2"/>
              <a:buChar char="Ø"/>
            </a:pPr>
            <a:endParaRPr lang="en-US" altLang="zh-CN" sz="2000" dirty="0">
              <a:solidFill>
                <a:srgbClr val="3366CC"/>
              </a:solidFill>
              <a:latin typeface="华文中宋" pitchFamily="2" charset="-122"/>
              <a:ea typeface="华文中宋" pitchFamily="2" charset="-122"/>
            </a:endParaRPr>
          </a:p>
          <a:p>
            <a:pPr indent="-284400">
              <a:lnSpc>
                <a:spcPct val="150000"/>
              </a:lnSpc>
              <a:buClr>
                <a:srgbClr val="33CC33"/>
              </a:buClr>
              <a:buFont typeface="Wingdings" pitchFamily="2" charset="2"/>
              <a:buChar char="Ø"/>
            </a:pPr>
            <a:endParaRPr lang="en-US" altLang="zh-CN" sz="2000" dirty="0" smtClean="0">
              <a:solidFill>
                <a:srgbClr val="3366CC"/>
              </a:solidFill>
              <a:latin typeface="华文中宋" pitchFamily="2" charset="-122"/>
              <a:ea typeface="华文中宋" pitchFamily="2" charset="-122"/>
              <a:cs typeface="Times New Roman" pitchFamily="18" charset="0"/>
            </a:endParaRPr>
          </a:p>
        </p:txBody>
      </p:sp>
      <p:graphicFrame>
        <p:nvGraphicFramePr>
          <p:cNvPr id="2" name="图示 1"/>
          <p:cNvGraphicFramePr/>
          <p:nvPr>
            <p:extLst>
              <p:ext uri="{D42A27DB-BD31-4B8C-83A1-F6EECF244321}">
                <p14:modId xmlns="" xmlns:p14="http://schemas.microsoft.com/office/powerpoint/2010/main" val="2970709192"/>
              </p:ext>
            </p:extLst>
          </p:nvPr>
        </p:nvGraphicFramePr>
        <p:xfrm>
          <a:off x="1043608" y="1503240"/>
          <a:ext cx="6984776" cy="4013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0052637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11</a:t>
            </a:fld>
            <a:r>
              <a:rPr lang="en-US" altLang="zh-CN" smtClean="0"/>
              <a:t> -</a:t>
            </a:r>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xmlns="" val="1911539168"/>
              </p:ext>
            </p:extLst>
          </p:nvPr>
        </p:nvGraphicFramePr>
        <p:xfrm>
          <a:off x="611560" y="1180879"/>
          <a:ext cx="7920880" cy="5246738"/>
        </p:xfrm>
        <a:graphic>
          <a:graphicData uri="http://schemas.openxmlformats.org/drawingml/2006/table">
            <a:tbl>
              <a:tblPr firstRow="1" firstCol="1" bandRow="1">
                <a:tableStyleId>{21E4AEA4-8DFA-4A89-87EB-49C32662AFE0}</a:tableStyleId>
              </a:tblPr>
              <a:tblGrid>
                <a:gridCol w="1800200"/>
                <a:gridCol w="3096344"/>
                <a:gridCol w="3024336"/>
              </a:tblGrid>
              <a:tr h="635837">
                <a:tc>
                  <a:txBody>
                    <a:bodyPr/>
                    <a:lstStyle/>
                    <a:p>
                      <a:pPr algn="l" fontAlgn="ct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期权</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期货</a:t>
                      </a:r>
                      <a:endParaRPr lang="zh-CN" altLang="en-US" sz="2400" b="0" i="0" u="none" strike="noStrike" dirty="0">
                        <a:solidFill>
                          <a:srgbClr val="000000"/>
                        </a:solidFill>
                        <a:effectLst/>
                        <a:latin typeface="宋体"/>
                      </a:endParaRPr>
                    </a:p>
                  </a:txBody>
                  <a:tcPr marL="9525" marR="9525" marT="9525" marB="0" anchor="ctr"/>
                </a:tc>
              </a:tr>
              <a:tr h="1082311">
                <a:tc>
                  <a:txBody>
                    <a:bodyPr/>
                    <a:lstStyle/>
                    <a:p>
                      <a:pPr algn="ctr" fontAlgn="ctr"/>
                      <a:r>
                        <a:rPr lang="zh-CN" altLang="en-US" sz="2400" b="1" u="none" strike="noStrike" kern="1200" dirty="0" smtClean="0">
                          <a:solidFill>
                            <a:schemeClr val="lt1"/>
                          </a:solidFill>
                          <a:effectLst/>
                          <a:latin typeface="+mn-lt"/>
                          <a:ea typeface="+mn-ea"/>
                          <a:cs typeface="+mn-cs"/>
                        </a:rPr>
                        <a:t>权利和义务</a:t>
                      </a:r>
                      <a:endParaRPr lang="zh-CN" altLang="en-US" sz="2400" b="1" u="none" strike="noStrike" kern="1200" dirty="0">
                        <a:solidFill>
                          <a:schemeClr val="lt1"/>
                        </a:solidFill>
                        <a:effectLst/>
                        <a:latin typeface="+mn-lt"/>
                        <a:ea typeface="+mn-ea"/>
                        <a:cs typeface="+mn-cs"/>
                      </a:endParaRPr>
                    </a:p>
                  </a:txBody>
                  <a:tcPr marL="9525" marR="9525" marT="9525" marB="0" anchor="ctr">
                    <a:solidFill>
                      <a:srgbClr val="FF000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zh-CN" sz="1800" b="0" kern="1200" dirty="0" smtClean="0">
                        <a:solidFill>
                          <a:schemeClr val="bg1"/>
                        </a:solidFill>
                        <a:latin typeface="华文中宋" pitchFamily="2" charset="-122"/>
                        <a:ea typeface="华文中宋" pitchFamily="2" charset="-122"/>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800" b="0" kern="1200" dirty="0" smtClean="0">
                          <a:solidFill>
                            <a:schemeClr val="bg1"/>
                          </a:solidFill>
                          <a:latin typeface="华文中宋" pitchFamily="2" charset="-122"/>
                          <a:ea typeface="华文中宋" pitchFamily="2" charset="-122"/>
                          <a:cs typeface="+mn-cs"/>
                        </a:rPr>
                        <a:t>买方享受权利无义务；卖方只承担履约的义务</a:t>
                      </a:r>
                    </a:p>
                    <a:p>
                      <a:pPr algn="l" fontAlgn="ctr"/>
                      <a:endParaRPr lang="zh-CN" altLang="en-US" sz="1800" b="0" kern="1200" dirty="0">
                        <a:solidFill>
                          <a:schemeClr val="bg1"/>
                        </a:solidFill>
                        <a:latin typeface="华文中宋" pitchFamily="2" charset="-122"/>
                        <a:ea typeface="华文中宋" pitchFamily="2" charset="-122"/>
                        <a:cs typeface="+mj-cs"/>
                      </a:endParaRPr>
                    </a:p>
                  </a:txBody>
                  <a:tcPr marL="9525" marR="9525" marT="9525" marB="0" anchor="ctr">
                    <a:solidFill>
                      <a:srgbClr val="FF6600"/>
                    </a:solidFill>
                  </a:tcPr>
                </a:tc>
                <a:tc>
                  <a:txBody>
                    <a:bodyPr/>
                    <a:lstStyle/>
                    <a:p>
                      <a:pPr algn="l" fontAlgn="ctr"/>
                      <a:r>
                        <a:rPr lang="zh-CN" altLang="en-US" sz="1800" b="0" kern="1200" dirty="0" smtClean="0">
                          <a:solidFill>
                            <a:schemeClr val="bg1"/>
                          </a:solidFill>
                          <a:latin typeface="华文中宋" pitchFamily="2" charset="-122"/>
                          <a:ea typeface="华文中宋" pitchFamily="2" charset="-122"/>
                          <a:cs typeface="+mn-cs"/>
                        </a:rPr>
                        <a:t>买卖双方权利与义务对等</a:t>
                      </a:r>
                      <a:endParaRPr lang="zh-CN" altLang="en-US" sz="1800" b="0" kern="1200" dirty="0">
                        <a:solidFill>
                          <a:schemeClr val="bg1"/>
                        </a:solidFill>
                        <a:latin typeface="华文中宋" pitchFamily="2" charset="-122"/>
                        <a:ea typeface="华文中宋" pitchFamily="2" charset="-122"/>
                        <a:cs typeface="+mj-cs"/>
                      </a:endParaRPr>
                    </a:p>
                  </a:txBody>
                  <a:tcPr marL="9525" marR="9525" marT="9525" marB="0" anchor="ctr">
                    <a:solidFill>
                      <a:srgbClr val="FF6600"/>
                    </a:solidFill>
                  </a:tcPr>
                </a:tc>
              </a:tr>
              <a:tr h="839737">
                <a:tc>
                  <a:txBody>
                    <a:bodyPr/>
                    <a:lstStyle/>
                    <a:p>
                      <a:pPr algn="ctr" fontAlgn="ctr"/>
                      <a:r>
                        <a:rPr lang="zh-CN" altLang="en-US" sz="1400" b="1" u="none" strike="noStrike" kern="1200" dirty="0" smtClean="0">
                          <a:solidFill>
                            <a:schemeClr val="lt1"/>
                          </a:solidFill>
                          <a:effectLst/>
                          <a:latin typeface="+mn-lt"/>
                          <a:ea typeface="+mn-ea"/>
                          <a:cs typeface="+mn-cs"/>
                        </a:rPr>
                        <a:t>权利金</a:t>
                      </a:r>
                      <a:endParaRPr lang="zh-CN" altLang="en-US" sz="1400" b="1" u="none" strike="noStrike" kern="1200" dirty="0">
                        <a:solidFill>
                          <a:schemeClr val="lt1"/>
                        </a:solidFill>
                        <a:effectLst/>
                        <a:latin typeface="+mn-lt"/>
                        <a:ea typeface="+mn-ea"/>
                        <a:cs typeface="+mn-cs"/>
                      </a:endParaRPr>
                    </a:p>
                  </a:txBody>
                  <a:tcPr marL="9525" marR="9525" marT="9525" marB="0" anchor="ctr"/>
                </a:tc>
                <a:tc>
                  <a:txBody>
                    <a:bodyPr/>
                    <a:lstStyle/>
                    <a:p>
                      <a:pPr algn="l" fontAlgn="ctr"/>
                      <a:r>
                        <a:rPr lang="zh-CN" altLang="en-US" sz="1600" b="0" kern="1200" dirty="0" smtClean="0">
                          <a:solidFill>
                            <a:srgbClr val="3366CC"/>
                          </a:solidFill>
                          <a:latin typeface="华文中宋" pitchFamily="2" charset="-122"/>
                          <a:ea typeface="华文中宋" pitchFamily="2" charset="-122"/>
                          <a:cs typeface="+mn-cs"/>
                        </a:rPr>
                        <a:t>买方支付给卖方</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c>
                  <a:txBody>
                    <a:bodyPr/>
                    <a:lstStyle/>
                    <a:p>
                      <a:pPr algn="l" fontAlgn="ctr"/>
                      <a:r>
                        <a:rPr lang="zh-CN" altLang="en-US" sz="1600" b="0" kern="1200" dirty="0" smtClean="0">
                          <a:solidFill>
                            <a:srgbClr val="3366CC"/>
                          </a:solidFill>
                          <a:latin typeface="华文中宋" pitchFamily="2" charset="-122"/>
                          <a:ea typeface="华文中宋" pitchFamily="2" charset="-122"/>
                          <a:cs typeface="+mj-cs"/>
                        </a:rPr>
                        <a:t>无</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r>
              <a:tr h="963089">
                <a:tc>
                  <a:txBody>
                    <a:bodyPr/>
                    <a:lstStyle/>
                    <a:p>
                      <a:pPr algn="ctr" fontAlgn="ctr"/>
                      <a:r>
                        <a:rPr lang="zh-CN" altLang="en-US" sz="1400" u="none" strike="noStrike" dirty="0" smtClean="0">
                          <a:effectLst/>
                        </a:rPr>
                        <a:t>保证金制度</a:t>
                      </a:r>
                      <a:r>
                        <a:rPr lang="zh-CN" altLang="en-US" sz="1400" u="none" strike="noStrike" dirty="0">
                          <a:effectLst/>
                        </a:rPr>
                        <a:t/>
                      </a:r>
                      <a:br>
                        <a:rPr lang="zh-CN" altLang="en-US" sz="1400" u="none" strike="noStrike" dirty="0">
                          <a:effectLst/>
                        </a:rPr>
                      </a:br>
                      <a:endParaRPr lang="zh-CN" altLang="en-US" sz="1400" b="0" i="0" u="none" strike="noStrike" dirty="0">
                        <a:solidFill>
                          <a:srgbClr val="000000"/>
                        </a:solidFill>
                        <a:effectLst/>
                        <a:latin typeface="宋体"/>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zh-CN" sz="1600" b="0" kern="1200" dirty="0" smtClean="0">
                        <a:solidFill>
                          <a:srgbClr val="3366CC"/>
                        </a:solidFill>
                        <a:latin typeface="华文中宋" pitchFamily="2" charset="-122"/>
                        <a:ea typeface="华文中宋" pitchFamily="2" charset="-122"/>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b="0" kern="1200" dirty="0" smtClean="0">
                          <a:solidFill>
                            <a:srgbClr val="3366CC"/>
                          </a:solidFill>
                          <a:latin typeface="华文中宋" pitchFamily="2" charset="-122"/>
                          <a:ea typeface="华文中宋" pitchFamily="2" charset="-122"/>
                          <a:cs typeface="+mn-cs"/>
                        </a:rPr>
                        <a:t>卖方需要缴纳保证金，买方无需缴纳保证金</a:t>
                      </a:r>
                    </a:p>
                    <a:p>
                      <a:pPr algn="l" fontAlgn="ct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b="0" kern="1200" dirty="0" smtClean="0">
                          <a:solidFill>
                            <a:srgbClr val="3366CC"/>
                          </a:solidFill>
                          <a:latin typeface="华文中宋" pitchFamily="2" charset="-122"/>
                          <a:ea typeface="华文中宋" pitchFamily="2" charset="-122"/>
                          <a:cs typeface="+mn-cs"/>
                        </a:rPr>
                        <a:t>买卖双方都需缴纳保证金</a:t>
                      </a:r>
                    </a:p>
                    <a:p>
                      <a:pPr algn="l" fontAlgn="ct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r>
              <a:tr h="839737">
                <a:tc>
                  <a:txBody>
                    <a:bodyPr/>
                    <a:lstStyle/>
                    <a:p>
                      <a:pPr algn="ctr" fontAlgn="ctr"/>
                      <a:r>
                        <a:rPr lang="zh-CN" altLang="en-US" sz="1400" b="1" u="none" strike="noStrike" kern="1200" dirty="0" smtClean="0">
                          <a:solidFill>
                            <a:schemeClr val="lt1"/>
                          </a:solidFill>
                          <a:effectLst/>
                          <a:latin typeface="+mn-lt"/>
                          <a:ea typeface="+mn-ea"/>
                          <a:cs typeface="+mn-cs"/>
                        </a:rPr>
                        <a:t>风险特征</a:t>
                      </a:r>
                      <a:endParaRPr lang="zh-CN" altLang="en-US" sz="1400" b="1" u="none" strike="noStrike" kern="1200" dirty="0">
                        <a:solidFill>
                          <a:schemeClr val="lt1"/>
                        </a:solidFill>
                        <a:effectLst/>
                        <a:latin typeface="+mn-lt"/>
                        <a:ea typeface="+mn-ea"/>
                        <a:cs typeface="+mn-cs"/>
                      </a:endParaRPr>
                    </a:p>
                  </a:txBody>
                  <a:tcPr marL="9525" marR="9525" marT="9525" marB="0" anchor="ctr"/>
                </a:tc>
                <a:tc>
                  <a:txBody>
                    <a:bodyPr/>
                    <a:lstStyle/>
                    <a:p>
                      <a:pPr algn="l" fontAlgn="ctr"/>
                      <a:r>
                        <a:rPr lang="zh-CN" altLang="en-US" sz="1600" b="0" kern="1200" dirty="0" smtClean="0">
                          <a:solidFill>
                            <a:srgbClr val="3366CC"/>
                          </a:solidFill>
                          <a:latin typeface="华文中宋" pitchFamily="2" charset="-122"/>
                          <a:ea typeface="华文中宋" pitchFamily="2" charset="-122"/>
                          <a:cs typeface="+mn-cs"/>
                        </a:rPr>
                        <a:t>买方与卖方都有一定风险，而且双方风险不对等</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c>
                  <a:txBody>
                    <a:bodyPr/>
                    <a:lstStyle/>
                    <a:p>
                      <a:pPr algn="l" fontAlgn="ctr"/>
                      <a:r>
                        <a:rPr lang="zh-CN" altLang="en-US" sz="1600" b="0" kern="1200" dirty="0" smtClean="0">
                          <a:solidFill>
                            <a:srgbClr val="3366CC"/>
                          </a:solidFill>
                          <a:latin typeface="华文中宋" pitchFamily="2" charset="-122"/>
                          <a:ea typeface="华文中宋" pitchFamily="2" charset="-122"/>
                          <a:cs typeface="+mn-cs"/>
                        </a:rPr>
                        <a:t>买卖双方风险是对等的</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r>
              <a:tr h="839737">
                <a:tc>
                  <a:txBody>
                    <a:bodyPr/>
                    <a:lstStyle/>
                    <a:p>
                      <a:pPr algn="ctr" fontAlgn="ctr"/>
                      <a:r>
                        <a:rPr lang="zh-CN" altLang="en-US" sz="1400" u="none" strike="noStrike" dirty="0">
                          <a:effectLst/>
                        </a:rPr>
                        <a:t>上市合约的数量</a:t>
                      </a:r>
                      <a:endParaRPr lang="zh-CN" altLang="en-US" sz="1400" b="0" i="0" u="none" strike="noStrike" dirty="0">
                        <a:solidFill>
                          <a:srgbClr val="000000"/>
                        </a:solidFill>
                        <a:effectLst/>
                        <a:latin typeface="宋体"/>
                      </a:endParaRPr>
                    </a:p>
                  </a:txBody>
                  <a:tcPr marL="9525" marR="9525" marT="9525" marB="0" anchor="ctr"/>
                </a:tc>
                <a:tc>
                  <a:txBody>
                    <a:bodyPr/>
                    <a:lstStyle/>
                    <a:p>
                      <a:pPr algn="l" fontAlgn="ctr"/>
                      <a:r>
                        <a:rPr lang="zh-CN" altLang="en-US" sz="1600" b="0" kern="1200" dirty="0">
                          <a:solidFill>
                            <a:srgbClr val="3366CC"/>
                          </a:solidFill>
                          <a:latin typeface="华文中宋" pitchFamily="2" charset="-122"/>
                          <a:ea typeface="华文中宋" pitchFamily="2" charset="-122"/>
                          <a:cs typeface="+mj-cs"/>
                        </a:rPr>
                        <a:t>每个合约</a:t>
                      </a:r>
                      <a:r>
                        <a:rPr lang="zh-CN" altLang="en-US" sz="1600" b="0" kern="1200" dirty="0" smtClean="0">
                          <a:solidFill>
                            <a:srgbClr val="3366CC"/>
                          </a:solidFill>
                          <a:latin typeface="华文中宋" pitchFamily="2" charset="-122"/>
                          <a:ea typeface="华文中宋" pitchFamily="2" charset="-122"/>
                          <a:cs typeface="+mj-cs"/>
                        </a:rPr>
                        <a:t>月份有多个合约</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c>
                  <a:txBody>
                    <a:bodyPr/>
                    <a:lstStyle/>
                    <a:p>
                      <a:pPr algn="l" fontAlgn="ctr"/>
                      <a:r>
                        <a:rPr lang="zh-CN" altLang="en-US" sz="1600" b="0" kern="1200" dirty="0">
                          <a:solidFill>
                            <a:srgbClr val="3366CC"/>
                          </a:solidFill>
                          <a:latin typeface="华文中宋" pitchFamily="2" charset="-122"/>
                          <a:ea typeface="华文中宋" pitchFamily="2" charset="-122"/>
                          <a:cs typeface="+mj-cs"/>
                        </a:rPr>
                        <a:t>每个合约月份只有一个</a:t>
                      </a:r>
                      <a:r>
                        <a:rPr lang="zh-CN" altLang="en-US" sz="1600" b="0" kern="1200" dirty="0" smtClean="0">
                          <a:solidFill>
                            <a:srgbClr val="3366CC"/>
                          </a:solidFill>
                          <a:latin typeface="华文中宋" pitchFamily="2" charset="-122"/>
                          <a:ea typeface="华文中宋" pitchFamily="2" charset="-122"/>
                          <a:cs typeface="+mj-cs"/>
                        </a:rPr>
                        <a:t>合约</a:t>
                      </a:r>
                      <a:endParaRPr lang="zh-CN" altLang="en-US" sz="1600" b="0" kern="1200" dirty="0">
                        <a:solidFill>
                          <a:srgbClr val="3366CC"/>
                        </a:solidFill>
                        <a:latin typeface="华文中宋" pitchFamily="2" charset="-122"/>
                        <a:ea typeface="华文中宋" pitchFamily="2" charset="-122"/>
                        <a:cs typeface="+mj-cs"/>
                      </a:endParaRPr>
                    </a:p>
                  </a:txBody>
                  <a:tcPr marL="9525" marR="9525" marT="9525" marB="0" anchor="ctr"/>
                </a:tc>
              </a:tr>
            </a:tbl>
          </a:graphicData>
        </a:graphic>
      </p:graphicFrame>
      <p:sp>
        <p:nvSpPr>
          <p:cNvPr id="6" name="矩形 5"/>
          <p:cNvSpPr>
            <a:spLocks noChangeArrowheads="1"/>
          </p:cNvSpPr>
          <p:nvPr/>
        </p:nvSpPr>
        <p:spPr bwMode="auto">
          <a:xfrm>
            <a:off x="252238" y="548680"/>
            <a:ext cx="7920162" cy="497829"/>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期权与期货的区别</a:t>
            </a:r>
            <a:endParaRPr lang="zh-CN" altLang="en-US" sz="2400" b="1" dirty="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75321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 xmlns:p14="http://schemas.microsoft.com/office/powerpoint/2010/main" val="1185893963"/>
              </p:ext>
            </p:extLst>
          </p:nvPr>
        </p:nvGraphicFramePr>
        <p:xfrm>
          <a:off x="755576" y="1412776"/>
          <a:ext cx="7560840" cy="4320480"/>
        </p:xfrm>
        <a:graphic>
          <a:graphicData uri="http://schemas.openxmlformats.org/drawingml/2006/table">
            <a:tbl>
              <a:tblPr firstRow="1" firstCol="1" bandRow="1">
                <a:tableStyleId>{21E4AEA4-8DFA-4A89-87EB-49C32662AFE0}</a:tableStyleId>
              </a:tblPr>
              <a:tblGrid>
                <a:gridCol w="2173350"/>
                <a:gridCol w="2651186"/>
                <a:gridCol w="2736304"/>
              </a:tblGrid>
              <a:tr h="529153">
                <a:tc>
                  <a:txBody>
                    <a:bodyPr/>
                    <a:lstStyle/>
                    <a:p>
                      <a:pPr algn="ctr" fontAlgn="ctr"/>
                      <a:endParaRPr lang="zh-CN" altLang="en-US" sz="1400" b="0" i="0" u="none" strike="noStrike" dirty="0">
                        <a:solidFill>
                          <a:srgbClr val="000000"/>
                        </a:solidFill>
                        <a:effectLst/>
                        <a:latin typeface="宋体"/>
                      </a:endParaRPr>
                    </a:p>
                  </a:txBody>
                  <a:tcPr marL="9525" marR="9525" marT="9525" marB="0" anchor="ctr"/>
                </a:tc>
                <a:tc>
                  <a:txBody>
                    <a:bodyPr/>
                    <a:lstStyle/>
                    <a:p>
                      <a:pPr algn="ctr" fontAlgn="ctr"/>
                      <a:r>
                        <a:rPr lang="zh-CN" altLang="en-US" sz="1400" u="none" strike="noStrike" dirty="0">
                          <a:effectLst/>
                        </a:rPr>
                        <a:t>期权</a:t>
                      </a:r>
                      <a:endParaRPr lang="zh-CN" altLang="en-US" sz="1400" b="0" i="0" u="none" strike="noStrike" dirty="0">
                        <a:solidFill>
                          <a:srgbClr val="000000"/>
                        </a:solidFill>
                        <a:effectLst/>
                        <a:latin typeface="宋体"/>
                      </a:endParaRPr>
                    </a:p>
                  </a:txBody>
                  <a:tcPr marL="9525" marR="9525" marT="9525" marB="0" anchor="ctr"/>
                </a:tc>
                <a:tc>
                  <a:txBody>
                    <a:bodyPr/>
                    <a:lstStyle/>
                    <a:p>
                      <a:pPr algn="ctr" fontAlgn="ctr"/>
                      <a:r>
                        <a:rPr lang="zh-CN" altLang="en-US" sz="1400" u="none" strike="noStrike" dirty="0">
                          <a:effectLst/>
                        </a:rPr>
                        <a:t>权证</a:t>
                      </a:r>
                      <a:endParaRPr lang="zh-CN" altLang="en-US" sz="1400" b="0" i="0" u="none" strike="noStrike" dirty="0">
                        <a:solidFill>
                          <a:srgbClr val="000000"/>
                        </a:solidFill>
                        <a:effectLst/>
                        <a:latin typeface="宋体"/>
                      </a:endParaRPr>
                    </a:p>
                  </a:txBody>
                  <a:tcPr marL="9525" marR="9525" marT="9525" marB="0" anchor="ctr"/>
                </a:tc>
              </a:tr>
              <a:tr h="632470">
                <a:tc>
                  <a:txBody>
                    <a:bodyPr/>
                    <a:lstStyle/>
                    <a:p>
                      <a:pPr algn="ctr" fontAlgn="ctr"/>
                      <a:r>
                        <a:rPr lang="zh-CN" altLang="en-US" sz="1400" u="none" strike="noStrike" dirty="0">
                          <a:effectLst/>
                        </a:rPr>
                        <a:t>产品提供方</a:t>
                      </a:r>
                      <a:endParaRPr lang="zh-CN" altLang="en-US" sz="1400" b="0" i="0" u="none" strike="noStrike" dirty="0">
                        <a:solidFill>
                          <a:srgbClr val="000000"/>
                        </a:solidFill>
                        <a:effectLst/>
                        <a:latin typeface="宋体"/>
                      </a:endParaRP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由交易所设计标准化合约</a:t>
                      </a:r>
                    </a:p>
                  </a:txBody>
                  <a:tcPr marL="9525" marR="9525" marT="9525" marB="0" anchor="ctr"/>
                </a:tc>
                <a:tc>
                  <a:txBody>
                    <a:bodyPr/>
                    <a:lstStyle/>
                    <a:p>
                      <a:pPr marL="0" algn="l" defTabSz="914400" rtl="0" eaLnBrk="1" fontAlgn="ctr" latinLnBrk="0" hangingPunct="1"/>
                      <a:r>
                        <a:rPr lang="zh-CN" altLang="en-US" sz="1600" b="0" kern="1200">
                          <a:solidFill>
                            <a:srgbClr val="3366CC"/>
                          </a:solidFill>
                          <a:latin typeface="华文中宋" pitchFamily="2" charset="-122"/>
                          <a:ea typeface="华文中宋" pitchFamily="2" charset="-122"/>
                          <a:cs typeface="+mj-cs"/>
                        </a:rPr>
                        <a:t>由上市公司或投资银行设计发行的相对个性化证券产品</a:t>
                      </a:r>
                    </a:p>
                  </a:txBody>
                  <a:tcPr marL="9525" marR="9525" marT="9525" marB="0" anchor="ctr"/>
                </a:tc>
              </a:tr>
              <a:tr h="324971">
                <a:tc>
                  <a:txBody>
                    <a:bodyPr/>
                    <a:lstStyle/>
                    <a:p>
                      <a:pPr algn="ctr" fontAlgn="ctr"/>
                      <a:r>
                        <a:rPr lang="zh-CN" altLang="en-US" sz="1400" u="none" strike="noStrike" dirty="0">
                          <a:effectLst/>
                        </a:rPr>
                        <a:t>交易机制</a:t>
                      </a:r>
                      <a:endParaRPr lang="zh-CN" altLang="en-US" sz="1400" b="0" i="0" u="none" strike="noStrike" dirty="0">
                        <a:solidFill>
                          <a:srgbClr val="000000"/>
                        </a:solidFill>
                        <a:effectLst/>
                        <a:latin typeface="宋体"/>
                      </a:endParaRP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双向交易机制</a:t>
                      </a: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没有卖空机制</a:t>
                      </a:r>
                    </a:p>
                  </a:txBody>
                  <a:tcPr marL="9525" marR="9525" marT="9525" marB="0" anchor="ctr"/>
                </a:tc>
              </a:tr>
              <a:tr h="1257952">
                <a:tc>
                  <a:txBody>
                    <a:bodyPr/>
                    <a:lstStyle/>
                    <a:p>
                      <a:pPr algn="ctr" fontAlgn="ctr"/>
                      <a:r>
                        <a:rPr lang="zh-CN" altLang="en-US" sz="1400" u="none" strike="noStrike" dirty="0">
                          <a:effectLst/>
                        </a:rPr>
                        <a:t>产品供给机制</a:t>
                      </a:r>
                      <a:endParaRPr lang="zh-CN" altLang="en-US" sz="1400" b="0" i="0" u="none" strike="noStrike" dirty="0">
                        <a:solidFill>
                          <a:srgbClr val="000000"/>
                        </a:solidFill>
                        <a:effectLst/>
                        <a:latin typeface="宋体"/>
                      </a:endParaRP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标准化合约，供给机制顺畅</a:t>
                      </a: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供给数量通常由发行人决定，同时容易受到标的资产规模、发行制度等多方面因素的制约</a:t>
                      </a:r>
                    </a:p>
                  </a:txBody>
                  <a:tcPr marL="9525" marR="9525" marT="9525" marB="0" anchor="ctr"/>
                </a:tc>
              </a:tr>
              <a:tr h="632470">
                <a:tc>
                  <a:txBody>
                    <a:bodyPr/>
                    <a:lstStyle/>
                    <a:p>
                      <a:pPr algn="ctr" fontAlgn="ctr"/>
                      <a:r>
                        <a:rPr lang="zh-CN" altLang="en-US" sz="1400" u="none" strike="noStrike" dirty="0">
                          <a:effectLst/>
                        </a:rPr>
                        <a:t>风控制度</a:t>
                      </a:r>
                      <a:endParaRPr lang="zh-CN" altLang="en-US" sz="1400" b="0" i="0" u="none" strike="noStrike" dirty="0">
                        <a:solidFill>
                          <a:srgbClr val="000000"/>
                        </a:solidFill>
                        <a:effectLst/>
                        <a:latin typeface="宋体"/>
                      </a:endParaRP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采用当日无负债</a:t>
                      </a:r>
                      <a:r>
                        <a:rPr lang="zh-CN" altLang="en-US" sz="1600" b="0" kern="1200" dirty="0" smtClean="0">
                          <a:solidFill>
                            <a:srgbClr val="3366CC"/>
                          </a:solidFill>
                          <a:latin typeface="华文中宋" pitchFamily="2" charset="-122"/>
                          <a:ea typeface="华文中宋" pitchFamily="2" charset="-122"/>
                          <a:cs typeface="+mj-cs"/>
                        </a:rPr>
                        <a:t>结算、中央清算等</a:t>
                      </a:r>
                      <a:r>
                        <a:rPr lang="zh-CN" altLang="en-US" sz="1600" b="0" kern="1200" dirty="0">
                          <a:solidFill>
                            <a:srgbClr val="3366CC"/>
                          </a:solidFill>
                          <a:latin typeface="华文中宋" pitchFamily="2" charset="-122"/>
                          <a:ea typeface="华文中宋" pitchFamily="2" charset="-122"/>
                          <a:cs typeface="+mj-cs"/>
                        </a:rPr>
                        <a:t>期货市场风控制度</a:t>
                      </a: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采用证券市场风控制度</a:t>
                      </a:r>
                    </a:p>
                  </a:txBody>
                  <a:tcPr marL="9525" marR="9525" marT="9525" marB="0" anchor="ctr"/>
                </a:tc>
              </a:tr>
              <a:tr h="943464">
                <a:tc>
                  <a:txBody>
                    <a:bodyPr/>
                    <a:lstStyle/>
                    <a:p>
                      <a:pPr algn="ctr" fontAlgn="ctr"/>
                      <a:r>
                        <a:rPr lang="zh-CN" altLang="en-US" sz="1400" u="none" strike="noStrike" dirty="0">
                          <a:effectLst/>
                        </a:rPr>
                        <a:t>风险管理的功能与普及程度</a:t>
                      </a:r>
                      <a:endParaRPr lang="zh-CN" altLang="en-US" sz="1400" b="0" i="0" u="none" strike="noStrike" dirty="0">
                        <a:solidFill>
                          <a:srgbClr val="000000"/>
                        </a:solidFill>
                        <a:effectLst/>
                        <a:latin typeface="宋体"/>
                      </a:endParaRP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期权能够实现精细化风险管理，在全球市场的发展比权证更普遍和均衡</a:t>
                      </a:r>
                    </a:p>
                  </a:txBody>
                  <a:tcPr marL="9525" marR="9525" marT="9525" marB="0" anchor="ctr"/>
                </a:tc>
                <a:tc>
                  <a:txBody>
                    <a:bodyPr/>
                    <a:lstStyle/>
                    <a:p>
                      <a:pPr marL="0" algn="l" defTabSz="914400" rtl="0" eaLnBrk="1" fontAlgn="ctr" latinLnBrk="0" hangingPunct="1"/>
                      <a:r>
                        <a:rPr lang="zh-CN" altLang="en-US" sz="1600" b="0" kern="1200" dirty="0">
                          <a:solidFill>
                            <a:srgbClr val="3366CC"/>
                          </a:solidFill>
                          <a:latin typeface="华文中宋" pitchFamily="2" charset="-122"/>
                          <a:ea typeface="华文中宋" pitchFamily="2" charset="-122"/>
                          <a:cs typeface="+mj-cs"/>
                        </a:rPr>
                        <a:t>无法实现精细化风险策略，仅在个别亚洲和欧洲市场较为活跃</a:t>
                      </a:r>
                    </a:p>
                  </a:txBody>
                  <a:tcPr marL="9525" marR="9525" marT="9525" marB="0" anchor="ctr"/>
                </a:tc>
              </a:tr>
            </a:tbl>
          </a:graphicData>
        </a:graphic>
      </p:graphicFrame>
      <p:sp>
        <p:nvSpPr>
          <p:cNvPr id="5"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659FC5B6-7C2F-4B2C-89DC-35DE437ECEF4}" type="slidenum">
              <a:rPr lang="en-US" altLang="zh-CN" sz="1000" b="1">
                <a:solidFill>
                  <a:srgbClr val="969696"/>
                </a:solidFill>
              </a:rPr>
              <a:pPr algn="r"/>
              <a:t>12</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期权与权证的区别</a:t>
            </a:r>
            <a:endParaRPr lang="zh-CN" altLang="en-US" sz="2400" b="1"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136574481"/>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13</a:t>
            </a:fld>
            <a:r>
              <a:rPr lang="en-US" altLang="zh-CN" smtClean="0"/>
              <a:t> -</a:t>
            </a:r>
            <a:endParaRPr lang="en-US" altLang="zh-CN"/>
          </a:p>
        </p:txBody>
      </p:sp>
      <p:sp>
        <p:nvSpPr>
          <p:cNvPr id="3" name="矩形 2"/>
          <p:cNvSpPr>
            <a:spLocks noChangeArrowheads="1"/>
          </p:cNvSpPr>
          <p:nvPr/>
        </p:nvSpPr>
        <p:spPr bwMode="auto">
          <a:xfrm>
            <a:off x="252238" y="548680"/>
            <a:ext cx="7920162" cy="497829"/>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期权的行权</a:t>
            </a:r>
            <a:endParaRPr lang="zh-CN" altLang="zh-CN" sz="2400" b="1" dirty="0" smtClean="0">
              <a:solidFill>
                <a:srgbClr val="3366CC"/>
              </a:solidFill>
              <a:latin typeface="华文中宋" pitchFamily="2" charset="-122"/>
              <a:ea typeface="华文中宋" pitchFamily="2" charset="-122"/>
            </a:endParaRPr>
          </a:p>
        </p:txBody>
      </p:sp>
      <p:sp>
        <p:nvSpPr>
          <p:cNvPr id="4" name="TextBox 3"/>
          <p:cNvSpPr txBox="1"/>
          <p:nvPr/>
        </p:nvSpPr>
        <p:spPr>
          <a:xfrm>
            <a:off x="611560" y="1268760"/>
            <a:ext cx="6840760" cy="1015663"/>
          </a:xfrm>
          <a:prstGeom prst="rect">
            <a:avLst/>
          </a:prstGeom>
          <a:noFill/>
        </p:spPr>
        <p:txBody>
          <a:bodyPr wrap="square" rtlCol="0">
            <a:spAutoFit/>
          </a:bodyPr>
          <a:lstStyle/>
          <a:p>
            <a:pPr marL="342900" lvl="1" indent="-342900">
              <a:lnSpc>
                <a:spcPct val="150000"/>
              </a:lnSpc>
              <a:buClr>
                <a:srgbClr val="00FF00"/>
              </a:buClr>
              <a:buFont typeface="Wingdings" pitchFamily="2" charset="2"/>
              <a:buChar char="Ø"/>
            </a:pPr>
            <a:r>
              <a:rPr lang="zh-CN" altLang="en-US" sz="2000" b="1" dirty="0" smtClean="0">
                <a:solidFill>
                  <a:srgbClr val="3366CC"/>
                </a:solidFill>
                <a:latin typeface="华文中宋" pitchFamily="2" charset="-122"/>
                <a:ea typeface="华文中宋" pitchFamily="2" charset="-122"/>
              </a:rPr>
              <a:t>行权：</a:t>
            </a:r>
            <a:r>
              <a:rPr lang="zh-CN" altLang="en-US" sz="2000" dirty="0" smtClean="0">
                <a:solidFill>
                  <a:srgbClr val="3366CC"/>
                </a:solidFill>
                <a:latin typeface="华文中宋" pitchFamily="2" charset="-122"/>
                <a:ea typeface="华文中宋" pitchFamily="2" charset="-122"/>
              </a:rPr>
              <a:t>期权</a:t>
            </a:r>
            <a:r>
              <a:rPr lang="zh-CN" altLang="en-US" sz="2000" b="1" dirty="0">
                <a:solidFill>
                  <a:srgbClr val="3366CC"/>
                </a:solidFill>
                <a:latin typeface="华文中宋" pitchFamily="2" charset="-122"/>
                <a:ea typeface="华文中宋" pitchFamily="2" charset="-122"/>
              </a:rPr>
              <a:t>买方</a:t>
            </a:r>
            <a:r>
              <a:rPr lang="zh-CN" altLang="en-US" sz="2000" dirty="0">
                <a:solidFill>
                  <a:srgbClr val="3366CC"/>
                </a:solidFill>
                <a:latin typeface="华文中宋" pitchFamily="2" charset="-122"/>
                <a:ea typeface="华文中宋" pitchFamily="2" charset="-122"/>
              </a:rPr>
              <a:t>在期权合约</a:t>
            </a:r>
            <a:r>
              <a:rPr lang="zh-CN" altLang="en-US" sz="2000" b="1" dirty="0">
                <a:solidFill>
                  <a:srgbClr val="3366CC"/>
                </a:solidFill>
                <a:latin typeface="华文中宋" pitchFamily="2" charset="-122"/>
                <a:ea typeface="华文中宋" pitchFamily="2" charset="-122"/>
              </a:rPr>
              <a:t>规定的时间</a:t>
            </a:r>
            <a:r>
              <a:rPr lang="zh-CN" altLang="en-US" sz="2000" dirty="0">
                <a:solidFill>
                  <a:srgbClr val="3366CC"/>
                </a:solidFill>
                <a:latin typeface="华文中宋" pitchFamily="2" charset="-122"/>
                <a:ea typeface="华文中宋" pitchFamily="2" charset="-122"/>
              </a:rPr>
              <a:t>内行使权利，以特定价格</a:t>
            </a:r>
            <a:r>
              <a:rPr lang="zh-CN" altLang="en-US" sz="2000" b="1" dirty="0">
                <a:solidFill>
                  <a:srgbClr val="3366CC"/>
                </a:solidFill>
                <a:latin typeface="华文中宋" pitchFamily="2" charset="-122"/>
                <a:ea typeface="华文中宋" pitchFamily="2" charset="-122"/>
              </a:rPr>
              <a:t>买入或卖出标的资产</a:t>
            </a:r>
            <a:r>
              <a:rPr lang="zh-CN" altLang="en-US" sz="2000" dirty="0">
                <a:solidFill>
                  <a:srgbClr val="3366CC"/>
                </a:solidFill>
                <a:latin typeface="华文中宋" pitchFamily="2" charset="-122"/>
                <a:ea typeface="华文中宋" pitchFamily="2" charset="-122"/>
              </a:rPr>
              <a:t>的</a:t>
            </a:r>
            <a:r>
              <a:rPr lang="zh-CN" altLang="en-US" sz="2000" dirty="0" smtClean="0">
                <a:solidFill>
                  <a:srgbClr val="3366CC"/>
                </a:solidFill>
                <a:latin typeface="华文中宋" pitchFamily="2" charset="-122"/>
                <a:ea typeface="华文中宋" pitchFamily="2" charset="-122"/>
              </a:rPr>
              <a:t>行为。</a:t>
            </a:r>
            <a:endParaRPr lang="en-US" altLang="zh-CN" sz="2000" b="1" dirty="0">
              <a:solidFill>
                <a:srgbClr val="3366CC"/>
              </a:solidFill>
              <a:latin typeface="华文中宋" pitchFamily="2" charset="-122"/>
              <a:ea typeface="华文中宋" pitchFamily="2" charset="-122"/>
            </a:endParaRPr>
          </a:p>
        </p:txBody>
      </p:sp>
      <p:graphicFrame>
        <p:nvGraphicFramePr>
          <p:cNvPr id="10" name="图示 9"/>
          <p:cNvGraphicFramePr/>
          <p:nvPr>
            <p:extLst>
              <p:ext uri="{D42A27DB-BD31-4B8C-83A1-F6EECF244321}">
                <p14:modId xmlns="" xmlns:p14="http://schemas.microsoft.com/office/powerpoint/2010/main" val="2013949757"/>
              </p:ext>
            </p:extLst>
          </p:nvPr>
        </p:nvGraphicFramePr>
        <p:xfrm>
          <a:off x="3851920" y="3609020"/>
          <a:ext cx="4320480"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2" descr="C:\Users\Administrator\AppData\Local\Microsoft\Windows\Temporary Internet Files\Content.IE5\7CTVTJ7K\1291N0JTF-33463[1].jpg"/>
          <p:cNvPicPr>
            <a:picLocks noChangeAspect="1" noChangeArrowheads="1"/>
          </p:cNvPicPr>
          <p:nvPr/>
        </p:nvPicPr>
        <p:blipFill>
          <a:blip r:embed="rId6" cstate="print">
            <a:clrChange>
              <a:clrFrom>
                <a:srgbClr val="FFFFFF"/>
              </a:clrFrom>
              <a:clrTo>
                <a:srgbClr val="FFFFFF">
                  <a:alpha val="0"/>
                </a:srgbClr>
              </a:clrTo>
            </a:clrChange>
          </a:blip>
          <a:srcRect l="15001" r="12499" b="8124"/>
          <a:stretch>
            <a:fillRect/>
          </a:stretch>
        </p:blipFill>
        <p:spPr bwMode="auto">
          <a:xfrm>
            <a:off x="683568" y="4149080"/>
            <a:ext cx="1065416" cy="1800200"/>
          </a:xfrm>
          <a:prstGeom prst="rect">
            <a:avLst/>
          </a:prstGeom>
          <a:noFill/>
        </p:spPr>
      </p:pic>
      <p:sp>
        <p:nvSpPr>
          <p:cNvPr id="14" name="椭圆形标注 13"/>
          <p:cNvSpPr/>
          <p:nvPr/>
        </p:nvSpPr>
        <p:spPr>
          <a:xfrm>
            <a:off x="899592" y="3355728"/>
            <a:ext cx="2088233" cy="793352"/>
          </a:xfrm>
          <a:prstGeom prst="wedgeEllipseCallou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中宋" pitchFamily="2" charset="-122"/>
                <a:ea typeface="华文中宋" pitchFamily="2" charset="-122"/>
              </a:rPr>
              <a:t>期权买方的选择：行权</a:t>
            </a:r>
            <a:r>
              <a:rPr lang="en-US" altLang="zh-CN" sz="1500" dirty="0">
                <a:solidFill>
                  <a:schemeClr val="tx1"/>
                </a:solidFill>
                <a:latin typeface="华文中宋" pitchFamily="2" charset="-122"/>
                <a:ea typeface="华文中宋" pitchFamily="2" charset="-122"/>
              </a:rPr>
              <a:t>or</a:t>
            </a:r>
            <a:r>
              <a:rPr lang="zh-CN" altLang="en-US" sz="1500" dirty="0">
                <a:solidFill>
                  <a:schemeClr val="tx1"/>
                </a:solidFill>
                <a:latin typeface="华文中宋" pitchFamily="2" charset="-122"/>
                <a:ea typeface="华文中宋" pitchFamily="2" charset="-122"/>
              </a:rPr>
              <a:t>放弃行权</a:t>
            </a:r>
            <a:r>
              <a:rPr lang="zh-CN" altLang="en-US" sz="1500" dirty="0" smtClean="0">
                <a:solidFill>
                  <a:schemeClr val="tx1"/>
                </a:solidFill>
                <a:latin typeface="华文中宋" pitchFamily="2" charset="-122"/>
                <a:ea typeface="华文中宋" pitchFamily="2" charset="-122"/>
              </a:rPr>
              <a:t>？</a:t>
            </a:r>
            <a:endParaRPr lang="zh-CN" altLang="en-US" sz="1500" dirty="0">
              <a:solidFill>
                <a:schemeClr val="tx1"/>
              </a:solidFill>
              <a:latin typeface="华文中宋" pitchFamily="2" charset="-122"/>
              <a:ea typeface="华文中宋" pitchFamily="2" charset="-122"/>
            </a:endParaRPr>
          </a:p>
        </p:txBody>
      </p:sp>
      <p:sp>
        <p:nvSpPr>
          <p:cNvPr id="15" name="右箭头 14"/>
          <p:cNvSpPr/>
          <p:nvPr/>
        </p:nvSpPr>
        <p:spPr>
          <a:xfrm>
            <a:off x="2267744" y="4869160"/>
            <a:ext cx="972108" cy="396044"/>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43608" y="2348880"/>
            <a:ext cx="6049833" cy="787395"/>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例：某投资者以</a:t>
            </a:r>
            <a:r>
              <a:rPr lang="en-US" altLang="zh-CN" dirty="0" smtClean="0">
                <a:latin typeface="华文中宋" panose="02010600040101010101" pitchFamily="2" charset="-122"/>
                <a:ea typeface="华文中宋" panose="02010600040101010101" pitchFamily="2" charset="-122"/>
              </a:rPr>
              <a:t>10</a:t>
            </a:r>
            <a:r>
              <a:rPr lang="zh-CN" altLang="en-US" dirty="0" smtClean="0">
                <a:latin typeface="华文中宋" panose="02010600040101010101" pitchFamily="2" charset="-122"/>
                <a:ea typeface="华文中宋" panose="02010600040101010101" pitchFamily="2" charset="-122"/>
              </a:rPr>
              <a:t>点权利金购买了行权价格是</a:t>
            </a:r>
            <a:r>
              <a:rPr lang="en-US" altLang="zh-CN" dirty="0" smtClean="0">
                <a:latin typeface="华文中宋" panose="02010600040101010101" pitchFamily="2" charset="-122"/>
                <a:ea typeface="华文中宋" panose="02010600040101010101" pitchFamily="2" charset="-122"/>
              </a:rPr>
              <a:t>2100</a:t>
            </a:r>
            <a:r>
              <a:rPr lang="zh-CN" altLang="en-US" dirty="0" smtClean="0">
                <a:latin typeface="华文中宋" panose="02010600040101010101" pitchFamily="2" charset="-122"/>
                <a:ea typeface="华文中宋" panose="02010600040101010101" pitchFamily="2" charset="-122"/>
              </a:rPr>
              <a:t>点的沪深</a:t>
            </a:r>
            <a:r>
              <a:rPr lang="en-US" altLang="zh-CN" dirty="0" smtClean="0">
                <a:latin typeface="华文中宋" panose="02010600040101010101" pitchFamily="2" charset="-122"/>
                <a:ea typeface="华文中宋" panose="02010600040101010101" pitchFamily="2" charset="-122"/>
              </a:rPr>
              <a:t>300</a:t>
            </a:r>
            <a:r>
              <a:rPr lang="zh-CN" altLang="en-US" dirty="0" smtClean="0">
                <a:latin typeface="华文中宋" panose="02010600040101010101" pitchFamily="2" charset="-122"/>
                <a:ea typeface="华文中宋" panose="02010600040101010101" pitchFamily="2" charset="-122"/>
              </a:rPr>
              <a:t>看涨期权，期权到期时沪深</a:t>
            </a:r>
            <a:r>
              <a:rPr lang="en-US" altLang="zh-CN" dirty="0" smtClean="0">
                <a:latin typeface="华文中宋" panose="02010600040101010101" pitchFamily="2" charset="-122"/>
                <a:ea typeface="华文中宋" panose="02010600040101010101" pitchFamily="2" charset="-122"/>
              </a:rPr>
              <a:t>300</a:t>
            </a:r>
            <a:r>
              <a:rPr lang="zh-CN" altLang="en-US" dirty="0" smtClean="0">
                <a:latin typeface="华文中宋" panose="02010600040101010101" pitchFamily="2" charset="-122"/>
                <a:ea typeface="华文中宋" panose="02010600040101010101" pitchFamily="2" charset="-122"/>
              </a:rPr>
              <a:t>指数点位是</a:t>
            </a:r>
            <a:r>
              <a:rPr lang="en-US" altLang="zh-CN" dirty="0" smtClean="0">
                <a:latin typeface="华文中宋" panose="02010600040101010101" pitchFamily="2" charset="-122"/>
                <a:ea typeface="华文中宋" panose="02010600040101010101" pitchFamily="2" charset="-122"/>
              </a:rPr>
              <a:t>2112</a:t>
            </a:r>
            <a:r>
              <a:rPr lang="zh-CN" altLang="en-US" dirty="0" smtClean="0">
                <a:latin typeface="华文中宋" panose="02010600040101010101" pitchFamily="2" charset="-122"/>
                <a:ea typeface="华文中宋" panose="02010600040101010101" pitchFamily="2" charset="-122"/>
              </a:rPr>
              <a:t>点。</a:t>
            </a:r>
            <a:endParaRPr lang="zh-CN" altLang="en-US" dirty="0">
              <a:latin typeface="华文中宋" panose="02010600040101010101" pitchFamily="2" charset="-122"/>
              <a:ea typeface="华文中宋" panose="02010600040101010101" pitchFamily="2" charset="-122"/>
            </a:endParaRPr>
          </a:p>
        </p:txBody>
      </p:sp>
      <p:sp>
        <p:nvSpPr>
          <p:cNvPr id="6" name="TextBox 5"/>
          <p:cNvSpPr txBox="1"/>
          <p:nvPr/>
        </p:nvSpPr>
        <p:spPr>
          <a:xfrm>
            <a:off x="4644008" y="3824412"/>
            <a:ext cx="430887" cy="1116756"/>
          </a:xfrm>
          <a:prstGeom prst="rect">
            <a:avLst/>
          </a:prstGeom>
          <a:noFill/>
        </p:spPr>
        <p:txBody>
          <a:bodyPr vert="eaVert" wrap="square" rtlCol="0">
            <a:spAutoFit/>
          </a:bodyPr>
          <a:lstStyle/>
          <a:p>
            <a:r>
              <a:rPr lang="zh-CN" altLang="en-US" dirty="0" smtClean="0">
                <a:solidFill>
                  <a:schemeClr val="bg1"/>
                </a:solidFill>
                <a:latin typeface="华文中宋" panose="02010600040101010101" pitchFamily="2" charset="-122"/>
                <a:ea typeface="华文中宋" panose="02010600040101010101" pitchFamily="2" charset="-122"/>
              </a:rPr>
              <a:t>行权</a:t>
            </a:r>
            <a:endParaRPr lang="zh-CN" altLang="en-US" dirty="0">
              <a:solidFill>
                <a:schemeClr val="bg1"/>
              </a:solidFill>
              <a:latin typeface="华文中宋" panose="02010600040101010101" pitchFamily="2" charset="-122"/>
              <a:ea typeface="华文中宋" panose="02010600040101010101" pitchFamily="2" charset="-122"/>
            </a:endParaRPr>
          </a:p>
        </p:txBody>
      </p:sp>
      <p:sp>
        <p:nvSpPr>
          <p:cNvPr id="7" name="TextBox 6"/>
          <p:cNvSpPr txBox="1"/>
          <p:nvPr/>
        </p:nvSpPr>
        <p:spPr>
          <a:xfrm>
            <a:off x="6877997" y="3537012"/>
            <a:ext cx="430887" cy="1224136"/>
          </a:xfrm>
          <a:prstGeom prst="rect">
            <a:avLst/>
          </a:prstGeom>
          <a:noFill/>
        </p:spPr>
        <p:txBody>
          <a:bodyPr vert="eaVert" wrap="square" rtlCol="0">
            <a:spAutoFit/>
          </a:bodyPr>
          <a:lstStyle/>
          <a:p>
            <a:r>
              <a:rPr lang="zh-CN" altLang="en-US" dirty="0" smtClean="0">
                <a:solidFill>
                  <a:schemeClr val="bg1"/>
                </a:solidFill>
                <a:latin typeface="华文中宋" panose="02010600040101010101" pitchFamily="2" charset="-122"/>
                <a:ea typeface="华文中宋" panose="02010600040101010101" pitchFamily="2" charset="-122"/>
              </a:rPr>
              <a:t>放弃行权</a:t>
            </a:r>
            <a:endParaRPr lang="zh-CN" altLang="en-US" dirty="0">
              <a:solidFill>
                <a:schemeClr val="bg1"/>
              </a:solidFill>
              <a:latin typeface="华文中宋" panose="02010600040101010101" pitchFamily="2" charset="-122"/>
              <a:ea typeface="华文中宋" panose="02010600040101010101" pitchFamily="2" charset="-122"/>
            </a:endParaRPr>
          </a:p>
        </p:txBody>
      </p:sp>
      <p:sp>
        <p:nvSpPr>
          <p:cNvPr id="8" name="笑脸 7"/>
          <p:cNvSpPr/>
          <p:nvPr/>
        </p:nvSpPr>
        <p:spPr>
          <a:xfrm>
            <a:off x="4031940" y="3626074"/>
            <a:ext cx="430887" cy="39667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40152" y="4941168"/>
            <a:ext cx="288032" cy="216024"/>
          </a:xfrm>
          <a:prstGeom prst="triangl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5094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animBg="1"/>
      <p:bldP spid="15" grpId="0" animBg="1"/>
      <p:bldP spid="5" grpId="0"/>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14</a:t>
            </a:fld>
            <a:r>
              <a:rPr lang="en-US" altLang="zh-CN" smtClean="0"/>
              <a:t> -</a:t>
            </a:r>
            <a:endParaRPr lang="en-US" altLang="zh-CN"/>
          </a:p>
        </p:txBody>
      </p:sp>
      <p:sp>
        <p:nvSpPr>
          <p:cNvPr id="3" name="内容占位符 2"/>
          <p:cNvSpPr txBox="1">
            <a:spLocks/>
          </p:cNvSpPr>
          <p:nvPr/>
        </p:nvSpPr>
        <p:spPr bwMode="auto">
          <a:xfrm>
            <a:off x="428596" y="1029014"/>
            <a:ext cx="8319868" cy="3264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期权的三种价值状态</a:t>
            </a:r>
            <a:endParaRPr lang="en-US" altLang="zh-CN" sz="2000" b="1"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pPr>
            <a:r>
              <a:rPr lang="zh-CN" altLang="en-US" sz="1800" b="1" dirty="0" smtClean="0">
                <a:solidFill>
                  <a:srgbClr val="3366CC"/>
                </a:solidFill>
                <a:latin typeface="华文中宋" pitchFamily="2" charset="-122"/>
                <a:ea typeface="华文中宋" pitchFamily="2" charset="-122"/>
              </a:rPr>
              <a:t>实值：</a:t>
            </a:r>
            <a:r>
              <a:rPr lang="zh-CN" altLang="en-US" sz="1800" dirty="0">
                <a:solidFill>
                  <a:srgbClr val="3366CC"/>
                </a:solidFill>
                <a:latin typeface="华文中宋" pitchFamily="2" charset="-122"/>
                <a:ea typeface="华文中宋" pitchFamily="2" charset="-122"/>
              </a:rPr>
              <a:t>行权</a:t>
            </a:r>
            <a:r>
              <a:rPr lang="zh-CN" altLang="en-US" sz="1800" dirty="0" smtClean="0">
                <a:solidFill>
                  <a:srgbClr val="3366CC"/>
                </a:solidFill>
                <a:latin typeface="华文中宋" pitchFamily="2" charset="-122"/>
                <a:ea typeface="华文中宋" pitchFamily="2" charset="-122"/>
              </a:rPr>
              <a:t>价格小于标的资产当前价格的看涨期权，行权价格大于标的资产当前价格的看跌期权</a:t>
            </a:r>
            <a:r>
              <a:rPr lang="zh-CN" altLang="en-US" sz="1800" dirty="0" smtClean="0">
                <a:solidFill>
                  <a:srgbClr val="FF0000"/>
                </a:solidFill>
                <a:latin typeface="华文中宋" pitchFamily="2" charset="-122"/>
                <a:ea typeface="华文中宋" pitchFamily="2" charset="-122"/>
              </a:rPr>
              <a:t>（假如立即行权可以获利，获利数额称为实值</a:t>
            </a:r>
            <a:r>
              <a:rPr lang="zh-CN" altLang="en-US" sz="1800" dirty="0">
                <a:solidFill>
                  <a:srgbClr val="FF0000"/>
                </a:solidFill>
                <a:latin typeface="华文中宋" pitchFamily="2" charset="-122"/>
                <a:ea typeface="华文中宋" pitchFamily="2" charset="-122"/>
              </a:rPr>
              <a:t>额</a:t>
            </a:r>
            <a:r>
              <a:rPr lang="zh-CN" altLang="en-US" sz="1800" dirty="0" smtClean="0">
                <a:solidFill>
                  <a:srgbClr val="FF0000"/>
                </a:solidFill>
                <a:latin typeface="华文中宋" pitchFamily="2" charset="-122"/>
                <a:ea typeface="华文中宋" pitchFamily="2" charset="-122"/>
              </a:rPr>
              <a:t>）</a:t>
            </a:r>
            <a:endParaRPr lang="en-US" altLang="zh-CN" sz="1800" dirty="0" smtClean="0">
              <a:solidFill>
                <a:srgbClr val="FF0000"/>
              </a:solidFill>
              <a:latin typeface="华文中宋" pitchFamily="2" charset="-122"/>
              <a:ea typeface="华文中宋" pitchFamily="2" charset="-122"/>
            </a:endParaRPr>
          </a:p>
          <a:p>
            <a:pPr lvl="1">
              <a:lnSpc>
                <a:spcPct val="150000"/>
              </a:lnSpc>
              <a:buClr>
                <a:srgbClr val="33CC33"/>
              </a:buClr>
              <a:buFont typeface="Wingdings" pitchFamily="2" charset="2"/>
              <a:buChar char="Ø"/>
            </a:pPr>
            <a:r>
              <a:rPr lang="zh-CN" altLang="en-US" sz="1800" b="1" dirty="0" smtClean="0">
                <a:solidFill>
                  <a:srgbClr val="3366CC"/>
                </a:solidFill>
                <a:latin typeface="华文中宋" pitchFamily="2" charset="-122"/>
                <a:ea typeface="华文中宋" pitchFamily="2" charset="-122"/>
              </a:rPr>
              <a:t>平值：</a:t>
            </a:r>
            <a:r>
              <a:rPr lang="zh-CN" altLang="en-US" sz="1800" dirty="0">
                <a:solidFill>
                  <a:srgbClr val="3366CC"/>
                </a:solidFill>
                <a:latin typeface="华文中宋" pitchFamily="2" charset="-122"/>
                <a:ea typeface="华文中宋" pitchFamily="2" charset="-122"/>
              </a:rPr>
              <a:t>行权</a:t>
            </a:r>
            <a:r>
              <a:rPr lang="zh-CN" altLang="en-US" sz="1800" dirty="0" smtClean="0">
                <a:solidFill>
                  <a:srgbClr val="3366CC"/>
                </a:solidFill>
                <a:latin typeface="华文中宋" pitchFamily="2" charset="-122"/>
                <a:ea typeface="华文中宋" pitchFamily="2" charset="-122"/>
              </a:rPr>
              <a:t>价格等于标的资产当前价格的看涨期权和看跌期权</a:t>
            </a:r>
            <a:r>
              <a:rPr lang="zh-CN" altLang="en-US" sz="1800" dirty="0" smtClean="0">
                <a:solidFill>
                  <a:srgbClr val="FF0000"/>
                </a:solidFill>
                <a:latin typeface="华文中宋" pitchFamily="2" charset="-122"/>
                <a:ea typeface="华文中宋" pitchFamily="2" charset="-122"/>
              </a:rPr>
              <a:t>（假如立即行权获利为零 ）</a:t>
            </a:r>
            <a:endParaRPr lang="en-US" altLang="zh-CN" sz="1800" dirty="0" smtClean="0">
              <a:solidFill>
                <a:srgbClr val="FF0000"/>
              </a:solidFill>
              <a:latin typeface="华文中宋" pitchFamily="2" charset="-122"/>
              <a:ea typeface="华文中宋" pitchFamily="2" charset="-122"/>
            </a:endParaRPr>
          </a:p>
          <a:p>
            <a:pPr lvl="1">
              <a:lnSpc>
                <a:spcPct val="150000"/>
              </a:lnSpc>
              <a:buClr>
                <a:srgbClr val="33CC33"/>
              </a:buClr>
              <a:buFont typeface="Wingdings" pitchFamily="2" charset="2"/>
              <a:buChar char="Ø"/>
            </a:pPr>
            <a:r>
              <a:rPr lang="zh-CN" altLang="en-US" sz="1800" b="1" dirty="0" smtClean="0">
                <a:solidFill>
                  <a:srgbClr val="3366CC"/>
                </a:solidFill>
                <a:latin typeface="华文中宋" pitchFamily="2" charset="-122"/>
                <a:ea typeface="华文中宋" pitchFamily="2" charset="-122"/>
              </a:rPr>
              <a:t>虚值：</a:t>
            </a:r>
            <a:r>
              <a:rPr lang="zh-CN" altLang="en-US" sz="1800" dirty="0" smtClean="0">
                <a:solidFill>
                  <a:srgbClr val="3366CC"/>
                </a:solidFill>
                <a:latin typeface="华文中宋" pitchFamily="2" charset="-122"/>
                <a:ea typeface="华文中宋" pitchFamily="2" charset="-122"/>
              </a:rPr>
              <a:t>执行价格大于标的资产当前价格的看涨期权，行权价格小于标的资产当前价格的看跌期权</a:t>
            </a:r>
            <a:r>
              <a:rPr lang="zh-CN" altLang="en-US" sz="1800" dirty="0" smtClean="0">
                <a:solidFill>
                  <a:srgbClr val="FF0000"/>
                </a:solidFill>
                <a:latin typeface="华文中宋" pitchFamily="2" charset="-122"/>
                <a:ea typeface="华文中宋" pitchFamily="2" charset="-122"/>
              </a:rPr>
              <a:t>（假如立即行权将会亏损，亏损数额称为虚值额）</a:t>
            </a:r>
            <a:endParaRPr lang="en-US" altLang="zh-CN" sz="1800" dirty="0">
              <a:solidFill>
                <a:srgbClr val="FF0000"/>
              </a:solidFill>
              <a:latin typeface="华文中宋" pitchFamily="2" charset="-122"/>
              <a:ea typeface="华文中宋" pitchFamily="2" charset="-122"/>
            </a:endParaRPr>
          </a:p>
        </p:txBody>
      </p:sp>
      <p:sp>
        <p:nvSpPr>
          <p:cNvPr id="6" name="矩形 5"/>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期权的价值状态</a:t>
            </a:r>
            <a:endParaRPr lang="zh-CN" altLang="zh-CN" sz="2400" b="1" dirty="0" smtClean="0">
              <a:solidFill>
                <a:srgbClr val="3366CC"/>
              </a:solidFill>
              <a:latin typeface="华文中宋" pitchFamily="2" charset="-122"/>
              <a:ea typeface="华文中宋" pitchFamily="2" charset="-122"/>
            </a:endParaRPr>
          </a:p>
        </p:txBody>
      </p:sp>
      <p:cxnSp>
        <p:nvCxnSpPr>
          <p:cNvPr id="7" name="直接箭头连接符 6"/>
          <p:cNvCxnSpPr/>
          <p:nvPr/>
        </p:nvCxnSpPr>
        <p:spPr>
          <a:xfrm>
            <a:off x="1835696" y="5661248"/>
            <a:ext cx="5832648" cy="0"/>
          </a:xfrm>
          <a:prstGeom prst="straightConnector1">
            <a:avLst/>
          </a:prstGeom>
          <a:ln w="19050">
            <a:solidFill>
              <a:srgbClr val="006699"/>
            </a:solidFill>
            <a:tailEnd type="arrow"/>
          </a:ln>
        </p:spPr>
        <p:style>
          <a:lnRef idx="1">
            <a:schemeClr val="accent1"/>
          </a:lnRef>
          <a:fillRef idx="0">
            <a:schemeClr val="accent1"/>
          </a:fillRef>
          <a:effectRef idx="0">
            <a:schemeClr val="accent1"/>
          </a:effectRef>
          <a:fontRef idx="minor">
            <a:schemeClr val="tx1"/>
          </a:fontRef>
        </p:style>
      </p:cxnSp>
      <p:sp>
        <p:nvSpPr>
          <p:cNvPr id="9" name="右箭头 8"/>
          <p:cNvSpPr/>
          <p:nvPr/>
        </p:nvSpPr>
        <p:spPr>
          <a:xfrm>
            <a:off x="5580112" y="4437112"/>
            <a:ext cx="1584176" cy="57606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实值看涨期权</a:t>
            </a:r>
            <a:endParaRPr lang="zh-CN" altLang="en-US" dirty="0"/>
          </a:p>
        </p:txBody>
      </p:sp>
      <p:sp>
        <p:nvSpPr>
          <p:cNvPr id="10" name="右箭头 9"/>
          <p:cNvSpPr/>
          <p:nvPr/>
        </p:nvSpPr>
        <p:spPr>
          <a:xfrm>
            <a:off x="5580112" y="5085184"/>
            <a:ext cx="1584176" cy="57606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虚值看跌期权</a:t>
            </a:r>
            <a:endParaRPr lang="zh-CN" altLang="en-US" dirty="0"/>
          </a:p>
        </p:txBody>
      </p:sp>
      <p:sp>
        <p:nvSpPr>
          <p:cNvPr id="12" name="左箭头 11"/>
          <p:cNvSpPr/>
          <p:nvPr/>
        </p:nvSpPr>
        <p:spPr>
          <a:xfrm>
            <a:off x="2195736" y="4437176"/>
            <a:ext cx="1584000" cy="576000"/>
          </a:xfrm>
          <a:prstGeom prst="leftArrow">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a:t>虚</a:t>
            </a:r>
            <a:r>
              <a:rPr lang="zh-CN" altLang="en-US" dirty="0" smtClean="0"/>
              <a:t>值</a:t>
            </a:r>
            <a:r>
              <a:rPr lang="zh-CN" altLang="en-US" dirty="0"/>
              <a:t>看涨期权</a:t>
            </a:r>
          </a:p>
          <a:p>
            <a:pPr algn="ctr"/>
            <a:endParaRPr lang="zh-CN" altLang="en-US" dirty="0"/>
          </a:p>
        </p:txBody>
      </p:sp>
      <p:sp>
        <p:nvSpPr>
          <p:cNvPr id="13" name="左箭头 12"/>
          <p:cNvSpPr/>
          <p:nvPr/>
        </p:nvSpPr>
        <p:spPr>
          <a:xfrm>
            <a:off x="2195736" y="5085184"/>
            <a:ext cx="1584000" cy="576000"/>
          </a:xfrm>
          <a:prstGeom prst="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a:t>实值</a:t>
            </a:r>
            <a:r>
              <a:rPr lang="zh-CN" altLang="en-US" dirty="0" smtClean="0"/>
              <a:t>看跌期权</a:t>
            </a:r>
            <a:endParaRPr lang="zh-CN" altLang="en-US" dirty="0"/>
          </a:p>
          <a:p>
            <a:pPr algn="ctr"/>
            <a:endParaRPr lang="zh-CN" altLang="en-US" dirty="0"/>
          </a:p>
        </p:txBody>
      </p:sp>
      <p:sp>
        <p:nvSpPr>
          <p:cNvPr id="14" name="圆角矩形 13"/>
          <p:cNvSpPr/>
          <p:nvPr/>
        </p:nvSpPr>
        <p:spPr>
          <a:xfrm>
            <a:off x="4408770" y="4581128"/>
            <a:ext cx="739294" cy="864095"/>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平值期权</a:t>
            </a:r>
            <a:endParaRPr lang="zh-CN" altLang="en-US" dirty="0"/>
          </a:p>
        </p:txBody>
      </p:sp>
      <p:sp>
        <p:nvSpPr>
          <p:cNvPr id="16" name="TextBox 15"/>
          <p:cNvSpPr txBox="1"/>
          <p:nvPr/>
        </p:nvSpPr>
        <p:spPr>
          <a:xfrm>
            <a:off x="7092280" y="5754742"/>
            <a:ext cx="1296144" cy="338554"/>
          </a:xfrm>
          <a:prstGeom prst="rect">
            <a:avLst/>
          </a:prstGeom>
          <a:noFill/>
        </p:spPr>
        <p:txBody>
          <a:bodyPr wrap="square" rtlCol="0">
            <a:spAutoFit/>
          </a:bodyPr>
          <a:lstStyle/>
          <a:p>
            <a:r>
              <a:rPr lang="zh-CN" altLang="en-US" dirty="0">
                <a:latin typeface="华文中宋" pitchFamily="2" charset="-122"/>
                <a:ea typeface="华文中宋" pitchFamily="2" charset="-122"/>
              </a:rPr>
              <a:t>标的</a:t>
            </a:r>
            <a:r>
              <a:rPr lang="zh-CN" altLang="en-US" dirty="0" smtClean="0">
                <a:latin typeface="华文中宋" pitchFamily="2" charset="-122"/>
                <a:ea typeface="华文中宋" pitchFamily="2" charset="-122"/>
              </a:rPr>
              <a:t>价格</a:t>
            </a:r>
            <a:endParaRPr lang="zh-CN" altLang="en-US" dirty="0">
              <a:latin typeface="华文中宋" pitchFamily="2" charset="-122"/>
              <a:ea typeface="华文中宋" pitchFamily="2" charset="-122"/>
            </a:endParaRPr>
          </a:p>
        </p:txBody>
      </p:sp>
      <p:sp>
        <p:nvSpPr>
          <p:cNvPr id="17" name="TextBox 16"/>
          <p:cNvSpPr txBox="1"/>
          <p:nvPr/>
        </p:nvSpPr>
        <p:spPr>
          <a:xfrm>
            <a:off x="4279653" y="5733256"/>
            <a:ext cx="1296144" cy="338554"/>
          </a:xfrm>
          <a:prstGeom prst="rect">
            <a:avLst/>
          </a:prstGeom>
          <a:noFill/>
        </p:spPr>
        <p:txBody>
          <a:bodyPr wrap="square" rtlCol="0">
            <a:spAutoFit/>
          </a:bodyPr>
          <a:lstStyle/>
          <a:p>
            <a:r>
              <a:rPr lang="zh-CN" altLang="en-US" dirty="0">
                <a:latin typeface="华文中宋" pitchFamily="2" charset="-122"/>
                <a:ea typeface="华文中宋" pitchFamily="2" charset="-122"/>
              </a:rPr>
              <a:t>行</a:t>
            </a:r>
            <a:r>
              <a:rPr lang="zh-CN" altLang="en-US" dirty="0" smtClean="0">
                <a:latin typeface="华文中宋" pitchFamily="2" charset="-122"/>
                <a:ea typeface="华文中宋" pitchFamily="2" charset="-122"/>
              </a:rPr>
              <a:t>权价格</a:t>
            </a:r>
            <a:r>
              <a:rPr lang="en-US" altLang="zh-CN" dirty="0" smtClean="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sp>
        <p:nvSpPr>
          <p:cNvPr id="18" name="等腰三角形 17"/>
          <p:cNvSpPr/>
          <p:nvPr/>
        </p:nvSpPr>
        <p:spPr>
          <a:xfrm>
            <a:off x="4722618" y="5661248"/>
            <a:ext cx="90000" cy="1080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74089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15</a:t>
            </a:fld>
            <a:r>
              <a:rPr lang="en-US" altLang="zh-CN" smtClean="0"/>
              <a:t> -</a:t>
            </a:r>
            <a:endParaRPr lang="en-US" altLang="zh-CN"/>
          </a:p>
        </p:txBody>
      </p:sp>
      <p:sp>
        <p:nvSpPr>
          <p:cNvPr id="6" name="矩形 5"/>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期权合约代码的要素</a:t>
            </a:r>
            <a:endParaRPr lang="en-US" altLang="zh-CN" sz="2400" b="1" dirty="0" smtClean="0">
              <a:solidFill>
                <a:srgbClr val="3366CC"/>
              </a:solidFill>
              <a:latin typeface="华文中宋" pitchFamily="2" charset="-122"/>
              <a:ea typeface="华文中宋" pitchFamily="2" charset="-122"/>
            </a:endParaRPr>
          </a:p>
        </p:txBody>
      </p:sp>
      <p:sp>
        <p:nvSpPr>
          <p:cNvPr id="5" name="内容占位符 2"/>
          <p:cNvSpPr txBox="1">
            <a:spLocks/>
          </p:cNvSpPr>
          <p:nvPr/>
        </p:nvSpPr>
        <p:spPr bwMode="auto">
          <a:xfrm>
            <a:off x="611560" y="1268760"/>
            <a:ext cx="7972202" cy="1857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沪深</a:t>
            </a:r>
            <a:r>
              <a:rPr lang="en-US" altLang="zh-CN" sz="2000" b="1" dirty="0" smtClean="0">
                <a:solidFill>
                  <a:srgbClr val="3366CC"/>
                </a:solidFill>
                <a:latin typeface="华文中宋" pitchFamily="2" charset="-122"/>
                <a:ea typeface="华文中宋" pitchFamily="2" charset="-122"/>
              </a:rPr>
              <a:t>300</a:t>
            </a:r>
            <a:r>
              <a:rPr lang="zh-CN" altLang="en-US" sz="2000" b="1" dirty="0" smtClean="0">
                <a:solidFill>
                  <a:srgbClr val="3366CC"/>
                </a:solidFill>
                <a:latin typeface="华文中宋" pitchFamily="2" charset="-122"/>
                <a:ea typeface="华文中宋" pitchFamily="2" charset="-122"/>
              </a:rPr>
              <a:t>股指期权合约：</a:t>
            </a:r>
            <a:endParaRPr lang="en-US" altLang="zh-CN" sz="2000" b="1" dirty="0" smtClean="0">
              <a:solidFill>
                <a:srgbClr val="3366CC"/>
              </a:solidFill>
              <a:latin typeface="华文中宋" pitchFamily="2" charset="-122"/>
              <a:ea typeface="华文中宋" pitchFamily="2" charset="-122"/>
            </a:endParaRPr>
          </a:p>
        </p:txBody>
      </p:sp>
      <p:pic>
        <p:nvPicPr>
          <p:cNvPr id="102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67943" y="1340768"/>
            <a:ext cx="2465785" cy="504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974171" y="2440296"/>
            <a:ext cx="6910197" cy="2284848"/>
            <a:chOff x="974171" y="2440296"/>
            <a:chExt cx="6835615" cy="2507168"/>
          </a:xfrm>
        </p:grpSpPr>
        <p:sp>
          <p:nvSpPr>
            <p:cNvPr id="8" name="任意多边形 7"/>
            <p:cNvSpPr/>
            <p:nvPr/>
          </p:nvSpPr>
          <p:spPr>
            <a:xfrm>
              <a:off x="974171"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IO</a:t>
              </a:r>
              <a:endParaRPr lang="zh-CN" altLang="en-US" sz="2500" kern="1200" dirty="0"/>
            </a:p>
          </p:txBody>
        </p:sp>
        <p:sp>
          <p:nvSpPr>
            <p:cNvPr id="9" name="任意多边形 8"/>
            <p:cNvSpPr/>
            <p:nvPr/>
          </p:nvSpPr>
          <p:spPr>
            <a:xfrm>
              <a:off x="974171"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交易代码：</a:t>
              </a:r>
              <a:r>
                <a:rPr lang="en-US" altLang="zh-CN" sz="1600" kern="1200" dirty="0" smtClean="0"/>
                <a:t>Index Option</a:t>
              </a:r>
              <a:r>
                <a:rPr lang="zh-CN" altLang="en-US" sz="1600" kern="1200" dirty="0" smtClean="0"/>
                <a:t>，合约标的是沪深</a:t>
              </a:r>
              <a:r>
                <a:rPr lang="en-US" altLang="zh-CN" sz="1600" kern="1200" dirty="0" smtClean="0"/>
                <a:t>300</a:t>
              </a:r>
              <a:r>
                <a:rPr lang="zh-CN" altLang="en-US" sz="1600" kern="1200" dirty="0" smtClean="0"/>
                <a:t>指数</a:t>
              </a:r>
              <a:endParaRPr lang="zh-CN" altLang="en-US" sz="1600" kern="1200" dirty="0"/>
            </a:p>
          </p:txBody>
        </p:sp>
        <p:sp>
          <p:nvSpPr>
            <p:cNvPr id="10" name="任意多边形 9"/>
            <p:cNvSpPr/>
            <p:nvPr/>
          </p:nvSpPr>
          <p:spPr>
            <a:xfrm>
              <a:off x="2737203"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1303</a:t>
              </a:r>
              <a:endParaRPr lang="zh-CN" altLang="en-US" sz="2500" kern="1200" dirty="0"/>
            </a:p>
          </p:txBody>
        </p:sp>
        <p:sp>
          <p:nvSpPr>
            <p:cNvPr id="11" name="任意多边形 10"/>
            <p:cNvSpPr/>
            <p:nvPr/>
          </p:nvSpPr>
          <p:spPr>
            <a:xfrm>
              <a:off x="2737203"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合约月份：</a:t>
              </a:r>
              <a:r>
                <a:rPr lang="zh-CN" altLang="en-US" sz="1600" kern="1200" dirty="0" smtClean="0"/>
                <a:t>期权到期月份为</a:t>
              </a:r>
              <a:r>
                <a:rPr lang="en-US" altLang="zh-CN" sz="1600" kern="1200" dirty="0" smtClean="0"/>
                <a:t>2013</a:t>
              </a:r>
              <a:r>
                <a:rPr lang="zh-CN" altLang="en-US" sz="1600" kern="1200" dirty="0" smtClean="0"/>
                <a:t>年</a:t>
              </a:r>
              <a:r>
                <a:rPr lang="en-US" altLang="zh-CN" sz="1600" kern="1200" dirty="0" smtClean="0"/>
                <a:t>3</a:t>
              </a:r>
              <a:r>
                <a:rPr lang="zh-CN" altLang="en-US" sz="1600" kern="1200" dirty="0" smtClean="0"/>
                <a:t>月</a:t>
              </a:r>
              <a:endParaRPr lang="zh-CN" altLang="en-US" sz="1600" kern="1200" dirty="0"/>
            </a:p>
          </p:txBody>
        </p:sp>
        <p:sp>
          <p:nvSpPr>
            <p:cNvPr id="12" name="任意多边形 11"/>
            <p:cNvSpPr/>
            <p:nvPr/>
          </p:nvSpPr>
          <p:spPr>
            <a:xfrm>
              <a:off x="4500235"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C</a:t>
              </a:r>
              <a:endParaRPr lang="zh-CN" altLang="en-US" sz="2500" kern="1200" dirty="0"/>
            </a:p>
          </p:txBody>
        </p:sp>
        <p:sp>
          <p:nvSpPr>
            <p:cNvPr id="13" name="任意多边形 12"/>
            <p:cNvSpPr/>
            <p:nvPr/>
          </p:nvSpPr>
          <p:spPr>
            <a:xfrm>
              <a:off x="4500235"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合约类型：</a:t>
              </a:r>
              <a:r>
                <a:rPr lang="en-US" altLang="zh-CN" sz="1600" kern="1200" dirty="0" smtClean="0"/>
                <a:t>C</a:t>
              </a:r>
              <a:r>
                <a:rPr lang="zh-CN" altLang="en-US" sz="1600" kern="1200" dirty="0" smtClean="0"/>
                <a:t>为看涨期权，</a:t>
              </a:r>
              <a:r>
                <a:rPr lang="en-US" altLang="zh-CN" sz="1600" kern="1200" dirty="0" smtClean="0"/>
                <a:t>P</a:t>
              </a:r>
              <a:r>
                <a:rPr lang="zh-CN" altLang="en-US" sz="1600" kern="1200" dirty="0" smtClean="0"/>
                <a:t>为看跌期权</a:t>
              </a:r>
              <a:endParaRPr lang="zh-CN" altLang="en-US" sz="1600" kern="1200" dirty="0"/>
            </a:p>
          </p:txBody>
        </p:sp>
        <p:sp>
          <p:nvSpPr>
            <p:cNvPr id="14" name="任意多边形 13"/>
            <p:cNvSpPr/>
            <p:nvPr/>
          </p:nvSpPr>
          <p:spPr>
            <a:xfrm>
              <a:off x="6263267"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2100</a:t>
              </a:r>
              <a:endParaRPr lang="zh-CN" altLang="en-US" sz="2500" kern="1200" dirty="0"/>
            </a:p>
          </p:txBody>
        </p:sp>
        <p:sp>
          <p:nvSpPr>
            <p:cNvPr id="15" name="任意多边形 14"/>
            <p:cNvSpPr/>
            <p:nvPr/>
          </p:nvSpPr>
          <p:spPr>
            <a:xfrm>
              <a:off x="6263267"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行权价格：</a:t>
              </a:r>
              <a:r>
                <a:rPr lang="zh-CN" altLang="en-US" sz="1600" kern="1200" dirty="0" smtClean="0"/>
                <a:t>该期权合约行权价格为</a:t>
              </a:r>
              <a:r>
                <a:rPr lang="en-US" altLang="zh-CN" sz="1600" kern="1200" dirty="0" smtClean="0"/>
                <a:t>2100</a:t>
              </a:r>
              <a:r>
                <a:rPr lang="zh-CN" altLang="en-US" sz="1600" kern="1200" dirty="0" smtClean="0"/>
                <a:t>点</a:t>
              </a:r>
              <a:endParaRPr lang="zh-CN" altLang="en-US" sz="1600" kern="1200" dirty="0"/>
            </a:p>
          </p:txBody>
        </p:sp>
      </p:grpSp>
    </p:spTree>
    <p:extLst>
      <p:ext uri="{BB962C8B-B14F-4D97-AF65-F5344CB8AC3E}">
        <p14:creationId xmlns="" xmlns:p14="http://schemas.microsoft.com/office/powerpoint/2010/main" val="474089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496" y="2996952"/>
            <a:ext cx="8927976" cy="298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16</a:t>
            </a:fld>
            <a:r>
              <a:rPr lang="en-US" altLang="zh-CN" smtClean="0"/>
              <a:t> -</a:t>
            </a:r>
            <a:endParaRPr lang="en-US" altLang="zh-CN"/>
          </a:p>
        </p:txBody>
      </p:sp>
      <p:sp>
        <p:nvSpPr>
          <p:cNvPr id="4" name="椭圆 3"/>
          <p:cNvSpPr/>
          <p:nvPr/>
        </p:nvSpPr>
        <p:spPr>
          <a:xfrm>
            <a:off x="3865726" y="3573016"/>
            <a:ext cx="647503" cy="24482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a:off x="4270325" y="2639014"/>
            <a:ext cx="787528" cy="99899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89085" y="2205646"/>
            <a:ext cx="1143008" cy="406843"/>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行权价格</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9" name="直接箭头连接符 8"/>
          <p:cNvCxnSpPr>
            <a:stCxn id="11" idx="2"/>
          </p:cNvCxnSpPr>
          <p:nvPr/>
        </p:nvCxnSpPr>
        <p:spPr>
          <a:xfrm flipH="1">
            <a:off x="4052101" y="2067382"/>
            <a:ext cx="176373" cy="95399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68923" y="1628800"/>
            <a:ext cx="1119101"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合约月份</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2" name="矩形 11"/>
          <p:cNvSpPr/>
          <p:nvPr/>
        </p:nvSpPr>
        <p:spPr>
          <a:xfrm>
            <a:off x="0" y="2884543"/>
            <a:ext cx="3786214" cy="31288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3" name="直接箭头连接符 12"/>
          <p:cNvCxnSpPr>
            <a:stCxn id="15" idx="2"/>
          </p:cNvCxnSpPr>
          <p:nvPr/>
        </p:nvCxnSpPr>
        <p:spPr>
          <a:xfrm flipH="1">
            <a:off x="1259632" y="1891627"/>
            <a:ext cx="216024" cy="9929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6105" y="1484784"/>
            <a:ext cx="1119101" cy="406843"/>
          </a:xfrm>
          <a:prstGeom prst="rect">
            <a:avLst/>
          </a:prstGeom>
          <a:noFill/>
          <a:ln w="19050">
            <a:solidFill>
              <a:srgbClr val="FF0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看涨期权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6" name="矩形 15"/>
          <p:cNvSpPr/>
          <p:nvPr/>
        </p:nvSpPr>
        <p:spPr>
          <a:xfrm>
            <a:off x="4857752" y="2924944"/>
            <a:ext cx="3786214" cy="3128802"/>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7" name="直接箭头连接符 16"/>
          <p:cNvCxnSpPr/>
          <p:nvPr/>
        </p:nvCxnSpPr>
        <p:spPr>
          <a:xfrm flipH="1">
            <a:off x="7092280" y="2205646"/>
            <a:ext cx="216024" cy="719298"/>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0859" y="1798803"/>
            <a:ext cx="1119101" cy="406843"/>
          </a:xfrm>
          <a:prstGeom prst="rect">
            <a:avLst/>
          </a:prstGeom>
          <a:noFill/>
          <a:ln w="19050">
            <a:solidFill>
              <a:srgbClr val="00FF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a:t>
            </a:r>
            <a:r>
              <a:rPr lang="zh-CN" altLang="en-US" sz="1800" dirty="0">
                <a:solidFill>
                  <a:srgbClr val="0070C0"/>
                </a:solidFill>
                <a:latin typeface="华文中宋" pitchFamily="2" charset="-122"/>
                <a:ea typeface="华文中宋" pitchFamily="2" charset="-122"/>
                <a:cs typeface="Times New Roman" pitchFamily="18" charset="0"/>
              </a:rPr>
              <a:t>跌</a:t>
            </a:r>
            <a:r>
              <a:rPr lang="zh-CN" altLang="en-US" sz="1800" dirty="0" smtClean="0">
                <a:solidFill>
                  <a:srgbClr val="0070C0"/>
                </a:solidFill>
                <a:latin typeface="华文中宋" pitchFamily="2" charset="-122"/>
                <a:ea typeface="华文中宋" pitchFamily="2" charset="-122"/>
                <a:cs typeface="Times New Roman" pitchFamily="18" charset="0"/>
              </a:rPr>
              <a:t>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9" name="矩形 18"/>
          <p:cNvSpPr>
            <a:spLocks noChangeArrowheads="1"/>
          </p:cNvSpPr>
          <p:nvPr/>
        </p:nvSpPr>
        <p:spPr bwMode="auto">
          <a:xfrm>
            <a:off x="142844" y="548680"/>
            <a:ext cx="3857652" cy="497829"/>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期权行情界面</a:t>
            </a:r>
            <a:endParaRPr lang="zh-CN" altLang="zh-CN" sz="2400" b="1" dirty="0" smtClean="0">
              <a:solidFill>
                <a:srgbClr val="3366CC"/>
              </a:solidFill>
              <a:latin typeface="华文中宋" pitchFamily="2" charset="-122"/>
              <a:ea typeface="华文中宋" pitchFamily="2" charset="-122"/>
            </a:endParaRPr>
          </a:p>
        </p:txBody>
      </p:sp>
      <p:sp>
        <p:nvSpPr>
          <p:cNvPr id="20" name="TextBox 19"/>
          <p:cNvSpPr txBox="1"/>
          <p:nvPr/>
        </p:nvSpPr>
        <p:spPr>
          <a:xfrm>
            <a:off x="2393141" y="1064822"/>
            <a:ext cx="3214710" cy="438582"/>
          </a:xfrm>
          <a:prstGeom prst="rect">
            <a:avLst/>
          </a:prstGeom>
          <a:solidFill>
            <a:schemeClr val="bg1">
              <a:lumMod val="95000"/>
            </a:schemeClr>
          </a:solidFill>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沪深</a:t>
            </a:r>
            <a:r>
              <a:rPr lang="en-US" altLang="zh-CN" sz="1800" dirty="0" smtClean="0">
                <a:solidFill>
                  <a:srgbClr val="0070C0"/>
                </a:solidFill>
                <a:latin typeface="华文中宋" pitchFamily="2" charset="-122"/>
                <a:ea typeface="华文中宋" pitchFamily="2" charset="-122"/>
                <a:cs typeface="Times New Roman" pitchFamily="18" charset="0"/>
              </a:rPr>
              <a:t>300</a:t>
            </a:r>
            <a:r>
              <a:rPr lang="zh-CN" altLang="en-US" sz="1800" dirty="0" smtClean="0">
                <a:solidFill>
                  <a:srgbClr val="0070C0"/>
                </a:solidFill>
                <a:latin typeface="华文中宋" pitchFamily="2" charset="-122"/>
                <a:ea typeface="华文中宋" pitchFamily="2" charset="-122"/>
                <a:cs typeface="Times New Roman" pitchFamily="18" charset="0"/>
              </a:rPr>
              <a:t>股指期权模拟交易</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22" name="直接箭头连接符 21"/>
          <p:cNvCxnSpPr/>
          <p:nvPr/>
        </p:nvCxnSpPr>
        <p:spPr>
          <a:xfrm>
            <a:off x="2895937" y="2639014"/>
            <a:ext cx="648742" cy="167842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左中括号 23"/>
          <p:cNvSpPr/>
          <p:nvPr/>
        </p:nvSpPr>
        <p:spPr>
          <a:xfrm>
            <a:off x="3521150" y="4258593"/>
            <a:ext cx="144016" cy="303861"/>
          </a:xfrm>
          <a:prstGeom prst="leftBracket">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2060219" y="1990581"/>
            <a:ext cx="1575677" cy="646331"/>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dirty="0" smtClean="0">
                <a:solidFill>
                  <a:srgbClr val="0070C0"/>
                </a:solidFill>
                <a:latin typeface="华文中宋" pitchFamily="2" charset="-122"/>
                <a:ea typeface="华文中宋" pitchFamily="2" charset="-122"/>
                <a:cs typeface="Times New Roman" pitchFamily="18" charset="0"/>
              </a:rPr>
              <a:t>行权价格</a:t>
            </a:r>
            <a:r>
              <a:rPr lang="zh-CN" altLang="en-US" sz="1800" dirty="0">
                <a:solidFill>
                  <a:srgbClr val="0070C0"/>
                </a:solidFill>
                <a:latin typeface="华文中宋" pitchFamily="2" charset="-122"/>
                <a:ea typeface="华文中宋" pitchFamily="2" charset="-122"/>
                <a:cs typeface="Times New Roman" pitchFamily="18" charset="0"/>
              </a:rPr>
              <a:t>间距：</a:t>
            </a:r>
            <a:r>
              <a:rPr lang="en-US" altLang="zh-CN" sz="1800" dirty="0">
                <a:solidFill>
                  <a:srgbClr val="0070C0"/>
                </a:solidFill>
                <a:latin typeface="华文中宋" pitchFamily="2" charset="-122"/>
                <a:ea typeface="华文中宋" pitchFamily="2" charset="-122"/>
                <a:cs typeface="Times New Roman" pitchFamily="18" charset="0"/>
              </a:rPr>
              <a:t>50</a:t>
            </a:r>
            <a:r>
              <a:rPr lang="zh-CN" altLang="en-US" sz="1800" dirty="0">
                <a:solidFill>
                  <a:srgbClr val="0070C0"/>
                </a:solidFill>
                <a:latin typeface="华文中宋" pitchFamily="2" charset="-122"/>
                <a:ea typeface="华文中宋" pitchFamily="2" charset="-122"/>
                <a:cs typeface="Times New Roman" pitchFamily="18" charset="0"/>
              </a:rPr>
              <a:t>点</a:t>
            </a:r>
          </a:p>
        </p:txBody>
      </p:sp>
    </p:spTree>
    <p:extLst>
      <p:ext uri="{BB962C8B-B14F-4D97-AF65-F5344CB8AC3E}">
        <p14:creationId xmlns="" xmlns:p14="http://schemas.microsoft.com/office/powerpoint/2010/main" val="29467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5" grpId="0" animBg="1"/>
      <p:bldP spid="16" grpId="0" animBg="1"/>
      <p:bldP spid="18" grpId="0" animBg="1"/>
      <p:bldP spid="24"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17</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17</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17</a:t>
            </a:fld>
            <a:r>
              <a:rPr lang="en-US" altLang="zh-CN" sz="1000" b="1" dirty="0">
                <a:solidFill>
                  <a:srgbClr val="969696"/>
                </a:solidFill>
              </a:rPr>
              <a:t> -</a:t>
            </a:r>
          </a:p>
        </p:txBody>
      </p:sp>
      <p:sp>
        <p:nvSpPr>
          <p:cNvPr id="7" name="矩形 6"/>
          <p:cNvSpPr>
            <a:spLocks noChangeArrowheads="1"/>
          </p:cNvSpPr>
          <p:nvPr/>
        </p:nvSpPr>
        <p:spPr bwMode="auto">
          <a:xfrm>
            <a:off x="500034" y="1357298"/>
            <a:ext cx="8143932" cy="3323987"/>
          </a:xfrm>
          <a:prstGeom prst="rect">
            <a:avLst/>
          </a:prstGeom>
          <a:noFill/>
          <a:ln w="9525">
            <a:noFill/>
            <a:miter lim="800000"/>
            <a:headEnd/>
            <a:tailEnd/>
          </a:ln>
        </p:spPr>
        <p:txBody>
          <a:bodyPr wrap="square">
            <a:spAutoFit/>
          </a:bodyPr>
          <a:lstStyle/>
          <a:p>
            <a:pPr>
              <a:lnSpc>
                <a:spcPct val="150000"/>
              </a:lnSpc>
              <a:buClr>
                <a:srgbClr val="33CC33"/>
              </a:buClr>
              <a:buFont typeface="Wingdings" pitchFamily="2" charset="2"/>
              <a:buChar char="n"/>
            </a:pPr>
            <a:endParaRPr lang="en-US" altLang="zh-CN" sz="2000" b="1" dirty="0" smtClean="0">
              <a:solidFill>
                <a:srgbClr val="3366CC"/>
              </a:solidFill>
              <a:latin typeface="华文中宋" pitchFamily="2" charset="-122"/>
              <a:ea typeface="华文中宋" pitchFamily="2" charset="-122"/>
            </a:endParaRPr>
          </a:p>
          <a:p>
            <a:pPr lvl="0">
              <a:lnSpc>
                <a:spcPct val="150000"/>
              </a:lnSpc>
            </a:pPr>
            <a:r>
              <a:rPr lang="zh-CN" altLang="en-US" sz="2000" dirty="0" smtClean="0">
                <a:solidFill>
                  <a:srgbClr val="3366CC"/>
                </a:solidFill>
                <a:latin typeface="华文中宋" pitchFamily="2" charset="-122"/>
                <a:ea typeface="华文中宋" pitchFamily="2" charset="-122"/>
              </a:rPr>
              <a:t>交易所根据以下规则，确定下一交易日上市交易的期权合约：</a:t>
            </a:r>
          </a:p>
          <a:p>
            <a:pPr>
              <a:lnSpc>
                <a:spcPct val="150000"/>
              </a:lnSpc>
            </a:pPr>
            <a:r>
              <a:rPr lang="zh-CN" altLang="en-US" sz="2000" dirty="0" smtClean="0">
                <a:solidFill>
                  <a:srgbClr val="3366CC"/>
                </a:solidFill>
                <a:latin typeface="华文中宋" pitchFamily="2" charset="-122"/>
                <a:ea typeface="华文中宋" pitchFamily="2" charset="-122"/>
              </a:rPr>
              <a:t>（一）以最接近标的资产当日收盘价的行权价格间距整数倍数值为各月份平值期权的行权价格。</a:t>
            </a:r>
            <a:endParaRPr lang="en-US" altLang="zh-CN" sz="2000" dirty="0" smtClean="0">
              <a:solidFill>
                <a:srgbClr val="3366CC"/>
              </a:solidFill>
              <a:latin typeface="华文中宋" pitchFamily="2" charset="-122"/>
              <a:ea typeface="华文中宋" pitchFamily="2" charset="-122"/>
            </a:endParaRPr>
          </a:p>
          <a:p>
            <a:pPr>
              <a:lnSpc>
                <a:spcPct val="150000"/>
              </a:lnSpc>
            </a:pPr>
            <a:endParaRPr lang="zh-CN" altLang="en-US" sz="2000" dirty="0" smtClean="0">
              <a:solidFill>
                <a:srgbClr val="3366CC"/>
              </a:solidFill>
              <a:latin typeface="华文中宋" pitchFamily="2" charset="-122"/>
              <a:ea typeface="华文中宋" pitchFamily="2" charset="-122"/>
            </a:endParaRPr>
          </a:p>
          <a:p>
            <a:pPr>
              <a:lnSpc>
                <a:spcPct val="150000"/>
              </a:lnSpc>
            </a:pPr>
            <a:r>
              <a:rPr lang="zh-CN" altLang="en-US" sz="2000" dirty="0" smtClean="0">
                <a:solidFill>
                  <a:srgbClr val="3366CC"/>
                </a:solidFill>
                <a:latin typeface="华文中宋" pitchFamily="2" charset="-122"/>
                <a:ea typeface="华文中宋" pitchFamily="2" charset="-122"/>
              </a:rPr>
              <a:t>（二）按照行权价格间距，在各月份平值期权合约上下连续挂出若干个实值期权合约和虚值期权合约。</a:t>
            </a:r>
            <a:endParaRPr lang="zh-CN" altLang="en-US" sz="2000" dirty="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179512" y="538584"/>
            <a:ext cx="8176992" cy="514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期权新合约生成</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11" name="矩形 10"/>
          <p:cNvSpPr/>
          <p:nvPr/>
        </p:nvSpPr>
        <p:spPr>
          <a:xfrm>
            <a:off x="285720" y="1142984"/>
            <a:ext cx="7500990" cy="553998"/>
          </a:xfrm>
          <a:prstGeom prst="rect">
            <a:avLst/>
          </a:prstGeom>
        </p:spPr>
        <p:txBody>
          <a:bodyPr wrap="square">
            <a:spAutoFit/>
          </a:body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期权合约的上市规则</a:t>
            </a:r>
            <a:endParaRPr lang="en-US" altLang="zh-CN" sz="2000" b="1" dirty="0" smtClean="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4180428453"/>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18</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18</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18</a:t>
            </a:fld>
            <a:r>
              <a:rPr lang="en-US" altLang="zh-CN" sz="1000" b="1" dirty="0">
                <a:solidFill>
                  <a:srgbClr val="969696"/>
                </a:solidFill>
              </a:rPr>
              <a:t> -</a:t>
            </a:r>
          </a:p>
        </p:txBody>
      </p:sp>
      <p:sp>
        <p:nvSpPr>
          <p:cNvPr id="8" name="内容占位符 2"/>
          <p:cNvSpPr txBox="1">
            <a:spLocks/>
          </p:cNvSpPr>
          <p:nvPr/>
        </p:nvSpPr>
        <p:spPr bwMode="auto">
          <a:xfrm>
            <a:off x="0" y="785794"/>
            <a:ext cx="4714876"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期权合约上市规则</a:t>
            </a:r>
            <a:endParaRPr lang="en-US" altLang="zh-CN" b="1" dirty="0" smtClean="0">
              <a:solidFill>
                <a:srgbClr val="3366CC"/>
              </a:solidFill>
              <a:latin typeface="华文中宋" pitchFamily="2" charset="-122"/>
              <a:ea typeface="华文中宋" pitchFamily="2" charset="-122"/>
            </a:endParaRPr>
          </a:p>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（以沪深</a:t>
            </a:r>
            <a:r>
              <a:rPr lang="en-US" altLang="zh-CN" b="1" dirty="0" smtClean="0">
                <a:solidFill>
                  <a:srgbClr val="3366CC"/>
                </a:solidFill>
                <a:latin typeface="华文中宋" pitchFamily="2" charset="-122"/>
                <a:ea typeface="华文中宋" pitchFamily="2" charset="-122"/>
              </a:rPr>
              <a:t>300</a:t>
            </a:r>
            <a:r>
              <a:rPr lang="zh-CN" altLang="en-US" b="1" dirty="0" smtClean="0">
                <a:solidFill>
                  <a:srgbClr val="3366CC"/>
                </a:solidFill>
                <a:latin typeface="华文中宋" pitchFamily="2" charset="-122"/>
                <a:ea typeface="华文中宋" pitchFamily="2" charset="-122"/>
              </a:rPr>
              <a:t>股指期权仿真为例）</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9" name="矩形 8"/>
          <p:cNvSpPr/>
          <p:nvPr/>
        </p:nvSpPr>
        <p:spPr>
          <a:xfrm>
            <a:off x="2987824" y="571480"/>
            <a:ext cx="315581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当月、下</a:t>
            </a:r>
            <a:r>
              <a:rPr lang="en-US" altLang="zh-CN" dirty="0" smtClean="0">
                <a:solidFill>
                  <a:schemeClr val="tx1"/>
                </a:solidFill>
              </a:rPr>
              <a:t>2</a:t>
            </a:r>
            <a:r>
              <a:rPr lang="zh-CN" altLang="en-US" dirty="0" smtClean="0">
                <a:solidFill>
                  <a:schemeClr val="tx1"/>
                </a:solidFill>
              </a:rPr>
              <a:t>个月合月</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0" name="矩形 9"/>
          <p:cNvSpPr/>
          <p:nvPr/>
        </p:nvSpPr>
        <p:spPr>
          <a:xfrm>
            <a:off x="214282" y="4286256"/>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平值期权的行权价格</a:t>
            </a:r>
            <a:endParaRPr lang="zh-CN" altLang="en-US" sz="2000" dirty="0">
              <a:solidFill>
                <a:schemeClr val="tx1"/>
              </a:solidFill>
            </a:endParaRPr>
          </a:p>
        </p:txBody>
      </p:sp>
      <p:sp>
        <p:nvSpPr>
          <p:cNvPr id="13" name="矩形 12"/>
          <p:cNvSpPr/>
          <p:nvPr/>
        </p:nvSpPr>
        <p:spPr>
          <a:xfrm>
            <a:off x="6286512" y="571480"/>
            <a:ext cx="257176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季月合约行权价格</a:t>
            </a:r>
            <a:r>
              <a:rPr lang="zh-CN" altLang="en-US" dirty="0">
                <a:solidFill>
                  <a:schemeClr val="tx1"/>
                </a:solidFill>
              </a:rPr>
              <a:t>序列</a:t>
            </a:r>
          </a:p>
        </p:txBody>
      </p:sp>
      <p:sp>
        <p:nvSpPr>
          <p:cNvPr id="17" name="矩形 16"/>
          <p:cNvSpPr/>
          <p:nvPr/>
        </p:nvSpPr>
        <p:spPr>
          <a:xfrm>
            <a:off x="142844" y="2285992"/>
            <a:ext cx="378621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T-1 </a:t>
            </a:r>
            <a:r>
              <a:rPr lang="zh-CN" altLang="en-US" sz="2000" dirty="0" smtClean="0">
                <a:solidFill>
                  <a:schemeClr val="tx1"/>
                </a:solidFill>
              </a:rPr>
              <a:t>交易日指数收盘价</a:t>
            </a:r>
            <a:r>
              <a:rPr lang="en-US" altLang="zh-CN" sz="2000" dirty="0" smtClean="0">
                <a:solidFill>
                  <a:schemeClr val="tx1"/>
                </a:solidFill>
              </a:rPr>
              <a:t>2320</a:t>
            </a:r>
            <a:r>
              <a:rPr lang="zh-CN" altLang="en-US" sz="2000" dirty="0" smtClean="0">
                <a:solidFill>
                  <a:schemeClr val="tx1"/>
                </a:solidFill>
              </a:rPr>
              <a:t>点</a:t>
            </a:r>
            <a:endParaRPr lang="zh-CN" altLang="en-US" sz="2000" dirty="0">
              <a:solidFill>
                <a:schemeClr val="tx1"/>
              </a:solidFill>
            </a:endParaRPr>
          </a:p>
        </p:txBody>
      </p:sp>
      <p:sp>
        <p:nvSpPr>
          <p:cNvPr id="18" name="左大括号 17"/>
          <p:cNvSpPr/>
          <p:nvPr/>
        </p:nvSpPr>
        <p:spPr>
          <a:xfrm>
            <a:off x="4067944" y="2643182"/>
            <a:ext cx="504056" cy="216024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大括号 18"/>
          <p:cNvSpPr/>
          <p:nvPr/>
        </p:nvSpPr>
        <p:spPr>
          <a:xfrm>
            <a:off x="7812360" y="2357430"/>
            <a:ext cx="504056" cy="2786082"/>
          </a:xfrm>
          <a:prstGeom prst="rightBrace">
            <a:avLst>
              <a:gd name="adj1" fmla="val 11781"/>
              <a:gd name="adj2" fmla="val 5000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2987824" y="3038062"/>
            <a:ext cx="1224135" cy="1077218"/>
          </a:xfrm>
          <a:prstGeom prst="rect">
            <a:avLst/>
          </a:prstGeom>
          <a:noFill/>
        </p:spPr>
        <p:txBody>
          <a:bodyPr wrap="square" rtlCol="0">
            <a:spAutoFit/>
          </a:bodyPr>
          <a:lstStyle/>
          <a:p>
            <a:r>
              <a:rPr lang="zh-CN" altLang="en-US" b="1" dirty="0" smtClean="0"/>
              <a:t>上下各挂出间距为</a:t>
            </a:r>
            <a:r>
              <a:rPr lang="en-US" altLang="zh-CN" b="1" dirty="0" smtClean="0"/>
              <a:t>50</a:t>
            </a:r>
            <a:r>
              <a:rPr lang="zh-CN" altLang="en-US" b="1" dirty="0" smtClean="0"/>
              <a:t>的</a:t>
            </a:r>
            <a:r>
              <a:rPr lang="en-US" altLang="zh-CN" b="1" dirty="0" smtClean="0"/>
              <a:t>3</a:t>
            </a:r>
            <a:r>
              <a:rPr lang="zh-CN" altLang="en-US" b="1" dirty="0" smtClean="0"/>
              <a:t>个连续行权价格</a:t>
            </a:r>
            <a:endParaRPr lang="zh-CN" altLang="en-US" b="1" dirty="0"/>
          </a:p>
        </p:txBody>
      </p:sp>
      <p:sp>
        <p:nvSpPr>
          <p:cNvPr id="21" name="TextBox 20"/>
          <p:cNvSpPr txBox="1"/>
          <p:nvPr/>
        </p:nvSpPr>
        <p:spPr>
          <a:xfrm>
            <a:off x="8205461" y="3000372"/>
            <a:ext cx="903043" cy="1815882"/>
          </a:xfrm>
          <a:prstGeom prst="rect">
            <a:avLst/>
          </a:prstGeom>
          <a:noFill/>
        </p:spPr>
        <p:txBody>
          <a:bodyPr wrap="square" rtlCol="0">
            <a:spAutoFit/>
          </a:bodyPr>
          <a:lstStyle/>
          <a:p>
            <a:r>
              <a:rPr lang="zh-CN" altLang="en-US" b="1" dirty="0" smtClean="0"/>
              <a:t>上下各挂出间距为</a:t>
            </a:r>
            <a:r>
              <a:rPr lang="en-US" altLang="zh-CN" b="1" dirty="0" smtClean="0"/>
              <a:t>100</a:t>
            </a:r>
            <a:r>
              <a:rPr lang="zh-CN" altLang="en-US" b="1" dirty="0" smtClean="0"/>
              <a:t>的</a:t>
            </a:r>
            <a:r>
              <a:rPr lang="en-US" altLang="zh-CN" b="1" dirty="0" smtClean="0"/>
              <a:t>2</a:t>
            </a:r>
            <a:r>
              <a:rPr lang="zh-CN" altLang="en-US" b="1" dirty="0" smtClean="0"/>
              <a:t>个连续</a:t>
            </a:r>
            <a:r>
              <a:rPr lang="zh-CN" altLang="en-US" b="1" dirty="0"/>
              <a:t>行权</a:t>
            </a:r>
            <a:r>
              <a:rPr lang="zh-CN" altLang="en-US" b="1" dirty="0" smtClean="0"/>
              <a:t>价格</a:t>
            </a:r>
            <a:endParaRPr lang="zh-CN" altLang="en-US" b="1" dirty="0"/>
          </a:p>
        </p:txBody>
      </p:sp>
      <p:graphicFrame>
        <p:nvGraphicFramePr>
          <p:cNvPr id="23" name="表格 22"/>
          <p:cNvGraphicFramePr>
            <a:graphicFrameLocks noGrp="1"/>
          </p:cNvGraphicFramePr>
          <p:nvPr>
            <p:extLst>
              <p:ext uri="{D42A27DB-BD31-4B8C-83A1-F6EECF244321}">
                <p14:modId xmlns="" xmlns:p14="http://schemas.microsoft.com/office/powerpoint/2010/main" val="2369297078"/>
              </p:ext>
            </p:extLst>
          </p:nvPr>
        </p:nvGraphicFramePr>
        <p:xfrm>
          <a:off x="4643438"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2450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2350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00FF00"/>
                          </a:solidFill>
                          <a:effectLst/>
                        </a:rPr>
                        <a:t>2300</a:t>
                      </a:r>
                      <a:endParaRPr lang="en-US" altLang="zh-CN" sz="1800" b="0" i="0" u="none" strike="noStrike" dirty="0">
                        <a:solidFill>
                          <a:srgbClr val="00FF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r>
                        <a:rPr lang="en-US" altLang="zh-CN" sz="1800" u="none" strike="noStrike" dirty="0">
                          <a:solidFill>
                            <a:srgbClr val="FFC000"/>
                          </a:solidFill>
                          <a:effectLst/>
                        </a:rPr>
                        <a:t>2250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graphicFrame>
        <p:nvGraphicFramePr>
          <p:cNvPr id="25" name="表格 24"/>
          <p:cNvGraphicFramePr>
            <a:graphicFrameLocks noGrp="1"/>
          </p:cNvGraphicFramePr>
          <p:nvPr>
            <p:extLst>
              <p:ext uri="{D42A27DB-BD31-4B8C-83A1-F6EECF244321}">
                <p14:modId xmlns="" xmlns:p14="http://schemas.microsoft.com/office/powerpoint/2010/main" val="3030146375"/>
              </p:ext>
            </p:extLst>
          </p:nvPr>
        </p:nvGraphicFramePr>
        <p:xfrm>
          <a:off x="6850606"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00FF00"/>
                          </a:solidFill>
                          <a:effectLst/>
                        </a:rPr>
                        <a:t>2300</a:t>
                      </a:r>
                      <a:endParaRPr lang="en-US" altLang="zh-CN" sz="1800" b="0" i="0" u="none" strike="noStrike" dirty="0">
                        <a:solidFill>
                          <a:srgbClr val="00FF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cxnSp>
        <p:nvCxnSpPr>
          <p:cNvPr id="26" name="直接箭头连接符 25"/>
          <p:cNvCxnSpPr>
            <a:stCxn id="10" idx="3"/>
          </p:cNvCxnSpPr>
          <p:nvPr/>
        </p:nvCxnSpPr>
        <p:spPr>
          <a:xfrm flipV="1">
            <a:off x="3571868" y="3714752"/>
            <a:ext cx="1285884" cy="82153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3"/>
          </p:cNvCxnSpPr>
          <p:nvPr/>
        </p:nvCxnSpPr>
        <p:spPr>
          <a:xfrm flipV="1">
            <a:off x="3571868" y="3714752"/>
            <a:ext cx="3429024" cy="82153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878" y="5283785"/>
            <a:ext cx="3929058" cy="1015663"/>
          </a:xfrm>
          <a:prstGeom prst="rect">
            <a:avLst/>
          </a:prstGeom>
          <a:noFill/>
          <a:ln w="19050">
            <a:solidFill>
              <a:srgbClr val="FFC000"/>
            </a:solidFill>
          </a:ln>
        </p:spPr>
        <p:txBody>
          <a:bodyPr wrap="square" rtlCol="0" anchor="ctr">
            <a:spAutoFit/>
          </a:bodyPr>
          <a:lstStyle/>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沪深</a:t>
            </a:r>
            <a:r>
              <a:rPr lang="en-US" altLang="zh-CN" dirty="0" smtClean="0">
                <a:solidFill>
                  <a:srgbClr val="0070C0"/>
                </a:solidFill>
                <a:latin typeface="华文中宋" pitchFamily="2" charset="-122"/>
                <a:ea typeface="华文中宋" pitchFamily="2" charset="-122"/>
                <a:cs typeface="Times New Roman" pitchFamily="18" charset="0"/>
              </a:rPr>
              <a:t>300</a:t>
            </a:r>
            <a:r>
              <a:rPr lang="zh-CN" altLang="en-US" dirty="0" smtClean="0">
                <a:solidFill>
                  <a:srgbClr val="0070C0"/>
                </a:solidFill>
                <a:latin typeface="华文中宋" pitchFamily="2" charset="-122"/>
                <a:ea typeface="华文中宋" pitchFamily="2" charset="-122"/>
                <a:cs typeface="Times New Roman" pitchFamily="18" charset="0"/>
              </a:rPr>
              <a:t>股指期权当月和下</a:t>
            </a:r>
            <a:r>
              <a:rPr lang="en-US" altLang="zh-CN" dirty="0" smtClean="0">
                <a:solidFill>
                  <a:srgbClr val="0070C0"/>
                </a:solidFill>
                <a:latin typeface="华文中宋" pitchFamily="2" charset="-122"/>
                <a:ea typeface="华文中宋" pitchFamily="2" charset="-122"/>
                <a:cs typeface="Times New Roman" pitchFamily="18" charset="0"/>
              </a:rPr>
              <a:t>2</a:t>
            </a:r>
            <a:r>
              <a:rPr lang="zh-CN" altLang="en-US" dirty="0" smtClean="0">
                <a:solidFill>
                  <a:srgbClr val="0070C0"/>
                </a:solidFill>
                <a:latin typeface="华文中宋" pitchFamily="2" charset="-122"/>
                <a:ea typeface="华文中宋" pitchFamily="2" charset="-122"/>
                <a:cs typeface="Times New Roman" pitchFamily="18" charset="0"/>
              </a:rPr>
              <a:t>个月合约行权价格间距：</a:t>
            </a:r>
            <a:r>
              <a:rPr lang="en-US" altLang="zh-CN" dirty="0" smtClean="0">
                <a:solidFill>
                  <a:srgbClr val="0070C0"/>
                </a:solidFill>
                <a:latin typeface="华文中宋" pitchFamily="2" charset="-122"/>
                <a:ea typeface="华文中宋" pitchFamily="2" charset="-122"/>
                <a:cs typeface="Times New Roman" pitchFamily="18" charset="0"/>
              </a:rPr>
              <a:t>50</a:t>
            </a:r>
            <a:r>
              <a:rPr lang="zh-CN" altLang="en-US" dirty="0" smtClean="0">
                <a:solidFill>
                  <a:srgbClr val="0070C0"/>
                </a:solidFill>
                <a:latin typeface="华文中宋" pitchFamily="2" charset="-122"/>
                <a:ea typeface="华文中宋" pitchFamily="2" charset="-122"/>
                <a:cs typeface="Times New Roman" pitchFamily="18" charset="0"/>
              </a:rPr>
              <a:t>点</a:t>
            </a:r>
            <a:endParaRPr lang="en-US" altLang="zh-CN" dirty="0" smtClean="0">
              <a:solidFill>
                <a:srgbClr val="0070C0"/>
              </a:solidFill>
              <a:latin typeface="华文中宋" pitchFamily="2" charset="-122"/>
              <a:ea typeface="华文中宋" pitchFamily="2" charset="-122"/>
              <a:cs typeface="Times New Roman" pitchFamily="18" charset="0"/>
            </a:endParaRPr>
          </a:p>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季月行权价格间距：</a:t>
            </a:r>
            <a:r>
              <a:rPr lang="en-US" altLang="zh-CN" dirty="0" smtClean="0">
                <a:solidFill>
                  <a:srgbClr val="0070C0"/>
                </a:solidFill>
                <a:latin typeface="华文中宋" pitchFamily="2" charset="-122"/>
                <a:ea typeface="华文中宋" pitchFamily="2" charset="-122"/>
                <a:cs typeface="Times New Roman" pitchFamily="18" charset="0"/>
              </a:rPr>
              <a:t>100</a:t>
            </a:r>
            <a:r>
              <a:rPr lang="zh-CN" altLang="en-US" dirty="0" smtClean="0">
                <a:solidFill>
                  <a:srgbClr val="0070C0"/>
                </a:solidFill>
                <a:latin typeface="华文中宋" pitchFamily="2" charset="-122"/>
                <a:ea typeface="华文中宋" pitchFamily="2" charset="-122"/>
                <a:cs typeface="Times New Roman" pitchFamily="18" charset="0"/>
              </a:rPr>
              <a:t>点</a:t>
            </a:r>
            <a:endParaRPr lang="en-US" altLang="zh-CN" dirty="0" smtClean="0">
              <a:solidFill>
                <a:srgbClr val="0070C0"/>
              </a:solidFill>
              <a:latin typeface="华文中宋" pitchFamily="2" charset="-122"/>
              <a:ea typeface="华文中宋" pitchFamily="2" charset="-122"/>
              <a:cs typeface="Times New Roman" pitchFamily="18" charset="0"/>
            </a:endParaRPr>
          </a:p>
        </p:txBody>
      </p:sp>
    </p:spTree>
    <p:extLst>
      <p:ext uri="{BB962C8B-B14F-4D97-AF65-F5344CB8AC3E}">
        <p14:creationId xmlns="" xmlns:p14="http://schemas.microsoft.com/office/powerpoint/2010/main" val="3789574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19</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19</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19</a:t>
            </a:fld>
            <a:r>
              <a:rPr lang="en-US" altLang="zh-CN" sz="1000" b="1" dirty="0">
                <a:solidFill>
                  <a:srgbClr val="969696"/>
                </a:solidFill>
              </a:rPr>
              <a:t> -</a:t>
            </a:r>
          </a:p>
        </p:txBody>
      </p:sp>
      <p:sp>
        <p:nvSpPr>
          <p:cNvPr id="8" name="内容占位符 2"/>
          <p:cNvSpPr txBox="1">
            <a:spLocks/>
          </p:cNvSpPr>
          <p:nvPr/>
        </p:nvSpPr>
        <p:spPr bwMode="auto">
          <a:xfrm>
            <a:off x="0" y="785794"/>
            <a:ext cx="4714876"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期权合约上市规则</a:t>
            </a:r>
            <a:endParaRPr lang="en-US" altLang="zh-CN" b="1" dirty="0" smtClean="0">
              <a:solidFill>
                <a:srgbClr val="3366CC"/>
              </a:solidFill>
              <a:latin typeface="华文中宋" pitchFamily="2" charset="-122"/>
              <a:ea typeface="华文中宋" pitchFamily="2" charset="-122"/>
            </a:endParaRPr>
          </a:p>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（以沪深</a:t>
            </a:r>
            <a:r>
              <a:rPr lang="en-US" altLang="zh-CN" b="1" dirty="0" smtClean="0">
                <a:solidFill>
                  <a:srgbClr val="3366CC"/>
                </a:solidFill>
                <a:latin typeface="华文中宋" pitchFamily="2" charset="-122"/>
                <a:ea typeface="华文中宋" pitchFamily="2" charset="-122"/>
              </a:rPr>
              <a:t>300</a:t>
            </a:r>
            <a:r>
              <a:rPr lang="zh-CN" altLang="en-US" b="1" dirty="0" smtClean="0">
                <a:solidFill>
                  <a:srgbClr val="3366CC"/>
                </a:solidFill>
                <a:latin typeface="华文中宋" pitchFamily="2" charset="-122"/>
                <a:ea typeface="华文中宋" pitchFamily="2" charset="-122"/>
              </a:rPr>
              <a:t>股指期权仿真为例）</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9" name="矩形 8"/>
          <p:cNvSpPr/>
          <p:nvPr/>
        </p:nvSpPr>
        <p:spPr>
          <a:xfrm>
            <a:off x="3059832" y="571480"/>
            <a:ext cx="3226680"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T+1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当月、下</a:t>
            </a:r>
            <a:r>
              <a:rPr lang="en-US" altLang="zh-CN" dirty="0" smtClean="0">
                <a:solidFill>
                  <a:schemeClr val="tx1"/>
                </a:solidFill>
              </a:rPr>
              <a:t>2</a:t>
            </a:r>
            <a:r>
              <a:rPr lang="zh-CN" altLang="en-US" dirty="0" smtClean="0">
                <a:solidFill>
                  <a:schemeClr val="tx1"/>
                </a:solidFill>
              </a:rPr>
              <a:t>个月合月</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0" name="矩形 9"/>
          <p:cNvSpPr/>
          <p:nvPr/>
        </p:nvSpPr>
        <p:spPr>
          <a:xfrm>
            <a:off x="214282" y="4286256"/>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平值期权的行权价格</a:t>
            </a:r>
            <a:endParaRPr lang="zh-CN" altLang="en-US" sz="2000" dirty="0">
              <a:solidFill>
                <a:schemeClr val="tx1"/>
              </a:solidFill>
            </a:endParaRPr>
          </a:p>
        </p:txBody>
      </p:sp>
      <p:sp>
        <p:nvSpPr>
          <p:cNvPr id="13" name="矩形 12"/>
          <p:cNvSpPr/>
          <p:nvPr/>
        </p:nvSpPr>
        <p:spPr>
          <a:xfrm>
            <a:off x="6392720" y="571480"/>
            <a:ext cx="257176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T+1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季月合约</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7" name="矩形 16"/>
          <p:cNvSpPr/>
          <p:nvPr/>
        </p:nvSpPr>
        <p:spPr>
          <a:xfrm>
            <a:off x="142844" y="2285992"/>
            <a:ext cx="378621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 </a:t>
            </a:r>
            <a:r>
              <a:rPr lang="zh-CN" altLang="en-US" sz="2000" dirty="0" smtClean="0">
                <a:solidFill>
                  <a:schemeClr val="tx1"/>
                </a:solidFill>
              </a:rPr>
              <a:t>交易日指数收盘价</a:t>
            </a:r>
            <a:r>
              <a:rPr lang="en-US" altLang="zh-CN" sz="2000" dirty="0" smtClean="0">
                <a:solidFill>
                  <a:schemeClr val="tx1"/>
                </a:solidFill>
              </a:rPr>
              <a:t>2360</a:t>
            </a:r>
            <a:r>
              <a:rPr lang="zh-CN" altLang="en-US" sz="2000" dirty="0" smtClean="0">
                <a:solidFill>
                  <a:schemeClr val="tx1"/>
                </a:solidFill>
              </a:rPr>
              <a:t>点</a:t>
            </a:r>
            <a:endParaRPr lang="zh-CN" altLang="en-US" sz="2000" dirty="0">
              <a:solidFill>
                <a:schemeClr val="tx1"/>
              </a:solidFill>
            </a:endParaRPr>
          </a:p>
        </p:txBody>
      </p:sp>
      <p:sp>
        <p:nvSpPr>
          <p:cNvPr id="18" name="左大括号 17"/>
          <p:cNvSpPr/>
          <p:nvPr/>
        </p:nvSpPr>
        <p:spPr>
          <a:xfrm>
            <a:off x="4211958" y="2357430"/>
            <a:ext cx="435469" cy="214314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大括号 18"/>
          <p:cNvSpPr/>
          <p:nvPr/>
        </p:nvSpPr>
        <p:spPr>
          <a:xfrm>
            <a:off x="7786710" y="1714488"/>
            <a:ext cx="504056" cy="2786082"/>
          </a:xfrm>
          <a:prstGeom prst="rightBrace">
            <a:avLst>
              <a:gd name="adj1" fmla="val 9424"/>
              <a:gd name="adj2" fmla="val 5000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2987824" y="3038062"/>
            <a:ext cx="1224135" cy="830997"/>
          </a:xfrm>
          <a:prstGeom prst="rect">
            <a:avLst/>
          </a:prstGeom>
          <a:noFill/>
        </p:spPr>
        <p:txBody>
          <a:bodyPr wrap="square" rtlCol="0">
            <a:spAutoFit/>
          </a:bodyPr>
          <a:lstStyle/>
          <a:p>
            <a:r>
              <a:rPr lang="zh-CN" altLang="en-US" b="1" dirty="0" smtClean="0"/>
              <a:t>上下各至少</a:t>
            </a:r>
            <a:r>
              <a:rPr lang="en-US" altLang="zh-CN" b="1" dirty="0" smtClean="0"/>
              <a:t>3</a:t>
            </a:r>
            <a:r>
              <a:rPr lang="zh-CN" altLang="en-US" b="1" dirty="0" smtClean="0"/>
              <a:t>个连续行权价格</a:t>
            </a:r>
            <a:endParaRPr lang="zh-CN" altLang="en-US" b="1" dirty="0"/>
          </a:p>
        </p:txBody>
      </p:sp>
      <p:sp>
        <p:nvSpPr>
          <p:cNvPr id="21" name="TextBox 20"/>
          <p:cNvSpPr txBox="1"/>
          <p:nvPr/>
        </p:nvSpPr>
        <p:spPr>
          <a:xfrm>
            <a:off x="8277469" y="2348880"/>
            <a:ext cx="903043" cy="1323439"/>
          </a:xfrm>
          <a:prstGeom prst="rect">
            <a:avLst/>
          </a:prstGeom>
          <a:noFill/>
        </p:spPr>
        <p:txBody>
          <a:bodyPr wrap="square" rtlCol="0">
            <a:spAutoFit/>
          </a:bodyPr>
          <a:lstStyle/>
          <a:p>
            <a:r>
              <a:rPr lang="zh-CN" altLang="en-US" b="1" dirty="0" smtClean="0"/>
              <a:t>上下各至少</a:t>
            </a:r>
            <a:r>
              <a:rPr lang="en-US" altLang="zh-CN" b="1" dirty="0" smtClean="0"/>
              <a:t>2</a:t>
            </a:r>
            <a:r>
              <a:rPr lang="zh-CN" altLang="en-US" b="1" dirty="0" smtClean="0"/>
              <a:t>个连续行权价格</a:t>
            </a:r>
            <a:endParaRPr lang="zh-CN" altLang="en-US" b="1" dirty="0"/>
          </a:p>
        </p:txBody>
      </p:sp>
      <p:graphicFrame>
        <p:nvGraphicFramePr>
          <p:cNvPr id="23" name="表格 22"/>
          <p:cNvGraphicFramePr>
            <a:graphicFrameLocks noGrp="1"/>
          </p:cNvGraphicFramePr>
          <p:nvPr>
            <p:extLst>
              <p:ext uri="{D42A27DB-BD31-4B8C-83A1-F6EECF244321}">
                <p14:modId xmlns="" xmlns:p14="http://schemas.microsoft.com/office/powerpoint/2010/main" val="75412073"/>
              </p:ext>
            </p:extLst>
          </p:nvPr>
        </p:nvGraphicFramePr>
        <p:xfrm>
          <a:off x="4643438" y="1071546"/>
          <a:ext cx="928694" cy="5328599"/>
        </p:xfrm>
        <a:graphic>
          <a:graphicData uri="http://schemas.openxmlformats.org/drawingml/2006/table">
            <a:tbl>
              <a:tblPr>
                <a:tableStyleId>{5C22544A-7EE6-4342-B048-85BDC9FD1C3A}</a:tableStyleId>
              </a:tblPr>
              <a:tblGrid>
                <a:gridCol w="92869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00000"/>
                    </a:solidFill>
                  </a:tcPr>
                </a:tc>
              </a:tr>
              <a:tr h="313447">
                <a:tc>
                  <a:txBody>
                    <a:bodyPr/>
                    <a:lstStyle/>
                    <a:p>
                      <a:pPr algn="ctr" fontAlgn="b"/>
                      <a:r>
                        <a:rPr lang="en-US" altLang="zh-CN" sz="1800" u="none" strike="noStrike" dirty="0">
                          <a:solidFill>
                            <a:srgbClr val="FFC000"/>
                          </a:solidFill>
                          <a:effectLst/>
                        </a:rPr>
                        <a:t>2450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marL="0" algn="ctr" defTabSz="914400" rtl="0" eaLnBrk="1" fontAlgn="b" latinLnBrk="0" hangingPunct="1"/>
                      <a:r>
                        <a:rPr lang="en-US" altLang="zh-CN" sz="1800" u="none" strike="noStrike" kern="1200" dirty="0">
                          <a:solidFill>
                            <a:srgbClr val="00FF00"/>
                          </a:solidFill>
                          <a:effectLst/>
                          <a:latin typeface="+mn-lt"/>
                          <a:ea typeface="+mn-ea"/>
                          <a:cs typeface="+mn-cs"/>
                        </a:rPr>
                        <a:t>2350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marL="0" algn="ctr" defTabSz="914400" rtl="0" eaLnBrk="1" fontAlgn="b" latinLnBrk="0" hangingPunct="1"/>
                      <a:r>
                        <a:rPr lang="en-US" altLang="zh-CN" sz="1800" u="none" strike="noStrike" kern="1200" dirty="0">
                          <a:solidFill>
                            <a:srgbClr val="FFC000"/>
                          </a:solidFill>
                          <a:effectLst/>
                          <a:latin typeface="+mn-lt"/>
                          <a:ea typeface="+mn-ea"/>
                          <a:cs typeface="+mn-cs"/>
                        </a:rPr>
                        <a:t>2300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graphicFrame>
        <p:nvGraphicFramePr>
          <p:cNvPr id="25" name="表格 24"/>
          <p:cNvGraphicFramePr>
            <a:graphicFrameLocks noGrp="1"/>
          </p:cNvGraphicFramePr>
          <p:nvPr>
            <p:extLst>
              <p:ext uri="{D42A27DB-BD31-4B8C-83A1-F6EECF244321}">
                <p14:modId xmlns="" xmlns:p14="http://schemas.microsoft.com/office/powerpoint/2010/main" val="4194770815"/>
              </p:ext>
            </p:extLst>
          </p:nvPr>
        </p:nvGraphicFramePr>
        <p:xfrm>
          <a:off x="6850606"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00000"/>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marL="0" algn="ctr" defTabSz="914400" rtl="0" eaLnBrk="1" fontAlgn="b" latinLnBrk="0" hangingPunct="1"/>
                      <a:r>
                        <a:rPr lang="en-US" altLang="zh-CN" sz="1800" u="none" strike="noStrike" kern="1200" dirty="0">
                          <a:solidFill>
                            <a:srgbClr val="00FF00"/>
                          </a:solidFill>
                          <a:effectLst/>
                          <a:latin typeface="+mn-lt"/>
                          <a:ea typeface="+mn-ea"/>
                          <a:cs typeface="+mn-cs"/>
                        </a:rPr>
                        <a:t>2400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marL="0" algn="ctr" defTabSz="914400" rtl="0" eaLnBrk="1" fontAlgn="b" latinLnBrk="0" hangingPunct="1"/>
                      <a:r>
                        <a:rPr lang="en-US" altLang="zh-CN" sz="1800" u="none" strike="noStrike" kern="1200" dirty="0">
                          <a:solidFill>
                            <a:srgbClr val="FFC000"/>
                          </a:solidFill>
                          <a:effectLst/>
                          <a:latin typeface="+mn-lt"/>
                          <a:ea typeface="+mn-ea"/>
                          <a:cs typeface="+mn-cs"/>
                        </a:rPr>
                        <a:t>2300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cxnSp>
        <p:nvCxnSpPr>
          <p:cNvPr id="26" name="直接箭头连接符 25"/>
          <p:cNvCxnSpPr>
            <a:stCxn id="10" idx="3"/>
          </p:cNvCxnSpPr>
          <p:nvPr/>
        </p:nvCxnSpPr>
        <p:spPr>
          <a:xfrm flipV="1">
            <a:off x="3571868" y="3429000"/>
            <a:ext cx="1285884" cy="110728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566318" y="3140968"/>
            <a:ext cx="3381946" cy="1403872"/>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164680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3"/>
          <p:cNvSpPr>
            <a:spLocks noGrp="1" noChangeArrowheads="1"/>
          </p:cNvSpPr>
          <p:nvPr>
            <p:ph type="sldNum" sz="quarter" idx="10"/>
          </p:nvPr>
        </p:nvSpPr>
        <p:spPr>
          <a:noFill/>
        </p:spPr>
        <p:txBody>
          <a:bodyPr/>
          <a:lstStyle/>
          <a:p>
            <a:r>
              <a:rPr lang="en-US" altLang="zh-CN" dirty="0" smtClean="0"/>
              <a:t>- </a:t>
            </a:r>
            <a:fld id="{E2C57B74-8370-4271-B009-07CFA07F102D}" type="slidenum">
              <a:rPr lang="en-US" altLang="zh-CN" smtClean="0"/>
              <a:pPr/>
              <a:t>2</a:t>
            </a:fld>
            <a:r>
              <a:rPr lang="en-US" altLang="zh-CN" dirty="0" smtClean="0"/>
              <a:t> -</a:t>
            </a:r>
          </a:p>
        </p:txBody>
      </p:sp>
      <p:sp>
        <p:nvSpPr>
          <p:cNvPr id="5124"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CD93EC74-E186-4803-8405-C185A4BE45C1}" type="slidenum">
              <a:rPr lang="en-US" altLang="zh-CN" sz="1000" b="1">
                <a:solidFill>
                  <a:srgbClr val="969696"/>
                </a:solidFill>
              </a:rPr>
              <a:pPr algn="r"/>
              <a:t>2</a:t>
            </a:fld>
            <a:r>
              <a:rPr lang="en-US" altLang="zh-CN" sz="1000" b="1" dirty="0">
                <a:solidFill>
                  <a:srgbClr val="969696"/>
                </a:solidFill>
              </a:rPr>
              <a:t> -</a:t>
            </a:r>
          </a:p>
        </p:txBody>
      </p:sp>
      <p:graphicFrame>
        <p:nvGraphicFramePr>
          <p:cNvPr id="4" name="图示 3"/>
          <p:cNvGraphicFramePr/>
          <p:nvPr>
            <p:extLst>
              <p:ext uri="{D42A27DB-BD31-4B8C-83A1-F6EECF244321}">
                <p14:modId xmlns="" xmlns:p14="http://schemas.microsoft.com/office/powerpoint/2010/main" val="16911935"/>
              </p:ext>
            </p:extLst>
          </p:nvPr>
        </p:nvGraphicFramePr>
        <p:xfrm>
          <a:off x="1547664" y="1124744"/>
          <a:ext cx="612068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520846461"/>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20</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20</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20</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期权价值的构成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395536" y="1268760"/>
            <a:ext cx="8568952" cy="4414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dirty="0" smtClean="0">
                <a:solidFill>
                  <a:srgbClr val="3366CC"/>
                </a:solidFill>
                <a:latin typeface="华文中宋" pitchFamily="2" charset="-122"/>
                <a:ea typeface="华文中宋" pitchFamily="2" charset="-122"/>
              </a:rPr>
              <a:t>内在价值（</a:t>
            </a:r>
            <a:r>
              <a:rPr lang="en-US" altLang="zh-CN" sz="2000" dirty="0" smtClean="0">
                <a:solidFill>
                  <a:srgbClr val="3366CC"/>
                </a:solidFill>
                <a:latin typeface="华文中宋" pitchFamily="2" charset="-122"/>
                <a:ea typeface="华文中宋" pitchFamily="2" charset="-122"/>
              </a:rPr>
              <a:t>Intrinsic Value)</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看涨期权的内在价值：实值：</a:t>
            </a:r>
            <a:r>
              <a:rPr lang="zh-CN" altLang="en-US" sz="1800" b="1" dirty="0" smtClean="0">
                <a:solidFill>
                  <a:srgbClr val="0070C0"/>
                </a:solidFill>
                <a:latin typeface="华文中宋" pitchFamily="2" charset="-122"/>
                <a:ea typeface="华文中宋" pitchFamily="2" charset="-122"/>
              </a:rPr>
              <a:t>标的资产</a:t>
            </a:r>
            <a:r>
              <a:rPr lang="zh-CN" altLang="en-US" sz="1800" b="1" dirty="0">
                <a:solidFill>
                  <a:srgbClr val="0070C0"/>
                </a:solidFill>
                <a:latin typeface="华文中宋" pitchFamily="2" charset="-122"/>
                <a:ea typeface="华文中宋" pitchFamily="2" charset="-122"/>
              </a:rPr>
              <a:t>价格</a:t>
            </a:r>
            <a:r>
              <a:rPr lang="zh-CN" altLang="en-US" sz="1800" b="1" dirty="0" smtClean="0">
                <a:solidFill>
                  <a:srgbClr val="3366CC"/>
                </a:solidFill>
                <a:latin typeface="华文中宋" pitchFamily="2" charset="-122"/>
                <a:ea typeface="华文中宋" pitchFamily="2" charset="-122"/>
              </a:rPr>
              <a:t>大于行权</a:t>
            </a:r>
            <a:r>
              <a:rPr lang="zh-CN" altLang="en-US" sz="1800" b="1" dirty="0" smtClean="0">
                <a:solidFill>
                  <a:srgbClr val="0070C0"/>
                </a:solidFill>
                <a:latin typeface="华文中宋" pitchFamily="2" charset="-122"/>
                <a:ea typeface="华文中宋" pitchFamily="2" charset="-122"/>
              </a:rPr>
              <a:t>价格</a:t>
            </a:r>
            <a:r>
              <a:rPr lang="zh-CN" altLang="en-US" sz="1800" dirty="0">
                <a:solidFill>
                  <a:srgbClr val="3366CC"/>
                </a:solidFill>
                <a:latin typeface="华文中宋" pitchFamily="2" charset="-122"/>
                <a:ea typeface="华文中宋" pitchFamily="2" charset="-122"/>
              </a:rPr>
              <a:t>的</a:t>
            </a:r>
            <a:r>
              <a:rPr lang="zh-CN" altLang="en-US" sz="1800" dirty="0" smtClean="0">
                <a:solidFill>
                  <a:srgbClr val="3366CC"/>
                </a:solidFill>
                <a:latin typeface="华文中宋" pitchFamily="2" charset="-122"/>
                <a:ea typeface="华文中宋" pitchFamily="2" charset="-122"/>
              </a:rPr>
              <a:t>部分；虚值：</a:t>
            </a:r>
            <a:r>
              <a:rPr lang="en-US" altLang="zh-CN" sz="1800" dirty="0" smtClean="0">
                <a:solidFill>
                  <a:srgbClr val="3366CC"/>
                </a:solidFill>
                <a:latin typeface="华文中宋" pitchFamily="2" charset="-122"/>
                <a:ea typeface="华文中宋" pitchFamily="2" charset="-122"/>
              </a:rPr>
              <a:t>0</a:t>
            </a:r>
          </a:p>
          <a:p>
            <a:pPr lvl="1">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看跌期权</a:t>
            </a:r>
            <a:r>
              <a:rPr lang="zh-CN" altLang="en-US" sz="1800" dirty="0">
                <a:solidFill>
                  <a:srgbClr val="3366CC"/>
                </a:solidFill>
                <a:latin typeface="华文中宋" pitchFamily="2" charset="-122"/>
                <a:ea typeface="华文中宋" pitchFamily="2" charset="-122"/>
              </a:rPr>
              <a:t>的内在价值</a:t>
            </a:r>
            <a:r>
              <a:rPr lang="zh-CN" altLang="en-US" sz="1800" dirty="0" smtClean="0">
                <a:solidFill>
                  <a:srgbClr val="3366CC"/>
                </a:solidFill>
                <a:latin typeface="华文中宋" pitchFamily="2" charset="-122"/>
                <a:ea typeface="华文中宋" pitchFamily="2" charset="-122"/>
              </a:rPr>
              <a:t>：实值：</a:t>
            </a:r>
            <a:r>
              <a:rPr lang="zh-CN" altLang="en-US" sz="1800" b="1" dirty="0">
                <a:solidFill>
                  <a:srgbClr val="0070C0"/>
                </a:solidFill>
                <a:latin typeface="华文中宋" pitchFamily="2" charset="-122"/>
                <a:ea typeface="华文中宋" pitchFamily="2" charset="-122"/>
              </a:rPr>
              <a:t>行权</a:t>
            </a:r>
            <a:r>
              <a:rPr lang="zh-CN" altLang="en-US" sz="1800" b="1" dirty="0" smtClean="0">
                <a:solidFill>
                  <a:srgbClr val="0070C0"/>
                </a:solidFill>
                <a:latin typeface="华文中宋" pitchFamily="2" charset="-122"/>
                <a:ea typeface="华文中宋" pitchFamily="2" charset="-122"/>
              </a:rPr>
              <a:t>价格</a:t>
            </a:r>
            <a:r>
              <a:rPr lang="zh-CN" altLang="en-US" sz="1800" b="1" dirty="0" smtClean="0">
                <a:solidFill>
                  <a:srgbClr val="3366CC"/>
                </a:solidFill>
                <a:latin typeface="华文中宋" pitchFamily="2" charset="-122"/>
                <a:ea typeface="华文中宋" pitchFamily="2" charset="-122"/>
              </a:rPr>
              <a:t>大于</a:t>
            </a:r>
            <a:r>
              <a:rPr lang="zh-CN" altLang="en-US" sz="1800" b="1" dirty="0" smtClean="0">
                <a:solidFill>
                  <a:srgbClr val="0070C0"/>
                </a:solidFill>
                <a:latin typeface="华文中宋" pitchFamily="2" charset="-122"/>
                <a:ea typeface="华文中宋" pitchFamily="2" charset="-122"/>
              </a:rPr>
              <a:t>标</a:t>
            </a:r>
            <a:r>
              <a:rPr lang="zh-CN" altLang="en-US" sz="1800" b="1" dirty="0">
                <a:solidFill>
                  <a:srgbClr val="0070C0"/>
                </a:solidFill>
                <a:latin typeface="华文中宋" pitchFamily="2" charset="-122"/>
                <a:ea typeface="华文中宋" pitchFamily="2" charset="-122"/>
              </a:rPr>
              <a:t>的</a:t>
            </a:r>
            <a:r>
              <a:rPr lang="zh-CN" altLang="en-US" sz="1800" b="1" dirty="0" smtClean="0">
                <a:solidFill>
                  <a:srgbClr val="0070C0"/>
                </a:solidFill>
                <a:latin typeface="华文中宋" pitchFamily="2" charset="-122"/>
                <a:ea typeface="华文中宋" pitchFamily="2" charset="-122"/>
              </a:rPr>
              <a:t>资产价格</a:t>
            </a:r>
            <a:r>
              <a:rPr lang="zh-CN" altLang="en-US" sz="1800" dirty="0" smtClean="0">
                <a:solidFill>
                  <a:srgbClr val="3366CC"/>
                </a:solidFill>
                <a:latin typeface="华文中宋" pitchFamily="2" charset="-122"/>
                <a:ea typeface="华文中宋" pitchFamily="2" charset="-122"/>
              </a:rPr>
              <a:t>的部分；虚值：</a:t>
            </a:r>
            <a:r>
              <a:rPr lang="en-US" altLang="zh-CN" sz="1800" dirty="0" smtClean="0">
                <a:solidFill>
                  <a:srgbClr val="3366CC"/>
                </a:solidFill>
                <a:latin typeface="华文中宋" pitchFamily="2" charset="-122"/>
                <a:ea typeface="华文中宋" pitchFamily="2" charset="-122"/>
              </a:rPr>
              <a:t>0</a:t>
            </a:r>
            <a:endParaRPr lang="en-US" altLang="zh-CN" sz="1800" dirty="0">
              <a:solidFill>
                <a:srgbClr val="3366CC"/>
              </a:solidFill>
              <a:latin typeface="华文中宋" pitchFamily="2" charset="-122"/>
              <a:ea typeface="华文中宋" pitchFamily="2" charset="-122"/>
            </a:endParaRPr>
          </a:p>
          <a:p>
            <a:pPr marL="342900" lvl="1" indent="-342900">
              <a:lnSpc>
                <a:spcPct val="150000"/>
              </a:lnSpc>
              <a:buClr>
                <a:srgbClr val="33CC33"/>
              </a:buClr>
              <a:buFont typeface="Wingdings" pitchFamily="2" charset="2"/>
              <a:buChar char="n"/>
            </a:pPr>
            <a:r>
              <a:rPr lang="zh-CN" altLang="en-US" sz="2000" dirty="0" smtClean="0">
                <a:solidFill>
                  <a:srgbClr val="3366CC"/>
                </a:solidFill>
                <a:latin typeface="华文中宋" pitchFamily="2" charset="-122"/>
                <a:ea typeface="华文中宋" pitchFamily="2" charset="-122"/>
              </a:rPr>
              <a:t>时间价值（</a:t>
            </a:r>
            <a:r>
              <a:rPr lang="en-US" altLang="zh-CN" sz="2000" dirty="0" smtClean="0">
                <a:solidFill>
                  <a:srgbClr val="3366CC"/>
                </a:solidFill>
                <a:latin typeface="华文中宋" pitchFamily="2" charset="-122"/>
                <a:ea typeface="华文中宋" pitchFamily="2" charset="-122"/>
              </a:rPr>
              <a:t>Time </a:t>
            </a:r>
            <a:r>
              <a:rPr lang="en-US" altLang="zh-CN" sz="2000" dirty="0">
                <a:solidFill>
                  <a:srgbClr val="3366CC"/>
                </a:solidFill>
                <a:latin typeface="华文中宋" pitchFamily="2" charset="-122"/>
                <a:ea typeface="华文中宋" pitchFamily="2" charset="-122"/>
              </a:rPr>
              <a:t>Value</a:t>
            </a:r>
            <a:r>
              <a:rPr lang="en-US" altLang="zh-CN" sz="2000" dirty="0" smtClean="0">
                <a:solidFill>
                  <a:srgbClr val="3366CC"/>
                </a:solidFill>
                <a:latin typeface="华文中宋" pitchFamily="2" charset="-122"/>
                <a:ea typeface="华文中宋" pitchFamily="2" charset="-122"/>
              </a:rPr>
              <a:t>)</a:t>
            </a:r>
            <a:r>
              <a:rPr lang="en-US" altLang="zh-CN" sz="1800" dirty="0" smtClean="0">
                <a:solidFill>
                  <a:srgbClr val="3366CC"/>
                </a:solidFill>
                <a:latin typeface="华文中宋" pitchFamily="2" charset="-122"/>
                <a:ea typeface="华文中宋" pitchFamily="2" charset="-122"/>
              </a:rPr>
              <a:t>——</a:t>
            </a:r>
            <a:r>
              <a:rPr lang="zh-CN" altLang="en-US" sz="1800" dirty="0" smtClean="0">
                <a:solidFill>
                  <a:srgbClr val="3366CC"/>
                </a:solidFill>
                <a:latin typeface="华文中宋" pitchFamily="2" charset="-122"/>
                <a:ea typeface="华文中宋" pitchFamily="2" charset="-122"/>
              </a:rPr>
              <a:t>从期权价值中扣除</a:t>
            </a:r>
            <a:r>
              <a:rPr lang="zh-CN" altLang="en-US" sz="1800" dirty="0">
                <a:solidFill>
                  <a:srgbClr val="3366CC"/>
                </a:solidFill>
                <a:latin typeface="华文中宋" pitchFamily="2" charset="-122"/>
                <a:ea typeface="华文中宋" pitchFamily="2" charset="-122"/>
              </a:rPr>
              <a:t>内在</a:t>
            </a:r>
            <a:r>
              <a:rPr lang="zh-CN" altLang="en-US" sz="1800" dirty="0" smtClean="0">
                <a:solidFill>
                  <a:srgbClr val="3366CC"/>
                </a:solidFill>
                <a:latin typeface="华文中宋" pitchFamily="2" charset="-122"/>
                <a:ea typeface="华文中宋" pitchFamily="2" charset="-122"/>
              </a:rPr>
              <a:t>价值之后的剩余部分</a:t>
            </a:r>
            <a:endParaRPr lang="en-US" altLang="zh-CN" sz="1800" dirty="0">
              <a:solidFill>
                <a:srgbClr val="3366CC"/>
              </a:solidFill>
              <a:latin typeface="华文中宋" pitchFamily="2" charset="-122"/>
              <a:ea typeface="华文中宋" pitchFamily="2" charset="-122"/>
            </a:endParaRPr>
          </a:p>
          <a:p>
            <a:pPr marL="0" lvl="1" indent="0" algn="ctr">
              <a:lnSpc>
                <a:spcPct val="150000"/>
              </a:lnSpc>
              <a:buClr>
                <a:srgbClr val="33CC33"/>
              </a:buClr>
              <a:buNone/>
            </a:pPr>
            <a:r>
              <a:rPr lang="zh-CN" altLang="en-US" sz="2400" dirty="0" smtClean="0">
                <a:solidFill>
                  <a:srgbClr val="3366CC"/>
                </a:solidFill>
                <a:effectLst>
                  <a:outerShdw blurRad="50800" dist="38100" algn="l" rotWithShape="0">
                    <a:prstClr val="black">
                      <a:alpha val="40000"/>
                    </a:prstClr>
                  </a:outerShdw>
                </a:effectLst>
                <a:latin typeface="华文中宋" pitchFamily="2" charset="-122"/>
                <a:ea typeface="华文中宋" pitchFamily="2" charset="-122"/>
              </a:rPr>
              <a:t>期权价值</a:t>
            </a:r>
            <a:r>
              <a:rPr lang="en-US" altLang="zh-CN" sz="2400" dirty="0" smtClean="0">
                <a:solidFill>
                  <a:srgbClr val="3366CC"/>
                </a:solidFill>
                <a:effectLst>
                  <a:outerShdw blurRad="50800" dist="38100" algn="l" rotWithShape="0">
                    <a:prstClr val="black">
                      <a:alpha val="40000"/>
                    </a:prstClr>
                  </a:outerShdw>
                </a:effectLst>
                <a:latin typeface="华文中宋" pitchFamily="2" charset="-122"/>
                <a:ea typeface="华文中宋" pitchFamily="2" charset="-122"/>
              </a:rPr>
              <a:t>= </a:t>
            </a:r>
            <a:r>
              <a:rPr lang="zh-CN" altLang="en-US" sz="2400" dirty="0" smtClean="0">
                <a:solidFill>
                  <a:srgbClr val="3366CC"/>
                </a:solidFill>
                <a:effectLst>
                  <a:outerShdw blurRad="50800" dist="38100" algn="l" rotWithShape="0">
                    <a:prstClr val="black">
                      <a:alpha val="40000"/>
                    </a:prstClr>
                  </a:outerShdw>
                </a:effectLst>
                <a:latin typeface="华文中宋" pitchFamily="2" charset="-122"/>
                <a:ea typeface="华文中宋" pitchFamily="2" charset="-122"/>
              </a:rPr>
              <a:t>内在价值</a:t>
            </a:r>
            <a:r>
              <a:rPr lang="en-US" altLang="zh-CN" sz="2400" dirty="0" smtClean="0">
                <a:solidFill>
                  <a:srgbClr val="3366CC"/>
                </a:solidFill>
                <a:effectLst>
                  <a:outerShdw blurRad="50800" dist="38100" algn="l" rotWithShape="0">
                    <a:prstClr val="black">
                      <a:alpha val="40000"/>
                    </a:prstClr>
                  </a:outerShdw>
                </a:effectLst>
                <a:latin typeface="华文中宋" pitchFamily="2" charset="-122"/>
                <a:ea typeface="华文中宋" pitchFamily="2" charset="-122"/>
              </a:rPr>
              <a:t>+</a:t>
            </a:r>
            <a:r>
              <a:rPr lang="zh-CN" altLang="en-US" sz="2400" dirty="0" smtClean="0">
                <a:solidFill>
                  <a:srgbClr val="3366CC"/>
                </a:solidFill>
                <a:effectLst>
                  <a:outerShdw blurRad="50800" dist="38100" algn="l" rotWithShape="0">
                    <a:prstClr val="black">
                      <a:alpha val="40000"/>
                    </a:prstClr>
                  </a:outerShdw>
                </a:effectLst>
                <a:latin typeface="华文中宋" pitchFamily="2" charset="-122"/>
                <a:ea typeface="华文中宋" pitchFamily="2" charset="-122"/>
              </a:rPr>
              <a:t>时间价值</a:t>
            </a:r>
            <a:endParaRPr lang="en-US" altLang="zh-CN" sz="2400" dirty="0">
              <a:solidFill>
                <a:srgbClr val="3366CC"/>
              </a:solidFill>
              <a:effectLst>
                <a:outerShdw blurRad="50800" dist="38100" algn="l" rotWithShape="0">
                  <a:prstClr val="black">
                    <a:alpha val="40000"/>
                  </a:prstClr>
                </a:outerShdw>
              </a:effectLst>
              <a:latin typeface="华文中宋" pitchFamily="2" charset="-122"/>
              <a:ea typeface="华文中宋" pitchFamily="2" charset="-122"/>
            </a:endParaRPr>
          </a:p>
        </p:txBody>
      </p:sp>
      <p:sp>
        <p:nvSpPr>
          <p:cNvPr id="31" name="矩形 30"/>
          <p:cNvSpPr/>
          <p:nvPr/>
        </p:nvSpPr>
        <p:spPr>
          <a:xfrm>
            <a:off x="1331640" y="4786322"/>
            <a:ext cx="4169054" cy="44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矩形 31"/>
          <p:cNvSpPr/>
          <p:nvPr/>
        </p:nvSpPr>
        <p:spPr>
          <a:xfrm>
            <a:off x="4857752" y="4786322"/>
            <a:ext cx="2810592" cy="44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70C0"/>
                </a:solidFill>
              </a:rPr>
              <a:t>期权的价值</a:t>
            </a:r>
            <a:r>
              <a:rPr lang="en-US" altLang="zh-CN" sz="1200" b="1" dirty="0" smtClean="0">
                <a:solidFill>
                  <a:srgbClr val="0070C0"/>
                </a:solidFill>
              </a:rPr>
              <a:t>- </a:t>
            </a:r>
            <a:r>
              <a:rPr lang="zh-CN" altLang="en-US" sz="1200" b="1" dirty="0" smtClean="0">
                <a:solidFill>
                  <a:srgbClr val="0070C0"/>
                </a:solidFill>
              </a:rPr>
              <a:t>内在价值</a:t>
            </a:r>
            <a:endParaRPr lang="zh-CN" altLang="en-US" sz="1200" b="1" dirty="0">
              <a:solidFill>
                <a:srgbClr val="0070C0"/>
              </a:solidFill>
            </a:endParaRPr>
          </a:p>
        </p:txBody>
      </p:sp>
      <p:sp>
        <p:nvSpPr>
          <p:cNvPr id="33" name="右大括号 32"/>
          <p:cNvSpPr/>
          <p:nvPr/>
        </p:nvSpPr>
        <p:spPr>
          <a:xfrm rot="16200000">
            <a:off x="6034769" y="3252115"/>
            <a:ext cx="432048" cy="2786082"/>
          </a:xfrm>
          <a:prstGeom prst="rightBrace">
            <a:avLst>
              <a:gd name="adj1" fmla="val 42787"/>
              <a:gd name="adj2" fmla="val 49691"/>
            </a:avLst>
          </a:prstGeom>
          <a:no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右大括号 33"/>
          <p:cNvSpPr/>
          <p:nvPr/>
        </p:nvSpPr>
        <p:spPr>
          <a:xfrm rot="16200000">
            <a:off x="2891497" y="2823487"/>
            <a:ext cx="432048" cy="3500462"/>
          </a:xfrm>
          <a:prstGeom prst="rightBrace">
            <a:avLst>
              <a:gd name="adj1" fmla="val 42787"/>
              <a:gd name="adj2" fmla="val 49691"/>
            </a:avLst>
          </a:prstGeom>
          <a:no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2571736" y="4143380"/>
            <a:ext cx="1011815" cy="338554"/>
          </a:xfrm>
          <a:prstGeom prst="rect">
            <a:avLst/>
          </a:prstGeom>
          <a:noFill/>
        </p:spPr>
        <p:txBody>
          <a:bodyPr wrap="none" rtlCol="0">
            <a:spAutoFit/>
          </a:bodyPr>
          <a:lstStyle/>
          <a:p>
            <a:r>
              <a:rPr lang="zh-CN" altLang="en-US" b="1" dirty="0" smtClean="0">
                <a:solidFill>
                  <a:srgbClr val="0070C0"/>
                </a:solidFill>
              </a:rPr>
              <a:t>内在价值</a:t>
            </a:r>
            <a:endParaRPr lang="zh-CN" altLang="en-US" b="1" dirty="0">
              <a:solidFill>
                <a:srgbClr val="0070C0"/>
              </a:solidFill>
            </a:endParaRPr>
          </a:p>
        </p:txBody>
      </p:sp>
      <p:sp>
        <p:nvSpPr>
          <p:cNvPr id="36" name="TextBox 35"/>
          <p:cNvSpPr txBox="1"/>
          <p:nvPr/>
        </p:nvSpPr>
        <p:spPr>
          <a:xfrm>
            <a:off x="5786446" y="4143380"/>
            <a:ext cx="1011815" cy="338554"/>
          </a:xfrm>
          <a:prstGeom prst="rect">
            <a:avLst/>
          </a:prstGeom>
          <a:noFill/>
        </p:spPr>
        <p:txBody>
          <a:bodyPr wrap="none" rtlCol="0">
            <a:spAutoFit/>
          </a:bodyPr>
          <a:lstStyle/>
          <a:p>
            <a:r>
              <a:rPr lang="zh-CN" altLang="en-US" b="1" dirty="0">
                <a:solidFill>
                  <a:srgbClr val="0070C0"/>
                </a:solidFill>
              </a:rPr>
              <a:t>时间</a:t>
            </a:r>
            <a:r>
              <a:rPr lang="zh-CN" altLang="en-US" b="1" dirty="0" smtClean="0">
                <a:solidFill>
                  <a:srgbClr val="0070C0"/>
                </a:solidFill>
              </a:rPr>
              <a:t>价值</a:t>
            </a:r>
            <a:endParaRPr lang="zh-CN" altLang="en-US" b="1" dirty="0">
              <a:solidFill>
                <a:srgbClr val="0070C0"/>
              </a:solidFill>
            </a:endParaRPr>
          </a:p>
        </p:txBody>
      </p:sp>
      <p:sp>
        <p:nvSpPr>
          <p:cNvPr id="38" name="右大括号 37"/>
          <p:cNvSpPr/>
          <p:nvPr/>
        </p:nvSpPr>
        <p:spPr>
          <a:xfrm rot="5400000">
            <a:off x="4283968" y="2277351"/>
            <a:ext cx="432048" cy="6336704"/>
          </a:xfrm>
          <a:prstGeom prst="rightBrace">
            <a:avLst>
              <a:gd name="adj1" fmla="val 42787"/>
              <a:gd name="adj2" fmla="val 49691"/>
            </a:avLst>
          </a:prstGeom>
          <a:no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3857619" y="5715016"/>
            <a:ext cx="1285885" cy="338554"/>
          </a:xfrm>
          <a:prstGeom prst="rect">
            <a:avLst/>
          </a:prstGeom>
          <a:noFill/>
        </p:spPr>
        <p:txBody>
          <a:bodyPr wrap="square" rtlCol="0">
            <a:spAutoFit/>
          </a:bodyPr>
          <a:lstStyle/>
          <a:p>
            <a:r>
              <a:rPr lang="zh-CN" altLang="en-US" b="1" dirty="0" smtClean="0">
                <a:solidFill>
                  <a:srgbClr val="0070C0"/>
                </a:solidFill>
              </a:rPr>
              <a:t>期权的价值</a:t>
            </a:r>
            <a:endParaRPr lang="zh-CN" altLang="en-US" b="1" dirty="0">
              <a:solidFill>
                <a:srgbClr val="0070C0"/>
              </a:solidFill>
            </a:endParaRPr>
          </a:p>
        </p:txBody>
      </p:sp>
    </p:spTree>
    <p:extLst>
      <p:ext uri="{BB962C8B-B14F-4D97-AF65-F5344CB8AC3E}">
        <p14:creationId xmlns="" xmlns:p14="http://schemas.microsoft.com/office/powerpoint/2010/main" val="1558126472"/>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7342188" y="6022974"/>
            <a:ext cx="1801812" cy="331787"/>
          </a:xfrm>
        </p:spPr>
        <p:txBody>
          <a:bodyPr/>
          <a:lstStyle/>
          <a:p>
            <a:pPr>
              <a:defRPr/>
            </a:pPr>
            <a:r>
              <a:rPr lang="en-US" altLang="zh-CN" smtClean="0"/>
              <a:t>- </a:t>
            </a:r>
            <a:fld id="{A5F9C235-3658-4CBB-9B7C-92C89262753C}" type="slidenum">
              <a:rPr lang="en-US" altLang="zh-CN" smtClean="0"/>
              <a:pPr>
                <a:defRPr/>
              </a:pPr>
              <a:t>21</a:t>
            </a:fld>
            <a:r>
              <a:rPr lang="en-US" altLang="zh-CN" smtClean="0"/>
              <a:t> -</a:t>
            </a:r>
            <a:endParaRPr lang="en-US" altLang="zh-CN"/>
          </a:p>
        </p:txBody>
      </p:sp>
      <p:sp>
        <p:nvSpPr>
          <p:cNvPr id="4" name="内容占位符 2"/>
          <p:cNvSpPr txBox="1">
            <a:spLocks/>
          </p:cNvSpPr>
          <p:nvPr/>
        </p:nvSpPr>
        <p:spPr bwMode="auto">
          <a:xfrm>
            <a:off x="285719" y="1142984"/>
            <a:ext cx="8428861" cy="16430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a:lnSpc>
                <a:spcPct val="150000"/>
              </a:lnSpc>
              <a:buClr>
                <a:srgbClr val="33CC33"/>
              </a:buClr>
              <a:buFont typeface="Wingdings" pitchFamily="2" charset="2"/>
              <a:buChar char="n"/>
            </a:pPr>
            <a:r>
              <a:rPr lang="zh-CN" altLang="en-US" sz="1800" dirty="0" smtClean="0">
                <a:solidFill>
                  <a:srgbClr val="3366CC"/>
                </a:solidFill>
                <a:latin typeface="华文中宋" pitchFamily="2" charset="-122"/>
                <a:ea typeface="华文中宋" pitchFamily="2" charset="-122"/>
              </a:rPr>
              <a:t>看涨期权的价值构成</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dirty="0">
              <a:solidFill>
                <a:srgbClr val="3366CC"/>
              </a:solidFill>
              <a:latin typeface="华文中宋" pitchFamily="2" charset="-122"/>
              <a:ea typeface="华文中宋" pitchFamily="2" charset="-122"/>
            </a:endParaRPr>
          </a:p>
        </p:txBody>
      </p:sp>
      <p:cxnSp>
        <p:nvCxnSpPr>
          <p:cNvPr id="11" name="直接连接符 10"/>
          <p:cNvCxnSpPr/>
          <p:nvPr/>
        </p:nvCxnSpPr>
        <p:spPr>
          <a:xfrm rot="5400000">
            <a:off x="4858546" y="3999710"/>
            <a:ext cx="428628" cy="1588"/>
          </a:xfrm>
          <a:prstGeom prst="line">
            <a:avLst/>
          </a:prstGeom>
          <a:ln w="190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286380" y="1785926"/>
            <a:ext cx="1733892" cy="114300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实值看涨期权</a:t>
            </a:r>
            <a:r>
              <a:rPr lang="en-US" altLang="zh-CN" sz="2000" dirty="0" smtClean="0"/>
              <a:t>:</a:t>
            </a:r>
          </a:p>
          <a:p>
            <a:r>
              <a:rPr lang="zh-CN" altLang="en-US" sz="2000" dirty="0" smtClean="0"/>
              <a:t>内在价值</a:t>
            </a:r>
            <a:r>
              <a:rPr lang="en-US" altLang="zh-CN" sz="2000" dirty="0" smtClean="0"/>
              <a:t>&gt;0</a:t>
            </a:r>
          </a:p>
          <a:p>
            <a:r>
              <a:rPr lang="zh-CN" altLang="en-US" sz="2000" dirty="0" smtClean="0"/>
              <a:t>时间价值</a:t>
            </a:r>
            <a:r>
              <a:rPr lang="en-US" altLang="zh-CN" sz="2000" dirty="0" smtClean="0"/>
              <a:t>&gt;0</a:t>
            </a:r>
            <a:endParaRPr lang="zh-CN" altLang="en-US" sz="2000" dirty="0"/>
          </a:p>
        </p:txBody>
      </p:sp>
      <p:cxnSp>
        <p:nvCxnSpPr>
          <p:cNvPr id="17" name="直接连接符 16"/>
          <p:cNvCxnSpPr/>
          <p:nvPr/>
        </p:nvCxnSpPr>
        <p:spPr>
          <a:xfrm rot="5400000">
            <a:off x="2286778" y="3999710"/>
            <a:ext cx="3857652" cy="1588"/>
          </a:xfrm>
          <a:prstGeom prst="line">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Line 5"/>
          <p:cNvSpPr>
            <a:spLocks noChangeShapeType="1"/>
          </p:cNvSpPr>
          <p:nvPr/>
        </p:nvSpPr>
        <p:spPr bwMode="auto">
          <a:xfrm flipV="1">
            <a:off x="1428728" y="5072074"/>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13" name="直接连接符 12"/>
          <p:cNvCxnSpPr>
            <a:stCxn id="12" idx="0"/>
          </p:cNvCxnSpPr>
          <p:nvPr/>
        </p:nvCxnSpPr>
        <p:spPr>
          <a:xfrm rot="5400000" flipH="1" flipV="1">
            <a:off x="2798910" y="3701893"/>
            <a:ext cx="45718" cy="2786083"/>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flipH="1" flipV="1">
            <a:off x="4214810" y="3500438"/>
            <a:ext cx="1571636" cy="157163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2393935" y="4749809"/>
            <a:ext cx="642942" cy="1588"/>
          </a:xfrm>
          <a:prstGeom prst="straightConnector1">
            <a:avLst/>
          </a:prstGeom>
          <a:ln w="1905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72132" y="4447768"/>
            <a:ext cx="1643074" cy="338554"/>
          </a:xfrm>
          <a:prstGeom prst="rect">
            <a:avLst/>
          </a:prstGeom>
          <a:noFill/>
        </p:spPr>
        <p:txBody>
          <a:bodyPr wrap="square" rtlCol="0">
            <a:spAutoFit/>
          </a:bodyPr>
          <a:lstStyle/>
          <a:p>
            <a:r>
              <a:rPr lang="zh-CN" altLang="en-US" b="1" dirty="0" smtClean="0">
                <a:solidFill>
                  <a:srgbClr val="FF0000"/>
                </a:solidFill>
              </a:rPr>
              <a:t>内在价值</a:t>
            </a:r>
            <a:r>
              <a:rPr lang="en-US" altLang="zh-CN" b="1" dirty="0" smtClean="0">
                <a:solidFill>
                  <a:srgbClr val="FF0000"/>
                </a:solidFill>
              </a:rPr>
              <a:t>100</a:t>
            </a:r>
            <a:r>
              <a:rPr lang="zh-CN" altLang="en-US" b="1" dirty="0" smtClean="0">
                <a:solidFill>
                  <a:srgbClr val="FF0000"/>
                </a:solidFill>
              </a:rPr>
              <a:t>点</a:t>
            </a:r>
            <a:endParaRPr lang="zh-CN" altLang="en-US" b="1" dirty="0">
              <a:solidFill>
                <a:srgbClr val="FF0000"/>
              </a:solidFill>
            </a:endParaRPr>
          </a:p>
        </p:txBody>
      </p:sp>
      <p:cxnSp>
        <p:nvCxnSpPr>
          <p:cNvPr id="21" name="直接箭头连接符 20"/>
          <p:cNvCxnSpPr/>
          <p:nvPr/>
        </p:nvCxnSpPr>
        <p:spPr>
          <a:xfrm rot="5400000">
            <a:off x="4679951" y="4678371"/>
            <a:ext cx="785818" cy="1588"/>
          </a:xfrm>
          <a:prstGeom prst="straightConnector1">
            <a:avLst/>
          </a:prstGeom>
          <a:ln w="19050">
            <a:solidFill>
              <a:srgbClr val="006699"/>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85918" y="4572008"/>
            <a:ext cx="1214446" cy="338554"/>
          </a:xfrm>
          <a:prstGeom prst="rect">
            <a:avLst/>
          </a:prstGeom>
          <a:noFill/>
        </p:spPr>
        <p:txBody>
          <a:bodyPr wrap="square" rtlCol="0">
            <a:spAutoFit/>
          </a:bodyPr>
          <a:lstStyle/>
          <a:p>
            <a:r>
              <a:rPr lang="zh-CN" altLang="en-US" dirty="0" smtClean="0">
                <a:latin typeface="黑体" pitchFamily="49" charset="-122"/>
                <a:ea typeface="黑体" pitchFamily="49" charset="-122"/>
              </a:rPr>
              <a:t>时间价值</a:t>
            </a:r>
            <a:endParaRPr lang="zh-CN" altLang="en-US" dirty="0">
              <a:latin typeface="黑体" pitchFamily="49" charset="-122"/>
              <a:ea typeface="黑体" pitchFamily="49" charset="-122"/>
            </a:endParaRPr>
          </a:p>
        </p:txBody>
      </p:sp>
      <p:sp>
        <p:nvSpPr>
          <p:cNvPr id="23" name="TextBox 22"/>
          <p:cNvSpPr txBox="1"/>
          <p:nvPr/>
        </p:nvSpPr>
        <p:spPr>
          <a:xfrm>
            <a:off x="5572132" y="3804826"/>
            <a:ext cx="1643074" cy="369332"/>
          </a:xfrm>
          <a:prstGeom prst="rect">
            <a:avLst/>
          </a:prstGeom>
          <a:noFill/>
        </p:spPr>
        <p:txBody>
          <a:bodyPr wrap="square" rtlCol="0">
            <a:spAutoFit/>
          </a:bodyPr>
          <a:lstStyle/>
          <a:p>
            <a:r>
              <a:rPr lang="zh-CN" altLang="en-US" sz="1800" b="1" dirty="0" smtClean="0">
                <a:solidFill>
                  <a:srgbClr val="FFC000"/>
                </a:solidFill>
              </a:rPr>
              <a:t>时间价值</a:t>
            </a:r>
            <a:r>
              <a:rPr lang="en-US" altLang="zh-CN" sz="1800" b="1" dirty="0" smtClean="0">
                <a:solidFill>
                  <a:srgbClr val="FFC000"/>
                </a:solidFill>
              </a:rPr>
              <a:t>20</a:t>
            </a:r>
            <a:r>
              <a:rPr lang="zh-CN" altLang="en-US" sz="1800" b="1" dirty="0" smtClean="0">
                <a:solidFill>
                  <a:srgbClr val="FFC000"/>
                </a:solidFill>
              </a:rPr>
              <a:t>点</a:t>
            </a:r>
            <a:endParaRPr lang="zh-CN" altLang="en-US" sz="1800" b="1" dirty="0">
              <a:solidFill>
                <a:srgbClr val="FFC000"/>
              </a:solidFill>
            </a:endParaRPr>
          </a:p>
        </p:txBody>
      </p:sp>
      <p:sp>
        <p:nvSpPr>
          <p:cNvPr id="24" name="TextBox 23"/>
          <p:cNvSpPr txBox="1"/>
          <p:nvPr/>
        </p:nvSpPr>
        <p:spPr>
          <a:xfrm>
            <a:off x="4500562" y="3000372"/>
            <a:ext cx="1285884" cy="646331"/>
          </a:xfrm>
          <a:prstGeom prst="rect">
            <a:avLst/>
          </a:prstGeom>
          <a:noFill/>
        </p:spPr>
        <p:txBody>
          <a:bodyPr wrap="square" rtlCol="0">
            <a:spAutoFit/>
          </a:bodyPr>
          <a:lstStyle/>
          <a:p>
            <a:r>
              <a:rPr lang="zh-CN" altLang="en-US" sz="1800" b="1" dirty="0" smtClean="0"/>
              <a:t>看涨期权价值</a:t>
            </a:r>
            <a:endParaRPr lang="zh-CN" altLang="en-US" sz="1800" b="1" dirty="0"/>
          </a:p>
        </p:txBody>
      </p:sp>
      <p:sp>
        <p:nvSpPr>
          <p:cNvPr id="25" name="TextBox 24"/>
          <p:cNvSpPr txBox="1"/>
          <p:nvPr/>
        </p:nvSpPr>
        <p:spPr>
          <a:xfrm>
            <a:off x="1571604" y="3071810"/>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26" name="直接箭头连接符 25"/>
          <p:cNvCxnSpPr/>
          <p:nvPr/>
        </p:nvCxnSpPr>
        <p:spPr>
          <a:xfrm rot="5400000" flipH="1" flipV="1">
            <a:off x="357158" y="4071942"/>
            <a:ext cx="214314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flipV="1">
            <a:off x="-1928858" y="928670"/>
            <a:ext cx="7786742" cy="3571900"/>
          </a:xfrm>
          <a:prstGeom prst="arc">
            <a:avLst>
              <a:gd name="adj1" fmla="val 16164217"/>
              <a:gd name="adj2" fmla="val 20976353"/>
            </a:avLst>
          </a:prstGeom>
          <a:ln w="38100">
            <a:solidFill>
              <a:srgbClr val="006699"/>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6643702" y="5143512"/>
            <a:ext cx="1571636" cy="338554"/>
          </a:xfrm>
          <a:prstGeom prst="rect">
            <a:avLst/>
          </a:prstGeom>
          <a:noFill/>
        </p:spPr>
        <p:txBody>
          <a:bodyPr wrap="square" rtlCol="0">
            <a:spAutoFit/>
          </a:bodyPr>
          <a:lstStyle/>
          <a:p>
            <a:r>
              <a:rPr lang="zh-CN" altLang="en-US" b="1" dirty="0" smtClean="0"/>
              <a:t>标的资产价格</a:t>
            </a:r>
            <a:endParaRPr lang="zh-CN" altLang="en-US" b="1" dirty="0"/>
          </a:p>
        </p:txBody>
      </p:sp>
      <p:sp>
        <p:nvSpPr>
          <p:cNvPr id="31" name="TextBox 30"/>
          <p:cNvSpPr txBox="1"/>
          <p:nvPr/>
        </p:nvSpPr>
        <p:spPr>
          <a:xfrm>
            <a:off x="3361544" y="5867980"/>
            <a:ext cx="1714512" cy="369332"/>
          </a:xfrm>
          <a:prstGeom prst="rect">
            <a:avLst/>
          </a:prstGeom>
          <a:noFill/>
        </p:spPr>
        <p:txBody>
          <a:bodyPr wrap="square" rtlCol="0">
            <a:spAutoFit/>
          </a:bodyPr>
          <a:lstStyle/>
          <a:p>
            <a:r>
              <a:rPr lang="zh-CN" altLang="en-US" sz="1800" b="1" dirty="0" smtClean="0"/>
              <a:t>行权价格</a:t>
            </a:r>
            <a:r>
              <a:rPr lang="en-US" altLang="zh-CN" sz="1800" b="1" dirty="0" smtClean="0"/>
              <a:t>2200</a:t>
            </a:r>
            <a:endParaRPr lang="zh-CN" altLang="en-US" sz="1800" b="1" dirty="0"/>
          </a:p>
        </p:txBody>
      </p:sp>
      <p:sp>
        <p:nvSpPr>
          <p:cNvPr id="33" name="右大括号 32"/>
          <p:cNvSpPr/>
          <p:nvPr/>
        </p:nvSpPr>
        <p:spPr>
          <a:xfrm>
            <a:off x="5143504" y="4357694"/>
            <a:ext cx="357190" cy="642942"/>
          </a:xfrm>
          <a:prstGeom prst="righ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右大括号 33"/>
          <p:cNvSpPr/>
          <p:nvPr/>
        </p:nvSpPr>
        <p:spPr>
          <a:xfrm>
            <a:off x="5143504" y="3786190"/>
            <a:ext cx="357190" cy="428628"/>
          </a:xfrm>
          <a:prstGeom prst="righ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4572000" y="5417122"/>
            <a:ext cx="1714512" cy="369332"/>
          </a:xfrm>
          <a:prstGeom prst="rect">
            <a:avLst/>
          </a:prstGeom>
          <a:noFill/>
        </p:spPr>
        <p:txBody>
          <a:bodyPr wrap="square" rtlCol="0">
            <a:spAutoFit/>
          </a:bodyPr>
          <a:lstStyle/>
          <a:p>
            <a:r>
              <a:rPr lang="zh-CN" altLang="en-US" sz="1800" b="1" dirty="0" smtClean="0"/>
              <a:t>当前价格</a:t>
            </a:r>
            <a:r>
              <a:rPr lang="en-US" altLang="zh-CN" sz="1800" b="1" dirty="0" smtClean="0"/>
              <a:t>2300</a:t>
            </a:r>
            <a:endParaRPr lang="zh-CN" altLang="en-US" sz="1800" b="1" dirty="0"/>
          </a:p>
        </p:txBody>
      </p:sp>
      <p:cxnSp>
        <p:nvCxnSpPr>
          <p:cNvPr id="32" name="直接箭头连接符 31"/>
          <p:cNvCxnSpPr/>
          <p:nvPr/>
        </p:nvCxnSpPr>
        <p:spPr>
          <a:xfrm rot="16200000" flipH="1">
            <a:off x="4965703" y="5180025"/>
            <a:ext cx="428628" cy="212726"/>
          </a:xfrm>
          <a:prstGeom prst="straightConnector1">
            <a:avLst/>
          </a:prstGeom>
          <a:ln w="1905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a:off x="4786314" y="3857628"/>
            <a:ext cx="142876" cy="1214446"/>
          </a:xfrm>
          <a:prstGeom prst="leftBrace">
            <a:avLst/>
          </a:prstGeom>
          <a:ln w="38100">
            <a:solidFill>
              <a:srgbClr val="CC66F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2143108" y="1857364"/>
            <a:ext cx="1780820" cy="114300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虚值看涨期权</a:t>
            </a:r>
            <a:r>
              <a:rPr lang="en-US" altLang="zh-CN" sz="2000" dirty="0" smtClean="0"/>
              <a:t>:</a:t>
            </a:r>
          </a:p>
          <a:p>
            <a:r>
              <a:rPr lang="zh-CN" altLang="en-US" sz="2000" dirty="0" smtClean="0"/>
              <a:t>内在价值</a:t>
            </a:r>
            <a:r>
              <a:rPr lang="en-US" altLang="zh-CN" sz="2000" dirty="0" smtClean="0"/>
              <a:t>=0</a:t>
            </a:r>
          </a:p>
          <a:p>
            <a:r>
              <a:rPr lang="zh-CN" altLang="en-US" sz="2000" dirty="0" smtClean="0"/>
              <a:t>时间价值</a:t>
            </a:r>
            <a:r>
              <a:rPr lang="en-US" altLang="zh-CN" sz="2000" dirty="0" smtClean="0"/>
              <a:t>&gt;0</a:t>
            </a:r>
            <a:endParaRPr lang="zh-CN" altLang="en-US" sz="2000" dirty="0"/>
          </a:p>
        </p:txBody>
      </p:sp>
      <p:sp>
        <p:nvSpPr>
          <p:cNvPr id="39" name="TextBox 38"/>
          <p:cNvSpPr txBox="1"/>
          <p:nvPr/>
        </p:nvSpPr>
        <p:spPr>
          <a:xfrm>
            <a:off x="3214678" y="4357694"/>
            <a:ext cx="1857388" cy="646331"/>
          </a:xfrm>
          <a:prstGeom prst="rect">
            <a:avLst/>
          </a:prstGeom>
          <a:noFill/>
        </p:spPr>
        <p:txBody>
          <a:bodyPr wrap="square" rtlCol="0">
            <a:spAutoFit/>
          </a:bodyPr>
          <a:lstStyle/>
          <a:p>
            <a:r>
              <a:rPr lang="zh-CN" altLang="en-US" sz="1800" b="1" dirty="0" smtClean="0"/>
              <a:t>看涨期权价值</a:t>
            </a:r>
            <a:r>
              <a:rPr lang="en-US" altLang="zh-CN" sz="1800" b="1" dirty="0" smtClean="0"/>
              <a:t>120</a:t>
            </a:r>
            <a:r>
              <a:rPr lang="zh-CN" altLang="en-US" sz="1800" b="1" dirty="0" smtClean="0"/>
              <a:t>点</a:t>
            </a:r>
            <a:endParaRPr lang="zh-CN" altLang="en-US" sz="1800" b="1" dirty="0"/>
          </a:p>
        </p:txBody>
      </p:sp>
      <p:sp>
        <p:nvSpPr>
          <p:cNvPr id="35" name="矩形 34"/>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期权价值的构成</a:t>
            </a:r>
            <a:endParaRPr lang="zh-CN" altLang="zh-CN" sz="2400" b="1" dirty="0" smtClean="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7961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ppt_x"/>
                                          </p:val>
                                        </p:tav>
                                        <p:tav tm="100000">
                                          <p:val>
                                            <p:strVal val="#ppt_x"/>
                                          </p:val>
                                        </p:tav>
                                      </p:tavLst>
                                    </p:anim>
                                    <p:anim calcmode="lin" valueType="num">
                                      <p:cBhvr additive="base">
                                        <p:cTn id="8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ppt_x"/>
                                          </p:val>
                                        </p:tav>
                                        <p:tav tm="100000">
                                          <p:val>
                                            <p:strVal val="#ppt_x"/>
                                          </p:val>
                                        </p:tav>
                                      </p:tavLst>
                                    </p:anim>
                                    <p:anim calcmode="lin" valueType="num">
                                      <p:cBhvr additive="base">
                                        <p:cTn id="90" dur="50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5"/>
                                        </p:tgtEl>
                                        <p:attrNameLst>
                                          <p:attrName>style.visibility</p:attrName>
                                        </p:attrNameLst>
                                      </p:cBhvr>
                                      <p:to>
                                        <p:strVal val="visible"/>
                                      </p:to>
                                    </p:set>
                                    <p:anim calcmode="lin" valueType="num">
                                      <p:cBhvr additive="base">
                                        <p:cTn id="105" dur="500" fill="hold"/>
                                        <p:tgtEl>
                                          <p:spTgt spid="15"/>
                                        </p:tgtEl>
                                        <p:attrNameLst>
                                          <p:attrName>ppt_x</p:attrName>
                                        </p:attrNameLst>
                                      </p:cBhvr>
                                      <p:tavLst>
                                        <p:tav tm="0">
                                          <p:val>
                                            <p:strVal val="#ppt_x"/>
                                          </p:val>
                                        </p:tav>
                                        <p:tav tm="100000">
                                          <p:val>
                                            <p:strVal val="#ppt_x"/>
                                          </p:val>
                                        </p:tav>
                                      </p:tavLst>
                                    </p:anim>
                                    <p:anim calcmode="lin" valueType="num">
                                      <p:cBhvr additive="base">
                                        <p:cTn id="10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2" grpId="0"/>
      <p:bldP spid="23" grpId="0"/>
      <p:bldP spid="24" grpId="0"/>
      <p:bldP spid="27" grpId="0" animBg="1"/>
      <p:bldP spid="31" grpId="0"/>
      <p:bldP spid="33" grpId="0" animBg="1"/>
      <p:bldP spid="34" grpId="0" animBg="1"/>
      <p:bldP spid="29" grpId="0"/>
      <p:bldP spid="36" grpId="0" animBg="1"/>
      <p:bldP spid="38"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913560" y="5594347"/>
            <a:ext cx="1801812" cy="331787"/>
          </a:xfrm>
        </p:spPr>
        <p:txBody>
          <a:bodyPr/>
          <a:lstStyle/>
          <a:p>
            <a:pPr>
              <a:defRPr/>
            </a:pPr>
            <a:r>
              <a:rPr lang="en-US" altLang="zh-CN" dirty="0" smtClean="0"/>
              <a:t>- </a:t>
            </a:r>
            <a:fld id="{A5F9C235-3658-4CBB-9B7C-92C89262753C}" type="slidenum">
              <a:rPr lang="en-US" altLang="zh-CN" smtClean="0"/>
              <a:pPr>
                <a:defRPr/>
              </a:pPr>
              <a:t>22</a:t>
            </a:fld>
            <a:r>
              <a:rPr lang="en-US" altLang="zh-CN" dirty="0" smtClean="0"/>
              <a:t> -</a:t>
            </a:r>
            <a:endParaRPr lang="en-US" altLang="zh-CN" dirty="0"/>
          </a:p>
        </p:txBody>
      </p:sp>
      <p:sp>
        <p:nvSpPr>
          <p:cNvPr id="4" name="内容占位符 2"/>
          <p:cNvSpPr txBox="1">
            <a:spLocks/>
          </p:cNvSpPr>
          <p:nvPr/>
        </p:nvSpPr>
        <p:spPr bwMode="auto">
          <a:xfrm>
            <a:off x="285719" y="1142984"/>
            <a:ext cx="8428861" cy="30060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a:lnSpc>
                <a:spcPct val="150000"/>
              </a:lnSpc>
              <a:buClr>
                <a:srgbClr val="33CC33"/>
              </a:buClr>
              <a:buFont typeface="Wingdings" pitchFamily="2" charset="2"/>
              <a:buChar char="n"/>
            </a:pPr>
            <a:r>
              <a:rPr lang="zh-CN" altLang="en-US" sz="1800" dirty="0" smtClean="0">
                <a:solidFill>
                  <a:srgbClr val="3366CC"/>
                </a:solidFill>
                <a:latin typeface="华文中宋" pitchFamily="2" charset="-122"/>
                <a:ea typeface="华文中宋" pitchFamily="2" charset="-122"/>
              </a:rPr>
              <a:t>看跌期权的价值构成</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dirty="0">
              <a:solidFill>
                <a:srgbClr val="3366CC"/>
              </a:solidFill>
              <a:latin typeface="华文中宋" pitchFamily="2" charset="-122"/>
              <a:ea typeface="华文中宋" pitchFamily="2" charset="-122"/>
            </a:endParaRPr>
          </a:p>
        </p:txBody>
      </p:sp>
      <p:cxnSp>
        <p:nvCxnSpPr>
          <p:cNvPr id="16" name="直接连接符 15"/>
          <p:cNvCxnSpPr/>
          <p:nvPr/>
        </p:nvCxnSpPr>
        <p:spPr>
          <a:xfrm rot="5400000">
            <a:off x="2179621" y="4035430"/>
            <a:ext cx="3786214" cy="1588"/>
          </a:xfrm>
          <a:prstGeom prst="line">
            <a:avLst/>
          </a:prstGeom>
          <a:ln w="1905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2929720" y="4285462"/>
            <a:ext cx="428627" cy="1588"/>
          </a:xfrm>
          <a:prstGeom prst="line">
            <a:avLst/>
          </a:prstGeom>
          <a:ln w="190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Line 5"/>
          <p:cNvSpPr>
            <a:spLocks noChangeShapeType="1"/>
          </p:cNvSpPr>
          <p:nvPr/>
        </p:nvSpPr>
        <p:spPr bwMode="auto">
          <a:xfrm flipV="1">
            <a:off x="2071670" y="5286389"/>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14" name="直接连接符 13"/>
          <p:cNvCxnSpPr/>
          <p:nvPr/>
        </p:nvCxnSpPr>
        <p:spPr>
          <a:xfrm>
            <a:off x="4071934" y="5286389"/>
            <a:ext cx="2786084"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71670" y="3714753"/>
            <a:ext cx="2000264" cy="157163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4429918" y="5071280"/>
            <a:ext cx="428628" cy="1588"/>
          </a:xfrm>
          <a:prstGeom prst="straightConnector1">
            <a:avLst/>
          </a:prstGeom>
          <a:ln w="1905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14414" y="4786323"/>
            <a:ext cx="1571636" cy="338554"/>
          </a:xfrm>
          <a:prstGeom prst="rect">
            <a:avLst/>
          </a:prstGeom>
          <a:noFill/>
        </p:spPr>
        <p:txBody>
          <a:bodyPr wrap="square" rtlCol="0">
            <a:spAutoFit/>
          </a:bodyPr>
          <a:lstStyle/>
          <a:p>
            <a:r>
              <a:rPr lang="zh-CN" altLang="en-US" dirty="0" smtClean="0">
                <a:solidFill>
                  <a:srgbClr val="FF0000"/>
                </a:solidFill>
                <a:latin typeface="+mn-ea"/>
                <a:ea typeface="+mn-ea"/>
              </a:rPr>
              <a:t>内在价值</a:t>
            </a:r>
            <a:r>
              <a:rPr lang="en-US" altLang="zh-CN" dirty="0" smtClean="0">
                <a:solidFill>
                  <a:srgbClr val="FF0000"/>
                </a:solidFill>
                <a:latin typeface="+mn-ea"/>
                <a:ea typeface="+mn-ea"/>
              </a:rPr>
              <a:t>100</a:t>
            </a:r>
            <a:r>
              <a:rPr lang="zh-CN" altLang="en-US" dirty="0" smtClean="0">
                <a:solidFill>
                  <a:srgbClr val="FF0000"/>
                </a:solidFill>
                <a:latin typeface="+mn-ea"/>
                <a:ea typeface="+mn-ea"/>
              </a:rPr>
              <a:t>点</a:t>
            </a:r>
            <a:endParaRPr lang="zh-CN" altLang="en-US" dirty="0">
              <a:solidFill>
                <a:srgbClr val="FF0000"/>
              </a:solidFill>
              <a:latin typeface="+mn-ea"/>
              <a:ea typeface="+mn-ea"/>
            </a:endParaRPr>
          </a:p>
        </p:txBody>
      </p:sp>
      <p:cxnSp>
        <p:nvCxnSpPr>
          <p:cNvPr id="21" name="直接箭头连接符 20"/>
          <p:cNvCxnSpPr/>
          <p:nvPr/>
        </p:nvCxnSpPr>
        <p:spPr>
          <a:xfrm rot="5400000">
            <a:off x="2786844" y="4928404"/>
            <a:ext cx="714380" cy="1588"/>
          </a:xfrm>
          <a:prstGeom prst="straightConnector1">
            <a:avLst/>
          </a:prstGeom>
          <a:ln w="19050">
            <a:solidFill>
              <a:srgbClr val="006699"/>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14876" y="4929199"/>
            <a:ext cx="1285884" cy="338554"/>
          </a:xfrm>
          <a:prstGeom prst="rect">
            <a:avLst/>
          </a:prstGeom>
          <a:noFill/>
        </p:spPr>
        <p:txBody>
          <a:bodyPr wrap="square" rtlCol="0">
            <a:spAutoFit/>
          </a:bodyPr>
          <a:lstStyle/>
          <a:p>
            <a:r>
              <a:rPr lang="zh-CN" altLang="en-US" b="1" dirty="0" smtClean="0">
                <a:latin typeface="黑体" pitchFamily="49" charset="-122"/>
                <a:ea typeface="黑体" pitchFamily="49" charset="-122"/>
              </a:rPr>
              <a:t>时间价值</a:t>
            </a:r>
            <a:endParaRPr lang="zh-CN" altLang="en-US" b="1" dirty="0">
              <a:latin typeface="黑体" pitchFamily="49" charset="-122"/>
              <a:ea typeface="黑体" pitchFamily="49" charset="-122"/>
            </a:endParaRPr>
          </a:p>
        </p:txBody>
      </p:sp>
      <p:sp>
        <p:nvSpPr>
          <p:cNvPr id="23" name="TextBox 22"/>
          <p:cNvSpPr txBox="1"/>
          <p:nvPr/>
        </p:nvSpPr>
        <p:spPr>
          <a:xfrm>
            <a:off x="1285852" y="4143380"/>
            <a:ext cx="1500198" cy="338554"/>
          </a:xfrm>
          <a:prstGeom prst="rect">
            <a:avLst/>
          </a:prstGeom>
          <a:noFill/>
        </p:spPr>
        <p:txBody>
          <a:bodyPr wrap="square" rtlCol="0">
            <a:spAutoFit/>
          </a:bodyPr>
          <a:lstStyle/>
          <a:p>
            <a:r>
              <a:rPr lang="zh-CN" altLang="en-US" b="1" dirty="0" smtClean="0">
                <a:solidFill>
                  <a:srgbClr val="FFC000"/>
                </a:solidFill>
              </a:rPr>
              <a:t>时间价值</a:t>
            </a:r>
            <a:r>
              <a:rPr lang="en-US" altLang="zh-CN" b="1" dirty="0" smtClean="0">
                <a:solidFill>
                  <a:srgbClr val="FFC000"/>
                </a:solidFill>
              </a:rPr>
              <a:t>20</a:t>
            </a:r>
            <a:r>
              <a:rPr lang="zh-CN" altLang="en-US" b="1" dirty="0" smtClean="0">
                <a:solidFill>
                  <a:srgbClr val="FFC000"/>
                </a:solidFill>
              </a:rPr>
              <a:t>点</a:t>
            </a:r>
            <a:endParaRPr lang="zh-CN" altLang="en-US" b="1" dirty="0">
              <a:solidFill>
                <a:srgbClr val="FFC000"/>
              </a:solidFill>
            </a:endParaRPr>
          </a:p>
        </p:txBody>
      </p:sp>
      <p:sp>
        <p:nvSpPr>
          <p:cNvPr id="24" name="TextBox 23"/>
          <p:cNvSpPr txBox="1"/>
          <p:nvPr/>
        </p:nvSpPr>
        <p:spPr>
          <a:xfrm>
            <a:off x="4286248" y="4071943"/>
            <a:ext cx="1714512" cy="369332"/>
          </a:xfrm>
          <a:prstGeom prst="rect">
            <a:avLst/>
          </a:prstGeom>
          <a:noFill/>
        </p:spPr>
        <p:txBody>
          <a:bodyPr wrap="square" rtlCol="0">
            <a:spAutoFit/>
          </a:bodyPr>
          <a:lstStyle/>
          <a:p>
            <a:r>
              <a:rPr lang="zh-CN" altLang="en-US" sz="1800" b="1" dirty="0" smtClean="0"/>
              <a:t>看跌期权价值</a:t>
            </a:r>
            <a:endParaRPr lang="zh-CN" altLang="en-US" sz="1800" b="1" dirty="0"/>
          </a:p>
        </p:txBody>
      </p:sp>
      <p:sp>
        <p:nvSpPr>
          <p:cNvPr id="25" name="TextBox 24"/>
          <p:cNvSpPr txBox="1"/>
          <p:nvPr/>
        </p:nvSpPr>
        <p:spPr>
          <a:xfrm>
            <a:off x="2214546" y="3286125"/>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26" name="直接箭头连接符 25"/>
          <p:cNvCxnSpPr/>
          <p:nvPr/>
        </p:nvCxnSpPr>
        <p:spPr>
          <a:xfrm rot="5400000" flipH="1" flipV="1">
            <a:off x="1000894" y="4285463"/>
            <a:ext cx="214314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86644" y="5357827"/>
            <a:ext cx="1571636" cy="338554"/>
          </a:xfrm>
          <a:prstGeom prst="rect">
            <a:avLst/>
          </a:prstGeom>
          <a:noFill/>
        </p:spPr>
        <p:txBody>
          <a:bodyPr wrap="square" rtlCol="0">
            <a:spAutoFit/>
          </a:bodyPr>
          <a:lstStyle/>
          <a:p>
            <a:r>
              <a:rPr lang="zh-CN" altLang="en-US" b="1" dirty="0" smtClean="0"/>
              <a:t>标的资产价格</a:t>
            </a:r>
            <a:endParaRPr lang="zh-CN" altLang="en-US" b="1" dirty="0"/>
          </a:p>
        </p:txBody>
      </p:sp>
      <p:sp>
        <p:nvSpPr>
          <p:cNvPr id="28" name="TextBox 27"/>
          <p:cNvSpPr txBox="1"/>
          <p:nvPr/>
        </p:nvSpPr>
        <p:spPr>
          <a:xfrm>
            <a:off x="3491880" y="5877272"/>
            <a:ext cx="2000264" cy="369332"/>
          </a:xfrm>
          <a:prstGeom prst="rect">
            <a:avLst/>
          </a:prstGeom>
          <a:noFill/>
        </p:spPr>
        <p:txBody>
          <a:bodyPr wrap="square" rtlCol="0">
            <a:spAutoFit/>
          </a:bodyPr>
          <a:lstStyle/>
          <a:p>
            <a:r>
              <a:rPr lang="zh-CN" altLang="en-US" sz="1800" b="1" dirty="0" smtClean="0"/>
              <a:t>行权价格</a:t>
            </a:r>
            <a:r>
              <a:rPr lang="en-US" altLang="zh-CN" sz="1800" b="1" dirty="0" smtClean="0"/>
              <a:t>2200</a:t>
            </a:r>
            <a:endParaRPr lang="zh-CN" altLang="en-US" sz="1800" b="1" dirty="0"/>
          </a:p>
        </p:txBody>
      </p:sp>
      <p:sp>
        <p:nvSpPr>
          <p:cNvPr id="33" name="弧形 32"/>
          <p:cNvSpPr/>
          <p:nvPr/>
        </p:nvSpPr>
        <p:spPr>
          <a:xfrm rot="2089097" flipV="1">
            <a:off x="630212" y="-81087"/>
            <a:ext cx="7481581" cy="4553391"/>
          </a:xfrm>
          <a:prstGeom prst="arc">
            <a:avLst>
              <a:gd name="adj1" fmla="val 15884867"/>
              <a:gd name="adj2" fmla="val 20116501"/>
            </a:avLst>
          </a:prstGeom>
          <a:ln w="38100">
            <a:solidFill>
              <a:srgbClr val="006699"/>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大括号 35"/>
          <p:cNvSpPr/>
          <p:nvPr/>
        </p:nvSpPr>
        <p:spPr>
          <a:xfrm>
            <a:off x="2786050" y="4071942"/>
            <a:ext cx="214314" cy="428628"/>
          </a:xfrm>
          <a:prstGeom prst="lef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大括号 36"/>
          <p:cNvSpPr/>
          <p:nvPr/>
        </p:nvSpPr>
        <p:spPr>
          <a:xfrm>
            <a:off x="2857488" y="4572008"/>
            <a:ext cx="142876" cy="714380"/>
          </a:xfrm>
          <a:prstGeom prst="lef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4644008" y="1772816"/>
            <a:ext cx="1728192" cy="114300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虚值看跌期权</a:t>
            </a:r>
            <a:r>
              <a:rPr lang="en-US" altLang="zh-CN" sz="2000" dirty="0" smtClean="0"/>
              <a:t>:</a:t>
            </a:r>
          </a:p>
          <a:p>
            <a:r>
              <a:rPr lang="zh-CN" altLang="en-US" sz="2000" dirty="0" smtClean="0"/>
              <a:t>内在价值</a:t>
            </a:r>
            <a:r>
              <a:rPr lang="en-US" altLang="zh-CN" sz="2000" dirty="0" smtClean="0"/>
              <a:t>=0</a:t>
            </a:r>
          </a:p>
          <a:p>
            <a:r>
              <a:rPr lang="zh-CN" altLang="en-US" sz="2000" dirty="0" smtClean="0"/>
              <a:t>时间价值</a:t>
            </a:r>
            <a:r>
              <a:rPr lang="en-US" altLang="zh-CN" sz="2000" dirty="0" smtClean="0"/>
              <a:t>&gt;0</a:t>
            </a:r>
            <a:endParaRPr lang="zh-CN" altLang="en-US" sz="2000" dirty="0"/>
          </a:p>
        </p:txBody>
      </p:sp>
      <p:sp>
        <p:nvSpPr>
          <p:cNvPr id="31" name="矩形 30"/>
          <p:cNvSpPr/>
          <p:nvPr/>
        </p:nvSpPr>
        <p:spPr>
          <a:xfrm>
            <a:off x="2073258" y="1785926"/>
            <a:ext cx="1778662" cy="114300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实值看跌期权</a:t>
            </a:r>
            <a:r>
              <a:rPr lang="en-US" altLang="zh-CN" sz="2000" dirty="0" smtClean="0"/>
              <a:t>:</a:t>
            </a:r>
          </a:p>
          <a:p>
            <a:r>
              <a:rPr lang="zh-CN" altLang="en-US" sz="2000" dirty="0" smtClean="0"/>
              <a:t>内在价值</a:t>
            </a:r>
            <a:r>
              <a:rPr lang="en-US" altLang="zh-CN" sz="2000" dirty="0" smtClean="0"/>
              <a:t>&gt;0</a:t>
            </a:r>
          </a:p>
          <a:p>
            <a:r>
              <a:rPr lang="zh-CN" altLang="en-US" sz="2000" dirty="0" smtClean="0"/>
              <a:t>时间价值</a:t>
            </a:r>
            <a:r>
              <a:rPr lang="en-US" altLang="zh-CN" sz="2000" dirty="0" smtClean="0"/>
              <a:t>&gt;0</a:t>
            </a:r>
            <a:endParaRPr lang="zh-CN" altLang="en-US" sz="2000" dirty="0"/>
          </a:p>
        </p:txBody>
      </p:sp>
      <p:sp>
        <p:nvSpPr>
          <p:cNvPr id="32" name="右大括号 31"/>
          <p:cNvSpPr/>
          <p:nvPr/>
        </p:nvSpPr>
        <p:spPr>
          <a:xfrm>
            <a:off x="3286116" y="4143380"/>
            <a:ext cx="357190" cy="1143008"/>
          </a:xfrm>
          <a:prstGeom prst="rightBrace">
            <a:avLst/>
          </a:prstGeom>
          <a:ln w="38100">
            <a:solidFill>
              <a:srgbClr val="CC66F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1928794" y="5715016"/>
            <a:ext cx="1643074" cy="369332"/>
          </a:xfrm>
          <a:prstGeom prst="rect">
            <a:avLst/>
          </a:prstGeom>
          <a:noFill/>
        </p:spPr>
        <p:txBody>
          <a:bodyPr wrap="square" rtlCol="0">
            <a:spAutoFit/>
          </a:bodyPr>
          <a:lstStyle/>
          <a:p>
            <a:r>
              <a:rPr lang="zh-CN" altLang="en-US" sz="1800" b="1" dirty="0" smtClean="0"/>
              <a:t>当前价格</a:t>
            </a:r>
            <a:r>
              <a:rPr lang="en-US" altLang="zh-CN" sz="1800" b="1" dirty="0" smtClean="0"/>
              <a:t>2100</a:t>
            </a:r>
            <a:endParaRPr lang="zh-CN" altLang="en-US" sz="1800" b="1" dirty="0"/>
          </a:p>
        </p:txBody>
      </p:sp>
      <p:cxnSp>
        <p:nvCxnSpPr>
          <p:cNvPr id="35" name="直接箭头连接符 34"/>
          <p:cNvCxnSpPr/>
          <p:nvPr/>
        </p:nvCxnSpPr>
        <p:spPr>
          <a:xfrm rot="5400000">
            <a:off x="2821769" y="5393545"/>
            <a:ext cx="357190" cy="285752"/>
          </a:xfrm>
          <a:prstGeom prst="straightConnector1">
            <a:avLst/>
          </a:prstGeom>
          <a:ln w="1905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71868" y="4500570"/>
            <a:ext cx="1643074" cy="584775"/>
          </a:xfrm>
          <a:prstGeom prst="rect">
            <a:avLst/>
          </a:prstGeom>
          <a:noFill/>
        </p:spPr>
        <p:txBody>
          <a:bodyPr wrap="square" rtlCol="0">
            <a:spAutoFit/>
          </a:bodyPr>
          <a:lstStyle/>
          <a:p>
            <a:r>
              <a:rPr lang="zh-CN" altLang="en-US" b="1" dirty="0" smtClean="0"/>
              <a:t>看跌期权价值</a:t>
            </a:r>
            <a:r>
              <a:rPr lang="en-US" altLang="zh-CN" b="1" dirty="0" smtClean="0"/>
              <a:t>120</a:t>
            </a:r>
            <a:r>
              <a:rPr lang="zh-CN" altLang="en-US" b="1" dirty="0" smtClean="0"/>
              <a:t>点</a:t>
            </a:r>
            <a:endParaRPr lang="zh-CN" altLang="en-US" b="1" dirty="0"/>
          </a:p>
        </p:txBody>
      </p:sp>
      <p:sp>
        <p:nvSpPr>
          <p:cNvPr id="29" name="矩形 28"/>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期权价值的构成</a:t>
            </a:r>
            <a:endParaRPr lang="zh-CN" altLang="zh-CN" sz="2400" b="1" dirty="0" smtClean="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7961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fill="hold"/>
                                        <p:tgtEl>
                                          <p:spTgt spid="37"/>
                                        </p:tgtEl>
                                        <p:attrNameLst>
                                          <p:attrName>ppt_x</p:attrName>
                                        </p:attrNameLst>
                                      </p:cBhvr>
                                      <p:tavLst>
                                        <p:tav tm="0">
                                          <p:val>
                                            <p:strVal val="#ppt_x"/>
                                          </p:val>
                                        </p:tav>
                                        <p:tav tm="100000">
                                          <p:val>
                                            <p:strVal val="#ppt_x"/>
                                          </p:val>
                                        </p:tav>
                                      </p:tavLst>
                                    </p:anim>
                                    <p:anim calcmode="lin" valueType="num">
                                      <p:cBhvr additive="base">
                                        <p:cTn id="80" dur="5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500" fill="hold"/>
                                        <p:tgtEl>
                                          <p:spTgt spid="36"/>
                                        </p:tgtEl>
                                        <p:attrNameLst>
                                          <p:attrName>ppt_x</p:attrName>
                                        </p:attrNameLst>
                                      </p:cBhvr>
                                      <p:tavLst>
                                        <p:tav tm="0">
                                          <p:val>
                                            <p:strVal val="#ppt_x"/>
                                          </p:val>
                                        </p:tav>
                                        <p:tav tm="100000">
                                          <p:val>
                                            <p:strVal val="#ppt_x"/>
                                          </p:val>
                                        </p:tav>
                                      </p:tavLst>
                                    </p:anim>
                                    <p:anim calcmode="lin" valueType="num">
                                      <p:cBhvr additive="base">
                                        <p:cTn id="9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 calcmode="lin" valueType="num">
                                      <p:cBhvr additive="base">
                                        <p:cTn id="105" dur="500" fill="hold"/>
                                        <p:tgtEl>
                                          <p:spTgt spid="30"/>
                                        </p:tgtEl>
                                        <p:attrNameLst>
                                          <p:attrName>ppt_x</p:attrName>
                                        </p:attrNameLst>
                                      </p:cBhvr>
                                      <p:tavLst>
                                        <p:tav tm="0">
                                          <p:val>
                                            <p:strVal val="#ppt_x"/>
                                          </p:val>
                                        </p:tav>
                                        <p:tav tm="100000">
                                          <p:val>
                                            <p:strVal val="#ppt_x"/>
                                          </p:val>
                                        </p:tav>
                                      </p:tavLst>
                                    </p:anim>
                                    <p:anim calcmode="lin" valueType="num">
                                      <p:cBhvr additive="base">
                                        <p:cTn id="10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4" grpId="0"/>
      <p:bldP spid="28" grpId="0"/>
      <p:bldP spid="33" grpId="0" animBg="1"/>
      <p:bldP spid="36" grpId="0" animBg="1"/>
      <p:bldP spid="37" grpId="0" animBg="1"/>
      <p:bldP spid="30" grpId="0" animBg="1"/>
      <p:bldP spid="31" grpId="0" animBg="1"/>
      <p:bldP spid="32" grpId="0" animBg="1"/>
      <p:bldP spid="34"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23</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23</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23</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期权理论价值的计算方法</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571472" y="1357298"/>
            <a:ext cx="8032976" cy="4325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342900" lvl="1" indent="-342900">
              <a:lnSpc>
                <a:spcPct val="150000"/>
              </a:lnSpc>
              <a:buClr>
                <a:srgbClr val="33CC33"/>
              </a:buClr>
              <a:buFont typeface="Wingdings" pitchFamily="2" charset="2"/>
              <a:buChar char="p"/>
            </a:pPr>
            <a:r>
              <a:rPr lang="en-US" altLang="zh-CN" sz="2000" dirty="0" smtClean="0">
                <a:solidFill>
                  <a:srgbClr val="3366CC"/>
                </a:solidFill>
                <a:latin typeface="华文中宋" pitchFamily="2" charset="-122"/>
                <a:ea typeface="华文中宋" pitchFamily="2" charset="-122"/>
              </a:rPr>
              <a:t>Black-</a:t>
            </a:r>
            <a:r>
              <a:rPr lang="en-US" altLang="zh-CN" sz="2000" dirty="0" err="1" smtClean="0">
                <a:solidFill>
                  <a:srgbClr val="3366CC"/>
                </a:solidFill>
                <a:latin typeface="华文中宋" pitchFamily="2" charset="-122"/>
                <a:ea typeface="华文中宋" pitchFamily="2" charset="-122"/>
              </a:rPr>
              <a:t>Scholes</a:t>
            </a:r>
            <a:r>
              <a:rPr lang="zh-CN" altLang="en-US" sz="2000" dirty="0" smtClean="0">
                <a:solidFill>
                  <a:srgbClr val="3366CC"/>
                </a:solidFill>
                <a:latin typeface="华文中宋" pitchFamily="2" charset="-122"/>
                <a:ea typeface="华文中宋" pitchFamily="2" charset="-122"/>
              </a:rPr>
              <a:t>公式（最广为接受的定价方法）</a:t>
            </a:r>
            <a:endParaRPr lang="en-US" altLang="zh-CN" sz="2000" dirty="0" smtClean="0">
              <a:solidFill>
                <a:srgbClr val="3366CC"/>
              </a:solidFill>
              <a:latin typeface="华文中宋" pitchFamily="2" charset="-122"/>
              <a:ea typeface="华文中宋" pitchFamily="2" charset="-122"/>
            </a:endParaRPr>
          </a:p>
          <a:p>
            <a:pPr marL="1200150" lvl="3" indent="-342900">
              <a:lnSpc>
                <a:spcPct val="150000"/>
              </a:lnSpc>
              <a:buClr>
                <a:srgbClr val="33CC33"/>
              </a:buClr>
              <a:buFont typeface="Wingdings" pitchFamily="2" charset="2"/>
              <a:buChar char="n"/>
            </a:pPr>
            <a:r>
              <a:rPr lang="zh-CN" altLang="en-US" sz="1800" dirty="0" smtClean="0">
                <a:solidFill>
                  <a:srgbClr val="3366CC"/>
                </a:solidFill>
                <a:latin typeface="华文中宋" pitchFamily="2" charset="-122"/>
                <a:ea typeface="华文中宋" pitchFamily="2" charset="-122"/>
              </a:rPr>
              <a:t>我们提供了简便易行的</a:t>
            </a:r>
            <a:r>
              <a:rPr lang="en-US" altLang="zh-CN" sz="1800" dirty="0" smtClean="0">
                <a:solidFill>
                  <a:srgbClr val="3366CC"/>
                </a:solidFill>
                <a:latin typeface="华文中宋" pitchFamily="2" charset="-122"/>
                <a:ea typeface="华文中宋" pitchFamily="2" charset="-122"/>
              </a:rPr>
              <a:t>Excel</a:t>
            </a:r>
            <a:r>
              <a:rPr lang="zh-CN" altLang="en-US" sz="1800" dirty="0" smtClean="0">
                <a:solidFill>
                  <a:srgbClr val="3366CC"/>
                </a:solidFill>
                <a:latin typeface="华文中宋" pitchFamily="2" charset="-122"/>
                <a:ea typeface="华文中宋" pitchFamily="2" charset="-122"/>
              </a:rPr>
              <a:t>表格工具，输入以下变量可以计算期权理论价值</a:t>
            </a:r>
            <a:endParaRPr lang="en-US" altLang="zh-CN" sz="1400"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沪深</a:t>
            </a:r>
            <a:r>
              <a:rPr lang="en-US" altLang="zh-CN" sz="1800" dirty="0" smtClean="0">
                <a:solidFill>
                  <a:srgbClr val="3366CC"/>
                </a:solidFill>
                <a:latin typeface="华文中宋" pitchFamily="2" charset="-122"/>
                <a:ea typeface="华文中宋" pitchFamily="2" charset="-122"/>
              </a:rPr>
              <a:t>300</a:t>
            </a:r>
            <a:r>
              <a:rPr lang="zh-CN" altLang="en-US" sz="1800" dirty="0" smtClean="0">
                <a:solidFill>
                  <a:srgbClr val="3366CC"/>
                </a:solidFill>
                <a:latin typeface="华文中宋" pitchFamily="2" charset="-122"/>
                <a:ea typeface="华文中宋" pitchFamily="2" charset="-122"/>
              </a:rPr>
              <a:t>指数当前价格</a:t>
            </a:r>
            <a:endParaRPr lang="en-US" altLang="zh-CN" sz="1800"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期权合约的行权价格</a:t>
            </a:r>
            <a:endParaRPr lang="en-US" altLang="zh-CN" sz="1800"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时间期限</a:t>
            </a:r>
            <a:endParaRPr lang="en-US" altLang="zh-CN" sz="1800"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C00000"/>
                </a:solidFill>
                <a:latin typeface="华文中宋" pitchFamily="2" charset="-122"/>
                <a:ea typeface="华文中宋" pitchFamily="2" charset="-122"/>
              </a:rPr>
              <a:t>沪深</a:t>
            </a:r>
            <a:r>
              <a:rPr lang="en-US" altLang="zh-CN" sz="1800" dirty="0" smtClean="0">
                <a:solidFill>
                  <a:srgbClr val="C00000"/>
                </a:solidFill>
                <a:latin typeface="华文中宋" pitchFamily="2" charset="-122"/>
                <a:ea typeface="华文中宋" pitchFamily="2" charset="-122"/>
              </a:rPr>
              <a:t>300</a:t>
            </a:r>
            <a:r>
              <a:rPr lang="zh-CN" altLang="en-US" sz="1800" dirty="0" smtClean="0">
                <a:solidFill>
                  <a:srgbClr val="C00000"/>
                </a:solidFill>
                <a:latin typeface="华文中宋" pitchFamily="2" charset="-122"/>
                <a:ea typeface="华文中宋" pitchFamily="2" charset="-122"/>
              </a:rPr>
              <a:t>指数预期波动率（不同投资者，不同的预期）</a:t>
            </a:r>
            <a:endParaRPr lang="en-US" altLang="zh-CN" sz="1800" dirty="0" smtClean="0">
              <a:solidFill>
                <a:srgbClr val="C00000"/>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C00000"/>
                </a:solidFill>
                <a:latin typeface="华文中宋" pitchFamily="2" charset="-122"/>
                <a:ea typeface="华文中宋" pitchFamily="2" charset="-122"/>
              </a:rPr>
              <a:t>无风险利率（不同投资者，不同的融资成本）</a:t>
            </a:r>
            <a:endParaRPr lang="en-US" altLang="zh-CN" sz="1800" dirty="0" smtClean="0">
              <a:solidFill>
                <a:srgbClr val="C00000"/>
              </a:solidFill>
              <a:latin typeface="华文中宋" pitchFamily="2" charset="-122"/>
              <a:ea typeface="华文中宋" pitchFamily="2" charset="-122"/>
            </a:endParaRPr>
          </a:p>
          <a:p>
            <a:pPr marL="1200150" lvl="3" indent="-342900">
              <a:lnSpc>
                <a:spcPct val="150000"/>
              </a:lnSpc>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1200150" lvl="3" indent="-34290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lnSpc>
                <a:spcPct val="150000"/>
              </a:lnSpc>
              <a:buClr>
                <a:srgbClr val="33CC33"/>
              </a:buClr>
              <a:buNone/>
            </a:pPr>
            <a:endParaRPr lang="en-US" altLang="zh-CN" sz="2000"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94861173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24</a:t>
            </a:fld>
            <a:r>
              <a:rPr lang="en-US" altLang="zh-CN" smtClean="0"/>
              <a:t> -</a:t>
            </a:r>
            <a:endParaRPr lang="en-US" altLang="zh-CN"/>
          </a:p>
        </p:txBody>
      </p:sp>
      <p:sp>
        <p:nvSpPr>
          <p:cNvPr id="5" name="矩形 4"/>
          <p:cNvSpPr/>
          <p:nvPr/>
        </p:nvSpPr>
        <p:spPr>
          <a:xfrm>
            <a:off x="1979712" y="404664"/>
            <a:ext cx="6092750" cy="553998"/>
          </a:xfrm>
          <a:prstGeom prst="rect">
            <a:avLst/>
          </a:prstGeom>
        </p:spPr>
        <p:txBody>
          <a:bodyPr wrap="square">
            <a:spAutoFit/>
          </a:bodyPr>
          <a:lstStyle/>
          <a:p>
            <a:pPr marL="1143000" lvl="2" indent="-228600" eaLnBrk="0" hangingPunct="0">
              <a:lnSpc>
                <a:spcPct val="150000"/>
              </a:lnSpc>
              <a:spcBef>
                <a:spcPct val="20000"/>
              </a:spcBef>
              <a:buClr>
                <a:srgbClr val="33CC33"/>
              </a:buClr>
              <a:buFont typeface="Wingdings" pitchFamily="2" charset="2"/>
              <a:buChar char="u"/>
            </a:pPr>
            <a:r>
              <a:rPr lang="zh-CN" altLang="en-US" sz="2000" b="1" dirty="0" smtClean="0">
                <a:solidFill>
                  <a:srgbClr val="3366CC"/>
                </a:solidFill>
                <a:latin typeface="华文中宋" pitchFamily="2" charset="-122"/>
                <a:ea typeface="华文中宋" pitchFamily="2" charset="-122"/>
              </a:rPr>
              <a:t>股指期权定价公式（</a:t>
            </a:r>
            <a:r>
              <a:rPr lang="en-US" altLang="zh-CN" sz="2000" b="1" dirty="0" smtClean="0">
                <a:solidFill>
                  <a:srgbClr val="3366CC"/>
                </a:solidFill>
                <a:latin typeface="华文中宋" pitchFamily="2" charset="-122"/>
                <a:ea typeface="华文中宋" pitchFamily="2" charset="-122"/>
              </a:rPr>
              <a:t>BS</a:t>
            </a:r>
            <a:r>
              <a:rPr lang="zh-CN" altLang="en-US" sz="2000" b="1" dirty="0" smtClean="0">
                <a:solidFill>
                  <a:srgbClr val="3366CC"/>
                </a:solidFill>
                <a:latin typeface="华文中宋" pitchFamily="2" charset="-122"/>
                <a:ea typeface="华文中宋" pitchFamily="2" charset="-122"/>
              </a:rPr>
              <a:t>公式）</a:t>
            </a:r>
          </a:p>
        </p:txBody>
      </p:sp>
      <p:pic>
        <p:nvPicPr>
          <p:cNvPr id="6" name="Picture 2"/>
          <p:cNvPicPr>
            <a:picLocks noChangeAspect="1" noChangeArrowheads="1"/>
          </p:cNvPicPr>
          <p:nvPr/>
        </p:nvPicPr>
        <p:blipFill>
          <a:blip r:embed="rId2" cstate="print"/>
          <a:srcRect/>
          <a:stretch>
            <a:fillRect/>
          </a:stretch>
        </p:blipFill>
        <p:spPr bwMode="auto">
          <a:xfrm>
            <a:off x="395536" y="1196752"/>
            <a:ext cx="8496943"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25</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25</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25</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影响期权价值的因素</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395536" y="1268760"/>
            <a:ext cx="8208912" cy="4414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dirty="0" smtClean="0">
                <a:solidFill>
                  <a:srgbClr val="3366CC"/>
                </a:solidFill>
                <a:latin typeface="华文中宋" pitchFamily="2" charset="-122"/>
                <a:ea typeface="华文中宋" pitchFamily="2" charset="-122"/>
              </a:rPr>
              <a:t>影响期权价值的因素包括</a:t>
            </a:r>
            <a:r>
              <a:rPr lang="zh-CN" altLang="en-US" sz="2000" dirty="0">
                <a:solidFill>
                  <a:srgbClr val="3366CC"/>
                </a:solidFill>
                <a:latin typeface="华文中宋" pitchFamily="2" charset="-122"/>
                <a:ea typeface="华文中宋" pitchFamily="2" charset="-122"/>
              </a:rPr>
              <a:t>：标的资产价格、期权</a:t>
            </a:r>
            <a:r>
              <a:rPr lang="zh-CN" altLang="en-US" sz="2000" dirty="0" smtClean="0">
                <a:solidFill>
                  <a:srgbClr val="3366CC"/>
                </a:solidFill>
                <a:latin typeface="华文中宋" pitchFamily="2" charset="-122"/>
                <a:ea typeface="华文中宋" pitchFamily="2" charset="-122"/>
              </a:rPr>
              <a:t>的行权价格</a:t>
            </a:r>
            <a:r>
              <a:rPr lang="zh-CN" altLang="en-US" sz="2000" dirty="0">
                <a:solidFill>
                  <a:srgbClr val="3366CC"/>
                </a:solidFill>
                <a:latin typeface="华文中宋" pitchFamily="2" charset="-122"/>
                <a:ea typeface="华文中宋" pitchFamily="2" charset="-122"/>
              </a:rPr>
              <a:t>、到期剩余时间、标的资产价格的波动水平以及无风险</a:t>
            </a:r>
            <a:r>
              <a:rPr lang="zh-CN" altLang="en-US" sz="2000" dirty="0" smtClean="0">
                <a:solidFill>
                  <a:srgbClr val="3366CC"/>
                </a:solidFill>
                <a:latin typeface="华文中宋" pitchFamily="2" charset="-122"/>
                <a:ea typeface="华文中宋" pitchFamily="2" charset="-122"/>
              </a:rPr>
              <a:t>利率等</a:t>
            </a:r>
            <a:endParaRPr lang="en-US" altLang="zh-CN" sz="1800" dirty="0" smtClean="0">
              <a:solidFill>
                <a:srgbClr val="3366CC"/>
              </a:solidFill>
              <a:latin typeface="华文中宋" pitchFamily="2" charset="-122"/>
              <a:ea typeface="华文中宋" pitchFamily="2"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1844520182"/>
              </p:ext>
            </p:extLst>
          </p:nvPr>
        </p:nvGraphicFramePr>
        <p:xfrm>
          <a:off x="468311" y="2443068"/>
          <a:ext cx="8208144" cy="3506212"/>
        </p:xfrm>
        <a:graphic>
          <a:graphicData uri="http://schemas.openxmlformats.org/drawingml/2006/table">
            <a:tbl>
              <a:tblPr firstRow="1" firstCol="1" bandRow="1">
                <a:tableStyleId>{21E4AEA4-8DFA-4A89-87EB-49C32662AFE0}</a:tableStyleId>
              </a:tblPr>
              <a:tblGrid>
                <a:gridCol w="2052036"/>
                <a:gridCol w="2052036"/>
                <a:gridCol w="2052036"/>
                <a:gridCol w="2052036"/>
              </a:tblGrid>
              <a:tr h="515132">
                <a:tc gridSpan="2">
                  <a:txBody>
                    <a:bodyPr/>
                    <a:lstStyle/>
                    <a:p>
                      <a:pPr algn="ctr">
                        <a:lnSpc>
                          <a:spcPts val="1875"/>
                        </a:lnSpc>
                        <a:spcAft>
                          <a:spcPts val="0"/>
                        </a:spcAft>
                      </a:pPr>
                      <a:r>
                        <a:rPr lang="zh-CN" sz="1400" kern="0" dirty="0">
                          <a:solidFill>
                            <a:schemeClr val="accent5"/>
                          </a:solidFill>
                          <a:effectLst/>
                        </a:rPr>
                        <a:t>影响因素</a:t>
                      </a:r>
                      <a:endParaRPr lang="zh-CN" sz="1400" kern="100" dirty="0">
                        <a:solidFill>
                          <a:schemeClr val="accent5"/>
                        </a:solidFill>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lnSpc>
                          <a:spcPts val="1875"/>
                        </a:lnSpc>
                        <a:spcAft>
                          <a:spcPts val="0"/>
                        </a:spcAft>
                      </a:pPr>
                      <a:r>
                        <a:rPr lang="zh-CN" altLang="en-US" sz="1400" kern="0" dirty="0" smtClean="0">
                          <a:solidFill>
                            <a:schemeClr val="accent5"/>
                          </a:solidFill>
                          <a:effectLst/>
                        </a:rPr>
                        <a:t>看涨期</a:t>
                      </a:r>
                      <a:r>
                        <a:rPr lang="zh-CN" sz="1400" kern="0" dirty="0" smtClean="0">
                          <a:solidFill>
                            <a:schemeClr val="accent5"/>
                          </a:solidFill>
                          <a:effectLst/>
                        </a:rPr>
                        <a:t>权</a:t>
                      </a:r>
                      <a:r>
                        <a:rPr lang="zh-CN" altLang="en-US" sz="1400" kern="0" dirty="0" smtClean="0">
                          <a:solidFill>
                            <a:schemeClr val="accent5"/>
                          </a:solidFill>
                          <a:effectLst/>
                        </a:rPr>
                        <a:t>价值</a:t>
                      </a:r>
                      <a:endParaRPr lang="zh-CN" sz="1400" kern="100" dirty="0">
                        <a:solidFill>
                          <a:schemeClr val="accent5"/>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altLang="en-US" sz="1400" kern="0" dirty="0" smtClean="0">
                          <a:solidFill>
                            <a:schemeClr val="accent5"/>
                          </a:solidFill>
                          <a:effectLst/>
                        </a:rPr>
                        <a:t>看跌期</a:t>
                      </a:r>
                      <a:r>
                        <a:rPr lang="zh-CN" sz="1400" kern="0" dirty="0" smtClean="0">
                          <a:solidFill>
                            <a:schemeClr val="accent5"/>
                          </a:solidFill>
                          <a:effectLst/>
                        </a:rPr>
                        <a:t>权</a:t>
                      </a:r>
                      <a:r>
                        <a:rPr lang="zh-CN" altLang="en-US" sz="1400" kern="0" dirty="0" smtClean="0">
                          <a:solidFill>
                            <a:schemeClr val="accent5"/>
                          </a:solidFill>
                          <a:effectLst/>
                        </a:rPr>
                        <a:t>价值</a:t>
                      </a:r>
                      <a:endParaRPr lang="zh-CN" sz="1400" kern="100" dirty="0">
                        <a:solidFill>
                          <a:schemeClr val="accent5"/>
                        </a:solidFill>
                        <a:effectLst/>
                        <a:latin typeface="Calibri"/>
                        <a:ea typeface="宋体"/>
                        <a:cs typeface="Times New Roman"/>
                      </a:endParaRPr>
                    </a:p>
                  </a:txBody>
                  <a:tcPr marL="68580" marR="68580" marT="0" marB="0" anchor="ctr"/>
                </a:tc>
              </a:tr>
              <a:tr h="299108">
                <a:tc rowSpan="2">
                  <a:txBody>
                    <a:bodyPr/>
                    <a:lstStyle/>
                    <a:p>
                      <a:pPr algn="ctr">
                        <a:lnSpc>
                          <a:spcPts val="1875"/>
                        </a:lnSpc>
                        <a:spcAft>
                          <a:spcPts val="0"/>
                        </a:spcAft>
                      </a:pPr>
                      <a:r>
                        <a:rPr lang="zh-CN" sz="1400" kern="0" dirty="0">
                          <a:solidFill>
                            <a:schemeClr val="accent5"/>
                          </a:solidFill>
                          <a:effectLst/>
                        </a:rPr>
                        <a:t>标的资产价格</a:t>
                      </a:r>
                      <a:endParaRPr lang="zh-CN" sz="1400" kern="100" dirty="0">
                        <a:solidFill>
                          <a:schemeClr val="accent5"/>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上升</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r>
              <a:tr h="299108">
                <a:tc vMerge="1">
                  <a:txBody>
                    <a:bodyPr/>
                    <a:lstStyle/>
                    <a:p>
                      <a:endParaRPr lang="zh-CN" altLang="en-US"/>
                    </a:p>
                  </a:txBody>
                  <a:tcPr/>
                </a:tc>
                <a:tc>
                  <a:txBody>
                    <a:bodyPr/>
                    <a:lstStyle/>
                    <a:p>
                      <a:pPr algn="ctr">
                        <a:lnSpc>
                          <a:spcPts val="1875"/>
                        </a:lnSpc>
                        <a:spcAft>
                          <a:spcPts val="0"/>
                        </a:spcAft>
                      </a:pPr>
                      <a:r>
                        <a:rPr lang="zh-CN" sz="1400" kern="0" dirty="0">
                          <a:solidFill>
                            <a:schemeClr val="tx1"/>
                          </a:solidFill>
                          <a:effectLst/>
                        </a:rPr>
                        <a:t>下降</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r>
              <a:tr h="299108">
                <a:tc rowSpan="2">
                  <a:txBody>
                    <a:bodyPr/>
                    <a:lstStyle/>
                    <a:p>
                      <a:pPr algn="ctr">
                        <a:lnSpc>
                          <a:spcPts val="1875"/>
                        </a:lnSpc>
                        <a:spcAft>
                          <a:spcPts val="0"/>
                        </a:spcAft>
                      </a:pPr>
                      <a:r>
                        <a:rPr lang="zh-CN" sz="1400" kern="0" dirty="0" smtClean="0">
                          <a:solidFill>
                            <a:schemeClr val="accent5"/>
                          </a:solidFill>
                          <a:effectLst/>
                        </a:rPr>
                        <a:t>行</a:t>
                      </a:r>
                      <a:r>
                        <a:rPr lang="zh-CN" altLang="en-US" sz="1400" kern="0" dirty="0" smtClean="0">
                          <a:solidFill>
                            <a:schemeClr val="accent5"/>
                          </a:solidFill>
                          <a:effectLst/>
                        </a:rPr>
                        <a:t>权</a:t>
                      </a:r>
                      <a:r>
                        <a:rPr lang="zh-CN" sz="1400" kern="0" dirty="0" smtClean="0">
                          <a:solidFill>
                            <a:schemeClr val="accent5"/>
                          </a:solidFill>
                          <a:effectLst/>
                        </a:rPr>
                        <a:t>价格</a:t>
                      </a:r>
                      <a:endParaRPr lang="zh-CN" sz="1400" kern="100" dirty="0">
                        <a:solidFill>
                          <a:schemeClr val="accent5"/>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a:solidFill>
                            <a:schemeClr val="tx1"/>
                          </a:solidFill>
                          <a:effectLst/>
                        </a:rPr>
                        <a:t>上升</a:t>
                      </a:r>
                      <a:endParaRPr lang="zh-CN" sz="1400" kern="10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r>
              <a:tr h="299108">
                <a:tc vMerge="1">
                  <a:txBody>
                    <a:bodyPr/>
                    <a:lstStyle/>
                    <a:p>
                      <a:endParaRPr lang="zh-CN" altLang="en-US"/>
                    </a:p>
                  </a:txBody>
                  <a:tcPr/>
                </a:tc>
                <a:tc>
                  <a:txBody>
                    <a:bodyPr/>
                    <a:lstStyle/>
                    <a:p>
                      <a:pPr algn="ctr">
                        <a:lnSpc>
                          <a:spcPts val="1875"/>
                        </a:lnSpc>
                        <a:spcAft>
                          <a:spcPts val="0"/>
                        </a:spcAft>
                      </a:pPr>
                      <a:r>
                        <a:rPr lang="zh-CN" sz="1400" kern="0">
                          <a:solidFill>
                            <a:schemeClr val="tx1"/>
                          </a:solidFill>
                          <a:effectLst/>
                        </a:rPr>
                        <a:t>下降</a:t>
                      </a:r>
                      <a:endParaRPr lang="zh-CN" sz="1400" kern="10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r>
              <a:tr h="299108">
                <a:tc rowSpan="2">
                  <a:txBody>
                    <a:bodyPr/>
                    <a:lstStyle/>
                    <a:p>
                      <a:pPr algn="ctr">
                        <a:lnSpc>
                          <a:spcPts val="1875"/>
                        </a:lnSpc>
                        <a:spcAft>
                          <a:spcPts val="0"/>
                        </a:spcAft>
                      </a:pPr>
                      <a:r>
                        <a:rPr lang="zh-CN" sz="1400" kern="0" dirty="0">
                          <a:solidFill>
                            <a:schemeClr val="bg1"/>
                          </a:solidFill>
                          <a:effectLst/>
                        </a:rPr>
                        <a:t>到期剩余时间</a:t>
                      </a:r>
                      <a:endParaRPr lang="zh-CN" sz="1400" kern="100" dirty="0">
                        <a:solidFill>
                          <a:schemeClr val="bg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上升</a:t>
                      </a:r>
                      <a:endParaRPr lang="zh-CN" sz="1400" kern="100" dirty="0">
                        <a:solidFill>
                          <a:schemeClr val="tx1"/>
                        </a:solidFill>
                        <a:effectLst/>
                        <a:latin typeface="Calibri"/>
                        <a:ea typeface="宋体"/>
                        <a:cs typeface="Times New Roman"/>
                      </a:endParaRPr>
                    </a:p>
                  </a:txBody>
                  <a:tcPr marL="68580" marR="68580" marT="0" marB="0" anchor="ctr"/>
                </a:tc>
                <a:tc gridSpan="2">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c hMerge="1">
                  <a:txBody>
                    <a:bodyPr/>
                    <a:lstStyle/>
                    <a:p>
                      <a:endParaRPr lang="zh-CN" altLang="en-US"/>
                    </a:p>
                  </a:txBody>
                  <a:tcPr/>
                </a:tc>
              </a:tr>
              <a:tr h="299108">
                <a:tc vMerge="1">
                  <a:txBody>
                    <a:bodyPr/>
                    <a:lstStyle/>
                    <a:p>
                      <a:endParaRPr lang="zh-CN" altLang="en-US"/>
                    </a:p>
                  </a:txBody>
                  <a:tcPr/>
                </a:tc>
                <a:tc>
                  <a:txBody>
                    <a:bodyPr/>
                    <a:lstStyle/>
                    <a:p>
                      <a:pPr algn="ctr">
                        <a:lnSpc>
                          <a:spcPts val="1875"/>
                        </a:lnSpc>
                        <a:spcAft>
                          <a:spcPts val="0"/>
                        </a:spcAft>
                      </a:pPr>
                      <a:r>
                        <a:rPr lang="zh-CN" sz="1400" kern="0" dirty="0">
                          <a:solidFill>
                            <a:schemeClr val="tx1"/>
                          </a:solidFill>
                          <a:effectLst/>
                        </a:rPr>
                        <a:t>下降</a:t>
                      </a:r>
                      <a:endParaRPr lang="zh-CN" sz="1400" kern="100" dirty="0">
                        <a:solidFill>
                          <a:schemeClr val="tx1"/>
                        </a:solidFill>
                        <a:effectLst/>
                        <a:latin typeface="Calibri"/>
                        <a:ea typeface="宋体"/>
                        <a:cs typeface="Times New Roman"/>
                      </a:endParaRPr>
                    </a:p>
                  </a:txBody>
                  <a:tcPr marL="68580" marR="68580" marT="0" marB="0" anchor="ctr"/>
                </a:tc>
                <a:tc gridSpan="2">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c hMerge="1">
                  <a:txBody>
                    <a:bodyPr/>
                    <a:lstStyle/>
                    <a:p>
                      <a:endParaRPr lang="zh-CN" altLang="en-US"/>
                    </a:p>
                  </a:txBody>
                  <a:tcPr/>
                </a:tc>
              </a:tr>
              <a:tr h="299108">
                <a:tc rowSpan="2">
                  <a:txBody>
                    <a:bodyPr/>
                    <a:lstStyle/>
                    <a:p>
                      <a:pPr algn="ctr">
                        <a:lnSpc>
                          <a:spcPts val="1875"/>
                        </a:lnSpc>
                        <a:spcAft>
                          <a:spcPts val="0"/>
                        </a:spcAft>
                      </a:pPr>
                      <a:r>
                        <a:rPr lang="zh-CN" sz="1400" kern="0" dirty="0">
                          <a:solidFill>
                            <a:srgbClr val="FF3300"/>
                          </a:solidFill>
                          <a:effectLst/>
                        </a:rPr>
                        <a:t>标的资产价格波动水平</a:t>
                      </a:r>
                      <a:endParaRPr lang="zh-CN" sz="1400" kern="100" dirty="0">
                        <a:solidFill>
                          <a:srgbClr val="FF3300"/>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a:solidFill>
                            <a:srgbClr val="FF3300"/>
                          </a:solidFill>
                          <a:effectLst/>
                        </a:rPr>
                        <a:t>上升</a:t>
                      </a:r>
                      <a:endParaRPr lang="zh-CN" sz="1400" kern="100">
                        <a:solidFill>
                          <a:srgbClr val="FF3300"/>
                        </a:solidFill>
                        <a:effectLst/>
                        <a:latin typeface="Calibri"/>
                        <a:ea typeface="宋体"/>
                        <a:cs typeface="Times New Roman"/>
                      </a:endParaRPr>
                    </a:p>
                  </a:txBody>
                  <a:tcPr marL="68580" marR="68580" marT="0" marB="0" anchor="ctr"/>
                </a:tc>
                <a:tc gridSpan="2">
                  <a:txBody>
                    <a:bodyPr/>
                    <a:lstStyle/>
                    <a:p>
                      <a:pPr algn="ctr">
                        <a:lnSpc>
                          <a:spcPts val="1875"/>
                        </a:lnSpc>
                        <a:spcAft>
                          <a:spcPts val="0"/>
                        </a:spcAft>
                      </a:pPr>
                      <a:r>
                        <a:rPr lang="zh-CN" sz="1400" kern="0" dirty="0">
                          <a:solidFill>
                            <a:srgbClr val="FF3300"/>
                          </a:solidFill>
                          <a:effectLst/>
                        </a:rPr>
                        <a:t>增加</a:t>
                      </a:r>
                      <a:endParaRPr lang="zh-CN" sz="1400" kern="100" dirty="0">
                        <a:solidFill>
                          <a:srgbClr val="FF3300"/>
                        </a:solidFill>
                        <a:effectLst/>
                        <a:latin typeface="Calibri"/>
                        <a:ea typeface="宋体"/>
                        <a:cs typeface="Times New Roman"/>
                      </a:endParaRPr>
                    </a:p>
                  </a:txBody>
                  <a:tcPr marL="68580" marR="68580" marT="0" marB="0" anchor="ctr"/>
                </a:tc>
                <a:tc hMerge="1">
                  <a:txBody>
                    <a:bodyPr/>
                    <a:lstStyle/>
                    <a:p>
                      <a:endParaRPr lang="zh-CN" altLang="en-US"/>
                    </a:p>
                  </a:txBody>
                  <a:tcPr/>
                </a:tc>
              </a:tr>
              <a:tr h="299108">
                <a:tc vMerge="1">
                  <a:txBody>
                    <a:bodyPr/>
                    <a:lstStyle/>
                    <a:p>
                      <a:endParaRPr lang="zh-CN" altLang="en-US"/>
                    </a:p>
                  </a:txBody>
                  <a:tcPr/>
                </a:tc>
                <a:tc>
                  <a:txBody>
                    <a:bodyPr/>
                    <a:lstStyle/>
                    <a:p>
                      <a:pPr algn="ctr">
                        <a:lnSpc>
                          <a:spcPts val="1875"/>
                        </a:lnSpc>
                        <a:spcAft>
                          <a:spcPts val="0"/>
                        </a:spcAft>
                      </a:pPr>
                      <a:r>
                        <a:rPr lang="zh-CN" sz="1400" kern="0" dirty="0">
                          <a:solidFill>
                            <a:srgbClr val="FF3300"/>
                          </a:solidFill>
                          <a:effectLst/>
                        </a:rPr>
                        <a:t>下降</a:t>
                      </a:r>
                      <a:endParaRPr lang="zh-CN" sz="1400" kern="100" dirty="0">
                        <a:solidFill>
                          <a:srgbClr val="FF3300"/>
                        </a:solidFill>
                        <a:effectLst/>
                        <a:latin typeface="Calibri"/>
                        <a:ea typeface="宋体"/>
                        <a:cs typeface="Times New Roman"/>
                      </a:endParaRPr>
                    </a:p>
                  </a:txBody>
                  <a:tcPr marL="68580" marR="68580" marT="0" marB="0" anchor="ctr"/>
                </a:tc>
                <a:tc gridSpan="2">
                  <a:txBody>
                    <a:bodyPr/>
                    <a:lstStyle/>
                    <a:p>
                      <a:pPr algn="ctr">
                        <a:lnSpc>
                          <a:spcPts val="1875"/>
                        </a:lnSpc>
                        <a:spcAft>
                          <a:spcPts val="0"/>
                        </a:spcAft>
                      </a:pPr>
                      <a:r>
                        <a:rPr lang="zh-CN" sz="1400" kern="0" dirty="0">
                          <a:solidFill>
                            <a:srgbClr val="FF3300"/>
                          </a:solidFill>
                          <a:effectLst/>
                        </a:rPr>
                        <a:t>减少</a:t>
                      </a:r>
                      <a:endParaRPr lang="zh-CN" sz="1400" kern="100" dirty="0">
                        <a:solidFill>
                          <a:srgbClr val="FF3300"/>
                        </a:solidFill>
                        <a:effectLst/>
                        <a:latin typeface="Calibri"/>
                        <a:ea typeface="宋体"/>
                        <a:cs typeface="Times New Roman"/>
                      </a:endParaRPr>
                    </a:p>
                  </a:txBody>
                  <a:tcPr marL="68580" marR="68580" marT="0" marB="0" anchor="ctr"/>
                </a:tc>
                <a:tc hMerge="1">
                  <a:txBody>
                    <a:bodyPr/>
                    <a:lstStyle/>
                    <a:p>
                      <a:endParaRPr lang="zh-CN" altLang="en-US"/>
                    </a:p>
                  </a:txBody>
                  <a:tcPr/>
                </a:tc>
              </a:tr>
              <a:tr h="299108">
                <a:tc rowSpan="2">
                  <a:txBody>
                    <a:bodyPr/>
                    <a:lstStyle/>
                    <a:p>
                      <a:pPr algn="ctr">
                        <a:lnSpc>
                          <a:spcPts val="1875"/>
                        </a:lnSpc>
                        <a:spcAft>
                          <a:spcPts val="0"/>
                        </a:spcAft>
                      </a:pPr>
                      <a:r>
                        <a:rPr lang="zh-CN" sz="1400" kern="0" dirty="0">
                          <a:solidFill>
                            <a:schemeClr val="accent3"/>
                          </a:solidFill>
                          <a:effectLst/>
                        </a:rPr>
                        <a:t>无风险利率</a:t>
                      </a:r>
                      <a:endParaRPr lang="zh-CN" sz="1400" kern="100" dirty="0">
                        <a:solidFill>
                          <a:schemeClr val="accent3"/>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上升</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r>
              <a:tr h="299108">
                <a:tc vMerge="1">
                  <a:txBody>
                    <a:bodyPr/>
                    <a:lstStyle/>
                    <a:p>
                      <a:endParaRPr lang="zh-CN" altLang="en-US"/>
                    </a:p>
                  </a:txBody>
                  <a:tcPr/>
                </a:tc>
                <a:tc>
                  <a:txBody>
                    <a:bodyPr/>
                    <a:lstStyle/>
                    <a:p>
                      <a:pPr algn="ctr">
                        <a:lnSpc>
                          <a:spcPts val="1875"/>
                        </a:lnSpc>
                        <a:spcAft>
                          <a:spcPts val="0"/>
                        </a:spcAft>
                      </a:pPr>
                      <a:r>
                        <a:rPr lang="zh-CN" sz="1400" kern="0">
                          <a:solidFill>
                            <a:schemeClr val="tx1"/>
                          </a:solidFill>
                          <a:effectLst/>
                        </a:rPr>
                        <a:t>下降</a:t>
                      </a:r>
                      <a:endParaRPr lang="zh-CN" sz="1400" kern="10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减少</a:t>
                      </a:r>
                      <a:endParaRPr lang="zh-CN" sz="1400" kern="100" dirty="0">
                        <a:solidFill>
                          <a:schemeClr val="tx1"/>
                        </a:solidFill>
                        <a:effectLst/>
                        <a:latin typeface="Calibri"/>
                        <a:ea typeface="宋体"/>
                        <a:cs typeface="Times New Roman"/>
                      </a:endParaRPr>
                    </a:p>
                  </a:txBody>
                  <a:tcPr marL="68580" marR="68580" marT="0" marB="0" anchor="ctr"/>
                </a:tc>
                <a:tc>
                  <a:txBody>
                    <a:bodyPr/>
                    <a:lstStyle/>
                    <a:p>
                      <a:pPr algn="ctr">
                        <a:lnSpc>
                          <a:spcPts val="1875"/>
                        </a:lnSpc>
                        <a:spcAft>
                          <a:spcPts val="0"/>
                        </a:spcAft>
                      </a:pPr>
                      <a:r>
                        <a:rPr lang="zh-CN" sz="1400" kern="0" dirty="0">
                          <a:solidFill>
                            <a:schemeClr val="tx1"/>
                          </a:solidFill>
                          <a:effectLst/>
                        </a:rPr>
                        <a:t>增加</a:t>
                      </a:r>
                      <a:endParaRPr lang="zh-CN" sz="1400" kern="100" dirty="0">
                        <a:solidFill>
                          <a:schemeClr val="tx1"/>
                        </a:solidFill>
                        <a:effectLst/>
                        <a:latin typeface="Calibri"/>
                        <a:ea typeface="宋体"/>
                        <a:cs typeface="Times New Roman"/>
                      </a:endParaRPr>
                    </a:p>
                  </a:txBody>
                  <a:tcPr marL="68580" marR="68580" marT="0" marB="0" anchor="ctr"/>
                </a:tc>
              </a:tr>
            </a:tbl>
          </a:graphicData>
        </a:graphic>
      </p:graphicFrame>
    </p:spTree>
    <p:extLst>
      <p:ext uri="{BB962C8B-B14F-4D97-AF65-F5344CB8AC3E}">
        <p14:creationId xmlns="" xmlns:p14="http://schemas.microsoft.com/office/powerpoint/2010/main" val="1449558750"/>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26</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26</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26</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期权价格的形成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571472" y="1263437"/>
            <a:ext cx="8032976" cy="4325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712788" lvl="3" indent="-357188">
              <a:lnSpc>
                <a:spcPct val="150000"/>
              </a:lnSpc>
              <a:buClr>
                <a:srgbClr val="33CC33"/>
              </a:buClr>
              <a:buFont typeface="Wingdings" pitchFamily="2" charset="2"/>
              <a:buChar char="n"/>
              <a:tabLst>
                <a:tab pos="1258888" algn="l"/>
              </a:tabLst>
            </a:pPr>
            <a:r>
              <a:rPr lang="zh-CN" altLang="en-US" dirty="0" smtClean="0">
                <a:solidFill>
                  <a:srgbClr val="3366CC"/>
                </a:solidFill>
                <a:latin typeface="华文中宋" pitchFamily="2" charset="-122"/>
                <a:ea typeface="华文中宋" pitchFamily="2" charset="-122"/>
              </a:rPr>
              <a:t>期权的价格是由市场买卖双方供求关系决定的</a:t>
            </a:r>
            <a:endParaRPr lang="en-US" altLang="zh-CN" dirty="0" smtClean="0">
              <a:solidFill>
                <a:srgbClr val="3366CC"/>
              </a:solidFill>
              <a:latin typeface="华文中宋" pitchFamily="2" charset="-122"/>
              <a:ea typeface="华文中宋" pitchFamily="2" charset="-122"/>
            </a:endParaRPr>
          </a:p>
          <a:p>
            <a:pPr marL="712788" lvl="3" indent="-357188">
              <a:lnSpc>
                <a:spcPct val="150000"/>
              </a:lnSpc>
              <a:buClr>
                <a:srgbClr val="33CC33"/>
              </a:buClr>
              <a:buFont typeface="Wingdings" pitchFamily="2" charset="2"/>
              <a:buChar char="n"/>
              <a:tabLst>
                <a:tab pos="1258888" algn="l"/>
              </a:tabLst>
            </a:pPr>
            <a:r>
              <a:rPr lang="zh-CN" altLang="en-US" dirty="0" smtClean="0">
                <a:solidFill>
                  <a:srgbClr val="3366CC"/>
                </a:solidFill>
                <a:latin typeface="华文中宋" pitchFamily="2" charset="-122"/>
                <a:ea typeface="华文中宋" pitchFamily="2" charset="-122"/>
              </a:rPr>
              <a:t>期权市场参与者使用不同定价模型和参数计算期权的价格，会有不同的估值结果</a:t>
            </a:r>
            <a:endParaRPr lang="en-US" altLang="zh-CN"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标的资产预期波动率</a:t>
            </a:r>
            <a:endParaRPr lang="en-US" altLang="zh-CN" sz="1800" dirty="0" smtClean="0">
              <a:solidFill>
                <a:srgbClr val="3366CC"/>
              </a:solidFill>
              <a:latin typeface="华文中宋" pitchFamily="2" charset="-122"/>
              <a:ea typeface="华文中宋" pitchFamily="2" charset="-122"/>
            </a:endParaRPr>
          </a:p>
          <a:p>
            <a:pPr marL="1657350" lvl="4" indent="-342900">
              <a:lnSpc>
                <a:spcPct val="150000"/>
              </a:lnSpc>
              <a:buClr>
                <a:srgbClr val="33CC33"/>
              </a:buClr>
              <a:buFont typeface="Wingdings" pitchFamily="2" charset="2"/>
              <a:buChar char="Ø"/>
            </a:pPr>
            <a:r>
              <a:rPr lang="zh-CN" altLang="en-US" sz="1800" dirty="0" smtClean="0">
                <a:solidFill>
                  <a:srgbClr val="3366CC"/>
                </a:solidFill>
                <a:latin typeface="华文中宋" pitchFamily="2" charset="-122"/>
                <a:ea typeface="华文中宋" pitchFamily="2" charset="-122"/>
              </a:rPr>
              <a:t>无风险利率</a:t>
            </a:r>
            <a:endParaRPr lang="en-US" altLang="zh-CN" sz="1800" dirty="0" smtClean="0">
              <a:solidFill>
                <a:srgbClr val="3366CC"/>
              </a:solidFill>
              <a:latin typeface="华文中宋" pitchFamily="2" charset="-122"/>
              <a:ea typeface="华文中宋" pitchFamily="2" charset="-122"/>
            </a:endParaRPr>
          </a:p>
          <a:p>
            <a:pPr marL="712788" lvl="4" indent="-357188">
              <a:lnSpc>
                <a:spcPct val="150000"/>
              </a:lnSpc>
              <a:buClr>
                <a:srgbClr val="33CC33"/>
              </a:buClr>
              <a:buFont typeface="Wingdings" pitchFamily="2" charset="2"/>
              <a:buChar char="n"/>
            </a:pPr>
            <a:r>
              <a:rPr lang="zh-CN" altLang="en-US" sz="2000" dirty="0" smtClean="0">
                <a:solidFill>
                  <a:srgbClr val="3366CC"/>
                </a:solidFill>
                <a:latin typeface="华文中宋" pitchFamily="2" charset="-122"/>
                <a:ea typeface="华文中宋" pitchFamily="2" charset="-122"/>
              </a:rPr>
              <a:t>市场成交价格反映当前买卖双方认同的估值水平</a:t>
            </a:r>
            <a:endParaRPr lang="en-US" altLang="zh-CN" sz="2000" dirty="0" smtClean="0">
              <a:solidFill>
                <a:srgbClr val="3366CC"/>
              </a:solidFill>
              <a:latin typeface="华文中宋" pitchFamily="2" charset="-122"/>
              <a:ea typeface="华文中宋" pitchFamily="2" charset="-122"/>
            </a:endParaRPr>
          </a:p>
          <a:p>
            <a:pPr marL="1200150" lvl="3" indent="-342900">
              <a:lnSpc>
                <a:spcPct val="150000"/>
              </a:lnSpc>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1200150" lvl="3" indent="-84455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lnSpc>
                <a:spcPct val="150000"/>
              </a:lnSpc>
              <a:buClr>
                <a:srgbClr val="33CC33"/>
              </a:buClr>
              <a:buNone/>
            </a:pPr>
            <a:endParaRPr lang="en-US" altLang="zh-CN" sz="2000" dirty="0">
              <a:solidFill>
                <a:srgbClr val="3366CC"/>
              </a:solidFill>
              <a:latin typeface="华文中宋" pitchFamily="2" charset="-122"/>
              <a:ea typeface="华文中宋" pitchFamily="2" charset="-122"/>
            </a:endParaRPr>
          </a:p>
        </p:txBody>
      </p:sp>
      <p:pic>
        <p:nvPicPr>
          <p:cNvPr id="1026" name="Picture 2" descr="C:\Users\sse\AppData\Local\Microsoft\Windows\Temporary Internet Files\Content.IE5\WB7VFVMQ\c0e6913ee939cd3b1900be4bbea46279.jpg"/>
          <p:cNvPicPr>
            <a:picLocks noChangeAspect="1" noChangeArrowheads="1"/>
          </p:cNvPicPr>
          <p:nvPr/>
        </p:nvPicPr>
        <p:blipFill>
          <a:blip r:embed="rId3"/>
          <a:srcRect/>
          <a:stretch>
            <a:fillRect/>
          </a:stretch>
        </p:blipFill>
        <p:spPr bwMode="auto">
          <a:xfrm>
            <a:off x="1428728" y="4286256"/>
            <a:ext cx="5786478" cy="2105992"/>
          </a:xfrm>
          <a:prstGeom prst="rect">
            <a:avLst/>
          </a:prstGeom>
          <a:noFill/>
        </p:spPr>
      </p:pic>
    </p:spTree>
    <p:extLst>
      <p:ext uri="{BB962C8B-B14F-4D97-AF65-F5344CB8AC3E}">
        <p14:creationId xmlns="" xmlns:p14="http://schemas.microsoft.com/office/powerpoint/2010/main" val="294861173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3"/>
          <p:cNvSpPr>
            <a:spLocks noGrp="1" noChangeArrowheads="1"/>
          </p:cNvSpPr>
          <p:nvPr>
            <p:ph type="sldNum" sz="quarter" idx="10"/>
          </p:nvPr>
        </p:nvSpPr>
        <p:spPr>
          <a:noFill/>
        </p:spPr>
        <p:txBody>
          <a:bodyPr/>
          <a:lstStyle/>
          <a:p>
            <a:r>
              <a:rPr lang="en-US" altLang="zh-CN" dirty="0" smtClean="0"/>
              <a:t>- </a:t>
            </a:r>
            <a:fld id="{E2C57B74-8370-4271-B009-07CFA07F102D}" type="slidenum">
              <a:rPr lang="en-US" altLang="zh-CN" smtClean="0"/>
              <a:pPr/>
              <a:t>27</a:t>
            </a:fld>
            <a:r>
              <a:rPr lang="en-US" altLang="zh-CN" dirty="0" smtClean="0"/>
              <a:t> -</a:t>
            </a:r>
          </a:p>
        </p:txBody>
      </p:sp>
      <p:sp>
        <p:nvSpPr>
          <p:cNvPr id="5124"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CD93EC74-E186-4803-8405-C185A4BE45C1}" type="slidenum">
              <a:rPr lang="en-US" altLang="zh-CN" sz="1000" b="1">
                <a:solidFill>
                  <a:srgbClr val="969696"/>
                </a:solidFill>
              </a:rPr>
              <a:pPr algn="r"/>
              <a:t>27</a:t>
            </a:fld>
            <a:r>
              <a:rPr lang="en-US" altLang="zh-CN" sz="1000" b="1" dirty="0">
                <a:solidFill>
                  <a:srgbClr val="969696"/>
                </a:solidFill>
              </a:rPr>
              <a:t> -</a:t>
            </a:r>
          </a:p>
        </p:txBody>
      </p:sp>
      <p:graphicFrame>
        <p:nvGraphicFramePr>
          <p:cNvPr id="4" name="图示 3"/>
          <p:cNvGraphicFramePr/>
          <p:nvPr>
            <p:extLst>
              <p:ext uri="{D42A27DB-BD31-4B8C-83A1-F6EECF244321}">
                <p14:modId xmlns="" xmlns:p14="http://schemas.microsoft.com/office/powerpoint/2010/main" val="295597770"/>
              </p:ext>
            </p:extLst>
          </p:nvPr>
        </p:nvGraphicFramePr>
        <p:xfrm>
          <a:off x="1547664" y="1124744"/>
          <a:ext cx="612068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110613"/>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28</a:t>
            </a:fld>
            <a:r>
              <a:rPr lang="en-US" altLang="zh-CN" smtClean="0"/>
              <a:t> -</a:t>
            </a:r>
            <a:endParaRPr lang="en-US" altLang="zh-CN"/>
          </a:p>
        </p:txBody>
      </p:sp>
      <p:sp>
        <p:nvSpPr>
          <p:cNvPr id="12" name="TextBox 11"/>
          <p:cNvSpPr txBox="1"/>
          <p:nvPr/>
        </p:nvSpPr>
        <p:spPr>
          <a:xfrm>
            <a:off x="428596" y="785794"/>
            <a:ext cx="8429684" cy="2677656"/>
          </a:xfrm>
          <a:prstGeom prst="rect">
            <a:avLst/>
          </a:prstGeom>
          <a:noFill/>
        </p:spPr>
        <p:txBody>
          <a:bodyPr wrap="square" rtlCol="0">
            <a:spAutoFit/>
          </a:bodyPr>
          <a:lstStyle/>
          <a:p>
            <a:pPr>
              <a:lnSpc>
                <a:spcPct val="150000"/>
              </a:lnSpc>
            </a:pPr>
            <a:r>
              <a:rPr lang="zh-CN" altLang="en-US" sz="2800" b="1" dirty="0" smtClean="0">
                <a:solidFill>
                  <a:srgbClr val="3366CC"/>
                </a:solidFill>
                <a:latin typeface="华文中宋" pitchFamily="2" charset="-122"/>
                <a:ea typeface="华文中宋" pitchFamily="2" charset="-122"/>
              </a:rPr>
              <a:t>期权基本交易分析方法</a:t>
            </a:r>
            <a:endParaRPr lang="en-US" altLang="zh-CN" sz="2800" b="1" dirty="0" smtClean="0">
              <a:solidFill>
                <a:srgbClr val="3366CC"/>
              </a:solidFill>
              <a:latin typeface="华文中宋" pitchFamily="2" charset="-122"/>
              <a:ea typeface="华文中宋" pitchFamily="2" charset="-122"/>
            </a:endParaRPr>
          </a:p>
          <a:p>
            <a:pPr marL="342900" indent="-342900">
              <a:lnSpc>
                <a:spcPct val="150000"/>
              </a:lnSpc>
              <a:buClr>
                <a:srgbClr val="00B050"/>
              </a:buClr>
              <a:buFont typeface="Wingdings" panose="05000000000000000000" pitchFamily="2" charset="2"/>
              <a:buChar char="n"/>
            </a:pPr>
            <a:r>
              <a:rPr lang="zh-CN" altLang="en-US" sz="2000" b="1" dirty="0" smtClean="0">
                <a:solidFill>
                  <a:srgbClr val="3366CC"/>
                </a:solidFill>
                <a:latin typeface="华文中宋" pitchFamily="2" charset="-122"/>
                <a:ea typeface="华文中宋" pitchFamily="2" charset="-122"/>
              </a:rPr>
              <a:t>使用期权到期损益图对期权交易进行损益分析</a:t>
            </a:r>
            <a:endParaRPr lang="en-US" altLang="zh-CN" sz="2000" b="1" dirty="0" smtClean="0">
              <a:solidFill>
                <a:srgbClr val="3366CC"/>
              </a:solidFill>
              <a:latin typeface="华文中宋" pitchFamily="2" charset="-122"/>
              <a:ea typeface="华文中宋" pitchFamily="2" charset="-122"/>
            </a:endParaRPr>
          </a:p>
          <a:p>
            <a:pPr marL="800100" lvl="1" indent="-342900">
              <a:lnSpc>
                <a:spcPct val="150000"/>
              </a:lnSpc>
              <a:buClr>
                <a:srgbClr val="33CC33"/>
              </a:buClr>
              <a:buFont typeface="Wingdings" panose="05000000000000000000" pitchFamily="2" charset="2"/>
              <a:buChar char="Ø"/>
            </a:pPr>
            <a:r>
              <a:rPr lang="zh-CN" altLang="en-US" sz="2000" b="1" dirty="0" smtClean="0">
                <a:solidFill>
                  <a:srgbClr val="3366CC"/>
                </a:solidFill>
                <a:latin typeface="华文中宋" pitchFamily="2" charset="-122"/>
                <a:ea typeface="华文中宋" pitchFamily="2" charset="-122"/>
              </a:rPr>
              <a:t>期权到期日损益</a:t>
            </a:r>
            <a:r>
              <a:rPr lang="zh-CN" altLang="en-US" sz="2000" dirty="0" smtClean="0">
                <a:solidFill>
                  <a:srgbClr val="3366CC"/>
                </a:solidFill>
                <a:latin typeface="华文中宋" pitchFamily="2" charset="-122"/>
                <a:ea typeface="华文中宋" pitchFamily="2" charset="-122"/>
              </a:rPr>
              <a:t>取决于</a:t>
            </a:r>
            <a:r>
              <a:rPr lang="zh-CN" altLang="en-US" sz="2000" b="1" dirty="0" smtClean="0">
                <a:solidFill>
                  <a:srgbClr val="3366CC"/>
                </a:solidFill>
                <a:latin typeface="华文中宋" pitchFamily="2" charset="-122"/>
                <a:ea typeface="华文中宋" pitchFamily="2" charset="-122"/>
              </a:rPr>
              <a:t>到期日标的资产价格</a:t>
            </a:r>
            <a:r>
              <a:rPr lang="zh-CN" altLang="en-US" sz="2000" dirty="0" smtClean="0">
                <a:solidFill>
                  <a:srgbClr val="3366CC"/>
                </a:solidFill>
                <a:latin typeface="华文中宋" pitchFamily="2" charset="-122"/>
                <a:ea typeface="华文中宋" pitchFamily="2" charset="-122"/>
              </a:rPr>
              <a:t>与</a:t>
            </a:r>
            <a:r>
              <a:rPr lang="zh-CN" altLang="en-US" sz="2000" b="1" dirty="0" smtClean="0">
                <a:solidFill>
                  <a:srgbClr val="3366CC"/>
                </a:solidFill>
                <a:latin typeface="华文中宋" pitchFamily="2" charset="-122"/>
                <a:ea typeface="华文中宋" pitchFamily="2" charset="-122"/>
              </a:rPr>
              <a:t>行权价格</a:t>
            </a:r>
            <a:r>
              <a:rPr lang="zh-CN" altLang="en-US" sz="2000" dirty="0" smtClean="0">
                <a:solidFill>
                  <a:srgbClr val="3366CC"/>
                </a:solidFill>
                <a:latin typeface="华文中宋" pitchFamily="2" charset="-122"/>
                <a:ea typeface="华文中宋" pitchFamily="2" charset="-122"/>
              </a:rPr>
              <a:t>的大小关系</a:t>
            </a:r>
            <a:endParaRPr lang="en-US" altLang="zh-CN" sz="2000" dirty="0" smtClean="0">
              <a:solidFill>
                <a:srgbClr val="3366CC"/>
              </a:solidFill>
              <a:latin typeface="华文中宋" pitchFamily="2" charset="-122"/>
              <a:ea typeface="华文中宋" pitchFamily="2" charset="-122"/>
            </a:endParaRPr>
          </a:p>
          <a:p>
            <a:pPr marL="800100" lvl="1" indent="-342900">
              <a:lnSpc>
                <a:spcPct val="150000"/>
              </a:lnSpc>
              <a:buClr>
                <a:srgbClr val="33CC33"/>
              </a:buClr>
              <a:buFont typeface="Wingdings" panose="05000000000000000000" pitchFamily="2" charset="2"/>
              <a:buChar char="Ø"/>
            </a:pPr>
            <a:r>
              <a:rPr lang="zh-CN" altLang="en-US" sz="2000" dirty="0" smtClean="0">
                <a:solidFill>
                  <a:srgbClr val="3366CC"/>
                </a:solidFill>
                <a:latin typeface="华文中宋" pitchFamily="2" charset="-122"/>
                <a:ea typeface="华文中宋" pitchFamily="2" charset="-122"/>
              </a:rPr>
              <a:t>到期日损益图是分析期权交易风险收益的有效工具</a:t>
            </a:r>
            <a:endParaRPr lang="en-US" altLang="zh-CN" sz="2000" dirty="0" smtClean="0">
              <a:solidFill>
                <a:srgbClr val="3366CC"/>
              </a:solidFill>
              <a:latin typeface="华文中宋" pitchFamily="2" charset="-122"/>
              <a:ea typeface="华文中宋" pitchFamily="2" charset="-122"/>
            </a:endParaRPr>
          </a:p>
          <a:p>
            <a:pPr>
              <a:lnSpc>
                <a:spcPct val="150000"/>
              </a:lnSpc>
              <a:buClr>
                <a:srgbClr val="00B050"/>
              </a:buClr>
              <a:buFont typeface="Wingdings" pitchFamily="2" charset="2"/>
              <a:buChar char="n"/>
            </a:pPr>
            <a:r>
              <a:rPr lang="zh-CN" altLang="en-US" sz="2000" b="1" dirty="0">
                <a:solidFill>
                  <a:srgbClr val="3366CC"/>
                </a:solidFill>
                <a:latin typeface="华文中宋" pitchFamily="2" charset="-122"/>
                <a:ea typeface="华文中宋" pitchFamily="2" charset="-122"/>
              </a:rPr>
              <a:t>四种最基本的期权交易</a:t>
            </a:r>
            <a:endParaRPr lang="en-US" altLang="zh-CN" sz="2000" b="1" dirty="0">
              <a:solidFill>
                <a:srgbClr val="3366CC"/>
              </a:solidFill>
              <a:latin typeface="华文中宋" pitchFamily="2" charset="-122"/>
              <a:ea typeface="华文中宋" pitchFamily="2" charset="-122"/>
            </a:endParaRPr>
          </a:p>
        </p:txBody>
      </p:sp>
      <p:graphicFrame>
        <p:nvGraphicFramePr>
          <p:cNvPr id="4" name="图示 3"/>
          <p:cNvGraphicFramePr/>
          <p:nvPr>
            <p:extLst>
              <p:ext uri="{D42A27DB-BD31-4B8C-83A1-F6EECF244321}">
                <p14:modId xmlns="" xmlns:p14="http://schemas.microsoft.com/office/powerpoint/2010/main" val="188745936"/>
              </p:ext>
            </p:extLst>
          </p:nvPr>
        </p:nvGraphicFramePr>
        <p:xfrm>
          <a:off x="1235968" y="3485232"/>
          <a:ext cx="4344144" cy="2752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471574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752" y="3210899"/>
            <a:ext cx="9036496" cy="273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29</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29</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29</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期权交易损益分析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28596" y="1029014"/>
            <a:ext cx="8319868" cy="4852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sz="2000" b="1" dirty="0" smtClean="0">
                <a:solidFill>
                  <a:srgbClr val="3366CC"/>
                </a:solidFill>
                <a:latin typeface="华文中宋" pitchFamily="2" charset="-122"/>
                <a:ea typeface="华文中宋" pitchFamily="2" charset="-122"/>
              </a:rPr>
              <a:t>（一）期权的实例：买入看涨期权（</a:t>
            </a:r>
            <a:r>
              <a:rPr lang="en-US" altLang="zh-CN" sz="2000" b="1" dirty="0" smtClean="0">
                <a:solidFill>
                  <a:srgbClr val="3366CC"/>
                </a:solidFill>
                <a:latin typeface="华文中宋" pitchFamily="2" charset="-122"/>
                <a:ea typeface="华文中宋" pitchFamily="2" charset="-122"/>
              </a:rPr>
              <a:t>Call</a:t>
            </a:r>
            <a:r>
              <a:rPr lang="zh-CN" altLang="en-US" sz="2000" b="1" dirty="0" smtClean="0">
                <a:solidFill>
                  <a:srgbClr val="3366CC"/>
                </a:solidFill>
                <a:latin typeface="华文中宋" pitchFamily="2" charset="-122"/>
                <a:ea typeface="华文中宋" pitchFamily="2" charset="-122"/>
              </a:rPr>
              <a:t>）</a:t>
            </a:r>
            <a:endParaRPr lang="en-US" altLang="zh-CN" sz="2000" b="1"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2" name="TextBox 1"/>
          <p:cNvSpPr txBox="1"/>
          <p:nvPr/>
        </p:nvSpPr>
        <p:spPr>
          <a:xfrm>
            <a:off x="285688" y="1785926"/>
            <a:ext cx="7786774" cy="418063"/>
          </a:xfrm>
          <a:prstGeom prst="rect">
            <a:avLst/>
          </a:prstGeom>
          <a:solidFill>
            <a:schemeClr val="bg1">
              <a:lumMod val="95000"/>
            </a:schemeClr>
          </a:solidFill>
        </p:spPr>
        <p:txBody>
          <a:bodyPr wrap="square" rtlCol="0" anchor="ctr">
            <a:spAutoFit/>
          </a:bodyPr>
          <a:lstStyle/>
          <a:p>
            <a:pPr marL="0" lvl="1">
              <a:lnSpc>
                <a:spcPct val="150000"/>
              </a:lnSpc>
            </a:pPr>
            <a:r>
              <a:rPr lang="en-US" altLang="zh-CN" dirty="0" smtClean="0">
                <a:solidFill>
                  <a:srgbClr val="0070C0"/>
                </a:solidFill>
                <a:latin typeface="华文中宋" pitchFamily="2" charset="-122"/>
                <a:ea typeface="华文中宋" pitchFamily="2" charset="-122"/>
                <a:cs typeface="Times New Roman" pitchFamily="18" charset="0"/>
              </a:rPr>
              <a:t>2013</a:t>
            </a:r>
            <a:r>
              <a:rPr lang="zh-CN" altLang="en-US" dirty="0" smtClean="0">
                <a:solidFill>
                  <a:srgbClr val="0070C0"/>
                </a:solidFill>
                <a:latin typeface="华文中宋" pitchFamily="2" charset="-122"/>
                <a:ea typeface="华文中宋" pitchFamily="2" charset="-122"/>
                <a:cs typeface="Times New Roman" pitchFamily="18" charset="0"/>
              </a:rPr>
              <a:t>年</a:t>
            </a:r>
            <a:r>
              <a:rPr lang="en-US" altLang="zh-CN" dirty="0" smtClean="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月</a:t>
            </a:r>
            <a:r>
              <a:rPr lang="en-US" altLang="zh-CN" dirty="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日，沪深</a:t>
            </a:r>
            <a:r>
              <a:rPr lang="en-US" altLang="zh-CN" dirty="0" smtClean="0">
                <a:solidFill>
                  <a:srgbClr val="0070C0"/>
                </a:solidFill>
                <a:latin typeface="华文中宋" pitchFamily="2" charset="-122"/>
                <a:ea typeface="华文中宋" pitchFamily="2" charset="-122"/>
                <a:cs typeface="Times New Roman" pitchFamily="18" charset="0"/>
              </a:rPr>
              <a:t>300</a:t>
            </a:r>
            <a:r>
              <a:rPr lang="zh-CN" altLang="en-US" dirty="0" smtClean="0">
                <a:solidFill>
                  <a:srgbClr val="0070C0"/>
                </a:solidFill>
                <a:latin typeface="华文中宋" pitchFamily="2" charset="-122"/>
                <a:ea typeface="华文中宋" pitchFamily="2" charset="-122"/>
                <a:cs typeface="Times New Roman" pitchFamily="18" charset="0"/>
              </a:rPr>
              <a:t>指数为</a:t>
            </a:r>
            <a:r>
              <a:rPr lang="en-US" altLang="zh-CN" dirty="0" smtClean="0">
                <a:solidFill>
                  <a:srgbClr val="0070C0"/>
                </a:solidFill>
                <a:latin typeface="华文中宋" pitchFamily="2" charset="-122"/>
                <a:ea typeface="华文中宋" pitchFamily="2" charset="-122"/>
                <a:cs typeface="Times New Roman" pitchFamily="18" charset="0"/>
              </a:rPr>
              <a:t>2100</a:t>
            </a:r>
            <a:r>
              <a:rPr lang="zh-CN" altLang="en-US" dirty="0" smtClean="0">
                <a:solidFill>
                  <a:srgbClr val="0070C0"/>
                </a:solidFill>
                <a:latin typeface="华文中宋" pitchFamily="2" charset="-122"/>
                <a:ea typeface="华文中宋" pitchFamily="2" charset="-122"/>
                <a:cs typeface="Times New Roman" pitchFamily="18" charset="0"/>
              </a:rPr>
              <a:t>点，投资者看涨，买入</a:t>
            </a:r>
            <a:r>
              <a:rPr lang="en-US" altLang="zh-CN" dirty="0" smtClean="0">
                <a:solidFill>
                  <a:srgbClr val="0070C0"/>
                </a:solidFill>
                <a:latin typeface="华文中宋" pitchFamily="2" charset="-122"/>
                <a:ea typeface="华文中宋" pitchFamily="2" charset="-122"/>
                <a:cs typeface="Times New Roman" pitchFamily="18" charset="0"/>
              </a:rPr>
              <a:t>1</a:t>
            </a:r>
            <a:r>
              <a:rPr lang="zh-CN" altLang="en-US" dirty="0" smtClean="0">
                <a:solidFill>
                  <a:srgbClr val="0070C0"/>
                </a:solidFill>
                <a:latin typeface="华文中宋" pitchFamily="2" charset="-122"/>
                <a:ea typeface="华文中宋" pitchFamily="2" charset="-122"/>
                <a:cs typeface="Times New Roman" pitchFamily="18" charset="0"/>
              </a:rPr>
              <a:t>手</a:t>
            </a:r>
            <a:r>
              <a:rPr lang="en-US" altLang="zh-CN" dirty="0" smtClean="0">
                <a:solidFill>
                  <a:srgbClr val="FF3300"/>
                </a:solidFill>
                <a:latin typeface="华文中宋" pitchFamily="2" charset="-122"/>
                <a:ea typeface="华文中宋" pitchFamily="2" charset="-122"/>
                <a:cs typeface="Times New Roman" pitchFamily="18" charset="0"/>
              </a:rPr>
              <a:t>IO1310-C-2200</a:t>
            </a:r>
          </a:p>
        </p:txBody>
      </p:sp>
      <p:sp>
        <p:nvSpPr>
          <p:cNvPr id="17" name="TextBox 16"/>
          <p:cNvSpPr txBox="1"/>
          <p:nvPr/>
        </p:nvSpPr>
        <p:spPr>
          <a:xfrm>
            <a:off x="3857620" y="642918"/>
            <a:ext cx="4857784" cy="438582"/>
          </a:xfrm>
          <a:prstGeom prst="rect">
            <a:avLst/>
          </a:prstGeom>
          <a:solidFill>
            <a:schemeClr val="bg1">
              <a:lumMod val="95000"/>
            </a:schemeClr>
          </a:solidFill>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沪深</a:t>
            </a:r>
            <a:r>
              <a:rPr lang="en-US" altLang="zh-CN" sz="1800" dirty="0" smtClean="0">
                <a:solidFill>
                  <a:srgbClr val="0070C0"/>
                </a:solidFill>
                <a:latin typeface="华文中宋" pitchFamily="2" charset="-122"/>
                <a:ea typeface="华文中宋" pitchFamily="2" charset="-122"/>
                <a:cs typeface="Times New Roman" pitchFamily="18" charset="0"/>
              </a:rPr>
              <a:t>300</a:t>
            </a:r>
            <a:r>
              <a:rPr lang="zh-CN" altLang="en-US" sz="1800" dirty="0" smtClean="0">
                <a:solidFill>
                  <a:srgbClr val="0070C0"/>
                </a:solidFill>
                <a:latin typeface="华文中宋" pitchFamily="2" charset="-122"/>
                <a:ea typeface="华文中宋" pitchFamily="2" charset="-122"/>
                <a:cs typeface="Times New Roman" pitchFamily="18" charset="0"/>
              </a:rPr>
              <a:t>股指期权仿真交易</a:t>
            </a:r>
            <a:r>
              <a:rPr lang="en-US" altLang="zh-CN" sz="1800" dirty="0" smtClean="0">
                <a:solidFill>
                  <a:srgbClr val="0070C0"/>
                </a:solidFill>
                <a:latin typeface="华文中宋" pitchFamily="2" charset="-122"/>
                <a:ea typeface="华文中宋" pitchFamily="2" charset="-122"/>
                <a:cs typeface="Times New Roman" pitchFamily="18" charset="0"/>
              </a:rPr>
              <a:t>——</a:t>
            </a:r>
            <a:r>
              <a:rPr lang="zh-CN" altLang="en-US" sz="1800" dirty="0" smtClean="0">
                <a:solidFill>
                  <a:srgbClr val="0070C0"/>
                </a:solidFill>
                <a:latin typeface="华文中宋" pitchFamily="2" charset="-122"/>
                <a:ea typeface="华文中宋" pitchFamily="2" charset="-122"/>
                <a:cs typeface="Times New Roman" pitchFamily="18" charset="0"/>
              </a:rPr>
              <a:t>合约乘数</a:t>
            </a:r>
            <a:r>
              <a:rPr lang="en-US" altLang="zh-CN" sz="1800" dirty="0" smtClean="0">
                <a:solidFill>
                  <a:srgbClr val="0070C0"/>
                </a:solidFill>
                <a:latin typeface="华文中宋" pitchFamily="2" charset="-122"/>
                <a:ea typeface="华文中宋" pitchFamily="2" charset="-122"/>
                <a:cs typeface="Times New Roman" pitchFamily="18" charset="0"/>
              </a:rPr>
              <a:t>100</a:t>
            </a:r>
          </a:p>
        </p:txBody>
      </p:sp>
      <p:sp>
        <p:nvSpPr>
          <p:cNvPr id="16" name="TextBox 15"/>
          <p:cNvSpPr txBox="1"/>
          <p:nvPr/>
        </p:nvSpPr>
        <p:spPr>
          <a:xfrm>
            <a:off x="5286380" y="2245388"/>
            <a:ext cx="3500462"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看涨期权行权价格为：</a:t>
            </a:r>
            <a:r>
              <a:rPr lang="en-US" altLang="zh-CN" sz="1800" dirty="0" smtClean="0">
                <a:solidFill>
                  <a:srgbClr val="0070C0"/>
                </a:solidFill>
                <a:latin typeface="华文中宋" pitchFamily="2" charset="-122"/>
                <a:ea typeface="华文中宋" pitchFamily="2" charset="-122"/>
                <a:cs typeface="Times New Roman" pitchFamily="18" charset="0"/>
              </a:rPr>
              <a:t>2200</a:t>
            </a:r>
            <a:r>
              <a:rPr lang="zh-CN" altLang="en-US" sz="1800" dirty="0" smtClean="0">
                <a:solidFill>
                  <a:srgbClr val="0070C0"/>
                </a:solidFill>
                <a:latin typeface="华文中宋" pitchFamily="2" charset="-122"/>
                <a:ea typeface="华文中宋" pitchFamily="2" charset="-122"/>
                <a:cs typeface="Times New Roman" pitchFamily="18" charset="0"/>
              </a:rPr>
              <a:t>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9" name="TextBox 18"/>
          <p:cNvSpPr txBox="1"/>
          <p:nvPr/>
        </p:nvSpPr>
        <p:spPr>
          <a:xfrm>
            <a:off x="1866504" y="2264624"/>
            <a:ext cx="2643206" cy="400110"/>
          </a:xfrm>
          <a:prstGeom prst="rect">
            <a:avLst/>
          </a:prstGeom>
          <a:noFill/>
          <a:ln w="19050">
            <a:solidFill>
              <a:srgbClr val="FFC000"/>
            </a:solidFill>
          </a:ln>
        </p:spPr>
        <p:txBody>
          <a:bodyPr wrap="square" rtlCol="0" anchor="ctr">
            <a:spAutoFit/>
          </a:bodyPr>
          <a:lstStyle/>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权利金：</a:t>
            </a:r>
            <a:r>
              <a:rPr lang="en-US" altLang="zh-CN" dirty="0" smtClean="0">
                <a:solidFill>
                  <a:srgbClr val="0070C0"/>
                </a:solidFill>
                <a:latin typeface="华文中宋" pitchFamily="2" charset="-122"/>
                <a:ea typeface="华文中宋" pitchFamily="2" charset="-122"/>
                <a:cs typeface="Times New Roman" pitchFamily="18" charset="0"/>
              </a:rPr>
              <a:t>9.7</a:t>
            </a:r>
            <a:r>
              <a:rPr lang="zh-CN" altLang="en-US" dirty="0" smtClean="0">
                <a:solidFill>
                  <a:srgbClr val="0070C0"/>
                </a:solidFill>
                <a:latin typeface="华文中宋" pitchFamily="2" charset="-122"/>
                <a:ea typeface="华文中宋" pitchFamily="2" charset="-122"/>
                <a:cs typeface="Times New Roman" pitchFamily="18" charset="0"/>
              </a:rPr>
              <a:t>点（</a:t>
            </a:r>
            <a:r>
              <a:rPr lang="en-US" altLang="zh-CN" dirty="0" smtClean="0">
                <a:solidFill>
                  <a:srgbClr val="0070C0"/>
                </a:solidFill>
                <a:latin typeface="华文中宋" pitchFamily="2" charset="-122"/>
                <a:ea typeface="华文中宋" pitchFamily="2" charset="-122"/>
                <a:cs typeface="Times New Roman" pitchFamily="18" charset="0"/>
              </a:rPr>
              <a:t>970</a:t>
            </a:r>
            <a:r>
              <a:rPr lang="zh-CN" altLang="en-US" dirty="0" smtClean="0">
                <a:solidFill>
                  <a:srgbClr val="0070C0"/>
                </a:solidFill>
                <a:latin typeface="华文中宋" pitchFamily="2" charset="-122"/>
                <a:ea typeface="华文中宋" pitchFamily="2" charset="-122"/>
                <a:cs typeface="Times New Roman" pitchFamily="18" charset="0"/>
              </a:rPr>
              <a:t>元）</a:t>
            </a:r>
            <a:endParaRPr lang="en-US" altLang="zh-CN" dirty="0" smtClean="0">
              <a:solidFill>
                <a:srgbClr val="0070C0"/>
              </a:solidFill>
              <a:latin typeface="华文中宋" pitchFamily="2" charset="-122"/>
              <a:ea typeface="华文中宋" pitchFamily="2" charset="-122"/>
              <a:cs typeface="Times New Roman" pitchFamily="18" charset="0"/>
            </a:endParaRPr>
          </a:p>
        </p:txBody>
      </p:sp>
      <p:cxnSp>
        <p:nvCxnSpPr>
          <p:cNvPr id="23" name="直接箭头连接符 22"/>
          <p:cNvCxnSpPr/>
          <p:nvPr/>
        </p:nvCxnSpPr>
        <p:spPr>
          <a:xfrm flipH="1">
            <a:off x="1259632" y="2668787"/>
            <a:ext cx="909642" cy="164334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899592" y="4312128"/>
            <a:ext cx="571504" cy="28575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6" idx="2"/>
            <a:endCxn id="26" idx="7"/>
          </p:cNvCxnSpPr>
          <p:nvPr/>
        </p:nvCxnSpPr>
        <p:spPr>
          <a:xfrm flipH="1">
            <a:off x="4424091" y="2683970"/>
            <a:ext cx="2612520" cy="167000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875306" y="4312128"/>
            <a:ext cx="642942" cy="28575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3752" y="4297640"/>
            <a:ext cx="9144000" cy="28575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32709506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buClr>
                <a:srgbClr val="33CC33"/>
              </a:buClr>
              <a:buNone/>
            </a:pPr>
            <a:r>
              <a:rPr lang="zh-CN" altLang="en-US" sz="2400" kern="1200" dirty="0" smtClean="0">
                <a:solidFill>
                  <a:srgbClr val="3366CC"/>
                </a:solidFill>
                <a:latin typeface="华文中宋" pitchFamily="2" charset="-122"/>
                <a:ea typeface="华文中宋" pitchFamily="2" charset="-122"/>
                <a:cs typeface="+mn-cs"/>
              </a:rPr>
              <a:t>股指期权的功能应用</a:t>
            </a:r>
            <a:endParaRPr lang="zh-CN" altLang="en-US" sz="2400" kern="1200" dirty="0">
              <a:solidFill>
                <a:srgbClr val="3366CC"/>
              </a:solidFill>
              <a:latin typeface="华文中宋" pitchFamily="2" charset="-122"/>
              <a:ea typeface="华文中宋" pitchFamily="2" charset="-122"/>
              <a:cs typeface="+mn-cs"/>
            </a:endParaRPr>
          </a:p>
        </p:txBody>
      </p:sp>
      <p:sp>
        <p:nvSpPr>
          <p:cNvPr id="3" name="内容占位符 2"/>
          <p:cNvSpPr>
            <a:spLocks noGrp="1"/>
          </p:cNvSpPr>
          <p:nvPr>
            <p:ph idx="1"/>
          </p:nvPr>
        </p:nvSpPr>
        <p:spPr/>
        <p:txBody>
          <a:bodyPr/>
          <a:lstStyle/>
          <a:p>
            <a:pPr>
              <a:buClr>
                <a:srgbClr val="00B050"/>
              </a:buClr>
              <a:buFont typeface="Wingdings" pitchFamily="2" charset="2"/>
              <a:buChar char="Ø"/>
            </a:pPr>
            <a:r>
              <a:rPr lang="zh-CN" altLang="zh-CN" sz="2000" b="1" dirty="0" smtClean="0">
                <a:solidFill>
                  <a:srgbClr val="3366CC"/>
                </a:solidFill>
                <a:latin typeface="华文中宋" pitchFamily="2" charset="-122"/>
                <a:ea typeface="华文中宋" pitchFamily="2" charset="-122"/>
              </a:rPr>
              <a:t>期权提供简便易行的</a:t>
            </a:r>
            <a:r>
              <a:rPr lang="en-US" altLang="zh-CN" sz="2000" b="1" dirty="0" smtClean="0">
                <a:solidFill>
                  <a:srgbClr val="3366CC"/>
                </a:solidFill>
                <a:latin typeface="华文中宋" pitchFamily="2" charset="-122"/>
                <a:ea typeface="华文中宋" pitchFamily="2" charset="-122"/>
              </a:rPr>
              <a:t>“</a:t>
            </a:r>
            <a:r>
              <a:rPr lang="zh-CN" altLang="zh-CN" sz="2000" b="1" dirty="0" smtClean="0">
                <a:solidFill>
                  <a:srgbClr val="3366CC"/>
                </a:solidFill>
                <a:latin typeface="华文中宋" pitchFamily="2" charset="-122"/>
                <a:ea typeface="华文中宋" pitchFamily="2" charset="-122"/>
              </a:rPr>
              <a:t>保险</a:t>
            </a:r>
            <a:r>
              <a:rPr lang="en-US" altLang="zh-CN" sz="2000" b="1" dirty="0" smtClean="0">
                <a:solidFill>
                  <a:srgbClr val="3366CC"/>
                </a:solidFill>
                <a:latin typeface="华文中宋" pitchFamily="2" charset="-122"/>
                <a:ea typeface="华文中宋" pitchFamily="2" charset="-122"/>
              </a:rPr>
              <a:t>”</a:t>
            </a:r>
            <a:r>
              <a:rPr lang="zh-CN" altLang="zh-CN" sz="2000" b="1" dirty="0" smtClean="0">
                <a:solidFill>
                  <a:srgbClr val="3366CC"/>
                </a:solidFill>
                <a:latin typeface="华文中宋" pitchFamily="2" charset="-122"/>
                <a:ea typeface="华文中宋" pitchFamily="2" charset="-122"/>
              </a:rPr>
              <a:t>功能，使投资者在管理风险时不放弃获得收益的机会</a:t>
            </a: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r>
              <a:rPr lang="zh-CN" altLang="zh-CN" sz="2000" b="1" dirty="0" smtClean="0">
                <a:solidFill>
                  <a:srgbClr val="3366CC"/>
                </a:solidFill>
                <a:latin typeface="华文中宋" pitchFamily="2" charset="-122"/>
                <a:ea typeface="华文中宋" pitchFamily="2" charset="-122"/>
              </a:rPr>
              <a:t>期权能够有效度量和管理市场波动的风险</a:t>
            </a: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r>
              <a:rPr lang="zh-CN" altLang="zh-CN" sz="2000" b="1" dirty="0" smtClean="0">
                <a:solidFill>
                  <a:srgbClr val="3366CC"/>
                </a:solidFill>
                <a:latin typeface="华文中宋" pitchFamily="2" charset="-122"/>
                <a:ea typeface="华文中宋" pitchFamily="2" charset="-122"/>
              </a:rPr>
              <a:t>期权是一种更为精细的风险管理工具</a:t>
            </a: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endParaRPr lang="en-US" altLang="zh-CN" sz="2000" b="1" dirty="0" smtClean="0">
              <a:solidFill>
                <a:srgbClr val="3366CC"/>
              </a:solidFill>
              <a:latin typeface="华文中宋" pitchFamily="2" charset="-122"/>
              <a:ea typeface="华文中宋" pitchFamily="2" charset="-122"/>
            </a:endParaRPr>
          </a:p>
          <a:p>
            <a:pPr>
              <a:buClr>
                <a:srgbClr val="00B050"/>
              </a:buClr>
              <a:buFont typeface="Wingdings" pitchFamily="2" charset="2"/>
              <a:buChar char="Ø"/>
            </a:pPr>
            <a:r>
              <a:rPr lang="zh-CN" altLang="zh-CN" sz="2000" b="1" dirty="0" smtClean="0">
                <a:solidFill>
                  <a:srgbClr val="3366CC"/>
                </a:solidFill>
                <a:latin typeface="华文中宋" pitchFamily="2" charset="-122"/>
                <a:ea typeface="华文中宋" pitchFamily="2" charset="-122"/>
              </a:rPr>
              <a:t>期权是推动市场创新更为灵活的基础性构件</a:t>
            </a:r>
            <a:endParaRPr lang="zh-CN" altLang="en-US" sz="2000" b="1"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3</a:t>
            </a:fld>
            <a:r>
              <a:rPr lang="en-US" altLang="zh-CN" smtClean="0"/>
              <a:t> -</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30</a:t>
            </a:fld>
            <a:r>
              <a:rPr lang="en-US" altLang="zh-CN" smtClean="0"/>
              <a:t> -</a:t>
            </a:r>
            <a:endParaRPr lang="en-US" altLang="zh-CN"/>
          </a:p>
        </p:txBody>
      </p:sp>
      <p:sp>
        <p:nvSpPr>
          <p:cNvPr id="3" name="矩形 2"/>
          <p:cNvSpPr/>
          <p:nvPr/>
        </p:nvSpPr>
        <p:spPr>
          <a:xfrm>
            <a:off x="456530" y="476672"/>
            <a:ext cx="8003901" cy="507831"/>
          </a:xfrm>
          <a:prstGeom prst="rect">
            <a:avLst/>
          </a:prstGeom>
        </p:spPr>
        <p:txBody>
          <a:bodyPr wrap="square">
            <a:spAutoFit/>
          </a:bodyPr>
          <a:lstStyle/>
          <a:p>
            <a:pPr lvl="1">
              <a:lnSpc>
                <a:spcPct val="150000"/>
              </a:lnSpc>
              <a:buClr>
                <a:srgbClr val="33CC33"/>
              </a:buClr>
              <a:buFont typeface="Wingdings" pitchFamily="2" charset="2"/>
              <a:buChar char="n"/>
            </a:pPr>
            <a:r>
              <a:rPr lang="zh-CN" altLang="en-US" sz="1800" b="1" dirty="0" smtClean="0">
                <a:solidFill>
                  <a:srgbClr val="3366CC"/>
                </a:solidFill>
                <a:latin typeface="华文中宋" pitchFamily="2" charset="-122"/>
                <a:ea typeface="华文中宋" pitchFamily="2" charset="-122"/>
              </a:rPr>
              <a:t>买入看涨期权风险收益分析：</a:t>
            </a:r>
            <a:endParaRPr lang="en-US" altLang="zh-CN" sz="1800" b="1" dirty="0">
              <a:solidFill>
                <a:srgbClr val="3366CC"/>
              </a:solidFill>
              <a:latin typeface="华文中宋" pitchFamily="2" charset="-122"/>
              <a:ea typeface="华文中宋" pitchFamily="2" charset="-122"/>
            </a:endParaRPr>
          </a:p>
        </p:txBody>
      </p:sp>
      <p:sp>
        <p:nvSpPr>
          <p:cNvPr id="21" name="TextBox 20"/>
          <p:cNvSpPr txBox="1"/>
          <p:nvPr/>
        </p:nvSpPr>
        <p:spPr>
          <a:xfrm>
            <a:off x="6143636" y="3500438"/>
            <a:ext cx="2500330" cy="830997"/>
          </a:xfrm>
          <a:prstGeom prst="rect">
            <a:avLst/>
          </a:prstGeom>
          <a:noFill/>
        </p:spPr>
        <p:txBody>
          <a:bodyPr wrap="square" rtlCol="0">
            <a:spAutoFit/>
          </a:bodyPr>
          <a:lstStyle/>
          <a:p>
            <a:r>
              <a:rPr lang="zh-CN" altLang="en-US" dirty="0" smtClean="0">
                <a:latin typeface="+mn-ea"/>
                <a:ea typeface="+mn-ea"/>
              </a:rPr>
              <a:t>当股指高于</a:t>
            </a:r>
            <a:r>
              <a:rPr lang="en-US" altLang="zh-CN" dirty="0" smtClean="0">
                <a:latin typeface="+mn-ea"/>
                <a:ea typeface="+mn-ea"/>
              </a:rPr>
              <a:t>2209.7</a:t>
            </a:r>
            <a:r>
              <a:rPr lang="zh-CN" altLang="en-US" dirty="0" smtClean="0">
                <a:latin typeface="+mn-ea"/>
                <a:ea typeface="+mn-ea"/>
              </a:rPr>
              <a:t>点时，盈利为：</a:t>
            </a:r>
            <a:endParaRPr lang="en-US" altLang="zh-CN" dirty="0" smtClean="0">
              <a:latin typeface="+mn-ea"/>
              <a:ea typeface="+mn-ea"/>
            </a:endParaRPr>
          </a:p>
          <a:p>
            <a:r>
              <a:rPr lang="zh-CN" altLang="en-US" dirty="0" smtClean="0">
                <a:latin typeface="+mn-ea"/>
                <a:ea typeface="+mn-ea"/>
              </a:rPr>
              <a:t>指数</a:t>
            </a:r>
            <a:r>
              <a:rPr lang="zh-CN" altLang="en-US" dirty="0">
                <a:latin typeface="+mn-ea"/>
                <a:ea typeface="+mn-ea"/>
              </a:rPr>
              <a:t>点位</a:t>
            </a:r>
            <a:r>
              <a:rPr lang="en-US" altLang="zh-CN" dirty="0" smtClean="0">
                <a:latin typeface="+mn-ea"/>
                <a:ea typeface="+mn-ea"/>
              </a:rPr>
              <a:t>-2200-9.7</a:t>
            </a:r>
            <a:endParaRPr lang="zh-CN" altLang="en-US" dirty="0">
              <a:latin typeface="+mn-ea"/>
              <a:ea typeface="+mn-ea"/>
            </a:endParaRPr>
          </a:p>
        </p:txBody>
      </p:sp>
      <p:sp>
        <p:nvSpPr>
          <p:cNvPr id="31" name="TextBox 30"/>
          <p:cNvSpPr txBox="1"/>
          <p:nvPr/>
        </p:nvSpPr>
        <p:spPr>
          <a:xfrm>
            <a:off x="5286380" y="5763300"/>
            <a:ext cx="3214710" cy="584775"/>
          </a:xfrm>
          <a:prstGeom prst="rect">
            <a:avLst/>
          </a:prstGeom>
          <a:noFill/>
        </p:spPr>
        <p:txBody>
          <a:bodyPr wrap="square" rtlCol="0">
            <a:spAutoFit/>
          </a:bodyPr>
          <a:lstStyle/>
          <a:p>
            <a:r>
              <a:rPr lang="zh-CN" altLang="en-US" b="1" dirty="0" smtClean="0">
                <a:latin typeface="+mn-ea"/>
                <a:ea typeface="+mn-ea"/>
              </a:rPr>
              <a:t>盈亏平衡点</a:t>
            </a:r>
            <a:r>
              <a:rPr lang="en-US" altLang="zh-CN" b="1" dirty="0" smtClean="0">
                <a:latin typeface="+mn-ea"/>
                <a:ea typeface="+mn-ea"/>
              </a:rPr>
              <a:t>2209.7</a:t>
            </a:r>
            <a:r>
              <a:rPr lang="zh-CN" altLang="en-US" b="1" dirty="0" smtClean="0">
                <a:latin typeface="+mn-ea"/>
                <a:ea typeface="+mn-ea"/>
              </a:rPr>
              <a:t>：</a:t>
            </a:r>
            <a:endParaRPr lang="en-US" altLang="zh-CN" b="1" dirty="0" smtClean="0">
              <a:latin typeface="+mn-ea"/>
              <a:ea typeface="+mn-ea"/>
            </a:endParaRPr>
          </a:p>
          <a:p>
            <a:r>
              <a:rPr lang="zh-CN" altLang="en-US" b="1" dirty="0" smtClean="0">
                <a:latin typeface="+mn-ea"/>
                <a:ea typeface="+mn-ea"/>
              </a:rPr>
              <a:t>支付权利金</a:t>
            </a:r>
            <a:r>
              <a:rPr lang="en-US" altLang="zh-CN" b="1" dirty="0" smtClean="0">
                <a:latin typeface="+mn-ea"/>
                <a:ea typeface="+mn-ea"/>
              </a:rPr>
              <a:t>9.7</a:t>
            </a:r>
            <a:r>
              <a:rPr lang="zh-CN" altLang="en-US" b="1" dirty="0" smtClean="0">
                <a:latin typeface="+mn-ea"/>
                <a:ea typeface="+mn-ea"/>
              </a:rPr>
              <a:t>点</a:t>
            </a:r>
            <a:r>
              <a:rPr lang="en-US" altLang="zh-CN" b="1" dirty="0" smtClean="0">
                <a:latin typeface="+mn-ea"/>
                <a:ea typeface="+mn-ea"/>
              </a:rPr>
              <a:t>=</a:t>
            </a:r>
            <a:r>
              <a:rPr lang="zh-CN" altLang="en-US" b="1" dirty="0" smtClean="0">
                <a:latin typeface="+mn-ea"/>
                <a:ea typeface="+mn-ea"/>
              </a:rPr>
              <a:t>行权盈利</a:t>
            </a:r>
            <a:r>
              <a:rPr lang="en-US" altLang="zh-CN" b="1" dirty="0" smtClean="0">
                <a:latin typeface="+mn-ea"/>
                <a:ea typeface="+mn-ea"/>
              </a:rPr>
              <a:t>9.7</a:t>
            </a:r>
            <a:r>
              <a:rPr lang="zh-CN" altLang="en-US" b="1" dirty="0" smtClean="0">
                <a:latin typeface="+mn-ea"/>
                <a:ea typeface="+mn-ea"/>
              </a:rPr>
              <a:t>点</a:t>
            </a:r>
            <a:endParaRPr lang="zh-CN" altLang="en-US" b="1" dirty="0">
              <a:latin typeface="+mn-ea"/>
              <a:ea typeface="+mn-ea"/>
            </a:endParaRPr>
          </a:p>
        </p:txBody>
      </p:sp>
      <p:cxnSp>
        <p:nvCxnSpPr>
          <p:cNvPr id="12" name="直接箭头连接符 11"/>
          <p:cNvCxnSpPr/>
          <p:nvPr/>
        </p:nvCxnSpPr>
        <p:spPr>
          <a:xfrm rot="10800000">
            <a:off x="4786316" y="5572140"/>
            <a:ext cx="1000131" cy="21431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 xmlns:p14="http://schemas.microsoft.com/office/powerpoint/2010/main" val="1108809692"/>
              </p:ext>
            </p:extLst>
          </p:nvPr>
        </p:nvGraphicFramePr>
        <p:xfrm>
          <a:off x="500034" y="1000108"/>
          <a:ext cx="7786741" cy="1857389"/>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290218"/>
                <a:gridCol w="2061196"/>
                <a:gridCol w="3435327"/>
              </a:tblGrid>
              <a:tr h="614063">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风险</a:t>
                      </a:r>
                      <a:r>
                        <a:rPr lang="en-US" altLang="zh-CN" sz="1400" b="1" kern="100" dirty="0" smtClean="0">
                          <a:solidFill>
                            <a:srgbClr val="3366CC"/>
                          </a:solidFill>
                          <a:latin typeface="华文中宋" pitchFamily="2" charset="-122"/>
                          <a:ea typeface="华文中宋" pitchFamily="2" charset="-122"/>
                          <a:cs typeface="Times New Roman" pitchFamily="18" charset="0"/>
                        </a:rPr>
                        <a:t>/</a:t>
                      </a:r>
                      <a:r>
                        <a:rPr lang="zh-CN" altLang="en-US" sz="1400" b="1" kern="100" dirty="0" smtClean="0">
                          <a:solidFill>
                            <a:srgbClr val="3366CC"/>
                          </a:solidFill>
                          <a:latin typeface="华文中宋" pitchFamily="2" charset="-122"/>
                          <a:ea typeface="华文中宋" pitchFamily="2" charset="-122"/>
                          <a:cs typeface="Times New Roman" pitchFamily="18" charset="0"/>
                        </a:rPr>
                        <a:t>收益</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条件</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到期日</a:t>
                      </a:r>
                      <a:endParaRPr lang="en-US" altLang="zh-CN" sz="1400" b="1" kern="100" dirty="0" smtClean="0">
                        <a:solidFill>
                          <a:srgbClr val="3366CC"/>
                        </a:solidFill>
                        <a:latin typeface="华文中宋" pitchFamily="2" charset="-122"/>
                        <a:ea typeface="华文中宋" pitchFamily="2" charset="-122"/>
                        <a:cs typeface="Times New Roman" pitchFamily="18" charset="0"/>
                      </a:endParaRPr>
                    </a:p>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净损益</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最大亏损</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到期指数</a:t>
                      </a:r>
                      <a:r>
                        <a:rPr lang="en-US" altLang="zh-CN" sz="1400" kern="100" dirty="0" smtClean="0">
                          <a:solidFill>
                            <a:srgbClr val="3366CC"/>
                          </a:solidFill>
                          <a:latin typeface="Times New Roman" pitchFamily="18" charset="0"/>
                          <a:ea typeface="华文中宋" pitchFamily="2" charset="-122"/>
                          <a:cs typeface="Times New Roman" pitchFamily="18" charset="0"/>
                        </a:rPr>
                        <a:t>&lt;</a:t>
                      </a:r>
                      <a:r>
                        <a:rPr lang="zh-CN" altLang="en-US" sz="1400" kern="100" dirty="0" smtClean="0">
                          <a:solidFill>
                            <a:srgbClr val="3366CC"/>
                          </a:solidFill>
                          <a:latin typeface="Times New Roman" pitchFamily="18" charset="0"/>
                          <a:ea typeface="华文中宋" pitchFamily="2" charset="-122"/>
                          <a:cs typeface="Times New Roman" pitchFamily="18" charset="0"/>
                        </a:rPr>
                        <a:t>行权价格</a:t>
                      </a:r>
                      <a:r>
                        <a:rPr lang="en-US" altLang="zh-CN" sz="1400" kern="100" dirty="0" smtClean="0">
                          <a:solidFill>
                            <a:srgbClr val="3366CC"/>
                          </a:solidFill>
                          <a:latin typeface="Times New Roman" pitchFamily="18" charset="0"/>
                          <a:ea typeface="华文中宋" pitchFamily="2" charset="-122"/>
                          <a:cs typeface="Times New Roman" pitchFamily="18" charset="0"/>
                        </a:rPr>
                        <a:t>2200</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rgbClr val="3366CC"/>
                          </a:solidFill>
                          <a:latin typeface="Times New Roman" pitchFamily="18" charset="0"/>
                          <a:ea typeface="华文中宋" pitchFamily="2" charset="-122"/>
                          <a:cs typeface="Times New Roman" pitchFamily="18" charset="0"/>
                        </a:rPr>
                        <a:t>亏损权利金（</a:t>
                      </a:r>
                      <a:r>
                        <a:rPr lang="en-US" altLang="zh-CN" sz="1400" kern="100" dirty="0" smtClean="0">
                          <a:solidFill>
                            <a:srgbClr val="3366CC"/>
                          </a:solidFill>
                          <a:latin typeface="Times New Roman" pitchFamily="18" charset="0"/>
                          <a:ea typeface="华文中宋" pitchFamily="2" charset="-122"/>
                          <a:cs typeface="Times New Roman" pitchFamily="18" charset="0"/>
                        </a:rPr>
                        <a:t>-9.7</a:t>
                      </a:r>
                      <a:r>
                        <a:rPr lang="zh-CN" altLang="en-US" sz="1400" kern="100" dirty="0" smtClean="0">
                          <a:solidFill>
                            <a:srgbClr val="3366CC"/>
                          </a:solidFill>
                          <a:latin typeface="Times New Roman" pitchFamily="18" charset="0"/>
                          <a:ea typeface="华文中宋" pitchFamily="2" charset="-122"/>
                          <a:cs typeface="Times New Roman" pitchFamily="18" charset="0"/>
                        </a:rPr>
                        <a:t>）</a:t>
                      </a: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最大收益</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指数无限上涨</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收益无限大（指数价格</a:t>
                      </a:r>
                      <a:r>
                        <a:rPr lang="en-US" altLang="zh-CN" sz="1400" kern="100" dirty="0" smtClean="0">
                          <a:solidFill>
                            <a:srgbClr val="3366CC"/>
                          </a:solidFill>
                          <a:latin typeface="Times New Roman" pitchFamily="18" charset="0"/>
                          <a:ea typeface="华文中宋" pitchFamily="2" charset="-122"/>
                          <a:cs typeface="Times New Roman" pitchFamily="18" charset="0"/>
                        </a:rPr>
                        <a:t>-2200-9.7</a:t>
                      </a:r>
                      <a:r>
                        <a:rPr lang="zh-CN" altLang="en-US" sz="1400" kern="100" dirty="0" smtClean="0">
                          <a:solidFill>
                            <a:srgbClr val="3366CC"/>
                          </a:solidFill>
                          <a:latin typeface="Times New Roman" pitchFamily="18" charset="0"/>
                          <a:ea typeface="华文中宋" pitchFamily="2" charset="-122"/>
                          <a:cs typeface="Times New Roman" pitchFamily="18" charset="0"/>
                        </a:rPr>
                        <a:t>）</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盈亏平衡点</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=2209.7</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盈亏平衡</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bl>
          </a:graphicData>
        </a:graphic>
      </p:graphicFrame>
      <p:cxnSp>
        <p:nvCxnSpPr>
          <p:cNvPr id="36" name="直接箭头连接符 35"/>
          <p:cNvCxnSpPr/>
          <p:nvPr/>
        </p:nvCxnSpPr>
        <p:spPr>
          <a:xfrm rot="5400000" flipH="1" flipV="1">
            <a:off x="3971642" y="5743870"/>
            <a:ext cx="487924"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14480" y="4500570"/>
            <a:ext cx="2143140" cy="830997"/>
          </a:xfrm>
          <a:prstGeom prst="rect">
            <a:avLst/>
          </a:prstGeom>
          <a:noFill/>
        </p:spPr>
        <p:txBody>
          <a:bodyPr wrap="square" rtlCol="0">
            <a:spAutoFit/>
          </a:bodyPr>
          <a:lstStyle/>
          <a:p>
            <a:r>
              <a:rPr lang="zh-CN" altLang="en-US" b="1" dirty="0"/>
              <a:t>当股指低于</a:t>
            </a:r>
            <a:r>
              <a:rPr lang="en-US" altLang="zh-CN" b="1" dirty="0" smtClean="0"/>
              <a:t>2200</a:t>
            </a:r>
            <a:r>
              <a:rPr lang="zh-CN" altLang="en-US" b="1" dirty="0"/>
              <a:t>点时</a:t>
            </a:r>
            <a:r>
              <a:rPr lang="zh-CN" altLang="en-US" b="1" dirty="0" smtClean="0"/>
              <a:t>，看涨期权买方发最大损失为权利金</a:t>
            </a:r>
            <a:r>
              <a:rPr lang="en-US" altLang="zh-CN" b="1" dirty="0" smtClean="0"/>
              <a:t>9.7</a:t>
            </a:r>
            <a:r>
              <a:rPr lang="zh-CN" altLang="en-US" b="1" dirty="0" smtClean="0"/>
              <a:t>点</a:t>
            </a:r>
            <a:endParaRPr lang="zh-CN" altLang="en-US" b="1" dirty="0"/>
          </a:p>
        </p:txBody>
      </p:sp>
      <p:sp>
        <p:nvSpPr>
          <p:cNvPr id="23" name="Line 5"/>
          <p:cNvSpPr>
            <a:spLocks noChangeShapeType="1"/>
          </p:cNvSpPr>
          <p:nvPr/>
        </p:nvSpPr>
        <p:spPr bwMode="auto">
          <a:xfrm flipV="1">
            <a:off x="1428728" y="5500702"/>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24" name="直接连接符 23"/>
          <p:cNvCxnSpPr>
            <a:stCxn id="23" idx="0"/>
          </p:cNvCxnSpPr>
          <p:nvPr/>
        </p:nvCxnSpPr>
        <p:spPr>
          <a:xfrm rot="5400000" flipH="1" flipV="1">
            <a:off x="2798910" y="4130521"/>
            <a:ext cx="45718" cy="2786083"/>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flipH="1" flipV="1">
            <a:off x="4214810" y="3929066"/>
            <a:ext cx="1571636" cy="157163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28728" y="3000372"/>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37" name="直接箭头连接符 36"/>
          <p:cNvCxnSpPr/>
          <p:nvPr/>
        </p:nvCxnSpPr>
        <p:spPr>
          <a:xfrm rot="5400000" flipH="1" flipV="1">
            <a:off x="-34957" y="4821247"/>
            <a:ext cx="292895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57554" y="5929330"/>
            <a:ext cx="1714512" cy="369332"/>
          </a:xfrm>
          <a:prstGeom prst="rect">
            <a:avLst/>
          </a:prstGeom>
          <a:noFill/>
        </p:spPr>
        <p:txBody>
          <a:bodyPr wrap="square" rtlCol="0">
            <a:spAutoFit/>
          </a:bodyPr>
          <a:lstStyle/>
          <a:p>
            <a:r>
              <a:rPr lang="zh-CN" altLang="en-US" sz="1800" b="1" dirty="0" smtClean="0"/>
              <a:t>行权价格</a:t>
            </a:r>
            <a:r>
              <a:rPr lang="en-US" altLang="zh-CN" sz="1800" b="1" dirty="0" smtClean="0"/>
              <a:t>2200</a:t>
            </a:r>
            <a:endParaRPr lang="zh-CN" altLang="en-US" sz="1800" b="1" dirty="0"/>
          </a:p>
        </p:txBody>
      </p:sp>
      <p:sp>
        <p:nvSpPr>
          <p:cNvPr id="47" name="TextBox 46"/>
          <p:cNvSpPr txBox="1"/>
          <p:nvPr/>
        </p:nvSpPr>
        <p:spPr>
          <a:xfrm>
            <a:off x="500034" y="5572140"/>
            <a:ext cx="2000264" cy="338554"/>
          </a:xfrm>
          <a:prstGeom prst="rect">
            <a:avLst/>
          </a:prstGeom>
          <a:noFill/>
        </p:spPr>
        <p:txBody>
          <a:bodyPr wrap="square" rtlCol="0">
            <a:spAutoFit/>
          </a:bodyPr>
          <a:lstStyle/>
          <a:p>
            <a:r>
              <a:rPr lang="zh-CN" altLang="en-US" b="1" dirty="0" smtClean="0"/>
              <a:t>支付权利金</a:t>
            </a:r>
            <a:r>
              <a:rPr lang="en-US" altLang="zh-CN" b="1" dirty="0" smtClean="0"/>
              <a:t>9.7</a:t>
            </a:r>
            <a:r>
              <a:rPr lang="zh-CN" altLang="en-US" b="1" dirty="0" smtClean="0"/>
              <a:t>点</a:t>
            </a:r>
            <a:endParaRPr lang="zh-CN" altLang="en-US" b="1" dirty="0"/>
          </a:p>
        </p:txBody>
      </p:sp>
      <p:sp>
        <p:nvSpPr>
          <p:cNvPr id="59" name="TextBox 58"/>
          <p:cNvSpPr txBox="1"/>
          <p:nvPr/>
        </p:nvSpPr>
        <p:spPr>
          <a:xfrm>
            <a:off x="7286644" y="5357827"/>
            <a:ext cx="1571636" cy="338554"/>
          </a:xfrm>
          <a:prstGeom prst="rect">
            <a:avLst/>
          </a:prstGeom>
          <a:noFill/>
        </p:spPr>
        <p:txBody>
          <a:bodyPr wrap="square" rtlCol="0">
            <a:spAutoFit/>
          </a:bodyPr>
          <a:lstStyle/>
          <a:p>
            <a:r>
              <a:rPr lang="zh-CN" altLang="en-US" b="1" dirty="0" smtClean="0"/>
              <a:t>指数点位</a:t>
            </a:r>
            <a:endParaRPr lang="zh-CN" altLang="en-US" b="1" dirty="0"/>
          </a:p>
        </p:txBody>
      </p:sp>
    </p:spTree>
    <p:extLst>
      <p:ext uri="{BB962C8B-B14F-4D97-AF65-F5344CB8AC3E}">
        <p14:creationId xmlns="" xmlns:p14="http://schemas.microsoft.com/office/powerpoint/2010/main" val="110725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5E-6 -4.0148E-6 L 0.00035 0.06453 " pathEditMode="relative" rAng="0" ptsTypes="AA">
                                      <p:cBhvr>
                                        <p:cTn id="12" dur="2000" fill="hold"/>
                                        <p:tgtEl>
                                          <p:spTgt spid="25"/>
                                        </p:tgtEl>
                                        <p:attrNameLst>
                                          <p:attrName>ppt_x</p:attrName>
                                          <p:attrName>ppt_y</p:attrName>
                                        </p:attrNameLst>
                                      </p:cBhvr>
                                      <p:rCtr x="0" y="32"/>
                                    </p:animMotion>
                                  </p:childTnLst>
                                </p:cTn>
                              </p:par>
                              <p:par>
                                <p:cTn id="13" presetID="42" presetClass="path" presetSubtype="0" accel="50000" decel="50000" fill="hold" nodeType="withEffect">
                                  <p:stCondLst>
                                    <p:cond delay="0"/>
                                  </p:stCondLst>
                                  <p:childTnLst>
                                    <p:animMotion origin="layout" path="M 2.5E-6 -4.02405E-6 L 2.5E-6 0.06314 " pathEditMode="relative" rAng="0" ptsTypes="AA">
                                      <p:cBhvr>
                                        <p:cTn id="14" dur="2000" fill="hold"/>
                                        <p:tgtEl>
                                          <p:spTgt spid="24"/>
                                        </p:tgtEl>
                                        <p:attrNameLst>
                                          <p:attrName>ppt_x</p:attrName>
                                          <p:attrName>ppt_y</p:attrName>
                                        </p:attrNameLst>
                                      </p:cBhvr>
                                      <p:rCtr x="0" y="31"/>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13"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282" y="3413598"/>
            <a:ext cx="9036496" cy="273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31</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31</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31</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期权交易损益分析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28596" y="1029014"/>
            <a:ext cx="8319868" cy="4852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sz="2000" b="1" dirty="0" smtClean="0">
                <a:solidFill>
                  <a:srgbClr val="3366CC"/>
                </a:solidFill>
                <a:latin typeface="华文中宋" pitchFamily="2" charset="-122"/>
                <a:ea typeface="华文中宋" pitchFamily="2" charset="-122"/>
              </a:rPr>
              <a:t>（二）期权交易实例：买入看跌期权</a:t>
            </a:r>
            <a:endParaRPr lang="en-US" altLang="zh-CN" sz="2000" b="1" dirty="0">
              <a:solidFill>
                <a:srgbClr val="3366CC"/>
              </a:solidFill>
              <a:latin typeface="华文中宋" pitchFamily="2" charset="-122"/>
              <a:ea typeface="华文中宋" pitchFamily="2" charset="-122"/>
            </a:endParaRPr>
          </a:p>
        </p:txBody>
      </p:sp>
      <p:sp>
        <p:nvSpPr>
          <p:cNvPr id="2" name="TextBox 1"/>
          <p:cNvSpPr txBox="1"/>
          <p:nvPr/>
        </p:nvSpPr>
        <p:spPr>
          <a:xfrm>
            <a:off x="755576" y="1817457"/>
            <a:ext cx="8208912" cy="507831"/>
          </a:xfrm>
          <a:prstGeom prst="rect">
            <a:avLst/>
          </a:prstGeom>
          <a:solidFill>
            <a:schemeClr val="bg1">
              <a:lumMod val="95000"/>
            </a:schemeClr>
          </a:solidFill>
        </p:spPr>
        <p:txBody>
          <a:bodyPr wrap="square" rtlCol="0" anchor="ctr">
            <a:spAutoFit/>
          </a:bodyPr>
          <a:lstStyle/>
          <a:p>
            <a:pPr marL="0" lvl="1">
              <a:lnSpc>
                <a:spcPct val="150000"/>
              </a:lnSpc>
            </a:pPr>
            <a:r>
              <a:rPr lang="en-US" altLang="zh-CN" sz="1800" dirty="0" smtClean="0">
                <a:solidFill>
                  <a:srgbClr val="0070C0"/>
                </a:solidFill>
                <a:latin typeface="华文中宋" pitchFamily="2" charset="-122"/>
                <a:ea typeface="华文中宋" pitchFamily="2" charset="-122"/>
                <a:cs typeface="Times New Roman" pitchFamily="18" charset="0"/>
              </a:rPr>
              <a:t>2013</a:t>
            </a:r>
            <a:r>
              <a:rPr lang="zh-CN" altLang="en-US" sz="1800" dirty="0" smtClean="0">
                <a:solidFill>
                  <a:srgbClr val="0070C0"/>
                </a:solidFill>
                <a:latin typeface="华文中宋" pitchFamily="2" charset="-122"/>
                <a:ea typeface="华文中宋" pitchFamily="2" charset="-122"/>
                <a:cs typeface="Times New Roman" pitchFamily="18" charset="0"/>
              </a:rPr>
              <a:t>年</a:t>
            </a:r>
            <a:r>
              <a:rPr lang="en-US" altLang="zh-CN" sz="1800" dirty="0">
                <a:solidFill>
                  <a:srgbClr val="0070C0"/>
                </a:solidFill>
                <a:latin typeface="华文中宋" pitchFamily="2" charset="-122"/>
                <a:ea typeface="华文中宋" pitchFamily="2" charset="-122"/>
                <a:cs typeface="Times New Roman" pitchFamily="18" charset="0"/>
              </a:rPr>
              <a:t>9</a:t>
            </a:r>
            <a:r>
              <a:rPr lang="zh-CN" altLang="en-US" sz="1800" dirty="0" smtClean="0">
                <a:solidFill>
                  <a:srgbClr val="0070C0"/>
                </a:solidFill>
                <a:latin typeface="华文中宋" pitchFamily="2" charset="-122"/>
                <a:ea typeface="华文中宋" pitchFamily="2" charset="-122"/>
                <a:cs typeface="Times New Roman" pitchFamily="18" charset="0"/>
              </a:rPr>
              <a:t>月</a:t>
            </a:r>
            <a:r>
              <a:rPr lang="en-US" altLang="zh-CN" sz="1800" dirty="0">
                <a:solidFill>
                  <a:srgbClr val="0070C0"/>
                </a:solidFill>
                <a:latin typeface="华文中宋" pitchFamily="2" charset="-122"/>
                <a:ea typeface="华文中宋" pitchFamily="2" charset="-122"/>
                <a:cs typeface="Times New Roman" pitchFamily="18" charset="0"/>
              </a:rPr>
              <a:t>9</a:t>
            </a:r>
            <a:r>
              <a:rPr lang="zh-CN" altLang="en-US" sz="1800" dirty="0" smtClean="0">
                <a:solidFill>
                  <a:srgbClr val="0070C0"/>
                </a:solidFill>
                <a:latin typeface="华文中宋" pitchFamily="2" charset="-122"/>
                <a:ea typeface="华文中宋" pitchFamily="2" charset="-122"/>
                <a:cs typeface="Times New Roman" pitchFamily="18" charset="0"/>
              </a:rPr>
              <a:t>日，股指</a:t>
            </a:r>
            <a:r>
              <a:rPr lang="en-US" altLang="zh-CN" sz="1800" dirty="0" smtClean="0">
                <a:solidFill>
                  <a:srgbClr val="0070C0"/>
                </a:solidFill>
                <a:latin typeface="华文中宋" pitchFamily="2" charset="-122"/>
                <a:ea typeface="华文中宋" pitchFamily="2" charset="-122"/>
                <a:cs typeface="Times New Roman" pitchFamily="18" charset="0"/>
              </a:rPr>
              <a:t>2100</a:t>
            </a:r>
            <a:r>
              <a:rPr lang="zh-CN" altLang="en-US" sz="1800" dirty="0" smtClean="0">
                <a:solidFill>
                  <a:srgbClr val="0070C0"/>
                </a:solidFill>
                <a:latin typeface="华文中宋" pitchFamily="2" charset="-122"/>
                <a:ea typeface="华文中宋" pitchFamily="2" charset="-122"/>
                <a:cs typeface="Times New Roman" pitchFamily="18" charset="0"/>
              </a:rPr>
              <a:t>点</a:t>
            </a:r>
            <a:r>
              <a:rPr lang="en-US" altLang="zh-CN" sz="1800" dirty="0" smtClean="0">
                <a:solidFill>
                  <a:srgbClr val="0070C0"/>
                </a:solidFill>
                <a:latin typeface="华文中宋" pitchFamily="2" charset="-122"/>
                <a:ea typeface="华文中宋" pitchFamily="2" charset="-122"/>
                <a:cs typeface="Times New Roman" pitchFamily="18" charset="0"/>
              </a:rPr>
              <a:t>,</a:t>
            </a:r>
            <a:r>
              <a:rPr lang="zh-CN" altLang="en-US" sz="1800" dirty="0" smtClean="0">
                <a:solidFill>
                  <a:srgbClr val="0070C0"/>
                </a:solidFill>
                <a:latin typeface="华文中宋" pitchFamily="2" charset="-122"/>
                <a:ea typeface="华文中宋" pitchFamily="2" charset="-122"/>
                <a:cs typeface="Times New Roman" pitchFamily="18" charset="0"/>
              </a:rPr>
              <a:t>投资者看跌，买入</a:t>
            </a:r>
            <a:r>
              <a:rPr lang="en-US" altLang="zh-CN" sz="1800" dirty="0" smtClean="0">
                <a:solidFill>
                  <a:srgbClr val="0070C0"/>
                </a:solidFill>
                <a:latin typeface="华文中宋" pitchFamily="2" charset="-122"/>
                <a:ea typeface="华文中宋" pitchFamily="2" charset="-122"/>
                <a:cs typeface="Times New Roman" pitchFamily="18" charset="0"/>
              </a:rPr>
              <a:t>1</a:t>
            </a:r>
            <a:r>
              <a:rPr lang="zh-CN" altLang="en-US" sz="1800" dirty="0" smtClean="0">
                <a:solidFill>
                  <a:srgbClr val="0070C0"/>
                </a:solidFill>
                <a:latin typeface="华文中宋" pitchFamily="2" charset="-122"/>
                <a:ea typeface="华文中宋" pitchFamily="2" charset="-122"/>
                <a:cs typeface="Times New Roman" pitchFamily="18" charset="0"/>
              </a:rPr>
              <a:t>手看跌期权</a:t>
            </a:r>
            <a:r>
              <a:rPr lang="en-US" altLang="zh-CN" sz="1800" dirty="0" smtClean="0">
                <a:solidFill>
                  <a:srgbClr val="FF3300"/>
                </a:solidFill>
                <a:latin typeface="华文中宋" pitchFamily="2" charset="-122"/>
                <a:ea typeface="华文中宋" pitchFamily="2" charset="-122"/>
                <a:cs typeface="Times New Roman" pitchFamily="18" charset="0"/>
              </a:rPr>
              <a:t>IO1310-P-2000</a:t>
            </a:r>
          </a:p>
        </p:txBody>
      </p:sp>
      <p:sp>
        <p:nvSpPr>
          <p:cNvPr id="11" name="TextBox 10"/>
          <p:cNvSpPr txBox="1"/>
          <p:nvPr/>
        </p:nvSpPr>
        <p:spPr>
          <a:xfrm>
            <a:off x="1835696" y="2708920"/>
            <a:ext cx="3096344" cy="438582"/>
          </a:xfrm>
          <a:prstGeom prst="rect">
            <a:avLst/>
          </a:prstGeom>
          <a:noFill/>
          <a:ln w="19050">
            <a:solidFill>
              <a:srgbClr val="FFFF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看跌权行权价格为：</a:t>
            </a:r>
            <a:r>
              <a:rPr lang="en-US" altLang="zh-CN" sz="1800" dirty="0" smtClean="0">
                <a:solidFill>
                  <a:srgbClr val="0070C0"/>
                </a:solidFill>
                <a:latin typeface="华文中宋" pitchFamily="2" charset="-122"/>
                <a:ea typeface="华文中宋" pitchFamily="2" charset="-122"/>
                <a:cs typeface="Times New Roman" pitchFamily="18" charset="0"/>
              </a:rPr>
              <a:t>2000</a:t>
            </a:r>
            <a:r>
              <a:rPr lang="zh-CN" altLang="en-US" sz="1800" dirty="0" smtClean="0">
                <a:solidFill>
                  <a:srgbClr val="0070C0"/>
                </a:solidFill>
                <a:latin typeface="华文中宋" pitchFamily="2" charset="-122"/>
                <a:ea typeface="华文中宋" pitchFamily="2" charset="-122"/>
                <a:cs typeface="Times New Roman" pitchFamily="18" charset="0"/>
              </a:rPr>
              <a:t>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4" name="TextBox 13"/>
          <p:cNvSpPr txBox="1"/>
          <p:nvPr/>
        </p:nvSpPr>
        <p:spPr>
          <a:xfrm>
            <a:off x="5483114" y="2748930"/>
            <a:ext cx="2459844"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支付权利金：</a:t>
            </a:r>
            <a:r>
              <a:rPr lang="en-US" altLang="zh-CN" sz="1800" dirty="0" smtClean="0">
                <a:solidFill>
                  <a:srgbClr val="0070C0"/>
                </a:solidFill>
                <a:latin typeface="华文中宋" pitchFamily="2" charset="-122"/>
                <a:ea typeface="华文中宋" pitchFamily="2" charset="-122"/>
                <a:cs typeface="Times New Roman" pitchFamily="18" charset="0"/>
              </a:rPr>
              <a:t>6.7</a:t>
            </a:r>
            <a:r>
              <a:rPr lang="zh-CN" altLang="en-US" sz="1800" dirty="0" smtClean="0">
                <a:solidFill>
                  <a:srgbClr val="0070C0"/>
                </a:solidFill>
                <a:latin typeface="华文中宋" pitchFamily="2" charset="-122"/>
                <a:ea typeface="华文中宋" pitchFamily="2" charset="-122"/>
                <a:cs typeface="Times New Roman" pitchFamily="18" charset="0"/>
              </a:rPr>
              <a:t>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9" name="直接箭头连接符 8"/>
          <p:cNvCxnSpPr>
            <a:stCxn id="14" idx="2"/>
            <a:endCxn id="18" idx="0"/>
          </p:cNvCxnSpPr>
          <p:nvPr/>
        </p:nvCxnSpPr>
        <p:spPr>
          <a:xfrm flipH="1">
            <a:off x="6135797" y="3187512"/>
            <a:ext cx="577239" cy="2359027"/>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857883" y="5546539"/>
            <a:ext cx="555827" cy="2294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1" idx="2"/>
            <a:endCxn id="21" idx="0"/>
          </p:cNvCxnSpPr>
          <p:nvPr/>
        </p:nvCxnSpPr>
        <p:spPr>
          <a:xfrm>
            <a:off x="3383868" y="3147502"/>
            <a:ext cx="950744" cy="2415461"/>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046579" y="5562963"/>
            <a:ext cx="576065" cy="2294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7403233"/>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32</a:t>
            </a:fld>
            <a:r>
              <a:rPr lang="en-US" altLang="zh-CN" smtClean="0"/>
              <a:t> -</a:t>
            </a:r>
            <a:endParaRPr lang="en-US" altLang="zh-CN"/>
          </a:p>
        </p:txBody>
      </p:sp>
      <p:sp>
        <p:nvSpPr>
          <p:cNvPr id="3" name="矩形 2"/>
          <p:cNvSpPr/>
          <p:nvPr/>
        </p:nvSpPr>
        <p:spPr>
          <a:xfrm>
            <a:off x="456530" y="476672"/>
            <a:ext cx="8003901" cy="507831"/>
          </a:xfrm>
          <a:prstGeom prst="rect">
            <a:avLst/>
          </a:prstGeom>
        </p:spPr>
        <p:txBody>
          <a:bodyPr wrap="square">
            <a:spAutoFit/>
          </a:bodyPr>
          <a:lstStyle/>
          <a:p>
            <a:pPr lvl="1">
              <a:lnSpc>
                <a:spcPct val="150000"/>
              </a:lnSpc>
              <a:buClr>
                <a:srgbClr val="33CC33"/>
              </a:buClr>
              <a:buFont typeface="Wingdings" pitchFamily="2" charset="2"/>
              <a:buChar char="n"/>
            </a:pPr>
            <a:r>
              <a:rPr lang="zh-CN" altLang="en-US" sz="1800" b="1" dirty="0" smtClean="0">
                <a:solidFill>
                  <a:srgbClr val="3366CC"/>
                </a:solidFill>
                <a:latin typeface="华文中宋" pitchFamily="2" charset="-122"/>
                <a:ea typeface="华文中宋" pitchFamily="2" charset="-122"/>
              </a:rPr>
              <a:t>买入看跌期权风险收益分析：</a:t>
            </a:r>
            <a:endParaRPr lang="en-US" altLang="zh-CN" sz="1800" b="1" dirty="0">
              <a:solidFill>
                <a:srgbClr val="3366CC"/>
              </a:solidFill>
              <a:latin typeface="华文中宋" pitchFamily="2" charset="-122"/>
              <a:ea typeface="华文中宋" pitchFamily="2" charset="-122"/>
            </a:endParaRPr>
          </a:p>
        </p:txBody>
      </p:sp>
      <p:sp>
        <p:nvSpPr>
          <p:cNvPr id="21" name="TextBox 20"/>
          <p:cNvSpPr txBox="1"/>
          <p:nvPr/>
        </p:nvSpPr>
        <p:spPr>
          <a:xfrm>
            <a:off x="2214546" y="3143248"/>
            <a:ext cx="2500330" cy="830997"/>
          </a:xfrm>
          <a:prstGeom prst="rect">
            <a:avLst/>
          </a:prstGeom>
          <a:noFill/>
        </p:spPr>
        <p:txBody>
          <a:bodyPr wrap="square" rtlCol="0">
            <a:spAutoFit/>
          </a:bodyPr>
          <a:lstStyle/>
          <a:p>
            <a:r>
              <a:rPr lang="zh-CN" altLang="en-US" dirty="0" smtClean="0">
                <a:latin typeface="+mn-ea"/>
                <a:ea typeface="+mn-ea"/>
              </a:rPr>
              <a:t>当股指低于</a:t>
            </a:r>
            <a:r>
              <a:rPr lang="en-US" altLang="zh-CN" dirty="0" smtClean="0">
                <a:latin typeface="+mn-ea"/>
                <a:ea typeface="+mn-ea"/>
              </a:rPr>
              <a:t>1993.3</a:t>
            </a:r>
            <a:r>
              <a:rPr lang="zh-CN" altLang="en-US" dirty="0" smtClean="0">
                <a:latin typeface="+mn-ea"/>
                <a:ea typeface="+mn-ea"/>
              </a:rPr>
              <a:t>点时，盈利为：</a:t>
            </a:r>
            <a:endParaRPr lang="en-US" altLang="zh-CN" dirty="0" smtClean="0">
              <a:latin typeface="+mn-ea"/>
              <a:ea typeface="+mn-ea"/>
            </a:endParaRPr>
          </a:p>
          <a:p>
            <a:r>
              <a:rPr lang="en-US" altLang="zh-CN" dirty="0" smtClean="0">
                <a:latin typeface="+mn-ea"/>
                <a:ea typeface="+mn-ea"/>
              </a:rPr>
              <a:t>2000-</a:t>
            </a:r>
            <a:r>
              <a:rPr lang="zh-CN" altLang="en-US" dirty="0" smtClean="0">
                <a:latin typeface="+mn-ea"/>
                <a:ea typeface="+mn-ea"/>
              </a:rPr>
              <a:t>指数价格</a:t>
            </a:r>
            <a:r>
              <a:rPr lang="en-US" altLang="zh-CN" dirty="0" smtClean="0">
                <a:latin typeface="+mn-ea"/>
                <a:ea typeface="+mn-ea"/>
              </a:rPr>
              <a:t>-6.7</a:t>
            </a:r>
            <a:endParaRPr lang="zh-CN" altLang="en-US" dirty="0">
              <a:latin typeface="+mn-ea"/>
              <a:ea typeface="+mn-ea"/>
            </a:endParaRPr>
          </a:p>
        </p:txBody>
      </p:sp>
      <p:sp>
        <p:nvSpPr>
          <p:cNvPr id="31" name="TextBox 30"/>
          <p:cNvSpPr txBox="1"/>
          <p:nvPr/>
        </p:nvSpPr>
        <p:spPr>
          <a:xfrm>
            <a:off x="4143372" y="3857628"/>
            <a:ext cx="1785950" cy="1077218"/>
          </a:xfrm>
          <a:prstGeom prst="rect">
            <a:avLst/>
          </a:prstGeom>
          <a:noFill/>
        </p:spPr>
        <p:txBody>
          <a:bodyPr wrap="square" rtlCol="0">
            <a:spAutoFit/>
          </a:bodyPr>
          <a:lstStyle/>
          <a:p>
            <a:r>
              <a:rPr lang="zh-CN" altLang="en-US" b="1" dirty="0" smtClean="0">
                <a:latin typeface="+mn-ea"/>
                <a:ea typeface="+mn-ea"/>
              </a:rPr>
              <a:t>盈亏平衡点</a:t>
            </a:r>
            <a:r>
              <a:rPr lang="en-US" altLang="zh-CN" b="1" dirty="0" smtClean="0">
                <a:latin typeface="+mn-ea"/>
                <a:ea typeface="+mn-ea"/>
              </a:rPr>
              <a:t>1993.3</a:t>
            </a:r>
            <a:r>
              <a:rPr lang="zh-CN" altLang="en-US" b="1" dirty="0" smtClean="0">
                <a:latin typeface="+mn-ea"/>
                <a:ea typeface="+mn-ea"/>
              </a:rPr>
              <a:t>：</a:t>
            </a:r>
            <a:endParaRPr lang="en-US" altLang="zh-CN" b="1" dirty="0" smtClean="0">
              <a:latin typeface="+mn-ea"/>
              <a:ea typeface="+mn-ea"/>
            </a:endParaRPr>
          </a:p>
          <a:p>
            <a:r>
              <a:rPr lang="zh-CN" altLang="en-US" b="1" dirty="0" smtClean="0">
                <a:latin typeface="+mn-ea"/>
                <a:ea typeface="+mn-ea"/>
              </a:rPr>
              <a:t>支出权利金</a:t>
            </a:r>
            <a:r>
              <a:rPr lang="en-US" altLang="zh-CN" b="1" dirty="0" smtClean="0">
                <a:latin typeface="+mn-ea"/>
                <a:ea typeface="+mn-ea"/>
              </a:rPr>
              <a:t>6.7</a:t>
            </a:r>
            <a:r>
              <a:rPr lang="zh-CN" altLang="en-US" b="1" dirty="0" smtClean="0">
                <a:latin typeface="+mn-ea"/>
                <a:ea typeface="+mn-ea"/>
              </a:rPr>
              <a:t>点</a:t>
            </a:r>
            <a:r>
              <a:rPr lang="en-US" altLang="zh-CN" b="1" dirty="0" smtClean="0">
                <a:latin typeface="+mn-ea"/>
                <a:ea typeface="+mn-ea"/>
              </a:rPr>
              <a:t>=</a:t>
            </a:r>
            <a:r>
              <a:rPr lang="zh-CN" altLang="en-US" b="1" dirty="0" smtClean="0">
                <a:latin typeface="+mn-ea"/>
                <a:ea typeface="+mn-ea"/>
              </a:rPr>
              <a:t>行权盈利</a:t>
            </a:r>
            <a:r>
              <a:rPr lang="en-US" altLang="zh-CN" b="1" dirty="0" smtClean="0">
                <a:latin typeface="+mn-ea"/>
                <a:ea typeface="+mn-ea"/>
              </a:rPr>
              <a:t>6.7</a:t>
            </a:r>
            <a:r>
              <a:rPr lang="zh-CN" altLang="en-US" b="1" dirty="0" smtClean="0">
                <a:latin typeface="+mn-ea"/>
                <a:ea typeface="+mn-ea"/>
              </a:rPr>
              <a:t>点</a:t>
            </a:r>
            <a:endParaRPr lang="zh-CN" altLang="en-US" b="1" dirty="0">
              <a:latin typeface="+mn-ea"/>
              <a:ea typeface="+mn-ea"/>
            </a:endParaRPr>
          </a:p>
        </p:txBody>
      </p:sp>
      <p:cxnSp>
        <p:nvCxnSpPr>
          <p:cNvPr id="12" name="直接箭头连接符 11"/>
          <p:cNvCxnSpPr/>
          <p:nvPr/>
        </p:nvCxnSpPr>
        <p:spPr>
          <a:xfrm rot="5400000">
            <a:off x="3536149" y="4893479"/>
            <a:ext cx="714381" cy="500066"/>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 xmlns:p14="http://schemas.microsoft.com/office/powerpoint/2010/main" val="3079642771"/>
              </p:ext>
            </p:extLst>
          </p:nvPr>
        </p:nvGraphicFramePr>
        <p:xfrm>
          <a:off x="500034" y="1000108"/>
          <a:ext cx="7786741" cy="1857389"/>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290218"/>
                <a:gridCol w="2061196"/>
                <a:gridCol w="3435327"/>
              </a:tblGrid>
              <a:tr h="614063">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风险</a:t>
                      </a:r>
                      <a:r>
                        <a:rPr lang="en-US" altLang="zh-CN" sz="1400" b="1" kern="100" dirty="0" smtClean="0">
                          <a:solidFill>
                            <a:srgbClr val="3366CC"/>
                          </a:solidFill>
                          <a:latin typeface="华文中宋" pitchFamily="2" charset="-122"/>
                          <a:ea typeface="华文中宋" pitchFamily="2" charset="-122"/>
                          <a:cs typeface="Times New Roman" pitchFamily="18" charset="0"/>
                        </a:rPr>
                        <a:t>/</a:t>
                      </a:r>
                      <a:r>
                        <a:rPr lang="zh-CN" altLang="en-US" sz="1400" b="1" kern="100" dirty="0" smtClean="0">
                          <a:solidFill>
                            <a:srgbClr val="3366CC"/>
                          </a:solidFill>
                          <a:latin typeface="华文中宋" pitchFamily="2" charset="-122"/>
                          <a:ea typeface="华文中宋" pitchFamily="2" charset="-122"/>
                          <a:cs typeface="Times New Roman" pitchFamily="18" charset="0"/>
                        </a:rPr>
                        <a:t>收益</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条件</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到期日</a:t>
                      </a:r>
                      <a:endParaRPr lang="en-US" altLang="zh-CN" sz="1400" kern="100" dirty="0" smtClean="0">
                        <a:solidFill>
                          <a:srgbClr val="3366CC"/>
                        </a:solidFill>
                        <a:latin typeface="华文中宋" pitchFamily="2" charset="-122"/>
                        <a:ea typeface="华文中宋" pitchFamily="2" charset="-122"/>
                        <a:cs typeface="Times New Roman" pitchFamily="18" charset="0"/>
                      </a:endParaRPr>
                    </a:p>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净损益</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最大亏损</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&gt;</a:t>
                      </a:r>
                      <a:r>
                        <a:rPr lang="zh-CN" altLang="en-US" sz="1400" kern="100" dirty="0" smtClean="0">
                          <a:solidFill>
                            <a:srgbClr val="3366CC"/>
                          </a:solidFill>
                          <a:latin typeface="Times New Roman" pitchFamily="18" charset="0"/>
                          <a:ea typeface="华文中宋" pitchFamily="2" charset="-122"/>
                          <a:cs typeface="Times New Roman" pitchFamily="18" charset="0"/>
                        </a:rPr>
                        <a:t>行权价格</a:t>
                      </a:r>
                      <a:r>
                        <a:rPr lang="en-US" altLang="zh-CN" sz="1400" kern="100" dirty="0" smtClean="0">
                          <a:solidFill>
                            <a:srgbClr val="3366CC"/>
                          </a:solidFill>
                          <a:latin typeface="Times New Roman" pitchFamily="18" charset="0"/>
                          <a:ea typeface="华文中宋" pitchFamily="2" charset="-122"/>
                          <a:cs typeface="Times New Roman" pitchFamily="18" charset="0"/>
                        </a:rPr>
                        <a:t>2000</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rgbClr val="3366CC"/>
                          </a:solidFill>
                          <a:latin typeface="Times New Roman" pitchFamily="18" charset="0"/>
                          <a:ea typeface="华文中宋" pitchFamily="2" charset="-122"/>
                          <a:cs typeface="Times New Roman" pitchFamily="18" charset="0"/>
                        </a:rPr>
                        <a:t>亏损权利金（</a:t>
                      </a:r>
                      <a:r>
                        <a:rPr lang="en-US" altLang="zh-CN" sz="1400" kern="100" dirty="0" smtClean="0">
                          <a:solidFill>
                            <a:srgbClr val="3366CC"/>
                          </a:solidFill>
                          <a:latin typeface="Times New Roman" pitchFamily="18" charset="0"/>
                          <a:ea typeface="华文中宋" pitchFamily="2" charset="-122"/>
                          <a:cs typeface="Times New Roman" pitchFamily="18" charset="0"/>
                        </a:rPr>
                        <a:t>-6.7</a:t>
                      </a:r>
                      <a:r>
                        <a:rPr lang="zh-CN" altLang="en-US" sz="1400" kern="100" dirty="0" smtClean="0">
                          <a:solidFill>
                            <a:srgbClr val="3366CC"/>
                          </a:solidFill>
                          <a:latin typeface="Times New Roman" pitchFamily="18" charset="0"/>
                          <a:ea typeface="华文中宋" pitchFamily="2" charset="-122"/>
                          <a:cs typeface="Times New Roman" pitchFamily="18" charset="0"/>
                        </a:rPr>
                        <a:t>）</a:t>
                      </a: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最大收益</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指数跌至</a:t>
                      </a:r>
                      <a:r>
                        <a:rPr lang="en-US" altLang="zh-CN" sz="1400" kern="100" dirty="0" smtClean="0">
                          <a:solidFill>
                            <a:srgbClr val="3366CC"/>
                          </a:solidFill>
                          <a:latin typeface="Times New Roman" pitchFamily="18" charset="0"/>
                          <a:ea typeface="华文中宋" pitchFamily="2" charset="-122"/>
                          <a:cs typeface="Times New Roman" pitchFamily="18" charset="0"/>
                        </a:rPr>
                        <a:t>0</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较大，</a:t>
                      </a:r>
                      <a:r>
                        <a:rPr lang="en-US" altLang="zh-CN" sz="1400" kern="100" dirty="0" smtClean="0">
                          <a:solidFill>
                            <a:srgbClr val="3366CC"/>
                          </a:solidFill>
                          <a:latin typeface="Times New Roman" pitchFamily="18" charset="0"/>
                          <a:ea typeface="华文中宋" pitchFamily="2" charset="-122"/>
                          <a:cs typeface="Times New Roman" pitchFamily="18" charset="0"/>
                        </a:rPr>
                        <a:t>1993.3</a:t>
                      </a:r>
                      <a:r>
                        <a:rPr lang="zh-CN" altLang="en-US" sz="1400" kern="100" dirty="0" smtClean="0">
                          <a:solidFill>
                            <a:srgbClr val="3366CC"/>
                          </a:solidFill>
                          <a:latin typeface="Times New Roman" pitchFamily="18" charset="0"/>
                          <a:ea typeface="华文中宋" pitchFamily="2" charset="-122"/>
                          <a:cs typeface="Times New Roman" pitchFamily="18" charset="0"/>
                        </a:rPr>
                        <a:t>（</a:t>
                      </a:r>
                      <a:r>
                        <a:rPr lang="en-US" altLang="zh-CN" sz="1400" kern="100" dirty="0" smtClean="0">
                          <a:solidFill>
                            <a:srgbClr val="3366CC"/>
                          </a:solidFill>
                          <a:latin typeface="Times New Roman" pitchFamily="18" charset="0"/>
                          <a:ea typeface="华文中宋" pitchFamily="2" charset="-122"/>
                          <a:cs typeface="Times New Roman" pitchFamily="18" charset="0"/>
                        </a:rPr>
                        <a:t>2000-0-6.7)</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盈亏平衡点</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=1993.3</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盈亏平衡</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bl>
          </a:graphicData>
        </a:graphic>
      </p:graphicFrame>
      <p:cxnSp>
        <p:nvCxnSpPr>
          <p:cNvPr id="36" name="直接箭头连接符 35"/>
          <p:cNvCxnSpPr/>
          <p:nvPr/>
        </p:nvCxnSpPr>
        <p:spPr>
          <a:xfrm rot="5400000" flipH="1" flipV="1">
            <a:off x="3971642" y="5743870"/>
            <a:ext cx="487924"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40152" y="4286256"/>
            <a:ext cx="2357422" cy="830997"/>
          </a:xfrm>
          <a:prstGeom prst="rect">
            <a:avLst/>
          </a:prstGeom>
          <a:noFill/>
        </p:spPr>
        <p:txBody>
          <a:bodyPr wrap="square" rtlCol="0">
            <a:spAutoFit/>
          </a:bodyPr>
          <a:lstStyle/>
          <a:p>
            <a:r>
              <a:rPr lang="zh-CN" altLang="en-US" b="1" dirty="0"/>
              <a:t>当</a:t>
            </a:r>
            <a:r>
              <a:rPr lang="zh-CN" altLang="en-US" b="1" dirty="0" smtClean="0"/>
              <a:t>股指高于</a:t>
            </a:r>
            <a:r>
              <a:rPr lang="en-US" altLang="zh-CN" b="1" dirty="0" smtClean="0"/>
              <a:t>2000</a:t>
            </a:r>
            <a:r>
              <a:rPr lang="zh-CN" altLang="en-US" b="1" dirty="0"/>
              <a:t>点时</a:t>
            </a:r>
            <a:r>
              <a:rPr lang="zh-CN" altLang="en-US" b="1" dirty="0" smtClean="0"/>
              <a:t>，看跌期权买方最大损失为权利金</a:t>
            </a:r>
            <a:r>
              <a:rPr lang="en-US" altLang="zh-CN" b="1" dirty="0"/>
              <a:t>6</a:t>
            </a:r>
            <a:r>
              <a:rPr lang="en-US" altLang="zh-CN" b="1" dirty="0" smtClean="0"/>
              <a:t>.7</a:t>
            </a:r>
            <a:r>
              <a:rPr lang="zh-CN" altLang="en-US" b="1" dirty="0" smtClean="0"/>
              <a:t>点</a:t>
            </a:r>
            <a:endParaRPr lang="zh-CN" altLang="en-US" b="1" dirty="0"/>
          </a:p>
        </p:txBody>
      </p:sp>
      <p:sp>
        <p:nvSpPr>
          <p:cNvPr id="23" name="Line 5"/>
          <p:cNvSpPr>
            <a:spLocks noChangeShapeType="1"/>
          </p:cNvSpPr>
          <p:nvPr/>
        </p:nvSpPr>
        <p:spPr bwMode="auto">
          <a:xfrm flipV="1">
            <a:off x="1428728" y="5500702"/>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24" name="直接连接符 23"/>
          <p:cNvCxnSpPr/>
          <p:nvPr/>
        </p:nvCxnSpPr>
        <p:spPr>
          <a:xfrm>
            <a:off x="1428728" y="3357562"/>
            <a:ext cx="2786082" cy="214314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14810" y="5500702"/>
            <a:ext cx="2286016"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28728" y="3000372"/>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37" name="直接箭头连接符 36"/>
          <p:cNvCxnSpPr/>
          <p:nvPr/>
        </p:nvCxnSpPr>
        <p:spPr>
          <a:xfrm rot="5400000" flipH="1" flipV="1">
            <a:off x="-179421" y="4679167"/>
            <a:ext cx="3215505" cy="7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57554" y="5929330"/>
            <a:ext cx="1714512" cy="369332"/>
          </a:xfrm>
          <a:prstGeom prst="rect">
            <a:avLst/>
          </a:prstGeom>
          <a:noFill/>
        </p:spPr>
        <p:txBody>
          <a:bodyPr wrap="square" rtlCol="0">
            <a:spAutoFit/>
          </a:bodyPr>
          <a:lstStyle/>
          <a:p>
            <a:r>
              <a:rPr lang="zh-CN" altLang="en-US" sz="1800" b="1" dirty="0" smtClean="0"/>
              <a:t>行权价格</a:t>
            </a:r>
            <a:r>
              <a:rPr lang="en-US" altLang="zh-CN" sz="1800" b="1" dirty="0" smtClean="0"/>
              <a:t>2000</a:t>
            </a:r>
            <a:endParaRPr lang="zh-CN" altLang="en-US" sz="1800" b="1" dirty="0"/>
          </a:p>
        </p:txBody>
      </p:sp>
      <p:sp>
        <p:nvSpPr>
          <p:cNvPr id="47" name="TextBox 46"/>
          <p:cNvSpPr txBox="1"/>
          <p:nvPr/>
        </p:nvSpPr>
        <p:spPr>
          <a:xfrm>
            <a:off x="1428728" y="5643578"/>
            <a:ext cx="1928826" cy="338554"/>
          </a:xfrm>
          <a:prstGeom prst="rect">
            <a:avLst/>
          </a:prstGeom>
          <a:noFill/>
        </p:spPr>
        <p:txBody>
          <a:bodyPr wrap="square" rtlCol="0">
            <a:spAutoFit/>
          </a:bodyPr>
          <a:lstStyle/>
          <a:p>
            <a:r>
              <a:rPr lang="zh-CN" altLang="en-US" b="1" dirty="0" smtClean="0"/>
              <a:t>支付权利金</a:t>
            </a:r>
            <a:r>
              <a:rPr lang="en-US" altLang="zh-CN" b="1" dirty="0" smtClean="0"/>
              <a:t>6.7</a:t>
            </a:r>
            <a:r>
              <a:rPr lang="zh-CN" altLang="en-US" b="1" dirty="0" smtClean="0"/>
              <a:t>点</a:t>
            </a:r>
            <a:endParaRPr lang="zh-CN" altLang="en-US" b="1" dirty="0"/>
          </a:p>
        </p:txBody>
      </p:sp>
      <p:sp>
        <p:nvSpPr>
          <p:cNvPr id="29" name="TextBox 28"/>
          <p:cNvSpPr txBox="1"/>
          <p:nvPr/>
        </p:nvSpPr>
        <p:spPr>
          <a:xfrm>
            <a:off x="7286644" y="5357827"/>
            <a:ext cx="1571636" cy="338554"/>
          </a:xfrm>
          <a:prstGeom prst="rect">
            <a:avLst/>
          </a:prstGeom>
          <a:noFill/>
        </p:spPr>
        <p:txBody>
          <a:bodyPr wrap="square" rtlCol="0">
            <a:spAutoFit/>
          </a:bodyPr>
          <a:lstStyle/>
          <a:p>
            <a:r>
              <a:rPr lang="zh-CN" altLang="en-US" b="1" dirty="0" smtClean="0"/>
              <a:t>指数价格</a:t>
            </a:r>
            <a:endParaRPr lang="zh-CN" altLang="en-US" b="1" dirty="0"/>
          </a:p>
        </p:txBody>
      </p:sp>
    </p:spTree>
    <p:extLst>
      <p:ext uri="{BB962C8B-B14F-4D97-AF65-F5344CB8AC3E}">
        <p14:creationId xmlns="" xmlns:p14="http://schemas.microsoft.com/office/powerpoint/2010/main" val="110725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5E-6 -4.0148E-6 L 0.00035 0.06453 " pathEditMode="relative" rAng="0" ptsTypes="AA">
                                      <p:cBhvr>
                                        <p:cTn id="12" dur="2000" fill="hold"/>
                                        <p:tgtEl>
                                          <p:spTgt spid="25"/>
                                        </p:tgtEl>
                                        <p:attrNameLst>
                                          <p:attrName>ppt_x</p:attrName>
                                          <p:attrName>ppt_y</p:attrName>
                                        </p:attrNameLst>
                                      </p:cBhvr>
                                      <p:rCtr x="0" y="32"/>
                                    </p:animMotion>
                                  </p:childTnLst>
                                </p:cTn>
                              </p:par>
                              <p:par>
                                <p:cTn id="13" presetID="42" presetClass="path" presetSubtype="0" accel="50000" decel="50000" fill="hold" nodeType="withEffect">
                                  <p:stCondLst>
                                    <p:cond delay="0"/>
                                  </p:stCondLst>
                                  <p:childTnLst>
                                    <p:animMotion origin="layout" path="M 2.5E-6 -4.02405E-6 L 2.5E-6 0.06314 " pathEditMode="relative" rAng="0" ptsTypes="AA">
                                      <p:cBhvr>
                                        <p:cTn id="14" dur="2000" fill="hold"/>
                                        <p:tgtEl>
                                          <p:spTgt spid="24"/>
                                        </p:tgtEl>
                                        <p:attrNameLst>
                                          <p:attrName>ppt_x</p:attrName>
                                          <p:attrName>ppt_y</p:attrName>
                                        </p:attrNameLst>
                                      </p:cBhvr>
                                      <p:rCtr x="0" y="31"/>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13"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6652" y="3186168"/>
            <a:ext cx="9036496" cy="273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33</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33</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33</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期权交易损益分析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28596" y="1029014"/>
            <a:ext cx="8319868" cy="4852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sz="2000" b="1" dirty="0" smtClean="0">
                <a:solidFill>
                  <a:srgbClr val="3366CC"/>
                </a:solidFill>
                <a:latin typeface="华文中宋" pitchFamily="2" charset="-122"/>
                <a:ea typeface="华文中宋" pitchFamily="2" charset="-122"/>
              </a:rPr>
              <a:t>（三）期权交易实例：卖出看涨期权</a:t>
            </a:r>
            <a:endParaRPr lang="en-US" altLang="zh-CN" sz="2000" b="1"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15" name="Rectangle 43"/>
          <p:cNvSpPr txBox="1">
            <a:spLocks noChangeArrowheads="1"/>
          </p:cNvSpPr>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000" b="1" i="0" u="none" strike="noStrike" kern="1200" cap="none" spc="0" normalizeH="0" baseline="0" noProof="0" smtClean="0">
                <a:ln>
                  <a:noFill/>
                </a:ln>
                <a:solidFill>
                  <a:srgbClr val="969696"/>
                </a:solidFill>
                <a:effectLst/>
                <a:uLnTx/>
                <a:uFillTx/>
                <a:latin typeface="Arial" charset="0"/>
                <a:ea typeface="宋体" charset="-122"/>
                <a:cs typeface="+mn-cs"/>
              </a:rPr>
              <a:t>- </a:t>
            </a:r>
            <a:fld id="{D9FD17A8-6E52-430F-8FA7-990266B8FE54}" type="slidenum">
              <a:rPr kumimoji="0" lang="en-US" altLang="zh-CN" sz="1000" b="1" i="0" u="none" strike="noStrike" kern="1200" cap="none" spc="0" normalizeH="0" baseline="0" noProof="0" smtClean="0">
                <a:ln>
                  <a:noFill/>
                </a:ln>
                <a:solidFill>
                  <a:srgbClr val="96969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r>
              <a:rPr kumimoji="0" lang="en-US" altLang="zh-CN" sz="1000" b="1" i="0" u="none" strike="noStrike" kern="1200" cap="none" spc="0" normalizeH="0" baseline="0" noProof="0" smtClean="0">
                <a:ln>
                  <a:noFill/>
                </a:ln>
                <a:solidFill>
                  <a:srgbClr val="969696"/>
                </a:solidFill>
                <a:effectLst/>
                <a:uLnTx/>
                <a:uFillTx/>
                <a:latin typeface="Arial" charset="0"/>
                <a:ea typeface="宋体" charset="-122"/>
                <a:cs typeface="+mn-cs"/>
              </a:rPr>
              <a:t> -</a:t>
            </a:r>
            <a:endParaRPr kumimoji="0" lang="en-US" altLang="zh-CN" sz="1000" b="1" i="0" u="none" strike="noStrike" kern="1200" cap="none" spc="0" normalizeH="0" baseline="0" noProof="0" dirty="0" smtClean="0">
              <a:ln>
                <a:noFill/>
              </a:ln>
              <a:solidFill>
                <a:srgbClr val="969696"/>
              </a:solidFill>
              <a:effectLst/>
              <a:uLnTx/>
              <a:uFillTx/>
              <a:latin typeface="Arial" charset="0"/>
              <a:ea typeface="宋体" charset="-122"/>
              <a:cs typeface="+mn-cs"/>
            </a:endParaRPr>
          </a:p>
        </p:txBody>
      </p:sp>
      <p:sp>
        <p:nvSpPr>
          <p:cNvPr id="16"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33</a:t>
            </a:fld>
            <a:r>
              <a:rPr lang="en-US" altLang="zh-CN" sz="1000" b="1" dirty="0">
                <a:solidFill>
                  <a:srgbClr val="969696"/>
                </a:solidFill>
              </a:rPr>
              <a:t> -</a:t>
            </a:r>
          </a:p>
        </p:txBody>
      </p:sp>
      <p:sp>
        <p:nvSpPr>
          <p:cNvPr id="17"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33</a:t>
            </a:fld>
            <a:r>
              <a:rPr lang="en-US" altLang="zh-CN" sz="1000" b="1" dirty="0">
                <a:solidFill>
                  <a:srgbClr val="969696"/>
                </a:solidFill>
              </a:rPr>
              <a:t> -</a:t>
            </a:r>
          </a:p>
        </p:txBody>
      </p:sp>
      <p:sp>
        <p:nvSpPr>
          <p:cNvPr id="19" name="TextBox 18"/>
          <p:cNvSpPr txBox="1"/>
          <p:nvPr/>
        </p:nvSpPr>
        <p:spPr>
          <a:xfrm>
            <a:off x="285688" y="1785926"/>
            <a:ext cx="8143964" cy="461665"/>
          </a:xfrm>
          <a:prstGeom prst="rect">
            <a:avLst/>
          </a:prstGeom>
          <a:solidFill>
            <a:schemeClr val="bg1">
              <a:lumMod val="95000"/>
            </a:schemeClr>
          </a:solidFill>
        </p:spPr>
        <p:txBody>
          <a:bodyPr wrap="square" rtlCol="0" anchor="ctr">
            <a:spAutoFit/>
          </a:bodyPr>
          <a:lstStyle/>
          <a:p>
            <a:pPr marL="0" lvl="1">
              <a:lnSpc>
                <a:spcPct val="150000"/>
              </a:lnSpc>
            </a:pPr>
            <a:r>
              <a:rPr lang="en-US" altLang="zh-CN" dirty="0" smtClean="0">
                <a:solidFill>
                  <a:srgbClr val="0070C0"/>
                </a:solidFill>
                <a:latin typeface="华文中宋" pitchFamily="2" charset="-122"/>
                <a:ea typeface="华文中宋" pitchFamily="2" charset="-122"/>
                <a:cs typeface="Times New Roman" pitchFamily="18" charset="0"/>
              </a:rPr>
              <a:t>2013</a:t>
            </a:r>
            <a:r>
              <a:rPr lang="zh-CN" altLang="en-US" dirty="0" smtClean="0">
                <a:solidFill>
                  <a:srgbClr val="0070C0"/>
                </a:solidFill>
                <a:latin typeface="华文中宋" pitchFamily="2" charset="-122"/>
                <a:ea typeface="华文中宋" pitchFamily="2" charset="-122"/>
                <a:cs typeface="Times New Roman" pitchFamily="18" charset="0"/>
              </a:rPr>
              <a:t>年</a:t>
            </a:r>
            <a:r>
              <a:rPr lang="en-US" altLang="zh-CN" dirty="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月</a:t>
            </a:r>
            <a:r>
              <a:rPr lang="en-US" altLang="zh-CN" dirty="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日，沪深</a:t>
            </a:r>
            <a:r>
              <a:rPr lang="en-US" altLang="zh-CN" dirty="0" smtClean="0">
                <a:solidFill>
                  <a:srgbClr val="0070C0"/>
                </a:solidFill>
                <a:latin typeface="华文中宋" pitchFamily="2" charset="-122"/>
                <a:ea typeface="华文中宋" pitchFamily="2" charset="-122"/>
                <a:cs typeface="Times New Roman" pitchFamily="18" charset="0"/>
              </a:rPr>
              <a:t>300</a:t>
            </a:r>
            <a:r>
              <a:rPr lang="zh-CN" altLang="en-US" dirty="0" smtClean="0">
                <a:solidFill>
                  <a:srgbClr val="0070C0"/>
                </a:solidFill>
                <a:latin typeface="华文中宋" pitchFamily="2" charset="-122"/>
                <a:ea typeface="华文中宋" pitchFamily="2" charset="-122"/>
                <a:cs typeface="Times New Roman" pitchFamily="18" charset="0"/>
              </a:rPr>
              <a:t>指数为</a:t>
            </a:r>
            <a:r>
              <a:rPr lang="en-US" altLang="zh-CN" dirty="0" smtClean="0">
                <a:solidFill>
                  <a:srgbClr val="0070C0"/>
                </a:solidFill>
                <a:latin typeface="华文中宋" pitchFamily="2" charset="-122"/>
                <a:ea typeface="华文中宋" pitchFamily="2" charset="-122"/>
                <a:cs typeface="Times New Roman" pitchFamily="18" charset="0"/>
              </a:rPr>
              <a:t>2100</a:t>
            </a:r>
            <a:r>
              <a:rPr lang="zh-CN" altLang="en-US" dirty="0" smtClean="0">
                <a:solidFill>
                  <a:srgbClr val="0070C0"/>
                </a:solidFill>
                <a:latin typeface="华文中宋" pitchFamily="2" charset="-122"/>
                <a:ea typeface="华文中宋" pitchFamily="2" charset="-122"/>
                <a:cs typeface="Times New Roman" pitchFamily="18" charset="0"/>
              </a:rPr>
              <a:t>点，</a:t>
            </a:r>
            <a:r>
              <a:rPr lang="zh-CN" altLang="en-US" dirty="0">
                <a:solidFill>
                  <a:srgbClr val="0070C0"/>
                </a:solidFill>
                <a:latin typeface="华文中宋" pitchFamily="2" charset="-122"/>
                <a:ea typeface="华文中宋" pitchFamily="2" charset="-122"/>
                <a:cs typeface="Times New Roman" pitchFamily="18" charset="0"/>
              </a:rPr>
              <a:t>投资者看不涨</a:t>
            </a:r>
            <a:r>
              <a:rPr lang="zh-CN" altLang="en-US" dirty="0" smtClean="0">
                <a:solidFill>
                  <a:srgbClr val="0070C0"/>
                </a:solidFill>
                <a:latin typeface="华文中宋" pitchFamily="2" charset="-122"/>
                <a:ea typeface="华文中宋" pitchFamily="2" charset="-122"/>
                <a:cs typeface="Times New Roman" pitchFamily="18" charset="0"/>
              </a:rPr>
              <a:t>，卖出</a:t>
            </a:r>
            <a:r>
              <a:rPr lang="en-US" altLang="zh-CN" dirty="0" smtClean="0">
                <a:solidFill>
                  <a:srgbClr val="0070C0"/>
                </a:solidFill>
                <a:latin typeface="华文中宋" pitchFamily="2" charset="-122"/>
                <a:ea typeface="华文中宋" pitchFamily="2" charset="-122"/>
                <a:cs typeface="Times New Roman" pitchFamily="18" charset="0"/>
              </a:rPr>
              <a:t>1</a:t>
            </a:r>
            <a:r>
              <a:rPr lang="zh-CN" altLang="en-US" dirty="0" smtClean="0">
                <a:solidFill>
                  <a:srgbClr val="0070C0"/>
                </a:solidFill>
                <a:latin typeface="华文中宋" pitchFamily="2" charset="-122"/>
                <a:ea typeface="华文中宋" pitchFamily="2" charset="-122"/>
                <a:cs typeface="Times New Roman" pitchFamily="18" charset="0"/>
              </a:rPr>
              <a:t>手</a:t>
            </a:r>
            <a:r>
              <a:rPr lang="en-US" altLang="zh-CN" dirty="0" smtClean="0">
                <a:solidFill>
                  <a:srgbClr val="FF3300"/>
                </a:solidFill>
                <a:latin typeface="华文中宋" pitchFamily="2" charset="-122"/>
                <a:ea typeface="华文中宋" pitchFamily="2" charset="-122"/>
                <a:cs typeface="Times New Roman" pitchFamily="18" charset="0"/>
              </a:rPr>
              <a:t>IO1310-C-2100</a:t>
            </a:r>
          </a:p>
        </p:txBody>
      </p:sp>
      <p:sp>
        <p:nvSpPr>
          <p:cNvPr id="22" name="TextBox 21"/>
          <p:cNvSpPr txBox="1"/>
          <p:nvPr/>
        </p:nvSpPr>
        <p:spPr>
          <a:xfrm>
            <a:off x="5148064" y="2420888"/>
            <a:ext cx="3744416"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看涨期权行权价格为：</a:t>
            </a:r>
            <a:r>
              <a:rPr lang="en-US" altLang="zh-CN" sz="1800" dirty="0" smtClean="0">
                <a:solidFill>
                  <a:srgbClr val="0070C0"/>
                </a:solidFill>
                <a:latin typeface="华文中宋" pitchFamily="2" charset="-122"/>
                <a:ea typeface="华文中宋" pitchFamily="2" charset="-122"/>
                <a:cs typeface="Times New Roman" pitchFamily="18" charset="0"/>
              </a:rPr>
              <a:t>2100</a:t>
            </a:r>
            <a:r>
              <a:rPr lang="zh-CN" altLang="en-US" sz="1800" dirty="0" smtClean="0">
                <a:solidFill>
                  <a:srgbClr val="0070C0"/>
                </a:solidFill>
                <a:latin typeface="华文中宋" pitchFamily="2" charset="-122"/>
                <a:ea typeface="华文中宋" pitchFamily="2" charset="-122"/>
                <a:cs typeface="Times New Roman" pitchFamily="18" charset="0"/>
              </a:rPr>
              <a:t>指数点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23" name="TextBox 22"/>
          <p:cNvSpPr txBox="1"/>
          <p:nvPr/>
        </p:nvSpPr>
        <p:spPr>
          <a:xfrm>
            <a:off x="820773" y="2393180"/>
            <a:ext cx="2643206" cy="400110"/>
          </a:xfrm>
          <a:prstGeom prst="rect">
            <a:avLst/>
          </a:prstGeom>
          <a:noFill/>
          <a:ln w="19050">
            <a:solidFill>
              <a:srgbClr val="FFC000"/>
            </a:solidFill>
          </a:ln>
        </p:spPr>
        <p:txBody>
          <a:bodyPr wrap="square" rtlCol="0" anchor="ctr">
            <a:spAutoFit/>
          </a:bodyPr>
          <a:lstStyle/>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权利金：</a:t>
            </a:r>
            <a:r>
              <a:rPr lang="en-US" altLang="zh-CN" dirty="0" smtClean="0">
                <a:solidFill>
                  <a:srgbClr val="0070C0"/>
                </a:solidFill>
                <a:latin typeface="华文中宋" pitchFamily="2" charset="-122"/>
                <a:ea typeface="华文中宋" pitchFamily="2" charset="-122"/>
                <a:cs typeface="Times New Roman" pitchFamily="18" charset="0"/>
              </a:rPr>
              <a:t>41</a:t>
            </a:r>
            <a:r>
              <a:rPr lang="zh-CN" altLang="en-US" dirty="0" smtClean="0">
                <a:solidFill>
                  <a:srgbClr val="0070C0"/>
                </a:solidFill>
                <a:latin typeface="华文中宋" pitchFamily="2" charset="-122"/>
                <a:ea typeface="华文中宋" pitchFamily="2" charset="-122"/>
                <a:cs typeface="Times New Roman" pitchFamily="18" charset="0"/>
              </a:rPr>
              <a:t>点（</a:t>
            </a:r>
            <a:r>
              <a:rPr lang="en-US" altLang="zh-CN" dirty="0" smtClean="0">
                <a:solidFill>
                  <a:srgbClr val="0070C0"/>
                </a:solidFill>
                <a:latin typeface="华文中宋" pitchFamily="2" charset="-122"/>
                <a:ea typeface="华文中宋" pitchFamily="2" charset="-122"/>
                <a:cs typeface="Times New Roman" pitchFamily="18" charset="0"/>
              </a:rPr>
              <a:t>4100</a:t>
            </a:r>
            <a:r>
              <a:rPr lang="zh-CN" altLang="en-US" dirty="0" smtClean="0">
                <a:solidFill>
                  <a:srgbClr val="0070C0"/>
                </a:solidFill>
                <a:latin typeface="华文中宋" pitchFamily="2" charset="-122"/>
                <a:ea typeface="华文中宋" pitchFamily="2" charset="-122"/>
                <a:cs typeface="Times New Roman" pitchFamily="18" charset="0"/>
              </a:rPr>
              <a:t>元）</a:t>
            </a:r>
            <a:endParaRPr lang="en-US" altLang="zh-CN" dirty="0" smtClean="0">
              <a:solidFill>
                <a:srgbClr val="0070C0"/>
              </a:solidFill>
              <a:latin typeface="华文中宋" pitchFamily="2" charset="-122"/>
              <a:ea typeface="华文中宋" pitchFamily="2" charset="-122"/>
              <a:cs typeface="Times New Roman" pitchFamily="18" charset="0"/>
            </a:endParaRPr>
          </a:p>
        </p:txBody>
      </p:sp>
      <p:cxnSp>
        <p:nvCxnSpPr>
          <p:cNvPr id="25" name="直接箭头连接符 24"/>
          <p:cNvCxnSpPr>
            <a:stCxn id="23" idx="2"/>
          </p:cNvCxnSpPr>
          <p:nvPr/>
        </p:nvCxnSpPr>
        <p:spPr>
          <a:xfrm flipH="1">
            <a:off x="638259" y="2793290"/>
            <a:ext cx="1504117" cy="2045709"/>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42844" y="4787147"/>
            <a:ext cx="571504" cy="28575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2" idx="2"/>
            <a:endCxn id="28" idx="7"/>
          </p:cNvCxnSpPr>
          <p:nvPr/>
        </p:nvCxnSpPr>
        <p:spPr>
          <a:xfrm flipH="1">
            <a:off x="4584984" y="2859470"/>
            <a:ext cx="2435288" cy="1979529"/>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036199" y="4797152"/>
            <a:ext cx="642942" cy="28575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00" y="4797152"/>
            <a:ext cx="9144000" cy="28575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85716799"/>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34</a:t>
            </a:fld>
            <a:r>
              <a:rPr lang="en-US" altLang="zh-CN" smtClean="0"/>
              <a:t> -</a:t>
            </a:r>
            <a:endParaRPr lang="en-US" altLang="zh-CN"/>
          </a:p>
        </p:txBody>
      </p:sp>
      <p:sp>
        <p:nvSpPr>
          <p:cNvPr id="3" name="矩形 2"/>
          <p:cNvSpPr/>
          <p:nvPr/>
        </p:nvSpPr>
        <p:spPr>
          <a:xfrm>
            <a:off x="456530" y="476672"/>
            <a:ext cx="8003901" cy="507831"/>
          </a:xfrm>
          <a:prstGeom prst="rect">
            <a:avLst/>
          </a:prstGeom>
        </p:spPr>
        <p:txBody>
          <a:bodyPr wrap="square">
            <a:spAutoFit/>
          </a:bodyPr>
          <a:lstStyle/>
          <a:p>
            <a:pPr lvl="1">
              <a:lnSpc>
                <a:spcPct val="150000"/>
              </a:lnSpc>
              <a:buClr>
                <a:srgbClr val="33CC33"/>
              </a:buClr>
              <a:buFont typeface="Wingdings" pitchFamily="2" charset="2"/>
              <a:buChar char="n"/>
            </a:pPr>
            <a:r>
              <a:rPr lang="zh-CN" altLang="en-US" sz="1800" b="1" dirty="0" smtClean="0">
                <a:solidFill>
                  <a:srgbClr val="3366CC"/>
                </a:solidFill>
                <a:latin typeface="华文中宋" pitchFamily="2" charset="-122"/>
                <a:ea typeface="华文中宋" pitchFamily="2" charset="-122"/>
              </a:rPr>
              <a:t>卖出看涨期权风险收益分析：</a:t>
            </a:r>
            <a:endParaRPr lang="en-US" altLang="zh-CN" sz="1800" b="1" dirty="0">
              <a:solidFill>
                <a:srgbClr val="3366CC"/>
              </a:solidFill>
              <a:latin typeface="华文中宋" pitchFamily="2" charset="-122"/>
              <a:ea typeface="华文中宋" pitchFamily="2" charset="-122"/>
            </a:endParaRPr>
          </a:p>
        </p:txBody>
      </p:sp>
      <p:sp>
        <p:nvSpPr>
          <p:cNvPr id="21" name="TextBox 20"/>
          <p:cNvSpPr txBox="1"/>
          <p:nvPr/>
        </p:nvSpPr>
        <p:spPr>
          <a:xfrm>
            <a:off x="6215074" y="5072074"/>
            <a:ext cx="2286016" cy="830997"/>
          </a:xfrm>
          <a:prstGeom prst="rect">
            <a:avLst/>
          </a:prstGeom>
          <a:noFill/>
        </p:spPr>
        <p:txBody>
          <a:bodyPr wrap="square" rtlCol="0">
            <a:spAutoFit/>
          </a:bodyPr>
          <a:lstStyle/>
          <a:p>
            <a:r>
              <a:rPr lang="zh-CN" altLang="en-US" dirty="0" smtClean="0">
                <a:latin typeface="+mn-ea"/>
                <a:ea typeface="+mn-ea"/>
              </a:rPr>
              <a:t>当股指高于</a:t>
            </a:r>
            <a:r>
              <a:rPr lang="en-US" altLang="zh-CN" dirty="0" smtClean="0">
                <a:latin typeface="+mn-ea"/>
                <a:ea typeface="+mn-ea"/>
              </a:rPr>
              <a:t>2141</a:t>
            </a:r>
            <a:r>
              <a:rPr lang="zh-CN" altLang="en-US" dirty="0" smtClean="0">
                <a:latin typeface="+mn-ea"/>
                <a:ea typeface="+mn-ea"/>
              </a:rPr>
              <a:t>点时，亏损为</a:t>
            </a:r>
            <a:endParaRPr lang="en-US" altLang="zh-CN" dirty="0" smtClean="0">
              <a:latin typeface="+mn-ea"/>
              <a:ea typeface="+mn-ea"/>
            </a:endParaRPr>
          </a:p>
          <a:p>
            <a:r>
              <a:rPr lang="zh-CN" altLang="en-US" dirty="0" smtClean="0">
                <a:latin typeface="+mn-ea"/>
                <a:ea typeface="+mn-ea"/>
              </a:rPr>
              <a:t>指数价格</a:t>
            </a:r>
            <a:r>
              <a:rPr lang="en-US" altLang="zh-CN" dirty="0" smtClean="0">
                <a:latin typeface="+mn-ea"/>
                <a:ea typeface="+mn-ea"/>
              </a:rPr>
              <a:t>-2100-41</a:t>
            </a:r>
            <a:endParaRPr lang="zh-CN" altLang="en-US" dirty="0">
              <a:latin typeface="+mn-ea"/>
              <a:ea typeface="+mn-ea"/>
            </a:endParaRPr>
          </a:p>
        </p:txBody>
      </p:sp>
      <p:sp>
        <p:nvSpPr>
          <p:cNvPr id="31" name="TextBox 30"/>
          <p:cNvSpPr txBox="1"/>
          <p:nvPr/>
        </p:nvSpPr>
        <p:spPr>
          <a:xfrm>
            <a:off x="3929058" y="5000636"/>
            <a:ext cx="1928826" cy="830997"/>
          </a:xfrm>
          <a:prstGeom prst="rect">
            <a:avLst/>
          </a:prstGeom>
          <a:noFill/>
        </p:spPr>
        <p:txBody>
          <a:bodyPr wrap="square" rtlCol="0">
            <a:spAutoFit/>
          </a:bodyPr>
          <a:lstStyle/>
          <a:p>
            <a:r>
              <a:rPr lang="zh-CN" altLang="en-US" b="1" dirty="0" smtClean="0">
                <a:latin typeface="+mn-ea"/>
                <a:ea typeface="+mn-ea"/>
              </a:rPr>
              <a:t>盈亏平衡点</a:t>
            </a:r>
            <a:r>
              <a:rPr lang="en-US" altLang="zh-CN" b="1" dirty="0" smtClean="0">
                <a:latin typeface="+mn-ea"/>
                <a:ea typeface="+mn-ea"/>
              </a:rPr>
              <a:t>2141</a:t>
            </a:r>
            <a:r>
              <a:rPr lang="zh-CN" altLang="en-US" b="1" dirty="0" smtClean="0">
                <a:latin typeface="+mn-ea"/>
                <a:ea typeface="+mn-ea"/>
              </a:rPr>
              <a:t>：</a:t>
            </a:r>
            <a:endParaRPr lang="en-US" altLang="zh-CN" b="1" dirty="0" smtClean="0">
              <a:latin typeface="+mn-ea"/>
              <a:ea typeface="+mn-ea"/>
            </a:endParaRPr>
          </a:p>
          <a:p>
            <a:r>
              <a:rPr lang="zh-CN" altLang="en-US" b="1" dirty="0" smtClean="0">
                <a:latin typeface="+mn-ea"/>
                <a:ea typeface="+mn-ea"/>
              </a:rPr>
              <a:t>收取权利金</a:t>
            </a:r>
            <a:r>
              <a:rPr lang="en-US" altLang="zh-CN" b="1" dirty="0" smtClean="0">
                <a:latin typeface="+mn-ea"/>
                <a:ea typeface="+mn-ea"/>
              </a:rPr>
              <a:t>41</a:t>
            </a:r>
            <a:r>
              <a:rPr lang="zh-CN" altLang="en-US" b="1" dirty="0" smtClean="0">
                <a:latin typeface="+mn-ea"/>
                <a:ea typeface="+mn-ea"/>
              </a:rPr>
              <a:t>点</a:t>
            </a:r>
            <a:r>
              <a:rPr lang="en-US" altLang="zh-CN" b="1" dirty="0" smtClean="0">
                <a:latin typeface="+mn-ea"/>
                <a:ea typeface="+mn-ea"/>
              </a:rPr>
              <a:t>=</a:t>
            </a:r>
            <a:r>
              <a:rPr lang="zh-CN" altLang="en-US" b="1" dirty="0" smtClean="0">
                <a:latin typeface="+mn-ea"/>
                <a:ea typeface="+mn-ea"/>
              </a:rPr>
              <a:t>行权履约亏损</a:t>
            </a:r>
            <a:r>
              <a:rPr lang="en-US" altLang="zh-CN" b="1" dirty="0" smtClean="0">
                <a:latin typeface="+mn-ea"/>
                <a:ea typeface="+mn-ea"/>
              </a:rPr>
              <a:t>41</a:t>
            </a:r>
            <a:r>
              <a:rPr lang="zh-CN" altLang="en-US" b="1" dirty="0" smtClean="0">
                <a:latin typeface="+mn-ea"/>
                <a:ea typeface="+mn-ea"/>
              </a:rPr>
              <a:t>点</a:t>
            </a:r>
            <a:endParaRPr lang="zh-CN" altLang="en-US" b="1" dirty="0">
              <a:latin typeface="+mn-ea"/>
              <a:ea typeface="+mn-ea"/>
            </a:endParaRPr>
          </a:p>
        </p:txBody>
      </p:sp>
      <p:cxnSp>
        <p:nvCxnSpPr>
          <p:cNvPr id="12" name="直接箭头连接符 11"/>
          <p:cNvCxnSpPr/>
          <p:nvPr/>
        </p:nvCxnSpPr>
        <p:spPr>
          <a:xfrm rot="5400000" flipH="1" flipV="1">
            <a:off x="4250527" y="4393415"/>
            <a:ext cx="785821" cy="28575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 xmlns:p14="http://schemas.microsoft.com/office/powerpoint/2010/main" val="118508558"/>
              </p:ext>
            </p:extLst>
          </p:nvPr>
        </p:nvGraphicFramePr>
        <p:xfrm>
          <a:off x="500034" y="1000108"/>
          <a:ext cx="7786741" cy="1857389"/>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290218"/>
                <a:gridCol w="2061196"/>
                <a:gridCol w="3435327"/>
              </a:tblGrid>
              <a:tr h="614063">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风险</a:t>
                      </a:r>
                      <a:r>
                        <a:rPr lang="en-US" altLang="zh-CN" sz="1400" b="1" kern="100" dirty="0" smtClean="0">
                          <a:solidFill>
                            <a:srgbClr val="3366CC"/>
                          </a:solidFill>
                          <a:latin typeface="华文中宋" pitchFamily="2" charset="-122"/>
                          <a:ea typeface="华文中宋" pitchFamily="2" charset="-122"/>
                          <a:cs typeface="Times New Roman" pitchFamily="18" charset="0"/>
                        </a:rPr>
                        <a:t>/</a:t>
                      </a:r>
                      <a:r>
                        <a:rPr lang="zh-CN" altLang="en-US" sz="1400" b="1" kern="100" dirty="0" smtClean="0">
                          <a:solidFill>
                            <a:srgbClr val="3366CC"/>
                          </a:solidFill>
                          <a:latin typeface="华文中宋" pitchFamily="2" charset="-122"/>
                          <a:ea typeface="华文中宋" pitchFamily="2" charset="-122"/>
                          <a:cs typeface="Times New Roman" pitchFamily="18" charset="0"/>
                        </a:rPr>
                        <a:t>收益</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条件</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到期日</a:t>
                      </a:r>
                      <a:endParaRPr lang="en-US" altLang="zh-CN" sz="1400" kern="100" dirty="0" smtClean="0">
                        <a:solidFill>
                          <a:srgbClr val="3366CC"/>
                        </a:solidFill>
                        <a:latin typeface="华文中宋" pitchFamily="2" charset="-122"/>
                        <a:ea typeface="华文中宋" pitchFamily="2" charset="-122"/>
                        <a:cs typeface="Times New Roman" pitchFamily="18" charset="0"/>
                      </a:endParaRPr>
                    </a:p>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净损益</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最大亏损</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指数无限上涨</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rgbClr val="3366CC"/>
                          </a:solidFill>
                          <a:latin typeface="Times New Roman" pitchFamily="18" charset="0"/>
                          <a:ea typeface="华文中宋" pitchFamily="2" charset="-122"/>
                          <a:cs typeface="Times New Roman" pitchFamily="18" charset="0"/>
                        </a:rPr>
                        <a:t>风险无限（指数价格</a:t>
                      </a:r>
                      <a:r>
                        <a:rPr lang="en-US" altLang="zh-CN" sz="1400" kern="100" dirty="0" smtClean="0">
                          <a:solidFill>
                            <a:srgbClr val="3366CC"/>
                          </a:solidFill>
                          <a:latin typeface="Times New Roman" pitchFamily="18" charset="0"/>
                          <a:ea typeface="华文中宋" pitchFamily="2" charset="-122"/>
                          <a:cs typeface="Times New Roman" pitchFamily="18" charset="0"/>
                        </a:rPr>
                        <a:t>-2100-41</a:t>
                      </a:r>
                      <a:r>
                        <a:rPr lang="zh-CN" altLang="en-US" sz="1400" kern="100" dirty="0" smtClean="0">
                          <a:solidFill>
                            <a:srgbClr val="3366CC"/>
                          </a:solidFill>
                          <a:latin typeface="Times New Roman" pitchFamily="18" charset="0"/>
                          <a:ea typeface="华文中宋" pitchFamily="2" charset="-122"/>
                          <a:cs typeface="Times New Roman" pitchFamily="18" charset="0"/>
                        </a:rPr>
                        <a:t>）</a:t>
                      </a: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最大收益</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&lt;2100</a:t>
                      </a:r>
                      <a:r>
                        <a:rPr lang="zh-CN" altLang="en-US" sz="1400" kern="100" dirty="0" smtClean="0">
                          <a:solidFill>
                            <a:srgbClr val="3366CC"/>
                          </a:solidFill>
                          <a:latin typeface="Times New Roman" pitchFamily="18" charset="0"/>
                          <a:ea typeface="华文中宋" pitchFamily="2" charset="-122"/>
                          <a:cs typeface="Times New Roman" pitchFamily="18" charset="0"/>
                        </a:rPr>
                        <a:t>点</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权利金收入（</a:t>
                      </a:r>
                      <a:r>
                        <a:rPr lang="en-US" altLang="zh-CN" sz="1400" kern="100" dirty="0" smtClean="0">
                          <a:solidFill>
                            <a:srgbClr val="3366CC"/>
                          </a:solidFill>
                          <a:latin typeface="Times New Roman" pitchFamily="18" charset="0"/>
                          <a:ea typeface="华文中宋" pitchFamily="2" charset="-122"/>
                          <a:cs typeface="Times New Roman" pitchFamily="18" charset="0"/>
                        </a:rPr>
                        <a:t>41</a:t>
                      </a:r>
                      <a:r>
                        <a:rPr lang="zh-CN" altLang="en-US" sz="1400" kern="100" dirty="0" smtClean="0">
                          <a:solidFill>
                            <a:srgbClr val="3366CC"/>
                          </a:solidFill>
                          <a:latin typeface="Times New Roman" pitchFamily="18" charset="0"/>
                          <a:ea typeface="华文中宋" pitchFamily="2" charset="-122"/>
                          <a:cs typeface="Times New Roman" pitchFamily="18" charset="0"/>
                        </a:rPr>
                        <a:t>）</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盈亏平衡点</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=2141</a:t>
                      </a:r>
                      <a:r>
                        <a:rPr lang="zh-CN" altLang="en-US" sz="1400" kern="100" dirty="0" smtClean="0">
                          <a:solidFill>
                            <a:srgbClr val="3366CC"/>
                          </a:solidFill>
                          <a:latin typeface="Times New Roman" pitchFamily="18" charset="0"/>
                          <a:ea typeface="华文中宋" pitchFamily="2" charset="-122"/>
                          <a:cs typeface="Times New Roman" pitchFamily="18" charset="0"/>
                        </a:rPr>
                        <a:t>点</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盈亏平衡</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bl>
          </a:graphicData>
        </a:graphic>
      </p:graphicFrame>
      <p:cxnSp>
        <p:nvCxnSpPr>
          <p:cNvPr id="36" name="直接箭头连接符 35"/>
          <p:cNvCxnSpPr>
            <a:stCxn id="38" idx="2"/>
          </p:cNvCxnSpPr>
          <p:nvPr/>
        </p:nvCxnSpPr>
        <p:spPr>
          <a:xfrm rot="5400000">
            <a:off x="4012638" y="3857628"/>
            <a:ext cx="404344"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00166" y="4357694"/>
            <a:ext cx="2357454" cy="584775"/>
          </a:xfrm>
          <a:prstGeom prst="rect">
            <a:avLst/>
          </a:prstGeom>
          <a:noFill/>
        </p:spPr>
        <p:txBody>
          <a:bodyPr wrap="square" rtlCol="0">
            <a:spAutoFit/>
          </a:bodyPr>
          <a:lstStyle/>
          <a:p>
            <a:r>
              <a:rPr lang="zh-CN" altLang="en-US" b="1" dirty="0"/>
              <a:t>当股指低于</a:t>
            </a:r>
            <a:r>
              <a:rPr lang="en-US" altLang="zh-CN" b="1" dirty="0" smtClean="0"/>
              <a:t>2100</a:t>
            </a:r>
            <a:r>
              <a:rPr lang="zh-CN" altLang="en-US" b="1" dirty="0"/>
              <a:t>点时</a:t>
            </a:r>
            <a:r>
              <a:rPr lang="zh-CN" altLang="en-US" b="1" dirty="0" smtClean="0"/>
              <a:t>，最大收益为权利金</a:t>
            </a:r>
            <a:r>
              <a:rPr lang="en-US" altLang="zh-CN" b="1" dirty="0" smtClean="0"/>
              <a:t>41</a:t>
            </a:r>
            <a:r>
              <a:rPr lang="zh-CN" altLang="en-US" b="1" dirty="0" smtClean="0"/>
              <a:t>点</a:t>
            </a:r>
            <a:endParaRPr lang="zh-CN" altLang="en-US" b="1" dirty="0"/>
          </a:p>
        </p:txBody>
      </p:sp>
      <p:sp>
        <p:nvSpPr>
          <p:cNvPr id="23" name="Line 5"/>
          <p:cNvSpPr>
            <a:spLocks noChangeShapeType="1"/>
          </p:cNvSpPr>
          <p:nvPr/>
        </p:nvSpPr>
        <p:spPr bwMode="auto">
          <a:xfrm flipV="1">
            <a:off x="1428728" y="4084084"/>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24" name="直接连接符 23"/>
          <p:cNvCxnSpPr>
            <a:stCxn id="23" idx="0"/>
          </p:cNvCxnSpPr>
          <p:nvPr/>
        </p:nvCxnSpPr>
        <p:spPr>
          <a:xfrm rot="5400000" flipH="1" flipV="1">
            <a:off x="2798911" y="2713904"/>
            <a:ext cx="45716" cy="2786083"/>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14810" y="4071942"/>
            <a:ext cx="2071702" cy="148805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28728" y="3000372"/>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37" name="直接箭头连接符 36"/>
          <p:cNvCxnSpPr/>
          <p:nvPr/>
        </p:nvCxnSpPr>
        <p:spPr>
          <a:xfrm rot="5400000" flipH="1" flipV="1">
            <a:off x="-34957" y="4821247"/>
            <a:ext cx="292895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57554" y="3286124"/>
            <a:ext cx="1714512" cy="369332"/>
          </a:xfrm>
          <a:prstGeom prst="rect">
            <a:avLst/>
          </a:prstGeom>
          <a:noFill/>
        </p:spPr>
        <p:txBody>
          <a:bodyPr wrap="square" rtlCol="0">
            <a:spAutoFit/>
          </a:bodyPr>
          <a:lstStyle/>
          <a:p>
            <a:r>
              <a:rPr lang="zh-CN" altLang="en-US" sz="1800" b="1" dirty="0"/>
              <a:t>行权</a:t>
            </a:r>
            <a:r>
              <a:rPr lang="zh-CN" altLang="en-US" sz="1800" b="1" dirty="0" smtClean="0"/>
              <a:t>价格</a:t>
            </a:r>
            <a:r>
              <a:rPr lang="en-US" altLang="zh-CN" sz="1800" b="1" dirty="0" smtClean="0"/>
              <a:t>2100</a:t>
            </a:r>
            <a:endParaRPr lang="zh-CN" altLang="en-US" sz="1800" b="1" dirty="0"/>
          </a:p>
        </p:txBody>
      </p:sp>
      <p:sp>
        <p:nvSpPr>
          <p:cNvPr id="47" name="TextBox 46"/>
          <p:cNvSpPr txBox="1"/>
          <p:nvPr/>
        </p:nvSpPr>
        <p:spPr>
          <a:xfrm>
            <a:off x="1357290" y="3786190"/>
            <a:ext cx="1714512" cy="338554"/>
          </a:xfrm>
          <a:prstGeom prst="rect">
            <a:avLst/>
          </a:prstGeom>
          <a:noFill/>
        </p:spPr>
        <p:txBody>
          <a:bodyPr wrap="square" rtlCol="0">
            <a:spAutoFit/>
          </a:bodyPr>
          <a:lstStyle/>
          <a:p>
            <a:r>
              <a:rPr lang="zh-CN" altLang="en-US" b="1" dirty="0" smtClean="0"/>
              <a:t>收取权利金</a:t>
            </a:r>
            <a:r>
              <a:rPr lang="en-US" altLang="zh-CN" b="1" dirty="0" smtClean="0"/>
              <a:t>41</a:t>
            </a:r>
            <a:r>
              <a:rPr lang="zh-CN" altLang="en-US" b="1" dirty="0" smtClean="0"/>
              <a:t>点</a:t>
            </a:r>
            <a:endParaRPr lang="zh-CN" altLang="en-US" b="1" dirty="0"/>
          </a:p>
        </p:txBody>
      </p:sp>
      <p:sp>
        <p:nvSpPr>
          <p:cNvPr id="33" name="TextBox 32"/>
          <p:cNvSpPr txBox="1"/>
          <p:nvPr/>
        </p:nvSpPr>
        <p:spPr>
          <a:xfrm>
            <a:off x="7286644" y="4071942"/>
            <a:ext cx="1571636" cy="338554"/>
          </a:xfrm>
          <a:prstGeom prst="rect">
            <a:avLst/>
          </a:prstGeom>
          <a:noFill/>
        </p:spPr>
        <p:txBody>
          <a:bodyPr wrap="square" rtlCol="0">
            <a:spAutoFit/>
          </a:bodyPr>
          <a:lstStyle/>
          <a:p>
            <a:r>
              <a:rPr lang="zh-CN" altLang="en-US" b="1" dirty="0" smtClean="0"/>
              <a:t>指数价格</a:t>
            </a:r>
            <a:endParaRPr lang="zh-CN" altLang="en-US" b="1" dirty="0"/>
          </a:p>
        </p:txBody>
      </p:sp>
    </p:spTree>
    <p:extLst>
      <p:ext uri="{BB962C8B-B14F-4D97-AF65-F5344CB8AC3E}">
        <p14:creationId xmlns="" xmlns:p14="http://schemas.microsoft.com/office/powerpoint/2010/main" val="110725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3.05273E-6 L -3.33333E-6 -0.0525 " pathEditMode="relative" rAng="0" ptsTypes="AA">
                                      <p:cBhvr>
                                        <p:cTn id="12" dur="2000" fill="hold"/>
                                        <p:tgtEl>
                                          <p:spTgt spid="25"/>
                                        </p:tgtEl>
                                        <p:attrNameLst>
                                          <p:attrName>ppt_x</p:attrName>
                                          <p:attrName>ppt_y</p:attrName>
                                        </p:attrNameLst>
                                      </p:cBhvr>
                                      <p:rCtr x="0" y="-26"/>
                                    </p:animMotion>
                                  </p:childTnLst>
                                </p:cTn>
                              </p:par>
                              <p:par>
                                <p:cTn id="13" presetID="42" presetClass="path" presetSubtype="0" accel="50000" decel="50000" fill="hold" nodeType="withEffect">
                                  <p:stCondLst>
                                    <p:cond delay="0"/>
                                  </p:stCondLst>
                                  <p:childTnLst>
                                    <p:animMotion origin="layout" path="M 2.5E-6 1.37835E-6 L 2.5E-6 -0.05689 " pathEditMode="relative" rAng="0" ptsTypes="AA">
                                      <p:cBhvr>
                                        <p:cTn id="14" dur="2000" fill="hold"/>
                                        <p:tgtEl>
                                          <p:spTgt spid="24"/>
                                        </p:tgtEl>
                                        <p:attrNameLst>
                                          <p:attrName>ppt_x</p:attrName>
                                          <p:attrName>ppt_y</p:attrName>
                                        </p:attrNameLst>
                                      </p:cBhvr>
                                      <p:rCtr x="0" y="-28"/>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13"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282" y="3413598"/>
            <a:ext cx="9036496" cy="273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35</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35</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35</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期权交易损益分析</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28596" y="1029014"/>
            <a:ext cx="8319868" cy="4852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sz="2000" b="1" dirty="0" smtClean="0">
                <a:solidFill>
                  <a:srgbClr val="3366CC"/>
                </a:solidFill>
                <a:latin typeface="华文中宋" pitchFamily="2" charset="-122"/>
                <a:ea typeface="华文中宋" pitchFamily="2" charset="-122"/>
              </a:rPr>
              <a:t>（四）期权</a:t>
            </a:r>
            <a:r>
              <a:rPr lang="zh-CN" altLang="en-US" sz="2000" b="1" dirty="0">
                <a:solidFill>
                  <a:srgbClr val="3366CC"/>
                </a:solidFill>
                <a:latin typeface="华文中宋" pitchFamily="2" charset="-122"/>
                <a:ea typeface="华文中宋" pitchFamily="2" charset="-122"/>
              </a:rPr>
              <a:t>的实例</a:t>
            </a:r>
            <a:r>
              <a:rPr lang="zh-CN" altLang="en-US" sz="2000" b="1" dirty="0" smtClean="0">
                <a:solidFill>
                  <a:srgbClr val="3366CC"/>
                </a:solidFill>
                <a:latin typeface="华文中宋" pitchFamily="2" charset="-122"/>
                <a:ea typeface="华文中宋" pitchFamily="2" charset="-122"/>
              </a:rPr>
              <a:t>：卖出看跌期权</a:t>
            </a:r>
            <a:endParaRPr lang="en-US" altLang="zh-CN" sz="2000" b="1" dirty="0">
              <a:solidFill>
                <a:srgbClr val="3366CC"/>
              </a:solidFill>
              <a:latin typeface="华文中宋" pitchFamily="2" charset="-122"/>
              <a:ea typeface="华文中宋" pitchFamily="2" charset="-122"/>
            </a:endParaRPr>
          </a:p>
        </p:txBody>
      </p:sp>
      <p:sp>
        <p:nvSpPr>
          <p:cNvPr id="2" name="TextBox 1"/>
          <p:cNvSpPr txBox="1"/>
          <p:nvPr/>
        </p:nvSpPr>
        <p:spPr>
          <a:xfrm>
            <a:off x="755576" y="1840540"/>
            <a:ext cx="8174142" cy="461665"/>
          </a:xfrm>
          <a:prstGeom prst="rect">
            <a:avLst/>
          </a:prstGeom>
          <a:solidFill>
            <a:schemeClr val="bg1">
              <a:lumMod val="95000"/>
            </a:schemeClr>
          </a:solidFill>
        </p:spPr>
        <p:txBody>
          <a:bodyPr wrap="square" rtlCol="0" anchor="ctr">
            <a:spAutoFit/>
          </a:bodyPr>
          <a:lstStyle/>
          <a:p>
            <a:pPr marL="0" lvl="1">
              <a:lnSpc>
                <a:spcPct val="150000"/>
              </a:lnSpc>
            </a:pPr>
            <a:r>
              <a:rPr lang="en-US" altLang="zh-CN" dirty="0" smtClean="0">
                <a:solidFill>
                  <a:srgbClr val="0070C0"/>
                </a:solidFill>
                <a:latin typeface="华文中宋" pitchFamily="2" charset="-122"/>
                <a:ea typeface="华文中宋" pitchFamily="2" charset="-122"/>
                <a:cs typeface="Times New Roman" pitchFamily="18" charset="0"/>
              </a:rPr>
              <a:t>2013</a:t>
            </a:r>
            <a:r>
              <a:rPr lang="zh-CN" altLang="en-US" dirty="0" smtClean="0">
                <a:solidFill>
                  <a:srgbClr val="0070C0"/>
                </a:solidFill>
                <a:latin typeface="华文中宋" pitchFamily="2" charset="-122"/>
                <a:ea typeface="华文中宋" pitchFamily="2" charset="-122"/>
                <a:cs typeface="Times New Roman" pitchFamily="18" charset="0"/>
              </a:rPr>
              <a:t>年</a:t>
            </a:r>
            <a:r>
              <a:rPr lang="en-US" altLang="zh-CN" dirty="0" smtClean="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月</a:t>
            </a:r>
            <a:r>
              <a:rPr lang="en-US" altLang="zh-CN" dirty="0">
                <a:solidFill>
                  <a:srgbClr val="0070C0"/>
                </a:solidFill>
                <a:latin typeface="华文中宋" pitchFamily="2" charset="-122"/>
                <a:ea typeface="华文中宋" pitchFamily="2" charset="-122"/>
                <a:cs typeface="Times New Roman" pitchFamily="18" charset="0"/>
              </a:rPr>
              <a:t>9</a:t>
            </a:r>
            <a:r>
              <a:rPr lang="zh-CN" altLang="en-US" dirty="0" smtClean="0">
                <a:solidFill>
                  <a:srgbClr val="0070C0"/>
                </a:solidFill>
                <a:latin typeface="华文中宋" pitchFamily="2" charset="-122"/>
                <a:ea typeface="华文中宋" pitchFamily="2" charset="-122"/>
                <a:cs typeface="Times New Roman" pitchFamily="18" charset="0"/>
              </a:rPr>
              <a:t>日，股指</a:t>
            </a:r>
            <a:r>
              <a:rPr lang="en-US" altLang="zh-CN" dirty="0" smtClean="0">
                <a:solidFill>
                  <a:srgbClr val="0070C0"/>
                </a:solidFill>
                <a:latin typeface="华文中宋" pitchFamily="2" charset="-122"/>
                <a:ea typeface="华文中宋" pitchFamily="2" charset="-122"/>
                <a:cs typeface="Times New Roman" pitchFamily="18" charset="0"/>
              </a:rPr>
              <a:t>2100</a:t>
            </a:r>
            <a:r>
              <a:rPr lang="zh-CN" altLang="en-US" dirty="0" smtClean="0">
                <a:solidFill>
                  <a:srgbClr val="0070C0"/>
                </a:solidFill>
                <a:latin typeface="华文中宋" pitchFamily="2" charset="-122"/>
                <a:ea typeface="华文中宋" pitchFamily="2" charset="-122"/>
                <a:cs typeface="Times New Roman" pitchFamily="18" charset="0"/>
              </a:rPr>
              <a:t>点，</a:t>
            </a:r>
            <a:r>
              <a:rPr lang="zh-CN" altLang="en-US" dirty="0">
                <a:solidFill>
                  <a:srgbClr val="0070C0"/>
                </a:solidFill>
                <a:latin typeface="华文中宋" pitchFamily="2" charset="-122"/>
                <a:ea typeface="华文中宋" pitchFamily="2" charset="-122"/>
                <a:cs typeface="Times New Roman" pitchFamily="18" charset="0"/>
              </a:rPr>
              <a:t>投资者看不跌</a:t>
            </a:r>
            <a:r>
              <a:rPr lang="zh-CN" altLang="en-US" dirty="0" smtClean="0">
                <a:solidFill>
                  <a:srgbClr val="0070C0"/>
                </a:solidFill>
                <a:latin typeface="华文中宋" pitchFamily="2" charset="-122"/>
                <a:ea typeface="华文中宋" pitchFamily="2" charset="-122"/>
                <a:cs typeface="Times New Roman" pitchFamily="18" charset="0"/>
              </a:rPr>
              <a:t>，卖出</a:t>
            </a:r>
            <a:r>
              <a:rPr lang="en-US" altLang="zh-CN" dirty="0" smtClean="0">
                <a:solidFill>
                  <a:srgbClr val="0070C0"/>
                </a:solidFill>
                <a:latin typeface="华文中宋" pitchFamily="2" charset="-122"/>
                <a:ea typeface="华文中宋" pitchFamily="2" charset="-122"/>
                <a:cs typeface="Times New Roman" pitchFamily="18" charset="0"/>
              </a:rPr>
              <a:t>1</a:t>
            </a:r>
            <a:r>
              <a:rPr lang="zh-CN" altLang="en-US" dirty="0" smtClean="0">
                <a:solidFill>
                  <a:srgbClr val="0070C0"/>
                </a:solidFill>
                <a:latin typeface="华文中宋" pitchFamily="2" charset="-122"/>
                <a:ea typeface="华文中宋" pitchFamily="2" charset="-122"/>
                <a:cs typeface="Times New Roman" pitchFamily="18" charset="0"/>
              </a:rPr>
              <a:t>手看跌期权</a:t>
            </a:r>
            <a:r>
              <a:rPr lang="en-US" altLang="zh-CN" dirty="0" smtClean="0">
                <a:solidFill>
                  <a:srgbClr val="FF3300"/>
                </a:solidFill>
                <a:latin typeface="华文中宋" pitchFamily="2" charset="-122"/>
                <a:ea typeface="华文中宋" pitchFamily="2" charset="-122"/>
                <a:cs typeface="Times New Roman" pitchFamily="18" charset="0"/>
              </a:rPr>
              <a:t>IO1310-P-2100</a:t>
            </a:r>
          </a:p>
        </p:txBody>
      </p:sp>
      <p:sp>
        <p:nvSpPr>
          <p:cNvPr id="11" name="TextBox 10"/>
          <p:cNvSpPr txBox="1"/>
          <p:nvPr/>
        </p:nvSpPr>
        <p:spPr>
          <a:xfrm>
            <a:off x="2002896" y="2748930"/>
            <a:ext cx="3289184" cy="438582"/>
          </a:xfrm>
          <a:prstGeom prst="rect">
            <a:avLst/>
          </a:prstGeom>
          <a:noFill/>
          <a:ln w="19050">
            <a:solidFill>
              <a:srgbClr val="FFFF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看跌期权行权价格为：</a:t>
            </a:r>
            <a:r>
              <a:rPr lang="en-US" altLang="zh-CN" sz="1800" dirty="0" smtClean="0">
                <a:solidFill>
                  <a:srgbClr val="0070C0"/>
                </a:solidFill>
                <a:latin typeface="华文中宋" pitchFamily="2" charset="-122"/>
                <a:ea typeface="华文中宋" pitchFamily="2" charset="-122"/>
                <a:cs typeface="Times New Roman" pitchFamily="18" charset="0"/>
              </a:rPr>
              <a:t>2100</a:t>
            </a:r>
            <a:r>
              <a:rPr lang="zh-CN" altLang="en-US" sz="1800" dirty="0" smtClean="0">
                <a:solidFill>
                  <a:srgbClr val="0070C0"/>
                </a:solidFill>
                <a:latin typeface="华文中宋" pitchFamily="2" charset="-122"/>
                <a:ea typeface="华文中宋" pitchFamily="2" charset="-122"/>
                <a:cs typeface="Times New Roman" pitchFamily="18" charset="0"/>
              </a:rPr>
              <a:t>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4" name="TextBox 13"/>
          <p:cNvSpPr txBox="1"/>
          <p:nvPr/>
        </p:nvSpPr>
        <p:spPr>
          <a:xfrm>
            <a:off x="5483114" y="2764799"/>
            <a:ext cx="2459844" cy="406843"/>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a:solidFill>
                  <a:srgbClr val="0070C0"/>
                </a:solidFill>
                <a:latin typeface="华文中宋" pitchFamily="2" charset="-122"/>
                <a:ea typeface="华文中宋" pitchFamily="2" charset="-122"/>
                <a:cs typeface="Times New Roman" pitchFamily="18" charset="0"/>
              </a:rPr>
              <a:t>收入</a:t>
            </a:r>
            <a:r>
              <a:rPr lang="zh-CN" altLang="en-US" sz="1800" dirty="0" smtClean="0">
                <a:solidFill>
                  <a:srgbClr val="0070C0"/>
                </a:solidFill>
                <a:latin typeface="华文中宋" pitchFamily="2" charset="-122"/>
                <a:ea typeface="华文中宋" pitchFamily="2" charset="-122"/>
                <a:cs typeface="Times New Roman" pitchFamily="18" charset="0"/>
              </a:rPr>
              <a:t>权利金：</a:t>
            </a:r>
            <a:r>
              <a:rPr lang="en-US" altLang="zh-CN" sz="1800" dirty="0" smtClean="0">
                <a:solidFill>
                  <a:srgbClr val="0070C0"/>
                </a:solidFill>
                <a:latin typeface="华文中宋" pitchFamily="2" charset="-122"/>
                <a:ea typeface="华文中宋" pitchFamily="2" charset="-122"/>
                <a:cs typeface="Times New Roman" pitchFamily="18" charset="0"/>
              </a:rPr>
              <a:t>36.8</a:t>
            </a:r>
            <a:r>
              <a:rPr lang="zh-CN" altLang="en-US" sz="1800" dirty="0" smtClean="0">
                <a:solidFill>
                  <a:srgbClr val="0070C0"/>
                </a:solidFill>
                <a:latin typeface="华文中宋" pitchFamily="2" charset="-122"/>
                <a:ea typeface="华文中宋" pitchFamily="2" charset="-122"/>
                <a:cs typeface="Times New Roman" pitchFamily="18" charset="0"/>
              </a:rPr>
              <a:t>点</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9" name="直接箭头连接符 8"/>
          <p:cNvCxnSpPr>
            <a:stCxn id="14" idx="2"/>
            <a:endCxn id="18" idx="0"/>
          </p:cNvCxnSpPr>
          <p:nvPr/>
        </p:nvCxnSpPr>
        <p:spPr>
          <a:xfrm flipH="1">
            <a:off x="5064906" y="3171642"/>
            <a:ext cx="1648130" cy="187537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786992" y="5047012"/>
            <a:ext cx="555827" cy="2294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1" idx="2"/>
            <a:endCxn id="21" idx="0"/>
          </p:cNvCxnSpPr>
          <p:nvPr/>
        </p:nvCxnSpPr>
        <p:spPr>
          <a:xfrm>
            <a:off x="3647488" y="3187512"/>
            <a:ext cx="653010" cy="185950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012465" y="5047012"/>
            <a:ext cx="576065" cy="2294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093781674"/>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36</a:t>
            </a:fld>
            <a:r>
              <a:rPr lang="en-US" altLang="zh-CN" smtClean="0"/>
              <a:t> -</a:t>
            </a:r>
            <a:endParaRPr lang="en-US" altLang="zh-CN"/>
          </a:p>
        </p:txBody>
      </p:sp>
      <p:sp>
        <p:nvSpPr>
          <p:cNvPr id="3" name="矩形 2"/>
          <p:cNvSpPr/>
          <p:nvPr/>
        </p:nvSpPr>
        <p:spPr>
          <a:xfrm>
            <a:off x="456530" y="476672"/>
            <a:ext cx="8003901" cy="507831"/>
          </a:xfrm>
          <a:prstGeom prst="rect">
            <a:avLst/>
          </a:prstGeom>
        </p:spPr>
        <p:txBody>
          <a:bodyPr wrap="square">
            <a:spAutoFit/>
          </a:bodyPr>
          <a:lstStyle/>
          <a:p>
            <a:pPr lvl="1">
              <a:lnSpc>
                <a:spcPct val="150000"/>
              </a:lnSpc>
              <a:buClr>
                <a:srgbClr val="33CC33"/>
              </a:buClr>
              <a:buFont typeface="Wingdings" pitchFamily="2" charset="2"/>
              <a:buChar char="n"/>
            </a:pPr>
            <a:r>
              <a:rPr lang="zh-CN" altLang="en-US" sz="1800" b="1" dirty="0" smtClean="0">
                <a:solidFill>
                  <a:srgbClr val="3366CC"/>
                </a:solidFill>
                <a:latin typeface="华文中宋" pitchFamily="2" charset="-122"/>
                <a:ea typeface="华文中宋" pitchFamily="2" charset="-122"/>
              </a:rPr>
              <a:t>卖出看跌期权风险收益分析：</a:t>
            </a:r>
            <a:endParaRPr lang="en-US" altLang="zh-CN" sz="1800" b="1" dirty="0">
              <a:solidFill>
                <a:srgbClr val="3366CC"/>
              </a:solidFill>
              <a:latin typeface="华文中宋" pitchFamily="2" charset="-122"/>
              <a:ea typeface="华文中宋" pitchFamily="2" charset="-122"/>
            </a:endParaRPr>
          </a:p>
        </p:txBody>
      </p:sp>
      <p:sp>
        <p:nvSpPr>
          <p:cNvPr id="21" name="TextBox 20"/>
          <p:cNvSpPr txBox="1"/>
          <p:nvPr/>
        </p:nvSpPr>
        <p:spPr>
          <a:xfrm>
            <a:off x="1857356" y="5214950"/>
            <a:ext cx="2214578" cy="830997"/>
          </a:xfrm>
          <a:prstGeom prst="rect">
            <a:avLst/>
          </a:prstGeom>
          <a:noFill/>
        </p:spPr>
        <p:txBody>
          <a:bodyPr wrap="square" rtlCol="0">
            <a:spAutoFit/>
          </a:bodyPr>
          <a:lstStyle/>
          <a:p>
            <a:r>
              <a:rPr lang="zh-CN" altLang="en-US" dirty="0" smtClean="0">
                <a:latin typeface="+mn-ea"/>
                <a:ea typeface="+mn-ea"/>
              </a:rPr>
              <a:t>当股指低于</a:t>
            </a:r>
            <a:r>
              <a:rPr lang="en-US" altLang="zh-CN" dirty="0" smtClean="0">
                <a:latin typeface="+mn-ea"/>
                <a:ea typeface="+mn-ea"/>
              </a:rPr>
              <a:t>2063.2</a:t>
            </a:r>
            <a:r>
              <a:rPr lang="zh-CN" altLang="en-US" dirty="0" smtClean="0">
                <a:latin typeface="+mn-ea"/>
                <a:ea typeface="+mn-ea"/>
              </a:rPr>
              <a:t>点时，</a:t>
            </a:r>
            <a:r>
              <a:rPr lang="zh-CN" altLang="en-US" dirty="0">
                <a:latin typeface="+mn-ea"/>
                <a:ea typeface="+mn-ea"/>
              </a:rPr>
              <a:t>亏损</a:t>
            </a:r>
            <a:r>
              <a:rPr lang="zh-CN" altLang="en-US" dirty="0" smtClean="0">
                <a:latin typeface="+mn-ea"/>
                <a:ea typeface="+mn-ea"/>
              </a:rPr>
              <a:t>为</a:t>
            </a:r>
            <a:endParaRPr lang="en-US" altLang="zh-CN" dirty="0" smtClean="0">
              <a:latin typeface="+mn-ea"/>
              <a:ea typeface="+mn-ea"/>
            </a:endParaRPr>
          </a:p>
          <a:p>
            <a:r>
              <a:rPr lang="en-US" altLang="zh-CN" dirty="0" smtClean="0">
                <a:latin typeface="+mn-ea"/>
                <a:ea typeface="+mn-ea"/>
              </a:rPr>
              <a:t>2100-</a:t>
            </a:r>
            <a:r>
              <a:rPr lang="zh-CN" altLang="en-US" dirty="0" smtClean="0">
                <a:latin typeface="+mn-ea"/>
                <a:ea typeface="+mn-ea"/>
              </a:rPr>
              <a:t>指数价格</a:t>
            </a:r>
            <a:r>
              <a:rPr lang="en-US" altLang="zh-CN" dirty="0" smtClean="0">
                <a:latin typeface="+mn-ea"/>
                <a:ea typeface="+mn-ea"/>
              </a:rPr>
              <a:t>-36.8</a:t>
            </a:r>
            <a:endParaRPr lang="zh-CN" altLang="en-US" dirty="0">
              <a:latin typeface="+mn-ea"/>
              <a:ea typeface="+mn-ea"/>
            </a:endParaRPr>
          </a:p>
        </p:txBody>
      </p:sp>
      <p:sp>
        <p:nvSpPr>
          <p:cNvPr id="31" name="TextBox 30"/>
          <p:cNvSpPr txBox="1"/>
          <p:nvPr/>
        </p:nvSpPr>
        <p:spPr>
          <a:xfrm>
            <a:off x="4011326" y="4797152"/>
            <a:ext cx="1928826" cy="1077218"/>
          </a:xfrm>
          <a:prstGeom prst="rect">
            <a:avLst/>
          </a:prstGeom>
          <a:noFill/>
        </p:spPr>
        <p:txBody>
          <a:bodyPr wrap="square" rtlCol="0">
            <a:spAutoFit/>
          </a:bodyPr>
          <a:lstStyle/>
          <a:p>
            <a:r>
              <a:rPr lang="zh-CN" altLang="en-US" b="1" dirty="0" smtClean="0">
                <a:latin typeface="+mn-ea"/>
                <a:ea typeface="+mn-ea"/>
              </a:rPr>
              <a:t>盈亏平衡点</a:t>
            </a:r>
            <a:r>
              <a:rPr lang="en-US" altLang="zh-CN" b="1" dirty="0" smtClean="0">
                <a:latin typeface="+mn-ea"/>
                <a:ea typeface="+mn-ea"/>
              </a:rPr>
              <a:t>2063.2</a:t>
            </a:r>
            <a:r>
              <a:rPr lang="zh-CN" altLang="en-US" b="1" dirty="0" smtClean="0">
                <a:latin typeface="+mn-ea"/>
                <a:ea typeface="+mn-ea"/>
              </a:rPr>
              <a:t>：</a:t>
            </a:r>
            <a:endParaRPr lang="en-US" altLang="zh-CN" b="1" dirty="0" smtClean="0">
              <a:latin typeface="+mn-ea"/>
              <a:ea typeface="+mn-ea"/>
            </a:endParaRPr>
          </a:p>
          <a:p>
            <a:r>
              <a:rPr lang="zh-CN" altLang="en-US" b="1" dirty="0" smtClean="0">
                <a:latin typeface="+mn-ea"/>
                <a:ea typeface="+mn-ea"/>
              </a:rPr>
              <a:t>收取权利金</a:t>
            </a:r>
            <a:r>
              <a:rPr lang="en-US" altLang="zh-CN" b="1" dirty="0" smtClean="0">
                <a:latin typeface="+mn-ea"/>
                <a:ea typeface="+mn-ea"/>
              </a:rPr>
              <a:t>36.8</a:t>
            </a:r>
            <a:r>
              <a:rPr lang="zh-CN" altLang="en-US" b="1" dirty="0" smtClean="0">
                <a:latin typeface="+mn-ea"/>
                <a:ea typeface="+mn-ea"/>
              </a:rPr>
              <a:t>点</a:t>
            </a:r>
            <a:r>
              <a:rPr lang="en-US" altLang="zh-CN" b="1" dirty="0" smtClean="0">
                <a:latin typeface="+mn-ea"/>
                <a:ea typeface="+mn-ea"/>
              </a:rPr>
              <a:t>=</a:t>
            </a:r>
            <a:r>
              <a:rPr lang="zh-CN" altLang="en-US" b="1" dirty="0" smtClean="0">
                <a:latin typeface="+mn-ea"/>
                <a:ea typeface="+mn-ea"/>
              </a:rPr>
              <a:t>行权履约亏损</a:t>
            </a:r>
            <a:r>
              <a:rPr lang="en-US" altLang="zh-CN" b="1" dirty="0" smtClean="0">
                <a:latin typeface="+mn-ea"/>
                <a:ea typeface="+mn-ea"/>
              </a:rPr>
              <a:t>36.8</a:t>
            </a:r>
            <a:r>
              <a:rPr lang="zh-CN" altLang="en-US" b="1" dirty="0" smtClean="0">
                <a:latin typeface="+mn-ea"/>
                <a:ea typeface="+mn-ea"/>
              </a:rPr>
              <a:t>点</a:t>
            </a:r>
            <a:endParaRPr lang="zh-CN" altLang="en-US" b="1" dirty="0">
              <a:latin typeface="+mn-ea"/>
              <a:ea typeface="+mn-ea"/>
            </a:endParaRPr>
          </a:p>
        </p:txBody>
      </p:sp>
      <p:cxnSp>
        <p:nvCxnSpPr>
          <p:cNvPr id="12" name="直接箭头连接符 11"/>
          <p:cNvCxnSpPr/>
          <p:nvPr/>
        </p:nvCxnSpPr>
        <p:spPr>
          <a:xfrm rot="16200000" flipV="1">
            <a:off x="3571868" y="4071942"/>
            <a:ext cx="785818" cy="64294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 xmlns:p14="http://schemas.microsoft.com/office/powerpoint/2010/main" val="1920090571"/>
              </p:ext>
            </p:extLst>
          </p:nvPr>
        </p:nvGraphicFramePr>
        <p:xfrm>
          <a:off x="500034" y="1000108"/>
          <a:ext cx="7786741" cy="1857389"/>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290218"/>
                <a:gridCol w="2061196"/>
                <a:gridCol w="3435327"/>
              </a:tblGrid>
              <a:tr h="614063">
                <a:tc>
                  <a:txBody>
                    <a:bodyPr/>
                    <a:lstStyle/>
                    <a:p>
                      <a:pPr marL="0" algn="ctr" defTabSz="914400" rtl="0" eaLnBrk="1" latinLnBrk="0" hangingPunct="1">
                        <a:spcAft>
                          <a:spcPts val="0"/>
                        </a:spcAft>
                      </a:pPr>
                      <a:r>
                        <a:rPr lang="zh-CN" altLang="en-US" sz="1400" b="1" kern="100" dirty="0" smtClean="0">
                          <a:solidFill>
                            <a:srgbClr val="3366CC"/>
                          </a:solidFill>
                          <a:latin typeface="华文中宋" pitchFamily="2" charset="-122"/>
                          <a:ea typeface="华文中宋" pitchFamily="2" charset="-122"/>
                          <a:cs typeface="Times New Roman" pitchFamily="18" charset="0"/>
                        </a:rPr>
                        <a:t>风险</a:t>
                      </a:r>
                      <a:r>
                        <a:rPr lang="en-US" altLang="zh-CN" sz="1400" b="1" kern="100" dirty="0" smtClean="0">
                          <a:solidFill>
                            <a:srgbClr val="3366CC"/>
                          </a:solidFill>
                          <a:latin typeface="华文中宋" pitchFamily="2" charset="-122"/>
                          <a:ea typeface="华文中宋" pitchFamily="2" charset="-122"/>
                          <a:cs typeface="Times New Roman" pitchFamily="18" charset="0"/>
                        </a:rPr>
                        <a:t>/</a:t>
                      </a:r>
                      <a:r>
                        <a:rPr lang="zh-CN" altLang="en-US" sz="1400" b="1" kern="100" dirty="0" smtClean="0">
                          <a:solidFill>
                            <a:srgbClr val="3366CC"/>
                          </a:solidFill>
                          <a:latin typeface="华文中宋" pitchFamily="2" charset="-122"/>
                          <a:ea typeface="华文中宋" pitchFamily="2" charset="-122"/>
                          <a:cs typeface="Times New Roman" pitchFamily="18" charset="0"/>
                        </a:rPr>
                        <a:t>收益</a:t>
                      </a:r>
                      <a:endParaRPr lang="zh-CN" sz="14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条件</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c>
                  <a:txBody>
                    <a:bodyPr/>
                    <a:lstStyle/>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到期日</a:t>
                      </a:r>
                      <a:endParaRPr lang="en-US" altLang="zh-CN" sz="1400" kern="100" dirty="0" smtClean="0">
                        <a:solidFill>
                          <a:srgbClr val="3366CC"/>
                        </a:solidFill>
                        <a:latin typeface="华文中宋" pitchFamily="2" charset="-122"/>
                        <a:ea typeface="华文中宋" pitchFamily="2" charset="-122"/>
                        <a:cs typeface="Times New Roman" pitchFamily="18" charset="0"/>
                      </a:endParaRPr>
                    </a:p>
                    <a:p>
                      <a:pPr marL="0" algn="ctr" defTabSz="914400" rtl="0" eaLnBrk="1" latinLnBrk="0" hangingPunct="1">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净损益</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6">
                        <a:lumMod val="20000"/>
                        <a:lumOff val="80000"/>
                      </a:schemeClr>
                    </a:solidFill>
                  </a:tcP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最大亏损</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指数下跌至</a:t>
                      </a:r>
                      <a:r>
                        <a:rPr lang="en-US" altLang="zh-CN" sz="1400" kern="100" dirty="0" smtClean="0">
                          <a:solidFill>
                            <a:srgbClr val="3366CC"/>
                          </a:solidFill>
                          <a:latin typeface="Times New Roman" pitchFamily="18" charset="0"/>
                          <a:ea typeface="华文中宋" pitchFamily="2" charset="-122"/>
                          <a:cs typeface="Times New Roman" pitchFamily="18" charset="0"/>
                        </a:rPr>
                        <a:t>0</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rgbClr val="3366CC"/>
                          </a:solidFill>
                          <a:latin typeface="Times New Roman" pitchFamily="18" charset="0"/>
                          <a:ea typeface="华文中宋" pitchFamily="2" charset="-122"/>
                          <a:cs typeface="Times New Roman" pitchFamily="18" charset="0"/>
                        </a:rPr>
                        <a:t>风险较大，亏损</a:t>
                      </a:r>
                      <a:r>
                        <a:rPr lang="en-US" altLang="zh-CN" sz="1400" kern="100" dirty="0" smtClean="0">
                          <a:solidFill>
                            <a:srgbClr val="3366CC"/>
                          </a:solidFill>
                          <a:latin typeface="Times New Roman" pitchFamily="18" charset="0"/>
                          <a:ea typeface="华文中宋" pitchFamily="2" charset="-122"/>
                          <a:cs typeface="Times New Roman" pitchFamily="18" charset="0"/>
                        </a:rPr>
                        <a:t>2063.2</a:t>
                      </a:r>
                      <a:r>
                        <a:rPr lang="zh-CN" altLang="en-US" sz="1400" kern="100" dirty="0" smtClean="0">
                          <a:solidFill>
                            <a:srgbClr val="3366CC"/>
                          </a:solidFill>
                          <a:latin typeface="Times New Roman" pitchFamily="18" charset="0"/>
                          <a:ea typeface="华文中宋" pitchFamily="2" charset="-122"/>
                          <a:cs typeface="Times New Roman" pitchFamily="18" charset="0"/>
                        </a:rPr>
                        <a:t>（</a:t>
                      </a:r>
                      <a:r>
                        <a:rPr lang="en-US" altLang="zh-CN" sz="1400" kern="100" dirty="0" smtClean="0">
                          <a:solidFill>
                            <a:srgbClr val="3366CC"/>
                          </a:solidFill>
                          <a:latin typeface="Times New Roman" pitchFamily="18" charset="0"/>
                          <a:ea typeface="华文中宋" pitchFamily="2" charset="-122"/>
                          <a:cs typeface="Times New Roman" pitchFamily="18" charset="0"/>
                        </a:rPr>
                        <a:t>2100-36.8</a:t>
                      </a:r>
                      <a:r>
                        <a:rPr lang="zh-CN" altLang="en-US" sz="1400" kern="100" dirty="0" smtClean="0">
                          <a:solidFill>
                            <a:srgbClr val="3366CC"/>
                          </a:solidFill>
                          <a:latin typeface="Times New Roman" pitchFamily="18" charset="0"/>
                          <a:ea typeface="华文中宋" pitchFamily="2" charset="-122"/>
                          <a:cs typeface="Times New Roman" pitchFamily="18" charset="0"/>
                        </a:rPr>
                        <a:t>）</a:t>
                      </a: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最大收益</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&gt;2100</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权利金收入</a:t>
                      </a:r>
                      <a:r>
                        <a:rPr lang="en-US" altLang="zh-CN" sz="1400" kern="100" dirty="0" smtClean="0">
                          <a:solidFill>
                            <a:srgbClr val="3366CC"/>
                          </a:solidFill>
                          <a:latin typeface="Times New Roman" pitchFamily="18" charset="0"/>
                          <a:ea typeface="华文中宋" pitchFamily="2" charset="-122"/>
                          <a:cs typeface="Times New Roman" pitchFamily="18" charset="0"/>
                        </a:rPr>
                        <a:t>36.8</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r h="414442">
                <a:tc>
                  <a:txBody>
                    <a:bodyPr/>
                    <a:lstStyle/>
                    <a:p>
                      <a:pPr algn="ctr">
                        <a:spcAft>
                          <a:spcPts val="0"/>
                        </a:spcAft>
                      </a:pPr>
                      <a:r>
                        <a:rPr lang="zh-CN" altLang="en-US" sz="1600" b="1" kern="100" dirty="0" smtClean="0">
                          <a:solidFill>
                            <a:srgbClr val="3366CC"/>
                          </a:solidFill>
                          <a:latin typeface="华文中宋" pitchFamily="2" charset="-122"/>
                          <a:ea typeface="华文中宋" pitchFamily="2" charset="-122"/>
                          <a:cs typeface="Times New Roman" pitchFamily="18" charset="0"/>
                        </a:rPr>
                        <a:t>盈亏平衡点</a:t>
                      </a:r>
                      <a:endParaRPr lang="zh-CN" sz="1600" b="1"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指数</a:t>
                      </a:r>
                      <a:r>
                        <a:rPr lang="en-US" altLang="zh-CN" sz="1400" kern="100" dirty="0" smtClean="0">
                          <a:solidFill>
                            <a:srgbClr val="3366CC"/>
                          </a:solidFill>
                          <a:latin typeface="Times New Roman" pitchFamily="18" charset="0"/>
                          <a:ea typeface="华文中宋" pitchFamily="2" charset="-122"/>
                          <a:cs typeface="Times New Roman" pitchFamily="18" charset="0"/>
                        </a:rPr>
                        <a:t>=2063.2</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c>
                  <a:txBody>
                    <a:bodyPr/>
                    <a:lstStyle/>
                    <a:p>
                      <a:pPr algn="ctr">
                        <a:spcAft>
                          <a:spcPts val="0"/>
                        </a:spcAft>
                      </a:pPr>
                      <a:r>
                        <a:rPr lang="zh-CN" altLang="en-US" sz="1400" kern="100" dirty="0" smtClean="0">
                          <a:solidFill>
                            <a:srgbClr val="3366CC"/>
                          </a:solidFill>
                          <a:latin typeface="Times New Roman" pitchFamily="18" charset="0"/>
                          <a:ea typeface="华文中宋" pitchFamily="2" charset="-122"/>
                          <a:cs typeface="Times New Roman" pitchFamily="18" charset="0"/>
                        </a:rPr>
                        <a:t>盈亏平衡</a:t>
                      </a:r>
                      <a:endParaRPr lang="zh-CN" sz="14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ctr"/>
                </a:tc>
              </a:tr>
            </a:tbl>
          </a:graphicData>
        </a:graphic>
      </p:graphicFrame>
      <p:cxnSp>
        <p:nvCxnSpPr>
          <p:cNvPr id="36" name="直接箭头连接符 35"/>
          <p:cNvCxnSpPr/>
          <p:nvPr/>
        </p:nvCxnSpPr>
        <p:spPr>
          <a:xfrm rot="16200000" flipH="1">
            <a:off x="3929852" y="3713958"/>
            <a:ext cx="571504"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00760" y="4357694"/>
            <a:ext cx="2285984" cy="830997"/>
          </a:xfrm>
          <a:prstGeom prst="rect">
            <a:avLst/>
          </a:prstGeom>
          <a:noFill/>
        </p:spPr>
        <p:txBody>
          <a:bodyPr wrap="square" rtlCol="0">
            <a:spAutoFit/>
          </a:bodyPr>
          <a:lstStyle/>
          <a:p>
            <a:r>
              <a:rPr lang="zh-CN" altLang="en-US" b="1" dirty="0"/>
              <a:t>当</a:t>
            </a:r>
            <a:r>
              <a:rPr lang="zh-CN" altLang="en-US" b="1" dirty="0" smtClean="0"/>
              <a:t>股指高于</a:t>
            </a:r>
            <a:r>
              <a:rPr lang="en-US" altLang="zh-CN" b="1" dirty="0" smtClean="0"/>
              <a:t>2200</a:t>
            </a:r>
            <a:r>
              <a:rPr lang="zh-CN" altLang="en-US" b="1" dirty="0"/>
              <a:t>点时</a:t>
            </a:r>
            <a:r>
              <a:rPr lang="zh-CN" altLang="en-US" b="1" dirty="0" smtClean="0"/>
              <a:t>，卖方最大盈利为权利金</a:t>
            </a:r>
            <a:r>
              <a:rPr lang="en-US" altLang="zh-CN" b="1" dirty="0" smtClean="0"/>
              <a:t>36.8</a:t>
            </a:r>
            <a:r>
              <a:rPr lang="zh-CN" altLang="en-US" b="1" dirty="0" smtClean="0"/>
              <a:t>点</a:t>
            </a:r>
            <a:endParaRPr lang="zh-CN" altLang="en-US" b="1" dirty="0"/>
          </a:p>
        </p:txBody>
      </p:sp>
      <p:sp>
        <p:nvSpPr>
          <p:cNvPr id="23" name="Line 5"/>
          <p:cNvSpPr>
            <a:spLocks noChangeShapeType="1"/>
          </p:cNvSpPr>
          <p:nvPr/>
        </p:nvSpPr>
        <p:spPr bwMode="auto">
          <a:xfrm flipV="1">
            <a:off x="1428728" y="4000504"/>
            <a:ext cx="5681666" cy="45719"/>
          </a:xfrm>
          <a:prstGeom prst="line">
            <a:avLst/>
          </a:prstGeom>
          <a:noFill/>
          <a:ln w="28575">
            <a:solidFill>
              <a:schemeClr val="tx1"/>
            </a:solidFill>
            <a:round/>
            <a:headEnd type="none" w="sm" len="sm"/>
            <a:tailEnd type="stealth" w="med" len="lg"/>
          </a:ln>
        </p:spPr>
        <p:txBody>
          <a:bodyPr wrap="none" anchor="ctr"/>
          <a:lstStyle/>
          <a:p>
            <a:endParaRPr lang="en-US"/>
          </a:p>
        </p:txBody>
      </p:sp>
      <p:cxnSp>
        <p:nvCxnSpPr>
          <p:cNvPr id="24" name="直接连接符 23"/>
          <p:cNvCxnSpPr/>
          <p:nvPr/>
        </p:nvCxnSpPr>
        <p:spPr>
          <a:xfrm flipV="1">
            <a:off x="1428728" y="4000504"/>
            <a:ext cx="2786082" cy="221457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14810" y="4000504"/>
            <a:ext cx="2286016"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28728" y="3000372"/>
            <a:ext cx="1357322" cy="338554"/>
          </a:xfrm>
          <a:prstGeom prst="rect">
            <a:avLst/>
          </a:prstGeom>
          <a:noFill/>
        </p:spPr>
        <p:txBody>
          <a:bodyPr wrap="square" rtlCol="0">
            <a:spAutoFit/>
          </a:bodyPr>
          <a:lstStyle/>
          <a:p>
            <a:r>
              <a:rPr lang="zh-CN" altLang="en-US" b="1" dirty="0" smtClean="0"/>
              <a:t>损益</a:t>
            </a:r>
            <a:endParaRPr lang="zh-CN" altLang="en-US" b="1" dirty="0"/>
          </a:p>
        </p:txBody>
      </p:sp>
      <p:cxnSp>
        <p:nvCxnSpPr>
          <p:cNvPr id="37" name="直接箭头连接符 36"/>
          <p:cNvCxnSpPr/>
          <p:nvPr/>
        </p:nvCxnSpPr>
        <p:spPr>
          <a:xfrm rot="5400000" flipH="1" flipV="1">
            <a:off x="-179421" y="4679167"/>
            <a:ext cx="3215505" cy="7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57554" y="3000372"/>
            <a:ext cx="1714512" cy="369332"/>
          </a:xfrm>
          <a:prstGeom prst="rect">
            <a:avLst/>
          </a:prstGeom>
          <a:noFill/>
        </p:spPr>
        <p:txBody>
          <a:bodyPr wrap="square" rtlCol="0">
            <a:spAutoFit/>
          </a:bodyPr>
          <a:lstStyle/>
          <a:p>
            <a:r>
              <a:rPr lang="zh-CN" altLang="en-US" sz="1800" b="1" dirty="0" smtClean="0"/>
              <a:t>行权价格</a:t>
            </a:r>
            <a:r>
              <a:rPr lang="en-US" altLang="zh-CN" sz="1800" b="1" dirty="0" smtClean="0"/>
              <a:t>2100</a:t>
            </a:r>
            <a:endParaRPr lang="zh-CN" altLang="en-US" sz="1800" b="1" dirty="0"/>
          </a:p>
        </p:txBody>
      </p:sp>
      <p:sp>
        <p:nvSpPr>
          <p:cNvPr id="47" name="TextBox 46"/>
          <p:cNvSpPr txBox="1"/>
          <p:nvPr/>
        </p:nvSpPr>
        <p:spPr>
          <a:xfrm>
            <a:off x="1571604" y="3571876"/>
            <a:ext cx="1920276" cy="338554"/>
          </a:xfrm>
          <a:prstGeom prst="rect">
            <a:avLst/>
          </a:prstGeom>
          <a:noFill/>
        </p:spPr>
        <p:txBody>
          <a:bodyPr wrap="square" rtlCol="0">
            <a:spAutoFit/>
          </a:bodyPr>
          <a:lstStyle/>
          <a:p>
            <a:r>
              <a:rPr lang="zh-CN" altLang="en-US" b="1" dirty="0" smtClean="0"/>
              <a:t>收取权利金</a:t>
            </a:r>
            <a:r>
              <a:rPr lang="en-US" altLang="zh-CN" b="1" dirty="0" smtClean="0"/>
              <a:t>36.8</a:t>
            </a:r>
            <a:r>
              <a:rPr lang="zh-CN" altLang="en-US" b="1" dirty="0" smtClean="0"/>
              <a:t>点</a:t>
            </a:r>
            <a:endParaRPr lang="zh-CN" altLang="en-US" b="1" dirty="0"/>
          </a:p>
        </p:txBody>
      </p:sp>
      <p:sp>
        <p:nvSpPr>
          <p:cNvPr id="29" name="TextBox 28"/>
          <p:cNvSpPr txBox="1"/>
          <p:nvPr/>
        </p:nvSpPr>
        <p:spPr>
          <a:xfrm>
            <a:off x="7286644" y="3857629"/>
            <a:ext cx="1571636" cy="338554"/>
          </a:xfrm>
          <a:prstGeom prst="rect">
            <a:avLst/>
          </a:prstGeom>
          <a:noFill/>
        </p:spPr>
        <p:txBody>
          <a:bodyPr wrap="square" rtlCol="0">
            <a:spAutoFit/>
          </a:bodyPr>
          <a:lstStyle/>
          <a:p>
            <a:r>
              <a:rPr lang="zh-CN" altLang="en-US" b="1" dirty="0" smtClean="0"/>
              <a:t>指数价格</a:t>
            </a:r>
            <a:endParaRPr lang="zh-CN" altLang="en-US" b="1" dirty="0"/>
          </a:p>
        </p:txBody>
      </p:sp>
      <p:sp>
        <p:nvSpPr>
          <p:cNvPr id="28" name="TextBox 27"/>
          <p:cNvSpPr txBox="1"/>
          <p:nvPr/>
        </p:nvSpPr>
        <p:spPr>
          <a:xfrm>
            <a:off x="357158" y="5715016"/>
            <a:ext cx="928694" cy="338554"/>
          </a:xfrm>
          <a:prstGeom prst="rect">
            <a:avLst/>
          </a:prstGeom>
          <a:noFill/>
        </p:spPr>
        <p:txBody>
          <a:bodyPr wrap="square" rtlCol="0">
            <a:spAutoFit/>
          </a:bodyPr>
          <a:lstStyle/>
          <a:p>
            <a:r>
              <a:rPr lang="en-US" altLang="zh-CN" b="1" dirty="0" smtClean="0">
                <a:latin typeface="+mn-ea"/>
                <a:ea typeface="+mn-ea"/>
              </a:rPr>
              <a:t>-2063.2</a:t>
            </a:r>
            <a:endParaRPr lang="zh-CN" altLang="en-US" b="1" dirty="0">
              <a:latin typeface="+mn-ea"/>
              <a:ea typeface="+mn-ea"/>
            </a:endParaRPr>
          </a:p>
        </p:txBody>
      </p:sp>
    </p:spTree>
    <p:extLst>
      <p:ext uri="{BB962C8B-B14F-4D97-AF65-F5344CB8AC3E}">
        <p14:creationId xmlns="" xmlns:p14="http://schemas.microsoft.com/office/powerpoint/2010/main" val="110725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0.00069 0.0007 L 0.00069 -0.06221 " pathEditMode="relative" rAng="0" ptsTypes="AA">
                                      <p:cBhvr>
                                        <p:cTn id="12" dur="2000" fill="hold"/>
                                        <p:tgtEl>
                                          <p:spTgt spid="25"/>
                                        </p:tgtEl>
                                        <p:attrNameLst>
                                          <p:attrName>ppt_x</p:attrName>
                                          <p:attrName>ppt_y</p:attrName>
                                        </p:attrNameLst>
                                      </p:cBhvr>
                                      <p:rCtr x="0" y="-31"/>
                                    </p:animMotion>
                                  </p:childTnLst>
                                </p:cTn>
                              </p:par>
                              <p:par>
                                <p:cTn id="13" presetID="42" presetClass="path" presetSubtype="0" accel="50000" decel="50000" fill="hold" nodeType="withEffect">
                                  <p:stCondLst>
                                    <p:cond delay="0"/>
                                  </p:stCondLst>
                                  <p:childTnLst>
                                    <p:animMotion origin="layout" path="M 3.05556E-6 2.95097E-6 L 0.00243 -0.06615 " pathEditMode="relative" rAng="0" ptsTypes="AA">
                                      <p:cBhvr>
                                        <p:cTn id="14" dur="2000" fill="hold"/>
                                        <p:tgtEl>
                                          <p:spTgt spid="24"/>
                                        </p:tgtEl>
                                        <p:attrNameLst>
                                          <p:attrName>ppt_x</p:attrName>
                                          <p:attrName>ppt_y</p:attrName>
                                        </p:attrNameLst>
                                      </p:cBhvr>
                                      <p:rCtr x="1" y="-33"/>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13"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85720" y="428604"/>
            <a:ext cx="8572560" cy="627081"/>
          </a:xfrm>
        </p:spPr>
        <p:txBody>
          <a:bodyPr/>
          <a:lstStyle/>
          <a:p>
            <a:pPr>
              <a:lnSpc>
                <a:spcPct val="120000"/>
              </a:lnSpc>
              <a:buClr>
                <a:srgbClr val="33CC33"/>
              </a:buClr>
              <a:buNone/>
            </a:pPr>
            <a:r>
              <a:rPr lang="zh-CN" altLang="en-US" sz="2400" kern="1200" dirty="0" smtClean="0">
                <a:solidFill>
                  <a:srgbClr val="3366CC"/>
                </a:solidFill>
                <a:latin typeface="华文中宋" pitchFamily="2" charset="-122"/>
                <a:ea typeface="华文中宋" pitchFamily="2" charset="-122"/>
                <a:cs typeface="+mn-cs"/>
              </a:rPr>
              <a:t>期权交易组合策略</a:t>
            </a:r>
            <a:endParaRPr lang="zh-CN" altLang="en-US" sz="2400" kern="1200" dirty="0">
              <a:solidFill>
                <a:srgbClr val="3366CC"/>
              </a:solidFill>
              <a:latin typeface="华文中宋" pitchFamily="2" charset="-122"/>
              <a:ea typeface="华文中宋" pitchFamily="2" charset="-122"/>
              <a:cs typeface="+mn-cs"/>
            </a:endParaRPr>
          </a:p>
        </p:txBody>
      </p:sp>
      <p:sp>
        <p:nvSpPr>
          <p:cNvPr id="68" name="矩形 67"/>
          <p:cNvSpPr/>
          <p:nvPr/>
        </p:nvSpPr>
        <p:spPr>
          <a:xfrm>
            <a:off x="285720" y="1071546"/>
            <a:ext cx="871543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dirty="0" smtClean="0">
                <a:latin typeface="华文中宋" pitchFamily="2" charset="-122"/>
                <a:ea typeface="华文中宋" pitchFamily="2" charset="-122"/>
              </a:rPr>
              <a:t>例如：目前沪深</a:t>
            </a:r>
            <a:r>
              <a:rPr lang="en-US" altLang="zh-CN" sz="2000" dirty="0" smtClean="0">
                <a:latin typeface="华文中宋" pitchFamily="2" charset="-122"/>
                <a:ea typeface="华文中宋" pitchFamily="2" charset="-122"/>
              </a:rPr>
              <a:t>300</a:t>
            </a:r>
            <a:r>
              <a:rPr lang="zh-CN" altLang="en-US" sz="2000" dirty="0" smtClean="0">
                <a:latin typeface="华文中宋" pitchFamily="2" charset="-122"/>
                <a:ea typeface="华文中宋" pitchFamily="2" charset="-122"/>
              </a:rPr>
              <a:t>指数点位为</a:t>
            </a:r>
            <a:r>
              <a:rPr lang="en-US" altLang="zh-CN" sz="2000" dirty="0" smtClean="0">
                <a:latin typeface="华文中宋" pitchFamily="2" charset="-122"/>
                <a:ea typeface="华文中宋" pitchFamily="2" charset="-122"/>
              </a:rPr>
              <a:t>2200</a:t>
            </a:r>
            <a:r>
              <a:rPr lang="zh-CN" altLang="en-US" sz="2000" dirty="0" smtClean="0">
                <a:latin typeface="华文中宋" pitchFamily="2" charset="-122"/>
                <a:ea typeface="华文中宋" pitchFamily="2" charset="-122"/>
              </a:rPr>
              <a:t>点</a:t>
            </a:r>
            <a:endParaRPr lang="en-US" altLang="zh-CN" sz="2000" dirty="0" smtClean="0">
              <a:latin typeface="华文中宋" pitchFamily="2" charset="-122"/>
              <a:ea typeface="华文中宋" pitchFamily="2" charset="-122"/>
            </a:endParaRPr>
          </a:p>
          <a:p>
            <a:r>
              <a:rPr lang="zh-CN" altLang="en-US" sz="2000" dirty="0" smtClean="0">
                <a:latin typeface="华文中宋" pitchFamily="2" charset="-122"/>
                <a:ea typeface="华文中宋" pitchFamily="2" charset="-122"/>
              </a:rPr>
              <a:t>认为指数在近期一个月中有上涨可能性较大，但是上涨幅度不会超过</a:t>
            </a:r>
            <a:r>
              <a:rPr lang="en-US" altLang="zh-CN" sz="2000" dirty="0" smtClean="0">
                <a:latin typeface="华文中宋" pitchFamily="2" charset="-122"/>
                <a:ea typeface="华文中宋" pitchFamily="2" charset="-122"/>
              </a:rPr>
              <a:t>100</a:t>
            </a:r>
            <a:r>
              <a:rPr lang="zh-CN" altLang="en-US" sz="2000" dirty="0" smtClean="0">
                <a:latin typeface="华文中宋" pitchFamily="2" charset="-122"/>
                <a:ea typeface="华文中宋" pitchFamily="2" charset="-122"/>
              </a:rPr>
              <a:t>点</a:t>
            </a:r>
            <a:endParaRPr lang="en-US" altLang="zh-CN" sz="2000" dirty="0" smtClean="0">
              <a:latin typeface="华文中宋" pitchFamily="2" charset="-122"/>
              <a:ea typeface="华文中宋" pitchFamily="2" charset="-122"/>
            </a:endParaRPr>
          </a:p>
          <a:p>
            <a:r>
              <a:rPr lang="zh-CN" altLang="en-US" sz="2000" dirty="0" smtClean="0">
                <a:latin typeface="华文中宋" pitchFamily="2" charset="-122"/>
                <a:ea typeface="华文中宋" pitchFamily="2" charset="-122"/>
              </a:rPr>
              <a:t>同时投资者不愿承受指数下跌的风险。</a:t>
            </a:r>
            <a:endParaRPr lang="zh-CN" altLang="en-US" sz="2000" dirty="0">
              <a:solidFill>
                <a:schemeClr val="dk1"/>
              </a:solidFill>
              <a:latin typeface="华文中宋" pitchFamily="2" charset="-122"/>
              <a:ea typeface="华文中宋" pitchFamily="2" charset="-122"/>
            </a:endParaRPr>
          </a:p>
        </p:txBody>
      </p:sp>
      <p:sp>
        <p:nvSpPr>
          <p:cNvPr id="37" name="Line 4"/>
          <p:cNvSpPr>
            <a:spLocks noChangeShapeType="1"/>
          </p:cNvSpPr>
          <p:nvPr/>
        </p:nvSpPr>
        <p:spPr bwMode="auto">
          <a:xfrm>
            <a:off x="1230289" y="3057548"/>
            <a:ext cx="0" cy="365760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38" name="Line 5"/>
          <p:cNvSpPr>
            <a:spLocks noChangeShapeType="1"/>
          </p:cNvSpPr>
          <p:nvPr/>
        </p:nvSpPr>
        <p:spPr bwMode="auto">
          <a:xfrm>
            <a:off x="1230289" y="4886348"/>
            <a:ext cx="51816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9" name="Line 6"/>
          <p:cNvSpPr>
            <a:spLocks noChangeShapeType="1"/>
          </p:cNvSpPr>
          <p:nvPr/>
        </p:nvSpPr>
        <p:spPr bwMode="auto">
          <a:xfrm flipV="1">
            <a:off x="3059089" y="4810148"/>
            <a:ext cx="0" cy="762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40" name="Line 7"/>
          <p:cNvSpPr>
            <a:spLocks noChangeShapeType="1"/>
          </p:cNvSpPr>
          <p:nvPr/>
        </p:nvSpPr>
        <p:spPr bwMode="auto">
          <a:xfrm flipV="1">
            <a:off x="4887889" y="4810148"/>
            <a:ext cx="0" cy="762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41" name="Rectangle 8"/>
          <p:cNvSpPr>
            <a:spLocks noChangeArrowheads="1"/>
          </p:cNvSpPr>
          <p:nvPr/>
        </p:nvSpPr>
        <p:spPr bwMode="auto">
          <a:xfrm>
            <a:off x="2752695" y="4843490"/>
            <a:ext cx="857256" cy="421270"/>
          </a:xfrm>
          <a:prstGeom prst="rect">
            <a:avLst/>
          </a:prstGeom>
          <a:noFill/>
          <a:ln w="9525">
            <a:noFill/>
            <a:miter lim="800000"/>
            <a:headEnd/>
            <a:tailEnd/>
          </a:ln>
        </p:spPr>
        <p:txBody>
          <a:bodyPr wrap="square" lIns="92075" tIns="46038" rIns="92075" bIns="46038">
            <a:spAutoFit/>
          </a:bodyPr>
          <a:lstStyle/>
          <a:p>
            <a:pPr eaLnBrk="0" hangingPunct="0"/>
            <a:r>
              <a:rPr lang="en-US" altLang="zh-CN" sz="3200" baseline="-25000" dirty="0" smtClean="0">
                <a:latin typeface="Times New Roman" pitchFamily="18" charset="0"/>
              </a:rPr>
              <a:t>2200</a:t>
            </a:r>
            <a:endParaRPr lang="en-US" sz="3200" baseline="-25000" dirty="0">
              <a:latin typeface="Times New Roman" pitchFamily="18" charset="0"/>
            </a:endParaRPr>
          </a:p>
        </p:txBody>
      </p:sp>
      <p:sp>
        <p:nvSpPr>
          <p:cNvPr id="42" name="Rectangle 9"/>
          <p:cNvSpPr>
            <a:spLocks noChangeArrowheads="1"/>
          </p:cNvSpPr>
          <p:nvPr/>
        </p:nvSpPr>
        <p:spPr bwMode="auto">
          <a:xfrm>
            <a:off x="4110017" y="4843490"/>
            <a:ext cx="1285884" cy="421270"/>
          </a:xfrm>
          <a:prstGeom prst="rect">
            <a:avLst/>
          </a:prstGeom>
          <a:noFill/>
          <a:ln w="9525">
            <a:noFill/>
            <a:miter lim="800000"/>
            <a:headEnd/>
            <a:tailEnd/>
          </a:ln>
        </p:spPr>
        <p:txBody>
          <a:bodyPr wrap="square" lIns="92075" tIns="46038" rIns="92075" bIns="46038">
            <a:spAutoFit/>
          </a:bodyPr>
          <a:lstStyle/>
          <a:p>
            <a:pPr lvl="1" eaLnBrk="0" hangingPunct="0"/>
            <a:r>
              <a:rPr lang="en-US" altLang="zh-CN" sz="3200" baseline="-25000" dirty="0" smtClean="0">
                <a:latin typeface="Times New Roman" pitchFamily="18" charset="0"/>
              </a:rPr>
              <a:t>2300</a:t>
            </a:r>
            <a:endParaRPr lang="en-US" sz="3200" baseline="-25000" dirty="0">
              <a:latin typeface="Times New Roman" pitchFamily="18" charset="0"/>
            </a:endParaRPr>
          </a:p>
        </p:txBody>
      </p:sp>
      <p:sp>
        <p:nvSpPr>
          <p:cNvPr id="43" name="Rectangle 10"/>
          <p:cNvSpPr>
            <a:spLocks noChangeArrowheads="1"/>
          </p:cNvSpPr>
          <p:nvPr/>
        </p:nvSpPr>
        <p:spPr bwMode="auto">
          <a:xfrm>
            <a:off x="1214414" y="3103586"/>
            <a:ext cx="698909" cy="400752"/>
          </a:xfrm>
          <a:prstGeom prst="rect">
            <a:avLst/>
          </a:prstGeom>
          <a:noFill/>
          <a:ln w="9525">
            <a:noFill/>
            <a:miter lim="800000"/>
            <a:headEnd/>
            <a:tailEnd/>
          </a:ln>
        </p:spPr>
        <p:txBody>
          <a:bodyPr wrap="none" lIns="92075" tIns="46038" rIns="92075" bIns="46038">
            <a:spAutoFit/>
          </a:bodyPr>
          <a:lstStyle/>
          <a:p>
            <a:pPr eaLnBrk="0" hangingPunct="0"/>
            <a:r>
              <a:rPr lang="zh-CN" altLang="en-US" sz="2000" dirty="0" smtClean="0"/>
              <a:t>损益</a:t>
            </a:r>
            <a:endParaRPr lang="en-US" sz="2000" dirty="0"/>
          </a:p>
        </p:txBody>
      </p:sp>
      <p:sp>
        <p:nvSpPr>
          <p:cNvPr id="44" name="Rectangle 11"/>
          <p:cNvSpPr>
            <a:spLocks noChangeArrowheads="1"/>
          </p:cNvSpPr>
          <p:nvPr/>
        </p:nvSpPr>
        <p:spPr bwMode="auto">
          <a:xfrm>
            <a:off x="6467471" y="4629176"/>
            <a:ext cx="1357322" cy="339196"/>
          </a:xfrm>
          <a:prstGeom prst="rect">
            <a:avLst/>
          </a:prstGeom>
          <a:noFill/>
          <a:ln w="9525">
            <a:noFill/>
            <a:miter lim="800000"/>
            <a:headEnd/>
            <a:tailEnd/>
          </a:ln>
        </p:spPr>
        <p:txBody>
          <a:bodyPr wrap="square" lIns="92075" tIns="46038" rIns="92075" bIns="46038">
            <a:spAutoFit/>
          </a:bodyPr>
          <a:lstStyle/>
          <a:p>
            <a:pPr eaLnBrk="0" hangingPunct="0"/>
            <a:r>
              <a:rPr lang="zh-CN" altLang="en-US" sz="2400" b="1" baseline="-25000" dirty="0" smtClean="0">
                <a:latin typeface="Times New Roman" pitchFamily="18" charset="0"/>
              </a:rPr>
              <a:t>指数点位</a:t>
            </a:r>
            <a:endParaRPr lang="en-US" sz="2400" b="1" baseline="-25000" dirty="0">
              <a:latin typeface="Times New Roman" pitchFamily="18" charset="0"/>
            </a:endParaRPr>
          </a:p>
        </p:txBody>
      </p:sp>
      <p:sp>
        <p:nvSpPr>
          <p:cNvPr id="45" name="Line 12"/>
          <p:cNvSpPr>
            <a:spLocks noChangeShapeType="1"/>
          </p:cNvSpPr>
          <p:nvPr/>
        </p:nvSpPr>
        <p:spPr bwMode="auto">
          <a:xfrm flipV="1">
            <a:off x="2967014" y="3771923"/>
            <a:ext cx="2000250" cy="2143125"/>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48" name="Line 15"/>
          <p:cNvSpPr>
            <a:spLocks noChangeShapeType="1"/>
          </p:cNvSpPr>
          <p:nvPr/>
        </p:nvSpPr>
        <p:spPr bwMode="auto">
          <a:xfrm flipH="1">
            <a:off x="1252514" y="5915048"/>
            <a:ext cx="1714500" cy="0"/>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49" name="Line 16"/>
          <p:cNvSpPr>
            <a:spLocks noChangeShapeType="1"/>
          </p:cNvSpPr>
          <p:nvPr/>
        </p:nvSpPr>
        <p:spPr bwMode="auto">
          <a:xfrm>
            <a:off x="4967264" y="3771923"/>
            <a:ext cx="1147762" cy="0"/>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22" name="矩形 21"/>
          <p:cNvSpPr/>
          <p:nvPr/>
        </p:nvSpPr>
        <p:spPr>
          <a:xfrm rot="10800000" flipH="1" flipV="1">
            <a:off x="5929322" y="3888029"/>
            <a:ext cx="2581260" cy="420628"/>
          </a:xfrm>
          <a:prstGeom prst="rect">
            <a:avLst/>
          </a:prstGeom>
        </p:spPr>
        <p:txBody>
          <a:bodyPr wrap="square">
            <a:spAutoFit/>
          </a:bodyPr>
          <a:lstStyle/>
          <a:p>
            <a:pPr eaLnBrk="0" hangingPunct="0"/>
            <a:r>
              <a:rPr lang="zh-CN" altLang="en-US" sz="3200" b="1" baseline="-25000" dirty="0" smtClean="0">
                <a:latin typeface="Times New Roman" pitchFamily="18" charset="0"/>
              </a:rPr>
              <a:t>理想的损益图</a:t>
            </a:r>
            <a:endParaRPr lang="en-US" sz="3200" b="1" baseline="-25000" dirty="0">
              <a:latin typeface="Times New Roman" pitchFamily="18" charset="0"/>
            </a:endParaRPr>
          </a:p>
        </p:txBody>
      </p:sp>
      <p:sp>
        <p:nvSpPr>
          <p:cNvPr id="23" name="TextBox 22"/>
          <p:cNvSpPr txBox="1"/>
          <p:nvPr/>
        </p:nvSpPr>
        <p:spPr>
          <a:xfrm>
            <a:off x="2285984" y="2285992"/>
            <a:ext cx="6429420" cy="1323439"/>
          </a:xfrm>
          <a:prstGeom prst="rect">
            <a:avLst/>
          </a:prstGeom>
          <a:noFill/>
        </p:spPr>
        <p:txBody>
          <a:bodyPr wrap="square" rtlCol="0">
            <a:spAutoFit/>
          </a:bodyPr>
          <a:lstStyle/>
          <a:p>
            <a:r>
              <a:rPr lang="zh-CN" altLang="en-US" sz="2000" b="1" dirty="0" smtClean="0"/>
              <a:t>风险收益要求：</a:t>
            </a:r>
            <a:endParaRPr lang="en-US" altLang="zh-CN" sz="2000" b="1" dirty="0" smtClean="0"/>
          </a:p>
          <a:p>
            <a:r>
              <a:rPr lang="en-US" altLang="zh-CN" sz="2000" b="1" dirty="0" smtClean="0"/>
              <a:t>1</a:t>
            </a:r>
            <a:r>
              <a:rPr lang="zh-CN" altLang="en-US" sz="2000" b="1" dirty="0" smtClean="0"/>
              <a:t>）在指数</a:t>
            </a:r>
            <a:r>
              <a:rPr lang="en-US" altLang="zh-CN" sz="2000" b="1" dirty="0" smtClean="0"/>
              <a:t>2200-2300</a:t>
            </a:r>
            <a:r>
              <a:rPr lang="zh-CN" altLang="en-US" sz="2000" b="1" dirty="0" smtClean="0"/>
              <a:t>点之间，通过指数上涨获利</a:t>
            </a:r>
            <a:endParaRPr lang="en-US" altLang="zh-CN" sz="2000" b="1" dirty="0" smtClean="0"/>
          </a:p>
          <a:p>
            <a:r>
              <a:rPr lang="en-US" altLang="zh-CN" sz="2000" b="1" dirty="0" smtClean="0"/>
              <a:t>2</a:t>
            </a:r>
            <a:r>
              <a:rPr lang="zh-CN" altLang="en-US" sz="2000" b="1" dirty="0" smtClean="0"/>
              <a:t>）愿意放弃</a:t>
            </a:r>
            <a:r>
              <a:rPr lang="en-US" altLang="zh-CN" sz="2000" b="1" dirty="0" smtClean="0"/>
              <a:t>2300</a:t>
            </a:r>
            <a:r>
              <a:rPr lang="zh-CN" altLang="en-US" sz="2000" b="1" dirty="0" smtClean="0"/>
              <a:t>点以上的上涨获利机会</a:t>
            </a:r>
            <a:endParaRPr lang="en-US" altLang="zh-CN" sz="2000" b="1" dirty="0" smtClean="0"/>
          </a:p>
          <a:p>
            <a:r>
              <a:rPr lang="en-US" altLang="zh-CN" sz="2000" b="1" dirty="0" smtClean="0"/>
              <a:t>3</a:t>
            </a:r>
            <a:r>
              <a:rPr lang="zh-CN" altLang="en-US" sz="2000" b="1" dirty="0" smtClean="0"/>
              <a:t>）不愿承担指数下跌至</a:t>
            </a:r>
            <a:r>
              <a:rPr lang="en-US" altLang="zh-CN" sz="2000" b="1" dirty="0" smtClean="0"/>
              <a:t>2200</a:t>
            </a:r>
            <a:r>
              <a:rPr lang="zh-CN" altLang="en-US" sz="2000" b="1" dirty="0" smtClean="0"/>
              <a:t>点以下的风险</a:t>
            </a:r>
            <a:endParaRPr lang="zh-CN" altLang="en-US"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fill="hold"/>
                                        <p:tgtEl>
                                          <p:spTgt spid="45"/>
                                        </p:tgtEl>
                                        <p:attrNameLst>
                                          <p:attrName>ppt_x</p:attrName>
                                        </p:attrNameLst>
                                      </p:cBhvr>
                                      <p:tavLst>
                                        <p:tav tm="0">
                                          <p:val>
                                            <p:strVal val="#ppt_x"/>
                                          </p:val>
                                        </p:tav>
                                        <p:tav tm="100000">
                                          <p:val>
                                            <p:strVal val="#ppt_x"/>
                                          </p:val>
                                        </p:tav>
                                      </p:tavLst>
                                    </p:anim>
                                    <p:anim calcmode="lin" valueType="num">
                                      <p:cBhvr additive="base">
                                        <p:cTn id="17" dur="500" fill="hold"/>
                                        <p:tgtEl>
                                          <p:spTgt spid="4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ppt_x"/>
                                          </p:val>
                                        </p:tav>
                                        <p:tav tm="100000">
                                          <p:val>
                                            <p:strVal val="#ppt_x"/>
                                          </p:val>
                                        </p:tav>
                                      </p:tavLst>
                                    </p:anim>
                                    <p:anim calcmode="lin" valueType="num">
                                      <p:cBhvr additive="base">
                                        <p:cTn id="21" dur="500" fill="hold"/>
                                        <p:tgtEl>
                                          <p:spTgt spid="4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49" grpId="0" animBg="1"/>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5895952" y="1714488"/>
            <a:ext cx="3068536" cy="400110"/>
          </a:xfrm>
          <a:prstGeom prst="rect">
            <a:avLst/>
          </a:prstGeom>
        </p:spPr>
        <p:txBody>
          <a:bodyPr wrap="square">
            <a:spAutoFit/>
          </a:bodyPr>
          <a:lstStyle/>
          <a:p>
            <a:r>
              <a:rPr lang="zh-CN" altLang="en-US" sz="2000" b="1" dirty="0" smtClean="0"/>
              <a:t>看涨期权的牛市价差策略</a:t>
            </a:r>
            <a:endParaRPr lang="zh-CN" altLang="en-US" sz="2000" b="1" dirty="0"/>
          </a:p>
        </p:txBody>
      </p:sp>
      <p:sp>
        <p:nvSpPr>
          <p:cNvPr id="68" name="矩形 67"/>
          <p:cNvSpPr/>
          <p:nvPr/>
        </p:nvSpPr>
        <p:spPr>
          <a:xfrm>
            <a:off x="642910" y="1500174"/>
            <a:ext cx="492922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800" b="1" dirty="0" smtClean="0"/>
              <a:t>风险收益特征：</a:t>
            </a:r>
            <a:endParaRPr lang="en-US" altLang="zh-CN" sz="1800" b="1" dirty="0" smtClean="0"/>
          </a:p>
          <a:p>
            <a:r>
              <a:rPr lang="en-US" altLang="zh-CN" sz="1800" b="1" dirty="0" smtClean="0"/>
              <a:t>1</a:t>
            </a:r>
            <a:r>
              <a:rPr lang="zh-CN" altLang="en-US" sz="1800" b="1" dirty="0" smtClean="0"/>
              <a:t>）在指数</a:t>
            </a:r>
            <a:r>
              <a:rPr lang="en-US" altLang="zh-CN" sz="1800" b="1" dirty="0" smtClean="0"/>
              <a:t>2200-2300</a:t>
            </a:r>
            <a:r>
              <a:rPr lang="zh-CN" altLang="en-US" sz="1800" b="1" dirty="0" smtClean="0"/>
              <a:t>点之间，指数上涨获利</a:t>
            </a:r>
            <a:endParaRPr lang="en-US" altLang="zh-CN" sz="1800" b="1" dirty="0" smtClean="0"/>
          </a:p>
          <a:p>
            <a:r>
              <a:rPr lang="en-US" altLang="zh-CN" sz="1800" b="1" dirty="0" smtClean="0"/>
              <a:t>2</a:t>
            </a:r>
            <a:r>
              <a:rPr lang="zh-CN" altLang="en-US" sz="1800" b="1" dirty="0" smtClean="0"/>
              <a:t>）</a:t>
            </a:r>
            <a:r>
              <a:rPr lang="en-US" altLang="zh-CN" sz="1800" b="1" dirty="0" smtClean="0"/>
              <a:t>2300</a:t>
            </a:r>
            <a:r>
              <a:rPr lang="zh-CN" altLang="en-US" sz="1800" b="1" dirty="0" smtClean="0"/>
              <a:t>点以上，指数上涨获利机会放弃</a:t>
            </a:r>
            <a:endParaRPr lang="en-US" altLang="zh-CN" sz="1800" b="1" dirty="0" smtClean="0"/>
          </a:p>
          <a:p>
            <a:r>
              <a:rPr lang="en-US" altLang="zh-CN" sz="1800" b="1" dirty="0" smtClean="0"/>
              <a:t>3</a:t>
            </a:r>
            <a:r>
              <a:rPr lang="zh-CN" altLang="en-US" sz="1800" b="1" dirty="0" smtClean="0"/>
              <a:t>）</a:t>
            </a:r>
            <a:r>
              <a:rPr lang="en-US" altLang="zh-CN" sz="1800" b="1" dirty="0" smtClean="0"/>
              <a:t>2200</a:t>
            </a:r>
            <a:r>
              <a:rPr lang="zh-CN" altLang="en-US" sz="1800" b="1" dirty="0" smtClean="0"/>
              <a:t>点以下，规避指数下跌风险</a:t>
            </a:r>
            <a:endParaRPr lang="zh-CN" altLang="en-US" sz="1800" b="1" dirty="0"/>
          </a:p>
        </p:txBody>
      </p:sp>
      <p:sp>
        <p:nvSpPr>
          <p:cNvPr id="37" name="Line 4"/>
          <p:cNvSpPr>
            <a:spLocks noChangeShapeType="1"/>
          </p:cNvSpPr>
          <p:nvPr/>
        </p:nvSpPr>
        <p:spPr bwMode="auto">
          <a:xfrm>
            <a:off x="1301727" y="2928934"/>
            <a:ext cx="0" cy="365760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38" name="Line 5"/>
          <p:cNvSpPr>
            <a:spLocks noChangeShapeType="1"/>
          </p:cNvSpPr>
          <p:nvPr/>
        </p:nvSpPr>
        <p:spPr bwMode="auto">
          <a:xfrm>
            <a:off x="1301727" y="4757734"/>
            <a:ext cx="51816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9" name="Line 6"/>
          <p:cNvSpPr>
            <a:spLocks noChangeShapeType="1"/>
          </p:cNvSpPr>
          <p:nvPr/>
        </p:nvSpPr>
        <p:spPr bwMode="auto">
          <a:xfrm flipV="1">
            <a:off x="3130527" y="4681534"/>
            <a:ext cx="0" cy="762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40" name="Line 7"/>
          <p:cNvSpPr>
            <a:spLocks noChangeShapeType="1"/>
          </p:cNvSpPr>
          <p:nvPr/>
        </p:nvSpPr>
        <p:spPr bwMode="auto">
          <a:xfrm flipV="1">
            <a:off x="4959327" y="4681534"/>
            <a:ext cx="0" cy="762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41" name="Rectangle 8"/>
          <p:cNvSpPr>
            <a:spLocks noChangeArrowheads="1"/>
          </p:cNvSpPr>
          <p:nvPr/>
        </p:nvSpPr>
        <p:spPr bwMode="auto">
          <a:xfrm>
            <a:off x="2824133" y="4714876"/>
            <a:ext cx="857256" cy="421270"/>
          </a:xfrm>
          <a:prstGeom prst="rect">
            <a:avLst/>
          </a:prstGeom>
          <a:noFill/>
          <a:ln w="9525">
            <a:noFill/>
            <a:miter lim="800000"/>
            <a:headEnd/>
            <a:tailEnd/>
          </a:ln>
        </p:spPr>
        <p:txBody>
          <a:bodyPr wrap="square" lIns="92075" tIns="46038" rIns="92075" bIns="46038">
            <a:spAutoFit/>
          </a:bodyPr>
          <a:lstStyle/>
          <a:p>
            <a:pPr eaLnBrk="0" hangingPunct="0"/>
            <a:r>
              <a:rPr lang="en-US" altLang="zh-CN" sz="3200" baseline="-25000" dirty="0" smtClean="0">
                <a:latin typeface="Times New Roman" pitchFamily="18" charset="0"/>
              </a:rPr>
              <a:t>2200</a:t>
            </a:r>
            <a:endParaRPr lang="en-US" sz="3200" baseline="-25000" dirty="0">
              <a:latin typeface="Times New Roman" pitchFamily="18" charset="0"/>
            </a:endParaRPr>
          </a:p>
        </p:txBody>
      </p:sp>
      <p:sp>
        <p:nvSpPr>
          <p:cNvPr id="42" name="Rectangle 9"/>
          <p:cNvSpPr>
            <a:spLocks noChangeArrowheads="1"/>
          </p:cNvSpPr>
          <p:nvPr/>
        </p:nvSpPr>
        <p:spPr bwMode="auto">
          <a:xfrm>
            <a:off x="4181455" y="4714876"/>
            <a:ext cx="1285884" cy="421270"/>
          </a:xfrm>
          <a:prstGeom prst="rect">
            <a:avLst/>
          </a:prstGeom>
          <a:noFill/>
          <a:ln w="9525">
            <a:noFill/>
            <a:miter lim="800000"/>
            <a:headEnd/>
            <a:tailEnd/>
          </a:ln>
        </p:spPr>
        <p:txBody>
          <a:bodyPr wrap="square" lIns="92075" tIns="46038" rIns="92075" bIns="46038">
            <a:spAutoFit/>
          </a:bodyPr>
          <a:lstStyle/>
          <a:p>
            <a:pPr lvl="1" eaLnBrk="0" hangingPunct="0"/>
            <a:r>
              <a:rPr lang="en-US" altLang="zh-CN" sz="3200" baseline="-25000" dirty="0" smtClean="0">
                <a:latin typeface="Times New Roman" pitchFamily="18" charset="0"/>
              </a:rPr>
              <a:t>2300</a:t>
            </a:r>
            <a:endParaRPr lang="en-US" sz="3200" baseline="-25000" dirty="0">
              <a:latin typeface="Times New Roman" pitchFamily="18" charset="0"/>
            </a:endParaRPr>
          </a:p>
        </p:txBody>
      </p:sp>
      <p:sp>
        <p:nvSpPr>
          <p:cNvPr id="43" name="Rectangle 10"/>
          <p:cNvSpPr>
            <a:spLocks noChangeArrowheads="1"/>
          </p:cNvSpPr>
          <p:nvPr/>
        </p:nvSpPr>
        <p:spPr bwMode="auto">
          <a:xfrm>
            <a:off x="1285852" y="2974972"/>
            <a:ext cx="1006686" cy="585418"/>
          </a:xfrm>
          <a:prstGeom prst="rect">
            <a:avLst/>
          </a:prstGeom>
          <a:noFill/>
          <a:ln w="9525">
            <a:noFill/>
            <a:miter lim="800000"/>
            <a:headEnd/>
            <a:tailEnd/>
          </a:ln>
        </p:spPr>
        <p:txBody>
          <a:bodyPr wrap="none" lIns="92075" tIns="46038" rIns="92075" bIns="46038">
            <a:spAutoFit/>
          </a:bodyPr>
          <a:lstStyle/>
          <a:p>
            <a:pPr eaLnBrk="0" hangingPunct="0"/>
            <a:r>
              <a:rPr lang="zh-CN" altLang="en-US" sz="3200" dirty="0" smtClean="0"/>
              <a:t>损益</a:t>
            </a:r>
            <a:endParaRPr lang="en-US" sz="3200" dirty="0"/>
          </a:p>
        </p:txBody>
      </p:sp>
      <p:sp>
        <p:nvSpPr>
          <p:cNvPr id="44" name="Rectangle 11"/>
          <p:cNvSpPr>
            <a:spLocks noChangeArrowheads="1"/>
          </p:cNvSpPr>
          <p:nvPr/>
        </p:nvSpPr>
        <p:spPr bwMode="auto">
          <a:xfrm>
            <a:off x="6538909" y="4500562"/>
            <a:ext cx="1357322" cy="421270"/>
          </a:xfrm>
          <a:prstGeom prst="rect">
            <a:avLst/>
          </a:prstGeom>
          <a:noFill/>
          <a:ln w="9525">
            <a:noFill/>
            <a:miter lim="800000"/>
            <a:headEnd/>
            <a:tailEnd/>
          </a:ln>
        </p:spPr>
        <p:txBody>
          <a:bodyPr wrap="square" lIns="92075" tIns="46038" rIns="92075" bIns="46038">
            <a:spAutoFit/>
          </a:bodyPr>
          <a:lstStyle/>
          <a:p>
            <a:pPr eaLnBrk="0" hangingPunct="0"/>
            <a:r>
              <a:rPr lang="zh-CN" altLang="en-US" sz="3200" baseline="-25000" dirty="0" smtClean="0">
                <a:latin typeface="Times New Roman" pitchFamily="18" charset="0"/>
              </a:rPr>
              <a:t>指数点位</a:t>
            </a:r>
            <a:endParaRPr lang="en-US" sz="3200" baseline="-25000" dirty="0">
              <a:latin typeface="Times New Roman" pitchFamily="18" charset="0"/>
            </a:endParaRPr>
          </a:p>
        </p:txBody>
      </p:sp>
      <p:sp>
        <p:nvSpPr>
          <p:cNvPr id="45" name="Line 12"/>
          <p:cNvSpPr>
            <a:spLocks noChangeShapeType="1"/>
          </p:cNvSpPr>
          <p:nvPr/>
        </p:nvSpPr>
        <p:spPr bwMode="auto">
          <a:xfrm flipV="1">
            <a:off x="3038452" y="3741143"/>
            <a:ext cx="1920875" cy="2045290"/>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46" name="Line 13"/>
          <p:cNvSpPr>
            <a:spLocks noChangeShapeType="1"/>
          </p:cNvSpPr>
          <p:nvPr/>
        </p:nvSpPr>
        <p:spPr bwMode="auto">
          <a:xfrm flipV="1">
            <a:off x="3038452" y="3214684"/>
            <a:ext cx="2857500" cy="3000375"/>
          </a:xfrm>
          <a:prstGeom prst="line">
            <a:avLst/>
          </a:prstGeom>
          <a:noFill/>
          <a:ln w="28575">
            <a:solidFill>
              <a:schemeClr val="tx1"/>
            </a:solidFill>
            <a:prstDash val="solid"/>
            <a:round/>
            <a:headEnd type="none" w="sm" len="sm"/>
            <a:tailEnd type="none" w="sm" len="sm"/>
          </a:ln>
        </p:spPr>
        <p:txBody>
          <a:bodyPr wrap="none" anchor="ctr"/>
          <a:lstStyle/>
          <a:p>
            <a:endParaRPr lang="en-US"/>
          </a:p>
        </p:txBody>
      </p:sp>
      <p:sp>
        <p:nvSpPr>
          <p:cNvPr id="47" name="Line 14"/>
          <p:cNvSpPr>
            <a:spLocks noChangeShapeType="1"/>
          </p:cNvSpPr>
          <p:nvPr/>
        </p:nvSpPr>
        <p:spPr bwMode="auto">
          <a:xfrm flipH="1" flipV="1">
            <a:off x="1323952" y="6215059"/>
            <a:ext cx="1714500" cy="0"/>
          </a:xfrm>
          <a:prstGeom prst="line">
            <a:avLst/>
          </a:prstGeom>
          <a:noFill/>
          <a:ln w="28575">
            <a:solidFill>
              <a:schemeClr val="tx1"/>
            </a:solidFill>
            <a:prstDash val="solid"/>
            <a:round/>
            <a:headEnd type="none" w="sm" len="sm"/>
            <a:tailEnd type="none" w="sm" len="sm"/>
          </a:ln>
        </p:spPr>
        <p:txBody>
          <a:bodyPr wrap="none" anchor="ctr"/>
          <a:lstStyle/>
          <a:p>
            <a:endParaRPr lang="en-US"/>
          </a:p>
        </p:txBody>
      </p:sp>
      <p:sp>
        <p:nvSpPr>
          <p:cNvPr id="48" name="Line 15"/>
          <p:cNvSpPr>
            <a:spLocks noChangeShapeType="1"/>
          </p:cNvSpPr>
          <p:nvPr/>
        </p:nvSpPr>
        <p:spPr bwMode="auto">
          <a:xfrm flipH="1">
            <a:off x="1323952" y="5786434"/>
            <a:ext cx="1714500" cy="0"/>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49" name="Line 16"/>
          <p:cNvSpPr>
            <a:spLocks noChangeShapeType="1"/>
          </p:cNvSpPr>
          <p:nvPr/>
        </p:nvSpPr>
        <p:spPr bwMode="auto">
          <a:xfrm>
            <a:off x="4959327" y="3741144"/>
            <a:ext cx="1147762" cy="0"/>
          </a:xfrm>
          <a:prstGeom prst="line">
            <a:avLst/>
          </a:prstGeom>
          <a:noFill/>
          <a:ln w="25400">
            <a:solidFill>
              <a:srgbClr val="FF0000"/>
            </a:solidFill>
            <a:round/>
            <a:headEnd type="none" w="sm" len="sm"/>
            <a:tailEnd type="none" w="sm" len="sm"/>
          </a:ln>
        </p:spPr>
        <p:txBody>
          <a:bodyPr wrap="none" anchor="ctr"/>
          <a:lstStyle/>
          <a:p>
            <a:endParaRPr lang="en-US"/>
          </a:p>
        </p:txBody>
      </p:sp>
      <p:sp>
        <p:nvSpPr>
          <p:cNvPr id="50" name="Line 17"/>
          <p:cNvSpPr>
            <a:spLocks noChangeShapeType="1"/>
          </p:cNvSpPr>
          <p:nvPr/>
        </p:nvSpPr>
        <p:spPr bwMode="auto">
          <a:xfrm flipH="1">
            <a:off x="1301727" y="4300534"/>
            <a:ext cx="3553200" cy="0"/>
          </a:xfrm>
          <a:prstGeom prst="line">
            <a:avLst/>
          </a:prstGeom>
          <a:noFill/>
          <a:ln w="28575">
            <a:solidFill>
              <a:schemeClr val="tx1"/>
            </a:solidFill>
            <a:prstDash val="solid"/>
            <a:round/>
            <a:headEnd type="none" w="sm" len="sm"/>
            <a:tailEnd type="none" w="sm" len="sm"/>
          </a:ln>
        </p:spPr>
        <p:txBody>
          <a:bodyPr wrap="none" anchor="ctr"/>
          <a:lstStyle/>
          <a:p>
            <a:endParaRPr lang="en-US"/>
          </a:p>
        </p:txBody>
      </p:sp>
      <p:sp>
        <p:nvSpPr>
          <p:cNvPr id="51" name="Line 18"/>
          <p:cNvSpPr>
            <a:spLocks noChangeShapeType="1"/>
          </p:cNvSpPr>
          <p:nvPr/>
        </p:nvSpPr>
        <p:spPr bwMode="auto">
          <a:xfrm>
            <a:off x="4860032" y="4300534"/>
            <a:ext cx="1219200" cy="1219200"/>
          </a:xfrm>
          <a:prstGeom prst="line">
            <a:avLst/>
          </a:prstGeom>
          <a:noFill/>
          <a:ln w="28575">
            <a:solidFill>
              <a:schemeClr val="tx1"/>
            </a:solidFill>
            <a:prstDash val="solid"/>
            <a:round/>
            <a:headEnd type="none" w="sm" len="sm"/>
            <a:tailEnd type="none" w="sm" len="sm"/>
          </a:ln>
        </p:spPr>
        <p:txBody>
          <a:bodyPr wrap="none" anchor="ctr"/>
          <a:lstStyle/>
          <a:p>
            <a:endParaRPr lang="en-US"/>
          </a:p>
        </p:txBody>
      </p:sp>
      <p:sp>
        <p:nvSpPr>
          <p:cNvPr id="20" name="矩形 19"/>
          <p:cNvSpPr/>
          <p:nvPr/>
        </p:nvSpPr>
        <p:spPr>
          <a:xfrm flipH="1">
            <a:off x="5610182" y="2914664"/>
            <a:ext cx="2850249" cy="338554"/>
          </a:xfrm>
          <a:prstGeom prst="rect">
            <a:avLst/>
          </a:prstGeom>
        </p:spPr>
        <p:txBody>
          <a:bodyPr wrap="square">
            <a:spAutoFit/>
          </a:bodyPr>
          <a:lstStyle/>
          <a:p>
            <a:pPr eaLnBrk="0" hangingPunct="0"/>
            <a:r>
              <a:rPr lang="zh-CN" altLang="en-US" sz="2400" b="1" baseline="-25000" dirty="0" smtClean="0">
                <a:latin typeface="Times New Roman" pitchFamily="18" charset="0"/>
              </a:rPr>
              <a:t>买入行权价格</a:t>
            </a:r>
            <a:r>
              <a:rPr lang="en-US" altLang="zh-CN" sz="2400" b="1" baseline="-25000" dirty="0" smtClean="0">
                <a:latin typeface="Times New Roman" pitchFamily="18" charset="0"/>
              </a:rPr>
              <a:t>2200</a:t>
            </a:r>
            <a:r>
              <a:rPr lang="zh-CN" altLang="en-US" sz="2400" b="1" baseline="-25000" dirty="0" smtClean="0">
                <a:latin typeface="Times New Roman" pitchFamily="18" charset="0"/>
              </a:rPr>
              <a:t>的看涨期权</a:t>
            </a:r>
            <a:endParaRPr lang="en-US" sz="2400" b="1" baseline="-25000" dirty="0">
              <a:latin typeface="Times New Roman" pitchFamily="18" charset="0"/>
            </a:endParaRPr>
          </a:p>
        </p:txBody>
      </p:sp>
      <p:sp>
        <p:nvSpPr>
          <p:cNvPr id="21" name="矩形 20"/>
          <p:cNvSpPr/>
          <p:nvPr/>
        </p:nvSpPr>
        <p:spPr>
          <a:xfrm flipH="1">
            <a:off x="5610183" y="5429256"/>
            <a:ext cx="2850248" cy="338554"/>
          </a:xfrm>
          <a:prstGeom prst="rect">
            <a:avLst/>
          </a:prstGeom>
        </p:spPr>
        <p:txBody>
          <a:bodyPr wrap="square">
            <a:spAutoFit/>
          </a:bodyPr>
          <a:lstStyle/>
          <a:p>
            <a:pPr eaLnBrk="0" hangingPunct="0"/>
            <a:r>
              <a:rPr lang="zh-CN" altLang="en-US" sz="2400" b="1" baseline="-25000" dirty="0" smtClean="0">
                <a:latin typeface="Times New Roman" pitchFamily="18" charset="0"/>
              </a:rPr>
              <a:t>卖出行权价格</a:t>
            </a:r>
            <a:r>
              <a:rPr lang="en-US" altLang="zh-CN" sz="2400" b="1" baseline="-25000" dirty="0" smtClean="0">
                <a:latin typeface="Times New Roman" pitchFamily="18" charset="0"/>
              </a:rPr>
              <a:t>2300</a:t>
            </a:r>
            <a:r>
              <a:rPr lang="zh-CN" altLang="en-US" sz="2400" b="1" baseline="-25000" dirty="0" smtClean="0">
                <a:latin typeface="Times New Roman" pitchFamily="18" charset="0"/>
              </a:rPr>
              <a:t>的看涨期权</a:t>
            </a:r>
            <a:endParaRPr lang="en-US" sz="2400" b="1" baseline="-25000" dirty="0">
              <a:latin typeface="Times New Roman" pitchFamily="18" charset="0"/>
            </a:endParaRPr>
          </a:p>
        </p:txBody>
      </p:sp>
      <p:sp>
        <p:nvSpPr>
          <p:cNvPr id="22" name="矩形 21"/>
          <p:cNvSpPr/>
          <p:nvPr/>
        </p:nvSpPr>
        <p:spPr>
          <a:xfrm rot="10800000" flipH="1" flipV="1">
            <a:off x="5622000" y="3756459"/>
            <a:ext cx="2581260" cy="338554"/>
          </a:xfrm>
          <a:prstGeom prst="rect">
            <a:avLst/>
          </a:prstGeom>
        </p:spPr>
        <p:txBody>
          <a:bodyPr wrap="square">
            <a:spAutoFit/>
          </a:bodyPr>
          <a:lstStyle/>
          <a:p>
            <a:pPr eaLnBrk="0" hangingPunct="0"/>
            <a:r>
              <a:rPr lang="zh-CN" altLang="en-US" sz="2400" b="1" baseline="-25000" dirty="0" smtClean="0">
                <a:latin typeface="Times New Roman" pitchFamily="18" charset="0"/>
              </a:rPr>
              <a:t>期权组合的损益图</a:t>
            </a:r>
            <a:endParaRPr lang="en-US" sz="2400" b="1" baseline="-25000" dirty="0">
              <a:latin typeface="Times New Roman" pitchFamily="18" charset="0"/>
            </a:endParaRPr>
          </a:p>
        </p:txBody>
      </p:sp>
      <p:sp>
        <p:nvSpPr>
          <p:cNvPr id="2" name="标题 1"/>
          <p:cNvSpPr>
            <a:spLocks noGrp="1"/>
          </p:cNvSpPr>
          <p:nvPr>
            <p:ph type="title"/>
          </p:nvPr>
        </p:nvSpPr>
        <p:spPr/>
        <p:txBody>
          <a:bodyPr/>
          <a:lstStyle/>
          <a:p>
            <a:pPr>
              <a:buNone/>
            </a:pPr>
            <a:r>
              <a:rPr lang="zh-CN" altLang="en-US" sz="2400" kern="1200" dirty="0" smtClean="0">
                <a:solidFill>
                  <a:srgbClr val="3366CC"/>
                </a:solidFill>
                <a:latin typeface="华文中宋" pitchFamily="2" charset="-122"/>
                <a:ea typeface="华文中宋" pitchFamily="2" charset="-122"/>
                <a:cs typeface="+mn-cs"/>
              </a:rPr>
              <a:t>期权交易组合策略</a:t>
            </a:r>
            <a:endParaRPr lang="zh-CN" altLang="en-US" sz="2400" kern="1200" dirty="0">
              <a:solidFill>
                <a:srgbClr val="3366CC"/>
              </a:solidFill>
              <a:latin typeface="华文中宋" pitchFamily="2" charset="-122"/>
              <a:ea typeface="华文中宋"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ppt_x"/>
                                          </p:val>
                                        </p:tav>
                                        <p:tav tm="100000">
                                          <p:val>
                                            <p:strVal val="#ppt_x"/>
                                          </p:val>
                                        </p:tav>
                                      </p:tavLst>
                                    </p:anim>
                                    <p:anim calcmode="lin" valueType="num">
                                      <p:cBhvr additive="base">
                                        <p:cTn id="22" dur="500" fill="hold"/>
                                        <p:tgtEl>
                                          <p:spTgt spid="5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1" grpId="0" animBg="1"/>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39</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39</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39</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dirty="0">
                <a:solidFill>
                  <a:srgbClr val="3366CC"/>
                </a:solidFill>
                <a:latin typeface="华文中宋" pitchFamily="2" charset="-122"/>
                <a:ea typeface="华文中宋" pitchFamily="2" charset="-122"/>
              </a:rPr>
              <a:t>构造</a:t>
            </a:r>
            <a:r>
              <a:rPr lang="zh-CN" altLang="en-US" sz="2400" dirty="0" smtClean="0">
                <a:solidFill>
                  <a:srgbClr val="3366CC"/>
                </a:solidFill>
                <a:latin typeface="华文中宋" pitchFamily="2" charset="-122"/>
                <a:ea typeface="华文中宋" pitchFamily="2" charset="-122"/>
              </a:rPr>
              <a:t>更多的期权组合策略</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395536" y="1196752"/>
            <a:ext cx="8032976" cy="4325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712788" lvl="3" indent="-357188">
              <a:lnSpc>
                <a:spcPct val="150000"/>
              </a:lnSpc>
              <a:buClr>
                <a:srgbClr val="33CC33"/>
              </a:buClr>
              <a:buFont typeface="Wingdings" pitchFamily="2" charset="2"/>
              <a:buChar char="n"/>
              <a:tabLst>
                <a:tab pos="1258888" algn="l"/>
              </a:tabLst>
            </a:pPr>
            <a:r>
              <a:rPr lang="zh-CN" altLang="en-US" dirty="0" smtClean="0">
                <a:solidFill>
                  <a:srgbClr val="3366CC"/>
                </a:solidFill>
                <a:latin typeface="华文中宋" pitchFamily="2" charset="-122"/>
                <a:ea typeface="华文中宋" pitchFamily="2" charset="-122"/>
              </a:rPr>
              <a:t>期权的分类</a:t>
            </a:r>
            <a:endParaRPr lang="en-US" altLang="zh-CN" dirty="0" smtClean="0">
              <a:solidFill>
                <a:srgbClr val="3366CC"/>
              </a:solidFill>
              <a:latin typeface="华文中宋" pitchFamily="2" charset="-122"/>
              <a:ea typeface="华文中宋" pitchFamily="2" charset="-122"/>
            </a:endParaRPr>
          </a:p>
          <a:p>
            <a:pPr marL="1169988" lvl="4" indent="-357188">
              <a:lnSpc>
                <a:spcPct val="150000"/>
              </a:lnSpc>
              <a:buClr>
                <a:srgbClr val="33CC33"/>
              </a:buClr>
              <a:buFont typeface="Wingdings" panose="05000000000000000000" pitchFamily="2" charset="2"/>
              <a:buChar char="Ø"/>
              <a:tabLst>
                <a:tab pos="1258888" algn="l"/>
              </a:tabLst>
            </a:pPr>
            <a:r>
              <a:rPr lang="zh-CN" altLang="en-US" dirty="0">
                <a:solidFill>
                  <a:srgbClr val="3366CC"/>
                </a:solidFill>
                <a:latin typeface="华文中宋" pitchFamily="2" charset="-122"/>
                <a:ea typeface="华文中宋" pitchFamily="2" charset="-122"/>
              </a:rPr>
              <a:t>期权种类：看涨</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看跌 </a:t>
            </a:r>
          </a:p>
          <a:p>
            <a:pPr marL="1169988" lvl="4" indent="-357188">
              <a:lnSpc>
                <a:spcPct val="150000"/>
              </a:lnSpc>
              <a:buClr>
                <a:srgbClr val="33CC33"/>
              </a:buClr>
              <a:buFont typeface="Wingdings" panose="05000000000000000000" pitchFamily="2" charset="2"/>
              <a:buChar char="Ø"/>
              <a:tabLst>
                <a:tab pos="1258888" algn="l"/>
              </a:tabLst>
            </a:pPr>
            <a:r>
              <a:rPr lang="zh-CN" altLang="en-US" dirty="0" smtClean="0">
                <a:solidFill>
                  <a:srgbClr val="3366CC"/>
                </a:solidFill>
                <a:latin typeface="华文中宋" pitchFamily="2" charset="-122"/>
                <a:ea typeface="华文中宋" pitchFamily="2" charset="-122"/>
              </a:rPr>
              <a:t>期权</a:t>
            </a:r>
            <a:r>
              <a:rPr lang="zh-CN" altLang="en-US" dirty="0">
                <a:solidFill>
                  <a:srgbClr val="3366CC"/>
                </a:solidFill>
                <a:latin typeface="华文中宋" pitchFamily="2" charset="-122"/>
                <a:ea typeface="华文中宋" pitchFamily="2" charset="-122"/>
              </a:rPr>
              <a:t>合约的具体规格</a:t>
            </a:r>
            <a:r>
              <a:rPr lang="zh-CN" altLang="en-US" dirty="0" smtClean="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行权</a:t>
            </a:r>
            <a:r>
              <a:rPr lang="zh-CN" altLang="en-US" dirty="0" smtClean="0">
                <a:solidFill>
                  <a:srgbClr val="3366CC"/>
                </a:solidFill>
                <a:latin typeface="华文中宋" pitchFamily="2" charset="-122"/>
                <a:ea typeface="华文中宋" pitchFamily="2" charset="-122"/>
              </a:rPr>
              <a:t>价格</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期限</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多空 </a:t>
            </a:r>
            <a:endParaRPr lang="en-US" altLang="zh-CN" dirty="0" smtClean="0">
              <a:solidFill>
                <a:srgbClr val="3366CC"/>
              </a:solidFill>
              <a:latin typeface="华文中宋" pitchFamily="2" charset="-122"/>
              <a:ea typeface="华文中宋" pitchFamily="2" charset="-122"/>
            </a:endParaRPr>
          </a:p>
          <a:p>
            <a:pPr marL="712788" lvl="4" indent="-357188">
              <a:lnSpc>
                <a:spcPct val="150000"/>
              </a:lnSpc>
              <a:buClr>
                <a:srgbClr val="33CC33"/>
              </a:buClr>
              <a:buFont typeface="Wingdings" pitchFamily="2" charset="2"/>
              <a:buChar char="n"/>
            </a:pPr>
            <a:r>
              <a:rPr lang="zh-CN" altLang="en-US" sz="2000" dirty="0">
                <a:solidFill>
                  <a:srgbClr val="3366CC"/>
                </a:solidFill>
                <a:latin typeface="华文中宋" pitchFamily="2" charset="-122"/>
                <a:ea typeface="华文中宋" pitchFamily="2" charset="-122"/>
              </a:rPr>
              <a:t>期权组合的种类 </a:t>
            </a:r>
            <a:endParaRPr lang="en-US" altLang="zh-CN" sz="2000" dirty="0" smtClean="0">
              <a:solidFill>
                <a:srgbClr val="3366CC"/>
              </a:solidFill>
              <a:latin typeface="华文中宋" pitchFamily="2" charset="-122"/>
              <a:ea typeface="华文中宋" pitchFamily="2" charset="-122"/>
            </a:endParaRPr>
          </a:p>
          <a:p>
            <a:pPr marL="1169988" lvl="5" indent="-357188">
              <a:lnSpc>
                <a:spcPct val="150000"/>
              </a:lnSpc>
              <a:buClr>
                <a:srgbClr val="33CC33"/>
              </a:buClr>
              <a:buFont typeface="Wingdings" panose="05000000000000000000" pitchFamily="2" charset="2"/>
              <a:buChar char="Ø"/>
            </a:pPr>
            <a:r>
              <a:rPr lang="zh-CN" altLang="en-US" dirty="0">
                <a:solidFill>
                  <a:srgbClr val="3366CC"/>
                </a:solidFill>
                <a:latin typeface="华文中宋" pitchFamily="2" charset="-122"/>
                <a:ea typeface="华文中宋" pitchFamily="2" charset="-122"/>
              </a:rPr>
              <a:t>多头</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空头</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牛市</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熊市、正向</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反向、顶部</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底部</a:t>
            </a:r>
            <a:endParaRPr lang="en-US" altLang="zh-CN" dirty="0" smtClean="0">
              <a:solidFill>
                <a:srgbClr val="3366CC"/>
              </a:solidFill>
              <a:latin typeface="华文中宋" pitchFamily="2" charset="-122"/>
              <a:ea typeface="华文中宋" pitchFamily="2" charset="-122"/>
            </a:endParaRPr>
          </a:p>
          <a:p>
            <a:pPr marL="1169988" lvl="5" indent="-357188">
              <a:lnSpc>
                <a:spcPct val="150000"/>
              </a:lnSpc>
              <a:buClr>
                <a:srgbClr val="33CC33"/>
              </a:buClr>
              <a:buFont typeface="Wingdings" panose="05000000000000000000" pitchFamily="2" charset="2"/>
              <a:buChar char="Ø"/>
            </a:pPr>
            <a:r>
              <a:rPr lang="zh-CN" altLang="en-US" dirty="0" smtClean="0">
                <a:solidFill>
                  <a:srgbClr val="3366CC"/>
                </a:solidFill>
                <a:latin typeface="华文中宋" pitchFamily="2" charset="-122"/>
                <a:ea typeface="华文中宋" pitchFamily="2" charset="-122"/>
              </a:rPr>
              <a:t>行</a:t>
            </a:r>
            <a:r>
              <a:rPr lang="zh-CN" altLang="en-US" dirty="0">
                <a:solidFill>
                  <a:srgbClr val="3366CC"/>
                </a:solidFill>
                <a:latin typeface="华文中宋" pitchFamily="2" charset="-122"/>
                <a:ea typeface="华文中宋" pitchFamily="2" charset="-122"/>
              </a:rPr>
              <a:t>权</a:t>
            </a:r>
            <a:r>
              <a:rPr lang="zh-CN" altLang="en-US" dirty="0" smtClean="0">
                <a:solidFill>
                  <a:srgbClr val="3366CC"/>
                </a:solidFill>
                <a:latin typeface="华文中宋" pitchFamily="2" charset="-122"/>
                <a:ea typeface="华文中宋" pitchFamily="2" charset="-122"/>
              </a:rPr>
              <a:t>价格</a:t>
            </a:r>
            <a:r>
              <a:rPr lang="en-US" altLang="zh-CN" dirty="0" smtClean="0">
                <a:solidFill>
                  <a:srgbClr val="3366CC"/>
                </a:solidFill>
                <a:latin typeface="华文中宋" pitchFamily="2" charset="-122"/>
                <a:ea typeface="华文中宋" pitchFamily="2" charset="-122"/>
              </a:rPr>
              <a:t>——</a:t>
            </a:r>
            <a:r>
              <a:rPr lang="zh-CN" altLang="en-US" dirty="0" smtClean="0">
                <a:solidFill>
                  <a:srgbClr val="3366CC"/>
                </a:solidFill>
                <a:latin typeface="华文中宋" pitchFamily="2" charset="-122"/>
                <a:ea typeface="华文中宋" pitchFamily="2" charset="-122"/>
              </a:rPr>
              <a:t>价</a:t>
            </a:r>
            <a:r>
              <a:rPr lang="zh-CN" altLang="en-US" dirty="0">
                <a:solidFill>
                  <a:srgbClr val="3366CC"/>
                </a:solidFill>
                <a:latin typeface="华文中宋" pitchFamily="2" charset="-122"/>
                <a:ea typeface="华文中宋" pitchFamily="2" charset="-122"/>
              </a:rPr>
              <a:t>差</a:t>
            </a:r>
            <a:r>
              <a:rPr lang="zh-CN" altLang="en-US" dirty="0" smtClean="0">
                <a:solidFill>
                  <a:srgbClr val="3366CC"/>
                </a:solidFill>
                <a:latin typeface="华文中宋" pitchFamily="2" charset="-122"/>
                <a:ea typeface="华文中宋" pitchFamily="2" charset="-122"/>
              </a:rPr>
              <a:t>组合 </a:t>
            </a:r>
            <a:endParaRPr lang="zh-CN" altLang="en-US" dirty="0">
              <a:solidFill>
                <a:srgbClr val="3366CC"/>
              </a:solidFill>
              <a:latin typeface="华文中宋" pitchFamily="2" charset="-122"/>
              <a:ea typeface="华文中宋" pitchFamily="2" charset="-122"/>
            </a:endParaRPr>
          </a:p>
          <a:p>
            <a:pPr marL="1169988" lvl="5" indent="-357188">
              <a:lnSpc>
                <a:spcPct val="150000"/>
              </a:lnSpc>
              <a:buClr>
                <a:srgbClr val="33CC33"/>
              </a:buClr>
              <a:buFont typeface="Wingdings" panose="05000000000000000000" pitchFamily="2" charset="2"/>
              <a:buChar char="Ø"/>
            </a:pPr>
            <a:r>
              <a:rPr lang="zh-CN" altLang="en-US" dirty="0">
                <a:solidFill>
                  <a:srgbClr val="3366CC"/>
                </a:solidFill>
                <a:latin typeface="华文中宋" pitchFamily="2" charset="-122"/>
                <a:ea typeface="华文中宋" pitchFamily="2" charset="-122"/>
              </a:rPr>
              <a:t>期限</a:t>
            </a:r>
            <a:r>
              <a:rPr lang="en-US" altLang="zh-CN" dirty="0" smtClean="0">
                <a:solidFill>
                  <a:srgbClr val="3366CC"/>
                </a:solidFill>
                <a:latin typeface="华文中宋" pitchFamily="2" charset="-122"/>
                <a:ea typeface="华文中宋" pitchFamily="2" charset="-122"/>
              </a:rPr>
              <a:t>——</a:t>
            </a:r>
            <a:r>
              <a:rPr lang="zh-CN" altLang="en-US" dirty="0" smtClean="0">
                <a:solidFill>
                  <a:srgbClr val="3366CC"/>
                </a:solidFill>
                <a:latin typeface="华文中宋" pitchFamily="2" charset="-122"/>
                <a:ea typeface="华文中宋" pitchFamily="2" charset="-122"/>
              </a:rPr>
              <a:t>跨期组合 </a:t>
            </a:r>
            <a:endParaRPr lang="en-US" altLang="zh-CN" dirty="0" smtClean="0">
              <a:solidFill>
                <a:srgbClr val="3366CC"/>
              </a:solidFill>
              <a:latin typeface="华文中宋" pitchFamily="2" charset="-122"/>
              <a:ea typeface="华文中宋" pitchFamily="2" charset="-122"/>
            </a:endParaRPr>
          </a:p>
          <a:p>
            <a:pPr marL="1169988" lvl="5" indent="-357188">
              <a:lnSpc>
                <a:spcPct val="150000"/>
              </a:lnSpc>
              <a:buClr>
                <a:srgbClr val="33CC33"/>
              </a:buClr>
              <a:buFont typeface="Wingdings" panose="05000000000000000000" pitchFamily="2" charset="2"/>
              <a:buChar char="Ø"/>
            </a:pPr>
            <a:r>
              <a:rPr lang="zh-CN" altLang="en-US" dirty="0" smtClean="0">
                <a:solidFill>
                  <a:srgbClr val="3366CC"/>
                </a:solidFill>
                <a:latin typeface="华文中宋" pitchFamily="2" charset="-122"/>
                <a:ea typeface="华文中宋" pitchFamily="2" charset="-122"/>
              </a:rPr>
              <a:t>不同</a:t>
            </a:r>
            <a:r>
              <a:rPr lang="zh-CN" altLang="en-US" dirty="0">
                <a:solidFill>
                  <a:srgbClr val="3366CC"/>
                </a:solidFill>
                <a:latin typeface="华文中宋" pitchFamily="2" charset="-122"/>
                <a:ea typeface="华文中宋" pitchFamily="2" charset="-122"/>
              </a:rPr>
              <a:t>种类（ </a:t>
            </a:r>
            <a:r>
              <a:rPr lang="en-US" altLang="zh-CN" dirty="0">
                <a:solidFill>
                  <a:srgbClr val="3366CC"/>
                </a:solidFill>
                <a:latin typeface="华文中宋" pitchFamily="2" charset="-122"/>
                <a:ea typeface="华文中宋" pitchFamily="2" charset="-122"/>
              </a:rPr>
              <a:t>call/put </a:t>
            </a:r>
            <a:r>
              <a:rPr lang="zh-CN" altLang="en-US" dirty="0">
                <a:solidFill>
                  <a:srgbClr val="3366CC"/>
                </a:solidFill>
                <a:latin typeface="华文中宋" pitchFamily="2" charset="-122"/>
                <a:ea typeface="华文中宋" pitchFamily="2" charset="-122"/>
              </a:rPr>
              <a:t>）</a:t>
            </a:r>
            <a:r>
              <a:rPr lang="en-US" altLang="zh-CN" dirty="0">
                <a:solidFill>
                  <a:srgbClr val="3366CC"/>
                </a:solidFill>
                <a:latin typeface="华文中宋" pitchFamily="2" charset="-122"/>
                <a:ea typeface="华文中宋" pitchFamily="2" charset="-122"/>
              </a:rPr>
              <a:t>——</a:t>
            </a:r>
            <a:r>
              <a:rPr lang="zh-CN" altLang="en-US" dirty="0">
                <a:solidFill>
                  <a:srgbClr val="3366CC"/>
                </a:solidFill>
                <a:latin typeface="华文中宋" pitchFamily="2" charset="-122"/>
                <a:ea typeface="华文中宋" pitchFamily="2" charset="-122"/>
              </a:rPr>
              <a:t>混合期权 </a:t>
            </a:r>
          </a:p>
          <a:p>
            <a:pPr marL="1169988" lvl="5" indent="-357188">
              <a:lnSpc>
                <a:spcPct val="150000"/>
              </a:lnSpc>
              <a:buClr>
                <a:srgbClr val="33CC33"/>
              </a:buClr>
              <a:buFont typeface="Wingdings" panose="05000000000000000000" pitchFamily="2" charset="2"/>
              <a:buChar char="Ø"/>
            </a:pPr>
            <a:r>
              <a:rPr lang="en-US" altLang="zh-CN" dirty="0" smtClean="0">
                <a:solidFill>
                  <a:srgbClr val="3366CC"/>
                </a:solidFill>
                <a:latin typeface="华文中宋" pitchFamily="2" charset="-122"/>
                <a:ea typeface="华文中宋" pitchFamily="2" charset="-122"/>
              </a:rPr>
              <a:t>......</a:t>
            </a:r>
            <a:r>
              <a:rPr lang="zh-CN" altLang="en-US" dirty="0" smtClean="0">
                <a:solidFill>
                  <a:srgbClr val="3366CC"/>
                </a:solidFill>
                <a:latin typeface="华文中宋" pitchFamily="2" charset="-122"/>
                <a:ea typeface="华文中宋" pitchFamily="2" charset="-122"/>
              </a:rPr>
              <a:t> </a:t>
            </a:r>
            <a:endParaRPr lang="zh-CN" altLang="en-US" dirty="0">
              <a:solidFill>
                <a:srgbClr val="3366CC"/>
              </a:solidFill>
              <a:latin typeface="华文中宋" pitchFamily="2" charset="-122"/>
              <a:ea typeface="华文中宋" pitchFamily="2" charset="-122"/>
            </a:endParaRPr>
          </a:p>
          <a:p>
            <a:pPr marL="355600" lvl="4" indent="0">
              <a:lnSpc>
                <a:spcPct val="150000"/>
              </a:lnSpc>
              <a:buClr>
                <a:srgbClr val="33CC33"/>
              </a:buClr>
              <a:buNone/>
            </a:pPr>
            <a:endParaRPr lang="en-US" altLang="zh-CN" sz="2000" dirty="0" smtClean="0">
              <a:solidFill>
                <a:srgbClr val="3366CC"/>
              </a:solidFill>
              <a:latin typeface="华文中宋" pitchFamily="2" charset="-122"/>
              <a:ea typeface="华文中宋" pitchFamily="2" charset="-122"/>
            </a:endParaRPr>
          </a:p>
          <a:p>
            <a:pPr marL="1200150" lvl="3" indent="-342900">
              <a:lnSpc>
                <a:spcPct val="150000"/>
              </a:lnSpc>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1200150" lvl="3" indent="-84455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smtClean="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342900" lvl="1" indent="-342900">
              <a:buClr>
                <a:srgbClr val="33CC33"/>
              </a:buClr>
              <a:buFont typeface="Wingdings" pitchFamily="2" charset="2"/>
              <a:buChar char="n"/>
            </a:pPr>
            <a:endParaRPr lang="en-US" altLang="zh-CN" sz="2000" dirty="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smtClean="0">
              <a:solidFill>
                <a:srgbClr val="3366CC"/>
              </a:solidFill>
              <a:latin typeface="华文中宋" pitchFamily="2" charset="-122"/>
              <a:ea typeface="华文中宋" pitchFamily="2" charset="-122"/>
            </a:endParaRPr>
          </a:p>
          <a:p>
            <a:pPr marL="742950" lvl="2" indent="-342900">
              <a:buClr>
                <a:srgbClr val="33CC33"/>
              </a:buClr>
              <a:buFont typeface="Wingdings" pitchFamily="2" charset="2"/>
              <a:buChar char="Ø"/>
            </a:pPr>
            <a:endParaRPr lang="en-US" altLang="zh-CN" sz="1800" dirty="0">
              <a:solidFill>
                <a:srgbClr val="3366CC"/>
              </a:solidFill>
              <a:latin typeface="华文中宋" pitchFamily="2" charset="-122"/>
              <a:ea typeface="华文中宋" pitchFamily="2" charset="-122"/>
            </a:endParaRPr>
          </a:p>
          <a:p>
            <a:pPr marL="342900" lvl="1" indent="-342900">
              <a:lnSpc>
                <a:spcPct val="150000"/>
              </a:lnSpc>
              <a:buClr>
                <a:srgbClr val="33CC33"/>
              </a:buClr>
              <a:buNone/>
            </a:pPr>
            <a:endParaRPr lang="en-US" altLang="zh-CN" sz="2000"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1469287965"/>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4</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4</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4</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期权市场的</a:t>
            </a:r>
            <a:r>
              <a:rPr lang="zh-CN" altLang="en-US" sz="2400" b="1" dirty="0">
                <a:solidFill>
                  <a:srgbClr val="3366CC"/>
                </a:solidFill>
                <a:latin typeface="华文中宋" pitchFamily="2" charset="-122"/>
                <a:ea typeface="华文中宋" pitchFamily="2" charset="-122"/>
              </a:rPr>
              <a:t>发展</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28596" y="1134851"/>
            <a:ext cx="7889875" cy="52320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场内期权市场建立，拉开期权市场快速发展的序幕</a:t>
            </a:r>
            <a:endParaRPr lang="en-US" altLang="zh-CN" sz="2000" b="1" dirty="0" smtClean="0">
              <a:solidFill>
                <a:srgbClr val="3366CC"/>
              </a:solidFill>
              <a:latin typeface="华文中宋" pitchFamily="2" charset="-122"/>
              <a:ea typeface="华文中宋" pitchFamily="2" charset="-122"/>
            </a:endParaRPr>
          </a:p>
        </p:txBody>
      </p:sp>
      <p:sp>
        <p:nvSpPr>
          <p:cNvPr id="14" name="TextBox 13"/>
          <p:cNvSpPr txBox="1"/>
          <p:nvPr/>
        </p:nvSpPr>
        <p:spPr>
          <a:xfrm>
            <a:off x="3851920" y="2708920"/>
            <a:ext cx="1224136" cy="338554"/>
          </a:xfrm>
          <a:prstGeom prst="rect">
            <a:avLst/>
          </a:prstGeom>
          <a:noFill/>
        </p:spPr>
        <p:txBody>
          <a:bodyPr wrap="square" rtlCol="0">
            <a:spAutoFit/>
          </a:bodyPr>
          <a:lstStyle/>
          <a:p>
            <a:endParaRPr lang="zh-CN" altLang="en-US" dirty="0"/>
          </a:p>
        </p:txBody>
      </p:sp>
      <p:graphicFrame>
        <p:nvGraphicFramePr>
          <p:cNvPr id="16" name="图示 15"/>
          <p:cNvGraphicFramePr/>
          <p:nvPr>
            <p:extLst>
              <p:ext uri="{D42A27DB-BD31-4B8C-83A1-F6EECF244321}">
                <p14:modId xmlns="" xmlns:p14="http://schemas.microsoft.com/office/powerpoint/2010/main" val="514342963"/>
              </p:ext>
            </p:extLst>
          </p:nvPr>
        </p:nvGraphicFramePr>
        <p:xfrm>
          <a:off x="827584" y="1268760"/>
          <a:ext cx="770485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092453711"/>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323850" y="476672"/>
            <a:ext cx="8605868" cy="647700"/>
          </a:xfrm>
        </p:spPr>
        <p:txBody>
          <a:bodyPr/>
          <a:lstStyle/>
          <a:p>
            <a:pPr>
              <a:lnSpc>
                <a:spcPct val="120000"/>
              </a:lnSpc>
              <a:buNone/>
            </a:pPr>
            <a:r>
              <a:rPr lang="zh-CN" altLang="en-US" sz="2400" dirty="0">
                <a:solidFill>
                  <a:srgbClr val="3366CC"/>
                </a:solidFill>
                <a:latin typeface="华文中宋" pitchFamily="2" charset="-122"/>
                <a:ea typeface="华文中宋" pitchFamily="2" charset="-122"/>
              </a:rPr>
              <a:t>构造更多的期权组合策略</a:t>
            </a:r>
            <a:endParaRPr lang="zh-CN" altLang="zh-CN" sz="2400" dirty="0">
              <a:solidFill>
                <a:srgbClr val="3366CC"/>
              </a:solidFill>
              <a:latin typeface="华文中宋" pitchFamily="2" charset="-122"/>
              <a:ea typeface="华文中宋" pitchFamily="2" charset="-122"/>
            </a:endParaRPr>
          </a:p>
        </p:txBody>
      </p:sp>
      <p:grpSp>
        <p:nvGrpSpPr>
          <p:cNvPr id="51" name="组合 50"/>
          <p:cNvGrpSpPr/>
          <p:nvPr/>
        </p:nvGrpSpPr>
        <p:grpSpPr>
          <a:xfrm>
            <a:off x="827584" y="1268760"/>
            <a:ext cx="1620000" cy="1224489"/>
            <a:chOff x="899592" y="1412776"/>
            <a:chExt cx="3384376" cy="2664296"/>
          </a:xfrm>
        </p:grpSpPr>
        <p:cxnSp>
          <p:nvCxnSpPr>
            <p:cNvPr id="70" name="直接箭头连接符 69"/>
            <p:cNvCxnSpPr/>
            <p:nvPr/>
          </p:nvCxnSpPr>
          <p:spPr>
            <a:xfrm>
              <a:off x="899592" y="3212976"/>
              <a:ext cx="3384376" cy="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71" name="直接箭头连接符 70"/>
            <p:cNvCxnSpPr/>
            <p:nvPr/>
          </p:nvCxnSpPr>
          <p:spPr>
            <a:xfrm flipV="1">
              <a:off x="899592" y="1412776"/>
              <a:ext cx="0" cy="266429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72" name="直接连接符 71"/>
            <p:cNvCxnSpPr/>
            <p:nvPr/>
          </p:nvCxnSpPr>
          <p:spPr>
            <a:xfrm>
              <a:off x="899592" y="3789040"/>
              <a:ext cx="2016224"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73" name="直接连接符 72"/>
            <p:cNvCxnSpPr/>
            <p:nvPr/>
          </p:nvCxnSpPr>
          <p:spPr>
            <a:xfrm flipV="1">
              <a:off x="2915816" y="1556792"/>
              <a:ext cx="1152128" cy="2232248"/>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grpSp>
      <p:grpSp>
        <p:nvGrpSpPr>
          <p:cNvPr id="74" name="组合 73"/>
          <p:cNvGrpSpPr/>
          <p:nvPr/>
        </p:nvGrpSpPr>
        <p:grpSpPr>
          <a:xfrm>
            <a:off x="5004048" y="1196888"/>
            <a:ext cx="1620000" cy="1224000"/>
            <a:chOff x="899592" y="1412776"/>
            <a:chExt cx="3384376" cy="2664296"/>
          </a:xfrm>
        </p:grpSpPr>
        <p:cxnSp>
          <p:nvCxnSpPr>
            <p:cNvPr id="75" name="直接箭头连接符 74"/>
            <p:cNvCxnSpPr/>
            <p:nvPr/>
          </p:nvCxnSpPr>
          <p:spPr>
            <a:xfrm>
              <a:off x="899592" y="3212976"/>
              <a:ext cx="3384376" cy="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76" name="直接箭头连接符 75"/>
            <p:cNvCxnSpPr/>
            <p:nvPr/>
          </p:nvCxnSpPr>
          <p:spPr>
            <a:xfrm flipV="1">
              <a:off x="899592" y="1412776"/>
              <a:ext cx="0" cy="266429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77" name="直接连接符 76"/>
            <p:cNvCxnSpPr/>
            <p:nvPr/>
          </p:nvCxnSpPr>
          <p:spPr>
            <a:xfrm>
              <a:off x="901252" y="2672915"/>
              <a:ext cx="2016224"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78" name="直接连接符 77"/>
            <p:cNvCxnSpPr/>
            <p:nvPr/>
          </p:nvCxnSpPr>
          <p:spPr>
            <a:xfrm>
              <a:off x="2917474" y="2672915"/>
              <a:ext cx="1152128" cy="140415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grpSp>
      <p:grpSp>
        <p:nvGrpSpPr>
          <p:cNvPr id="89" name="组合 88"/>
          <p:cNvGrpSpPr/>
          <p:nvPr/>
        </p:nvGrpSpPr>
        <p:grpSpPr>
          <a:xfrm>
            <a:off x="3059832" y="1200633"/>
            <a:ext cx="1620000" cy="1224000"/>
            <a:chOff x="899591" y="1412776"/>
            <a:chExt cx="3517166" cy="2664296"/>
          </a:xfrm>
        </p:grpSpPr>
        <p:cxnSp>
          <p:nvCxnSpPr>
            <p:cNvPr id="90" name="直接箭头连接符 89"/>
            <p:cNvCxnSpPr/>
            <p:nvPr/>
          </p:nvCxnSpPr>
          <p:spPr>
            <a:xfrm>
              <a:off x="899592" y="3212976"/>
              <a:ext cx="3384376" cy="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91" name="直接箭头连接符 90"/>
            <p:cNvCxnSpPr/>
            <p:nvPr/>
          </p:nvCxnSpPr>
          <p:spPr>
            <a:xfrm flipV="1">
              <a:off x="899592" y="1412776"/>
              <a:ext cx="0" cy="266429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92" name="直接连接符 91"/>
            <p:cNvCxnSpPr/>
            <p:nvPr/>
          </p:nvCxnSpPr>
          <p:spPr>
            <a:xfrm>
              <a:off x="2400533" y="3769091"/>
              <a:ext cx="2016224"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93" name="直接连接符 92"/>
            <p:cNvCxnSpPr/>
            <p:nvPr/>
          </p:nvCxnSpPr>
          <p:spPr>
            <a:xfrm flipH="1" flipV="1">
              <a:off x="899591" y="1922832"/>
              <a:ext cx="1500942" cy="184626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grpSp>
      <p:grpSp>
        <p:nvGrpSpPr>
          <p:cNvPr id="94" name="组合 93"/>
          <p:cNvGrpSpPr/>
          <p:nvPr/>
        </p:nvGrpSpPr>
        <p:grpSpPr>
          <a:xfrm>
            <a:off x="7020272" y="1173471"/>
            <a:ext cx="1620000" cy="1224000"/>
            <a:chOff x="899592" y="1412776"/>
            <a:chExt cx="3389433" cy="2664296"/>
          </a:xfrm>
        </p:grpSpPr>
        <p:cxnSp>
          <p:nvCxnSpPr>
            <p:cNvPr id="95" name="直接箭头连接符 94"/>
            <p:cNvCxnSpPr/>
            <p:nvPr/>
          </p:nvCxnSpPr>
          <p:spPr>
            <a:xfrm>
              <a:off x="899592" y="3212976"/>
              <a:ext cx="3384376" cy="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96" name="直接箭头连接符 95"/>
            <p:cNvCxnSpPr/>
            <p:nvPr/>
          </p:nvCxnSpPr>
          <p:spPr>
            <a:xfrm flipV="1">
              <a:off x="899592" y="1412776"/>
              <a:ext cx="0" cy="266429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97" name="直接连接符 96"/>
            <p:cNvCxnSpPr/>
            <p:nvPr/>
          </p:nvCxnSpPr>
          <p:spPr>
            <a:xfrm>
              <a:off x="2272801" y="2628270"/>
              <a:ext cx="2016224"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98" name="直接连接符 97"/>
            <p:cNvCxnSpPr/>
            <p:nvPr/>
          </p:nvCxnSpPr>
          <p:spPr>
            <a:xfrm flipH="1">
              <a:off x="956420" y="2628270"/>
              <a:ext cx="1316380" cy="137765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grpSp>
      <p:pic>
        <p:nvPicPr>
          <p:cNvPr id="23" name="图片 22"/>
          <p:cNvPicPr>
            <a:picLocks noChangeAspect="1"/>
          </p:cNvPicPr>
          <p:nvPr/>
        </p:nvPicPr>
        <p:blipFill>
          <a:blip r:embed="rId2"/>
          <a:stretch>
            <a:fillRect/>
          </a:stretch>
        </p:blipFill>
        <p:spPr>
          <a:xfrm>
            <a:off x="950132" y="3867347"/>
            <a:ext cx="1704975" cy="1200150"/>
          </a:xfrm>
          <a:prstGeom prst="rect">
            <a:avLst/>
          </a:prstGeom>
        </p:spPr>
      </p:pic>
      <p:pic>
        <p:nvPicPr>
          <p:cNvPr id="25" name="图片 24"/>
          <p:cNvPicPr>
            <a:picLocks noChangeAspect="1"/>
          </p:cNvPicPr>
          <p:nvPr/>
        </p:nvPicPr>
        <p:blipFill>
          <a:blip r:embed="rId3"/>
          <a:stretch>
            <a:fillRect/>
          </a:stretch>
        </p:blipFill>
        <p:spPr>
          <a:xfrm>
            <a:off x="2638818" y="4003226"/>
            <a:ext cx="1905000" cy="1190625"/>
          </a:xfrm>
          <a:prstGeom prst="rect">
            <a:avLst/>
          </a:prstGeom>
        </p:spPr>
      </p:pic>
      <p:grpSp>
        <p:nvGrpSpPr>
          <p:cNvPr id="26" name="组合 25"/>
          <p:cNvGrpSpPr/>
          <p:nvPr/>
        </p:nvGrpSpPr>
        <p:grpSpPr>
          <a:xfrm>
            <a:off x="4788024" y="4293096"/>
            <a:ext cx="1584176" cy="576064"/>
            <a:chOff x="2843808" y="5445224"/>
            <a:chExt cx="1584176" cy="576064"/>
          </a:xfrm>
        </p:grpSpPr>
        <p:cxnSp>
          <p:nvCxnSpPr>
            <p:cNvPr id="27" name="直接连接符 26"/>
            <p:cNvCxnSpPr/>
            <p:nvPr/>
          </p:nvCxnSpPr>
          <p:spPr>
            <a:xfrm>
              <a:off x="2843808" y="6021288"/>
              <a:ext cx="64807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779912" y="5445224"/>
              <a:ext cx="64807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491880" y="5445224"/>
              <a:ext cx="288032" cy="5760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 name="图片 29"/>
          <p:cNvPicPr>
            <a:picLocks noChangeAspect="1"/>
          </p:cNvPicPr>
          <p:nvPr/>
        </p:nvPicPr>
        <p:blipFill>
          <a:blip r:embed="rId4"/>
          <a:stretch>
            <a:fillRect/>
          </a:stretch>
        </p:blipFill>
        <p:spPr>
          <a:xfrm>
            <a:off x="6868740" y="4149080"/>
            <a:ext cx="1519684" cy="1002026"/>
          </a:xfrm>
          <a:prstGeom prst="rect">
            <a:avLst/>
          </a:prstGeom>
        </p:spPr>
      </p:pic>
      <p:pic>
        <p:nvPicPr>
          <p:cNvPr id="31" name="图片 30"/>
          <p:cNvPicPr>
            <a:picLocks noChangeAspect="1"/>
          </p:cNvPicPr>
          <p:nvPr/>
        </p:nvPicPr>
        <p:blipFill>
          <a:blip r:embed="rId5"/>
          <a:stretch>
            <a:fillRect/>
          </a:stretch>
        </p:blipFill>
        <p:spPr>
          <a:xfrm>
            <a:off x="950132" y="5229200"/>
            <a:ext cx="1583679" cy="1132706"/>
          </a:xfrm>
          <a:prstGeom prst="rect">
            <a:avLst/>
          </a:prstGeom>
        </p:spPr>
      </p:pic>
      <p:pic>
        <p:nvPicPr>
          <p:cNvPr id="32" name="图片 31"/>
          <p:cNvPicPr>
            <a:picLocks noChangeAspect="1"/>
          </p:cNvPicPr>
          <p:nvPr/>
        </p:nvPicPr>
        <p:blipFill>
          <a:blip r:embed="rId6"/>
          <a:stretch>
            <a:fillRect/>
          </a:stretch>
        </p:blipFill>
        <p:spPr>
          <a:xfrm>
            <a:off x="2527594" y="5303625"/>
            <a:ext cx="2016224" cy="1127150"/>
          </a:xfrm>
          <a:prstGeom prst="rect">
            <a:avLst/>
          </a:prstGeom>
        </p:spPr>
      </p:pic>
      <p:pic>
        <p:nvPicPr>
          <p:cNvPr id="33" name="图片 32"/>
          <p:cNvPicPr>
            <a:picLocks noChangeAspect="1"/>
          </p:cNvPicPr>
          <p:nvPr/>
        </p:nvPicPr>
        <p:blipFill>
          <a:blip r:embed="rId7"/>
          <a:stretch>
            <a:fillRect/>
          </a:stretch>
        </p:blipFill>
        <p:spPr>
          <a:xfrm>
            <a:off x="4914313" y="5241220"/>
            <a:ext cx="1751137" cy="1085850"/>
          </a:xfrm>
          <a:prstGeom prst="rect">
            <a:avLst/>
          </a:prstGeom>
        </p:spPr>
      </p:pic>
      <p:sp>
        <p:nvSpPr>
          <p:cNvPr id="34" name="右箭头 33"/>
          <p:cNvSpPr/>
          <p:nvPr/>
        </p:nvSpPr>
        <p:spPr>
          <a:xfrm rot="5400000">
            <a:off x="4129047" y="2986047"/>
            <a:ext cx="946920" cy="515050"/>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70022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ppt_x"/>
                                          </p:val>
                                        </p:tav>
                                        <p:tav tm="100000">
                                          <p:val>
                                            <p:strVal val="#ppt_x"/>
                                          </p:val>
                                        </p:tav>
                                      </p:tavLst>
                                    </p:anim>
                                    <p:anim calcmode="lin" valueType="num">
                                      <p:cBhvr additive="base">
                                        <p:cTn id="12" dur="500" fill="hold"/>
                                        <p:tgtEl>
                                          <p:spTgt spid="8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ppt_x"/>
                                          </p:val>
                                        </p:tav>
                                        <p:tav tm="100000">
                                          <p:val>
                                            <p:strVal val="#ppt_x"/>
                                          </p:val>
                                        </p:tav>
                                      </p:tavLst>
                                    </p:anim>
                                    <p:anim calcmode="lin" valueType="num">
                                      <p:cBhvr additive="base">
                                        <p:cTn id="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ppt_x"/>
                                          </p:val>
                                        </p:tav>
                                        <p:tav tm="100000">
                                          <p:val>
                                            <p:strVal val="#ppt_x"/>
                                          </p:val>
                                        </p:tav>
                                      </p:tavLst>
                                    </p:anim>
                                    <p:anim calcmode="lin" valueType="num">
                                      <p:cBhvr additive="base">
                                        <p:cTn id="42" dur="500" fill="hold"/>
                                        <p:tgtEl>
                                          <p:spTgt spid="3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rPr>
              <a:t>- </a:t>
            </a:r>
            <a:fld id="{8BD26524-3B42-496E-8A3F-271CC52E51A9}" type="slidenum">
              <a:rPr lang="en-US" altLang="zh-CN" sz="1000" b="1">
                <a:solidFill>
                  <a:srgbClr val="969696"/>
                </a:solidFill>
              </a:rPr>
              <a:pPr algn="r"/>
              <a:t>41</a:t>
            </a:fld>
            <a:r>
              <a:rPr lang="en-US" altLang="zh-CN" sz="1000" b="1">
                <a:solidFill>
                  <a:srgbClr val="969696"/>
                </a:solidFill>
              </a:rPr>
              <a:t> -</a:t>
            </a:r>
          </a:p>
        </p:txBody>
      </p:sp>
      <p:sp>
        <p:nvSpPr>
          <p:cNvPr id="3" name="矩形 2"/>
          <p:cNvSpPr/>
          <p:nvPr/>
        </p:nvSpPr>
        <p:spPr>
          <a:xfrm>
            <a:off x="3143250" y="2577083"/>
            <a:ext cx="3372966" cy="923330"/>
          </a:xfrm>
          <a:prstGeom prst="rect">
            <a:avLst/>
          </a:prstGeom>
        </p:spPr>
        <p:txBody>
          <a:bodyPr wrap="square">
            <a:spAutoFit/>
          </a:bodyPr>
          <a:lstStyle/>
          <a:p>
            <a:pPr algn="ctr">
              <a:defRPr/>
            </a:pPr>
            <a:r>
              <a:rPr lang="zh-CN" altLang="en-US" sz="5400" b="1" dirty="0">
                <a:solidFill>
                  <a:srgbClr val="3366CC"/>
                </a:solidFill>
                <a:latin typeface="隶书" pitchFamily="49" charset="-122"/>
                <a:ea typeface="隶书" pitchFamily="49" charset="-122"/>
              </a:rPr>
              <a:t>谢 谢 ！</a:t>
            </a: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3"/>
          <p:cNvSpPr>
            <a:spLocks noGrp="1" noChangeArrowheads="1"/>
          </p:cNvSpPr>
          <p:nvPr>
            <p:ph type="sldNum" sz="quarter" idx="10"/>
          </p:nvPr>
        </p:nvSpPr>
        <p:spPr>
          <a:noFill/>
        </p:spPr>
        <p:txBody>
          <a:bodyPr/>
          <a:lstStyle/>
          <a:p>
            <a:r>
              <a:rPr lang="en-US" altLang="zh-CN" smtClean="0"/>
              <a:t>- </a:t>
            </a:r>
            <a:fld id="{1809F1AE-0ACA-4D22-A40C-EB9EF907B2C0}" type="slidenum">
              <a:rPr lang="en-US" altLang="zh-CN" smtClean="0"/>
              <a:pPr/>
              <a:t>5</a:t>
            </a:fld>
            <a:r>
              <a:rPr lang="en-US" altLang="zh-CN" smtClean="0"/>
              <a:t> -</a:t>
            </a:r>
          </a:p>
        </p:txBody>
      </p:sp>
      <p:sp>
        <p:nvSpPr>
          <p:cNvPr id="13315" name="内容占位符 2"/>
          <p:cNvSpPr>
            <a:spLocks noGrp="1"/>
          </p:cNvSpPr>
          <p:nvPr>
            <p:ph idx="4294967295"/>
          </p:nvPr>
        </p:nvSpPr>
        <p:spPr>
          <a:xfrm>
            <a:off x="251520" y="548680"/>
            <a:ext cx="8072494" cy="2787792"/>
          </a:xfrm>
        </p:spPr>
        <p:txBody>
          <a:bodyPr/>
          <a:lstStyle/>
          <a:p>
            <a:pPr>
              <a:lnSpc>
                <a:spcPct val="150000"/>
              </a:lnSpc>
              <a:buClr>
                <a:srgbClr val="33CC33"/>
              </a:buClr>
              <a:buNone/>
            </a:pPr>
            <a:r>
              <a:rPr lang="zh-CN" altLang="en-US" b="1" dirty="0">
                <a:solidFill>
                  <a:srgbClr val="3366CC"/>
                </a:solidFill>
                <a:latin typeface="华文中宋" pitchFamily="2" charset="-122"/>
                <a:ea typeface="华文中宋" pitchFamily="2" charset="-122"/>
              </a:rPr>
              <a:t>期权市场的</a:t>
            </a:r>
            <a:r>
              <a:rPr lang="zh-CN" altLang="en-US" b="1" dirty="0" smtClean="0">
                <a:solidFill>
                  <a:srgbClr val="3366CC"/>
                </a:solidFill>
                <a:latin typeface="华文中宋" pitchFamily="2" charset="-122"/>
                <a:ea typeface="华文中宋" pitchFamily="2" charset="-122"/>
              </a:rPr>
              <a:t>发展</a:t>
            </a:r>
            <a:endParaRPr lang="en-US" altLang="zh-CN" b="1" dirty="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期权是全球金融衍生品市场的两大基石之一</a:t>
            </a:r>
            <a:endParaRPr lang="en-US" altLang="zh-CN" sz="2000" b="1" dirty="0" smtClean="0">
              <a:solidFill>
                <a:srgbClr val="3366CC"/>
              </a:solidFill>
              <a:latin typeface="华文中宋" pitchFamily="2" charset="-122"/>
              <a:ea typeface="华文中宋" pitchFamily="2" charset="-122"/>
            </a:endParaRPr>
          </a:p>
          <a:p>
            <a:pPr lvl="2" indent="-284400">
              <a:lnSpc>
                <a:spcPct val="150000"/>
              </a:lnSpc>
              <a:spcBef>
                <a:spcPts val="1200"/>
              </a:spcBef>
              <a:buClr>
                <a:srgbClr val="33CC33"/>
              </a:buClr>
              <a:buFont typeface="Wingdings" pitchFamily="2" charset="2"/>
              <a:buChar char="Ø"/>
            </a:pPr>
            <a:r>
              <a:rPr lang="zh-CN" altLang="zh-CN" sz="1800" dirty="0" smtClean="0">
                <a:solidFill>
                  <a:srgbClr val="3366CC"/>
                </a:solidFill>
                <a:latin typeface="华文中宋" pitchFamily="2" charset="-122"/>
                <a:ea typeface="华文中宋" pitchFamily="2" charset="-122"/>
                <a:cs typeface="Times New Roman" pitchFamily="18" charset="0"/>
              </a:rPr>
              <a:t>美国期货业协会（</a:t>
            </a:r>
            <a:r>
              <a:rPr lang="en-US" altLang="zh-CN" sz="1800" dirty="0" smtClean="0">
                <a:solidFill>
                  <a:srgbClr val="3366CC"/>
                </a:solidFill>
                <a:latin typeface="华文中宋" pitchFamily="2" charset="-122"/>
                <a:ea typeface="华文中宋" pitchFamily="2" charset="-122"/>
                <a:cs typeface="Times New Roman" pitchFamily="18" charset="0"/>
              </a:rPr>
              <a:t>FIA</a:t>
            </a:r>
            <a:r>
              <a:rPr lang="zh-CN" altLang="zh-CN" sz="1800" dirty="0" smtClean="0">
                <a:solidFill>
                  <a:srgbClr val="3366CC"/>
                </a:solidFill>
                <a:latin typeface="华文中宋" pitchFamily="2" charset="-122"/>
                <a:ea typeface="华文中宋" pitchFamily="2" charset="-122"/>
                <a:cs typeface="Times New Roman" pitchFamily="18" charset="0"/>
              </a:rPr>
              <a:t>）</a:t>
            </a:r>
            <a:r>
              <a:rPr lang="zh-CN" altLang="en-US" sz="1800" dirty="0" smtClean="0">
                <a:solidFill>
                  <a:srgbClr val="3366CC"/>
                </a:solidFill>
                <a:latin typeface="华文中宋" pitchFamily="2" charset="-122"/>
                <a:ea typeface="华文中宋" pitchFamily="2" charset="-122"/>
                <a:cs typeface="Times New Roman" pitchFamily="18" charset="0"/>
              </a:rPr>
              <a:t>：</a:t>
            </a:r>
            <a:endParaRPr lang="en-US" altLang="zh-CN" sz="1800" dirty="0" smtClean="0">
              <a:solidFill>
                <a:srgbClr val="3366CC"/>
              </a:solidFill>
              <a:latin typeface="华文中宋" pitchFamily="2" charset="-122"/>
              <a:ea typeface="华文中宋" pitchFamily="2" charset="-122"/>
              <a:cs typeface="Times New Roman" pitchFamily="18" charset="0"/>
            </a:endParaRPr>
          </a:p>
          <a:p>
            <a:pPr lvl="2" indent="-284400">
              <a:lnSpc>
                <a:spcPct val="150000"/>
              </a:lnSpc>
              <a:buClr>
                <a:srgbClr val="33CC33"/>
              </a:buClr>
              <a:buNone/>
            </a:pPr>
            <a:r>
              <a:rPr lang="en-US" altLang="zh-CN" sz="1800" dirty="0" smtClean="0">
                <a:solidFill>
                  <a:srgbClr val="3366CC"/>
                </a:solidFill>
                <a:latin typeface="华文中宋" pitchFamily="2" charset="-122"/>
                <a:ea typeface="华文中宋" pitchFamily="2" charset="-122"/>
                <a:cs typeface="Times New Roman" pitchFamily="18" charset="0"/>
              </a:rPr>
              <a:t>     ○   </a:t>
            </a:r>
            <a:r>
              <a:rPr lang="zh-CN" altLang="zh-CN" sz="1800" dirty="0" smtClean="0">
                <a:solidFill>
                  <a:srgbClr val="3366CC"/>
                </a:solidFill>
                <a:latin typeface="华文中宋" pitchFamily="2" charset="-122"/>
                <a:ea typeface="华文中宋" pitchFamily="2" charset="-122"/>
                <a:cs typeface="Times New Roman" pitchFamily="18" charset="0"/>
              </a:rPr>
              <a:t>全球已有</a:t>
            </a:r>
            <a:r>
              <a:rPr lang="en-US" altLang="zh-CN" sz="1800" dirty="0" smtClean="0">
                <a:solidFill>
                  <a:srgbClr val="3366CC"/>
                </a:solidFill>
                <a:latin typeface="华文中宋" pitchFamily="2" charset="-122"/>
                <a:ea typeface="华文中宋" pitchFamily="2" charset="-122"/>
                <a:cs typeface="Times New Roman" pitchFamily="18" charset="0"/>
              </a:rPr>
              <a:t>50</a:t>
            </a:r>
            <a:r>
              <a:rPr lang="zh-CN" altLang="zh-CN" sz="1800" dirty="0" smtClean="0">
                <a:solidFill>
                  <a:srgbClr val="3366CC"/>
                </a:solidFill>
                <a:latin typeface="华文中宋" pitchFamily="2" charset="-122"/>
                <a:ea typeface="华文中宋" pitchFamily="2" charset="-122"/>
                <a:cs typeface="Times New Roman" pitchFamily="18" charset="0"/>
              </a:rPr>
              <a:t>余家交易所上市期权产品</a:t>
            </a:r>
            <a:endParaRPr lang="en-US" altLang="zh-CN" sz="1800" dirty="0" smtClean="0">
              <a:solidFill>
                <a:srgbClr val="3366CC"/>
              </a:solidFill>
              <a:latin typeface="华文中宋" pitchFamily="2" charset="-122"/>
              <a:ea typeface="华文中宋" pitchFamily="2" charset="-122"/>
              <a:cs typeface="Times New Roman" pitchFamily="18" charset="0"/>
            </a:endParaRPr>
          </a:p>
          <a:p>
            <a:pPr lvl="2" indent="-284400">
              <a:lnSpc>
                <a:spcPct val="150000"/>
              </a:lnSpc>
              <a:buClr>
                <a:srgbClr val="33CC33"/>
              </a:buClr>
              <a:buNone/>
            </a:pPr>
            <a:r>
              <a:rPr lang="en-US" altLang="zh-CN" sz="1800" dirty="0" smtClean="0">
                <a:solidFill>
                  <a:srgbClr val="3366CC"/>
                </a:solidFill>
                <a:latin typeface="华文中宋" pitchFamily="2" charset="-122"/>
                <a:ea typeface="华文中宋" pitchFamily="2" charset="-122"/>
                <a:cs typeface="Times New Roman" pitchFamily="18" charset="0"/>
              </a:rPr>
              <a:t>     ○   2012</a:t>
            </a:r>
            <a:r>
              <a:rPr lang="zh-CN" altLang="zh-CN" sz="1800" dirty="0" smtClean="0">
                <a:solidFill>
                  <a:srgbClr val="3366CC"/>
                </a:solidFill>
                <a:latin typeface="华文中宋" pitchFamily="2" charset="-122"/>
                <a:ea typeface="华文中宋" pitchFamily="2" charset="-122"/>
                <a:cs typeface="Times New Roman" pitchFamily="18" charset="0"/>
              </a:rPr>
              <a:t>年，期权成交量</a:t>
            </a:r>
            <a:r>
              <a:rPr lang="en-US" altLang="zh-CN" sz="1800" dirty="0" smtClean="0">
                <a:solidFill>
                  <a:srgbClr val="3366CC"/>
                </a:solidFill>
                <a:latin typeface="华文中宋" pitchFamily="2" charset="-122"/>
                <a:ea typeface="华文中宋" pitchFamily="2" charset="-122"/>
                <a:cs typeface="Times New Roman" pitchFamily="18" charset="0"/>
              </a:rPr>
              <a:t>101</a:t>
            </a:r>
            <a:r>
              <a:rPr lang="zh-CN" altLang="zh-CN" sz="1800" dirty="0" smtClean="0">
                <a:solidFill>
                  <a:srgbClr val="3366CC"/>
                </a:solidFill>
                <a:latin typeface="华文中宋" pitchFamily="2" charset="-122"/>
                <a:ea typeface="华文中宋" pitchFamily="2" charset="-122"/>
                <a:cs typeface="Times New Roman" pitchFamily="18" charset="0"/>
              </a:rPr>
              <a:t>亿</a:t>
            </a:r>
            <a:r>
              <a:rPr lang="zh-CN" altLang="en-US" sz="1800" dirty="0" smtClean="0">
                <a:solidFill>
                  <a:srgbClr val="3366CC"/>
                </a:solidFill>
                <a:latin typeface="华文中宋" pitchFamily="2" charset="-122"/>
                <a:ea typeface="华文中宋" pitchFamily="2" charset="-122"/>
                <a:cs typeface="Times New Roman" pitchFamily="18" charset="0"/>
              </a:rPr>
              <a:t>张</a:t>
            </a:r>
            <a:r>
              <a:rPr lang="zh-CN" altLang="zh-CN" sz="1800" dirty="0" smtClean="0">
                <a:solidFill>
                  <a:srgbClr val="3366CC"/>
                </a:solidFill>
                <a:latin typeface="华文中宋" pitchFamily="2" charset="-122"/>
                <a:ea typeface="华文中宋" pitchFamily="2" charset="-122"/>
                <a:cs typeface="Times New Roman" pitchFamily="18" charset="0"/>
              </a:rPr>
              <a:t>，期货</a:t>
            </a:r>
            <a:r>
              <a:rPr lang="zh-CN" altLang="en-US" sz="1800" dirty="0" smtClean="0">
                <a:solidFill>
                  <a:srgbClr val="3366CC"/>
                </a:solidFill>
                <a:latin typeface="华文中宋" pitchFamily="2" charset="-122"/>
                <a:ea typeface="华文中宋" pitchFamily="2" charset="-122"/>
                <a:cs typeface="Times New Roman" pitchFamily="18" charset="0"/>
              </a:rPr>
              <a:t>成交量</a:t>
            </a:r>
            <a:r>
              <a:rPr lang="en-US" altLang="zh-CN" sz="1800" dirty="0" smtClean="0">
                <a:solidFill>
                  <a:srgbClr val="3366CC"/>
                </a:solidFill>
                <a:latin typeface="华文中宋" pitchFamily="2" charset="-122"/>
                <a:ea typeface="华文中宋" pitchFamily="2" charset="-122"/>
                <a:cs typeface="Times New Roman" pitchFamily="18" charset="0"/>
              </a:rPr>
              <a:t>110</a:t>
            </a:r>
            <a:r>
              <a:rPr lang="zh-CN" altLang="zh-CN" sz="1800" dirty="0" smtClean="0">
                <a:solidFill>
                  <a:srgbClr val="3366CC"/>
                </a:solidFill>
                <a:latin typeface="华文中宋" pitchFamily="2" charset="-122"/>
                <a:ea typeface="华文中宋" pitchFamily="2" charset="-122"/>
                <a:cs typeface="Times New Roman" pitchFamily="18" charset="0"/>
              </a:rPr>
              <a:t>亿</a:t>
            </a:r>
            <a:r>
              <a:rPr lang="zh-CN" altLang="en-US" sz="1800" dirty="0" smtClean="0">
                <a:solidFill>
                  <a:srgbClr val="3366CC"/>
                </a:solidFill>
                <a:latin typeface="华文中宋" pitchFamily="2" charset="-122"/>
                <a:ea typeface="华文中宋" pitchFamily="2" charset="-122"/>
                <a:cs typeface="Times New Roman" pitchFamily="18" charset="0"/>
              </a:rPr>
              <a:t>张</a:t>
            </a:r>
            <a:endParaRPr lang="en-US" altLang="zh-CN" sz="1800" dirty="0">
              <a:solidFill>
                <a:srgbClr val="3366CC"/>
              </a:solidFill>
              <a:latin typeface="华文中宋" pitchFamily="2" charset="-122"/>
              <a:ea typeface="华文中宋" pitchFamily="2" charset="-122"/>
              <a:cs typeface="Times New Roman" pitchFamily="18" charset="0"/>
            </a:endParaRPr>
          </a:p>
        </p:txBody>
      </p:sp>
      <p:sp>
        <p:nvSpPr>
          <p:cNvPr id="13316"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rPr>
              <a:t>- </a:t>
            </a:r>
            <a:fld id="{F4D5BC64-F5D2-4E25-8620-2167C06A579D}" type="slidenum">
              <a:rPr lang="en-US" altLang="zh-CN" sz="1000" b="1">
                <a:solidFill>
                  <a:srgbClr val="969696"/>
                </a:solidFill>
              </a:rPr>
              <a:pPr algn="r"/>
              <a:t>5</a:t>
            </a:fld>
            <a:r>
              <a:rPr lang="en-US" altLang="zh-CN" sz="1000" b="1">
                <a:solidFill>
                  <a:srgbClr val="969696"/>
                </a:solidFill>
              </a:rPr>
              <a:t> -</a:t>
            </a:r>
          </a:p>
        </p:txBody>
      </p:sp>
      <p:sp>
        <p:nvSpPr>
          <p:cNvPr id="13317"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rPr>
              <a:t>- </a:t>
            </a:r>
            <a:fld id="{E782B3AE-F5A1-4015-BD09-5EECE1329F50}" type="slidenum">
              <a:rPr lang="en-US" altLang="zh-CN" sz="1000" b="1">
                <a:solidFill>
                  <a:srgbClr val="969696"/>
                </a:solidFill>
              </a:rPr>
              <a:pPr algn="r"/>
              <a:t>5</a:t>
            </a:fld>
            <a:r>
              <a:rPr lang="en-US" altLang="zh-CN" sz="1000" b="1">
                <a:solidFill>
                  <a:srgbClr val="969696"/>
                </a:solidFill>
              </a:rPr>
              <a:t> -</a:t>
            </a:r>
          </a:p>
        </p:txBody>
      </p:sp>
      <p:graphicFrame>
        <p:nvGraphicFramePr>
          <p:cNvPr id="2" name="图示 1"/>
          <p:cNvGraphicFramePr/>
          <p:nvPr>
            <p:extLst>
              <p:ext uri="{D42A27DB-BD31-4B8C-83A1-F6EECF244321}">
                <p14:modId xmlns="" xmlns:p14="http://schemas.microsoft.com/office/powerpoint/2010/main" val="180664112"/>
              </p:ext>
            </p:extLst>
          </p:nvPr>
        </p:nvGraphicFramePr>
        <p:xfrm>
          <a:off x="2267744" y="3284984"/>
          <a:ext cx="4536504" cy="306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28599154"/>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179512" y="980728"/>
            <a:ext cx="8461405" cy="647700"/>
          </a:xfrm>
        </p:spPr>
        <p:txBody>
          <a:bodyPr/>
          <a:lstStyle/>
          <a:p>
            <a:pPr>
              <a:lnSpc>
                <a:spcPct val="120000"/>
              </a:lnSpc>
              <a:buClr>
                <a:srgbClr val="33CC33"/>
              </a:buClr>
              <a:buNone/>
            </a:pPr>
            <a:r>
              <a:rPr lang="zh-CN" altLang="en-US" sz="2400" kern="1200" dirty="0" smtClean="0">
                <a:solidFill>
                  <a:schemeClr val="accent2"/>
                </a:solidFill>
                <a:latin typeface="华文中宋" pitchFamily="2" charset="-122"/>
                <a:ea typeface="华文中宋" pitchFamily="2" charset="-122"/>
                <a:cs typeface="+mn-cs"/>
              </a:rPr>
              <a:t>      </a:t>
            </a:r>
            <a:r>
              <a:rPr lang="zh-CN" altLang="en-US" sz="2400" kern="1200" dirty="0" smtClean="0">
                <a:solidFill>
                  <a:srgbClr val="3366CC"/>
                </a:solidFill>
                <a:latin typeface="华文中宋" pitchFamily="2" charset="-122"/>
                <a:ea typeface="华文中宋" pitchFamily="2" charset="-122"/>
                <a:cs typeface="+mn-cs"/>
              </a:rPr>
              <a:t>全球已经有</a:t>
            </a:r>
            <a:r>
              <a:rPr lang="en-US" altLang="zh-CN" sz="2400" kern="1200" dirty="0" smtClean="0">
                <a:solidFill>
                  <a:srgbClr val="3366CC"/>
                </a:solidFill>
                <a:latin typeface="华文中宋" pitchFamily="2" charset="-122"/>
                <a:ea typeface="华文中宋" pitchFamily="2" charset="-122"/>
                <a:cs typeface="+mn-cs"/>
              </a:rPr>
              <a:t>20</a:t>
            </a:r>
            <a:r>
              <a:rPr lang="zh-CN" altLang="en-US" sz="2400" kern="1200" dirty="0" smtClean="0">
                <a:solidFill>
                  <a:srgbClr val="3366CC"/>
                </a:solidFill>
                <a:latin typeface="华文中宋" pitchFamily="2" charset="-122"/>
                <a:ea typeface="华文中宋" pitchFamily="2" charset="-122"/>
                <a:cs typeface="+mn-cs"/>
              </a:rPr>
              <a:t>多个国家和地区的</a:t>
            </a:r>
            <a:r>
              <a:rPr lang="en-US" altLang="zh-CN" sz="2400" kern="1200" dirty="0" smtClean="0">
                <a:solidFill>
                  <a:srgbClr val="3366CC"/>
                </a:solidFill>
                <a:latin typeface="华文中宋" pitchFamily="2" charset="-122"/>
                <a:ea typeface="华文中宋" pitchFamily="2" charset="-122"/>
                <a:cs typeface="+mn-cs"/>
              </a:rPr>
              <a:t>40</a:t>
            </a:r>
            <a:r>
              <a:rPr lang="zh-CN" altLang="en-US" sz="2400" kern="1200" dirty="0" smtClean="0">
                <a:solidFill>
                  <a:srgbClr val="3366CC"/>
                </a:solidFill>
                <a:latin typeface="华文中宋" pitchFamily="2" charset="-122"/>
                <a:ea typeface="华文中宋" pitchFamily="2" charset="-122"/>
                <a:cs typeface="+mn-cs"/>
              </a:rPr>
              <a:t>家交易所上市股指期权产品</a:t>
            </a:r>
          </a:p>
        </p:txBody>
      </p:sp>
      <p:sp>
        <p:nvSpPr>
          <p:cNvPr id="1028" name="灯片编号占位符 3"/>
          <p:cNvSpPr>
            <a:spLocks noGrp="1"/>
          </p:cNvSpPr>
          <p:nvPr>
            <p:ph type="sldNum" sz="quarter" idx="10"/>
          </p:nvPr>
        </p:nvSpPr>
        <p:spPr>
          <a:noFill/>
        </p:spPr>
        <p:txBody>
          <a:bodyPr/>
          <a:lstStyle/>
          <a:p>
            <a:r>
              <a:rPr lang="en-US" altLang="zh-CN" dirty="0" smtClean="0">
                <a:ea typeface="宋体" charset="-122"/>
              </a:rPr>
              <a:t>- </a:t>
            </a:r>
            <a:fld id="{8EDE5FD7-7113-4139-B2BD-55F42C53E911}" type="slidenum">
              <a:rPr lang="en-US" altLang="zh-CN" smtClean="0">
                <a:ea typeface="宋体" charset="-122"/>
              </a:rPr>
              <a:pPr/>
              <a:t>6</a:t>
            </a:fld>
            <a:r>
              <a:rPr lang="en-US" altLang="zh-CN" dirty="0" smtClean="0">
                <a:ea typeface="宋体" charset="-122"/>
              </a:rPr>
              <a:t> -</a:t>
            </a:r>
          </a:p>
        </p:txBody>
      </p:sp>
      <p:sp>
        <p:nvSpPr>
          <p:cNvPr id="9" name="矩形 8"/>
          <p:cNvSpPr/>
          <p:nvPr/>
        </p:nvSpPr>
        <p:spPr>
          <a:xfrm>
            <a:off x="2987824" y="1640994"/>
            <a:ext cx="5786478" cy="400110"/>
          </a:xfrm>
          <a:prstGeom prst="rect">
            <a:avLst/>
          </a:prstGeom>
          <a:ln w="158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000" dirty="0">
                <a:solidFill>
                  <a:srgbClr val="FF0000"/>
                </a:solidFill>
                <a:latin typeface="华文中宋" pitchFamily="2" charset="-122"/>
                <a:ea typeface="华文中宋" pitchFamily="2" charset="-122"/>
              </a:rPr>
              <a:t>——</a:t>
            </a:r>
            <a:r>
              <a:rPr lang="zh-CN" altLang="en-US" sz="2000" dirty="0">
                <a:solidFill>
                  <a:srgbClr val="FF0000"/>
                </a:solidFill>
                <a:latin typeface="华文中宋" pitchFamily="2" charset="-122"/>
                <a:ea typeface="华文中宋" pitchFamily="2" charset="-122"/>
              </a:rPr>
              <a:t>在全球场内市场，期权与期货各占</a:t>
            </a:r>
            <a:r>
              <a:rPr lang="zh-CN" altLang="en-US" sz="2000" dirty="0" smtClean="0">
                <a:solidFill>
                  <a:srgbClr val="FF0000"/>
                </a:solidFill>
                <a:latin typeface="华文中宋" pitchFamily="2" charset="-122"/>
                <a:ea typeface="华文中宋" pitchFamily="2" charset="-122"/>
              </a:rPr>
              <a:t>半壁江山</a:t>
            </a:r>
            <a:endParaRPr lang="en-US" altLang="zh-CN" sz="2000" dirty="0">
              <a:solidFill>
                <a:srgbClr val="FF0000"/>
              </a:solidFill>
              <a:latin typeface="华文中宋" pitchFamily="2" charset="-122"/>
              <a:ea typeface="华文中宋" pitchFamily="2" charset="-122"/>
            </a:endParaRPr>
          </a:p>
        </p:txBody>
      </p:sp>
      <p:sp>
        <p:nvSpPr>
          <p:cNvPr id="7" name="矩形 8"/>
          <p:cNvSpPr>
            <a:spLocks noChangeArrowheads="1"/>
          </p:cNvSpPr>
          <p:nvPr/>
        </p:nvSpPr>
        <p:spPr bwMode="auto">
          <a:xfrm>
            <a:off x="0" y="6093296"/>
            <a:ext cx="2087562" cy="338554"/>
          </a:xfrm>
          <a:prstGeom prst="rect">
            <a:avLst/>
          </a:prstGeom>
          <a:noFill/>
          <a:ln w="9525">
            <a:noFill/>
            <a:miter lim="800000"/>
            <a:headEnd/>
            <a:tailEnd/>
          </a:ln>
        </p:spPr>
        <p:txBody>
          <a:bodyPr>
            <a:spAutoFit/>
          </a:bodyPr>
          <a:lstStyle/>
          <a:p>
            <a:pPr eaLnBrk="0" hangingPunct="0"/>
            <a:r>
              <a:rPr lang="zh-CN" altLang="en-US" dirty="0" smtClean="0">
                <a:solidFill>
                  <a:srgbClr val="3366CC"/>
                </a:solidFill>
                <a:latin typeface="华文中宋" pitchFamily="2" charset="-122"/>
                <a:ea typeface="华文中宋" pitchFamily="2" charset="-122"/>
                <a:cs typeface="Times New Roman" pitchFamily="18" charset="0"/>
              </a:rPr>
              <a:t>数据来源：</a:t>
            </a:r>
            <a:r>
              <a:rPr lang="en-US" altLang="zh-CN" dirty="0" smtClean="0">
                <a:solidFill>
                  <a:srgbClr val="3366CC"/>
                </a:solidFill>
                <a:latin typeface="华文中宋" pitchFamily="2" charset="-122"/>
                <a:ea typeface="华文中宋" pitchFamily="2" charset="-122"/>
                <a:cs typeface="Times New Roman" pitchFamily="18" charset="0"/>
              </a:rPr>
              <a:t>FIA</a:t>
            </a:r>
            <a:endParaRPr lang="en-US" altLang="zh-CN" sz="3600" dirty="0">
              <a:solidFill>
                <a:srgbClr val="3366CC"/>
              </a:solidFill>
              <a:latin typeface="华文中宋" pitchFamily="2" charset="-122"/>
              <a:ea typeface="华文中宋" pitchFamily="2" charset="-122"/>
            </a:endParaRPr>
          </a:p>
        </p:txBody>
      </p:sp>
      <p:graphicFrame>
        <p:nvGraphicFramePr>
          <p:cNvPr id="8" name="表格 7"/>
          <p:cNvGraphicFramePr>
            <a:graphicFrameLocks noGrp="1"/>
          </p:cNvGraphicFramePr>
          <p:nvPr>
            <p:extLst>
              <p:ext uri="{D42A27DB-BD31-4B8C-83A1-F6EECF244321}">
                <p14:modId xmlns="" xmlns:p14="http://schemas.microsoft.com/office/powerpoint/2010/main" val="2970563271"/>
              </p:ext>
            </p:extLst>
          </p:nvPr>
        </p:nvGraphicFramePr>
        <p:xfrm>
          <a:off x="395536" y="2602941"/>
          <a:ext cx="8615896" cy="3428544"/>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1310292"/>
                <a:gridCol w="1425067"/>
                <a:gridCol w="1407443"/>
                <a:gridCol w="1407443"/>
                <a:gridCol w="946599"/>
                <a:gridCol w="1059526"/>
                <a:gridCol w="1059526"/>
              </a:tblGrid>
              <a:tr h="274024">
                <a:tc rowSpan="2">
                  <a:txBody>
                    <a:bodyPr/>
                    <a:lstStyle/>
                    <a:p>
                      <a:pPr algn="ctr">
                        <a:spcAft>
                          <a:spcPts val="0"/>
                        </a:spcAft>
                      </a:pPr>
                      <a:endParaRPr lang="zh-CN" sz="1800" kern="100" dirty="0">
                        <a:solidFill>
                          <a:srgbClr val="3366CC"/>
                        </a:solidFill>
                        <a:latin typeface="Times New Roman" pitchFamily="18" charset="0"/>
                        <a:ea typeface="华文中宋" pitchFamily="2" charset="-122"/>
                        <a:cs typeface="Times New Roman" pitchFamily="18" charset="0"/>
                      </a:endParaRPr>
                    </a:p>
                  </a:txBody>
                  <a:tcPr marL="67215" marR="67215" marT="0" marB="0" anchor="b">
                    <a:solidFill>
                      <a:schemeClr val="accent2">
                        <a:lumMod val="20000"/>
                        <a:lumOff val="80000"/>
                      </a:schemeClr>
                    </a:solidFill>
                  </a:tcPr>
                </a:tc>
                <a:tc gridSpan="3">
                  <a:txBody>
                    <a:bodyPr/>
                    <a:lstStyle/>
                    <a:p>
                      <a:pPr algn="ctr">
                        <a:spcAft>
                          <a:spcPts val="0"/>
                        </a:spcAft>
                      </a:pPr>
                      <a:r>
                        <a:rPr lang="en-US" sz="1800" kern="0" dirty="0" smtClean="0">
                          <a:solidFill>
                            <a:srgbClr val="3366CC"/>
                          </a:solidFill>
                          <a:latin typeface="华文中宋" pitchFamily="2" charset="-122"/>
                          <a:ea typeface="华文中宋" pitchFamily="2" charset="-122"/>
                        </a:rPr>
                        <a:t>201</a:t>
                      </a:r>
                      <a:r>
                        <a:rPr lang="en-US" altLang="zh-CN" sz="1800" kern="0" dirty="0" smtClean="0">
                          <a:solidFill>
                            <a:srgbClr val="3366CC"/>
                          </a:solidFill>
                          <a:latin typeface="华文中宋" pitchFamily="2" charset="-122"/>
                          <a:ea typeface="华文中宋" pitchFamily="2" charset="-122"/>
                        </a:rPr>
                        <a:t>2</a:t>
                      </a:r>
                      <a:r>
                        <a:rPr lang="zh-CN" sz="1800" kern="0" dirty="0" smtClean="0">
                          <a:solidFill>
                            <a:srgbClr val="3366CC"/>
                          </a:solidFill>
                          <a:latin typeface="华文中宋" pitchFamily="2" charset="-122"/>
                          <a:ea typeface="华文中宋" pitchFamily="2" charset="-122"/>
                        </a:rPr>
                        <a:t>年成交量</a:t>
                      </a:r>
                      <a:r>
                        <a:rPr lang="zh-CN" altLang="en-US" sz="1800" kern="0" dirty="0" smtClean="0">
                          <a:solidFill>
                            <a:srgbClr val="3366CC"/>
                          </a:solidFill>
                          <a:latin typeface="华文中宋" pitchFamily="2" charset="-122"/>
                          <a:ea typeface="华文中宋" pitchFamily="2" charset="-122"/>
                        </a:rPr>
                        <a:t>（亿）</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800" kern="0" dirty="0" smtClean="0">
                          <a:solidFill>
                            <a:srgbClr val="3366CC"/>
                          </a:solidFill>
                          <a:latin typeface="华文中宋" pitchFamily="2" charset="-122"/>
                          <a:ea typeface="华文中宋" pitchFamily="2" charset="-122"/>
                        </a:rPr>
                        <a:t>201</a:t>
                      </a:r>
                      <a:r>
                        <a:rPr lang="en-US" altLang="zh-CN" sz="1800" kern="0" dirty="0" smtClean="0">
                          <a:solidFill>
                            <a:srgbClr val="3366CC"/>
                          </a:solidFill>
                          <a:latin typeface="华文中宋" pitchFamily="2" charset="-122"/>
                          <a:ea typeface="华文中宋" pitchFamily="2" charset="-122"/>
                        </a:rPr>
                        <a:t>2</a:t>
                      </a:r>
                      <a:r>
                        <a:rPr lang="zh-CN" sz="1800" kern="0" dirty="0" smtClean="0">
                          <a:solidFill>
                            <a:srgbClr val="3366CC"/>
                          </a:solidFill>
                          <a:latin typeface="华文中宋" pitchFamily="2" charset="-122"/>
                          <a:ea typeface="华文中宋" pitchFamily="2" charset="-122"/>
                        </a:rPr>
                        <a:t>年</a:t>
                      </a:r>
                      <a:r>
                        <a:rPr lang="zh-CN" sz="1800" kern="0" dirty="0">
                          <a:solidFill>
                            <a:srgbClr val="3366CC"/>
                          </a:solidFill>
                          <a:latin typeface="华文中宋" pitchFamily="2" charset="-122"/>
                          <a:ea typeface="华文中宋" pitchFamily="2" charset="-122"/>
                        </a:rPr>
                        <a:t>成交量占比</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r>
              <a:tr h="274024">
                <a:tc vMerge="1">
                  <a:txBody>
                    <a:bodyPr/>
                    <a:lstStyle/>
                    <a:p>
                      <a:endParaRPr lang="zh-CN" altLang="en-US"/>
                    </a:p>
                  </a:txBody>
                  <a:tcPr/>
                </a:tc>
                <a:tc>
                  <a:txBody>
                    <a:bodyPr/>
                    <a:lstStyle/>
                    <a:p>
                      <a:pPr algn="ctr">
                        <a:spcAft>
                          <a:spcPts val="0"/>
                        </a:spcAft>
                      </a:pPr>
                      <a:r>
                        <a:rPr lang="zh-CN" sz="1800" kern="0" dirty="0" smtClean="0">
                          <a:solidFill>
                            <a:srgbClr val="3366CC"/>
                          </a:solidFill>
                          <a:latin typeface="华文中宋" pitchFamily="2" charset="-122"/>
                          <a:ea typeface="华文中宋" pitchFamily="2" charset="-122"/>
                        </a:rPr>
                        <a:t>期</a:t>
                      </a:r>
                      <a:r>
                        <a:rPr lang="zh-CN" altLang="en-US" sz="1800" kern="0" dirty="0" smtClean="0">
                          <a:solidFill>
                            <a:srgbClr val="3366CC"/>
                          </a:solidFill>
                          <a:latin typeface="华文中宋" pitchFamily="2" charset="-122"/>
                          <a:ea typeface="华文中宋" pitchFamily="2" charset="-122"/>
                        </a:rPr>
                        <a:t>权</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sz="1800" kern="0" dirty="0" smtClean="0">
                          <a:solidFill>
                            <a:srgbClr val="3366CC"/>
                          </a:solidFill>
                          <a:latin typeface="华文中宋" pitchFamily="2" charset="-122"/>
                          <a:ea typeface="华文中宋" pitchFamily="2" charset="-122"/>
                        </a:rPr>
                        <a:t>期</a:t>
                      </a:r>
                      <a:r>
                        <a:rPr lang="zh-CN" altLang="en-US" sz="1800" kern="0" dirty="0" smtClean="0">
                          <a:solidFill>
                            <a:srgbClr val="3366CC"/>
                          </a:solidFill>
                          <a:latin typeface="华文中宋" pitchFamily="2" charset="-122"/>
                          <a:ea typeface="华文中宋" pitchFamily="2" charset="-122"/>
                        </a:rPr>
                        <a:t>货</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sz="1800" kern="0" dirty="0">
                          <a:solidFill>
                            <a:srgbClr val="3366CC"/>
                          </a:solidFill>
                          <a:latin typeface="华文中宋" pitchFamily="2" charset="-122"/>
                          <a:ea typeface="华文中宋" pitchFamily="2" charset="-122"/>
                        </a:rPr>
                        <a:t>加总</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sz="1800" kern="0" dirty="0" smtClean="0">
                          <a:solidFill>
                            <a:srgbClr val="3366CC"/>
                          </a:solidFill>
                          <a:latin typeface="华文中宋" pitchFamily="2" charset="-122"/>
                          <a:ea typeface="华文中宋" pitchFamily="2" charset="-122"/>
                        </a:rPr>
                        <a:t>期</a:t>
                      </a:r>
                      <a:r>
                        <a:rPr lang="zh-CN" altLang="en-US" sz="1800" kern="0" dirty="0" smtClean="0">
                          <a:solidFill>
                            <a:srgbClr val="3366CC"/>
                          </a:solidFill>
                          <a:latin typeface="华文中宋" pitchFamily="2" charset="-122"/>
                          <a:ea typeface="华文中宋" pitchFamily="2" charset="-122"/>
                        </a:rPr>
                        <a:t>权</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sz="1800" kern="0" smtClean="0">
                          <a:solidFill>
                            <a:srgbClr val="3366CC"/>
                          </a:solidFill>
                          <a:latin typeface="华文中宋" pitchFamily="2" charset="-122"/>
                          <a:ea typeface="华文中宋" pitchFamily="2" charset="-122"/>
                        </a:rPr>
                        <a:t>期</a:t>
                      </a:r>
                      <a:r>
                        <a:rPr lang="zh-CN" altLang="en-US" sz="1800" kern="0" smtClean="0">
                          <a:solidFill>
                            <a:srgbClr val="3366CC"/>
                          </a:solidFill>
                          <a:latin typeface="华文中宋" pitchFamily="2" charset="-122"/>
                          <a:ea typeface="华文中宋" pitchFamily="2" charset="-122"/>
                        </a:rPr>
                        <a:t>货</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algn="ctr">
                        <a:spcAft>
                          <a:spcPts val="0"/>
                        </a:spcAft>
                      </a:pPr>
                      <a:r>
                        <a:rPr lang="zh-CN" sz="1800" kern="0" dirty="0">
                          <a:solidFill>
                            <a:srgbClr val="3366CC"/>
                          </a:solidFill>
                          <a:latin typeface="华文中宋" pitchFamily="2" charset="-122"/>
                          <a:ea typeface="华文中宋" pitchFamily="2" charset="-122"/>
                        </a:rPr>
                        <a:t>加总</a:t>
                      </a:r>
                      <a:endParaRPr lang="zh-CN" sz="18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r>
              <a:tr h="288000">
                <a:tc>
                  <a:txBody>
                    <a:bodyPr/>
                    <a:lstStyle/>
                    <a:p>
                      <a:pPr algn="ctr">
                        <a:spcAft>
                          <a:spcPts val="0"/>
                        </a:spcAft>
                      </a:pPr>
                      <a:r>
                        <a:rPr lang="zh-CN" sz="1400" kern="0" dirty="0">
                          <a:solidFill>
                            <a:srgbClr val="3366CC"/>
                          </a:solidFill>
                          <a:latin typeface="华文中宋" pitchFamily="2" charset="-122"/>
                          <a:ea typeface="华文中宋" pitchFamily="2" charset="-122"/>
                        </a:rPr>
                        <a:t>股指</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37.57</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22.91</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60.48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17.73%</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10.81%</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28.54%</a:t>
                      </a:r>
                    </a:p>
                  </a:txBody>
                  <a:tcPr marL="9525" marR="9525" marT="9525" marB="0" anchor="ctr"/>
                </a:tc>
              </a:tr>
              <a:tr h="288000">
                <a:tc>
                  <a:txBody>
                    <a:bodyPr/>
                    <a:lstStyle/>
                    <a:p>
                      <a:pPr algn="ctr">
                        <a:spcAft>
                          <a:spcPts val="0"/>
                        </a:spcAft>
                      </a:pPr>
                      <a:r>
                        <a:rPr lang="zh-CN" altLang="en-US" sz="1400" kern="0" dirty="0" smtClean="0">
                          <a:solidFill>
                            <a:srgbClr val="3366CC"/>
                          </a:solidFill>
                          <a:latin typeface="华文中宋" pitchFamily="2" charset="-122"/>
                          <a:ea typeface="华文中宋" pitchFamily="2" charset="-122"/>
                        </a:rPr>
                        <a:t>股票</a:t>
                      </a:r>
                      <a:r>
                        <a:rPr lang="en-US" sz="1400" kern="0" dirty="0" smtClean="0">
                          <a:solidFill>
                            <a:srgbClr val="3366CC"/>
                          </a:solidFill>
                          <a:latin typeface="华文中宋" pitchFamily="2" charset="-122"/>
                          <a:ea typeface="华文中宋" pitchFamily="2" charset="-122"/>
                        </a:rPr>
                        <a:t>(</a:t>
                      </a:r>
                      <a:r>
                        <a:rPr lang="zh-CN" sz="1400" kern="0" dirty="0">
                          <a:solidFill>
                            <a:srgbClr val="3366CC"/>
                          </a:solidFill>
                          <a:latin typeface="华文中宋" pitchFamily="2" charset="-122"/>
                          <a:ea typeface="华文中宋" pitchFamily="2" charset="-122"/>
                        </a:rPr>
                        <a:t>含</a:t>
                      </a:r>
                      <a:r>
                        <a:rPr lang="en-US" sz="1400" kern="0" dirty="0">
                          <a:solidFill>
                            <a:srgbClr val="3366CC"/>
                          </a:solidFill>
                          <a:latin typeface="华文中宋" pitchFamily="2" charset="-122"/>
                          <a:ea typeface="华文中宋" pitchFamily="2" charset="-122"/>
                        </a:rPr>
                        <a:t>ETF)</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53.50</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11.18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64.68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25.25%</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5.28%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30.52%</a:t>
                      </a:r>
                    </a:p>
                  </a:txBody>
                  <a:tcPr marL="9525" marR="9525" marT="9525" marB="0" anchor="ctr"/>
                </a:tc>
              </a:tr>
              <a:tr h="288000">
                <a:tc>
                  <a:txBody>
                    <a:bodyPr/>
                    <a:lstStyle/>
                    <a:p>
                      <a:pPr algn="ctr">
                        <a:spcAft>
                          <a:spcPts val="0"/>
                        </a:spcAft>
                      </a:pPr>
                      <a:r>
                        <a:rPr lang="zh-CN" sz="1400" kern="0" dirty="0">
                          <a:solidFill>
                            <a:srgbClr val="3366CC"/>
                          </a:solidFill>
                          <a:latin typeface="华文中宋" pitchFamily="2" charset="-122"/>
                          <a:ea typeface="华文中宋" pitchFamily="2" charset="-122"/>
                        </a:rPr>
                        <a:t>利率</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5.44</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23.89</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29.33</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2.57%</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11.27%</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13.84%</a:t>
                      </a:r>
                    </a:p>
                  </a:txBody>
                  <a:tcPr marL="9525" marR="9525" marT="9525" marB="0" anchor="ctr"/>
                </a:tc>
              </a:tr>
              <a:tr h="288000">
                <a:tc>
                  <a:txBody>
                    <a:bodyPr/>
                    <a:lstStyle/>
                    <a:p>
                      <a:pPr algn="ctr">
                        <a:spcAft>
                          <a:spcPts val="0"/>
                        </a:spcAft>
                      </a:pPr>
                      <a:r>
                        <a:rPr lang="zh-CN" altLang="en-US" sz="1400" kern="100" dirty="0" smtClean="0">
                          <a:solidFill>
                            <a:srgbClr val="3366CC"/>
                          </a:solidFill>
                          <a:latin typeface="华文中宋" pitchFamily="2" charset="-122"/>
                          <a:ea typeface="华文中宋" pitchFamily="2" charset="-122"/>
                          <a:cs typeface="Times New Roman" pitchFamily="18" charset="0"/>
                        </a:rPr>
                        <a:t>外汇</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2.73</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21.61</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24.34</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1.29%</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10.20%</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11.49%</a:t>
                      </a:r>
                    </a:p>
                  </a:txBody>
                  <a:tcPr marL="9525" marR="9525" marT="9525" marB="0" anchor="ctr"/>
                </a:tc>
              </a:tr>
              <a:tr h="288000">
                <a:tc>
                  <a:txBody>
                    <a:bodyPr/>
                    <a:lstStyle/>
                    <a:p>
                      <a:pPr algn="ctr">
                        <a:spcAft>
                          <a:spcPts val="0"/>
                        </a:spcAft>
                      </a:pPr>
                      <a:r>
                        <a:rPr lang="zh-CN" altLang="en-US" sz="1400" kern="0" dirty="0" smtClean="0">
                          <a:solidFill>
                            <a:srgbClr val="3366CC"/>
                          </a:solidFill>
                          <a:latin typeface="华文中宋" pitchFamily="2" charset="-122"/>
                          <a:ea typeface="华文中宋" pitchFamily="2" charset="-122"/>
                          <a:cs typeface="+mn-cs"/>
                        </a:rPr>
                        <a:t>农产品</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0.75</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11.79</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12.54</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0.36%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5.56%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5.92%</a:t>
                      </a:r>
                    </a:p>
                  </a:txBody>
                  <a:tcPr marL="9525" marR="9525" marT="9525" marB="0" anchor="ctr"/>
                </a:tc>
              </a:tr>
              <a:tr h="288000">
                <a:tc>
                  <a:txBody>
                    <a:bodyPr/>
                    <a:lstStyle/>
                    <a:p>
                      <a:pPr algn="ctr">
                        <a:spcAft>
                          <a:spcPts val="0"/>
                        </a:spcAft>
                      </a:pPr>
                      <a:r>
                        <a:rPr lang="zh-CN" altLang="en-US" sz="1400" kern="0" dirty="0" smtClean="0">
                          <a:solidFill>
                            <a:srgbClr val="3366CC"/>
                          </a:solidFill>
                          <a:latin typeface="华文中宋" pitchFamily="2" charset="-122"/>
                          <a:ea typeface="华文中宋" pitchFamily="2" charset="-122"/>
                          <a:cs typeface="+mn-cs"/>
                        </a:rPr>
                        <a:t>能源</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0.98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8.28</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9.26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0.46%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3.91%</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4.37%</a:t>
                      </a:r>
                    </a:p>
                  </a:txBody>
                  <a:tcPr marL="9525" marR="9525" marT="9525" marB="0" anchor="ctr"/>
                </a:tc>
              </a:tr>
              <a:tr h="287904">
                <a:tc>
                  <a:txBody>
                    <a:bodyPr/>
                    <a:lstStyle/>
                    <a:p>
                      <a:pPr algn="ctr">
                        <a:spcAft>
                          <a:spcPts val="0"/>
                        </a:spcAft>
                      </a:pPr>
                      <a:r>
                        <a:rPr lang="zh-CN" sz="1400" kern="0" dirty="0">
                          <a:solidFill>
                            <a:srgbClr val="3366CC"/>
                          </a:solidFill>
                          <a:latin typeface="华文中宋" pitchFamily="2" charset="-122"/>
                          <a:ea typeface="华文中宋" pitchFamily="2" charset="-122"/>
                        </a:rPr>
                        <a:t>贵金属</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0.12</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3.07</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3.19</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0.06%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1.45%</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1.51%</a:t>
                      </a:r>
                    </a:p>
                  </a:txBody>
                  <a:tcPr marL="9525" marR="9525" marT="9525" marB="0" anchor="ctr"/>
                </a:tc>
              </a:tr>
              <a:tr h="288000">
                <a:tc>
                  <a:txBody>
                    <a:bodyPr/>
                    <a:lstStyle/>
                    <a:p>
                      <a:pPr algn="ctr">
                        <a:spcAft>
                          <a:spcPts val="0"/>
                        </a:spcAft>
                      </a:pPr>
                      <a:r>
                        <a:rPr lang="zh-CN" sz="1400" kern="0" dirty="0">
                          <a:solidFill>
                            <a:srgbClr val="3366CC"/>
                          </a:solidFill>
                          <a:latin typeface="华文中宋" pitchFamily="2" charset="-122"/>
                          <a:ea typeface="华文中宋" pitchFamily="2" charset="-122"/>
                        </a:rPr>
                        <a:t>工业金属</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0.07</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5.48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5.54</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0.03%</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2.58%</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2.62%</a:t>
                      </a:r>
                    </a:p>
                  </a:txBody>
                  <a:tcPr marL="9525" marR="9525" marT="9525" marB="0" anchor="ctr"/>
                </a:tc>
              </a:tr>
              <a:tr h="288000">
                <a:tc>
                  <a:txBody>
                    <a:bodyPr/>
                    <a:lstStyle/>
                    <a:p>
                      <a:pPr algn="ctr">
                        <a:spcAft>
                          <a:spcPts val="0"/>
                        </a:spcAft>
                      </a:pPr>
                      <a:r>
                        <a:rPr lang="zh-CN" sz="1400" kern="0" dirty="0">
                          <a:solidFill>
                            <a:srgbClr val="3366CC"/>
                          </a:solidFill>
                          <a:latin typeface="华文中宋" pitchFamily="2" charset="-122"/>
                          <a:ea typeface="华文中宋" pitchFamily="2" charset="-122"/>
                        </a:rPr>
                        <a:t>其他</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0.00</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2.53</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2.53</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0.00%</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1.19%</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1.19%</a:t>
                      </a:r>
                    </a:p>
                  </a:txBody>
                  <a:tcPr marL="9525" marR="9525" marT="9525" marB="0" anchor="ctr"/>
                </a:tc>
              </a:tr>
              <a:tr h="288000">
                <a:tc>
                  <a:txBody>
                    <a:bodyPr/>
                    <a:lstStyle/>
                    <a:p>
                      <a:pPr algn="ctr">
                        <a:spcAft>
                          <a:spcPts val="0"/>
                        </a:spcAft>
                      </a:pPr>
                      <a:r>
                        <a:rPr lang="zh-CN" altLang="en-US" sz="1400" kern="100" dirty="0" smtClean="0">
                          <a:solidFill>
                            <a:srgbClr val="3366CC"/>
                          </a:solidFill>
                          <a:latin typeface="华文中宋" pitchFamily="2" charset="-122"/>
                          <a:ea typeface="华文中宋" pitchFamily="2" charset="-122"/>
                        </a:rPr>
                        <a:t>总计</a:t>
                      </a:r>
                      <a:endParaRPr lang="zh-CN" sz="1400" kern="100" dirty="0">
                        <a:solidFill>
                          <a:srgbClr val="3366CC"/>
                        </a:solidFill>
                        <a:latin typeface="华文中宋" pitchFamily="2" charset="-122"/>
                        <a:ea typeface="华文中宋" pitchFamily="2" charset="-122"/>
                        <a:cs typeface="Times New Roman" pitchFamily="18" charset="0"/>
                      </a:endParaRPr>
                    </a:p>
                  </a:txBody>
                  <a:tcPr marL="67215" marR="67215" marT="0" marB="0" anchor="ctr">
                    <a:solidFill>
                      <a:schemeClr val="accent2">
                        <a:lumMod val="20000"/>
                        <a:lumOff val="80000"/>
                      </a:schemeClr>
                    </a:solidFill>
                  </a:tcP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101.16</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110.74</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211.90</a:t>
                      </a:r>
                    </a:p>
                  </a:txBody>
                  <a:tcPr marL="9525" marR="9525" marT="9525" marB="0" anchor="ctr"/>
                </a:tc>
                <a:tc>
                  <a:txBody>
                    <a:bodyPr/>
                    <a:lstStyle/>
                    <a:p>
                      <a:pPr marL="0" algn="ctr" defTabSz="914400" rtl="0" eaLnBrk="1" fontAlgn="ctr" latinLnBrk="0" hangingPunct="1">
                        <a:spcAft>
                          <a:spcPts val="0"/>
                        </a:spcAft>
                      </a:pPr>
                      <a:r>
                        <a:rPr lang="en-US" altLang="zh-CN" sz="1200" kern="0">
                          <a:solidFill>
                            <a:srgbClr val="3366CC"/>
                          </a:solidFill>
                          <a:latin typeface="Times New Roman" panose="02020603050405020304" pitchFamily="18" charset="0"/>
                          <a:ea typeface="华文中宋" pitchFamily="2" charset="-122"/>
                          <a:cs typeface="Times New Roman" panose="02020603050405020304" pitchFamily="18" charset="0"/>
                        </a:rPr>
                        <a:t>47.74%</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52.26%</a:t>
                      </a:r>
                    </a:p>
                  </a:txBody>
                  <a:tcPr marL="9525" marR="9525" marT="9525" marB="0" anchor="ctr"/>
                </a:tc>
                <a:tc>
                  <a:txBody>
                    <a:bodyPr/>
                    <a:lstStyle/>
                    <a:p>
                      <a:pPr marL="0" algn="ctr" defTabSz="914400" rtl="0" eaLnBrk="1" fontAlgn="ctr" latinLnBrk="0" hangingPunct="1">
                        <a:spcAft>
                          <a:spcPts val="0"/>
                        </a:spcAft>
                      </a:pPr>
                      <a:r>
                        <a:rPr lang="en-US" altLang="zh-CN" sz="1200" kern="0" dirty="0">
                          <a:solidFill>
                            <a:srgbClr val="3366CC"/>
                          </a:solidFill>
                          <a:latin typeface="Times New Roman" panose="02020603050405020304" pitchFamily="18" charset="0"/>
                          <a:ea typeface="华文中宋" pitchFamily="2" charset="-122"/>
                          <a:cs typeface="Times New Roman" panose="02020603050405020304" pitchFamily="18" charset="0"/>
                        </a:rPr>
                        <a:t>100.00%</a:t>
                      </a:r>
                    </a:p>
                  </a:txBody>
                  <a:tcPr marL="9525" marR="9525" marT="9525" marB="0" anchor="ctr"/>
                </a:tc>
              </a:tr>
            </a:tbl>
          </a:graphicData>
        </a:graphic>
      </p:graphicFrame>
    </p:spTree>
    <p:extLst>
      <p:ext uri="{BB962C8B-B14F-4D97-AF65-F5344CB8AC3E}">
        <p14:creationId xmlns="" xmlns:p14="http://schemas.microsoft.com/office/powerpoint/2010/main" val="1881133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7</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7</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7</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期权的定义</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441747" y="1140064"/>
            <a:ext cx="8319868" cy="5089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什么是期权（</a:t>
            </a:r>
            <a:r>
              <a:rPr lang="en-US" altLang="zh-CN" sz="2000" b="1" dirty="0" smtClean="0">
                <a:solidFill>
                  <a:srgbClr val="3366CC"/>
                </a:solidFill>
                <a:latin typeface="华文中宋" pitchFamily="2" charset="-122"/>
                <a:ea typeface="华文中宋" pitchFamily="2" charset="-122"/>
              </a:rPr>
              <a:t>Option</a:t>
            </a:r>
            <a:r>
              <a:rPr lang="zh-CN" altLang="en-US" sz="2000" b="1" dirty="0" smtClean="0">
                <a:solidFill>
                  <a:srgbClr val="3366CC"/>
                </a:solidFill>
                <a:latin typeface="华文中宋" pitchFamily="2" charset="-122"/>
                <a:ea typeface="华文中宋" pitchFamily="2" charset="-122"/>
              </a:rPr>
              <a:t>）</a:t>
            </a:r>
            <a:endParaRPr lang="en-US" altLang="zh-CN" sz="2000" b="1" dirty="0" smtClean="0">
              <a:solidFill>
                <a:srgbClr val="3366CC"/>
              </a:solidFill>
              <a:latin typeface="华文中宋" pitchFamily="2" charset="-122"/>
              <a:ea typeface="华文中宋" pitchFamily="2" charset="-122"/>
            </a:endParaRPr>
          </a:p>
        </p:txBody>
      </p:sp>
      <p:sp>
        <p:nvSpPr>
          <p:cNvPr id="3" name="圆角矩形 2"/>
          <p:cNvSpPr/>
          <p:nvPr/>
        </p:nvSpPr>
        <p:spPr>
          <a:xfrm>
            <a:off x="1043608" y="1844824"/>
            <a:ext cx="6696744" cy="108012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zh-CN" altLang="en-US" sz="2000" dirty="0">
                <a:solidFill>
                  <a:srgbClr val="3366CC"/>
                </a:solidFill>
                <a:latin typeface="华文中宋" pitchFamily="2" charset="-122"/>
                <a:ea typeface="华文中宋" pitchFamily="2" charset="-122"/>
              </a:rPr>
              <a:t>期权</a:t>
            </a:r>
            <a:r>
              <a:rPr lang="zh-CN" altLang="en-US" sz="2000" dirty="0" smtClean="0">
                <a:solidFill>
                  <a:srgbClr val="3366CC"/>
                </a:solidFill>
                <a:latin typeface="华文中宋" pitchFamily="2" charset="-122"/>
                <a:ea typeface="华文中宋" pitchFamily="2" charset="-122"/>
              </a:rPr>
              <a:t>（选择</a:t>
            </a:r>
            <a:r>
              <a:rPr lang="zh-CN" altLang="en-US" sz="2000" dirty="0">
                <a:solidFill>
                  <a:srgbClr val="3366CC"/>
                </a:solidFill>
                <a:latin typeface="华文中宋" pitchFamily="2" charset="-122"/>
                <a:ea typeface="华文中宋" pitchFamily="2" charset="-122"/>
              </a:rPr>
              <a:t>权）是一类衍生品合约</a:t>
            </a:r>
            <a:r>
              <a:rPr lang="en-US" altLang="zh-CN" sz="2000" dirty="0">
                <a:solidFill>
                  <a:srgbClr val="3366CC"/>
                </a:solidFill>
                <a:latin typeface="华文中宋" pitchFamily="2" charset="-122"/>
                <a:ea typeface="华文中宋" pitchFamily="2" charset="-122"/>
              </a:rPr>
              <a:t>,</a:t>
            </a:r>
            <a:r>
              <a:rPr lang="zh-CN" altLang="en-US" sz="2000" dirty="0">
                <a:solidFill>
                  <a:srgbClr val="3366CC"/>
                </a:solidFill>
                <a:latin typeface="华文中宋" pitchFamily="2" charset="-122"/>
                <a:ea typeface="华文中宋" pitchFamily="2" charset="-122"/>
              </a:rPr>
              <a:t>赋予买方在将来某一确定时间以特定</a:t>
            </a:r>
            <a:r>
              <a:rPr lang="zh-CN" altLang="en-US" sz="2000" dirty="0" smtClean="0">
                <a:solidFill>
                  <a:srgbClr val="3366CC"/>
                </a:solidFill>
                <a:latin typeface="华文中宋" pitchFamily="2" charset="-122"/>
                <a:ea typeface="华文中宋" pitchFamily="2" charset="-122"/>
              </a:rPr>
              <a:t>价格买入或者卖出标</a:t>
            </a:r>
            <a:r>
              <a:rPr lang="zh-CN" altLang="en-US" sz="2000" dirty="0">
                <a:solidFill>
                  <a:srgbClr val="3366CC"/>
                </a:solidFill>
                <a:latin typeface="华文中宋" pitchFamily="2" charset="-122"/>
                <a:ea typeface="华文中宋" pitchFamily="2" charset="-122"/>
              </a:rPr>
              <a:t>的资产的权利。</a:t>
            </a:r>
            <a:endParaRPr lang="en-US" altLang="zh-CN" sz="2000" dirty="0">
              <a:solidFill>
                <a:srgbClr val="3366CC"/>
              </a:solidFill>
              <a:latin typeface="华文中宋" pitchFamily="2" charset="-122"/>
              <a:ea typeface="华文中宋" pitchFamily="2" charset="-122"/>
            </a:endParaRPr>
          </a:p>
        </p:txBody>
      </p:sp>
      <p:sp>
        <p:nvSpPr>
          <p:cNvPr id="4" name="圆角矩形 3"/>
          <p:cNvSpPr/>
          <p:nvPr/>
        </p:nvSpPr>
        <p:spPr>
          <a:xfrm>
            <a:off x="1619672" y="4653136"/>
            <a:ext cx="1080120" cy="50405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期权买方</a:t>
            </a:r>
            <a:endParaRPr lang="zh-CN" altLang="en-US" dirty="0"/>
          </a:p>
        </p:txBody>
      </p:sp>
      <p:sp>
        <p:nvSpPr>
          <p:cNvPr id="10" name="圆角矩形 9"/>
          <p:cNvSpPr/>
          <p:nvPr/>
        </p:nvSpPr>
        <p:spPr>
          <a:xfrm>
            <a:off x="6146790" y="4653136"/>
            <a:ext cx="1080120" cy="50405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期权卖方</a:t>
            </a:r>
            <a:endParaRPr lang="zh-CN" altLang="en-US" dirty="0"/>
          </a:p>
        </p:txBody>
      </p:sp>
      <p:sp>
        <p:nvSpPr>
          <p:cNvPr id="5" name="左右箭头 4"/>
          <p:cNvSpPr/>
          <p:nvPr/>
        </p:nvSpPr>
        <p:spPr>
          <a:xfrm>
            <a:off x="3851920" y="4653136"/>
            <a:ext cx="1080120" cy="504056"/>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签约</a:t>
            </a:r>
            <a:endParaRPr lang="zh-CN" altLang="en-US" dirty="0"/>
          </a:p>
        </p:txBody>
      </p:sp>
      <p:sp>
        <p:nvSpPr>
          <p:cNvPr id="16" name="上弧形箭头 15"/>
          <p:cNvSpPr/>
          <p:nvPr/>
        </p:nvSpPr>
        <p:spPr>
          <a:xfrm>
            <a:off x="2411760" y="3861048"/>
            <a:ext cx="4032448" cy="792088"/>
          </a:xfrm>
          <a:prstGeom prst="curved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上弧形箭头 20"/>
          <p:cNvSpPr/>
          <p:nvPr/>
        </p:nvSpPr>
        <p:spPr>
          <a:xfrm rot="10800000">
            <a:off x="2411760" y="5157192"/>
            <a:ext cx="4032448" cy="792089"/>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3702715" y="3909281"/>
            <a:ext cx="1797932" cy="584775"/>
          </a:xfrm>
          <a:prstGeom prst="rect">
            <a:avLst/>
          </a:prstGeom>
          <a:noFill/>
        </p:spPr>
        <p:txBody>
          <a:bodyPr wrap="square" rtlCol="0">
            <a:spAutoFit/>
          </a:bodyPr>
          <a:lstStyle/>
          <a:p>
            <a:r>
              <a:rPr lang="zh-CN" altLang="en-US" dirty="0" smtClean="0">
                <a:latin typeface="华文中宋" pitchFamily="2" charset="-122"/>
                <a:ea typeface="华文中宋" pitchFamily="2" charset="-122"/>
              </a:rPr>
              <a:t>买方支付权利金，卖方收取权利金</a:t>
            </a:r>
            <a:endParaRPr lang="zh-CN" altLang="en-US" dirty="0">
              <a:latin typeface="华文中宋" pitchFamily="2" charset="-122"/>
              <a:ea typeface="华文中宋" pitchFamily="2" charset="-122"/>
            </a:endParaRPr>
          </a:p>
        </p:txBody>
      </p:sp>
      <p:sp>
        <p:nvSpPr>
          <p:cNvPr id="22" name="TextBox 21"/>
          <p:cNvSpPr txBox="1"/>
          <p:nvPr/>
        </p:nvSpPr>
        <p:spPr>
          <a:xfrm>
            <a:off x="3667879" y="5364505"/>
            <a:ext cx="2128257" cy="584775"/>
          </a:xfrm>
          <a:prstGeom prst="rect">
            <a:avLst/>
          </a:prstGeom>
          <a:noFill/>
        </p:spPr>
        <p:txBody>
          <a:bodyPr wrap="square" rtlCol="0">
            <a:spAutoFit/>
          </a:bodyPr>
          <a:lstStyle/>
          <a:p>
            <a:r>
              <a:rPr lang="zh-CN" altLang="en-US" dirty="0" smtClean="0">
                <a:latin typeface="华文中宋" pitchFamily="2" charset="-122"/>
                <a:ea typeface="华文中宋" pitchFamily="2" charset="-122"/>
              </a:rPr>
              <a:t>买方获得权利，</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卖方承担履约义务</a:t>
            </a:r>
            <a:endParaRPr lang="zh-CN" altLang="en-US" dirty="0">
              <a:latin typeface="华文中宋" pitchFamily="2" charset="-122"/>
              <a:ea typeface="华文中宋" pitchFamily="2" charset="-122"/>
            </a:endParaRPr>
          </a:p>
        </p:txBody>
      </p:sp>
      <p:sp>
        <p:nvSpPr>
          <p:cNvPr id="6" name="椭圆形标注 5"/>
          <p:cNvSpPr/>
          <p:nvPr/>
        </p:nvSpPr>
        <p:spPr>
          <a:xfrm>
            <a:off x="6444208" y="3284984"/>
            <a:ext cx="1725457" cy="844676"/>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期权是权利的买卖合约</a:t>
            </a:r>
            <a:endParaRPr lang="zh-CN" altLang="en-US" dirty="0"/>
          </a:p>
        </p:txBody>
      </p:sp>
    </p:spTree>
    <p:extLst>
      <p:ext uri="{BB962C8B-B14F-4D97-AF65-F5344CB8AC3E}">
        <p14:creationId xmlns="" xmlns:p14="http://schemas.microsoft.com/office/powerpoint/2010/main" val="1327095064"/>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8</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8</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8</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80928"/>
          </a:xfrm>
          <a:prstGeom prst="rect">
            <a:avLst/>
          </a:prstGeom>
          <a:noFill/>
          <a:ln w="9525">
            <a:noFill/>
            <a:miter lim="800000"/>
            <a:headEnd/>
            <a:tailEnd/>
          </a:ln>
        </p:spPr>
        <p:txBody>
          <a:bodyPr wrap="square">
            <a:spAutoFit/>
          </a:bodyPr>
          <a:lstStyle/>
          <a:p>
            <a:pPr>
              <a:lnSpc>
                <a:spcPct val="150000"/>
              </a:lnSpc>
              <a:buClr>
                <a:srgbClr val="33CC33"/>
              </a:buClr>
            </a:pPr>
            <a:r>
              <a:rPr lang="zh-CN" altLang="en-US" sz="2400" b="1" dirty="0" smtClean="0">
                <a:solidFill>
                  <a:srgbClr val="3366CC"/>
                </a:solidFill>
                <a:latin typeface="华文中宋" pitchFamily="2" charset="-122"/>
                <a:ea typeface="华文中宋" pitchFamily="2" charset="-122"/>
              </a:rPr>
              <a:t>期权的要素</a:t>
            </a:r>
            <a:endParaRPr lang="en-US" altLang="zh-CN" sz="2000" dirty="0">
              <a:solidFill>
                <a:srgbClr val="3366CC"/>
              </a:solidFill>
              <a:latin typeface="华文中宋" pitchFamily="2" charset="-122"/>
              <a:ea typeface="华文中宋" pitchFamily="2" charset="-122"/>
              <a:cs typeface="Times New Roman" pitchFamily="18" charset="0"/>
            </a:endParaRPr>
          </a:p>
        </p:txBody>
      </p:sp>
      <p:sp>
        <p:nvSpPr>
          <p:cNvPr id="8" name="内容占位符 2"/>
          <p:cNvSpPr txBox="1">
            <a:spLocks/>
          </p:cNvSpPr>
          <p:nvPr/>
        </p:nvSpPr>
        <p:spPr bwMode="auto">
          <a:xfrm>
            <a:off x="326068" y="1071547"/>
            <a:ext cx="8072494" cy="528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2" indent="-284400">
              <a:lnSpc>
                <a:spcPct val="150000"/>
              </a:lnSpc>
              <a:buClr>
                <a:srgbClr val="33CC33"/>
              </a:buClr>
              <a:buNone/>
            </a:pPr>
            <a:endParaRPr lang="en-US" altLang="zh-CN" sz="1800" dirty="0">
              <a:solidFill>
                <a:srgbClr val="3366CC"/>
              </a:solidFill>
              <a:latin typeface="华文中宋" pitchFamily="2" charset="-122"/>
              <a:ea typeface="华文中宋" pitchFamily="2" charset="-122"/>
              <a:cs typeface="Times New Roman" pitchFamily="18" charset="0"/>
            </a:endParaRPr>
          </a:p>
        </p:txBody>
      </p:sp>
      <p:graphicFrame>
        <p:nvGraphicFramePr>
          <p:cNvPr id="5" name="图示 4"/>
          <p:cNvGraphicFramePr/>
          <p:nvPr>
            <p:extLst>
              <p:ext uri="{D42A27DB-BD31-4B8C-83A1-F6EECF244321}">
                <p14:modId xmlns="" xmlns:p14="http://schemas.microsoft.com/office/powerpoint/2010/main" val="1115964542"/>
              </p:ext>
            </p:extLst>
          </p:nvPr>
        </p:nvGraphicFramePr>
        <p:xfrm>
          <a:off x="1475656"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79616515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9</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9</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9</a:t>
            </a:fld>
            <a:r>
              <a:rPr lang="en-US" altLang="zh-CN" sz="1000" b="1" dirty="0">
                <a:solidFill>
                  <a:srgbClr val="969696"/>
                </a:solidFill>
              </a:rPr>
              <a:t> -</a:t>
            </a:r>
          </a:p>
        </p:txBody>
      </p:sp>
      <p:sp>
        <p:nvSpPr>
          <p:cNvPr id="7" name="矩形 6"/>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期权的类型</a:t>
            </a:r>
            <a:endParaRPr lang="zh-CN" altLang="zh-CN" sz="2400" b="1" dirty="0" smtClean="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342923" y="1071546"/>
            <a:ext cx="8072494" cy="528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a:lnSpc>
                <a:spcPct val="150000"/>
              </a:lnSpc>
              <a:buClr>
                <a:srgbClr val="33CC33"/>
              </a:buClr>
              <a:buFont typeface="Wingdings" pitchFamily="2" charset="2"/>
              <a:buChar char="n"/>
            </a:pPr>
            <a:r>
              <a:rPr lang="zh-CN" altLang="en-US" sz="2000" dirty="0" smtClean="0">
                <a:solidFill>
                  <a:srgbClr val="3366CC"/>
                </a:solidFill>
                <a:latin typeface="华文中宋" pitchFamily="2" charset="-122"/>
                <a:ea typeface="华文中宋" pitchFamily="2" charset="-122"/>
              </a:rPr>
              <a:t>根据期权合约中规定的交易方向，期权可以分为</a:t>
            </a:r>
            <a:r>
              <a:rPr lang="zh-CN" altLang="en-US" sz="2000" b="1" dirty="0" smtClean="0">
                <a:solidFill>
                  <a:srgbClr val="3366CC"/>
                </a:solidFill>
                <a:latin typeface="华文中宋" pitchFamily="2" charset="-122"/>
                <a:ea typeface="华文中宋" pitchFamily="2" charset="-122"/>
              </a:rPr>
              <a:t>看涨期权（买权，</a:t>
            </a:r>
            <a:r>
              <a:rPr lang="en-US" altLang="zh-CN" sz="2000" b="1" dirty="0" smtClean="0">
                <a:solidFill>
                  <a:srgbClr val="3366CC"/>
                </a:solidFill>
                <a:latin typeface="华文中宋" pitchFamily="2" charset="-122"/>
                <a:ea typeface="华文中宋" pitchFamily="2" charset="-122"/>
              </a:rPr>
              <a:t>Call Option</a:t>
            </a:r>
            <a:r>
              <a:rPr lang="zh-CN" altLang="en-US" sz="2000" b="1" dirty="0" smtClean="0">
                <a:solidFill>
                  <a:srgbClr val="3366CC"/>
                </a:solidFill>
                <a:latin typeface="华文中宋" pitchFamily="2" charset="-122"/>
                <a:ea typeface="华文中宋" pitchFamily="2" charset="-122"/>
              </a:rPr>
              <a:t>）</a:t>
            </a:r>
            <a:r>
              <a:rPr lang="zh-CN" altLang="en-US" sz="2000" dirty="0" smtClean="0">
                <a:solidFill>
                  <a:srgbClr val="3366CC"/>
                </a:solidFill>
                <a:latin typeface="华文中宋" pitchFamily="2" charset="-122"/>
                <a:ea typeface="华文中宋" pitchFamily="2" charset="-122"/>
              </a:rPr>
              <a:t>和</a:t>
            </a:r>
            <a:r>
              <a:rPr lang="zh-CN" altLang="en-US" sz="2000" b="1" dirty="0" smtClean="0">
                <a:solidFill>
                  <a:srgbClr val="3366CC"/>
                </a:solidFill>
                <a:latin typeface="华文中宋" pitchFamily="2" charset="-122"/>
                <a:ea typeface="华文中宋" pitchFamily="2" charset="-122"/>
              </a:rPr>
              <a:t>看跌期权（卖权，</a:t>
            </a:r>
            <a:r>
              <a:rPr lang="en-US" altLang="zh-CN" sz="2000" b="1" dirty="0" smtClean="0">
                <a:solidFill>
                  <a:srgbClr val="3366CC"/>
                </a:solidFill>
                <a:latin typeface="华文中宋" pitchFamily="2" charset="-122"/>
                <a:ea typeface="华文中宋" pitchFamily="2" charset="-122"/>
              </a:rPr>
              <a:t>Put Option</a:t>
            </a:r>
            <a:r>
              <a:rPr lang="zh-CN" altLang="en-US" sz="2000" dirty="0" smtClean="0">
                <a:solidFill>
                  <a:srgbClr val="3366CC"/>
                </a:solidFill>
                <a:latin typeface="华文中宋" pitchFamily="2" charset="-122"/>
                <a:ea typeface="华文中宋" pitchFamily="2" charset="-122"/>
              </a:rPr>
              <a:t>） </a:t>
            </a:r>
            <a:endParaRPr lang="en-US" altLang="zh-CN" sz="20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b="1" dirty="0">
              <a:solidFill>
                <a:srgbClr val="FFC000"/>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b="1" dirty="0" smtClean="0">
              <a:solidFill>
                <a:srgbClr val="FFC000"/>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b="1" dirty="0">
              <a:solidFill>
                <a:srgbClr val="FFC000"/>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1800" b="1" dirty="0" smtClean="0">
              <a:solidFill>
                <a:srgbClr val="FFC000"/>
              </a:solidFill>
              <a:latin typeface="华文中宋" pitchFamily="2" charset="-122"/>
              <a:ea typeface="华文中宋" pitchFamily="2" charset="-122"/>
            </a:endParaRPr>
          </a:p>
          <a:p>
            <a:pPr marL="457200" lvl="1" indent="0">
              <a:lnSpc>
                <a:spcPct val="150000"/>
              </a:lnSpc>
              <a:buClr>
                <a:srgbClr val="33CC33"/>
              </a:buClr>
              <a:buNone/>
            </a:pPr>
            <a:endParaRPr lang="en-US" altLang="zh-CN" sz="20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n"/>
            </a:pPr>
            <a:endParaRPr lang="en-US" altLang="zh-CN" sz="2000" b="1" dirty="0" smtClean="0">
              <a:solidFill>
                <a:srgbClr val="3366CC"/>
              </a:solidFill>
              <a:latin typeface="华文中宋" pitchFamily="2" charset="-122"/>
              <a:ea typeface="华文中宋" pitchFamily="2" charset="-122"/>
            </a:endParaRPr>
          </a:p>
          <a:p>
            <a:pPr lvl="2" indent="-284400">
              <a:lnSpc>
                <a:spcPct val="150000"/>
              </a:lnSpc>
              <a:buClr>
                <a:srgbClr val="33CC33"/>
              </a:buClr>
              <a:buNone/>
            </a:pPr>
            <a:endParaRPr lang="en-US" altLang="zh-CN" sz="1800" dirty="0">
              <a:solidFill>
                <a:srgbClr val="3366CC"/>
              </a:solidFill>
              <a:latin typeface="华文中宋" pitchFamily="2" charset="-122"/>
              <a:ea typeface="华文中宋" pitchFamily="2" charset="-122"/>
              <a:cs typeface="Times New Roman" pitchFamily="18" charset="0"/>
            </a:endParaRPr>
          </a:p>
        </p:txBody>
      </p:sp>
      <p:graphicFrame>
        <p:nvGraphicFramePr>
          <p:cNvPr id="2" name="图示 1"/>
          <p:cNvGraphicFramePr/>
          <p:nvPr>
            <p:extLst>
              <p:ext uri="{D42A27DB-BD31-4B8C-83A1-F6EECF244321}">
                <p14:modId xmlns="" xmlns:p14="http://schemas.microsoft.com/office/powerpoint/2010/main" val="2214665335"/>
              </p:ext>
            </p:extLst>
          </p:nvPr>
        </p:nvGraphicFramePr>
        <p:xfrm>
          <a:off x="1631034" y="2276872"/>
          <a:ext cx="5496272"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38973344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006699"/>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53588</TotalTime>
  <Words>3214</Words>
  <Application>Microsoft Office PowerPoint</Application>
  <PresentationFormat>全屏显示(4:3)</PresentationFormat>
  <Paragraphs>696</Paragraphs>
  <Slides>41</Slides>
  <Notes>20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CFFEX</vt:lpstr>
      <vt:lpstr>幻灯片 1</vt:lpstr>
      <vt:lpstr>幻灯片 2</vt:lpstr>
      <vt:lpstr>股指期权的功能应用</vt:lpstr>
      <vt:lpstr>幻灯片 4</vt:lpstr>
      <vt:lpstr>幻灯片 5</vt:lpstr>
      <vt:lpstr>      全球已经有20多个国家和地区的40家交易所上市股指期权产品</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期权交易组合策略</vt:lpstr>
      <vt:lpstr>期权交易组合策略</vt:lpstr>
      <vt:lpstr>幻灯片 39</vt:lpstr>
      <vt:lpstr>构造更多的期权组合策略</vt:lpstr>
      <vt:lpstr>幻灯片 41</vt:lpstr>
    </vt:vector>
  </TitlesOfParts>
  <Company>Play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Stone</dc:creator>
  <cp:lastModifiedBy>Zargrant</cp:lastModifiedBy>
  <cp:revision>4517</cp:revision>
  <cp:lastPrinted>2011-09-19T06:15:59Z</cp:lastPrinted>
  <dcterms:created xsi:type="dcterms:W3CDTF">2007-01-14T18:38:49Z</dcterms:created>
  <dcterms:modified xsi:type="dcterms:W3CDTF">2014-02-26T01:12:37Z</dcterms:modified>
</cp:coreProperties>
</file>