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3.xml" ContentType="application/vnd.openxmlformats-officedocument.drawingml.diagramLayout+xml"/>
  <Override PartName="/ppt/notesSlides/notesSlide21.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notesSlides/notesSlide19.xml" ContentType="application/vnd.openxmlformats-officedocument.presentationml.notesSlid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gif" ContentType="image/gif"/>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7"/>
  </p:notesMasterIdLst>
  <p:handoutMasterIdLst>
    <p:handoutMasterId r:id="rId38"/>
  </p:handoutMasterIdLst>
  <p:sldIdLst>
    <p:sldId id="256" r:id="rId2"/>
    <p:sldId id="1243" r:id="rId3"/>
    <p:sldId id="1226" r:id="rId4"/>
    <p:sldId id="1227" r:id="rId5"/>
    <p:sldId id="1244" r:id="rId6"/>
    <p:sldId id="1179" r:id="rId7"/>
    <p:sldId id="1220" r:id="rId8"/>
    <p:sldId id="1225" r:id="rId9"/>
    <p:sldId id="1219" r:id="rId10"/>
    <p:sldId id="1223" r:id="rId11"/>
    <p:sldId id="1218" r:id="rId12"/>
    <p:sldId id="1241" r:id="rId13"/>
    <p:sldId id="1200" r:id="rId14"/>
    <p:sldId id="1201" r:id="rId15"/>
    <p:sldId id="1202" r:id="rId16"/>
    <p:sldId id="1246" r:id="rId17"/>
    <p:sldId id="1247" r:id="rId18"/>
    <p:sldId id="1248" r:id="rId19"/>
    <p:sldId id="1249" r:id="rId20"/>
    <p:sldId id="1250" r:id="rId21"/>
    <p:sldId id="1251" r:id="rId22"/>
    <p:sldId id="1252" r:id="rId23"/>
    <p:sldId id="1253" r:id="rId24"/>
    <p:sldId id="1245" r:id="rId25"/>
    <p:sldId id="1228" r:id="rId26"/>
    <p:sldId id="1231" r:id="rId27"/>
    <p:sldId id="1240" r:id="rId28"/>
    <p:sldId id="1254" r:id="rId29"/>
    <p:sldId id="1255" r:id="rId30"/>
    <p:sldId id="1233" r:id="rId31"/>
    <p:sldId id="1242" r:id="rId32"/>
    <p:sldId id="1235" r:id="rId33"/>
    <p:sldId id="1237" r:id="rId34"/>
    <p:sldId id="1238" r:id="rId35"/>
    <p:sldId id="1024" r:id="rId36"/>
  </p:sldIdLst>
  <p:sldSz cx="9144000" cy="6858000" type="screen4x3"/>
  <p:notesSz cx="9874250" cy="6797675"/>
  <p:defaultTextStyle>
    <a:defPPr>
      <a:defRPr lang="zh-CN"/>
    </a:defPPr>
    <a:lvl1pPr algn="l" rtl="0" fontAlgn="base">
      <a:spcBef>
        <a:spcPct val="0"/>
      </a:spcBef>
      <a:spcAft>
        <a:spcPct val="0"/>
      </a:spcAft>
      <a:defRPr sz="1600" kern="1200">
        <a:solidFill>
          <a:schemeClr val="tx1"/>
        </a:solidFill>
        <a:latin typeface="Arial" charset="0"/>
        <a:ea typeface="宋体" pitchFamily="2" charset="-122"/>
        <a:cs typeface="+mn-cs"/>
      </a:defRPr>
    </a:lvl1pPr>
    <a:lvl2pPr marL="457200" algn="l" rtl="0" fontAlgn="base">
      <a:spcBef>
        <a:spcPct val="0"/>
      </a:spcBef>
      <a:spcAft>
        <a:spcPct val="0"/>
      </a:spcAft>
      <a:defRPr sz="1600" kern="1200">
        <a:solidFill>
          <a:schemeClr val="tx1"/>
        </a:solidFill>
        <a:latin typeface="Arial" charset="0"/>
        <a:ea typeface="宋体" pitchFamily="2" charset="-122"/>
        <a:cs typeface="+mn-cs"/>
      </a:defRPr>
    </a:lvl2pPr>
    <a:lvl3pPr marL="914400" algn="l" rtl="0" fontAlgn="base">
      <a:spcBef>
        <a:spcPct val="0"/>
      </a:spcBef>
      <a:spcAft>
        <a:spcPct val="0"/>
      </a:spcAft>
      <a:defRPr sz="1600" kern="1200">
        <a:solidFill>
          <a:schemeClr val="tx1"/>
        </a:solidFill>
        <a:latin typeface="Arial" charset="0"/>
        <a:ea typeface="宋体" pitchFamily="2" charset="-122"/>
        <a:cs typeface="+mn-cs"/>
      </a:defRPr>
    </a:lvl3pPr>
    <a:lvl4pPr marL="1371600" algn="l" rtl="0" fontAlgn="base">
      <a:spcBef>
        <a:spcPct val="0"/>
      </a:spcBef>
      <a:spcAft>
        <a:spcPct val="0"/>
      </a:spcAft>
      <a:defRPr sz="1600" kern="1200">
        <a:solidFill>
          <a:schemeClr val="tx1"/>
        </a:solidFill>
        <a:latin typeface="Arial" charset="0"/>
        <a:ea typeface="宋体" pitchFamily="2" charset="-122"/>
        <a:cs typeface="+mn-cs"/>
      </a:defRPr>
    </a:lvl4pPr>
    <a:lvl5pPr marL="1828800" algn="l" rtl="0" fontAlgn="base">
      <a:spcBef>
        <a:spcPct val="0"/>
      </a:spcBef>
      <a:spcAft>
        <a:spcPct val="0"/>
      </a:spcAft>
      <a:defRPr sz="1600" kern="1200">
        <a:solidFill>
          <a:schemeClr val="tx1"/>
        </a:solidFill>
        <a:latin typeface="Arial" charset="0"/>
        <a:ea typeface="宋体" pitchFamily="2" charset="-122"/>
        <a:cs typeface="+mn-cs"/>
      </a:defRPr>
    </a:lvl5pPr>
    <a:lvl6pPr marL="2286000" algn="l" defTabSz="914400" rtl="0" eaLnBrk="1" latinLnBrk="0" hangingPunct="1">
      <a:defRPr sz="1600" kern="1200">
        <a:solidFill>
          <a:schemeClr val="tx1"/>
        </a:solidFill>
        <a:latin typeface="Arial" charset="0"/>
        <a:ea typeface="宋体" pitchFamily="2" charset="-122"/>
        <a:cs typeface="+mn-cs"/>
      </a:defRPr>
    </a:lvl6pPr>
    <a:lvl7pPr marL="2743200" algn="l" defTabSz="914400" rtl="0" eaLnBrk="1" latinLnBrk="0" hangingPunct="1">
      <a:defRPr sz="1600" kern="1200">
        <a:solidFill>
          <a:schemeClr val="tx1"/>
        </a:solidFill>
        <a:latin typeface="Arial" charset="0"/>
        <a:ea typeface="宋体" pitchFamily="2" charset="-122"/>
        <a:cs typeface="+mn-cs"/>
      </a:defRPr>
    </a:lvl7pPr>
    <a:lvl8pPr marL="3200400" algn="l" defTabSz="914400" rtl="0" eaLnBrk="1" latinLnBrk="0" hangingPunct="1">
      <a:defRPr sz="1600" kern="1200">
        <a:solidFill>
          <a:schemeClr val="tx1"/>
        </a:solidFill>
        <a:latin typeface="Arial" charset="0"/>
        <a:ea typeface="宋体" pitchFamily="2" charset="-122"/>
        <a:cs typeface="+mn-cs"/>
      </a:defRPr>
    </a:lvl8pPr>
    <a:lvl9pPr marL="3657600" algn="l" defTabSz="914400" rtl="0" eaLnBrk="1" latinLnBrk="0" hangingPunct="1">
      <a:defRPr sz="1600" kern="1200">
        <a:solidFill>
          <a:schemeClr val="tx1"/>
        </a:solidFill>
        <a:latin typeface="Arial" charset="0"/>
        <a:ea typeface="宋体" pitchFamily="2"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141">
          <p15:clr>
            <a:srgbClr val="A4A3A4"/>
          </p15:clr>
        </p15:guide>
        <p15:guide id="2" pos="311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3236F"/>
    <a:srgbClr val="CC00FF"/>
    <a:srgbClr val="CC66FF"/>
    <a:srgbClr val="FF6600"/>
    <a:srgbClr val="00FF00"/>
    <a:srgbClr val="FF3300"/>
    <a:srgbClr val="3366CC"/>
    <a:srgbClr val="C0FEE5"/>
    <a:srgbClr val="006699"/>
    <a:srgbClr val="FFD9E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40" autoAdjust="0"/>
    <p:restoredTop sz="93738" autoAdjust="0"/>
  </p:normalViewPr>
  <p:slideViewPr>
    <p:cSldViewPr>
      <p:cViewPr varScale="1">
        <p:scale>
          <a:sx n="70" d="100"/>
          <a:sy n="70" d="100"/>
        </p:scale>
        <p:origin x="-104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154"/>
    </p:cViewPr>
  </p:sorterViewPr>
  <p:notesViewPr>
    <p:cSldViewPr>
      <p:cViewPr varScale="1">
        <p:scale>
          <a:sx n="52" d="100"/>
          <a:sy n="52" d="100"/>
        </p:scale>
        <p:origin x="-2682" y="-102"/>
      </p:cViewPr>
      <p:guideLst>
        <p:guide orient="horz" pos="2141"/>
        <p:guide pos="311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437453-A88A-4889-A628-8858411C2E37}" type="doc">
      <dgm:prSet loTypeId="urn:microsoft.com/office/officeart/2005/8/layout/list1" loCatId="list" qsTypeId="urn:microsoft.com/office/officeart/2005/8/quickstyle/simple2" qsCatId="simple" csTypeId="urn:microsoft.com/office/officeart/2005/8/colors/accent2_3" csCatId="accent2" phldr="1"/>
      <dgm:spPr/>
      <dgm:t>
        <a:bodyPr/>
        <a:lstStyle/>
        <a:p>
          <a:endParaRPr lang="zh-CN" altLang="en-US"/>
        </a:p>
      </dgm:t>
    </dgm:pt>
    <dgm:pt modelId="{97D44061-E821-49FC-BEA4-7F751AAE620A}">
      <dgm:prSet phldrT="[文本]" custT="1"/>
      <dgm:spPr/>
      <dgm:t>
        <a:bodyPr/>
        <a:lstStyle/>
        <a:p>
          <a:r>
            <a:rPr lang="zh-CN" altLang="en-US" sz="2200" b="1" dirty="0" smtClean="0">
              <a:solidFill>
                <a:schemeClr val="bg1"/>
              </a:solidFill>
              <a:latin typeface="华文中宋" pitchFamily="2" charset="-122"/>
              <a:ea typeface="华文中宋" pitchFamily="2" charset="-122"/>
            </a:rPr>
            <a:t>股指期权仿真交易合约设计方案</a:t>
          </a:r>
          <a:endParaRPr lang="zh-CN" altLang="en-US" sz="2200" dirty="0">
            <a:solidFill>
              <a:schemeClr val="bg1"/>
            </a:solidFill>
          </a:endParaRPr>
        </a:p>
      </dgm:t>
    </dgm:pt>
    <dgm:pt modelId="{9DD097DA-0B00-454C-9F2B-498107AB8694}" type="parTrans" cxnId="{F45BB50E-7501-44D2-BEC4-8921A8549FA1}">
      <dgm:prSet/>
      <dgm:spPr/>
      <dgm:t>
        <a:bodyPr/>
        <a:lstStyle/>
        <a:p>
          <a:endParaRPr lang="zh-CN" altLang="en-US"/>
        </a:p>
      </dgm:t>
    </dgm:pt>
    <dgm:pt modelId="{0AC5EC13-51AD-430C-8704-2A6A415AF617}" type="sibTrans" cxnId="{F45BB50E-7501-44D2-BEC4-8921A8549FA1}">
      <dgm:prSet/>
      <dgm:spPr/>
      <dgm:t>
        <a:bodyPr/>
        <a:lstStyle/>
        <a:p>
          <a:endParaRPr lang="zh-CN" altLang="en-US"/>
        </a:p>
      </dgm:t>
    </dgm:pt>
    <dgm:pt modelId="{B7E90244-983E-4000-B57A-553DE058B830}">
      <dgm:prSet phldrT="[文本]" custT="1"/>
      <dgm:spPr>
        <a:solidFill>
          <a:schemeClr val="bg1">
            <a:lumMod val="50000"/>
          </a:schemeClr>
        </a:solidFill>
      </dgm:spPr>
      <dgm:t>
        <a:bodyPr/>
        <a:lstStyle/>
        <a:p>
          <a:r>
            <a:rPr lang="zh-CN" altLang="en-US" sz="2200" dirty="0" smtClean="0">
              <a:solidFill>
                <a:schemeClr val="bg1"/>
              </a:solidFill>
              <a:latin typeface="华文中宋" pitchFamily="2" charset="-122"/>
              <a:ea typeface="华文中宋" pitchFamily="2" charset="-122"/>
            </a:rPr>
            <a:t>股指期权仿真交易核心制度</a:t>
          </a:r>
          <a:endParaRPr lang="zh-CN" altLang="en-US" sz="2200" dirty="0">
            <a:solidFill>
              <a:schemeClr val="bg1"/>
            </a:solidFill>
          </a:endParaRPr>
        </a:p>
      </dgm:t>
    </dgm:pt>
    <dgm:pt modelId="{A39EA83E-CE1F-42B9-97D5-EC7480EC0688}" type="parTrans" cxnId="{AC99D80D-7ADB-492D-A3C4-06D43D00C6B5}">
      <dgm:prSet/>
      <dgm:spPr/>
      <dgm:t>
        <a:bodyPr/>
        <a:lstStyle/>
        <a:p>
          <a:endParaRPr lang="zh-CN" altLang="en-US"/>
        </a:p>
      </dgm:t>
    </dgm:pt>
    <dgm:pt modelId="{0A4FFD57-2E86-4CE4-94ED-4724298C32A0}" type="sibTrans" cxnId="{AC99D80D-7ADB-492D-A3C4-06D43D00C6B5}">
      <dgm:prSet/>
      <dgm:spPr/>
      <dgm:t>
        <a:bodyPr/>
        <a:lstStyle/>
        <a:p>
          <a:endParaRPr lang="zh-CN" altLang="en-US"/>
        </a:p>
      </dgm:t>
    </dgm:pt>
    <dgm:pt modelId="{8831942E-4A34-487B-9DDF-5615B036791A}">
      <dgm:prSet phldrT="[文本]" custT="1"/>
      <dgm:spPr>
        <a:solidFill>
          <a:schemeClr val="bg1">
            <a:lumMod val="50000"/>
          </a:schemeClr>
        </a:solidFill>
      </dgm:spPr>
      <dgm:t>
        <a:bodyPr/>
        <a:lstStyle/>
        <a:p>
          <a:r>
            <a:rPr lang="zh-CN" altLang="en-US" sz="2200" dirty="0" smtClean="0">
              <a:solidFill>
                <a:schemeClr val="bg1"/>
              </a:solidFill>
              <a:latin typeface="华文中宋" pitchFamily="2" charset="-122"/>
              <a:ea typeface="华文中宋" pitchFamily="2" charset="-122"/>
            </a:rPr>
            <a:t>股指期权仿真交易合约要素</a:t>
          </a:r>
          <a:endParaRPr lang="zh-CN" altLang="en-US" sz="2200" dirty="0">
            <a:solidFill>
              <a:schemeClr val="bg1"/>
            </a:solidFill>
          </a:endParaRPr>
        </a:p>
      </dgm:t>
    </dgm:pt>
    <dgm:pt modelId="{32C2F36E-F569-47B3-8DC1-83B6EE436D79}" type="parTrans" cxnId="{40C8422E-0104-4721-900B-339DD3A855D4}">
      <dgm:prSet/>
      <dgm:spPr/>
      <dgm:t>
        <a:bodyPr/>
        <a:lstStyle/>
        <a:p>
          <a:endParaRPr lang="zh-CN" altLang="en-US"/>
        </a:p>
      </dgm:t>
    </dgm:pt>
    <dgm:pt modelId="{6BBE155A-C3EC-4D0B-B8A8-D04C55CF9DC4}" type="sibTrans" cxnId="{40C8422E-0104-4721-900B-339DD3A855D4}">
      <dgm:prSet/>
      <dgm:spPr/>
      <dgm:t>
        <a:bodyPr/>
        <a:lstStyle/>
        <a:p>
          <a:endParaRPr lang="zh-CN" altLang="en-US"/>
        </a:p>
      </dgm:t>
    </dgm:pt>
    <dgm:pt modelId="{54E446B9-C929-453A-A53D-3D99DF6C2DF9}" type="pres">
      <dgm:prSet presAssocID="{9E437453-A88A-4889-A628-8858411C2E37}" presName="linear" presStyleCnt="0">
        <dgm:presLayoutVars>
          <dgm:dir/>
          <dgm:animLvl val="lvl"/>
          <dgm:resizeHandles val="exact"/>
        </dgm:presLayoutVars>
      </dgm:prSet>
      <dgm:spPr/>
      <dgm:t>
        <a:bodyPr/>
        <a:lstStyle/>
        <a:p>
          <a:endParaRPr lang="zh-CN" altLang="en-US"/>
        </a:p>
      </dgm:t>
    </dgm:pt>
    <dgm:pt modelId="{5E833019-6A7D-4492-B6B8-F10F61FA5C33}" type="pres">
      <dgm:prSet presAssocID="{97D44061-E821-49FC-BEA4-7F751AAE620A}" presName="parentLin" presStyleCnt="0"/>
      <dgm:spPr/>
    </dgm:pt>
    <dgm:pt modelId="{C89AA906-C969-467E-9A6C-523780BD6E01}" type="pres">
      <dgm:prSet presAssocID="{97D44061-E821-49FC-BEA4-7F751AAE620A}" presName="parentLeftMargin" presStyleLbl="node1" presStyleIdx="0" presStyleCnt="3"/>
      <dgm:spPr/>
      <dgm:t>
        <a:bodyPr/>
        <a:lstStyle/>
        <a:p>
          <a:endParaRPr lang="zh-CN" altLang="en-US"/>
        </a:p>
      </dgm:t>
    </dgm:pt>
    <dgm:pt modelId="{5BBAE48B-CBB4-4698-BF5D-4B564B75E252}" type="pres">
      <dgm:prSet presAssocID="{97D44061-E821-49FC-BEA4-7F751AAE620A}" presName="parentText" presStyleLbl="node1" presStyleIdx="0" presStyleCnt="3">
        <dgm:presLayoutVars>
          <dgm:chMax val="0"/>
          <dgm:bulletEnabled val="1"/>
        </dgm:presLayoutVars>
      </dgm:prSet>
      <dgm:spPr/>
      <dgm:t>
        <a:bodyPr/>
        <a:lstStyle/>
        <a:p>
          <a:endParaRPr lang="zh-CN" altLang="en-US"/>
        </a:p>
      </dgm:t>
    </dgm:pt>
    <dgm:pt modelId="{7DD2566E-DB81-44C4-8C28-E71A4A30180A}" type="pres">
      <dgm:prSet presAssocID="{97D44061-E821-49FC-BEA4-7F751AAE620A}" presName="negativeSpace" presStyleCnt="0"/>
      <dgm:spPr/>
    </dgm:pt>
    <dgm:pt modelId="{889BBC21-F114-407F-A609-30D8B051E7B6}" type="pres">
      <dgm:prSet presAssocID="{97D44061-E821-49FC-BEA4-7F751AAE620A}" presName="childText" presStyleLbl="conFgAcc1" presStyleIdx="0" presStyleCnt="3">
        <dgm:presLayoutVars>
          <dgm:bulletEnabled val="1"/>
        </dgm:presLayoutVars>
      </dgm:prSet>
      <dgm:spPr/>
    </dgm:pt>
    <dgm:pt modelId="{3C845114-B088-4830-B8EE-566D359EA7D1}" type="pres">
      <dgm:prSet presAssocID="{0AC5EC13-51AD-430C-8704-2A6A415AF617}" presName="spaceBetweenRectangles" presStyleCnt="0"/>
      <dgm:spPr/>
    </dgm:pt>
    <dgm:pt modelId="{265F9CE6-B039-4165-8AD8-819158C92822}" type="pres">
      <dgm:prSet presAssocID="{8831942E-4A34-487B-9DDF-5615B036791A}" presName="parentLin" presStyleCnt="0"/>
      <dgm:spPr/>
    </dgm:pt>
    <dgm:pt modelId="{CA75F023-1B29-4788-9C80-CA3E595DADFD}" type="pres">
      <dgm:prSet presAssocID="{8831942E-4A34-487B-9DDF-5615B036791A}" presName="parentLeftMargin" presStyleLbl="node1" presStyleIdx="0" presStyleCnt="3"/>
      <dgm:spPr/>
      <dgm:t>
        <a:bodyPr/>
        <a:lstStyle/>
        <a:p>
          <a:endParaRPr lang="zh-CN" altLang="en-US"/>
        </a:p>
      </dgm:t>
    </dgm:pt>
    <dgm:pt modelId="{C800D84D-5AE7-4473-BE38-1A0EA1215705}" type="pres">
      <dgm:prSet presAssocID="{8831942E-4A34-487B-9DDF-5615B036791A}" presName="parentText" presStyleLbl="node1" presStyleIdx="1" presStyleCnt="3">
        <dgm:presLayoutVars>
          <dgm:chMax val="0"/>
          <dgm:bulletEnabled val="1"/>
        </dgm:presLayoutVars>
      </dgm:prSet>
      <dgm:spPr/>
      <dgm:t>
        <a:bodyPr/>
        <a:lstStyle/>
        <a:p>
          <a:endParaRPr lang="zh-CN" altLang="en-US"/>
        </a:p>
      </dgm:t>
    </dgm:pt>
    <dgm:pt modelId="{0FA84495-9C5F-4456-9CFB-D18E48F64A3B}" type="pres">
      <dgm:prSet presAssocID="{8831942E-4A34-487B-9DDF-5615B036791A}" presName="negativeSpace" presStyleCnt="0"/>
      <dgm:spPr/>
    </dgm:pt>
    <dgm:pt modelId="{533AD516-9A93-4BC3-AD12-ED0B6D419A9B}" type="pres">
      <dgm:prSet presAssocID="{8831942E-4A34-487B-9DDF-5615B036791A}" presName="childText" presStyleLbl="conFgAcc1" presStyleIdx="1" presStyleCnt="3">
        <dgm:presLayoutVars>
          <dgm:bulletEnabled val="1"/>
        </dgm:presLayoutVars>
      </dgm:prSet>
      <dgm:spPr/>
    </dgm:pt>
    <dgm:pt modelId="{D7D13168-74E5-48B2-930E-1B62D679185A}" type="pres">
      <dgm:prSet presAssocID="{6BBE155A-C3EC-4D0B-B8A8-D04C55CF9DC4}" presName="spaceBetweenRectangles" presStyleCnt="0"/>
      <dgm:spPr/>
    </dgm:pt>
    <dgm:pt modelId="{5276F784-133D-4F77-8C4E-01CBDE6CFAF1}" type="pres">
      <dgm:prSet presAssocID="{B7E90244-983E-4000-B57A-553DE058B830}" presName="parentLin" presStyleCnt="0"/>
      <dgm:spPr/>
    </dgm:pt>
    <dgm:pt modelId="{0C9C365F-CD8A-4A49-8762-F1FD6ACB341B}" type="pres">
      <dgm:prSet presAssocID="{B7E90244-983E-4000-B57A-553DE058B830}" presName="parentLeftMargin" presStyleLbl="node1" presStyleIdx="1" presStyleCnt="3"/>
      <dgm:spPr/>
      <dgm:t>
        <a:bodyPr/>
        <a:lstStyle/>
        <a:p>
          <a:endParaRPr lang="zh-CN" altLang="en-US"/>
        </a:p>
      </dgm:t>
    </dgm:pt>
    <dgm:pt modelId="{69D82B42-0C92-4BFD-A07C-D7E7186729CF}" type="pres">
      <dgm:prSet presAssocID="{B7E90244-983E-4000-B57A-553DE058B830}" presName="parentText" presStyleLbl="node1" presStyleIdx="2" presStyleCnt="3">
        <dgm:presLayoutVars>
          <dgm:chMax val="0"/>
          <dgm:bulletEnabled val="1"/>
        </dgm:presLayoutVars>
      </dgm:prSet>
      <dgm:spPr/>
      <dgm:t>
        <a:bodyPr/>
        <a:lstStyle/>
        <a:p>
          <a:endParaRPr lang="zh-CN" altLang="en-US"/>
        </a:p>
      </dgm:t>
    </dgm:pt>
    <dgm:pt modelId="{85F29E8B-7F09-4E10-A2F5-1D639B1147F5}" type="pres">
      <dgm:prSet presAssocID="{B7E90244-983E-4000-B57A-553DE058B830}" presName="negativeSpace" presStyleCnt="0"/>
      <dgm:spPr/>
    </dgm:pt>
    <dgm:pt modelId="{FA80EEDC-D69A-48AC-B542-AFEC631CBFA9}" type="pres">
      <dgm:prSet presAssocID="{B7E90244-983E-4000-B57A-553DE058B830}" presName="childText" presStyleLbl="conFgAcc1" presStyleIdx="2" presStyleCnt="3">
        <dgm:presLayoutVars>
          <dgm:bulletEnabled val="1"/>
        </dgm:presLayoutVars>
      </dgm:prSet>
      <dgm:spPr/>
    </dgm:pt>
  </dgm:ptLst>
  <dgm:cxnLst>
    <dgm:cxn modelId="{40C8422E-0104-4721-900B-339DD3A855D4}" srcId="{9E437453-A88A-4889-A628-8858411C2E37}" destId="{8831942E-4A34-487B-9DDF-5615B036791A}" srcOrd="1" destOrd="0" parTransId="{32C2F36E-F569-47B3-8DC1-83B6EE436D79}" sibTransId="{6BBE155A-C3EC-4D0B-B8A8-D04C55CF9DC4}"/>
    <dgm:cxn modelId="{20AEF86D-40FC-434E-81F2-072487F78B59}" type="presOf" srcId="{8831942E-4A34-487B-9DDF-5615B036791A}" destId="{C800D84D-5AE7-4473-BE38-1A0EA1215705}" srcOrd="1" destOrd="0" presId="urn:microsoft.com/office/officeart/2005/8/layout/list1"/>
    <dgm:cxn modelId="{AC99D80D-7ADB-492D-A3C4-06D43D00C6B5}" srcId="{9E437453-A88A-4889-A628-8858411C2E37}" destId="{B7E90244-983E-4000-B57A-553DE058B830}" srcOrd="2" destOrd="0" parTransId="{A39EA83E-CE1F-42B9-97D5-EC7480EC0688}" sibTransId="{0A4FFD57-2E86-4CE4-94ED-4724298C32A0}"/>
    <dgm:cxn modelId="{0CAAB406-C25F-42FB-A3F1-EC3B5C2591DC}" type="presOf" srcId="{97D44061-E821-49FC-BEA4-7F751AAE620A}" destId="{5BBAE48B-CBB4-4698-BF5D-4B564B75E252}" srcOrd="1" destOrd="0" presId="urn:microsoft.com/office/officeart/2005/8/layout/list1"/>
    <dgm:cxn modelId="{8E4A5EEA-95B9-438D-AE19-A14E5977EC35}" type="presOf" srcId="{B7E90244-983E-4000-B57A-553DE058B830}" destId="{0C9C365F-CD8A-4A49-8762-F1FD6ACB341B}" srcOrd="0" destOrd="0" presId="urn:microsoft.com/office/officeart/2005/8/layout/list1"/>
    <dgm:cxn modelId="{FADCED1A-77A6-4603-BE9B-ADEA35AF5678}" type="presOf" srcId="{9E437453-A88A-4889-A628-8858411C2E37}" destId="{54E446B9-C929-453A-A53D-3D99DF6C2DF9}" srcOrd="0" destOrd="0" presId="urn:microsoft.com/office/officeart/2005/8/layout/list1"/>
    <dgm:cxn modelId="{F45BB50E-7501-44D2-BEC4-8921A8549FA1}" srcId="{9E437453-A88A-4889-A628-8858411C2E37}" destId="{97D44061-E821-49FC-BEA4-7F751AAE620A}" srcOrd="0" destOrd="0" parTransId="{9DD097DA-0B00-454C-9F2B-498107AB8694}" sibTransId="{0AC5EC13-51AD-430C-8704-2A6A415AF617}"/>
    <dgm:cxn modelId="{C92F624A-BC70-4AD0-B41D-D32DA269684B}" type="presOf" srcId="{8831942E-4A34-487B-9DDF-5615B036791A}" destId="{CA75F023-1B29-4788-9C80-CA3E595DADFD}" srcOrd="0" destOrd="0" presId="urn:microsoft.com/office/officeart/2005/8/layout/list1"/>
    <dgm:cxn modelId="{B8BA2961-389C-449E-8F34-A69424524F45}" type="presOf" srcId="{97D44061-E821-49FC-BEA4-7F751AAE620A}" destId="{C89AA906-C969-467E-9A6C-523780BD6E01}" srcOrd="0" destOrd="0" presId="urn:microsoft.com/office/officeart/2005/8/layout/list1"/>
    <dgm:cxn modelId="{A6F3702C-05C5-4EB4-A67B-F14918E1B8B6}" type="presOf" srcId="{B7E90244-983E-4000-B57A-553DE058B830}" destId="{69D82B42-0C92-4BFD-A07C-D7E7186729CF}" srcOrd="1" destOrd="0" presId="urn:microsoft.com/office/officeart/2005/8/layout/list1"/>
    <dgm:cxn modelId="{72A0D35D-18C9-4FAF-9190-27D445C62C82}" type="presParOf" srcId="{54E446B9-C929-453A-A53D-3D99DF6C2DF9}" destId="{5E833019-6A7D-4492-B6B8-F10F61FA5C33}" srcOrd="0" destOrd="0" presId="urn:microsoft.com/office/officeart/2005/8/layout/list1"/>
    <dgm:cxn modelId="{09F0D7E4-0B0E-4C88-8824-8937E3F25AAA}" type="presParOf" srcId="{5E833019-6A7D-4492-B6B8-F10F61FA5C33}" destId="{C89AA906-C969-467E-9A6C-523780BD6E01}" srcOrd="0" destOrd="0" presId="urn:microsoft.com/office/officeart/2005/8/layout/list1"/>
    <dgm:cxn modelId="{AA7A7B3A-BD7D-42EA-9408-A8E1D6A19B3D}" type="presParOf" srcId="{5E833019-6A7D-4492-B6B8-F10F61FA5C33}" destId="{5BBAE48B-CBB4-4698-BF5D-4B564B75E252}" srcOrd="1" destOrd="0" presId="urn:microsoft.com/office/officeart/2005/8/layout/list1"/>
    <dgm:cxn modelId="{6FDBF9ED-98A5-4FC8-A12F-90394BF5E8D0}" type="presParOf" srcId="{54E446B9-C929-453A-A53D-3D99DF6C2DF9}" destId="{7DD2566E-DB81-44C4-8C28-E71A4A30180A}" srcOrd="1" destOrd="0" presId="urn:microsoft.com/office/officeart/2005/8/layout/list1"/>
    <dgm:cxn modelId="{94CE6571-4C9F-4051-A3B2-63DE263CFFA3}" type="presParOf" srcId="{54E446B9-C929-453A-A53D-3D99DF6C2DF9}" destId="{889BBC21-F114-407F-A609-30D8B051E7B6}" srcOrd="2" destOrd="0" presId="urn:microsoft.com/office/officeart/2005/8/layout/list1"/>
    <dgm:cxn modelId="{37F494B1-DD7B-4841-9C41-91958B93E1C0}" type="presParOf" srcId="{54E446B9-C929-453A-A53D-3D99DF6C2DF9}" destId="{3C845114-B088-4830-B8EE-566D359EA7D1}" srcOrd="3" destOrd="0" presId="urn:microsoft.com/office/officeart/2005/8/layout/list1"/>
    <dgm:cxn modelId="{BCEA346C-1076-4007-A9F1-7906A2D50CFD}" type="presParOf" srcId="{54E446B9-C929-453A-A53D-3D99DF6C2DF9}" destId="{265F9CE6-B039-4165-8AD8-819158C92822}" srcOrd="4" destOrd="0" presId="urn:microsoft.com/office/officeart/2005/8/layout/list1"/>
    <dgm:cxn modelId="{FC079FD3-4753-4B89-BEB0-DD9E7159C062}" type="presParOf" srcId="{265F9CE6-B039-4165-8AD8-819158C92822}" destId="{CA75F023-1B29-4788-9C80-CA3E595DADFD}" srcOrd="0" destOrd="0" presId="urn:microsoft.com/office/officeart/2005/8/layout/list1"/>
    <dgm:cxn modelId="{68BA42B3-142D-4444-BAE3-54B6320F6C61}" type="presParOf" srcId="{265F9CE6-B039-4165-8AD8-819158C92822}" destId="{C800D84D-5AE7-4473-BE38-1A0EA1215705}" srcOrd="1" destOrd="0" presId="urn:microsoft.com/office/officeart/2005/8/layout/list1"/>
    <dgm:cxn modelId="{C069B336-4CC3-47BB-B71E-149E3D462029}" type="presParOf" srcId="{54E446B9-C929-453A-A53D-3D99DF6C2DF9}" destId="{0FA84495-9C5F-4456-9CFB-D18E48F64A3B}" srcOrd="5" destOrd="0" presId="urn:microsoft.com/office/officeart/2005/8/layout/list1"/>
    <dgm:cxn modelId="{6480EEDA-7696-4F4B-A202-2641835DE50D}" type="presParOf" srcId="{54E446B9-C929-453A-A53D-3D99DF6C2DF9}" destId="{533AD516-9A93-4BC3-AD12-ED0B6D419A9B}" srcOrd="6" destOrd="0" presId="urn:microsoft.com/office/officeart/2005/8/layout/list1"/>
    <dgm:cxn modelId="{9ECC6851-3688-4EF9-8C66-3F85865716FE}" type="presParOf" srcId="{54E446B9-C929-453A-A53D-3D99DF6C2DF9}" destId="{D7D13168-74E5-48B2-930E-1B62D679185A}" srcOrd="7" destOrd="0" presId="urn:microsoft.com/office/officeart/2005/8/layout/list1"/>
    <dgm:cxn modelId="{48A10A09-09DD-4981-B336-471C65CB32AD}" type="presParOf" srcId="{54E446B9-C929-453A-A53D-3D99DF6C2DF9}" destId="{5276F784-133D-4F77-8C4E-01CBDE6CFAF1}" srcOrd="8" destOrd="0" presId="urn:microsoft.com/office/officeart/2005/8/layout/list1"/>
    <dgm:cxn modelId="{279626C1-915E-4B4A-B42B-C07BDB87ACD9}" type="presParOf" srcId="{5276F784-133D-4F77-8C4E-01CBDE6CFAF1}" destId="{0C9C365F-CD8A-4A49-8762-F1FD6ACB341B}" srcOrd="0" destOrd="0" presId="urn:microsoft.com/office/officeart/2005/8/layout/list1"/>
    <dgm:cxn modelId="{554D711B-7D1D-4F12-BF80-1247843A7CCB}" type="presParOf" srcId="{5276F784-133D-4F77-8C4E-01CBDE6CFAF1}" destId="{69D82B42-0C92-4BFD-A07C-D7E7186729CF}" srcOrd="1" destOrd="0" presId="urn:microsoft.com/office/officeart/2005/8/layout/list1"/>
    <dgm:cxn modelId="{0A521CD8-85F8-47B9-B189-E824A723DC92}" type="presParOf" srcId="{54E446B9-C929-453A-A53D-3D99DF6C2DF9}" destId="{85F29E8B-7F09-4E10-A2F5-1D639B1147F5}" srcOrd="9" destOrd="0" presId="urn:microsoft.com/office/officeart/2005/8/layout/list1"/>
    <dgm:cxn modelId="{9CE8701F-6ED6-4EB6-A8FD-AC97360F6799}" type="presParOf" srcId="{54E446B9-C929-453A-A53D-3D99DF6C2DF9}" destId="{FA80EEDC-D69A-48AC-B542-AFEC631CBFA9}" srcOrd="10" destOrd="0" presId="urn:microsoft.com/office/officeart/2005/8/layout/list1"/>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437453-A88A-4889-A628-8858411C2E37}" type="doc">
      <dgm:prSet loTypeId="urn:microsoft.com/office/officeart/2005/8/layout/list1" loCatId="list" qsTypeId="urn:microsoft.com/office/officeart/2005/8/quickstyle/simple2" qsCatId="simple" csTypeId="urn:microsoft.com/office/officeart/2005/8/colors/accent2_3" csCatId="accent2" phldr="1"/>
      <dgm:spPr/>
      <dgm:t>
        <a:bodyPr/>
        <a:lstStyle/>
        <a:p>
          <a:endParaRPr lang="zh-CN" altLang="en-US"/>
        </a:p>
      </dgm:t>
    </dgm:pt>
    <dgm:pt modelId="{97D44061-E821-49FC-BEA4-7F751AAE620A}">
      <dgm:prSet phldrT="[文本]" custT="1"/>
      <dgm:spPr>
        <a:solidFill>
          <a:schemeClr val="bg1">
            <a:lumMod val="50000"/>
          </a:schemeClr>
        </a:solidFill>
      </dgm:spPr>
      <dgm:t>
        <a:bodyPr/>
        <a:lstStyle/>
        <a:p>
          <a:r>
            <a:rPr lang="zh-CN" altLang="en-US" sz="2200" b="1" dirty="0" smtClean="0">
              <a:solidFill>
                <a:schemeClr val="bg1"/>
              </a:solidFill>
              <a:latin typeface="华文中宋" pitchFamily="2" charset="-122"/>
              <a:ea typeface="华文中宋" pitchFamily="2" charset="-122"/>
            </a:rPr>
            <a:t>股指期权仿真交易合约设计方案</a:t>
          </a:r>
          <a:endParaRPr lang="zh-CN" altLang="en-US" sz="2200" dirty="0">
            <a:solidFill>
              <a:schemeClr val="bg1"/>
            </a:solidFill>
          </a:endParaRPr>
        </a:p>
      </dgm:t>
    </dgm:pt>
    <dgm:pt modelId="{9DD097DA-0B00-454C-9F2B-498107AB8694}" type="parTrans" cxnId="{F45BB50E-7501-44D2-BEC4-8921A8549FA1}">
      <dgm:prSet/>
      <dgm:spPr/>
      <dgm:t>
        <a:bodyPr/>
        <a:lstStyle/>
        <a:p>
          <a:endParaRPr lang="zh-CN" altLang="en-US"/>
        </a:p>
      </dgm:t>
    </dgm:pt>
    <dgm:pt modelId="{0AC5EC13-51AD-430C-8704-2A6A415AF617}" type="sibTrans" cxnId="{F45BB50E-7501-44D2-BEC4-8921A8549FA1}">
      <dgm:prSet/>
      <dgm:spPr/>
      <dgm:t>
        <a:bodyPr/>
        <a:lstStyle/>
        <a:p>
          <a:endParaRPr lang="zh-CN" altLang="en-US"/>
        </a:p>
      </dgm:t>
    </dgm:pt>
    <dgm:pt modelId="{B7E90244-983E-4000-B57A-553DE058B830}">
      <dgm:prSet phldrT="[文本]" custT="1"/>
      <dgm:spPr>
        <a:solidFill>
          <a:schemeClr val="bg1">
            <a:lumMod val="50000"/>
          </a:schemeClr>
        </a:solidFill>
      </dgm:spPr>
      <dgm:t>
        <a:bodyPr/>
        <a:lstStyle/>
        <a:p>
          <a:r>
            <a:rPr lang="zh-CN" altLang="en-US" sz="2200" dirty="0" smtClean="0">
              <a:solidFill>
                <a:schemeClr val="bg1"/>
              </a:solidFill>
              <a:latin typeface="华文中宋" pitchFamily="2" charset="-122"/>
              <a:ea typeface="华文中宋" pitchFamily="2" charset="-122"/>
            </a:rPr>
            <a:t>股指期权仿真交易核心制度</a:t>
          </a:r>
          <a:endParaRPr lang="zh-CN" altLang="en-US" sz="2200" dirty="0">
            <a:solidFill>
              <a:schemeClr val="bg1"/>
            </a:solidFill>
          </a:endParaRPr>
        </a:p>
      </dgm:t>
    </dgm:pt>
    <dgm:pt modelId="{A39EA83E-CE1F-42B9-97D5-EC7480EC0688}" type="parTrans" cxnId="{AC99D80D-7ADB-492D-A3C4-06D43D00C6B5}">
      <dgm:prSet/>
      <dgm:spPr/>
      <dgm:t>
        <a:bodyPr/>
        <a:lstStyle/>
        <a:p>
          <a:endParaRPr lang="zh-CN" altLang="en-US"/>
        </a:p>
      </dgm:t>
    </dgm:pt>
    <dgm:pt modelId="{0A4FFD57-2E86-4CE4-94ED-4724298C32A0}" type="sibTrans" cxnId="{AC99D80D-7ADB-492D-A3C4-06D43D00C6B5}">
      <dgm:prSet/>
      <dgm:spPr/>
      <dgm:t>
        <a:bodyPr/>
        <a:lstStyle/>
        <a:p>
          <a:endParaRPr lang="zh-CN" altLang="en-US"/>
        </a:p>
      </dgm:t>
    </dgm:pt>
    <dgm:pt modelId="{8831942E-4A34-487B-9DDF-5615B036791A}">
      <dgm:prSet phldrT="[文本]" custT="1"/>
      <dgm:spPr>
        <a:solidFill>
          <a:srgbClr val="2D2D8A"/>
        </a:solidFill>
      </dgm:spPr>
      <dgm:t>
        <a:bodyPr/>
        <a:lstStyle/>
        <a:p>
          <a:r>
            <a:rPr lang="zh-CN" altLang="en-US" sz="2200" dirty="0" smtClean="0">
              <a:solidFill>
                <a:schemeClr val="bg1"/>
              </a:solidFill>
              <a:latin typeface="华文中宋" pitchFamily="2" charset="-122"/>
              <a:ea typeface="华文中宋" pitchFamily="2" charset="-122"/>
            </a:rPr>
            <a:t>股指期权仿真交易合约要素</a:t>
          </a:r>
          <a:endParaRPr lang="zh-CN" altLang="en-US" sz="2200" dirty="0">
            <a:solidFill>
              <a:schemeClr val="bg1"/>
            </a:solidFill>
          </a:endParaRPr>
        </a:p>
      </dgm:t>
    </dgm:pt>
    <dgm:pt modelId="{32C2F36E-F569-47B3-8DC1-83B6EE436D79}" type="parTrans" cxnId="{40C8422E-0104-4721-900B-339DD3A855D4}">
      <dgm:prSet/>
      <dgm:spPr/>
      <dgm:t>
        <a:bodyPr/>
        <a:lstStyle/>
        <a:p>
          <a:endParaRPr lang="zh-CN" altLang="en-US"/>
        </a:p>
      </dgm:t>
    </dgm:pt>
    <dgm:pt modelId="{6BBE155A-C3EC-4D0B-B8A8-D04C55CF9DC4}" type="sibTrans" cxnId="{40C8422E-0104-4721-900B-339DD3A855D4}">
      <dgm:prSet/>
      <dgm:spPr/>
      <dgm:t>
        <a:bodyPr/>
        <a:lstStyle/>
        <a:p>
          <a:endParaRPr lang="zh-CN" altLang="en-US"/>
        </a:p>
      </dgm:t>
    </dgm:pt>
    <dgm:pt modelId="{54E446B9-C929-453A-A53D-3D99DF6C2DF9}" type="pres">
      <dgm:prSet presAssocID="{9E437453-A88A-4889-A628-8858411C2E37}" presName="linear" presStyleCnt="0">
        <dgm:presLayoutVars>
          <dgm:dir/>
          <dgm:animLvl val="lvl"/>
          <dgm:resizeHandles val="exact"/>
        </dgm:presLayoutVars>
      </dgm:prSet>
      <dgm:spPr/>
      <dgm:t>
        <a:bodyPr/>
        <a:lstStyle/>
        <a:p>
          <a:endParaRPr lang="zh-CN" altLang="en-US"/>
        </a:p>
      </dgm:t>
    </dgm:pt>
    <dgm:pt modelId="{5E833019-6A7D-4492-B6B8-F10F61FA5C33}" type="pres">
      <dgm:prSet presAssocID="{97D44061-E821-49FC-BEA4-7F751AAE620A}" presName="parentLin" presStyleCnt="0"/>
      <dgm:spPr/>
    </dgm:pt>
    <dgm:pt modelId="{C89AA906-C969-467E-9A6C-523780BD6E01}" type="pres">
      <dgm:prSet presAssocID="{97D44061-E821-49FC-BEA4-7F751AAE620A}" presName="parentLeftMargin" presStyleLbl="node1" presStyleIdx="0" presStyleCnt="3"/>
      <dgm:spPr/>
      <dgm:t>
        <a:bodyPr/>
        <a:lstStyle/>
        <a:p>
          <a:endParaRPr lang="zh-CN" altLang="en-US"/>
        </a:p>
      </dgm:t>
    </dgm:pt>
    <dgm:pt modelId="{5BBAE48B-CBB4-4698-BF5D-4B564B75E252}" type="pres">
      <dgm:prSet presAssocID="{97D44061-E821-49FC-BEA4-7F751AAE620A}" presName="parentText" presStyleLbl="node1" presStyleIdx="0" presStyleCnt="3">
        <dgm:presLayoutVars>
          <dgm:chMax val="0"/>
          <dgm:bulletEnabled val="1"/>
        </dgm:presLayoutVars>
      </dgm:prSet>
      <dgm:spPr/>
      <dgm:t>
        <a:bodyPr/>
        <a:lstStyle/>
        <a:p>
          <a:endParaRPr lang="zh-CN" altLang="en-US"/>
        </a:p>
      </dgm:t>
    </dgm:pt>
    <dgm:pt modelId="{7DD2566E-DB81-44C4-8C28-E71A4A30180A}" type="pres">
      <dgm:prSet presAssocID="{97D44061-E821-49FC-BEA4-7F751AAE620A}" presName="negativeSpace" presStyleCnt="0"/>
      <dgm:spPr/>
    </dgm:pt>
    <dgm:pt modelId="{889BBC21-F114-407F-A609-30D8B051E7B6}" type="pres">
      <dgm:prSet presAssocID="{97D44061-E821-49FC-BEA4-7F751AAE620A}" presName="childText" presStyleLbl="conFgAcc1" presStyleIdx="0" presStyleCnt="3">
        <dgm:presLayoutVars>
          <dgm:bulletEnabled val="1"/>
        </dgm:presLayoutVars>
      </dgm:prSet>
      <dgm:spPr/>
    </dgm:pt>
    <dgm:pt modelId="{3C845114-B088-4830-B8EE-566D359EA7D1}" type="pres">
      <dgm:prSet presAssocID="{0AC5EC13-51AD-430C-8704-2A6A415AF617}" presName="spaceBetweenRectangles" presStyleCnt="0"/>
      <dgm:spPr/>
    </dgm:pt>
    <dgm:pt modelId="{265F9CE6-B039-4165-8AD8-819158C92822}" type="pres">
      <dgm:prSet presAssocID="{8831942E-4A34-487B-9DDF-5615B036791A}" presName="parentLin" presStyleCnt="0"/>
      <dgm:spPr/>
    </dgm:pt>
    <dgm:pt modelId="{CA75F023-1B29-4788-9C80-CA3E595DADFD}" type="pres">
      <dgm:prSet presAssocID="{8831942E-4A34-487B-9DDF-5615B036791A}" presName="parentLeftMargin" presStyleLbl="node1" presStyleIdx="0" presStyleCnt="3"/>
      <dgm:spPr/>
      <dgm:t>
        <a:bodyPr/>
        <a:lstStyle/>
        <a:p>
          <a:endParaRPr lang="zh-CN" altLang="en-US"/>
        </a:p>
      </dgm:t>
    </dgm:pt>
    <dgm:pt modelId="{C800D84D-5AE7-4473-BE38-1A0EA1215705}" type="pres">
      <dgm:prSet presAssocID="{8831942E-4A34-487B-9DDF-5615B036791A}" presName="parentText" presStyleLbl="node1" presStyleIdx="1" presStyleCnt="3">
        <dgm:presLayoutVars>
          <dgm:chMax val="0"/>
          <dgm:bulletEnabled val="1"/>
        </dgm:presLayoutVars>
      </dgm:prSet>
      <dgm:spPr/>
      <dgm:t>
        <a:bodyPr/>
        <a:lstStyle/>
        <a:p>
          <a:endParaRPr lang="zh-CN" altLang="en-US"/>
        </a:p>
      </dgm:t>
    </dgm:pt>
    <dgm:pt modelId="{0FA84495-9C5F-4456-9CFB-D18E48F64A3B}" type="pres">
      <dgm:prSet presAssocID="{8831942E-4A34-487B-9DDF-5615B036791A}" presName="negativeSpace" presStyleCnt="0"/>
      <dgm:spPr/>
    </dgm:pt>
    <dgm:pt modelId="{533AD516-9A93-4BC3-AD12-ED0B6D419A9B}" type="pres">
      <dgm:prSet presAssocID="{8831942E-4A34-487B-9DDF-5615B036791A}" presName="childText" presStyleLbl="conFgAcc1" presStyleIdx="1" presStyleCnt="3">
        <dgm:presLayoutVars>
          <dgm:bulletEnabled val="1"/>
        </dgm:presLayoutVars>
      </dgm:prSet>
      <dgm:spPr/>
    </dgm:pt>
    <dgm:pt modelId="{D7D13168-74E5-48B2-930E-1B62D679185A}" type="pres">
      <dgm:prSet presAssocID="{6BBE155A-C3EC-4D0B-B8A8-D04C55CF9DC4}" presName="spaceBetweenRectangles" presStyleCnt="0"/>
      <dgm:spPr/>
    </dgm:pt>
    <dgm:pt modelId="{5276F784-133D-4F77-8C4E-01CBDE6CFAF1}" type="pres">
      <dgm:prSet presAssocID="{B7E90244-983E-4000-B57A-553DE058B830}" presName="parentLin" presStyleCnt="0"/>
      <dgm:spPr/>
    </dgm:pt>
    <dgm:pt modelId="{0C9C365F-CD8A-4A49-8762-F1FD6ACB341B}" type="pres">
      <dgm:prSet presAssocID="{B7E90244-983E-4000-B57A-553DE058B830}" presName="parentLeftMargin" presStyleLbl="node1" presStyleIdx="1" presStyleCnt="3"/>
      <dgm:spPr/>
      <dgm:t>
        <a:bodyPr/>
        <a:lstStyle/>
        <a:p>
          <a:endParaRPr lang="zh-CN" altLang="en-US"/>
        </a:p>
      </dgm:t>
    </dgm:pt>
    <dgm:pt modelId="{69D82B42-0C92-4BFD-A07C-D7E7186729CF}" type="pres">
      <dgm:prSet presAssocID="{B7E90244-983E-4000-B57A-553DE058B830}" presName="parentText" presStyleLbl="node1" presStyleIdx="2" presStyleCnt="3">
        <dgm:presLayoutVars>
          <dgm:chMax val="0"/>
          <dgm:bulletEnabled val="1"/>
        </dgm:presLayoutVars>
      </dgm:prSet>
      <dgm:spPr/>
      <dgm:t>
        <a:bodyPr/>
        <a:lstStyle/>
        <a:p>
          <a:endParaRPr lang="zh-CN" altLang="en-US"/>
        </a:p>
      </dgm:t>
    </dgm:pt>
    <dgm:pt modelId="{85F29E8B-7F09-4E10-A2F5-1D639B1147F5}" type="pres">
      <dgm:prSet presAssocID="{B7E90244-983E-4000-B57A-553DE058B830}" presName="negativeSpace" presStyleCnt="0"/>
      <dgm:spPr/>
    </dgm:pt>
    <dgm:pt modelId="{FA80EEDC-D69A-48AC-B542-AFEC631CBFA9}" type="pres">
      <dgm:prSet presAssocID="{B7E90244-983E-4000-B57A-553DE058B830}" presName="childText" presStyleLbl="conFgAcc1" presStyleIdx="2" presStyleCnt="3">
        <dgm:presLayoutVars>
          <dgm:bulletEnabled val="1"/>
        </dgm:presLayoutVars>
      </dgm:prSet>
      <dgm:spPr/>
    </dgm:pt>
  </dgm:ptLst>
  <dgm:cxnLst>
    <dgm:cxn modelId="{40C8422E-0104-4721-900B-339DD3A855D4}" srcId="{9E437453-A88A-4889-A628-8858411C2E37}" destId="{8831942E-4A34-487B-9DDF-5615B036791A}" srcOrd="1" destOrd="0" parTransId="{32C2F36E-F569-47B3-8DC1-83B6EE436D79}" sibTransId="{6BBE155A-C3EC-4D0B-B8A8-D04C55CF9DC4}"/>
    <dgm:cxn modelId="{B4842E94-67CB-43BC-BFF3-7920AFFB8C23}" type="presOf" srcId="{B7E90244-983E-4000-B57A-553DE058B830}" destId="{69D82B42-0C92-4BFD-A07C-D7E7186729CF}" srcOrd="1" destOrd="0" presId="urn:microsoft.com/office/officeart/2005/8/layout/list1"/>
    <dgm:cxn modelId="{8660A775-8B05-45ED-A672-4F4E9624F1DD}" type="presOf" srcId="{97D44061-E821-49FC-BEA4-7F751AAE620A}" destId="{C89AA906-C969-467E-9A6C-523780BD6E01}" srcOrd="0" destOrd="0" presId="urn:microsoft.com/office/officeart/2005/8/layout/list1"/>
    <dgm:cxn modelId="{620640C5-A4B6-43D4-B622-5EE9EAFB62B9}" type="presOf" srcId="{8831942E-4A34-487B-9DDF-5615B036791A}" destId="{CA75F023-1B29-4788-9C80-CA3E595DADFD}" srcOrd="0" destOrd="0" presId="urn:microsoft.com/office/officeart/2005/8/layout/list1"/>
    <dgm:cxn modelId="{AC99D80D-7ADB-492D-A3C4-06D43D00C6B5}" srcId="{9E437453-A88A-4889-A628-8858411C2E37}" destId="{B7E90244-983E-4000-B57A-553DE058B830}" srcOrd="2" destOrd="0" parTransId="{A39EA83E-CE1F-42B9-97D5-EC7480EC0688}" sibTransId="{0A4FFD57-2E86-4CE4-94ED-4724298C32A0}"/>
    <dgm:cxn modelId="{4DEDE44B-1476-4C16-AD7A-A0518553EDC7}" type="presOf" srcId="{B7E90244-983E-4000-B57A-553DE058B830}" destId="{0C9C365F-CD8A-4A49-8762-F1FD6ACB341B}" srcOrd="0" destOrd="0" presId="urn:microsoft.com/office/officeart/2005/8/layout/list1"/>
    <dgm:cxn modelId="{F0B236BD-19D4-4F83-8079-A019EBA22326}" type="presOf" srcId="{97D44061-E821-49FC-BEA4-7F751AAE620A}" destId="{5BBAE48B-CBB4-4698-BF5D-4B564B75E252}" srcOrd="1" destOrd="0" presId="urn:microsoft.com/office/officeart/2005/8/layout/list1"/>
    <dgm:cxn modelId="{F45BB50E-7501-44D2-BEC4-8921A8549FA1}" srcId="{9E437453-A88A-4889-A628-8858411C2E37}" destId="{97D44061-E821-49FC-BEA4-7F751AAE620A}" srcOrd="0" destOrd="0" parTransId="{9DD097DA-0B00-454C-9F2B-498107AB8694}" sibTransId="{0AC5EC13-51AD-430C-8704-2A6A415AF617}"/>
    <dgm:cxn modelId="{2B4EC87D-761F-46A7-8B39-6D457BBFD3D7}" type="presOf" srcId="{8831942E-4A34-487B-9DDF-5615B036791A}" destId="{C800D84D-5AE7-4473-BE38-1A0EA1215705}" srcOrd="1" destOrd="0" presId="urn:microsoft.com/office/officeart/2005/8/layout/list1"/>
    <dgm:cxn modelId="{A81B062D-723A-457D-BF2A-6588B5244507}" type="presOf" srcId="{9E437453-A88A-4889-A628-8858411C2E37}" destId="{54E446B9-C929-453A-A53D-3D99DF6C2DF9}" srcOrd="0" destOrd="0" presId="urn:microsoft.com/office/officeart/2005/8/layout/list1"/>
    <dgm:cxn modelId="{E2046438-F649-4B0B-93E4-C72CF0037F7A}" type="presParOf" srcId="{54E446B9-C929-453A-A53D-3D99DF6C2DF9}" destId="{5E833019-6A7D-4492-B6B8-F10F61FA5C33}" srcOrd="0" destOrd="0" presId="urn:microsoft.com/office/officeart/2005/8/layout/list1"/>
    <dgm:cxn modelId="{B48EF40C-CD9E-4537-8675-1D3689AAD29D}" type="presParOf" srcId="{5E833019-6A7D-4492-B6B8-F10F61FA5C33}" destId="{C89AA906-C969-467E-9A6C-523780BD6E01}" srcOrd="0" destOrd="0" presId="urn:microsoft.com/office/officeart/2005/8/layout/list1"/>
    <dgm:cxn modelId="{F30C8379-93E9-4113-AC6F-9AAA7DB07092}" type="presParOf" srcId="{5E833019-6A7D-4492-B6B8-F10F61FA5C33}" destId="{5BBAE48B-CBB4-4698-BF5D-4B564B75E252}" srcOrd="1" destOrd="0" presId="urn:microsoft.com/office/officeart/2005/8/layout/list1"/>
    <dgm:cxn modelId="{1BE0F3D9-4B43-409B-A30B-2C7E8414AFD7}" type="presParOf" srcId="{54E446B9-C929-453A-A53D-3D99DF6C2DF9}" destId="{7DD2566E-DB81-44C4-8C28-E71A4A30180A}" srcOrd="1" destOrd="0" presId="urn:microsoft.com/office/officeart/2005/8/layout/list1"/>
    <dgm:cxn modelId="{4A15D457-7E0B-4E9A-9CD5-2600C91C5B6B}" type="presParOf" srcId="{54E446B9-C929-453A-A53D-3D99DF6C2DF9}" destId="{889BBC21-F114-407F-A609-30D8B051E7B6}" srcOrd="2" destOrd="0" presId="urn:microsoft.com/office/officeart/2005/8/layout/list1"/>
    <dgm:cxn modelId="{010D5FBF-1B5E-4417-ABEE-02A0073C7911}" type="presParOf" srcId="{54E446B9-C929-453A-A53D-3D99DF6C2DF9}" destId="{3C845114-B088-4830-B8EE-566D359EA7D1}" srcOrd="3" destOrd="0" presId="urn:microsoft.com/office/officeart/2005/8/layout/list1"/>
    <dgm:cxn modelId="{9BF430DC-B372-4188-81C3-D599F549500D}" type="presParOf" srcId="{54E446B9-C929-453A-A53D-3D99DF6C2DF9}" destId="{265F9CE6-B039-4165-8AD8-819158C92822}" srcOrd="4" destOrd="0" presId="urn:microsoft.com/office/officeart/2005/8/layout/list1"/>
    <dgm:cxn modelId="{E52DDE64-B5A9-44CB-B51C-0FABA2D0AC8C}" type="presParOf" srcId="{265F9CE6-B039-4165-8AD8-819158C92822}" destId="{CA75F023-1B29-4788-9C80-CA3E595DADFD}" srcOrd="0" destOrd="0" presId="urn:microsoft.com/office/officeart/2005/8/layout/list1"/>
    <dgm:cxn modelId="{96C57BFB-050F-4E6C-B618-B6A26B14F9DE}" type="presParOf" srcId="{265F9CE6-B039-4165-8AD8-819158C92822}" destId="{C800D84D-5AE7-4473-BE38-1A0EA1215705}" srcOrd="1" destOrd="0" presId="urn:microsoft.com/office/officeart/2005/8/layout/list1"/>
    <dgm:cxn modelId="{ABAD1064-3FCD-4D4C-8A7C-2C7481B941C8}" type="presParOf" srcId="{54E446B9-C929-453A-A53D-3D99DF6C2DF9}" destId="{0FA84495-9C5F-4456-9CFB-D18E48F64A3B}" srcOrd="5" destOrd="0" presId="urn:microsoft.com/office/officeart/2005/8/layout/list1"/>
    <dgm:cxn modelId="{932828A0-5A26-490F-815E-FE17F5DB84AF}" type="presParOf" srcId="{54E446B9-C929-453A-A53D-3D99DF6C2DF9}" destId="{533AD516-9A93-4BC3-AD12-ED0B6D419A9B}" srcOrd="6" destOrd="0" presId="urn:microsoft.com/office/officeart/2005/8/layout/list1"/>
    <dgm:cxn modelId="{05B3EC34-A3B8-4247-B7E8-C170C16E8D61}" type="presParOf" srcId="{54E446B9-C929-453A-A53D-3D99DF6C2DF9}" destId="{D7D13168-74E5-48B2-930E-1B62D679185A}" srcOrd="7" destOrd="0" presId="urn:microsoft.com/office/officeart/2005/8/layout/list1"/>
    <dgm:cxn modelId="{90C54B9D-106A-43EE-8232-8D67E2A99F89}" type="presParOf" srcId="{54E446B9-C929-453A-A53D-3D99DF6C2DF9}" destId="{5276F784-133D-4F77-8C4E-01CBDE6CFAF1}" srcOrd="8" destOrd="0" presId="urn:microsoft.com/office/officeart/2005/8/layout/list1"/>
    <dgm:cxn modelId="{18A08634-BD06-4C09-A9D6-1C5D1F81897C}" type="presParOf" srcId="{5276F784-133D-4F77-8C4E-01CBDE6CFAF1}" destId="{0C9C365F-CD8A-4A49-8762-F1FD6ACB341B}" srcOrd="0" destOrd="0" presId="urn:microsoft.com/office/officeart/2005/8/layout/list1"/>
    <dgm:cxn modelId="{2FF3A9AA-EAE5-4A7D-AB1E-897E609D7031}" type="presParOf" srcId="{5276F784-133D-4F77-8C4E-01CBDE6CFAF1}" destId="{69D82B42-0C92-4BFD-A07C-D7E7186729CF}" srcOrd="1" destOrd="0" presId="urn:microsoft.com/office/officeart/2005/8/layout/list1"/>
    <dgm:cxn modelId="{A19B8F11-D45F-44C3-87E7-720E90D50C02}" type="presParOf" srcId="{54E446B9-C929-453A-A53D-3D99DF6C2DF9}" destId="{85F29E8B-7F09-4E10-A2F5-1D639B1147F5}" srcOrd="9" destOrd="0" presId="urn:microsoft.com/office/officeart/2005/8/layout/list1"/>
    <dgm:cxn modelId="{371D4F29-A11A-41FD-B197-89C2D65997BC}" type="presParOf" srcId="{54E446B9-C929-453A-A53D-3D99DF6C2DF9}" destId="{FA80EEDC-D69A-48AC-B542-AFEC631CBFA9}" srcOrd="10" destOrd="0" presId="urn:microsoft.com/office/officeart/2005/8/layout/list1"/>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E437453-A88A-4889-A628-8858411C2E37}" type="doc">
      <dgm:prSet loTypeId="urn:microsoft.com/office/officeart/2005/8/layout/list1" loCatId="list" qsTypeId="urn:microsoft.com/office/officeart/2005/8/quickstyle/simple2" qsCatId="simple" csTypeId="urn:microsoft.com/office/officeart/2005/8/colors/accent2_3" csCatId="accent2" phldr="1"/>
      <dgm:spPr/>
      <dgm:t>
        <a:bodyPr/>
        <a:lstStyle/>
        <a:p>
          <a:endParaRPr lang="zh-CN" altLang="en-US"/>
        </a:p>
      </dgm:t>
    </dgm:pt>
    <dgm:pt modelId="{97D44061-E821-49FC-BEA4-7F751AAE620A}">
      <dgm:prSet phldrT="[文本]" custT="1"/>
      <dgm:spPr>
        <a:solidFill>
          <a:schemeClr val="bg1">
            <a:lumMod val="50000"/>
          </a:schemeClr>
        </a:solidFill>
      </dgm:spPr>
      <dgm:t>
        <a:bodyPr/>
        <a:lstStyle/>
        <a:p>
          <a:r>
            <a:rPr lang="zh-CN" altLang="en-US" sz="2200" b="1" dirty="0" smtClean="0">
              <a:solidFill>
                <a:schemeClr val="bg1"/>
              </a:solidFill>
              <a:latin typeface="华文中宋" pitchFamily="2" charset="-122"/>
              <a:ea typeface="华文中宋" pitchFamily="2" charset="-122"/>
            </a:rPr>
            <a:t>股指期权仿真交易合约设计方案</a:t>
          </a:r>
          <a:endParaRPr lang="zh-CN" altLang="en-US" sz="2200" dirty="0">
            <a:solidFill>
              <a:schemeClr val="bg1"/>
            </a:solidFill>
          </a:endParaRPr>
        </a:p>
      </dgm:t>
    </dgm:pt>
    <dgm:pt modelId="{9DD097DA-0B00-454C-9F2B-498107AB8694}" type="parTrans" cxnId="{F45BB50E-7501-44D2-BEC4-8921A8549FA1}">
      <dgm:prSet/>
      <dgm:spPr/>
      <dgm:t>
        <a:bodyPr/>
        <a:lstStyle/>
        <a:p>
          <a:endParaRPr lang="zh-CN" altLang="en-US"/>
        </a:p>
      </dgm:t>
    </dgm:pt>
    <dgm:pt modelId="{0AC5EC13-51AD-430C-8704-2A6A415AF617}" type="sibTrans" cxnId="{F45BB50E-7501-44D2-BEC4-8921A8549FA1}">
      <dgm:prSet/>
      <dgm:spPr/>
      <dgm:t>
        <a:bodyPr/>
        <a:lstStyle/>
        <a:p>
          <a:endParaRPr lang="zh-CN" altLang="en-US"/>
        </a:p>
      </dgm:t>
    </dgm:pt>
    <dgm:pt modelId="{B7E90244-983E-4000-B57A-553DE058B830}">
      <dgm:prSet phldrT="[文本]" custT="1"/>
      <dgm:spPr>
        <a:solidFill>
          <a:srgbClr val="2D2D8A"/>
        </a:solidFill>
      </dgm:spPr>
      <dgm:t>
        <a:bodyPr/>
        <a:lstStyle/>
        <a:p>
          <a:r>
            <a:rPr lang="zh-CN" altLang="en-US" sz="2200" dirty="0" smtClean="0">
              <a:solidFill>
                <a:schemeClr val="bg1"/>
              </a:solidFill>
              <a:latin typeface="华文中宋" pitchFamily="2" charset="-122"/>
              <a:ea typeface="华文中宋" pitchFamily="2" charset="-122"/>
            </a:rPr>
            <a:t>股指期权仿真交易核心制度</a:t>
          </a:r>
          <a:endParaRPr lang="zh-CN" altLang="en-US" sz="2200" dirty="0">
            <a:solidFill>
              <a:schemeClr val="bg1"/>
            </a:solidFill>
          </a:endParaRPr>
        </a:p>
      </dgm:t>
    </dgm:pt>
    <dgm:pt modelId="{A39EA83E-CE1F-42B9-97D5-EC7480EC0688}" type="parTrans" cxnId="{AC99D80D-7ADB-492D-A3C4-06D43D00C6B5}">
      <dgm:prSet/>
      <dgm:spPr/>
      <dgm:t>
        <a:bodyPr/>
        <a:lstStyle/>
        <a:p>
          <a:endParaRPr lang="zh-CN" altLang="en-US"/>
        </a:p>
      </dgm:t>
    </dgm:pt>
    <dgm:pt modelId="{0A4FFD57-2E86-4CE4-94ED-4724298C32A0}" type="sibTrans" cxnId="{AC99D80D-7ADB-492D-A3C4-06D43D00C6B5}">
      <dgm:prSet/>
      <dgm:spPr/>
      <dgm:t>
        <a:bodyPr/>
        <a:lstStyle/>
        <a:p>
          <a:endParaRPr lang="zh-CN" altLang="en-US"/>
        </a:p>
      </dgm:t>
    </dgm:pt>
    <dgm:pt modelId="{8831942E-4A34-487B-9DDF-5615B036791A}">
      <dgm:prSet phldrT="[文本]" custT="1"/>
      <dgm:spPr>
        <a:solidFill>
          <a:schemeClr val="bg1">
            <a:lumMod val="50000"/>
          </a:schemeClr>
        </a:solidFill>
      </dgm:spPr>
      <dgm:t>
        <a:bodyPr/>
        <a:lstStyle/>
        <a:p>
          <a:r>
            <a:rPr lang="zh-CN" altLang="en-US" sz="2200" dirty="0" smtClean="0">
              <a:solidFill>
                <a:schemeClr val="bg1"/>
              </a:solidFill>
              <a:latin typeface="华文中宋" pitchFamily="2" charset="-122"/>
              <a:ea typeface="华文中宋" pitchFamily="2" charset="-122"/>
            </a:rPr>
            <a:t>股指期权仿真交易合约要素</a:t>
          </a:r>
          <a:endParaRPr lang="zh-CN" altLang="en-US" sz="2200" dirty="0">
            <a:solidFill>
              <a:schemeClr val="bg1"/>
            </a:solidFill>
          </a:endParaRPr>
        </a:p>
      </dgm:t>
    </dgm:pt>
    <dgm:pt modelId="{32C2F36E-F569-47B3-8DC1-83B6EE436D79}" type="parTrans" cxnId="{40C8422E-0104-4721-900B-339DD3A855D4}">
      <dgm:prSet/>
      <dgm:spPr/>
      <dgm:t>
        <a:bodyPr/>
        <a:lstStyle/>
        <a:p>
          <a:endParaRPr lang="zh-CN" altLang="en-US"/>
        </a:p>
      </dgm:t>
    </dgm:pt>
    <dgm:pt modelId="{6BBE155A-C3EC-4D0B-B8A8-D04C55CF9DC4}" type="sibTrans" cxnId="{40C8422E-0104-4721-900B-339DD3A855D4}">
      <dgm:prSet/>
      <dgm:spPr/>
      <dgm:t>
        <a:bodyPr/>
        <a:lstStyle/>
        <a:p>
          <a:endParaRPr lang="zh-CN" altLang="en-US"/>
        </a:p>
      </dgm:t>
    </dgm:pt>
    <dgm:pt modelId="{54E446B9-C929-453A-A53D-3D99DF6C2DF9}" type="pres">
      <dgm:prSet presAssocID="{9E437453-A88A-4889-A628-8858411C2E37}" presName="linear" presStyleCnt="0">
        <dgm:presLayoutVars>
          <dgm:dir/>
          <dgm:animLvl val="lvl"/>
          <dgm:resizeHandles val="exact"/>
        </dgm:presLayoutVars>
      </dgm:prSet>
      <dgm:spPr/>
      <dgm:t>
        <a:bodyPr/>
        <a:lstStyle/>
        <a:p>
          <a:endParaRPr lang="zh-CN" altLang="en-US"/>
        </a:p>
      </dgm:t>
    </dgm:pt>
    <dgm:pt modelId="{5E833019-6A7D-4492-B6B8-F10F61FA5C33}" type="pres">
      <dgm:prSet presAssocID="{97D44061-E821-49FC-BEA4-7F751AAE620A}" presName="parentLin" presStyleCnt="0"/>
      <dgm:spPr/>
    </dgm:pt>
    <dgm:pt modelId="{C89AA906-C969-467E-9A6C-523780BD6E01}" type="pres">
      <dgm:prSet presAssocID="{97D44061-E821-49FC-BEA4-7F751AAE620A}" presName="parentLeftMargin" presStyleLbl="node1" presStyleIdx="0" presStyleCnt="3"/>
      <dgm:spPr/>
      <dgm:t>
        <a:bodyPr/>
        <a:lstStyle/>
        <a:p>
          <a:endParaRPr lang="zh-CN" altLang="en-US"/>
        </a:p>
      </dgm:t>
    </dgm:pt>
    <dgm:pt modelId="{5BBAE48B-CBB4-4698-BF5D-4B564B75E252}" type="pres">
      <dgm:prSet presAssocID="{97D44061-E821-49FC-BEA4-7F751AAE620A}" presName="parentText" presStyleLbl="node1" presStyleIdx="0" presStyleCnt="3">
        <dgm:presLayoutVars>
          <dgm:chMax val="0"/>
          <dgm:bulletEnabled val="1"/>
        </dgm:presLayoutVars>
      </dgm:prSet>
      <dgm:spPr/>
      <dgm:t>
        <a:bodyPr/>
        <a:lstStyle/>
        <a:p>
          <a:endParaRPr lang="zh-CN" altLang="en-US"/>
        </a:p>
      </dgm:t>
    </dgm:pt>
    <dgm:pt modelId="{7DD2566E-DB81-44C4-8C28-E71A4A30180A}" type="pres">
      <dgm:prSet presAssocID="{97D44061-E821-49FC-BEA4-7F751AAE620A}" presName="negativeSpace" presStyleCnt="0"/>
      <dgm:spPr/>
    </dgm:pt>
    <dgm:pt modelId="{889BBC21-F114-407F-A609-30D8B051E7B6}" type="pres">
      <dgm:prSet presAssocID="{97D44061-E821-49FC-BEA4-7F751AAE620A}" presName="childText" presStyleLbl="conFgAcc1" presStyleIdx="0" presStyleCnt="3">
        <dgm:presLayoutVars>
          <dgm:bulletEnabled val="1"/>
        </dgm:presLayoutVars>
      </dgm:prSet>
      <dgm:spPr/>
    </dgm:pt>
    <dgm:pt modelId="{3C845114-B088-4830-B8EE-566D359EA7D1}" type="pres">
      <dgm:prSet presAssocID="{0AC5EC13-51AD-430C-8704-2A6A415AF617}" presName="spaceBetweenRectangles" presStyleCnt="0"/>
      <dgm:spPr/>
    </dgm:pt>
    <dgm:pt modelId="{265F9CE6-B039-4165-8AD8-819158C92822}" type="pres">
      <dgm:prSet presAssocID="{8831942E-4A34-487B-9DDF-5615B036791A}" presName="parentLin" presStyleCnt="0"/>
      <dgm:spPr/>
    </dgm:pt>
    <dgm:pt modelId="{CA75F023-1B29-4788-9C80-CA3E595DADFD}" type="pres">
      <dgm:prSet presAssocID="{8831942E-4A34-487B-9DDF-5615B036791A}" presName="parentLeftMargin" presStyleLbl="node1" presStyleIdx="0" presStyleCnt="3"/>
      <dgm:spPr/>
      <dgm:t>
        <a:bodyPr/>
        <a:lstStyle/>
        <a:p>
          <a:endParaRPr lang="zh-CN" altLang="en-US"/>
        </a:p>
      </dgm:t>
    </dgm:pt>
    <dgm:pt modelId="{C800D84D-5AE7-4473-BE38-1A0EA1215705}" type="pres">
      <dgm:prSet presAssocID="{8831942E-4A34-487B-9DDF-5615B036791A}" presName="parentText" presStyleLbl="node1" presStyleIdx="1" presStyleCnt="3">
        <dgm:presLayoutVars>
          <dgm:chMax val="0"/>
          <dgm:bulletEnabled val="1"/>
        </dgm:presLayoutVars>
      </dgm:prSet>
      <dgm:spPr/>
      <dgm:t>
        <a:bodyPr/>
        <a:lstStyle/>
        <a:p>
          <a:endParaRPr lang="zh-CN" altLang="en-US"/>
        </a:p>
      </dgm:t>
    </dgm:pt>
    <dgm:pt modelId="{0FA84495-9C5F-4456-9CFB-D18E48F64A3B}" type="pres">
      <dgm:prSet presAssocID="{8831942E-4A34-487B-9DDF-5615B036791A}" presName="negativeSpace" presStyleCnt="0"/>
      <dgm:spPr/>
    </dgm:pt>
    <dgm:pt modelId="{533AD516-9A93-4BC3-AD12-ED0B6D419A9B}" type="pres">
      <dgm:prSet presAssocID="{8831942E-4A34-487B-9DDF-5615B036791A}" presName="childText" presStyleLbl="conFgAcc1" presStyleIdx="1" presStyleCnt="3">
        <dgm:presLayoutVars>
          <dgm:bulletEnabled val="1"/>
        </dgm:presLayoutVars>
      </dgm:prSet>
      <dgm:spPr/>
    </dgm:pt>
    <dgm:pt modelId="{D7D13168-74E5-48B2-930E-1B62D679185A}" type="pres">
      <dgm:prSet presAssocID="{6BBE155A-C3EC-4D0B-B8A8-D04C55CF9DC4}" presName="spaceBetweenRectangles" presStyleCnt="0"/>
      <dgm:spPr/>
    </dgm:pt>
    <dgm:pt modelId="{5276F784-133D-4F77-8C4E-01CBDE6CFAF1}" type="pres">
      <dgm:prSet presAssocID="{B7E90244-983E-4000-B57A-553DE058B830}" presName="parentLin" presStyleCnt="0"/>
      <dgm:spPr/>
    </dgm:pt>
    <dgm:pt modelId="{0C9C365F-CD8A-4A49-8762-F1FD6ACB341B}" type="pres">
      <dgm:prSet presAssocID="{B7E90244-983E-4000-B57A-553DE058B830}" presName="parentLeftMargin" presStyleLbl="node1" presStyleIdx="1" presStyleCnt="3"/>
      <dgm:spPr/>
      <dgm:t>
        <a:bodyPr/>
        <a:lstStyle/>
        <a:p>
          <a:endParaRPr lang="zh-CN" altLang="en-US"/>
        </a:p>
      </dgm:t>
    </dgm:pt>
    <dgm:pt modelId="{69D82B42-0C92-4BFD-A07C-D7E7186729CF}" type="pres">
      <dgm:prSet presAssocID="{B7E90244-983E-4000-B57A-553DE058B830}" presName="parentText" presStyleLbl="node1" presStyleIdx="2" presStyleCnt="3">
        <dgm:presLayoutVars>
          <dgm:chMax val="0"/>
          <dgm:bulletEnabled val="1"/>
        </dgm:presLayoutVars>
      </dgm:prSet>
      <dgm:spPr/>
      <dgm:t>
        <a:bodyPr/>
        <a:lstStyle/>
        <a:p>
          <a:endParaRPr lang="zh-CN" altLang="en-US"/>
        </a:p>
      </dgm:t>
    </dgm:pt>
    <dgm:pt modelId="{85F29E8B-7F09-4E10-A2F5-1D639B1147F5}" type="pres">
      <dgm:prSet presAssocID="{B7E90244-983E-4000-B57A-553DE058B830}" presName="negativeSpace" presStyleCnt="0"/>
      <dgm:spPr/>
    </dgm:pt>
    <dgm:pt modelId="{FA80EEDC-D69A-48AC-B542-AFEC631CBFA9}" type="pres">
      <dgm:prSet presAssocID="{B7E90244-983E-4000-B57A-553DE058B830}" presName="childText" presStyleLbl="conFgAcc1" presStyleIdx="2" presStyleCnt="3">
        <dgm:presLayoutVars>
          <dgm:bulletEnabled val="1"/>
        </dgm:presLayoutVars>
      </dgm:prSet>
      <dgm:spPr/>
    </dgm:pt>
  </dgm:ptLst>
  <dgm:cxnLst>
    <dgm:cxn modelId="{40C8422E-0104-4721-900B-339DD3A855D4}" srcId="{9E437453-A88A-4889-A628-8858411C2E37}" destId="{8831942E-4A34-487B-9DDF-5615B036791A}" srcOrd="1" destOrd="0" parTransId="{32C2F36E-F569-47B3-8DC1-83B6EE436D79}" sibTransId="{6BBE155A-C3EC-4D0B-B8A8-D04C55CF9DC4}"/>
    <dgm:cxn modelId="{AB034B1B-00A9-4B87-BF13-74608E878B9E}" type="presOf" srcId="{8831942E-4A34-487B-9DDF-5615B036791A}" destId="{C800D84D-5AE7-4473-BE38-1A0EA1215705}" srcOrd="1" destOrd="0" presId="urn:microsoft.com/office/officeart/2005/8/layout/list1"/>
    <dgm:cxn modelId="{6DFA3E19-59F7-42C8-A1F4-CCFF00BA4D6F}" type="presOf" srcId="{97D44061-E821-49FC-BEA4-7F751AAE620A}" destId="{C89AA906-C969-467E-9A6C-523780BD6E01}" srcOrd="0" destOrd="0" presId="urn:microsoft.com/office/officeart/2005/8/layout/list1"/>
    <dgm:cxn modelId="{AC99D80D-7ADB-492D-A3C4-06D43D00C6B5}" srcId="{9E437453-A88A-4889-A628-8858411C2E37}" destId="{B7E90244-983E-4000-B57A-553DE058B830}" srcOrd="2" destOrd="0" parTransId="{A39EA83E-CE1F-42B9-97D5-EC7480EC0688}" sibTransId="{0A4FFD57-2E86-4CE4-94ED-4724298C32A0}"/>
    <dgm:cxn modelId="{D4DC7609-3C90-4DE9-88E5-D1EEFD11A99B}" type="presOf" srcId="{9E437453-A88A-4889-A628-8858411C2E37}" destId="{54E446B9-C929-453A-A53D-3D99DF6C2DF9}" srcOrd="0" destOrd="0" presId="urn:microsoft.com/office/officeart/2005/8/layout/list1"/>
    <dgm:cxn modelId="{CBBDC038-C75C-49C8-AA63-EAF8C08A9984}" type="presOf" srcId="{B7E90244-983E-4000-B57A-553DE058B830}" destId="{0C9C365F-CD8A-4A49-8762-F1FD6ACB341B}" srcOrd="0" destOrd="0" presId="urn:microsoft.com/office/officeart/2005/8/layout/list1"/>
    <dgm:cxn modelId="{3105CD04-D5D5-42DB-A6E2-1DB5D5DE44EC}" type="presOf" srcId="{B7E90244-983E-4000-B57A-553DE058B830}" destId="{69D82B42-0C92-4BFD-A07C-D7E7186729CF}" srcOrd="1" destOrd="0" presId="urn:microsoft.com/office/officeart/2005/8/layout/list1"/>
    <dgm:cxn modelId="{F45BB50E-7501-44D2-BEC4-8921A8549FA1}" srcId="{9E437453-A88A-4889-A628-8858411C2E37}" destId="{97D44061-E821-49FC-BEA4-7F751AAE620A}" srcOrd="0" destOrd="0" parTransId="{9DD097DA-0B00-454C-9F2B-498107AB8694}" sibTransId="{0AC5EC13-51AD-430C-8704-2A6A415AF617}"/>
    <dgm:cxn modelId="{C8F6E763-029C-49C7-8FD2-95DE76529240}" type="presOf" srcId="{8831942E-4A34-487B-9DDF-5615B036791A}" destId="{CA75F023-1B29-4788-9C80-CA3E595DADFD}" srcOrd="0" destOrd="0" presId="urn:microsoft.com/office/officeart/2005/8/layout/list1"/>
    <dgm:cxn modelId="{6C89AAAC-A36E-4571-B4F9-154F680B3A8A}" type="presOf" srcId="{97D44061-E821-49FC-BEA4-7F751AAE620A}" destId="{5BBAE48B-CBB4-4698-BF5D-4B564B75E252}" srcOrd="1" destOrd="0" presId="urn:microsoft.com/office/officeart/2005/8/layout/list1"/>
    <dgm:cxn modelId="{5D38F842-E34A-4658-AA85-6C6F34950647}" type="presParOf" srcId="{54E446B9-C929-453A-A53D-3D99DF6C2DF9}" destId="{5E833019-6A7D-4492-B6B8-F10F61FA5C33}" srcOrd="0" destOrd="0" presId="urn:microsoft.com/office/officeart/2005/8/layout/list1"/>
    <dgm:cxn modelId="{B198B4AC-2AFB-4F5C-BAB6-C8B52D0F8D85}" type="presParOf" srcId="{5E833019-6A7D-4492-B6B8-F10F61FA5C33}" destId="{C89AA906-C969-467E-9A6C-523780BD6E01}" srcOrd="0" destOrd="0" presId="urn:microsoft.com/office/officeart/2005/8/layout/list1"/>
    <dgm:cxn modelId="{0B567EF4-6E1E-46FF-9718-12CBA81A81E6}" type="presParOf" srcId="{5E833019-6A7D-4492-B6B8-F10F61FA5C33}" destId="{5BBAE48B-CBB4-4698-BF5D-4B564B75E252}" srcOrd="1" destOrd="0" presId="urn:microsoft.com/office/officeart/2005/8/layout/list1"/>
    <dgm:cxn modelId="{6F3D6EA3-CF0F-4CAF-8E66-BEB1828EAAB4}" type="presParOf" srcId="{54E446B9-C929-453A-A53D-3D99DF6C2DF9}" destId="{7DD2566E-DB81-44C4-8C28-E71A4A30180A}" srcOrd="1" destOrd="0" presId="urn:microsoft.com/office/officeart/2005/8/layout/list1"/>
    <dgm:cxn modelId="{2FBF765E-A874-46C5-960A-75F2CF7A6C7C}" type="presParOf" srcId="{54E446B9-C929-453A-A53D-3D99DF6C2DF9}" destId="{889BBC21-F114-407F-A609-30D8B051E7B6}" srcOrd="2" destOrd="0" presId="urn:microsoft.com/office/officeart/2005/8/layout/list1"/>
    <dgm:cxn modelId="{1997FE50-9B27-46EC-99E7-CB522525488A}" type="presParOf" srcId="{54E446B9-C929-453A-A53D-3D99DF6C2DF9}" destId="{3C845114-B088-4830-B8EE-566D359EA7D1}" srcOrd="3" destOrd="0" presId="urn:microsoft.com/office/officeart/2005/8/layout/list1"/>
    <dgm:cxn modelId="{CF57EAFE-CDCC-4638-969E-C791046180BB}" type="presParOf" srcId="{54E446B9-C929-453A-A53D-3D99DF6C2DF9}" destId="{265F9CE6-B039-4165-8AD8-819158C92822}" srcOrd="4" destOrd="0" presId="urn:microsoft.com/office/officeart/2005/8/layout/list1"/>
    <dgm:cxn modelId="{7D834190-0898-4120-83BF-AAEA19F3F00D}" type="presParOf" srcId="{265F9CE6-B039-4165-8AD8-819158C92822}" destId="{CA75F023-1B29-4788-9C80-CA3E595DADFD}" srcOrd="0" destOrd="0" presId="urn:microsoft.com/office/officeart/2005/8/layout/list1"/>
    <dgm:cxn modelId="{7A13574F-BC15-49BE-86FF-84D6A75D72DF}" type="presParOf" srcId="{265F9CE6-B039-4165-8AD8-819158C92822}" destId="{C800D84D-5AE7-4473-BE38-1A0EA1215705}" srcOrd="1" destOrd="0" presId="urn:microsoft.com/office/officeart/2005/8/layout/list1"/>
    <dgm:cxn modelId="{30A348C2-30F5-46B5-9ABC-43EF8C61B926}" type="presParOf" srcId="{54E446B9-C929-453A-A53D-3D99DF6C2DF9}" destId="{0FA84495-9C5F-4456-9CFB-D18E48F64A3B}" srcOrd="5" destOrd="0" presId="urn:microsoft.com/office/officeart/2005/8/layout/list1"/>
    <dgm:cxn modelId="{798368EA-8F3F-41FB-9EC5-FC87697A73BC}" type="presParOf" srcId="{54E446B9-C929-453A-A53D-3D99DF6C2DF9}" destId="{533AD516-9A93-4BC3-AD12-ED0B6D419A9B}" srcOrd="6" destOrd="0" presId="urn:microsoft.com/office/officeart/2005/8/layout/list1"/>
    <dgm:cxn modelId="{346560EB-885F-4EC1-905F-29DF204E48F1}" type="presParOf" srcId="{54E446B9-C929-453A-A53D-3D99DF6C2DF9}" destId="{D7D13168-74E5-48B2-930E-1B62D679185A}" srcOrd="7" destOrd="0" presId="urn:microsoft.com/office/officeart/2005/8/layout/list1"/>
    <dgm:cxn modelId="{B373AAC7-A8DD-4F4C-8ED1-B12DF45DED56}" type="presParOf" srcId="{54E446B9-C929-453A-A53D-3D99DF6C2DF9}" destId="{5276F784-133D-4F77-8C4E-01CBDE6CFAF1}" srcOrd="8" destOrd="0" presId="urn:microsoft.com/office/officeart/2005/8/layout/list1"/>
    <dgm:cxn modelId="{ECB04FB6-46B4-4EA1-947F-F94592C368D4}" type="presParOf" srcId="{5276F784-133D-4F77-8C4E-01CBDE6CFAF1}" destId="{0C9C365F-CD8A-4A49-8762-F1FD6ACB341B}" srcOrd="0" destOrd="0" presId="urn:microsoft.com/office/officeart/2005/8/layout/list1"/>
    <dgm:cxn modelId="{F6D32B46-6426-496A-B4B8-DA244E04D225}" type="presParOf" srcId="{5276F784-133D-4F77-8C4E-01CBDE6CFAF1}" destId="{69D82B42-0C92-4BFD-A07C-D7E7186729CF}" srcOrd="1" destOrd="0" presId="urn:microsoft.com/office/officeart/2005/8/layout/list1"/>
    <dgm:cxn modelId="{7873562F-D4EE-46B1-AA7F-88B00A40A914}" type="presParOf" srcId="{54E446B9-C929-453A-A53D-3D99DF6C2DF9}" destId="{85F29E8B-7F09-4E10-A2F5-1D639B1147F5}" srcOrd="9" destOrd="0" presId="urn:microsoft.com/office/officeart/2005/8/layout/list1"/>
    <dgm:cxn modelId="{AC52082A-E6F3-4D10-B0AE-8786297F14C0}" type="presParOf" srcId="{54E446B9-C929-453A-A53D-3D99DF6C2DF9}" destId="{FA80EEDC-D69A-48AC-B542-AFEC631CBFA9}" srcOrd="10" destOrd="0" presId="urn:microsoft.com/office/officeart/2005/8/layout/list1"/>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9BBC21-F114-407F-A609-30D8B051E7B6}">
      <dsp:nvSpPr>
        <dsp:cNvPr id="0" name=""/>
        <dsp:cNvSpPr/>
      </dsp:nvSpPr>
      <dsp:spPr>
        <a:xfrm>
          <a:off x="0" y="520251"/>
          <a:ext cx="7128792" cy="781200"/>
        </a:xfrm>
        <a:prstGeom prst="rect">
          <a:avLst/>
        </a:prstGeom>
        <a:solidFill>
          <a:schemeClr val="lt1">
            <a:alpha val="90000"/>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BBAE48B-CBB4-4698-BF5D-4B564B75E252}">
      <dsp:nvSpPr>
        <dsp:cNvPr id="0" name=""/>
        <dsp:cNvSpPr/>
      </dsp:nvSpPr>
      <dsp:spPr>
        <a:xfrm>
          <a:off x="356439" y="62691"/>
          <a:ext cx="4990154" cy="915120"/>
        </a:xfrm>
        <a:prstGeom prst="roundRect">
          <a:avLst/>
        </a:prstGeom>
        <a:solidFill>
          <a:schemeClr val="accent2">
            <a:shade val="8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88616" tIns="0" rIns="188616" bIns="0" numCol="1" spcCol="1270" anchor="ctr" anchorCtr="0">
          <a:noAutofit/>
        </a:bodyPr>
        <a:lstStyle/>
        <a:p>
          <a:pPr lvl="0" algn="l" defTabSz="977900">
            <a:lnSpc>
              <a:spcPct val="90000"/>
            </a:lnSpc>
            <a:spcBef>
              <a:spcPct val="0"/>
            </a:spcBef>
            <a:spcAft>
              <a:spcPct val="35000"/>
            </a:spcAft>
          </a:pPr>
          <a:r>
            <a:rPr lang="zh-CN" altLang="en-US" sz="2200" b="1" kern="1200" dirty="0" smtClean="0">
              <a:solidFill>
                <a:schemeClr val="bg1"/>
              </a:solidFill>
              <a:latin typeface="华文中宋" pitchFamily="2" charset="-122"/>
              <a:ea typeface="华文中宋" pitchFamily="2" charset="-122"/>
            </a:rPr>
            <a:t>股指期权仿真交易合约设计方案</a:t>
          </a:r>
          <a:endParaRPr lang="zh-CN" altLang="en-US" sz="2200" kern="1200" dirty="0">
            <a:solidFill>
              <a:schemeClr val="bg1"/>
            </a:solidFill>
          </a:endParaRPr>
        </a:p>
      </dsp:txBody>
      <dsp:txXfrm>
        <a:off x="401111" y="107363"/>
        <a:ext cx="4900810" cy="825776"/>
      </dsp:txXfrm>
    </dsp:sp>
    <dsp:sp modelId="{533AD516-9A93-4BC3-AD12-ED0B6D419A9B}">
      <dsp:nvSpPr>
        <dsp:cNvPr id="0" name=""/>
        <dsp:cNvSpPr/>
      </dsp:nvSpPr>
      <dsp:spPr>
        <a:xfrm>
          <a:off x="0" y="1926412"/>
          <a:ext cx="7128792" cy="781200"/>
        </a:xfrm>
        <a:prstGeom prst="rect">
          <a:avLst/>
        </a:prstGeom>
        <a:solidFill>
          <a:schemeClr val="lt1">
            <a:alpha val="90000"/>
            <a:hueOff val="0"/>
            <a:satOff val="0"/>
            <a:lumOff val="0"/>
            <a:alphaOff val="0"/>
          </a:schemeClr>
        </a:solidFill>
        <a:ln w="25400" cap="flat" cmpd="sng" algn="ctr">
          <a:solidFill>
            <a:schemeClr val="accent2">
              <a:shade val="80000"/>
              <a:hueOff val="0"/>
              <a:satOff val="-14010"/>
              <a:lumOff val="15876"/>
              <a:alphaOff val="0"/>
            </a:schemeClr>
          </a:solidFill>
          <a:prstDash val="solid"/>
        </a:ln>
        <a:effectLst/>
      </dsp:spPr>
      <dsp:style>
        <a:lnRef idx="2">
          <a:scrgbClr r="0" g="0" b="0"/>
        </a:lnRef>
        <a:fillRef idx="1">
          <a:scrgbClr r="0" g="0" b="0"/>
        </a:fillRef>
        <a:effectRef idx="0">
          <a:scrgbClr r="0" g="0" b="0"/>
        </a:effectRef>
        <a:fontRef idx="minor"/>
      </dsp:style>
    </dsp:sp>
    <dsp:sp modelId="{C800D84D-5AE7-4473-BE38-1A0EA1215705}">
      <dsp:nvSpPr>
        <dsp:cNvPr id="0" name=""/>
        <dsp:cNvSpPr/>
      </dsp:nvSpPr>
      <dsp:spPr>
        <a:xfrm>
          <a:off x="356439" y="1468852"/>
          <a:ext cx="4990154" cy="915120"/>
        </a:xfrm>
        <a:prstGeom prst="roundRect">
          <a:avLst/>
        </a:prstGeom>
        <a:solidFill>
          <a:schemeClr val="bg1">
            <a:lumMod val="5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88616" tIns="0" rIns="188616" bIns="0" numCol="1" spcCol="1270" anchor="ctr" anchorCtr="0">
          <a:noAutofit/>
        </a:bodyPr>
        <a:lstStyle/>
        <a:p>
          <a:pPr lvl="0" algn="l" defTabSz="977900">
            <a:lnSpc>
              <a:spcPct val="90000"/>
            </a:lnSpc>
            <a:spcBef>
              <a:spcPct val="0"/>
            </a:spcBef>
            <a:spcAft>
              <a:spcPct val="35000"/>
            </a:spcAft>
          </a:pPr>
          <a:r>
            <a:rPr lang="zh-CN" altLang="en-US" sz="2200" kern="1200" dirty="0" smtClean="0">
              <a:solidFill>
                <a:schemeClr val="bg1"/>
              </a:solidFill>
              <a:latin typeface="华文中宋" pitchFamily="2" charset="-122"/>
              <a:ea typeface="华文中宋" pitchFamily="2" charset="-122"/>
            </a:rPr>
            <a:t>股指期权仿真交易</a:t>
          </a:r>
          <a:r>
            <a:rPr lang="zh-CN" altLang="en-US" sz="2200" kern="1200" dirty="0" smtClean="0">
              <a:solidFill>
                <a:schemeClr val="bg1"/>
              </a:solidFill>
              <a:latin typeface="华文中宋" pitchFamily="2" charset="-122"/>
              <a:ea typeface="华文中宋" pitchFamily="2" charset="-122"/>
            </a:rPr>
            <a:t>合约要素</a:t>
          </a:r>
          <a:endParaRPr lang="zh-CN" altLang="en-US" sz="2200" kern="1200" dirty="0">
            <a:solidFill>
              <a:schemeClr val="bg1"/>
            </a:solidFill>
          </a:endParaRPr>
        </a:p>
      </dsp:txBody>
      <dsp:txXfrm>
        <a:off x="401111" y="1513524"/>
        <a:ext cx="4900810" cy="825776"/>
      </dsp:txXfrm>
    </dsp:sp>
    <dsp:sp modelId="{FA80EEDC-D69A-48AC-B542-AFEC631CBFA9}">
      <dsp:nvSpPr>
        <dsp:cNvPr id="0" name=""/>
        <dsp:cNvSpPr/>
      </dsp:nvSpPr>
      <dsp:spPr>
        <a:xfrm>
          <a:off x="0" y="3332572"/>
          <a:ext cx="7128792" cy="781200"/>
        </a:xfrm>
        <a:prstGeom prst="rect">
          <a:avLst/>
        </a:prstGeom>
        <a:solidFill>
          <a:schemeClr val="lt1">
            <a:alpha val="90000"/>
            <a:hueOff val="0"/>
            <a:satOff val="0"/>
            <a:lumOff val="0"/>
            <a:alphaOff val="0"/>
          </a:schemeClr>
        </a:solidFill>
        <a:ln w="25400" cap="flat" cmpd="sng" algn="ctr">
          <a:solidFill>
            <a:schemeClr val="accent2">
              <a:shade val="80000"/>
              <a:hueOff val="0"/>
              <a:satOff val="-28019"/>
              <a:lumOff val="31752"/>
              <a:alphaOff val="0"/>
            </a:schemeClr>
          </a:solidFill>
          <a:prstDash val="solid"/>
        </a:ln>
        <a:effectLst/>
      </dsp:spPr>
      <dsp:style>
        <a:lnRef idx="2">
          <a:scrgbClr r="0" g="0" b="0"/>
        </a:lnRef>
        <a:fillRef idx="1">
          <a:scrgbClr r="0" g="0" b="0"/>
        </a:fillRef>
        <a:effectRef idx="0">
          <a:scrgbClr r="0" g="0" b="0"/>
        </a:effectRef>
        <a:fontRef idx="minor"/>
      </dsp:style>
    </dsp:sp>
    <dsp:sp modelId="{69D82B42-0C92-4BFD-A07C-D7E7186729CF}">
      <dsp:nvSpPr>
        <dsp:cNvPr id="0" name=""/>
        <dsp:cNvSpPr/>
      </dsp:nvSpPr>
      <dsp:spPr>
        <a:xfrm>
          <a:off x="356439" y="2875012"/>
          <a:ext cx="4990154" cy="915120"/>
        </a:xfrm>
        <a:prstGeom prst="roundRect">
          <a:avLst/>
        </a:prstGeom>
        <a:solidFill>
          <a:schemeClr val="bg1">
            <a:lumMod val="5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88616" tIns="0" rIns="188616" bIns="0" numCol="1" spcCol="1270" anchor="ctr" anchorCtr="0">
          <a:noAutofit/>
        </a:bodyPr>
        <a:lstStyle/>
        <a:p>
          <a:pPr lvl="0" algn="l" defTabSz="977900">
            <a:lnSpc>
              <a:spcPct val="90000"/>
            </a:lnSpc>
            <a:spcBef>
              <a:spcPct val="0"/>
            </a:spcBef>
            <a:spcAft>
              <a:spcPct val="35000"/>
            </a:spcAft>
          </a:pPr>
          <a:r>
            <a:rPr lang="zh-CN" altLang="en-US" sz="2200" kern="1200" dirty="0" smtClean="0">
              <a:solidFill>
                <a:schemeClr val="bg1"/>
              </a:solidFill>
              <a:latin typeface="华文中宋" pitchFamily="2" charset="-122"/>
              <a:ea typeface="华文中宋" pitchFamily="2" charset="-122"/>
            </a:rPr>
            <a:t>股指期权仿真交易核心制度</a:t>
          </a:r>
          <a:endParaRPr lang="zh-CN" altLang="en-US" sz="2200" kern="1200" dirty="0">
            <a:solidFill>
              <a:schemeClr val="bg1"/>
            </a:solidFill>
          </a:endParaRPr>
        </a:p>
      </dsp:txBody>
      <dsp:txXfrm>
        <a:off x="401111" y="2919684"/>
        <a:ext cx="4900810" cy="8257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9BBC21-F114-407F-A609-30D8B051E7B6}">
      <dsp:nvSpPr>
        <dsp:cNvPr id="0" name=""/>
        <dsp:cNvSpPr/>
      </dsp:nvSpPr>
      <dsp:spPr>
        <a:xfrm>
          <a:off x="0" y="520251"/>
          <a:ext cx="7128792" cy="781200"/>
        </a:xfrm>
        <a:prstGeom prst="rect">
          <a:avLst/>
        </a:prstGeom>
        <a:solidFill>
          <a:schemeClr val="lt1">
            <a:alpha val="90000"/>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BBAE48B-CBB4-4698-BF5D-4B564B75E252}">
      <dsp:nvSpPr>
        <dsp:cNvPr id="0" name=""/>
        <dsp:cNvSpPr/>
      </dsp:nvSpPr>
      <dsp:spPr>
        <a:xfrm>
          <a:off x="356439" y="62691"/>
          <a:ext cx="4990154" cy="915120"/>
        </a:xfrm>
        <a:prstGeom prst="roundRect">
          <a:avLst/>
        </a:prstGeom>
        <a:solidFill>
          <a:schemeClr val="bg1">
            <a:lumMod val="5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88616" tIns="0" rIns="188616" bIns="0" numCol="1" spcCol="1270" anchor="ctr" anchorCtr="0">
          <a:noAutofit/>
        </a:bodyPr>
        <a:lstStyle/>
        <a:p>
          <a:pPr lvl="0" algn="l" defTabSz="977900">
            <a:lnSpc>
              <a:spcPct val="90000"/>
            </a:lnSpc>
            <a:spcBef>
              <a:spcPct val="0"/>
            </a:spcBef>
            <a:spcAft>
              <a:spcPct val="35000"/>
            </a:spcAft>
          </a:pPr>
          <a:r>
            <a:rPr lang="zh-CN" altLang="en-US" sz="2200" b="1" kern="1200" dirty="0" smtClean="0">
              <a:solidFill>
                <a:schemeClr val="bg1"/>
              </a:solidFill>
              <a:latin typeface="华文中宋" pitchFamily="2" charset="-122"/>
              <a:ea typeface="华文中宋" pitchFamily="2" charset="-122"/>
            </a:rPr>
            <a:t>股指期权仿真交易合约设计方案</a:t>
          </a:r>
          <a:endParaRPr lang="zh-CN" altLang="en-US" sz="2200" kern="1200" dirty="0">
            <a:solidFill>
              <a:schemeClr val="bg1"/>
            </a:solidFill>
          </a:endParaRPr>
        </a:p>
      </dsp:txBody>
      <dsp:txXfrm>
        <a:off x="401111" y="107363"/>
        <a:ext cx="4900810" cy="825776"/>
      </dsp:txXfrm>
    </dsp:sp>
    <dsp:sp modelId="{533AD516-9A93-4BC3-AD12-ED0B6D419A9B}">
      <dsp:nvSpPr>
        <dsp:cNvPr id="0" name=""/>
        <dsp:cNvSpPr/>
      </dsp:nvSpPr>
      <dsp:spPr>
        <a:xfrm>
          <a:off x="0" y="1926412"/>
          <a:ext cx="7128792" cy="781200"/>
        </a:xfrm>
        <a:prstGeom prst="rect">
          <a:avLst/>
        </a:prstGeom>
        <a:solidFill>
          <a:schemeClr val="lt1">
            <a:alpha val="90000"/>
            <a:hueOff val="0"/>
            <a:satOff val="0"/>
            <a:lumOff val="0"/>
            <a:alphaOff val="0"/>
          </a:schemeClr>
        </a:solidFill>
        <a:ln w="25400" cap="flat" cmpd="sng" algn="ctr">
          <a:solidFill>
            <a:schemeClr val="accent2">
              <a:shade val="80000"/>
              <a:hueOff val="0"/>
              <a:satOff val="-14010"/>
              <a:lumOff val="15876"/>
              <a:alphaOff val="0"/>
            </a:schemeClr>
          </a:solidFill>
          <a:prstDash val="solid"/>
        </a:ln>
        <a:effectLst/>
      </dsp:spPr>
      <dsp:style>
        <a:lnRef idx="2">
          <a:scrgbClr r="0" g="0" b="0"/>
        </a:lnRef>
        <a:fillRef idx="1">
          <a:scrgbClr r="0" g="0" b="0"/>
        </a:fillRef>
        <a:effectRef idx="0">
          <a:scrgbClr r="0" g="0" b="0"/>
        </a:effectRef>
        <a:fontRef idx="minor"/>
      </dsp:style>
    </dsp:sp>
    <dsp:sp modelId="{C800D84D-5AE7-4473-BE38-1A0EA1215705}">
      <dsp:nvSpPr>
        <dsp:cNvPr id="0" name=""/>
        <dsp:cNvSpPr/>
      </dsp:nvSpPr>
      <dsp:spPr>
        <a:xfrm>
          <a:off x="356439" y="1468852"/>
          <a:ext cx="4990154" cy="915120"/>
        </a:xfrm>
        <a:prstGeom prst="roundRect">
          <a:avLst/>
        </a:prstGeom>
        <a:solidFill>
          <a:srgbClr val="2D2D8A"/>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88616" tIns="0" rIns="188616" bIns="0" numCol="1" spcCol="1270" anchor="ctr" anchorCtr="0">
          <a:noAutofit/>
        </a:bodyPr>
        <a:lstStyle/>
        <a:p>
          <a:pPr lvl="0" algn="l" defTabSz="977900">
            <a:lnSpc>
              <a:spcPct val="90000"/>
            </a:lnSpc>
            <a:spcBef>
              <a:spcPct val="0"/>
            </a:spcBef>
            <a:spcAft>
              <a:spcPct val="35000"/>
            </a:spcAft>
          </a:pPr>
          <a:r>
            <a:rPr lang="zh-CN" altLang="en-US" sz="2200" kern="1200" dirty="0" smtClean="0">
              <a:solidFill>
                <a:schemeClr val="bg1"/>
              </a:solidFill>
              <a:latin typeface="华文中宋" pitchFamily="2" charset="-122"/>
              <a:ea typeface="华文中宋" pitchFamily="2" charset="-122"/>
            </a:rPr>
            <a:t>股指期权仿真交易</a:t>
          </a:r>
          <a:r>
            <a:rPr lang="zh-CN" altLang="en-US" sz="2200" kern="1200" dirty="0" smtClean="0">
              <a:solidFill>
                <a:schemeClr val="bg1"/>
              </a:solidFill>
              <a:latin typeface="华文中宋" pitchFamily="2" charset="-122"/>
              <a:ea typeface="华文中宋" pitchFamily="2" charset="-122"/>
            </a:rPr>
            <a:t>合约要素</a:t>
          </a:r>
          <a:endParaRPr lang="zh-CN" altLang="en-US" sz="2200" kern="1200" dirty="0">
            <a:solidFill>
              <a:schemeClr val="bg1"/>
            </a:solidFill>
          </a:endParaRPr>
        </a:p>
      </dsp:txBody>
      <dsp:txXfrm>
        <a:off x="401111" y="1513524"/>
        <a:ext cx="4900810" cy="825776"/>
      </dsp:txXfrm>
    </dsp:sp>
    <dsp:sp modelId="{FA80EEDC-D69A-48AC-B542-AFEC631CBFA9}">
      <dsp:nvSpPr>
        <dsp:cNvPr id="0" name=""/>
        <dsp:cNvSpPr/>
      </dsp:nvSpPr>
      <dsp:spPr>
        <a:xfrm>
          <a:off x="0" y="3332572"/>
          <a:ext cx="7128792" cy="781200"/>
        </a:xfrm>
        <a:prstGeom prst="rect">
          <a:avLst/>
        </a:prstGeom>
        <a:solidFill>
          <a:schemeClr val="lt1">
            <a:alpha val="90000"/>
            <a:hueOff val="0"/>
            <a:satOff val="0"/>
            <a:lumOff val="0"/>
            <a:alphaOff val="0"/>
          </a:schemeClr>
        </a:solidFill>
        <a:ln w="25400" cap="flat" cmpd="sng" algn="ctr">
          <a:solidFill>
            <a:schemeClr val="accent2">
              <a:shade val="80000"/>
              <a:hueOff val="0"/>
              <a:satOff val="-28019"/>
              <a:lumOff val="31752"/>
              <a:alphaOff val="0"/>
            </a:schemeClr>
          </a:solidFill>
          <a:prstDash val="solid"/>
        </a:ln>
        <a:effectLst/>
      </dsp:spPr>
      <dsp:style>
        <a:lnRef idx="2">
          <a:scrgbClr r="0" g="0" b="0"/>
        </a:lnRef>
        <a:fillRef idx="1">
          <a:scrgbClr r="0" g="0" b="0"/>
        </a:fillRef>
        <a:effectRef idx="0">
          <a:scrgbClr r="0" g="0" b="0"/>
        </a:effectRef>
        <a:fontRef idx="minor"/>
      </dsp:style>
    </dsp:sp>
    <dsp:sp modelId="{69D82B42-0C92-4BFD-A07C-D7E7186729CF}">
      <dsp:nvSpPr>
        <dsp:cNvPr id="0" name=""/>
        <dsp:cNvSpPr/>
      </dsp:nvSpPr>
      <dsp:spPr>
        <a:xfrm>
          <a:off x="356439" y="2875012"/>
          <a:ext cx="4990154" cy="915120"/>
        </a:xfrm>
        <a:prstGeom prst="roundRect">
          <a:avLst/>
        </a:prstGeom>
        <a:solidFill>
          <a:schemeClr val="bg1">
            <a:lumMod val="5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88616" tIns="0" rIns="188616" bIns="0" numCol="1" spcCol="1270" anchor="ctr" anchorCtr="0">
          <a:noAutofit/>
        </a:bodyPr>
        <a:lstStyle/>
        <a:p>
          <a:pPr lvl="0" algn="l" defTabSz="977900">
            <a:lnSpc>
              <a:spcPct val="90000"/>
            </a:lnSpc>
            <a:spcBef>
              <a:spcPct val="0"/>
            </a:spcBef>
            <a:spcAft>
              <a:spcPct val="35000"/>
            </a:spcAft>
          </a:pPr>
          <a:r>
            <a:rPr lang="zh-CN" altLang="en-US" sz="2200" kern="1200" dirty="0" smtClean="0">
              <a:solidFill>
                <a:schemeClr val="bg1"/>
              </a:solidFill>
              <a:latin typeface="华文中宋" pitchFamily="2" charset="-122"/>
              <a:ea typeface="华文中宋" pitchFamily="2" charset="-122"/>
            </a:rPr>
            <a:t>股指期权仿真交易核心制度</a:t>
          </a:r>
          <a:endParaRPr lang="zh-CN" altLang="en-US" sz="2200" kern="1200" dirty="0">
            <a:solidFill>
              <a:schemeClr val="bg1"/>
            </a:solidFill>
          </a:endParaRPr>
        </a:p>
      </dsp:txBody>
      <dsp:txXfrm>
        <a:off x="401111" y="2919684"/>
        <a:ext cx="4900810" cy="8257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9BBC21-F114-407F-A609-30D8B051E7B6}">
      <dsp:nvSpPr>
        <dsp:cNvPr id="0" name=""/>
        <dsp:cNvSpPr/>
      </dsp:nvSpPr>
      <dsp:spPr>
        <a:xfrm>
          <a:off x="0" y="520251"/>
          <a:ext cx="7128792" cy="781200"/>
        </a:xfrm>
        <a:prstGeom prst="rect">
          <a:avLst/>
        </a:prstGeom>
        <a:solidFill>
          <a:schemeClr val="lt1">
            <a:alpha val="90000"/>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BBAE48B-CBB4-4698-BF5D-4B564B75E252}">
      <dsp:nvSpPr>
        <dsp:cNvPr id="0" name=""/>
        <dsp:cNvSpPr/>
      </dsp:nvSpPr>
      <dsp:spPr>
        <a:xfrm>
          <a:off x="356439" y="62691"/>
          <a:ext cx="4990154" cy="915120"/>
        </a:xfrm>
        <a:prstGeom prst="roundRect">
          <a:avLst/>
        </a:prstGeom>
        <a:solidFill>
          <a:schemeClr val="bg1">
            <a:lumMod val="5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88616" tIns="0" rIns="188616" bIns="0" numCol="1" spcCol="1270" anchor="ctr" anchorCtr="0">
          <a:noAutofit/>
        </a:bodyPr>
        <a:lstStyle/>
        <a:p>
          <a:pPr lvl="0" algn="l" defTabSz="977900">
            <a:lnSpc>
              <a:spcPct val="90000"/>
            </a:lnSpc>
            <a:spcBef>
              <a:spcPct val="0"/>
            </a:spcBef>
            <a:spcAft>
              <a:spcPct val="35000"/>
            </a:spcAft>
          </a:pPr>
          <a:r>
            <a:rPr lang="zh-CN" altLang="en-US" sz="2200" b="1" kern="1200" dirty="0" smtClean="0">
              <a:solidFill>
                <a:schemeClr val="bg1"/>
              </a:solidFill>
              <a:latin typeface="华文中宋" pitchFamily="2" charset="-122"/>
              <a:ea typeface="华文中宋" pitchFamily="2" charset="-122"/>
            </a:rPr>
            <a:t>股指期权仿真交易合约设计方案</a:t>
          </a:r>
          <a:endParaRPr lang="zh-CN" altLang="en-US" sz="2200" kern="1200" dirty="0">
            <a:solidFill>
              <a:schemeClr val="bg1"/>
            </a:solidFill>
          </a:endParaRPr>
        </a:p>
      </dsp:txBody>
      <dsp:txXfrm>
        <a:off x="401111" y="107363"/>
        <a:ext cx="4900810" cy="825776"/>
      </dsp:txXfrm>
    </dsp:sp>
    <dsp:sp modelId="{533AD516-9A93-4BC3-AD12-ED0B6D419A9B}">
      <dsp:nvSpPr>
        <dsp:cNvPr id="0" name=""/>
        <dsp:cNvSpPr/>
      </dsp:nvSpPr>
      <dsp:spPr>
        <a:xfrm>
          <a:off x="0" y="1926412"/>
          <a:ext cx="7128792" cy="781200"/>
        </a:xfrm>
        <a:prstGeom prst="rect">
          <a:avLst/>
        </a:prstGeom>
        <a:solidFill>
          <a:schemeClr val="lt1">
            <a:alpha val="90000"/>
            <a:hueOff val="0"/>
            <a:satOff val="0"/>
            <a:lumOff val="0"/>
            <a:alphaOff val="0"/>
          </a:schemeClr>
        </a:solidFill>
        <a:ln w="25400" cap="flat" cmpd="sng" algn="ctr">
          <a:solidFill>
            <a:schemeClr val="accent2">
              <a:shade val="80000"/>
              <a:hueOff val="0"/>
              <a:satOff val="-14010"/>
              <a:lumOff val="15876"/>
              <a:alphaOff val="0"/>
            </a:schemeClr>
          </a:solidFill>
          <a:prstDash val="solid"/>
        </a:ln>
        <a:effectLst/>
      </dsp:spPr>
      <dsp:style>
        <a:lnRef idx="2">
          <a:scrgbClr r="0" g="0" b="0"/>
        </a:lnRef>
        <a:fillRef idx="1">
          <a:scrgbClr r="0" g="0" b="0"/>
        </a:fillRef>
        <a:effectRef idx="0">
          <a:scrgbClr r="0" g="0" b="0"/>
        </a:effectRef>
        <a:fontRef idx="minor"/>
      </dsp:style>
    </dsp:sp>
    <dsp:sp modelId="{C800D84D-5AE7-4473-BE38-1A0EA1215705}">
      <dsp:nvSpPr>
        <dsp:cNvPr id="0" name=""/>
        <dsp:cNvSpPr/>
      </dsp:nvSpPr>
      <dsp:spPr>
        <a:xfrm>
          <a:off x="356439" y="1468852"/>
          <a:ext cx="4990154" cy="915120"/>
        </a:xfrm>
        <a:prstGeom prst="roundRect">
          <a:avLst/>
        </a:prstGeom>
        <a:solidFill>
          <a:schemeClr val="bg1">
            <a:lumMod val="5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88616" tIns="0" rIns="188616" bIns="0" numCol="1" spcCol="1270" anchor="ctr" anchorCtr="0">
          <a:noAutofit/>
        </a:bodyPr>
        <a:lstStyle/>
        <a:p>
          <a:pPr lvl="0" algn="l" defTabSz="977900">
            <a:lnSpc>
              <a:spcPct val="90000"/>
            </a:lnSpc>
            <a:spcBef>
              <a:spcPct val="0"/>
            </a:spcBef>
            <a:spcAft>
              <a:spcPct val="35000"/>
            </a:spcAft>
          </a:pPr>
          <a:r>
            <a:rPr lang="zh-CN" altLang="en-US" sz="2200" kern="1200" dirty="0" smtClean="0">
              <a:solidFill>
                <a:schemeClr val="bg1"/>
              </a:solidFill>
              <a:latin typeface="华文中宋" pitchFamily="2" charset="-122"/>
              <a:ea typeface="华文中宋" pitchFamily="2" charset="-122"/>
            </a:rPr>
            <a:t>股指期权仿真交易</a:t>
          </a:r>
          <a:r>
            <a:rPr lang="zh-CN" altLang="en-US" sz="2200" kern="1200" dirty="0" smtClean="0">
              <a:solidFill>
                <a:schemeClr val="bg1"/>
              </a:solidFill>
              <a:latin typeface="华文中宋" pitchFamily="2" charset="-122"/>
              <a:ea typeface="华文中宋" pitchFamily="2" charset="-122"/>
            </a:rPr>
            <a:t>合约要素</a:t>
          </a:r>
          <a:endParaRPr lang="zh-CN" altLang="en-US" sz="2200" kern="1200" dirty="0">
            <a:solidFill>
              <a:schemeClr val="bg1"/>
            </a:solidFill>
          </a:endParaRPr>
        </a:p>
      </dsp:txBody>
      <dsp:txXfrm>
        <a:off x="401111" y="1513524"/>
        <a:ext cx="4900810" cy="825776"/>
      </dsp:txXfrm>
    </dsp:sp>
    <dsp:sp modelId="{FA80EEDC-D69A-48AC-B542-AFEC631CBFA9}">
      <dsp:nvSpPr>
        <dsp:cNvPr id="0" name=""/>
        <dsp:cNvSpPr/>
      </dsp:nvSpPr>
      <dsp:spPr>
        <a:xfrm>
          <a:off x="0" y="3332572"/>
          <a:ext cx="7128792" cy="781200"/>
        </a:xfrm>
        <a:prstGeom prst="rect">
          <a:avLst/>
        </a:prstGeom>
        <a:solidFill>
          <a:schemeClr val="lt1">
            <a:alpha val="90000"/>
            <a:hueOff val="0"/>
            <a:satOff val="0"/>
            <a:lumOff val="0"/>
            <a:alphaOff val="0"/>
          </a:schemeClr>
        </a:solidFill>
        <a:ln w="25400" cap="flat" cmpd="sng" algn="ctr">
          <a:solidFill>
            <a:schemeClr val="accent2">
              <a:shade val="80000"/>
              <a:hueOff val="0"/>
              <a:satOff val="-28019"/>
              <a:lumOff val="31752"/>
              <a:alphaOff val="0"/>
            </a:schemeClr>
          </a:solidFill>
          <a:prstDash val="solid"/>
        </a:ln>
        <a:effectLst/>
      </dsp:spPr>
      <dsp:style>
        <a:lnRef idx="2">
          <a:scrgbClr r="0" g="0" b="0"/>
        </a:lnRef>
        <a:fillRef idx="1">
          <a:scrgbClr r="0" g="0" b="0"/>
        </a:fillRef>
        <a:effectRef idx="0">
          <a:scrgbClr r="0" g="0" b="0"/>
        </a:effectRef>
        <a:fontRef idx="minor"/>
      </dsp:style>
    </dsp:sp>
    <dsp:sp modelId="{69D82B42-0C92-4BFD-A07C-D7E7186729CF}">
      <dsp:nvSpPr>
        <dsp:cNvPr id="0" name=""/>
        <dsp:cNvSpPr/>
      </dsp:nvSpPr>
      <dsp:spPr>
        <a:xfrm>
          <a:off x="356439" y="2875012"/>
          <a:ext cx="4990154" cy="915120"/>
        </a:xfrm>
        <a:prstGeom prst="roundRect">
          <a:avLst/>
        </a:prstGeom>
        <a:solidFill>
          <a:srgbClr val="2D2D8A"/>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88616" tIns="0" rIns="188616" bIns="0" numCol="1" spcCol="1270" anchor="ctr" anchorCtr="0">
          <a:noAutofit/>
        </a:bodyPr>
        <a:lstStyle/>
        <a:p>
          <a:pPr lvl="0" algn="l" defTabSz="977900">
            <a:lnSpc>
              <a:spcPct val="90000"/>
            </a:lnSpc>
            <a:spcBef>
              <a:spcPct val="0"/>
            </a:spcBef>
            <a:spcAft>
              <a:spcPct val="35000"/>
            </a:spcAft>
          </a:pPr>
          <a:r>
            <a:rPr lang="zh-CN" altLang="en-US" sz="2200" kern="1200" dirty="0" smtClean="0">
              <a:solidFill>
                <a:schemeClr val="bg1"/>
              </a:solidFill>
              <a:latin typeface="华文中宋" pitchFamily="2" charset="-122"/>
              <a:ea typeface="华文中宋" pitchFamily="2" charset="-122"/>
            </a:rPr>
            <a:t>股指期权仿真交易核心制度</a:t>
          </a:r>
          <a:endParaRPr lang="zh-CN" altLang="en-US" sz="2200" kern="1200" dirty="0">
            <a:solidFill>
              <a:schemeClr val="bg1"/>
            </a:solidFill>
          </a:endParaRPr>
        </a:p>
      </dsp:txBody>
      <dsp:txXfrm>
        <a:off x="401111" y="2919684"/>
        <a:ext cx="4900810" cy="82577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4278313"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ea typeface="宋体" pitchFamily="2" charset="-122"/>
              </a:defRPr>
            </a:lvl1pPr>
          </a:lstStyle>
          <a:p>
            <a:pPr>
              <a:defRPr/>
            </a:pPr>
            <a:endParaRPr lang="zh-CN" altLang="en-US"/>
          </a:p>
        </p:txBody>
      </p:sp>
      <p:sp>
        <p:nvSpPr>
          <p:cNvPr id="15363" name="Rectangle 3"/>
          <p:cNvSpPr>
            <a:spLocks noGrp="1" noChangeArrowheads="1"/>
          </p:cNvSpPr>
          <p:nvPr>
            <p:ph type="dt" sz="quarter" idx="1"/>
          </p:nvPr>
        </p:nvSpPr>
        <p:spPr bwMode="auto">
          <a:xfrm>
            <a:off x="5592763" y="0"/>
            <a:ext cx="42799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fld id="{70B4E57B-32C2-480E-99F4-1E9C88CA54F0}" type="datetimeFigureOut">
              <a:rPr lang="en-US" altLang="zh-CN"/>
              <a:pPr>
                <a:defRPr/>
              </a:pPr>
              <a:t>2/26/2014</a:t>
            </a:fld>
            <a:endParaRPr lang="en-US" altLang="zh-CN" dirty="0"/>
          </a:p>
        </p:txBody>
      </p:sp>
      <p:sp>
        <p:nvSpPr>
          <p:cNvPr id="15364" name="Rectangle 4"/>
          <p:cNvSpPr>
            <a:spLocks noGrp="1" noChangeArrowheads="1"/>
          </p:cNvSpPr>
          <p:nvPr>
            <p:ph type="ftr" sz="quarter" idx="2"/>
          </p:nvPr>
        </p:nvSpPr>
        <p:spPr bwMode="auto">
          <a:xfrm>
            <a:off x="0" y="6454775"/>
            <a:ext cx="4278313" cy="3413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15365" name="Rectangle 5"/>
          <p:cNvSpPr>
            <a:spLocks noGrp="1" noChangeArrowheads="1"/>
          </p:cNvSpPr>
          <p:nvPr>
            <p:ph type="sldNum" sz="quarter" idx="3"/>
          </p:nvPr>
        </p:nvSpPr>
        <p:spPr bwMode="auto">
          <a:xfrm>
            <a:off x="5592763" y="6454775"/>
            <a:ext cx="4279900" cy="3413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82FE81B3-6423-4A29-813E-EE5CD0308357}" type="slidenum">
              <a:rPr lang="en-US" altLang="zh-CN"/>
              <a:pPr>
                <a:defRPr/>
              </a:pPr>
              <a:t>‹#›</a:t>
            </a:fld>
            <a:endParaRPr lang="en-US" altLang="zh-CN" dirty="0"/>
          </a:p>
        </p:txBody>
      </p:sp>
    </p:spTree>
    <p:extLst>
      <p:ext uri="{BB962C8B-B14F-4D97-AF65-F5344CB8AC3E}">
        <p14:creationId xmlns="" xmlns:p14="http://schemas.microsoft.com/office/powerpoint/2010/main" val="360737351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650" name="Rectangle 2"/>
          <p:cNvSpPr>
            <a:spLocks noGrp="1" noChangeArrowheads="1"/>
          </p:cNvSpPr>
          <p:nvPr>
            <p:ph type="hdr" sz="quarter"/>
          </p:nvPr>
        </p:nvSpPr>
        <p:spPr bwMode="auto">
          <a:xfrm>
            <a:off x="0" y="0"/>
            <a:ext cx="4278313"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ea typeface="宋体" pitchFamily="2" charset="-122"/>
              </a:defRPr>
            </a:lvl1pPr>
          </a:lstStyle>
          <a:p>
            <a:pPr>
              <a:defRPr/>
            </a:pPr>
            <a:endParaRPr lang="zh-CN" altLang="en-US"/>
          </a:p>
        </p:txBody>
      </p:sp>
      <p:sp>
        <p:nvSpPr>
          <p:cNvPr id="155651" name="Rectangle 3"/>
          <p:cNvSpPr>
            <a:spLocks noGrp="1" noChangeArrowheads="1"/>
          </p:cNvSpPr>
          <p:nvPr>
            <p:ph type="dt" idx="1"/>
          </p:nvPr>
        </p:nvSpPr>
        <p:spPr bwMode="auto">
          <a:xfrm>
            <a:off x="5592763" y="0"/>
            <a:ext cx="42799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fld id="{BE482FC9-B52A-46FE-966B-17568A7B8A27}" type="datetimeFigureOut">
              <a:rPr lang="en-US" altLang="zh-CN"/>
              <a:pPr>
                <a:defRPr/>
              </a:pPr>
              <a:t>2/26/2014</a:t>
            </a:fld>
            <a:endParaRPr lang="en-US" altLang="zh-CN" dirty="0"/>
          </a:p>
        </p:txBody>
      </p:sp>
      <p:sp>
        <p:nvSpPr>
          <p:cNvPr id="70660" name="Rectangle 4"/>
          <p:cNvSpPr>
            <a:spLocks noGrp="1" noRot="1" noChangeAspect="1" noChangeArrowheads="1" noTextEdit="1"/>
          </p:cNvSpPr>
          <p:nvPr>
            <p:ph type="sldImg" idx="2"/>
          </p:nvPr>
        </p:nvSpPr>
        <p:spPr bwMode="auto">
          <a:xfrm>
            <a:off x="3241675" y="509588"/>
            <a:ext cx="3400425" cy="2551112"/>
          </a:xfrm>
          <a:prstGeom prst="rect">
            <a:avLst/>
          </a:prstGeom>
          <a:noFill/>
          <a:ln w="9525">
            <a:solidFill>
              <a:srgbClr val="000000"/>
            </a:solidFill>
            <a:miter lim="800000"/>
            <a:headEnd/>
            <a:tailEnd/>
          </a:ln>
        </p:spPr>
      </p:sp>
      <p:sp>
        <p:nvSpPr>
          <p:cNvPr id="155653" name="Rectangle 5"/>
          <p:cNvSpPr>
            <a:spLocks noGrp="1" noChangeArrowheads="1"/>
          </p:cNvSpPr>
          <p:nvPr>
            <p:ph type="body" sz="quarter" idx="3"/>
          </p:nvPr>
        </p:nvSpPr>
        <p:spPr bwMode="auto">
          <a:xfrm>
            <a:off x="987425" y="3228975"/>
            <a:ext cx="7899400" cy="30591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55654" name="Rectangle 6"/>
          <p:cNvSpPr>
            <a:spLocks noGrp="1" noChangeArrowheads="1"/>
          </p:cNvSpPr>
          <p:nvPr>
            <p:ph type="ftr" sz="quarter" idx="4"/>
          </p:nvPr>
        </p:nvSpPr>
        <p:spPr bwMode="auto">
          <a:xfrm>
            <a:off x="0" y="6454775"/>
            <a:ext cx="4278313" cy="3413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155655" name="Rectangle 7"/>
          <p:cNvSpPr>
            <a:spLocks noGrp="1" noChangeArrowheads="1"/>
          </p:cNvSpPr>
          <p:nvPr>
            <p:ph type="sldNum" sz="quarter" idx="5"/>
          </p:nvPr>
        </p:nvSpPr>
        <p:spPr bwMode="auto">
          <a:xfrm>
            <a:off x="5592763" y="6454775"/>
            <a:ext cx="4279900" cy="3413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C3A5C520-F6C7-41C8-941D-F460BDE50339}" type="slidenum">
              <a:rPr lang="en-US" altLang="zh-CN"/>
              <a:pPr>
                <a:defRPr/>
              </a:pPr>
              <a:t>‹#›</a:t>
            </a:fld>
            <a:endParaRPr lang="en-US" altLang="zh-CN" dirty="0"/>
          </a:p>
        </p:txBody>
      </p:sp>
    </p:spTree>
    <p:extLst>
      <p:ext uri="{BB962C8B-B14F-4D97-AF65-F5344CB8AC3E}">
        <p14:creationId xmlns="" xmlns:p14="http://schemas.microsoft.com/office/powerpoint/2010/main" val="378326096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65069399-E335-4DB5-9D44-112E566BEF91}" type="slidenum">
              <a:rPr lang="en-US" altLang="zh-CN" smtClean="0"/>
              <a:pPr/>
              <a:t>1</a:t>
            </a:fld>
            <a:endParaRPr lang="en-US" altLang="zh-CN" dirty="0" smtClean="0"/>
          </a:p>
        </p:txBody>
      </p:sp>
      <p:sp>
        <p:nvSpPr>
          <p:cNvPr id="71683" name="Rectangle 7"/>
          <p:cNvSpPr txBox="1">
            <a:spLocks noGrp="1" noChangeArrowheads="1"/>
          </p:cNvSpPr>
          <p:nvPr/>
        </p:nvSpPr>
        <p:spPr bwMode="auto">
          <a:xfrm>
            <a:off x="5592763" y="6454775"/>
            <a:ext cx="4279900" cy="341313"/>
          </a:xfrm>
          <a:prstGeom prst="rect">
            <a:avLst/>
          </a:prstGeom>
          <a:noFill/>
          <a:ln w="9525">
            <a:noFill/>
            <a:miter lim="800000"/>
            <a:headEnd/>
            <a:tailEnd/>
          </a:ln>
        </p:spPr>
        <p:txBody>
          <a:bodyPr anchor="b"/>
          <a:lstStyle/>
          <a:p>
            <a:pPr algn="r"/>
            <a:fld id="{6EC11746-EBFD-474E-91BB-8E7C6F51E8B7}" type="slidenum">
              <a:rPr lang="en-US" altLang="zh-CN" sz="1200"/>
              <a:pPr algn="r"/>
              <a:t>1</a:t>
            </a:fld>
            <a:endParaRPr lang="en-US" altLang="zh-CN" sz="1200" dirty="0"/>
          </a:p>
        </p:txBody>
      </p:sp>
      <p:sp>
        <p:nvSpPr>
          <p:cNvPr id="71684" name="Rectangle 7"/>
          <p:cNvSpPr txBox="1">
            <a:spLocks noGrp="1" noChangeArrowheads="1"/>
          </p:cNvSpPr>
          <p:nvPr/>
        </p:nvSpPr>
        <p:spPr bwMode="auto">
          <a:xfrm>
            <a:off x="5592763" y="6454775"/>
            <a:ext cx="4279900" cy="341313"/>
          </a:xfrm>
          <a:prstGeom prst="rect">
            <a:avLst/>
          </a:prstGeom>
          <a:noFill/>
          <a:ln w="9525">
            <a:noFill/>
            <a:miter lim="800000"/>
            <a:headEnd/>
            <a:tailEnd/>
          </a:ln>
        </p:spPr>
        <p:txBody>
          <a:bodyPr anchor="b"/>
          <a:lstStyle/>
          <a:p>
            <a:pPr algn="r"/>
            <a:fld id="{BF5745B9-2520-4840-B0ED-790376387E1C}" type="slidenum">
              <a:rPr lang="en-US" altLang="zh-CN" sz="1200"/>
              <a:pPr algn="r"/>
              <a:t>1</a:t>
            </a:fld>
            <a:endParaRPr lang="en-US" altLang="zh-CN" sz="1200" dirty="0"/>
          </a:p>
        </p:txBody>
      </p:sp>
      <p:sp>
        <p:nvSpPr>
          <p:cNvPr id="71685" name="Rectangle 2"/>
          <p:cNvSpPr>
            <a:spLocks noGrp="1" noRot="1" noChangeAspect="1" noChangeArrowheads="1" noTextEdit="1"/>
          </p:cNvSpPr>
          <p:nvPr>
            <p:ph type="sldImg"/>
          </p:nvPr>
        </p:nvSpPr>
        <p:spPr>
          <a:ln/>
        </p:spPr>
      </p:sp>
      <p:sp>
        <p:nvSpPr>
          <p:cNvPr id="71686" name="Rectangle 3"/>
          <p:cNvSpPr>
            <a:spLocks noGrp="1" noChangeArrowheads="1"/>
          </p:cNvSpPr>
          <p:nvPr>
            <p:ph type="body" idx="1"/>
          </p:nvPr>
        </p:nvSpPr>
        <p:spPr>
          <a:xfrm>
            <a:off x="1317625" y="3228975"/>
            <a:ext cx="7239000" cy="3059113"/>
          </a:xfrm>
          <a:noFill/>
          <a:ln/>
        </p:spPr>
        <p:txBody>
          <a:bodyPr/>
          <a:lstStyle/>
          <a:p>
            <a:pPr>
              <a:lnSpc>
                <a:spcPct val="115000"/>
              </a:lnSpc>
            </a:pPr>
            <a:endParaRPr lang="zh-CN" altLang="en-US" dirty="0" smtClean="0"/>
          </a:p>
        </p:txBody>
      </p:sp>
    </p:spTree>
    <p:extLst>
      <p:ext uri="{BB962C8B-B14F-4D97-AF65-F5344CB8AC3E}">
        <p14:creationId xmlns="" xmlns:p14="http://schemas.microsoft.com/office/powerpoint/2010/main" val="5233012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Arial" charset="0"/>
                <a:ea typeface="宋体" pitchFamily="2" charset="-122"/>
                <a:cs typeface="+mn-cs"/>
              </a:rPr>
              <a:t>行权价格间距是指相邻两个行权价格之间的差，在股指期权仿真交易合约中，当月与下两个月合约的行权价格间距为</a:t>
            </a:r>
            <a:r>
              <a:rPr lang="en-US" altLang="zh-CN" sz="1200" kern="1200" dirty="0" smtClean="0">
                <a:solidFill>
                  <a:schemeClr val="tx1"/>
                </a:solidFill>
                <a:effectLst/>
                <a:latin typeface="Arial" charset="0"/>
                <a:ea typeface="宋体" pitchFamily="2" charset="-122"/>
                <a:cs typeface="+mn-cs"/>
              </a:rPr>
              <a:t>50</a:t>
            </a:r>
            <a:r>
              <a:rPr lang="zh-CN" altLang="zh-CN" sz="1200" kern="1200" dirty="0" smtClean="0">
                <a:solidFill>
                  <a:schemeClr val="tx1"/>
                </a:solidFill>
                <a:effectLst/>
                <a:latin typeface="Arial" charset="0"/>
                <a:ea typeface="宋体" pitchFamily="2" charset="-122"/>
                <a:cs typeface="+mn-cs"/>
              </a:rPr>
              <a:t>点，随后</a:t>
            </a:r>
            <a:r>
              <a:rPr lang="en-US" altLang="zh-CN" sz="1200" kern="1200" dirty="0" smtClean="0">
                <a:solidFill>
                  <a:schemeClr val="tx1"/>
                </a:solidFill>
                <a:effectLst/>
                <a:latin typeface="Arial" charset="0"/>
                <a:ea typeface="宋体" pitchFamily="2" charset="-122"/>
                <a:cs typeface="+mn-cs"/>
              </a:rPr>
              <a:t>2</a:t>
            </a:r>
            <a:r>
              <a:rPr lang="zh-CN" altLang="zh-CN" sz="1200" kern="1200" dirty="0" smtClean="0">
                <a:solidFill>
                  <a:schemeClr val="tx1"/>
                </a:solidFill>
                <a:effectLst/>
                <a:latin typeface="Arial" charset="0"/>
                <a:ea typeface="宋体" pitchFamily="2" charset="-122"/>
                <a:cs typeface="+mn-cs"/>
              </a:rPr>
              <a:t>个季月的行权价格间距为</a:t>
            </a:r>
            <a:r>
              <a:rPr lang="en-US" altLang="zh-CN" sz="1200" kern="1200" dirty="0" smtClean="0">
                <a:solidFill>
                  <a:schemeClr val="tx1"/>
                </a:solidFill>
                <a:effectLst/>
                <a:latin typeface="Arial" charset="0"/>
                <a:ea typeface="宋体" pitchFamily="2" charset="-122"/>
                <a:cs typeface="+mn-cs"/>
              </a:rPr>
              <a:t>100</a:t>
            </a:r>
            <a:r>
              <a:rPr lang="zh-CN" altLang="zh-CN" sz="1200" kern="1200" dirty="0" smtClean="0">
                <a:solidFill>
                  <a:schemeClr val="tx1"/>
                </a:solidFill>
                <a:effectLst/>
                <a:latin typeface="Arial" charset="0"/>
                <a:ea typeface="宋体" pitchFamily="2" charset="-122"/>
                <a:cs typeface="+mn-cs"/>
              </a:rPr>
              <a:t>点。</a:t>
            </a:r>
          </a:p>
          <a:p>
            <a:endParaRPr lang="zh-CN" altLang="en-US" dirty="0"/>
          </a:p>
        </p:txBody>
      </p:sp>
      <p:sp>
        <p:nvSpPr>
          <p:cNvPr id="4" name="灯片编号占位符 3"/>
          <p:cNvSpPr>
            <a:spLocks noGrp="1"/>
          </p:cNvSpPr>
          <p:nvPr>
            <p:ph type="sldNum" sz="quarter" idx="10"/>
          </p:nvPr>
        </p:nvSpPr>
        <p:spPr/>
        <p:txBody>
          <a:bodyPr/>
          <a:lstStyle/>
          <a:p>
            <a:pPr>
              <a:defRPr/>
            </a:pPr>
            <a:fld id="{C3A5C520-F6C7-41C8-941D-F460BDE50339}" type="slidenum">
              <a:rPr lang="en-US" altLang="zh-CN" smtClean="0"/>
              <a:pPr>
                <a:defRPr/>
              </a:pPr>
              <a:t>10</a:t>
            </a:fld>
            <a:endParaRPr lang="en-US" altLang="zh-CN" dirty="0"/>
          </a:p>
        </p:txBody>
      </p:sp>
    </p:spTree>
    <p:extLst>
      <p:ext uri="{BB962C8B-B14F-4D97-AF65-F5344CB8AC3E}">
        <p14:creationId xmlns="" xmlns:p14="http://schemas.microsoft.com/office/powerpoint/2010/main" val="7732730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charset="0"/>
                <a:ea typeface="宋体" pitchFamily="2" charset="-122"/>
                <a:cs typeface="+mn-cs"/>
              </a:rPr>
              <a:t>我们可以从期权模拟交易的行情界面上对期权合约有一个整体的直观认识。图中截取了</a:t>
            </a:r>
            <a:r>
              <a:rPr lang="en-US" altLang="zh-CN" sz="1200" kern="1200" dirty="0" smtClean="0">
                <a:solidFill>
                  <a:schemeClr val="tx1"/>
                </a:solidFill>
                <a:effectLst/>
                <a:latin typeface="Arial" charset="0"/>
                <a:ea typeface="宋体" pitchFamily="2" charset="-122"/>
                <a:cs typeface="+mn-cs"/>
              </a:rPr>
              <a:t>13</a:t>
            </a:r>
            <a:r>
              <a:rPr lang="zh-CN" altLang="zh-CN" sz="1200" kern="1200" dirty="0" smtClean="0">
                <a:solidFill>
                  <a:schemeClr val="tx1"/>
                </a:solidFill>
                <a:effectLst/>
                <a:latin typeface="Arial" charset="0"/>
                <a:ea typeface="宋体" pitchFamily="2" charset="-122"/>
                <a:cs typeface="+mn-cs"/>
              </a:rPr>
              <a:t>年</a:t>
            </a:r>
            <a:r>
              <a:rPr lang="en-US" altLang="zh-CN" sz="1200" kern="1200" dirty="0" smtClean="0">
                <a:solidFill>
                  <a:schemeClr val="tx1"/>
                </a:solidFill>
                <a:effectLst/>
                <a:latin typeface="Arial" charset="0"/>
                <a:ea typeface="宋体" pitchFamily="2" charset="-122"/>
                <a:cs typeface="+mn-cs"/>
              </a:rPr>
              <a:t>10</a:t>
            </a:r>
            <a:r>
              <a:rPr lang="zh-CN" altLang="zh-CN" sz="1200" kern="1200" dirty="0" smtClean="0">
                <a:solidFill>
                  <a:schemeClr val="tx1"/>
                </a:solidFill>
                <a:effectLst/>
                <a:latin typeface="Arial" charset="0"/>
                <a:ea typeface="宋体" pitchFamily="2" charset="-122"/>
                <a:cs typeface="+mn-cs"/>
              </a:rPr>
              <a:t>月份合约的交易行情，整个界面采用</a:t>
            </a:r>
            <a:r>
              <a:rPr lang="en-US" altLang="zh-CN" sz="1200" kern="1200" dirty="0" smtClean="0">
                <a:solidFill>
                  <a:schemeClr val="tx1"/>
                </a:solidFill>
                <a:effectLst/>
                <a:latin typeface="Arial" charset="0"/>
                <a:ea typeface="宋体" pitchFamily="2" charset="-122"/>
                <a:cs typeface="+mn-cs"/>
              </a:rPr>
              <a:t>T</a:t>
            </a:r>
            <a:r>
              <a:rPr lang="zh-CN" altLang="zh-CN" sz="1200" kern="1200" dirty="0" smtClean="0">
                <a:solidFill>
                  <a:schemeClr val="tx1"/>
                </a:solidFill>
                <a:effectLst/>
                <a:latin typeface="Arial" charset="0"/>
                <a:ea typeface="宋体" pitchFamily="2" charset="-122"/>
                <a:cs typeface="+mn-cs"/>
              </a:rPr>
              <a:t>字型分布，中间橙色一栏是行权价格，因为截取的是近月合约，因此可以看到行权价格间距是</a:t>
            </a:r>
            <a:r>
              <a:rPr lang="en-US" altLang="zh-CN" sz="1200" kern="1200" dirty="0" smtClean="0">
                <a:solidFill>
                  <a:schemeClr val="tx1"/>
                </a:solidFill>
                <a:effectLst/>
                <a:latin typeface="Arial" charset="0"/>
                <a:ea typeface="宋体" pitchFamily="2" charset="-122"/>
                <a:cs typeface="+mn-cs"/>
              </a:rPr>
              <a:t>50</a:t>
            </a:r>
            <a:r>
              <a:rPr lang="zh-CN" altLang="zh-CN" sz="1200" kern="1200" dirty="0" smtClean="0">
                <a:solidFill>
                  <a:schemeClr val="tx1"/>
                </a:solidFill>
                <a:effectLst/>
                <a:latin typeface="Arial" charset="0"/>
                <a:ea typeface="宋体" pitchFamily="2" charset="-122"/>
                <a:cs typeface="+mn-cs"/>
              </a:rPr>
              <a:t>点。以行权价格为分界线，左边是看涨期权行情，右边是看跌期权行情。</a:t>
            </a:r>
            <a:endParaRPr lang="zh-CN" altLang="en-US" dirty="0"/>
          </a:p>
        </p:txBody>
      </p:sp>
      <p:sp>
        <p:nvSpPr>
          <p:cNvPr id="4" name="灯片编号占位符 3"/>
          <p:cNvSpPr>
            <a:spLocks noGrp="1"/>
          </p:cNvSpPr>
          <p:nvPr>
            <p:ph type="sldNum" sz="quarter" idx="10"/>
          </p:nvPr>
        </p:nvSpPr>
        <p:spPr/>
        <p:txBody>
          <a:bodyPr/>
          <a:lstStyle/>
          <a:p>
            <a:pPr>
              <a:defRPr/>
            </a:pPr>
            <a:fld id="{C3A5C520-F6C7-41C8-941D-F460BDE50339}" type="slidenum">
              <a:rPr lang="en-US" altLang="zh-CN" smtClean="0"/>
              <a:pPr>
                <a:defRPr/>
              </a:pPr>
              <a:t>11</a:t>
            </a:fld>
            <a:endParaRPr lang="en-US" altLang="zh-CN" dirty="0"/>
          </a:p>
        </p:txBody>
      </p:sp>
    </p:spTree>
    <p:extLst>
      <p:ext uri="{BB962C8B-B14F-4D97-AF65-F5344CB8AC3E}">
        <p14:creationId xmlns="" xmlns:p14="http://schemas.microsoft.com/office/powerpoint/2010/main" val="2470918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charset="0"/>
                <a:ea typeface="宋体" pitchFamily="2" charset="-122"/>
                <a:cs typeface="+mn-cs"/>
              </a:rPr>
              <a:t>我们可以从期权模拟交易的行情界面上对期权合约有一个整体的直观认识。图中截取了</a:t>
            </a:r>
            <a:r>
              <a:rPr lang="en-US" altLang="zh-CN" sz="1200" kern="1200" dirty="0" smtClean="0">
                <a:solidFill>
                  <a:schemeClr val="tx1"/>
                </a:solidFill>
                <a:effectLst/>
                <a:latin typeface="Arial" charset="0"/>
                <a:ea typeface="宋体" pitchFamily="2" charset="-122"/>
                <a:cs typeface="+mn-cs"/>
              </a:rPr>
              <a:t>13</a:t>
            </a:r>
            <a:r>
              <a:rPr lang="zh-CN" altLang="zh-CN" sz="1200" kern="1200" dirty="0" smtClean="0">
                <a:solidFill>
                  <a:schemeClr val="tx1"/>
                </a:solidFill>
                <a:effectLst/>
                <a:latin typeface="Arial" charset="0"/>
                <a:ea typeface="宋体" pitchFamily="2" charset="-122"/>
                <a:cs typeface="+mn-cs"/>
              </a:rPr>
              <a:t>年</a:t>
            </a:r>
            <a:r>
              <a:rPr lang="en-US" altLang="zh-CN" sz="1200" kern="1200" dirty="0" smtClean="0">
                <a:solidFill>
                  <a:schemeClr val="tx1"/>
                </a:solidFill>
                <a:effectLst/>
                <a:latin typeface="Arial" charset="0"/>
                <a:ea typeface="宋体" pitchFamily="2" charset="-122"/>
                <a:cs typeface="+mn-cs"/>
              </a:rPr>
              <a:t>10</a:t>
            </a:r>
            <a:r>
              <a:rPr lang="zh-CN" altLang="zh-CN" sz="1200" kern="1200" dirty="0" smtClean="0">
                <a:solidFill>
                  <a:schemeClr val="tx1"/>
                </a:solidFill>
                <a:effectLst/>
                <a:latin typeface="Arial" charset="0"/>
                <a:ea typeface="宋体" pitchFamily="2" charset="-122"/>
                <a:cs typeface="+mn-cs"/>
              </a:rPr>
              <a:t>月份合约的交易行情，整个界面采用</a:t>
            </a:r>
            <a:r>
              <a:rPr lang="en-US" altLang="zh-CN" sz="1200" kern="1200" dirty="0" smtClean="0">
                <a:solidFill>
                  <a:schemeClr val="tx1"/>
                </a:solidFill>
                <a:effectLst/>
                <a:latin typeface="Arial" charset="0"/>
                <a:ea typeface="宋体" pitchFamily="2" charset="-122"/>
                <a:cs typeface="+mn-cs"/>
              </a:rPr>
              <a:t>T</a:t>
            </a:r>
            <a:r>
              <a:rPr lang="zh-CN" altLang="zh-CN" sz="1200" kern="1200" dirty="0" smtClean="0">
                <a:solidFill>
                  <a:schemeClr val="tx1"/>
                </a:solidFill>
                <a:effectLst/>
                <a:latin typeface="Arial" charset="0"/>
                <a:ea typeface="宋体" pitchFamily="2" charset="-122"/>
                <a:cs typeface="+mn-cs"/>
              </a:rPr>
              <a:t>字型分布，中间橙色一栏是行权价格，因为截取的是近月合约，因此可以看到行权价格间距是</a:t>
            </a:r>
            <a:r>
              <a:rPr lang="en-US" altLang="zh-CN" sz="1200" kern="1200" dirty="0" smtClean="0">
                <a:solidFill>
                  <a:schemeClr val="tx1"/>
                </a:solidFill>
                <a:effectLst/>
                <a:latin typeface="Arial" charset="0"/>
                <a:ea typeface="宋体" pitchFamily="2" charset="-122"/>
                <a:cs typeface="+mn-cs"/>
              </a:rPr>
              <a:t>50</a:t>
            </a:r>
            <a:r>
              <a:rPr lang="zh-CN" altLang="zh-CN" sz="1200" kern="1200" dirty="0" smtClean="0">
                <a:solidFill>
                  <a:schemeClr val="tx1"/>
                </a:solidFill>
                <a:effectLst/>
                <a:latin typeface="Arial" charset="0"/>
                <a:ea typeface="宋体" pitchFamily="2" charset="-122"/>
                <a:cs typeface="+mn-cs"/>
              </a:rPr>
              <a:t>点。以行权价格为分界线，左边是看涨期权行情，右边是看跌期权行情。</a:t>
            </a:r>
            <a:endParaRPr lang="zh-CN" altLang="en-US" dirty="0"/>
          </a:p>
        </p:txBody>
      </p:sp>
      <p:sp>
        <p:nvSpPr>
          <p:cNvPr id="4" name="灯片编号占位符 3"/>
          <p:cNvSpPr>
            <a:spLocks noGrp="1"/>
          </p:cNvSpPr>
          <p:nvPr>
            <p:ph type="sldNum" sz="quarter" idx="10"/>
          </p:nvPr>
        </p:nvSpPr>
        <p:spPr/>
        <p:txBody>
          <a:bodyPr/>
          <a:lstStyle/>
          <a:p>
            <a:pPr>
              <a:defRPr/>
            </a:pPr>
            <a:fld id="{C3A5C520-F6C7-41C8-941D-F460BDE50339}" type="slidenum">
              <a:rPr lang="en-US" altLang="zh-CN" smtClean="0"/>
              <a:pPr>
                <a:defRPr/>
              </a:pPr>
              <a:t>12</a:t>
            </a:fld>
            <a:endParaRPr lang="en-US" altLang="zh-CN" dirty="0"/>
          </a:p>
        </p:txBody>
      </p:sp>
    </p:spTree>
    <p:extLst>
      <p:ext uri="{BB962C8B-B14F-4D97-AF65-F5344CB8AC3E}">
        <p14:creationId xmlns="" xmlns:p14="http://schemas.microsoft.com/office/powerpoint/2010/main" val="2683895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Arial" charset="0"/>
                <a:ea typeface="宋体" pitchFamily="2" charset="-122"/>
                <a:cs typeface="+mn-cs"/>
              </a:rPr>
              <a:t>从该交易界面可以看出，在图片截取当天该合约月份共有</a:t>
            </a:r>
            <a:r>
              <a:rPr lang="en-US" altLang="zh-CN" sz="1200" kern="1200" dirty="0" smtClean="0">
                <a:solidFill>
                  <a:schemeClr val="tx1"/>
                </a:solidFill>
                <a:effectLst/>
                <a:latin typeface="Arial" charset="0"/>
                <a:ea typeface="宋体" pitchFamily="2" charset="-122"/>
                <a:cs typeface="+mn-cs"/>
              </a:rPr>
              <a:t>7</a:t>
            </a:r>
            <a:r>
              <a:rPr lang="zh-CN" altLang="zh-CN" sz="1200" kern="1200" dirty="0" smtClean="0">
                <a:solidFill>
                  <a:schemeClr val="tx1"/>
                </a:solidFill>
                <a:effectLst/>
                <a:latin typeface="Arial" charset="0"/>
                <a:ea typeface="宋体" pitchFamily="2" charset="-122"/>
                <a:cs typeface="+mn-cs"/>
              </a:rPr>
              <a:t>个期权合约。但合约数量并非是固定不变的，每一天期权合约的数量会根据上市规则进行调整最后。交易所根据以下两个规则，确定下一交易日上市交易的期权合约：（一）以最接近标的资产当日收盘价的行权价格间距整数倍数值为各月份平值期权的行权价格。（二）按照行权价格间距，在各月份平值期权合约上下连续挂出若干个实值期权合约和虚值期权合约。</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Arial" charset="0"/>
                <a:ea typeface="宋体" pitchFamily="2" charset="-122"/>
                <a:cs typeface="+mn-cs"/>
              </a:rPr>
              <a:t>具体到现在的仿真交易，近月合约的行权价格间距是</a:t>
            </a:r>
            <a:r>
              <a:rPr lang="en-US" altLang="zh-CN" sz="1200" kern="1200" dirty="0" smtClean="0">
                <a:solidFill>
                  <a:schemeClr val="tx1"/>
                </a:solidFill>
                <a:effectLst/>
                <a:latin typeface="Arial" charset="0"/>
                <a:ea typeface="宋体" pitchFamily="2" charset="-122"/>
                <a:cs typeface="+mn-cs"/>
              </a:rPr>
              <a:t>50</a:t>
            </a:r>
            <a:r>
              <a:rPr lang="zh-CN" altLang="zh-CN" sz="1200" kern="1200" dirty="0" smtClean="0">
                <a:solidFill>
                  <a:schemeClr val="tx1"/>
                </a:solidFill>
                <a:effectLst/>
                <a:latin typeface="Arial" charset="0"/>
                <a:ea typeface="宋体" pitchFamily="2" charset="-122"/>
                <a:cs typeface="+mn-cs"/>
              </a:rPr>
              <a:t>点，远月的行权价格间距是</a:t>
            </a:r>
            <a:r>
              <a:rPr lang="en-US" altLang="zh-CN" sz="1200" kern="1200" dirty="0" smtClean="0">
                <a:solidFill>
                  <a:schemeClr val="tx1"/>
                </a:solidFill>
                <a:effectLst/>
                <a:latin typeface="Arial" charset="0"/>
                <a:ea typeface="宋体" pitchFamily="2" charset="-122"/>
                <a:cs typeface="+mn-cs"/>
              </a:rPr>
              <a:t>100</a:t>
            </a:r>
            <a:r>
              <a:rPr lang="zh-CN" altLang="zh-CN" sz="1200" kern="1200" dirty="0" smtClean="0">
                <a:solidFill>
                  <a:schemeClr val="tx1"/>
                </a:solidFill>
                <a:effectLst/>
                <a:latin typeface="Arial" charset="0"/>
                <a:ea typeface="宋体" pitchFamily="2" charset="-122"/>
                <a:cs typeface="+mn-cs"/>
              </a:rPr>
              <a:t>点；，近月合约在平值期权合约上下至少各挂出</a:t>
            </a:r>
            <a:r>
              <a:rPr lang="en-US" altLang="zh-CN" sz="1200" kern="1200" dirty="0" smtClean="0">
                <a:solidFill>
                  <a:schemeClr val="tx1"/>
                </a:solidFill>
                <a:effectLst/>
                <a:latin typeface="Arial" charset="0"/>
                <a:ea typeface="宋体" pitchFamily="2" charset="-122"/>
                <a:cs typeface="+mn-cs"/>
              </a:rPr>
              <a:t>3</a:t>
            </a:r>
            <a:r>
              <a:rPr lang="zh-CN" altLang="zh-CN" sz="1200" kern="1200" dirty="0" smtClean="0">
                <a:solidFill>
                  <a:schemeClr val="tx1"/>
                </a:solidFill>
                <a:effectLst/>
                <a:latin typeface="Arial" charset="0"/>
                <a:ea typeface="宋体" pitchFamily="2" charset="-122"/>
                <a:cs typeface="+mn-cs"/>
              </a:rPr>
              <a:t>个合约，季月合约在平值期权合约上下至少各挂出</a:t>
            </a:r>
            <a:r>
              <a:rPr lang="en-US" altLang="zh-CN" sz="1200" kern="1200" dirty="0" smtClean="0">
                <a:solidFill>
                  <a:schemeClr val="tx1"/>
                </a:solidFill>
                <a:effectLst/>
                <a:latin typeface="Arial" charset="0"/>
                <a:ea typeface="宋体" pitchFamily="2" charset="-122"/>
                <a:cs typeface="+mn-cs"/>
              </a:rPr>
              <a:t>2</a:t>
            </a:r>
            <a:r>
              <a:rPr lang="zh-CN" altLang="zh-CN" sz="1200" kern="1200" dirty="0" smtClean="0">
                <a:solidFill>
                  <a:schemeClr val="tx1"/>
                </a:solidFill>
                <a:effectLst/>
                <a:latin typeface="Arial" charset="0"/>
                <a:ea typeface="宋体" pitchFamily="2" charset="-122"/>
                <a:cs typeface="+mn-cs"/>
              </a:rPr>
              <a:t>个合约。</a:t>
            </a:r>
          </a:p>
          <a:p>
            <a:endParaRPr lang="zh-CN" altLang="en-US" dirty="0"/>
          </a:p>
        </p:txBody>
      </p:sp>
      <p:sp>
        <p:nvSpPr>
          <p:cNvPr id="4" name="灯片编号占位符 3"/>
          <p:cNvSpPr>
            <a:spLocks noGrp="1"/>
          </p:cNvSpPr>
          <p:nvPr>
            <p:ph type="sldNum" sz="quarter" idx="10"/>
          </p:nvPr>
        </p:nvSpPr>
        <p:spPr/>
        <p:txBody>
          <a:bodyPr/>
          <a:lstStyle/>
          <a:p>
            <a:pPr>
              <a:defRPr/>
            </a:pPr>
            <a:fld id="{C3A5C520-F6C7-41C8-941D-F460BDE50339}" type="slidenum">
              <a:rPr lang="en-US" altLang="zh-CN" smtClean="0"/>
              <a:pPr>
                <a:defRPr/>
              </a:pPr>
              <a:t>13</a:t>
            </a:fld>
            <a:endParaRPr lang="en-US" altLang="zh-CN" dirty="0"/>
          </a:p>
        </p:txBody>
      </p:sp>
    </p:spTree>
    <p:extLst>
      <p:ext uri="{BB962C8B-B14F-4D97-AF65-F5344CB8AC3E}">
        <p14:creationId xmlns="" xmlns:p14="http://schemas.microsoft.com/office/powerpoint/2010/main" val="371791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charset="0"/>
                <a:ea typeface="宋体" pitchFamily="2" charset="-122"/>
                <a:cs typeface="+mn-cs"/>
              </a:rPr>
              <a:t>我们用一个简单的例子来演示上市合约的过程。假设在</a:t>
            </a:r>
            <a:r>
              <a:rPr lang="en-US" altLang="zh-CN" sz="1200" kern="1200" dirty="0" smtClean="0">
                <a:solidFill>
                  <a:schemeClr val="tx1"/>
                </a:solidFill>
                <a:effectLst/>
                <a:latin typeface="Arial" charset="0"/>
                <a:ea typeface="宋体" pitchFamily="2" charset="-122"/>
                <a:cs typeface="+mn-cs"/>
              </a:rPr>
              <a:t>T-1</a:t>
            </a:r>
            <a:r>
              <a:rPr lang="zh-CN" altLang="zh-CN" sz="1200" kern="1200" dirty="0" smtClean="0">
                <a:solidFill>
                  <a:schemeClr val="tx1"/>
                </a:solidFill>
                <a:effectLst/>
                <a:latin typeface="Arial" charset="0"/>
                <a:ea typeface="宋体" pitchFamily="2" charset="-122"/>
                <a:cs typeface="+mn-cs"/>
              </a:rPr>
              <a:t>交易日指数收盘价为</a:t>
            </a:r>
            <a:r>
              <a:rPr lang="en-US" altLang="zh-CN" sz="1200" kern="1200" dirty="0" smtClean="0">
                <a:solidFill>
                  <a:schemeClr val="tx1"/>
                </a:solidFill>
                <a:effectLst/>
                <a:latin typeface="Arial" charset="0"/>
                <a:ea typeface="宋体" pitchFamily="2" charset="-122"/>
                <a:cs typeface="+mn-cs"/>
              </a:rPr>
              <a:t>2320</a:t>
            </a:r>
            <a:r>
              <a:rPr lang="zh-CN" altLang="zh-CN" sz="1200" kern="1200" dirty="0" smtClean="0">
                <a:solidFill>
                  <a:schemeClr val="tx1"/>
                </a:solidFill>
                <a:effectLst/>
                <a:latin typeface="Arial" charset="0"/>
                <a:ea typeface="宋体" pitchFamily="2" charset="-122"/>
                <a:cs typeface="+mn-cs"/>
              </a:rPr>
              <a:t>点，根据规则（一），近月合约中最接近</a:t>
            </a:r>
            <a:r>
              <a:rPr lang="en-US" altLang="zh-CN" sz="1200" kern="1200" dirty="0" smtClean="0">
                <a:solidFill>
                  <a:schemeClr val="tx1"/>
                </a:solidFill>
                <a:effectLst/>
                <a:latin typeface="Arial" charset="0"/>
                <a:ea typeface="宋体" pitchFamily="2" charset="-122"/>
                <a:cs typeface="+mn-cs"/>
              </a:rPr>
              <a:t>50</a:t>
            </a:r>
            <a:r>
              <a:rPr lang="zh-CN" altLang="zh-CN" sz="1200" kern="1200" dirty="0" smtClean="0">
                <a:solidFill>
                  <a:schemeClr val="tx1"/>
                </a:solidFill>
                <a:effectLst/>
                <a:latin typeface="Arial" charset="0"/>
                <a:ea typeface="宋体" pitchFamily="2" charset="-122"/>
                <a:cs typeface="+mn-cs"/>
              </a:rPr>
              <a:t>点整数倍的是</a:t>
            </a:r>
            <a:r>
              <a:rPr lang="en-US" altLang="zh-CN" sz="1200" kern="1200" dirty="0" smtClean="0">
                <a:solidFill>
                  <a:schemeClr val="tx1"/>
                </a:solidFill>
                <a:effectLst/>
                <a:latin typeface="Arial" charset="0"/>
                <a:ea typeface="宋体" pitchFamily="2" charset="-122"/>
                <a:cs typeface="+mn-cs"/>
              </a:rPr>
              <a:t>2300</a:t>
            </a:r>
            <a:r>
              <a:rPr lang="zh-CN" altLang="zh-CN" sz="1200" kern="1200" dirty="0" smtClean="0">
                <a:solidFill>
                  <a:schemeClr val="tx1"/>
                </a:solidFill>
                <a:effectLst/>
                <a:latin typeface="Arial" charset="0"/>
                <a:ea typeface="宋体" pitchFamily="2" charset="-122"/>
                <a:cs typeface="+mn-cs"/>
              </a:rPr>
              <a:t>点，季月合约中最接近</a:t>
            </a:r>
            <a:r>
              <a:rPr lang="en-US" altLang="zh-CN" sz="1200" kern="1200" dirty="0" smtClean="0">
                <a:solidFill>
                  <a:schemeClr val="tx1"/>
                </a:solidFill>
                <a:effectLst/>
                <a:latin typeface="Arial" charset="0"/>
                <a:ea typeface="宋体" pitchFamily="2" charset="-122"/>
                <a:cs typeface="+mn-cs"/>
              </a:rPr>
              <a:t>100</a:t>
            </a:r>
            <a:r>
              <a:rPr lang="zh-CN" altLang="zh-CN" sz="1200" kern="1200" dirty="0" smtClean="0">
                <a:solidFill>
                  <a:schemeClr val="tx1"/>
                </a:solidFill>
                <a:effectLst/>
                <a:latin typeface="Arial" charset="0"/>
                <a:ea typeface="宋体" pitchFamily="2" charset="-122"/>
                <a:cs typeface="+mn-cs"/>
              </a:rPr>
              <a:t>点整数倍的是</a:t>
            </a:r>
            <a:r>
              <a:rPr lang="en-US" altLang="zh-CN" sz="1200" kern="1200" dirty="0" smtClean="0">
                <a:solidFill>
                  <a:schemeClr val="tx1"/>
                </a:solidFill>
                <a:effectLst/>
                <a:latin typeface="Arial" charset="0"/>
                <a:ea typeface="宋体" pitchFamily="2" charset="-122"/>
                <a:cs typeface="+mn-cs"/>
              </a:rPr>
              <a:t>2300</a:t>
            </a:r>
            <a:r>
              <a:rPr lang="zh-CN" altLang="zh-CN" sz="1200" kern="1200" dirty="0" smtClean="0">
                <a:solidFill>
                  <a:schemeClr val="tx1"/>
                </a:solidFill>
                <a:effectLst/>
                <a:latin typeface="Arial" charset="0"/>
                <a:ea typeface="宋体" pitchFamily="2" charset="-122"/>
                <a:cs typeface="+mn-cs"/>
              </a:rPr>
              <a:t>点，因此近月及季月的平值期权的行权价格均为</a:t>
            </a:r>
            <a:r>
              <a:rPr lang="en-US" altLang="zh-CN" sz="1200" kern="1200" dirty="0" smtClean="0">
                <a:solidFill>
                  <a:schemeClr val="tx1"/>
                </a:solidFill>
                <a:effectLst/>
                <a:latin typeface="Arial" charset="0"/>
                <a:ea typeface="宋体" pitchFamily="2" charset="-122"/>
                <a:cs typeface="+mn-cs"/>
              </a:rPr>
              <a:t>2300</a:t>
            </a:r>
            <a:r>
              <a:rPr lang="zh-CN" altLang="zh-CN" sz="1200" kern="1200" dirty="0" smtClean="0">
                <a:solidFill>
                  <a:schemeClr val="tx1"/>
                </a:solidFill>
                <a:effectLst/>
                <a:latin typeface="Arial" charset="0"/>
                <a:ea typeface="宋体" pitchFamily="2" charset="-122"/>
                <a:cs typeface="+mn-cs"/>
              </a:rPr>
              <a:t>点。根据规则（二），近月合约在平值期权各挂出</a:t>
            </a:r>
            <a:r>
              <a:rPr lang="en-US" altLang="zh-CN" sz="1200" kern="1200" dirty="0" smtClean="0">
                <a:solidFill>
                  <a:schemeClr val="tx1"/>
                </a:solidFill>
                <a:effectLst/>
                <a:latin typeface="Arial" charset="0"/>
                <a:ea typeface="宋体" pitchFamily="2" charset="-122"/>
                <a:cs typeface="+mn-cs"/>
              </a:rPr>
              <a:t>3</a:t>
            </a:r>
            <a:r>
              <a:rPr lang="zh-CN" altLang="zh-CN" sz="1200" kern="1200" dirty="0" smtClean="0">
                <a:solidFill>
                  <a:schemeClr val="tx1"/>
                </a:solidFill>
                <a:effectLst/>
                <a:latin typeface="Arial" charset="0"/>
                <a:ea typeface="宋体" pitchFamily="2" charset="-122"/>
                <a:cs typeface="+mn-cs"/>
              </a:rPr>
              <a:t>个合约，季月合约在平值上下各挂出</a:t>
            </a:r>
            <a:r>
              <a:rPr lang="en-US" altLang="zh-CN" sz="1200" kern="1200" dirty="0" smtClean="0">
                <a:solidFill>
                  <a:schemeClr val="tx1"/>
                </a:solidFill>
                <a:effectLst/>
                <a:latin typeface="Arial" charset="0"/>
                <a:ea typeface="宋体" pitchFamily="2" charset="-122"/>
                <a:cs typeface="+mn-cs"/>
              </a:rPr>
              <a:t>2</a:t>
            </a:r>
            <a:r>
              <a:rPr lang="zh-CN" altLang="zh-CN" sz="1200" kern="1200" dirty="0" smtClean="0">
                <a:solidFill>
                  <a:schemeClr val="tx1"/>
                </a:solidFill>
                <a:effectLst/>
                <a:latin typeface="Arial" charset="0"/>
                <a:ea typeface="宋体" pitchFamily="2" charset="-122"/>
                <a:cs typeface="+mn-cs"/>
              </a:rPr>
              <a:t>个合约，也就是图中黑色背景的部分。</a:t>
            </a:r>
            <a:endParaRPr lang="zh-CN" altLang="en-US" dirty="0"/>
          </a:p>
        </p:txBody>
      </p:sp>
      <p:sp>
        <p:nvSpPr>
          <p:cNvPr id="4" name="灯片编号占位符 3"/>
          <p:cNvSpPr>
            <a:spLocks noGrp="1"/>
          </p:cNvSpPr>
          <p:nvPr>
            <p:ph type="sldNum" sz="quarter" idx="10"/>
          </p:nvPr>
        </p:nvSpPr>
        <p:spPr/>
        <p:txBody>
          <a:bodyPr/>
          <a:lstStyle/>
          <a:p>
            <a:pPr>
              <a:defRPr/>
            </a:pPr>
            <a:fld id="{C3A5C520-F6C7-41C8-941D-F460BDE50339}" type="slidenum">
              <a:rPr lang="en-US" altLang="zh-CN" smtClean="0"/>
              <a:pPr>
                <a:defRPr/>
              </a:pPr>
              <a:t>14</a:t>
            </a:fld>
            <a:endParaRPr lang="en-US" altLang="zh-CN" dirty="0"/>
          </a:p>
        </p:txBody>
      </p:sp>
    </p:spTree>
    <p:extLst>
      <p:ext uri="{BB962C8B-B14F-4D97-AF65-F5344CB8AC3E}">
        <p14:creationId xmlns="" xmlns:p14="http://schemas.microsoft.com/office/powerpoint/2010/main" val="371791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charset="0"/>
                <a:ea typeface="宋体" pitchFamily="2" charset="-122"/>
                <a:cs typeface="+mn-cs"/>
              </a:rPr>
              <a:t>当</a:t>
            </a:r>
            <a:r>
              <a:rPr lang="en-US" altLang="zh-CN" sz="1200" kern="1200" dirty="0" smtClean="0">
                <a:solidFill>
                  <a:schemeClr val="tx1"/>
                </a:solidFill>
                <a:effectLst/>
                <a:latin typeface="Arial" charset="0"/>
                <a:ea typeface="宋体" pitchFamily="2" charset="-122"/>
                <a:cs typeface="+mn-cs"/>
              </a:rPr>
              <a:t>T</a:t>
            </a:r>
            <a:r>
              <a:rPr lang="zh-CN" altLang="zh-CN" sz="1200" kern="1200" dirty="0" smtClean="0">
                <a:solidFill>
                  <a:schemeClr val="tx1"/>
                </a:solidFill>
                <a:effectLst/>
                <a:latin typeface="Arial" charset="0"/>
                <a:ea typeface="宋体" pitchFamily="2" charset="-122"/>
                <a:cs typeface="+mn-cs"/>
              </a:rPr>
              <a:t>交易日指数收盘价上涨为</a:t>
            </a:r>
            <a:r>
              <a:rPr lang="en-US" altLang="zh-CN" sz="1200" kern="1200" dirty="0" smtClean="0">
                <a:solidFill>
                  <a:schemeClr val="tx1"/>
                </a:solidFill>
                <a:effectLst/>
                <a:latin typeface="Arial" charset="0"/>
                <a:ea typeface="宋体" pitchFamily="2" charset="-122"/>
                <a:cs typeface="+mn-cs"/>
              </a:rPr>
              <a:t>2360</a:t>
            </a:r>
            <a:r>
              <a:rPr lang="zh-CN" altLang="zh-CN" sz="1200" kern="1200" dirty="0" smtClean="0">
                <a:solidFill>
                  <a:schemeClr val="tx1"/>
                </a:solidFill>
                <a:effectLst/>
                <a:latin typeface="Arial" charset="0"/>
                <a:ea typeface="宋体" pitchFamily="2" charset="-122"/>
                <a:cs typeface="+mn-cs"/>
              </a:rPr>
              <a:t>点后，根据规则（一）近月和季月的平值期权价格分别为</a:t>
            </a:r>
            <a:r>
              <a:rPr lang="en-US" altLang="zh-CN" sz="1200" kern="1200" dirty="0" smtClean="0">
                <a:solidFill>
                  <a:schemeClr val="tx1"/>
                </a:solidFill>
                <a:effectLst/>
                <a:latin typeface="Arial" charset="0"/>
                <a:ea typeface="宋体" pitchFamily="2" charset="-122"/>
                <a:cs typeface="+mn-cs"/>
              </a:rPr>
              <a:t>2350</a:t>
            </a:r>
            <a:r>
              <a:rPr lang="zh-CN" altLang="zh-CN" sz="1200" kern="1200" dirty="0" smtClean="0">
                <a:solidFill>
                  <a:schemeClr val="tx1"/>
                </a:solidFill>
                <a:effectLst/>
                <a:latin typeface="Arial" charset="0"/>
                <a:ea typeface="宋体" pitchFamily="2" charset="-122"/>
                <a:cs typeface="+mn-cs"/>
              </a:rPr>
              <a:t>和</a:t>
            </a:r>
            <a:r>
              <a:rPr lang="en-US" altLang="zh-CN" sz="1200" kern="1200" dirty="0" smtClean="0">
                <a:solidFill>
                  <a:schemeClr val="tx1"/>
                </a:solidFill>
                <a:effectLst/>
                <a:latin typeface="Arial" charset="0"/>
                <a:ea typeface="宋体" pitchFamily="2" charset="-122"/>
                <a:cs typeface="+mn-cs"/>
              </a:rPr>
              <a:t>2400</a:t>
            </a:r>
            <a:r>
              <a:rPr lang="zh-CN" altLang="zh-CN" sz="1200" kern="1200" dirty="0" smtClean="0">
                <a:solidFill>
                  <a:schemeClr val="tx1"/>
                </a:solidFill>
                <a:effectLst/>
                <a:latin typeface="Arial" charset="0"/>
                <a:ea typeface="宋体" pitchFamily="2" charset="-122"/>
                <a:cs typeface="+mn-cs"/>
              </a:rPr>
              <a:t>点，根据规则（二）在近月和季月平值期权上下各挂出</a:t>
            </a:r>
            <a:r>
              <a:rPr lang="en-US" altLang="zh-CN" sz="1200" kern="1200" dirty="0" smtClean="0">
                <a:solidFill>
                  <a:schemeClr val="tx1"/>
                </a:solidFill>
                <a:effectLst/>
                <a:latin typeface="Arial" charset="0"/>
                <a:ea typeface="宋体" pitchFamily="2" charset="-122"/>
                <a:cs typeface="+mn-cs"/>
              </a:rPr>
              <a:t>3</a:t>
            </a:r>
            <a:r>
              <a:rPr lang="zh-CN" altLang="zh-CN" sz="1200" kern="1200" dirty="0" smtClean="0">
                <a:solidFill>
                  <a:schemeClr val="tx1"/>
                </a:solidFill>
                <a:effectLst/>
                <a:latin typeface="Arial" charset="0"/>
                <a:ea typeface="宋体" pitchFamily="2" charset="-122"/>
                <a:cs typeface="+mn-cs"/>
              </a:rPr>
              <a:t>和</a:t>
            </a:r>
            <a:r>
              <a:rPr lang="en-US" altLang="zh-CN" sz="1200" kern="1200" dirty="0" smtClean="0">
                <a:solidFill>
                  <a:schemeClr val="tx1"/>
                </a:solidFill>
                <a:effectLst/>
                <a:latin typeface="Arial" charset="0"/>
                <a:ea typeface="宋体" pitchFamily="2" charset="-122"/>
                <a:cs typeface="+mn-cs"/>
              </a:rPr>
              <a:t>2</a:t>
            </a:r>
            <a:r>
              <a:rPr lang="zh-CN" altLang="zh-CN" sz="1200" kern="1200" dirty="0" smtClean="0">
                <a:solidFill>
                  <a:schemeClr val="tx1"/>
                </a:solidFill>
                <a:effectLst/>
                <a:latin typeface="Arial" charset="0"/>
                <a:ea typeface="宋体" pitchFamily="2" charset="-122"/>
                <a:cs typeface="+mn-cs"/>
              </a:rPr>
              <a:t>个合约。因此，可以看到，近月合约中多了执行价格为</a:t>
            </a:r>
            <a:r>
              <a:rPr lang="en-US" altLang="zh-CN" sz="1200" kern="1200" dirty="0" smtClean="0">
                <a:solidFill>
                  <a:schemeClr val="tx1"/>
                </a:solidFill>
                <a:effectLst/>
                <a:latin typeface="Arial" charset="0"/>
                <a:ea typeface="宋体" pitchFamily="2" charset="-122"/>
                <a:cs typeface="+mn-cs"/>
              </a:rPr>
              <a:t>2500</a:t>
            </a:r>
            <a:r>
              <a:rPr lang="zh-CN" altLang="zh-CN" sz="1200" kern="1200" dirty="0" smtClean="0">
                <a:solidFill>
                  <a:schemeClr val="tx1"/>
                </a:solidFill>
                <a:effectLst/>
                <a:latin typeface="Arial" charset="0"/>
                <a:ea typeface="宋体" pitchFamily="2" charset="-122"/>
                <a:cs typeface="+mn-cs"/>
              </a:rPr>
              <a:t>点的合约，季月合约中多了行权价格间距为</a:t>
            </a:r>
            <a:r>
              <a:rPr lang="en-US" altLang="zh-CN" sz="1200" kern="1200" dirty="0" smtClean="0">
                <a:solidFill>
                  <a:schemeClr val="tx1"/>
                </a:solidFill>
                <a:effectLst/>
                <a:latin typeface="Arial" charset="0"/>
                <a:ea typeface="宋体" pitchFamily="2" charset="-122"/>
                <a:cs typeface="+mn-cs"/>
              </a:rPr>
              <a:t>2600</a:t>
            </a:r>
            <a:r>
              <a:rPr lang="zh-CN" altLang="zh-CN" sz="1200" kern="1200" dirty="0" smtClean="0">
                <a:solidFill>
                  <a:schemeClr val="tx1"/>
                </a:solidFill>
                <a:effectLst/>
                <a:latin typeface="Arial" charset="0"/>
                <a:ea typeface="宋体" pitchFamily="2" charset="-122"/>
                <a:cs typeface="+mn-cs"/>
              </a:rPr>
              <a:t>点的合约，也就是图中红色背景的部分。</a:t>
            </a:r>
            <a:endParaRPr lang="zh-CN" altLang="en-US" dirty="0"/>
          </a:p>
        </p:txBody>
      </p:sp>
      <p:sp>
        <p:nvSpPr>
          <p:cNvPr id="4" name="灯片编号占位符 3"/>
          <p:cNvSpPr>
            <a:spLocks noGrp="1"/>
          </p:cNvSpPr>
          <p:nvPr>
            <p:ph type="sldNum" sz="quarter" idx="10"/>
          </p:nvPr>
        </p:nvSpPr>
        <p:spPr/>
        <p:txBody>
          <a:bodyPr/>
          <a:lstStyle/>
          <a:p>
            <a:pPr>
              <a:defRPr/>
            </a:pPr>
            <a:fld id="{C3A5C520-F6C7-41C8-941D-F460BDE50339}" type="slidenum">
              <a:rPr lang="en-US" altLang="zh-CN" smtClean="0"/>
              <a:pPr>
                <a:defRPr/>
              </a:pPr>
              <a:t>15</a:t>
            </a:fld>
            <a:endParaRPr lang="en-US" altLang="zh-CN" dirty="0"/>
          </a:p>
        </p:txBody>
      </p:sp>
    </p:spTree>
    <p:extLst>
      <p:ext uri="{BB962C8B-B14F-4D97-AF65-F5344CB8AC3E}">
        <p14:creationId xmlns="" xmlns:p14="http://schemas.microsoft.com/office/powerpoint/2010/main" val="3717919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charset="0"/>
                <a:ea typeface="宋体" pitchFamily="2" charset="-122"/>
                <a:cs typeface="+mn-cs"/>
              </a:rPr>
              <a:t>通过以上对股指期权仿真交易合约的要素的了解，期权合约与期货存在较大区别。相应的，在保证金制度、涨跌停板制度、持仓限额制度和行权制度等交易制度上也存在很大的差异。</a:t>
            </a:r>
            <a:endParaRPr lang="zh-CN" altLang="en-US" dirty="0"/>
          </a:p>
        </p:txBody>
      </p:sp>
      <p:sp>
        <p:nvSpPr>
          <p:cNvPr id="4" name="灯片编号占位符 3"/>
          <p:cNvSpPr>
            <a:spLocks noGrp="1"/>
          </p:cNvSpPr>
          <p:nvPr>
            <p:ph type="sldNum" sz="quarter" idx="10"/>
          </p:nvPr>
        </p:nvSpPr>
        <p:spPr/>
        <p:txBody>
          <a:bodyPr/>
          <a:lstStyle/>
          <a:p>
            <a:pPr>
              <a:defRPr/>
            </a:pPr>
            <a:fld id="{C3A5C520-F6C7-41C8-941D-F460BDE50339}" type="slidenum">
              <a:rPr lang="en-US" altLang="zh-CN" smtClean="0"/>
              <a:pPr>
                <a:defRPr/>
              </a:pPr>
              <a:t>25</a:t>
            </a:fld>
            <a:endParaRPr lang="en-US" altLang="zh-CN" dirty="0"/>
          </a:p>
        </p:txBody>
      </p:sp>
    </p:spTree>
    <p:extLst>
      <p:ext uri="{BB962C8B-B14F-4D97-AF65-F5344CB8AC3E}">
        <p14:creationId xmlns="" xmlns:p14="http://schemas.microsoft.com/office/powerpoint/2010/main" val="34473898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charset="0"/>
                <a:ea typeface="宋体" pitchFamily="2" charset="-122"/>
                <a:cs typeface="+mn-cs"/>
              </a:rPr>
              <a:t>保证金对期权合约履约的保障。买方有执行期权的权利，因此不需要再额外支付保证金，而期权的卖方则需要交纳一定的保证金来确保合约能够到期行权。沪深</a:t>
            </a:r>
            <a:r>
              <a:rPr lang="en-US" altLang="zh-CN" sz="1200" kern="1200" dirty="0" smtClean="0">
                <a:solidFill>
                  <a:schemeClr val="tx1"/>
                </a:solidFill>
                <a:effectLst/>
                <a:latin typeface="Arial" charset="0"/>
                <a:ea typeface="宋体" pitchFamily="2" charset="-122"/>
                <a:cs typeface="+mn-cs"/>
              </a:rPr>
              <a:t>300</a:t>
            </a:r>
            <a:r>
              <a:rPr lang="zh-CN" altLang="zh-CN" sz="1200" kern="1200" dirty="0" smtClean="0">
                <a:solidFill>
                  <a:schemeClr val="tx1"/>
                </a:solidFill>
                <a:effectLst/>
                <a:latin typeface="Arial" charset="0"/>
                <a:ea typeface="宋体" pitchFamily="2" charset="-122"/>
                <a:cs typeface="+mn-cs"/>
              </a:rPr>
              <a:t>股指期权仿真合约采用传统保证金的收取方式，其保证金主要考虑覆盖期权权利金一个交易日间的价格变动。因此可以看到保证金公式分为两部分之和，第一部分是股指期权权利金的当日结算价，第二部分是为了抵补下一个交易日权利金可能发生不利变动所需的资金。以看涨期权交易保证金为例，第一部分是指数期权合约结算价</a:t>
            </a:r>
            <a:r>
              <a:rPr lang="en-US" altLang="zh-CN" sz="1200" kern="1200" dirty="0" smtClean="0">
                <a:solidFill>
                  <a:schemeClr val="tx1"/>
                </a:solidFill>
                <a:effectLst/>
                <a:latin typeface="Arial" charset="0"/>
                <a:ea typeface="宋体" pitchFamily="2" charset="-122"/>
                <a:cs typeface="+mn-cs"/>
              </a:rPr>
              <a:t>×</a:t>
            </a:r>
            <a:r>
              <a:rPr lang="zh-CN" altLang="zh-CN" sz="1200" kern="1200" dirty="0" smtClean="0">
                <a:solidFill>
                  <a:schemeClr val="tx1"/>
                </a:solidFill>
                <a:effectLst/>
                <a:latin typeface="Arial" charset="0"/>
                <a:ea typeface="宋体" pitchFamily="2" charset="-122"/>
                <a:cs typeface="+mn-cs"/>
              </a:rPr>
              <a:t>合约乘数，第二部分是有两项，第一项是标的指数收盘价</a:t>
            </a:r>
            <a:r>
              <a:rPr lang="en-US" altLang="zh-CN" sz="1200" kern="1200" dirty="0" smtClean="0">
                <a:solidFill>
                  <a:schemeClr val="tx1"/>
                </a:solidFill>
                <a:effectLst/>
                <a:latin typeface="Arial" charset="0"/>
                <a:ea typeface="宋体" pitchFamily="2" charset="-122"/>
                <a:cs typeface="+mn-cs"/>
              </a:rPr>
              <a:t>×</a:t>
            </a:r>
            <a:r>
              <a:rPr lang="zh-CN" altLang="zh-CN" sz="1200" kern="1200" dirty="0" smtClean="0">
                <a:solidFill>
                  <a:schemeClr val="tx1"/>
                </a:solidFill>
                <a:effectLst/>
                <a:latin typeface="Arial" charset="0"/>
                <a:ea typeface="宋体" pitchFamily="2" charset="-122"/>
                <a:cs typeface="+mn-cs"/>
              </a:rPr>
              <a:t>合约乘数</a:t>
            </a:r>
            <a:r>
              <a:rPr lang="en-US" altLang="zh-CN" sz="1200" kern="1200" dirty="0" smtClean="0">
                <a:solidFill>
                  <a:schemeClr val="tx1"/>
                </a:solidFill>
                <a:effectLst/>
                <a:latin typeface="Arial" charset="0"/>
                <a:ea typeface="宋体" pitchFamily="2" charset="-122"/>
                <a:cs typeface="+mn-cs"/>
              </a:rPr>
              <a:t>×</a:t>
            </a:r>
            <a:r>
              <a:rPr lang="zh-CN" altLang="zh-CN" sz="1200" kern="1200" dirty="0" smtClean="0">
                <a:solidFill>
                  <a:schemeClr val="tx1"/>
                </a:solidFill>
                <a:effectLst/>
                <a:latin typeface="Arial" charset="0"/>
                <a:ea typeface="宋体" pitchFamily="2" charset="-122"/>
                <a:cs typeface="+mn-cs"/>
              </a:rPr>
              <a:t>股指期权合约保证金调整系数</a:t>
            </a:r>
            <a:r>
              <a:rPr lang="en-US" altLang="zh-CN" sz="1200" kern="1200" dirty="0" smtClean="0">
                <a:solidFill>
                  <a:schemeClr val="tx1"/>
                </a:solidFill>
                <a:effectLst/>
                <a:latin typeface="Arial" charset="0"/>
                <a:ea typeface="宋体" pitchFamily="2" charset="-122"/>
                <a:cs typeface="+mn-cs"/>
              </a:rPr>
              <a:t>-</a:t>
            </a:r>
            <a:r>
              <a:rPr lang="zh-CN" altLang="zh-CN" sz="1200" kern="1200" dirty="0" smtClean="0">
                <a:solidFill>
                  <a:schemeClr val="tx1"/>
                </a:solidFill>
                <a:effectLst/>
                <a:latin typeface="Arial" charset="0"/>
                <a:ea typeface="宋体" pitchFamily="2" charset="-122"/>
                <a:cs typeface="+mn-cs"/>
              </a:rPr>
              <a:t>虚值额，第二项是最低保障系数</a:t>
            </a:r>
            <a:r>
              <a:rPr lang="en-US" altLang="zh-CN" sz="1200" kern="1200" dirty="0" smtClean="0">
                <a:solidFill>
                  <a:schemeClr val="tx1"/>
                </a:solidFill>
                <a:effectLst/>
                <a:latin typeface="Arial" charset="0"/>
                <a:ea typeface="宋体" pitchFamily="2" charset="-122"/>
                <a:cs typeface="+mn-cs"/>
              </a:rPr>
              <a:t>×</a:t>
            </a:r>
            <a:r>
              <a:rPr lang="zh-CN" altLang="zh-CN" sz="1200" kern="1200" dirty="0" smtClean="0">
                <a:solidFill>
                  <a:schemeClr val="tx1"/>
                </a:solidFill>
                <a:effectLst/>
                <a:latin typeface="Arial" charset="0"/>
                <a:ea typeface="宋体" pitchFamily="2" charset="-122"/>
                <a:cs typeface="+mn-cs"/>
              </a:rPr>
              <a:t>指数期权收盘价</a:t>
            </a:r>
            <a:r>
              <a:rPr lang="en-US" altLang="zh-CN" sz="1200" kern="1200" dirty="0" smtClean="0">
                <a:solidFill>
                  <a:schemeClr val="tx1"/>
                </a:solidFill>
                <a:effectLst/>
                <a:latin typeface="Arial" charset="0"/>
                <a:ea typeface="宋体" pitchFamily="2" charset="-122"/>
                <a:cs typeface="+mn-cs"/>
              </a:rPr>
              <a:t>×</a:t>
            </a:r>
            <a:r>
              <a:rPr lang="zh-CN" altLang="zh-CN" sz="1200" kern="1200" dirty="0" smtClean="0">
                <a:solidFill>
                  <a:schemeClr val="tx1"/>
                </a:solidFill>
                <a:effectLst/>
                <a:latin typeface="Arial" charset="0"/>
                <a:ea typeface="宋体" pitchFamily="2" charset="-122"/>
                <a:cs typeface="+mn-cs"/>
              </a:rPr>
              <a:t>合约乘数</a:t>
            </a:r>
            <a:r>
              <a:rPr lang="en-US" altLang="zh-CN" sz="1200" kern="1200" dirty="0" smtClean="0">
                <a:solidFill>
                  <a:schemeClr val="tx1"/>
                </a:solidFill>
                <a:effectLst/>
                <a:latin typeface="Arial" charset="0"/>
                <a:ea typeface="宋体" pitchFamily="2" charset="-122"/>
                <a:cs typeface="+mn-cs"/>
              </a:rPr>
              <a:t>×</a:t>
            </a:r>
            <a:r>
              <a:rPr lang="zh-CN" altLang="zh-CN" sz="1200" kern="1200" dirty="0" smtClean="0">
                <a:solidFill>
                  <a:schemeClr val="tx1"/>
                </a:solidFill>
                <a:effectLst/>
                <a:latin typeface="Arial" charset="0"/>
                <a:ea typeface="宋体" pitchFamily="2" charset="-122"/>
                <a:cs typeface="+mn-cs"/>
              </a:rPr>
              <a:t>指数期权合约保证金调整系数，取两项的最大值。其中，第二部分的最低保障系数、调整系数由交易所定期公布，在现在的仿真交易中，最低保障系数为</a:t>
            </a:r>
            <a:r>
              <a:rPr lang="en-US" altLang="zh-CN" sz="1200" kern="1200" dirty="0" smtClean="0">
                <a:solidFill>
                  <a:schemeClr val="tx1"/>
                </a:solidFill>
                <a:effectLst/>
                <a:latin typeface="Arial" charset="0"/>
                <a:ea typeface="宋体" pitchFamily="2" charset="-122"/>
                <a:cs typeface="+mn-cs"/>
              </a:rPr>
              <a:t>0.667</a:t>
            </a:r>
            <a:r>
              <a:rPr lang="zh-CN" altLang="zh-CN" sz="1200" kern="1200" dirty="0" smtClean="0">
                <a:solidFill>
                  <a:schemeClr val="tx1"/>
                </a:solidFill>
                <a:effectLst/>
                <a:latin typeface="Arial" charset="0"/>
                <a:ea typeface="宋体" pitchFamily="2" charset="-122"/>
                <a:cs typeface="+mn-cs"/>
              </a:rPr>
              <a:t>，保证金调整系数为</a:t>
            </a:r>
            <a:r>
              <a:rPr lang="en-US" altLang="zh-CN" sz="1200" kern="1200" dirty="0" smtClean="0">
                <a:solidFill>
                  <a:schemeClr val="tx1"/>
                </a:solidFill>
                <a:effectLst/>
                <a:latin typeface="Arial" charset="0"/>
                <a:ea typeface="宋体" pitchFamily="2" charset="-122"/>
                <a:cs typeface="+mn-cs"/>
              </a:rPr>
              <a:t>15%</a:t>
            </a:r>
            <a:r>
              <a:rPr lang="zh-CN" altLang="zh-CN" sz="1200" kern="1200" dirty="0" smtClean="0">
                <a:solidFill>
                  <a:schemeClr val="tx1"/>
                </a:solidFill>
                <a:effectLst/>
                <a:latin typeface="Arial" charset="0"/>
                <a:ea typeface="宋体" pitchFamily="2" charset="-122"/>
                <a:cs typeface="+mn-cs"/>
              </a:rPr>
              <a:t>。</a:t>
            </a:r>
          </a:p>
          <a:p>
            <a:r>
              <a:rPr lang="zh-CN" altLang="zh-CN" sz="1200" kern="1200" dirty="0" smtClean="0">
                <a:solidFill>
                  <a:schemeClr val="tx1"/>
                </a:solidFill>
                <a:effectLst/>
                <a:latin typeface="Arial" charset="0"/>
                <a:ea typeface="宋体" pitchFamily="2" charset="-122"/>
                <a:cs typeface="+mn-cs"/>
              </a:rPr>
              <a:t>另外，要特别注意的是，由于卖出看涨期权和卖出看跌期权所需履行义务的不同，两者的保证金也略有差别。当计算看跌期权时，需要把看涨期权公式中</a:t>
            </a:r>
            <a:r>
              <a:rPr lang="zh-CN" altLang="en-US" sz="1200" kern="1200" dirty="0" smtClean="0">
                <a:solidFill>
                  <a:schemeClr val="tx1"/>
                </a:solidFill>
                <a:effectLst/>
                <a:latin typeface="Arial" charset="0"/>
                <a:ea typeface="宋体" pitchFamily="2" charset="-122"/>
                <a:cs typeface="+mn-cs"/>
              </a:rPr>
              <a:t>第二部分第二项</a:t>
            </a:r>
            <a:r>
              <a:rPr lang="zh-CN" altLang="zh-CN" sz="1200" kern="1200" dirty="0" smtClean="0">
                <a:solidFill>
                  <a:schemeClr val="tx1"/>
                </a:solidFill>
                <a:effectLst/>
                <a:latin typeface="Arial" charset="0"/>
                <a:ea typeface="宋体" pitchFamily="2" charset="-122"/>
                <a:cs typeface="+mn-cs"/>
              </a:rPr>
              <a:t>的标的指数收盘价换成股指期权合约行权价格。</a:t>
            </a:r>
            <a:endParaRPr lang="zh-CN" altLang="en-US" dirty="0"/>
          </a:p>
        </p:txBody>
      </p:sp>
      <p:sp>
        <p:nvSpPr>
          <p:cNvPr id="4" name="灯片编号占位符 3"/>
          <p:cNvSpPr>
            <a:spLocks noGrp="1"/>
          </p:cNvSpPr>
          <p:nvPr>
            <p:ph type="sldNum" sz="quarter" idx="10"/>
          </p:nvPr>
        </p:nvSpPr>
        <p:spPr/>
        <p:txBody>
          <a:bodyPr/>
          <a:lstStyle/>
          <a:p>
            <a:pPr>
              <a:defRPr/>
            </a:pPr>
            <a:fld id="{C3A5C520-F6C7-41C8-941D-F460BDE50339}" type="slidenum">
              <a:rPr lang="en-US" altLang="zh-CN" smtClean="0"/>
              <a:pPr>
                <a:defRPr/>
              </a:pPr>
              <a:t>26</a:t>
            </a:fld>
            <a:endParaRPr lang="en-US" altLang="zh-CN" dirty="0"/>
          </a:p>
        </p:txBody>
      </p:sp>
    </p:spTree>
    <p:extLst>
      <p:ext uri="{BB962C8B-B14F-4D97-AF65-F5344CB8AC3E}">
        <p14:creationId xmlns="" xmlns:p14="http://schemas.microsoft.com/office/powerpoint/2010/main" val="5245105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charset="0"/>
                <a:ea typeface="宋体" pitchFamily="2" charset="-122"/>
                <a:cs typeface="+mn-cs"/>
              </a:rPr>
              <a:t>保证金对期权合约履约的保障。买方有执行期权的权利，因此不需要再额外支付保证金，而期权的卖方则需要交纳一定的保证金来确保合约能够到期行权。沪深</a:t>
            </a:r>
            <a:r>
              <a:rPr lang="en-US" altLang="zh-CN" sz="1200" kern="1200" dirty="0" smtClean="0">
                <a:solidFill>
                  <a:schemeClr val="tx1"/>
                </a:solidFill>
                <a:effectLst/>
                <a:latin typeface="Arial" charset="0"/>
                <a:ea typeface="宋体" pitchFamily="2" charset="-122"/>
                <a:cs typeface="+mn-cs"/>
              </a:rPr>
              <a:t>300</a:t>
            </a:r>
            <a:r>
              <a:rPr lang="zh-CN" altLang="zh-CN" sz="1200" kern="1200" dirty="0" smtClean="0">
                <a:solidFill>
                  <a:schemeClr val="tx1"/>
                </a:solidFill>
                <a:effectLst/>
                <a:latin typeface="Arial" charset="0"/>
                <a:ea typeface="宋体" pitchFamily="2" charset="-122"/>
                <a:cs typeface="+mn-cs"/>
              </a:rPr>
              <a:t>股指期权仿真合约采用传统保证金的收取方式，其保证金主要考虑覆盖期权权利金一个交易日间的价格变动。因此可以看到保证金公式分为两部分之和，第一部分是股指期权权利金的当日结算价，第二部分是为了抵补下一个交易日权利金可能发生不利变动所需的资金。以看涨期权交易保证金为例，第一部分是指数期权合约结算价</a:t>
            </a:r>
            <a:r>
              <a:rPr lang="en-US" altLang="zh-CN" sz="1200" kern="1200" dirty="0" smtClean="0">
                <a:solidFill>
                  <a:schemeClr val="tx1"/>
                </a:solidFill>
                <a:effectLst/>
                <a:latin typeface="Arial" charset="0"/>
                <a:ea typeface="宋体" pitchFamily="2" charset="-122"/>
                <a:cs typeface="+mn-cs"/>
              </a:rPr>
              <a:t>×</a:t>
            </a:r>
            <a:r>
              <a:rPr lang="zh-CN" altLang="zh-CN" sz="1200" kern="1200" dirty="0" smtClean="0">
                <a:solidFill>
                  <a:schemeClr val="tx1"/>
                </a:solidFill>
                <a:effectLst/>
                <a:latin typeface="Arial" charset="0"/>
                <a:ea typeface="宋体" pitchFamily="2" charset="-122"/>
                <a:cs typeface="+mn-cs"/>
              </a:rPr>
              <a:t>合约乘数，第二部分是有两项，第一项是标的指数收盘价</a:t>
            </a:r>
            <a:r>
              <a:rPr lang="en-US" altLang="zh-CN" sz="1200" kern="1200" dirty="0" smtClean="0">
                <a:solidFill>
                  <a:schemeClr val="tx1"/>
                </a:solidFill>
                <a:effectLst/>
                <a:latin typeface="Arial" charset="0"/>
                <a:ea typeface="宋体" pitchFamily="2" charset="-122"/>
                <a:cs typeface="+mn-cs"/>
              </a:rPr>
              <a:t>×</a:t>
            </a:r>
            <a:r>
              <a:rPr lang="zh-CN" altLang="zh-CN" sz="1200" kern="1200" dirty="0" smtClean="0">
                <a:solidFill>
                  <a:schemeClr val="tx1"/>
                </a:solidFill>
                <a:effectLst/>
                <a:latin typeface="Arial" charset="0"/>
                <a:ea typeface="宋体" pitchFamily="2" charset="-122"/>
                <a:cs typeface="+mn-cs"/>
              </a:rPr>
              <a:t>合约乘数</a:t>
            </a:r>
            <a:r>
              <a:rPr lang="en-US" altLang="zh-CN" sz="1200" kern="1200" dirty="0" smtClean="0">
                <a:solidFill>
                  <a:schemeClr val="tx1"/>
                </a:solidFill>
                <a:effectLst/>
                <a:latin typeface="Arial" charset="0"/>
                <a:ea typeface="宋体" pitchFamily="2" charset="-122"/>
                <a:cs typeface="+mn-cs"/>
              </a:rPr>
              <a:t>×</a:t>
            </a:r>
            <a:r>
              <a:rPr lang="zh-CN" altLang="zh-CN" sz="1200" kern="1200" dirty="0" smtClean="0">
                <a:solidFill>
                  <a:schemeClr val="tx1"/>
                </a:solidFill>
                <a:effectLst/>
                <a:latin typeface="Arial" charset="0"/>
                <a:ea typeface="宋体" pitchFamily="2" charset="-122"/>
                <a:cs typeface="+mn-cs"/>
              </a:rPr>
              <a:t>股指期权合约保证金调整系数</a:t>
            </a:r>
            <a:r>
              <a:rPr lang="en-US" altLang="zh-CN" sz="1200" kern="1200" dirty="0" smtClean="0">
                <a:solidFill>
                  <a:schemeClr val="tx1"/>
                </a:solidFill>
                <a:effectLst/>
                <a:latin typeface="Arial" charset="0"/>
                <a:ea typeface="宋体" pitchFamily="2" charset="-122"/>
                <a:cs typeface="+mn-cs"/>
              </a:rPr>
              <a:t>-</a:t>
            </a:r>
            <a:r>
              <a:rPr lang="zh-CN" altLang="zh-CN" sz="1200" kern="1200" dirty="0" smtClean="0">
                <a:solidFill>
                  <a:schemeClr val="tx1"/>
                </a:solidFill>
                <a:effectLst/>
                <a:latin typeface="Arial" charset="0"/>
                <a:ea typeface="宋体" pitchFamily="2" charset="-122"/>
                <a:cs typeface="+mn-cs"/>
              </a:rPr>
              <a:t>虚值额，第二项是最低保障系数</a:t>
            </a:r>
            <a:r>
              <a:rPr lang="en-US" altLang="zh-CN" sz="1200" kern="1200" dirty="0" smtClean="0">
                <a:solidFill>
                  <a:schemeClr val="tx1"/>
                </a:solidFill>
                <a:effectLst/>
                <a:latin typeface="Arial" charset="0"/>
                <a:ea typeface="宋体" pitchFamily="2" charset="-122"/>
                <a:cs typeface="+mn-cs"/>
              </a:rPr>
              <a:t>×</a:t>
            </a:r>
            <a:r>
              <a:rPr lang="zh-CN" altLang="zh-CN" sz="1200" kern="1200" dirty="0" smtClean="0">
                <a:solidFill>
                  <a:schemeClr val="tx1"/>
                </a:solidFill>
                <a:effectLst/>
                <a:latin typeface="Arial" charset="0"/>
                <a:ea typeface="宋体" pitchFamily="2" charset="-122"/>
                <a:cs typeface="+mn-cs"/>
              </a:rPr>
              <a:t>指数期权收盘价</a:t>
            </a:r>
            <a:r>
              <a:rPr lang="en-US" altLang="zh-CN" sz="1200" kern="1200" dirty="0" smtClean="0">
                <a:solidFill>
                  <a:schemeClr val="tx1"/>
                </a:solidFill>
                <a:effectLst/>
                <a:latin typeface="Arial" charset="0"/>
                <a:ea typeface="宋体" pitchFamily="2" charset="-122"/>
                <a:cs typeface="+mn-cs"/>
              </a:rPr>
              <a:t>×</a:t>
            </a:r>
            <a:r>
              <a:rPr lang="zh-CN" altLang="zh-CN" sz="1200" kern="1200" dirty="0" smtClean="0">
                <a:solidFill>
                  <a:schemeClr val="tx1"/>
                </a:solidFill>
                <a:effectLst/>
                <a:latin typeface="Arial" charset="0"/>
                <a:ea typeface="宋体" pitchFamily="2" charset="-122"/>
                <a:cs typeface="+mn-cs"/>
              </a:rPr>
              <a:t>合约乘数</a:t>
            </a:r>
            <a:r>
              <a:rPr lang="en-US" altLang="zh-CN" sz="1200" kern="1200" dirty="0" smtClean="0">
                <a:solidFill>
                  <a:schemeClr val="tx1"/>
                </a:solidFill>
                <a:effectLst/>
                <a:latin typeface="Arial" charset="0"/>
                <a:ea typeface="宋体" pitchFamily="2" charset="-122"/>
                <a:cs typeface="+mn-cs"/>
              </a:rPr>
              <a:t>×</a:t>
            </a:r>
            <a:r>
              <a:rPr lang="zh-CN" altLang="zh-CN" sz="1200" kern="1200" dirty="0" smtClean="0">
                <a:solidFill>
                  <a:schemeClr val="tx1"/>
                </a:solidFill>
                <a:effectLst/>
                <a:latin typeface="Arial" charset="0"/>
                <a:ea typeface="宋体" pitchFamily="2" charset="-122"/>
                <a:cs typeface="+mn-cs"/>
              </a:rPr>
              <a:t>指数期权合约保证金调整系数，取两项的最大值。其中，第二部分的最低保障系数、调整系数由交易所定期公布，在现在的仿真交易中，最低保障系数为</a:t>
            </a:r>
            <a:r>
              <a:rPr lang="en-US" altLang="zh-CN" sz="1200" kern="1200" dirty="0" smtClean="0">
                <a:solidFill>
                  <a:schemeClr val="tx1"/>
                </a:solidFill>
                <a:effectLst/>
                <a:latin typeface="Arial" charset="0"/>
                <a:ea typeface="宋体" pitchFamily="2" charset="-122"/>
                <a:cs typeface="+mn-cs"/>
              </a:rPr>
              <a:t>0.667</a:t>
            </a:r>
            <a:r>
              <a:rPr lang="zh-CN" altLang="zh-CN" sz="1200" kern="1200" dirty="0" smtClean="0">
                <a:solidFill>
                  <a:schemeClr val="tx1"/>
                </a:solidFill>
                <a:effectLst/>
                <a:latin typeface="Arial" charset="0"/>
                <a:ea typeface="宋体" pitchFamily="2" charset="-122"/>
                <a:cs typeface="+mn-cs"/>
              </a:rPr>
              <a:t>，保证金调整系数为</a:t>
            </a:r>
            <a:r>
              <a:rPr lang="en-US" altLang="zh-CN" sz="1200" kern="1200" dirty="0" smtClean="0">
                <a:solidFill>
                  <a:schemeClr val="tx1"/>
                </a:solidFill>
                <a:effectLst/>
                <a:latin typeface="Arial" charset="0"/>
                <a:ea typeface="宋体" pitchFamily="2" charset="-122"/>
                <a:cs typeface="+mn-cs"/>
              </a:rPr>
              <a:t>15%</a:t>
            </a:r>
            <a:r>
              <a:rPr lang="zh-CN" altLang="zh-CN" sz="1200" kern="1200" dirty="0" smtClean="0">
                <a:solidFill>
                  <a:schemeClr val="tx1"/>
                </a:solidFill>
                <a:effectLst/>
                <a:latin typeface="Arial" charset="0"/>
                <a:ea typeface="宋体" pitchFamily="2" charset="-122"/>
                <a:cs typeface="+mn-cs"/>
              </a:rPr>
              <a:t>。</a:t>
            </a:r>
          </a:p>
          <a:p>
            <a:r>
              <a:rPr lang="zh-CN" altLang="zh-CN" sz="1200" kern="1200" dirty="0" smtClean="0">
                <a:solidFill>
                  <a:schemeClr val="tx1"/>
                </a:solidFill>
                <a:effectLst/>
                <a:latin typeface="Arial" charset="0"/>
                <a:ea typeface="宋体" pitchFamily="2" charset="-122"/>
                <a:cs typeface="+mn-cs"/>
              </a:rPr>
              <a:t>另外，要特别注意的是，由于卖出看涨期权和卖出看跌期权所需履行义务的不同，两者的保证金也略有差别。当计算看跌期权时，需要把看涨期权公式中</a:t>
            </a:r>
            <a:r>
              <a:rPr lang="zh-CN" altLang="en-US" sz="1200" kern="1200" dirty="0" smtClean="0">
                <a:solidFill>
                  <a:schemeClr val="tx1"/>
                </a:solidFill>
                <a:effectLst/>
                <a:latin typeface="Arial" charset="0"/>
                <a:ea typeface="宋体" pitchFamily="2" charset="-122"/>
                <a:cs typeface="+mn-cs"/>
              </a:rPr>
              <a:t>第二部分第二项</a:t>
            </a:r>
            <a:r>
              <a:rPr lang="zh-CN" altLang="zh-CN" sz="1200" kern="1200" dirty="0" smtClean="0">
                <a:solidFill>
                  <a:schemeClr val="tx1"/>
                </a:solidFill>
                <a:effectLst/>
                <a:latin typeface="Arial" charset="0"/>
                <a:ea typeface="宋体" pitchFamily="2" charset="-122"/>
                <a:cs typeface="+mn-cs"/>
              </a:rPr>
              <a:t>的标的指数收盘价换成股指期权合约行权价格。</a:t>
            </a:r>
            <a:endParaRPr lang="zh-CN" altLang="en-US" dirty="0"/>
          </a:p>
        </p:txBody>
      </p:sp>
      <p:sp>
        <p:nvSpPr>
          <p:cNvPr id="4" name="灯片编号占位符 3"/>
          <p:cNvSpPr>
            <a:spLocks noGrp="1"/>
          </p:cNvSpPr>
          <p:nvPr>
            <p:ph type="sldNum" sz="quarter" idx="10"/>
          </p:nvPr>
        </p:nvSpPr>
        <p:spPr/>
        <p:txBody>
          <a:bodyPr/>
          <a:lstStyle/>
          <a:p>
            <a:pPr>
              <a:defRPr/>
            </a:pPr>
            <a:fld id="{C3A5C520-F6C7-41C8-941D-F460BDE50339}" type="slidenum">
              <a:rPr lang="en-US" altLang="zh-CN" smtClean="0"/>
              <a:pPr>
                <a:defRPr/>
              </a:pPr>
              <a:t>27</a:t>
            </a:fld>
            <a:endParaRPr lang="en-US" altLang="zh-CN" dirty="0"/>
          </a:p>
        </p:txBody>
      </p:sp>
    </p:spTree>
    <p:extLst>
      <p:ext uri="{BB962C8B-B14F-4D97-AF65-F5344CB8AC3E}">
        <p14:creationId xmlns="" xmlns:p14="http://schemas.microsoft.com/office/powerpoint/2010/main" val="282550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Arial" charset="0"/>
                <a:ea typeface="宋体" pitchFamily="2" charset="-122"/>
                <a:cs typeface="+mn-cs"/>
              </a:rPr>
              <a:t>沪深</a:t>
            </a:r>
            <a:r>
              <a:rPr lang="en-US" altLang="zh-CN" sz="1200" kern="1200" dirty="0" smtClean="0">
                <a:solidFill>
                  <a:schemeClr val="tx1"/>
                </a:solidFill>
                <a:effectLst/>
                <a:latin typeface="Arial" charset="0"/>
                <a:ea typeface="宋体" pitchFamily="2" charset="-122"/>
                <a:cs typeface="+mn-cs"/>
              </a:rPr>
              <a:t>300</a:t>
            </a:r>
            <a:r>
              <a:rPr lang="zh-CN" altLang="zh-CN" sz="1200" kern="1200" dirty="0" smtClean="0">
                <a:solidFill>
                  <a:schemeClr val="tx1"/>
                </a:solidFill>
                <a:effectLst/>
                <a:latin typeface="Arial" charset="0"/>
                <a:ea typeface="宋体" pitchFamily="2" charset="-122"/>
                <a:cs typeface="+mn-cs"/>
              </a:rPr>
              <a:t>指数期权合约每日价格最大波动限制是上一交易日沪深</a:t>
            </a:r>
            <a:r>
              <a:rPr lang="en-US" altLang="zh-CN" sz="1200" kern="1200" dirty="0" smtClean="0">
                <a:solidFill>
                  <a:schemeClr val="tx1"/>
                </a:solidFill>
                <a:effectLst/>
                <a:latin typeface="Arial" charset="0"/>
                <a:ea typeface="宋体" pitchFamily="2" charset="-122"/>
                <a:cs typeface="+mn-cs"/>
              </a:rPr>
              <a:t>300</a:t>
            </a:r>
            <a:r>
              <a:rPr lang="zh-CN" altLang="zh-CN" sz="1200" kern="1200" dirty="0" smtClean="0">
                <a:solidFill>
                  <a:schemeClr val="tx1"/>
                </a:solidFill>
                <a:effectLst/>
                <a:latin typeface="Arial" charset="0"/>
                <a:ea typeface="宋体" pitchFamily="2" charset="-122"/>
                <a:cs typeface="+mn-cs"/>
              </a:rPr>
              <a:t>指数收盘价的</a:t>
            </a:r>
            <a:r>
              <a:rPr lang="en-US" altLang="zh-CN" sz="1200" kern="1200" dirty="0" smtClean="0">
                <a:solidFill>
                  <a:schemeClr val="tx1"/>
                </a:solidFill>
                <a:effectLst/>
                <a:latin typeface="Arial" charset="0"/>
                <a:ea typeface="宋体" pitchFamily="2" charset="-122"/>
                <a:cs typeface="+mn-cs"/>
              </a:rPr>
              <a:t>±10%</a:t>
            </a:r>
            <a:r>
              <a:rPr lang="zh-CN" altLang="zh-CN" sz="1200" kern="1200" dirty="0" smtClean="0">
                <a:solidFill>
                  <a:schemeClr val="tx1"/>
                </a:solidFill>
                <a:effectLst/>
                <a:latin typeface="Arial" charset="0"/>
                <a:ea typeface="宋体" pitchFamily="2" charset="-122"/>
                <a:cs typeface="+mn-cs"/>
              </a:rPr>
              <a:t>。沪深</a:t>
            </a:r>
            <a:r>
              <a:rPr lang="en-US" altLang="zh-CN" sz="1200" kern="1200" dirty="0" smtClean="0">
                <a:solidFill>
                  <a:schemeClr val="tx1"/>
                </a:solidFill>
                <a:effectLst/>
                <a:latin typeface="Arial" charset="0"/>
                <a:ea typeface="宋体" pitchFamily="2" charset="-122"/>
                <a:cs typeface="+mn-cs"/>
              </a:rPr>
              <a:t>300</a:t>
            </a:r>
            <a:r>
              <a:rPr lang="zh-CN" altLang="zh-CN" sz="1200" kern="1200" dirty="0" smtClean="0">
                <a:solidFill>
                  <a:schemeClr val="tx1"/>
                </a:solidFill>
                <a:effectLst/>
                <a:latin typeface="Arial" charset="0"/>
                <a:ea typeface="宋体" pitchFamily="2" charset="-122"/>
                <a:cs typeface="+mn-cs"/>
              </a:rPr>
              <a:t>指数期权合约交易的每日权利金涨（跌）停板价格为上一交易日权利金结算价加上（减去）上一交易日沪深</a:t>
            </a:r>
            <a:r>
              <a:rPr lang="en-US" altLang="zh-CN" sz="1200" kern="1200" dirty="0" smtClean="0">
                <a:solidFill>
                  <a:schemeClr val="tx1"/>
                </a:solidFill>
                <a:effectLst/>
                <a:latin typeface="Arial" charset="0"/>
                <a:ea typeface="宋体" pitchFamily="2" charset="-122"/>
                <a:cs typeface="+mn-cs"/>
              </a:rPr>
              <a:t>300</a:t>
            </a:r>
            <a:r>
              <a:rPr lang="zh-CN" altLang="zh-CN" sz="1200" kern="1200" dirty="0" smtClean="0">
                <a:solidFill>
                  <a:schemeClr val="tx1"/>
                </a:solidFill>
                <a:effectLst/>
                <a:latin typeface="Arial" charset="0"/>
                <a:ea typeface="宋体" pitchFamily="2" charset="-122"/>
                <a:cs typeface="+mn-cs"/>
              </a:rPr>
              <a:t>指数收盘价的</a:t>
            </a:r>
            <a:r>
              <a:rPr lang="en-US" altLang="zh-CN" sz="1200" kern="1200" dirty="0" smtClean="0">
                <a:solidFill>
                  <a:schemeClr val="tx1"/>
                </a:solidFill>
                <a:effectLst/>
                <a:latin typeface="Arial" charset="0"/>
                <a:ea typeface="宋体" pitchFamily="2" charset="-122"/>
                <a:cs typeface="+mn-cs"/>
              </a:rPr>
              <a:t>10%</a:t>
            </a:r>
            <a:r>
              <a:rPr lang="zh-CN" altLang="zh-CN" sz="1200" kern="1200" dirty="0" smtClean="0">
                <a:solidFill>
                  <a:schemeClr val="tx1"/>
                </a:solidFill>
                <a:effectLst/>
                <a:latin typeface="Arial" charset="0"/>
                <a:ea typeface="宋体" pitchFamily="2" charset="-122"/>
                <a:cs typeface="+mn-cs"/>
              </a:rPr>
              <a:t>，并且不能违反以下两个原则：</a:t>
            </a:r>
            <a:r>
              <a:rPr lang="en-US" altLang="zh-CN" sz="1200" kern="1200" dirty="0" smtClean="0">
                <a:solidFill>
                  <a:schemeClr val="tx1"/>
                </a:solidFill>
                <a:effectLst/>
                <a:latin typeface="Arial" charset="0"/>
                <a:ea typeface="宋体" pitchFamily="2" charset="-122"/>
                <a:cs typeface="+mn-cs"/>
              </a:rPr>
              <a:t>1.</a:t>
            </a:r>
            <a:r>
              <a:rPr lang="zh-CN" altLang="zh-CN" sz="1200" kern="1200" dirty="0" smtClean="0">
                <a:solidFill>
                  <a:schemeClr val="tx1"/>
                </a:solidFill>
                <a:effectLst/>
                <a:latin typeface="Arial" charset="0"/>
                <a:ea typeface="宋体" pitchFamily="2" charset="-122"/>
                <a:cs typeface="+mn-cs"/>
              </a:rPr>
              <a:t>若权利金跌停板价格计算结果小于最小变动价位时，权利金跌停板价格为最小变动价位。</a:t>
            </a:r>
            <a:r>
              <a:rPr lang="en-US" altLang="zh-CN" sz="1200" kern="1200" dirty="0" smtClean="0">
                <a:solidFill>
                  <a:schemeClr val="tx1"/>
                </a:solidFill>
                <a:effectLst/>
                <a:latin typeface="Arial" charset="0"/>
                <a:ea typeface="宋体" pitchFamily="2" charset="-122"/>
                <a:cs typeface="+mn-cs"/>
              </a:rPr>
              <a:t>2.</a:t>
            </a:r>
            <a:r>
              <a:rPr lang="zh-CN" altLang="zh-CN" sz="1200" kern="1200" dirty="0" smtClean="0">
                <a:solidFill>
                  <a:schemeClr val="tx1"/>
                </a:solidFill>
                <a:effectLst/>
                <a:latin typeface="Arial" charset="0"/>
                <a:ea typeface="宋体" pitchFamily="2" charset="-122"/>
                <a:cs typeface="+mn-cs"/>
              </a:rPr>
              <a:t>看跌期权在任意交易日内的价格均不得超过其行权价格。这边应当注意，涨跌幅度是以指数收盘价为基数，而不是像期货中采用的合约结算价。</a:t>
            </a:r>
          </a:p>
          <a:p>
            <a:endParaRPr lang="zh-CN" altLang="en-US" dirty="0"/>
          </a:p>
        </p:txBody>
      </p:sp>
      <p:sp>
        <p:nvSpPr>
          <p:cNvPr id="4" name="灯片编号占位符 3"/>
          <p:cNvSpPr>
            <a:spLocks noGrp="1"/>
          </p:cNvSpPr>
          <p:nvPr>
            <p:ph type="sldNum" sz="quarter" idx="10"/>
          </p:nvPr>
        </p:nvSpPr>
        <p:spPr/>
        <p:txBody>
          <a:bodyPr/>
          <a:lstStyle/>
          <a:p>
            <a:pPr>
              <a:defRPr/>
            </a:pPr>
            <a:fld id="{C3A5C520-F6C7-41C8-941D-F460BDE50339}" type="slidenum">
              <a:rPr lang="en-US" altLang="zh-CN" smtClean="0"/>
              <a:pPr>
                <a:defRPr/>
              </a:pPr>
              <a:t>30</a:t>
            </a:fld>
            <a:endParaRPr lang="en-US" altLang="zh-CN" dirty="0"/>
          </a:p>
        </p:txBody>
      </p:sp>
    </p:spTree>
    <p:extLst>
      <p:ext uri="{BB962C8B-B14F-4D97-AF65-F5344CB8AC3E}">
        <p14:creationId xmlns="" xmlns:p14="http://schemas.microsoft.com/office/powerpoint/2010/main" val="4007172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3A5C520-F6C7-41C8-941D-F460BDE50339}" type="slidenum">
              <a:rPr lang="en-US" altLang="zh-CN" smtClean="0"/>
              <a:pPr>
                <a:defRPr/>
              </a:pPr>
              <a:t>2</a:t>
            </a:fld>
            <a:endParaRPr lang="en-US" altLang="zh-CN" dirty="0"/>
          </a:p>
        </p:txBody>
      </p:sp>
    </p:spTree>
    <p:extLst>
      <p:ext uri="{BB962C8B-B14F-4D97-AF65-F5344CB8AC3E}">
        <p14:creationId xmlns="" xmlns:p14="http://schemas.microsoft.com/office/powerpoint/2010/main" val="20212283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Arial" charset="0"/>
                <a:ea typeface="宋体" pitchFamily="2" charset="-122"/>
                <a:cs typeface="+mn-cs"/>
              </a:rPr>
              <a:t>沪深</a:t>
            </a:r>
            <a:r>
              <a:rPr lang="en-US" altLang="zh-CN" sz="1200" kern="1200" dirty="0" smtClean="0">
                <a:solidFill>
                  <a:schemeClr val="tx1"/>
                </a:solidFill>
                <a:effectLst/>
                <a:latin typeface="Arial" charset="0"/>
                <a:ea typeface="宋体" pitchFamily="2" charset="-122"/>
                <a:cs typeface="+mn-cs"/>
              </a:rPr>
              <a:t>300</a:t>
            </a:r>
            <a:r>
              <a:rPr lang="zh-CN" altLang="zh-CN" sz="1200" kern="1200" dirty="0" smtClean="0">
                <a:solidFill>
                  <a:schemeClr val="tx1"/>
                </a:solidFill>
                <a:effectLst/>
                <a:latin typeface="Arial" charset="0"/>
                <a:ea typeface="宋体" pitchFamily="2" charset="-122"/>
                <a:cs typeface="+mn-cs"/>
              </a:rPr>
              <a:t>指数期权合约每日价格最大波动限制是上一交易日沪深</a:t>
            </a:r>
            <a:r>
              <a:rPr lang="en-US" altLang="zh-CN" sz="1200" kern="1200" dirty="0" smtClean="0">
                <a:solidFill>
                  <a:schemeClr val="tx1"/>
                </a:solidFill>
                <a:effectLst/>
                <a:latin typeface="Arial" charset="0"/>
                <a:ea typeface="宋体" pitchFamily="2" charset="-122"/>
                <a:cs typeface="+mn-cs"/>
              </a:rPr>
              <a:t>300</a:t>
            </a:r>
            <a:r>
              <a:rPr lang="zh-CN" altLang="zh-CN" sz="1200" kern="1200" dirty="0" smtClean="0">
                <a:solidFill>
                  <a:schemeClr val="tx1"/>
                </a:solidFill>
                <a:effectLst/>
                <a:latin typeface="Arial" charset="0"/>
                <a:ea typeface="宋体" pitchFamily="2" charset="-122"/>
                <a:cs typeface="+mn-cs"/>
              </a:rPr>
              <a:t>指数收盘价的</a:t>
            </a:r>
            <a:r>
              <a:rPr lang="en-US" altLang="zh-CN" sz="1200" kern="1200" dirty="0" smtClean="0">
                <a:solidFill>
                  <a:schemeClr val="tx1"/>
                </a:solidFill>
                <a:effectLst/>
                <a:latin typeface="Arial" charset="0"/>
                <a:ea typeface="宋体" pitchFamily="2" charset="-122"/>
                <a:cs typeface="+mn-cs"/>
              </a:rPr>
              <a:t>±10%</a:t>
            </a:r>
            <a:r>
              <a:rPr lang="zh-CN" altLang="zh-CN" sz="1200" kern="1200" dirty="0" smtClean="0">
                <a:solidFill>
                  <a:schemeClr val="tx1"/>
                </a:solidFill>
                <a:effectLst/>
                <a:latin typeface="Arial" charset="0"/>
                <a:ea typeface="宋体" pitchFamily="2" charset="-122"/>
                <a:cs typeface="+mn-cs"/>
              </a:rPr>
              <a:t>。沪深</a:t>
            </a:r>
            <a:r>
              <a:rPr lang="en-US" altLang="zh-CN" sz="1200" kern="1200" dirty="0" smtClean="0">
                <a:solidFill>
                  <a:schemeClr val="tx1"/>
                </a:solidFill>
                <a:effectLst/>
                <a:latin typeface="Arial" charset="0"/>
                <a:ea typeface="宋体" pitchFamily="2" charset="-122"/>
                <a:cs typeface="+mn-cs"/>
              </a:rPr>
              <a:t>300</a:t>
            </a:r>
            <a:r>
              <a:rPr lang="zh-CN" altLang="zh-CN" sz="1200" kern="1200" dirty="0" smtClean="0">
                <a:solidFill>
                  <a:schemeClr val="tx1"/>
                </a:solidFill>
                <a:effectLst/>
                <a:latin typeface="Arial" charset="0"/>
                <a:ea typeface="宋体" pitchFamily="2" charset="-122"/>
                <a:cs typeface="+mn-cs"/>
              </a:rPr>
              <a:t>指数期权合约交易的每日权利金涨（跌）停板价格为上一交易日权利金结算价加上（减去）上一交易日沪深</a:t>
            </a:r>
            <a:r>
              <a:rPr lang="en-US" altLang="zh-CN" sz="1200" kern="1200" dirty="0" smtClean="0">
                <a:solidFill>
                  <a:schemeClr val="tx1"/>
                </a:solidFill>
                <a:effectLst/>
                <a:latin typeface="Arial" charset="0"/>
                <a:ea typeface="宋体" pitchFamily="2" charset="-122"/>
                <a:cs typeface="+mn-cs"/>
              </a:rPr>
              <a:t>300</a:t>
            </a:r>
            <a:r>
              <a:rPr lang="zh-CN" altLang="zh-CN" sz="1200" kern="1200" dirty="0" smtClean="0">
                <a:solidFill>
                  <a:schemeClr val="tx1"/>
                </a:solidFill>
                <a:effectLst/>
                <a:latin typeface="Arial" charset="0"/>
                <a:ea typeface="宋体" pitchFamily="2" charset="-122"/>
                <a:cs typeface="+mn-cs"/>
              </a:rPr>
              <a:t>指数收盘价的</a:t>
            </a:r>
            <a:r>
              <a:rPr lang="en-US" altLang="zh-CN" sz="1200" kern="1200" dirty="0" smtClean="0">
                <a:solidFill>
                  <a:schemeClr val="tx1"/>
                </a:solidFill>
                <a:effectLst/>
                <a:latin typeface="Arial" charset="0"/>
                <a:ea typeface="宋体" pitchFamily="2" charset="-122"/>
                <a:cs typeface="+mn-cs"/>
              </a:rPr>
              <a:t>10%</a:t>
            </a:r>
            <a:r>
              <a:rPr lang="zh-CN" altLang="zh-CN" sz="1200" kern="1200" dirty="0" smtClean="0">
                <a:solidFill>
                  <a:schemeClr val="tx1"/>
                </a:solidFill>
                <a:effectLst/>
                <a:latin typeface="Arial" charset="0"/>
                <a:ea typeface="宋体" pitchFamily="2" charset="-122"/>
                <a:cs typeface="+mn-cs"/>
              </a:rPr>
              <a:t>，并且不能违反以下两个原则：</a:t>
            </a:r>
            <a:r>
              <a:rPr lang="en-US" altLang="zh-CN" sz="1200" kern="1200" dirty="0" smtClean="0">
                <a:solidFill>
                  <a:schemeClr val="tx1"/>
                </a:solidFill>
                <a:effectLst/>
                <a:latin typeface="Arial" charset="0"/>
                <a:ea typeface="宋体" pitchFamily="2" charset="-122"/>
                <a:cs typeface="+mn-cs"/>
              </a:rPr>
              <a:t>1.</a:t>
            </a:r>
            <a:r>
              <a:rPr lang="zh-CN" altLang="zh-CN" sz="1200" kern="1200" dirty="0" smtClean="0">
                <a:solidFill>
                  <a:schemeClr val="tx1"/>
                </a:solidFill>
                <a:effectLst/>
                <a:latin typeface="Arial" charset="0"/>
                <a:ea typeface="宋体" pitchFamily="2" charset="-122"/>
                <a:cs typeface="+mn-cs"/>
              </a:rPr>
              <a:t>若权利金跌停板价格计算结果小于最小变动价位时，权利金跌停板价格为最小变动价位。</a:t>
            </a:r>
            <a:r>
              <a:rPr lang="en-US" altLang="zh-CN" sz="1200" kern="1200" dirty="0" smtClean="0">
                <a:solidFill>
                  <a:schemeClr val="tx1"/>
                </a:solidFill>
                <a:effectLst/>
                <a:latin typeface="Arial" charset="0"/>
                <a:ea typeface="宋体" pitchFamily="2" charset="-122"/>
                <a:cs typeface="+mn-cs"/>
              </a:rPr>
              <a:t>2.</a:t>
            </a:r>
            <a:r>
              <a:rPr lang="zh-CN" altLang="zh-CN" sz="1200" kern="1200" dirty="0" smtClean="0">
                <a:solidFill>
                  <a:schemeClr val="tx1"/>
                </a:solidFill>
                <a:effectLst/>
                <a:latin typeface="Arial" charset="0"/>
                <a:ea typeface="宋体" pitchFamily="2" charset="-122"/>
                <a:cs typeface="+mn-cs"/>
              </a:rPr>
              <a:t>看跌期权在任意交易日内的价格均不得超过其行权价格。这边应当注意，涨跌幅度是以指数收盘价为基数，而不是像期货中采用的合约结算价。</a:t>
            </a:r>
          </a:p>
          <a:p>
            <a:endParaRPr lang="zh-CN" altLang="en-US" dirty="0"/>
          </a:p>
        </p:txBody>
      </p:sp>
      <p:sp>
        <p:nvSpPr>
          <p:cNvPr id="4" name="灯片编号占位符 3"/>
          <p:cNvSpPr>
            <a:spLocks noGrp="1"/>
          </p:cNvSpPr>
          <p:nvPr>
            <p:ph type="sldNum" sz="quarter" idx="10"/>
          </p:nvPr>
        </p:nvSpPr>
        <p:spPr/>
        <p:txBody>
          <a:bodyPr/>
          <a:lstStyle/>
          <a:p>
            <a:pPr>
              <a:defRPr/>
            </a:pPr>
            <a:fld id="{C3A5C520-F6C7-41C8-941D-F460BDE50339}" type="slidenum">
              <a:rPr lang="en-US" altLang="zh-CN" smtClean="0"/>
              <a:pPr>
                <a:defRPr/>
              </a:pPr>
              <a:t>31</a:t>
            </a:fld>
            <a:endParaRPr lang="en-US" altLang="zh-CN" dirty="0"/>
          </a:p>
        </p:txBody>
      </p:sp>
    </p:spTree>
    <p:extLst>
      <p:ext uri="{BB962C8B-B14F-4D97-AF65-F5344CB8AC3E}">
        <p14:creationId xmlns="" xmlns:p14="http://schemas.microsoft.com/office/powerpoint/2010/main" val="27489407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Arial" charset="0"/>
                <a:ea typeface="宋体" pitchFamily="2" charset="-122"/>
                <a:cs typeface="+mn-cs"/>
              </a:rPr>
              <a:t>股指期权仿真交易采用持仓限额制度，客户某一合约系列单边持仓限额为</a:t>
            </a:r>
            <a:r>
              <a:rPr lang="en-US" altLang="zh-CN" sz="1200" kern="1200" dirty="0" smtClean="0">
                <a:solidFill>
                  <a:schemeClr val="tx1"/>
                </a:solidFill>
                <a:effectLst/>
                <a:latin typeface="Arial" charset="0"/>
                <a:ea typeface="宋体" pitchFamily="2" charset="-122"/>
                <a:cs typeface="+mn-cs"/>
              </a:rPr>
              <a:t>1800</a:t>
            </a:r>
            <a:r>
              <a:rPr lang="zh-CN" altLang="zh-CN" sz="1200" kern="1200" dirty="0" smtClean="0">
                <a:solidFill>
                  <a:schemeClr val="tx1"/>
                </a:solidFill>
                <a:effectLst/>
                <a:latin typeface="Arial" charset="0"/>
                <a:ea typeface="宋体" pitchFamily="2" charset="-122"/>
                <a:cs typeface="+mn-cs"/>
              </a:rPr>
              <a:t>手，与期货一样，采用分方向分月份的方式。但需要注意期权单边持仓和合约系列这两个概念。。单边持仓数量按买入看涨期权与卖出看跌期权持仓量之和、卖出看涨期权与买入看跌期权持仓量之和分别计算。合约系列是指同一期权产品某一合约月份所有合约的集合。</a:t>
            </a:r>
          </a:p>
          <a:p>
            <a:endParaRPr lang="zh-CN" altLang="en-US" dirty="0"/>
          </a:p>
        </p:txBody>
      </p:sp>
      <p:sp>
        <p:nvSpPr>
          <p:cNvPr id="4" name="灯片编号占位符 3"/>
          <p:cNvSpPr>
            <a:spLocks noGrp="1"/>
          </p:cNvSpPr>
          <p:nvPr>
            <p:ph type="sldNum" sz="quarter" idx="10"/>
          </p:nvPr>
        </p:nvSpPr>
        <p:spPr/>
        <p:txBody>
          <a:bodyPr/>
          <a:lstStyle/>
          <a:p>
            <a:pPr>
              <a:defRPr/>
            </a:pPr>
            <a:fld id="{C3A5C520-F6C7-41C8-941D-F460BDE50339}" type="slidenum">
              <a:rPr lang="en-US" altLang="zh-CN" smtClean="0"/>
              <a:pPr>
                <a:defRPr/>
              </a:pPr>
              <a:t>32</a:t>
            </a:fld>
            <a:endParaRPr lang="en-US" altLang="zh-CN" dirty="0"/>
          </a:p>
        </p:txBody>
      </p:sp>
    </p:spTree>
    <p:extLst>
      <p:ext uri="{BB962C8B-B14F-4D97-AF65-F5344CB8AC3E}">
        <p14:creationId xmlns="" xmlns:p14="http://schemas.microsoft.com/office/powerpoint/2010/main" val="37604862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Arial" charset="0"/>
                <a:ea typeface="宋体" pitchFamily="2" charset="-122"/>
                <a:cs typeface="+mn-cs"/>
              </a:rPr>
              <a:t>在期权行权时，最后交易日，交易所对于到期指数期权合约的买方持仓进行如下处理：（</a:t>
            </a:r>
            <a:r>
              <a:rPr lang="en-US" altLang="zh-CN" sz="1200" kern="1200" dirty="0" smtClean="0">
                <a:solidFill>
                  <a:schemeClr val="tx1"/>
                </a:solidFill>
                <a:effectLst/>
                <a:latin typeface="Arial" charset="0"/>
                <a:ea typeface="宋体" pitchFamily="2" charset="-122"/>
                <a:cs typeface="+mn-cs"/>
              </a:rPr>
              <a:t>1</a:t>
            </a:r>
            <a:r>
              <a:rPr lang="zh-CN" altLang="zh-CN" sz="1200" kern="1200" dirty="0" smtClean="0">
                <a:solidFill>
                  <a:schemeClr val="tx1"/>
                </a:solidFill>
                <a:effectLst/>
                <a:latin typeface="Arial" charset="0"/>
                <a:ea typeface="宋体" pitchFamily="2" charset="-122"/>
                <a:cs typeface="+mn-cs"/>
              </a:rPr>
              <a:t>）对于实值额大于交易所规定的期权合约行权手续费的实值期权，除非买方客户在最后交易日</a:t>
            </a:r>
            <a:r>
              <a:rPr lang="en-US" altLang="zh-CN" sz="1200" kern="1200" dirty="0" smtClean="0">
                <a:solidFill>
                  <a:schemeClr val="tx1"/>
                </a:solidFill>
                <a:effectLst/>
                <a:latin typeface="Arial" charset="0"/>
                <a:ea typeface="宋体" pitchFamily="2" charset="-122"/>
                <a:cs typeface="+mn-cs"/>
              </a:rPr>
              <a:t>15:40</a:t>
            </a:r>
            <a:r>
              <a:rPr lang="zh-CN" altLang="zh-CN" sz="1200" kern="1200" dirty="0" smtClean="0">
                <a:solidFill>
                  <a:schemeClr val="tx1"/>
                </a:solidFill>
                <a:effectLst/>
                <a:latin typeface="Arial" charset="0"/>
                <a:ea typeface="宋体" pitchFamily="2" charset="-122"/>
                <a:cs typeface="+mn-cs"/>
              </a:rPr>
              <a:t>之前提出放弃行权申请，否则视为自动参加行权。（</a:t>
            </a:r>
            <a:r>
              <a:rPr lang="en-US" altLang="zh-CN" sz="1200" kern="1200" dirty="0" smtClean="0">
                <a:solidFill>
                  <a:schemeClr val="tx1"/>
                </a:solidFill>
                <a:effectLst/>
                <a:latin typeface="Arial" charset="0"/>
                <a:ea typeface="宋体" pitchFamily="2" charset="-122"/>
                <a:cs typeface="+mn-cs"/>
              </a:rPr>
              <a:t>2</a:t>
            </a:r>
            <a:r>
              <a:rPr lang="zh-CN" altLang="zh-CN" sz="1200" kern="1200" dirty="0" smtClean="0">
                <a:solidFill>
                  <a:schemeClr val="tx1"/>
                </a:solidFill>
                <a:effectLst/>
                <a:latin typeface="Arial" charset="0"/>
                <a:ea typeface="宋体" pitchFamily="2" charset="-122"/>
                <a:cs typeface="+mn-cs"/>
              </a:rPr>
              <a:t>）对于虚值期权、平值期权以及实值额小于或者等于交易所规定行权手续费的实值期权，交易所不接受买方客户的行权申请，视为买方客户自动放弃行权。</a:t>
            </a:r>
          </a:p>
          <a:p>
            <a:endParaRPr lang="zh-CN" altLang="en-US" dirty="0"/>
          </a:p>
        </p:txBody>
      </p:sp>
      <p:sp>
        <p:nvSpPr>
          <p:cNvPr id="4" name="灯片编号占位符 3"/>
          <p:cNvSpPr>
            <a:spLocks noGrp="1"/>
          </p:cNvSpPr>
          <p:nvPr>
            <p:ph type="sldNum" sz="quarter" idx="10"/>
          </p:nvPr>
        </p:nvSpPr>
        <p:spPr/>
        <p:txBody>
          <a:bodyPr/>
          <a:lstStyle/>
          <a:p>
            <a:pPr>
              <a:defRPr/>
            </a:pPr>
            <a:fld id="{C3A5C520-F6C7-41C8-941D-F460BDE50339}" type="slidenum">
              <a:rPr lang="en-US" altLang="zh-CN" smtClean="0"/>
              <a:pPr>
                <a:defRPr/>
              </a:pPr>
              <a:t>33</a:t>
            </a:fld>
            <a:endParaRPr lang="en-US" altLang="zh-CN" dirty="0"/>
          </a:p>
        </p:txBody>
      </p:sp>
    </p:spTree>
    <p:extLst>
      <p:ext uri="{BB962C8B-B14F-4D97-AF65-F5344CB8AC3E}">
        <p14:creationId xmlns="" xmlns:p14="http://schemas.microsoft.com/office/powerpoint/2010/main" val="13770692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charset="0"/>
                <a:ea typeface="宋体" pitchFamily="2" charset="-122"/>
                <a:cs typeface="+mn-cs"/>
              </a:rPr>
              <a:t>实值额可以根据行权价格与标的指数收盘平均价计算得出。看涨期权实值额为：</a:t>
            </a:r>
            <a:r>
              <a:rPr lang="en-US" altLang="zh-CN" sz="1200" kern="1200" dirty="0" smtClean="0">
                <a:solidFill>
                  <a:schemeClr val="tx1"/>
                </a:solidFill>
                <a:effectLst/>
                <a:latin typeface="Arial" charset="0"/>
                <a:ea typeface="宋体" pitchFamily="2" charset="-122"/>
                <a:cs typeface="+mn-cs"/>
              </a:rPr>
              <a:t>max</a:t>
            </a:r>
            <a:r>
              <a:rPr lang="zh-CN" altLang="zh-CN" sz="1200" kern="1200" dirty="0" smtClean="0">
                <a:solidFill>
                  <a:schemeClr val="tx1"/>
                </a:solidFill>
                <a:effectLst/>
                <a:latin typeface="Arial" charset="0"/>
                <a:ea typeface="宋体" pitchFamily="2" charset="-122"/>
                <a:cs typeface="+mn-cs"/>
              </a:rPr>
              <a:t>（（标的指数收盘平均价</a:t>
            </a:r>
            <a:r>
              <a:rPr lang="en-US" altLang="zh-CN" sz="1200" kern="1200" dirty="0" smtClean="0">
                <a:solidFill>
                  <a:schemeClr val="tx1"/>
                </a:solidFill>
                <a:effectLst/>
                <a:latin typeface="Arial" charset="0"/>
                <a:ea typeface="宋体" pitchFamily="2" charset="-122"/>
                <a:cs typeface="+mn-cs"/>
              </a:rPr>
              <a:t>-</a:t>
            </a:r>
            <a:r>
              <a:rPr lang="zh-CN" altLang="zh-CN" sz="1200" kern="1200" dirty="0" smtClean="0">
                <a:solidFill>
                  <a:schemeClr val="tx1"/>
                </a:solidFill>
                <a:effectLst/>
                <a:latin typeface="Arial" charset="0"/>
                <a:ea typeface="宋体" pitchFamily="2" charset="-122"/>
                <a:cs typeface="+mn-cs"/>
              </a:rPr>
              <a:t>指数期权合约行权价格）</a:t>
            </a:r>
            <a:r>
              <a:rPr lang="en-US" altLang="zh-CN" sz="1200" kern="1200" dirty="0" smtClean="0">
                <a:solidFill>
                  <a:schemeClr val="tx1"/>
                </a:solidFill>
                <a:effectLst/>
                <a:latin typeface="Arial" charset="0"/>
                <a:ea typeface="宋体" pitchFamily="2" charset="-122"/>
                <a:cs typeface="+mn-cs"/>
              </a:rPr>
              <a:t>×</a:t>
            </a:r>
            <a:r>
              <a:rPr lang="zh-CN" altLang="zh-CN" sz="1200" kern="1200" dirty="0" smtClean="0">
                <a:solidFill>
                  <a:schemeClr val="tx1"/>
                </a:solidFill>
                <a:effectLst/>
                <a:latin typeface="Arial" charset="0"/>
                <a:ea typeface="宋体" pitchFamily="2" charset="-122"/>
                <a:cs typeface="+mn-cs"/>
              </a:rPr>
              <a:t>合约乘数，</a:t>
            </a:r>
            <a:r>
              <a:rPr lang="en-US" altLang="zh-CN" sz="1200" kern="1200" dirty="0" smtClean="0">
                <a:solidFill>
                  <a:schemeClr val="tx1"/>
                </a:solidFill>
                <a:effectLst/>
                <a:latin typeface="Arial" charset="0"/>
                <a:ea typeface="宋体" pitchFamily="2" charset="-122"/>
                <a:cs typeface="+mn-cs"/>
              </a:rPr>
              <a:t>0</a:t>
            </a:r>
            <a:r>
              <a:rPr lang="zh-CN" altLang="zh-CN" sz="1200" kern="1200" dirty="0" smtClean="0">
                <a:solidFill>
                  <a:schemeClr val="tx1"/>
                </a:solidFill>
                <a:effectLst/>
                <a:latin typeface="Arial" charset="0"/>
                <a:ea typeface="宋体" pitchFamily="2" charset="-122"/>
                <a:cs typeface="+mn-cs"/>
              </a:rPr>
              <a:t>）；看跌期权实值额为：</a:t>
            </a:r>
            <a:r>
              <a:rPr lang="en-US" altLang="zh-CN" sz="1200" kern="1200" dirty="0" smtClean="0">
                <a:solidFill>
                  <a:schemeClr val="tx1"/>
                </a:solidFill>
                <a:effectLst/>
                <a:latin typeface="Arial" charset="0"/>
                <a:ea typeface="宋体" pitchFamily="2" charset="-122"/>
                <a:cs typeface="+mn-cs"/>
              </a:rPr>
              <a:t>max</a:t>
            </a:r>
            <a:r>
              <a:rPr lang="zh-CN" altLang="zh-CN" sz="1200" kern="1200" dirty="0" smtClean="0">
                <a:solidFill>
                  <a:schemeClr val="tx1"/>
                </a:solidFill>
                <a:effectLst/>
                <a:latin typeface="Arial" charset="0"/>
                <a:ea typeface="宋体" pitchFamily="2" charset="-122"/>
                <a:cs typeface="+mn-cs"/>
              </a:rPr>
              <a:t>（（指数期权合约行权价格</a:t>
            </a:r>
            <a:r>
              <a:rPr lang="en-US" altLang="zh-CN" sz="1200" kern="1200" dirty="0" smtClean="0">
                <a:solidFill>
                  <a:schemeClr val="tx1"/>
                </a:solidFill>
                <a:effectLst/>
                <a:latin typeface="Arial" charset="0"/>
                <a:ea typeface="宋体" pitchFamily="2" charset="-122"/>
                <a:cs typeface="+mn-cs"/>
              </a:rPr>
              <a:t>-</a:t>
            </a:r>
            <a:r>
              <a:rPr lang="zh-CN" altLang="zh-CN" sz="1200" kern="1200" dirty="0" smtClean="0">
                <a:solidFill>
                  <a:schemeClr val="tx1"/>
                </a:solidFill>
                <a:effectLst/>
                <a:latin typeface="Arial" charset="0"/>
                <a:ea typeface="宋体" pitchFamily="2" charset="-122"/>
                <a:cs typeface="+mn-cs"/>
              </a:rPr>
              <a:t>标的指数收盘平均价）</a:t>
            </a:r>
            <a:r>
              <a:rPr lang="en-US" altLang="zh-CN" sz="1200" kern="1200" dirty="0" smtClean="0">
                <a:solidFill>
                  <a:schemeClr val="tx1"/>
                </a:solidFill>
                <a:effectLst/>
                <a:latin typeface="Arial" charset="0"/>
                <a:ea typeface="宋体" pitchFamily="2" charset="-122"/>
                <a:cs typeface="+mn-cs"/>
              </a:rPr>
              <a:t>×</a:t>
            </a:r>
            <a:r>
              <a:rPr lang="zh-CN" altLang="zh-CN" sz="1200" kern="1200" dirty="0" smtClean="0">
                <a:solidFill>
                  <a:schemeClr val="tx1"/>
                </a:solidFill>
                <a:effectLst/>
                <a:latin typeface="Arial" charset="0"/>
                <a:ea typeface="宋体" pitchFamily="2" charset="-122"/>
                <a:cs typeface="+mn-cs"/>
              </a:rPr>
              <a:t>合约乘数，</a:t>
            </a:r>
            <a:r>
              <a:rPr lang="en-US" altLang="zh-CN" sz="1200" kern="1200" dirty="0" smtClean="0">
                <a:solidFill>
                  <a:schemeClr val="tx1"/>
                </a:solidFill>
                <a:effectLst/>
                <a:latin typeface="Arial" charset="0"/>
                <a:ea typeface="宋体" pitchFamily="2" charset="-122"/>
                <a:cs typeface="+mn-cs"/>
              </a:rPr>
              <a:t>0</a:t>
            </a:r>
            <a:r>
              <a:rPr lang="zh-CN" altLang="zh-CN" sz="1200" kern="1200" dirty="0" smtClean="0">
                <a:solidFill>
                  <a:schemeClr val="tx1"/>
                </a:solidFill>
                <a:effectLst/>
                <a:latin typeface="Arial" charset="0"/>
                <a:ea typeface="宋体" pitchFamily="2" charset="-122"/>
                <a:cs typeface="+mn-cs"/>
              </a:rPr>
              <a:t>）。</a:t>
            </a:r>
          </a:p>
          <a:p>
            <a:r>
              <a:rPr lang="zh-CN" altLang="zh-CN" sz="1200" kern="1200" dirty="0" smtClean="0">
                <a:solidFill>
                  <a:schemeClr val="tx1"/>
                </a:solidFill>
                <a:effectLst/>
                <a:latin typeface="Arial" charset="0"/>
                <a:ea typeface="宋体" pitchFamily="2" charset="-122"/>
                <a:cs typeface="+mn-cs"/>
              </a:rPr>
              <a:t>标的指数收盘平均价即为交割结算价</a:t>
            </a:r>
            <a:endParaRPr lang="zh-CN" altLang="en-US" dirty="0"/>
          </a:p>
        </p:txBody>
      </p:sp>
      <p:sp>
        <p:nvSpPr>
          <p:cNvPr id="4" name="灯片编号占位符 3"/>
          <p:cNvSpPr>
            <a:spLocks noGrp="1"/>
          </p:cNvSpPr>
          <p:nvPr>
            <p:ph type="sldNum" sz="quarter" idx="10"/>
          </p:nvPr>
        </p:nvSpPr>
        <p:spPr/>
        <p:txBody>
          <a:bodyPr/>
          <a:lstStyle/>
          <a:p>
            <a:pPr>
              <a:defRPr/>
            </a:pPr>
            <a:fld id="{C3A5C520-F6C7-41C8-941D-F460BDE50339}" type="slidenum">
              <a:rPr lang="en-US" altLang="zh-CN" smtClean="0"/>
              <a:pPr>
                <a:defRPr/>
              </a:pPr>
              <a:t>34</a:t>
            </a:fld>
            <a:endParaRPr lang="en-US" altLang="zh-CN" dirty="0"/>
          </a:p>
        </p:txBody>
      </p:sp>
    </p:spTree>
    <p:extLst>
      <p:ext uri="{BB962C8B-B14F-4D97-AF65-F5344CB8AC3E}">
        <p14:creationId xmlns="" xmlns:p14="http://schemas.microsoft.com/office/powerpoint/2010/main" val="547824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charset="0"/>
                <a:ea typeface="宋体" pitchFamily="2" charset="-122"/>
                <a:cs typeface="+mn-cs"/>
              </a:rPr>
              <a:t>在设计股指期权仿真交易合约时，中金所坚持了四个设计原则。一是借鉴境外市场成功经验。股指期权在境外是一个发展了数十年的成熟产品，在设计国内首个股指期权产品时，应尽量地借鉴境外市场的成功经验，满足股指期权合约设计的一般规律。第二是结合我国市场实际情况，充分考虑市场不同投资者的需求，促进股指期权市场功能的有效发挥。第三是由简到繁、逐步推进。股指期权是新的产品，市场对期权产品的认识和熟悉需要一个过程，因此，在对我国首个股指期权合约和制度设计过程中，应充分考虑境内市场对期权产品的认识现状，按照循序渐进、由简到繁的产品设计原则。第四是合约和制度的设计上尽量简化，便于市场理解和接受。</a:t>
            </a:r>
            <a:endParaRPr lang="zh-CN" altLang="en-US" dirty="0"/>
          </a:p>
        </p:txBody>
      </p:sp>
      <p:sp>
        <p:nvSpPr>
          <p:cNvPr id="4" name="灯片编号占位符 3"/>
          <p:cNvSpPr>
            <a:spLocks noGrp="1"/>
          </p:cNvSpPr>
          <p:nvPr>
            <p:ph type="sldNum" sz="quarter" idx="10"/>
          </p:nvPr>
        </p:nvSpPr>
        <p:spPr/>
        <p:txBody>
          <a:bodyPr/>
          <a:lstStyle/>
          <a:p>
            <a:pPr>
              <a:defRPr/>
            </a:pPr>
            <a:fld id="{C3A5C520-F6C7-41C8-941D-F460BDE50339}" type="slidenum">
              <a:rPr lang="en-US" altLang="zh-CN" smtClean="0"/>
              <a:pPr>
                <a:defRPr/>
              </a:pPr>
              <a:t>3</a:t>
            </a:fld>
            <a:endParaRPr lang="en-US" altLang="zh-CN" dirty="0"/>
          </a:p>
        </p:txBody>
      </p:sp>
    </p:spTree>
    <p:extLst>
      <p:ext uri="{BB962C8B-B14F-4D97-AF65-F5344CB8AC3E}">
        <p14:creationId xmlns="" xmlns:p14="http://schemas.microsoft.com/office/powerpoint/2010/main" val="3083120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charset="0"/>
                <a:ea typeface="宋体" pitchFamily="2" charset="-122"/>
                <a:cs typeface="+mn-cs"/>
              </a:rPr>
              <a:t>在以上的原则下，我们对沪深</a:t>
            </a:r>
            <a:r>
              <a:rPr lang="en-US" altLang="zh-CN" sz="1200" kern="1200" dirty="0" smtClean="0">
                <a:solidFill>
                  <a:schemeClr val="tx1"/>
                </a:solidFill>
                <a:effectLst/>
                <a:latin typeface="Arial" charset="0"/>
                <a:ea typeface="宋体" pitchFamily="2" charset="-122"/>
                <a:cs typeface="+mn-cs"/>
              </a:rPr>
              <a:t>300</a:t>
            </a:r>
            <a:r>
              <a:rPr lang="zh-CN" altLang="zh-CN" sz="1200" kern="1200" dirty="0" smtClean="0">
                <a:solidFill>
                  <a:schemeClr val="tx1"/>
                </a:solidFill>
                <a:effectLst/>
                <a:latin typeface="Arial" charset="0"/>
                <a:ea typeface="宋体" pitchFamily="2" charset="-122"/>
                <a:cs typeface="+mn-cs"/>
              </a:rPr>
              <a:t>股指期权仿真交易合约进行了初步设计，表中列出了期权和期货合约的对照表。蓝色字体标出了两个合约的不同之处。在合约标的、报价单位、交易时间、最后交易日交易时间、最后交易日、交割日期和交割方式上两者采用了同样的设计，但在其他方面均存在较大的差别。沪深</a:t>
            </a:r>
            <a:r>
              <a:rPr lang="en-US" altLang="zh-CN" sz="1200" kern="1200" dirty="0" smtClean="0">
                <a:solidFill>
                  <a:schemeClr val="tx1"/>
                </a:solidFill>
                <a:effectLst/>
                <a:latin typeface="Arial" charset="0"/>
                <a:ea typeface="宋体" pitchFamily="2" charset="-122"/>
                <a:cs typeface="+mn-cs"/>
              </a:rPr>
              <a:t>300</a:t>
            </a:r>
            <a:r>
              <a:rPr lang="zh-CN" altLang="zh-CN" sz="1200" kern="1200" dirty="0" smtClean="0">
                <a:solidFill>
                  <a:schemeClr val="tx1"/>
                </a:solidFill>
                <a:effectLst/>
                <a:latin typeface="Arial" charset="0"/>
                <a:ea typeface="宋体" pitchFamily="2" charset="-122"/>
                <a:cs typeface="+mn-cs"/>
              </a:rPr>
              <a:t>股指期权合约乘数是每点</a:t>
            </a:r>
            <a:r>
              <a:rPr lang="en-US" altLang="zh-CN" sz="1200" kern="1200" dirty="0" smtClean="0">
                <a:solidFill>
                  <a:schemeClr val="tx1"/>
                </a:solidFill>
                <a:effectLst/>
                <a:latin typeface="Arial" charset="0"/>
                <a:ea typeface="宋体" pitchFamily="2" charset="-122"/>
                <a:cs typeface="+mn-cs"/>
              </a:rPr>
              <a:t>100</a:t>
            </a:r>
            <a:r>
              <a:rPr lang="zh-CN" altLang="zh-CN" sz="1200" kern="1200" dirty="0" smtClean="0">
                <a:solidFill>
                  <a:schemeClr val="tx1"/>
                </a:solidFill>
                <a:effectLst/>
                <a:latin typeface="Arial" charset="0"/>
                <a:ea typeface="宋体" pitchFamily="2" charset="-122"/>
                <a:cs typeface="+mn-cs"/>
              </a:rPr>
              <a:t>元人民币，小于股指期货的</a:t>
            </a:r>
            <a:r>
              <a:rPr lang="en-US" altLang="zh-CN" sz="1200" kern="1200" dirty="0" smtClean="0">
                <a:solidFill>
                  <a:schemeClr val="tx1"/>
                </a:solidFill>
                <a:effectLst/>
                <a:latin typeface="Arial" charset="0"/>
                <a:ea typeface="宋体" pitchFamily="2" charset="-122"/>
                <a:cs typeface="+mn-cs"/>
              </a:rPr>
              <a:t>300</a:t>
            </a:r>
            <a:r>
              <a:rPr lang="zh-CN" altLang="zh-CN" sz="1200" kern="1200" dirty="0" smtClean="0">
                <a:solidFill>
                  <a:schemeClr val="tx1"/>
                </a:solidFill>
                <a:effectLst/>
                <a:latin typeface="Arial" charset="0"/>
                <a:ea typeface="宋体" pitchFamily="2" charset="-122"/>
                <a:cs typeface="+mn-cs"/>
              </a:rPr>
              <a:t>元人民币，股指期权最小变动价位为</a:t>
            </a:r>
            <a:r>
              <a:rPr lang="en-US" altLang="zh-CN" sz="1200" kern="1200" dirty="0" smtClean="0">
                <a:solidFill>
                  <a:schemeClr val="tx1"/>
                </a:solidFill>
                <a:effectLst/>
                <a:latin typeface="Arial" charset="0"/>
                <a:ea typeface="宋体" pitchFamily="2" charset="-122"/>
                <a:cs typeface="+mn-cs"/>
              </a:rPr>
              <a:t>0.1</a:t>
            </a:r>
            <a:r>
              <a:rPr lang="zh-CN" altLang="zh-CN" sz="1200" kern="1200" dirty="0" smtClean="0">
                <a:solidFill>
                  <a:schemeClr val="tx1"/>
                </a:solidFill>
                <a:effectLst/>
                <a:latin typeface="Arial" charset="0"/>
                <a:ea typeface="宋体" pitchFamily="2" charset="-122"/>
                <a:cs typeface="+mn-cs"/>
              </a:rPr>
              <a:t>点，是期货的一半，期权合约月份为当月、下</a:t>
            </a:r>
            <a:r>
              <a:rPr lang="en-US" altLang="zh-CN" sz="1200" kern="1200" dirty="0" smtClean="0">
                <a:solidFill>
                  <a:schemeClr val="tx1"/>
                </a:solidFill>
                <a:effectLst/>
                <a:latin typeface="Arial" charset="0"/>
                <a:ea typeface="宋体" pitchFamily="2" charset="-122"/>
                <a:cs typeface="+mn-cs"/>
              </a:rPr>
              <a:t>2</a:t>
            </a:r>
            <a:r>
              <a:rPr lang="zh-CN" altLang="zh-CN" sz="1200" kern="1200" dirty="0" smtClean="0">
                <a:solidFill>
                  <a:schemeClr val="tx1"/>
                </a:solidFill>
                <a:effectLst/>
                <a:latin typeface="Arial" charset="0"/>
                <a:ea typeface="宋体" pitchFamily="2" charset="-122"/>
                <a:cs typeface="+mn-cs"/>
              </a:rPr>
              <a:t>个月及随后</a:t>
            </a:r>
            <a:r>
              <a:rPr lang="en-US" altLang="zh-CN" sz="1200" kern="1200" dirty="0" smtClean="0">
                <a:solidFill>
                  <a:schemeClr val="tx1"/>
                </a:solidFill>
                <a:effectLst/>
                <a:latin typeface="Arial" charset="0"/>
                <a:ea typeface="宋体" pitchFamily="2" charset="-122"/>
                <a:cs typeface="+mn-cs"/>
              </a:rPr>
              <a:t>2</a:t>
            </a:r>
            <a:r>
              <a:rPr lang="zh-CN" altLang="zh-CN" sz="1200" kern="1200" dirty="0" smtClean="0">
                <a:solidFill>
                  <a:schemeClr val="tx1"/>
                </a:solidFill>
                <a:effectLst/>
                <a:latin typeface="Arial" charset="0"/>
                <a:ea typeface="宋体" pitchFamily="2" charset="-122"/>
                <a:cs typeface="+mn-cs"/>
              </a:rPr>
              <a:t>个季月，比期货多了近月的第三个月份。期权的每日价格最大波动限制为沪深</a:t>
            </a:r>
            <a:r>
              <a:rPr lang="en-US" altLang="zh-CN" sz="1200" kern="1200" dirty="0" smtClean="0">
                <a:solidFill>
                  <a:schemeClr val="tx1"/>
                </a:solidFill>
                <a:effectLst/>
                <a:latin typeface="Arial" charset="0"/>
                <a:ea typeface="宋体" pitchFamily="2" charset="-122"/>
                <a:cs typeface="+mn-cs"/>
              </a:rPr>
              <a:t>300</a:t>
            </a:r>
            <a:r>
              <a:rPr lang="zh-CN" altLang="zh-CN" sz="1200" kern="1200" dirty="0" smtClean="0">
                <a:solidFill>
                  <a:schemeClr val="tx1"/>
                </a:solidFill>
                <a:effectLst/>
                <a:latin typeface="Arial" charset="0"/>
                <a:ea typeface="宋体" pitchFamily="2" charset="-122"/>
                <a:cs typeface="+mn-cs"/>
              </a:rPr>
              <a:t>指数收盘价的</a:t>
            </a:r>
            <a:r>
              <a:rPr lang="en-US" altLang="zh-CN" sz="1200" kern="1200" dirty="0" smtClean="0">
                <a:solidFill>
                  <a:schemeClr val="tx1"/>
                </a:solidFill>
                <a:effectLst/>
                <a:latin typeface="Arial" charset="0"/>
                <a:ea typeface="宋体" pitchFamily="2" charset="-122"/>
                <a:cs typeface="+mn-cs"/>
              </a:rPr>
              <a:t>10%</a:t>
            </a:r>
            <a:r>
              <a:rPr lang="zh-CN" altLang="zh-CN" sz="1200" kern="1200" dirty="0" smtClean="0">
                <a:solidFill>
                  <a:schemeClr val="tx1"/>
                </a:solidFill>
                <a:effectLst/>
                <a:latin typeface="Arial" charset="0"/>
                <a:ea typeface="宋体" pitchFamily="2" charset="-122"/>
                <a:cs typeface="+mn-cs"/>
              </a:rPr>
              <a:t>，而期货是期货合约结算价的</a:t>
            </a:r>
            <a:r>
              <a:rPr lang="en-US" altLang="zh-CN" sz="1200" kern="1200" dirty="0" smtClean="0">
                <a:solidFill>
                  <a:schemeClr val="tx1"/>
                </a:solidFill>
                <a:effectLst/>
                <a:latin typeface="Arial" charset="0"/>
                <a:ea typeface="宋体" pitchFamily="2" charset="-122"/>
                <a:cs typeface="+mn-cs"/>
              </a:rPr>
              <a:t>10%</a:t>
            </a:r>
            <a:r>
              <a:rPr lang="zh-CN" altLang="zh-CN" sz="1200" kern="1200" dirty="0" smtClean="0">
                <a:solidFill>
                  <a:schemeClr val="tx1"/>
                </a:solidFill>
                <a:effectLst/>
                <a:latin typeface="Arial" charset="0"/>
                <a:ea typeface="宋体" pitchFamily="2" charset="-122"/>
                <a:cs typeface="+mn-cs"/>
              </a:rPr>
              <a:t>。期权的最低保证金也与期货的保证金有较大差别。此外，期权合约还有独有的要素，如合约类型、行权价格间距、行权方式。我们会在后面着重介绍。</a:t>
            </a:r>
            <a:endParaRPr lang="zh-CN" altLang="zh-CN" sz="1200" kern="1200" dirty="0">
              <a:solidFill>
                <a:schemeClr val="tx1"/>
              </a:solidFill>
              <a:effectLst/>
              <a:latin typeface="Arial" charset="0"/>
              <a:ea typeface="宋体" pitchFamily="2" charset="-122"/>
              <a:cs typeface="+mn-cs"/>
            </a:endParaRPr>
          </a:p>
        </p:txBody>
      </p:sp>
      <p:sp>
        <p:nvSpPr>
          <p:cNvPr id="4" name="灯片编号占位符 3"/>
          <p:cNvSpPr>
            <a:spLocks noGrp="1"/>
          </p:cNvSpPr>
          <p:nvPr>
            <p:ph type="sldNum" sz="quarter" idx="10"/>
          </p:nvPr>
        </p:nvSpPr>
        <p:spPr/>
        <p:txBody>
          <a:bodyPr/>
          <a:lstStyle/>
          <a:p>
            <a:pPr>
              <a:defRPr/>
            </a:pPr>
            <a:fld id="{C3A5C520-F6C7-41C8-941D-F460BDE50339}" type="slidenum">
              <a:rPr lang="en-US" altLang="zh-CN" smtClean="0"/>
              <a:pPr>
                <a:defRPr/>
              </a:pPr>
              <a:t>4</a:t>
            </a:fld>
            <a:endParaRPr lang="en-US" altLang="zh-CN" dirty="0"/>
          </a:p>
        </p:txBody>
      </p:sp>
    </p:spTree>
    <p:extLst>
      <p:ext uri="{BB962C8B-B14F-4D97-AF65-F5344CB8AC3E}">
        <p14:creationId xmlns="" xmlns:p14="http://schemas.microsoft.com/office/powerpoint/2010/main" val="1322629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3A5C520-F6C7-41C8-941D-F460BDE50339}" type="slidenum">
              <a:rPr lang="en-US" altLang="zh-CN" smtClean="0"/>
              <a:pPr>
                <a:defRPr/>
              </a:pPr>
              <a:t>5</a:t>
            </a:fld>
            <a:endParaRPr lang="en-US" altLang="zh-CN" dirty="0"/>
          </a:p>
        </p:txBody>
      </p:sp>
    </p:spTree>
    <p:extLst>
      <p:ext uri="{BB962C8B-B14F-4D97-AF65-F5344CB8AC3E}">
        <p14:creationId xmlns="" xmlns:p14="http://schemas.microsoft.com/office/powerpoint/2010/main" val="4060687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charset="0"/>
                <a:ea typeface="宋体" pitchFamily="2" charset="-122"/>
                <a:cs typeface="+mn-cs"/>
              </a:rPr>
              <a:t>沪深</a:t>
            </a:r>
            <a:r>
              <a:rPr lang="en-US" altLang="zh-CN" sz="1200" kern="1200" dirty="0" smtClean="0">
                <a:solidFill>
                  <a:schemeClr val="tx1"/>
                </a:solidFill>
                <a:effectLst/>
                <a:latin typeface="Arial" charset="0"/>
                <a:ea typeface="宋体" pitchFamily="2" charset="-122"/>
                <a:cs typeface="+mn-cs"/>
              </a:rPr>
              <a:t>300</a:t>
            </a:r>
            <a:r>
              <a:rPr lang="zh-CN" altLang="zh-CN" sz="1200" kern="1200" dirty="0" smtClean="0">
                <a:solidFill>
                  <a:schemeClr val="tx1"/>
                </a:solidFill>
                <a:effectLst/>
                <a:latin typeface="Arial" charset="0"/>
                <a:ea typeface="宋体" pitchFamily="2" charset="-122"/>
                <a:cs typeface="+mn-cs"/>
              </a:rPr>
              <a:t>股指期权合约代码采用的是国际较为通行的表示方式，由</a:t>
            </a:r>
            <a:r>
              <a:rPr lang="en-US" altLang="zh-CN" sz="1200" kern="1200" dirty="0" smtClean="0">
                <a:solidFill>
                  <a:schemeClr val="tx1"/>
                </a:solidFill>
                <a:effectLst/>
                <a:latin typeface="Arial" charset="0"/>
                <a:ea typeface="宋体" pitchFamily="2" charset="-122"/>
                <a:cs typeface="+mn-cs"/>
              </a:rPr>
              <a:t>4</a:t>
            </a:r>
            <a:r>
              <a:rPr lang="zh-CN" altLang="zh-CN" sz="1200" kern="1200" dirty="0" smtClean="0">
                <a:solidFill>
                  <a:schemeClr val="tx1"/>
                </a:solidFill>
                <a:effectLst/>
                <a:latin typeface="Arial" charset="0"/>
                <a:ea typeface="宋体" pitchFamily="2" charset="-122"/>
                <a:cs typeface="+mn-cs"/>
              </a:rPr>
              <a:t>部分构成，分别标识了期权合约的</a:t>
            </a:r>
            <a:r>
              <a:rPr lang="en-US" altLang="zh-CN" sz="1200" kern="1200" dirty="0" smtClean="0">
                <a:solidFill>
                  <a:schemeClr val="tx1"/>
                </a:solidFill>
                <a:effectLst/>
                <a:latin typeface="Arial" charset="0"/>
                <a:ea typeface="宋体" pitchFamily="2" charset="-122"/>
                <a:cs typeface="+mn-cs"/>
              </a:rPr>
              <a:t>4</a:t>
            </a:r>
            <a:r>
              <a:rPr lang="zh-CN" altLang="zh-CN" sz="1200" kern="1200" dirty="0" smtClean="0">
                <a:solidFill>
                  <a:schemeClr val="tx1"/>
                </a:solidFill>
                <a:effectLst/>
                <a:latin typeface="Arial" charset="0"/>
                <a:ea typeface="宋体" pitchFamily="2" charset="-122"/>
                <a:cs typeface="+mn-cs"/>
              </a:rPr>
              <a:t>个基本要素：合约标的、合约到期月份、合约类型和行权价格。这四个要素可以唯一的标示每个期权合约。以</a:t>
            </a:r>
            <a:r>
              <a:rPr lang="en-US" altLang="zh-CN" sz="1200" kern="1200" dirty="0" smtClean="0">
                <a:solidFill>
                  <a:schemeClr val="tx1"/>
                </a:solidFill>
                <a:effectLst/>
                <a:latin typeface="Arial" charset="0"/>
                <a:ea typeface="宋体" pitchFamily="2" charset="-122"/>
                <a:cs typeface="+mn-cs"/>
              </a:rPr>
              <a:t>IO1303-C-2100</a:t>
            </a:r>
            <a:r>
              <a:rPr lang="zh-CN" altLang="zh-CN" sz="1200" kern="1200" dirty="0" smtClean="0">
                <a:solidFill>
                  <a:schemeClr val="tx1"/>
                </a:solidFill>
                <a:effectLst/>
                <a:latin typeface="Arial" charset="0"/>
                <a:ea typeface="宋体" pitchFamily="2" charset="-122"/>
                <a:cs typeface="+mn-cs"/>
              </a:rPr>
              <a:t>为例，</a:t>
            </a:r>
            <a:r>
              <a:rPr lang="en-US" altLang="zh-CN" sz="1200" kern="1200" dirty="0" smtClean="0">
                <a:solidFill>
                  <a:schemeClr val="tx1"/>
                </a:solidFill>
                <a:effectLst/>
                <a:latin typeface="Arial" charset="0"/>
                <a:ea typeface="宋体" pitchFamily="2" charset="-122"/>
                <a:cs typeface="+mn-cs"/>
              </a:rPr>
              <a:t>IO</a:t>
            </a:r>
            <a:r>
              <a:rPr lang="zh-CN" altLang="zh-CN" sz="1200" kern="1200" dirty="0" smtClean="0">
                <a:solidFill>
                  <a:schemeClr val="tx1"/>
                </a:solidFill>
                <a:effectLst/>
                <a:latin typeface="Arial" charset="0"/>
                <a:ea typeface="宋体" pitchFamily="2" charset="-122"/>
                <a:cs typeface="+mn-cs"/>
              </a:rPr>
              <a:t>表示沪深</a:t>
            </a:r>
            <a:r>
              <a:rPr lang="en-US" altLang="zh-CN" sz="1200" kern="1200" dirty="0" smtClean="0">
                <a:solidFill>
                  <a:schemeClr val="tx1"/>
                </a:solidFill>
                <a:effectLst/>
                <a:latin typeface="Arial" charset="0"/>
                <a:ea typeface="宋体" pitchFamily="2" charset="-122"/>
                <a:cs typeface="+mn-cs"/>
              </a:rPr>
              <a:t>300</a:t>
            </a:r>
            <a:r>
              <a:rPr lang="zh-CN" altLang="zh-CN" sz="1200" kern="1200" dirty="0" smtClean="0">
                <a:solidFill>
                  <a:schemeClr val="tx1"/>
                </a:solidFill>
                <a:effectLst/>
                <a:latin typeface="Arial" charset="0"/>
                <a:ea typeface="宋体" pitchFamily="2" charset="-122"/>
                <a:cs typeface="+mn-cs"/>
              </a:rPr>
              <a:t>指数期权，</a:t>
            </a:r>
            <a:r>
              <a:rPr lang="en-US" altLang="zh-CN" sz="1200" kern="1200" dirty="0" smtClean="0">
                <a:solidFill>
                  <a:schemeClr val="tx1"/>
                </a:solidFill>
                <a:effectLst/>
                <a:latin typeface="Arial" charset="0"/>
                <a:ea typeface="宋体" pitchFamily="2" charset="-122"/>
                <a:cs typeface="+mn-cs"/>
              </a:rPr>
              <a:t>1303</a:t>
            </a:r>
            <a:r>
              <a:rPr lang="zh-CN" altLang="zh-CN" sz="1200" kern="1200" dirty="0" smtClean="0">
                <a:solidFill>
                  <a:schemeClr val="tx1"/>
                </a:solidFill>
                <a:effectLst/>
                <a:latin typeface="Arial" charset="0"/>
                <a:ea typeface="宋体" pitchFamily="2" charset="-122"/>
                <a:cs typeface="+mn-cs"/>
              </a:rPr>
              <a:t>代表该合约到期月份是</a:t>
            </a:r>
            <a:r>
              <a:rPr lang="en-US" altLang="zh-CN" sz="1200" kern="1200" dirty="0" smtClean="0">
                <a:solidFill>
                  <a:schemeClr val="tx1"/>
                </a:solidFill>
                <a:effectLst/>
                <a:latin typeface="Arial" charset="0"/>
                <a:ea typeface="宋体" pitchFamily="2" charset="-122"/>
                <a:cs typeface="+mn-cs"/>
              </a:rPr>
              <a:t>2013</a:t>
            </a:r>
            <a:r>
              <a:rPr lang="zh-CN" altLang="zh-CN" sz="1200" kern="1200" dirty="0" smtClean="0">
                <a:solidFill>
                  <a:schemeClr val="tx1"/>
                </a:solidFill>
                <a:effectLst/>
                <a:latin typeface="Arial" charset="0"/>
                <a:ea typeface="宋体" pitchFamily="2" charset="-122"/>
                <a:cs typeface="+mn-cs"/>
              </a:rPr>
              <a:t>年</a:t>
            </a:r>
            <a:r>
              <a:rPr lang="en-US" altLang="zh-CN" sz="1200" kern="1200" dirty="0" smtClean="0">
                <a:solidFill>
                  <a:schemeClr val="tx1"/>
                </a:solidFill>
                <a:effectLst/>
                <a:latin typeface="Arial" charset="0"/>
                <a:ea typeface="宋体" pitchFamily="2" charset="-122"/>
                <a:cs typeface="+mn-cs"/>
              </a:rPr>
              <a:t>3</a:t>
            </a:r>
            <a:r>
              <a:rPr lang="zh-CN" altLang="zh-CN" sz="1200" kern="1200" dirty="0" smtClean="0">
                <a:solidFill>
                  <a:schemeClr val="tx1"/>
                </a:solidFill>
                <a:effectLst/>
                <a:latin typeface="Arial" charset="0"/>
                <a:ea typeface="宋体" pitchFamily="2" charset="-122"/>
                <a:cs typeface="+mn-cs"/>
              </a:rPr>
              <a:t>月份，</a:t>
            </a:r>
            <a:r>
              <a:rPr lang="en-US" altLang="zh-CN" sz="1200" kern="1200" dirty="0" smtClean="0">
                <a:solidFill>
                  <a:schemeClr val="tx1"/>
                </a:solidFill>
                <a:effectLst/>
                <a:latin typeface="Arial" charset="0"/>
                <a:ea typeface="宋体" pitchFamily="2" charset="-122"/>
                <a:cs typeface="+mn-cs"/>
              </a:rPr>
              <a:t>C</a:t>
            </a:r>
            <a:r>
              <a:rPr lang="zh-CN" altLang="zh-CN" sz="1200" kern="1200" dirty="0" smtClean="0">
                <a:solidFill>
                  <a:schemeClr val="tx1"/>
                </a:solidFill>
                <a:effectLst/>
                <a:latin typeface="Arial" charset="0"/>
                <a:ea typeface="宋体" pitchFamily="2" charset="-122"/>
                <a:cs typeface="+mn-cs"/>
              </a:rPr>
              <a:t>表示该合约类型为看涨期权。</a:t>
            </a:r>
            <a:r>
              <a:rPr lang="en-US" altLang="zh-CN" sz="1200" kern="1200" dirty="0" smtClean="0">
                <a:solidFill>
                  <a:schemeClr val="tx1"/>
                </a:solidFill>
                <a:effectLst/>
                <a:latin typeface="Arial" charset="0"/>
                <a:ea typeface="宋体" pitchFamily="2" charset="-122"/>
                <a:cs typeface="+mn-cs"/>
              </a:rPr>
              <a:t>2100</a:t>
            </a:r>
            <a:r>
              <a:rPr lang="zh-CN" altLang="zh-CN" sz="1200" kern="1200" dirty="0" smtClean="0">
                <a:solidFill>
                  <a:schemeClr val="tx1"/>
                </a:solidFill>
                <a:effectLst/>
                <a:latin typeface="Arial" charset="0"/>
                <a:ea typeface="宋体" pitchFamily="2" charset="-122"/>
                <a:cs typeface="+mn-cs"/>
              </a:rPr>
              <a:t>是该合约的行权价格。合在一块，表明该合约为</a:t>
            </a:r>
            <a:r>
              <a:rPr lang="en-US" altLang="zh-CN" sz="1200" kern="1200" dirty="0" smtClean="0">
                <a:solidFill>
                  <a:schemeClr val="tx1"/>
                </a:solidFill>
                <a:effectLst/>
                <a:latin typeface="Arial" charset="0"/>
                <a:ea typeface="宋体" pitchFamily="2" charset="-122"/>
                <a:cs typeface="+mn-cs"/>
              </a:rPr>
              <a:t>2013</a:t>
            </a:r>
            <a:r>
              <a:rPr lang="zh-CN" altLang="zh-CN" sz="1200" kern="1200" dirty="0" smtClean="0">
                <a:solidFill>
                  <a:schemeClr val="tx1"/>
                </a:solidFill>
                <a:effectLst/>
                <a:latin typeface="Arial" charset="0"/>
                <a:ea typeface="宋体" pitchFamily="2" charset="-122"/>
                <a:cs typeface="+mn-cs"/>
              </a:rPr>
              <a:t>年</a:t>
            </a:r>
            <a:r>
              <a:rPr lang="en-US" altLang="zh-CN" sz="1200" kern="1200" dirty="0" smtClean="0">
                <a:solidFill>
                  <a:schemeClr val="tx1"/>
                </a:solidFill>
                <a:effectLst/>
                <a:latin typeface="Arial" charset="0"/>
                <a:ea typeface="宋体" pitchFamily="2" charset="-122"/>
                <a:cs typeface="+mn-cs"/>
              </a:rPr>
              <a:t>3</a:t>
            </a:r>
            <a:r>
              <a:rPr lang="zh-CN" altLang="zh-CN" sz="1200" kern="1200" dirty="0" smtClean="0">
                <a:solidFill>
                  <a:schemeClr val="tx1"/>
                </a:solidFill>
                <a:effectLst/>
                <a:latin typeface="Arial" charset="0"/>
                <a:ea typeface="宋体" pitchFamily="2" charset="-122"/>
                <a:cs typeface="+mn-cs"/>
              </a:rPr>
              <a:t>月到期行权价格为</a:t>
            </a:r>
            <a:r>
              <a:rPr lang="en-US" altLang="zh-CN" sz="1200" kern="1200" dirty="0" smtClean="0">
                <a:solidFill>
                  <a:schemeClr val="tx1"/>
                </a:solidFill>
                <a:effectLst/>
                <a:latin typeface="Arial" charset="0"/>
                <a:ea typeface="宋体" pitchFamily="2" charset="-122"/>
                <a:cs typeface="+mn-cs"/>
              </a:rPr>
              <a:t>2100</a:t>
            </a:r>
            <a:r>
              <a:rPr lang="zh-CN" altLang="zh-CN" sz="1200" kern="1200" dirty="0" smtClean="0">
                <a:solidFill>
                  <a:schemeClr val="tx1"/>
                </a:solidFill>
                <a:effectLst/>
                <a:latin typeface="Arial" charset="0"/>
                <a:ea typeface="宋体" pitchFamily="2" charset="-122"/>
                <a:cs typeface="+mn-cs"/>
              </a:rPr>
              <a:t>点的沪深</a:t>
            </a:r>
            <a:r>
              <a:rPr lang="en-US" altLang="zh-CN" sz="1200" kern="1200" dirty="0" smtClean="0">
                <a:solidFill>
                  <a:schemeClr val="tx1"/>
                </a:solidFill>
                <a:effectLst/>
                <a:latin typeface="Arial" charset="0"/>
                <a:ea typeface="宋体" pitchFamily="2" charset="-122"/>
                <a:cs typeface="+mn-cs"/>
              </a:rPr>
              <a:t>300</a:t>
            </a:r>
            <a:r>
              <a:rPr lang="zh-CN" altLang="zh-CN" sz="1200" kern="1200" dirty="0" smtClean="0">
                <a:solidFill>
                  <a:schemeClr val="tx1"/>
                </a:solidFill>
                <a:effectLst/>
                <a:latin typeface="Arial" charset="0"/>
                <a:ea typeface="宋体" pitchFamily="2" charset="-122"/>
                <a:cs typeface="+mn-cs"/>
              </a:rPr>
              <a:t>指数看涨期权合约。</a:t>
            </a:r>
            <a:endParaRPr lang="zh-CN" altLang="en-US" dirty="0"/>
          </a:p>
        </p:txBody>
      </p:sp>
      <p:sp>
        <p:nvSpPr>
          <p:cNvPr id="4" name="灯片编号占位符 3"/>
          <p:cNvSpPr>
            <a:spLocks noGrp="1"/>
          </p:cNvSpPr>
          <p:nvPr>
            <p:ph type="sldNum" sz="quarter" idx="10"/>
          </p:nvPr>
        </p:nvSpPr>
        <p:spPr/>
        <p:txBody>
          <a:bodyPr/>
          <a:lstStyle/>
          <a:p>
            <a:pPr>
              <a:defRPr/>
            </a:pPr>
            <a:fld id="{C3A5C520-F6C7-41C8-941D-F460BDE50339}" type="slidenum">
              <a:rPr lang="en-US" altLang="zh-CN" smtClean="0"/>
              <a:pPr>
                <a:defRPr/>
              </a:pPr>
              <a:t>6</a:t>
            </a:fld>
            <a:endParaRPr lang="en-US" altLang="zh-CN" dirty="0"/>
          </a:p>
        </p:txBody>
      </p:sp>
    </p:spTree>
    <p:extLst>
      <p:ext uri="{BB962C8B-B14F-4D97-AF65-F5344CB8AC3E}">
        <p14:creationId xmlns="" xmlns:p14="http://schemas.microsoft.com/office/powerpoint/2010/main" val="762054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charset="0"/>
                <a:ea typeface="宋体" pitchFamily="2" charset="-122"/>
                <a:cs typeface="+mn-cs"/>
              </a:rPr>
              <a:t>股指期权仿真交易合约乘数为每点</a:t>
            </a:r>
            <a:r>
              <a:rPr lang="en-US" altLang="zh-CN" sz="1200" kern="1200" dirty="0" smtClean="0">
                <a:solidFill>
                  <a:schemeClr val="tx1"/>
                </a:solidFill>
                <a:effectLst/>
                <a:latin typeface="Arial" charset="0"/>
                <a:ea typeface="宋体" pitchFamily="2" charset="-122"/>
                <a:cs typeface="+mn-cs"/>
              </a:rPr>
              <a:t>100</a:t>
            </a:r>
            <a:r>
              <a:rPr lang="zh-CN" altLang="zh-CN" sz="1200" kern="1200" dirty="0" smtClean="0">
                <a:solidFill>
                  <a:schemeClr val="tx1"/>
                </a:solidFill>
                <a:effectLst/>
                <a:latin typeface="Arial" charset="0"/>
                <a:ea typeface="宋体" pitchFamily="2" charset="-122"/>
                <a:cs typeface="+mn-cs"/>
              </a:rPr>
              <a:t>元人民币，是沪深</a:t>
            </a:r>
            <a:r>
              <a:rPr lang="en-US" altLang="zh-CN" sz="1200" kern="1200" dirty="0" smtClean="0">
                <a:solidFill>
                  <a:schemeClr val="tx1"/>
                </a:solidFill>
                <a:effectLst/>
                <a:latin typeface="Arial" charset="0"/>
                <a:ea typeface="宋体" pitchFamily="2" charset="-122"/>
                <a:cs typeface="+mn-cs"/>
              </a:rPr>
              <a:t>300</a:t>
            </a:r>
            <a:r>
              <a:rPr lang="zh-CN" altLang="zh-CN" sz="1200" kern="1200" dirty="0" smtClean="0">
                <a:solidFill>
                  <a:schemeClr val="tx1"/>
                </a:solidFill>
                <a:effectLst/>
                <a:latin typeface="Arial" charset="0"/>
                <a:ea typeface="宋体" pitchFamily="2" charset="-122"/>
                <a:cs typeface="+mn-cs"/>
              </a:rPr>
              <a:t>股指期权乘数的三分之一。按照国际惯例，期权合约采用点作为权利金的报价单位，最小变动价位为</a:t>
            </a:r>
            <a:r>
              <a:rPr lang="en-US" altLang="zh-CN" sz="1200" kern="1200" dirty="0" smtClean="0">
                <a:solidFill>
                  <a:schemeClr val="tx1"/>
                </a:solidFill>
                <a:effectLst/>
                <a:latin typeface="Arial" charset="0"/>
                <a:ea typeface="宋体" pitchFamily="2" charset="-122"/>
                <a:cs typeface="+mn-cs"/>
              </a:rPr>
              <a:t>0.1</a:t>
            </a:r>
            <a:r>
              <a:rPr lang="zh-CN" altLang="zh-CN" sz="1200" kern="1200" dirty="0" smtClean="0">
                <a:solidFill>
                  <a:schemeClr val="tx1"/>
                </a:solidFill>
                <a:effectLst/>
                <a:latin typeface="Arial" charset="0"/>
                <a:ea typeface="宋体" pitchFamily="2" charset="-122"/>
                <a:cs typeface="+mn-cs"/>
              </a:rPr>
              <a:t>点，折合成人民币</a:t>
            </a:r>
            <a:r>
              <a:rPr lang="en-US" altLang="zh-CN" sz="1200" kern="1200" dirty="0" smtClean="0">
                <a:solidFill>
                  <a:schemeClr val="tx1"/>
                </a:solidFill>
                <a:effectLst/>
                <a:latin typeface="Arial" charset="0"/>
                <a:ea typeface="宋体" pitchFamily="2" charset="-122"/>
                <a:cs typeface="+mn-cs"/>
              </a:rPr>
              <a:t>10</a:t>
            </a:r>
            <a:r>
              <a:rPr lang="zh-CN" altLang="zh-CN" sz="1200" kern="1200" dirty="0" smtClean="0">
                <a:solidFill>
                  <a:schemeClr val="tx1"/>
                </a:solidFill>
                <a:effectLst/>
                <a:latin typeface="Arial" charset="0"/>
                <a:ea typeface="宋体" pitchFamily="2" charset="-122"/>
                <a:cs typeface="+mn-cs"/>
              </a:rPr>
              <a:t>元，是股指期货最小变动价位的二分之一。</a:t>
            </a:r>
            <a:endParaRPr lang="zh-CN" altLang="en-US" dirty="0"/>
          </a:p>
        </p:txBody>
      </p:sp>
      <p:sp>
        <p:nvSpPr>
          <p:cNvPr id="4" name="灯片编号占位符 3"/>
          <p:cNvSpPr>
            <a:spLocks noGrp="1"/>
          </p:cNvSpPr>
          <p:nvPr>
            <p:ph type="sldNum" sz="quarter" idx="10"/>
          </p:nvPr>
        </p:nvSpPr>
        <p:spPr/>
        <p:txBody>
          <a:bodyPr/>
          <a:lstStyle/>
          <a:p>
            <a:pPr>
              <a:defRPr/>
            </a:pPr>
            <a:fld id="{C3A5C520-F6C7-41C8-941D-F460BDE50339}" type="slidenum">
              <a:rPr lang="en-US" altLang="zh-CN" smtClean="0"/>
              <a:pPr>
                <a:defRPr/>
              </a:pPr>
              <a:t>7</a:t>
            </a:fld>
            <a:endParaRPr lang="en-US" altLang="zh-CN" dirty="0"/>
          </a:p>
        </p:txBody>
      </p:sp>
    </p:spTree>
    <p:extLst>
      <p:ext uri="{BB962C8B-B14F-4D97-AF65-F5344CB8AC3E}">
        <p14:creationId xmlns="" xmlns:p14="http://schemas.microsoft.com/office/powerpoint/2010/main" val="2386422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charset="0"/>
                <a:ea typeface="宋体" pitchFamily="2" charset="-122"/>
                <a:cs typeface="+mn-cs"/>
              </a:rPr>
              <a:t>股指期权有两种合约类型，分别是看涨和看跌期权，在合约代码中用</a:t>
            </a:r>
            <a:r>
              <a:rPr lang="en-US" altLang="zh-CN" sz="1200" kern="1200" dirty="0" smtClean="0">
                <a:solidFill>
                  <a:schemeClr val="tx1"/>
                </a:solidFill>
                <a:effectLst/>
                <a:latin typeface="Arial" charset="0"/>
                <a:ea typeface="宋体" pitchFamily="2" charset="-122"/>
                <a:cs typeface="+mn-cs"/>
              </a:rPr>
              <a:t>C</a:t>
            </a:r>
            <a:r>
              <a:rPr lang="zh-CN" altLang="zh-CN" sz="1200" kern="1200" dirty="0" smtClean="0">
                <a:solidFill>
                  <a:schemeClr val="tx1"/>
                </a:solidFill>
                <a:effectLst/>
                <a:latin typeface="Arial" charset="0"/>
                <a:ea typeface="宋体" pitchFamily="2" charset="-122"/>
                <a:cs typeface="+mn-cs"/>
              </a:rPr>
              <a:t>或者</a:t>
            </a:r>
            <a:r>
              <a:rPr lang="en-US" altLang="zh-CN" sz="1200" kern="1200" dirty="0" smtClean="0">
                <a:solidFill>
                  <a:schemeClr val="tx1"/>
                </a:solidFill>
                <a:effectLst/>
                <a:latin typeface="Arial" charset="0"/>
                <a:ea typeface="宋体" pitchFamily="2" charset="-122"/>
                <a:cs typeface="+mn-cs"/>
              </a:rPr>
              <a:t>P</a:t>
            </a:r>
            <a:r>
              <a:rPr lang="zh-CN" altLang="zh-CN" sz="1200" kern="1200" dirty="0" smtClean="0">
                <a:solidFill>
                  <a:schemeClr val="tx1"/>
                </a:solidFill>
                <a:effectLst/>
                <a:latin typeface="Arial" charset="0"/>
                <a:ea typeface="宋体" pitchFamily="2" charset="-122"/>
                <a:cs typeface="+mn-cs"/>
              </a:rPr>
              <a:t>来表示。看涨期权是指买方有权在将来某一时间以特定价格买入标的的标准化合约。看跌期权是指买方有权在将来某一时间以特定价格卖出标的的标准化合约。</a:t>
            </a:r>
            <a:endParaRPr lang="zh-CN" altLang="en-US" dirty="0"/>
          </a:p>
        </p:txBody>
      </p:sp>
      <p:sp>
        <p:nvSpPr>
          <p:cNvPr id="4" name="灯片编号占位符 3"/>
          <p:cNvSpPr>
            <a:spLocks noGrp="1"/>
          </p:cNvSpPr>
          <p:nvPr>
            <p:ph type="sldNum" sz="quarter" idx="10"/>
          </p:nvPr>
        </p:nvSpPr>
        <p:spPr/>
        <p:txBody>
          <a:bodyPr/>
          <a:lstStyle/>
          <a:p>
            <a:pPr>
              <a:defRPr/>
            </a:pPr>
            <a:fld id="{C3A5C520-F6C7-41C8-941D-F460BDE50339}" type="slidenum">
              <a:rPr lang="en-US" altLang="zh-CN" smtClean="0"/>
              <a:pPr>
                <a:defRPr/>
              </a:pPr>
              <a:t>8</a:t>
            </a:fld>
            <a:endParaRPr lang="en-US" altLang="zh-CN" dirty="0"/>
          </a:p>
        </p:txBody>
      </p:sp>
    </p:spTree>
    <p:extLst>
      <p:ext uri="{BB962C8B-B14F-4D97-AF65-F5344CB8AC3E}">
        <p14:creationId xmlns="" xmlns:p14="http://schemas.microsoft.com/office/powerpoint/2010/main" val="3602681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charset="0"/>
                <a:ea typeface="宋体" pitchFamily="2" charset="-122"/>
                <a:cs typeface="+mn-cs"/>
              </a:rPr>
              <a:t>沪深</a:t>
            </a:r>
            <a:r>
              <a:rPr lang="en-US" altLang="zh-CN" sz="1200" kern="1200" dirty="0" smtClean="0">
                <a:solidFill>
                  <a:schemeClr val="tx1"/>
                </a:solidFill>
                <a:effectLst/>
                <a:latin typeface="Arial" charset="0"/>
                <a:ea typeface="宋体" pitchFamily="2" charset="-122"/>
                <a:cs typeface="+mn-cs"/>
              </a:rPr>
              <a:t>300</a:t>
            </a:r>
            <a:r>
              <a:rPr lang="zh-CN" altLang="zh-CN" sz="1200" kern="1200" dirty="0" smtClean="0">
                <a:solidFill>
                  <a:schemeClr val="tx1"/>
                </a:solidFill>
                <a:effectLst/>
                <a:latin typeface="Arial" charset="0"/>
                <a:ea typeface="宋体" pitchFamily="2" charset="-122"/>
                <a:cs typeface="+mn-cs"/>
              </a:rPr>
              <a:t>股指期权合约现有五个合约月份，分别为当月、下</a:t>
            </a:r>
            <a:r>
              <a:rPr lang="en-US" altLang="zh-CN" sz="1200" kern="1200" dirty="0" smtClean="0">
                <a:solidFill>
                  <a:schemeClr val="tx1"/>
                </a:solidFill>
                <a:effectLst/>
                <a:latin typeface="Arial" charset="0"/>
                <a:ea typeface="宋体" pitchFamily="2" charset="-122"/>
                <a:cs typeface="+mn-cs"/>
              </a:rPr>
              <a:t>2</a:t>
            </a:r>
            <a:r>
              <a:rPr lang="zh-CN" altLang="zh-CN" sz="1200" kern="1200" dirty="0" smtClean="0">
                <a:solidFill>
                  <a:schemeClr val="tx1"/>
                </a:solidFill>
                <a:effectLst/>
                <a:latin typeface="Arial" charset="0"/>
                <a:ea typeface="宋体" pitchFamily="2" charset="-122"/>
                <a:cs typeface="+mn-cs"/>
              </a:rPr>
              <a:t>个月及随后</a:t>
            </a:r>
            <a:r>
              <a:rPr lang="en-US" altLang="zh-CN" sz="1200" kern="1200" dirty="0" smtClean="0">
                <a:solidFill>
                  <a:schemeClr val="tx1"/>
                </a:solidFill>
                <a:effectLst/>
                <a:latin typeface="Arial" charset="0"/>
                <a:ea typeface="宋体" pitchFamily="2" charset="-122"/>
                <a:cs typeface="+mn-cs"/>
              </a:rPr>
              <a:t>2</a:t>
            </a:r>
            <a:r>
              <a:rPr lang="zh-CN" altLang="zh-CN" sz="1200" kern="1200" dirty="0" smtClean="0">
                <a:solidFill>
                  <a:schemeClr val="tx1"/>
                </a:solidFill>
                <a:effectLst/>
                <a:latin typeface="Arial" charset="0"/>
                <a:ea typeface="宋体" pitchFamily="2" charset="-122"/>
                <a:cs typeface="+mn-cs"/>
              </a:rPr>
              <a:t>个季月，比股指期货合约多一个近月的第三个月份。以</a:t>
            </a:r>
            <a:r>
              <a:rPr lang="en-US" altLang="zh-CN" sz="1200" kern="1200" dirty="0" smtClean="0">
                <a:solidFill>
                  <a:schemeClr val="tx1"/>
                </a:solidFill>
                <a:effectLst/>
                <a:latin typeface="Arial" charset="0"/>
                <a:ea typeface="宋体" pitchFamily="2" charset="-122"/>
                <a:cs typeface="+mn-cs"/>
              </a:rPr>
              <a:t>12</a:t>
            </a:r>
            <a:r>
              <a:rPr lang="zh-CN" altLang="zh-CN" sz="1200" kern="1200" dirty="0" smtClean="0">
                <a:solidFill>
                  <a:schemeClr val="tx1"/>
                </a:solidFill>
                <a:effectLst/>
                <a:latin typeface="Arial" charset="0"/>
                <a:ea typeface="宋体" pitchFamily="2" charset="-122"/>
                <a:cs typeface="+mn-cs"/>
              </a:rPr>
              <a:t>月初交易的合约为例，股指期权合约月份包括</a:t>
            </a:r>
            <a:r>
              <a:rPr lang="en-US" altLang="zh-CN" sz="1200" kern="1200" dirty="0" smtClean="0">
                <a:solidFill>
                  <a:schemeClr val="tx1"/>
                </a:solidFill>
                <a:effectLst/>
                <a:latin typeface="Arial" charset="0"/>
                <a:ea typeface="宋体" pitchFamily="2" charset="-122"/>
                <a:cs typeface="+mn-cs"/>
              </a:rPr>
              <a:t>1312,1401,1402,1403,1406</a:t>
            </a:r>
            <a:r>
              <a:rPr lang="zh-CN" altLang="zh-CN" sz="1200" kern="1200" dirty="0" smtClean="0">
                <a:solidFill>
                  <a:schemeClr val="tx1"/>
                </a:solidFill>
                <a:effectLst/>
                <a:latin typeface="Arial" charset="0"/>
                <a:ea typeface="宋体" pitchFamily="2" charset="-122"/>
                <a:cs typeface="+mn-cs"/>
              </a:rPr>
              <a:t>，而期货合约则没有</a:t>
            </a:r>
            <a:r>
              <a:rPr lang="en-US" altLang="zh-CN" sz="1200" kern="1200" dirty="0" smtClean="0">
                <a:solidFill>
                  <a:schemeClr val="tx1"/>
                </a:solidFill>
                <a:effectLst/>
                <a:latin typeface="Arial" charset="0"/>
                <a:ea typeface="宋体" pitchFamily="2" charset="-122"/>
                <a:cs typeface="+mn-cs"/>
              </a:rPr>
              <a:t>1402</a:t>
            </a:r>
            <a:r>
              <a:rPr lang="zh-CN" altLang="zh-CN" sz="1200" kern="1200" dirty="0" smtClean="0">
                <a:solidFill>
                  <a:schemeClr val="tx1"/>
                </a:solidFill>
                <a:effectLst/>
                <a:latin typeface="Arial" charset="0"/>
                <a:ea typeface="宋体" pitchFamily="2" charset="-122"/>
                <a:cs typeface="+mn-cs"/>
              </a:rPr>
              <a:t>这个月份</a:t>
            </a:r>
            <a:endParaRPr lang="zh-CN" altLang="en-US" dirty="0"/>
          </a:p>
        </p:txBody>
      </p:sp>
      <p:sp>
        <p:nvSpPr>
          <p:cNvPr id="4" name="灯片编号占位符 3"/>
          <p:cNvSpPr>
            <a:spLocks noGrp="1"/>
          </p:cNvSpPr>
          <p:nvPr>
            <p:ph type="sldNum" sz="quarter" idx="10"/>
          </p:nvPr>
        </p:nvSpPr>
        <p:spPr/>
        <p:txBody>
          <a:bodyPr/>
          <a:lstStyle/>
          <a:p>
            <a:pPr>
              <a:defRPr/>
            </a:pPr>
            <a:fld id="{C3A5C520-F6C7-41C8-941D-F460BDE50339}" type="slidenum">
              <a:rPr lang="en-US" altLang="zh-CN" smtClean="0"/>
              <a:pPr>
                <a:defRPr/>
              </a:pPr>
              <a:t>9</a:t>
            </a:fld>
            <a:endParaRPr lang="en-US" altLang="zh-CN" dirty="0"/>
          </a:p>
        </p:txBody>
      </p:sp>
    </p:spTree>
    <p:extLst>
      <p:ext uri="{BB962C8B-B14F-4D97-AF65-F5344CB8AC3E}">
        <p14:creationId xmlns="" xmlns:p14="http://schemas.microsoft.com/office/powerpoint/2010/main" val="33204618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Text Box 5"/>
          <p:cNvSpPr txBox="1">
            <a:spLocks noChangeArrowheads="1"/>
          </p:cNvSpPr>
          <p:nvPr userDrawn="1"/>
        </p:nvSpPr>
        <p:spPr bwMode="auto">
          <a:xfrm>
            <a:off x="73025" y="6597650"/>
            <a:ext cx="3635375" cy="228600"/>
          </a:xfrm>
          <a:prstGeom prst="rect">
            <a:avLst/>
          </a:prstGeom>
          <a:noFill/>
          <a:ln>
            <a:noFill/>
          </a:ln>
          <a:extLst/>
        </p:spPr>
        <p:txBody>
          <a:bodyPr>
            <a:spAutoFit/>
          </a:bodyPr>
          <a:lstStyle>
            <a:lvl1pPr eaLnBrk="0" hangingPunct="0">
              <a:defRPr sz="1600">
                <a:solidFill>
                  <a:schemeClr val="tx1"/>
                </a:solidFill>
                <a:latin typeface="Arial" pitchFamily="34" charset="0"/>
                <a:ea typeface="宋体" pitchFamily="2" charset="-122"/>
              </a:defRPr>
            </a:lvl1pPr>
            <a:lvl2pPr marL="742950" indent="-285750" eaLnBrk="0" hangingPunct="0">
              <a:defRPr sz="1600">
                <a:solidFill>
                  <a:schemeClr val="tx1"/>
                </a:solidFill>
                <a:latin typeface="Arial" pitchFamily="34" charset="0"/>
                <a:ea typeface="宋体" pitchFamily="2" charset="-122"/>
              </a:defRPr>
            </a:lvl2pPr>
            <a:lvl3pPr marL="1143000" indent="-228600" eaLnBrk="0" hangingPunct="0">
              <a:defRPr sz="1600">
                <a:solidFill>
                  <a:schemeClr val="tx1"/>
                </a:solidFill>
                <a:latin typeface="Arial" pitchFamily="34" charset="0"/>
                <a:ea typeface="宋体" pitchFamily="2" charset="-122"/>
              </a:defRPr>
            </a:lvl3pPr>
            <a:lvl4pPr marL="1600200" indent="-228600" eaLnBrk="0" hangingPunct="0">
              <a:defRPr sz="1600">
                <a:solidFill>
                  <a:schemeClr val="tx1"/>
                </a:solidFill>
                <a:latin typeface="Arial" pitchFamily="34" charset="0"/>
                <a:ea typeface="宋体" pitchFamily="2" charset="-122"/>
              </a:defRPr>
            </a:lvl4pPr>
            <a:lvl5pPr marL="2057400" indent="-228600" eaLnBrk="0" hangingPunct="0">
              <a:defRPr sz="16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16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16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16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1600">
                <a:solidFill>
                  <a:schemeClr val="tx1"/>
                </a:solidFill>
                <a:latin typeface="Arial" pitchFamily="34" charset="0"/>
                <a:ea typeface="宋体" pitchFamily="2" charset="-122"/>
              </a:defRPr>
            </a:lvl9pPr>
          </a:lstStyle>
          <a:p>
            <a:pPr eaLnBrk="1" hangingPunct="1">
              <a:defRPr/>
            </a:pPr>
            <a:r>
              <a:rPr lang="zh-CN" altLang="en-US" sz="900" smtClean="0">
                <a:solidFill>
                  <a:srgbClr val="0F218B"/>
                </a:solidFill>
                <a:ea typeface="黑体" pitchFamily="2" charset="-122"/>
              </a:rPr>
              <a:t>中国金融期货交易所</a:t>
            </a:r>
            <a:r>
              <a:rPr lang="en-US" altLang="zh-CN" sz="900" b="1" smtClean="0">
                <a:solidFill>
                  <a:srgbClr val="0F218B"/>
                </a:solidFill>
              </a:rPr>
              <a:t>China Financial Futures Exchange </a:t>
            </a:r>
          </a:p>
        </p:txBody>
      </p:sp>
      <p:grpSp>
        <p:nvGrpSpPr>
          <p:cNvPr id="5" name="Group 14"/>
          <p:cNvGrpSpPr>
            <a:grpSpLocks/>
          </p:cNvGrpSpPr>
          <p:nvPr userDrawn="1"/>
        </p:nvGrpSpPr>
        <p:grpSpPr bwMode="auto">
          <a:xfrm>
            <a:off x="1979613" y="1916113"/>
            <a:ext cx="5268912" cy="936625"/>
            <a:chOff x="1239" y="1752"/>
            <a:chExt cx="3319" cy="590"/>
          </a:xfrm>
        </p:grpSpPr>
        <p:pic>
          <p:nvPicPr>
            <p:cNvPr id="6" name="Picture 15" descr="Word"/>
            <p:cNvPicPr>
              <a:picLocks noChangeAspect="1" noChangeArrowheads="1"/>
            </p:cNvPicPr>
            <p:nvPr userDrawn="1"/>
          </p:nvPicPr>
          <p:blipFill>
            <a:blip r:embed="rId3" cstate="print"/>
            <a:srcRect/>
            <a:stretch>
              <a:fillRect/>
            </a:stretch>
          </p:blipFill>
          <p:spPr bwMode="auto">
            <a:xfrm>
              <a:off x="1837" y="1842"/>
              <a:ext cx="2721" cy="450"/>
            </a:xfrm>
            <a:prstGeom prst="rect">
              <a:avLst/>
            </a:prstGeom>
            <a:noFill/>
            <a:ln w="9525">
              <a:noFill/>
              <a:miter lim="800000"/>
              <a:headEnd/>
              <a:tailEnd/>
            </a:ln>
          </p:spPr>
        </p:pic>
        <p:pic>
          <p:nvPicPr>
            <p:cNvPr id="7" name="Picture 16" descr="logogif"/>
            <p:cNvPicPr>
              <a:picLocks noChangeAspect="1" noChangeArrowheads="1"/>
            </p:cNvPicPr>
            <p:nvPr userDrawn="1"/>
          </p:nvPicPr>
          <p:blipFill>
            <a:blip r:embed="rId4" cstate="print"/>
            <a:srcRect/>
            <a:stretch>
              <a:fillRect/>
            </a:stretch>
          </p:blipFill>
          <p:spPr bwMode="auto">
            <a:xfrm>
              <a:off x="1239" y="1752"/>
              <a:ext cx="590" cy="590"/>
            </a:xfrm>
            <a:prstGeom prst="rect">
              <a:avLst/>
            </a:prstGeom>
            <a:noFill/>
            <a:ln w="9525">
              <a:noFill/>
              <a:miter lim="800000"/>
              <a:headEnd/>
              <a:tailEnd/>
            </a:ln>
          </p:spPr>
        </p:pic>
      </p:grpSp>
      <p:sp>
        <p:nvSpPr>
          <p:cNvPr id="563202" name="Rectangle 2"/>
          <p:cNvSpPr>
            <a:spLocks noGrp="1" noChangeArrowheads="1"/>
          </p:cNvSpPr>
          <p:nvPr>
            <p:ph type="subTitle" idx="1"/>
          </p:nvPr>
        </p:nvSpPr>
        <p:spPr>
          <a:xfrm>
            <a:off x="1371600" y="3886200"/>
            <a:ext cx="6400800" cy="550863"/>
          </a:xfrm>
        </p:spPr>
        <p:txBody>
          <a:bodyPr/>
          <a:lstStyle>
            <a:lvl1pPr marL="0" indent="0" algn="ctr">
              <a:buFontTx/>
              <a:buNone/>
              <a:defRPr>
                <a:solidFill>
                  <a:srgbClr val="0F218B"/>
                </a:solidFill>
              </a:defRPr>
            </a:lvl1pPr>
          </a:lstStyle>
          <a:p>
            <a:r>
              <a:rPr lang="zh-CN" altLang="en-US"/>
              <a:t>单击此处编辑母版副标题样式</a:t>
            </a:r>
          </a:p>
        </p:txBody>
      </p:sp>
      <p:sp>
        <p:nvSpPr>
          <p:cNvPr id="563203" name="Rectangle 3"/>
          <p:cNvSpPr>
            <a:spLocks noGrp="1" noChangeArrowheads="1"/>
          </p:cNvSpPr>
          <p:nvPr>
            <p:ph type="ctrTitle"/>
          </p:nvPr>
        </p:nvSpPr>
        <p:spPr>
          <a:xfrm>
            <a:off x="685800" y="3068638"/>
            <a:ext cx="7772400" cy="531812"/>
          </a:xfrm>
        </p:spPr>
        <p:txBody>
          <a:bodyPr/>
          <a:lstStyle>
            <a:lvl1pPr algn="ctr">
              <a:defRPr/>
            </a:lvl1pPr>
          </a:lstStyle>
          <a:p>
            <a:r>
              <a:rPr lang="zh-CN" altLang="en-US"/>
              <a:t>单击此处编辑母版标题样式</a:t>
            </a:r>
          </a:p>
        </p:txBody>
      </p:sp>
      <p:sp>
        <p:nvSpPr>
          <p:cNvPr id="8" name="Rectangle 10"/>
          <p:cNvSpPr>
            <a:spLocks noGrp="1" noChangeArrowheads="1"/>
          </p:cNvSpPr>
          <p:nvPr>
            <p:ph type="dt" sz="half" idx="10"/>
          </p:nvPr>
        </p:nvSpPr>
        <p:spPr bwMode="auto">
          <a:xfrm>
            <a:off x="3121025" y="5013325"/>
            <a:ext cx="1811338"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000">
                <a:solidFill>
                  <a:srgbClr val="0F218B"/>
                </a:solidFill>
                <a:latin typeface="Arial" charset="0"/>
                <a:ea typeface="宋体" pitchFamily="2" charset="-122"/>
              </a:defRPr>
            </a:lvl1pPr>
          </a:lstStyle>
          <a:p>
            <a:pPr>
              <a:defRPr/>
            </a:pPr>
            <a:fld id="{745B4E7E-9909-48AE-8163-5AC41609078E}" type="datetime1">
              <a:rPr lang="zh-CN" altLang="en-US"/>
              <a:pPr>
                <a:defRPr/>
              </a:pPr>
              <a:t>2014/2/26</a:t>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3"/>
          <p:cNvSpPr>
            <a:spLocks noGrp="1" noChangeArrowheads="1"/>
          </p:cNvSpPr>
          <p:nvPr>
            <p:ph type="sldNum" sz="quarter" idx="10"/>
          </p:nvPr>
        </p:nvSpPr>
        <p:spPr>
          <a:ln/>
        </p:spPr>
        <p:txBody>
          <a:bodyPr/>
          <a:lstStyle>
            <a:lvl1pPr>
              <a:defRPr/>
            </a:lvl1pPr>
          </a:lstStyle>
          <a:p>
            <a:pPr>
              <a:defRPr/>
            </a:pPr>
            <a:r>
              <a:rPr lang="en-US" altLang="zh-CN"/>
              <a:t>- </a:t>
            </a:r>
            <a:fld id="{0A320B76-BED2-4724-A197-083C7527DA87}" type="slidenum">
              <a:rPr lang="en-US" altLang="zh-CN"/>
              <a:pPr>
                <a:defRPr/>
              </a:pPr>
              <a:t>‹#›</a:t>
            </a:fld>
            <a:r>
              <a:rPr lang="en-US" altLang="zh-CN"/>
              <a:t> -</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05588" y="836613"/>
            <a:ext cx="2092325" cy="48974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23850" y="836613"/>
            <a:ext cx="6129338" cy="48974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3"/>
          <p:cNvSpPr>
            <a:spLocks noGrp="1" noChangeArrowheads="1"/>
          </p:cNvSpPr>
          <p:nvPr>
            <p:ph type="sldNum" sz="quarter" idx="10"/>
          </p:nvPr>
        </p:nvSpPr>
        <p:spPr>
          <a:ln/>
        </p:spPr>
        <p:txBody>
          <a:bodyPr/>
          <a:lstStyle>
            <a:lvl1pPr>
              <a:defRPr/>
            </a:lvl1pPr>
          </a:lstStyle>
          <a:p>
            <a:pPr>
              <a:defRPr/>
            </a:pPr>
            <a:r>
              <a:rPr lang="en-US" altLang="zh-CN"/>
              <a:t>- </a:t>
            </a:r>
            <a:fld id="{CEB310A0-E2D2-491E-A7B9-E3CA03B15F77}" type="slidenum">
              <a:rPr lang="en-US" altLang="zh-CN"/>
              <a:pPr>
                <a:defRPr/>
              </a:pPr>
              <a:t>‹#›</a:t>
            </a:fld>
            <a:r>
              <a:rPr lang="en-US" altLang="zh-CN"/>
              <a:t> -</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23850" y="836613"/>
            <a:ext cx="6408738" cy="6477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2205038"/>
            <a:ext cx="4038600" cy="35290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2205038"/>
            <a:ext cx="4038600" cy="35290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3"/>
          <p:cNvSpPr>
            <a:spLocks noGrp="1" noChangeArrowheads="1"/>
          </p:cNvSpPr>
          <p:nvPr>
            <p:ph type="sldNum" sz="quarter" idx="10"/>
          </p:nvPr>
        </p:nvSpPr>
        <p:spPr>
          <a:ln/>
        </p:spPr>
        <p:txBody>
          <a:bodyPr/>
          <a:lstStyle>
            <a:lvl1pPr>
              <a:defRPr/>
            </a:lvl1pPr>
          </a:lstStyle>
          <a:p>
            <a:pPr>
              <a:defRPr/>
            </a:pPr>
            <a:r>
              <a:rPr lang="en-US" altLang="zh-CN"/>
              <a:t>- </a:t>
            </a:r>
            <a:fld id="{DB8DA38A-824C-48AF-91F2-66D49885A715}" type="slidenum">
              <a:rPr lang="en-US" altLang="zh-CN"/>
              <a:pPr>
                <a:defRPr/>
              </a:pPr>
              <a:t>‹#›</a:t>
            </a:fld>
            <a:r>
              <a:rPr lang="en-US" altLang="zh-CN"/>
              <a:t> -</a:t>
            </a:r>
          </a:p>
        </p:txBody>
      </p:sp>
    </p:spTree>
  </p:cSld>
  <p:clrMapOvr>
    <a:masterClrMapping/>
  </p:clrMapOvr>
  <p:transition spd="med">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23850" y="836613"/>
            <a:ext cx="8374063" cy="48974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3"/>
          <p:cNvSpPr>
            <a:spLocks noGrp="1" noChangeArrowheads="1"/>
          </p:cNvSpPr>
          <p:nvPr>
            <p:ph type="sldNum" sz="quarter" idx="10"/>
          </p:nvPr>
        </p:nvSpPr>
        <p:spPr>
          <a:ln/>
        </p:spPr>
        <p:txBody>
          <a:bodyPr/>
          <a:lstStyle>
            <a:lvl1pPr>
              <a:defRPr/>
            </a:lvl1pPr>
          </a:lstStyle>
          <a:p>
            <a:pPr>
              <a:defRPr/>
            </a:pPr>
            <a:r>
              <a:rPr lang="en-US" altLang="zh-CN"/>
              <a:t>- </a:t>
            </a:r>
            <a:fld id="{5E0F807B-DD31-45F7-8C17-97AA9D5AC2B1}" type="slidenum">
              <a:rPr lang="en-US" altLang="zh-CN"/>
              <a:pPr>
                <a:defRPr/>
              </a:pPr>
              <a:t>‹#›</a:t>
            </a:fld>
            <a:r>
              <a:rPr lang="en-US" altLang="zh-CN"/>
              <a:t> -</a:t>
            </a:r>
          </a:p>
        </p:txBody>
      </p:sp>
    </p:spTree>
  </p:cSld>
  <p:clrMapOvr>
    <a:masterClrMapping/>
  </p:clrMapOvr>
  <p:transition spd="med">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23850" y="836613"/>
            <a:ext cx="6408738" cy="6477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68313" y="2205038"/>
            <a:ext cx="8229600" cy="3529012"/>
          </a:xfrm>
        </p:spPr>
        <p:txBody>
          <a:bodyPr/>
          <a:lstStyle/>
          <a:p>
            <a:pPr lvl="0"/>
            <a:endParaRPr lang="zh-CN" altLang="en-US" noProof="0"/>
          </a:p>
        </p:txBody>
      </p:sp>
      <p:sp>
        <p:nvSpPr>
          <p:cNvPr id="4" name="Rectangle 43"/>
          <p:cNvSpPr>
            <a:spLocks noGrp="1" noChangeArrowheads="1"/>
          </p:cNvSpPr>
          <p:nvPr>
            <p:ph type="sldNum" sz="quarter" idx="10"/>
          </p:nvPr>
        </p:nvSpPr>
        <p:spPr>
          <a:ln/>
        </p:spPr>
        <p:txBody>
          <a:bodyPr/>
          <a:lstStyle>
            <a:lvl1pPr>
              <a:defRPr/>
            </a:lvl1pPr>
          </a:lstStyle>
          <a:p>
            <a:pPr>
              <a:defRPr/>
            </a:pPr>
            <a:r>
              <a:rPr lang="en-US" altLang="zh-CN"/>
              <a:t>- </a:t>
            </a:r>
            <a:fld id="{79E3CA20-D080-436E-85CB-FDDBD7C51B1C}" type="slidenum">
              <a:rPr lang="en-US" altLang="zh-CN"/>
              <a:pPr>
                <a:defRPr/>
              </a:pPr>
              <a:t>‹#›</a:t>
            </a:fld>
            <a:r>
              <a:rPr lang="en-US" altLang="zh-CN"/>
              <a:t> -</a:t>
            </a:r>
          </a:p>
        </p:txBody>
      </p:sp>
    </p:spTree>
  </p:cSld>
  <p:clrMapOvr>
    <a:masterClrMapping/>
  </p:clrMapOvr>
  <p:transitio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3"/>
          <p:cNvSpPr>
            <a:spLocks noGrp="1" noChangeArrowheads="1"/>
          </p:cNvSpPr>
          <p:nvPr>
            <p:ph type="sldNum" sz="quarter" idx="10"/>
          </p:nvPr>
        </p:nvSpPr>
        <p:spPr>
          <a:ln/>
        </p:spPr>
        <p:txBody>
          <a:bodyPr/>
          <a:lstStyle>
            <a:lvl1pPr>
              <a:defRPr/>
            </a:lvl1pPr>
          </a:lstStyle>
          <a:p>
            <a:pPr>
              <a:defRPr/>
            </a:pPr>
            <a:r>
              <a:rPr lang="en-US" altLang="zh-CN"/>
              <a:t>- </a:t>
            </a:r>
            <a:fld id="{662E673C-017F-423C-B7C2-D7AFEEF0A9D1}" type="slidenum">
              <a:rPr lang="en-US" altLang="zh-CN"/>
              <a:pPr>
                <a:defRPr/>
              </a:pPr>
              <a:t>‹#›</a:t>
            </a:fld>
            <a:r>
              <a:rPr lang="en-US" altLang="zh-CN"/>
              <a:t>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3"/>
          <p:cNvSpPr>
            <a:spLocks noGrp="1" noChangeArrowheads="1"/>
          </p:cNvSpPr>
          <p:nvPr>
            <p:ph type="sldNum" sz="quarter" idx="10"/>
          </p:nvPr>
        </p:nvSpPr>
        <p:spPr>
          <a:ln/>
        </p:spPr>
        <p:txBody>
          <a:bodyPr/>
          <a:lstStyle>
            <a:lvl1pPr>
              <a:defRPr/>
            </a:lvl1pPr>
          </a:lstStyle>
          <a:p>
            <a:pPr>
              <a:defRPr/>
            </a:pPr>
            <a:r>
              <a:rPr lang="en-US" altLang="zh-CN"/>
              <a:t>- </a:t>
            </a:r>
            <a:fld id="{F5405B4E-B136-4C7E-8859-8A85C855124B}" type="slidenum">
              <a:rPr lang="en-US" altLang="zh-CN"/>
              <a:pPr>
                <a:defRPr/>
              </a:pPr>
              <a:t>‹#›</a:t>
            </a:fld>
            <a:r>
              <a:rPr lang="en-US" altLang="zh-CN"/>
              <a:t> -</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2205038"/>
            <a:ext cx="4038600" cy="35290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2205038"/>
            <a:ext cx="4038600" cy="35290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3"/>
          <p:cNvSpPr>
            <a:spLocks noGrp="1" noChangeArrowheads="1"/>
          </p:cNvSpPr>
          <p:nvPr>
            <p:ph type="sldNum" sz="quarter" idx="10"/>
          </p:nvPr>
        </p:nvSpPr>
        <p:spPr>
          <a:ln/>
        </p:spPr>
        <p:txBody>
          <a:bodyPr/>
          <a:lstStyle>
            <a:lvl1pPr>
              <a:defRPr/>
            </a:lvl1pPr>
          </a:lstStyle>
          <a:p>
            <a:pPr>
              <a:defRPr/>
            </a:pPr>
            <a:r>
              <a:rPr lang="en-US" altLang="zh-CN"/>
              <a:t>- </a:t>
            </a:r>
            <a:fld id="{8573797F-DD33-423D-B5B7-ED187B64EC6C}" type="slidenum">
              <a:rPr lang="en-US" altLang="zh-CN"/>
              <a:pPr>
                <a:defRPr/>
              </a:pPr>
              <a:t>‹#›</a:t>
            </a:fld>
            <a:r>
              <a:rPr lang="en-US" altLang="zh-CN"/>
              <a:t> -</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3"/>
          <p:cNvSpPr>
            <a:spLocks noGrp="1" noChangeArrowheads="1"/>
          </p:cNvSpPr>
          <p:nvPr>
            <p:ph type="sldNum" sz="quarter" idx="10"/>
          </p:nvPr>
        </p:nvSpPr>
        <p:spPr>
          <a:ln/>
        </p:spPr>
        <p:txBody>
          <a:bodyPr/>
          <a:lstStyle>
            <a:lvl1pPr>
              <a:defRPr/>
            </a:lvl1pPr>
          </a:lstStyle>
          <a:p>
            <a:pPr>
              <a:defRPr/>
            </a:pPr>
            <a:r>
              <a:rPr lang="en-US" altLang="zh-CN"/>
              <a:t>- </a:t>
            </a:r>
            <a:fld id="{E29CA35A-49E7-4A6A-9537-66DB0420C622}" type="slidenum">
              <a:rPr lang="en-US" altLang="zh-CN"/>
              <a:pPr>
                <a:defRPr/>
              </a:pPr>
              <a:t>‹#›</a:t>
            </a:fld>
            <a:r>
              <a:rPr lang="en-US" altLang="zh-CN"/>
              <a:t> -</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3"/>
          <p:cNvSpPr>
            <a:spLocks noGrp="1" noChangeArrowheads="1"/>
          </p:cNvSpPr>
          <p:nvPr>
            <p:ph type="sldNum" sz="quarter" idx="10"/>
          </p:nvPr>
        </p:nvSpPr>
        <p:spPr>
          <a:ln/>
        </p:spPr>
        <p:txBody>
          <a:bodyPr/>
          <a:lstStyle>
            <a:lvl1pPr>
              <a:defRPr/>
            </a:lvl1pPr>
          </a:lstStyle>
          <a:p>
            <a:pPr>
              <a:defRPr/>
            </a:pPr>
            <a:r>
              <a:rPr lang="en-US" altLang="zh-CN"/>
              <a:t>- </a:t>
            </a:r>
            <a:fld id="{643F3B15-D72B-4485-B63A-7ACAF194C3AE}" type="slidenum">
              <a:rPr lang="en-US" altLang="zh-CN"/>
              <a:pPr>
                <a:defRPr/>
              </a:pPr>
              <a:t>‹#›</a:t>
            </a:fld>
            <a:r>
              <a:rPr lang="en-US" altLang="zh-CN"/>
              <a:t> -</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3"/>
          <p:cNvSpPr>
            <a:spLocks noGrp="1" noChangeArrowheads="1"/>
          </p:cNvSpPr>
          <p:nvPr>
            <p:ph type="sldNum" sz="quarter" idx="10"/>
          </p:nvPr>
        </p:nvSpPr>
        <p:spPr>
          <a:ln/>
        </p:spPr>
        <p:txBody>
          <a:bodyPr/>
          <a:lstStyle>
            <a:lvl1pPr>
              <a:defRPr/>
            </a:lvl1pPr>
          </a:lstStyle>
          <a:p>
            <a:pPr>
              <a:defRPr/>
            </a:pPr>
            <a:r>
              <a:rPr lang="en-US" altLang="zh-CN"/>
              <a:t>- </a:t>
            </a:r>
            <a:fld id="{A5F9C235-3658-4CBB-9B7C-92C89262753C}" type="slidenum">
              <a:rPr lang="en-US" altLang="zh-CN"/>
              <a:pPr>
                <a:defRPr/>
              </a:pPr>
              <a:t>‹#›</a:t>
            </a:fld>
            <a:r>
              <a:rPr lang="en-US" altLang="zh-CN"/>
              <a:t> -</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3"/>
          <p:cNvSpPr>
            <a:spLocks noGrp="1" noChangeArrowheads="1"/>
          </p:cNvSpPr>
          <p:nvPr>
            <p:ph type="sldNum" sz="quarter" idx="10"/>
          </p:nvPr>
        </p:nvSpPr>
        <p:spPr>
          <a:ln/>
        </p:spPr>
        <p:txBody>
          <a:bodyPr/>
          <a:lstStyle>
            <a:lvl1pPr>
              <a:defRPr/>
            </a:lvl1pPr>
          </a:lstStyle>
          <a:p>
            <a:pPr>
              <a:defRPr/>
            </a:pPr>
            <a:r>
              <a:rPr lang="en-US" altLang="zh-CN"/>
              <a:t>- </a:t>
            </a:r>
            <a:fld id="{E2DB6E13-43B1-4325-9C0E-BCDD010ED546}" type="slidenum">
              <a:rPr lang="en-US" altLang="zh-CN"/>
              <a:pPr>
                <a:defRPr/>
              </a:pPr>
              <a:t>‹#›</a:t>
            </a:fld>
            <a:r>
              <a:rPr lang="en-US" altLang="zh-CN"/>
              <a:t> -</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3"/>
          <p:cNvSpPr>
            <a:spLocks noGrp="1" noChangeArrowheads="1"/>
          </p:cNvSpPr>
          <p:nvPr>
            <p:ph type="sldNum" sz="quarter" idx="10"/>
          </p:nvPr>
        </p:nvSpPr>
        <p:spPr>
          <a:ln/>
        </p:spPr>
        <p:txBody>
          <a:bodyPr/>
          <a:lstStyle>
            <a:lvl1pPr>
              <a:defRPr/>
            </a:lvl1pPr>
          </a:lstStyle>
          <a:p>
            <a:pPr>
              <a:defRPr/>
            </a:pPr>
            <a:r>
              <a:rPr lang="en-US" altLang="zh-CN"/>
              <a:t>- </a:t>
            </a:r>
            <a:fld id="{8A678CD8-E5D4-4EB1-8B31-A2C3438BD773}" type="slidenum">
              <a:rPr lang="en-US" altLang="zh-CN"/>
              <a:pPr>
                <a:defRPr/>
              </a:pPr>
              <a:t>‹#›</a:t>
            </a:fld>
            <a:r>
              <a:rPr lang="en-US" altLang="zh-CN"/>
              <a:t> -</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59"/>
          <p:cNvSpPr>
            <a:spLocks noChangeArrowheads="1"/>
          </p:cNvSpPr>
          <p:nvPr/>
        </p:nvSpPr>
        <p:spPr bwMode="auto">
          <a:xfrm>
            <a:off x="0" y="1235075"/>
            <a:ext cx="9144000" cy="4365625"/>
          </a:xfrm>
          <a:prstGeom prst="rect">
            <a:avLst/>
          </a:prstGeom>
          <a:solidFill>
            <a:schemeClr val="bg1"/>
          </a:solidFill>
          <a:ln w="9525">
            <a:noFill/>
            <a:miter lim="800000"/>
            <a:headEnd/>
            <a:tailEnd/>
          </a:ln>
        </p:spPr>
        <p:txBody>
          <a:bodyPr wrap="none" anchor="ctr"/>
          <a:lstStyle/>
          <a:p>
            <a:endParaRPr lang="zh-CN" altLang="en-US" sz="1800"/>
          </a:p>
        </p:txBody>
      </p:sp>
      <p:sp>
        <p:nvSpPr>
          <p:cNvPr id="1027" name="Rectangle 60"/>
          <p:cNvSpPr>
            <a:spLocks noChangeArrowheads="1"/>
          </p:cNvSpPr>
          <p:nvPr/>
        </p:nvSpPr>
        <p:spPr bwMode="auto">
          <a:xfrm>
            <a:off x="0" y="0"/>
            <a:ext cx="9144000" cy="404813"/>
          </a:xfrm>
          <a:prstGeom prst="rect">
            <a:avLst/>
          </a:prstGeom>
          <a:solidFill>
            <a:srgbClr val="0F218B"/>
          </a:solidFill>
          <a:ln w="9525">
            <a:noFill/>
            <a:miter lim="800000"/>
            <a:headEnd/>
            <a:tailEnd/>
          </a:ln>
        </p:spPr>
        <p:txBody>
          <a:bodyPr wrap="none" anchor="ctr"/>
          <a:lstStyle/>
          <a:p>
            <a:endParaRPr lang="zh-CN" altLang="en-US" sz="1800"/>
          </a:p>
        </p:txBody>
      </p:sp>
      <p:sp>
        <p:nvSpPr>
          <p:cNvPr id="1028" name="Rectangle 61"/>
          <p:cNvSpPr>
            <a:spLocks noChangeArrowheads="1"/>
          </p:cNvSpPr>
          <p:nvPr/>
        </p:nvSpPr>
        <p:spPr bwMode="auto">
          <a:xfrm>
            <a:off x="0" y="6453188"/>
            <a:ext cx="9144000" cy="69850"/>
          </a:xfrm>
          <a:prstGeom prst="rect">
            <a:avLst/>
          </a:prstGeom>
          <a:solidFill>
            <a:srgbClr val="66B821"/>
          </a:solidFill>
          <a:ln w="9525">
            <a:noFill/>
            <a:miter lim="800000"/>
            <a:headEnd/>
            <a:tailEnd/>
          </a:ln>
        </p:spPr>
        <p:txBody>
          <a:bodyPr wrap="none" anchor="ctr"/>
          <a:lstStyle/>
          <a:p>
            <a:pPr algn="ctr"/>
            <a:endParaRPr lang="zh-CN" altLang="zh-CN" sz="1800"/>
          </a:p>
        </p:txBody>
      </p:sp>
      <p:sp>
        <p:nvSpPr>
          <p:cNvPr id="1029" name="Rectangle 62"/>
          <p:cNvSpPr>
            <a:spLocks noChangeArrowheads="1"/>
          </p:cNvSpPr>
          <p:nvPr/>
        </p:nvSpPr>
        <p:spPr bwMode="auto">
          <a:xfrm>
            <a:off x="0" y="404813"/>
            <a:ext cx="9144000" cy="69850"/>
          </a:xfrm>
          <a:prstGeom prst="rect">
            <a:avLst/>
          </a:prstGeom>
          <a:solidFill>
            <a:srgbClr val="66B821"/>
          </a:solidFill>
          <a:ln w="9525">
            <a:noFill/>
            <a:miter lim="800000"/>
            <a:headEnd/>
            <a:tailEnd/>
          </a:ln>
        </p:spPr>
        <p:txBody>
          <a:bodyPr wrap="none" anchor="ctr"/>
          <a:lstStyle/>
          <a:p>
            <a:pPr algn="ctr"/>
            <a:endParaRPr lang="zh-CN" altLang="zh-CN" sz="1800"/>
          </a:p>
        </p:txBody>
      </p:sp>
      <p:sp>
        <p:nvSpPr>
          <p:cNvPr id="1030" name="Rectangle 63"/>
          <p:cNvSpPr>
            <a:spLocks noChangeArrowheads="1"/>
          </p:cNvSpPr>
          <p:nvPr/>
        </p:nvSpPr>
        <p:spPr bwMode="auto">
          <a:xfrm>
            <a:off x="0" y="6524625"/>
            <a:ext cx="9144000" cy="333375"/>
          </a:xfrm>
          <a:prstGeom prst="rect">
            <a:avLst/>
          </a:prstGeom>
          <a:solidFill>
            <a:srgbClr val="0F218B"/>
          </a:solidFill>
          <a:ln w="9525">
            <a:noFill/>
            <a:miter lim="800000"/>
            <a:headEnd/>
            <a:tailEnd/>
          </a:ln>
        </p:spPr>
        <p:txBody>
          <a:bodyPr wrap="none" anchor="ctr"/>
          <a:lstStyle/>
          <a:p>
            <a:endParaRPr lang="zh-CN" altLang="en-US" sz="1800"/>
          </a:p>
        </p:txBody>
      </p:sp>
      <p:sp>
        <p:nvSpPr>
          <p:cNvPr id="1031" name="Rectangle 7"/>
          <p:cNvSpPr>
            <a:spLocks noGrp="1" noChangeArrowheads="1"/>
          </p:cNvSpPr>
          <p:nvPr>
            <p:ph type="body" idx="1"/>
          </p:nvPr>
        </p:nvSpPr>
        <p:spPr bwMode="auto">
          <a:xfrm>
            <a:off x="468313" y="2205038"/>
            <a:ext cx="8229600" cy="35290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2" name="Rectangle 2"/>
          <p:cNvSpPr>
            <a:spLocks noGrp="1" noChangeArrowheads="1"/>
          </p:cNvSpPr>
          <p:nvPr>
            <p:ph type="title"/>
          </p:nvPr>
        </p:nvSpPr>
        <p:spPr bwMode="auto">
          <a:xfrm>
            <a:off x="323850" y="836613"/>
            <a:ext cx="6408738"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CFFEX</a:t>
            </a:r>
            <a:r>
              <a:rPr lang="zh-CN" altLang="en-US" smtClean="0"/>
              <a:t>标准演示模板</a:t>
            </a:r>
          </a:p>
        </p:txBody>
      </p:sp>
      <p:sp>
        <p:nvSpPr>
          <p:cNvPr id="1067" name="Rectangle 43"/>
          <p:cNvSpPr>
            <a:spLocks noGrp="1" noChangeArrowheads="1"/>
          </p:cNvSpPr>
          <p:nvPr>
            <p:ph type="sldNum" sz="quarter" idx="4"/>
          </p:nvPr>
        </p:nvSpPr>
        <p:spPr bwMode="auto">
          <a:xfrm>
            <a:off x="7342188" y="6237288"/>
            <a:ext cx="1801812" cy="3317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b="1">
                <a:solidFill>
                  <a:srgbClr val="969696"/>
                </a:solidFill>
                <a:latin typeface="Arial" charset="0"/>
                <a:ea typeface="宋体" pitchFamily="2" charset="-122"/>
              </a:defRPr>
            </a:lvl1pPr>
          </a:lstStyle>
          <a:p>
            <a:pPr>
              <a:defRPr/>
            </a:pPr>
            <a:r>
              <a:rPr lang="en-US" altLang="zh-CN"/>
              <a:t>- </a:t>
            </a:r>
            <a:fld id="{A7DE05B4-FEC3-403A-90AB-CB1AF2D61873}" type="slidenum">
              <a:rPr lang="en-US" altLang="zh-CN"/>
              <a:pPr>
                <a:defRPr/>
              </a:pPr>
              <a:t>‹#›</a:t>
            </a:fld>
            <a:r>
              <a:rPr lang="en-US" altLang="zh-CN"/>
              <a:t> -</a:t>
            </a:r>
          </a:p>
        </p:txBody>
      </p:sp>
      <p:sp>
        <p:nvSpPr>
          <p:cNvPr id="1034" name="Text Box 34"/>
          <p:cNvSpPr txBox="1">
            <a:spLocks noChangeArrowheads="1"/>
          </p:cNvSpPr>
          <p:nvPr/>
        </p:nvSpPr>
        <p:spPr bwMode="auto">
          <a:xfrm>
            <a:off x="73025" y="6597650"/>
            <a:ext cx="9070975" cy="228600"/>
          </a:xfrm>
          <a:prstGeom prst="rect">
            <a:avLst/>
          </a:prstGeom>
          <a:noFill/>
          <a:ln>
            <a:noFill/>
          </a:ln>
          <a:extLst/>
        </p:spPr>
        <p:txBody>
          <a:bodyPr>
            <a:spAutoFit/>
          </a:bodyPr>
          <a:lstStyle>
            <a:lvl1pPr eaLnBrk="0" hangingPunct="0">
              <a:defRPr sz="1600">
                <a:solidFill>
                  <a:schemeClr val="tx1"/>
                </a:solidFill>
                <a:latin typeface="Arial" pitchFamily="34" charset="0"/>
                <a:ea typeface="宋体" pitchFamily="2" charset="-122"/>
              </a:defRPr>
            </a:lvl1pPr>
            <a:lvl2pPr marL="742950" indent="-285750" eaLnBrk="0" hangingPunct="0">
              <a:defRPr sz="1600">
                <a:solidFill>
                  <a:schemeClr val="tx1"/>
                </a:solidFill>
                <a:latin typeface="Arial" pitchFamily="34" charset="0"/>
                <a:ea typeface="宋体" pitchFamily="2" charset="-122"/>
              </a:defRPr>
            </a:lvl2pPr>
            <a:lvl3pPr marL="1143000" indent="-228600" eaLnBrk="0" hangingPunct="0">
              <a:defRPr sz="1600">
                <a:solidFill>
                  <a:schemeClr val="tx1"/>
                </a:solidFill>
                <a:latin typeface="Arial" pitchFamily="34" charset="0"/>
                <a:ea typeface="宋体" pitchFamily="2" charset="-122"/>
              </a:defRPr>
            </a:lvl3pPr>
            <a:lvl4pPr marL="1600200" indent="-228600" eaLnBrk="0" hangingPunct="0">
              <a:defRPr sz="1600">
                <a:solidFill>
                  <a:schemeClr val="tx1"/>
                </a:solidFill>
                <a:latin typeface="Arial" pitchFamily="34" charset="0"/>
                <a:ea typeface="宋体" pitchFamily="2" charset="-122"/>
              </a:defRPr>
            </a:lvl4pPr>
            <a:lvl5pPr marL="2057400" indent="-228600" eaLnBrk="0" hangingPunct="0">
              <a:defRPr sz="16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16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16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16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1600">
                <a:solidFill>
                  <a:schemeClr val="tx1"/>
                </a:solidFill>
                <a:latin typeface="Arial" pitchFamily="34" charset="0"/>
                <a:ea typeface="宋体" pitchFamily="2" charset="-122"/>
              </a:defRPr>
            </a:lvl9pPr>
          </a:lstStyle>
          <a:p>
            <a:pPr algn="ctr" eaLnBrk="1" hangingPunct="1">
              <a:defRPr/>
            </a:pPr>
            <a:r>
              <a:rPr lang="zh-CN" altLang="en-US" sz="900" smtClean="0">
                <a:solidFill>
                  <a:srgbClr val="969696"/>
                </a:solidFill>
                <a:ea typeface="黑体" pitchFamily="2" charset="-122"/>
              </a:rPr>
              <a:t>中国金融期货交易所</a:t>
            </a:r>
            <a:r>
              <a:rPr lang="en-US" altLang="zh-CN" sz="900" b="1" smtClean="0">
                <a:solidFill>
                  <a:srgbClr val="969696"/>
                </a:solidFill>
              </a:rPr>
              <a:t>China Financial Futures Exchange </a:t>
            </a:r>
          </a:p>
        </p:txBody>
      </p:sp>
    </p:spTree>
  </p:cSld>
  <p:clrMap bg1="lt1" tx1="dk1" bg2="lt2" tx2="dk2" accent1="accent1" accent2="accent2" accent3="accent3" accent4="accent4" accent5="accent5" accent6="accent6" hlink="hlink" folHlink="folHlink"/>
  <p:sldLayoutIdLst>
    <p:sldLayoutId id="2147484338" r:id="rId1"/>
    <p:sldLayoutId id="2147484325" r:id="rId2"/>
    <p:sldLayoutId id="2147484326" r:id="rId3"/>
    <p:sldLayoutId id="2147484327" r:id="rId4"/>
    <p:sldLayoutId id="2147484328" r:id="rId5"/>
    <p:sldLayoutId id="2147484329" r:id="rId6"/>
    <p:sldLayoutId id="2147484330" r:id="rId7"/>
    <p:sldLayoutId id="2147484331" r:id="rId8"/>
    <p:sldLayoutId id="2147484332" r:id="rId9"/>
    <p:sldLayoutId id="2147484333" r:id="rId10"/>
    <p:sldLayoutId id="2147484334" r:id="rId11"/>
    <p:sldLayoutId id="2147484335" r:id="rId12"/>
    <p:sldLayoutId id="2147484336" r:id="rId13"/>
    <p:sldLayoutId id="2147484337" r:id="rId14"/>
  </p:sldLayoutIdLst>
  <p:transition spd="med">
    <p:random/>
  </p:transition>
  <p:hf hdr="0" ftr="0"/>
  <p:txStyles>
    <p:titleStyle>
      <a:lvl1pPr algn="l" rtl="0" eaLnBrk="0" fontAlgn="base" hangingPunct="0">
        <a:spcBef>
          <a:spcPct val="0"/>
        </a:spcBef>
        <a:spcAft>
          <a:spcPct val="0"/>
        </a:spcAft>
        <a:buFont typeface="Wingdings" pitchFamily="2" charset="2"/>
        <a:buChar char="l"/>
        <a:defRPr sz="2800" b="1">
          <a:solidFill>
            <a:schemeClr val="accent2"/>
          </a:solidFill>
          <a:latin typeface="+mj-lt"/>
          <a:ea typeface="+mj-ea"/>
          <a:cs typeface="+mj-cs"/>
        </a:defRPr>
      </a:lvl1pPr>
      <a:lvl2pPr algn="l" rtl="0" eaLnBrk="0" fontAlgn="base" hangingPunct="0">
        <a:spcBef>
          <a:spcPct val="0"/>
        </a:spcBef>
        <a:spcAft>
          <a:spcPct val="0"/>
        </a:spcAft>
        <a:buFont typeface="Wingdings" pitchFamily="2" charset="2"/>
        <a:buChar char="l"/>
        <a:defRPr sz="2800" b="1">
          <a:solidFill>
            <a:schemeClr val="accent2"/>
          </a:solidFill>
          <a:latin typeface="Arial" charset="0"/>
          <a:ea typeface="黑体" pitchFamily="2" charset="-122"/>
        </a:defRPr>
      </a:lvl2pPr>
      <a:lvl3pPr algn="l" rtl="0" eaLnBrk="0" fontAlgn="base" hangingPunct="0">
        <a:spcBef>
          <a:spcPct val="0"/>
        </a:spcBef>
        <a:spcAft>
          <a:spcPct val="0"/>
        </a:spcAft>
        <a:buFont typeface="Wingdings" pitchFamily="2" charset="2"/>
        <a:buChar char="l"/>
        <a:defRPr sz="2800" b="1">
          <a:solidFill>
            <a:schemeClr val="accent2"/>
          </a:solidFill>
          <a:latin typeface="Arial" charset="0"/>
          <a:ea typeface="黑体" pitchFamily="2" charset="-122"/>
        </a:defRPr>
      </a:lvl3pPr>
      <a:lvl4pPr algn="l" rtl="0" eaLnBrk="0" fontAlgn="base" hangingPunct="0">
        <a:spcBef>
          <a:spcPct val="0"/>
        </a:spcBef>
        <a:spcAft>
          <a:spcPct val="0"/>
        </a:spcAft>
        <a:buFont typeface="Wingdings" pitchFamily="2" charset="2"/>
        <a:buChar char="l"/>
        <a:defRPr sz="2800" b="1">
          <a:solidFill>
            <a:schemeClr val="accent2"/>
          </a:solidFill>
          <a:latin typeface="Arial" charset="0"/>
          <a:ea typeface="黑体" pitchFamily="2" charset="-122"/>
        </a:defRPr>
      </a:lvl4pPr>
      <a:lvl5pPr algn="l" rtl="0" eaLnBrk="0" fontAlgn="base" hangingPunct="0">
        <a:spcBef>
          <a:spcPct val="0"/>
        </a:spcBef>
        <a:spcAft>
          <a:spcPct val="0"/>
        </a:spcAft>
        <a:buFont typeface="Wingdings" pitchFamily="2" charset="2"/>
        <a:buChar char="l"/>
        <a:defRPr sz="2800" b="1">
          <a:solidFill>
            <a:schemeClr val="accent2"/>
          </a:solidFill>
          <a:latin typeface="Arial" charset="0"/>
          <a:ea typeface="黑体" pitchFamily="2" charset="-122"/>
        </a:defRPr>
      </a:lvl5pPr>
      <a:lvl6pPr marL="457200" algn="l" rtl="0" fontAlgn="base">
        <a:spcBef>
          <a:spcPct val="0"/>
        </a:spcBef>
        <a:spcAft>
          <a:spcPct val="0"/>
        </a:spcAft>
        <a:buFont typeface="Wingdings" pitchFamily="2" charset="2"/>
        <a:buChar char="l"/>
        <a:defRPr sz="2800" b="1">
          <a:solidFill>
            <a:schemeClr val="accent2"/>
          </a:solidFill>
          <a:latin typeface="Arial" charset="0"/>
          <a:ea typeface="黑体" pitchFamily="2" charset="-122"/>
        </a:defRPr>
      </a:lvl6pPr>
      <a:lvl7pPr marL="914400" algn="l" rtl="0" fontAlgn="base">
        <a:spcBef>
          <a:spcPct val="0"/>
        </a:spcBef>
        <a:spcAft>
          <a:spcPct val="0"/>
        </a:spcAft>
        <a:buFont typeface="Wingdings" pitchFamily="2" charset="2"/>
        <a:buChar char="l"/>
        <a:defRPr sz="2800" b="1">
          <a:solidFill>
            <a:schemeClr val="accent2"/>
          </a:solidFill>
          <a:latin typeface="Arial" charset="0"/>
          <a:ea typeface="黑体" pitchFamily="2" charset="-122"/>
        </a:defRPr>
      </a:lvl7pPr>
      <a:lvl8pPr marL="1371600" algn="l" rtl="0" fontAlgn="base">
        <a:spcBef>
          <a:spcPct val="0"/>
        </a:spcBef>
        <a:spcAft>
          <a:spcPct val="0"/>
        </a:spcAft>
        <a:buFont typeface="Wingdings" pitchFamily="2" charset="2"/>
        <a:buChar char="l"/>
        <a:defRPr sz="2800" b="1">
          <a:solidFill>
            <a:schemeClr val="accent2"/>
          </a:solidFill>
          <a:latin typeface="Arial" charset="0"/>
          <a:ea typeface="黑体" pitchFamily="2" charset="-122"/>
        </a:defRPr>
      </a:lvl8pPr>
      <a:lvl9pPr marL="1828800" algn="l" rtl="0" fontAlgn="base">
        <a:spcBef>
          <a:spcPct val="0"/>
        </a:spcBef>
        <a:spcAft>
          <a:spcPct val="0"/>
        </a:spcAft>
        <a:buFont typeface="Wingdings" pitchFamily="2" charset="2"/>
        <a:buChar char="l"/>
        <a:defRPr sz="2800" b="1">
          <a:solidFill>
            <a:schemeClr val="accent2"/>
          </a:solidFill>
          <a:latin typeface="Arial" charset="0"/>
          <a:ea typeface="黑体" pitchFamily="2" charset="-122"/>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395288" y="2781300"/>
            <a:ext cx="8569325" cy="1728788"/>
          </a:xfrm>
          <a:prstGeom prst="rect">
            <a:avLst/>
          </a:prstGeom>
          <a:noFill/>
          <a:ln w="9525">
            <a:noFill/>
            <a:miter lim="800000"/>
            <a:headEnd/>
            <a:tailEnd/>
          </a:ln>
        </p:spPr>
        <p:txBody>
          <a:bodyPr anchor="ctr"/>
          <a:lstStyle/>
          <a:p>
            <a:pPr algn="ctr" eaLnBrk="0" hangingPunct="0">
              <a:buFont typeface="Wingdings" pitchFamily="2" charset="2"/>
              <a:buNone/>
            </a:pPr>
            <a:r>
              <a:rPr lang="zh-CN" altLang="en-US" sz="4000" b="1" dirty="0" smtClean="0">
                <a:solidFill>
                  <a:schemeClr val="accent2"/>
                </a:solidFill>
                <a:latin typeface="华文中宋" pitchFamily="2" charset="-122"/>
                <a:ea typeface="华文中宋" pitchFamily="2" charset="-122"/>
              </a:rPr>
              <a:t>解读沪深</a:t>
            </a:r>
            <a:r>
              <a:rPr lang="en-US" altLang="zh-CN" sz="4000" b="1" dirty="0" smtClean="0">
                <a:solidFill>
                  <a:schemeClr val="accent2"/>
                </a:solidFill>
                <a:latin typeface="华文中宋" pitchFamily="2" charset="-122"/>
                <a:ea typeface="华文中宋" pitchFamily="2" charset="-122"/>
              </a:rPr>
              <a:t>300</a:t>
            </a:r>
            <a:r>
              <a:rPr lang="zh-CN" altLang="en-US" sz="4000" b="1" dirty="0" smtClean="0">
                <a:solidFill>
                  <a:schemeClr val="accent2"/>
                </a:solidFill>
                <a:latin typeface="华文中宋" pitchFamily="2" charset="-122"/>
                <a:ea typeface="华文中宋" pitchFamily="2" charset="-122"/>
              </a:rPr>
              <a:t>股指期权仿真合约</a:t>
            </a:r>
            <a:endParaRPr lang="zh-CN" altLang="en-US" sz="4000" b="1" dirty="0">
              <a:solidFill>
                <a:schemeClr val="accent2"/>
              </a:solidFill>
              <a:latin typeface="华文中宋" pitchFamily="2" charset="-122"/>
              <a:ea typeface="华文中宋" pitchFamily="2" charset="-122"/>
            </a:endParaRPr>
          </a:p>
        </p:txBody>
      </p:sp>
      <p:sp>
        <p:nvSpPr>
          <p:cNvPr id="3075" name="Text Box 5"/>
          <p:cNvSpPr txBox="1">
            <a:spLocks noChangeArrowheads="1"/>
          </p:cNvSpPr>
          <p:nvPr/>
        </p:nvSpPr>
        <p:spPr bwMode="blackWhite">
          <a:xfrm>
            <a:off x="3419475" y="4724400"/>
            <a:ext cx="2089150" cy="336550"/>
          </a:xfrm>
          <a:prstGeom prst="rect">
            <a:avLst/>
          </a:prstGeom>
          <a:noFill/>
          <a:ln w="25400" algn="ctr">
            <a:noFill/>
            <a:miter lim="800000"/>
            <a:headEnd/>
            <a:tailEnd/>
          </a:ln>
        </p:spPr>
        <p:txBody>
          <a:bodyPr>
            <a:spAutoFit/>
          </a:bodyPr>
          <a:lstStyle/>
          <a:p>
            <a:pPr algn="ctr">
              <a:spcBef>
                <a:spcPct val="50000"/>
              </a:spcBef>
            </a:pPr>
            <a:endParaRPr lang="zh-CN" altLang="en-US"/>
          </a:p>
        </p:txBody>
      </p:sp>
      <p:sp>
        <p:nvSpPr>
          <p:cNvPr id="3076" name="Text Box 6"/>
          <p:cNvSpPr txBox="1">
            <a:spLocks noChangeArrowheads="1"/>
          </p:cNvSpPr>
          <p:nvPr/>
        </p:nvSpPr>
        <p:spPr bwMode="blackWhite">
          <a:xfrm>
            <a:off x="2771800" y="4310063"/>
            <a:ext cx="3672408" cy="461665"/>
          </a:xfrm>
          <a:prstGeom prst="rect">
            <a:avLst/>
          </a:prstGeom>
          <a:noFill/>
          <a:ln w="25400" algn="ctr">
            <a:noFill/>
            <a:miter lim="800000"/>
            <a:headEnd/>
            <a:tailEnd/>
          </a:ln>
        </p:spPr>
        <p:txBody>
          <a:bodyPr wrap="square">
            <a:spAutoFit/>
          </a:bodyPr>
          <a:lstStyle/>
          <a:p>
            <a:pPr algn="ctr">
              <a:spcBef>
                <a:spcPct val="50000"/>
              </a:spcBef>
            </a:pPr>
            <a:r>
              <a:rPr lang="en-US" altLang="zh-CN" sz="2400" b="1" dirty="0" smtClean="0">
                <a:solidFill>
                  <a:schemeClr val="accent2"/>
                </a:solidFill>
                <a:latin typeface="Times New Roman" pitchFamily="18" charset="0"/>
                <a:ea typeface="华文中宋" pitchFamily="2" charset="-122"/>
                <a:cs typeface="Times New Roman" pitchFamily="18" charset="0"/>
              </a:rPr>
              <a:t>2013 </a:t>
            </a:r>
            <a:r>
              <a:rPr lang="zh-CN" altLang="en-US" sz="2400" b="1" dirty="0">
                <a:solidFill>
                  <a:schemeClr val="accent2"/>
                </a:solidFill>
                <a:latin typeface="Times New Roman" pitchFamily="18" charset="0"/>
                <a:ea typeface="华文中宋" pitchFamily="2" charset="-122"/>
                <a:cs typeface="Times New Roman" pitchFamily="18" charset="0"/>
              </a:rPr>
              <a:t>年 </a:t>
            </a:r>
            <a:r>
              <a:rPr lang="en-US" altLang="zh-CN" sz="2400" b="1" dirty="0" smtClean="0">
                <a:solidFill>
                  <a:schemeClr val="accent2"/>
                </a:solidFill>
                <a:latin typeface="Times New Roman" pitchFamily="18" charset="0"/>
                <a:ea typeface="华文中宋" pitchFamily="2" charset="-122"/>
                <a:cs typeface="Times New Roman" pitchFamily="18" charset="0"/>
              </a:rPr>
              <a:t>12</a:t>
            </a:r>
            <a:r>
              <a:rPr lang="zh-CN" altLang="en-US" sz="2400" b="1" dirty="0" smtClean="0">
                <a:solidFill>
                  <a:schemeClr val="accent2"/>
                </a:solidFill>
                <a:latin typeface="Times New Roman" pitchFamily="18" charset="0"/>
                <a:ea typeface="华文中宋" pitchFamily="2" charset="-122"/>
                <a:cs typeface="Times New Roman" pitchFamily="18" charset="0"/>
              </a:rPr>
              <a:t>月</a:t>
            </a:r>
            <a:endParaRPr lang="en-US" altLang="zh-CN" sz="2400" b="1" dirty="0">
              <a:solidFill>
                <a:schemeClr val="accent2"/>
              </a:solidFill>
              <a:latin typeface="Times New Roman" pitchFamily="18" charset="0"/>
              <a:ea typeface="华文中宋" pitchFamily="2" charset="-122"/>
              <a:cs typeface="Times New Roman" pitchFamily="18" charset="0"/>
            </a:endParaRPr>
          </a:p>
        </p:txBody>
      </p:sp>
    </p:spTree>
  </p:cSld>
  <p:clrMapOvr>
    <a:masterClrMapping/>
  </p:clrMapOvr>
  <p:transition spd="med">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988840"/>
            <a:ext cx="8445624" cy="4536504"/>
          </a:xfrm>
        </p:spPr>
        <p:txBody>
          <a:bodyPr/>
          <a:lstStyle/>
          <a:p>
            <a:pPr>
              <a:lnSpc>
                <a:spcPct val="150000"/>
              </a:lnSpc>
              <a:buClr>
                <a:srgbClr val="33CC33"/>
              </a:buClr>
              <a:buFont typeface="Wingdings" pitchFamily="2" charset="2"/>
              <a:buChar char="n"/>
              <a:defRPr/>
            </a:pPr>
            <a:r>
              <a:rPr lang="zh-CN" altLang="en-US" sz="2000" b="1" dirty="0" smtClean="0">
                <a:solidFill>
                  <a:srgbClr val="3366CC"/>
                </a:solidFill>
                <a:latin typeface="华文中宋" pitchFamily="2" charset="-122"/>
                <a:ea typeface="华文中宋" pitchFamily="2" charset="-122"/>
              </a:rPr>
              <a:t>定义：</a:t>
            </a:r>
            <a:r>
              <a:rPr lang="zh-CN" altLang="en-US" sz="2000" dirty="0" smtClean="0">
                <a:solidFill>
                  <a:srgbClr val="3366CC"/>
                </a:solidFill>
                <a:latin typeface="华文中宋" pitchFamily="2" charset="-122"/>
                <a:ea typeface="华文中宋" pitchFamily="2" charset="-122"/>
              </a:rPr>
              <a:t>相邻两个行权价格之间的差。</a:t>
            </a:r>
            <a:endParaRPr lang="en-US" altLang="zh-CN" sz="2000" dirty="0" smtClean="0">
              <a:solidFill>
                <a:srgbClr val="3366CC"/>
              </a:solidFill>
              <a:latin typeface="华文中宋" pitchFamily="2" charset="-122"/>
              <a:ea typeface="华文中宋" pitchFamily="2" charset="-122"/>
            </a:endParaRPr>
          </a:p>
          <a:p>
            <a:pPr>
              <a:lnSpc>
                <a:spcPct val="150000"/>
              </a:lnSpc>
              <a:buClr>
                <a:srgbClr val="33CC33"/>
              </a:buClr>
              <a:buFont typeface="Wingdings" pitchFamily="2" charset="2"/>
              <a:buChar char="n"/>
              <a:defRPr/>
            </a:pPr>
            <a:r>
              <a:rPr lang="zh-CN" altLang="en-US" sz="2000" b="1" dirty="0">
                <a:solidFill>
                  <a:srgbClr val="3366CC"/>
                </a:solidFill>
                <a:latin typeface="华文中宋" pitchFamily="2" charset="-122"/>
                <a:ea typeface="华文中宋" pitchFamily="2" charset="-122"/>
              </a:rPr>
              <a:t>仿真交易中：</a:t>
            </a:r>
            <a:r>
              <a:rPr lang="zh-CN" altLang="zh-CN" sz="2000" dirty="0">
                <a:solidFill>
                  <a:srgbClr val="3366CC"/>
                </a:solidFill>
                <a:latin typeface="华文中宋" pitchFamily="2" charset="-122"/>
                <a:ea typeface="华文中宋" pitchFamily="2" charset="-122"/>
              </a:rPr>
              <a:t>当月与下</a:t>
            </a:r>
            <a:r>
              <a:rPr lang="en-US" altLang="zh-CN" sz="2000" dirty="0">
                <a:solidFill>
                  <a:srgbClr val="3366CC"/>
                </a:solidFill>
                <a:latin typeface="华文中宋" pitchFamily="2" charset="-122"/>
                <a:ea typeface="华文中宋" pitchFamily="2" charset="-122"/>
              </a:rPr>
              <a:t>2</a:t>
            </a:r>
            <a:r>
              <a:rPr lang="zh-CN" altLang="en-US" sz="2000" dirty="0">
                <a:solidFill>
                  <a:srgbClr val="3366CC"/>
                </a:solidFill>
                <a:latin typeface="华文中宋" pitchFamily="2" charset="-122"/>
                <a:ea typeface="华文中宋" pitchFamily="2" charset="-122"/>
              </a:rPr>
              <a:t>个</a:t>
            </a:r>
            <a:r>
              <a:rPr lang="zh-CN" altLang="zh-CN" sz="2000" dirty="0">
                <a:solidFill>
                  <a:srgbClr val="3366CC"/>
                </a:solidFill>
                <a:latin typeface="华文中宋" pitchFamily="2" charset="-122"/>
                <a:ea typeface="华文中宋" pitchFamily="2" charset="-122"/>
              </a:rPr>
              <a:t>月股指期权合约，</a:t>
            </a:r>
            <a:r>
              <a:rPr lang="en-US" altLang="zh-CN" sz="2000" dirty="0">
                <a:solidFill>
                  <a:srgbClr val="3366CC"/>
                </a:solidFill>
                <a:latin typeface="华文中宋" pitchFamily="2" charset="-122"/>
                <a:ea typeface="华文中宋" pitchFamily="2" charset="-122"/>
              </a:rPr>
              <a:t>50</a:t>
            </a:r>
            <a:r>
              <a:rPr lang="zh-CN" altLang="zh-CN" sz="2000" dirty="0">
                <a:solidFill>
                  <a:srgbClr val="3366CC"/>
                </a:solidFill>
                <a:latin typeface="华文中宋" pitchFamily="2" charset="-122"/>
                <a:ea typeface="华文中宋" pitchFamily="2" charset="-122"/>
              </a:rPr>
              <a:t>点</a:t>
            </a:r>
            <a:r>
              <a:rPr lang="zh-CN" altLang="en-US" sz="2000" dirty="0">
                <a:solidFill>
                  <a:srgbClr val="3366CC"/>
                </a:solidFill>
                <a:latin typeface="华文中宋" pitchFamily="2" charset="-122"/>
                <a:ea typeface="华文中宋" pitchFamily="2" charset="-122"/>
              </a:rPr>
              <a:t>；</a:t>
            </a:r>
            <a:endParaRPr lang="en-US" altLang="zh-CN" sz="2000" dirty="0">
              <a:solidFill>
                <a:srgbClr val="3366CC"/>
              </a:solidFill>
              <a:latin typeface="华文中宋" pitchFamily="2" charset="-122"/>
              <a:ea typeface="华文中宋" pitchFamily="2" charset="-122"/>
            </a:endParaRPr>
          </a:p>
          <a:p>
            <a:pPr>
              <a:lnSpc>
                <a:spcPct val="150000"/>
              </a:lnSpc>
              <a:buClr>
                <a:srgbClr val="33CC33"/>
              </a:buClr>
              <a:buNone/>
              <a:defRPr/>
            </a:pPr>
            <a:r>
              <a:rPr lang="en-US" altLang="zh-CN" sz="2000" dirty="0">
                <a:solidFill>
                  <a:srgbClr val="3366CC"/>
                </a:solidFill>
                <a:latin typeface="华文中宋" pitchFamily="2" charset="-122"/>
                <a:ea typeface="华文中宋" pitchFamily="2" charset="-122"/>
              </a:rPr>
              <a:t>                       </a:t>
            </a:r>
            <a:r>
              <a:rPr lang="zh-CN" altLang="zh-CN" sz="2000" dirty="0">
                <a:solidFill>
                  <a:srgbClr val="3366CC"/>
                </a:solidFill>
                <a:latin typeface="华文中宋" pitchFamily="2" charset="-122"/>
                <a:ea typeface="华文中宋" pitchFamily="2" charset="-122"/>
              </a:rPr>
              <a:t>随后</a:t>
            </a:r>
            <a:r>
              <a:rPr lang="en-US" altLang="zh-CN" sz="2000" dirty="0">
                <a:solidFill>
                  <a:srgbClr val="3366CC"/>
                </a:solidFill>
                <a:latin typeface="华文中宋" pitchFamily="2" charset="-122"/>
                <a:ea typeface="华文中宋" pitchFamily="2" charset="-122"/>
              </a:rPr>
              <a:t>2</a:t>
            </a:r>
            <a:r>
              <a:rPr lang="zh-CN" altLang="zh-CN" sz="2000" dirty="0">
                <a:solidFill>
                  <a:srgbClr val="3366CC"/>
                </a:solidFill>
                <a:latin typeface="华文中宋" pitchFamily="2" charset="-122"/>
                <a:ea typeface="华文中宋" pitchFamily="2" charset="-122"/>
              </a:rPr>
              <a:t>个季月股指期权合约</a:t>
            </a:r>
            <a:r>
              <a:rPr lang="zh-CN" altLang="en-US" sz="2000" dirty="0">
                <a:solidFill>
                  <a:srgbClr val="3366CC"/>
                </a:solidFill>
                <a:latin typeface="华文中宋" pitchFamily="2" charset="-122"/>
                <a:ea typeface="华文中宋" pitchFamily="2" charset="-122"/>
              </a:rPr>
              <a:t>，</a:t>
            </a:r>
            <a:r>
              <a:rPr lang="en-US" altLang="zh-CN" sz="2000" dirty="0">
                <a:solidFill>
                  <a:srgbClr val="3366CC"/>
                </a:solidFill>
                <a:latin typeface="华文中宋" pitchFamily="2" charset="-122"/>
                <a:ea typeface="华文中宋" pitchFamily="2" charset="-122"/>
              </a:rPr>
              <a:t>100</a:t>
            </a:r>
            <a:r>
              <a:rPr lang="zh-CN" altLang="zh-CN" sz="2000" dirty="0">
                <a:solidFill>
                  <a:srgbClr val="3366CC"/>
                </a:solidFill>
                <a:latin typeface="华文中宋" pitchFamily="2" charset="-122"/>
                <a:ea typeface="华文中宋" pitchFamily="2" charset="-122"/>
              </a:rPr>
              <a:t>点</a:t>
            </a:r>
            <a:r>
              <a:rPr lang="zh-CN" altLang="zh-CN" sz="2000" dirty="0" smtClean="0">
                <a:solidFill>
                  <a:srgbClr val="3366CC"/>
                </a:solidFill>
                <a:latin typeface="华文中宋" pitchFamily="2" charset="-122"/>
                <a:ea typeface="华文中宋" pitchFamily="2" charset="-122"/>
              </a:rPr>
              <a:t>。</a:t>
            </a:r>
            <a:endParaRPr lang="en-US" altLang="zh-CN" sz="2000" dirty="0" smtClean="0">
              <a:solidFill>
                <a:srgbClr val="3366CC"/>
              </a:solidFill>
              <a:latin typeface="华文中宋" pitchFamily="2" charset="-122"/>
              <a:ea typeface="华文中宋" pitchFamily="2" charset="-122"/>
            </a:endParaRPr>
          </a:p>
          <a:p>
            <a:pPr>
              <a:lnSpc>
                <a:spcPct val="150000"/>
              </a:lnSpc>
              <a:buClr>
                <a:srgbClr val="33CC33"/>
              </a:buClr>
              <a:buFont typeface="Wingdings" pitchFamily="2" charset="2"/>
              <a:buChar char="n"/>
              <a:defRPr/>
            </a:pPr>
            <a:r>
              <a:rPr lang="zh-CN" altLang="en-US" sz="2000" b="1" dirty="0" smtClean="0">
                <a:solidFill>
                  <a:srgbClr val="3366CC"/>
                </a:solidFill>
                <a:latin typeface="华文中宋" pitchFamily="2" charset="-122"/>
                <a:ea typeface="华文中宋" pitchFamily="2" charset="-122"/>
              </a:rPr>
              <a:t>上市交易时：</a:t>
            </a:r>
            <a:r>
              <a:rPr lang="zh-CN" altLang="en-US" sz="2000" dirty="0" smtClean="0">
                <a:solidFill>
                  <a:srgbClr val="3366CC"/>
                </a:solidFill>
                <a:latin typeface="华文中宋" pitchFamily="2" charset="-122"/>
                <a:ea typeface="华文中宋" pitchFamily="2" charset="-122"/>
              </a:rPr>
              <a:t>请关注交易所网站相关通知。</a:t>
            </a:r>
            <a:r>
              <a:rPr lang="en-US" altLang="zh-CN" sz="1600" dirty="0" smtClean="0"/>
              <a:t/>
            </a:r>
            <a:br>
              <a:rPr lang="en-US" altLang="zh-CN" sz="1600" dirty="0" smtClean="0"/>
            </a:br>
            <a:endParaRPr lang="zh-CN" altLang="zh-CN" sz="1600" dirty="0"/>
          </a:p>
        </p:txBody>
      </p:sp>
      <p:sp>
        <p:nvSpPr>
          <p:cNvPr id="4" name="灯片编号占位符 3"/>
          <p:cNvSpPr>
            <a:spLocks noGrp="1"/>
          </p:cNvSpPr>
          <p:nvPr>
            <p:ph type="sldNum" sz="quarter" idx="10"/>
          </p:nvPr>
        </p:nvSpPr>
        <p:spPr/>
        <p:txBody>
          <a:bodyPr/>
          <a:lstStyle/>
          <a:p>
            <a:pPr>
              <a:defRPr/>
            </a:pPr>
            <a:r>
              <a:rPr lang="en-US" altLang="zh-CN" smtClean="0"/>
              <a:t>- </a:t>
            </a:r>
            <a:fld id="{662E673C-017F-423C-B7C2-D7AFEEF0A9D1}" type="slidenum">
              <a:rPr lang="en-US" altLang="zh-CN" smtClean="0"/>
              <a:pPr>
                <a:defRPr/>
              </a:pPr>
              <a:t>10</a:t>
            </a:fld>
            <a:r>
              <a:rPr lang="en-US" altLang="zh-CN" smtClean="0"/>
              <a:t> -</a:t>
            </a:r>
            <a:endParaRPr lang="en-US" altLang="zh-CN"/>
          </a:p>
        </p:txBody>
      </p:sp>
      <p:sp>
        <p:nvSpPr>
          <p:cNvPr id="5" name="矩形 4"/>
          <p:cNvSpPr/>
          <p:nvPr/>
        </p:nvSpPr>
        <p:spPr>
          <a:xfrm>
            <a:off x="0" y="908720"/>
            <a:ext cx="5339923" cy="480131"/>
          </a:xfrm>
          <a:prstGeom prst="rect">
            <a:avLst/>
          </a:prstGeom>
        </p:spPr>
        <p:txBody>
          <a:bodyPr wrap="none">
            <a:spAutoFit/>
          </a:bodyPr>
          <a:lstStyle/>
          <a:p>
            <a:pPr marL="571500" lvl="0" indent="-571500" defTabSz="889000">
              <a:lnSpc>
                <a:spcPct val="90000"/>
              </a:lnSpc>
              <a:spcAft>
                <a:spcPct val="35000"/>
              </a:spcAft>
              <a:buClr>
                <a:srgbClr val="33CC33"/>
              </a:buClr>
            </a:pPr>
            <a:r>
              <a:rPr lang="zh-CN" altLang="en-US" sz="2800" b="1" dirty="0" smtClean="0">
                <a:solidFill>
                  <a:srgbClr val="3366CC"/>
                </a:solidFill>
                <a:latin typeface="华文中宋" pitchFamily="2" charset="-122"/>
                <a:ea typeface="华文中宋" pitchFamily="2" charset="-122"/>
              </a:rPr>
              <a:t>  </a:t>
            </a:r>
            <a:r>
              <a:rPr lang="zh-CN" altLang="zh-CN" sz="2400" b="1" dirty="0" smtClean="0">
                <a:solidFill>
                  <a:srgbClr val="3366CC"/>
                </a:solidFill>
                <a:latin typeface="华文中宋" pitchFamily="2" charset="-122"/>
                <a:ea typeface="华文中宋" pitchFamily="2" charset="-122"/>
              </a:rPr>
              <a:t>股指</a:t>
            </a:r>
            <a:r>
              <a:rPr lang="zh-CN" altLang="zh-CN" sz="2400" b="1" dirty="0">
                <a:solidFill>
                  <a:srgbClr val="3366CC"/>
                </a:solidFill>
                <a:latin typeface="华文中宋" pitchFamily="2" charset="-122"/>
                <a:ea typeface="华文中宋" pitchFamily="2" charset="-122"/>
              </a:rPr>
              <a:t>期权</a:t>
            </a:r>
            <a:r>
              <a:rPr lang="zh-CN" altLang="en-US" sz="2400" b="1" dirty="0">
                <a:solidFill>
                  <a:srgbClr val="3366CC"/>
                </a:solidFill>
                <a:latin typeface="华文中宋" pitchFamily="2" charset="-122"/>
                <a:ea typeface="华文中宋" pitchFamily="2" charset="-122"/>
              </a:rPr>
              <a:t>仿真交易</a:t>
            </a:r>
            <a:r>
              <a:rPr lang="zh-CN" altLang="en-US" sz="2400" b="1" dirty="0" smtClean="0">
                <a:solidFill>
                  <a:srgbClr val="3366CC"/>
                </a:solidFill>
                <a:latin typeface="华文中宋" pitchFamily="2" charset="-122"/>
                <a:ea typeface="华文中宋" pitchFamily="2" charset="-122"/>
              </a:rPr>
              <a:t>合约行权价格间距</a:t>
            </a:r>
            <a:endParaRPr lang="zh-CN" altLang="en-US" sz="2400" b="1" dirty="0">
              <a:solidFill>
                <a:srgbClr val="3366CC"/>
              </a:solidFill>
              <a:latin typeface="华文中宋" pitchFamily="2" charset="-122"/>
              <a:ea typeface="华文中宋" pitchFamily="2" charset="-122"/>
            </a:endParaRPr>
          </a:p>
        </p:txBody>
      </p:sp>
    </p:spTree>
    <p:extLst>
      <p:ext uri="{BB962C8B-B14F-4D97-AF65-F5344CB8AC3E}">
        <p14:creationId xmlns="" xmlns:p14="http://schemas.microsoft.com/office/powerpoint/2010/main" val="16082872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35496" y="2975849"/>
            <a:ext cx="9144000" cy="2973431"/>
          </a:xfrm>
          <a:prstGeom prst="rect">
            <a:avLst/>
          </a:prstGeom>
        </p:spPr>
      </p:pic>
      <p:sp>
        <p:nvSpPr>
          <p:cNvPr id="2" name="灯片编号占位符 1"/>
          <p:cNvSpPr>
            <a:spLocks noGrp="1"/>
          </p:cNvSpPr>
          <p:nvPr>
            <p:ph type="sldNum" sz="quarter" idx="10"/>
          </p:nvPr>
        </p:nvSpPr>
        <p:spPr/>
        <p:txBody>
          <a:bodyPr/>
          <a:lstStyle/>
          <a:p>
            <a:pPr>
              <a:defRPr/>
            </a:pPr>
            <a:r>
              <a:rPr lang="en-US" altLang="zh-CN" smtClean="0"/>
              <a:t>- </a:t>
            </a:r>
            <a:fld id="{A5F9C235-3658-4CBB-9B7C-92C89262753C}" type="slidenum">
              <a:rPr lang="en-US" altLang="zh-CN" smtClean="0"/>
              <a:pPr>
                <a:defRPr/>
              </a:pPr>
              <a:t>11</a:t>
            </a:fld>
            <a:r>
              <a:rPr lang="en-US" altLang="zh-CN" smtClean="0"/>
              <a:t> -</a:t>
            </a:r>
            <a:endParaRPr lang="en-US" altLang="zh-CN"/>
          </a:p>
        </p:txBody>
      </p:sp>
      <p:sp>
        <p:nvSpPr>
          <p:cNvPr id="4" name="椭圆 3"/>
          <p:cNvSpPr/>
          <p:nvPr/>
        </p:nvSpPr>
        <p:spPr>
          <a:xfrm>
            <a:off x="3973785" y="3573016"/>
            <a:ext cx="647503" cy="2448272"/>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箭头连接符 4"/>
          <p:cNvCxnSpPr/>
          <p:nvPr/>
        </p:nvCxnSpPr>
        <p:spPr>
          <a:xfrm flipH="1">
            <a:off x="4378384" y="2639014"/>
            <a:ext cx="787528" cy="998992"/>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797144" y="2205646"/>
            <a:ext cx="1143008" cy="406843"/>
          </a:xfrm>
          <a:prstGeom prst="rect">
            <a:avLst/>
          </a:prstGeom>
          <a:noFill/>
          <a:ln w="19050">
            <a:solidFill>
              <a:srgbClr val="FFC000"/>
            </a:solidFill>
          </a:ln>
        </p:spPr>
        <p:txBody>
          <a:bodyPr wrap="square" rtlCol="0" anchor="ctr">
            <a:spAutoFit/>
          </a:bodyPr>
          <a:lstStyle/>
          <a:p>
            <a:pPr marL="0" lvl="1">
              <a:lnSpc>
                <a:spcPct val="125000"/>
              </a:lnSpc>
            </a:pPr>
            <a:r>
              <a:rPr lang="zh-CN" altLang="en-US" sz="1800" dirty="0" smtClean="0">
                <a:solidFill>
                  <a:srgbClr val="0070C0"/>
                </a:solidFill>
                <a:latin typeface="华文中宋" pitchFamily="2" charset="-122"/>
                <a:ea typeface="华文中宋" pitchFamily="2" charset="-122"/>
                <a:cs typeface="Times New Roman" pitchFamily="18" charset="0"/>
              </a:rPr>
              <a:t>行权价格</a:t>
            </a:r>
            <a:endParaRPr lang="en-US" altLang="zh-CN" sz="1800" dirty="0" smtClean="0">
              <a:solidFill>
                <a:srgbClr val="0070C0"/>
              </a:solidFill>
              <a:latin typeface="华文中宋" pitchFamily="2" charset="-122"/>
              <a:ea typeface="华文中宋" pitchFamily="2" charset="-122"/>
              <a:cs typeface="Times New Roman" pitchFamily="18" charset="0"/>
            </a:endParaRPr>
          </a:p>
        </p:txBody>
      </p:sp>
      <p:cxnSp>
        <p:nvCxnSpPr>
          <p:cNvPr id="9" name="直接箭头连接符 8"/>
          <p:cNvCxnSpPr>
            <a:stCxn id="11" idx="2"/>
          </p:cNvCxnSpPr>
          <p:nvPr/>
        </p:nvCxnSpPr>
        <p:spPr>
          <a:xfrm flipH="1">
            <a:off x="4052101" y="2067382"/>
            <a:ext cx="176373" cy="953993"/>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668923" y="1628800"/>
            <a:ext cx="1119101" cy="438582"/>
          </a:xfrm>
          <a:prstGeom prst="rect">
            <a:avLst/>
          </a:prstGeom>
          <a:noFill/>
          <a:ln w="19050">
            <a:solidFill>
              <a:srgbClr val="FFC000"/>
            </a:solidFill>
          </a:ln>
        </p:spPr>
        <p:txBody>
          <a:bodyPr wrap="square" rtlCol="0" anchor="ctr">
            <a:spAutoFit/>
          </a:bodyPr>
          <a:lstStyle/>
          <a:p>
            <a:pPr marL="0" lvl="1">
              <a:lnSpc>
                <a:spcPct val="125000"/>
              </a:lnSpc>
            </a:pPr>
            <a:r>
              <a:rPr lang="zh-CN" altLang="en-US" sz="1800" dirty="0" smtClean="0">
                <a:solidFill>
                  <a:srgbClr val="0070C0"/>
                </a:solidFill>
                <a:latin typeface="华文中宋" pitchFamily="2" charset="-122"/>
                <a:ea typeface="华文中宋" pitchFamily="2" charset="-122"/>
                <a:cs typeface="Times New Roman" pitchFamily="18" charset="0"/>
              </a:rPr>
              <a:t>合约月份</a:t>
            </a:r>
            <a:endParaRPr lang="en-US" altLang="zh-CN" sz="1800" dirty="0" smtClean="0">
              <a:solidFill>
                <a:srgbClr val="0070C0"/>
              </a:solidFill>
              <a:latin typeface="华文中宋" pitchFamily="2" charset="-122"/>
              <a:ea typeface="华文中宋" pitchFamily="2" charset="-122"/>
              <a:cs typeface="Times New Roman" pitchFamily="18" charset="0"/>
            </a:endParaRPr>
          </a:p>
        </p:txBody>
      </p:sp>
      <p:sp>
        <p:nvSpPr>
          <p:cNvPr id="12" name="矩形 11"/>
          <p:cNvSpPr/>
          <p:nvPr/>
        </p:nvSpPr>
        <p:spPr>
          <a:xfrm>
            <a:off x="0" y="2884543"/>
            <a:ext cx="3786214" cy="31288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noFill/>
            </a:endParaRPr>
          </a:p>
        </p:txBody>
      </p:sp>
      <p:cxnSp>
        <p:nvCxnSpPr>
          <p:cNvPr id="13" name="直接箭头连接符 12"/>
          <p:cNvCxnSpPr>
            <a:stCxn id="15" idx="2"/>
          </p:cNvCxnSpPr>
          <p:nvPr/>
        </p:nvCxnSpPr>
        <p:spPr>
          <a:xfrm flipH="1">
            <a:off x="1259632" y="1891627"/>
            <a:ext cx="216024" cy="99291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16105" y="1484784"/>
            <a:ext cx="1119101" cy="406843"/>
          </a:xfrm>
          <a:prstGeom prst="rect">
            <a:avLst/>
          </a:prstGeom>
          <a:noFill/>
          <a:ln w="19050">
            <a:solidFill>
              <a:srgbClr val="FF0000"/>
            </a:solidFill>
          </a:ln>
        </p:spPr>
        <p:txBody>
          <a:bodyPr wrap="square" rtlCol="0" anchor="ctr">
            <a:spAutoFit/>
          </a:bodyPr>
          <a:lstStyle/>
          <a:p>
            <a:pPr marL="0" lvl="1">
              <a:lnSpc>
                <a:spcPct val="125000"/>
              </a:lnSpc>
            </a:pPr>
            <a:r>
              <a:rPr lang="zh-CN" altLang="en-US" sz="1800" dirty="0" smtClean="0">
                <a:solidFill>
                  <a:srgbClr val="0070C0"/>
                </a:solidFill>
                <a:latin typeface="华文中宋" pitchFamily="2" charset="-122"/>
                <a:ea typeface="华文中宋" pitchFamily="2" charset="-122"/>
                <a:cs typeface="Times New Roman" pitchFamily="18" charset="0"/>
              </a:rPr>
              <a:t>看涨期权</a:t>
            </a:r>
            <a:endParaRPr lang="en-US" altLang="zh-CN" sz="1800" dirty="0" smtClean="0">
              <a:solidFill>
                <a:srgbClr val="0070C0"/>
              </a:solidFill>
              <a:latin typeface="华文中宋" pitchFamily="2" charset="-122"/>
              <a:ea typeface="华文中宋" pitchFamily="2" charset="-122"/>
              <a:cs typeface="Times New Roman" pitchFamily="18" charset="0"/>
            </a:endParaRPr>
          </a:p>
        </p:txBody>
      </p:sp>
      <p:sp>
        <p:nvSpPr>
          <p:cNvPr id="16" name="矩形 15"/>
          <p:cNvSpPr/>
          <p:nvPr/>
        </p:nvSpPr>
        <p:spPr>
          <a:xfrm>
            <a:off x="4857752" y="2924944"/>
            <a:ext cx="3786214" cy="3128802"/>
          </a:xfrm>
          <a:prstGeom prst="rect">
            <a:avLst/>
          </a:prstGeom>
          <a:noFill/>
          <a:ln>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noFill/>
            </a:endParaRPr>
          </a:p>
        </p:txBody>
      </p:sp>
      <p:cxnSp>
        <p:nvCxnSpPr>
          <p:cNvPr id="17" name="直接箭头连接符 16"/>
          <p:cNvCxnSpPr/>
          <p:nvPr/>
        </p:nvCxnSpPr>
        <p:spPr>
          <a:xfrm flipH="1">
            <a:off x="7092280" y="2205646"/>
            <a:ext cx="216024" cy="719298"/>
          </a:xfrm>
          <a:prstGeom prst="straightConnector1">
            <a:avLst/>
          </a:prstGeom>
          <a:ln w="19050">
            <a:solidFill>
              <a:srgbClr val="00FF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750859" y="1798803"/>
            <a:ext cx="1119101" cy="406843"/>
          </a:xfrm>
          <a:prstGeom prst="rect">
            <a:avLst/>
          </a:prstGeom>
          <a:noFill/>
          <a:ln w="19050">
            <a:solidFill>
              <a:srgbClr val="00FF00"/>
            </a:solidFill>
          </a:ln>
        </p:spPr>
        <p:txBody>
          <a:bodyPr wrap="square" rtlCol="0" anchor="ctr">
            <a:spAutoFit/>
          </a:bodyPr>
          <a:lstStyle/>
          <a:p>
            <a:pPr marL="0" lvl="1">
              <a:lnSpc>
                <a:spcPct val="125000"/>
              </a:lnSpc>
            </a:pPr>
            <a:r>
              <a:rPr lang="zh-CN" altLang="en-US" sz="1800" dirty="0" smtClean="0">
                <a:solidFill>
                  <a:srgbClr val="0070C0"/>
                </a:solidFill>
                <a:latin typeface="华文中宋" pitchFamily="2" charset="-122"/>
                <a:ea typeface="华文中宋" pitchFamily="2" charset="-122"/>
                <a:cs typeface="Times New Roman" pitchFamily="18" charset="0"/>
              </a:rPr>
              <a:t>看</a:t>
            </a:r>
            <a:r>
              <a:rPr lang="zh-CN" altLang="en-US" sz="1800" dirty="0">
                <a:solidFill>
                  <a:srgbClr val="0070C0"/>
                </a:solidFill>
                <a:latin typeface="华文中宋" pitchFamily="2" charset="-122"/>
                <a:ea typeface="华文中宋" pitchFamily="2" charset="-122"/>
                <a:cs typeface="Times New Roman" pitchFamily="18" charset="0"/>
              </a:rPr>
              <a:t>跌</a:t>
            </a:r>
            <a:r>
              <a:rPr lang="zh-CN" altLang="en-US" sz="1800" dirty="0" smtClean="0">
                <a:solidFill>
                  <a:srgbClr val="0070C0"/>
                </a:solidFill>
                <a:latin typeface="华文中宋" pitchFamily="2" charset="-122"/>
                <a:ea typeface="华文中宋" pitchFamily="2" charset="-122"/>
                <a:cs typeface="Times New Roman" pitchFamily="18" charset="0"/>
              </a:rPr>
              <a:t>期权</a:t>
            </a:r>
            <a:endParaRPr lang="en-US" altLang="zh-CN" sz="1800" dirty="0" smtClean="0">
              <a:solidFill>
                <a:srgbClr val="0070C0"/>
              </a:solidFill>
              <a:latin typeface="华文中宋" pitchFamily="2" charset="-122"/>
              <a:ea typeface="华文中宋" pitchFamily="2" charset="-122"/>
              <a:cs typeface="Times New Roman" pitchFamily="18" charset="0"/>
            </a:endParaRPr>
          </a:p>
        </p:txBody>
      </p:sp>
      <p:sp>
        <p:nvSpPr>
          <p:cNvPr id="19" name="矩形 18"/>
          <p:cNvSpPr>
            <a:spLocks noChangeArrowheads="1"/>
          </p:cNvSpPr>
          <p:nvPr/>
        </p:nvSpPr>
        <p:spPr bwMode="auto">
          <a:xfrm>
            <a:off x="142844" y="548680"/>
            <a:ext cx="3857652" cy="497829"/>
          </a:xfrm>
          <a:prstGeom prst="rect">
            <a:avLst/>
          </a:prstGeom>
          <a:noFill/>
          <a:ln w="9525">
            <a:noFill/>
            <a:miter lim="800000"/>
            <a:headEnd/>
            <a:tailEnd/>
          </a:ln>
        </p:spPr>
        <p:txBody>
          <a:bodyPr wrap="square">
            <a:spAutoFit/>
          </a:bodyPr>
          <a:lstStyle/>
          <a:p>
            <a:pPr eaLnBrk="0" hangingPunct="0">
              <a:lnSpc>
                <a:spcPct val="120000"/>
              </a:lnSpc>
              <a:buClr>
                <a:srgbClr val="33CC33"/>
              </a:buClr>
            </a:pPr>
            <a:r>
              <a:rPr lang="zh-CN" altLang="en-US" sz="2400" b="1" dirty="0" smtClean="0">
                <a:solidFill>
                  <a:srgbClr val="3366CC"/>
                </a:solidFill>
                <a:latin typeface="华文中宋" pitchFamily="2" charset="-122"/>
                <a:ea typeface="华文中宋" pitchFamily="2" charset="-122"/>
              </a:rPr>
              <a:t>期权行情界面</a:t>
            </a:r>
            <a:endParaRPr lang="zh-CN" altLang="zh-CN" sz="2400" b="1" dirty="0" smtClean="0">
              <a:solidFill>
                <a:srgbClr val="3366CC"/>
              </a:solidFill>
              <a:latin typeface="华文中宋" pitchFamily="2" charset="-122"/>
              <a:ea typeface="华文中宋" pitchFamily="2" charset="-122"/>
            </a:endParaRPr>
          </a:p>
        </p:txBody>
      </p:sp>
      <p:sp>
        <p:nvSpPr>
          <p:cNvPr id="20" name="TextBox 19"/>
          <p:cNvSpPr txBox="1"/>
          <p:nvPr/>
        </p:nvSpPr>
        <p:spPr>
          <a:xfrm>
            <a:off x="2393140" y="1064822"/>
            <a:ext cx="3907051" cy="438582"/>
          </a:xfrm>
          <a:prstGeom prst="rect">
            <a:avLst/>
          </a:prstGeom>
          <a:solidFill>
            <a:schemeClr val="bg1">
              <a:lumMod val="95000"/>
            </a:schemeClr>
          </a:solidFill>
        </p:spPr>
        <p:txBody>
          <a:bodyPr wrap="square" rtlCol="0" anchor="ctr">
            <a:spAutoFit/>
          </a:bodyPr>
          <a:lstStyle/>
          <a:p>
            <a:pPr marL="0" lvl="1">
              <a:lnSpc>
                <a:spcPct val="125000"/>
              </a:lnSpc>
            </a:pPr>
            <a:r>
              <a:rPr lang="zh-CN" altLang="en-US" sz="1800" dirty="0" smtClean="0">
                <a:solidFill>
                  <a:srgbClr val="0070C0"/>
                </a:solidFill>
                <a:latin typeface="华文中宋" pitchFamily="2" charset="-122"/>
                <a:ea typeface="华文中宋" pitchFamily="2" charset="-122"/>
                <a:cs typeface="Times New Roman" pitchFamily="18" charset="0"/>
              </a:rPr>
              <a:t>沪深</a:t>
            </a:r>
            <a:r>
              <a:rPr lang="en-US" altLang="zh-CN" sz="1800" dirty="0" smtClean="0">
                <a:solidFill>
                  <a:srgbClr val="0070C0"/>
                </a:solidFill>
                <a:latin typeface="华文中宋" pitchFamily="2" charset="-122"/>
                <a:ea typeface="华文中宋" pitchFamily="2" charset="-122"/>
                <a:cs typeface="Times New Roman" pitchFamily="18" charset="0"/>
              </a:rPr>
              <a:t>300</a:t>
            </a:r>
            <a:r>
              <a:rPr lang="zh-CN" altLang="en-US" sz="1800" dirty="0" smtClean="0">
                <a:solidFill>
                  <a:srgbClr val="0070C0"/>
                </a:solidFill>
                <a:latin typeface="华文中宋" pitchFamily="2" charset="-122"/>
                <a:ea typeface="华文中宋" pitchFamily="2" charset="-122"/>
                <a:cs typeface="Times New Roman" pitchFamily="18" charset="0"/>
              </a:rPr>
              <a:t>股指期权模拟交易近月合约</a:t>
            </a:r>
            <a:endParaRPr lang="en-US" altLang="zh-CN" sz="1800" dirty="0" smtClean="0">
              <a:solidFill>
                <a:srgbClr val="0070C0"/>
              </a:solidFill>
              <a:latin typeface="华文中宋" pitchFamily="2" charset="-122"/>
              <a:ea typeface="华文中宋" pitchFamily="2" charset="-122"/>
              <a:cs typeface="Times New Roman" pitchFamily="18" charset="0"/>
            </a:endParaRPr>
          </a:p>
        </p:txBody>
      </p:sp>
      <p:cxnSp>
        <p:nvCxnSpPr>
          <p:cNvPr id="22" name="直接箭头连接符 21"/>
          <p:cNvCxnSpPr/>
          <p:nvPr/>
        </p:nvCxnSpPr>
        <p:spPr>
          <a:xfrm>
            <a:off x="2895937" y="2639014"/>
            <a:ext cx="648742" cy="1678423"/>
          </a:xfrm>
          <a:prstGeom prst="straightConnector1">
            <a:avLst/>
          </a:prstGeom>
          <a:ln w="127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4" name="左中括号 23"/>
          <p:cNvSpPr/>
          <p:nvPr/>
        </p:nvSpPr>
        <p:spPr>
          <a:xfrm>
            <a:off x="3521150" y="4258593"/>
            <a:ext cx="144016" cy="303861"/>
          </a:xfrm>
          <a:prstGeom prst="leftBracket">
            <a:avLst/>
          </a:prstGeom>
          <a:ln w="19050">
            <a:solidFill>
              <a:srgbClr val="FFC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TextBox 27"/>
          <p:cNvSpPr txBox="1"/>
          <p:nvPr/>
        </p:nvSpPr>
        <p:spPr>
          <a:xfrm>
            <a:off x="2060219" y="1990581"/>
            <a:ext cx="1575677" cy="646331"/>
          </a:xfrm>
          <a:prstGeom prst="rect">
            <a:avLst/>
          </a:prstGeom>
          <a:ln>
            <a:solidFill>
              <a:srgbClr val="FFC00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sz="1800" dirty="0" smtClean="0">
                <a:solidFill>
                  <a:srgbClr val="0070C0"/>
                </a:solidFill>
                <a:latin typeface="华文中宋" pitchFamily="2" charset="-122"/>
                <a:ea typeface="华文中宋" pitchFamily="2" charset="-122"/>
                <a:cs typeface="Times New Roman" pitchFamily="18" charset="0"/>
              </a:rPr>
              <a:t>行权价格</a:t>
            </a:r>
            <a:r>
              <a:rPr lang="zh-CN" altLang="en-US" sz="1800" dirty="0">
                <a:solidFill>
                  <a:srgbClr val="0070C0"/>
                </a:solidFill>
                <a:latin typeface="华文中宋" pitchFamily="2" charset="-122"/>
                <a:ea typeface="华文中宋" pitchFamily="2" charset="-122"/>
                <a:cs typeface="Times New Roman" pitchFamily="18" charset="0"/>
              </a:rPr>
              <a:t>间距：</a:t>
            </a:r>
            <a:r>
              <a:rPr lang="en-US" altLang="zh-CN" sz="1800" dirty="0">
                <a:solidFill>
                  <a:srgbClr val="0070C0"/>
                </a:solidFill>
                <a:latin typeface="华文中宋" pitchFamily="2" charset="-122"/>
                <a:ea typeface="华文中宋" pitchFamily="2" charset="-122"/>
                <a:cs typeface="Times New Roman" pitchFamily="18" charset="0"/>
              </a:rPr>
              <a:t>50</a:t>
            </a:r>
            <a:r>
              <a:rPr lang="zh-CN" altLang="en-US" sz="1800" dirty="0">
                <a:solidFill>
                  <a:srgbClr val="0070C0"/>
                </a:solidFill>
                <a:latin typeface="华文中宋" pitchFamily="2" charset="-122"/>
                <a:ea typeface="华文中宋" pitchFamily="2" charset="-122"/>
                <a:cs typeface="Times New Roman" pitchFamily="18" charset="0"/>
              </a:rPr>
              <a:t>点</a:t>
            </a:r>
          </a:p>
        </p:txBody>
      </p:sp>
    </p:spTree>
    <p:extLst>
      <p:ext uri="{BB962C8B-B14F-4D97-AF65-F5344CB8AC3E}">
        <p14:creationId xmlns="" xmlns:p14="http://schemas.microsoft.com/office/powerpoint/2010/main" val="2946706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ppt_x"/>
                                          </p:val>
                                        </p:tav>
                                        <p:tav tm="100000">
                                          <p:val>
                                            <p:strVal val="#ppt_x"/>
                                          </p:val>
                                        </p:tav>
                                      </p:tavLst>
                                    </p:anim>
                                    <p:anim calcmode="lin" valueType="num">
                                      <p:cBhvr additive="base">
                                        <p:cTn id="32" dur="500" fill="hold"/>
                                        <p:tgtEl>
                                          <p:spTgt spid="24"/>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500" fill="hold"/>
                                        <p:tgtEl>
                                          <p:spTgt spid="22"/>
                                        </p:tgtEl>
                                        <p:attrNameLst>
                                          <p:attrName>ppt_x</p:attrName>
                                        </p:attrNameLst>
                                      </p:cBhvr>
                                      <p:tavLst>
                                        <p:tav tm="0">
                                          <p:val>
                                            <p:strVal val="#ppt_x"/>
                                          </p:val>
                                        </p:tav>
                                        <p:tav tm="100000">
                                          <p:val>
                                            <p:strVal val="#ppt_x"/>
                                          </p:val>
                                        </p:tav>
                                      </p:tavLst>
                                    </p:anim>
                                    <p:anim calcmode="lin" valueType="num">
                                      <p:cBhvr additive="base">
                                        <p:cTn id="36" dur="500" fill="hold"/>
                                        <p:tgtEl>
                                          <p:spTgt spid="2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500" fill="hold"/>
                                        <p:tgtEl>
                                          <p:spTgt spid="28"/>
                                        </p:tgtEl>
                                        <p:attrNameLst>
                                          <p:attrName>ppt_x</p:attrName>
                                        </p:attrNameLst>
                                      </p:cBhvr>
                                      <p:tavLst>
                                        <p:tav tm="0">
                                          <p:val>
                                            <p:strVal val="#ppt_x"/>
                                          </p:val>
                                        </p:tav>
                                        <p:tav tm="100000">
                                          <p:val>
                                            <p:strVal val="#ppt_x"/>
                                          </p:val>
                                        </p:tav>
                                      </p:tavLst>
                                    </p:anim>
                                    <p:anim calcmode="lin" valueType="num">
                                      <p:cBhvr additive="base">
                                        <p:cTn id="4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additive="base">
                                        <p:cTn id="53" dur="500" fill="hold"/>
                                        <p:tgtEl>
                                          <p:spTgt spid="15"/>
                                        </p:tgtEl>
                                        <p:attrNameLst>
                                          <p:attrName>ppt_x</p:attrName>
                                        </p:attrNameLst>
                                      </p:cBhvr>
                                      <p:tavLst>
                                        <p:tav tm="0">
                                          <p:val>
                                            <p:strVal val="#ppt_x"/>
                                          </p:val>
                                        </p:tav>
                                        <p:tav tm="100000">
                                          <p:val>
                                            <p:strVal val="#ppt_x"/>
                                          </p:val>
                                        </p:tav>
                                      </p:tavLst>
                                    </p:anim>
                                    <p:anim calcmode="lin" valueType="num">
                                      <p:cBhvr additive="base">
                                        <p:cTn id="5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500" fill="hold"/>
                                        <p:tgtEl>
                                          <p:spTgt spid="16"/>
                                        </p:tgtEl>
                                        <p:attrNameLst>
                                          <p:attrName>ppt_x</p:attrName>
                                        </p:attrNameLst>
                                      </p:cBhvr>
                                      <p:tavLst>
                                        <p:tav tm="0">
                                          <p:val>
                                            <p:strVal val="#ppt_x"/>
                                          </p:val>
                                        </p:tav>
                                        <p:tav tm="100000">
                                          <p:val>
                                            <p:strVal val="#ppt_x"/>
                                          </p:val>
                                        </p:tav>
                                      </p:tavLst>
                                    </p:anim>
                                    <p:anim calcmode="lin" valueType="num">
                                      <p:cBhvr additive="base">
                                        <p:cTn id="60" dur="500" fill="hold"/>
                                        <p:tgtEl>
                                          <p:spTgt spid="16"/>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7"/>
                                        </p:tgtEl>
                                        <p:attrNameLst>
                                          <p:attrName>style.visibility</p:attrName>
                                        </p:attrNameLst>
                                      </p:cBhvr>
                                      <p:to>
                                        <p:strVal val="visible"/>
                                      </p:to>
                                    </p:set>
                                    <p:anim calcmode="lin" valueType="num">
                                      <p:cBhvr additive="base">
                                        <p:cTn id="63" dur="500" fill="hold"/>
                                        <p:tgtEl>
                                          <p:spTgt spid="17"/>
                                        </p:tgtEl>
                                        <p:attrNameLst>
                                          <p:attrName>ppt_x</p:attrName>
                                        </p:attrNameLst>
                                      </p:cBhvr>
                                      <p:tavLst>
                                        <p:tav tm="0">
                                          <p:val>
                                            <p:strVal val="#ppt_x"/>
                                          </p:val>
                                        </p:tav>
                                        <p:tav tm="100000">
                                          <p:val>
                                            <p:strVal val="#ppt_x"/>
                                          </p:val>
                                        </p:tav>
                                      </p:tavLst>
                                    </p:anim>
                                    <p:anim calcmode="lin" valueType="num">
                                      <p:cBhvr additive="base">
                                        <p:cTn id="64" dur="500" fill="hold"/>
                                        <p:tgtEl>
                                          <p:spTgt spid="17"/>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anim calcmode="lin" valueType="num">
                                      <p:cBhvr additive="base">
                                        <p:cTn id="67" dur="500" fill="hold"/>
                                        <p:tgtEl>
                                          <p:spTgt spid="18"/>
                                        </p:tgtEl>
                                        <p:attrNameLst>
                                          <p:attrName>ppt_x</p:attrName>
                                        </p:attrNameLst>
                                      </p:cBhvr>
                                      <p:tavLst>
                                        <p:tav tm="0">
                                          <p:val>
                                            <p:strVal val="#ppt_x"/>
                                          </p:val>
                                        </p:tav>
                                        <p:tav tm="100000">
                                          <p:val>
                                            <p:strVal val="#ppt_x"/>
                                          </p:val>
                                        </p:tav>
                                      </p:tavLst>
                                    </p:anim>
                                    <p:anim calcmode="lin" valueType="num">
                                      <p:cBhvr additive="base">
                                        <p:cTn id="6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1" grpId="0" animBg="1"/>
      <p:bldP spid="12" grpId="0" animBg="1"/>
      <p:bldP spid="15" grpId="0" animBg="1"/>
      <p:bldP spid="16" grpId="0" animBg="1"/>
      <p:bldP spid="18" grpId="0" animBg="1"/>
      <p:bldP spid="24" grpId="0" animBg="1"/>
      <p:bldP spid="2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924944"/>
            <a:ext cx="9144000" cy="2945154"/>
          </a:xfrm>
          <a:prstGeom prst="rect">
            <a:avLst/>
          </a:prstGeom>
        </p:spPr>
      </p:pic>
      <p:sp>
        <p:nvSpPr>
          <p:cNvPr id="2" name="灯片编号占位符 1"/>
          <p:cNvSpPr>
            <a:spLocks noGrp="1"/>
          </p:cNvSpPr>
          <p:nvPr>
            <p:ph type="sldNum" sz="quarter" idx="10"/>
          </p:nvPr>
        </p:nvSpPr>
        <p:spPr/>
        <p:txBody>
          <a:bodyPr/>
          <a:lstStyle/>
          <a:p>
            <a:pPr>
              <a:defRPr/>
            </a:pPr>
            <a:r>
              <a:rPr lang="en-US" altLang="zh-CN" smtClean="0"/>
              <a:t>- </a:t>
            </a:r>
            <a:fld id="{A5F9C235-3658-4CBB-9B7C-92C89262753C}" type="slidenum">
              <a:rPr lang="en-US" altLang="zh-CN" smtClean="0"/>
              <a:pPr>
                <a:defRPr/>
              </a:pPr>
              <a:t>12</a:t>
            </a:fld>
            <a:r>
              <a:rPr lang="en-US" altLang="zh-CN" smtClean="0"/>
              <a:t> -</a:t>
            </a:r>
            <a:endParaRPr lang="en-US" altLang="zh-CN"/>
          </a:p>
        </p:txBody>
      </p:sp>
      <p:sp>
        <p:nvSpPr>
          <p:cNvPr id="4" name="椭圆 3"/>
          <p:cNvSpPr/>
          <p:nvPr/>
        </p:nvSpPr>
        <p:spPr>
          <a:xfrm>
            <a:off x="3973785" y="3933056"/>
            <a:ext cx="647503" cy="2448272"/>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箭头连接符 4"/>
          <p:cNvCxnSpPr/>
          <p:nvPr/>
        </p:nvCxnSpPr>
        <p:spPr>
          <a:xfrm flipH="1">
            <a:off x="4464938" y="2612993"/>
            <a:ext cx="901508" cy="1320063"/>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997678" y="2179625"/>
            <a:ext cx="1143008" cy="406843"/>
          </a:xfrm>
          <a:prstGeom prst="rect">
            <a:avLst/>
          </a:prstGeom>
          <a:noFill/>
          <a:ln w="19050">
            <a:solidFill>
              <a:srgbClr val="FFC000"/>
            </a:solidFill>
          </a:ln>
        </p:spPr>
        <p:txBody>
          <a:bodyPr wrap="square" rtlCol="0" anchor="ctr">
            <a:spAutoFit/>
          </a:bodyPr>
          <a:lstStyle/>
          <a:p>
            <a:pPr marL="0" lvl="1">
              <a:lnSpc>
                <a:spcPct val="125000"/>
              </a:lnSpc>
            </a:pPr>
            <a:r>
              <a:rPr lang="zh-CN" altLang="en-US" sz="1800" dirty="0" smtClean="0">
                <a:solidFill>
                  <a:srgbClr val="0070C0"/>
                </a:solidFill>
                <a:latin typeface="华文中宋" pitchFamily="2" charset="-122"/>
                <a:ea typeface="华文中宋" pitchFamily="2" charset="-122"/>
                <a:cs typeface="Times New Roman" pitchFamily="18" charset="0"/>
              </a:rPr>
              <a:t>行权价格</a:t>
            </a:r>
            <a:endParaRPr lang="en-US" altLang="zh-CN" sz="1800" dirty="0" smtClean="0">
              <a:solidFill>
                <a:srgbClr val="0070C0"/>
              </a:solidFill>
              <a:latin typeface="华文中宋" pitchFamily="2" charset="-122"/>
              <a:ea typeface="华文中宋" pitchFamily="2" charset="-122"/>
              <a:cs typeface="Times New Roman" pitchFamily="18" charset="0"/>
            </a:endParaRPr>
          </a:p>
        </p:txBody>
      </p:sp>
      <p:cxnSp>
        <p:nvCxnSpPr>
          <p:cNvPr id="9" name="直接箭头连接符 8"/>
          <p:cNvCxnSpPr>
            <a:stCxn id="11" idx="2"/>
          </p:cNvCxnSpPr>
          <p:nvPr/>
        </p:nvCxnSpPr>
        <p:spPr>
          <a:xfrm flipH="1">
            <a:off x="4052101" y="2067382"/>
            <a:ext cx="176373" cy="953993"/>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668923" y="1628800"/>
            <a:ext cx="1119101" cy="438582"/>
          </a:xfrm>
          <a:prstGeom prst="rect">
            <a:avLst/>
          </a:prstGeom>
          <a:noFill/>
          <a:ln w="19050">
            <a:solidFill>
              <a:srgbClr val="FFC000"/>
            </a:solidFill>
          </a:ln>
        </p:spPr>
        <p:txBody>
          <a:bodyPr wrap="square" rtlCol="0" anchor="ctr">
            <a:spAutoFit/>
          </a:bodyPr>
          <a:lstStyle/>
          <a:p>
            <a:pPr marL="0" lvl="1">
              <a:lnSpc>
                <a:spcPct val="125000"/>
              </a:lnSpc>
            </a:pPr>
            <a:r>
              <a:rPr lang="zh-CN" altLang="en-US" sz="1800" dirty="0" smtClean="0">
                <a:solidFill>
                  <a:srgbClr val="0070C0"/>
                </a:solidFill>
                <a:latin typeface="华文中宋" pitchFamily="2" charset="-122"/>
                <a:ea typeface="华文中宋" pitchFamily="2" charset="-122"/>
                <a:cs typeface="Times New Roman" pitchFamily="18" charset="0"/>
              </a:rPr>
              <a:t>合约月份</a:t>
            </a:r>
            <a:endParaRPr lang="en-US" altLang="zh-CN" sz="1800" dirty="0" smtClean="0">
              <a:solidFill>
                <a:srgbClr val="0070C0"/>
              </a:solidFill>
              <a:latin typeface="华文中宋" pitchFamily="2" charset="-122"/>
              <a:ea typeface="华文中宋" pitchFamily="2" charset="-122"/>
              <a:cs typeface="Times New Roman" pitchFamily="18" charset="0"/>
            </a:endParaRPr>
          </a:p>
        </p:txBody>
      </p:sp>
      <p:sp>
        <p:nvSpPr>
          <p:cNvPr id="12" name="矩形 11"/>
          <p:cNvSpPr/>
          <p:nvPr/>
        </p:nvSpPr>
        <p:spPr>
          <a:xfrm>
            <a:off x="0" y="2884543"/>
            <a:ext cx="3786214" cy="31288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noFill/>
            </a:endParaRPr>
          </a:p>
        </p:txBody>
      </p:sp>
      <p:cxnSp>
        <p:nvCxnSpPr>
          <p:cNvPr id="13" name="直接箭头连接符 12"/>
          <p:cNvCxnSpPr>
            <a:stCxn id="15" idx="2"/>
          </p:cNvCxnSpPr>
          <p:nvPr/>
        </p:nvCxnSpPr>
        <p:spPr>
          <a:xfrm flipH="1">
            <a:off x="1259632" y="1891627"/>
            <a:ext cx="216024" cy="99291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16105" y="1484784"/>
            <a:ext cx="1119101" cy="406843"/>
          </a:xfrm>
          <a:prstGeom prst="rect">
            <a:avLst/>
          </a:prstGeom>
          <a:noFill/>
          <a:ln w="19050">
            <a:solidFill>
              <a:srgbClr val="FF0000"/>
            </a:solidFill>
          </a:ln>
        </p:spPr>
        <p:txBody>
          <a:bodyPr wrap="square" rtlCol="0" anchor="ctr">
            <a:spAutoFit/>
          </a:bodyPr>
          <a:lstStyle/>
          <a:p>
            <a:pPr marL="0" lvl="1">
              <a:lnSpc>
                <a:spcPct val="125000"/>
              </a:lnSpc>
            </a:pPr>
            <a:r>
              <a:rPr lang="zh-CN" altLang="en-US" sz="1800" dirty="0" smtClean="0">
                <a:solidFill>
                  <a:srgbClr val="0070C0"/>
                </a:solidFill>
                <a:latin typeface="华文中宋" pitchFamily="2" charset="-122"/>
                <a:ea typeface="华文中宋" pitchFamily="2" charset="-122"/>
                <a:cs typeface="Times New Roman" pitchFamily="18" charset="0"/>
              </a:rPr>
              <a:t>看涨期权</a:t>
            </a:r>
            <a:endParaRPr lang="en-US" altLang="zh-CN" sz="1800" dirty="0" smtClean="0">
              <a:solidFill>
                <a:srgbClr val="0070C0"/>
              </a:solidFill>
              <a:latin typeface="华文中宋" pitchFamily="2" charset="-122"/>
              <a:ea typeface="华文中宋" pitchFamily="2" charset="-122"/>
              <a:cs typeface="Times New Roman" pitchFamily="18" charset="0"/>
            </a:endParaRPr>
          </a:p>
        </p:txBody>
      </p:sp>
      <p:sp>
        <p:nvSpPr>
          <p:cNvPr id="16" name="矩形 15"/>
          <p:cNvSpPr/>
          <p:nvPr/>
        </p:nvSpPr>
        <p:spPr>
          <a:xfrm>
            <a:off x="4857752" y="2924944"/>
            <a:ext cx="3786214" cy="3128802"/>
          </a:xfrm>
          <a:prstGeom prst="rect">
            <a:avLst/>
          </a:prstGeom>
          <a:noFill/>
          <a:ln>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noFill/>
            </a:endParaRPr>
          </a:p>
        </p:txBody>
      </p:sp>
      <p:cxnSp>
        <p:nvCxnSpPr>
          <p:cNvPr id="17" name="直接箭头连接符 16"/>
          <p:cNvCxnSpPr/>
          <p:nvPr/>
        </p:nvCxnSpPr>
        <p:spPr>
          <a:xfrm flipH="1">
            <a:off x="7092280" y="2205646"/>
            <a:ext cx="216024" cy="719298"/>
          </a:xfrm>
          <a:prstGeom prst="straightConnector1">
            <a:avLst/>
          </a:prstGeom>
          <a:ln w="19050">
            <a:solidFill>
              <a:srgbClr val="00FF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750859" y="1798803"/>
            <a:ext cx="1119101" cy="406843"/>
          </a:xfrm>
          <a:prstGeom prst="rect">
            <a:avLst/>
          </a:prstGeom>
          <a:noFill/>
          <a:ln w="19050">
            <a:solidFill>
              <a:srgbClr val="00FF00"/>
            </a:solidFill>
          </a:ln>
        </p:spPr>
        <p:txBody>
          <a:bodyPr wrap="square" rtlCol="0" anchor="ctr">
            <a:spAutoFit/>
          </a:bodyPr>
          <a:lstStyle/>
          <a:p>
            <a:pPr marL="0" lvl="1">
              <a:lnSpc>
                <a:spcPct val="125000"/>
              </a:lnSpc>
            </a:pPr>
            <a:r>
              <a:rPr lang="zh-CN" altLang="en-US" sz="1800" dirty="0" smtClean="0">
                <a:solidFill>
                  <a:srgbClr val="0070C0"/>
                </a:solidFill>
                <a:latin typeface="华文中宋" pitchFamily="2" charset="-122"/>
                <a:ea typeface="华文中宋" pitchFamily="2" charset="-122"/>
                <a:cs typeface="Times New Roman" pitchFamily="18" charset="0"/>
              </a:rPr>
              <a:t>看</a:t>
            </a:r>
            <a:r>
              <a:rPr lang="zh-CN" altLang="en-US" sz="1800" dirty="0">
                <a:solidFill>
                  <a:srgbClr val="0070C0"/>
                </a:solidFill>
                <a:latin typeface="华文中宋" pitchFamily="2" charset="-122"/>
                <a:ea typeface="华文中宋" pitchFamily="2" charset="-122"/>
                <a:cs typeface="Times New Roman" pitchFamily="18" charset="0"/>
              </a:rPr>
              <a:t>跌</a:t>
            </a:r>
            <a:r>
              <a:rPr lang="zh-CN" altLang="en-US" sz="1800" dirty="0" smtClean="0">
                <a:solidFill>
                  <a:srgbClr val="0070C0"/>
                </a:solidFill>
                <a:latin typeface="华文中宋" pitchFamily="2" charset="-122"/>
                <a:ea typeface="华文中宋" pitchFamily="2" charset="-122"/>
                <a:cs typeface="Times New Roman" pitchFamily="18" charset="0"/>
              </a:rPr>
              <a:t>期权</a:t>
            </a:r>
            <a:endParaRPr lang="en-US" altLang="zh-CN" sz="1800" dirty="0" smtClean="0">
              <a:solidFill>
                <a:srgbClr val="0070C0"/>
              </a:solidFill>
              <a:latin typeface="华文中宋" pitchFamily="2" charset="-122"/>
              <a:ea typeface="华文中宋" pitchFamily="2" charset="-122"/>
              <a:cs typeface="Times New Roman" pitchFamily="18" charset="0"/>
            </a:endParaRPr>
          </a:p>
        </p:txBody>
      </p:sp>
      <p:sp>
        <p:nvSpPr>
          <p:cNvPr id="19" name="矩形 18"/>
          <p:cNvSpPr>
            <a:spLocks noChangeArrowheads="1"/>
          </p:cNvSpPr>
          <p:nvPr/>
        </p:nvSpPr>
        <p:spPr bwMode="auto">
          <a:xfrm>
            <a:off x="142844" y="548680"/>
            <a:ext cx="3857652" cy="497829"/>
          </a:xfrm>
          <a:prstGeom prst="rect">
            <a:avLst/>
          </a:prstGeom>
          <a:noFill/>
          <a:ln w="9525">
            <a:noFill/>
            <a:miter lim="800000"/>
            <a:headEnd/>
            <a:tailEnd/>
          </a:ln>
        </p:spPr>
        <p:txBody>
          <a:bodyPr wrap="square">
            <a:spAutoFit/>
          </a:bodyPr>
          <a:lstStyle/>
          <a:p>
            <a:pPr eaLnBrk="0" hangingPunct="0">
              <a:lnSpc>
                <a:spcPct val="120000"/>
              </a:lnSpc>
              <a:buClr>
                <a:srgbClr val="33CC33"/>
              </a:buClr>
            </a:pPr>
            <a:r>
              <a:rPr lang="zh-CN" altLang="en-US" sz="2400" b="1" dirty="0" smtClean="0">
                <a:solidFill>
                  <a:srgbClr val="3366CC"/>
                </a:solidFill>
                <a:latin typeface="华文中宋" pitchFamily="2" charset="-122"/>
                <a:ea typeface="华文中宋" pitchFamily="2" charset="-122"/>
              </a:rPr>
              <a:t>期权行情界面</a:t>
            </a:r>
            <a:endParaRPr lang="zh-CN" altLang="zh-CN" sz="2400" b="1" dirty="0" smtClean="0">
              <a:solidFill>
                <a:srgbClr val="3366CC"/>
              </a:solidFill>
              <a:latin typeface="华文中宋" pitchFamily="2" charset="-122"/>
              <a:ea typeface="华文中宋" pitchFamily="2" charset="-122"/>
            </a:endParaRPr>
          </a:p>
        </p:txBody>
      </p:sp>
      <p:sp>
        <p:nvSpPr>
          <p:cNvPr id="20" name="TextBox 19"/>
          <p:cNvSpPr txBox="1"/>
          <p:nvPr/>
        </p:nvSpPr>
        <p:spPr>
          <a:xfrm>
            <a:off x="2393140" y="1064822"/>
            <a:ext cx="3907051" cy="438582"/>
          </a:xfrm>
          <a:prstGeom prst="rect">
            <a:avLst/>
          </a:prstGeom>
          <a:solidFill>
            <a:schemeClr val="bg1">
              <a:lumMod val="95000"/>
            </a:schemeClr>
          </a:solidFill>
        </p:spPr>
        <p:txBody>
          <a:bodyPr wrap="square" rtlCol="0" anchor="ctr">
            <a:spAutoFit/>
          </a:bodyPr>
          <a:lstStyle/>
          <a:p>
            <a:pPr marL="0" lvl="1">
              <a:lnSpc>
                <a:spcPct val="125000"/>
              </a:lnSpc>
            </a:pPr>
            <a:r>
              <a:rPr lang="zh-CN" altLang="en-US" sz="1800" dirty="0" smtClean="0">
                <a:solidFill>
                  <a:srgbClr val="0070C0"/>
                </a:solidFill>
                <a:latin typeface="华文中宋" pitchFamily="2" charset="-122"/>
                <a:ea typeface="华文中宋" pitchFamily="2" charset="-122"/>
                <a:cs typeface="Times New Roman" pitchFamily="18" charset="0"/>
              </a:rPr>
              <a:t>沪深</a:t>
            </a:r>
            <a:r>
              <a:rPr lang="en-US" altLang="zh-CN" sz="1800" dirty="0" smtClean="0">
                <a:solidFill>
                  <a:srgbClr val="0070C0"/>
                </a:solidFill>
                <a:latin typeface="华文中宋" pitchFamily="2" charset="-122"/>
                <a:ea typeface="华文中宋" pitchFamily="2" charset="-122"/>
                <a:cs typeface="Times New Roman" pitchFamily="18" charset="0"/>
              </a:rPr>
              <a:t>300</a:t>
            </a:r>
            <a:r>
              <a:rPr lang="zh-CN" altLang="en-US" sz="1800" dirty="0" smtClean="0">
                <a:solidFill>
                  <a:srgbClr val="0070C0"/>
                </a:solidFill>
                <a:latin typeface="华文中宋" pitchFamily="2" charset="-122"/>
                <a:ea typeface="华文中宋" pitchFamily="2" charset="-122"/>
                <a:cs typeface="Times New Roman" pitchFamily="18" charset="0"/>
              </a:rPr>
              <a:t>股指期权模拟交易季月合约</a:t>
            </a:r>
            <a:endParaRPr lang="en-US" altLang="zh-CN" sz="1800" dirty="0" smtClean="0">
              <a:solidFill>
                <a:srgbClr val="0070C0"/>
              </a:solidFill>
              <a:latin typeface="华文中宋" pitchFamily="2" charset="-122"/>
              <a:ea typeface="华文中宋" pitchFamily="2" charset="-122"/>
              <a:cs typeface="Times New Roman" pitchFamily="18" charset="0"/>
            </a:endParaRPr>
          </a:p>
        </p:txBody>
      </p:sp>
      <p:cxnSp>
        <p:nvCxnSpPr>
          <p:cNvPr id="22" name="直接箭头连接符 21"/>
          <p:cNvCxnSpPr/>
          <p:nvPr/>
        </p:nvCxnSpPr>
        <p:spPr>
          <a:xfrm>
            <a:off x="2895937" y="2639014"/>
            <a:ext cx="648742" cy="1678423"/>
          </a:xfrm>
          <a:prstGeom prst="straightConnector1">
            <a:avLst/>
          </a:prstGeom>
          <a:ln w="127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4" name="左中括号 23"/>
          <p:cNvSpPr/>
          <p:nvPr/>
        </p:nvSpPr>
        <p:spPr>
          <a:xfrm>
            <a:off x="3521150" y="4258593"/>
            <a:ext cx="144016" cy="303861"/>
          </a:xfrm>
          <a:prstGeom prst="leftBracket">
            <a:avLst/>
          </a:prstGeom>
          <a:ln w="19050">
            <a:solidFill>
              <a:srgbClr val="FFC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TextBox 27"/>
          <p:cNvSpPr txBox="1"/>
          <p:nvPr/>
        </p:nvSpPr>
        <p:spPr>
          <a:xfrm>
            <a:off x="2060219" y="1990581"/>
            <a:ext cx="1575677" cy="646331"/>
          </a:xfrm>
          <a:prstGeom prst="rect">
            <a:avLst/>
          </a:prstGeom>
          <a:ln>
            <a:solidFill>
              <a:srgbClr val="FFC00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sz="1800" dirty="0" smtClean="0">
                <a:solidFill>
                  <a:srgbClr val="0070C0"/>
                </a:solidFill>
                <a:latin typeface="华文中宋" pitchFamily="2" charset="-122"/>
                <a:ea typeface="华文中宋" pitchFamily="2" charset="-122"/>
                <a:cs typeface="Times New Roman" pitchFamily="18" charset="0"/>
              </a:rPr>
              <a:t>行权价格</a:t>
            </a:r>
            <a:r>
              <a:rPr lang="zh-CN" altLang="en-US" sz="1800" dirty="0">
                <a:solidFill>
                  <a:srgbClr val="0070C0"/>
                </a:solidFill>
                <a:latin typeface="华文中宋" pitchFamily="2" charset="-122"/>
                <a:ea typeface="华文中宋" pitchFamily="2" charset="-122"/>
                <a:cs typeface="Times New Roman" pitchFamily="18" charset="0"/>
              </a:rPr>
              <a:t>间距</a:t>
            </a:r>
            <a:r>
              <a:rPr lang="zh-CN" altLang="en-US" sz="1800" dirty="0" smtClean="0">
                <a:solidFill>
                  <a:srgbClr val="0070C0"/>
                </a:solidFill>
                <a:latin typeface="华文中宋" pitchFamily="2" charset="-122"/>
                <a:ea typeface="华文中宋" pitchFamily="2" charset="-122"/>
                <a:cs typeface="Times New Roman" pitchFamily="18" charset="0"/>
              </a:rPr>
              <a:t>：</a:t>
            </a:r>
            <a:r>
              <a:rPr lang="en-US" altLang="zh-CN" sz="1800" dirty="0" smtClean="0">
                <a:solidFill>
                  <a:srgbClr val="0070C0"/>
                </a:solidFill>
                <a:latin typeface="华文中宋" pitchFamily="2" charset="-122"/>
                <a:ea typeface="华文中宋" pitchFamily="2" charset="-122"/>
                <a:cs typeface="Times New Roman" pitchFamily="18" charset="0"/>
              </a:rPr>
              <a:t>100</a:t>
            </a:r>
            <a:r>
              <a:rPr lang="zh-CN" altLang="en-US" sz="1800" dirty="0">
                <a:solidFill>
                  <a:srgbClr val="0070C0"/>
                </a:solidFill>
                <a:latin typeface="华文中宋" pitchFamily="2" charset="-122"/>
                <a:ea typeface="华文中宋" pitchFamily="2" charset="-122"/>
                <a:cs typeface="Times New Roman" pitchFamily="18" charset="0"/>
              </a:rPr>
              <a:t>点</a:t>
            </a:r>
          </a:p>
        </p:txBody>
      </p:sp>
    </p:spTree>
    <p:extLst>
      <p:ext uri="{BB962C8B-B14F-4D97-AF65-F5344CB8AC3E}">
        <p14:creationId xmlns="" xmlns:p14="http://schemas.microsoft.com/office/powerpoint/2010/main" val="3381775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ppt_x"/>
                                          </p:val>
                                        </p:tav>
                                        <p:tav tm="100000">
                                          <p:val>
                                            <p:strVal val="#ppt_x"/>
                                          </p:val>
                                        </p:tav>
                                      </p:tavLst>
                                    </p:anim>
                                    <p:anim calcmode="lin" valueType="num">
                                      <p:cBhvr additive="base">
                                        <p:cTn id="32" dur="500" fill="hold"/>
                                        <p:tgtEl>
                                          <p:spTgt spid="24"/>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500" fill="hold"/>
                                        <p:tgtEl>
                                          <p:spTgt spid="22"/>
                                        </p:tgtEl>
                                        <p:attrNameLst>
                                          <p:attrName>ppt_x</p:attrName>
                                        </p:attrNameLst>
                                      </p:cBhvr>
                                      <p:tavLst>
                                        <p:tav tm="0">
                                          <p:val>
                                            <p:strVal val="#ppt_x"/>
                                          </p:val>
                                        </p:tav>
                                        <p:tav tm="100000">
                                          <p:val>
                                            <p:strVal val="#ppt_x"/>
                                          </p:val>
                                        </p:tav>
                                      </p:tavLst>
                                    </p:anim>
                                    <p:anim calcmode="lin" valueType="num">
                                      <p:cBhvr additive="base">
                                        <p:cTn id="36" dur="500" fill="hold"/>
                                        <p:tgtEl>
                                          <p:spTgt spid="2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500" fill="hold"/>
                                        <p:tgtEl>
                                          <p:spTgt spid="28"/>
                                        </p:tgtEl>
                                        <p:attrNameLst>
                                          <p:attrName>ppt_x</p:attrName>
                                        </p:attrNameLst>
                                      </p:cBhvr>
                                      <p:tavLst>
                                        <p:tav tm="0">
                                          <p:val>
                                            <p:strVal val="#ppt_x"/>
                                          </p:val>
                                        </p:tav>
                                        <p:tav tm="100000">
                                          <p:val>
                                            <p:strVal val="#ppt_x"/>
                                          </p:val>
                                        </p:tav>
                                      </p:tavLst>
                                    </p:anim>
                                    <p:anim calcmode="lin" valueType="num">
                                      <p:cBhvr additive="base">
                                        <p:cTn id="4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additive="base">
                                        <p:cTn id="53" dur="500" fill="hold"/>
                                        <p:tgtEl>
                                          <p:spTgt spid="15"/>
                                        </p:tgtEl>
                                        <p:attrNameLst>
                                          <p:attrName>ppt_x</p:attrName>
                                        </p:attrNameLst>
                                      </p:cBhvr>
                                      <p:tavLst>
                                        <p:tav tm="0">
                                          <p:val>
                                            <p:strVal val="#ppt_x"/>
                                          </p:val>
                                        </p:tav>
                                        <p:tav tm="100000">
                                          <p:val>
                                            <p:strVal val="#ppt_x"/>
                                          </p:val>
                                        </p:tav>
                                      </p:tavLst>
                                    </p:anim>
                                    <p:anim calcmode="lin" valueType="num">
                                      <p:cBhvr additive="base">
                                        <p:cTn id="5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500" fill="hold"/>
                                        <p:tgtEl>
                                          <p:spTgt spid="16"/>
                                        </p:tgtEl>
                                        <p:attrNameLst>
                                          <p:attrName>ppt_x</p:attrName>
                                        </p:attrNameLst>
                                      </p:cBhvr>
                                      <p:tavLst>
                                        <p:tav tm="0">
                                          <p:val>
                                            <p:strVal val="#ppt_x"/>
                                          </p:val>
                                        </p:tav>
                                        <p:tav tm="100000">
                                          <p:val>
                                            <p:strVal val="#ppt_x"/>
                                          </p:val>
                                        </p:tav>
                                      </p:tavLst>
                                    </p:anim>
                                    <p:anim calcmode="lin" valueType="num">
                                      <p:cBhvr additive="base">
                                        <p:cTn id="60" dur="500" fill="hold"/>
                                        <p:tgtEl>
                                          <p:spTgt spid="16"/>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7"/>
                                        </p:tgtEl>
                                        <p:attrNameLst>
                                          <p:attrName>style.visibility</p:attrName>
                                        </p:attrNameLst>
                                      </p:cBhvr>
                                      <p:to>
                                        <p:strVal val="visible"/>
                                      </p:to>
                                    </p:set>
                                    <p:anim calcmode="lin" valueType="num">
                                      <p:cBhvr additive="base">
                                        <p:cTn id="63" dur="500" fill="hold"/>
                                        <p:tgtEl>
                                          <p:spTgt spid="17"/>
                                        </p:tgtEl>
                                        <p:attrNameLst>
                                          <p:attrName>ppt_x</p:attrName>
                                        </p:attrNameLst>
                                      </p:cBhvr>
                                      <p:tavLst>
                                        <p:tav tm="0">
                                          <p:val>
                                            <p:strVal val="#ppt_x"/>
                                          </p:val>
                                        </p:tav>
                                        <p:tav tm="100000">
                                          <p:val>
                                            <p:strVal val="#ppt_x"/>
                                          </p:val>
                                        </p:tav>
                                      </p:tavLst>
                                    </p:anim>
                                    <p:anim calcmode="lin" valueType="num">
                                      <p:cBhvr additive="base">
                                        <p:cTn id="64" dur="500" fill="hold"/>
                                        <p:tgtEl>
                                          <p:spTgt spid="17"/>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anim calcmode="lin" valueType="num">
                                      <p:cBhvr additive="base">
                                        <p:cTn id="67" dur="500" fill="hold"/>
                                        <p:tgtEl>
                                          <p:spTgt spid="18"/>
                                        </p:tgtEl>
                                        <p:attrNameLst>
                                          <p:attrName>ppt_x</p:attrName>
                                        </p:attrNameLst>
                                      </p:cBhvr>
                                      <p:tavLst>
                                        <p:tav tm="0">
                                          <p:val>
                                            <p:strVal val="#ppt_x"/>
                                          </p:val>
                                        </p:tav>
                                        <p:tav tm="100000">
                                          <p:val>
                                            <p:strVal val="#ppt_x"/>
                                          </p:val>
                                        </p:tav>
                                      </p:tavLst>
                                    </p:anim>
                                    <p:anim calcmode="lin" valueType="num">
                                      <p:cBhvr additive="base">
                                        <p:cTn id="6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1" grpId="0" animBg="1"/>
      <p:bldP spid="12" grpId="0" animBg="1"/>
      <p:bldP spid="15" grpId="0" animBg="1"/>
      <p:bldP spid="16" grpId="0" animBg="1"/>
      <p:bldP spid="18" grpId="0" animBg="1"/>
      <p:bldP spid="24" grpId="0" animBg="1"/>
      <p:bldP spid="2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3"/>
          <p:cNvSpPr>
            <a:spLocks noGrp="1" noChangeArrowheads="1"/>
          </p:cNvSpPr>
          <p:nvPr>
            <p:ph type="sldNum" sz="quarter" idx="10"/>
          </p:nvPr>
        </p:nvSpPr>
        <p:spPr>
          <a:noFill/>
        </p:spPr>
        <p:txBody>
          <a:bodyPr/>
          <a:lstStyle/>
          <a:p>
            <a:r>
              <a:rPr lang="en-US" altLang="zh-CN" dirty="0" smtClean="0">
                <a:ea typeface="宋体" charset="-122"/>
              </a:rPr>
              <a:t>- </a:t>
            </a:r>
            <a:fld id="{D9FD17A8-6E52-430F-8FA7-990266B8FE54}" type="slidenum">
              <a:rPr lang="en-US" altLang="zh-CN" smtClean="0">
                <a:ea typeface="宋体" charset="-122"/>
              </a:rPr>
              <a:pPr/>
              <a:t>13</a:t>
            </a:fld>
            <a:r>
              <a:rPr lang="en-US" altLang="zh-CN" dirty="0" smtClean="0">
                <a:ea typeface="宋体" charset="-122"/>
              </a:rPr>
              <a:t> -</a:t>
            </a:r>
          </a:p>
        </p:txBody>
      </p:sp>
      <p:sp>
        <p:nvSpPr>
          <p:cNvPr id="4100" name="灯片编号占位符 3"/>
          <p:cNvSpPr txBox="1">
            <a:spLocks noGrp="1"/>
          </p:cNvSpPr>
          <p:nvPr/>
        </p:nvSpPr>
        <p:spPr bwMode="auto">
          <a:xfrm>
            <a:off x="7342188" y="6237288"/>
            <a:ext cx="1801812" cy="331787"/>
          </a:xfrm>
          <a:prstGeom prst="rect">
            <a:avLst/>
          </a:prstGeom>
          <a:noFill/>
          <a:ln w="9525">
            <a:noFill/>
            <a:miter lim="800000"/>
            <a:headEnd/>
            <a:tailEnd/>
          </a:ln>
        </p:spPr>
        <p:txBody>
          <a:bodyPr/>
          <a:lstStyle/>
          <a:p>
            <a:pPr algn="r"/>
            <a:r>
              <a:rPr lang="en-US" altLang="zh-CN" sz="1000" b="1" dirty="0">
                <a:solidFill>
                  <a:srgbClr val="969696"/>
                </a:solidFill>
              </a:rPr>
              <a:t>- </a:t>
            </a:r>
            <a:fld id="{5AAEF857-5CA7-4B8C-A7AE-BE2A9C73AA02}" type="slidenum">
              <a:rPr lang="en-US" altLang="zh-CN" sz="1000" b="1">
                <a:solidFill>
                  <a:srgbClr val="969696"/>
                </a:solidFill>
              </a:rPr>
              <a:pPr algn="r"/>
              <a:t>13</a:t>
            </a:fld>
            <a:r>
              <a:rPr lang="en-US" altLang="zh-CN" sz="1000" b="1" dirty="0">
                <a:solidFill>
                  <a:srgbClr val="969696"/>
                </a:solidFill>
              </a:rPr>
              <a:t> -</a:t>
            </a:r>
          </a:p>
        </p:txBody>
      </p:sp>
      <p:sp>
        <p:nvSpPr>
          <p:cNvPr id="4101" name="灯片编号占位符 1"/>
          <p:cNvSpPr txBox="1">
            <a:spLocks noGrp="1"/>
          </p:cNvSpPr>
          <p:nvPr/>
        </p:nvSpPr>
        <p:spPr bwMode="auto">
          <a:xfrm>
            <a:off x="7342188" y="6237288"/>
            <a:ext cx="1801812" cy="331787"/>
          </a:xfrm>
          <a:prstGeom prst="rect">
            <a:avLst/>
          </a:prstGeom>
          <a:noFill/>
          <a:ln w="9525">
            <a:noFill/>
            <a:miter lim="800000"/>
            <a:headEnd/>
            <a:tailEnd/>
          </a:ln>
        </p:spPr>
        <p:txBody>
          <a:bodyPr/>
          <a:lstStyle/>
          <a:p>
            <a:pPr algn="r"/>
            <a:r>
              <a:rPr lang="en-US" altLang="zh-CN" sz="1000" b="1" dirty="0">
                <a:solidFill>
                  <a:srgbClr val="969696"/>
                </a:solidFill>
              </a:rPr>
              <a:t>- </a:t>
            </a:r>
            <a:fld id="{0240A2B3-4574-4CEC-B052-9E0FA80B53D9}" type="slidenum">
              <a:rPr lang="en-US" altLang="zh-CN" sz="1000" b="1">
                <a:solidFill>
                  <a:srgbClr val="969696"/>
                </a:solidFill>
              </a:rPr>
              <a:pPr algn="r"/>
              <a:t>13</a:t>
            </a:fld>
            <a:r>
              <a:rPr lang="en-US" altLang="zh-CN" sz="1000" b="1" dirty="0">
                <a:solidFill>
                  <a:srgbClr val="969696"/>
                </a:solidFill>
              </a:rPr>
              <a:t> -</a:t>
            </a:r>
          </a:p>
        </p:txBody>
      </p:sp>
      <p:sp>
        <p:nvSpPr>
          <p:cNvPr id="7" name="矩形 6"/>
          <p:cNvSpPr>
            <a:spLocks noChangeArrowheads="1"/>
          </p:cNvSpPr>
          <p:nvPr/>
        </p:nvSpPr>
        <p:spPr bwMode="auto">
          <a:xfrm>
            <a:off x="500034" y="1357298"/>
            <a:ext cx="8143932" cy="3323987"/>
          </a:xfrm>
          <a:prstGeom prst="rect">
            <a:avLst/>
          </a:prstGeom>
          <a:noFill/>
          <a:ln w="9525">
            <a:noFill/>
            <a:miter lim="800000"/>
            <a:headEnd/>
            <a:tailEnd/>
          </a:ln>
        </p:spPr>
        <p:txBody>
          <a:bodyPr wrap="square">
            <a:spAutoFit/>
          </a:bodyPr>
          <a:lstStyle/>
          <a:p>
            <a:pPr>
              <a:lnSpc>
                <a:spcPct val="150000"/>
              </a:lnSpc>
              <a:buClr>
                <a:srgbClr val="33CC33"/>
              </a:buClr>
              <a:buFont typeface="Wingdings" pitchFamily="2" charset="2"/>
              <a:buChar char="n"/>
            </a:pPr>
            <a:endParaRPr lang="en-US" altLang="zh-CN" sz="2000" b="1" dirty="0" smtClean="0">
              <a:solidFill>
                <a:srgbClr val="3366CC"/>
              </a:solidFill>
              <a:latin typeface="华文中宋" pitchFamily="2" charset="-122"/>
              <a:ea typeface="华文中宋" pitchFamily="2" charset="-122"/>
            </a:endParaRPr>
          </a:p>
          <a:p>
            <a:pPr lvl="0">
              <a:lnSpc>
                <a:spcPct val="150000"/>
              </a:lnSpc>
            </a:pPr>
            <a:r>
              <a:rPr lang="zh-CN" altLang="en-US" sz="2000" dirty="0" smtClean="0">
                <a:solidFill>
                  <a:srgbClr val="3366CC"/>
                </a:solidFill>
                <a:latin typeface="华文中宋" pitchFamily="2" charset="-122"/>
                <a:ea typeface="华文中宋" pitchFamily="2" charset="-122"/>
              </a:rPr>
              <a:t>交易所根据以下规则，确定下一交易日上市交易的期权合约：</a:t>
            </a:r>
          </a:p>
          <a:p>
            <a:pPr>
              <a:lnSpc>
                <a:spcPct val="150000"/>
              </a:lnSpc>
            </a:pPr>
            <a:r>
              <a:rPr lang="zh-CN" altLang="en-US" sz="2000" dirty="0" smtClean="0">
                <a:solidFill>
                  <a:srgbClr val="3366CC"/>
                </a:solidFill>
                <a:latin typeface="华文中宋" pitchFamily="2" charset="-122"/>
                <a:ea typeface="华文中宋" pitchFamily="2" charset="-122"/>
              </a:rPr>
              <a:t>（一）以最接近标的资产当日收盘价的行权价格间距整数倍数值为各月份平值期权的行权价格。</a:t>
            </a:r>
            <a:endParaRPr lang="en-US" altLang="zh-CN" sz="2000" dirty="0" smtClean="0">
              <a:solidFill>
                <a:srgbClr val="3366CC"/>
              </a:solidFill>
              <a:latin typeface="华文中宋" pitchFamily="2" charset="-122"/>
              <a:ea typeface="华文中宋" pitchFamily="2" charset="-122"/>
            </a:endParaRPr>
          </a:p>
          <a:p>
            <a:pPr>
              <a:lnSpc>
                <a:spcPct val="150000"/>
              </a:lnSpc>
            </a:pPr>
            <a:endParaRPr lang="zh-CN" altLang="en-US" sz="2000" dirty="0" smtClean="0">
              <a:solidFill>
                <a:srgbClr val="3366CC"/>
              </a:solidFill>
              <a:latin typeface="华文中宋" pitchFamily="2" charset="-122"/>
              <a:ea typeface="华文中宋" pitchFamily="2" charset="-122"/>
            </a:endParaRPr>
          </a:p>
          <a:p>
            <a:pPr>
              <a:lnSpc>
                <a:spcPct val="150000"/>
              </a:lnSpc>
            </a:pPr>
            <a:r>
              <a:rPr lang="zh-CN" altLang="en-US" sz="2000" dirty="0" smtClean="0">
                <a:solidFill>
                  <a:srgbClr val="3366CC"/>
                </a:solidFill>
                <a:latin typeface="华文中宋" pitchFamily="2" charset="-122"/>
                <a:ea typeface="华文中宋" pitchFamily="2" charset="-122"/>
              </a:rPr>
              <a:t>（二）按照行权价格间距，在各月份平值期权合约上下连续挂出若干个实值期权合约和虚值期权合约。</a:t>
            </a:r>
            <a:endParaRPr lang="zh-CN" altLang="en-US" sz="2000" dirty="0">
              <a:solidFill>
                <a:srgbClr val="3366CC"/>
              </a:solidFill>
              <a:latin typeface="华文中宋" pitchFamily="2" charset="-122"/>
              <a:ea typeface="华文中宋" pitchFamily="2" charset="-122"/>
            </a:endParaRPr>
          </a:p>
        </p:txBody>
      </p:sp>
      <p:sp>
        <p:nvSpPr>
          <p:cNvPr id="8" name="内容占位符 2"/>
          <p:cNvSpPr txBox="1">
            <a:spLocks/>
          </p:cNvSpPr>
          <p:nvPr/>
        </p:nvSpPr>
        <p:spPr bwMode="auto">
          <a:xfrm>
            <a:off x="179512" y="538584"/>
            <a:ext cx="8176992" cy="514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a:lnSpc>
                <a:spcPct val="150000"/>
              </a:lnSpc>
              <a:buClr>
                <a:srgbClr val="33CC33"/>
              </a:buClr>
              <a:buNone/>
            </a:pPr>
            <a:r>
              <a:rPr lang="zh-CN" altLang="en-US" b="1" dirty="0" smtClean="0">
                <a:solidFill>
                  <a:srgbClr val="3366CC"/>
                </a:solidFill>
                <a:latin typeface="华文中宋" pitchFamily="2" charset="-122"/>
                <a:ea typeface="华文中宋" pitchFamily="2" charset="-122"/>
              </a:rPr>
              <a:t>期权新合约生成</a:t>
            </a:r>
            <a:endParaRPr lang="en-US" altLang="zh-CN" dirty="0" smtClean="0">
              <a:solidFill>
                <a:srgbClr val="3366CC"/>
              </a:solidFill>
              <a:latin typeface="华文中宋" pitchFamily="2" charset="-122"/>
              <a:ea typeface="华文中宋" pitchFamily="2" charset="-122"/>
            </a:endParaRPr>
          </a:p>
          <a:p>
            <a:pPr lvl="1" indent="-284400">
              <a:lnSpc>
                <a:spcPct val="150000"/>
              </a:lnSpc>
              <a:buClr>
                <a:srgbClr val="33CC33"/>
              </a:buClr>
              <a:buNone/>
            </a:pPr>
            <a:endParaRPr lang="en-US" altLang="zh-CN" sz="1600" dirty="0">
              <a:solidFill>
                <a:srgbClr val="3366CC"/>
              </a:solidFill>
              <a:latin typeface="华文中宋" pitchFamily="2" charset="-122"/>
              <a:ea typeface="华文中宋" pitchFamily="2" charset="-122"/>
              <a:cs typeface="Times New Roman" pitchFamily="18" charset="0"/>
            </a:endParaRPr>
          </a:p>
        </p:txBody>
      </p:sp>
      <p:sp>
        <p:nvSpPr>
          <p:cNvPr id="11" name="矩形 10"/>
          <p:cNvSpPr/>
          <p:nvPr/>
        </p:nvSpPr>
        <p:spPr>
          <a:xfrm>
            <a:off x="285720" y="1142984"/>
            <a:ext cx="7500990" cy="553998"/>
          </a:xfrm>
          <a:prstGeom prst="rect">
            <a:avLst/>
          </a:prstGeom>
        </p:spPr>
        <p:txBody>
          <a:bodyPr wrap="square">
            <a:spAutoFit/>
          </a:bodyPr>
          <a:lstStyle/>
          <a:p>
            <a:pPr>
              <a:lnSpc>
                <a:spcPct val="150000"/>
              </a:lnSpc>
              <a:buClr>
                <a:srgbClr val="33CC33"/>
              </a:buClr>
              <a:buFont typeface="Wingdings" pitchFamily="2" charset="2"/>
              <a:buChar char="n"/>
            </a:pPr>
            <a:r>
              <a:rPr lang="zh-CN" altLang="en-US" sz="2000" b="1" dirty="0" smtClean="0">
                <a:solidFill>
                  <a:srgbClr val="3366CC"/>
                </a:solidFill>
                <a:latin typeface="华文中宋" pitchFamily="2" charset="-122"/>
                <a:ea typeface="华文中宋" pitchFamily="2" charset="-122"/>
              </a:rPr>
              <a:t>期权合约的上市规则</a:t>
            </a:r>
            <a:endParaRPr lang="en-US" altLang="zh-CN" sz="2000" b="1" dirty="0" smtClean="0">
              <a:solidFill>
                <a:srgbClr val="3366CC"/>
              </a:solidFill>
              <a:latin typeface="华文中宋" pitchFamily="2" charset="-122"/>
              <a:ea typeface="华文中宋" pitchFamily="2" charset="-122"/>
            </a:endParaRPr>
          </a:p>
        </p:txBody>
      </p:sp>
    </p:spTree>
    <p:extLst>
      <p:ext uri="{BB962C8B-B14F-4D97-AF65-F5344CB8AC3E}">
        <p14:creationId xmlns="" xmlns:p14="http://schemas.microsoft.com/office/powerpoint/2010/main" val="4180428453"/>
      </p:ext>
    </p:extLst>
  </p:cSld>
  <p:clrMapOvr>
    <a:masterClrMapping/>
  </p:clrMapOvr>
  <p:transition spd="med">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3"/>
          <p:cNvSpPr>
            <a:spLocks noGrp="1" noChangeArrowheads="1"/>
          </p:cNvSpPr>
          <p:nvPr>
            <p:ph type="sldNum" sz="quarter" idx="10"/>
          </p:nvPr>
        </p:nvSpPr>
        <p:spPr>
          <a:noFill/>
        </p:spPr>
        <p:txBody>
          <a:bodyPr/>
          <a:lstStyle/>
          <a:p>
            <a:r>
              <a:rPr lang="en-US" altLang="zh-CN" dirty="0" smtClean="0">
                <a:ea typeface="宋体" charset="-122"/>
              </a:rPr>
              <a:t>- </a:t>
            </a:r>
            <a:fld id="{D9FD17A8-6E52-430F-8FA7-990266B8FE54}" type="slidenum">
              <a:rPr lang="en-US" altLang="zh-CN" smtClean="0">
                <a:ea typeface="宋体" charset="-122"/>
              </a:rPr>
              <a:pPr/>
              <a:t>14</a:t>
            </a:fld>
            <a:r>
              <a:rPr lang="en-US" altLang="zh-CN" dirty="0" smtClean="0">
                <a:ea typeface="宋体" charset="-122"/>
              </a:rPr>
              <a:t> -</a:t>
            </a:r>
          </a:p>
        </p:txBody>
      </p:sp>
      <p:sp>
        <p:nvSpPr>
          <p:cNvPr id="4100" name="灯片编号占位符 3"/>
          <p:cNvSpPr txBox="1">
            <a:spLocks noGrp="1"/>
          </p:cNvSpPr>
          <p:nvPr/>
        </p:nvSpPr>
        <p:spPr bwMode="auto">
          <a:xfrm>
            <a:off x="7342188" y="6237288"/>
            <a:ext cx="1801812" cy="331787"/>
          </a:xfrm>
          <a:prstGeom prst="rect">
            <a:avLst/>
          </a:prstGeom>
          <a:noFill/>
          <a:ln w="9525">
            <a:noFill/>
            <a:miter lim="800000"/>
            <a:headEnd/>
            <a:tailEnd/>
          </a:ln>
        </p:spPr>
        <p:txBody>
          <a:bodyPr/>
          <a:lstStyle/>
          <a:p>
            <a:pPr algn="r"/>
            <a:r>
              <a:rPr lang="en-US" altLang="zh-CN" sz="1000" b="1" dirty="0">
                <a:solidFill>
                  <a:srgbClr val="969696"/>
                </a:solidFill>
              </a:rPr>
              <a:t>- </a:t>
            </a:r>
            <a:fld id="{5AAEF857-5CA7-4B8C-A7AE-BE2A9C73AA02}" type="slidenum">
              <a:rPr lang="en-US" altLang="zh-CN" sz="1000" b="1">
                <a:solidFill>
                  <a:srgbClr val="969696"/>
                </a:solidFill>
              </a:rPr>
              <a:pPr algn="r"/>
              <a:t>14</a:t>
            </a:fld>
            <a:r>
              <a:rPr lang="en-US" altLang="zh-CN" sz="1000" b="1" dirty="0">
                <a:solidFill>
                  <a:srgbClr val="969696"/>
                </a:solidFill>
              </a:rPr>
              <a:t> -</a:t>
            </a:r>
          </a:p>
        </p:txBody>
      </p:sp>
      <p:sp>
        <p:nvSpPr>
          <p:cNvPr id="4101" name="灯片编号占位符 1"/>
          <p:cNvSpPr txBox="1">
            <a:spLocks noGrp="1"/>
          </p:cNvSpPr>
          <p:nvPr/>
        </p:nvSpPr>
        <p:spPr bwMode="auto">
          <a:xfrm>
            <a:off x="7342188" y="6237288"/>
            <a:ext cx="1801812" cy="331787"/>
          </a:xfrm>
          <a:prstGeom prst="rect">
            <a:avLst/>
          </a:prstGeom>
          <a:noFill/>
          <a:ln w="9525">
            <a:noFill/>
            <a:miter lim="800000"/>
            <a:headEnd/>
            <a:tailEnd/>
          </a:ln>
        </p:spPr>
        <p:txBody>
          <a:bodyPr/>
          <a:lstStyle/>
          <a:p>
            <a:pPr algn="r"/>
            <a:r>
              <a:rPr lang="en-US" altLang="zh-CN" sz="1000" b="1" dirty="0">
                <a:solidFill>
                  <a:srgbClr val="969696"/>
                </a:solidFill>
              </a:rPr>
              <a:t>- </a:t>
            </a:r>
            <a:fld id="{0240A2B3-4574-4CEC-B052-9E0FA80B53D9}" type="slidenum">
              <a:rPr lang="en-US" altLang="zh-CN" sz="1000" b="1">
                <a:solidFill>
                  <a:srgbClr val="969696"/>
                </a:solidFill>
              </a:rPr>
              <a:pPr algn="r"/>
              <a:t>14</a:t>
            </a:fld>
            <a:r>
              <a:rPr lang="en-US" altLang="zh-CN" sz="1000" b="1" dirty="0">
                <a:solidFill>
                  <a:srgbClr val="969696"/>
                </a:solidFill>
              </a:rPr>
              <a:t> -</a:t>
            </a:r>
          </a:p>
        </p:txBody>
      </p:sp>
      <p:sp>
        <p:nvSpPr>
          <p:cNvPr id="8" name="内容占位符 2"/>
          <p:cNvSpPr txBox="1">
            <a:spLocks/>
          </p:cNvSpPr>
          <p:nvPr/>
        </p:nvSpPr>
        <p:spPr bwMode="auto">
          <a:xfrm>
            <a:off x="0" y="785794"/>
            <a:ext cx="4714876" cy="11430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a:lnSpc>
                <a:spcPct val="150000"/>
              </a:lnSpc>
              <a:buClr>
                <a:srgbClr val="33CC33"/>
              </a:buClr>
              <a:buNone/>
            </a:pPr>
            <a:r>
              <a:rPr lang="zh-CN" altLang="en-US" b="1" dirty="0" smtClean="0">
                <a:solidFill>
                  <a:srgbClr val="3366CC"/>
                </a:solidFill>
                <a:latin typeface="华文中宋" pitchFamily="2" charset="-122"/>
                <a:ea typeface="华文中宋" pitchFamily="2" charset="-122"/>
              </a:rPr>
              <a:t>期权合约上市规则</a:t>
            </a:r>
            <a:endParaRPr lang="en-US" altLang="zh-CN" b="1" dirty="0" smtClean="0">
              <a:solidFill>
                <a:srgbClr val="3366CC"/>
              </a:solidFill>
              <a:latin typeface="华文中宋" pitchFamily="2" charset="-122"/>
              <a:ea typeface="华文中宋" pitchFamily="2" charset="-122"/>
            </a:endParaRPr>
          </a:p>
          <a:p>
            <a:pPr>
              <a:lnSpc>
                <a:spcPct val="150000"/>
              </a:lnSpc>
              <a:buClr>
                <a:srgbClr val="33CC33"/>
              </a:buClr>
              <a:buNone/>
            </a:pPr>
            <a:r>
              <a:rPr lang="zh-CN" altLang="en-US" b="1" dirty="0" smtClean="0">
                <a:solidFill>
                  <a:srgbClr val="3366CC"/>
                </a:solidFill>
                <a:latin typeface="华文中宋" pitchFamily="2" charset="-122"/>
                <a:ea typeface="华文中宋" pitchFamily="2" charset="-122"/>
              </a:rPr>
              <a:t>（以沪深</a:t>
            </a:r>
            <a:r>
              <a:rPr lang="en-US" altLang="zh-CN" b="1" dirty="0" smtClean="0">
                <a:solidFill>
                  <a:srgbClr val="3366CC"/>
                </a:solidFill>
                <a:latin typeface="华文中宋" pitchFamily="2" charset="-122"/>
                <a:ea typeface="华文中宋" pitchFamily="2" charset="-122"/>
              </a:rPr>
              <a:t>300</a:t>
            </a:r>
            <a:r>
              <a:rPr lang="zh-CN" altLang="en-US" b="1" dirty="0" smtClean="0">
                <a:solidFill>
                  <a:srgbClr val="3366CC"/>
                </a:solidFill>
                <a:latin typeface="华文中宋" pitchFamily="2" charset="-122"/>
                <a:ea typeface="华文中宋" pitchFamily="2" charset="-122"/>
              </a:rPr>
              <a:t>股指期权仿真为例）</a:t>
            </a:r>
            <a:endParaRPr lang="en-US" altLang="zh-CN" dirty="0" smtClean="0">
              <a:solidFill>
                <a:srgbClr val="3366CC"/>
              </a:solidFill>
              <a:latin typeface="华文中宋" pitchFamily="2" charset="-122"/>
              <a:ea typeface="华文中宋" pitchFamily="2" charset="-122"/>
            </a:endParaRPr>
          </a:p>
          <a:p>
            <a:pPr lvl="1" indent="-284400">
              <a:lnSpc>
                <a:spcPct val="150000"/>
              </a:lnSpc>
              <a:buClr>
                <a:srgbClr val="33CC33"/>
              </a:buClr>
              <a:buNone/>
            </a:pPr>
            <a:endParaRPr lang="en-US" altLang="zh-CN" sz="1600" dirty="0">
              <a:solidFill>
                <a:srgbClr val="3366CC"/>
              </a:solidFill>
              <a:latin typeface="华文中宋" pitchFamily="2" charset="-122"/>
              <a:ea typeface="华文中宋" pitchFamily="2" charset="-122"/>
              <a:cs typeface="Times New Roman" pitchFamily="18" charset="0"/>
            </a:endParaRPr>
          </a:p>
        </p:txBody>
      </p:sp>
      <p:sp>
        <p:nvSpPr>
          <p:cNvPr id="9" name="矩形 8"/>
          <p:cNvSpPr/>
          <p:nvPr/>
        </p:nvSpPr>
        <p:spPr>
          <a:xfrm>
            <a:off x="2987824" y="571480"/>
            <a:ext cx="3155812" cy="5000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T </a:t>
            </a:r>
            <a:r>
              <a:rPr lang="zh-CN" altLang="en-US" dirty="0" smtClean="0">
                <a:solidFill>
                  <a:schemeClr val="tx1"/>
                </a:solidFill>
              </a:rPr>
              <a:t>交易日</a:t>
            </a:r>
            <a:endParaRPr lang="en-US" altLang="zh-CN" dirty="0" smtClean="0">
              <a:solidFill>
                <a:schemeClr val="tx1"/>
              </a:solidFill>
            </a:endParaRPr>
          </a:p>
          <a:p>
            <a:pPr algn="ctr"/>
            <a:r>
              <a:rPr lang="zh-CN" altLang="en-US" dirty="0" smtClean="0">
                <a:solidFill>
                  <a:schemeClr val="tx1"/>
                </a:solidFill>
              </a:rPr>
              <a:t>当月、下</a:t>
            </a:r>
            <a:r>
              <a:rPr lang="en-US" altLang="zh-CN" dirty="0" smtClean="0">
                <a:solidFill>
                  <a:schemeClr val="tx1"/>
                </a:solidFill>
              </a:rPr>
              <a:t>2</a:t>
            </a:r>
            <a:r>
              <a:rPr lang="zh-CN" altLang="en-US" dirty="0" smtClean="0">
                <a:solidFill>
                  <a:schemeClr val="tx1"/>
                </a:solidFill>
              </a:rPr>
              <a:t>个月合月</a:t>
            </a:r>
            <a:r>
              <a:rPr lang="zh-CN" altLang="en-US" dirty="0">
                <a:solidFill>
                  <a:schemeClr val="tx1"/>
                </a:solidFill>
              </a:rPr>
              <a:t>行权</a:t>
            </a:r>
            <a:r>
              <a:rPr lang="zh-CN" altLang="en-US" dirty="0" smtClean="0">
                <a:solidFill>
                  <a:schemeClr val="tx1"/>
                </a:solidFill>
              </a:rPr>
              <a:t>价格</a:t>
            </a:r>
            <a:r>
              <a:rPr lang="zh-CN" altLang="en-US" dirty="0">
                <a:solidFill>
                  <a:schemeClr val="tx1"/>
                </a:solidFill>
              </a:rPr>
              <a:t>序列</a:t>
            </a:r>
          </a:p>
        </p:txBody>
      </p:sp>
      <p:sp>
        <p:nvSpPr>
          <p:cNvPr id="10" name="矩形 9"/>
          <p:cNvSpPr/>
          <p:nvPr/>
        </p:nvSpPr>
        <p:spPr>
          <a:xfrm>
            <a:off x="214282" y="4286256"/>
            <a:ext cx="3357586" cy="5000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rPr>
              <a:t>平值期权的行权价格</a:t>
            </a:r>
            <a:endParaRPr lang="zh-CN" altLang="en-US" sz="2000" dirty="0">
              <a:solidFill>
                <a:schemeClr val="tx1"/>
              </a:solidFill>
            </a:endParaRPr>
          </a:p>
        </p:txBody>
      </p:sp>
      <p:sp>
        <p:nvSpPr>
          <p:cNvPr id="13" name="矩形 12"/>
          <p:cNvSpPr/>
          <p:nvPr/>
        </p:nvSpPr>
        <p:spPr>
          <a:xfrm>
            <a:off x="6286512" y="571480"/>
            <a:ext cx="2571768" cy="5000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T </a:t>
            </a:r>
            <a:r>
              <a:rPr lang="zh-CN" altLang="en-US" dirty="0" smtClean="0">
                <a:solidFill>
                  <a:schemeClr val="tx1"/>
                </a:solidFill>
              </a:rPr>
              <a:t>交易日</a:t>
            </a:r>
            <a:endParaRPr lang="en-US" altLang="zh-CN" dirty="0" smtClean="0">
              <a:solidFill>
                <a:schemeClr val="tx1"/>
              </a:solidFill>
            </a:endParaRPr>
          </a:p>
          <a:p>
            <a:pPr algn="ctr"/>
            <a:r>
              <a:rPr lang="zh-CN" altLang="en-US" dirty="0" smtClean="0">
                <a:solidFill>
                  <a:schemeClr val="tx1"/>
                </a:solidFill>
              </a:rPr>
              <a:t>季月合约行权价格</a:t>
            </a:r>
            <a:r>
              <a:rPr lang="zh-CN" altLang="en-US" dirty="0">
                <a:solidFill>
                  <a:schemeClr val="tx1"/>
                </a:solidFill>
              </a:rPr>
              <a:t>序列</a:t>
            </a:r>
          </a:p>
        </p:txBody>
      </p:sp>
      <p:sp>
        <p:nvSpPr>
          <p:cNvPr id="17" name="矩形 16"/>
          <p:cNvSpPr/>
          <p:nvPr/>
        </p:nvSpPr>
        <p:spPr>
          <a:xfrm>
            <a:off x="142844" y="2285992"/>
            <a:ext cx="3786214" cy="6429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T-1 </a:t>
            </a:r>
            <a:r>
              <a:rPr lang="zh-CN" altLang="en-US" sz="2000" dirty="0" smtClean="0">
                <a:solidFill>
                  <a:schemeClr val="tx1"/>
                </a:solidFill>
              </a:rPr>
              <a:t>交易日指数收盘价</a:t>
            </a:r>
            <a:r>
              <a:rPr lang="en-US" altLang="zh-CN" sz="2000" dirty="0" smtClean="0">
                <a:solidFill>
                  <a:schemeClr val="tx1"/>
                </a:solidFill>
              </a:rPr>
              <a:t>2320</a:t>
            </a:r>
            <a:r>
              <a:rPr lang="zh-CN" altLang="en-US" sz="2000" dirty="0" smtClean="0">
                <a:solidFill>
                  <a:schemeClr val="tx1"/>
                </a:solidFill>
              </a:rPr>
              <a:t>点</a:t>
            </a:r>
            <a:endParaRPr lang="zh-CN" altLang="en-US" sz="2000" dirty="0">
              <a:solidFill>
                <a:schemeClr val="tx1"/>
              </a:solidFill>
            </a:endParaRPr>
          </a:p>
        </p:txBody>
      </p:sp>
      <p:sp>
        <p:nvSpPr>
          <p:cNvPr id="18" name="左大括号 17"/>
          <p:cNvSpPr/>
          <p:nvPr/>
        </p:nvSpPr>
        <p:spPr>
          <a:xfrm>
            <a:off x="4067944" y="2643182"/>
            <a:ext cx="504056" cy="2160240"/>
          </a:xfrm>
          <a:prstGeom prst="leftBrace">
            <a:avLst/>
          </a:prstGeom>
          <a:ln w="190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右大括号 18"/>
          <p:cNvSpPr/>
          <p:nvPr/>
        </p:nvSpPr>
        <p:spPr>
          <a:xfrm>
            <a:off x="7812360" y="2357430"/>
            <a:ext cx="504056" cy="2786082"/>
          </a:xfrm>
          <a:prstGeom prst="rightBrace">
            <a:avLst>
              <a:gd name="adj1" fmla="val 11781"/>
              <a:gd name="adj2" fmla="val 50000"/>
            </a:avLst>
          </a:prstGeom>
          <a:ln w="190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TextBox 19"/>
          <p:cNvSpPr txBox="1"/>
          <p:nvPr/>
        </p:nvSpPr>
        <p:spPr>
          <a:xfrm>
            <a:off x="2987824" y="3038062"/>
            <a:ext cx="1224135" cy="1077218"/>
          </a:xfrm>
          <a:prstGeom prst="rect">
            <a:avLst/>
          </a:prstGeom>
          <a:noFill/>
        </p:spPr>
        <p:txBody>
          <a:bodyPr wrap="square" rtlCol="0">
            <a:spAutoFit/>
          </a:bodyPr>
          <a:lstStyle/>
          <a:p>
            <a:r>
              <a:rPr lang="zh-CN" altLang="en-US" b="1" dirty="0" smtClean="0"/>
              <a:t>上下各挂出间距为</a:t>
            </a:r>
            <a:r>
              <a:rPr lang="en-US" altLang="zh-CN" b="1" dirty="0" smtClean="0"/>
              <a:t>50</a:t>
            </a:r>
            <a:r>
              <a:rPr lang="zh-CN" altLang="en-US" b="1" dirty="0" smtClean="0"/>
              <a:t>的</a:t>
            </a:r>
            <a:r>
              <a:rPr lang="en-US" altLang="zh-CN" b="1" dirty="0" smtClean="0"/>
              <a:t>3</a:t>
            </a:r>
            <a:r>
              <a:rPr lang="zh-CN" altLang="en-US" b="1" dirty="0" smtClean="0"/>
              <a:t>个连续行权价格</a:t>
            </a:r>
            <a:endParaRPr lang="zh-CN" altLang="en-US" b="1" dirty="0"/>
          </a:p>
        </p:txBody>
      </p:sp>
      <p:sp>
        <p:nvSpPr>
          <p:cNvPr id="21" name="TextBox 20"/>
          <p:cNvSpPr txBox="1"/>
          <p:nvPr/>
        </p:nvSpPr>
        <p:spPr>
          <a:xfrm>
            <a:off x="8205461" y="3000372"/>
            <a:ext cx="903043" cy="1815882"/>
          </a:xfrm>
          <a:prstGeom prst="rect">
            <a:avLst/>
          </a:prstGeom>
          <a:noFill/>
        </p:spPr>
        <p:txBody>
          <a:bodyPr wrap="square" rtlCol="0">
            <a:spAutoFit/>
          </a:bodyPr>
          <a:lstStyle/>
          <a:p>
            <a:r>
              <a:rPr lang="zh-CN" altLang="en-US" b="1" dirty="0" smtClean="0"/>
              <a:t>上下各挂出间距为</a:t>
            </a:r>
            <a:r>
              <a:rPr lang="en-US" altLang="zh-CN" b="1" dirty="0" smtClean="0"/>
              <a:t>100</a:t>
            </a:r>
            <a:r>
              <a:rPr lang="zh-CN" altLang="en-US" b="1" dirty="0" smtClean="0"/>
              <a:t>的</a:t>
            </a:r>
            <a:r>
              <a:rPr lang="en-US" altLang="zh-CN" b="1" dirty="0" smtClean="0"/>
              <a:t>2</a:t>
            </a:r>
            <a:r>
              <a:rPr lang="zh-CN" altLang="en-US" b="1" dirty="0" smtClean="0"/>
              <a:t>个连续</a:t>
            </a:r>
            <a:r>
              <a:rPr lang="zh-CN" altLang="en-US" b="1" dirty="0"/>
              <a:t>行权</a:t>
            </a:r>
            <a:r>
              <a:rPr lang="zh-CN" altLang="en-US" b="1" dirty="0" smtClean="0"/>
              <a:t>价格</a:t>
            </a:r>
            <a:endParaRPr lang="zh-CN" altLang="en-US" b="1" dirty="0"/>
          </a:p>
        </p:txBody>
      </p:sp>
      <p:graphicFrame>
        <p:nvGraphicFramePr>
          <p:cNvPr id="23" name="表格 22"/>
          <p:cNvGraphicFramePr>
            <a:graphicFrameLocks noGrp="1"/>
          </p:cNvGraphicFramePr>
          <p:nvPr>
            <p:extLst>
              <p:ext uri="{D42A27DB-BD31-4B8C-83A1-F6EECF244321}">
                <p14:modId xmlns="" xmlns:p14="http://schemas.microsoft.com/office/powerpoint/2010/main" val="2369297078"/>
              </p:ext>
            </p:extLst>
          </p:nvPr>
        </p:nvGraphicFramePr>
        <p:xfrm>
          <a:off x="4643438" y="1071546"/>
          <a:ext cx="936104" cy="5328599"/>
        </p:xfrm>
        <a:graphic>
          <a:graphicData uri="http://schemas.openxmlformats.org/drawingml/2006/table">
            <a:tbl>
              <a:tblPr>
                <a:tableStyleId>{5C22544A-7EE6-4342-B048-85BDC9FD1C3A}</a:tableStyleId>
              </a:tblPr>
              <a:tblGrid>
                <a:gridCol w="936104"/>
              </a:tblGrid>
              <a:tr h="313447">
                <a:tc>
                  <a:txBody>
                    <a:bodyPr/>
                    <a:lstStyle/>
                    <a:p>
                      <a:pPr algn="ctr" fontAlgn="b"/>
                      <a:r>
                        <a:rPr lang="en-US" altLang="zh-CN" sz="1800" u="none" strike="noStrike" dirty="0">
                          <a:solidFill>
                            <a:srgbClr val="FFC000"/>
                          </a:solidFill>
                          <a:effectLst/>
                        </a:rPr>
                        <a:t>2700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r h="313447">
                <a:tc>
                  <a:txBody>
                    <a:bodyPr/>
                    <a:lstStyle/>
                    <a:p>
                      <a:pPr algn="ctr" fontAlgn="b"/>
                      <a:r>
                        <a:rPr lang="en-US" altLang="zh-CN" sz="1800" u="none" strike="noStrike" dirty="0">
                          <a:solidFill>
                            <a:srgbClr val="FFC000"/>
                          </a:solidFill>
                          <a:effectLst/>
                        </a:rPr>
                        <a:t>2650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r h="313447">
                <a:tc>
                  <a:txBody>
                    <a:bodyPr/>
                    <a:lstStyle/>
                    <a:p>
                      <a:pPr algn="ctr" fontAlgn="b"/>
                      <a:r>
                        <a:rPr lang="en-US" altLang="zh-CN" sz="1800" u="none" strike="noStrike" dirty="0">
                          <a:solidFill>
                            <a:srgbClr val="FFC000"/>
                          </a:solidFill>
                          <a:effectLst/>
                        </a:rPr>
                        <a:t>2600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r h="313447">
                <a:tc>
                  <a:txBody>
                    <a:bodyPr/>
                    <a:lstStyle/>
                    <a:p>
                      <a:pPr algn="ctr" fontAlgn="b"/>
                      <a:r>
                        <a:rPr lang="en-US" altLang="zh-CN" sz="1800" u="none" strike="noStrike" dirty="0">
                          <a:solidFill>
                            <a:srgbClr val="FFC000"/>
                          </a:solidFill>
                          <a:effectLst/>
                        </a:rPr>
                        <a:t>2550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r h="313447">
                <a:tc>
                  <a:txBody>
                    <a:bodyPr/>
                    <a:lstStyle/>
                    <a:p>
                      <a:pPr algn="ctr" fontAlgn="b"/>
                      <a:r>
                        <a:rPr lang="en-US" altLang="zh-CN" sz="1800" u="none" strike="noStrike" dirty="0">
                          <a:solidFill>
                            <a:srgbClr val="FFC000"/>
                          </a:solidFill>
                          <a:effectLst/>
                        </a:rPr>
                        <a:t>2500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r h="313447">
                <a:tc>
                  <a:txBody>
                    <a:bodyPr/>
                    <a:lstStyle/>
                    <a:p>
                      <a:pPr algn="ctr" fontAlgn="b"/>
                      <a:r>
                        <a:rPr lang="en-US" altLang="zh-CN" sz="1800" u="none" strike="noStrike" dirty="0">
                          <a:solidFill>
                            <a:srgbClr val="FFC000"/>
                          </a:solidFill>
                          <a:effectLst/>
                        </a:rPr>
                        <a:t>2450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2">
                        <a:lumMod val="50000"/>
                      </a:schemeClr>
                    </a:solidFill>
                  </a:tcPr>
                </a:tc>
              </a:tr>
              <a:tr h="313447">
                <a:tc>
                  <a:txBody>
                    <a:bodyPr/>
                    <a:lstStyle/>
                    <a:p>
                      <a:pPr algn="ctr" fontAlgn="b"/>
                      <a:r>
                        <a:rPr lang="en-US" altLang="zh-CN" sz="1800" u="none" strike="noStrike" dirty="0">
                          <a:solidFill>
                            <a:srgbClr val="FFC000"/>
                          </a:solidFill>
                          <a:effectLst/>
                        </a:rPr>
                        <a:t>2400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2">
                        <a:lumMod val="50000"/>
                      </a:schemeClr>
                    </a:solidFill>
                  </a:tcPr>
                </a:tc>
              </a:tr>
              <a:tr h="313447">
                <a:tc>
                  <a:txBody>
                    <a:bodyPr/>
                    <a:lstStyle/>
                    <a:p>
                      <a:pPr algn="ctr" fontAlgn="b"/>
                      <a:r>
                        <a:rPr lang="en-US" altLang="zh-CN" sz="1800" u="none" strike="noStrike" dirty="0">
                          <a:solidFill>
                            <a:srgbClr val="FFC000"/>
                          </a:solidFill>
                          <a:effectLst/>
                        </a:rPr>
                        <a:t>2350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2">
                        <a:lumMod val="50000"/>
                      </a:schemeClr>
                    </a:solidFill>
                  </a:tcPr>
                </a:tc>
              </a:tr>
              <a:tr h="313447">
                <a:tc>
                  <a:txBody>
                    <a:bodyPr/>
                    <a:lstStyle/>
                    <a:p>
                      <a:pPr algn="ctr" fontAlgn="b"/>
                      <a:r>
                        <a:rPr lang="en-US" altLang="zh-CN" sz="1800" u="none" strike="noStrike" dirty="0">
                          <a:solidFill>
                            <a:srgbClr val="00FF00"/>
                          </a:solidFill>
                          <a:effectLst/>
                        </a:rPr>
                        <a:t>2300</a:t>
                      </a:r>
                      <a:endParaRPr lang="en-US" altLang="zh-CN" sz="1800" b="0" i="0" u="none" strike="noStrike" dirty="0">
                        <a:solidFill>
                          <a:srgbClr val="00FF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50000"/>
                      </a:schemeClr>
                    </a:solidFill>
                  </a:tcPr>
                </a:tc>
              </a:tr>
              <a:tr h="313447">
                <a:tc>
                  <a:txBody>
                    <a:bodyPr/>
                    <a:lstStyle/>
                    <a:p>
                      <a:pPr algn="ctr" fontAlgn="b"/>
                      <a:r>
                        <a:rPr lang="en-US" altLang="zh-CN" sz="1800" u="none" strike="noStrike" dirty="0">
                          <a:solidFill>
                            <a:srgbClr val="FFC000"/>
                          </a:solidFill>
                          <a:effectLst/>
                        </a:rPr>
                        <a:t>2250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2">
                        <a:lumMod val="50000"/>
                      </a:schemeClr>
                    </a:solidFill>
                  </a:tcPr>
                </a:tc>
              </a:tr>
              <a:tr h="313447">
                <a:tc>
                  <a:txBody>
                    <a:bodyPr/>
                    <a:lstStyle/>
                    <a:p>
                      <a:pPr algn="ctr" fontAlgn="b"/>
                      <a:r>
                        <a:rPr lang="en-US" altLang="zh-CN" sz="1800" u="none" strike="noStrike" dirty="0">
                          <a:solidFill>
                            <a:srgbClr val="FFC000"/>
                          </a:solidFill>
                          <a:effectLst/>
                        </a:rPr>
                        <a:t>2200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2">
                        <a:lumMod val="50000"/>
                      </a:schemeClr>
                    </a:solidFill>
                  </a:tcPr>
                </a:tc>
              </a:tr>
              <a:tr h="313447">
                <a:tc>
                  <a:txBody>
                    <a:bodyPr/>
                    <a:lstStyle/>
                    <a:p>
                      <a:pPr algn="ctr" fontAlgn="b"/>
                      <a:r>
                        <a:rPr lang="en-US" altLang="zh-CN" sz="1800" u="none" strike="noStrike" dirty="0">
                          <a:solidFill>
                            <a:srgbClr val="FFC000"/>
                          </a:solidFill>
                          <a:effectLst/>
                        </a:rPr>
                        <a:t>2150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2">
                        <a:lumMod val="50000"/>
                      </a:schemeClr>
                    </a:solidFill>
                  </a:tcPr>
                </a:tc>
              </a:tr>
              <a:tr h="313447">
                <a:tc>
                  <a:txBody>
                    <a:bodyPr/>
                    <a:lstStyle/>
                    <a:p>
                      <a:pPr algn="ctr" fontAlgn="b"/>
                      <a:r>
                        <a:rPr lang="en-US" altLang="zh-CN" sz="1800" u="none" strike="noStrike" dirty="0">
                          <a:solidFill>
                            <a:srgbClr val="FFC000"/>
                          </a:solidFill>
                          <a:effectLst/>
                        </a:rPr>
                        <a:t>2100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r h="313447">
                <a:tc>
                  <a:txBody>
                    <a:bodyPr/>
                    <a:lstStyle/>
                    <a:p>
                      <a:pPr algn="ctr" fontAlgn="b"/>
                      <a:r>
                        <a:rPr lang="en-US" altLang="zh-CN" sz="1800" u="none" strike="noStrike" dirty="0">
                          <a:solidFill>
                            <a:srgbClr val="FFC000"/>
                          </a:solidFill>
                          <a:effectLst/>
                        </a:rPr>
                        <a:t>2050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r h="313447">
                <a:tc>
                  <a:txBody>
                    <a:bodyPr/>
                    <a:lstStyle/>
                    <a:p>
                      <a:pPr algn="ctr" fontAlgn="b"/>
                      <a:r>
                        <a:rPr lang="en-US" altLang="zh-CN" sz="1800" u="none" strike="noStrike" dirty="0">
                          <a:solidFill>
                            <a:srgbClr val="FFC000"/>
                          </a:solidFill>
                          <a:effectLst/>
                        </a:rPr>
                        <a:t>2000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r h="313447">
                <a:tc>
                  <a:txBody>
                    <a:bodyPr/>
                    <a:lstStyle/>
                    <a:p>
                      <a:pPr algn="ctr" fontAlgn="b"/>
                      <a:r>
                        <a:rPr lang="en-US" altLang="zh-CN" sz="1800" u="none" strike="noStrike" dirty="0">
                          <a:solidFill>
                            <a:srgbClr val="FFC000"/>
                          </a:solidFill>
                          <a:effectLst/>
                        </a:rPr>
                        <a:t>1950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r h="313447">
                <a:tc>
                  <a:txBody>
                    <a:bodyPr/>
                    <a:lstStyle/>
                    <a:p>
                      <a:pPr algn="ctr" fontAlgn="b"/>
                      <a:r>
                        <a:rPr lang="en-US" altLang="zh-CN" sz="1800" u="none" strike="noStrike" dirty="0">
                          <a:solidFill>
                            <a:srgbClr val="FFC000"/>
                          </a:solidFill>
                          <a:effectLst/>
                        </a:rPr>
                        <a:t>1900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bl>
          </a:graphicData>
        </a:graphic>
      </p:graphicFrame>
      <p:graphicFrame>
        <p:nvGraphicFramePr>
          <p:cNvPr id="25" name="表格 24"/>
          <p:cNvGraphicFramePr>
            <a:graphicFrameLocks noGrp="1"/>
          </p:cNvGraphicFramePr>
          <p:nvPr>
            <p:extLst>
              <p:ext uri="{D42A27DB-BD31-4B8C-83A1-F6EECF244321}">
                <p14:modId xmlns="" xmlns:p14="http://schemas.microsoft.com/office/powerpoint/2010/main" val="3030146375"/>
              </p:ext>
            </p:extLst>
          </p:nvPr>
        </p:nvGraphicFramePr>
        <p:xfrm>
          <a:off x="6850606" y="1071546"/>
          <a:ext cx="936104" cy="5328599"/>
        </p:xfrm>
        <a:graphic>
          <a:graphicData uri="http://schemas.openxmlformats.org/drawingml/2006/table">
            <a:tbl>
              <a:tblPr>
                <a:tableStyleId>{5C22544A-7EE6-4342-B048-85BDC9FD1C3A}</a:tableStyleId>
              </a:tblPr>
              <a:tblGrid>
                <a:gridCol w="936104"/>
              </a:tblGrid>
              <a:tr h="313447">
                <a:tc>
                  <a:txBody>
                    <a:bodyPr/>
                    <a:lstStyle/>
                    <a:p>
                      <a:pPr algn="ctr" fontAlgn="b"/>
                      <a:r>
                        <a:rPr lang="en-US" altLang="zh-CN" sz="1800" u="none" strike="noStrike" dirty="0">
                          <a:solidFill>
                            <a:srgbClr val="FFC000"/>
                          </a:solidFill>
                          <a:effectLst/>
                        </a:rPr>
                        <a:t>2700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r h="313447">
                <a:tc>
                  <a:txBody>
                    <a:bodyPr/>
                    <a:lstStyle/>
                    <a:p>
                      <a:pPr algn="ctr" fontAlgn="b"/>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r h="313447">
                <a:tc>
                  <a:txBody>
                    <a:bodyPr/>
                    <a:lstStyle/>
                    <a:p>
                      <a:pPr algn="ctr" fontAlgn="b"/>
                      <a:r>
                        <a:rPr lang="en-US" altLang="zh-CN" sz="1800" u="none" strike="noStrike" dirty="0">
                          <a:solidFill>
                            <a:srgbClr val="FFC000"/>
                          </a:solidFill>
                          <a:effectLst/>
                        </a:rPr>
                        <a:t>2600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r h="313447">
                <a:tc>
                  <a:txBody>
                    <a:bodyPr/>
                    <a:lstStyle/>
                    <a:p>
                      <a:pPr algn="ctr" fontAlgn="b"/>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r h="313447">
                <a:tc>
                  <a:txBody>
                    <a:bodyPr/>
                    <a:lstStyle/>
                    <a:p>
                      <a:pPr algn="ctr" fontAlgn="b"/>
                      <a:r>
                        <a:rPr lang="en-US" altLang="zh-CN" sz="1800" u="none" strike="noStrike" dirty="0">
                          <a:solidFill>
                            <a:srgbClr val="FFC000"/>
                          </a:solidFill>
                          <a:effectLst/>
                        </a:rPr>
                        <a:t>2500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2">
                        <a:lumMod val="50000"/>
                      </a:schemeClr>
                    </a:solidFill>
                  </a:tcPr>
                </a:tc>
              </a:tr>
              <a:tr h="313447">
                <a:tc>
                  <a:txBody>
                    <a:bodyPr/>
                    <a:lstStyle/>
                    <a:p>
                      <a:pPr algn="ctr" fontAlgn="b"/>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r h="313447">
                <a:tc>
                  <a:txBody>
                    <a:bodyPr/>
                    <a:lstStyle/>
                    <a:p>
                      <a:pPr algn="ctr" fontAlgn="b"/>
                      <a:r>
                        <a:rPr lang="en-US" altLang="zh-CN" sz="1800" u="none" strike="noStrike" dirty="0">
                          <a:solidFill>
                            <a:srgbClr val="FFC000"/>
                          </a:solidFill>
                          <a:effectLst/>
                        </a:rPr>
                        <a:t>2400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2">
                        <a:lumMod val="50000"/>
                      </a:schemeClr>
                    </a:solidFill>
                  </a:tcPr>
                </a:tc>
              </a:tr>
              <a:tr h="313447">
                <a:tc>
                  <a:txBody>
                    <a:bodyPr/>
                    <a:lstStyle/>
                    <a:p>
                      <a:pPr algn="ctr" fontAlgn="b"/>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r h="313447">
                <a:tc>
                  <a:txBody>
                    <a:bodyPr/>
                    <a:lstStyle/>
                    <a:p>
                      <a:pPr algn="ctr" fontAlgn="b"/>
                      <a:r>
                        <a:rPr lang="en-US" altLang="zh-CN" sz="1800" u="none" strike="noStrike" dirty="0">
                          <a:solidFill>
                            <a:srgbClr val="00FF00"/>
                          </a:solidFill>
                          <a:effectLst/>
                        </a:rPr>
                        <a:t>2300</a:t>
                      </a:r>
                      <a:endParaRPr lang="en-US" altLang="zh-CN" sz="1800" b="0" i="0" u="none" strike="noStrike" dirty="0">
                        <a:solidFill>
                          <a:srgbClr val="00FF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50000"/>
                      </a:schemeClr>
                    </a:solidFill>
                  </a:tcPr>
                </a:tc>
              </a:tr>
              <a:tr h="313447">
                <a:tc>
                  <a:txBody>
                    <a:bodyPr/>
                    <a:lstStyle/>
                    <a:p>
                      <a:pPr algn="ctr" fontAlgn="b"/>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r h="313447">
                <a:tc>
                  <a:txBody>
                    <a:bodyPr/>
                    <a:lstStyle/>
                    <a:p>
                      <a:pPr algn="ctr" fontAlgn="b"/>
                      <a:r>
                        <a:rPr lang="en-US" altLang="zh-CN" sz="1800" u="none" strike="noStrike" dirty="0">
                          <a:solidFill>
                            <a:srgbClr val="FFC000"/>
                          </a:solidFill>
                          <a:effectLst/>
                        </a:rPr>
                        <a:t>2200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2">
                        <a:lumMod val="50000"/>
                      </a:schemeClr>
                    </a:solidFill>
                  </a:tcPr>
                </a:tc>
              </a:tr>
              <a:tr h="313447">
                <a:tc>
                  <a:txBody>
                    <a:bodyPr/>
                    <a:lstStyle/>
                    <a:p>
                      <a:pPr algn="ctr" fontAlgn="b"/>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r h="313447">
                <a:tc>
                  <a:txBody>
                    <a:bodyPr/>
                    <a:lstStyle/>
                    <a:p>
                      <a:pPr algn="ctr" fontAlgn="b"/>
                      <a:r>
                        <a:rPr lang="en-US" altLang="zh-CN" sz="1800" u="none" strike="noStrike" dirty="0">
                          <a:solidFill>
                            <a:srgbClr val="FFC000"/>
                          </a:solidFill>
                          <a:effectLst/>
                        </a:rPr>
                        <a:t>2100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2">
                        <a:lumMod val="50000"/>
                      </a:schemeClr>
                    </a:solidFill>
                  </a:tcPr>
                </a:tc>
              </a:tr>
              <a:tr h="313447">
                <a:tc>
                  <a:txBody>
                    <a:bodyPr/>
                    <a:lstStyle/>
                    <a:p>
                      <a:pPr algn="ctr" fontAlgn="b"/>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r h="313447">
                <a:tc>
                  <a:txBody>
                    <a:bodyPr/>
                    <a:lstStyle/>
                    <a:p>
                      <a:pPr algn="ctr" fontAlgn="b"/>
                      <a:r>
                        <a:rPr lang="en-US" altLang="zh-CN" sz="1800" u="none" strike="noStrike" dirty="0">
                          <a:solidFill>
                            <a:srgbClr val="FFC000"/>
                          </a:solidFill>
                          <a:effectLst/>
                        </a:rPr>
                        <a:t>2000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r h="313447">
                <a:tc>
                  <a:txBody>
                    <a:bodyPr/>
                    <a:lstStyle/>
                    <a:p>
                      <a:pPr algn="ctr" fontAlgn="b"/>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r h="313447">
                <a:tc>
                  <a:txBody>
                    <a:bodyPr/>
                    <a:lstStyle/>
                    <a:p>
                      <a:pPr algn="ctr" fontAlgn="b"/>
                      <a:r>
                        <a:rPr lang="en-US" altLang="zh-CN" sz="1800" u="none" strike="noStrike" dirty="0">
                          <a:solidFill>
                            <a:srgbClr val="FFC000"/>
                          </a:solidFill>
                          <a:effectLst/>
                        </a:rPr>
                        <a:t>1900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bl>
          </a:graphicData>
        </a:graphic>
      </p:graphicFrame>
      <p:cxnSp>
        <p:nvCxnSpPr>
          <p:cNvPr id="26" name="直接箭头连接符 25"/>
          <p:cNvCxnSpPr>
            <a:stCxn id="10" idx="3"/>
          </p:cNvCxnSpPr>
          <p:nvPr/>
        </p:nvCxnSpPr>
        <p:spPr>
          <a:xfrm flipV="1">
            <a:off x="3571868" y="3714752"/>
            <a:ext cx="1285884" cy="821537"/>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0" idx="3"/>
          </p:cNvCxnSpPr>
          <p:nvPr/>
        </p:nvCxnSpPr>
        <p:spPr>
          <a:xfrm flipV="1">
            <a:off x="3571868" y="3714752"/>
            <a:ext cx="3429024" cy="821537"/>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6878" y="5283785"/>
            <a:ext cx="3929058" cy="1015663"/>
          </a:xfrm>
          <a:prstGeom prst="rect">
            <a:avLst/>
          </a:prstGeom>
          <a:noFill/>
          <a:ln w="19050">
            <a:solidFill>
              <a:srgbClr val="FFC000"/>
            </a:solidFill>
          </a:ln>
        </p:spPr>
        <p:txBody>
          <a:bodyPr wrap="square" rtlCol="0" anchor="ctr">
            <a:spAutoFit/>
          </a:bodyPr>
          <a:lstStyle/>
          <a:p>
            <a:pPr marL="0" lvl="1">
              <a:lnSpc>
                <a:spcPct val="125000"/>
              </a:lnSpc>
            </a:pPr>
            <a:r>
              <a:rPr lang="zh-CN" altLang="en-US" dirty="0" smtClean="0">
                <a:solidFill>
                  <a:srgbClr val="0070C0"/>
                </a:solidFill>
                <a:latin typeface="华文中宋" pitchFamily="2" charset="-122"/>
                <a:ea typeface="华文中宋" pitchFamily="2" charset="-122"/>
                <a:cs typeface="Times New Roman" pitchFamily="18" charset="0"/>
              </a:rPr>
              <a:t>沪深</a:t>
            </a:r>
            <a:r>
              <a:rPr lang="en-US" altLang="zh-CN" dirty="0" smtClean="0">
                <a:solidFill>
                  <a:srgbClr val="0070C0"/>
                </a:solidFill>
                <a:latin typeface="华文中宋" pitchFamily="2" charset="-122"/>
                <a:ea typeface="华文中宋" pitchFamily="2" charset="-122"/>
                <a:cs typeface="Times New Roman" pitchFamily="18" charset="0"/>
              </a:rPr>
              <a:t>300</a:t>
            </a:r>
            <a:r>
              <a:rPr lang="zh-CN" altLang="en-US" dirty="0" smtClean="0">
                <a:solidFill>
                  <a:srgbClr val="0070C0"/>
                </a:solidFill>
                <a:latin typeface="华文中宋" pitchFamily="2" charset="-122"/>
                <a:ea typeface="华文中宋" pitchFamily="2" charset="-122"/>
                <a:cs typeface="Times New Roman" pitchFamily="18" charset="0"/>
              </a:rPr>
              <a:t>股指期权当月和下</a:t>
            </a:r>
            <a:r>
              <a:rPr lang="en-US" altLang="zh-CN" dirty="0" smtClean="0">
                <a:solidFill>
                  <a:srgbClr val="0070C0"/>
                </a:solidFill>
                <a:latin typeface="华文中宋" pitchFamily="2" charset="-122"/>
                <a:ea typeface="华文中宋" pitchFamily="2" charset="-122"/>
                <a:cs typeface="Times New Roman" pitchFamily="18" charset="0"/>
              </a:rPr>
              <a:t>2</a:t>
            </a:r>
            <a:r>
              <a:rPr lang="zh-CN" altLang="en-US" dirty="0" smtClean="0">
                <a:solidFill>
                  <a:srgbClr val="0070C0"/>
                </a:solidFill>
                <a:latin typeface="华文中宋" pitchFamily="2" charset="-122"/>
                <a:ea typeface="华文中宋" pitchFamily="2" charset="-122"/>
                <a:cs typeface="Times New Roman" pitchFamily="18" charset="0"/>
              </a:rPr>
              <a:t>个月合约行权价格间距：</a:t>
            </a:r>
            <a:r>
              <a:rPr lang="en-US" altLang="zh-CN" dirty="0" smtClean="0">
                <a:solidFill>
                  <a:srgbClr val="0070C0"/>
                </a:solidFill>
                <a:latin typeface="华文中宋" pitchFamily="2" charset="-122"/>
                <a:ea typeface="华文中宋" pitchFamily="2" charset="-122"/>
                <a:cs typeface="Times New Roman" pitchFamily="18" charset="0"/>
              </a:rPr>
              <a:t>50</a:t>
            </a:r>
            <a:r>
              <a:rPr lang="zh-CN" altLang="en-US" dirty="0" smtClean="0">
                <a:solidFill>
                  <a:srgbClr val="0070C0"/>
                </a:solidFill>
                <a:latin typeface="华文中宋" pitchFamily="2" charset="-122"/>
                <a:ea typeface="华文中宋" pitchFamily="2" charset="-122"/>
                <a:cs typeface="Times New Roman" pitchFamily="18" charset="0"/>
              </a:rPr>
              <a:t>点</a:t>
            </a:r>
            <a:endParaRPr lang="en-US" altLang="zh-CN" dirty="0" smtClean="0">
              <a:solidFill>
                <a:srgbClr val="0070C0"/>
              </a:solidFill>
              <a:latin typeface="华文中宋" pitchFamily="2" charset="-122"/>
              <a:ea typeface="华文中宋" pitchFamily="2" charset="-122"/>
              <a:cs typeface="Times New Roman" pitchFamily="18" charset="0"/>
            </a:endParaRPr>
          </a:p>
          <a:p>
            <a:pPr marL="0" lvl="1">
              <a:lnSpc>
                <a:spcPct val="125000"/>
              </a:lnSpc>
            </a:pPr>
            <a:r>
              <a:rPr lang="zh-CN" altLang="en-US" dirty="0" smtClean="0">
                <a:solidFill>
                  <a:srgbClr val="0070C0"/>
                </a:solidFill>
                <a:latin typeface="华文中宋" pitchFamily="2" charset="-122"/>
                <a:ea typeface="华文中宋" pitchFamily="2" charset="-122"/>
                <a:cs typeface="Times New Roman" pitchFamily="18" charset="0"/>
              </a:rPr>
              <a:t>季月行权价格间距：</a:t>
            </a:r>
            <a:r>
              <a:rPr lang="en-US" altLang="zh-CN" dirty="0" smtClean="0">
                <a:solidFill>
                  <a:srgbClr val="0070C0"/>
                </a:solidFill>
                <a:latin typeface="华文中宋" pitchFamily="2" charset="-122"/>
                <a:ea typeface="华文中宋" pitchFamily="2" charset="-122"/>
                <a:cs typeface="Times New Roman" pitchFamily="18" charset="0"/>
              </a:rPr>
              <a:t>100</a:t>
            </a:r>
            <a:r>
              <a:rPr lang="zh-CN" altLang="en-US" dirty="0" smtClean="0">
                <a:solidFill>
                  <a:srgbClr val="0070C0"/>
                </a:solidFill>
                <a:latin typeface="华文中宋" pitchFamily="2" charset="-122"/>
                <a:ea typeface="华文中宋" pitchFamily="2" charset="-122"/>
                <a:cs typeface="Times New Roman" pitchFamily="18" charset="0"/>
              </a:rPr>
              <a:t>点</a:t>
            </a:r>
            <a:endParaRPr lang="en-US" altLang="zh-CN" dirty="0" smtClean="0">
              <a:solidFill>
                <a:srgbClr val="0070C0"/>
              </a:solidFill>
              <a:latin typeface="华文中宋" pitchFamily="2" charset="-122"/>
              <a:ea typeface="华文中宋" pitchFamily="2" charset="-122"/>
              <a:cs typeface="Times New Roman" pitchFamily="18" charset="0"/>
            </a:endParaRPr>
          </a:p>
        </p:txBody>
      </p:sp>
    </p:spTree>
    <p:extLst>
      <p:ext uri="{BB962C8B-B14F-4D97-AF65-F5344CB8AC3E}">
        <p14:creationId xmlns="" xmlns:p14="http://schemas.microsoft.com/office/powerpoint/2010/main" val="3789574261"/>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ppt_x"/>
                                          </p:val>
                                        </p:tav>
                                        <p:tav tm="100000">
                                          <p:val>
                                            <p:strVal val="#ppt_x"/>
                                          </p:val>
                                        </p:tav>
                                      </p:tavLst>
                                    </p:anim>
                                    <p:anim calcmode="lin" valueType="num">
                                      <p:cBhvr additive="base">
                                        <p:cTn id="12" dur="500" fill="hold"/>
                                        <p:tgtEl>
                                          <p:spTgt spid="2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additive="base">
                                        <p:cTn id="21" dur="500" fill="hold"/>
                                        <p:tgtEl>
                                          <p:spTgt spid="20"/>
                                        </p:tgtEl>
                                        <p:attrNameLst>
                                          <p:attrName>ppt_x</p:attrName>
                                        </p:attrNameLst>
                                      </p:cBhvr>
                                      <p:tavLst>
                                        <p:tav tm="0">
                                          <p:val>
                                            <p:strVal val="#ppt_x"/>
                                          </p:val>
                                        </p:tav>
                                        <p:tav tm="100000">
                                          <p:val>
                                            <p:strVal val="#ppt_x"/>
                                          </p:val>
                                        </p:tav>
                                      </p:tavLst>
                                    </p:anim>
                                    <p:anim calcmode="lin" valueType="num">
                                      <p:cBhvr additive="base">
                                        <p:cTn id="22" dur="500" fill="hold"/>
                                        <p:tgtEl>
                                          <p:spTgt spid="20"/>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ppt_x"/>
                                          </p:val>
                                        </p:tav>
                                        <p:tav tm="100000">
                                          <p:val>
                                            <p:strVal val="#ppt_x"/>
                                          </p:val>
                                        </p:tav>
                                      </p:tavLst>
                                    </p:anim>
                                    <p:anim calcmode="lin" valueType="num">
                                      <p:cBhvr additive="base">
                                        <p:cTn id="3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8" grpId="0" animBg="1"/>
      <p:bldP spid="19" grpId="0" animBg="1"/>
      <p:bldP spid="20" grpId="0"/>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3"/>
          <p:cNvSpPr>
            <a:spLocks noGrp="1" noChangeArrowheads="1"/>
          </p:cNvSpPr>
          <p:nvPr>
            <p:ph type="sldNum" sz="quarter" idx="10"/>
          </p:nvPr>
        </p:nvSpPr>
        <p:spPr>
          <a:noFill/>
        </p:spPr>
        <p:txBody>
          <a:bodyPr/>
          <a:lstStyle/>
          <a:p>
            <a:r>
              <a:rPr lang="en-US" altLang="zh-CN" dirty="0" smtClean="0">
                <a:ea typeface="宋体" charset="-122"/>
              </a:rPr>
              <a:t>- </a:t>
            </a:r>
            <a:fld id="{D9FD17A8-6E52-430F-8FA7-990266B8FE54}" type="slidenum">
              <a:rPr lang="en-US" altLang="zh-CN" smtClean="0">
                <a:ea typeface="宋体" charset="-122"/>
              </a:rPr>
              <a:pPr/>
              <a:t>15</a:t>
            </a:fld>
            <a:r>
              <a:rPr lang="en-US" altLang="zh-CN" dirty="0" smtClean="0">
                <a:ea typeface="宋体" charset="-122"/>
              </a:rPr>
              <a:t> -</a:t>
            </a:r>
          </a:p>
        </p:txBody>
      </p:sp>
      <p:sp>
        <p:nvSpPr>
          <p:cNvPr id="4100" name="灯片编号占位符 3"/>
          <p:cNvSpPr txBox="1">
            <a:spLocks noGrp="1"/>
          </p:cNvSpPr>
          <p:nvPr/>
        </p:nvSpPr>
        <p:spPr bwMode="auto">
          <a:xfrm>
            <a:off x="7342188" y="6237288"/>
            <a:ext cx="1801812" cy="331787"/>
          </a:xfrm>
          <a:prstGeom prst="rect">
            <a:avLst/>
          </a:prstGeom>
          <a:noFill/>
          <a:ln w="9525">
            <a:noFill/>
            <a:miter lim="800000"/>
            <a:headEnd/>
            <a:tailEnd/>
          </a:ln>
        </p:spPr>
        <p:txBody>
          <a:bodyPr/>
          <a:lstStyle/>
          <a:p>
            <a:pPr algn="r"/>
            <a:r>
              <a:rPr lang="en-US" altLang="zh-CN" sz="1000" b="1" dirty="0">
                <a:solidFill>
                  <a:srgbClr val="969696"/>
                </a:solidFill>
              </a:rPr>
              <a:t>- </a:t>
            </a:r>
            <a:fld id="{5AAEF857-5CA7-4B8C-A7AE-BE2A9C73AA02}" type="slidenum">
              <a:rPr lang="en-US" altLang="zh-CN" sz="1000" b="1">
                <a:solidFill>
                  <a:srgbClr val="969696"/>
                </a:solidFill>
              </a:rPr>
              <a:pPr algn="r"/>
              <a:t>15</a:t>
            </a:fld>
            <a:r>
              <a:rPr lang="en-US" altLang="zh-CN" sz="1000" b="1" dirty="0">
                <a:solidFill>
                  <a:srgbClr val="969696"/>
                </a:solidFill>
              </a:rPr>
              <a:t> -</a:t>
            </a:r>
          </a:p>
        </p:txBody>
      </p:sp>
      <p:sp>
        <p:nvSpPr>
          <p:cNvPr id="4101" name="灯片编号占位符 1"/>
          <p:cNvSpPr txBox="1">
            <a:spLocks noGrp="1"/>
          </p:cNvSpPr>
          <p:nvPr/>
        </p:nvSpPr>
        <p:spPr bwMode="auto">
          <a:xfrm>
            <a:off x="7342188" y="6237288"/>
            <a:ext cx="1801812" cy="331787"/>
          </a:xfrm>
          <a:prstGeom prst="rect">
            <a:avLst/>
          </a:prstGeom>
          <a:noFill/>
          <a:ln w="9525">
            <a:noFill/>
            <a:miter lim="800000"/>
            <a:headEnd/>
            <a:tailEnd/>
          </a:ln>
        </p:spPr>
        <p:txBody>
          <a:bodyPr/>
          <a:lstStyle/>
          <a:p>
            <a:pPr algn="r"/>
            <a:r>
              <a:rPr lang="en-US" altLang="zh-CN" sz="1000" b="1" dirty="0">
                <a:solidFill>
                  <a:srgbClr val="969696"/>
                </a:solidFill>
              </a:rPr>
              <a:t>- </a:t>
            </a:r>
            <a:fld id="{0240A2B3-4574-4CEC-B052-9E0FA80B53D9}" type="slidenum">
              <a:rPr lang="en-US" altLang="zh-CN" sz="1000" b="1">
                <a:solidFill>
                  <a:srgbClr val="969696"/>
                </a:solidFill>
              </a:rPr>
              <a:pPr algn="r"/>
              <a:t>15</a:t>
            </a:fld>
            <a:r>
              <a:rPr lang="en-US" altLang="zh-CN" sz="1000" b="1" dirty="0">
                <a:solidFill>
                  <a:srgbClr val="969696"/>
                </a:solidFill>
              </a:rPr>
              <a:t> -</a:t>
            </a:r>
          </a:p>
        </p:txBody>
      </p:sp>
      <p:sp>
        <p:nvSpPr>
          <p:cNvPr id="8" name="内容占位符 2"/>
          <p:cNvSpPr txBox="1">
            <a:spLocks/>
          </p:cNvSpPr>
          <p:nvPr/>
        </p:nvSpPr>
        <p:spPr bwMode="auto">
          <a:xfrm>
            <a:off x="0" y="785794"/>
            <a:ext cx="4714876" cy="11430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a:lnSpc>
                <a:spcPct val="150000"/>
              </a:lnSpc>
              <a:buClr>
                <a:srgbClr val="33CC33"/>
              </a:buClr>
              <a:buNone/>
            </a:pPr>
            <a:r>
              <a:rPr lang="zh-CN" altLang="en-US" b="1" dirty="0" smtClean="0">
                <a:solidFill>
                  <a:srgbClr val="3366CC"/>
                </a:solidFill>
                <a:latin typeface="华文中宋" pitchFamily="2" charset="-122"/>
                <a:ea typeface="华文中宋" pitchFamily="2" charset="-122"/>
              </a:rPr>
              <a:t>期权合约上市规则</a:t>
            </a:r>
            <a:endParaRPr lang="en-US" altLang="zh-CN" b="1" dirty="0" smtClean="0">
              <a:solidFill>
                <a:srgbClr val="3366CC"/>
              </a:solidFill>
              <a:latin typeface="华文中宋" pitchFamily="2" charset="-122"/>
              <a:ea typeface="华文中宋" pitchFamily="2" charset="-122"/>
            </a:endParaRPr>
          </a:p>
          <a:p>
            <a:pPr>
              <a:lnSpc>
                <a:spcPct val="150000"/>
              </a:lnSpc>
              <a:buClr>
                <a:srgbClr val="33CC33"/>
              </a:buClr>
              <a:buNone/>
            </a:pPr>
            <a:r>
              <a:rPr lang="zh-CN" altLang="en-US" b="1" dirty="0" smtClean="0">
                <a:solidFill>
                  <a:srgbClr val="3366CC"/>
                </a:solidFill>
                <a:latin typeface="华文中宋" pitchFamily="2" charset="-122"/>
                <a:ea typeface="华文中宋" pitchFamily="2" charset="-122"/>
              </a:rPr>
              <a:t>（以沪深</a:t>
            </a:r>
            <a:r>
              <a:rPr lang="en-US" altLang="zh-CN" b="1" dirty="0" smtClean="0">
                <a:solidFill>
                  <a:srgbClr val="3366CC"/>
                </a:solidFill>
                <a:latin typeface="华文中宋" pitchFamily="2" charset="-122"/>
                <a:ea typeface="华文中宋" pitchFamily="2" charset="-122"/>
              </a:rPr>
              <a:t>300</a:t>
            </a:r>
            <a:r>
              <a:rPr lang="zh-CN" altLang="en-US" b="1" dirty="0" smtClean="0">
                <a:solidFill>
                  <a:srgbClr val="3366CC"/>
                </a:solidFill>
                <a:latin typeface="华文中宋" pitchFamily="2" charset="-122"/>
                <a:ea typeface="华文中宋" pitchFamily="2" charset="-122"/>
              </a:rPr>
              <a:t>股指期权仿真为例）</a:t>
            </a:r>
            <a:endParaRPr lang="en-US" altLang="zh-CN" dirty="0" smtClean="0">
              <a:solidFill>
                <a:srgbClr val="3366CC"/>
              </a:solidFill>
              <a:latin typeface="华文中宋" pitchFamily="2" charset="-122"/>
              <a:ea typeface="华文中宋" pitchFamily="2" charset="-122"/>
            </a:endParaRPr>
          </a:p>
          <a:p>
            <a:pPr lvl="1" indent="-284400">
              <a:lnSpc>
                <a:spcPct val="150000"/>
              </a:lnSpc>
              <a:buClr>
                <a:srgbClr val="33CC33"/>
              </a:buClr>
              <a:buNone/>
            </a:pPr>
            <a:endParaRPr lang="en-US" altLang="zh-CN" sz="1600" dirty="0">
              <a:solidFill>
                <a:srgbClr val="3366CC"/>
              </a:solidFill>
              <a:latin typeface="华文中宋" pitchFamily="2" charset="-122"/>
              <a:ea typeface="华文中宋" pitchFamily="2" charset="-122"/>
              <a:cs typeface="Times New Roman" pitchFamily="18" charset="0"/>
            </a:endParaRPr>
          </a:p>
        </p:txBody>
      </p:sp>
      <p:sp>
        <p:nvSpPr>
          <p:cNvPr id="9" name="矩形 8"/>
          <p:cNvSpPr/>
          <p:nvPr/>
        </p:nvSpPr>
        <p:spPr>
          <a:xfrm>
            <a:off x="3059832" y="571480"/>
            <a:ext cx="3226680" cy="5000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T+1 </a:t>
            </a:r>
            <a:r>
              <a:rPr lang="zh-CN" altLang="en-US" dirty="0" smtClean="0">
                <a:solidFill>
                  <a:schemeClr val="tx1"/>
                </a:solidFill>
              </a:rPr>
              <a:t>交易日</a:t>
            </a:r>
            <a:endParaRPr lang="en-US" altLang="zh-CN" dirty="0" smtClean="0">
              <a:solidFill>
                <a:schemeClr val="tx1"/>
              </a:solidFill>
            </a:endParaRPr>
          </a:p>
          <a:p>
            <a:pPr algn="ctr"/>
            <a:r>
              <a:rPr lang="zh-CN" altLang="en-US" dirty="0" smtClean="0">
                <a:solidFill>
                  <a:schemeClr val="tx1"/>
                </a:solidFill>
              </a:rPr>
              <a:t>当月、下</a:t>
            </a:r>
            <a:r>
              <a:rPr lang="en-US" altLang="zh-CN" dirty="0" smtClean="0">
                <a:solidFill>
                  <a:schemeClr val="tx1"/>
                </a:solidFill>
              </a:rPr>
              <a:t>2</a:t>
            </a:r>
            <a:r>
              <a:rPr lang="zh-CN" altLang="en-US" dirty="0" smtClean="0">
                <a:solidFill>
                  <a:schemeClr val="tx1"/>
                </a:solidFill>
              </a:rPr>
              <a:t>个月合月</a:t>
            </a:r>
            <a:r>
              <a:rPr lang="zh-CN" altLang="en-US" dirty="0">
                <a:solidFill>
                  <a:schemeClr val="tx1"/>
                </a:solidFill>
              </a:rPr>
              <a:t>行权</a:t>
            </a:r>
            <a:r>
              <a:rPr lang="zh-CN" altLang="en-US" dirty="0" smtClean="0">
                <a:solidFill>
                  <a:schemeClr val="tx1"/>
                </a:solidFill>
              </a:rPr>
              <a:t>价格</a:t>
            </a:r>
            <a:r>
              <a:rPr lang="zh-CN" altLang="en-US" dirty="0">
                <a:solidFill>
                  <a:schemeClr val="tx1"/>
                </a:solidFill>
              </a:rPr>
              <a:t>序列</a:t>
            </a:r>
          </a:p>
        </p:txBody>
      </p:sp>
      <p:sp>
        <p:nvSpPr>
          <p:cNvPr id="10" name="矩形 9"/>
          <p:cNvSpPr/>
          <p:nvPr/>
        </p:nvSpPr>
        <p:spPr>
          <a:xfrm>
            <a:off x="214282" y="4286256"/>
            <a:ext cx="3357586" cy="5000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rPr>
              <a:t>平值期权的行权价格</a:t>
            </a:r>
            <a:endParaRPr lang="zh-CN" altLang="en-US" sz="2000" dirty="0">
              <a:solidFill>
                <a:schemeClr val="tx1"/>
              </a:solidFill>
            </a:endParaRPr>
          </a:p>
        </p:txBody>
      </p:sp>
      <p:sp>
        <p:nvSpPr>
          <p:cNvPr id="13" name="矩形 12"/>
          <p:cNvSpPr/>
          <p:nvPr/>
        </p:nvSpPr>
        <p:spPr>
          <a:xfrm>
            <a:off x="6392720" y="571480"/>
            <a:ext cx="2571768" cy="5000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T+1 </a:t>
            </a:r>
            <a:r>
              <a:rPr lang="zh-CN" altLang="en-US" dirty="0" smtClean="0">
                <a:solidFill>
                  <a:schemeClr val="tx1"/>
                </a:solidFill>
              </a:rPr>
              <a:t>交易日</a:t>
            </a:r>
            <a:endParaRPr lang="en-US" altLang="zh-CN" dirty="0" smtClean="0">
              <a:solidFill>
                <a:schemeClr val="tx1"/>
              </a:solidFill>
            </a:endParaRPr>
          </a:p>
          <a:p>
            <a:pPr algn="ctr"/>
            <a:r>
              <a:rPr lang="zh-CN" altLang="en-US" dirty="0" smtClean="0">
                <a:solidFill>
                  <a:schemeClr val="tx1"/>
                </a:solidFill>
              </a:rPr>
              <a:t>季月合约</a:t>
            </a:r>
            <a:r>
              <a:rPr lang="zh-CN" altLang="en-US" dirty="0">
                <a:solidFill>
                  <a:schemeClr val="tx1"/>
                </a:solidFill>
              </a:rPr>
              <a:t>行权</a:t>
            </a:r>
            <a:r>
              <a:rPr lang="zh-CN" altLang="en-US" dirty="0" smtClean="0">
                <a:solidFill>
                  <a:schemeClr val="tx1"/>
                </a:solidFill>
              </a:rPr>
              <a:t>价格</a:t>
            </a:r>
            <a:r>
              <a:rPr lang="zh-CN" altLang="en-US" dirty="0">
                <a:solidFill>
                  <a:schemeClr val="tx1"/>
                </a:solidFill>
              </a:rPr>
              <a:t>序列</a:t>
            </a:r>
          </a:p>
        </p:txBody>
      </p:sp>
      <p:sp>
        <p:nvSpPr>
          <p:cNvPr id="17" name="矩形 16"/>
          <p:cNvSpPr/>
          <p:nvPr/>
        </p:nvSpPr>
        <p:spPr>
          <a:xfrm>
            <a:off x="142844" y="2285992"/>
            <a:ext cx="3786214" cy="6429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T </a:t>
            </a:r>
            <a:r>
              <a:rPr lang="zh-CN" altLang="en-US" sz="2000" dirty="0" smtClean="0">
                <a:solidFill>
                  <a:schemeClr val="tx1"/>
                </a:solidFill>
              </a:rPr>
              <a:t>交易日指数收盘价</a:t>
            </a:r>
            <a:r>
              <a:rPr lang="en-US" altLang="zh-CN" sz="2000" dirty="0" smtClean="0">
                <a:solidFill>
                  <a:schemeClr val="tx1"/>
                </a:solidFill>
              </a:rPr>
              <a:t>2360</a:t>
            </a:r>
            <a:r>
              <a:rPr lang="zh-CN" altLang="en-US" sz="2000" dirty="0" smtClean="0">
                <a:solidFill>
                  <a:schemeClr val="tx1"/>
                </a:solidFill>
              </a:rPr>
              <a:t>点</a:t>
            </a:r>
            <a:endParaRPr lang="zh-CN" altLang="en-US" sz="2000" dirty="0">
              <a:solidFill>
                <a:schemeClr val="tx1"/>
              </a:solidFill>
            </a:endParaRPr>
          </a:p>
        </p:txBody>
      </p:sp>
      <p:sp>
        <p:nvSpPr>
          <p:cNvPr id="18" name="左大括号 17"/>
          <p:cNvSpPr/>
          <p:nvPr/>
        </p:nvSpPr>
        <p:spPr>
          <a:xfrm>
            <a:off x="4211958" y="2357430"/>
            <a:ext cx="435469" cy="2143140"/>
          </a:xfrm>
          <a:prstGeom prst="leftBrace">
            <a:avLst/>
          </a:prstGeom>
          <a:ln w="190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右大括号 18"/>
          <p:cNvSpPr/>
          <p:nvPr/>
        </p:nvSpPr>
        <p:spPr>
          <a:xfrm>
            <a:off x="7786710" y="1714488"/>
            <a:ext cx="504056" cy="2786082"/>
          </a:xfrm>
          <a:prstGeom prst="rightBrace">
            <a:avLst>
              <a:gd name="adj1" fmla="val 9424"/>
              <a:gd name="adj2" fmla="val 50000"/>
            </a:avLst>
          </a:prstGeom>
          <a:ln w="190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TextBox 19"/>
          <p:cNvSpPr txBox="1"/>
          <p:nvPr/>
        </p:nvSpPr>
        <p:spPr>
          <a:xfrm>
            <a:off x="2987824" y="3038062"/>
            <a:ext cx="1224135" cy="830997"/>
          </a:xfrm>
          <a:prstGeom prst="rect">
            <a:avLst/>
          </a:prstGeom>
          <a:noFill/>
        </p:spPr>
        <p:txBody>
          <a:bodyPr wrap="square" rtlCol="0">
            <a:spAutoFit/>
          </a:bodyPr>
          <a:lstStyle/>
          <a:p>
            <a:r>
              <a:rPr lang="zh-CN" altLang="en-US" b="1" dirty="0" smtClean="0"/>
              <a:t>上下各至少</a:t>
            </a:r>
            <a:r>
              <a:rPr lang="en-US" altLang="zh-CN" b="1" dirty="0" smtClean="0"/>
              <a:t>3</a:t>
            </a:r>
            <a:r>
              <a:rPr lang="zh-CN" altLang="en-US" b="1" dirty="0" smtClean="0"/>
              <a:t>个连续行权价格</a:t>
            </a:r>
            <a:endParaRPr lang="zh-CN" altLang="en-US" b="1" dirty="0"/>
          </a:p>
        </p:txBody>
      </p:sp>
      <p:sp>
        <p:nvSpPr>
          <p:cNvPr id="21" name="TextBox 20"/>
          <p:cNvSpPr txBox="1"/>
          <p:nvPr/>
        </p:nvSpPr>
        <p:spPr>
          <a:xfrm>
            <a:off x="8277469" y="2348880"/>
            <a:ext cx="903043" cy="1323439"/>
          </a:xfrm>
          <a:prstGeom prst="rect">
            <a:avLst/>
          </a:prstGeom>
          <a:noFill/>
        </p:spPr>
        <p:txBody>
          <a:bodyPr wrap="square" rtlCol="0">
            <a:spAutoFit/>
          </a:bodyPr>
          <a:lstStyle/>
          <a:p>
            <a:r>
              <a:rPr lang="zh-CN" altLang="en-US" b="1" dirty="0" smtClean="0"/>
              <a:t>上下各至少</a:t>
            </a:r>
            <a:r>
              <a:rPr lang="en-US" altLang="zh-CN" b="1" dirty="0" smtClean="0"/>
              <a:t>2</a:t>
            </a:r>
            <a:r>
              <a:rPr lang="zh-CN" altLang="en-US" b="1" dirty="0" smtClean="0"/>
              <a:t>个连续行权价格</a:t>
            </a:r>
            <a:endParaRPr lang="zh-CN" altLang="en-US" b="1" dirty="0"/>
          </a:p>
        </p:txBody>
      </p:sp>
      <p:graphicFrame>
        <p:nvGraphicFramePr>
          <p:cNvPr id="23" name="表格 22"/>
          <p:cNvGraphicFramePr>
            <a:graphicFrameLocks noGrp="1"/>
          </p:cNvGraphicFramePr>
          <p:nvPr>
            <p:extLst>
              <p:ext uri="{D42A27DB-BD31-4B8C-83A1-F6EECF244321}">
                <p14:modId xmlns="" xmlns:p14="http://schemas.microsoft.com/office/powerpoint/2010/main" val="75412073"/>
              </p:ext>
            </p:extLst>
          </p:nvPr>
        </p:nvGraphicFramePr>
        <p:xfrm>
          <a:off x="4643438" y="1071546"/>
          <a:ext cx="928694" cy="5328599"/>
        </p:xfrm>
        <a:graphic>
          <a:graphicData uri="http://schemas.openxmlformats.org/drawingml/2006/table">
            <a:tbl>
              <a:tblPr>
                <a:tableStyleId>{5C22544A-7EE6-4342-B048-85BDC9FD1C3A}</a:tableStyleId>
              </a:tblPr>
              <a:tblGrid>
                <a:gridCol w="928694"/>
              </a:tblGrid>
              <a:tr h="313447">
                <a:tc>
                  <a:txBody>
                    <a:bodyPr/>
                    <a:lstStyle/>
                    <a:p>
                      <a:pPr algn="ctr" fontAlgn="b"/>
                      <a:r>
                        <a:rPr lang="en-US" altLang="zh-CN" sz="1800" u="none" strike="noStrike" dirty="0">
                          <a:solidFill>
                            <a:srgbClr val="FFC000"/>
                          </a:solidFill>
                          <a:effectLst/>
                        </a:rPr>
                        <a:t>2700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r h="313447">
                <a:tc>
                  <a:txBody>
                    <a:bodyPr/>
                    <a:lstStyle/>
                    <a:p>
                      <a:pPr algn="ctr" fontAlgn="b"/>
                      <a:r>
                        <a:rPr lang="en-US" altLang="zh-CN" sz="1800" u="none" strike="noStrike" dirty="0">
                          <a:solidFill>
                            <a:srgbClr val="FFC000"/>
                          </a:solidFill>
                          <a:effectLst/>
                        </a:rPr>
                        <a:t>2650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r h="313447">
                <a:tc>
                  <a:txBody>
                    <a:bodyPr/>
                    <a:lstStyle/>
                    <a:p>
                      <a:pPr algn="ctr" fontAlgn="b"/>
                      <a:r>
                        <a:rPr lang="en-US" altLang="zh-CN" sz="1800" u="none" strike="noStrike" dirty="0">
                          <a:solidFill>
                            <a:srgbClr val="FFC000"/>
                          </a:solidFill>
                          <a:effectLst/>
                        </a:rPr>
                        <a:t>2600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r h="313447">
                <a:tc>
                  <a:txBody>
                    <a:bodyPr/>
                    <a:lstStyle/>
                    <a:p>
                      <a:pPr algn="ctr" fontAlgn="b"/>
                      <a:r>
                        <a:rPr lang="en-US" altLang="zh-CN" sz="1800" u="none" strike="noStrike" dirty="0">
                          <a:solidFill>
                            <a:srgbClr val="FFC000"/>
                          </a:solidFill>
                          <a:effectLst/>
                        </a:rPr>
                        <a:t>2550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r h="313447">
                <a:tc>
                  <a:txBody>
                    <a:bodyPr/>
                    <a:lstStyle/>
                    <a:p>
                      <a:pPr algn="ctr" fontAlgn="b"/>
                      <a:r>
                        <a:rPr lang="en-US" altLang="zh-CN" sz="1800" u="none" strike="noStrike" dirty="0">
                          <a:solidFill>
                            <a:srgbClr val="FFC000"/>
                          </a:solidFill>
                          <a:effectLst/>
                        </a:rPr>
                        <a:t>2500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00000"/>
                    </a:solidFill>
                  </a:tcPr>
                </a:tc>
              </a:tr>
              <a:tr h="313447">
                <a:tc>
                  <a:txBody>
                    <a:bodyPr/>
                    <a:lstStyle/>
                    <a:p>
                      <a:pPr algn="ctr" fontAlgn="b"/>
                      <a:r>
                        <a:rPr lang="en-US" altLang="zh-CN" sz="1800" u="none" strike="noStrike" dirty="0">
                          <a:solidFill>
                            <a:srgbClr val="FFC000"/>
                          </a:solidFill>
                          <a:effectLst/>
                        </a:rPr>
                        <a:t>2450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2">
                        <a:lumMod val="50000"/>
                      </a:schemeClr>
                    </a:solidFill>
                  </a:tcPr>
                </a:tc>
              </a:tr>
              <a:tr h="313447">
                <a:tc>
                  <a:txBody>
                    <a:bodyPr/>
                    <a:lstStyle/>
                    <a:p>
                      <a:pPr algn="ctr" fontAlgn="b"/>
                      <a:r>
                        <a:rPr lang="en-US" altLang="zh-CN" sz="1800" u="none" strike="noStrike" dirty="0">
                          <a:solidFill>
                            <a:srgbClr val="FFC000"/>
                          </a:solidFill>
                          <a:effectLst/>
                        </a:rPr>
                        <a:t>2400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2">
                        <a:lumMod val="50000"/>
                      </a:schemeClr>
                    </a:solidFill>
                  </a:tcPr>
                </a:tc>
              </a:tr>
              <a:tr h="313447">
                <a:tc>
                  <a:txBody>
                    <a:bodyPr/>
                    <a:lstStyle/>
                    <a:p>
                      <a:pPr marL="0" algn="ctr" defTabSz="914400" rtl="0" eaLnBrk="1" fontAlgn="b" latinLnBrk="0" hangingPunct="1"/>
                      <a:r>
                        <a:rPr lang="en-US" altLang="zh-CN" sz="1800" u="none" strike="noStrike" kern="1200" dirty="0">
                          <a:solidFill>
                            <a:srgbClr val="00FF00"/>
                          </a:solidFill>
                          <a:effectLst/>
                          <a:latin typeface="+mn-lt"/>
                          <a:ea typeface="+mn-ea"/>
                          <a:cs typeface="+mn-cs"/>
                        </a:rPr>
                        <a:t>2350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50000"/>
                      </a:schemeClr>
                    </a:solidFill>
                  </a:tcPr>
                </a:tc>
              </a:tr>
              <a:tr h="313447">
                <a:tc>
                  <a:txBody>
                    <a:bodyPr/>
                    <a:lstStyle/>
                    <a:p>
                      <a:pPr marL="0" algn="ctr" defTabSz="914400" rtl="0" eaLnBrk="1" fontAlgn="b" latinLnBrk="0" hangingPunct="1"/>
                      <a:r>
                        <a:rPr lang="en-US" altLang="zh-CN" sz="1800" u="none" strike="noStrike" kern="1200" dirty="0">
                          <a:solidFill>
                            <a:srgbClr val="FFC000"/>
                          </a:solidFill>
                          <a:effectLst/>
                          <a:latin typeface="+mn-lt"/>
                          <a:ea typeface="+mn-ea"/>
                          <a:cs typeface="+mn-cs"/>
                        </a:rPr>
                        <a:t>2300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2">
                        <a:lumMod val="50000"/>
                      </a:schemeClr>
                    </a:solidFill>
                  </a:tcPr>
                </a:tc>
              </a:tr>
              <a:tr h="313447">
                <a:tc>
                  <a:txBody>
                    <a:bodyPr/>
                    <a:lstStyle/>
                    <a:p>
                      <a:pPr algn="ctr" fontAlgn="b"/>
                      <a:r>
                        <a:rPr lang="en-US" altLang="zh-CN" sz="1800" u="none" strike="noStrike" dirty="0">
                          <a:solidFill>
                            <a:srgbClr val="FFC000"/>
                          </a:solidFill>
                          <a:effectLst/>
                        </a:rPr>
                        <a:t>2250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2">
                        <a:lumMod val="50000"/>
                      </a:schemeClr>
                    </a:solidFill>
                  </a:tcPr>
                </a:tc>
              </a:tr>
              <a:tr h="313447">
                <a:tc>
                  <a:txBody>
                    <a:bodyPr/>
                    <a:lstStyle/>
                    <a:p>
                      <a:pPr algn="ctr" fontAlgn="b"/>
                      <a:r>
                        <a:rPr lang="en-US" altLang="zh-CN" sz="1800" u="none" strike="noStrike" dirty="0">
                          <a:solidFill>
                            <a:srgbClr val="FFC000"/>
                          </a:solidFill>
                          <a:effectLst/>
                        </a:rPr>
                        <a:t>2200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2">
                        <a:lumMod val="50000"/>
                      </a:schemeClr>
                    </a:solidFill>
                  </a:tcPr>
                </a:tc>
              </a:tr>
              <a:tr h="313447">
                <a:tc>
                  <a:txBody>
                    <a:bodyPr/>
                    <a:lstStyle/>
                    <a:p>
                      <a:pPr algn="ctr" fontAlgn="b"/>
                      <a:r>
                        <a:rPr lang="en-US" altLang="zh-CN" sz="1800" u="none" strike="noStrike" dirty="0">
                          <a:solidFill>
                            <a:srgbClr val="FFC000"/>
                          </a:solidFill>
                          <a:effectLst/>
                        </a:rPr>
                        <a:t>2150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tx1">
                        <a:lumMod val="75000"/>
                        <a:lumOff val="25000"/>
                      </a:schemeClr>
                    </a:solidFill>
                  </a:tcPr>
                </a:tc>
              </a:tr>
              <a:tr h="313447">
                <a:tc>
                  <a:txBody>
                    <a:bodyPr/>
                    <a:lstStyle/>
                    <a:p>
                      <a:pPr algn="ctr" fontAlgn="b"/>
                      <a:r>
                        <a:rPr lang="en-US" altLang="zh-CN" sz="1800" u="none" strike="noStrike" dirty="0">
                          <a:solidFill>
                            <a:srgbClr val="FFC000"/>
                          </a:solidFill>
                          <a:effectLst/>
                        </a:rPr>
                        <a:t>2100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r h="313447">
                <a:tc>
                  <a:txBody>
                    <a:bodyPr/>
                    <a:lstStyle/>
                    <a:p>
                      <a:pPr algn="ctr" fontAlgn="b"/>
                      <a:r>
                        <a:rPr lang="en-US" altLang="zh-CN" sz="1800" u="none" strike="noStrike" dirty="0">
                          <a:solidFill>
                            <a:srgbClr val="FFC000"/>
                          </a:solidFill>
                          <a:effectLst/>
                        </a:rPr>
                        <a:t>2050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r h="313447">
                <a:tc>
                  <a:txBody>
                    <a:bodyPr/>
                    <a:lstStyle/>
                    <a:p>
                      <a:pPr algn="ctr" fontAlgn="b"/>
                      <a:r>
                        <a:rPr lang="en-US" altLang="zh-CN" sz="1800" u="none" strike="noStrike" dirty="0">
                          <a:solidFill>
                            <a:srgbClr val="FFC000"/>
                          </a:solidFill>
                          <a:effectLst/>
                        </a:rPr>
                        <a:t>2000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r h="313447">
                <a:tc>
                  <a:txBody>
                    <a:bodyPr/>
                    <a:lstStyle/>
                    <a:p>
                      <a:pPr algn="ctr" fontAlgn="b"/>
                      <a:r>
                        <a:rPr lang="en-US" altLang="zh-CN" sz="1800" u="none" strike="noStrike" dirty="0">
                          <a:solidFill>
                            <a:srgbClr val="FFC000"/>
                          </a:solidFill>
                          <a:effectLst/>
                        </a:rPr>
                        <a:t>1950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r h="313447">
                <a:tc>
                  <a:txBody>
                    <a:bodyPr/>
                    <a:lstStyle/>
                    <a:p>
                      <a:pPr algn="ctr" fontAlgn="b"/>
                      <a:r>
                        <a:rPr lang="en-US" altLang="zh-CN" sz="1800" u="none" strike="noStrike" dirty="0">
                          <a:solidFill>
                            <a:srgbClr val="FFC000"/>
                          </a:solidFill>
                          <a:effectLst/>
                        </a:rPr>
                        <a:t>1900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bl>
          </a:graphicData>
        </a:graphic>
      </p:graphicFrame>
      <p:graphicFrame>
        <p:nvGraphicFramePr>
          <p:cNvPr id="25" name="表格 24"/>
          <p:cNvGraphicFramePr>
            <a:graphicFrameLocks noGrp="1"/>
          </p:cNvGraphicFramePr>
          <p:nvPr>
            <p:extLst>
              <p:ext uri="{D42A27DB-BD31-4B8C-83A1-F6EECF244321}">
                <p14:modId xmlns="" xmlns:p14="http://schemas.microsoft.com/office/powerpoint/2010/main" val="4194770815"/>
              </p:ext>
            </p:extLst>
          </p:nvPr>
        </p:nvGraphicFramePr>
        <p:xfrm>
          <a:off x="6850606" y="1071546"/>
          <a:ext cx="936104" cy="5328599"/>
        </p:xfrm>
        <a:graphic>
          <a:graphicData uri="http://schemas.openxmlformats.org/drawingml/2006/table">
            <a:tbl>
              <a:tblPr>
                <a:tableStyleId>{5C22544A-7EE6-4342-B048-85BDC9FD1C3A}</a:tableStyleId>
              </a:tblPr>
              <a:tblGrid>
                <a:gridCol w="936104"/>
              </a:tblGrid>
              <a:tr h="313447">
                <a:tc>
                  <a:txBody>
                    <a:bodyPr/>
                    <a:lstStyle/>
                    <a:p>
                      <a:pPr algn="ctr" fontAlgn="b"/>
                      <a:r>
                        <a:rPr lang="en-US" altLang="zh-CN" sz="1800" u="none" strike="noStrike" dirty="0">
                          <a:solidFill>
                            <a:srgbClr val="FFC000"/>
                          </a:solidFill>
                          <a:effectLst/>
                        </a:rPr>
                        <a:t>2700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r h="313447">
                <a:tc>
                  <a:txBody>
                    <a:bodyPr/>
                    <a:lstStyle/>
                    <a:p>
                      <a:pPr algn="ctr" fontAlgn="b"/>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r h="313447">
                <a:tc>
                  <a:txBody>
                    <a:bodyPr/>
                    <a:lstStyle/>
                    <a:p>
                      <a:pPr algn="ctr" fontAlgn="b"/>
                      <a:r>
                        <a:rPr lang="en-US" altLang="zh-CN" sz="1800" u="none" strike="noStrike" dirty="0">
                          <a:solidFill>
                            <a:srgbClr val="FFC000"/>
                          </a:solidFill>
                          <a:effectLst/>
                        </a:rPr>
                        <a:t>2600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00000"/>
                    </a:solidFill>
                  </a:tcPr>
                </a:tc>
              </a:tr>
              <a:tr h="313447">
                <a:tc>
                  <a:txBody>
                    <a:bodyPr/>
                    <a:lstStyle/>
                    <a:p>
                      <a:pPr algn="ctr" fontAlgn="b"/>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r h="313447">
                <a:tc>
                  <a:txBody>
                    <a:bodyPr/>
                    <a:lstStyle/>
                    <a:p>
                      <a:pPr algn="ctr" fontAlgn="b"/>
                      <a:r>
                        <a:rPr lang="en-US" altLang="zh-CN" sz="1800" u="none" strike="noStrike" dirty="0">
                          <a:solidFill>
                            <a:srgbClr val="FFC000"/>
                          </a:solidFill>
                          <a:effectLst/>
                        </a:rPr>
                        <a:t>2500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2">
                        <a:lumMod val="50000"/>
                      </a:schemeClr>
                    </a:solidFill>
                  </a:tcPr>
                </a:tc>
              </a:tr>
              <a:tr h="313447">
                <a:tc>
                  <a:txBody>
                    <a:bodyPr/>
                    <a:lstStyle/>
                    <a:p>
                      <a:pPr algn="ctr" fontAlgn="b"/>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r h="313447">
                <a:tc>
                  <a:txBody>
                    <a:bodyPr/>
                    <a:lstStyle/>
                    <a:p>
                      <a:pPr marL="0" algn="ctr" defTabSz="914400" rtl="0" eaLnBrk="1" fontAlgn="b" latinLnBrk="0" hangingPunct="1"/>
                      <a:r>
                        <a:rPr lang="en-US" altLang="zh-CN" sz="1800" u="none" strike="noStrike" kern="1200" dirty="0">
                          <a:solidFill>
                            <a:srgbClr val="00FF00"/>
                          </a:solidFill>
                          <a:effectLst/>
                          <a:latin typeface="+mn-lt"/>
                          <a:ea typeface="+mn-ea"/>
                          <a:cs typeface="+mn-cs"/>
                        </a:rPr>
                        <a:t>2400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50000"/>
                      </a:schemeClr>
                    </a:solidFill>
                  </a:tcPr>
                </a:tc>
              </a:tr>
              <a:tr h="313447">
                <a:tc>
                  <a:txBody>
                    <a:bodyPr/>
                    <a:lstStyle/>
                    <a:p>
                      <a:pPr algn="ctr" fontAlgn="b"/>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r h="313447">
                <a:tc>
                  <a:txBody>
                    <a:bodyPr/>
                    <a:lstStyle/>
                    <a:p>
                      <a:pPr marL="0" algn="ctr" defTabSz="914400" rtl="0" eaLnBrk="1" fontAlgn="b" latinLnBrk="0" hangingPunct="1"/>
                      <a:r>
                        <a:rPr lang="en-US" altLang="zh-CN" sz="1800" u="none" strike="noStrike" kern="1200" dirty="0">
                          <a:solidFill>
                            <a:srgbClr val="FFC000"/>
                          </a:solidFill>
                          <a:effectLst/>
                          <a:latin typeface="+mn-lt"/>
                          <a:ea typeface="+mn-ea"/>
                          <a:cs typeface="+mn-cs"/>
                        </a:rPr>
                        <a:t>2300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2">
                        <a:lumMod val="50000"/>
                      </a:schemeClr>
                    </a:solidFill>
                  </a:tcPr>
                </a:tc>
              </a:tr>
              <a:tr h="313447">
                <a:tc>
                  <a:txBody>
                    <a:bodyPr/>
                    <a:lstStyle/>
                    <a:p>
                      <a:pPr algn="ctr" fontAlgn="b"/>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r h="313447">
                <a:tc>
                  <a:txBody>
                    <a:bodyPr/>
                    <a:lstStyle/>
                    <a:p>
                      <a:pPr algn="ctr" fontAlgn="b"/>
                      <a:r>
                        <a:rPr lang="en-US" altLang="zh-CN" sz="1800" u="none" strike="noStrike" dirty="0">
                          <a:solidFill>
                            <a:srgbClr val="FFC000"/>
                          </a:solidFill>
                          <a:effectLst/>
                        </a:rPr>
                        <a:t>2200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2">
                        <a:lumMod val="50000"/>
                      </a:schemeClr>
                    </a:solidFill>
                  </a:tcPr>
                </a:tc>
              </a:tr>
              <a:tr h="313447">
                <a:tc>
                  <a:txBody>
                    <a:bodyPr/>
                    <a:lstStyle/>
                    <a:p>
                      <a:pPr algn="ctr" fontAlgn="b"/>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r h="313447">
                <a:tc>
                  <a:txBody>
                    <a:bodyPr/>
                    <a:lstStyle/>
                    <a:p>
                      <a:pPr algn="ctr" fontAlgn="b"/>
                      <a:r>
                        <a:rPr lang="en-US" altLang="zh-CN" sz="1800" u="none" strike="noStrike" dirty="0">
                          <a:solidFill>
                            <a:srgbClr val="FFC000"/>
                          </a:solidFill>
                          <a:effectLst/>
                        </a:rPr>
                        <a:t>2100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tx1">
                        <a:lumMod val="75000"/>
                        <a:lumOff val="25000"/>
                      </a:schemeClr>
                    </a:solidFill>
                  </a:tcPr>
                </a:tc>
              </a:tr>
              <a:tr h="313447">
                <a:tc>
                  <a:txBody>
                    <a:bodyPr/>
                    <a:lstStyle/>
                    <a:p>
                      <a:pPr algn="ctr" fontAlgn="b"/>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r h="313447">
                <a:tc>
                  <a:txBody>
                    <a:bodyPr/>
                    <a:lstStyle/>
                    <a:p>
                      <a:pPr algn="ctr" fontAlgn="b"/>
                      <a:r>
                        <a:rPr lang="en-US" altLang="zh-CN" sz="1800" u="none" strike="noStrike" dirty="0">
                          <a:solidFill>
                            <a:srgbClr val="FFC000"/>
                          </a:solidFill>
                          <a:effectLst/>
                        </a:rPr>
                        <a:t>2000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r h="313447">
                <a:tc>
                  <a:txBody>
                    <a:bodyPr/>
                    <a:lstStyle/>
                    <a:p>
                      <a:pPr algn="ctr" fontAlgn="b"/>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r h="313447">
                <a:tc>
                  <a:txBody>
                    <a:bodyPr/>
                    <a:lstStyle/>
                    <a:p>
                      <a:pPr algn="ctr" fontAlgn="b"/>
                      <a:r>
                        <a:rPr lang="en-US" altLang="zh-CN" sz="1800" u="none" strike="noStrike" dirty="0">
                          <a:solidFill>
                            <a:srgbClr val="FFC000"/>
                          </a:solidFill>
                          <a:effectLst/>
                        </a:rPr>
                        <a:t>1900</a:t>
                      </a:r>
                      <a:endParaRPr lang="en-US" altLang="zh-CN" sz="1800" b="0" i="0" u="none" strike="noStrike" dirty="0">
                        <a:solidFill>
                          <a:srgbClr val="FFC000"/>
                        </a:solidFill>
                        <a:effectLst/>
                        <a:latin typeface="宋体"/>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r>
            </a:tbl>
          </a:graphicData>
        </a:graphic>
      </p:graphicFrame>
      <p:cxnSp>
        <p:nvCxnSpPr>
          <p:cNvPr id="26" name="直接箭头连接符 25"/>
          <p:cNvCxnSpPr>
            <a:stCxn id="10" idx="3"/>
          </p:cNvCxnSpPr>
          <p:nvPr/>
        </p:nvCxnSpPr>
        <p:spPr>
          <a:xfrm flipV="1">
            <a:off x="3571868" y="3429000"/>
            <a:ext cx="1285884" cy="1107289"/>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V="1">
            <a:off x="3566318" y="3140968"/>
            <a:ext cx="3381946" cy="1403872"/>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716468010"/>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ppt_x"/>
                                          </p:val>
                                        </p:tav>
                                        <p:tav tm="100000">
                                          <p:val>
                                            <p:strVal val="#ppt_x"/>
                                          </p:val>
                                        </p:tav>
                                      </p:tavLst>
                                    </p:anim>
                                    <p:anim calcmode="lin" valueType="num">
                                      <p:cBhvr additive="base">
                                        <p:cTn id="1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764704"/>
            <a:ext cx="6408738" cy="647700"/>
          </a:xfrm>
        </p:spPr>
        <p:txBody>
          <a:bodyPr/>
          <a:lstStyle/>
          <a:p>
            <a:pPr>
              <a:buNone/>
            </a:pPr>
            <a:r>
              <a:rPr lang="zh-CN" altLang="en-US" sz="2400" dirty="0" smtClean="0">
                <a:solidFill>
                  <a:srgbClr val="3366CC"/>
                </a:solidFill>
                <a:latin typeface="华文中宋" pitchFamily="2" charset="-122"/>
                <a:ea typeface="华文中宋" pitchFamily="2" charset="-122"/>
              </a:rPr>
              <a:t>行权方式</a:t>
            </a:r>
            <a:endParaRPr lang="zh-CN" altLang="en-US" sz="2400" dirty="0">
              <a:solidFill>
                <a:srgbClr val="3366CC"/>
              </a:solidFill>
              <a:latin typeface="华文中宋" pitchFamily="2" charset="-122"/>
              <a:ea typeface="华文中宋" pitchFamily="2" charset="-122"/>
            </a:endParaRPr>
          </a:p>
        </p:txBody>
      </p:sp>
      <p:sp>
        <p:nvSpPr>
          <p:cNvPr id="3" name="内容占位符 2"/>
          <p:cNvSpPr>
            <a:spLocks noGrp="1"/>
          </p:cNvSpPr>
          <p:nvPr>
            <p:ph idx="1"/>
          </p:nvPr>
        </p:nvSpPr>
        <p:spPr>
          <a:xfrm>
            <a:off x="465802" y="1625926"/>
            <a:ext cx="8678198" cy="5232074"/>
          </a:xfrm>
        </p:spPr>
        <p:txBody>
          <a:bodyPr/>
          <a:lstStyle/>
          <a:p>
            <a:pPr>
              <a:lnSpc>
                <a:spcPct val="150000"/>
              </a:lnSpc>
              <a:buClr>
                <a:srgbClr val="33CC33"/>
              </a:buClr>
              <a:buFont typeface="Wingdings" pitchFamily="2" charset="2"/>
              <a:buChar char="n"/>
              <a:defRPr/>
            </a:pPr>
            <a:r>
              <a:rPr lang="zh-CN" altLang="en-US" sz="2000" dirty="0" smtClean="0">
                <a:solidFill>
                  <a:srgbClr val="3366CC"/>
                </a:solidFill>
                <a:latin typeface="华文中宋" pitchFamily="2" charset="-122"/>
                <a:ea typeface="华文中宋" pitchFamily="2" charset="-122"/>
              </a:rPr>
              <a:t>行权方式：</a:t>
            </a:r>
            <a:r>
              <a:rPr lang="zh-CN" altLang="zh-CN" sz="2000" dirty="0">
                <a:solidFill>
                  <a:srgbClr val="3366CC"/>
                </a:solidFill>
                <a:latin typeface="华文中宋" pitchFamily="2" charset="-122"/>
                <a:ea typeface="华文中宋" pitchFamily="2" charset="-122"/>
              </a:rPr>
              <a:t>欧式</a:t>
            </a:r>
            <a:r>
              <a:rPr lang="zh-CN" altLang="zh-CN" sz="2000" dirty="0" smtClean="0">
                <a:solidFill>
                  <a:srgbClr val="3366CC"/>
                </a:solidFill>
                <a:latin typeface="华文中宋" pitchFamily="2" charset="-122"/>
                <a:ea typeface="华文中宋" pitchFamily="2" charset="-122"/>
              </a:rPr>
              <a:t>期权</a:t>
            </a:r>
            <a:endParaRPr lang="en-US" altLang="zh-CN" sz="2000" dirty="0" smtClean="0">
              <a:solidFill>
                <a:srgbClr val="3366CC"/>
              </a:solidFill>
              <a:latin typeface="华文中宋" pitchFamily="2" charset="-122"/>
              <a:ea typeface="华文中宋" pitchFamily="2" charset="-122"/>
            </a:endParaRPr>
          </a:p>
          <a:p>
            <a:pPr>
              <a:lnSpc>
                <a:spcPct val="150000"/>
              </a:lnSpc>
              <a:buClr>
                <a:srgbClr val="33CC33"/>
              </a:buClr>
              <a:buFont typeface="Wingdings" pitchFamily="2" charset="2"/>
              <a:buChar char="n"/>
              <a:defRPr/>
            </a:pPr>
            <a:endParaRPr lang="en-US" altLang="zh-CN" sz="1000" dirty="0" smtClean="0">
              <a:solidFill>
                <a:srgbClr val="3366CC"/>
              </a:solidFill>
              <a:latin typeface="华文中宋" pitchFamily="2" charset="-122"/>
              <a:ea typeface="华文中宋" pitchFamily="2" charset="-122"/>
            </a:endParaRPr>
          </a:p>
          <a:p>
            <a:pPr algn="just">
              <a:lnSpc>
                <a:spcPct val="150000"/>
              </a:lnSpc>
              <a:buClr>
                <a:srgbClr val="33CC33"/>
              </a:buClr>
              <a:buFont typeface="Wingdings" pitchFamily="2" charset="2"/>
              <a:buChar char="n"/>
              <a:defRPr/>
            </a:pPr>
            <a:r>
              <a:rPr lang="zh-CN" altLang="zh-CN" sz="2000" dirty="0" smtClean="0">
                <a:solidFill>
                  <a:srgbClr val="3366CC"/>
                </a:solidFill>
                <a:latin typeface="华文中宋" pitchFamily="2" charset="-122"/>
                <a:ea typeface="华文中宋" pitchFamily="2" charset="-122"/>
              </a:rPr>
              <a:t>从</a:t>
            </a:r>
            <a:r>
              <a:rPr lang="zh-CN" altLang="zh-CN" sz="2000" dirty="0">
                <a:solidFill>
                  <a:srgbClr val="3366CC"/>
                </a:solidFill>
                <a:latin typeface="华文中宋" pitchFamily="2" charset="-122"/>
                <a:ea typeface="华文中宋" pitchFamily="2" charset="-122"/>
              </a:rPr>
              <a:t>全球来看，绝大多数</a:t>
            </a:r>
            <a:r>
              <a:rPr lang="zh-CN" altLang="zh-CN" sz="2000" dirty="0" smtClean="0">
                <a:solidFill>
                  <a:srgbClr val="3366CC"/>
                </a:solidFill>
                <a:latin typeface="华文中宋" pitchFamily="2" charset="-122"/>
                <a:ea typeface="华文中宋" pitchFamily="2" charset="-122"/>
              </a:rPr>
              <a:t>股指期权合约是</a:t>
            </a:r>
            <a:r>
              <a:rPr lang="zh-CN" altLang="zh-CN" sz="2000" dirty="0">
                <a:solidFill>
                  <a:srgbClr val="3366CC"/>
                </a:solidFill>
                <a:latin typeface="华文中宋" pitchFamily="2" charset="-122"/>
                <a:ea typeface="华文中宋" pitchFamily="2" charset="-122"/>
              </a:rPr>
              <a:t>欧式</a:t>
            </a:r>
            <a:r>
              <a:rPr lang="zh-CN" altLang="zh-CN" sz="2000" dirty="0" smtClean="0">
                <a:solidFill>
                  <a:srgbClr val="3366CC"/>
                </a:solidFill>
                <a:latin typeface="华文中宋" pitchFamily="2" charset="-122"/>
                <a:ea typeface="华文中宋" pitchFamily="2" charset="-122"/>
              </a:rPr>
              <a:t>期权</a:t>
            </a:r>
            <a:endParaRPr lang="en-US" altLang="zh-CN" sz="2000" dirty="0" smtClean="0">
              <a:solidFill>
                <a:srgbClr val="3366CC"/>
              </a:solidFill>
              <a:latin typeface="华文中宋" pitchFamily="2" charset="-122"/>
              <a:ea typeface="华文中宋" pitchFamily="2" charset="-122"/>
            </a:endParaRPr>
          </a:p>
          <a:p>
            <a:pPr algn="just">
              <a:lnSpc>
                <a:spcPct val="150000"/>
              </a:lnSpc>
              <a:buClr>
                <a:srgbClr val="33CC33"/>
              </a:buClr>
              <a:buFont typeface="Wingdings" pitchFamily="2" charset="2"/>
              <a:buChar char="n"/>
              <a:defRPr/>
            </a:pPr>
            <a:endParaRPr lang="en-US" altLang="zh-CN" sz="1000" dirty="0" smtClean="0">
              <a:solidFill>
                <a:srgbClr val="3366CC"/>
              </a:solidFill>
              <a:latin typeface="华文中宋" pitchFamily="2" charset="-122"/>
              <a:ea typeface="华文中宋" pitchFamily="2" charset="-122"/>
            </a:endParaRPr>
          </a:p>
          <a:p>
            <a:pPr lvl="1">
              <a:lnSpc>
                <a:spcPct val="150000"/>
              </a:lnSpc>
              <a:spcBef>
                <a:spcPts val="600"/>
              </a:spcBef>
              <a:buClr>
                <a:srgbClr val="33CC33"/>
              </a:buClr>
              <a:buFont typeface="Wingdings" pitchFamily="2" charset="2"/>
              <a:buChar char="Ø"/>
              <a:defRPr/>
            </a:pPr>
            <a:r>
              <a:rPr lang="zh-CN" altLang="zh-CN" sz="1800" dirty="0">
                <a:solidFill>
                  <a:srgbClr val="3366CC"/>
                </a:solidFill>
                <a:latin typeface="华文中宋" pitchFamily="2" charset="-122"/>
                <a:ea typeface="华文中宋" pitchFamily="2" charset="-122"/>
              </a:rPr>
              <a:t>欧式期权不允许到期前行权</a:t>
            </a:r>
            <a:r>
              <a:rPr lang="zh-CN" altLang="zh-CN" sz="1800" dirty="0" smtClean="0">
                <a:solidFill>
                  <a:srgbClr val="3366CC"/>
                </a:solidFill>
                <a:latin typeface="华文中宋" pitchFamily="2" charset="-122"/>
                <a:ea typeface="华文中宋" pitchFamily="2" charset="-122"/>
              </a:rPr>
              <a:t>，有利于</a:t>
            </a:r>
            <a:r>
              <a:rPr lang="zh-CN" altLang="en-US" sz="1800" dirty="0" smtClean="0">
                <a:solidFill>
                  <a:srgbClr val="3366CC"/>
                </a:solidFill>
                <a:latin typeface="华文中宋" pitchFamily="2" charset="-122"/>
                <a:ea typeface="华文中宋" pitchFamily="2" charset="-122"/>
              </a:rPr>
              <a:t>投资</a:t>
            </a:r>
            <a:r>
              <a:rPr lang="zh-CN" altLang="en-US" sz="1800" b="1" dirty="0" smtClean="0">
                <a:solidFill>
                  <a:srgbClr val="3366CC"/>
                </a:solidFill>
                <a:latin typeface="华文中宋" pitchFamily="2" charset="-122"/>
                <a:ea typeface="华文中宋" pitchFamily="2" charset="-122"/>
              </a:rPr>
              <a:t>策略的稳定性</a:t>
            </a:r>
            <a:r>
              <a:rPr lang="zh-CN" altLang="en-US" sz="1800" dirty="0" smtClean="0">
                <a:solidFill>
                  <a:srgbClr val="3366CC"/>
                </a:solidFill>
                <a:latin typeface="华文中宋" pitchFamily="2" charset="-122"/>
                <a:ea typeface="华文中宋" pitchFamily="2" charset="-122"/>
              </a:rPr>
              <a:t>。</a:t>
            </a:r>
            <a:endParaRPr lang="zh-CN" altLang="zh-CN" sz="1800" dirty="0">
              <a:solidFill>
                <a:srgbClr val="3366CC"/>
              </a:solidFill>
              <a:latin typeface="华文中宋" pitchFamily="2" charset="-122"/>
              <a:ea typeface="华文中宋" pitchFamily="2" charset="-122"/>
            </a:endParaRPr>
          </a:p>
          <a:p>
            <a:pPr lvl="1">
              <a:lnSpc>
                <a:spcPct val="150000"/>
              </a:lnSpc>
              <a:buClr>
                <a:srgbClr val="33CC33"/>
              </a:buClr>
              <a:buFont typeface="Wingdings" pitchFamily="2" charset="2"/>
              <a:buChar char="Ø"/>
              <a:defRPr/>
            </a:pPr>
            <a:r>
              <a:rPr lang="zh-CN" altLang="zh-CN" sz="1800" dirty="0">
                <a:solidFill>
                  <a:srgbClr val="3366CC"/>
                </a:solidFill>
                <a:latin typeface="华文中宋" pitchFamily="2" charset="-122"/>
                <a:ea typeface="华文中宋" pitchFamily="2" charset="-122"/>
              </a:rPr>
              <a:t>欧式期权的行权制度</a:t>
            </a:r>
            <a:r>
              <a:rPr lang="zh-CN" altLang="zh-CN" sz="1800" b="1" dirty="0">
                <a:solidFill>
                  <a:srgbClr val="3366CC"/>
                </a:solidFill>
                <a:latin typeface="华文中宋" pitchFamily="2" charset="-122"/>
                <a:ea typeface="华文中宋" pitchFamily="2" charset="-122"/>
              </a:rPr>
              <a:t>相对较简单</a:t>
            </a:r>
            <a:r>
              <a:rPr lang="zh-CN" altLang="zh-CN" sz="1800" dirty="0">
                <a:solidFill>
                  <a:srgbClr val="3366CC"/>
                </a:solidFill>
                <a:latin typeface="华文中宋" pitchFamily="2" charset="-122"/>
                <a:ea typeface="华文中宋" pitchFamily="2" charset="-122"/>
              </a:rPr>
              <a:t>，投资者容易理解和操作。</a:t>
            </a:r>
            <a:endParaRPr lang="en-US" altLang="zh-CN" sz="1800" dirty="0">
              <a:solidFill>
                <a:srgbClr val="3366CC"/>
              </a:solidFill>
              <a:latin typeface="华文中宋" pitchFamily="2" charset="-122"/>
              <a:ea typeface="华文中宋" pitchFamily="2" charset="-122"/>
            </a:endParaRPr>
          </a:p>
          <a:p>
            <a:pPr lvl="1">
              <a:lnSpc>
                <a:spcPct val="150000"/>
              </a:lnSpc>
              <a:buClr>
                <a:srgbClr val="33CC33"/>
              </a:buClr>
              <a:buFont typeface="Wingdings" pitchFamily="2" charset="2"/>
              <a:buChar char="Ø"/>
              <a:defRPr/>
            </a:pPr>
            <a:r>
              <a:rPr lang="zh-CN" altLang="zh-CN" sz="1800" dirty="0">
                <a:solidFill>
                  <a:srgbClr val="3366CC"/>
                </a:solidFill>
                <a:latin typeface="华文中宋" pitchFamily="2" charset="-122"/>
                <a:ea typeface="华文中宋" pitchFamily="2" charset="-122"/>
              </a:rPr>
              <a:t>欧式期权的行权只发生在到期日，无需每日处理行权，交易所和会员的日常</a:t>
            </a:r>
            <a:r>
              <a:rPr lang="zh-CN" altLang="zh-CN" sz="1800" b="1" dirty="0" smtClean="0">
                <a:solidFill>
                  <a:srgbClr val="3366CC"/>
                </a:solidFill>
                <a:latin typeface="华文中宋" pitchFamily="2" charset="-122"/>
                <a:ea typeface="华文中宋" pitchFamily="2" charset="-122"/>
              </a:rPr>
              <a:t>操作风险</a:t>
            </a:r>
            <a:r>
              <a:rPr lang="zh-CN" altLang="en-US" sz="1800" dirty="0" smtClean="0">
                <a:solidFill>
                  <a:srgbClr val="3366CC"/>
                </a:solidFill>
                <a:latin typeface="华文中宋" pitchFamily="2" charset="-122"/>
                <a:ea typeface="华文中宋" pitchFamily="2" charset="-122"/>
              </a:rPr>
              <a:t>相对较小</a:t>
            </a:r>
            <a:r>
              <a:rPr lang="zh-CN" altLang="zh-CN" sz="1800" dirty="0" smtClean="0">
                <a:solidFill>
                  <a:srgbClr val="3366CC"/>
                </a:solidFill>
                <a:latin typeface="华文中宋" pitchFamily="2" charset="-122"/>
                <a:ea typeface="华文中宋" pitchFamily="2" charset="-122"/>
              </a:rPr>
              <a:t>。</a:t>
            </a:r>
            <a:endParaRPr lang="en-US" altLang="zh-CN" sz="1800" dirty="0" smtClean="0">
              <a:solidFill>
                <a:srgbClr val="3366CC"/>
              </a:solidFill>
              <a:latin typeface="华文中宋" pitchFamily="2" charset="-122"/>
              <a:ea typeface="华文中宋" pitchFamily="2" charset="-122"/>
            </a:endParaRPr>
          </a:p>
          <a:p>
            <a:pPr lvl="1">
              <a:lnSpc>
                <a:spcPct val="150000"/>
              </a:lnSpc>
              <a:buClr>
                <a:srgbClr val="33CC33"/>
              </a:buClr>
              <a:buFont typeface="Wingdings" pitchFamily="2" charset="2"/>
              <a:buChar char="Ø"/>
              <a:defRPr/>
            </a:pPr>
            <a:r>
              <a:rPr lang="zh-CN" altLang="zh-CN" sz="1800" dirty="0" smtClean="0">
                <a:solidFill>
                  <a:srgbClr val="3366CC"/>
                </a:solidFill>
                <a:latin typeface="华文中宋" pitchFamily="2" charset="-122"/>
                <a:ea typeface="华文中宋" pitchFamily="2" charset="-122"/>
              </a:rPr>
              <a:t>欧式</a:t>
            </a:r>
            <a:r>
              <a:rPr lang="zh-CN" altLang="zh-CN" sz="1800" dirty="0">
                <a:solidFill>
                  <a:srgbClr val="3366CC"/>
                </a:solidFill>
                <a:latin typeface="华文中宋" pitchFamily="2" charset="-122"/>
                <a:ea typeface="华文中宋" pitchFamily="2" charset="-122"/>
              </a:rPr>
              <a:t>期权有明确的</a:t>
            </a:r>
            <a:r>
              <a:rPr lang="zh-CN" altLang="zh-CN" sz="1800" b="1" dirty="0">
                <a:solidFill>
                  <a:srgbClr val="3366CC"/>
                </a:solidFill>
                <a:latin typeface="华文中宋" pitchFamily="2" charset="-122"/>
                <a:ea typeface="华文中宋" pitchFamily="2" charset="-122"/>
              </a:rPr>
              <a:t>期权定价公式</a:t>
            </a:r>
            <a:r>
              <a:rPr lang="zh-CN" altLang="zh-CN" sz="1800" dirty="0">
                <a:solidFill>
                  <a:srgbClr val="3366CC"/>
                </a:solidFill>
                <a:latin typeface="华文中宋" pitchFamily="2" charset="-122"/>
                <a:ea typeface="华文中宋" pitchFamily="2" charset="-122"/>
              </a:rPr>
              <a:t>，易于投资者理解和运用。</a:t>
            </a:r>
            <a:endParaRPr lang="zh-CN" altLang="en-US" sz="1800" dirty="0">
              <a:solidFill>
                <a:srgbClr val="3366CC"/>
              </a:solidFill>
              <a:latin typeface="华文中宋" pitchFamily="2" charset="-122"/>
              <a:ea typeface="华文中宋" pitchFamily="2" charset="-122"/>
            </a:endParaRPr>
          </a:p>
        </p:txBody>
      </p:sp>
      <p:sp>
        <p:nvSpPr>
          <p:cNvPr id="4" name="灯片编号占位符 3"/>
          <p:cNvSpPr>
            <a:spLocks noGrp="1"/>
          </p:cNvSpPr>
          <p:nvPr>
            <p:ph type="sldNum" sz="quarter" idx="10"/>
          </p:nvPr>
        </p:nvSpPr>
        <p:spPr/>
        <p:txBody>
          <a:bodyPr/>
          <a:lstStyle/>
          <a:p>
            <a:pPr>
              <a:defRPr/>
            </a:pPr>
            <a:r>
              <a:rPr lang="en-US" altLang="zh-CN" smtClean="0"/>
              <a:t>- </a:t>
            </a:r>
            <a:fld id="{662E673C-017F-423C-B7C2-D7AFEEF0A9D1}" type="slidenum">
              <a:rPr lang="en-US" altLang="zh-CN" smtClean="0"/>
              <a:pPr>
                <a:defRPr/>
              </a:pPr>
              <a:t>16</a:t>
            </a:fld>
            <a:r>
              <a:rPr lang="en-US" altLang="zh-CN" smtClean="0"/>
              <a:t> -</a:t>
            </a:r>
            <a:endParaRPr lang="en-US" altLang="zh-CN"/>
          </a:p>
        </p:txBody>
      </p:sp>
    </p:spTree>
    <p:extLst>
      <p:ext uri="{BB962C8B-B14F-4D97-AF65-F5344CB8AC3E}">
        <p14:creationId xmlns:p14="http://schemas.microsoft.com/office/powerpoint/2010/main" xmlns="" val="24803645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r>
              <a:rPr lang="en-US" altLang="zh-CN" smtClean="0"/>
              <a:t>- </a:t>
            </a:r>
            <a:fld id="{662E673C-017F-423C-B7C2-D7AFEEF0A9D1}" type="slidenum">
              <a:rPr lang="en-US" altLang="zh-CN" smtClean="0"/>
              <a:pPr>
                <a:defRPr/>
              </a:pPr>
              <a:t>17</a:t>
            </a:fld>
            <a:r>
              <a:rPr lang="en-US" altLang="zh-CN" smtClean="0"/>
              <a:t> -</a:t>
            </a:r>
            <a:endParaRPr lang="en-US" altLang="zh-CN"/>
          </a:p>
        </p:txBody>
      </p:sp>
      <p:graphicFrame>
        <p:nvGraphicFramePr>
          <p:cNvPr id="7" name="表格 6"/>
          <p:cNvGraphicFramePr>
            <a:graphicFrameLocks noGrp="1"/>
          </p:cNvGraphicFramePr>
          <p:nvPr>
            <p:extLst>
              <p:ext uri="{D42A27DB-BD31-4B8C-83A1-F6EECF244321}">
                <p14:modId xmlns:p14="http://schemas.microsoft.com/office/powerpoint/2010/main" xmlns="" val="1431300724"/>
              </p:ext>
            </p:extLst>
          </p:nvPr>
        </p:nvGraphicFramePr>
        <p:xfrm>
          <a:off x="395536" y="2060850"/>
          <a:ext cx="4176464" cy="3456384"/>
        </p:xfrm>
        <a:graphic>
          <a:graphicData uri="http://schemas.openxmlformats.org/drawingml/2006/table">
            <a:tbl>
              <a:tblPr>
                <a:tableStyleId>{5940675A-B579-460E-94D1-54222C63F5DA}</a:tableStyleId>
              </a:tblPr>
              <a:tblGrid>
                <a:gridCol w="938847"/>
                <a:gridCol w="2497773"/>
                <a:gridCol w="739844"/>
              </a:tblGrid>
              <a:tr h="576064">
                <a:tc>
                  <a:txBody>
                    <a:bodyPr/>
                    <a:lstStyle/>
                    <a:p>
                      <a:pPr indent="306070" algn="ctr">
                        <a:spcAft>
                          <a:spcPts val="0"/>
                        </a:spcAft>
                      </a:pPr>
                      <a:r>
                        <a:rPr lang="en-US" sz="1600" kern="1200" dirty="0">
                          <a:solidFill>
                            <a:srgbClr val="3366CC"/>
                          </a:solidFill>
                          <a:latin typeface="华文中宋" pitchFamily="2" charset="-122"/>
                          <a:ea typeface="华文中宋" pitchFamily="2" charset="-122"/>
                          <a:cs typeface="+mn-cs"/>
                        </a:rPr>
                        <a:t> </a:t>
                      </a:r>
                      <a:endParaRPr lang="zh-CN" sz="1600" kern="1200" dirty="0">
                        <a:solidFill>
                          <a:srgbClr val="3366CC"/>
                        </a:solidFill>
                        <a:latin typeface="华文中宋" pitchFamily="2" charset="-122"/>
                        <a:ea typeface="华文中宋" pitchFamily="2" charset="-122"/>
                        <a:cs typeface="+mn-cs"/>
                      </a:endParaRPr>
                    </a:p>
                  </a:txBody>
                  <a:tcPr marL="68580" marR="68580" marT="0" marB="0" anchor="ctr">
                    <a:solidFill>
                      <a:schemeClr val="accent2">
                        <a:lumMod val="20000"/>
                        <a:lumOff val="80000"/>
                      </a:schemeClr>
                    </a:solidFill>
                  </a:tcPr>
                </a:tc>
                <a:tc>
                  <a:txBody>
                    <a:bodyPr/>
                    <a:lstStyle/>
                    <a:p>
                      <a:pPr indent="127000" algn="ctr">
                        <a:spcAft>
                          <a:spcPts val="0"/>
                        </a:spcAft>
                      </a:pPr>
                      <a:r>
                        <a:rPr lang="zh-CN" sz="1600" kern="1200" dirty="0">
                          <a:solidFill>
                            <a:srgbClr val="3366CC"/>
                          </a:solidFill>
                          <a:latin typeface="华文中宋" pitchFamily="2" charset="-122"/>
                          <a:ea typeface="华文中宋" pitchFamily="2" charset="-122"/>
                          <a:cs typeface="+mn-cs"/>
                        </a:rPr>
                        <a:t>品种</a:t>
                      </a:r>
                    </a:p>
                  </a:txBody>
                  <a:tcPr marL="68580" marR="68580" marT="0" marB="0" anchor="ctr">
                    <a:solidFill>
                      <a:schemeClr val="accent2">
                        <a:lumMod val="20000"/>
                        <a:lumOff val="80000"/>
                      </a:schemeClr>
                    </a:solidFill>
                  </a:tcPr>
                </a:tc>
                <a:tc>
                  <a:txBody>
                    <a:bodyPr/>
                    <a:lstStyle/>
                    <a:p>
                      <a:pPr indent="0" algn="ctr">
                        <a:spcAft>
                          <a:spcPts val="0"/>
                        </a:spcAft>
                      </a:pPr>
                      <a:r>
                        <a:rPr lang="zh-CN" sz="1600" kern="1200" dirty="0">
                          <a:solidFill>
                            <a:srgbClr val="3366CC"/>
                          </a:solidFill>
                          <a:latin typeface="华文中宋" pitchFamily="2" charset="-122"/>
                          <a:ea typeface="华文中宋" pitchFamily="2" charset="-122"/>
                          <a:cs typeface="+mn-cs"/>
                        </a:rPr>
                        <a:t>行</a:t>
                      </a:r>
                      <a:r>
                        <a:rPr lang="zh-CN" sz="1600" kern="1200" dirty="0" smtClean="0">
                          <a:solidFill>
                            <a:srgbClr val="3366CC"/>
                          </a:solidFill>
                          <a:latin typeface="华文中宋" pitchFamily="2" charset="-122"/>
                          <a:ea typeface="华文中宋" pitchFamily="2" charset="-122"/>
                          <a:cs typeface="+mn-cs"/>
                        </a:rPr>
                        <a:t>权方式</a:t>
                      </a:r>
                      <a:endParaRPr lang="zh-CN" sz="1600" kern="1200" dirty="0">
                        <a:solidFill>
                          <a:srgbClr val="3366CC"/>
                        </a:solidFill>
                        <a:latin typeface="华文中宋" pitchFamily="2" charset="-122"/>
                        <a:ea typeface="华文中宋" pitchFamily="2" charset="-122"/>
                        <a:cs typeface="+mn-cs"/>
                      </a:endParaRPr>
                    </a:p>
                  </a:txBody>
                  <a:tcPr marL="68580" marR="68580" marT="0" marB="0" anchor="ctr">
                    <a:solidFill>
                      <a:schemeClr val="accent2">
                        <a:lumMod val="20000"/>
                        <a:lumOff val="80000"/>
                      </a:schemeClr>
                    </a:solidFill>
                  </a:tcPr>
                </a:tc>
              </a:tr>
              <a:tr h="288032">
                <a:tc rowSpan="5">
                  <a:txBody>
                    <a:bodyPr/>
                    <a:lstStyle/>
                    <a:p>
                      <a:pPr indent="127000" algn="ctr">
                        <a:spcAft>
                          <a:spcPts val="0"/>
                        </a:spcAft>
                      </a:pPr>
                      <a:r>
                        <a:rPr lang="zh-CN" sz="1600" kern="1200" dirty="0">
                          <a:solidFill>
                            <a:srgbClr val="3366CC"/>
                          </a:solidFill>
                          <a:latin typeface="华文中宋" pitchFamily="2" charset="-122"/>
                          <a:ea typeface="华文中宋" pitchFamily="2" charset="-122"/>
                          <a:cs typeface="+mn-cs"/>
                        </a:rPr>
                        <a:t>美国</a:t>
                      </a:r>
                    </a:p>
                  </a:txBody>
                  <a:tcPr marL="68580" marR="68580" marT="0" marB="0" anchor="ctr"/>
                </a:tc>
                <a:tc>
                  <a:txBody>
                    <a:bodyPr/>
                    <a:lstStyle/>
                    <a:p>
                      <a:pPr indent="127000" algn="ctr">
                        <a:spcAft>
                          <a:spcPts val="0"/>
                        </a:spcAft>
                      </a:pPr>
                      <a:r>
                        <a:rPr lang="en-US" sz="1600" kern="1200" dirty="0">
                          <a:solidFill>
                            <a:srgbClr val="3366CC"/>
                          </a:solidFill>
                          <a:latin typeface="华文中宋" pitchFamily="2" charset="-122"/>
                          <a:ea typeface="华文中宋" pitchFamily="2" charset="-122"/>
                          <a:cs typeface="+mn-cs"/>
                        </a:rPr>
                        <a:t>S&amp;P 500</a:t>
                      </a:r>
                      <a:r>
                        <a:rPr lang="zh-CN" sz="1600" kern="1200" dirty="0">
                          <a:solidFill>
                            <a:srgbClr val="3366CC"/>
                          </a:solidFill>
                          <a:latin typeface="华文中宋" pitchFamily="2" charset="-122"/>
                          <a:ea typeface="华文中宋" pitchFamily="2" charset="-122"/>
                          <a:cs typeface="+mn-cs"/>
                        </a:rPr>
                        <a:t>指数期权</a:t>
                      </a:r>
                    </a:p>
                  </a:txBody>
                  <a:tcPr marL="68580" marR="68580" marT="0" marB="0" anchor="ctr"/>
                </a:tc>
                <a:tc>
                  <a:txBody>
                    <a:bodyPr/>
                    <a:lstStyle/>
                    <a:p>
                      <a:pPr indent="127000" algn="ctr">
                        <a:spcAft>
                          <a:spcPts val="0"/>
                        </a:spcAft>
                      </a:pPr>
                      <a:r>
                        <a:rPr lang="zh-CN" sz="1600" kern="1200">
                          <a:solidFill>
                            <a:srgbClr val="3366CC"/>
                          </a:solidFill>
                          <a:latin typeface="华文中宋" pitchFamily="2" charset="-122"/>
                          <a:ea typeface="华文中宋" pitchFamily="2" charset="-122"/>
                          <a:cs typeface="+mn-cs"/>
                        </a:rPr>
                        <a:t>欧式</a:t>
                      </a:r>
                    </a:p>
                  </a:txBody>
                  <a:tcPr marL="68580" marR="68580" marT="0" marB="0" anchor="ctr"/>
                </a:tc>
              </a:tr>
              <a:tr h="576064">
                <a:tc vMerge="1">
                  <a:txBody>
                    <a:bodyPr/>
                    <a:lstStyle/>
                    <a:p>
                      <a:endParaRPr lang="zh-CN" altLang="en-US"/>
                    </a:p>
                  </a:txBody>
                  <a:tcPr/>
                </a:tc>
                <a:tc>
                  <a:txBody>
                    <a:bodyPr/>
                    <a:lstStyle/>
                    <a:p>
                      <a:pPr indent="127000" algn="ctr">
                        <a:spcAft>
                          <a:spcPts val="0"/>
                        </a:spcAft>
                      </a:pPr>
                      <a:r>
                        <a:rPr lang="en-US" sz="1600" kern="1200" dirty="0">
                          <a:solidFill>
                            <a:srgbClr val="3366CC"/>
                          </a:solidFill>
                          <a:latin typeface="华文中宋" pitchFamily="2" charset="-122"/>
                          <a:ea typeface="华文中宋" pitchFamily="2" charset="-122"/>
                          <a:cs typeface="+mn-cs"/>
                        </a:rPr>
                        <a:t>S&amp;P 100</a:t>
                      </a:r>
                      <a:r>
                        <a:rPr lang="zh-CN" sz="1600" kern="1200" dirty="0">
                          <a:solidFill>
                            <a:srgbClr val="3366CC"/>
                          </a:solidFill>
                          <a:latin typeface="华文中宋" pitchFamily="2" charset="-122"/>
                          <a:ea typeface="华文中宋" pitchFamily="2" charset="-122"/>
                          <a:cs typeface="+mn-cs"/>
                        </a:rPr>
                        <a:t>指数期权</a:t>
                      </a:r>
                    </a:p>
                  </a:txBody>
                  <a:tcPr marL="68580" marR="68580" marT="0" marB="0" anchor="ctr"/>
                </a:tc>
                <a:tc>
                  <a:txBody>
                    <a:bodyPr/>
                    <a:lstStyle/>
                    <a:p>
                      <a:pPr indent="127000" algn="ctr">
                        <a:spcAft>
                          <a:spcPts val="0"/>
                        </a:spcAft>
                      </a:pPr>
                      <a:r>
                        <a:rPr lang="zh-CN" sz="1600" kern="1200" dirty="0" smtClean="0">
                          <a:solidFill>
                            <a:srgbClr val="3366CC"/>
                          </a:solidFill>
                          <a:latin typeface="华文中宋" pitchFamily="2" charset="-122"/>
                          <a:ea typeface="华文中宋" pitchFamily="2" charset="-122"/>
                          <a:cs typeface="+mn-cs"/>
                        </a:rPr>
                        <a:t>欧式</a:t>
                      </a:r>
                      <a:r>
                        <a:rPr lang="en-US" altLang="zh-CN" sz="1600" kern="1200" dirty="0" smtClean="0">
                          <a:solidFill>
                            <a:srgbClr val="3366CC"/>
                          </a:solidFill>
                          <a:latin typeface="华文中宋" pitchFamily="2" charset="-122"/>
                          <a:ea typeface="华文中宋" pitchFamily="2" charset="-122"/>
                          <a:cs typeface="+mn-cs"/>
                        </a:rPr>
                        <a:t>/</a:t>
                      </a:r>
                      <a:r>
                        <a:rPr lang="zh-CN" sz="1600" kern="1200" dirty="0" smtClean="0">
                          <a:solidFill>
                            <a:srgbClr val="3366CC"/>
                          </a:solidFill>
                          <a:latin typeface="华文中宋" pitchFamily="2" charset="-122"/>
                          <a:ea typeface="华文中宋" pitchFamily="2" charset="-122"/>
                          <a:cs typeface="+mn-cs"/>
                        </a:rPr>
                        <a:t>美式</a:t>
                      </a:r>
                      <a:endParaRPr lang="zh-CN" sz="1600" kern="1200" dirty="0">
                        <a:solidFill>
                          <a:srgbClr val="3366CC"/>
                        </a:solidFill>
                        <a:latin typeface="华文中宋" pitchFamily="2" charset="-122"/>
                        <a:ea typeface="华文中宋" pitchFamily="2" charset="-122"/>
                        <a:cs typeface="+mn-cs"/>
                      </a:endParaRPr>
                    </a:p>
                  </a:txBody>
                  <a:tcPr marL="68580" marR="68580" marT="0" marB="0" anchor="ctr"/>
                </a:tc>
              </a:tr>
              <a:tr h="288032">
                <a:tc vMerge="1">
                  <a:txBody>
                    <a:bodyPr/>
                    <a:lstStyle/>
                    <a:p>
                      <a:endParaRPr lang="zh-CN" altLang="en-US"/>
                    </a:p>
                  </a:txBody>
                  <a:tcPr/>
                </a:tc>
                <a:tc>
                  <a:txBody>
                    <a:bodyPr/>
                    <a:lstStyle/>
                    <a:p>
                      <a:pPr indent="127000" algn="ctr">
                        <a:spcAft>
                          <a:spcPts val="0"/>
                        </a:spcAft>
                      </a:pPr>
                      <a:r>
                        <a:rPr lang="en-US" sz="1600" kern="1200" dirty="0">
                          <a:solidFill>
                            <a:srgbClr val="3366CC"/>
                          </a:solidFill>
                          <a:latin typeface="华文中宋" pitchFamily="2" charset="-122"/>
                          <a:ea typeface="华文中宋" pitchFamily="2" charset="-122"/>
                          <a:cs typeface="+mn-cs"/>
                        </a:rPr>
                        <a:t>DJIA</a:t>
                      </a:r>
                      <a:r>
                        <a:rPr lang="zh-CN" sz="1600" kern="1200" dirty="0">
                          <a:solidFill>
                            <a:srgbClr val="3366CC"/>
                          </a:solidFill>
                          <a:latin typeface="华文中宋" pitchFamily="2" charset="-122"/>
                          <a:ea typeface="华文中宋" pitchFamily="2" charset="-122"/>
                          <a:cs typeface="+mn-cs"/>
                        </a:rPr>
                        <a:t>指数期权</a:t>
                      </a:r>
                    </a:p>
                  </a:txBody>
                  <a:tcPr marL="68580" marR="68580" marT="0" marB="0" anchor="ctr"/>
                </a:tc>
                <a:tc>
                  <a:txBody>
                    <a:bodyPr/>
                    <a:lstStyle/>
                    <a:p>
                      <a:pPr indent="127000" algn="ctr">
                        <a:spcAft>
                          <a:spcPts val="0"/>
                        </a:spcAft>
                      </a:pPr>
                      <a:r>
                        <a:rPr lang="zh-CN" sz="1600" kern="1200" dirty="0">
                          <a:solidFill>
                            <a:srgbClr val="3366CC"/>
                          </a:solidFill>
                          <a:latin typeface="华文中宋" pitchFamily="2" charset="-122"/>
                          <a:ea typeface="华文中宋" pitchFamily="2" charset="-122"/>
                          <a:cs typeface="+mn-cs"/>
                        </a:rPr>
                        <a:t>欧式</a:t>
                      </a:r>
                    </a:p>
                  </a:txBody>
                  <a:tcPr marL="68580" marR="68580" marT="0" marB="0" anchor="ctr"/>
                </a:tc>
              </a:tr>
              <a:tr h="288032">
                <a:tc vMerge="1">
                  <a:txBody>
                    <a:bodyPr/>
                    <a:lstStyle/>
                    <a:p>
                      <a:endParaRPr lang="zh-CN" altLang="en-US"/>
                    </a:p>
                  </a:txBody>
                  <a:tcPr/>
                </a:tc>
                <a:tc>
                  <a:txBody>
                    <a:bodyPr/>
                    <a:lstStyle/>
                    <a:p>
                      <a:pPr indent="127000" algn="ctr">
                        <a:spcAft>
                          <a:spcPts val="0"/>
                        </a:spcAft>
                      </a:pPr>
                      <a:r>
                        <a:rPr lang="en-US" sz="1600" kern="1200" dirty="0" err="1">
                          <a:solidFill>
                            <a:srgbClr val="3366CC"/>
                          </a:solidFill>
                          <a:latin typeface="华文中宋" pitchFamily="2" charset="-122"/>
                          <a:ea typeface="华文中宋" pitchFamily="2" charset="-122"/>
                          <a:cs typeface="+mn-cs"/>
                        </a:rPr>
                        <a:t>Nasdaq</a:t>
                      </a:r>
                      <a:r>
                        <a:rPr lang="en-US" sz="1600" kern="1200" dirty="0">
                          <a:solidFill>
                            <a:srgbClr val="3366CC"/>
                          </a:solidFill>
                          <a:latin typeface="华文中宋" pitchFamily="2" charset="-122"/>
                          <a:ea typeface="华文中宋" pitchFamily="2" charset="-122"/>
                          <a:cs typeface="+mn-cs"/>
                        </a:rPr>
                        <a:t> 100</a:t>
                      </a:r>
                      <a:r>
                        <a:rPr lang="zh-CN" sz="1600" kern="1200" dirty="0">
                          <a:solidFill>
                            <a:srgbClr val="3366CC"/>
                          </a:solidFill>
                          <a:latin typeface="华文中宋" pitchFamily="2" charset="-122"/>
                          <a:ea typeface="华文中宋" pitchFamily="2" charset="-122"/>
                          <a:cs typeface="+mn-cs"/>
                        </a:rPr>
                        <a:t>指数期权</a:t>
                      </a:r>
                    </a:p>
                  </a:txBody>
                  <a:tcPr marL="68580" marR="68580" marT="0" marB="0" anchor="ctr"/>
                </a:tc>
                <a:tc>
                  <a:txBody>
                    <a:bodyPr/>
                    <a:lstStyle/>
                    <a:p>
                      <a:pPr indent="127000" algn="ctr">
                        <a:spcAft>
                          <a:spcPts val="0"/>
                        </a:spcAft>
                      </a:pPr>
                      <a:r>
                        <a:rPr lang="zh-CN" sz="1600" kern="1200" dirty="0">
                          <a:solidFill>
                            <a:srgbClr val="3366CC"/>
                          </a:solidFill>
                          <a:latin typeface="华文中宋" pitchFamily="2" charset="-122"/>
                          <a:ea typeface="华文中宋" pitchFamily="2" charset="-122"/>
                          <a:cs typeface="+mn-cs"/>
                        </a:rPr>
                        <a:t>欧式</a:t>
                      </a:r>
                    </a:p>
                  </a:txBody>
                  <a:tcPr marL="68580" marR="68580" marT="0" marB="0" anchor="ctr"/>
                </a:tc>
              </a:tr>
              <a:tr h="288032">
                <a:tc vMerge="1">
                  <a:txBody>
                    <a:bodyPr/>
                    <a:lstStyle/>
                    <a:p>
                      <a:endParaRPr lang="zh-CN" altLang="en-US"/>
                    </a:p>
                  </a:txBody>
                  <a:tcPr/>
                </a:tc>
                <a:tc>
                  <a:txBody>
                    <a:bodyPr/>
                    <a:lstStyle/>
                    <a:p>
                      <a:pPr indent="127000" algn="ctr">
                        <a:spcAft>
                          <a:spcPts val="0"/>
                        </a:spcAft>
                      </a:pPr>
                      <a:r>
                        <a:rPr lang="en-US" sz="1600" kern="1200" dirty="0">
                          <a:solidFill>
                            <a:srgbClr val="3366CC"/>
                          </a:solidFill>
                          <a:latin typeface="华文中宋" pitchFamily="2" charset="-122"/>
                          <a:ea typeface="华文中宋" pitchFamily="2" charset="-122"/>
                          <a:cs typeface="+mn-cs"/>
                        </a:rPr>
                        <a:t>Russell 2000 </a:t>
                      </a:r>
                      <a:r>
                        <a:rPr lang="zh-CN" sz="1600" kern="1200" dirty="0">
                          <a:solidFill>
                            <a:srgbClr val="3366CC"/>
                          </a:solidFill>
                          <a:latin typeface="华文中宋" pitchFamily="2" charset="-122"/>
                          <a:ea typeface="华文中宋" pitchFamily="2" charset="-122"/>
                          <a:cs typeface="+mn-cs"/>
                        </a:rPr>
                        <a:t>指数期权</a:t>
                      </a:r>
                    </a:p>
                  </a:txBody>
                  <a:tcPr marL="68580" marR="68580" marT="0" marB="0" anchor="ctr"/>
                </a:tc>
                <a:tc>
                  <a:txBody>
                    <a:bodyPr/>
                    <a:lstStyle/>
                    <a:p>
                      <a:pPr indent="127000" algn="ctr">
                        <a:spcAft>
                          <a:spcPts val="0"/>
                        </a:spcAft>
                      </a:pPr>
                      <a:r>
                        <a:rPr lang="zh-CN" sz="1600" kern="1200" dirty="0">
                          <a:solidFill>
                            <a:srgbClr val="3366CC"/>
                          </a:solidFill>
                          <a:latin typeface="华文中宋" pitchFamily="2" charset="-122"/>
                          <a:ea typeface="华文中宋" pitchFamily="2" charset="-122"/>
                          <a:cs typeface="+mn-cs"/>
                        </a:rPr>
                        <a:t>欧式</a:t>
                      </a:r>
                    </a:p>
                  </a:txBody>
                  <a:tcPr marL="68580" marR="68580" marT="0" marB="0" anchor="ctr"/>
                </a:tc>
              </a:tr>
              <a:tr h="288032">
                <a:tc>
                  <a:txBody>
                    <a:bodyPr/>
                    <a:lstStyle/>
                    <a:p>
                      <a:pPr indent="127000" algn="ctr">
                        <a:spcAft>
                          <a:spcPts val="0"/>
                        </a:spcAft>
                      </a:pPr>
                      <a:r>
                        <a:rPr lang="zh-CN" sz="1600" kern="1200" dirty="0">
                          <a:solidFill>
                            <a:srgbClr val="3366CC"/>
                          </a:solidFill>
                          <a:latin typeface="华文中宋" pitchFamily="2" charset="-122"/>
                          <a:ea typeface="华文中宋" pitchFamily="2" charset="-122"/>
                          <a:cs typeface="+mn-cs"/>
                        </a:rPr>
                        <a:t>欧元区</a:t>
                      </a:r>
                    </a:p>
                  </a:txBody>
                  <a:tcPr marL="68580" marR="68580" marT="0" marB="0" anchor="ctr"/>
                </a:tc>
                <a:tc>
                  <a:txBody>
                    <a:bodyPr/>
                    <a:lstStyle/>
                    <a:p>
                      <a:pPr indent="127000" algn="ctr">
                        <a:spcAft>
                          <a:spcPts val="0"/>
                        </a:spcAft>
                      </a:pPr>
                      <a:r>
                        <a:rPr lang="en-US" sz="1600" kern="1200" dirty="0" err="1" smtClean="0">
                          <a:solidFill>
                            <a:srgbClr val="3366CC"/>
                          </a:solidFill>
                          <a:latin typeface="华文中宋" pitchFamily="2" charset="-122"/>
                          <a:ea typeface="华文中宋" pitchFamily="2" charset="-122"/>
                          <a:cs typeface="+mn-cs"/>
                        </a:rPr>
                        <a:t>Stoxx</a:t>
                      </a:r>
                      <a:r>
                        <a:rPr lang="en-US" sz="1600" kern="1200" dirty="0" smtClean="0">
                          <a:solidFill>
                            <a:srgbClr val="3366CC"/>
                          </a:solidFill>
                          <a:latin typeface="华文中宋" pitchFamily="2" charset="-122"/>
                          <a:ea typeface="华文中宋" pitchFamily="2" charset="-122"/>
                          <a:cs typeface="+mn-cs"/>
                        </a:rPr>
                        <a:t> </a:t>
                      </a:r>
                      <a:r>
                        <a:rPr lang="en-US" sz="1600" kern="1200" dirty="0">
                          <a:solidFill>
                            <a:srgbClr val="3366CC"/>
                          </a:solidFill>
                          <a:latin typeface="华文中宋" pitchFamily="2" charset="-122"/>
                          <a:ea typeface="华文中宋" pitchFamily="2" charset="-122"/>
                          <a:cs typeface="+mn-cs"/>
                        </a:rPr>
                        <a:t>50</a:t>
                      </a:r>
                      <a:r>
                        <a:rPr lang="zh-CN" sz="1600" kern="1200" dirty="0">
                          <a:solidFill>
                            <a:srgbClr val="3366CC"/>
                          </a:solidFill>
                          <a:latin typeface="华文中宋" pitchFamily="2" charset="-122"/>
                          <a:ea typeface="华文中宋" pitchFamily="2" charset="-122"/>
                          <a:cs typeface="+mn-cs"/>
                        </a:rPr>
                        <a:t>指数期权</a:t>
                      </a:r>
                    </a:p>
                  </a:txBody>
                  <a:tcPr marL="68580" marR="68580" marT="0" marB="0" anchor="ctr"/>
                </a:tc>
                <a:tc>
                  <a:txBody>
                    <a:bodyPr/>
                    <a:lstStyle/>
                    <a:p>
                      <a:pPr indent="127000" algn="ctr">
                        <a:spcAft>
                          <a:spcPts val="0"/>
                        </a:spcAft>
                      </a:pPr>
                      <a:r>
                        <a:rPr lang="zh-CN" sz="1600" kern="1200" dirty="0">
                          <a:solidFill>
                            <a:srgbClr val="3366CC"/>
                          </a:solidFill>
                          <a:latin typeface="华文中宋" pitchFamily="2" charset="-122"/>
                          <a:ea typeface="华文中宋" pitchFamily="2" charset="-122"/>
                          <a:cs typeface="+mn-cs"/>
                        </a:rPr>
                        <a:t>欧式</a:t>
                      </a:r>
                    </a:p>
                  </a:txBody>
                  <a:tcPr marL="68580" marR="68580" marT="0" marB="0" anchor="ctr"/>
                </a:tc>
              </a:tr>
              <a:tr h="288032">
                <a:tc>
                  <a:txBody>
                    <a:bodyPr/>
                    <a:lstStyle/>
                    <a:p>
                      <a:pPr indent="127000" algn="ctr">
                        <a:spcAft>
                          <a:spcPts val="0"/>
                        </a:spcAft>
                      </a:pPr>
                      <a:r>
                        <a:rPr lang="zh-CN" sz="1600" kern="1200" dirty="0">
                          <a:solidFill>
                            <a:srgbClr val="3366CC"/>
                          </a:solidFill>
                          <a:latin typeface="华文中宋" pitchFamily="2" charset="-122"/>
                          <a:ea typeface="华文中宋" pitchFamily="2" charset="-122"/>
                          <a:cs typeface="+mn-cs"/>
                        </a:rPr>
                        <a:t>德国</a:t>
                      </a:r>
                    </a:p>
                  </a:txBody>
                  <a:tcPr marL="68580" marR="68580" marT="0" marB="0" anchor="ctr"/>
                </a:tc>
                <a:tc>
                  <a:txBody>
                    <a:bodyPr/>
                    <a:lstStyle/>
                    <a:p>
                      <a:pPr indent="127000" algn="ctr">
                        <a:spcAft>
                          <a:spcPts val="0"/>
                        </a:spcAft>
                      </a:pPr>
                      <a:r>
                        <a:rPr lang="en-US" sz="1600" kern="1200">
                          <a:solidFill>
                            <a:srgbClr val="3366CC"/>
                          </a:solidFill>
                          <a:latin typeface="华文中宋" pitchFamily="2" charset="-122"/>
                          <a:ea typeface="华文中宋" pitchFamily="2" charset="-122"/>
                          <a:cs typeface="+mn-cs"/>
                        </a:rPr>
                        <a:t>DAX</a:t>
                      </a:r>
                      <a:r>
                        <a:rPr lang="zh-CN" sz="1600" kern="1200">
                          <a:solidFill>
                            <a:srgbClr val="3366CC"/>
                          </a:solidFill>
                          <a:latin typeface="华文中宋" pitchFamily="2" charset="-122"/>
                          <a:ea typeface="华文中宋" pitchFamily="2" charset="-122"/>
                          <a:cs typeface="+mn-cs"/>
                        </a:rPr>
                        <a:t>指数期权</a:t>
                      </a:r>
                    </a:p>
                  </a:txBody>
                  <a:tcPr marL="68580" marR="68580" marT="0" marB="0" anchor="ctr"/>
                </a:tc>
                <a:tc>
                  <a:txBody>
                    <a:bodyPr/>
                    <a:lstStyle/>
                    <a:p>
                      <a:pPr indent="127000" algn="ctr">
                        <a:spcAft>
                          <a:spcPts val="0"/>
                        </a:spcAft>
                      </a:pPr>
                      <a:r>
                        <a:rPr lang="zh-CN" sz="1600" kern="1200" dirty="0">
                          <a:solidFill>
                            <a:srgbClr val="3366CC"/>
                          </a:solidFill>
                          <a:latin typeface="华文中宋" pitchFamily="2" charset="-122"/>
                          <a:ea typeface="华文中宋" pitchFamily="2" charset="-122"/>
                          <a:cs typeface="+mn-cs"/>
                        </a:rPr>
                        <a:t>欧式</a:t>
                      </a:r>
                    </a:p>
                  </a:txBody>
                  <a:tcPr marL="68580" marR="68580" marT="0" marB="0" anchor="ctr"/>
                </a:tc>
              </a:tr>
              <a:tr h="288032">
                <a:tc>
                  <a:txBody>
                    <a:bodyPr/>
                    <a:lstStyle/>
                    <a:p>
                      <a:pPr indent="127000" algn="ctr">
                        <a:spcAft>
                          <a:spcPts val="0"/>
                        </a:spcAft>
                      </a:pPr>
                      <a:r>
                        <a:rPr lang="zh-CN" sz="1600" kern="1200" dirty="0">
                          <a:solidFill>
                            <a:srgbClr val="3366CC"/>
                          </a:solidFill>
                          <a:latin typeface="华文中宋" pitchFamily="2" charset="-122"/>
                          <a:ea typeface="华文中宋" pitchFamily="2" charset="-122"/>
                          <a:cs typeface="+mn-cs"/>
                        </a:rPr>
                        <a:t>瑞士</a:t>
                      </a:r>
                    </a:p>
                  </a:txBody>
                  <a:tcPr marL="68580" marR="68580" marT="0" marB="0" anchor="ctr"/>
                </a:tc>
                <a:tc>
                  <a:txBody>
                    <a:bodyPr/>
                    <a:lstStyle/>
                    <a:p>
                      <a:pPr indent="127000" algn="ctr">
                        <a:spcAft>
                          <a:spcPts val="0"/>
                        </a:spcAft>
                      </a:pPr>
                      <a:r>
                        <a:rPr lang="en-US" sz="1600" kern="1200">
                          <a:solidFill>
                            <a:srgbClr val="3366CC"/>
                          </a:solidFill>
                          <a:latin typeface="华文中宋" pitchFamily="2" charset="-122"/>
                          <a:ea typeface="华文中宋" pitchFamily="2" charset="-122"/>
                          <a:cs typeface="+mn-cs"/>
                        </a:rPr>
                        <a:t>SMI</a:t>
                      </a:r>
                      <a:r>
                        <a:rPr lang="zh-CN" sz="1600" kern="1200">
                          <a:solidFill>
                            <a:srgbClr val="3366CC"/>
                          </a:solidFill>
                          <a:latin typeface="华文中宋" pitchFamily="2" charset="-122"/>
                          <a:ea typeface="华文中宋" pitchFamily="2" charset="-122"/>
                          <a:cs typeface="+mn-cs"/>
                        </a:rPr>
                        <a:t>指数期权</a:t>
                      </a:r>
                    </a:p>
                  </a:txBody>
                  <a:tcPr marL="68580" marR="68580" marT="0" marB="0" anchor="ctr"/>
                </a:tc>
                <a:tc>
                  <a:txBody>
                    <a:bodyPr/>
                    <a:lstStyle/>
                    <a:p>
                      <a:pPr indent="127000" algn="ctr">
                        <a:spcAft>
                          <a:spcPts val="0"/>
                        </a:spcAft>
                      </a:pPr>
                      <a:r>
                        <a:rPr lang="zh-CN" sz="1600" kern="1200" dirty="0">
                          <a:solidFill>
                            <a:srgbClr val="3366CC"/>
                          </a:solidFill>
                          <a:latin typeface="华文中宋" pitchFamily="2" charset="-122"/>
                          <a:ea typeface="华文中宋" pitchFamily="2" charset="-122"/>
                          <a:cs typeface="+mn-cs"/>
                        </a:rPr>
                        <a:t>欧式</a:t>
                      </a:r>
                    </a:p>
                  </a:txBody>
                  <a:tcPr marL="68580" marR="68580" marT="0" marB="0" anchor="ctr"/>
                </a:tc>
              </a:tr>
              <a:tr h="288032">
                <a:tc>
                  <a:txBody>
                    <a:bodyPr/>
                    <a:lstStyle/>
                    <a:p>
                      <a:pPr indent="127000" algn="ctr">
                        <a:spcAft>
                          <a:spcPts val="0"/>
                        </a:spcAft>
                      </a:pPr>
                      <a:r>
                        <a:rPr lang="zh-CN" sz="1600" kern="1200" dirty="0">
                          <a:solidFill>
                            <a:srgbClr val="3366CC"/>
                          </a:solidFill>
                          <a:latin typeface="华文中宋" pitchFamily="2" charset="-122"/>
                          <a:ea typeface="华文中宋" pitchFamily="2" charset="-122"/>
                          <a:cs typeface="+mn-cs"/>
                        </a:rPr>
                        <a:t>法国</a:t>
                      </a:r>
                    </a:p>
                  </a:txBody>
                  <a:tcPr marL="68580" marR="68580" marT="0" marB="0" anchor="ctr"/>
                </a:tc>
                <a:tc>
                  <a:txBody>
                    <a:bodyPr/>
                    <a:lstStyle/>
                    <a:p>
                      <a:pPr indent="127000" algn="ctr">
                        <a:spcAft>
                          <a:spcPts val="0"/>
                        </a:spcAft>
                      </a:pPr>
                      <a:r>
                        <a:rPr lang="en-US" sz="1600" kern="1200" dirty="0">
                          <a:solidFill>
                            <a:srgbClr val="3366CC"/>
                          </a:solidFill>
                          <a:latin typeface="华文中宋" pitchFamily="2" charset="-122"/>
                          <a:ea typeface="华文中宋" pitchFamily="2" charset="-122"/>
                          <a:cs typeface="+mn-cs"/>
                        </a:rPr>
                        <a:t>CAC 40</a:t>
                      </a:r>
                      <a:r>
                        <a:rPr lang="zh-CN" sz="1600" kern="1200" dirty="0">
                          <a:solidFill>
                            <a:srgbClr val="3366CC"/>
                          </a:solidFill>
                          <a:latin typeface="华文中宋" pitchFamily="2" charset="-122"/>
                          <a:ea typeface="华文中宋" pitchFamily="2" charset="-122"/>
                          <a:cs typeface="+mn-cs"/>
                        </a:rPr>
                        <a:t>指数期权</a:t>
                      </a:r>
                    </a:p>
                  </a:txBody>
                  <a:tcPr marL="68580" marR="68580" marT="0" marB="0" anchor="ctr"/>
                </a:tc>
                <a:tc>
                  <a:txBody>
                    <a:bodyPr/>
                    <a:lstStyle/>
                    <a:p>
                      <a:pPr indent="127000" algn="ctr">
                        <a:spcAft>
                          <a:spcPts val="0"/>
                        </a:spcAft>
                      </a:pPr>
                      <a:r>
                        <a:rPr lang="zh-CN" sz="1600" kern="1200" dirty="0">
                          <a:solidFill>
                            <a:srgbClr val="3366CC"/>
                          </a:solidFill>
                          <a:latin typeface="华文中宋" pitchFamily="2" charset="-122"/>
                          <a:ea typeface="华文中宋" pitchFamily="2" charset="-122"/>
                          <a:cs typeface="+mn-cs"/>
                        </a:rPr>
                        <a:t>欧式</a:t>
                      </a:r>
                    </a:p>
                  </a:txBody>
                  <a:tcPr marL="68580" marR="68580" marT="0" marB="0" anchor="ct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xmlns="" val="1795581741"/>
              </p:ext>
            </p:extLst>
          </p:nvPr>
        </p:nvGraphicFramePr>
        <p:xfrm>
          <a:off x="4860032" y="2060840"/>
          <a:ext cx="3894456" cy="3456391"/>
        </p:xfrm>
        <a:graphic>
          <a:graphicData uri="http://schemas.openxmlformats.org/drawingml/2006/table">
            <a:tbl>
              <a:tblPr>
                <a:tableStyleId>{5940675A-B579-460E-94D1-54222C63F5DA}</a:tableStyleId>
              </a:tblPr>
              <a:tblGrid>
                <a:gridCol w="938848"/>
                <a:gridCol w="2219960"/>
                <a:gridCol w="735648"/>
              </a:tblGrid>
              <a:tr h="561324">
                <a:tc>
                  <a:txBody>
                    <a:bodyPr/>
                    <a:lstStyle/>
                    <a:p>
                      <a:pPr indent="306070" algn="ctr">
                        <a:spcAft>
                          <a:spcPts val="0"/>
                        </a:spcAft>
                      </a:pPr>
                      <a:r>
                        <a:rPr lang="en-US" sz="1600" kern="1200" dirty="0">
                          <a:solidFill>
                            <a:srgbClr val="3366CC"/>
                          </a:solidFill>
                          <a:latin typeface="华文中宋" pitchFamily="2" charset="-122"/>
                          <a:ea typeface="华文中宋" pitchFamily="2" charset="-122"/>
                          <a:cs typeface="+mn-cs"/>
                        </a:rPr>
                        <a:t> </a:t>
                      </a:r>
                      <a:endParaRPr lang="zh-CN" sz="1600" kern="1200" dirty="0">
                        <a:solidFill>
                          <a:srgbClr val="3366CC"/>
                        </a:solidFill>
                        <a:latin typeface="华文中宋" pitchFamily="2" charset="-122"/>
                        <a:ea typeface="华文中宋" pitchFamily="2" charset="-122"/>
                        <a:cs typeface="+mn-cs"/>
                      </a:endParaRPr>
                    </a:p>
                  </a:txBody>
                  <a:tcPr marL="68580" marR="68580" marT="0" marB="0" anchor="ctr">
                    <a:solidFill>
                      <a:schemeClr val="accent2">
                        <a:lumMod val="20000"/>
                        <a:lumOff val="80000"/>
                      </a:schemeClr>
                    </a:solidFill>
                  </a:tcPr>
                </a:tc>
                <a:tc>
                  <a:txBody>
                    <a:bodyPr/>
                    <a:lstStyle/>
                    <a:p>
                      <a:pPr indent="127000" algn="ctr">
                        <a:spcAft>
                          <a:spcPts val="0"/>
                        </a:spcAft>
                      </a:pPr>
                      <a:r>
                        <a:rPr lang="zh-CN" sz="1600" kern="1200" dirty="0">
                          <a:solidFill>
                            <a:srgbClr val="3366CC"/>
                          </a:solidFill>
                          <a:latin typeface="华文中宋" pitchFamily="2" charset="-122"/>
                          <a:ea typeface="华文中宋" pitchFamily="2" charset="-122"/>
                          <a:cs typeface="+mn-cs"/>
                        </a:rPr>
                        <a:t>品种</a:t>
                      </a:r>
                    </a:p>
                  </a:txBody>
                  <a:tcPr marL="68580" marR="68580" marT="0" marB="0" anchor="ctr">
                    <a:solidFill>
                      <a:schemeClr val="accent2">
                        <a:lumMod val="20000"/>
                        <a:lumOff val="80000"/>
                      </a:schemeClr>
                    </a:solidFill>
                  </a:tcPr>
                </a:tc>
                <a:tc>
                  <a:txBody>
                    <a:bodyPr/>
                    <a:lstStyle/>
                    <a:p>
                      <a:pPr indent="0" algn="ctr">
                        <a:spcAft>
                          <a:spcPts val="0"/>
                        </a:spcAft>
                      </a:pPr>
                      <a:r>
                        <a:rPr lang="zh-CN" sz="1600" kern="1200" dirty="0" smtClean="0">
                          <a:solidFill>
                            <a:srgbClr val="3366CC"/>
                          </a:solidFill>
                          <a:latin typeface="华文中宋" pitchFamily="2" charset="-122"/>
                          <a:ea typeface="华文中宋" pitchFamily="2" charset="-122"/>
                          <a:cs typeface="+mn-cs"/>
                        </a:rPr>
                        <a:t>行权方式</a:t>
                      </a:r>
                      <a:endParaRPr lang="zh-CN" sz="1600" kern="1200" dirty="0">
                        <a:solidFill>
                          <a:srgbClr val="3366CC"/>
                        </a:solidFill>
                        <a:latin typeface="华文中宋" pitchFamily="2" charset="-122"/>
                        <a:ea typeface="华文中宋" pitchFamily="2" charset="-122"/>
                        <a:cs typeface="+mn-cs"/>
                      </a:endParaRPr>
                    </a:p>
                  </a:txBody>
                  <a:tcPr marL="68580" marR="68580" marT="0" marB="0" anchor="ctr">
                    <a:solidFill>
                      <a:schemeClr val="accent2">
                        <a:lumMod val="20000"/>
                        <a:lumOff val="80000"/>
                      </a:schemeClr>
                    </a:solidFill>
                  </a:tcPr>
                </a:tc>
              </a:tr>
              <a:tr h="280663">
                <a:tc>
                  <a:txBody>
                    <a:bodyPr/>
                    <a:lstStyle/>
                    <a:p>
                      <a:pPr indent="127000" algn="ctr">
                        <a:spcAft>
                          <a:spcPts val="0"/>
                        </a:spcAft>
                      </a:pPr>
                      <a:r>
                        <a:rPr lang="zh-CN" sz="1600" kern="1200" dirty="0">
                          <a:solidFill>
                            <a:srgbClr val="3366CC"/>
                          </a:solidFill>
                          <a:latin typeface="华文中宋" pitchFamily="2" charset="-122"/>
                          <a:ea typeface="华文中宋" pitchFamily="2" charset="-122"/>
                          <a:cs typeface="+mn-cs"/>
                        </a:rPr>
                        <a:t>英国</a:t>
                      </a:r>
                    </a:p>
                  </a:txBody>
                  <a:tcPr marL="68580" marR="68580" marT="0" marB="0" anchor="ctr"/>
                </a:tc>
                <a:tc>
                  <a:txBody>
                    <a:bodyPr/>
                    <a:lstStyle/>
                    <a:p>
                      <a:pPr indent="127000" algn="ctr">
                        <a:spcAft>
                          <a:spcPts val="0"/>
                        </a:spcAft>
                      </a:pPr>
                      <a:r>
                        <a:rPr lang="zh-CN" sz="1600" kern="1200" dirty="0">
                          <a:solidFill>
                            <a:srgbClr val="3366CC"/>
                          </a:solidFill>
                          <a:latin typeface="华文中宋" pitchFamily="2" charset="-122"/>
                          <a:ea typeface="华文中宋" pitchFamily="2" charset="-122"/>
                          <a:cs typeface="+mn-cs"/>
                        </a:rPr>
                        <a:t>富时</a:t>
                      </a:r>
                      <a:r>
                        <a:rPr lang="en-US" sz="1600" kern="1200" dirty="0">
                          <a:solidFill>
                            <a:srgbClr val="3366CC"/>
                          </a:solidFill>
                          <a:latin typeface="华文中宋" pitchFamily="2" charset="-122"/>
                          <a:ea typeface="华文中宋" pitchFamily="2" charset="-122"/>
                          <a:cs typeface="+mn-cs"/>
                        </a:rPr>
                        <a:t>100</a:t>
                      </a:r>
                      <a:r>
                        <a:rPr lang="zh-CN" sz="1600" kern="1200" dirty="0">
                          <a:solidFill>
                            <a:srgbClr val="3366CC"/>
                          </a:solidFill>
                          <a:latin typeface="华文中宋" pitchFamily="2" charset="-122"/>
                          <a:ea typeface="华文中宋" pitchFamily="2" charset="-122"/>
                          <a:cs typeface="+mn-cs"/>
                        </a:rPr>
                        <a:t>指数期权</a:t>
                      </a:r>
                    </a:p>
                  </a:txBody>
                  <a:tcPr marL="68580" marR="68580" marT="0" marB="0" anchor="ctr"/>
                </a:tc>
                <a:tc>
                  <a:txBody>
                    <a:bodyPr/>
                    <a:lstStyle/>
                    <a:p>
                      <a:pPr indent="127000" algn="ctr">
                        <a:spcAft>
                          <a:spcPts val="0"/>
                        </a:spcAft>
                      </a:pPr>
                      <a:r>
                        <a:rPr lang="zh-CN" sz="1600" kern="1200">
                          <a:solidFill>
                            <a:srgbClr val="3366CC"/>
                          </a:solidFill>
                          <a:latin typeface="华文中宋" pitchFamily="2" charset="-122"/>
                          <a:ea typeface="华文中宋" pitchFamily="2" charset="-122"/>
                          <a:cs typeface="+mn-cs"/>
                        </a:rPr>
                        <a:t>欧式</a:t>
                      </a:r>
                    </a:p>
                  </a:txBody>
                  <a:tcPr marL="68580" marR="68580" marT="0" marB="0" anchor="ctr"/>
                </a:tc>
              </a:tr>
              <a:tr h="280663">
                <a:tc>
                  <a:txBody>
                    <a:bodyPr/>
                    <a:lstStyle/>
                    <a:p>
                      <a:pPr indent="127000" algn="ctr">
                        <a:spcAft>
                          <a:spcPts val="0"/>
                        </a:spcAft>
                      </a:pPr>
                      <a:r>
                        <a:rPr lang="zh-CN" sz="1600" kern="1200" dirty="0">
                          <a:solidFill>
                            <a:srgbClr val="3366CC"/>
                          </a:solidFill>
                          <a:latin typeface="华文中宋" pitchFamily="2" charset="-122"/>
                          <a:ea typeface="华文中宋" pitchFamily="2" charset="-122"/>
                          <a:cs typeface="+mn-cs"/>
                        </a:rPr>
                        <a:t>荷兰</a:t>
                      </a:r>
                    </a:p>
                  </a:txBody>
                  <a:tcPr marL="68580" marR="68580" marT="0" marB="0" anchor="ctr"/>
                </a:tc>
                <a:tc>
                  <a:txBody>
                    <a:bodyPr/>
                    <a:lstStyle/>
                    <a:p>
                      <a:pPr indent="127000" algn="ctr">
                        <a:spcAft>
                          <a:spcPts val="0"/>
                        </a:spcAft>
                      </a:pPr>
                      <a:r>
                        <a:rPr lang="en-US" sz="1600" kern="1200" dirty="0">
                          <a:solidFill>
                            <a:srgbClr val="3366CC"/>
                          </a:solidFill>
                          <a:latin typeface="华文中宋" pitchFamily="2" charset="-122"/>
                          <a:ea typeface="华文中宋" pitchFamily="2" charset="-122"/>
                          <a:cs typeface="+mn-cs"/>
                        </a:rPr>
                        <a:t>AEX</a:t>
                      </a:r>
                      <a:r>
                        <a:rPr lang="zh-CN" sz="1600" kern="1200" dirty="0">
                          <a:solidFill>
                            <a:srgbClr val="3366CC"/>
                          </a:solidFill>
                          <a:latin typeface="华文中宋" pitchFamily="2" charset="-122"/>
                          <a:ea typeface="华文中宋" pitchFamily="2" charset="-122"/>
                          <a:cs typeface="+mn-cs"/>
                        </a:rPr>
                        <a:t>指数期权</a:t>
                      </a:r>
                    </a:p>
                  </a:txBody>
                  <a:tcPr marL="68580" marR="68580" marT="0" marB="0" anchor="ctr"/>
                </a:tc>
                <a:tc>
                  <a:txBody>
                    <a:bodyPr/>
                    <a:lstStyle/>
                    <a:p>
                      <a:pPr indent="127000" algn="ctr">
                        <a:spcAft>
                          <a:spcPts val="0"/>
                        </a:spcAft>
                      </a:pPr>
                      <a:r>
                        <a:rPr lang="zh-CN" sz="1600" kern="1200">
                          <a:solidFill>
                            <a:srgbClr val="3366CC"/>
                          </a:solidFill>
                          <a:latin typeface="华文中宋" pitchFamily="2" charset="-122"/>
                          <a:ea typeface="华文中宋" pitchFamily="2" charset="-122"/>
                          <a:cs typeface="+mn-cs"/>
                        </a:rPr>
                        <a:t>欧式</a:t>
                      </a:r>
                    </a:p>
                  </a:txBody>
                  <a:tcPr marL="68580" marR="68580" marT="0" marB="0" anchor="ctr"/>
                </a:tc>
              </a:tr>
              <a:tr h="280663">
                <a:tc>
                  <a:txBody>
                    <a:bodyPr/>
                    <a:lstStyle/>
                    <a:p>
                      <a:pPr indent="127000" algn="ctr">
                        <a:spcAft>
                          <a:spcPts val="0"/>
                        </a:spcAft>
                      </a:pPr>
                      <a:r>
                        <a:rPr lang="zh-CN" sz="1600" kern="1200" dirty="0">
                          <a:solidFill>
                            <a:srgbClr val="3366CC"/>
                          </a:solidFill>
                          <a:latin typeface="华文中宋" pitchFamily="2" charset="-122"/>
                          <a:ea typeface="华文中宋" pitchFamily="2" charset="-122"/>
                          <a:cs typeface="+mn-cs"/>
                        </a:rPr>
                        <a:t>瑞典</a:t>
                      </a:r>
                    </a:p>
                  </a:txBody>
                  <a:tcPr marL="68580" marR="68580" marT="0" marB="0" anchor="ctr"/>
                </a:tc>
                <a:tc>
                  <a:txBody>
                    <a:bodyPr/>
                    <a:lstStyle/>
                    <a:p>
                      <a:pPr indent="127000" algn="ctr">
                        <a:spcAft>
                          <a:spcPts val="0"/>
                        </a:spcAft>
                      </a:pPr>
                      <a:r>
                        <a:rPr lang="en-US" sz="1600" kern="1200" dirty="0">
                          <a:solidFill>
                            <a:srgbClr val="3366CC"/>
                          </a:solidFill>
                          <a:latin typeface="华文中宋" pitchFamily="2" charset="-122"/>
                          <a:ea typeface="华文中宋" pitchFamily="2" charset="-122"/>
                          <a:cs typeface="+mn-cs"/>
                        </a:rPr>
                        <a:t>OMX</a:t>
                      </a:r>
                      <a:r>
                        <a:rPr lang="zh-CN" sz="1600" kern="1200" dirty="0">
                          <a:solidFill>
                            <a:srgbClr val="3366CC"/>
                          </a:solidFill>
                          <a:latin typeface="华文中宋" pitchFamily="2" charset="-122"/>
                          <a:ea typeface="华文中宋" pitchFamily="2" charset="-122"/>
                          <a:cs typeface="+mn-cs"/>
                        </a:rPr>
                        <a:t>指数期权</a:t>
                      </a:r>
                    </a:p>
                  </a:txBody>
                  <a:tcPr marL="68580" marR="68580" marT="0" marB="0" anchor="ctr"/>
                </a:tc>
                <a:tc>
                  <a:txBody>
                    <a:bodyPr/>
                    <a:lstStyle/>
                    <a:p>
                      <a:pPr indent="127000" algn="ctr">
                        <a:spcAft>
                          <a:spcPts val="0"/>
                        </a:spcAft>
                      </a:pPr>
                      <a:r>
                        <a:rPr lang="zh-CN" sz="1600" kern="1200" dirty="0">
                          <a:solidFill>
                            <a:srgbClr val="3366CC"/>
                          </a:solidFill>
                          <a:latin typeface="华文中宋" pitchFamily="2" charset="-122"/>
                          <a:ea typeface="华文中宋" pitchFamily="2" charset="-122"/>
                          <a:cs typeface="+mn-cs"/>
                        </a:rPr>
                        <a:t>欧式</a:t>
                      </a:r>
                    </a:p>
                  </a:txBody>
                  <a:tcPr marL="68580" marR="68580" marT="0" marB="0" anchor="ctr"/>
                </a:tc>
              </a:tr>
              <a:tr h="280663">
                <a:tc>
                  <a:txBody>
                    <a:bodyPr/>
                    <a:lstStyle/>
                    <a:p>
                      <a:pPr indent="127000" algn="ctr">
                        <a:spcAft>
                          <a:spcPts val="0"/>
                        </a:spcAft>
                      </a:pPr>
                      <a:r>
                        <a:rPr lang="zh-CN" sz="1600" kern="1200" dirty="0">
                          <a:solidFill>
                            <a:srgbClr val="3366CC"/>
                          </a:solidFill>
                          <a:latin typeface="华文中宋" pitchFamily="2" charset="-122"/>
                          <a:ea typeface="华文中宋" pitchFamily="2" charset="-122"/>
                          <a:cs typeface="+mn-cs"/>
                        </a:rPr>
                        <a:t>以色列</a:t>
                      </a:r>
                    </a:p>
                  </a:txBody>
                  <a:tcPr marL="68580" marR="68580" marT="0" marB="0" anchor="ctr"/>
                </a:tc>
                <a:tc>
                  <a:txBody>
                    <a:bodyPr/>
                    <a:lstStyle/>
                    <a:p>
                      <a:pPr indent="127000" algn="ctr">
                        <a:spcAft>
                          <a:spcPts val="0"/>
                        </a:spcAft>
                      </a:pPr>
                      <a:r>
                        <a:rPr lang="en-US" sz="1600" kern="1200" dirty="0">
                          <a:solidFill>
                            <a:srgbClr val="3366CC"/>
                          </a:solidFill>
                          <a:latin typeface="华文中宋" pitchFamily="2" charset="-122"/>
                          <a:ea typeface="华文中宋" pitchFamily="2" charset="-122"/>
                          <a:cs typeface="+mn-cs"/>
                        </a:rPr>
                        <a:t>TA-25</a:t>
                      </a:r>
                      <a:r>
                        <a:rPr lang="zh-CN" sz="1600" kern="1200" dirty="0">
                          <a:solidFill>
                            <a:srgbClr val="3366CC"/>
                          </a:solidFill>
                          <a:latin typeface="华文中宋" pitchFamily="2" charset="-122"/>
                          <a:ea typeface="华文中宋" pitchFamily="2" charset="-122"/>
                          <a:cs typeface="+mn-cs"/>
                        </a:rPr>
                        <a:t>指数期权</a:t>
                      </a:r>
                    </a:p>
                  </a:txBody>
                  <a:tcPr marL="68580" marR="68580" marT="0" marB="0" anchor="ctr"/>
                </a:tc>
                <a:tc>
                  <a:txBody>
                    <a:bodyPr/>
                    <a:lstStyle/>
                    <a:p>
                      <a:pPr indent="127000" algn="ctr">
                        <a:spcAft>
                          <a:spcPts val="0"/>
                        </a:spcAft>
                      </a:pPr>
                      <a:r>
                        <a:rPr lang="zh-CN" sz="1600" kern="1200" dirty="0">
                          <a:solidFill>
                            <a:srgbClr val="3366CC"/>
                          </a:solidFill>
                          <a:latin typeface="华文中宋" pitchFamily="2" charset="-122"/>
                          <a:ea typeface="华文中宋" pitchFamily="2" charset="-122"/>
                          <a:cs typeface="+mn-cs"/>
                        </a:rPr>
                        <a:t>欧式</a:t>
                      </a:r>
                    </a:p>
                  </a:txBody>
                  <a:tcPr marL="68580" marR="68580" marT="0" marB="0" anchor="ctr"/>
                </a:tc>
              </a:tr>
              <a:tr h="280663">
                <a:tc>
                  <a:txBody>
                    <a:bodyPr/>
                    <a:lstStyle/>
                    <a:p>
                      <a:pPr indent="127000" algn="ctr">
                        <a:spcAft>
                          <a:spcPts val="0"/>
                        </a:spcAft>
                      </a:pPr>
                      <a:r>
                        <a:rPr lang="zh-CN" sz="1600" kern="1200" dirty="0">
                          <a:solidFill>
                            <a:srgbClr val="3366CC"/>
                          </a:solidFill>
                          <a:latin typeface="华文中宋" pitchFamily="2" charset="-122"/>
                          <a:ea typeface="华文中宋" pitchFamily="2" charset="-122"/>
                          <a:cs typeface="+mn-cs"/>
                        </a:rPr>
                        <a:t>韩国</a:t>
                      </a:r>
                    </a:p>
                  </a:txBody>
                  <a:tcPr marL="68580" marR="68580" marT="0" marB="0" anchor="ctr"/>
                </a:tc>
                <a:tc>
                  <a:txBody>
                    <a:bodyPr/>
                    <a:lstStyle/>
                    <a:p>
                      <a:pPr indent="127000" algn="ctr">
                        <a:spcAft>
                          <a:spcPts val="0"/>
                        </a:spcAft>
                      </a:pPr>
                      <a:r>
                        <a:rPr lang="en-US" sz="1600" kern="1200" dirty="0">
                          <a:solidFill>
                            <a:srgbClr val="3366CC"/>
                          </a:solidFill>
                          <a:latin typeface="华文中宋" pitchFamily="2" charset="-122"/>
                          <a:ea typeface="华文中宋" pitchFamily="2" charset="-122"/>
                          <a:cs typeface="+mn-cs"/>
                        </a:rPr>
                        <a:t>KOSPI 200</a:t>
                      </a:r>
                      <a:r>
                        <a:rPr lang="zh-CN" sz="1600" kern="1200" dirty="0">
                          <a:solidFill>
                            <a:srgbClr val="3366CC"/>
                          </a:solidFill>
                          <a:latin typeface="华文中宋" pitchFamily="2" charset="-122"/>
                          <a:ea typeface="华文中宋" pitchFamily="2" charset="-122"/>
                          <a:cs typeface="+mn-cs"/>
                        </a:rPr>
                        <a:t>指数期权</a:t>
                      </a:r>
                    </a:p>
                  </a:txBody>
                  <a:tcPr marL="68580" marR="68580" marT="0" marB="0" anchor="ctr"/>
                </a:tc>
                <a:tc>
                  <a:txBody>
                    <a:bodyPr/>
                    <a:lstStyle/>
                    <a:p>
                      <a:pPr indent="127000" algn="ctr">
                        <a:spcAft>
                          <a:spcPts val="0"/>
                        </a:spcAft>
                      </a:pPr>
                      <a:r>
                        <a:rPr lang="zh-CN" sz="1600" kern="1200" dirty="0">
                          <a:solidFill>
                            <a:srgbClr val="3366CC"/>
                          </a:solidFill>
                          <a:latin typeface="华文中宋" pitchFamily="2" charset="-122"/>
                          <a:ea typeface="华文中宋" pitchFamily="2" charset="-122"/>
                          <a:cs typeface="+mn-cs"/>
                        </a:rPr>
                        <a:t>欧式</a:t>
                      </a:r>
                    </a:p>
                  </a:txBody>
                  <a:tcPr marL="68580" marR="68580" marT="0" marB="0" anchor="ctr"/>
                </a:tc>
              </a:tr>
              <a:tr h="369100">
                <a:tc>
                  <a:txBody>
                    <a:bodyPr/>
                    <a:lstStyle/>
                    <a:p>
                      <a:pPr indent="127000" algn="ctr">
                        <a:spcAft>
                          <a:spcPts val="0"/>
                        </a:spcAft>
                      </a:pPr>
                      <a:r>
                        <a:rPr lang="zh-CN" sz="1600" kern="1200">
                          <a:solidFill>
                            <a:srgbClr val="3366CC"/>
                          </a:solidFill>
                          <a:latin typeface="华文中宋" pitchFamily="2" charset="-122"/>
                          <a:ea typeface="华文中宋" pitchFamily="2" charset="-122"/>
                          <a:cs typeface="+mn-cs"/>
                        </a:rPr>
                        <a:t>台湾</a:t>
                      </a:r>
                    </a:p>
                  </a:txBody>
                  <a:tcPr marL="68580" marR="68580" marT="0" marB="0" anchor="ctr"/>
                </a:tc>
                <a:tc>
                  <a:txBody>
                    <a:bodyPr/>
                    <a:lstStyle/>
                    <a:p>
                      <a:pPr indent="127000" algn="ctr">
                        <a:spcAft>
                          <a:spcPts val="0"/>
                        </a:spcAft>
                      </a:pPr>
                      <a:r>
                        <a:rPr lang="zh-CN" sz="1600" kern="1200" dirty="0">
                          <a:solidFill>
                            <a:srgbClr val="3366CC"/>
                          </a:solidFill>
                          <a:latin typeface="华文中宋" pitchFamily="2" charset="-122"/>
                          <a:ea typeface="华文中宋" pitchFamily="2" charset="-122"/>
                          <a:cs typeface="+mn-cs"/>
                        </a:rPr>
                        <a:t>台指期权</a:t>
                      </a:r>
                    </a:p>
                  </a:txBody>
                  <a:tcPr marL="68580" marR="68580" marT="0" marB="0" anchor="ctr"/>
                </a:tc>
                <a:tc>
                  <a:txBody>
                    <a:bodyPr/>
                    <a:lstStyle/>
                    <a:p>
                      <a:pPr indent="127000" algn="ctr">
                        <a:spcAft>
                          <a:spcPts val="0"/>
                        </a:spcAft>
                      </a:pPr>
                      <a:r>
                        <a:rPr lang="zh-CN" sz="1600" kern="1200" dirty="0">
                          <a:solidFill>
                            <a:srgbClr val="3366CC"/>
                          </a:solidFill>
                          <a:latin typeface="华文中宋" pitchFamily="2" charset="-122"/>
                          <a:ea typeface="华文中宋" pitchFamily="2" charset="-122"/>
                          <a:cs typeface="+mn-cs"/>
                        </a:rPr>
                        <a:t>欧式</a:t>
                      </a:r>
                    </a:p>
                  </a:txBody>
                  <a:tcPr marL="68580" marR="68580" marT="0" marB="0" anchor="ctr"/>
                </a:tc>
              </a:tr>
              <a:tr h="280663">
                <a:tc rowSpan="2">
                  <a:txBody>
                    <a:bodyPr/>
                    <a:lstStyle/>
                    <a:p>
                      <a:pPr indent="127000" algn="ctr">
                        <a:spcAft>
                          <a:spcPts val="0"/>
                        </a:spcAft>
                      </a:pPr>
                      <a:r>
                        <a:rPr lang="zh-CN" sz="1600" kern="1200">
                          <a:solidFill>
                            <a:srgbClr val="3366CC"/>
                          </a:solidFill>
                          <a:latin typeface="华文中宋" pitchFamily="2" charset="-122"/>
                          <a:ea typeface="华文中宋" pitchFamily="2" charset="-122"/>
                          <a:cs typeface="+mn-cs"/>
                        </a:rPr>
                        <a:t>香港</a:t>
                      </a:r>
                    </a:p>
                  </a:txBody>
                  <a:tcPr marL="68580" marR="68580" marT="0" marB="0" anchor="ctr"/>
                </a:tc>
                <a:tc>
                  <a:txBody>
                    <a:bodyPr/>
                    <a:lstStyle/>
                    <a:p>
                      <a:pPr indent="127000" algn="ctr">
                        <a:spcAft>
                          <a:spcPts val="0"/>
                        </a:spcAft>
                      </a:pPr>
                      <a:r>
                        <a:rPr lang="zh-CN" sz="1600" kern="1200" dirty="0">
                          <a:solidFill>
                            <a:srgbClr val="3366CC"/>
                          </a:solidFill>
                          <a:latin typeface="华文中宋" pitchFamily="2" charset="-122"/>
                          <a:ea typeface="华文中宋" pitchFamily="2" charset="-122"/>
                          <a:cs typeface="+mn-cs"/>
                        </a:rPr>
                        <a:t>恒生指数期权</a:t>
                      </a:r>
                    </a:p>
                  </a:txBody>
                  <a:tcPr marL="68580" marR="68580" marT="0" marB="0" anchor="ctr"/>
                </a:tc>
                <a:tc>
                  <a:txBody>
                    <a:bodyPr/>
                    <a:lstStyle/>
                    <a:p>
                      <a:pPr indent="127000" algn="ctr">
                        <a:spcAft>
                          <a:spcPts val="0"/>
                        </a:spcAft>
                      </a:pPr>
                      <a:r>
                        <a:rPr lang="zh-CN" sz="1600" kern="1200" dirty="0">
                          <a:solidFill>
                            <a:srgbClr val="3366CC"/>
                          </a:solidFill>
                          <a:latin typeface="华文中宋" pitchFamily="2" charset="-122"/>
                          <a:ea typeface="华文中宋" pitchFamily="2" charset="-122"/>
                          <a:cs typeface="+mn-cs"/>
                        </a:rPr>
                        <a:t>欧式</a:t>
                      </a:r>
                    </a:p>
                  </a:txBody>
                  <a:tcPr marL="68580" marR="68580" marT="0" marB="0" anchor="ctr"/>
                </a:tc>
              </a:tr>
              <a:tr h="280663">
                <a:tc vMerge="1">
                  <a:txBody>
                    <a:bodyPr/>
                    <a:lstStyle/>
                    <a:p>
                      <a:endParaRPr lang="zh-CN" altLang="en-US"/>
                    </a:p>
                  </a:txBody>
                  <a:tcPr/>
                </a:tc>
                <a:tc>
                  <a:txBody>
                    <a:bodyPr/>
                    <a:lstStyle/>
                    <a:p>
                      <a:pPr indent="127000" algn="ctr">
                        <a:spcAft>
                          <a:spcPts val="0"/>
                        </a:spcAft>
                      </a:pPr>
                      <a:r>
                        <a:rPr lang="zh-CN" sz="1600" kern="1200">
                          <a:solidFill>
                            <a:srgbClr val="3366CC"/>
                          </a:solidFill>
                          <a:latin typeface="华文中宋" pitchFamily="2" charset="-122"/>
                          <a:ea typeface="华文中宋" pitchFamily="2" charset="-122"/>
                          <a:cs typeface="+mn-cs"/>
                        </a:rPr>
                        <a:t>恒生中国企业指数</a:t>
                      </a:r>
                    </a:p>
                  </a:txBody>
                  <a:tcPr marL="68580" marR="68580" marT="0" marB="0" anchor="ctr"/>
                </a:tc>
                <a:tc>
                  <a:txBody>
                    <a:bodyPr/>
                    <a:lstStyle/>
                    <a:p>
                      <a:pPr indent="127000" algn="ctr">
                        <a:spcAft>
                          <a:spcPts val="0"/>
                        </a:spcAft>
                      </a:pPr>
                      <a:r>
                        <a:rPr lang="zh-CN" sz="1600" kern="1200" dirty="0">
                          <a:solidFill>
                            <a:srgbClr val="3366CC"/>
                          </a:solidFill>
                          <a:latin typeface="华文中宋" pitchFamily="2" charset="-122"/>
                          <a:ea typeface="华文中宋" pitchFamily="2" charset="-122"/>
                          <a:cs typeface="+mn-cs"/>
                        </a:rPr>
                        <a:t>欧式</a:t>
                      </a:r>
                    </a:p>
                  </a:txBody>
                  <a:tcPr marL="68580" marR="68580" marT="0" marB="0" anchor="ctr"/>
                </a:tc>
              </a:tr>
              <a:tr h="280663">
                <a:tc>
                  <a:txBody>
                    <a:bodyPr/>
                    <a:lstStyle/>
                    <a:p>
                      <a:pPr indent="127000" algn="ctr">
                        <a:spcAft>
                          <a:spcPts val="0"/>
                        </a:spcAft>
                      </a:pPr>
                      <a:r>
                        <a:rPr lang="zh-CN" sz="1600" kern="1200">
                          <a:solidFill>
                            <a:srgbClr val="3366CC"/>
                          </a:solidFill>
                          <a:latin typeface="华文中宋" pitchFamily="2" charset="-122"/>
                          <a:ea typeface="华文中宋" pitchFamily="2" charset="-122"/>
                          <a:cs typeface="+mn-cs"/>
                        </a:rPr>
                        <a:t>印度</a:t>
                      </a:r>
                    </a:p>
                  </a:txBody>
                  <a:tcPr marL="68580" marR="68580" marT="0" marB="0" anchor="ctr"/>
                </a:tc>
                <a:tc>
                  <a:txBody>
                    <a:bodyPr/>
                    <a:lstStyle/>
                    <a:p>
                      <a:pPr indent="127000" algn="ctr">
                        <a:spcAft>
                          <a:spcPts val="0"/>
                        </a:spcAft>
                      </a:pPr>
                      <a:r>
                        <a:rPr lang="en-US" sz="1600" kern="1200" dirty="0" smtClean="0">
                          <a:solidFill>
                            <a:srgbClr val="3366CC"/>
                          </a:solidFill>
                          <a:latin typeface="华文中宋" pitchFamily="2" charset="-122"/>
                          <a:ea typeface="华文中宋" pitchFamily="2" charset="-122"/>
                          <a:cs typeface="+mn-cs"/>
                        </a:rPr>
                        <a:t>Nifty</a:t>
                      </a:r>
                      <a:r>
                        <a:rPr lang="zh-CN" sz="1600" kern="1200" dirty="0">
                          <a:solidFill>
                            <a:srgbClr val="3366CC"/>
                          </a:solidFill>
                          <a:latin typeface="华文中宋" pitchFamily="2" charset="-122"/>
                          <a:ea typeface="华文中宋" pitchFamily="2" charset="-122"/>
                          <a:cs typeface="+mn-cs"/>
                        </a:rPr>
                        <a:t>指数期权</a:t>
                      </a:r>
                    </a:p>
                  </a:txBody>
                  <a:tcPr marL="68580" marR="68580" marT="0" marB="0" anchor="ctr"/>
                </a:tc>
                <a:tc>
                  <a:txBody>
                    <a:bodyPr/>
                    <a:lstStyle/>
                    <a:p>
                      <a:pPr indent="127000" algn="ctr">
                        <a:spcAft>
                          <a:spcPts val="0"/>
                        </a:spcAft>
                      </a:pPr>
                      <a:r>
                        <a:rPr lang="zh-CN" sz="1600" kern="1200" dirty="0">
                          <a:solidFill>
                            <a:srgbClr val="3366CC"/>
                          </a:solidFill>
                          <a:latin typeface="华文中宋" pitchFamily="2" charset="-122"/>
                          <a:ea typeface="华文中宋" pitchFamily="2" charset="-122"/>
                          <a:cs typeface="+mn-cs"/>
                        </a:rPr>
                        <a:t>欧式</a:t>
                      </a:r>
                    </a:p>
                  </a:txBody>
                  <a:tcPr marL="68580" marR="68580" marT="0" marB="0" anchor="ctr"/>
                </a:tc>
              </a:tr>
              <a:tr h="280663">
                <a:tc>
                  <a:txBody>
                    <a:bodyPr/>
                    <a:lstStyle/>
                    <a:p>
                      <a:pPr indent="127000" algn="ctr">
                        <a:spcAft>
                          <a:spcPts val="0"/>
                        </a:spcAft>
                      </a:pPr>
                      <a:r>
                        <a:rPr lang="zh-CN" sz="1600" kern="1200">
                          <a:solidFill>
                            <a:srgbClr val="3366CC"/>
                          </a:solidFill>
                          <a:latin typeface="华文中宋" pitchFamily="2" charset="-122"/>
                          <a:ea typeface="华文中宋" pitchFamily="2" charset="-122"/>
                          <a:cs typeface="+mn-cs"/>
                        </a:rPr>
                        <a:t>日本</a:t>
                      </a:r>
                    </a:p>
                  </a:txBody>
                  <a:tcPr marL="68580" marR="68580" marT="0" marB="0" anchor="ctr"/>
                </a:tc>
                <a:tc>
                  <a:txBody>
                    <a:bodyPr/>
                    <a:lstStyle/>
                    <a:p>
                      <a:pPr indent="127000" algn="ctr">
                        <a:spcAft>
                          <a:spcPts val="0"/>
                        </a:spcAft>
                      </a:pPr>
                      <a:r>
                        <a:rPr lang="en-US" sz="1600" kern="1200" dirty="0">
                          <a:solidFill>
                            <a:srgbClr val="3366CC"/>
                          </a:solidFill>
                          <a:latin typeface="华文中宋" pitchFamily="2" charset="-122"/>
                          <a:ea typeface="华文中宋" pitchFamily="2" charset="-122"/>
                          <a:cs typeface="+mn-cs"/>
                        </a:rPr>
                        <a:t>Nikkei 225</a:t>
                      </a:r>
                      <a:r>
                        <a:rPr lang="zh-CN" sz="1600" kern="1200" dirty="0">
                          <a:solidFill>
                            <a:srgbClr val="3366CC"/>
                          </a:solidFill>
                          <a:latin typeface="华文中宋" pitchFamily="2" charset="-122"/>
                          <a:ea typeface="华文中宋" pitchFamily="2" charset="-122"/>
                          <a:cs typeface="+mn-cs"/>
                        </a:rPr>
                        <a:t>指数期权</a:t>
                      </a:r>
                    </a:p>
                  </a:txBody>
                  <a:tcPr marL="68580" marR="68580" marT="0" marB="0" anchor="ctr"/>
                </a:tc>
                <a:tc>
                  <a:txBody>
                    <a:bodyPr/>
                    <a:lstStyle/>
                    <a:p>
                      <a:pPr indent="127000" algn="ctr">
                        <a:spcAft>
                          <a:spcPts val="0"/>
                        </a:spcAft>
                      </a:pPr>
                      <a:r>
                        <a:rPr lang="zh-CN" sz="1600" kern="1200" dirty="0">
                          <a:solidFill>
                            <a:srgbClr val="3366CC"/>
                          </a:solidFill>
                          <a:latin typeface="华文中宋" pitchFamily="2" charset="-122"/>
                          <a:ea typeface="华文中宋" pitchFamily="2" charset="-122"/>
                          <a:cs typeface="+mn-cs"/>
                        </a:rPr>
                        <a:t>欧式</a:t>
                      </a:r>
                    </a:p>
                  </a:txBody>
                  <a:tcPr marL="68580" marR="68580" marT="0" marB="0" anchor="ctr"/>
                </a:tc>
              </a:tr>
            </a:tbl>
          </a:graphicData>
        </a:graphic>
      </p:graphicFrame>
      <p:sp>
        <p:nvSpPr>
          <p:cNvPr id="9" name="内容占位符 2"/>
          <p:cNvSpPr txBox="1">
            <a:spLocks/>
          </p:cNvSpPr>
          <p:nvPr/>
        </p:nvSpPr>
        <p:spPr bwMode="auto">
          <a:xfrm>
            <a:off x="467544" y="980728"/>
            <a:ext cx="5544616" cy="5760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marL="0" indent="0">
              <a:lnSpc>
                <a:spcPct val="150000"/>
              </a:lnSpc>
              <a:buClr>
                <a:srgbClr val="33CC33"/>
              </a:buClr>
              <a:buFontTx/>
              <a:buNone/>
              <a:defRPr/>
            </a:pPr>
            <a:r>
              <a:rPr lang="zh-CN" altLang="zh-CN" b="1" dirty="0">
                <a:solidFill>
                  <a:srgbClr val="3366CC"/>
                </a:solidFill>
                <a:latin typeface="华文中宋" pitchFamily="2" charset="-122"/>
                <a:ea typeface="华文中宋" pitchFamily="2" charset="-122"/>
              </a:rPr>
              <a:t>全球主要股指期权合约</a:t>
            </a:r>
            <a:r>
              <a:rPr lang="zh-CN" altLang="zh-CN" b="1" dirty="0" smtClean="0">
                <a:solidFill>
                  <a:srgbClr val="3366CC"/>
                </a:solidFill>
                <a:latin typeface="华文中宋" pitchFamily="2" charset="-122"/>
                <a:ea typeface="华文中宋" pitchFamily="2" charset="-122"/>
              </a:rPr>
              <a:t>的行</a:t>
            </a:r>
            <a:r>
              <a:rPr lang="zh-CN" altLang="en-US" b="1" dirty="0" smtClean="0">
                <a:solidFill>
                  <a:srgbClr val="3366CC"/>
                </a:solidFill>
                <a:latin typeface="华文中宋" pitchFamily="2" charset="-122"/>
                <a:ea typeface="华文中宋" pitchFamily="2" charset="-122"/>
              </a:rPr>
              <a:t>权</a:t>
            </a:r>
            <a:r>
              <a:rPr lang="zh-CN" altLang="zh-CN" b="1" dirty="0" smtClean="0">
                <a:solidFill>
                  <a:srgbClr val="3366CC"/>
                </a:solidFill>
                <a:latin typeface="华文中宋" pitchFamily="2" charset="-122"/>
                <a:ea typeface="华文中宋" pitchFamily="2" charset="-122"/>
              </a:rPr>
              <a:t>方式</a:t>
            </a:r>
            <a:endParaRPr lang="en-US" altLang="zh-CN" b="1" dirty="0">
              <a:solidFill>
                <a:srgbClr val="3366CC"/>
              </a:solidFill>
              <a:latin typeface="华文中宋" pitchFamily="2" charset="-122"/>
              <a:ea typeface="华文中宋" pitchFamily="2" charset="-122"/>
            </a:endParaRPr>
          </a:p>
        </p:txBody>
      </p:sp>
      <p:sp>
        <p:nvSpPr>
          <p:cNvPr id="10" name="内容占位符 2"/>
          <p:cNvSpPr txBox="1">
            <a:spLocks/>
          </p:cNvSpPr>
          <p:nvPr/>
        </p:nvSpPr>
        <p:spPr bwMode="auto">
          <a:xfrm>
            <a:off x="251520" y="5661248"/>
            <a:ext cx="7992888" cy="377347"/>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marL="0" indent="0">
              <a:lnSpc>
                <a:spcPct val="150000"/>
              </a:lnSpc>
              <a:buClr>
                <a:srgbClr val="33CC33"/>
              </a:buClr>
              <a:buNone/>
              <a:defRPr/>
            </a:pPr>
            <a:r>
              <a:rPr lang="zh-CN" altLang="en-US" sz="1400" dirty="0" smtClean="0">
                <a:solidFill>
                  <a:srgbClr val="3366CC"/>
                </a:solidFill>
                <a:latin typeface="华文中宋" pitchFamily="2" charset="-122"/>
                <a:ea typeface="华文中宋" pitchFamily="2" charset="-122"/>
              </a:rPr>
              <a:t>数据来源：相关交易所网站</a:t>
            </a:r>
            <a:endParaRPr lang="en-US" altLang="zh-CN" sz="1400" dirty="0">
              <a:solidFill>
                <a:srgbClr val="3366CC"/>
              </a:solidFill>
              <a:latin typeface="华文中宋" pitchFamily="2" charset="-122"/>
              <a:ea typeface="华文中宋" pitchFamily="2" charset="-122"/>
            </a:endParaRPr>
          </a:p>
        </p:txBody>
      </p:sp>
    </p:spTree>
    <p:extLst>
      <p:ext uri="{BB962C8B-B14F-4D97-AF65-F5344CB8AC3E}">
        <p14:creationId xmlns:p14="http://schemas.microsoft.com/office/powerpoint/2010/main" xmlns="" val="12386771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836712"/>
            <a:ext cx="6408738" cy="647700"/>
          </a:xfrm>
        </p:spPr>
        <p:txBody>
          <a:bodyPr/>
          <a:lstStyle/>
          <a:p>
            <a:pPr>
              <a:buNone/>
            </a:pPr>
            <a:r>
              <a:rPr lang="zh-CN" altLang="en-US" sz="2400" dirty="0" smtClean="0">
                <a:solidFill>
                  <a:srgbClr val="3366CC"/>
                </a:solidFill>
                <a:latin typeface="华文中宋" pitchFamily="2" charset="-122"/>
                <a:ea typeface="华文中宋" pitchFamily="2" charset="-122"/>
              </a:rPr>
              <a:t>交易时间</a:t>
            </a:r>
            <a:endParaRPr lang="zh-CN" altLang="en-US" sz="2400" dirty="0">
              <a:solidFill>
                <a:srgbClr val="3366CC"/>
              </a:solidFill>
              <a:latin typeface="华文中宋" pitchFamily="2" charset="-122"/>
              <a:ea typeface="华文中宋" pitchFamily="2" charset="-122"/>
            </a:endParaRPr>
          </a:p>
        </p:txBody>
      </p:sp>
      <p:sp>
        <p:nvSpPr>
          <p:cNvPr id="3" name="内容占位符 2"/>
          <p:cNvSpPr>
            <a:spLocks noGrp="1"/>
          </p:cNvSpPr>
          <p:nvPr>
            <p:ph idx="1"/>
          </p:nvPr>
        </p:nvSpPr>
        <p:spPr>
          <a:xfrm>
            <a:off x="467544" y="1772816"/>
            <a:ext cx="8445624" cy="4392488"/>
          </a:xfrm>
        </p:spPr>
        <p:txBody>
          <a:bodyPr/>
          <a:lstStyle/>
          <a:p>
            <a:pPr>
              <a:lnSpc>
                <a:spcPct val="150000"/>
              </a:lnSpc>
              <a:buClr>
                <a:srgbClr val="33CC33"/>
              </a:buClr>
              <a:buFont typeface="Wingdings" pitchFamily="2" charset="2"/>
              <a:buChar char="n"/>
              <a:defRPr/>
            </a:pPr>
            <a:r>
              <a:rPr lang="zh-CN" altLang="en-US" sz="2000" dirty="0">
                <a:solidFill>
                  <a:srgbClr val="3366CC"/>
                </a:solidFill>
                <a:latin typeface="华文中宋" pitchFamily="2" charset="-122"/>
                <a:ea typeface="华文中宋" pitchFamily="2" charset="-122"/>
              </a:rPr>
              <a:t>交易时间</a:t>
            </a:r>
            <a:r>
              <a:rPr lang="zh-CN" altLang="en-US" sz="2000" dirty="0" smtClean="0">
                <a:solidFill>
                  <a:srgbClr val="3366CC"/>
                </a:solidFill>
                <a:latin typeface="华文中宋" pitchFamily="2" charset="-122"/>
                <a:ea typeface="华文中宋" pitchFamily="2" charset="-122"/>
              </a:rPr>
              <a:t>：   </a:t>
            </a:r>
            <a:r>
              <a:rPr lang="en-US" altLang="zh-CN" sz="2000" dirty="0" smtClean="0">
                <a:solidFill>
                  <a:srgbClr val="3366CC"/>
                </a:solidFill>
                <a:latin typeface="华文中宋" pitchFamily="2" charset="-122"/>
                <a:ea typeface="华文中宋" pitchFamily="2" charset="-122"/>
              </a:rPr>
              <a:t>9:15-11:30,</a:t>
            </a:r>
            <a:r>
              <a:rPr lang="zh-CN" altLang="zh-CN" sz="2000" dirty="0" smtClean="0">
                <a:solidFill>
                  <a:srgbClr val="3366CC"/>
                </a:solidFill>
                <a:latin typeface="华文中宋" pitchFamily="2" charset="-122"/>
                <a:ea typeface="华文中宋" pitchFamily="2" charset="-122"/>
              </a:rPr>
              <a:t> </a:t>
            </a:r>
            <a:r>
              <a:rPr lang="en-US" altLang="zh-CN" sz="2000" dirty="0" smtClean="0">
                <a:solidFill>
                  <a:srgbClr val="3366CC"/>
                </a:solidFill>
                <a:latin typeface="华文中宋" pitchFamily="2" charset="-122"/>
                <a:ea typeface="华文中宋" pitchFamily="2" charset="-122"/>
              </a:rPr>
              <a:t>13:00-15:15    </a:t>
            </a:r>
            <a:r>
              <a:rPr lang="zh-CN" altLang="en-US" sz="2000" dirty="0" smtClean="0">
                <a:solidFill>
                  <a:srgbClr val="3366CC"/>
                </a:solidFill>
                <a:latin typeface="华文中宋" pitchFamily="2" charset="-122"/>
                <a:ea typeface="华文中宋" pitchFamily="2" charset="-122"/>
              </a:rPr>
              <a:t>（非</a:t>
            </a:r>
            <a:r>
              <a:rPr lang="zh-CN" altLang="zh-CN" sz="2000" dirty="0" smtClean="0">
                <a:solidFill>
                  <a:srgbClr val="3366CC"/>
                </a:solidFill>
                <a:latin typeface="华文中宋" pitchFamily="2" charset="-122"/>
                <a:ea typeface="华文中宋" pitchFamily="2" charset="-122"/>
              </a:rPr>
              <a:t>最后交易日</a:t>
            </a:r>
            <a:r>
              <a:rPr lang="zh-CN" altLang="en-US" sz="2000" dirty="0" smtClean="0">
                <a:solidFill>
                  <a:srgbClr val="3366CC"/>
                </a:solidFill>
                <a:latin typeface="华文中宋" pitchFamily="2" charset="-122"/>
                <a:ea typeface="华文中宋" pitchFamily="2" charset="-122"/>
              </a:rPr>
              <a:t>）</a:t>
            </a:r>
            <a:endParaRPr lang="en-US" altLang="zh-CN" sz="2000" dirty="0" smtClean="0">
              <a:solidFill>
                <a:srgbClr val="3366CC"/>
              </a:solidFill>
              <a:latin typeface="华文中宋" pitchFamily="2" charset="-122"/>
              <a:ea typeface="华文中宋" pitchFamily="2" charset="-122"/>
            </a:endParaRPr>
          </a:p>
          <a:p>
            <a:pPr>
              <a:lnSpc>
                <a:spcPct val="150000"/>
              </a:lnSpc>
              <a:buClr>
                <a:srgbClr val="33CC33"/>
              </a:buClr>
              <a:buNone/>
              <a:defRPr/>
            </a:pPr>
            <a:r>
              <a:rPr lang="en-US" altLang="zh-CN" sz="2000" dirty="0" smtClean="0">
                <a:solidFill>
                  <a:srgbClr val="3366CC"/>
                </a:solidFill>
                <a:latin typeface="华文中宋" pitchFamily="2" charset="-122"/>
                <a:ea typeface="华文中宋" pitchFamily="2" charset="-122"/>
              </a:rPr>
              <a:t>                       9:15-11:30,</a:t>
            </a:r>
            <a:r>
              <a:rPr lang="zh-CN" altLang="zh-CN" sz="2000" dirty="0" smtClean="0">
                <a:solidFill>
                  <a:srgbClr val="3366CC"/>
                </a:solidFill>
                <a:latin typeface="华文中宋" pitchFamily="2" charset="-122"/>
                <a:ea typeface="华文中宋" pitchFamily="2" charset="-122"/>
              </a:rPr>
              <a:t> </a:t>
            </a:r>
            <a:r>
              <a:rPr lang="en-US" altLang="zh-CN" sz="2000" dirty="0" smtClean="0">
                <a:solidFill>
                  <a:srgbClr val="3366CC"/>
                </a:solidFill>
                <a:latin typeface="华文中宋" pitchFamily="2" charset="-122"/>
                <a:ea typeface="华文中宋" pitchFamily="2" charset="-122"/>
              </a:rPr>
              <a:t>13:00-15:00   </a:t>
            </a:r>
            <a:r>
              <a:rPr lang="zh-CN" altLang="en-US" sz="2000" dirty="0" smtClean="0">
                <a:solidFill>
                  <a:srgbClr val="3366CC"/>
                </a:solidFill>
                <a:latin typeface="华文中宋" pitchFamily="2" charset="-122"/>
                <a:ea typeface="华文中宋" pitchFamily="2" charset="-122"/>
              </a:rPr>
              <a:t>（</a:t>
            </a:r>
            <a:r>
              <a:rPr lang="zh-CN" altLang="zh-CN" sz="2000" dirty="0" smtClean="0">
                <a:solidFill>
                  <a:srgbClr val="3366CC"/>
                </a:solidFill>
                <a:latin typeface="华文中宋" pitchFamily="2" charset="-122"/>
                <a:ea typeface="华文中宋" pitchFamily="2" charset="-122"/>
              </a:rPr>
              <a:t>最后交易日</a:t>
            </a:r>
            <a:r>
              <a:rPr lang="zh-CN" altLang="en-US" sz="2000" dirty="0" smtClean="0">
                <a:solidFill>
                  <a:srgbClr val="3366CC"/>
                </a:solidFill>
                <a:latin typeface="华文中宋" pitchFamily="2" charset="-122"/>
                <a:ea typeface="华文中宋" pitchFamily="2" charset="-122"/>
              </a:rPr>
              <a:t>）</a:t>
            </a:r>
            <a:endParaRPr lang="en-US" altLang="zh-CN" sz="2000" dirty="0" smtClean="0">
              <a:solidFill>
                <a:srgbClr val="3366CC"/>
              </a:solidFill>
              <a:latin typeface="华文中宋" pitchFamily="2" charset="-122"/>
              <a:ea typeface="华文中宋" pitchFamily="2" charset="-122"/>
            </a:endParaRPr>
          </a:p>
          <a:p>
            <a:pPr>
              <a:lnSpc>
                <a:spcPct val="150000"/>
              </a:lnSpc>
              <a:buClr>
                <a:srgbClr val="33CC33"/>
              </a:buClr>
              <a:buFont typeface="Wingdings" pitchFamily="2" charset="2"/>
              <a:buChar char="n"/>
              <a:defRPr/>
            </a:pPr>
            <a:endParaRPr lang="en-US" altLang="zh-CN" sz="2000" dirty="0" smtClean="0">
              <a:solidFill>
                <a:srgbClr val="3366CC"/>
              </a:solidFill>
              <a:latin typeface="华文中宋" pitchFamily="2" charset="-122"/>
              <a:ea typeface="华文中宋" pitchFamily="2" charset="-122"/>
            </a:endParaRPr>
          </a:p>
          <a:p>
            <a:pPr>
              <a:lnSpc>
                <a:spcPct val="150000"/>
              </a:lnSpc>
              <a:buClr>
                <a:srgbClr val="33CC33"/>
              </a:buClr>
              <a:buFont typeface="Wingdings" pitchFamily="2" charset="2"/>
              <a:buChar char="n"/>
              <a:defRPr/>
            </a:pPr>
            <a:r>
              <a:rPr lang="zh-CN" altLang="zh-CN" sz="2000" dirty="0" smtClean="0">
                <a:solidFill>
                  <a:srgbClr val="3366CC"/>
                </a:solidFill>
                <a:latin typeface="华文中宋" pitchFamily="2" charset="-122"/>
                <a:ea typeface="华文中宋" pitchFamily="2" charset="-122"/>
              </a:rPr>
              <a:t>股指期权市场</a:t>
            </a:r>
            <a:r>
              <a:rPr lang="zh-CN" altLang="en-US" sz="2000" dirty="0" smtClean="0">
                <a:solidFill>
                  <a:srgbClr val="3366CC"/>
                </a:solidFill>
                <a:latin typeface="华文中宋" pitchFamily="2" charset="-122"/>
                <a:ea typeface="华文中宋" pitchFamily="2" charset="-122"/>
              </a:rPr>
              <a:t>、</a:t>
            </a:r>
            <a:r>
              <a:rPr lang="zh-CN" altLang="zh-CN" sz="2000" dirty="0" smtClean="0">
                <a:solidFill>
                  <a:srgbClr val="3366CC"/>
                </a:solidFill>
                <a:latin typeface="华文中宋" pitchFamily="2" charset="-122"/>
                <a:ea typeface="华文中宋" pitchFamily="2" charset="-122"/>
              </a:rPr>
              <a:t>股指期货市场交易时间与股票市场相匹配</a:t>
            </a:r>
            <a:r>
              <a:rPr lang="zh-CN" altLang="en-US" sz="2000" dirty="0" smtClean="0">
                <a:solidFill>
                  <a:srgbClr val="3366CC"/>
                </a:solidFill>
                <a:latin typeface="华文中宋" pitchFamily="2" charset="-122"/>
                <a:ea typeface="华文中宋" pitchFamily="2" charset="-122"/>
              </a:rPr>
              <a:t>；</a:t>
            </a:r>
            <a:r>
              <a:rPr lang="zh-CN" altLang="zh-CN" sz="2000" dirty="0" smtClean="0">
                <a:solidFill>
                  <a:srgbClr val="3366CC"/>
                </a:solidFill>
                <a:latin typeface="华文中宋" pitchFamily="2" charset="-122"/>
                <a:ea typeface="华文中宋" pitchFamily="2" charset="-122"/>
              </a:rPr>
              <a:t>股指期权与股指期货互为避险工具，开盘和收盘时间相同较为合理</a:t>
            </a:r>
            <a:r>
              <a:rPr lang="zh-CN" altLang="en-US" sz="2000" dirty="0" smtClean="0">
                <a:solidFill>
                  <a:srgbClr val="3366CC"/>
                </a:solidFill>
                <a:latin typeface="华文中宋" pitchFamily="2" charset="-122"/>
                <a:ea typeface="华文中宋" pitchFamily="2" charset="-122"/>
              </a:rPr>
              <a:t>。</a:t>
            </a:r>
            <a:endParaRPr lang="en-US" altLang="zh-CN" sz="2000" dirty="0" smtClean="0">
              <a:solidFill>
                <a:srgbClr val="3366CC"/>
              </a:solidFill>
              <a:latin typeface="华文中宋" pitchFamily="2" charset="-122"/>
              <a:ea typeface="华文中宋" pitchFamily="2" charset="-122"/>
            </a:endParaRPr>
          </a:p>
          <a:p>
            <a:pPr>
              <a:lnSpc>
                <a:spcPct val="150000"/>
              </a:lnSpc>
              <a:buClr>
                <a:srgbClr val="33CC33"/>
              </a:buClr>
              <a:buFont typeface="Wingdings" pitchFamily="2" charset="2"/>
              <a:buChar char="n"/>
              <a:defRPr/>
            </a:pPr>
            <a:endParaRPr lang="zh-CN" altLang="zh-CN" sz="1800" dirty="0"/>
          </a:p>
        </p:txBody>
      </p:sp>
      <p:sp>
        <p:nvSpPr>
          <p:cNvPr id="4" name="灯片编号占位符 3"/>
          <p:cNvSpPr>
            <a:spLocks noGrp="1"/>
          </p:cNvSpPr>
          <p:nvPr>
            <p:ph type="sldNum" sz="quarter" idx="10"/>
          </p:nvPr>
        </p:nvSpPr>
        <p:spPr/>
        <p:txBody>
          <a:bodyPr/>
          <a:lstStyle/>
          <a:p>
            <a:pPr>
              <a:defRPr/>
            </a:pPr>
            <a:r>
              <a:rPr lang="en-US" altLang="zh-CN" smtClean="0"/>
              <a:t>- </a:t>
            </a:r>
            <a:fld id="{662E673C-017F-423C-B7C2-D7AFEEF0A9D1}" type="slidenum">
              <a:rPr lang="en-US" altLang="zh-CN" smtClean="0"/>
              <a:pPr>
                <a:defRPr/>
              </a:pPr>
              <a:t>18</a:t>
            </a:fld>
            <a:r>
              <a:rPr lang="en-US" altLang="zh-CN" smtClean="0"/>
              <a:t> -</a:t>
            </a:r>
            <a:endParaRPr lang="en-US" altLang="zh-CN"/>
          </a:p>
        </p:txBody>
      </p:sp>
    </p:spTree>
    <p:extLst>
      <p:ext uri="{BB962C8B-B14F-4D97-AF65-F5344CB8AC3E}">
        <p14:creationId xmlns:p14="http://schemas.microsoft.com/office/powerpoint/2010/main" xmlns="" val="3729276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836712"/>
            <a:ext cx="6408738" cy="647700"/>
          </a:xfrm>
        </p:spPr>
        <p:txBody>
          <a:bodyPr/>
          <a:lstStyle/>
          <a:p>
            <a:pPr>
              <a:buNone/>
            </a:pPr>
            <a:r>
              <a:rPr lang="zh-CN" altLang="en-US" sz="2400" dirty="0" smtClean="0">
                <a:solidFill>
                  <a:srgbClr val="3366CC"/>
                </a:solidFill>
                <a:latin typeface="华文中宋" pitchFamily="2" charset="-122"/>
                <a:ea typeface="华文中宋" pitchFamily="2" charset="-122"/>
              </a:rPr>
              <a:t>到期日和最后交易日</a:t>
            </a:r>
            <a:endParaRPr lang="zh-CN" altLang="en-US" sz="2400" dirty="0">
              <a:solidFill>
                <a:srgbClr val="3366CC"/>
              </a:solidFill>
              <a:latin typeface="华文中宋" pitchFamily="2" charset="-122"/>
              <a:ea typeface="华文中宋" pitchFamily="2" charset="-122"/>
            </a:endParaRPr>
          </a:p>
        </p:txBody>
      </p:sp>
      <p:sp>
        <p:nvSpPr>
          <p:cNvPr id="3" name="内容占位符 2"/>
          <p:cNvSpPr>
            <a:spLocks noGrp="1"/>
          </p:cNvSpPr>
          <p:nvPr>
            <p:ph idx="1"/>
          </p:nvPr>
        </p:nvSpPr>
        <p:spPr>
          <a:xfrm>
            <a:off x="467544" y="1988840"/>
            <a:ext cx="8445624" cy="5184576"/>
          </a:xfrm>
        </p:spPr>
        <p:txBody>
          <a:bodyPr/>
          <a:lstStyle/>
          <a:p>
            <a:pPr>
              <a:lnSpc>
                <a:spcPct val="150000"/>
              </a:lnSpc>
              <a:spcBef>
                <a:spcPts val="0"/>
              </a:spcBef>
              <a:buClr>
                <a:srgbClr val="33CC33"/>
              </a:buClr>
              <a:buFont typeface="Wingdings" pitchFamily="2" charset="2"/>
              <a:buChar char="n"/>
              <a:defRPr/>
            </a:pPr>
            <a:r>
              <a:rPr lang="zh-CN" altLang="en-US" sz="2000" dirty="0">
                <a:solidFill>
                  <a:srgbClr val="3366CC"/>
                </a:solidFill>
                <a:latin typeface="华文中宋" pitchFamily="2" charset="-122"/>
                <a:ea typeface="华文中宋" pitchFamily="2" charset="-122"/>
              </a:rPr>
              <a:t>到期</a:t>
            </a:r>
            <a:r>
              <a:rPr lang="zh-CN" altLang="en-US" sz="2000" dirty="0" smtClean="0">
                <a:solidFill>
                  <a:srgbClr val="3366CC"/>
                </a:solidFill>
                <a:latin typeface="华文中宋" pitchFamily="2" charset="-122"/>
                <a:ea typeface="华文中宋" pitchFamily="2" charset="-122"/>
              </a:rPr>
              <a:t>日和最后交易日：合约</a:t>
            </a:r>
            <a:r>
              <a:rPr lang="zh-CN" altLang="zh-CN" sz="2000" dirty="0" smtClean="0">
                <a:solidFill>
                  <a:srgbClr val="3366CC"/>
                </a:solidFill>
                <a:latin typeface="华文中宋" pitchFamily="2" charset="-122"/>
                <a:ea typeface="华文中宋" pitchFamily="2" charset="-122"/>
              </a:rPr>
              <a:t>月份</a:t>
            </a:r>
            <a:r>
              <a:rPr lang="zh-CN" altLang="zh-CN" sz="2000" dirty="0">
                <a:solidFill>
                  <a:srgbClr val="3366CC"/>
                </a:solidFill>
                <a:latin typeface="华文中宋" pitchFamily="2" charset="-122"/>
                <a:ea typeface="华文中宋" pitchFamily="2" charset="-122"/>
              </a:rPr>
              <a:t>的</a:t>
            </a:r>
            <a:r>
              <a:rPr lang="zh-CN" altLang="zh-CN" sz="2000" dirty="0" smtClean="0">
                <a:solidFill>
                  <a:srgbClr val="3366CC"/>
                </a:solidFill>
                <a:latin typeface="华文中宋" pitchFamily="2" charset="-122"/>
                <a:ea typeface="华文中宋" pitchFamily="2" charset="-122"/>
              </a:rPr>
              <a:t>第三个</a:t>
            </a:r>
            <a:r>
              <a:rPr lang="zh-CN" altLang="en-US" sz="2000" dirty="0" smtClean="0">
                <a:solidFill>
                  <a:srgbClr val="3366CC"/>
                </a:solidFill>
                <a:latin typeface="华文中宋" pitchFamily="2" charset="-122"/>
                <a:ea typeface="华文中宋" pitchFamily="2" charset="-122"/>
              </a:rPr>
              <a:t>星期</a:t>
            </a:r>
            <a:r>
              <a:rPr lang="zh-CN" altLang="zh-CN" sz="2000" dirty="0" smtClean="0">
                <a:solidFill>
                  <a:srgbClr val="3366CC"/>
                </a:solidFill>
                <a:latin typeface="华文中宋" pitchFamily="2" charset="-122"/>
                <a:ea typeface="华文中宋" pitchFamily="2" charset="-122"/>
              </a:rPr>
              <a:t>五。</a:t>
            </a:r>
            <a:endParaRPr lang="en-US" altLang="zh-CN" sz="2000" dirty="0" smtClean="0">
              <a:solidFill>
                <a:srgbClr val="3366CC"/>
              </a:solidFill>
              <a:latin typeface="华文中宋" pitchFamily="2" charset="-122"/>
              <a:ea typeface="华文中宋" pitchFamily="2" charset="-122"/>
            </a:endParaRPr>
          </a:p>
          <a:p>
            <a:pPr>
              <a:lnSpc>
                <a:spcPct val="150000"/>
              </a:lnSpc>
              <a:spcBef>
                <a:spcPts val="0"/>
              </a:spcBef>
              <a:buClr>
                <a:srgbClr val="33CC33"/>
              </a:buClr>
              <a:buNone/>
              <a:defRPr/>
            </a:pPr>
            <a:r>
              <a:rPr lang="en-US" altLang="zh-CN" sz="2000" dirty="0" smtClean="0">
                <a:solidFill>
                  <a:srgbClr val="3366CC"/>
                </a:solidFill>
                <a:latin typeface="华文中宋" pitchFamily="2" charset="-122"/>
                <a:ea typeface="华文中宋" pitchFamily="2" charset="-122"/>
              </a:rPr>
              <a:t>                                    </a:t>
            </a:r>
            <a:r>
              <a:rPr lang="zh-CN" altLang="zh-CN" sz="2000" dirty="0" smtClean="0">
                <a:solidFill>
                  <a:srgbClr val="3366CC"/>
                </a:solidFill>
                <a:latin typeface="华文中宋" pitchFamily="2" charset="-122"/>
                <a:ea typeface="华文中宋" pitchFamily="2" charset="-122"/>
              </a:rPr>
              <a:t>最后</a:t>
            </a:r>
            <a:r>
              <a:rPr lang="zh-CN" altLang="zh-CN" sz="2000" dirty="0">
                <a:solidFill>
                  <a:srgbClr val="3366CC"/>
                </a:solidFill>
                <a:latin typeface="华文中宋" pitchFamily="2" charset="-122"/>
                <a:ea typeface="华文中宋" pitchFamily="2" charset="-122"/>
              </a:rPr>
              <a:t>交易日与到期日相同</a:t>
            </a:r>
            <a:r>
              <a:rPr lang="zh-CN" altLang="zh-CN" sz="2000" dirty="0" smtClean="0">
                <a:solidFill>
                  <a:srgbClr val="3366CC"/>
                </a:solidFill>
                <a:latin typeface="华文中宋" pitchFamily="2" charset="-122"/>
                <a:ea typeface="华文中宋" pitchFamily="2" charset="-122"/>
              </a:rPr>
              <a:t>。</a:t>
            </a:r>
            <a:endParaRPr lang="en-US" altLang="zh-CN" sz="2000" dirty="0" smtClean="0">
              <a:solidFill>
                <a:srgbClr val="3366CC"/>
              </a:solidFill>
              <a:latin typeface="华文中宋" pitchFamily="2" charset="-122"/>
              <a:ea typeface="华文中宋" pitchFamily="2" charset="-122"/>
            </a:endParaRPr>
          </a:p>
          <a:p>
            <a:pPr>
              <a:lnSpc>
                <a:spcPct val="150000"/>
              </a:lnSpc>
              <a:spcBef>
                <a:spcPts val="0"/>
              </a:spcBef>
              <a:buClr>
                <a:srgbClr val="33CC33"/>
              </a:buClr>
              <a:buNone/>
              <a:defRPr/>
            </a:pPr>
            <a:endParaRPr lang="en-US" altLang="zh-CN" sz="2000" dirty="0" smtClean="0">
              <a:solidFill>
                <a:srgbClr val="3366CC"/>
              </a:solidFill>
              <a:latin typeface="华文中宋" pitchFamily="2" charset="-122"/>
              <a:ea typeface="华文中宋" pitchFamily="2" charset="-122"/>
            </a:endParaRPr>
          </a:p>
          <a:p>
            <a:pPr marL="342900" lvl="1" indent="-342900">
              <a:lnSpc>
                <a:spcPct val="150000"/>
              </a:lnSpc>
              <a:buClr>
                <a:srgbClr val="33CC33"/>
              </a:buClr>
              <a:buFont typeface="Wingdings" pitchFamily="2" charset="2"/>
              <a:buChar char="n"/>
              <a:defRPr/>
            </a:pPr>
            <a:r>
              <a:rPr lang="zh-CN" altLang="zh-CN" sz="2000" dirty="0" smtClean="0">
                <a:solidFill>
                  <a:srgbClr val="3366CC"/>
                </a:solidFill>
                <a:latin typeface="华文中宋" pitchFamily="2" charset="-122"/>
                <a:ea typeface="华文中宋" pitchFamily="2" charset="-122"/>
              </a:rPr>
              <a:t>从境外市场看，主要股指期权合约的到期日与最后交易日都是与相应的股指期货合约相匹配。</a:t>
            </a:r>
          </a:p>
          <a:p>
            <a:pPr lvl="1">
              <a:lnSpc>
                <a:spcPct val="150000"/>
              </a:lnSpc>
              <a:buClr>
                <a:srgbClr val="33CC33"/>
              </a:buClr>
              <a:buFont typeface="Wingdings" pitchFamily="2" charset="2"/>
              <a:buChar char="Ø"/>
              <a:defRPr/>
            </a:pPr>
            <a:endParaRPr lang="en-US" altLang="zh-CN" sz="1800" dirty="0" smtClean="0"/>
          </a:p>
          <a:p>
            <a:pPr>
              <a:lnSpc>
                <a:spcPct val="150000"/>
              </a:lnSpc>
              <a:buClr>
                <a:srgbClr val="33CC33"/>
              </a:buClr>
              <a:buFont typeface="Wingdings" pitchFamily="2" charset="2"/>
              <a:buChar char="n"/>
              <a:defRPr/>
            </a:pPr>
            <a:endParaRPr lang="zh-CN" altLang="zh-CN" sz="1800" dirty="0"/>
          </a:p>
        </p:txBody>
      </p:sp>
      <p:sp>
        <p:nvSpPr>
          <p:cNvPr id="4" name="灯片编号占位符 3"/>
          <p:cNvSpPr>
            <a:spLocks noGrp="1"/>
          </p:cNvSpPr>
          <p:nvPr>
            <p:ph type="sldNum" sz="quarter" idx="10"/>
          </p:nvPr>
        </p:nvSpPr>
        <p:spPr/>
        <p:txBody>
          <a:bodyPr/>
          <a:lstStyle/>
          <a:p>
            <a:pPr>
              <a:defRPr/>
            </a:pPr>
            <a:r>
              <a:rPr lang="en-US" altLang="zh-CN" smtClean="0"/>
              <a:t>- </a:t>
            </a:r>
            <a:fld id="{662E673C-017F-423C-B7C2-D7AFEEF0A9D1}" type="slidenum">
              <a:rPr lang="en-US" altLang="zh-CN" smtClean="0"/>
              <a:pPr>
                <a:defRPr/>
              </a:pPr>
              <a:t>19</a:t>
            </a:fld>
            <a:r>
              <a:rPr lang="en-US" altLang="zh-CN" smtClean="0"/>
              <a:t> -</a:t>
            </a:r>
            <a:endParaRPr lang="en-US" altLang="zh-CN"/>
          </a:p>
        </p:txBody>
      </p:sp>
    </p:spTree>
    <p:extLst>
      <p:ext uri="{BB962C8B-B14F-4D97-AF65-F5344CB8AC3E}">
        <p14:creationId xmlns:p14="http://schemas.microsoft.com/office/powerpoint/2010/main" xmlns="" val="17474231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r>
              <a:rPr lang="en-US" altLang="zh-CN" smtClean="0"/>
              <a:t>- </a:t>
            </a:r>
            <a:fld id="{A5F9C235-3658-4CBB-9B7C-92C89262753C}" type="slidenum">
              <a:rPr lang="en-US" altLang="zh-CN" smtClean="0"/>
              <a:pPr>
                <a:defRPr/>
              </a:pPr>
              <a:t>2</a:t>
            </a:fld>
            <a:r>
              <a:rPr lang="en-US" altLang="zh-CN" smtClean="0"/>
              <a:t> -</a:t>
            </a:r>
            <a:endParaRPr lang="en-US" altLang="zh-CN"/>
          </a:p>
        </p:txBody>
      </p:sp>
      <p:graphicFrame>
        <p:nvGraphicFramePr>
          <p:cNvPr id="4" name="图示 3"/>
          <p:cNvGraphicFramePr/>
          <p:nvPr>
            <p:extLst>
              <p:ext uri="{D42A27DB-BD31-4B8C-83A1-F6EECF244321}">
                <p14:modId xmlns="" xmlns:p14="http://schemas.microsoft.com/office/powerpoint/2010/main" val="3969253197"/>
              </p:ext>
            </p:extLst>
          </p:nvPr>
        </p:nvGraphicFramePr>
        <p:xfrm>
          <a:off x="1619672" y="1628800"/>
          <a:ext cx="7128792" cy="41764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p:cNvSpPr txBox="1"/>
          <p:nvPr/>
        </p:nvSpPr>
        <p:spPr>
          <a:xfrm>
            <a:off x="467544" y="908720"/>
            <a:ext cx="2952328" cy="523220"/>
          </a:xfrm>
          <a:prstGeom prst="rect">
            <a:avLst/>
          </a:prstGeom>
          <a:noFill/>
        </p:spPr>
        <p:txBody>
          <a:bodyPr wrap="square" rtlCol="0">
            <a:spAutoFit/>
          </a:bodyPr>
          <a:lstStyle/>
          <a:p>
            <a:r>
              <a:rPr lang="zh-CN" altLang="en-US" sz="2800" b="1" dirty="0">
                <a:solidFill>
                  <a:srgbClr val="3366CC"/>
                </a:solidFill>
                <a:latin typeface="华文中宋" pitchFamily="2" charset="-122"/>
                <a:ea typeface="华文中宋" pitchFamily="2" charset="-122"/>
              </a:rPr>
              <a:t>主要内容：</a:t>
            </a:r>
          </a:p>
        </p:txBody>
      </p:sp>
    </p:spTree>
    <p:extLst>
      <p:ext uri="{BB962C8B-B14F-4D97-AF65-F5344CB8AC3E}">
        <p14:creationId xmlns="" xmlns:p14="http://schemas.microsoft.com/office/powerpoint/2010/main" val="39861698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980728"/>
            <a:ext cx="6408738" cy="647700"/>
          </a:xfrm>
        </p:spPr>
        <p:txBody>
          <a:bodyPr/>
          <a:lstStyle/>
          <a:p>
            <a:pPr>
              <a:buNone/>
            </a:pPr>
            <a:r>
              <a:rPr lang="zh-CN" altLang="en-US" sz="2400" dirty="0" smtClean="0">
                <a:solidFill>
                  <a:srgbClr val="3366CC"/>
                </a:solidFill>
                <a:latin typeface="华文中宋" pitchFamily="2" charset="-122"/>
                <a:ea typeface="华文中宋" pitchFamily="2" charset="-122"/>
              </a:rPr>
              <a:t>交割方式</a:t>
            </a:r>
            <a:endParaRPr lang="zh-CN" altLang="en-US" sz="2400" dirty="0">
              <a:solidFill>
                <a:srgbClr val="3366CC"/>
              </a:solidFill>
              <a:latin typeface="华文中宋" pitchFamily="2" charset="-122"/>
              <a:ea typeface="华文中宋" pitchFamily="2" charset="-122"/>
            </a:endParaRPr>
          </a:p>
        </p:txBody>
      </p:sp>
      <p:sp>
        <p:nvSpPr>
          <p:cNvPr id="4" name="灯片编号占位符 3"/>
          <p:cNvSpPr>
            <a:spLocks noGrp="1"/>
          </p:cNvSpPr>
          <p:nvPr>
            <p:ph type="sldNum" sz="quarter" idx="10"/>
          </p:nvPr>
        </p:nvSpPr>
        <p:spPr/>
        <p:txBody>
          <a:bodyPr/>
          <a:lstStyle/>
          <a:p>
            <a:pPr>
              <a:defRPr/>
            </a:pPr>
            <a:r>
              <a:rPr lang="en-US" altLang="zh-CN" smtClean="0"/>
              <a:t>- </a:t>
            </a:r>
            <a:fld id="{662E673C-017F-423C-B7C2-D7AFEEF0A9D1}" type="slidenum">
              <a:rPr lang="en-US" altLang="zh-CN" smtClean="0"/>
              <a:pPr>
                <a:defRPr/>
              </a:pPr>
              <a:t>20</a:t>
            </a:fld>
            <a:r>
              <a:rPr lang="en-US" altLang="zh-CN" smtClean="0"/>
              <a:t> -</a:t>
            </a:r>
            <a:endParaRPr lang="en-US" altLang="zh-CN"/>
          </a:p>
        </p:txBody>
      </p:sp>
      <p:sp>
        <p:nvSpPr>
          <p:cNvPr id="7" name="内容占位符 2"/>
          <p:cNvSpPr>
            <a:spLocks noGrp="1"/>
          </p:cNvSpPr>
          <p:nvPr>
            <p:ph idx="1"/>
          </p:nvPr>
        </p:nvSpPr>
        <p:spPr>
          <a:xfrm>
            <a:off x="539552" y="1916832"/>
            <a:ext cx="8035256" cy="5184576"/>
          </a:xfrm>
        </p:spPr>
        <p:txBody>
          <a:bodyPr/>
          <a:lstStyle/>
          <a:p>
            <a:pPr>
              <a:lnSpc>
                <a:spcPct val="150000"/>
              </a:lnSpc>
              <a:buClr>
                <a:srgbClr val="33CC33"/>
              </a:buClr>
              <a:buFont typeface="Wingdings" pitchFamily="2" charset="2"/>
              <a:buChar char="n"/>
              <a:defRPr/>
            </a:pPr>
            <a:r>
              <a:rPr lang="zh-CN" altLang="en-US" sz="2000" dirty="0" smtClean="0">
                <a:solidFill>
                  <a:srgbClr val="3366CC"/>
                </a:solidFill>
                <a:latin typeface="华文中宋" pitchFamily="2" charset="-122"/>
                <a:ea typeface="华文中宋" pitchFamily="2" charset="-122"/>
              </a:rPr>
              <a:t>交割方式：</a:t>
            </a:r>
            <a:r>
              <a:rPr lang="zh-CN" altLang="zh-CN" sz="2000" dirty="0" smtClean="0">
                <a:solidFill>
                  <a:srgbClr val="3366CC"/>
                </a:solidFill>
                <a:latin typeface="华文中宋" pitchFamily="2" charset="-122"/>
                <a:ea typeface="华文中宋" pitchFamily="2" charset="-122"/>
              </a:rPr>
              <a:t>现金交割</a:t>
            </a:r>
            <a:r>
              <a:rPr lang="zh-CN" altLang="en-US" sz="2000" dirty="0" smtClean="0">
                <a:solidFill>
                  <a:srgbClr val="3366CC"/>
                </a:solidFill>
                <a:latin typeface="华文中宋" pitchFamily="2" charset="-122"/>
                <a:ea typeface="华文中宋" pitchFamily="2" charset="-122"/>
              </a:rPr>
              <a:t> </a:t>
            </a:r>
            <a:endParaRPr lang="en-US" altLang="zh-CN" sz="2000" dirty="0" smtClean="0">
              <a:solidFill>
                <a:srgbClr val="3366CC"/>
              </a:solidFill>
              <a:latin typeface="华文中宋" pitchFamily="2" charset="-122"/>
              <a:ea typeface="华文中宋" pitchFamily="2" charset="-122"/>
            </a:endParaRPr>
          </a:p>
          <a:p>
            <a:pPr>
              <a:lnSpc>
                <a:spcPct val="150000"/>
              </a:lnSpc>
              <a:buClr>
                <a:srgbClr val="33CC33"/>
              </a:buClr>
              <a:buFont typeface="Wingdings" pitchFamily="2" charset="2"/>
              <a:buChar char="n"/>
              <a:defRPr/>
            </a:pPr>
            <a:endParaRPr lang="en-US" altLang="zh-CN" sz="2000" dirty="0" smtClean="0">
              <a:solidFill>
                <a:srgbClr val="3366CC"/>
              </a:solidFill>
              <a:latin typeface="华文中宋" pitchFamily="2" charset="-122"/>
              <a:ea typeface="华文中宋" pitchFamily="2" charset="-122"/>
            </a:endParaRPr>
          </a:p>
          <a:p>
            <a:pPr lvl="1">
              <a:lnSpc>
                <a:spcPct val="150000"/>
              </a:lnSpc>
              <a:buClr>
                <a:srgbClr val="33CC33"/>
              </a:buClr>
              <a:buFont typeface="Wingdings" pitchFamily="2" charset="2"/>
              <a:buChar char="Ø"/>
              <a:defRPr/>
            </a:pPr>
            <a:r>
              <a:rPr lang="zh-CN" altLang="zh-CN" sz="1800" dirty="0" smtClean="0">
                <a:solidFill>
                  <a:srgbClr val="3366CC"/>
                </a:solidFill>
                <a:latin typeface="华文中宋" pitchFamily="2" charset="-122"/>
                <a:ea typeface="华文中宋" pitchFamily="2" charset="-122"/>
              </a:rPr>
              <a:t>与</a:t>
            </a:r>
            <a:r>
              <a:rPr lang="zh-CN" altLang="zh-CN" sz="1800" dirty="0">
                <a:solidFill>
                  <a:srgbClr val="3366CC"/>
                </a:solidFill>
                <a:latin typeface="华文中宋" pitchFamily="2" charset="-122"/>
                <a:ea typeface="华文中宋" pitchFamily="2" charset="-122"/>
              </a:rPr>
              <a:t>沪深</a:t>
            </a:r>
            <a:r>
              <a:rPr lang="en-US" altLang="zh-CN" sz="1800" dirty="0">
                <a:solidFill>
                  <a:srgbClr val="3366CC"/>
                </a:solidFill>
                <a:latin typeface="华文中宋" pitchFamily="2" charset="-122"/>
                <a:ea typeface="华文中宋" pitchFamily="2" charset="-122"/>
              </a:rPr>
              <a:t>300</a:t>
            </a:r>
            <a:r>
              <a:rPr lang="zh-CN" altLang="zh-CN" sz="1800" dirty="0">
                <a:solidFill>
                  <a:srgbClr val="3366CC"/>
                </a:solidFill>
                <a:latin typeface="华文中宋" pitchFamily="2" charset="-122"/>
                <a:ea typeface="华文中宋" pitchFamily="2" charset="-122"/>
              </a:rPr>
              <a:t>指数期货保持一致</a:t>
            </a:r>
            <a:r>
              <a:rPr lang="zh-CN" altLang="en-US" sz="1800" dirty="0" smtClean="0">
                <a:solidFill>
                  <a:srgbClr val="3366CC"/>
                </a:solidFill>
                <a:latin typeface="华文中宋" pitchFamily="2" charset="-122"/>
                <a:ea typeface="华文中宋" pitchFamily="2" charset="-122"/>
              </a:rPr>
              <a:t>。</a:t>
            </a:r>
            <a:endParaRPr lang="en-US" altLang="zh-CN" sz="1800" dirty="0" smtClean="0">
              <a:solidFill>
                <a:srgbClr val="3366CC"/>
              </a:solidFill>
              <a:latin typeface="华文中宋" pitchFamily="2" charset="-122"/>
              <a:ea typeface="华文中宋" pitchFamily="2" charset="-122"/>
            </a:endParaRPr>
          </a:p>
          <a:p>
            <a:pPr lvl="1">
              <a:lnSpc>
                <a:spcPct val="150000"/>
              </a:lnSpc>
              <a:buClr>
                <a:srgbClr val="33CC33"/>
              </a:buClr>
              <a:buFont typeface="Wingdings" pitchFamily="2" charset="2"/>
              <a:buChar char="Ø"/>
              <a:defRPr/>
            </a:pPr>
            <a:r>
              <a:rPr lang="zh-CN" altLang="en-US" sz="1800" dirty="0" smtClean="0">
                <a:solidFill>
                  <a:srgbClr val="3366CC"/>
                </a:solidFill>
                <a:latin typeface="华文中宋" pitchFamily="2" charset="-122"/>
                <a:ea typeface="华文中宋" pitchFamily="2" charset="-122"/>
              </a:rPr>
              <a:t>股指期权</a:t>
            </a:r>
            <a:r>
              <a:rPr lang="zh-CN" altLang="zh-CN" sz="1800" dirty="0" smtClean="0">
                <a:solidFill>
                  <a:srgbClr val="3366CC"/>
                </a:solidFill>
                <a:latin typeface="华文中宋" pitchFamily="2" charset="-122"/>
                <a:ea typeface="华文中宋" pitchFamily="2" charset="-122"/>
              </a:rPr>
              <a:t>采用</a:t>
            </a:r>
            <a:r>
              <a:rPr lang="zh-CN" altLang="en-US" sz="1800" dirty="0" smtClean="0">
                <a:solidFill>
                  <a:srgbClr val="3366CC"/>
                </a:solidFill>
                <a:latin typeface="华文中宋" pitchFamily="2" charset="-122"/>
                <a:ea typeface="华文中宋" pitchFamily="2" charset="-122"/>
              </a:rPr>
              <a:t>实物（</a:t>
            </a:r>
            <a:r>
              <a:rPr lang="zh-CN" altLang="zh-CN" sz="1800" dirty="0" smtClean="0">
                <a:solidFill>
                  <a:srgbClr val="3366CC"/>
                </a:solidFill>
                <a:latin typeface="华文中宋" pitchFamily="2" charset="-122"/>
                <a:ea typeface="华文中宋" pitchFamily="2" charset="-122"/>
              </a:rPr>
              <a:t>指数成分股</a:t>
            </a:r>
            <a:r>
              <a:rPr lang="zh-CN" altLang="en-US" sz="1800" dirty="0" smtClean="0">
                <a:solidFill>
                  <a:srgbClr val="3366CC"/>
                </a:solidFill>
                <a:latin typeface="华文中宋" pitchFamily="2" charset="-122"/>
                <a:ea typeface="华文中宋" pitchFamily="2" charset="-122"/>
              </a:rPr>
              <a:t>）交割</a:t>
            </a:r>
            <a:r>
              <a:rPr lang="zh-CN" altLang="zh-CN" sz="1800" dirty="0" smtClean="0">
                <a:solidFill>
                  <a:srgbClr val="3366CC"/>
                </a:solidFill>
                <a:latin typeface="华文中宋" pitchFamily="2" charset="-122"/>
                <a:ea typeface="华文中宋" pitchFamily="2" charset="-122"/>
              </a:rPr>
              <a:t>不</a:t>
            </a:r>
            <a:r>
              <a:rPr lang="zh-CN" altLang="zh-CN" sz="1800" dirty="0">
                <a:solidFill>
                  <a:srgbClr val="3366CC"/>
                </a:solidFill>
                <a:latin typeface="华文中宋" pitchFamily="2" charset="-122"/>
                <a:ea typeface="华文中宋" pitchFamily="2" charset="-122"/>
              </a:rPr>
              <a:t>现实。在境外市场，基于现货指数的股指期权无一例外都采用现金交割方式</a:t>
            </a:r>
            <a:r>
              <a:rPr lang="zh-CN" altLang="zh-CN" sz="1800" dirty="0" smtClean="0">
                <a:solidFill>
                  <a:srgbClr val="3366CC"/>
                </a:solidFill>
                <a:latin typeface="华文中宋" pitchFamily="2" charset="-122"/>
                <a:ea typeface="华文中宋" pitchFamily="2" charset="-122"/>
              </a:rPr>
              <a:t>。</a:t>
            </a:r>
            <a:endParaRPr lang="en-US" altLang="zh-CN" sz="1800" dirty="0" smtClean="0">
              <a:solidFill>
                <a:srgbClr val="3366CC"/>
              </a:solidFill>
              <a:latin typeface="华文中宋" pitchFamily="2" charset="-122"/>
              <a:ea typeface="华文中宋" pitchFamily="2" charset="-122"/>
            </a:endParaRPr>
          </a:p>
        </p:txBody>
      </p:sp>
    </p:spTree>
    <p:extLst>
      <p:ext uri="{BB962C8B-B14F-4D97-AF65-F5344CB8AC3E}">
        <p14:creationId xmlns:p14="http://schemas.microsoft.com/office/powerpoint/2010/main" xmlns="" val="40546773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908720"/>
            <a:ext cx="6408738" cy="647700"/>
          </a:xfrm>
        </p:spPr>
        <p:txBody>
          <a:bodyPr/>
          <a:lstStyle/>
          <a:p>
            <a:pPr>
              <a:buNone/>
            </a:pPr>
            <a:r>
              <a:rPr lang="zh-CN" altLang="en-US" sz="2400" dirty="0" smtClean="0">
                <a:solidFill>
                  <a:srgbClr val="3366CC"/>
                </a:solidFill>
                <a:latin typeface="华文中宋" pitchFamily="2" charset="-122"/>
                <a:ea typeface="华文中宋" pitchFamily="2" charset="-122"/>
              </a:rPr>
              <a:t>当日结算价</a:t>
            </a:r>
            <a:endParaRPr lang="zh-CN" altLang="en-US" sz="2400" dirty="0">
              <a:solidFill>
                <a:srgbClr val="3366CC"/>
              </a:solidFill>
              <a:latin typeface="华文中宋" pitchFamily="2" charset="-122"/>
              <a:ea typeface="华文中宋" pitchFamily="2" charset="-122"/>
            </a:endParaRPr>
          </a:p>
        </p:txBody>
      </p:sp>
      <p:sp>
        <p:nvSpPr>
          <p:cNvPr id="4" name="灯片编号占位符 3"/>
          <p:cNvSpPr>
            <a:spLocks noGrp="1"/>
          </p:cNvSpPr>
          <p:nvPr>
            <p:ph type="sldNum" sz="quarter" idx="10"/>
          </p:nvPr>
        </p:nvSpPr>
        <p:spPr/>
        <p:txBody>
          <a:bodyPr/>
          <a:lstStyle/>
          <a:p>
            <a:pPr>
              <a:defRPr/>
            </a:pPr>
            <a:r>
              <a:rPr lang="en-US" altLang="zh-CN" smtClean="0"/>
              <a:t>- </a:t>
            </a:r>
            <a:fld id="{662E673C-017F-423C-B7C2-D7AFEEF0A9D1}" type="slidenum">
              <a:rPr lang="en-US" altLang="zh-CN" smtClean="0"/>
              <a:pPr>
                <a:defRPr/>
              </a:pPr>
              <a:t>21</a:t>
            </a:fld>
            <a:r>
              <a:rPr lang="en-US" altLang="zh-CN" smtClean="0"/>
              <a:t> -</a:t>
            </a:r>
            <a:endParaRPr lang="en-US" altLang="zh-CN"/>
          </a:p>
        </p:txBody>
      </p:sp>
      <p:sp>
        <p:nvSpPr>
          <p:cNvPr id="7" name="内容占位符 2"/>
          <p:cNvSpPr>
            <a:spLocks noGrp="1"/>
          </p:cNvSpPr>
          <p:nvPr>
            <p:ph idx="1"/>
          </p:nvPr>
        </p:nvSpPr>
        <p:spPr>
          <a:xfrm>
            <a:off x="467544" y="1916832"/>
            <a:ext cx="8445624" cy="5184576"/>
          </a:xfrm>
        </p:spPr>
        <p:txBody>
          <a:bodyPr/>
          <a:lstStyle/>
          <a:p>
            <a:pPr>
              <a:lnSpc>
                <a:spcPct val="150000"/>
              </a:lnSpc>
              <a:buClr>
                <a:srgbClr val="33CC33"/>
              </a:buClr>
              <a:buFont typeface="Wingdings" pitchFamily="2" charset="2"/>
              <a:buChar char="n"/>
              <a:defRPr/>
            </a:pPr>
            <a:r>
              <a:rPr lang="zh-CN" altLang="en-US" sz="2000" dirty="0" smtClean="0">
                <a:solidFill>
                  <a:srgbClr val="3366CC"/>
                </a:solidFill>
                <a:latin typeface="华文中宋" pitchFamily="2" charset="-122"/>
                <a:ea typeface="华文中宋" pitchFamily="2" charset="-122"/>
              </a:rPr>
              <a:t>当日结算价：</a:t>
            </a:r>
            <a:r>
              <a:rPr lang="zh-CN" altLang="en-US" sz="1800" dirty="0" smtClean="0">
                <a:solidFill>
                  <a:srgbClr val="3366CC"/>
                </a:solidFill>
                <a:latin typeface="华文中宋" pitchFamily="2" charset="-122"/>
                <a:ea typeface="华文中宋" pitchFamily="2" charset="-122"/>
              </a:rPr>
              <a:t>每交易日用于当日</a:t>
            </a:r>
            <a:r>
              <a:rPr lang="zh-CN" altLang="en-US" sz="1800" dirty="0">
                <a:solidFill>
                  <a:srgbClr val="3366CC"/>
                </a:solidFill>
                <a:latin typeface="华文中宋" pitchFamily="2" charset="-122"/>
                <a:ea typeface="华文中宋" pitchFamily="2" charset="-122"/>
              </a:rPr>
              <a:t>结算的</a:t>
            </a:r>
            <a:r>
              <a:rPr lang="zh-CN" altLang="en-US" sz="1800" b="1" dirty="0">
                <a:solidFill>
                  <a:srgbClr val="3366CC"/>
                </a:solidFill>
                <a:latin typeface="华文中宋" pitchFamily="2" charset="-122"/>
                <a:ea typeface="华文中宋" pitchFamily="2" charset="-122"/>
              </a:rPr>
              <a:t>股指期权合约价格</a:t>
            </a:r>
            <a:r>
              <a:rPr lang="zh-CN" altLang="zh-CN" sz="1800" dirty="0" smtClean="0">
                <a:solidFill>
                  <a:srgbClr val="3366CC"/>
                </a:solidFill>
                <a:latin typeface="华文中宋" pitchFamily="2" charset="-122"/>
                <a:ea typeface="华文中宋" pitchFamily="2" charset="-122"/>
              </a:rPr>
              <a:t>。</a:t>
            </a:r>
            <a:endParaRPr lang="en-US" altLang="zh-CN" sz="1800" dirty="0">
              <a:solidFill>
                <a:srgbClr val="3366CC"/>
              </a:solidFill>
              <a:latin typeface="华文中宋" pitchFamily="2" charset="-122"/>
              <a:ea typeface="华文中宋" pitchFamily="2" charset="-122"/>
            </a:endParaRPr>
          </a:p>
          <a:p>
            <a:pPr>
              <a:lnSpc>
                <a:spcPct val="150000"/>
              </a:lnSpc>
              <a:buClr>
                <a:srgbClr val="33CC33"/>
              </a:buClr>
              <a:buNone/>
              <a:defRPr/>
            </a:pPr>
            <a:r>
              <a:rPr lang="en-US" altLang="zh-CN" sz="1800" dirty="0" smtClean="0">
                <a:solidFill>
                  <a:srgbClr val="3366CC"/>
                </a:solidFill>
                <a:latin typeface="华文中宋" pitchFamily="2" charset="-122"/>
                <a:ea typeface="华文中宋" pitchFamily="2" charset="-122"/>
              </a:rPr>
              <a:t>                          </a:t>
            </a:r>
            <a:r>
              <a:rPr lang="zh-CN" altLang="zh-CN" sz="1800" dirty="0" smtClean="0">
                <a:solidFill>
                  <a:srgbClr val="3366CC"/>
                </a:solidFill>
                <a:latin typeface="华文中宋" pitchFamily="2" charset="-122"/>
                <a:ea typeface="华文中宋" pitchFamily="2" charset="-122"/>
              </a:rPr>
              <a:t>沪</a:t>
            </a:r>
            <a:r>
              <a:rPr lang="zh-CN" altLang="zh-CN" sz="1800" dirty="0">
                <a:solidFill>
                  <a:srgbClr val="3366CC"/>
                </a:solidFill>
                <a:latin typeface="华文中宋" pitchFamily="2" charset="-122"/>
                <a:ea typeface="华文中宋" pitchFamily="2" charset="-122"/>
              </a:rPr>
              <a:t>深</a:t>
            </a:r>
            <a:r>
              <a:rPr lang="en-US" altLang="zh-CN" sz="1800" dirty="0">
                <a:solidFill>
                  <a:srgbClr val="3366CC"/>
                </a:solidFill>
                <a:latin typeface="华文中宋" pitchFamily="2" charset="-122"/>
                <a:ea typeface="华文中宋" pitchFamily="2" charset="-122"/>
              </a:rPr>
              <a:t>300</a:t>
            </a:r>
            <a:r>
              <a:rPr lang="zh-CN" altLang="zh-CN" sz="1800" dirty="0">
                <a:solidFill>
                  <a:srgbClr val="3366CC"/>
                </a:solidFill>
                <a:latin typeface="华文中宋" pitchFamily="2" charset="-122"/>
                <a:ea typeface="华文中宋" pitchFamily="2" charset="-122"/>
              </a:rPr>
              <a:t>指数期权合约的当日结算价以股指期权合约</a:t>
            </a:r>
            <a:r>
              <a:rPr lang="zh-CN" altLang="zh-CN" sz="1800" b="1" dirty="0">
                <a:solidFill>
                  <a:srgbClr val="3366CC"/>
                </a:solidFill>
                <a:latin typeface="华文中宋" pitchFamily="2" charset="-122"/>
                <a:ea typeface="华文中宋" pitchFamily="2" charset="-122"/>
              </a:rPr>
              <a:t>最后</a:t>
            </a:r>
            <a:r>
              <a:rPr lang="en-US" altLang="zh-CN" sz="1800" b="1" dirty="0">
                <a:solidFill>
                  <a:srgbClr val="3366CC"/>
                </a:solidFill>
                <a:latin typeface="华文中宋" pitchFamily="2" charset="-122"/>
                <a:ea typeface="华文中宋" pitchFamily="2" charset="-122"/>
              </a:rPr>
              <a:t>1</a:t>
            </a:r>
            <a:r>
              <a:rPr lang="zh-CN" altLang="zh-CN" sz="1800" b="1" dirty="0">
                <a:solidFill>
                  <a:srgbClr val="3366CC"/>
                </a:solidFill>
                <a:latin typeface="华文中宋" pitchFamily="2" charset="-122"/>
                <a:ea typeface="华文中宋" pitchFamily="2" charset="-122"/>
              </a:rPr>
              <a:t>小时成交价格按照交易量的加权平均</a:t>
            </a:r>
            <a:r>
              <a:rPr lang="zh-CN" altLang="zh-CN" sz="1800" dirty="0">
                <a:solidFill>
                  <a:srgbClr val="3366CC"/>
                </a:solidFill>
                <a:latin typeface="华文中宋" pitchFamily="2" charset="-122"/>
                <a:ea typeface="华文中宋" pitchFamily="2" charset="-122"/>
              </a:rPr>
              <a:t>价为当日结算价</a:t>
            </a:r>
            <a:r>
              <a:rPr lang="zh-CN" altLang="zh-CN" sz="1800" dirty="0" smtClean="0">
                <a:solidFill>
                  <a:srgbClr val="3366CC"/>
                </a:solidFill>
                <a:latin typeface="华文中宋" pitchFamily="2" charset="-122"/>
                <a:ea typeface="华文中宋" pitchFamily="2" charset="-122"/>
              </a:rPr>
              <a:t>，</a:t>
            </a:r>
            <a:r>
              <a:rPr lang="zh-CN" altLang="en-US" sz="1800" dirty="0" smtClean="0">
                <a:solidFill>
                  <a:srgbClr val="3366CC"/>
                </a:solidFill>
                <a:latin typeface="华文中宋" pitchFamily="2" charset="-122"/>
                <a:ea typeface="华文中宋" pitchFamily="2" charset="-122"/>
              </a:rPr>
              <a:t>同股指期货</a:t>
            </a:r>
            <a:r>
              <a:rPr lang="zh-CN" altLang="zh-CN" sz="1800" dirty="0" smtClean="0">
                <a:solidFill>
                  <a:srgbClr val="3366CC"/>
                </a:solidFill>
                <a:latin typeface="华文中宋" pitchFamily="2" charset="-122"/>
                <a:ea typeface="华文中宋" pitchFamily="2" charset="-122"/>
              </a:rPr>
              <a:t>。</a:t>
            </a:r>
            <a:endParaRPr lang="en-US" altLang="zh-CN" sz="1800" dirty="0" smtClean="0">
              <a:solidFill>
                <a:srgbClr val="3366CC"/>
              </a:solidFill>
              <a:latin typeface="华文中宋" pitchFamily="2" charset="-122"/>
              <a:ea typeface="华文中宋" pitchFamily="2" charset="-122"/>
            </a:endParaRPr>
          </a:p>
          <a:p>
            <a:pPr>
              <a:lnSpc>
                <a:spcPct val="150000"/>
              </a:lnSpc>
              <a:buClr>
                <a:srgbClr val="33CC33"/>
              </a:buClr>
              <a:buNone/>
              <a:defRPr/>
            </a:pPr>
            <a:endParaRPr lang="en-US" altLang="zh-CN" sz="1800" dirty="0" smtClean="0">
              <a:solidFill>
                <a:srgbClr val="3366CC"/>
              </a:solidFill>
              <a:latin typeface="华文中宋" pitchFamily="2" charset="-122"/>
              <a:ea typeface="华文中宋" pitchFamily="2" charset="-122"/>
            </a:endParaRPr>
          </a:p>
          <a:p>
            <a:pPr>
              <a:lnSpc>
                <a:spcPct val="150000"/>
              </a:lnSpc>
              <a:buClr>
                <a:srgbClr val="33CC33"/>
              </a:buClr>
              <a:buFont typeface="Wingdings" pitchFamily="2" charset="2"/>
              <a:buChar char="n"/>
              <a:defRPr/>
            </a:pPr>
            <a:r>
              <a:rPr lang="zh-CN" altLang="zh-CN" sz="2000" dirty="0" smtClean="0">
                <a:solidFill>
                  <a:srgbClr val="3366CC"/>
                </a:solidFill>
                <a:latin typeface="华文中宋" pitchFamily="2" charset="-122"/>
                <a:ea typeface="华文中宋" pitchFamily="2" charset="-122"/>
              </a:rPr>
              <a:t>对于</a:t>
            </a:r>
            <a:r>
              <a:rPr lang="zh-CN" altLang="zh-CN" sz="2000" dirty="0">
                <a:solidFill>
                  <a:srgbClr val="3366CC"/>
                </a:solidFill>
                <a:latin typeface="华文中宋" pitchFamily="2" charset="-122"/>
                <a:ea typeface="华文中宋" pitchFamily="2" charset="-122"/>
              </a:rPr>
              <a:t>欧式期权而言，其当日结算价的确定</a:t>
            </a:r>
            <a:r>
              <a:rPr lang="zh-CN" altLang="zh-CN" sz="2000" dirty="0" smtClean="0">
                <a:solidFill>
                  <a:srgbClr val="3366CC"/>
                </a:solidFill>
                <a:latin typeface="华文中宋" pitchFamily="2" charset="-122"/>
                <a:ea typeface="华文中宋" pitchFamily="2" charset="-122"/>
              </a:rPr>
              <a:t>方式与</a:t>
            </a:r>
            <a:r>
              <a:rPr lang="zh-CN" altLang="zh-CN" sz="2000" dirty="0">
                <a:solidFill>
                  <a:srgbClr val="3366CC"/>
                </a:solidFill>
                <a:latin typeface="华文中宋" pitchFamily="2" charset="-122"/>
                <a:ea typeface="华文中宋" pitchFamily="2" charset="-122"/>
              </a:rPr>
              <a:t>股指期货保持一致，方便投资者理解和记忆</a:t>
            </a:r>
            <a:r>
              <a:rPr lang="zh-CN" altLang="en-US" sz="2000" dirty="0" smtClean="0">
                <a:solidFill>
                  <a:srgbClr val="3366CC"/>
                </a:solidFill>
                <a:latin typeface="华文中宋" pitchFamily="2" charset="-122"/>
                <a:ea typeface="华文中宋" pitchFamily="2" charset="-122"/>
              </a:rPr>
              <a:t>。</a:t>
            </a:r>
            <a:endParaRPr lang="en-US" altLang="zh-CN" sz="2000" dirty="0" smtClean="0">
              <a:solidFill>
                <a:srgbClr val="3366CC"/>
              </a:solidFill>
              <a:latin typeface="华文中宋" pitchFamily="2" charset="-122"/>
              <a:ea typeface="华文中宋" pitchFamily="2" charset="-122"/>
            </a:endParaRPr>
          </a:p>
          <a:p>
            <a:pPr lvl="1">
              <a:lnSpc>
                <a:spcPct val="150000"/>
              </a:lnSpc>
              <a:buClr>
                <a:srgbClr val="33CC33"/>
              </a:buClr>
              <a:buFont typeface="Wingdings" pitchFamily="2" charset="2"/>
              <a:buChar char="Ø"/>
              <a:defRPr/>
            </a:pPr>
            <a:r>
              <a:rPr lang="zh-CN" altLang="zh-CN" sz="1800" dirty="0">
                <a:solidFill>
                  <a:srgbClr val="3366CC"/>
                </a:solidFill>
                <a:latin typeface="华文中宋" pitchFamily="2" charset="-122"/>
                <a:ea typeface="华文中宋" pitchFamily="2" charset="-122"/>
              </a:rPr>
              <a:t>沪深</a:t>
            </a:r>
            <a:r>
              <a:rPr lang="en-US" altLang="zh-CN" sz="1800" dirty="0">
                <a:solidFill>
                  <a:srgbClr val="3366CC"/>
                </a:solidFill>
                <a:latin typeface="华文中宋" pitchFamily="2" charset="-122"/>
                <a:ea typeface="华文中宋" pitchFamily="2" charset="-122"/>
              </a:rPr>
              <a:t>300</a:t>
            </a:r>
            <a:r>
              <a:rPr lang="zh-CN" altLang="zh-CN" sz="1800" dirty="0">
                <a:solidFill>
                  <a:srgbClr val="3366CC"/>
                </a:solidFill>
                <a:latin typeface="华文中宋" pitchFamily="2" charset="-122"/>
                <a:ea typeface="华文中宋" pitchFamily="2" charset="-122"/>
              </a:rPr>
              <a:t>指数期货的当日结算价计算方式已获得市场的认同，经受了市场考验</a:t>
            </a:r>
            <a:r>
              <a:rPr lang="zh-CN" altLang="zh-CN" sz="1800" dirty="0" smtClean="0">
                <a:solidFill>
                  <a:srgbClr val="3366CC"/>
                </a:solidFill>
                <a:latin typeface="华文中宋" pitchFamily="2" charset="-122"/>
                <a:ea typeface="华文中宋" pitchFamily="2" charset="-122"/>
              </a:rPr>
              <a:t>，可以</a:t>
            </a:r>
            <a:r>
              <a:rPr lang="zh-CN" altLang="zh-CN" sz="1800" dirty="0">
                <a:solidFill>
                  <a:srgbClr val="3366CC"/>
                </a:solidFill>
                <a:latin typeface="华文中宋" pitchFamily="2" charset="-122"/>
                <a:ea typeface="华文中宋" pitchFamily="2" charset="-122"/>
              </a:rPr>
              <a:t>有效防范市场操纵的风险</a:t>
            </a:r>
            <a:r>
              <a:rPr lang="zh-CN" altLang="zh-CN" sz="1800" dirty="0" smtClean="0">
                <a:solidFill>
                  <a:srgbClr val="3366CC"/>
                </a:solidFill>
                <a:latin typeface="华文中宋" pitchFamily="2" charset="-122"/>
                <a:ea typeface="华文中宋" pitchFamily="2" charset="-122"/>
              </a:rPr>
              <a:t>。</a:t>
            </a:r>
            <a:endParaRPr lang="en-US" altLang="zh-CN" sz="1800" dirty="0" smtClean="0">
              <a:solidFill>
                <a:srgbClr val="3366CC"/>
              </a:solidFill>
              <a:latin typeface="华文中宋" pitchFamily="2" charset="-122"/>
              <a:ea typeface="华文中宋" pitchFamily="2" charset="-122"/>
            </a:endParaRPr>
          </a:p>
          <a:p>
            <a:pPr>
              <a:lnSpc>
                <a:spcPct val="150000"/>
              </a:lnSpc>
              <a:buClr>
                <a:srgbClr val="33CC33"/>
              </a:buClr>
              <a:buFont typeface="Wingdings" pitchFamily="2" charset="2"/>
              <a:buChar char="n"/>
              <a:defRPr/>
            </a:pPr>
            <a:endParaRPr lang="zh-CN" altLang="zh-CN" sz="1800" dirty="0"/>
          </a:p>
        </p:txBody>
      </p:sp>
    </p:spTree>
    <p:extLst>
      <p:ext uri="{BB962C8B-B14F-4D97-AF65-F5344CB8AC3E}">
        <p14:creationId xmlns:p14="http://schemas.microsoft.com/office/powerpoint/2010/main" xmlns="" val="22966529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836712"/>
            <a:ext cx="6408738" cy="647700"/>
          </a:xfrm>
        </p:spPr>
        <p:txBody>
          <a:bodyPr/>
          <a:lstStyle/>
          <a:p>
            <a:pPr>
              <a:buNone/>
            </a:pPr>
            <a:r>
              <a:rPr lang="zh-CN" altLang="en-US" sz="2400" dirty="0" smtClean="0">
                <a:solidFill>
                  <a:srgbClr val="3366CC"/>
                </a:solidFill>
                <a:latin typeface="华文中宋" pitchFamily="2" charset="-122"/>
                <a:ea typeface="华文中宋" pitchFamily="2" charset="-122"/>
              </a:rPr>
              <a:t>交割结算价</a:t>
            </a:r>
            <a:endParaRPr lang="zh-CN" altLang="en-US" sz="2400" dirty="0">
              <a:solidFill>
                <a:srgbClr val="3366CC"/>
              </a:solidFill>
              <a:latin typeface="华文中宋" pitchFamily="2" charset="-122"/>
              <a:ea typeface="华文中宋" pitchFamily="2" charset="-122"/>
            </a:endParaRPr>
          </a:p>
        </p:txBody>
      </p:sp>
      <p:sp>
        <p:nvSpPr>
          <p:cNvPr id="4" name="灯片编号占位符 3"/>
          <p:cNvSpPr>
            <a:spLocks noGrp="1"/>
          </p:cNvSpPr>
          <p:nvPr>
            <p:ph type="sldNum" sz="quarter" idx="10"/>
          </p:nvPr>
        </p:nvSpPr>
        <p:spPr/>
        <p:txBody>
          <a:bodyPr/>
          <a:lstStyle/>
          <a:p>
            <a:pPr>
              <a:defRPr/>
            </a:pPr>
            <a:r>
              <a:rPr lang="en-US" altLang="zh-CN" smtClean="0"/>
              <a:t>- </a:t>
            </a:r>
            <a:fld id="{662E673C-017F-423C-B7C2-D7AFEEF0A9D1}" type="slidenum">
              <a:rPr lang="en-US" altLang="zh-CN" smtClean="0"/>
              <a:pPr>
                <a:defRPr/>
              </a:pPr>
              <a:t>22</a:t>
            </a:fld>
            <a:r>
              <a:rPr lang="en-US" altLang="zh-CN" smtClean="0"/>
              <a:t> -</a:t>
            </a:r>
            <a:endParaRPr lang="en-US" altLang="zh-CN"/>
          </a:p>
        </p:txBody>
      </p:sp>
      <p:sp>
        <p:nvSpPr>
          <p:cNvPr id="7" name="内容占位符 2"/>
          <p:cNvSpPr>
            <a:spLocks noGrp="1"/>
          </p:cNvSpPr>
          <p:nvPr>
            <p:ph idx="1"/>
          </p:nvPr>
        </p:nvSpPr>
        <p:spPr>
          <a:xfrm>
            <a:off x="539552" y="1673424"/>
            <a:ext cx="8445624" cy="5184576"/>
          </a:xfrm>
        </p:spPr>
        <p:txBody>
          <a:bodyPr/>
          <a:lstStyle/>
          <a:p>
            <a:pPr>
              <a:lnSpc>
                <a:spcPct val="150000"/>
              </a:lnSpc>
              <a:buClr>
                <a:srgbClr val="33CC33"/>
              </a:buClr>
              <a:buFont typeface="Wingdings" pitchFamily="2" charset="2"/>
              <a:buChar char="n"/>
              <a:defRPr/>
            </a:pPr>
            <a:r>
              <a:rPr lang="zh-CN" altLang="en-US" sz="2000" dirty="0">
                <a:solidFill>
                  <a:srgbClr val="3366CC"/>
                </a:solidFill>
                <a:latin typeface="华文中宋" pitchFamily="2" charset="-122"/>
                <a:ea typeface="华文中宋" pitchFamily="2" charset="-122"/>
              </a:rPr>
              <a:t>交割</a:t>
            </a:r>
            <a:r>
              <a:rPr lang="zh-CN" altLang="en-US" sz="2000" dirty="0" smtClean="0">
                <a:solidFill>
                  <a:srgbClr val="3366CC"/>
                </a:solidFill>
                <a:latin typeface="华文中宋" pitchFamily="2" charset="-122"/>
                <a:ea typeface="华文中宋" pitchFamily="2" charset="-122"/>
              </a:rPr>
              <a:t>结算价：</a:t>
            </a:r>
            <a:r>
              <a:rPr lang="zh-CN" altLang="en-US" sz="1800" dirty="0" smtClean="0">
                <a:solidFill>
                  <a:srgbClr val="3366CC"/>
                </a:solidFill>
                <a:latin typeface="华文中宋" pitchFamily="2" charset="-122"/>
                <a:ea typeface="华文中宋" pitchFamily="2" charset="-122"/>
              </a:rPr>
              <a:t>期权到期行权时用于交割结算的</a:t>
            </a:r>
            <a:r>
              <a:rPr lang="zh-CN" altLang="en-US" sz="1800" b="1" dirty="0" smtClean="0">
                <a:solidFill>
                  <a:srgbClr val="3366CC"/>
                </a:solidFill>
                <a:latin typeface="华文中宋" pitchFamily="2" charset="-122"/>
                <a:ea typeface="华文中宋" pitchFamily="2" charset="-122"/>
              </a:rPr>
              <a:t>期权标的价格。</a:t>
            </a:r>
            <a:endParaRPr lang="en-US" altLang="zh-CN" sz="1800" b="1" dirty="0" smtClean="0">
              <a:solidFill>
                <a:srgbClr val="3366CC"/>
              </a:solidFill>
              <a:latin typeface="华文中宋" pitchFamily="2" charset="-122"/>
              <a:ea typeface="华文中宋" pitchFamily="2" charset="-122"/>
            </a:endParaRPr>
          </a:p>
          <a:p>
            <a:pPr>
              <a:lnSpc>
                <a:spcPct val="150000"/>
              </a:lnSpc>
              <a:buClr>
                <a:srgbClr val="33CC33"/>
              </a:buClr>
              <a:buNone/>
              <a:defRPr/>
            </a:pPr>
            <a:r>
              <a:rPr lang="en-US" altLang="zh-CN" sz="1800" b="1" dirty="0" smtClean="0">
                <a:solidFill>
                  <a:srgbClr val="3366CC"/>
                </a:solidFill>
                <a:latin typeface="华文中宋" pitchFamily="2" charset="-122"/>
                <a:ea typeface="华文中宋" pitchFamily="2" charset="-122"/>
              </a:rPr>
              <a:t>                         </a:t>
            </a:r>
            <a:r>
              <a:rPr lang="zh-CN" altLang="zh-CN" sz="1800" dirty="0" smtClean="0">
                <a:solidFill>
                  <a:srgbClr val="3366CC"/>
                </a:solidFill>
                <a:latin typeface="华文中宋" pitchFamily="2" charset="-122"/>
                <a:ea typeface="华文中宋" pitchFamily="2" charset="-122"/>
              </a:rPr>
              <a:t>以</a:t>
            </a:r>
            <a:r>
              <a:rPr lang="zh-CN" altLang="zh-CN" sz="1800" dirty="0">
                <a:solidFill>
                  <a:srgbClr val="3366CC"/>
                </a:solidFill>
                <a:latin typeface="华文中宋" pitchFamily="2" charset="-122"/>
                <a:ea typeface="华文中宋" pitchFamily="2" charset="-122"/>
              </a:rPr>
              <a:t>最后交易日标的指数最后</a:t>
            </a:r>
            <a:r>
              <a:rPr lang="en-US" altLang="zh-CN" sz="1800" dirty="0">
                <a:solidFill>
                  <a:srgbClr val="3366CC"/>
                </a:solidFill>
                <a:latin typeface="华文中宋" pitchFamily="2" charset="-122"/>
                <a:ea typeface="华文中宋" pitchFamily="2" charset="-122"/>
              </a:rPr>
              <a:t>2</a:t>
            </a:r>
            <a:r>
              <a:rPr lang="zh-CN" altLang="zh-CN" sz="1800" dirty="0">
                <a:solidFill>
                  <a:srgbClr val="3366CC"/>
                </a:solidFill>
                <a:latin typeface="华文中宋" pitchFamily="2" charset="-122"/>
                <a:ea typeface="华文中宋" pitchFamily="2" charset="-122"/>
              </a:rPr>
              <a:t>小时的算术平均价为交割结算</a:t>
            </a:r>
            <a:r>
              <a:rPr lang="zh-CN" altLang="zh-CN" sz="1800" dirty="0" smtClean="0">
                <a:solidFill>
                  <a:srgbClr val="3366CC"/>
                </a:solidFill>
                <a:latin typeface="华文中宋" pitchFamily="2" charset="-122"/>
                <a:ea typeface="华文中宋" pitchFamily="2" charset="-122"/>
              </a:rPr>
              <a:t>价</a:t>
            </a:r>
            <a:r>
              <a:rPr lang="zh-CN" altLang="en-US" sz="1800" dirty="0" smtClean="0">
                <a:solidFill>
                  <a:srgbClr val="3366CC"/>
                </a:solidFill>
                <a:latin typeface="华文中宋" pitchFamily="2" charset="-122"/>
                <a:ea typeface="华文中宋" pitchFamily="2" charset="-122"/>
              </a:rPr>
              <a:t>，同股指期货</a:t>
            </a:r>
            <a:r>
              <a:rPr lang="zh-CN" altLang="zh-CN" sz="1800" dirty="0" smtClean="0">
                <a:solidFill>
                  <a:srgbClr val="3366CC"/>
                </a:solidFill>
                <a:latin typeface="华文中宋" pitchFamily="2" charset="-122"/>
                <a:ea typeface="华文中宋" pitchFamily="2" charset="-122"/>
              </a:rPr>
              <a:t>。</a:t>
            </a:r>
            <a:endParaRPr lang="en-US" altLang="zh-CN" sz="1800" dirty="0" smtClean="0">
              <a:solidFill>
                <a:srgbClr val="3366CC"/>
              </a:solidFill>
              <a:latin typeface="华文中宋" pitchFamily="2" charset="-122"/>
              <a:ea typeface="华文中宋" pitchFamily="2" charset="-122"/>
            </a:endParaRPr>
          </a:p>
          <a:p>
            <a:pPr>
              <a:lnSpc>
                <a:spcPct val="150000"/>
              </a:lnSpc>
              <a:buClr>
                <a:srgbClr val="33CC33"/>
              </a:buClr>
              <a:buNone/>
              <a:defRPr/>
            </a:pPr>
            <a:endParaRPr lang="en-US" altLang="zh-CN" sz="1800" dirty="0" smtClean="0">
              <a:solidFill>
                <a:srgbClr val="3366CC"/>
              </a:solidFill>
              <a:latin typeface="华文中宋" pitchFamily="2" charset="-122"/>
              <a:ea typeface="华文中宋" pitchFamily="2" charset="-122"/>
            </a:endParaRPr>
          </a:p>
          <a:p>
            <a:pPr>
              <a:lnSpc>
                <a:spcPct val="150000"/>
              </a:lnSpc>
              <a:buClr>
                <a:srgbClr val="33CC33"/>
              </a:buClr>
              <a:buFont typeface="Wingdings" pitchFamily="2" charset="2"/>
              <a:buChar char="n"/>
              <a:defRPr/>
            </a:pPr>
            <a:r>
              <a:rPr lang="zh-CN" altLang="zh-CN" sz="1800" dirty="0" smtClean="0">
                <a:solidFill>
                  <a:srgbClr val="3366CC"/>
                </a:solidFill>
                <a:latin typeface="华文中宋" pitchFamily="2" charset="-122"/>
                <a:ea typeface="华文中宋" pitchFamily="2" charset="-122"/>
              </a:rPr>
              <a:t>从境外市场来看，同一市场上市的</a:t>
            </a:r>
            <a:r>
              <a:rPr lang="zh-CN" altLang="en-US" sz="1800" dirty="0" smtClean="0">
                <a:solidFill>
                  <a:srgbClr val="3366CC"/>
                </a:solidFill>
                <a:latin typeface="华文中宋" pitchFamily="2" charset="-122"/>
                <a:ea typeface="华文中宋" pitchFamily="2" charset="-122"/>
              </a:rPr>
              <a:t>相同标的的</a:t>
            </a:r>
            <a:r>
              <a:rPr lang="zh-CN" altLang="zh-CN" sz="1800" dirty="0" smtClean="0">
                <a:solidFill>
                  <a:srgbClr val="3366CC"/>
                </a:solidFill>
                <a:latin typeface="华文中宋" pitchFamily="2" charset="-122"/>
                <a:ea typeface="华文中宋" pitchFamily="2" charset="-122"/>
              </a:rPr>
              <a:t>股指期权与股指期货无一例外采用同样的交割结算价。</a:t>
            </a:r>
            <a:endParaRPr lang="en-US" altLang="zh-CN" sz="1800" dirty="0" smtClean="0">
              <a:solidFill>
                <a:srgbClr val="3366CC"/>
              </a:solidFill>
              <a:latin typeface="华文中宋" pitchFamily="2" charset="-122"/>
              <a:ea typeface="华文中宋" pitchFamily="2" charset="-122"/>
            </a:endParaRPr>
          </a:p>
          <a:p>
            <a:pPr lvl="1">
              <a:lnSpc>
                <a:spcPct val="150000"/>
              </a:lnSpc>
              <a:buClr>
                <a:srgbClr val="33CC33"/>
              </a:buClr>
              <a:buFont typeface="Wingdings" pitchFamily="2" charset="2"/>
              <a:buChar char="Ø"/>
              <a:defRPr/>
            </a:pPr>
            <a:r>
              <a:rPr lang="zh-CN" altLang="zh-CN" sz="1800" dirty="0" smtClean="0">
                <a:solidFill>
                  <a:srgbClr val="3366CC"/>
                </a:solidFill>
                <a:latin typeface="华文中宋" pitchFamily="2" charset="-122"/>
                <a:ea typeface="华文中宋" pitchFamily="2" charset="-122"/>
              </a:rPr>
              <a:t>沪</a:t>
            </a:r>
            <a:r>
              <a:rPr lang="zh-CN" altLang="zh-CN" sz="1800" dirty="0">
                <a:solidFill>
                  <a:srgbClr val="3366CC"/>
                </a:solidFill>
                <a:latin typeface="华文中宋" pitchFamily="2" charset="-122"/>
                <a:ea typeface="华文中宋" pitchFamily="2" charset="-122"/>
              </a:rPr>
              <a:t>深</a:t>
            </a:r>
            <a:r>
              <a:rPr lang="en-US" altLang="zh-CN" sz="1800" dirty="0">
                <a:solidFill>
                  <a:srgbClr val="3366CC"/>
                </a:solidFill>
                <a:latin typeface="华文中宋" pitchFamily="2" charset="-122"/>
                <a:ea typeface="华文中宋" pitchFamily="2" charset="-122"/>
              </a:rPr>
              <a:t>300</a:t>
            </a:r>
            <a:r>
              <a:rPr lang="zh-CN" altLang="zh-CN" sz="1800" dirty="0">
                <a:solidFill>
                  <a:srgbClr val="3366CC"/>
                </a:solidFill>
                <a:latin typeface="华文中宋" pitchFamily="2" charset="-122"/>
                <a:ea typeface="华文中宋" pitchFamily="2" charset="-122"/>
              </a:rPr>
              <a:t>指数期货上市以来，已完成</a:t>
            </a:r>
            <a:r>
              <a:rPr lang="zh-CN" altLang="zh-CN" sz="1800" dirty="0" smtClean="0">
                <a:solidFill>
                  <a:srgbClr val="3366CC"/>
                </a:solidFill>
                <a:latin typeface="华文中宋" pitchFamily="2" charset="-122"/>
                <a:ea typeface="华文中宋" pitchFamily="2" charset="-122"/>
              </a:rPr>
              <a:t>了</a:t>
            </a:r>
            <a:r>
              <a:rPr lang="zh-CN" altLang="en-US" sz="1800" dirty="0" smtClean="0">
                <a:solidFill>
                  <a:srgbClr val="3366CC"/>
                </a:solidFill>
                <a:latin typeface="华文中宋" pitchFamily="2" charset="-122"/>
                <a:ea typeface="华文中宋" pitchFamily="2" charset="-122"/>
              </a:rPr>
              <a:t>数十</a:t>
            </a:r>
            <a:r>
              <a:rPr lang="zh-CN" altLang="zh-CN" sz="1800" dirty="0" smtClean="0">
                <a:solidFill>
                  <a:srgbClr val="3366CC"/>
                </a:solidFill>
                <a:latin typeface="华文中宋" pitchFamily="2" charset="-122"/>
                <a:ea typeface="华文中宋" pitchFamily="2" charset="-122"/>
              </a:rPr>
              <a:t>次</a:t>
            </a:r>
            <a:r>
              <a:rPr lang="zh-CN" altLang="zh-CN" sz="1800" dirty="0">
                <a:solidFill>
                  <a:srgbClr val="3366CC"/>
                </a:solidFill>
                <a:latin typeface="华文中宋" pitchFamily="2" charset="-122"/>
                <a:ea typeface="华文中宋" pitchFamily="2" charset="-122"/>
              </a:rPr>
              <a:t>交割，有效防范出现操纵交割结算价的现象，经受住市场的考验，已获得市场认同和</a:t>
            </a:r>
            <a:r>
              <a:rPr lang="zh-CN" altLang="zh-CN" sz="1800" dirty="0" smtClean="0">
                <a:solidFill>
                  <a:srgbClr val="3366CC"/>
                </a:solidFill>
                <a:latin typeface="华文中宋" pitchFamily="2" charset="-122"/>
                <a:ea typeface="华文中宋" pitchFamily="2" charset="-122"/>
              </a:rPr>
              <a:t>理解。</a:t>
            </a:r>
            <a:endParaRPr lang="en-US" altLang="zh-CN" sz="1800" dirty="0" smtClean="0">
              <a:solidFill>
                <a:srgbClr val="3366CC"/>
              </a:solidFill>
              <a:latin typeface="华文中宋" pitchFamily="2" charset="-122"/>
              <a:ea typeface="华文中宋" pitchFamily="2" charset="-122"/>
            </a:endParaRPr>
          </a:p>
        </p:txBody>
      </p:sp>
    </p:spTree>
    <p:extLst>
      <p:ext uri="{BB962C8B-B14F-4D97-AF65-F5344CB8AC3E}">
        <p14:creationId xmlns:p14="http://schemas.microsoft.com/office/powerpoint/2010/main" xmlns="" val="12110226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836712"/>
            <a:ext cx="6408738" cy="647700"/>
          </a:xfrm>
        </p:spPr>
        <p:txBody>
          <a:bodyPr/>
          <a:lstStyle/>
          <a:p>
            <a:pPr>
              <a:buNone/>
            </a:pPr>
            <a:r>
              <a:rPr lang="zh-CN" altLang="en-US" sz="2400" dirty="0" smtClean="0">
                <a:solidFill>
                  <a:srgbClr val="3366CC"/>
                </a:solidFill>
                <a:latin typeface="华文中宋" pitchFamily="2" charset="-122"/>
                <a:ea typeface="华文中宋" pitchFamily="2" charset="-122"/>
              </a:rPr>
              <a:t>手续费</a:t>
            </a:r>
            <a:endParaRPr lang="zh-CN" altLang="en-US" sz="2400" dirty="0">
              <a:solidFill>
                <a:srgbClr val="3366CC"/>
              </a:solidFill>
              <a:latin typeface="华文中宋" pitchFamily="2" charset="-122"/>
              <a:ea typeface="华文中宋" pitchFamily="2" charset="-122"/>
            </a:endParaRPr>
          </a:p>
        </p:txBody>
      </p:sp>
      <p:sp>
        <p:nvSpPr>
          <p:cNvPr id="4" name="灯片编号占位符 3"/>
          <p:cNvSpPr>
            <a:spLocks noGrp="1"/>
          </p:cNvSpPr>
          <p:nvPr>
            <p:ph type="sldNum" sz="quarter" idx="10"/>
          </p:nvPr>
        </p:nvSpPr>
        <p:spPr/>
        <p:txBody>
          <a:bodyPr/>
          <a:lstStyle/>
          <a:p>
            <a:pPr>
              <a:defRPr/>
            </a:pPr>
            <a:r>
              <a:rPr lang="en-US" altLang="zh-CN" smtClean="0"/>
              <a:t>- </a:t>
            </a:r>
            <a:fld id="{662E673C-017F-423C-B7C2-D7AFEEF0A9D1}" type="slidenum">
              <a:rPr lang="en-US" altLang="zh-CN" smtClean="0"/>
              <a:pPr>
                <a:defRPr/>
              </a:pPr>
              <a:t>23</a:t>
            </a:fld>
            <a:r>
              <a:rPr lang="en-US" altLang="zh-CN" smtClean="0"/>
              <a:t> -</a:t>
            </a:r>
            <a:endParaRPr lang="en-US" altLang="zh-CN"/>
          </a:p>
        </p:txBody>
      </p:sp>
      <p:sp>
        <p:nvSpPr>
          <p:cNvPr id="7" name="内容占位符 2"/>
          <p:cNvSpPr>
            <a:spLocks noGrp="1"/>
          </p:cNvSpPr>
          <p:nvPr>
            <p:ph idx="1"/>
          </p:nvPr>
        </p:nvSpPr>
        <p:spPr>
          <a:xfrm>
            <a:off x="467544" y="1673424"/>
            <a:ext cx="8445624" cy="5184576"/>
          </a:xfrm>
        </p:spPr>
        <p:txBody>
          <a:bodyPr/>
          <a:lstStyle/>
          <a:p>
            <a:pPr>
              <a:lnSpc>
                <a:spcPct val="150000"/>
              </a:lnSpc>
              <a:buClr>
                <a:srgbClr val="33CC33"/>
              </a:buClr>
              <a:buFont typeface="Wingdings" pitchFamily="2" charset="2"/>
              <a:buChar char="n"/>
              <a:defRPr/>
            </a:pPr>
            <a:r>
              <a:rPr lang="zh-CN" altLang="en-US" sz="2000" dirty="0">
                <a:solidFill>
                  <a:srgbClr val="3366CC"/>
                </a:solidFill>
                <a:latin typeface="华文中宋" pitchFamily="2" charset="-122"/>
                <a:ea typeface="华文中宋" pitchFamily="2" charset="-122"/>
              </a:rPr>
              <a:t>手续费</a:t>
            </a:r>
            <a:r>
              <a:rPr lang="zh-CN" altLang="en-US" sz="2000" dirty="0" smtClean="0">
                <a:solidFill>
                  <a:srgbClr val="3366CC"/>
                </a:solidFill>
                <a:latin typeface="华文中宋" pitchFamily="2" charset="-122"/>
                <a:ea typeface="华文中宋" pitchFamily="2" charset="-122"/>
              </a:rPr>
              <a:t>：</a:t>
            </a:r>
            <a:r>
              <a:rPr lang="zh-CN" altLang="zh-CN" sz="2000" dirty="0" smtClean="0">
                <a:solidFill>
                  <a:srgbClr val="3366CC"/>
                </a:solidFill>
                <a:latin typeface="华文中宋" pitchFamily="2" charset="-122"/>
                <a:ea typeface="华文中宋" pitchFamily="2" charset="-122"/>
              </a:rPr>
              <a:t>每</a:t>
            </a:r>
            <a:r>
              <a:rPr lang="zh-CN" altLang="zh-CN" sz="2000" dirty="0">
                <a:solidFill>
                  <a:srgbClr val="3366CC"/>
                </a:solidFill>
                <a:latin typeface="华文中宋" pitchFamily="2" charset="-122"/>
                <a:ea typeface="华文中宋" pitchFamily="2" charset="-122"/>
              </a:rPr>
              <a:t>手人民币</a:t>
            </a:r>
            <a:r>
              <a:rPr lang="en-US" altLang="zh-CN" sz="2000" dirty="0">
                <a:solidFill>
                  <a:srgbClr val="3366CC"/>
                </a:solidFill>
                <a:latin typeface="华文中宋" pitchFamily="2" charset="-122"/>
                <a:ea typeface="华文中宋" pitchFamily="2" charset="-122"/>
              </a:rPr>
              <a:t>5</a:t>
            </a:r>
            <a:r>
              <a:rPr lang="zh-CN" altLang="zh-CN" sz="2000" dirty="0" smtClean="0">
                <a:solidFill>
                  <a:srgbClr val="3366CC"/>
                </a:solidFill>
                <a:latin typeface="华文中宋" pitchFamily="2" charset="-122"/>
                <a:ea typeface="华文中宋" pitchFamily="2" charset="-122"/>
              </a:rPr>
              <a:t>元</a:t>
            </a:r>
            <a:endParaRPr lang="en-US" altLang="zh-CN" sz="2000" dirty="0" smtClean="0">
              <a:solidFill>
                <a:srgbClr val="3366CC"/>
              </a:solidFill>
              <a:latin typeface="华文中宋" pitchFamily="2" charset="-122"/>
              <a:ea typeface="华文中宋" pitchFamily="2" charset="-122"/>
            </a:endParaRPr>
          </a:p>
          <a:p>
            <a:pPr>
              <a:lnSpc>
                <a:spcPct val="150000"/>
              </a:lnSpc>
              <a:buClr>
                <a:srgbClr val="33CC33"/>
              </a:buClr>
              <a:buFont typeface="Wingdings" pitchFamily="2" charset="2"/>
              <a:buChar char="n"/>
              <a:defRPr/>
            </a:pPr>
            <a:endParaRPr lang="en-US" altLang="zh-CN" sz="1000" dirty="0" smtClean="0">
              <a:solidFill>
                <a:srgbClr val="3366CC"/>
              </a:solidFill>
              <a:latin typeface="华文中宋" pitchFamily="2" charset="-122"/>
              <a:ea typeface="华文中宋" pitchFamily="2" charset="-122"/>
            </a:endParaRPr>
          </a:p>
          <a:p>
            <a:pPr>
              <a:lnSpc>
                <a:spcPct val="150000"/>
              </a:lnSpc>
              <a:buClr>
                <a:srgbClr val="33CC33"/>
              </a:buClr>
              <a:buFont typeface="Wingdings" pitchFamily="2" charset="2"/>
              <a:buChar char="n"/>
              <a:defRPr/>
            </a:pPr>
            <a:r>
              <a:rPr lang="zh-CN" altLang="zh-CN" sz="2000" dirty="0" smtClean="0">
                <a:solidFill>
                  <a:srgbClr val="3366CC"/>
                </a:solidFill>
                <a:latin typeface="华文中宋" pitchFamily="2" charset="-122"/>
                <a:ea typeface="华文中宋" pitchFamily="2" charset="-122"/>
              </a:rPr>
              <a:t>行</a:t>
            </a:r>
            <a:r>
              <a:rPr lang="zh-CN" altLang="en-US" sz="2000" dirty="0" smtClean="0">
                <a:solidFill>
                  <a:srgbClr val="3366CC"/>
                </a:solidFill>
                <a:latin typeface="华文中宋" pitchFamily="2" charset="-122"/>
                <a:ea typeface="华文中宋" pitchFamily="2" charset="-122"/>
              </a:rPr>
              <a:t>权</a:t>
            </a:r>
            <a:r>
              <a:rPr lang="zh-CN" altLang="zh-CN" sz="2000" dirty="0" smtClean="0">
                <a:solidFill>
                  <a:srgbClr val="3366CC"/>
                </a:solidFill>
                <a:latin typeface="华文中宋" pitchFamily="2" charset="-122"/>
                <a:ea typeface="华文中宋" pitchFamily="2" charset="-122"/>
              </a:rPr>
              <a:t>手续费</a:t>
            </a:r>
            <a:r>
              <a:rPr lang="zh-CN" altLang="en-US" sz="2000" dirty="0" smtClean="0">
                <a:solidFill>
                  <a:srgbClr val="3366CC"/>
                </a:solidFill>
                <a:latin typeface="华文中宋" pitchFamily="2" charset="-122"/>
                <a:ea typeface="华文中宋" pitchFamily="2" charset="-122"/>
              </a:rPr>
              <a:t>：</a:t>
            </a:r>
            <a:r>
              <a:rPr lang="zh-CN" altLang="zh-CN" sz="2000" dirty="0" smtClean="0">
                <a:solidFill>
                  <a:srgbClr val="3366CC"/>
                </a:solidFill>
                <a:latin typeface="华文中宋" pitchFamily="2" charset="-122"/>
                <a:ea typeface="华文中宋" pitchFamily="2" charset="-122"/>
              </a:rPr>
              <a:t>每</a:t>
            </a:r>
            <a:r>
              <a:rPr lang="zh-CN" altLang="zh-CN" sz="2000" dirty="0">
                <a:solidFill>
                  <a:srgbClr val="3366CC"/>
                </a:solidFill>
                <a:latin typeface="华文中宋" pitchFamily="2" charset="-122"/>
                <a:ea typeface="华文中宋" pitchFamily="2" charset="-122"/>
              </a:rPr>
              <a:t>手人民币</a:t>
            </a:r>
            <a:r>
              <a:rPr lang="en-US" altLang="zh-CN" sz="2000" dirty="0">
                <a:solidFill>
                  <a:srgbClr val="3366CC"/>
                </a:solidFill>
                <a:latin typeface="华文中宋" pitchFamily="2" charset="-122"/>
                <a:ea typeface="华文中宋" pitchFamily="2" charset="-122"/>
              </a:rPr>
              <a:t>10</a:t>
            </a:r>
            <a:r>
              <a:rPr lang="zh-CN" altLang="zh-CN" sz="2000" dirty="0" smtClean="0">
                <a:solidFill>
                  <a:srgbClr val="3366CC"/>
                </a:solidFill>
                <a:latin typeface="华文中宋" pitchFamily="2" charset="-122"/>
                <a:ea typeface="华文中宋" pitchFamily="2" charset="-122"/>
              </a:rPr>
              <a:t>元</a:t>
            </a:r>
            <a:endParaRPr lang="en-US" altLang="zh-CN" sz="2000" dirty="0" smtClean="0">
              <a:solidFill>
                <a:srgbClr val="3366CC"/>
              </a:solidFill>
              <a:latin typeface="华文中宋" pitchFamily="2" charset="-122"/>
              <a:ea typeface="华文中宋" pitchFamily="2" charset="-122"/>
            </a:endParaRPr>
          </a:p>
          <a:p>
            <a:pPr>
              <a:lnSpc>
                <a:spcPct val="150000"/>
              </a:lnSpc>
              <a:buClr>
                <a:srgbClr val="33CC33"/>
              </a:buClr>
              <a:buFont typeface="Wingdings" pitchFamily="2" charset="2"/>
              <a:buChar char="n"/>
              <a:defRPr/>
            </a:pPr>
            <a:endParaRPr lang="en-US" altLang="zh-CN" sz="1000" dirty="0" smtClean="0">
              <a:solidFill>
                <a:srgbClr val="3366CC"/>
              </a:solidFill>
              <a:latin typeface="华文中宋" pitchFamily="2" charset="-122"/>
              <a:ea typeface="华文中宋" pitchFamily="2" charset="-122"/>
            </a:endParaRPr>
          </a:p>
          <a:p>
            <a:pPr>
              <a:lnSpc>
                <a:spcPct val="150000"/>
              </a:lnSpc>
              <a:buClr>
                <a:srgbClr val="33CC33"/>
              </a:buClr>
              <a:buFont typeface="Wingdings" pitchFamily="2" charset="2"/>
              <a:buChar char="n"/>
              <a:defRPr/>
            </a:pPr>
            <a:r>
              <a:rPr lang="zh-CN" altLang="en-US" sz="2000" dirty="0" smtClean="0">
                <a:solidFill>
                  <a:srgbClr val="3366CC"/>
                </a:solidFill>
                <a:latin typeface="华文中宋" pitchFamily="2" charset="-122"/>
                <a:ea typeface="华文中宋" pitchFamily="2" charset="-122"/>
              </a:rPr>
              <a:t>手续费与最小变动价位的关系</a:t>
            </a:r>
            <a:endParaRPr lang="en-US" altLang="zh-CN" sz="2000" dirty="0">
              <a:solidFill>
                <a:srgbClr val="3366CC"/>
              </a:solidFill>
              <a:latin typeface="华文中宋" pitchFamily="2" charset="-122"/>
              <a:ea typeface="华文中宋" pitchFamily="2" charset="-122"/>
            </a:endParaRPr>
          </a:p>
          <a:p>
            <a:pPr lvl="1">
              <a:lnSpc>
                <a:spcPct val="150000"/>
              </a:lnSpc>
              <a:buClr>
                <a:srgbClr val="33CC33"/>
              </a:buClr>
              <a:buFont typeface="Wingdings" pitchFamily="2" charset="2"/>
              <a:buChar char="Ø"/>
              <a:defRPr/>
            </a:pPr>
            <a:r>
              <a:rPr lang="zh-CN" altLang="zh-CN" sz="1800" dirty="0">
                <a:solidFill>
                  <a:srgbClr val="3366CC"/>
                </a:solidFill>
                <a:latin typeface="华文中宋" pitchFamily="2" charset="-122"/>
                <a:ea typeface="华文中宋" pitchFamily="2" charset="-122"/>
              </a:rPr>
              <a:t>不过度影响市场</a:t>
            </a:r>
            <a:r>
              <a:rPr lang="zh-CN" altLang="zh-CN" sz="1800" dirty="0" smtClean="0">
                <a:solidFill>
                  <a:srgbClr val="3366CC"/>
                </a:solidFill>
                <a:latin typeface="华文中宋" pitchFamily="2" charset="-122"/>
                <a:ea typeface="华文中宋" pitchFamily="2" charset="-122"/>
              </a:rPr>
              <a:t>流动性</a:t>
            </a:r>
            <a:endParaRPr lang="en-US" altLang="zh-CN" sz="1800" dirty="0" smtClean="0">
              <a:solidFill>
                <a:srgbClr val="3366CC"/>
              </a:solidFill>
              <a:latin typeface="华文中宋" pitchFamily="2" charset="-122"/>
              <a:ea typeface="华文中宋" pitchFamily="2" charset="-122"/>
            </a:endParaRPr>
          </a:p>
          <a:p>
            <a:pPr lvl="1">
              <a:lnSpc>
                <a:spcPct val="150000"/>
              </a:lnSpc>
              <a:buClr>
                <a:srgbClr val="33CC33"/>
              </a:buClr>
              <a:buFont typeface="Wingdings" pitchFamily="2" charset="2"/>
              <a:buChar char="Ø"/>
              <a:defRPr/>
            </a:pPr>
            <a:r>
              <a:rPr lang="zh-CN" altLang="en-US" sz="1800" dirty="0" smtClean="0">
                <a:solidFill>
                  <a:srgbClr val="3366CC"/>
                </a:solidFill>
                <a:latin typeface="华文中宋" pitchFamily="2" charset="-122"/>
                <a:ea typeface="华文中宋" pitchFamily="2" charset="-122"/>
              </a:rPr>
              <a:t>防止出现“夹板现象”</a:t>
            </a:r>
            <a:r>
              <a:rPr lang="en-US" altLang="zh-CN" sz="1800" dirty="0" smtClean="0">
                <a:solidFill>
                  <a:srgbClr val="3366CC"/>
                </a:solidFill>
                <a:latin typeface="华文中宋" pitchFamily="2" charset="-122"/>
                <a:ea typeface="华文中宋" pitchFamily="2" charset="-122"/>
              </a:rPr>
              <a:t>,</a:t>
            </a:r>
            <a:r>
              <a:rPr lang="zh-CN" altLang="zh-CN" sz="1800" dirty="0" smtClean="0">
                <a:solidFill>
                  <a:srgbClr val="3366CC"/>
                </a:solidFill>
                <a:latin typeface="华文中宋" pitchFamily="2" charset="-122"/>
                <a:ea typeface="华文中宋" pitchFamily="2" charset="-122"/>
              </a:rPr>
              <a:t>抑制</a:t>
            </a:r>
            <a:r>
              <a:rPr lang="zh-CN" altLang="en-US" sz="1800" dirty="0">
                <a:solidFill>
                  <a:srgbClr val="3366CC"/>
                </a:solidFill>
                <a:latin typeface="华文中宋" pitchFamily="2" charset="-122"/>
                <a:ea typeface="华文中宋" pitchFamily="2" charset="-122"/>
              </a:rPr>
              <a:t>过度</a:t>
            </a:r>
            <a:r>
              <a:rPr lang="zh-CN" altLang="zh-CN" sz="1800" dirty="0" smtClean="0">
                <a:solidFill>
                  <a:srgbClr val="3366CC"/>
                </a:solidFill>
                <a:latin typeface="华文中宋" pitchFamily="2" charset="-122"/>
                <a:ea typeface="华文中宋" pitchFamily="2" charset="-122"/>
              </a:rPr>
              <a:t>短线</a:t>
            </a:r>
            <a:r>
              <a:rPr lang="zh-CN" altLang="zh-CN" sz="1800" dirty="0">
                <a:solidFill>
                  <a:srgbClr val="3366CC"/>
                </a:solidFill>
                <a:latin typeface="华文中宋" pitchFamily="2" charset="-122"/>
                <a:ea typeface="华文中宋" pitchFamily="2" charset="-122"/>
              </a:rPr>
              <a:t>炒作</a:t>
            </a:r>
            <a:r>
              <a:rPr lang="zh-CN" altLang="zh-CN" sz="1800" dirty="0" smtClean="0">
                <a:solidFill>
                  <a:srgbClr val="3366CC"/>
                </a:solidFill>
                <a:latin typeface="华文中宋" pitchFamily="2" charset="-122"/>
                <a:ea typeface="华文中宋" pitchFamily="2" charset="-122"/>
              </a:rPr>
              <a:t>。</a:t>
            </a:r>
            <a:r>
              <a:rPr lang="zh-CN" altLang="zh-CN" sz="1800" dirty="0">
                <a:solidFill>
                  <a:srgbClr val="3366CC"/>
                </a:solidFill>
                <a:latin typeface="华文中宋" pitchFamily="2" charset="-122"/>
                <a:ea typeface="华文中宋" pitchFamily="2" charset="-122"/>
              </a:rPr>
              <a:t>买卖一个价位的成本为</a:t>
            </a:r>
            <a:r>
              <a:rPr lang="en-US" altLang="zh-CN" sz="1800" dirty="0">
                <a:solidFill>
                  <a:srgbClr val="3366CC"/>
                </a:solidFill>
                <a:latin typeface="华文中宋" pitchFamily="2" charset="-122"/>
                <a:ea typeface="华文中宋" pitchFamily="2" charset="-122"/>
              </a:rPr>
              <a:t>10</a:t>
            </a:r>
            <a:r>
              <a:rPr lang="zh-CN" altLang="zh-CN" sz="1800" dirty="0">
                <a:solidFill>
                  <a:srgbClr val="3366CC"/>
                </a:solidFill>
                <a:latin typeface="华文中宋" pitchFamily="2" charset="-122"/>
                <a:ea typeface="华文中宋" pitchFamily="2" charset="-122"/>
              </a:rPr>
              <a:t>元（相当于</a:t>
            </a:r>
            <a:r>
              <a:rPr lang="en-US" altLang="zh-CN" sz="1800" dirty="0">
                <a:solidFill>
                  <a:srgbClr val="3366CC"/>
                </a:solidFill>
                <a:latin typeface="华文中宋" pitchFamily="2" charset="-122"/>
                <a:ea typeface="华文中宋" pitchFamily="2" charset="-122"/>
              </a:rPr>
              <a:t>0.1</a:t>
            </a:r>
            <a:r>
              <a:rPr lang="zh-CN" altLang="zh-CN" sz="1800" dirty="0">
                <a:solidFill>
                  <a:srgbClr val="3366CC"/>
                </a:solidFill>
                <a:latin typeface="华文中宋" pitchFamily="2" charset="-122"/>
                <a:ea typeface="华文中宋" pitchFamily="2" charset="-122"/>
              </a:rPr>
              <a:t>点），与权利金最小波动价位</a:t>
            </a:r>
            <a:r>
              <a:rPr lang="zh-CN" altLang="zh-CN" sz="1800" dirty="0" smtClean="0">
                <a:solidFill>
                  <a:srgbClr val="3366CC"/>
                </a:solidFill>
                <a:latin typeface="华文中宋" pitchFamily="2" charset="-122"/>
                <a:ea typeface="华文中宋" pitchFamily="2" charset="-122"/>
              </a:rPr>
              <a:t>一致。</a:t>
            </a:r>
            <a:endParaRPr lang="en-US" altLang="zh-CN" sz="1800" dirty="0" smtClean="0">
              <a:solidFill>
                <a:srgbClr val="3366CC"/>
              </a:solidFill>
              <a:latin typeface="华文中宋" pitchFamily="2" charset="-122"/>
              <a:ea typeface="华文中宋" pitchFamily="2" charset="-122"/>
            </a:endParaRPr>
          </a:p>
          <a:p>
            <a:pPr lvl="1">
              <a:lnSpc>
                <a:spcPct val="150000"/>
              </a:lnSpc>
              <a:buClr>
                <a:srgbClr val="33CC33"/>
              </a:buClr>
              <a:buFont typeface="Wingdings" pitchFamily="2" charset="2"/>
              <a:buChar char="Ø"/>
              <a:defRPr/>
            </a:pPr>
            <a:r>
              <a:rPr lang="zh-CN" altLang="en-US" sz="1800" dirty="0">
                <a:solidFill>
                  <a:srgbClr val="3366CC"/>
                </a:solidFill>
                <a:latin typeface="华文中宋" pitchFamily="2" charset="-122"/>
                <a:ea typeface="华文中宋" pitchFamily="2" charset="-122"/>
              </a:rPr>
              <a:t>行权</a:t>
            </a:r>
            <a:r>
              <a:rPr lang="zh-CN" altLang="zh-CN" sz="1800" dirty="0" smtClean="0">
                <a:solidFill>
                  <a:srgbClr val="3366CC"/>
                </a:solidFill>
                <a:latin typeface="华文中宋" pitchFamily="2" charset="-122"/>
                <a:ea typeface="华文中宋" pitchFamily="2" charset="-122"/>
              </a:rPr>
              <a:t>手续费</a:t>
            </a:r>
            <a:r>
              <a:rPr lang="zh-CN" altLang="en-US" sz="1800" dirty="0" smtClean="0">
                <a:solidFill>
                  <a:srgbClr val="3366CC"/>
                </a:solidFill>
                <a:latin typeface="华文中宋" pitchFamily="2" charset="-122"/>
                <a:ea typeface="华文中宋" pitchFamily="2" charset="-122"/>
              </a:rPr>
              <a:t>标准高于交易手续费标准，适当减少行权量与交割量</a:t>
            </a:r>
            <a:r>
              <a:rPr lang="zh-CN" altLang="zh-CN" sz="1800" dirty="0" smtClean="0">
                <a:solidFill>
                  <a:srgbClr val="3366CC"/>
                </a:solidFill>
                <a:latin typeface="华文中宋" pitchFamily="2" charset="-122"/>
                <a:ea typeface="华文中宋" pitchFamily="2" charset="-122"/>
              </a:rPr>
              <a:t>。</a:t>
            </a:r>
            <a:endParaRPr lang="en-US" altLang="zh-CN" sz="1800" dirty="0" smtClean="0">
              <a:solidFill>
                <a:srgbClr val="3366CC"/>
              </a:solidFill>
              <a:latin typeface="华文中宋" pitchFamily="2" charset="-122"/>
              <a:ea typeface="华文中宋" pitchFamily="2" charset="-122"/>
            </a:endParaRPr>
          </a:p>
        </p:txBody>
      </p:sp>
    </p:spTree>
    <p:extLst>
      <p:ext uri="{BB962C8B-B14F-4D97-AF65-F5344CB8AC3E}">
        <p14:creationId xmlns:p14="http://schemas.microsoft.com/office/powerpoint/2010/main" xmlns="" val="17041451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r>
              <a:rPr lang="en-US" altLang="zh-CN" smtClean="0"/>
              <a:t>- </a:t>
            </a:r>
            <a:fld id="{662E673C-017F-423C-B7C2-D7AFEEF0A9D1}" type="slidenum">
              <a:rPr lang="en-US" altLang="zh-CN" smtClean="0"/>
              <a:pPr>
                <a:defRPr/>
              </a:pPr>
              <a:t>24</a:t>
            </a:fld>
            <a:r>
              <a:rPr lang="en-US" altLang="zh-CN" smtClean="0"/>
              <a:t> -</a:t>
            </a:r>
            <a:endParaRPr lang="en-US" altLang="zh-CN"/>
          </a:p>
        </p:txBody>
      </p:sp>
      <p:graphicFrame>
        <p:nvGraphicFramePr>
          <p:cNvPr id="6" name="图示 5"/>
          <p:cNvGraphicFramePr/>
          <p:nvPr>
            <p:extLst>
              <p:ext uri="{D42A27DB-BD31-4B8C-83A1-F6EECF244321}">
                <p14:modId xmlns="" xmlns:p14="http://schemas.microsoft.com/office/powerpoint/2010/main" val="1414672947"/>
              </p:ext>
            </p:extLst>
          </p:nvPr>
        </p:nvGraphicFramePr>
        <p:xfrm>
          <a:off x="1259632" y="1340768"/>
          <a:ext cx="7128792" cy="41764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8010479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87624" y="1916832"/>
            <a:ext cx="8229600" cy="3745210"/>
          </a:xfrm>
        </p:spPr>
        <p:txBody>
          <a:bodyPr/>
          <a:lstStyle/>
          <a:p>
            <a:pPr>
              <a:lnSpc>
                <a:spcPct val="150000"/>
              </a:lnSpc>
              <a:spcBef>
                <a:spcPts val="0"/>
              </a:spcBef>
              <a:buClr>
                <a:srgbClr val="00FF00"/>
              </a:buClr>
              <a:buFont typeface="Wingdings" pitchFamily="2" charset="2"/>
              <a:buChar char="Ø"/>
            </a:pPr>
            <a:r>
              <a:rPr lang="zh-CN" altLang="en-US" sz="2200" dirty="0" smtClean="0">
                <a:solidFill>
                  <a:srgbClr val="3366CC"/>
                </a:solidFill>
                <a:latin typeface="华文中宋" pitchFamily="2" charset="-122"/>
                <a:ea typeface="华文中宋" pitchFamily="2" charset="-122"/>
              </a:rPr>
              <a:t>保证金制度</a:t>
            </a:r>
            <a:endParaRPr lang="en-US" altLang="zh-CN" sz="2200" dirty="0">
              <a:solidFill>
                <a:srgbClr val="3366CC"/>
              </a:solidFill>
              <a:latin typeface="华文中宋" pitchFamily="2" charset="-122"/>
              <a:ea typeface="华文中宋" pitchFamily="2" charset="-122"/>
            </a:endParaRPr>
          </a:p>
          <a:p>
            <a:pPr>
              <a:lnSpc>
                <a:spcPct val="150000"/>
              </a:lnSpc>
              <a:spcBef>
                <a:spcPts val="0"/>
              </a:spcBef>
              <a:buClr>
                <a:srgbClr val="00FF00"/>
              </a:buClr>
              <a:buFont typeface="Wingdings" pitchFamily="2" charset="2"/>
              <a:buChar char="Ø"/>
            </a:pPr>
            <a:r>
              <a:rPr lang="zh-CN" altLang="en-US" sz="2200" dirty="0" smtClean="0">
                <a:solidFill>
                  <a:srgbClr val="3366CC"/>
                </a:solidFill>
                <a:latin typeface="华文中宋" pitchFamily="2" charset="-122"/>
                <a:ea typeface="华文中宋" pitchFamily="2" charset="-122"/>
              </a:rPr>
              <a:t>涨跌停板制度</a:t>
            </a:r>
            <a:endParaRPr lang="en-US" altLang="zh-CN" sz="2200" dirty="0">
              <a:solidFill>
                <a:srgbClr val="3366CC"/>
              </a:solidFill>
              <a:latin typeface="华文中宋" pitchFamily="2" charset="-122"/>
              <a:ea typeface="华文中宋" pitchFamily="2" charset="-122"/>
            </a:endParaRPr>
          </a:p>
          <a:p>
            <a:pPr>
              <a:lnSpc>
                <a:spcPct val="150000"/>
              </a:lnSpc>
              <a:spcBef>
                <a:spcPts val="0"/>
              </a:spcBef>
              <a:buClr>
                <a:srgbClr val="00FF00"/>
              </a:buClr>
              <a:buFont typeface="Wingdings" pitchFamily="2" charset="2"/>
              <a:buChar char="Ø"/>
            </a:pPr>
            <a:r>
              <a:rPr lang="zh-CN" altLang="en-US" sz="2200" dirty="0" smtClean="0">
                <a:solidFill>
                  <a:srgbClr val="3366CC"/>
                </a:solidFill>
                <a:latin typeface="华文中宋" pitchFamily="2" charset="-122"/>
                <a:ea typeface="华文中宋" pitchFamily="2" charset="-122"/>
              </a:rPr>
              <a:t>持仓限额制度</a:t>
            </a:r>
            <a:endParaRPr lang="en-US" altLang="zh-CN" sz="2200" dirty="0">
              <a:solidFill>
                <a:srgbClr val="3366CC"/>
              </a:solidFill>
              <a:latin typeface="华文中宋" pitchFamily="2" charset="-122"/>
              <a:ea typeface="华文中宋" pitchFamily="2" charset="-122"/>
            </a:endParaRPr>
          </a:p>
          <a:p>
            <a:pPr>
              <a:lnSpc>
                <a:spcPct val="150000"/>
              </a:lnSpc>
              <a:spcBef>
                <a:spcPts val="0"/>
              </a:spcBef>
              <a:buClr>
                <a:srgbClr val="00FF00"/>
              </a:buClr>
              <a:buFont typeface="Wingdings" pitchFamily="2" charset="2"/>
              <a:buChar char="Ø"/>
            </a:pPr>
            <a:r>
              <a:rPr lang="zh-CN" altLang="en-US" sz="2200" dirty="0" smtClean="0">
                <a:solidFill>
                  <a:srgbClr val="3366CC"/>
                </a:solidFill>
                <a:latin typeface="华文中宋" pitchFamily="2" charset="-122"/>
                <a:ea typeface="华文中宋" pitchFamily="2" charset="-122"/>
              </a:rPr>
              <a:t>期权行权制度</a:t>
            </a:r>
            <a:endParaRPr lang="en-US" altLang="zh-CN" sz="2200" dirty="0" smtClean="0">
              <a:solidFill>
                <a:srgbClr val="3366CC"/>
              </a:solidFill>
              <a:latin typeface="华文中宋" pitchFamily="2" charset="-122"/>
              <a:ea typeface="华文中宋" pitchFamily="2" charset="-122"/>
            </a:endParaRPr>
          </a:p>
          <a:p>
            <a:pPr>
              <a:lnSpc>
                <a:spcPct val="150000"/>
              </a:lnSpc>
              <a:spcBef>
                <a:spcPts val="0"/>
              </a:spcBef>
              <a:buFont typeface="Wingdings" pitchFamily="2" charset="2"/>
              <a:buChar char="Ø"/>
            </a:pPr>
            <a:endParaRPr lang="en-US" altLang="zh-CN" sz="800" dirty="0" smtClean="0">
              <a:solidFill>
                <a:srgbClr val="3366CC"/>
              </a:solidFill>
              <a:latin typeface="华文中宋" pitchFamily="2" charset="-122"/>
              <a:ea typeface="华文中宋" pitchFamily="2" charset="-122"/>
            </a:endParaRPr>
          </a:p>
        </p:txBody>
      </p:sp>
      <p:sp>
        <p:nvSpPr>
          <p:cNvPr id="4" name="灯片编号占位符 3"/>
          <p:cNvSpPr>
            <a:spLocks noGrp="1"/>
          </p:cNvSpPr>
          <p:nvPr>
            <p:ph type="sldNum" sz="quarter" idx="10"/>
          </p:nvPr>
        </p:nvSpPr>
        <p:spPr/>
        <p:txBody>
          <a:bodyPr/>
          <a:lstStyle/>
          <a:p>
            <a:pPr>
              <a:defRPr/>
            </a:pPr>
            <a:r>
              <a:rPr lang="en-US" altLang="zh-CN" smtClean="0"/>
              <a:t>- </a:t>
            </a:r>
            <a:fld id="{662E673C-017F-423C-B7C2-D7AFEEF0A9D1}" type="slidenum">
              <a:rPr lang="en-US" altLang="zh-CN" smtClean="0"/>
              <a:pPr>
                <a:defRPr/>
              </a:pPr>
              <a:t>25</a:t>
            </a:fld>
            <a:r>
              <a:rPr lang="en-US" altLang="zh-CN" smtClean="0"/>
              <a:t> -</a:t>
            </a:r>
            <a:endParaRPr lang="en-US" altLang="zh-CN"/>
          </a:p>
        </p:txBody>
      </p:sp>
      <p:sp>
        <p:nvSpPr>
          <p:cNvPr id="5" name="矩形 4"/>
          <p:cNvSpPr/>
          <p:nvPr/>
        </p:nvSpPr>
        <p:spPr>
          <a:xfrm>
            <a:off x="0" y="1052736"/>
            <a:ext cx="5070619" cy="480131"/>
          </a:xfrm>
          <a:prstGeom prst="rect">
            <a:avLst/>
          </a:prstGeom>
        </p:spPr>
        <p:txBody>
          <a:bodyPr wrap="none">
            <a:spAutoFit/>
          </a:bodyPr>
          <a:lstStyle/>
          <a:p>
            <a:pPr marL="571500" lvl="0" indent="-571500" defTabSz="889000">
              <a:lnSpc>
                <a:spcPct val="90000"/>
              </a:lnSpc>
              <a:spcAft>
                <a:spcPct val="35000"/>
              </a:spcAft>
              <a:buClr>
                <a:srgbClr val="33CC33"/>
              </a:buClr>
              <a:buFont typeface="Wingdings" pitchFamily="2" charset="2"/>
              <a:buChar char="p"/>
            </a:pPr>
            <a:r>
              <a:rPr lang="zh-CN" altLang="en-US" sz="2800" b="1" dirty="0" smtClean="0">
                <a:solidFill>
                  <a:srgbClr val="3366CC"/>
                </a:solidFill>
                <a:latin typeface="华文中宋" pitchFamily="2" charset="-122"/>
                <a:ea typeface="华文中宋" pitchFamily="2" charset="-122"/>
              </a:rPr>
              <a:t>股指期权仿真交易核心制度</a:t>
            </a:r>
            <a:endParaRPr lang="zh-CN" altLang="en-US" sz="2800" b="1" dirty="0">
              <a:solidFill>
                <a:srgbClr val="3366CC"/>
              </a:solidFill>
              <a:latin typeface="华文中宋" pitchFamily="2" charset="-122"/>
              <a:ea typeface="华文中宋" pitchFamily="2" charset="-122"/>
            </a:endParaRPr>
          </a:p>
        </p:txBody>
      </p:sp>
    </p:spTree>
    <p:extLst>
      <p:ext uri="{BB962C8B-B14F-4D97-AF65-F5344CB8AC3E}">
        <p14:creationId xmlns="" xmlns:p14="http://schemas.microsoft.com/office/powerpoint/2010/main" val="21214662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3"/>
          <p:cNvSpPr>
            <a:spLocks noGrp="1" noChangeArrowheads="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eaLnBrk="0" fontAlgn="base" hangingPunct="0">
              <a:spcBef>
                <a:spcPct val="0"/>
              </a:spcBef>
              <a:spcAft>
                <a:spcPct val="0"/>
              </a:spcAft>
              <a:defRPr sz="1600">
                <a:solidFill>
                  <a:schemeClr val="tx1"/>
                </a:solidFill>
                <a:latin typeface="Arial" charset="0"/>
                <a:ea typeface="宋体" pitchFamily="2" charset="-122"/>
              </a:defRPr>
            </a:lvl6pPr>
            <a:lvl7pPr marL="2971800" indent="-228600" eaLnBrk="0" fontAlgn="base" hangingPunct="0">
              <a:spcBef>
                <a:spcPct val="0"/>
              </a:spcBef>
              <a:spcAft>
                <a:spcPct val="0"/>
              </a:spcAft>
              <a:defRPr sz="1600">
                <a:solidFill>
                  <a:schemeClr val="tx1"/>
                </a:solidFill>
                <a:latin typeface="Arial" charset="0"/>
                <a:ea typeface="宋体" pitchFamily="2" charset="-122"/>
              </a:defRPr>
            </a:lvl7pPr>
            <a:lvl8pPr marL="3429000" indent="-228600" eaLnBrk="0" fontAlgn="base" hangingPunct="0">
              <a:spcBef>
                <a:spcPct val="0"/>
              </a:spcBef>
              <a:spcAft>
                <a:spcPct val="0"/>
              </a:spcAft>
              <a:defRPr sz="1600">
                <a:solidFill>
                  <a:schemeClr val="tx1"/>
                </a:solidFill>
                <a:latin typeface="Arial" charset="0"/>
                <a:ea typeface="宋体" pitchFamily="2" charset="-122"/>
              </a:defRPr>
            </a:lvl8pPr>
            <a:lvl9pPr marL="3886200" indent="-228600" eaLnBrk="0" fontAlgn="base" hangingPunct="0">
              <a:spcBef>
                <a:spcPct val="0"/>
              </a:spcBef>
              <a:spcAft>
                <a:spcPct val="0"/>
              </a:spcAft>
              <a:defRPr sz="1600">
                <a:solidFill>
                  <a:schemeClr val="tx1"/>
                </a:solidFill>
                <a:latin typeface="Arial" charset="0"/>
                <a:ea typeface="宋体" pitchFamily="2" charset="-122"/>
              </a:defRPr>
            </a:lvl9pPr>
          </a:lstStyle>
          <a:p>
            <a:pPr eaLnBrk="1" hangingPunct="1"/>
            <a:r>
              <a:rPr lang="en-US" altLang="zh-CN" sz="1000" smtClean="0">
                <a:solidFill>
                  <a:srgbClr val="969696"/>
                </a:solidFill>
              </a:rPr>
              <a:t>- </a:t>
            </a:r>
            <a:fld id="{C296C7C0-573B-4D4D-B405-8EBB6489B75E}" type="slidenum">
              <a:rPr lang="en-US" altLang="zh-CN" sz="1000" smtClean="0">
                <a:solidFill>
                  <a:srgbClr val="969696"/>
                </a:solidFill>
              </a:rPr>
              <a:pPr eaLnBrk="1" hangingPunct="1"/>
              <a:t>26</a:t>
            </a:fld>
            <a:r>
              <a:rPr lang="en-US" altLang="zh-CN" sz="1000" smtClean="0">
                <a:solidFill>
                  <a:srgbClr val="969696"/>
                </a:solidFill>
              </a:rPr>
              <a:t> -</a:t>
            </a:r>
          </a:p>
        </p:txBody>
      </p:sp>
      <p:sp>
        <p:nvSpPr>
          <p:cNvPr id="30724" name="灯片编号占位符 3"/>
          <p:cNvSpPr txBox="1">
            <a:spLocks noGrp="1"/>
          </p:cNvSpPr>
          <p:nvPr/>
        </p:nvSpPr>
        <p:spPr bwMode="auto">
          <a:xfrm>
            <a:off x="7342188" y="6237288"/>
            <a:ext cx="1801812" cy="3317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eaLnBrk="0" fontAlgn="base" hangingPunct="0">
              <a:spcBef>
                <a:spcPct val="0"/>
              </a:spcBef>
              <a:spcAft>
                <a:spcPct val="0"/>
              </a:spcAft>
              <a:defRPr sz="1600">
                <a:solidFill>
                  <a:schemeClr val="tx1"/>
                </a:solidFill>
                <a:latin typeface="Arial" charset="0"/>
                <a:ea typeface="宋体" pitchFamily="2" charset="-122"/>
              </a:defRPr>
            </a:lvl6pPr>
            <a:lvl7pPr marL="2971800" indent="-228600" eaLnBrk="0" fontAlgn="base" hangingPunct="0">
              <a:spcBef>
                <a:spcPct val="0"/>
              </a:spcBef>
              <a:spcAft>
                <a:spcPct val="0"/>
              </a:spcAft>
              <a:defRPr sz="1600">
                <a:solidFill>
                  <a:schemeClr val="tx1"/>
                </a:solidFill>
                <a:latin typeface="Arial" charset="0"/>
                <a:ea typeface="宋体" pitchFamily="2" charset="-122"/>
              </a:defRPr>
            </a:lvl7pPr>
            <a:lvl8pPr marL="3429000" indent="-228600" eaLnBrk="0" fontAlgn="base" hangingPunct="0">
              <a:spcBef>
                <a:spcPct val="0"/>
              </a:spcBef>
              <a:spcAft>
                <a:spcPct val="0"/>
              </a:spcAft>
              <a:defRPr sz="1600">
                <a:solidFill>
                  <a:schemeClr val="tx1"/>
                </a:solidFill>
                <a:latin typeface="Arial" charset="0"/>
                <a:ea typeface="宋体" pitchFamily="2" charset="-122"/>
              </a:defRPr>
            </a:lvl8pPr>
            <a:lvl9pPr marL="3886200" indent="-228600" eaLnBrk="0" fontAlgn="base" hangingPunct="0">
              <a:spcBef>
                <a:spcPct val="0"/>
              </a:spcBef>
              <a:spcAft>
                <a:spcPct val="0"/>
              </a:spcAft>
              <a:defRPr sz="1600">
                <a:solidFill>
                  <a:schemeClr val="tx1"/>
                </a:solidFill>
                <a:latin typeface="Arial" charset="0"/>
                <a:ea typeface="宋体" pitchFamily="2" charset="-122"/>
              </a:defRPr>
            </a:lvl9pPr>
          </a:lstStyle>
          <a:p>
            <a:pPr algn="r" eaLnBrk="1" fontAlgn="base" hangingPunct="1">
              <a:spcBef>
                <a:spcPct val="0"/>
              </a:spcBef>
              <a:spcAft>
                <a:spcPct val="0"/>
              </a:spcAft>
            </a:pPr>
            <a:r>
              <a:rPr lang="en-US" altLang="zh-CN" sz="1000" b="1">
                <a:solidFill>
                  <a:srgbClr val="969696"/>
                </a:solidFill>
              </a:rPr>
              <a:t>- </a:t>
            </a:r>
            <a:fld id="{D78C4A81-1D1D-4D43-9CE8-AAF6CA3640CD}" type="slidenum">
              <a:rPr lang="en-US" altLang="zh-CN" sz="1000" b="1">
                <a:solidFill>
                  <a:srgbClr val="969696"/>
                </a:solidFill>
              </a:rPr>
              <a:pPr algn="r" eaLnBrk="1" fontAlgn="base" hangingPunct="1">
                <a:spcBef>
                  <a:spcPct val="0"/>
                </a:spcBef>
                <a:spcAft>
                  <a:spcPct val="0"/>
                </a:spcAft>
              </a:pPr>
              <a:t>26</a:t>
            </a:fld>
            <a:r>
              <a:rPr lang="en-US" altLang="zh-CN" sz="1000" b="1">
                <a:solidFill>
                  <a:srgbClr val="969696"/>
                </a:solidFill>
              </a:rPr>
              <a:t> -</a:t>
            </a:r>
          </a:p>
        </p:txBody>
      </p:sp>
      <p:sp>
        <p:nvSpPr>
          <p:cNvPr id="30725" name="灯片编号占位符 1"/>
          <p:cNvSpPr txBox="1">
            <a:spLocks noGrp="1"/>
          </p:cNvSpPr>
          <p:nvPr/>
        </p:nvSpPr>
        <p:spPr bwMode="auto">
          <a:xfrm>
            <a:off x="7342188" y="6237288"/>
            <a:ext cx="1801812" cy="3317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eaLnBrk="0" fontAlgn="base" hangingPunct="0">
              <a:spcBef>
                <a:spcPct val="0"/>
              </a:spcBef>
              <a:spcAft>
                <a:spcPct val="0"/>
              </a:spcAft>
              <a:defRPr sz="1600">
                <a:solidFill>
                  <a:schemeClr val="tx1"/>
                </a:solidFill>
                <a:latin typeface="Arial" charset="0"/>
                <a:ea typeface="宋体" pitchFamily="2" charset="-122"/>
              </a:defRPr>
            </a:lvl6pPr>
            <a:lvl7pPr marL="2971800" indent="-228600" eaLnBrk="0" fontAlgn="base" hangingPunct="0">
              <a:spcBef>
                <a:spcPct val="0"/>
              </a:spcBef>
              <a:spcAft>
                <a:spcPct val="0"/>
              </a:spcAft>
              <a:defRPr sz="1600">
                <a:solidFill>
                  <a:schemeClr val="tx1"/>
                </a:solidFill>
                <a:latin typeface="Arial" charset="0"/>
                <a:ea typeface="宋体" pitchFamily="2" charset="-122"/>
              </a:defRPr>
            </a:lvl7pPr>
            <a:lvl8pPr marL="3429000" indent="-228600" eaLnBrk="0" fontAlgn="base" hangingPunct="0">
              <a:spcBef>
                <a:spcPct val="0"/>
              </a:spcBef>
              <a:spcAft>
                <a:spcPct val="0"/>
              </a:spcAft>
              <a:defRPr sz="1600">
                <a:solidFill>
                  <a:schemeClr val="tx1"/>
                </a:solidFill>
                <a:latin typeface="Arial" charset="0"/>
                <a:ea typeface="宋体" pitchFamily="2" charset="-122"/>
              </a:defRPr>
            </a:lvl8pPr>
            <a:lvl9pPr marL="3886200" indent="-228600" eaLnBrk="0" fontAlgn="base" hangingPunct="0">
              <a:spcBef>
                <a:spcPct val="0"/>
              </a:spcBef>
              <a:spcAft>
                <a:spcPct val="0"/>
              </a:spcAft>
              <a:defRPr sz="1600">
                <a:solidFill>
                  <a:schemeClr val="tx1"/>
                </a:solidFill>
                <a:latin typeface="Arial" charset="0"/>
                <a:ea typeface="宋体" pitchFamily="2" charset="-122"/>
              </a:defRPr>
            </a:lvl9pPr>
          </a:lstStyle>
          <a:p>
            <a:pPr algn="r" eaLnBrk="1" fontAlgn="base" hangingPunct="1">
              <a:spcBef>
                <a:spcPct val="0"/>
              </a:spcBef>
              <a:spcAft>
                <a:spcPct val="0"/>
              </a:spcAft>
            </a:pPr>
            <a:r>
              <a:rPr lang="en-US" altLang="zh-CN" sz="1000" b="1">
                <a:solidFill>
                  <a:srgbClr val="969696"/>
                </a:solidFill>
              </a:rPr>
              <a:t>- </a:t>
            </a:r>
            <a:fld id="{C922AAA2-D64F-4D9D-80F4-1CAB78513DA3}" type="slidenum">
              <a:rPr lang="en-US" altLang="zh-CN" sz="1000" b="1">
                <a:solidFill>
                  <a:srgbClr val="969696"/>
                </a:solidFill>
              </a:rPr>
              <a:pPr algn="r" eaLnBrk="1" fontAlgn="base" hangingPunct="1">
                <a:spcBef>
                  <a:spcPct val="0"/>
                </a:spcBef>
                <a:spcAft>
                  <a:spcPct val="0"/>
                </a:spcAft>
              </a:pPr>
              <a:t>26</a:t>
            </a:fld>
            <a:r>
              <a:rPr lang="en-US" altLang="zh-CN" sz="1000" b="1">
                <a:solidFill>
                  <a:srgbClr val="969696"/>
                </a:solidFill>
              </a:rPr>
              <a:t> -</a:t>
            </a:r>
          </a:p>
        </p:txBody>
      </p:sp>
      <p:sp>
        <p:nvSpPr>
          <p:cNvPr id="7" name="标题 1"/>
          <p:cNvSpPr txBox="1">
            <a:spLocks/>
          </p:cNvSpPr>
          <p:nvPr/>
        </p:nvSpPr>
        <p:spPr>
          <a:xfrm>
            <a:off x="179512" y="1628800"/>
            <a:ext cx="6408738" cy="647700"/>
          </a:xfrm>
          <a:prstGeom prst="rect">
            <a:avLst/>
          </a:prstGeom>
        </p:spPr>
        <p:txBody>
          <a:bodyPr/>
          <a:lstStyle>
            <a:lvl1pPr algn="l" rtl="0" eaLnBrk="0" fontAlgn="base" hangingPunct="0">
              <a:spcBef>
                <a:spcPct val="0"/>
              </a:spcBef>
              <a:spcAft>
                <a:spcPct val="0"/>
              </a:spcAft>
              <a:buFont typeface="Wingdings" pitchFamily="2" charset="2"/>
              <a:buChar char="l"/>
              <a:defRPr sz="2800" b="1">
                <a:solidFill>
                  <a:schemeClr val="accent2"/>
                </a:solidFill>
                <a:latin typeface="+mj-lt"/>
                <a:ea typeface="+mj-ea"/>
                <a:cs typeface="+mj-cs"/>
              </a:defRPr>
            </a:lvl1pPr>
            <a:lvl2pPr algn="l" rtl="0" eaLnBrk="0" fontAlgn="base" hangingPunct="0">
              <a:spcBef>
                <a:spcPct val="0"/>
              </a:spcBef>
              <a:spcAft>
                <a:spcPct val="0"/>
              </a:spcAft>
              <a:buFont typeface="Wingdings" pitchFamily="2" charset="2"/>
              <a:buChar char="l"/>
              <a:defRPr sz="2800" b="1">
                <a:solidFill>
                  <a:schemeClr val="accent2"/>
                </a:solidFill>
                <a:latin typeface="Arial" charset="0"/>
                <a:ea typeface="黑体" pitchFamily="2" charset="-122"/>
              </a:defRPr>
            </a:lvl2pPr>
            <a:lvl3pPr algn="l" rtl="0" eaLnBrk="0" fontAlgn="base" hangingPunct="0">
              <a:spcBef>
                <a:spcPct val="0"/>
              </a:spcBef>
              <a:spcAft>
                <a:spcPct val="0"/>
              </a:spcAft>
              <a:buFont typeface="Wingdings" pitchFamily="2" charset="2"/>
              <a:buChar char="l"/>
              <a:defRPr sz="2800" b="1">
                <a:solidFill>
                  <a:schemeClr val="accent2"/>
                </a:solidFill>
                <a:latin typeface="Arial" charset="0"/>
                <a:ea typeface="黑体" pitchFamily="2" charset="-122"/>
              </a:defRPr>
            </a:lvl3pPr>
            <a:lvl4pPr algn="l" rtl="0" eaLnBrk="0" fontAlgn="base" hangingPunct="0">
              <a:spcBef>
                <a:spcPct val="0"/>
              </a:spcBef>
              <a:spcAft>
                <a:spcPct val="0"/>
              </a:spcAft>
              <a:buFont typeface="Wingdings" pitchFamily="2" charset="2"/>
              <a:buChar char="l"/>
              <a:defRPr sz="2800" b="1">
                <a:solidFill>
                  <a:schemeClr val="accent2"/>
                </a:solidFill>
                <a:latin typeface="Arial" charset="0"/>
                <a:ea typeface="黑体" pitchFamily="2" charset="-122"/>
              </a:defRPr>
            </a:lvl4pPr>
            <a:lvl5pPr algn="l" rtl="0" eaLnBrk="0" fontAlgn="base" hangingPunct="0">
              <a:spcBef>
                <a:spcPct val="0"/>
              </a:spcBef>
              <a:spcAft>
                <a:spcPct val="0"/>
              </a:spcAft>
              <a:buFont typeface="Wingdings" pitchFamily="2" charset="2"/>
              <a:buChar char="l"/>
              <a:defRPr sz="2800" b="1">
                <a:solidFill>
                  <a:schemeClr val="accent2"/>
                </a:solidFill>
                <a:latin typeface="Arial" charset="0"/>
                <a:ea typeface="黑体" pitchFamily="2" charset="-122"/>
              </a:defRPr>
            </a:lvl5pPr>
            <a:lvl6pPr marL="457200" algn="l" rtl="0" fontAlgn="base">
              <a:spcBef>
                <a:spcPct val="0"/>
              </a:spcBef>
              <a:spcAft>
                <a:spcPct val="0"/>
              </a:spcAft>
              <a:buFont typeface="Wingdings" pitchFamily="2" charset="2"/>
              <a:buChar char="l"/>
              <a:defRPr sz="2800" b="1">
                <a:solidFill>
                  <a:schemeClr val="accent2"/>
                </a:solidFill>
                <a:latin typeface="Arial" charset="0"/>
                <a:ea typeface="黑体" pitchFamily="2" charset="-122"/>
              </a:defRPr>
            </a:lvl6pPr>
            <a:lvl7pPr marL="914400" algn="l" rtl="0" fontAlgn="base">
              <a:spcBef>
                <a:spcPct val="0"/>
              </a:spcBef>
              <a:spcAft>
                <a:spcPct val="0"/>
              </a:spcAft>
              <a:buFont typeface="Wingdings" pitchFamily="2" charset="2"/>
              <a:buChar char="l"/>
              <a:defRPr sz="2800" b="1">
                <a:solidFill>
                  <a:schemeClr val="accent2"/>
                </a:solidFill>
                <a:latin typeface="Arial" charset="0"/>
                <a:ea typeface="黑体" pitchFamily="2" charset="-122"/>
              </a:defRPr>
            </a:lvl7pPr>
            <a:lvl8pPr marL="1371600" algn="l" rtl="0" fontAlgn="base">
              <a:spcBef>
                <a:spcPct val="0"/>
              </a:spcBef>
              <a:spcAft>
                <a:spcPct val="0"/>
              </a:spcAft>
              <a:buFont typeface="Wingdings" pitchFamily="2" charset="2"/>
              <a:buChar char="l"/>
              <a:defRPr sz="2800" b="1">
                <a:solidFill>
                  <a:schemeClr val="accent2"/>
                </a:solidFill>
                <a:latin typeface="Arial" charset="0"/>
                <a:ea typeface="黑体" pitchFamily="2" charset="-122"/>
              </a:defRPr>
            </a:lvl8pPr>
            <a:lvl9pPr marL="1828800" algn="l" rtl="0" fontAlgn="base">
              <a:spcBef>
                <a:spcPct val="0"/>
              </a:spcBef>
              <a:spcAft>
                <a:spcPct val="0"/>
              </a:spcAft>
              <a:buFont typeface="Wingdings" pitchFamily="2" charset="2"/>
              <a:buChar char="l"/>
              <a:defRPr sz="2800" b="1">
                <a:solidFill>
                  <a:schemeClr val="accent2"/>
                </a:solidFill>
                <a:latin typeface="Arial" charset="0"/>
                <a:ea typeface="黑体" pitchFamily="2" charset="-122"/>
              </a:defRPr>
            </a:lvl9pPr>
          </a:lstStyle>
          <a:p>
            <a:pPr>
              <a:buFont typeface="Wingdings" pitchFamily="2" charset="2"/>
              <a:buNone/>
            </a:pPr>
            <a:r>
              <a:rPr lang="en-US" altLang="zh-CN" sz="2400" dirty="0" smtClean="0">
                <a:solidFill>
                  <a:srgbClr val="3366CC"/>
                </a:solidFill>
                <a:latin typeface="华文中宋" pitchFamily="2" charset="-122"/>
                <a:ea typeface="华文中宋" pitchFamily="2" charset="-122"/>
              </a:rPr>
              <a:t>1.  </a:t>
            </a:r>
            <a:r>
              <a:rPr lang="zh-CN" altLang="en-US" sz="2400" dirty="0" smtClean="0">
                <a:solidFill>
                  <a:srgbClr val="3366CC"/>
                </a:solidFill>
                <a:latin typeface="华文中宋" pitchFamily="2" charset="-122"/>
                <a:ea typeface="华文中宋" pitchFamily="2" charset="-122"/>
              </a:rPr>
              <a:t>保证金制度</a:t>
            </a:r>
            <a:endParaRPr lang="zh-CN" altLang="en-US" sz="2400" dirty="0">
              <a:solidFill>
                <a:srgbClr val="3366CC"/>
              </a:solidFill>
              <a:latin typeface="华文中宋" pitchFamily="2" charset="-122"/>
              <a:ea typeface="华文中宋" pitchFamily="2" charset="-122"/>
            </a:endParaRPr>
          </a:p>
        </p:txBody>
      </p:sp>
      <p:sp>
        <p:nvSpPr>
          <p:cNvPr id="8" name="矩形 7"/>
          <p:cNvSpPr/>
          <p:nvPr/>
        </p:nvSpPr>
        <p:spPr>
          <a:xfrm>
            <a:off x="0" y="980728"/>
            <a:ext cx="5070619" cy="480131"/>
          </a:xfrm>
          <a:prstGeom prst="rect">
            <a:avLst/>
          </a:prstGeom>
        </p:spPr>
        <p:txBody>
          <a:bodyPr wrap="none">
            <a:spAutoFit/>
          </a:bodyPr>
          <a:lstStyle/>
          <a:p>
            <a:pPr marL="571500" lvl="0" indent="-571500" defTabSz="889000">
              <a:lnSpc>
                <a:spcPct val="90000"/>
              </a:lnSpc>
              <a:spcAft>
                <a:spcPct val="35000"/>
              </a:spcAft>
              <a:buClr>
                <a:srgbClr val="33CC33"/>
              </a:buClr>
              <a:buFont typeface="Wingdings" pitchFamily="2" charset="2"/>
              <a:buChar char="p"/>
            </a:pPr>
            <a:r>
              <a:rPr lang="zh-CN" altLang="en-US" sz="2800" b="1" dirty="0">
                <a:solidFill>
                  <a:srgbClr val="3366CC"/>
                </a:solidFill>
                <a:latin typeface="华文中宋" pitchFamily="2" charset="-122"/>
                <a:ea typeface="华文中宋" pitchFamily="2" charset="-122"/>
              </a:rPr>
              <a:t>股指期权仿真交易核心制度</a:t>
            </a:r>
          </a:p>
        </p:txBody>
      </p:sp>
      <p:sp>
        <p:nvSpPr>
          <p:cNvPr id="10" name="内容占位符 2"/>
          <p:cNvSpPr txBox="1">
            <a:spLocks/>
          </p:cNvSpPr>
          <p:nvPr/>
        </p:nvSpPr>
        <p:spPr bwMode="auto">
          <a:xfrm>
            <a:off x="611560" y="2060848"/>
            <a:ext cx="8208962" cy="5305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a:lnSpc>
                <a:spcPct val="150000"/>
              </a:lnSpc>
              <a:spcBef>
                <a:spcPts val="0"/>
              </a:spcBef>
              <a:buClr>
                <a:srgbClr val="33CC33"/>
              </a:buClr>
              <a:buFont typeface="Wingdings" pitchFamily="2" charset="2"/>
              <a:buChar char="n"/>
              <a:defRPr/>
            </a:pPr>
            <a:r>
              <a:rPr lang="zh-CN" altLang="zh-CN" sz="2000" kern="0" dirty="0" smtClean="0">
                <a:solidFill>
                  <a:srgbClr val="3366CC"/>
                </a:solidFill>
                <a:latin typeface="华文中宋" pitchFamily="2" charset="-122"/>
                <a:ea typeface="华文中宋" pitchFamily="2" charset="-122"/>
              </a:rPr>
              <a:t>期权合约买方无需交纳交易保证金。</a:t>
            </a:r>
            <a:endParaRPr lang="en-US" altLang="zh-CN" sz="2000" kern="0" dirty="0" smtClean="0">
              <a:solidFill>
                <a:srgbClr val="3366CC"/>
              </a:solidFill>
              <a:latin typeface="华文中宋" pitchFamily="2" charset="-122"/>
              <a:ea typeface="华文中宋" pitchFamily="2" charset="-122"/>
            </a:endParaRPr>
          </a:p>
          <a:p>
            <a:pPr>
              <a:lnSpc>
                <a:spcPct val="150000"/>
              </a:lnSpc>
              <a:spcBef>
                <a:spcPts val="0"/>
              </a:spcBef>
              <a:buClr>
                <a:srgbClr val="33CC33"/>
              </a:buClr>
              <a:buFont typeface="Wingdings" pitchFamily="2" charset="2"/>
              <a:buChar char="n"/>
              <a:defRPr/>
            </a:pPr>
            <a:r>
              <a:rPr lang="zh-CN" altLang="en-US" sz="2000" kern="0" dirty="0" smtClean="0">
                <a:solidFill>
                  <a:srgbClr val="3366CC"/>
                </a:solidFill>
                <a:latin typeface="华文中宋" pitchFamily="2" charset="-122"/>
                <a:ea typeface="华文中宋" pitchFamily="2" charset="-122"/>
              </a:rPr>
              <a:t>股指期权卖方交易保证金计算公式如下</a:t>
            </a:r>
            <a:r>
              <a:rPr lang="zh-CN" altLang="zh-CN" sz="2000" kern="0" dirty="0" smtClean="0">
                <a:solidFill>
                  <a:srgbClr val="3366CC"/>
                </a:solidFill>
                <a:latin typeface="华文中宋" pitchFamily="2" charset="-122"/>
                <a:ea typeface="华文中宋" pitchFamily="2" charset="-122"/>
              </a:rPr>
              <a:t>：</a:t>
            </a:r>
            <a:endParaRPr lang="en-US" altLang="zh-CN" sz="2000" kern="0" dirty="0" smtClean="0">
              <a:solidFill>
                <a:srgbClr val="3366CC"/>
              </a:solidFill>
              <a:latin typeface="华文中宋" pitchFamily="2" charset="-122"/>
              <a:ea typeface="华文中宋" pitchFamily="2" charset="-122"/>
            </a:endParaRPr>
          </a:p>
          <a:p>
            <a:pPr marL="457200" lvl="1" indent="0">
              <a:lnSpc>
                <a:spcPct val="150000"/>
              </a:lnSpc>
              <a:buFontTx/>
              <a:buNone/>
              <a:defRPr/>
            </a:pPr>
            <a:r>
              <a:rPr lang="zh-CN" altLang="en-US" sz="1700" kern="0" dirty="0" smtClean="0">
                <a:solidFill>
                  <a:srgbClr val="3366CC"/>
                </a:solidFill>
                <a:latin typeface="华文中宋" pitchFamily="2" charset="-122"/>
                <a:ea typeface="华文中宋" pitchFamily="2" charset="-122"/>
              </a:rPr>
              <a:t>    </a:t>
            </a:r>
            <a:r>
              <a:rPr lang="zh-CN" altLang="en-US" sz="1700" b="1" kern="0" dirty="0" smtClean="0">
                <a:solidFill>
                  <a:srgbClr val="3366CC"/>
                </a:solidFill>
                <a:latin typeface="华文中宋" pitchFamily="2" charset="-122"/>
                <a:ea typeface="华文中宋" pitchFamily="2" charset="-122"/>
              </a:rPr>
              <a:t>每手看涨期权交易保证金</a:t>
            </a:r>
            <a:r>
              <a:rPr lang="en-US" altLang="zh-CN" sz="1700" kern="0" dirty="0" smtClean="0">
                <a:solidFill>
                  <a:srgbClr val="3366CC"/>
                </a:solidFill>
                <a:latin typeface="华文中宋" pitchFamily="2" charset="-122"/>
                <a:ea typeface="华文中宋" pitchFamily="2" charset="-122"/>
              </a:rPr>
              <a:t>=</a:t>
            </a:r>
          </a:p>
          <a:p>
            <a:pPr marL="457200" lvl="1" indent="0">
              <a:lnSpc>
                <a:spcPct val="150000"/>
              </a:lnSpc>
              <a:buFontTx/>
              <a:buNone/>
              <a:defRPr/>
            </a:pPr>
            <a:r>
              <a:rPr lang="zh-CN" altLang="en-US" sz="1700" kern="0" dirty="0" smtClean="0">
                <a:solidFill>
                  <a:srgbClr val="3366CC"/>
                </a:solidFill>
                <a:latin typeface="华文中宋" pitchFamily="2" charset="-122"/>
                <a:ea typeface="华文中宋" pitchFamily="2" charset="-122"/>
              </a:rPr>
              <a:t>（股指期权合约结算价</a:t>
            </a:r>
            <a:r>
              <a:rPr lang="en-US" altLang="zh-CN" sz="1700" kern="0" dirty="0" smtClean="0">
                <a:solidFill>
                  <a:srgbClr val="3366CC"/>
                </a:solidFill>
                <a:latin typeface="华文中宋" pitchFamily="2" charset="-122"/>
                <a:ea typeface="华文中宋" pitchFamily="2" charset="-122"/>
              </a:rPr>
              <a:t>×</a:t>
            </a:r>
            <a:r>
              <a:rPr lang="zh-CN" altLang="en-US" sz="1700" kern="0" dirty="0" smtClean="0">
                <a:solidFill>
                  <a:srgbClr val="3366CC"/>
                </a:solidFill>
                <a:latin typeface="华文中宋" pitchFamily="2" charset="-122"/>
                <a:ea typeface="华文中宋" pitchFamily="2" charset="-122"/>
              </a:rPr>
              <a:t>合约乘数）</a:t>
            </a:r>
            <a:r>
              <a:rPr lang="en-US" altLang="zh-CN" sz="1700" kern="0" dirty="0">
                <a:solidFill>
                  <a:srgbClr val="3366CC"/>
                </a:solidFill>
                <a:latin typeface="华文中宋" pitchFamily="2" charset="-122"/>
                <a:ea typeface="华文中宋" pitchFamily="2" charset="-122"/>
              </a:rPr>
              <a:t> +</a:t>
            </a:r>
            <a:endParaRPr lang="en-US" altLang="zh-CN" sz="1700" kern="0" dirty="0" smtClean="0">
              <a:solidFill>
                <a:srgbClr val="3366CC"/>
              </a:solidFill>
              <a:latin typeface="华文中宋" pitchFamily="2" charset="-122"/>
              <a:ea typeface="华文中宋" pitchFamily="2" charset="-122"/>
            </a:endParaRPr>
          </a:p>
          <a:p>
            <a:pPr marL="457200" lvl="1" indent="0">
              <a:lnSpc>
                <a:spcPct val="150000"/>
              </a:lnSpc>
              <a:buFontTx/>
              <a:buNone/>
              <a:defRPr/>
            </a:pPr>
            <a:r>
              <a:rPr lang="en-US" altLang="zh-CN" sz="1700" kern="0" dirty="0" smtClean="0">
                <a:solidFill>
                  <a:srgbClr val="3366CC"/>
                </a:solidFill>
                <a:latin typeface="华文中宋" pitchFamily="2" charset="-122"/>
                <a:ea typeface="华文中宋" pitchFamily="2" charset="-122"/>
              </a:rPr>
              <a:t>max</a:t>
            </a:r>
            <a:r>
              <a:rPr lang="zh-CN" altLang="en-US" sz="1700" kern="0" dirty="0" smtClean="0">
                <a:solidFill>
                  <a:srgbClr val="3366CC"/>
                </a:solidFill>
                <a:latin typeface="华文中宋" pitchFamily="2" charset="-122"/>
                <a:ea typeface="华文中宋" pitchFamily="2" charset="-122"/>
              </a:rPr>
              <a:t>（标的指数收盘价</a:t>
            </a:r>
            <a:r>
              <a:rPr lang="en-US" altLang="zh-CN" sz="1700" kern="0" dirty="0" smtClean="0">
                <a:solidFill>
                  <a:srgbClr val="3366CC"/>
                </a:solidFill>
                <a:latin typeface="华文中宋" pitchFamily="2" charset="-122"/>
                <a:ea typeface="华文中宋" pitchFamily="2" charset="-122"/>
              </a:rPr>
              <a:t>×</a:t>
            </a:r>
            <a:r>
              <a:rPr lang="zh-CN" altLang="en-US" sz="1700" kern="0" dirty="0" smtClean="0">
                <a:solidFill>
                  <a:srgbClr val="3366CC"/>
                </a:solidFill>
                <a:latin typeface="华文中宋" pitchFamily="2" charset="-122"/>
                <a:ea typeface="华文中宋" pitchFamily="2" charset="-122"/>
              </a:rPr>
              <a:t>合约乘数</a:t>
            </a:r>
            <a:r>
              <a:rPr lang="en-US" altLang="zh-CN" sz="1700" kern="0" dirty="0" smtClean="0">
                <a:solidFill>
                  <a:srgbClr val="3366CC"/>
                </a:solidFill>
                <a:latin typeface="华文中宋" pitchFamily="2" charset="-122"/>
                <a:ea typeface="华文中宋" pitchFamily="2" charset="-122"/>
              </a:rPr>
              <a:t>×</a:t>
            </a:r>
            <a:r>
              <a:rPr lang="zh-CN" altLang="en-US" sz="1700" kern="0" dirty="0" smtClean="0">
                <a:solidFill>
                  <a:srgbClr val="3366CC"/>
                </a:solidFill>
                <a:latin typeface="华文中宋" pitchFamily="2" charset="-122"/>
                <a:ea typeface="华文中宋" pitchFamily="2" charset="-122"/>
              </a:rPr>
              <a:t>股指期权合约保证金调整系数</a:t>
            </a:r>
            <a:r>
              <a:rPr lang="en-US" altLang="zh-CN" sz="1700" kern="0" dirty="0" smtClean="0">
                <a:solidFill>
                  <a:srgbClr val="3366CC"/>
                </a:solidFill>
                <a:latin typeface="华文中宋" pitchFamily="2" charset="-122"/>
                <a:ea typeface="华文中宋" pitchFamily="2" charset="-122"/>
              </a:rPr>
              <a:t>-</a:t>
            </a:r>
            <a:r>
              <a:rPr lang="zh-CN" altLang="en-US" sz="1700" kern="0" dirty="0" smtClean="0">
                <a:solidFill>
                  <a:srgbClr val="3366CC"/>
                </a:solidFill>
                <a:latin typeface="华文中宋" pitchFamily="2" charset="-122"/>
                <a:ea typeface="华文中宋" pitchFamily="2" charset="-122"/>
              </a:rPr>
              <a:t>虚值额，</a:t>
            </a:r>
            <a:endParaRPr lang="en-US" altLang="zh-CN" sz="1700" kern="0" dirty="0" smtClean="0">
              <a:solidFill>
                <a:srgbClr val="3366CC"/>
              </a:solidFill>
              <a:latin typeface="华文中宋" pitchFamily="2" charset="-122"/>
              <a:ea typeface="华文中宋" pitchFamily="2" charset="-122"/>
            </a:endParaRPr>
          </a:p>
          <a:p>
            <a:pPr marL="457200" lvl="1" indent="0">
              <a:lnSpc>
                <a:spcPct val="150000"/>
              </a:lnSpc>
              <a:buFontTx/>
              <a:buNone/>
              <a:defRPr/>
            </a:pPr>
            <a:r>
              <a:rPr lang="zh-CN" altLang="en-US" sz="1700" kern="0" dirty="0" smtClean="0">
                <a:solidFill>
                  <a:srgbClr val="3366CC"/>
                </a:solidFill>
                <a:latin typeface="华文中宋" pitchFamily="2" charset="-122"/>
                <a:ea typeface="华文中宋" pitchFamily="2" charset="-122"/>
              </a:rPr>
              <a:t>最低保障系数</a:t>
            </a:r>
            <a:r>
              <a:rPr lang="en-US" altLang="zh-CN" sz="1700" kern="0" dirty="0" smtClean="0">
                <a:solidFill>
                  <a:srgbClr val="3366CC"/>
                </a:solidFill>
                <a:latin typeface="华文中宋" pitchFamily="2" charset="-122"/>
                <a:ea typeface="华文中宋" pitchFamily="2" charset="-122"/>
              </a:rPr>
              <a:t>×</a:t>
            </a:r>
            <a:r>
              <a:rPr lang="zh-CN" altLang="en-US" sz="1700" kern="0" dirty="0" smtClean="0">
                <a:solidFill>
                  <a:srgbClr val="3366CC"/>
                </a:solidFill>
                <a:latin typeface="华文中宋" pitchFamily="2" charset="-122"/>
                <a:ea typeface="华文中宋" pitchFamily="2" charset="-122"/>
              </a:rPr>
              <a:t>标的指数收盘价</a:t>
            </a:r>
            <a:r>
              <a:rPr lang="en-US" altLang="zh-CN" sz="1700" kern="0" dirty="0" smtClean="0">
                <a:solidFill>
                  <a:srgbClr val="3366CC"/>
                </a:solidFill>
                <a:latin typeface="华文中宋" pitchFamily="2" charset="-122"/>
                <a:ea typeface="华文中宋" pitchFamily="2" charset="-122"/>
              </a:rPr>
              <a:t>×</a:t>
            </a:r>
            <a:r>
              <a:rPr lang="zh-CN" altLang="en-US" sz="1700" kern="0" dirty="0" smtClean="0">
                <a:solidFill>
                  <a:srgbClr val="3366CC"/>
                </a:solidFill>
                <a:latin typeface="华文中宋" pitchFamily="2" charset="-122"/>
                <a:ea typeface="华文中宋" pitchFamily="2" charset="-122"/>
              </a:rPr>
              <a:t>合约乘数</a:t>
            </a:r>
            <a:r>
              <a:rPr lang="en-US" altLang="zh-CN" sz="1700" kern="0" dirty="0" smtClean="0">
                <a:solidFill>
                  <a:srgbClr val="3366CC"/>
                </a:solidFill>
                <a:latin typeface="华文中宋" pitchFamily="2" charset="-122"/>
                <a:ea typeface="华文中宋" pitchFamily="2" charset="-122"/>
              </a:rPr>
              <a:t>×</a:t>
            </a:r>
            <a:r>
              <a:rPr lang="zh-CN" altLang="en-US" sz="1700" kern="0" dirty="0" smtClean="0">
                <a:solidFill>
                  <a:srgbClr val="3366CC"/>
                </a:solidFill>
                <a:latin typeface="华文中宋" pitchFamily="2" charset="-122"/>
                <a:ea typeface="华文中宋" pitchFamily="2" charset="-122"/>
              </a:rPr>
              <a:t>股指期权合约保证金调整系数）</a:t>
            </a:r>
            <a:endParaRPr lang="en-US" altLang="zh-CN" sz="1700" kern="0" dirty="0" smtClean="0">
              <a:solidFill>
                <a:srgbClr val="3366CC"/>
              </a:solidFill>
              <a:latin typeface="华文中宋" pitchFamily="2" charset="-122"/>
              <a:ea typeface="华文中宋" pitchFamily="2" charset="-122"/>
            </a:endParaRPr>
          </a:p>
          <a:p>
            <a:pPr marL="457200" lvl="1" indent="0">
              <a:lnSpc>
                <a:spcPct val="150000"/>
              </a:lnSpc>
              <a:buFontTx/>
              <a:buNone/>
              <a:defRPr/>
            </a:pPr>
            <a:endParaRPr lang="en-US" altLang="zh-CN" sz="1800" kern="0" dirty="0" smtClean="0">
              <a:solidFill>
                <a:srgbClr val="3366CC"/>
              </a:solidFill>
              <a:latin typeface="华文中宋" pitchFamily="2" charset="-122"/>
              <a:ea typeface="华文中宋" pitchFamily="2" charset="-122"/>
            </a:endParaRPr>
          </a:p>
          <a:p>
            <a:pPr marL="457200" lvl="1" indent="0">
              <a:lnSpc>
                <a:spcPct val="150000"/>
              </a:lnSpc>
              <a:buFont typeface="Wingdings" pitchFamily="2" charset="2"/>
              <a:buChar char="Ø"/>
              <a:defRPr/>
            </a:pPr>
            <a:r>
              <a:rPr lang="zh-CN" altLang="en-US" sz="1600" kern="0" dirty="0" smtClean="0">
                <a:solidFill>
                  <a:srgbClr val="3366CC"/>
                </a:solidFill>
                <a:latin typeface="华文中宋" pitchFamily="2" charset="-122"/>
                <a:ea typeface="华文中宋" pitchFamily="2" charset="-122"/>
              </a:rPr>
              <a:t>其中，看涨期权虚值额为：</a:t>
            </a:r>
            <a:r>
              <a:rPr lang="en-US" altLang="zh-CN" sz="1600" kern="0" dirty="0" smtClean="0">
                <a:solidFill>
                  <a:srgbClr val="3366CC"/>
                </a:solidFill>
                <a:latin typeface="华文中宋" pitchFamily="2" charset="-122"/>
                <a:ea typeface="华文中宋" pitchFamily="2" charset="-122"/>
              </a:rPr>
              <a:t>max</a:t>
            </a:r>
            <a:r>
              <a:rPr lang="zh-CN" altLang="en-US" sz="1600" kern="0" dirty="0" smtClean="0">
                <a:solidFill>
                  <a:srgbClr val="3366CC"/>
                </a:solidFill>
                <a:latin typeface="华文中宋" pitchFamily="2" charset="-122"/>
                <a:ea typeface="华文中宋" pitchFamily="2" charset="-122"/>
              </a:rPr>
              <a:t>（（股指期权合约行权价格</a:t>
            </a:r>
            <a:r>
              <a:rPr lang="en-US" altLang="zh-CN" sz="1600" kern="0" dirty="0" smtClean="0">
                <a:solidFill>
                  <a:srgbClr val="3366CC"/>
                </a:solidFill>
                <a:latin typeface="华文中宋" pitchFamily="2" charset="-122"/>
                <a:ea typeface="华文中宋" pitchFamily="2" charset="-122"/>
              </a:rPr>
              <a:t>-</a:t>
            </a:r>
            <a:r>
              <a:rPr lang="zh-CN" altLang="en-US" sz="1600" kern="0" dirty="0" smtClean="0">
                <a:solidFill>
                  <a:srgbClr val="3366CC"/>
                </a:solidFill>
                <a:latin typeface="华文中宋" pitchFamily="2" charset="-122"/>
                <a:ea typeface="华文中宋" pitchFamily="2" charset="-122"/>
              </a:rPr>
              <a:t>标的指数收盘价）</a:t>
            </a:r>
            <a:r>
              <a:rPr lang="en-US" altLang="zh-CN" sz="1600" kern="0" dirty="0" smtClean="0">
                <a:solidFill>
                  <a:srgbClr val="3366CC"/>
                </a:solidFill>
                <a:latin typeface="华文中宋" pitchFamily="2" charset="-122"/>
                <a:ea typeface="华文中宋" pitchFamily="2" charset="-122"/>
              </a:rPr>
              <a:t>×</a:t>
            </a:r>
            <a:r>
              <a:rPr lang="zh-CN" altLang="en-US" sz="1600" kern="0" dirty="0" smtClean="0">
                <a:solidFill>
                  <a:srgbClr val="3366CC"/>
                </a:solidFill>
                <a:latin typeface="华文中宋" pitchFamily="2" charset="-122"/>
                <a:ea typeface="华文中宋" pitchFamily="2" charset="-122"/>
              </a:rPr>
              <a:t>合约乘数，</a:t>
            </a:r>
            <a:r>
              <a:rPr lang="en-US" altLang="zh-CN" sz="1600" kern="0" dirty="0" smtClean="0">
                <a:solidFill>
                  <a:srgbClr val="3366CC"/>
                </a:solidFill>
                <a:latin typeface="华文中宋" pitchFamily="2" charset="-122"/>
                <a:ea typeface="华文中宋" pitchFamily="2" charset="-122"/>
              </a:rPr>
              <a:t>0</a:t>
            </a:r>
            <a:r>
              <a:rPr lang="zh-CN" altLang="en-US" sz="1600" kern="0" dirty="0" smtClean="0">
                <a:solidFill>
                  <a:srgbClr val="3366CC"/>
                </a:solidFill>
                <a:latin typeface="华文中宋" pitchFamily="2" charset="-122"/>
                <a:ea typeface="华文中宋" pitchFamily="2" charset="-122"/>
              </a:rPr>
              <a:t>）；看跌期权虚值额为：</a:t>
            </a:r>
            <a:r>
              <a:rPr lang="en-US" altLang="zh-CN" sz="1600" kern="0" dirty="0" smtClean="0">
                <a:solidFill>
                  <a:srgbClr val="3366CC"/>
                </a:solidFill>
                <a:latin typeface="华文中宋" pitchFamily="2" charset="-122"/>
                <a:ea typeface="华文中宋" pitchFamily="2" charset="-122"/>
              </a:rPr>
              <a:t>max</a:t>
            </a:r>
            <a:r>
              <a:rPr lang="zh-CN" altLang="en-US" sz="1600" kern="0" dirty="0" smtClean="0">
                <a:solidFill>
                  <a:srgbClr val="3366CC"/>
                </a:solidFill>
                <a:latin typeface="华文中宋" pitchFamily="2" charset="-122"/>
                <a:ea typeface="华文中宋" pitchFamily="2" charset="-122"/>
              </a:rPr>
              <a:t>（（标的指数收盘价</a:t>
            </a:r>
            <a:r>
              <a:rPr lang="en-US" altLang="zh-CN" sz="1600" kern="0" dirty="0" smtClean="0">
                <a:solidFill>
                  <a:srgbClr val="3366CC"/>
                </a:solidFill>
                <a:latin typeface="华文中宋" pitchFamily="2" charset="-122"/>
                <a:ea typeface="华文中宋" pitchFamily="2" charset="-122"/>
              </a:rPr>
              <a:t>-</a:t>
            </a:r>
            <a:r>
              <a:rPr lang="zh-CN" altLang="en-US" sz="1600" kern="0" dirty="0" smtClean="0">
                <a:solidFill>
                  <a:srgbClr val="3366CC"/>
                </a:solidFill>
                <a:latin typeface="华文中宋" pitchFamily="2" charset="-122"/>
                <a:ea typeface="华文中宋" pitchFamily="2" charset="-122"/>
              </a:rPr>
              <a:t>股指期权合约行权价格）</a:t>
            </a:r>
            <a:r>
              <a:rPr lang="en-US" altLang="zh-CN" sz="1600" kern="0" dirty="0" smtClean="0">
                <a:solidFill>
                  <a:srgbClr val="3366CC"/>
                </a:solidFill>
                <a:latin typeface="华文中宋" pitchFamily="2" charset="-122"/>
                <a:ea typeface="华文中宋" pitchFamily="2" charset="-122"/>
              </a:rPr>
              <a:t>×</a:t>
            </a:r>
            <a:r>
              <a:rPr lang="zh-CN" altLang="en-US" sz="1600" kern="0" dirty="0" smtClean="0">
                <a:solidFill>
                  <a:srgbClr val="3366CC"/>
                </a:solidFill>
                <a:latin typeface="华文中宋" pitchFamily="2" charset="-122"/>
                <a:ea typeface="华文中宋" pitchFamily="2" charset="-122"/>
              </a:rPr>
              <a:t>合约乘数，</a:t>
            </a:r>
            <a:r>
              <a:rPr lang="en-US" altLang="zh-CN" sz="1600" kern="0" dirty="0" smtClean="0">
                <a:solidFill>
                  <a:srgbClr val="3366CC"/>
                </a:solidFill>
                <a:latin typeface="华文中宋" pitchFamily="2" charset="-122"/>
                <a:ea typeface="华文中宋" pitchFamily="2" charset="-122"/>
              </a:rPr>
              <a:t>0</a:t>
            </a:r>
            <a:r>
              <a:rPr lang="zh-CN" altLang="en-US" sz="1600" kern="0" dirty="0" smtClean="0">
                <a:solidFill>
                  <a:srgbClr val="3366CC"/>
                </a:solidFill>
                <a:latin typeface="华文中宋" pitchFamily="2" charset="-122"/>
                <a:ea typeface="华文中宋" pitchFamily="2" charset="-122"/>
              </a:rPr>
              <a:t>）。</a:t>
            </a:r>
            <a:endParaRPr lang="zh-CN" altLang="zh-CN" sz="1600" kern="0" dirty="0" smtClean="0">
              <a:solidFill>
                <a:srgbClr val="3366CC"/>
              </a:solidFill>
              <a:latin typeface="华文中宋" pitchFamily="2" charset="-122"/>
              <a:ea typeface="华文中宋" pitchFamily="2" charset="-122"/>
            </a:endParaRPr>
          </a:p>
          <a:p>
            <a:pPr marL="457200" lvl="1" indent="0">
              <a:lnSpc>
                <a:spcPct val="150000"/>
              </a:lnSpc>
              <a:buFontTx/>
              <a:buNone/>
              <a:defRPr/>
            </a:pPr>
            <a:endParaRPr lang="zh-CN" altLang="en-US" sz="1800" kern="0" dirty="0" smtClean="0">
              <a:solidFill>
                <a:srgbClr val="3366CC"/>
              </a:solidFill>
              <a:latin typeface="华文中宋" pitchFamily="2" charset="-122"/>
              <a:ea typeface="华文中宋" pitchFamily="2" charset="-122"/>
            </a:endParaRPr>
          </a:p>
          <a:p>
            <a:pPr marL="457200" lvl="1" indent="0">
              <a:lnSpc>
                <a:spcPct val="150000"/>
              </a:lnSpc>
              <a:buFontTx/>
              <a:buNone/>
              <a:defRPr/>
            </a:pPr>
            <a:r>
              <a:rPr lang="zh-CN" altLang="en-US" sz="1800" b="1" kern="0" dirty="0" smtClean="0">
                <a:solidFill>
                  <a:srgbClr val="3366CC"/>
                </a:solidFill>
                <a:latin typeface="华文中宋" pitchFamily="2" charset="-122"/>
                <a:ea typeface="华文中宋" pitchFamily="2" charset="-122"/>
              </a:rPr>
              <a:t>    </a:t>
            </a:r>
            <a:endParaRPr lang="zh-CN" altLang="zh-CN" sz="1800" kern="0" dirty="0">
              <a:solidFill>
                <a:srgbClr val="3366CC"/>
              </a:solidFill>
              <a:latin typeface="华文中宋" pitchFamily="2" charset="-122"/>
              <a:ea typeface="华文中宋" pitchFamily="2" charset="-122"/>
            </a:endParaRPr>
          </a:p>
        </p:txBody>
      </p:sp>
      <p:sp>
        <p:nvSpPr>
          <p:cNvPr id="11" name="矩形 10"/>
          <p:cNvSpPr/>
          <p:nvPr/>
        </p:nvSpPr>
        <p:spPr>
          <a:xfrm>
            <a:off x="1259632" y="3501008"/>
            <a:ext cx="3600400" cy="432048"/>
          </a:xfrm>
          <a:prstGeom prst="rect">
            <a:avLst/>
          </a:prstGeom>
          <a:solidFill>
            <a:schemeClr val="bg1">
              <a:alpha val="0"/>
            </a:schemeClr>
          </a:solidFill>
          <a:ln>
            <a:solidFill>
              <a:srgbClr val="FF33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 name="矩形 11"/>
          <p:cNvSpPr/>
          <p:nvPr/>
        </p:nvSpPr>
        <p:spPr>
          <a:xfrm>
            <a:off x="935621" y="4005064"/>
            <a:ext cx="7560840" cy="864096"/>
          </a:xfrm>
          <a:prstGeom prst="rect">
            <a:avLst/>
          </a:prstGeom>
          <a:solidFill>
            <a:schemeClr val="lt1">
              <a:alpha val="0"/>
            </a:schemeClr>
          </a:solidFill>
          <a:ln>
            <a:solidFill>
              <a:srgbClr val="FF33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 xmlns:p14="http://schemas.microsoft.com/office/powerpoint/2010/main" val="2939709100"/>
      </p:ext>
    </p:extLst>
  </p:cSld>
  <p:clrMapOvr>
    <a:masterClrMapping/>
  </p:clrMapOvr>
  <p:transition spd="med">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3"/>
          <p:cNvSpPr>
            <a:spLocks noGrp="1" noChangeArrowheads="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eaLnBrk="0" fontAlgn="base" hangingPunct="0">
              <a:spcBef>
                <a:spcPct val="0"/>
              </a:spcBef>
              <a:spcAft>
                <a:spcPct val="0"/>
              </a:spcAft>
              <a:defRPr sz="1600">
                <a:solidFill>
                  <a:schemeClr val="tx1"/>
                </a:solidFill>
                <a:latin typeface="Arial" charset="0"/>
                <a:ea typeface="宋体" pitchFamily="2" charset="-122"/>
              </a:defRPr>
            </a:lvl6pPr>
            <a:lvl7pPr marL="2971800" indent="-228600" eaLnBrk="0" fontAlgn="base" hangingPunct="0">
              <a:spcBef>
                <a:spcPct val="0"/>
              </a:spcBef>
              <a:spcAft>
                <a:spcPct val="0"/>
              </a:spcAft>
              <a:defRPr sz="1600">
                <a:solidFill>
                  <a:schemeClr val="tx1"/>
                </a:solidFill>
                <a:latin typeface="Arial" charset="0"/>
                <a:ea typeface="宋体" pitchFamily="2" charset="-122"/>
              </a:defRPr>
            </a:lvl7pPr>
            <a:lvl8pPr marL="3429000" indent="-228600" eaLnBrk="0" fontAlgn="base" hangingPunct="0">
              <a:spcBef>
                <a:spcPct val="0"/>
              </a:spcBef>
              <a:spcAft>
                <a:spcPct val="0"/>
              </a:spcAft>
              <a:defRPr sz="1600">
                <a:solidFill>
                  <a:schemeClr val="tx1"/>
                </a:solidFill>
                <a:latin typeface="Arial" charset="0"/>
                <a:ea typeface="宋体" pitchFamily="2" charset="-122"/>
              </a:defRPr>
            </a:lvl8pPr>
            <a:lvl9pPr marL="3886200" indent="-228600" eaLnBrk="0" fontAlgn="base" hangingPunct="0">
              <a:spcBef>
                <a:spcPct val="0"/>
              </a:spcBef>
              <a:spcAft>
                <a:spcPct val="0"/>
              </a:spcAft>
              <a:defRPr sz="1600">
                <a:solidFill>
                  <a:schemeClr val="tx1"/>
                </a:solidFill>
                <a:latin typeface="Arial" charset="0"/>
                <a:ea typeface="宋体" pitchFamily="2" charset="-122"/>
              </a:defRPr>
            </a:lvl9pPr>
          </a:lstStyle>
          <a:p>
            <a:pPr eaLnBrk="1" hangingPunct="1"/>
            <a:r>
              <a:rPr lang="en-US" altLang="zh-CN" sz="1000" smtClean="0">
                <a:solidFill>
                  <a:srgbClr val="969696"/>
                </a:solidFill>
              </a:rPr>
              <a:t>- </a:t>
            </a:r>
            <a:fld id="{C296C7C0-573B-4D4D-B405-8EBB6489B75E}" type="slidenum">
              <a:rPr lang="en-US" altLang="zh-CN" sz="1000" smtClean="0">
                <a:solidFill>
                  <a:srgbClr val="969696"/>
                </a:solidFill>
              </a:rPr>
              <a:pPr eaLnBrk="1" hangingPunct="1"/>
              <a:t>27</a:t>
            </a:fld>
            <a:r>
              <a:rPr lang="en-US" altLang="zh-CN" sz="1000" smtClean="0">
                <a:solidFill>
                  <a:srgbClr val="969696"/>
                </a:solidFill>
              </a:rPr>
              <a:t> -</a:t>
            </a:r>
          </a:p>
        </p:txBody>
      </p:sp>
      <p:sp>
        <p:nvSpPr>
          <p:cNvPr id="30724" name="灯片编号占位符 3"/>
          <p:cNvSpPr txBox="1">
            <a:spLocks noGrp="1"/>
          </p:cNvSpPr>
          <p:nvPr/>
        </p:nvSpPr>
        <p:spPr bwMode="auto">
          <a:xfrm>
            <a:off x="7342188" y="6237288"/>
            <a:ext cx="1801812" cy="3317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eaLnBrk="0" fontAlgn="base" hangingPunct="0">
              <a:spcBef>
                <a:spcPct val="0"/>
              </a:spcBef>
              <a:spcAft>
                <a:spcPct val="0"/>
              </a:spcAft>
              <a:defRPr sz="1600">
                <a:solidFill>
                  <a:schemeClr val="tx1"/>
                </a:solidFill>
                <a:latin typeface="Arial" charset="0"/>
                <a:ea typeface="宋体" pitchFamily="2" charset="-122"/>
              </a:defRPr>
            </a:lvl6pPr>
            <a:lvl7pPr marL="2971800" indent="-228600" eaLnBrk="0" fontAlgn="base" hangingPunct="0">
              <a:spcBef>
                <a:spcPct val="0"/>
              </a:spcBef>
              <a:spcAft>
                <a:spcPct val="0"/>
              </a:spcAft>
              <a:defRPr sz="1600">
                <a:solidFill>
                  <a:schemeClr val="tx1"/>
                </a:solidFill>
                <a:latin typeface="Arial" charset="0"/>
                <a:ea typeface="宋体" pitchFamily="2" charset="-122"/>
              </a:defRPr>
            </a:lvl7pPr>
            <a:lvl8pPr marL="3429000" indent="-228600" eaLnBrk="0" fontAlgn="base" hangingPunct="0">
              <a:spcBef>
                <a:spcPct val="0"/>
              </a:spcBef>
              <a:spcAft>
                <a:spcPct val="0"/>
              </a:spcAft>
              <a:defRPr sz="1600">
                <a:solidFill>
                  <a:schemeClr val="tx1"/>
                </a:solidFill>
                <a:latin typeface="Arial" charset="0"/>
                <a:ea typeface="宋体" pitchFamily="2" charset="-122"/>
              </a:defRPr>
            </a:lvl8pPr>
            <a:lvl9pPr marL="3886200" indent="-228600" eaLnBrk="0" fontAlgn="base" hangingPunct="0">
              <a:spcBef>
                <a:spcPct val="0"/>
              </a:spcBef>
              <a:spcAft>
                <a:spcPct val="0"/>
              </a:spcAft>
              <a:defRPr sz="1600">
                <a:solidFill>
                  <a:schemeClr val="tx1"/>
                </a:solidFill>
                <a:latin typeface="Arial" charset="0"/>
                <a:ea typeface="宋体" pitchFamily="2" charset="-122"/>
              </a:defRPr>
            </a:lvl9pPr>
          </a:lstStyle>
          <a:p>
            <a:pPr algn="r" eaLnBrk="1" fontAlgn="base" hangingPunct="1">
              <a:spcBef>
                <a:spcPct val="0"/>
              </a:spcBef>
              <a:spcAft>
                <a:spcPct val="0"/>
              </a:spcAft>
            </a:pPr>
            <a:r>
              <a:rPr lang="en-US" altLang="zh-CN" sz="1000" b="1">
                <a:solidFill>
                  <a:srgbClr val="969696"/>
                </a:solidFill>
              </a:rPr>
              <a:t>- </a:t>
            </a:r>
            <a:fld id="{D78C4A81-1D1D-4D43-9CE8-AAF6CA3640CD}" type="slidenum">
              <a:rPr lang="en-US" altLang="zh-CN" sz="1000" b="1">
                <a:solidFill>
                  <a:srgbClr val="969696"/>
                </a:solidFill>
              </a:rPr>
              <a:pPr algn="r" eaLnBrk="1" fontAlgn="base" hangingPunct="1">
                <a:spcBef>
                  <a:spcPct val="0"/>
                </a:spcBef>
                <a:spcAft>
                  <a:spcPct val="0"/>
                </a:spcAft>
              </a:pPr>
              <a:t>27</a:t>
            </a:fld>
            <a:r>
              <a:rPr lang="en-US" altLang="zh-CN" sz="1000" b="1">
                <a:solidFill>
                  <a:srgbClr val="969696"/>
                </a:solidFill>
              </a:rPr>
              <a:t> -</a:t>
            </a:r>
          </a:p>
        </p:txBody>
      </p:sp>
      <p:sp>
        <p:nvSpPr>
          <p:cNvPr id="30725" name="灯片编号占位符 1"/>
          <p:cNvSpPr txBox="1">
            <a:spLocks noGrp="1"/>
          </p:cNvSpPr>
          <p:nvPr/>
        </p:nvSpPr>
        <p:spPr bwMode="auto">
          <a:xfrm>
            <a:off x="7342188" y="6237288"/>
            <a:ext cx="1801812" cy="3317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eaLnBrk="0" fontAlgn="base" hangingPunct="0">
              <a:spcBef>
                <a:spcPct val="0"/>
              </a:spcBef>
              <a:spcAft>
                <a:spcPct val="0"/>
              </a:spcAft>
              <a:defRPr sz="1600">
                <a:solidFill>
                  <a:schemeClr val="tx1"/>
                </a:solidFill>
                <a:latin typeface="Arial" charset="0"/>
                <a:ea typeface="宋体" pitchFamily="2" charset="-122"/>
              </a:defRPr>
            </a:lvl6pPr>
            <a:lvl7pPr marL="2971800" indent="-228600" eaLnBrk="0" fontAlgn="base" hangingPunct="0">
              <a:spcBef>
                <a:spcPct val="0"/>
              </a:spcBef>
              <a:spcAft>
                <a:spcPct val="0"/>
              </a:spcAft>
              <a:defRPr sz="1600">
                <a:solidFill>
                  <a:schemeClr val="tx1"/>
                </a:solidFill>
                <a:latin typeface="Arial" charset="0"/>
                <a:ea typeface="宋体" pitchFamily="2" charset="-122"/>
              </a:defRPr>
            </a:lvl7pPr>
            <a:lvl8pPr marL="3429000" indent="-228600" eaLnBrk="0" fontAlgn="base" hangingPunct="0">
              <a:spcBef>
                <a:spcPct val="0"/>
              </a:spcBef>
              <a:spcAft>
                <a:spcPct val="0"/>
              </a:spcAft>
              <a:defRPr sz="1600">
                <a:solidFill>
                  <a:schemeClr val="tx1"/>
                </a:solidFill>
                <a:latin typeface="Arial" charset="0"/>
                <a:ea typeface="宋体" pitchFamily="2" charset="-122"/>
              </a:defRPr>
            </a:lvl8pPr>
            <a:lvl9pPr marL="3886200" indent="-228600" eaLnBrk="0" fontAlgn="base" hangingPunct="0">
              <a:spcBef>
                <a:spcPct val="0"/>
              </a:spcBef>
              <a:spcAft>
                <a:spcPct val="0"/>
              </a:spcAft>
              <a:defRPr sz="1600">
                <a:solidFill>
                  <a:schemeClr val="tx1"/>
                </a:solidFill>
                <a:latin typeface="Arial" charset="0"/>
                <a:ea typeface="宋体" pitchFamily="2" charset="-122"/>
              </a:defRPr>
            </a:lvl9pPr>
          </a:lstStyle>
          <a:p>
            <a:pPr algn="r" eaLnBrk="1" fontAlgn="base" hangingPunct="1">
              <a:spcBef>
                <a:spcPct val="0"/>
              </a:spcBef>
              <a:spcAft>
                <a:spcPct val="0"/>
              </a:spcAft>
            </a:pPr>
            <a:r>
              <a:rPr lang="en-US" altLang="zh-CN" sz="1000" b="1">
                <a:solidFill>
                  <a:srgbClr val="969696"/>
                </a:solidFill>
              </a:rPr>
              <a:t>- </a:t>
            </a:r>
            <a:fld id="{C922AAA2-D64F-4D9D-80F4-1CAB78513DA3}" type="slidenum">
              <a:rPr lang="en-US" altLang="zh-CN" sz="1000" b="1">
                <a:solidFill>
                  <a:srgbClr val="969696"/>
                </a:solidFill>
              </a:rPr>
              <a:pPr algn="r" eaLnBrk="1" fontAlgn="base" hangingPunct="1">
                <a:spcBef>
                  <a:spcPct val="0"/>
                </a:spcBef>
                <a:spcAft>
                  <a:spcPct val="0"/>
                </a:spcAft>
              </a:pPr>
              <a:t>27</a:t>
            </a:fld>
            <a:r>
              <a:rPr lang="en-US" altLang="zh-CN" sz="1000" b="1">
                <a:solidFill>
                  <a:srgbClr val="969696"/>
                </a:solidFill>
              </a:rPr>
              <a:t> -</a:t>
            </a:r>
          </a:p>
        </p:txBody>
      </p:sp>
      <p:sp>
        <p:nvSpPr>
          <p:cNvPr id="7" name="标题 1"/>
          <p:cNvSpPr txBox="1">
            <a:spLocks/>
          </p:cNvSpPr>
          <p:nvPr/>
        </p:nvSpPr>
        <p:spPr>
          <a:xfrm>
            <a:off x="179512" y="1628800"/>
            <a:ext cx="6408738" cy="647700"/>
          </a:xfrm>
          <a:prstGeom prst="rect">
            <a:avLst/>
          </a:prstGeom>
        </p:spPr>
        <p:txBody>
          <a:bodyPr/>
          <a:lstStyle>
            <a:lvl1pPr algn="l" rtl="0" eaLnBrk="0" fontAlgn="base" hangingPunct="0">
              <a:spcBef>
                <a:spcPct val="0"/>
              </a:spcBef>
              <a:spcAft>
                <a:spcPct val="0"/>
              </a:spcAft>
              <a:buFont typeface="Wingdings" pitchFamily="2" charset="2"/>
              <a:buChar char="l"/>
              <a:defRPr sz="2800" b="1">
                <a:solidFill>
                  <a:schemeClr val="accent2"/>
                </a:solidFill>
                <a:latin typeface="+mj-lt"/>
                <a:ea typeface="+mj-ea"/>
                <a:cs typeface="+mj-cs"/>
              </a:defRPr>
            </a:lvl1pPr>
            <a:lvl2pPr algn="l" rtl="0" eaLnBrk="0" fontAlgn="base" hangingPunct="0">
              <a:spcBef>
                <a:spcPct val="0"/>
              </a:spcBef>
              <a:spcAft>
                <a:spcPct val="0"/>
              </a:spcAft>
              <a:buFont typeface="Wingdings" pitchFamily="2" charset="2"/>
              <a:buChar char="l"/>
              <a:defRPr sz="2800" b="1">
                <a:solidFill>
                  <a:schemeClr val="accent2"/>
                </a:solidFill>
                <a:latin typeface="Arial" charset="0"/>
                <a:ea typeface="黑体" pitchFamily="2" charset="-122"/>
              </a:defRPr>
            </a:lvl2pPr>
            <a:lvl3pPr algn="l" rtl="0" eaLnBrk="0" fontAlgn="base" hangingPunct="0">
              <a:spcBef>
                <a:spcPct val="0"/>
              </a:spcBef>
              <a:spcAft>
                <a:spcPct val="0"/>
              </a:spcAft>
              <a:buFont typeface="Wingdings" pitchFamily="2" charset="2"/>
              <a:buChar char="l"/>
              <a:defRPr sz="2800" b="1">
                <a:solidFill>
                  <a:schemeClr val="accent2"/>
                </a:solidFill>
                <a:latin typeface="Arial" charset="0"/>
                <a:ea typeface="黑体" pitchFamily="2" charset="-122"/>
              </a:defRPr>
            </a:lvl3pPr>
            <a:lvl4pPr algn="l" rtl="0" eaLnBrk="0" fontAlgn="base" hangingPunct="0">
              <a:spcBef>
                <a:spcPct val="0"/>
              </a:spcBef>
              <a:spcAft>
                <a:spcPct val="0"/>
              </a:spcAft>
              <a:buFont typeface="Wingdings" pitchFamily="2" charset="2"/>
              <a:buChar char="l"/>
              <a:defRPr sz="2800" b="1">
                <a:solidFill>
                  <a:schemeClr val="accent2"/>
                </a:solidFill>
                <a:latin typeface="Arial" charset="0"/>
                <a:ea typeface="黑体" pitchFamily="2" charset="-122"/>
              </a:defRPr>
            </a:lvl4pPr>
            <a:lvl5pPr algn="l" rtl="0" eaLnBrk="0" fontAlgn="base" hangingPunct="0">
              <a:spcBef>
                <a:spcPct val="0"/>
              </a:spcBef>
              <a:spcAft>
                <a:spcPct val="0"/>
              </a:spcAft>
              <a:buFont typeface="Wingdings" pitchFamily="2" charset="2"/>
              <a:buChar char="l"/>
              <a:defRPr sz="2800" b="1">
                <a:solidFill>
                  <a:schemeClr val="accent2"/>
                </a:solidFill>
                <a:latin typeface="Arial" charset="0"/>
                <a:ea typeface="黑体" pitchFamily="2" charset="-122"/>
              </a:defRPr>
            </a:lvl5pPr>
            <a:lvl6pPr marL="457200" algn="l" rtl="0" fontAlgn="base">
              <a:spcBef>
                <a:spcPct val="0"/>
              </a:spcBef>
              <a:spcAft>
                <a:spcPct val="0"/>
              </a:spcAft>
              <a:buFont typeface="Wingdings" pitchFamily="2" charset="2"/>
              <a:buChar char="l"/>
              <a:defRPr sz="2800" b="1">
                <a:solidFill>
                  <a:schemeClr val="accent2"/>
                </a:solidFill>
                <a:latin typeface="Arial" charset="0"/>
                <a:ea typeface="黑体" pitchFamily="2" charset="-122"/>
              </a:defRPr>
            </a:lvl6pPr>
            <a:lvl7pPr marL="914400" algn="l" rtl="0" fontAlgn="base">
              <a:spcBef>
                <a:spcPct val="0"/>
              </a:spcBef>
              <a:spcAft>
                <a:spcPct val="0"/>
              </a:spcAft>
              <a:buFont typeface="Wingdings" pitchFamily="2" charset="2"/>
              <a:buChar char="l"/>
              <a:defRPr sz="2800" b="1">
                <a:solidFill>
                  <a:schemeClr val="accent2"/>
                </a:solidFill>
                <a:latin typeface="Arial" charset="0"/>
                <a:ea typeface="黑体" pitchFamily="2" charset="-122"/>
              </a:defRPr>
            </a:lvl7pPr>
            <a:lvl8pPr marL="1371600" algn="l" rtl="0" fontAlgn="base">
              <a:spcBef>
                <a:spcPct val="0"/>
              </a:spcBef>
              <a:spcAft>
                <a:spcPct val="0"/>
              </a:spcAft>
              <a:buFont typeface="Wingdings" pitchFamily="2" charset="2"/>
              <a:buChar char="l"/>
              <a:defRPr sz="2800" b="1">
                <a:solidFill>
                  <a:schemeClr val="accent2"/>
                </a:solidFill>
                <a:latin typeface="Arial" charset="0"/>
                <a:ea typeface="黑体" pitchFamily="2" charset="-122"/>
              </a:defRPr>
            </a:lvl8pPr>
            <a:lvl9pPr marL="1828800" algn="l" rtl="0" fontAlgn="base">
              <a:spcBef>
                <a:spcPct val="0"/>
              </a:spcBef>
              <a:spcAft>
                <a:spcPct val="0"/>
              </a:spcAft>
              <a:buFont typeface="Wingdings" pitchFamily="2" charset="2"/>
              <a:buChar char="l"/>
              <a:defRPr sz="2800" b="1">
                <a:solidFill>
                  <a:schemeClr val="accent2"/>
                </a:solidFill>
                <a:latin typeface="Arial" charset="0"/>
                <a:ea typeface="黑体" pitchFamily="2" charset="-122"/>
              </a:defRPr>
            </a:lvl9pPr>
          </a:lstStyle>
          <a:p>
            <a:pPr>
              <a:buFont typeface="Wingdings" pitchFamily="2" charset="2"/>
              <a:buNone/>
            </a:pPr>
            <a:r>
              <a:rPr lang="en-US" altLang="zh-CN" sz="2400" dirty="0" smtClean="0">
                <a:solidFill>
                  <a:srgbClr val="3366CC"/>
                </a:solidFill>
                <a:latin typeface="华文中宋" pitchFamily="2" charset="-122"/>
                <a:ea typeface="华文中宋" pitchFamily="2" charset="-122"/>
              </a:rPr>
              <a:t>1.  </a:t>
            </a:r>
            <a:r>
              <a:rPr lang="zh-CN" altLang="en-US" sz="2400" dirty="0" smtClean="0">
                <a:solidFill>
                  <a:srgbClr val="3366CC"/>
                </a:solidFill>
                <a:latin typeface="华文中宋" pitchFamily="2" charset="-122"/>
                <a:ea typeface="华文中宋" pitchFamily="2" charset="-122"/>
              </a:rPr>
              <a:t>保证金制度</a:t>
            </a:r>
            <a:endParaRPr lang="zh-CN" altLang="en-US" sz="2400" dirty="0">
              <a:solidFill>
                <a:srgbClr val="3366CC"/>
              </a:solidFill>
              <a:latin typeface="华文中宋" pitchFamily="2" charset="-122"/>
              <a:ea typeface="华文中宋" pitchFamily="2" charset="-122"/>
            </a:endParaRPr>
          </a:p>
        </p:txBody>
      </p:sp>
      <p:sp>
        <p:nvSpPr>
          <p:cNvPr id="8" name="矩形 7"/>
          <p:cNvSpPr/>
          <p:nvPr/>
        </p:nvSpPr>
        <p:spPr>
          <a:xfrm>
            <a:off x="0" y="980728"/>
            <a:ext cx="5070619" cy="480131"/>
          </a:xfrm>
          <a:prstGeom prst="rect">
            <a:avLst/>
          </a:prstGeom>
        </p:spPr>
        <p:txBody>
          <a:bodyPr wrap="none">
            <a:spAutoFit/>
          </a:bodyPr>
          <a:lstStyle/>
          <a:p>
            <a:pPr marL="571500" lvl="0" indent="-571500" defTabSz="889000">
              <a:lnSpc>
                <a:spcPct val="90000"/>
              </a:lnSpc>
              <a:spcAft>
                <a:spcPct val="35000"/>
              </a:spcAft>
              <a:buClr>
                <a:srgbClr val="33CC33"/>
              </a:buClr>
              <a:buFont typeface="Wingdings" pitchFamily="2" charset="2"/>
              <a:buChar char="p"/>
            </a:pPr>
            <a:r>
              <a:rPr lang="zh-CN" altLang="en-US" sz="2800" b="1" dirty="0">
                <a:solidFill>
                  <a:srgbClr val="3366CC"/>
                </a:solidFill>
                <a:latin typeface="华文中宋" pitchFamily="2" charset="-122"/>
                <a:ea typeface="华文中宋" pitchFamily="2" charset="-122"/>
              </a:rPr>
              <a:t>股指期权仿真交易核心制度</a:t>
            </a:r>
          </a:p>
        </p:txBody>
      </p:sp>
      <p:sp>
        <p:nvSpPr>
          <p:cNvPr id="10" name="内容占位符 2"/>
          <p:cNvSpPr txBox="1">
            <a:spLocks/>
          </p:cNvSpPr>
          <p:nvPr/>
        </p:nvSpPr>
        <p:spPr bwMode="auto">
          <a:xfrm>
            <a:off x="467544" y="2276872"/>
            <a:ext cx="8641010" cy="5305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a:lnSpc>
                <a:spcPct val="150000"/>
              </a:lnSpc>
              <a:spcBef>
                <a:spcPts val="0"/>
              </a:spcBef>
              <a:buClr>
                <a:srgbClr val="33CC33"/>
              </a:buClr>
              <a:buFont typeface="Wingdings" pitchFamily="2" charset="2"/>
              <a:buChar char="n"/>
              <a:defRPr/>
            </a:pPr>
            <a:r>
              <a:rPr lang="zh-CN" altLang="en-US" sz="2000" kern="0" dirty="0" smtClean="0">
                <a:solidFill>
                  <a:srgbClr val="3366CC"/>
                </a:solidFill>
                <a:latin typeface="华文中宋" pitchFamily="2" charset="-122"/>
                <a:ea typeface="华文中宋" pitchFamily="2" charset="-122"/>
              </a:rPr>
              <a:t>看跌期权卖方交易保证金计算公式如下</a:t>
            </a:r>
            <a:r>
              <a:rPr lang="zh-CN" altLang="zh-CN" sz="2000" kern="0" dirty="0" smtClean="0">
                <a:solidFill>
                  <a:srgbClr val="3366CC"/>
                </a:solidFill>
                <a:latin typeface="华文中宋" pitchFamily="2" charset="-122"/>
                <a:ea typeface="华文中宋" pitchFamily="2" charset="-122"/>
              </a:rPr>
              <a:t>：</a:t>
            </a:r>
            <a:endParaRPr lang="en-US" altLang="zh-CN" sz="2000" kern="0" dirty="0" smtClean="0">
              <a:solidFill>
                <a:srgbClr val="3366CC"/>
              </a:solidFill>
              <a:latin typeface="华文中宋" pitchFamily="2" charset="-122"/>
              <a:ea typeface="华文中宋" pitchFamily="2" charset="-122"/>
            </a:endParaRPr>
          </a:p>
          <a:p>
            <a:pPr marL="457200" lvl="1" indent="0">
              <a:lnSpc>
                <a:spcPct val="150000"/>
              </a:lnSpc>
              <a:buFontTx/>
              <a:buNone/>
              <a:defRPr/>
            </a:pPr>
            <a:r>
              <a:rPr lang="zh-CN" altLang="en-US" sz="1700" kern="0" dirty="0" smtClean="0">
                <a:solidFill>
                  <a:srgbClr val="3366CC"/>
                </a:solidFill>
                <a:latin typeface="华文中宋" pitchFamily="2" charset="-122"/>
                <a:ea typeface="华文中宋" pitchFamily="2" charset="-122"/>
              </a:rPr>
              <a:t>    </a:t>
            </a:r>
            <a:r>
              <a:rPr lang="zh-CN" altLang="en-US" sz="1700" b="1" kern="0" dirty="0" smtClean="0">
                <a:solidFill>
                  <a:srgbClr val="3366CC"/>
                </a:solidFill>
                <a:latin typeface="华文中宋" pitchFamily="2" charset="-122"/>
                <a:ea typeface="华文中宋" pitchFamily="2" charset="-122"/>
              </a:rPr>
              <a:t>每手</a:t>
            </a:r>
            <a:r>
              <a:rPr lang="zh-CN" altLang="en-US" sz="1700" b="1" kern="0" dirty="0">
                <a:solidFill>
                  <a:srgbClr val="3366CC"/>
                </a:solidFill>
                <a:latin typeface="华文中宋" pitchFamily="2" charset="-122"/>
                <a:ea typeface="华文中宋" pitchFamily="2" charset="-122"/>
              </a:rPr>
              <a:t>看跌</a:t>
            </a:r>
            <a:r>
              <a:rPr lang="zh-CN" altLang="en-US" sz="1700" b="1" kern="0" dirty="0" smtClean="0">
                <a:solidFill>
                  <a:srgbClr val="3366CC"/>
                </a:solidFill>
                <a:latin typeface="华文中宋" pitchFamily="2" charset="-122"/>
                <a:ea typeface="华文中宋" pitchFamily="2" charset="-122"/>
              </a:rPr>
              <a:t>期权交易保证金</a:t>
            </a:r>
            <a:r>
              <a:rPr lang="en-US" altLang="zh-CN" sz="1700" kern="0" dirty="0" smtClean="0">
                <a:solidFill>
                  <a:srgbClr val="3366CC"/>
                </a:solidFill>
                <a:latin typeface="华文中宋" pitchFamily="2" charset="-122"/>
                <a:ea typeface="华文中宋" pitchFamily="2" charset="-122"/>
              </a:rPr>
              <a:t>=</a:t>
            </a:r>
          </a:p>
          <a:p>
            <a:pPr marL="457200" lvl="1" indent="0">
              <a:lnSpc>
                <a:spcPct val="150000"/>
              </a:lnSpc>
              <a:buFontTx/>
              <a:buNone/>
              <a:defRPr/>
            </a:pPr>
            <a:r>
              <a:rPr lang="zh-CN" altLang="en-US" sz="1700" kern="0" dirty="0" smtClean="0">
                <a:solidFill>
                  <a:srgbClr val="3366CC"/>
                </a:solidFill>
                <a:latin typeface="华文中宋" pitchFamily="2" charset="-122"/>
                <a:ea typeface="华文中宋" pitchFamily="2" charset="-122"/>
              </a:rPr>
              <a:t>（股指期权合约结算价</a:t>
            </a:r>
            <a:r>
              <a:rPr lang="en-US" altLang="zh-CN" sz="1700" kern="0" dirty="0" smtClean="0">
                <a:solidFill>
                  <a:srgbClr val="3366CC"/>
                </a:solidFill>
                <a:latin typeface="华文中宋" pitchFamily="2" charset="-122"/>
                <a:ea typeface="华文中宋" pitchFamily="2" charset="-122"/>
              </a:rPr>
              <a:t>×</a:t>
            </a:r>
            <a:r>
              <a:rPr lang="zh-CN" altLang="en-US" sz="1700" kern="0" dirty="0" smtClean="0">
                <a:solidFill>
                  <a:srgbClr val="3366CC"/>
                </a:solidFill>
                <a:latin typeface="华文中宋" pitchFamily="2" charset="-122"/>
                <a:ea typeface="华文中宋" pitchFamily="2" charset="-122"/>
              </a:rPr>
              <a:t>合约乘数）</a:t>
            </a:r>
            <a:r>
              <a:rPr lang="en-US" altLang="zh-CN" sz="1700" kern="0" dirty="0">
                <a:solidFill>
                  <a:srgbClr val="3366CC"/>
                </a:solidFill>
                <a:latin typeface="华文中宋" pitchFamily="2" charset="-122"/>
                <a:ea typeface="华文中宋" pitchFamily="2" charset="-122"/>
              </a:rPr>
              <a:t> +</a:t>
            </a:r>
            <a:endParaRPr lang="en-US" altLang="zh-CN" sz="1700" kern="0" dirty="0" smtClean="0">
              <a:solidFill>
                <a:srgbClr val="3366CC"/>
              </a:solidFill>
              <a:latin typeface="华文中宋" pitchFamily="2" charset="-122"/>
              <a:ea typeface="华文中宋" pitchFamily="2" charset="-122"/>
            </a:endParaRPr>
          </a:p>
          <a:p>
            <a:pPr marL="457200" lvl="1" indent="0">
              <a:lnSpc>
                <a:spcPct val="150000"/>
              </a:lnSpc>
              <a:buFontTx/>
              <a:buNone/>
              <a:defRPr/>
            </a:pPr>
            <a:r>
              <a:rPr lang="en-US" altLang="zh-CN" sz="1700" b="1" kern="0" dirty="0" smtClean="0">
                <a:solidFill>
                  <a:srgbClr val="3366CC"/>
                </a:solidFill>
                <a:latin typeface="华文中宋" pitchFamily="2" charset="-122"/>
                <a:ea typeface="华文中宋" pitchFamily="2" charset="-122"/>
              </a:rPr>
              <a:t>MAX</a:t>
            </a:r>
            <a:r>
              <a:rPr lang="zh-CN" altLang="en-US" sz="1700" kern="0" dirty="0" smtClean="0">
                <a:solidFill>
                  <a:srgbClr val="3366CC"/>
                </a:solidFill>
                <a:latin typeface="华文中宋" pitchFamily="2" charset="-122"/>
                <a:ea typeface="华文中宋" pitchFamily="2" charset="-122"/>
              </a:rPr>
              <a:t>（标的指数收盘价</a:t>
            </a:r>
            <a:r>
              <a:rPr lang="en-US" altLang="zh-CN" sz="1700" kern="0" dirty="0" smtClean="0">
                <a:solidFill>
                  <a:srgbClr val="3366CC"/>
                </a:solidFill>
                <a:latin typeface="华文中宋" pitchFamily="2" charset="-122"/>
                <a:ea typeface="华文中宋" pitchFamily="2" charset="-122"/>
              </a:rPr>
              <a:t>×</a:t>
            </a:r>
            <a:r>
              <a:rPr lang="zh-CN" altLang="en-US" sz="1700" kern="0" dirty="0" smtClean="0">
                <a:solidFill>
                  <a:srgbClr val="3366CC"/>
                </a:solidFill>
                <a:latin typeface="华文中宋" pitchFamily="2" charset="-122"/>
                <a:ea typeface="华文中宋" pitchFamily="2" charset="-122"/>
              </a:rPr>
              <a:t>合约乘数</a:t>
            </a:r>
            <a:r>
              <a:rPr lang="en-US" altLang="zh-CN" sz="1700" kern="0" dirty="0" smtClean="0">
                <a:solidFill>
                  <a:srgbClr val="3366CC"/>
                </a:solidFill>
                <a:latin typeface="华文中宋" pitchFamily="2" charset="-122"/>
                <a:ea typeface="华文中宋" pitchFamily="2" charset="-122"/>
              </a:rPr>
              <a:t>×</a:t>
            </a:r>
            <a:r>
              <a:rPr lang="zh-CN" altLang="en-US" sz="1700" kern="0" dirty="0" smtClean="0">
                <a:solidFill>
                  <a:srgbClr val="3366CC"/>
                </a:solidFill>
                <a:latin typeface="华文中宋" pitchFamily="2" charset="-122"/>
                <a:ea typeface="华文中宋" pitchFamily="2" charset="-122"/>
              </a:rPr>
              <a:t>股指期权合约保证金调整系数</a:t>
            </a:r>
            <a:r>
              <a:rPr lang="en-US" altLang="zh-CN" sz="1700" kern="0" dirty="0" smtClean="0">
                <a:solidFill>
                  <a:srgbClr val="3366CC"/>
                </a:solidFill>
                <a:latin typeface="华文中宋" pitchFamily="2" charset="-122"/>
                <a:ea typeface="华文中宋" pitchFamily="2" charset="-122"/>
              </a:rPr>
              <a:t>-</a:t>
            </a:r>
            <a:r>
              <a:rPr lang="zh-CN" altLang="en-US" sz="1700" kern="0" dirty="0" smtClean="0">
                <a:solidFill>
                  <a:srgbClr val="3366CC"/>
                </a:solidFill>
                <a:latin typeface="华文中宋" pitchFamily="2" charset="-122"/>
                <a:ea typeface="华文中宋" pitchFamily="2" charset="-122"/>
              </a:rPr>
              <a:t>虚值额，</a:t>
            </a:r>
            <a:endParaRPr lang="en-US" altLang="zh-CN" sz="1700" kern="0" dirty="0" smtClean="0">
              <a:solidFill>
                <a:srgbClr val="3366CC"/>
              </a:solidFill>
              <a:latin typeface="华文中宋" pitchFamily="2" charset="-122"/>
              <a:ea typeface="华文中宋" pitchFamily="2" charset="-122"/>
            </a:endParaRPr>
          </a:p>
          <a:p>
            <a:pPr marL="457200" lvl="1" indent="0">
              <a:lnSpc>
                <a:spcPct val="150000"/>
              </a:lnSpc>
              <a:buNone/>
              <a:defRPr/>
            </a:pPr>
            <a:r>
              <a:rPr lang="zh-CN" altLang="en-US" sz="1700" kern="0" dirty="0">
                <a:solidFill>
                  <a:srgbClr val="3366CC"/>
                </a:solidFill>
                <a:latin typeface="华文中宋" pitchFamily="2" charset="-122"/>
                <a:ea typeface="华文中宋" pitchFamily="2" charset="-122"/>
              </a:rPr>
              <a:t>最低保障</a:t>
            </a:r>
            <a:r>
              <a:rPr lang="zh-CN" altLang="en-US" sz="1700" kern="0" dirty="0" smtClean="0">
                <a:solidFill>
                  <a:srgbClr val="3366CC"/>
                </a:solidFill>
                <a:latin typeface="华文中宋" pitchFamily="2" charset="-122"/>
                <a:ea typeface="华文中宋" pitchFamily="2" charset="-122"/>
              </a:rPr>
              <a:t>系数</a:t>
            </a:r>
            <a:r>
              <a:rPr lang="en-US" altLang="zh-CN" sz="1700" kern="0" dirty="0" smtClean="0">
                <a:solidFill>
                  <a:srgbClr val="3366CC"/>
                </a:solidFill>
                <a:latin typeface="华文中宋" pitchFamily="2" charset="-122"/>
                <a:ea typeface="华文中宋" pitchFamily="2" charset="-122"/>
              </a:rPr>
              <a:t>×</a:t>
            </a:r>
            <a:r>
              <a:rPr lang="zh-CN" altLang="en-US" sz="1700" kern="0" dirty="0" smtClean="0">
                <a:solidFill>
                  <a:srgbClr val="3366CC"/>
                </a:solidFill>
                <a:latin typeface="华文中宋" pitchFamily="2" charset="-122"/>
                <a:ea typeface="华文中宋" pitchFamily="2" charset="-122"/>
              </a:rPr>
              <a:t>股指期权行权价格</a:t>
            </a:r>
            <a:r>
              <a:rPr lang="en-US" altLang="zh-CN" sz="1700" kern="0" dirty="0" smtClean="0">
                <a:solidFill>
                  <a:srgbClr val="3366CC"/>
                </a:solidFill>
                <a:latin typeface="华文中宋" pitchFamily="2" charset="-122"/>
                <a:ea typeface="华文中宋" pitchFamily="2" charset="-122"/>
              </a:rPr>
              <a:t>×</a:t>
            </a:r>
            <a:r>
              <a:rPr lang="zh-CN" altLang="en-US" sz="1700" kern="0" dirty="0">
                <a:solidFill>
                  <a:srgbClr val="3366CC"/>
                </a:solidFill>
                <a:latin typeface="华文中宋" pitchFamily="2" charset="-122"/>
                <a:ea typeface="华文中宋" pitchFamily="2" charset="-122"/>
              </a:rPr>
              <a:t>合约乘数</a:t>
            </a:r>
            <a:r>
              <a:rPr lang="en-US" altLang="zh-CN" sz="1700" kern="0" dirty="0">
                <a:solidFill>
                  <a:srgbClr val="3366CC"/>
                </a:solidFill>
                <a:latin typeface="华文中宋" pitchFamily="2" charset="-122"/>
                <a:ea typeface="华文中宋" pitchFamily="2" charset="-122"/>
              </a:rPr>
              <a:t>×</a:t>
            </a:r>
            <a:r>
              <a:rPr lang="zh-CN" altLang="en-US" sz="1700" kern="0" dirty="0">
                <a:solidFill>
                  <a:srgbClr val="3366CC"/>
                </a:solidFill>
                <a:latin typeface="华文中宋" pitchFamily="2" charset="-122"/>
                <a:ea typeface="华文中宋" pitchFamily="2" charset="-122"/>
              </a:rPr>
              <a:t>股指期权合约</a:t>
            </a:r>
            <a:r>
              <a:rPr lang="zh-CN" altLang="en-US" sz="1700" kern="0" dirty="0" smtClean="0">
                <a:solidFill>
                  <a:srgbClr val="3366CC"/>
                </a:solidFill>
                <a:latin typeface="华文中宋" pitchFamily="2" charset="-122"/>
                <a:ea typeface="华文中宋" pitchFamily="2" charset="-122"/>
              </a:rPr>
              <a:t>保证金调整系数 ）</a:t>
            </a:r>
            <a:endParaRPr lang="en-US" altLang="zh-CN" sz="1700" kern="0" dirty="0" smtClean="0">
              <a:solidFill>
                <a:srgbClr val="3366CC"/>
              </a:solidFill>
              <a:latin typeface="华文中宋" pitchFamily="2" charset="-122"/>
              <a:ea typeface="华文中宋" pitchFamily="2" charset="-122"/>
            </a:endParaRPr>
          </a:p>
          <a:p>
            <a:pPr marL="400050">
              <a:lnSpc>
                <a:spcPct val="150000"/>
              </a:lnSpc>
              <a:buClr>
                <a:srgbClr val="3BBB53"/>
              </a:buClr>
              <a:buFont typeface="Wingdings" panose="05000000000000000000" pitchFamily="2" charset="2"/>
              <a:buChar char="n"/>
              <a:defRPr/>
            </a:pPr>
            <a:r>
              <a:rPr lang="zh-CN" altLang="en-US" sz="2000" kern="0" dirty="0">
                <a:solidFill>
                  <a:srgbClr val="3366CC"/>
                </a:solidFill>
                <a:latin typeface="华文中宋" pitchFamily="2" charset="-122"/>
                <a:ea typeface="华文中宋" pitchFamily="2" charset="-122"/>
              </a:rPr>
              <a:t>最低保障系数、股指期权合约保证金调整系数由交易所定期</a:t>
            </a:r>
            <a:r>
              <a:rPr lang="zh-CN" altLang="en-US" sz="2000" kern="0" dirty="0" smtClean="0">
                <a:solidFill>
                  <a:srgbClr val="3366CC"/>
                </a:solidFill>
                <a:latin typeface="华文中宋" pitchFamily="2" charset="-122"/>
                <a:ea typeface="华文中宋" pitchFamily="2" charset="-122"/>
              </a:rPr>
              <a:t>公布</a:t>
            </a:r>
            <a:r>
              <a:rPr lang="en-US" altLang="zh-CN" sz="2000" kern="0" dirty="0" smtClean="0">
                <a:solidFill>
                  <a:srgbClr val="3366CC"/>
                </a:solidFill>
                <a:latin typeface="华文中宋" pitchFamily="2" charset="-122"/>
                <a:ea typeface="华文中宋" pitchFamily="2" charset="-122"/>
              </a:rPr>
              <a:t>.</a:t>
            </a:r>
          </a:p>
          <a:p>
            <a:pPr marL="800100" lvl="1">
              <a:lnSpc>
                <a:spcPct val="150000"/>
              </a:lnSpc>
              <a:buClr>
                <a:srgbClr val="3BBB53"/>
              </a:buClr>
              <a:buFont typeface="Wingdings" panose="05000000000000000000" pitchFamily="2" charset="2"/>
              <a:buChar char="n"/>
              <a:defRPr/>
            </a:pPr>
            <a:r>
              <a:rPr lang="zh-CN" altLang="en-US" sz="1800" kern="0" dirty="0">
                <a:solidFill>
                  <a:srgbClr val="3366CC"/>
                </a:solidFill>
                <a:latin typeface="华文中宋" pitchFamily="2" charset="-122"/>
                <a:ea typeface="华文中宋" pitchFamily="2" charset="-122"/>
              </a:rPr>
              <a:t>仿真交易中，最低保障系数为</a:t>
            </a:r>
            <a:r>
              <a:rPr lang="en-US" altLang="zh-CN" sz="1800" kern="0" dirty="0">
                <a:solidFill>
                  <a:srgbClr val="3366CC"/>
                </a:solidFill>
                <a:latin typeface="华文中宋" pitchFamily="2" charset="-122"/>
                <a:ea typeface="华文中宋" pitchFamily="2" charset="-122"/>
              </a:rPr>
              <a:t>0.667</a:t>
            </a:r>
            <a:r>
              <a:rPr lang="zh-CN" altLang="en-US" sz="1800" kern="0" dirty="0">
                <a:solidFill>
                  <a:srgbClr val="3366CC"/>
                </a:solidFill>
                <a:latin typeface="华文中宋" pitchFamily="2" charset="-122"/>
                <a:ea typeface="华文中宋" pitchFamily="2" charset="-122"/>
              </a:rPr>
              <a:t>；保证金调整系数为</a:t>
            </a:r>
            <a:r>
              <a:rPr lang="en-US" altLang="zh-CN" sz="1800" kern="0" dirty="0">
                <a:solidFill>
                  <a:srgbClr val="3366CC"/>
                </a:solidFill>
                <a:latin typeface="华文中宋" pitchFamily="2" charset="-122"/>
                <a:ea typeface="华文中宋" pitchFamily="2" charset="-122"/>
              </a:rPr>
              <a:t>15%</a:t>
            </a:r>
            <a:r>
              <a:rPr lang="zh-CN" altLang="zh-CN" sz="1800" kern="0" dirty="0" smtClean="0">
                <a:solidFill>
                  <a:srgbClr val="3366CC"/>
                </a:solidFill>
                <a:latin typeface="华文中宋" pitchFamily="2" charset="-122"/>
                <a:ea typeface="华文中宋" pitchFamily="2" charset="-122"/>
              </a:rPr>
              <a:t>。</a:t>
            </a:r>
            <a:endParaRPr lang="en-US" altLang="zh-CN" sz="1800" kern="0" dirty="0" smtClean="0">
              <a:solidFill>
                <a:srgbClr val="3366CC"/>
              </a:solidFill>
              <a:latin typeface="华文中宋" pitchFamily="2" charset="-122"/>
              <a:ea typeface="华文中宋" pitchFamily="2" charset="-122"/>
            </a:endParaRPr>
          </a:p>
          <a:p>
            <a:pPr marL="800100" lvl="1">
              <a:lnSpc>
                <a:spcPct val="150000"/>
              </a:lnSpc>
              <a:buClr>
                <a:srgbClr val="3BBB53"/>
              </a:buClr>
              <a:buFont typeface="Wingdings" panose="05000000000000000000" pitchFamily="2" charset="2"/>
              <a:buChar char="n"/>
              <a:defRPr/>
            </a:pPr>
            <a:r>
              <a:rPr lang="zh-CN" altLang="en-US" sz="1800" kern="0" dirty="0" smtClean="0">
                <a:solidFill>
                  <a:srgbClr val="3366CC"/>
                </a:solidFill>
                <a:latin typeface="华文中宋" pitchFamily="2" charset="-122"/>
                <a:ea typeface="华文中宋" pitchFamily="2" charset="-122"/>
              </a:rPr>
              <a:t>上市交易时，请关注交易所网站相关公告。</a:t>
            </a:r>
            <a:endParaRPr lang="en-US" altLang="zh-CN" sz="1800" kern="0" dirty="0">
              <a:solidFill>
                <a:srgbClr val="3366CC"/>
              </a:solidFill>
              <a:latin typeface="华文中宋" pitchFamily="2" charset="-122"/>
              <a:ea typeface="华文中宋" pitchFamily="2" charset="-122"/>
            </a:endParaRPr>
          </a:p>
          <a:p>
            <a:pPr marL="400050">
              <a:lnSpc>
                <a:spcPct val="150000"/>
              </a:lnSpc>
              <a:buClr>
                <a:srgbClr val="3BBB53"/>
              </a:buClr>
              <a:buFont typeface="Wingdings" panose="05000000000000000000" pitchFamily="2" charset="2"/>
              <a:buChar char="n"/>
              <a:defRPr/>
            </a:pPr>
            <a:endParaRPr lang="en-US" altLang="zh-CN" sz="2000" kern="0" dirty="0">
              <a:solidFill>
                <a:srgbClr val="3366CC"/>
              </a:solidFill>
              <a:latin typeface="华文中宋" pitchFamily="2" charset="-122"/>
              <a:ea typeface="华文中宋" pitchFamily="2" charset="-122"/>
            </a:endParaRPr>
          </a:p>
          <a:p>
            <a:pPr marL="457200" lvl="1" indent="0">
              <a:lnSpc>
                <a:spcPct val="150000"/>
              </a:lnSpc>
              <a:buNone/>
              <a:defRPr/>
            </a:pPr>
            <a:endParaRPr lang="zh-CN" altLang="en-US" sz="1800" kern="0" dirty="0" smtClean="0">
              <a:solidFill>
                <a:srgbClr val="3366CC"/>
              </a:solidFill>
              <a:latin typeface="华文中宋" pitchFamily="2" charset="-122"/>
              <a:ea typeface="华文中宋" pitchFamily="2" charset="-122"/>
            </a:endParaRPr>
          </a:p>
          <a:p>
            <a:pPr marL="457200" lvl="1" indent="0">
              <a:lnSpc>
                <a:spcPct val="150000"/>
              </a:lnSpc>
              <a:buFontTx/>
              <a:buNone/>
              <a:defRPr/>
            </a:pPr>
            <a:r>
              <a:rPr lang="zh-CN" altLang="en-US" sz="1800" b="1" kern="0" dirty="0" smtClean="0">
                <a:solidFill>
                  <a:srgbClr val="3366CC"/>
                </a:solidFill>
                <a:latin typeface="华文中宋" pitchFamily="2" charset="-122"/>
                <a:ea typeface="华文中宋" pitchFamily="2" charset="-122"/>
              </a:rPr>
              <a:t>    </a:t>
            </a:r>
            <a:endParaRPr lang="zh-CN" altLang="zh-CN" sz="1800" kern="0" dirty="0">
              <a:solidFill>
                <a:srgbClr val="3366CC"/>
              </a:solidFill>
              <a:latin typeface="华文中宋" pitchFamily="2" charset="-122"/>
              <a:ea typeface="华文中宋" pitchFamily="2" charset="-122"/>
            </a:endParaRPr>
          </a:p>
        </p:txBody>
      </p:sp>
      <p:cxnSp>
        <p:nvCxnSpPr>
          <p:cNvPr id="9" name="直接箭头连接符 8"/>
          <p:cNvCxnSpPr/>
          <p:nvPr/>
        </p:nvCxnSpPr>
        <p:spPr>
          <a:xfrm flipV="1">
            <a:off x="6662421" y="3508419"/>
            <a:ext cx="108012" cy="295131"/>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8"/>
          <p:cNvSpPr txBox="1"/>
          <p:nvPr/>
        </p:nvSpPr>
        <p:spPr>
          <a:xfrm>
            <a:off x="6560347" y="3140968"/>
            <a:ext cx="1656184" cy="338554"/>
          </a:xfrm>
          <a:prstGeom prst="rect">
            <a:avLst/>
          </a:prstGeom>
          <a:noFill/>
        </p:spPr>
        <p:txBody>
          <a:bodyPr wrap="square" rtlCol="0">
            <a:spAutoFit/>
          </a:bodyPr>
          <a:lstStyle/>
          <a:p>
            <a:r>
              <a:rPr lang="en-US" altLang="zh-CN" dirty="0" smtClean="0"/>
              <a:t>15%</a:t>
            </a:r>
            <a:endParaRPr lang="zh-CN" altLang="en-US" dirty="0"/>
          </a:p>
        </p:txBody>
      </p:sp>
      <p:sp>
        <p:nvSpPr>
          <p:cNvPr id="12" name="圆角矩形 11"/>
          <p:cNvSpPr/>
          <p:nvPr/>
        </p:nvSpPr>
        <p:spPr>
          <a:xfrm>
            <a:off x="4547492" y="3785582"/>
            <a:ext cx="2770188" cy="306000"/>
          </a:xfrm>
          <a:prstGeom prst="roundRect">
            <a:avLst/>
          </a:prstGeom>
          <a:solidFill>
            <a:schemeClr val="accent1">
              <a:alpha val="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p:cNvCxnSpPr/>
          <p:nvPr/>
        </p:nvCxnSpPr>
        <p:spPr>
          <a:xfrm flipH="1" flipV="1">
            <a:off x="676907" y="4208083"/>
            <a:ext cx="268918" cy="69053"/>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29"/>
          <p:cNvSpPr txBox="1"/>
          <p:nvPr/>
        </p:nvSpPr>
        <p:spPr>
          <a:xfrm>
            <a:off x="87386" y="3938582"/>
            <a:ext cx="1656184" cy="338554"/>
          </a:xfrm>
          <a:prstGeom prst="rect">
            <a:avLst/>
          </a:prstGeom>
          <a:noFill/>
        </p:spPr>
        <p:txBody>
          <a:bodyPr wrap="square" rtlCol="0">
            <a:spAutoFit/>
          </a:bodyPr>
          <a:lstStyle/>
          <a:p>
            <a:r>
              <a:rPr lang="en-US" altLang="zh-CN" dirty="0" smtClean="0"/>
              <a:t>0.667</a:t>
            </a:r>
            <a:endParaRPr lang="zh-CN" altLang="en-US" dirty="0"/>
          </a:p>
        </p:txBody>
      </p:sp>
      <p:sp>
        <p:nvSpPr>
          <p:cNvPr id="15" name="圆角矩形 14"/>
          <p:cNvSpPr/>
          <p:nvPr/>
        </p:nvSpPr>
        <p:spPr>
          <a:xfrm>
            <a:off x="973112" y="4208455"/>
            <a:ext cx="1347685" cy="341784"/>
          </a:xfrm>
          <a:prstGeom prst="roundRect">
            <a:avLst/>
          </a:prstGeom>
          <a:solidFill>
            <a:schemeClr val="accent1">
              <a:alpha val="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p:cNvCxnSpPr/>
          <p:nvPr/>
        </p:nvCxnSpPr>
        <p:spPr>
          <a:xfrm flipV="1">
            <a:off x="8216531" y="4047694"/>
            <a:ext cx="243901" cy="160389"/>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39"/>
          <p:cNvSpPr txBox="1"/>
          <p:nvPr/>
        </p:nvSpPr>
        <p:spPr>
          <a:xfrm>
            <a:off x="8341869" y="3735719"/>
            <a:ext cx="1656184" cy="338554"/>
          </a:xfrm>
          <a:prstGeom prst="rect">
            <a:avLst/>
          </a:prstGeom>
          <a:noFill/>
        </p:spPr>
        <p:txBody>
          <a:bodyPr wrap="square" rtlCol="0">
            <a:spAutoFit/>
          </a:bodyPr>
          <a:lstStyle/>
          <a:p>
            <a:r>
              <a:rPr lang="en-US" altLang="zh-CN" dirty="0" smtClean="0"/>
              <a:t>15%</a:t>
            </a:r>
            <a:endParaRPr lang="zh-CN" altLang="en-US" dirty="0"/>
          </a:p>
        </p:txBody>
      </p:sp>
      <p:sp>
        <p:nvSpPr>
          <p:cNvPr id="18" name="圆角矩形 17"/>
          <p:cNvSpPr/>
          <p:nvPr/>
        </p:nvSpPr>
        <p:spPr>
          <a:xfrm>
            <a:off x="5556362" y="4241747"/>
            <a:ext cx="2806998" cy="281433"/>
          </a:xfrm>
          <a:prstGeom prst="roundRect">
            <a:avLst/>
          </a:prstGeom>
          <a:solidFill>
            <a:schemeClr val="accent1">
              <a:alpha val="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221928494"/>
      </p:ext>
    </p:extLst>
  </p:cSld>
  <p:clrMapOvr>
    <a:masterClrMapping/>
  </p:clrMapOvr>
  <p:transition spd="med">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3"/>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eaLnBrk="0" fontAlgn="base" hangingPunct="0">
              <a:spcBef>
                <a:spcPct val="0"/>
              </a:spcBef>
              <a:spcAft>
                <a:spcPct val="0"/>
              </a:spcAft>
              <a:defRPr sz="1600">
                <a:solidFill>
                  <a:schemeClr val="tx1"/>
                </a:solidFill>
                <a:latin typeface="Arial" charset="0"/>
                <a:ea typeface="宋体" pitchFamily="2" charset="-122"/>
              </a:defRPr>
            </a:lvl6pPr>
            <a:lvl7pPr marL="2971800" indent="-228600" eaLnBrk="0" fontAlgn="base" hangingPunct="0">
              <a:spcBef>
                <a:spcPct val="0"/>
              </a:spcBef>
              <a:spcAft>
                <a:spcPct val="0"/>
              </a:spcAft>
              <a:defRPr sz="1600">
                <a:solidFill>
                  <a:schemeClr val="tx1"/>
                </a:solidFill>
                <a:latin typeface="Arial" charset="0"/>
                <a:ea typeface="宋体" pitchFamily="2" charset="-122"/>
              </a:defRPr>
            </a:lvl7pPr>
            <a:lvl8pPr marL="3429000" indent="-228600" eaLnBrk="0" fontAlgn="base" hangingPunct="0">
              <a:spcBef>
                <a:spcPct val="0"/>
              </a:spcBef>
              <a:spcAft>
                <a:spcPct val="0"/>
              </a:spcAft>
              <a:defRPr sz="1600">
                <a:solidFill>
                  <a:schemeClr val="tx1"/>
                </a:solidFill>
                <a:latin typeface="Arial" charset="0"/>
                <a:ea typeface="宋体" pitchFamily="2" charset="-122"/>
              </a:defRPr>
            </a:lvl8pPr>
            <a:lvl9pPr marL="3886200" indent="-228600" eaLnBrk="0" fontAlgn="base" hangingPunct="0">
              <a:spcBef>
                <a:spcPct val="0"/>
              </a:spcBef>
              <a:spcAft>
                <a:spcPct val="0"/>
              </a:spcAft>
              <a:defRPr sz="1600">
                <a:solidFill>
                  <a:schemeClr val="tx1"/>
                </a:solidFill>
                <a:latin typeface="Arial" charset="0"/>
                <a:ea typeface="宋体" pitchFamily="2" charset="-122"/>
              </a:defRPr>
            </a:lvl9pPr>
          </a:lstStyle>
          <a:p>
            <a:pPr eaLnBrk="1" hangingPunct="1"/>
            <a:r>
              <a:rPr lang="en-US" altLang="zh-CN" sz="1000" smtClean="0">
                <a:solidFill>
                  <a:srgbClr val="969696"/>
                </a:solidFill>
              </a:rPr>
              <a:t>- </a:t>
            </a:r>
            <a:fld id="{C296C7C0-573B-4D4D-B405-8EBB6489B75E}" type="slidenum">
              <a:rPr lang="en-US" altLang="zh-CN" sz="1000" smtClean="0">
                <a:solidFill>
                  <a:srgbClr val="969696"/>
                </a:solidFill>
              </a:rPr>
              <a:pPr eaLnBrk="1" hangingPunct="1"/>
              <a:t>28</a:t>
            </a:fld>
            <a:r>
              <a:rPr lang="en-US" altLang="zh-CN" sz="1000" smtClean="0">
                <a:solidFill>
                  <a:srgbClr val="969696"/>
                </a:solidFill>
              </a:rPr>
              <a:t> -</a:t>
            </a:r>
          </a:p>
        </p:txBody>
      </p:sp>
      <p:sp>
        <p:nvSpPr>
          <p:cNvPr id="30724" name="灯片编号占位符 3"/>
          <p:cNvSpPr txBox="1">
            <a:spLocks noGrp="1"/>
          </p:cNvSpPr>
          <p:nvPr/>
        </p:nvSpPr>
        <p:spPr bwMode="auto">
          <a:xfrm>
            <a:off x="7342188" y="6237288"/>
            <a:ext cx="1801812" cy="331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eaLnBrk="0" fontAlgn="base" hangingPunct="0">
              <a:spcBef>
                <a:spcPct val="0"/>
              </a:spcBef>
              <a:spcAft>
                <a:spcPct val="0"/>
              </a:spcAft>
              <a:defRPr sz="1600">
                <a:solidFill>
                  <a:schemeClr val="tx1"/>
                </a:solidFill>
                <a:latin typeface="Arial" charset="0"/>
                <a:ea typeface="宋体" pitchFamily="2" charset="-122"/>
              </a:defRPr>
            </a:lvl6pPr>
            <a:lvl7pPr marL="2971800" indent="-228600" eaLnBrk="0" fontAlgn="base" hangingPunct="0">
              <a:spcBef>
                <a:spcPct val="0"/>
              </a:spcBef>
              <a:spcAft>
                <a:spcPct val="0"/>
              </a:spcAft>
              <a:defRPr sz="1600">
                <a:solidFill>
                  <a:schemeClr val="tx1"/>
                </a:solidFill>
                <a:latin typeface="Arial" charset="0"/>
                <a:ea typeface="宋体" pitchFamily="2" charset="-122"/>
              </a:defRPr>
            </a:lvl7pPr>
            <a:lvl8pPr marL="3429000" indent="-228600" eaLnBrk="0" fontAlgn="base" hangingPunct="0">
              <a:spcBef>
                <a:spcPct val="0"/>
              </a:spcBef>
              <a:spcAft>
                <a:spcPct val="0"/>
              </a:spcAft>
              <a:defRPr sz="1600">
                <a:solidFill>
                  <a:schemeClr val="tx1"/>
                </a:solidFill>
                <a:latin typeface="Arial" charset="0"/>
                <a:ea typeface="宋体" pitchFamily="2" charset="-122"/>
              </a:defRPr>
            </a:lvl8pPr>
            <a:lvl9pPr marL="3886200" indent="-228600" eaLnBrk="0" fontAlgn="base" hangingPunct="0">
              <a:spcBef>
                <a:spcPct val="0"/>
              </a:spcBef>
              <a:spcAft>
                <a:spcPct val="0"/>
              </a:spcAft>
              <a:defRPr sz="1600">
                <a:solidFill>
                  <a:schemeClr val="tx1"/>
                </a:solidFill>
                <a:latin typeface="Arial" charset="0"/>
                <a:ea typeface="宋体" pitchFamily="2" charset="-122"/>
              </a:defRPr>
            </a:lvl9pPr>
          </a:lstStyle>
          <a:p>
            <a:pPr algn="r" eaLnBrk="1" fontAlgn="base" hangingPunct="1">
              <a:spcBef>
                <a:spcPct val="0"/>
              </a:spcBef>
              <a:spcAft>
                <a:spcPct val="0"/>
              </a:spcAft>
            </a:pPr>
            <a:r>
              <a:rPr lang="en-US" altLang="zh-CN" sz="1000" b="1">
                <a:solidFill>
                  <a:srgbClr val="969696"/>
                </a:solidFill>
              </a:rPr>
              <a:t>- </a:t>
            </a:r>
            <a:fld id="{D78C4A81-1D1D-4D43-9CE8-AAF6CA3640CD}" type="slidenum">
              <a:rPr lang="en-US" altLang="zh-CN" sz="1000" b="1">
                <a:solidFill>
                  <a:srgbClr val="969696"/>
                </a:solidFill>
              </a:rPr>
              <a:pPr algn="r" eaLnBrk="1" fontAlgn="base" hangingPunct="1">
                <a:spcBef>
                  <a:spcPct val="0"/>
                </a:spcBef>
                <a:spcAft>
                  <a:spcPct val="0"/>
                </a:spcAft>
              </a:pPr>
              <a:t>28</a:t>
            </a:fld>
            <a:r>
              <a:rPr lang="en-US" altLang="zh-CN" sz="1000" b="1">
                <a:solidFill>
                  <a:srgbClr val="969696"/>
                </a:solidFill>
              </a:rPr>
              <a:t> -</a:t>
            </a:r>
          </a:p>
        </p:txBody>
      </p:sp>
      <p:sp>
        <p:nvSpPr>
          <p:cNvPr id="30725" name="灯片编号占位符 1"/>
          <p:cNvSpPr txBox="1">
            <a:spLocks noGrp="1"/>
          </p:cNvSpPr>
          <p:nvPr/>
        </p:nvSpPr>
        <p:spPr bwMode="auto">
          <a:xfrm>
            <a:off x="7342188" y="6237288"/>
            <a:ext cx="1801812" cy="331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eaLnBrk="0" fontAlgn="base" hangingPunct="0">
              <a:spcBef>
                <a:spcPct val="0"/>
              </a:spcBef>
              <a:spcAft>
                <a:spcPct val="0"/>
              </a:spcAft>
              <a:defRPr sz="1600">
                <a:solidFill>
                  <a:schemeClr val="tx1"/>
                </a:solidFill>
                <a:latin typeface="Arial" charset="0"/>
                <a:ea typeface="宋体" pitchFamily="2" charset="-122"/>
              </a:defRPr>
            </a:lvl6pPr>
            <a:lvl7pPr marL="2971800" indent="-228600" eaLnBrk="0" fontAlgn="base" hangingPunct="0">
              <a:spcBef>
                <a:spcPct val="0"/>
              </a:spcBef>
              <a:spcAft>
                <a:spcPct val="0"/>
              </a:spcAft>
              <a:defRPr sz="1600">
                <a:solidFill>
                  <a:schemeClr val="tx1"/>
                </a:solidFill>
                <a:latin typeface="Arial" charset="0"/>
                <a:ea typeface="宋体" pitchFamily="2" charset="-122"/>
              </a:defRPr>
            </a:lvl7pPr>
            <a:lvl8pPr marL="3429000" indent="-228600" eaLnBrk="0" fontAlgn="base" hangingPunct="0">
              <a:spcBef>
                <a:spcPct val="0"/>
              </a:spcBef>
              <a:spcAft>
                <a:spcPct val="0"/>
              </a:spcAft>
              <a:defRPr sz="1600">
                <a:solidFill>
                  <a:schemeClr val="tx1"/>
                </a:solidFill>
                <a:latin typeface="Arial" charset="0"/>
                <a:ea typeface="宋体" pitchFamily="2" charset="-122"/>
              </a:defRPr>
            </a:lvl8pPr>
            <a:lvl9pPr marL="3886200" indent="-228600" eaLnBrk="0" fontAlgn="base" hangingPunct="0">
              <a:spcBef>
                <a:spcPct val="0"/>
              </a:spcBef>
              <a:spcAft>
                <a:spcPct val="0"/>
              </a:spcAft>
              <a:defRPr sz="1600">
                <a:solidFill>
                  <a:schemeClr val="tx1"/>
                </a:solidFill>
                <a:latin typeface="Arial" charset="0"/>
                <a:ea typeface="宋体" pitchFamily="2" charset="-122"/>
              </a:defRPr>
            </a:lvl9pPr>
          </a:lstStyle>
          <a:p>
            <a:pPr algn="r" eaLnBrk="1" fontAlgn="base" hangingPunct="1">
              <a:spcBef>
                <a:spcPct val="0"/>
              </a:spcBef>
              <a:spcAft>
                <a:spcPct val="0"/>
              </a:spcAft>
            </a:pPr>
            <a:r>
              <a:rPr lang="en-US" altLang="zh-CN" sz="1000" b="1">
                <a:solidFill>
                  <a:srgbClr val="969696"/>
                </a:solidFill>
              </a:rPr>
              <a:t>- </a:t>
            </a:r>
            <a:fld id="{C922AAA2-D64F-4D9D-80F4-1CAB78513DA3}" type="slidenum">
              <a:rPr lang="en-US" altLang="zh-CN" sz="1000" b="1">
                <a:solidFill>
                  <a:srgbClr val="969696"/>
                </a:solidFill>
              </a:rPr>
              <a:pPr algn="r" eaLnBrk="1" fontAlgn="base" hangingPunct="1">
                <a:spcBef>
                  <a:spcPct val="0"/>
                </a:spcBef>
                <a:spcAft>
                  <a:spcPct val="0"/>
                </a:spcAft>
              </a:pPr>
              <a:t>28</a:t>
            </a:fld>
            <a:r>
              <a:rPr lang="en-US" altLang="zh-CN" sz="1000" b="1">
                <a:solidFill>
                  <a:srgbClr val="969696"/>
                </a:solidFill>
              </a:rPr>
              <a:t> -</a:t>
            </a:r>
          </a:p>
        </p:txBody>
      </p:sp>
      <p:sp>
        <p:nvSpPr>
          <p:cNvPr id="7" name="标题 1"/>
          <p:cNvSpPr txBox="1">
            <a:spLocks/>
          </p:cNvSpPr>
          <p:nvPr/>
        </p:nvSpPr>
        <p:spPr>
          <a:xfrm>
            <a:off x="611560" y="1700808"/>
            <a:ext cx="6408738" cy="647700"/>
          </a:xfrm>
          <a:prstGeom prst="rect">
            <a:avLst/>
          </a:prstGeom>
        </p:spPr>
        <p:txBody>
          <a:bodyPr/>
          <a:lstStyle>
            <a:lvl1pPr algn="l" rtl="0" eaLnBrk="0" fontAlgn="base" hangingPunct="0">
              <a:spcBef>
                <a:spcPct val="0"/>
              </a:spcBef>
              <a:spcAft>
                <a:spcPct val="0"/>
              </a:spcAft>
              <a:buFont typeface="Wingdings" pitchFamily="2" charset="2"/>
              <a:buChar char="l"/>
              <a:defRPr sz="2800" b="1">
                <a:solidFill>
                  <a:schemeClr val="accent2"/>
                </a:solidFill>
                <a:latin typeface="+mj-lt"/>
                <a:ea typeface="+mj-ea"/>
                <a:cs typeface="+mj-cs"/>
              </a:defRPr>
            </a:lvl1pPr>
            <a:lvl2pPr algn="l" rtl="0" eaLnBrk="0" fontAlgn="base" hangingPunct="0">
              <a:spcBef>
                <a:spcPct val="0"/>
              </a:spcBef>
              <a:spcAft>
                <a:spcPct val="0"/>
              </a:spcAft>
              <a:buFont typeface="Wingdings" pitchFamily="2" charset="2"/>
              <a:buChar char="l"/>
              <a:defRPr sz="2800" b="1">
                <a:solidFill>
                  <a:schemeClr val="accent2"/>
                </a:solidFill>
                <a:latin typeface="Arial" charset="0"/>
                <a:ea typeface="黑体" pitchFamily="2" charset="-122"/>
              </a:defRPr>
            </a:lvl2pPr>
            <a:lvl3pPr algn="l" rtl="0" eaLnBrk="0" fontAlgn="base" hangingPunct="0">
              <a:spcBef>
                <a:spcPct val="0"/>
              </a:spcBef>
              <a:spcAft>
                <a:spcPct val="0"/>
              </a:spcAft>
              <a:buFont typeface="Wingdings" pitchFamily="2" charset="2"/>
              <a:buChar char="l"/>
              <a:defRPr sz="2800" b="1">
                <a:solidFill>
                  <a:schemeClr val="accent2"/>
                </a:solidFill>
                <a:latin typeface="Arial" charset="0"/>
                <a:ea typeface="黑体" pitchFamily="2" charset="-122"/>
              </a:defRPr>
            </a:lvl3pPr>
            <a:lvl4pPr algn="l" rtl="0" eaLnBrk="0" fontAlgn="base" hangingPunct="0">
              <a:spcBef>
                <a:spcPct val="0"/>
              </a:spcBef>
              <a:spcAft>
                <a:spcPct val="0"/>
              </a:spcAft>
              <a:buFont typeface="Wingdings" pitchFamily="2" charset="2"/>
              <a:buChar char="l"/>
              <a:defRPr sz="2800" b="1">
                <a:solidFill>
                  <a:schemeClr val="accent2"/>
                </a:solidFill>
                <a:latin typeface="Arial" charset="0"/>
                <a:ea typeface="黑体" pitchFamily="2" charset="-122"/>
              </a:defRPr>
            </a:lvl4pPr>
            <a:lvl5pPr algn="l" rtl="0" eaLnBrk="0" fontAlgn="base" hangingPunct="0">
              <a:spcBef>
                <a:spcPct val="0"/>
              </a:spcBef>
              <a:spcAft>
                <a:spcPct val="0"/>
              </a:spcAft>
              <a:buFont typeface="Wingdings" pitchFamily="2" charset="2"/>
              <a:buChar char="l"/>
              <a:defRPr sz="2800" b="1">
                <a:solidFill>
                  <a:schemeClr val="accent2"/>
                </a:solidFill>
                <a:latin typeface="Arial" charset="0"/>
                <a:ea typeface="黑体" pitchFamily="2" charset="-122"/>
              </a:defRPr>
            </a:lvl5pPr>
            <a:lvl6pPr marL="457200" algn="l" rtl="0" fontAlgn="base">
              <a:spcBef>
                <a:spcPct val="0"/>
              </a:spcBef>
              <a:spcAft>
                <a:spcPct val="0"/>
              </a:spcAft>
              <a:buFont typeface="Wingdings" pitchFamily="2" charset="2"/>
              <a:buChar char="l"/>
              <a:defRPr sz="2800" b="1">
                <a:solidFill>
                  <a:schemeClr val="accent2"/>
                </a:solidFill>
                <a:latin typeface="Arial" charset="0"/>
                <a:ea typeface="黑体" pitchFamily="2" charset="-122"/>
              </a:defRPr>
            </a:lvl6pPr>
            <a:lvl7pPr marL="914400" algn="l" rtl="0" fontAlgn="base">
              <a:spcBef>
                <a:spcPct val="0"/>
              </a:spcBef>
              <a:spcAft>
                <a:spcPct val="0"/>
              </a:spcAft>
              <a:buFont typeface="Wingdings" pitchFamily="2" charset="2"/>
              <a:buChar char="l"/>
              <a:defRPr sz="2800" b="1">
                <a:solidFill>
                  <a:schemeClr val="accent2"/>
                </a:solidFill>
                <a:latin typeface="Arial" charset="0"/>
                <a:ea typeface="黑体" pitchFamily="2" charset="-122"/>
              </a:defRPr>
            </a:lvl7pPr>
            <a:lvl8pPr marL="1371600" algn="l" rtl="0" fontAlgn="base">
              <a:spcBef>
                <a:spcPct val="0"/>
              </a:spcBef>
              <a:spcAft>
                <a:spcPct val="0"/>
              </a:spcAft>
              <a:buFont typeface="Wingdings" pitchFamily="2" charset="2"/>
              <a:buChar char="l"/>
              <a:defRPr sz="2800" b="1">
                <a:solidFill>
                  <a:schemeClr val="accent2"/>
                </a:solidFill>
                <a:latin typeface="Arial" charset="0"/>
                <a:ea typeface="黑体" pitchFamily="2" charset="-122"/>
              </a:defRPr>
            </a:lvl8pPr>
            <a:lvl9pPr marL="1828800" algn="l" rtl="0" fontAlgn="base">
              <a:spcBef>
                <a:spcPct val="0"/>
              </a:spcBef>
              <a:spcAft>
                <a:spcPct val="0"/>
              </a:spcAft>
              <a:buFont typeface="Wingdings" pitchFamily="2" charset="2"/>
              <a:buChar char="l"/>
              <a:defRPr sz="2800" b="1">
                <a:solidFill>
                  <a:schemeClr val="accent2"/>
                </a:solidFill>
                <a:latin typeface="Arial" charset="0"/>
                <a:ea typeface="黑体" pitchFamily="2" charset="-122"/>
              </a:defRPr>
            </a:lvl9pPr>
          </a:lstStyle>
          <a:p>
            <a:pPr>
              <a:buFont typeface="Wingdings" pitchFamily="2" charset="2"/>
              <a:buNone/>
            </a:pPr>
            <a:r>
              <a:rPr lang="zh-CN" altLang="en-US" sz="2400" dirty="0" smtClean="0">
                <a:solidFill>
                  <a:srgbClr val="3366CC"/>
                </a:solidFill>
                <a:latin typeface="华文中宋" pitchFamily="2" charset="-122"/>
                <a:ea typeface="华文中宋" pitchFamily="2" charset="-122"/>
              </a:rPr>
              <a:t>保证金</a:t>
            </a:r>
            <a:r>
              <a:rPr lang="zh-CN" altLang="en-US" sz="2400" dirty="0" smtClean="0">
                <a:solidFill>
                  <a:srgbClr val="3366CC"/>
                </a:solidFill>
                <a:latin typeface="华文中宋" pitchFamily="2" charset="-122"/>
                <a:ea typeface="华文中宋" pitchFamily="2" charset="-122"/>
              </a:rPr>
              <a:t>计算</a:t>
            </a:r>
            <a:r>
              <a:rPr lang="zh-CN" altLang="en-US" sz="2400" dirty="0" smtClean="0">
                <a:solidFill>
                  <a:srgbClr val="3366CC"/>
                </a:solidFill>
                <a:latin typeface="华文中宋" pitchFamily="2" charset="-122"/>
                <a:ea typeface="华文中宋" pitchFamily="2" charset="-122"/>
              </a:rPr>
              <a:t>示例一</a:t>
            </a:r>
            <a:endParaRPr lang="zh-CN" altLang="en-US" sz="2400" dirty="0">
              <a:solidFill>
                <a:srgbClr val="3366CC"/>
              </a:solidFill>
              <a:latin typeface="华文中宋" pitchFamily="2" charset="-122"/>
              <a:ea typeface="华文中宋" pitchFamily="2" charset="-122"/>
            </a:endParaRPr>
          </a:p>
        </p:txBody>
      </p:sp>
      <p:sp>
        <p:nvSpPr>
          <p:cNvPr id="8" name="矩形 7"/>
          <p:cNvSpPr/>
          <p:nvPr/>
        </p:nvSpPr>
        <p:spPr>
          <a:xfrm>
            <a:off x="0" y="980728"/>
            <a:ext cx="5070619" cy="480131"/>
          </a:xfrm>
          <a:prstGeom prst="rect">
            <a:avLst/>
          </a:prstGeom>
        </p:spPr>
        <p:txBody>
          <a:bodyPr wrap="none">
            <a:spAutoFit/>
          </a:bodyPr>
          <a:lstStyle/>
          <a:p>
            <a:pPr marL="571500" indent="-571500" defTabSz="889000" fontAlgn="base">
              <a:lnSpc>
                <a:spcPct val="90000"/>
              </a:lnSpc>
              <a:spcBef>
                <a:spcPct val="0"/>
              </a:spcBef>
              <a:spcAft>
                <a:spcPct val="35000"/>
              </a:spcAft>
              <a:buClr>
                <a:srgbClr val="33CC33"/>
              </a:buClr>
              <a:buFont typeface="Wingdings" pitchFamily="2" charset="2"/>
              <a:buChar char="p"/>
            </a:pPr>
            <a:r>
              <a:rPr lang="zh-CN" altLang="en-US" sz="2800" b="1" dirty="0">
                <a:solidFill>
                  <a:srgbClr val="3366CC"/>
                </a:solidFill>
                <a:latin typeface="华文中宋" pitchFamily="2" charset="-122"/>
                <a:ea typeface="华文中宋" pitchFamily="2" charset="-122"/>
              </a:rPr>
              <a:t>股指期权仿真交易核心制度</a:t>
            </a:r>
          </a:p>
        </p:txBody>
      </p:sp>
      <p:sp>
        <p:nvSpPr>
          <p:cNvPr id="10" name="内容占位符 2"/>
          <p:cNvSpPr txBox="1">
            <a:spLocks/>
          </p:cNvSpPr>
          <p:nvPr/>
        </p:nvSpPr>
        <p:spPr bwMode="auto">
          <a:xfrm>
            <a:off x="611560" y="4869161"/>
            <a:ext cx="7888629" cy="12961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marL="0" indent="0">
              <a:lnSpc>
                <a:spcPct val="150000"/>
              </a:lnSpc>
              <a:spcBef>
                <a:spcPts val="0"/>
              </a:spcBef>
              <a:buClr>
                <a:srgbClr val="33CC33"/>
              </a:buClr>
              <a:buFontTx/>
              <a:buNone/>
              <a:defRPr/>
            </a:pPr>
            <a:r>
              <a:rPr lang="en-US" altLang="zh-CN" sz="1700" b="1" kern="0" dirty="0">
                <a:solidFill>
                  <a:srgbClr val="3366CC"/>
                </a:solidFill>
                <a:latin typeface="华文中宋" pitchFamily="2" charset="-122"/>
                <a:ea typeface="华文中宋" pitchFamily="2" charset="-122"/>
              </a:rPr>
              <a:t>1</a:t>
            </a:r>
            <a:r>
              <a:rPr lang="zh-CN" altLang="en-US" sz="1700" b="1" kern="0" dirty="0" smtClean="0">
                <a:solidFill>
                  <a:srgbClr val="3366CC"/>
                </a:solidFill>
                <a:latin typeface="华文中宋" pitchFamily="2" charset="-122"/>
                <a:ea typeface="华文中宋" pitchFamily="2" charset="-122"/>
              </a:rPr>
              <a:t>手看涨期权交易保证金</a:t>
            </a:r>
            <a:r>
              <a:rPr lang="en-US" altLang="zh-CN" sz="1700" kern="0" dirty="0" smtClean="0">
                <a:solidFill>
                  <a:srgbClr val="3366CC"/>
                </a:solidFill>
                <a:latin typeface="华文中宋" pitchFamily="2" charset="-122"/>
                <a:ea typeface="华文中宋" pitchFamily="2" charset="-122"/>
              </a:rPr>
              <a:t>=</a:t>
            </a:r>
          </a:p>
          <a:p>
            <a:pPr marL="0" indent="0">
              <a:lnSpc>
                <a:spcPct val="150000"/>
              </a:lnSpc>
              <a:spcBef>
                <a:spcPts val="0"/>
              </a:spcBef>
              <a:buClr>
                <a:srgbClr val="33CC33"/>
              </a:buClr>
              <a:buFontTx/>
              <a:buNone/>
              <a:defRPr/>
            </a:pPr>
            <a:r>
              <a:rPr lang="zh-CN" altLang="en-US" sz="1700" kern="0" dirty="0" smtClean="0">
                <a:solidFill>
                  <a:srgbClr val="3366CC"/>
                </a:solidFill>
                <a:latin typeface="华文中宋" pitchFamily="2" charset="-122"/>
                <a:ea typeface="华文中宋" pitchFamily="2" charset="-122"/>
              </a:rPr>
              <a:t>（</a:t>
            </a:r>
            <a:r>
              <a:rPr lang="en-US" altLang="zh-CN" sz="1700" kern="0" dirty="0" smtClean="0">
                <a:solidFill>
                  <a:srgbClr val="3366CC"/>
                </a:solidFill>
                <a:latin typeface="华文中宋" pitchFamily="2" charset="-122"/>
                <a:ea typeface="华文中宋" pitchFamily="2" charset="-122"/>
              </a:rPr>
              <a:t>87×100)+max</a:t>
            </a:r>
            <a:r>
              <a:rPr lang="en-US" altLang="zh-CN" sz="1700" kern="0" dirty="0">
                <a:solidFill>
                  <a:srgbClr val="3366CC"/>
                </a:solidFill>
                <a:latin typeface="华文中宋" pitchFamily="2" charset="-122"/>
                <a:ea typeface="华文中宋" pitchFamily="2" charset="-122"/>
              </a:rPr>
              <a:t>(</a:t>
            </a:r>
            <a:r>
              <a:rPr lang="en-US" altLang="zh-CN" sz="1700" kern="0" dirty="0" smtClean="0">
                <a:solidFill>
                  <a:srgbClr val="3366CC"/>
                </a:solidFill>
                <a:latin typeface="华文中宋" pitchFamily="2" charset="-122"/>
                <a:ea typeface="华文中宋" pitchFamily="2" charset="-122"/>
              </a:rPr>
              <a:t>2450×100×10%-0 , 0.5×10%×2450×100</a:t>
            </a:r>
            <a:r>
              <a:rPr lang="zh-CN" altLang="en-US" sz="1700" kern="0" dirty="0" smtClean="0">
                <a:solidFill>
                  <a:srgbClr val="3366CC"/>
                </a:solidFill>
                <a:latin typeface="华文中宋" pitchFamily="2" charset="-122"/>
                <a:ea typeface="华文中宋" pitchFamily="2" charset="-122"/>
              </a:rPr>
              <a:t>）</a:t>
            </a:r>
            <a:r>
              <a:rPr lang="en-US" altLang="zh-CN" sz="1700" kern="0" dirty="0" smtClean="0">
                <a:solidFill>
                  <a:srgbClr val="3366CC"/>
                </a:solidFill>
                <a:latin typeface="华文中宋" pitchFamily="2" charset="-122"/>
                <a:ea typeface="华文中宋" pitchFamily="2" charset="-122"/>
              </a:rPr>
              <a:t>= 33200</a:t>
            </a:r>
          </a:p>
          <a:p>
            <a:pPr marL="457200" lvl="1" indent="0">
              <a:lnSpc>
                <a:spcPct val="150000"/>
              </a:lnSpc>
              <a:buFontTx/>
              <a:buNone/>
              <a:defRPr/>
            </a:pPr>
            <a:endParaRPr lang="en-US" altLang="zh-CN" sz="1800" kern="0" dirty="0" smtClean="0">
              <a:solidFill>
                <a:srgbClr val="3366CC"/>
              </a:solidFill>
              <a:latin typeface="华文中宋" pitchFamily="2" charset="-122"/>
              <a:ea typeface="华文中宋" pitchFamily="2" charset="-122"/>
            </a:endParaRPr>
          </a:p>
          <a:p>
            <a:pPr marL="457200" lvl="1" indent="0">
              <a:lnSpc>
                <a:spcPct val="150000"/>
              </a:lnSpc>
              <a:buFontTx/>
              <a:buNone/>
              <a:defRPr/>
            </a:pPr>
            <a:endParaRPr lang="zh-CN" altLang="en-US" sz="1800" kern="0" dirty="0" smtClean="0">
              <a:solidFill>
                <a:srgbClr val="3366CC"/>
              </a:solidFill>
              <a:latin typeface="华文中宋" pitchFamily="2" charset="-122"/>
              <a:ea typeface="华文中宋" pitchFamily="2" charset="-122"/>
            </a:endParaRPr>
          </a:p>
          <a:p>
            <a:pPr marL="457200" lvl="1" indent="0">
              <a:lnSpc>
                <a:spcPct val="150000"/>
              </a:lnSpc>
              <a:buFontTx/>
              <a:buNone/>
              <a:defRPr/>
            </a:pPr>
            <a:r>
              <a:rPr lang="zh-CN" altLang="en-US" sz="1800" b="1" kern="0" dirty="0" smtClean="0">
                <a:solidFill>
                  <a:srgbClr val="3366CC"/>
                </a:solidFill>
                <a:latin typeface="华文中宋" pitchFamily="2" charset="-122"/>
                <a:ea typeface="华文中宋" pitchFamily="2" charset="-122"/>
              </a:rPr>
              <a:t>    </a:t>
            </a:r>
            <a:endParaRPr lang="zh-CN" altLang="zh-CN" sz="1800" kern="0" dirty="0">
              <a:solidFill>
                <a:srgbClr val="3366CC"/>
              </a:solidFill>
              <a:latin typeface="华文中宋" pitchFamily="2" charset="-122"/>
              <a:ea typeface="华文中宋" pitchFamily="2" charset="-122"/>
            </a:endParaRPr>
          </a:p>
        </p:txBody>
      </p:sp>
      <p:sp>
        <p:nvSpPr>
          <p:cNvPr id="2" name="矩形 1"/>
          <p:cNvSpPr/>
          <p:nvPr/>
        </p:nvSpPr>
        <p:spPr>
          <a:xfrm>
            <a:off x="611560" y="2708920"/>
            <a:ext cx="7704856" cy="1938992"/>
          </a:xfrm>
          <a:prstGeom prst="rect">
            <a:avLst/>
          </a:prstGeom>
        </p:spPr>
        <p:txBody>
          <a:bodyPr wrap="square">
            <a:spAutoFit/>
          </a:bodyPr>
          <a:lstStyle/>
          <a:p>
            <a:pPr fontAlgn="base">
              <a:lnSpc>
                <a:spcPct val="150000"/>
              </a:lnSpc>
              <a:spcAft>
                <a:spcPct val="0"/>
              </a:spcAft>
              <a:buClr>
                <a:srgbClr val="33CC33"/>
              </a:buClr>
              <a:buFont typeface="Wingdings" pitchFamily="2" charset="2"/>
              <a:buChar char="n"/>
              <a:defRPr/>
            </a:pPr>
            <a:r>
              <a:rPr lang="zh-CN" altLang="en-US" sz="1600" kern="0" dirty="0">
                <a:solidFill>
                  <a:srgbClr val="3366CC"/>
                </a:solidFill>
                <a:latin typeface="华文中宋" pitchFamily="2" charset="-122"/>
                <a:ea typeface="华文中宋" pitchFamily="2" charset="-122"/>
              </a:rPr>
              <a:t> </a:t>
            </a:r>
            <a:r>
              <a:rPr lang="zh-CN" altLang="en-US" sz="2000" kern="0" dirty="0">
                <a:solidFill>
                  <a:srgbClr val="3366CC"/>
                </a:solidFill>
                <a:latin typeface="华文中宋" pitchFamily="2" charset="-122"/>
                <a:ea typeface="华文中宋" pitchFamily="2" charset="-122"/>
              </a:rPr>
              <a:t>卖空</a:t>
            </a:r>
            <a:r>
              <a:rPr lang="en-US" altLang="zh-CN" sz="2000" kern="0" dirty="0">
                <a:solidFill>
                  <a:srgbClr val="3366CC"/>
                </a:solidFill>
                <a:latin typeface="华文中宋" pitchFamily="2" charset="-122"/>
                <a:ea typeface="华文中宋" pitchFamily="2" charset="-122"/>
              </a:rPr>
              <a:t>1</a:t>
            </a:r>
            <a:r>
              <a:rPr lang="zh-CN" altLang="en-US" sz="2000" kern="0" dirty="0">
                <a:solidFill>
                  <a:srgbClr val="3366CC"/>
                </a:solidFill>
                <a:latin typeface="华文中宋" pitchFamily="2" charset="-122"/>
                <a:ea typeface="华文中宋" pitchFamily="2" charset="-122"/>
              </a:rPr>
              <a:t>手当日结算价为</a:t>
            </a:r>
            <a:r>
              <a:rPr lang="en-US" altLang="zh-CN" sz="2000" kern="0" dirty="0">
                <a:solidFill>
                  <a:srgbClr val="3366CC"/>
                </a:solidFill>
                <a:latin typeface="华文中宋" pitchFamily="2" charset="-122"/>
                <a:ea typeface="华文中宋" pitchFamily="2" charset="-122"/>
              </a:rPr>
              <a:t>87</a:t>
            </a:r>
            <a:r>
              <a:rPr lang="zh-CN" altLang="en-US" sz="2000" kern="0" dirty="0">
                <a:solidFill>
                  <a:srgbClr val="3366CC"/>
                </a:solidFill>
                <a:latin typeface="华文中宋" pitchFamily="2" charset="-122"/>
                <a:ea typeface="华文中宋" pitchFamily="2" charset="-122"/>
              </a:rPr>
              <a:t>点，行权价格为</a:t>
            </a:r>
            <a:r>
              <a:rPr lang="en-US" altLang="zh-CN" sz="2000" kern="0" dirty="0">
                <a:solidFill>
                  <a:srgbClr val="3366CC"/>
                </a:solidFill>
                <a:latin typeface="华文中宋" pitchFamily="2" charset="-122"/>
                <a:ea typeface="华文中宋" pitchFamily="2" charset="-122"/>
              </a:rPr>
              <a:t>2400</a:t>
            </a:r>
            <a:r>
              <a:rPr lang="zh-CN" altLang="en-US" sz="2000" kern="0" dirty="0">
                <a:solidFill>
                  <a:srgbClr val="3366CC"/>
                </a:solidFill>
                <a:latin typeface="华文中宋" pitchFamily="2" charset="-122"/>
                <a:ea typeface="华文中宋" pitchFamily="2" charset="-122"/>
              </a:rPr>
              <a:t>点，到期剩余时间为</a:t>
            </a:r>
            <a:r>
              <a:rPr lang="en-US" altLang="zh-CN" sz="2000" kern="0" dirty="0">
                <a:solidFill>
                  <a:srgbClr val="3366CC"/>
                </a:solidFill>
                <a:latin typeface="华文中宋" pitchFamily="2" charset="-122"/>
                <a:ea typeface="华文中宋" pitchFamily="2" charset="-122"/>
              </a:rPr>
              <a:t>30</a:t>
            </a:r>
            <a:r>
              <a:rPr lang="zh-CN" altLang="en-US" sz="2000" kern="0" dirty="0">
                <a:solidFill>
                  <a:srgbClr val="3366CC"/>
                </a:solidFill>
                <a:latin typeface="华文中宋" pitchFamily="2" charset="-122"/>
                <a:ea typeface="华文中宋" pitchFamily="2" charset="-122"/>
              </a:rPr>
              <a:t>天的看涨期权，沪深</a:t>
            </a:r>
            <a:r>
              <a:rPr lang="en-US" altLang="zh-CN" sz="2000" kern="0" dirty="0">
                <a:solidFill>
                  <a:srgbClr val="3366CC"/>
                </a:solidFill>
                <a:latin typeface="华文中宋" pitchFamily="2" charset="-122"/>
                <a:ea typeface="华文中宋" pitchFamily="2" charset="-122"/>
              </a:rPr>
              <a:t>300</a:t>
            </a:r>
            <a:r>
              <a:rPr lang="zh-CN" altLang="en-US" sz="2000" kern="0" dirty="0">
                <a:solidFill>
                  <a:srgbClr val="3366CC"/>
                </a:solidFill>
                <a:latin typeface="华文中宋" pitchFamily="2" charset="-122"/>
                <a:ea typeface="华文中宋" pitchFamily="2" charset="-122"/>
              </a:rPr>
              <a:t>指数的当日收盘价为</a:t>
            </a:r>
            <a:r>
              <a:rPr lang="en-US" altLang="zh-CN" sz="2000" kern="0" dirty="0">
                <a:solidFill>
                  <a:srgbClr val="3366CC"/>
                </a:solidFill>
                <a:latin typeface="华文中宋" pitchFamily="2" charset="-122"/>
                <a:ea typeface="华文中宋" pitchFamily="2" charset="-122"/>
              </a:rPr>
              <a:t>2450</a:t>
            </a:r>
            <a:r>
              <a:rPr lang="zh-CN" altLang="en-US" sz="2000" kern="0" dirty="0">
                <a:solidFill>
                  <a:srgbClr val="3366CC"/>
                </a:solidFill>
                <a:latin typeface="华文中宋" pitchFamily="2" charset="-122"/>
                <a:ea typeface="华文中宋" pitchFamily="2" charset="-122"/>
              </a:rPr>
              <a:t>点，股指期权合约保证金调整系数为</a:t>
            </a:r>
            <a:r>
              <a:rPr lang="en-US" altLang="zh-CN" sz="2000" kern="0" dirty="0">
                <a:solidFill>
                  <a:srgbClr val="3366CC"/>
                </a:solidFill>
                <a:latin typeface="华文中宋" pitchFamily="2" charset="-122"/>
                <a:ea typeface="华文中宋" pitchFamily="2" charset="-122"/>
              </a:rPr>
              <a:t>10%</a:t>
            </a:r>
            <a:r>
              <a:rPr lang="zh-CN" altLang="en-US" sz="2000" kern="0" dirty="0">
                <a:solidFill>
                  <a:srgbClr val="3366CC"/>
                </a:solidFill>
                <a:latin typeface="华文中宋" pitchFamily="2" charset="-122"/>
                <a:ea typeface="华文中宋" pitchFamily="2" charset="-122"/>
              </a:rPr>
              <a:t>，最低保障系数为</a:t>
            </a:r>
            <a:r>
              <a:rPr lang="en-US" altLang="zh-CN" sz="2000" kern="0" dirty="0">
                <a:solidFill>
                  <a:srgbClr val="3366CC"/>
                </a:solidFill>
                <a:latin typeface="华文中宋" pitchFamily="2" charset="-122"/>
                <a:ea typeface="华文中宋" pitchFamily="2" charset="-122"/>
              </a:rPr>
              <a:t>0.5</a:t>
            </a:r>
            <a:r>
              <a:rPr lang="zh-CN" altLang="en-US" sz="2000" kern="0" dirty="0">
                <a:solidFill>
                  <a:srgbClr val="3366CC"/>
                </a:solidFill>
                <a:latin typeface="华文中宋" pitchFamily="2" charset="-122"/>
                <a:ea typeface="华文中宋" pitchFamily="2" charset="-122"/>
              </a:rPr>
              <a:t>，则投资者需要交纳的保证金为：</a:t>
            </a:r>
            <a:endParaRPr lang="en-US" altLang="zh-CN" sz="2000" kern="0" dirty="0">
              <a:solidFill>
                <a:srgbClr val="3366CC"/>
              </a:solidFill>
              <a:latin typeface="华文中宋" pitchFamily="2" charset="-122"/>
              <a:ea typeface="华文中宋" pitchFamily="2" charset="-122"/>
            </a:endParaRPr>
          </a:p>
        </p:txBody>
      </p:sp>
    </p:spTree>
    <p:extLst>
      <p:ext uri="{BB962C8B-B14F-4D97-AF65-F5344CB8AC3E}">
        <p14:creationId xmlns:p14="http://schemas.microsoft.com/office/powerpoint/2010/main" xmlns="" val="3233948111"/>
      </p:ext>
    </p:extLst>
  </p:cSld>
  <p:clrMapOvr>
    <a:masterClrMapping/>
  </p:clrMapOvr>
  <p:transition spd="med">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3"/>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eaLnBrk="0" fontAlgn="base" hangingPunct="0">
              <a:spcBef>
                <a:spcPct val="0"/>
              </a:spcBef>
              <a:spcAft>
                <a:spcPct val="0"/>
              </a:spcAft>
              <a:defRPr sz="1600">
                <a:solidFill>
                  <a:schemeClr val="tx1"/>
                </a:solidFill>
                <a:latin typeface="Arial" charset="0"/>
                <a:ea typeface="宋体" pitchFamily="2" charset="-122"/>
              </a:defRPr>
            </a:lvl6pPr>
            <a:lvl7pPr marL="2971800" indent="-228600" eaLnBrk="0" fontAlgn="base" hangingPunct="0">
              <a:spcBef>
                <a:spcPct val="0"/>
              </a:spcBef>
              <a:spcAft>
                <a:spcPct val="0"/>
              </a:spcAft>
              <a:defRPr sz="1600">
                <a:solidFill>
                  <a:schemeClr val="tx1"/>
                </a:solidFill>
                <a:latin typeface="Arial" charset="0"/>
                <a:ea typeface="宋体" pitchFamily="2" charset="-122"/>
              </a:defRPr>
            </a:lvl7pPr>
            <a:lvl8pPr marL="3429000" indent="-228600" eaLnBrk="0" fontAlgn="base" hangingPunct="0">
              <a:spcBef>
                <a:spcPct val="0"/>
              </a:spcBef>
              <a:spcAft>
                <a:spcPct val="0"/>
              </a:spcAft>
              <a:defRPr sz="1600">
                <a:solidFill>
                  <a:schemeClr val="tx1"/>
                </a:solidFill>
                <a:latin typeface="Arial" charset="0"/>
                <a:ea typeface="宋体" pitchFamily="2" charset="-122"/>
              </a:defRPr>
            </a:lvl8pPr>
            <a:lvl9pPr marL="3886200" indent="-228600" eaLnBrk="0" fontAlgn="base" hangingPunct="0">
              <a:spcBef>
                <a:spcPct val="0"/>
              </a:spcBef>
              <a:spcAft>
                <a:spcPct val="0"/>
              </a:spcAft>
              <a:defRPr sz="1600">
                <a:solidFill>
                  <a:schemeClr val="tx1"/>
                </a:solidFill>
                <a:latin typeface="Arial" charset="0"/>
                <a:ea typeface="宋体" pitchFamily="2" charset="-122"/>
              </a:defRPr>
            </a:lvl9pPr>
          </a:lstStyle>
          <a:p>
            <a:pPr eaLnBrk="1" hangingPunct="1"/>
            <a:r>
              <a:rPr lang="en-US" altLang="zh-CN" sz="1000" smtClean="0">
                <a:solidFill>
                  <a:srgbClr val="969696"/>
                </a:solidFill>
              </a:rPr>
              <a:t>- </a:t>
            </a:r>
            <a:fld id="{C296C7C0-573B-4D4D-B405-8EBB6489B75E}" type="slidenum">
              <a:rPr lang="en-US" altLang="zh-CN" sz="1000" smtClean="0">
                <a:solidFill>
                  <a:srgbClr val="969696"/>
                </a:solidFill>
              </a:rPr>
              <a:pPr eaLnBrk="1" hangingPunct="1"/>
              <a:t>29</a:t>
            </a:fld>
            <a:r>
              <a:rPr lang="en-US" altLang="zh-CN" sz="1000" smtClean="0">
                <a:solidFill>
                  <a:srgbClr val="969696"/>
                </a:solidFill>
              </a:rPr>
              <a:t> -</a:t>
            </a:r>
          </a:p>
        </p:txBody>
      </p:sp>
      <p:sp>
        <p:nvSpPr>
          <p:cNvPr id="30724" name="灯片编号占位符 3"/>
          <p:cNvSpPr txBox="1">
            <a:spLocks noGrp="1"/>
          </p:cNvSpPr>
          <p:nvPr/>
        </p:nvSpPr>
        <p:spPr bwMode="auto">
          <a:xfrm>
            <a:off x="7342188" y="6237288"/>
            <a:ext cx="1801812" cy="331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eaLnBrk="0" fontAlgn="base" hangingPunct="0">
              <a:spcBef>
                <a:spcPct val="0"/>
              </a:spcBef>
              <a:spcAft>
                <a:spcPct val="0"/>
              </a:spcAft>
              <a:defRPr sz="1600">
                <a:solidFill>
                  <a:schemeClr val="tx1"/>
                </a:solidFill>
                <a:latin typeface="Arial" charset="0"/>
                <a:ea typeface="宋体" pitchFamily="2" charset="-122"/>
              </a:defRPr>
            </a:lvl6pPr>
            <a:lvl7pPr marL="2971800" indent="-228600" eaLnBrk="0" fontAlgn="base" hangingPunct="0">
              <a:spcBef>
                <a:spcPct val="0"/>
              </a:spcBef>
              <a:spcAft>
                <a:spcPct val="0"/>
              </a:spcAft>
              <a:defRPr sz="1600">
                <a:solidFill>
                  <a:schemeClr val="tx1"/>
                </a:solidFill>
                <a:latin typeface="Arial" charset="0"/>
                <a:ea typeface="宋体" pitchFamily="2" charset="-122"/>
              </a:defRPr>
            </a:lvl7pPr>
            <a:lvl8pPr marL="3429000" indent="-228600" eaLnBrk="0" fontAlgn="base" hangingPunct="0">
              <a:spcBef>
                <a:spcPct val="0"/>
              </a:spcBef>
              <a:spcAft>
                <a:spcPct val="0"/>
              </a:spcAft>
              <a:defRPr sz="1600">
                <a:solidFill>
                  <a:schemeClr val="tx1"/>
                </a:solidFill>
                <a:latin typeface="Arial" charset="0"/>
                <a:ea typeface="宋体" pitchFamily="2" charset="-122"/>
              </a:defRPr>
            </a:lvl8pPr>
            <a:lvl9pPr marL="3886200" indent="-228600" eaLnBrk="0" fontAlgn="base" hangingPunct="0">
              <a:spcBef>
                <a:spcPct val="0"/>
              </a:spcBef>
              <a:spcAft>
                <a:spcPct val="0"/>
              </a:spcAft>
              <a:defRPr sz="1600">
                <a:solidFill>
                  <a:schemeClr val="tx1"/>
                </a:solidFill>
                <a:latin typeface="Arial" charset="0"/>
                <a:ea typeface="宋体" pitchFamily="2" charset="-122"/>
              </a:defRPr>
            </a:lvl9pPr>
          </a:lstStyle>
          <a:p>
            <a:pPr algn="r" eaLnBrk="1" fontAlgn="base" hangingPunct="1">
              <a:spcBef>
                <a:spcPct val="0"/>
              </a:spcBef>
              <a:spcAft>
                <a:spcPct val="0"/>
              </a:spcAft>
            </a:pPr>
            <a:r>
              <a:rPr lang="en-US" altLang="zh-CN" sz="1000" b="1">
                <a:solidFill>
                  <a:srgbClr val="969696"/>
                </a:solidFill>
              </a:rPr>
              <a:t>- </a:t>
            </a:r>
            <a:fld id="{D78C4A81-1D1D-4D43-9CE8-AAF6CA3640CD}" type="slidenum">
              <a:rPr lang="en-US" altLang="zh-CN" sz="1000" b="1">
                <a:solidFill>
                  <a:srgbClr val="969696"/>
                </a:solidFill>
              </a:rPr>
              <a:pPr algn="r" eaLnBrk="1" fontAlgn="base" hangingPunct="1">
                <a:spcBef>
                  <a:spcPct val="0"/>
                </a:spcBef>
                <a:spcAft>
                  <a:spcPct val="0"/>
                </a:spcAft>
              </a:pPr>
              <a:t>29</a:t>
            </a:fld>
            <a:r>
              <a:rPr lang="en-US" altLang="zh-CN" sz="1000" b="1">
                <a:solidFill>
                  <a:srgbClr val="969696"/>
                </a:solidFill>
              </a:rPr>
              <a:t> -</a:t>
            </a:r>
          </a:p>
        </p:txBody>
      </p:sp>
      <p:sp>
        <p:nvSpPr>
          <p:cNvPr id="30725" name="灯片编号占位符 1"/>
          <p:cNvSpPr txBox="1">
            <a:spLocks noGrp="1"/>
          </p:cNvSpPr>
          <p:nvPr/>
        </p:nvSpPr>
        <p:spPr bwMode="auto">
          <a:xfrm>
            <a:off x="7342188" y="6237288"/>
            <a:ext cx="1801812" cy="331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eaLnBrk="0" fontAlgn="base" hangingPunct="0">
              <a:spcBef>
                <a:spcPct val="0"/>
              </a:spcBef>
              <a:spcAft>
                <a:spcPct val="0"/>
              </a:spcAft>
              <a:defRPr sz="1600">
                <a:solidFill>
                  <a:schemeClr val="tx1"/>
                </a:solidFill>
                <a:latin typeface="Arial" charset="0"/>
                <a:ea typeface="宋体" pitchFamily="2" charset="-122"/>
              </a:defRPr>
            </a:lvl6pPr>
            <a:lvl7pPr marL="2971800" indent="-228600" eaLnBrk="0" fontAlgn="base" hangingPunct="0">
              <a:spcBef>
                <a:spcPct val="0"/>
              </a:spcBef>
              <a:spcAft>
                <a:spcPct val="0"/>
              </a:spcAft>
              <a:defRPr sz="1600">
                <a:solidFill>
                  <a:schemeClr val="tx1"/>
                </a:solidFill>
                <a:latin typeface="Arial" charset="0"/>
                <a:ea typeface="宋体" pitchFamily="2" charset="-122"/>
              </a:defRPr>
            </a:lvl7pPr>
            <a:lvl8pPr marL="3429000" indent="-228600" eaLnBrk="0" fontAlgn="base" hangingPunct="0">
              <a:spcBef>
                <a:spcPct val="0"/>
              </a:spcBef>
              <a:spcAft>
                <a:spcPct val="0"/>
              </a:spcAft>
              <a:defRPr sz="1600">
                <a:solidFill>
                  <a:schemeClr val="tx1"/>
                </a:solidFill>
                <a:latin typeface="Arial" charset="0"/>
                <a:ea typeface="宋体" pitchFamily="2" charset="-122"/>
              </a:defRPr>
            </a:lvl8pPr>
            <a:lvl9pPr marL="3886200" indent="-228600" eaLnBrk="0" fontAlgn="base" hangingPunct="0">
              <a:spcBef>
                <a:spcPct val="0"/>
              </a:spcBef>
              <a:spcAft>
                <a:spcPct val="0"/>
              </a:spcAft>
              <a:defRPr sz="1600">
                <a:solidFill>
                  <a:schemeClr val="tx1"/>
                </a:solidFill>
                <a:latin typeface="Arial" charset="0"/>
                <a:ea typeface="宋体" pitchFamily="2" charset="-122"/>
              </a:defRPr>
            </a:lvl9pPr>
          </a:lstStyle>
          <a:p>
            <a:pPr algn="r" eaLnBrk="1" fontAlgn="base" hangingPunct="1">
              <a:spcBef>
                <a:spcPct val="0"/>
              </a:spcBef>
              <a:spcAft>
                <a:spcPct val="0"/>
              </a:spcAft>
            </a:pPr>
            <a:r>
              <a:rPr lang="en-US" altLang="zh-CN" sz="1000" b="1">
                <a:solidFill>
                  <a:srgbClr val="969696"/>
                </a:solidFill>
              </a:rPr>
              <a:t>- </a:t>
            </a:r>
            <a:fld id="{C922AAA2-D64F-4D9D-80F4-1CAB78513DA3}" type="slidenum">
              <a:rPr lang="en-US" altLang="zh-CN" sz="1000" b="1">
                <a:solidFill>
                  <a:srgbClr val="969696"/>
                </a:solidFill>
              </a:rPr>
              <a:pPr algn="r" eaLnBrk="1" fontAlgn="base" hangingPunct="1">
                <a:spcBef>
                  <a:spcPct val="0"/>
                </a:spcBef>
                <a:spcAft>
                  <a:spcPct val="0"/>
                </a:spcAft>
              </a:pPr>
              <a:t>29</a:t>
            </a:fld>
            <a:r>
              <a:rPr lang="en-US" altLang="zh-CN" sz="1000" b="1">
                <a:solidFill>
                  <a:srgbClr val="969696"/>
                </a:solidFill>
              </a:rPr>
              <a:t> -</a:t>
            </a:r>
          </a:p>
        </p:txBody>
      </p:sp>
      <p:sp>
        <p:nvSpPr>
          <p:cNvPr id="7" name="标题 1"/>
          <p:cNvSpPr txBox="1">
            <a:spLocks/>
          </p:cNvSpPr>
          <p:nvPr/>
        </p:nvSpPr>
        <p:spPr>
          <a:xfrm>
            <a:off x="611560" y="1700808"/>
            <a:ext cx="6408738" cy="647700"/>
          </a:xfrm>
          <a:prstGeom prst="rect">
            <a:avLst/>
          </a:prstGeom>
        </p:spPr>
        <p:txBody>
          <a:bodyPr/>
          <a:lstStyle>
            <a:lvl1pPr algn="l" rtl="0" eaLnBrk="0" fontAlgn="base" hangingPunct="0">
              <a:spcBef>
                <a:spcPct val="0"/>
              </a:spcBef>
              <a:spcAft>
                <a:spcPct val="0"/>
              </a:spcAft>
              <a:buFont typeface="Wingdings" pitchFamily="2" charset="2"/>
              <a:buChar char="l"/>
              <a:defRPr sz="2800" b="1">
                <a:solidFill>
                  <a:schemeClr val="accent2"/>
                </a:solidFill>
                <a:latin typeface="+mj-lt"/>
                <a:ea typeface="+mj-ea"/>
                <a:cs typeface="+mj-cs"/>
              </a:defRPr>
            </a:lvl1pPr>
            <a:lvl2pPr algn="l" rtl="0" eaLnBrk="0" fontAlgn="base" hangingPunct="0">
              <a:spcBef>
                <a:spcPct val="0"/>
              </a:spcBef>
              <a:spcAft>
                <a:spcPct val="0"/>
              </a:spcAft>
              <a:buFont typeface="Wingdings" pitchFamily="2" charset="2"/>
              <a:buChar char="l"/>
              <a:defRPr sz="2800" b="1">
                <a:solidFill>
                  <a:schemeClr val="accent2"/>
                </a:solidFill>
                <a:latin typeface="Arial" charset="0"/>
                <a:ea typeface="黑体" pitchFamily="2" charset="-122"/>
              </a:defRPr>
            </a:lvl2pPr>
            <a:lvl3pPr algn="l" rtl="0" eaLnBrk="0" fontAlgn="base" hangingPunct="0">
              <a:spcBef>
                <a:spcPct val="0"/>
              </a:spcBef>
              <a:spcAft>
                <a:spcPct val="0"/>
              </a:spcAft>
              <a:buFont typeface="Wingdings" pitchFamily="2" charset="2"/>
              <a:buChar char="l"/>
              <a:defRPr sz="2800" b="1">
                <a:solidFill>
                  <a:schemeClr val="accent2"/>
                </a:solidFill>
                <a:latin typeface="Arial" charset="0"/>
                <a:ea typeface="黑体" pitchFamily="2" charset="-122"/>
              </a:defRPr>
            </a:lvl3pPr>
            <a:lvl4pPr algn="l" rtl="0" eaLnBrk="0" fontAlgn="base" hangingPunct="0">
              <a:spcBef>
                <a:spcPct val="0"/>
              </a:spcBef>
              <a:spcAft>
                <a:spcPct val="0"/>
              </a:spcAft>
              <a:buFont typeface="Wingdings" pitchFamily="2" charset="2"/>
              <a:buChar char="l"/>
              <a:defRPr sz="2800" b="1">
                <a:solidFill>
                  <a:schemeClr val="accent2"/>
                </a:solidFill>
                <a:latin typeface="Arial" charset="0"/>
                <a:ea typeface="黑体" pitchFamily="2" charset="-122"/>
              </a:defRPr>
            </a:lvl4pPr>
            <a:lvl5pPr algn="l" rtl="0" eaLnBrk="0" fontAlgn="base" hangingPunct="0">
              <a:spcBef>
                <a:spcPct val="0"/>
              </a:spcBef>
              <a:spcAft>
                <a:spcPct val="0"/>
              </a:spcAft>
              <a:buFont typeface="Wingdings" pitchFamily="2" charset="2"/>
              <a:buChar char="l"/>
              <a:defRPr sz="2800" b="1">
                <a:solidFill>
                  <a:schemeClr val="accent2"/>
                </a:solidFill>
                <a:latin typeface="Arial" charset="0"/>
                <a:ea typeface="黑体" pitchFamily="2" charset="-122"/>
              </a:defRPr>
            </a:lvl5pPr>
            <a:lvl6pPr marL="457200" algn="l" rtl="0" fontAlgn="base">
              <a:spcBef>
                <a:spcPct val="0"/>
              </a:spcBef>
              <a:spcAft>
                <a:spcPct val="0"/>
              </a:spcAft>
              <a:buFont typeface="Wingdings" pitchFamily="2" charset="2"/>
              <a:buChar char="l"/>
              <a:defRPr sz="2800" b="1">
                <a:solidFill>
                  <a:schemeClr val="accent2"/>
                </a:solidFill>
                <a:latin typeface="Arial" charset="0"/>
                <a:ea typeface="黑体" pitchFamily="2" charset="-122"/>
              </a:defRPr>
            </a:lvl6pPr>
            <a:lvl7pPr marL="914400" algn="l" rtl="0" fontAlgn="base">
              <a:spcBef>
                <a:spcPct val="0"/>
              </a:spcBef>
              <a:spcAft>
                <a:spcPct val="0"/>
              </a:spcAft>
              <a:buFont typeface="Wingdings" pitchFamily="2" charset="2"/>
              <a:buChar char="l"/>
              <a:defRPr sz="2800" b="1">
                <a:solidFill>
                  <a:schemeClr val="accent2"/>
                </a:solidFill>
                <a:latin typeface="Arial" charset="0"/>
                <a:ea typeface="黑体" pitchFamily="2" charset="-122"/>
              </a:defRPr>
            </a:lvl7pPr>
            <a:lvl8pPr marL="1371600" algn="l" rtl="0" fontAlgn="base">
              <a:spcBef>
                <a:spcPct val="0"/>
              </a:spcBef>
              <a:spcAft>
                <a:spcPct val="0"/>
              </a:spcAft>
              <a:buFont typeface="Wingdings" pitchFamily="2" charset="2"/>
              <a:buChar char="l"/>
              <a:defRPr sz="2800" b="1">
                <a:solidFill>
                  <a:schemeClr val="accent2"/>
                </a:solidFill>
                <a:latin typeface="Arial" charset="0"/>
                <a:ea typeface="黑体" pitchFamily="2" charset="-122"/>
              </a:defRPr>
            </a:lvl8pPr>
            <a:lvl9pPr marL="1828800" algn="l" rtl="0" fontAlgn="base">
              <a:spcBef>
                <a:spcPct val="0"/>
              </a:spcBef>
              <a:spcAft>
                <a:spcPct val="0"/>
              </a:spcAft>
              <a:buFont typeface="Wingdings" pitchFamily="2" charset="2"/>
              <a:buChar char="l"/>
              <a:defRPr sz="2800" b="1">
                <a:solidFill>
                  <a:schemeClr val="accent2"/>
                </a:solidFill>
                <a:latin typeface="Arial" charset="0"/>
                <a:ea typeface="黑体" pitchFamily="2" charset="-122"/>
              </a:defRPr>
            </a:lvl9pPr>
          </a:lstStyle>
          <a:p>
            <a:pPr>
              <a:buFont typeface="Wingdings" pitchFamily="2" charset="2"/>
              <a:buNone/>
            </a:pPr>
            <a:r>
              <a:rPr lang="zh-CN" altLang="en-US" sz="2400" dirty="0" smtClean="0">
                <a:solidFill>
                  <a:srgbClr val="3366CC"/>
                </a:solidFill>
                <a:latin typeface="华文中宋" pitchFamily="2" charset="-122"/>
                <a:ea typeface="华文中宋" pitchFamily="2" charset="-122"/>
              </a:rPr>
              <a:t>保证金</a:t>
            </a:r>
            <a:r>
              <a:rPr lang="zh-CN" altLang="en-US" sz="2400" dirty="0" smtClean="0">
                <a:solidFill>
                  <a:srgbClr val="3366CC"/>
                </a:solidFill>
                <a:latin typeface="华文中宋" pitchFamily="2" charset="-122"/>
                <a:ea typeface="华文中宋" pitchFamily="2" charset="-122"/>
              </a:rPr>
              <a:t>计算</a:t>
            </a:r>
            <a:r>
              <a:rPr lang="zh-CN" altLang="en-US" sz="2400" dirty="0" smtClean="0">
                <a:solidFill>
                  <a:srgbClr val="3366CC"/>
                </a:solidFill>
                <a:latin typeface="华文中宋" pitchFamily="2" charset="-122"/>
                <a:ea typeface="华文中宋" pitchFamily="2" charset="-122"/>
              </a:rPr>
              <a:t>示例二</a:t>
            </a:r>
            <a:endParaRPr lang="zh-CN" altLang="en-US" sz="2400" dirty="0">
              <a:solidFill>
                <a:srgbClr val="3366CC"/>
              </a:solidFill>
              <a:latin typeface="华文中宋" pitchFamily="2" charset="-122"/>
              <a:ea typeface="华文中宋" pitchFamily="2" charset="-122"/>
            </a:endParaRPr>
          </a:p>
        </p:txBody>
      </p:sp>
      <p:sp>
        <p:nvSpPr>
          <p:cNvPr id="8" name="矩形 7"/>
          <p:cNvSpPr/>
          <p:nvPr/>
        </p:nvSpPr>
        <p:spPr>
          <a:xfrm>
            <a:off x="0" y="980728"/>
            <a:ext cx="5070619" cy="480131"/>
          </a:xfrm>
          <a:prstGeom prst="rect">
            <a:avLst/>
          </a:prstGeom>
        </p:spPr>
        <p:txBody>
          <a:bodyPr wrap="none">
            <a:spAutoFit/>
          </a:bodyPr>
          <a:lstStyle/>
          <a:p>
            <a:pPr marL="571500" indent="-571500" defTabSz="889000" fontAlgn="base">
              <a:lnSpc>
                <a:spcPct val="90000"/>
              </a:lnSpc>
              <a:spcBef>
                <a:spcPct val="0"/>
              </a:spcBef>
              <a:spcAft>
                <a:spcPct val="35000"/>
              </a:spcAft>
              <a:buClr>
                <a:srgbClr val="33CC33"/>
              </a:buClr>
              <a:buFont typeface="Wingdings" pitchFamily="2" charset="2"/>
              <a:buChar char="p"/>
            </a:pPr>
            <a:r>
              <a:rPr lang="zh-CN" altLang="en-US" sz="2800" b="1" dirty="0">
                <a:solidFill>
                  <a:srgbClr val="3366CC"/>
                </a:solidFill>
                <a:latin typeface="华文中宋" pitchFamily="2" charset="-122"/>
                <a:ea typeface="华文中宋" pitchFamily="2" charset="-122"/>
              </a:rPr>
              <a:t>股指期权仿真交易核心制度</a:t>
            </a:r>
          </a:p>
        </p:txBody>
      </p:sp>
      <p:sp>
        <p:nvSpPr>
          <p:cNvPr id="10" name="内容占位符 2"/>
          <p:cNvSpPr txBox="1">
            <a:spLocks/>
          </p:cNvSpPr>
          <p:nvPr/>
        </p:nvSpPr>
        <p:spPr bwMode="auto">
          <a:xfrm>
            <a:off x="755576" y="4941169"/>
            <a:ext cx="7888629" cy="14401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marL="0" indent="0">
              <a:lnSpc>
                <a:spcPct val="150000"/>
              </a:lnSpc>
              <a:spcBef>
                <a:spcPts val="0"/>
              </a:spcBef>
              <a:buClr>
                <a:srgbClr val="33CC33"/>
              </a:buClr>
              <a:buFontTx/>
              <a:buNone/>
              <a:defRPr/>
            </a:pPr>
            <a:r>
              <a:rPr lang="en-US" altLang="zh-CN" sz="1700" b="1" kern="0" dirty="0">
                <a:solidFill>
                  <a:srgbClr val="3366CC"/>
                </a:solidFill>
                <a:latin typeface="华文中宋" pitchFamily="2" charset="-122"/>
                <a:ea typeface="华文中宋" pitchFamily="2" charset="-122"/>
              </a:rPr>
              <a:t>1</a:t>
            </a:r>
            <a:r>
              <a:rPr lang="zh-CN" altLang="en-US" sz="1700" b="1" kern="0" dirty="0" smtClean="0">
                <a:solidFill>
                  <a:srgbClr val="3366CC"/>
                </a:solidFill>
                <a:latin typeface="华文中宋" pitchFamily="2" charset="-122"/>
                <a:ea typeface="华文中宋" pitchFamily="2" charset="-122"/>
              </a:rPr>
              <a:t>手看跌期权交易保证金</a:t>
            </a:r>
            <a:r>
              <a:rPr lang="en-US" altLang="zh-CN" sz="1700" kern="0" dirty="0" smtClean="0">
                <a:solidFill>
                  <a:srgbClr val="3366CC"/>
                </a:solidFill>
                <a:latin typeface="华文中宋" pitchFamily="2" charset="-122"/>
                <a:ea typeface="华文中宋" pitchFamily="2" charset="-122"/>
              </a:rPr>
              <a:t>=</a:t>
            </a:r>
          </a:p>
          <a:p>
            <a:pPr marL="0" indent="0">
              <a:lnSpc>
                <a:spcPct val="150000"/>
              </a:lnSpc>
              <a:spcBef>
                <a:spcPts val="0"/>
              </a:spcBef>
              <a:buClr>
                <a:srgbClr val="33CC33"/>
              </a:buClr>
              <a:buFontTx/>
              <a:buNone/>
              <a:defRPr/>
            </a:pPr>
            <a:r>
              <a:rPr lang="zh-CN" altLang="en-US" sz="1700" kern="0" dirty="0" smtClean="0">
                <a:solidFill>
                  <a:srgbClr val="3366CC"/>
                </a:solidFill>
                <a:latin typeface="华文中宋" pitchFamily="2" charset="-122"/>
                <a:ea typeface="华文中宋" pitchFamily="2" charset="-122"/>
              </a:rPr>
              <a:t>（</a:t>
            </a:r>
            <a:r>
              <a:rPr lang="en-US" altLang="zh-CN" sz="1700" kern="0" dirty="0" smtClean="0">
                <a:solidFill>
                  <a:srgbClr val="3366CC"/>
                </a:solidFill>
                <a:latin typeface="华文中宋" pitchFamily="2" charset="-122"/>
                <a:ea typeface="华文中宋" pitchFamily="2" charset="-122"/>
              </a:rPr>
              <a:t>33×100)+max</a:t>
            </a:r>
            <a:r>
              <a:rPr lang="en-US" altLang="zh-CN" sz="1700" kern="0" dirty="0">
                <a:solidFill>
                  <a:srgbClr val="3366CC"/>
                </a:solidFill>
                <a:latin typeface="华文中宋" pitchFamily="2" charset="-122"/>
                <a:ea typeface="华文中宋" pitchFamily="2" charset="-122"/>
              </a:rPr>
              <a:t>(</a:t>
            </a:r>
            <a:r>
              <a:rPr lang="en-US" altLang="zh-CN" sz="1700" kern="0" dirty="0" smtClean="0">
                <a:solidFill>
                  <a:srgbClr val="3366CC"/>
                </a:solidFill>
                <a:latin typeface="华文中宋" pitchFamily="2" charset="-122"/>
                <a:ea typeface="华文中宋" pitchFamily="2" charset="-122"/>
              </a:rPr>
              <a:t>2450×100×10</a:t>
            </a:r>
            <a:r>
              <a:rPr lang="en-US" altLang="zh-CN" sz="1700" kern="0" dirty="0">
                <a:solidFill>
                  <a:srgbClr val="3366CC"/>
                </a:solidFill>
                <a:latin typeface="华文中宋" pitchFamily="2" charset="-122"/>
                <a:ea typeface="华文中宋" pitchFamily="2" charset="-122"/>
              </a:rPr>
              <a:t>%-</a:t>
            </a:r>
            <a:r>
              <a:rPr lang="en-US" altLang="zh-CN" sz="1700" kern="0" dirty="0" smtClean="0">
                <a:solidFill>
                  <a:srgbClr val="3366CC"/>
                </a:solidFill>
                <a:latin typeface="华文中宋" pitchFamily="2" charset="-122"/>
                <a:ea typeface="华文中宋" pitchFamily="2" charset="-122"/>
              </a:rPr>
              <a:t>50×100 , 0.5×10%×2400×100</a:t>
            </a:r>
            <a:r>
              <a:rPr lang="zh-CN" altLang="en-US" sz="1700" kern="0" dirty="0" smtClean="0">
                <a:solidFill>
                  <a:srgbClr val="3366CC"/>
                </a:solidFill>
                <a:latin typeface="华文中宋" pitchFamily="2" charset="-122"/>
                <a:ea typeface="华文中宋" pitchFamily="2" charset="-122"/>
              </a:rPr>
              <a:t>）</a:t>
            </a:r>
            <a:r>
              <a:rPr lang="en-US" altLang="zh-CN" sz="1700" kern="0" dirty="0" smtClean="0">
                <a:solidFill>
                  <a:srgbClr val="3366CC"/>
                </a:solidFill>
                <a:latin typeface="华文中宋" pitchFamily="2" charset="-122"/>
                <a:ea typeface="华文中宋" pitchFamily="2" charset="-122"/>
              </a:rPr>
              <a:t>= 22800</a:t>
            </a:r>
          </a:p>
          <a:p>
            <a:pPr marL="457200" lvl="1" indent="0">
              <a:lnSpc>
                <a:spcPct val="150000"/>
              </a:lnSpc>
              <a:buFontTx/>
              <a:buNone/>
              <a:defRPr/>
            </a:pPr>
            <a:endParaRPr lang="en-US" altLang="zh-CN" sz="1800" kern="0" dirty="0" smtClean="0">
              <a:solidFill>
                <a:srgbClr val="3366CC"/>
              </a:solidFill>
              <a:latin typeface="华文中宋" pitchFamily="2" charset="-122"/>
              <a:ea typeface="华文中宋" pitchFamily="2" charset="-122"/>
            </a:endParaRPr>
          </a:p>
          <a:p>
            <a:pPr marL="457200" lvl="1" indent="0">
              <a:lnSpc>
                <a:spcPct val="150000"/>
              </a:lnSpc>
              <a:buFontTx/>
              <a:buNone/>
              <a:defRPr/>
            </a:pPr>
            <a:endParaRPr lang="zh-CN" altLang="en-US" sz="1800" kern="0" dirty="0" smtClean="0">
              <a:solidFill>
                <a:srgbClr val="3366CC"/>
              </a:solidFill>
              <a:latin typeface="华文中宋" pitchFamily="2" charset="-122"/>
              <a:ea typeface="华文中宋" pitchFamily="2" charset="-122"/>
            </a:endParaRPr>
          </a:p>
          <a:p>
            <a:pPr marL="457200" lvl="1" indent="0">
              <a:lnSpc>
                <a:spcPct val="150000"/>
              </a:lnSpc>
              <a:buFontTx/>
              <a:buNone/>
              <a:defRPr/>
            </a:pPr>
            <a:r>
              <a:rPr lang="zh-CN" altLang="en-US" sz="1800" b="1" kern="0" dirty="0" smtClean="0">
                <a:solidFill>
                  <a:srgbClr val="3366CC"/>
                </a:solidFill>
                <a:latin typeface="华文中宋" pitchFamily="2" charset="-122"/>
                <a:ea typeface="华文中宋" pitchFamily="2" charset="-122"/>
              </a:rPr>
              <a:t>    </a:t>
            </a:r>
            <a:endParaRPr lang="zh-CN" altLang="zh-CN" sz="1800" kern="0" dirty="0">
              <a:solidFill>
                <a:srgbClr val="3366CC"/>
              </a:solidFill>
              <a:latin typeface="华文中宋" pitchFamily="2" charset="-122"/>
              <a:ea typeface="华文中宋" pitchFamily="2" charset="-122"/>
            </a:endParaRPr>
          </a:p>
        </p:txBody>
      </p:sp>
      <p:sp>
        <p:nvSpPr>
          <p:cNvPr id="2" name="矩形 1"/>
          <p:cNvSpPr/>
          <p:nvPr/>
        </p:nvSpPr>
        <p:spPr>
          <a:xfrm>
            <a:off x="683568" y="2708920"/>
            <a:ext cx="7992888" cy="1884490"/>
          </a:xfrm>
          <a:prstGeom prst="rect">
            <a:avLst/>
          </a:prstGeom>
        </p:spPr>
        <p:txBody>
          <a:bodyPr wrap="square">
            <a:spAutoFit/>
          </a:bodyPr>
          <a:lstStyle/>
          <a:p>
            <a:pPr fontAlgn="base">
              <a:lnSpc>
                <a:spcPct val="150000"/>
              </a:lnSpc>
              <a:spcAft>
                <a:spcPct val="0"/>
              </a:spcAft>
              <a:buClr>
                <a:srgbClr val="33CC33"/>
              </a:buClr>
              <a:buFont typeface="Wingdings" pitchFamily="2" charset="2"/>
              <a:buChar char="n"/>
              <a:defRPr/>
            </a:pPr>
            <a:r>
              <a:rPr lang="zh-CN" altLang="en-US" sz="2000" kern="0" dirty="0">
                <a:solidFill>
                  <a:srgbClr val="3366CC"/>
                </a:solidFill>
                <a:latin typeface="华文中宋" pitchFamily="2" charset="-122"/>
                <a:ea typeface="华文中宋" pitchFamily="2" charset="-122"/>
              </a:rPr>
              <a:t> 卖空</a:t>
            </a:r>
            <a:r>
              <a:rPr lang="en-US" altLang="zh-CN" sz="2000" kern="0" dirty="0">
                <a:solidFill>
                  <a:srgbClr val="3366CC"/>
                </a:solidFill>
                <a:latin typeface="华文中宋" pitchFamily="2" charset="-122"/>
                <a:ea typeface="华文中宋" pitchFamily="2" charset="-122"/>
              </a:rPr>
              <a:t>1</a:t>
            </a:r>
            <a:r>
              <a:rPr lang="zh-CN" altLang="en-US" sz="2000" kern="0" dirty="0">
                <a:solidFill>
                  <a:srgbClr val="3366CC"/>
                </a:solidFill>
                <a:latin typeface="华文中宋" pitchFamily="2" charset="-122"/>
                <a:ea typeface="华文中宋" pitchFamily="2" charset="-122"/>
              </a:rPr>
              <a:t>手当日结算价为</a:t>
            </a:r>
            <a:r>
              <a:rPr lang="en-US" altLang="zh-CN" sz="2000" kern="0" dirty="0">
                <a:solidFill>
                  <a:srgbClr val="3366CC"/>
                </a:solidFill>
                <a:latin typeface="华文中宋" pitchFamily="2" charset="-122"/>
                <a:ea typeface="华文中宋" pitchFamily="2" charset="-122"/>
              </a:rPr>
              <a:t>33</a:t>
            </a:r>
            <a:r>
              <a:rPr lang="zh-CN" altLang="en-US" sz="2000" kern="0" dirty="0">
                <a:solidFill>
                  <a:srgbClr val="3366CC"/>
                </a:solidFill>
                <a:latin typeface="华文中宋" pitchFamily="2" charset="-122"/>
                <a:ea typeface="华文中宋" pitchFamily="2" charset="-122"/>
              </a:rPr>
              <a:t>点，行权价格为</a:t>
            </a:r>
            <a:r>
              <a:rPr lang="en-US" altLang="zh-CN" sz="2000" kern="0" dirty="0">
                <a:solidFill>
                  <a:srgbClr val="3366CC"/>
                </a:solidFill>
                <a:latin typeface="华文中宋" pitchFamily="2" charset="-122"/>
                <a:ea typeface="华文中宋" pitchFamily="2" charset="-122"/>
              </a:rPr>
              <a:t>2400</a:t>
            </a:r>
            <a:r>
              <a:rPr lang="zh-CN" altLang="en-US" sz="2000" kern="0" dirty="0">
                <a:solidFill>
                  <a:srgbClr val="3366CC"/>
                </a:solidFill>
                <a:latin typeface="华文中宋" pitchFamily="2" charset="-122"/>
                <a:ea typeface="华文中宋" pitchFamily="2" charset="-122"/>
              </a:rPr>
              <a:t>点，到期剩余时间为</a:t>
            </a:r>
            <a:r>
              <a:rPr lang="en-US" altLang="zh-CN" sz="2000" kern="0" dirty="0">
                <a:solidFill>
                  <a:srgbClr val="3366CC"/>
                </a:solidFill>
                <a:latin typeface="华文中宋" pitchFamily="2" charset="-122"/>
                <a:ea typeface="华文中宋" pitchFamily="2" charset="-122"/>
              </a:rPr>
              <a:t>30</a:t>
            </a:r>
            <a:r>
              <a:rPr lang="zh-CN" altLang="en-US" sz="2000" kern="0" dirty="0">
                <a:solidFill>
                  <a:srgbClr val="3366CC"/>
                </a:solidFill>
                <a:latin typeface="华文中宋" pitchFamily="2" charset="-122"/>
                <a:ea typeface="华文中宋" pitchFamily="2" charset="-122"/>
              </a:rPr>
              <a:t>天的看跌期权，沪深</a:t>
            </a:r>
            <a:r>
              <a:rPr lang="en-US" altLang="zh-CN" sz="2000" kern="0" dirty="0">
                <a:solidFill>
                  <a:srgbClr val="3366CC"/>
                </a:solidFill>
                <a:latin typeface="华文中宋" pitchFamily="2" charset="-122"/>
                <a:ea typeface="华文中宋" pitchFamily="2" charset="-122"/>
              </a:rPr>
              <a:t>300</a:t>
            </a:r>
            <a:r>
              <a:rPr lang="zh-CN" altLang="en-US" sz="2000" kern="0" dirty="0">
                <a:solidFill>
                  <a:srgbClr val="3366CC"/>
                </a:solidFill>
                <a:latin typeface="华文中宋" pitchFamily="2" charset="-122"/>
                <a:ea typeface="华文中宋" pitchFamily="2" charset="-122"/>
              </a:rPr>
              <a:t>指数的当日收盘价为</a:t>
            </a:r>
            <a:r>
              <a:rPr lang="en-US" altLang="zh-CN" sz="2000" kern="0" dirty="0">
                <a:solidFill>
                  <a:srgbClr val="3366CC"/>
                </a:solidFill>
                <a:latin typeface="华文中宋" pitchFamily="2" charset="-122"/>
                <a:ea typeface="华文中宋" pitchFamily="2" charset="-122"/>
              </a:rPr>
              <a:t>2450</a:t>
            </a:r>
            <a:r>
              <a:rPr lang="zh-CN" altLang="en-US" sz="2000" kern="0" dirty="0">
                <a:solidFill>
                  <a:srgbClr val="3366CC"/>
                </a:solidFill>
                <a:latin typeface="华文中宋" pitchFamily="2" charset="-122"/>
                <a:ea typeface="华文中宋" pitchFamily="2" charset="-122"/>
              </a:rPr>
              <a:t>点，股指期权合约保证金调整系数为</a:t>
            </a:r>
            <a:r>
              <a:rPr lang="en-US" altLang="zh-CN" sz="2000" kern="0" dirty="0">
                <a:solidFill>
                  <a:srgbClr val="3366CC"/>
                </a:solidFill>
                <a:latin typeface="华文中宋" pitchFamily="2" charset="-122"/>
                <a:ea typeface="华文中宋" pitchFamily="2" charset="-122"/>
              </a:rPr>
              <a:t>10%</a:t>
            </a:r>
            <a:r>
              <a:rPr lang="zh-CN" altLang="en-US" sz="2000" kern="0" dirty="0">
                <a:solidFill>
                  <a:srgbClr val="3366CC"/>
                </a:solidFill>
                <a:latin typeface="华文中宋" pitchFamily="2" charset="-122"/>
                <a:ea typeface="华文中宋" pitchFamily="2" charset="-122"/>
              </a:rPr>
              <a:t>，最低保障系数为</a:t>
            </a:r>
            <a:r>
              <a:rPr lang="en-US" altLang="zh-CN" sz="2000" kern="0" dirty="0">
                <a:solidFill>
                  <a:srgbClr val="3366CC"/>
                </a:solidFill>
                <a:latin typeface="华文中宋" pitchFamily="2" charset="-122"/>
                <a:ea typeface="华文中宋" pitchFamily="2" charset="-122"/>
              </a:rPr>
              <a:t>0.5</a:t>
            </a:r>
            <a:r>
              <a:rPr lang="zh-CN" altLang="en-US" sz="2000" kern="0" dirty="0">
                <a:solidFill>
                  <a:srgbClr val="3366CC"/>
                </a:solidFill>
                <a:latin typeface="华文中宋" pitchFamily="2" charset="-122"/>
                <a:ea typeface="华文中宋" pitchFamily="2" charset="-122"/>
              </a:rPr>
              <a:t>，则投资者需要交纳的保证金为：</a:t>
            </a:r>
            <a:endParaRPr lang="en-US" altLang="zh-CN" sz="2000" kern="0" dirty="0">
              <a:solidFill>
                <a:srgbClr val="3366CC"/>
              </a:solidFill>
              <a:latin typeface="华文中宋" pitchFamily="2" charset="-122"/>
              <a:ea typeface="华文中宋" pitchFamily="2" charset="-122"/>
            </a:endParaRPr>
          </a:p>
        </p:txBody>
      </p:sp>
    </p:spTree>
    <p:extLst>
      <p:ext uri="{BB962C8B-B14F-4D97-AF65-F5344CB8AC3E}">
        <p14:creationId xmlns:p14="http://schemas.microsoft.com/office/powerpoint/2010/main" xmlns="" val="2880743264"/>
      </p:ext>
    </p:extLst>
  </p:cSld>
  <p:clrMapOvr>
    <a:masterClrMapping/>
  </p:clrMapOvr>
  <p:transition spd="med">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内容占位符 2"/>
          <p:cNvSpPr>
            <a:spLocks noGrp="1"/>
          </p:cNvSpPr>
          <p:nvPr>
            <p:ph idx="1"/>
          </p:nvPr>
        </p:nvSpPr>
        <p:spPr>
          <a:xfrm>
            <a:off x="500034" y="1484784"/>
            <a:ext cx="8464454" cy="4896544"/>
          </a:xfrm>
        </p:spPr>
        <p:txBody>
          <a:bodyPr/>
          <a:lstStyle/>
          <a:p>
            <a:pPr>
              <a:lnSpc>
                <a:spcPct val="150000"/>
              </a:lnSpc>
              <a:buClr>
                <a:srgbClr val="33CC33"/>
              </a:buClr>
              <a:buFont typeface="Wingdings" pitchFamily="2" charset="2"/>
              <a:buChar char="n"/>
            </a:pPr>
            <a:r>
              <a:rPr lang="zh-CN" altLang="en-US" dirty="0" smtClean="0">
                <a:solidFill>
                  <a:srgbClr val="3366CC"/>
                </a:solidFill>
                <a:latin typeface="华文中宋" pitchFamily="2" charset="-122"/>
                <a:ea typeface="华文中宋" pitchFamily="2" charset="-122"/>
              </a:rPr>
              <a:t>产品设计原则</a:t>
            </a:r>
            <a:endParaRPr lang="en-US" altLang="zh-CN" dirty="0" smtClean="0">
              <a:solidFill>
                <a:srgbClr val="3366CC"/>
              </a:solidFill>
              <a:latin typeface="华文中宋" pitchFamily="2" charset="-122"/>
              <a:ea typeface="华文中宋" pitchFamily="2" charset="-122"/>
            </a:endParaRPr>
          </a:p>
          <a:p>
            <a:pPr marL="990600" indent="-447675">
              <a:lnSpc>
                <a:spcPct val="150000"/>
              </a:lnSpc>
              <a:buClr>
                <a:srgbClr val="33CC33"/>
              </a:buClr>
              <a:buFont typeface="Wingdings" pitchFamily="2" charset="2"/>
              <a:buChar char="Ø"/>
            </a:pPr>
            <a:r>
              <a:rPr lang="zh-CN" altLang="en-US" sz="2000" dirty="0" smtClean="0">
                <a:solidFill>
                  <a:srgbClr val="3366CC"/>
                </a:solidFill>
                <a:latin typeface="华文中宋" pitchFamily="2" charset="-122"/>
                <a:ea typeface="华文中宋" pitchFamily="2" charset="-122"/>
              </a:rPr>
              <a:t>借鉴境外市场成功经验</a:t>
            </a:r>
            <a:endParaRPr lang="en-US" altLang="zh-CN" sz="2000" dirty="0" smtClean="0">
              <a:solidFill>
                <a:srgbClr val="3366CC"/>
              </a:solidFill>
              <a:latin typeface="华文中宋" pitchFamily="2" charset="-122"/>
              <a:ea typeface="华文中宋" pitchFamily="2" charset="-122"/>
            </a:endParaRPr>
          </a:p>
          <a:p>
            <a:pPr marL="990600" indent="-447675">
              <a:lnSpc>
                <a:spcPct val="150000"/>
              </a:lnSpc>
              <a:buClr>
                <a:srgbClr val="33CC33"/>
              </a:buClr>
              <a:buFont typeface="Wingdings" pitchFamily="2" charset="2"/>
              <a:buChar char="Ø"/>
            </a:pPr>
            <a:r>
              <a:rPr lang="zh-CN" altLang="en-US" sz="2000" dirty="0" smtClean="0">
                <a:solidFill>
                  <a:srgbClr val="3366CC"/>
                </a:solidFill>
                <a:latin typeface="华文中宋" pitchFamily="2" charset="-122"/>
                <a:ea typeface="华文中宋" pitchFamily="2" charset="-122"/>
              </a:rPr>
              <a:t>结合我国市场实际情况</a:t>
            </a:r>
            <a:endParaRPr lang="en-US" altLang="zh-CN" sz="2000" dirty="0" smtClean="0">
              <a:solidFill>
                <a:srgbClr val="3366CC"/>
              </a:solidFill>
              <a:latin typeface="华文中宋" pitchFamily="2" charset="-122"/>
              <a:ea typeface="华文中宋" pitchFamily="2" charset="-122"/>
            </a:endParaRPr>
          </a:p>
          <a:p>
            <a:pPr marL="990600" indent="-447675">
              <a:lnSpc>
                <a:spcPct val="150000"/>
              </a:lnSpc>
              <a:buClr>
                <a:srgbClr val="00FF00"/>
              </a:buClr>
              <a:buFont typeface="Wingdings" pitchFamily="2" charset="2"/>
              <a:buChar char="Ø"/>
              <a:defRPr/>
            </a:pPr>
            <a:r>
              <a:rPr lang="zh-CN" altLang="en-US" sz="2000" dirty="0">
                <a:solidFill>
                  <a:srgbClr val="3366CC"/>
                </a:solidFill>
                <a:latin typeface="华文中宋" pitchFamily="2" charset="-122"/>
                <a:ea typeface="华文中宋" pitchFamily="2" charset="-122"/>
              </a:rPr>
              <a:t>由简到繁、逐步</a:t>
            </a:r>
            <a:r>
              <a:rPr lang="zh-CN" altLang="en-US" sz="2000" dirty="0" smtClean="0">
                <a:solidFill>
                  <a:srgbClr val="3366CC"/>
                </a:solidFill>
                <a:latin typeface="华文中宋" pitchFamily="2" charset="-122"/>
                <a:ea typeface="华文中宋" pitchFamily="2" charset="-122"/>
              </a:rPr>
              <a:t>推进</a:t>
            </a:r>
            <a:endParaRPr lang="en-US" altLang="zh-CN" sz="2000" dirty="0" smtClean="0">
              <a:solidFill>
                <a:srgbClr val="3366CC"/>
              </a:solidFill>
              <a:latin typeface="华文中宋" pitchFamily="2" charset="-122"/>
              <a:ea typeface="华文中宋" pitchFamily="2" charset="-122"/>
            </a:endParaRPr>
          </a:p>
          <a:p>
            <a:pPr marL="990600" indent="-447675">
              <a:lnSpc>
                <a:spcPct val="150000"/>
              </a:lnSpc>
              <a:buClr>
                <a:srgbClr val="00FF00"/>
              </a:buClr>
              <a:buFont typeface="Wingdings" pitchFamily="2" charset="2"/>
              <a:buChar char="Ø"/>
              <a:defRPr/>
            </a:pPr>
            <a:r>
              <a:rPr lang="zh-CN" altLang="en-US" sz="2000" dirty="0" smtClean="0">
                <a:solidFill>
                  <a:srgbClr val="3366CC"/>
                </a:solidFill>
                <a:latin typeface="华文中宋" pitchFamily="2" charset="-122"/>
                <a:ea typeface="华文中宋" pitchFamily="2" charset="-122"/>
              </a:rPr>
              <a:t>合约和制度的设计上</a:t>
            </a:r>
            <a:r>
              <a:rPr lang="zh-CN" altLang="zh-CN" sz="2000" dirty="0" smtClean="0">
                <a:solidFill>
                  <a:srgbClr val="3366CC"/>
                </a:solidFill>
                <a:latin typeface="华文中宋" pitchFamily="2" charset="-122"/>
                <a:ea typeface="华文中宋" pitchFamily="2" charset="-122"/>
              </a:rPr>
              <a:t>尽量简化</a:t>
            </a:r>
            <a:r>
              <a:rPr lang="zh-CN" altLang="en-US" sz="2000" dirty="0" smtClean="0">
                <a:solidFill>
                  <a:srgbClr val="3366CC"/>
                </a:solidFill>
                <a:latin typeface="华文中宋" pitchFamily="2" charset="-122"/>
                <a:ea typeface="华文中宋" pitchFamily="2" charset="-122"/>
              </a:rPr>
              <a:t>，</a:t>
            </a:r>
            <a:r>
              <a:rPr lang="zh-CN" altLang="zh-CN" sz="2000" dirty="0" smtClean="0">
                <a:solidFill>
                  <a:srgbClr val="3366CC"/>
                </a:solidFill>
                <a:latin typeface="华文中宋" pitchFamily="2" charset="-122"/>
                <a:ea typeface="华文中宋" pitchFamily="2" charset="-122"/>
              </a:rPr>
              <a:t>便于市场理解和接受</a:t>
            </a:r>
            <a:endParaRPr lang="en-US" altLang="zh-CN" sz="2000" dirty="0" smtClean="0">
              <a:solidFill>
                <a:srgbClr val="3366CC"/>
              </a:solidFill>
              <a:latin typeface="华文中宋" pitchFamily="2" charset="-122"/>
              <a:ea typeface="华文中宋" pitchFamily="2" charset="-122"/>
            </a:endParaRPr>
          </a:p>
          <a:p>
            <a:pPr marL="990600" indent="-447675">
              <a:lnSpc>
                <a:spcPct val="150000"/>
              </a:lnSpc>
              <a:buClr>
                <a:srgbClr val="00FF00"/>
              </a:buClr>
              <a:buFont typeface="Wingdings" pitchFamily="2" charset="2"/>
              <a:buChar char="Ø"/>
              <a:defRPr/>
            </a:pPr>
            <a:endParaRPr lang="en-US" altLang="zh-CN" sz="2000" dirty="0" smtClean="0">
              <a:solidFill>
                <a:srgbClr val="3366CC"/>
              </a:solidFill>
              <a:latin typeface="华文中宋" pitchFamily="2" charset="-122"/>
              <a:ea typeface="华文中宋" pitchFamily="2" charset="-122"/>
            </a:endParaRPr>
          </a:p>
          <a:p>
            <a:pPr>
              <a:lnSpc>
                <a:spcPct val="150000"/>
              </a:lnSpc>
              <a:buClr>
                <a:srgbClr val="33CC33"/>
              </a:buClr>
              <a:buFont typeface="Wingdings" pitchFamily="2" charset="2"/>
              <a:buChar char="n"/>
            </a:pPr>
            <a:endParaRPr lang="en-US" altLang="zh-CN" sz="1800" dirty="0" smtClean="0">
              <a:latin typeface="华文中宋" pitchFamily="2" charset="-122"/>
              <a:ea typeface="华文中宋" pitchFamily="2" charset="-122"/>
            </a:endParaRPr>
          </a:p>
          <a:p>
            <a:pPr lvl="1">
              <a:lnSpc>
                <a:spcPct val="150000"/>
              </a:lnSpc>
              <a:buClr>
                <a:srgbClr val="33CC33"/>
              </a:buClr>
              <a:buFont typeface="Wingdings" pitchFamily="2" charset="2"/>
              <a:buChar char="Ø"/>
            </a:pPr>
            <a:endParaRPr lang="en-US" altLang="zh-CN" sz="1800" dirty="0" smtClean="0">
              <a:latin typeface="华文中宋" pitchFamily="2" charset="-122"/>
              <a:ea typeface="华文中宋" pitchFamily="2" charset="-122"/>
            </a:endParaRPr>
          </a:p>
        </p:txBody>
      </p:sp>
      <p:sp>
        <p:nvSpPr>
          <p:cNvPr id="23556" name="灯片编号占位符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eaLnBrk="0" fontAlgn="base" hangingPunct="0">
              <a:spcBef>
                <a:spcPct val="0"/>
              </a:spcBef>
              <a:spcAft>
                <a:spcPct val="0"/>
              </a:spcAft>
              <a:defRPr sz="1600">
                <a:solidFill>
                  <a:schemeClr val="tx1"/>
                </a:solidFill>
                <a:latin typeface="Arial" charset="0"/>
                <a:ea typeface="宋体" pitchFamily="2" charset="-122"/>
              </a:defRPr>
            </a:lvl6pPr>
            <a:lvl7pPr marL="2971800" indent="-228600" eaLnBrk="0" fontAlgn="base" hangingPunct="0">
              <a:spcBef>
                <a:spcPct val="0"/>
              </a:spcBef>
              <a:spcAft>
                <a:spcPct val="0"/>
              </a:spcAft>
              <a:defRPr sz="1600">
                <a:solidFill>
                  <a:schemeClr val="tx1"/>
                </a:solidFill>
                <a:latin typeface="Arial" charset="0"/>
                <a:ea typeface="宋体" pitchFamily="2" charset="-122"/>
              </a:defRPr>
            </a:lvl7pPr>
            <a:lvl8pPr marL="3429000" indent="-228600" eaLnBrk="0" fontAlgn="base" hangingPunct="0">
              <a:spcBef>
                <a:spcPct val="0"/>
              </a:spcBef>
              <a:spcAft>
                <a:spcPct val="0"/>
              </a:spcAft>
              <a:defRPr sz="1600">
                <a:solidFill>
                  <a:schemeClr val="tx1"/>
                </a:solidFill>
                <a:latin typeface="Arial" charset="0"/>
                <a:ea typeface="宋体" pitchFamily="2" charset="-122"/>
              </a:defRPr>
            </a:lvl8pPr>
            <a:lvl9pPr marL="3886200" indent="-228600" eaLnBrk="0" fontAlgn="base" hangingPunct="0">
              <a:spcBef>
                <a:spcPct val="0"/>
              </a:spcBef>
              <a:spcAft>
                <a:spcPct val="0"/>
              </a:spcAft>
              <a:defRPr sz="1600">
                <a:solidFill>
                  <a:schemeClr val="tx1"/>
                </a:solidFill>
                <a:latin typeface="Arial" charset="0"/>
                <a:ea typeface="宋体" pitchFamily="2" charset="-122"/>
              </a:defRPr>
            </a:lvl9pPr>
          </a:lstStyle>
          <a:p>
            <a:pPr eaLnBrk="1" hangingPunct="1"/>
            <a:r>
              <a:rPr lang="en-US" altLang="zh-CN" sz="1000" smtClean="0">
                <a:solidFill>
                  <a:srgbClr val="969696"/>
                </a:solidFill>
              </a:rPr>
              <a:t>- </a:t>
            </a:r>
            <a:fld id="{D79F284E-74F8-4677-8102-E486DF136A14}" type="slidenum">
              <a:rPr lang="en-US" altLang="zh-CN" sz="1000" smtClean="0">
                <a:solidFill>
                  <a:srgbClr val="969696"/>
                </a:solidFill>
              </a:rPr>
              <a:pPr eaLnBrk="1" hangingPunct="1"/>
              <a:t>3</a:t>
            </a:fld>
            <a:r>
              <a:rPr lang="en-US" altLang="zh-CN" sz="1000" smtClean="0">
                <a:solidFill>
                  <a:srgbClr val="969696"/>
                </a:solidFill>
              </a:rPr>
              <a:t> -</a:t>
            </a:r>
          </a:p>
        </p:txBody>
      </p:sp>
      <p:sp>
        <p:nvSpPr>
          <p:cNvPr id="5" name="圆角矩形 4"/>
          <p:cNvSpPr/>
          <p:nvPr/>
        </p:nvSpPr>
        <p:spPr>
          <a:xfrm>
            <a:off x="0" y="836712"/>
            <a:ext cx="7775550" cy="64807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9573" tIns="0" rIns="209573" bIns="0" numCol="1" spcCol="1270" anchor="ctr" anchorCtr="0">
            <a:noAutofit/>
          </a:bodyPr>
          <a:lstStyle/>
          <a:p>
            <a:pPr marL="571500" lvl="0" indent="-571500" algn="l" defTabSz="889000">
              <a:lnSpc>
                <a:spcPct val="90000"/>
              </a:lnSpc>
              <a:spcBef>
                <a:spcPct val="0"/>
              </a:spcBef>
              <a:spcAft>
                <a:spcPct val="35000"/>
              </a:spcAft>
              <a:buClr>
                <a:srgbClr val="33CC33"/>
              </a:buClr>
              <a:buFont typeface="Wingdings" pitchFamily="2" charset="2"/>
              <a:buChar char="p"/>
            </a:pPr>
            <a:r>
              <a:rPr lang="zh-CN" altLang="en-US" sz="2800" b="1" dirty="0" smtClean="0">
                <a:solidFill>
                  <a:srgbClr val="3366CC"/>
                </a:solidFill>
                <a:latin typeface="华文中宋" pitchFamily="2" charset="-122"/>
                <a:ea typeface="华文中宋" pitchFamily="2" charset="-122"/>
              </a:rPr>
              <a:t>股指期权仿真交易合约设计方案</a:t>
            </a:r>
            <a:endParaRPr lang="zh-CN" altLang="en-US" sz="2800" b="1" dirty="0">
              <a:solidFill>
                <a:srgbClr val="3366CC"/>
              </a:solidFill>
              <a:latin typeface="华文中宋" pitchFamily="2" charset="-122"/>
              <a:ea typeface="华文中宋" pitchFamily="2" charset="-122"/>
            </a:endParaRPr>
          </a:p>
        </p:txBody>
      </p:sp>
      <p:sp>
        <p:nvSpPr>
          <p:cNvPr id="2" name="TextBox 1"/>
          <p:cNvSpPr txBox="1"/>
          <p:nvPr/>
        </p:nvSpPr>
        <p:spPr>
          <a:xfrm>
            <a:off x="1619672" y="4653136"/>
            <a:ext cx="5040560" cy="461665"/>
          </a:xfrm>
          <a:prstGeom prst="rect">
            <a:avLst/>
          </a:prstGeom>
          <a:noFill/>
        </p:spPr>
        <p:txBody>
          <a:bodyPr wrap="square" rtlCol="0">
            <a:spAutoFit/>
          </a:bodyPr>
          <a:lstStyle/>
          <a:p>
            <a:r>
              <a:rPr lang="zh-CN" altLang="en-US" sz="2400" dirty="0" smtClean="0">
                <a:solidFill>
                  <a:srgbClr val="3366CC"/>
                </a:solidFill>
                <a:latin typeface="华文中宋" pitchFamily="2" charset="-122"/>
                <a:ea typeface="华文中宋" pitchFamily="2" charset="-122"/>
              </a:rPr>
              <a:t>风险</a:t>
            </a:r>
            <a:r>
              <a:rPr lang="zh-CN" altLang="en-US" sz="2400" dirty="0">
                <a:solidFill>
                  <a:srgbClr val="3366CC"/>
                </a:solidFill>
                <a:latin typeface="华文中宋" pitchFamily="2" charset="-122"/>
                <a:ea typeface="华文中宋" pitchFamily="2" charset="-122"/>
              </a:rPr>
              <a:t>可控</a:t>
            </a:r>
            <a:r>
              <a:rPr lang="zh-CN" altLang="en-US" sz="2400" dirty="0" smtClean="0">
                <a:solidFill>
                  <a:srgbClr val="3366CC"/>
                </a:solidFill>
                <a:latin typeface="华文中宋" pitchFamily="2" charset="-122"/>
                <a:ea typeface="华文中宋" pitchFamily="2" charset="-122"/>
              </a:rPr>
              <a:t>，功能发挥，市场接受</a:t>
            </a:r>
            <a:endParaRPr lang="zh-CN" altLang="en-US" sz="2400" dirty="0">
              <a:solidFill>
                <a:srgbClr val="3366CC"/>
              </a:solidFill>
              <a:latin typeface="华文中宋" pitchFamily="2" charset="-122"/>
              <a:ea typeface="华文中宋" pitchFamily="2" charset="-122"/>
            </a:endParaRPr>
          </a:p>
        </p:txBody>
      </p:sp>
    </p:spTree>
    <p:extLst>
      <p:ext uri="{BB962C8B-B14F-4D97-AF65-F5344CB8AC3E}">
        <p14:creationId xmlns="" xmlns:p14="http://schemas.microsoft.com/office/powerpoint/2010/main" val="2469927433"/>
      </p:ext>
    </p:extLst>
  </p:cSld>
  <p:clrMapOvr>
    <a:masterClrMapping/>
  </p:clrMapOvr>
  <p:transition spd="med">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3"/>
          <p:cNvSpPr>
            <a:spLocks noGrp="1" noChangeArrowheads="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eaLnBrk="0" fontAlgn="base" hangingPunct="0">
              <a:spcBef>
                <a:spcPct val="0"/>
              </a:spcBef>
              <a:spcAft>
                <a:spcPct val="0"/>
              </a:spcAft>
              <a:defRPr sz="1600">
                <a:solidFill>
                  <a:schemeClr val="tx1"/>
                </a:solidFill>
                <a:latin typeface="Arial" charset="0"/>
                <a:ea typeface="宋体" pitchFamily="2" charset="-122"/>
              </a:defRPr>
            </a:lvl6pPr>
            <a:lvl7pPr marL="2971800" indent="-228600" eaLnBrk="0" fontAlgn="base" hangingPunct="0">
              <a:spcBef>
                <a:spcPct val="0"/>
              </a:spcBef>
              <a:spcAft>
                <a:spcPct val="0"/>
              </a:spcAft>
              <a:defRPr sz="1600">
                <a:solidFill>
                  <a:schemeClr val="tx1"/>
                </a:solidFill>
                <a:latin typeface="Arial" charset="0"/>
                <a:ea typeface="宋体" pitchFamily="2" charset="-122"/>
              </a:defRPr>
            </a:lvl7pPr>
            <a:lvl8pPr marL="3429000" indent="-228600" eaLnBrk="0" fontAlgn="base" hangingPunct="0">
              <a:spcBef>
                <a:spcPct val="0"/>
              </a:spcBef>
              <a:spcAft>
                <a:spcPct val="0"/>
              </a:spcAft>
              <a:defRPr sz="1600">
                <a:solidFill>
                  <a:schemeClr val="tx1"/>
                </a:solidFill>
                <a:latin typeface="Arial" charset="0"/>
                <a:ea typeface="宋体" pitchFamily="2" charset="-122"/>
              </a:defRPr>
            </a:lvl8pPr>
            <a:lvl9pPr marL="3886200" indent="-228600" eaLnBrk="0" fontAlgn="base" hangingPunct="0">
              <a:spcBef>
                <a:spcPct val="0"/>
              </a:spcBef>
              <a:spcAft>
                <a:spcPct val="0"/>
              </a:spcAft>
              <a:defRPr sz="1600">
                <a:solidFill>
                  <a:schemeClr val="tx1"/>
                </a:solidFill>
                <a:latin typeface="Arial" charset="0"/>
                <a:ea typeface="宋体" pitchFamily="2" charset="-122"/>
              </a:defRPr>
            </a:lvl9pPr>
          </a:lstStyle>
          <a:p>
            <a:pPr eaLnBrk="1" hangingPunct="1"/>
            <a:r>
              <a:rPr lang="en-US" altLang="zh-CN" sz="1000" smtClean="0">
                <a:solidFill>
                  <a:srgbClr val="969696"/>
                </a:solidFill>
              </a:rPr>
              <a:t>- </a:t>
            </a:r>
            <a:fld id="{C296C7C0-573B-4D4D-B405-8EBB6489B75E}" type="slidenum">
              <a:rPr lang="en-US" altLang="zh-CN" sz="1000" smtClean="0">
                <a:solidFill>
                  <a:srgbClr val="969696"/>
                </a:solidFill>
              </a:rPr>
              <a:pPr eaLnBrk="1" hangingPunct="1"/>
              <a:t>30</a:t>
            </a:fld>
            <a:r>
              <a:rPr lang="en-US" altLang="zh-CN" sz="1000" smtClean="0">
                <a:solidFill>
                  <a:srgbClr val="969696"/>
                </a:solidFill>
              </a:rPr>
              <a:t> -</a:t>
            </a:r>
          </a:p>
        </p:txBody>
      </p:sp>
      <p:sp>
        <p:nvSpPr>
          <p:cNvPr id="7171" name="内容占位符 2"/>
          <p:cNvSpPr>
            <a:spLocks noGrp="1"/>
          </p:cNvSpPr>
          <p:nvPr>
            <p:ph idx="4294967295"/>
          </p:nvPr>
        </p:nvSpPr>
        <p:spPr>
          <a:xfrm>
            <a:off x="683568" y="1988840"/>
            <a:ext cx="8208962" cy="4665680"/>
          </a:xfrm>
        </p:spPr>
        <p:txBody>
          <a:bodyPr/>
          <a:lstStyle/>
          <a:p>
            <a:pPr>
              <a:lnSpc>
                <a:spcPct val="150000"/>
              </a:lnSpc>
              <a:spcBef>
                <a:spcPts val="0"/>
              </a:spcBef>
              <a:buClr>
                <a:srgbClr val="33CC33"/>
              </a:buClr>
              <a:buFont typeface="Wingdings" pitchFamily="2" charset="2"/>
              <a:buChar char="n"/>
              <a:defRPr/>
            </a:pPr>
            <a:r>
              <a:rPr lang="zh-CN" altLang="en-US" sz="2000" dirty="0" smtClean="0">
                <a:solidFill>
                  <a:srgbClr val="3366CC"/>
                </a:solidFill>
                <a:latin typeface="华文中宋" pitchFamily="2" charset="-122"/>
                <a:ea typeface="华文中宋" pitchFamily="2" charset="-122"/>
              </a:rPr>
              <a:t>涨跌停板</a:t>
            </a:r>
            <a:r>
              <a:rPr lang="zh-CN" altLang="en-US" sz="2000" dirty="0">
                <a:solidFill>
                  <a:srgbClr val="3366CC"/>
                </a:solidFill>
                <a:latin typeface="华文中宋" pitchFamily="2" charset="-122"/>
                <a:ea typeface="华文中宋" pitchFamily="2" charset="-122"/>
              </a:rPr>
              <a:t>制度</a:t>
            </a:r>
            <a:r>
              <a:rPr lang="zh-CN" altLang="en-US" sz="2000" dirty="0" smtClean="0">
                <a:solidFill>
                  <a:srgbClr val="3366CC"/>
                </a:solidFill>
                <a:latin typeface="华文中宋" pitchFamily="2" charset="-122"/>
                <a:ea typeface="华文中宋" pitchFamily="2" charset="-122"/>
              </a:rPr>
              <a:t>：上</a:t>
            </a:r>
            <a:r>
              <a:rPr lang="zh-CN" altLang="en-US" sz="2000" dirty="0">
                <a:solidFill>
                  <a:srgbClr val="3366CC"/>
                </a:solidFill>
                <a:latin typeface="华文中宋" pitchFamily="2" charset="-122"/>
                <a:ea typeface="华文中宋" pitchFamily="2" charset="-122"/>
              </a:rPr>
              <a:t>一交易日</a:t>
            </a:r>
            <a:r>
              <a:rPr lang="zh-CN" altLang="en-US" sz="2000" b="1" dirty="0">
                <a:solidFill>
                  <a:srgbClr val="3366CC"/>
                </a:solidFill>
                <a:latin typeface="华文中宋" pitchFamily="2" charset="-122"/>
                <a:ea typeface="华文中宋" pitchFamily="2" charset="-122"/>
              </a:rPr>
              <a:t>沪深</a:t>
            </a:r>
            <a:r>
              <a:rPr lang="en-US" altLang="zh-CN" sz="2000" b="1" dirty="0">
                <a:solidFill>
                  <a:srgbClr val="3366CC"/>
                </a:solidFill>
                <a:latin typeface="华文中宋" pitchFamily="2" charset="-122"/>
                <a:ea typeface="华文中宋" pitchFamily="2" charset="-122"/>
              </a:rPr>
              <a:t>300</a:t>
            </a:r>
            <a:r>
              <a:rPr lang="zh-CN" altLang="en-US" sz="2000" b="1" dirty="0">
                <a:solidFill>
                  <a:srgbClr val="3366CC"/>
                </a:solidFill>
                <a:latin typeface="华文中宋" pitchFamily="2" charset="-122"/>
                <a:ea typeface="华文中宋" pitchFamily="2" charset="-122"/>
              </a:rPr>
              <a:t>指数收盘价</a:t>
            </a:r>
            <a:r>
              <a:rPr lang="zh-CN" altLang="en-US" sz="2000" dirty="0">
                <a:solidFill>
                  <a:srgbClr val="3366CC"/>
                </a:solidFill>
                <a:latin typeface="华文中宋" pitchFamily="2" charset="-122"/>
                <a:ea typeface="华文中宋" pitchFamily="2" charset="-122"/>
              </a:rPr>
              <a:t>的</a:t>
            </a:r>
            <a:r>
              <a:rPr lang="en-US" altLang="zh-CN" sz="2000" dirty="0">
                <a:solidFill>
                  <a:srgbClr val="3366CC"/>
                </a:solidFill>
                <a:latin typeface="华文中宋" pitchFamily="2" charset="-122"/>
                <a:ea typeface="华文中宋" pitchFamily="2" charset="-122"/>
              </a:rPr>
              <a:t>±10%</a:t>
            </a:r>
            <a:r>
              <a:rPr lang="zh-CN" altLang="en-US" sz="2000" dirty="0" smtClean="0">
                <a:solidFill>
                  <a:srgbClr val="3366CC"/>
                </a:solidFill>
                <a:latin typeface="华文中宋" pitchFamily="2" charset="-122"/>
                <a:ea typeface="华文中宋" pitchFamily="2" charset="-122"/>
              </a:rPr>
              <a:t>。</a:t>
            </a:r>
            <a:endParaRPr lang="en-US" altLang="zh-CN" sz="2000" dirty="0" smtClean="0">
              <a:solidFill>
                <a:srgbClr val="3366CC"/>
              </a:solidFill>
              <a:latin typeface="华文中宋" pitchFamily="2" charset="-122"/>
              <a:ea typeface="华文中宋" pitchFamily="2" charset="-122"/>
            </a:endParaRPr>
          </a:p>
          <a:p>
            <a:pPr lvl="1">
              <a:lnSpc>
                <a:spcPct val="150000"/>
              </a:lnSpc>
              <a:spcBef>
                <a:spcPts val="0"/>
              </a:spcBef>
              <a:buClr>
                <a:srgbClr val="33CC33"/>
              </a:buClr>
              <a:buFont typeface="Wingdings" pitchFamily="2" charset="2"/>
              <a:buChar char="Ø"/>
              <a:defRPr/>
            </a:pPr>
            <a:r>
              <a:rPr lang="zh-CN" altLang="zh-CN" sz="2000" dirty="0" smtClean="0">
                <a:solidFill>
                  <a:srgbClr val="3366CC"/>
                </a:solidFill>
                <a:latin typeface="华文中宋" pitchFamily="2" charset="-122"/>
                <a:ea typeface="华文中宋" pitchFamily="2" charset="-122"/>
              </a:rPr>
              <a:t>若</a:t>
            </a:r>
            <a:r>
              <a:rPr lang="zh-CN" altLang="zh-CN" sz="2000" dirty="0">
                <a:solidFill>
                  <a:srgbClr val="3366CC"/>
                </a:solidFill>
                <a:latin typeface="华文中宋" pitchFamily="2" charset="-122"/>
                <a:ea typeface="华文中宋" pitchFamily="2" charset="-122"/>
              </a:rPr>
              <a:t>权利金跌停板价格计算结果小于最小变动价位时，权利金跌停板价格为最小变动</a:t>
            </a:r>
            <a:r>
              <a:rPr lang="zh-CN" altLang="zh-CN" sz="2000" dirty="0" smtClean="0">
                <a:solidFill>
                  <a:srgbClr val="3366CC"/>
                </a:solidFill>
                <a:latin typeface="华文中宋" pitchFamily="2" charset="-122"/>
                <a:ea typeface="华文中宋" pitchFamily="2" charset="-122"/>
              </a:rPr>
              <a:t>价位</a:t>
            </a:r>
            <a:r>
              <a:rPr lang="zh-CN" altLang="en-US" sz="2000" dirty="0" smtClean="0">
                <a:solidFill>
                  <a:srgbClr val="3366CC"/>
                </a:solidFill>
                <a:latin typeface="华文中宋" pitchFamily="2" charset="-122"/>
                <a:ea typeface="华文中宋" pitchFamily="2" charset="-122"/>
              </a:rPr>
              <a:t>。</a:t>
            </a:r>
            <a:endParaRPr lang="en-US" altLang="zh-CN" sz="2000" dirty="0" smtClean="0">
              <a:solidFill>
                <a:srgbClr val="3366CC"/>
              </a:solidFill>
              <a:latin typeface="华文中宋" pitchFamily="2" charset="-122"/>
              <a:ea typeface="华文中宋" pitchFamily="2" charset="-122"/>
            </a:endParaRPr>
          </a:p>
          <a:p>
            <a:pPr lvl="1">
              <a:lnSpc>
                <a:spcPct val="150000"/>
              </a:lnSpc>
              <a:spcBef>
                <a:spcPts val="0"/>
              </a:spcBef>
              <a:buClr>
                <a:srgbClr val="33CC33"/>
              </a:buClr>
              <a:buFont typeface="Wingdings" pitchFamily="2" charset="2"/>
              <a:buChar char="Ø"/>
              <a:defRPr/>
            </a:pPr>
            <a:r>
              <a:rPr lang="zh-CN" altLang="en-US" sz="2000" dirty="0">
                <a:solidFill>
                  <a:srgbClr val="3366CC"/>
                </a:solidFill>
                <a:latin typeface="华文中宋" pitchFamily="2" charset="-122"/>
                <a:ea typeface="华文中宋" pitchFamily="2" charset="-122"/>
              </a:rPr>
              <a:t>看跌期</a:t>
            </a:r>
            <a:r>
              <a:rPr lang="zh-CN" altLang="en-US" sz="2000" dirty="0" smtClean="0">
                <a:solidFill>
                  <a:srgbClr val="3366CC"/>
                </a:solidFill>
                <a:latin typeface="华文中宋" pitchFamily="2" charset="-122"/>
                <a:ea typeface="华文中宋" pitchFamily="2" charset="-122"/>
              </a:rPr>
              <a:t>权的价格不能高于行权价格</a:t>
            </a:r>
            <a:r>
              <a:rPr lang="zh-CN" altLang="en-US" sz="2000" dirty="0" smtClean="0">
                <a:solidFill>
                  <a:srgbClr val="3366CC"/>
                </a:solidFill>
                <a:latin typeface="华文中宋" pitchFamily="2" charset="-122"/>
                <a:ea typeface="华文中宋" pitchFamily="2" charset="-122"/>
              </a:rPr>
              <a:t>。</a:t>
            </a:r>
            <a:endParaRPr lang="en-US" altLang="zh-CN" sz="2000" dirty="0" smtClean="0">
              <a:solidFill>
                <a:srgbClr val="3366CC"/>
              </a:solidFill>
              <a:latin typeface="华文中宋" pitchFamily="2" charset="-122"/>
              <a:ea typeface="华文中宋" pitchFamily="2" charset="-122"/>
            </a:endParaRPr>
          </a:p>
          <a:p>
            <a:pPr lvl="1">
              <a:lnSpc>
                <a:spcPct val="150000"/>
              </a:lnSpc>
              <a:spcBef>
                <a:spcPts val="0"/>
              </a:spcBef>
              <a:buClr>
                <a:srgbClr val="33CC33"/>
              </a:buClr>
              <a:buFont typeface="Wingdings" pitchFamily="2" charset="2"/>
              <a:buChar char="Ø"/>
              <a:defRPr/>
            </a:pPr>
            <a:endParaRPr lang="en-US" altLang="zh-CN" sz="2000" dirty="0">
              <a:solidFill>
                <a:srgbClr val="3366CC"/>
              </a:solidFill>
              <a:latin typeface="华文中宋" pitchFamily="2" charset="-122"/>
              <a:ea typeface="华文中宋" pitchFamily="2" charset="-122"/>
            </a:endParaRPr>
          </a:p>
          <a:p>
            <a:pPr>
              <a:lnSpc>
                <a:spcPct val="150000"/>
              </a:lnSpc>
              <a:spcBef>
                <a:spcPts val="0"/>
              </a:spcBef>
              <a:buClr>
                <a:srgbClr val="33CC33"/>
              </a:buClr>
              <a:buFont typeface="Wingdings" pitchFamily="2" charset="2"/>
              <a:buChar char="n"/>
              <a:defRPr/>
            </a:pPr>
            <a:r>
              <a:rPr lang="zh-CN" altLang="en-US" sz="2000" dirty="0" smtClean="0">
                <a:solidFill>
                  <a:srgbClr val="3366CC"/>
                </a:solidFill>
                <a:latin typeface="华文中宋" pitchFamily="2" charset="-122"/>
                <a:ea typeface="华文中宋" pitchFamily="2" charset="-122"/>
              </a:rPr>
              <a:t>沪深</a:t>
            </a:r>
            <a:r>
              <a:rPr lang="en-US" altLang="zh-CN" sz="2000" dirty="0" smtClean="0">
                <a:solidFill>
                  <a:srgbClr val="3366CC"/>
                </a:solidFill>
                <a:latin typeface="华文中宋" pitchFamily="2" charset="-122"/>
                <a:ea typeface="华文中宋" pitchFamily="2" charset="-122"/>
              </a:rPr>
              <a:t>300</a:t>
            </a:r>
            <a:r>
              <a:rPr lang="zh-CN" altLang="en-US" sz="2000" dirty="0" smtClean="0">
                <a:solidFill>
                  <a:srgbClr val="3366CC"/>
                </a:solidFill>
                <a:latin typeface="华文中宋" pitchFamily="2" charset="-122"/>
                <a:ea typeface="华文中宋" pitchFamily="2" charset="-122"/>
              </a:rPr>
              <a:t>股指期权合约的每日涨（跌）停板价格为上一交易日结算价加上（减去）上一交易日沪深</a:t>
            </a:r>
            <a:r>
              <a:rPr lang="en-US" altLang="zh-CN" sz="2000" dirty="0" smtClean="0">
                <a:solidFill>
                  <a:srgbClr val="3366CC"/>
                </a:solidFill>
                <a:latin typeface="华文中宋" pitchFamily="2" charset="-122"/>
                <a:ea typeface="华文中宋" pitchFamily="2" charset="-122"/>
              </a:rPr>
              <a:t>300</a:t>
            </a:r>
            <a:r>
              <a:rPr lang="zh-CN" altLang="en-US" sz="2000" dirty="0" smtClean="0">
                <a:solidFill>
                  <a:srgbClr val="3366CC"/>
                </a:solidFill>
                <a:latin typeface="华文中宋" pitchFamily="2" charset="-122"/>
                <a:ea typeface="华文中宋" pitchFamily="2" charset="-122"/>
              </a:rPr>
              <a:t>指数收盘价的</a:t>
            </a:r>
            <a:r>
              <a:rPr lang="en-US" altLang="zh-CN" sz="2000" dirty="0" smtClean="0">
                <a:solidFill>
                  <a:srgbClr val="3366CC"/>
                </a:solidFill>
                <a:latin typeface="华文中宋" pitchFamily="2" charset="-122"/>
                <a:ea typeface="华文中宋" pitchFamily="2" charset="-122"/>
              </a:rPr>
              <a:t>10%</a:t>
            </a:r>
            <a:r>
              <a:rPr lang="zh-CN" altLang="en-US" sz="2000" dirty="0" smtClean="0">
                <a:solidFill>
                  <a:srgbClr val="3366CC"/>
                </a:solidFill>
                <a:latin typeface="华文中宋" pitchFamily="2" charset="-122"/>
                <a:ea typeface="华文中宋" pitchFamily="2" charset="-122"/>
              </a:rPr>
              <a:t>。</a:t>
            </a:r>
            <a:endParaRPr lang="en-US" altLang="zh-CN" sz="2000" dirty="0">
              <a:solidFill>
                <a:srgbClr val="3366CC"/>
              </a:solidFill>
              <a:latin typeface="华文中宋" pitchFamily="2" charset="-122"/>
              <a:ea typeface="华文中宋" pitchFamily="2" charset="-122"/>
            </a:endParaRPr>
          </a:p>
        </p:txBody>
      </p:sp>
      <p:sp>
        <p:nvSpPr>
          <p:cNvPr id="30724" name="灯片编号占位符 3"/>
          <p:cNvSpPr txBox="1">
            <a:spLocks noGrp="1"/>
          </p:cNvSpPr>
          <p:nvPr/>
        </p:nvSpPr>
        <p:spPr bwMode="auto">
          <a:xfrm>
            <a:off x="7342188" y="6237288"/>
            <a:ext cx="1801812" cy="3317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eaLnBrk="0" fontAlgn="base" hangingPunct="0">
              <a:spcBef>
                <a:spcPct val="0"/>
              </a:spcBef>
              <a:spcAft>
                <a:spcPct val="0"/>
              </a:spcAft>
              <a:defRPr sz="1600">
                <a:solidFill>
                  <a:schemeClr val="tx1"/>
                </a:solidFill>
                <a:latin typeface="Arial" charset="0"/>
                <a:ea typeface="宋体" pitchFamily="2" charset="-122"/>
              </a:defRPr>
            </a:lvl6pPr>
            <a:lvl7pPr marL="2971800" indent="-228600" eaLnBrk="0" fontAlgn="base" hangingPunct="0">
              <a:spcBef>
                <a:spcPct val="0"/>
              </a:spcBef>
              <a:spcAft>
                <a:spcPct val="0"/>
              </a:spcAft>
              <a:defRPr sz="1600">
                <a:solidFill>
                  <a:schemeClr val="tx1"/>
                </a:solidFill>
                <a:latin typeface="Arial" charset="0"/>
                <a:ea typeface="宋体" pitchFamily="2" charset="-122"/>
              </a:defRPr>
            </a:lvl7pPr>
            <a:lvl8pPr marL="3429000" indent="-228600" eaLnBrk="0" fontAlgn="base" hangingPunct="0">
              <a:spcBef>
                <a:spcPct val="0"/>
              </a:spcBef>
              <a:spcAft>
                <a:spcPct val="0"/>
              </a:spcAft>
              <a:defRPr sz="1600">
                <a:solidFill>
                  <a:schemeClr val="tx1"/>
                </a:solidFill>
                <a:latin typeface="Arial" charset="0"/>
                <a:ea typeface="宋体" pitchFamily="2" charset="-122"/>
              </a:defRPr>
            </a:lvl8pPr>
            <a:lvl9pPr marL="3886200" indent="-228600" eaLnBrk="0" fontAlgn="base" hangingPunct="0">
              <a:spcBef>
                <a:spcPct val="0"/>
              </a:spcBef>
              <a:spcAft>
                <a:spcPct val="0"/>
              </a:spcAft>
              <a:defRPr sz="1600">
                <a:solidFill>
                  <a:schemeClr val="tx1"/>
                </a:solidFill>
                <a:latin typeface="Arial" charset="0"/>
                <a:ea typeface="宋体" pitchFamily="2" charset="-122"/>
              </a:defRPr>
            </a:lvl9pPr>
          </a:lstStyle>
          <a:p>
            <a:pPr algn="r" eaLnBrk="1" fontAlgn="base" hangingPunct="1">
              <a:spcBef>
                <a:spcPct val="0"/>
              </a:spcBef>
              <a:spcAft>
                <a:spcPct val="0"/>
              </a:spcAft>
            </a:pPr>
            <a:r>
              <a:rPr lang="en-US" altLang="zh-CN" sz="1000" b="1">
                <a:solidFill>
                  <a:srgbClr val="969696"/>
                </a:solidFill>
              </a:rPr>
              <a:t>- </a:t>
            </a:r>
            <a:fld id="{D78C4A81-1D1D-4D43-9CE8-AAF6CA3640CD}" type="slidenum">
              <a:rPr lang="en-US" altLang="zh-CN" sz="1000" b="1">
                <a:solidFill>
                  <a:srgbClr val="969696"/>
                </a:solidFill>
              </a:rPr>
              <a:pPr algn="r" eaLnBrk="1" fontAlgn="base" hangingPunct="1">
                <a:spcBef>
                  <a:spcPct val="0"/>
                </a:spcBef>
                <a:spcAft>
                  <a:spcPct val="0"/>
                </a:spcAft>
              </a:pPr>
              <a:t>30</a:t>
            </a:fld>
            <a:r>
              <a:rPr lang="en-US" altLang="zh-CN" sz="1000" b="1">
                <a:solidFill>
                  <a:srgbClr val="969696"/>
                </a:solidFill>
              </a:rPr>
              <a:t> -</a:t>
            </a:r>
          </a:p>
        </p:txBody>
      </p:sp>
      <p:sp>
        <p:nvSpPr>
          <p:cNvPr id="30725" name="灯片编号占位符 1"/>
          <p:cNvSpPr txBox="1">
            <a:spLocks noGrp="1"/>
          </p:cNvSpPr>
          <p:nvPr/>
        </p:nvSpPr>
        <p:spPr bwMode="auto">
          <a:xfrm>
            <a:off x="7342188" y="6237288"/>
            <a:ext cx="1801812" cy="3317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eaLnBrk="0" fontAlgn="base" hangingPunct="0">
              <a:spcBef>
                <a:spcPct val="0"/>
              </a:spcBef>
              <a:spcAft>
                <a:spcPct val="0"/>
              </a:spcAft>
              <a:defRPr sz="1600">
                <a:solidFill>
                  <a:schemeClr val="tx1"/>
                </a:solidFill>
                <a:latin typeface="Arial" charset="0"/>
                <a:ea typeface="宋体" pitchFamily="2" charset="-122"/>
              </a:defRPr>
            </a:lvl6pPr>
            <a:lvl7pPr marL="2971800" indent="-228600" eaLnBrk="0" fontAlgn="base" hangingPunct="0">
              <a:spcBef>
                <a:spcPct val="0"/>
              </a:spcBef>
              <a:spcAft>
                <a:spcPct val="0"/>
              </a:spcAft>
              <a:defRPr sz="1600">
                <a:solidFill>
                  <a:schemeClr val="tx1"/>
                </a:solidFill>
                <a:latin typeface="Arial" charset="0"/>
                <a:ea typeface="宋体" pitchFamily="2" charset="-122"/>
              </a:defRPr>
            </a:lvl7pPr>
            <a:lvl8pPr marL="3429000" indent="-228600" eaLnBrk="0" fontAlgn="base" hangingPunct="0">
              <a:spcBef>
                <a:spcPct val="0"/>
              </a:spcBef>
              <a:spcAft>
                <a:spcPct val="0"/>
              </a:spcAft>
              <a:defRPr sz="1600">
                <a:solidFill>
                  <a:schemeClr val="tx1"/>
                </a:solidFill>
                <a:latin typeface="Arial" charset="0"/>
                <a:ea typeface="宋体" pitchFamily="2" charset="-122"/>
              </a:defRPr>
            </a:lvl8pPr>
            <a:lvl9pPr marL="3886200" indent="-228600" eaLnBrk="0" fontAlgn="base" hangingPunct="0">
              <a:spcBef>
                <a:spcPct val="0"/>
              </a:spcBef>
              <a:spcAft>
                <a:spcPct val="0"/>
              </a:spcAft>
              <a:defRPr sz="1600">
                <a:solidFill>
                  <a:schemeClr val="tx1"/>
                </a:solidFill>
                <a:latin typeface="Arial" charset="0"/>
                <a:ea typeface="宋体" pitchFamily="2" charset="-122"/>
              </a:defRPr>
            </a:lvl9pPr>
          </a:lstStyle>
          <a:p>
            <a:pPr algn="r" eaLnBrk="1" fontAlgn="base" hangingPunct="1">
              <a:spcBef>
                <a:spcPct val="0"/>
              </a:spcBef>
              <a:spcAft>
                <a:spcPct val="0"/>
              </a:spcAft>
            </a:pPr>
            <a:r>
              <a:rPr lang="en-US" altLang="zh-CN" sz="1000" b="1">
                <a:solidFill>
                  <a:srgbClr val="969696"/>
                </a:solidFill>
              </a:rPr>
              <a:t>- </a:t>
            </a:r>
            <a:fld id="{C922AAA2-D64F-4D9D-80F4-1CAB78513DA3}" type="slidenum">
              <a:rPr lang="en-US" altLang="zh-CN" sz="1000" b="1">
                <a:solidFill>
                  <a:srgbClr val="969696"/>
                </a:solidFill>
              </a:rPr>
              <a:pPr algn="r" eaLnBrk="1" fontAlgn="base" hangingPunct="1">
                <a:spcBef>
                  <a:spcPct val="0"/>
                </a:spcBef>
                <a:spcAft>
                  <a:spcPct val="0"/>
                </a:spcAft>
              </a:pPr>
              <a:t>30</a:t>
            </a:fld>
            <a:r>
              <a:rPr lang="en-US" altLang="zh-CN" sz="1000" b="1">
                <a:solidFill>
                  <a:srgbClr val="969696"/>
                </a:solidFill>
              </a:rPr>
              <a:t> -</a:t>
            </a:r>
          </a:p>
        </p:txBody>
      </p:sp>
      <p:sp>
        <p:nvSpPr>
          <p:cNvPr id="7" name="标题 1"/>
          <p:cNvSpPr txBox="1">
            <a:spLocks/>
          </p:cNvSpPr>
          <p:nvPr/>
        </p:nvSpPr>
        <p:spPr>
          <a:xfrm>
            <a:off x="179512" y="1412776"/>
            <a:ext cx="6408738" cy="647700"/>
          </a:xfrm>
          <a:prstGeom prst="rect">
            <a:avLst/>
          </a:prstGeom>
        </p:spPr>
        <p:txBody>
          <a:bodyPr/>
          <a:lstStyle>
            <a:lvl1pPr algn="l" rtl="0" eaLnBrk="0" fontAlgn="base" hangingPunct="0">
              <a:spcBef>
                <a:spcPct val="0"/>
              </a:spcBef>
              <a:spcAft>
                <a:spcPct val="0"/>
              </a:spcAft>
              <a:buFont typeface="Wingdings" pitchFamily="2" charset="2"/>
              <a:buChar char="l"/>
              <a:defRPr sz="2800" b="1">
                <a:solidFill>
                  <a:schemeClr val="accent2"/>
                </a:solidFill>
                <a:latin typeface="+mj-lt"/>
                <a:ea typeface="+mj-ea"/>
                <a:cs typeface="+mj-cs"/>
              </a:defRPr>
            </a:lvl1pPr>
            <a:lvl2pPr algn="l" rtl="0" eaLnBrk="0" fontAlgn="base" hangingPunct="0">
              <a:spcBef>
                <a:spcPct val="0"/>
              </a:spcBef>
              <a:spcAft>
                <a:spcPct val="0"/>
              </a:spcAft>
              <a:buFont typeface="Wingdings" pitchFamily="2" charset="2"/>
              <a:buChar char="l"/>
              <a:defRPr sz="2800" b="1">
                <a:solidFill>
                  <a:schemeClr val="accent2"/>
                </a:solidFill>
                <a:latin typeface="Arial" charset="0"/>
                <a:ea typeface="黑体" pitchFamily="2" charset="-122"/>
              </a:defRPr>
            </a:lvl2pPr>
            <a:lvl3pPr algn="l" rtl="0" eaLnBrk="0" fontAlgn="base" hangingPunct="0">
              <a:spcBef>
                <a:spcPct val="0"/>
              </a:spcBef>
              <a:spcAft>
                <a:spcPct val="0"/>
              </a:spcAft>
              <a:buFont typeface="Wingdings" pitchFamily="2" charset="2"/>
              <a:buChar char="l"/>
              <a:defRPr sz="2800" b="1">
                <a:solidFill>
                  <a:schemeClr val="accent2"/>
                </a:solidFill>
                <a:latin typeface="Arial" charset="0"/>
                <a:ea typeface="黑体" pitchFamily="2" charset="-122"/>
              </a:defRPr>
            </a:lvl3pPr>
            <a:lvl4pPr algn="l" rtl="0" eaLnBrk="0" fontAlgn="base" hangingPunct="0">
              <a:spcBef>
                <a:spcPct val="0"/>
              </a:spcBef>
              <a:spcAft>
                <a:spcPct val="0"/>
              </a:spcAft>
              <a:buFont typeface="Wingdings" pitchFamily="2" charset="2"/>
              <a:buChar char="l"/>
              <a:defRPr sz="2800" b="1">
                <a:solidFill>
                  <a:schemeClr val="accent2"/>
                </a:solidFill>
                <a:latin typeface="Arial" charset="0"/>
                <a:ea typeface="黑体" pitchFamily="2" charset="-122"/>
              </a:defRPr>
            </a:lvl4pPr>
            <a:lvl5pPr algn="l" rtl="0" eaLnBrk="0" fontAlgn="base" hangingPunct="0">
              <a:spcBef>
                <a:spcPct val="0"/>
              </a:spcBef>
              <a:spcAft>
                <a:spcPct val="0"/>
              </a:spcAft>
              <a:buFont typeface="Wingdings" pitchFamily="2" charset="2"/>
              <a:buChar char="l"/>
              <a:defRPr sz="2800" b="1">
                <a:solidFill>
                  <a:schemeClr val="accent2"/>
                </a:solidFill>
                <a:latin typeface="Arial" charset="0"/>
                <a:ea typeface="黑体" pitchFamily="2" charset="-122"/>
              </a:defRPr>
            </a:lvl5pPr>
            <a:lvl6pPr marL="457200" algn="l" rtl="0" fontAlgn="base">
              <a:spcBef>
                <a:spcPct val="0"/>
              </a:spcBef>
              <a:spcAft>
                <a:spcPct val="0"/>
              </a:spcAft>
              <a:buFont typeface="Wingdings" pitchFamily="2" charset="2"/>
              <a:buChar char="l"/>
              <a:defRPr sz="2800" b="1">
                <a:solidFill>
                  <a:schemeClr val="accent2"/>
                </a:solidFill>
                <a:latin typeface="Arial" charset="0"/>
                <a:ea typeface="黑体" pitchFamily="2" charset="-122"/>
              </a:defRPr>
            </a:lvl6pPr>
            <a:lvl7pPr marL="914400" algn="l" rtl="0" fontAlgn="base">
              <a:spcBef>
                <a:spcPct val="0"/>
              </a:spcBef>
              <a:spcAft>
                <a:spcPct val="0"/>
              </a:spcAft>
              <a:buFont typeface="Wingdings" pitchFamily="2" charset="2"/>
              <a:buChar char="l"/>
              <a:defRPr sz="2800" b="1">
                <a:solidFill>
                  <a:schemeClr val="accent2"/>
                </a:solidFill>
                <a:latin typeface="Arial" charset="0"/>
                <a:ea typeface="黑体" pitchFamily="2" charset="-122"/>
              </a:defRPr>
            </a:lvl7pPr>
            <a:lvl8pPr marL="1371600" algn="l" rtl="0" fontAlgn="base">
              <a:spcBef>
                <a:spcPct val="0"/>
              </a:spcBef>
              <a:spcAft>
                <a:spcPct val="0"/>
              </a:spcAft>
              <a:buFont typeface="Wingdings" pitchFamily="2" charset="2"/>
              <a:buChar char="l"/>
              <a:defRPr sz="2800" b="1">
                <a:solidFill>
                  <a:schemeClr val="accent2"/>
                </a:solidFill>
                <a:latin typeface="Arial" charset="0"/>
                <a:ea typeface="黑体" pitchFamily="2" charset="-122"/>
              </a:defRPr>
            </a:lvl8pPr>
            <a:lvl9pPr marL="1828800" algn="l" rtl="0" fontAlgn="base">
              <a:spcBef>
                <a:spcPct val="0"/>
              </a:spcBef>
              <a:spcAft>
                <a:spcPct val="0"/>
              </a:spcAft>
              <a:buFont typeface="Wingdings" pitchFamily="2" charset="2"/>
              <a:buChar char="l"/>
              <a:defRPr sz="2800" b="1">
                <a:solidFill>
                  <a:schemeClr val="accent2"/>
                </a:solidFill>
                <a:latin typeface="Arial" charset="0"/>
                <a:ea typeface="黑体" pitchFamily="2" charset="-122"/>
              </a:defRPr>
            </a:lvl9pPr>
          </a:lstStyle>
          <a:p>
            <a:pPr>
              <a:buFont typeface="Wingdings" pitchFamily="2" charset="2"/>
              <a:buNone/>
            </a:pPr>
            <a:r>
              <a:rPr lang="en-US" altLang="zh-CN" sz="2400" dirty="0" smtClean="0">
                <a:solidFill>
                  <a:srgbClr val="3366CC"/>
                </a:solidFill>
                <a:latin typeface="华文中宋" pitchFamily="2" charset="-122"/>
                <a:ea typeface="华文中宋" pitchFamily="2" charset="-122"/>
              </a:rPr>
              <a:t>2.  </a:t>
            </a:r>
            <a:r>
              <a:rPr lang="zh-CN" altLang="en-US" sz="2400" dirty="0" smtClean="0">
                <a:solidFill>
                  <a:srgbClr val="3366CC"/>
                </a:solidFill>
                <a:latin typeface="华文中宋" pitchFamily="2" charset="-122"/>
                <a:ea typeface="华文中宋" pitchFamily="2" charset="-122"/>
              </a:rPr>
              <a:t>涨跌停板制度</a:t>
            </a:r>
            <a:endParaRPr lang="zh-CN" altLang="en-US" sz="2400" dirty="0">
              <a:solidFill>
                <a:srgbClr val="3366CC"/>
              </a:solidFill>
              <a:latin typeface="华文中宋" pitchFamily="2" charset="-122"/>
              <a:ea typeface="华文中宋" pitchFamily="2" charset="-122"/>
            </a:endParaRPr>
          </a:p>
        </p:txBody>
      </p:sp>
      <p:sp>
        <p:nvSpPr>
          <p:cNvPr id="8" name="矩形 7"/>
          <p:cNvSpPr/>
          <p:nvPr/>
        </p:nvSpPr>
        <p:spPr>
          <a:xfrm>
            <a:off x="0" y="836712"/>
            <a:ext cx="5070619" cy="480131"/>
          </a:xfrm>
          <a:prstGeom prst="rect">
            <a:avLst/>
          </a:prstGeom>
        </p:spPr>
        <p:txBody>
          <a:bodyPr wrap="none">
            <a:spAutoFit/>
          </a:bodyPr>
          <a:lstStyle/>
          <a:p>
            <a:pPr marL="571500" lvl="0" indent="-571500" defTabSz="889000">
              <a:lnSpc>
                <a:spcPct val="90000"/>
              </a:lnSpc>
              <a:spcAft>
                <a:spcPct val="35000"/>
              </a:spcAft>
              <a:buClr>
                <a:srgbClr val="33CC33"/>
              </a:buClr>
              <a:buFont typeface="Wingdings" pitchFamily="2" charset="2"/>
              <a:buChar char="p"/>
            </a:pPr>
            <a:r>
              <a:rPr lang="zh-CN" altLang="en-US" sz="2800" b="1" dirty="0">
                <a:solidFill>
                  <a:srgbClr val="3366CC"/>
                </a:solidFill>
                <a:latin typeface="华文中宋" pitchFamily="2" charset="-122"/>
                <a:ea typeface="华文中宋" pitchFamily="2" charset="-122"/>
              </a:rPr>
              <a:t>股指期权仿真交易核心制度</a:t>
            </a:r>
          </a:p>
        </p:txBody>
      </p:sp>
    </p:spTree>
    <p:extLst>
      <p:ext uri="{BB962C8B-B14F-4D97-AF65-F5344CB8AC3E}">
        <p14:creationId xmlns="" xmlns:p14="http://schemas.microsoft.com/office/powerpoint/2010/main" val="551258456"/>
      </p:ext>
    </p:extLst>
  </p:cSld>
  <p:clrMapOvr>
    <a:masterClrMapping/>
  </p:clrMapOvr>
  <p:transition spd="med">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3"/>
          <p:cNvSpPr>
            <a:spLocks noGrp="1" noChangeArrowheads="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eaLnBrk="0" fontAlgn="base" hangingPunct="0">
              <a:spcBef>
                <a:spcPct val="0"/>
              </a:spcBef>
              <a:spcAft>
                <a:spcPct val="0"/>
              </a:spcAft>
              <a:defRPr sz="1600">
                <a:solidFill>
                  <a:schemeClr val="tx1"/>
                </a:solidFill>
                <a:latin typeface="Arial" charset="0"/>
                <a:ea typeface="宋体" pitchFamily="2" charset="-122"/>
              </a:defRPr>
            </a:lvl6pPr>
            <a:lvl7pPr marL="2971800" indent="-228600" eaLnBrk="0" fontAlgn="base" hangingPunct="0">
              <a:spcBef>
                <a:spcPct val="0"/>
              </a:spcBef>
              <a:spcAft>
                <a:spcPct val="0"/>
              </a:spcAft>
              <a:defRPr sz="1600">
                <a:solidFill>
                  <a:schemeClr val="tx1"/>
                </a:solidFill>
                <a:latin typeface="Arial" charset="0"/>
                <a:ea typeface="宋体" pitchFamily="2" charset="-122"/>
              </a:defRPr>
            </a:lvl7pPr>
            <a:lvl8pPr marL="3429000" indent="-228600" eaLnBrk="0" fontAlgn="base" hangingPunct="0">
              <a:spcBef>
                <a:spcPct val="0"/>
              </a:spcBef>
              <a:spcAft>
                <a:spcPct val="0"/>
              </a:spcAft>
              <a:defRPr sz="1600">
                <a:solidFill>
                  <a:schemeClr val="tx1"/>
                </a:solidFill>
                <a:latin typeface="Arial" charset="0"/>
                <a:ea typeface="宋体" pitchFamily="2" charset="-122"/>
              </a:defRPr>
            </a:lvl8pPr>
            <a:lvl9pPr marL="3886200" indent="-228600" eaLnBrk="0" fontAlgn="base" hangingPunct="0">
              <a:spcBef>
                <a:spcPct val="0"/>
              </a:spcBef>
              <a:spcAft>
                <a:spcPct val="0"/>
              </a:spcAft>
              <a:defRPr sz="1600">
                <a:solidFill>
                  <a:schemeClr val="tx1"/>
                </a:solidFill>
                <a:latin typeface="Arial" charset="0"/>
                <a:ea typeface="宋体" pitchFamily="2" charset="-122"/>
              </a:defRPr>
            </a:lvl9pPr>
          </a:lstStyle>
          <a:p>
            <a:pPr eaLnBrk="1" hangingPunct="1"/>
            <a:r>
              <a:rPr lang="en-US" altLang="zh-CN" sz="1000" smtClean="0">
                <a:solidFill>
                  <a:srgbClr val="969696"/>
                </a:solidFill>
              </a:rPr>
              <a:t>- </a:t>
            </a:r>
            <a:fld id="{C296C7C0-573B-4D4D-B405-8EBB6489B75E}" type="slidenum">
              <a:rPr lang="en-US" altLang="zh-CN" sz="1000" smtClean="0">
                <a:solidFill>
                  <a:srgbClr val="969696"/>
                </a:solidFill>
              </a:rPr>
              <a:pPr eaLnBrk="1" hangingPunct="1"/>
              <a:t>31</a:t>
            </a:fld>
            <a:r>
              <a:rPr lang="en-US" altLang="zh-CN" sz="1000" smtClean="0">
                <a:solidFill>
                  <a:srgbClr val="969696"/>
                </a:solidFill>
              </a:rPr>
              <a:t> -</a:t>
            </a:r>
          </a:p>
        </p:txBody>
      </p:sp>
      <p:sp>
        <p:nvSpPr>
          <p:cNvPr id="30724" name="灯片编号占位符 3"/>
          <p:cNvSpPr txBox="1">
            <a:spLocks noGrp="1"/>
          </p:cNvSpPr>
          <p:nvPr/>
        </p:nvSpPr>
        <p:spPr bwMode="auto">
          <a:xfrm>
            <a:off x="7342188" y="6237288"/>
            <a:ext cx="1801812" cy="3317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eaLnBrk="0" fontAlgn="base" hangingPunct="0">
              <a:spcBef>
                <a:spcPct val="0"/>
              </a:spcBef>
              <a:spcAft>
                <a:spcPct val="0"/>
              </a:spcAft>
              <a:defRPr sz="1600">
                <a:solidFill>
                  <a:schemeClr val="tx1"/>
                </a:solidFill>
                <a:latin typeface="Arial" charset="0"/>
                <a:ea typeface="宋体" pitchFamily="2" charset="-122"/>
              </a:defRPr>
            </a:lvl6pPr>
            <a:lvl7pPr marL="2971800" indent="-228600" eaLnBrk="0" fontAlgn="base" hangingPunct="0">
              <a:spcBef>
                <a:spcPct val="0"/>
              </a:spcBef>
              <a:spcAft>
                <a:spcPct val="0"/>
              </a:spcAft>
              <a:defRPr sz="1600">
                <a:solidFill>
                  <a:schemeClr val="tx1"/>
                </a:solidFill>
                <a:latin typeface="Arial" charset="0"/>
                <a:ea typeface="宋体" pitchFamily="2" charset="-122"/>
              </a:defRPr>
            </a:lvl7pPr>
            <a:lvl8pPr marL="3429000" indent="-228600" eaLnBrk="0" fontAlgn="base" hangingPunct="0">
              <a:spcBef>
                <a:spcPct val="0"/>
              </a:spcBef>
              <a:spcAft>
                <a:spcPct val="0"/>
              </a:spcAft>
              <a:defRPr sz="1600">
                <a:solidFill>
                  <a:schemeClr val="tx1"/>
                </a:solidFill>
                <a:latin typeface="Arial" charset="0"/>
                <a:ea typeface="宋体" pitchFamily="2" charset="-122"/>
              </a:defRPr>
            </a:lvl8pPr>
            <a:lvl9pPr marL="3886200" indent="-228600" eaLnBrk="0" fontAlgn="base" hangingPunct="0">
              <a:spcBef>
                <a:spcPct val="0"/>
              </a:spcBef>
              <a:spcAft>
                <a:spcPct val="0"/>
              </a:spcAft>
              <a:defRPr sz="1600">
                <a:solidFill>
                  <a:schemeClr val="tx1"/>
                </a:solidFill>
                <a:latin typeface="Arial" charset="0"/>
                <a:ea typeface="宋体" pitchFamily="2" charset="-122"/>
              </a:defRPr>
            </a:lvl9pPr>
          </a:lstStyle>
          <a:p>
            <a:pPr algn="r" eaLnBrk="1" fontAlgn="base" hangingPunct="1">
              <a:spcBef>
                <a:spcPct val="0"/>
              </a:spcBef>
              <a:spcAft>
                <a:spcPct val="0"/>
              </a:spcAft>
            </a:pPr>
            <a:r>
              <a:rPr lang="en-US" altLang="zh-CN" sz="1000" b="1">
                <a:solidFill>
                  <a:srgbClr val="969696"/>
                </a:solidFill>
              </a:rPr>
              <a:t>- </a:t>
            </a:r>
            <a:fld id="{D78C4A81-1D1D-4D43-9CE8-AAF6CA3640CD}" type="slidenum">
              <a:rPr lang="en-US" altLang="zh-CN" sz="1000" b="1">
                <a:solidFill>
                  <a:srgbClr val="969696"/>
                </a:solidFill>
              </a:rPr>
              <a:pPr algn="r" eaLnBrk="1" fontAlgn="base" hangingPunct="1">
                <a:spcBef>
                  <a:spcPct val="0"/>
                </a:spcBef>
                <a:spcAft>
                  <a:spcPct val="0"/>
                </a:spcAft>
              </a:pPr>
              <a:t>31</a:t>
            </a:fld>
            <a:r>
              <a:rPr lang="en-US" altLang="zh-CN" sz="1000" b="1">
                <a:solidFill>
                  <a:srgbClr val="969696"/>
                </a:solidFill>
              </a:rPr>
              <a:t> -</a:t>
            </a:r>
          </a:p>
        </p:txBody>
      </p:sp>
      <p:sp>
        <p:nvSpPr>
          <p:cNvPr id="30725" name="灯片编号占位符 1"/>
          <p:cNvSpPr txBox="1">
            <a:spLocks noGrp="1"/>
          </p:cNvSpPr>
          <p:nvPr/>
        </p:nvSpPr>
        <p:spPr bwMode="auto">
          <a:xfrm>
            <a:off x="7342188" y="6237288"/>
            <a:ext cx="1801812" cy="3317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eaLnBrk="0" fontAlgn="base" hangingPunct="0">
              <a:spcBef>
                <a:spcPct val="0"/>
              </a:spcBef>
              <a:spcAft>
                <a:spcPct val="0"/>
              </a:spcAft>
              <a:defRPr sz="1600">
                <a:solidFill>
                  <a:schemeClr val="tx1"/>
                </a:solidFill>
                <a:latin typeface="Arial" charset="0"/>
                <a:ea typeface="宋体" pitchFamily="2" charset="-122"/>
              </a:defRPr>
            </a:lvl6pPr>
            <a:lvl7pPr marL="2971800" indent="-228600" eaLnBrk="0" fontAlgn="base" hangingPunct="0">
              <a:spcBef>
                <a:spcPct val="0"/>
              </a:spcBef>
              <a:spcAft>
                <a:spcPct val="0"/>
              </a:spcAft>
              <a:defRPr sz="1600">
                <a:solidFill>
                  <a:schemeClr val="tx1"/>
                </a:solidFill>
                <a:latin typeface="Arial" charset="0"/>
                <a:ea typeface="宋体" pitchFamily="2" charset="-122"/>
              </a:defRPr>
            </a:lvl7pPr>
            <a:lvl8pPr marL="3429000" indent="-228600" eaLnBrk="0" fontAlgn="base" hangingPunct="0">
              <a:spcBef>
                <a:spcPct val="0"/>
              </a:spcBef>
              <a:spcAft>
                <a:spcPct val="0"/>
              </a:spcAft>
              <a:defRPr sz="1600">
                <a:solidFill>
                  <a:schemeClr val="tx1"/>
                </a:solidFill>
                <a:latin typeface="Arial" charset="0"/>
                <a:ea typeface="宋体" pitchFamily="2" charset="-122"/>
              </a:defRPr>
            </a:lvl8pPr>
            <a:lvl9pPr marL="3886200" indent="-228600" eaLnBrk="0" fontAlgn="base" hangingPunct="0">
              <a:spcBef>
                <a:spcPct val="0"/>
              </a:spcBef>
              <a:spcAft>
                <a:spcPct val="0"/>
              </a:spcAft>
              <a:defRPr sz="1600">
                <a:solidFill>
                  <a:schemeClr val="tx1"/>
                </a:solidFill>
                <a:latin typeface="Arial" charset="0"/>
                <a:ea typeface="宋体" pitchFamily="2" charset="-122"/>
              </a:defRPr>
            </a:lvl9pPr>
          </a:lstStyle>
          <a:p>
            <a:pPr algn="r" eaLnBrk="1" fontAlgn="base" hangingPunct="1">
              <a:spcBef>
                <a:spcPct val="0"/>
              </a:spcBef>
              <a:spcAft>
                <a:spcPct val="0"/>
              </a:spcAft>
            </a:pPr>
            <a:r>
              <a:rPr lang="en-US" altLang="zh-CN" sz="1000" b="1">
                <a:solidFill>
                  <a:srgbClr val="969696"/>
                </a:solidFill>
              </a:rPr>
              <a:t>- </a:t>
            </a:r>
            <a:fld id="{C922AAA2-D64F-4D9D-80F4-1CAB78513DA3}" type="slidenum">
              <a:rPr lang="en-US" altLang="zh-CN" sz="1000" b="1">
                <a:solidFill>
                  <a:srgbClr val="969696"/>
                </a:solidFill>
              </a:rPr>
              <a:pPr algn="r" eaLnBrk="1" fontAlgn="base" hangingPunct="1">
                <a:spcBef>
                  <a:spcPct val="0"/>
                </a:spcBef>
                <a:spcAft>
                  <a:spcPct val="0"/>
                </a:spcAft>
              </a:pPr>
              <a:t>31</a:t>
            </a:fld>
            <a:r>
              <a:rPr lang="en-US" altLang="zh-CN" sz="1000" b="1">
                <a:solidFill>
                  <a:srgbClr val="969696"/>
                </a:solidFill>
              </a:rPr>
              <a:t> -</a:t>
            </a:r>
          </a:p>
        </p:txBody>
      </p:sp>
      <p:sp>
        <p:nvSpPr>
          <p:cNvPr id="7" name="标题 1"/>
          <p:cNvSpPr txBox="1">
            <a:spLocks/>
          </p:cNvSpPr>
          <p:nvPr/>
        </p:nvSpPr>
        <p:spPr>
          <a:xfrm>
            <a:off x="179512" y="1412776"/>
            <a:ext cx="6408738" cy="647700"/>
          </a:xfrm>
          <a:prstGeom prst="rect">
            <a:avLst/>
          </a:prstGeom>
        </p:spPr>
        <p:txBody>
          <a:bodyPr/>
          <a:lstStyle>
            <a:lvl1pPr algn="l" rtl="0" eaLnBrk="0" fontAlgn="base" hangingPunct="0">
              <a:spcBef>
                <a:spcPct val="0"/>
              </a:spcBef>
              <a:spcAft>
                <a:spcPct val="0"/>
              </a:spcAft>
              <a:buFont typeface="Wingdings" pitchFamily="2" charset="2"/>
              <a:buChar char="l"/>
              <a:defRPr sz="2800" b="1">
                <a:solidFill>
                  <a:schemeClr val="accent2"/>
                </a:solidFill>
                <a:latin typeface="+mj-lt"/>
                <a:ea typeface="+mj-ea"/>
                <a:cs typeface="+mj-cs"/>
              </a:defRPr>
            </a:lvl1pPr>
            <a:lvl2pPr algn="l" rtl="0" eaLnBrk="0" fontAlgn="base" hangingPunct="0">
              <a:spcBef>
                <a:spcPct val="0"/>
              </a:spcBef>
              <a:spcAft>
                <a:spcPct val="0"/>
              </a:spcAft>
              <a:buFont typeface="Wingdings" pitchFamily="2" charset="2"/>
              <a:buChar char="l"/>
              <a:defRPr sz="2800" b="1">
                <a:solidFill>
                  <a:schemeClr val="accent2"/>
                </a:solidFill>
                <a:latin typeface="Arial" charset="0"/>
                <a:ea typeface="黑体" pitchFamily="2" charset="-122"/>
              </a:defRPr>
            </a:lvl2pPr>
            <a:lvl3pPr algn="l" rtl="0" eaLnBrk="0" fontAlgn="base" hangingPunct="0">
              <a:spcBef>
                <a:spcPct val="0"/>
              </a:spcBef>
              <a:spcAft>
                <a:spcPct val="0"/>
              </a:spcAft>
              <a:buFont typeface="Wingdings" pitchFamily="2" charset="2"/>
              <a:buChar char="l"/>
              <a:defRPr sz="2800" b="1">
                <a:solidFill>
                  <a:schemeClr val="accent2"/>
                </a:solidFill>
                <a:latin typeface="Arial" charset="0"/>
                <a:ea typeface="黑体" pitchFamily="2" charset="-122"/>
              </a:defRPr>
            </a:lvl3pPr>
            <a:lvl4pPr algn="l" rtl="0" eaLnBrk="0" fontAlgn="base" hangingPunct="0">
              <a:spcBef>
                <a:spcPct val="0"/>
              </a:spcBef>
              <a:spcAft>
                <a:spcPct val="0"/>
              </a:spcAft>
              <a:buFont typeface="Wingdings" pitchFamily="2" charset="2"/>
              <a:buChar char="l"/>
              <a:defRPr sz="2800" b="1">
                <a:solidFill>
                  <a:schemeClr val="accent2"/>
                </a:solidFill>
                <a:latin typeface="Arial" charset="0"/>
                <a:ea typeface="黑体" pitchFamily="2" charset="-122"/>
              </a:defRPr>
            </a:lvl4pPr>
            <a:lvl5pPr algn="l" rtl="0" eaLnBrk="0" fontAlgn="base" hangingPunct="0">
              <a:spcBef>
                <a:spcPct val="0"/>
              </a:spcBef>
              <a:spcAft>
                <a:spcPct val="0"/>
              </a:spcAft>
              <a:buFont typeface="Wingdings" pitchFamily="2" charset="2"/>
              <a:buChar char="l"/>
              <a:defRPr sz="2800" b="1">
                <a:solidFill>
                  <a:schemeClr val="accent2"/>
                </a:solidFill>
                <a:latin typeface="Arial" charset="0"/>
                <a:ea typeface="黑体" pitchFamily="2" charset="-122"/>
              </a:defRPr>
            </a:lvl5pPr>
            <a:lvl6pPr marL="457200" algn="l" rtl="0" fontAlgn="base">
              <a:spcBef>
                <a:spcPct val="0"/>
              </a:spcBef>
              <a:spcAft>
                <a:spcPct val="0"/>
              </a:spcAft>
              <a:buFont typeface="Wingdings" pitchFamily="2" charset="2"/>
              <a:buChar char="l"/>
              <a:defRPr sz="2800" b="1">
                <a:solidFill>
                  <a:schemeClr val="accent2"/>
                </a:solidFill>
                <a:latin typeface="Arial" charset="0"/>
                <a:ea typeface="黑体" pitchFamily="2" charset="-122"/>
              </a:defRPr>
            </a:lvl6pPr>
            <a:lvl7pPr marL="914400" algn="l" rtl="0" fontAlgn="base">
              <a:spcBef>
                <a:spcPct val="0"/>
              </a:spcBef>
              <a:spcAft>
                <a:spcPct val="0"/>
              </a:spcAft>
              <a:buFont typeface="Wingdings" pitchFamily="2" charset="2"/>
              <a:buChar char="l"/>
              <a:defRPr sz="2800" b="1">
                <a:solidFill>
                  <a:schemeClr val="accent2"/>
                </a:solidFill>
                <a:latin typeface="Arial" charset="0"/>
                <a:ea typeface="黑体" pitchFamily="2" charset="-122"/>
              </a:defRPr>
            </a:lvl7pPr>
            <a:lvl8pPr marL="1371600" algn="l" rtl="0" fontAlgn="base">
              <a:spcBef>
                <a:spcPct val="0"/>
              </a:spcBef>
              <a:spcAft>
                <a:spcPct val="0"/>
              </a:spcAft>
              <a:buFont typeface="Wingdings" pitchFamily="2" charset="2"/>
              <a:buChar char="l"/>
              <a:defRPr sz="2800" b="1">
                <a:solidFill>
                  <a:schemeClr val="accent2"/>
                </a:solidFill>
                <a:latin typeface="Arial" charset="0"/>
                <a:ea typeface="黑体" pitchFamily="2" charset="-122"/>
              </a:defRPr>
            </a:lvl8pPr>
            <a:lvl9pPr marL="1828800" algn="l" rtl="0" fontAlgn="base">
              <a:spcBef>
                <a:spcPct val="0"/>
              </a:spcBef>
              <a:spcAft>
                <a:spcPct val="0"/>
              </a:spcAft>
              <a:buFont typeface="Wingdings" pitchFamily="2" charset="2"/>
              <a:buChar char="l"/>
              <a:defRPr sz="2800" b="1">
                <a:solidFill>
                  <a:schemeClr val="accent2"/>
                </a:solidFill>
                <a:latin typeface="Arial" charset="0"/>
                <a:ea typeface="黑体" pitchFamily="2" charset="-122"/>
              </a:defRPr>
            </a:lvl9pPr>
          </a:lstStyle>
          <a:p>
            <a:pPr>
              <a:buFont typeface="Wingdings" pitchFamily="2" charset="2"/>
              <a:buNone/>
            </a:pPr>
            <a:r>
              <a:rPr lang="en-US" altLang="zh-CN" sz="2400" dirty="0" smtClean="0">
                <a:solidFill>
                  <a:srgbClr val="3366CC"/>
                </a:solidFill>
                <a:latin typeface="华文中宋" pitchFamily="2" charset="-122"/>
                <a:ea typeface="华文中宋" pitchFamily="2" charset="-122"/>
              </a:rPr>
              <a:t>2.  </a:t>
            </a:r>
            <a:r>
              <a:rPr lang="zh-CN" altLang="en-US" sz="2400" dirty="0" smtClean="0">
                <a:solidFill>
                  <a:srgbClr val="3366CC"/>
                </a:solidFill>
                <a:latin typeface="华文中宋" pitchFamily="2" charset="-122"/>
                <a:ea typeface="华文中宋" pitchFamily="2" charset="-122"/>
              </a:rPr>
              <a:t>涨跌停板制度</a:t>
            </a:r>
            <a:endParaRPr lang="zh-CN" altLang="en-US" sz="2400" dirty="0">
              <a:solidFill>
                <a:srgbClr val="3366CC"/>
              </a:solidFill>
              <a:latin typeface="华文中宋" pitchFamily="2" charset="-122"/>
              <a:ea typeface="华文中宋" pitchFamily="2" charset="-122"/>
            </a:endParaRPr>
          </a:p>
        </p:txBody>
      </p:sp>
      <p:sp>
        <p:nvSpPr>
          <p:cNvPr id="8" name="矩形 7"/>
          <p:cNvSpPr/>
          <p:nvPr/>
        </p:nvSpPr>
        <p:spPr>
          <a:xfrm>
            <a:off x="0" y="836712"/>
            <a:ext cx="5070619" cy="480131"/>
          </a:xfrm>
          <a:prstGeom prst="rect">
            <a:avLst/>
          </a:prstGeom>
        </p:spPr>
        <p:txBody>
          <a:bodyPr wrap="none">
            <a:spAutoFit/>
          </a:bodyPr>
          <a:lstStyle/>
          <a:p>
            <a:pPr marL="571500" lvl="0" indent="-571500" defTabSz="889000">
              <a:lnSpc>
                <a:spcPct val="90000"/>
              </a:lnSpc>
              <a:spcAft>
                <a:spcPct val="35000"/>
              </a:spcAft>
              <a:buClr>
                <a:srgbClr val="33CC33"/>
              </a:buClr>
              <a:buFont typeface="Wingdings" pitchFamily="2" charset="2"/>
              <a:buChar char="p"/>
            </a:pPr>
            <a:r>
              <a:rPr lang="zh-CN" altLang="en-US" sz="2800" b="1" dirty="0">
                <a:solidFill>
                  <a:srgbClr val="3366CC"/>
                </a:solidFill>
                <a:latin typeface="华文中宋" pitchFamily="2" charset="-122"/>
                <a:ea typeface="华文中宋" pitchFamily="2" charset="-122"/>
              </a:rPr>
              <a:t>股指期权仿真交易核心制度</a:t>
            </a:r>
          </a:p>
        </p:txBody>
      </p:sp>
      <p:sp>
        <p:nvSpPr>
          <p:cNvPr id="9" name="矩形 8"/>
          <p:cNvSpPr/>
          <p:nvPr/>
        </p:nvSpPr>
        <p:spPr>
          <a:xfrm>
            <a:off x="251520" y="2996952"/>
            <a:ext cx="3891852" cy="1080120"/>
          </a:xfrm>
          <a:prstGeom prst="rect">
            <a:avLst/>
          </a:prstGeom>
          <a:blipFill>
            <a:blip r:embed="rId3" cstate="print"/>
            <a:tile tx="0" ty="0" sx="100000" sy="100000" flip="none" algn="tl"/>
          </a:blipFill>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r>
              <a:rPr lang="en-US" altLang="zh-CN" dirty="0" smtClean="0">
                <a:solidFill>
                  <a:schemeClr val="accent2">
                    <a:lumMod val="75000"/>
                  </a:schemeClr>
                </a:solidFill>
              </a:rPr>
              <a:t>T</a:t>
            </a:r>
            <a:r>
              <a:rPr lang="zh-CN" altLang="en-US" dirty="0" smtClean="0">
                <a:solidFill>
                  <a:schemeClr val="accent2">
                    <a:lumMod val="75000"/>
                  </a:schemeClr>
                </a:solidFill>
              </a:rPr>
              <a:t>日</a:t>
            </a:r>
            <a:endParaRPr lang="en-US" altLang="zh-CN" dirty="0" smtClean="0">
              <a:solidFill>
                <a:schemeClr val="accent2">
                  <a:lumMod val="75000"/>
                </a:schemeClr>
              </a:solidFill>
            </a:endParaRPr>
          </a:p>
          <a:p>
            <a:pPr algn="just"/>
            <a:r>
              <a:rPr lang="zh-CN" altLang="en-US" dirty="0" smtClean="0">
                <a:solidFill>
                  <a:schemeClr val="accent2">
                    <a:lumMod val="75000"/>
                  </a:schemeClr>
                </a:solidFill>
              </a:rPr>
              <a:t>指数：                </a:t>
            </a:r>
            <a:r>
              <a:rPr lang="en-US" altLang="zh-CN" dirty="0" smtClean="0">
                <a:solidFill>
                  <a:schemeClr val="accent2">
                    <a:lumMod val="75000"/>
                  </a:schemeClr>
                </a:solidFill>
              </a:rPr>
              <a:t>2190</a:t>
            </a:r>
          </a:p>
          <a:p>
            <a:pPr algn="just"/>
            <a:r>
              <a:rPr lang="zh-CN" altLang="en-US" dirty="0" smtClean="0">
                <a:solidFill>
                  <a:schemeClr val="accent2">
                    <a:lumMod val="75000"/>
                  </a:schemeClr>
                </a:solidFill>
              </a:rPr>
              <a:t>股指期货合约结算价：  </a:t>
            </a:r>
            <a:r>
              <a:rPr lang="en-US" altLang="zh-CN" dirty="0" smtClean="0">
                <a:solidFill>
                  <a:schemeClr val="accent2">
                    <a:lumMod val="75000"/>
                  </a:schemeClr>
                </a:solidFill>
              </a:rPr>
              <a:t>2200</a:t>
            </a:r>
          </a:p>
          <a:p>
            <a:pPr algn="just"/>
            <a:r>
              <a:rPr lang="zh-CN" altLang="en-US" dirty="0" smtClean="0">
                <a:solidFill>
                  <a:schemeClr val="accent2">
                    <a:lumMod val="75000"/>
                  </a:schemeClr>
                </a:solidFill>
              </a:rPr>
              <a:t>股指期权合约结算价：  </a:t>
            </a:r>
            <a:r>
              <a:rPr lang="en-US" altLang="zh-CN" dirty="0" smtClean="0">
                <a:solidFill>
                  <a:schemeClr val="accent2">
                    <a:lumMod val="75000"/>
                  </a:schemeClr>
                </a:solidFill>
              </a:rPr>
              <a:t>80</a:t>
            </a:r>
          </a:p>
        </p:txBody>
      </p:sp>
      <p:pic>
        <p:nvPicPr>
          <p:cNvPr id="10" name="Picture 3"/>
          <p:cNvPicPr>
            <a:picLocks noChangeAspect="1" noChangeArrowheads="1"/>
          </p:cNvPicPr>
          <p:nvPr/>
        </p:nvPicPr>
        <p:blipFill>
          <a:blip r:embed="rId4" cstate="print"/>
          <a:srcRect/>
          <a:stretch>
            <a:fillRect/>
          </a:stretch>
        </p:blipFill>
        <p:spPr bwMode="auto">
          <a:xfrm>
            <a:off x="4932040" y="548679"/>
            <a:ext cx="4176464" cy="5688609"/>
          </a:xfrm>
          <a:prstGeom prst="rect">
            <a:avLst/>
          </a:prstGeom>
          <a:noFill/>
          <a:ln w="9525">
            <a:noFill/>
            <a:miter lim="800000"/>
            <a:headEnd/>
            <a:tailEnd/>
          </a:ln>
        </p:spPr>
      </p:pic>
    </p:spTree>
    <p:extLst>
      <p:ext uri="{BB962C8B-B14F-4D97-AF65-F5344CB8AC3E}">
        <p14:creationId xmlns="" xmlns:p14="http://schemas.microsoft.com/office/powerpoint/2010/main" val="761058089"/>
      </p:ext>
    </p:extLst>
  </p:cSld>
  <p:clrMapOvr>
    <a:masterClrMapping/>
  </p:clrMapOvr>
  <p:transition spd="med">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3"/>
          <p:cNvSpPr>
            <a:spLocks noGrp="1" noChangeArrowheads="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eaLnBrk="0" fontAlgn="base" hangingPunct="0">
              <a:spcBef>
                <a:spcPct val="0"/>
              </a:spcBef>
              <a:spcAft>
                <a:spcPct val="0"/>
              </a:spcAft>
              <a:defRPr sz="1600">
                <a:solidFill>
                  <a:schemeClr val="tx1"/>
                </a:solidFill>
                <a:latin typeface="Arial" charset="0"/>
                <a:ea typeface="宋体" pitchFamily="2" charset="-122"/>
              </a:defRPr>
            </a:lvl6pPr>
            <a:lvl7pPr marL="2971800" indent="-228600" eaLnBrk="0" fontAlgn="base" hangingPunct="0">
              <a:spcBef>
                <a:spcPct val="0"/>
              </a:spcBef>
              <a:spcAft>
                <a:spcPct val="0"/>
              </a:spcAft>
              <a:defRPr sz="1600">
                <a:solidFill>
                  <a:schemeClr val="tx1"/>
                </a:solidFill>
                <a:latin typeface="Arial" charset="0"/>
                <a:ea typeface="宋体" pitchFamily="2" charset="-122"/>
              </a:defRPr>
            </a:lvl7pPr>
            <a:lvl8pPr marL="3429000" indent="-228600" eaLnBrk="0" fontAlgn="base" hangingPunct="0">
              <a:spcBef>
                <a:spcPct val="0"/>
              </a:spcBef>
              <a:spcAft>
                <a:spcPct val="0"/>
              </a:spcAft>
              <a:defRPr sz="1600">
                <a:solidFill>
                  <a:schemeClr val="tx1"/>
                </a:solidFill>
                <a:latin typeface="Arial" charset="0"/>
                <a:ea typeface="宋体" pitchFamily="2" charset="-122"/>
              </a:defRPr>
            </a:lvl8pPr>
            <a:lvl9pPr marL="3886200" indent="-228600" eaLnBrk="0" fontAlgn="base" hangingPunct="0">
              <a:spcBef>
                <a:spcPct val="0"/>
              </a:spcBef>
              <a:spcAft>
                <a:spcPct val="0"/>
              </a:spcAft>
              <a:defRPr sz="1600">
                <a:solidFill>
                  <a:schemeClr val="tx1"/>
                </a:solidFill>
                <a:latin typeface="Arial" charset="0"/>
                <a:ea typeface="宋体" pitchFamily="2" charset="-122"/>
              </a:defRPr>
            </a:lvl9pPr>
          </a:lstStyle>
          <a:p>
            <a:pPr eaLnBrk="1" hangingPunct="1"/>
            <a:r>
              <a:rPr lang="en-US" altLang="zh-CN" sz="1000" smtClean="0">
                <a:solidFill>
                  <a:srgbClr val="969696"/>
                </a:solidFill>
              </a:rPr>
              <a:t>- </a:t>
            </a:r>
            <a:fld id="{C296C7C0-573B-4D4D-B405-8EBB6489B75E}" type="slidenum">
              <a:rPr lang="en-US" altLang="zh-CN" sz="1000" smtClean="0">
                <a:solidFill>
                  <a:srgbClr val="969696"/>
                </a:solidFill>
              </a:rPr>
              <a:pPr eaLnBrk="1" hangingPunct="1"/>
              <a:t>32</a:t>
            </a:fld>
            <a:r>
              <a:rPr lang="en-US" altLang="zh-CN" sz="1000" smtClean="0">
                <a:solidFill>
                  <a:srgbClr val="969696"/>
                </a:solidFill>
              </a:rPr>
              <a:t> -</a:t>
            </a:r>
          </a:p>
        </p:txBody>
      </p:sp>
      <p:sp>
        <p:nvSpPr>
          <p:cNvPr id="7171" name="内容占位符 2"/>
          <p:cNvSpPr>
            <a:spLocks noGrp="1"/>
          </p:cNvSpPr>
          <p:nvPr>
            <p:ph idx="4294967295"/>
          </p:nvPr>
        </p:nvSpPr>
        <p:spPr>
          <a:xfrm>
            <a:off x="683568" y="1628800"/>
            <a:ext cx="8208962" cy="5305425"/>
          </a:xfrm>
        </p:spPr>
        <p:txBody>
          <a:bodyPr/>
          <a:lstStyle/>
          <a:p>
            <a:pPr marL="342900" lvl="1" indent="-342900">
              <a:lnSpc>
                <a:spcPct val="150000"/>
              </a:lnSpc>
              <a:buClr>
                <a:srgbClr val="33CC33"/>
              </a:buClr>
              <a:buFont typeface="Wingdings" pitchFamily="2" charset="2"/>
              <a:buChar char="n"/>
              <a:defRPr/>
            </a:pPr>
            <a:endParaRPr lang="en-US" altLang="zh-CN" sz="2000" dirty="0" smtClean="0">
              <a:solidFill>
                <a:srgbClr val="3366CC"/>
              </a:solidFill>
              <a:latin typeface="华文中宋" pitchFamily="2" charset="-122"/>
              <a:ea typeface="华文中宋" pitchFamily="2" charset="-122"/>
            </a:endParaRPr>
          </a:p>
          <a:p>
            <a:pPr marL="342900" lvl="1" indent="-342900">
              <a:lnSpc>
                <a:spcPct val="150000"/>
              </a:lnSpc>
              <a:buClr>
                <a:srgbClr val="33CC33"/>
              </a:buClr>
              <a:buFont typeface="Wingdings" pitchFamily="2" charset="2"/>
              <a:buChar char="n"/>
              <a:defRPr/>
            </a:pPr>
            <a:r>
              <a:rPr lang="zh-CN" altLang="en-US" sz="2000" dirty="0" smtClean="0">
                <a:solidFill>
                  <a:srgbClr val="3366CC"/>
                </a:solidFill>
                <a:latin typeface="华文中宋" pitchFamily="2" charset="-122"/>
                <a:ea typeface="华文中宋" pitchFamily="2" charset="-122"/>
              </a:rPr>
              <a:t>持仓限额制度：</a:t>
            </a:r>
            <a:r>
              <a:rPr lang="zh-CN" altLang="zh-CN" sz="2000" dirty="0" smtClean="0">
                <a:solidFill>
                  <a:srgbClr val="3366CC"/>
                </a:solidFill>
                <a:latin typeface="华文中宋" pitchFamily="2" charset="-122"/>
                <a:ea typeface="华文中宋" pitchFamily="2" charset="-122"/>
              </a:rPr>
              <a:t>客户某一合约系列单边持仓限额为</a:t>
            </a:r>
            <a:r>
              <a:rPr lang="en-US" altLang="zh-CN" sz="2000" dirty="0" smtClean="0">
                <a:solidFill>
                  <a:srgbClr val="3366CC"/>
                </a:solidFill>
                <a:latin typeface="华文中宋" pitchFamily="2" charset="-122"/>
                <a:ea typeface="华文中宋" pitchFamily="2" charset="-122"/>
              </a:rPr>
              <a:t>1800</a:t>
            </a:r>
            <a:r>
              <a:rPr lang="zh-CN" altLang="zh-CN" sz="2000" dirty="0" smtClean="0">
                <a:solidFill>
                  <a:srgbClr val="3366CC"/>
                </a:solidFill>
                <a:latin typeface="华文中宋" pitchFamily="2" charset="-122"/>
                <a:ea typeface="华文中宋" pitchFamily="2" charset="-122"/>
              </a:rPr>
              <a:t>手。</a:t>
            </a:r>
            <a:endParaRPr lang="en-US" altLang="zh-CN" sz="2000" dirty="0" smtClean="0">
              <a:solidFill>
                <a:srgbClr val="3366CC"/>
              </a:solidFill>
              <a:latin typeface="华文中宋" pitchFamily="2" charset="-122"/>
              <a:ea typeface="华文中宋" pitchFamily="2" charset="-122"/>
            </a:endParaRPr>
          </a:p>
          <a:p>
            <a:pPr marL="342900" lvl="1" indent="-342900">
              <a:lnSpc>
                <a:spcPct val="150000"/>
              </a:lnSpc>
              <a:buClr>
                <a:srgbClr val="33CC33"/>
              </a:buClr>
              <a:buFont typeface="Wingdings" pitchFamily="2" charset="2"/>
              <a:buChar char="n"/>
              <a:defRPr/>
            </a:pPr>
            <a:endParaRPr lang="en-US" altLang="zh-CN" sz="2000" dirty="0" smtClean="0">
              <a:solidFill>
                <a:srgbClr val="3366CC"/>
              </a:solidFill>
              <a:latin typeface="华文中宋" pitchFamily="2" charset="-122"/>
              <a:ea typeface="华文中宋" pitchFamily="2" charset="-122"/>
            </a:endParaRPr>
          </a:p>
          <a:p>
            <a:pPr marL="342900" lvl="1" indent="-342900">
              <a:lnSpc>
                <a:spcPct val="150000"/>
              </a:lnSpc>
              <a:buClr>
                <a:srgbClr val="33CC33"/>
              </a:buClr>
              <a:buNone/>
              <a:defRPr/>
            </a:pPr>
            <a:r>
              <a:rPr lang="zh-CN" altLang="en-US" sz="1800" dirty="0" smtClean="0">
                <a:solidFill>
                  <a:srgbClr val="3366CC"/>
                </a:solidFill>
                <a:latin typeface="华文中宋" pitchFamily="2" charset="-122"/>
                <a:ea typeface="华文中宋" pitchFamily="2" charset="-122"/>
              </a:rPr>
              <a:t>            ◆  单边持仓数量按买入看涨期权与卖出看跌期权持仓量之和、卖出看涨期权与买入看跌期权持仓量之和分别计算。</a:t>
            </a:r>
            <a:endParaRPr lang="en-US" altLang="zh-CN" sz="1800" dirty="0" smtClean="0">
              <a:solidFill>
                <a:srgbClr val="3366CC"/>
              </a:solidFill>
              <a:latin typeface="华文中宋" pitchFamily="2" charset="-122"/>
              <a:ea typeface="华文中宋" pitchFamily="2" charset="-122"/>
            </a:endParaRPr>
          </a:p>
          <a:p>
            <a:pPr marL="342900" lvl="1" indent="-342900">
              <a:lnSpc>
                <a:spcPct val="150000"/>
              </a:lnSpc>
              <a:buClr>
                <a:srgbClr val="33CC33"/>
              </a:buClr>
              <a:buNone/>
              <a:defRPr/>
            </a:pPr>
            <a:endParaRPr lang="zh-CN" altLang="en-US" sz="1800" dirty="0" smtClean="0">
              <a:solidFill>
                <a:srgbClr val="3366CC"/>
              </a:solidFill>
              <a:latin typeface="华文中宋" pitchFamily="2" charset="-122"/>
              <a:ea typeface="华文中宋" pitchFamily="2" charset="-122"/>
            </a:endParaRPr>
          </a:p>
          <a:p>
            <a:pPr marL="342900" lvl="1" indent="-342900">
              <a:lnSpc>
                <a:spcPct val="150000"/>
              </a:lnSpc>
              <a:buClr>
                <a:srgbClr val="33CC33"/>
              </a:buClr>
              <a:buNone/>
              <a:defRPr/>
            </a:pPr>
            <a:r>
              <a:rPr lang="zh-CN" altLang="en-US" sz="1800" dirty="0" smtClean="0">
                <a:solidFill>
                  <a:srgbClr val="3366CC"/>
                </a:solidFill>
                <a:latin typeface="华文中宋" pitchFamily="2" charset="-122"/>
                <a:ea typeface="华文中宋" pitchFamily="2" charset="-122"/>
              </a:rPr>
              <a:t>            ◆  合约系列是指同一期权产品某一合约月份所有合约的集合</a:t>
            </a:r>
            <a:endParaRPr lang="en-US" altLang="zh-CN" sz="1800" dirty="0" smtClean="0">
              <a:solidFill>
                <a:srgbClr val="3366CC"/>
              </a:solidFill>
              <a:latin typeface="华文中宋" pitchFamily="2" charset="-122"/>
              <a:ea typeface="华文中宋" pitchFamily="2" charset="-122"/>
            </a:endParaRPr>
          </a:p>
          <a:p>
            <a:pPr>
              <a:lnSpc>
                <a:spcPct val="150000"/>
              </a:lnSpc>
              <a:buClr>
                <a:srgbClr val="33CC33"/>
              </a:buClr>
              <a:buFont typeface="Wingdings" pitchFamily="2" charset="2"/>
              <a:buChar char="n"/>
              <a:defRPr/>
            </a:pPr>
            <a:endParaRPr lang="zh-CN" altLang="zh-CN" sz="1800" dirty="0"/>
          </a:p>
        </p:txBody>
      </p:sp>
      <p:sp>
        <p:nvSpPr>
          <p:cNvPr id="30724" name="灯片编号占位符 3"/>
          <p:cNvSpPr txBox="1">
            <a:spLocks noGrp="1"/>
          </p:cNvSpPr>
          <p:nvPr/>
        </p:nvSpPr>
        <p:spPr bwMode="auto">
          <a:xfrm>
            <a:off x="7342188" y="6237288"/>
            <a:ext cx="1801812" cy="3317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eaLnBrk="0" fontAlgn="base" hangingPunct="0">
              <a:spcBef>
                <a:spcPct val="0"/>
              </a:spcBef>
              <a:spcAft>
                <a:spcPct val="0"/>
              </a:spcAft>
              <a:defRPr sz="1600">
                <a:solidFill>
                  <a:schemeClr val="tx1"/>
                </a:solidFill>
                <a:latin typeface="Arial" charset="0"/>
                <a:ea typeface="宋体" pitchFamily="2" charset="-122"/>
              </a:defRPr>
            </a:lvl6pPr>
            <a:lvl7pPr marL="2971800" indent="-228600" eaLnBrk="0" fontAlgn="base" hangingPunct="0">
              <a:spcBef>
                <a:spcPct val="0"/>
              </a:spcBef>
              <a:spcAft>
                <a:spcPct val="0"/>
              </a:spcAft>
              <a:defRPr sz="1600">
                <a:solidFill>
                  <a:schemeClr val="tx1"/>
                </a:solidFill>
                <a:latin typeface="Arial" charset="0"/>
                <a:ea typeface="宋体" pitchFamily="2" charset="-122"/>
              </a:defRPr>
            </a:lvl7pPr>
            <a:lvl8pPr marL="3429000" indent="-228600" eaLnBrk="0" fontAlgn="base" hangingPunct="0">
              <a:spcBef>
                <a:spcPct val="0"/>
              </a:spcBef>
              <a:spcAft>
                <a:spcPct val="0"/>
              </a:spcAft>
              <a:defRPr sz="1600">
                <a:solidFill>
                  <a:schemeClr val="tx1"/>
                </a:solidFill>
                <a:latin typeface="Arial" charset="0"/>
                <a:ea typeface="宋体" pitchFamily="2" charset="-122"/>
              </a:defRPr>
            </a:lvl8pPr>
            <a:lvl9pPr marL="3886200" indent="-228600" eaLnBrk="0" fontAlgn="base" hangingPunct="0">
              <a:spcBef>
                <a:spcPct val="0"/>
              </a:spcBef>
              <a:spcAft>
                <a:spcPct val="0"/>
              </a:spcAft>
              <a:defRPr sz="1600">
                <a:solidFill>
                  <a:schemeClr val="tx1"/>
                </a:solidFill>
                <a:latin typeface="Arial" charset="0"/>
                <a:ea typeface="宋体" pitchFamily="2" charset="-122"/>
              </a:defRPr>
            </a:lvl9pPr>
          </a:lstStyle>
          <a:p>
            <a:pPr algn="r" eaLnBrk="1" fontAlgn="base" hangingPunct="1">
              <a:spcBef>
                <a:spcPct val="0"/>
              </a:spcBef>
              <a:spcAft>
                <a:spcPct val="0"/>
              </a:spcAft>
            </a:pPr>
            <a:r>
              <a:rPr lang="en-US" altLang="zh-CN" sz="1000" b="1">
                <a:solidFill>
                  <a:srgbClr val="969696"/>
                </a:solidFill>
              </a:rPr>
              <a:t>- </a:t>
            </a:r>
            <a:fld id="{D78C4A81-1D1D-4D43-9CE8-AAF6CA3640CD}" type="slidenum">
              <a:rPr lang="en-US" altLang="zh-CN" sz="1000" b="1">
                <a:solidFill>
                  <a:srgbClr val="969696"/>
                </a:solidFill>
              </a:rPr>
              <a:pPr algn="r" eaLnBrk="1" fontAlgn="base" hangingPunct="1">
                <a:spcBef>
                  <a:spcPct val="0"/>
                </a:spcBef>
                <a:spcAft>
                  <a:spcPct val="0"/>
                </a:spcAft>
              </a:pPr>
              <a:t>32</a:t>
            </a:fld>
            <a:r>
              <a:rPr lang="en-US" altLang="zh-CN" sz="1000" b="1">
                <a:solidFill>
                  <a:srgbClr val="969696"/>
                </a:solidFill>
              </a:rPr>
              <a:t> -</a:t>
            </a:r>
          </a:p>
        </p:txBody>
      </p:sp>
      <p:sp>
        <p:nvSpPr>
          <p:cNvPr id="30725" name="灯片编号占位符 1"/>
          <p:cNvSpPr txBox="1">
            <a:spLocks noGrp="1"/>
          </p:cNvSpPr>
          <p:nvPr/>
        </p:nvSpPr>
        <p:spPr bwMode="auto">
          <a:xfrm>
            <a:off x="7342188" y="6237288"/>
            <a:ext cx="1801812" cy="3317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eaLnBrk="0" fontAlgn="base" hangingPunct="0">
              <a:spcBef>
                <a:spcPct val="0"/>
              </a:spcBef>
              <a:spcAft>
                <a:spcPct val="0"/>
              </a:spcAft>
              <a:defRPr sz="1600">
                <a:solidFill>
                  <a:schemeClr val="tx1"/>
                </a:solidFill>
                <a:latin typeface="Arial" charset="0"/>
                <a:ea typeface="宋体" pitchFamily="2" charset="-122"/>
              </a:defRPr>
            </a:lvl6pPr>
            <a:lvl7pPr marL="2971800" indent="-228600" eaLnBrk="0" fontAlgn="base" hangingPunct="0">
              <a:spcBef>
                <a:spcPct val="0"/>
              </a:spcBef>
              <a:spcAft>
                <a:spcPct val="0"/>
              </a:spcAft>
              <a:defRPr sz="1600">
                <a:solidFill>
                  <a:schemeClr val="tx1"/>
                </a:solidFill>
                <a:latin typeface="Arial" charset="0"/>
                <a:ea typeface="宋体" pitchFamily="2" charset="-122"/>
              </a:defRPr>
            </a:lvl7pPr>
            <a:lvl8pPr marL="3429000" indent="-228600" eaLnBrk="0" fontAlgn="base" hangingPunct="0">
              <a:spcBef>
                <a:spcPct val="0"/>
              </a:spcBef>
              <a:spcAft>
                <a:spcPct val="0"/>
              </a:spcAft>
              <a:defRPr sz="1600">
                <a:solidFill>
                  <a:schemeClr val="tx1"/>
                </a:solidFill>
                <a:latin typeface="Arial" charset="0"/>
                <a:ea typeface="宋体" pitchFamily="2" charset="-122"/>
              </a:defRPr>
            </a:lvl8pPr>
            <a:lvl9pPr marL="3886200" indent="-228600" eaLnBrk="0" fontAlgn="base" hangingPunct="0">
              <a:spcBef>
                <a:spcPct val="0"/>
              </a:spcBef>
              <a:spcAft>
                <a:spcPct val="0"/>
              </a:spcAft>
              <a:defRPr sz="1600">
                <a:solidFill>
                  <a:schemeClr val="tx1"/>
                </a:solidFill>
                <a:latin typeface="Arial" charset="0"/>
                <a:ea typeface="宋体" pitchFamily="2" charset="-122"/>
              </a:defRPr>
            </a:lvl9pPr>
          </a:lstStyle>
          <a:p>
            <a:pPr algn="r" eaLnBrk="1" fontAlgn="base" hangingPunct="1">
              <a:spcBef>
                <a:spcPct val="0"/>
              </a:spcBef>
              <a:spcAft>
                <a:spcPct val="0"/>
              </a:spcAft>
            </a:pPr>
            <a:r>
              <a:rPr lang="en-US" altLang="zh-CN" sz="1000" b="1">
                <a:solidFill>
                  <a:srgbClr val="969696"/>
                </a:solidFill>
              </a:rPr>
              <a:t>- </a:t>
            </a:r>
            <a:fld id="{C922AAA2-D64F-4D9D-80F4-1CAB78513DA3}" type="slidenum">
              <a:rPr lang="en-US" altLang="zh-CN" sz="1000" b="1">
                <a:solidFill>
                  <a:srgbClr val="969696"/>
                </a:solidFill>
              </a:rPr>
              <a:pPr algn="r" eaLnBrk="1" fontAlgn="base" hangingPunct="1">
                <a:spcBef>
                  <a:spcPct val="0"/>
                </a:spcBef>
                <a:spcAft>
                  <a:spcPct val="0"/>
                </a:spcAft>
              </a:pPr>
              <a:t>32</a:t>
            </a:fld>
            <a:r>
              <a:rPr lang="en-US" altLang="zh-CN" sz="1000" b="1">
                <a:solidFill>
                  <a:srgbClr val="969696"/>
                </a:solidFill>
              </a:rPr>
              <a:t> -</a:t>
            </a:r>
          </a:p>
        </p:txBody>
      </p:sp>
      <p:sp>
        <p:nvSpPr>
          <p:cNvPr id="7" name="标题 1"/>
          <p:cNvSpPr txBox="1">
            <a:spLocks/>
          </p:cNvSpPr>
          <p:nvPr/>
        </p:nvSpPr>
        <p:spPr>
          <a:xfrm>
            <a:off x="395536" y="1484784"/>
            <a:ext cx="6408738" cy="647700"/>
          </a:xfrm>
          <a:prstGeom prst="rect">
            <a:avLst/>
          </a:prstGeom>
        </p:spPr>
        <p:txBody>
          <a:bodyPr/>
          <a:lstStyle>
            <a:lvl1pPr algn="l" rtl="0" eaLnBrk="0" fontAlgn="base" hangingPunct="0">
              <a:spcBef>
                <a:spcPct val="0"/>
              </a:spcBef>
              <a:spcAft>
                <a:spcPct val="0"/>
              </a:spcAft>
              <a:buFont typeface="Wingdings" pitchFamily="2" charset="2"/>
              <a:buChar char="l"/>
              <a:defRPr sz="2800" b="1">
                <a:solidFill>
                  <a:schemeClr val="accent2"/>
                </a:solidFill>
                <a:latin typeface="+mj-lt"/>
                <a:ea typeface="+mj-ea"/>
                <a:cs typeface="+mj-cs"/>
              </a:defRPr>
            </a:lvl1pPr>
            <a:lvl2pPr algn="l" rtl="0" eaLnBrk="0" fontAlgn="base" hangingPunct="0">
              <a:spcBef>
                <a:spcPct val="0"/>
              </a:spcBef>
              <a:spcAft>
                <a:spcPct val="0"/>
              </a:spcAft>
              <a:buFont typeface="Wingdings" pitchFamily="2" charset="2"/>
              <a:buChar char="l"/>
              <a:defRPr sz="2800" b="1">
                <a:solidFill>
                  <a:schemeClr val="accent2"/>
                </a:solidFill>
                <a:latin typeface="Arial" charset="0"/>
                <a:ea typeface="黑体" pitchFamily="2" charset="-122"/>
              </a:defRPr>
            </a:lvl2pPr>
            <a:lvl3pPr algn="l" rtl="0" eaLnBrk="0" fontAlgn="base" hangingPunct="0">
              <a:spcBef>
                <a:spcPct val="0"/>
              </a:spcBef>
              <a:spcAft>
                <a:spcPct val="0"/>
              </a:spcAft>
              <a:buFont typeface="Wingdings" pitchFamily="2" charset="2"/>
              <a:buChar char="l"/>
              <a:defRPr sz="2800" b="1">
                <a:solidFill>
                  <a:schemeClr val="accent2"/>
                </a:solidFill>
                <a:latin typeface="Arial" charset="0"/>
                <a:ea typeface="黑体" pitchFamily="2" charset="-122"/>
              </a:defRPr>
            </a:lvl3pPr>
            <a:lvl4pPr algn="l" rtl="0" eaLnBrk="0" fontAlgn="base" hangingPunct="0">
              <a:spcBef>
                <a:spcPct val="0"/>
              </a:spcBef>
              <a:spcAft>
                <a:spcPct val="0"/>
              </a:spcAft>
              <a:buFont typeface="Wingdings" pitchFamily="2" charset="2"/>
              <a:buChar char="l"/>
              <a:defRPr sz="2800" b="1">
                <a:solidFill>
                  <a:schemeClr val="accent2"/>
                </a:solidFill>
                <a:latin typeface="Arial" charset="0"/>
                <a:ea typeface="黑体" pitchFamily="2" charset="-122"/>
              </a:defRPr>
            </a:lvl4pPr>
            <a:lvl5pPr algn="l" rtl="0" eaLnBrk="0" fontAlgn="base" hangingPunct="0">
              <a:spcBef>
                <a:spcPct val="0"/>
              </a:spcBef>
              <a:spcAft>
                <a:spcPct val="0"/>
              </a:spcAft>
              <a:buFont typeface="Wingdings" pitchFamily="2" charset="2"/>
              <a:buChar char="l"/>
              <a:defRPr sz="2800" b="1">
                <a:solidFill>
                  <a:schemeClr val="accent2"/>
                </a:solidFill>
                <a:latin typeface="Arial" charset="0"/>
                <a:ea typeface="黑体" pitchFamily="2" charset="-122"/>
              </a:defRPr>
            </a:lvl5pPr>
            <a:lvl6pPr marL="457200" algn="l" rtl="0" fontAlgn="base">
              <a:spcBef>
                <a:spcPct val="0"/>
              </a:spcBef>
              <a:spcAft>
                <a:spcPct val="0"/>
              </a:spcAft>
              <a:buFont typeface="Wingdings" pitchFamily="2" charset="2"/>
              <a:buChar char="l"/>
              <a:defRPr sz="2800" b="1">
                <a:solidFill>
                  <a:schemeClr val="accent2"/>
                </a:solidFill>
                <a:latin typeface="Arial" charset="0"/>
                <a:ea typeface="黑体" pitchFamily="2" charset="-122"/>
              </a:defRPr>
            </a:lvl6pPr>
            <a:lvl7pPr marL="914400" algn="l" rtl="0" fontAlgn="base">
              <a:spcBef>
                <a:spcPct val="0"/>
              </a:spcBef>
              <a:spcAft>
                <a:spcPct val="0"/>
              </a:spcAft>
              <a:buFont typeface="Wingdings" pitchFamily="2" charset="2"/>
              <a:buChar char="l"/>
              <a:defRPr sz="2800" b="1">
                <a:solidFill>
                  <a:schemeClr val="accent2"/>
                </a:solidFill>
                <a:latin typeface="Arial" charset="0"/>
                <a:ea typeface="黑体" pitchFamily="2" charset="-122"/>
              </a:defRPr>
            </a:lvl7pPr>
            <a:lvl8pPr marL="1371600" algn="l" rtl="0" fontAlgn="base">
              <a:spcBef>
                <a:spcPct val="0"/>
              </a:spcBef>
              <a:spcAft>
                <a:spcPct val="0"/>
              </a:spcAft>
              <a:buFont typeface="Wingdings" pitchFamily="2" charset="2"/>
              <a:buChar char="l"/>
              <a:defRPr sz="2800" b="1">
                <a:solidFill>
                  <a:schemeClr val="accent2"/>
                </a:solidFill>
                <a:latin typeface="Arial" charset="0"/>
                <a:ea typeface="黑体" pitchFamily="2" charset="-122"/>
              </a:defRPr>
            </a:lvl8pPr>
            <a:lvl9pPr marL="1828800" algn="l" rtl="0" fontAlgn="base">
              <a:spcBef>
                <a:spcPct val="0"/>
              </a:spcBef>
              <a:spcAft>
                <a:spcPct val="0"/>
              </a:spcAft>
              <a:buFont typeface="Wingdings" pitchFamily="2" charset="2"/>
              <a:buChar char="l"/>
              <a:defRPr sz="2800" b="1">
                <a:solidFill>
                  <a:schemeClr val="accent2"/>
                </a:solidFill>
                <a:latin typeface="Arial" charset="0"/>
                <a:ea typeface="黑体" pitchFamily="2" charset="-122"/>
              </a:defRPr>
            </a:lvl9pPr>
          </a:lstStyle>
          <a:p>
            <a:pPr>
              <a:buNone/>
            </a:pPr>
            <a:r>
              <a:rPr lang="en-US" altLang="zh-CN" sz="2400" dirty="0" smtClean="0">
                <a:solidFill>
                  <a:srgbClr val="3366CC"/>
                </a:solidFill>
                <a:latin typeface="华文中宋" pitchFamily="2" charset="-122"/>
                <a:ea typeface="华文中宋" pitchFamily="2" charset="-122"/>
              </a:rPr>
              <a:t>3.  </a:t>
            </a:r>
            <a:r>
              <a:rPr lang="zh-CN" altLang="en-US" sz="2400" dirty="0" smtClean="0">
                <a:solidFill>
                  <a:srgbClr val="3366CC"/>
                </a:solidFill>
                <a:latin typeface="华文中宋" pitchFamily="2" charset="-122"/>
                <a:ea typeface="华文中宋" pitchFamily="2" charset="-122"/>
              </a:rPr>
              <a:t>持仓限额制度</a:t>
            </a:r>
            <a:endParaRPr lang="en-US" altLang="zh-CN" sz="2400" dirty="0" smtClean="0">
              <a:solidFill>
                <a:srgbClr val="3366CC"/>
              </a:solidFill>
              <a:latin typeface="华文中宋" pitchFamily="2" charset="-122"/>
              <a:ea typeface="华文中宋" pitchFamily="2" charset="-122"/>
            </a:endParaRPr>
          </a:p>
          <a:p>
            <a:pPr>
              <a:buFont typeface="Wingdings" pitchFamily="2" charset="2"/>
              <a:buNone/>
            </a:pPr>
            <a:endParaRPr lang="zh-CN" altLang="en-US" sz="2400" dirty="0">
              <a:solidFill>
                <a:srgbClr val="3366CC"/>
              </a:solidFill>
              <a:latin typeface="华文中宋" pitchFamily="2" charset="-122"/>
              <a:ea typeface="华文中宋" pitchFamily="2" charset="-122"/>
            </a:endParaRPr>
          </a:p>
        </p:txBody>
      </p:sp>
      <p:sp>
        <p:nvSpPr>
          <p:cNvPr id="8" name="矩形 7"/>
          <p:cNvSpPr/>
          <p:nvPr/>
        </p:nvSpPr>
        <p:spPr>
          <a:xfrm>
            <a:off x="251520" y="692696"/>
            <a:ext cx="5070619" cy="480131"/>
          </a:xfrm>
          <a:prstGeom prst="rect">
            <a:avLst/>
          </a:prstGeom>
        </p:spPr>
        <p:txBody>
          <a:bodyPr wrap="none">
            <a:spAutoFit/>
          </a:bodyPr>
          <a:lstStyle/>
          <a:p>
            <a:pPr marL="571500" lvl="0" indent="-571500" defTabSz="889000">
              <a:lnSpc>
                <a:spcPct val="90000"/>
              </a:lnSpc>
              <a:spcAft>
                <a:spcPct val="35000"/>
              </a:spcAft>
              <a:buClr>
                <a:srgbClr val="33CC33"/>
              </a:buClr>
              <a:buFont typeface="Wingdings" pitchFamily="2" charset="2"/>
              <a:buChar char="p"/>
            </a:pPr>
            <a:r>
              <a:rPr lang="zh-CN" altLang="en-US" sz="2800" b="1" dirty="0">
                <a:solidFill>
                  <a:srgbClr val="3366CC"/>
                </a:solidFill>
                <a:latin typeface="华文中宋" pitchFamily="2" charset="-122"/>
                <a:ea typeface="华文中宋" pitchFamily="2" charset="-122"/>
              </a:rPr>
              <a:t>股指期权仿真交易核心制度</a:t>
            </a:r>
          </a:p>
        </p:txBody>
      </p:sp>
    </p:spTree>
    <p:extLst>
      <p:ext uri="{BB962C8B-B14F-4D97-AF65-F5344CB8AC3E}">
        <p14:creationId xmlns="" xmlns:p14="http://schemas.microsoft.com/office/powerpoint/2010/main" val="837749802"/>
      </p:ext>
    </p:extLst>
  </p:cSld>
  <p:clrMapOvr>
    <a:masterClrMapping/>
  </p:clrMapOvr>
  <p:transition spd="med">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484784"/>
            <a:ext cx="6408738" cy="647700"/>
          </a:xfrm>
        </p:spPr>
        <p:txBody>
          <a:bodyPr/>
          <a:lstStyle/>
          <a:p>
            <a:pPr>
              <a:buNone/>
            </a:pPr>
            <a:r>
              <a:rPr lang="en-US" altLang="zh-CN" sz="2400" dirty="0" smtClean="0">
                <a:solidFill>
                  <a:srgbClr val="3366CC"/>
                </a:solidFill>
                <a:latin typeface="华文中宋" pitchFamily="2" charset="-122"/>
                <a:ea typeface="华文中宋" pitchFamily="2" charset="-122"/>
              </a:rPr>
              <a:t>   4.  </a:t>
            </a:r>
            <a:r>
              <a:rPr lang="zh-CN" altLang="en-US" sz="2400" dirty="0" smtClean="0">
                <a:solidFill>
                  <a:srgbClr val="3366CC"/>
                </a:solidFill>
                <a:latin typeface="华文中宋" pitchFamily="2" charset="-122"/>
                <a:ea typeface="华文中宋" pitchFamily="2" charset="-122"/>
              </a:rPr>
              <a:t>期权行权制度</a:t>
            </a:r>
            <a:endParaRPr lang="zh-CN" altLang="en-US" sz="2400" dirty="0">
              <a:solidFill>
                <a:srgbClr val="3366CC"/>
              </a:solidFill>
              <a:latin typeface="华文中宋" pitchFamily="2" charset="-122"/>
              <a:ea typeface="华文中宋" pitchFamily="2" charset="-122"/>
            </a:endParaRPr>
          </a:p>
        </p:txBody>
      </p:sp>
      <p:sp>
        <p:nvSpPr>
          <p:cNvPr id="4" name="灯片编号占位符 3"/>
          <p:cNvSpPr>
            <a:spLocks noGrp="1"/>
          </p:cNvSpPr>
          <p:nvPr>
            <p:ph type="sldNum" sz="quarter" idx="10"/>
          </p:nvPr>
        </p:nvSpPr>
        <p:spPr/>
        <p:txBody>
          <a:bodyPr/>
          <a:lstStyle/>
          <a:p>
            <a:pPr>
              <a:defRPr/>
            </a:pPr>
            <a:r>
              <a:rPr lang="en-US" altLang="zh-CN" smtClean="0"/>
              <a:t>- </a:t>
            </a:r>
            <a:fld id="{662E673C-017F-423C-B7C2-D7AFEEF0A9D1}" type="slidenum">
              <a:rPr lang="en-US" altLang="zh-CN" smtClean="0"/>
              <a:pPr>
                <a:defRPr/>
              </a:pPr>
              <a:t>33</a:t>
            </a:fld>
            <a:r>
              <a:rPr lang="en-US" altLang="zh-CN" smtClean="0"/>
              <a:t> -</a:t>
            </a:r>
            <a:endParaRPr lang="en-US" altLang="zh-CN"/>
          </a:p>
        </p:txBody>
      </p:sp>
      <p:sp>
        <p:nvSpPr>
          <p:cNvPr id="7" name="内容占位符 2"/>
          <p:cNvSpPr>
            <a:spLocks noGrp="1"/>
          </p:cNvSpPr>
          <p:nvPr>
            <p:ph idx="1"/>
          </p:nvPr>
        </p:nvSpPr>
        <p:spPr>
          <a:xfrm>
            <a:off x="395536" y="2204864"/>
            <a:ext cx="8748464" cy="4104456"/>
          </a:xfrm>
        </p:spPr>
        <p:txBody>
          <a:bodyPr/>
          <a:lstStyle/>
          <a:p>
            <a:pPr>
              <a:lnSpc>
                <a:spcPct val="150000"/>
              </a:lnSpc>
              <a:buClr>
                <a:srgbClr val="33CC33"/>
              </a:buClr>
              <a:buFont typeface="Wingdings" pitchFamily="2" charset="2"/>
              <a:buChar char="n"/>
              <a:defRPr/>
            </a:pPr>
            <a:r>
              <a:rPr lang="zh-CN" altLang="en-US" sz="2000" dirty="0" smtClean="0">
                <a:solidFill>
                  <a:srgbClr val="3366CC"/>
                </a:solidFill>
                <a:latin typeface="华文中宋" pitchFamily="2" charset="-122"/>
                <a:ea typeface="华文中宋" pitchFamily="2" charset="-122"/>
              </a:rPr>
              <a:t>期权买方有权在规定时间内选择是否行权。</a:t>
            </a:r>
            <a:endParaRPr lang="en-US" altLang="zh-CN" sz="2000" dirty="0" smtClean="0">
              <a:solidFill>
                <a:srgbClr val="3366CC"/>
              </a:solidFill>
              <a:latin typeface="华文中宋" pitchFamily="2" charset="-122"/>
              <a:ea typeface="华文中宋" pitchFamily="2" charset="-122"/>
            </a:endParaRPr>
          </a:p>
          <a:p>
            <a:pPr>
              <a:lnSpc>
                <a:spcPct val="150000"/>
              </a:lnSpc>
              <a:buClr>
                <a:srgbClr val="33CC33"/>
              </a:buClr>
              <a:buFont typeface="Wingdings" pitchFamily="2" charset="2"/>
              <a:buChar char="n"/>
              <a:defRPr/>
            </a:pPr>
            <a:r>
              <a:rPr lang="zh-CN" altLang="en-US" sz="2000" dirty="0" smtClean="0">
                <a:solidFill>
                  <a:srgbClr val="3366CC"/>
                </a:solidFill>
                <a:latin typeface="华文中宋" pitchFamily="2" charset="-122"/>
                <a:ea typeface="华文中宋" pitchFamily="2" charset="-122"/>
              </a:rPr>
              <a:t>期权卖方有义务按照规定结算价格进行现金差价结算。</a:t>
            </a:r>
            <a:endParaRPr lang="en-US" altLang="zh-CN" sz="2000" dirty="0" smtClean="0">
              <a:solidFill>
                <a:srgbClr val="3366CC"/>
              </a:solidFill>
              <a:latin typeface="华文中宋" pitchFamily="2" charset="-122"/>
              <a:ea typeface="华文中宋" pitchFamily="2" charset="-122"/>
            </a:endParaRPr>
          </a:p>
          <a:p>
            <a:pPr>
              <a:lnSpc>
                <a:spcPct val="150000"/>
              </a:lnSpc>
              <a:buClr>
                <a:srgbClr val="33CC33"/>
              </a:buClr>
              <a:buFont typeface="Wingdings" pitchFamily="2" charset="2"/>
              <a:buChar char="n"/>
              <a:defRPr/>
            </a:pPr>
            <a:r>
              <a:rPr lang="zh-CN" altLang="en-US" sz="2000" dirty="0">
                <a:solidFill>
                  <a:srgbClr val="3366CC"/>
                </a:solidFill>
                <a:latin typeface="华文中宋" pitchFamily="2" charset="-122"/>
                <a:ea typeface="华文中宋" pitchFamily="2" charset="-122"/>
              </a:rPr>
              <a:t>符合行权规定</a:t>
            </a:r>
            <a:r>
              <a:rPr lang="zh-CN" altLang="en-US" sz="2000" dirty="0" smtClean="0">
                <a:solidFill>
                  <a:srgbClr val="3366CC"/>
                </a:solidFill>
                <a:latin typeface="华文中宋" pitchFamily="2" charset="-122"/>
                <a:ea typeface="华文中宋" pitchFamily="2" charset="-122"/>
              </a:rPr>
              <a:t>的买方持</a:t>
            </a:r>
            <a:r>
              <a:rPr lang="zh-CN" altLang="en-US" sz="2000" dirty="0">
                <a:solidFill>
                  <a:srgbClr val="3366CC"/>
                </a:solidFill>
                <a:latin typeface="华文中宋" pitchFamily="2" charset="-122"/>
                <a:ea typeface="华文中宋" pitchFamily="2" charset="-122"/>
              </a:rPr>
              <a:t>仓未提出放弃行权申请的，由交易所自动行权。不符合行权规定的持仓，客户的行权申请视为无效</a:t>
            </a:r>
            <a:r>
              <a:rPr lang="zh-CN" altLang="en-US" sz="2000" dirty="0" smtClean="0">
                <a:solidFill>
                  <a:srgbClr val="3366CC"/>
                </a:solidFill>
                <a:latin typeface="华文中宋" pitchFamily="2" charset="-122"/>
                <a:ea typeface="华文中宋" pitchFamily="2" charset="-122"/>
              </a:rPr>
              <a:t>。</a:t>
            </a:r>
            <a:endParaRPr lang="en-US" altLang="zh-CN" sz="2000" dirty="0" smtClean="0">
              <a:solidFill>
                <a:srgbClr val="3366CC"/>
              </a:solidFill>
              <a:latin typeface="华文中宋" pitchFamily="2" charset="-122"/>
              <a:ea typeface="华文中宋" pitchFamily="2" charset="-122"/>
            </a:endParaRPr>
          </a:p>
          <a:p>
            <a:pPr lvl="1">
              <a:lnSpc>
                <a:spcPct val="150000"/>
              </a:lnSpc>
              <a:buClr>
                <a:srgbClr val="33CC33"/>
              </a:buClr>
              <a:buFont typeface="Wingdings" pitchFamily="2" charset="2"/>
              <a:buChar char="Ø"/>
              <a:defRPr/>
            </a:pPr>
            <a:r>
              <a:rPr lang="zh-CN" altLang="zh-CN" sz="1800" dirty="0">
                <a:solidFill>
                  <a:srgbClr val="3366CC"/>
                </a:solidFill>
                <a:latin typeface="华文中宋" pitchFamily="2" charset="-122"/>
                <a:ea typeface="华文中宋" pitchFamily="2" charset="-122"/>
              </a:rPr>
              <a:t>对于实值额大于交易所规定的期权合约行</a:t>
            </a:r>
            <a:r>
              <a:rPr lang="zh-CN" altLang="en-US" sz="1800" dirty="0">
                <a:solidFill>
                  <a:srgbClr val="3366CC"/>
                </a:solidFill>
                <a:latin typeface="华文中宋" pitchFamily="2" charset="-122"/>
                <a:ea typeface="华文中宋" pitchFamily="2" charset="-122"/>
              </a:rPr>
              <a:t>权</a:t>
            </a:r>
            <a:r>
              <a:rPr lang="zh-CN" altLang="zh-CN" sz="1800" dirty="0">
                <a:solidFill>
                  <a:srgbClr val="3366CC"/>
                </a:solidFill>
                <a:latin typeface="华文中宋" pitchFamily="2" charset="-122"/>
                <a:ea typeface="华文中宋" pitchFamily="2" charset="-122"/>
              </a:rPr>
              <a:t>手续费的实值期权，除非买方客户在最后交易日</a:t>
            </a:r>
            <a:r>
              <a:rPr lang="en-US" altLang="zh-CN" sz="1800" dirty="0">
                <a:solidFill>
                  <a:srgbClr val="3366CC"/>
                </a:solidFill>
                <a:latin typeface="华文中宋" pitchFamily="2" charset="-122"/>
                <a:ea typeface="华文中宋" pitchFamily="2" charset="-122"/>
              </a:rPr>
              <a:t>15:40</a:t>
            </a:r>
            <a:r>
              <a:rPr lang="zh-CN" altLang="zh-CN" sz="1800" dirty="0">
                <a:solidFill>
                  <a:srgbClr val="3366CC"/>
                </a:solidFill>
                <a:latin typeface="华文中宋" pitchFamily="2" charset="-122"/>
                <a:ea typeface="华文中宋" pitchFamily="2" charset="-122"/>
              </a:rPr>
              <a:t>之前提出放弃行</a:t>
            </a:r>
            <a:r>
              <a:rPr lang="zh-CN" altLang="en-US" sz="1800" dirty="0">
                <a:solidFill>
                  <a:srgbClr val="3366CC"/>
                </a:solidFill>
                <a:latin typeface="华文中宋" pitchFamily="2" charset="-122"/>
                <a:ea typeface="华文中宋" pitchFamily="2" charset="-122"/>
              </a:rPr>
              <a:t>权</a:t>
            </a:r>
            <a:r>
              <a:rPr lang="zh-CN" altLang="zh-CN" sz="1800" dirty="0">
                <a:solidFill>
                  <a:srgbClr val="3366CC"/>
                </a:solidFill>
                <a:latin typeface="华文中宋" pitchFamily="2" charset="-122"/>
                <a:ea typeface="华文中宋" pitchFamily="2" charset="-122"/>
              </a:rPr>
              <a:t>申请，否则视为</a:t>
            </a:r>
            <a:r>
              <a:rPr lang="zh-CN" altLang="zh-CN" sz="1800" b="1" dirty="0">
                <a:solidFill>
                  <a:srgbClr val="3366CC"/>
                </a:solidFill>
                <a:latin typeface="华文中宋" pitchFamily="2" charset="-122"/>
                <a:ea typeface="华文中宋" pitchFamily="2" charset="-122"/>
              </a:rPr>
              <a:t>自动参加行</a:t>
            </a:r>
            <a:r>
              <a:rPr lang="zh-CN" altLang="en-US" sz="1800" b="1" dirty="0">
                <a:solidFill>
                  <a:srgbClr val="3366CC"/>
                </a:solidFill>
                <a:latin typeface="华文中宋" pitchFamily="2" charset="-122"/>
                <a:ea typeface="华文中宋" pitchFamily="2" charset="-122"/>
              </a:rPr>
              <a:t>权</a:t>
            </a:r>
            <a:r>
              <a:rPr lang="zh-CN" altLang="zh-CN" sz="1800" dirty="0">
                <a:solidFill>
                  <a:srgbClr val="3366CC"/>
                </a:solidFill>
                <a:latin typeface="华文中宋" pitchFamily="2" charset="-122"/>
                <a:ea typeface="华文中宋" pitchFamily="2" charset="-122"/>
              </a:rPr>
              <a:t>；</a:t>
            </a:r>
            <a:endParaRPr lang="en-US" altLang="zh-CN" sz="1800" dirty="0">
              <a:solidFill>
                <a:srgbClr val="3366CC"/>
              </a:solidFill>
              <a:latin typeface="华文中宋" pitchFamily="2" charset="-122"/>
              <a:ea typeface="华文中宋" pitchFamily="2" charset="-122"/>
            </a:endParaRPr>
          </a:p>
          <a:p>
            <a:pPr lvl="1">
              <a:lnSpc>
                <a:spcPct val="150000"/>
              </a:lnSpc>
              <a:buClr>
                <a:srgbClr val="33CC33"/>
              </a:buClr>
              <a:buFont typeface="Wingdings" pitchFamily="2" charset="2"/>
              <a:buChar char="Ø"/>
              <a:defRPr/>
            </a:pPr>
            <a:r>
              <a:rPr lang="en-US" altLang="zh-CN" sz="1800" dirty="0">
                <a:solidFill>
                  <a:srgbClr val="3366CC"/>
                </a:solidFill>
                <a:latin typeface="华文中宋" pitchFamily="2" charset="-122"/>
                <a:ea typeface="华文中宋" pitchFamily="2" charset="-122"/>
              </a:rPr>
              <a:t> </a:t>
            </a:r>
            <a:r>
              <a:rPr lang="zh-CN" altLang="zh-CN" sz="1800" dirty="0">
                <a:solidFill>
                  <a:srgbClr val="3366CC"/>
                </a:solidFill>
                <a:latin typeface="华文中宋" pitchFamily="2" charset="-122"/>
                <a:ea typeface="华文中宋" pitchFamily="2" charset="-122"/>
              </a:rPr>
              <a:t>对于虚值期权、平值期权以及实值额小于或者等于交易所规定行</a:t>
            </a:r>
            <a:r>
              <a:rPr lang="zh-CN" altLang="en-US" sz="1800" dirty="0">
                <a:solidFill>
                  <a:srgbClr val="3366CC"/>
                </a:solidFill>
                <a:latin typeface="华文中宋" pitchFamily="2" charset="-122"/>
                <a:ea typeface="华文中宋" pitchFamily="2" charset="-122"/>
              </a:rPr>
              <a:t>权</a:t>
            </a:r>
            <a:r>
              <a:rPr lang="zh-CN" altLang="zh-CN" sz="1800" dirty="0">
                <a:solidFill>
                  <a:srgbClr val="3366CC"/>
                </a:solidFill>
                <a:latin typeface="华文中宋" pitchFamily="2" charset="-122"/>
                <a:ea typeface="华文中宋" pitchFamily="2" charset="-122"/>
              </a:rPr>
              <a:t>手续费的实值期权，交易所不</a:t>
            </a:r>
            <a:r>
              <a:rPr lang="zh-CN" altLang="en-US" sz="1800" dirty="0">
                <a:solidFill>
                  <a:srgbClr val="3366CC"/>
                </a:solidFill>
                <a:latin typeface="华文中宋" pitchFamily="2" charset="-122"/>
                <a:ea typeface="华文中宋" pitchFamily="2" charset="-122"/>
              </a:rPr>
              <a:t>允行权</a:t>
            </a:r>
            <a:endParaRPr lang="en-US" altLang="zh-CN" sz="1800" dirty="0">
              <a:solidFill>
                <a:srgbClr val="3366CC"/>
              </a:solidFill>
              <a:latin typeface="华文中宋" pitchFamily="2" charset="-122"/>
              <a:ea typeface="华文中宋" pitchFamily="2" charset="-122"/>
            </a:endParaRPr>
          </a:p>
          <a:p>
            <a:pPr>
              <a:lnSpc>
                <a:spcPct val="150000"/>
              </a:lnSpc>
              <a:buClr>
                <a:srgbClr val="33CC33"/>
              </a:buClr>
              <a:buFont typeface="Wingdings" pitchFamily="2" charset="2"/>
              <a:buChar char="n"/>
              <a:defRPr/>
            </a:pPr>
            <a:endParaRPr lang="en-US" altLang="zh-CN" sz="2000" dirty="0">
              <a:solidFill>
                <a:srgbClr val="3366CC"/>
              </a:solidFill>
              <a:latin typeface="华文中宋" pitchFamily="2" charset="-122"/>
              <a:ea typeface="华文中宋" pitchFamily="2" charset="-122"/>
            </a:endParaRPr>
          </a:p>
          <a:p>
            <a:pPr marL="0" indent="0">
              <a:lnSpc>
                <a:spcPct val="150000"/>
              </a:lnSpc>
              <a:buClr>
                <a:srgbClr val="33CC33"/>
              </a:buClr>
              <a:buNone/>
              <a:defRPr/>
            </a:pPr>
            <a:r>
              <a:rPr lang="en-US" altLang="zh-CN" sz="1800" dirty="0">
                <a:solidFill>
                  <a:srgbClr val="3366CC"/>
                </a:solidFill>
                <a:latin typeface="华文中宋" pitchFamily="2" charset="-122"/>
                <a:ea typeface="华文中宋" pitchFamily="2" charset="-122"/>
              </a:rPr>
              <a:t/>
            </a:r>
            <a:br>
              <a:rPr lang="en-US" altLang="zh-CN" sz="1800" dirty="0">
                <a:solidFill>
                  <a:srgbClr val="3366CC"/>
                </a:solidFill>
                <a:latin typeface="华文中宋" pitchFamily="2" charset="-122"/>
                <a:ea typeface="华文中宋" pitchFamily="2" charset="-122"/>
              </a:rPr>
            </a:br>
            <a:endParaRPr lang="en-US" altLang="zh-CN" sz="1800" dirty="0">
              <a:solidFill>
                <a:srgbClr val="3366CC"/>
              </a:solidFill>
              <a:latin typeface="华文中宋" pitchFamily="2" charset="-122"/>
              <a:ea typeface="华文中宋" pitchFamily="2" charset="-122"/>
            </a:endParaRPr>
          </a:p>
        </p:txBody>
      </p:sp>
      <p:sp>
        <p:nvSpPr>
          <p:cNvPr id="5" name="矩形 4"/>
          <p:cNvSpPr/>
          <p:nvPr/>
        </p:nvSpPr>
        <p:spPr>
          <a:xfrm>
            <a:off x="0" y="908720"/>
            <a:ext cx="5070619" cy="480131"/>
          </a:xfrm>
          <a:prstGeom prst="rect">
            <a:avLst/>
          </a:prstGeom>
        </p:spPr>
        <p:txBody>
          <a:bodyPr wrap="none">
            <a:spAutoFit/>
          </a:bodyPr>
          <a:lstStyle/>
          <a:p>
            <a:pPr marL="571500" lvl="0" indent="-571500" defTabSz="889000">
              <a:lnSpc>
                <a:spcPct val="90000"/>
              </a:lnSpc>
              <a:spcAft>
                <a:spcPct val="35000"/>
              </a:spcAft>
              <a:buClr>
                <a:srgbClr val="33CC33"/>
              </a:buClr>
              <a:buFont typeface="Wingdings" pitchFamily="2" charset="2"/>
              <a:buChar char="p"/>
            </a:pPr>
            <a:r>
              <a:rPr lang="zh-CN" altLang="en-US" sz="2800" b="1" dirty="0">
                <a:solidFill>
                  <a:srgbClr val="3366CC"/>
                </a:solidFill>
                <a:latin typeface="华文中宋" pitchFamily="2" charset="-122"/>
                <a:ea typeface="华文中宋" pitchFamily="2" charset="-122"/>
              </a:rPr>
              <a:t>股指期权仿真交易核心制度</a:t>
            </a:r>
          </a:p>
        </p:txBody>
      </p:sp>
    </p:spTree>
    <p:extLst>
      <p:ext uri="{BB962C8B-B14F-4D97-AF65-F5344CB8AC3E}">
        <p14:creationId xmlns="" xmlns:p14="http://schemas.microsoft.com/office/powerpoint/2010/main" val="20428335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484784"/>
            <a:ext cx="6408738" cy="647700"/>
          </a:xfrm>
        </p:spPr>
        <p:txBody>
          <a:bodyPr/>
          <a:lstStyle/>
          <a:p>
            <a:pPr>
              <a:buNone/>
            </a:pPr>
            <a:r>
              <a:rPr lang="en-US" altLang="zh-CN" sz="2400" dirty="0" smtClean="0">
                <a:solidFill>
                  <a:srgbClr val="3366CC"/>
                </a:solidFill>
                <a:latin typeface="华文中宋" pitchFamily="2" charset="-122"/>
                <a:ea typeface="华文中宋" pitchFamily="2" charset="-122"/>
              </a:rPr>
              <a:t>  4.  </a:t>
            </a:r>
            <a:r>
              <a:rPr lang="zh-CN" altLang="en-US" sz="2400" dirty="0" smtClean="0">
                <a:solidFill>
                  <a:srgbClr val="3366CC"/>
                </a:solidFill>
                <a:latin typeface="华文中宋" pitchFamily="2" charset="-122"/>
                <a:ea typeface="华文中宋" pitchFamily="2" charset="-122"/>
              </a:rPr>
              <a:t>期权行权制度</a:t>
            </a:r>
            <a:endParaRPr lang="zh-CN" altLang="en-US" sz="2400" dirty="0">
              <a:solidFill>
                <a:srgbClr val="3366CC"/>
              </a:solidFill>
              <a:latin typeface="华文中宋" pitchFamily="2" charset="-122"/>
              <a:ea typeface="华文中宋" pitchFamily="2" charset="-122"/>
            </a:endParaRPr>
          </a:p>
        </p:txBody>
      </p:sp>
      <p:sp>
        <p:nvSpPr>
          <p:cNvPr id="4" name="灯片编号占位符 3"/>
          <p:cNvSpPr>
            <a:spLocks noGrp="1"/>
          </p:cNvSpPr>
          <p:nvPr>
            <p:ph type="sldNum" sz="quarter" idx="10"/>
          </p:nvPr>
        </p:nvSpPr>
        <p:spPr/>
        <p:txBody>
          <a:bodyPr/>
          <a:lstStyle/>
          <a:p>
            <a:pPr>
              <a:defRPr/>
            </a:pPr>
            <a:r>
              <a:rPr lang="en-US" altLang="zh-CN" smtClean="0"/>
              <a:t>- </a:t>
            </a:r>
            <a:fld id="{662E673C-017F-423C-B7C2-D7AFEEF0A9D1}" type="slidenum">
              <a:rPr lang="en-US" altLang="zh-CN" smtClean="0"/>
              <a:pPr>
                <a:defRPr/>
              </a:pPr>
              <a:t>34</a:t>
            </a:fld>
            <a:r>
              <a:rPr lang="en-US" altLang="zh-CN" smtClean="0"/>
              <a:t> -</a:t>
            </a:r>
            <a:endParaRPr lang="en-US" altLang="zh-CN"/>
          </a:p>
        </p:txBody>
      </p:sp>
      <p:sp>
        <p:nvSpPr>
          <p:cNvPr id="7" name="内容占位符 2"/>
          <p:cNvSpPr>
            <a:spLocks noGrp="1"/>
          </p:cNvSpPr>
          <p:nvPr>
            <p:ph idx="1"/>
          </p:nvPr>
        </p:nvSpPr>
        <p:spPr>
          <a:xfrm>
            <a:off x="395536" y="1772816"/>
            <a:ext cx="8445624" cy="5184576"/>
          </a:xfrm>
        </p:spPr>
        <p:txBody>
          <a:bodyPr/>
          <a:lstStyle/>
          <a:p>
            <a:pPr>
              <a:lnSpc>
                <a:spcPct val="150000"/>
              </a:lnSpc>
              <a:buClr>
                <a:srgbClr val="33CC33"/>
              </a:buClr>
              <a:buFont typeface="Wingdings" pitchFamily="2" charset="2"/>
              <a:buChar char="n"/>
              <a:defRPr/>
            </a:pPr>
            <a:endParaRPr lang="en-US" altLang="zh-CN" sz="2000" dirty="0" smtClean="0">
              <a:solidFill>
                <a:srgbClr val="3366CC"/>
              </a:solidFill>
              <a:latin typeface="华文中宋" pitchFamily="2" charset="-122"/>
              <a:ea typeface="华文中宋" pitchFamily="2" charset="-122"/>
            </a:endParaRPr>
          </a:p>
          <a:p>
            <a:pPr>
              <a:lnSpc>
                <a:spcPct val="150000"/>
              </a:lnSpc>
              <a:buClr>
                <a:srgbClr val="33CC33"/>
              </a:buClr>
              <a:buFont typeface="Wingdings" pitchFamily="2" charset="2"/>
              <a:buChar char="n"/>
              <a:defRPr/>
            </a:pPr>
            <a:r>
              <a:rPr lang="zh-CN" altLang="zh-CN" sz="2000" dirty="0" smtClean="0">
                <a:solidFill>
                  <a:srgbClr val="3366CC"/>
                </a:solidFill>
                <a:latin typeface="华文中宋" pitchFamily="2" charset="-122"/>
                <a:ea typeface="华文中宋" pitchFamily="2" charset="-122"/>
              </a:rPr>
              <a:t>以其行</a:t>
            </a:r>
            <a:r>
              <a:rPr lang="zh-CN" altLang="en-US" sz="2000" dirty="0" smtClean="0">
                <a:solidFill>
                  <a:srgbClr val="3366CC"/>
                </a:solidFill>
                <a:latin typeface="华文中宋" pitchFamily="2" charset="-122"/>
                <a:ea typeface="华文中宋" pitchFamily="2" charset="-122"/>
              </a:rPr>
              <a:t>权</a:t>
            </a:r>
            <a:r>
              <a:rPr lang="zh-CN" altLang="zh-CN" sz="2000" dirty="0" smtClean="0">
                <a:solidFill>
                  <a:srgbClr val="3366CC"/>
                </a:solidFill>
                <a:latin typeface="华文中宋" pitchFamily="2" charset="-122"/>
                <a:ea typeface="华文中宋" pitchFamily="2" charset="-122"/>
              </a:rPr>
              <a:t>价格与</a:t>
            </a:r>
            <a:r>
              <a:rPr lang="zh-CN" altLang="en-US" sz="2000" dirty="0" smtClean="0">
                <a:solidFill>
                  <a:srgbClr val="3366CC"/>
                </a:solidFill>
                <a:latin typeface="华文中宋" pitchFamily="2" charset="-122"/>
                <a:ea typeface="华文中宋" pitchFamily="2" charset="-122"/>
              </a:rPr>
              <a:t>交割结算价</a:t>
            </a:r>
            <a:r>
              <a:rPr lang="zh-CN" altLang="zh-CN" sz="2000" dirty="0" smtClean="0">
                <a:solidFill>
                  <a:srgbClr val="3366CC"/>
                </a:solidFill>
                <a:latin typeface="华文中宋" pitchFamily="2" charset="-122"/>
                <a:ea typeface="华文中宋" pitchFamily="2" charset="-122"/>
              </a:rPr>
              <a:t>判断</a:t>
            </a:r>
            <a:r>
              <a:rPr lang="zh-CN" altLang="zh-CN" sz="2000" dirty="0">
                <a:solidFill>
                  <a:srgbClr val="3366CC"/>
                </a:solidFill>
                <a:latin typeface="华文中宋" pitchFamily="2" charset="-122"/>
                <a:ea typeface="华文中宋" pitchFamily="2" charset="-122"/>
              </a:rPr>
              <a:t>其实值、平值、虚值程度</a:t>
            </a:r>
            <a:r>
              <a:rPr lang="zh-CN" altLang="zh-CN" sz="2000" dirty="0" smtClean="0">
                <a:solidFill>
                  <a:srgbClr val="3366CC"/>
                </a:solidFill>
                <a:latin typeface="华文中宋" pitchFamily="2" charset="-122"/>
                <a:ea typeface="华文中宋" pitchFamily="2" charset="-122"/>
              </a:rPr>
              <a:t>。</a:t>
            </a:r>
            <a:endParaRPr lang="en-US" altLang="zh-CN" sz="2000" dirty="0" smtClean="0">
              <a:solidFill>
                <a:srgbClr val="3366CC"/>
              </a:solidFill>
              <a:latin typeface="华文中宋" pitchFamily="2" charset="-122"/>
              <a:ea typeface="华文中宋" pitchFamily="2" charset="-122"/>
            </a:endParaRPr>
          </a:p>
          <a:p>
            <a:pPr marL="0" indent="0">
              <a:lnSpc>
                <a:spcPct val="150000"/>
              </a:lnSpc>
              <a:buClr>
                <a:srgbClr val="33CC33"/>
              </a:buClr>
              <a:buNone/>
              <a:defRPr/>
            </a:pPr>
            <a:r>
              <a:rPr lang="en-US" altLang="zh-CN" sz="2000" dirty="0">
                <a:solidFill>
                  <a:srgbClr val="3366CC"/>
                </a:solidFill>
                <a:latin typeface="华文中宋" pitchFamily="2" charset="-122"/>
                <a:ea typeface="华文中宋" pitchFamily="2" charset="-122"/>
              </a:rPr>
              <a:t> </a:t>
            </a:r>
            <a:r>
              <a:rPr lang="en-US" altLang="zh-CN" sz="2000" dirty="0" smtClean="0">
                <a:solidFill>
                  <a:srgbClr val="3366CC"/>
                </a:solidFill>
                <a:latin typeface="华文中宋" pitchFamily="2" charset="-122"/>
                <a:ea typeface="华文中宋" pitchFamily="2" charset="-122"/>
              </a:rPr>
              <a:t>    </a:t>
            </a:r>
            <a:r>
              <a:rPr lang="zh-CN" altLang="en-US" sz="2000" dirty="0" smtClean="0">
                <a:solidFill>
                  <a:srgbClr val="3366CC"/>
                </a:solidFill>
                <a:latin typeface="华文中宋" pitchFamily="2" charset="-122"/>
                <a:ea typeface="华文中宋" pitchFamily="2" charset="-122"/>
              </a:rPr>
              <a:t>看涨期</a:t>
            </a:r>
            <a:r>
              <a:rPr lang="zh-CN" altLang="zh-CN" sz="2000" dirty="0" smtClean="0">
                <a:solidFill>
                  <a:srgbClr val="3366CC"/>
                </a:solidFill>
                <a:latin typeface="华文中宋" pitchFamily="2" charset="-122"/>
                <a:ea typeface="华文中宋" pitchFamily="2" charset="-122"/>
              </a:rPr>
              <a:t>权</a:t>
            </a:r>
            <a:r>
              <a:rPr lang="zh-CN" altLang="zh-CN" sz="2000" dirty="0">
                <a:solidFill>
                  <a:srgbClr val="3366CC"/>
                </a:solidFill>
                <a:latin typeface="华文中宋" pitchFamily="2" charset="-122"/>
                <a:ea typeface="华文中宋" pitchFamily="2" charset="-122"/>
              </a:rPr>
              <a:t>实值额为</a:t>
            </a:r>
            <a:r>
              <a:rPr lang="zh-CN" altLang="zh-CN" sz="2000" dirty="0" smtClean="0">
                <a:solidFill>
                  <a:srgbClr val="3366CC"/>
                </a:solidFill>
                <a:latin typeface="华文中宋" pitchFamily="2" charset="-122"/>
                <a:ea typeface="华文中宋" pitchFamily="2" charset="-122"/>
              </a:rPr>
              <a:t>：</a:t>
            </a:r>
            <a:endParaRPr lang="en-US" altLang="zh-CN" sz="2000" dirty="0" smtClean="0">
              <a:solidFill>
                <a:srgbClr val="3366CC"/>
              </a:solidFill>
              <a:latin typeface="华文中宋" pitchFamily="2" charset="-122"/>
              <a:ea typeface="华文中宋" pitchFamily="2" charset="-122"/>
            </a:endParaRPr>
          </a:p>
          <a:p>
            <a:pPr>
              <a:lnSpc>
                <a:spcPct val="150000"/>
              </a:lnSpc>
              <a:buClr>
                <a:srgbClr val="33CC33"/>
              </a:buClr>
              <a:buNone/>
              <a:defRPr/>
            </a:pPr>
            <a:r>
              <a:rPr lang="en-US" altLang="zh-CN" sz="1800" dirty="0" smtClean="0">
                <a:solidFill>
                  <a:srgbClr val="3366CC"/>
                </a:solidFill>
                <a:latin typeface="华文中宋" pitchFamily="2" charset="-122"/>
                <a:ea typeface="华文中宋" pitchFamily="2" charset="-122"/>
              </a:rPr>
              <a:t>              max</a:t>
            </a:r>
            <a:r>
              <a:rPr lang="zh-CN" altLang="zh-CN" sz="1800" dirty="0" smtClean="0">
                <a:solidFill>
                  <a:srgbClr val="3366CC"/>
                </a:solidFill>
                <a:latin typeface="华文中宋" pitchFamily="2" charset="-122"/>
                <a:ea typeface="华文中宋" pitchFamily="2" charset="-122"/>
              </a:rPr>
              <a:t>（（</a:t>
            </a:r>
            <a:r>
              <a:rPr lang="zh-CN" altLang="en-US" sz="1800" dirty="0" smtClean="0">
                <a:solidFill>
                  <a:srgbClr val="3366CC"/>
                </a:solidFill>
                <a:latin typeface="华文中宋" pitchFamily="2" charset="-122"/>
                <a:ea typeface="华文中宋" pitchFamily="2" charset="-122"/>
              </a:rPr>
              <a:t>交割结算价</a:t>
            </a:r>
            <a:r>
              <a:rPr lang="en-US" altLang="zh-CN" sz="1800" dirty="0" smtClean="0">
                <a:solidFill>
                  <a:srgbClr val="3366CC"/>
                </a:solidFill>
                <a:latin typeface="华文中宋" pitchFamily="2" charset="-122"/>
                <a:ea typeface="华文中宋" pitchFamily="2" charset="-122"/>
              </a:rPr>
              <a:t>-</a:t>
            </a:r>
            <a:r>
              <a:rPr lang="zh-CN" altLang="zh-CN" sz="1800" dirty="0" smtClean="0">
                <a:solidFill>
                  <a:srgbClr val="3366CC"/>
                </a:solidFill>
                <a:latin typeface="华文中宋" pitchFamily="2" charset="-122"/>
                <a:ea typeface="华文中宋" pitchFamily="2" charset="-122"/>
              </a:rPr>
              <a:t>指数期权合约行</a:t>
            </a:r>
            <a:r>
              <a:rPr lang="zh-CN" altLang="en-US" sz="1800" dirty="0" smtClean="0">
                <a:solidFill>
                  <a:srgbClr val="3366CC"/>
                </a:solidFill>
                <a:latin typeface="华文中宋" pitchFamily="2" charset="-122"/>
                <a:ea typeface="华文中宋" pitchFamily="2" charset="-122"/>
              </a:rPr>
              <a:t>权</a:t>
            </a:r>
            <a:r>
              <a:rPr lang="zh-CN" altLang="zh-CN" sz="1800" dirty="0" smtClean="0">
                <a:solidFill>
                  <a:srgbClr val="3366CC"/>
                </a:solidFill>
                <a:latin typeface="华文中宋" pitchFamily="2" charset="-122"/>
                <a:ea typeface="华文中宋" pitchFamily="2" charset="-122"/>
              </a:rPr>
              <a:t>价格）×合约乘数，</a:t>
            </a:r>
            <a:r>
              <a:rPr lang="en-US" altLang="zh-CN" sz="1800" dirty="0" smtClean="0">
                <a:solidFill>
                  <a:srgbClr val="3366CC"/>
                </a:solidFill>
                <a:latin typeface="华文中宋" pitchFamily="2" charset="-122"/>
                <a:ea typeface="华文中宋" pitchFamily="2" charset="-122"/>
              </a:rPr>
              <a:t>0</a:t>
            </a:r>
            <a:r>
              <a:rPr lang="zh-CN" altLang="zh-CN" sz="1800" dirty="0" smtClean="0">
                <a:solidFill>
                  <a:srgbClr val="3366CC"/>
                </a:solidFill>
                <a:latin typeface="华文中宋" pitchFamily="2" charset="-122"/>
                <a:ea typeface="华文中宋" pitchFamily="2" charset="-122"/>
              </a:rPr>
              <a:t>）；</a:t>
            </a:r>
            <a:endParaRPr lang="en-US" altLang="zh-CN" sz="1800" dirty="0" smtClean="0">
              <a:solidFill>
                <a:srgbClr val="3366CC"/>
              </a:solidFill>
              <a:latin typeface="华文中宋" pitchFamily="2" charset="-122"/>
              <a:ea typeface="华文中宋" pitchFamily="2" charset="-122"/>
            </a:endParaRPr>
          </a:p>
          <a:p>
            <a:pPr>
              <a:lnSpc>
                <a:spcPct val="150000"/>
              </a:lnSpc>
              <a:buClr>
                <a:srgbClr val="33CC33"/>
              </a:buClr>
              <a:buNone/>
              <a:defRPr/>
            </a:pPr>
            <a:r>
              <a:rPr lang="zh-CN" altLang="en-US" sz="1800" dirty="0" smtClean="0">
                <a:solidFill>
                  <a:srgbClr val="3366CC"/>
                </a:solidFill>
                <a:latin typeface="华文中宋" pitchFamily="2" charset="-122"/>
                <a:ea typeface="华文中宋" pitchFamily="2" charset="-122"/>
              </a:rPr>
              <a:t>     </a:t>
            </a:r>
            <a:r>
              <a:rPr lang="zh-CN" altLang="en-US" sz="2000" dirty="0">
                <a:solidFill>
                  <a:srgbClr val="3366CC"/>
                </a:solidFill>
                <a:latin typeface="华文中宋" pitchFamily="2" charset="-122"/>
                <a:ea typeface="华文中宋" pitchFamily="2" charset="-122"/>
              </a:rPr>
              <a:t>看跌期</a:t>
            </a:r>
            <a:r>
              <a:rPr lang="zh-CN" altLang="zh-CN" sz="2000" dirty="0">
                <a:solidFill>
                  <a:srgbClr val="3366CC"/>
                </a:solidFill>
                <a:latin typeface="华文中宋" pitchFamily="2" charset="-122"/>
                <a:ea typeface="华文中宋" pitchFamily="2" charset="-122"/>
              </a:rPr>
              <a:t>权实值额为：</a:t>
            </a:r>
            <a:endParaRPr lang="en-US" altLang="zh-CN" sz="2000" dirty="0">
              <a:solidFill>
                <a:srgbClr val="3366CC"/>
              </a:solidFill>
              <a:latin typeface="华文中宋" pitchFamily="2" charset="-122"/>
              <a:ea typeface="华文中宋" pitchFamily="2" charset="-122"/>
            </a:endParaRPr>
          </a:p>
          <a:p>
            <a:pPr>
              <a:lnSpc>
                <a:spcPct val="150000"/>
              </a:lnSpc>
              <a:buClr>
                <a:srgbClr val="33CC33"/>
              </a:buClr>
              <a:buNone/>
              <a:defRPr/>
            </a:pPr>
            <a:r>
              <a:rPr lang="en-US" altLang="zh-CN" sz="1800" dirty="0">
                <a:solidFill>
                  <a:srgbClr val="3366CC"/>
                </a:solidFill>
                <a:latin typeface="华文中宋" pitchFamily="2" charset="-122"/>
                <a:ea typeface="华文中宋" pitchFamily="2" charset="-122"/>
              </a:rPr>
              <a:t> </a:t>
            </a:r>
            <a:r>
              <a:rPr lang="en-US" altLang="zh-CN" sz="1800" dirty="0" smtClean="0">
                <a:solidFill>
                  <a:srgbClr val="3366CC"/>
                </a:solidFill>
                <a:latin typeface="华文中宋" pitchFamily="2" charset="-122"/>
                <a:ea typeface="华文中宋" pitchFamily="2" charset="-122"/>
              </a:rPr>
              <a:t>            max</a:t>
            </a:r>
            <a:r>
              <a:rPr lang="zh-CN" altLang="zh-CN" sz="1800" dirty="0" smtClean="0">
                <a:solidFill>
                  <a:srgbClr val="3366CC"/>
                </a:solidFill>
                <a:latin typeface="华文中宋" pitchFamily="2" charset="-122"/>
                <a:ea typeface="华文中宋" pitchFamily="2" charset="-122"/>
              </a:rPr>
              <a:t>（（指数期权合约</a:t>
            </a:r>
            <a:r>
              <a:rPr lang="zh-CN" altLang="en-US" sz="1800" dirty="0" smtClean="0">
                <a:solidFill>
                  <a:srgbClr val="3366CC"/>
                </a:solidFill>
                <a:latin typeface="华文中宋" pitchFamily="2" charset="-122"/>
                <a:ea typeface="华文中宋" pitchFamily="2" charset="-122"/>
              </a:rPr>
              <a:t>行权价格</a:t>
            </a:r>
            <a:r>
              <a:rPr lang="en-US" altLang="zh-CN" sz="1800" dirty="0" smtClean="0">
                <a:solidFill>
                  <a:srgbClr val="3366CC"/>
                </a:solidFill>
                <a:latin typeface="华文中宋" pitchFamily="2" charset="-122"/>
                <a:ea typeface="华文中宋" pitchFamily="2" charset="-122"/>
              </a:rPr>
              <a:t>-</a:t>
            </a:r>
            <a:r>
              <a:rPr lang="zh-CN" altLang="en-US" sz="1800" dirty="0" smtClean="0">
                <a:solidFill>
                  <a:srgbClr val="3366CC"/>
                </a:solidFill>
                <a:latin typeface="华文中宋" pitchFamily="2" charset="-122"/>
                <a:ea typeface="华文中宋" pitchFamily="2" charset="-122"/>
              </a:rPr>
              <a:t>交割结算价</a:t>
            </a:r>
            <a:r>
              <a:rPr lang="zh-CN" altLang="zh-CN" sz="1800" dirty="0" smtClean="0">
                <a:solidFill>
                  <a:srgbClr val="3366CC"/>
                </a:solidFill>
                <a:latin typeface="华文中宋" pitchFamily="2" charset="-122"/>
                <a:ea typeface="华文中宋" pitchFamily="2" charset="-122"/>
              </a:rPr>
              <a:t>）×合约乘数，</a:t>
            </a:r>
            <a:r>
              <a:rPr lang="en-US" altLang="zh-CN" sz="1800" dirty="0" smtClean="0">
                <a:solidFill>
                  <a:srgbClr val="3366CC"/>
                </a:solidFill>
                <a:latin typeface="华文中宋" pitchFamily="2" charset="-122"/>
                <a:ea typeface="华文中宋" pitchFamily="2" charset="-122"/>
              </a:rPr>
              <a:t>0</a:t>
            </a:r>
            <a:r>
              <a:rPr lang="zh-CN" altLang="zh-CN" sz="1800" dirty="0" smtClean="0">
                <a:solidFill>
                  <a:srgbClr val="3366CC"/>
                </a:solidFill>
                <a:latin typeface="华文中宋" pitchFamily="2" charset="-122"/>
                <a:ea typeface="华文中宋" pitchFamily="2" charset="-122"/>
              </a:rPr>
              <a:t>）。</a:t>
            </a:r>
            <a:endParaRPr lang="en-US" altLang="zh-CN" sz="1800" dirty="0" smtClean="0">
              <a:solidFill>
                <a:srgbClr val="3366CC"/>
              </a:solidFill>
              <a:latin typeface="华文中宋" pitchFamily="2" charset="-122"/>
              <a:ea typeface="华文中宋" pitchFamily="2" charset="-122"/>
            </a:endParaRPr>
          </a:p>
          <a:p>
            <a:pPr>
              <a:lnSpc>
                <a:spcPct val="150000"/>
              </a:lnSpc>
              <a:buClr>
                <a:srgbClr val="33CC33"/>
              </a:buClr>
              <a:buFont typeface="Wingdings" panose="05000000000000000000" pitchFamily="2" charset="2"/>
              <a:buChar char="n"/>
              <a:defRPr/>
            </a:pPr>
            <a:r>
              <a:rPr lang="zh-CN" altLang="en-US" sz="2000" dirty="0" smtClean="0">
                <a:solidFill>
                  <a:srgbClr val="3366CC"/>
                </a:solidFill>
                <a:latin typeface="华文中宋" pitchFamily="2" charset="-122"/>
                <a:ea typeface="华文中宋" pitchFamily="2" charset="-122"/>
              </a:rPr>
              <a:t>交割结算价为最后交易日标的指数最后</a:t>
            </a:r>
            <a:r>
              <a:rPr lang="en-US" altLang="zh-CN" sz="2000" dirty="0" smtClean="0">
                <a:solidFill>
                  <a:srgbClr val="3366CC"/>
                </a:solidFill>
                <a:latin typeface="华文中宋" pitchFamily="2" charset="-122"/>
                <a:ea typeface="华文中宋" pitchFamily="2" charset="-122"/>
              </a:rPr>
              <a:t>2</a:t>
            </a:r>
            <a:r>
              <a:rPr lang="zh-CN" altLang="en-US" sz="2000" dirty="0" smtClean="0">
                <a:solidFill>
                  <a:srgbClr val="3366CC"/>
                </a:solidFill>
                <a:latin typeface="华文中宋" pitchFamily="2" charset="-122"/>
                <a:ea typeface="华文中宋" pitchFamily="2" charset="-122"/>
              </a:rPr>
              <a:t>小时的算术平均价。</a:t>
            </a:r>
            <a:endParaRPr lang="en-US" altLang="zh-CN" sz="2000" dirty="0" smtClean="0">
              <a:solidFill>
                <a:srgbClr val="3366CC"/>
              </a:solidFill>
              <a:latin typeface="华文中宋" pitchFamily="2" charset="-122"/>
              <a:ea typeface="华文中宋" pitchFamily="2" charset="-122"/>
            </a:endParaRPr>
          </a:p>
          <a:p>
            <a:pPr>
              <a:lnSpc>
                <a:spcPct val="150000"/>
              </a:lnSpc>
              <a:buClr>
                <a:srgbClr val="33CC33"/>
              </a:buClr>
              <a:buNone/>
              <a:defRPr/>
            </a:pPr>
            <a:r>
              <a:rPr lang="en-US" altLang="zh-CN" sz="1800" dirty="0">
                <a:solidFill>
                  <a:srgbClr val="3366CC"/>
                </a:solidFill>
                <a:latin typeface="华文中宋" pitchFamily="2" charset="-122"/>
                <a:ea typeface="华文中宋" pitchFamily="2" charset="-122"/>
              </a:rPr>
              <a:t/>
            </a:r>
            <a:br>
              <a:rPr lang="en-US" altLang="zh-CN" sz="1800" dirty="0">
                <a:solidFill>
                  <a:srgbClr val="3366CC"/>
                </a:solidFill>
                <a:latin typeface="华文中宋" pitchFamily="2" charset="-122"/>
                <a:ea typeface="华文中宋" pitchFamily="2" charset="-122"/>
              </a:rPr>
            </a:br>
            <a:endParaRPr lang="en-US" altLang="zh-CN" sz="1800" dirty="0">
              <a:solidFill>
                <a:srgbClr val="3366CC"/>
              </a:solidFill>
              <a:latin typeface="华文中宋" pitchFamily="2" charset="-122"/>
              <a:ea typeface="华文中宋" pitchFamily="2" charset="-122"/>
            </a:endParaRPr>
          </a:p>
        </p:txBody>
      </p:sp>
      <p:sp>
        <p:nvSpPr>
          <p:cNvPr id="5" name="矩形 4"/>
          <p:cNvSpPr/>
          <p:nvPr/>
        </p:nvSpPr>
        <p:spPr>
          <a:xfrm>
            <a:off x="0" y="980728"/>
            <a:ext cx="5070619" cy="480131"/>
          </a:xfrm>
          <a:prstGeom prst="rect">
            <a:avLst/>
          </a:prstGeom>
        </p:spPr>
        <p:txBody>
          <a:bodyPr wrap="none">
            <a:spAutoFit/>
          </a:bodyPr>
          <a:lstStyle/>
          <a:p>
            <a:pPr marL="571500" lvl="0" indent="-571500" defTabSz="889000">
              <a:lnSpc>
                <a:spcPct val="90000"/>
              </a:lnSpc>
              <a:spcAft>
                <a:spcPct val="35000"/>
              </a:spcAft>
              <a:buClr>
                <a:srgbClr val="33CC33"/>
              </a:buClr>
              <a:buFont typeface="Wingdings" pitchFamily="2" charset="2"/>
              <a:buChar char="p"/>
            </a:pPr>
            <a:r>
              <a:rPr lang="zh-CN" altLang="en-US" sz="2800" b="1" dirty="0">
                <a:solidFill>
                  <a:srgbClr val="3366CC"/>
                </a:solidFill>
                <a:latin typeface="华文中宋" pitchFamily="2" charset="-122"/>
                <a:ea typeface="华文中宋" pitchFamily="2" charset="-122"/>
              </a:rPr>
              <a:t>股指期权仿真交易核心制度</a:t>
            </a:r>
          </a:p>
        </p:txBody>
      </p:sp>
    </p:spTree>
    <p:extLst>
      <p:ext uri="{BB962C8B-B14F-4D97-AF65-F5344CB8AC3E}">
        <p14:creationId xmlns="" xmlns:p14="http://schemas.microsoft.com/office/powerpoint/2010/main" val="25946149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灯片编号占位符 1"/>
          <p:cNvSpPr txBox="1">
            <a:spLocks noGrp="1"/>
          </p:cNvSpPr>
          <p:nvPr/>
        </p:nvSpPr>
        <p:spPr bwMode="auto">
          <a:xfrm>
            <a:off x="7342188" y="6237288"/>
            <a:ext cx="1801812" cy="331787"/>
          </a:xfrm>
          <a:prstGeom prst="rect">
            <a:avLst/>
          </a:prstGeom>
          <a:noFill/>
          <a:ln w="9525">
            <a:noFill/>
            <a:miter lim="800000"/>
            <a:headEnd/>
            <a:tailEnd/>
          </a:ln>
        </p:spPr>
        <p:txBody>
          <a:bodyPr/>
          <a:lstStyle/>
          <a:p>
            <a:pPr algn="r"/>
            <a:r>
              <a:rPr lang="en-US" altLang="zh-CN" sz="1000" b="1">
                <a:solidFill>
                  <a:srgbClr val="969696"/>
                </a:solidFill>
              </a:rPr>
              <a:t>- </a:t>
            </a:r>
            <a:fld id="{8BD26524-3B42-496E-8A3F-271CC52E51A9}" type="slidenum">
              <a:rPr lang="en-US" altLang="zh-CN" sz="1000" b="1">
                <a:solidFill>
                  <a:srgbClr val="969696"/>
                </a:solidFill>
              </a:rPr>
              <a:pPr algn="r"/>
              <a:t>35</a:t>
            </a:fld>
            <a:r>
              <a:rPr lang="en-US" altLang="zh-CN" sz="1000" b="1">
                <a:solidFill>
                  <a:srgbClr val="969696"/>
                </a:solidFill>
              </a:rPr>
              <a:t> -</a:t>
            </a:r>
          </a:p>
        </p:txBody>
      </p:sp>
      <p:sp>
        <p:nvSpPr>
          <p:cNvPr id="3" name="矩形 2"/>
          <p:cNvSpPr/>
          <p:nvPr/>
        </p:nvSpPr>
        <p:spPr>
          <a:xfrm>
            <a:off x="3143250" y="2577083"/>
            <a:ext cx="3372966" cy="923330"/>
          </a:xfrm>
          <a:prstGeom prst="rect">
            <a:avLst/>
          </a:prstGeom>
        </p:spPr>
        <p:txBody>
          <a:bodyPr wrap="square">
            <a:spAutoFit/>
          </a:bodyPr>
          <a:lstStyle/>
          <a:p>
            <a:pPr algn="ctr">
              <a:defRPr/>
            </a:pPr>
            <a:r>
              <a:rPr lang="zh-CN" altLang="en-US" sz="5400" b="1" dirty="0">
                <a:solidFill>
                  <a:srgbClr val="3366CC"/>
                </a:solidFill>
                <a:latin typeface="隶书" pitchFamily="49" charset="-122"/>
                <a:ea typeface="隶书" pitchFamily="49" charset="-122"/>
              </a:rPr>
              <a:t>谢 谢 ！</a:t>
            </a:r>
          </a:p>
        </p:txBody>
      </p:sp>
    </p:spTree>
  </p:cSld>
  <p:clrMapOvr>
    <a:masterClrMapping/>
  </p:clrMapOvr>
  <p:transition spd="med">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eaLnBrk="0" fontAlgn="base" hangingPunct="0">
              <a:spcBef>
                <a:spcPct val="0"/>
              </a:spcBef>
              <a:spcAft>
                <a:spcPct val="0"/>
              </a:spcAft>
              <a:defRPr sz="1600">
                <a:solidFill>
                  <a:schemeClr val="tx1"/>
                </a:solidFill>
                <a:latin typeface="Arial" charset="0"/>
                <a:ea typeface="宋体" pitchFamily="2" charset="-122"/>
              </a:defRPr>
            </a:lvl6pPr>
            <a:lvl7pPr marL="2971800" indent="-228600" eaLnBrk="0" fontAlgn="base" hangingPunct="0">
              <a:spcBef>
                <a:spcPct val="0"/>
              </a:spcBef>
              <a:spcAft>
                <a:spcPct val="0"/>
              </a:spcAft>
              <a:defRPr sz="1600">
                <a:solidFill>
                  <a:schemeClr val="tx1"/>
                </a:solidFill>
                <a:latin typeface="Arial" charset="0"/>
                <a:ea typeface="宋体" pitchFamily="2" charset="-122"/>
              </a:defRPr>
            </a:lvl7pPr>
            <a:lvl8pPr marL="3429000" indent="-228600" eaLnBrk="0" fontAlgn="base" hangingPunct="0">
              <a:spcBef>
                <a:spcPct val="0"/>
              </a:spcBef>
              <a:spcAft>
                <a:spcPct val="0"/>
              </a:spcAft>
              <a:defRPr sz="1600">
                <a:solidFill>
                  <a:schemeClr val="tx1"/>
                </a:solidFill>
                <a:latin typeface="Arial" charset="0"/>
                <a:ea typeface="宋体" pitchFamily="2" charset="-122"/>
              </a:defRPr>
            </a:lvl8pPr>
            <a:lvl9pPr marL="3886200" indent="-228600" eaLnBrk="0" fontAlgn="base" hangingPunct="0">
              <a:spcBef>
                <a:spcPct val="0"/>
              </a:spcBef>
              <a:spcAft>
                <a:spcPct val="0"/>
              </a:spcAft>
              <a:defRPr sz="1600">
                <a:solidFill>
                  <a:schemeClr val="tx1"/>
                </a:solidFill>
                <a:latin typeface="Arial" charset="0"/>
                <a:ea typeface="宋体" pitchFamily="2" charset="-122"/>
              </a:defRPr>
            </a:lvl9pPr>
          </a:lstStyle>
          <a:p>
            <a:pPr eaLnBrk="1" hangingPunct="1"/>
            <a:r>
              <a:rPr lang="en-US" altLang="zh-CN" sz="1000" smtClean="0">
                <a:solidFill>
                  <a:srgbClr val="969696"/>
                </a:solidFill>
              </a:rPr>
              <a:t>- </a:t>
            </a:r>
            <a:fld id="{FE082F8B-CC97-4247-9D08-6EC8B42CD6F6}" type="slidenum">
              <a:rPr lang="en-US" altLang="zh-CN" sz="1000" smtClean="0">
                <a:solidFill>
                  <a:srgbClr val="969696"/>
                </a:solidFill>
              </a:rPr>
              <a:pPr eaLnBrk="1" hangingPunct="1"/>
              <a:t>4</a:t>
            </a:fld>
            <a:r>
              <a:rPr lang="en-US" altLang="zh-CN" sz="1000" smtClean="0">
                <a:solidFill>
                  <a:srgbClr val="969696"/>
                </a:solidFill>
              </a:rPr>
              <a:t> -</a:t>
            </a:r>
          </a:p>
        </p:txBody>
      </p:sp>
      <p:sp>
        <p:nvSpPr>
          <p:cNvPr id="5" name="矩形 5"/>
          <p:cNvSpPr>
            <a:spLocks noChangeArrowheads="1"/>
          </p:cNvSpPr>
          <p:nvPr/>
        </p:nvSpPr>
        <p:spPr bwMode="auto">
          <a:xfrm>
            <a:off x="971600" y="548680"/>
            <a:ext cx="7704138"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defTabSz="889000">
              <a:lnSpc>
                <a:spcPct val="90000"/>
              </a:lnSpc>
              <a:spcAft>
                <a:spcPct val="35000"/>
              </a:spcAft>
              <a:buClr>
                <a:srgbClr val="33CC33"/>
              </a:buClr>
            </a:pPr>
            <a:r>
              <a:rPr lang="zh-CN" altLang="en-US" sz="2000" b="1" dirty="0" smtClean="0">
                <a:solidFill>
                  <a:srgbClr val="3366CC"/>
                </a:solidFill>
                <a:latin typeface="华文中宋" pitchFamily="2" charset="-122"/>
                <a:ea typeface="华文中宋" pitchFamily="2" charset="-122"/>
              </a:rPr>
              <a:t>沪深</a:t>
            </a:r>
            <a:r>
              <a:rPr lang="en-US" altLang="zh-CN" sz="2000" b="1" dirty="0" smtClean="0">
                <a:solidFill>
                  <a:srgbClr val="3366CC"/>
                </a:solidFill>
                <a:latin typeface="华文中宋" pitchFamily="2" charset="-122"/>
                <a:ea typeface="华文中宋" pitchFamily="2" charset="-122"/>
              </a:rPr>
              <a:t>300</a:t>
            </a:r>
            <a:r>
              <a:rPr lang="zh-CN" altLang="en-US" sz="2000" b="1" dirty="0" smtClean="0">
                <a:solidFill>
                  <a:srgbClr val="3366CC"/>
                </a:solidFill>
                <a:latin typeface="华文中宋" pitchFamily="2" charset="-122"/>
                <a:ea typeface="华文中宋" pitchFamily="2" charset="-122"/>
              </a:rPr>
              <a:t>股指</a:t>
            </a:r>
            <a:r>
              <a:rPr lang="zh-CN" altLang="en-US" sz="2000" b="1" dirty="0">
                <a:solidFill>
                  <a:srgbClr val="3366CC"/>
                </a:solidFill>
                <a:latin typeface="华文中宋" pitchFamily="2" charset="-122"/>
                <a:ea typeface="华文中宋" pitchFamily="2" charset="-122"/>
              </a:rPr>
              <a:t>期权仿真</a:t>
            </a:r>
            <a:r>
              <a:rPr lang="zh-CN" altLang="en-US" sz="2000" b="1" dirty="0" smtClean="0">
                <a:solidFill>
                  <a:srgbClr val="3366CC"/>
                </a:solidFill>
                <a:latin typeface="华文中宋" pitchFamily="2" charset="-122"/>
                <a:ea typeface="华文中宋" pitchFamily="2" charset="-122"/>
              </a:rPr>
              <a:t>交易合约表</a:t>
            </a:r>
            <a:endParaRPr lang="zh-CN" altLang="en-US" sz="2000" b="1" dirty="0">
              <a:solidFill>
                <a:srgbClr val="3366CC"/>
              </a:solidFill>
              <a:latin typeface="华文中宋" pitchFamily="2" charset="-122"/>
              <a:ea typeface="华文中宋" pitchFamily="2" charset="-122"/>
            </a:endParaRPr>
          </a:p>
        </p:txBody>
      </p:sp>
      <p:graphicFrame>
        <p:nvGraphicFramePr>
          <p:cNvPr id="6" name="表格 5"/>
          <p:cNvGraphicFramePr>
            <a:graphicFrameLocks noGrp="1"/>
          </p:cNvGraphicFramePr>
          <p:nvPr>
            <p:extLst>
              <p:ext uri="{D42A27DB-BD31-4B8C-83A1-F6EECF244321}">
                <p14:modId xmlns="" xmlns:p14="http://schemas.microsoft.com/office/powerpoint/2010/main" val="3254789719"/>
              </p:ext>
            </p:extLst>
          </p:nvPr>
        </p:nvGraphicFramePr>
        <p:xfrm>
          <a:off x="179513" y="998899"/>
          <a:ext cx="8712969" cy="5360162"/>
        </p:xfrm>
        <a:graphic>
          <a:graphicData uri="http://schemas.openxmlformats.org/drawingml/2006/table">
            <a:tbl>
              <a:tblPr firstRow="1" bandRow="1">
                <a:tableStyleId>{5C22544A-7EE6-4342-B048-85BDC9FD1C3A}</a:tableStyleId>
              </a:tblPr>
              <a:tblGrid>
                <a:gridCol w="2135506"/>
                <a:gridCol w="1779586"/>
                <a:gridCol w="1423016"/>
                <a:gridCol w="3374861"/>
              </a:tblGrid>
              <a:tr h="331855">
                <a:tc>
                  <a:txBody>
                    <a:bodyPr/>
                    <a:lstStyle/>
                    <a:p>
                      <a:endParaRPr lang="zh-CN" altLang="en-US" sz="1600" dirty="0">
                        <a:latin typeface="华文中宋" pitchFamily="2" charset="-122"/>
                        <a:ea typeface="华文中宋" pitchFamily="2" charset="-122"/>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i="0" u="none" strike="noStrike" dirty="0" smtClean="0">
                          <a:solidFill>
                            <a:srgbClr val="000000"/>
                          </a:solidFill>
                          <a:latin typeface="华文中宋" pitchFamily="2" charset="-122"/>
                          <a:ea typeface="华文中宋" pitchFamily="2" charset="-122"/>
                        </a:rPr>
                        <a:t>沪深</a:t>
                      </a:r>
                      <a:r>
                        <a:rPr lang="en-US" altLang="zh-CN" sz="1600" b="1" i="0" u="none" strike="noStrike" dirty="0" smtClean="0">
                          <a:solidFill>
                            <a:srgbClr val="000000"/>
                          </a:solidFill>
                          <a:latin typeface="华文中宋" pitchFamily="2" charset="-122"/>
                          <a:ea typeface="华文中宋" pitchFamily="2" charset="-122"/>
                        </a:rPr>
                        <a:t>300</a:t>
                      </a:r>
                      <a:r>
                        <a:rPr lang="zh-CN" altLang="en-US" sz="1600" b="1" i="0" u="none" strike="noStrike" dirty="0" smtClean="0">
                          <a:solidFill>
                            <a:srgbClr val="000000"/>
                          </a:solidFill>
                          <a:latin typeface="华文中宋" pitchFamily="2" charset="-122"/>
                          <a:ea typeface="华文中宋" pitchFamily="2" charset="-122"/>
                        </a:rPr>
                        <a:t>股指期权</a:t>
                      </a:r>
                      <a:endParaRPr lang="zh-CN" altLang="en-US" sz="1600" dirty="0">
                        <a:latin typeface="华文中宋" pitchFamily="2" charset="-122"/>
                        <a:ea typeface="华文中宋"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lang="zh-CN" altLang="en-US" dirty="0"/>
                    </a:p>
                  </a:txBody>
                  <a:tcPr/>
                </a:tc>
                <a:tc>
                  <a:txBody>
                    <a:bodyPr/>
                    <a:lstStyle/>
                    <a:p>
                      <a:pPr algn="ctr" fontAlgn="ctr"/>
                      <a:r>
                        <a:rPr lang="zh-CN" altLang="en-US" sz="1600" b="1" i="0" u="none" strike="noStrike" dirty="0">
                          <a:solidFill>
                            <a:srgbClr val="000000"/>
                          </a:solidFill>
                          <a:latin typeface="华文中宋" pitchFamily="2" charset="-122"/>
                          <a:ea typeface="华文中宋" pitchFamily="2" charset="-122"/>
                        </a:rPr>
                        <a:t>沪深</a:t>
                      </a:r>
                      <a:r>
                        <a:rPr lang="en-US" altLang="zh-CN" sz="1600" b="1" i="0" u="none" strike="noStrike" dirty="0">
                          <a:solidFill>
                            <a:srgbClr val="000000"/>
                          </a:solidFill>
                          <a:latin typeface="华文中宋" pitchFamily="2" charset="-122"/>
                          <a:ea typeface="华文中宋" pitchFamily="2" charset="-122"/>
                        </a:rPr>
                        <a:t>300</a:t>
                      </a:r>
                      <a:r>
                        <a:rPr lang="zh-CN" altLang="en-US" sz="1600" b="1" i="0" u="none" strike="noStrike" dirty="0">
                          <a:solidFill>
                            <a:srgbClr val="000000"/>
                          </a:solidFill>
                          <a:latin typeface="华文中宋" pitchFamily="2" charset="-122"/>
                          <a:ea typeface="华文中宋" pitchFamily="2" charset="-122"/>
                        </a:rPr>
                        <a:t>股指期货</a:t>
                      </a:r>
                    </a:p>
                  </a:txBody>
                  <a:tcPr marL="9525" marR="9525" marT="9525"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r>
              <a:tr h="250776">
                <a:tc>
                  <a:txBody>
                    <a:bodyPr/>
                    <a:lstStyle/>
                    <a:p>
                      <a:pPr algn="l" fontAlgn="ctr"/>
                      <a:r>
                        <a:rPr lang="zh-CN" altLang="en-US" sz="1600" b="1" i="0" u="none" strike="noStrike" dirty="0" smtClean="0">
                          <a:solidFill>
                            <a:srgbClr val="000000"/>
                          </a:solidFill>
                          <a:latin typeface="华文中宋" pitchFamily="2" charset="-122"/>
                          <a:ea typeface="华文中宋" pitchFamily="2" charset="-122"/>
                        </a:rPr>
                        <a:t>合约</a:t>
                      </a:r>
                      <a:r>
                        <a:rPr lang="zh-CN" altLang="en-US" sz="1600" b="1" i="0" u="none" strike="noStrike" dirty="0">
                          <a:solidFill>
                            <a:srgbClr val="000000"/>
                          </a:solidFill>
                          <a:latin typeface="华文中宋" pitchFamily="2" charset="-122"/>
                          <a:ea typeface="华文中宋" pitchFamily="2" charset="-122"/>
                        </a:rPr>
                        <a:t>标的</a:t>
                      </a: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l" fontAlgn="ctr"/>
                      <a:r>
                        <a:rPr lang="en-US" altLang="zh-CN" sz="1600" b="0" i="0" u="none" strike="noStrike" baseline="0" dirty="0" smtClean="0">
                          <a:solidFill>
                            <a:srgbClr val="000000"/>
                          </a:solidFill>
                          <a:latin typeface="华文中宋" pitchFamily="2" charset="-122"/>
                          <a:ea typeface="华文中宋" pitchFamily="2" charset="-122"/>
                        </a:rPr>
                        <a:t>                                    </a:t>
                      </a:r>
                      <a:r>
                        <a:rPr lang="zh-CN" altLang="en-US" sz="1600" b="0" i="0" u="none" strike="noStrike" dirty="0" smtClean="0">
                          <a:solidFill>
                            <a:srgbClr val="000000"/>
                          </a:solidFill>
                          <a:latin typeface="华文中宋" pitchFamily="2" charset="-122"/>
                          <a:ea typeface="华文中宋" pitchFamily="2" charset="-122"/>
                        </a:rPr>
                        <a:t>沪</a:t>
                      </a:r>
                      <a:r>
                        <a:rPr lang="zh-CN" altLang="en-US" sz="1600" b="0" i="0" u="none" strike="noStrike" dirty="0">
                          <a:solidFill>
                            <a:srgbClr val="000000"/>
                          </a:solidFill>
                          <a:latin typeface="华文中宋" pitchFamily="2" charset="-122"/>
                          <a:ea typeface="华文中宋" pitchFamily="2" charset="-122"/>
                        </a:rPr>
                        <a:t>深</a:t>
                      </a:r>
                      <a:r>
                        <a:rPr lang="en-US" altLang="zh-CN" sz="1600" b="0" i="0" u="none" strike="noStrike" dirty="0">
                          <a:solidFill>
                            <a:srgbClr val="000000"/>
                          </a:solidFill>
                          <a:latin typeface="华文中宋" pitchFamily="2" charset="-122"/>
                          <a:ea typeface="华文中宋" pitchFamily="2" charset="-122"/>
                        </a:rPr>
                        <a:t>300</a:t>
                      </a:r>
                      <a:r>
                        <a:rPr lang="zh-CN" altLang="en-US" sz="1600" b="0" i="0" u="none" strike="noStrike" dirty="0">
                          <a:solidFill>
                            <a:srgbClr val="000000"/>
                          </a:solidFill>
                          <a:latin typeface="华文中宋" pitchFamily="2" charset="-122"/>
                          <a:ea typeface="华文中宋" pitchFamily="2" charset="-122"/>
                        </a:rPr>
                        <a:t>指数</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250776">
                <a:tc>
                  <a:txBody>
                    <a:bodyPr/>
                    <a:lstStyle/>
                    <a:p>
                      <a:pPr marL="571500" lvl="0" indent="-571500" algn="l" defTabSz="889000" rtl="0" fontAlgn="base">
                        <a:lnSpc>
                          <a:spcPct val="90000"/>
                        </a:lnSpc>
                        <a:spcBef>
                          <a:spcPct val="0"/>
                        </a:spcBef>
                        <a:spcAft>
                          <a:spcPct val="35000"/>
                        </a:spcAft>
                        <a:buClr>
                          <a:srgbClr val="33CC33"/>
                        </a:buClr>
                        <a:buFont typeface="Wingdings" pitchFamily="2" charset="2"/>
                        <a:buNone/>
                      </a:pPr>
                      <a:r>
                        <a:rPr lang="zh-CN" altLang="en-US" sz="1600" b="1" kern="0" dirty="0">
                          <a:solidFill>
                            <a:srgbClr val="3366CC"/>
                          </a:solidFill>
                          <a:latin typeface="华文中宋" pitchFamily="2" charset="-122"/>
                          <a:ea typeface="华文中宋" pitchFamily="2" charset="-122"/>
                          <a:cs typeface="+mn-cs"/>
                        </a:rPr>
                        <a:t>合约乘数</a:t>
                      </a: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571500" lvl="0" indent="-571500" algn="ctr" defTabSz="889000" rtl="0" eaLnBrk="1" fontAlgn="base" latinLnBrk="0" hangingPunct="1">
                        <a:lnSpc>
                          <a:spcPct val="90000"/>
                        </a:lnSpc>
                        <a:spcBef>
                          <a:spcPct val="0"/>
                        </a:spcBef>
                        <a:spcAft>
                          <a:spcPct val="35000"/>
                        </a:spcAft>
                        <a:buClr>
                          <a:srgbClr val="33CC33"/>
                        </a:buClr>
                        <a:buFont typeface="Wingdings" pitchFamily="2" charset="2"/>
                        <a:buNone/>
                      </a:pPr>
                      <a:r>
                        <a:rPr lang="zh-CN" altLang="en-US" sz="1600" b="1" kern="0" dirty="0">
                          <a:solidFill>
                            <a:srgbClr val="3366CC"/>
                          </a:solidFill>
                          <a:latin typeface="华文中宋" pitchFamily="2" charset="-122"/>
                          <a:ea typeface="华文中宋" pitchFamily="2" charset="-122"/>
                          <a:cs typeface="+mn-cs"/>
                        </a:rPr>
                        <a:t>每点</a:t>
                      </a:r>
                      <a:r>
                        <a:rPr lang="en-US" altLang="zh-CN" sz="1600" b="1" kern="0" dirty="0">
                          <a:solidFill>
                            <a:srgbClr val="3366CC"/>
                          </a:solidFill>
                          <a:latin typeface="华文中宋" pitchFamily="2" charset="-122"/>
                          <a:ea typeface="华文中宋" pitchFamily="2" charset="-122"/>
                          <a:cs typeface="+mn-cs"/>
                        </a:rPr>
                        <a:t>100</a:t>
                      </a:r>
                      <a:r>
                        <a:rPr lang="zh-CN" altLang="en-US" sz="1600" b="1" kern="0" dirty="0">
                          <a:solidFill>
                            <a:srgbClr val="3366CC"/>
                          </a:solidFill>
                          <a:latin typeface="华文中宋" pitchFamily="2" charset="-122"/>
                          <a:ea typeface="华文中宋" pitchFamily="2" charset="-122"/>
                          <a:cs typeface="+mn-cs"/>
                        </a:rPr>
                        <a:t>元人民币</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600" b="1" kern="0" dirty="0">
                          <a:solidFill>
                            <a:srgbClr val="3366CC"/>
                          </a:solidFill>
                          <a:latin typeface="华文中宋" pitchFamily="2" charset="-122"/>
                          <a:ea typeface="华文中宋" pitchFamily="2" charset="-122"/>
                          <a:cs typeface="+mn-cs"/>
                        </a:rPr>
                        <a:t>每点</a:t>
                      </a:r>
                      <a:r>
                        <a:rPr lang="en-US" altLang="zh-CN" sz="1600" b="1" kern="0" dirty="0">
                          <a:solidFill>
                            <a:srgbClr val="3366CC"/>
                          </a:solidFill>
                          <a:latin typeface="华文中宋" pitchFamily="2" charset="-122"/>
                          <a:ea typeface="华文中宋" pitchFamily="2" charset="-122"/>
                          <a:cs typeface="+mn-cs"/>
                        </a:rPr>
                        <a:t>300</a:t>
                      </a:r>
                      <a:r>
                        <a:rPr lang="zh-CN" altLang="en-US" sz="1600" b="1" kern="0" dirty="0" smtClean="0">
                          <a:solidFill>
                            <a:srgbClr val="3366CC"/>
                          </a:solidFill>
                          <a:latin typeface="华文中宋" pitchFamily="2" charset="-122"/>
                          <a:ea typeface="华文中宋" pitchFamily="2" charset="-122"/>
                          <a:cs typeface="+mn-cs"/>
                        </a:rPr>
                        <a:t>元人民币</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0776">
                <a:tc>
                  <a:txBody>
                    <a:bodyPr/>
                    <a:lstStyle/>
                    <a:p>
                      <a:pPr marL="571500" lvl="0" indent="-571500" algn="l" defTabSz="889000" rtl="0" eaLnBrk="1" fontAlgn="base" latinLnBrk="0" hangingPunct="1">
                        <a:lnSpc>
                          <a:spcPct val="90000"/>
                        </a:lnSpc>
                        <a:spcBef>
                          <a:spcPct val="0"/>
                        </a:spcBef>
                        <a:spcAft>
                          <a:spcPct val="35000"/>
                        </a:spcAft>
                        <a:buClr>
                          <a:srgbClr val="33CC33"/>
                        </a:buClr>
                        <a:buFont typeface="Wingdings" pitchFamily="2" charset="2"/>
                        <a:buNone/>
                      </a:pPr>
                      <a:r>
                        <a:rPr lang="zh-CN" altLang="en-US" sz="1600" b="1" kern="0" dirty="0">
                          <a:solidFill>
                            <a:srgbClr val="3366CC"/>
                          </a:solidFill>
                          <a:latin typeface="华文中宋" pitchFamily="2" charset="-122"/>
                          <a:ea typeface="华文中宋" pitchFamily="2" charset="-122"/>
                          <a:cs typeface="+mn-cs"/>
                        </a:rPr>
                        <a:t>合约类型 </a:t>
                      </a: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571500" lvl="0" indent="-571500" algn="ctr" defTabSz="889000" rtl="0" eaLnBrk="1" fontAlgn="base" latinLnBrk="0" hangingPunct="1">
                        <a:lnSpc>
                          <a:spcPct val="90000"/>
                        </a:lnSpc>
                        <a:spcBef>
                          <a:spcPct val="0"/>
                        </a:spcBef>
                        <a:spcAft>
                          <a:spcPct val="35000"/>
                        </a:spcAft>
                        <a:buClr>
                          <a:srgbClr val="33CC33"/>
                        </a:buClr>
                        <a:buFont typeface="Wingdings" pitchFamily="2" charset="2"/>
                        <a:buNone/>
                      </a:pPr>
                      <a:r>
                        <a:rPr lang="zh-CN" altLang="en-US" sz="1600" b="1" kern="0" dirty="0" smtClean="0">
                          <a:solidFill>
                            <a:srgbClr val="3366CC"/>
                          </a:solidFill>
                          <a:latin typeface="华文中宋" pitchFamily="2" charset="-122"/>
                          <a:ea typeface="华文中宋" pitchFamily="2" charset="-122"/>
                          <a:cs typeface="+mn-cs"/>
                        </a:rPr>
                        <a:t>看涨期权、看跌期权</a:t>
                      </a:r>
                      <a:endParaRPr lang="zh-CN" altLang="en-US" sz="1600" b="1" kern="0" dirty="0">
                        <a:solidFill>
                          <a:srgbClr val="3366CC"/>
                        </a:solidFill>
                        <a:latin typeface="华文中宋" pitchFamily="2" charset="-122"/>
                        <a:ea typeface="华文中宋" pitchFamily="2" charset="-122"/>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i="0" u="none" strike="noStrike" dirty="0" smtClean="0">
                          <a:solidFill>
                            <a:srgbClr val="000000"/>
                          </a:solidFill>
                          <a:latin typeface="华文中宋" pitchFamily="2" charset="-122"/>
                          <a:ea typeface="华文中宋" pitchFamily="2" charset="-122"/>
                        </a:rPr>
                        <a:t>——</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0776">
                <a:tc>
                  <a:txBody>
                    <a:bodyPr/>
                    <a:lstStyle/>
                    <a:p>
                      <a:pPr algn="l" fontAlgn="ctr"/>
                      <a:r>
                        <a:rPr lang="zh-CN" altLang="en-US" sz="1600" b="1" i="0" u="none" strike="noStrike" dirty="0">
                          <a:solidFill>
                            <a:srgbClr val="000000"/>
                          </a:solidFill>
                          <a:latin typeface="华文中宋" pitchFamily="2" charset="-122"/>
                          <a:ea typeface="华文中宋" pitchFamily="2" charset="-122"/>
                        </a:rPr>
                        <a:t>报价单位</a:t>
                      </a: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fontAlgn="ctr"/>
                      <a:r>
                        <a:rPr lang="zh-CN" altLang="en-US" sz="1600" b="0" i="0" u="none" strike="noStrike" dirty="0" smtClean="0">
                          <a:solidFill>
                            <a:srgbClr val="000000"/>
                          </a:solidFill>
                          <a:latin typeface="华文中宋" pitchFamily="2" charset="-122"/>
                          <a:ea typeface="华文中宋" pitchFamily="2" charset="-122"/>
                        </a:rPr>
                        <a:t>点</a:t>
                      </a:r>
                      <a:endParaRPr lang="zh-CN" altLang="en-US" sz="1600" b="0" i="0" u="none" strike="noStrike" dirty="0">
                        <a:solidFill>
                          <a:srgbClr val="000000"/>
                        </a:solidFill>
                        <a:latin typeface="华文中宋" pitchFamily="2" charset="-122"/>
                        <a:ea typeface="华文中宋" pitchFamily="2" charset="-122"/>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pPr algn="ctr" fontAlgn="ctr"/>
                      <a:endParaRPr lang="zh-CN" altLang="en-US" sz="1600" b="0" i="0" u="none" strike="noStrike" dirty="0">
                        <a:solidFill>
                          <a:srgbClr val="000000"/>
                        </a:solidFill>
                        <a:latin typeface="华文中宋" pitchFamily="2" charset="-122"/>
                        <a:ea typeface="华文中宋" pitchFamily="2" charset="-122"/>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6641">
                <a:tc>
                  <a:txBody>
                    <a:bodyPr/>
                    <a:lstStyle/>
                    <a:p>
                      <a:pPr marL="571500" lvl="0" indent="-571500" algn="l" defTabSz="889000" rtl="0" eaLnBrk="1" fontAlgn="base" latinLnBrk="0" hangingPunct="1">
                        <a:lnSpc>
                          <a:spcPct val="90000"/>
                        </a:lnSpc>
                        <a:spcBef>
                          <a:spcPct val="0"/>
                        </a:spcBef>
                        <a:spcAft>
                          <a:spcPct val="35000"/>
                        </a:spcAft>
                        <a:buClr>
                          <a:srgbClr val="33CC33"/>
                        </a:buClr>
                        <a:buFont typeface="Wingdings" pitchFamily="2" charset="2"/>
                        <a:buNone/>
                      </a:pPr>
                      <a:r>
                        <a:rPr lang="zh-CN" altLang="en-US" sz="1600" b="1" kern="0" dirty="0">
                          <a:solidFill>
                            <a:srgbClr val="3366CC"/>
                          </a:solidFill>
                          <a:latin typeface="华文中宋" pitchFamily="2" charset="-122"/>
                          <a:ea typeface="华文中宋" pitchFamily="2" charset="-122"/>
                          <a:cs typeface="+mn-cs"/>
                        </a:rPr>
                        <a:t>最小变动价位</a:t>
                      </a: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571500" lvl="0" indent="-571500" algn="ctr" defTabSz="889000" rtl="0" eaLnBrk="1" fontAlgn="base" latinLnBrk="0" hangingPunct="1">
                        <a:lnSpc>
                          <a:spcPct val="90000"/>
                        </a:lnSpc>
                        <a:spcBef>
                          <a:spcPct val="0"/>
                        </a:spcBef>
                        <a:spcAft>
                          <a:spcPct val="35000"/>
                        </a:spcAft>
                        <a:buClr>
                          <a:srgbClr val="33CC33"/>
                        </a:buClr>
                        <a:buFont typeface="Wingdings" pitchFamily="2" charset="2"/>
                        <a:buNone/>
                      </a:pPr>
                      <a:r>
                        <a:rPr lang="en-US" altLang="zh-CN" sz="1600" b="1" kern="0" dirty="0">
                          <a:solidFill>
                            <a:srgbClr val="3366CC"/>
                          </a:solidFill>
                          <a:latin typeface="华文中宋" pitchFamily="2" charset="-122"/>
                          <a:ea typeface="华文中宋" pitchFamily="2" charset="-122"/>
                          <a:cs typeface="+mn-cs"/>
                        </a:rPr>
                        <a:t>0.1</a:t>
                      </a:r>
                      <a:r>
                        <a:rPr lang="zh-CN" altLang="en-US" sz="1600" b="1" kern="0" dirty="0">
                          <a:solidFill>
                            <a:srgbClr val="3366CC"/>
                          </a:solidFill>
                          <a:latin typeface="华文中宋" pitchFamily="2" charset="-122"/>
                          <a:ea typeface="华文中宋" pitchFamily="2" charset="-122"/>
                          <a:cs typeface="+mn-cs"/>
                        </a:rPr>
                        <a:t>点</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pPr marL="571500" lvl="0" indent="-571500" algn="ctr" defTabSz="889000" rtl="0" eaLnBrk="1" fontAlgn="base" latinLnBrk="0" hangingPunct="1">
                        <a:lnSpc>
                          <a:spcPct val="90000"/>
                        </a:lnSpc>
                        <a:spcBef>
                          <a:spcPct val="0"/>
                        </a:spcBef>
                        <a:spcAft>
                          <a:spcPct val="35000"/>
                        </a:spcAft>
                        <a:buClr>
                          <a:srgbClr val="33CC33"/>
                        </a:buClr>
                        <a:buFont typeface="Wingdings" pitchFamily="2" charset="2"/>
                        <a:buNone/>
                      </a:pPr>
                      <a:r>
                        <a:rPr lang="en-US" altLang="zh-CN" sz="1600" b="1" kern="0" dirty="0">
                          <a:solidFill>
                            <a:srgbClr val="3366CC"/>
                          </a:solidFill>
                          <a:latin typeface="华文中宋" pitchFamily="2" charset="-122"/>
                          <a:ea typeface="华文中宋" pitchFamily="2" charset="-122"/>
                          <a:cs typeface="+mn-cs"/>
                        </a:rPr>
                        <a:t>0.2</a:t>
                      </a:r>
                      <a:r>
                        <a:rPr lang="zh-CN" altLang="en-US" sz="1600" b="1" kern="0" dirty="0">
                          <a:solidFill>
                            <a:srgbClr val="3366CC"/>
                          </a:solidFill>
                          <a:latin typeface="华文中宋" pitchFamily="2" charset="-122"/>
                          <a:ea typeface="华文中宋" pitchFamily="2" charset="-122"/>
                          <a:cs typeface="+mn-cs"/>
                        </a:rPr>
                        <a:t>点</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6641">
                <a:tc>
                  <a:txBody>
                    <a:bodyPr/>
                    <a:lstStyle/>
                    <a:p>
                      <a:pPr marL="571500" marR="0" lvl="0" indent="-571500" algn="l" defTabSz="889000" rtl="0" eaLnBrk="1" fontAlgn="base" latinLnBrk="0" hangingPunct="1">
                        <a:lnSpc>
                          <a:spcPct val="90000"/>
                        </a:lnSpc>
                        <a:spcBef>
                          <a:spcPct val="0"/>
                        </a:spcBef>
                        <a:spcAft>
                          <a:spcPct val="35000"/>
                        </a:spcAft>
                        <a:buClr>
                          <a:srgbClr val="33CC33"/>
                        </a:buClr>
                        <a:buSzTx/>
                        <a:buFont typeface="Wingdings" pitchFamily="2" charset="2"/>
                        <a:buNone/>
                        <a:tabLst/>
                        <a:defRPr/>
                      </a:pPr>
                      <a:r>
                        <a:rPr lang="zh-CN" altLang="en-US" sz="1600" b="1" kern="0" dirty="0" smtClean="0">
                          <a:solidFill>
                            <a:srgbClr val="3366CC"/>
                          </a:solidFill>
                          <a:latin typeface="华文中宋" pitchFamily="2" charset="-122"/>
                          <a:ea typeface="华文中宋" pitchFamily="2" charset="-122"/>
                          <a:cs typeface="+mn-cs"/>
                        </a:rPr>
                        <a:t>合约月份</a:t>
                      </a: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571500" marR="0" lvl="0" indent="-571500" algn="ctr" defTabSz="889000" rtl="0" eaLnBrk="1" fontAlgn="base" latinLnBrk="0" hangingPunct="1">
                        <a:lnSpc>
                          <a:spcPct val="90000"/>
                        </a:lnSpc>
                        <a:spcBef>
                          <a:spcPct val="0"/>
                        </a:spcBef>
                        <a:spcAft>
                          <a:spcPct val="35000"/>
                        </a:spcAft>
                        <a:buClr>
                          <a:srgbClr val="33CC33"/>
                        </a:buClr>
                        <a:buSzTx/>
                        <a:buFont typeface="Wingdings" pitchFamily="2" charset="2"/>
                        <a:buNone/>
                        <a:tabLst/>
                        <a:defRPr/>
                      </a:pPr>
                      <a:r>
                        <a:rPr lang="zh-CN" altLang="en-US" sz="1600" b="1" kern="0" dirty="0" smtClean="0">
                          <a:solidFill>
                            <a:srgbClr val="3366CC"/>
                          </a:solidFill>
                          <a:latin typeface="华文中宋" pitchFamily="2" charset="-122"/>
                          <a:ea typeface="华文中宋" pitchFamily="2" charset="-122"/>
                          <a:cs typeface="+mn-cs"/>
                        </a:rPr>
                        <a:t>当月、下</a:t>
                      </a:r>
                      <a:r>
                        <a:rPr lang="en-US" altLang="zh-CN" sz="1600" b="1" kern="0" dirty="0" smtClean="0">
                          <a:solidFill>
                            <a:srgbClr val="3366CC"/>
                          </a:solidFill>
                          <a:latin typeface="华文中宋" pitchFamily="2" charset="-122"/>
                          <a:ea typeface="华文中宋" pitchFamily="2" charset="-122"/>
                          <a:cs typeface="+mn-cs"/>
                        </a:rPr>
                        <a:t>2</a:t>
                      </a:r>
                      <a:r>
                        <a:rPr lang="zh-CN" altLang="en-US" sz="1600" b="1" kern="0" dirty="0" smtClean="0">
                          <a:solidFill>
                            <a:srgbClr val="3366CC"/>
                          </a:solidFill>
                          <a:latin typeface="华文中宋" pitchFamily="2" charset="-122"/>
                          <a:ea typeface="华文中宋" pitchFamily="2" charset="-122"/>
                          <a:cs typeface="+mn-cs"/>
                        </a:rPr>
                        <a:t>个月及随后</a:t>
                      </a:r>
                      <a:r>
                        <a:rPr lang="en-US" altLang="zh-CN" sz="1600" b="1" kern="0" dirty="0" smtClean="0">
                          <a:solidFill>
                            <a:srgbClr val="3366CC"/>
                          </a:solidFill>
                          <a:latin typeface="华文中宋" pitchFamily="2" charset="-122"/>
                          <a:ea typeface="华文中宋" pitchFamily="2" charset="-122"/>
                          <a:cs typeface="+mn-cs"/>
                        </a:rPr>
                        <a:t>2</a:t>
                      </a:r>
                      <a:r>
                        <a:rPr lang="zh-CN" altLang="en-US" sz="1600" b="1" kern="0" dirty="0" smtClean="0">
                          <a:solidFill>
                            <a:srgbClr val="3366CC"/>
                          </a:solidFill>
                          <a:latin typeface="华文中宋" pitchFamily="2" charset="-122"/>
                          <a:ea typeface="华文中宋" pitchFamily="2" charset="-122"/>
                          <a:cs typeface="+mn-cs"/>
                        </a:rPr>
                        <a:t>个季月</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pPr marL="571500" marR="0" lvl="0" indent="-571500" algn="ctr" defTabSz="889000" rtl="0" eaLnBrk="1" fontAlgn="base" latinLnBrk="0" hangingPunct="1">
                        <a:lnSpc>
                          <a:spcPct val="90000"/>
                        </a:lnSpc>
                        <a:spcBef>
                          <a:spcPct val="0"/>
                        </a:spcBef>
                        <a:spcAft>
                          <a:spcPct val="35000"/>
                        </a:spcAft>
                        <a:buClr>
                          <a:srgbClr val="33CC33"/>
                        </a:buClr>
                        <a:buSzTx/>
                        <a:buFont typeface="Wingdings" pitchFamily="2" charset="2"/>
                        <a:buNone/>
                        <a:tabLst/>
                        <a:defRPr/>
                      </a:pPr>
                      <a:r>
                        <a:rPr lang="zh-CN" altLang="en-US" sz="1600" b="1" kern="0" dirty="0" smtClean="0">
                          <a:solidFill>
                            <a:srgbClr val="3366CC"/>
                          </a:solidFill>
                          <a:latin typeface="华文中宋" pitchFamily="2" charset="-122"/>
                          <a:ea typeface="华文中宋" pitchFamily="2" charset="-122"/>
                          <a:cs typeface="+mn-cs"/>
                        </a:rPr>
                        <a:t>当月、下月及随后两个季月</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2125">
                <a:tc rowSpan="2">
                  <a:txBody>
                    <a:bodyPr/>
                    <a:lstStyle/>
                    <a:p>
                      <a:pPr marL="571500" lvl="0" indent="-571500" algn="l" defTabSz="889000" rtl="0" eaLnBrk="1" fontAlgn="base" latinLnBrk="0" hangingPunct="1">
                        <a:lnSpc>
                          <a:spcPct val="90000"/>
                        </a:lnSpc>
                        <a:spcBef>
                          <a:spcPct val="0"/>
                        </a:spcBef>
                        <a:spcAft>
                          <a:spcPct val="35000"/>
                        </a:spcAft>
                        <a:buClr>
                          <a:srgbClr val="33CC33"/>
                        </a:buClr>
                        <a:buFont typeface="Wingdings" pitchFamily="2" charset="2"/>
                        <a:buNone/>
                      </a:pPr>
                      <a:r>
                        <a:rPr lang="zh-CN" altLang="en-US" sz="1600" b="1" kern="0" dirty="0" smtClean="0">
                          <a:solidFill>
                            <a:srgbClr val="3366CC"/>
                          </a:solidFill>
                          <a:latin typeface="华文中宋" pitchFamily="2" charset="-122"/>
                          <a:ea typeface="华文中宋" pitchFamily="2" charset="-122"/>
                          <a:cs typeface="+mn-cs"/>
                        </a:rPr>
                        <a:t>行权价格</a:t>
                      </a:r>
                      <a:r>
                        <a:rPr lang="zh-CN" altLang="en-US" sz="1600" b="1" kern="0" dirty="0">
                          <a:solidFill>
                            <a:srgbClr val="3366CC"/>
                          </a:solidFill>
                          <a:latin typeface="华文中宋" pitchFamily="2" charset="-122"/>
                          <a:ea typeface="华文中宋" pitchFamily="2" charset="-122"/>
                          <a:cs typeface="+mn-cs"/>
                        </a:rPr>
                        <a:t>间距</a:t>
                      </a: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600" b="1" kern="0" dirty="0" smtClean="0">
                          <a:solidFill>
                            <a:srgbClr val="3366CC"/>
                          </a:solidFill>
                          <a:latin typeface="华文中宋" pitchFamily="2" charset="-122"/>
                          <a:ea typeface="华文中宋" pitchFamily="2" charset="-122"/>
                          <a:cs typeface="+mn-cs"/>
                        </a:rPr>
                        <a:t>当月、下</a:t>
                      </a:r>
                      <a:r>
                        <a:rPr lang="en-US" altLang="zh-CN" sz="1600" b="1" kern="0" dirty="0" smtClean="0">
                          <a:solidFill>
                            <a:srgbClr val="3366CC"/>
                          </a:solidFill>
                          <a:latin typeface="华文中宋" pitchFamily="2" charset="-122"/>
                          <a:ea typeface="华文中宋" pitchFamily="2" charset="-122"/>
                          <a:cs typeface="+mn-cs"/>
                        </a:rPr>
                        <a:t>2</a:t>
                      </a:r>
                      <a:r>
                        <a:rPr lang="zh-CN" altLang="en-US" sz="1600" b="1" kern="0" dirty="0" smtClean="0">
                          <a:solidFill>
                            <a:srgbClr val="3366CC"/>
                          </a:solidFill>
                          <a:latin typeface="华文中宋" pitchFamily="2" charset="-122"/>
                          <a:ea typeface="华文中宋" pitchFamily="2" charset="-122"/>
                          <a:cs typeface="+mn-cs"/>
                        </a:rPr>
                        <a:t>个月</a:t>
                      </a:r>
                      <a:r>
                        <a:rPr lang="zh-CN" altLang="en-US" sz="1600" b="1" kern="0" dirty="0">
                          <a:solidFill>
                            <a:srgbClr val="3366CC"/>
                          </a:solidFill>
                          <a:latin typeface="华文中宋" pitchFamily="2" charset="-122"/>
                          <a:ea typeface="华文中宋" pitchFamily="2" charset="-122"/>
                          <a:cs typeface="+mn-cs"/>
                        </a:rPr>
                        <a:t>合约</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600" b="1" kern="0" dirty="0">
                          <a:solidFill>
                            <a:srgbClr val="3366CC"/>
                          </a:solidFill>
                          <a:latin typeface="华文中宋" pitchFamily="2" charset="-122"/>
                          <a:ea typeface="华文中宋" pitchFamily="2" charset="-122"/>
                          <a:cs typeface="+mn-cs"/>
                        </a:rPr>
                        <a:t>两个季月合约</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i="0" u="none" strike="noStrike" dirty="0" smtClean="0">
                          <a:solidFill>
                            <a:srgbClr val="000000"/>
                          </a:solidFill>
                          <a:latin typeface="华文中宋" pitchFamily="2" charset="-122"/>
                          <a:ea typeface="华文中宋" pitchFamily="2" charset="-122"/>
                        </a:rPr>
                        <a:t>——</a:t>
                      </a:r>
                      <a:endParaRPr lang="zh-CN" altLang="en-US" sz="1600" dirty="0">
                        <a:latin typeface="华文中宋" pitchFamily="2" charset="-122"/>
                        <a:ea typeface="华文中宋" pitchFamily="2" charset="-122"/>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0776">
                <a:tc vMerge="1">
                  <a:txBody>
                    <a:bodyPr/>
                    <a:lstStyle/>
                    <a:p>
                      <a:endParaRPr lang="zh-CN" altLang="en-US"/>
                    </a:p>
                  </a:txBody>
                  <a:tcPr/>
                </a:tc>
                <a:tc>
                  <a:txBody>
                    <a:bodyPr/>
                    <a:lstStyle/>
                    <a:p>
                      <a:pPr algn="ctr" fontAlgn="ctr"/>
                      <a:r>
                        <a:rPr lang="en-US" altLang="zh-CN" sz="1600" b="1" kern="0" dirty="0">
                          <a:solidFill>
                            <a:srgbClr val="3366CC"/>
                          </a:solidFill>
                          <a:latin typeface="华文中宋" pitchFamily="2" charset="-122"/>
                          <a:ea typeface="华文中宋" pitchFamily="2" charset="-122"/>
                          <a:cs typeface="+mn-cs"/>
                        </a:rPr>
                        <a:t>50</a:t>
                      </a:r>
                      <a:r>
                        <a:rPr lang="zh-CN" altLang="en-US" sz="1600" b="1" kern="0" dirty="0">
                          <a:solidFill>
                            <a:srgbClr val="3366CC"/>
                          </a:solidFill>
                          <a:latin typeface="华文中宋" pitchFamily="2" charset="-122"/>
                          <a:ea typeface="华文中宋" pitchFamily="2" charset="-122"/>
                          <a:cs typeface="+mn-cs"/>
                        </a:rPr>
                        <a:t>点</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b="1" kern="0" dirty="0">
                          <a:solidFill>
                            <a:srgbClr val="3366CC"/>
                          </a:solidFill>
                          <a:latin typeface="华文中宋" pitchFamily="2" charset="-122"/>
                          <a:ea typeface="华文中宋" pitchFamily="2" charset="-122"/>
                          <a:cs typeface="+mn-cs"/>
                        </a:rPr>
                        <a:t>100</a:t>
                      </a:r>
                      <a:r>
                        <a:rPr lang="zh-CN" altLang="en-US" sz="1600" b="1" kern="0" dirty="0">
                          <a:solidFill>
                            <a:srgbClr val="3366CC"/>
                          </a:solidFill>
                          <a:latin typeface="华文中宋" pitchFamily="2" charset="-122"/>
                          <a:ea typeface="华文中宋" pitchFamily="2" charset="-122"/>
                          <a:cs typeface="+mn-cs"/>
                        </a:rPr>
                        <a:t>点</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a:p>
                  </a:txBody>
                  <a:tcPr/>
                </a:tc>
              </a:tr>
              <a:tr h="250776">
                <a:tc>
                  <a:txBody>
                    <a:bodyPr/>
                    <a:lstStyle/>
                    <a:p>
                      <a:pPr algn="l" fontAlgn="ctr"/>
                      <a:r>
                        <a:rPr lang="zh-CN" altLang="en-US" sz="1600" b="1" i="0" u="none" strike="noStrike" dirty="0">
                          <a:solidFill>
                            <a:srgbClr val="000000"/>
                          </a:solidFill>
                          <a:latin typeface="华文中宋" pitchFamily="2" charset="-122"/>
                          <a:ea typeface="华文中宋" pitchFamily="2" charset="-122"/>
                        </a:rPr>
                        <a:t>交易时间</a:t>
                      </a: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fontAlgn="ctr"/>
                      <a:r>
                        <a:rPr lang="zh-CN" altLang="en-US" sz="1600" b="0" i="0" u="none" strike="noStrike" dirty="0">
                          <a:solidFill>
                            <a:srgbClr val="000000"/>
                          </a:solidFill>
                          <a:latin typeface="华文中宋" pitchFamily="2" charset="-122"/>
                          <a:ea typeface="华文中宋" pitchFamily="2" charset="-122"/>
                        </a:rPr>
                        <a:t>上午：</a:t>
                      </a:r>
                      <a:r>
                        <a:rPr lang="en-US" altLang="zh-CN" sz="1600" b="0" i="0" u="none" strike="noStrike" dirty="0">
                          <a:solidFill>
                            <a:srgbClr val="000000"/>
                          </a:solidFill>
                          <a:latin typeface="华文中宋" pitchFamily="2" charset="-122"/>
                          <a:ea typeface="华文中宋" pitchFamily="2" charset="-122"/>
                        </a:rPr>
                        <a:t>9:15-11:30</a:t>
                      </a:r>
                      <a:r>
                        <a:rPr lang="zh-CN" altLang="en-US" sz="1600" b="0" i="0" u="none" strike="noStrike" dirty="0">
                          <a:solidFill>
                            <a:srgbClr val="000000"/>
                          </a:solidFill>
                          <a:latin typeface="华文中宋" pitchFamily="2" charset="-122"/>
                          <a:ea typeface="华文中宋" pitchFamily="2" charset="-122"/>
                        </a:rPr>
                        <a:t>，下午：</a:t>
                      </a:r>
                      <a:r>
                        <a:rPr lang="en-US" altLang="zh-CN" sz="1600" b="0" i="0" u="none" strike="noStrike" dirty="0">
                          <a:solidFill>
                            <a:srgbClr val="000000"/>
                          </a:solidFill>
                          <a:latin typeface="华文中宋" pitchFamily="2" charset="-122"/>
                          <a:ea typeface="华文中宋" pitchFamily="2" charset="-122"/>
                        </a:rPr>
                        <a:t>13:00-15:15</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250776">
                <a:tc>
                  <a:txBody>
                    <a:bodyPr/>
                    <a:lstStyle/>
                    <a:p>
                      <a:pPr algn="l" fontAlgn="ctr"/>
                      <a:r>
                        <a:rPr lang="zh-CN" altLang="en-US" sz="1600" b="1" i="0" u="none" strike="noStrike" dirty="0">
                          <a:solidFill>
                            <a:srgbClr val="000000"/>
                          </a:solidFill>
                          <a:latin typeface="华文中宋" pitchFamily="2" charset="-122"/>
                          <a:ea typeface="华文中宋" pitchFamily="2" charset="-122"/>
                        </a:rPr>
                        <a:t>最后交易日交易时间</a:t>
                      </a: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fontAlgn="ctr"/>
                      <a:r>
                        <a:rPr lang="zh-CN" altLang="en-US" sz="1600" b="0" i="0" u="none" strike="noStrike" dirty="0">
                          <a:solidFill>
                            <a:srgbClr val="000000"/>
                          </a:solidFill>
                          <a:latin typeface="华文中宋" pitchFamily="2" charset="-122"/>
                          <a:ea typeface="华文中宋" pitchFamily="2" charset="-122"/>
                        </a:rPr>
                        <a:t>上午：</a:t>
                      </a:r>
                      <a:r>
                        <a:rPr lang="en-US" altLang="zh-CN" sz="1600" b="0" i="0" u="none" strike="noStrike" dirty="0">
                          <a:solidFill>
                            <a:srgbClr val="000000"/>
                          </a:solidFill>
                          <a:latin typeface="华文中宋" pitchFamily="2" charset="-122"/>
                          <a:ea typeface="华文中宋" pitchFamily="2" charset="-122"/>
                        </a:rPr>
                        <a:t>9:15-11:30</a:t>
                      </a:r>
                      <a:r>
                        <a:rPr lang="zh-CN" altLang="en-US" sz="1600" b="0" i="0" u="none" strike="noStrike" dirty="0">
                          <a:solidFill>
                            <a:srgbClr val="000000"/>
                          </a:solidFill>
                          <a:latin typeface="华文中宋" pitchFamily="2" charset="-122"/>
                          <a:ea typeface="华文中宋" pitchFamily="2" charset="-122"/>
                        </a:rPr>
                        <a:t>，下午：</a:t>
                      </a:r>
                      <a:r>
                        <a:rPr lang="en-US" altLang="zh-CN" sz="1600" b="0" i="0" u="none" strike="noStrike" dirty="0">
                          <a:solidFill>
                            <a:srgbClr val="000000"/>
                          </a:solidFill>
                          <a:latin typeface="华文中宋" pitchFamily="2" charset="-122"/>
                          <a:ea typeface="华文中宋" pitchFamily="2" charset="-122"/>
                        </a:rPr>
                        <a:t>13:00-15:00</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492125">
                <a:tc>
                  <a:txBody>
                    <a:bodyPr/>
                    <a:lstStyle/>
                    <a:p>
                      <a:pPr marL="571500" lvl="0" indent="-571500" algn="l" defTabSz="889000" rtl="0" eaLnBrk="1" fontAlgn="base" latinLnBrk="0" hangingPunct="1">
                        <a:lnSpc>
                          <a:spcPct val="90000"/>
                        </a:lnSpc>
                        <a:spcBef>
                          <a:spcPct val="0"/>
                        </a:spcBef>
                        <a:spcAft>
                          <a:spcPct val="35000"/>
                        </a:spcAft>
                        <a:buClr>
                          <a:srgbClr val="33CC33"/>
                        </a:buClr>
                        <a:buFont typeface="Wingdings" pitchFamily="2" charset="2"/>
                        <a:buNone/>
                      </a:pPr>
                      <a:r>
                        <a:rPr lang="zh-CN" altLang="en-US" sz="1600" b="1" kern="0" dirty="0">
                          <a:solidFill>
                            <a:srgbClr val="3366CC"/>
                          </a:solidFill>
                          <a:latin typeface="华文中宋" pitchFamily="2" charset="-122"/>
                          <a:ea typeface="华文中宋" pitchFamily="2" charset="-122"/>
                          <a:cs typeface="+mn-cs"/>
                        </a:rPr>
                        <a:t>每日价格最大波动限制</a:t>
                      </a: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algn="ctr" defTabSz="914400" rtl="0" eaLnBrk="1" fontAlgn="ctr" latinLnBrk="0" hangingPunct="1"/>
                      <a:r>
                        <a:rPr lang="zh-CN" altLang="en-US" sz="1600" b="1" kern="0" dirty="0">
                          <a:solidFill>
                            <a:srgbClr val="3366CC"/>
                          </a:solidFill>
                          <a:latin typeface="华文中宋" pitchFamily="2" charset="-122"/>
                          <a:ea typeface="华文中宋" pitchFamily="2" charset="-122"/>
                          <a:cs typeface="+mn-cs"/>
                        </a:rPr>
                        <a:t>上一交易日沪深</a:t>
                      </a:r>
                      <a:r>
                        <a:rPr lang="en-US" altLang="zh-CN" sz="1600" b="1" kern="0" dirty="0">
                          <a:solidFill>
                            <a:srgbClr val="3366CC"/>
                          </a:solidFill>
                          <a:latin typeface="华文中宋" pitchFamily="2" charset="-122"/>
                          <a:ea typeface="华文中宋" pitchFamily="2" charset="-122"/>
                          <a:cs typeface="+mn-cs"/>
                        </a:rPr>
                        <a:t>300</a:t>
                      </a:r>
                      <a:r>
                        <a:rPr lang="zh-CN" altLang="en-US" sz="1600" b="1" kern="0" dirty="0">
                          <a:solidFill>
                            <a:srgbClr val="3366CC"/>
                          </a:solidFill>
                          <a:latin typeface="华文中宋" pitchFamily="2" charset="-122"/>
                          <a:ea typeface="华文中宋" pitchFamily="2" charset="-122"/>
                          <a:cs typeface="+mn-cs"/>
                        </a:rPr>
                        <a:t>指数收盘价的</a:t>
                      </a:r>
                      <a:r>
                        <a:rPr lang="en-US" altLang="zh-CN" sz="1600" b="1" kern="0" dirty="0">
                          <a:solidFill>
                            <a:srgbClr val="3366CC"/>
                          </a:solidFill>
                          <a:latin typeface="华文中宋" pitchFamily="2" charset="-122"/>
                          <a:ea typeface="华文中宋" pitchFamily="2" charset="-122"/>
                          <a:cs typeface="+mn-cs"/>
                        </a:rPr>
                        <a:t>±10%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pPr marL="0" algn="ctr" defTabSz="914400" rtl="0" eaLnBrk="1" fontAlgn="ctr" latinLnBrk="0" hangingPunct="1"/>
                      <a:r>
                        <a:rPr lang="zh-CN" altLang="en-US" sz="1600" b="1" kern="0" dirty="0">
                          <a:solidFill>
                            <a:srgbClr val="3366CC"/>
                          </a:solidFill>
                          <a:latin typeface="华文中宋" pitchFamily="2" charset="-122"/>
                          <a:ea typeface="华文中宋" pitchFamily="2" charset="-122"/>
                          <a:cs typeface="+mn-cs"/>
                        </a:rPr>
                        <a:t>上一个交易日结算价的</a:t>
                      </a:r>
                      <a:r>
                        <a:rPr lang="en-US" altLang="zh-CN" sz="1600" b="1" kern="0" dirty="0">
                          <a:solidFill>
                            <a:srgbClr val="3366CC"/>
                          </a:solidFill>
                          <a:latin typeface="华文中宋" pitchFamily="2" charset="-122"/>
                          <a:ea typeface="华文中宋" pitchFamily="2" charset="-122"/>
                          <a:cs typeface="+mn-cs"/>
                        </a:rPr>
                        <a:t>±10%</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0776">
                <a:tc>
                  <a:txBody>
                    <a:bodyPr/>
                    <a:lstStyle/>
                    <a:p>
                      <a:pPr marL="571500" lvl="0" indent="-571500" algn="l" defTabSz="889000" rtl="0" eaLnBrk="1" fontAlgn="base" latinLnBrk="0" hangingPunct="1">
                        <a:lnSpc>
                          <a:spcPct val="90000"/>
                        </a:lnSpc>
                        <a:spcBef>
                          <a:spcPct val="0"/>
                        </a:spcBef>
                        <a:spcAft>
                          <a:spcPct val="35000"/>
                        </a:spcAft>
                        <a:buClr>
                          <a:srgbClr val="33CC33"/>
                        </a:buClr>
                        <a:buFont typeface="Wingdings" pitchFamily="2" charset="2"/>
                        <a:buNone/>
                      </a:pPr>
                      <a:r>
                        <a:rPr lang="zh-CN" altLang="en-US" sz="1600" b="1" kern="0" dirty="0">
                          <a:solidFill>
                            <a:srgbClr val="3366CC"/>
                          </a:solidFill>
                          <a:latin typeface="华文中宋" pitchFamily="2" charset="-122"/>
                          <a:ea typeface="华文中宋" pitchFamily="2" charset="-122"/>
                          <a:cs typeface="+mn-cs"/>
                        </a:rPr>
                        <a:t>最低交易保证金</a:t>
                      </a: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ctr"/>
                      <a:r>
                        <a:rPr lang="en-US" altLang="zh-CN" sz="1600" b="1" kern="0" dirty="0">
                          <a:solidFill>
                            <a:srgbClr val="3366CC"/>
                          </a:solidFill>
                          <a:latin typeface="华文中宋" pitchFamily="2" charset="-122"/>
                          <a:ea typeface="华文中宋" pitchFamily="2" charset="-122"/>
                          <a:cs typeface="+mn-cs"/>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1600" b="1" kern="0" dirty="0">
                          <a:solidFill>
                            <a:srgbClr val="3366CC"/>
                          </a:solidFill>
                          <a:latin typeface="华文中宋" pitchFamily="2" charset="-122"/>
                          <a:ea typeface="华文中宋" pitchFamily="2" charset="-122"/>
                          <a:cs typeface="+mn-cs"/>
                        </a:rPr>
                        <a:t>合约价值的</a:t>
                      </a:r>
                      <a:r>
                        <a:rPr lang="en-US" altLang="zh-CN" sz="1600" b="1" kern="0" dirty="0">
                          <a:solidFill>
                            <a:srgbClr val="3366CC"/>
                          </a:solidFill>
                          <a:latin typeface="华文中宋" pitchFamily="2" charset="-122"/>
                          <a:ea typeface="华文中宋" pitchFamily="2" charset="-122"/>
                          <a:cs typeface="+mn-cs"/>
                        </a:rPr>
                        <a:t>12%</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0945">
                <a:tc>
                  <a:txBody>
                    <a:bodyPr/>
                    <a:lstStyle/>
                    <a:p>
                      <a:pPr marL="571500" lvl="0" indent="-571500" algn="l" defTabSz="889000" rtl="0" eaLnBrk="1" fontAlgn="base" latinLnBrk="0" hangingPunct="1">
                        <a:lnSpc>
                          <a:spcPct val="90000"/>
                        </a:lnSpc>
                        <a:spcBef>
                          <a:spcPct val="0"/>
                        </a:spcBef>
                        <a:spcAft>
                          <a:spcPct val="35000"/>
                        </a:spcAft>
                        <a:buClr>
                          <a:srgbClr val="33CC33"/>
                        </a:buClr>
                        <a:buFont typeface="Wingdings" pitchFamily="2" charset="2"/>
                        <a:buNone/>
                      </a:pPr>
                      <a:r>
                        <a:rPr lang="zh-CN" altLang="en-US" sz="1600" b="1" kern="0" dirty="0" smtClean="0">
                          <a:solidFill>
                            <a:srgbClr val="3366CC"/>
                          </a:solidFill>
                          <a:latin typeface="华文中宋" pitchFamily="2" charset="-122"/>
                          <a:ea typeface="华文中宋" pitchFamily="2" charset="-122"/>
                          <a:cs typeface="+mn-cs"/>
                        </a:rPr>
                        <a:t>行权方式</a:t>
                      </a:r>
                      <a:endParaRPr lang="zh-CN" altLang="en-US" sz="1600" b="1" kern="0" dirty="0">
                        <a:solidFill>
                          <a:srgbClr val="3366CC"/>
                        </a:solidFill>
                        <a:latin typeface="华文中宋" pitchFamily="2" charset="-122"/>
                        <a:ea typeface="华文中宋" pitchFamily="2" charset="-122"/>
                        <a:cs typeface="+mn-cs"/>
                      </a:endParaRP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ctr"/>
                      <a:r>
                        <a:rPr lang="zh-CN" altLang="en-US" sz="1600" b="1" kern="0" dirty="0">
                          <a:solidFill>
                            <a:srgbClr val="3366CC"/>
                          </a:solidFill>
                          <a:latin typeface="华文中宋" pitchFamily="2" charset="-122"/>
                          <a:ea typeface="华文中宋" pitchFamily="2" charset="-122"/>
                          <a:cs typeface="+mn-cs"/>
                        </a:rPr>
                        <a:t>欧式</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endParaRPr lang="zh-CN" altLang="en-US" dirty="0"/>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0776">
                <a:tc>
                  <a:txBody>
                    <a:bodyPr/>
                    <a:lstStyle/>
                    <a:p>
                      <a:pPr algn="l" fontAlgn="ctr"/>
                      <a:r>
                        <a:rPr lang="zh-CN" altLang="en-US" sz="1600" b="1" i="0" u="none" strike="noStrike" dirty="0">
                          <a:solidFill>
                            <a:srgbClr val="000000"/>
                          </a:solidFill>
                          <a:latin typeface="华文中宋" pitchFamily="2" charset="-122"/>
                          <a:ea typeface="华文中宋" pitchFamily="2" charset="-122"/>
                        </a:rPr>
                        <a:t>最后交易日</a:t>
                      </a: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fontAlgn="ctr"/>
                      <a:r>
                        <a:rPr lang="zh-CN" altLang="en-US" sz="1600" b="0" i="0" u="none" strike="noStrike" dirty="0">
                          <a:solidFill>
                            <a:srgbClr val="000000"/>
                          </a:solidFill>
                          <a:latin typeface="华文中宋" pitchFamily="2" charset="-122"/>
                          <a:ea typeface="华文中宋" pitchFamily="2" charset="-122"/>
                        </a:rPr>
                        <a:t>合约到期月份的第三个周五，遇国家法定假日顺延</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250776">
                <a:tc>
                  <a:txBody>
                    <a:bodyPr/>
                    <a:lstStyle/>
                    <a:p>
                      <a:pPr algn="l" fontAlgn="ctr"/>
                      <a:r>
                        <a:rPr lang="zh-CN" altLang="en-US" sz="1600" b="1" i="0" u="none" strike="noStrike" dirty="0">
                          <a:solidFill>
                            <a:srgbClr val="000000"/>
                          </a:solidFill>
                          <a:latin typeface="华文中宋" pitchFamily="2" charset="-122"/>
                          <a:ea typeface="华文中宋" pitchFamily="2" charset="-122"/>
                        </a:rPr>
                        <a:t>交割日期</a:t>
                      </a: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fontAlgn="ctr"/>
                      <a:r>
                        <a:rPr lang="zh-CN" altLang="en-US" sz="1600" b="0" i="0" u="none" strike="noStrike" dirty="0">
                          <a:solidFill>
                            <a:srgbClr val="000000"/>
                          </a:solidFill>
                          <a:latin typeface="华文中宋" pitchFamily="2" charset="-122"/>
                          <a:ea typeface="华文中宋" pitchFamily="2" charset="-122"/>
                        </a:rPr>
                        <a:t>同最后交易日</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250776">
                <a:tc>
                  <a:txBody>
                    <a:bodyPr/>
                    <a:lstStyle/>
                    <a:p>
                      <a:pPr algn="l" fontAlgn="ctr"/>
                      <a:r>
                        <a:rPr lang="zh-CN" altLang="en-US" sz="1600" b="1" i="0" u="none" strike="noStrike" dirty="0">
                          <a:solidFill>
                            <a:srgbClr val="000000"/>
                          </a:solidFill>
                          <a:latin typeface="华文中宋" pitchFamily="2" charset="-122"/>
                          <a:ea typeface="华文中宋" pitchFamily="2" charset="-122"/>
                        </a:rPr>
                        <a:t>交割方式</a:t>
                      </a: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fontAlgn="ctr"/>
                      <a:r>
                        <a:rPr lang="zh-CN" altLang="en-US" sz="1600" b="0" i="0" u="none" strike="noStrike" dirty="0">
                          <a:solidFill>
                            <a:srgbClr val="000000"/>
                          </a:solidFill>
                          <a:latin typeface="华文中宋" pitchFamily="2" charset="-122"/>
                          <a:ea typeface="华文中宋" pitchFamily="2" charset="-122"/>
                        </a:rPr>
                        <a:t>现金交割</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250776">
                <a:tc>
                  <a:txBody>
                    <a:bodyPr/>
                    <a:lstStyle/>
                    <a:p>
                      <a:pPr marL="571500" lvl="0" indent="-571500" algn="l" defTabSz="889000" rtl="0" eaLnBrk="1" fontAlgn="base" latinLnBrk="0" hangingPunct="1">
                        <a:lnSpc>
                          <a:spcPct val="90000"/>
                        </a:lnSpc>
                        <a:spcBef>
                          <a:spcPct val="0"/>
                        </a:spcBef>
                        <a:spcAft>
                          <a:spcPct val="35000"/>
                        </a:spcAft>
                        <a:buClr>
                          <a:srgbClr val="33CC33"/>
                        </a:buClr>
                        <a:buFont typeface="Wingdings" pitchFamily="2" charset="2"/>
                        <a:buNone/>
                      </a:pPr>
                      <a:r>
                        <a:rPr lang="zh-CN" altLang="en-US" sz="1600" b="1" kern="0" dirty="0">
                          <a:solidFill>
                            <a:srgbClr val="3366CC"/>
                          </a:solidFill>
                          <a:latin typeface="华文中宋" pitchFamily="2" charset="-122"/>
                          <a:ea typeface="华文中宋" pitchFamily="2" charset="-122"/>
                          <a:cs typeface="+mn-cs"/>
                        </a:rPr>
                        <a:t>交易代码</a:t>
                      </a: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algn="ctr" defTabSz="914400" rtl="0" eaLnBrk="1" fontAlgn="ctr" latinLnBrk="0" hangingPunct="1"/>
                      <a:r>
                        <a:rPr lang="en-US" sz="1600" b="1" kern="0" dirty="0">
                          <a:solidFill>
                            <a:srgbClr val="3366CC"/>
                          </a:solidFill>
                          <a:latin typeface="华文中宋" pitchFamily="2" charset="-122"/>
                          <a:ea typeface="华文中宋" pitchFamily="2" charset="-122"/>
                          <a:cs typeface="+mn-cs"/>
                        </a:rPr>
                        <a:t>IO</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pPr marL="0" algn="ctr" defTabSz="914400" rtl="0" eaLnBrk="1" fontAlgn="ctr" latinLnBrk="0" hangingPunct="1"/>
                      <a:r>
                        <a:rPr lang="en-US" sz="1600" b="1" kern="0" dirty="0">
                          <a:solidFill>
                            <a:srgbClr val="3366CC"/>
                          </a:solidFill>
                          <a:latin typeface="华文中宋" pitchFamily="2" charset="-122"/>
                          <a:ea typeface="华文中宋" pitchFamily="2" charset="-122"/>
                          <a:cs typeface="+mn-cs"/>
                        </a:rPr>
                        <a:t>IF</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0776">
                <a:tc>
                  <a:txBody>
                    <a:bodyPr/>
                    <a:lstStyle/>
                    <a:p>
                      <a:pPr algn="l" fontAlgn="ctr"/>
                      <a:r>
                        <a:rPr lang="zh-CN" altLang="en-US" sz="1600" b="1" i="0" u="none" strike="noStrike" dirty="0">
                          <a:solidFill>
                            <a:srgbClr val="000000"/>
                          </a:solidFill>
                          <a:latin typeface="华文中宋" pitchFamily="2" charset="-122"/>
                          <a:ea typeface="华文中宋" pitchFamily="2" charset="-122"/>
                        </a:rPr>
                        <a:t>上市交易所</a:t>
                      </a: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gridSpan="3">
                  <a:txBody>
                    <a:bodyPr/>
                    <a:lstStyle/>
                    <a:p>
                      <a:pPr algn="ctr" fontAlgn="ctr"/>
                      <a:r>
                        <a:rPr lang="zh-CN" altLang="en-US" sz="1600" b="0" i="0" u="none" strike="noStrike" dirty="0">
                          <a:solidFill>
                            <a:srgbClr val="000000"/>
                          </a:solidFill>
                          <a:latin typeface="华文中宋" pitchFamily="2" charset="-122"/>
                          <a:ea typeface="华文中宋" pitchFamily="2" charset="-122"/>
                        </a:rPr>
                        <a:t>中国金融期货交易所</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endParaRPr lang="zh-CN" altLang="en-US"/>
                    </a:p>
                  </a:txBody>
                  <a:tcPr/>
                </a:tc>
                <a:tc hMerge="1">
                  <a:txBody>
                    <a:bodyPr/>
                    <a:lstStyle/>
                    <a:p>
                      <a:endParaRPr lang="zh-CN" altLang="en-US"/>
                    </a:p>
                  </a:txBody>
                  <a:tcPr/>
                </a:tc>
              </a:tr>
            </a:tbl>
          </a:graphicData>
        </a:graphic>
      </p:graphicFrame>
    </p:spTree>
    <p:extLst>
      <p:ext uri="{BB962C8B-B14F-4D97-AF65-F5344CB8AC3E}">
        <p14:creationId xmlns="" xmlns:p14="http://schemas.microsoft.com/office/powerpoint/2010/main" val="3041683024"/>
      </p:ext>
    </p:extLst>
  </p:cSld>
  <p:clrMapOvr>
    <a:masterClrMapping/>
  </p:clrMapOvr>
  <p:transition spd="med">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r>
              <a:rPr lang="en-US" altLang="zh-CN" smtClean="0"/>
              <a:t>- </a:t>
            </a:r>
            <a:fld id="{A5F9C235-3658-4CBB-9B7C-92C89262753C}" type="slidenum">
              <a:rPr lang="en-US" altLang="zh-CN" smtClean="0"/>
              <a:pPr>
                <a:defRPr/>
              </a:pPr>
              <a:t>5</a:t>
            </a:fld>
            <a:r>
              <a:rPr lang="en-US" altLang="zh-CN" smtClean="0"/>
              <a:t> -</a:t>
            </a:r>
            <a:endParaRPr lang="en-US" altLang="zh-CN"/>
          </a:p>
        </p:txBody>
      </p:sp>
      <p:sp>
        <p:nvSpPr>
          <p:cNvPr id="3" name="TextBox 2"/>
          <p:cNvSpPr txBox="1"/>
          <p:nvPr/>
        </p:nvSpPr>
        <p:spPr>
          <a:xfrm>
            <a:off x="467544" y="908720"/>
            <a:ext cx="2952328" cy="523220"/>
          </a:xfrm>
          <a:prstGeom prst="rect">
            <a:avLst/>
          </a:prstGeom>
          <a:noFill/>
        </p:spPr>
        <p:txBody>
          <a:bodyPr wrap="square" rtlCol="0">
            <a:spAutoFit/>
          </a:bodyPr>
          <a:lstStyle/>
          <a:p>
            <a:r>
              <a:rPr lang="zh-CN" altLang="en-US" sz="2800" b="1" dirty="0">
                <a:solidFill>
                  <a:srgbClr val="3366CC"/>
                </a:solidFill>
                <a:latin typeface="华文中宋" pitchFamily="2" charset="-122"/>
                <a:ea typeface="华文中宋" pitchFamily="2" charset="-122"/>
              </a:rPr>
              <a:t>主要内容：</a:t>
            </a:r>
          </a:p>
        </p:txBody>
      </p:sp>
      <p:graphicFrame>
        <p:nvGraphicFramePr>
          <p:cNvPr id="5" name="图示 4"/>
          <p:cNvGraphicFramePr/>
          <p:nvPr>
            <p:extLst>
              <p:ext uri="{D42A27DB-BD31-4B8C-83A1-F6EECF244321}">
                <p14:modId xmlns="" xmlns:p14="http://schemas.microsoft.com/office/powerpoint/2010/main" val="1854566475"/>
              </p:ext>
            </p:extLst>
          </p:nvPr>
        </p:nvGraphicFramePr>
        <p:xfrm>
          <a:off x="1619672" y="1628800"/>
          <a:ext cx="7128792" cy="41764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23726171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r>
              <a:rPr lang="en-US" altLang="zh-CN" smtClean="0"/>
              <a:t>- </a:t>
            </a:r>
            <a:fld id="{A5F9C235-3658-4CBB-9B7C-92C89262753C}" type="slidenum">
              <a:rPr lang="en-US" altLang="zh-CN" smtClean="0"/>
              <a:pPr>
                <a:defRPr/>
              </a:pPr>
              <a:t>6</a:t>
            </a:fld>
            <a:r>
              <a:rPr lang="en-US" altLang="zh-CN" smtClean="0"/>
              <a:t> -</a:t>
            </a:r>
            <a:endParaRPr lang="en-US" altLang="zh-CN"/>
          </a:p>
        </p:txBody>
      </p:sp>
      <p:sp>
        <p:nvSpPr>
          <p:cNvPr id="6" name="矩形 5"/>
          <p:cNvSpPr>
            <a:spLocks noChangeArrowheads="1"/>
          </p:cNvSpPr>
          <p:nvPr/>
        </p:nvSpPr>
        <p:spPr bwMode="auto">
          <a:xfrm>
            <a:off x="252238" y="548680"/>
            <a:ext cx="7920162" cy="535531"/>
          </a:xfrm>
          <a:prstGeom prst="rect">
            <a:avLst/>
          </a:prstGeom>
          <a:noFill/>
          <a:ln w="9525">
            <a:noFill/>
            <a:miter lim="800000"/>
            <a:headEnd/>
            <a:tailEnd/>
          </a:ln>
        </p:spPr>
        <p:txBody>
          <a:bodyPr wrap="square">
            <a:spAutoFit/>
          </a:bodyPr>
          <a:lstStyle/>
          <a:p>
            <a:pPr eaLnBrk="0" hangingPunct="0">
              <a:lnSpc>
                <a:spcPct val="120000"/>
              </a:lnSpc>
              <a:buClr>
                <a:srgbClr val="33CC33"/>
              </a:buClr>
            </a:pPr>
            <a:r>
              <a:rPr lang="zh-CN" altLang="en-US" sz="2400" b="1" dirty="0" smtClean="0">
                <a:solidFill>
                  <a:srgbClr val="3366CC"/>
                </a:solidFill>
                <a:latin typeface="华文中宋" pitchFamily="2" charset="-122"/>
                <a:ea typeface="华文中宋" pitchFamily="2" charset="-122"/>
              </a:rPr>
              <a:t>期权合约代码的要素</a:t>
            </a:r>
            <a:endParaRPr lang="en-US" altLang="zh-CN" sz="2400" b="1" dirty="0" smtClean="0">
              <a:solidFill>
                <a:srgbClr val="3366CC"/>
              </a:solidFill>
              <a:latin typeface="华文中宋" pitchFamily="2" charset="-122"/>
              <a:ea typeface="华文中宋" pitchFamily="2" charset="-122"/>
            </a:endParaRPr>
          </a:p>
        </p:txBody>
      </p:sp>
      <p:sp>
        <p:nvSpPr>
          <p:cNvPr id="5" name="内容占位符 2"/>
          <p:cNvSpPr txBox="1">
            <a:spLocks/>
          </p:cNvSpPr>
          <p:nvPr/>
        </p:nvSpPr>
        <p:spPr bwMode="auto">
          <a:xfrm>
            <a:off x="611560" y="1268760"/>
            <a:ext cx="7972202" cy="18573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a:lnSpc>
                <a:spcPct val="150000"/>
              </a:lnSpc>
              <a:buClr>
                <a:srgbClr val="33CC33"/>
              </a:buClr>
              <a:buFont typeface="Wingdings" pitchFamily="2" charset="2"/>
              <a:buChar char="n"/>
            </a:pPr>
            <a:r>
              <a:rPr lang="zh-CN" altLang="en-US" sz="2000" b="1" dirty="0" smtClean="0">
                <a:solidFill>
                  <a:srgbClr val="3366CC"/>
                </a:solidFill>
                <a:latin typeface="华文中宋" pitchFamily="2" charset="-122"/>
                <a:ea typeface="华文中宋" pitchFamily="2" charset="-122"/>
              </a:rPr>
              <a:t>沪深</a:t>
            </a:r>
            <a:r>
              <a:rPr lang="en-US" altLang="zh-CN" sz="2000" b="1" dirty="0" smtClean="0">
                <a:solidFill>
                  <a:srgbClr val="3366CC"/>
                </a:solidFill>
                <a:latin typeface="华文中宋" pitchFamily="2" charset="-122"/>
                <a:ea typeface="华文中宋" pitchFamily="2" charset="-122"/>
              </a:rPr>
              <a:t>300</a:t>
            </a:r>
            <a:r>
              <a:rPr lang="zh-CN" altLang="en-US" sz="2000" b="1" dirty="0" smtClean="0">
                <a:solidFill>
                  <a:srgbClr val="3366CC"/>
                </a:solidFill>
                <a:latin typeface="华文中宋" pitchFamily="2" charset="-122"/>
                <a:ea typeface="华文中宋" pitchFamily="2" charset="-122"/>
              </a:rPr>
              <a:t>股指期权合约：</a:t>
            </a:r>
            <a:endParaRPr lang="en-US" altLang="zh-CN" sz="2000" b="1" dirty="0" smtClean="0">
              <a:solidFill>
                <a:srgbClr val="3366CC"/>
              </a:solidFill>
              <a:latin typeface="华文中宋" pitchFamily="2" charset="-122"/>
              <a:ea typeface="华文中宋" pitchFamily="2" charset="-122"/>
            </a:endParaRPr>
          </a:p>
        </p:txBody>
      </p:sp>
      <p:pic>
        <p:nvPicPr>
          <p:cNvPr id="1028" name="Picture 4"/>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067943" y="1340768"/>
            <a:ext cx="2465785" cy="504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nvGrpSpPr>
          <p:cNvPr id="7" name="组合 6"/>
          <p:cNvGrpSpPr/>
          <p:nvPr/>
        </p:nvGrpSpPr>
        <p:grpSpPr>
          <a:xfrm>
            <a:off x="974171" y="2440296"/>
            <a:ext cx="6910197" cy="2284848"/>
            <a:chOff x="974171" y="2440296"/>
            <a:chExt cx="6835615" cy="2507168"/>
          </a:xfrm>
        </p:grpSpPr>
        <p:sp>
          <p:nvSpPr>
            <p:cNvPr id="8" name="任意多边形 7"/>
            <p:cNvSpPr/>
            <p:nvPr/>
          </p:nvSpPr>
          <p:spPr>
            <a:xfrm>
              <a:off x="974171" y="2440296"/>
              <a:ext cx="1546519" cy="618607"/>
            </a:xfrm>
            <a:custGeom>
              <a:avLst/>
              <a:gdLst>
                <a:gd name="connsiteX0" fmla="*/ 0 w 1546519"/>
                <a:gd name="connsiteY0" fmla="*/ 0 h 618607"/>
                <a:gd name="connsiteX1" fmla="*/ 1546519 w 1546519"/>
                <a:gd name="connsiteY1" fmla="*/ 0 h 618607"/>
                <a:gd name="connsiteX2" fmla="*/ 1546519 w 1546519"/>
                <a:gd name="connsiteY2" fmla="*/ 618607 h 618607"/>
                <a:gd name="connsiteX3" fmla="*/ 0 w 1546519"/>
                <a:gd name="connsiteY3" fmla="*/ 618607 h 618607"/>
                <a:gd name="connsiteX4" fmla="*/ 0 w 1546519"/>
                <a:gd name="connsiteY4" fmla="*/ 0 h 618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6519" h="618607">
                  <a:moveTo>
                    <a:pt x="0" y="0"/>
                  </a:moveTo>
                  <a:lnTo>
                    <a:pt x="1546519" y="0"/>
                  </a:lnTo>
                  <a:lnTo>
                    <a:pt x="1546519" y="618607"/>
                  </a:lnTo>
                  <a:lnTo>
                    <a:pt x="0" y="618607"/>
                  </a:lnTo>
                  <a:lnTo>
                    <a:pt x="0" y="0"/>
                  </a:ln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en-US" altLang="zh-CN" sz="2500" kern="1200" dirty="0" smtClean="0"/>
                <a:t>IO</a:t>
              </a:r>
              <a:endParaRPr lang="zh-CN" altLang="en-US" sz="2500" kern="1200" dirty="0"/>
            </a:p>
          </p:txBody>
        </p:sp>
        <p:sp>
          <p:nvSpPr>
            <p:cNvPr id="9" name="任意多边形 8"/>
            <p:cNvSpPr/>
            <p:nvPr/>
          </p:nvSpPr>
          <p:spPr>
            <a:xfrm>
              <a:off x="974171" y="3058904"/>
              <a:ext cx="1546519" cy="1888560"/>
            </a:xfrm>
            <a:custGeom>
              <a:avLst/>
              <a:gdLst>
                <a:gd name="connsiteX0" fmla="*/ 0 w 1546519"/>
                <a:gd name="connsiteY0" fmla="*/ 0 h 1888560"/>
                <a:gd name="connsiteX1" fmla="*/ 1546519 w 1546519"/>
                <a:gd name="connsiteY1" fmla="*/ 0 h 1888560"/>
                <a:gd name="connsiteX2" fmla="*/ 1546519 w 1546519"/>
                <a:gd name="connsiteY2" fmla="*/ 1888560 h 1888560"/>
                <a:gd name="connsiteX3" fmla="*/ 0 w 1546519"/>
                <a:gd name="connsiteY3" fmla="*/ 1888560 h 1888560"/>
                <a:gd name="connsiteX4" fmla="*/ 0 w 1546519"/>
                <a:gd name="connsiteY4" fmla="*/ 0 h 1888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6519" h="1888560">
                  <a:moveTo>
                    <a:pt x="0" y="0"/>
                  </a:moveTo>
                  <a:lnTo>
                    <a:pt x="1546519" y="0"/>
                  </a:lnTo>
                  <a:lnTo>
                    <a:pt x="1546519" y="1888560"/>
                  </a:lnTo>
                  <a:lnTo>
                    <a:pt x="0" y="1888560"/>
                  </a:lnTo>
                  <a:lnTo>
                    <a:pt x="0" y="0"/>
                  </a:lnTo>
                  <a:close/>
                </a:path>
              </a:pathLst>
            </a:cu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b="1" kern="1200" dirty="0" smtClean="0"/>
                <a:t>交易代码：</a:t>
              </a:r>
              <a:r>
                <a:rPr lang="en-US" altLang="zh-CN" sz="1600" kern="1200" dirty="0" smtClean="0"/>
                <a:t>Index Option</a:t>
              </a:r>
              <a:r>
                <a:rPr lang="zh-CN" altLang="en-US" sz="1600" kern="1200" dirty="0" smtClean="0"/>
                <a:t>，合约标的是沪深</a:t>
              </a:r>
              <a:r>
                <a:rPr lang="en-US" altLang="zh-CN" sz="1600" kern="1200" dirty="0" smtClean="0"/>
                <a:t>300</a:t>
              </a:r>
              <a:r>
                <a:rPr lang="zh-CN" altLang="en-US" sz="1600" kern="1200" dirty="0" smtClean="0"/>
                <a:t>指数</a:t>
              </a:r>
              <a:endParaRPr lang="zh-CN" altLang="en-US" sz="1600" kern="1200" dirty="0"/>
            </a:p>
          </p:txBody>
        </p:sp>
        <p:sp>
          <p:nvSpPr>
            <p:cNvPr id="10" name="任意多边形 9"/>
            <p:cNvSpPr/>
            <p:nvPr/>
          </p:nvSpPr>
          <p:spPr>
            <a:xfrm>
              <a:off x="2737203" y="2440296"/>
              <a:ext cx="1546519" cy="618607"/>
            </a:xfrm>
            <a:custGeom>
              <a:avLst/>
              <a:gdLst>
                <a:gd name="connsiteX0" fmla="*/ 0 w 1546519"/>
                <a:gd name="connsiteY0" fmla="*/ 0 h 618607"/>
                <a:gd name="connsiteX1" fmla="*/ 1546519 w 1546519"/>
                <a:gd name="connsiteY1" fmla="*/ 0 h 618607"/>
                <a:gd name="connsiteX2" fmla="*/ 1546519 w 1546519"/>
                <a:gd name="connsiteY2" fmla="*/ 618607 h 618607"/>
                <a:gd name="connsiteX3" fmla="*/ 0 w 1546519"/>
                <a:gd name="connsiteY3" fmla="*/ 618607 h 618607"/>
                <a:gd name="connsiteX4" fmla="*/ 0 w 1546519"/>
                <a:gd name="connsiteY4" fmla="*/ 0 h 618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6519" h="618607">
                  <a:moveTo>
                    <a:pt x="0" y="0"/>
                  </a:moveTo>
                  <a:lnTo>
                    <a:pt x="1546519" y="0"/>
                  </a:lnTo>
                  <a:lnTo>
                    <a:pt x="1546519" y="618607"/>
                  </a:lnTo>
                  <a:lnTo>
                    <a:pt x="0" y="618607"/>
                  </a:lnTo>
                  <a:lnTo>
                    <a:pt x="0" y="0"/>
                  </a:ln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en-US" altLang="zh-CN" sz="2500" kern="1200" dirty="0" smtClean="0"/>
                <a:t>1303</a:t>
              </a:r>
              <a:endParaRPr lang="zh-CN" altLang="en-US" sz="2500" kern="1200" dirty="0"/>
            </a:p>
          </p:txBody>
        </p:sp>
        <p:sp>
          <p:nvSpPr>
            <p:cNvPr id="11" name="任意多边形 10"/>
            <p:cNvSpPr/>
            <p:nvPr/>
          </p:nvSpPr>
          <p:spPr>
            <a:xfrm>
              <a:off x="2737203" y="3058904"/>
              <a:ext cx="1546519" cy="1888560"/>
            </a:xfrm>
            <a:custGeom>
              <a:avLst/>
              <a:gdLst>
                <a:gd name="connsiteX0" fmla="*/ 0 w 1546519"/>
                <a:gd name="connsiteY0" fmla="*/ 0 h 1888560"/>
                <a:gd name="connsiteX1" fmla="*/ 1546519 w 1546519"/>
                <a:gd name="connsiteY1" fmla="*/ 0 h 1888560"/>
                <a:gd name="connsiteX2" fmla="*/ 1546519 w 1546519"/>
                <a:gd name="connsiteY2" fmla="*/ 1888560 h 1888560"/>
                <a:gd name="connsiteX3" fmla="*/ 0 w 1546519"/>
                <a:gd name="connsiteY3" fmla="*/ 1888560 h 1888560"/>
                <a:gd name="connsiteX4" fmla="*/ 0 w 1546519"/>
                <a:gd name="connsiteY4" fmla="*/ 0 h 1888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6519" h="1888560">
                  <a:moveTo>
                    <a:pt x="0" y="0"/>
                  </a:moveTo>
                  <a:lnTo>
                    <a:pt x="1546519" y="0"/>
                  </a:lnTo>
                  <a:lnTo>
                    <a:pt x="1546519" y="1888560"/>
                  </a:lnTo>
                  <a:lnTo>
                    <a:pt x="0" y="1888560"/>
                  </a:lnTo>
                  <a:lnTo>
                    <a:pt x="0" y="0"/>
                  </a:lnTo>
                  <a:close/>
                </a:path>
              </a:pathLst>
            </a:cu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b="1" kern="1200" dirty="0" smtClean="0"/>
                <a:t>合约月份：</a:t>
              </a:r>
              <a:r>
                <a:rPr lang="zh-CN" altLang="en-US" sz="1600" kern="1200" dirty="0" smtClean="0"/>
                <a:t>期权到期月份为</a:t>
              </a:r>
              <a:r>
                <a:rPr lang="en-US" altLang="zh-CN" sz="1600" kern="1200" dirty="0" smtClean="0"/>
                <a:t>2013</a:t>
              </a:r>
              <a:r>
                <a:rPr lang="zh-CN" altLang="en-US" sz="1600" kern="1200" dirty="0" smtClean="0"/>
                <a:t>年</a:t>
              </a:r>
              <a:r>
                <a:rPr lang="en-US" altLang="zh-CN" sz="1600" kern="1200" dirty="0" smtClean="0"/>
                <a:t>3</a:t>
              </a:r>
              <a:r>
                <a:rPr lang="zh-CN" altLang="en-US" sz="1600" kern="1200" dirty="0" smtClean="0"/>
                <a:t>月</a:t>
              </a:r>
              <a:endParaRPr lang="zh-CN" altLang="en-US" sz="1600" kern="1200" dirty="0"/>
            </a:p>
          </p:txBody>
        </p:sp>
        <p:sp>
          <p:nvSpPr>
            <p:cNvPr id="12" name="任意多边形 11"/>
            <p:cNvSpPr/>
            <p:nvPr/>
          </p:nvSpPr>
          <p:spPr>
            <a:xfrm>
              <a:off x="4500235" y="2440296"/>
              <a:ext cx="1546519" cy="618607"/>
            </a:xfrm>
            <a:custGeom>
              <a:avLst/>
              <a:gdLst>
                <a:gd name="connsiteX0" fmla="*/ 0 w 1546519"/>
                <a:gd name="connsiteY0" fmla="*/ 0 h 618607"/>
                <a:gd name="connsiteX1" fmla="*/ 1546519 w 1546519"/>
                <a:gd name="connsiteY1" fmla="*/ 0 h 618607"/>
                <a:gd name="connsiteX2" fmla="*/ 1546519 w 1546519"/>
                <a:gd name="connsiteY2" fmla="*/ 618607 h 618607"/>
                <a:gd name="connsiteX3" fmla="*/ 0 w 1546519"/>
                <a:gd name="connsiteY3" fmla="*/ 618607 h 618607"/>
                <a:gd name="connsiteX4" fmla="*/ 0 w 1546519"/>
                <a:gd name="connsiteY4" fmla="*/ 0 h 618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6519" h="618607">
                  <a:moveTo>
                    <a:pt x="0" y="0"/>
                  </a:moveTo>
                  <a:lnTo>
                    <a:pt x="1546519" y="0"/>
                  </a:lnTo>
                  <a:lnTo>
                    <a:pt x="1546519" y="618607"/>
                  </a:lnTo>
                  <a:lnTo>
                    <a:pt x="0" y="618607"/>
                  </a:lnTo>
                  <a:lnTo>
                    <a:pt x="0" y="0"/>
                  </a:ln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en-US" altLang="zh-CN" sz="2500" kern="1200" dirty="0" smtClean="0"/>
                <a:t>C</a:t>
              </a:r>
              <a:endParaRPr lang="zh-CN" altLang="en-US" sz="2500" kern="1200" dirty="0"/>
            </a:p>
          </p:txBody>
        </p:sp>
        <p:sp>
          <p:nvSpPr>
            <p:cNvPr id="13" name="任意多边形 12"/>
            <p:cNvSpPr/>
            <p:nvPr/>
          </p:nvSpPr>
          <p:spPr>
            <a:xfrm>
              <a:off x="4500235" y="3058904"/>
              <a:ext cx="1546519" cy="1888560"/>
            </a:xfrm>
            <a:custGeom>
              <a:avLst/>
              <a:gdLst>
                <a:gd name="connsiteX0" fmla="*/ 0 w 1546519"/>
                <a:gd name="connsiteY0" fmla="*/ 0 h 1888560"/>
                <a:gd name="connsiteX1" fmla="*/ 1546519 w 1546519"/>
                <a:gd name="connsiteY1" fmla="*/ 0 h 1888560"/>
                <a:gd name="connsiteX2" fmla="*/ 1546519 w 1546519"/>
                <a:gd name="connsiteY2" fmla="*/ 1888560 h 1888560"/>
                <a:gd name="connsiteX3" fmla="*/ 0 w 1546519"/>
                <a:gd name="connsiteY3" fmla="*/ 1888560 h 1888560"/>
                <a:gd name="connsiteX4" fmla="*/ 0 w 1546519"/>
                <a:gd name="connsiteY4" fmla="*/ 0 h 1888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6519" h="1888560">
                  <a:moveTo>
                    <a:pt x="0" y="0"/>
                  </a:moveTo>
                  <a:lnTo>
                    <a:pt x="1546519" y="0"/>
                  </a:lnTo>
                  <a:lnTo>
                    <a:pt x="1546519" y="1888560"/>
                  </a:lnTo>
                  <a:lnTo>
                    <a:pt x="0" y="1888560"/>
                  </a:lnTo>
                  <a:lnTo>
                    <a:pt x="0" y="0"/>
                  </a:lnTo>
                  <a:close/>
                </a:path>
              </a:pathLst>
            </a:cu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b="1" kern="1200" dirty="0" smtClean="0"/>
                <a:t>合约类型：</a:t>
              </a:r>
              <a:r>
                <a:rPr lang="en-US" altLang="zh-CN" sz="1600" kern="1200" dirty="0" smtClean="0"/>
                <a:t>C</a:t>
              </a:r>
              <a:r>
                <a:rPr lang="zh-CN" altLang="en-US" sz="1600" kern="1200" dirty="0" smtClean="0"/>
                <a:t>为看涨期权，</a:t>
              </a:r>
              <a:r>
                <a:rPr lang="en-US" altLang="zh-CN" sz="1600" kern="1200" dirty="0" smtClean="0"/>
                <a:t>P</a:t>
              </a:r>
              <a:r>
                <a:rPr lang="zh-CN" altLang="en-US" sz="1600" kern="1200" dirty="0" smtClean="0"/>
                <a:t>为看跌期权</a:t>
              </a:r>
              <a:endParaRPr lang="zh-CN" altLang="en-US" sz="1600" kern="1200" dirty="0"/>
            </a:p>
          </p:txBody>
        </p:sp>
        <p:sp>
          <p:nvSpPr>
            <p:cNvPr id="14" name="任意多边形 13"/>
            <p:cNvSpPr/>
            <p:nvPr/>
          </p:nvSpPr>
          <p:spPr>
            <a:xfrm>
              <a:off x="6263267" y="2440296"/>
              <a:ext cx="1546519" cy="618607"/>
            </a:xfrm>
            <a:custGeom>
              <a:avLst/>
              <a:gdLst>
                <a:gd name="connsiteX0" fmla="*/ 0 w 1546519"/>
                <a:gd name="connsiteY0" fmla="*/ 0 h 618607"/>
                <a:gd name="connsiteX1" fmla="*/ 1546519 w 1546519"/>
                <a:gd name="connsiteY1" fmla="*/ 0 h 618607"/>
                <a:gd name="connsiteX2" fmla="*/ 1546519 w 1546519"/>
                <a:gd name="connsiteY2" fmla="*/ 618607 h 618607"/>
                <a:gd name="connsiteX3" fmla="*/ 0 w 1546519"/>
                <a:gd name="connsiteY3" fmla="*/ 618607 h 618607"/>
                <a:gd name="connsiteX4" fmla="*/ 0 w 1546519"/>
                <a:gd name="connsiteY4" fmla="*/ 0 h 618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6519" h="618607">
                  <a:moveTo>
                    <a:pt x="0" y="0"/>
                  </a:moveTo>
                  <a:lnTo>
                    <a:pt x="1546519" y="0"/>
                  </a:lnTo>
                  <a:lnTo>
                    <a:pt x="1546519" y="618607"/>
                  </a:lnTo>
                  <a:lnTo>
                    <a:pt x="0" y="618607"/>
                  </a:lnTo>
                  <a:lnTo>
                    <a:pt x="0" y="0"/>
                  </a:ln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en-US" altLang="zh-CN" sz="2500" kern="1200" dirty="0" smtClean="0"/>
                <a:t>2100</a:t>
              </a:r>
              <a:endParaRPr lang="zh-CN" altLang="en-US" sz="2500" kern="1200" dirty="0"/>
            </a:p>
          </p:txBody>
        </p:sp>
        <p:sp>
          <p:nvSpPr>
            <p:cNvPr id="15" name="任意多边形 14"/>
            <p:cNvSpPr/>
            <p:nvPr/>
          </p:nvSpPr>
          <p:spPr>
            <a:xfrm>
              <a:off x="6263267" y="3058904"/>
              <a:ext cx="1546519" cy="1888560"/>
            </a:xfrm>
            <a:custGeom>
              <a:avLst/>
              <a:gdLst>
                <a:gd name="connsiteX0" fmla="*/ 0 w 1546519"/>
                <a:gd name="connsiteY0" fmla="*/ 0 h 1888560"/>
                <a:gd name="connsiteX1" fmla="*/ 1546519 w 1546519"/>
                <a:gd name="connsiteY1" fmla="*/ 0 h 1888560"/>
                <a:gd name="connsiteX2" fmla="*/ 1546519 w 1546519"/>
                <a:gd name="connsiteY2" fmla="*/ 1888560 h 1888560"/>
                <a:gd name="connsiteX3" fmla="*/ 0 w 1546519"/>
                <a:gd name="connsiteY3" fmla="*/ 1888560 h 1888560"/>
                <a:gd name="connsiteX4" fmla="*/ 0 w 1546519"/>
                <a:gd name="connsiteY4" fmla="*/ 0 h 1888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6519" h="1888560">
                  <a:moveTo>
                    <a:pt x="0" y="0"/>
                  </a:moveTo>
                  <a:lnTo>
                    <a:pt x="1546519" y="0"/>
                  </a:lnTo>
                  <a:lnTo>
                    <a:pt x="1546519" y="1888560"/>
                  </a:lnTo>
                  <a:lnTo>
                    <a:pt x="0" y="1888560"/>
                  </a:lnTo>
                  <a:lnTo>
                    <a:pt x="0" y="0"/>
                  </a:lnTo>
                  <a:close/>
                </a:path>
              </a:pathLst>
            </a:cu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b="1" kern="1200" dirty="0" smtClean="0"/>
                <a:t>行权价格：</a:t>
              </a:r>
              <a:r>
                <a:rPr lang="zh-CN" altLang="en-US" sz="1600" kern="1200" dirty="0" smtClean="0"/>
                <a:t>该期权合约行权价格为</a:t>
              </a:r>
              <a:r>
                <a:rPr lang="en-US" altLang="zh-CN" sz="1600" kern="1200" dirty="0" smtClean="0"/>
                <a:t>2100</a:t>
              </a:r>
              <a:r>
                <a:rPr lang="zh-CN" altLang="en-US" sz="1600" kern="1200" dirty="0" smtClean="0"/>
                <a:t>点</a:t>
              </a:r>
              <a:endParaRPr lang="zh-CN" altLang="en-US" sz="1600" kern="1200" dirty="0"/>
            </a:p>
          </p:txBody>
        </p:sp>
      </p:grpSp>
    </p:spTree>
    <p:extLst>
      <p:ext uri="{BB962C8B-B14F-4D97-AF65-F5344CB8AC3E}">
        <p14:creationId xmlns="" xmlns:p14="http://schemas.microsoft.com/office/powerpoint/2010/main" val="4740894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988840"/>
            <a:ext cx="8445624" cy="2664296"/>
          </a:xfrm>
        </p:spPr>
        <p:txBody>
          <a:bodyPr/>
          <a:lstStyle/>
          <a:p>
            <a:pPr>
              <a:lnSpc>
                <a:spcPct val="150000"/>
              </a:lnSpc>
              <a:buClr>
                <a:srgbClr val="33CC33"/>
              </a:buClr>
              <a:buFont typeface="Wingdings" pitchFamily="2" charset="2"/>
              <a:buChar char="n"/>
              <a:defRPr/>
            </a:pPr>
            <a:r>
              <a:rPr lang="zh-CN" altLang="en-US" sz="2000" dirty="0" smtClean="0">
                <a:solidFill>
                  <a:srgbClr val="3366CC"/>
                </a:solidFill>
                <a:latin typeface="华文中宋" pitchFamily="2" charset="-122"/>
                <a:ea typeface="华文中宋" pitchFamily="2" charset="-122"/>
              </a:rPr>
              <a:t>合约乘数：</a:t>
            </a:r>
            <a:r>
              <a:rPr lang="zh-CN" altLang="zh-CN" sz="2000" dirty="0">
                <a:solidFill>
                  <a:srgbClr val="3366CC"/>
                </a:solidFill>
                <a:latin typeface="华文中宋" pitchFamily="2" charset="-122"/>
                <a:ea typeface="华文中宋" pitchFamily="2" charset="-122"/>
              </a:rPr>
              <a:t>每点</a:t>
            </a:r>
            <a:r>
              <a:rPr lang="en-US" altLang="zh-CN" sz="2000" dirty="0">
                <a:solidFill>
                  <a:srgbClr val="3366CC"/>
                </a:solidFill>
                <a:latin typeface="华文中宋" pitchFamily="2" charset="-122"/>
                <a:ea typeface="华文中宋" pitchFamily="2" charset="-122"/>
              </a:rPr>
              <a:t>100</a:t>
            </a:r>
            <a:r>
              <a:rPr lang="zh-CN" altLang="zh-CN" sz="2000" dirty="0">
                <a:solidFill>
                  <a:srgbClr val="3366CC"/>
                </a:solidFill>
                <a:latin typeface="华文中宋" pitchFamily="2" charset="-122"/>
                <a:ea typeface="华文中宋" pitchFamily="2" charset="-122"/>
              </a:rPr>
              <a:t>元</a:t>
            </a:r>
            <a:r>
              <a:rPr lang="zh-CN" altLang="zh-CN" sz="2000" dirty="0" smtClean="0">
                <a:solidFill>
                  <a:srgbClr val="3366CC"/>
                </a:solidFill>
                <a:latin typeface="华文中宋" pitchFamily="2" charset="-122"/>
                <a:ea typeface="华文中宋" pitchFamily="2" charset="-122"/>
              </a:rPr>
              <a:t>人民币</a:t>
            </a:r>
            <a:r>
              <a:rPr lang="zh-CN" altLang="en-US" sz="2000" dirty="0" smtClean="0">
                <a:solidFill>
                  <a:srgbClr val="3366CC"/>
                </a:solidFill>
                <a:latin typeface="华文中宋" pitchFamily="2" charset="-122"/>
                <a:ea typeface="华文中宋" pitchFamily="2" charset="-122"/>
              </a:rPr>
              <a:t>；</a:t>
            </a:r>
            <a:endParaRPr lang="en-US" altLang="zh-CN" sz="2000" dirty="0" smtClean="0">
              <a:solidFill>
                <a:srgbClr val="3366CC"/>
              </a:solidFill>
              <a:latin typeface="华文中宋" pitchFamily="2" charset="-122"/>
              <a:ea typeface="华文中宋" pitchFamily="2" charset="-122"/>
            </a:endParaRPr>
          </a:p>
          <a:p>
            <a:pPr>
              <a:lnSpc>
                <a:spcPct val="150000"/>
              </a:lnSpc>
              <a:buClr>
                <a:srgbClr val="33CC33"/>
              </a:buClr>
              <a:buFont typeface="Wingdings" pitchFamily="2" charset="2"/>
              <a:buChar char="n"/>
              <a:defRPr/>
            </a:pPr>
            <a:endParaRPr lang="en-US" altLang="zh-CN" sz="2000" dirty="0" smtClean="0">
              <a:solidFill>
                <a:srgbClr val="3366CC"/>
              </a:solidFill>
              <a:latin typeface="华文中宋" pitchFamily="2" charset="-122"/>
              <a:ea typeface="华文中宋" pitchFamily="2" charset="-122"/>
            </a:endParaRPr>
          </a:p>
          <a:p>
            <a:pPr>
              <a:lnSpc>
                <a:spcPct val="150000"/>
              </a:lnSpc>
              <a:buClr>
                <a:srgbClr val="33CC33"/>
              </a:buClr>
              <a:buFont typeface="Wingdings" pitchFamily="2" charset="2"/>
              <a:buChar char="n"/>
              <a:defRPr/>
            </a:pPr>
            <a:r>
              <a:rPr lang="zh-CN" altLang="zh-CN" sz="2000" dirty="0" smtClean="0">
                <a:solidFill>
                  <a:srgbClr val="3366CC"/>
                </a:solidFill>
                <a:latin typeface="华文中宋" pitchFamily="2" charset="-122"/>
                <a:ea typeface="华文中宋" pitchFamily="2" charset="-122"/>
              </a:rPr>
              <a:t>按照国际惯例，股指期权合约普遍采用“点”作为权利金报价单位</a:t>
            </a:r>
            <a:r>
              <a:rPr lang="zh-CN" altLang="en-US" sz="2000" dirty="0" smtClean="0">
                <a:solidFill>
                  <a:srgbClr val="3366CC"/>
                </a:solidFill>
                <a:latin typeface="华文中宋" pitchFamily="2" charset="-122"/>
                <a:ea typeface="华文中宋" pitchFamily="2" charset="-122"/>
              </a:rPr>
              <a:t>；</a:t>
            </a:r>
            <a:endParaRPr lang="en-US" altLang="zh-CN" sz="2000" dirty="0" smtClean="0">
              <a:solidFill>
                <a:srgbClr val="3366CC"/>
              </a:solidFill>
              <a:latin typeface="华文中宋" pitchFamily="2" charset="-122"/>
              <a:ea typeface="华文中宋" pitchFamily="2" charset="-122"/>
            </a:endParaRPr>
          </a:p>
          <a:p>
            <a:pPr>
              <a:lnSpc>
                <a:spcPct val="150000"/>
              </a:lnSpc>
              <a:buClr>
                <a:srgbClr val="33CC33"/>
              </a:buClr>
              <a:buFont typeface="Wingdings" pitchFamily="2" charset="2"/>
              <a:buChar char="n"/>
              <a:defRPr/>
            </a:pPr>
            <a:endParaRPr lang="en-US" altLang="zh-CN" sz="2000" dirty="0" smtClean="0">
              <a:solidFill>
                <a:srgbClr val="3366CC"/>
              </a:solidFill>
              <a:latin typeface="华文中宋" pitchFamily="2" charset="-122"/>
              <a:ea typeface="华文中宋" pitchFamily="2" charset="-122"/>
            </a:endParaRPr>
          </a:p>
          <a:p>
            <a:pPr>
              <a:lnSpc>
                <a:spcPct val="150000"/>
              </a:lnSpc>
              <a:buClr>
                <a:srgbClr val="33CC33"/>
              </a:buClr>
              <a:buFont typeface="Wingdings" pitchFamily="2" charset="2"/>
              <a:buChar char="n"/>
              <a:defRPr/>
            </a:pPr>
            <a:r>
              <a:rPr lang="zh-CN" altLang="en-US" sz="2000" dirty="0" smtClean="0">
                <a:solidFill>
                  <a:srgbClr val="3366CC"/>
                </a:solidFill>
                <a:latin typeface="华文中宋" pitchFamily="2" charset="-122"/>
                <a:ea typeface="华文中宋" pitchFamily="2" charset="-122"/>
              </a:rPr>
              <a:t>最小变动价位：</a:t>
            </a:r>
            <a:r>
              <a:rPr lang="en-US" altLang="zh-CN" sz="2000" dirty="0" smtClean="0">
                <a:solidFill>
                  <a:srgbClr val="3366CC"/>
                </a:solidFill>
                <a:latin typeface="华文中宋" pitchFamily="2" charset="-122"/>
                <a:ea typeface="华文中宋" pitchFamily="2" charset="-122"/>
              </a:rPr>
              <a:t>0.1</a:t>
            </a:r>
            <a:r>
              <a:rPr lang="zh-CN" altLang="zh-CN" sz="2000" dirty="0" smtClean="0">
                <a:solidFill>
                  <a:srgbClr val="3366CC"/>
                </a:solidFill>
                <a:latin typeface="华文中宋" pitchFamily="2" charset="-122"/>
                <a:ea typeface="华文中宋" pitchFamily="2" charset="-122"/>
              </a:rPr>
              <a:t>点</a:t>
            </a:r>
            <a:r>
              <a:rPr lang="zh-CN" altLang="en-US" sz="2000" dirty="0" smtClean="0">
                <a:solidFill>
                  <a:srgbClr val="3366CC"/>
                </a:solidFill>
                <a:latin typeface="华文中宋" pitchFamily="2" charset="-122"/>
                <a:ea typeface="华文中宋" pitchFamily="2" charset="-122"/>
              </a:rPr>
              <a:t>（</a:t>
            </a:r>
            <a:r>
              <a:rPr lang="en-US" altLang="zh-CN" sz="2000" dirty="0" smtClean="0">
                <a:solidFill>
                  <a:srgbClr val="3366CC"/>
                </a:solidFill>
                <a:latin typeface="华文中宋" pitchFamily="2" charset="-122"/>
                <a:ea typeface="华文中宋" pitchFamily="2" charset="-122"/>
              </a:rPr>
              <a:t>10</a:t>
            </a:r>
            <a:r>
              <a:rPr lang="zh-CN" altLang="zh-CN" sz="2000" dirty="0" smtClean="0">
                <a:solidFill>
                  <a:srgbClr val="3366CC"/>
                </a:solidFill>
                <a:latin typeface="华文中宋" pitchFamily="2" charset="-122"/>
                <a:ea typeface="华文中宋" pitchFamily="2" charset="-122"/>
              </a:rPr>
              <a:t>元</a:t>
            </a:r>
            <a:r>
              <a:rPr lang="zh-CN" altLang="en-US" sz="2000" dirty="0" smtClean="0">
                <a:solidFill>
                  <a:srgbClr val="3366CC"/>
                </a:solidFill>
                <a:latin typeface="华文中宋" pitchFamily="2" charset="-122"/>
                <a:ea typeface="华文中宋" pitchFamily="2" charset="-122"/>
              </a:rPr>
              <a:t>）；</a:t>
            </a:r>
            <a:endParaRPr lang="en-US" altLang="zh-CN" sz="2000" dirty="0" smtClean="0">
              <a:solidFill>
                <a:srgbClr val="3366CC"/>
              </a:solidFill>
              <a:latin typeface="华文中宋" pitchFamily="2" charset="-122"/>
              <a:ea typeface="华文中宋" pitchFamily="2" charset="-122"/>
            </a:endParaRPr>
          </a:p>
          <a:p>
            <a:pPr>
              <a:lnSpc>
                <a:spcPct val="150000"/>
              </a:lnSpc>
              <a:buClr>
                <a:srgbClr val="33CC33"/>
              </a:buClr>
              <a:buFont typeface="Wingdings" pitchFamily="2" charset="2"/>
              <a:buChar char="n"/>
              <a:defRPr/>
            </a:pPr>
            <a:endParaRPr lang="en-US" altLang="zh-CN" sz="2000" dirty="0" smtClean="0">
              <a:solidFill>
                <a:srgbClr val="3366CC"/>
              </a:solidFill>
              <a:latin typeface="华文中宋" pitchFamily="2" charset="-122"/>
              <a:ea typeface="华文中宋" pitchFamily="2" charset="-122"/>
            </a:endParaRPr>
          </a:p>
          <a:p>
            <a:pPr>
              <a:lnSpc>
                <a:spcPct val="150000"/>
              </a:lnSpc>
              <a:buClr>
                <a:srgbClr val="33CC33"/>
              </a:buClr>
              <a:buFont typeface="Wingdings" pitchFamily="2" charset="2"/>
              <a:buChar char="n"/>
              <a:defRPr/>
            </a:pPr>
            <a:endParaRPr lang="en-US" altLang="zh-CN" sz="2000" dirty="0" smtClean="0">
              <a:solidFill>
                <a:srgbClr val="3366CC"/>
              </a:solidFill>
              <a:latin typeface="华文中宋" pitchFamily="2" charset="-122"/>
              <a:ea typeface="华文中宋" pitchFamily="2" charset="-122"/>
            </a:endParaRPr>
          </a:p>
          <a:p>
            <a:pPr>
              <a:lnSpc>
                <a:spcPct val="150000"/>
              </a:lnSpc>
              <a:buClr>
                <a:srgbClr val="33CC33"/>
              </a:buClr>
              <a:buFont typeface="Wingdings" pitchFamily="2" charset="2"/>
              <a:buChar char="n"/>
              <a:defRPr/>
            </a:pPr>
            <a:endParaRPr lang="en-US" altLang="zh-CN" sz="2000" dirty="0" smtClean="0">
              <a:solidFill>
                <a:srgbClr val="3366CC"/>
              </a:solidFill>
              <a:latin typeface="华文中宋" pitchFamily="2" charset="-122"/>
              <a:ea typeface="华文中宋" pitchFamily="2" charset="-122"/>
            </a:endParaRPr>
          </a:p>
        </p:txBody>
      </p:sp>
      <p:sp>
        <p:nvSpPr>
          <p:cNvPr id="4" name="灯片编号占位符 3"/>
          <p:cNvSpPr>
            <a:spLocks noGrp="1"/>
          </p:cNvSpPr>
          <p:nvPr>
            <p:ph type="sldNum" sz="quarter" idx="10"/>
          </p:nvPr>
        </p:nvSpPr>
        <p:spPr/>
        <p:txBody>
          <a:bodyPr/>
          <a:lstStyle/>
          <a:p>
            <a:pPr>
              <a:defRPr/>
            </a:pPr>
            <a:r>
              <a:rPr lang="en-US" altLang="zh-CN" smtClean="0"/>
              <a:t>- </a:t>
            </a:r>
            <a:fld id="{662E673C-017F-423C-B7C2-D7AFEEF0A9D1}" type="slidenum">
              <a:rPr lang="en-US" altLang="zh-CN" smtClean="0"/>
              <a:pPr>
                <a:defRPr/>
              </a:pPr>
              <a:t>7</a:t>
            </a:fld>
            <a:r>
              <a:rPr lang="en-US" altLang="zh-CN" smtClean="0"/>
              <a:t> -</a:t>
            </a:r>
            <a:endParaRPr lang="en-US" altLang="zh-CN"/>
          </a:p>
        </p:txBody>
      </p:sp>
      <p:sp>
        <p:nvSpPr>
          <p:cNvPr id="5" name="矩形 4"/>
          <p:cNvSpPr/>
          <p:nvPr/>
        </p:nvSpPr>
        <p:spPr>
          <a:xfrm>
            <a:off x="0" y="908720"/>
            <a:ext cx="7917552" cy="480131"/>
          </a:xfrm>
          <a:prstGeom prst="rect">
            <a:avLst/>
          </a:prstGeom>
        </p:spPr>
        <p:txBody>
          <a:bodyPr wrap="none">
            <a:spAutoFit/>
          </a:bodyPr>
          <a:lstStyle/>
          <a:p>
            <a:pPr marL="571500" lvl="0" indent="-571500" defTabSz="889000">
              <a:lnSpc>
                <a:spcPct val="90000"/>
              </a:lnSpc>
              <a:spcAft>
                <a:spcPct val="35000"/>
              </a:spcAft>
              <a:buClr>
                <a:srgbClr val="33CC33"/>
              </a:buClr>
            </a:pPr>
            <a:r>
              <a:rPr lang="zh-CN" altLang="en-US" sz="2800" b="1" dirty="0" smtClean="0">
                <a:solidFill>
                  <a:srgbClr val="3366CC"/>
                </a:solidFill>
                <a:latin typeface="华文中宋" pitchFamily="2" charset="-122"/>
                <a:ea typeface="华文中宋" pitchFamily="2" charset="-122"/>
              </a:rPr>
              <a:t>   </a:t>
            </a:r>
            <a:r>
              <a:rPr lang="zh-CN" altLang="zh-CN" sz="2400" b="1" dirty="0" smtClean="0">
                <a:solidFill>
                  <a:srgbClr val="3366CC"/>
                </a:solidFill>
                <a:latin typeface="华文中宋" pitchFamily="2" charset="-122"/>
                <a:ea typeface="华文中宋" pitchFamily="2" charset="-122"/>
              </a:rPr>
              <a:t>股指</a:t>
            </a:r>
            <a:r>
              <a:rPr lang="zh-CN" altLang="zh-CN" sz="2400" b="1" dirty="0">
                <a:solidFill>
                  <a:srgbClr val="3366CC"/>
                </a:solidFill>
                <a:latin typeface="华文中宋" pitchFamily="2" charset="-122"/>
                <a:ea typeface="华文中宋" pitchFamily="2" charset="-122"/>
              </a:rPr>
              <a:t>期权</a:t>
            </a:r>
            <a:r>
              <a:rPr lang="zh-CN" altLang="en-US" sz="2400" b="1" dirty="0">
                <a:solidFill>
                  <a:srgbClr val="3366CC"/>
                </a:solidFill>
                <a:latin typeface="华文中宋" pitchFamily="2" charset="-122"/>
                <a:ea typeface="华文中宋" pitchFamily="2" charset="-122"/>
              </a:rPr>
              <a:t>仿真交易</a:t>
            </a:r>
            <a:r>
              <a:rPr lang="zh-CN" altLang="en-US" sz="2400" b="1" dirty="0" smtClean="0">
                <a:solidFill>
                  <a:srgbClr val="3366CC"/>
                </a:solidFill>
                <a:latin typeface="华文中宋" pitchFamily="2" charset="-122"/>
                <a:ea typeface="华文中宋" pitchFamily="2" charset="-122"/>
              </a:rPr>
              <a:t>合约乘数、报价单位及最小变动价位</a:t>
            </a:r>
            <a:endParaRPr lang="zh-CN" altLang="en-US" sz="2400" b="1" dirty="0">
              <a:solidFill>
                <a:srgbClr val="3366CC"/>
              </a:solidFill>
              <a:latin typeface="华文中宋" pitchFamily="2" charset="-122"/>
              <a:ea typeface="华文中宋" pitchFamily="2" charset="-122"/>
            </a:endParaRPr>
          </a:p>
        </p:txBody>
      </p:sp>
    </p:spTree>
    <p:extLst>
      <p:ext uri="{BB962C8B-B14F-4D97-AF65-F5344CB8AC3E}">
        <p14:creationId xmlns="" xmlns:p14="http://schemas.microsoft.com/office/powerpoint/2010/main" val="28339577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988840"/>
            <a:ext cx="8445624" cy="2664296"/>
          </a:xfrm>
        </p:spPr>
        <p:txBody>
          <a:bodyPr/>
          <a:lstStyle/>
          <a:p>
            <a:pPr>
              <a:lnSpc>
                <a:spcPct val="150000"/>
              </a:lnSpc>
              <a:buClr>
                <a:srgbClr val="33CC33"/>
              </a:buClr>
              <a:buFont typeface="Wingdings" pitchFamily="2" charset="2"/>
              <a:buChar char="n"/>
              <a:defRPr/>
            </a:pPr>
            <a:r>
              <a:rPr lang="zh-CN" altLang="en-US" sz="2000" dirty="0" smtClean="0">
                <a:solidFill>
                  <a:srgbClr val="3366CC"/>
                </a:solidFill>
                <a:latin typeface="华文中宋" pitchFamily="2" charset="-122"/>
                <a:ea typeface="华文中宋" pitchFamily="2" charset="-122"/>
              </a:rPr>
              <a:t>看涨期权（ </a:t>
            </a:r>
            <a:r>
              <a:rPr lang="en-US" altLang="zh-CN" sz="2000" dirty="0" smtClean="0">
                <a:solidFill>
                  <a:srgbClr val="3366CC"/>
                </a:solidFill>
                <a:latin typeface="华文中宋" pitchFamily="2" charset="-122"/>
                <a:ea typeface="华文中宋" pitchFamily="2" charset="-122"/>
              </a:rPr>
              <a:t>call option)</a:t>
            </a:r>
          </a:p>
          <a:p>
            <a:pPr>
              <a:lnSpc>
                <a:spcPct val="150000"/>
              </a:lnSpc>
              <a:buClr>
                <a:srgbClr val="33CC33"/>
              </a:buClr>
              <a:buNone/>
              <a:defRPr/>
            </a:pPr>
            <a:r>
              <a:rPr lang="zh-CN" altLang="en-US" sz="2000" dirty="0" smtClean="0">
                <a:solidFill>
                  <a:srgbClr val="3366CC"/>
                </a:solidFill>
                <a:latin typeface="华文中宋" pitchFamily="2" charset="-122"/>
                <a:ea typeface="华文中宋" pitchFamily="2" charset="-122"/>
              </a:rPr>
              <a:t>           是指买方有权在将来某一时间以特定价格买入标的的标准化合约。</a:t>
            </a:r>
          </a:p>
          <a:p>
            <a:pPr>
              <a:lnSpc>
                <a:spcPct val="150000"/>
              </a:lnSpc>
              <a:buClr>
                <a:srgbClr val="33CC33"/>
              </a:buClr>
              <a:buFont typeface="Wingdings" pitchFamily="2" charset="2"/>
              <a:buChar char="n"/>
              <a:defRPr/>
            </a:pPr>
            <a:r>
              <a:rPr lang="zh-CN" altLang="en-US" sz="2000" dirty="0" smtClean="0">
                <a:solidFill>
                  <a:srgbClr val="3366CC"/>
                </a:solidFill>
                <a:latin typeface="华文中宋" pitchFamily="2" charset="-122"/>
                <a:ea typeface="华文中宋" pitchFamily="2" charset="-122"/>
              </a:rPr>
              <a:t>看跌期权（</a:t>
            </a:r>
            <a:r>
              <a:rPr lang="en-US" altLang="zh-CN" sz="2000" dirty="0" smtClean="0">
                <a:solidFill>
                  <a:srgbClr val="3366CC"/>
                </a:solidFill>
                <a:latin typeface="华文中宋" pitchFamily="2" charset="-122"/>
                <a:ea typeface="华文中宋" pitchFamily="2" charset="-122"/>
              </a:rPr>
              <a:t>put option</a:t>
            </a:r>
            <a:r>
              <a:rPr lang="zh-CN" altLang="en-US" sz="2000" dirty="0" smtClean="0">
                <a:solidFill>
                  <a:srgbClr val="3366CC"/>
                </a:solidFill>
                <a:latin typeface="华文中宋" pitchFamily="2" charset="-122"/>
                <a:ea typeface="华文中宋" pitchFamily="2" charset="-122"/>
              </a:rPr>
              <a:t>）</a:t>
            </a:r>
            <a:endParaRPr lang="en-US" altLang="zh-CN" sz="2000" dirty="0" smtClean="0">
              <a:solidFill>
                <a:srgbClr val="3366CC"/>
              </a:solidFill>
              <a:latin typeface="华文中宋" pitchFamily="2" charset="-122"/>
              <a:ea typeface="华文中宋" pitchFamily="2" charset="-122"/>
            </a:endParaRPr>
          </a:p>
          <a:p>
            <a:pPr>
              <a:lnSpc>
                <a:spcPct val="150000"/>
              </a:lnSpc>
              <a:buClr>
                <a:srgbClr val="33CC33"/>
              </a:buClr>
              <a:buNone/>
              <a:defRPr/>
            </a:pPr>
            <a:r>
              <a:rPr lang="zh-CN" altLang="en-US" sz="2000" dirty="0" smtClean="0">
                <a:solidFill>
                  <a:srgbClr val="3366CC"/>
                </a:solidFill>
                <a:latin typeface="华文中宋" pitchFamily="2" charset="-122"/>
                <a:ea typeface="华文中宋" pitchFamily="2" charset="-122"/>
              </a:rPr>
              <a:t>           是指买方有权在将来某一时间以特定价格卖出标的的标准化合约。</a:t>
            </a:r>
          </a:p>
          <a:p>
            <a:pPr>
              <a:lnSpc>
                <a:spcPct val="150000"/>
              </a:lnSpc>
              <a:buClr>
                <a:srgbClr val="33CC33"/>
              </a:buClr>
              <a:buFont typeface="Wingdings" pitchFamily="2" charset="2"/>
              <a:buChar char="n"/>
              <a:defRPr/>
            </a:pPr>
            <a:endParaRPr lang="zh-CN" altLang="zh-CN" sz="2000" dirty="0">
              <a:solidFill>
                <a:srgbClr val="3366CC"/>
              </a:solidFill>
              <a:latin typeface="华文中宋" pitchFamily="2" charset="-122"/>
              <a:ea typeface="华文中宋" pitchFamily="2" charset="-122"/>
            </a:endParaRPr>
          </a:p>
        </p:txBody>
      </p:sp>
      <p:sp>
        <p:nvSpPr>
          <p:cNvPr id="4" name="灯片编号占位符 3"/>
          <p:cNvSpPr>
            <a:spLocks noGrp="1"/>
          </p:cNvSpPr>
          <p:nvPr>
            <p:ph type="sldNum" sz="quarter" idx="10"/>
          </p:nvPr>
        </p:nvSpPr>
        <p:spPr/>
        <p:txBody>
          <a:bodyPr/>
          <a:lstStyle/>
          <a:p>
            <a:pPr>
              <a:defRPr/>
            </a:pPr>
            <a:r>
              <a:rPr lang="en-US" altLang="zh-CN" smtClean="0"/>
              <a:t>- </a:t>
            </a:r>
            <a:fld id="{662E673C-017F-423C-B7C2-D7AFEEF0A9D1}" type="slidenum">
              <a:rPr lang="en-US" altLang="zh-CN" smtClean="0"/>
              <a:pPr>
                <a:defRPr/>
              </a:pPr>
              <a:t>8</a:t>
            </a:fld>
            <a:r>
              <a:rPr lang="en-US" altLang="zh-CN" smtClean="0"/>
              <a:t> -</a:t>
            </a:r>
            <a:endParaRPr lang="en-US" altLang="zh-CN"/>
          </a:p>
        </p:txBody>
      </p:sp>
      <p:sp>
        <p:nvSpPr>
          <p:cNvPr id="5" name="矩形 4"/>
          <p:cNvSpPr/>
          <p:nvPr/>
        </p:nvSpPr>
        <p:spPr>
          <a:xfrm>
            <a:off x="0" y="908720"/>
            <a:ext cx="4108817" cy="480131"/>
          </a:xfrm>
          <a:prstGeom prst="rect">
            <a:avLst/>
          </a:prstGeom>
        </p:spPr>
        <p:txBody>
          <a:bodyPr wrap="none">
            <a:spAutoFit/>
          </a:bodyPr>
          <a:lstStyle/>
          <a:p>
            <a:pPr marL="571500" lvl="0" indent="-571500" defTabSz="889000">
              <a:lnSpc>
                <a:spcPct val="90000"/>
              </a:lnSpc>
              <a:spcAft>
                <a:spcPct val="35000"/>
              </a:spcAft>
              <a:buClr>
                <a:srgbClr val="33CC33"/>
              </a:buClr>
            </a:pPr>
            <a:r>
              <a:rPr lang="zh-CN" altLang="en-US" sz="2800" b="1" dirty="0" smtClean="0">
                <a:solidFill>
                  <a:srgbClr val="3366CC"/>
                </a:solidFill>
                <a:latin typeface="华文中宋" pitchFamily="2" charset="-122"/>
                <a:ea typeface="华文中宋" pitchFamily="2" charset="-122"/>
              </a:rPr>
              <a:t>  </a:t>
            </a:r>
            <a:r>
              <a:rPr lang="zh-CN" altLang="zh-CN" sz="2400" b="1" dirty="0" smtClean="0">
                <a:solidFill>
                  <a:srgbClr val="3366CC"/>
                </a:solidFill>
                <a:latin typeface="华文中宋" pitchFamily="2" charset="-122"/>
                <a:ea typeface="华文中宋" pitchFamily="2" charset="-122"/>
              </a:rPr>
              <a:t>股指</a:t>
            </a:r>
            <a:r>
              <a:rPr lang="zh-CN" altLang="zh-CN" sz="2400" b="1" dirty="0">
                <a:solidFill>
                  <a:srgbClr val="3366CC"/>
                </a:solidFill>
                <a:latin typeface="华文中宋" pitchFamily="2" charset="-122"/>
                <a:ea typeface="华文中宋" pitchFamily="2" charset="-122"/>
              </a:rPr>
              <a:t>期权</a:t>
            </a:r>
            <a:r>
              <a:rPr lang="zh-CN" altLang="en-US" sz="2400" b="1" dirty="0">
                <a:solidFill>
                  <a:srgbClr val="3366CC"/>
                </a:solidFill>
                <a:latin typeface="华文中宋" pitchFamily="2" charset="-122"/>
                <a:ea typeface="华文中宋" pitchFamily="2" charset="-122"/>
              </a:rPr>
              <a:t>仿真交易</a:t>
            </a:r>
            <a:r>
              <a:rPr lang="zh-CN" altLang="en-US" sz="2400" b="1" dirty="0" smtClean="0">
                <a:solidFill>
                  <a:srgbClr val="3366CC"/>
                </a:solidFill>
                <a:latin typeface="华文中宋" pitchFamily="2" charset="-122"/>
                <a:ea typeface="华文中宋" pitchFamily="2" charset="-122"/>
              </a:rPr>
              <a:t>合约类型</a:t>
            </a:r>
            <a:endParaRPr lang="zh-CN" altLang="en-US" sz="2400" b="1" dirty="0">
              <a:solidFill>
                <a:srgbClr val="3366CC"/>
              </a:solidFill>
              <a:latin typeface="华文中宋" pitchFamily="2" charset="-122"/>
              <a:ea typeface="华文中宋" pitchFamily="2" charset="-122"/>
            </a:endParaRPr>
          </a:p>
        </p:txBody>
      </p:sp>
    </p:spTree>
    <p:extLst>
      <p:ext uri="{BB962C8B-B14F-4D97-AF65-F5344CB8AC3E}">
        <p14:creationId xmlns="" xmlns:p14="http://schemas.microsoft.com/office/powerpoint/2010/main" val="286306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9024" y="1556792"/>
            <a:ext cx="8784976" cy="4536504"/>
          </a:xfrm>
        </p:spPr>
        <p:txBody>
          <a:bodyPr/>
          <a:lstStyle/>
          <a:p>
            <a:pPr>
              <a:lnSpc>
                <a:spcPct val="150000"/>
              </a:lnSpc>
              <a:buClr>
                <a:srgbClr val="33CC33"/>
              </a:buClr>
              <a:buFont typeface="Wingdings" pitchFamily="2" charset="2"/>
              <a:buChar char="n"/>
              <a:defRPr/>
            </a:pPr>
            <a:r>
              <a:rPr lang="zh-CN" altLang="en-US" sz="2000" b="1" dirty="0" smtClean="0">
                <a:solidFill>
                  <a:srgbClr val="3366CC"/>
                </a:solidFill>
                <a:latin typeface="华文中宋" pitchFamily="2" charset="-122"/>
                <a:ea typeface="华文中宋" pitchFamily="2" charset="-122"/>
              </a:rPr>
              <a:t>沪深</a:t>
            </a:r>
            <a:r>
              <a:rPr lang="en-US" altLang="zh-CN" sz="2000" b="1" dirty="0" smtClean="0">
                <a:solidFill>
                  <a:srgbClr val="3366CC"/>
                </a:solidFill>
                <a:latin typeface="华文中宋" pitchFamily="2" charset="-122"/>
                <a:ea typeface="华文中宋" pitchFamily="2" charset="-122"/>
              </a:rPr>
              <a:t>300</a:t>
            </a:r>
            <a:r>
              <a:rPr lang="zh-CN" altLang="en-US" sz="2000" b="1" dirty="0" smtClean="0">
                <a:solidFill>
                  <a:srgbClr val="3366CC"/>
                </a:solidFill>
                <a:latin typeface="华文中宋" pitchFamily="2" charset="-122"/>
                <a:ea typeface="华文中宋" pitchFamily="2" charset="-122"/>
              </a:rPr>
              <a:t>股指期权合约月份：</a:t>
            </a:r>
            <a:r>
              <a:rPr lang="zh-CN" altLang="zh-CN" sz="2000" b="1" dirty="0" smtClean="0">
                <a:solidFill>
                  <a:srgbClr val="3366CC"/>
                </a:solidFill>
                <a:latin typeface="华文中宋" pitchFamily="2" charset="-122"/>
                <a:ea typeface="华文中宋" pitchFamily="2" charset="-122"/>
              </a:rPr>
              <a:t>当月</a:t>
            </a:r>
            <a:r>
              <a:rPr lang="zh-CN" altLang="zh-CN" sz="2000" b="1" dirty="0">
                <a:solidFill>
                  <a:srgbClr val="3366CC"/>
                </a:solidFill>
                <a:latin typeface="华文中宋" pitchFamily="2" charset="-122"/>
                <a:ea typeface="华文中宋" pitchFamily="2" charset="-122"/>
              </a:rPr>
              <a:t>、</a:t>
            </a:r>
            <a:r>
              <a:rPr lang="zh-CN" altLang="zh-CN" sz="2000" b="1" dirty="0" smtClean="0">
                <a:solidFill>
                  <a:srgbClr val="3366CC"/>
                </a:solidFill>
                <a:latin typeface="华文中宋" pitchFamily="2" charset="-122"/>
                <a:ea typeface="华文中宋" pitchFamily="2" charset="-122"/>
              </a:rPr>
              <a:t>下</a:t>
            </a:r>
            <a:r>
              <a:rPr lang="en-US" altLang="zh-CN" sz="2000" b="1" dirty="0" smtClean="0">
                <a:solidFill>
                  <a:srgbClr val="3366CC"/>
                </a:solidFill>
                <a:latin typeface="华文中宋" pitchFamily="2" charset="-122"/>
                <a:ea typeface="华文中宋" pitchFamily="2" charset="-122"/>
              </a:rPr>
              <a:t>2</a:t>
            </a:r>
            <a:r>
              <a:rPr lang="zh-CN" altLang="en-US" sz="2000" b="1" dirty="0" smtClean="0">
                <a:solidFill>
                  <a:srgbClr val="3366CC"/>
                </a:solidFill>
                <a:latin typeface="华文中宋" pitchFamily="2" charset="-122"/>
                <a:ea typeface="华文中宋" pitchFamily="2" charset="-122"/>
              </a:rPr>
              <a:t>个</a:t>
            </a:r>
            <a:r>
              <a:rPr lang="zh-CN" altLang="zh-CN" sz="2000" b="1" dirty="0" smtClean="0">
                <a:solidFill>
                  <a:srgbClr val="3366CC"/>
                </a:solidFill>
                <a:latin typeface="华文中宋" pitchFamily="2" charset="-122"/>
                <a:ea typeface="华文中宋" pitchFamily="2" charset="-122"/>
              </a:rPr>
              <a:t>月及随后</a:t>
            </a:r>
            <a:r>
              <a:rPr lang="en-US" altLang="zh-CN" sz="2000" b="1" dirty="0" smtClean="0">
                <a:solidFill>
                  <a:srgbClr val="3366CC"/>
                </a:solidFill>
                <a:latin typeface="华文中宋" pitchFamily="2" charset="-122"/>
                <a:ea typeface="华文中宋" pitchFamily="2" charset="-122"/>
              </a:rPr>
              <a:t>2</a:t>
            </a:r>
            <a:r>
              <a:rPr lang="zh-CN" altLang="zh-CN" sz="2000" b="1" dirty="0" smtClean="0">
                <a:solidFill>
                  <a:srgbClr val="3366CC"/>
                </a:solidFill>
                <a:latin typeface="华文中宋" pitchFamily="2" charset="-122"/>
                <a:ea typeface="华文中宋" pitchFamily="2" charset="-122"/>
              </a:rPr>
              <a:t>个季月</a:t>
            </a:r>
            <a:endParaRPr lang="en-US" altLang="zh-CN" sz="2000" b="1" dirty="0" smtClean="0">
              <a:solidFill>
                <a:srgbClr val="3366CC"/>
              </a:solidFill>
              <a:latin typeface="华文中宋" pitchFamily="2" charset="-122"/>
              <a:ea typeface="华文中宋" pitchFamily="2" charset="-122"/>
            </a:endParaRPr>
          </a:p>
          <a:p>
            <a:pPr>
              <a:lnSpc>
                <a:spcPct val="150000"/>
              </a:lnSpc>
              <a:buClr>
                <a:srgbClr val="33CC33"/>
              </a:buClr>
              <a:buFont typeface="Wingdings" pitchFamily="2" charset="2"/>
              <a:buChar char="n"/>
              <a:defRPr/>
            </a:pPr>
            <a:endParaRPr lang="en-US" altLang="zh-CN" sz="1800" dirty="0" smtClean="0">
              <a:solidFill>
                <a:srgbClr val="3366CC"/>
              </a:solidFill>
              <a:latin typeface="华文中宋" pitchFamily="2" charset="-122"/>
              <a:ea typeface="华文中宋" pitchFamily="2" charset="-122"/>
            </a:endParaRPr>
          </a:p>
        </p:txBody>
      </p:sp>
      <p:sp>
        <p:nvSpPr>
          <p:cNvPr id="4" name="灯片编号占位符 3"/>
          <p:cNvSpPr>
            <a:spLocks noGrp="1"/>
          </p:cNvSpPr>
          <p:nvPr>
            <p:ph type="sldNum" sz="quarter" idx="10"/>
          </p:nvPr>
        </p:nvSpPr>
        <p:spPr/>
        <p:txBody>
          <a:bodyPr/>
          <a:lstStyle/>
          <a:p>
            <a:pPr>
              <a:defRPr/>
            </a:pPr>
            <a:r>
              <a:rPr lang="en-US" altLang="zh-CN" smtClean="0"/>
              <a:t>- </a:t>
            </a:r>
            <a:fld id="{662E673C-017F-423C-B7C2-D7AFEEF0A9D1}" type="slidenum">
              <a:rPr lang="en-US" altLang="zh-CN" smtClean="0"/>
              <a:pPr>
                <a:defRPr/>
              </a:pPr>
              <a:t>9</a:t>
            </a:fld>
            <a:r>
              <a:rPr lang="en-US" altLang="zh-CN" smtClean="0"/>
              <a:t> -</a:t>
            </a:r>
            <a:endParaRPr lang="en-US" altLang="zh-CN"/>
          </a:p>
        </p:txBody>
      </p:sp>
      <p:sp>
        <p:nvSpPr>
          <p:cNvPr id="5" name="矩形 4"/>
          <p:cNvSpPr/>
          <p:nvPr/>
        </p:nvSpPr>
        <p:spPr>
          <a:xfrm>
            <a:off x="0" y="908720"/>
            <a:ext cx="2993127" cy="480131"/>
          </a:xfrm>
          <a:prstGeom prst="rect">
            <a:avLst/>
          </a:prstGeom>
        </p:spPr>
        <p:txBody>
          <a:bodyPr wrap="none">
            <a:spAutoFit/>
          </a:bodyPr>
          <a:lstStyle/>
          <a:p>
            <a:pPr marL="571500" lvl="0" indent="-571500" defTabSz="889000">
              <a:lnSpc>
                <a:spcPct val="90000"/>
              </a:lnSpc>
              <a:spcAft>
                <a:spcPct val="35000"/>
              </a:spcAft>
              <a:buClr>
                <a:srgbClr val="33CC33"/>
              </a:buClr>
            </a:pPr>
            <a:r>
              <a:rPr lang="zh-CN" altLang="en-US" sz="2800" b="1" dirty="0" smtClean="0">
                <a:solidFill>
                  <a:srgbClr val="3366CC"/>
                </a:solidFill>
                <a:latin typeface="华文中宋" pitchFamily="2" charset="-122"/>
                <a:ea typeface="华文中宋" pitchFamily="2" charset="-122"/>
              </a:rPr>
              <a:t>   </a:t>
            </a:r>
            <a:r>
              <a:rPr lang="zh-CN" altLang="zh-CN" sz="2400" b="1" dirty="0" smtClean="0">
                <a:solidFill>
                  <a:srgbClr val="3366CC"/>
                </a:solidFill>
                <a:latin typeface="华文中宋" pitchFamily="2" charset="-122"/>
                <a:ea typeface="华文中宋" pitchFamily="2" charset="-122"/>
              </a:rPr>
              <a:t>股指期权</a:t>
            </a:r>
            <a:r>
              <a:rPr lang="zh-CN" altLang="en-US" sz="2400" b="1" dirty="0" smtClean="0">
                <a:solidFill>
                  <a:srgbClr val="3366CC"/>
                </a:solidFill>
                <a:latin typeface="华文中宋" pitchFamily="2" charset="-122"/>
                <a:ea typeface="华文中宋" pitchFamily="2" charset="-122"/>
              </a:rPr>
              <a:t>合约月份</a:t>
            </a:r>
            <a:endParaRPr lang="zh-CN" altLang="en-US" sz="2400" b="1" dirty="0">
              <a:solidFill>
                <a:srgbClr val="3366CC"/>
              </a:solidFill>
              <a:latin typeface="华文中宋" pitchFamily="2" charset="-122"/>
              <a:ea typeface="华文中宋" pitchFamily="2" charset="-122"/>
            </a:endParaRPr>
          </a:p>
        </p:txBody>
      </p:sp>
      <p:pic>
        <p:nvPicPr>
          <p:cNvPr id="2" name="图片 1"/>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539552" y="2636913"/>
            <a:ext cx="7884368" cy="2736303"/>
          </a:xfrm>
          <a:prstGeom prst="rect">
            <a:avLst/>
          </a:prstGeom>
          <a:ln w="25400">
            <a:solidFill>
              <a:schemeClr val="tx1"/>
            </a:solidFill>
          </a:ln>
        </p:spPr>
      </p:pic>
      <p:sp>
        <p:nvSpPr>
          <p:cNvPr id="7" name="矩形 6"/>
          <p:cNvSpPr/>
          <p:nvPr/>
        </p:nvSpPr>
        <p:spPr>
          <a:xfrm>
            <a:off x="683568" y="3560818"/>
            <a:ext cx="1008112" cy="2282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83568" y="3920858"/>
            <a:ext cx="1008112" cy="58826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83568" y="4598834"/>
            <a:ext cx="1008112" cy="630365"/>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2699792" y="3281210"/>
            <a:ext cx="922276" cy="338554"/>
          </a:xfrm>
          <a:prstGeom prst="rect">
            <a:avLst/>
          </a:prstGeom>
          <a:solidFill>
            <a:schemeClr val="bg1">
              <a:lumMod val="95000"/>
            </a:schemeClr>
          </a:solidFill>
          <a:ln w="25400">
            <a:solidFill>
              <a:srgbClr val="FF0000"/>
            </a:solidFill>
          </a:ln>
        </p:spPr>
        <p:txBody>
          <a:bodyPr wrap="square" rtlCol="0">
            <a:spAutoFit/>
          </a:bodyPr>
          <a:lstStyle/>
          <a:p>
            <a:pPr algn="ctr"/>
            <a:r>
              <a:rPr lang="zh-CN" altLang="en-US" dirty="0" smtClean="0">
                <a:solidFill>
                  <a:srgbClr val="0070C0"/>
                </a:solidFill>
                <a:latin typeface="华文仿宋" panose="02010600040101010101" pitchFamily="2" charset="-122"/>
                <a:ea typeface="华文仿宋" panose="02010600040101010101" pitchFamily="2" charset="-122"/>
              </a:rPr>
              <a:t>当月</a:t>
            </a:r>
            <a:endParaRPr lang="zh-CN" altLang="en-US" dirty="0">
              <a:solidFill>
                <a:srgbClr val="0070C0"/>
              </a:solidFill>
              <a:latin typeface="华文仿宋" panose="02010600040101010101" pitchFamily="2" charset="-122"/>
              <a:ea typeface="华文仿宋" panose="02010600040101010101" pitchFamily="2" charset="-122"/>
            </a:endParaRPr>
          </a:p>
        </p:txBody>
      </p:sp>
      <p:sp>
        <p:nvSpPr>
          <p:cNvPr id="15" name="文本框 14"/>
          <p:cNvSpPr txBox="1"/>
          <p:nvPr/>
        </p:nvSpPr>
        <p:spPr>
          <a:xfrm>
            <a:off x="2699792" y="4045712"/>
            <a:ext cx="922276" cy="338554"/>
          </a:xfrm>
          <a:prstGeom prst="rect">
            <a:avLst/>
          </a:prstGeom>
          <a:solidFill>
            <a:schemeClr val="bg1">
              <a:lumMod val="95000"/>
            </a:schemeClr>
          </a:solidFill>
          <a:ln w="25400">
            <a:solidFill>
              <a:srgbClr val="FFC000"/>
            </a:solidFill>
          </a:ln>
        </p:spPr>
        <p:txBody>
          <a:bodyPr wrap="square" rtlCol="0">
            <a:spAutoFit/>
          </a:bodyPr>
          <a:lstStyle/>
          <a:p>
            <a:pPr algn="ctr"/>
            <a:r>
              <a:rPr lang="zh-CN" altLang="en-US" dirty="0" smtClean="0">
                <a:solidFill>
                  <a:srgbClr val="0070C0"/>
                </a:solidFill>
                <a:latin typeface="华文仿宋" panose="02010600040101010101" pitchFamily="2" charset="-122"/>
                <a:ea typeface="华文仿宋" panose="02010600040101010101" pitchFamily="2" charset="-122"/>
              </a:rPr>
              <a:t>下</a:t>
            </a:r>
            <a:r>
              <a:rPr lang="en-US" altLang="zh-CN" dirty="0" smtClean="0">
                <a:solidFill>
                  <a:srgbClr val="0070C0"/>
                </a:solidFill>
                <a:latin typeface="华文仿宋" panose="02010600040101010101" pitchFamily="2" charset="-122"/>
                <a:ea typeface="华文仿宋" panose="02010600040101010101" pitchFamily="2" charset="-122"/>
              </a:rPr>
              <a:t>2</a:t>
            </a:r>
            <a:r>
              <a:rPr lang="zh-CN" altLang="en-US" dirty="0" smtClean="0">
                <a:solidFill>
                  <a:srgbClr val="0070C0"/>
                </a:solidFill>
                <a:latin typeface="华文仿宋" panose="02010600040101010101" pitchFamily="2" charset="-122"/>
                <a:ea typeface="华文仿宋" panose="02010600040101010101" pitchFamily="2" charset="-122"/>
              </a:rPr>
              <a:t>个月</a:t>
            </a:r>
            <a:endParaRPr lang="zh-CN" altLang="en-US" dirty="0">
              <a:solidFill>
                <a:srgbClr val="0070C0"/>
              </a:solidFill>
              <a:latin typeface="华文仿宋" panose="02010600040101010101" pitchFamily="2" charset="-122"/>
              <a:ea typeface="华文仿宋" panose="02010600040101010101" pitchFamily="2" charset="-122"/>
            </a:endParaRPr>
          </a:p>
        </p:txBody>
      </p:sp>
      <p:sp>
        <p:nvSpPr>
          <p:cNvPr id="16" name="文本框 15"/>
          <p:cNvSpPr txBox="1"/>
          <p:nvPr/>
        </p:nvSpPr>
        <p:spPr>
          <a:xfrm>
            <a:off x="2701244" y="4937381"/>
            <a:ext cx="922276" cy="338554"/>
          </a:xfrm>
          <a:prstGeom prst="rect">
            <a:avLst/>
          </a:prstGeom>
          <a:solidFill>
            <a:schemeClr val="bg1">
              <a:lumMod val="95000"/>
            </a:schemeClr>
          </a:solidFill>
          <a:ln w="25400">
            <a:solidFill>
              <a:srgbClr val="00B0F0"/>
            </a:solidFill>
          </a:ln>
        </p:spPr>
        <p:txBody>
          <a:bodyPr wrap="square" rtlCol="0">
            <a:spAutoFit/>
          </a:bodyPr>
          <a:lstStyle/>
          <a:p>
            <a:pPr algn="ctr"/>
            <a:r>
              <a:rPr lang="en-US" altLang="zh-CN" dirty="0" smtClean="0">
                <a:solidFill>
                  <a:srgbClr val="0070C0"/>
                </a:solidFill>
                <a:latin typeface="华文仿宋" panose="02010600040101010101" pitchFamily="2" charset="-122"/>
                <a:ea typeface="华文仿宋" panose="02010600040101010101" pitchFamily="2" charset="-122"/>
              </a:rPr>
              <a:t>2</a:t>
            </a:r>
            <a:r>
              <a:rPr lang="zh-CN" altLang="en-US" dirty="0" smtClean="0">
                <a:solidFill>
                  <a:srgbClr val="0070C0"/>
                </a:solidFill>
                <a:latin typeface="华文仿宋" panose="02010600040101010101" pitchFamily="2" charset="-122"/>
                <a:ea typeface="华文仿宋" panose="02010600040101010101" pitchFamily="2" charset="-122"/>
              </a:rPr>
              <a:t>个季月</a:t>
            </a:r>
            <a:endParaRPr lang="zh-CN" altLang="en-US" dirty="0">
              <a:solidFill>
                <a:srgbClr val="0070C0"/>
              </a:solidFill>
              <a:latin typeface="华文仿宋" panose="02010600040101010101" pitchFamily="2" charset="-122"/>
              <a:ea typeface="华文仿宋" panose="02010600040101010101" pitchFamily="2" charset="-122"/>
            </a:endParaRPr>
          </a:p>
        </p:txBody>
      </p:sp>
      <p:cxnSp>
        <p:nvCxnSpPr>
          <p:cNvPr id="18" name="直接箭头连接符 17"/>
          <p:cNvCxnSpPr/>
          <p:nvPr/>
        </p:nvCxnSpPr>
        <p:spPr>
          <a:xfrm flipH="1">
            <a:off x="1835696" y="3560818"/>
            <a:ext cx="720080" cy="7491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H="1">
            <a:off x="1835696" y="4214989"/>
            <a:ext cx="720080" cy="609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H="1" flipV="1">
            <a:off x="1763688" y="4941168"/>
            <a:ext cx="792088" cy="16549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930939680"/>
      </p:ext>
    </p:extLst>
  </p:cSld>
  <p:clrMapOvr>
    <a:masterClrMapping/>
  </p:clrMapOvr>
  <p:timing>
    <p:tnLst>
      <p:par>
        <p:cTn id="1" dur="indefinite" restart="never" nodeType="tmRoot"/>
      </p:par>
    </p:tnLst>
  </p:timing>
</p:sld>
</file>

<file path=ppt/theme/theme1.xml><?xml version="1.0" encoding="utf-8"?>
<a:theme xmlns:a="http://schemas.openxmlformats.org/drawingml/2006/main" name="CFFEX">
  <a:themeElements>
    <a:clrScheme name="CFFEX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FFEX">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95000"/>
          </a:schemeClr>
        </a:solidFill>
        <a:ln>
          <a:solidFill>
            <a:srgbClr val="FF0000"/>
          </a:solidFill>
        </a:ln>
      </a:spPr>
      <a:bodyPr rtlCol="0" anchor="ctr"/>
      <a:lstStyle>
        <a:defPPr algn="ctr">
          <a:defRPr dirty="0">
            <a:solidFill>
              <a:srgbClr val="3366CC"/>
            </a:solidFill>
            <a:latin typeface="华文中宋" pitchFamily="2" charset="-122"/>
            <a:ea typeface="华文中宋" pitchFamily="2" charset="-122"/>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rgbClr val="006699"/>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FFEX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FFEX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FFEX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FFEX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FFEX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FFEX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FFEX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FFEX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FFEX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FFEX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FFEX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FFEX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54196</TotalTime>
  <Words>5360</Words>
  <Application>Microsoft Office PowerPoint</Application>
  <PresentationFormat>全屏显示(4:3)</PresentationFormat>
  <Paragraphs>494</Paragraphs>
  <Slides>35</Slides>
  <Notes>23</Notes>
  <HiddenSlides>0</HiddenSlides>
  <MMClips>0</MMClips>
  <ScaleCrop>false</ScaleCrop>
  <HeadingPairs>
    <vt:vector size="4" baseType="variant">
      <vt:variant>
        <vt:lpstr>主题</vt:lpstr>
      </vt:variant>
      <vt:variant>
        <vt:i4>1</vt:i4>
      </vt:variant>
      <vt:variant>
        <vt:lpstr>幻灯片标题</vt:lpstr>
      </vt:variant>
      <vt:variant>
        <vt:i4>35</vt:i4>
      </vt:variant>
    </vt:vector>
  </HeadingPairs>
  <TitlesOfParts>
    <vt:vector size="36" baseType="lpstr">
      <vt:lpstr>CFFEX</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行权方式</vt:lpstr>
      <vt:lpstr>幻灯片 17</vt:lpstr>
      <vt:lpstr>交易时间</vt:lpstr>
      <vt:lpstr>到期日和最后交易日</vt:lpstr>
      <vt:lpstr>交割方式</vt:lpstr>
      <vt:lpstr>当日结算价</vt:lpstr>
      <vt:lpstr>交割结算价</vt:lpstr>
      <vt:lpstr>手续费</vt:lpstr>
      <vt:lpstr>幻灯片 24</vt:lpstr>
      <vt:lpstr>幻灯片 25</vt:lpstr>
      <vt:lpstr>幻灯片 26</vt:lpstr>
      <vt:lpstr>幻灯片 27</vt:lpstr>
      <vt:lpstr>幻灯片 28</vt:lpstr>
      <vt:lpstr>幻灯片 29</vt:lpstr>
      <vt:lpstr>幻灯片 30</vt:lpstr>
      <vt:lpstr>幻灯片 31</vt:lpstr>
      <vt:lpstr>幻灯片 32</vt:lpstr>
      <vt:lpstr>   4.  期权行权制度</vt:lpstr>
      <vt:lpstr>  4.  期权行权制度</vt:lpstr>
      <vt:lpstr>幻灯片 35</vt:lpstr>
    </vt:vector>
  </TitlesOfParts>
  <Company>Play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Stone</dc:creator>
  <cp:lastModifiedBy>Zargrant</cp:lastModifiedBy>
  <cp:revision>4547</cp:revision>
  <cp:lastPrinted>2011-09-19T06:15:59Z</cp:lastPrinted>
  <dcterms:created xsi:type="dcterms:W3CDTF">2007-01-14T18:38:49Z</dcterms:created>
  <dcterms:modified xsi:type="dcterms:W3CDTF">2014-02-26T02:13:57Z</dcterms:modified>
</cp:coreProperties>
</file>