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4"/>
  </p:notesMasterIdLst>
  <p:sldIdLst>
    <p:sldId id="256" r:id="rId2"/>
    <p:sldId id="941" r:id="rId3"/>
    <p:sldId id="942" r:id="rId4"/>
    <p:sldId id="943" r:id="rId5"/>
    <p:sldId id="945" r:id="rId6"/>
    <p:sldId id="946" r:id="rId7"/>
    <p:sldId id="947" r:id="rId8"/>
    <p:sldId id="1025" r:id="rId9"/>
    <p:sldId id="948" r:id="rId10"/>
    <p:sldId id="949" r:id="rId11"/>
    <p:sldId id="950" r:id="rId12"/>
    <p:sldId id="951" r:id="rId13"/>
    <p:sldId id="952" r:id="rId14"/>
    <p:sldId id="953" r:id="rId15"/>
    <p:sldId id="955" r:id="rId16"/>
    <p:sldId id="956" r:id="rId17"/>
    <p:sldId id="957" r:id="rId18"/>
    <p:sldId id="958" r:id="rId19"/>
    <p:sldId id="959" r:id="rId20"/>
    <p:sldId id="960" r:id="rId21"/>
    <p:sldId id="961" r:id="rId22"/>
    <p:sldId id="962" r:id="rId23"/>
    <p:sldId id="963" r:id="rId24"/>
    <p:sldId id="964" r:id="rId25"/>
    <p:sldId id="965" r:id="rId26"/>
    <p:sldId id="966" r:id="rId27"/>
    <p:sldId id="967" r:id="rId28"/>
    <p:sldId id="968" r:id="rId29"/>
    <p:sldId id="969" r:id="rId30"/>
    <p:sldId id="970" r:id="rId31"/>
    <p:sldId id="971" r:id="rId32"/>
    <p:sldId id="972" r:id="rId33"/>
    <p:sldId id="973" r:id="rId34"/>
    <p:sldId id="974" r:id="rId35"/>
    <p:sldId id="975" r:id="rId36"/>
    <p:sldId id="976" r:id="rId37"/>
    <p:sldId id="977" r:id="rId38"/>
    <p:sldId id="978" r:id="rId39"/>
    <p:sldId id="979" r:id="rId40"/>
    <p:sldId id="980" r:id="rId41"/>
    <p:sldId id="981" r:id="rId42"/>
    <p:sldId id="983" r:id="rId43"/>
    <p:sldId id="985" r:id="rId44"/>
    <p:sldId id="986" r:id="rId45"/>
    <p:sldId id="987" r:id="rId46"/>
    <p:sldId id="988" r:id="rId47"/>
    <p:sldId id="989" r:id="rId48"/>
    <p:sldId id="990" r:id="rId49"/>
    <p:sldId id="991" r:id="rId50"/>
    <p:sldId id="992" r:id="rId51"/>
    <p:sldId id="993" r:id="rId52"/>
    <p:sldId id="994" r:id="rId53"/>
    <p:sldId id="995" r:id="rId54"/>
    <p:sldId id="996" r:id="rId55"/>
    <p:sldId id="997" r:id="rId56"/>
    <p:sldId id="998" r:id="rId57"/>
    <p:sldId id="999" r:id="rId58"/>
    <p:sldId id="1000" r:id="rId59"/>
    <p:sldId id="1001" r:id="rId60"/>
    <p:sldId id="1002" r:id="rId61"/>
    <p:sldId id="1003" r:id="rId62"/>
    <p:sldId id="1004" r:id="rId63"/>
    <p:sldId id="1005" r:id="rId64"/>
    <p:sldId id="1006" r:id="rId65"/>
    <p:sldId id="1007" r:id="rId66"/>
    <p:sldId id="1008" r:id="rId67"/>
    <p:sldId id="1009" r:id="rId68"/>
    <p:sldId id="1010" r:id="rId69"/>
    <p:sldId id="1011" r:id="rId70"/>
    <p:sldId id="1012" r:id="rId71"/>
    <p:sldId id="1013" r:id="rId72"/>
    <p:sldId id="1014" r:id="rId73"/>
    <p:sldId id="1015" r:id="rId74"/>
    <p:sldId id="1016" r:id="rId75"/>
    <p:sldId id="1017" r:id="rId76"/>
    <p:sldId id="1018" r:id="rId77"/>
    <p:sldId id="1019" r:id="rId78"/>
    <p:sldId id="1020" r:id="rId79"/>
    <p:sldId id="1021" r:id="rId80"/>
    <p:sldId id="1022" r:id="rId81"/>
    <p:sldId id="1023" r:id="rId82"/>
    <p:sldId id="1024" r:id="rId83"/>
  </p:sldIdLst>
  <p:sldSz cx="9144000" cy="6858000" type="screen4x3"/>
  <p:notesSz cx="6858000" cy="9144000"/>
  <p:defaultTextStyle>
    <a:defPPr>
      <a:defRPr lang="zh-CN"/>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91B"/>
    <a:srgbClr val="E5291B"/>
    <a:srgbClr val="FF66FF"/>
    <a:srgbClr val="66B821"/>
    <a:srgbClr val="FF0000"/>
    <a:srgbClr val="DDDDDD"/>
    <a:srgbClr val="0F218B"/>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13" autoAdjust="0"/>
    <p:restoredTop sz="92775" autoAdjust="0"/>
  </p:normalViewPr>
  <p:slideViewPr>
    <p:cSldViewPr>
      <p:cViewPr>
        <p:scale>
          <a:sx n="66" d="100"/>
          <a:sy n="66" d="100"/>
        </p:scale>
        <p:origin x="-566" y="-58"/>
      </p:cViewPr>
      <p:guideLst>
        <p:guide orient="horz" pos="2160"/>
        <p:guide pos="2880"/>
        <p:guide pos="385"/>
        <p:guide pos="53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1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atin typeface="Arial" pitchFamily="34" charset="0"/>
                <a:ea typeface="宋体" pitchFamily="2" charset="-122"/>
              </a:defRPr>
            </a:lvl1pPr>
          </a:lstStyle>
          <a:p>
            <a:pPr>
              <a:defRPr/>
            </a:pPr>
            <a:endParaRPr lang="en-US" altLang="zh-CN"/>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atin typeface="Arial" pitchFamily="34" charset="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atin typeface="Arial" pitchFamily="34" charset="0"/>
                <a:ea typeface="宋体" pitchFamily="2" charset="-122"/>
              </a:defRPr>
            </a:lvl1pPr>
          </a:lstStyle>
          <a:p>
            <a:pPr>
              <a:defRPr/>
            </a:pPr>
            <a:endParaRPr lang="en-US" altLang="zh-CN"/>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pitchFamily="34" charset="0"/>
                <a:ea typeface="宋体" pitchFamily="2" charset="-122"/>
              </a:defRPr>
            </a:lvl1pPr>
          </a:lstStyle>
          <a:p>
            <a:pPr>
              <a:defRPr/>
            </a:pPr>
            <a:fld id="{1CFE4E57-958E-4E4D-BC6A-6BA3EB33448C}" type="slidenum">
              <a:rPr lang="en-US" altLang="zh-CN"/>
              <a:pPr>
                <a:defRPr/>
              </a:pPr>
              <a:t>‹#›</a:t>
            </a:fld>
            <a:endParaRPr lang="en-US" altLang="zh-CN"/>
          </a:p>
        </p:txBody>
      </p:sp>
    </p:spTree>
    <p:extLst>
      <p:ext uri="{BB962C8B-B14F-4D97-AF65-F5344CB8AC3E}">
        <p14:creationId xmlns:p14="http://schemas.microsoft.com/office/powerpoint/2010/main" val="525079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ln/>
        </p:spPr>
      </p:sp>
      <p:sp>
        <p:nvSpPr>
          <p:cNvPr id="17410" name="备注占位符 2"/>
          <p:cNvSpPr>
            <a:spLocks noGrp="1"/>
          </p:cNvSpPr>
          <p:nvPr>
            <p:ph type="body" idx="1"/>
          </p:nvPr>
        </p:nvSpPr>
        <p:spPr>
          <a:noFill/>
          <a:ln/>
        </p:spPr>
        <p:txBody>
          <a:bodyPr/>
          <a:lstStyle/>
          <a:p>
            <a:pPr eaLnBrk="1" hangingPunct="1">
              <a:spcBef>
                <a:spcPct val="0"/>
              </a:spcBef>
            </a:pPr>
            <a:r>
              <a:rPr lang="zh-CN" altLang="en-US" dirty="0" smtClean="0"/>
              <a:t>与客户沟通，避免利用套保、套利编码进行投机交易。</a:t>
            </a:r>
          </a:p>
        </p:txBody>
      </p:sp>
      <p:sp>
        <p:nvSpPr>
          <p:cNvPr id="17411" name="灯片编号占位符 3"/>
          <p:cNvSpPr>
            <a:spLocks noGrp="1"/>
          </p:cNvSpPr>
          <p:nvPr>
            <p:ph type="sldNum" sz="quarter" idx="5"/>
          </p:nvPr>
        </p:nvSpPr>
        <p:spPr>
          <a:noFill/>
        </p:spPr>
        <p:txBody>
          <a:bodyPr/>
          <a:lstStyle/>
          <a:p>
            <a:fld id="{2AEBD9F9-4942-4339-BC23-93DDF17C5199}" type="slidenum">
              <a:rPr lang="zh-CN" altLang="en-US" smtClean="0">
                <a:latin typeface="Arial" charset="0"/>
              </a:rPr>
              <a:pPr/>
              <a:t>2</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pPr>
              <a:defRPr/>
            </a:pPr>
            <a:r>
              <a:rPr lang="en-US" altLang="zh-CN"/>
              <a:t>- </a:t>
            </a:r>
            <a:fld id="{1A8A46CB-1D24-4220-933D-0A4ADE4E69C0}" type="slidenum">
              <a:rPr lang="en-US" altLang="zh-CN"/>
              <a:pPr>
                <a:defRPr/>
              </a:pPr>
              <a:t>‹#›</a:t>
            </a:fld>
            <a:r>
              <a:rPr lang="en-US" altLang="zh-CN"/>
              <a:t> -</a:t>
            </a: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p:txBody>
          <a:bodyPr/>
          <a:lstStyle>
            <a:lvl1pPr>
              <a:defRPr/>
            </a:lvl1pPr>
          </a:lstStyle>
          <a:p>
            <a:pPr>
              <a:defRPr/>
            </a:pPr>
            <a:r>
              <a:rPr lang="en-US" altLang="zh-CN"/>
              <a:t>- </a:t>
            </a:r>
            <a:fld id="{E764E88D-7DBE-41A4-BEEC-7B7154E336BD}" type="slidenum">
              <a:rPr lang="en-US" altLang="zh-CN"/>
              <a:pPr>
                <a:defRPr/>
              </a:pPr>
              <a:t>‹#›</a:t>
            </a:fld>
            <a:r>
              <a:rPr lang="en-US" altLang="zh-CN"/>
              <a:t> -</a:t>
            </a: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93F20AC5-579F-4577-8634-A6460FF102D1}" type="slidenum">
              <a:rPr lang="en-US" altLang="zh-CN"/>
              <a:pPr>
                <a:defRPr/>
              </a:pPr>
              <a:t>‹#›</a:t>
            </a:fld>
            <a:r>
              <a:rPr lang="en-US" altLang="zh-CN"/>
              <a:t> -</a:t>
            </a: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A4F91175-EC99-4E8A-B677-84D8E7137172}" type="slidenum">
              <a:rPr lang="en-US" altLang="zh-CN"/>
              <a:pPr>
                <a:defRPr/>
              </a:pPr>
              <a:t>‹#›</a:t>
            </a:fld>
            <a:r>
              <a:rPr lang="en-US" altLang="zh-CN"/>
              <a:t> -</a:t>
            </a: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342188" y="6237288"/>
            <a:ext cx="1801812" cy="331787"/>
          </a:xfrm>
        </p:spPr>
        <p:txBody>
          <a:bodyPr/>
          <a:lstStyle>
            <a:lvl1pPr>
              <a:defRPr/>
            </a:lvl1pPr>
          </a:lstStyle>
          <a:p>
            <a:pPr>
              <a:defRPr/>
            </a:pPr>
            <a:r>
              <a:rPr lang="en-US" altLang="zh-CN"/>
              <a:t>- </a:t>
            </a:r>
            <a:fld id="{01892A93-23A6-401F-9C83-B645CC64E0CC}" type="slidenum">
              <a:rPr lang="en-US" altLang="zh-CN"/>
              <a:pPr>
                <a:defRPr/>
              </a:pPr>
              <a:t>‹#›</a:t>
            </a:fld>
            <a:r>
              <a:rPr lang="en-US" altLang="zh-CN"/>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288" y="836613"/>
            <a:ext cx="6337300" cy="647700"/>
          </a:xfrm>
        </p:spPr>
        <p:txBody>
          <a:bodyPr/>
          <a:lstStyle/>
          <a:p>
            <a:r>
              <a:rPr lang="en-US" altLang="zh-TW"/>
              <a:t>Click to edit Master title style</a:t>
            </a:r>
            <a:endParaRPr lang="zh-TW" altLang="en-US"/>
          </a:p>
        </p:txBody>
      </p:sp>
      <p:sp>
        <p:nvSpPr>
          <p:cNvPr id="3" name="Content Placeholder 2"/>
          <p:cNvSpPr>
            <a:spLocks noGrp="1"/>
          </p:cNvSpPr>
          <p:nvPr>
            <p:ph idx="1"/>
          </p:nvPr>
        </p:nvSpPr>
        <p:spPr>
          <a:xfrm>
            <a:off x="468313" y="2205038"/>
            <a:ext cx="8229600" cy="3529012"/>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Slide Number Placeholder 3"/>
          <p:cNvSpPr>
            <a:spLocks noGrp="1"/>
          </p:cNvSpPr>
          <p:nvPr>
            <p:ph type="sldNum" sz="quarter" idx="10"/>
          </p:nvPr>
        </p:nvSpPr>
        <p:spPr>
          <a:xfrm>
            <a:off x="7342188" y="6237288"/>
            <a:ext cx="1801812" cy="331787"/>
          </a:xfrm>
        </p:spPr>
        <p:txBody>
          <a:bodyPr/>
          <a:lstStyle>
            <a:lvl1pPr>
              <a:defRPr/>
            </a:lvl1pPr>
          </a:lstStyle>
          <a:p>
            <a:pPr>
              <a:defRPr/>
            </a:pPr>
            <a:r>
              <a:rPr lang="en-US" altLang="zh-CN"/>
              <a:t>- </a:t>
            </a:r>
            <a:fld id="{97DE1B80-1BA3-4220-AF7D-7FF22F42EEF1}" type="slidenum">
              <a:rPr lang="en-US" altLang="zh-CN"/>
              <a:pPr>
                <a:defRPr/>
              </a:pPr>
              <a:t>‹#›</a:t>
            </a:fld>
            <a:r>
              <a:rPr lang="en-US" altLang="zh-CN"/>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288" y="836613"/>
            <a:ext cx="6337300" cy="647700"/>
          </a:xfrm>
        </p:spPr>
        <p:txBody>
          <a:bodyPr/>
          <a:lstStyle/>
          <a:p>
            <a:r>
              <a:rPr lang="en-US" altLang="zh-TW"/>
              <a:t>Click to edit Master title style</a:t>
            </a:r>
            <a:endParaRPr lang="zh-TW" altLang="en-US"/>
          </a:p>
        </p:txBody>
      </p:sp>
      <p:sp>
        <p:nvSpPr>
          <p:cNvPr id="3" name="Text Placeholder 2"/>
          <p:cNvSpPr>
            <a:spLocks noGrp="1"/>
          </p:cNvSpPr>
          <p:nvPr>
            <p:ph type="body" sz="half" idx="1"/>
          </p:nvPr>
        </p:nvSpPr>
        <p:spPr>
          <a:xfrm>
            <a:off x="468313" y="2205038"/>
            <a:ext cx="4038600" cy="3529012"/>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half" idx="2"/>
          </p:nvPr>
        </p:nvSpPr>
        <p:spPr>
          <a:xfrm>
            <a:off x="4659313" y="2205038"/>
            <a:ext cx="4038600" cy="3529012"/>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Slide Number Placeholder 4"/>
          <p:cNvSpPr>
            <a:spLocks noGrp="1"/>
          </p:cNvSpPr>
          <p:nvPr>
            <p:ph type="sldNum" sz="quarter" idx="10"/>
          </p:nvPr>
        </p:nvSpPr>
        <p:spPr>
          <a:xfrm>
            <a:off x="7342188" y="6237288"/>
            <a:ext cx="1801812" cy="331787"/>
          </a:xfrm>
        </p:spPr>
        <p:txBody>
          <a:bodyPr/>
          <a:lstStyle>
            <a:lvl1pPr>
              <a:defRPr/>
            </a:lvl1pPr>
          </a:lstStyle>
          <a:p>
            <a:pPr>
              <a:defRPr/>
            </a:pPr>
            <a:r>
              <a:rPr lang="en-US" altLang="zh-CN"/>
              <a:t>- </a:t>
            </a:r>
            <a:fld id="{12A39F48-DF6B-4E6F-A491-FFC62E187566}" type="slidenum">
              <a:rPr lang="en-US" altLang="zh-CN"/>
              <a:pPr>
                <a:defRPr/>
              </a:pPr>
              <a:t>‹#›</a:t>
            </a:fld>
            <a:r>
              <a:rPr lang="en-US" altLang="zh-CN"/>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95288" y="836613"/>
            <a:ext cx="6337300" cy="647700"/>
          </a:xfrm>
        </p:spPr>
        <p:txBody>
          <a:bodyPr/>
          <a:lstStyle/>
          <a:p>
            <a:r>
              <a:rPr lang="en-US" altLang="zh-TW"/>
              <a:t>Click to edit Master title style</a:t>
            </a:r>
            <a:endParaRPr lang="zh-TW" altLang="en-US"/>
          </a:p>
        </p:txBody>
      </p:sp>
      <p:sp>
        <p:nvSpPr>
          <p:cNvPr id="3" name="Text Placeholder 2"/>
          <p:cNvSpPr>
            <a:spLocks noGrp="1"/>
          </p:cNvSpPr>
          <p:nvPr>
            <p:ph type="body" sz="half" idx="1"/>
          </p:nvPr>
        </p:nvSpPr>
        <p:spPr>
          <a:xfrm>
            <a:off x="468313" y="2205038"/>
            <a:ext cx="8229600" cy="1687512"/>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half" idx="2"/>
          </p:nvPr>
        </p:nvSpPr>
        <p:spPr>
          <a:xfrm>
            <a:off x="468313" y="4044950"/>
            <a:ext cx="8229600" cy="16891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Slide Number Placeholder 4"/>
          <p:cNvSpPr>
            <a:spLocks noGrp="1"/>
          </p:cNvSpPr>
          <p:nvPr>
            <p:ph type="sldNum" sz="quarter" idx="10"/>
          </p:nvPr>
        </p:nvSpPr>
        <p:spPr>
          <a:xfrm>
            <a:off x="7342188" y="6237288"/>
            <a:ext cx="1801812" cy="331787"/>
          </a:xfrm>
        </p:spPr>
        <p:txBody>
          <a:bodyPr/>
          <a:lstStyle>
            <a:lvl1pPr>
              <a:defRPr/>
            </a:lvl1pPr>
          </a:lstStyle>
          <a:p>
            <a:pPr>
              <a:defRPr/>
            </a:pPr>
            <a:r>
              <a:rPr lang="en-US" altLang="zh-CN"/>
              <a:t>- </a:t>
            </a:r>
            <a:fld id="{0BB0792A-D29C-4952-93DC-DA1C95207C20}" type="slidenum">
              <a:rPr lang="en-US" altLang="zh-CN"/>
              <a:pPr>
                <a:defRPr/>
              </a:pPr>
              <a:t>‹#›</a:t>
            </a:fld>
            <a:r>
              <a:rPr lang="en-US" altLang="zh-CN"/>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235075"/>
            <a:ext cx="9144000" cy="4365625"/>
          </a:xfrm>
          <a:prstGeom prst="rect">
            <a:avLst/>
          </a:prstGeom>
          <a:solidFill>
            <a:schemeClr val="bg1"/>
          </a:solidFill>
          <a:ln w="9525">
            <a:noFill/>
            <a:miter lim="800000"/>
            <a:headEnd/>
            <a:tailEnd/>
          </a:ln>
          <a:effectLst/>
        </p:spPr>
        <p:txBody>
          <a:bodyPr wrap="none" anchor="ctr"/>
          <a:lstStyle/>
          <a:p>
            <a:pPr>
              <a:defRPr/>
            </a:pPr>
            <a:endParaRPr kumimoji="0" lang="zh-CN" altLang="en-US">
              <a:latin typeface="Arial" pitchFamily="34" charset="0"/>
              <a:ea typeface="宋体" pitchFamily="2" charset="-122"/>
            </a:endParaRPr>
          </a:p>
        </p:txBody>
      </p:sp>
      <p:sp>
        <p:nvSpPr>
          <p:cNvPr id="4099" name="Rectangle 3"/>
          <p:cNvSpPr>
            <a:spLocks noChangeArrowheads="1"/>
          </p:cNvSpPr>
          <p:nvPr/>
        </p:nvSpPr>
        <p:spPr bwMode="auto">
          <a:xfrm>
            <a:off x="0" y="0"/>
            <a:ext cx="9144000" cy="404813"/>
          </a:xfrm>
          <a:prstGeom prst="rect">
            <a:avLst/>
          </a:prstGeom>
          <a:solidFill>
            <a:srgbClr val="0F218B"/>
          </a:solidFill>
          <a:ln w="9525">
            <a:noFill/>
            <a:miter lim="800000"/>
            <a:headEnd/>
            <a:tailEnd/>
          </a:ln>
          <a:effectLst/>
        </p:spPr>
        <p:txBody>
          <a:bodyPr wrap="none" anchor="ctr"/>
          <a:lstStyle/>
          <a:p>
            <a:pPr>
              <a:defRPr/>
            </a:pPr>
            <a:endParaRPr kumimoji="0" lang="zh-CN" altLang="en-US">
              <a:latin typeface="Arial" pitchFamily="34" charset="0"/>
              <a:ea typeface="宋体" pitchFamily="2" charset="-122"/>
            </a:endParaRPr>
          </a:p>
        </p:txBody>
      </p:sp>
      <p:sp>
        <p:nvSpPr>
          <p:cNvPr id="4100" name="Rectangle 4"/>
          <p:cNvSpPr>
            <a:spLocks noChangeArrowheads="1"/>
          </p:cNvSpPr>
          <p:nvPr/>
        </p:nvSpPr>
        <p:spPr bwMode="auto">
          <a:xfrm>
            <a:off x="0" y="6453188"/>
            <a:ext cx="9144000" cy="69850"/>
          </a:xfrm>
          <a:prstGeom prst="rect">
            <a:avLst/>
          </a:prstGeom>
          <a:solidFill>
            <a:srgbClr val="66B821"/>
          </a:solidFill>
          <a:ln w="9525">
            <a:noFill/>
            <a:miter lim="800000"/>
            <a:headEnd/>
            <a:tailEnd/>
          </a:ln>
          <a:effectLst/>
        </p:spPr>
        <p:txBody>
          <a:bodyPr wrap="none" anchor="ctr"/>
          <a:lstStyle/>
          <a:p>
            <a:pPr algn="ctr">
              <a:defRPr/>
            </a:pPr>
            <a:endParaRPr kumimoji="0" lang="zh-CN" altLang="zh-CN">
              <a:latin typeface="Arial" pitchFamily="34" charset="0"/>
              <a:ea typeface="宋体" pitchFamily="2" charset="-122"/>
            </a:endParaRPr>
          </a:p>
        </p:txBody>
      </p:sp>
      <p:sp>
        <p:nvSpPr>
          <p:cNvPr id="4101" name="Rectangle 5"/>
          <p:cNvSpPr>
            <a:spLocks noChangeArrowheads="1"/>
          </p:cNvSpPr>
          <p:nvPr/>
        </p:nvSpPr>
        <p:spPr bwMode="auto">
          <a:xfrm>
            <a:off x="0" y="404813"/>
            <a:ext cx="9144000" cy="69850"/>
          </a:xfrm>
          <a:prstGeom prst="rect">
            <a:avLst/>
          </a:prstGeom>
          <a:solidFill>
            <a:srgbClr val="66B821"/>
          </a:solidFill>
          <a:ln w="9525">
            <a:noFill/>
            <a:miter lim="800000"/>
            <a:headEnd/>
            <a:tailEnd/>
          </a:ln>
          <a:effectLst/>
        </p:spPr>
        <p:txBody>
          <a:bodyPr wrap="none" anchor="ctr"/>
          <a:lstStyle/>
          <a:p>
            <a:pPr algn="ctr">
              <a:defRPr/>
            </a:pPr>
            <a:endParaRPr kumimoji="0" lang="zh-CN" altLang="zh-CN">
              <a:latin typeface="Arial" pitchFamily="34" charset="0"/>
              <a:ea typeface="宋体" pitchFamily="2" charset="-122"/>
            </a:endParaRPr>
          </a:p>
        </p:txBody>
      </p:sp>
      <p:sp>
        <p:nvSpPr>
          <p:cNvPr id="4102" name="Rectangle 6"/>
          <p:cNvSpPr>
            <a:spLocks noChangeArrowheads="1"/>
          </p:cNvSpPr>
          <p:nvPr/>
        </p:nvSpPr>
        <p:spPr bwMode="auto">
          <a:xfrm>
            <a:off x="0" y="6524625"/>
            <a:ext cx="9144000" cy="333375"/>
          </a:xfrm>
          <a:prstGeom prst="rect">
            <a:avLst/>
          </a:prstGeom>
          <a:solidFill>
            <a:srgbClr val="0F218B"/>
          </a:solidFill>
          <a:ln w="9525">
            <a:noFill/>
            <a:miter lim="800000"/>
            <a:headEnd/>
            <a:tailEnd/>
          </a:ln>
          <a:effectLst/>
        </p:spPr>
        <p:txBody>
          <a:bodyPr wrap="none" anchor="ctr"/>
          <a:lstStyle/>
          <a:p>
            <a:pPr>
              <a:defRPr/>
            </a:pPr>
            <a:endParaRPr kumimoji="0" lang="zh-CN" altLang="en-US">
              <a:latin typeface="Arial" pitchFamily="34" charset="0"/>
              <a:ea typeface="宋体" pitchFamily="2" charset="-122"/>
            </a:endParaRPr>
          </a:p>
        </p:txBody>
      </p:sp>
      <p:sp>
        <p:nvSpPr>
          <p:cNvPr id="4105" name="Rectangle 9"/>
          <p:cNvSpPr>
            <a:spLocks noGrp="1" noChangeArrowheads="1"/>
          </p:cNvSpPr>
          <p:nvPr>
            <p:ph type="sldNum" sz="quarter" idx="4"/>
          </p:nvPr>
        </p:nvSpPr>
        <p:spPr bwMode="auto">
          <a:xfrm>
            <a:off x="7342188" y="6237288"/>
            <a:ext cx="1801812"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b="1">
                <a:solidFill>
                  <a:srgbClr val="969696"/>
                </a:solidFill>
                <a:latin typeface="Arial" charset="0"/>
                <a:ea typeface="宋体" pitchFamily="2" charset="-122"/>
              </a:defRPr>
            </a:lvl1pPr>
          </a:lstStyle>
          <a:p>
            <a:pPr>
              <a:defRPr/>
            </a:pPr>
            <a:r>
              <a:rPr lang="en-US" altLang="zh-CN"/>
              <a:t>- </a:t>
            </a:r>
            <a:fld id="{856561AC-CFE0-4636-AF4C-516629ACEC8F}" type="slidenum">
              <a:rPr lang="en-US" altLang="zh-CN"/>
              <a:pPr>
                <a:defRPr/>
              </a:pPr>
              <a:t>‹#›</a:t>
            </a:fld>
            <a:r>
              <a:rPr lang="en-US" altLang="zh-CN"/>
              <a:t> -</a:t>
            </a:r>
          </a:p>
        </p:txBody>
      </p:sp>
      <p:sp>
        <p:nvSpPr>
          <p:cNvPr id="4106" name="Text Box 10"/>
          <p:cNvSpPr txBox="1">
            <a:spLocks noChangeArrowheads="1"/>
          </p:cNvSpPr>
          <p:nvPr/>
        </p:nvSpPr>
        <p:spPr bwMode="auto">
          <a:xfrm>
            <a:off x="73025" y="6597650"/>
            <a:ext cx="9070975" cy="244475"/>
          </a:xfrm>
          <a:prstGeom prst="rect">
            <a:avLst/>
          </a:prstGeom>
          <a:noFill/>
          <a:ln w="9525">
            <a:noFill/>
            <a:miter lim="800000"/>
            <a:headEnd/>
            <a:tailEnd/>
          </a:ln>
          <a:effectLst/>
        </p:spPr>
        <p:txBody>
          <a:bodyPr>
            <a:spAutoFit/>
          </a:bodyPr>
          <a:lstStyle/>
          <a:p>
            <a:pPr algn="ctr">
              <a:defRPr/>
            </a:pPr>
            <a:r>
              <a:rPr kumimoji="0" lang="zh-CN" altLang="en-US" sz="1000">
                <a:solidFill>
                  <a:srgbClr val="969696"/>
                </a:solidFill>
                <a:ea typeface="黑体" pitchFamily="2" charset="-122"/>
              </a:rPr>
              <a:t>中国金融期货交易所   </a:t>
            </a:r>
            <a:r>
              <a:rPr kumimoji="0" lang="en-US" altLang="zh-CN" sz="1000">
                <a:solidFill>
                  <a:srgbClr val="969696"/>
                </a:solidFill>
                <a:ea typeface="宋体" pitchFamily="2" charset="-122"/>
              </a:rPr>
              <a:t>China Financial Futures Exchange</a:t>
            </a:r>
            <a:r>
              <a:rPr kumimoji="0" lang="en-US" altLang="zh-CN" sz="1000" b="1">
                <a:solidFill>
                  <a:srgbClr val="969696"/>
                </a:solidFill>
                <a:ea typeface="宋体" pitchFamily="2" charset="-122"/>
              </a:rPr>
              <a:t> </a:t>
            </a:r>
          </a:p>
        </p:txBody>
      </p:sp>
      <p:sp>
        <p:nvSpPr>
          <p:cNvPr id="1033" name="Rectangle 29"/>
          <p:cNvSpPr>
            <a:spLocks noGrp="1" noChangeArrowheads="1"/>
          </p:cNvSpPr>
          <p:nvPr>
            <p:ph type="title"/>
          </p:nvPr>
        </p:nvSpPr>
        <p:spPr bwMode="auto">
          <a:xfrm>
            <a:off x="395288" y="836613"/>
            <a:ext cx="6337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CFFEX</a:t>
            </a:r>
            <a:r>
              <a:rPr lang="zh-CN" altLang="en-US" smtClean="0"/>
              <a:t>标准演示模板</a:t>
            </a:r>
          </a:p>
        </p:txBody>
      </p:sp>
      <p:sp>
        <p:nvSpPr>
          <p:cNvPr id="1034" name="Rectangle 30"/>
          <p:cNvSpPr>
            <a:spLocks noGrp="1" noChangeArrowheads="1"/>
          </p:cNvSpPr>
          <p:nvPr>
            <p:ph type="body" idx="1"/>
          </p:nvPr>
        </p:nvSpPr>
        <p:spPr bwMode="auto">
          <a:xfrm>
            <a:off x="468313" y="2205038"/>
            <a:ext cx="8229600" cy="3529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0" r:id="rId5"/>
    <p:sldLayoutId id="2147483661" r:id="rId6"/>
    <p:sldLayoutId id="2147483662" r:id="rId7"/>
    <p:sldLayoutId id="2147483663" r:id="rId8"/>
  </p:sldLayoutIdLst>
  <p:transition/>
  <p:timing>
    <p:tnLst>
      <p:par>
        <p:cTn id="1" dur="indefinite" restart="never" nodeType="tmRoot"/>
      </p:par>
    </p:tnLst>
  </p:timing>
  <p:hf hdr="0" ftr="0" dt="0"/>
  <p:txStyles>
    <p:titleStyle>
      <a:lvl1pPr algn="l" rtl="0" eaLnBrk="0" fontAlgn="base" hangingPunct="0">
        <a:spcBef>
          <a:spcPct val="0"/>
        </a:spcBef>
        <a:spcAft>
          <a:spcPct val="0"/>
        </a:spcAft>
        <a:buFont typeface="Wingdings" pitchFamily="2" charset="2"/>
        <a:buChar char="l"/>
        <a:defRPr sz="2800" b="1">
          <a:solidFill>
            <a:srgbClr val="0F218B"/>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66B821"/>
        </a:buClr>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66B821"/>
        </a:buClr>
        <a:buChar char="•"/>
        <a:defRPr sz="2200">
          <a:solidFill>
            <a:schemeClr val="tx1"/>
          </a:solidFill>
          <a:latin typeface="+mn-lt"/>
          <a:ea typeface="+mn-ea"/>
        </a:defRPr>
      </a:lvl2pPr>
      <a:lvl3pPr marL="1143000" indent="-228600" algn="l" rtl="0" eaLnBrk="0" fontAlgn="base" hangingPunct="0">
        <a:spcBef>
          <a:spcPct val="20000"/>
        </a:spcBef>
        <a:spcAft>
          <a:spcPct val="0"/>
        </a:spcAft>
        <a:buClr>
          <a:srgbClr val="66B821"/>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66B82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66B821"/>
        </a:buClr>
        <a:buChar char="•"/>
        <a:defRPr sz="1600">
          <a:solidFill>
            <a:schemeClr val="tx1"/>
          </a:solidFill>
          <a:latin typeface="+mn-lt"/>
          <a:ea typeface="+mn-ea"/>
        </a:defRPr>
      </a:lvl5pPr>
      <a:lvl6pPr marL="2514600" indent="-228600" algn="l" rtl="0" fontAlgn="base">
        <a:spcBef>
          <a:spcPct val="20000"/>
        </a:spcBef>
        <a:spcAft>
          <a:spcPct val="0"/>
        </a:spcAft>
        <a:buClr>
          <a:srgbClr val="66B821"/>
        </a:buClr>
        <a:buChar char="•"/>
        <a:defRPr sz="1600">
          <a:solidFill>
            <a:schemeClr val="tx1"/>
          </a:solidFill>
          <a:latin typeface="+mn-lt"/>
          <a:ea typeface="+mn-ea"/>
        </a:defRPr>
      </a:lvl6pPr>
      <a:lvl7pPr marL="2971800" indent="-228600" algn="l" rtl="0" fontAlgn="base">
        <a:spcBef>
          <a:spcPct val="20000"/>
        </a:spcBef>
        <a:spcAft>
          <a:spcPct val="0"/>
        </a:spcAft>
        <a:buClr>
          <a:srgbClr val="66B821"/>
        </a:buClr>
        <a:buChar char="•"/>
        <a:defRPr sz="1600">
          <a:solidFill>
            <a:schemeClr val="tx1"/>
          </a:solidFill>
          <a:latin typeface="+mn-lt"/>
          <a:ea typeface="+mn-ea"/>
        </a:defRPr>
      </a:lvl7pPr>
      <a:lvl8pPr marL="3429000" indent="-228600" algn="l" rtl="0" fontAlgn="base">
        <a:spcBef>
          <a:spcPct val="20000"/>
        </a:spcBef>
        <a:spcAft>
          <a:spcPct val="0"/>
        </a:spcAft>
        <a:buClr>
          <a:srgbClr val="66B821"/>
        </a:buClr>
        <a:buChar char="•"/>
        <a:defRPr sz="1600">
          <a:solidFill>
            <a:schemeClr val="tx1"/>
          </a:solidFill>
          <a:latin typeface="+mn-lt"/>
          <a:ea typeface="+mn-ea"/>
        </a:defRPr>
      </a:lvl8pPr>
      <a:lvl9pPr marL="3886200" indent="-228600" algn="l" rtl="0" fontAlgn="base">
        <a:spcBef>
          <a:spcPct val="20000"/>
        </a:spcBef>
        <a:spcAft>
          <a:spcPct val="0"/>
        </a:spcAft>
        <a:buClr>
          <a:srgbClr val="66B821"/>
        </a:buClr>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wiki.mbalib.com/wiki/%E6%9C%9F%E6%9D%83" TargetMode="External"/><Relationship Id="rId2" Type="http://schemas.openxmlformats.org/officeDocument/2006/relationships/hyperlink" Target="http://wiki.mbalib.com/wiki/%E5%88%A9%E6%B6%A6" TargetMode="External"/><Relationship Id="rId1" Type="http://schemas.openxmlformats.org/officeDocument/2006/relationships/slideLayout" Target="../slideLayouts/slideLayout6.xml"/><Relationship Id="rId6" Type="http://schemas.openxmlformats.org/officeDocument/2006/relationships/hyperlink" Target="http://wiki.mbalib.com/wiki/%E4%BB%B7%E6%A0%BC" TargetMode="External"/><Relationship Id="rId5" Type="http://schemas.openxmlformats.org/officeDocument/2006/relationships/hyperlink" Target="http://wiki.mbalib.com/wiki/%E7%9B%88%E4%BA%8F%E5%B9%B3%E8%A1%A1%E7%82%B9" TargetMode="External"/><Relationship Id="rId4" Type="http://schemas.openxmlformats.org/officeDocument/2006/relationships/hyperlink" Target="http://wiki.mbalib.com/wiki/%E6%A0%87%E7%9A%84%E7%89%A9"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iki.mbalib.com/wiki/Image:%E7%89%9B%E5%B8%82%E7%9C%8B%E6%B6%A8%E6%9C%9F%E6%9D%83%E4%BB%B7%E5%B7%AE.jp"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wiki.mbalib.com/wiki/%E7%9C%8B%E8%B7%8C%E6%9C%9F%E6%9D%83" TargetMode="External"/><Relationship Id="rId2" Type="http://schemas.openxmlformats.org/officeDocument/2006/relationships/hyperlink" Target="http://wiki.mbalib.com/wiki/%E7%9C%8B%E6%B6%A8%E6%9C%9F%E6%9D%83" TargetMode="Externa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www.google.com.tw/interstitial?url=http://isooo.net/html/qihuocidian/20061224/10612.html"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www.google.com.tw/interstitial?url=http://isooo.net/html/qihuocidian/20061224/10612.html"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hyperlink" Target="http://wiki.mbalib.com/wiki/%E6%9C%9F%E6%9D%83" TargetMode="Externa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4.bin"/><Relationship Id="rId10" Type="http://schemas.openxmlformats.org/officeDocument/2006/relationships/oleObject" Target="../embeddings/oleObject8.bin"/><Relationship Id="rId4" Type="http://schemas.openxmlformats.org/officeDocument/2006/relationships/image" Target="../media/image6.wmf"/><Relationship Id="rId9" Type="http://schemas.openxmlformats.org/officeDocument/2006/relationships/oleObject" Target="../embeddings/oleObject7.bin"/><Relationship Id="rId14" Type="http://schemas.openxmlformats.org/officeDocument/2006/relationships/image" Target="../media/image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hyperlink" Target="http://wiki.mbalib.com/wiki/%E8%B4%9D%E5%B0%94%E5%AE%9E%E9%AA%8C%E5%AE%A4" TargetMode="External"/><Relationship Id="rId2" Type="http://schemas.openxmlformats.org/officeDocument/2006/relationships/hyperlink" Target="http://wiki.mbalib.com/w/index.php?title=%E5%85%8B%E5%8A%B3%E5%BE%B7%C2%B7%E8%89%BE%E5%B0%94%E4%BC%8D%E5%BE%B7%C2%B7%E9%A6%99%E5%86%9C&amp;action=edit" TargetMode="Externa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hyperlink" Target="http://wiki.mbalib.com/w/index.php?title=%E7%BA%A6%E7%BF%B0%C2%B7%E6%8B%89%E9%87%8C%C2%B7%E5%87%AF%E5%88%A9&amp;action=edit" TargetMode="Externa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idx="4294967295"/>
          </p:nvPr>
        </p:nvSpPr>
        <p:spPr>
          <a:xfrm>
            <a:off x="611188" y="2565400"/>
            <a:ext cx="7810500" cy="2225675"/>
          </a:xfrm>
        </p:spPr>
        <p:txBody>
          <a:bodyPr/>
          <a:lstStyle/>
          <a:p>
            <a:pPr>
              <a:buFont typeface="Wingdings" pitchFamily="2" charset="2"/>
              <a:buNone/>
            </a:pPr>
            <a:r>
              <a:rPr lang="zh-CN" altLang="zh-TW" sz="4000" smtClean="0"/>
              <a:t>股指期权头寸风险管理</a:t>
            </a:r>
            <a:r>
              <a:rPr lang="zh-TW" altLang="zh-TW" smtClean="0"/>
              <a:t/>
            </a:r>
            <a:br>
              <a:rPr lang="zh-TW" altLang="zh-TW" smtClean="0"/>
            </a:br>
            <a:r>
              <a:rPr lang="en-US" altLang="zh-TW" smtClean="0"/>
              <a:t/>
            </a:r>
            <a:br>
              <a:rPr lang="en-US" altLang="zh-TW" smtClean="0"/>
            </a:br>
            <a:r>
              <a:rPr lang="zh-CN" altLang="zh-TW" smtClean="0"/>
              <a:t>演讲人：刘德明博士</a:t>
            </a:r>
            <a:r>
              <a:rPr lang="zh-TW" altLang="zh-TW" smtClean="0"/>
              <a:t/>
            </a:r>
            <a:br>
              <a:rPr lang="zh-TW" altLang="zh-TW" smtClean="0"/>
            </a:br>
            <a:r>
              <a:rPr lang="zh-CN" altLang="zh-TW" smtClean="0"/>
              <a:t>现任：台湾中山大学财务管理系专任教授</a:t>
            </a:r>
            <a:r>
              <a:rPr lang="zh-TW" altLang="zh-TW" sz="3600" smtClean="0"/>
              <a:t/>
            </a:r>
            <a:br>
              <a:rPr lang="zh-TW" altLang="zh-TW" sz="3600" smtClean="0"/>
            </a:br>
            <a:endParaRPr lang="zh-CN" altLang="en-US" sz="3600" smtClean="0">
              <a:latin typeface="黑体" pitchFamily="2" charset="-122"/>
            </a:endParaRPr>
          </a:p>
        </p:txBody>
      </p:sp>
      <p:sp>
        <p:nvSpPr>
          <p:cNvPr id="15362" name="Rectangle 5"/>
          <p:cNvSpPr>
            <a:spLocks noGrp="1" noChangeArrowheads="1"/>
          </p:cNvSpPr>
          <p:nvPr>
            <p:ph type="subTitle" idx="4294967295"/>
          </p:nvPr>
        </p:nvSpPr>
        <p:spPr>
          <a:xfrm>
            <a:off x="2268538" y="4941888"/>
            <a:ext cx="4711700" cy="406400"/>
          </a:xfrm>
        </p:spPr>
        <p:txBody>
          <a:bodyPr/>
          <a:lstStyle/>
          <a:p>
            <a:pPr marL="0" indent="0" algn="ctr" eaLnBrk="1" hangingPunct="1">
              <a:buFont typeface="Wingdings" pitchFamily="2" charset="2"/>
              <a:buNone/>
            </a:pPr>
            <a:endParaRPr lang="zh-CN" altLang="en-US" sz="2000" smtClean="0">
              <a:solidFill>
                <a:srgbClr val="0F218B"/>
              </a:solidFill>
            </a:endParaRPr>
          </a:p>
        </p:txBody>
      </p:sp>
      <p:sp>
        <p:nvSpPr>
          <p:cNvPr id="2" name="投影片編號版面配置區 1"/>
          <p:cNvSpPr>
            <a:spLocks noGrp="1"/>
          </p:cNvSpPr>
          <p:nvPr>
            <p:ph type="sldNum" sz="quarter" idx="10"/>
          </p:nvPr>
        </p:nvSpPr>
        <p:spPr/>
        <p:txBody>
          <a:bodyPr/>
          <a:lstStyle/>
          <a:p>
            <a:pPr>
              <a:defRPr/>
            </a:pPr>
            <a:r>
              <a:rPr lang="en-US" altLang="zh-CN" smtClean="0"/>
              <a:t>- </a:t>
            </a:r>
            <a:fld id="{01892A93-23A6-401F-9C83-B645CC64E0CC}" type="slidenum">
              <a:rPr lang="en-US" altLang="zh-CN" smtClean="0"/>
              <a:pPr>
                <a:defRPr/>
              </a:pPr>
              <a:t>1</a:t>
            </a:fld>
            <a:r>
              <a:rPr lang="en-US" altLang="zh-CN" smtClean="0"/>
              <a:t> -</a:t>
            </a:r>
            <a:endParaRPr lang="en-US" altLang="zh-CN"/>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buFont typeface="Wingdings" pitchFamily="2" charset="2"/>
              <a:buNone/>
            </a:pPr>
            <a:r>
              <a:rPr lang="zh-CN" altLang="en-US" smtClean="0"/>
              <a:t>如何挑选不同行权价格的看涨期权</a:t>
            </a:r>
            <a:r>
              <a:rPr lang="en-US" altLang="zh-CN" smtClean="0"/>
              <a:t>?</a:t>
            </a:r>
            <a:r>
              <a:rPr lang="en-US" altLang="zh-TW" smtClean="0"/>
              <a:t> </a:t>
            </a:r>
            <a:endParaRPr lang="zh-TW" altLang="en-US" smtClean="0"/>
          </a:p>
        </p:txBody>
      </p:sp>
      <p:sp>
        <p:nvSpPr>
          <p:cNvPr id="38915" name="Rectangle 3"/>
          <p:cNvSpPr>
            <a:spLocks noGrp="1" noChangeArrowheads="1"/>
          </p:cNvSpPr>
          <p:nvPr>
            <p:ph type="body" idx="1"/>
          </p:nvPr>
        </p:nvSpPr>
        <p:spPr>
          <a:xfrm>
            <a:off x="468313" y="1628775"/>
            <a:ext cx="8496300" cy="4824413"/>
          </a:xfrm>
        </p:spPr>
        <p:txBody>
          <a:bodyPr/>
          <a:lstStyle/>
          <a:p>
            <a:r>
              <a:rPr lang="zh-CN" altLang="en-US" sz="2000" smtClean="0"/>
              <a:t>投机者若对价格看涨，但存有风险意识，则买进看涨期权是项好策略。</a:t>
            </a:r>
          </a:p>
          <a:p>
            <a:r>
              <a:rPr lang="zh-CN" altLang="en-US" sz="2000" smtClean="0"/>
              <a:t>投机者若越看涨，则应挑选行权价格越高的看涨期权来买进。当看涨期权深入价外区时，权利金通常只是目标物价格的一小点比率，此时和买乐透彩券类似，获胜的机率很小，但赌注之损失也微乎其微。若投资者，预期价格会由盘整变为剧幅震荡，则买进看涨期权特别有效。</a:t>
            </a:r>
          </a:p>
          <a:p>
            <a:r>
              <a:rPr lang="zh-CN" altLang="en-US" sz="2000" smtClean="0"/>
              <a:t>买进看涨期权也可用来做有效的避险，此时买进看涨期权就如同买进一张保险契约一样，公司若需要防范价格上涨的损失，则看涨期权可以保证公司不会因价格超过行权价格而受害。由于更高的行权价格之看涨期权的权利金较低，选择不同的行权价格，就如同在买保险时选择不同的自付款额</a:t>
            </a:r>
            <a:r>
              <a:rPr lang="en-US" altLang="zh-CN" sz="2000" smtClean="0"/>
              <a:t>(Deductible)</a:t>
            </a:r>
            <a:r>
              <a:rPr lang="zh-CN" altLang="en-US" sz="2000" smtClean="0"/>
              <a:t>当行权价格提高时，买方只在价格较大波动时，才享受到保险，因此保费也会较便宜。</a:t>
            </a:r>
          </a:p>
          <a:p>
            <a:r>
              <a:rPr lang="zh-CN" altLang="en-US" sz="2000" smtClean="0"/>
              <a:t> 卖出看涨期权则有相反方损益特性，时间的流逝对卖出看涨期权者有利。看涨期权之卖方其实也是做空波动性，要是价格大幅变动，则由于波动性会预期提高而使卖方不利，这时时间价值之流失也会减缓</a:t>
            </a:r>
            <a:r>
              <a:rPr lang="zh-TW" altLang="en-US" sz="2000" smtClean="0"/>
              <a:t>  </a:t>
            </a:r>
            <a:r>
              <a:rPr lang="zh-TW" altLang="en-US" sz="2000" smtClean="0">
                <a:ea typeface="新細明體" charset="-120"/>
              </a:rPr>
              <a:t>。</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10</a:t>
            </a:fld>
            <a:r>
              <a:rPr lang="en-US" altLang="zh-CN" smtClean="0"/>
              <a:t> -</a:t>
            </a:r>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买进看跌期权可以规避价格下跌</a:t>
            </a:r>
            <a:endParaRPr lang="zh-TW" altLang="en-US" smtClean="0"/>
          </a:p>
        </p:txBody>
      </p:sp>
      <p:sp>
        <p:nvSpPr>
          <p:cNvPr id="39939" name="Rectangle 3"/>
          <p:cNvSpPr>
            <a:spLocks noGrp="1" noChangeArrowheads="1"/>
          </p:cNvSpPr>
          <p:nvPr>
            <p:ph type="body" idx="1"/>
          </p:nvPr>
        </p:nvSpPr>
        <p:spPr>
          <a:xfrm>
            <a:off x="467544" y="1628800"/>
            <a:ext cx="8229600" cy="4319587"/>
          </a:xfrm>
        </p:spPr>
        <p:txBody>
          <a:bodyPr/>
          <a:lstStyle/>
          <a:p>
            <a:r>
              <a:rPr lang="zh-CN" altLang="en-US" dirty="0" smtClean="0"/>
              <a:t>和买进看涨期权一样，买进看跌期权者之最大损失限于所付之权利金，而利得可以说也是无限。和买进看涨期权者一样，时间之流逝对买进看跌期权者不利，而波动率的增加则有利。对看跌的风险趋避者来说，买进看跌期权是最好的杠杆交易策略。</a:t>
            </a:r>
          </a:p>
          <a:p>
            <a:r>
              <a:rPr lang="zh-CN" altLang="en-US" dirty="0" smtClean="0"/>
              <a:t>    对持有目标现货之公司来说，买进看跌期权是非常有用的避险策略。这时公司等于是买了份防止存货价格下跌之保险，可是在价格上升时，并不完全放弃价格上涨所可能获得的利益。若买</a:t>
            </a:r>
            <a:r>
              <a:rPr lang="zh-CN" altLang="en-US" dirty="0" smtClean="0"/>
              <a:t>深入</a:t>
            </a:r>
            <a:r>
              <a:rPr lang="zh-TW" altLang="en-US" dirty="0" smtClean="0"/>
              <a:t>虚</a:t>
            </a:r>
            <a:r>
              <a:rPr lang="zh-TW" altLang="en-US" dirty="0" smtClean="0"/>
              <a:t>值区</a:t>
            </a:r>
            <a:r>
              <a:rPr lang="zh-CN" altLang="en-US" dirty="0" smtClean="0"/>
              <a:t>的</a:t>
            </a:r>
            <a:r>
              <a:rPr lang="zh-CN" altLang="en-US" dirty="0" smtClean="0"/>
              <a:t>看跌期权，可以节省权利金之支出，但存货则会遭到更多风险。</a:t>
            </a:r>
            <a:r>
              <a:rPr lang="zh-TW" altLang="en-US" dirty="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11</a:t>
            </a:fld>
            <a:r>
              <a:rPr lang="en-US" altLang="zh-CN" smtClean="0"/>
              <a:t> -</a:t>
            </a:r>
            <a:endParaRPr lang="en-US"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buFont typeface="Wingdings" pitchFamily="2" charset="2"/>
              <a:buNone/>
            </a:pPr>
            <a:r>
              <a:rPr lang="zh-CN" altLang="en-US" smtClean="0"/>
              <a:t>卖出看跌期权规避价格小幅上涨的风险</a:t>
            </a:r>
            <a:r>
              <a:rPr lang="zh-TW" altLang="en-US" smtClean="0"/>
              <a:t> </a:t>
            </a:r>
          </a:p>
        </p:txBody>
      </p:sp>
      <p:sp>
        <p:nvSpPr>
          <p:cNvPr id="40963" name="Rectangle 3"/>
          <p:cNvSpPr>
            <a:spLocks noGrp="1" noChangeArrowheads="1"/>
          </p:cNvSpPr>
          <p:nvPr>
            <p:ph type="body" idx="1"/>
          </p:nvPr>
        </p:nvSpPr>
        <p:spPr>
          <a:xfrm>
            <a:off x="467544" y="1628800"/>
            <a:ext cx="8229600" cy="3529012"/>
          </a:xfrm>
        </p:spPr>
        <p:txBody>
          <a:bodyPr/>
          <a:lstStyle/>
          <a:p>
            <a:pPr>
              <a:lnSpc>
                <a:spcPct val="90000"/>
              </a:lnSpc>
            </a:pPr>
            <a:r>
              <a:rPr lang="zh-CN" altLang="en-US" sz="2000" dirty="0" smtClean="0"/>
              <a:t>当持有空头期指仓位或个股空头仓位</a:t>
            </a:r>
            <a:r>
              <a:rPr lang="en-US" altLang="zh-CN" sz="2000" dirty="0" smtClean="0"/>
              <a:t>,</a:t>
            </a:r>
            <a:r>
              <a:rPr lang="zh-CN" altLang="en-US" sz="2000" dirty="0" smtClean="0"/>
              <a:t>担心短期行情上涨被轧空逼仓</a:t>
            </a:r>
            <a:r>
              <a:rPr lang="en-US" altLang="zh-CN" sz="2000" dirty="0" smtClean="0"/>
              <a:t>,</a:t>
            </a:r>
            <a:r>
              <a:rPr lang="zh-CN" altLang="en-US" sz="2000" dirty="0" smtClean="0"/>
              <a:t>则卖出看跌期权规避价格小幅上涨风险</a:t>
            </a:r>
            <a:r>
              <a:rPr lang="en-US" altLang="zh-CN" sz="2000" dirty="0" smtClean="0"/>
              <a:t>,</a:t>
            </a:r>
            <a:r>
              <a:rPr lang="zh-CN" altLang="en-US" sz="2000" dirty="0" smtClean="0"/>
              <a:t>是很好的避险策略。</a:t>
            </a:r>
          </a:p>
          <a:p>
            <a:pPr>
              <a:lnSpc>
                <a:spcPct val="90000"/>
              </a:lnSpc>
            </a:pPr>
            <a:r>
              <a:rPr lang="zh-CN" altLang="en-US" sz="2000" dirty="0" smtClean="0"/>
              <a:t>若到期时，价格保持不变或上涨，则卖出看跌期权者就可收取全额的权利金。时间流逝对卖出者有利，但要是市场波动性波动性增大，则看跌期权之卖方不利。</a:t>
            </a:r>
          </a:p>
          <a:p>
            <a:pPr>
              <a:lnSpc>
                <a:spcPct val="90000"/>
              </a:lnSpc>
            </a:pPr>
            <a:r>
              <a:rPr lang="zh-CN" altLang="en-US" sz="2000" dirty="0" smtClean="0"/>
              <a:t>    当有人会因价格上涨而受损，若又预期价格会小幅上涨，这时卖出看跌期权不失为一项适当的避险策略。收取的权利金可以用来防范价格之上涨。但此策略的风险是：要是价格大幅下跌，卖方就有可能被迫履约而以行权价格被授予一张多头期货部位，对于持有空头现货部位者而言，那意味着价格下跌的好处，在行权价格之下会被完全消去。另外一项风险是，要是价格大幅上涨，则涨幅超过权利金之数目完全无法避险</a:t>
            </a:r>
            <a:r>
              <a:rPr lang="zh-TW" altLang="en-US" sz="2000" dirty="0" smtClean="0"/>
              <a:t> </a:t>
            </a:r>
            <a:r>
              <a:rPr lang="zh-TW" altLang="en-US" sz="2000" dirty="0" smtClean="0">
                <a:ea typeface="新細明體" charset="-120"/>
              </a:rPr>
              <a:t>。</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12</a:t>
            </a:fld>
            <a:r>
              <a:rPr lang="en-US" altLang="zh-CN" smtClean="0"/>
              <a:t> -</a:t>
            </a:r>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buFont typeface="Wingdings" pitchFamily="2" charset="2"/>
              <a:buNone/>
            </a:pPr>
            <a:r>
              <a:rPr lang="en-US" altLang="zh-CN" smtClean="0"/>
              <a:t>Never Short Naked Cheap Options!</a:t>
            </a:r>
            <a:endParaRPr lang="zh-TW" altLang="en-US" smtClean="0"/>
          </a:p>
        </p:txBody>
      </p:sp>
      <p:sp>
        <p:nvSpPr>
          <p:cNvPr id="41987" name="Rectangle 3"/>
          <p:cNvSpPr>
            <a:spLocks noGrp="1" noChangeArrowheads="1"/>
          </p:cNvSpPr>
          <p:nvPr>
            <p:ph type="body" idx="1"/>
          </p:nvPr>
        </p:nvSpPr>
        <p:spPr>
          <a:xfrm>
            <a:off x="468313" y="1773238"/>
            <a:ext cx="8229600" cy="4248150"/>
          </a:xfrm>
        </p:spPr>
        <p:txBody>
          <a:bodyPr/>
          <a:lstStyle/>
          <a:p>
            <a:pPr>
              <a:lnSpc>
                <a:spcPct val="80000"/>
              </a:lnSpc>
            </a:pPr>
            <a:r>
              <a:rPr lang="zh-CN" altLang="en-US" sz="2000" dirty="0" smtClean="0"/>
              <a:t>卖出看跌期权者若没持有空头的目标期货部位，则称无掩护看跌期权之卖方</a:t>
            </a:r>
            <a:r>
              <a:rPr lang="en-US" altLang="zh-CN" sz="2000" dirty="0" smtClean="0"/>
              <a:t>(Uncovered Put Writer</a:t>
            </a:r>
            <a:r>
              <a:rPr lang="zh-CN" altLang="en-US" sz="2000" dirty="0" smtClean="0"/>
              <a:t>或</a:t>
            </a:r>
            <a:r>
              <a:rPr lang="en-US" altLang="zh-CN" sz="2000" dirty="0" smtClean="0"/>
              <a:t>Naked Put Writers)</a:t>
            </a:r>
            <a:r>
              <a:rPr lang="zh-CN" altLang="en-US" sz="2000" dirty="0" smtClean="0"/>
              <a:t>，这时卖方之获利限于所得到的权利金，但若价格大幅下跌，损失可能无限。</a:t>
            </a:r>
          </a:p>
          <a:p>
            <a:pPr>
              <a:lnSpc>
                <a:spcPct val="80000"/>
              </a:lnSpc>
            </a:pPr>
            <a:r>
              <a:rPr lang="zh-CN" altLang="en-US" sz="2000" dirty="0" smtClean="0"/>
              <a:t>自</a:t>
            </a:r>
            <a:r>
              <a:rPr lang="en-US" altLang="zh-CN" sz="2000" dirty="0" smtClean="0"/>
              <a:t>1985</a:t>
            </a:r>
            <a:r>
              <a:rPr lang="zh-CN" altLang="en-US" sz="2000" dirty="0" smtClean="0"/>
              <a:t>年之后，美国股市不断上扬，不少证券经纪商因此怂恿客户卖出价外之无掩蔽股票看跌期权以增加收益，显然地，只要股市保持稳定或价格继续上扬，则看跌期权之卖方可以赚取流逝的时间价值，甚至可以获得全额的权利金，因此不失为一项增加股市投资收益的好方法</a:t>
            </a:r>
            <a:r>
              <a:rPr lang="zh-CN" altLang="en-US" sz="2000" dirty="0" smtClean="0"/>
              <a:t>。</a:t>
            </a:r>
            <a:endParaRPr lang="en-US" altLang="zh-CN" sz="2000" dirty="0" smtClean="0"/>
          </a:p>
          <a:p>
            <a:r>
              <a:rPr lang="zh-CN" altLang="zh-TW" sz="2000" dirty="0"/>
              <a:t>可惜好景不常，</a:t>
            </a:r>
            <a:r>
              <a:rPr lang="en-US" altLang="zh-TW" sz="2000" dirty="0"/>
              <a:t>1987</a:t>
            </a:r>
            <a:r>
              <a:rPr lang="zh-CN" altLang="zh-TW" sz="2000" dirty="0"/>
              <a:t>年</a:t>
            </a:r>
            <a:r>
              <a:rPr lang="en-US" altLang="zh-TW" sz="2000" dirty="0"/>
              <a:t>10</a:t>
            </a:r>
            <a:r>
              <a:rPr lang="zh-CN" altLang="zh-TW" sz="2000" dirty="0"/>
              <a:t>月</a:t>
            </a:r>
            <a:r>
              <a:rPr lang="en-US" altLang="zh-TW" sz="2000" dirty="0"/>
              <a:t>19</a:t>
            </a:r>
            <a:r>
              <a:rPr lang="zh-CN" altLang="zh-TW" sz="2000" dirty="0"/>
              <a:t>日起</a:t>
            </a:r>
            <a:r>
              <a:rPr lang="en-US" altLang="zh-CN" sz="2000" dirty="0"/>
              <a:t>1</a:t>
            </a:r>
            <a:r>
              <a:rPr lang="zh-TW" altLang="en-US" sz="2000" dirty="0"/>
              <a:t>天之内</a:t>
            </a:r>
            <a:r>
              <a:rPr lang="zh-CN" altLang="zh-TW" sz="2000" dirty="0"/>
              <a:t>，</a:t>
            </a:r>
            <a:r>
              <a:rPr lang="zh-TW" altLang="en-US" sz="2000" dirty="0"/>
              <a:t>美国标普</a:t>
            </a:r>
            <a:r>
              <a:rPr lang="zh-CN" altLang="zh-TW" sz="2000" dirty="0"/>
              <a:t>现货指数下跌</a:t>
            </a:r>
            <a:r>
              <a:rPr lang="en-US" altLang="zh-TW" sz="2000" dirty="0"/>
              <a:t>22%</a:t>
            </a:r>
            <a:r>
              <a:rPr lang="zh-CN" altLang="zh-TW" sz="2000" dirty="0"/>
              <a:t>，指数期货</a:t>
            </a:r>
            <a:r>
              <a:rPr lang="zh-TW" altLang="en-US" sz="2000" dirty="0"/>
              <a:t>更</a:t>
            </a:r>
            <a:r>
              <a:rPr lang="zh-CN" altLang="zh-TW" sz="2000" dirty="0"/>
              <a:t>下跌</a:t>
            </a:r>
            <a:r>
              <a:rPr lang="en-US" altLang="zh-TW" sz="2000" dirty="0"/>
              <a:t>36%</a:t>
            </a:r>
            <a:r>
              <a:rPr lang="zh-CN" altLang="zh-TW" sz="2000" dirty="0"/>
              <a:t>，那些卖出无掩护看跌期权者几乎都被扫地出门，不但以前所赚取的权利金都被迫吐出，有些客户还因为无法缴纳追缴的保证金而被迫违约。</a:t>
            </a:r>
            <a:endParaRPr lang="en-US" altLang="zh-CN" sz="2000" dirty="0"/>
          </a:p>
          <a:p>
            <a:r>
              <a:rPr lang="en-US" altLang="zh-TW" sz="2000" dirty="0"/>
              <a:t>2000</a:t>
            </a:r>
            <a:r>
              <a:rPr lang="zh-CN" altLang="zh-TW" sz="2000" dirty="0"/>
              <a:t>年与</a:t>
            </a:r>
            <a:r>
              <a:rPr lang="en-US" altLang="zh-TW" sz="2000" dirty="0"/>
              <a:t>2008</a:t>
            </a:r>
            <a:r>
              <a:rPr lang="zh-CN" altLang="zh-TW" sz="2000" dirty="0"/>
              <a:t>年美国股灾又发生同样的灾难！</a:t>
            </a:r>
            <a:endParaRPr lang="zh-TW" altLang="zh-TW" sz="2000" dirty="0"/>
          </a:p>
          <a:p>
            <a:pPr>
              <a:lnSpc>
                <a:spcPct val="80000"/>
              </a:lnSpc>
            </a:pPr>
            <a:endParaRPr lang="zh-CN" altLang="en-US" sz="2000"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13</a:t>
            </a:fld>
            <a:r>
              <a:rPr lang="en-US" altLang="zh-CN" smtClean="0"/>
              <a:t> -</a:t>
            </a:r>
            <a:endParaRPr lang="en-US" altLang="zh-C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buFont typeface="Wingdings" pitchFamily="2" charset="2"/>
              <a:buNone/>
            </a:pPr>
            <a:r>
              <a:rPr lang="zh-CN" altLang="en-US" smtClean="0"/>
              <a:t>期权之合成部位与套利关系</a:t>
            </a:r>
            <a:r>
              <a:rPr lang="zh-TW" altLang="en-US" smtClean="0"/>
              <a:t> </a:t>
            </a:r>
          </a:p>
        </p:txBody>
      </p:sp>
      <p:sp>
        <p:nvSpPr>
          <p:cNvPr id="43011" name="Rectangle 3"/>
          <p:cNvSpPr>
            <a:spLocks noGrp="1" noChangeArrowheads="1"/>
          </p:cNvSpPr>
          <p:nvPr>
            <p:ph type="body" idx="1"/>
          </p:nvPr>
        </p:nvSpPr>
        <p:spPr>
          <a:xfrm>
            <a:off x="468313" y="1700213"/>
            <a:ext cx="8229600" cy="4537075"/>
          </a:xfrm>
        </p:spPr>
        <p:txBody>
          <a:bodyPr/>
          <a:lstStyle/>
          <a:p>
            <a:r>
              <a:rPr lang="zh-CN" altLang="en-US" smtClean="0"/>
              <a:t>以上这四种策略可和多头与空头期货策略一起结合起来，建构出非常复杂精巧的交易策略，并可显现出几项重要的套利关系。假设某交易者原先看涨，因此持有一张两平或平值的看涨期权，要是交易者继续看涨，且增强到不认为有价格下降的可能，这时交易者可能要考虑卖出看涨期权并买进期货，毕竟，在这种强烈看涨的情势分析下，并不需要为不可能的价格下跌付出额外的权利金。</a:t>
            </a:r>
          </a:p>
          <a:p>
            <a:r>
              <a:rPr lang="zh-CN" altLang="en-US" smtClean="0"/>
              <a:t>    买进平值的看涨期权同时并卖出平值的看跌期权所合起来的部位之损益和拥有一张多头期货完全一样，这种利用期择权复制出的期货称为合成多头期货 </a:t>
            </a:r>
            <a:r>
              <a:rPr lang="en-US" altLang="zh-CN" smtClean="0"/>
              <a:t>(Synthetic Long Futures)</a:t>
            </a:r>
            <a:r>
              <a:rPr lang="en-US" altLang="zh-TW" smtClean="0"/>
              <a:t> </a:t>
            </a:r>
            <a:endParaRPr lang="zh-TW" altLang="en-US"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14</a:t>
            </a:fld>
            <a:r>
              <a:rPr lang="en-US" altLang="zh-CN" smtClean="0"/>
              <a:t> -</a:t>
            </a:r>
            <a:endParaRPr lang="en-US" altLang="zh-C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53" name="Rectangle 197"/>
          <p:cNvSpPr>
            <a:spLocks noGrp="1" noChangeArrowheads="1"/>
          </p:cNvSpPr>
          <p:nvPr>
            <p:ph type="title"/>
          </p:nvPr>
        </p:nvSpPr>
        <p:spPr>
          <a:xfrm>
            <a:off x="395288" y="836613"/>
            <a:ext cx="3744912" cy="647700"/>
          </a:xfrm>
        </p:spPr>
        <p:txBody>
          <a:bodyPr/>
          <a:lstStyle/>
          <a:p>
            <a:pPr>
              <a:buFont typeface="Wingdings" pitchFamily="2" charset="2"/>
              <a:buNone/>
            </a:pPr>
            <a:r>
              <a:rPr lang="zh-CN" altLang="en-US" smtClean="0"/>
              <a:t>期权之合成部位表</a:t>
            </a:r>
            <a:endParaRPr lang="zh-TW" altLang="en-US" smtClean="0"/>
          </a:p>
        </p:txBody>
      </p:sp>
      <p:sp>
        <p:nvSpPr>
          <p:cNvPr id="45059" name="Rectangle 3"/>
          <p:cNvSpPr>
            <a:spLocks noGrp="1" noChangeArrowheads="1"/>
          </p:cNvSpPr>
          <p:nvPr>
            <p:ph type="body" sz="half" idx="1"/>
          </p:nvPr>
        </p:nvSpPr>
        <p:spPr>
          <a:xfrm>
            <a:off x="468313" y="1628775"/>
            <a:ext cx="4038600" cy="4752975"/>
          </a:xfrm>
          <a:solidFill>
            <a:schemeClr val="accent1"/>
          </a:solidFill>
          <a:ln>
            <a:solidFill>
              <a:schemeClr val="bg1"/>
            </a:solidFill>
          </a:ln>
        </p:spPr>
        <p:txBody>
          <a:bodyPr/>
          <a:lstStyle/>
          <a:p>
            <a:r>
              <a:rPr lang="zh-CN" altLang="en-US" sz="2000" smtClean="0"/>
              <a:t>看涨期权与看跌期权不但可以复制期货部位，相对的，看涨期权与期货也可以复制看跌期权部位，事实上可以把前述的合成关系写成下列等式：</a:t>
            </a:r>
            <a:endParaRPr lang="zh-CN" altLang="zh-TW" sz="2000" smtClean="0"/>
          </a:p>
          <a:p>
            <a:r>
              <a:rPr lang="en-US" altLang="zh-TW" sz="2000" smtClean="0"/>
              <a:t>C-P=F</a:t>
            </a:r>
            <a:endParaRPr lang="en-US" altLang="zh-CN" sz="2000" smtClean="0"/>
          </a:p>
          <a:p>
            <a:r>
              <a:rPr lang="zh-CN" altLang="en-US" sz="2000" smtClean="0"/>
              <a:t> 上式中，</a:t>
            </a:r>
            <a:r>
              <a:rPr lang="en-US" altLang="zh-CN" sz="2000" smtClean="0"/>
              <a:t>C</a:t>
            </a:r>
            <a:r>
              <a:rPr lang="zh-CN" altLang="en-US" sz="2000" smtClean="0"/>
              <a:t>是买进看涨期权，</a:t>
            </a:r>
            <a:r>
              <a:rPr lang="en-US" altLang="zh-CN" sz="2000" smtClean="0"/>
              <a:t>-P</a:t>
            </a:r>
            <a:r>
              <a:rPr lang="zh-CN" altLang="en-US" sz="2000" smtClean="0"/>
              <a:t>是卖出看跌期权，Ｆ是多头期货。我们若把上式当做数学等式，则可以自由移项，由任意两项工具自由复制成另一项工具。例如若把</a:t>
            </a:r>
            <a:r>
              <a:rPr lang="en-US" altLang="zh-CN" sz="2000" smtClean="0"/>
              <a:t>P</a:t>
            </a:r>
            <a:r>
              <a:rPr lang="zh-CN" altLang="en-US" sz="2000" smtClean="0"/>
              <a:t>右移，</a:t>
            </a:r>
            <a:r>
              <a:rPr lang="en-US" altLang="zh-CN" sz="2000" smtClean="0"/>
              <a:t>F</a:t>
            </a:r>
            <a:r>
              <a:rPr lang="zh-CN" altLang="en-US" sz="2000" smtClean="0"/>
              <a:t>左移，则有</a:t>
            </a:r>
            <a:r>
              <a:rPr lang="en-US" altLang="zh-TW" sz="2000" smtClean="0"/>
              <a:t>C-F=P</a:t>
            </a:r>
            <a:r>
              <a:rPr lang="zh-CN" altLang="en-US" sz="2000" smtClean="0"/>
              <a:t>期权之合成部位表</a:t>
            </a:r>
            <a:endParaRPr lang="en-US" altLang="zh-TW" sz="2000" smtClean="0"/>
          </a:p>
        </p:txBody>
      </p:sp>
      <p:graphicFrame>
        <p:nvGraphicFramePr>
          <p:cNvPr id="45255" name="Group 199"/>
          <p:cNvGraphicFramePr>
            <a:graphicFrameLocks noGrp="1"/>
          </p:cNvGraphicFramePr>
          <p:nvPr>
            <p:ph sz="half" idx="2"/>
          </p:nvPr>
        </p:nvGraphicFramePr>
        <p:xfrm>
          <a:off x="4659313" y="692150"/>
          <a:ext cx="4038600" cy="5761039"/>
        </p:xfrm>
        <a:graphic>
          <a:graphicData uri="http://schemas.openxmlformats.org/drawingml/2006/table">
            <a:tbl>
              <a:tblPr/>
              <a:tblGrid>
                <a:gridCol w="2305050"/>
                <a:gridCol w="1733550"/>
              </a:tblGrid>
              <a:tr h="431800">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期权与期货之合成部位</a:t>
                      </a:r>
                      <a:endParaRPr kumimoji="1"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r>
              <a:tr h="7334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直接交易项目</a:t>
                      </a:r>
                      <a:r>
                        <a:rPr kumimoji="1" lang="zh-TW" altLang="en-US" sz="2000" b="0" i="0" u="none" strike="noStrike" cap="none" normalizeH="0" baseline="0" smtClean="0">
                          <a:ln>
                            <a:noFill/>
                          </a:ln>
                          <a:solidFill>
                            <a:schemeClr val="tx1"/>
                          </a:solidFill>
                          <a:effectLst/>
                          <a:latin typeface="新細明體" charset="-120"/>
                          <a:ea typeface="新細明體" charset="-120"/>
                          <a:cs typeface="Times New Roman" pitchFamily="18" charset="0"/>
                        </a:rPr>
                        <a:t/>
                      </a:r>
                      <a:br>
                        <a:rPr kumimoji="1" lang="zh-TW" altLang="en-US" sz="2000" b="0" i="0" u="none" strike="noStrike" cap="none" normalizeH="0" baseline="0" smtClean="0">
                          <a:ln>
                            <a:noFill/>
                          </a:ln>
                          <a:solidFill>
                            <a:schemeClr val="tx1"/>
                          </a:solidFill>
                          <a:effectLst/>
                          <a:latin typeface="新細明體" charset="-120"/>
                          <a:ea typeface="新細明體" charset="-120"/>
                          <a:cs typeface="Times New Roman" pitchFamily="18" charset="0"/>
                        </a:rPr>
                      </a:br>
                      <a:endParaRPr kumimoji="1" lang="zh-TW"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合成部位</a:t>
                      </a:r>
                      <a:endParaRPr kumimoji="1"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6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买进看涨期权＋卖出看跌期权</a:t>
                      </a:r>
                      <a:endParaRPr kumimoji="1"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多头期货</a:t>
                      </a:r>
                      <a:endParaRPr kumimoji="1"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51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买进看涨期权＋卖空期货</a:t>
                      </a:r>
                      <a:endParaRPr kumimoji="1"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买进看跌期权</a:t>
                      </a:r>
                      <a:endParaRPr kumimoji="1"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6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卖出看涨期权＋买进看跌期权</a:t>
                      </a:r>
                      <a:endParaRPr kumimoji="1"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空头期货</a:t>
                      </a:r>
                      <a:r>
                        <a:rPr kumimoji="1" lang="zh-TW" altLang="en-US" sz="2000" b="0" i="0" u="none" strike="noStrike" cap="none" normalizeH="0" baseline="0" smtClean="0">
                          <a:ln>
                            <a:noFill/>
                          </a:ln>
                          <a:solidFill>
                            <a:schemeClr val="tx1"/>
                          </a:solidFill>
                          <a:effectLst/>
                          <a:latin typeface="新細明體" charset="-120"/>
                          <a:ea typeface="新細明體" charset="-120"/>
                          <a:cs typeface="Times New Roman" pitchFamily="18" charset="0"/>
                        </a:rPr>
                        <a:t/>
                      </a:r>
                      <a:br>
                        <a:rPr kumimoji="1" lang="zh-TW" altLang="en-US" sz="2000" b="0" i="0" u="none" strike="noStrike" cap="none" normalizeH="0" baseline="0" smtClean="0">
                          <a:ln>
                            <a:noFill/>
                          </a:ln>
                          <a:solidFill>
                            <a:schemeClr val="tx1"/>
                          </a:solidFill>
                          <a:effectLst/>
                          <a:latin typeface="新細明體" charset="-120"/>
                          <a:ea typeface="新細明體" charset="-120"/>
                          <a:cs typeface="Times New Roman" pitchFamily="18" charset="0"/>
                        </a:rPr>
                      </a:br>
                      <a:endParaRPr kumimoji="1" lang="zh-TW"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51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卖出看涨期权＋做多期货</a:t>
                      </a:r>
                      <a:endParaRPr kumimoji="1"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卖出看跌期权</a:t>
                      </a:r>
                      <a:endParaRPr kumimoji="1"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6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买进看跌期权＋做多期货</a:t>
                      </a:r>
                      <a:endParaRPr kumimoji="1"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买进看涨期权</a:t>
                      </a:r>
                      <a:endParaRPr kumimoji="1"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51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卖出看跌期权＋做空期货</a:t>
                      </a:r>
                      <a:endParaRPr kumimoji="1"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卖出看涨期权</a:t>
                      </a:r>
                      <a:endParaRPr kumimoji="1"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5257" name="Rectangle 20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45256" name="Object 200"/>
          <p:cNvGraphicFramePr>
            <a:graphicFrameLocks noChangeAspect="1"/>
          </p:cNvGraphicFramePr>
          <p:nvPr/>
        </p:nvGraphicFramePr>
        <p:xfrm>
          <a:off x="0" y="0"/>
          <a:ext cx="781050" cy="190500"/>
        </p:xfrm>
        <a:graphic>
          <a:graphicData uri="http://schemas.openxmlformats.org/presentationml/2006/ole">
            <mc:AlternateContent xmlns:mc="http://schemas.openxmlformats.org/markup-compatibility/2006">
              <mc:Choice xmlns:v="urn:schemas-microsoft-com:vml" Requires="v">
                <p:oleObj spid="_x0000_s45280" name="方程式" r:id="rId3" imgW="685800" imgH="165100" progId="Equation.3">
                  <p:embed/>
                </p:oleObj>
              </mc:Choice>
              <mc:Fallback>
                <p:oleObj name="方程式" r:id="rId3" imgW="685800" imgH="165100" progId="Equation.3">
                  <p:embed/>
                  <p:pic>
                    <p:nvPicPr>
                      <p:cNvPr id="0" name="Picture 2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8105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258" name="Rectangle 202"/>
          <p:cNvSpPr>
            <a:spLocks noChangeArrowheads="1"/>
          </p:cNvSpPr>
          <p:nvPr/>
        </p:nvSpPr>
        <p:spPr bwMode="auto">
          <a:xfrm>
            <a:off x="0" y="190500"/>
            <a:ext cx="9144000" cy="0"/>
          </a:xfrm>
          <a:prstGeom prst="rect">
            <a:avLst/>
          </a:prstGeom>
          <a:noFill/>
          <a:ln w="9525">
            <a:noFill/>
            <a:miter lim="800000"/>
            <a:headEnd/>
            <a:tailEnd/>
          </a:ln>
          <a:effectLst/>
        </p:spPr>
        <p:txBody>
          <a:bodyPr wrap="none" anchor="ctr">
            <a:spAutoFit/>
          </a:bodyPr>
          <a:lstStyle/>
          <a:p>
            <a:endParaRPr lang="zh-TW" altLang="en-US">
              <a:ea typeface="宋体" pitchFamily="2" charset="-122"/>
            </a:endParaRPr>
          </a:p>
        </p:txBody>
      </p:sp>
      <p:sp>
        <p:nvSpPr>
          <p:cNvPr id="45260" name="Rectangle 20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45259" name="Object 203"/>
          <p:cNvGraphicFramePr>
            <a:graphicFrameLocks noChangeAspect="1"/>
          </p:cNvGraphicFramePr>
          <p:nvPr/>
        </p:nvGraphicFramePr>
        <p:xfrm>
          <a:off x="0" y="0"/>
          <a:ext cx="781050" cy="190500"/>
        </p:xfrm>
        <a:graphic>
          <a:graphicData uri="http://schemas.openxmlformats.org/presentationml/2006/ole">
            <mc:AlternateContent xmlns:mc="http://schemas.openxmlformats.org/markup-compatibility/2006">
              <mc:Choice xmlns:v="urn:schemas-microsoft-com:vml" Requires="v">
                <p:oleObj spid="_x0000_s45281" name="方程式" r:id="rId5" imgW="685800" imgH="165100" progId="Equation.3">
                  <p:embed/>
                </p:oleObj>
              </mc:Choice>
              <mc:Fallback>
                <p:oleObj name="方程式" r:id="rId5" imgW="685800" imgH="165100" progId="Equation.3">
                  <p:embed/>
                  <p:pic>
                    <p:nvPicPr>
                      <p:cNvPr id="0" name="Picture 2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8105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261" name="Rectangle 205"/>
          <p:cNvSpPr>
            <a:spLocks noChangeArrowheads="1"/>
          </p:cNvSpPr>
          <p:nvPr/>
        </p:nvSpPr>
        <p:spPr bwMode="auto">
          <a:xfrm>
            <a:off x="0" y="190500"/>
            <a:ext cx="9144000" cy="0"/>
          </a:xfrm>
          <a:prstGeom prst="rect">
            <a:avLst/>
          </a:prstGeom>
          <a:noFill/>
          <a:ln w="9525">
            <a:noFill/>
            <a:miter lim="800000"/>
            <a:headEnd/>
            <a:tailEnd/>
          </a:ln>
          <a:effectLst/>
        </p:spPr>
        <p:txBody>
          <a:bodyPr wrap="none" anchor="ctr">
            <a:spAutoFit/>
          </a:bodyPr>
          <a:lstStyle/>
          <a:p>
            <a:endParaRPr lang="zh-TW" altLang="en-US">
              <a:ea typeface="宋体" pitchFamily="2" charset="-122"/>
            </a:endParaRPr>
          </a:p>
        </p:txBody>
      </p:sp>
      <p:sp>
        <p:nvSpPr>
          <p:cNvPr id="2" name="投影片編號版面配置區 1"/>
          <p:cNvSpPr>
            <a:spLocks noGrp="1"/>
          </p:cNvSpPr>
          <p:nvPr>
            <p:ph type="sldNum" sz="quarter" idx="10"/>
          </p:nvPr>
        </p:nvSpPr>
        <p:spPr/>
        <p:txBody>
          <a:bodyPr/>
          <a:lstStyle/>
          <a:p>
            <a:pPr>
              <a:defRPr/>
            </a:pPr>
            <a:r>
              <a:rPr lang="en-US" altLang="zh-CN" smtClean="0"/>
              <a:t>- </a:t>
            </a:r>
            <a:fld id="{12A39F48-DF6B-4E6F-A491-FFC62E187566}" type="slidenum">
              <a:rPr lang="en-US" altLang="zh-CN" smtClean="0"/>
              <a:pPr>
                <a:defRPr/>
              </a:pPr>
              <a:t>15</a:t>
            </a:fld>
            <a:r>
              <a:rPr lang="en-US" altLang="zh-CN" smtClean="0"/>
              <a:t> -</a:t>
            </a:r>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buFont typeface="Wingdings" pitchFamily="2" charset="2"/>
              <a:buNone/>
            </a:pPr>
            <a:r>
              <a:rPr lang="zh-CN" altLang="en-US" smtClean="0"/>
              <a:t>用期权价差交易做避险</a:t>
            </a:r>
            <a:r>
              <a:rPr lang="zh-TW" altLang="en-US" smtClean="0"/>
              <a:t> </a:t>
            </a:r>
          </a:p>
        </p:txBody>
      </p:sp>
      <p:sp>
        <p:nvSpPr>
          <p:cNvPr id="46083" name="Rectangle 3"/>
          <p:cNvSpPr>
            <a:spLocks noGrp="1" noChangeArrowheads="1"/>
          </p:cNvSpPr>
          <p:nvPr>
            <p:ph type="body" idx="1"/>
          </p:nvPr>
        </p:nvSpPr>
        <p:spPr>
          <a:xfrm>
            <a:off x="539552" y="1556792"/>
            <a:ext cx="8229600" cy="3529012"/>
          </a:xfrm>
        </p:spPr>
        <p:txBody>
          <a:bodyPr/>
          <a:lstStyle/>
          <a:p>
            <a:r>
              <a:rPr lang="zh-CN" altLang="en-US" sz="2000" dirty="0" smtClean="0"/>
              <a:t>期权价差交易</a:t>
            </a:r>
            <a:r>
              <a:rPr lang="en-US" altLang="zh-CN" sz="2000" dirty="0" smtClean="0"/>
              <a:t>(Option Spread)</a:t>
            </a:r>
            <a:r>
              <a:rPr lang="zh-CN" altLang="en-US" sz="2000" dirty="0" smtClean="0"/>
              <a:t>是用来做相对价格变化的投机交易，这种策略要同时买卖类似但不相同之期权，创造出两种期权之价差会因目标期货价格之变化而放大或缩小。期权价差交易中若价差交易之两边</a:t>
            </a:r>
            <a:r>
              <a:rPr lang="en-US" altLang="zh-CN" sz="2000" dirty="0" smtClean="0"/>
              <a:t>(Legs)</a:t>
            </a:r>
            <a:r>
              <a:rPr lang="zh-CN" altLang="en-US" sz="2000" dirty="0" smtClean="0"/>
              <a:t>到期日相同但行权价格不一样，则称为垂直价差</a:t>
            </a:r>
            <a:r>
              <a:rPr lang="en-US" altLang="zh-CN" sz="2000" dirty="0" smtClean="0"/>
              <a:t>(Vertical Spread),</a:t>
            </a:r>
            <a:r>
              <a:rPr lang="zh-CN" altLang="en-US" sz="2000" dirty="0" smtClean="0"/>
              <a:t>原因是选择权在报价时，不同的行权价格都会垂直排列，。若选择之价差交易之两边行权价格相同，但到期日不同，则称为水平价差</a:t>
            </a:r>
            <a:r>
              <a:rPr lang="en-US" altLang="zh-CN" sz="2000" dirty="0" smtClean="0"/>
              <a:t>(Horizontal Spread)</a:t>
            </a:r>
            <a:r>
              <a:rPr lang="zh-CN" altLang="en-US" sz="2000" dirty="0" smtClean="0"/>
              <a:t>或称时间价差</a:t>
            </a:r>
            <a:r>
              <a:rPr lang="en-US" altLang="zh-CN" sz="2000" dirty="0" smtClean="0"/>
              <a:t>(Time Spread</a:t>
            </a:r>
            <a:r>
              <a:rPr lang="zh-CN" altLang="en-US" sz="2000" dirty="0" smtClean="0"/>
              <a:t>或</a:t>
            </a:r>
            <a:r>
              <a:rPr lang="en-US" altLang="zh-CN" sz="2000" dirty="0" smtClean="0"/>
              <a:t>Calendar Spread)</a:t>
            </a:r>
            <a:r>
              <a:rPr lang="zh-CN" altLang="en-US" sz="2000" dirty="0" smtClean="0"/>
              <a:t>。其之所以称做水平价差是因为不同到期日之选择权报价是水平排列。而对角线价差</a:t>
            </a:r>
            <a:r>
              <a:rPr lang="en-US" altLang="zh-CN" sz="2000" dirty="0" smtClean="0"/>
              <a:t>(Diagonal Spread)</a:t>
            </a:r>
            <a:r>
              <a:rPr lang="zh-CN" altLang="en-US" sz="2000" dirty="0" smtClean="0"/>
              <a:t>则是买卖行权价格与到期日都不同的看涨期权或看跌期权。期权价差种类繁多，但最通用的是垂直与水平期权价差</a:t>
            </a:r>
            <a:r>
              <a:rPr lang="zh-TW" altLang="en-US" sz="2000" dirty="0" smtClean="0"/>
              <a:t> </a:t>
            </a:r>
            <a:r>
              <a:rPr lang="zh-TW" altLang="en-US" sz="2000" dirty="0" smtClean="0">
                <a:ea typeface="新細明體" charset="-120"/>
              </a:rPr>
              <a:t>。</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16</a:t>
            </a:fld>
            <a:r>
              <a:rPr lang="en-US" altLang="zh-CN" smtClean="0"/>
              <a:t> -</a:t>
            </a:r>
            <a:endParaRPr lang="en-US" altLang="zh-C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buFont typeface="Wingdings" pitchFamily="2" charset="2"/>
              <a:buNone/>
            </a:pPr>
            <a:r>
              <a:rPr lang="zh-CN" altLang="en-US" smtClean="0"/>
              <a:t>牛市差价组合可以规避价格小幅上涨</a:t>
            </a:r>
            <a:r>
              <a:rPr lang="zh-TW" altLang="en-US" smtClean="0"/>
              <a:t> </a:t>
            </a:r>
          </a:p>
        </p:txBody>
      </p:sp>
      <p:sp>
        <p:nvSpPr>
          <p:cNvPr id="47107" name="Rectangle 3"/>
          <p:cNvSpPr>
            <a:spLocks noGrp="1" noChangeArrowheads="1"/>
          </p:cNvSpPr>
          <p:nvPr>
            <p:ph type="body" idx="1"/>
          </p:nvPr>
        </p:nvSpPr>
        <p:spPr>
          <a:xfrm>
            <a:off x="468313" y="1557338"/>
            <a:ext cx="8229600" cy="4608512"/>
          </a:xfrm>
        </p:spPr>
        <p:txBody>
          <a:bodyPr/>
          <a:lstStyle/>
          <a:p>
            <a:pPr>
              <a:lnSpc>
                <a:spcPct val="90000"/>
              </a:lnSpc>
            </a:pPr>
            <a:r>
              <a:rPr lang="zh-CN" altLang="en-US" sz="2000" smtClean="0"/>
              <a:t>或称看涨看涨期权价差指的是买一行权价格较低之看涨期权并同时卖出一行权价格较高之看涨期权，两者之到期日一样。此策略所卖出较高行权价格的权利金可以减低买进行权价格较低之看涨期权的成本。然而要建立这种价差交易，投资者必须支付两种权利金之差额，通称为借方净额</a:t>
            </a:r>
            <a:r>
              <a:rPr lang="en-US" altLang="zh-CN" sz="2000" smtClean="0"/>
              <a:t>(Net Debit)</a:t>
            </a:r>
            <a:r>
              <a:rPr lang="zh-CN" altLang="en-US" sz="2000" smtClean="0"/>
              <a:t>。</a:t>
            </a:r>
          </a:p>
          <a:p>
            <a:pPr>
              <a:lnSpc>
                <a:spcPct val="90000"/>
              </a:lnSpc>
            </a:pPr>
            <a:r>
              <a:rPr lang="zh-CN" altLang="en-US" sz="2000" smtClean="0"/>
              <a:t>看涨期权价差交易中，投资者的最大</a:t>
            </a:r>
            <a:r>
              <a:rPr lang="zh-CN" altLang="en-US" sz="2000" smtClean="0">
                <a:hlinkClick r:id="rId2" tooltip="利润"/>
              </a:rPr>
              <a:t>利润</a:t>
            </a:r>
            <a:r>
              <a:rPr lang="zh-CN" altLang="en-US" sz="2000" smtClean="0"/>
              <a:t>与最大损失都是有限的，且是已知的。若以</a:t>
            </a:r>
            <a:r>
              <a:rPr lang="en-US" altLang="zh-CN" sz="2000" smtClean="0"/>
              <a:t>MP</a:t>
            </a:r>
            <a:r>
              <a:rPr lang="zh-CN" altLang="en-US" sz="2000" smtClean="0"/>
              <a:t>表示最大利润；</a:t>
            </a:r>
            <a:r>
              <a:rPr lang="en-US" altLang="zh-CN" sz="2000" smtClean="0"/>
              <a:t>ML</a:t>
            </a:r>
            <a:r>
              <a:rPr lang="zh-CN" altLang="en-US" sz="2000" smtClean="0"/>
              <a:t>表示最大损失；</a:t>
            </a:r>
            <a:r>
              <a:rPr lang="en-US" altLang="zh-CN" sz="2000" smtClean="0"/>
              <a:t>S</a:t>
            </a:r>
            <a:r>
              <a:rPr lang="zh-CN" altLang="en-US" sz="2000" smtClean="0"/>
              <a:t>表示</a:t>
            </a:r>
            <a:r>
              <a:rPr lang="zh-CN" altLang="en-US" sz="2000" smtClean="0">
                <a:hlinkClick r:id="rId3" tooltip="期权"/>
              </a:rPr>
              <a:t>期权</a:t>
            </a:r>
            <a:r>
              <a:rPr lang="zh-CN" altLang="en-US" sz="2000" smtClean="0"/>
              <a:t>之</a:t>
            </a:r>
            <a:r>
              <a:rPr lang="zh-CN" altLang="en-US" sz="2000" smtClean="0">
                <a:hlinkClick r:id="rId4" tooltip="标的物"/>
              </a:rPr>
              <a:t>标的物</a:t>
            </a:r>
            <a:r>
              <a:rPr lang="zh-CN" altLang="en-US" sz="2000" smtClean="0"/>
              <a:t>的市场价格；</a:t>
            </a:r>
            <a:r>
              <a:rPr lang="en-US" altLang="zh-CN" sz="2000" i="1" smtClean="0"/>
              <a:t>XL</a:t>
            </a:r>
            <a:r>
              <a:rPr lang="zh-CN" altLang="en-US" sz="2000" smtClean="0"/>
              <a:t>表示较低协定价格；</a:t>
            </a:r>
            <a:r>
              <a:rPr lang="en-US" altLang="zh-CN" sz="2000" i="1" smtClean="0"/>
              <a:t>XH</a:t>
            </a:r>
            <a:r>
              <a:rPr lang="zh-CN" altLang="en-US" sz="2000" smtClean="0"/>
              <a:t>表示较高协定价格；</a:t>
            </a:r>
            <a:r>
              <a:rPr lang="en-US" altLang="zh-CN" sz="2000" smtClean="0"/>
              <a:t>BP</a:t>
            </a:r>
            <a:r>
              <a:rPr lang="zh-CN" altLang="en-US" sz="2000" smtClean="0"/>
              <a:t>表示</a:t>
            </a:r>
            <a:r>
              <a:rPr lang="zh-CN" altLang="en-US" sz="2000" smtClean="0">
                <a:hlinkClick r:id="rId5" tooltip="盈亏平衡点"/>
              </a:rPr>
              <a:t>盈亏平衡点</a:t>
            </a:r>
            <a:r>
              <a:rPr lang="zh-CN" altLang="en-US" sz="2000" smtClean="0">
                <a:hlinkClick r:id="rId6" tooltip="价格"/>
              </a:rPr>
              <a:t>价格</a:t>
            </a:r>
            <a:r>
              <a:rPr lang="zh-CN" altLang="en-US" sz="2000" smtClean="0"/>
              <a:t>；</a:t>
            </a:r>
            <a:r>
              <a:rPr lang="en-US" altLang="zh-CN" sz="2000" i="1" smtClean="0"/>
              <a:t>CL</a:t>
            </a:r>
            <a:r>
              <a:rPr lang="zh-CN" altLang="en-US" sz="2000" smtClean="0"/>
              <a:t>和</a:t>
            </a:r>
            <a:r>
              <a:rPr lang="en-US" altLang="zh-CN" sz="2000" i="1" smtClean="0"/>
              <a:t>CH</a:t>
            </a:r>
            <a:r>
              <a:rPr lang="zh-CN" altLang="en-US" sz="2000" smtClean="0"/>
              <a:t>分别表示较低协定价格的看涨期权和较高协定价格的看涨期权的期权费，下图所示的是牛市看涨期权价差的盈亏图形。在图中，虚线表示投资者实际买进和卖出期权的盈亏特征，而实线则表示作为一个整体的价差交易的盈亏特征。在牛市看涨期权价差交易中，因投资者买进协定价格较低的看涨期权，而卖出协定价格较高的看涨期权，因此，收取的期权费较少，而支付的期权费较多，从而发生期初的期权费净支出。</a:t>
            </a:r>
            <a:r>
              <a:rPr lang="zh-TW" altLang="en-US" sz="200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17</a:t>
            </a:fld>
            <a:r>
              <a:rPr lang="en-US" altLang="zh-CN" smtClean="0"/>
              <a:t> -</a:t>
            </a:r>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zh-TW" altLang="en-US" smtClean="0"/>
          </a:p>
        </p:txBody>
      </p:sp>
      <p:pic>
        <p:nvPicPr>
          <p:cNvPr id="48132" name="圖片 16" descr="Image:牛市看涨期权价差.jpg">
            <a:hlinkClick r:id="rId2" tooltip="&quot;Image:牛市看涨期权价差.jpg&quot;"/>
          </p:cNvPr>
          <p:cNvPicPr>
            <a:picLocks noGrp="1" noChangeAspect="1" noChangeArrowheads="1"/>
          </p:cNvPicPr>
          <p:nvPr>
            <p:ph type="body" idx="1"/>
          </p:nvPr>
        </p:nvPicPr>
        <p:blipFill>
          <a:blip r:embed="rId3"/>
          <a:srcRect/>
          <a:stretch>
            <a:fillRect/>
          </a:stretch>
        </p:blipFill>
        <p:spPr>
          <a:xfrm>
            <a:off x="1403350" y="1700213"/>
            <a:ext cx="6337300" cy="4156075"/>
          </a:xfrm>
          <a:noFill/>
          <a:ln/>
        </p:spPr>
      </p:pic>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18</a:t>
            </a:fld>
            <a:r>
              <a:rPr lang="en-US" altLang="zh-CN" smtClean="0"/>
              <a:t> -</a:t>
            </a:r>
            <a:endParaRPr lang="en-US" altLang="zh-C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buFont typeface="Wingdings" pitchFamily="2" charset="2"/>
              <a:buNone/>
            </a:pPr>
            <a:r>
              <a:rPr lang="zh-CN" altLang="en-US" sz="2400" smtClean="0"/>
              <a:t>熊市期权价差可以规避价格小幅下跌风险</a:t>
            </a:r>
            <a:r>
              <a:rPr lang="zh-TW" altLang="en-US" sz="2400" smtClean="0"/>
              <a:t> </a:t>
            </a:r>
          </a:p>
        </p:txBody>
      </p:sp>
      <p:sp>
        <p:nvSpPr>
          <p:cNvPr id="49155" name="Rectangle 3"/>
          <p:cNvSpPr>
            <a:spLocks noGrp="1" noChangeArrowheads="1"/>
          </p:cNvSpPr>
          <p:nvPr>
            <p:ph type="body" idx="1"/>
          </p:nvPr>
        </p:nvSpPr>
        <p:spPr>
          <a:xfrm>
            <a:off x="468313" y="1628775"/>
            <a:ext cx="8229600" cy="4105275"/>
          </a:xfrm>
        </p:spPr>
        <p:txBody>
          <a:bodyPr/>
          <a:lstStyle/>
          <a:p>
            <a:r>
              <a:rPr lang="zh-CN" altLang="en-US" smtClean="0"/>
              <a:t> 或称看跌期权价差交易会使交易者在标期货价格下跌时获利，该策略的构造方式有下面二种：</a:t>
            </a:r>
            <a:r>
              <a:rPr lang="zh-TW" altLang="en-US" smtClean="0"/>
              <a:t> </a:t>
            </a:r>
            <a:endParaRPr lang="zh-CN" altLang="en-US" smtClean="0"/>
          </a:p>
          <a:p>
            <a:pPr>
              <a:buFont typeface="Wingdings" pitchFamily="2" charset="2"/>
              <a:buNone/>
            </a:pPr>
            <a:r>
              <a:rPr lang="zh-CN" altLang="en-US" smtClean="0"/>
              <a:t>　　</a:t>
            </a:r>
            <a:r>
              <a:rPr lang="en-US" altLang="zh-CN" b="1" smtClean="0"/>
              <a:t>a</a:t>
            </a:r>
            <a:r>
              <a:rPr lang="zh-CN" altLang="en-US" b="1" smtClean="0"/>
              <a:t>、</a:t>
            </a:r>
            <a:r>
              <a:rPr lang="zh-CN" altLang="en-US" smtClean="0"/>
              <a:t>买入行权价较高的看涨期权，同时卖出同一品种相同到期日的行权价较低的</a:t>
            </a:r>
            <a:r>
              <a:rPr lang="zh-CN" altLang="en-US" smtClean="0">
                <a:hlinkClick r:id="rId2" tooltip="看涨期权"/>
              </a:rPr>
              <a:t>看涨期权</a:t>
            </a:r>
            <a:r>
              <a:rPr lang="zh-CN" altLang="en-US" smtClean="0"/>
              <a:t>。</a:t>
            </a:r>
            <a:r>
              <a:rPr lang="zh-TW" altLang="en-US" smtClean="0"/>
              <a:t> </a:t>
            </a:r>
            <a:endParaRPr lang="zh-CN" altLang="en-US" smtClean="0"/>
          </a:p>
          <a:p>
            <a:pPr>
              <a:buFont typeface="Wingdings" pitchFamily="2" charset="2"/>
              <a:buNone/>
            </a:pPr>
            <a:r>
              <a:rPr lang="zh-CN" altLang="en-US" smtClean="0"/>
              <a:t>　　</a:t>
            </a:r>
            <a:r>
              <a:rPr lang="en-US" altLang="zh-CN" b="1" smtClean="0"/>
              <a:t>b</a:t>
            </a:r>
            <a:r>
              <a:rPr lang="zh-CN" altLang="en-US" b="1" smtClean="0"/>
              <a:t>、</a:t>
            </a:r>
            <a:r>
              <a:rPr lang="zh-CN" altLang="en-US" smtClean="0"/>
              <a:t>买入较高行权价的看跌期权，同时卖出相同到期日同一品种的行权价较低的</a:t>
            </a:r>
            <a:r>
              <a:rPr lang="zh-CN" altLang="en-US" smtClean="0">
                <a:hlinkClick r:id="rId3" tooltip="看跌期权"/>
              </a:rPr>
              <a:t>看跌期权</a:t>
            </a:r>
            <a:r>
              <a:rPr lang="zh-CN" altLang="en-US" smtClean="0"/>
              <a:t>。</a:t>
            </a:r>
            <a:r>
              <a:rPr lang="zh-TW" altLang="en-US" smtClean="0"/>
              <a:t> </a:t>
            </a:r>
            <a:endParaRPr lang="zh-CN" altLang="en-US" smtClean="0"/>
          </a:p>
          <a:p>
            <a:pPr>
              <a:buFont typeface="Wingdings" pitchFamily="2" charset="2"/>
              <a:buNone/>
            </a:pPr>
            <a:r>
              <a:rPr lang="zh-CN" altLang="en-US" smtClean="0"/>
              <a:t>　</a:t>
            </a:r>
            <a:endParaRPr lang="zh-TW" altLang="en-US" smtClean="0"/>
          </a:p>
        </p:txBody>
      </p:sp>
      <p:pic>
        <p:nvPicPr>
          <p:cNvPr id="49156" name="圖片 5" descr="http://wiki.mbalib.com/w/images/d/de/%E7%86%8A%E5%B8%82%E4%BB%B7%E5%B7%AE%E6%9C%9F%E6%9D%83.jpg"/>
          <p:cNvPicPr>
            <a:picLocks noChangeAspect="1" noChangeArrowheads="1"/>
          </p:cNvPicPr>
          <p:nvPr/>
        </p:nvPicPr>
        <p:blipFill>
          <a:blip r:embed="rId4"/>
          <a:srcRect/>
          <a:stretch>
            <a:fillRect/>
          </a:stretch>
        </p:blipFill>
        <p:spPr bwMode="auto">
          <a:xfrm>
            <a:off x="2484438" y="4005263"/>
            <a:ext cx="5256212" cy="2376487"/>
          </a:xfrm>
          <a:prstGeom prst="rect">
            <a:avLst/>
          </a:prstGeom>
          <a:noFill/>
          <a:ln w="9525">
            <a:noFill/>
            <a:miter lim="800000"/>
            <a:headEnd/>
            <a:tailEnd/>
          </a:ln>
        </p:spPr>
      </p:pic>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19</a:t>
            </a:fld>
            <a:r>
              <a:rPr lang="en-US" altLang="zh-CN" smtClean="0"/>
              <a:t> -</a:t>
            </a:r>
            <a:endParaRPr lang="en-US" altLang="zh-C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標題 1"/>
          <p:cNvSpPr>
            <a:spLocks noGrp="1"/>
          </p:cNvSpPr>
          <p:nvPr>
            <p:ph type="title" idx="4294967295"/>
          </p:nvPr>
        </p:nvSpPr>
        <p:spPr/>
        <p:txBody>
          <a:bodyPr/>
          <a:lstStyle/>
          <a:p>
            <a:r>
              <a:rPr lang="zh-CN" altLang="zh-TW" smtClean="0"/>
              <a:t>刘德明博士</a:t>
            </a:r>
            <a:r>
              <a:rPr lang="zh-TW" altLang="en-US" smtClean="0"/>
              <a:t>簡介</a:t>
            </a:r>
            <a:r>
              <a:rPr lang="zh-TW" altLang="zh-TW" smtClean="0"/>
              <a:t/>
            </a:r>
            <a:br>
              <a:rPr lang="zh-TW" altLang="zh-TW" smtClean="0"/>
            </a:br>
            <a:endParaRPr lang="zh-TW" altLang="en-US" smtClean="0"/>
          </a:p>
        </p:txBody>
      </p:sp>
      <p:sp>
        <p:nvSpPr>
          <p:cNvPr id="16386" name="內容版面配置區 2"/>
          <p:cNvSpPr>
            <a:spLocks noGrp="1"/>
          </p:cNvSpPr>
          <p:nvPr>
            <p:ph idx="4294967295"/>
          </p:nvPr>
        </p:nvSpPr>
        <p:spPr>
          <a:xfrm>
            <a:off x="468313" y="1989138"/>
            <a:ext cx="8229600" cy="3744912"/>
          </a:xfrm>
        </p:spPr>
        <p:txBody>
          <a:bodyPr/>
          <a:lstStyle/>
          <a:p>
            <a:r>
              <a:rPr lang="zh-CN" altLang="zh-TW" sz="2000" dirty="0" smtClean="0"/>
              <a:t>历任：</a:t>
            </a:r>
            <a:r>
              <a:rPr lang="en-US" altLang="zh-TW" sz="2000" dirty="0" smtClean="0"/>
              <a:t>Bank One Corp(</a:t>
            </a:r>
            <a:r>
              <a:rPr lang="zh-CN" altLang="zh-TW" sz="2000" dirty="0" smtClean="0"/>
              <a:t>现在的摩根大通公司</a:t>
            </a:r>
            <a:r>
              <a:rPr lang="en-US" altLang="zh-TW" sz="2000" dirty="0" smtClean="0"/>
              <a:t>)</a:t>
            </a:r>
            <a:r>
              <a:rPr lang="zh-CN" altLang="zh-TW" sz="2000" dirty="0" smtClean="0"/>
              <a:t>资深分析师、芝加哥商业交易所金融经济学家</a:t>
            </a:r>
            <a:endParaRPr lang="zh-TW" altLang="zh-TW" sz="2000" dirty="0" smtClean="0"/>
          </a:p>
          <a:p>
            <a:r>
              <a:rPr lang="zh-CN" altLang="zh-TW" sz="2000" dirty="0" smtClean="0"/>
              <a:t>台湾证券暨期货管理委员会顾问兼风险控管小组召集人、台湾证券交易所、台湾期货交易所与台湾集保结算所之顾问、台湾三阳证券与期货、永丰金证券衍生商品部、中信期货、统一期货首席顾问 </a:t>
            </a:r>
            <a:endParaRPr lang="zh-TW" altLang="zh-TW" sz="2000" dirty="0" smtClean="0"/>
          </a:p>
          <a:p>
            <a:r>
              <a:rPr lang="zh-CN" altLang="zh-TW" sz="2000" dirty="0" smtClean="0"/>
              <a:t>台湾期货交易所结算委员、新商品开发委员</a:t>
            </a:r>
            <a:endParaRPr lang="zh-TW" altLang="zh-TW" sz="2000" dirty="0" smtClean="0"/>
          </a:p>
          <a:p>
            <a:r>
              <a:rPr lang="zh-CN" altLang="zh-TW" sz="2000" dirty="0" smtClean="0"/>
              <a:t>刘博士出版过期货与选择权专书二册并发表过中英文衍生商品相关论文三十多篇</a:t>
            </a:r>
            <a:r>
              <a:rPr lang="en-US" altLang="zh-TW" sz="2000" dirty="0" smtClean="0"/>
              <a:t>,</a:t>
            </a:r>
            <a:r>
              <a:rPr lang="zh-CN" altLang="zh-TW" sz="2000" dirty="0" smtClean="0"/>
              <a:t>为证券投资分析师</a:t>
            </a:r>
            <a:r>
              <a:rPr lang="en-US" altLang="zh-TW" sz="2000" dirty="0" smtClean="0"/>
              <a:t>(CFA)</a:t>
            </a:r>
            <a:r>
              <a:rPr lang="zh-CN" altLang="zh-TW" sz="2000" dirty="0" smtClean="0"/>
              <a:t>，通过美国期货经纪人考试</a:t>
            </a:r>
            <a:r>
              <a:rPr lang="en-US" altLang="zh-TW" sz="2000" dirty="0" smtClean="0"/>
              <a:t>(Series 3)</a:t>
            </a:r>
            <a:r>
              <a:rPr lang="zh-CN" altLang="zh-TW" sz="2000" dirty="0" smtClean="0"/>
              <a:t>，一般证券与债券经纪人考试</a:t>
            </a:r>
            <a:r>
              <a:rPr lang="en-US" altLang="zh-TW" sz="2000" dirty="0" smtClean="0"/>
              <a:t>(Series 7)</a:t>
            </a:r>
            <a:r>
              <a:rPr lang="zh-CN" altLang="zh-TW" sz="2000" dirty="0" smtClean="0"/>
              <a:t>，及证券经纪的州法律考试</a:t>
            </a:r>
            <a:r>
              <a:rPr lang="en-US" altLang="zh-TW" sz="2000" dirty="0" smtClean="0"/>
              <a:t>(Series 63)</a:t>
            </a:r>
            <a:r>
              <a:rPr lang="zh-CN" altLang="zh-TW" sz="2000" dirty="0" smtClean="0"/>
              <a:t>，在美国曾登录为证券与期货经纪</a:t>
            </a:r>
            <a:r>
              <a:rPr lang="zh-CN" altLang="zh-TW" sz="2000" dirty="0" smtClean="0"/>
              <a:t>人。</a:t>
            </a:r>
            <a:endParaRPr lang="zh-TW" altLang="zh-TW" sz="2000" dirty="0" smtClean="0"/>
          </a:p>
          <a:p>
            <a:pPr>
              <a:buFont typeface="Wingdings" pitchFamily="2" charset="2"/>
              <a:buNone/>
            </a:pPr>
            <a:r>
              <a:rPr lang="en-US" altLang="zh-TW" sz="1800" b="1" dirty="0" smtClean="0"/>
              <a:t> </a:t>
            </a:r>
            <a:endParaRPr lang="zh-TW" altLang="zh-TW" sz="1800" dirty="0" smtClean="0"/>
          </a:p>
          <a:p>
            <a:endParaRPr lang="zh-TW" altLang="en-US" sz="1800" dirty="0" smtClean="0"/>
          </a:p>
        </p:txBody>
      </p:sp>
      <p:sp>
        <p:nvSpPr>
          <p:cNvPr id="16387" name="灯片编号占位符 3"/>
          <p:cNvSpPr>
            <a:spLocks noGrp="1"/>
          </p:cNvSpPr>
          <p:nvPr>
            <p:ph type="sldNum" sz="quarter" idx="10"/>
          </p:nvPr>
        </p:nvSpPr>
        <p:spPr>
          <a:noFill/>
        </p:spPr>
        <p:txBody>
          <a:bodyPr/>
          <a:lstStyle/>
          <a:p>
            <a:r>
              <a:rPr lang="en-US" altLang="zh-CN" smtClean="0"/>
              <a:t>- </a:t>
            </a:r>
            <a:fld id="{50855745-D510-4B7A-879A-587471797D8D}" type="slidenum">
              <a:rPr lang="en-US" altLang="zh-CN" smtClean="0"/>
              <a:pPr/>
              <a:t>2</a:t>
            </a:fld>
            <a:r>
              <a:rPr lang="en-US" altLang="zh-CN" smtClean="0"/>
              <a:t> -</a:t>
            </a:r>
          </a:p>
        </p:txBody>
      </p:sp>
      <p:sp>
        <p:nvSpPr>
          <p:cNvPr id="7" name="上弧形箭头 6">
            <a:hlinkClick r:id="rId3" action="ppaction://hlinksldjump"/>
          </p:cNvPr>
          <p:cNvSpPr/>
          <p:nvPr/>
        </p:nvSpPr>
        <p:spPr>
          <a:xfrm rot="5683415">
            <a:off x="8245475" y="5913438"/>
            <a:ext cx="563563" cy="376237"/>
          </a:xfrm>
          <a:prstGeom prst="curvedDownArrow">
            <a:avLst>
              <a:gd name="adj1" fmla="val 54632"/>
              <a:gd name="adj2" fmla="val 74782"/>
              <a:gd name="adj3" fmla="val 1630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a:solidFill>
                <a:schemeClr val="tx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buFont typeface="Wingdings" pitchFamily="2" charset="2"/>
              <a:buNone/>
            </a:pPr>
            <a:r>
              <a:rPr lang="zh-CN" altLang="en-US" smtClean="0"/>
              <a:t>股指期权价差交易之应用案例</a:t>
            </a:r>
            <a:r>
              <a:rPr lang="zh-TW" altLang="en-US" smtClean="0"/>
              <a:t> </a:t>
            </a:r>
          </a:p>
        </p:txBody>
      </p:sp>
      <p:sp>
        <p:nvSpPr>
          <p:cNvPr id="50179" name="Rectangle 3"/>
          <p:cNvSpPr>
            <a:spLocks noGrp="1" noChangeArrowheads="1"/>
          </p:cNvSpPr>
          <p:nvPr>
            <p:ph type="body" idx="1"/>
          </p:nvPr>
        </p:nvSpPr>
        <p:spPr>
          <a:xfrm>
            <a:off x="467544" y="1556792"/>
            <a:ext cx="8229600" cy="3529012"/>
          </a:xfrm>
        </p:spPr>
        <p:txBody>
          <a:bodyPr/>
          <a:lstStyle/>
          <a:p>
            <a:pPr eaLnBrk="1" hangingPunct="1"/>
            <a:r>
              <a:rPr lang="zh-CN" altLang="en-US" dirty="0"/>
              <a:t>假设沪深</a:t>
            </a:r>
            <a:r>
              <a:rPr lang="en-US" altLang="zh-CN" dirty="0"/>
              <a:t>300</a:t>
            </a:r>
            <a:r>
              <a:rPr lang="zh-CN" altLang="en-US" dirty="0"/>
              <a:t>指数目前价位是</a:t>
            </a:r>
            <a:r>
              <a:rPr lang="en-US" altLang="zh-CN" dirty="0"/>
              <a:t>2300</a:t>
            </a:r>
            <a:r>
              <a:rPr lang="zh-CN" altLang="en-US" dirty="0"/>
              <a:t>，投资者预期沪深</a:t>
            </a:r>
            <a:r>
              <a:rPr lang="en-US" altLang="zh-CN" dirty="0"/>
              <a:t>300</a:t>
            </a:r>
            <a:r>
              <a:rPr lang="zh-CN" altLang="en-US" dirty="0"/>
              <a:t>指数会跌到</a:t>
            </a:r>
            <a:r>
              <a:rPr lang="en-US" altLang="zh-CN" dirty="0"/>
              <a:t>2200</a:t>
            </a:r>
            <a:r>
              <a:rPr lang="zh-CN" altLang="en-US" dirty="0"/>
              <a:t>，但最低不会跌破</a:t>
            </a:r>
            <a:r>
              <a:rPr lang="en-US" altLang="zh-CN" dirty="0"/>
              <a:t>2100</a:t>
            </a:r>
            <a:r>
              <a:rPr lang="zh-CN" altLang="en-US" dirty="0"/>
              <a:t>。假设交易者担心行情可能在预期下跌实现前短期回升。这是为什么交易者宁愿买看跌期权，而不卖空股指期货的理由。</a:t>
            </a:r>
          </a:p>
          <a:p>
            <a:pPr eaLnBrk="1" hangingPunct="1"/>
            <a:r>
              <a:rPr lang="zh-CN" altLang="en-US" dirty="0"/>
              <a:t>假设</a:t>
            </a:r>
            <a:r>
              <a:rPr lang="en-US" altLang="zh-CN" dirty="0"/>
              <a:t>2300</a:t>
            </a:r>
            <a:r>
              <a:rPr lang="zh-CN" altLang="en-US" dirty="0"/>
              <a:t>之看跌期权花了</a:t>
            </a:r>
            <a:r>
              <a:rPr lang="en-US" altLang="zh-CN" dirty="0"/>
              <a:t>50</a:t>
            </a:r>
            <a:r>
              <a:rPr lang="zh-CN" altLang="en-US" dirty="0"/>
              <a:t>点利金，要是沪深</a:t>
            </a:r>
            <a:r>
              <a:rPr lang="en-US" altLang="zh-CN" dirty="0"/>
              <a:t>300</a:t>
            </a:r>
            <a:r>
              <a:rPr lang="zh-CN" altLang="en-US" dirty="0"/>
              <a:t>指数跌到</a:t>
            </a:r>
            <a:r>
              <a:rPr lang="en-US" altLang="zh-CN" dirty="0"/>
              <a:t>2200</a:t>
            </a:r>
            <a:r>
              <a:rPr lang="zh-CN" altLang="en-US" dirty="0"/>
              <a:t>，则交易者就能获利</a:t>
            </a:r>
            <a:r>
              <a:rPr lang="en-US" altLang="zh-CN" dirty="0"/>
              <a:t>100</a:t>
            </a:r>
            <a:r>
              <a:rPr lang="zh-CN" altLang="en-US" dirty="0"/>
              <a:t>点，扣除成本的报酬率是</a:t>
            </a:r>
            <a:r>
              <a:rPr lang="en-US" altLang="zh-CN" dirty="0"/>
              <a:t>100%</a:t>
            </a:r>
            <a:r>
              <a:rPr lang="zh-CN" altLang="en-US" dirty="0"/>
              <a:t>。现假设投资者同时卖出</a:t>
            </a:r>
            <a:r>
              <a:rPr lang="en-US" altLang="zh-CN" dirty="0"/>
              <a:t>2100</a:t>
            </a:r>
            <a:r>
              <a:rPr lang="zh-CN" altLang="en-US" dirty="0"/>
              <a:t>看跌期权，获得</a:t>
            </a:r>
            <a:r>
              <a:rPr lang="en-US" altLang="zh-CN" dirty="0"/>
              <a:t>20</a:t>
            </a:r>
            <a:r>
              <a:rPr lang="zh-CN" altLang="en-US" dirty="0"/>
              <a:t>点，使权利金支出净额降为</a:t>
            </a:r>
            <a:r>
              <a:rPr lang="en-US" altLang="zh-CN" dirty="0"/>
              <a:t>30</a:t>
            </a:r>
            <a:r>
              <a:rPr lang="zh-CN" altLang="en-US" dirty="0"/>
              <a:t>点，这时若价格下降到</a:t>
            </a:r>
            <a:r>
              <a:rPr lang="en-US" altLang="zh-CN" dirty="0"/>
              <a:t>2200</a:t>
            </a:r>
            <a:r>
              <a:rPr lang="zh-CN" altLang="en-US" dirty="0"/>
              <a:t>，则总利润仍然是</a:t>
            </a:r>
            <a:r>
              <a:rPr lang="en-US" altLang="zh-CN" dirty="0"/>
              <a:t>100</a:t>
            </a:r>
            <a:r>
              <a:rPr lang="zh-CN" altLang="en-US" dirty="0"/>
              <a:t>点，但扣除成本的投资报酬率则增加到</a:t>
            </a:r>
            <a:r>
              <a:rPr lang="en-US" altLang="zh-CN" dirty="0"/>
              <a:t>233%</a:t>
            </a:r>
            <a:r>
              <a:rPr lang="zh-CN" altLang="en-US" dirty="0"/>
              <a:t>。</a:t>
            </a:r>
          </a:p>
          <a:p>
            <a:pPr eaLnBrk="1" hangingPunct="1"/>
            <a:r>
              <a:rPr lang="zh-CN" altLang="en-US" dirty="0"/>
              <a:t>    </a:t>
            </a:r>
          </a:p>
          <a:p>
            <a:pPr>
              <a:lnSpc>
                <a:spcPct val="90000"/>
              </a:lnSpc>
            </a:pPr>
            <a:endParaRPr lang="zh-TW" altLang="en-US"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20</a:t>
            </a:fld>
            <a:r>
              <a:rPr lang="en-US" altLang="zh-CN" smtClean="0"/>
              <a:t> -</a:t>
            </a:r>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buFont typeface="Wingdings" pitchFamily="2" charset="2"/>
              <a:buNone/>
            </a:pPr>
            <a:r>
              <a:rPr lang="zh-CN" altLang="en-US" smtClean="0"/>
              <a:t>股指期权时间价差之应用案例</a:t>
            </a:r>
            <a:endParaRPr lang="zh-TW" altLang="en-US" smtClean="0"/>
          </a:p>
        </p:txBody>
      </p:sp>
      <p:sp>
        <p:nvSpPr>
          <p:cNvPr id="51203" name="Rectangle 3"/>
          <p:cNvSpPr>
            <a:spLocks noGrp="1" noChangeArrowheads="1"/>
          </p:cNvSpPr>
          <p:nvPr>
            <p:ph type="body" idx="1"/>
          </p:nvPr>
        </p:nvSpPr>
        <p:spPr>
          <a:xfrm>
            <a:off x="468313" y="1557338"/>
            <a:ext cx="8229600" cy="4608512"/>
          </a:xfrm>
        </p:spPr>
        <p:txBody>
          <a:bodyPr/>
          <a:lstStyle/>
          <a:p>
            <a:r>
              <a:rPr lang="zh-CN" altLang="en-US" sz="2000" dirty="0" smtClean="0"/>
              <a:t>投</a:t>
            </a:r>
            <a:r>
              <a:rPr lang="zh-CN" altLang="en-US" sz="2000" dirty="0" smtClean="0"/>
              <a:t>资者若认为沪深</a:t>
            </a:r>
            <a:r>
              <a:rPr lang="en-US" altLang="zh-CN" sz="2000" dirty="0" smtClean="0"/>
              <a:t>300</a:t>
            </a:r>
            <a:r>
              <a:rPr lang="zh-CN" altLang="en-US" sz="2000" dirty="0" smtClean="0"/>
              <a:t>指数在未来一个月内会在</a:t>
            </a:r>
            <a:r>
              <a:rPr lang="en-US" altLang="zh-CN" sz="2000" dirty="0" smtClean="0"/>
              <a:t>2300</a:t>
            </a:r>
            <a:r>
              <a:rPr lang="zh-CN" altLang="en-US" sz="2000" dirty="0" smtClean="0"/>
              <a:t>点左右盘整，则可做水平期权价差，以赚取流失的时间价值。此策略要卖出较近月之例如</a:t>
            </a:r>
            <a:r>
              <a:rPr lang="en-US" altLang="zh-CN" sz="2000" dirty="0" smtClean="0"/>
              <a:t>4</a:t>
            </a:r>
            <a:r>
              <a:rPr lang="zh-CN" altLang="en-US" sz="2000" dirty="0" smtClean="0"/>
              <a:t>月到期</a:t>
            </a:r>
            <a:r>
              <a:rPr lang="en-US" altLang="zh-CN" sz="2000" dirty="0" smtClean="0"/>
              <a:t>2300</a:t>
            </a:r>
            <a:r>
              <a:rPr lang="zh-CN" altLang="en-US" sz="2000" dirty="0" smtClean="0"/>
              <a:t>履约的股指看涨期权，同时买进</a:t>
            </a:r>
            <a:r>
              <a:rPr lang="en-US" altLang="zh-CN" sz="2000" dirty="0" smtClean="0"/>
              <a:t>2300</a:t>
            </a:r>
            <a:r>
              <a:rPr lang="zh-CN" altLang="en-US" sz="2000" dirty="0" smtClean="0"/>
              <a:t>履约但到期日较长例如</a:t>
            </a:r>
            <a:r>
              <a:rPr lang="en-US" altLang="zh-CN" sz="2000" dirty="0" smtClean="0"/>
              <a:t>5</a:t>
            </a:r>
            <a:r>
              <a:rPr lang="zh-CN" altLang="en-US" sz="2000" dirty="0" smtClean="0"/>
              <a:t>月到期的看涨期权，时间价差也可以用看跌期权操作。</a:t>
            </a:r>
          </a:p>
          <a:p>
            <a:r>
              <a:rPr lang="zh-CN" altLang="en-US" sz="2000" dirty="0" smtClean="0"/>
              <a:t>   一般而言，在其他条件不变之下，到期日较短之选择权的时间价值要比到期日较长之选择权的时间价值流失更快。因此只要目标期货价格保持稳定或至少不要对投资者有大幅度之不利变动，这时投资者就可从近期选择权的时间价值下获利，因为长期选择权之时间价值流失小于近期选择权。</a:t>
            </a:r>
          </a:p>
          <a:p>
            <a:r>
              <a:rPr lang="zh-CN" altLang="en-US" sz="2000" dirty="0" smtClean="0"/>
              <a:t>    这种时间价差的风险是，若目标期货价格大幅波动或波动率增加，则价差交易的两边之价值变化可能不一样，这时可能会遭受损失。</a:t>
            </a:r>
            <a:endParaRPr lang="zh-TW" altLang="en-US" sz="2000"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21</a:t>
            </a:fld>
            <a:r>
              <a:rPr lang="en-US" altLang="zh-CN" smtClean="0"/>
              <a:t> -</a:t>
            </a:r>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z="2400" smtClean="0"/>
              <a:t>期权之混合交易</a:t>
            </a:r>
            <a:br>
              <a:rPr lang="zh-CN" altLang="en-US" sz="2400" smtClean="0"/>
            </a:br>
            <a:r>
              <a:rPr lang="zh-CN" altLang="en-US" sz="2400" smtClean="0"/>
              <a:t>多头</a:t>
            </a:r>
            <a:r>
              <a:rPr lang="zh-CN" altLang="en-US" sz="2400" smtClean="0">
                <a:hlinkClick r:id="rId2"/>
              </a:rPr>
              <a:t>跨式期权组合</a:t>
            </a:r>
            <a:r>
              <a:rPr lang="zh-CN" altLang="en-US" sz="2400" smtClean="0"/>
              <a:t> </a:t>
            </a:r>
            <a:r>
              <a:rPr lang="en-US" altLang="zh-CN" sz="2400" smtClean="0"/>
              <a:t>(Long Straddle)</a:t>
            </a:r>
            <a:r>
              <a:rPr lang="en-US" altLang="zh-TW" sz="2400" smtClean="0"/>
              <a:t> </a:t>
            </a:r>
            <a:endParaRPr lang="zh-TW" altLang="en-US" sz="2400" smtClean="0"/>
          </a:p>
        </p:txBody>
      </p:sp>
      <p:sp>
        <p:nvSpPr>
          <p:cNvPr id="52227" name="Rectangle 3"/>
          <p:cNvSpPr>
            <a:spLocks noGrp="1" noChangeArrowheads="1"/>
          </p:cNvSpPr>
          <p:nvPr>
            <p:ph type="body" idx="1"/>
          </p:nvPr>
        </p:nvSpPr>
        <p:spPr>
          <a:xfrm>
            <a:off x="468313" y="1700213"/>
            <a:ext cx="8229600" cy="4537075"/>
          </a:xfrm>
        </p:spPr>
        <p:txBody>
          <a:bodyPr/>
          <a:lstStyle/>
          <a:p>
            <a:r>
              <a:rPr lang="zh-CN" altLang="en-US" smtClean="0"/>
              <a:t>买入跨式部位 ：又称多头跨式亦称下跨式，同时买入看涨期权（</a:t>
            </a:r>
            <a:r>
              <a:rPr lang="en-US" altLang="zh-CN" smtClean="0"/>
              <a:t>call</a:t>
            </a:r>
            <a:r>
              <a:rPr lang="zh-CN" altLang="en-US" smtClean="0"/>
              <a:t>）和看跌期权（</a:t>
            </a:r>
            <a:r>
              <a:rPr lang="en-US" altLang="zh-CN" smtClean="0"/>
              <a:t>put</a:t>
            </a:r>
            <a:r>
              <a:rPr lang="zh-CN" altLang="en-US" smtClean="0"/>
              <a:t>），两者的权利期间、目标物和行权价格</a:t>
            </a:r>
            <a:r>
              <a:rPr lang="en-US" altLang="zh-CN" smtClean="0"/>
              <a:t>(SP)</a:t>
            </a:r>
            <a:r>
              <a:rPr lang="zh-CN" altLang="en-US" smtClean="0"/>
              <a:t>均相同。</a:t>
            </a:r>
          </a:p>
          <a:p>
            <a:r>
              <a:rPr lang="en-US" altLang="zh-CN" smtClean="0"/>
              <a:t>a.</a:t>
            </a:r>
            <a:r>
              <a:rPr lang="zh-CN" altLang="en-US" smtClean="0"/>
              <a:t>交易动机：预期股巿将有大波动，但是涨是跌方向不确定。</a:t>
            </a:r>
          </a:p>
          <a:p>
            <a:r>
              <a:rPr lang="en-US" altLang="zh-CN" smtClean="0"/>
              <a:t>b.</a:t>
            </a:r>
            <a:r>
              <a:rPr lang="zh-CN" altLang="en-US" smtClean="0"/>
              <a:t>交易方式：沪深</a:t>
            </a:r>
            <a:r>
              <a:rPr lang="en-US" altLang="zh-CN" smtClean="0"/>
              <a:t>300</a:t>
            </a:r>
            <a:r>
              <a:rPr lang="zh-CN" altLang="en-US" smtClean="0"/>
              <a:t>指数在</a:t>
            </a:r>
            <a:r>
              <a:rPr lang="en-US" altLang="zh-CN" smtClean="0"/>
              <a:t>2300</a:t>
            </a:r>
            <a:r>
              <a:rPr lang="zh-CN" altLang="en-US" smtClean="0"/>
              <a:t>点时盘整很久，知道将会有大行情但不知大涨或大趺，故同时买进</a:t>
            </a:r>
            <a:r>
              <a:rPr lang="en-US" altLang="zh-CN" smtClean="0"/>
              <a:t>2300</a:t>
            </a:r>
            <a:r>
              <a:rPr lang="zh-CN" altLang="en-US" smtClean="0"/>
              <a:t>点之看涨期权与看跌期权；若两者之权利金均为</a:t>
            </a:r>
            <a:r>
              <a:rPr lang="en-US" altLang="zh-CN" smtClean="0"/>
              <a:t>50</a:t>
            </a:r>
            <a:r>
              <a:rPr lang="zh-CN" altLang="en-US" smtClean="0"/>
              <a:t>点，则  </a:t>
            </a:r>
            <a:r>
              <a:rPr lang="en-US" altLang="zh-CN" smtClean="0"/>
              <a:t>a=50+50=100</a:t>
            </a:r>
            <a:r>
              <a:rPr lang="zh-CN" altLang="en-US" smtClean="0"/>
              <a:t>，</a:t>
            </a:r>
            <a:r>
              <a:rPr lang="en-US" altLang="zh-CN" smtClean="0"/>
              <a:t>SP=2300</a:t>
            </a:r>
          </a:p>
          <a:p>
            <a:r>
              <a:rPr lang="en-US" altLang="zh-CN" smtClean="0"/>
              <a:t>c.</a:t>
            </a:r>
            <a:r>
              <a:rPr lang="zh-CN" altLang="en-US" smtClean="0"/>
              <a:t>最大获利</a:t>
            </a:r>
            <a:r>
              <a:rPr lang="en-US" altLang="zh-CN" smtClean="0"/>
              <a:t>(MR)</a:t>
            </a:r>
            <a:r>
              <a:rPr lang="zh-CN" altLang="en-US" smtClean="0"/>
              <a:t>：无限大，最大损失</a:t>
            </a:r>
            <a:r>
              <a:rPr lang="en-US" altLang="zh-CN" smtClean="0"/>
              <a:t>(ML)</a:t>
            </a:r>
            <a:r>
              <a:rPr lang="zh-CN" altLang="en-US" smtClean="0"/>
              <a:t>：</a:t>
            </a:r>
            <a:r>
              <a:rPr lang="en-US" altLang="zh-CN" smtClean="0"/>
              <a:t>a=100</a:t>
            </a:r>
            <a:r>
              <a:rPr lang="zh-CN" altLang="en-US" smtClean="0"/>
              <a:t>点，损益平衡点</a:t>
            </a:r>
            <a:r>
              <a:rPr lang="en-US" altLang="zh-CN" smtClean="0"/>
              <a:t>(B.E.P breakeven point)=2200</a:t>
            </a:r>
            <a:r>
              <a:rPr lang="zh-CN" altLang="en-US" smtClean="0"/>
              <a:t>，或</a:t>
            </a:r>
            <a:r>
              <a:rPr lang="en-US" altLang="zh-CN" smtClean="0"/>
              <a:t>2400</a:t>
            </a:r>
            <a:r>
              <a:rPr lang="zh-CN" altLang="en-US" smtClean="0"/>
              <a:t>点。</a:t>
            </a:r>
            <a:r>
              <a:rPr lang="zh-TW" altLang="en-US"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22</a:t>
            </a:fld>
            <a:r>
              <a:rPr lang="en-US" altLang="zh-CN" smtClean="0"/>
              <a:t> -</a:t>
            </a:r>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z="2400" smtClean="0"/>
              <a:t>多头</a:t>
            </a:r>
            <a:r>
              <a:rPr lang="zh-CN" altLang="en-US" sz="2400" smtClean="0">
                <a:hlinkClick r:id="rId2"/>
              </a:rPr>
              <a:t>跨式股指期权组合</a:t>
            </a:r>
            <a:r>
              <a:rPr lang="zh-CN" altLang="en-US" sz="2400" smtClean="0"/>
              <a:t>之获利关键与时机</a:t>
            </a:r>
            <a:endParaRPr lang="zh-TW" altLang="en-US" sz="2400" smtClean="0"/>
          </a:p>
        </p:txBody>
      </p:sp>
      <p:sp>
        <p:nvSpPr>
          <p:cNvPr id="53251" name="Rectangle 3"/>
          <p:cNvSpPr>
            <a:spLocks noGrp="1" noChangeArrowheads="1"/>
          </p:cNvSpPr>
          <p:nvPr>
            <p:ph type="body" idx="1"/>
          </p:nvPr>
        </p:nvSpPr>
        <p:spPr>
          <a:xfrm>
            <a:off x="395536" y="1700808"/>
            <a:ext cx="8229600" cy="3529012"/>
          </a:xfrm>
        </p:spPr>
        <p:txBody>
          <a:bodyPr/>
          <a:lstStyle/>
          <a:p>
            <a:r>
              <a:rPr lang="zh-CN" altLang="en-US" sz="2000" dirty="0" smtClean="0"/>
              <a:t>做多</a:t>
            </a:r>
            <a:r>
              <a:rPr lang="en-US" altLang="zh-CN" sz="2000" dirty="0" smtClean="0"/>
              <a:t>Straddle</a:t>
            </a:r>
            <a:r>
              <a:rPr lang="zh-CN" altLang="en-US" sz="2000" dirty="0" smtClean="0"/>
              <a:t>时，投资者通常不知市场将如何变动</a:t>
            </a:r>
            <a:r>
              <a:rPr lang="en-US" altLang="zh-CN" sz="2000" dirty="0" smtClean="0"/>
              <a:t>,</a:t>
            </a:r>
            <a:r>
              <a:rPr lang="zh-CN" altLang="en-US" sz="2000" dirty="0" smtClean="0"/>
              <a:t>但相信将大幅波动</a:t>
            </a:r>
            <a:r>
              <a:rPr lang="en-US" altLang="zh-CN" sz="2000" dirty="0" smtClean="0"/>
              <a:t>,</a:t>
            </a:r>
            <a:r>
              <a:rPr lang="zh-CN" altLang="en-US" sz="2000" dirty="0" smtClean="0"/>
              <a:t>因此做多</a:t>
            </a:r>
            <a:r>
              <a:rPr lang="en-US" altLang="zh-CN" sz="2000" dirty="0" smtClean="0"/>
              <a:t>Straddle</a:t>
            </a:r>
            <a:r>
              <a:rPr lang="zh-CN" altLang="en-US" sz="2000" dirty="0" smtClean="0"/>
              <a:t>部位者也是做多波动率。要是波动率没有增加</a:t>
            </a:r>
            <a:r>
              <a:rPr lang="en-US" altLang="zh-CN" sz="2000" dirty="0" smtClean="0"/>
              <a:t>,</a:t>
            </a:r>
            <a:r>
              <a:rPr lang="zh-CN" altLang="en-US" sz="2000" dirty="0" smtClean="0"/>
              <a:t>则此部位并不能获利，因为权利金的成本已把预期之价格变化计算在内，只有突然的大幅价格波动，能使</a:t>
            </a:r>
            <a:r>
              <a:rPr lang="en-US" altLang="zh-CN" sz="2000" dirty="0" smtClean="0"/>
              <a:t>Straddle</a:t>
            </a:r>
            <a:r>
              <a:rPr lang="zh-CN" altLang="en-US" sz="2000" dirty="0" smtClean="0"/>
              <a:t>之持有着获利。</a:t>
            </a:r>
          </a:p>
          <a:p>
            <a:r>
              <a:rPr lang="zh-CN" altLang="en-US" sz="2000" dirty="0" smtClean="0"/>
              <a:t>时间对做多</a:t>
            </a:r>
            <a:r>
              <a:rPr lang="en-US" altLang="zh-CN" sz="2000" dirty="0" smtClean="0"/>
              <a:t>Straddle</a:t>
            </a:r>
            <a:r>
              <a:rPr lang="zh-CN" altLang="en-US" sz="2000" dirty="0" smtClean="0"/>
              <a:t>者不利，当到期日越逼近时，看涨期权与看跌期权之时间价值流失将很严重。这种策略在有重大市场信息要宣布前最有吸引力。例如每当中国</a:t>
            </a:r>
            <a:r>
              <a:rPr lang="en-US" altLang="zh-CN" sz="2000" dirty="0" smtClean="0"/>
              <a:t>PMI</a:t>
            </a:r>
            <a:r>
              <a:rPr lang="zh-CN" altLang="en-US" sz="2000" dirty="0" smtClean="0"/>
              <a:t>数字或人行信贷数字公布时，沪深股指就会大幅波动，这时交易者可做多</a:t>
            </a:r>
            <a:r>
              <a:rPr lang="en-US" altLang="zh-CN" sz="2000" dirty="0" smtClean="0"/>
              <a:t>Straddle</a:t>
            </a:r>
            <a:r>
              <a:rPr lang="zh-CN" altLang="en-US" sz="2000" dirty="0" smtClean="0"/>
              <a:t>，不过由于卖</a:t>
            </a:r>
            <a:r>
              <a:rPr lang="en-US" altLang="zh-CN" sz="2000" dirty="0" smtClean="0"/>
              <a:t>Straddle</a:t>
            </a:r>
            <a:r>
              <a:rPr lang="zh-CN" altLang="en-US" sz="2000" dirty="0" smtClean="0"/>
              <a:t>者知道贸易数字公布尔日会伴随行情大幅涨跌，因此早把波动率之增加算进期权的权利金内，故而此时买进</a:t>
            </a:r>
            <a:r>
              <a:rPr lang="en-US" altLang="zh-CN" sz="2000" dirty="0" smtClean="0"/>
              <a:t>Straddle</a:t>
            </a:r>
            <a:r>
              <a:rPr lang="zh-CN" altLang="en-US" sz="2000" dirty="0" smtClean="0"/>
              <a:t>者不见得能够获利。</a:t>
            </a:r>
            <a:endParaRPr lang="zh-TW" altLang="en-US" sz="2000"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23</a:t>
            </a:fld>
            <a:r>
              <a:rPr lang="en-US" altLang="zh-CN" smtClean="0"/>
              <a:t> -</a:t>
            </a:r>
            <a:endParaRPr lang="en-US"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卖出跨式部位</a:t>
            </a:r>
            <a:r>
              <a:rPr lang="zh-TW" altLang="en-US" smtClean="0"/>
              <a:t> </a:t>
            </a:r>
          </a:p>
        </p:txBody>
      </p:sp>
      <p:sp>
        <p:nvSpPr>
          <p:cNvPr id="54275" name="Rectangle 3"/>
          <p:cNvSpPr>
            <a:spLocks noGrp="1" noChangeArrowheads="1"/>
          </p:cNvSpPr>
          <p:nvPr>
            <p:ph type="body" idx="1"/>
          </p:nvPr>
        </p:nvSpPr>
        <p:spPr>
          <a:xfrm>
            <a:off x="479888" y="1637878"/>
            <a:ext cx="8229600" cy="3529012"/>
          </a:xfrm>
        </p:spPr>
        <p:txBody>
          <a:bodyPr/>
          <a:lstStyle/>
          <a:p>
            <a:pPr>
              <a:lnSpc>
                <a:spcPct val="80000"/>
              </a:lnSpc>
            </a:pPr>
            <a:r>
              <a:rPr lang="zh-CN" altLang="en-US" sz="2000" dirty="0" smtClean="0"/>
              <a:t>又称空头跨式</a:t>
            </a:r>
            <a:r>
              <a:rPr lang="en-US" altLang="zh-CN" sz="2000" dirty="0" smtClean="0"/>
              <a:t>(Short Straddle)</a:t>
            </a:r>
            <a:r>
              <a:rPr lang="zh-CN" altLang="en-US" sz="2000" dirty="0" smtClean="0"/>
              <a:t>亦称上跨式，同时卖出看涨期权（</a:t>
            </a:r>
            <a:r>
              <a:rPr lang="en-US" altLang="zh-CN" sz="2000" dirty="0" smtClean="0"/>
              <a:t>call</a:t>
            </a:r>
            <a:r>
              <a:rPr lang="zh-CN" altLang="en-US" sz="2000" dirty="0" smtClean="0"/>
              <a:t>）和看跌期权（</a:t>
            </a:r>
            <a:r>
              <a:rPr lang="en-US" altLang="zh-CN" sz="2000" dirty="0" smtClean="0"/>
              <a:t>put</a:t>
            </a:r>
            <a:r>
              <a:rPr lang="zh-CN" altLang="en-US" sz="2000" dirty="0" smtClean="0"/>
              <a:t>），两者的行权价格相同。投资者如果预期价格会稳定，则可以卖出</a:t>
            </a:r>
            <a:r>
              <a:rPr lang="en-US" altLang="zh-CN" sz="2000" dirty="0" smtClean="0"/>
              <a:t>Straddle</a:t>
            </a:r>
            <a:r>
              <a:rPr lang="zh-CN" altLang="en-US" sz="2000" dirty="0" smtClean="0"/>
              <a:t>，这时如果价格稳定，投资者就会获利，但若期货价格往任何一方大幅波动，幅度如果超过两个期权权利金的和，则就会遭受损失。卖</a:t>
            </a:r>
            <a:r>
              <a:rPr lang="en-US" altLang="zh-CN" sz="2000" dirty="0" smtClean="0"/>
              <a:t>Straddle</a:t>
            </a:r>
            <a:r>
              <a:rPr lang="zh-CN" altLang="en-US" sz="2000" dirty="0" smtClean="0"/>
              <a:t>的好时机是在价格突然大幅震荡之后</a:t>
            </a:r>
            <a:r>
              <a:rPr lang="zh-CN" altLang="en-US" sz="2000" dirty="0" smtClean="0"/>
              <a:t>，这</a:t>
            </a:r>
            <a:r>
              <a:rPr lang="zh-CN" altLang="en-US" sz="2000" dirty="0" smtClean="0"/>
              <a:t>时期权隐含之波动性都相当高，因此可能回复到正常的价格变化，卖空</a:t>
            </a:r>
            <a:r>
              <a:rPr lang="en-US" altLang="zh-CN" sz="2000" dirty="0" smtClean="0"/>
              <a:t>Straddle</a:t>
            </a:r>
            <a:r>
              <a:rPr lang="zh-CN" altLang="en-US" sz="2000" dirty="0" smtClean="0"/>
              <a:t>就会获利。</a:t>
            </a:r>
          </a:p>
          <a:p>
            <a:pPr>
              <a:lnSpc>
                <a:spcPct val="80000"/>
              </a:lnSpc>
            </a:pPr>
            <a:r>
              <a:rPr lang="en-US" altLang="zh-CN" sz="2000" dirty="0" smtClean="0"/>
              <a:t>a.</a:t>
            </a:r>
            <a:r>
              <a:rPr lang="zh-CN" altLang="en-US" sz="2000" dirty="0" smtClean="0"/>
              <a:t>交易动机：预期股巿将狭幅波动，着眼点在赚取权利金。</a:t>
            </a:r>
          </a:p>
          <a:p>
            <a:pPr>
              <a:lnSpc>
                <a:spcPct val="80000"/>
              </a:lnSpc>
            </a:pPr>
            <a:r>
              <a:rPr lang="en-US" altLang="zh-CN" sz="2000" dirty="0" smtClean="0"/>
              <a:t>b.</a:t>
            </a:r>
            <a:r>
              <a:rPr lang="zh-CN" altLang="en-US" sz="2000" dirty="0" smtClean="0"/>
              <a:t>交易方式：沪深</a:t>
            </a:r>
            <a:r>
              <a:rPr lang="en-US" altLang="zh-CN" sz="2000" dirty="0" smtClean="0"/>
              <a:t>300</a:t>
            </a:r>
            <a:r>
              <a:rPr lang="zh-CN" altLang="en-US" sz="2000" dirty="0" smtClean="0"/>
              <a:t>指数在</a:t>
            </a:r>
            <a:r>
              <a:rPr lang="en-US" altLang="zh-CN" sz="2000" dirty="0" smtClean="0"/>
              <a:t>2300</a:t>
            </a:r>
            <a:r>
              <a:rPr lang="zh-CN" altLang="en-US" sz="2000" dirty="0" smtClean="0"/>
              <a:t>点时盘整很久，为了赚取权利金，故同时卖出</a:t>
            </a:r>
            <a:r>
              <a:rPr lang="en-US" altLang="zh-CN" sz="2000" dirty="0" smtClean="0"/>
              <a:t>2300</a:t>
            </a:r>
            <a:r>
              <a:rPr lang="zh-CN" altLang="en-US" sz="2000" dirty="0" smtClean="0"/>
              <a:t>点之看涨期权与看跌期权；若两者之权利金均为</a:t>
            </a:r>
            <a:r>
              <a:rPr lang="en-US" altLang="zh-CN" sz="2000" dirty="0" smtClean="0"/>
              <a:t>50</a:t>
            </a:r>
            <a:r>
              <a:rPr lang="zh-CN" altLang="en-US" sz="2000" dirty="0" smtClean="0"/>
              <a:t>点，则  </a:t>
            </a:r>
            <a:r>
              <a:rPr lang="en-US" altLang="zh-CN" sz="2000" dirty="0" smtClean="0"/>
              <a:t>a=50+50=100</a:t>
            </a:r>
            <a:r>
              <a:rPr lang="zh-CN" altLang="en-US" sz="2000" dirty="0" smtClean="0"/>
              <a:t>，</a:t>
            </a:r>
            <a:r>
              <a:rPr lang="en-US" altLang="zh-CN" sz="2000" dirty="0" smtClean="0"/>
              <a:t>SP=2300</a:t>
            </a:r>
          </a:p>
          <a:p>
            <a:pPr>
              <a:lnSpc>
                <a:spcPct val="80000"/>
              </a:lnSpc>
            </a:pPr>
            <a:r>
              <a:rPr lang="en-US" altLang="zh-CN" sz="2000" dirty="0" smtClean="0"/>
              <a:t>c.</a:t>
            </a:r>
            <a:r>
              <a:rPr lang="zh-CN" altLang="en-US" sz="2000" dirty="0" smtClean="0"/>
              <a:t>最大获利：</a:t>
            </a:r>
            <a:r>
              <a:rPr lang="en-US" altLang="zh-CN" sz="2000" dirty="0" smtClean="0"/>
              <a:t>a=100</a:t>
            </a:r>
            <a:r>
              <a:rPr lang="zh-CN" altLang="en-US" sz="2000" dirty="0" smtClean="0"/>
              <a:t>点，最大损失：无限大。损益平衡点</a:t>
            </a:r>
            <a:r>
              <a:rPr lang="en-US" altLang="zh-CN" sz="2000" dirty="0" smtClean="0"/>
              <a:t>(B.E.P)=2400</a:t>
            </a:r>
            <a:r>
              <a:rPr lang="zh-CN" altLang="en-US" sz="2000" dirty="0" smtClean="0"/>
              <a:t>，或</a:t>
            </a:r>
            <a:r>
              <a:rPr lang="en-US" altLang="zh-CN" sz="2000" dirty="0" smtClean="0"/>
              <a:t>2200</a:t>
            </a:r>
            <a:r>
              <a:rPr lang="zh-CN" altLang="en-US" sz="2000" dirty="0" smtClean="0"/>
              <a:t>。</a:t>
            </a:r>
            <a:r>
              <a:rPr lang="zh-TW" altLang="en-US" sz="2000" dirty="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24</a:t>
            </a:fld>
            <a:r>
              <a:rPr lang="en-US" altLang="zh-CN" smtClean="0"/>
              <a:t> -</a:t>
            </a:r>
            <a:endParaRPr lang="en-US"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z="2400" smtClean="0"/>
              <a:t>买入勒式部位可以较低成本迎接大波动行情</a:t>
            </a:r>
            <a:endParaRPr lang="zh-TW" altLang="en-US" sz="2400" smtClean="0"/>
          </a:p>
        </p:txBody>
      </p:sp>
      <p:sp>
        <p:nvSpPr>
          <p:cNvPr id="55299" name="Rectangle 3"/>
          <p:cNvSpPr>
            <a:spLocks noGrp="1" noChangeArrowheads="1"/>
          </p:cNvSpPr>
          <p:nvPr>
            <p:ph type="body" idx="1"/>
          </p:nvPr>
        </p:nvSpPr>
        <p:spPr>
          <a:xfrm>
            <a:off x="467544" y="1556792"/>
            <a:ext cx="8229600" cy="3529012"/>
          </a:xfrm>
        </p:spPr>
        <p:txBody>
          <a:bodyPr/>
          <a:lstStyle/>
          <a:p>
            <a:pPr>
              <a:defRPr/>
            </a:pPr>
            <a:r>
              <a:rPr lang="zh-CN" altLang="zh-TW" sz="1800" dirty="0"/>
              <a:t>与买入跨式部位的动机相同，预期行情将有大波动，但是涨是跌方向不确定。所以同时买入看涨期权和看跌期权，但两者的行权价格不相同</a:t>
            </a:r>
            <a:r>
              <a:rPr lang="en-US" altLang="zh-TW" sz="1800" dirty="0"/>
              <a:t>,</a:t>
            </a:r>
            <a:r>
              <a:rPr lang="zh-CN" altLang="zh-TW" sz="1800" dirty="0"/>
              <a:t>叫做买入勒式部位</a:t>
            </a:r>
            <a:r>
              <a:rPr lang="en-US" altLang="zh-TW" sz="1800" dirty="0"/>
              <a:t>(long strangle)</a:t>
            </a:r>
            <a:r>
              <a:rPr lang="zh-CN" altLang="zh-TW" sz="1800" dirty="0"/>
              <a:t>。</a:t>
            </a:r>
            <a:endParaRPr lang="en-US" altLang="zh-CN" sz="1800" dirty="0"/>
          </a:p>
          <a:p>
            <a:pPr>
              <a:defRPr/>
            </a:pPr>
            <a:r>
              <a:rPr lang="en-US" altLang="zh-TW" sz="1800" dirty="0"/>
              <a:t>a.</a:t>
            </a:r>
            <a:r>
              <a:rPr lang="zh-CN" altLang="zh-TW" sz="1800" dirty="0"/>
              <a:t>交易动机：预期行情将有大波动，但是涨是跌方向不确定。买</a:t>
            </a:r>
            <a:r>
              <a:rPr lang="en-US" altLang="zh-TW" sz="1800" dirty="0"/>
              <a:t>Strangle</a:t>
            </a:r>
            <a:r>
              <a:rPr lang="zh-CN" altLang="zh-TW" sz="1800" dirty="0"/>
              <a:t>与买</a:t>
            </a:r>
            <a:r>
              <a:rPr lang="en-US" altLang="zh-TW" sz="1800" dirty="0"/>
              <a:t>Straddle</a:t>
            </a:r>
            <a:r>
              <a:rPr lang="zh-CN" altLang="zh-TW" sz="1800" dirty="0"/>
              <a:t>一样，若价格大幅波动，则买方会获利。和买</a:t>
            </a:r>
            <a:r>
              <a:rPr lang="en-US" altLang="zh-TW" sz="1800" dirty="0"/>
              <a:t>Straddle</a:t>
            </a:r>
            <a:r>
              <a:rPr lang="zh-CN" altLang="zh-TW" sz="1800" dirty="0"/>
              <a:t>者不同的是，由于</a:t>
            </a:r>
            <a:r>
              <a:rPr lang="en-US" altLang="zh-TW" sz="1800" dirty="0"/>
              <a:t>Strangle</a:t>
            </a:r>
            <a:r>
              <a:rPr lang="zh-CN" altLang="zh-TW" sz="1800" dirty="0"/>
              <a:t>买的选择权都在</a:t>
            </a:r>
            <a:r>
              <a:rPr lang="zh-TW" altLang="en-US" sz="1800" dirty="0"/>
              <a:t>虚值区</a:t>
            </a:r>
            <a:r>
              <a:rPr lang="zh-CN" altLang="zh-TW" sz="1800" dirty="0"/>
              <a:t>，不像</a:t>
            </a:r>
            <a:r>
              <a:rPr lang="en-US" altLang="zh-TW" sz="1800" dirty="0"/>
              <a:t>Straddle</a:t>
            </a:r>
            <a:r>
              <a:rPr lang="zh-CN" altLang="zh-TW" sz="1800" dirty="0"/>
              <a:t>的选择权都在平值，因此买</a:t>
            </a:r>
            <a:r>
              <a:rPr lang="en-US" altLang="zh-TW" sz="1800" dirty="0"/>
              <a:t>Strangle</a:t>
            </a:r>
            <a:r>
              <a:rPr lang="zh-CN" altLang="zh-TW" sz="1800" dirty="0"/>
              <a:t>的成本比较便宜。当然相对的，格要有更大的波动幅度，买方才能获利。</a:t>
            </a:r>
            <a:endParaRPr lang="zh-TW" altLang="zh-TW" sz="1800" dirty="0"/>
          </a:p>
          <a:p>
            <a:pPr>
              <a:defRPr/>
            </a:pPr>
            <a:r>
              <a:rPr lang="en-US" altLang="zh-TW" sz="1800" dirty="0"/>
              <a:t>b.</a:t>
            </a:r>
            <a:r>
              <a:rPr lang="zh-CN" altLang="zh-TW" sz="1800" dirty="0"/>
              <a:t>交易方式：沪深</a:t>
            </a:r>
            <a:r>
              <a:rPr lang="en-US" altLang="zh-TW" sz="1800" dirty="0"/>
              <a:t>300</a:t>
            </a:r>
            <a:r>
              <a:rPr lang="zh-CN" altLang="zh-TW" sz="1800" dirty="0"/>
              <a:t>指数在</a:t>
            </a:r>
            <a:r>
              <a:rPr lang="en-US" altLang="zh-TW" sz="1800" dirty="0"/>
              <a:t>2300</a:t>
            </a:r>
            <a:r>
              <a:rPr lang="zh-CN" altLang="zh-TW" sz="1800" dirty="0"/>
              <a:t>点时盘整很久，知道将会有大行情但不知大涨或大趺，故同时买进</a:t>
            </a:r>
            <a:r>
              <a:rPr lang="en-US" altLang="zh-TW" sz="1800" dirty="0"/>
              <a:t>2200</a:t>
            </a:r>
            <a:r>
              <a:rPr lang="zh-CN" altLang="zh-TW" sz="1800" dirty="0"/>
              <a:t>点之看跌期权与</a:t>
            </a:r>
            <a:r>
              <a:rPr lang="en-US" altLang="zh-TW" sz="1800" dirty="0"/>
              <a:t>2400</a:t>
            </a:r>
            <a:r>
              <a:rPr lang="zh-CN" altLang="zh-TW" sz="1800" dirty="0"/>
              <a:t>点之看涨期权；若两者之权利金均为</a:t>
            </a:r>
            <a:r>
              <a:rPr lang="en-US" altLang="zh-TW" sz="1800" dirty="0"/>
              <a:t>10</a:t>
            </a:r>
            <a:r>
              <a:rPr lang="zh-CN" altLang="zh-TW" sz="1800" dirty="0"/>
              <a:t>点，则</a:t>
            </a:r>
            <a:r>
              <a:rPr lang="en-US" altLang="zh-TW" sz="1800" dirty="0"/>
              <a:t>  a=10+10=20</a:t>
            </a:r>
            <a:r>
              <a:rPr lang="zh-CN" altLang="zh-TW" sz="1800" dirty="0"/>
              <a:t>。</a:t>
            </a:r>
            <a:endParaRPr lang="zh-TW" altLang="zh-TW" sz="1800" dirty="0"/>
          </a:p>
          <a:p>
            <a:pPr>
              <a:defRPr/>
            </a:pPr>
            <a:r>
              <a:rPr lang="en-US" altLang="zh-TW" sz="1800" dirty="0"/>
              <a:t>c.</a:t>
            </a:r>
            <a:r>
              <a:rPr lang="zh-CN" altLang="zh-TW" sz="1800" dirty="0"/>
              <a:t>最大获利：无限大，最大损</a:t>
            </a:r>
            <a:r>
              <a:rPr lang="zh-CN" altLang="zh-TW" sz="1800" dirty="0" smtClean="0"/>
              <a:t>失</a:t>
            </a:r>
            <a:r>
              <a:rPr lang="en-US" altLang="zh-TW" sz="1800" dirty="0" smtClean="0"/>
              <a:t>20</a:t>
            </a:r>
            <a:r>
              <a:rPr lang="zh-CN" altLang="zh-TW" sz="1800" dirty="0"/>
              <a:t>点。损益平衡点</a:t>
            </a:r>
            <a:r>
              <a:rPr lang="en-US" altLang="zh-TW" sz="1800" dirty="0"/>
              <a:t>(B.E.P)=2180</a:t>
            </a:r>
            <a:r>
              <a:rPr lang="zh-CN" altLang="zh-TW" sz="1800" dirty="0"/>
              <a:t>，或</a:t>
            </a:r>
            <a:r>
              <a:rPr lang="en-US" altLang="zh-TW" sz="1800" dirty="0"/>
              <a:t>2420</a:t>
            </a:r>
            <a:r>
              <a:rPr lang="zh-CN" altLang="zh-TW" sz="1800" dirty="0"/>
              <a:t>。</a:t>
            </a:r>
            <a:endParaRPr lang="zh-TW" altLang="zh-TW" sz="1800" dirty="0"/>
          </a:p>
          <a:p>
            <a:pPr>
              <a:lnSpc>
                <a:spcPct val="80000"/>
              </a:lnSpc>
            </a:pPr>
            <a:endParaRPr lang="zh-TW" altLang="en-US" sz="1800"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25</a:t>
            </a:fld>
            <a:r>
              <a:rPr lang="en-US" altLang="zh-CN" smtClean="0"/>
              <a:t> -</a:t>
            </a:r>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mtClean="0"/>
              <a:t>卖出勒式部位</a:t>
            </a:r>
            <a:r>
              <a:rPr lang="en-US" altLang="zh-CN" smtClean="0"/>
              <a:t>(short strangle)</a:t>
            </a:r>
            <a:r>
              <a:rPr lang="zh-CN" altLang="en-US" smtClean="0"/>
              <a:t>：</a:t>
            </a:r>
            <a:r>
              <a:rPr lang="zh-TW" altLang="en-US" smtClean="0"/>
              <a:t> </a:t>
            </a:r>
          </a:p>
        </p:txBody>
      </p:sp>
      <p:sp>
        <p:nvSpPr>
          <p:cNvPr id="56323" name="Rectangle 3"/>
          <p:cNvSpPr>
            <a:spLocks noGrp="1" noChangeArrowheads="1"/>
          </p:cNvSpPr>
          <p:nvPr>
            <p:ph type="body" idx="1"/>
          </p:nvPr>
        </p:nvSpPr>
        <p:spPr>
          <a:xfrm>
            <a:off x="611560" y="1556792"/>
            <a:ext cx="8229600" cy="3529012"/>
          </a:xfrm>
        </p:spPr>
        <p:txBody>
          <a:bodyPr/>
          <a:lstStyle/>
          <a:p>
            <a:r>
              <a:rPr lang="zh-CN" altLang="en-US" sz="2000" dirty="0" smtClean="0"/>
              <a:t>与卖出跨式部位的动机相同，及预期行情只会狭幅波动</a:t>
            </a:r>
            <a:r>
              <a:rPr lang="en-US" altLang="zh-CN" sz="2000" dirty="0" smtClean="0"/>
              <a:t>,</a:t>
            </a:r>
            <a:r>
              <a:rPr lang="zh-CN" altLang="en-US" sz="2000" dirty="0" smtClean="0"/>
              <a:t>所以同时卖出看涨期权（</a:t>
            </a:r>
            <a:r>
              <a:rPr lang="en-US" altLang="zh-CN" sz="2000" dirty="0" smtClean="0"/>
              <a:t>call</a:t>
            </a:r>
            <a:r>
              <a:rPr lang="zh-CN" altLang="en-US" sz="2000" dirty="0" smtClean="0"/>
              <a:t>）和看跌期权（</a:t>
            </a:r>
            <a:r>
              <a:rPr lang="en-US" altLang="zh-CN" sz="2000" dirty="0" smtClean="0"/>
              <a:t>put</a:t>
            </a:r>
            <a:r>
              <a:rPr lang="zh-CN" altLang="en-US" sz="2000" dirty="0" smtClean="0"/>
              <a:t>），两者的行权价格不相同</a:t>
            </a:r>
            <a:r>
              <a:rPr lang="en-US" altLang="zh-CN" sz="2000" dirty="0" smtClean="0"/>
              <a:t>,</a:t>
            </a:r>
            <a:r>
              <a:rPr lang="zh-CN" altLang="en-US" sz="2000" dirty="0" smtClean="0"/>
              <a:t>以赚取权利金的时间价值。可写成 </a:t>
            </a:r>
          </a:p>
          <a:p>
            <a:r>
              <a:rPr lang="zh-CN" altLang="en-US" sz="2000" dirty="0" smtClean="0"/>
              <a:t>卖出看涨期权（</a:t>
            </a:r>
            <a:r>
              <a:rPr lang="en-US" altLang="zh-CN" sz="2000" dirty="0" smtClean="0"/>
              <a:t>call</a:t>
            </a:r>
            <a:r>
              <a:rPr lang="zh-CN" altLang="en-US" sz="2000" dirty="0" smtClean="0"/>
              <a:t>）</a:t>
            </a:r>
            <a:r>
              <a:rPr lang="en-US" altLang="zh-CN" sz="2000" dirty="0" smtClean="0"/>
              <a:t>+</a:t>
            </a:r>
            <a:r>
              <a:rPr lang="zh-CN" altLang="en-US" sz="2000" dirty="0" smtClean="0"/>
              <a:t>卖出看跌期权（</a:t>
            </a:r>
            <a:r>
              <a:rPr lang="en-US" altLang="zh-CN" sz="2000" dirty="0" smtClean="0"/>
              <a:t>put</a:t>
            </a:r>
            <a:r>
              <a:rPr lang="zh-CN" altLang="en-US" sz="2000" dirty="0" smtClean="0"/>
              <a:t>），  </a:t>
            </a:r>
            <a:r>
              <a:rPr lang="en-US" altLang="zh-CN" sz="2000" dirty="0" err="1" smtClean="0"/>
              <a:t>SPcall</a:t>
            </a:r>
            <a:r>
              <a:rPr lang="en-US" altLang="zh-CN" sz="2000" dirty="0" smtClean="0"/>
              <a:t>  ≠  </a:t>
            </a:r>
            <a:r>
              <a:rPr lang="en-US" altLang="zh-CN" sz="2000" dirty="0" err="1" smtClean="0"/>
              <a:t>SPput</a:t>
            </a:r>
            <a:endParaRPr lang="en-US" altLang="zh-CN" sz="2000" dirty="0" smtClean="0"/>
          </a:p>
          <a:p>
            <a:r>
              <a:rPr lang="en-US" altLang="zh-CN" sz="2000" dirty="0" smtClean="0"/>
              <a:t>a.</a:t>
            </a:r>
            <a:r>
              <a:rPr lang="zh-CN" altLang="en-US" sz="2000" dirty="0" smtClean="0"/>
              <a:t>交易动机：预期行情将狭幅波动，着眼点在赚取权利金。</a:t>
            </a:r>
          </a:p>
          <a:p>
            <a:r>
              <a:rPr lang="en-US" altLang="zh-CN" sz="2000" dirty="0" smtClean="0"/>
              <a:t>b.</a:t>
            </a:r>
            <a:r>
              <a:rPr lang="zh-CN" altLang="en-US" sz="2000" dirty="0" smtClean="0"/>
              <a:t>交易方式：沪深</a:t>
            </a:r>
            <a:r>
              <a:rPr lang="en-US" altLang="zh-CN" sz="2000" dirty="0" smtClean="0"/>
              <a:t>300</a:t>
            </a:r>
            <a:r>
              <a:rPr lang="zh-CN" altLang="en-US" sz="2000" dirty="0" smtClean="0"/>
              <a:t>指数在</a:t>
            </a:r>
            <a:r>
              <a:rPr lang="en-US" altLang="zh-CN" sz="2000" dirty="0" smtClean="0"/>
              <a:t>2300</a:t>
            </a:r>
            <a:r>
              <a:rPr lang="zh-CN" altLang="en-US" sz="2000" dirty="0" smtClean="0"/>
              <a:t>点时盘整很久，预期指数在</a:t>
            </a:r>
            <a:r>
              <a:rPr lang="en-US" altLang="zh-CN" sz="2000" dirty="0" smtClean="0"/>
              <a:t>2300</a:t>
            </a:r>
            <a:r>
              <a:rPr lang="zh-CN" altLang="en-US" sz="2000" dirty="0" smtClean="0"/>
              <a:t>附近会盘整很久，为了赚取权利金，故同时卖出</a:t>
            </a:r>
            <a:r>
              <a:rPr lang="en-US" altLang="zh-CN" sz="2000" dirty="0" smtClean="0"/>
              <a:t>2200</a:t>
            </a:r>
            <a:r>
              <a:rPr lang="zh-CN" altLang="en-US" sz="2000" dirty="0" smtClean="0"/>
              <a:t>点之看跌期权与</a:t>
            </a:r>
            <a:r>
              <a:rPr lang="en-US" altLang="zh-CN" sz="2000" dirty="0" smtClean="0"/>
              <a:t>2400</a:t>
            </a:r>
            <a:r>
              <a:rPr lang="zh-CN" altLang="en-US" sz="2000" dirty="0" smtClean="0"/>
              <a:t>之看涨期权；若两者之权利金均为</a:t>
            </a:r>
            <a:r>
              <a:rPr lang="en-US" altLang="zh-CN" sz="2000" dirty="0" smtClean="0"/>
              <a:t>10</a:t>
            </a:r>
            <a:r>
              <a:rPr lang="zh-CN" altLang="en-US" sz="2000" dirty="0" smtClean="0"/>
              <a:t>点，则  </a:t>
            </a:r>
            <a:r>
              <a:rPr lang="en-US" altLang="zh-CN" sz="2000" dirty="0" smtClean="0"/>
              <a:t>a=10+10=20</a:t>
            </a:r>
            <a:r>
              <a:rPr lang="zh-CN" altLang="en-US" sz="2000" dirty="0" smtClean="0"/>
              <a:t>。</a:t>
            </a:r>
          </a:p>
          <a:p>
            <a:r>
              <a:rPr lang="en-US" altLang="zh-CN" sz="2000" dirty="0" smtClean="0"/>
              <a:t>c.</a:t>
            </a:r>
            <a:r>
              <a:rPr lang="zh-CN" altLang="en-US" sz="2000" dirty="0" smtClean="0"/>
              <a:t>最大获利：</a:t>
            </a:r>
            <a:r>
              <a:rPr lang="en-US" altLang="zh-CN" sz="2000" dirty="0" smtClean="0"/>
              <a:t>a=20</a:t>
            </a:r>
            <a:r>
              <a:rPr lang="zh-CN" altLang="en-US" sz="2000" dirty="0" smtClean="0"/>
              <a:t>点，最大损失：无限大。损益平衡点</a:t>
            </a:r>
            <a:r>
              <a:rPr lang="en-US" altLang="zh-CN" sz="2000" dirty="0" smtClean="0"/>
              <a:t>(B.E.P)=2180</a:t>
            </a:r>
            <a:r>
              <a:rPr lang="zh-CN" altLang="en-US" sz="2000" dirty="0" smtClean="0"/>
              <a:t>，或</a:t>
            </a:r>
            <a:r>
              <a:rPr lang="en-US" altLang="zh-CN" sz="2000" dirty="0" smtClean="0"/>
              <a:t>2420</a:t>
            </a:r>
            <a:r>
              <a:rPr lang="zh-CN" altLang="en-US" sz="2000" dirty="0" smtClean="0"/>
              <a:t>。</a:t>
            </a:r>
            <a:r>
              <a:rPr lang="zh-TW" altLang="en-US" sz="2000" dirty="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26</a:t>
            </a:fld>
            <a:r>
              <a:rPr lang="en-US" altLang="zh-CN" smtClean="0"/>
              <a:t> -</a:t>
            </a:r>
            <a:endParaRPr lang="en-US"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卖出勒式期权组合之获利关键</a:t>
            </a:r>
            <a:r>
              <a:rPr lang="zh-TW" altLang="en-US" smtClean="0"/>
              <a:t> </a:t>
            </a:r>
          </a:p>
        </p:txBody>
      </p:sp>
      <p:sp>
        <p:nvSpPr>
          <p:cNvPr id="57347" name="Rectangle 3"/>
          <p:cNvSpPr>
            <a:spLocks noGrp="1" noChangeArrowheads="1"/>
          </p:cNvSpPr>
          <p:nvPr>
            <p:ph type="body" idx="1"/>
          </p:nvPr>
        </p:nvSpPr>
        <p:spPr>
          <a:xfrm>
            <a:off x="468313" y="1628775"/>
            <a:ext cx="8229600" cy="4679950"/>
          </a:xfrm>
        </p:spPr>
        <p:txBody>
          <a:bodyPr/>
          <a:lstStyle/>
          <a:p>
            <a:r>
              <a:rPr lang="zh-CN" altLang="en-US" sz="2000" dirty="0" smtClean="0"/>
              <a:t>期货与选择权行业中向来不乏生动的词汇来形容个中的特色，但要找出比勒死式</a:t>
            </a:r>
            <a:r>
              <a:rPr lang="en-US" altLang="zh-CN" sz="2000" dirty="0" smtClean="0"/>
              <a:t>(Strangles)</a:t>
            </a:r>
            <a:r>
              <a:rPr lang="zh-CN" altLang="en-US" sz="2000" dirty="0" smtClean="0"/>
              <a:t>价差交易更耸人听闻的名词，恐怕也很不容易。其实</a:t>
            </a:r>
            <a:r>
              <a:rPr lang="en-US" altLang="zh-CN" sz="2000" dirty="0" smtClean="0"/>
              <a:t>Strangles</a:t>
            </a:r>
            <a:r>
              <a:rPr lang="zh-CN" altLang="en-US" sz="2000" dirty="0" smtClean="0"/>
              <a:t>和</a:t>
            </a:r>
            <a:r>
              <a:rPr lang="en-US" altLang="zh-CN" sz="2000" dirty="0" smtClean="0"/>
              <a:t>Straddle</a:t>
            </a:r>
            <a:r>
              <a:rPr lang="zh-CN" altLang="en-US" sz="2000" dirty="0" smtClean="0"/>
              <a:t>交易很像，在做</a:t>
            </a:r>
            <a:r>
              <a:rPr lang="en-US" altLang="zh-CN" sz="2000" dirty="0" smtClean="0"/>
              <a:t>Straddle</a:t>
            </a:r>
            <a:r>
              <a:rPr lang="zh-CN" altLang="en-US" sz="2000" dirty="0" smtClean="0"/>
              <a:t>时，如果两张选择权的行权价格都不同且都在价外，就成了</a:t>
            </a:r>
            <a:r>
              <a:rPr lang="en-US" altLang="zh-CN" sz="2000" dirty="0" smtClean="0"/>
              <a:t>Strangles</a:t>
            </a:r>
            <a:r>
              <a:rPr lang="zh-CN" altLang="en-US" sz="2000" dirty="0" smtClean="0"/>
              <a:t>。这种策略什么会有这么富色彩的名称呢</a:t>
            </a:r>
            <a:r>
              <a:rPr lang="en-US" altLang="zh-CN" sz="2000" dirty="0" smtClean="0"/>
              <a:t>?</a:t>
            </a:r>
            <a:r>
              <a:rPr lang="zh-CN" altLang="en-US" sz="2000" dirty="0" smtClean="0"/>
              <a:t>原因是在</a:t>
            </a:r>
            <a:r>
              <a:rPr lang="en-US" altLang="zh-CN" sz="2000" dirty="0" smtClean="0"/>
              <a:t>1970</a:t>
            </a:r>
            <a:r>
              <a:rPr lang="zh-CN" altLang="en-US" sz="2000" dirty="0" smtClean="0"/>
              <a:t>年代末期，不少交易者对</a:t>
            </a:r>
            <a:r>
              <a:rPr lang="en-US" altLang="zh-CN" sz="2000" dirty="0" smtClean="0"/>
              <a:t>IBM</a:t>
            </a:r>
            <a:r>
              <a:rPr lang="zh-CN" altLang="en-US" sz="2000" dirty="0" smtClean="0"/>
              <a:t>之股票选择权做空</a:t>
            </a:r>
            <a:r>
              <a:rPr lang="en-US" altLang="zh-CN" sz="2000" dirty="0" smtClean="0"/>
              <a:t>Strangles</a:t>
            </a:r>
            <a:r>
              <a:rPr lang="zh-CN" altLang="en-US" sz="2000" dirty="0" smtClean="0"/>
              <a:t>，结果遭受惨重损失，形同被吊绳勒死</a:t>
            </a:r>
            <a:r>
              <a:rPr lang="en-US" altLang="zh-CN" sz="2000" dirty="0" smtClean="0"/>
              <a:t>(</a:t>
            </a:r>
            <a:r>
              <a:rPr lang="zh-CN" altLang="en-US" sz="2000" dirty="0" smtClean="0"/>
              <a:t>由两边向内缩夹住</a:t>
            </a:r>
            <a:r>
              <a:rPr lang="en-US" altLang="zh-CN" sz="2000" dirty="0" smtClean="0"/>
              <a:t>)</a:t>
            </a:r>
            <a:r>
              <a:rPr lang="zh-CN" altLang="en-US" sz="2000" dirty="0" smtClean="0"/>
              <a:t>。另一个原因是图形，卖出勒式部位图很像吊索，会勒死人。</a:t>
            </a:r>
            <a:endParaRPr lang="zh-CN" altLang="zh-TW" sz="2000" dirty="0" smtClean="0"/>
          </a:p>
          <a:p>
            <a:r>
              <a:rPr lang="zh-CN" altLang="en-US" sz="2000" dirty="0" smtClean="0"/>
              <a:t>和</a:t>
            </a:r>
            <a:r>
              <a:rPr lang="zh-CN" altLang="en-US" sz="2000" dirty="0" smtClean="0"/>
              <a:t>卖</a:t>
            </a:r>
            <a:r>
              <a:rPr lang="en-US" altLang="zh-CN" sz="2000" dirty="0" smtClean="0"/>
              <a:t>Straddle</a:t>
            </a:r>
            <a:r>
              <a:rPr lang="zh-CN" altLang="en-US" sz="2000" dirty="0" smtClean="0"/>
              <a:t>一样，卖</a:t>
            </a:r>
            <a:r>
              <a:rPr lang="en-US" altLang="zh-CN" sz="2000" dirty="0" smtClean="0"/>
              <a:t>Strangle</a:t>
            </a:r>
            <a:r>
              <a:rPr lang="zh-CN" altLang="en-US" sz="2000" dirty="0" smtClean="0"/>
              <a:t>也是在卖时间，价格若维持稳定，卖方会两边获利，在</a:t>
            </a:r>
            <a:r>
              <a:rPr lang="en-US" altLang="zh-CN" sz="2000" dirty="0" smtClean="0"/>
              <a:t>Strangle</a:t>
            </a:r>
            <a:r>
              <a:rPr lang="zh-CN" altLang="en-US" sz="2000" dirty="0" smtClean="0"/>
              <a:t>之交易中，一般交易者都偏爱做空，但此一策略为何会被称为勒死策略，也是因为投资者做空受损才得到的浑名，可见其风险之高，不可不注意。买卖</a:t>
            </a:r>
            <a:r>
              <a:rPr lang="en-US" altLang="zh-CN" sz="2000" dirty="0" smtClean="0"/>
              <a:t>Strangle</a:t>
            </a:r>
            <a:r>
              <a:rPr lang="zh-CN" altLang="en-US" sz="2000" dirty="0" smtClean="0"/>
              <a:t>有时也称为买卖期权组合</a:t>
            </a:r>
            <a:r>
              <a:rPr lang="en-US" altLang="zh-CN" sz="2000" dirty="0" smtClean="0"/>
              <a:t>(Combination)</a:t>
            </a:r>
            <a:r>
              <a:rPr lang="zh-CN" altLang="en-US" sz="2000" dirty="0" smtClean="0"/>
              <a:t>。</a:t>
            </a:r>
            <a:r>
              <a:rPr lang="zh-TW" altLang="en-US" sz="2000" dirty="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27</a:t>
            </a:fld>
            <a:r>
              <a:rPr lang="en-US" altLang="zh-CN" smtClean="0"/>
              <a:t> -</a:t>
            </a:r>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mtClean="0"/>
              <a:t>卖勒式股指期权之避险案例</a:t>
            </a:r>
            <a:endParaRPr lang="zh-TW" altLang="en-US" smtClean="0"/>
          </a:p>
        </p:txBody>
      </p:sp>
      <p:sp>
        <p:nvSpPr>
          <p:cNvPr id="58371" name="Rectangle 3"/>
          <p:cNvSpPr>
            <a:spLocks noGrp="1" noChangeArrowheads="1"/>
          </p:cNvSpPr>
          <p:nvPr>
            <p:ph type="body" idx="1"/>
          </p:nvPr>
        </p:nvSpPr>
        <p:spPr>
          <a:xfrm>
            <a:off x="468313" y="1700213"/>
            <a:ext cx="8229600" cy="4033837"/>
          </a:xfrm>
        </p:spPr>
        <p:txBody>
          <a:bodyPr/>
          <a:lstStyle/>
          <a:p>
            <a:pPr>
              <a:lnSpc>
                <a:spcPct val="90000"/>
              </a:lnSpc>
            </a:pPr>
            <a:r>
              <a:rPr lang="en-US" altLang="zh-CN" sz="2000" dirty="0" smtClean="0"/>
              <a:t>Strangle</a:t>
            </a:r>
            <a:r>
              <a:rPr lang="zh-CN" altLang="en-US" sz="2000" dirty="0" smtClean="0"/>
              <a:t>不只可做投机，也可用来做避险，尤其在存货管理上，功用很大。</a:t>
            </a:r>
          </a:p>
          <a:p>
            <a:pPr>
              <a:lnSpc>
                <a:spcPct val="90000"/>
              </a:lnSpc>
            </a:pPr>
            <a:r>
              <a:rPr lang="zh-CN" altLang="en-US" sz="2000" dirty="0" smtClean="0"/>
              <a:t>例如，若沪深</a:t>
            </a:r>
            <a:r>
              <a:rPr lang="en-US" altLang="zh-CN" sz="2000" dirty="0" smtClean="0"/>
              <a:t>300</a:t>
            </a:r>
            <a:r>
              <a:rPr lang="zh-CN" altLang="en-US" sz="2000" dirty="0" smtClean="0"/>
              <a:t>指数在</a:t>
            </a:r>
            <a:r>
              <a:rPr lang="en-US" altLang="zh-CN" sz="2000" dirty="0" smtClean="0"/>
              <a:t>2300</a:t>
            </a:r>
            <a:r>
              <a:rPr lang="zh-CN" altLang="en-US" sz="2000" dirty="0" smtClean="0"/>
              <a:t>点时盘整很久</a:t>
            </a:r>
            <a:r>
              <a:rPr lang="en-US" altLang="zh-CN" sz="2000" dirty="0" smtClean="0"/>
              <a:t>, </a:t>
            </a:r>
            <a:r>
              <a:rPr lang="zh-CN" altLang="en-US" sz="2000" dirty="0" smtClean="0"/>
              <a:t>持有沪深</a:t>
            </a:r>
            <a:r>
              <a:rPr lang="en-US" altLang="zh-CN" sz="2000" dirty="0" smtClean="0"/>
              <a:t>300</a:t>
            </a:r>
            <a:r>
              <a:rPr lang="zh-CN" altLang="en-US" sz="2000" dirty="0" smtClean="0"/>
              <a:t>现货指数头寸的投资者认为在股指期权到期前，沪深</a:t>
            </a:r>
            <a:r>
              <a:rPr lang="en-US" altLang="zh-CN" sz="2000" dirty="0" smtClean="0"/>
              <a:t>300</a:t>
            </a:r>
            <a:r>
              <a:rPr lang="zh-CN" altLang="en-US" sz="2000" dirty="0" smtClean="0"/>
              <a:t>指数会在</a:t>
            </a:r>
            <a:r>
              <a:rPr lang="en-US" altLang="zh-CN" sz="2000" dirty="0" smtClean="0"/>
              <a:t>2400</a:t>
            </a:r>
            <a:r>
              <a:rPr lang="zh-CN" altLang="en-US" sz="2000" dirty="0" smtClean="0"/>
              <a:t>与</a:t>
            </a:r>
            <a:r>
              <a:rPr lang="en-US" altLang="zh-CN" sz="2000" dirty="0" smtClean="0"/>
              <a:t>2200</a:t>
            </a:r>
            <a:r>
              <a:rPr lang="zh-CN" altLang="en-US" sz="2000" dirty="0" smtClean="0"/>
              <a:t>间上下波动，则可以把交易下限</a:t>
            </a:r>
            <a:r>
              <a:rPr lang="en-US" altLang="zh-CN" sz="2000" dirty="0" smtClean="0"/>
              <a:t>2200</a:t>
            </a:r>
            <a:r>
              <a:rPr lang="zh-CN" altLang="en-US" sz="2000" dirty="0" smtClean="0"/>
              <a:t>做为行权价格卖出看跌期权，把交易上限当做另一行权价格，卖出</a:t>
            </a:r>
            <a:r>
              <a:rPr lang="en-US" altLang="zh-CN" sz="2000" dirty="0" smtClean="0"/>
              <a:t>2400</a:t>
            </a:r>
            <a:r>
              <a:rPr lang="zh-CN" altLang="en-US" sz="2000" dirty="0" smtClean="0"/>
              <a:t>看涨期权，亦即他可以卖出</a:t>
            </a:r>
            <a:r>
              <a:rPr lang="en-US" altLang="zh-CN" sz="2000" dirty="0" smtClean="0"/>
              <a:t>Strangle</a:t>
            </a:r>
            <a:r>
              <a:rPr lang="zh-CN" altLang="en-US" sz="2000" dirty="0" smtClean="0"/>
              <a:t>。</a:t>
            </a:r>
          </a:p>
          <a:p>
            <a:pPr>
              <a:lnSpc>
                <a:spcPct val="90000"/>
              </a:lnSpc>
            </a:pPr>
            <a:r>
              <a:rPr lang="zh-CN" altLang="en-US" sz="2000" dirty="0" smtClean="0"/>
              <a:t>要是价格跌破下限</a:t>
            </a:r>
            <a:r>
              <a:rPr lang="en-US" altLang="zh-CN" sz="2000" dirty="0" smtClean="0"/>
              <a:t>2200</a:t>
            </a:r>
            <a:r>
              <a:rPr lang="zh-CN" altLang="en-US" sz="2000" dirty="0" smtClean="0"/>
              <a:t>，则他可以低档加仓</a:t>
            </a:r>
            <a:r>
              <a:rPr lang="en-US" altLang="zh-CN" sz="2000" dirty="0" smtClean="0"/>
              <a:t>,</a:t>
            </a:r>
            <a:r>
              <a:rPr lang="zh-CN" altLang="en-US" sz="2000" dirty="0" smtClean="0"/>
              <a:t>降低持股成本。要是价格冲破上限</a:t>
            </a:r>
            <a:r>
              <a:rPr lang="en-US" altLang="zh-CN" sz="2000" dirty="0" smtClean="0"/>
              <a:t>2400</a:t>
            </a:r>
            <a:r>
              <a:rPr lang="zh-CN" altLang="en-US" sz="2000" dirty="0" smtClean="0"/>
              <a:t>，则他有持股存货可以应付买方以高档价位履约。价格若在两者之间，他就有权利金收入。因此若避险者的交易范围预测正确，卖空</a:t>
            </a:r>
            <a:r>
              <a:rPr lang="en-US" altLang="zh-CN" sz="2000" dirty="0" smtClean="0"/>
              <a:t>Strangle</a:t>
            </a:r>
            <a:r>
              <a:rPr lang="zh-CN" altLang="en-US" sz="2000" dirty="0" smtClean="0"/>
              <a:t>保证存货水平会在价格下限累积，而在上限价格消化掉。若价格在上下限之间震荡，则权利金的收入能补贴持有存货的成本。</a:t>
            </a:r>
            <a:endParaRPr lang="zh-TW" altLang="en-US" sz="2000"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28</a:t>
            </a:fld>
            <a:r>
              <a:rPr lang="en-US" altLang="zh-CN" smtClean="0"/>
              <a:t> -</a:t>
            </a:r>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z="2400" smtClean="0"/>
              <a:t>三、	如何用股指期权作风险管理</a:t>
            </a:r>
            <a:r>
              <a:rPr lang="en-US" altLang="zh-CN" sz="2400" smtClean="0"/>
              <a:t>?</a:t>
            </a:r>
            <a:r>
              <a:rPr lang="en-US" altLang="zh-TW" sz="2400" smtClean="0"/>
              <a:t> </a:t>
            </a:r>
            <a:endParaRPr lang="zh-TW" altLang="en-US" sz="2400" smtClean="0"/>
          </a:p>
        </p:txBody>
      </p:sp>
      <p:sp>
        <p:nvSpPr>
          <p:cNvPr id="59395" name="Rectangle 3"/>
          <p:cNvSpPr>
            <a:spLocks noGrp="1" noChangeArrowheads="1"/>
          </p:cNvSpPr>
          <p:nvPr>
            <p:ph type="body" idx="1"/>
          </p:nvPr>
        </p:nvSpPr>
        <p:spPr>
          <a:xfrm>
            <a:off x="251520" y="1628800"/>
            <a:ext cx="8229600" cy="3529012"/>
          </a:xfrm>
        </p:spPr>
        <p:txBody>
          <a:bodyPr/>
          <a:lstStyle/>
          <a:p>
            <a:r>
              <a:rPr lang="zh-CN" altLang="en-US" dirty="0" smtClean="0"/>
              <a:t>股指期权与股指期货套期保值之避险策略差异</a:t>
            </a:r>
          </a:p>
          <a:p>
            <a:r>
              <a:rPr lang="zh-CN" altLang="en-US" dirty="0" smtClean="0"/>
              <a:t> 　避险者利用期货基本上是想要锁住特定的价格。相对的，避险者使用期权则是想确定价格的上限与下限。期货避险通常在做一个和其现货部位相反的期货部位，希望期货部位的利润可以弥补其现货部位的亏损，但也必须接受当现货有利得时，期货必须遭受的损失。但使用选择权的避险者，则可买进看跌期权来建立价格下限</a:t>
            </a:r>
            <a:r>
              <a:rPr lang="en-US" altLang="zh-CN" dirty="0" smtClean="0"/>
              <a:t>(Floor price)</a:t>
            </a:r>
            <a:r>
              <a:rPr lang="zh-CN" altLang="en-US" dirty="0" smtClean="0"/>
              <a:t>或以买进看涨期权来建立价格上限</a:t>
            </a:r>
            <a:r>
              <a:rPr lang="en-US" altLang="zh-CN" dirty="0" smtClean="0"/>
              <a:t>(Ceiling price)</a:t>
            </a:r>
            <a:r>
              <a:rPr lang="zh-CN" altLang="en-US" dirty="0" smtClean="0"/>
              <a:t>，而仍然保持在现货价格有利变化时一起获利的可能。</a:t>
            </a:r>
            <a:r>
              <a:rPr lang="zh-TW" altLang="en-US" dirty="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29</a:t>
            </a:fld>
            <a:r>
              <a:rPr lang="en-US" altLang="zh-CN" smtClean="0"/>
              <a:t> -</a:t>
            </a:r>
            <a:endParaRPr lang="en-US"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標題 1"/>
          <p:cNvSpPr>
            <a:spLocks noGrp="1"/>
          </p:cNvSpPr>
          <p:nvPr>
            <p:ph type="title" idx="4294967295"/>
          </p:nvPr>
        </p:nvSpPr>
        <p:spPr/>
        <p:txBody>
          <a:bodyPr/>
          <a:lstStyle/>
          <a:p>
            <a:r>
              <a:rPr lang="zh-CN" altLang="en-US" b="0" smtClean="0"/>
              <a:t>演讲大纲</a:t>
            </a:r>
            <a:br>
              <a:rPr lang="zh-CN" altLang="en-US" b="0" smtClean="0"/>
            </a:br>
            <a:endParaRPr lang="zh-TW" altLang="en-US" b="0" smtClean="0"/>
          </a:p>
        </p:txBody>
      </p:sp>
      <p:sp>
        <p:nvSpPr>
          <p:cNvPr id="18434" name="內容版面配置區 2"/>
          <p:cNvSpPr>
            <a:spLocks noGrp="1"/>
          </p:cNvSpPr>
          <p:nvPr>
            <p:ph idx="4294967295"/>
          </p:nvPr>
        </p:nvSpPr>
        <p:spPr>
          <a:xfrm>
            <a:off x="468313" y="1196975"/>
            <a:ext cx="8229600" cy="5111750"/>
          </a:xfrm>
        </p:spPr>
        <p:txBody>
          <a:bodyPr/>
          <a:lstStyle/>
          <a:p>
            <a:pPr marL="609600" indent="-609600">
              <a:buFont typeface="Wingdings" pitchFamily="2" charset="2"/>
              <a:buNone/>
            </a:pPr>
            <a:r>
              <a:rPr lang="zh-TW" altLang="en-US" b="1" smtClean="0"/>
              <a:t>一</a:t>
            </a:r>
            <a:r>
              <a:rPr lang="zh-TW" altLang="en-US" b="1" smtClean="0">
                <a:ea typeface="新細明體" charset="-120"/>
              </a:rPr>
              <a:t>、</a:t>
            </a:r>
            <a:r>
              <a:rPr lang="zh-CN" altLang="en-US" b="1" smtClean="0"/>
              <a:t>如何利用股指期权合约做风险管理</a:t>
            </a:r>
          </a:p>
          <a:p>
            <a:pPr marL="609600" indent="-609600">
              <a:buFont typeface="Wingdings" pitchFamily="2" charset="2"/>
              <a:buAutoNum type="arabicPeriod"/>
            </a:pPr>
            <a:r>
              <a:rPr lang="zh-CN" altLang="en-US" b="1" smtClean="0"/>
              <a:t>股指期权相对股指期货契约交易之优点</a:t>
            </a:r>
          </a:p>
          <a:p>
            <a:pPr marL="609600" indent="-609600">
              <a:buFont typeface="Wingdings" pitchFamily="2" charset="2"/>
              <a:buAutoNum type="arabicPeriod"/>
            </a:pPr>
            <a:r>
              <a:rPr lang="zh-CN" altLang="en-US" b="1" smtClean="0"/>
              <a:t>期权与期货套期保值之避险策略差异</a:t>
            </a:r>
          </a:p>
          <a:p>
            <a:pPr marL="609600" indent="-609600">
              <a:buFont typeface="Wingdings" pitchFamily="2" charset="2"/>
              <a:buAutoNum type="arabicPeriod"/>
            </a:pPr>
            <a:r>
              <a:rPr lang="zh-CN" altLang="en-US" b="1" smtClean="0"/>
              <a:t>利用期货与期权做套期保值之比较分析</a:t>
            </a:r>
          </a:p>
          <a:p>
            <a:pPr marL="609600" indent="-609600">
              <a:buFont typeface="Wingdings" pitchFamily="2" charset="2"/>
              <a:buAutoNum type="arabicPeriod"/>
            </a:pPr>
            <a:r>
              <a:rPr lang="zh-CN" altLang="en-US" b="1" smtClean="0"/>
              <a:t>案例：如何规避中国</a:t>
            </a:r>
            <a:r>
              <a:rPr lang="en-US" altLang="zh-CN" b="1" smtClean="0"/>
              <a:t>A</a:t>
            </a:r>
            <a:r>
              <a:rPr lang="zh-CN" altLang="en-US" b="1" smtClean="0"/>
              <a:t>价股格下跌</a:t>
            </a:r>
            <a:r>
              <a:rPr lang="en-US" altLang="zh-CN" b="1" smtClean="0"/>
              <a:t>?</a:t>
            </a:r>
          </a:p>
          <a:p>
            <a:pPr marL="609600" indent="-609600">
              <a:buFont typeface="Wingdings" pitchFamily="2" charset="2"/>
              <a:buNone/>
            </a:pPr>
            <a:r>
              <a:rPr lang="zh-CN" altLang="zh-TW" b="1" smtClean="0"/>
              <a:t> </a:t>
            </a:r>
            <a:r>
              <a:rPr lang="zh-CN" altLang="en-US" b="1" smtClean="0"/>
              <a:t> </a:t>
            </a:r>
            <a:r>
              <a:rPr lang="zh-CN" altLang="zh-TW" b="1" smtClean="0"/>
              <a:t> </a:t>
            </a:r>
            <a:r>
              <a:rPr lang="zh-CN" altLang="en-US" b="1" smtClean="0"/>
              <a:t> </a:t>
            </a:r>
            <a:r>
              <a:rPr lang="zh-CN" altLang="zh-TW" b="1" smtClean="0"/>
              <a:t> </a:t>
            </a:r>
            <a:r>
              <a:rPr lang="zh-CN" altLang="en-US" b="1" smtClean="0"/>
              <a:t>策略</a:t>
            </a:r>
            <a:r>
              <a:rPr lang="en-US" altLang="zh-CN" b="1" smtClean="0"/>
              <a:t>1) </a:t>
            </a:r>
            <a:r>
              <a:rPr lang="zh-CN" altLang="en-US" b="1" smtClean="0"/>
              <a:t>卖股指期货</a:t>
            </a:r>
          </a:p>
          <a:p>
            <a:pPr marL="609600" indent="-609600">
              <a:buFont typeface="Wingdings" pitchFamily="2" charset="2"/>
              <a:buNone/>
            </a:pPr>
            <a:r>
              <a:rPr lang="zh-CN" altLang="zh-TW" b="1" smtClean="0"/>
              <a:t> </a:t>
            </a:r>
            <a:r>
              <a:rPr lang="zh-CN" altLang="en-US" b="1" smtClean="0"/>
              <a:t> </a:t>
            </a:r>
            <a:r>
              <a:rPr lang="zh-CN" altLang="zh-TW" b="1" smtClean="0"/>
              <a:t> </a:t>
            </a:r>
            <a:r>
              <a:rPr lang="zh-CN" altLang="en-US" b="1" smtClean="0"/>
              <a:t> </a:t>
            </a:r>
            <a:r>
              <a:rPr lang="zh-CN" altLang="zh-TW" b="1" smtClean="0"/>
              <a:t> </a:t>
            </a:r>
            <a:r>
              <a:rPr lang="zh-CN" altLang="en-US" b="1" smtClean="0"/>
              <a:t>策略</a:t>
            </a:r>
            <a:r>
              <a:rPr lang="en-US" altLang="zh-CN" b="1" smtClean="0"/>
              <a:t>2) </a:t>
            </a:r>
            <a:r>
              <a:rPr lang="zh-CN" altLang="en-US" b="1" smtClean="0"/>
              <a:t>买进看跌期权</a:t>
            </a:r>
          </a:p>
          <a:p>
            <a:pPr marL="609600" indent="-609600">
              <a:buFont typeface="Wingdings" pitchFamily="2" charset="2"/>
              <a:buNone/>
            </a:pPr>
            <a:r>
              <a:rPr lang="zh-CN" altLang="zh-TW" b="1" smtClean="0"/>
              <a:t> </a:t>
            </a:r>
            <a:r>
              <a:rPr lang="zh-CN" altLang="en-US" b="1" smtClean="0"/>
              <a:t> </a:t>
            </a:r>
            <a:r>
              <a:rPr lang="zh-CN" altLang="zh-TW" b="1" smtClean="0"/>
              <a:t> </a:t>
            </a:r>
            <a:r>
              <a:rPr lang="zh-CN" altLang="en-US" b="1" smtClean="0"/>
              <a:t> </a:t>
            </a:r>
            <a:r>
              <a:rPr lang="zh-CN" altLang="zh-TW" b="1" smtClean="0"/>
              <a:t> </a:t>
            </a:r>
            <a:r>
              <a:rPr lang="zh-CN" altLang="en-US" b="1" smtClean="0"/>
              <a:t>策略</a:t>
            </a:r>
            <a:r>
              <a:rPr lang="en-US" altLang="zh-CN" b="1" smtClean="0"/>
              <a:t>3) </a:t>
            </a:r>
            <a:r>
              <a:rPr lang="zh-CN" altLang="en-US" b="1" smtClean="0"/>
              <a:t>买进看跌看跌期权价差</a:t>
            </a:r>
          </a:p>
          <a:p>
            <a:pPr marL="609600" indent="-609600">
              <a:buFont typeface="Wingdings" pitchFamily="2" charset="2"/>
              <a:buNone/>
            </a:pPr>
            <a:r>
              <a:rPr lang="zh-CN" altLang="zh-TW" b="1" smtClean="0"/>
              <a:t> </a:t>
            </a:r>
            <a:r>
              <a:rPr lang="zh-CN" altLang="en-US" b="1" smtClean="0"/>
              <a:t> </a:t>
            </a:r>
            <a:r>
              <a:rPr lang="zh-CN" altLang="zh-TW" b="1" smtClean="0"/>
              <a:t> </a:t>
            </a:r>
            <a:r>
              <a:rPr lang="zh-CN" altLang="en-US" b="1" smtClean="0"/>
              <a:t> </a:t>
            </a:r>
            <a:r>
              <a:rPr lang="zh-CN" altLang="zh-TW" b="1" smtClean="0"/>
              <a:t> </a:t>
            </a:r>
            <a:r>
              <a:rPr lang="zh-CN" altLang="en-US" b="1" smtClean="0"/>
              <a:t>策略</a:t>
            </a:r>
            <a:r>
              <a:rPr lang="en-US" altLang="zh-CN" b="1" smtClean="0"/>
              <a:t>4) </a:t>
            </a:r>
            <a:r>
              <a:rPr lang="zh-CN" altLang="en-US" b="1" smtClean="0"/>
              <a:t>卖出看涨期权</a:t>
            </a:r>
          </a:p>
          <a:p>
            <a:pPr marL="609600" indent="-609600">
              <a:buFont typeface="Wingdings" pitchFamily="2" charset="2"/>
              <a:buNone/>
            </a:pPr>
            <a:r>
              <a:rPr lang="zh-CN" altLang="zh-TW" b="1" smtClean="0"/>
              <a:t> </a:t>
            </a:r>
            <a:r>
              <a:rPr lang="zh-CN" altLang="en-US" b="1" smtClean="0"/>
              <a:t> </a:t>
            </a:r>
            <a:r>
              <a:rPr lang="zh-CN" altLang="zh-TW" b="1" smtClean="0"/>
              <a:t> </a:t>
            </a:r>
            <a:r>
              <a:rPr lang="zh-CN" altLang="en-US" b="1" smtClean="0"/>
              <a:t> </a:t>
            </a:r>
            <a:r>
              <a:rPr lang="zh-CN" altLang="zh-TW" b="1" smtClean="0"/>
              <a:t> </a:t>
            </a:r>
            <a:r>
              <a:rPr lang="zh-CN" altLang="en-US" b="1" smtClean="0"/>
              <a:t>策略</a:t>
            </a:r>
            <a:r>
              <a:rPr lang="en-US" altLang="zh-CN" b="1" smtClean="0"/>
              <a:t>5) </a:t>
            </a:r>
            <a:r>
              <a:rPr lang="zh-CN" altLang="en-US" b="1" smtClean="0"/>
              <a:t>买进看跌期权并卖出看涨期权</a:t>
            </a:r>
            <a:endParaRPr lang="zh-CN" altLang="zh-TW" b="1" smtClean="0"/>
          </a:p>
          <a:p>
            <a:pPr marL="609600" indent="-609600">
              <a:buFont typeface="Wingdings" pitchFamily="2" charset="2"/>
              <a:buNone/>
            </a:pPr>
            <a:r>
              <a:rPr lang="en-US" altLang="zh-TW" b="1" smtClean="0"/>
              <a:t>5. </a:t>
            </a:r>
            <a:r>
              <a:rPr lang="zh-CN" altLang="en-US" b="1" smtClean="0"/>
              <a:t>防止价格下跌不同策略之成本与效益</a:t>
            </a:r>
          </a:p>
          <a:p>
            <a:pPr marL="609600" indent="-609600">
              <a:buFont typeface="Wingdings" pitchFamily="2" charset="2"/>
              <a:buNone/>
            </a:pPr>
            <a:r>
              <a:rPr lang="en-US" altLang="zh-TW" b="1" smtClean="0"/>
              <a:t>6.</a:t>
            </a:r>
            <a:r>
              <a:rPr lang="zh-CN" altLang="en-US" b="1" smtClean="0"/>
              <a:t>以股指期权作保护性封顶保底</a:t>
            </a:r>
            <a:r>
              <a:rPr lang="en-US" altLang="zh-CN" b="1" smtClean="0"/>
              <a:t>(Protective Collar) </a:t>
            </a:r>
            <a:r>
              <a:rPr lang="zh-CN" altLang="en-US" b="1" smtClean="0"/>
              <a:t>案例</a:t>
            </a:r>
          </a:p>
          <a:p>
            <a:pPr marL="609600" indent="-609600">
              <a:buFont typeface="Wingdings" pitchFamily="2" charset="2"/>
              <a:buNone/>
            </a:pPr>
            <a:endParaRPr lang="zh-CN" altLang="zh-TW" b="1" smtClean="0"/>
          </a:p>
        </p:txBody>
      </p:sp>
      <p:sp>
        <p:nvSpPr>
          <p:cNvPr id="18435" name="投影片編號版面配置區 3"/>
          <p:cNvSpPr>
            <a:spLocks noGrp="1"/>
          </p:cNvSpPr>
          <p:nvPr>
            <p:ph type="sldNum" sz="quarter" idx="10"/>
          </p:nvPr>
        </p:nvSpPr>
        <p:spPr>
          <a:noFill/>
        </p:spPr>
        <p:txBody>
          <a:bodyPr/>
          <a:lstStyle/>
          <a:p>
            <a:r>
              <a:rPr lang="en-US" altLang="zh-CN" smtClean="0"/>
              <a:t>- </a:t>
            </a:r>
            <a:fld id="{8A5B44F5-8286-4650-B3F2-1DCA0553963A}" type="slidenum">
              <a:rPr lang="en-US" altLang="zh-CN" smtClean="0"/>
              <a:pPr/>
              <a:t>3</a:t>
            </a:fld>
            <a:r>
              <a:rPr lang="en-US" altLang="zh-CN" smtClean="0"/>
              <a:t>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95288" y="836613"/>
            <a:ext cx="7632700" cy="647700"/>
          </a:xfrm>
        </p:spPr>
        <p:txBody>
          <a:bodyPr/>
          <a:lstStyle/>
          <a:p>
            <a:r>
              <a:rPr lang="zh-CN" altLang="en-US" sz="2400" smtClean="0"/>
              <a:t>利用股指期货与股指期权做套期保值之比较分析</a:t>
            </a:r>
            <a:r>
              <a:rPr lang="zh-TW" altLang="en-US" sz="2400" smtClean="0"/>
              <a:t> </a:t>
            </a:r>
          </a:p>
        </p:txBody>
      </p:sp>
      <p:sp>
        <p:nvSpPr>
          <p:cNvPr id="77827" name="Rectangle 3"/>
          <p:cNvSpPr>
            <a:spLocks noGrp="1" noChangeArrowheads="1"/>
          </p:cNvSpPr>
          <p:nvPr>
            <p:ph type="body" idx="1"/>
          </p:nvPr>
        </p:nvSpPr>
        <p:spPr>
          <a:xfrm>
            <a:off x="539552" y="1556792"/>
            <a:ext cx="8229600" cy="4464050"/>
          </a:xfrm>
        </p:spPr>
        <p:txBody>
          <a:bodyPr/>
          <a:lstStyle/>
          <a:p>
            <a:pPr>
              <a:lnSpc>
                <a:spcPct val="90000"/>
              </a:lnSpc>
            </a:pPr>
            <a:r>
              <a:rPr lang="zh-CN" altLang="en-US" sz="2000" dirty="0" smtClean="0"/>
              <a:t>案例：如何规避中国</a:t>
            </a:r>
            <a:r>
              <a:rPr lang="en-US" altLang="zh-CN" sz="2000" dirty="0" smtClean="0"/>
              <a:t>A</a:t>
            </a:r>
            <a:r>
              <a:rPr lang="zh-CN" altLang="en-US" sz="2000" dirty="0" smtClean="0"/>
              <a:t>股下跌</a:t>
            </a:r>
            <a:r>
              <a:rPr lang="en-US" altLang="zh-CN" sz="2000" dirty="0" smtClean="0"/>
              <a:t>?</a:t>
            </a:r>
          </a:p>
          <a:p>
            <a:pPr>
              <a:lnSpc>
                <a:spcPct val="90000"/>
              </a:lnSpc>
              <a:buFont typeface="Wingdings" pitchFamily="2" charset="2"/>
              <a:buNone/>
            </a:pPr>
            <a:r>
              <a:rPr lang="zh-CN" altLang="en-US" sz="2000" dirty="0" smtClean="0"/>
              <a:t>　</a:t>
            </a:r>
          </a:p>
          <a:p>
            <a:pPr>
              <a:lnSpc>
                <a:spcPct val="90000"/>
              </a:lnSpc>
            </a:pPr>
            <a:r>
              <a:rPr lang="zh-CN" altLang="en-US" sz="2000" dirty="0" smtClean="0"/>
              <a:t>例如在</a:t>
            </a:r>
            <a:r>
              <a:rPr lang="en-US" altLang="zh-CN" sz="2000" dirty="0" smtClean="0"/>
              <a:t>3</a:t>
            </a:r>
            <a:r>
              <a:rPr lang="zh-CN" altLang="en-US" sz="2000" dirty="0" smtClean="0"/>
              <a:t>月初在在</a:t>
            </a:r>
            <a:r>
              <a:rPr lang="en-US" altLang="zh-CN" sz="2000" dirty="0" smtClean="0"/>
              <a:t>2300</a:t>
            </a:r>
            <a:r>
              <a:rPr lang="zh-CN" altLang="en-US" sz="2000" dirty="0" smtClean="0"/>
              <a:t>点时，某一证券商自营部购进</a:t>
            </a:r>
            <a:r>
              <a:rPr lang="en-US" altLang="zh-CN" sz="2000" dirty="0" smtClean="0"/>
              <a:t>1.38</a:t>
            </a:r>
            <a:r>
              <a:rPr lang="zh-CN" altLang="en-US" sz="2000" dirty="0" smtClean="0"/>
              <a:t>亿金额的沪深</a:t>
            </a:r>
            <a:r>
              <a:rPr lang="en-US" altLang="zh-CN" sz="2000" dirty="0" smtClean="0"/>
              <a:t>300</a:t>
            </a:r>
            <a:r>
              <a:rPr lang="zh-CN" altLang="en-US" sz="2000" dirty="0" smtClean="0"/>
              <a:t>成分股，由于承销契约的原因</a:t>
            </a:r>
            <a:r>
              <a:rPr lang="en-US" altLang="zh-CN" sz="2000" dirty="0" smtClean="0"/>
              <a:t>,4</a:t>
            </a:r>
            <a:r>
              <a:rPr lang="zh-CN" altLang="en-US" sz="2000" dirty="0" smtClean="0"/>
              <a:t>月底之前自营部不可以卖出，但是在</a:t>
            </a:r>
            <a:r>
              <a:rPr lang="en-US" altLang="zh-CN" sz="2000" dirty="0" smtClean="0"/>
              <a:t>4</a:t>
            </a:r>
            <a:r>
              <a:rPr lang="zh-CN" altLang="en-US" sz="2000" dirty="0" smtClean="0"/>
              <a:t>月底之前就有遭受股价下跌损失的可能。为了规避股价价格下跌的损失，有五种策略可以应用：卖期货、买看跌期权、买进看跌看跌期权价差、卖看涨期权、卖最小</a:t>
            </a:r>
            <a:r>
              <a:rPr lang="en-US" altLang="zh-CN" sz="2000" dirty="0" smtClean="0"/>
              <a:t>—</a:t>
            </a:r>
            <a:r>
              <a:rPr lang="zh-CN" altLang="en-US" sz="2000" dirty="0" smtClean="0"/>
              <a:t>最大之期权策略。</a:t>
            </a:r>
          </a:p>
          <a:p>
            <a:pPr>
              <a:lnSpc>
                <a:spcPct val="90000"/>
              </a:lnSpc>
              <a:buFont typeface="Wingdings" pitchFamily="2" charset="2"/>
              <a:buNone/>
            </a:pPr>
            <a:r>
              <a:rPr lang="zh-CN" altLang="zh-TW" sz="2000" dirty="0" smtClean="0"/>
              <a:t> </a:t>
            </a:r>
            <a:r>
              <a:rPr lang="zh-CN" altLang="en-US" sz="2000" dirty="0" smtClean="0"/>
              <a:t> </a:t>
            </a:r>
            <a:r>
              <a:rPr lang="zh-CN" altLang="zh-TW" sz="2000" dirty="0" smtClean="0"/>
              <a:t> </a:t>
            </a:r>
            <a:r>
              <a:rPr lang="zh-CN" altLang="en-US" sz="2000" dirty="0" smtClean="0"/>
              <a:t> 策略</a:t>
            </a:r>
            <a:r>
              <a:rPr lang="en-US" altLang="zh-CN" sz="2000" dirty="0" smtClean="0"/>
              <a:t>1) </a:t>
            </a:r>
            <a:r>
              <a:rPr lang="zh-CN" altLang="en-US" sz="2000" dirty="0" smtClean="0"/>
              <a:t>卖</a:t>
            </a:r>
            <a:r>
              <a:rPr lang="en-US" altLang="zh-CN" sz="2000" dirty="0" smtClean="0"/>
              <a:t>4</a:t>
            </a:r>
            <a:r>
              <a:rPr lang="zh-CN" altLang="en-US" sz="2000" dirty="0" smtClean="0"/>
              <a:t>月到期股指期货</a:t>
            </a:r>
          </a:p>
          <a:p>
            <a:pPr>
              <a:lnSpc>
                <a:spcPct val="90000"/>
              </a:lnSpc>
            </a:pPr>
            <a:r>
              <a:rPr lang="zh-CN" altLang="en-US" sz="2000" dirty="0" smtClean="0"/>
              <a:t>    假设沪深</a:t>
            </a:r>
            <a:r>
              <a:rPr lang="en-US" altLang="zh-CN" sz="2000" dirty="0" smtClean="0"/>
              <a:t>300</a:t>
            </a:r>
            <a:r>
              <a:rPr lang="zh-CN" altLang="en-US" sz="2000" dirty="0" smtClean="0"/>
              <a:t>股指期货与现货指数在避险期间一直相同，则自营部以</a:t>
            </a:r>
            <a:r>
              <a:rPr lang="en-US" altLang="zh-CN" sz="2000" dirty="0" smtClean="0"/>
              <a:t>2300</a:t>
            </a:r>
            <a:r>
              <a:rPr lang="zh-CN" altLang="en-US" sz="2000" dirty="0" smtClean="0"/>
              <a:t>卖空</a:t>
            </a:r>
            <a:r>
              <a:rPr lang="en-US" altLang="zh-CN" sz="2000" dirty="0" smtClean="0"/>
              <a:t>200</a:t>
            </a:r>
            <a:r>
              <a:rPr lang="zh-CN" altLang="en-US" sz="2000" dirty="0" smtClean="0"/>
              <a:t>张</a:t>
            </a:r>
            <a:r>
              <a:rPr lang="en-US" altLang="zh-CN" sz="2000" dirty="0" smtClean="0"/>
              <a:t>4</a:t>
            </a:r>
            <a:r>
              <a:rPr lang="zh-CN" altLang="en-US" sz="2000" dirty="0" smtClean="0"/>
              <a:t>月之沪深</a:t>
            </a:r>
            <a:r>
              <a:rPr lang="en-US" altLang="zh-CN" sz="2000" dirty="0" smtClean="0"/>
              <a:t>300</a:t>
            </a:r>
            <a:r>
              <a:rPr lang="zh-CN" altLang="en-US" sz="2000" dirty="0" smtClean="0"/>
              <a:t>股指期货，则不管在</a:t>
            </a:r>
            <a:r>
              <a:rPr lang="en-US" altLang="zh-CN" sz="2000" dirty="0" smtClean="0"/>
              <a:t>4</a:t>
            </a:r>
            <a:r>
              <a:rPr lang="zh-CN" altLang="en-US" sz="2000" dirty="0" smtClean="0"/>
              <a:t>月之沪深</a:t>
            </a:r>
            <a:r>
              <a:rPr lang="en-US" altLang="zh-CN" sz="2000" dirty="0" smtClean="0"/>
              <a:t>300</a:t>
            </a:r>
            <a:r>
              <a:rPr lang="zh-CN" altLang="en-US" sz="2000" dirty="0" smtClean="0"/>
              <a:t>指数现货价格是</a:t>
            </a:r>
            <a:r>
              <a:rPr lang="en-US" altLang="zh-CN" sz="2000" dirty="0" smtClean="0"/>
              <a:t>2500</a:t>
            </a:r>
            <a:r>
              <a:rPr lang="zh-CN" altLang="en-US" sz="2000" dirty="0" smtClean="0"/>
              <a:t>或</a:t>
            </a:r>
            <a:r>
              <a:rPr lang="en-US" altLang="zh-CN" sz="2000" dirty="0" smtClean="0"/>
              <a:t>2100</a:t>
            </a:r>
            <a:r>
              <a:rPr lang="zh-CN" altLang="en-US" sz="2000" dirty="0" smtClean="0"/>
              <a:t>，证券商都可以锁住成本价格</a:t>
            </a:r>
            <a:r>
              <a:rPr lang="en-US" altLang="zh-CN" sz="2000" dirty="0" smtClean="0"/>
              <a:t>2300</a:t>
            </a:r>
            <a:r>
              <a:rPr lang="zh-CN" altLang="en-US" sz="2000" dirty="0" smtClean="0"/>
              <a:t>。若沪深</a:t>
            </a:r>
            <a:r>
              <a:rPr lang="en-US" altLang="zh-CN" sz="2000" dirty="0" smtClean="0"/>
              <a:t>300</a:t>
            </a:r>
            <a:r>
              <a:rPr lang="zh-CN" altLang="en-US" sz="2000" dirty="0" smtClean="0"/>
              <a:t>下跌到</a:t>
            </a:r>
            <a:r>
              <a:rPr lang="en-US" altLang="zh-CN" sz="2000" dirty="0" smtClean="0"/>
              <a:t>2200</a:t>
            </a:r>
            <a:r>
              <a:rPr lang="zh-CN" altLang="en-US" sz="2000" dirty="0" smtClean="0"/>
              <a:t>则期货部位获利可弥补现货部位之损失，但若沪深</a:t>
            </a:r>
            <a:r>
              <a:rPr lang="en-US" altLang="zh-CN" sz="2000" dirty="0" smtClean="0"/>
              <a:t>300</a:t>
            </a:r>
            <a:r>
              <a:rPr lang="zh-CN" altLang="en-US" sz="2000" dirty="0" smtClean="0"/>
              <a:t>上涨到</a:t>
            </a:r>
            <a:r>
              <a:rPr lang="en-US" altLang="zh-CN" sz="2000" dirty="0" smtClean="0"/>
              <a:t>2500</a:t>
            </a:r>
            <a:r>
              <a:rPr lang="zh-CN" altLang="en-US" sz="2000" dirty="0" smtClean="0"/>
              <a:t>，证券商原本会获利，但却因避险的期货部位，丧失了原来可以较高价位卖出的有利机会。</a:t>
            </a:r>
            <a:r>
              <a:rPr lang="zh-TW" altLang="en-US" sz="2000" dirty="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30</a:t>
            </a:fld>
            <a:r>
              <a:rPr lang="en-US" altLang="zh-CN" smtClean="0"/>
              <a:t> -</a:t>
            </a:r>
            <a:endParaRPr lang="en-US" alt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mtClean="0"/>
              <a:t>策略</a:t>
            </a:r>
            <a:r>
              <a:rPr lang="en-US" altLang="zh-CN" smtClean="0"/>
              <a:t>2) </a:t>
            </a:r>
            <a:r>
              <a:rPr lang="zh-CN" altLang="en-US" smtClean="0"/>
              <a:t>买进看跌期权</a:t>
            </a:r>
            <a:r>
              <a:rPr lang="zh-TW" altLang="en-US" smtClean="0"/>
              <a:t> </a:t>
            </a:r>
          </a:p>
        </p:txBody>
      </p:sp>
      <p:sp>
        <p:nvSpPr>
          <p:cNvPr id="78851" name="Rectangle 3"/>
          <p:cNvSpPr>
            <a:spLocks noGrp="1" noChangeArrowheads="1"/>
          </p:cNvSpPr>
          <p:nvPr>
            <p:ph type="body" idx="1"/>
          </p:nvPr>
        </p:nvSpPr>
        <p:spPr>
          <a:xfrm>
            <a:off x="467544" y="1700808"/>
            <a:ext cx="8229600" cy="3529012"/>
          </a:xfrm>
        </p:spPr>
        <p:txBody>
          <a:bodyPr/>
          <a:lstStyle/>
          <a:p>
            <a:pPr>
              <a:lnSpc>
                <a:spcPct val="90000"/>
              </a:lnSpc>
            </a:pPr>
            <a:r>
              <a:rPr lang="zh-CN" altLang="en-US" dirty="0" smtClean="0"/>
              <a:t>由于在现货价格上涨时，卖空期货避险必须放弃价格上涨可能获得之好处，因此另一变通办法是买进看跌期权避免价格下跌。假设</a:t>
            </a:r>
            <a:r>
              <a:rPr lang="en-US" altLang="zh-CN" dirty="0" smtClean="0"/>
              <a:t>4</a:t>
            </a:r>
            <a:r>
              <a:rPr lang="zh-CN" altLang="en-US" dirty="0" smtClean="0"/>
              <a:t>月到期行权价</a:t>
            </a:r>
            <a:r>
              <a:rPr lang="en-US" altLang="zh-CN" dirty="0" smtClean="0"/>
              <a:t>2300</a:t>
            </a:r>
            <a:r>
              <a:rPr lang="zh-CN" altLang="en-US" dirty="0" smtClean="0"/>
              <a:t>之股指看跌期权的权利金是</a:t>
            </a:r>
            <a:r>
              <a:rPr lang="en-US" altLang="zh-CN" dirty="0" smtClean="0"/>
              <a:t>44</a:t>
            </a:r>
            <a:r>
              <a:rPr lang="zh-CN" altLang="en-US" dirty="0" smtClean="0"/>
              <a:t>，则当</a:t>
            </a:r>
            <a:r>
              <a:rPr lang="en-US" altLang="zh-CN" dirty="0" smtClean="0"/>
              <a:t>4</a:t>
            </a:r>
            <a:r>
              <a:rPr lang="zh-CN" altLang="en-US" dirty="0" smtClean="0"/>
              <a:t>月现货价格上涨到</a:t>
            </a:r>
            <a:r>
              <a:rPr lang="en-US" altLang="zh-CN" dirty="0" smtClean="0"/>
              <a:t>2500</a:t>
            </a:r>
            <a:r>
              <a:rPr lang="zh-CN" altLang="en-US" dirty="0" smtClean="0"/>
              <a:t>，则所买的看跌期权落入虚值不会被履约，因此有效销售价格变为</a:t>
            </a:r>
            <a:r>
              <a:rPr lang="en-US" altLang="zh-CN" dirty="0" smtClean="0"/>
              <a:t>24</a:t>
            </a:r>
            <a:r>
              <a:rPr lang="en-US" altLang="zh-TW" dirty="0" smtClean="0"/>
              <a:t>5</a:t>
            </a:r>
            <a:r>
              <a:rPr lang="en-US" altLang="zh-CN" dirty="0" smtClean="0"/>
              <a:t>6</a:t>
            </a:r>
            <a:r>
              <a:rPr lang="zh-CN" altLang="en-US" dirty="0" smtClean="0"/>
              <a:t>。</a:t>
            </a:r>
            <a:r>
              <a:rPr lang="zh-CN" altLang="en-US" dirty="0" smtClean="0"/>
              <a:t>当价格下跌到</a:t>
            </a:r>
            <a:r>
              <a:rPr lang="en-US" altLang="zh-CN" dirty="0" smtClean="0"/>
              <a:t>2100</a:t>
            </a:r>
            <a:r>
              <a:rPr lang="zh-CN" altLang="en-US" dirty="0" smtClean="0"/>
              <a:t>时，避险者的看跌期权净利为</a:t>
            </a:r>
            <a:r>
              <a:rPr lang="en-US" altLang="zh-CN" dirty="0" smtClean="0"/>
              <a:t>156</a:t>
            </a:r>
            <a:r>
              <a:rPr lang="zh-CN" altLang="en-US" dirty="0" smtClean="0"/>
              <a:t>，因此有效的销售价格是</a:t>
            </a:r>
            <a:r>
              <a:rPr lang="en-US" altLang="zh-CN" dirty="0" smtClean="0"/>
              <a:t>2256,</a:t>
            </a:r>
            <a:r>
              <a:rPr lang="zh-CN" altLang="en-US" dirty="0" smtClean="0"/>
              <a:t>这是最低的可能销售价格。</a:t>
            </a:r>
          </a:p>
          <a:p>
            <a:pPr>
              <a:lnSpc>
                <a:spcPct val="90000"/>
              </a:lnSpc>
            </a:pPr>
            <a:r>
              <a:rPr lang="zh-CN" altLang="en-US" dirty="0" smtClean="0"/>
              <a:t>因此买进看跌期权策略一方面可固定住销售价格的下限，另一方面同时可允许证券商得以从有利的价格上涨中获利</a:t>
            </a:r>
            <a:r>
              <a:rPr lang="zh-TW" altLang="en-US" dirty="0" smtClean="0"/>
              <a:t> </a:t>
            </a:r>
            <a:r>
              <a:rPr lang="zh-TW" altLang="en-US" dirty="0" smtClean="0">
                <a:ea typeface="新細明體" charset="-120"/>
              </a:rPr>
              <a:t>。</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31</a:t>
            </a:fld>
            <a:r>
              <a:rPr lang="en-US" altLang="zh-CN" smtClean="0"/>
              <a:t> -</a:t>
            </a:r>
            <a:endParaRPr lang="en-US" alt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mtClean="0"/>
              <a:t>策略</a:t>
            </a:r>
            <a:r>
              <a:rPr lang="en-US" altLang="zh-CN" smtClean="0"/>
              <a:t>3) </a:t>
            </a:r>
            <a:r>
              <a:rPr lang="zh-CN" altLang="en-US" smtClean="0"/>
              <a:t>买进熊市看跌期权价差</a:t>
            </a:r>
            <a:r>
              <a:rPr lang="zh-TW" altLang="en-US" smtClean="0"/>
              <a:t> </a:t>
            </a:r>
          </a:p>
        </p:txBody>
      </p:sp>
      <p:sp>
        <p:nvSpPr>
          <p:cNvPr id="79875" name="Rectangle 3"/>
          <p:cNvSpPr>
            <a:spLocks noGrp="1" noChangeArrowheads="1"/>
          </p:cNvSpPr>
          <p:nvPr>
            <p:ph type="body" idx="1"/>
          </p:nvPr>
        </p:nvSpPr>
        <p:spPr>
          <a:xfrm>
            <a:off x="468313" y="1700213"/>
            <a:ext cx="8229600" cy="4392612"/>
          </a:xfrm>
        </p:spPr>
        <p:txBody>
          <a:bodyPr/>
          <a:lstStyle/>
          <a:p>
            <a:pPr>
              <a:lnSpc>
                <a:spcPct val="90000"/>
              </a:lnSpc>
            </a:pPr>
            <a:r>
              <a:rPr lang="zh-CN" altLang="en-US" dirty="0" smtClean="0">
                <a:latin typeface="+mn-ea"/>
              </a:rPr>
              <a:t>避险者若买进看跌看跌期权价差</a:t>
            </a:r>
            <a:r>
              <a:rPr lang="en-US" altLang="zh-CN" dirty="0" smtClean="0">
                <a:latin typeface="+mn-ea"/>
              </a:rPr>
              <a:t>(Bear Put Spread)</a:t>
            </a:r>
            <a:r>
              <a:rPr lang="zh-CN" altLang="en-US" dirty="0" smtClean="0">
                <a:latin typeface="+mn-ea"/>
              </a:rPr>
              <a:t>，则成本较便宜，但只能规避有限的价格下跌风险。</a:t>
            </a:r>
          </a:p>
          <a:p>
            <a:pPr>
              <a:lnSpc>
                <a:spcPct val="90000"/>
              </a:lnSpc>
            </a:pPr>
            <a:r>
              <a:rPr lang="zh-CN" altLang="en-US" dirty="0" smtClean="0">
                <a:latin typeface="+mn-ea"/>
              </a:rPr>
              <a:t>假设证券商以</a:t>
            </a:r>
            <a:r>
              <a:rPr lang="en-US" altLang="zh-CN" dirty="0" smtClean="0">
                <a:latin typeface="+mn-ea"/>
              </a:rPr>
              <a:t>44</a:t>
            </a:r>
            <a:r>
              <a:rPr lang="zh-CN" altLang="en-US" dirty="0" smtClean="0">
                <a:latin typeface="+mn-ea"/>
              </a:rPr>
              <a:t>之权利金买进</a:t>
            </a:r>
            <a:r>
              <a:rPr lang="en-US" altLang="zh-CN" dirty="0" smtClean="0">
                <a:latin typeface="+mn-ea"/>
              </a:rPr>
              <a:t>2300</a:t>
            </a:r>
            <a:r>
              <a:rPr lang="zh-CN" altLang="en-US" dirty="0" smtClean="0">
                <a:latin typeface="+mn-ea"/>
              </a:rPr>
              <a:t>履约的看跌期权，以</a:t>
            </a:r>
            <a:r>
              <a:rPr lang="en-US" altLang="zh-CN" dirty="0" smtClean="0">
                <a:latin typeface="+mn-ea"/>
              </a:rPr>
              <a:t>20</a:t>
            </a:r>
            <a:r>
              <a:rPr lang="zh-CN" altLang="en-US" dirty="0" smtClean="0">
                <a:latin typeface="+mn-ea"/>
              </a:rPr>
              <a:t>之权利金卖出</a:t>
            </a:r>
            <a:r>
              <a:rPr lang="en-US" altLang="zh-CN" dirty="0" smtClean="0">
                <a:latin typeface="+mn-ea"/>
              </a:rPr>
              <a:t>2235</a:t>
            </a:r>
            <a:r>
              <a:rPr lang="zh-CN" altLang="en-US" dirty="0" smtClean="0">
                <a:latin typeface="+mn-ea"/>
              </a:rPr>
              <a:t>履约之看跌期权，则净权利金成本是</a:t>
            </a:r>
            <a:r>
              <a:rPr lang="en-US" altLang="zh-CN" dirty="0" smtClean="0">
                <a:latin typeface="+mn-ea"/>
              </a:rPr>
              <a:t>24</a:t>
            </a:r>
            <a:r>
              <a:rPr lang="zh-CN" altLang="en-US" dirty="0" smtClean="0">
                <a:latin typeface="+mn-ea"/>
              </a:rPr>
              <a:t>点。当沪深</a:t>
            </a:r>
            <a:r>
              <a:rPr lang="en-US" altLang="zh-CN" dirty="0" smtClean="0">
                <a:latin typeface="+mn-ea"/>
              </a:rPr>
              <a:t>300</a:t>
            </a:r>
            <a:r>
              <a:rPr lang="zh-CN" altLang="en-US" dirty="0" smtClean="0">
                <a:latin typeface="+mn-ea"/>
              </a:rPr>
              <a:t>现货价格上涨到</a:t>
            </a:r>
            <a:r>
              <a:rPr lang="en-US" altLang="zh-CN" dirty="0" smtClean="0">
                <a:latin typeface="+mn-ea"/>
              </a:rPr>
              <a:t>2500</a:t>
            </a:r>
            <a:r>
              <a:rPr lang="zh-CN" altLang="en-US" dirty="0" smtClean="0">
                <a:latin typeface="+mn-ea"/>
              </a:rPr>
              <a:t>，权利金之净支出是最大损失，因此有效的销售价格是</a:t>
            </a:r>
            <a:r>
              <a:rPr lang="en-US" altLang="zh-CN" dirty="0" smtClean="0">
                <a:latin typeface="+mn-ea"/>
              </a:rPr>
              <a:t>2476</a:t>
            </a:r>
            <a:r>
              <a:rPr lang="zh-CN" altLang="en-US" dirty="0" smtClean="0">
                <a:latin typeface="+mn-ea"/>
              </a:rPr>
              <a:t>。当沪深</a:t>
            </a:r>
            <a:r>
              <a:rPr lang="en-US" altLang="zh-CN" dirty="0" smtClean="0">
                <a:latin typeface="+mn-ea"/>
              </a:rPr>
              <a:t>300</a:t>
            </a:r>
            <a:r>
              <a:rPr lang="zh-CN" altLang="en-US" dirty="0" smtClean="0">
                <a:latin typeface="+mn-ea"/>
              </a:rPr>
              <a:t>现货价格跌到</a:t>
            </a:r>
            <a:r>
              <a:rPr lang="en-US" altLang="zh-CN" dirty="0" smtClean="0">
                <a:latin typeface="+mn-ea"/>
              </a:rPr>
              <a:t>2235</a:t>
            </a:r>
            <a:r>
              <a:rPr lang="zh-CN" altLang="en-US" dirty="0" smtClean="0">
                <a:latin typeface="+mn-ea"/>
              </a:rPr>
              <a:t>时，看跌价差之最大利润是</a:t>
            </a:r>
            <a:r>
              <a:rPr lang="en-US" altLang="zh-CN" dirty="0" smtClean="0">
                <a:latin typeface="+mn-ea"/>
              </a:rPr>
              <a:t>41(=2300-2235-24)</a:t>
            </a:r>
            <a:r>
              <a:rPr lang="zh-CN" altLang="en-US" dirty="0" smtClean="0">
                <a:latin typeface="+mn-ea"/>
              </a:rPr>
              <a:t>，因此有效销售价格是</a:t>
            </a:r>
            <a:r>
              <a:rPr lang="en-US" altLang="zh-CN" dirty="0" smtClean="0">
                <a:latin typeface="+mn-ea"/>
              </a:rPr>
              <a:t>2276</a:t>
            </a:r>
            <a:r>
              <a:rPr lang="zh-CN" altLang="en-US" dirty="0" smtClean="0">
                <a:latin typeface="+mn-ea"/>
              </a:rPr>
              <a:t>。</a:t>
            </a:r>
          </a:p>
          <a:p>
            <a:pPr>
              <a:lnSpc>
                <a:spcPct val="90000"/>
              </a:lnSpc>
            </a:pPr>
            <a:r>
              <a:rPr lang="zh-CN" altLang="en-US" dirty="0" smtClean="0">
                <a:latin typeface="+mn-ea"/>
              </a:rPr>
              <a:t>虽然这种策略虽然较价宜，但只提供价格下跌幅度有限之保护。在此例中，若沪深</a:t>
            </a:r>
            <a:r>
              <a:rPr lang="en-US" altLang="zh-CN" dirty="0" smtClean="0">
                <a:latin typeface="+mn-ea"/>
              </a:rPr>
              <a:t>300</a:t>
            </a:r>
            <a:r>
              <a:rPr lang="zh-CN" altLang="en-US" dirty="0" smtClean="0">
                <a:latin typeface="+mn-ea"/>
              </a:rPr>
              <a:t>现货价格跌破</a:t>
            </a:r>
            <a:r>
              <a:rPr lang="en-US" altLang="zh-CN" dirty="0" smtClean="0">
                <a:latin typeface="+mn-ea"/>
              </a:rPr>
              <a:t>2235</a:t>
            </a:r>
            <a:r>
              <a:rPr lang="zh-CN" altLang="en-US" dirty="0" smtClean="0">
                <a:latin typeface="+mn-ea"/>
              </a:rPr>
              <a:t>，此策略就不再能提供进一步保护，因此并非预防大灾难之好的避险策略。</a:t>
            </a:r>
            <a:r>
              <a:rPr lang="zh-TW" altLang="en-US" dirty="0" smtClean="0">
                <a:latin typeface="+mn-ea"/>
              </a:rPr>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32</a:t>
            </a:fld>
            <a:r>
              <a:rPr lang="en-US" altLang="zh-CN" smtClean="0"/>
              <a:t> -</a:t>
            </a:r>
            <a:endParaRPr lang="en-US" alt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策略</a:t>
            </a:r>
            <a:r>
              <a:rPr lang="en-US" altLang="zh-CN" smtClean="0"/>
              <a:t>4) </a:t>
            </a:r>
            <a:r>
              <a:rPr lang="zh-CN" altLang="en-US" smtClean="0"/>
              <a:t>卖出看涨期权</a:t>
            </a:r>
            <a:endParaRPr lang="zh-TW" altLang="en-US" smtClean="0"/>
          </a:p>
        </p:txBody>
      </p:sp>
      <p:sp>
        <p:nvSpPr>
          <p:cNvPr id="80899" name="Rectangle 3"/>
          <p:cNvSpPr>
            <a:spLocks noGrp="1" noChangeArrowheads="1"/>
          </p:cNvSpPr>
          <p:nvPr>
            <p:ph type="body" idx="1"/>
          </p:nvPr>
        </p:nvSpPr>
        <p:spPr>
          <a:xfrm>
            <a:off x="468313" y="1989138"/>
            <a:ext cx="8229600" cy="4248150"/>
          </a:xfrm>
        </p:spPr>
        <p:txBody>
          <a:bodyPr/>
          <a:lstStyle/>
          <a:p>
            <a:r>
              <a:rPr lang="zh-CN" altLang="en-US" dirty="0" smtClean="0">
                <a:latin typeface="+mn-ea"/>
              </a:rPr>
              <a:t>和买进看跌看跌期权价差之避险效果类似的是卖出看涨期权，卖出看涨期权之避险通常称「掩护看涨期权之卖出」</a:t>
            </a:r>
            <a:r>
              <a:rPr lang="en-US" altLang="zh-CN" dirty="0" smtClean="0">
                <a:latin typeface="+mn-ea"/>
              </a:rPr>
              <a:t>(Covered call Sale)</a:t>
            </a:r>
            <a:r>
              <a:rPr lang="zh-CN" altLang="en-US" dirty="0" smtClean="0">
                <a:latin typeface="+mn-ea"/>
              </a:rPr>
              <a:t>。在本例中避险者若卖出</a:t>
            </a:r>
            <a:r>
              <a:rPr lang="en-US" altLang="zh-CN" dirty="0" smtClean="0">
                <a:latin typeface="+mn-ea"/>
              </a:rPr>
              <a:t>2300</a:t>
            </a:r>
            <a:r>
              <a:rPr lang="zh-CN" altLang="en-US" dirty="0" smtClean="0">
                <a:latin typeface="+mn-ea"/>
              </a:rPr>
              <a:t>行权价之看涨期权，则可收到</a:t>
            </a:r>
            <a:r>
              <a:rPr lang="en-US" altLang="zh-CN" dirty="0" smtClean="0">
                <a:latin typeface="+mn-ea"/>
              </a:rPr>
              <a:t>52</a:t>
            </a:r>
            <a:r>
              <a:rPr lang="zh-CN" altLang="en-US" dirty="0" smtClean="0">
                <a:latin typeface="+mn-ea"/>
              </a:rPr>
              <a:t>之权利金，而在价格下跌时的保护也只限于此一权利金。因此避险者认为沪深</a:t>
            </a:r>
            <a:r>
              <a:rPr lang="en-US" altLang="zh-CN" dirty="0" smtClean="0">
                <a:latin typeface="+mn-ea"/>
              </a:rPr>
              <a:t>300</a:t>
            </a:r>
            <a:r>
              <a:rPr lang="zh-CN" altLang="en-US" dirty="0" smtClean="0">
                <a:latin typeface="+mn-ea"/>
              </a:rPr>
              <a:t>现货价格顶多小幅下跌时，则此时卖出看涨期权是防止价格下跌的好策略。</a:t>
            </a:r>
            <a:r>
              <a:rPr lang="zh-TW" altLang="en-US" dirty="0" smtClean="0">
                <a:latin typeface="+mn-ea"/>
              </a:rPr>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33</a:t>
            </a:fld>
            <a:r>
              <a:rPr lang="en-US" altLang="zh-CN" smtClean="0"/>
              <a:t> -</a:t>
            </a:r>
            <a:endParaRPr lang="en-US" altLang="zh-CN"/>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策略</a:t>
            </a:r>
            <a:r>
              <a:rPr lang="en-US" altLang="zh-CN" smtClean="0"/>
              <a:t>5) </a:t>
            </a:r>
            <a:r>
              <a:rPr lang="zh-CN" altLang="en-US" smtClean="0"/>
              <a:t>买进看跌期权并卖出看涨期权</a:t>
            </a:r>
            <a:r>
              <a:rPr lang="zh-TW" altLang="en-US" smtClean="0"/>
              <a:t> </a:t>
            </a:r>
          </a:p>
        </p:txBody>
      </p:sp>
      <p:sp>
        <p:nvSpPr>
          <p:cNvPr id="81923" name="Rectangle 3"/>
          <p:cNvSpPr>
            <a:spLocks noGrp="1" noChangeArrowheads="1"/>
          </p:cNvSpPr>
          <p:nvPr>
            <p:ph type="body" idx="1"/>
          </p:nvPr>
        </p:nvSpPr>
        <p:spPr>
          <a:xfrm>
            <a:off x="468313" y="1773238"/>
            <a:ext cx="8229600" cy="4535487"/>
          </a:xfrm>
        </p:spPr>
        <p:txBody>
          <a:bodyPr/>
          <a:lstStyle/>
          <a:p>
            <a:r>
              <a:rPr lang="zh-CN" altLang="en-US" sz="2000" smtClean="0"/>
              <a:t>这种策略通称为「保护性封顶保底」</a:t>
            </a:r>
            <a:r>
              <a:rPr lang="en-US" altLang="zh-CN" sz="2000" smtClean="0"/>
              <a:t>(Collar)</a:t>
            </a:r>
            <a:r>
              <a:rPr lang="zh-CN" altLang="en-US" sz="2000" smtClean="0"/>
              <a:t>或「远期价区」</a:t>
            </a:r>
            <a:r>
              <a:rPr lang="en-US" altLang="zh-CN" sz="2000" smtClean="0"/>
              <a:t>(Range-forward)</a:t>
            </a:r>
            <a:r>
              <a:rPr lang="zh-CN" altLang="en-US" sz="2000" smtClean="0"/>
              <a:t>契约，也称「最大</a:t>
            </a:r>
            <a:r>
              <a:rPr lang="en-US" altLang="zh-CN" sz="2000" smtClean="0"/>
              <a:t>—</a:t>
            </a:r>
            <a:r>
              <a:rPr lang="zh-CN" altLang="en-US" sz="2000" smtClean="0"/>
              <a:t>最小」</a:t>
            </a:r>
            <a:r>
              <a:rPr lang="en-US" altLang="zh-CN" sz="2000" smtClean="0"/>
              <a:t>(Min-Max)</a:t>
            </a:r>
            <a:r>
              <a:rPr lang="zh-CN" altLang="en-US" sz="2000" smtClean="0"/>
              <a:t>期权策略，因为这个策略可建立最大与最小的销售价格，同时在某一价格区间，避险者会保留一些风险但也能获得某些利润。</a:t>
            </a:r>
          </a:p>
          <a:p>
            <a:r>
              <a:rPr lang="zh-CN" altLang="en-US" sz="2000" smtClean="0"/>
              <a:t>   例如，证券商若以</a:t>
            </a:r>
            <a:r>
              <a:rPr lang="en-US" altLang="zh-CN" sz="2000" smtClean="0"/>
              <a:t>20</a:t>
            </a:r>
            <a:r>
              <a:rPr lang="zh-CN" altLang="en-US" sz="2000" smtClean="0"/>
              <a:t>之权利金卖出</a:t>
            </a:r>
            <a:r>
              <a:rPr lang="en-US" altLang="zh-CN" sz="2000" smtClean="0"/>
              <a:t>4</a:t>
            </a:r>
            <a:r>
              <a:rPr lang="zh-CN" altLang="en-US" sz="2000" smtClean="0"/>
              <a:t>月</a:t>
            </a:r>
            <a:r>
              <a:rPr lang="en-US" altLang="zh-CN" sz="2000" smtClean="0"/>
              <a:t>2385</a:t>
            </a:r>
            <a:r>
              <a:rPr lang="zh-CN" altLang="en-US" sz="2000" smtClean="0"/>
              <a:t>履约之看涨期权，并以</a:t>
            </a:r>
            <a:r>
              <a:rPr lang="en-US" altLang="zh-CN" sz="2000" smtClean="0"/>
              <a:t>20</a:t>
            </a:r>
            <a:r>
              <a:rPr lang="zh-CN" altLang="en-US" sz="2000" smtClean="0"/>
              <a:t>之权利金买进</a:t>
            </a:r>
            <a:r>
              <a:rPr lang="en-US" altLang="zh-CN" sz="2000" smtClean="0"/>
              <a:t>2235</a:t>
            </a:r>
            <a:r>
              <a:rPr lang="zh-CN" altLang="en-US" sz="2000" smtClean="0"/>
              <a:t>履约之看跌期权，则可建立一价格柱环以防止价格下跌。假设</a:t>
            </a:r>
            <a:r>
              <a:rPr lang="en-US" altLang="zh-CN" sz="2000" smtClean="0"/>
              <a:t>4</a:t>
            </a:r>
            <a:r>
              <a:rPr lang="zh-CN" altLang="en-US" sz="2000" smtClean="0"/>
              <a:t>月时沪深</a:t>
            </a:r>
            <a:r>
              <a:rPr lang="en-US" altLang="zh-CN" sz="2000" smtClean="0"/>
              <a:t>300</a:t>
            </a:r>
            <a:r>
              <a:rPr lang="zh-CN" altLang="en-US" sz="2000" smtClean="0"/>
              <a:t>现货价格价格是在</a:t>
            </a:r>
            <a:r>
              <a:rPr lang="en-US" altLang="zh-CN" sz="2000" smtClean="0"/>
              <a:t>2235</a:t>
            </a:r>
            <a:r>
              <a:rPr lang="zh-CN" altLang="en-US" sz="2000" smtClean="0"/>
              <a:t>与</a:t>
            </a:r>
            <a:r>
              <a:rPr lang="en-US" altLang="zh-CN" sz="2000" smtClean="0"/>
              <a:t>2385</a:t>
            </a:r>
            <a:r>
              <a:rPr lang="zh-CN" altLang="en-US" sz="2000" smtClean="0"/>
              <a:t>之间，看涨期权与看跌期权都在价外，因此净销售价格就是沪深</a:t>
            </a:r>
            <a:r>
              <a:rPr lang="en-US" altLang="zh-CN" sz="2000" smtClean="0"/>
              <a:t>300</a:t>
            </a:r>
            <a:r>
              <a:rPr lang="zh-CN" altLang="en-US" sz="2000" smtClean="0"/>
              <a:t>现货价格。但当现货价格是</a:t>
            </a:r>
            <a:r>
              <a:rPr lang="en-US" altLang="zh-CN" sz="2000" smtClean="0"/>
              <a:t>2100</a:t>
            </a:r>
            <a:r>
              <a:rPr lang="zh-CN" altLang="en-US" sz="2000" smtClean="0"/>
              <a:t>时，看涨期权在虚值，看跌期权则在实值，因此这一策略可净赚</a:t>
            </a:r>
            <a:r>
              <a:rPr lang="en-US" altLang="zh-CN" sz="2000" smtClean="0"/>
              <a:t>135</a:t>
            </a:r>
            <a:r>
              <a:rPr lang="zh-CN" altLang="en-US" sz="2000" smtClean="0"/>
              <a:t>，使净销售价格为</a:t>
            </a:r>
            <a:r>
              <a:rPr lang="en-US" altLang="zh-CN" sz="2000" smtClean="0"/>
              <a:t>2235</a:t>
            </a:r>
            <a:r>
              <a:rPr lang="zh-CN" altLang="en-US" sz="2000" smtClean="0"/>
              <a:t>。当现货价格是</a:t>
            </a:r>
            <a:r>
              <a:rPr lang="en-US" altLang="zh-CN" sz="2000" smtClean="0"/>
              <a:t>2385</a:t>
            </a:r>
            <a:r>
              <a:rPr lang="zh-CN" altLang="en-US" sz="2000" smtClean="0"/>
              <a:t>以上时，则净销售价格仍为</a:t>
            </a:r>
            <a:r>
              <a:rPr lang="en-US" altLang="zh-CN" sz="2000" smtClean="0"/>
              <a:t>2385</a:t>
            </a:r>
            <a:r>
              <a:rPr lang="zh-CN" altLang="en-US" sz="2000" smtClean="0"/>
              <a:t>。</a:t>
            </a:r>
          </a:p>
          <a:p>
            <a:r>
              <a:rPr lang="zh-CN" altLang="en-US" sz="2000" smtClean="0"/>
              <a:t>此一策略的重点是以最低的成本做避险</a:t>
            </a:r>
            <a:r>
              <a:rPr lang="en-US" altLang="zh-CN" sz="2000" smtClean="0"/>
              <a:t>,</a:t>
            </a:r>
            <a:r>
              <a:rPr lang="zh-CN" altLang="en-US" sz="2000" smtClean="0"/>
              <a:t>销售价格不会低于下限</a:t>
            </a:r>
            <a:r>
              <a:rPr lang="en-US" altLang="zh-CN" sz="2000" smtClean="0"/>
              <a:t>,</a:t>
            </a:r>
            <a:r>
              <a:rPr lang="zh-CN" altLang="en-US" sz="2000" smtClean="0"/>
              <a:t>若价格在两个行权价格之外，则避险者就接受当时的价格。</a:t>
            </a:r>
            <a:r>
              <a:rPr lang="zh-TW" altLang="en-US" sz="200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34</a:t>
            </a:fld>
            <a:r>
              <a:rPr lang="en-US" altLang="zh-CN" smtClean="0"/>
              <a:t> -</a:t>
            </a:r>
            <a:endParaRPr lang="en-US" alt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z="2400" smtClean="0"/>
              <a:t>防范价格下跌之各种避险策略效益比较</a:t>
            </a:r>
            <a:endParaRPr lang="zh-TW" altLang="en-US" sz="240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12A39F48-DF6B-4E6F-A491-FFC62E187566}" type="slidenum">
              <a:rPr lang="en-US" altLang="zh-CN" smtClean="0"/>
              <a:pPr>
                <a:defRPr/>
              </a:pPr>
              <a:t>35</a:t>
            </a:fld>
            <a:r>
              <a:rPr lang="en-US" altLang="zh-CN" smtClean="0"/>
              <a:t> -</a:t>
            </a:r>
            <a:endParaRPr lang="en-US" altLang="zh-CN"/>
          </a:p>
        </p:txBody>
      </p:sp>
      <p:pic>
        <p:nvPicPr>
          <p:cNvPr id="6"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51721" y="1356749"/>
            <a:ext cx="4556246" cy="4377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t>以股指期权作保护性封顶保底详解</a:t>
            </a:r>
            <a:endParaRPr lang="zh-TW" altLang="en-US" smtClean="0"/>
          </a:p>
        </p:txBody>
      </p:sp>
      <p:sp>
        <p:nvSpPr>
          <p:cNvPr id="83971" name="Rectangle 3"/>
          <p:cNvSpPr>
            <a:spLocks noGrp="1" noChangeArrowheads="1"/>
          </p:cNvSpPr>
          <p:nvPr>
            <p:ph type="body" idx="1"/>
          </p:nvPr>
        </p:nvSpPr>
        <p:spPr>
          <a:xfrm>
            <a:off x="468313" y="1628775"/>
            <a:ext cx="8229600" cy="4752975"/>
          </a:xfrm>
        </p:spPr>
        <p:txBody>
          <a:bodyPr/>
          <a:lstStyle/>
          <a:p>
            <a:pPr>
              <a:lnSpc>
                <a:spcPct val="80000"/>
              </a:lnSpc>
            </a:pPr>
            <a:r>
              <a:rPr lang="zh-CN" altLang="en-US" sz="1800" b="1" dirty="0" smtClean="0">
                <a:latin typeface="+mn-ea"/>
              </a:rPr>
              <a:t>保护性封顶保底</a:t>
            </a:r>
            <a:r>
              <a:rPr lang="en-US" altLang="zh-CN" sz="1800" b="1" dirty="0" smtClean="0">
                <a:latin typeface="+mn-ea"/>
              </a:rPr>
              <a:t>(Protective Collar)</a:t>
            </a:r>
            <a:r>
              <a:rPr lang="zh-CN" altLang="en-US" sz="1800" b="1" dirty="0" smtClean="0">
                <a:latin typeface="+mn-ea"/>
              </a:rPr>
              <a:t>策略对市场下行提供保护。购买看跌期权的支出是由出售指数看涨期权的卖单资助的</a:t>
            </a:r>
            <a:r>
              <a:rPr lang="en-US" altLang="zh-CN" sz="1800" b="1" dirty="0" smtClean="0">
                <a:latin typeface="+mn-ea"/>
              </a:rPr>
              <a:t>,</a:t>
            </a:r>
            <a:r>
              <a:rPr lang="zh-CN" altLang="en-US" sz="1800" b="1" dirty="0" smtClean="0">
                <a:latin typeface="+mn-ea"/>
              </a:rPr>
              <a:t>所以实际上放弃了部分在市场上行时获利的可能性。指数看跌期权在下跌的市场里保护了价值，因而在分散化的投资组合之下安置了一张</a:t>
            </a:r>
            <a:r>
              <a:rPr lang="en-US" altLang="zh-CN" sz="1800" b="1" dirty="0" smtClean="0">
                <a:latin typeface="+mn-ea"/>
              </a:rPr>
              <a:t>"</a:t>
            </a:r>
            <a:r>
              <a:rPr lang="zh-CN" altLang="en-US" sz="1800" b="1" dirty="0" smtClean="0">
                <a:latin typeface="+mn-ea"/>
              </a:rPr>
              <a:t>安全网</a:t>
            </a:r>
            <a:r>
              <a:rPr lang="en-US" altLang="zh-CN" sz="1800" b="1" dirty="0" smtClean="0">
                <a:latin typeface="+mn-ea"/>
              </a:rPr>
              <a:t>"</a:t>
            </a:r>
            <a:r>
              <a:rPr lang="zh-CN" altLang="en-US" sz="1800" b="1" dirty="0" smtClean="0">
                <a:latin typeface="+mn-ea"/>
              </a:rPr>
              <a:t>，为价格下滑的风险提供了</a:t>
            </a:r>
            <a:r>
              <a:rPr lang="en-US" altLang="zh-CN" sz="1800" b="1" dirty="0" smtClean="0">
                <a:latin typeface="+mn-ea"/>
              </a:rPr>
              <a:t>"</a:t>
            </a:r>
            <a:r>
              <a:rPr lang="zh-CN" altLang="en-US" sz="1800" b="1" dirty="0" smtClean="0">
                <a:latin typeface="+mn-ea"/>
              </a:rPr>
              <a:t>保险</a:t>
            </a:r>
            <a:r>
              <a:rPr lang="en-US" altLang="zh-CN" sz="1800" b="1" dirty="0" smtClean="0">
                <a:latin typeface="+mn-ea"/>
              </a:rPr>
              <a:t>"</a:t>
            </a:r>
            <a:r>
              <a:rPr lang="zh-CN" altLang="en-US" sz="1800" b="1" dirty="0" smtClean="0">
                <a:latin typeface="+mn-ea"/>
              </a:rPr>
              <a:t>。指数看涨期权担保有收入，该收入可用以对冲购买保护性看跌期权所需的费用。</a:t>
            </a:r>
          </a:p>
          <a:p>
            <a:pPr>
              <a:lnSpc>
                <a:spcPct val="80000"/>
              </a:lnSpc>
            </a:pPr>
            <a:r>
              <a:rPr lang="zh-CN" altLang="en-US" sz="1800" b="1" dirty="0" smtClean="0">
                <a:latin typeface="+mn-ea"/>
              </a:rPr>
              <a:t>基金</a:t>
            </a:r>
            <a:r>
              <a:rPr lang="en-US" altLang="zh-CN" sz="1800" b="1" dirty="0" smtClean="0">
                <a:latin typeface="+mn-ea"/>
              </a:rPr>
              <a:t>X</a:t>
            </a:r>
            <a:r>
              <a:rPr lang="zh-CN" altLang="en-US" sz="1800" b="1" dirty="0" smtClean="0">
                <a:latin typeface="+mn-ea"/>
              </a:rPr>
              <a:t>的经理想要建立一个封顶保底来保护他的基金的</a:t>
            </a:r>
            <a:r>
              <a:rPr lang="en-US" altLang="zh-CN" sz="1800" b="1" dirty="0" smtClean="0">
                <a:latin typeface="+mn-ea"/>
              </a:rPr>
              <a:t>1</a:t>
            </a:r>
            <a:r>
              <a:rPr lang="zh-CN" altLang="en-US" sz="1800" b="1" dirty="0" smtClean="0">
                <a:latin typeface="+mn-ea"/>
              </a:rPr>
              <a:t>亿美元，以防止市场在未来的</a:t>
            </a:r>
            <a:r>
              <a:rPr lang="en-US" altLang="zh-CN" sz="1800" b="1" dirty="0" smtClean="0">
                <a:latin typeface="+mn-ea"/>
              </a:rPr>
              <a:t>30</a:t>
            </a:r>
            <a:r>
              <a:rPr lang="zh-CN" altLang="en-US" sz="1800" b="1" dirty="0" smtClean="0">
                <a:latin typeface="+mn-ea"/>
              </a:rPr>
              <a:t>天里跌过百分之七。为了决定需要购买多少看跌期权才能使封顶保底生效，基金的经理用当前</a:t>
            </a:r>
            <a:r>
              <a:rPr lang="en-US" altLang="zh-CN" sz="1800" b="1" dirty="0" smtClean="0">
                <a:latin typeface="+mn-ea"/>
              </a:rPr>
              <a:t>SPX</a:t>
            </a:r>
            <a:r>
              <a:rPr lang="zh-CN" altLang="en-US" sz="1800" b="1" dirty="0" smtClean="0">
                <a:latin typeface="+mn-ea"/>
              </a:rPr>
              <a:t>的总价值除以套期保值的总量，也就是说，</a:t>
            </a:r>
            <a:r>
              <a:rPr lang="en-US" altLang="zh-CN" sz="1800" b="1" dirty="0" smtClean="0">
                <a:latin typeface="+mn-ea"/>
              </a:rPr>
              <a:t>100,000,000 / 94,500 = 1058.2</a:t>
            </a:r>
            <a:r>
              <a:rPr lang="zh-CN" altLang="en-US" sz="1800" b="1" dirty="0" smtClean="0">
                <a:latin typeface="+mn-ea"/>
              </a:rPr>
              <a:t>。假定该基金以卖出</a:t>
            </a:r>
            <a:r>
              <a:rPr lang="en-US" altLang="zh-CN" sz="1800" b="1" dirty="0" smtClean="0">
                <a:latin typeface="+mn-ea"/>
              </a:rPr>
              <a:t>1058</a:t>
            </a:r>
            <a:r>
              <a:rPr lang="zh-CN" altLang="en-US" sz="1800" b="1" dirty="0" smtClean="0">
                <a:latin typeface="+mn-ea"/>
              </a:rPr>
              <a:t>手看涨期权和买进</a:t>
            </a:r>
            <a:r>
              <a:rPr lang="en-US" altLang="zh-CN" sz="1800" b="1" dirty="0" smtClean="0">
                <a:latin typeface="+mn-ea"/>
              </a:rPr>
              <a:t>1058</a:t>
            </a:r>
            <a:r>
              <a:rPr lang="zh-CN" altLang="en-US" sz="1800" b="1" dirty="0" smtClean="0">
                <a:latin typeface="+mn-ea"/>
              </a:rPr>
              <a:t>手看跌期权而实施了一个</a:t>
            </a:r>
            <a:r>
              <a:rPr lang="en-US" altLang="zh-CN" sz="1800" b="1" dirty="0" smtClean="0">
                <a:latin typeface="+mn-ea"/>
              </a:rPr>
              <a:t>SPX</a:t>
            </a:r>
            <a:r>
              <a:rPr lang="zh-CN" altLang="en-US" sz="1800" b="1" dirty="0" smtClean="0">
                <a:latin typeface="+mn-ea"/>
              </a:rPr>
              <a:t>的封顶保底。 </a:t>
            </a:r>
          </a:p>
          <a:p>
            <a:pPr>
              <a:lnSpc>
                <a:spcPct val="80000"/>
              </a:lnSpc>
            </a:pPr>
            <a:r>
              <a:rPr lang="zh-CN" altLang="en-US" sz="1800" b="1" dirty="0" smtClean="0">
                <a:latin typeface="+mn-ea"/>
              </a:rPr>
              <a:t>建立封顶保底之步骤</a:t>
            </a:r>
          </a:p>
          <a:p>
            <a:pPr>
              <a:lnSpc>
                <a:spcPct val="80000"/>
              </a:lnSpc>
            </a:pPr>
            <a:r>
              <a:rPr lang="en-US" altLang="zh-CN" sz="1800" b="1" dirty="0" smtClean="0">
                <a:latin typeface="+mn-ea"/>
              </a:rPr>
              <a:t>1)	</a:t>
            </a:r>
            <a:r>
              <a:rPr lang="zh-CN" altLang="en-US" sz="1800" b="1" dirty="0" smtClean="0">
                <a:latin typeface="+mn-ea"/>
              </a:rPr>
              <a:t>基金的经理</a:t>
            </a:r>
            <a:r>
              <a:rPr lang="zh-CN" altLang="en-US" sz="1800" b="1" dirty="0" smtClean="0">
                <a:latin typeface="+mn-ea"/>
              </a:rPr>
              <a:t>可以</a:t>
            </a:r>
            <a:r>
              <a:rPr lang="zh-TW" altLang="en-US" sz="1800" b="1" dirty="0" smtClean="0">
                <a:latin typeface="+mn-ea"/>
              </a:rPr>
              <a:t>买进</a:t>
            </a:r>
            <a:r>
              <a:rPr lang="zh-CN" altLang="en-US" sz="1800" b="1" dirty="0" smtClean="0">
                <a:latin typeface="+mn-ea"/>
              </a:rPr>
              <a:t>一</a:t>
            </a:r>
            <a:r>
              <a:rPr lang="zh-CN" altLang="en-US" sz="1800" b="1" dirty="0" smtClean="0">
                <a:latin typeface="+mn-ea"/>
              </a:rPr>
              <a:t>个</a:t>
            </a:r>
            <a:r>
              <a:rPr lang="en-US" altLang="zh-CN" sz="1800" b="1" dirty="0" smtClean="0">
                <a:latin typeface="+mn-ea"/>
              </a:rPr>
              <a:t>SPX</a:t>
            </a:r>
            <a:r>
              <a:rPr lang="zh-CN" altLang="en-US" sz="1800" b="1" dirty="0" smtClean="0">
                <a:latin typeface="+mn-ea"/>
              </a:rPr>
              <a:t>看跌期权合约，其履约价比现行</a:t>
            </a:r>
            <a:r>
              <a:rPr lang="en-US" altLang="zh-CN" sz="1800" b="1" dirty="0" smtClean="0">
                <a:latin typeface="+mn-ea"/>
              </a:rPr>
              <a:t>SPX</a:t>
            </a:r>
            <a:r>
              <a:rPr lang="zh-CN" altLang="en-US" sz="1800" b="1" dirty="0" smtClean="0">
                <a:latin typeface="+mn-ea"/>
              </a:rPr>
              <a:t>的价值要低百分之七。</a:t>
            </a:r>
            <a:r>
              <a:rPr lang="en-US" altLang="zh-CN" sz="1800" b="1" dirty="0" smtClean="0">
                <a:latin typeface="+mn-ea"/>
              </a:rPr>
              <a:t>SPX</a:t>
            </a:r>
            <a:r>
              <a:rPr lang="zh-CN" altLang="en-US" sz="1800" b="1" dirty="0" smtClean="0">
                <a:latin typeface="+mn-ea"/>
              </a:rPr>
              <a:t>是</a:t>
            </a:r>
            <a:r>
              <a:rPr lang="en-US" altLang="zh-CN" sz="1800" b="1" dirty="0" smtClean="0">
                <a:latin typeface="+mn-ea"/>
              </a:rPr>
              <a:t>945</a:t>
            </a:r>
            <a:r>
              <a:rPr lang="zh-CN" altLang="en-US" sz="1800" b="1" dirty="0" smtClean="0">
                <a:latin typeface="+mn-ea"/>
              </a:rPr>
              <a:t>， 一手</a:t>
            </a:r>
            <a:r>
              <a:rPr lang="en-US" altLang="zh-CN" sz="1800" b="1" dirty="0" smtClean="0">
                <a:latin typeface="+mn-ea"/>
              </a:rPr>
              <a:t>30</a:t>
            </a:r>
            <a:r>
              <a:rPr lang="zh-CN" altLang="en-US" sz="1800" b="1" dirty="0" smtClean="0">
                <a:latin typeface="+mn-ea"/>
              </a:rPr>
              <a:t>天过期行权价</a:t>
            </a:r>
            <a:r>
              <a:rPr lang="en-US" altLang="zh-CN" sz="1800" b="1" dirty="0" smtClean="0">
                <a:latin typeface="+mn-ea"/>
              </a:rPr>
              <a:t>880</a:t>
            </a:r>
            <a:r>
              <a:rPr lang="zh-CN" altLang="en-US" sz="1800" b="1" dirty="0" smtClean="0">
                <a:latin typeface="+mn-ea"/>
              </a:rPr>
              <a:t>的</a:t>
            </a:r>
            <a:r>
              <a:rPr lang="en-US" altLang="zh-CN" sz="1800" b="1" dirty="0" smtClean="0">
                <a:latin typeface="+mn-ea"/>
              </a:rPr>
              <a:t>SPX</a:t>
            </a:r>
            <a:r>
              <a:rPr lang="zh-CN" altLang="en-US" sz="1800" b="1" dirty="0" smtClean="0">
                <a:latin typeface="+mn-ea"/>
              </a:rPr>
              <a:t>看跌期权报价是</a:t>
            </a:r>
            <a:r>
              <a:rPr lang="en-US" altLang="zh-CN" sz="1800" b="1" dirty="0" smtClean="0">
                <a:latin typeface="+mn-ea"/>
              </a:rPr>
              <a:t>4-5/8 . </a:t>
            </a:r>
          </a:p>
          <a:p>
            <a:pPr>
              <a:lnSpc>
                <a:spcPct val="80000"/>
              </a:lnSpc>
            </a:pPr>
            <a:r>
              <a:rPr lang="en-US" altLang="zh-CN" sz="1800" b="1" dirty="0" smtClean="0">
                <a:latin typeface="+mn-ea"/>
              </a:rPr>
              <a:t>2)	</a:t>
            </a:r>
            <a:r>
              <a:rPr lang="zh-TW" altLang="en-US" sz="1800" b="1" dirty="0" smtClean="0">
                <a:latin typeface="+mn-ea"/>
              </a:rPr>
              <a:t>卖出</a:t>
            </a:r>
            <a:r>
              <a:rPr lang="zh-CN" altLang="en-US" sz="1800" b="1" dirty="0" smtClean="0">
                <a:latin typeface="+mn-ea"/>
              </a:rPr>
              <a:t>一</a:t>
            </a:r>
            <a:r>
              <a:rPr lang="zh-CN" altLang="en-US" sz="1800" b="1" dirty="0" smtClean="0">
                <a:latin typeface="+mn-ea"/>
              </a:rPr>
              <a:t>个看涨期权合约，其眼下所报的价格足以支付购买看跌期权的费用。一手</a:t>
            </a:r>
            <a:r>
              <a:rPr lang="en-US" altLang="zh-CN" sz="1800" b="1" dirty="0" smtClean="0">
                <a:latin typeface="+mn-ea"/>
              </a:rPr>
              <a:t>30</a:t>
            </a:r>
            <a:r>
              <a:rPr lang="zh-CN" altLang="en-US" sz="1800" b="1" dirty="0" smtClean="0">
                <a:latin typeface="+mn-ea"/>
              </a:rPr>
              <a:t>天过期行权价</a:t>
            </a:r>
            <a:r>
              <a:rPr lang="en-US" altLang="zh-CN" sz="1800" b="1" dirty="0" smtClean="0">
                <a:latin typeface="+mn-ea"/>
              </a:rPr>
              <a:t>995</a:t>
            </a:r>
            <a:r>
              <a:rPr lang="zh-CN" altLang="en-US" sz="1800" b="1" dirty="0" smtClean="0">
                <a:latin typeface="+mn-ea"/>
              </a:rPr>
              <a:t>的</a:t>
            </a:r>
            <a:r>
              <a:rPr lang="en-US" altLang="zh-CN" sz="1800" b="1" dirty="0" smtClean="0">
                <a:latin typeface="+mn-ea"/>
              </a:rPr>
              <a:t>SPX</a:t>
            </a:r>
            <a:r>
              <a:rPr lang="zh-CN" altLang="en-US" sz="1800" b="1" dirty="0" smtClean="0">
                <a:latin typeface="+mn-ea"/>
              </a:rPr>
              <a:t>看涨期权合约的报价是</a:t>
            </a:r>
            <a:r>
              <a:rPr lang="en-US" altLang="zh-CN" sz="1800" b="1" dirty="0" smtClean="0">
                <a:latin typeface="+mn-ea"/>
              </a:rPr>
              <a:t>5-1/2 . </a:t>
            </a:r>
            <a:r>
              <a:rPr lang="zh-CN" altLang="en-US" sz="1800" b="1" dirty="0" smtClean="0">
                <a:latin typeface="+mn-ea"/>
              </a:rPr>
              <a:t>基金经理建立这个封顶保底并得到</a:t>
            </a:r>
            <a:r>
              <a:rPr lang="en-US" altLang="zh-CN" sz="1800" b="1" dirty="0" smtClean="0">
                <a:latin typeface="+mn-ea"/>
              </a:rPr>
              <a:t>92,575</a:t>
            </a:r>
            <a:r>
              <a:rPr lang="zh-CN" altLang="en-US" sz="1800" b="1" dirty="0" smtClean="0">
                <a:latin typeface="+mn-ea"/>
              </a:rPr>
              <a:t>美元的净信用。</a:t>
            </a:r>
            <a:r>
              <a:rPr lang="zh-TW" altLang="en-US" sz="1600" b="1" dirty="0" smtClean="0">
                <a:latin typeface="+mn-ea"/>
              </a:rPr>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36</a:t>
            </a:fld>
            <a:r>
              <a:rPr lang="en-US" altLang="zh-CN" smtClean="0"/>
              <a:t> -</a:t>
            </a:r>
            <a:endParaRPr lang="en-US" altLang="zh-CN"/>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mtClean="0"/>
              <a:t>以股指期权作保护性封顶保底案例</a:t>
            </a:r>
            <a:endParaRPr lang="zh-TW" altLang="en-US" smtClean="0"/>
          </a:p>
        </p:txBody>
      </p:sp>
      <p:sp>
        <p:nvSpPr>
          <p:cNvPr id="84995" name="Rectangle 3"/>
          <p:cNvSpPr>
            <a:spLocks noGrp="1" noChangeArrowheads="1"/>
          </p:cNvSpPr>
          <p:nvPr>
            <p:ph type="body" idx="1"/>
          </p:nvPr>
        </p:nvSpPr>
        <p:spPr>
          <a:xfrm>
            <a:off x="468313" y="1773238"/>
            <a:ext cx="8229600" cy="3960812"/>
          </a:xfrm>
        </p:spPr>
        <p:txBody>
          <a:bodyPr/>
          <a:lstStyle/>
          <a:p>
            <a:pPr>
              <a:lnSpc>
                <a:spcPct val="90000"/>
              </a:lnSpc>
            </a:pPr>
            <a:r>
              <a:rPr lang="zh-CN" altLang="en-US" sz="2000" b="1" dirty="0" smtClean="0"/>
              <a:t>保</a:t>
            </a:r>
            <a:r>
              <a:rPr lang="zh-CN" altLang="en-US" sz="2000" b="1" dirty="0" smtClean="0"/>
              <a:t>护性封顶保底案例可能的结果</a:t>
            </a:r>
          </a:p>
          <a:p>
            <a:pPr>
              <a:lnSpc>
                <a:spcPct val="90000"/>
              </a:lnSpc>
            </a:pPr>
            <a:r>
              <a:rPr lang="zh-CN" altLang="en-US" sz="2000" b="1" dirty="0" smtClean="0"/>
              <a:t>指数上涨</a:t>
            </a:r>
            <a:r>
              <a:rPr lang="zh-CN" altLang="en-US" sz="2000" dirty="0" smtClean="0"/>
              <a:t> </a:t>
            </a:r>
            <a:r>
              <a:rPr lang="en-US" altLang="zh-CN" sz="2000" dirty="0" smtClean="0"/>
              <a:t>- </a:t>
            </a:r>
            <a:r>
              <a:rPr lang="zh-CN" altLang="en-US" sz="2000" dirty="0" smtClean="0"/>
              <a:t>投资组合从所有高于看涨期权定约价的价格上行中受惠。指数水准高过</a:t>
            </a:r>
            <a:r>
              <a:rPr lang="en-US" altLang="zh-CN" sz="2000" dirty="0" smtClean="0"/>
              <a:t>995</a:t>
            </a:r>
            <a:r>
              <a:rPr lang="zh-CN" altLang="en-US" sz="2000" dirty="0" smtClean="0"/>
              <a:t>，看涨期权卖单头寸中的亏损就同标的投资组合中的获益对冲。看跌期权不具任何价值而到期。 </a:t>
            </a:r>
            <a:endParaRPr lang="zh-CN" altLang="en-US" sz="2000" b="1" dirty="0" smtClean="0"/>
          </a:p>
          <a:p>
            <a:pPr>
              <a:lnSpc>
                <a:spcPct val="90000"/>
              </a:lnSpc>
            </a:pPr>
            <a:r>
              <a:rPr lang="zh-CN" altLang="en-US" sz="2000" b="1" dirty="0" smtClean="0"/>
              <a:t>指数下跌</a:t>
            </a:r>
            <a:r>
              <a:rPr lang="zh-CN" altLang="en-US" sz="2000" dirty="0" smtClean="0"/>
              <a:t> </a:t>
            </a:r>
            <a:r>
              <a:rPr lang="en-US" altLang="zh-CN" sz="2000" dirty="0" smtClean="0"/>
              <a:t>- </a:t>
            </a:r>
            <a:r>
              <a:rPr lang="zh-CN" altLang="en-US" sz="2000" dirty="0" smtClean="0"/>
              <a:t>投资组合有对市场下行的保护。指数水准低于</a:t>
            </a:r>
            <a:r>
              <a:rPr lang="en-US" altLang="zh-CN" sz="2000" dirty="0" smtClean="0"/>
              <a:t>880</a:t>
            </a:r>
            <a:r>
              <a:rPr lang="zh-CN" altLang="en-US" sz="2000" dirty="0" smtClean="0"/>
              <a:t>，看跌期权买单头寸中的获益就同标的投资组合中的亏损对冲。看涨期权不具任何价值而到期。 </a:t>
            </a:r>
            <a:endParaRPr lang="zh-CN" altLang="en-US" sz="2000" b="1" dirty="0" smtClean="0"/>
          </a:p>
          <a:p>
            <a:pPr>
              <a:lnSpc>
                <a:spcPct val="90000"/>
              </a:lnSpc>
            </a:pPr>
            <a:r>
              <a:rPr lang="zh-CN" altLang="en-US" sz="2000" b="1" dirty="0" smtClean="0"/>
              <a:t>指数保持稳定</a:t>
            </a:r>
            <a:r>
              <a:rPr lang="zh-CN" altLang="en-US" sz="2000" dirty="0" smtClean="0"/>
              <a:t> </a:t>
            </a:r>
            <a:r>
              <a:rPr lang="en-US" altLang="zh-CN" sz="2000" dirty="0" smtClean="0"/>
              <a:t>- </a:t>
            </a:r>
            <a:r>
              <a:rPr lang="zh-CN" altLang="en-US" sz="2000" dirty="0" smtClean="0"/>
              <a:t>如果指数保持在看跌期权定约价</a:t>
            </a:r>
            <a:r>
              <a:rPr lang="en-US" altLang="zh-CN" sz="2000" dirty="0" smtClean="0"/>
              <a:t>880</a:t>
            </a:r>
            <a:r>
              <a:rPr lang="zh-CN" altLang="en-US" sz="2000" dirty="0" smtClean="0"/>
              <a:t>和看涨期权定约价</a:t>
            </a:r>
            <a:r>
              <a:rPr lang="en-US" altLang="zh-CN" sz="2000" dirty="0" smtClean="0"/>
              <a:t>995</a:t>
            </a:r>
            <a:r>
              <a:rPr lang="zh-CN" altLang="en-US" sz="2000" dirty="0" smtClean="0"/>
              <a:t>之间，期权都过期作废。在这种情况里，投资组合的总价值增长</a:t>
            </a:r>
            <a:r>
              <a:rPr lang="en-US" altLang="zh-CN" sz="2000" dirty="0" smtClean="0"/>
              <a:t>92,575</a:t>
            </a:r>
            <a:r>
              <a:rPr lang="zh-CN" altLang="en-US" sz="2000" dirty="0" smtClean="0"/>
              <a:t>美元，即所收得的净权利金。</a:t>
            </a:r>
            <a:r>
              <a:rPr lang="zh-TW" altLang="en-US" sz="2000" dirty="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37</a:t>
            </a:fld>
            <a:r>
              <a:rPr lang="en-US" altLang="zh-CN" smtClean="0"/>
              <a:t> -</a:t>
            </a:r>
            <a:endParaRPr lang="en-US" altLang="zh-C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endParaRPr lang="zh-TW" altLang="en-US" smtClean="0"/>
          </a:p>
        </p:txBody>
      </p:sp>
      <p:pic>
        <p:nvPicPr>
          <p:cNvPr id="86020" name="圖片 30" descr="Protective Collar With Minimum Premium Costs"/>
          <p:cNvPicPr>
            <a:picLocks noGrp="1" noChangeAspect="1" noChangeArrowheads="1"/>
          </p:cNvPicPr>
          <p:nvPr>
            <p:ph type="body" idx="1"/>
          </p:nvPr>
        </p:nvPicPr>
        <p:blipFill>
          <a:blip r:embed="rId2"/>
          <a:srcRect/>
          <a:stretch>
            <a:fillRect/>
          </a:stretch>
        </p:blipFill>
        <p:spPr>
          <a:xfrm>
            <a:off x="1331913" y="2060575"/>
            <a:ext cx="6192837" cy="3889375"/>
          </a:xfrm>
          <a:noFill/>
          <a:ln/>
        </p:spPr>
      </p:pic>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38</a:t>
            </a:fld>
            <a:r>
              <a:rPr lang="en-US" altLang="zh-CN" smtClean="0"/>
              <a:t> -</a:t>
            </a:r>
            <a:endParaRPr lang="en-US" alt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95288" y="836613"/>
            <a:ext cx="8280400" cy="647700"/>
          </a:xfrm>
        </p:spPr>
        <p:txBody>
          <a:bodyPr/>
          <a:lstStyle/>
          <a:p>
            <a:r>
              <a:rPr lang="zh-CN" altLang="en-US" sz="2400" smtClean="0"/>
              <a:t>二、	如何衡量与管理含期权头寸组合的的持仓风险</a:t>
            </a:r>
            <a:r>
              <a:rPr lang="zh-TW" altLang="en-US" sz="2400" smtClean="0"/>
              <a:t> </a:t>
            </a:r>
          </a:p>
        </p:txBody>
      </p:sp>
      <p:sp>
        <p:nvSpPr>
          <p:cNvPr id="87043" name="Rectangle 3"/>
          <p:cNvSpPr>
            <a:spLocks noGrp="1" noChangeArrowheads="1"/>
          </p:cNvSpPr>
          <p:nvPr>
            <p:ph type="body" idx="1"/>
          </p:nvPr>
        </p:nvSpPr>
        <p:spPr/>
        <p:txBody>
          <a:bodyPr/>
          <a:lstStyle/>
          <a:p>
            <a:pPr marL="457200" indent="-457200">
              <a:buFont typeface="Wingdings" pitchFamily="2" charset="2"/>
              <a:buNone/>
            </a:pPr>
            <a:r>
              <a:rPr lang="zh-CN" altLang="en-US" smtClean="0"/>
              <a:t>如何衡量股指期权与期货头寸组合风险</a:t>
            </a:r>
            <a:r>
              <a:rPr lang="en-US" altLang="zh-CN" smtClean="0"/>
              <a:t>?</a:t>
            </a:r>
          </a:p>
          <a:p>
            <a:pPr marL="457200" indent="-457200">
              <a:buFont typeface="Wingdings" pitchFamily="2" charset="2"/>
              <a:buAutoNum type="arabicPeriod"/>
            </a:pPr>
            <a:r>
              <a:rPr lang="zh-CN" altLang="en-US" smtClean="0"/>
              <a:t>利用期权定价模型偏微分的希腊字母估计</a:t>
            </a:r>
          </a:p>
          <a:p>
            <a:pPr marL="457200" indent="-457200">
              <a:buFont typeface="Wingdings" pitchFamily="2" charset="2"/>
              <a:buAutoNum type="arabicPeriod"/>
            </a:pPr>
            <a:r>
              <a:rPr lang="zh-CN" altLang="en-US" smtClean="0"/>
              <a:t>使用组合式风险值衡量系统估计</a:t>
            </a:r>
            <a:r>
              <a:rPr lang="zh-TW" altLang="en-US"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39</a:t>
            </a:fld>
            <a:r>
              <a:rPr lang="en-US" altLang="zh-CN" smtClean="0"/>
              <a:t> -</a:t>
            </a:r>
            <a:endParaRPr lang="en-US" alt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內容版面配置區 2"/>
          <p:cNvSpPr>
            <a:spLocks noGrp="1"/>
          </p:cNvSpPr>
          <p:nvPr>
            <p:ph idx="4294967295"/>
          </p:nvPr>
        </p:nvSpPr>
        <p:spPr>
          <a:xfrm>
            <a:off x="468313" y="476250"/>
            <a:ext cx="8229600" cy="5257800"/>
          </a:xfrm>
        </p:spPr>
        <p:txBody>
          <a:bodyPr/>
          <a:lstStyle/>
          <a:p>
            <a:pPr marL="609600" indent="-609600">
              <a:buFont typeface="Wingdings" pitchFamily="2" charset="2"/>
              <a:buNone/>
            </a:pPr>
            <a:r>
              <a:rPr lang="en-US" altLang="zh-TW" b="1" smtClean="0"/>
              <a:t>7.</a:t>
            </a:r>
            <a:r>
              <a:rPr lang="zh-CN" altLang="en-US" b="1" smtClean="0"/>
              <a:t>箱形价差</a:t>
            </a:r>
            <a:r>
              <a:rPr lang="en-US" altLang="zh-CN" b="1" smtClean="0"/>
              <a:t>(Box Spread) </a:t>
            </a:r>
            <a:r>
              <a:rPr lang="zh-CN" altLang="en-US" b="1" smtClean="0"/>
              <a:t>案例</a:t>
            </a:r>
          </a:p>
          <a:p>
            <a:pPr marL="609600" indent="-609600">
              <a:buFont typeface="Wingdings" pitchFamily="2" charset="2"/>
              <a:buNone/>
            </a:pPr>
            <a:r>
              <a:rPr lang="en-US" altLang="zh-TW" b="1" smtClean="0"/>
              <a:t>8.</a:t>
            </a:r>
            <a:r>
              <a:rPr lang="zh-CN" altLang="en-US" b="1" smtClean="0"/>
              <a:t>股指期权价差交易案例</a:t>
            </a:r>
          </a:p>
          <a:p>
            <a:pPr marL="609600" indent="-609600">
              <a:buFont typeface="Wingdings" pitchFamily="2" charset="2"/>
              <a:buNone/>
            </a:pPr>
            <a:r>
              <a:rPr lang="en-US" altLang="zh-TW" b="1" smtClean="0"/>
              <a:t>9.</a:t>
            </a:r>
            <a:r>
              <a:rPr lang="zh-CN" altLang="en-US" b="1" smtClean="0"/>
              <a:t>垂直价差交易分析的一般法则</a:t>
            </a:r>
          </a:p>
          <a:p>
            <a:pPr marL="609600" indent="-609600">
              <a:buFont typeface="Wingdings" pitchFamily="2" charset="2"/>
              <a:buNone/>
            </a:pPr>
            <a:r>
              <a:rPr lang="en-US" altLang="zh-TW" b="1" smtClean="0"/>
              <a:t>10.</a:t>
            </a:r>
            <a:r>
              <a:rPr lang="zh-CN" altLang="en-US" b="1" smtClean="0"/>
              <a:t>股指期权价差交易之应用案例</a:t>
            </a:r>
          </a:p>
          <a:p>
            <a:pPr marL="609600" indent="-609600">
              <a:buFont typeface="Wingdings" pitchFamily="2" charset="2"/>
              <a:buNone/>
            </a:pPr>
            <a:r>
              <a:rPr lang="en-US" altLang="zh-TW" b="1" smtClean="0"/>
              <a:t>11.</a:t>
            </a:r>
            <a:r>
              <a:rPr lang="zh-CN" altLang="en-US" b="1" smtClean="0"/>
              <a:t>股指期权时间价差之应用案例</a:t>
            </a:r>
          </a:p>
          <a:p>
            <a:pPr marL="609600" indent="-609600">
              <a:buFont typeface="Wingdings" pitchFamily="2" charset="2"/>
              <a:buNone/>
            </a:pPr>
            <a:r>
              <a:rPr lang="en-US" altLang="zh-TW" b="1" smtClean="0"/>
              <a:t>12.</a:t>
            </a:r>
            <a:r>
              <a:rPr lang="zh-CN" altLang="en-US" b="1" smtClean="0"/>
              <a:t>跨式期权组合之获利关键与案例</a:t>
            </a:r>
          </a:p>
          <a:p>
            <a:pPr marL="609600" indent="-609600">
              <a:buFont typeface="Wingdings" pitchFamily="2" charset="2"/>
              <a:buNone/>
            </a:pPr>
            <a:r>
              <a:rPr lang="en-US" altLang="zh-TW" b="1" smtClean="0"/>
              <a:t>13.</a:t>
            </a:r>
            <a:r>
              <a:rPr lang="zh-CN" altLang="en-US" b="1" smtClean="0"/>
              <a:t>勒式期权组合之获利关键与案例</a:t>
            </a:r>
          </a:p>
          <a:p>
            <a:pPr marL="609600" indent="-609600">
              <a:buFont typeface="Wingdings" pitchFamily="2" charset="2"/>
              <a:buNone/>
            </a:pPr>
            <a:r>
              <a:rPr lang="en-US" altLang="zh-TW" b="1" smtClean="0"/>
              <a:t>14.</a:t>
            </a:r>
            <a:r>
              <a:rPr lang="zh-CN" altLang="en-US" b="1" smtClean="0"/>
              <a:t>卖勒式期权组合之避险案</a:t>
            </a:r>
            <a:r>
              <a:rPr lang="zh-CN" altLang="zh-TW" b="1" smtClean="0"/>
              <a:t>例</a:t>
            </a:r>
            <a:endParaRPr lang="zh-TW" altLang="en-US" b="1" smtClean="0"/>
          </a:p>
          <a:p>
            <a:pPr marL="609600" indent="-609600">
              <a:buFont typeface="Wingdings" pitchFamily="2" charset="2"/>
              <a:buNone/>
            </a:pPr>
            <a:r>
              <a:rPr lang="zh-TW" altLang="en-US" b="1" smtClean="0"/>
              <a:t>二</a:t>
            </a:r>
            <a:r>
              <a:rPr lang="zh-TW" altLang="en-US" b="1" smtClean="0">
                <a:ea typeface="新細明體" charset="-120"/>
              </a:rPr>
              <a:t>、</a:t>
            </a:r>
            <a:r>
              <a:rPr lang="zh-CN" altLang="en-US" b="1" smtClean="0"/>
              <a:t>如何衡量与管理含期权头寸组合的的持仓风险</a:t>
            </a:r>
          </a:p>
          <a:p>
            <a:pPr marL="609600" indent="-609600">
              <a:buFont typeface="Wingdings" pitchFamily="2" charset="2"/>
              <a:buNone/>
            </a:pPr>
            <a:r>
              <a:rPr lang="zh-TW" altLang="en-US" b="1" smtClean="0"/>
              <a:t>三</a:t>
            </a:r>
            <a:r>
              <a:rPr lang="zh-TW" altLang="en-US" b="1" smtClean="0">
                <a:ea typeface="新細明體" charset="-120"/>
              </a:rPr>
              <a:t>、</a:t>
            </a:r>
            <a:r>
              <a:rPr lang="zh-CN" altLang="en-US" b="1" smtClean="0"/>
              <a:t>期权头寸风险管理方法</a:t>
            </a:r>
          </a:p>
          <a:p>
            <a:pPr marL="609600" indent="-609600">
              <a:buFont typeface="Wingdings" pitchFamily="2" charset="2"/>
              <a:buNone/>
            </a:pPr>
            <a:r>
              <a:rPr lang="en-US" altLang="zh-TW" b="1" smtClean="0"/>
              <a:t>     (1)</a:t>
            </a:r>
            <a:r>
              <a:rPr lang="zh-CN" altLang="en-US" b="1" smtClean="0"/>
              <a:t>获利头寸管理</a:t>
            </a:r>
          </a:p>
          <a:p>
            <a:pPr marL="609600" indent="-609600">
              <a:buFont typeface="Wingdings" pitchFamily="2" charset="2"/>
              <a:buNone/>
            </a:pPr>
            <a:r>
              <a:rPr lang="en-US" altLang="zh-TW" b="1" smtClean="0"/>
              <a:t>     (2)</a:t>
            </a:r>
            <a:r>
              <a:rPr lang="zh-CN" altLang="en-US" b="1" smtClean="0"/>
              <a:t>亏损头寸管理</a:t>
            </a:r>
          </a:p>
          <a:p>
            <a:pPr marL="609600" indent="-609600">
              <a:buFont typeface="Wingdings" pitchFamily="2" charset="2"/>
              <a:buNone/>
            </a:pPr>
            <a:r>
              <a:rPr lang="en-US" altLang="zh-TW" b="1" smtClean="0"/>
              <a:t>     (3)</a:t>
            </a:r>
            <a:r>
              <a:rPr lang="zh-CN" altLang="en-US" b="1" smtClean="0"/>
              <a:t>资金控管</a:t>
            </a:r>
          </a:p>
          <a:p>
            <a:pPr marL="609600" indent="-609600">
              <a:buFont typeface="Wingdings" pitchFamily="2" charset="2"/>
              <a:buNone/>
            </a:pPr>
            <a:r>
              <a:rPr lang="en-US" altLang="zh-TW" b="1" smtClean="0"/>
              <a:t>     (4)</a:t>
            </a:r>
            <a:r>
              <a:rPr lang="zh-CN" altLang="en-US" b="1" smtClean="0"/>
              <a:t>交易纪律与情绪控管</a:t>
            </a:r>
            <a:endParaRPr lang="zh-TW" altLang="en-US" b="1" smtClean="0"/>
          </a:p>
        </p:txBody>
      </p:sp>
      <p:sp>
        <p:nvSpPr>
          <p:cNvPr id="19459" name="投影片編號版面配置區 3"/>
          <p:cNvSpPr>
            <a:spLocks noGrp="1"/>
          </p:cNvSpPr>
          <p:nvPr>
            <p:ph type="sldNum" sz="quarter" idx="10"/>
          </p:nvPr>
        </p:nvSpPr>
        <p:spPr>
          <a:noFill/>
        </p:spPr>
        <p:txBody>
          <a:bodyPr/>
          <a:lstStyle/>
          <a:p>
            <a:r>
              <a:rPr lang="en-US" altLang="zh-CN" smtClean="0"/>
              <a:t>- </a:t>
            </a:r>
            <a:fld id="{E82941C2-1A62-4A7C-8F01-E1D115813201}" type="slidenum">
              <a:rPr lang="en-US" altLang="zh-CN" smtClean="0"/>
              <a:pPr/>
              <a:t>4</a:t>
            </a:fld>
            <a:r>
              <a:rPr lang="en-US" altLang="zh-CN" smtClean="0"/>
              <a:t>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smtClean="0"/>
              <a:t>什么是期权的风险指标？</a:t>
            </a:r>
            <a:r>
              <a:rPr lang="zh-TW" altLang="en-US" smtClean="0"/>
              <a:t> </a:t>
            </a:r>
          </a:p>
        </p:txBody>
      </p:sp>
      <p:sp>
        <p:nvSpPr>
          <p:cNvPr id="88067" name="Rectangle 3"/>
          <p:cNvSpPr>
            <a:spLocks noGrp="1" noChangeArrowheads="1"/>
          </p:cNvSpPr>
          <p:nvPr>
            <p:ph type="body" idx="1"/>
          </p:nvPr>
        </p:nvSpPr>
        <p:spPr/>
        <p:txBody>
          <a:bodyPr/>
          <a:lstStyle/>
          <a:p>
            <a:r>
              <a:rPr lang="zh-CN" altLang="en-US" smtClean="0"/>
              <a:t>假设其他影响因子不变</a:t>
            </a:r>
            <a:r>
              <a:rPr lang="en-US" altLang="zh-CN" smtClean="0"/>
              <a:t>,</a:t>
            </a:r>
            <a:r>
              <a:rPr lang="zh-CN" altLang="en-US" smtClean="0"/>
              <a:t>来探讨期权价格风险的指标通常用希腊字母（</a:t>
            </a:r>
            <a:r>
              <a:rPr lang="en-US" altLang="zh-CN" smtClean="0"/>
              <a:t>Greek Letters</a:t>
            </a:r>
            <a:r>
              <a:rPr lang="zh-CN" altLang="en-US" smtClean="0"/>
              <a:t>）来表示，包括：</a:t>
            </a:r>
            <a:r>
              <a:rPr lang="en-US" altLang="zh-CN" smtClean="0"/>
              <a:t>delta</a:t>
            </a:r>
            <a:r>
              <a:rPr lang="zh-CN" altLang="en-US" smtClean="0"/>
              <a:t>值、</a:t>
            </a:r>
            <a:r>
              <a:rPr lang="en-US" altLang="zh-CN" smtClean="0"/>
              <a:t>gamma</a:t>
            </a:r>
            <a:r>
              <a:rPr lang="zh-CN" altLang="en-US" smtClean="0"/>
              <a:t>值、</a:t>
            </a:r>
            <a:r>
              <a:rPr lang="en-US" altLang="zh-CN" smtClean="0"/>
              <a:t>theta</a:t>
            </a:r>
            <a:r>
              <a:rPr lang="zh-CN" altLang="en-US" smtClean="0"/>
              <a:t>值、</a:t>
            </a:r>
            <a:r>
              <a:rPr lang="en-US" altLang="zh-CN" smtClean="0"/>
              <a:t>vega</a:t>
            </a:r>
            <a:r>
              <a:rPr lang="zh-CN" altLang="en-US" smtClean="0"/>
              <a:t>值、</a:t>
            </a:r>
            <a:r>
              <a:rPr lang="en-US" altLang="zh-CN" smtClean="0"/>
              <a:t>rho</a:t>
            </a:r>
            <a:r>
              <a:rPr lang="zh-CN" altLang="en-US" smtClean="0"/>
              <a:t>值等。</a:t>
            </a:r>
            <a:r>
              <a:rPr lang="zh-TW" altLang="en-US"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40</a:t>
            </a:fld>
            <a:r>
              <a:rPr lang="en-US" altLang="zh-CN" smtClean="0"/>
              <a:t> -</a:t>
            </a:r>
            <a:endParaRPr lang="en-US" altLang="zh-CN"/>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mtClean="0"/>
              <a:t>甚么是</a:t>
            </a:r>
            <a:r>
              <a:rPr lang="en-US" altLang="zh-CN" smtClean="0"/>
              <a:t>Delta</a:t>
            </a:r>
            <a:r>
              <a:rPr lang="zh-CN" altLang="en-US" smtClean="0"/>
              <a:t>值</a:t>
            </a:r>
            <a:r>
              <a:rPr lang="en-US" altLang="zh-CN" smtClean="0"/>
              <a:t>?</a:t>
            </a:r>
            <a:endParaRPr lang="zh-TW" altLang="en-US" smtClean="0"/>
          </a:p>
        </p:txBody>
      </p:sp>
      <p:sp>
        <p:nvSpPr>
          <p:cNvPr id="89091" name="Rectangle 3"/>
          <p:cNvSpPr>
            <a:spLocks noGrp="1" noChangeArrowheads="1"/>
          </p:cNvSpPr>
          <p:nvPr>
            <p:ph type="body" idx="1"/>
          </p:nvPr>
        </p:nvSpPr>
        <p:spPr/>
        <p:txBody>
          <a:bodyPr/>
          <a:lstStyle/>
          <a:p>
            <a:r>
              <a:rPr lang="en-US" altLang="zh-CN" smtClean="0"/>
              <a:t>Delta</a:t>
            </a:r>
            <a:r>
              <a:rPr lang="zh-CN" altLang="en-US" smtClean="0"/>
              <a:t>值（</a:t>
            </a:r>
            <a:r>
              <a:rPr lang="en-US" altLang="zh-CN" smtClean="0"/>
              <a:t>δ</a:t>
            </a:r>
            <a:r>
              <a:rPr lang="zh-CN" altLang="en-US" smtClean="0"/>
              <a:t>），又称对冲值：是衡量标的资产价格变动时，</a:t>
            </a:r>
            <a:r>
              <a:rPr lang="zh-CN" altLang="en-US" smtClean="0">
                <a:hlinkClick r:id="rId2"/>
              </a:rPr>
              <a:t>期权</a:t>
            </a:r>
            <a:r>
              <a:rPr lang="zh-CN" altLang="en-US" smtClean="0"/>
              <a:t>价格的变化幅度 。</a:t>
            </a:r>
          </a:p>
          <a:p>
            <a:r>
              <a:rPr lang="zh-CN" altLang="en-US" smtClean="0"/>
              <a:t>用公式表示：</a:t>
            </a:r>
            <a:r>
              <a:rPr lang="en-US" altLang="zh-CN" smtClean="0"/>
              <a:t>Delta=</a:t>
            </a:r>
            <a:r>
              <a:rPr lang="zh-CN" altLang="en-US" smtClean="0"/>
              <a:t>期权价格变化</a:t>
            </a:r>
            <a:r>
              <a:rPr lang="en-US" altLang="zh-CN" smtClean="0"/>
              <a:t>/</a:t>
            </a:r>
            <a:r>
              <a:rPr lang="zh-CN" altLang="en-US" smtClean="0"/>
              <a:t>期货价格变化 </a:t>
            </a:r>
            <a:r>
              <a:rPr lang="zh-TW" altLang="en-US" smtClean="0"/>
              <a:t/>
            </a:r>
            <a:br>
              <a:rPr lang="zh-TW" altLang="en-US" smtClean="0"/>
            </a:br>
            <a:r>
              <a:rPr lang="zh-CN" altLang="en-US" smtClean="0"/>
              <a:t>　　所谓</a:t>
            </a:r>
            <a:r>
              <a:rPr lang="en-US" altLang="zh-CN" smtClean="0"/>
              <a:t>Delta</a:t>
            </a:r>
            <a:r>
              <a:rPr lang="zh-CN" altLang="en-US" smtClean="0"/>
              <a:t>，是用以衡量期权标的资产变动时，期权价格改变的百分比，也就是期权的标的价值发生变动时期权价值相应的变动。</a:t>
            </a:r>
            <a:r>
              <a:rPr lang="zh-TW" altLang="en-US"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41</a:t>
            </a:fld>
            <a:r>
              <a:rPr lang="en-US" altLang="zh-CN" smtClean="0"/>
              <a:t> -</a:t>
            </a:r>
            <a:endParaRPr lang="en-US" altLang="zh-CN"/>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smtClean="0"/>
              <a:t>Delta</a:t>
            </a:r>
            <a:r>
              <a:rPr lang="zh-CN" altLang="en-US" dirty="0" smtClean="0"/>
              <a:t>的</a:t>
            </a:r>
            <a:r>
              <a:rPr lang="zh-TW" altLang="en-US" dirty="0"/>
              <a:t>公式</a:t>
            </a:r>
            <a:endParaRPr lang="zh-TW" altLang="en-US" dirty="0" smtClean="0"/>
          </a:p>
        </p:txBody>
      </p:sp>
      <p:sp>
        <p:nvSpPr>
          <p:cNvPr id="91139" name="Rectangle 3"/>
          <p:cNvSpPr>
            <a:spLocks noGrp="1" noChangeArrowheads="1"/>
          </p:cNvSpPr>
          <p:nvPr>
            <p:ph type="body" sz="half" idx="1"/>
          </p:nvPr>
        </p:nvSpPr>
        <p:spPr>
          <a:xfrm>
            <a:off x="468313" y="1628775"/>
            <a:ext cx="8229600" cy="1512888"/>
          </a:xfrm>
        </p:spPr>
        <p:txBody>
          <a:bodyPr/>
          <a:lstStyle/>
          <a:p>
            <a:pPr>
              <a:lnSpc>
                <a:spcPct val="90000"/>
              </a:lnSpc>
            </a:pPr>
            <a:r>
              <a:rPr lang="zh-CN" altLang="en-US" sz="1800" dirty="0" smtClean="0"/>
              <a:t>根</a:t>
            </a:r>
            <a:r>
              <a:rPr lang="zh-CN" altLang="en-US" sz="1800" dirty="0" smtClean="0"/>
              <a:t>据</a:t>
            </a:r>
            <a:r>
              <a:rPr lang="en-US" altLang="zh-CN" sz="1800" dirty="0"/>
              <a:t>Black(1976</a:t>
            </a:r>
            <a:r>
              <a:rPr lang="en-US" altLang="zh-CN" sz="1800" dirty="0" smtClean="0"/>
              <a:t>)</a:t>
            </a:r>
            <a:r>
              <a:rPr lang="zh-TW" altLang="en-US" sz="1800" dirty="0" smtClean="0"/>
              <a:t>期权评价公式</a:t>
            </a:r>
            <a:r>
              <a:rPr lang="zh-CN" altLang="en-US" sz="1800" dirty="0" smtClean="0"/>
              <a:t>对</a:t>
            </a:r>
            <a:r>
              <a:rPr lang="zh-CN" altLang="en-US" sz="1800" dirty="0" smtClean="0"/>
              <a:t>期货价格的偏微分可得：</a:t>
            </a:r>
          </a:p>
          <a:p>
            <a:pPr>
              <a:lnSpc>
                <a:spcPct val="90000"/>
              </a:lnSpc>
            </a:pP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zh-CN" altLang="zh-TW" sz="1800" dirty="0" smtClean="0"/>
              <a:t> </a:t>
            </a:r>
            <a:r>
              <a:rPr lang="zh-CN" altLang="en-US" sz="1800" dirty="0" smtClean="0"/>
              <a:t> </a:t>
            </a:r>
            <a:r>
              <a:rPr lang="en-US" altLang="zh-TW" sz="1800" dirty="0" smtClean="0"/>
              <a:t> </a:t>
            </a:r>
            <a:endParaRPr lang="zh-CN" altLang="zh-TW" sz="1800" dirty="0" smtClean="0"/>
          </a:p>
          <a:p>
            <a:pPr>
              <a:lnSpc>
                <a:spcPct val="90000"/>
              </a:lnSpc>
            </a:pPr>
            <a:endParaRPr lang="zh-CN" altLang="zh-TW" sz="1800" dirty="0" smtClean="0"/>
          </a:p>
          <a:p>
            <a:pPr>
              <a:lnSpc>
                <a:spcPct val="90000"/>
              </a:lnSpc>
            </a:pPr>
            <a:endParaRPr lang="zh-CN" altLang="zh-TW" sz="1800" dirty="0" smtClean="0"/>
          </a:p>
          <a:p>
            <a:pPr>
              <a:lnSpc>
                <a:spcPct val="90000"/>
              </a:lnSpc>
            </a:pPr>
            <a:endParaRPr lang="zh-CN" altLang="zh-TW" sz="1800" dirty="0" smtClean="0"/>
          </a:p>
          <a:p>
            <a:pPr>
              <a:lnSpc>
                <a:spcPct val="90000"/>
              </a:lnSpc>
            </a:pPr>
            <a:endParaRPr lang="zh-CN" altLang="zh-TW" sz="1800" dirty="0" smtClean="0"/>
          </a:p>
        </p:txBody>
      </p:sp>
      <p:graphicFrame>
        <p:nvGraphicFramePr>
          <p:cNvPr id="91140" name="Object 4"/>
          <p:cNvGraphicFramePr>
            <a:graphicFrameLocks noGrp="1" noChangeAspect="1"/>
          </p:cNvGraphicFramePr>
          <p:nvPr>
            <p:ph sz="half" idx="2"/>
          </p:nvPr>
        </p:nvGraphicFramePr>
        <p:xfrm>
          <a:off x="1331913" y="2133600"/>
          <a:ext cx="3816350" cy="884238"/>
        </p:xfrm>
        <a:graphic>
          <a:graphicData uri="http://schemas.openxmlformats.org/presentationml/2006/ole">
            <mc:AlternateContent xmlns:mc="http://schemas.openxmlformats.org/markup-compatibility/2006">
              <mc:Choice xmlns:v="urn:schemas-microsoft-com:vml" Requires="v">
                <p:oleObj spid="_x0000_s91258" name="方程式" r:id="rId3" imgW="1536480" imgH="419040" progId="Equation.3">
                  <p:embed/>
                </p:oleObj>
              </mc:Choice>
              <mc:Fallback>
                <p:oleObj name="方程式" r:id="rId3" imgW="1536480" imgH="419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133600"/>
                        <a:ext cx="381635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sp>
        <p:nvSpPr>
          <p:cNvPr id="91143"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91142" name="Object 6"/>
          <p:cNvGraphicFramePr>
            <a:graphicFrameLocks noChangeAspect="1"/>
          </p:cNvGraphicFramePr>
          <p:nvPr/>
        </p:nvGraphicFramePr>
        <p:xfrm>
          <a:off x="0" y="0"/>
          <a:ext cx="1847850" cy="457200"/>
        </p:xfrm>
        <a:graphic>
          <a:graphicData uri="http://schemas.openxmlformats.org/presentationml/2006/ole">
            <mc:AlternateContent xmlns:mc="http://schemas.openxmlformats.org/markup-compatibility/2006">
              <mc:Choice xmlns:v="urn:schemas-microsoft-com:vml" Requires="v">
                <p:oleObj spid="_x0000_s91259" name="方程式" r:id="rId5" imgW="1676400" imgH="419100" progId="Equation.3">
                  <p:embed/>
                </p:oleObj>
              </mc:Choice>
              <mc:Fallback>
                <p:oleObj name="方程式" r:id="rId5" imgW="1676400" imgH="4191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47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5"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91144" name="Object 8"/>
          <p:cNvGraphicFramePr>
            <a:graphicFrameLocks noChangeAspect="1"/>
          </p:cNvGraphicFramePr>
          <p:nvPr/>
        </p:nvGraphicFramePr>
        <p:xfrm>
          <a:off x="0" y="0"/>
          <a:ext cx="1847850" cy="457200"/>
        </p:xfrm>
        <a:graphic>
          <a:graphicData uri="http://schemas.openxmlformats.org/presentationml/2006/ole">
            <mc:AlternateContent xmlns:mc="http://schemas.openxmlformats.org/markup-compatibility/2006">
              <mc:Choice xmlns:v="urn:schemas-microsoft-com:vml" Requires="v">
                <p:oleObj spid="_x0000_s91260" name="方程式" r:id="rId7" imgW="1676400" imgH="419100" progId="Equation.3">
                  <p:embed/>
                </p:oleObj>
              </mc:Choice>
              <mc:Fallback>
                <p:oleObj name="方程式" r:id="rId7" imgW="1676400" imgH="4191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47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8" name="Rectangle 1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91147" name="Object 11"/>
          <p:cNvGraphicFramePr>
            <a:graphicFrameLocks noChangeAspect="1"/>
          </p:cNvGraphicFramePr>
          <p:nvPr/>
        </p:nvGraphicFramePr>
        <p:xfrm>
          <a:off x="0" y="0"/>
          <a:ext cx="1847850" cy="457200"/>
        </p:xfrm>
        <a:graphic>
          <a:graphicData uri="http://schemas.openxmlformats.org/presentationml/2006/ole">
            <mc:AlternateContent xmlns:mc="http://schemas.openxmlformats.org/markup-compatibility/2006">
              <mc:Choice xmlns:v="urn:schemas-microsoft-com:vml" Requires="v">
                <p:oleObj spid="_x0000_s91261" name="方程式" r:id="rId8" imgW="1676400" imgH="419100" progId="Equation.3">
                  <p:embed/>
                </p:oleObj>
              </mc:Choice>
              <mc:Fallback>
                <p:oleObj name="方程式" r:id="rId8" imgW="1676400" imgH="4191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47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50"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91149" name="Object 13"/>
          <p:cNvGraphicFramePr>
            <a:graphicFrameLocks noChangeAspect="1"/>
          </p:cNvGraphicFramePr>
          <p:nvPr/>
        </p:nvGraphicFramePr>
        <p:xfrm>
          <a:off x="0" y="0"/>
          <a:ext cx="1847850" cy="457200"/>
        </p:xfrm>
        <a:graphic>
          <a:graphicData uri="http://schemas.openxmlformats.org/presentationml/2006/ole">
            <mc:AlternateContent xmlns:mc="http://schemas.openxmlformats.org/markup-compatibility/2006">
              <mc:Choice xmlns:v="urn:schemas-microsoft-com:vml" Requires="v">
                <p:oleObj spid="_x0000_s91262" name="方程式" r:id="rId9" imgW="1676400" imgH="419100" progId="Equation.3">
                  <p:embed/>
                </p:oleObj>
              </mc:Choice>
              <mc:Fallback>
                <p:oleObj name="方程式" r:id="rId9" imgW="1676400" imgH="41910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47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52" name="Rectangle 1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91151" name="Object 15"/>
          <p:cNvGraphicFramePr>
            <a:graphicFrameLocks noChangeAspect="1"/>
          </p:cNvGraphicFramePr>
          <p:nvPr/>
        </p:nvGraphicFramePr>
        <p:xfrm>
          <a:off x="0" y="0"/>
          <a:ext cx="1847850" cy="457200"/>
        </p:xfrm>
        <a:graphic>
          <a:graphicData uri="http://schemas.openxmlformats.org/presentationml/2006/ole">
            <mc:AlternateContent xmlns:mc="http://schemas.openxmlformats.org/markup-compatibility/2006">
              <mc:Choice xmlns:v="urn:schemas-microsoft-com:vml" Requires="v">
                <p:oleObj spid="_x0000_s91263" name="方程式" r:id="rId10" imgW="1676400" imgH="419100" progId="Equation.3">
                  <p:embed/>
                </p:oleObj>
              </mc:Choice>
              <mc:Fallback>
                <p:oleObj name="方程式" r:id="rId10" imgW="1676400" imgH="4191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47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54" name="Rectangle 1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91153" name="Object 17"/>
          <p:cNvGraphicFramePr>
            <a:graphicFrameLocks noChangeAspect="1"/>
          </p:cNvGraphicFramePr>
          <p:nvPr/>
        </p:nvGraphicFramePr>
        <p:xfrm>
          <a:off x="0" y="0"/>
          <a:ext cx="1847850" cy="457200"/>
        </p:xfrm>
        <a:graphic>
          <a:graphicData uri="http://schemas.openxmlformats.org/presentationml/2006/ole">
            <mc:AlternateContent xmlns:mc="http://schemas.openxmlformats.org/markup-compatibility/2006">
              <mc:Choice xmlns:v="urn:schemas-microsoft-com:vml" Requires="v">
                <p:oleObj spid="_x0000_s91264" name="方程式" r:id="rId11" imgW="1676400" imgH="419100" progId="Equation.3">
                  <p:embed/>
                </p:oleObj>
              </mc:Choice>
              <mc:Fallback>
                <p:oleObj name="方程式" r:id="rId11" imgW="1676400" imgH="419100"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47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56" name="Rectangle 2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91155" name="Object 19"/>
          <p:cNvGraphicFramePr>
            <a:graphicFrameLocks noChangeAspect="1"/>
          </p:cNvGraphicFramePr>
          <p:nvPr/>
        </p:nvGraphicFramePr>
        <p:xfrm>
          <a:off x="0" y="0"/>
          <a:ext cx="1847850" cy="457200"/>
        </p:xfrm>
        <a:graphic>
          <a:graphicData uri="http://schemas.openxmlformats.org/presentationml/2006/ole">
            <mc:AlternateContent xmlns:mc="http://schemas.openxmlformats.org/markup-compatibility/2006">
              <mc:Choice xmlns:v="urn:schemas-microsoft-com:vml" Requires="v">
                <p:oleObj spid="_x0000_s91265" name="方程式" r:id="rId12" imgW="1676400" imgH="419100" progId="Equation.3">
                  <p:embed/>
                </p:oleObj>
              </mc:Choice>
              <mc:Fallback>
                <p:oleObj name="方程式" r:id="rId12" imgW="1676400" imgH="419100" progId="Equation.3">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47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58" name="Rectangle 22"/>
          <p:cNvSpPr>
            <a:spLocks noChangeArrowheads="1"/>
          </p:cNvSpPr>
          <p:nvPr/>
        </p:nvSpPr>
        <p:spPr bwMode="auto">
          <a:xfrm>
            <a:off x="0" y="3295650"/>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91157" name="Object 21"/>
          <p:cNvGraphicFramePr>
            <a:graphicFrameLocks noChangeAspect="1"/>
          </p:cNvGraphicFramePr>
          <p:nvPr/>
        </p:nvGraphicFramePr>
        <p:xfrm>
          <a:off x="1042988" y="3284538"/>
          <a:ext cx="3889375" cy="635000"/>
        </p:xfrm>
        <a:graphic>
          <a:graphicData uri="http://schemas.openxmlformats.org/presentationml/2006/ole">
            <mc:AlternateContent xmlns:mc="http://schemas.openxmlformats.org/markup-compatibility/2006">
              <mc:Choice xmlns:v="urn:schemas-microsoft-com:vml" Requires="v">
                <p:oleObj spid="_x0000_s91266" name="方程式" r:id="rId13" imgW="2070100" imgH="266700" progId="Equation.3">
                  <p:embed/>
                </p:oleObj>
              </mc:Choice>
              <mc:Fallback>
                <p:oleObj name="方程式" r:id="rId13" imgW="2070100" imgH="266700" progId="Equation.3">
                  <p:embed/>
                  <p:pic>
                    <p:nvPicPr>
                      <p:cNvPr id="0" name="Picture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3284538"/>
                        <a:ext cx="388937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68" name="Line 32"/>
          <p:cNvSpPr>
            <a:spLocks noChangeShapeType="1"/>
          </p:cNvSpPr>
          <p:nvPr/>
        </p:nvSpPr>
        <p:spPr bwMode="auto">
          <a:xfrm>
            <a:off x="5508625" y="2565400"/>
            <a:ext cx="1295400" cy="0"/>
          </a:xfrm>
          <a:prstGeom prst="line">
            <a:avLst/>
          </a:prstGeom>
          <a:noFill/>
          <a:ln w="9525">
            <a:solidFill>
              <a:schemeClr val="tx1"/>
            </a:solidFill>
            <a:round/>
            <a:headEnd/>
            <a:tailEnd/>
          </a:ln>
          <a:effectLst/>
        </p:spPr>
        <p:txBody>
          <a:bodyPr/>
          <a:lstStyle/>
          <a:p>
            <a:endParaRPr lang="zh-TW" altLang="en-US"/>
          </a:p>
        </p:txBody>
      </p:sp>
      <p:sp>
        <p:nvSpPr>
          <p:cNvPr id="91169" name="Line 33"/>
          <p:cNvSpPr>
            <a:spLocks noChangeShapeType="1"/>
          </p:cNvSpPr>
          <p:nvPr/>
        </p:nvSpPr>
        <p:spPr bwMode="auto">
          <a:xfrm>
            <a:off x="5580063" y="3644900"/>
            <a:ext cx="1296987" cy="0"/>
          </a:xfrm>
          <a:prstGeom prst="line">
            <a:avLst/>
          </a:prstGeom>
          <a:noFill/>
          <a:ln w="9525">
            <a:solidFill>
              <a:schemeClr val="tx1"/>
            </a:solidFill>
            <a:round/>
            <a:headEnd/>
            <a:tailEnd type="triangle" w="med" len="med"/>
          </a:ln>
          <a:effectLst/>
        </p:spPr>
        <p:txBody>
          <a:bodyPr/>
          <a:lstStyle/>
          <a:p>
            <a:endParaRPr lang="zh-TW" altLang="en-US"/>
          </a:p>
        </p:txBody>
      </p:sp>
      <p:sp>
        <p:nvSpPr>
          <p:cNvPr id="2" name="投影片編號版面配置區 1"/>
          <p:cNvSpPr>
            <a:spLocks noGrp="1"/>
          </p:cNvSpPr>
          <p:nvPr>
            <p:ph type="sldNum" sz="quarter" idx="10"/>
          </p:nvPr>
        </p:nvSpPr>
        <p:spPr/>
        <p:txBody>
          <a:bodyPr/>
          <a:lstStyle/>
          <a:p>
            <a:pPr>
              <a:defRPr/>
            </a:pPr>
            <a:r>
              <a:rPr lang="en-US" altLang="zh-CN" smtClean="0"/>
              <a:t>- </a:t>
            </a:r>
            <a:fld id="{0BB0792A-D29C-4952-93DC-DA1C95207C20}" type="slidenum">
              <a:rPr lang="en-US" altLang="zh-CN" smtClean="0"/>
              <a:pPr>
                <a:defRPr/>
              </a:pPr>
              <a:t>42</a:t>
            </a:fld>
            <a:r>
              <a:rPr lang="en-US" altLang="zh-CN" smtClean="0"/>
              <a:t> -</a:t>
            </a:r>
            <a:endParaRPr lang="en-US" altLang="zh-CN"/>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endParaRPr lang="zh-TW" altLang="en-US" smtClean="0"/>
          </a:p>
        </p:txBody>
      </p:sp>
      <p:sp>
        <p:nvSpPr>
          <p:cNvPr id="93187" name="Rectangle 3"/>
          <p:cNvSpPr>
            <a:spLocks noGrp="1" noChangeArrowheads="1"/>
          </p:cNvSpPr>
          <p:nvPr>
            <p:ph type="body" idx="1"/>
          </p:nvPr>
        </p:nvSpPr>
        <p:spPr>
          <a:xfrm>
            <a:off x="468313" y="1773238"/>
            <a:ext cx="8229600" cy="4464050"/>
          </a:xfrm>
        </p:spPr>
        <p:txBody>
          <a:bodyPr/>
          <a:lstStyle/>
          <a:p>
            <a:r>
              <a:rPr lang="zh-CN" altLang="en-US" sz="2000" smtClean="0"/>
              <a:t>由于</a:t>
            </a:r>
            <a:r>
              <a:rPr lang="en-US" altLang="zh-CN" sz="2000" smtClean="0"/>
              <a:t>N(d1)</a:t>
            </a:r>
            <a:r>
              <a:rPr lang="zh-CN" altLang="en-US" sz="2000" smtClean="0"/>
              <a:t>界于</a:t>
            </a:r>
            <a:r>
              <a:rPr lang="en-US" altLang="zh-CN" sz="2000" smtClean="0"/>
              <a:t>0</a:t>
            </a:r>
            <a:r>
              <a:rPr lang="zh-CN" altLang="en-US" sz="2000" smtClean="0"/>
              <a:t>与</a:t>
            </a:r>
            <a:r>
              <a:rPr lang="en-US" altLang="zh-CN" sz="2000" smtClean="0"/>
              <a:t>1</a:t>
            </a:r>
            <a:r>
              <a:rPr lang="zh-CN" altLang="en-US" sz="2000" smtClean="0"/>
              <a:t>之间，因此</a:t>
            </a:r>
            <a:r>
              <a:rPr lang="en-US" altLang="zh-CN" sz="2000" smtClean="0"/>
              <a:t>delta</a:t>
            </a:r>
            <a:r>
              <a:rPr lang="zh-CN" altLang="en-US" sz="2000" smtClean="0"/>
              <a:t>也限于</a:t>
            </a:r>
            <a:r>
              <a:rPr lang="en-US" altLang="zh-CN" sz="2000" smtClean="0"/>
              <a:t>0</a:t>
            </a:r>
            <a:r>
              <a:rPr lang="zh-CN" altLang="en-US" sz="2000" smtClean="0"/>
              <a:t>与</a:t>
            </a:r>
            <a:r>
              <a:rPr lang="en-US" altLang="zh-CN" sz="2000" smtClean="0"/>
              <a:t>1</a:t>
            </a:r>
            <a:r>
              <a:rPr lang="zh-CN" altLang="en-US" sz="2000" smtClean="0"/>
              <a:t>之间。很显然地，看涨期权</a:t>
            </a:r>
            <a:r>
              <a:rPr lang="en-US" altLang="zh-CN" sz="2000" smtClean="0"/>
              <a:t>delta</a:t>
            </a:r>
            <a:r>
              <a:rPr lang="zh-CN" altLang="en-US" sz="2000" smtClean="0"/>
              <a:t>的值会因为</a:t>
            </a:r>
            <a:r>
              <a:rPr lang="en-US" altLang="zh-CN" sz="2000" smtClean="0"/>
              <a:t>N(d1)</a:t>
            </a:r>
            <a:r>
              <a:rPr lang="zh-CN" altLang="en-US" sz="2000" smtClean="0"/>
              <a:t>不同而变化，而</a:t>
            </a:r>
            <a:r>
              <a:rPr lang="en-US" altLang="zh-CN" sz="2000" smtClean="0"/>
              <a:t>N(d1)</a:t>
            </a:r>
            <a:r>
              <a:rPr lang="zh-CN" altLang="en-US" sz="2000" smtClean="0"/>
              <a:t>之变化决定于</a:t>
            </a:r>
            <a:r>
              <a:rPr lang="en-US" altLang="zh-CN" sz="2000" smtClean="0"/>
              <a:t>(F/K)</a:t>
            </a:r>
            <a:r>
              <a:rPr lang="zh-CN" altLang="en-US" sz="2000" smtClean="0"/>
              <a:t>之值，即目标期货价格与行权价格之比率。</a:t>
            </a:r>
          </a:p>
          <a:p>
            <a:r>
              <a:rPr lang="zh-CN" altLang="en-US" sz="2000" smtClean="0"/>
              <a:t>由于累积常态函数</a:t>
            </a:r>
            <a:r>
              <a:rPr lang="en-US" altLang="zh-CN" sz="2000" smtClean="0"/>
              <a:t>N( )</a:t>
            </a:r>
            <a:r>
              <a:rPr lang="zh-CN" altLang="en-US" sz="2000" smtClean="0"/>
              <a:t>与对数函数</a:t>
            </a:r>
            <a:r>
              <a:rPr lang="en-US" altLang="zh-CN" sz="2000" smtClean="0"/>
              <a:t>ln( )</a:t>
            </a:r>
            <a:r>
              <a:rPr lang="zh-CN" altLang="en-US" sz="2000" smtClean="0"/>
              <a:t>都不是线性的，由</a:t>
            </a:r>
            <a:r>
              <a:rPr lang="en-US" altLang="zh-CN" sz="2000" smtClean="0"/>
              <a:t>(1)</a:t>
            </a:r>
            <a:r>
              <a:rPr lang="zh-CN" altLang="en-US" sz="2000" smtClean="0"/>
              <a:t>可看出</a:t>
            </a:r>
            <a:r>
              <a:rPr lang="en-US" altLang="zh-CN" sz="2000" smtClean="0"/>
              <a:t>delta</a:t>
            </a:r>
            <a:r>
              <a:rPr lang="zh-CN" altLang="en-US" sz="2000" smtClean="0"/>
              <a:t>的变化也不是线性的。在虚值区很深</a:t>
            </a:r>
            <a:r>
              <a:rPr lang="en-US" altLang="zh-CN" sz="2000" smtClean="0"/>
              <a:t>(Deep Out-of-the-Money)</a:t>
            </a:r>
            <a:r>
              <a:rPr lang="zh-CN" altLang="en-US" sz="2000" smtClean="0"/>
              <a:t>的期权，其价值受期货价格变化影响很小，因此其</a:t>
            </a:r>
            <a:r>
              <a:rPr lang="en-US" altLang="zh-CN" sz="2000" smtClean="0"/>
              <a:t>delta</a:t>
            </a:r>
            <a:r>
              <a:rPr lang="zh-CN" altLang="en-US" sz="2000" smtClean="0"/>
              <a:t>接近于</a:t>
            </a:r>
            <a:r>
              <a:rPr lang="en-US" altLang="zh-CN" sz="2000" smtClean="0"/>
              <a:t>0</a:t>
            </a:r>
            <a:r>
              <a:rPr lang="zh-CN" altLang="en-US" sz="2000" smtClean="0"/>
              <a:t>。当期权价值越高时，则</a:t>
            </a:r>
            <a:r>
              <a:rPr lang="en-US" altLang="zh-CN" sz="2000" smtClean="0"/>
              <a:t>delta</a:t>
            </a:r>
            <a:r>
              <a:rPr lang="zh-CN" altLang="en-US" sz="2000" smtClean="0"/>
              <a:t>不断提高，在接近两平区时，</a:t>
            </a:r>
            <a:r>
              <a:rPr lang="en-US" altLang="zh-CN" sz="2000" smtClean="0"/>
              <a:t>delta</a:t>
            </a:r>
            <a:r>
              <a:rPr lang="zh-CN" altLang="en-US" sz="2000" smtClean="0"/>
              <a:t>接近</a:t>
            </a:r>
            <a:r>
              <a:rPr lang="en-US" altLang="zh-CN" sz="2000" smtClean="0"/>
              <a:t>0.5</a:t>
            </a:r>
            <a:r>
              <a:rPr lang="zh-CN" altLang="en-US" sz="2000" smtClean="0"/>
              <a:t>，而进入实值区时，</a:t>
            </a:r>
            <a:r>
              <a:rPr lang="en-US" altLang="zh-CN" sz="2000" smtClean="0"/>
              <a:t>delta</a:t>
            </a:r>
            <a:r>
              <a:rPr lang="zh-CN" altLang="en-US" sz="2000" smtClean="0"/>
              <a:t>值不断提高，在深入实值区</a:t>
            </a:r>
            <a:r>
              <a:rPr lang="en-US" altLang="zh-CN" sz="2000" smtClean="0"/>
              <a:t>(Deep- in-the-Money)</a:t>
            </a:r>
            <a:r>
              <a:rPr lang="zh-CN" altLang="en-US" sz="2000" smtClean="0"/>
              <a:t>时，期权之价值几乎都是内含价值，因此和期货价格有密切的关系，其</a:t>
            </a:r>
            <a:r>
              <a:rPr lang="en-US" altLang="zh-CN" sz="2000" smtClean="0"/>
              <a:t>delta</a:t>
            </a:r>
            <a:r>
              <a:rPr lang="zh-CN" altLang="en-US" sz="2000" smtClean="0"/>
              <a:t>接近于</a:t>
            </a:r>
            <a:r>
              <a:rPr lang="en-US" altLang="zh-CN" sz="2000" smtClean="0"/>
              <a:t>1</a:t>
            </a:r>
            <a:r>
              <a:rPr lang="zh-CN" altLang="en-US" sz="2000" smtClean="0"/>
              <a:t>。必须注意的是，看跌期权</a:t>
            </a:r>
            <a:r>
              <a:rPr lang="en-US" altLang="zh-CN" sz="2000" smtClean="0"/>
              <a:t>delta</a:t>
            </a:r>
            <a:r>
              <a:rPr lang="zh-CN" altLang="en-US" sz="2000" smtClean="0"/>
              <a:t>值是负的，因此当看跌期权由虚值区向实值区移动时，其</a:t>
            </a:r>
            <a:r>
              <a:rPr lang="en-US" altLang="zh-CN" sz="2000" smtClean="0"/>
              <a:t>delta</a:t>
            </a:r>
            <a:r>
              <a:rPr lang="zh-CN" altLang="en-US" sz="2000" smtClean="0"/>
              <a:t>的绝对值增加，而非其原有的值。另外，根据定义可知，期货本身之</a:t>
            </a:r>
            <a:r>
              <a:rPr lang="en-US" altLang="zh-CN" sz="2000" smtClean="0"/>
              <a:t>delta</a:t>
            </a:r>
            <a:r>
              <a:rPr lang="zh-CN" altLang="en-US" sz="2000" smtClean="0"/>
              <a:t>是</a:t>
            </a:r>
            <a:r>
              <a:rPr lang="en-US" altLang="zh-CN" sz="2000" smtClean="0"/>
              <a:t>1</a:t>
            </a:r>
            <a:r>
              <a:rPr lang="zh-CN" altLang="en-US" sz="2000" smtClean="0"/>
              <a:t>。</a:t>
            </a:r>
            <a:r>
              <a:rPr lang="zh-TW" altLang="en-US" sz="200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43</a:t>
            </a:fld>
            <a:r>
              <a:rPr lang="en-US" altLang="zh-CN" smtClean="0"/>
              <a:t> -</a:t>
            </a:r>
            <a:endParaRPr lang="en-US" altLang="zh-C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mtClean="0"/>
              <a:t>期权</a:t>
            </a:r>
            <a:r>
              <a:rPr lang="en-US" altLang="zh-CN" smtClean="0"/>
              <a:t>delta</a:t>
            </a:r>
            <a:r>
              <a:rPr lang="zh-CN" altLang="en-US" smtClean="0"/>
              <a:t>与风险值</a:t>
            </a:r>
            <a:r>
              <a:rPr lang="zh-TW" altLang="en-US" smtClean="0"/>
              <a:t> </a:t>
            </a:r>
          </a:p>
        </p:txBody>
      </p:sp>
      <p:sp>
        <p:nvSpPr>
          <p:cNvPr id="94211" name="Rectangle 3"/>
          <p:cNvSpPr>
            <a:spLocks noGrp="1" noChangeArrowheads="1"/>
          </p:cNvSpPr>
          <p:nvPr>
            <p:ph type="body" idx="1"/>
          </p:nvPr>
        </p:nvSpPr>
        <p:spPr/>
        <p:txBody>
          <a:bodyPr/>
          <a:lstStyle/>
          <a:p>
            <a:r>
              <a:rPr lang="zh-CN" altLang="en-US" sz="2000" smtClean="0"/>
              <a:t>一个具有正</a:t>
            </a:r>
            <a:r>
              <a:rPr lang="en-US" altLang="zh-CN" sz="2000" smtClean="0"/>
              <a:t>delta</a:t>
            </a:r>
            <a:r>
              <a:rPr lang="zh-CN" altLang="en-US" sz="2000" smtClean="0"/>
              <a:t>的持仓意味着标的资产价格上涨时会盈利，这一点对于期货同样成立。</a:t>
            </a:r>
          </a:p>
          <a:p>
            <a:r>
              <a:rPr lang="zh-CN" altLang="en-US" sz="2000" smtClean="0"/>
              <a:t>期货多头实际上拥有正</a:t>
            </a:r>
            <a:r>
              <a:rPr lang="en-US" altLang="zh-CN" sz="2000" smtClean="0"/>
              <a:t>1</a:t>
            </a:r>
            <a:r>
              <a:rPr lang="zh-CN" altLang="en-US" sz="2000" smtClean="0"/>
              <a:t>的</a:t>
            </a:r>
            <a:r>
              <a:rPr lang="en-US" altLang="zh-CN" sz="2000" smtClean="0"/>
              <a:t>delta</a:t>
            </a:r>
            <a:r>
              <a:rPr lang="zh-CN" altLang="en-US" sz="2000" smtClean="0"/>
              <a:t>，空头持有负</a:t>
            </a:r>
            <a:r>
              <a:rPr lang="en-US" altLang="zh-CN" sz="2000" smtClean="0"/>
              <a:t>1</a:t>
            </a:r>
            <a:r>
              <a:rPr lang="zh-CN" altLang="en-US" sz="2000" smtClean="0"/>
              <a:t>的</a:t>
            </a:r>
            <a:r>
              <a:rPr lang="en-US" altLang="zh-CN" sz="2000" smtClean="0"/>
              <a:t>delta</a:t>
            </a:r>
            <a:r>
              <a:rPr lang="zh-CN" altLang="en-US" sz="2000" smtClean="0"/>
              <a:t>。</a:t>
            </a:r>
          </a:p>
          <a:p>
            <a:r>
              <a:rPr lang="zh-CN" altLang="en-US" sz="2000" smtClean="0"/>
              <a:t>　　在期权操作四个最基本的头寸中，买入看涨期权与卖出看跌期权有正的</a:t>
            </a:r>
            <a:r>
              <a:rPr lang="en-US" altLang="zh-CN" sz="2000" smtClean="0"/>
              <a:t>delta</a:t>
            </a:r>
            <a:r>
              <a:rPr lang="zh-CN" altLang="en-US" sz="2000" smtClean="0"/>
              <a:t>，买入看跌期权和卖出看涨期权有负的</a:t>
            </a:r>
            <a:r>
              <a:rPr lang="en-US" altLang="zh-CN" sz="2000" smtClean="0"/>
              <a:t>delta</a:t>
            </a:r>
            <a:r>
              <a:rPr lang="zh-CN" altLang="en-US" sz="2000" smtClean="0"/>
              <a:t>，简单理解就是，买入看涨期权和卖出看跌期权在标的资产价格上涨时（其他影响因素不变的情况下），期权部位是赚钱的；买入看跌期权与卖出看涨期权在标的资产价格下跌时，期权部位是赚钱的。所以对交易股票、股指期货与期权的投资者</a:t>
            </a:r>
            <a:r>
              <a:rPr lang="en-US" altLang="zh-CN" sz="2000" smtClean="0"/>
              <a:t>,</a:t>
            </a:r>
            <a:r>
              <a:rPr lang="zh-CN" altLang="en-US" sz="2000" smtClean="0"/>
              <a:t>最简单的风险控管就是根据整个头组的整体</a:t>
            </a:r>
            <a:r>
              <a:rPr lang="en-US" altLang="zh-CN" sz="2000" smtClean="0"/>
              <a:t>delta</a:t>
            </a:r>
            <a:r>
              <a:rPr lang="zh-CN" altLang="en-US" sz="2000" smtClean="0"/>
              <a:t>值来管理部位风险。</a:t>
            </a:r>
            <a:endParaRPr lang="zh-TW" altLang="en-US" sz="200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44</a:t>
            </a:fld>
            <a:r>
              <a:rPr lang="en-US" altLang="zh-CN" smtClean="0"/>
              <a:t> -</a:t>
            </a:r>
            <a:endParaRPr lang="en-US" altLang="zh-CN"/>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sz="2400" dirty="0" smtClean="0"/>
              <a:t>Delta</a:t>
            </a:r>
            <a:r>
              <a:rPr lang="zh-CN" altLang="en-US" sz="2400" dirty="0" smtClean="0"/>
              <a:t>值的运</a:t>
            </a:r>
            <a:r>
              <a:rPr lang="zh-CN" altLang="en-US" sz="2400" dirty="0" smtClean="0"/>
              <a:t>用案例</a:t>
            </a:r>
            <a:r>
              <a:rPr lang="zh-TW" altLang="en-US" sz="2400" dirty="0" smtClean="0"/>
              <a:t> </a:t>
            </a:r>
            <a:endParaRPr lang="zh-TW" altLang="en-US" sz="2400" dirty="0" smtClean="0"/>
          </a:p>
        </p:txBody>
      </p:sp>
      <p:sp>
        <p:nvSpPr>
          <p:cNvPr id="95235" name="Rectangle 3"/>
          <p:cNvSpPr>
            <a:spLocks noGrp="1" noChangeArrowheads="1"/>
          </p:cNvSpPr>
          <p:nvPr>
            <p:ph type="body" sz="half" idx="1"/>
          </p:nvPr>
        </p:nvSpPr>
        <p:spPr>
          <a:xfrm>
            <a:off x="468313" y="1557338"/>
            <a:ext cx="4038600" cy="4751387"/>
          </a:xfrm>
        </p:spPr>
        <p:txBody>
          <a:bodyPr/>
          <a:lstStyle/>
          <a:p>
            <a:pPr>
              <a:lnSpc>
                <a:spcPct val="90000"/>
              </a:lnSpc>
            </a:pPr>
            <a:r>
              <a:rPr lang="zh-CN" altLang="en-US" sz="2000" b="1" smtClean="0">
                <a:latin typeface="標楷體" pitchFamily="65" charset="-120"/>
                <a:ea typeface="標楷體" pitchFamily="65" charset="-120"/>
              </a:rPr>
              <a:t>如看涨期权的</a:t>
            </a:r>
            <a:r>
              <a:rPr lang="en-US" altLang="zh-CN" sz="2000" b="1" smtClean="0">
                <a:latin typeface="標楷體" pitchFamily="65" charset="-120"/>
                <a:ea typeface="標楷體" pitchFamily="65" charset="-120"/>
              </a:rPr>
              <a:t>delta</a:t>
            </a:r>
            <a:r>
              <a:rPr lang="zh-CN" altLang="en-US" sz="2000" b="1" smtClean="0">
                <a:latin typeface="標楷體" pitchFamily="65" charset="-120"/>
                <a:ea typeface="標楷體" pitchFamily="65" charset="-120"/>
              </a:rPr>
              <a:t>为</a:t>
            </a:r>
            <a:r>
              <a:rPr lang="en-US" altLang="zh-CN" sz="2000" b="1" smtClean="0">
                <a:latin typeface="標楷體" pitchFamily="65" charset="-120"/>
                <a:ea typeface="標楷體" pitchFamily="65" charset="-120"/>
              </a:rPr>
              <a:t>0.4</a:t>
            </a:r>
            <a:r>
              <a:rPr lang="zh-CN" altLang="en-US" sz="2000" b="1" smtClean="0">
                <a:latin typeface="標楷體" pitchFamily="65" charset="-120"/>
                <a:ea typeface="標楷體" pitchFamily="65" charset="-120"/>
              </a:rPr>
              <a:t>，意味着期货价格每变动一元，期权的价格则变动</a:t>
            </a:r>
            <a:r>
              <a:rPr lang="en-US" altLang="zh-CN" sz="2000" b="1" smtClean="0">
                <a:latin typeface="標楷體" pitchFamily="65" charset="-120"/>
                <a:ea typeface="標楷體" pitchFamily="65" charset="-120"/>
              </a:rPr>
              <a:t>0.4</a:t>
            </a:r>
            <a:r>
              <a:rPr lang="zh-CN" altLang="en-US" sz="2000" b="1" smtClean="0">
                <a:latin typeface="標楷體" pitchFamily="65" charset="-120"/>
                <a:ea typeface="標楷體" pitchFamily="65" charset="-120"/>
              </a:rPr>
              <a:t>元。</a:t>
            </a:r>
            <a:r>
              <a:rPr lang="en-US" altLang="zh-CN" sz="2000" b="1" smtClean="0">
                <a:latin typeface="標楷體" pitchFamily="65" charset="-120"/>
                <a:ea typeface="標楷體" pitchFamily="65" charset="-120"/>
              </a:rPr>
              <a:t>Delta</a:t>
            </a:r>
            <a:r>
              <a:rPr lang="zh-CN" altLang="en-US" sz="2000" b="1" smtClean="0">
                <a:latin typeface="標楷體" pitchFamily="65" charset="-120"/>
                <a:ea typeface="標楷體" pitchFamily="65" charset="-120"/>
              </a:rPr>
              <a:t>具有可加性，如果投资者持有以下投资组合： </a:t>
            </a:r>
            <a:br>
              <a:rPr lang="zh-CN" altLang="en-US" sz="2000" b="1" smtClean="0">
                <a:latin typeface="標楷體" pitchFamily="65" charset="-120"/>
                <a:ea typeface="標楷體" pitchFamily="65" charset="-120"/>
              </a:rPr>
            </a:br>
            <a:r>
              <a:rPr lang="zh-CN" altLang="en-US" sz="2000" b="1" smtClean="0">
                <a:latin typeface="標楷體" pitchFamily="65" charset="-120"/>
                <a:ea typeface="標楷體" pitchFamily="65" charset="-120"/>
              </a:rPr>
              <a:t>　　沪深</a:t>
            </a:r>
            <a:r>
              <a:rPr lang="en-US" altLang="zh-CN" sz="2000" b="1" smtClean="0">
                <a:latin typeface="標楷體" pitchFamily="65" charset="-120"/>
                <a:ea typeface="標楷體" pitchFamily="65" charset="-120"/>
              </a:rPr>
              <a:t>300</a:t>
            </a:r>
            <a:r>
              <a:rPr lang="zh-CN" altLang="en-US" sz="2000" b="1" smtClean="0">
                <a:latin typeface="標楷體" pitchFamily="65" charset="-120"/>
                <a:ea typeface="標楷體" pitchFamily="65" charset="-120"/>
              </a:rPr>
              <a:t>股指与期权投资组合的</a:t>
            </a:r>
            <a:r>
              <a:rPr lang="en-US" altLang="zh-CN" sz="2000" b="1" smtClean="0">
                <a:latin typeface="標楷體" pitchFamily="65" charset="-120"/>
                <a:ea typeface="標楷體" pitchFamily="65" charset="-120"/>
              </a:rPr>
              <a:t>delta</a:t>
            </a:r>
            <a:r>
              <a:rPr lang="zh-CN" altLang="en-US" sz="2000" b="1" smtClean="0">
                <a:latin typeface="標楷體" pitchFamily="65" charset="-120"/>
                <a:ea typeface="標楷體" pitchFamily="65" charset="-120"/>
              </a:rPr>
              <a:t>值</a:t>
            </a:r>
            <a:r>
              <a:rPr lang="zh-TW" altLang="en-US" sz="2000" b="1" smtClean="0">
                <a:latin typeface="標楷體" pitchFamily="65" charset="-120"/>
                <a:ea typeface="標楷體" pitchFamily="65" charset="-120"/>
              </a:rPr>
              <a:t> </a:t>
            </a:r>
          </a:p>
          <a:p>
            <a:pPr>
              <a:lnSpc>
                <a:spcPct val="90000"/>
              </a:lnSpc>
            </a:pPr>
            <a:r>
              <a:rPr lang="zh-CN" altLang="en-US" sz="2000" b="1" smtClean="0">
                <a:latin typeface="標楷體" pitchFamily="65" charset="-120"/>
                <a:ea typeface="標楷體" pitchFamily="65" charset="-120"/>
              </a:rPr>
              <a:t>总体持仓部位风险状况如何呢？可以将所有部位的</a:t>
            </a:r>
            <a:r>
              <a:rPr lang="en-US" altLang="zh-CN" sz="2000" b="1" smtClean="0">
                <a:latin typeface="標楷體" pitchFamily="65" charset="-120"/>
                <a:ea typeface="標楷體" pitchFamily="65" charset="-120"/>
              </a:rPr>
              <a:t>Delta</a:t>
            </a:r>
            <a:r>
              <a:rPr lang="zh-CN" altLang="en-US" sz="2000" b="1" smtClean="0">
                <a:latin typeface="標楷體" pitchFamily="65" charset="-120"/>
                <a:ea typeface="標楷體" pitchFamily="65" charset="-120"/>
              </a:rPr>
              <a:t>值相加：</a:t>
            </a:r>
            <a:r>
              <a:rPr lang="en-US" altLang="zh-CN" sz="2000" b="1" smtClean="0">
                <a:latin typeface="標楷體" pitchFamily="65" charset="-120"/>
                <a:ea typeface="標楷體" pitchFamily="65" charset="-120"/>
              </a:rPr>
              <a:t>1X300+2×100X0.47-3×100X0.53=235</a:t>
            </a:r>
            <a:r>
              <a:rPr lang="en-US" altLang="zh-TW" sz="2000" b="1" smtClean="0">
                <a:latin typeface="標楷體" pitchFamily="65" charset="-120"/>
                <a:ea typeface="標楷體" pitchFamily="65" charset="-120"/>
              </a:rPr>
              <a:t/>
            </a:r>
            <a:br>
              <a:rPr lang="en-US" altLang="zh-TW" sz="2000" b="1" smtClean="0">
                <a:latin typeface="標楷體" pitchFamily="65" charset="-120"/>
                <a:ea typeface="標楷體" pitchFamily="65" charset="-120"/>
              </a:rPr>
            </a:br>
            <a:r>
              <a:rPr lang="zh-CN" altLang="en-US" sz="2000" b="1" smtClean="0">
                <a:latin typeface="標楷體" pitchFamily="65" charset="-120"/>
                <a:ea typeface="標楷體" pitchFamily="65" charset="-120"/>
              </a:rPr>
              <a:t>　　可见，该交易者的总体持仓的总和</a:t>
            </a:r>
            <a:r>
              <a:rPr lang="en-US" altLang="zh-CN" sz="2000" b="1" smtClean="0">
                <a:latin typeface="標楷體" pitchFamily="65" charset="-120"/>
                <a:ea typeface="標楷體" pitchFamily="65" charset="-120"/>
              </a:rPr>
              <a:t>Delta</a:t>
            </a:r>
            <a:r>
              <a:rPr lang="zh-CN" altLang="en-US" sz="2000" b="1" smtClean="0">
                <a:latin typeface="標楷體" pitchFamily="65" charset="-120"/>
                <a:ea typeface="標楷體" pitchFamily="65" charset="-120"/>
              </a:rPr>
              <a:t>值为</a:t>
            </a:r>
            <a:r>
              <a:rPr lang="en-US" altLang="zh-CN" sz="2000" b="1" smtClean="0">
                <a:latin typeface="標楷體" pitchFamily="65" charset="-120"/>
                <a:ea typeface="標楷體" pitchFamily="65" charset="-120"/>
              </a:rPr>
              <a:t>235</a:t>
            </a:r>
            <a:r>
              <a:rPr lang="zh-CN" altLang="en-US" sz="2000" b="1" smtClean="0">
                <a:latin typeface="標楷體" pitchFamily="65" charset="-120"/>
                <a:ea typeface="標楷體" pitchFamily="65" charset="-120"/>
              </a:rPr>
              <a:t>，也就是说这是一个偏多的部位，也就是沪深</a:t>
            </a:r>
            <a:r>
              <a:rPr lang="en-US" altLang="zh-CN" sz="2000" b="1" smtClean="0">
                <a:latin typeface="標楷體" pitchFamily="65" charset="-120"/>
                <a:ea typeface="標楷體" pitchFamily="65" charset="-120"/>
              </a:rPr>
              <a:t>300</a:t>
            </a:r>
            <a:r>
              <a:rPr lang="zh-CN" altLang="en-US" sz="2000" b="1" smtClean="0">
                <a:latin typeface="標楷體" pitchFamily="65" charset="-120"/>
                <a:ea typeface="標楷體" pitchFamily="65" charset="-120"/>
              </a:rPr>
              <a:t>股指每涨</a:t>
            </a:r>
            <a:r>
              <a:rPr lang="en-US" altLang="zh-CN" sz="2000" b="1" smtClean="0">
                <a:latin typeface="標楷體" pitchFamily="65" charset="-120"/>
                <a:ea typeface="標楷體" pitchFamily="65" charset="-120"/>
              </a:rPr>
              <a:t>1</a:t>
            </a:r>
            <a:r>
              <a:rPr lang="zh-CN" altLang="en-US" sz="2000" b="1" smtClean="0">
                <a:latin typeface="標楷體" pitchFamily="65" charset="-120"/>
                <a:ea typeface="標楷體" pitchFamily="65" charset="-120"/>
              </a:rPr>
              <a:t>点</a:t>
            </a:r>
            <a:r>
              <a:rPr lang="en-US" altLang="zh-CN" sz="2000" b="1" smtClean="0">
                <a:latin typeface="標楷體" pitchFamily="65" charset="-120"/>
                <a:ea typeface="標楷體" pitchFamily="65" charset="-120"/>
              </a:rPr>
              <a:t>,</a:t>
            </a:r>
            <a:r>
              <a:rPr lang="zh-CN" altLang="en-US" sz="2000" b="1" smtClean="0">
                <a:latin typeface="標楷體" pitchFamily="65" charset="-120"/>
                <a:ea typeface="標楷體" pitchFamily="65" charset="-120"/>
              </a:rPr>
              <a:t>此头寸会赚</a:t>
            </a:r>
            <a:r>
              <a:rPr lang="en-US" altLang="zh-CN" sz="2000" b="1" smtClean="0">
                <a:latin typeface="標楷體" pitchFamily="65" charset="-120"/>
                <a:ea typeface="標楷體" pitchFamily="65" charset="-120"/>
              </a:rPr>
              <a:t>235</a:t>
            </a:r>
            <a:r>
              <a:rPr lang="zh-CN" altLang="en-US" sz="2000" b="1" smtClean="0">
                <a:latin typeface="標楷體" pitchFamily="65" charset="-120"/>
                <a:ea typeface="標楷體" pitchFamily="65" charset="-120"/>
              </a:rPr>
              <a:t>元。</a:t>
            </a:r>
            <a:r>
              <a:rPr lang="zh-TW" altLang="en-US" sz="2000" smtClean="0">
                <a:latin typeface="標楷體" pitchFamily="65" charset="-120"/>
                <a:ea typeface="標楷體" pitchFamily="65" charset="-120"/>
              </a:rPr>
              <a:t> </a:t>
            </a:r>
          </a:p>
        </p:txBody>
      </p:sp>
      <p:graphicFrame>
        <p:nvGraphicFramePr>
          <p:cNvPr id="95336" name="Group 104"/>
          <p:cNvGraphicFramePr>
            <a:graphicFrameLocks noGrp="1"/>
          </p:cNvGraphicFramePr>
          <p:nvPr>
            <p:ph sz="half" idx="2"/>
          </p:nvPr>
        </p:nvGraphicFramePr>
        <p:xfrm>
          <a:off x="4659313" y="2205038"/>
          <a:ext cx="3657600" cy="3095626"/>
        </p:xfrm>
        <a:graphic>
          <a:graphicData uri="http://schemas.openxmlformats.org/drawingml/2006/table">
            <a:tbl>
              <a:tblPr/>
              <a:tblGrid>
                <a:gridCol w="1574800"/>
                <a:gridCol w="685800"/>
                <a:gridCol w="1397000"/>
              </a:tblGrid>
              <a:tr h="7747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cs typeface="新細明體" charset="-120"/>
                        </a:rPr>
                        <a:t>持仓部位</a:t>
                      </a:r>
                      <a:endParaRPr kumimoji="1" lang="zh-CN" altLang="en-US" sz="1800" b="0" i="0" u="none" strike="noStrike" cap="none" normalizeH="0" baseline="0" smtClean="0">
                        <a:ln>
                          <a:noFill/>
                        </a:ln>
                        <a:solidFill>
                          <a:schemeClr val="tx1"/>
                        </a:solidFill>
                        <a:effectLst/>
                        <a:latin typeface="Arial" charset="0"/>
                        <a:ea typeface="宋体" pitchFamily="2" charset="-122"/>
                        <a:cs typeface="新細明體" charset="-120"/>
                      </a:endParaRPr>
                    </a:p>
                  </a:txBody>
                  <a:tcPr anchor="ctr" horzOverflow="overflow">
                    <a:lnL w="12700" cap="flat" cmpd="sng" algn="ctr">
                      <a:solidFill>
                        <a:srgbClr val="CAD9EA"/>
                      </a:solidFill>
                      <a:prstDash val="solid"/>
                      <a:round/>
                      <a:headEnd type="none" w="med" len="med"/>
                      <a:tailEnd type="none" w="med" len="med"/>
                    </a:lnL>
                    <a:lnR w="12700" cap="flat" cmpd="sng" algn="ctr">
                      <a:solidFill>
                        <a:srgbClr val="CAD9EA"/>
                      </a:solidFill>
                      <a:prstDash val="solid"/>
                      <a:round/>
                      <a:headEnd type="none" w="med" len="med"/>
                      <a:tailEnd type="none" w="med" len="med"/>
                    </a:lnR>
                    <a:lnT w="12700" cap="flat" cmpd="sng" algn="ctr">
                      <a:solidFill>
                        <a:srgbClr val="CAD9EA"/>
                      </a:solidFill>
                      <a:prstDash val="solid"/>
                      <a:round/>
                      <a:headEnd type="none" w="med" len="med"/>
                      <a:tailEnd type="none" w="med" len="med"/>
                    </a:lnT>
                    <a:lnB w="12700" cap="flat" cmpd="sng" algn="ctr">
                      <a:solidFill>
                        <a:srgbClr val="CAD9EA"/>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Calibri" pitchFamily="34" charset="0"/>
                          <a:ea typeface="宋体" pitchFamily="2" charset="-122"/>
                          <a:cs typeface="新細明體" charset="-120"/>
                        </a:rPr>
                        <a:t>Delta</a:t>
                      </a:r>
                      <a:endParaRPr kumimoji="1" lang="en-US" altLang="zh-CN" sz="1800" b="0" i="0" u="none" strike="noStrike" cap="none" normalizeH="0" baseline="0" smtClean="0">
                        <a:ln>
                          <a:noFill/>
                        </a:ln>
                        <a:solidFill>
                          <a:schemeClr val="tx1"/>
                        </a:solidFill>
                        <a:effectLst/>
                        <a:latin typeface="Arial" charset="0"/>
                        <a:ea typeface="宋体" pitchFamily="2" charset="-122"/>
                        <a:cs typeface="新細明體" charset="-120"/>
                      </a:endParaRPr>
                    </a:p>
                  </a:txBody>
                  <a:tcPr anchor="ctr" horzOverflow="overflow">
                    <a:lnL w="12700" cap="flat" cmpd="sng" algn="ctr">
                      <a:solidFill>
                        <a:srgbClr val="CAD9EA"/>
                      </a:solidFill>
                      <a:prstDash val="solid"/>
                      <a:round/>
                      <a:headEnd type="none" w="med" len="med"/>
                      <a:tailEnd type="none" w="med" len="med"/>
                    </a:lnL>
                    <a:lnR w="12700" cap="flat" cmpd="sng" algn="ctr">
                      <a:solidFill>
                        <a:srgbClr val="CAD9EA"/>
                      </a:solidFill>
                      <a:prstDash val="solid"/>
                      <a:round/>
                      <a:headEnd type="none" w="med" len="med"/>
                      <a:tailEnd type="none" w="med" len="med"/>
                    </a:lnR>
                    <a:lnT w="12700" cap="flat" cmpd="sng" algn="ctr">
                      <a:solidFill>
                        <a:srgbClr val="CAD9EA"/>
                      </a:solidFill>
                      <a:prstDash val="solid"/>
                      <a:round/>
                      <a:headEnd type="none" w="med" len="med"/>
                      <a:tailEnd type="none" w="med" len="med"/>
                    </a:lnT>
                    <a:lnB w="12700" cap="flat" cmpd="sng" algn="ctr">
                      <a:solidFill>
                        <a:srgbClr val="CAD9EA"/>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cs typeface="新細明體" charset="-120"/>
                        </a:rPr>
                        <a:t>数量（手）</a:t>
                      </a:r>
                      <a:r>
                        <a:rPr kumimoji="1" lang="zh-CN" altLang="en-US" sz="1800" b="0" i="0" u="none" strike="noStrike" cap="none" normalizeH="0" baseline="0" smtClean="0">
                          <a:ln>
                            <a:noFill/>
                          </a:ln>
                          <a:solidFill>
                            <a:schemeClr val="tx1"/>
                          </a:solidFill>
                          <a:effectLst/>
                          <a:latin typeface="Calibri" pitchFamily="34" charset="0"/>
                          <a:ea typeface="宋体" pitchFamily="2" charset="-122"/>
                          <a:cs typeface="新細明體" charset="-120"/>
                        </a:rPr>
                        <a:t> </a:t>
                      </a:r>
                      <a:endParaRPr kumimoji="1" lang="zh-CN" altLang="en-US" sz="1800" b="0" i="0" u="none" strike="noStrike" cap="none" normalizeH="0" baseline="0" smtClean="0">
                        <a:ln>
                          <a:noFill/>
                        </a:ln>
                        <a:solidFill>
                          <a:schemeClr val="tx1"/>
                        </a:solidFill>
                        <a:effectLst/>
                        <a:latin typeface="Arial" charset="0"/>
                        <a:ea typeface="宋体" pitchFamily="2" charset="-122"/>
                        <a:cs typeface="新細明體" charset="-120"/>
                      </a:endParaRPr>
                    </a:p>
                  </a:txBody>
                  <a:tcPr anchor="ctr" horzOverflow="overflow">
                    <a:lnL w="12700" cap="flat" cmpd="sng" algn="ctr">
                      <a:solidFill>
                        <a:srgbClr val="CAD9EA"/>
                      </a:solidFill>
                      <a:prstDash val="solid"/>
                      <a:round/>
                      <a:headEnd type="none" w="med" len="med"/>
                      <a:tailEnd type="none" w="med" len="med"/>
                    </a:lnL>
                    <a:lnR w="12700" cap="flat" cmpd="sng" algn="ctr">
                      <a:solidFill>
                        <a:srgbClr val="CAD9EA"/>
                      </a:solidFill>
                      <a:prstDash val="solid"/>
                      <a:round/>
                      <a:headEnd type="none" w="med" len="med"/>
                      <a:tailEnd type="none" w="med" len="med"/>
                    </a:lnR>
                    <a:lnT w="12700" cap="flat" cmpd="sng" algn="ctr">
                      <a:solidFill>
                        <a:srgbClr val="CAD9EA"/>
                      </a:solidFill>
                      <a:prstDash val="solid"/>
                      <a:round/>
                      <a:headEnd type="none" w="med" len="med"/>
                      <a:tailEnd type="none" w="med" len="med"/>
                    </a:lnT>
                    <a:lnB w="12700" cap="flat" cmpd="sng" algn="ctr">
                      <a:solidFill>
                        <a:srgbClr val="CAD9EA"/>
                      </a:solidFill>
                      <a:prstDash val="solid"/>
                      <a:round/>
                      <a:headEnd type="none" w="med" len="med"/>
                      <a:tailEnd type="none" w="med" len="med"/>
                    </a:lnB>
                    <a:lnTlToBr>
                      <a:noFill/>
                    </a:lnTlToBr>
                    <a:lnBlToTr>
                      <a:noFill/>
                    </a:lnBlToTr>
                    <a:noFill/>
                  </a:tcPr>
                </a:tc>
              </a:tr>
              <a:tr h="7731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cs typeface="新細明體" charset="-120"/>
                        </a:rPr>
                        <a:t>买入股指期货</a:t>
                      </a:r>
                      <a:endParaRPr kumimoji="1" lang="zh-CN" altLang="en-US" sz="1800" b="0" i="0" u="none" strike="noStrike" cap="none" normalizeH="0" baseline="0" smtClean="0">
                        <a:ln>
                          <a:noFill/>
                        </a:ln>
                        <a:solidFill>
                          <a:schemeClr val="tx1"/>
                        </a:solidFill>
                        <a:effectLst/>
                        <a:latin typeface="Arial" charset="0"/>
                        <a:ea typeface="宋体" pitchFamily="2" charset="-122"/>
                        <a:cs typeface="新細明體" charset="-120"/>
                      </a:endParaRPr>
                    </a:p>
                  </a:txBody>
                  <a:tcPr anchor="ctr" horzOverflow="overflow">
                    <a:lnL w="12700" cap="flat" cmpd="sng" algn="ctr">
                      <a:solidFill>
                        <a:srgbClr val="CAD9EA"/>
                      </a:solidFill>
                      <a:prstDash val="solid"/>
                      <a:round/>
                      <a:headEnd type="none" w="med" len="med"/>
                      <a:tailEnd type="none" w="med" len="med"/>
                    </a:lnL>
                    <a:lnR w="12700" cap="flat" cmpd="sng" algn="ctr">
                      <a:solidFill>
                        <a:srgbClr val="CAD9EA"/>
                      </a:solidFill>
                      <a:prstDash val="solid"/>
                      <a:round/>
                      <a:headEnd type="none" w="med" len="med"/>
                      <a:tailEnd type="none" w="med" len="med"/>
                    </a:lnR>
                    <a:lnT w="12700" cap="flat" cmpd="sng" algn="ctr">
                      <a:solidFill>
                        <a:srgbClr val="CAD9EA"/>
                      </a:solidFill>
                      <a:prstDash val="solid"/>
                      <a:round/>
                      <a:headEnd type="none" w="med" len="med"/>
                      <a:tailEnd type="none" w="med" len="med"/>
                    </a:lnT>
                    <a:lnB w="12700" cap="flat" cmpd="sng" algn="ctr">
                      <a:solidFill>
                        <a:srgbClr val="CAD9EA"/>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Calibri" pitchFamily="34" charset="0"/>
                          <a:ea typeface="宋体" pitchFamily="2" charset="-122"/>
                          <a:cs typeface="新細明體" charset="-120"/>
                        </a:rPr>
                        <a:t>1</a:t>
                      </a:r>
                      <a:endParaRPr kumimoji="1" lang="en-US" altLang="zh-CN" sz="1800" b="0" i="0" u="none" strike="noStrike" cap="none" normalizeH="0" baseline="0" smtClean="0">
                        <a:ln>
                          <a:noFill/>
                        </a:ln>
                        <a:solidFill>
                          <a:schemeClr val="tx1"/>
                        </a:solidFill>
                        <a:effectLst/>
                        <a:latin typeface="Arial" charset="0"/>
                        <a:ea typeface="宋体" pitchFamily="2" charset="-122"/>
                        <a:cs typeface="新細明體" charset="-120"/>
                      </a:endParaRPr>
                    </a:p>
                  </a:txBody>
                  <a:tcPr anchor="ctr" horzOverflow="overflow">
                    <a:lnL w="12700" cap="flat" cmpd="sng" algn="ctr">
                      <a:solidFill>
                        <a:srgbClr val="CAD9EA"/>
                      </a:solidFill>
                      <a:prstDash val="solid"/>
                      <a:round/>
                      <a:headEnd type="none" w="med" len="med"/>
                      <a:tailEnd type="none" w="med" len="med"/>
                    </a:lnL>
                    <a:lnR w="12700" cap="flat" cmpd="sng" algn="ctr">
                      <a:solidFill>
                        <a:srgbClr val="CAD9EA"/>
                      </a:solidFill>
                      <a:prstDash val="solid"/>
                      <a:round/>
                      <a:headEnd type="none" w="med" len="med"/>
                      <a:tailEnd type="none" w="med" len="med"/>
                    </a:lnR>
                    <a:lnT w="12700" cap="flat" cmpd="sng" algn="ctr">
                      <a:solidFill>
                        <a:srgbClr val="CAD9EA"/>
                      </a:solidFill>
                      <a:prstDash val="solid"/>
                      <a:round/>
                      <a:headEnd type="none" w="med" len="med"/>
                      <a:tailEnd type="none" w="med" len="med"/>
                    </a:lnT>
                    <a:lnB w="12700" cap="flat" cmpd="sng" algn="ctr">
                      <a:solidFill>
                        <a:srgbClr val="CAD9EA"/>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Calibri" pitchFamily="34" charset="0"/>
                          <a:ea typeface="宋体" pitchFamily="2" charset="-122"/>
                          <a:cs typeface="新細明體" charset="-120"/>
                        </a:rPr>
                        <a:t>1 </a:t>
                      </a:r>
                      <a:endParaRPr kumimoji="1" lang="en-US" altLang="zh-CN" sz="1800" b="0" i="0" u="none" strike="noStrike" cap="none" normalizeH="0" baseline="0" smtClean="0">
                        <a:ln>
                          <a:noFill/>
                        </a:ln>
                        <a:solidFill>
                          <a:schemeClr val="tx1"/>
                        </a:solidFill>
                        <a:effectLst/>
                        <a:latin typeface="Arial" charset="0"/>
                        <a:ea typeface="宋体" pitchFamily="2" charset="-122"/>
                        <a:cs typeface="新細明體" charset="-120"/>
                      </a:endParaRPr>
                    </a:p>
                  </a:txBody>
                  <a:tcPr anchor="ctr" horzOverflow="overflow">
                    <a:lnL w="12700" cap="flat" cmpd="sng" algn="ctr">
                      <a:solidFill>
                        <a:srgbClr val="CAD9EA"/>
                      </a:solidFill>
                      <a:prstDash val="solid"/>
                      <a:round/>
                      <a:headEnd type="none" w="med" len="med"/>
                      <a:tailEnd type="none" w="med" len="med"/>
                    </a:lnL>
                    <a:lnR w="12700" cap="flat" cmpd="sng" algn="ctr">
                      <a:solidFill>
                        <a:srgbClr val="CAD9EA"/>
                      </a:solidFill>
                      <a:prstDash val="solid"/>
                      <a:round/>
                      <a:headEnd type="none" w="med" len="med"/>
                      <a:tailEnd type="none" w="med" len="med"/>
                    </a:lnR>
                    <a:lnT w="12700" cap="flat" cmpd="sng" algn="ctr">
                      <a:solidFill>
                        <a:srgbClr val="CAD9EA"/>
                      </a:solidFill>
                      <a:prstDash val="solid"/>
                      <a:round/>
                      <a:headEnd type="none" w="med" len="med"/>
                      <a:tailEnd type="none" w="med" len="med"/>
                    </a:lnT>
                    <a:lnB w="12700" cap="flat" cmpd="sng" algn="ctr">
                      <a:solidFill>
                        <a:srgbClr val="CAD9EA"/>
                      </a:solidFill>
                      <a:prstDash val="solid"/>
                      <a:round/>
                      <a:headEnd type="none" w="med" len="med"/>
                      <a:tailEnd type="none" w="med" len="med"/>
                    </a:lnB>
                    <a:lnTlToBr>
                      <a:noFill/>
                    </a:lnTlToBr>
                    <a:lnBlToTr>
                      <a:noFill/>
                    </a:lnBlToTr>
                    <a:noFill/>
                  </a:tcPr>
                </a:tc>
              </a:tr>
              <a:tr h="7747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cs typeface="新細明體" charset="-120"/>
                        </a:rPr>
                        <a:t>买入看涨期权</a:t>
                      </a:r>
                      <a:endParaRPr kumimoji="1" lang="zh-CN" altLang="en-US" sz="1800" b="0" i="0" u="none" strike="noStrike" cap="none" normalizeH="0" baseline="0" smtClean="0">
                        <a:ln>
                          <a:noFill/>
                        </a:ln>
                        <a:solidFill>
                          <a:schemeClr val="tx1"/>
                        </a:solidFill>
                        <a:effectLst/>
                        <a:latin typeface="Arial" charset="0"/>
                        <a:ea typeface="宋体" pitchFamily="2" charset="-122"/>
                        <a:cs typeface="新細明體" charset="-120"/>
                      </a:endParaRPr>
                    </a:p>
                  </a:txBody>
                  <a:tcPr anchor="ctr" horzOverflow="overflow">
                    <a:lnL w="12700" cap="flat" cmpd="sng" algn="ctr">
                      <a:solidFill>
                        <a:srgbClr val="CAD9EA"/>
                      </a:solidFill>
                      <a:prstDash val="solid"/>
                      <a:round/>
                      <a:headEnd type="none" w="med" len="med"/>
                      <a:tailEnd type="none" w="med" len="med"/>
                    </a:lnL>
                    <a:lnR w="12700" cap="flat" cmpd="sng" algn="ctr">
                      <a:solidFill>
                        <a:srgbClr val="CAD9EA"/>
                      </a:solidFill>
                      <a:prstDash val="solid"/>
                      <a:round/>
                      <a:headEnd type="none" w="med" len="med"/>
                      <a:tailEnd type="none" w="med" len="med"/>
                    </a:lnR>
                    <a:lnT w="12700" cap="flat" cmpd="sng" algn="ctr">
                      <a:solidFill>
                        <a:srgbClr val="CAD9EA"/>
                      </a:solidFill>
                      <a:prstDash val="solid"/>
                      <a:round/>
                      <a:headEnd type="none" w="med" len="med"/>
                      <a:tailEnd type="none" w="med" len="med"/>
                    </a:lnT>
                    <a:lnB w="12700" cap="flat" cmpd="sng" algn="ctr">
                      <a:solidFill>
                        <a:srgbClr val="CAD9EA"/>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Calibri" pitchFamily="34" charset="0"/>
                          <a:ea typeface="宋体" pitchFamily="2" charset="-122"/>
                          <a:cs typeface="新細明體" charset="-120"/>
                        </a:rPr>
                        <a:t>0.47</a:t>
                      </a:r>
                      <a:endParaRPr kumimoji="1" lang="en-US" altLang="zh-CN" sz="1800" b="0" i="0" u="none" strike="noStrike" cap="none" normalizeH="0" baseline="0" smtClean="0">
                        <a:ln>
                          <a:noFill/>
                        </a:ln>
                        <a:solidFill>
                          <a:schemeClr val="tx1"/>
                        </a:solidFill>
                        <a:effectLst/>
                        <a:latin typeface="Arial" charset="0"/>
                        <a:ea typeface="宋体" pitchFamily="2" charset="-122"/>
                        <a:cs typeface="新細明體" charset="-120"/>
                      </a:endParaRPr>
                    </a:p>
                  </a:txBody>
                  <a:tcPr anchor="ctr" horzOverflow="overflow">
                    <a:lnL w="12700" cap="flat" cmpd="sng" algn="ctr">
                      <a:solidFill>
                        <a:srgbClr val="CAD9EA"/>
                      </a:solidFill>
                      <a:prstDash val="solid"/>
                      <a:round/>
                      <a:headEnd type="none" w="med" len="med"/>
                      <a:tailEnd type="none" w="med" len="med"/>
                    </a:lnL>
                    <a:lnR w="12700" cap="flat" cmpd="sng" algn="ctr">
                      <a:solidFill>
                        <a:srgbClr val="CAD9EA"/>
                      </a:solidFill>
                      <a:prstDash val="solid"/>
                      <a:round/>
                      <a:headEnd type="none" w="med" len="med"/>
                      <a:tailEnd type="none" w="med" len="med"/>
                    </a:lnR>
                    <a:lnT w="12700" cap="flat" cmpd="sng" algn="ctr">
                      <a:solidFill>
                        <a:srgbClr val="CAD9EA"/>
                      </a:solidFill>
                      <a:prstDash val="solid"/>
                      <a:round/>
                      <a:headEnd type="none" w="med" len="med"/>
                      <a:tailEnd type="none" w="med" len="med"/>
                    </a:lnT>
                    <a:lnB w="12700" cap="flat" cmpd="sng" algn="ctr">
                      <a:solidFill>
                        <a:srgbClr val="CAD9EA"/>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Calibri" pitchFamily="34" charset="0"/>
                          <a:ea typeface="宋体" pitchFamily="2" charset="-122"/>
                          <a:cs typeface="新細明體" charset="-120"/>
                        </a:rPr>
                        <a:t>2 </a:t>
                      </a:r>
                      <a:endParaRPr kumimoji="1" lang="en-US" altLang="zh-CN" sz="1800" b="0" i="0" u="none" strike="noStrike" cap="none" normalizeH="0" baseline="0" smtClean="0">
                        <a:ln>
                          <a:noFill/>
                        </a:ln>
                        <a:solidFill>
                          <a:schemeClr val="tx1"/>
                        </a:solidFill>
                        <a:effectLst/>
                        <a:latin typeface="Arial" charset="0"/>
                        <a:ea typeface="宋体" pitchFamily="2" charset="-122"/>
                        <a:cs typeface="新細明體" charset="-120"/>
                      </a:endParaRPr>
                    </a:p>
                  </a:txBody>
                  <a:tcPr anchor="ctr" horzOverflow="overflow">
                    <a:lnL w="12700" cap="flat" cmpd="sng" algn="ctr">
                      <a:solidFill>
                        <a:srgbClr val="CAD9EA"/>
                      </a:solidFill>
                      <a:prstDash val="solid"/>
                      <a:round/>
                      <a:headEnd type="none" w="med" len="med"/>
                      <a:tailEnd type="none" w="med" len="med"/>
                    </a:lnL>
                    <a:lnR w="12700" cap="flat" cmpd="sng" algn="ctr">
                      <a:solidFill>
                        <a:srgbClr val="CAD9EA"/>
                      </a:solidFill>
                      <a:prstDash val="solid"/>
                      <a:round/>
                      <a:headEnd type="none" w="med" len="med"/>
                      <a:tailEnd type="none" w="med" len="med"/>
                    </a:lnR>
                    <a:lnT w="12700" cap="flat" cmpd="sng" algn="ctr">
                      <a:solidFill>
                        <a:srgbClr val="CAD9EA"/>
                      </a:solidFill>
                      <a:prstDash val="solid"/>
                      <a:round/>
                      <a:headEnd type="none" w="med" len="med"/>
                      <a:tailEnd type="none" w="med" len="med"/>
                    </a:lnT>
                    <a:lnB w="12700" cap="flat" cmpd="sng" algn="ctr">
                      <a:solidFill>
                        <a:srgbClr val="CAD9EA"/>
                      </a:solidFill>
                      <a:prstDash val="solid"/>
                      <a:round/>
                      <a:headEnd type="none" w="med" len="med"/>
                      <a:tailEnd type="none" w="med" len="med"/>
                    </a:lnB>
                    <a:lnTlToBr>
                      <a:noFill/>
                    </a:lnTlToBr>
                    <a:lnBlToTr>
                      <a:noFill/>
                    </a:lnBlToTr>
                    <a:noFill/>
                  </a:tcPr>
                </a:tc>
              </a:tr>
              <a:tr h="7731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cs typeface="新細明體" charset="-120"/>
                        </a:rPr>
                        <a:t>买入看跌期权</a:t>
                      </a:r>
                      <a:endParaRPr kumimoji="1" lang="zh-CN" altLang="en-US" sz="1800" b="0" i="0" u="none" strike="noStrike" cap="none" normalizeH="0" baseline="0" smtClean="0">
                        <a:ln>
                          <a:noFill/>
                        </a:ln>
                        <a:solidFill>
                          <a:schemeClr val="tx1"/>
                        </a:solidFill>
                        <a:effectLst/>
                        <a:latin typeface="Arial" charset="0"/>
                        <a:ea typeface="宋体" pitchFamily="2" charset="-122"/>
                        <a:cs typeface="新細明體" charset="-120"/>
                      </a:endParaRPr>
                    </a:p>
                  </a:txBody>
                  <a:tcPr anchor="ctr" horzOverflow="overflow">
                    <a:lnL w="12700" cap="flat" cmpd="sng" algn="ctr">
                      <a:solidFill>
                        <a:srgbClr val="CAD9EA"/>
                      </a:solidFill>
                      <a:prstDash val="solid"/>
                      <a:round/>
                      <a:headEnd type="none" w="med" len="med"/>
                      <a:tailEnd type="none" w="med" len="med"/>
                    </a:lnL>
                    <a:lnR w="12700" cap="flat" cmpd="sng" algn="ctr">
                      <a:solidFill>
                        <a:srgbClr val="CAD9EA"/>
                      </a:solidFill>
                      <a:prstDash val="solid"/>
                      <a:round/>
                      <a:headEnd type="none" w="med" len="med"/>
                      <a:tailEnd type="none" w="med" len="med"/>
                    </a:lnR>
                    <a:lnT w="12700" cap="flat" cmpd="sng" algn="ctr">
                      <a:solidFill>
                        <a:srgbClr val="CAD9EA"/>
                      </a:solidFill>
                      <a:prstDash val="solid"/>
                      <a:round/>
                      <a:headEnd type="none" w="med" len="med"/>
                      <a:tailEnd type="none" w="med" len="med"/>
                    </a:lnT>
                    <a:lnB w="12700" cap="flat" cmpd="sng" algn="ctr">
                      <a:solidFill>
                        <a:srgbClr val="CAD9EA"/>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Calibri" pitchFamily="34" charset="0"/>
                          <a:ea typeface="宋体" pitchFamily="2" charset="-122"/>
                          <a:cs typeface="新細明體" charset="-120"/>
                        </a:rPr>
                        <a:t>-0.53</a:t>
                      </a:r>
                      <a:endParaRPr kumimoji="1" lang="en-US" altLang="zh-CN" sz="1800" b="0" i="0" u="none" strike="noStrike" cap="none" normalizeH="0" baseline="0" smtClean="0">
                        <a:ln>
                          <a:noFill/>
                        </a:ln>
                        <a:solidFill>
                          <a:schemeClr val="tx1"/>
                        </a:solidFill>
                        <a:effectLst/>
                        <a:latin typeface="Arial" charset="0"/>
                        <a:ea typeface="宋体" pitchFamily="2" charset="-122"/>
                        <a:cs typeface="新細明體" charset="-120"/>
                      </a:endParaRPr>
                    </a:p>
                  </a:txBody>
                  <a:tcPr anchor="ctr" horzOverflow="overflow">
                    <a:lnL w="12700" cap="flat" cmpd="sng" algn="ctr">
                      <a:solidFill>
                        <a:srgbClr val="CAD9EA"/>
                      </a:solidFill>
                      <a:prstDash val="solid"/>
                      <a:round/>
                      <a:headEnd type="none" w="med" len="med"/>
                      <a:tailEnd type="none" w="med" len="med"/>
                    </a:lnL>
                    <a:lnR w="12700" cap="flat" cmpd="sng" algn="ctr">
                      <a:solidFill>
                        <a:srgbClr val="CAD9EA"/>
                      </a:solidFill>
                      <a:prstDash val="solid"/>
                      <a:round/>
                      <a:headEnd type="none" w="med" len="med"/>
                      <a:tailEnd type="none" w="med" len="med"/>
                    </a:lnR>
                    <a:lnT w="12700" cap="flat" cmpd="sng" algn="ctr">
                      <a:solidFill>
                        <a:srgbClr val="CAD9EA"/>
                      </a:solidFill>
                      <a:prstDash val="solid"/>
                      <a:round/>
                      <a:headEnd type="none" w="med" len="med"/>
                      <a:tailEnd type="none" w="med" len="med"/>
                    </a:lnT>
                    <a:lnB w="12700" cap="flat" cmpd="sng" algn="ctr">
                      <a:solidFill>
                        <a:srgbClr val="CAD9EA"/>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Calibri" pitchFamily="34" charset="0"/>
                          <a:ea typeface="宋体" pitchFamily="2" charset="-122"/>
                          <a:cs typeface="新細明體" charset="-120"/>
                        </a:rPr>
                        <a:t>3 </a:t>
                      </a:r>
                      <a:endParaRPr kumimoji="1" lang="en-US" altLang="zh-CN" sz="1800" b="0" i="0" u="none" strike="noStrike" cap="none" normalizeH="0" baseline="0" smtClean="0">
                        <a:ln>
                          <a:noFill/>
                        </a:ln>
                        <a:solidFill>
                          <a:schemeClr val="tx1"/>
                        </a:solidFill>
                        <a:effectLst/>
                        <a:latin typeface="Arial" charset="0"/>
                        <a:ea typeface="宋体" pitchFamily="2" charset="-122"/>
                        <a:cs typeface="新細明體" charset="-120"/>
                      </a:endParaRPr>
                    </a:p>
                  </a:txBody>
                  <a:tcPr anchor="ctr" horzOverflow="overflow">
                    <a:lnL w="12700" cap="flat" cmpd="sng" algn="ctr">
                      <a:solidFill>
                        <a:srgbClr val="CAD9EA"/>
                      </a:solidFill>
                      <a:prstDash val="solid"/>
                      <a:round/>
                      <a:headEnd type="none" w="med" len="med"/>
                      <a:tailEnd type="none" w="med" len="med"/>
                    </a:lnL>
                    <a:lnR w="12700" cap="flat" cmpd="sng" algn="ctr">
                      <a:solidFill>
                        <a:srgbClr val="CAD9EA"/>
                      </a:solidFill>
                      <a:prstDash val="solid"/>
                      <a:round/>
                      <a:headEnd type="none" w="med" len="med"/>
                      <a:tailEnd type="none" w="med" len="med"/>
                    </a:lnR>
                    <a:lnT w="12700" cap="flat" cmpd="sng" algn="ctr">
                      <a:solidFill>
                        <a:srgbClr val="CAD9EA"/>
                      </a:solidFill>
                      <a:prstDash val="solid"/>
                      <a:round/>
                      <a:headEnd type="none" w="med" len="med"/>
                      <a:tailEnd type="none" w="med" len="med"/>
                    </a:lnT>
                    <a:lnB w="12700" cap="flat" cmpd="sng" algn="ctr">
                      <a:solidFill>
                        <a:srgbClr val="CAD9EA"/>
                      </a:solidFill>
                      <a:prstDash val="solid"/>
                      <a:round/>
                      <a:headEnd type="none" w="med" len="med"/>
                      <a:tailEnd type="none" w="med" len="med"/>
                    </a:lnB>
                    <a:lnTlToBr>
                      <a:noFill/>
                    </a:lnTlToBr>
                    <a:lnBlToTr>
                      <a:noFill/>
                    </a:lnBlToTr>
                    <a:noFill/>
                  </a:tcPr>
                </a:tc>
              </a:tr>
            </a:tbl>
          </a:graphicData>
        </a:graphic>
      </p:graphicFrame>
      <p:sp>
        <p:nvSpPr>
          <p:cNvPr id="2" name="投影片編號版面配置區 1"/>
          <p:cNvSpPr>
            <a:spLocks noGrp="1"/>
          </p:cNvSpPr>
          <p:nvPr>
            <p:ph type="sldNum" sz="quarter" idx="10"/>
          </p:nvPr>
        </p:nvSpPr>
        <p:spPr/>
        <p:txBody>
          <a:bodyPr/>
          <a:lstStyle/>
          <a:p>
            <a:pPr>
              <a:defRPr/>
            </a:pPr>
            <a:r>
              <a:rPr lang="en-US" altLang="zh-CN" smtClean="0"/>
              <a:t>- </a:t>
            </a:r>
            <a:fld id="{12A39F48-DF6B-4E6F-A491-FFC62E187566}" type="slidenum">
              <a:rPr lang="en-US" altLang="zh-CN" smtClean="0"/>
              <a:pPr>
                <a:defRPr/>
              </a:pPr>
              <a:t>45</a:t>
            </a:fld>
            <a:r>
              <a:rPr lang="en-US" altLang="zh-CN" smtClean="0"/>
              <a:t> -</a:t>
            </a:r>
            <a:endParaRPr lang="en-US" altLang="zh-CN"/>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smtClean="0"/>
              <a:t>期货与期权投资获利的关键因素</a:t>
            </a:r>
            <a:r>
              <a:rPr lang="zh-TW" altLang="en-US" smtClean="0"/>
              <a:t> </a:t>
            </a:r>
          </a:p>
        </p:txBody>
      </p:sp>
      <p:sp>
        <p:nvSpPr>
          <p:cNvPr id="96259" name="Rectangle 3"/>
          <p:cNvSpPr>
            <a:spLocks noGrp="1" noChangeArrowheads="1"/>
          </p:cNvSpPr>
          <p:nvPr>
            <p:ph type="body" idx="1"/>
          </p:nvPr>
        </p:nvSpPr>
        <p:spPr>
          <a:xfrm>
            <a:off x="611560" y="1700808"/>
            <a:ext cx="8229600" cy="4176712"/>
          </a:xfrm>
        </p:spPr>
        <p:txBody>
          <a:bodyPr/>
          <a:lstStyle/>
          <a:p>
            <a:r>
              <a:rPr lang="zh-CN" altLang="en-US" dirty="0" smtClean="0"/>
              <a:t>任何期货与期权投资获利的三大因素：</a:t>
            </a:r>
          </a:p>
          <a:p>
            <a:r>
              <a:rPr lang="en-US" altLang="zh-CN" dirty="0" smtClean="0"/>
              <a:t>1)</a:t>
            </a:r>
            <a:r>
              <a:rPr lang="zh-CN" altLang="en-US" dirty="0" smtClean="0"/>
              <a:t>对价格趋势方向正确</a:t>
            </a:r>
          </a:p>
          <a:p>
            <a:r>
              <a:rPr lang="en-US" altLang="zh-CN" dirty="0" smtClean="0"/>
              <a:t>2)</a:t>
            </a:r>
            <a:r>
              <a:rPr lang="zh-CN" altLang="en-US" dirty="0" smtClean="0"/>
              <a:t>对期货与期权商品的相对定价正确 </a:t>
            </a:r>
            <a:r>
              <a:rPr lang="en-US" altLang="zh-CN" dirty="0" smtClean="0"/>
              <a:t>(</a:t>
            </a:r>
            <a:r>
              <a:rPr lang="zh-CN" altLang="en-US" dirty="0" smtClean="0"/>
              <a:t>隐含波动性是期权套利交易的获利关键</a:t>
            </a:r>
            <a:r>
              <a:rPr lang="en-US" altLang="zh-CN" dirty="0" smtClean="0"/>
              <a:t>)</a:t>
            </a:r>
          </a:p>
          <a:p>
            <a:r>
              <a:rPr lang="en-US" altLang="zh-CN" dirty="0" smtClean="0"/>
              <a:t>3) </a:t>
            </a:r>
            <a:r>
              <a:rPr lang="zh-CN" altLang="en-US" dirty="0" smtClean="0"/>
              <a:t>资金配置适当</a:t>
            </a:r>
          </a:p>
          <a:p>
            <a:r>
              <a:rPr lang="zh-CN" altLang="en-US" dirty="0" smtClean="0"/>
              <a:t>对大多数投资者而言，期货交易最大的风险来自于方向（多或空），但标的资产的方向性变动仅仅是导致期权价格波动的因素之一，并且这一风险在期权的操作中很容易对冲掉</a:t>
            </a:r>
            <a:r>
              <a:rPr lang="en-US" altLang="zh-CN" dirty="0" smtClean="0"/>
              <a:t>, </a:t>
            </a:r>
            <a:r>
              <a:rPr lang="zh-CN" altLang="en-US" dirty="0" smtClean="0"/>
              <a:t>最简单的方法就是把投组头寸的</a:t>
            </a:r>
            <a:r>
              <a:rPr lang="en-US" altLang="zh-CN" dirty="0" smtClean="0"/>
              <a:t>delta</a:t>
            </a:r>
            <a:r>
              <a:rPr lang="zh-CN" altLang="en-US" dirty="0" smtClean="0"/>
              <a:t>的值接近零。</a:t>
            </a:r>
            <a:endParaRPr lang="zh-TW" altLang="en-US"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46</a:t>
            </a:fld>
            <a:r>
              <a:rPr lang="en-US" altLang="zh-CN" smtClean="0"/>
              <a:t> -</a:t>
            </a:r>
            <a:endParaRPr lang="en-US" altLang="zh-CN"/>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sz="2400" smtClean="0"/>
              <a:t>Delta</a:t>
            </a:r>
            <a:r>
              <a:rPr lang="zh-CN" altLang="en-US" sz="2400" smtClean="0"/>
              <a:t>中性套期保值（</a:t>
            </a:r>
            <a:r>
              <a:rPr lang="en-US" altLang="zh-CN" sz="2400" smtClean="0"/>
              <a:t>Delta Hedging</a:t>
            </a:r>
            <a:r>
              <a:rPr lang="en-US" altLang="zh-TW" sz="2400" smtClean="0"/>
              <a:t> )</a:t>
            </a:r>
            <a:endParaRPr lang="zh-TW" altLang="en-US" sz="2400" smtClean="0"/>
          </a:p>
        </p:txBody>
      </p:sp>
      <p:sp>
        <p:nvSpPr>
          <p:cNvPr id="97283" name="Rectangle 3"/>
          <p:cNvSpPr>
            <a:spLocks noGrp="1" noChangeArrowheads="1"/>
          </p:cNvSpPr>
          <p:nvPr>
            <p:ph type="body" idx="1"/>
          </p:nvPr>
        </p:nvSpPr>
        <p:spPr>
          <a:xfrm>
            <a:off x="611560" y="1700808"/>
            <a:ext cx="8229600" cy="3529012"/>
          </a:xfrm>
        </p:spPr>
        <p:txBody>
          <a:bodyPr/>
          <a:lstStyle/>
          <a:p>
            <a:r>
              <a:rPr lang="zh-CN" altLang="en-US" dirty="0" smtClean="0"/>
              <a:t>如果投资者希望对冲期权或期货部位的风险</a:t>
            </a:r>
            <a:r>
              <a:rPr lang="en-US" altLang="zh-CN" dirty="0" smtClean="0"/>
              <a:t>,Delta</a:t>
            </a:r>
            <a:r>
              <a:rPr lang="zh-CN" altLang="en-US" dirty="0" smtClean="0"/>
              <a:t>就是套期保值比率。只要使部位的整体 </a:t>
            </a:r>
            <a:r>
              <a:rPr lang="en-US" altLang="zh-CN" dirty="0" smtClean="0"/>
              <a:t>Delta</a:t>
            </a:r>
            <a:r>
              <a:rPr lang="zh-CN" altLang="en-US" dirty="0" smtClean="0"/>
              <a:t>值保持为零就建立了一个中性的套期策略。例如，投资者持有</a:t>
            </a:r>
            <a:r>
              <a:rPr lang="en-US" altLang="zh-CN" dirty="0" smtClean="0"/>
              <a:t>10</a:t>
            </a:r>
            <a:r>
              <a:rPr lang="zh-CN" altLang="en-US" dirty="0" smtClean="0"/>
              <a:t>手沪深</a:t>
            </a:r>
            <a:r>
              <a:rPr lang="en-US" altLang="zh-CN" dirty="0" smtClean="0"/>
              <a:t>300</a:t>
            </a:r>
            <a:r>
              <a:rPr lang="zh-CN" altLang="en-US" dirty="0" smtClean="0"/>
              <a:t>股指看跌期权，每手看跌期权的</a:t>
            </a:r>
            <a:r>
              <a:rPr lang="en-US" altLang="zh-CN" dirty="0" smtClean="0"/>
              <a:t>Delta</a:t>
            </a:r>
            <a:r>
              <a:rPr lang="zh-CN" altLang="en-US" dirty="0" smtClean="0"/>
              <a:t>值为</a:t>
            </a:r>
            <a:r>
              <a:rPr lang="en-US" altLang="zh-CN" dirty="0" smtClean="0"/>
              <a:t>-0.2</a:t>
            </a:r>
            <a:r>
              <a:rPr lang="zh-CN" altLang="en-US" dirty="0" smtClean="0"/>
              <a:t>，头寸的</a:t>
            </a:r>
            <a:r>
              <a:rPr lang="en-US" altLang="zh-CN" dirty="0" smtClean="0"/>
              <a:t>Delta</a:t>
            </a:r>
            <a:r>
              <a:rPr lang="zh-CN" altLang="en-US" dirty="0" smtClean="0"/>
              <a:t>为</a:t>
            </a:r>
            <a:r>
              <a:rPr lang="en-US" altLang="zh-CN" dirty="0" smtClean="0"/>
              <a:t>-2. </a:t>
            </a:r>
          </a:p>
          <a:p>
            <a:r>
              <a:rPr lang="zh-CN" altLang="en-US" dirty="0" smtClean="0"/>
              <a:t>问题</a:t>
            </a:r>
            <a:r>
              <a:rPr lang="en-US" altLang="zh-CN" dirty="0" smtClean="0"/>
              <a:t>:</a:t>
            </a:r>
            <a:r>
              <a:rPr lang="zh-CN" altLang="en-US" dirty="0" smtClean="0"/>
              <a:t>投资者如何用沪深</a:t>
            </a:r>
            <a:r>
              <a:rPr lang="en-US" altLang="zh-CN" dirty="0" smtClean="0"/>
              <a:t>300</a:t>
            </a:r>
            <a:r>
              <a:rPr lang="zh-CN" altLang="en-US" dirty="0" smtClean="0"/>
              <a:t>股指期货实现部位</a:t>
            </a:r>
            <a:r>
              <a:rPr lang="en-US" altLang="zh-CN" dirty="0" smtClean="0"/>
              <a:t>Delta</a:t>
            </a:r>
            <a:r>
              <a:rPr lang="zh-CN" altLang="en-US" dirty="0" smtClean="0"/>
              <a:t>的中性，规避</a:t>
            </a:r>
            <a:r>
              <a:rPr lang="en-US" altLang="zh-CN" dirty="0" smtClean="0"/>
              <a:t>10</a:t>
            </a:r>
            <a:r>
              <a:rPr lang="zh-CN" altLang="en-US" dirty="0" smtClean="0"/>
              <a:t>手看跌期权的风险</a:t>
            </a:r>
            <a:r>
              <a:rPr lang="en-US" altLang="zh-CN" dirty="0" smtClean="0"/>
              <a:t>?</a:t>
            </a:r>
            <a:r>
              <a:rPr lang="en-US" altLang="zh-TW" dirty="0" smtClean="0"/>
              <a:t/>
            </a:r>
            <a:br>
              <a:rPr lang="en-US" altLang="zh-TW" dirty="0" smtClean="0"/>
            </a:br>
            <a:r>
              <a:rPr lang="en-US" altLang="zh-TW" dirty="0" smtClean="0"/>
              <a:t/>
            </a:r>
            <a:br>
              <a:rPr lang="en-US" altLang="zh-TW" dirty="0" smtClean="0"/>
            </a:br>
            <a:endParaRPr lang="zh-TW" altLang="en-US"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47</a:t>
            </a:fld>
            <a:r>
              <a:rPr lang="en-US" altLang="zh-CN" smtClean="0"/>
              <a:t> -</a:t>
            </a:r>
            <a:endParaRPr lang="en-US" altLang="zh-CN"/>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smtClean="0"/>
              <a:t>Gamma</a:t>
            </a:r>
            <a:r>
              <a:rPr lang="zh-CN" altLang="en-US" smtClean="0"/>
              <a:t>值简介</a:t>
            </a:r>
            <a:r>
              <a:rPr lang="zh-TW" altLang="en-US" smtClean="0"/>
              <a:t> </a:t>
            </a:r>
          </a:p>
        </p:txBody>
      </p:sp>
      <p:sp>
        <p:nvSpPr>
          <p:cNvPr id="98307" name="Rectangle 3"/>
          <p:cNvSpPr>
            <a:spLocks noGrp="1" noChangeArrowheads="1"/>
          </p:cNvSpPr>
          <p:nvPr>
            <p:ph type="body" idx="1"/>
          </p:nvPr>
        </p:nvSpPr>
        <p:spPr>
          <a:xfrm>
            <a:off x="468313" y="1484313"/>
            <a:ext cx="8675687" cy="4249737"/>
          </a:xfrm>
        </p:spPr>
        <p:txBody>
          <a:bodyPr/>
          <a:lstStyle/>
          <a:p>
            <a:pPr>
              <a:lnSpc>
                <a:spcPct val="80000"/>
              </a:lnSpc>
            </a:pPr>
            <a:r>
              <a:rPr lang="en-US" altLang="zh-CN" sz="2000" dirty="0" smtClean="0"/>
              <a:t>Gamma</a:t>
            </a:r>
            <a:r>
              <a:rPr lang="zh-CN" altLang="en-US" sz="2000" dirty="0" smtClean="0"/>
              <a:t>（</a:t>
            </a:r>
            <a:r>
              <a:rPr lang="en-US" altLang="zh-CN" sz="2000" dirty="0" smtClean="0"/>
              <a:t>γ</a:t>
            </a:r>
            <a:r>
              <a:rPr lang="zh-CN" altLang="en-US" sz="2000" dirty="0" smtClean="0"/>
              <a:t>）反映期货价格对</a:t>
            </a:r>
            <a:r>
              <a:rPr lang="en-US" altLang="zh-CN" sz="2000" dirty="0" smtClean="0"/>
              <a:t>delta</a:t>
            </a:r>
            <a:r>
              <a:rPr lang="zh-CN" altLang="en-US" sz="2000" dirty="0" smtClean="0"/>
              <a:t>值的影响程度，为</a:t>
            </a:r>
            <a:r>
              <a:rPr lang="en-US" altLang="zh-CN" sz="2000" dirty="0" smtClean="0"/>
              <a:t>delta</a:t>
            </a:r>
            <a:r>
              <a:rPr lang="zh-CN" altLang="en-US" sz="2000" dirty="0" smtClean="0"/>
              <a:t>变化量与期货价格变化量之比。如沪深</a:t>
            </a:r>
            <a:r>
              <a:rPr lang="en-US" altLang="zh-CN" sz="2000" dirty="0" smtClean="0"/>
              <a:t>300</a:t>
            </a:r>
            <a:r>
              <a:rPr lang="zh-CN" altLang="en-US" sz="2000" dirty="0" smtClean="0"/>
              <a:t>股指看涨期权的</a:t>
            </a:r>
            <a:r>
              <a:rPr lang="en-US" altLang="zh-CN" sz="2000" dirty="0" smtClean="0"/>
              <a:t>delta</a:t>
            </a:r>
            <a:r>
              <a:rPr lang="zh-CN" altLang="en-US" sz="2000" dirty="0" smtClean="0"/>
              <a:t>为</a:t>
            </a:r>
            <a:r>
              <a:rPr lang="en-US" altLang="zh-CN" sz="2000" dirty="0" smtClean="0"/>
              <a:t>0.6</a:t>
            </a:r>
            <a:r>
              <a:rPr lang="zh-CN" altLang="en-US" sz="2000" dirty="0" smtClean="0"/>
              <a:t>，</a:t>
            </a:r>
            <a:r>
              <a:rPr lang="en-US" altLang="zh-CN" sz="2000" dirty="0" smtClean="0"/>
              <a:t>gamma</a:t>
            </a:r>
            <a:r>
              <a:rPr lang="zh-CN" altLang="en-US" sz="2000" dirty="0" smtClean="0"/>
              <a:t>值为</a:t>
            </a:r>
            <a:r>
              <a:rPr lang="en-US" altLang="zh-CN" sz="2000" dirty="0" smtClean="0"/>
              <a:t>0.05</a:t>
            </a:r>
            <a:r>
              <a:rPr lang="zh-CN" altLang="en-US" sz="2000" dirty="0" smtClean="0"/>
              <a:t>，则表示沪深</a:t>
            </a:r>
            <a:r>
              <a:rPr lang="en-US" altLang="zh-CN" sz="2000" dirty="0" smtClean="0"/>
              <a:t>300</a:t>
            </a:r>
            <a:r>
              <a:rPr lang="zh-CN" altLang="en-US" sz="2000" dirty="0" smtClean="0"/>
              <a:t>股指上升</a:t>
            </a:r>
            <a:r>
              <a:rPr lang="en-US" altLang="zh-CN" sz="2000" dirty="0" smtClean="0"/>
              <a:t>1</a:t>
            </a:r>
            <a:r>
              <a:rPr lang="zh-CN" altLang="en-US" sz="2000" dirty="0" smtClean="0"/>
              <a:t>点，所引起</a:t>
            </a:r>
            <a:r>
              <a:rPr lang="en-US" altLang="zh-CN" sz="2000" dirty="0" smtClean="0"/>
              <a:t>delta</a:t>
            </a:r>
            <a:r>
              <a:rPr lang="zh-CN" altLang="en-US" sz="2000" dirty="0" smtClean="0"/>
              <a:t>增加量为</a:t>
            </a:r>
            <a:r>
              <a:rPr lang="en-US" altLang="zh-CN" sz="2000" dirty="0" smtClean="0"/>
              <a:t>0.05. delta</a:t>
            </a:r>
            <a:r>
              <a:rPr lang="zh-CN" altLang="en-US" sz="2000" dirty="0" smtClean="0"/>
              <a:t>将从</a:t>
            </a:r>
            <a:r>
              <a:rPr lang="en-US" altLang="zh-CN" sz="2000" dirty="0" smtClean="0"/>
              <a:t>0.6</a:t>
            </a:r>
            <a:r>
              <a:rPr lang="zh-CN" altLang="en-US" sz="2000" dirty="0" smtClean="0"/>
              <a:t>增加到</a:t>
            </a:r>
            <a:r>
              <a:rPr lang="en-US" altLang="zh-CN" sz="2000" dirty="0" smtClean="0"/>
              <a:t>0.65</a:t>
            </a:r>
            <a:r>
              <a:rPr lang="zh-CN" altLang="en-US" sz="2000" dirty="0" smtClean="0"/>
              <a:t>。 </a:t>
            </a:r>
          </a:p>
          <a:p>
            <a:pPr>
              <a:lnSpc>
                <a:spcPct val="80000"/>
              </a:lnSpc>
            </a:pPr>
            <a:r>
              <a:rPr lang="zh-CN" altLang="en-US" sz="2000" dirty="0" smtClean="0"/>
              <a:t>与</a:t>
            </a:r>
            <a:r>
              <a:rPr lang="en-US" altLang="zh-CN" sz="2000" dirty="0" smtClean="0"/>
              <a:t>delta</a:t>
            </a:r>
            <a:r>
              <a:rPr lang="zh-CN" altLang="en-US" sz="2000" dirty="0" smtClean="0"/>
              <a:t>不同，无论看涨期权或是看跌期权的</a:t>
            </a:r>
            <a:r>
              <a:rPr lang="en-US" altLang="zh-CN" sz="2000" dirty="0" smtClean="0"/>
              <a:t>gamma</a:t>
            </a:r>
            <a:r>
              <a:rPr lang="zh-CN" altLang="en-US" sz="2000" dirty="0" smtClean="0"/>
              <a:t>值均为正值：期货价格上涨，看涨期权之</a:t>
            </a:r>
            <a:r>
              <a:rPr lang="en-US" altLang="zh-CN" sz="2000" dirty="0" smtClean="0"/>
              <a:t>delta</a:t>
            </a:r>
            <a:r>
              <a:rPr lang="zh-CN" altLang="en-US" sz="2000" dirty="0" smtClean="0"/>
              <a:t>值由</a:t>
            </a:r>
            <a:r>
              <a:rPr lang="en-US" altLang="zh-CN" sz="2000" dirty="0" smtClean="0"/>
              <a:t>0</a:t>
            </a:r>
            <a:r>
              <a:rPr lang="zh-CN" altLang="en-US" sz="2000" dirty="0" smtClean="0"/>
              <a:t>向</a:t>
            </a:r>
            <a:r>
              <a:rPr lang="en-US" altLang="zh-CN" sz="2000" dirty="0" smtClean="0"/>
              <a:t>1</a:t>
            </a:r>
            <a:r>
              <a:rPr lang="zh-CN" altLang="en-US" sz="2000" dirty="0" smtClean="0"/>
              <a:t>移动，看跌期权的</a:t>
            </a:r>
            <a:r>
              <a:rPr lang="en-US" altLang="zh-CN" sz="2000" dirty="0" smtClean="0"/>
              <a:t>delta</a:t>
            </a:r>
            <a:r>
              <a:rPr lang="zh-CN" altLang="en-US" sz="2000" dirty="0" smtClean="0"/>
              <a:t>值从</a:t>
            </a:r>
            <a:r>
              <a:rPr lang="en-US" altLang="zh-CN" sz="2000" dirty="0" smtClean="0"/>
              <a:t>-1</a:t>
            </a:r>
            <a:r>
              <a:rPr lang="zh-CN" altLang="en-US" sz="2000" dirty="0" smtClean="0"/>
              <a:t>向</a:t>
            </a:r>
            <a:r>
              <a:rPr lang="en-US" altLang="zh-CN" sz="2000" dirty="0" smtClean="0"/>
              <a:t>0</a:t>
            </a:r>
            <a:r>
              <a:rPr lang="zh-CN" altLang="en-US" sz="2000" dirty="0" smtClean="0"/>
              <a:t>移动，即期权的</a:t>
            </a:r>
            <a:r>
              <a:rPr lang="en-US" altLang="zh-CN" sz="2000" dirty="0" smtClean="0"/>
              <a:t>delta</a:t>
            </a:r>
            <a:r>
              <a:rPr lang="zh-CN" altLang="en-US" sz="2000" dirty="0" smtClean="0"/>
              <a:t>值从小到大移动，</a:t>
            </a:r>
            <a:r>
              <a:rPr lang="en-US" altLang="zh-CN" sz="2000" dirty="0" smtClean="0"/>
              <a:t>gamma</a:t>
            </a:r>
            <a:r>
              <a:rPr lang="zh-CN" altLang="en-US" sz="2000" dirty="0" smtClean="0"/>
              <a:t>值为正。期货价格下跌，看涨期权之</a:t>
            </a:r>
            <a:r>
              <a:rPr lang="en-US" altLang="zh-CN" sz="2000" dirty="0" smtClean="0"/>
              <a:t>delta</a:t>
            </a:r>
            <a:r>
              <a:rPr lang="zh-CN" altLang="en-US" sz="2000" dirty="0" smtClean="0"/>
              <a:t>值由</a:t>
            </a:r>
            <a:r>
              <a:rPr lang="en-US" altLang="zh-CN" sz="2000" dirty="0" smtClean="0"/>
              <a:t>1</a:t>
            </a:r>
            <a:r>
              <a:rPr lang="zh-CN" altLang="en-US" sz="2000" dirty="0" smtClean="0"/>
              <a:t>向</a:t>
            </a:r>
            <a:r>
              <a:rPr lang="en-US" altLang="zh-CN" sz="2000" dirty="0" smtClean="0"/>
              <a:t>0</a:t>
            </a:r>
            <a:r>
              <a:rPr lang="zh-CN" altLang="en-US" sz="2000" dirty="0" smtClean="0"/>
              <a:t>移动，看跌期权的</a:t>
            </a:r>
            <a:r>
              <a:rPr lang="en-US" altLang="zh-CN" sz="2000" dirty="0" smtClean="0"/>
              <a:t>delta</a:t>
            </a:r>
            <a:r>
              <a:rPr lang="zh-CN" altLang="en-US" sz="2000" dirty="0" smtClean="0"/>
              <a:t>值从</a:t>
            </a:r>
            <a:r>
              <a:rPr lang="en-US" altLang="zh-CN" sz="2000" dirty="0" smtClean="0"/>
              <a:t>0</a:t>
            </a:r>
            <a:r>
              <a:rPr lang="zh-CN" altLang="en-US" sz="2000" dirty="0" smtClean="0"/>
              <a:t>向</a:t>
            </a:r>
            <a:r>
              <a:rPr lang="en-US" altLang="zh-CN" sz="2000" dirty="0" smtClean="0"/>
              <a:t>-1</a:t>
            </a:r>
            <a:r>
              <a:rPr lang="zh-CN" altLang="en-US" sz="2000" dirty="0" smtClean="0"/>
              <a:t>移动，即期权的</a:t>
            </a:r>
            <a:r>
              <a:rPr lang="en-US" altLang="zh-CN" sz="2000" dirty="0" smtClean="0"/>
              <a:t>Delta</a:t>
            </a:r>
            <a:r>
              <a:rPr lang="zh-CN" altLang="en-US" sz="2000" dirty="0" smtClean="0"/>
              <a:t>值从大到小移动。 </a:t>
            </a:r>
          </a:p>
          <a:p>
            <a:pPr>
              <a:lnSpc>
                <a:spcPct val="80000"/>
              </a:lnSpc>
            </a:pPr>
            <a:r>
              <a:rPr lang="zh-CN" altLang="en-US" sz="2000" dirty="0" smtClean="0"/>
              <a:t>对于期权部份来说，无论是看涨期权或看跌期权，只要是买入期权，头寸的</a:t>
            </a:r>
            <a:r>
              <a:rPr lang="en-US" altLang="zh-CN" sz="2000" dirty="0" smtClean="0"/>
              <a:t>Gamma</a:t>
            </a:r>
            <a:r>
              <a:rPr lang="zh-CN" altLang="en-US" sz="2000" dirty="0" smtClean="0"/>
              <a:t>值为正，如果是卖出期权，则头寸</a:t>
            </a:r>
            <a:r>
              <a:rPr lang="en-US" altLang="zh-CN" sz="2000" dirty="0" smtClean="0"/>
              <a:t>Gamma</a:t>
            </a:r>
            <a:r>
              <a:rPr lang="zh-CN" altLang="en-US" sz="2000" dirty="0" smtClean="0"/>
              <a:t>值为负。 </a:t>
            </a:r>
          </a:p>
          <a:p>
            <a:pPr>
              <a:lnSpc>
                <a:spcPct val="80000"/>
              </a:lnSpc>
            </a:pPr>
            <a:r>
              <a:rPr lang="zh-CN" altLang="en-US" sz="2000" dirty="0" smtClean="0"/>
              <a:t>平值期权的</a:t>
            </a:r>
            <a:r>
              <a:rPr lang="en-US" altLang="zh-CN" sz="2000" dirty="0" smtClean="0"/>
              <a:t>Gamma</a:t>
            </a:r>
            <a:r>
              <a:rPr lang="zh-CN" altLang="en-US" sz="2000" dirty="0" smtClean="0"/>
              <a:t>值最大，深实值或深虚值期权的</a:t>
            </a:r>
            <a:r>
              <a:rPr lang="en-US" altLang="zh-CN" sz="2000" dirty="0" smtClean="0"/>
              <a:t>Gamma</a:t>
            </a:r>
            <a:r>
              <a:rPr lang="zh-CN" altLang="en-US" sz="2000" dirty="0" smtClean="0"/>
              <a:t>值则趋近于</a:t>
            </a:r>
            <a:r>
              <a:rPr lang="en-US" altLang="zh-CN" sz="2000" dirty="0" smtClean="0"/>
              <a:t>0</a:t>
            </a:r>
            <a:r>
              <a:rPr lang="zh-CN" altLang="en-US" sz="2000" dirty="0" smtClean="0"/>
              <a:t>。随着到期日的临近，平值期权</a:t>
            </a:r>
            <a:r>
              <a:rPr lang="en-US" altLang="zh-CN" sz="2000" dirty="0" smtClean="0"/>
              <a:t>Gamma</a:t>
            </a:r>
            <a:r>
              <a:rPr lang="zh-CN" altLang="en-US" sz="2000" dirty="0" smtClean="0"/>
              <a:t>值还会急剧增加。 </a:t>
            </a:r>
          </a:p>
          <a:p>
            <a:pPr>
              <a:lnSpc>
                <a:spcPct val="80000"/>
              </a:lnSpc>
            </a:pPr>
            <a:r>
              <a:rPr lang="zh-CN" altLang="en-US" sz="2000" dirty="0" smtClean="0"/>
              <a:t>期权交易者必须注意期权</a:t>
            </a:r>
            <a:r>
              <a:rPr lang="en-US" altLang="zh-CN" sz="2000" dirty="0" smtClean="0"/>
              <a:t>Gamma</a:t>
            </a:r>
            <a:r>
              <a:rPr lang="zh-CN" altLang="en-US" sz="2000" dirty="0" smtClean="0"/>
              <a:t>值的变化对部位风险状况的影响。当标的资产价格变化一个单位时，新的</a:t>
            </a:r>
            <a:r>
              <a:rPr lang="en-US" altLang="zh-CN" sz="2000" dirty="0" smtClean="0"/>
              <a:t>delta</a:t>
            </a:r>
            <a:r>
              <a:rPr lang="zh-CN" altLang="en-US" sz="2000" dirty="0" smtClean="0"/>
              <a:t>值便等于原来的</a:t>
            </a:r>
            <a:r>
              <a:rPr lang="en-US" altLang="zh-CN" sz="2000" dirty="0" smtClean="0"/>
              <a:t>delta</a:t>
            </a:r>
            <a:r>
              <a:rPr lang="zh-CN" altLang="en-US" sz="2000" dirty="0" smtClean="0"/>
              <a:t>值加上或减去 </a:t>
            </a:r>
            <a:r>
              <a:rPr lang="en-US" altLang="zh-CN" sz="2000" dirty="0" smtClean="0"/>
              <a:t>Gamma</a:t>
            </a:r>
            <a:r>
              <a:rPr lang="zh-CN" altLang="en-US" sz="2000" dirty="0" smtClean="0"/>
              <a:t>值。因此</a:t>
            </a:r>
            <a:r>
              <a:rPr lang="en-US" altLang="zh-CN" sz="2000" dirty="0" smtClean="0"/>
              <a:t>Gamma</a:t>
            </a:r>
            <a:r>
              <a:rPr lang="zh-CN" altLang="en-US" sz="2000" dirty="0" smtClean="0"/>
              <a:t>值越大，</a:t>
            </a:r>
            <a:r>
              <a:rPr lang="en-US" altLang="zh-CN" sz="2000" dirty="0" smtClean="0"/>
              <a:t>Delta</a:t>
            </a:r>
            <a:r>
              <a:rPr lang="zh-CN" altLang="en-US" sz="2000" dirty="0" smtClean="0"/>
              <a:t>值变化越快。进行</a:t>
            </a:r>
            <a:r>
              <a:rPr lang="en-US" altLang="zh-CN" sz="2000" dirty="0" smtClean="0"/>
              <a:t>Delta</a:t>
            </a:r>
            <a:r>
              <a:rPr lang="zh-CN" altLang="en-US" sz="2000" dirty="0" smtClean="0"/>
              <a:t>中性套期保值，</a:t>
            </a:r>
            <a:r>
              <a:rPr lang="en-US" altLang="zh-CN" sz="2000" dirty="0" smtClean="0"/>
              <a:t>Gamma</a:t>
            </a:r>
            <a:r>
              <a:rPr lang="zh-CN" altLang="en-US" sz="2000" dirty="0" smtClean="0"/>
              <a:t>绝对值越大的部位，风险程度也越</a:t>
            </a:r>
            <a:r>
              <a:rPr lang="zh-CN" altLang="en-US" sz="2000" dirty="0" smtClean="0"/>
              <a:t>高</a:t>
            </a:r>
            <a:r>
              <a:rPr lang="zh-CN" altLang="en-US" sz="2000" dirty="0" smtClean="0">
                <a:latin typeface="新細明體"/>
                <a:ea typeface="新細明體"/>
              </a:rPr>
              <a:t>。</a:t>
            </a:r>
            <a:endParaRPr lang="zh-TW" altLang="en-US" sz="2000"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48</a:t>
            </a:fld>
            <a:r>
              <a:rPr lang="en-US" altLang="zh-CN" smtClean="0"/>
              <a:t> -</a:t>
            </a:r>
            <a:endParaRPr lang="en-US" altLang="zh-CN"/>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smtClean="0"/>
              <a:t>Vega</a:t>
            </a:r>
            <a:r>
              <a:rPr lang="zh-CN" altLang="en-US" smtClean="0"/>
              <a:t>（</a:t>
            </a:r>
            <a:r>
              <a:rPr lang="en-US" altLang="zh-CN" smtClean="0"/>
              <a:t>ν</a:t>
            </a:r>
            <a:r>
              <a:rPr lang="zh-CN" altLang="en-US" smtClean="0"/>
              <a:t>）值简介</a:t>
            </a:r>
            <a:r>
              <a:rPr lang="zh-TW" altLang="en-US" smtClean="0"/>
              <a:t> </a:t>
            </a:r>
          </a:p>
        </p:txBody>
      </p:sp>
      <p:sp>
        <p:nvSpPr>
          <p:cNvPr id="99331" name="Rectangle 3"/>
          <p:cNvSpPr>
            <a:spLocks noGrp="1" noChangeArrowheads="1"/>
          </p:cNvSpPr>
          <p:nvPr>
            <p:ph type="body" idx="1"/>
          </p:nvPr>
        </p:nvSpPr>
        <p:spPr>
          <a:xfrm>
            <a:off x="539552" y="1556792"/>
            <a:ext cx="8229600" cy="4608512"/>
          </a:xfrm>
        </p:spPr>
        <p:txBody>
          <a:bodyPr/>
          <a:lstStyle/>
          <a:p>
            <a:pPr>
              <a:lnSpc>
                <a:spcPct val="90000"/>
              </a:lnSpc>
            </a:pPr>
            <a:r>
              <a:rPr lang="en-US" altLang="zh-CN" sz="1800" b="1" dirty="0" smtClean="0">
                <a:latin typeface="標楷體" pitchFamily="65" charset="-120"/>
                <a:ea typeface="標楷體" pitchFamily="65" charset="-120"/>
              </a:rPr>
              <a:t>Vega</a:t>
            </a:r>
            <a:r>
              <a:rPr lang="zh-CN" altLang="en-US" sz="1800" b="1" dirty="0" smtClean="0">
                <a:latin typeface="標楷體" pitchFamily="65" charset="-120"/>
                <a:ea typeface="標楷體" pitchFamily="65" charset="-120"/>
              </a:rPr>
              <a:t>（</a:t>
            </a:r>
            <a:r>
              <a:rPr lang="en-US" altLang="zh-CN" sz="1800" b="1" dirty="0" smtClean="0">
                <a:latin typeface="標楷體" pitchFamily="65" charset="-120"/>
                <a:ea typeface="標楷體" pitchFamily="65" charset="-120"/>
              </a:rPr>
              <a:t>ν</a:t>
            </a:r>
            <a:r>
              <a:rPr lang="zh-CN" altLang="en-US" sz="1800" b="1" dirty="0" smtClean="0">
                <a:latin typeface="標楷體" pitchFamily="65" charset="-120"/>
                <a:ea typeface="標楷體" pitchFamily="65" charset="-120"/>
              </a:rPr>
              <a:t>）：衡量标的资产价格波动率变动时，期权价格的变化幅度，是用来衡量期货价格的波动率的变化对期权价值的影响。 </a:t>
            </a:r>
          </a:p>
          <a:p>
            <a:pPr>
              <a:lnSpc>
                <a:spcPct val="90000"/>
              </a:lnSpc>
            </a:pPr>
            <a:r>
              <a:rPr lang="en-US" altLang="zh-CN" sz="1800" b="1" dirty="0" smtClean="0">
                <a:latin typeface="標楷體" pitchFamily="65" charset="-120"/>
                <a:ea typeface="標楷體" pitchFamily="65" charset="-120"/>
              </a:rPr>
              <a:t>Vega</a:t>
            </a:r>
            <a:r>
              <a:rPr lang="zh-CN" altLang="en-US" sz="1800" b="1" dirty="0" smtClean="0">
                <a:latin typeface="標楷體" pitchFamily="65" charset="-120"/>
                <a:ea typeface="標楷體" pitchFamily="65" charset="-120"/>
              </a:rPr>
              <a:t>，指期权费（</a:t>
            </a:r>
            <a:r>
              <a:rPr lang="en-US" altLang="zh-CN" sz="1800" b="1" dirty="0" smtClean="0">
                <a:latin typeface="標楷體" pitchFamily="65" charset="-120"/>
                <a:ea typeface="標楷體" pitchFamily="65" charset="-120"/>
              </a:rPr>
              <a:t>P</a:t>
            </a:r>
            <a:r>
              <a:rPr lang="zh-CN" altLang="en-US" sz="1800" b="1" dirty="0" smtClean="0">
                <a:latin typeface="標楷體" pitchFamily="65" charset="-120"/>
                <a:ea typeface="標楷體" pitchFamily="65" charset="-120"/>
              </a:rPr>
              <a:t>）变化与标的资产波动性（</a:t>
            </a:r>
            <a:r>
              <a:rPr lang="en-US" altLang="zh-CN" sz="1800" b="1" dirty="0" smtClean="0">
                <a:latin typeface="標楷體" pitchFamily="65" charset="-120"/>
                <a:ea typeface="標楷體" pitchFamily="65" charset="-120"/>
              </a:rPr>
              <a:t>Volatility</a:t>
            </a:r>
            <a:r>
              <a:rPr lang="zh-CN" altLang="en-US" sz="1800" b="1" dirty="0" smtClean="0">
                <a:latin typeface="標楷體" pitchFamily="65" charset="-120"/>
                <a:ea typeface="標楷體" pitchFamily="65" charset="-120"/>
              </a:rPr>
              <a:t>）变化的敏感性。</a:t>
            </a:r>
            <a:r>
              <a:rPr lang="zh-TW" altLang="en-US" sz="1800" b="1" dirty="0" smtClean="0">
                <a:latin typeface="標楷體" pitchFamily="65" charset="-120"/>
                <a:ea typeface="標楷體" pitchFamily="65" charset="-120"/>
              </a:rPr>
              <a:t> </a:t>
            </a:r>
            <a:endParaRPr lang="zh-CN" altLang="en-US" sz="1800" b="1" dirty="0" smtClean="0">
              <a:latin typeface="標楷體" pitchFamily="65" charset="-120"/>
              <a:ea typeface="標楷體" pitchFamily="65" charset="-120"/>
            </a:endParaRPr>
          </a:p>
          <a:p>
            <a:pPr>
              <a:lnSpc>
                <a:spcPct val="90000"/>
              </a:lnSpc>
            </a:pPr>
            <a:r>
              <a:rPr lang="en-US" altLang="zh-CN" sz="1800" b="1" dirty="0" smtClean="0">
                <a:latin typeface="標楷體" pitchFamily="65" charset="-120"/>
                <a:ea typeface="標楷體" pitchFamily="65" charset="-120"/>
              </a:rPr>
              <a:t>Vega</a:t>
            </a:r>
            <a:r>
              <a:rPr lang="zh-CN" altLang="en-US" sz="1800" b="1" dirty="0" smtClean="0">
                <a:latin typeface="標楷體" pitchFamily="65" charset="-120"/>
                <a:ea typeface="標楷體" pitchFamily="65" charset="-120"/>
              </a:rPr>
              <a:t>值的实际应用</a:t>
            </a:r>
            <a:r>
              <a:rPr lang="zh-TW" altLang="en-US" sz="1800" b="1" dirty="0" smtClean="0">
                <a:latin typeface="標楷體" pitchFamily="65" charset="-120"/>
                <a:ea typeface="標楷體" pitchFamily="65" charset="-120"/>
              </a:rPr>
              <a:t> </a:t>
            </a:r>
            <a:endParaRPr lang="zh-CN" altLang="en-US" sz="1800" b="1" dirty="0" smtClean="0">
              <a:latin typeface="標楷體" pitchFamily="65" charset="-120"/>
              <a:ea typeface="標楷體" pitchFamily="65" charset="-120"/>
            </a:endParaRPr>
          </a:p>
          <a:p>
            <a:pPr>
              <a:lnSpc>
                <a:spcPct val="90000"/>
              </a:lnSpc>
            </a:pPr>
            <a:r>
              <a:rPr lang="zh-CN" altLang="en-US" sz="1800" b="1" dirty="0" smtClean="0">
                <a:latin typeface="標楷體" pitchFamily="65" charset="-120"/>
                <a:ea typeface="標楷體" pitchFamily="65" charset="-120"/>
              </a:rPr>
              <a:t>　　如果某期权的</a:t>
            </a:r>
            <a:r>
              <a:rPr lang="en-US" altLang="zh-CN" sz="1800" b="1" dirty="0" smtClean="0">
                <a:latin typeface="標楷體" pitchFamily="65" charset="-120"/>
                <a:ea typeface="標楷體" pitchFamily="65" charset="-120"/>
              </a:rPr>
              <a:t>Vega</a:t>
            </a:r>
            <a:r>
              <a:rPr lang="zh-CN" altLang="en-US" sz="1800" b="1" dirty="0" smtClean="0">
                <a:latin typeface="標楷體" pitchFamily="65" charset="-120"/>
                <a:ea typeface="標楷體" pitchFamily="65" charset="-120"/>
              </a:rPr>
              <a:t>为</a:t>
            </a:r>
            <a:r>
              <a:rPr lang="en-US" altLang="zh-CN" sz="1800" b="1" dirty="0" smtClean="0">
                <a:latin typeface="標楷體" pitchFamily="65" charset="-120"/>
                <a:ea typeface="標楷體" pitchFamily="65" charset="-120"/>
              </a:rPr>
              <a:t>0.15</a:t>
            </a:r>
            <a:r>
              <a:rPr lang="zh-CN" altLang="en-US" sz="1800" b="1" dirty="0" smtClean="0">
                <a:latin typeface="標楷體" pitchFamily="65" charset="-120"/>
                <a:ea typeface="標楷體" pitchFamily="65" charset="-120"/>
              </a:rPr>
              <a:t>，若价格波动率上升（下降）</a:t>
            </a:r>
            <a:r>
              <a:rPr lang="en-US" altLang="zh-CN" sz="1800" b="1" dirty="0" smtClean="0">
                <a:latin typeface="標楷體" pitchFamily="65" charset="-120"/>
                <a:ea typeface="標楷體" pitchFamily="65" charset="-120"/>
              </a:rPr>
              <a:t>1</a:t>
            </a:r>
            <a:r>
              <a:rPr lang="zh-CN" altLang="en-US" sz="1800" b="1" dirty="0" smtClean="0">
                <a:latin typeface="標楷體" pitchFamily="65" charset="-120"/>
                <a:ea typeface="標楷體" pitchFamily="65" charset="-120"/>
              </a:rPr>
              <a:t>％，期权的价值将上升（下降）</a:t>
            </a:r>
            <a:r>
              <a:rPr lang="en-US" altLang="zh-CN" sz="1800" b="1" dirty="0" smtClean="0">
                <a:latin typeface="標楷體" pitchFamily="65" charset="-120"/>
                <a:ea typeface="標楷體" pitchFamily="65" charset="-120"/>
              </a:rPr>
              <a:t>0.15</a:t>
            </a:r>
            <a:r>
              <a:rPr lang="zh-CN" altLang="en-US" sz="1800" b="1" dirty="0" smtClean="0">
                <a:latin typeface="標楷體" pitchFamily="65" charset="-120"/>
                <a:ea typeface="標楷體" pitchFamily="65" charset="-120"/>
              </a:rPr>
              <a:t>。若期货价格波动率为</a:t>
            </a:r>
            <a:r>
              <a:rPr lang="en-US" altLang="zh-CN" sz="1800" b="1" dirty="0" smtClean="0">
                <a:latin typeface="標楷體" pitchFamily="65" charset="-120"/>
                <a:ea typeface="標楷體" pitchFamily="65" charset="-120"/>
              </a:rPr>
              <a:t>20</a:t>
            </a:r>
            <a:r>
              <a:rPr lang="zh-CN" altLang="en-US" sz="1800" b="1" dirty="0" smtClean="0">
                <a:latin typeface="標楷體" pitchFamily="65" charset="-120"/>
                <a:ea typeface="標楷體" pitchFamily="65" charset="-120"/>
              </a:rPr>
              <a:t>％，期权理论价值为</a:t>
            </a:r>
            <a:r>
              <a:rPr lang="en-US" altLang="zh-CN" sz="1800" b="1" dirty="0" smtClean="0">
                <a:latin typeface="標楷體" pitchFamily="65" charset="-120"/>
                <a:ea typeface="標楷體" pitchFamily="65" charset="-120"/>
              </a:rPr>
              <a:t>3.25</a:t>
            </a:r>
            <a:r>
              <a:rPr lang="zh-CN" altLang="en-US" sz="1800" b="1" dirty="0" smtClean="0">
                <a:latin typeface="標楷體" pitchFamily="65" charset="-120"/>
                <a:ea typeface="標楷體" pitchFamily="65" charset="-120"/>
              </a:rPr>
              <a:t>，当波动率上升为</a:t>
            </a:r>
            <a:r>
              <a:rPr lang="en-US" altLang="zh-CN" sz="1800" b="1" dirty="0" smtClean="0">
                <a:latin typeface="標楷體" pitchFamily="65" charset="-120"/>
                <a:ea typeface="標楷體" pitchFamily="65" charset="-120"/>
              </a:rPr>
              <a:t>22</a:t>
            </a:r>
            <a:r>
              <a:rPr lang="zh-CN" altLang="en-US" sz="1800" b="1" dirty="0" smtClean="0">
                <a:latin typeface="標楷體" pitchFamily="65" charset="-120"/>
                <a:ea typeface="標楷體" pitchFamily="65" charset="-120"/>
              </a:rPr>
              <a:t>％，期权理论价值为 </a:t>
            </a:r>
            <a:r>
              <a:rPr lang="en-US" altLang="zh-CN" sz="1800" b="1" dirty="0" smtClean="0">
                <a:latin typeface="標楷體" pitchFamily="65" charset="-120"/>
                <a:ea typeface="標楷體" pitchFamily="65" charset="-120"/>
              </a:rPr>
              <a:t>3.55</a:t>
            </a:r>
            <a:r>
              <a:rPr lang="zh-CN" altLang="en-US" sz="1800" b="1" dirty="0" smtClean="0">
                <a:latin typeface="標楷體" pitchFamily="65" charset="-120"/>
                <a:ea typeface="標楷體" pitchFamily="65" charset="-120"/>
              </a:rPr>
              <a:t>（</a:t>
            </a:r>
            <a:r>
              <a:rPr lang="en-US" altLang="zh-CN" sz="1800" b="1" dirty="0" smtClean="0">
                <a:latin typeface="標楷體" pitchFamily="65" charset="-120"/>
                <a:ea typeface="標楷體" pitchFamily="65" charset="-120"/>
              </a:rPr>
              <a:t>3.25+2×0.15</a:t>
            </a:r>
            <a:r>
              <a:rPr lang="zh-CN" altLang="en-US" sz="1800" b="1" dirty="0" smtClean="0">
                <a:latin typeface="標楷體" pitchFamily="65" charset="-120"/>
                <a:ea typeface="標楷體" pitchFamily="65" charset="-120"/>
              </a:rPr>
              <a:t>）；当波动率下为</a:t>
            </a:r>
            <a:r>
              <a:rPr lang="en-US" altLang="zh-CN" sz="1800" b="1" dirty="0" smtClean="0">
                <a:latin typeface="標楷體" pitchFamily="65" charset="-120"/>
                <a:ea typeface="標楷體" pitchFamily="65" charset="-120"/>
              </a:rPr>
              <a:t>18</a:t>
            </a:r>
            <a:r>
              <a:rPr lang="zh-CN" altLang="en-US" sz="1800" b="1" dirty="0" smtClean="0">
                <a:latin typeface="標楷體" pitchFamily="65" charset="-120"/>
                <a:ea typeface="標楷體" pitchFamily="65" charset="-120"/>
              </a:rPr>
              <a:t>％，期权理论价值为</a:t>
            </a:r>
            <a:r>
              <a:rPr lang="en-US" altLang="zh-CN" sz="1800" b="1" dirty="0" smtClean="0">
                <a:latin typeface="標楷體" pitchFamily="65" charset="-120"/>
                <a:ea typeface="標楷體" pitchFamily="65" charset="-120"/>
              </a:rPr>
              <a:t>2.95</a:t>
            </a:r>
            <a:r>
              <a:rPr lang="zh-CN" altLang="en-US" sz="1800" b="1" dirty="0" smtClean="0">
                <a:latin typeface="標楷體" pitchFamily="65" charset="-120"/>
                <a:ea typeface="標楷體" pitchFamily="65" charset="-120"/>
              </a:rPr>
              <a:t>（</a:t>
            </a:r>
            <a:r>
              <a:rPr lang="en-US" altLang="zh-CN" sz="1800" b="1" dirty="0" smtClean="0">
                <a:latin typeface="標楷體" pitchFamily="65" charset="-120"/>
                <a:ea typeface="標楷體" pitchFamily="65" charset="-120"/>
              </a:rPr>
              <a:t>3.25-2×0.15</a:t>
            </a:r>
            <a:r>
              <a:rPr lang="zh-CN" altLang="en-US" sz="1800" b="1" dirty="0" smtClean="0">
                <a:latin typeface="標楷體" pitchFamily="65" charset="-120"/>
                <a:ea typeface="標楷體" pitchFamily="65" charset="-120"/>
              </a:rPr>
              <a:t>）。当价格波动率增加或减少时，期权的价值都会增加或减少因此，看涨期权与看跌期权的</a:t>
            </a:r>
            <a:r>
              <a:rPr lang="en-US" altLang="zh-CN" sz="1800" b="1" dirty="0" smtClean="0">
                <a:latin typeface="標楷體" pitchFamily="65" charset="-120"/>
                <a:ea typeface="標楷體" pitchFamily="65" charset="-120"/>
              </a:rPr>
              <a:t>Vega</a:t>
            </a:r>
            <a:r>
              <a:rPr lang="zh-CN" altLang="en-US" sz="1800" b="1" dirty="0" smtClean="0">
                <a:latin typeface="標楷體" pitchFamily="65" charset="-120"/>
                <a:ea typeface="標楷體" pitchFamily="65" charset="-120"/>
              </a:rPr>
              <a:t>都是正数。期权多头部位的</a:t>
            </a:r>
            <a:r>
              <a:rPr lang="en-US" altLang="zh-CN" sz="1800" b="1" dirty="0" smtClean="0">
                <a:latin typeface="標楷體" pitchFamily="65" charset="-120"/>
                <a:ea typeface="標楷體" pitchFamily="65" charset="-120"/>
              </a:rPr>
              <a:t>Vega</a:t>
            </a:r>
            <a:r>
              <a:rPr lang="zh-CN" altLang="en-US" sz="1800" b="1" dirty="0" smtClean="0">
                <a:latin typeface="標楷體" pitchFamily="65" charset="-120"/>
                <a:ea typeface="標楷體" pitchFamily="65" charset="-120"/>
              </a:rPr>
              <a:t>都是正数</a:t>
            </a:r>
            <a:r>
              <a:rPr lang="en-US" altLang="zh-CN" sz="1800" b="1" dirty="0" smtClean="0">
                <a:latin typeface="標楷體" pitchFamily="65" charset="-120"/>
                <a:ea typeface="標楷體" pitchFamily="65" charset="-120"/>
              </a:rPr>
              <a:t>, </a:t>
            </a:r>
            <a:r>
              <a:rPr lang="zh-CN" altLang="en-US" sz="1800" b="1" dirty="0" smtClean="0">
                <a:latin typeface="標楷體" pitchFamily="65" charset="-120"/>
                <a:ea typeface="標楷體" pitchFamily="65" charset="-120"/>
              </a:rPr>
              <a:t>期权空头的</a:t>
            </a:r>
            <a:r>
              <a:rPr lang="en-US" altLang="zh-CN" sz="1800" b="1" dirty="0" smtClean="0">
                <a:latin typeface="標楷體" pitchFamily="65" charset="-120"/>
                <a:ea typeface="標楷體" pitchFamily="65" charset="-120"/>
              </a:rPr>
              <a:t>Vega</a:t>
            </a:r>
            <a:r>
              <a:rPr lang="zh-CN" altLang="en-US" sz="1800" b="1" dirty="0" smtClean="0">
                <a:latin typeface="標楷體" pitchFamily="65" charset="-120"/>
                <a:ea typeface="標楷體" pitchFamily="65" charset="-120"/>
              </a:rPr>
              <a:t>都是负数。 </a:t>
            </a:r>
          </a:p>
          <a:p>
            <a:pPr>
              <a:lnSpc>
                <a:spcPct val="90000"/>
              </a:lnSpc>
            </a:pPr>
            <a:r>
              <a:rPr lang="zh-CN" altLang="en-US" sz="1800" b="1" dirty="0" smtClean="0">
                <a:latin typeface="標楷體" pitchFamily="65" charset="-120"/>
                <a:ea typeface="標楷體" pitchFamily="65" charset="-120"/>
              </a:rPr>
              <a:t>　　如果投资者的部位</a:t>
            </a:r>
            <a:r>
              <a:rPr lang="en-US" altLang="zh-CN" sz="1800" b="1" dirty="0" smtClean="0">
                <a:latin typeface="標楷體" pitchFamily="65" charset="-120"/>
                <a:ea typeface="標楷體" pitchFamily="65" charset="-120"/>
              </a:rPr>
              <a:t>Vega</a:t>
            </a:r>
            <a:r>
              <a:rPr lang="zh-CN" altLang="en-US" sz="1800" b="1" dirty="0" smtClean="0">
                <a:latin typeface="標楷體" pitchFamily="65" charset="-120"/>
                <a:ea typeface="標楷體" pitchFamily="65" charset="-120"/>
              </a:rPr>
              <a:t>值为正数，将会从价格波动率的上涨中获利，反之，则希望价格波动率下降。对于</a:t>
            </a:r>
            <a:r>
              <a:rPr lang="en-US" altLang="zh-CN" sz="1800" b="1" dirty="0" smtClean="0">
                <a:latin typeface="標楷體" pitchFamily="65" charset="-120"/>
                <a:ea typeface="標楷體" pitchFamily="65" charset="-120"/>
              </a:rPr>
              <a:t>Delta</a:t>
            </a:r>
            <a:r>
              <a:rPr lang="zh-CN" altLang="en-US" sz="1800" b="1" dirty="0" smtClean="0">
                <a:latin typeface="標楷體" pitchFamily="65" charset="-120"/>
                <a:ea typeface="標楷體" pitchFamily="65" charset="-120"/>
              </a:rPr>
              <a:t>中性的部位，就可以不受期货价格的影响，而从价格波动率的变化中寻找盈利机会。 </a:t>
            </a:r>
          </a:p>
          <a:p>
            <a:pPr>
              <a:lnSpc>
                <a:spcPct val="90000"/>
              </a:lnSpc>
            </a:pPr>
            <a:r>
              <a:rPr lang="zh-CN" altLang="en-US" sz="1800" b="1" dirty="0" smtClean="0">
                <a:latin typeface="標楷體" pitchFamily="65" charset="-120"/>
                <a:ea typeface="標楷體" pitchFamily="65" charset="-120"/>
              </a:rPr>
              <a:t>　　对于期权的买方而言，</a:t>
            </a:r>
            <a:r>
              <a:rPr lang="en-US" altLang="zh-CN" sz="1800" b="1" dirty="0" smtClean="0">
                <a:latin typeface="標楷體" pitchFamily="65" charset="-120"/>
                <a:ea typeface="標楷體" pitchFamily="65" charset="-120"/>
              </a:rPr>
              <a:t>Vega</a:t>
            </a:r>
            <a:r>
              <a:rPr lang="zh-CN" altLang="en-US" sz="1800" b="1" dirty="0" smtClean="0">
                <a:latin typeface="標楷體" pitchFamily="65" charset="-120"/>
                <a:ea typeface="標楷體" pitchFamily="65" charset="-120"/>
              </a:rPr>
              <a:t>值始终大于零，说明标的波动性的增加将提高期权的价值；相反，对于期权的卖方而言，其</a:t>
            </a:r>
            <a:r>
              <a:rPr lang="en-US" altLang="zh-CN" sz="1800" b="1" dirty="0" smtClean="0">
                <a:latin typeface="標楷體" pitchFamily="65" charset="-120"/>
                <a:ea typeface="標楷體" pitchFamily="65" charset="-120"/>
              </a:rPr>
              <a:t>Vega</a:t>
            </a:r>
            <a:r>
              <a:rPr lang="zh-CN" altLang="en-US" sz="1800" b="1" dirty="0" smtClean="0">
                <a:latin typeface="標楷體" pitchFamily="65" charset="-120"/>
                <a:ea typeface="標楷體" pitchFamily="65" charset="-120"/>
              </a:rPr>
              <a:t>值始终为负。同样，当期权处于平值状态时，</a:t>
            </a:r>
            <a:r>
              <a:rPr lang="en-US" altLang="zh-CN" sz="1800" b="1" dirty="0" smtClean="0">
                <a:latin typeface="標楷體" pitchFamily="65" charset="-120"/>
                <a:ea typeface="標楷體" pitchFamily="65" charset="-120"/>
              </a:rPr>
              <a:t>Vega</a:t>
            </a:r>
            <a:r>
              <a:rPr lang="zh-CN" altLang="en-US" sz="1800" b="1" dirty="0" smtClean="0">
                <a:latin typeface="標楷體" pitchFamily="65" charset="-120"/>
                <a:ea typeface="標楷體" pitchFamily="65" charset="-120"/>
              </a:rPr>
              <a:t>值最大；当期权处于较深的实值或者虚值时，</a:t>
            </a:r>
            <a:r>
              <a:rPr lang="en-US" altLang="zh-CN" sz="1800" b="1" dirty="0" smtClean="0">
                <a:latin typeface="標楷體" pitchFamily="65" charset="-120"/>
                <a:ea typeface="標楷體" pitchFamily="65" charset="-120"/>
              </a:rPr>
              <a:t>Vega</a:t>
            </a:r>
            <a:r>
              <a:rPr lang="zh-CN" altLang="en-US" sz="1800" b="1" dirty="0" smtClean="0">
                <a:latin typeface="標楷體" pitchFamily="65" charset="-120"/>
                <a:ea typeface="標楷體" pitchFamily="65" charset="-120"/>
              </a:rPr>
              <a:t>值接近于零。</a:t>
            </a:r>
            <a:r>
              <a:rPr lang="zh-TW" altLang="en-US" sz="1800" b="1" dirty="0" smtClean="0">
                <a:latin typeface="標楷體" pitchFamily="65" charset="-120"/>
                <a:ea typeface="標楷體" pitchFamily="65" charset="-120"/>
              </a:rPr>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49</a:t>
            </a:fld>
            <a:r>
              <a:rPr lang="en-US" altLang="zh-CN" smtClean="0"/>
              <a:t> -</a:t>
            </a:r>
            <a:endParaRPr lang="en-US" altLang="zh-CN"/>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標題 1"/>
          <p:cNvSpPr>
            <a:spLocks noGrp="1"/>
          </p:cNvSpPr>
          <p:nvPr>
            <p:ph type="title" idx="4294967295"/>
          </p:nvPr>
        </p:nvSpPr>
        <p:spPr/>
        <p:txBody>
          <a:bodyPr/>
          <a:lstStyle/>
          <a:p>
            <a:r>
              <a:rPr lang="zh-CN" altLang="zh-TW" smtClean="0"/>
              <a:t>期权相对期货契约做风险管理之优点</a:t>
            </a:r>
            <a:r>
              <a:rPr lang="zh-TW" altLang="zh-TW" smtClean="0"/>
              <a:t/>
            </a:r>
            <a:br>
              <a:rPr lang="zh-TW" altLang="zh-TW" smtClean="0"/>
            </a:br>
            <a:endParaRPr lang="zh-TW" altLang="en-US" smtClean="0"/>
          </a:p>
        </p:txBody>
      </p:sp>
      <p:sp>
        <p:nvSpPr>
          <p:cNvPr id="21506" name="內容版面配置區 2"/>
          <p:cNvSpPr>
            <a:spLocks noGrp="1"/>
          </p:cNvSpPr>
          <p:nvPr>
            <p:ph idx="4294967295"/>
          </p:nvPr>
        </p:nvSpPr>
        <p:spPr>
          <a:xfrm>
            <a:off x="468313" y="1557338"/>
            <a:ext cx="8229600" cy="4176712"/>
          </a:xfrm>
        </p:spPr>
        <p:txBody>
          <a:bodyPr/>
          <a:lstStyle/>
          <a:p>
            <a:r>
              <a:rPr lang="en-US" altLang="zh-CN" smtClean="0"/>
              <a:t>1)</a:t>
            </a:r>
            <a:r>
              <a:rPr lang="zh-CN" altLang="zh-TW" smtClean="0"/>
              <a:t>期权的买方无保证金追缴的问题。相对地</a:t>
            </a:r>
            <a:r>
              <a:rPr lang="en-US" altLang="zh-TW" smtClean="0"/>
              <a:t>,</a:t>
            </a:r>
            <a:r>
              <a:rPr lang="zh-CN" altLang="zh-TW" smtClean="0"/>
              <a:t>任何期货部位都有保证金追缴的风险。这使得期权在风险管理上比期货更具优势</a:t>
            </a:r>
            <a:r>
              <a:rPr lang="en-US" altLang="zh-TW" smtClean="0"/>
              <a:t>!</a:t>
            </a:r>
            <a:endParaRPr lang="zh-TW" altLang="zh-TW" smtClean="0"/>
          </a:p>
          <a:p>
            <a:r>
              <a:rPr lang="en-US" altLang="zh-CN" smtClean="0"/>
              <a:t>2)</a:t>
            </a:r>
            <a:r>
              <a:rPr lang="zh-CN" altLang="zh-TW" smtClean="0"/>
              <a:t>期权的杠杆倍数一般比期货高。</a:t>
            </a:r>
            <a:endParaRPr lang="zh-TW" altLang="zh-TW" smtClean="0"/>
          </a:p>
          <a:p>
            <a:r>
              <a:rPr lang="en-US" altLang="zh-CN" smtClean="0"/>
              <a:t>3)</a:t>
            </a:r>
            <a:r>
              <a:rPr lang="zh-CN" altLang="zh-TW" smtClean="0"/>
              <a:t>期权可以在任何价格变化时让交易者获利。</a:t>
            </a:r>
            <a:endParaRPr lang="zh-TW" altLang="zh-TW" smtClean="0"/>
          </a:p>
          <a:p>
            <a:r>
              <a:rPr lang="en-US" altLang="zh-CN" smtClean="0"/>
              <a:t>4)</a:t>
            </a:r>
            <a:r>
              <a:rPr lang="zh-CN" altLang="zh-TW" smtClean="0"/>
              <a:t>期权比期货在在避险上更有弹性。</a:t>
            </a:r>
            <a:endParaRPr lang="zh-TW" altLang="zh-TW" smtClean="0"/>
          </a:p>
          <a:p>
            <a:pPr>
              <a:buFont typeface="Wingdings" pitchFamily="2" charset="2"/>
              <a:buNone/>
            </a:pPr>
            <a:r>
              <a:rPr lang="en-US" altLang="zh-TW" smtClean="0"/>
              <a:t> </a:t>
            </a:r>
            <a:endParaRPr lang="zh-TW" altLang="zh-TW" smtClean="0"/>
          </a:p>
          <a:p>
            <a:pPr>
              <a:buFont typeface="Wingdings" pitchFamily="2" charset="2"/>
              <a:buNone/>
            </a:pPr>
            <a:r>
              <a:rPr lang="en-US" altLang="zh-TW" smtClean="0"/>
              <a:t> </a:t>
            </a:r>
            <a:endParaRPr lang="zh-TW" altLang="zh-TW" smtClean="0"/>
          </a:p>
          <a:p>
            <a:pPr>
              <a:buFont typeface="Wingdings" pitchFamily="2" charset="2"/>
              <a:buNone/>
            </a:pPr>
            <a:r>
              <a:rPr lang="en-US" altLang="zh-TW" smtClean="0"/>
              <a:t> </a:t>
            </a:r>
            <a:endParaRPr lang="zh-TW" altLang="zh-TW" smtClean="0"/>
          </a:p>
          <a:p>
            <a:endParaRPr lang="zh-TW" altLang="en-US" smtClean="0"/>
          </a:p>
        </p:txBody>
      </p:sp>
      <p:sp>
        <p:nvSpPr>
          <p:cNvPr id="21507" name="投影片編號版面配置區 3"/>
          <p:cNvSpPr>
            <a:spLocks noGrp="1"/>
          </p:cNvSpPr>
          <p:nvPr>
            <p:ph type="sldNum" sz="quarter" idx="10"/>
          </p:nvPr>
        </p:nvSpPr>
        <p:spPr>
          <a:noFill/>
        </p:spPr>
        <p:txBody>
          <a:bodyPr/>
          <a:lstStyle/>
          <a:p>
            <a:r>
              <a:rPr lang="en-US" altLang="zh-CN" smtClean="0"/>
              <a:t>- </a:t>
            </a:r>
            <a:fld id="{D63E7A3F-15CA-4D66-B682-B1EFB3915D4D}" type="slidenum">
              <a:rPr lang="en-US" altLang="zh-CN" smtClean="0"/>
              <a:pPr/>
              <a:t>5</a:t>
            </a:fld>
            <a:r>
              <a:rPr lang="en-US" altLang="zh-CN" smtClean="0"/>
              <a:t>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mtClean="0"/>
              <a:t>Theta</a:t>
            </a:r>
            <a:r>
              <a:rPr lang="zh-CN" altLang="en-US" smtClean="0"/>
              <a:t>值简介</a:t>
            </a:r>
            <a:r>
              <a:rPr lang="zh-TW" altLang="en-US" smtClean="0"/>
              <a:t> </a:t>
            </a:r>
          </a:p>
        </p:txBody>
      </p:sp>
      <p:sp>
        <p:nvSpPr>
          <p:cNvPr id="100355" name="Rectangle 3"/>
          <p:cNvSpPr>
            <a:spLocks noGrp="1" noChangeArrowheads="1"/>
          </p:cNvSpPr>
          <p:nvPr>
            <p:ph type="body" idx="1"/>
          </p:nvPr>
        </p:nvSpPr>
        <p:spPr>
          <a:xfrm>
            <a:off x="468313" y="1557338"/>
            <a:ext cx="8229600" cy="4679950"/>
          </a:xfrm>
        </p:spPr>
        <p:txBody>
          <a:bodyPr/>
          <a:lstStyle/>
          <a:p>
            <a:pPr>
              <a:lnSpc>
                <a:spcPct val="90000"/>
              </a:lnSpc>
            </a:pPr>
            <a:r>
              <a:rPr lang="en-US" altLang="zh-CN" sz="1800" smtClean="0"/>
              <a:t>Theta</a:t>
            </a:r>
            <a:r>
              <a:rPr lang="zh-CN" altLang="en-US" sz="1800" smtClean="0"/>
              <a:t>（</a:t>
            </a:r>
            <a:r>
              <a:rPr lang="en-US" altLang="zh-CN" sz="1800" smtClean="0"/>
              <a:t>θ</a:t>
            </a:r>
            <a:r>
              <a:rPr lang="zh-CN" altLang="en-US" sz="1800" smtClean="0"/>
              <a:t>）是用来测量时间变化对期权理论价值的影响。表示时间每经过一天，期权价值会损失多少。</a:t>
            </a:r>
            <a:r>
              <a:rPr lang="en-US" altLang="zh-CN" sz="1800" smtClean="0"/>
              <a:t>t</a:t>
            </a:r>
            <a:r>
              <a:rPr lang="zh-CN" altLang="en-US" sz="1800" smtClean="0"/>
              <a:t>在其他因素不变的情况下，不论是看涨期权还是看跌期权，到期时间越长，期权的价值越高；随着时间的经过，期权价值则不断下降。时间只能向一个方向变动，即越来越少。 </a:t>
            </a:r>
          </a:p>
          <a:p>
            <a:pPr>
              <a:lnSpc>
                <a:spcPct val="90000"/>
              </a:lnSpc>
            </a:pPr>
            <a:r>
              <a:rPr lang="zh-CN" altLang="en-US" sz="1800" smtClean="0"/>
              <a:t>　</a:t>
            </a:r>
            <a:r>
              <a:rPr lang="en-US" altLang="zh-CN" sz="1800" smtClean="0"/>
              <a:t>Theta</a:t>
            </a:r>
            <a:r>
              <a:rPr lang="zh-CN" altLang="en-US" sz="1800" smtClean="0"/>
              <a:t>一般用负来表示，以提醒期权持有者，时间是敌人。对于期权部位来说，期权多头的</a:t>
            </a:r>
            <a:r>
              <a:rPr lang="en-US" altLang="zh-CN" sz="1800" smtClean="0"/>
              <a:t>theta</a:t>
            </a:r>
            <a:r>
              <a:rPr lang="zh-CN" altLang="en-US" sz="1800" smtClean="0"/>
              <a:t>为负值，期权空头的</a:t>
            </a:r>
            <a:r>
              <a:rPr lang="en-US" altLang="zh-CN" sz="1800" smtClean="0"/>
              <a:t>theta</a:t>
            </a:r>
            <a:r>
              <a:rPr lang="zh-CN" altLang="en-US" sz="1800" smtClean="0"/>
              <a:t>为正值。负</a:t>
            </a:r>
            <a:r>
              <a:rPr lang="en-US" altLang="zh-CN" sz="1800" smtClean="0"/>
              <a:t>theta</a:t>
            </a:r>
            <a:r>
              <a:rPr lang="zh-CN" altLang="en-US" sz="1800" smtClean="0"/>
              <a:t>意味着部位随着时间的经过会损失价值。对期权买方来说，</a:t>
            </a:r>
            <a:r>
              <a:rPr lang="en-US" altLang="zh-CN" sz="1800" smtClean="0"/>
              <a:t>Theta</a:t>
            </a:r>
            <a:r>
              <a:rPr lang="zh-CN" altLang="en-US" sz="1800" smtClean="0"/>
              <a:t>为负数表示每天都在损失时间价值；正的</a:t>
            </a:r>
            <a:r>
              <a:rPr lang="en-US" altLang="zh-CN" sz="1800" smtClean="0"/>
              <a:t>Theta </a:t>
            </a:r>
            <a:r>
              <a:rPr lang="zh-CN" altLang="en-US" sz="1800" smtClean="0"/>
              <a:t>意味着时间的流失对你的部位有利。对期权卖方来说，表示每天都在坐享时间价值的入。</a:t>
            </a:r>
          </a:p>
          <a:p>
            <a:pPr>
              <a:lnSpc>
                <a:spcPct val="90000"/>
              </a:lnSpc>
            </a:pPr>
            <a:r>
              <a:rPr lang="en-US" altLang="zh-CN" sz="1800" smtClean="0"/>
              <a:t>Theta</a:t>
            </a:r>
            <a:r>
              <a:rPr lang="zh-CN" altLang="en-US" sz="1800" smtClean="0"/>
              <a:t>的绝对值会随时间消逝而变大，也就是说愈接近到期日，权证的时间价值消失的速度会愈快，最后到期时权证的时间价值应等于</a:t>
            </a:r>
            <a:r>
              <a:rPr lang="en-US" altLang="zh-CN" sz="1800" smtClean="0"/>
              <a:t>0</a:t>
            </a:r>
            <a:r>
              <a:rPr lang="zh-CN" altLang="en-US" sz="1800" smtClean="0"/>
              <a:t>。 </a:t>
            </a:r>
          </a:p>
          <a:p>
            <a:pPr>
              <a:lnSpc>
                <a:spcPct val="90000"/>
              </a:lnSpc>
            </a:pPr>
            <a:r>
              <a:rPr lang="zh-CN" altLang="en-US" sz="1800" smtClean="0"/>
              <a:t>  　举例来说若</a:t>
            </a:r>
            <a:r>
              <a:rPr lang="en-US" altLang="zh-CN" sz="1800" smtClean="0"/>
              <a:t>Theta</a:t>
            </a:r>
            <a:r>
              <a:rPr lang="zh-CN" altLang="en-US" sz="1800" smtClean="0"/>
              <a:t>值为</a:t>
            </a:r>
            <a:r>
              <a:rPr lang="en-US" altLang="zh-CN" sz="1800" smtClean="0"/>
              <a:t>-0.107</a:t>
            </a:r>
            <a:r>
              <a:rPr lang="zh-CN" altLang="en-US" sz="1800" smtClean="0"/>
              <a:t>，这意味着在其他条件不变时，持有沪深</a:t>
            </a:r>
            <a:r>
              <a:rPr lang="en-US" altLang="zh-CN" sz="1800" smtClean="0"/>
              <a:t>300</a:t>
            </a:r>
            <a:r>
              <a:rPr lang="zh-CN" altLang="en-US" sz="1800" smtClean="0"/>
              <a:t>看涨期权理论上大约每天损耗</a:t>
            </a:r>
            <a:r>
              <a:rPr lang="en-US" altLang="zh-CN" sz="1800" smtClean="0"/>
              <a:t>0.04</a:t>
            </a:r>
            <a:r>
              <a:rPr lang="zh-CN" altLang="en-US" sz="1800" smtClean="0"/>
              <a:t>点。值得一提的是，</a:t>
            </a:r>
            <a:r>
              <a:rPr lang="en-US" altLang="zh-CN" sz="1800" smtClean="0"/>
              <a:t>Theta</a:t>
            </a:r>
            <a:r>
              <a:rPr lang="zh-CN" altLang="en-US" sz="1800" smtClean="0"/>
              <a:t>一般都是负值，意味着随着时间的流逝，期权的时间价值将减少。 </a:t>
            </a:r>
          </a:p>
          <a:p>
            <a:pPr>
              <a:lnSpc>
                <a:spcPct val="90000"/>
              </a:lnSpc>
            </a:pPr>
            <a:r>
              <a:rPr lang="zh-CN" altLang="en-US" sz="1800" smtClean="0"/>
              <a:t>　假设其他条件不变时，投资者可以利用</a:t>
            </a:r>
            <a:r>
              <a:rPr lang="en-US" altLang="zh-CN" sz="1800" smtClean="0"/>
              <a:t>Theta</a:t>
            </a:r>
            <a:r>
              <a:rPr lang="zh-CN" altLang="en-US" sz="1800" smtClean="0"/>
              <a:t>值粗略计算继续持有期权的时间成本。</a:t>
            </a:r>
            <a:r>
              <a:rPr lang="en-US" altLang="zh-CN" sz="1800" smtClean="0"/>
              <a:t>Theta</a:t>
            </a:r>
            <a:r>
              <a:rPr lang="zh-CN" altLang="en-US" sz="1800" smtClean="0"/>
              <a:t>的数值越大，成本就越高。因此，在震荡行情中，长期持有期权，尤其是</a:t>
            </a:r>
            <a:r>
              <a:rPr lang="en-US" altLang="zh-CN" sz="1800" smtClean="0"/>
              <a:t>Theta</a:t>
            </a:r>
            <a:r>
              <a:rPr lang="zh-CN" altLang="en-US" sz="1800" smtClean="0"/>
              <a:t>数值较高的期权成本很高，临近到期的期权更是如此。</a:t>
            </a:r>
            <a:r>
              <a:rPr lang="zh-TW" altLang="en-US" sz="180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50</a:t>
            </a:fld>
            <a:r>
              <a:rPr lang="en-US" altLang="zh-CN" smtClean="0"/>
              <a:t> -</a:t>
            </a:r>
            <a:endParaRPr lang="en-US" altLang="zh-CN"/>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smtClean="0"/>
              <a:t>Rho</a:t>
            </a:r>
            <a:r>
              <a:rPr lang="zh-CN" altLang="en-US" dirty="0" smtClean="0"/>
              <a:t>值</a:t>
            </a:r>
            <a:r>
              <a:rPr lang="en-US" altLang="zh-CN" dirty="0" smtClean="0"/>
              <a:t>(ρ</a:t>
            </a:r>
            <a:r>
              <a:rPr lang="en-US" altLang="zh-CN" dirty="0" smtClean="0"/>
              <a:t>)</a:t>
            </a:r>
            <a:r>
              <a:rPr lang="zh-TW" altLang="en-US" dirty="0" smtClean="0"/>
              <a:t>简介 </a:t>
            </a:r>
            <a:endParaRPr lang="zh-TW" altLang="en-US" dirty="0" smtClean="0"/>
          </a:p>
        </p:txBody>
      </p:sp>
      <p:sp>
        <p:nvSpPr>
          <p:cNvPr id="101379" name="Rectangle 3"/>
          <p:cNvSpPr>
            <a:spLocks noGrp="1" noChangeArrowheads="1"/>
          </p:cNvSpPr>
          <p:nvPr>
            <p:ph type="body" idx="1"/>
          </p:nvPr>
        </p:nvSpPr>
        <p:spPr>
          <a:xfrm>
            <a:off x="611560" y="1844824"/>
            <a:ext cx="8229600" cy="3529012"/>
          </a:xfrm>
        </p:spPr>
        <p:txBody>
          <a:bodyPr/>
          <a:lstStyle/>
          <a:p>
            <a:pPr marL="363538" indent="0">
              <a:lnSpc>
                <a:spcPct val="80000"/>
              </a:lnSpc>
            </a:pPr>
            <a:r>
              <a:rPr lang="en-US" altLang="zh-CN" sz="2000" smtClean="0"/>
              <a:t>Rho</a:t>
            </a:r>
            <a:r>
              <a:rPr lang="zh-CN" altLang="en-US" sz="2000" smtClean="0"/>
              <a:t>是指期权价格对无风险利率变化的敏感程度</a:t>
            </a:r>
            <a:r>
              <a:rPr lang="zh-TW" altLang="en-US" sz="2000" smtClean="0"/>
              <a:t> </a:t>
            </a:r>
            <a:endParaRPr lang="zh-CN" altLang="en-US" sz="2000" smtClean="0"/>
          </a:p>
          <a:p>
            <a:pPr marL="363538" indent="0">
              <a:lnSpc>
                <a:spcPct val="80000"/>
              </a:lnSpc>
            </a:pPr>
            <a:r>
              <a:rPr lang="en-US" altLang="zh-CN" sz="2000" smtClean="0"/>
              <a:t>Rho</a:t>
            </a:r>
            <a:r>
              <a:rPr lang="zh-CN" altLang="en-US" sz="2000" smtClean="0"/>
              <a:t>值是用以衡量利率转变对权证价值影响的指针。市场为权证定价时，往往采用期货价，而非现货价。期货价包含现货价及持有成本。持有成本即标的证券在截至权证协议到期日前的总融资成本，而融资成本则主要受利率所影响。 </a:t>
            </a:r>
          </a:p>
          <a:p>
            <a:pPr marL="363538" indent="0">
              <a:lnSpc>
                <a:spcPct val="80000"/>
              </a:lnSpc>
            </a:pPr>
            <a:r>
              <a:rPr lang="zh-CN" altLang="en-US" sz="2000" smtClean="0"/>
              <a:t>　　 </a:t>
            </a:r>
          </a:p>
          <a:p>
            <a:pPr marL="363538" indent="0">
              <a:lnSpc>
                <a:spcPct val="80000"/>
              </a:lnSpc>
            </a:pPr>
            <a:r>
              <a:rPr lang="zh-CN" altLang="en-US" sz="2000" smtClean="0"/>
              <a:t>一般来说，期权买方的</a:t>
            </a:r>
            <a:r>
              <a:rPr lang="en-US" altLang="zh-CN" sz="2000" smtClean="0"/>
              <a:t>Rho</a:t>
            </a:r>
            <a:r>
              <a:rPr lang="zh-CN" altLang="en-US" sz="2000" smtClean="0"/>
              <a:t>是正的，随着无风险利率的增大，</a:t>
            </a:r>
            <a:r>
              <a:rPr lang="zh-CN" altLang="en-US" sz="2000" b="1" smtClean="0"/>
              <a:t>到期行权价格的目前值会下降</a:t>
            </a:r>
            <a:r>
              <a:rPr lang="zh-CN" altLang="en-US" sz="2000" smtClean="0"/>
              <a:t>，期权价值则会增加。在其它因素不变的前提下，距离到期日的时间越长，期权的</a:t>
            </a:r>
            <a:r>
              <a:rPr lang="en-US" altLang="zh-CN" sz="2000" smtClean="0"/>
              <a:t>Rho</a:t>
            </a:r>
            <a:r>
              <a:rPr lang="zh-CN" altLang="en-US" sz="2000" smtClean="0"/>
              <a:t>就越大。 </a:t>
            </a:r>
          </a:p>
          <a:p>
            <a:pPr marL="363538" indent="0">
              <a:lnSpc>
                <a:spcPct val="80000"/>
              </a:lnSpc>
            </a:pPr>
            <a:r>
              <a:rPr lang="zh-CN" altLang="en-US" sz="2000" smtClean="0"/>
              <a:t>相对于影响期权价值的其它因素来说，期权价值对无风险利率变化的敏感程度比较小。因此，在市场的实际操作中，经常会忽略无风险利率变化对期权价格带来的影响。</a:t>
            </a:r>
            <a:endParaRPr lang="zh-TW" altLang="en-US" sz="200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51</a:t>
            </a:fld>
            <a:r>
              <a:rPr lang="en-US" altLang="zh-CN" smtClean="0"/>
              <a:t> -</a:t>
            </a:r>
            <a:endParaRPr lang="en-US" altLang="zh-CN"/>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sz="2400" smtClean="0"/>
              <a:t>用希腊字母分析卖出看涨期权之头寸风险案例</a:t>
            </a:r>
            <a:r>
              <a:rPr lang="zh-TW" altLang="en-US" sz="2400" smtClean="0"/>
              <a:t> </a:t>
            </a:r>
          </a:p>
        </p:txBody>
      </p:sp>
      <p:sp>
        <p:nvSpPr>
          <p:cNvPr id="102403" name="Rectangle 3"/>
          <p:cNvSpPr>
            <a:spLocks noGrp="1" noChangeArrowheads="1"/>
          </p:cNvSpPr>
          <p:nvPr>
            <p:ph type="body" sz="half" idx="1"/>
          </p:nvPr>
        </p:nvSpPr>
        <p:spPr>
          <a:xfrm>
            <a:off x="468313" y="1844675"/>
            <a:ext cx="2519362" cy="3889375"/>
          </a:xfrm>
        </p:spPr>
        <p:txBody>
          <a:bodyPr/>
          <a:lstStyle/>
          <a:p>
            <a:r>
              <a:rPr lang="zh-CN" altLang="en-US" sz="2000" smtClean="0"/>
              <a:t>假设股价指数</a:t>
            </a:r>
            <a:r>
              <a:rPr lang="en-US" altLang="zh-CN" sz="2000" smtClean="0"/>
              <a:t>=2300; </a:t>
            </a:r>
            <a:r>
              <a:rPr lang="zh-CN" altLang="en-US" sz="2000" b="1" smtClean="0"/>
              <a:t>行权价格</a:t>
            </a:r>
            <a:r>
              <a:rPr lang="en-US" altLang="zh-CN" sz="2000" b="1" smtClean="0"/>
              <a:t>=2300</a:t>
            </a:r>
            <a:r>
              <a:rPr lang="en-US" altLang="zh-CN" sz="2000" smtClean="0"/>
              <a:t>; </a:t>
            </a:r>
            <a:r>
              <a:rPr lang="zh-CN" altLang="en-US" sz="2000" smtClean="0"/>
              <a:t>到期日</a:t>
            </a:r>
            <a:r>
              <a:rPr lang="en-US" altLang="zh-CN" sz="2000" smtClean="0"/>
              <a:t>35</a:t>
            </a:r>
            <a:r>
              <a:rPr lang="zh-CN" altLang="en-US" sz="2000" smtClean="0"/>
              <a:t>天</a:t>
            </a:r>
            <a:r>
              <a:rPr lang="en-US" altLang="zh-CN" sz="2000" smtClean="0"/>
              <a:t>,</a:t>
            </a:r>
            <a:r>
              <a:rPr lang="zh-CN" altLang="en-US" sz="2000" smtClean="0"/>
              <a:t>年波动性</a:t>
            </a:r>
            <a:r>
              <a:rPr lang="en-US" altLang="zh-CN" sz="2000" smtClean="0"/>
              <a:t>17%; </a:t>
            </a:r>
            <a:r>
              <a:rPr lang="zh-CN" altLang="en-US" sz="2000" smtClean="0"/>
              <a:t>利率</a:t>
            </a:r>
            <a:r>
              <a:rPr lang="en-US" altLang="zh-CN" sz="2000" smtClean="0"/>
              <a:t>4%, </a:t>
            </a:r>
            <a:r>
              <a:rPr lang="zh-CN" altLang="en-US" sz="2000" smtClean="0"/>
              <a:t>无现金股息</a:t>
            </a:r>
            <a:r>
              <a:rPr lang="en-US" altLang="zh-CN" sz="2000" smtClean="0"/>
              <a:t>; theta(7 </a:t>
            </a:r>
            <a:r>
              <a:rPr lang="zh-CN" altLang="en-US" sz="2000" smtClean="0"/>
              <a:t>天</a:t>
            </a:r>
            <a:r>
              <a:rPr lang="en-US" altLang="zh-CN" sz="2000" smtClean="0"/>
              <a:t>)</a:t>
            </a:r>
          </a:p>
          <a:p>
            <a:r>
              <a:rPr lang="zh-CN" altLang="en-US" sz="2000" smtClean="0"/>
              <a:t>根据布莱克</a:t>
            </a:r>
            <a:r>
              <a:rPr lang="en-US" altLang="zh-CN" sz="2000" smtClean="0"/>
              <a:t>-</a:t>
            </a:r>
            <a:r>
              <a:rPr lang="zh-CN" altLang="en-US" sz="2000" smtClean="0"/>
              <a:t>休斯模型（</a:t>
            </a:r>
            <a:r>
              <a:rPr lang="en-US" altLang="zh-CN" sz="2000" smtClean="0"/>
              <a:t>B-S</a:t>
            </a:r>
            <a:r>
              <a:rPr lang="zh-CN" altLang="en-US" sz="2000" smtClean="0"/>
              <a:t>）期权模型</a:t>
            </a:r>
            <a:r>
              <a:rPr lang="en-US" altLang="zh-CN" sz="2000" smtClean="0"/>
              <a:t>,</a:t>
            </a:r>
            <a:r>
              <a:rPr lang="zh-CN" altLang="en-US" sz="2000" smtClean="0"/>
              <a:t>卖出</a:t>
            </a:r>
            <a:r>
              <a:rPr lang="en-US" altLang="zh-CN" sz="2000" smtClean="0"/>
              <a:t>20</a:t>
            </a:r>
            <a:r>
              <a:rPr lang="zh-CN" altLang="en-US" sz="2000" smtClean="0"/>
              <a:t>手看涨期权之头寸风险表如下</a:t>
            </a:r>
            <a:r>
              <a:rPr lang="en-US" altLang="zh-CN" sz="2000" smtClean="0"/>
              <a:t>:</a:t>
            </a:r>
            <a:endParaRPr lang="zh-TW" altLang="en-US" sz="2000" smtClean="0"/>
          </a:p>
        </p:txBody>
      </p:sp>
      <p:graphicFrame>
        <p:nvGraphicFramePr>
          <p:cNvPr id="102547" name="Group 147"/>
          <p:cNvGraphicFramePr>
            <a:graphicFrameLocks noGrp="1"/>
          </p:cNvGraphicFramePr>
          <p:nvPr>
            <p:ph sz="half" idx="2"/>
          </p:nvPr>
        </p:nvGraphicFramePr>
        <p:xfrm>
          <a:off x="3419475" y="1268413"/>
          <a:ext cx="5473700" cy="5040316"/>
        </p:xfrm>
        <a:graphic>
          <a:graphicData uri="http://schemas.openxmlformats.org/drawingml/2006/table">
            <a:tbl>
              <a:tblPr/>
              <a:tblGrid>
                <a:gridCol w="744538"/>
                <a:gridCol w="865187"/>
                <a:gridCol w="1006475"/>
                <a:gridCol w="904875"/>
                <a:gridCol w="744538"/>
                <a:gridCol w="290512"/>
                <a:gridCol w="917575"/>
              </a:tblGrid>
              <a:tr h="601663">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900" b="0" i="0" u="none" strike="noStrike" cap="none" normalizeH="0" baseline="0" dirty="0" smtClean="0">
                          <a:ln>
                            <a:noFill/>
                          </a:ln>
                          <a:solidFill>
                            <a:schemeClr val="tx1"/>
                          </a:solidFill>
                          <a:effectLst/>
                          <a:latin typeface="宋体" pitchFamily="2" charset="-122"/>
                          <a:ea typeface="宋体" pitchFamily="2" charset="-122"/>
                          <a:cs typeface="Arial" charset="0"/>
                        </a:rPr>
                        <a:t>　</a:t>
                      </a:r>
                      <a:endParaRPr kumimoji="1" lang="zh-CN" altLang="en-US" sz="1800" b="0" i="0" u="none" strike="noStrike" cap="none" normalizeH="0" baseline="0" dirty="0" smtClean="0">
                        <a:ln>
                          <a:noFill/>
                        </a:ln>
                        <a:solidFill>
                          <a:schemeClr val="tx1"/>
                        </a:solidFill>
                        <a:effectLst/>
                        <a:latin typeface="Arial" charset="0"/>
                        <a:ea typeface="宋体" pitchFamily="2" charset="-122"/>
                        <a:cs typeface="Arial" charset="0"/>
                      </a:endParaRPr>
                    </a:p>
                  </a:txBody>
                  <a:tcP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Arial" charset="0"/>
                          <a:ea typeface="宋体" pitchFamily="2" charset="-122"/>
                          <a:cs typeface="Arial" charset="0"/>
                        </a:rPr>
                        <a:t>Col 1</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Arial" charset="0"/>
                          <a:ea typeface="宋体" pitchFamily="2" charset="-122"/>
                          <a:cs typeface="Arial" charset="0"/>
                        </a:rPr>
                        <a:t>Col 2</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Arial" charset="0"/>
                          <a:ea typeface="宋体" pitchFamily="2" charset="-122"/>
                          <a:cs typeface="Arial" charset="0"/>
                        </a:rPr>
                        <a:t>Col 3</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Arial" charset="0"/>
                          <a:ea typeface="宋体" pitchFamily="2" charset="-122"/>
                          <a:cs typeface="Arial" charset="0"/>
                        </a:rPr>
                        <a:t>Col 4</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900" b="0" i="0" u="none" strike="noStrike" cap="none" normalizeH="0" baseline="0" smtClean="0">
                          <a:ln>
                            <a:noFill/>
                          </a:ln>
                          <a:solidFill>
                            <a:schemeClr val="tx1"/>
                          </a:solidFill>
                          <a:effectLst/>
                          <a:latin typeface="宋体" pitchFamily="2" charset="-122"/>
                          <a:ea typeface="宋体" pitchFamily="2" charset="-122"/>
                          <a:cs typeface="Arial" charset="0"/>
                        </a:rPr>
                        <a:t>　</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Arial" charset="0"/>
                          <a:ea typeface="宋体" pitchFamily="2" charset="-122"/>
                          <a:cs typeface="Arial" charset="0"/>
                        </a:rPr>
                        <a:t>Col 5</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601663">
                <a:tc vMerge="1">
                  <a:txBody>
                    <a:bodyPr/>
                    <a:lstStyle/>
                    <a:p>
                      <a:endParaRPr lang="zh-TW"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900" b="1" i="0" u="none" strike="noStrike" cap="none" normalizeH="0" baseline="0" smtClean="0">
                          <a:ln>
                            <a:noFill/>
                          </a:ln>
                          <a:solidFill>
                            <a:schemeClr val="tx1"/>
                          </a:solidFill>
                          <a:effectLst/>
                          <a:latin typeface="宋体" pitchFamily="2" charset="-122"/>
                          <a:ea typeface="宋体" pitchFamily="2" charset="-122"/>
                          <a:cs typeface="Arial" charset="0"/>
                        </a:rPr>
                        <a:t>风险因子</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Arial" charset="0"/>
                          <a:ea typeface="宋体" pitchFamily="2" charset="-122"/>
                          <a:cs typeface="Arial" charset="0"/>
                        </a:rPr>
                        <a:t>Individual</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900" b="0" i="0" u="none" strike="noStrike" cap="none" normalizeH="0" baseline="0" smtClean="0">
                          <a:ln>
                            <a:noFill/>
                          </a:ln>
                          <a:solidFill>
                            <a:schemeClr val="tx1"/>
                          </a:solidFill>
                          <a:effectLst/>
                          <a:latin typeface="宋体" pitchFamily="2" charset="-122"/>
                          <a:ea typeface="宋体" pitchFamily="2" charset="-122"/>
                          <a:cs typeface="Arial" charset="0"/>
                        </a:rPr>
                        <a:t>　</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900" b="0" i="0" u="none" strike="noStrike" cap="none" normalizeH="0" baseline="0" smtClean="0">
                          <a:ln>
                            <a:noFill/>
                          </a:ln>
                          <a:solidFill>
                            <a:schemeClr val="tx1"/>
                          </a:solidFill>
                          <a:effectLst/>
                          <a:latin typeface="宋体" pitchFamily="2" charset="-122"/>
                          <a:ea typeface="宋体" pitchFamily="2" charset="-122"/>
                          <a:cs typeface="Arial" charset="0"/>
                        </a:rPr>
                        <a:t>　</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900" b="0" i="0" u="none" strike="noStrike" cap="none" normalizeH="0" baseline="0" smtClean="0">
                          <a:ln>
                            <a:noFill/>
                          </a:ln>
                          <a:solidFill>
                            <a:schemeClr val="tx1"/>
                          </a:solidFill>
                          <a:effectLst/>
                          <a:latin typeface="宋体" pitchFamily="2" charset="-122"/>
                          <a:ea typeface="宋体" pitchFamily="2" charset="-122"/>
                          <a:cs typeface="Arial" charset="0"/>
                        </a:rPr>
                        <a:t>　</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900" b="0" i="0" u="none" strike="noStrike" cap="none" normalizeH="0" baseline="0" smtClean="0">
                          <a:ln>
                            <a:noFill/>
                          </a:ln>
                          <a:solidFill>
                            <a:schemeClr val="tx1"/>
                          </a:solidFill>
                          <a:effectLst/>
                          <a:latin typeface="宋体" pitchFamily="2" charset="-122"/>
                          <a:ea typeface="宋体" pitchFamily="2" charset="-122"/>
                          <a:cs typeface="Arial" charset="0"/>
                        </a:rPr>
                        <a:t>　</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6016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Arial" charset="0"/>
                          <a:ea typeface="宋体" pitchFamily="2" charset="-122"/>
                          <a:cs typeface="Arial" charset="0"/>
                        </a:rPr>
                        <a:t>Row</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zh-CN" altLang="en-US" sz="900" b="0" i="0" u="none" strike="noStrike" cap="none" normalizeH="0" baseline="0" smtClean="0">
                          <a:ln>
                            <a:noFill/>
                          </a:ln>
                          <a:solidFill>
                            <a:schemeClr val="tx1"/>
                          </a:solidFill>
                          <a:effectLst/>
                          <a:latin typeface="宋体" pitchFamily="2" charset="-122"/>
                          <a:ea typeface="宋体" pitchFamily="2" charset="-122"/>
                          <a:cs typeface="Arial" charset="0"/>
                        </a:rPr>
                        <a:t>　</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Arial" charset="0"/>
                          <a:ea typeface="宋体" pitchFamily="2" charset="-122"/>
                          <a:cs typeface="Arial" charset="0"/>
                        </a:rPr>
                        <a:t>Option</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a:t>
                      </a:r>
                      <a:r>
                        <a:rPr kumimoji="1" lang="zh-CN" altLang="en-US"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合约乘数</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Unicode MS" pitchFamily="34" charset="-12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 </a:t>
                      </a:r>
                      <a:r>
                        <a:rPr kumimoji="1" lang="zh-CN" altLang="en-US" sz="900" b="1" i="0" u="none" strike="noStrike" cap="none" normalizeH="0" baseline="0" smtClean="0">
                          <a:ln>
                            <a:noFill/>
                          </a:ln>
                          <a:solidFill>
                            <a:schemeClr val="tx1"/>
                          </a:solidFill>
                          <a:effectLst/>
                          <a:latin typeface="宋体" pitchFamily="2" charset="-122"/>
                          <a:ea typeface="宋体" pitchFamily="2" charset="-122"/>
                          <a:cs typeface="Arial" charset="0"/>
                        </a:rPr>
                        <a:t>数量</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900" b="0" i="0" u="none" strike="noStrike" cap="none" normalizeH="0" baseline="0" smtClean="0">
                          <a:ln>
                            <a:noFill/>
                          </a:ln>
                          <a:solidFill>
                            <a:schemeClr val="tx1"/>
                          </a:solidFill>
                          <a:effectLst/>
                          <a:latin typeface="宋体" pitchFamily="2" charset="-122"/>
                          <a:ea typeface="宋体" pitchFamily="2" charset="-122"/>
                          <a:cs typeface="Arial" charset="0"/>
                        </a:rPr>
                        <a:t>头寸</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828675">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1</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Price</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52.7354 </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B7DEE8"/>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100</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B7DEE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-20</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D8E4B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-105,471 </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solidFill>
                      <a:srgbClr val="B7DEE8"/>
                    </a:solidFill>
                  </a:tcPr>
                </a:tc>
              </a:tr>
              <a:tr h="601663">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2</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a:noFill/>
                    </a:lnR>
                    <a:lnT>
                      <a:noFill/>
                    </a:lnT>
                    <a:lnB>
                      <a:noFill/>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Delta</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0.5395 </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B7DEE8"/>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100</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B7DEE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-20</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D8E4B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-1,079 </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cap="flat">
                      <a:noFill/>
                    </a:lnR>
                    <a:lnT>
                      <a:noFill/>
                    </a:lnT>
                    <a:lnB>
                      <a:noFill/>
                    </a:lnB>
                    <a:lnTlToBr>
                      <a:noFill/>
                    </a:lnTlToBr>
                    <a:lnBlToTr>
                      <a:noFill/>
                    </a:lnBlToTr>
                    <a:solidFill>
                      <a:srgbClr val="B7DEE8"/>
                    </a:solidFill>
                  </a:tcPr>
                </a:tc>
              </a:tr>
              <a:tr h="601663">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3</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a:noFill/>
                    </a:lnR>
                    <a:lnT>
                      <a:noFill/>
                    </a:lnT>
                    <a:lnB>
                      <a:noFill/>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Gamma</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dirty="0" smtClean="0">
                          <a:ln>
                            <a:noFill/>
                          </a:ln>
                          <a:solidFill>
                            <a:schemeClr val="tx1"/>
                          </a:solidFill>
                          <a:effectLst/>
                          <a:latin typeface="Arial" charset="0"/>
                          <a:ea typeface="宋体" pitchFamily="2" charset="-122"/>
                          <a:cs typeface="Arial" charset="0"/>
                        </a:rPr>
                        <a:t>0.0033 </a:t>
                      </a:r>
                      <a:endParaRPr kumimoji="1" lang="en-US" altLang="zh-CN" sz="1800" b="0" i="0" u="none" strike="noStrike" cap="none" normalizeH="0" baseline="0" dirty="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B7DEE8"/>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100</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B7DEE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-20</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D8E4B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-7 </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cap="flat">
                      <a:noFill/>
                    </a:lnR>
                    <a:lnT>
                      <a:noFill/>
                    </a:lnT>
                    <a:lnB>
                      <a:noFill/>
                    </a:lnB>
                    <a:lnTlToBr>
                      <a:noFill/>
                    </a:lnTlToBr>
                    <a:lnBlToTr>
                      <a:noFill/>
                    </a:lnBlToTr>
                    <a:solidFill>
                      <a:srgbClr val="B7DEE8"/>
                    </a:solidFill>
                  </a:tcPr>
                </a:tc>
              </a:tr>
              <a:tr h="601663">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4</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a:noFill/>
                    </a:lnR>
                    <a:lnT>
                      <a:noFill/>
                    </a:lnT>
                    <a:lnB>
                      <a:noFill/>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Vega</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2.8274 </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B7DEE8"/>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100</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B7DEE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-20</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D8E4B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a:noFill/>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-5,655 </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cap="flat">
                      <a:noFill/>
                    </a:lnR>
                    <a:lnT>
                      <a:noFill/>
                    </a:lnT>
                    <a:lnB>
                      <a:noFill/>
                    </a:lnB>
                    <a:lnTlToBr>
                      <a:noFill/>
                    </a:lnTlToBr>
                    <a:lnBlToTr>
                      <a:noFill/>
                    </a:lnBlToTr>
                    <a:solidFill>
                      <a:srgbClr val="B7DEE8"/>
                    </a:solidFill>
                  </a:tcPr>
                </a:tc>
              </a:tr>
              <a:tr h="601663">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5</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Theta</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-0.6867 </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B7DEE8"/>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100</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B7DEE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-20</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8E4B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charset="0"/>
                          <a:ea typeface="宋体" pitchFamily="2" charset="-122"/>
                          <a:cs typeface="Arial" charset="0"/>
                        </a:rPr>
                        <a:t>1,373 </a:t>
                      </a:r>
                      <a:endParaRPr kumimoji="1"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solidFill>
                      <a:srgbClr val="B7DEE8"/>
                    </a:solidFill>
                  </a:tcPr>
                </a:tc>
              </a:tr>
            </a:tbl>
          </a:graphicData>
        </a:graphic>
      </p:graphicFrame>
      <p:sp>
        <p:nvSpPr>
          <p:cNvPr id="2" name="投影片編號版面配置區 1"/>
          <p:cNvSpPr>
            <a:spLocks noGrp="1"/>
          </p:cNvSpPr>
          <p:nvPr>
            <p:ph type="sldNum" sz="quarter" idx="10"/>
          </p:nvPr>
        </p:nvSpPr>
        <p:spPr/>
        <p:txBody>
          <a:bodyPr/>
          <a:lstStyle/>
          <a:p>
            <a:pPr>
              <a:defRPr/>
            </a:pPr>
            <a:r>
              <a:rPr lang="en-US" altLang="zh-CN" smtClean="0"/>
              <a:t>- </a:t>
            </a:r>
            <a:fld id="{12A39F48-DF6B-4E6F-A491-FFC62E187566}" type="slidenum">
              <a:rPr lang="en-US" altLang="zh-CN" smtClean="0"/>
              <a:pPr>
                <a:defRPr/>
              </a:pPr>
              <a:t>52</a:t>
            </a:fld>
            <a:r>
              <a:rPr lang="en-US" altLang="zh-CN" smtClean="0"/>
              <a:t> -</a:t>
            </a:r>
            <a:endParaRPr lang="en-US" altLang="zh-CN"/>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95288" y="836613"/>
            <a:ext cx="8208962" cy="647700"/>
          </a:xfrm>
        </p:spPr>
        <p:txBody>
          <a:bodyPr/>
          <a:lstStyle/>
          <a:p>
            <a:r>
              <a:rPr lang="zh-CN" altLang="en-US" sz="2400" smtClean="0"/>
              <a:t>根据上表的希腊字母的风险指标说明第五栏值的涵义</a:t>
            </a:r>
            <a:r>
              <a:rPr lang="en-US" altLang="zh-CN" sz="2400" smtClean="0"/>
              <a:t>?</a:t>
            </a:r>
            <a:r>
              <a:rPr lang="en-US" altLang="zh-TW" sz="2400" smtClean="0"/>
              <a:t> </a:t>
            </a:r>
            <a:endParaRPr lang="zh-TW" altLang="en-US" sz="2400" smtClean="0"/>
          </a:p>
        </p:txBody>
      </p:sp>
      <p:sp>
        <p:nvSpPr>
          <p:cNvPr id="103427" name="Rectangle 3"/>
          <p:cNvSpPr>
            <a:spLocks noGrp="1" noChangeArrowheads="1"/>
          </p:cNvSpPr>
          <p:nvPr>
            <p:ph type="body" idx="1"/>
          </p:nvPr>
        </p:nvSpPr>
        <p:spPr/>
        <p:txBody>
          <a:bodyPr/>
          <a:lstStyle/>
          <a:p>
            <a:r>
              <a:rPr lang="en-US" altLang="zh-CN" smtClean="0"/>
              <a:t>Price	52.7354 X 	100X	-20	=	-105,471</a:t>
            </a:r>
            <a:r>
              <a:rPr lang="en-US" altLang="zh-TW" smtClean="0"/>
              <a:t> </a:t>
            </a:r>
            <a:endParaRPr lang="en-US" altLang="zh-CN" smtClean="0"/>
          </a:p>
          <a:p>
            <a:r>
              <a:rPr lang="en-US" altLang="zh-CN" smtClean="0"/>
              <a:t>Delta	0.5395X 	100	X-20	=	-1,079</a:t>
            </a:r>
            <a:r>
              <a:rPr lang="en-US" altLang="zh-TW" smtClean="0"/>
              <a:t> </a:t>
            </a:r>
            <a:endParaRPr lang="en-US" altLang="zh-CN" smtClean="0"/>
          </a:p>
          <a:p>
            <a:r>
              <a:rPr lang="en-US" altLang="zh-CN" smtClean="0"/>
              <a:t>Gamma	0.0033X 	100X	-20	=	-7</a:t>
            </a:r>
            <a:r>
              <a:rPr lang="en-US" altLang="zh-TW" smtClean="0"/>
              <a:t> </a:t>
            </a:r>
            <a:endParaRPr lang="en-US" altLang="zh-CN" smtClean="0"/>
          </a:p>
          <a:p>
            <a:r>
              <a:rPr lang="en-US" altLang="zh-CN" smtClean="0"/>
              <a:t>Vega	2.8274X 	100X	-20	=	-5,655</a:t>
            </a:r>
            <a:r>
              <a:rPr lang="en-US" altLang="zh-TW" smtClean="0"/>
              <a:t> </a:t>
            </a:r>
            <a:endParaRPr lang="en-US" altLang="zh-CN" smtClean="0"/>
          </a:p>
          <a:p>
            <a:r>
              <a:rPr lang="en-US" altLang="zh-CN" smtClean="0"/>
              <a:t>Theta	-0.6867X	100X	-20	=	1,373</a:t>
            </a:r>
            <a:r>
              <a:rPr lang="en-US" altLang="zh-TW" smtClean="0"/>
              <a:t> </a:t>
            </a:r>
            <a:endParaRPr lang="en-US" altLang="zh-CN" smtClean="0"/>
          </a:p>
          <a:p>
            <a:pPr>
              <a:buFont typeface="Wingdings" pitchFamily="2" charset="2"/>
              <a:buNone/>
            </a:pPr>
            <a:r>
              <a:rPr lang="en-US" altLang="zh-CN" smtClean="0"/>
              <a:t>					</a:t>
            </a:r>
          </a:p>
          <a:p>
            <a:r>
              <a:rPr lang="zh-CN" altLang="en-US" smtClean="0"/>
              <a:t>若再加上做多</a:t>
            </a:r>
            <a:r>
              <a:rPr lang="en-US" altLang="zh-CN" smtClean="0"/>
              <a:t>5</a:t>
            </a:r>
            <a:r>
              <a:rPr lang="zh-CN" altLang="en-US" smtClean="0"/>
              <a:t>手沪深</a:t>
            </a:r>
            <a:r>
              <a:rPr lang="en-US" altLang="zh-CN" smtClean="0"/>
              <a:t>300</a:t>
            </a:r>
            <a:r>
              <a:rPr lang="zh-CN" altLang="en-US" smtClean="0"/>
              <a:t>股指期货价位在</a:t>
            </a:r>
            <a:r>
              <a:rPr lang="en-US" altLang="zh-CN" smtClean="0"/>
              <a:t>2300,</a:t>
            </a:r>
            <a:r>
              <a:rPr lang="zh-CN" altLang="en-US" smtClean="0"/>
              <a:t>整个头寸风险会产生甚么变化</a:t>
            </a:r>
            <a:r>
              <a:rPr lang="en-US" altLang="zh-CN" smtClean="0"/>
              <a:t>?</a:t>
            </a:r>
            <a:endParaRPr lang="zh-TW" altLang="en-US"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53</a:t>
            </a:fld>
            <a:r>
              <a:rPr lang="en-US" altLang="zh-CN" smtClean="0"/>
              <a:t> -</a:t>
            </a:r>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smtClean="0"/>
              <a:t>20</a:t>
            </a:r>
            <a:r>
              <a:rPr lang="zh-CN" altLang="en-US" smtClean="0"/>
              <a:t>手做空看涨期权所需的保证金</a:t>
            </a:r>
            <a:r>
              <a:rPr lang="zh-TW" altLang="en-US" smtClean="0"/>
              <a:t> </a:t>
            </a:r>
          </a:p>
        </p:txBody>
      </p:sp>
      <p:pic>
        <p:nvPicPr>
          <p:cNvPr id="104452" name="圖片 6"/>
          <p:cNvPicPr>
            <a:picLocks noGrp="1" noChangeAspect="1" noChangeArrowheads="1"/>
          </p:cNvPicPr>
          <p:nvPr>
            <p:ph type="body" idx="1"/>
          </p:nvPr>
        </p:nvPicPr>
        <p:blipFill>
          <a:blip r:embed="rId2"/>
          <a:srcRect/>
          <a:stretch>
            <a:fillRect/>
          </a:stretch>
        </p:blipFill>
        <p:spPr>
          <a:xfrm>
            <a:off x="900113" y="1700213"/>
            <a:ext cx="8027987" cy="4392612"/>
          </a:xfrm>
          <a:noFill/>
          <a:ln>
            <a:solidFill>
              <a:schemeClr val="tx1"/>
            </a:solidFill>
          </a:ln>
        </p:spPr>
      </p:pic>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54</a:t>
            </a:fld>
            <a:r>
              <a:rPr lang="en-US" altLang="zh-CN" smtClean="0"/>
              <a:t> -</a:t>
            </a:r>
            <a:endParaRPr lang="en-US" altLang="zh-CN"/>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smtClean="0"/>
              <a:t>如何用</a:t>
            </a:r>
            <a:r>
              <a:rPr lang="en-US" altLang="zh-CN" smtClean="0"/>
              <a:t>Delta</a:t>
            </a:r>
            <a:r>
              <a:rPr lang="zh-CN" altLang="en-US" smtClean="0"/>
              <a:t>管理头寸的方向风险</a:t>
            </a:r>
            <a:r>
              <a:rPr lang="en-US" altLang="zh-CN" smtClean="0"/>
              <a:t>?</a:t>
            </a:r>
            <a:r>
              <a:rPr lang="en-US" altLang="zh-TW" smtClean="0"/>
              <a:t> </a:t>
            </a:r>
            <a:endParaRPr lang="zh-TW" altLang="en-US" smtClean="0"/>
          </a:p>
        </p:txBody>
      </p:sp>
      <p:sp>
        <p:nvSpPr>
          <p:cNvPr id="105475" name="Rectangle 3"/>
          <p:cNvSpPr>
            <a:spLocks noGrp="1" noChangeArrowheads="1"/>
          </p:cNvSpPr>
          <p:nvPr>
            <p:ph type="body" idx="1"/>
          </p:nvPr>
        </p:nvSpPr>
        <p:spPr>
          <a:xfrm>
            <a:off x="611560" y="1700808"/>
            <a:ext cx="8229600" cy="3529012"/>
          </a:xfrm>
        </p:spPr>
        <p:txBody>
          <a:bodyPr/>
          <a:lstStyle/>
          <a:p>
            <a:pPr>
              <a:lnSpc>
                <a:spcPct val="90000"/>
              </a:lnSpc>
            </a:pPr>
            <a:r>
              <a:rPr lang="zh-CN" altLang="en-US" dirty="0" smtClean="0"/>
              <a:t>基本分析</a:t>
            </a:r>
            <a:r>
              <a:rPr lang="en-US" altLang="zh-CN" dirty="0" smtClean="0"/>
              <a:t>:</a:t>
            </a:r>
            <a:r>
              <a:rPr lang="zh-CN" altLang="en-US" dirty="0" smtClean="0"/>
              <a:t>股价会上涨几天</a:t>
            </a:r>
            <a:r>
              <a:rPr lang="en-US" altLang="zh-CN" dirty="0" smtClean="0"/>
              <a:t>,</a:t>
            </a:r>
            <a:r>
              <a:rPr lang="zh-CN" altLang="en-US" dirty="0" smtClean="0"/>
              <a:t>之后拉回后会再上涨</a:t>
            </a:r>
          </a:p>
          <a:p>
            <a:pPr>
              <a:lnSpc>
                <a:spcPct val="90000"/>
              </a:lnSpc>
            </a:pPr>
            <a:r>
              <a:rPr lang="zh-CN" altLang="en-US" dirty="0" smtClean="0"/>
              <a:t>策略</a:t>
            </a:r>
            <a:r>
              <a:rPr lang="en-US" altLang="zh-CN" dirty="0" smtClean="0"/>
              <a:t>:</a:t>
            </a:r>
            <a:r>
              <a:rPr lang="zh-CN" altLang="en-US" dirty="0" smtClean="0"/>
              <a:t>在股价变动时维持相对固定的</a:t>
            </a:r>
            <a:r>
              <a:rPr lang="en-US" altLang="zh-CN" dirty="0" smtClean="0"/>
              <a:t>Delta, </a:t>
            </a:r>
            <a:r>
              <a:rPr lang="zh-CN" altLang="en-US" dirty="0" smtClean="0"/>
              <a:t>亦即上涨时卖看涨期权</a:t>
            </a:r>
            <a:r>
              <a:rPr lang="en-US" altLang="zh-CN" dirty="0" smtClean="0"/>
              <a:t>,</a:t>
            </a:r>
          </a:p>
          <a:p>
            <a:pPr>
              <a:lnSpc>
                <a:spcPct val="90000"/>
              </a:lnSpc>
            </a:pPr>
            <a:r>
              <a:rPr lang="zh-CN" altLang="en-US" dirty="0" smtClean="0"/>
              <a:t>下跌时买看涨期权</a:t>
            </a:r>
            <a:endParaRPr lang="zh-CN" altLang="en-US" b="1" dirty="0" smtClean="0"/>
          </a:p>
          <a:p>
            <a:pPr>
              <a:lnSpc>
                <a:spcPct val="90000"/>
              </a:lnSpc>
            </a:pPr>
            <a:r>
              <a:rPr lang="zh-CN" altLang="en-US" b="1" dirty="0" smtClean="0"/>
              <a:t>交易规则</a:t>
            </a:r>
            <a:r>
              <a:rPr lang="en-US" altLang="zh-CN" b="1" dirty="0" smtClean="0"/>
              <a:t>:</a:t>
            </a:r>
            <a:endParaRPr lang="en-US" altLang="zh-CN" dirty="0" smtClean="0"/>
          </a:p>
          <a:p>
            <a:pPr>
              <a:lnSpc>
                <a:spcPct val="90000"/>
              </a:lnSpc>
            </a:pPr>
            <a:r>
              <a:rPr lang="zh-CN" altLang="en-US" dirty="0" smtClean="0"/>
              <a:t>开始头寸 </a:t>
            </a:r>
            <a:r>
              <a:rPr lang="en-US" altLang="zh-CN" dirty="0" smtClean="0"/>
              <a:t>delta = +1,060.</a:t>
            </a:r>
          </a:p>
          <a:p>
            <a:pPr>
              <a:lnSpc>
                <a:spcPct val="90000"/>
              </a:lnSpc>
            </a:pPr>
            <a:r>
              <a:rPr lang="zh-CN" altLang="en-US" dirty="0" smtClean="0"/>
              <a:t>当</a:t>
            </a:r>
            <a:r>
              <a:rPr lang="en-US" altLang="zh-CN" dirty="0" smtClean="0"/>
              <a:t>delta </a:t>
            </a:r>
            <a:r>
              <a:rPr lang="zh-CN" altLang="en-US" dirty="0" smtClean="0"/>
              <a:t>超过</a:t>
            </a:r>
            <a:r>
              <a:rPr lang="en-US" altLang="zh-CN" dirty="0" smtClean="0"/>
              <a:t>+1,500</a:t>
            </a:r>
            <a:r>
              <a:rPr lang="zh-CN" altLang="en-US" dirty="0" smtClean="0"/>
              <a:t>时卖空看涨期权以降低头寸</a:t>
            </a:r>
            <a:r>
              <a:rPr lang="en-US" altLang="zh-CN" dirty="0" smtClean="0"/>
              <a:t>delta </a:t>
            </a:r>
            <a:r>
              <a:rPr lang="zh-CN" altLang="en-US" dirty="0" smtClean="0"/>
              <a:t>到 </a:t>
            </a:r>
            <a:r>
              <a:rPr lang="en-US" altLang="zh-CN" dirty="0" smtClean="0"/>
              <a:t>+1,100.</a:t>
            </a:r>
          </a:p>
          <a:p>
            <a:pPr>
              <a:lnSpc>
                <a:spcPct val="90000"/>
              </a:lnSpc>
            </a:pPr>
            <a:r>
              <a:rPr lang="zh-CN" altLang="en-US" dirty="0" smtClean="0"/>
              <a:t>当</a:t>
            </a:r>
            <a:r>
              <a:rPr lang="en-US" altLang="zh-CN" dirty="0" smtClean="0"/>
              <a:t>delta </a:t>
            </a:r>
            <a:r>
              <a:rPr lang="zh-CN" altLang="en-US" dirty="0" smtClean="0"/>
              <a:t>跌破</a:t>
            </a:r>
            <a:r>
              <a:rPr lang="en-US" altLang="zh-CN" dirty="0" smtClean="0"/>
              <a:t>900</a:t>
            </a:r>
            <a:r>
              <a:rPr lang="zh-CN" altLang="en-US" dirty="0" smtClean="0"/>
              <a:t>买进看涨期权以增加头寸</a:t>
            </a:r>
            <a:r>
              <a:rPr lang="en-US" altLang="zh-CN" dirty="0" smtClean="0"/>
              <a:t>delta </a:t>
            </a:r>
            <a:r>
              <a:rPr lang="zh-CN" altLang="en-US" dirty="0" smtClean="0"/>
              <a:t>到 </a:t>
            </a:r>
            <a:r>
              <a:rPr lang="en-US" altLang="zh-CN" dirty="0" smtClean="0"/>
              <a:t>+1,100.</a:t>
            </a:r>
            <a:endParaRPr lang="zh-TW" altLang="en-US"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55</a:t>
            </a:fld>
            <a:r>
              <a:rPr lang="en-US" altLang="zh-CN" smtClean="0"/>
              <a:t> -</a:t>
            </a:r>
            <a:endParaRPr lang="en-US" altLang="zh-CN"/>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549275"/>
            <a:ext cx="6337300" cy="503238"/>
          </a:xfrm>
        </p:spPr>
        <p:txBody>
          <a:bodyPr/>
          <a:lstStyle/>
          <a:p>
            <a:r>
              <a:rPr lang="zh-CN" altLang="en-US" sz="2400" smtClean="0"/>
              <a:t>如何用</a:t>
            </a:r>
            <a:r>
              <a:rPr lang="en-US" altLang="zh-CN" sz="2400" smtClean="0"/>
              <a:t>Delta</a:t>
            </a:r>
            <a:r>
              <a:rPr lang="zh-CN" altLang="en-US" sz="2400" smtClean="0"/>
              <a:t>管理头寸的方向风险案例</a:t>
            </a:r>
            <a:endParaRPr lang="zh-TW" altLang="en-US" sz="2400" smtClean="0"/>
          </a:p>
        </p:txBody>
      </p:sp>
      <p:sp>
        <p:nvSpPr>
          <p:cNvPr id="106499" name="Rectangle 3"/>
          <p:cNvSpPr>
            <a:spLocks noGrp="1" noChangeArrowheads="1"/>
          </p:cNvSpPr>
          <p:nvPr>
            <p:ph type="body" sz="half" idx="1"/>
          </p:nvPr>
        </p:nvSpPr>
        <p:spPr>
          <a:xfrm>
            <a:off x="684213" y="1125538"/>
            <a:ext cx="7991475" cy="358775"/>
          </a:xfrm>
        </p:spPr>
        <p:txBody>
          <a:bodyPr/>
          <a:lstStyle/>
          <a:p>
            <a:pPr>
              <a:lnSpc>
                <a:spcPct val="90000"/>
              </a:lnSpc>
            </a:pPr>
            <a:r>
              <a:rPr lang="en-US" altLang="zh-CN" sz="1400" b="1" smtClean="0"/>
              <a:t>Row	</a:t>
            </a:r>
            <a:r>
              <a:rPr lang="en-US" altLang="zh-TW" sz="1400" b="1" smtClean="0"/>
              <a:t> </a:t>
            </a:r>
            <a:r>
              <a:rPr lang="en-US" altLang="zh-CN" sz="1400" b="1" smtClean="0"/>
              <a:t>Col 1	</a:t>
            </a:r>
            <a:r>
              <a:rPr lang="en-US" altLang="zh-TW" sz="1400" b="1" smtClean="0"/>
              <a:t>          </a:t>
            </a:r>
            <a:r>
              <a:rPr lang="en-US" altLang="zh-CN" sz="1400" b="1" smtClean="0"/>
              <a:t>Col 2	Col 3	Col 4	Col 5	Col 6</a:t>
            </a:r>
            <a:endParaRPr lang="zh-TW" altLang="en-US" sz="1400" b="1" smtClean="0"/>
          </a:p>
        </p:txBody>
      </p:sp>
      <p:graphicFrame>
        <p:nvGraphicFramePr>
          <p:cNvPr id="106709" name="Group 213"/>
          <p:cNvGraphicFramePr>
            <a:graphicFrameLocks noGrp="1"/>
          </p:cNvGraphicFramePr>
          <p:nvPr>
            <p:ph sz="half" idx="2"/>
          </p:nvPr>
        </p:nvGraphicFramePr>
        <p:xfrm>
          <a:off x="0" y="1773238"/>
          <a:ext cx="8316913" cy="3384552"/>
        </p:xfrm>
        <a:graphic>
          <a:graphicData uri="http://schemas.openxmlformats.org/drawingml/2006/table">
            <a:tbl>
              <a:tblPr/>
              <a:tblGrid>
                <a:gridCol w="425450"/>
                <a:gridCol w="1882775"/>
                <a:gridCol w="973138"/>
                <a:gridCol w="996950"/>
                <a:gridCol w="1004887"/>
                <a:gridCol w="1003300"/>
                <a:gridCol w="1023938"/>
                <a:gridCol w="1006475"/>
              </a:tblGrid>
              <a:tr h="282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Stock price</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70.00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76.00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72.00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77.00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73.00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78.00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809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2</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Days to exp.</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35</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32</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28</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24</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21</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19</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cap="flat">
                      <a:noFill/>
                    </a:lnR>
                    <a:lnT>
                      <a:noFill/>
                    </a:lnT>
                    <a:lnB>
                      <a:noFill/>
                    </a:lnB>
                    <a:lnTlToBr>
                      <a:noFill/>
                    </a:lnTlToBr>
                    <a:lnBlToTr>
                      <a:noFill/>
                    </a:lnBlToTr>
                    <a:noFill/>
                  </a:tcPr>
                </a:tc>
              </a:tr>
              <a:tr h="282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3</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70 Call</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2.82</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6.88</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3.70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7.49</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4.07</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8.27</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cap="flat">
                      <a:noFill/>
                    </a:lnR>
                    <a:lnT>
                      <a:noFill/>
                    </a:lnT>
                    <a:lnB>
                      <a:noFill/>
                    </a:lnB>
                    <a:lnTlToBr>
                      <a:noFill/>
                    </a:lnTlToBr>
                    <a:lnBlToTr>
                      <a:noFill/>
                    </a:lnBlToTr>
                    <a:noFill/>
                  </a:tcPr>
                </a:tc>
              </a:tr>
              <a:tr h="282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4</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Call delta</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0.53</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0.84</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0.66</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0.90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0.74</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0.95</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a:noFill/>
                    </a:lnT>
                    <a:lnB>
                      <a:noFill/>
                    </a:lnB>
                    <a:lnTlToBr>
                      <a:noFill/>
                    </a:lnTlToBr>
                    <a:lnBlToTr>
                      <a:noFill/>
                    </a:lnBlToTr>
                    <a:noFill/>
                  </a:tcPr>
                </a:tc>
              </a:tr>
              <a:tr h="2809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5</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Beg. position</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None</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Long 20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Long 13</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Long 17</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Long 12</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Long 15</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cap="flat">
                      <a:noFill/>
                    </a:lnR>
                    <a:lnT>
                      <a:noFill/>
                    </a:lnT>
                    <a:lnB>
                      <a:noFill/>
                    </a:lnB>
                    <a:lnTlToBr>
                      <a:noFill/>
                    </a:lnTlToBr>
                    <a:lnBlToTr>
                      <a:noFill/>
                    </a:lnBlToTr>
                    <a:noFill/>
                  </a:tcPr>
                </a:tc>
              </a:tr>
              <a:tr h="282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6</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Beg. total delta</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1,680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 </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858</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1,530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888</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1,425</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a:noFill/>
                    </a:lnT>
                    <a:lnB>
                      <a:noFill/>
                    </a:lnB>
                    <a:lnTlToBr>
                      <a:noFill/>
                    </a:lnTlToBr>
                    <a:lnBlToTr>
                      <a:noFill/>
                    </a:lnBlToTr>
                    <a:noFill/>
                  </a:tcPr>
                </a:tc>
              </a:tr>
              <a:tr h="282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7</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Beg. position value</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13,760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4,810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12,733</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4,884</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12,405</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cap="flat">
                      <a:noFill/>
                    </a:lnR>
                    <a:lnT>
                      <a:noFill/>
                    </a:lnT>
                    <a:lnB>
                      <a:noFill/>
                    </a:lnB>
                    <a:lnTlToBr>
                      <a:noFill/>
                    </a:lnTlToBr>
                    <a:lnBlToTr>
                      <a:noFill/>
                    </a:lnBlToTr>
                    <a:noFill/>
                  </a:tcPr>
                </a:tc>
              </a:tr>
              <a:tr h="2809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8</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Action/quantity</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Buy 20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Sell 7</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Buy 4</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Sell 5</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Buy 3</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Sell 15</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cap="flat">
                      <a:noFill/>
                    </a:lnR>
                    <a:lnT>
                      <a:noFill/>
                    </a:lnT>
                    <a:lnB>
                      <a:noFill/>
                    </a:lnB>
                    <a:lnTlToBr>
                      <a:noFill/>
                    </a:lnTlToBr>
                    <a:lnBlToTr>
                      <a:noFill/>
                    </a:lnBlToTr>
                    <a:noFill/>
                  </a:tcPr>
                </a:tc>
              </a:tr>
              <a:tr h="282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9</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End position</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Long 20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Long 13</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Long 17</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Long 12</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Long 15</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None</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cap="flat">
                      <a:noFill/>
                    </a:lnR>
                    <a:lnT>
                      <a:noFill/>
                    </a:lnT>
                    <a:lnB>
                      <a:noFill/>
                    </a:lnB>
                    <a:lnTlToBr>
                      <a:noFill/>
                    </a:lnTlToBr>
                    <a:lnBlToTr>
                      <a:noFill/>
                    </a:lnBlToTr>
                    <a:noFill/>
                  </a:tcPr>
                </a:tc>
              </a:tr>
              <a:tr h="282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End total delta</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1,060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1,092</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1,122</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1,080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1,110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cap="flat">
                      <a:noFill/>
                    </a:lnR>
                    <a:lnT>
                      <a:noFill/>
                    </a:lnT>
                    <a:lnB>
                      <a:noFill/>
                    </a:lnB>
                    <a:lnTlToBr>
                      <a:noFill/>
                    </a:lnTlToBr>
                    <a:lnBlToTr>
                      <a:noFill/>
                    </a:lnBlToTr>
                    <a:noFill/>
                  </a:tcPr>
                </a:tc>
              </a:tr>
              <a:tr h="2809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11</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End total value</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5,640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8,944</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6,290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8,988</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6,105</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cap="flat">
                      <a:noFill/>
                    </a:lnR>
                    <a:lnT>
                      <a:noFill/>
                    </a:lnT>
                    <a:lnB>
                      <a:noFill/>
                    </a:lnB>
                    <a:lnTlToBr>
                      <a:noFill/>
                    </a:lnTlToBr>
                    <a:lnBlToTr>
                      <a:noFill/>
                    </a:lnBlToTr>
                    <a:noFill/>
                  </a:tcPr>
                </a:tc>
              </a:tr>
              <a:tr h="282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12</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Cash </a:t>
                      </a:r>
                      <a:r>
                        <a:rPr kumimoji="1" lang="en-US" altLang="zh-CN" sz="8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ﬂ</a:t>
                      </a: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ow</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(5,640)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4,816</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(1,480)</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3,745</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(1,221)</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800" b="0" i="0" u="none" strike="noStrike" cap="none" normalizeH="0" baseline="0" smtClean="0">
                          <a:ln>
                            <a:noFill/>
                          </a:ln>
                          <a:solidFill>
                            <a:schemeClr val="tx1"/>
                          </a:solidFill>
                          <a:effectLst/>
                          <a:latin typeface="Tahoma" pitchFamily="34" charset="0"/>
                          <a:ea typeface="宋体" pitchFamily="2" charset="-122"/>
                          <a:cs typeface="Tahoma" pitchFamily="34" charset="0"/>
                        </a:rPr>
                        <a:t>12,405</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06710" name="Rectangle 214"/>
          <p:cNvSpPr>
            <a:spLocks noChangeArrowheads="1"/>
          </p:cNvSpPr>
          <p:nvPr/>
        </p:nvSpPr>
        <p:spPr bwMode="auto">
          <a:xfrm>
            <a:off x="179388" y="5651500"/>
            <a:ext cx="8208962" cy="942975"/>
          </a:xfrm>
          <a:prstGeom prst="rect">
            <a:avLst/>
          </a:prstGeom>
          <a:noFill/>
          <a:ln w="9525">
            <a:noFill/>
            <a:miter lim="800000"/>
            <a:headEnd/>
            <a:tailEnd/>
          </a:ln>
          <a:effectLst/>
        </p:spPr>
        <p:txBody>
          <a:bodyPr anchor="ctr">
            <a:spAutoFit/>
          </a:bodyPr>
          <a:lstStyle/>
          <a:p>
            <a:pPr algn="ctr">
              <a:tabLst>
                <a:tab pos="1774825" algn="l"/>
              </a:tabLst>
            </a:pPr>
            <a:r>
              <a:rPr lang="zh-CN" altLang="en-US" sz="1400">
                <a:ea typeface="宋体" pitchFamily="2" charset="-122"/>
              </a:rPr>
              <a:t>买进持有之损益</a:t>
            </a:r>
            <a:r>
              <a:rPr lang="en-US" altLang="zh-CN" sz="1400">
                <a:ea typeface="宋体" pitchFamily="2" charset="-122"/>
              </a:rPr>
              <a:t>: Buy 20 @ 2.82 = (5,640)</a:t>
            </a:r>
            <a:endParaRPr lang="en-US" altLang="zh-TW" sz="1400">
              <a:ea typeface="宋体" pitchFamily="2" charset="-122"/>
            </a:endParaRPr>
          </a:p>
          <a:p>
            <a:pPr algn="ctr">
              <a:tabLst>
                <a:tab pos="1774825" algn="l"/>
              </a:tabLst>
            </a:pPr>
            <a:r>
              <a:rPr lang="en-US" altLang="zh-CN" sz="1400"/>
              <a:t>Sell 20 @ 8.27 = </a:t>
            </a:r>
            <a:r>
              <a:rPr lang="en-US" altLang="zh-CN" sz="1400" u="sng"/>
              <a:t>16,540</a:t>
            </a:r>
            <a:endParaRPr lang="en-US" altLang="zh-TW" sz="1400"/>
          </a:p>
          <a:p>
            <a:pPr algn="ctr">
              <a:tabLst>
                <a:tab pos="1774825" algn="l"/>
              </a:tabLst>
            </a:pPr>
            <a:r>
              <a:rPr lang="en-US" altLang="zh-CN" sz="1400"/>
              <a:t>Net proﬁt	10,900</a:t>
            </a:r>
            <a:endParaRPr lang="en-US" altLang="zh-TW" sz="1400"/>
          </a:p>
          <a:p>
            <a:pPr algn="ctr">
              <a:tabLst>
                <a:tab pos="1774825" algn="l"/>
              </a:tabLst>
            </a:pPr>
            <a:r>
              <a:rPr lang="zh-CN" altLang="en-US" sz="1400" i="1"/>
              <a:t>假设</a:t>
            </a:r>
            <a:r>
              <a:rPr lang="en-US" altLang="zh-CN" sz="1400" i="1"/>
              <a:t>: </a:t>
            </a:r>
            <a:r>
              <a:rPr lang="zh-CN" altLang="en-US" sz="1400"/>
              <a:t>波动性 </a:t>
            </a:r>
            <a:r>
              <a:rPr lang="en-US" altLang="zh-CN" sz="1400"/>
              <a:t>31%; </a:t>
            </a:r>
            <a:r>
              <a:rPr lang="zh-CN" altLang="en-US" sz="1400"/>
              <a:t>利率</a:t>
            </a:r>
            <a:r>
              <a:rPr lang="en-US" altLang="zh-CN" sz="1400"/>
              <a:t>, 4%.</a:t>
            </a:r>
          </a:p>
        </p:txBody>
      </p:sp>
      <p:sp>
        <p:nvSpPr>
          <p:cNvPr id="106711" name="Rectangle 215"/>
          <p:cNvSpPr>
            <a:spLocks noChangeArrowheads="1"/>
          </p:cNvSpPr>
          <p:nvPr/>
        </p:nvSpPr>
        <p:spPr bwMode="auto">
          <a:xfrm>
            <a:off x="179388" y="5256213"/>
            <a:ext cx="8137525" cy="274637"/>
          </a:xfrm>
          <a:prstGeom prst="rect">
            <a:avLst/>
          </a:prstGeom>
          <a:noFill/>
          <a:ln w="9525">
            <a:noFill/>
            <a:miter lim="800000"/>
            <a:headEnd/>
            <a:tailEnd/>
          </a:ln>
          <a:effectLst/>
        </p:spPr>
        <p:txBody>
          <a:bodyPr anchor="ctr">
            <a:spAutoFit/>
          </a:bodyPr>
          <a:lstStyle/>
          <a:p>
            <a:pPr>
              <a:tabLst>
                <a:tab pos="3554413" algn="l"/>
              </a:tabLst>
            </a:pPr>
            <a:r>
              <a:rPr lang="en-US" altLang="zh-CN" sz="1200" u="sng"/>
              <a:t>13   Final proﬁt (total of cash ﬂows)	+12,625</a:t>
            </a:r>
          </a:p>
        </p:txBody>
      </p:sp>
      <p:sp>
        <p:nvSpPr>
          <p:cNvPr id="2" name="投影片編號版面配置區 1"/>
          <p:cNvSpPr>
            <a:spLocks noGrp="1"/>
          </p:cNvSpPr>
          <p:nvPr>
            <p:ph type="sldNum" sz="quarter" idx="10"/>
          </p:nvPr>
        </p:nvSpPr>
        <p:spPr/>
        <p:txBody>
          <a:bodyPr/>
          <a:lstStyle/>
          <a:p>
            <a:pPr>
              <a:defRPr/>
            </a:pPr>
            <a:r>
              <a:rPr lang="en-US" altLang="zh-CN" smtClean="0"/>
              <a:t>- </a:t>
            </a:r>
            <a:fld id="{12A39F48-DF6B-4E6F-A491-FFC62E187566}" type="slidenum">
              <a:rPr lang="en-US" altLang="zh-CN" smtClean="0"/>
              <a:pPr>
                <a:defRPr/>
              </a:pPr>
              <a:t>56</a:t>
            </a:fld>
            <a:r>
              <a:rPr lang="en-US" altLang="zh-CN" smtClean="0"/>
              <a:t> -</a:t>
            </a:r>
            <a:endParaRPr lang="en-US" altLang="zh-CN"/>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smtClean="0"/>
              <a:t>由</a:t>
            </a:r>
            <a:r>
              <a:rPr lang="en-US" altLang="zh-CN" smtClean="0"/>
              <a:t>Delta </a:t>
            </a:r>
            <a:r>
              <a:rPr lang="zh-CN" altLang="en-US" smtClean="0"/>
              <a:t>值看牛市差价组合</a:t>
            </a:r>
            <a:r>
              <a:rPr lang="zh-TW" altLang="en-US" smtClean="0"/>
              <a:t> </a:t>
            </a:r>
          </a:p>
        </p:txBody>
      </p:sp>
      <p:sp>
        <p:nvSpPr>
          <p:cNvPr id="107523" name="Rectangle 3"/>
          <p:cNvSpPr>
            <a:spLocks noGrp="1" noChangeArrowheads="1"/>
          </p:cNvSpPr>
          <p:nvPr>
            <p:ph type="body" idx="1"/>
          </p:nvPr>
        </p:nvSpPr>
        <p:spPr>
          <a:xfrm>
            <a:off x="611560" y="1700808"/>
            <a:ext cx="8229600" cy="3529012"/>
          </a:xfrm>
        </p:spPr>
        <p:txBody>
          <a:bodyPr/>
          <a:lstStyle/>
          <a:p>
            <a:pPr>
              <a:lnSpc>
                <a:spcPct val="80000"/>
              </a:lnSpc>
            </a:pPr>
            <a:r>
              <a:rPr lang="zh-CN" altLang="en-US" sz="1800" dirty="0" smtClean="0"/>
              <a:t>最常见的牛市差价组合是买入低执行价格的看涨期权，同时卖出高执行价格的看涨期权</a:t>
            </a:r>
          </a:p>
          <a:p>
            <a:pPr>
              <a:lnSpc>
                <a:spcPct val="80000"/>
              </a:lnSpc>
            </a:pPr>
            <a:r>
              <a:rPr lang="zh-CN" altLang="en-US" sz="1800" dirty="0" smtClean="0"/>
              <a:t>（也可用看跌期权构造）。这里买卖的期权合约要求具有相同标的、相同到期日。</a:t>
            </a:r>
          </a:p>
          <a:p>
            <a:pPr>
              <a:lnSpc>
                <a:spcPct val="80000"/>
              </a:lnSpc>
            </a:pPr>
            <a:r>
              <a:rPr lang="zh-CN" altLang="en-US" sz="1800" dirty="0" smtClean="0"/>
              <a:t>　　用看涨期权构造的牛市差价中，买入的低执行价格的</a:t>
            </a:r>
            <a:r>
              <a:rPr lang="en-US" altLang="zh-CN" sz="1800" dirty="0" smtClean="0"/>
              <a:t>delta</a:t>
            </a:r>
            <a:r>
              <a:rPr lang="zh-CN" altLang="en-US" sz="1800" dirty="0" smtClean="0"/>
              <a:t>要大于卖出的高执行价格</a:t>
            </a:r>
          </a:p>
          <a:p>
            <a:pPr>
              <a:lnSpc>
                <a:spcPct val="80000"/>
              </a:lnSpc>
            </a:pPr>
            <a:r>
              <a:rPr lang="zh-CN" altLang="en-US" sz="1800" dirty="0" smtClean="0"/>
              <a:t>的</a:t>
            </a:r>
            <a:r>
              <a:rPr lang="en-US" altLang="zh-CN" sz="1800" dirty="0" smtClean="0"/>
              <a:t>delta</a:t>
            </a:r>
            <a:r>
              <a:rPr lang="zh-CN" altLang="en-US" sz="1800" dirty="0" smtClean="0"/>
              <a:t>，一买一卖的结果使整体的</a:t>
            </a:r>
            <a:r>
              <a:rPr lang="en-US" altLang="zh-CN" sz="1800" dirty="0" smtClean="0"/>
              <a:t>delta</a:t>
            </a:r>
            <a:r>
              <a:rPr lang="zh-CN" altLang="en-US" sz="1800" dirty="0" smtClean="0"/>
              <a:t>变小，但仍是正值，这就是温和看涨。</a:t>
            </a:r>
          </a:p>
          <a:p>
            <a:pPr>
              <a:lnSpc>
                <a:spcPct val="80000"/>
              </a:lnSpc>
            </a:pPr>
            <a:r>
              <a:rPr lang="zh-CN" altLang="en-US" sz="1800" dirty="0" smtClean="0"/>
              <a:t>　　比如，假设沪深</a:t>
            </a:r>
            <a:r>
              <a:rPr lang="en-US" altLang="zh-CN" sz="1800" dirty="0" smtClean="0"/>
              <a:t>300</a:t>
            </a:r>
            <a:r>
              <a:rPr lang="zh-CN" altLang="en-US" sz="1800" dirty="0" smtClean="0"/>
              <a:t>指数目前价位是</a:t>
            </a:r>
            <a:r>
              <a:rPr lang="en-US" altLang="zh-CN" sz="1800" dirty="0" smtClean="0"/>
              <a:t>2300</a:t>
            </a:r>
            <a:r>
              <a:rPr lang="zh-CN" altLang="en-US" sz="1800" dirty="0" smtClean="0"/>
              <a:t>，投资者预期一个月内沪深</a:t>
            </a:r>
            <a:r>
              <a:rPr lang="en-US" altLang="zh-CN" sz="1800" dirty="0" smtClean="0"/>
              <a:t>300</a:t>
            </a:r>
            <a:r>
              <a:rPr lang="zh-CN" altLang="en-US" sz="1800" dirty="0" smtClean="0"/>
              <a:t>指数会上涨到</a:t>
            </a:r>
            <a:r>
              <a:rPr lang="en-US" altLang="zh-CN" sz="1800" dirty="0" smtClean="0"/>
              <a:t>2385</a:t>
            </a:r>
            <a:r>
              <a:rPr lang="zh-CN" altLang="en-US" sz="1800" dirty="0" smtClean="0"/>
              <a:t>，但最高不会升破</a:t>
            </a:r>
            <a:r>
              <a:rPr lang="en-US" altLang="zh-CN" sz="1800" dirty="0" smtClean="0"/>
              <a:t>2385,</a:t>
            </a:r>
            <a:r>
              <a:rPr lang="zh-CN" altLang="en-US" sz="1800" dirty="0" smtClean="0"/>
              <a:t>所以投资者做牛市差价组合：买</a:t>
            </a:r>
            <a:r>
              <a:rPr lang="en-US" altLang="zh-CN" sz="1800" dirty="0" smtClean="0"/>
              <a:t>2300</a:t>
            </a:r>
            <a:r>
              <a:rPr lang="zh-CN" altLang="en-US" sz="1800" dirty="0" smtClean="0"/>
              <a:t>之看涨期权花了</a:t>
            </a:r>
            <a:r>
              <a:rPr lang="en-US" altLang="zh-CN" sz="1800" dirty="0" smtClean="0"/>
              <a:t>50</a:t>
            </a:r>
            <a:r>
              <a:rPr lang="zh-CN" altLang="en-US" sz="1800" dirty="0" smtClean="0"/>
              <a:t>点权利金，卖</a:t>
            </a:r>
            <a:r>
              <a:rPr lang="en-US" altLang="zh-CN" sz="1800" dirty="0" smtClean="0"/>
              <a:t>2385</a:t>
            </a:r>
            <a:r>
              <a:rPr lang="zh-CN" altLang="en-US" sz="1800" dirty="0" smtClean="0"/>
              <a:t>之看涨期权收取</a:t>
            </a:r>
            <a:r>
              <a:rPr lang="en-US" altLang="zh-CN" sz="1800" dirty="0" smtClean="0"/>
              <a:t>20</a:t>
            </a:r>
            <a:r>
              <a:rPr lang="zh-CN" altLang="en-US" sz="1800" dirty="0" smtClean="0"/>
              <a:t>点权利金，这时若价格上升到</a:t>
            </a:r>
            <a:r>
              <a:rPr lang="en-US" altLang="zh-CN" sz="1800" dirty="0" smtClean="0"/>
              <a:t>2385</a:t>
            </a:r>
            <a:r>
              <a:rPr lang="zh-CN" altLang="en-US" sz="1800" dirty="0" smtClean="0"/>
              <a:t>，则总利润是</a:t>
            </a:r>
            <a:r>
              <a:rPr lang="en-US" altLang="zh-CN" sz="1800" dirty="0" smtClean="0"/>
              <a:t>85</a:t>
            </a:r>
            <a:r>
              <a:rPr lang="zh-CN" altLang="en-US" sz="1800" dirty="0" smtClean="0"/>
              <a:t>点，但扣除成本的投资报酬率从</a:t>
            </a:r>
            <a:r>
              <a:rPr lang="en-US" altLang="zh-CN" sz="1800" dirty="0" smtClean="0"/>
              <a:t>70%</a:t>
            </a:r>
            <a:r>
              <a:rPr lang="zh-CN" altLang="en-US" sz="1800" dirty="0" smtClean="0"/>
              <a:t>增加到</a:t>
            </a:r>
            <a:r>
              <a:rPr lang="en-US" altLang="zh-CN" sz="1800" dirty="0" smtClean="0"/>
              <a:t>183%</a:t>
            </a:r>
            <a:r>
              <a:rPr lang="zh-CN" altLang="en-US" sz="1800" dirty="0" smtClean="0"/>
              <a:t>。若以组合的两条腿</a:t>
            </a:r>
            <a:r>
              <a:rPr lang="en-US" altLang="zh-CN" sz="1800" dirty="0" smtClean="0"/>
              <a:t>delta</a:t>
            </a:r>
            <a:r>
              <a:rPr lang="zh-CN" altLang="en-US" sz="1800" dirty="0" smtClean="0"/>
              <a:t>来看</a:t>
            </a:r>
            <a:r>
              <a:rPr lang="en-US" altLang="zh-CN" sz="1800" dirty="0" smtClean="0"/>
              <a:t>,2300</a:t>
            </a:r>
            <a:r>
              <a:rPr lang="zh-CN" altLang="en-US" sz="1800" dirty="0" smtClean="0"/>
              <a:t>的</a:t>
            </a:r>
            <a:r>
              <a:rPr lang="en-US" altLang="zh-CN" sz="1800" dirty="0" smtClean="0"/>
              <a:t>Delta</a:t>
            </a:r>
            <a:r>
              <a:rPr lang="zh-CN" altLang="en-US" sz="1800" dirty="0" smtClean="0"/>
              <a:t>与</a:t>
            </a:r>
            <a:r>
              <a:rPr lang="en-US" altLang="zh-CN" sz="1800" dirty="0" smtClean="0"/>
              <a:t>2385</a:t>
            </a:r>
            <a:r>
              <a:rPr lang="zh-CN" altLang="en-US" sz="1800" dirty="0" smtClean="0"/>
              <a:t>的</a:t>
            </a:r>
            <a:r>
              <a:rPr lang="en-US" altLang="zh-CN" sz="1800" dirty="0" smtClean="0"/>
              <a:t>delta</a:t>
            </a:r>
            <a:r>
              <a:rPr lang="zh-CN" altLang="en-US" sz="1800" dirty="0" smtClean="0"/>
              <a:t>分别为</a:t>
            </a:r>
            <a:r>
              <a:rPr lang="en-US" altLang="zh-CN" sz="1800" dirty="0" smtClean="0"/>
              <a:t>0.53</a:t>
            </a:r>
            <a:r>
              <a:rPr lang="zh-CN" altLang="en-US" sz="1800" dirty="0" smtClean="0"/>
              <a:t>与</a:t>
            </a:r>
            <a:r>
              <a:rPr lang="en-US" altLang="zh-CN" sz="1800" dirty="0" smtClean="0"/>
              <a:t>0.28</a:t>
            </a:r>
            <a:r>
              <a:rPr lang="zh-CN" altLang="en-US" sz="1800" dirty="0" smtClean="0"/>
              <a:t>，组合的</a:t>
            </a:r>
            <a:r>
              <a:rPr lang="en-US" altLang="zh-CN" sz="1800" dirty="0" smtClean="0"/>
              <a:t>delta</a:t>
            </a:r>
            <a:r>
              <a:rPr lang="zh-CN" altLang="en-US" sz="1800" dirty="0" smtClean="0"/>
              <a:t>为</a:t>
            </a:r>
            <a:r>
              <a:rPr lang="en-US" altLang="zh-CN" sz="1800" dirty="0" smtClean="0"/>
              <a:t>0.25,</a:t>
            </a:r>
            <a:r>
              <a:rPr lang="zh-CN" altLang="en-US" sz="1800" dirty="0" smtClean="0"/>
              <a:t>所以行情上涨会获利。</a:t>
            </a:r>
            <a:r>
              <a:rPr lang="zh-TW" altLang="en-US" sz="1800" dirty="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57</a:t>
            </a:fld>
            <a:r>
              <a:rPr lang="en-US" altLang="zh-CN" smtClean="0"/>
              <a:t> -</a:t>
            </a:r>
            <a:endParaRPr lang="en-US" altLang="zh-CN"/>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smtClean="0"/>
              <a:t>从</a:t>
            </a:r>
            <a:r>
              <a:rPr lang="en-US" altLang="zh-CN" smtClean="0"/>
              <a:t>delta</a:t>
            </a:r>
            <a:r>
              <a:rPr lang="zh-CN" altLang="en-US" smtClean="0"/>
              <a:t>的角度来看跨式组合</a:t>
            </a:r>
            <a:r>
              <a:rPr lang="zh-TW" altLang="en-US" smtClean="0"/>
              <a:t> </a:t>
            </a:r>
          </a:p>
        </p:txBody>
      </p:sp>
      <p:sp>
        <p:nvSpPr>
          <p:cNvPr id="108547" name="Rectangle 3"/>
          <p:cNvSpPr>
            <a:spLocks noGrp="1" noChangeArrowheads="1"/>
          </p:cNvSpPr>
          <p:nvPr>
            <p:ph type="body" idx="1"/>
          </p:nvPr>
        </p:nvSpPr>
        <p:spPr>
          <a:xfrm>
            <a:off x="539552" y="1700808"/>
            <a:ext cx="8229600" cy="3529012"/>
          </a:xfrm>
        </p:spPr>
        <p:txBody>
          <a:bodyPr/>
          <a:lstStyle/>
          <a:p>
            <a:pPr>
              <a:lnSpc>
                <a:spcPct val="90000"/>
              </a:lnSpc>
            </a:pPr>
            <a:r>
              <a:rPr lang="zh-CN" altLang="en-US" dirty="0" smtClean="0"/>
              <a:t>前面提过的跨式和勒式</a:t>
            </a:r>
            <a:r>
              <a:rPr lang="en-US" altLang="zh-CN" dirty="0" smtClean="0"/>
              <a:t>(</a:t>
            </a:r>
            <a:r>
              <a:rPr lang="zh-CN" altLang="en-US" dirty="0" smtClean="0"/>
              <a:t>或称宽跨式</a:t>
            </a:r>
            <a:r>
              <a:rPr lang="en-US" altLang="zh-CN" dirty="0" smtClean="0"/>
              <a:t>)</a:t>
            </a:r>
            <a:r>
              <a:rPr lang="zh-CN" altLang="en-US" dirty="0" smtClean="0"/>
              <a:t>组合，构造方法为同时买入一份看涨期权和看跌期权。这种策略的好处是投资者不需要考虑标的资产的方向性，而只需考虑波动大小即可，对于持有这种跨式组合的投资者，一旦标的资产价格有大的波动，无论是大涨和大跌，都有不错的收益。能实现这一点，是因为此策略中的整体</a:t>
            </a:r>
            <a:r>
              <a:rPr lang="en-US" altLang="zh-CN" dirty="0" smtClean="0"/>
              <a:t>delta</a:t>
            </a:r>
            <a:r>
              <a:rPr lang="zh-CN" altLang="en-US" dirty="0" smtClean="0"/>
              <a:t>几乎是零，而</a:t>
            </a:r>
            <a:r>
              <a:rPr lang="en-US" altLang="zh-CN" dirty="0" smtClean="0"/>
              <a:t>delta</a:t>
            </a:r>
            <a:r>
              <a:rPr lang="zh-CN" altLang="en-US" dirty="0" smtClean="0"/>
              <a:t>所表示的正是头寸对标的资产价格变化的敏感性。</a:t>
            </a:r>
          </a:p>
          <a:p>
            <a:pPr>
              <a:lnSpc>
                <a:spcPct val="90000"/>
              </a:lnSpc>
            </a:pPr>
            <a:r>
              <a:rPr lang="zh-CN" altLang="en-US" dirty="0" smtClean="0"/>
              <a:t>所以投组若能达到</a:t>
            </a:r>
            <a:r>
              <a:rPr lang="en-US" altLang="zh-CN" dirty="0" smtClean="0"/>
              <a:t>delta</a:t>
            </a:r>
            <a:r>
              <a:rPr lang="zh-CN" altLang="en-US" dirty="0" smtClean="0"/>
              <a:t>中性，且有现金流入</a:t>
            </a:r>
            <a:r>
              <a:rPr lang="en-US" altLang="zh-CN" dirty="0" smtClean="0"/>
              <a:t>,</a:t>
            </a:r>
            <a:r>
              <a:rPr lang="zh-CN" altLang="en-US" dirty="0" smtClean="0"/>
              <a:t>不需要考虑标的资产是会大涨还是会大跌</a:t>
            </a:r>
            <a:r>
              <a:rPr lang="en-US" altLang="zh-CN" dirty="0" smtClean="0"/>
              <a:t>,</a:t>
            </a:r>
            <a:r>
              <a:rPr lang="zh-CN" altLang="en-US" dirty="0" smtClean="0"/>
              <a:t>则部位都能获利</a:t>
            </a:r>
            <a:r>
              <a:rPr lang="en-US" altLang="zh-CN" dirty="0" smtClean="0"/>
              <a:t>,</a:t>
            </a:r>
            <a:r>
              <a:rPr lang="zh-CN" altLang="en-US" dirty="0" smtClean="0"/>
              <a:t>这是做市与套利的关键</a:t>
            </a:r>
            <a:r>
              <a:rPr lang="zh-TW" altLang="en-US" dirty="0" smtClean="0"/>
              <a:t> </a:t>
            </a:r>
            <a:r>
              <a:rPr lang="zh-TW" altLang="en-US" dirty="0" smtClean="0">
                <a:ea typeface="新細明體" charset="-120"/>
              </a:rPr>
              <a:t>。</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58</a:t>
            </a:fld>
            <a:r>
              <a:rPr lang="en-US" altLang="zh-CN" smtClean="0"/>
              <a:t> -</a:t>
            </a:r>
            <a:endParaRPr lang="en-US" altLang="zh-CN"/>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dirty="0" smtClean="0"/>
              <a:t>牛市差价组合头寸风</a:t>
            </a:r>
            <a:r>
              <a:rPr lang="zh-CN" altLang="en-US" dirty="0" smtClean="0"/>
              <a:t>险</a:t>
            </a:r>
            <a:r>
              <a:rPr lang="zh-CN" altLang="zh-TW" dirty="0"/>
              <a:t>管理</a:t>
            </a:r>
            <a:r>
              <a:rPr lang="zh-CN" altLang="en-US" dirty="0" smtClean="0"/>
              <a:t>案例</a:t>
            </a:r>
            <a:endParaRPr lang="zh-TW" altLang="en-US" dirty="0" smtClean="0"/>
          </a:p>
        </p:txBody>
      </p:sp>
      <p:sp>
        <p:nvSpPr>
          <p:cNvPr id="109571" name="Rectangle 3"/>
          <p:cNvSpPr>
            <a:spLocks noGrp="1" noChangeArrowheads="1"/>
          </p:cNvSpPr>
          <p:nvPr>
            <p:ph type="body" sz="half" idx="1"/>
          </p:nvPr>
        </p:nvSpPr>
        <p:spPr>
          <a:xfrm>
            <a:off x="468313" y="1484313"/>
            <a:ext cx="4038600" cy="936625"/>
          </a:xfrm>
        </p:spPr>
        <p:txBody>
          <a:bodyPr/>
          <a:lstStyle/>
          <a:p>
            <a:pPr>
              <a:lnSpc>
                <a:spcPct val="80000"/>
              </a:lnSpc>
            </a:pPr>
            <a:r>
              <a:rPr lang="zh-CN" altLang="en-US" sz="1400" smtClean="0"/>
              <a:t>买进</a:t>
            </a:r>
            <a:r>
              <a:rPr lang="en-US" altLang="zh-CN" sz="1400" smtClean="0"/>
              <a:t>20</a:t>
            </a:r>
            <a:r>
              <a:rPr lang="zh-CN" altLang="en-US" sz="1400" smtClean="0"/>
              <a:t>手看涨期权牛市差价组合</a:t>
            </a:r>
          </a:p>
          <a:p>
            <a:pPr>
              <a:lnSpc>
                <a:spcPct val="80000"/>
              </a:lnSpc>
            </a:pPr>
            <a:r>
              <a:rPr lang="en-US" altLang="zh-CN" sz="1400" smtClean="0"/>
              <a:t>Stock price, 70, equals strike of long call.</a:t>
            </a:r>
            <a:r>
              <a:rPr lang="en-US" altLang="zh-TW" sz="1400" smtClean="0"/>
              <a:t> </a:t>
            </a:r>
            <a:endParaRPr lang="en-US" altLang="zh-CN" sz="1400" smtClean="0"/>
          </a:p>
          <a:p>
            <a:pPr>
              <a:lnSpc>
                <a:spcPct val="80000"/>
              </a:lnSpc>
            </a:pPr>
            <a:r>
              <a:rPr lang="en-US" altLang="zh-CN" sz="1400" smtClean="0"/>
              <a:t>Position: Long 20 70 Calls @ 2.82.</a:t>
            </a:r>
          </a:p>
          <a:p>
            <a:pPr>
              <a:lnSpc>
                <a:spcPct val="80000"/>
              </a:lnSpc>
            </a:pPr>
            <a:r>
              <a:rPr lang="en-US" altLang="zh-CN" sz="1400" smtClean="0"/>
              <a:t>Short 20 75 Calls @ 1.02.</a:t>
            </a:r>
            <a:endParaRPr lang="zh-TW" altLang="en-US" sz="1400" smtClean="0"/>
          </a:p>
        </p:txBody>
      </p:sp>
      <p:graphicFrame>
        <p:nvGraphicFramePr>
          <p:cNvPr id="109786" name="Group 218"/>
          <p:cNvGraphicFramePr>
            <a:graphicFrameLocks noGrp="1"/>
          </p:cNvGraphicFramePr>
          <p:nvPr>
            <p:ph sz="half" idx="2"/>
            <p:extLst>
              <p:ext uri="{D42A27DB-BD31-4B8C-83A1-F6EECF244321}">
                <p14:modId xmlns:p14="http://schemas.microsoft.com/office/powerpoint/2010/main" val="2160801003"/>
              </p:ext>
            </p:extLst>
          </p:nvPr>
        </p:nvGraphicFramePr>
        <p:xfrm>
          <a:off x="611188" y="2492375"/>
          <a:ext cx="8086725" cy="2165351"/>
        </p:xfrm>
        <a:graphic>
          <a:graphicData uri="http://schemas.openxmlformats.org/drawingml/2006/table">
            <a:tbl>
              <a:tblPr/>
              <a:tblGrid>
                <a:gridCol w="1535112"/>
                <a:gridCol w="1084263"/>
                <a:gridCol w="374650"/>
                <a:gridCol w="782637"/>
                <a:gridCol w="1077913"/>
                <a:gridCol w="1095375"/>
                <a:gridCol w="973137"/>
                <a:gridCol w="1163638"/>
              </a:tblGrid>
              <a:tr h="523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Col 1</a:t>
                      </a:r>
                      <a:endParaRPr kumimoji="1" lang="en-US" altLang="zh-CN" sz="18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Col 2</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TW" altLang="en-US" sz="2000" b="0" i="0" u="none" strike="noStrike" cap="none" normalizeH="0" baseline="0" smtClean="0">
                        <a:ln>
                          <a:noFill/>
                        </a:ln>
                        <a:solidFill>
                          <a:schemeClr val="tx1"/>
                        </a:solidFill>
                        <a:effectLst/>
                        <a:latin typeface="Arial" charset="0"/>
                        <a:ea typeface="黑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Col 3</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Col 4</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Col 5</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Col 6</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Col 7</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93700" algn="l"/>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Risk</a:t>
                      </a:r>
                      <a:endParaRPr kumimoji="1" lang="en-US" altLang="zh-TW" sz="1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tab pos="393700" algn="l"/>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Row</a:t>
                      </a:r>
                      <a:r>
                        <a:rPr kumimoji="1" lang="en-US" altLang="zh-CN" sz="900" b="1" i="0" u="none" strike="noStrike" cap="none" normalizeH="0" baseline="0" smtClean="0">
                          <a:ln>
                            <a:noFill/>
                          </a:ln>
                          <a:solidFill>
                            <a:schemeClr val="tx1"/>
                          </a:solidFill>
                          <a:effectLst/>
                          <a:latin typeface="Calibri" pitchFamily="34" charset="0"/>
                          <a:ea typeface="新細明體" charset="-120"/>
                          <a:cs typeface="Times New Roman" pitchFamily="18" charset="0"/>
                        </a:rPr>
                        <a:t>	</a:t>
                      </a: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Factor</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Long 20</a:t>
                      </a:r>
                      <a:endParaRPr kumimoji="1" lang="en-US" altLang="zh-TW" sz="1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70 Calls</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TW" altLang="en-US" sz="2000" b="0" i="0" u="none" strike="noStrike" cap="none" normalizeH="0" baseline="0" smtClean="0">
                        <a:ln>
                          <a:noFill/>
                        </a:ln>
                        <a:solidFill>
                          <a:schemeClr val="tx1"/>
                        </a:solidFill>
                        <a:effectLst/>
                        <a:latin typeface="Arial" charset="0"/>
                        <a:ea typeface="黑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Short 20</a:t>
                      </a:r>
                      <a:endParaRPr kumimoji="1" lang="en-US" altLang="zh-TW" sz="1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75 Calls</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Spread Value</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Multiplier</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Quantity</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Position</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92100" algn="l"/>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a:t>
                      </a:r>
                      <a:r>
                        <a:rPr kumimoji="1" lang="en-US" altLang="zh-CN" sz="1000" b="0" i="0" u="none" strike="noStrike" cap="none" normalizeH="0" baseline="0" smtClean="0">
                          <a:ln>
                            <a:noFill/>
                          </a:ln>
                          <a:solidFill>
                            <a:schemeClr val="tx1"/>
                          </a:solidFill>
                          <a:effectLst/>
                          <a:latin typeface="新細明體" charset="-120"/>
                          <a:ea typeface="新細明體" charset="-120"/>
                          <a:cs typeface="Times New Roman" pitchFamily="18" charset="0"/>
                        </a:rPr>
                        <a:t>	</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Price</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$2.82</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chemeClr val="tx1"/>
                          </a:solidFill>
                          <a:effectLst/>
                          <a:latin typeface="宋体" pitchFamily="2" charset="-122"/>
                          <a:ea typeface="宋体" pitchFamily="2" charset="-122"/>
                          <a:cs typeface="Arial Unicode MS" pitchFamily="34" charset="-120"/>
                        </a:rPr>
                        <a:t>一</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Unicode MS" pitchFamily="34" charset="-12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$1.02</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$1.80</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宋体" pitchFamily="2" charset="-122"/>
                          <a:ea typeface="宋体" pitchFamily="2" charset="-122"/>
                          <a:cs typeface="Arial Unicode MS" pitchFamily="34" charset="-120"/>
                        </a:rPr>
                        <a:t>×</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ahoma" pitchFamily="34" charset="0"/>
                        </a:rPr>
                        <a:t>100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宋体" pitchFamily="2" charset="-122"/>
                          <a:ea typeface="宋体" pitchFamily="2" charset="-122"/>
                          <a:cs typeface="Arial Unicode MS" pitchFamily="34" charset="-120"/>
                        </a:rPr>
                        <a:t>×</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ahoma" pitchFamily="34" charset="0"/>
                        </a:rPr>
                        <a:t>20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$3,600</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92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92100" algn="l"/>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2</a:t>
                      </a:r>
                      <a:r>
                        <a:rPr kumimoji="1" lang="en-US" altLang="zh-CN" sz="1000" b="0" i="0" u="none" strike="noStrike" cap="none" normalizeH="0" baseline="0" smtClean="0">
                          <a:ln>
                            <a:noFill/>
                          </a:ln>
                          <a:solidFill>
                            <a:schemeClr val="tx1"/>
                          </a:solidFill>
                          <a:effectLst/>
                          <a:latin typeface="新細明體" charset="-120"/>
                          <a:ea typeface="新細明體" charset="-120"/>
                          <a:cs typeface="Times New Roman" pitchFamily="18" charset="0"/>
                        </a:rPr>
                        <a:t>	</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Delta</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+0.535</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chemeClr val="tx1"/>
                          </a:solidFill>
                          <a:effectLst/>
                          <a:latin typeface="宋体" pitchFamily="2" charset="-122"/>
                          <a:ea typeface="宋体" pitchFamily="2" charset="-122"/>
                          <a:cs typeface="Arial Unicode MS" pitchFamily="34" charset="-120"/>
                        </a:rPr>
                        <a:t>一</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Unicode MS" pitchFamily="34" charset="-12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0.262</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=+0.273</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宋体" pitchFamily="2" charset="-122"/>
                          <a:ea typeface="宋体" pitchFamily="2" charset="-122"/>
                          <a:cs typeface="Arial Unicode MS" pitchFamily="34" charset="-120"/>
                        </a:rPr>
                        <a:t>×</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ahoma" pitchFamily="34" charset="0"/>
                        </a:rPr>
                        <a:t>100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宋体" pitchFamily="2" charset="-122"/>
                          <a:ea typeface="宋体" pitchFamily="2" charset="-122"/>
                          <a:cs typeface="Arial Unicode MS" pitchFamily="34" charset="-120"/>
                        </a:rPr>
                        <a:t>×</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ahoma" pitchFamily="34" charset="0"/>
                        </a:rPr>
                        <a:t>20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=+ 546 </a:t>
                      </a:r>
                      <a:endParaRPr kumimoji="1" lang="en-US" altLang="zh-CN" sz="18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a:noFill/>
                    </a:lnL>
                    <a:lnR cap="flat">
                      <a:noFill/>
                    </a:lnR>
                    <a:lnT>
                      <a:noFill/>
                    </a:lnT>
                    <a:lnB>
                      <a:noFill/>
                    </a:lnB>
                    <a:lnTlToBr>
                      <a:noFill/>
                    </a:lnTlToBr>
                    <a:lnBlToTr>
                      <a:noFill/>
                    </a:lnBlToTr>
                    <a:noFill/>
                  </a:tcPr>
                </a:tc>
              </a:tr>
              <a:tr h="292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92100" algn="l"/>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3</a:t>
                      </a:r>
                      <a:r>
                        <a:rPr kumimoji="1" lang="en-US" altLang="zh-CN" sz="1000" b="0" i="0" u="none" strike="noStrike" cap="none" normalizeH="0" baseline="0" smtClean="0">
                          <a:ln>
                            <a:noFill/>
                          </a:ln>
                          <a:solidFill>
                            <a:schemeClr val="tx1"/>
                          </a:solidFill>
                          <a:effectLst/>
                          <a:latin typeface="新細明體" charset="-120"/>
                          <a:ea typeface="新細明體" charset="-120"/>
                          <a:cs typeface="Times New Roman" pitchFamily="18" charset="0"/>
                        </a:rPr>
                        <a:t>	</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Gamma</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+0.059</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chemeClr val="tx1"/>
                          </a:solidFill>
                          <a:effectLst/>
                          <a:latin typeface="宋体" pitchFamily="2" charset="-122"/>
                          <a:ea typeface="宋体" pitchFamily="2" charset="-122"/>
                          <a:cs typeface="Arial Unicode MS" pitchFamily="34" charset="-120"/>
                        </a:rPr>
                        <a:t>一</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Unicode MS" pitchFamily="34" charset="-12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0.049</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=+0.010</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宋体" pitchFamily="2" charset="-122"/>
                          <a:ea typeface="宋体" pitchFamily="2" charset="-122"/>
                          <a:cs typeface="Arial Unicode MS" pitchFamily="34" charset="-120"/>
                        </a:rPr>
                        <a:t>×</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ahoma" pitchFamily="34" charset="0"/>
                        </a:rPr>
                        <a:t>100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宋体" pitchFamily="2" charset="-122"/>
                          <a:ea typeface="宋体" pitchFamily="2" charset="-122"/>
                          <a:cs typeface="Arial Unicode MS" pitchFamily="34" charset="-120"/>
                        </a:rPr>
                        <a:t>×</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ahoma" pitchFamily="34" charset="0"/>
                        </a:rPr>
                        <a:t>20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04800" algn="l"/>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1" lang="en-US" altLang="zh-CN" sz="1000" b="0" i="0" u="none" strike="noStrike" cap="none" normalizeH="0" baseline="0" smtClean="0">
                          <a:ln>
                            <a:noFill/>
                          </a:ln>
                          <a:solidFill>
                            <a:schemeClr val="tx1"/>
                          </a:solidFill>
                          <a:effectLst/>
                          <a:latin typeface="新細明體" charset="-120"/>
                          <a:ea typeface="新細明體" charset="-120"/>
                          <a:cs typeface="Times New Roman" pitchFamily="18" charset="0"/>
                        </a:rPr>
                        <a:t>	</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+20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a:noFill/>
                    </a:lnT>
                    <a:lnB>
                      <a:noFill/>
                    </a:lnB>
                    <a:lnTlToBr>
                      <a:noFill/>
                    </a:lnTlToBr>
                    <a:lnBlToTr>
                      <a:noFill/>
                    </a:lnBlToTr>
                    <a:noFill/>
                  </a:tcPr>
                </a:tc>
              </a:tr>
              <a:tr h="292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92100" algn="l"/>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4</a:t>
                      </a:r>
                      <a:r>
                        <a:rPr kumimoji="1" lang="en-US" altLang="zh-CN" sz="1000" b="0" i="0" u="none" strike="noStrike" cap="none" normalizeH="0" baseline="0" smtClean="0">
                          <a:ln>
                            <a:noFill/>
                          </a:ln>
                          <a:solidFill>
                            <a:schemeClr val="tx1"/>
                          </a:solidFill>
                          <a:effectLst/>
                          <a:latin typeface="新細明體" charset="-120"/>
                          <a:ea typeface="新細明體" charset="-120"/>
                          <a:cs typeface="Times New Roman" pitchFamily="18" charset="0"/>
                        </a:rPr>
                        <a:t>	</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Vega</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+0.087</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smtClean="0">
                          <a:ln>
                            <a:noFill/>
                          </a:ln>
                          <a:solidFill>
                            <a:schemeClr val="tx1"/>
                          </a:solidFill>
                          <a:effectLst/>
                          <a:latin typeface="宋体" pitchFamily="2" charset="-122"/>
                          <a:ea typeface="宋体" pitchFamily="2" charset="-122"/>
                          <a:cs typeface="Arial Unicode MS" pitchFamily="34" charset="-120"/>
                        </a:rPr>
                        <a:t>一</a:t>
                      </a:r>
                      <a:endParaRPr kumimoji="1" lang="zh-CN" altLang="en-US" sz="1800" b="0" i="0" u="none" strike="noStrike" cap="none" normalizeH="0" baseline="0" smtClean="0">
                        <a:ln>
                          <a:noFill/>
                        </a:ln>
                        <a:solidFill>
                          <a:schemeClr val="tx1"/>
                        </a:solidFill>
                        <a:effectLst/>
                        <a:latin typeface="Arial" charset="0"/>
                        <a:ea typeface="宋体" pitchFamily="2" charset="-122"/>
                        <a:cs typeface="Arial Unicode MS" pitchFamily="34" charset="-12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0.066</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=+0.021</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宋体" pitchFamily="2" charset="-122"/>
                          <a:ea typeface="宋体" pitchFamily="2" charset="-122"/>
                          <a:cs typeface="Arial Unicode MS" pitchFamily="34" charset="-120"/>
                        </a:rPr>
                        <a:t>×</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ahoma" pitchFamily="34" charset="0"/>
                        </a:rPr>
                        <a:t>100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smtClean="0">
                          <a:ln>
                            <a:noFill/>
                          </a:ln>
                          <a:solidFill>
                            <a:schemeClr val="tx1"/>
                          </a:solidFill>
                          <a:effectLst/>
                          <a:latin typeface="宋体" pitchFamily="2" charset="-122"/>
                          <a:ea typeface="宋体" pitchFamily="2" charset="-122"/>
                          <a:cs typeface="Arial Unicode MS" pitchFamily="34" charset="-120"/>
                        </a:rPr>
                        <a:t>×</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ahoma" pitchFamily="34" charset="0"/>
                        </a:rPr>
                        <a:t>20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04800" algn="l"/>
                        </a:tabLst>
                      </a:pP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1" lang="en-US" altLang="zh-CN" sz="1000" b="0" i="0" u="none" strike="noStrike" cap="none" normalizeH="0" baseline="0" smtClean="0">
                          <a:ln>
                            <a:noFill/>
                          </a:ln>
                          <a:solidFill>
                            <a:schemeClr val="tx1"/>
                          </a:solidFill>
                          <a:effectLst/>
                          <a:latin typeface="新細明體" charset="-120"/>
                          <a:ea typeface="新細明體" charset="-120"/>
                          <a:cs typeface="Times New Roman" pitchFamily="18" charset="0"/>
                        </a:rPr>
                        <a:t>	</a:t>
                      </a:r>
                      <a:r>
                        <a:rPr kumimoji="1"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+42</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785" name="Rectangle 217"/>
          <p:cNvSpPr>
            <a:spLocks noChangeArrowheads="1"/>
          </p:cNvSpPr>
          <p:nvPr/>
        </p:nvSpPr>
        <p:spPr bwMode="auto">
          <a:xfrm>
            <a:off x="250825" y="4613275"/>
            <a:ext cx="8713788" cy="1465263"/>
          </a:xfrm>
          <a:prstGeom prst="rect">
            <a:avLst/>
          </a:prstGeom>
          <a:noFill/>
          <a:ln w="9525">
            <a:noFill/>
            <a:miter lim="800000"/>
            <a:headEnd/>
            <a:tailEnd/>
          </a:ln>
          <a:effectLst/>
        </p:spPr>
        <p:txBody>
          <a:bodyPr anchor="ctr">
            <a:spAutoFit/>
          </a:bodyPr>
          <a:lstStyle/>
          <a:p>
            <a:pPr algn="ctr"/>
            <a:r>
              <a:rPr lang="en-US" altLang="zh-CN" u="sng"/>
              <a:t>5	 Theta	     </a:t>
            </a:r>
            <a:r>
              <a:rPr lang="zh-CN" altLang="en-US" u="sng"/>
              <a:t>一</a:t>
            </a:r>
            <a:r>
              <a:rPr lang="en-US" altLang="zh-CN" u="sng"/>
              <a:t>0.310  </a:t>
            </a:r>
            <a:r>
              <a:rPr lang="zh-CN" altLang="en-US" u="sng"/>
              <a:t>一</a:t>
            </a:r>
            <a:r>
              <a:rPr lang="en-US" altLang="zh-CN" u="sng"/>
              <a:t>(</a:t>
            </a:r>
            <a:r>
              <a:rPr lang="zh-CN" altLang="en-US" u="sng"/>
              <a:t>一</a:t>
            </a:r>
            <a:r>
              <a:rPr lang="en-US" altLang="zh-CN" u="sng"/>
              <a:t>0.225) =</a:t>
            </a:r>
            <a:r>
              <a:rPr lang="zh-CN" altLang="en-US" u="sng"/>
              <a:t>一</a:t>
            </a:r>
            <a:r>
              <a:rPr lang="en-US" altLang="zh-CN" u="sng"/>
              <a:t>0.085  ×100	  ×20  =  </a:t>
            </a:r>
            <a:r>
              <a:rPr lang="zh-CN" altLang="en-US" u="sng"/>
              <a:t>一</a:t>
            </a:r>
            <a:r>
              <a:rPr lang="en-US" altLang="zh-CN" u="sng"/>
              <a:t>170</a:t>
            </a:r>
            <a:endParaRPr lang="en-US" altLang="zh-TW"/>
          </a:p>
          <a:p>
            <a:pPr algn="ctr"/>
            <a:r>
              <a:rPr lang="en-US" altLang="zh-CN" i="1"/>
              <a:t>Assumptions: </a:t>
            </a:r>
            <a:r>
              <a:rPr lang="en-US" altLang="zh-CN"/>
              <a:t>Stock price, 70; days to expiration, 35; volatility, 31%; interest rate, 4%, dividends, none; 7-day theta.</a:t>
            </a:r>
            <a:endParaRPr lang="en-US" altLang="zh-TW"/>
          </a:p>
          <a:p>
            <a:pPr algn="ctr"/>
            <a:r>
              <a:rPr lang="zh-CN" altLang="en-US"/>
              <a:t>问题</a:t>
            </a:r>
            <a:r>
              <a:rPr lang="en-US" altLang="zh-CN"/>
              <a:t>:</a:t>
            </a:r>
            <a:r>
              <a:rPr lang="zh-CN" altLang="en-US"/>
              <a:t>如何将此</a:t>
            </a:r>
            <a:r>
              <a:rPr lang="en-US" altLang="zh-CN"/>
              <a:t>20</a:t>
            </a:r>
            <a:r>
              <a:rPr lang="zh-CN" altLang="en-US"/>
              <a:t>手看涨期权牛市差价组合改成</a:t>
            </a:r>
            <a:r>
              <a:rPr lang="en-US" altLang="zh-CN"/>
              <a:t>Delta</a:t>
            </a:r>
            <a:r>
              <a:rPr lang="zh-CN" altLang="en-US"/>
              <a:t>中性</a:t>
            </a:r>
            <a:r>
              <a:rPr lang="en-US" altLang="zh-CN"/>
              <a:t>?</a:t>
            </a:r>
            <a:endParaRPr lang="en-US" altLang="zh-TW"/>
          </a:p>
          <a:p>
            <a:pPr algn="ctr"/>
            <a:r>
              <a:rPr lang="en-US" altLang="zh-CN"/>
              <a:t>Answer: ?</a:t>
            </a:r>
          </a:p>
        </p:txBody>
      </p:sp>
      <p:sp>
        <p:nvSpPr>
          <p:cNvPr id="2" name="投影片編號版面配置區 1"/>
          <p:cNvSpPr>
            <a:spLocks noGrp="1"/>
          </p:cNvSpPr>
          <p:nvPr>
            <p:ph type="sldNum" sz="quarter" idx="10"/>
          </p:nvPr>
        </p:nvSpPr>
        <p:spPr/>
        <p:txBody>
          <a:bodyPr/>
          <a:lstStyle/>
          <a:p>
            <a:pPr>
              <a:defRPr/>
            </a:pPr>
            <a:r>
              <a:rPr lang="en-US" altLang="zh-CN" smtClean="0"/>
              <a:t>- </a:t>
            </a:r>
            <a:fld id="{12A39F48-DF6B-4E6F-A491-FFC62E187566}" type="slidenum">
              <a:rPr lang="en-US" altLang="zh-CN" smtClean="0"/>
              <a:pPr>
                <a:defRPr/>
              </a:pPr>
              <a:t>59</a:t>
            </a:fld>
            <a:r>
              <a:rPr lang="en-US" altLang="zh-CN" smtClean="0"/>
              <a:t> -</a:t>
            </a:r>
            <a:endParaRPr lang="en-US" altLang="zh-C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標題 1"/>
          <p:cNvSpPr>
            <a:spLocks noGrp="1"/>
          </p:cNvSpPr>
          <p:nvPr>
            <p:ph type="title" idx="4294967295"/>
          </p:nvPr>
        </p:nvSpPr>
        <p:spPr/>
        <p:txBody>
          <a:bodyPr/>
          <a:lstStyle/>
          <a:p>
            <a:r>
              <a:rPr lang="zh-CN" altLang="zh-TW" smtClean="0"/>
              <a:t>期权之基本交易与避险策略</a:t>
            </a:r>
            <a:endParaRPr lang="zh-TW" altLang="zh-TW" smtClean="0"/>
          </a:p>
        </p:txBody>
      </p:sp>
      <p:sp>
        <p:nvSpPr>
          <p:cNvPr id="22530" name="內容版面配置區 2"/>
          <p:cNvSpPr>
            <a:spLocks noGrp="1"/>
          </p:cNvSpPr>
          <p:nvPr>
            <p:ph idx="4294967295"/>
          </p:nvPr>
        </p:nvSpPr>
        <p:spPr>
          <a:xfrm>
            <a:off x="468313" y="2276475"/>
            <a:ext cx="8229600" cy="3529013"/>
          </a:xfrm>
        </p:spPr>
        <p:txBody>
          <a:bodyPr/>
          <a:lstStyle/>
          <a:p>
            <a:r>
              <a:rPr lang="zh-CN" altLang="zh-TW" smtClean="0"/>
              <a:t>期权之交易策略从基本到复杂。包罗万象，但即使是最复杂的期权交易策略，都可以拆解为最简单的期权策略之组合。因此若能理解最简单的期权策略之风险特性，即可以堆积木的方式，从中建构起复杂的期权交易组合。</a:t>
            </a:r>
            <a:endParaRPr lang="zh-TW" altLang="zh-TW" smtClean="0"/>
          </a:p>
          <a:p>
            <a:r>
              <a:rPr lang="zh-CN" altLang="zh-TW" smtClean="0"/>
              <a:t>了解期权之基本交易策略在风险管理的应用是使用期权做风险管理的基本训练</a:t>
            </a:r>
            <a:r>
              <a:rPr lang="en-US" altLang="zh-TW" smtClean="0"/>
              <a:t>!</a:t>
            </a:r>
            <a:endParaRPr lang="zh-TW" altLang="zh-TW" smtClean="0"/>
          </a:p>
          <a:p>
            <a:pPr>
              <a:buFont typeface="Wingdings" pitchFamily="2" charset="2"/>
              <a:buNone/>
            </a:pPr>
            <a:endParaRPr lang="zh-TW" altLang="zh-TW" smtClean="0"/>
          </a:p>
          <a:p>
            <a:endParaRPr lang="zh-TW" altLang="en-US" smtClean="0"/>
          </a:p>
        </p:txBody>
      </p:sp>
      <p:sp>
        <p:nvSpPr>
          <p:cNvPr id="22531" name="投影片編號版面配置區 3"/>
          <p:cNvSpPr>
            <a:spLocks noGrp="1"/>
          </p:cNvSpPr>
          <p:nvPr>
            <p:ph type="sldNum" sz="quarter" idx="10"/>
          </p:nvPr>
        </p:nvSpPr>
        <p:spPr>
          <a:noFill/>
        </p:spPr>
        <p:txBody>
          <a:bodyPr/>
          <a:lstStyle/>
          <a:p>
            <a:r>
              <a:rPr lang="en-US" altLang="zh-CN" smtClean="0"/>
              <a:t>- </a:t>
            </a:r>
            <a:fld id="{DEE81A4B-6EA5-473C-8A06-0E2E95B6CFAD}" type="slidenum">
              <a:rPr lang="en-US" altLang="zh-CN" smtClean="0"/>
              <a:pPr/>
              <a:t>6</a:t>
            </a:fld>
            <a:r>
              <a:rPr lang="en-US" altLang="zh-CN" smtClean="0"/>
              <a:t> -</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smtClean="0"/>
              <a:t>Delta-</a:t>
            </a:r>
            <a:r>
              <a:rPr lang="zh-CN" altLang="en-US" smtClean="0"/>
              <a:t>中性之头寸组合之案例</a:t>
            </a:r>
            <a:endParaRPr lang="zh-TW" altLang="en-US" smtClean="0"/>
          </a:p>
        </p:txBody>
      </p:sp>
      <p:sp>
        <p:nvSpPr>
          <p:cNvPr id="110595" name="Rectangle 3"/>
          <p:cNvSpPr>
            <a:spLocks noGrp="1" noChangeArrowheads="1"/>
          </p:cNvSpPr>
          <p:nvPr>
            <p:ph type="body" sz="half" idx="1"/>
          </p:nvPr>
        </p:nvSpPr>
        <p:spPr>
          <a:xfrm>
            <a:off x="468313" y="1412875"/>
            <a:ext cx="8135937" cy="1079500"/>
          </a:xfrm>
        </p:spPr>
        <p:txBody>
          <a:bodyPr/>
          <a:lstStyle/>
          <a:p>
            <a:pPr>
              <a:lnSpc>
                <a:spcPct val="80000"/>
              </a:lnSpc>
            </a:pPr>
            <a:r>
              <a:rPr lang="en-US" altLang="zh-CN" sz="1200" b="1" smtClean="0"/>
              <a:t>delta-</a:t>
            </a:r>
            <a:r>
              <a:rPr lang="zh-CN" altLang="en-US" sz="1200" b="1" smtClean="0"/>
              <a:t>中性之头寸组合</a:t>
            </a:r>
            <a:r>
              <a:rPr lang="en-US" altLang="zh-CN" sz="1200" b="1" smtClean="0"/>
              <a:t>:</a:t>
            </a:r>
            <a:r>
              <a:rPr lang="en-US" altLang="zh-TW" sz="1200" b="1" smtClean="0"/>
              <a:t>                                                                                  </a:t>
            </a:r>
            <a:endParaRPr lang="en-US" altLang="zh-CN" sz="1200" b="1" smtClean="0"/>
          </a:p>
          <a:p>
            <a:pPr>
              <a:lnSpc>
                <a:spcPct val="80000"/>
              </a:lnSpc>
            </a:pPr>
            <a:r>
              <a:rPr lang="en-US" altLang="zh-CN" sz="1200" b="1" smtClean="0"/>
              <a:t>1)20 long call spreads</a:t>
            </a:r>
            <a:r>
              <a:rPr lang="en-US" altLang="zh-TW" sz="1200" b="1" smtClean="0"/>
              <a:t> </a:t>
            </a:r>
          </a:p>
          <a:p>
            <a:pPr>
              <a:lnSpc>
                <a:spcPct val="80000"/>
              </a:lnSpc>
              <a:buFont typeface="Wingdings" pitchFamily="2" charset="2"/>
              <a:buNone/>
            </a:pPr>
            <a:endParaRPr lang="en-US" altLang="zh-CN" sz="1200" b="1" smtClean="0"/>
          </a:p>
          <a:p>
            <a:pPr>
              <a:lnSpc>
                <a:spcPct val="80000"/>
              </a:lnSpc>
            </a:pPr>
            <a:r>
              <a:rPr lang="en-US" altLang="zh-CN" sz="1200" b="1" smtClean="0"/>
              <a:t>Long 20 70 Calls @ 2.82.</a:t>
            </a:r>
          </a:p>
          <a:p>
            <a:pPr>
              <a:lnSpc>
                <a:spcPct val="80000"/>
              </a:lnSpc>
            </a:pPr>
            <a:r>
              <a:rPr lang="en-US" altLang="zh-CN" sz="1200" b="1" smtClean="0"/>
              <a:t>Short 20 75 Calls @ 1.02.</a:t>
            </a:r>
          </a:p>
          <a:p>
            <a:pPr>
              <a:lnSpc>
                <a:spcPct val="80000"/>
              </a:lnSpc>
            </a:pPr>
            <a:r>
              <a:rPr lang="en-US" altLang="zh-CN" sz="1200" b="1" smtClean="0"/>
              <a:t>2)Short 546 shares @ 70.00.</a:t>
            </a:r>
            <a:endParaRPr lang="zh-TW" altLang="en-US" sz="1200" b="1" smtClean="0"/>
          </a:p>
        </p:txBody>
      </p:sp>
      <p:graphicFrame>
        <p:nvGraphicFramePr>
          <p:cNvPr id="110721" name="Group 129"/>
          <p:cNvGraphicFramePr>
            <a:graphicFrameLocks noGrp="1"/>
          </p:cNvGraphicFramePr>
          <p:nvPr>
            <p:ph sz="half" idx="2"/>
          </p:nvPr>
        </p:nvGraphicFramePr>
        <p:xfrm>
          <a:off x="611188" y="2636838"/>
          <a:ext cx="7915275" cy="2663828"/>
        </p:xfrm>
        <a:graphic>
          <a:graphicData uri="http://schemas.openxmlformats.org/drawingml/2006/table">
            <a:tbl>
              <a:tblPr/>
              <a:tblGrid>
                <a:gridCol w="631825"/>
                <a:gridCol w="1074737"/>
                <a:gridCol w="1749425"/>
                <a:gridCol w="273050"/>
                <a:gridCol w="1004888"/>
                <a:gridCol w="1566862"/>
                <a:gridCol w="390525"/>
                <a:gridCol w="1223963"/>
              </a:tblGrid>
              <a:tr h="668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Row</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Risk Factor</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Short 409 Shares</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TW" altLang="en-US" sz="2000" b="0" i="0" u="none" strike="noStrike" cap="none" normalizeH="0" baseline="0" smtClean="0">
                        <a:ln>
                          <a:noFill/>
                        </a:ln>
                        <a:solidFill>
                          <a:schemeClr val="tx1"/>
                        </a:solidFill>
                        <a:effectLst/>
                        <a:latin typeface="Arial" charset="0"/>
                        <a:ea typeface="黑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Spread Total</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 </a:t>
                      </a: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Calibri" pitchFamily="34" charset="0"/>
                        </a:rPr>
                        <a:t>Multiplier</a:t>
                      </a:r>
                      <a:endParaRPr kumimoji="1" lang="en-US" altLang="zh-TW" sz="1000" b="0" i="0" u="none" strike="noStrike" cap="none" normalizeH="0" baseline="0" smtClean="0">
                        <a:ln>
                          <a:noFill/>
                        </a:ln>
                        <a:solidFill>
                          <a:schemeClr val="tx1"/>
                        </a:solidFill>
                        <a:effectLst/>
                        <a:latin typeface="Times New Roman" pitchFamily="18" charset="0"/>
                        <a:ea typeface="新細明體" charset="-12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 </a:t>
                      </a:r>
                      <a:r>
                        <a:rPr kumimoji="1" lang="en-US" altLang="zh-CN" sz="900" b="1" i="0" u="none" strike="noStrike" cap="none" normalizeH="0" baseline="0" smtClean="0">
                          <a:ln>
                            <a:noFill/>
                          </a:ln>
                          <a:solidFill>
                            <a:schemeClr val="tx1"/>
                          </a:solidFill>
                          <a:effectLst/>
                          <a:latin typeface="Calibri" pitchFamily="34" charset="0"/>
                          <a:ea typeface="宋体" pitchFamily="2" charset="-122"/>
                        </a:rPr>
                        <a:t>Quantity</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66B821"/>
                        </a:buClr>
                        <a:buSzTx/>
                        <a:buFont typeface="Wingdings" pitchFamily="2" charset="2"/>
                        <a:buNone/>
                        <a:tabLst/>
                      </a:pPr>
                      <a:endParaRPr kumimoji="0" lang="zh-TW" altLang="en-US" sz="2000" b="0" i="0" u="none" strike="noStrike" cap="none" normalizeH="0" baseline="0" smtClean="0">
                        <a:ln>
                          <a:noFill/>
                        </a:ln>
                        <a:solidFill>
                          <a:schemeClr val="tx1"/>
                        </a:solidFill>
                        <a:effectLst/>
                        <a:latin typeface="Arial" charset="0"/>
                        <a:ea typeface="黑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1" i="0" u="none" strike="noStrike" cap="none" normalizeH="0" baseline="0" smtClean="0">
                          <a:ln>
                            <a:noFill/>
                          </a:ln>
                          <a:solidFill>
                            <a:schemeClr val="tx1"/>
                          </a:solidFill>
                          <a:effectLst/>
                          <a:latin typeface="Calibri" pitchFamily="34" charset="0"/>
                          <a:ea typeface="宋体" pitchFamily="2" charset="-122"/>
                          <a:cs typeface="Times New Roman" pitchFamily="18" charset="0"/>
                        </a:rPr>
                        <a:t>Position</a:t>
                      </a:r>
                      <a:endParaRPr kumimoji="1"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1</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Price</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一</a:t>
                      </a: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70.00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($1.80  </a:t>
                      </a: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 </a:t>
                      </a: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100 </a:t>
                      </a: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900" b="0" i="0" u="none" strike="noStrike" cap="none" normalizeH="0" baseline="0" smtClean="0">
                          <a:ln>
                            <a:noFill/>
                          </a:ln>
                          <a:solidFill>
                            <a:schemeClr val="tx1"/>
                          </a:solidFill>
                          <a:effectLst/>
                          <a:latin typeface="Tahoma" pitchFamily="34" charset="0"/>
                          <a:ea typeface="宋体" pitchFamily="2" charset="-122"/>
                        </a:rPr>
                        <a:t>20)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TW"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一</a:t>
                      </a: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$34,620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857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2</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Delta</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a:t>
                      </a: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1 </a:t>
                      </a: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 </a:t>
                      </a:r>
                      <a:r>
                        <a:rPr kumimoji="1" lang="zh-CN" altLang="en-US"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一</a:t>
                      </a:r>
                      <a:r>
                        <a:rPr kumimoji="1" lang="en-US" altLang="zh-CN" sz="900" b="0" i="0" u="none" strike="noStrike" cap="none" normalizeH="0" baseline="0" smtClean="0">
                          <a:ln>
                            <a:noFill/>
                          </a:ln>
                          <a:solidFill>
                            <a:schemeClr val="tx1"/>
                          </a:solidFill>
                          <a:effectLst/>
                          <a:latin typeface="Tahoma" pitchFamily="34" charset="0"/>
                          <a:ea typeface="宋体" pitchFamily="2" charset="-122"/>
                        </a:rPr>
                        <a:t>546)</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a:t>
                      </a: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0.273 </a:t>
                      </a: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 </a:t>
                      </a:r>
                      <a:r>
                        <a:rPr kumimoji="1" lang="en-US" altLang="zh-CN" sz="900" b="0" i="0" u="none" strike="noStrike" cap="none" normalizeH="0" baseline="0" smtClean="0">
                          <a:ln>
                            <a:noFill/>
                          </a:ln>
                          <a:solidFill>
                            <a:schemeClr val="tx1"/>
                          </a:solidFill>
                          <a:effectLst/>
                          <a:latin typeface="Tahoma" pitchFamily="34" charset="0"/>
                          <a:ea typeface="宋体" pitchFamily="2" charset="-122"/>
                        </a:rPr>
                        <a:t>100 </a:t>
                      </a: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900" b="0" i="0" u="none" strike="noStrike" cap="none" normalizeH="0" baseline="0" smtClean="0">
                          <a:ln>
                            <a:noFill/>
                          </a:ln>
                          <a:solidFill>
                            <a:schemeClr val="tx1"/>
                          </a:solidFill>
                          <a:effectLst/>
                          <a:latin typeface="Tahoma" pitchFamily="34" charset="0"/>
                          <a:ea typeface="宋体" pitchFamily="2" charset="-122"/>
                        </a:rPr>
                        <a:t>20)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hMerge="1">
                  <a:txBody>
                    <a:bodyPr/>
                    <a:lstStyle/>
                    <a:p>
                      <a:endParaRPr lang="zh-TW"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一</a:t>
                      </a: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0</a:t>
                      </a:r>
                      <a:r>
                        <a:rPr kumimoji="1" lang="zh-CN" altLang="en-US"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一</a:t>
                      </a:r>
                      <a:endParaRPr kumimoji="1"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a:noFill/>
                    </a:lnT>
                    <a:lnB>
                      <a:noFill/>
                    </a:lnB>
                    <a:lnTlToBr>
                      <a:noFill/>
                    </a:lnTlToBr>
                    <a:lnBlToTr>
                      <a:noFill/>
                    </a:lnBlToTr>
                    <a:noFill/>
                  </a:tcPr>
                </a:tc>
              </a:tr>
              <a:tr h="3825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3</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Gamma</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一</a:t>
                      </a: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0</a:t>
                      </a:r>
                      <a:r>
                        <a:rPr kumimoji="1" lang="zh-CN" altLang="en-US"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一</a:t>
                      </a:r>
                      <a:endParaRPr kumimoji="1"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a:t>
                      </a: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0.010 </a:t>
                      </a: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 </a:t>
                      </a:r>
                      <a:r>
                        <a:rPr kumimoji="1" lang="en-US" altLang="zh-CN" sz="900" b="0" i="0" u="none" strike="noStrike" cap="none" normalizeH="0" baseline="0" smtClean="0">
                          <a:ln>
                            <a:noFill/>
                          </a:ln>
                          <a:solidFill>
                            <a:schemeClr val="tx1"/>
                          </a:solidFill>
                          <a:effectLst/>
                          <a:latin typeface="Tahoma" pitchFamily="34" charset="0"/>
                          <a:ea typeface="宋体" pitchFamily="2" charset="-122"/>
                        </a:rPr>
                        <a:t>100 </a:t>
                      </a: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900" b="0" i="0" u="none" strike="noStrike" cap="none" normalizeH="0" baseline="0" smtClean="0">
                          <a:ln>
                            <a:noFill/>
                          </a:ln>
                          <a:solidFill>
                            <a:schemeClr val="tx1"/>
                          </a:solidFill>
                          <a:effectLst/>
                          <a:latin typeface="Tahoma" pitchFamily="34" charset="0"/>
                          <a:ea typeface="宋体" pitchFamily="2" charset="-122"/>
                        </a:rPr>
                        <a:t>20)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hMerge="1">
                  <a:txBody>
                    <a:bodyPr/>
                    <a:lstStyle/>
                    <a:p>
                      <a:endParaRPr lang="zh-TW"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20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a:noFill/>
                    </a:lnT>
                    <a:lnB>
                      <a:noFill/>
                    </a:lnB>
                    <a:lnTlToBr>
                      <a:noFill/>
                    </a:lnTlToBr>
                    <a:lnBlToTr>
                      <a:noFill/>
                    </a:lnBlToTr>
                    <a:noFill/>
                  </a:tcPr>
                </a:tc>
              </a:tr>
              <a:tr h="3825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4</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Vega</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一</a:t>
                      </a: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0</a:t>
                      </a:r>
                      <a:r>
                        <a:rPr kumimoji="1" lang="zh-CN" altLang="en-US"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一</a:t>
                      </a:r>
                      <a:endParaRPr kumimoji="1"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a:t>
                      </a: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0.021 </a:t>
                      </a: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 </a:t>
                      </a:r>
                      <a:r>
                        <a:rPr kumimoji="1" lang="en-US" altLang="zh-CN" sz="900" b="0" i="0" u="none" strike="noStrike" cap="none" normalizeH="0" baseline="0" smtClean="0">
                          <a:ln>
                            <a:noFill/>
                          </a:ln>
                          <a:solidFill>
                            <a:schemeClr val="tx1"/>
                          </a:solidFill>
                          <a:effectLst/>
                          <a:latin typeface="Tahoma" pitchFamily="34" charset="0"/>
                          <a:ea typeface="宋体" pitchFamily="2" charset="-122"/>
                        </a:rPr>
                        <a:t>100 </a:t>
                      </a: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900" b="0" i="0" u="none" strike="noStrike" cap="none" normalizeH="0" baseline="0" smtClean="0">
                          <a:ln>
                            <a:noFill/>
                          </a:ln>
                          <a:solidFill>
                            <a:schemeClr val="tx1"/>
                          </a:solidFill>
                          <a:effectLst/>
                          <a:latin typeface="Tahoma" pitchFamily="34" charset="0"/>
                          <a:ea typeface="宋体" pitchFamily="2" charset="-122"/>
                        </a:rPr>
                        <a:t>20)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hMerge="1">
                  <a:txBody>
                    <a:bodyPr/>
                    <a:lstStyle/>
                    <a:p>
                      <a:endParaRPr lang="zh-TW"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900" b="0" i="0" u="none" strike="noStrike" cap="none" normalizeH="0" baseline="0" smtClean="0">
                          <a:ln>
                            <a:noFill/>
                          </a:ln>
                          <a:solidFill>
                            <a:schemeClr val="tx1"/>
                          </a:solidFill>
                          <a:effectLst/>
                          <a:latin typeface="Tahoma" pitchFamily="34" charset="0"/>
                          <a:ea typeface="宋体" pitchFamily="2" charset="-122"/>
                          <a:cs typeface="Tahoma" pitchFamily="34" charset="0"/>
                        </a:rPr>
                        <a:t>42</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a:noFill/>
                    </a:lnT>
                    <a:lnB>
                      <a:noFill/>
                    </a:lnB>
                    <a:lnTlToBr>
                      <a:noFill/>
                    </a:lnTlToBr>
                    <a:lnBlToTr>
                      <a:noFill/>
                    </a:lnBlToTr>
                    <a:noFill/>
                  </a:tcPr>
                </a:tc>
              </a:tr>
              <a:tr h="461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Tahoma" pitchFamily="34" charset="0"/>
                          <a:ea typeface="宋体" pitchFamily="2" charset="-122"/>
                          <a:cs typeface="Tahoma" pitchFamily="34" charset="0"/>
                        </a:rPr>
                        <a:t>5</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Tahoma" pitchFamily="34" charset="0"/>
                          <a:ea typeface="宋体" pitchFamily="2" charset="-122"/>
                          <a:cs typeface="Tahoma" pitchFamily="34" charset="0"/>
                        </a:rPr>
                        <a:t>Theta</a:t>
                      </a:r>
                      <a:endParaRPr kumimoji="1" lang="en-US" altLang="zh-CN" sz="1800" b="0" i="0" u="none" strike="noStrike" cap="none" normalizeH="0" baseline="0" smtClean="0">
                        <a:ln>
                          <a:noFill/>
                        </a:ln>
                        <a:solidFill>
                          <a:schemeClr val="tx1"/>
                        </a:solidFill>
                        <a:effectLst/>
                        <a:latin typeface="Arial" charset="0"/>
                        <a:ea typeface="宋体" pitchFamily="2" charset="-122"/>
                        <a:cs typeface="Tahoma" pitchFamily="34"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一</a:t>
                      </a:r>
                      <a:r>
                        <a:rPr kumimoji="1" lang="en-US" altLang="zh-CN" sz="1200" b="0" i="0" u="none" strike="noStrike" cap="none" normalizeH="0" baseline="0" smtClean="0">
                          <a:ln>
                            <a:noFill/>
                          </a:ln>
                          <a:solidFill>
                            <a:schemeClr val="tx1"/>
                          </a:solidFill>
                          <a:effectLst/>
                          <a:latin typeface="Tahoma" pitchFamily="34" charset="0"/>
                          <a:ea typeface="宋体" pitchFamily="2" charset="-122"/>
                          <a:cs typeface="Tahoma" pitchFamily="34" charset="0"/>
                        </a:rPr>
                        <a:t>0</a:t>
                      </a:r>
                      <a:r>
                        <a:rPr kumimoji="1" lang="zh-CN" altLang="en-US" sz="12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一</a:t>
                      </a:r>
                      <a:endParaRPr kumimoji="1"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Tahoma" pitchFamily="34" charset="0"/>
                          <a:ea typeface="宋体" pitchFamily="2" charset="-122"/>
                          <a:cs typeface="Tahoma" pitchFamily="34" charset="0"/>
                        </a:rPr>
                        <a:t>(</a:t>
                      </a:r>
                      <a:r>
                        <a:rPr kumimoji="1" lang="zh-CN" altLang="en-US" sz="12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一</a:t>
                      </a:r>
                      <a:r>
                        <a:rPr kumimoji="1" lang="en-US" altLang="zh-CN" sz="1200" b="0" i="0" u="none" strike="noStrike" cap="none" normalizeH="0" baseline="0" smtClean="0">
                          <a:ln>
                            <a:noFill/>
                          </a:ln>
                          <a:solidFill>
                            <a:schemeClr val="tx1"/>
                          </a:solidFill>
                          <a:effectLst/>
                          <a:latin typeface="Tahoma" pitchFamily="34" charset="0"/>
                          <a:ea typeface="宋体" pitchFamily="2" charset="-122"/>
                          <a:cs typeface="Tahoma" pitchFamily="34" charset="0"/>
                        </a:rPr>
                        <a:t>0.085 </a:t>
                      </a:r>
                      <a:r>
                        <a:rPr kumimoji="1" lang="en-US" altLang="zh-CN" sz="12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 </a:t>
                      </a:r>
                      <a:r>
                        <a:rPr kumimoji="1" lang="en-US" altLang="zh-CN" sz="1200" b="0" i="0" u="none" strike="noStrike" cap="none" normalizeH="0" baseline="0" smtClean="0">
                          <a:ln>
                            <a:noFill/>
                          </a:ln>
                          <a:solidFill>
                            <a:schemeClr val="tx1"/>
                          </a:solidFill>
                          <a:effectLst/>
                          <a:latin typeface="Tahoma" pitchFamily="34" charset="0"/>
                          <a:ea typeface="宋体" pitchFamily="2" charset="-122"/>
                        </a:rPr>
                        <a:t>100 </a:t>
                      </a:r>
                      <a:r>
                        <a:rPr kumimoji="1" lang="en-US" altLang="zh-CN" sz="12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r>
                        <a:rPr kumimoji="1" lang="en-US" altLang="zh-CN" sz="1200" b="0" i="0" u="none" strike="noStrike" cap="none" normalizeH="0" baseline="0" smtClean="0">
                          <a:ln>
                            <a:noFill/>
                          </a:ln>
                          <a:solidFill>
                            <a:schemeClr val="tx1"/>
                          </a:solidFill>
                          <a:effectLst/>
                          <a:latin typeface="Tahoma" pitchFamily="34" charset="0"/>
                          <a:ea typeface="宋体" pitchFamily="2" charset="-122"/>
                        </a:rPr>
                        <a:t>20)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smtClean="0">
                          <a:ln>
                            <a:noFill/>
                          </a:ln>
                          <a:solidFill>
                            <a:schemeClr val="tx1"/>
                          </a:solidFill>
                          <a:effectLst/>
                          <a:latin typeface="Arial Unicode MS" pitchFamily="34" charset="-120"/>
                          <a:ea typeface="Arial Unicode MS" pitchFamily="34" charset="-120"/>
                          <a:cs typeface="Arial Unicode MS" pitchFamily="34" charset="-120"/>
                        </a:rPr>
                        <a:t>一</a:t>
                      </a:r>
                      <a:r>
                        <a:rPr kumimoji="1" lang="en-US" altLang="zh-CN" sz="1200" b="0" i="0" u="none" strike="noStrike" cap="none" normalizeH="0" baseline="0" smtClean="0">
                          <a:ln>
                            <a:noFill/>
                          </a:ln>
                          <a:solidFill>
                            <a:schemeClr val="tx1"/>
                          </a:solidFill>
                          <a:effectLst/>
                          <a:latin typeface="Tahoma" pitchFamily="34" charset="0"/>
                          <a:ea typeface="宋体" pitchFamily="2" charset="-122"/>
                          <a:cs typeface="Tahoma" pitchFamily="34" charset="0"/>
                        </a:rPr>
                        <a:t>170</a:t>
                      </a:r>
                      <a:endParaRPr kumimoji="1"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0720" name="Rectangle 128"/>
          <p:cNvSpPr>
            <a:spLocks noChangeArrowheads="1"/>
          </p:cNvSpPr>
          <p:nvPr/>
        </p:nvSpPr>
        <p:spPr bwMode="auto">
          <a:xfrm>
            <a:off x="323850" y="5535613"/>
            <a:ext cx="7993063" cy="641350"/>
          </a:xfrm>
          <a:prstGeom prst="rect">
            <a:avLst/>
          </a:prstGeom>
          <a:noFill/>
          <a:ln w="9525">
            <a:noFill/>
            <a:miter lim="800000"/>
            <a:headEnd/>
            <a:tailEnd/>
          </a:ln>
          <a:effectLst/>
        </p:spPr>
        <p:txBody>
          <a:bodyPr anchor="ctr">
            <a:spAutoFit/>
          </a:bodyPr>
          <a:lstStyle/>
          <a:p>
            <a:r>
              <a:rPr lang="zh-CN" altLang="en-US">
                <a:ea typeface="宋体" pitchFamily="2" charset="-122"/>
              </a:rPr>
              <a:t>主要假设</a:t>
            </a:r>
            <a:r>
              <a:rPr lang="en-US" altLang="zh-CN">
                <a:ea typeface="宋体" pitchFamily="2" charset="-122"/>
              </a:rPr>
              <a:t>: Stock price, 70; days to expiration, 35; volatility, 31%; interest rate, 4%, dividends, none; 7-day theta</a:t>
            </a:r>
            <a:r>
              <a:rPr lang="en-US" altLang="zh-TW"/>
              <a:t> .</a:t>
            </a:r>
          </a:p>
        </p:txBody>
      </p:sp>
      <p:sp>
        <p:nvSpPr>
          <p:cNvPr id="2" name="投影片編號版面配置區 1"/>
          <p:cNvSpPr>
            <a:spLocks noGrp="1"/>
          </p:cNvSpPr>
          <p:nvPr>
            <p:ph type="sldNum" sz="quarter" idx="10"/>
          </p:nvPr>
        </p:nvSpPr>
        <p:spPr/>
        <p:txBody>
          <a:bodyPr/>
          <a:lstStyle/>
          <a:p>
            <a:pPr>
              <a:defRPr/>
            </a:pPr>
            <a:r>
              <a:rPr lang="en-US" altLang="zh-CN" smtClean="0"/>
              <a:t>- </a:t>
            </a:r>
            <a:fld id="{12A39F48-DF6B-4E6F-A491-FFC62E187566}" type="slidenum">
              <a:rPr lang="en-US" altLang="zh-CN" smtClean="0"/>
              <a:pPr>
                <a:defRPr/>
              </a:pPr>
              <a:t>60</a:t>
            </a:fld>
            <a:r>
              <a:rPr lang="en-US" altLang="zh-CN" smtClean="0"/>
              <a:t> -</a:t>
            </a:r>
            <a:endParaRPr lang="en-US" altLang="zh-CN"/>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sz="2400" smtClean="0"/>
              <a:t>Delta-</a:t>
            </a:r>
            <a:r>
              <a:rPr lang="zh-CN" altLang="en-US" sz="2400" smtClean="0"/>
              <a:t>中性之头寸组合之风险分析</a:t>
            </a:r>
            <a:br>
              <a:rPr lang="zh-CN" altLang="en-US" sz="2400" smtClean="0"/>
            </a:br>
            <a:r>
              <a:rPr lang="zh-CN" altLang="en-US" sz="2400" smtClean="0"/>
              <a:t>两项问题</a:t>
            </a:r>
            <a:r>
              <a:rPr lang="en-US" altLang="zh-CN" sz="2400" smtClean="0"/>
              <a:t>:</a:t>
            </a:r>
            <a:endParaRPr lang="zh-TW" altLang="en-US" sz="2400" smtClean="0"/>
          </a:p>
        </p:txBody>
      </p:sp>
      <p:sp>
        <p:nvSpPr>
          <p:cNvPr id="111619" name="Rectangle 3"/>
          <p:cNvSpPr>
            <a:spLocks noGrp="1" noChangeArrowheads="1"/>
          </p:cNvSpPr>
          <p:nvPr>
            <p:ph type="body" idx="1"/>
          </p:nvPr>
        </p:nvSpPr>
        <p:spPr>
          <a:xfrm>
            <a:off x="611560" y="1700808"/>
            <a:ext cx="8229600" cy="3529012"/>
          </a:xfrm>
        </p:spPr>
        <p:txBody>
          <a:bodyPr/>
          <a:lstStyle/>
          <a:p>
            <a:pPr marL="457200" indent="-457200">
              <a:buFont typeface="Wingdings" pitchFamily="2" charset="2"/>
              <a:buAutoNum type="arabicPeriod"/>
            </a:pPr>
            <a:r>
              <a:rPr lang="zh-CN" altLang="en-US" sz="2000" dirty="0" smtClean="0"/>
              <a:t>收到的</a:t>
            </a:r>
            <a:r>
              <a:rPr lang="en-US" altLang="zh-CN" sz="2000" dirty="0" smtClean="0"/>
              <a:t>$34,620</a:t>
            </a:r>
            <a:r>
              <a:rPr lang="zh-CN" altLang="en-US" sz="2000" dirty="0" smtClean="0"/>
              <a:t>是最高获利吗</a:t>
            </a:r>
            <a:r>
              <a:rPr lang="en-US" altLang="zh-CN" sz="2000" dirty="0" smtClean="0"/>
              <a:t>?</a:t>
            </a:r>
            <a:r>
              <a:rPr lang="en-US" altLang="zh-TW" sz="2000" dirty="0" smtClean="0"/>
              <a:t> </a:t>
            </a:r>
            <a:r>
              <a:rPr lang="en-US" altLang="zh-CN" sz="2000" dirty="0" smtClean="0"/>
              <a:t> </a:t>
            </a:r>
            <a:r>
              <a:rPr lang="zh-CN" altLang="en-US" sz="2000" dirty="0" smtClean="0"/>
              <a:t>天下有没有白吃的午餐</a:t>
            </a:r>
            <a:r>
              <a:rPr lang="en-US" altLang="zh-CN" sz="2000" dirty="0" smtClean="0"/>
              <a:t>?</a:t>
            </a:r>
            <a:endParaRPr lang="en-US" altLang="zh-TW" sz="2000" dirty="0" smtClean="0"/>
          </a:p>
          <a:p>
            <a:pPr marL="457200" indent="-457200">
              <a:buFont typeface="Wingdings" pitchFamily="2" charset="2"/>
              <a:buAutoNum type="arabicPeriod"/>
            </a:pPr>
            <a:r>
              <a:rPr lang="en-US" altLang="zh-CN" sz="2000" b="1" dirty="0" smtClean="0"/>
              <a:t>Delta-</a:t>
            </a:r>
            <a:r>
              <a:rPr lang="zh-CN" altLang="en-US" sz="2000" b="1" dirty="0" smtClean="0"/>
              <a:t>中性之头寸组合在任何目标资产价格波动都不会有损益吗</a:t>
            </a:r>
            <a:r>
              <a:rPr lang="en-US" altLang="zh-CN" sz="2000" b="1" dirty="0" smtClean="0"/>
              <a:t>?</a:t>
            </a:r>
            <a:r>
              <a:rPr lang="en-US" altLang="zh-TW" sz="2000" b="1" dirty="0" smtClean="0"/>
              <a:t>         </a:t>
            </a:r>
            <a:endParaRPr lang="en-US" altLang="zh-CN" sz="2000" b="1" dirty="0" smtClean="0"/>
          </a:p>
          <a:p>
            <a:pPr marL="457200" indent="-457200">
              <a:buFont typeface="Wingdings" pitchFamily="2" charset="2"/>
              <a:buNone/>
            </a:pPr>
            <a:r>
              <a:rPr lang="en-US" altLang="zh-TW" sz="2000" b="1" dirty="0" smtClean="0"/>
              <a:t>      </a:t>
            </a:r>
            <a:r>
              <a:rPr lang="en-US" altLang="zh-CN" sz="2000" b="1" dirty="0" smtClean="0"/>
              <a:t>Answer:</a:t>
            </a:r>
            <a:r>
              <a:rPr lang="zh-CN" altLang="en-US" sz="2000" b="1" dirty="0" smtClean="0"/>
              <a:t>损益平衡点在</a:t>
            </a:r>
            <a:r>
              <a:rPr lang="en-US" altLang="zh-CN" sz="2000" dirty="0" smtClean="0"/>
              <a:t>68 </a:t>
            </a:r>
            <a:r>
              <a:rPr lang="zh-CN" altLang="en-US" sz="2000" dirty="0" smtClean="0"/>
              <a:t>与 </a:t>
            </a:r>
            <a:r>
              <a:rPr lang="en-US" altLang="zh-CN" sz="2000" dirty="0" smtClean="0"/>
              <a:t>76</a:t>
            </a:r>
            <a:r>
              <a:rPr lang="zh-CN" altLang="en-US" sz="2000" dirty="0" smtClean="0"/>
              <a:t>之间。</a:t>
            </a:r>
            <a:endParaRPr lang="zh-CN" altLang="zh-TW" sz="2000" dirty="0" smtClean="0"/>
          </a:p>
          <a:p>
            <a:pPr marL="457200" indent="-457200">
              <a:buFont typeface="Wingdings" pitchFamily="2" charset="2"/>
              <a:buNone/>
            </a:pPr>
            <a:r>
              <a:rPr lang="en-US" altLang="zh-TW" sz="2000" b="1" dirty="0" smtClean="0"/>
              <a:t>3.   </a:t>
            </a:r>
            <a:r>
              <a:rPr lang="zh-CN" altLang="en-US" sz="2000" b="1" dirty="0" smtClean="0"/>
              <a:t>甚么风险因子变动会影响</a:t>
            </a:r>
            <a:r>
              <a:rPr lang="en-US" altLang="zh-CN" sz="2000" b="1" dirty="0" smtClean="0"/>
              <a:t>Delta-</a:t>
            </a:r>
            <a:r>
              <a:rPr lang="zh-CN" altLang="en-US" sz="2000" b="1" dirty="0" smtClean="0"/>
              <a:t>中性之头寸组合损益</a:t>
            </a:r>
            <a:r>
              <a:rPr lang="en-US" altLang="zh-CN" sz="2000" b="1" dirty="0" smtClean="0"/>
              <a:t>?</a:t>
            </a:r>
          </a:p>
          <a:p>
            <a:pPr marL="457200" indent="-457200">
              <a:buFont typeface="Wingdings" pitchFamily="2" charset="2"/>
              <a:buNone/>
            </a:pPr>
            <a:r>
              <a:rPr lang="en-US" altLang="zh-TW" sz="2000" b="1" dirty="0" smtClean="0"/>
              <a:t>      </a:t>
            </a:r>
            <a:r>
              <a:rPr lang="en-US" altLang="zh-CN" sz="2000" b="1" dirty="0" err="1" smtClean="0"/>
              <a:t>Answer:</a:t>
            </a:r>
            <a:r>
              <a:rPr lang="en-US" altLang="zh-CN" sz="2000" dirty="0" err="1" smtClean="0"/>
              <a:t>The</a:t>
            </a:r>
            <a:r>
              <a:rPr lang="en-US" altLang="zh-CN" sz="2000" dirty="0" smtClean="0"/>
              <a:t> gamma +20, </a:t>
            </a:r>
            <a:r>
              <a:rPr lang="en-US" altLang="zh-CN" sz="2000" dirty="0" err="1" smtClean="0"/>
              <a:t>vega</a:t>
            </a:r>
            <a:r>
              <a:rPr lang="en-US" altLang="zh-CN" sz="2000" dirty="0" smtClean="0"/>
              <a:t>  +42, and the theta -170. </a:t>
            </a:r>
            <a:endParaRPr lang="en-US" altLang="zh-TW" sz="2000" dirty="0" smtClean="0"/>
          </a:p>
          <a:p>
            <a:pPr marL="457200" indent="-457200">
              <a:buFont typeface="Wingdings" pitchFamily="2" charset="2"/>
              <a:buNone/>
            </a:pPr>
            <a:r>
              <a:rPr lang="en-US" altLang="zh-TW" sz="2000" dirty="0" smtClean="0"/>
              <a:t>4.    </a:t>
            </a:r>
            <a:r>
              <a:rPr lang="zh-CN" altLang="en-US" sz="2000" dirty="0" smtClean="0"/>
              <a:t>所以其他风险因子变动仍会影响</a:t>
            </a:r>
            <a:r>
              <a:rPr lang="en-US" altLang="zh-CN" sz="2000" b="1" dirty="0" smtClean="0"/>
              <a:t>Delta-</a:t>
            </a:r>
            <a:r>
              <a:rPr lang="zh-CN" altLang="en-US" sz="2000" b="1" dirty="0" smtClean="0"/>
              <a:t>中性之头寸组合损益。</a:t>
            </a:r>
            <a:endParaRPr lang="zh-CN" altLang="en-US" sz="2000" dirty="0" smtClean="0"/>
          </a:p>
          <a:p>
            <a:pPr marL="457200" indent="-457200">
              <a:buFont typeface="Wingdings" pitchFamily="2" charset="2"/>
              <a:buNone/>
            </a:pPr>
            <a:r>
              <a:rPr lang="en-US" altLang="zh-TW" sz="2000" dirty="0" smtClean="0"/>
              <a:t>5.    </a:t>
            </a:r>
            <a:r>
              <a:rPr lang="zh-CN" altLang="en-US" sz="2000" dirty="0" smtClean="0"/>
              <a:t>如何衡量与管理</a:t>
            </a:r>
            <a:r>
              <a:rPr lang="en-US" altLang="zh-CN" sz="2000" b="1" dirty="0" smtClean="0"/>
              <a:t>Delta-</a:t>
            </a:r>
            <a:r>
              <a:rPr lang="zh-CN" altLang="en-US" sz="2000" b="1" dirty="0" smtClean="0"/>
              <a:t>中性之头寸组合损益风险</a:t>
            </a:r>
            <a:r>
              <a:rPr lang="en-US" altLang="zh-CN" sz="2000" b="1" dirty="0" smtClean="0"/>
              <a:t>?</a:t>
            </a:r>
            <a:r>
              <a:rPr lang="en-US" altLang="zh-TW" sz="2000" dirty="0" smtClean="0"/>
              <a:t> </a:t>
            </a:r>
            <a:endParaRPr lang="zh-TW" altLang="en-US" sz="2000"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61</a:t>
            </a:fld>
            <a:r>
              <a:rPr lang="en-US" altLang="zh-CN" smtClean="0"/>
              <a:t> -</a:t>
            </a:r>
            <a:endParaRPr lang="en-US" altLang="zh-CN"/>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sz="2400" smtClean="0"/>
              <a:t>希腊字母衡量期权组合头寸风险的最大问题</a:t>
            </a:r>
            <a:r>
              <a:rPr lang="zh-TW" altLang="en-US" sz="2400" smtClean="0"/>
              <a:t> </a:t>
            </a:r>
          </a:p>
        </p:txBody>
      </p:sp>
      <p:sp>
        <p:nvSpPr>
          <p:cNvPr id="112643" name="Rectangle 3"/>
          <p:cNvSpPr>
            <a:spLocks noGrp="1" noChangeArrowheads="1"/>
          </p:cNvSpPr>
          <p:nvPr>
            <p:ph type="body" idx="1"/>
          </p:nvPr>
        </p:nvSpPr>
        <p:spPr>
          <a:xfrm>
            <a:off x="611560" y="1772816"/>
            <a:ext cx="8229600" cy="3529012"/>
          </a:xfrm>
        </p:spPr>
        <p:txBody>
          <a:bodyPr/>
          <a:lstStyle/>
          <a:p>
            <a:r>
              <a:rPr lang="zh-CN" altLang="en-US" dirty="0" smtClean="0"/>
              <a:t>是假设其他情况不变</a:t>
            </a:r>
          </a:p>
          <a:p>
            <a:r>
              <a:rPr lang="zh-CN" altLang="en-US" dirty="0" smtClean="0"/>
              <a:t>但实际上所有风险因子都随时在变</a:t>
            </a:r>
          </a:p>
          <a:p>
            <a:r>
              <a:rPr lang="zh-CN" altLang="en-US" dirty="0" smtClean="0"/>
              <a:t>因此希腊字母衡量期权组合头寸风险就不够精确</a:t>
            </a:r>
          </a:p>
          <a:p>
            <a:r>
              <a:rPr lang="zh-CN" altLang="en-US" dirty="0" smtClean="0"/>
              <a:t>而必须靠组合式风险值</a:t>
            </a:r>
            <a:r>
              <a:rPr lang="en-US" altLang="zh-CN" dirty="0" smtClean="0"/>
              <a:t>(VAR)</a:t>
            </a:r>
            <a:r>
              <a:rPr lang="zh-CN" altLang="en-US" dirty="0" smtClean="0"/>
              <a:t>风险衡量系统</a:t>
            </a:r>
          </a:p>
          <a:p>
            <a:r>
              <a:rPr lang="zh-CN" altLang="en-US" dirty="0" smtClean="0"/>
              <a:t>最有名也是最通用的组合式风险值风险衡量系统是</a:t>
            </a:r>
          </a:p>
          <a:p>
            <a:r>
              <a:rPr lang="en-US" altLang="zh-CN" dirty="0" smtClean="0"/>
              <a:t>SPAN</a:t>
            </a:r>
            <a:endParaRPr lang="zh-TW" altLang="en-US"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62</a:t>
            </a:fld>
            <a:r>
              <a:rPr lang="en-US" altLang="zh-CN" smtClean="0"/>
              <a:t> -</a:t>
            </a:r>
            <a:endParaRPr lang="en-US" altLang="zh-CN"/>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smtClean="0"/>
              <a:t>卖空</a:t>
            </a:r>
            <a:r>
              <a:rPr lang="en-US" altLang="zh-CN" smtClean="0"/>
              <a:t>11</a:t>
            </a:r>
            <a:r>
              <a:rPr lang="zh-CN" altLang="en-US" smtClean="0"/>
              <a:t>手股指期权的风险因子如下表</a:t>
            </a:r>
            <a:endParaRPr lang="zh-TW" altLang="en-US" smtClean="0"/>
          </a:p>
        </p:txBody>
      </p:sp>
      <p:sp>
        <p:nvSpPr>
          <p:cNvPr id="113667" name="Rectangle 3"/>
          <p:cNvSpPr>
            <a:spLocks noGrp="1" noChangeArrowheads="1"/>
          </p:cNvSpPr>
          <p:nvPr>
            <p:ph type="body" idx="1"/>
          </p:nvPr>
        </p:nvSpPr>
        <p:spPr>
          <a:xfrm>
            <a:off x="539552" y="1844824"/>
            <a:ext cx="8229600" cy="3529012"/>
          </a:xfrm>
          <a:noFill/>
          <a:ln>
            <a:solidFill>
              <a:schemeClr val="tx1"/>
            </a:solidFill>
          </a:ln>
        </p:spPr>
        <p:txBody>
          <a:bodyPr/>
          <a:lstStyle/>
          <a:p>
            <a:r>
              <a:rPr lang="zh-CN" altLang="en-US" smtClean="0"/>
              <a:t>只要买进</a:t>
            </a:r>
            <a:r>
              <a:rPr lang="en-US" altLang="zh-CN" smtClean="0"/>
              <a:t>2 </a:t>
            </a:r>
            <a:r>
              <a:rPr lang="zh-CN" altLang="en-US" smtClean="0"/>
              <a:t>手股指期货则净</a:t>
            </a:r>
            <a:r>
              <a:rPr lang="en-US" altLang="zh-CN" smtClean="0"/>
              <a:t>Delta</a:t>
            </a:r>
            <a:r>
              <a:rPr lang="zh-CN" altLang="en-US" smtClean="0"/>
              <a:t>接近零</a:t>
            </a:r>
            <a:r>
              <a:rPr lang="en-US" altLang="zh-CN" smtClean="0"/>
              <a:t>(0.07)</a:t>
            </a:r>
          </a:p>
          <a:p>
            <a:r>
              <a:rPr lang="en-US" altLang="zh-CN" smtClean="0"/>
              <a:t>Delta</a:t>
            </a:r>
            <a:r>
              <a:rPr lang="zh-CN" altLang="en-US" smtClean="0"/>
              <a:t>金额只有</a:t>
            </a:r>
            <a:r>
              <a:rPr lang="en-US" altLang="zh-CN" smtClean="0"/>
              <a:t>7</a:t>
            </a:r>
            <a:r>
              <a:rPr lang="zh-CN" altLang="en-US" smtClean="0"/>
              <a:t>元</a:t>
            </a:r>
            <a:r>
              <a:rPr lang="en-US" altLang="zh-CN" smtClean="0"/>
              <a:t>,</a:t>
            </a:r>
            <a:r>
              <a:rPr lang="zh-CN" altLang="en-US" smtClean="0"/>
              <a:t>但此头寸的风险在哪里</a:t>
            </a:r>
            <a:r>
              <a:rPr lang="en-US" altLang="zh-CN" smtClean="0"/>
              <a:t>?</a:t>
            </a:r>
            <a:endParaRPr lang="en-US" altLang="zh-TW" smtClean="0"/>
          </a:p>
          <a:p>
            <a:endParaRPr lang="zh-TW" altLang="en-US" smtClean="0"/>
          </a:p>
        </p:txBody>
      </p:sp>
      <p:pic>
        <p:nvPicPr>
          <p:cNvPr id="113668" name="圖片 14"/>
          <p:cNvPicPr>
            <a:picLocks noChangeAspect="1" noChangeArrowheads="1"/>
          </p:cNvPicPr>
          <p:nvPr/>
        </p:nvPicPr>
        <p:blipFill>
          <a:blip r:embed="rId2"/>
          <a:srcRect/>
          <a:stretch>
            <a:fillRect/>
          </a:stretch>
        </p:blipFill>
        <p:spPr bwMode="auto">
          <a:xfrm>
            <a:off x="755650" y="3213100"/>
            <a:ext cx="7129463" cy="1893888"/>
          </a:xfrm>
          <a:prstGeom prst="rect">
            <a:avLst/>
          </a:prstGeom>
          <a:noFill/>
          <a:ln w="9525">
            <a:noFill/>
            <a:miter lim="800000"/>
            <a:headEnd/>
            <a:tailEnd/>
          </a:ln>
        </p:spPr>
      </p:pic>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63</a:t>
            </a:fld>
            <a:r>
              <a:rPr lang="en-US" altLang="zh-CN" smtClean="0"/>
              <a:t> -</a:t>
            </a:r>
            <a:endParaRPr lang="en-US" altLang="zh-CN"/>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95288" y="836613"/>
            <a:ext cx="7561262" cy="647700"/>
          </a:xfrm>
        </p:spPr>
        <p:txBody>
          <a:bodyPr/>
          <a:lstStyle/>
          <a:p>
            <a:r>
              <a:rPr lang="zh-CN" altLang="en-US" sz="2400" smtClean="0"/>
              <a:t>卖空</a:t>
            </a:r>
            <a:r>
              <a:rPr lang="en-US" altLang="zh-CN" sz="2400" smtClean="0"/>
              <a:t>11</a:t>
            </a:r>
            <a:r>
              <a:rPr lang="zh-CN" altLang="en-US" sz="2400" smtClean="0"/>
              <a:t>手股指期权与买进</a:t>
            </a:r>
            <a:r>
              <a:rPr lang="en-US" altLang="zh-CN" sz="2400" smtClean="0"/>
              <a:t>2 </a:t>
            </a:r>
            <a:r>
              <a:rPr lang="zh-CN" altLang="en-US" sz="2400" smtClean="0"/>
              <a:t>手股指期货之风险</a:t>
            </a:r>
            <a:endParaRPr lang="zh-TW" altLang="en-US" sz="2400" smtClean="0"/>
          </a:p>
        </p:txBody>
      </p:sp>
      <p:sp>
        <p:nvSpPr>
          <p:cNvPr id="114691" name="Rectangle 3"/>
          <p:cNvSpPr>
            <a:spLocks noGrp="1" noChangeArrowheads="1"/>
          </p:cNvSpPr>
          <p:nvPr>
            <p:ph type="body" idx="1"/>
          </p:nvPr>
        </p:nvSpPr>
        <p:spPr>
          <a:xfrm>
            <a:off x="467544" y="1772816"/>
            <a:ext cx="8229600" cy="3529012"/>
          </a:xfrm>
        </p:spPr>
        <p:txBody>
          <a:bodyPr/>
          <a:lstStyle/>
          <a:p>
            <a:r>
              <a:rPr lang="zh-CN" altLang="en-US" smtClean="0"/>
              <a:t>卖空</a:t>
            </a:r>
            <a:r>
              <a:rPr lang="en-US" altLang="zh-CN" smtClean="0"/>
              <a:t>11</a:t>
            </a:r>
            <a:r>
              <a:rPr lang="zh-CN" altLang="en-US" smtClean="0"/>
              <a:t>手股指期权与买进</a:t>
            </a:r>
            <a:r>
              <a:rPr lang="en-US" altLang="zh-CN" smtClean="0"/>
              <a:t>2 </a:t>
            </a:r>
            <a:r>
              <a:rPr lang="zh-CN" altLang="en-US" smtClean="0"/>
              <a:t>手股指期货之风险</a:t>
            </a:r>
          </a:p>
          <a:p>
            <a:r>
              <a:rPr lang="zh-CN" altLang="en-US" smtClean="0"/>
              <a:t>根据</a:t>
            </a:r>
            <a:r>
              <a:rPr lang="en-US" altLang="zh-CN" smtClean="0"/>
              <a:t>SPAN</a:t>
            </a:r>
            <a:r>
              <a:rPr lang="zh-CN" altLang="en-US" smtClean="0"/>
              <a:t>的逻辑卖空</a:t>
            </a:r>
            <a:r>
              <a:rPr lang="en-US" altLang="zh-CN" smtClean="0"/>
              <a:t>11</a:t>
            </a:r>
            <a:r>
              <a:rPr lang="zh-CN" altLang="en-US" smtClean="0"/>
              <a:t>手股指期权与买进</a:t>
            </a:r>
            <a:r>
              <a:rPr lang="en-US" altLang="zh-CN" smtClean="0"/>
              <a:t>2 </a:t>
            </a:r>
            <a:r>
              <a:rPr lang="zh-CN" altLang="en-US" smtClean="0"/>
              <a:t>手股指期货之净</a:t>
            </a:r>
            <a:r>
              <a:rPr lang="en-US" altLang="zh-CN" smtClean="0"/>
              <a:t>delta</a:t>
            </a:r>
            <a:r>
              <a:rPr lang="zh-CN" altLang="en-US" smtClean="0"/>
              <a:t>虽然接近零</a:t>
            </a:r>
            <a:r>
              <a:rPr lang="en-US" altLang="zh-CN" smtClean="0"/>
              <a:t>,</a:t>
            </a:r>
            <a:r>
              <a:rPr lang="zh-CN" altLang="en-US" smtClean="0"/>
              <a:t>但此头寸一天的风险仍达</a:t>
            </a:r>
            <a:r>
              <a:rPr lang="en-US" altLang="zh-CN" smtClean="0"/>
              <a:t>18,866</a:t>
            </a:r>
            <a:r>
              <a:rPr lang="zh-CN" altLang="en-US" smtClean="0"/>
              <a:t>这是做此交易的投资者至少要额外拿出的保证进</a:t>
            </a:r>
            <a:r>
              <a:rPr lang="en-US" altLang="zh-CN" smtClean="0"/>
              <a:t>,</a:t>
            </a:r>
            <a:r>
              <a:rPr lang="zh-CN" altLang="en-US" smtClean="0"/>
              <a:t>加上收到的权利金</a:t>
            </a:r>
            <a:r>
              <a:rPr lang="en-US" altLang="zh-CN" smtClean="0"/>
              <a:t>58,009,</a:t>
            </a:r>
            <a:r>
              <a:rPr lang="zh-CN" altLang="en-US" smtClean="0"/>
              <a:t>所以根据</a:t>
            </a:r>
            <a:r>
              <a:rPr lang="en-US" altLang="zh-CN" smtClean="0"/>
              <a:t>SPAN</a:t>
            </a:r>
            <a:r>
              <a:rPr lang="zh-CN" altLang="en-US" smtClean="0"/>
              <a:t>组合式风险值估算</a:t>
            </a:r>
            <a:r>
              <a:rPr lang="en-US" altLang="zh-CN" smtClean="0"/>
              <a:t>,</a:t>
            </a:r>
            <a:r>
              <a:rPr lang="zh-CN" altLang="en-US" smtClean="0"/>
              <a:t>此头寸仍必须有高达</a:t>
            </a:r>
            <a:r>
              <a:rPr lang="en-US" altLang="zh-CN" smtClean="0"/>
              <a:t>76,875</a:t>
            </a:r>
            <a:r>
              <a:rPr lang="zh-CN" altLang="en-US" smtClean="0"/>
              <a:t>元的保证金需求！</a:t>
            </a:r>
            <a:r>
              <a:rPr lang="zh-TW" altLang="en-US"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64</a:t>
            </a:fld>
            <a:r>
              <a:rPr lang="en-US" altLang="zh-CN" smtClean="0"/>
              <a:t> -</a:t>
            </a:r>
            <a:endParaRPr lang="en-US" altLang="zh-CN"/>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95288" y="836613"/>
            <a:ext cx="7561262" cy="647700"/>
          </a:xfrm>
        </p:spPr>
        <p:txBody>
          <a:bodyPr/>
          <a:lstStyle/>
          <a:p>
            <a:r>
              <a:rPr lang="zh-CN" altLang="en-US" sz="2400" smtClean="0"/>
              <a:t>如何使用组合式风险衡量系统衡量期权头寸风险</a:t>
            </a:r>
            <a:r>
              <a:rPr lang="en-US" altLang="zh-CN" sz="2400" smtClean="0"/>
              <a:t>?</a:t>
            </a:r>
            <a:br>
              <a:rPr lang="en-US" altLang="zh-CN" sz="2400" smtClean="0"/>
            </a:br>
            <a:r>
              <a:rPr lang="en-US" altLang="zh-CN" sz="2400" smtClean="0"/>
              <a:t>SPAN</a:t>
            </a:r>
            <a:r>
              <a:rPr lang="zh-CN" altLang="en-US" sz="2400" smtClean="0"/>
              <a:t>系统简介</a:t>
            </a:r>
            <a:endParaRPr lang="zh-TW" altLang="en-US" sz="2400" smtClean="0"/>
          </a:p>
        </p:txBody>
      </p:sp>
      <p:sp>
        <p:nvSpPr>
          <p:cNvPr id="115715" name="Rectangle 3"/>
          <p:cNvSpPr>
            <a:spLocks noGrp="1" noChangeArrowheads="1"/>
          </p:cNvSpPr>
          <p:nvPr>
            <p:ph type="body" idx="1"/>
          </p:nvPr>
        </p:nvSpPr>
        <p:spPr>
          <a:xfrm>
            <a:off x="468313" y="1700213"/>
            <a:ext cx="8229600" cy="4681537"/>
          </a:xfrm>
        </p:spPr>
        <p:txBody>
          <a:bodyPr/>
          <a:lstStyle/>
          <a:p>
            <a:r>
              <a:rPr lang="zh-CN" altLang="en-US" sz="2000" smtClean="0"/>
              <a:t>由芝加哥交易所集团前身</a:t>
            </a:r>
            <a:r>
              <a:rPr lang="en-US" altLang="zh-CN" sz="2000" smtClean="0"/>
              <a:t>CME</a:t>
            </a:r>
            <a:r>
              <a:rPr lang="zh-CN" altLang="en-US" sz="2000" smtClean="0"/>
              <a:t>于</a:t>
            </a:r>
            <a:r>
              <a:rPr lang="en-US" altLang="zh-CN" sz="2000" smtClean="0"/>
              <a:t>1988</a:t>
            </a:r>
            <a:r>
              <a:rPr lang="zh-CN" altLang="en-US" sz="2000" smtClean="0"/>
              <a:t>年</a:t>
            </a:r>
            <a:r>
              <a:rPr lang="en-US" altLang="zh-CN" sz="2000" smtClean="0"/>
              <a:t>12</a:t>
            </a:r>
            <a:r>
              <a:rPr lang="zh-CN" altLang="en-US" sz="2000" smtClean="0"/>
              <a:t>月份推出之</a:t>
            </a:r>
            <a:r>
              <a:rPr lang="en-US" altLang="zh-CN" sz="2000" smtClean="0"/>
              <a:t>SPAN</a:t>
            </a:r>
            <a:r>
              <a:rPr lang="zh-CN" altLang="en-US" sz="2000" smtClean="0"/>
              <a:t>保证金系统，主要是以情节模拟法计算期货与选择权商品整体组合的最大风险来计取应收的保证金。</a:t>
            </a:r>
          </a:p>
          <a:p>
            <a:r>
              <a:rPr lang="en-US" altLang="zh-CN" sz="2000" smtClean="0"/>
              <a:t>SPAN</a:t>
            </a:r>
            <a:r>
              <a:rPr lang="zh-CN" altLang="en-US" sz="2000" smtClean="0"/>
              <a:t>将整体组合依商品群分类，对同一商品群组合之总风险，则以明日目标资产价格与波动率之可能变动区间的组合，来计算此同一商品群组合部位可能的最大损失，即估计价格侦测风险 </a:t>
            </a:r>
            <a:r>
              <a:rPr lang="en-US" altLang="zh-CN" sz="2000" smtClean="0"/>
              <a:t>(scanning risk charge)</a:t>
            </a:r>
            <a:r>
              <a:rPr lang="zh-CN" altLang="en-US" sz="2000" smtClean="0"/>
              <a:t>，之后再加上同一商品群组合中的跨月风险价差估计 </a:t>
            </a:r>
            <a:r>
              <a:rPr lang="en-US" altLang="zh-CN" sz="2000" smtClean="0"/>
              <a:t>(intra-month spread charge)</a:t>
            </a:r>
            <a:r>
              <a:rPr lang="zh-CN" altLang="en-US" sz="2000" smtClean="0"/>
              <a:t>，再加上同一商品群组合中有到期月份需交割之交割风险估计 </a:t>
            </a:r>
            <a:r>
              <a:rPr lang="en-US" altLang="zh-CN" sz="2000" smtClean="0"/>
              <a:t>(delivery month charge)</a:t>
            </a:r>
            <a:r>
              <a:rPr lang="zh-CN" altLang="en-US" sz="2000" smtClean="0"/>
              <a:t>，即可得到该商品群组合之总风险。而整体投资组合的总风险则为不同商品群组合之总风险加总，再扣除跨商品群之价差风险折抵 </a:t>
            </a:r>
            <a:r>
              <a:rPr lang="en-US" altLang="zh-CN" sz="2000" smtClean="0"/>
              <a:t>(inter-commodity spread charge)</a:t>
            </a:r>
            <a:r>
              <a:rPr lang="zh-CN" altLang="en-US" sz="2000" smtClean="0"/>
              <a:t>，此最终之投资组合总体风险则为计算应缴保证金的基础。</a:t>
            </a:r>
          </a:p>
          <a:p>
            <a:r>
              <a:rPr lang="zh-CN" altLang="en-US" sz="2000" smtClean="0"/>
              <a:t>目前世界上主要交易齐全的期货交易所或结算大都使用</a:t>
            </a:r>
            <a:r>
              <a:rPr lang="en-US" altLang="zh-CN" sz="2000" smtClean="0"/>
              <a:t>SPAN</a:t>
            </a:r>
            <a:r>
              <a:rPr lang="zh-CN" altLang="en-US" sz="2000" smtClean="0"/>
              <a:t>做为含期权头寸之风险衡量与保证金的计算。</a:t>
            </a:r>
            <a:r>
              <a:rPr lang="zh-TW" altLang="en-US" sz="200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65</a:t>
            </a:fld>
            <a:r>
              <a:rPr lang="en-US" altLang="zh-CN" smtClean="0"/>
              <a:t> -</a:t>
            </a:r>
            <a:endParaRPr lang="en-US" altLang="zh-CN"/>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smtClean="0"/>
              <a:t>三、期权头寸风险管理方法</a:t>
            </a:r>
            <a:endParaRPr lang="zh-TW" altLang="en-US" smtClean="0"/>
          </a:p>
        </p:txBody>
      </p:sp>
      <p:sp>
        <p:nvSpPr>
          <p:cNvPr id="116739" name="Rectangle 3"/>
          <p:cNvSpPr>
            <a:spLocks noGrp="1" noChangeArrowheads="1"/>
          </p:cNvSpPr>
          <p:nvPr>
            <p:ph type="body" idx="1"/>
          </p:nvPr>
        </p:nvSpPr>
        <p:spPr>
          <a:xfrm>
            <a:off x="683568" y="1700808"/>
            <a:ext cx="8229600" cy="3529012"/>
          </a:xfrm>
        </p:spPr>
        <p:txBody>
          <a:bodyPr/>
          <a:lstStyle/>
          <a:p>
            <a:pPr marL="457200" indent="-457200">
              <a:lnSpc>
                <a:spcPct val="90000"/>
              </a:lnSpc>
            </a:pPr>
            <a:r>
              <a:rPr lang="zh-CN" altLang="en-US" b="1" dirty="0" smtClean="0"/>
              <a:t>衡量头寸风险之后就要管理</a:t>
            </a:r>
          </a:p>
          <a:p>
            <a:pPr marL="457200" indent="-457200">
              <a:lnSpc>
                <a:spcPct val="90000"/>
              </a:lnSpc>
            </a:pPr>
            <a:r>
              <a:rPr lang="zh-CN" altLang="en-US" b="1" dirty="0" smtClean="0"/>
              <a:t>管理期权头寸的意义是通过交易改变既有的头寸风险与报酬的结构但不结束头寸。</a:t>
            </a:r>
          </a:p>
          <a:p>
            <a:pPr marL="457200" indent="-457200">
              <a:lnSpc>
                <a:spcPct val="90000"/>
              </a:lnSpc>
            </a:pPr>
            <a:r>
              <a:rPr lang="zh-CN" altLang="en-US" b="1" dirty="0" smtClean="0"/>
              <a:t>任何头寸都有</a:t>
            </a:r>
          </a:p>
          <a:p>
            <a:pPr marL="457200" indent="-457200">
              <a:lnSpc>
                <a:spcPct val="90000"/>
              </a:lnSpc>
              <a:buFont typeface="Wingdings" pitchFamily="2" charset="2"/>
              <a:buAutoNum type="arabicPeriod"/>
            </a:pPr>
            <a:r>
              <a:rPr lang="zh-CN" altLang="en-US" b="1" dirty="0" smtClean="0"/>
              <a:t>潜在风险</a:t>
            </a:r>
          </a:p>
          <a:p>
            <a:pPr marL="457200" indent="-457200">
              <a:lnSpc>
                <a:spcPct val="90000"/>
              </a:lnSpc>
              <a:buFont typeface="Wingdings" pitchFamily="2" charset="2"/>
              <a:buAutoNum type="arabicPeriod"/>
            </a:pPr>
            <a:r>
              <a:rPr lang="zh-CN" altLang="en-US" b="1" dirty="0" smtClean="0"/>
              <a:t>潜在获利</a:t>
            </a:r>
          </a:p>
          <a:p>
            <a:pPr marL="457200" indent="-457200">
              <a:lnSpc>
                <a:spcPct val="90000"/>
              </a:lnSpc>
              <a:buFont typeface="Wingdings" pitchFamily="2" charset="2"/>
              <a:buAutoNum type="arabicPeriod"/>
            </a:pPr>
            <a:r>
              <a:rPr lang="zh-CN" altLang="en-US" b="1" dirty="0" smtClean="0"/>
              <a:t>损益平衡点</a:t>
            </a:r>
            <a:r>
              <a:rPr lang="en-US" altLang="zh-CN" b="1" dirty="0" smtClean="0"/>
              <a:t>,</a:t>
            </a:r>
          </a:p>
          <a:p>
            <a:pPr marL="457200" indent="-457200">
              <a:lnSpc>
                <a:spcPct val="90000"/>
              </a:lnSpc>
            </a:pPr>
            <a:r>
              <a:rPr lang="zh-CN" altLang="en-US" b="1" dirty="0" smtClean="0"/>
              <a:t>所谓管理期权头寸的意义是通过交易改变上述三点以符合交易者的主观意愿。</a:t>
            </a:r>
            <a:endParaRPr lang="zh-TW" altLang="en-US" b="1"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66</a:t>
            </a:fld>
            <a:r>
              <a:rPr lang="en-US" altLang="zh-CN" smtClean="0"/>
              <a:t> -</a:t>
            </a:r>
            <a:endParaRPr lang="en-US" altLang="zh-CN"/>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smtClean="0"/>
              <a:t>基本的期权头寸管理技术</a:t>
            </a:r>
            <a:r>
              <a:rPr lang="zh-TW" altLang="en-US" smtClean="0"/>
              <a:t> </a:t>
            </a:r>
          </a:p>
        </p:txBody>
      </p:sp>
      <p:sp>
        <p:nvSpPr>
          <p:cNvPr id="117763" name="Rectangle 3"/>
          <p:cNvSpPr>
            <a:spLocks noGrp="1" noChangeArrowheads="1"/>
          </p:cNvSpPr>
          <p:nvPr>
            <p:ph type="body" idx="1"/>
          </p:nvPr>
        </p:nvSpPr>
        <p:spPr>
          <a:xfrm>
            <a:off x="456739" y="1718901"/>
            <a:ext cx="8229600" cy="3529012"/>
          </a:xfrm>
        </p:spPr>
        <p:txBody>
          <a:bodyPr/>
          <a:lstStyle/>
          <a:p>
            <a:pPr marL="457200" indent="-457200">
              <a:lnSpc>
                <a:spcPct val="90000"/>
              </a:lnSpc>
              <a:buFont typeface="Wingdings" pitchFamily="2" charset="2"/>
              <a:buAutoNum type="arabicPeriod"/>
            </a:pPr>
            <a:r>
              <a:rPr lang="zh-CN" altLang="en-US" sz="2000" b="1" dirty="0" smtClean="0"/>
              <a:t>如何减少头寸数量</a:t>
            </a:r>
            <a:r>
              <a:rPr lang="en-US" altLang="zh-CN" sz="2000" b="1" dirty="0" smtClean="0"/>
              <a:t>?</a:t>
            </a:r>
          </a:p>
          <a:p>
            <a:pPr marL="457200" indent="-457200">
              <a:lnSpc>
                <a:spcPct val="90000"/>
              </a:lnSpc>
              <a:buFont typeface="Wingdings" pitchFamily="2" charset="2"/>
              <a:buNone/>
            </a:pPr>
            <a:r>
              <a:rPr lang="en-US" altLang="zh-TW" sz="2000" b="1" dirty="0" smtClean="0"/>
              <a:t>(1)</a:t>
            </a:r>
            <a:r>
              <a:rPr lang="zh-CN" altLang="en-US" sz="2000" b="1" dirty="0" smtClean="0"/>
              <a:t>头寸获利与亏损时都减码</a:t>
            </a:r>
          </a:p>
          <a:p>
            <a:pPr marL="457200" indent="-457200">
              <a:lnSpc>
                <a:spcPct val="90000"/>
              </a:lnSpc>
              <a:buFont typeface="Wingdings" pitchFamily="2" charset="2"/>
              <a:buNone/>
            </a:pPr>
            <a:r>
              <a:rPr lang="zh-CN" altLang="zh-TW" sz="2000" b="1" dirty="0" smtClean="0"/>
              <a:t> </a:t>
            </a:r>
            <a:r>
              <a:rPr lang="zh-CN" altLang="en-US" sz="2000" b="1" dirty="0" smtClean="0"/>
              <a:t> </a:t>
            </a:r>
            <a:r>
              <a:rPr lang="zh-CN" altLang="zh-TW" sz="2000" b="1" dirty="0" smtClean="0"/>
              <a:t> </a:t>
            </a:r>
            <a:r>
              <a:rPr lang="zh-CN" altLang="en-US" sz="2000" b="1" dirty="0" smtClean="0"/>
              <a:t> </a:t>
            </a:r>
            <a:r>
              <a:rPr lang="zh-CN" altLang="zh-TW" sz="2000" b="1" dirty="0" smtClean="0"/>
              <a:t> </a:t>
            </a:r>
            <a:r>
              <a:rPr lang="zh-CN" altLang="en-US" sz="2000" b="1" dirty="0" smtClean="0"/>
              <a:t> 优点：降低潜在风险</a:t>
            </a:r>
          </a:p>
          <a:p>
            <a:pPr marL="457200" indent="-457200">
              <a:lnSpc>
                <a:spcPct val="90000"/>
              </a:lnSpc>
              <a:buFont typeface="Wingdings" pitchFamily="2" charset="2"/>
              <a:buNone/>
            </a:pPr>
            <a:r>
              <a:rPr lang="zh-CN" altLang="zh-TW" sz="2000" b="1" dirty="0" smtClean="0"/>
              <a:t> </a:t>
            </a:r>
            <a:r>
              <a:rPr lang="zh-CN" altLang="en-US" sz="2000" b="1" dirty="0" smtClean="0"/>
              <a:t> </a:t>
            </a:r>
            <a:r>
              <a:rPr lang="zh-CN" altLang="zh-TW" sz="2000" b="1" dirty="0" smtClean="0"/>
              <a:t> </a:t>
            </a:r>
            <a:r>
              <a:rPr lang="zh-CN" altLang="en-US" sz="2000" b="1" dirty="0" smtClean="0"/>
              <a:t> </a:t>
            </a:r>
            <a:r>
              <a:rPr lang="zh-CN" altLang="zh-TW" sz="2000" b="1" dirty="0" smtClean="0"/>
              <a:t> </a:t>
            </a:r>
            <a:r>
              <a:rPr lang="zh-CN" altLang="en-US" sz="2000" b="1" dirty="0" smtClean="0"/>
              <a:t> 缺点：降低潜在获利</a:t>
            </a:r>
          </a:p>
          <a:p>
            <a:pPr marL="457200" indent="-457200">
              <a:lnSpc>
                <a:spcPct val="90000"/>
              </a:lnSpc>
              <a:buFont typeface="Wingdings" pitchFamily="2" charset="2"/>
              <a:buNone/>
            </a:pPr>
            <a:r>
              <a:rPr lang="en-US" altLang="zh-TW" sz="2000" b="1" dirty="0" smtClean="0"/>
              <a:t>(2)</a:t>
            </a:r>
            <a:r>
              <a:rPr lang="zh-CN" altLang="en-US" sz="2000" b="1" dirty="0" smtClean="0"/>
              <a:t>头寸亏损时加码摊平</a:t>
            </a:r>
          </a:p>
          <a:p>
            <a:pPr marL="457200" indent="-457200">
              <a:lnSpc>
                <a:spcPct val="90000"/>
              </a:lnSpc>
              <a:buFont typeface="Wingdings" pitchFamily="2" charset="2"/>
              <a:buNone/>
            </a:pPr>
            <a:r>
              <a:rPr lang="zh-CN" altLang="zh-TW" sz="2000" b="1" dirty="0" smtClean="0"/>
              <a:t> </a:t>
            </a:r>
            <a:r>
              <a:rPr lang="zh-CN" altLang="en-US" sz="2000" b="1" dirty="0" smtClean="0"/>
              <a:t> </a:t>
            </a:r>
            <a:r>
              <a:rPr lang="zh-CN" altLang="zh-TW" sz="2000" b="1" dirty="0" smtClean="0"/>
              <a:t> </a:t>
            </a:r>
            <a:r>
              <a:rPr lang="zh-CN" altLang="en-US" sz="2000" b="1" dirty="0" smtClean="0"/>
              <a:t> </a:t>
            </a:r>
            <a:r>
              <a:rPr lang="zh-CN" altLang="zh-TW" sz="2000" b="1" dirty="0" smtClean="0"/>
              <a:t> </a:t>
            </a:r>
            <a:r>
              <a:rPr lang="zh-CN" altLang="en-US" sz="2000" b="1" dirty="0" smtClean="0"/>
              <a:t> 优点：降低损益平衡点</a:t>
            </a:r>
          </a:p>
          <a:p>
            <a:pPr marL="457200" indent="-457200">
              <a:lnSpc>
                <a:spcPct val="90000"/>
              </a:lnSpc>
              <a:buFont typeface="Wingdings" pitchFamily="2" charset="2"/>
              <a:buNone/>
            </a:pPr>
            <a:r>
              <a:rPr lang="zh-CN" altLang="zh-TW" sz="2000" b="1" dirty="0" smtClean="0"/>
              <a:t> </a:t>
            </a:r>
            <a:r>
              <a:rPr lang="zh-CN" altLang="en-US" sz="2000" b="1" dirty="0" smtClean="0"/>
              <a:t> </a:t>
            </a:r>
            <a:r>
              <a:rPr lang="zh-CN" altLang="zh-TW" sz="2000" b="1" dirty="0" smtClean="0"/>
              <a:t> </a:t>
            </a:r>
            <a:r>
              <a:rPr lang="zh-CN" altLang="en-US" sz="2000" b="1" dirty="0" smtClean="0"/>
              <a:t> </a:t>
            </a:r>
            <a:r>
              <a:rPr lang="zh-CN" altLang="zh-TW" sz="2000" b="1" dirty="0" smtClean="0"/>
              <a:t> </a:t>
            </a:r>
            <a:r>
              <a:rPr lang="zh-CN" altLang="en-US" sz="2000" b="1" dirty="0" smtClean="0"/>
              <a:t> 缺点：增加头寸潜在风险</a:t>
            </a:r>
          </a:p>
          <a:p>
            <a:pPr marL="457200" indent="-457200">
              <a:lnSpc>
                <a:spcPct val="90000"/>
              </a:lnSpc>
              <a:buFont typeface="Wingdings" pitchFamily="2" charset="2"/>
              <a:buNone/>
            </a:pPr>
            <a:r>
              <a:rPr lang="en-US" altLang="zh-TW" sz="2000" b="1" dirty="0" smtClean="0"/>
              <a:t>(3)</a:t>
            </a:r>
            <a:r>
              <a:rPr lang="zh-CN" altLang="en-US" sz="2000" b="1" dirty="0" smtClean="0"/>
              <a:t>针对获利头寸加码</a:t>
            </a:r>
          </a:p>
          <a:p>
            <a:pPr marL="457200" indent="-457200">
              <a:lnSpc>
                <a:spcPct val="90000"/>
              </a:lnSpc>
              <a:buFont typeface="Wingdings" pitchFamily="2" charset="2"/>
              <a:buNone/>
            </a:pPr>
            <a:r>
              <a:rPr lang="zh-CN" altLang="zh-TW" sz="2000" b="1" dirty="0" smtClean="0"/>
              <a:t> </a:t>
            </a:r>
            <a:r>
              <a:rPr lang="zh-CN" altLang="en-US" sz="2000" b="1" dirty="0" smtClean="0"/>
              <a:t> </a:t>
            </a:r>
            <a:r>
              <a:rPr lang="zh-CN" altLang="zh-TW" sz="2000" b="1" dirty="0" smtClean="0"/>
              <a:t> </a:t>
            </a:r>
            <a:r>
              <a:rPr lang="zh-CN" altLang="en-US" sz="2000" b="1" dirty="0" smtClean="0"/>
              <a:t> </a:t>
            </a:r>
            <a:r>
              <a:rPr lang="zh-CN" altLang="zh-TW" sz="2000" b="1" dirty="0" smtClean="0"/>
              <a:t> </a:t>
            </a:r>
            <a:r>
              <a:rPr lang="zh-CN" altLang="en-US" sz="2000" b="1" dirty="0" smtClean="0"/>
              <a:t> 优点：增加头寸潜在获利并降低损益平衡点</a:t>
            </a:r>
          </a:p>
          <a:p>
            <a:pPr marL="457200" indent="-457200">
              <a:lnSpc>
                <a:spcPct val="90000"/>
              </a:lnSpc>
              <a:buFont typeface="Wingdings" pitchFamily="2" charset="2"/>
              <a:buNone/>
            </a:pPr>
            <a:r>
              <a:rPr lang="zh-CN" altLang="zh-TW" sz="2000" b="1" dirty="0" smtClean="0"/>
              <a:t> </a:t>
            </a:r>
            <a:r>
              <a:rPr lang="zh-CN" altLang="en-US" sz="2000" b="1" dirty="0" smtClean="0"/>
              <a:t> </a:t>
            </a:r>
            <a:r>
              <a:rPr lang="zh-CN" altLang="zh-TW" sz="2000" b="1" dirty="0" smtClean="0"/>
              <a:t> </a:t>
            </a:r>
            <a:r>
              <a:rPr lang="zh-CN" altLang="en-US" sz="2000" b="1" dirty="0" smtClean="0"/>
              <a:t> </a:t>
            </a:r>
            <a:r>
              <a:rPr lang="zh-CN" altLang="zh-TW" sz="2000" b="1" dirty="0" smtClean="0"/>
              <a:t> </a:t>
            </a:r>
            <a:r>
              <a:rPr lang="zh-CN" altLang="en-US" sz="2000" b="1" dirty="0" smtClean="0"/>
              <a:t> 缺点：增加头寸潜在风险</a:t>
            </a:r>
            <a:endParaRPr lang="zh-TW" altLang="en-US" sz="2000" b="1"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67</a:t>
            </a:fld>
            <a:r>
              <a:rPr lang="en-US" altLang="zh-CN" smtClean="0"/>
              <a:t> -</a:t>
            </a:r>
            <a:endParaRPr lang="en-US" altLang="zh-CN"/>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smtClean="0"/>
              <a:t>为何管理头寸</a:t>
            </a:r>
            <a:r>
              <a:rPr lang="en-US" altLang="zh-CN" smtClean="0"/>
              <a:t>?</a:t>
            </a:r>
            <a:endParaRPr lang="zh-TW" altLang="en-US" smtClean="0"/>
          </a:p>
        </p:txBody>
      </p:sp>
      <p:sp>
        <p:nvSpPr>
          <p:cNvPr id="118787" name="Rectangle 3"/>
          <p:cNvSpPr>
            <a:spLocks noGrp="1" noChangeArrowheads="1"/>
          </p:cNvSpPr>
          <p:nvPr>
            <p:ph type="body" idx="1"/>
          </p:nvPr>
        </p:nvSpPr>
        <p:spPr/>
        <p:txBody>
          <a:bodyPr/>
          <a:lstStyle/>
          <a:p>
            <a:pPr marL="457200" indent="-457200"/>
            <a:r>
              <a:rPr lang="zh-CN" altLang="en-US" b="1" dirty="0" smtClean="0"/>
              <a:t>交易者为甚么要通过交易改变头寸的潜在风险、潜在获利与损益平衡点</a:t>
            </a:r>
            <a:r>
              <a:rPr lang="en-US" altLang="zh-CN" b="1" dirty="0" smtClean="0"/>
              <a:t>?</a:t>
            </a:r>
          </a:p>
          <a:p>
            <a:pPr marL="457200" indent="-457200"/>
            <a:r>
              <a:rPr lang="zh-CN" altLang="en-US" b="1" dirty="0" smtClean="0"/>
              <a:t>原因有两个</a:t>
            </a:r>
            <a:r>
              <a:rPr lang="en-US" altLang="zh-CN" b="1" dirty="0" smtClean="0"/>
              <a:t>:</a:t>
            </a:r>
          </a:p>
          <a:p>
            <a:pPr marL="457200" indent="-457200">
              <a:buFont typeface="Wingdings" pitchFamily="2" charset="2"/>
              <a:buAutoNum type="arabicPeriod"/>
            </a:pPr>
            <a:r>
              <a:rPr lang="zh-CN" altLang="en-US" b="1" dirty="0" smtClean="0"/>
              <a:t>对市场的预测的信心发生变化</a:t>
            </a:r>
          </a:p>
          <a:p>
            <a:pPr marL="457200" indent="-457200">
              <a:buFont typeface="Wingdings" pitchFamily="2" charset="2"/>
              <a:buAutoNum type="arabicPeriod"/>
            </a:pPr>
            <a:r>
              <a:rPr lang="zh-CN" altLang="en-US" b="1" dirty="0" smtClean="0"/>
              <a:t>对潜在风险的忍受程度发生变化</a:t>
            </a:r>
            <a:r>
              <a:rPr lang="zh-TW" altLang="en-US" dirty="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68</a:t>
            </a:fld>
            <a:r>
              <a:rPr lang="en-US" altLang="zh-CN" smtClean="0"/>
              <a:t> -</a:t>
            </a:r>
            <a:endParaRPr lang="en-US" altLang="zh-CN"/>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smtClean="0"/>
              <a:t>获利时多头看涨期权的头寸管理案例</a:t>
            </a:r>
            <a:r>
              <a:rPr lang="zh-TW" altLang="en-US" smtClean="0"/>
              <a:t> </a:t>
            </a:r>
          </a:p>
        </p:txBody>
      </p:sp>
      <p:sp>
        <p:nvSpPr>
          <p:cNvPr id="129027" name="Rectangle 3"/>
          <p:cNvSpPr>
            <a:spLocks noGrp="1" noChangeArrowheads="1"/>
          </p:cNvSpPr>
          <p:nvPr>
            <p:ph type="body" idx="1"/>
          </p:nvPr>
        </p:nvSpPr>
        <p:spPr>
          <a:xfrm>
            <a:off x="468313" y="1557338"/>
            <a:ext cx="8229600" cy="4895850"/>
          </a:xfrm>
        </p:spPr>
        <p:txBody>
          <a:bodyPr/>
          <a:lstStyle/>
          <a:p>
            <a:pPr>
              <a:lnSpc>
                <a:spcPct val="80000"/>
              </a:lnSpc>
            </a:pPr>
            <a:r>
              <a:rPr lang="zh-CN" altLang="en-US" sz="1800" b="1" smtClean="0"/>
              <a:t>案例：</a:t>
            </a:r>
            <a:r>
              <a:rPr lang="en-US" altLang="zh-CN" sz="1800" b="1" smtClean="0"/>
              <a:t>A </a:t>
            </a:r>
            <a:r>
              <a:rPr lang="zh-CN" altLang="en-US" sz="1800" b="1" smtClean="0"/>
              <a:t>先生看涨沪深</a:t>
            </a:r>
            <a:r>
              <a:rPr lang="en-US" altLang="zh-CN" sz="1800" b="1" smtClean="0"/>
              <a:t>300,</a:t>
            </a:r>
            <a:r>
              <a:rPr lang="zh-CN" altLang="en-US" sz="1800" b="1" smtClean="0"/>
              <a:t>且财务条件与交易经验符合规定</a:t>
            </a:r>
            <a:r>
              <a:rPr lang="en-US" altLang="zh-CN" sz="1800" b="1" smtClean="0"/>
              <a:t>,</a:t>
            </a:r>
            <a:r>
              <a:rPr lang="zh-CN" altLang="en-US" sz="1800" b="1" smtClean="0"/>
              <a:t>在资金与成本效益的考虑下做头寸管理的决策</a:t>
            </a:r>
          </a:p>
          <a:p>
            <a:pPr>
              <a:lnSpc>
                <a:spcPct val="80000"/>
              </a:lnSpc>
              <a:buFont typeface="Wingdings" pitchFamily="2" charset="2"/>
              <a:buNone/>
            </a:pPr>
            <a:r>
              <a:rPr lang="zh-CN" altLang="zh-TW" sz="1800" b="1" smtClean="0"/>
              <a:t> </a:t>
            </a:r>
            <a:r>
              <a:rPr lang="zh-CN" altLang="en-US" sz="1800" b="1" smtClean="0"/>
              <a:t> </a:t>
            </a:r>
            <a:r>
              <a:rPr lang="zh-CN" altLang="zh-TW" sz="1800" b="1" smtClean="0"/>
              <a:t> </a:t>
            </a:r>
            <a:r>
              <a:rPr lang="zh-CN" altLang="en-US" sz="1800" b="1" smtClean="0"/>
              <a:t> </a:t>
            </a:r>
            <a:r>
              <a:rPr lang="zh-CN" altLang="zh-TW" sz="1800" b="1" smtClean="0"/>
              <a:t> </a:t>
            </a:r>
            <a:r>
              <a:rPr lang="zh-CN" altLang="en-US" sz="1800" b="1" smtClean="0"/>
              <a:t> 买进</a:t>
            </a:r>
            <a:r>
              <a:rPr lang="en-US" altLang="zh-CN" sz="1800" b="1" smtClean="0"/>
              <a:t>1</a:t>
            </a:r>
            <a:r>
              <a:rPr lang="zh-CN" altLang="en-US" sz="1800" b="1" smtClean="0"/>
              <a:t>手</a:t>
            </a:r>
            <a:r>
              <a:rPr lang="en-US" altLang="zh-CN" sz="1800" b="1" smtClean="0"/>
              <a:t>4</a:t>
            </a:r>
            <a:r>
              <a:rPr lang="zh-CN" altLang="en-US" sz="1800" b="1" smtClean="0"/>
              <a:t>月权利金是</a:t>
            </a:r>
            <a:r>
              <a:rPr lang="en-US" altLang="zh-CN" sz="1800" b="1" smtClean="0"/>
              <a:t>40</a:t>
            </a:r>
            <a:r>
              <a:rPr lang="zh-CN" altLang="en-US" sz="1800" b="1" smtClean="0"/>
              <a:t>点的</a:t>
            </a:r>
            <a:r>
              <a:rPr lang="en-US" altLang="zh-CN" sz="1800" b="1" smtClean="0"/>
              <a:t>2300</a:t>
            </a:r>
            <a:r>
              <a:rPr lang="zh-CN" altLang="en-US" sz="1800" b="1" smtClean="0"/>
              <a:t>行权价格的沪深</a:t>
            </a:r>
            <a:r>
              <a:rPr lang="en-US" altLang="zh-CN" sz="1800" b="1" smtClean="0"/>
              <a:t>300</a:t>
            </a:r>
            <a:r>
              <a:rPr lang="zh-CN" altLang="en-US" sz="1800" b="1" smtClean="0"/>
              <a:t>看涨股指期权</a:t>
            </a:r>
            <a:r>
              <a:rPr lang="en-US" altLang="zh-CN" sz="1800" b="1" smtClean="0"/>
              <a:t>,40</a:t>
            </a:r>
            <a:r>
              <a:rPr lang="zh-CN" altLang="en-US" sz="1800" b="1" smtClean="0"/>
              <a:t>天到期</a:t>
            </a:r>
            <a:r>
              <a:rPr lang="en-US" altLang="zh-CN" sz="1800" b="1" smtClean="0"/>
              <a:t>, 12</a:t>
            </a:r>
            <a:r>
              <a:rPr lang="zh-CN" altLang="en-US" sz="1800" b="1" smtClean="0"/>
              <a:t>天之后沪深</a:t>
            </a:r>
            <a:r>
              <a:rPr lang="en-US" altLang="zh-CN" sz="1800" b="1" smtClean="0"/>
              <a:t>300</a:t>
            </a:r>
            <a:r>
              <a:rPr lang="zh-CN" altLang="en-US" sz="1800" b="1" smtClean="0"/>
              <a:t>上涨到</a:t>
            </a:r>
            <a:r>
              <a:rPr lang="en-US" altLang="zh-CN" sz="1800" b="1" smtClean="0"/>
              <a:t>2340</a:t>
            </a:r>
            <a:r>
              <a:rPr lang="zh-CN" altLang="en-US" sz="1800" b="1" smtClean="0"/>
              <a:t>权利金上涨到</a:t>
            </a:r>
            <a:r>
              <a:rPr lang="en-US" altLang="zh-CN" sz="1800" b="1" smtClean="0"/>
              <a:t>65</a:t>
            </a:r>
            <a:r>
              <a:rPr lang="zh-CN" altLang="en-US" sz="1800" b="1" smtClean="0"/>
              <a:t>点</a:t>
            </a:r>
            <a:r>
              <a:rPr lang="en-US" altLang="zh-CN" sz="1800" b="1" smtClean="0"/>
              <a:t>,</a:t>
            </a:r>
            <a:r>
              <a:rPr lang="zh-CN" altLang="en-US" sz="1800" b="1" smtClean="0"/>
              <a:t>他当然可以获利了结</a:t>
            </a:r>
            <a:r>
              <a:rPr lang="en-US" altLang="zh-CN" sz="1800" b="1" smtClean="0"/>
              <a:t>,</a:t>
            </a:r>
            <a:r>
              <a:rPr lang="zh-CN" altLang="en-US" sz="1800" b="1" smtClean="0"/>
              <a:t>赚</a:t>
            </a:r>
            <a:r>
              <a:rPr lang="en-US" altLang="zh-CN" sz="1800" b="1" smtClean="0"/>
              <a:t>25</a:t>
            </a:r>
            <a:r>
              <a:rPr lang="zh-CN" altLang="en-US" sz="1800" b="1" smtClean="0"/>
              <a:t>点</a:t>
            </a:r>
            <a:r>
              <a:rPr lang="en-US" altLang="zh-CN" sz="1800" b="1" smtClean="0"/>
              <a:t>(3000</a:t>
            </a:r>
            <a:r>
              <a:rPr lang="zh-CN" altLang="en-US" sz="1800" b="1" smtClean="0"/>
              <a:t>元</a:t>
            </a:r>
            <a:r>
              <a:rPr lang="en-US" altLang="zh-CN" sz="1800" b="1" smtClean="0"/>
              <a:t>),</a:t>
            </a:r>
            <a:r>
              <a:rPr lang="zh-CN" altLang="en-US" sz="1800" b="1" smtClean="0"/>
              <a:t>但他有如下的替换策略选择</a:t>
            </a:r>
            <a:r>
              <a:rPr lang="en-US" altLang="zh-CN" sz="1800" b="1" smtClean="0"/>
              <a:t>:</a:t>
            </a:r>
          </a:p>
          <a:p>
            <a:pPr>
              <a:lnSpc>
                <a:spcPct val="80000"/>
              </a:lnSpc>
              <a:buFont typeface="Wingdings" pitchFamily="2" charset="2"/>
              <a:buNone/>
            </a:pPr>
            <a:r>
              <a:rPr lang="en-US" altLang="zh-TW" sz="1800" b="1" smtClean="0"/>
              <a:t>1. </a:t>
            </a:r>
            <a:r>
              <a:rPr lang="zh-CN" altLang="en-US" sz="1800" b="1" smtClean="0"/>
              <a:t>转换为看涨期权多头价差组合</a:t>
            </a:r>
          </a:p>
          <a:p>
            <a:pPr>
              <a:lnSpc>
                <a:spcPct val="80000"/>
              </a:lnSpc>
              <a:buFont typeface="Wingdings" pitchFamily="2" charset="2"/>
              <a:buNone/>
            </a:pPr>
            <a:r>
              <a:rPr lang="zh-CN" altLang="zh-TW" sz="1800" b="1" smtClean="0"/>
              <a:t> </a:t>
            </a:r>
            <a:r>
              <a:rPr lang="zh-CN" altLang="en-US" sz="1800" b="1" smtClean="0"/>
              <a:t> </a:t>
            </a:r>
            <a:r>
              <a:rPr lang="zh-CN" altLang="zh-TW" sz="1800" b="1" smtClean="0"/>
              <a:t> </a:t>
            </a:r>
            <a:r>
              <a:rPr lang="zh-CN" altLang="en-US" sz="1800" b="1" smtClean="0"/>
              <a:t> </a:t>
            </a:r>
            <a:r>
              <a:rPr lang="zh-CN" altLang="zh-TW" sz="1800" b="1" smtClean="0"/>
              <a:t> </a:t>
            </a:r>
            <a:r>
              <a:rPr lang="zh-CN" altLang="en-US" sz="1800" b="1" smtClean="0"/>
              <a:t> 卖出</a:t>
            </a:r>
            <a:r>
              <a:rPr lang="en-US" altLang="zh-CN" sz="1800" b="1" smtClean="0"/>
              <a:t>1</a:t>
            </a:r>
            <a:r>
              <a:rPr lang="zh-CN" altLang="en-US" sz="1800" b="1" smtClean="0"/>
              <a:t>手</a:t>
            </a:r>
            <a:r>
              <a:rPr lang="en-US" altLang="zh-CN" sz="1800" b="1" smtClean="0"/>
              <a:t>4</a:t>
            </a:r>
            <a:r>
              <a:rPr lang="zh-CN" altLang="en-US" sz="1800" b="1" smtClean="0"/>
              <a:t>月权利金是</a:t>
            </a:r>
            <a:r>
              <a:rPr lang="en-US" altLang="zh-CN" sz="1800" b="1" smtClean="0"/>
              <a:t>40</a:t>
            </a:r>
            <a:r>
              <a:rPr lang="zh-CN" altLang="en-US" sz="1800" b="1" smtClean="0"/>
              <a:t>点的</a:t>
            </a:r>
            <a:r>
              <a:rPr lang="en-US" altLang="zh-CN" sz="1800" b="1" smtClean="0"/>
              <a:t>2340</a:t>
            </a:r>
            <a:r>
              <a:rPr lang="zh-CN" altLang="en-US" sz="1800" b="1" smtClean="0"/>
              <a:t>行权价格的沪深</a:t>
            </a:r>
            <a:r>
              <a:rPr lang="en-US" altLang="zh-CN" sz="1800" b="1" smtClean="0"/>
              <a:t>300</a:t>
            </a:r>
            <a:r>
              <a:rPr lang="zh-CN" altLang="en-US" sz="1800" b="1" smtClean="0"/>
              <a:t>看涨股指期权</a:t>
            </a:r>
          </a:p>
          <a:p>
            <a:pPr>
              <a:lnSpc>
                <a:spcPct val="80000"/>
              </a:lnSpc>
              <a:buFont typeface="Wingdings" pitchFamily="2" charset="2"/>
              <a:buNone/>
            </a:pPr>
            <a:r>
              <a:rPr lang="zh-CN" altLang="zh-TW" sz="1800" b="1" smtClean="0"/>
              <a:t> </a:t>
            </a:r>
            <a:r>
              <a:rPr lang="zh-CN" altLang="en-US" sz="1800" b="1" smtClean="0"/>
              <a:t> </a:t>
            </a:r>
            <a:r>
              <a:rPr lang="zh-CN" altLang="zh-TW" sz="1800" b="1" smtClean="0"/>
              <a:t> </a:t>
            </a:r>
            <a:r>
              <a:rPr lang="zh-CN" altLang="en-US" sz="1800" b="1" smtClean="0"/>
              <a:t> </a:t>
            </a:r>
            <a:r>
              <a:rPr lang="zh-CN" altLang="zh-TW" sz="1800" b="1" smtClean="0"/>
              <a:t> </a:t>
            </a:r>
            <a:r>
              <a:rPr lang="zh-CN" altLang="en-US" sz="1800" b="1" smtClean="0"/>
              <a:t> 使头寸变为</a:t>
            </a:r>
            <a:r>
              <a:rPr lang="en-US" altLang="zh-CN" sz="1800" b="1" smtClean="0"/>
              <a:t>2300-2340</a:t>
            </a:r>
            <a:r>
              <a:rPr lang="zh-CN" altLang="en-US" sz="1800" b="1" smtClean="0"/>
              <a:t>之看涨期权多头价差组合</a:t>
            </a:r>
          </a:p>
          <a:p>
            <a:pPr>
              <a:lnSpc>
                <a:spcPct val="80000"/>
              </a:lnSpc>
              <a:buFont typeface="Wingdings" pitchFamily="2" charset="2"/>
              <a:buNone/>
            </a:pPr>
            <a:r>
              <a:rPr lang="en-US" altLang="zh-TW" sz="1800" b="1" smtClean="0"/>
              <a:t>2. </a:t>
            </a:r>
            <a:r>
              <a:rPr lang="zh-CN" altLang="en-US" sz="1800" b="1" smtClean="0"/>
              <a:t>转换为蝶式价差组合</a:t>
            </a:r>
          </a:p>
          <a:p>
            <a:pPr>
              <a:lnSpc>
                <a:spcPct val="80000"/>
              </a:lnSpc>
              <a:buFont typeface="Wingdings" pitchFamily="2" charset="2"/>
              <a:buNone/>
            </a:pPr>
            <a:r>
              <a:rPr lang="zh-CN" altLang="zh-TW" sz="1800" b="1" smtClean="0"/>
              <a:t> </a:t>
            </a:r>
            <a:r>
              <a:rPr lang="zh-CN" altLang="en-US" sz="1800" b="1" smtClean="0"/>
              <a:t> </a:t>
            </a:r>
            <a:r>
              <a:rPr lang="zh-CN" altLang="zh-TW" sz="1800" b="1" smtClean="0"/>
              <a:t> </a:t>
            </a:r>
            <a:r>
              <a:rPr lang="zh-CN" altLang="en-US" sz="1800" b="1" smtClean="0"/>
              <a:t> </a:t>
            </a:r>
            <a:r>
              <a:rPr lang="zh-CN" altLang="zh-TW" sz="1800" b="1" smtClean="0"/>
              <a:t> </a:t>
            </a:r>
            <a:r>
              <a:rPr lang="zh-CN" altLang="en-US" sz="1800" b="1" smtClean="0"/>
              <a:t>卖出</a:t>
            </a:r>
            <a:r>
              <a:rPr lang="en-US" altLang="zh-CN" sz="1800" b="1" smtClean="0"/>
              <a:t>2</a:t>
            </a:r>
            <a:r>
              <a:rPr lang="zh-CN" altLang="en-US" sz="1800" b="1" smtClean="0"/>
              <a:t>手</a:t>
            </a:r>
            <a:r>
              <a:rPr lang="en-US" altLang="zh-CN" sz="1800" b="1" smtClean="0"/>
              <a:t>4</a:t>
            </a:r>
            <a:r>
              <a:rPr lang="zh-CN" altLang="en-US" sz="1800" b="1" smtClean="0"/>
              <a:t>月权利金是</a:t>
            </a:r>
            <a:r>
              <a:rPr lang="en-US" altLang="zh-CN" sz="1800" b="1" smtClean="0"/>
              <a:t>40</a:t>
            </a:r>
            <a:r>
              <a:rPr lang="zh-CN" altLang="en-US" sz="1800" b="1" smtClean="0"/>
              <a:t>点的</a:t>
            </a:r>
            <a:r>
              <a:rPr lang="en-US" altLang="zh-CN" sz="1800" b="1" smtClean="0"/>
              <a:t>2340</a:t>
            </a:r>
            <a:r>
              <a:rPr lang="zh-CN" altLang="en-US" sz="1800" b="1" smtClean="0"/>
              <a:t>行权价格的沪深</a:t>
            </a:r>
            <a:r>
              <a:rPr lang="en-US" altLang="zh-CN" sz="1800" b="1" smtClean="0"/>
              <a:t>300</a:t>
            </a:r>
            <a:r>
              <a:rPr lang="zh-CN" altLang="en-US" sz="1800" b="1" smtClean="0"/>
              <a:t>看涨股指期权</a:t>
            </a:r>
            <a:r>
              <a:rPr lang="en-US" altLang="zh-CN" sz="1800" b="1" smtClean="0"/>
              <a:t>, </a:t>
            </a:r>
            <a:r>
              <a:rPr lang="zh-CN" altLang="en-US" sz="1800" b="1" smtClean="0"/>
              <a:t>买进</a:t>
            </a:r>
            <a:r>
              <a:rPr lang="en-US" altLang="zh-CN" sz="1800" b="1" smtClean="0"/>
              <a:t>1</a:t>
            </a:r>
            <a:r>
              <a:rPr lang="zh-CN" altLang="en-US" sz="1800" b="1" smtClean="0"/>
              <a:t>手</a:t>
            </a:r>
            <a:r>
              <a:rPr lang="en-US" altLang="zh-CN" sz="1800" b="1" smtClean="0"/>
              <a:t>4</a:t>
            </a:r>
            <a:r>
              <a:rPr lang="zh-CN" altLang="en-US" sz="1800" b="1" smtClean="0"/>
              <a:t>月权利金是</a:t>
            </a:r>
            <a:r>
              <a:rPr lang="en-US" altLang="zh-CN" sz="1800" b="1" smtClean="0"/>
              <a:t>20</a:t>
            </a:r>
            <a:r>
              <a:rPr lang="zh-CN" altLang="en-US" sz="1800" b="1" smtClean="0"/>
              <a:t>点的</a:t>
            </a:r>
            <a:r>
              <a:rPr lang="en-US" altLang="zh-CN" sz="1800" b="1" smtClean="0"/>
              <a:t>2380</a:t>
            </a:r>
            <a:r>
              <a:rPr lang="zh-CN" altLang="en-US" sz="1800" b="1" smtClean="0"/>
              <a:t>行权价格的沪深</a:t>
            </a:r>
            <a:r>
              <a:rPr lang="en-US" altLang="zh-CN" sz="1800" b="1" smtClean="0"/>
              <a:t>300</a:t>
            </a:r>
            <a:r>
              <a:rPr lang="zh-CN" altLang="en-US" sz="1800" b="1" smtClean="0"/>
              <a:t>看涨股指期权</a:t>
            </a:r>
          </a:p>
          <a:p>
            <a:pPr>
              <a:lnSpc>
                <a:spcPct val="80000"/>
              </a:lnSpc>
              <a:buFont typeface="Wingdings" pitchFamily="2" charset="2"/>
              <a:buNone/>
            </a:pPr>
            <a:r>
              <a:rPr lang="zh-CN" altLang="zh-TW" sz="1800" b="1" smtClean="0"/>
              <a:t> </a:t>
            </a:r>
            <a:r>
              <a:rPr lang="zh-CN" altLang="en-US" sz="1800" b="1" smtClean="0"/>
              <a:t> </a:t>
            </a:r>
            <a:r>
              <a:rPr lang="zh-CN" altLang="zh-TW" sz="1800" b="1" smtClean="0"/>
              <a:t> </a:t>
            </a:r>
            <a:r>
              <a:rPr lang="zh-CN" altLang="en-US" sz="1800" b="1" smtClean="0"/>
              <a:t> </a:t>
            </a:r>
            <a:r>
              <a:rPr lang="zh-CN" altLang="zh-TW" sz="1800" b="1" smtClean="0"/>
              <a:t> </a:t>
            </a:r>
            <a:r>
              <a:rPr lang="zh-CN" altLang="en-US" sz="1800" b="1" smtClean="0"/>
              <a:t>使头寸变为</a:t>
            </a:r>
            <a:r>
              <a:rPr lang="en-US" altLang="zh-CN" sz="1800" b="1" smtClean="0"/>
              <a:t>2300-2340-2380</a:t>
            </a:r>
            <a:r>
              <a:rPr lang="zh-CN" altLang="en-US" sz="1800" b="1" smtClean="0"/>
              <a:t>之多头蝶式价差组合</a:t>
            </a:r>
            <a:r>
              <a:rPr lang="en-US" altLang="zh-CN" sz="1800" b="1" smtClean="0"/>
              <a:t>,</a:t>
            </a:r>
            <a:r>
              <a:rPr lang="zh-CN" altLang="en-US" sz="1800" b="1" smtClean="0"/>
              <a:t>新头寸权利金支出为</a:t>
            </a:r>
            <a:r>
              <a:rPr lang="en-US" altLang="zh-CN" sz="1800" b="1" smtClean="0"/>
              <a:t>5</a:t>
            </a:r>
            <a:r>
              <a:rPr lang="zh-CN" altLang="en-US" sz="1800" b="1" smtClean="0"/>
              <a:t>点</a:t>
            </a:r>
            <a:r>
              <a:rPr lang="en-US" altLang="zh-CN" sz="1800" b="1" smtClean="0"/>
              <a:t>(</a:t>
            </a:r>
            <a:r>
              <a:rPr lang="zh-CN" altLang="en-US" sz="1800" b="1" smtClean="0"/>
              <a:t>但已获利</a:t>
            </a:r>
            <a:r>
              <a:rPr lang="en-US" altLang="zh-CN" sz="1800" b="1" smtClean="0"/>
              <a:t>20</a:t>
            </a:r>
            <a:r>
              <a:rPr lang="zh-CN" altLang="en-US" sz="1800" b="1" smtClean="0"/>
              <a:t>点</a:t>
            </a:r>
            <a:r>
              <a:rPr lang="en-US" altLang="zh-CN" sz="1800" b="1" smtClean="0"/>
              <a:t>)</a:t>
            </a:r>
          </a:p>
          <a:p>
            <a:pPr>
              <a:lnSpc>
                <a:spcPct val="80000"/>
              </a:lnSpc>
              <a:buFont typeface="Wingdings" pitchFamily="2" charset="2"/>
              <a:buNone/>
            </a:pPr>
            <a:r>
              <a:rPr lang="en-US" altLang="zh-TW" sz="1800" b="1" smtClean="0"/>
              <a:t>3. </a:t>
            </a:r>
            <a:r>
              <a:rPr lang="zh-CN" altLang="en-US" sz="1800" b="1" smtClean="0"/>
              <a:t>转换为鹰式价差组合</a:t>
            </a:r>
          </a:p>
          <a:p>
            <a:pPr>
              <a:lnSpc>
                <a:spcPct val="80000"/>
              </a:lnSpc>
              <a:buFont typeface="Wingdings" pitchFamily="2" charset="2"/>
              <a:buNone/>
            </a:pPr>
            <a:r>
              <a:rPr lang="zh-CN" altLang="zh-TW" sz="1800" b="1" smtClean="0"/>
              <a:t> </a:t>
            </a:r>
            <a:r>
              <a:rPr lang="zh-CN" altLang="en-US" sz="1800" b="1" smtClean="0"/>
              <a:t> </a:t>
            </a:r>
            <a:r>
              <a:rPr lang="zh-CN" altLang="zh-TW" sz="1800" b="1" smtClean="0"/>
              <a:t> </a:t>
            </a:r>
            <a:r>
              <a:rPr lang="zh-CN" altLang="en-US" sz="1800" b="1" smtClean="0"/>
              <a:t> </a:t>
            </a:r>
            <a:r>
              <a:rPr lang="zh-CN" altLang="zh-TW" sz="1800" b="1" smtClean="0"/>
              <a:t> </a:t>
            </a:r>
            <a:r>
              <a:rPr lang="zh-CN" altLang="en-US" sz="1800" b="1" smtClean="0"/>
              <a:t>卖出</a:t>
            </a:r>
            <a:r>
              <a:rPr lang="en-US" altLang="zh-CN" sz="1800" b="1" smtClean="0"/>
              <a:t>1</a:t>
            </a:r>
            <a:r>
              <a:rPr lang="zh-CN" altLang="en-US" sz="1800" b="1" smtClean="0"/>
              <a:t>手</a:t>
            </a:r>
            <a:r>
              <a:rPr lang="en-US" altLang="zh-CN" sz="1800" b="1" smtClean="0"/>
              <a:t>4</a:t>
            </a:r>
            <a:r>
              <a:rPr lang="zh-CN" altLang="en-US" sz="1800" b="1" smtClean="0"/>
              <a:t>月权利金是</a:t>
            </a:r>
            <a:r>
              <a:rPr lang="en-US" altLang="zh-CN" sz="1800" b="1" smtClean="0"/>
              <a:t>40</a:t>
            </a:r>
            <a:r>
              <a:rPr lang="zh-CN" altLang="en-US" sz="1800" b="1" smtClean="0"/>
              <a:t>点的</a:t>
            </a:r>
            <a:r>
              <a:rPr lang="en-US" altLang="zh-CN" sz="1800" b="1" smtClean="0"/>
              <a:t>2340</a:t>
            </a:r>
            <a:r>
              <a:rPr lang="zh-CN" altLang="en-US" sz="1800" b="1" smtClean="0"/>
              <a:t>行权价格的沪深</a:t>
            </a:r>
            <a:r>
              <a:rPr lang="en-US" altLang="zh-CN" sz="1800" b="1" smtClean="0"/>
              <a:t>300</a:t>
            </a:r>
            <a:r>
              <a:rPr lang="zh-CN" altLang="en-US" sz="1800" b="1" smtClean="0"/>
              <a:t>看涨股指期权</a:t>
            </a:r>
            <a:r>
              <a:rPr lang="en-US" altLang="zh-CN" sz="1800" b="1" smtClean="0"/>
              <a:t>,</a:t>
            </a:r>
            <a:r>
              <a:rPr lang="en-US" altLang="zh-TW" sz="1800" b="1" smtClean="0"/>
              <a:t> </a:t>
            </a:r>
            <a:endParaRPr lang="en-US" altLang="zh-CN" sz="1800" b="1" smtClean="0"/>
          </a:p>
          <a:p>
            <a:pPr>
              <a:lnSpc>
                <a:spcPct val="80000"/>
              </a:lnSpc>
              <a:buFont typeface="Wingdings" pitchFamily="2" charset="2"/>
              <a:buNone/>
            </a:pPr>
            <a:r>
              <a:rPr lang="zh-CN" altLang="zh-TW" sz="1800" b="1" smtClean="0"/>
              <a:t> </a:t>
            </a:r>
            <a:r>
              <a:rPr lang="zh-CN" altLang="en-US" sz="1800" b="1" smtClean="0"/>
              <a:t> </a:t>
            </a:r>
            <a:r>
              <a:rPr lang="zh-CN" altLang="zh-TW" sz="1800" b="1" smtClean="0"/>
              <a:t> </a:t>
            </a:r>
            <a:r>
              <a:rPr lang="zh-CN" altLang="en-US" sz="1800" b="1" smtClean="0"/>
              <a:t> </a:t>
            </a:r>
            <a:r>
              <a:rPr lang="zh-CN" altLang="zh-TW" sz="1800" b="1" smtClean="0"/>
              <a:t> </a:t>
            </a:r>
            <a:r>
              <a:rPr lang="zh-CN" altLang="en-US" sz="1800" b="1" smtClean="0"/>
              <a:t>卖出</a:t>
            </a:r>
            <a:r>
              <a:rPr lang="en-US" altLang="zh-CN" sz="1800" b="1" smtClean="0"/>
              <a:t>1</a:t>
            </a:r>
            <a:r>
              <a:rPr lang="zh-CN" altLang="en-US" sz="1800" b="1" smtClean="0"/>
              <a:t>手</a:t>
            </a:r>
            <a:r>
              <a:rPr lang="en-US" altLang="zh-CN" sz="1800" b="1" smtClean="0"/>
              <a:t>4</a:t>
            </a:r>
            <a:r>
              <a:rPr lang="zh-CN" altLang="en-US" sz="1800" b="1" smtClean="0"/>
              <a:t>月权利金是</a:t>
            </a:r>
            <a:r>
              <a:rPr lang="en-US" altLang="zh-CN" sz="1800" b="1" smtClean="0"/>
              <a:t>20</a:t>
            </a:r>
            <a:r>
              <a:rPr lang="zh-CN" altLang="en-US" sz="1800" b="1" smtClean="0"/>
              <a:t>点的</a:t>
            </a:r>
            <a:r>
              <a:rPr lang="en-US" altLang="zh-CN" sz="1800" b="1" smtClean="0"/>
              <a:t>2380</a:t>
            </a:r>
            <a:r>
              <a:rPr lang="zh-CN" altLang="en-US" sz="1800" b="1" smtClean="0"/>
              <a:t>行权价格的沪深</a:t>
            </a:r>
            <a:r>
              <a:rPr lang="en-US" altLang="zh-CN" sz="1800" b="1" smtClean="0"/>
              <a:t>300</a:t>
            </a:r>
            <a:r>
              <a:rPr lang="zh-CN" altLang="en-US" sz="1800" b="1" smtClean="0"/>
              <a:t>看涨股指期权</a:t>
            </a:r>
            <a:r>
              <a:rPr lang="en-US" altLang="zh-CN" sz="1800" b="1" smtClean="0"/>
              <a:t>,</a:t>
            </a:r>
            <a:r>
              <a:rPr lang="en-US" altLang="zh-TW" sz="1800" b="1" smtClean="0"/>
              <a:t> </a:t>
            </a:r>
            <a:endParaRPr lang="en-US" altLang="zh-CN" sz="1800" b="1" smtClean="0"/>
          </a:p>
          <a:p>
            <a:pPr>
              <a:lnSpc>
                <a:spcPct val="80000"/>
              </a:lnSpc>
              <a:buFont typeface="Wingdings" pitchFamily="2" charset="2"/>
              <a:buNone/>
            </a:pPr>
            <a:r>
              <a:rPr lang="zh-CN" altLang="zh-TW" sz="1800" b="1" smtClean="0"/>
              <a:t> </a:t>
            </a:r>
            <a:r>
              <a:rPr lang="zh-CN" altLang="en-US" sz="1800" b="1" smtClean="0"/>
              <a:t> </a:t>
            </a:r>
            <a:r>
              <a:rPr lang="zh-CN" altLang="zh-TW" sz="1800" b="1" smtClean="0"/>
              <a:t> </a:t>
            </a:r>
            <a:r>
              <a:rPr lang="zh-CN" altLang="en-US" sz="1800" b="1" smtClean="0"/>
              <a:t> </a:t>
            </a:r>
            <a:r>
              <a:rPr lang="zh-CN" altLang="zh-TW" sz="1800" b="1" smtClean="0"/>
              <a:t> </a:t>
            </a:r>
            <a:r>
              <a:rPr lang="zh-CN" altLang="en-US" sz="1800" b="1" smtClean="0"/>
              <a:t>买进</a:t>
            </a:r>
            <a:r>
              <a:rPr lang="en-US" altLang="zh-CN" sz="1800" b="1" smtClean="0"/>
              <a:t>1</a:t>
            </a:r>
            <a:r>
              <a:rPr lang="zh-CN" altLang="en-US" sz="1800" b="1" smtClean="0"/>
              <a:t>手</a:t>
            </a:r>
            <a:r>
              <a:rPr lang="en-US" altLang="zh-CN" sz="1800" b="1" smtClean="0"/>
              <a:t>4</a:t>
            </a:r>
            <a:r>
              <a:rPr lang="zh-CN" altLang="en-US" sz="1800" b="1" smtClean="0"/>
              <a:t>月权利金是</a:t>
            </a:r>
            <a:r>
              <a:rPr lang="en-US" altLang="zh-CN" sz="1800" b="1" smtClean="0"/>
              <a:t>5</a:t>
            </a:r>
            <a:r>
              <a:rPr lang="zh-CN" altLang="en-US" sz="1800" b="1" smtClean="0"/>
              <a:t>点的</a:t>
            </a:r>
            <a:r>
              <a:rPr lang="en-US" altLang="zh-CN" sz="1800" b="1" smtClean="0"/>
              <a:t>2420</a:t>
            </a:r>
            <a:r>
              <a:rPr lang="zh-CN" altLang="en-US" sz="1800" b="1" smtClean="0"/>
              <a:t>行权价格的沪深</a:t>
            </a:r>
            <a:r>
              <a:rPr lang="en-US" altLang="zh-CN" sz="1800" b="1" smtClean="0"/>
              <a:t>300</a:t>
            </a:r>
            <a:r>
              <a:rPr lang="zh-CN" altLang="en-US" sz="1800" b="1" smtClean="0"/>
              <a:t>看涨股指期权</a:t>
            </a:r>
          </a:p>
          <a:p>
            <a:pPr>
              <a:lnSpc>
                <a:spcPct val="80000"/>
              </a:lnSpc>
              <a:buFont typeface="Wingdings" pitchFamily="2" charset="2"/>
              <a:buNone/>
            </a:pPr>
            <a:r>
              <a:rPr lang="zh-CN" altLang="zh-TW" sz="1800" b="1" smtClean="0"/>
              <a:t> </a:t>
            </a:r>
            <a:r>
              <a:rPr lang="zh-CN" altLang="en-US" sz="1800" b="1" smtClean="0"/>
              <a:t> </a:t>
            </a:r>
            <a:r>
              <a:rPr lang="zh-CN" altLang="zh-TW" sz="1800" b="1" smtClean="0"/>
              <a:t> </a:t>
            </a:r>
            <a:r>
              <a:rPr lang="zh-CN" altLang="en-US" sz="1800" b="1" smtClean="0"/>
              <a:t> </a:t>
            </a:r>
            <a:r>
              <a:rPr lang="zh-CN" altLang="zh-TW" sz="1800" b="1" smtClean="0"/>
              <a:t> </a:t>
            </a:r>
            <a:r>
              <a:rPr lang="zh-CN" altLang="en-US" sz="1800" b="1" smtClean="0"/>
              <a:t>使头寸变为</a:t>
            </a:r>
            <a:r>
              <a:rPr lang="en-US" altLang="zh-CN" sz="1800" b="1" smtClean="0"/>
              <a:t>2300-2340-2380-2420</a:t>
            </a:r>
            <a:r>
              <a:rPr lang="zh-CN" altLang="en-US" sz="1800" b="1" smtClean="0"/>
              <a:t>之多头鹰式价差组合</a:t>
            </a:r>
            <a:r>
              <a:rPr lang="en-US" altLang="zh-CN" sz="1800" b="1" smtClean="0"/>
              <a:t>,</a:t>
            </a:r>
            <a:r>
              <a:rPr lang="zh-CN" altLang="en-US" sz="1800" b="1" smtClean="0"/>
              <a:t>新头寸权利金支出</a:t>
            </a:r>
            <a:r>
              <a:rPr lang="en-US" altLang="zh-CN" sz="1800" b="1" smtClean="0"/>
              <a:t>10</a:t>
            </a:r>
            <a:r>
              <a:rPr lang="zh-CN" altLang="en-US" sz="1800" b="1" smtClean="0"/>
              <a:t>点</a:t>
            </a:r>
            <a:r>
              <a:rPr lang="en-US" altLang="zh-CN" sz="1800" b="1" smtClean="0"/>
              <a:t>(</a:t>
            </a:r>
            <a:r>
              <a:rPr lang="zh-CN" altLang="en-US" sz="1800" b="1" smtClean="0"/>
              <a:t>但已获利</a:t>
            </a:r>
            <a:r>
              <a:rPr lang="en-US" altLang="zh-CN" sz="1800" b="1" smtClean="0"/>
              <a:t>20</a:t>
            </a:r>
            <a:r>
              <a:rPr lang="zh-CN" altLang="en-US" sz="1800" b="1" smtClean="0"/>
              <a:t>点</a:t>
            </a:r>
            <a:r>
              <a:rPr lang="en-US" altLang="zh-CN" sz="1800" b="1" smtClean="0"/>
              <a:t>)</a:t>
            </a:r>
            <a:endParaRPr lang="zh-TW" altLang="en-US" sz="1800" b="1"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69</a:t>
            </a:fld>
            <a:r>
              <a:rPr lang="en-US" altLang="zh-CN" smtClean="0"/>
              <a:t> -</a:t>
            </a:r>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標題 1"/>
          <p:cNvSpPr>
            <a:spLocks noGrp="1"/>
          </p:cNvSpPr>
          <p:nvPr>
            <p:ph type="title"/>
          </p:nvPr>
        </p:nvSpPr>
        <p:spPr/>
        <p:txBody>
          <a:bodyPr/>
          <a:lstStyle/>
          <a:p>
            <a:pPr>
              <a:buFont typeface="Wingdings" pitchFamily="2" charset="2"/>
              <a:buNone/>
            </a:pPr>
            <a:r>
              <a:rPr lang="zh-CN" altLang="en-US" smtClean="0"/>
              <a:t>买进看涨期权可以规避价格上涨的风险</a:t>
            </a:r>
            <a:endParaRPr lang="zh-TW" altLang="en-US" smtClean="0"/>
          </a:p>
        </p:txBody>
      </p:sp>
      <p:sp>
        <p:nvSpPr>
          <p:cNvPr id="23557" name="Rectangle 5"/>
          <p:cNvSpPr>
            <a:spLocks noGrp="1" noChangeArrowheads="1"/>
          </p:cNvSpPr>
          <p:nvPr>
            <p:ph type="body" idx="1"/>
          </p:nvPr>
        </p:nvSpPr>
        <p:spPr>
          <a:xfrm>
            <a:off x="468313" y="1844675"/>
            <a:ext cx="8229600" cy="3889375"/>
          </a:xfrm>
        </p:spPr>
        <p:txBody>
          <a:bodyPr/>
          <a:lstStyle/>
          <a:p>
            <a:r>
              <a:rPr lang="zh-CN" altLang="en-US" smtClean="0"/>
              <a:t>如果对目标资产或目标期货价格看涨，则最简单的策略是买进看涨期权</a:t>
            </a:r>
            <a:r>
              <a:rPr lang="en-US" altLang="zh-CN" smtClean="0"/>
              <a:t>(Long Calls)</a:t>
            </a:r>
            <a:r>
              <a:rPr lang="zh-CN" altLang="en-US" smtClean="0"/>
              <a:t>。持有看涨期权等于是持有一项「耗损性的资产」。其他条件若不变，则时间的消逝会减少期权的价值。但持有看涨期权和做多波动性一样。目标期货价格若快速上涨，而导致市场对波动性也看涨则对看涨期权持有者有双重好处。甚至有时目标物价格的急剧下跌所引发的波动性上升，其所造成的期权增值会超过目标物价格下跌对期权价值的损失。</a:t>
            </a:r>
            <a:r>
              <a:rPr lang="zh-TW" altLang="en-US" smtClean="0"/>
              <a:t> </a:t>
            </a:r>
          </a:p>
        </p:txBody>
      </p:sp>
      <p:sp>
        <p:nvSpPr>
          <p:cNvPr id="23555" name="投影片編號版面配置區 3"/>
          <p:cNvSpPr>
            <a:spLocks noGrp="1"/>
          </p:cNvSpPr>
          <p:nvPr>
            <p:ph type="sldNum" sz="quarter" idx="10"/>
          </p:nvPr>
        </p:nvSpPr>
        <p:spPr>
          <a:noFill/>
        </p:spPr>
        <p:txBody>
          <a:bodyPr/>
          <a:lstStyle/>
          <a:p>
            <a:r>
              <a:rPr lang="en-US" altLang="zh-CN" smtClean="0"/>
              <a:t>- </a:t>
            </a:r>
            <a:fld id="{94A9135E-ACAA-4D12-9B2A-5EA58D81F984}" type="slidenum">
              <a:rPr lang="en-US" altLang="zh-CN" smtClean="0"/>
              <a:pPr/>
              <a:t>7</a:t>
            </a:fld>
            <a:r>
              <a:rPr lang="en-US" altLang="zh-CN" smtClean="0"/>
              <a:t> -</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smtClean="0"/>
              <a:t>如何选择替换策略</a:t>
            </a:r>
            <a:r>
              <a:rPr lang="en-US" altLang="zh-CN" smtClean="0"/>
              <a:t>?</a:t>
            </a:r>
            <a:r>
              <a:rPr lang="en-US" altLang="zh-TW" smtClean="0"/>
              <a:t> </a:t>
            </a:r>
            <a:endParaRPr lang="zh-TW" altLang="en-US" smtClean="0"/>
          </a:p>
        </p:txBody>
      </p:sp>
      <p:sp>
        <p:nvSpPr>
          <p:cNvPr id="130051" name="Rectangle 3"/>
          <p:cNvSpPr>
            <a:spLocks noGrp="1" noChangeArrowheads="1"/>
          </p:cNvSpPr>
          <p:nvPr>
            <p:ph type="body" idx="1"/>
          </p:nvPr>
        </p:nvSpPr>
        <p:spPr>
          <a:xfrm>
            <a:off x="468313" y="1484313"/>
            <a:ext cx="8229600" cy="4824412"/>
          </a:xfrm>
        </p:spPr>
        <p:txBody>
          <a:bodyPr/>
          <a:lstStyle/>
          <a:p>
            <a:pPr marL="363538" indent="-363538">
              <a:buFont typeface="Wingdings" pitchFamily="2" charset="2"/>
              <a:buNone/>
            </a:pPr>
            <a:r>
              <a:rPr lang="en-US" altLang="zh-TW" sz="2000" smtClean="0"/>
              <a:t>1. </a:t>
            </a:r>
            <a:r>
              <a:rPr lang="zh-CN" altLang="en-US" sz="2000" smtClean="0"/>
              <a:t>有无套利机会</a:t>
            </a:r>
            <a:r>
              <a:rPr lang="en-US" altLang="zh-CN" sz="2000" smtClean="0"/>
              <a:t>?</a:t>
            </a:r>
            <a:r>
              <a:rPr lang="zh-CN" altLang="en-US" sz="2000" smtClean="0"/>
              <a:t>蝶状价差其实也可看做是买一组行权价格是</a:t>
            </a:r>
            <a:r>
              <a:rPr lang="en-US" altLang="zh-CN" sz="2000" smtClean="0"/>
              <a:t>2300-2340</a:t>
            </a:r>
            <a:r>
              <a:rPr lang="zh-CN" altLang="en-US" sz="2000" smtClean="0"/>
              <a:t>之牛市看涨期权价差，同时再加一组行权价格是</a:t>
            </a:r>
            <a:r>
              <a:rPr lang="en-US" altLang="zh-CN" sz="2000" smtClean="0"/>
              <a:t>2340-2380</a:t>
            </a:r>
            <a:r>
              <a:rPr lang="zh-CN" altLang="en-US" sz="2000" smtClean="0"/>
              <a:t>的熊市看涨期权价价差。做此种交易之投资者和卖跨式价差 </a:t>
            </a:r>
            <a:r>
              <a:rPr lang="en-US" altLang="zh-CN" sz="2000" smtClean="0"/>
              <a:t>(Straddle)</a:t>
            </a:r>
            <a:r>
              <a:rPr lang="zh-CN" altLang="en-US" sz="2000" smtClean="0"/>
              <a:t>者相似，但较为保守。投资者也是认为价格不会有什么变动，但要是预期落空，最大的损失是翅膀的那一部分。</a:t>
            </a:r>
          </a:p>
          <a:p>
            <a:pPr marL="363538" indent="-363538">
              <a:buFont typeface="Wingdings" pitchFamily="2" charset="2"/>
              <a:buNone/>
            </a:pPr>
            <a:r>
              <a:rPr lang="zh-CN" altLang="zh-TW" sz="2000" smtClean="0"/>
              <a:t> </a:t>
            </a:r>
            <a:r>
              <a:rPr lang="zh-CN" altLang="en-US" sz="2000" smtClean="0"/>
              <a:t> </a:t>
            </a:r>
            <a:r>
              <a:rPr lang="zh-CN" altLang="zh-TW" sz="2000" smtClean="0"/>
              <a:t> </a:t>
            </a:r>
            <a:r>
              <a:rPr lang="zh-CN" altLang="en-US" sz="2000" smtClean="0"/>
              <a:t> </a:t>
            </a:r>
            <a:r>
              <a:rPr lang="zh-CN" altLang="zh-TW" sz="2000" smtClean="0"/>
              <a:t> </a:t>
            </a:r>
            <a:r>
              <a:rPr lang="zh-CN" altLang="en-US" sz="2000" smtClean="0"/>
              <a:t>和蝶式价差一样，做兀鹰价差所支付之权利金应比收取的还多，要不然就有套利的机会。</a:t>
            </a:r>
          </a:p>
          <a:p>
            <a:pPr marL="363538" indent="-363538">
              <a:buFont typeface="Wingdings" pitchFamily="2" charset="2"/>
              <a:buNone/>
            </a:pPr>
            <a:r>
              <a:rPr lang="en-US" altLang="zh-TW" sz="2000" smtClean="0"/>
              <a:t>2. </a:t>
            </a:r>
            <a:r>
              <a:rPr lang="zh-CN" altLang="en-US" sz="2000" smtClean="0"/>
              <a:t>第一种策略最简单</a:t>
            </a:r>
            <a:r>
              <a:rPr lang="en-US" altLang="zh-CN" sz="2000" smtClean="0"/>
              <a:t>,</a:t>
            </a:r>
            <a:r>
              <a:rPr lang="zh-CN" altLang="en-US" sz="2000" smtClean="0"/>
              <a:t>其他策略都有更高获利的潜力但也带来更高的风险</a:t>
            </a:r>
          </a:p>
          <a:p>
            <a:pPr marL="363538" indent="-363538">
              <a:buFont typeface="Wingdings" pitchFamily="2" charset="2"/>
              <a:buNone/>
            </a:pPr>
            <a:r>
              <a:rPr lang="en-US" altLang="zh-TW" sz="2000" smtClean="0"/>
              <a:t>3.</a:t>
            </a:r>
            <a:r>
              <a:rPr lang="zh-CN" altLang="en-US" sz="2000" smtClean="0"/>
              <a:t>对未来行情看法的信心与对行情看错可以承担风险的感受</a:t>
            </a:r>
          </a:p>
          <a:p>
            <a:pPr marL="363538" indent="-363538">
              <a:buFont typeface="Wingdings" pitchFamily="2" charset="2"/>
              <a:buNone/>
            </a:pPr>
            <a:r>
              <a:rPr lang="en-US" altLang="zh-TW" sz="2000" smtClean="0"/>
              <a:t>4. </a:t>
            </a:r>
            <a:r>
              <a:rPr lang="zh-CN" altLang="en-US" sz="2000" smtClean="0"/>
              <a:t>交易成本的考虑</a:t>
            </a:r>
            <a:r>
              <a:rPr lang="en-US" altLang="zh-CN" sz="2000" smtClean="0"/>
              <a:t>,</a:t>
            </a:r>
            <a:r>
              <a:rPr lang="zh-CN" altLang="en-US" sz="2000" smtClean="0"/>
              <a:t>由于交易单位较多</a:t>
            </a:r>
            <a:r>
              <a:rPr lang="en-US" altLang="zh-CN" sz="2000" smtClean="0"/>
              <a:t>,</a:t>
            </a:r>
            <a:r>
              <a:rPr lang="zh-CN" altLang="en-US" sz="2000" smtClean="0"/>
              <a:t>只适合交易成本较低的专业交易者使用</a:t>
            </a:r>
            <a:r>
              <a:rPr lang="en-US" altLang="zh-CN" sz="2000" smtClean="0"/>
              <a:t>,</a:t>
            </a:r>
            <a:r>
              <a:rPr lang="zh-CN" altLang="en-US" sz="2000" smtClean="0"/>
              <a:t>且最好持有到期</a:t>
            </a:r>
            <a:r>
              <a:rPr lang="en-US" altLang="zh-CN" sz="2000" smtClean="0"/>
              <a:t>,</a:t>
            </a:r>
            <a:r>
              <a:rPr lang="zh-CN" altLang="en-US" sz="2000" smtClean="0"/>
              <a:t>避免短线交易以节省交易成本</a:t>
            </a:r>
            <a:r>
              <a:rPr lang="en-US" altLang="zh-CN" sz="2000" smtClean="0"/>
              <a:t>!</a:t>
            </a:r>
          </a:p>
          <a:p>
            <a:pPr marL="363538" indent="-363538">
              <a:buFont typeface="Wingdings" pitchFamily="2" charset="2"/>
              <a:buNone/>
            </a:pPr>
            <a:r>
              <a:rPr lang="zh-CN" altLang="zh-TW" sz="2000" smtClean="0"/>
              <a:t> </a:t>
            </a:r>
            <a:r>
              <a:rPr lang="zh-CN" altLang="en-US" sz="2000" smtClean="0"/>
              <a:t> </a:t>
            </a:r>
            <a:r>
              <a:rPr lang="zh-CN" altLang="zh-TW" sz="2000" smtClean="0"/>
              <a:t> </a:t>
            </a:r>
            <a:r>
              <a:rPr lang="zh-CN" altLang="en-US" sz="2000" smtClean="0"/>
              <a:t> </a:t>
            </a:r>
            <a:r>
              <a:rPr lang="zh-CN" altLang="zh-TW" sz="2000" smtClean="0"/>
              <a:t> </a:t>
            </a:r>
            <a:r>
              <a:rPr lang="zh-CN" altLang="en-US" sz="2000" smtClean="0"/>
              <a:t>小结</a:t>
            </a:r>
            <a:r>
              <a:rPr lang="en-US" altLang="zh-CN" sz="2000" smtClean="0"/>
              <a:t>:</a:t>
            </a:r>
            <a:r>
              <a:rPr lang="zh-CN" altLang="en-US" sz="2000" smtClean="0"/>
              <a:t>期权可以让交易策略更有弹性但不会让决策更简单</a:t>
            </a:r>
            <a:r>
              <a:rPr lang="en-US" altLang="zh-CN" sz="2000" smtClean="0"/>
              <a:t>!</a:t>
            </a:r>
            <a:endParaRPr lang="zh-TW" altLang="en-US" sz="200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70</a:t>
            </a:fld>
            <a:r>
              <a:rPr lang="en-US" altLang="zh-CN" smtClean="0"/>
              <a:t> -</a:t>
            </a:r>
            <a:endParaRPr lang="en-US" altLang="zh-CN"/>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smtClean="0"/>
              <a:t>亏损时期权的头寸管理案例</a:t>
            </a:r>
            <a:endParaRPr lang="zh-TW" altLang="en-US" smtClean="0"/>
          </a:p>
        </p:txBody>
      </p:sp>
      <p:sp>
        <p:nvSpPr>
          <p:cNvPr id="131075" name="Rectangle 3"/>
          <p:cNvSpPr>
            <a:spLocks noGrp="1" noChangeArrowheads="1"/>
          </p:cNvSpPr>
          <p:nvPr>
            <p:ph type="body" idx="1"/>
          </p:nvPr>
        </p:nvSpPr>
        <p:spPr>
          <a:xfrm>
            <a:off x="468313" y="1557338"/>
            <a:ext cx="8229600" cy="4824412"/>
          </a:xfrm>
        </p:spPr>
        <p:txBody>
          <a:bodyPr/>
          <a:lstStyle/>
          <a:p>
            <a:r>
              <a:rPr lang="zh-CN" altLang="en-US" sz="2000" smtClean="0"/>
              <a:t>任何交易都可能出现亏损</a:t>
            </a:r>
            <a:r>
              <a:rPr lang="en-US" altLang="zh-CN" sz="2000" smtClean="0"/>
              <a:t>,</a:t>
            </a:r>
            <a:r>
              <a:rPr lang="zh-CN" altLang="en-US" sz="2000" smtClean="0"/>
              <a:t>期权交易也是如此</a:t>
            </a:r>
            <a:r>
              <a:rPr lang="en-US" altLang="zh-CN" sz="2000" smtClean="0"/>
              <a:t>,</a:t>
            </a:r>
            <a:r>
              <a:rPr lang="zh-CN" altLang="en-US" sz="2000" smtClean="0"/>
              <a:t>认赔出场</a:t>
            </a:r>
            <a:r>
              <a:rPr lang="en-US" altLang="zh-CN" sz="2000" smtClean="0"/>
              <a:t>,</a:t>
            </a:r>
            <a:r>
              <a:rPr lang="zh-CN" altLang="en-US" sz="2000" smtClean="0"/>
              <a:t>当然是选项之一</a:t>
            </a:r>
            <a:r>
              <a:rPr lang="en-US" altLang="zh-CN" sz="2000" smtClean="0"/>
              <a:t>,</a:t>
            </a:r>
            <a:r>
              <a:rPr lang="zh-CN" altLang="en-US" sz="2000" smtClean="0"/>
              <a:t>但是期权还有其他策略</a:t>
            </a:r>
            <a:r>
              <a:rPr lang="en-US" altLang="zh-CN" sz="2000" smtClean="0"/>
              <a:t>,</a:t>
            </a:r>
            <a:r>
              <a:rPr lang="zh-CN" altLang="en-US" sz="2000" smtClean="0"/>
              <a:t>可以改善投资者的风险与报酬率结构</a:t>
            </a:r>
            <a:r>
              <a:rPr lang="en-US" altLang="zh-CN" sz="2000" smtClean="0"/>
              <a:t>,</a:t>
            </a:r>
            <a:r>
              <a:rPr lang="zh-CN" altLang="en-US" sz="2000" smtClean="0"/>
              <a:t>提高转亏为盈的机率！</a:t>
            </a:r>
          </a:p>
          <a:p>
            <a:r>
              <a:rPr lang="zh-CN" altLang="en-US" sz="2000" smtClean="0"/>
              <a:t>案例：</a:t>
            </a:r>
            <a:r>
              <a:rPr lang="en-US" altLang="zh-CN" sz="2000" smtClean="0"/>
              <a:t>B </a:t>
            </a:r>
            <a:r>
              <a:rPr lang="zh-CN" altLang="en-US" sz="2000" smtClean="0"/>
              <a:t>先生看涨沪深</a:t>
            </a:r>
            <a:r>
              <a:rPr lang="en-US" altLang="zh-CN" sz="2000" smtClean="0"/>
              <a:t>300,</a:t>
            </a:r>
            <a:r>
              <a:rPr lang="zh-CN" altLang="en-US" sz="2000" smtClean="0"/>
              <a:t>买进</a:t>
            </a:r>
            <a:r>
              <a:rPr lang="en-US" altLang="zh-CN" sz="2000" smtClean="0"/>
              <a:t>1</a:t>
            </a:r>
            <a:r>
              <a:rPr lang="zh-CN" altLang="en-US" sz="2000" smtClean="0"/>
              <a:t>手</a:t>
            </a:r>
            <a:r>
              <a:rPr lang="en-US" altLang="zh-CN" sz="2000" smtClean="0"/>
              <a:t>4</a:t>
            </a:r>
            <a:r>
              <a:rPr lang="zh-CN" altLang="en-US" sz="2000" smtClean="0"/>
              <a:t>月权利金是</a:t>
            </a:r>
            <a:r>
              <a:rPr lang="en-US" altLang="zh-CN" sz="2000" smtClean="0"/>
              <a:t>45</a:t>
            </a:r>
            <a:r>
              <a:rPr lang="zh-CN" altLang="en-US" sz="2000" smtClean="0"/>
              <a:t>点的</a:t>
            </a:r>
            <a:r>
              <a:rPr lang="en-US" altLang="zh-CN" sz="2000" smtClean="0"/>
              <a:t>2300</a:t>
            </a:r>
            <a:r>
              <a:rPr lang="zh-CN" altLang="en-US" sz="2000" smtClean="0"/>
              <a:t>行权价格的沪深</a:t>
            </a:r>
            <a:r>
              <a:rPr lang="en-US" altLang="zh-CN" sz="2000" smtClean="0"/>
              <a:t>300</a:t>
            </a:r>
            <a:r>
              <a:rPr lang="zh-CN" altLang="en-US" sz="2000" smtClean="0"/>
              <a:t>看涨股指期权</a:t>
            </a:r>
            <a:r>
              <a:rPr lang="en-US" altLang="zh-CN" sz="2000" smtClean="0"/>
              <a:t>,40</a:t>
            </a:r>
            <a:r>
              <a:rPr lang="zh-CN" altLang="en-US" sz="2000" smtClean="0"/>
              <a:t>天到期</a:t>
            </a:r>
            <a:r>
              <a:rPr lang="en-US" altLang="zh-CN" sz="2000" smtClean="0"/>
              <a:t>, 26</a:t>
            </a:r>
            <a:r>
              <a:rPr lang="zh-CN" altLang="en-US" sz="2000" smtClean="0"/>
              <a:t>天之后沪深</a:t>
            </a:r>
            <a:r>
              <a:rPr lang="en-US" altLang="zh-CN" sz="2000" smtClean="0"/>
              <a:t>300</a:t>
            </a:r>
            <a:r>
              <a:rPr lang="zh-CN" altLang="en-US" sz="2000" smtClean="0"/>
              <a:t>下跌到</a:t>
            </a:r>
            <a:r>
              <a:rPr lang="en-US" altLang="zh-CN" sz="2000" smtClean="0"/>
              <a:t>2250</a:t>
            </a:r>
            <a:r>
              <a:rPr lang="zh-CN" altLang="en-US" sz="2000" smtClean="0"/>
              <a:t>权利金下跌到</a:t>
            </a:r>
            <a:r>
              <a:rPr lang="en-US" altLang="zh-CN" sz="2000" smtClean="0"/>
              <a:t>20</a:t>
            </a:r>
            <a:r>
              <a:rPr lang="zh-CN" altLang="en-US" sz="2000" smtClean="0"/>
              <a:t>点</a:t>
            </a:r>
            <a:r>
              <a:rPr lang="en-US" altLang="zh-CN" sz="2000" smtClean="0"/>
              <a:t>,</a:t>
            </a:r>
            <a:r>
              <a:rPr lang="zh-CN" altLang="en-US" sz="2000" smtClean="0"/>
              <a:t>他当然可以亏损出场</a:t>
            </a:r>
            <a:r>
              <a:rPr lang="en-US" altLang="zh-CN" sz="2000" smtClean="0"/>
              <a:t>,</a:t>
            </a:r>
            <a:r>
              <a:rPr lang="zh-CN" altLang="en-US" sz="2000" smtClean="0"/>
              <a:t>赔</a:t>
            </a:r>
            <a:r>
              <a:rPr lang="en-US" altLang="zh-CN" sz="2000" smtClean="0"/>
              <a:t>25</a:t>
            </a:r>
            <a:r>
              <a:rPr lang="zh-CN" altLang="en-US" sz="2000" smtClean="0"/>
              <a:t>点</a:t>
            </a:r>
            <a:r>
              <a:rPr lang="en-US" altLang="zh-CN" sz="2000" smtClean="0"/>
              <a:t>(2500</a:t>
            </a:r>
            <a:r>
              <a:rPr lang="zh-CN" altLang="en-US" sz="2000" smtClean="0"/>
              <a:t>元</a:t>
            </a:r>
            <a:r>
              <a:rPr lang="en-US" altLang="zh-CN" sz="2000" smtClean="0"/>
              <a:t>),</a:t>
            </a:r>
            <a:r>
              <a:rPr lang="zh-CN" altLang="en-US" sz="2000" smtClean="0"/>
              <a:t>但他坚信行情至少会回升到</a:t>
            </a:r>
            <a:r>
              <a:rPr lang="en-US" altLang="zh-CN" sz="2000" smtClean="0"/>
              <a:t>2300</a:t>
            </a:r>
            <a:r>
              <a:rPr lang="zh-CN" altLang="en-US" sz="2000" smtClean="0"/>
              <a:t>点</a:t>
            </a:r>
            <a:r>
              <a:rPr lang="en-US" altLang="zh-CN" sz="2000" smtClean="0"/>
              <a:t>,</a:t>
            </a:r>
            <a:r>
              <a:rPr lang="zh-CN" altLang="en-US" sz="2000" smtClean="0"/>
              <a:t>因此他有如下的替换策略选择</a:t>
            </a:r>
            <a:r>
              <a:rPr lang="en-US" altLang="zh-CN" sz="2000" smtClean="0"/>
              <a:t>:</a:t>
            </a:r>
            <a:endParaRPr lang="en-US" altLang="zh-CN" sz="2000" b="1" smtClean="0"/>
          </a:p>
          <a:p>
            <a:pPr>
              <a:buFont typeface="Wingdings" pitchFamily="2" charset="2"/>
              <a:buNone/>
            </a:pPr>
            <a:r>
              <a:rPr lang="en-US" altLang="zh-TW" sz="2000" b="1" smtClean="0"/>
              <a:t>1. </a:t>
            </a:r>
            <a:r>
              <a:rPr lang="zh-CN" altLang="en-US" sz="2000" b="1" smtClean="0"/>
              <a:t>换月或称滚动 </a:t>
            </a:r>
            <a:r>
              <a:rPr lang="en-US" altLang="zh-CN" sz="2000" b="1" smtClean="0"/>
              <a:t>(Rolling)</a:t>
            </a:r>
          </a:p>
          <a:p>
            <a:pPr>
              <a:buFont typeface="Wingdings" pitchFamily="2" charset="2"/>
              <a:buNone/>
            </a:pPr>
            <a:r>
              <a:rPr lang="zh-CN" altLang="zh-TW" sz="2000" b="1" smtClean="0"/>
              <a:t> </a:t>
            </a:r>
            <a:r>
              <a:rPr lang="zh-CN" altLang="en-US" sz="2000" b="1" smtClean="0"/>
              <a:t> </a:t>
            </a:r>
            <a:r>
              <a:rPr lang="en-US" altLang="zh-TW" sz="2000" b="1" smtClean="0"/>
              <a:t>1). </a:t>
            </a:r>
            <a:r>
              <a:rPr lang="zh-CN" altLang="en-US" sz="2000" b="1" smtClean="0"/>
              <a:t>向下滚动 </a:t>
            </a:r>
            <a:r>
              <a:rPr lang="en-US" altLang="zh-CN" sz="2000" b="1" smtClean="0"/>
              <a:t>(Rolling down):</a:t>
            </a:r>
            <a:r>
              <a:rPr lang="zh-CN" altLang="en-US" sz="2000" b="1" smtClean="0"/>
              <a:t>将即将到期的</a:t>
            </a:r>
            <a:r>
              <a:rPr lang="en-US" altLang="zh-CN" sz="2000" b="1" smtClean="0"/>
              <a:t>4</a:t>
            </a:r>
            <a:r>
              <a:rPr lang="zh-CN" altLang="en-US" sz="2000" b="1" smtClean="0"/>
              <a:t>月看涨股指期权卖掉</a:t>
            </a:r>
            <a:r>
              <a:rPr lang="en-US" altLang="zh-CN" sz="2000" b="1" smtClean="0"/>
              <a:t>,</a:t>
            </a:r>
            <a:r>
              <a:rPr lang="zh-CN" altLang="en-US" sz="2000" b="1" smtClean="0"/>
              <a:t>改买</a:t>
            </a:r>
            <a:r>
              <a:rPr lang="zh-CN" altLang="zh-TW" sz="2000" b="1" smtClean="0"/>
              <a:t> </a:t>
            </a:r>
            <a:r>
              <a:rPr lang="zh-CN" altLang="en-US" sz="2000" b="1" smtClean="0"/>
              <a:t> </a:t>
            </a:r>
            <a:r>
              <a:rPr lang="zh-CN" altLang="zh-TW" sz="2000" b="1" smtClean="0"/>
              <a:t> </a:t>
            </a:r>
            <a:r>
              <a:rPr lang="zh-CN" altLang="en-US" sz="2000" b="1" smtClean="0"/>
              <a:t> </a:t>
            </a:r>
            <a:r>
              <a:rPr lang="zh-CN" altLang="zh-TW" sz="2000" b="1" smtClean="0"/>
              <a:t> </a:t>
            </a:r>
            <a:r>
              <a:rPr lang="zh-CN" altLang="en-US" sz="2000" b="1" smtClean="0"/>
              <a:t> </a:t>
            </a:r>
            <a:r>
              <a:rPr lang="zh-CN" altLang="zh-TW" sz="2000" b="1" smtClean="0"/>
              <a:t> </a:t>
            </a:r>
            <a:r>
              <a:rPr lang="zh-CN" altLang="en-US" sz="2000" b="1" smtClean="0"/>
              <a:t> </a:t>
            </a:r>
            <a:r>
              <a:rPr lang="zh-CN" altLang="zh-TW" sz="2000" b="1" smtClean="0"/>
              <a:t> </a:t>
            </a:r>
            <a:r>
              <a:rPr lang="zh-CN" altLang="en-US" sz="2000" b="1" smtClean="0"/>
              <a:t> </a:t>
            </a:r>
            <a:r>
              <a:rPr lang="zh-CN" altLang="zh-TW" sz="2000" b="1" smtClean="0"/>
              <a:t> </a:t>
            </a:r>
            <a:r>
              <a:rPr lang="zh-CN" altLang="en-US" sz="2000" b="1" smtClean="0"/>
              <a:t>五月较低行权价格</a:t>
            </a:r>
            <a:r>
              <a:rPr lang="en-US" altLang="zh-CN" sz="2000" b="1" smtClean="0"/>
              <a:t>2250</a:t>
            </a:r>
            <a:r>
              <a:rPr lang="zh-CN" altLang="en-US" sz="2000" b="1" smtClean="0"/>
              <a:t>的看涨股指期权权利金</a:t>
            </a:r>
            <a:r>
              <a:rPr lang="en-US" altLang="zh-CN" sz="2000" b="1" smtClean="0"/>
              <a:t>45</a:t>
            </a:r>
            <a:r>
              <a:rPr lang="zh-CN" altLang="en-US" sz="2000" b="1" smtClean="0"/>
              <a:t>点。</a:t>
            </a:r>
          </a:p>
          <a:p>
            <a:pPr>
              <a:buFont typeface="Wingdings" pitchFamily="2" charset="2"/>
              <a:buNone/>
            </a:pPr>
            <a:r>
              <a:rPr lang="zh-CN" altLang="zh-TW" sz="2000" b="1" smtClean="0"/>
              <a:t> </a:t>
            </a:r>
            <a:r>
              <a:rPr lang="zh-CN" altLang="en-US" sz="2000" b="1" smtClean="0"/>
              <a:t> </a:t>
            </a:r>
            <a:r>
              <a:rPr lang="zh-TW" altLang="en-US" sz="2000" b="1" smtClean="0"/>
              <a:t>2</a:t>
            </a:r>
            <a:r>
              <a:rPr lang="en-US" altLang="zh-TW" sz="2000" b="1" smtClean="0"/>
              <a:t>).</a:t>
            </a:r>
            <a:r>
              <a:rPr lang="zh-CN" altLang="en-US" sz="2000" b="1" smtClean="0"/>
              <a:t>向外滚动 </a:t>
            </a:r>
            <a:r>
              <a:rPr lang="en-US" altLang="zh-CN" sz="2000" b="1" smtClean="0"/>
              <a:t>(Rolling out): </a:t>
            </a:r>
            <a:r>
              <a:rPr lang="zh-CN" altLang="en-US" sz="2000" b="1" smtClean="0"/>
              <a:t>将即将到期的</a:t>
            </a:r>
            <a:r>
              <a:rPr lang="en-US" altLang="zh-CN" sz="2000" b="1" smtClean="0"/>
              <a:t>4</a:t>
            </a:r>
            <a:r>
              <a:rPr lang="zh-CN" altLang="en-US" sz="2000" b="1" smtClean="0"/>
              <a:t>月看涨股指期权卖掉</a:t>
            </a:r>
            <a:r>
              <a:rPr lang="en-US" altLang="zh-CN" sz="2000" b="1" smtClean="0"/>
              <a:t>,</a:t>
            </a:r>
            <a:r>
              <a:rPr lang="zh-CN" altLang="en-US" sz="2000" b="1" smtClean="0"/>
              <a:t>改买五月行权价格</a:t>
            </a:r>
            <a:r>
              <a:rPr lang="en-US" altLang="zh-CN" sz="2000" b="1" smtClean="0"/>
              <a:t>2300</a:t>
            </a:r>
            <a:r>
              <a:rPr lang="zh-CN" altLang="en-US" sz="2000" b="1" smtClean="0"/>
              <a:t>的看涨股指期权权利金</a:t>
            </a:r>
            <a:r>
              <a:rPr lang="en-US" altLang="zh-CN" sz="2000" b="1" smtClean="0"/>
              <a:t>25</a:t>
            </a:r>
            <a:r>
              <a:rPr lang="zh-CN" altLang="en-US" sz="2000" b="1" smtClean="0"/>
              <a:t>点。</a:t>
            </a:r>
          </a:p>
          <a:p>
            <a:r>
              <a:rPr lang="zh-CN" altLang="en-US" sz="2000" b="1" smtClean="0"/>
              <a:t>优点</a:t>
            </a:r>
            <a:r>
              <a:rPr lang="en-US" altLang="zh-CN" sz="2000" b="1" smtClean="0"/>
              <a:t>:</a:t>
            </a:r>
            <a:r>
              <a:rPr lang="zh-CN" altLang="en-US" sz="2000" b="1" smtClean="0"/>
              <a:t>以时间换取空间</a:t>
            </a:r>
          </a:p>
          <a:p>
            <a:r>
              <a:rPr lang="zh-CN" altLang="en-US" sz="2000" b="1" smtClean="0"/>
              <a:t>缺点</a:t>
            </a:r>
            <a:r>
              <a:rPr lang="en-US" altLang="zh-CN" sz="2000" b="1" smtClean="0"/>
              <a:t>:</a:t>
            </a:r>
            <a:r>
              <a:rPr lang="zh-CN" altLang="en-US" sz="2000" b="1" smtClean="0"/>
              <a:t>必须额外拿钱出来</a:t>
            </a:r>
            <a:r>
              <a:rPr lang="en-US" altLang="zh-CN" sz="2000" b="1" smtClean="0"/>
              <a:t>,</a:t>
            </a:r>
            <a:r>
              <a:rPr lang="zh-CN" altLang="en-US" sz="2000" b="1" smtClean="0"/>
              <a:t>违背亏损头寸不该加码的原则</a:t>
            </a:r>
            <a:endParaRPr lang="zh-TW" altLang="en-US" sz="2000" b="1"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71</a:t>
            </a:fld>
            <a:r>
              <a:rPr lang="en-US" altLang="zh-CN" smtClean="0"/>
              <a:t> -</a:t>
            </a:r>
            <a:endParaRPr lang="en-US" altLang="zh-CN"/>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zh-CN" altLang="en-US" smtClean="0"/>
              <a:t>期权修整策略</a:t>
            </a:r>
            <a:r>
              <a:rPr lang="en-US" altLang="zh-CN" smtClean="0"/>
              <a:t>2</a:t>
            </a:r>
            <a:endParaRPr lang="zh-TW" altLang="en-US" smtClean="0"/>
          </a:p>
        </p:txBody>
      </p:sp>
      <p:sp>
        <p:nvSpPr>
          <p:cNvPr id="132099" name="Rectangle 3"/>
          <p:cNvSpPr>
            <a:spLocks noGrp="1" noChangeArrowheads="1"/>
          </p:cNvSpPr>
          <p:nvPr>
            <p:ph type="body" idx="1"/>
          </p:nvPr>
        </p:nvSpPr>
        <p:spPr>
          <a:xfrm>
            <a:off x="539552" y="1628800"/>
            <a:ext cx="8229600" cy="3529012"/>
          </a:xfrm>
        </p:spPr>
        <p:txBody>
          <a:bodyPr/>
          <a:lstStyle/>
          <a:p>
            <a:pPr marL="457200" indent="-457200">
              <a:buFont typeface="Wingdings" pitchFamily="2" charset="2"/>
              <a:buNone/>
            </a:pPr>
            <a:r>
              <a:rPr lang="en-US" altLang="zh-TW" b="1" dirty="0" smtClean="0"/>
              <a:t>2. </a:t>
            </a:r>
            <a:r>
              <a:rPr lang="zh-CN" altLang="en-US" b="1" dirty="0" smtClean="0"/>
              <a:t>期权修整策略</a:t>
            </a:r>
            <a:r>
              <a:rPr lang="en-US" altLang="zh-CN" b="1" dirty="0" smtClean="0"/>
              <a:t>:</a:t>
            </a:r>
            <a:r>
              <a:rPr lang="zh-CN" altLang="en-US" b="1" dirty="0" smtClean="0"/>
              <a:t>在不增加成本下降低损益平衡点</a:t>
            </a:r>
          </a:p>
          <a:p>
            <a:pPr marL="457200" indent="-457200">
              <a:buFont typeface="Wingdings" pitchFamily="2" charset="2"/>
              <a:buNone/>
            </a:pPr>
            <a:r>
              <a:rPr lang="zh-CN" altLang="zh-TW" b="1" dirty="0" smtClean="0"/>
              <a:t> </a:t>
            </a:r>
            <a:r>
              <a:rPr lang="zh-CN" altLang="en-US" b="1" dirty="0" smtClean="0"/>
              <a:t> </a:t>
            </a:r>
            <a:r>
              <a:rPr lang="zh-CN" altLang="zh-TW" b="1" dirty="0" smtClean="0"/>
              <a:t> </a:t>
            </a:r>
            <a:r>
              <a:rPr lang="zh-CN" altLang="en-US" b="1" dirty="0" smtClean="0"/>
              <a:t>转换为看涨期权多头价差组合</a:t>
            </a:r>
          </a:p>
          <a:p>
            <a:pPr marL="457200" indent="-457200"/>
            <a:r>
              <a:rPr lang="zh-CN" altLang="en-US" b="1" dirty="0" smtClean="0"/>
              <a:t>方法</a:t>
            </a:r>
            <a:r>
              <a:rPr lang="en-US" altLang="zh-CN" b="1" dirty="0" smtClean="0"/>
              <a:t>:</a:t>
            </a:r>
            <a:r>
              <a:rPr lang="zh-CN" altLang="en-US" b="1" dirty="0" smtClean="0"/>
              <a:t>将即将到期的</a:t>
            </a:r>
            <a:r>
              <a:rPr lang="en-US" altLang="zh-CN" b="1" dirty="0" smtClean="0"/>
              <a:t>4</a:t>
            </a:r>
            <a:r>
              <a:rPr lang="zh-CN" altLang="en-US" b="1" dirty="0" smtClean="0"/>
              <a:t>月看涨股指期权卖掉</a:t>
            </a:r>
            <a:r>
              <a:rPr lang="en-US" altLang="zh-CN" b="1" dirty="0" smtClean="0"/>
              <a:t>,</a:t>
            </a:r>
            <a:r>
              <a:rPr lang="zh-CN" altLang="en-US" b="1" dirty="0" smtClean="0"/>
              <a:t>用</a:t>
            </a:r>
            <a:r>
              <a:rPr lang="en-US" altLang="zh-CN" b="1" dirty="0" smtClean="0"/>
              <a:t>20</a:t>
            </a:r>
            <a:r>
              <a:rPr lang="zh-CN" altLang="en-US" b="1" dirty="0" smtClean="0"/>
              <a:t>点为本钱</a:t>
            </a:r>
            <a:r>
              <a:rPr lang="en-US" altLang="zh-CN" b="1" dirty="0" smtClean="0"/>
              <a:t>, </a:t>
            </a:r>
            <a:r>
              <a:rPr lang="zh-CN" altLang="en-US" b="1" dirty="0" smtClean="0"/>
              <a:t>买进</a:t>
            </a:r>
            <a:r>
              <a:rPr lang="en-US" altLang="zh-CN" b="1" dirty="0" smtClean="0"/>
              <a:t>1</a:t>
            </a:r>
            <a:r>
              <a:rPr lang="zh-CN" altLang="en-US" b="1" dirty="0" smtClean="0"/>
              <a:t>手</a:t>
            </a:r>
            <a:r>
              <a:rPr lang="en-US" altLang="zh-CN" b="1" dirty="0" smtClean="0"/>
              <a:t>5</a:t>
            </a:r>
            <a:r>
              <a:rPr lang="zh-CN" altLang="en-US" b="1" dirty="0" smtClean="0"/>
              <a:t>月权利金是</a:t>
            </a:r>
            <a:r>
              <a:rPr lang="en-US" altLang="zh-CN" b="1" dirty="0" smtClean="0"/>
              <a:t>45</a:t>
            </a:r>
            <a:r>
              <a:rPr lang="zh-CN" altLang="en-US" b="1" dirty="0" smtClean="0"/>
              <a:t>点的</a:t>
            </a:r>
            <a:r>
              <a:rPr lang="en-US" altLang="zh-CN" b="1" dirty="0" smtClean="0"/>
              <a:t>2250</a:t>
            </a:r>
            <a:r>
              <a:rPr lang="zh-CN" altLang="en-US" b="1" dirty="0" smtClean="0"/>
              <a:t>行权价格的看涨股指期权</a:t>
            </a:r>
            <a:r>
              <a:rPr lang="en-US" altLang="zh-CN" b="1" dirty="0" smtClean="0"/>
              <a:t>,</a:t>
            </a:r>
            <a:r>
              <a:rPr lang="zh-CN" altLang="en-US" b="1" dirty="0" smtClean="0"/>
              <a:t>卖出</a:t>
            </a:r>
            <a:r>
              <a:rPr lang="en-US" altLang="zh-CN" b="1" dirty="0" smtClean="0"/>
              <a:t>1</a:t>
            </a:r>
            <a:r>
              <a:rPr lang="zh-CN" altLang="en-US" b="1" dirty="0" smtClean="0"/>
              <a:t>手</a:t>
            </a:r>
            <a:r>
              <a:rPr lang="en-US" altLang="zh-CN" b="1" dirty="0" smtClean="0"/>
              <a:t>5</a:t>
            </a:r>
            <a:r>
              <a:rPr lang="zh-CN" altLang="en-US" b="1" dirty="0" smtClean="0"/>
              <a:t>月权利金是</a:t>
            </a:r>
            <a:r>
              <a:rPr lang="en-US" altLang="zh-CN" b="1" dirty="0" smtClean="0"/>
              <a:t>25</a:t>
            </a:r>
            <a:r>
              <a:rPr lang="zh-CN" altLang="en-US" b="1" dirty="0" smtClean="0"/>
              <a:t>点的</a:t>
            </a:r>
            <a:r>
              <a:rPr lang="en-US" altLang="zh-CN" b="1" dirty="0" smtClean="0"/>
              <a:t>2300</a:t>
            </a:r>
            <a:r>
              <a:rPr lang="zh-CN" altLang="en-US" b="1" dirty="0" smtClean="0"/>
              <a:t>行权价格的沪深</a:t>
            </a:r>
            <a:r>
              <a:rPr lang="en-US" altLang="zh-CN" b="1" dirty="0" smtClean="0"/>
              <a:t>300</a:t>
            </a:r>
            <a:r>
              <a:rPr lang="zh-CN" altLang="en-US" b="1" dirty="0" smtClean="0"/>
              <a:t>看涨股指期权</a:t>
            </a:r>
          </a:p>
          <a:p>
            <a:pPr marL="457200" indent="-457200"/>
            <a:r>
              <a:rPr lang="zh-CN" altLang="en-US" b="1" dirty="0" smtClean="0"/>
              <a:t>使头寸变为</a:t>
            </a:r>
            <a:r>
              <a:rPr lang="en-US" altLang="zh-CN" b="1" dirty="0" smtClean="0"/>
              <a:t>2250-2300</a:t>
            </a:r>
            <a:r>
              <a:rPr lang="zh-CN" altLang="en-US" b="1" dirty="0" smtClean="0"/>
              <a:t>之看涨期权多头价差组合。</a:t>
            </a:r>
            <a:endParaRPr lang="zh-TW" altLang="en-US" b="1"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72</a:t>
            </a:fld>
            <a:r>
              <a:rPr lang="en-US" altLang="zh-CN" smtClean="0"/>
              <a:t> -</a:t>
            </a:r>
            <a:endParaRPr lang="en-US" altLang="zh-CN"/>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en-US" smtClean="0"/>
              <a:t>期权修整策略</a:t>
            </a:r>
            <a:r>
              <a:rPr lang="en-US" altLang="zh-CN" smtClean="0"/>
              <a:t>3</a:t>
            </a:r>
            <a:endParaRPr lang="zh-TW" altLang="en-US" smtClean="0"/>
          </a:p>
        </p:txBody>
      </p:sp>
      <p:sp>
        <p:nvSpPr>
          <p:cNvPr id="133123" name="Rectangle 3"/>
          <p:cNvSpPr>
            <a:spLocks noGrp="1" noChangeArrowheads="1"/>
          </p:cNvSpPr>
          <p:nvPr>
            <p:ph type="body" idx="1"/>
          </p:nvPr>
        </p:nvSpPr>
        <p:spPr>
          <a:xfrm>
            <a:off x="467544" y="1772816"/>
            <a:ext cx="8229600" cy="3529012"/>
          </a:xfrm>
        </p:spPr>
        <p:txBody>
          <a:bodyPr/>
          <a:lstStyle/>
          <a:p>
            <a:pPr marL="457200" indent="-457200">
              <a:buFont typeface="Wingdings" pitchFamily="2" charset="2"/>
              <a:buNone/>
            </a:pPr>
            <a:r>
              <a:rPr lang="en-US" altLang="zh-TW" b="1" dirty="0" smtClean="0"/>
              <a:t>3. </a:t>
            </a:r>
            <a:r>
              <a:rPr lang="zh-CN" altLang="en-US" b="1" dirty="0" smtClean="0"/>
              <a:t>建立时间价差组合</a:t>
            </a:r>
          </a:p>
          <a:p>
            <a:pPr marL="457200" indent="-457200">
              <a:buFont typeface="Wingdings" pitchFamily="2" charset="2"/>
              <a:buNone/>
            </a:pPr>
            <a:r>
              <a:rPr lang="zh-CN" altLang="zh-TW" b="1" dirty="0" smtClean="0"/>
              <a:t> </a:t>
            </a:r>
            <a:r>
              <a:rPr lang="zh-CN" altLang="en-US" b="1" dirty="0" smtClean="0"/>
              <a:t> </a:t>
            </a:r>
            <a:r>
              <a:rPr lang="zh-CN" altLang="zh-TW" b="1" dirty="0" smtClean="0"/>
              <a:t> </a:t>
            </a:r>
            <a:r>
              <a:rPr lang="zh-CN" altLang="en-US" b="1" dirty="0" smtClean="0"/>
              <a:t> 转换为看涨多头时间价差组合</a:t>
            </a:r>
          </a:p>
          <a:p>
            <a:pPr marL="457200" indent="-457200"/>
            <a:r>
              <a:rPr lang="zh-CN" altLang="en-US" b="1" dirty="0" smtClean="0"/>
              <a:t>方法</a:t>
            </a:r>
            <a:r>
              <a:rPr lang="en-US" altLang="zh-CN" b="1" dirty="0" smtClean="0"/>
              <a:t>:</a:t>
            </a:r>
            <a:r>
              <a:rPr lang="zh-CN" altLang="en-US" b="1" dirty="0" smtClean="0"/>
              <a:t>将即将到期的</a:t>
            </a:r>
            <a:r>
              <a:rPr lang="en-US" altLang="zh-CN" b="1" dirty="0" smtClean="0"/>
              <a:t>4</a:t>
            </a:r>
            <a:r>
              <a:rPr lang="zh-CN" altLang="en-US" b="1" dirty="0" smtClean="0"/>
              <a:t>月看涨股指期权卖掉</a:t>
            </a:r>
            <a:r>
              <a:rPr lang="en-US" altLang="zh-CN" b="1" dirty="0" smtClean="0"/>
              <a:t>,</a:t>
            </a:r>
            <a:r>
              <a:rPr lang="zh-CN" altLang="en-US" b="1" dirty="0" smtClean="0"/>
              <a:t>用</a:t>
            </a:r>
            <a:r>
              <a:rPr lang="en-US" altLang="zh-CN" b="1" dirty="0" smtClean="0"/>
              <a:t>20</a:t>
            </a:r>
            <a:r>
              <a:rPr lang="zh-CN" altLang="en-US" b="1" dirty="0" smtClean="0"/>
              <a:t>点为本钱</a:t>
            </a:r>
            <a:r>
              <a:rPr lang="en-US" altLang="zh-CN" b="1" dirty="0" smtClean="0"/>
              <a:t>, </a:t>
            </a:r>
            <a:r>
              <a:rPr lang="zh-CN" altLang="en-US" b="1" dirty="0" smtClean="0"/>
              <a:t>买进</a:t>
            </a:r>
            <a:r>
              <a:rPr lang="en-US" altLang="zh-CN" b="1" dirty="0" smtClean="0"/>
              <a:t>1</a:t>
            </a:r>
            <a:r>
              <a:rPr lang="zh-CN" altLang="en-US" b="1" dirty="0" smtClean="0"/>
              <a:t>手</a:t>
            </a:r>
            <a:r>
              <a:rPr lang="en-US" altLang="zh-CN" b="1" dirty="0" smtClean="0"/>
              <a:t>5</a:t>
            </a:r>
            <a:r>
              <a:rPr lang="zh-CN" altLang="en-US" b="1" dirty="0" smtClean="0"/>
              <a:t>月权利金是</a:t>
            </a:r>
            <a:r>
              <a:rPr lang="en-US" altLang="zh-CN" b="1" dirty="0" smtClean="0"/>
              <a:t>45</a:t>
            </a:r>
            <a:r>
              <a:rPr lang="zh-CN" altLang="en-US" b="1" dirty="0" smtClean="0"/>
              <a:t>点的</a:t>
            </a:r>
            <a:r>
              <a:rPr lang="en-US" altLang="zh-CN" b="1" dirty="0" smtClean="0"/>
              <a:t>2250</a:t>
            </a:r>
            <a:r>
              <a:rPr lang="zh-CN" altLang="en-US" b="1" dirty="0" smtClean="0"/>
              <a:t>行权价格的看涨股指期权</a:t>
            </a:r>
            <a:r>
              <a:rPr lang="en-US" altLang="zh-CN" b="1" dirty="0" smtClean="0"/>
              <a:t>,</a:t>
            </a:r>
            <a:r>
              <a:rPr lang="zh-CN" altLang="en-US" b="1" dirty="0" smtClean="0"/>
              <a:t>卖出</a:t>
            </a:r>
            <a:r>
              <a:rPr lang="en-US" altLang="zh-CN" b="1" dirty="0" smtClean="0"/>
              <a:t>1</a:t>
            </a:r>
            <a:r>
              <a:rPr lang="zh-CN" altLang="en-US" b="1" dirty="0" smtClean="0"/>
              <a:t>手</a:t>
            </a:r>
            <a:r>
              <a:rPr lang="en-US" altLang="zh-CN" b="1" dirty="0" smtClean="0"/>
              <a:t>4</a:t>
            </a:r>
            <a:r>
              <a:rPr lang="zh-CN" altLang="en-US" b="1" dirty="0" smtClean="0"/>
              <a:t>月权利金是</a:t>
            </a:r>
            <a:r>
              <a:rPr lang="en-US" altLang="zh-CN" b="1" dirty="0" smtClean="0"/>
              <a:t>25</a:t>
            </a:r>
            <a:r>
              <a:rPr lang="zh-CN" altLang="en-US" b="1" dirty="0" smtClean="0"/>
              <a:t>点的</a:t>
            </a:r>
            <a:r>
              <a:rPr lang="en-US" altLang="zh-CN" b="1" dirty="0" smtClean="0"/>
              <a:t>2250</a:t>
            </a:r>
            <a:r>
              <a:rPr lang="zh-CN" altLang="en-US" b="1" dirty="0" smtClean="0"/>
              <a:t>行权价格的沪深</a:t>
            </a:r>
            <a:r>
              <a:rPr lang="en-US" altLang="zh-CN" b="1" dirty="0" smtClean="0"/>
              <a:t>300</a:t>
            </a:r>
            <a:r>
              <a:rPr lang="zh-CN" altLang="en-US" b="1" dirty="0" smtClean="0"/>
              <a:t>看涨股指期权</a:t>
            </a:r>
          </a:p>
          <a:p>
            <a:pPr marL="457200" indent="-457200"/>
            <a:r>
              <a:rPr lang="zh-CN" altLang="en-US" b="1" dirty="0" smtClean="0"/>
              <a:t>使头寸变为</a:t>
            </a:r>
            <a:r>
              <a:rPr lang="en-US" altLang="zh-CN" b="1" dirty="0" smtClean="0"/>
              <a:t>4-5</a:t>
            </a:r>
            <a:r>
              <a:rPr lang="zh-CN" altLang="en-US" b="1" dirty="0" smtClean="0"/>
              <a:t>月</a:t>
            </a:r>
            <a:r>
              <a:rPr lang="en-US" altLang="zh-CN" b="1" dirty="0" smtClean="0"/>
              <a:t>2250</a:t>
            </a:r>
            <a:r>
              <a:rPr lang="zh-CN" altLang="en-US" b="1" dirty="0" smtClean="0"/>
              <a:t>之看涨期权多头时间价差组合。</a:t>
            </a:r>
            <a:endParaRPr lang="zh-TW" altLang="en-US" b="1" dirty="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73</a:t>
            </a:fld>
            <a:r>
              <a:rPr lang="en-US" altLang="zh-CN" smtClean="0"/>
              <a:t> -</a:t>
            </a:r>
            <a:endParaRPr lang="en-US" altLang="zh-CN"/>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smtClean="0"/>
              <a:t>资金控管</a:t>
            </a:r>
            <a:endParaRPr lang="zh-TW" altLang="en-US" smtClean="0"/>
          </a:p>
        </p:txBody>
      </p:sp>
      <p:sp>
        <p:nvSpPr>
          <p:cNvPr id="134147" name="Rectangle 3"/>
          <p:cNvSpPr>
            <a:spLocks noGrp="1" noChangeArrowheads="1"/>
          </p:cNvSpPr>
          <p:nvPr>
            <p:ph type="body" idx="1"/>
          </p:nvPr>
        </p:nvSpPr>
        <p:spPr>
          <a:xfrm>
            <a:off x="468313" y="1557338"/>
            <a:ext cx="8229600" cy="4608512"/>
          </a:xfrm>
        </p:spPr>
        <p:txBody>
          <a:bodyPr/>
          <a:lstStyle/>
          <a:p>
            <a:pPr>
              <a:lnSpc>
                <a:spcPct val="90000"/>
              </a:lnSpc>
            </a:pPr>
            <a:r>
              <a:rPr lang="zh-CN" altLang="en-US" smtClean="0"/>
              <a:t>期权操作的游戏规则就是，当资金萎缩到原来资金某个百分比的时候，就是结束一切游戏，离开市场的时候。当资金成长到某个程度，成长速度就会开始加速。在资金成长过程中，如果遇到某种程度的萎缩</a:t>
            </a:r>
            <a:r>
              <a:rPr lang="en-US" altLang="zh-CN" smtClean="0"/>
              <a:t>(drawdown)</a:t>
            </a:r>
            <a:r>
              <a:rPr lang="zh-CN" altLang="en-US" smtClean="0"/>
              <a:t>，只要控制得宜，经过</a:t>
            </a:r>
            <a:r>
              <a:rPr lang="en-US" altLang="zh-CN" smtClean="0"/>
              <a:t>drawdown</a:t>
            </a:r>
            <a:r>
              <a:rPr lang="zh-CN" altLang="en-US" smtClean="0"/>
              <a:t>之后的资金成长，又会周而复始的继续成长。</a:t>
            </a:r>
          </a:p>
          <a:p>
            <a:pPr>
              <a:lnSpc>
                <a:spcPct val="90000"/>
              </a:lnSpc>
            </a:pPr>
            <a:r>
              <a:rPr lang="zh-CN" altLang="en-US" smtClean="0"/>
              <a:t>期权操盘者在</a:t>
            </a:r>
            <a:r>
              <a:rPr lang="zh-CN" altLang="en-US" b="1" smtClean="0"/>
              <a:t>头寸控管时必须</a:t>
            </a:r>
            <a:r>
              <a:rPr lang="zh-CN" altLang="en-US" smtClean="0"/>
              <a:t>了解</a:t>
            </a:r>
            <a:r>
              <a:rPr lang="en-US" altLang="zh-CN" smtClean="0"/>
              <a:t>,</a:t>
            </a:r>
            <a:r>
              <a:rPr lang="zh-CN" altLang="en-US" b="1" smtClean="0"/>
              <a:t>每次交易是否能够成功，完全决定于市场；但是每次投入操作资金的比例，却是可以操之在我的</a:t>
            </a:r>
            <a:r>
              <a:rPr lang="zh-CN" altLang="en-US" smtClean="0"/>
              <a:t>；操盘者可以自己决定多久进场操作一次，每次操作资金占总操作资金某个固定比例，这个问题也可以自己规划。</a:t>
            </a:r>
          </a:p>
          <a:p>
            <a:pPr>
              <a:lnSpc>
                <a:spcPct val="90000"/>
              </a:lnSpc>
            </a:pPr>
            <a:r>
              <a:rPr lang="zh-CN" altLang="en-US" smtClean="0"/>
              <a:t>问题是应该使用多少比例的资金，才能够让资金成长达到最佳。这方面的研究以</a:t>
            </a:r>
            <a:r>
              <a:rPr lang="zh-CN" altLang="en-US" b="1" smtClean="0"/>
              <a:t>凯利公式</a:t>
            </a:r>
            <a:r>
              <a:rPr lang="zh-CN" altLang="en-US" smtClean="0"/>
              <a:t>最有名。</a:t>
            </a:r>
            <a:endParaRPr lang="zh-TW" altLang="en-US"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74</a:t>
            </a:fld>
            <a:r>
              <a:rPr lang="en-US" altLang="zh-CN" smtClean="0"/>
              <a:t> -</a:t>
            </a:r>
            <a:endParaRPr lang="en-US" altLang="zh-CN"/>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395288" y="620713"/>
            <a:ext cx="6337300" cy="647700"/>
          </a:xfrm>
        </p:spPr>
        <p:txBody>
          <a:bodyPr/>
          <a:lstStyle/>
          <a:p>
            <a:r>
              <a:rPr lang="zh-CN" altLang="en-US" smtClean="0"/>
              <a:t>凯利公式与资金控管</a:t>
            </a:r>
            <a:endParaRPr lang="zh-TW" altLang="en-US" smtClean="0"/>
          </a:p>
        </p:txBody>
      </p:sp>
      <p:sp>
        <p:nvSpPr>
          <p:cNvPr id="135171" name="Rectangle 3"/>
          <p:cNvSpPr>
            <a:spLocks noGrp="1" noChangeArrowheads="1"/>
          </p:cNvSpPr>
          <p:nvPr>
            <p:ph type="body" idx="1"/>
          </p:nvPr>
        </p:nvSpPr>
        <p:spPr>
          <a:xfrm>
            <a:off x="468313" y="1484313"/>
            <a:ext cx="8229600" cy="4824412"/>
          </a:xfrm>
        </p:spPr>
        <p:txBody>
          <a:bodyPr/>
          <a:lstStyle/>
          <a:p>
            <a:pPr>
              <a:lnSpc>
                <a:spcPct val="80000"/>
              </a:lnSpc>
            </a:pPr>
            <a:r>
              <a:rPr lang="zh-CN" altLang="en-US" sz="1800" smtClean="0"/>
              <a:t>凯利公式是一条可应用在投资资金和赌注的公式。应用于多次的随机赌博游戏，资金的期望增长率最高，且永远不会导致完全损失所有资金的后果。它假设赌博可无限次进行，而且没有下注上下限</a:t>
            </a:r>
            <a:r>
              <a:rPr lang="zh-TW" altLang="en-US" sz="1800" smtClean="0"/>
              <a:t> </a:t>
            </a:r>
          </a:p>
          <a:p>
            <a:pPr>
              <a:lnSpc>
                <a:spcPct val="80000"/>
              </a:lnSpc>
            </a:pPr>
            <a:endParaRPr lang="zh-TW" altLang="en-US" sz="1800" smtClean="0"/>
          </a:p>
          <a:p>
            <a:pPr>
              <a:lnSpc>
                <a:spcPct val="80000"/>
              </a:lnSpc>
            </a:pPr>
            <a:r>
              <a:rPr lang="en-US" altLang="zh-CN" sz="1800" i="1" smtClean="0"/>
              <a:t>f</a:t>
            </a:r>
            <a:r>
              <a:rPr lang="en-US" altLang="zh-CN" sz="1800" smtClean="0"/>
              <a:t> * = </a:t>
            </a:r>
            <a:r>
              <a:rPr lang="zh-CN" altLang="en-US" sz="1800" smtClean="0"/>
              <a:t>现有资金应进行下次投注的比例</a:t>
            </a:r>
            <a:r>
              <a:rPr lang="zh-TW" altLang="en-US" sz="1800" smtClean="0"/>
              <a:t> </a:t>
            </a:r>
          </a:p>
          <a:p>
            <a:pPr>
              <a:lnSpc>
                <a:spcPct val="80000"/>
              </a:lnSpc>
            </a:pPr>
            <a:r>
              <a:rPr lang="en-US" altLang="zh-CN" sz="1800" smtClean="0"/>
              <a:t>b = </a:t>
            </a:r>
            <a:r>
              <a:rPr lang="zh-CN" altLang="en-US" sz="1800" smtClean="0"/>
              <a:t>赔率</a:t>
            </a:r>
            <a:r>
              <a:rPr lang="zh-TW" altLang="en-US" sz="1800" smtClean="0"/>
              <a:t> </a:t>
            </a:r>
          </a:p>
          <a:p>
            <a:pPr>
              <a:lnSpc>
                <a:spcPct val="80000"/>
              </a:lnSpc>
            </a:pPr>
            <a:r>
              <a:rPr lang="en-US" altLang="zh-CN" sz="1800" smtClean="0"/>
              <a:t>p = </a:t>
            </a:r>
            <a:r>
              <a:rPr lang="zh-CN" altLang="en-US" sz="1800" smtClean="0"/>
              <a:t>胜利机会</a:t>
            </a:r>
            <a:r>
              <a:rPr lang="zh-TW" altLang="en-US" sz="1800" smtClean="0"/>
              <a:t> </a:t>
            </a:r>
          </a:p>
          <a:p>
            <a:pPr>
              <a:lnSpc>
                <a:spcPct val="80000"/>
              </a:lnSpc>
            </a:pPr>
            <a:r>
              <a:rPr lang="en-US" altLang="zh-CN" sz="1800" smtClean="0"/>
              <a:t>q = </a:t>
            </a:r>
            <a:r>
              <a:rPr lang="zh-CN" altLang="en-US" sz="1800" smtClean="0"/>
              <a:t>输的机会 （一般等于 </a:t>
            </a:r>
            <a:r>
              <a:rPr lang="en-US" altLang="zh-CN" sz="1800" smtClean="0"/>
              <a:t>1-p </a:t>
            </a:r>
            <a:r>
              <a:rPr lang="zh-CN" altLang="en-US" sz="1800" smtClean="0"/>
              <a:t>）</a:t>
            </a:r>
            <a:r>
              <a:rPr lang="zh-TW" altLang="en-US" sz="1800" smtClean="0"/>
              <a:t> </a:t>
            </a:r>
          </a:p>
          <a:p>
            <a:pPr>
              <a:lnSpc>
                <a:spcPct val="80000"/>
              </a:lnSpc>
            </a:pPr>
            <a:r>
              <a:rPr lang="zh-CN" altLang="en-US" sz="1800" smtClean="0"/>
              <a:t>　　例如：若一个游戏有</a:t>
            </a:r>
            <a:r>
              <a:rPr lang="en-US" altLang="zh-CN" sz="1800" smtClean="0"/>
              <a:t>40%</a:t>
            </a:r>
            <a:r>
              <a:rPr lang="zh-CN" altLang="en-US" sz="1800" smtClean="0"/>
              <a:t>（</a:t>
            </a:r>
            <a:r>
              <a:rPr lang="en-US" altLang="zh-CN" sz="1800" smtClean="0"/>
              <a:t>p=0.40</a:t>
            </a:r>
            <a:r>
              <a:rPr lang="zh-CN" altLang="en-US" sz="1800" smtClean="0"/>
              <a:t>）机会胜出，赔率为</a:t>
            </a:r>
            <a:r>
              <a:rPr lang="en-US" altLang="zh-CN" sz="1800" smtClean="0"/>
              <a:t>2:1</a:t>
            </a:r>
            <a:r>
              <a:rPr lang="zh-CN" altLang="en-US" sz="1800" smtClean="0"/>
              <a:t>（</a:t>
            </a:r>
            <a:r>
              <a:rPr lang="en-US" altLang="zh-CN" sz="1800" smtClean="0"/>
              <a:t>b=2</a:t>
            </a:r>
            <a:r>
              <a:rPr lang="zh-CN" altLang="en-US" sz="1800" smtClean="0"/>
              <a:t>），这个赌客便应每次投注</a:t>
            </a:r>
            <a:r>
              <a:rPr lang="en-US" altLang="zh-CN" sz="1800" smtClean="0"/>
              <a:t>(2 × 0.40 - 0.60)/2 = 10%</a:t>
            </a:r>
            <a:r>
              <a:rPr lang="zh-CN" altLang="en-US" sz="1800" smtClean="0"/>
              <a:t>的资金。若以一个</a:t>
            </a:r>
            <a:r>
              <a:rPr lang="en-US" altLang="zh-CN" sz="1800" smtClean="0"/>
              <a:t>65%</a:t>
            </a:r>
            <a:r>
              <a:rPr lang="zh-CN" altLang="en-US" sz="1800" smtClean="0"/>
              <a:t>准确率及赢家为输家</a:t>
            </a:r>
            <a:r>
              <a:rPr lang="en-US" altLang="zh-CN" sz="1800" smtClean="0"/>
              <a:t>1.3</a:t>
            </a:r>
            <a:r>
              <a:rPr lang="zh-CN" altLang="en-US" sz="1800" smtClean="0"/>
              <a:t>倍的系统案例做计算 ，</a:t>
            </a:r>
            <a:r>
              <a:rPr lang="en-US" altLang="zh-CN" sz="1800" smtClean="0"/>
              <a:t>f=38% </a:t>
            </a:r>
            <a:r>
              <a:rPr lang="zh-CN" altLang="en-US" sz="1800" smtClean="0"/>
              <a:t>用于交易之资金 ；若以一个</a:t>
            </a:r>
            <a:r>
              <a:rPr lang="en-US" altLang="zh-CN" sz="1800" smtClean="0"/>
              <a:t>100%</a:t>
            </a:r>
            <a:r>
              <a:rPr lang="zh-CN" altLang="en-US" sz="1800" smtClean="0"/>
              <a:t>准确率及赢家为输家</a:t>
            </a:r>
            <a:r>
              <a:rPr lang="en-US" altLang="zh-CN" sz="1800" smtClean="0"/>
              <a:t>1</a:t>
            </a:r>
            <a:r>
              <a:rPr lang="zh-CN" altLang="en-US" sz="1800" smtClean="0"/>
              <a:t>倍的系统案例做计算 ，</a:t>
            </a:r>
            <a:r>
              <a:rPr lang="en-US" altLang="zh-CN" sz="1800" smtClean="0"/>
              <a:t>f= 100%</a:t>
            </a:r>
            <a:r>
              <a:rPr lang="zh-CN" altLang="en-US" sz="1800" smtClean="0"/>
              <a:t>，若蠃的的机率为</a:t>
            </a:r>
            <a:r>
              <a:rPr lang="en-US" altLang="zh-CN" sz="1800" smtClean="0"/>
              <a:t>0</a:t>
            </a:r>
            <a:r>
              <a:rPr lang="zh-CN" altLang="en-US" sz="1800" smtClean="0"/>
              <a:t>，则</a:t>
            </a:r>
            <a:r>
              <a:rPr lang="en-US" altLang="zh-CN" sz="1800" smtClean="0"/>
              <a:t>f=0%</a:t>
            </a:r>
            <a:r>
              <a:rPr lang="zh-CN" altLang="en-US" sz="1800" smtClean="0"/>
              <a:t>。</a:t>
            </a:r>
          </a:p>
          <a:p>
            <a:pPr>
              <a:lnSpc>
                <a:spcPct val="80000"/>
              </a:lnSpc>
            </a:pPr>
            <a:r>
              <a:rPr lang="zh-CN" altLang="en-US" sz="1800" smtClean="0"/>
              <a:t>　　这条公式是</a:t>
            </a:r>
            <a:r>
              <a:rPr lang="zh-CN" altLang="en-US" sz="1800" smtClean="0">
                <a:hlinkClick r:id="rId2" tooltip="克劳德·艾尔伍德·香农"/>
              </a:rPr>
              <a:t>克劳德</a:t>
            </a:r>
            <a:r>
              <a:rPr lang="en-US" altLang="zh-CN" sz="1800" smtClean="0">
                <a:hlinkClick r:id="rId2" tooltip="克劳德·艾尔伍德·香农"/>
              </a:rPr>
              <a:t>·</a:t>
            </a:r>
            <a:r>
              <a:rPr lang="zh-CN" altLang="en-US" sz="1800" smtClean="0">
                <a:hlinkClick r:id="rId2" tooltip="克劳德·艾尔伍德·香农"/>
              </a:rPr>
              <a:t>艾尔伍德</a:t>
            </a:r>
            <a:r>
              <a:rPr lang="en-US" altLang="zh-CN" sz="1800" smtClean="0">
                <a:hlinkClick r:id="rId2" tooltip="克劳德·艾尔伍德·香农"/>
              </a:rPr>
              <a:t>·</a:t>
            </a:r>
            <a:r>
              <a:rPr lang="zh-CN" altLang="en-US" sz="1800" smtClean="0">
                <a:hlinkClick r:id="rId2" tooltip="克劳德·艾尔伍德·香农"/>
              </a:rPr>
              <a:t>香农</a:t>
            </a:r>
            <a:r>
              <a:rPr lang="zh-CN" altLang="en-US" sz="1800" smtClean="0"/>
              <a:t>在</a:t>
            </a:r>
            <a:r>
              <a:rPr lang="zh-CN" altLang="en-US" sz="1800" smtClean="0">
                <a:hlinkClick r:id="rId3" tooltip="贝尔实验室"/>
              </a:rPr>
              <a:t>贝尔实验室</a:t>
            </a:r>
            <a:r>
              <a:rPr lang="zh-CN" altLang="en-US" sz="1800" smtClean="0"/>
              <a:t>的同事物理学家</a:t>
            </a:r>
            <a:r>
              <a:rPr lang="zh-CN" altLang="en-US" sz="1800" smtClean="0">
                <a:hlinkClick r:id="rId4" tooltip="约翰·拉里·凯利"/>
              </a:rPr>
              <a:t>约翰</a:t>
            </a:r>
            <a:r>
              <a:rPr lang="en-US" altLang="zh-CN" sz="1800" smtClean="0">
                <a:hlinkClick r:id="rId4" tooltip="约翰·拉里·凯利"/>
              </a:rPr>
              <a:t>·</a:t>
            </a:r>
            <a:r>
              <a:rPr lang="zh-CN" altLang="en-US" sz="1800" smtClean="0">
                <a:hlinkClick r:id="rId4" tooltip="约翰·拉里·凯利"/>
              </a:rPr>
              <a:t>拉里</a:t>
            </a:r>
            <a:r>
              <a:rPr lang="en-US" altLang="zh-CN" sz="1800" smtClean="0">
                <a:hlinkClick r:id="rId4" tooltip="约翰·拉里·凯利"/>
              </a:rPr>
              <a:t>·</a:t>
            </a:r>
            <a:r>
              <a:rPr lang="zh-CN" altLang="en-US" sz="1800" smtClean="0">
                <a:hlinkClick r:id="rId4" tooltip="约翰·拉里·凯利"/>
              </a:rPr>
              <a:t>凯利</a:t>
            </a:r>
            <a:r>
              <a:rPr lang="zh-CN" altLang="en-US" sz="1800" smtClean="0"/>
              <a:t>在</a:t>
            </a:r>
            <a:r>
              <a:rPr lang="en-US" altLang="zh-CN" sz="1800" smtClean="0"/>
              <a:t>1956</a:t>
            </a:r>
            <a:r>
              <a:rPr lang="zh-CN" altLang="en-US" sz="1800" smtClean="0"/>
              <a:t>年提出的。</a:t>
            </a:r>
          </a:p>
          <a:p>
            <a:pPr>
              <a:lnSpc>
                <a:spcPct val="80000"/>
              </a:lnSpc>
            </a:pPr>
            <a:r>
              <a:rPr lang="zh-CN" altLang="en-US" sz="1800" smtClean="0"/>
              <a:t>首先</a:t>
            </a:r>
            <a:r>
              <a:rPr lang="zh-CN" altLang="en-US" sz="1800" b="1" smtClean="0"/>
              <a:t>赢的机率乘上赔率一定要大于输的机率</a:t>
            </a:r>
            <a:r>
              <a:rPr lang="zh-CN" altLang="en-US" sz="1800" smtClean="0"/>
              <a:t>，例如赢的机率是</a:t>
            </a:r>
            <a:r>
              <a:rPr lang="en-US" altLang="zh-CN" sz="1800" smtClean="0"/>
              <a:t>55%</a:t>
            </a:r>
            <a:r>
              <a:rPr lang="zh-CN" altLang="en-US" sz="1800" smtClean="0"/>
              <a:t>，赔率是</a:t>
            </a:r>
            <a:r>
              <a:rPr lang="en-US" altLang="zh-CN" sz="1800" smtClean="0"/>
              <a:t>1,</a:t>
            </a:r>
            <a:r>
              <a:rPr lang="zh-CN" altLang="en-US" sz="1800" smtClean="0"/>
              <a:t>则</a:t>
            </a:r>
            <a:r>
              <a:rPr lang="en-US" altLang="zh-CN" sz="1800" smtClean="0"/>
              <a:t>f*</a:t>
            </a:r>
            <a:r>
              <a:rPr lang="zh-CN" altLang="en-US" sz="1800" smtClean="0"/>
              <a:t>投注资金比例就是</a:t>
            </a:r>
            <a:r>
              <a:rPr lang="en-US" altLang="zh-CN" sz="1800" smtClean="0"/>
              <a:t>2(55%)-1=10%</a:t>
            </a:r>
            <a:endParaRPr lang="en-US" altLang="zh-CN" sz="1800" b="1" smtClean="0"/>
          </a:p>
          <a:p>
            <a:pPr>
              <a:lnSpc>
                <a:spcPct val="80000"/>
              </a:lnSpc>
            </a:pPr>
            <a:r>
              <a:rPr lang="zh-CN" altLang="en-US" sz="1800" b="1" smtClean="0"/>
              <a:t>投资人无法控制报酬率，但是投入赌注的比例却是可以控制的，这就是所谓的资金管理技巧，增加赌注比例等于是加码，降低赌注比例等于是减码。</a:t>
            </a:r>
            <a:r>
              <a:rPr lang="zh-TW" altLang="en-US" sz="1800" smtClean="0"/>
              <a:t> </a:t>
            </a:r>
          </a:p>
        </p:txBody>
      </p:sp>
      <p:pic>
        <p:nvPicPr>
          <p:cNvPr id="135172" name="圖片 4" descr="f^* = \frac{bp-q}{b}"/>
          <p:cNvPicPr>
            <a:picLocks noChangeAspect="1" noChangeArrowheads="1"/>
          </p:cNvPicPr>
          <p:nvPr/>
        </p:nvPicPr>
        <p:blipFill>
          <a:blip r:embed="rId5"/>
          <a:srcRect/>
          <a:stretch>
            <a:fillRect/>
          </a:stretch>
        </p:blipFill>
        <p:spPr bwMode="auto">
          <a:xfrm>
            <a:off x="5292725" y="2420938"/>
            <a:ext cx="942975" cy="396875"/>
          </a:xfrm>
          <a:prstGeom prst="rect">
            <a:avLst/>
          </a:prstGeom>
          <a:noFill/>
          <a:ln w="9525">
            <a:noFill/>
            <a:miter lim="800000"/>
            <a:headEnd/>
            <a:tailEnd/>
          </a:ln>
        </p:spPr>
      </p:pic>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75</a:t>
            </a:fld>
            <a:r>
              <a:rPr lang="en-US" altLang="zh-CN" smtClean="0"/>
              <a:t> -</a:t>
            </a:r>
            <a:endParaRPr lang="en-US" altLang="zh-CN"/>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smtClean="0"/>
              <a:t>资金成长曲线与凯利公式</a:t>
            </a:r>
            <a:endParaRPr lang="zh-TW" altLang="en-US" smtClean="0"/>
          </a:p>
        </p:txBody>
      </p:sp>
      <p:sp>
        <p:nvSpPr>
          <p:cNvPr id="136195" name="Rectangle 3"/>
          <p:cNvSpPr>
            <a:spLocks noGrp="1" noChangeArrowheads="1"/>
          </p:cNvSpPr>
          <p:nvPr>
            <p:ph type="body" idx="1"/>
          </p:nvPr>
        </p:nvSpPr>
        <p:spPr>
          <a:xfrm>
            <a:off x="468313" y="2636838"/>
            <a:ext cx="8229600" cy="3529012"/>
          </a:xfrm>
        </p:spPr>
        <p:txBody>
          <a:bodyPr/>
          <a:lstStyle/>
          <a:p>
            <a:pPr>
              <a:lnSpc>
                <a:spcPct val="90000"/>
              </a:lnSpc>
            </a:pPr>
            <a:r>
              <a:rPr lang="zh-TW" altLang="en-US" sz="2000" dirty="0"/>
              <a:t>右</a:t>
            </a:r>
            <a:r>
              <a:rPr lang="zh-CN" altLang="en-US" sz="2000" dirty="0" smtClean="0"/>
              <a:t>图</a:t>
            </a:r>
            <a:r>
              <a:rPr lang="zh-CN" altLang="en-US" sz="2000" dirty="0" smtClean="0"/>
              <a:t>是资金成长曲线和投资</a:t>
            </a:r>
            <a:r>
              <a:rPr lang="zh-CN" altLang="en-US" sz="2000" dirty="0" smtClean="0"/>
              <a:t>比例之</a:t>
            </a:r>
            <a:r>
              <a:rPr lang="zh-CN" altLang="en-US" sz="2000" dirty="0" smtClean="0"/>
              <a:t>间的关系。</a:t>
            </a:r>
          </a:p>
          <a:p>
            <a:pPr>
              <a:lnSpc>
                <a:spcPct val="90000"/>
              </a:lnSpc>
            </a:pPr>
            <a:r>
              <a:rPr lang="zh-CN" altLang="en-US" sz="2000" dirty="0" smtClean="0"/>
              <a:t>选择在</a:t>
            </a:r>
            <a:r>
              <a:rPr lang="en-US" altLang="zh-CN" sz="2000" dirty="0" smtClean="0"/>
              <a:t>0</a:t>
            </a:r>
            <a:r>
              <a:rPr lang="zh-CN" altLang="en-US" sz="2000" dirty="0" smtClean="0"/>
              <a:t>和</a:t>
            </a:r>
            <a:r>
              <a:rPr lang="en-US" altLang="zh-CN" sz="2000" dirty="0" smtClean="0"/>
              <a:t>fc</a:t>
            </a:r>
            <a:r>
              <a:rPr lang="zh-CN" altLang="en-US" sz="2000" dirty="0" smtClean="0"/>
              <a:t>之间的投注比例，将使财富超过预期</a:t>
            </a:r>
            <a:r>
              <a:rPr lang="en-US" altLang="zh-CN" sz="2000" dirty="0" smtClean="0"/>
              <a:t>M</a:t>
            </a:r>
            <a:r>
              <a:rPr lang="zh-CN" altLang="en-US" sz="2000" dirty="0" smtClean="0"/>
              <a:t>值。</a:t>
            </a:r>
          </a:p>
          <a:p>
            <a:pPr>
              <a:lnSpc>
                <a:spcPct val="90000"/>
              </a:lnSpc>
            </a:pPr>
            <a:r>
              <a:rPr lang="zh-CN" altLang="en-US" sz="2000" dirty="0" smtClean="0"/>
              <a:t>如果选择大于</a:t>
            </a:r>
            <a:r>
              <a:rPr lang="en-US" altLang="zh-CN" sz="2000" dirty="0" smtClean="0"/>
              <a:t>fc</a:t>
            </a:r>
            <a:r>
              <a:rPr lang="zh-CN" altLang="en-US" sz="2000" dirty="0" smtClean="0"/>
              <a:t>的投注比例，终将破产。</a:t>
            </a:r>
          </a:p>
          <a:p>
            <a:pPr>
              <a:lnSpc>
                <a:spcPct val="90000"/>
              </a:lnSpc>
            </a:pPr>
            <a:r>
              <a:rPr lang="zh-CN" altLang="en-US" sz="2000" dirty="0" smtClean="0"/>
              <a:t>如果</a:t>
            </a:r>
            <a:r>
              <a:rPr lang="en-US" altLang="zh-CN" sz="2000" dirty="0" smtClean="0"/>
              <a:t>f=fc</a:t>
            </a:r>
            <a:r>
              <a:rPr lang="zh-CN" altLang="en-US" sz="2000" dirty="0" smtClean="0"/>
              <a:t>，则财富将在</a:t>
            </a:r>
            <a:r>
              <a:rPr lang="en-US" altLang="zh-CN" sz="2000" dirty="0" smtClean="0"/>
              <a:t>0</a:t>
            </a:r>
            <a:r>
              <a:rPr lang="zh-CN" altLang="en-US" sz="2000" dirty="0" smtClean="0"/>
              <a:t>和∞之间震荡。</a:t>
            </a:r>
          </a:p>
          <a:p>
            <a:pPr>
              <a:lnSpc>
                <a:spcPct val="90000"/>
              </a:lnSpc>
            </a:pPr>
            <a:r>
              <a:rPr lang="zh-CN" altLang="en-US" sz="2000" dirty="0" smtClean="0"/>
              <a:t>投注比例大于</a:t>
            </a:r>
            <a:r>
              <a:rPr lang="en-US" altLang="zh-CN" sz="2000" dirty="0" smtClean="0"/>
              <a:t>f*</a:t>
            </a:r>
            <a:r>
              <a:rPr lang="zh-CN" altLang="en-US" sz="2000" dirty="0" smtClean="0"/>
              <a:t>虽资金成长较快，但长远观之，有破产之虞。投注比例小于</a:t>
            </a:r>
            <a:r>
              <a:rPr lang="en-US" altLang="zh-CN" sz="2000" dirty="0" smtClean="0"/>
              <a:t>f*</a:t>
            </a:r>
            <a:r>
              <a:rPr lang="zh-CN" altLang="en-US" sz="2000" dirty="0" smtClean="0"/>
              <a:t>，虽可免于破产，但是资金成长较慢。一般投资人都会选择适当的投入资金比例</a:t>
            </a:r>
            <a:r>
              <a:rPr lang="en-US" altLang="zh-CN" sz="2000" dirty="0" smtClean="0"/>
              <a:t>f*</a:t>
            </a:r>
            <a:r>
              <a:rPr lang="zh-CN" altLang="en-US" sz="2000" dirty="0" smtClean="0"/>
              <a:t>，并且采取一半的</a:t>
            </a:r>
            <a:r>
              <a:rPr lang="en-US" altLang="zh-CN" sz="2000" dirty="0" smtClean="0"/>
              <a:t>Kelly</a:t>
            </a:r>
            <a:r>
              <a:rPr lang="zh-CN" altLang="en-US" sz="2000" dirty="0" smtClean="0"/>
              <a:t>值（</a:t>
            </a:r>
            <a:r>
              <a:rPr lang="en-US" altLang="zh-CN" sz="2000" dirty="0" smtClean="0"/>
              <a:t>half Kelly</a:t>
            </a:r>
            <a:r>
              <a:rPr lang="zh-CN" altLang="en-US" sz="2000" dirty="0" smtClean="0"/>
              <a:t>），以避免因为过度乐观投入太多资金，导致太大的</a:t>
            </a:r>
            <a:r>
              <a:rPr lang="en-US" altLang="zh-CN" sz="2000" dirty="0" smtClean="0"/>
              <a:t>drawdown</a:t>
            </a:r>
            <a:r>
              <a:rPr lang="zh-CN" altLang="en-US" sz="2000" dirty="0" smtClean="0"/>
              <a:t>产生。根据图的资金成长曲线来看，如果原先预期的</a:t>
            </a:r>
            <a:r>
              <a:rPr lang="en-US" altLang="zh-CN" sz="2000" dirty="0" smtClean="0"/>
              <a:t>Kelly</a:t>
            </a:r>
            <a:r>
              <a:rPr lang="zh-CN" altLang="en-US" sz="2000" dirty="0" smtClean="0"/>
              <a:t>值，因为过于乐观，而把</a:t>
            </a:r>
            <a:r>
              <a:rPr lang="en-US" altLang="zh-CN" sz="2000" dirty="0" smtClean="0"/>
              <a:t>f*</a:t>
            </a:r>
            <a:r>
              <a:rPr lang="zh-CN" altLang="en-US" sz="2000" dirty="0" smtClean="0"/>
              <a:t>位置设定太高，而实际上是偏向于</a:t>
            </a:r>
            <a:r>
              <a:rPr lang="en-US" altLang="zh-CN" sz="2000" dirty="0" smtClean="0"/>
              <a:t>fc</a:t>
            </a:r>
            <a:r>
              <a:rPr lang="zh-CN" altLang="en-US" sz="2000" dirty="0" smtClean="0"/>
              <a:t>，则资金成长曲线是会低于零轴而出现破产。</a:t>
            </a:r>
            <a:endParaRPr lang="zh-TW" altLang="en-US" sz="2000" dirty="0" smtClean="0"/>
          </a:p>
        </p:txBody>
      </p:sp>
      <p:sp>
        <p:nvSpPr>
          <p:cNvPr id="136197" name="Rectangle 5"/>
          <p:cNvSpPr>
            <a:spLocks noChangeArrowheads="1"/>
          </p:cNvSpPr>
          <p:nvPr/>
        </p:nvSpPr>
        <p:spPr bwMode="auto">
          <a:xfrm>
            <a:off x="0" y="2257425"/>
            <a:ext cx="9144000" cy="0"/>
          </a:xfrm>
          <a:prstGeom prst="rect">
            <a:avLst/>
          </a:prstGeom>
          <a:noFill/>
          <a:ln w="9525">
            <a:noFill/>
            <a:miter lim="800000"/>
            <a:headEnd/>
            <a:tailEnd/>
          </a:ln>
          <a:effectLst/>
        </p:spPr>
        <p:txBody>
          <a:bodyPr wrap="none" anchor="ctr">
            <a:spAutoFit/>
          </a:bodyPr>
          <a:lstStyle/>
          <a:p>
            <a:endParaRPr lang="zh-TW" altLang="en-US"/>
          </a:p>
        </p:txBody>
      </p:sp>
      <p:graphicFrame>
        <p:nvGraphicFramePr>
          <p:cNvPr id="136196" name="Object 4"/>
          <p:cNvGraphicFramePr>
            <a:graphicFrameLocks noChangeAspect="1"/>
          </p:cNvGraphicFramePr>
          <p:nvPr/>
        </p:nvGraphicFramePr>
        <p:xfrm>
          <a:off x="5867400" y="620713"/>
          <a:ext cx="2200275" cy="2343150"/>
        </p:xfrm>
        <a:graphic>
          <a:graphicData uri="http://schemas.openxmlformats.org/presentationml/2006/ole">
            <mc:AlternateContent xmlns:mc="http://schemas.openxmlformats.org/markup-compatibility/2006">
              <mc:Choice xmlns:v="urn:schemas-microsoft-com:vml" Requires="v">
                <p:oleObj spid="_x0000_s136207" name="點陣圖影像" r:id="rId3" imgW="2201905" imgH="2346667" progId="Paint.Picture">
                  <p:embed/>
                </p:oleObj>
              </mc:Choice>
              <mc:Fallback>
                <p:oleObj name="點陣圖影像" r:id="rId3" imgW="2201905" imgH="2346667" progId="Paint.Picture">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620713"/>
                        <a:ext cx="2200275" cy="234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76</a:t>
            </a:fld>
            <a:r>
              <a:rPr lang="en-US" altLang="zh-CN" smtClean="0"/>
              <a:t> -</a:t>
            </a:r>
            <a:endParaRPr lang="en-US" altLang="zh-CN"/>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smtClean="0"/>
              <a:t>资金控管的瑕疵</a:t>
            </a:r>
            <a:r>
              <a:rPr lang="zh-TW" altLang="en-US" smtClean="0"/>
              <a:t> </a:t>
            </a:r>
          </a:p>
        </p:txBody>
      </p:sp>
      <p:sp>
        <p:nvSpPr>
          <p:cNvPr id="137219" name="Rectangle 3"/>
          <p:cNvSpPr>
            <a:spLocks noGrp="1" noChangeArrowheads="1"/>
          </p:cNvSpPr>
          <p:nvPr>
            <p:ph type="body" idx="1"/>
          </p:nvPr>
        </p:nvSpPr>
        <p:spPr>
          <a:xfrm>
            <a:off x="468313" y="1557338"/>
            <a:ext cx="8229600" cy="4824412"/>
          </a:xfrm>
        </p:spPr>
        <p:txBody>
          <a:bodyPr/>
          <a:lstStyle/>
          <a:p>
            <a:r>
              <a:rPr lang="zh-CN" altLang="en-US" sz="2000" smtClean="0"/>
              <a:t>即使已根据优化原理，设定合理的资金成长比例，及适当的交易策略，但是，每种交易策略都必须准备大于最低投资单位的资金。因此，在进行一项投资计划之前，一定要准备充分的资金规模，才能够按照交易计划，实现获利理想。</a:t>
            </a:r>
          </a:p>
          <a:p>
            <a:r>
              <a:rPr lang="zh-CN" altLang="en-US" sz="2000" smtClean="0"/>
              <a:t>如果资金规模太小，或是投资单位的合约规模太大，则当部位获利的时候，因为获利金额不足以启动一个单位合约，所以就无法按照凯利公式比例原则，来增加应有部位，这样就没有办法达成预定的资金成长目标，这就是资金规模太小不容易成功的原因。</a:t>
            </a:r>
          </a:p>
          <a:p>
            <a:r>
              <a:rPr lang="zh-CN" altLang="en-US" sz="2000" smtClean="0"/>
              <a:t>最近十多年来，全世界各大交易所，流行推广「迷你形合约」，因为缩小交易单位，就等于是提高资金使用效率。另外还有一种方法，也可以提高资金使用效率，就是</a:t>
            </a:r>
            <a:r>
              <a:rPr lang="zh-CN" altLang="en-US" sz="2000" b="1" smtClean="0"/>
              <a:t>制定比较长程的交易期间，让市场有足够时间去扩大振幅的范围，达到足以启动数个交易单位的风险程度。</a:t>
            </a:r>
            <a:r>
              <a:rPr lang="zh-TW" altLang="en-US" sz="200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77</a:t>
            </a:fld>
            <a:r>
              <a:rPr lang="en-US" altLang="zh-CN" smtClean="0"/>
              <a:t> -</a:t>
            </a:r>
            <a:endParaRPr lang="en-US" altLang="zh-CN"/>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smtClean="0"/>
              <a:t>交易纪律与情绪控管</a:t>
            </a:r>
            <a:r>
              <a:rPr lang="zh-TW" altLang="en-US" smtClean="0"/>
              <a:t> </a:t>
            </a:r>
          </a:p>
        </p:txBody>
      </p:sp>
      <p:sp>
        <p:nvSpPr>
          <p:cNvPr id="138243" name="Rectangle 3"/>
          <p:cNvSpPr>
            <a:spLocks noGrp="1" noChangeArrowheads="1"/>
          </p:cNvSpPr>
          <p:nvPr>
            <p:ph type="body" idx="1"/>
          </p:nvPr>
        </p:nvSpPr>
        <p:spPr>
          <a:xfrm>
            <a:off x="468313" y="1484313"/>
            <a:ext cx="8229600" cy="4897437"/>
          </a:xfrm>
        </p:spPr>
        <p:txBody>
          <a:bodyPr/>
          <a:lstStyle/>
          <a:p>
            <a:r>
              <a:rPr lang="zh-CN" altLang="en-US" sz="2000" smtClean="0"/>
              <a:t>交易的纪律分为：客观的遵守「交易讯号」，以及主观的遵守「确实」和「守时」的执行动作。</a:t>
            </a:r>
            <a:endParaRPr lang="zh-CN" altLang="en-US" sz="2000" b="1" smtClean="0"/>
          </a:p>
          <a:p>
            <a:r>
              <a:rPr lang="zh-CN" altLang="en-US" sz="2000" b="1" smtClean="0"/>
              <a:t>认识自己</a:t>
            </a:r>
            <a:r>
              <a:rPr lang="zh-CN" altLang="en-US" sz="2000" smtClean="0"/>
              <a:t>，是苏格拉底的名言。市场虽然有其自然的原貌，然而每一个人介入市场的深度和广度都不一样，因此犹如瞎子摸象，各自去做的任何解释都行得通。当然所谓的「交易讯号」也会因人而异。早起的上班族会遇到夜猫子，市场的撮合原理难道不是源自于多空分歧的看法，才能够成交的吗？</a:t>
            </a:r>
            <a:r>
              <a:rPr lang="zh-CN" altLang="en-US" sz="2000" b="1" smtClean="0"/>
              <a:t>交易的结果只有资金成长（赢家）和资金减缩（输家），并没有所谓对和错的问题。  </a:t>
            </a:r>
            <a:r>
              <a:rPr lang="zh-CN" altLang="en-US" sz="2000" smtClean="0"/>
              <a:t>当然，风险来自于无知。充实市场知识以及精研交易技巧，是降低风险的不二法门。有计划的交易总比无理性的交易好。问题是，您确实遵守交易计划了吗？</a:t>
            </a:r>
            <a:r>
              <a:rPr lang="zh-CN" altLang="en-US" sz="2000" b="1" smtClean="0"/>
              <a:t>操盘者永远只有利弊得失的「重复选择题」，没有对和错的「是非题」。</a:t>
            </a:r>
            <a:r>
              <a:rPr lang="zh-CN" altLang="en-US" sz="2000" smtClean="0"/>
              <a:t>自己拟定的交易计划只有确实执行、准时执行的问题，如果真的已经确实、准时地执行交易计划，结果还是亏钱，就要深自反省，问题是否出在您根本不适合这个市场？或者只是一时手气太坏？或是您患了一般人的心理通病：</a:t>
            </a:r>
            <a:r>
              <a:rPr lang="zh-CN" altLang="en-US" sz="2000" b="1" smtClean="0"/>
              <a:t>贪婪</a:t>
            </a:r>
            <a:r>
              <a:rPr lang="zh-CN" altLang="en-US" sz="2000" smtClean="0"/>
              <a:t>与</a:t>
            </a:r>
            <a:r>
              <a:rPr lang="zh-CN" altLang="en-US" sz="2000" b="1" smtClean="0"/>
              <a:t>恐惧</a:t>
            </a:r>
            <a:r>
              <a:rPr lang="zh-CN" altLang="en-US" sz="2000" smtClean="0"/>
              <a:t>？</a:t>
            </a:r>
            <a:r>
              <a:rPr lang="zh-TW" altLang="en-US" sz="200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78</a:t>
            </a:fld>
            <a:r>
              <a:rPr lang="en-US" altLang="zh-CN" smtClean="0"/>
              <a:t> -</a:t>
            </a:r>
            <a:endParaRPr lang="en-US" altLang="zh-CN"/>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smtClean="0"/>
              <a:t>期权交易者的情绪管理</a:t>
            </a:r>
            <a:endParaRPr lang="zh-TW" altLang="en-US" smtClean="0"/>
          </a:p>
        </p:txBody>
      </p:sp>
      <p:sp>
        <p:nvSpPr>
          <p:cNvPr id="139267" name="Rectangle 3"/>
          <p:cNvSpPr>
            <a:spLocks noGrp="1" noChangeArrowheads="1"/>
          </p:cNvSpPr>
          <p:nvPr>
            <p:ph type="body" idx="1"/>
          </p:nvPr>
        </p:nvSpPr>
        <p:spPr>
          <a:xfrm>
            <a:off x="468313" y="1484313"/>
            <a:ext cx="8229600" cy="4897437"/>
          </a:xfrm>
        </p:spPr>
        <p:txBody>
          <a:bodyPr/>
          <a:lstStyle/>
          <a:p>
            <a:r>
              <a:rPr lang="zh-CN" altLang="en-US" sz="2000" smtClean="0"/>
              <a:t>市场操作最难以克服的两种情绪，就是「贪婪」和「恐惧」。通常，高估市场的价格分布范围，会使操盘者野心勃勃，心生贪婪，他所期望的价位分布范围，就会超乎真实市场的价位分布；反之，低估市场的力量，在没有防备的情况下，如果真实的价位分布范围比想象中的预期还要大，就会心生恐惧心理。</a:t>
            </a:r>
          </a:p>
          <a:p>
            <a:r>
              <a:rPr lang="zh-CN" altLang="en-US" sz="2000" smtClean="0"/>
              <a:t>贪婪心理会让我们赚不到应该赚的钱（该获利而未平仓），恐惧心理却会让我们赔掉不应该赔的钱（该停损而未停损）。贪婪和恐惧，都是源自于价位分布范围的无知。其中，最难克服的心理障碍就是恐惧；</a:t>
            </a:r>
            <a:r>
              <a:rPr lang="zh-CN" altLang="en-US" sz="2000" b="1" smtClean="0"/>
              <a:t>操盘者的恐惧心理来自于不知极端价位的底限何在</a:t>
            </a:r>
            <a:r>
              <a:rPr lang="zh-CN" altLang="en-US" sz="2000" smtClean="0"/>
              <a:t>。</a:t>
            </a:r>
          </a:p>
          <a:p>
            <a:r>
              <a:rPr lang="zh-CN" altLang="en-US" sz="2000" smtClean="0"/>
              <a:t>然而，如果能够站在一个公平客观的立足点，冷眼观察行情将往那里走，心情就会比较平静。这个客观的立足点就是箱型边缘的支撑、压力关卡；找到了箱型边缘，就是找到了价位分布范围，只要站在箱型边缘，冷眼观察行情是否将在箱型里面循环对称分布，或是将往箱型外面的某一边发展，等到行情靠近箱型边缘才开始执行交易计划。</a:t>
            </a:r>
            <a:endParaRPr lang="zh-TW" altLang="en-US" sz="2000"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79</a:t>
            </a:fld>
            <a:r>
              <a:rPr lang="en-US" altLang="zh-CN" smtClean="0"/>
              <a:t> -</a:t>
            </a:r>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买进看涨期权可以构造保本型基金</a:t>
            </a:r>
          </a:p>
        </p:txBody>
      </p:sp>
      <p:sp>
        <p:nvSpPr>
          <p:cNvPr id="3" name="直排文字版面配置區 2"/>
          <p:cNvSpPr>
            <a:spLocks noGrp="1"/>
          </p:cNvSpPr>
          <p:nvPr>
            <p:ph type="body" orient="vert" idx="1"/>
          </p:nvPr>
        </p:nvSpPr>
        <p:spPr/>
        <p:txBody>
          <a:bodyPr vert="horz"/>
          <a:lstStyle/>
          <a:p>
            <a:pPr marL="0" indent="0">
              <a:buNone/>
            </a:pPr>
            <a:r>
              <a:rPr lang="zh-TW" altLang="en-US" dirty="0" smtClean="0"/>
              <a:t>最简单的保本型基金之构造是将投资本金的绝大部分例如</a:t>
            </a:r>
            <a:r>
              <a:rPr lang="en-US" altLang="zh-TW" dirty="0" smtClean="0"/>
              <a:t>90%</a:t>
            </a:r>
            <a:r>
              <a:rPr lang="zh-TW" altLang="en-US" dirty="0" smtClean="0"/>
              <a:t>买进国库债券</a:t>
            </a:r>
            <a:r>
              <a:rPr lang="en-US" altLang="zh-TW" dirty="0" smtClean="0"/>
              <a:t>,</a:t>
            </a:r>
            <a:r>
              <a:rPr lang="zh-TW" altLang="en-US" dirty="0" smtClean="0"/>
              <a:t>确定到期前可以收回本金</a:t>
            </a:r>
            <a:r>
              <a:rPr lang="en-US" altLang="zh-TW" dirty="0" smtClean="0"/>
              <a:t>,</a:t>
            </a:r>
            <a:r>
              <a:rPr lang="zh-TW" altLang="en-US" dirty="0" smtClean="0"/>
              <a:t>然后利用</a:t>
            </a:r>
            <a:r>
              <a:rPr lang="en-US" altLang="zh-TW" dirty="0" smtClean="0"/>
              <a:t>10%</a:t>
            </a:r>
            <a:r>
              <a:rPr lang="zh-TW" altLang="en-US" dirty="0" smtClean="0"/>
              <a:t>的资金买进看涨期权</a:t>
            </a:r>
            <a:r>
              <a:rPr lang="en-US" altLang="zh-TW" dirty="0" smtClean="0"/>
              <a:t>,</a:t>
            </a:r>
            <a:r>
              <a:rPr lang="zh-TW" altLang="en-US" dirty="0" smtClean="0"/>
              <a:t>则不管将来股市表现如何</a:t>
            </a:r>
            <a:r>
              <a:rPr lang="en-US" altLang="zh-TW" dirty="0" smtClean="0"/>
              <a:t>,</a:t>
            </a:r>
            <a:r>
              <a:rPr lang="zh-TW" altLang="en-US" dirty="0" smtClean="0"/>
              <a:t>都可以确定保本</a:t>
            </a:r>
            <a:r>
              <a:rPr lang="en-US" altLang="zh-TW" dirty="0" smtClean="0"/>
              <a:t>,</a:t>
            </a:r>
            <a:r>
              <a:rPr lang="zh-TW" altLang="en-US" dirty="0" smtClean="0"/>
              <a:t>但又可以参与股市看涨的行情收益</a:t>
            </a:r>
            <a:r>
              <a:rPr lang="zh-TW" altLang="en-US" dirty="0" smtClean="0">
                <a:latin typeface="新細明體"/>
                <a:ea typeface="新細明體"/>
              </a:rPr>
              <a:t>。</a:t>
            </a:r>
            <a:endParaRPr lang="en-US" altLang="zh-TW" dirty="0" smtClean="0"/>
          </a:p>
        </p:txBody>
      </p:sp>
      <p:sp>
        <p:nvSpPr>
          <p:cNvPr id="4" name="投影片編號版面配置區 3"/>
          <p:cNvSpPr>
            <a:spLocks noGrp="1"/>
          </p:cNvSpPr>
          <p:nvPr>
            <p:ph type="sldNum" sz="quarter" idx="10"/>
          </p:nvPr>
        </p:nvSpPr>
        <p:spPr/>
        <p:txBody>
          <a:bodyPr/>
          <a:lstStyle/>
          <a:p>
            <a:pPr>
              <a:defRPr/>
            </a:pPr>
            <a:r>
              <a:rPr lang="en-US" altLang="zh-CN" smtClean="0"/>
              <a:t>- </a:t>
            </a:r>
            <a:fld id="{A4F91175-EC99-4E8A-B677-84D8E7137172}" type="slidenum">
              <a:rPr lang="en-US" altLang="zh-CN" smtClean="0"/>
              <a:pPr>
                <a:defRPr/>
              </a:pPr>
              <a:t>8</a:t>
            </a:fld>
            <a:r>
              <a:rPr lang="en-US" altLang="zh-CN" smtClean="0"/>
              <a:t> -</a:t>
            </a:r>
            <a:endParaRPr lang="en-US" altLang="zh-CN"/>
          </a:p>
        </p:txBody>
      </p:sp>
    </p:spTree>
    <p:extLst>
      <p:ext uri="{BB962C8B-B14F-4D97-AF65-F5344CB8AC3E}">
        <p14:creationId xmlns:p14="http://schemas.microsoft.com/office/powerpoint/2010/main" val="2497218988"/>
      </p:ext>
    </p:extLst>
  </p:cSld>
  <p:clrMapOvr>
    <a:masterClrMapping/>
  </p:clrMapOvr>
  <p:transition spd="slow">
    <p:push/>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zh-CN" altLang="en-US" smtClean="0"/>
              <a:t>「机率」和「报酬率」</a:t>
            </a:r>
            <a:r>
              <a:rPr lang="zh-TW" altLang="en-US" smtClean="0"/>
              <a:t> </a:t>
            </a:r>
          </a:p>
        </p:txBody>
      </p:sp>
      <p:sp>
        <p:nvSpPr>
          <p:cNvPr id="140291" name="Rectangle 3"/>
          <p:cNvSpPr>
            <a:spLocks noGrp="1" noChangeArrowheads="1"/>
          </p:cNvSpPr>
          <p:nvPr>
            <p:ph type="body" idx="1"/>
          </p:nvPr>
        </p:nvSpPr>
        <p:spPr>
          <a:xfrm>
            <a:off x="468313" y="1557338"/>
            <a:ext cx="8229600" cy="4824412"/>
          </a:xfrm>
        </p:spPr>
        <p:txBody>
          <a:bodyPr/>
          <a:lstStyle/>
          <a:p>
            <a:r>
              <a:rPr lang="zh-CN" altLang="en-US" sz="2000" smtClean="0"/>
              <a:t>所有的交易问题都可以简化为，行情碰到关卡，到底会不会突破呢？或者会不会反转呢？假若我们的交易计划是可行的，则应该投入多少成本呢？这个交易计划又可以得到多少报酬呢？简言之，只要把问题简化为是否突破关卡的机率，以及进行该交易计划大约会有多少报酬率；这样子，问题就变成单纯的两个重点而已：「机率」和「报酬率」。</a:t>
            </a:r>
          </a:p>
          <a:p>
            <a:r>
              <a:rPr lang="zh-CN" altLang="en-US" sz="2000" smtClean="0"/>
              <a:t>操盘者应该考虑的重点跟分析师不一样；分析师关注的重点是分析行情对错的「是非题」，操盘整关注的重点是资金成长的利弊得失，及投入资金权重比例的「复选择题」。操盘若要成功，就必须把心中的「是非对错」完全抛开，这样就不会有贪婪和恐惧的心理，但是对于资金成长的得失却反而要斤斤计较。</a:t>
            </a:r>
          </a:p>
          <a:p>
            <a:r>
              <a:rPr lang="zh-CN" altLang="en-US" sz="2000" smtClean="0"/>
              <a:t>大致上来说，</a:t>
            </a:r>
            <a:r>
              <a:rPr lang="zh-CN" altLang="en-US" sz="2000" b="1" smtClean="0"/>
              <a:t>限制「交易期间」和「交易目标」，就能够克服「贪婪」情绪；严格遵守您的「停损设定」和「交易数量」，就能够克服「恐惧」情绪。</a:t>
            </a:r>
            <a:endParaRPr lang="zh-TW" altLang="en-US" sz="2000" b="1" smtClean="0"/>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80</a:t>
            </a:fld>
            <a:r>
              <a:rPr lang="en-US" altLang="zh-CN" smtClean="0"/>
              <a:t> -</a:t>
            </a:r>
            <a:endParaRPr lang="en-US" altLang="zh-CN"/>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smtClean="0"/>
              <a:t>执行交易策略的管理</a:t>
            </a:r>
            <a:r>
              <a:rPr lang="zh-TW" altLang="en-US" smtClean="0"/>
              <a:t> </a:t>
            </a:r>
          </a:p>
        </p:txBody>
      </p:sp>
      <p:sp>
        <p:nvSpPr>
          <p:cNvPr id="141315" name="Rectangle 3"/>
          <p:cNvSpPr>
            <a:spLocks noGrp="1" noChangeArrowheads="1"/>
          </p:cNvSpPr>
          <p:nvPr>
            <p:ph type="body" idx="1"/>
          </p:nvPr>
        </p:nvSpPr>
        <p:spPr>
          <a:xfrm>
            <a:off x="468313" y="1628775"/>
            <a:ext cx="8229600" cy="4679950"/>
          </a:xfrm>
        </p:spPr>
        <p:txBody>
          <a:bodyPr/>
          <a:lstStyle/>
          <a:p>
            <a:pPr marL="381000" indent="-381000">
              <a:lnSpc>
                <a:spcPct val="90000"/>
              </a:lnSpc>
            </a:pPr>
            <a:r>
              <a:rPr lang="zh-CN" altLang="en-US" dirty="0" smtClean="0"/>
              <a:t>所谓策略控管的问题，首先须清楚地认识当前市场的趋势或盘整存在的理由，然后才能够拟定比较合理的、成功机率高的、一定水平以上报酬率的交易策略。</a:t>
            </a:r>
          </a:p>
          <a:p>
            <a:pPr marL="381000" indent="-381000">
              <a:lnSpc>
                <a:spcPct val="90000"/>
              </a:lnSpc>
            </a:pPr>
            <a:r>
              <a:rPr lang="zh-CN" altLang="en-US" dirty="0" smtClean="0"/>
              <a:t>清楚认识趋势存在的理由，就能够：</a:t>
            </a:r>
            <a:endParaRPr lang="zh-CN" altLang="en-US" b="1" dirty="0" smtClean="0"/>
          </a:p>
          <a:p>
            <a:pPr marL="381000" indent="-381000">
              <a:lnSpc>
                <a:spcPct val="90000"/>
              </a:lnSpc>
              <a:buFont typeface="Wingdings" pitchFamily="2" charset="2"/>
              <a:buAutoNum type="arabicPeriod"/>
            </a:pPr>
            <a:r>
              <a:rPr lang="zh-CN" altLang="en-US" b="1" dirty="0" smtClean="0"/>
              <a:t>分辨趋势或盘整的存在</a:t>
            </a:r>
          </a:p>
          <a:p>
            <a:pPr marL="381000" indent="-381000">
              <a:lnSpc>
                <a:spcPct val="90000"/>
              </a:lnSpc>
              <a:buFont typeface="Wingdings" pitchFamily="2" charset="2"/>
              <a:buAutoNum type="arabicPeriod"/>
            </a:pPr>
            <a:r>
              <a:rPr lang="zh-CN" altLang="en-US" b="1" dirty="0" smtClean="0"/>
              <a:t>分析目前价位趋向的强度</a:t>
            </a:r>
          </a:p>
          <a:p>
            <a:pPr marL="381000" indent="-381000">
              <a:lnSpc>
                <a:spcPct val="90000"/>
              </a:lnSpc>
              <a:buFont typeface="Wingdings" pitchFamily="2" charset="2"/>
              <a:buAutoNum type="arabicPeriod"/>
            </a:pPr>
            <a:r>
              <a:rPr lang="zh-CN" altLang="en-US" b="1" dirty="0" smtClean="0"/>
              <a:t>寻求优化趋势或周期的「价位空间」起始点和目标点</a:t>
            </a:r>
          </a:p>
          <a:p>
            <a:pPr marL="0" indent="0">
              <a:lnSpc>
                <a:spcPct val="90000"/>
              </a:lnSpc>
              <a:buNone/>
            </a:pPr>
            <a:endParaRPr lang="zh-CN" altLang="en-US" dirty="0" smtClean="0"/>
          </a:p>
          <a:p>
            <a:pPr marL="381000" indent="-381000">
              <a:lnSpc>
                <a:spcPct val="90000"/>
              </a:lnSpc>
            </a:pPr>
            <a:r>
              <a:rPr lang="zh-CN" altLang="en-US" dirty="0" smtClean="0"/>
              <a:t>当我们开始设计交易策略的时候，就能够根据上面的分析，拟定合理的部位损益结构，合理的进场时机以及解除部位时机，合理的成功机率以及合理的报酬率，最后再配合资金控管以及情绪控管，就能够做到完善的执行力管理。</a:t>
            </a:r>
            <a:r>
              <a:rPr lang="zh-TW" altLang="en-US" dirty="0" smtClean="0"/>
              <a:t> </a:t>
            </a:r>
          </a:p>
        </p:txBody>
      </p:sp>
      <p:sp>
        <p:nvSpPr>
          <p:cNvPr id="2" name="投影片編號版面配置區 1"/>
          <p:cNvSpPr>
            <a:spLocks noGrp="1"/>
          </p:cNvSpPr>
          <p:nvPr>
            <p:ph type="sldNum" sz="quarter" idx="10"/>
          </p:nvPr>
        </p:nvSpPr>
        <p:spPr/>
        <p:txBody>
          <a:bodyPr/>
          <a:lstStyle/>
          <a:p>
            <a:pPr>
              <a:defRPr/>
            </a:pPr>
            <a:r>
              <a:rPr lang="en-US" altLang="zh-CN" smtClean="0"/>
              <a:t>- </a:t>
            </a:r>
            <a:fld id="{97DE1B80-1BA3-4220-AF7D-7FF22F42EEF1}" type="slidenum">
              <a:rPr lang="en-US" altLang="zh-CN" smtClean="0"/>
              <a:pPr>
                <a:defRPr/>
              </a:pPr>
              <a:t>81</a:t>
            </a:fld>
            <a:r>
              <a:rPr lang="en-US" altLang="zh-CN" smtClean="0"/>
              <a:t> -</a:t>
            </a:r>
            <a:endParaRPr lang="en-US" altLang="zh-CN"/>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3"/>
          <p:cNvSpPr txBox="1">
            <a:spLocks noGrp="1"/>
          </p:cNvSpPr>
          <p:nvPr/>
        </p:nvSpPr>
        <p:spPr bwMode="auto">
          <a:xfrm>
            <a:off x="7342188" y="6237288"/>
            <a:ext cx="1801812" cy="331787"/>
          </a:xfrm>
          <a:prstGeom prst="rect">
            <a:avLst/>
          </a:prstGeom>
          <a:noFill/>
          <a:ln w="9525">
            <a:noFill/>
            <a:miter lim="800000"/>
            <a:headEnd/>
            <a:tailEnd/>
          </a:ln>
        </p:spPr>
        <p:txBody>
          <a:bodyPr/>
          <a:lstStyle/>
          <a:p>
            <a:pPr algn="r"/>
            <a:r>
              <a:rPr kumimoji="0" lang="en-US" altLang="zh-CN" sz="1000" b="1">
                <a:solidFill>
                  <a:srgbClr val="969696"/>
                </a:solidFill>
                <a:ea typeface="宋体" pitchFamily="2" charset="-122"/>
              </a:rPr>
              <a:t>- </a:t>
            </a:r>
            <a:fld id="{01BD839F-1806-4A0A-981B-FC55605A5675}" type="slidenum">
              <a:rPr kumimoji="0" lang="en-US" altLang="zh-CN" sz="1000" b="1">
                <a:solidFill>
                  <a:srgbClr val="969696"/>
                </a:solidFill>
                <a:ea typeface="宋体" pitchFamily="2" charset="-122"/>
              </a:rPr>
              <a:pPr algn="r"/>
              <a:t>82</a:t>
            </a:fld>
            <a:r>
              <a:rPr kumimoji="0" lang="en-US" altLang="zh-CN" sz="1000" b="1">
                <a:solidFill>
                  <a:srgbClr val="969696"/>
                </a:solidFill>
                <a:ea typeface="宋体" pitchFamily="2" charset="-122"/>
              </a:rPr>
              <a:t> -</a:t>
            </a:r>
          </a:p>
        </p:txBody>
      </p:sp>
      <p:grpSp>
        <p:nvGrpSpPr>
          <p:cNvPr id="147459" name="Group 16"/>
          <p:cNvGrpSpPr>
            <a:grpSpLocks/>
          </p:cNvGrpSpPr>
          <p:nvPr/>
        </p:nvGrpSpPr>
        <p:grpSpPr bwMode="auto">
          <a:xfrm>
            <a:off x="107504" y="32328"/>
            <a:ext cx="9144000" cy="6858000"/>
            <a:chOff x="0" y="0"/>
            <a:chExt cx="5760" cy="4320"/>
          </a:xfrm>
        </p:grpSpPr>
        <p:sp>
          <p:nvSpPr>
            <p:cNvPr id="147460" name="Rectangle 17"/>
            <p:cNvSpPr>
              <a:spLocks noChangeArrowheads="1"/>
            </p:cNvSpPr>
            <p:nvPr/>
          </p:nvSpPr>
          <p:spPr bwMode="auto">
            <a:xfrm>
              <a:off x="0" y="778"/>
              <a:ext cx="5760" cy="2750"/>
            </a:xfrm>
            <a:prstGeom prst="rect">
              <a:avLst/>
            </a:prstGeom>
            <a:solidFill>
              <a:schemeClr val="bg1"/>
            </a:solidFill>
            <a:ln w="9525">
              <a:noFill/>
              <a:miter lim="800000"/>
              <a:headEnd/>
              <a:tailEnd/>
            </a:ln>
          </p:spPr>
          <p:txBody>
            <a:bodyPr wrap="none" anchor="ctr"/>
            <a:lstStyle/>
            <a:p>
              <a:endParaRPr kumimoji="0" lang="zh-CN" altLang="en-US">
                <a:ea typeface="宋体" pitchFamily="2" charset="-122"/>
              </a:endParaRPr>
            </a:p>
          </p:txBody>
        </p:sp>
        <p:sp>
          <p:nvSpPr>
            <p:cNvPr id="147461" name="Rectangle 18"/>
            <p:cNvSpPr>
              <a:spLocks noChangeArrowheads="1"/>
            </p:cNvSpPr>
            <p:nvPr/>
          </p:nvSpPr>
          <p:spPr bwMode="auto">
            <a:xfrm>
              <a:off x="0" y="0"/>
              <a:ext cx="5760" cy="754"/>
            </a:xfrm>
            <a:prstGeom prst="rect">
              <a:avLst/>
            </a:prstGeom>
            <a:solidFill>
              <a:srgbClr val="0F218B"/>
            </a:solidFill>
            <a:ln w="9525">
              <a:noFill/>
              <a:miter lim="800000"/>
              <a:headEnd/>
              <a:tailEnd/>
            </a:ln>
          </p:spPr>
          <p:txBody>
            <a:bodyPr wrap="none" anchor="ctr"/>
            <a:lstStyle/>
            <a:p>
              <a:endParaRPr kumimoji="0" lang="zh-CN" altLang="en-US">
                <a:ea typeface="宋体" pitchFamily="2" charset="-122"/>
              </a:endParaRPr>
            </a:p>
          </p:txBody>
        </p:sp>
        <p:sp>
          <p:nvSpPr>
            <p:cNvPr id="147462" name="Rectangle 19"/>
            <p:cNvSpPr>
              <a:spLocks noChangeArrowheads="1"/>
            </p:cNvSpPr>
            <p:nvPr/>
          </p:nvSpPr>
          <p:spPr bwMode="auto">
            <a:xfrm>
              <a:off x="0" y="3521"/>
              <a:ext cx="5760" cy="44"/>
            </a:xfrm>
            <a:prstGeom prst="rect">
              <a:avLst/>
            </a:prstGeom>
            <a:solidFill>
              <a:srgbClr val="66B821"/>
            </a:solidFill>
            <a:ln w="9525">
              <a:noFill/>
              <a:miter lim="800000"/>
              <a:headEnd/>
              <a:tailEnd/>
            </a:ln>
          </p:spPr>
          <p:txBody>
            <a:bodyPr wrap="none" anchor="ctr"/>
            <a:lstStyle/>
            <a:p>
              <a:endParaRPr kumimoji="0" lang="zh-CN" altLang="zh-CN">
                <a:ea typeface="宋体" pitchFamily="2" charset="-122"/>
              </a:endParaRPr>
            </a:p>
          </p:txBody>
        </p:sp>
        <p:sp>
          <p:nvSpPr>
            <p:cNvPr id="147463" name="Rectangle 20"/>
            <p:cNvSpPr>
              <a:spLocks noChangeArrowheads="1"/>
            </p:cNvSpPr>
            <p:nvPr/>
          </p:nvSpPr>
          <p:spPr bwMode="auto">
            <a:xfrm>
              <a:off x="0" y="754"/>
              <a:ext cx="5760" cy="44"/>
            </a:xfrm>
            <a:prstGeom prst="rect">
              <a:avLst/>
            </a:prstGeom>
            <a:solidFill>
              <a:srgbClr val="66B821"/>
            </a:solidFill>
            <a:ln w="9525">
              <a:noFill/>
              <a:miter lim="800000"/>
              <a:headEnd/>
              <a:tailEnd/>
            </a:ln>
          </p:spPr>
          <p:txBody>
            <a:bodyPr wrap="none" anchor="ctr"/>
            <a:lstStyle/>
            <a:p>
              <a:endParaRPr kumimoji="0" lang="zh-CN" altLang="zh-CN">
                <a:ea typeface="宋体" pitchFamily="2" charset="-122"/>
              </a:endParaRPr>
            </a:p>
          </p:txBody>
        </p:sp>
        <p:sp>
          <p:nvSpPr>
            <p:cNvPr id="147464" name="Rectangle 21"/>
            <p:cNvSpPr>
              <a:spLocks noChangeArrowheads="1"/>
            </p:cNvSpPr>
            <p:nvPr/>
          </p:nvSpPr>
          <p:spPr bwMode="auto">
            <a:xfrm>
              <a:off x="0" y="3566"/>
              <a:ext cx="5760" cy="754"/>
            </a:xfrm>
            <a:prstGeom prst="rect">
              <a:avLst/>
            </a:prstGeom>
            <a:solidFill>
              <a:srgbClr val="0F218B"/>
            </a:solidFill>
            <a:ln w="9525">
              <a:noFill/>
              <a:miter lim="800000"/>
              <a:headEnd/>
              <a:tailEnd/>
            </a:ln>
          </p:spPr>
          <p:txBody>
            <a:bodyPr wrap="none" anchor="ctr"/>
            <a:lstStyle/>
            <a:p>
              <a:endParaRPr kumimoji="0" lang="zh-CN" altLang="en-US">
                <a:ea typeface="宋体" pitchFamily="2" charset="-122"/>
              </a:endParaRPr>
            </a:p>
          </p:txBody>
        </p:sp>
      </p:grpSp>
      <p:pic>
        <p:nvPicPr>
          <p:cNvPr id="147465" name="Picture 7" descr="logogif"/>
          <p:cNvPicPr>
            <a:picLocks noChangeAspect="1" noChangeArrowheads="1"/>
          </p:cNvPicPr>
          <p:nvPr/>
        </p:nvPicPr>
        <p:blipFill>
          <a:blip r:embed="rId2"/>
          <a:srcRect/>
          <a:stretch>
            <a:fillRect/>
          </a:stretch>
        </p:blipFill>
        <p:spPr bwMode="auto">
          <a:xfrm>
            <a:off x="2265363" y="3582988"/>
            <a:ext cx="4554537" cy="881062"/>
          </a:xfrm>
          <a:prstGeom prst="rect">
            <a:avLst/>
          </a:prstGeom>
          <a:noFill/>
          <a:ln w="9525">
            <a:noFill/>
            <a:miter lim="800000"/>
            <a:headEnd/>
            <a:tailEnd/>
          </a:ln>
        </p:spPr>
      </p:pic>
      <p:sp>
        <p:nvSpPr>
          <p:cNvPr id="147466" name="Text Box 22"/>
          <p:cNvSpPr txBox="1">
            <a:spLocks noChangeArrowheads="1"/>
          </p:cNvSpPr>
          <p:nvPr/>
        </p:nvSpPr>
        <p:spPr bwMode="auto">
          <a:xfrm>
            <a:off x="3643313" y="2214563"/>
            <a:ext cx="2519362" cy="1631216"/>
          </a:xfrm>
          <a:prstGeom prst="rect">
            <a:avLst/>
          </a:prstGeom>
          <a:noFill/>
          <a:ln w="9525">
            <a:noFill/>
            <a:miter lim="800000"/>
            <a:headEnd/>
            <a:tailEnd/>
          </a:ln>
        </p:spPr>
        <p:txBody>
          <a:bodyPr>
            <a:spAutoFit/>
          </a:bodyPr>
          <a:lstStyle/>
          <a:p>
            <a:pPr algn="ctr"/>
            <a:r>
              <a:rPr kumimoji="0" lang="zh-CN" altLang="en-US" sz="5000" dirty="0">
                <a:solidFill>
                  <a:srgbClr val="0F218B"/>
                </a:solidFill>
                <a:latin typeface="黑体" pitchFamily="2" charset="-122"/>
                <a:ea typeface="黑体" pitchFamily="2" charset="-122"/>
              </a:rPr>
              <a:t>谢</a:t>
            </a:r>
            <a:r>
              <a:rPr kumimoji="0" lang="zh-CN" altLang="en-US" sz="5000" dirty="0" smtClean="0">
                <a:solidFill>
                  <a:srgbClr val="0F218B"/>
                </a:solidFill>
                <a:latin typeface="黑体" pitchFamily="2" charset="-122"/>
                <a:ea typeface="黑体" pitchFamily="2" charset="-122"/>
              </a:rPr>
              <a:t>谢</a:t>
            </a:r>
            <a:r>
              <a:rPr kumimoji="0" lang="zh-TW" altLang="en-US" sz="5000" dirty="0" smtClean="0">
                <a:solidFill>
                  <a:srgbClr val="0F218B"/>
                </a:solidFill>
                <a:latin typeface="黑体" pitchFamily="2" charset="-122"/>
                <a:ea typeface="黑体" pitchFamily="2" charset="-122"/>
              </a:rPr>
              <a:t>与提问</a:t>
            </a:r>
            <a:endParaRPr kumimoji="0" lang="zh-CN" altLang="en-US" sz="5000" dirty="0">
              <a:solidFill>
                <a:srgbClr val="0F218B"/>
              </a:solidFill>
              <a:latin typeface="黑体" pitchFamily="2" charset="-122"/>
              <a:ea typeface="黑体" pitchFamily="2" charset="-122"/>
            </a:endParaRPr>
          </a:p>
        </p:txBody>
      </p:sp>
      <p:sp>
        <p:nvSpPr>
          <p:cNvPr id="2" name="投影片編號版面配置區 1"/>
          <p:cNvSpPr>
            <a:spLocks noGrp="1"/>
          </p:cNvSpPr>
          <p:nvPr>
            <p:ph type="sldNum" sz="quarter" idx="10"/>
          </p:nvPr>
        </p:nvSpPr>
        <p:spPr/>
        <p:txBody>
          <a:bodyPr/>
          <a:lstStyle/>
          <a:p>
            <a:pPr>
              <a:defRPr/>
            </a:pPr>
            <a:r>
              <a:rPr lang="en-US" altLang="zh-CN" smtClean="0"/>
              <a:t>- </a:t>
            </a:r>
            <a:fld id="{01892A93-23A6-401F-9C83-B645CC64E0CC}" type="slidenum">
              <a:rPr lang="en-US" altLang="zh-CN" smtClean="0"/>
              <a:pPr>
                <a:defRPr/>
              </a:pPr>
              <a:t>82</a:t>
            </a:fld>
            <a:r>
              <a:rPr lang="en-US" altLang="zh-CN" smtClean="0"/>
              <a:t> -</a:t>
            </a:r>
            <a:endParaRPr lang="en-US" altLang="zh-CN"/>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標題 1"/>
          <p:cNvSpPr>
            <a:spLocks noGrp="1"/>
          </p:cNvSpPr>
          <p:nvPr>
            <p:ph type="title"/>
          </p:nvPr>
        </p:nvSpPr>
        <p:spPr/>
        <p:txBody>
          <a:bodyPr/>
          <a:lstStyle/>
          <a:p>
            <a:pPr>
              <a:buFont typeface="Wingdings" pitchFamily="2" charset="2"/>
              <a:buNone/>
            </a:pPr>
            <a:r>
              <a:rPr lang="zh-CN" altLang="en-US" smtClean="0"/>
              <a:t>卖出看涨期权规避价格小幅下跌的风险</a:t>
            </a:r>
            <a:endParaRPr lang="zh-TW" altLang="en-US" smtClean="0"/>
          </a:p>
        </p:txBody>
      </p:sp>
      <p:sp>
        <p:nvSpPr>
          <p:cNvPr id="24581" name="Rectangle 5"/>
          <p:cNvSpPr>
            <a:spLocks noGrp="1" noChangeArrowheads="1"/>
          </p:cNvSpPr>
          <p:nvPr>
            <p:ph type="body" idx="1"/>
          </p:nvPr>
        </p:nvSpPr>
        <p:spPr>
          <a:xfrm>
            <a:off x="468313" y="1557338"/>
            <a:ext cx="8229600" cy="4608512"/>
          </a:xfrm>
        </p:spPr>
        <p:txBody>
          <a:bodyPr/>
          <a:lstStyle/>
          <a:p>
            <a:r>
              <a:rPr lang="zh-CN" altLang="en-US" sz="2000" smtClean="0"/>
              <a:t>若对价格看跌但跌幅不大</a:t>
            </a:r>
            <a:r>
              <a:rPr lang="en-US" altLang="zh-CN" sz="2000" smtClean="0"/>
              <a:t>, </a:t>
            </a:r>
            <a:r>
              <a:rPr lang="zh-CN" altLang="en-US" sz="2000" smtClean="0"/>
              <a:t>则卖出看涨期权是很好的策略。</a:t>
            </a:r>
          </a:p>
          <a:p>
            <a:pPr>
              <a:buFont typeface="Wingdings" pitchFamily="2" charset="2"/>
              <a:buNone/>
            </a:pPr>
            <a:r>
              <a:rPr lang="zh-CN" altLang="zh-TW" sz="2000" smtClean="0"/>
              <a:t> </a:t>
            </a:r>
            <a:r>
              <a:rPr lang="zh-CN" altLang="en-US" sz="2000" smtClean="0"/>
              <a:t> </a:t>
            </a:r>
            <a:r>
              <a:rPr lang="zh-CN" altLang="zh-TW" sz="2000" smtClean="0"/>
              <a:t> </a:t>
            </a:r>
            <a:r>
              <a:rPr lang="zh-CN" altLang="en-US" sz="2000" smtClean="0"/>
              <a:t> </a:t>
            </a:r>
            <a:r>
              <a:rPr lang="zh-CN" altLang="zh-TW" sz="2000" smtClean="0"/>
              <a:t> </a:t>
            </a:r>
            <a:r>
              <a:rPr lang="zh-CN" altLang="en-US" sz="2000" smtClean="0"/>
              <a:t>拥有中国</a:t>
            </a:r>
            <a:r>
              <a:rPr lang="en-US" altLang="zh-CN" sz="2000" smtClean="0"/>
              <a:t>A</a:t>
            </a:r>
            <a:r>
              <a:rPr lang="zh-CN" altLang="en-US" sz="2000" smtClean="0"/>
              <a:t>股投资组合</a:t>
            </a:r>
            <a:r>
              <a:rPr lang="en-US" altLang="zh-CN" sz="2000" smtClean="0"/>
              <a:t>,</a:t>
            </a:r>
            <a:r>
              <a:rPr lang="zh-CN" altLang="en-US" sz="2000" smtClean="0"/>
              <a:t>长期看好</a:t>
            </a:r>
            <a:r>
              <a:rPr lang="en-US" altLang="zh-CN" sz="2000" smtClean="0"/>
              <a:t>A</a:t>
            </a:r>
            <a:r>
              <a:rPr lang="zh-CN" altLang="en-US" sz="2000" smtClean="0"/>
              <a:t>股前景</a:t>
            </a:r>
            <a:r>
              <a:rPr lang="en-US" altLang="zh-CN" sz="2000" smtClean="0"/>
              <a:t>,</a:t>
            </a:r>
            <a:r>
              <a:rPr lang="zh-CN" altLang="en-US" sz="2000" smtClean="0"/>
              <a:t>但短期有乌云</a:t>
            </a:r>
            <a:r>
              <a:rPr lang="en-US" altLang="zh-CN" sz="2000" smtClean="0"/>
              <a:t>,</a:t>
            </a:r>
            <a:r>
              <a:rPr lang="zh-CN" altLang="en-US" sz="2000" smtClean="0"/>
              <a:t>则卖出沪深</a:t>
            </a:r>
            <a:r>
              <a:rPr lang="en-US" altLang="zh-CN" sz="2000" smtClean="0"/>
              <a:t>300</a:t>
            </a:r>
            <a:r>
              <a:rPr lang="zh-CN" altLang="en-US" sz="2000" smtClean="0"/>
              <a:t>股指看涨期权</a:t>
            </a:r>
            <a:r>
              <a:rPr lang="en-US" altLang="zh-CN" sz="2000" smtClean="0"/>
              <a:t>(</a:t>
            </a:r>
            <a:r>
              <a:rPr lang="zh-CN" altLang="en-US" sz="2000" smtClean="0"/>
              <a:t>称为</a:t>
            </a:r>
            <a:r>
              <a:rPr lang="en-US" altLang="zh-CN" sz="2000" smtClean="0"/>
              <a:t>covered call writing</a:t>
            </a:r>
            <a:r>
              <a:rPr lang="zh-CN" altLang="en-US" sz="2000" smtClean="0"/>
              <a:t>或称卖出抛补看涨期权策略</a:t>
            </a:r>
            <a:r>
              <a:rPr lang="en-US" altLang="zh-CN" sz="2000" smtClean="0"/>
              <a:t>)</a:t>
            </a:r>
            <a:r>
              <a:rPr lang="zh-CN" altLang="en-US" sz="2000" smtClean="0"/>
              <a:t>是很好的避险策略。</a:t>
            </a:r>
          </a:p>
          <a:p>
            <a:r>
              <a:rPr lang="zh-CN" altLang="en-US" sz="2000" smtClean="0"/>
              <a:t>之所以采取这种策略，是因为投资者预期市场价格在长期将走强，但在近期则比较稳定，因此卖出看涨期权来赚取一部分期权费收益。这样，即使市场价格出现出乎意料的走跌，期权费收益也可用来抵补现货或期货多头的部分损失。</a:t>
            </a:r>
          </a:p>
          <a:p>
            <a:r>
              <a:rPr lang="zh-CN" altLang="en-US" sz="2000" smtClean="0"/>
              <a:t>卖出看涨期权若无持有多头之目标期货部位，则称为无掩护看涨期权之卖者，这时卖方之获利限于所获得的权利金，但卖方之损失可能无限，所以是项风险极高的交易策略。</a:t>
            </a:r>
            <a:endParaRPr lang="zh-TW" altLang="en-US" sz="2000" smtClean="0"/>
          </a:p>
        </p:txBody>
      </p:sp>
      <p:sp>
        <p:nvSpPr>
          <p:cNvPr id="24579" name="投影片編號版面配置區 3"/>
          <p:cNvSpPr>
            <a:spLocks noGrp="1"/>
          </p:cNvSpPr>
          <p:nvPr>
            <p:ph type="sldNum" sz="quarter" idx="10"/>
          </p:nvPr>
        </p:nvSpPr>
        <p:spPr>
          <a:noFill/>
        </p:spPr>
        <p:txBody>
          <a:bodyPr/>
          <a:lstStyle/>
          <a:p>
            <a:r>
              <a:rPr lang="en-US" altLang="zh-CN" smtClean="0"/>
              <a:t>- </a:t>
            </a:r>
            <a:fld id="{76836A09-9637-42C7-AD80-CCAD127DBB3F}" type="slidenum">
              <a:rPr lang="en-US" altLang="zh-CN" smtClean="0"/>
              <a:pPr/>
              <a:t>9</a:t>
            </a:fld>
            <a:r>
              <a:rPr lang="en-US" altLang="zh-CN" smtClean="0"/>
              <a:t> -</a:t>
            </a:r>
          </a:p>
        </p:txBody>
      </p:sp>
    </p:spTree>
  </p:cSld>
  <p:clrMapOvr>
    <a:masterClrMapping/>
  </p:clrMapOvr>
  <p:transition/>
</p:sld>
</file>

<file path=ppt/theme/theme1.xml><?xml version="1.0" encoding="utf-8"?>
<a:theme xmlns:a="http://schemas.openxmlformats.org/drawingml/2006/main" name="CFFEX">
  <a:themeElements>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FFEX">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FFE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FFE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FFE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FFE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FFE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FFE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FFE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FFE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FFE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FFE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FFE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22219</TotalTime>
  <Words>14588</Words>
  <Application>Microsoft Office PowerPoint</Application>
  <PresentationFormat>如螢幕大小 (4:3)</PresentationFormat>
  <Paragraphs>758</Paragraphs>
  <Slides>82</Slides>
  <Notes>1</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82</vt:i4>
      </vt:variant>
    </vt:vector>
  </HeadingPairs>
  <TitlesOfParts>
    <vt:vector size="85" baseType="lpstr">
      <vt:lpstr>CFFEX</vt:lpstr>
      <vt:lpstr>方程式</vt:lpstr>
      <vt:lpstr>點陣圖影像</vt:lpstr>
      <vt:lpstr>股指期权头寸风险管理  演讲人：刘德明博士 现任：台湾中山大学财务管理系专任教授 </vt:lpstr>
      <vt:lpstr>刘德明博士簡介 </vt:lpstr>
      <vt:lpstr>演讲大纲 </vt:lpstr>
      <vt:lpstr>PowerPoint 簡報</vt:lpstr>
      <vt:lpstr>期权相对期货契约做风险管理之优点 </vt:lpstr>
      <vt:lpstr>期权之基本交易与避险策略</vt:lpstr>
      <vt:lpstr>买进看涨期权可以规避价格上涨的风险</vt:lpstr>
      <vt:lpstr>买进看涨期权可以构造保本型基金</vt:lpstr>
      <vt:lpstr>卖出看涨期权规避价格小幅下跌的风险</vt:lpstr>
      <vt:lpstr>如何挑选不同行权价格的看涨期权? </vt:lpstr>
      <vt:lpstr>买进看跌期权可以规避价格下跌</vt:lpstr>
      <vt:lpstr>卖出看跌期权规避价格小幅上涨的风险 </vt:lpstr>
      <vt:lpstr>Never Short Naked Cheap Options!</vt:lpstr>
      <vt:lpstr>期权之合成部位与套利关系 </vt:lpstr>
      <vt:lpstr>期权之合成部位表</vt:lpstr>
      <vt:lpstr>用期权价差交易做避险 </vt:lpstr>
      <vt:lpstr>牛市差价组合可以规避价格小幅上涨 </vt:lpstr>
      <vt:lpstr>PowerPoint 簡報</vt:lpstr>
      <vt:lpstr>熊市期权价差可以规避价格小幅下跌风险 </vt:lpstr>
      <vt:lpstr>股指期权价差交易之应用案例 </vt:lpstr>
      <vt:lpstr>股指期权时间价差之应用案例</vt:lpstr>
      <vt:lpstr>期权之混合交易 多头跨式期权组合 (Long Straddle) </vt:lpstr>
      <vt:lpstr>多头跨式股指期权组合之获利关键与时机</vt:lpstr>
      <vt:lpstr>卖出跨式部位 </vt:lpstr>
      <vt:lpstr>买入勒式部位可以较低成本迎接大波动行情</vt:lpstr>
      <vt:lpstr>卖出勒式部位(short strangle)： </vt:lpstr>
      <vt:lpstr>卖出勒式期权组合之获利关键 </vt:lpstr>
      <vt:lpstr>卖勒式股指期权之避险案例</vt:lpstr>
      <vt:lpstr>三、 如何用股指期权作风险管理? </vt:lpstr>
      <vt:lpstr>利用股指期货与股指期权做套期保值之比较分析 </vt:lpstr>
      <vt:lpstr>策略2) 买进看跌期权 </vt:lpstr>
      <vt:lpstr>策略3) 买进熊市看跌期权价差 </vt:lpstr>
      <vt:lpstr>策略4) 卖出看涨期权</vt:lpstr>
      <vt:lpstr>策略5) 买进看跌期权并卖出看涨期权 </vt:lpstr>
      <vt:lpstr>防范价格下跌之各种避险策略效益比较</vt:lpstr>
      <vt:lpstr>以股指期权作保护性封顶保底详解</vt:lpstr>
      <vt:lpstr>以股指期权作保护性封顶保底案例</vt:lpstr>
      <vt:lpstr>PowerPoint 簡報</vt:lpstr>
      <vt:lpstr>二、 如何衡量与管理含期权头寸组合的的持仓风险 </vt:lpstr>
      <vt:lpstr>什么是期权的风险指标？ </vt:lpstr>
      <vt:lpstr>甚么是Delta值?</vt:lpstr>
      <vt:lpstr>Delta的公式</vt:lpstr>
      <vt:lpstr>PowerPoint 簡報</vt:lpstr>
      <vt:lpstr>期权delta与风险值 </vt:lpstr>
      <vt:lpstr>Delta值的运用案例 </vt:lpstr>
      <vt:lpstr>期货与期权投资获利的关键因素 </vt:lpstr>
      <vt:lpstr>Delta中性套期保值（Delta Hedging )</vt:lpstr>
      <vt:lpstr>Gamma值简介 </vt:lpstr>
      <vt:lpstr>Vega（ν）值简介 </vt:lpstr>
      <vt:lpstr>Theta值简介 </vt:lpstr>
      <vt:lpstr>Rho值(ρ)简介 </vt:lpstr>
      <vt:lpstr>用希腊字母分析卖出看涨期权之头寸风险案例 </vt:lpstr>
      <vt:lpstr>根据上表的希腊字母的风险指标说明第五栏值的涵义? </vt:lpstr>
      <vt:lpstr>20手做空看涨期权所需的保证金 </vt:lpstr>
      <vt:lpstr>如何用Delta管理头寸的方向风险? </vt:lpstr>
      <vt:lpstr>如何用Delta管理头寸的方向风险案例</vt:lpstr>
      <vt:lpstr>由Delta 值看牛市差价组合 </vt:lpstr>
      <vt:lpstr>从delta的角度来看跨式组合 </vt:lpstr>
      <vt:lpstr>牛市差价组合头寸风险管理案例</vt:lpstr>
      <vt:lpstr>Delta-中性之头寸组合之案例</vt:lpstr>
      <vt:lpstr>Delta-中性之头寸组合之风险分析 两项问题:</vt:lpstr>
      <vt:lpstr>希腊字母衡量期权组合头寸风险的最大问题 </vt:lpstr>
      <vt:lpstr>卖空11手股指期权的风险因子如下表</vt:lpstr>
      <vt:lpstr>卖空11手股指期权与买进2 手股指期货之风险</vt:lpstr>
      <vt:lpstr>如何使用组合式风险衡量系统衡量期权头寸风险? SPAN系统简介</vt:lpstr>
      <vt:lpstr>三、期权头寸风险管理方法</vt:lpstr>
      <vt:lpstr>基本的期权头寸管理技术 </vt:lpstr>
      <vt:lpstr>为何管理头寸?</vt:lpstr>
      <vt:lpstr>获利时多头看涨期权的头寸管理案例 </vt:lpstr>
      <vt:lpstr>如何选择替换策略? </vt:lpstr>
      <vt:lpstr>亏损时期权的头寸管理案例</vt:lpstr>
      <vt:lpstr>期权修整策略2</vt:lpstr>
      <vt:lpstr>期权修整策略3</vt:lpstr>
      <vt:lpstr>资金控管</vt:lpstr>
      <vt:lpstr>凯利公式与资金控管</vt:lpstr>
      <vt:lpstr>资金成长曲线与凯利公式</vt:lpstr>
      <vt:lpstr>资金控管的瑕疵 </vt:lpstr>
      <vt:lpstr>交易纪律与情绪控管 </vt:lpstr>
      <vt:lpstr>期权交易者的情绪管理</vt:lpstr>
      <vt:lpstr>「机率」和「报酬率」 </vt:lpstr>
      <vt:lpstr>执行交易策略的管理 </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股指期货培训课件</dc:title>
  <dc:creator>cffex</dc:creator>
  <cp:lastModifiedBy>adm</cp:lastModifiedBy>
  <cp:revision>1516</cp:revision>
  <dcterms:created xsi:type="dcterms:W3CDTF">2007-02-27T10:45:59Z</dcterms:created>
  <dcterms:modified xsi:type="dcterms:W3CDTF">2014-02-25T08:52:40Z</dcterms:modified>
</cp:coreProperties>
</file>