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5" r:id="rId4"/>
    <p:sldId id="286" r:id="rId5"/>
    <p:sldId id="287" r:id="rId6"/>
    <p:sldId id="274" r:id="rId7"/>
    <p:sldId id="275" r:id="rId8"/>
    <p:sldId id="276" r:id="rId9"/>
    <p:sldId id="277" r:id="rId10"/>
    <p:sldId id="278" r:id="rId11"/>
    <p:sldId id="283" r:id="rId12"/>
    <p:sldId id="279" r:id="rId13"/>
    <p:sldId id="28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Задача о максимальном потоке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6F62614-8FFC-4FDC-BD9D-52DC8EBE5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Шаг 4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718270-ADD1-48E5-9E4F-058D69AF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76854"/>
            <a:ext cx="11317356" cy="515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Шаг 4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 (Откат назад).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Если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 = 1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сквозной путь невозможен, и мы переходим к шагу 6. Если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не равно 1, находим помеченный узел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непосредственно предшествующий узлу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и удаляем узел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из множества узлов, смежных с узлом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Полагаем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 = r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 возвращаемся ко второму шагу.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Шаг </a:t>
            </a:r>
            <a:r>
              <a:rPr lang="en-US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  <a:endParaRPr lang="ru-RU" dirty="0">
              <a:solidFill>
                <a:srgbClr val="6D7D6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718270-ADD1-48E5-9E4F-058D69AF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76854"/>
            <a:ext cx="11317356" cy="51500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u="sng" dirty="0">
                <a:latin typeface="Roboto" panose="02000000000000000000" pitchFamily="2" charset="0"/>
                <a:ea typeface="Roboto" panose="02000000000000000000" pitchFamily="2" charset="0"/>
              </a:rPr>
              <a:t>Шаг 5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</a:rPr>
              <a:t> (Определение остаточной сети).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Обозначим через 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= {1, k</a:t>
            </a:r>
            <a:r>
              <a:rPr lang="ru-RU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k</a:t>
            </a:r>
            <a:r>
              <a:rPr lang="ru-RU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…, n}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множество узлов, через которые проходит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-й найденный сквозной путь от узла источника (узел 1) до узла стока (узел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). Тогда максимальный поток, проходящий по этому пути, вычисляется как 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=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{a</a:t>
            </a:r>
            <a:r>
              <a:rPr lang="ru-RU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a</a:t>
            </a:r>
            <a:r>
              <a:rPr lang="ru-RU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k1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a</a:t>
            </a:r>
            <a:r>
              <a:rPr lang="ru-RU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k2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...,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Остальные пропускные способности ребер, составляющих сквозной путь, уменьшается на величину 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в направлении движения потока и увеличиваются на эту же величину в противоположном направлении. Таким образом, для ребра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(i, j)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входящего в сквозной путь, текущие остаточные стоимости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изменятся следующим образом:</a:t>
            </a: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+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если поток идет от узла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к узлу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+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если поток идет от узла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к узлу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Далее восстанавливаем все узлы, удаленные на шаге 4. полагаем 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i = 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 и возвращаемся ко второму шагу для поиска нового сквозного пути.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7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Шаг </a:t>
            </a:r>
            <a:r>
              <a:rPr lang="en-US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– </a:t>
            </a:r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решение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0F1D3B8-2E16-4528-903B-79FF1C96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76854"/>
            <a:ext cx="11317356" cy="515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При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найденных сквозных путях максимальный поток вычисляется по формуле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F = f</a:t>
            </a:r>
            <a:r>
              <a:rPr lang="ru-RU" sz="26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+ f</a:t>
            </a:r>
            <a:r>
              <a:rPr lang="ru-RU" sz="26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+ ... +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Имея значения начальных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 конечных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пропускных способностей ребра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(i, j)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можно вычислить оптимальный поток через это ребро следующим образом. Положим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a,b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 = 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Если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a &gt; 0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поток, проходящий через ребро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(i, j)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равен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Если же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b &gt; 0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тогда поток равен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(Случай, когда одновременно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a &gt; 0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b &gt; 0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невозможен.)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8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Практическое применение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0F1D3B8-2E16-4528-903B-79FF1C96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76854"/>
            <a:ext cx="11317356" cy="515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того, чтобы продемонстрировать теоретические знания на практике, перейдем к электронному ресурсу.</a:t>
            </a:r>
          </a:p>
        </p:txBody>
      </p:sp>
    </p:spTree>
    <p:extLst>
      <p:ext uri="{BB962C8B-B14F-4D97-AF65-F5344CB8AC3E}">
        <p14:creationId xmlns:p14="http://schemas.microsoft.com/office/powerpoint/2010/main" val="32012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1EF68-11A4-41C7-B864-00D38682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Задача о максимальном потоке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24A10-F4CB-4991-8BF3-D1A8E59B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188921-25D6-47C4-AF7E-D61ABD95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51" y="2057400"/>
            <a:ext cx="668748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14BB-A2C9-4654-9FCE-E1E3EA3C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Задача о максимальном потоке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5F42D-6B4F-4D5A-B3B2-E0598C67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Рассмотрим сеть трубопроводов для транспортировки сырой нефти от буровых скважин до нефтеперегонных заводов. </a:t>
            </a:r>
          </a:p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перекачки нефти предусмотрены магистральные насосные станции. Каждый сегмент трубопровода имеет свою пропускную способность. </a:t>
            </a:r>
          </a:p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Сегменты трубопровода могут быть как однонаправленные (осуществляют перекачку нефти только в одном направлении), так и в двунаправленные.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14BB-A2C9-4654-9FCE-E1E3EA3C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Задача о максимальном потоке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5F42D-6B4F-4D5A-B3B2-E0598C67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однонаправленных сегментах положительная пропускная способность предполагается в одном направлении и нулевая - в другом. Как определить оптимальную пропускную способность (т.е. максимальный поток) между нефтяными скважинами и нефтеперегонными заводами?</a:t>
            </a:r>
          </a:p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ребра (i, j), где i &lt; j, используем запись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Cij,Cji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 для представления пропускных способностей в направлениях i-&gt;j и j-&gt;i соответственно. Во избежание недоразумений на схеме сети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Cij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будем располагать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ребре (i, j) ближе к узлу i, 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Cji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ближе к узлу j, как показано на рисунке: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918EE-0243-4E37-A874-128BB02D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16" y="5271672"/>
            <a:ext cx="4498187" cy="132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59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14BB-A2C9-4654-9FCE-E1E3EA3C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Задача о максимальном потоке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5F42D-6B4F-4D5A-B3B2-E0598C67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Разрез определяет множество ребер, при удалении которых из сети полностью прекращается поток от источника к столу. Пропускная способность разреза равна сумме пропускных способностей "разрезанных" ребер. Среди всех разрезов сети разрез с минимальной пропускной способностью определяет максимальный поток в сети.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9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57" y="4081601"/>
            <a:ext cx="10078439" cy="2670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Рассмотрим сеть, показанную на рис. 3. На этом рисунке при обозначении пропускных способностей двунаправленных ребер придерживались соглашения, принятого ранее (рис. 2). Например, для ребра (3, 4) пропускная способность в направлении 3 -&gt; 4 равна 10, а в направлении 4 -&gt; 3 равна 5.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60" y="86432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Пример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269115A-8320-4298-93D4-2F4A0C9C2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2" t="34769" r="37397" b="37525"/>
          <a:stretch/>
        </p:blipFill>
        <p:spPr bwMode="auto">
          <a:xfrm>
            <a:off x="437160" y="1295399"/>
            <a:ext cx="4160661" cy="258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E410A5B-B41A-49EB-8065-1EC3DF61E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71891" r="36540" b="18145"/>
          <a:stretch/>
        </p:blipFill>
        <p:spPr bwMode="auto">
          <a:xfrm>
            <a:off x="4855777" y="2969699"/>
            <a:ext cx="7009034" cy="90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7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80" y="963877"/>
            <a:ext cx="1007843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Вывод, который можно сделать из этих трех разрезов, заключается в том, что максимальный поток не может превышать 60 единиц (минимальное число). 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мы не можем сказать, какой максимальный поток на самом деле, так как не перебрали все возможные разрезы сети. 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сожалению, перебор всех разрезов является непростой задачей. Поэтому для определения максимального потока в сети не используются алгоритмы, основанные на полном переборе разрезов.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Переход к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35429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80" y="1507216"/>
            <a:ext cx="1007843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Идея данного алгоритма состоит в нахождении сквозных путей с положительными потоками от источника к стоку.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Рассмотрим ребро (i, j) с (начальной) пропускной способностью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Cij,Cji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). В процессе выполнения алгоритма части этих пропускных способностей "забираются" потоками, проходящими через данное ребро, в результате каждое ребро будет иметь остаточную пропускную способность. Будем использовать запись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cij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cji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 для представления остаточных пропускных способностей. Сеть, где все ребра имеют остаточную пропускную способность, назовем остаточной.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произвольного узла j, получающего поток от узла i, определим метку [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aj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i], где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aj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- величина потока, протекающего от узла j к узлу i. Алгоритм нахождения максимального потока предполагает выполнение следующих действий.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Идея алгоритма нахождения максимального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315982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0E2728-EA53-439F-B6B9-0F349342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68401"/>
            <a:ext cx="11754678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Шаги 1-3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2398-3A55-48D4-8056-CCB6C91C1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76854"/>
            <a:ext cx="11317356" cy="5150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Шаг 1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Для всех ребер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(i, j)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положим остаточную пропускную способность равной первоначальной пропускной способности, т.е. приравняем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 = (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ji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Назначим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sz="26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= 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бесконечности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 пометим узел 1 меткой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бесконечность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-]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Полагаем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 = 1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 переходим ко второму шагу.</a:t>
            </a:r>
          </a:p>
          <a:p>
            <a:pPr marL="0" indent="0">
              <a:buNone/>
            </a:pPr>
            <a:r>
              <a:rPr lang="ru-RU" sz="26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Шаг 2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Определяем множество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как множество узлов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в которые можно перейти из узла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по ребру с положительной остаточной пропускной способностью (т.е.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&gt; 0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для всех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принадлежащих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). Если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не пустое множество, выполняем третий шаг, в противном случае переходим к шагу 4.</a:t>
            </a:r>
          </a:p>
          <a:p>
            <a:pPr marL="0" indent="0">
              <a:buNone/>
            </a:pPr>
            <a:r>
              <a:rPr lang="ru-RU" sz="26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Шаг 3</a:t>
            </a:r>
            <a:r>
              <a:rPr lang="ru-RU" sz="2600" b="1" i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В множестве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находим узел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такой, что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ik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=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 {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ij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для всех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, принадлежащих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Положим 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 = 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ik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и пометим узел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 меткой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2600" b="1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sz="26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, i]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. Если последней меткой помечен узел стока (т.е. если </a:t>
            </a:r>
            <a:r>
              <a:rPr lang="ru-RU" sz="2600" b="1" dirty="0">
                <a:latin typeface="Roboto" panose="02000000000000000000" pitchFamily="2" charset="0"/>
                <a:ea typeface="Roboto" panose="02000000000000000000" pitchFamily="2" charset="0"/>
              </a:rPr>
              <a:t>k = n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), сквозной путь найден, и мы переходим к пятому шагу.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499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Roboto Light</vt:lpstr>
      <vt:lpstr>Тема Office</vt:lpstr>
      <vt:lpstr>Задача о максимальном потоке</vt:lpstr>
      <vt:lpstr>Задача о максимальном потоке</vt:lpstr>
      <vt:lpstr>Задача о максимальном потоке</vt:lpstr>
      <vt:lpstr>Задача о максимальном потоке</vt:lpstr>
      <vt:lpstr>Задача о максимальном потоке</vt:lpstr>
      <vt:lpstr>Пример</vt:lpstr>
      <vt:lpstr>Переход к алгоритму</vt:lpstr>
      <vt:lpstr>Идея алгоритма нахождения максимального потока</vt:lpstr>
      <vt:lpstr>Шаги 1-3</vt:lpstr>
      <vt:lpstr>Шаг 4</vt:lpstr>
      <vt:lpstr>Шаг 5</vt:lpstr>
      <vt:lpstr>Шаг 6 – решение</vt:lpstr>
      <vt:lpstr>Практическое 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Дубанов Родион Юрьевич</cp:lastModifiedBy>
  <cp:revision>31</cp:revision>
  <dcterms:created xsi:type="dcterms:W3CDTF">2020-02-16T20:17:25Z</dcterms:created>
  <dcterms:modified xsi:type="dcterms:W3CDTF">2020-04-15T09:30:01Z</dcterms:modified>
</cp:coreProperties>
</file>