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5" r:id="rId17"/>
    <p:sldId id="296" r:id="rId18"/>
    <p:sldId id="293" r:id="rId19"/>
    <p:sldId id="29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7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082BF-1F41-4532-BDA3-FAD7DECB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389D49-041B-4DA8-806C-53300D02D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450910-A739-4384-9086-B75DEFC8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9D6641-F956-4AE1-B1DE-BCDF60FA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7255E0-601A-4156-95D8-27486406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4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5F021-5C47-4CC3-81FF-CE0AB006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4A91FA-B104-4842-9A19-287FE5021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D7718E-BAD0-44ED-8D40-626DBFDE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ECC25A-FEB1-4984-AF96-9D7358B6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AB4EC1-6844-4F18-9F2F-15AC96C0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5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E5782C-0269-47CE-929E-39B8B9570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E43724-7910-499A-9F83-1D58253FD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10FD78-E9C3-428B-9576-A6B4C432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8348DA-B191-4B92-978C-127608DD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EA41D8-526E-4109-9309-70C743B5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23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1E971-E64B-4319-A8A7-CE256E7F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75E048-8BEE-4D9E-8CCE-D158A1D5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DC649-A16E-48FB-A2AB-106D5361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7296FD-7963-4C70-B6E5-15D6E3BA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7EA36-555F-4EE4-AB03-93B22E1F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03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3F5C4-A627-493D-BF3F-0CCF84B3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3EF9E-E3E9-4A72-AE68-78331CE2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B8182B-1BC8-445F-916C-78CA9057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E81CD8-55DA-4299-A75B-54C2C0FC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AFCCEF-2464-4FAF-AFA5-45B8757F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66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5C1E0-724E-46F3-84E6-44E4C504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5E978-5485-4B27-ADE1-6751160A8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9B86B4-344F-493A-A419-96951DE9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018EBB-1EA8-4DD3-9E2C-2A681E13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E4FEBD-4D40-42D8-88FD-15A05AD1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2FC251-2FF3-48EA-933C-0AE94C05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55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03B49-E4BC-4EA3-B0EF-8595194E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88283E-BF48-45D3-90D7-75E30E2C2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6EAD68-AE8B-4865-91F6-20332E547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69B9E8-A3EA-485B-B3B4-6DE3A10B4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1E3979-79CE-41FD-80D7-4BB102DBB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B4C4C4-1C14-49C0-B6B8-F962D2E4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EDE488-06EE-4D8F-A3D7-AA5F98F7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A35024-4E75-438E-A4A0-9CCBE44B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97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3F0B6-AF58-4522-BAB5-78698D3E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A7BC7A-760E-4FF4-AFA4-3E93EBB1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1F0252-3005-440B-A5FF-FDE3C116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817BDA-8648-4006-A1CE-FFB541C9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19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B7EA0E-5660-491C-9793-00163F73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9F3231-08E5-4374-803F-DABC9FA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2E121A-BB01-4AD6-8D49-907F2045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33C5C-D395-4784-B693-96C205A3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CCF39-D067-4878-99EB-5EF1F1EC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C1B8F6-93ED-435C-8243-D842121C8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9E8A83-D610-4BAC-9F44-1A827E81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BC8153-5BBE-4D43-AB47-37764617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C26902-242B-4435-A5A2-5DA38BF6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38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0A3C2-4B42-448B-97C9-20FB176F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D3543A-90F0-4830-9679-514B7525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32F79B-96B9-4150-ACBA-B3E2C04D4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231F7D-1A8B-48C1-AFEB-25160163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120449-2579-44EA-9846-82EE965B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104968-6711-40A6-9A1D-030760EF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91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62CC9-158C-47A9-8E44-F7E5BBEB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A1C4C-599D-49E9-B1FC-368B94C1F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404A8E-B61A-4D7A-8D64-A4EEB2290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56BB3B-B4C3-4547-A09F-868CD8A25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3B5517-05DE-4E3A-AA06-E7401986E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40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D7484-41FF-48D8-A3D1-103F71FC2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ru-RU" sz="33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Симлекс</a:t>
            </a:r>
            <a:r>
              <a:rPr lang="ru-RU" sz="3300" dirty="0">
                <a:latin typeface="Roboto Light" panose="02000000000000000000" pitchFamily="2" charset="0"/>
                <a:ea typeface="Roboto Light" panose="02000000000000000000" pitchFamily="2" charset="0"/>
              </a:rPr>
              <a:t> метод</a:t>
            </a:r>
          </a:p>
        </p:txBody>
      </p:sp>
      <p:sp>
        <p:nvSpPr>
          <p:cNvPr id="34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8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4B76F-1E09-411C-B81C-9914D0AD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Расчетный алгоритм симплекс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A1D4B-5833-4765-BE62-F98F1C98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74680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Алгоритм симплекс-метода состоит из нескольких этапов: сначала происходит построение одного из опорных решений, а затем - «улучшение» этого решения, т.е. переход к другим опорным решениям, на которых значение целевой функции не уменьшается. Для проведения расчетов используются симплекс таблицы, составленные по коэффициентам системы, а процесс поиска и улучшения опорного решения заключается в пересчете элементов этих таблиц методом полных жордановых исключений.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6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4B76F-1E09-411C-B81C-9914D0AD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Первый этап: формирование симплекс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A1D4B-5833-4765-BE62-F98F1C98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74680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Составим первую симплекс-таблицу по системе и целевой функции. 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1038E0-72BA-4B29-A505-9490F9EA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2312353"/>
            <a:ext cx="83724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6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4B76F-1E09-411C-B81C-9914D0AD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Первый этап: формирование симплекс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A1D4B-5833-4765-BE62-F98F1C98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74680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каждого уравнения системы в первом столбце таблицы указывается соответствующая базисная переменная. Строка z называется целевой строкой. Строка ϕ добавляется в таблицу лишь в случае поиска опорного решения и называется фиктивной целевой строкой. Последний столбец таблицы (столбец Ξ) организован для контроля правильности вычислений, и в каждой его клетке будем записывать суммы чисел, стоящих в строке. 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Таблице соответствует базисное решение системы вида:</a:t>
            </a:r>
          </a:p>
          <a:p>
            <a:pPr marL="0" indent="0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FEAA4D-775E-4119-B8B5-3AFD1EBD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53" y="4614862"/>
            <a:ext cx="76866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6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4B76F-1E09-411C-B81C-9914D0AD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Первый этап: формирование симплекс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A1D4B-5833-4765-BE62-F98F1C98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74680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Возможны два случая: 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AutoNum type="alphaLcParenR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Все числа b1, b2, ...,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bm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неотрицательны, т.е. решение является опорным. В этом случае строку ϕ в таблице не заводим и сразу переходим ко 2-му этапу. 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AutoNum type="alphaLcParenR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Среди чисел b1, b2, ...,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bm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существуют отрицательные, т.е. решение не является опорным. Тогда для построения опорного решения запишем в строку ϕ сумму тех строк таблицы, где стоят отрицательные значения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bi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, а затем перейдем к анализу и улучшению решения по фиктивной целевой строке ϕ.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816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4B76F-1E09-411C-B81C-9914D0AD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Второй этап: анализ решения по целевой строке симплекс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A1D4B-5833-4765-BE62-F98F1C98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74680" cy="4758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Рассмотрим элементы целевой (фиктивной целевой) строки, стоящие в столбцах x1, ...,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xn+m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. Если среди них имеется хотя бы один отрицательный элемент, то решение надо улучшать по правилам этапа 3.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же все указанные элементы неотрицательны, то в случае, когда анализируется опорное решение по целевой строке z, это означает, что на этом решении функция z достигает максимума и нужно переходить к выписыванию соответствующего оптимального плана (этап 4). 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случае поиска опорного решения (анализ по фиктивной целевой строке ϕ) вся строка ϕ должна состоять из нулей, иначе система ограничений противоречива, и ОЗЛП не имеет решения. Получение же нулевой строки ϕ свидетельствует о том, что опорное решение построено. В этом случае фиктивная целевая строка удаляется из таблицы, а решение анализируется по целевой строке z. 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348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4B76F-1E09-411C-B81C-9914D0AD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Третий этап: улучшение решения по целевой строке симплекс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A1D4B-5833-4765-BE62-F98F1C98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74680" cy="475805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Найдем среди элементов z1, z2, ...,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zn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целевой строки z (или среди элементов φ1, φ2, ...,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φn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в случае фиктивной целевой строки φ) наибольший по абсолютной величине отрицательный элемент. Пусть это будет элемент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zr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(или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φr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), тогда столбец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xr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объявим разрешающим. 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Найдем среди дробей вида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bi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air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(i=1,2,..., m) наименьшую неотрицательную дробь (пусть это будет дробь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bs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asr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), и объявим строку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xn+s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разрешающей. Если же все дроби вида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bi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air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окажутся отрицательными, то это означает, что при заданной системе ограничений функция z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неограничена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т.е. поставленная ОЗЛП решений не имеет.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8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4B76F-1E09-411C-B81C-9914D0AD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Третий этап: улучшение решения по целевой строке симплекс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A1D4B-5833-4765-BE62-F98F1C98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74680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3.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Элемент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asr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стоящий на пересечении разрешающей строки 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    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разрешающего столбца, объявим разрешающим, и, для наглядности, его можно обвести в таблице прямоугольником. Замечание. Иногда существует несколько возможностей выбора разрешающего элемента. В этом случае для поиска опорного решения разрешающий элемент выбирают отрицательным. 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AutoNum type="arabicPeriod" startAt="4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Заготовим новую симплекс-таблицу, заменив в первом столбце переменную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xn+s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на переменную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xr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AutoNum type="arabicPeriod" startAt="4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Пересчитаем все элементы старой симплекс-таблицы, включая строки z и φ, а также столбец P, по правилам метода полных жордановых исключений с разрешающим элементом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asr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. Результат запишем в новую симплекс-таблицу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87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4B76F-1E09-411C-B81C-9914D0AD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Третий этап: улучшение решения по целевой строке симплекс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A1D4B-5833-4765-BE62-F98F1C98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74680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Контроль правильности вычислений осуществляем при помощи сравнений сумм элементов каждой строки с числами, записанными в последнем столбце P. Расхождение результатов свидетельствует об арифметической ошибке, и соответствующую строку надо пересчитать. После этого возвращаемся к этапу 2.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86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4B76F-1E09-411C-B81C-9914D0AD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Четвертый этап: запись оптимального плана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A1D4B-5833-4765-BE62-F98F1C98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74680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плане указываем значения только исходных переменных x1, x2, ...,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xn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причем значения тех из них, которые являются свободными, полагаем равными нулю, а значения остальных переменных берем из второго столбца таблицы (столбца свободных членов). Из этого же столбца выписываем максимальное значение z.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4B76F-1E09-411C-B81C-9914D0AD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A1D4B-5833-4765-BE62-F98F1C98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74680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Составляется комбинированный корм из трех злаков: кукурузы, овса и ржи. Калорийность и содержание витамина С в одном кг каждого злака, а также цена одного кг каждого злака указаны в следующей таблице 1:</a:t>
            </a: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Требуется составить наиболее дешевый комбинированный корм, 1кг которого содержал бы не менее 125 ккал и не менее 2 г витамина С.</a:t>
            </a: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8B142B-22FC-47E9-9BFC-4201206F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80" y="2798128"/>
            <a:ext cx="69723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4B76F-1E09-411C-B81C-9914D0AD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Введение дополнительных переменных в систему ограничений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A1D4B-5833-4765-BE62-F98F1C98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В общем случае ОЗЛП решается с помощью симплекс-метода. Рассмотрим ОЗЛП с системой ограничений в следующей форме: 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EFA2E1-2927-4F36-837D-CC30344D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664" y="2822713"/>
            <a:ext cx="5998671" cy="31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9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4B76F-1E09-411C-B81C-9914D0AD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Введение дополнительных переменных в систему ограничений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A1D4B-5833-4765-BE62-F98F1C98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ввести в систему ограничений дополнительные переменные xn+1, xn+2, ...,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xn+m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по формулам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F7FDCD-CB69-4E76-A73C-D96BC9E79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2887491"/>
            <a:ext cx="65722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4B76F-1E09-411C-B81C-9914D0AD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Введение дополнительных переменных в систему ограничений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A1D4B-5833-4765-BE62-F98F1C98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74680" cy="4758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То система ограничений преобразуется в систему уравнений</a:t>
            </a: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имеющую специальный вид. В этой системе каждая из переменных xn+1, xn+2, ..., </a:t>
            </a:r>
            <a:r>
              <a:rPr lang="ru-RU" sz="2600" dirty="0" err="1">
                <a:latin typeface="Roboto" panose="02000000000000000000" pitchFamily="2" charset="0"/>
                <a:ea typeface="Roboto" panose="02000000000000000000" pitchFamily="2" charset="0"/>
              </a:rPr>
              <a:t>xn+m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</a:rPr>
              <a:t> исключена из всех уравнений, за исключением одного уравнения, в котором коэффициент при ней равен 1. </a:t>
            </a: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1A11C1-737B-48D8-8273-27FF8F53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365" y="2271036"/>
            <a:ext cx="58483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9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4B76F-1E09-411C-B81C-9914D0AD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Метод полных жордановых исключений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A1D4B-5833-4765-BE62-F98F1C98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74680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системы уравнений назовем переменные x1, x2, ...,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xn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свободными, а переменные xn+1, xn+2, ...,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xn+m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- базисными.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Разделение переменных на свободные и базисные является условным, поскольку систему уравнений можно переписать в другом (эквивалентном) виде, где наборы свободных и базисных переменных будут иными. Можно поменять ролями свободную переменную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xr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с базисной переменной. С этой целью совершим следующие операции: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2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4B76F-1E09-411C-B81C-9914D0AD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Метод полных жордановых исключений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A1D4B-5833-4765-BE62-F98F1C98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74680" cy="475805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Рассмотрим какое-нибудь уравнение системы, в котором коэффициент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asr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при переменной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xr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отличен от 0 (это уравнение с номером s). 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Разделим это уравнение на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asr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. Тогда в нем коэффициент при пере-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менной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xr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станет равным 1. 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Вычтем из каждого i-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го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уравнения системы (i6=s) уравнение с номером s, умноженное на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asr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. В результате переменная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xr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будет исключена из всех уравнений системы, кроме уравнения с номером s, и станет базисной, а переменная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xn+s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станет свободной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75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4B76F-1E09-411C-B81C-9914D0AD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Алгоритм пересчета к-ф системы уравнений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A1D4B-5833-4765-BE62-F98F1C98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74680" cy="475805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Разделим элементы разрешающей строки на разрешающий элемент. При этом разрешающий элемент станет равным 1. 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Все элементы разрешающего столбца, за исключением разрешающего элемента, заменим нулями. При этом разрешающий элемент останется равным 1. 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Все остальные элементы матрицы пересчитаем в новые элементы </a:t>
            </a:r>
          </a:p>
          <a:p>
            <a:pPr marL="457200" indent="-457200">
              <a:buAutoNum type="arabicPeriod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AutoNum type="arabicPeriod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Воспользовавшись «правилом прямоугольника» </a:t>
            </a:r>
          </a:p>
          <a:p>
            <a:pPr marL="0" indent="0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87E221-4A2E-491E-8759-94E105C2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991" y="4014373"/>
            <a:ext cx="2731132" cy="8061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D73302-42F3-445D-BA35-DD0F3D10D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07" y="5376925"/>
            <a:ext cx="1333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7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4B76F-1E09-411C-B81C-9914D0AD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Понятие опорного плана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A1D4B-5833-4765-BE62-F98F1C98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74680" cy="475805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Базисным решением ОЗЛП называется такое решение системы уравнений, в котором все свободные переменные равны 0. </a:t>
            </a:r>
          </a:p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Базисное решение ОЗЛП называется опорным решением (опорным планом), если в нем все базисные переменные неотрицательны. </a:t>
            </a:r>
          </a:p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теории симплекс-метода доказывается, что, если максимум целевой функции при данной в ОЗЛП системе ограничений существует, то он достигается на опорном решении. </a:t>
            </a:r>
          </a:p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Опорное решение, на котором целевая функция достигает максимума, является оптимальным планом. </a:t>
            </a:r>
          </a:p>
        </p:txBody>
      </p:sp>
    </p:spTree>
    <p:extLst>
      <p:ext uri="{BB962C8B-B14F-4D97-AF65-F5344CB8AC3E}">
        <p14:creationId xmlns:p14="http://schemas.microsoft.com/office/powerpoint/2010/main" val="327768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4B76F-1E09-411C-B81C-9914D0AD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Понятие опорного плана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A1D4B-5833-4765-BE62-F98F1C98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74680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</a:rPr>
              <a:t>Замечание.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 следует думать, что ОЗЛП всегда имеет решение. Система ограничений, например, может быть противоречивой и задавать пустое множество решений. Система ограничений может также задавать 12 неограниченное множество, на котором функция прибыли является неограниченной.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03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rgbClr val="FDF5E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1282</Words>
  <Application>Microsoft Office PowerPoint</Application>
  <PresentationFormat>Широкоэкранный</PresentationFormat>
  <Paragraphs>72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Roboto Light</vt:lpstr>
      <vt:lpstr>Тема Office</vt:lpstr>
      <vt:lpstr>Симлекс метод</vt:lpstr>
      <vt:lpstr>Введение дополнительных переменных в систему ограничений</vt:lpstr>
      <vt:lpstr>Введение дополнительных переменных в систему ограничений</vt:lpstr>
      <vt:lpstr>Введение дополнительных переменных в систему ограничений</vt:lpstr>
      <vt:lpstr>Метод полных жордановых исключений</vt:lpstr>
      <vt:lpstr>Метод полных жордановых исключений</vt:lpstr>
      <vt:lpstr>Алгоритм пересчета к-ф системы уравнений</vt:lpstr>
      <vt:lpstr>Понятие опорного плана</vt:lpstr>
      <vt:lpstr>Понятие опорного плана</vt:lpstr>
      <vt:lpstr>Расчетный алгоритм симплекс метода</vt:lpstr>
      <vt:lpstr>Первый этап: формирование симплекс таблицы</vt:lpstr>
      <vt:lpstr>Первый этап: формирование симплекс таблицы</vt:lpstr>
      <vt:lpstr>Первый этап: формирование симплекс таблицы</vt:lpstr>
      <vt:lpstr>Второй этап: анализ решения по целевой строке симплекс таблицы</vt:lpstr>
      <vt:lpstr>Третий этап: улучшение решения по целевой строке симплекс таблицы</vt:lpstr>
      <vt:lpstr>Третий этап: улучшение решения по целевой строке симплекс таблицы</vt:lpstr>
      <vt:lpstr>Третий этап: улучшение решения по целевой строке симплекс таблицы</vt:lpstr>
      <vt:lpstr>Четвертый этап: запись оптимального плана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образовательного ресурса по дисциплине «Математическое моделирование»</dc:title>
  <dc:creator>Дубанов Родион Юрьевич</dc:creator>
  <cp:lastModifiedBy>Дубанов Родион Юрьевич</cp:lastModifiedBy>
  <cp:revision>31</cp:revision>
  <dcterms:created xsi:type="dcterms:W3CDTF">2020-02-16T20:17:25Z</dcterms:created>
  <dcterms:modified xsi:type="dcterms:W3CDTF">2020-04-15T11:30:33Z</dcterms:modified>
</cp:coreProperties>
</file>