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5" r:id="rId3"/>
    <p:sldId id="306" r:id="rId4"/>
    <p:sldId id="307"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2" r:id="rId24"/>
    <p:sldId id="303" r:id="rId25"/>
    <p:sldId id="304"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7D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E082BF-1F41-4532-BDA3-FAD7DECB693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F5389D49-041B-4DA8-806C-53300D02D9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3450910-A739-4384-9086-B75DEFC858FC}"/>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5" name="Нижний колонтитул 4">
            <a:extLst>
              <a:ext uri="{FF2B5EF4-FFF2-40B4-BE49-F238E27FC236}">
                <a16:creationId xmlns:a16="http://schemas.microsoft.com/office/drawing/2014/main" id="{CB9D6641-F956-4AE1-B1DE-BCDF60FAAF2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57255E0-601A-4156-95D8-274864067201}"/>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3209456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45F021-5C47-4CC3-81FF-CE0AB006D90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924A91FA-B104-4842-9A19-287FE5021E1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8D7718E-BAD0-44ED-8D40-626DBFDE96DE}"/>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5" name="Нижний колонтитул 4">
            <a:extLst>
              <a:ext uri="{FF2B5EF4-FFF2-40B4-BE49-F238E27FC236}">
                <a16:creationId xmlns:a16="http://schemas.microsoft.com/office/drawing/2014/main" id="{3FECC25A-FEB1-4984-AF96-9D7358B6D1D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3AB4EC1-6844-4F18-9F2F-15AC96C06DBC}"/>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251045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4E5782C-0269-47CE-929E-39B8B9570DF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DE43724-7910-499A-9F83-1D58253FDF3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710FD78-E9C3-428B-9576-A6B4C4327CB1}"/>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5" name="Нижний колонтитул 4">
            <a:extLst>
              <a:ext uri="{FF2B5EF4-FFF2-40B4-BE49-F238E27FC236}">
                <a16:creationId xmlns:a16="http://schemas.microsoft.com/office/drawing/2014/main" id="{CD8348DA-B191-4B92-978C-127608DDAF3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2EA41D8-526E-4109-9309-70C743B54557}"/>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608239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61E971-E64B-4319-A8A7-CE256E7FFE6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975E048-8BEE-4D9E-8CCE-D158A1D540A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84DC649-A16E-48FB-A2AB-106D5361FAF8}"/>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5" name="Нижний колонтитул 4">
            <a:extLst>
              <a:ext uri="{FF2B5EF4-FFF2-40B4-BE49-F238E27FC236}">
                <a16:creationId xmlns:a16="http://schemas.microsoft.com/office/drawing/2014/main" id="{E97296FD-7963-4C70-B6E5-15D6E3BA345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B57EA36-555F-4EE4-AB03-93B22E1FFEBC}"/>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258203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33F5C4-A627-493D-BF3F-0CCF84B3CBF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3EC3EF9E-E3E9-4A72-AE68-78331CE2C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FB8182B-1BC8-445F-916C-78CA905733DD}"/>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5" name="Нижний колонтитул 4">
            <a:extLst>
              <a:ext uri="{FF2B5EF4-FFF2-40B4-BE49-F238E27FC236}">
                <a16:creationId xmlns:a16="http://schemas.microsoft.com/office/drawing/2014/main" id="{AAE81CD8-55DA-4299-A75B-54C2C0FC014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9AFCCEF-2464-4FAF-AFA5-45B8757F2914}"/>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116866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5C1E0-724E-46F3-84E6-44E4C5048A3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875E978-5485-4B27-ADE1-6751160A896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DE9B86B4-344F-493A-A419-96951DE9E0F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7018EBB-1EA8-4DD3-9E2C-2A681E13DC65}"/>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6" name="Нижний колонтитул 5">
            <a:extLst>
              <a:ext uri="{FF2B5EF4-FFF2-40B4-BE49-F238E27FC236}">
                <a16:creationId xmlns:a16="http://schemas.microsoft.com/office/drawing/2014/main" id="{E4E4FEBD-4D40-42D8-88FD-15A05AD138B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42FC251-2FF3-48EA-933C-0AE94C050BE3}"/>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360255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703B49-E4BC-4EA3-B0EF-8595194E879D}"/>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A88283E-BF48-45D3-90D7-75E30E2C2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DB6EAD68-AE8B-4865-91F6-20332E54772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569B9E8-A3EA-485B-B3B4-6DE3A10B46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C1E3979-79CE-41FD-80D7-4BB102DBBFB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BB4C4C4-1C14-49C0-B6B8-F962D2E41C2B}"/>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8" name="Нижний колонтитул 7">
            <a:extLst>
              <a:ext uri="{FF2B5EF4-FFF2-40B4-BE49-F238E27FC236}">
                <a16:creationId xmlns:a16="http://schemas.microsoft.com/office/drawing/2014/main" id="{81EDE488-06EE-4D8F-A3D7-AA5F98F738C7}"/>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2CA35024-4E75-438E-A4A0-9CCBE44BBA11}"/>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3498979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B3F0B6-AF58-4522-BAB5-78698D3E35C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91A7BC7A-760E-4FF4-AFA4-3E93EBB1CDD0}"/>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4" name="Нижний колонтитул 3">
            <a:extLst>
              <a:ext uri="{FF2B5EF4-FFF2-40B4-BE49-F238E27FC236}">
                <a16:creationId xmlns:a16="http://schemas.microsoft.com/office/drawing/2014/main" id="{4D1F0252-3005-440B-A5FF-FDE3C116AE6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E5817BDA-8648-4006-A1CE-FFB541C9333D}"/>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89919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BB7EA0E-5660-491C-9793-00163F73C6E9}"/>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3" name="Нижний колонтитул 2">
            <a:extLst>
              <a:ext uri="{FF2B5EF4-FFF2-40B4-BE49-F238E27FC236}">
                <a16:creationId xmlns:a16="http://schemas.microsoft.com/office/drawing/2014/main" id="{809F3231-08E5-4374-803F-DABC9FA53F69}"/>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862E121A-BB01-4AD6-8D49-907F204588BB}"/>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278642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533C5C-D395-4784-B693-96C205A3704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0E3CCF39-D067-4878-99EB-5EF1F1EC6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AC1B8F6-93ED-435C-8243-D842121C88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09E8A83-D610-4BAC-9F44-1A827E814D50}"/>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6" name="Нижний колонтитул 5">
            <a:extLst>
              <a:ext uri="{FF2B5EF4-FFF2-40B4-BE49-F238E27FC236}">
                <a16:creationId xmlns:a16="http://schemas.microsoft.com/office/drawing/2014/main" id="{F3BC8153-5BBE-4D43-AB47-37764617474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EC26902-242B-4435-A5A2-5DA38BF61A70}"/>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855387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70A3C2-4B42-448B-97C9-20FB176FDC7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D4D3543A-90F0-4830-9679-514B7525C8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4532F79B-96B9-4150-ACBA-B3E2C04D4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A231F7D-1A8B-48C1-AFEB-25160163E4BA}"/>
              </a:ext>
            </a:extLst>
          </p:cNvPr>
          <p:cNvSpPr>
            <a:spLocks noGrp="1"/>
          </p:cNvSpPr>
          <p:nvPr>
            <p:ph type="dt" sz="half" idx="10"/>
          </p:nvPr>
        </p:nvSpPr>
        <p:spPr/>
        <p:txBody>
          <a:bodyPr/>
          <a:lstStyle/>
          <a:p>
            <a:fld id="{DDCDA927-AE6A-44B7-AB3A-CF80C6E245FD}" type="datetimeFigureOut">
              <a:rPr lang="ru-RU" smtClean="0"/>
              <a:t>15.04.2020</a:t>
            </a:fld>
            <a:endParaRPr lang="ru-RU"/>
          </a:p>
        </p:txBody>
      </p:sp>
      <p:sp>
        <p:nvSpPr>
          <p:cNvPr id="6" name="Нижний колонтитул 5">
            <a:extLst>
              <a:ext uri="{FF2B5EF4-FFF2-40B4-BE49-F238E27FC236}">
                <a16:creationId xmlns:a16="http://schemas.microsoft.com/office/drawing/2014/main" id="{B8120449-2579-44EA-9846-82EE965B739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2104968-6711-40A6-9A1D-030760EF869A}"/>
              </a:ext>
            </a:extLst>
          </p:cNvPr>
          <p:cNvSpPr>
            <a:spLocks noGrp="1"/>
          </p:cNvSpPr>
          <p:nvPr>
            <p:ph type="sldNum" sz="quarter" idx="12"/>
          </p:nvPr>
        </p:nvSpPr>
        <p:spPr/>
        <p:txBody>
          <a:bodyPr/>
          <a:lstStyle/>
          <a:p>
            <a:fld id="{7423796C-D20E-447B-A30C-4FE6882B07BF}" type="slidenum">
              <a:rPr lang="ru-RU" smtClean="0"/>
              <a:t>‹#›</a:t>
            </a:fld>
            <a:endParaRPr lang="ru-RU"/>
          </a:p>
        </p:txBody>
      </p:sp>
    </p:spTree>
    <p:extLst>
      <p:ext uri="{BB962C8B-B14F-4D97-AF65-F5344CB8AC3E}">
        <p14:creationId xmlns:p14="http://schemas.microsoft.com/office/powerpoint/2010/main" val="2901914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162CC9-158C-47A9-8E44-F7E5BBEB64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82A1C4C-599D-49E9-B1FC-368B94C1F3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8404A8E-B61A-4D7A-8D64-A4EEB22904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DA927-AE6A-44B7-AB3A-CF80C6E245FD}" type="datetimeFigureOut">
              <a:rPr lang="ru-RU" smtClean="0"/>
              <a:t>15.04.2020</a:t>
            </a:fld>
            <a:endParaRPr lang="ru-RU"/>
          </a:p>
        </p:txBody>
      </p:sp>
      <p:sp>
        <p:nvSpPr>
          <p:cNvPr id="5" name="Нижний колонтитул 4">
            <a:extLst>
              <a:ext uri="{FF2B5EF4-FFF2-40B4-BE49-F238E27FC236}">
                <a16:creationId xmlns:a16="http://schemas.microsoft.com/office/drawing/2014/main" id="{4356BB3B-B4C3-4547-A09F-868CD8A25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DB3B5517-05DE-4E3A-AA06-E7401986E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3796C-D20E-447B-A30C-4FE6882B07BF}" type="slidenum">
              <a:rPr lang="ru-RU" smtClean="0"/>
              <a:t>‹#›</a:t>
            </a:fld>
            <a:endParaRPr lang="ru-RU"/>
          </a:p>
        </p:txBody>
      </p:sp>
    </p:spTree>
    <p:extLst>
      <p:ext uri="{BB962C8B-B14F-4D97-AF65-F5344CB8AC3E}">
        <p14:creationId xmlns:p14="http://schemas.microsoft.com/office/powerpoint/2010/main" val="1391409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4B7D7484-41FF-48D8-A3D1-103F71FC2A46}"/>
              </a:ext>
            </a:extLst>
          </p:cNvPr>
          <p:cNvSpPr>
            <a:spLocks noGrp="1"/>
          </p:cNvSpPr>
          <p:nvPr>
            <p:ph type="ctrTitle"/>
          </p:nvPr>
        </p:nvSpPr>
        <p:spPr>
          <a:xfrm>
            <a:off x="838199" y="4525347"/>
            <a:ext cx="6801321" cy="1737360"/>
          </a:xfrm>
        </p:spPr>
        <p:txBody>
          <a:bodyPr anchor="ctr">
            <a:normAutofit/>
          </a:bodyPr>
          <a:lstStyle/>
          <a:p>
            <a:pPr algn="r"/>
            <a:r>
              <a:rPr lang="ru-RU" sz="3300" dirty="0">
                <a:latin typeface="Roboto Light" panose="02000000000000000000" pitchFamily="2" charset="0"/>
                <a:ea typeface="Roboto Light" panose="02000000000000000000" pitchFamily="2" charset="0"/>
              </a:rPr>
              <a:t>Теория игр</a:t>
            </a:r>
          </a:p>
        </p:txBody>
      </p:sp>
      <p:sp>
        <p:nvSpPr>
          <p:cNvPr id="34" name="Oval 2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Oval 2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Oval 2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788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Нижняя и верхняя цена игры. Принцип минимакса</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a:xfrm>
                <a:off x="838200" y="1903667"/>
                <a:ext cx="10515600" cy="4351338"/>
              </a:xfrm>
            </p:spPr>
            <p:txBody>
              <a:bodyPr>
                <a:normAutofit/>
              </a:bodyPr>
              <a:lstStyle/>
              <a:p>
                <a:pPr marL="0" indent="0">
                  <a:buNone/>
                </a:pPr>
                <a:r>
                  <a:rPr lang="ru-RU" sz="2600" dirty="0">
                    <a:latin typeface="Roboto" panose="02000000000000000000" pitchFamily="2" charset="0"/>
                    <a:ea typeface="Roboto" panose="02000000000000000000" pitchFamily="2" charset="0"/>
                  </a:rPr>
                  <a:t>Если игрок A выберет стратегию </a:t>
                </a:r>
                <a:r>
                  <a:rPr lang="ru-RU" sz="2600" dirty="0" err="1">
                    <a:latin typeface="Roboto" panose="02000000000000000000" pitchFamily="2" charset="0"/>
                    <a:ea typeface="Roboto" panose="02000000000000000000" pitchFamily="2" charset="0"/>
                  </a:rPr>
                  <a:t>Ai</a:t>
                </a:r>
                <a:r>
                  <a:rPr lang="ru-RU" sz="2600" dirty="0">
                    <a:latin typeface="Roboto" panose="02000000000000000000" pitchFamily="2" charset="0"/>
                    <a:ea typeface="Roboto" panose="02000000000000000000" pitchFamily="2" charset="0"/>
                  </a:rPr>
                  <a:t>, то все его возможные выигрыши будут элементами i-й строки матрицы C. </a:t>
                </a:r>
              </a:p>
              <a:p>
                <a:pPr marL="0" indent="0">
                  <a:buNone/>
                </a:pPr>
                <a:r>
                  <a:rPr lang="ru-RU" sz="2600" dirty="0">
                    <a:latin typeface="Roboto" panose="02000000000000000000" pitchFamily="2" charset="0"/>
                    <a:ea typeface="Roboto" panose="02000000000000000000" pitchFamily="2" charset="0"/>
                  </a:rPr>
                  <a:t>В наихудшем для игрока A случае, когда игрок B применяет стратегию, соответствующую минимальному элементу этой строки, выигрыш игрока A будет равен числу </a:t>
                </a:r>
                <a:r>
                  <a:rPr lang="en-US" sz="2600" dirty="0">
                    <a:latin typeface="Roboto" panose="02000000000000000000" pitchFamily="2" charset="0"/>
                    <a:ea typeface="Roboto" panose="02000000000000000000" pitchFamily="2" charset="0"/>
                  </a:rPr>
                  <a:t>min </a:t>
                </a:r>
                <a14:m>
                  <m:oMath xmlns:m="http://schemas.openxmlformats.org/officeDocument/2006/math">
                    <m:sSub>
                      <m:sSubPr>
                        <m:ctrlPr>
                          <a:rPr lang="ru-RU" sz="2600" b="0" i="1" smtClean="0">
                            <a:latin typeface="Cambria Math" panose="02040503050406030204" pitchFamily="18" charset="0"/>
                            <a:ea typeface="Roboto" panose="02000000000000000000" pitchFamily="2" charset="0"/>
                          </a:rPr>
                        </m:ctrlPr>
                      </m:sSubPr>
                      <m:e>
                        <m:r>
                          <a:rPr lang="ru-RU" sz="2600" b="0" i="1" smtClean="0">
                            <a:latin typeface="Cambria Math" panose="02040503050406030204" pitchFamily="18" charset="0"/>
                            <a:ea typeface="Roboto" panose="02000000000000000000" pitchFamily="2" charset="0"/>
                          </a:rPr>
                          <m:t>с</m:t>
                        </m:r>
                      </m:e>
                      <m:sub>
                        <m:r>
                          <a:rPr lang="en-US" sz="2600" b="0" i="1" smtClean="0">
                            <a:latin typeface="Cambria Math" panose="02040503050406030204" pitchFamily="18" charset="0"/>
                            <a:ea typeface="Roboto" panose="02000000000000000000" pitchFamily="2" charset="0"/>
                          </a:rPr>
                          <m:t>𝑖𝑗</m:t>
                        </m:r>
                      </m:sub>
                    </m:sSub>
                  </m:oMath>
                </a14:m>
                <a:r>
                  <a:rPr lang="ru-RU" sz="2600" dirty="0">
                    <a:latin typeface="Roboto" panose="02000000000000000000" pitchFamily="2" charset="0"/>
                    <a:ea typeface="Roboto" panose="02000000000000000000" pitchFamily="2" charset="0"/>
                  </a:rPr>
                  <a:t>, </a:t>
                </a:r>
                <a14:m>
                  <m:oMath xmlns:m="http://schemas.openxmlformats.org/officeDocument/2006/math">
                    <m:r>
                      <a:rPr lang="en-US" sz="2600" i="1">
                        <a:latin typeface="Cambria Math" panose="02040503050406030204" pitchFamily="18" charset="0"/>
                        <a:ea typeface="Roboto" panose="02000000000000000000" pitchFamily="2" charset="0"/>
                      </a:rPr>
                      <m:t>1≤</m:t>
                    </m:r>
                    <m:r>
                      <a:rPr lang="en-US" sz="2600" i="1">
                        <a:latin typeface="Cambria Math" panose="02040503050406030204" pitchFamily="18" charset="0"/>
                        <a:ea typeface="Roboto" panose="02000000000000000000" pitchFamily="2" charset="0"/>
                      </a:rPr>
                      <m:t>𝑗</m:t>
                    </m:r>
                    <m:r>
                      <a:rPr lang="en-US" sz="2600" i="1">
                        <a:latin typeface="Cambria Math" panose="02040503050406030204" pitchFamily="18" charset="0"/>
                        <a:ea typeface="Roboto" panose="02000000000000000000" pitchFamily="2" charset="0"/>
                      </a:rPr>
                      <m:t>≤</m:t>
                    </m:r>
                    <m:r>
                      <a:rPr lang="en-US" sz="2600" i="1">
                        <a:latin typeface="Cambria Math" panose="02040503050406030204" pitchFamily="18" charset="0"/>
                        <a:ea typeface="Roboto" panose="02000000000000000000" pitchFamily="2" charset="0"/>
                      </a:rPr>
                      <m:t>𝑛</m:t>
                    </m:r>
                    <m:r>
                      <a:rPr lang="en-US" sz="2600" i="1">
                        <a:latin typeface="Cambria Math" panose="02040503050406030204" pitchFamily="18" charset="0"/>
                        <a:ea typeface="Roboto" panose="02000000000000000000" pitchFamily="2" charset="0"/>
                      </a:rPr>
                      <m:t>.</m:t>
                    </m:r>
                  </m:oMath>
                </a14:m>
                <a:endParaRPr lang="ru-RU" sz="2600" dirty="0">
                  <a:latin typeface="Roboto" panose="02000000000000000000" pitchFamily="2" charset="0"/>
                  <a:ea typeface="Roboto" panose="02000000000000000000" pitchFamily="2" charset="0"/>
                </a:endParaRPr>
              </a:p>
              <a:p>
                <a:pPr marL="0" indent="0">
                  <a:buNone/>
                </a:pPr>
                <a:r>
                  <a:rPr lang="ru-RU" sz="2600" dirty="0">
                    <a:latin typeface="Roboto" panose="02000000000000000000" pitchFamily="2" charset="0"/>
                    <a:ea typeface="Roboto" panose="02000000000000000000" pitchFamily="2" charset="0"/>
                  </a:rPr>
                  <a:t>Следовательно, для получения наибольшего выигрыша, игроку A нужно выбирать ту из стратегий, для которой число </a:t>
                </a:r>
                <a:r>
                  <a:rPr lang="en-US" sz="2600" dirty="0">
                    <a:latin typeface="Roboto" panose="02000000000000000000" pitchFamily="2" charset="0"/>
                    <a:ea typeface="Roboto" panose="02000000000000000000" pitchFamily="2" charset="0"/>
                  </a:rPr>
                  <a:t>min </a:t>
                </a:r>
                <a14:m>
                  <m:oMath xmlns:m="http://schemas.openxmlformats.org/officeDocument/2006/math">
                    <m:sSub>
                      <m:sSubPr>
                        <m:ctrlPr>
                          <a:rPr lang="ru-RU" sz="2600" i="1">
                            <a:latin typeface="Cambria Math" panose="02040503050406030204" pitchFamily="18" charset="0"/>
                            <a:ea typeface="Roboto" panose="02000000000000000000" pitchFamily="2" charset="0"/>
                          </a:rPr>
                        </m:ctrlPr>
                      </m:sSubPr>
                      <m:e>
                        <m:r>
                          <a:rPr lang="ru-RU" sz="2600" i="1">
                            <a:latin typeface="Cambria Math" panose="02040503050406030204" pitchFamily="18" charset="0"/>
                            <a:ea typeface="Roboto" panose="02000000000000000000" pitchFamily="2" charset="0"/>
                          </a:rPr>
                          <m:t>с</m:t>
                        </m:r>
                      </m:e>
                      <m:sub>
                        <m:r>
                          <a:rPr lang="en-US" sz="2600" i="1">
                            <a:latin typeface="Cambria Math" panose="02040503050406030204" pitchFamily="18" charset="0"/>
                            <a:ea typeface="Roboto" panose="02000000000000000000" pitchFamily="2" charset="0"/>
                          </a:rPr>
                          <m:t>𝑖𝑗</m:t>
                        </m:r>
                      </m:sub>
                    </m:sSub>
                    <m:r>
                      <a:rPr lang="ru-RU" sz="2600" b="0" i="1" smtClean="0">
                        <a:latin typeface="Cambria Math" panose="02040503050406030204" pitchFamily="18" charset="0"/>
                        <a:ea typeface="Roboto" panose="02000000000000000000" pitchFamily="2" charset="0"/>
                      </a:rPr>
                      <m:t>(</m:t>
                    </m:r>
                    <m:r>
                      <a:rPr lang="en-US" sz="2600" i="1">
                        <a:latin typeface="Cambria Math" panose="02040503050406030204" pitchFamily="18" charset="0"/>
                        <a:ea typeface="Roboto" panose="02000000000000000000" pitchFamily="2" charset="0"/>
                      </a:rPr>
                      <m:t>1≤</m:t>
                    </m:r>
                    <m:r>
                      <a:rPr lang="en-US" sz="2600" i="1">
                        <a:latin typeface="Cambria Math" panose="02040503050406030204" pitchFamily="18" charset="0"/>
                        <a:ea typeface="Roboto" panose="02000000000000000000" pitchFamily="2" charset="0"/>
                      </a:rPr>
                      <m:t>𝑗</m:t>
                    </m:r>
                    <m:r>
                      <a:rPr lang="en-US" sz="2600" i="1">
                        <a:latin typeface="Cambria Math" panose="02040503050406030204" pitchFamily="18" charset="0"/>
                        <a:ea typeface="Roboto" panose="02000000000000000000" pitchFamily="2" charset="0"/>
                      </a:rPr>
                      <m:t>≤</m:t>
                    </m:r>
                    <m:r>
                      <a:rPr lang="en-US" sz="2600" i="1">
                        <a:latin typeface="Cambria Math" panose="02040503050406030204" pitchFamily="18" charset="0"/>
                        <a:ea typeface="Roboto" panose="02000000000000000000" pitchFamily="2" charset="0"/>
                      </a:rPr>
                      <m:t>𝑛</m:t>
                    </m:r>
                  </m:oMath>
                </a14:m>
                <a:r>
                  <a:rPr lang="ru-RU" sz="2600" dirty="0">
                    <a:latin typeface="Roboto" panose="02000000000000000000" pitchFamily="2" charset="0"/>
                    <a:ea typeface="Roboto" panose="02000000000000000000" pitchFamily="2" charset="0"/>
                  </a:rPr>
                  <a:t>) максимально. </a:t>
                </a:r>
              </a:p>
            </p:txBody>
          </p:sp>
        </mc:Choice>
        <mc:Fallback xmlns="">
          <p:sp>
            <p:nvSpPr>
              <p:cNvPr id="3" name="Объект 2">
                <a:extLst>
                  <a:ext uri="{FF2B5EF4-FFF2-40B4-BE49-F238E27FC236}">
                    <a16:creationId xmlns:a16="http://schemas.microsoft.com/office/drawing/2014/main" id="{A04EB4E7-7A89-4B93-B88D-3963F586F6C6}"/>
                  </a:ext>
                </a:extLst>
              </p:cNvPr>
              <p:cNvSpPr>
                <a:spLocks noGrp="1" noRot="1" noChangeAspect="1" noMove="1" noResize="1" noEditPoints="1" noAdjustHandles="1" noChangeArrowheads="1" noChangeShapeType="1" noTextEdit="1"/>
              </p:cNvSpPr>
              <p:nvPr>
                <p:ph idx="1"/>
              </p:nvPr>
            </p:nvSpPr>
            <p:spPr>
              <a:xfrm>
                <a:off x="838200" y="1903667"/>
                <a:ext cx="10515600" cy="4351338"/>
              </a:xfrm>
              <a:blipFill>
                <a:blip r:embed="rId2"/>
                <a:stretch>
                  <a:fillRect l="-1043" t="-2101" r="-812"/>
                </a:stretch>
              </a:blipFill>
            </p:spPr>
            <p:txBody>
              <a:bodyPr/>
              <a:lstStyle/>
              <a:p>
                <a:r>
                  <a:rPr lang="ru-RU">
                    <a:noFill/>
                  </a:rPr>
                  <a:t> </a:t>
                </a:r>
              </a:p>
            </p:txBody>
          </p:sp>
        </mc:Fallback>
      </mc:AlternateContent>
    </p:spTree>
    <p:extLst>
      <p:ext uri="{BB962C8B-B14F-4D97-AF65-F5344CB8AC3E}">
        <p14:creationId xmlns:p14="http://schemas.microsoft.com/office/powerpoint/2010/main" val="192040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Нижняя и верхняя цена игры. Принцип минимакса</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a:xfrm>
                <a:off x="838200" y="1903667"/>
                <a:ext cx="10515600" cy="4351338"/>
              </a:xfrm>
            </p:spPr>
            <p:txBody>
              <a:bodyPr>
                <a:normAutofit/>
              </a:bodyPr>
              <a:lstStyle/>
              <a:p>
                <a:pPr marL="0" indent="0">
                  <a:buNone/>
                </a:pPr>
                <a:r>
                  <a:rPr lang="ru-RU" sz="2600" dirty="0">
                    <a:latin typeface="Roboto" panose="02000000000000000000" pitchFamily="2" charset="0"/>
                    <a:ea typeface="Roboto" panose="02000000000000000000" pitchFamily="2" charset="0"/>
                  </a:rPr>
                  <a:t>Число</a:t>
                </a:r>
              </a:p>
              <a:p>
                <a:pPr marL="0" indent="0">
                  <a:buNone/>
                </a:pPr>
                <a:r>
                  <a:rPr lang="ru-RU" sz="2600" dirty="0">
                    <a:latin typeface="Roboto" panose="02000000000000000000" pitchFamily="2" charset="0"/>
                    <a:ea typeface="Roboto" panose="02000000000000000000" pitchFamily="2" charset="0"/>
                  </a:rPr>
                  <a:t>называется нижней ценой игры, а стратегия игрока A, соответствующая наибольшему из чисел </a:t>
                </a:r>
                <a:r>
                  <a:rPr lang="ru-RU" sz="2600" dirty="0" err="1">
                    <a:latin typeface="Roboto" panose="02000000000000000000" pitchFamily="2" charset="0"/>
                    <a:ea typeface="Roboto" panose="02000000000000000000" pitchFamily="2" charset="0"/>
                  </a:rPr>
                  <a:t>min</a:t>
                </a:r>
                <a:r>
                  <a:rPr lang="ru-RU" sz="2600" dirty="0">
                    <a:latin typeface="Roboto" panose="02000000000000000000" pitchFamily="2" charset="0"/>
                    <a:ea typeface="Roboto" panose="02000000000000000000" pitchFamily="2" charset="0"/>
                  </a:rPr>
                  <a:t> </a:t>
                </a:r>
                <a14:m>
                  <m:oMath xmlns:m="http://schemas.openxmlformats.org/officeDocument/2006/math">
                    <m:sSub>
                      <m:sSubPr>
                        <m:ctrlPr>
                          <a:rPr lang="ru-RU" sz="2600" i="1">
                            <a:latin typeface="Cambria Math" panose="02040503050406030204" pitchFamily="18" charset="0"/>
                            <a:ea typeface="Roboto" panose="02000000000000000000" pitchFamily="2" charset="0"/>
                          </a:rPr>
                        </m:ctrlPr>
                      </m:sSubPr>
                      <m:e>
                        <m:r>
                          <a:rPr lang="ru-RU" sz="2600" i="1">
                            <a:latin typeface="Cambria Math" panose="02040503050406030204" pitchFamily="18" charset="0"/>
                            <a:ea typeface="Roboto" panose="02000000000000000000" pitchFamily="2" charset="0"/>
                          </a:rPr>
                          <m:t>с</m:t>
                        </m:r>
                      </m:e>
                      <m:sub>
                        <m:r>
                          <a:rPr lang="en-US" sz="2600" i="1">
                            <a:latin typeface="Cambria Math" panose="02040503050406030204" pitchFamily="18" charset="0"/>
                            <a:ea typeface="Roboto" panose="02000000000000000000" pitchFamily="2" charset="0"/>
                          </a:rPr>
                          <m:t>𝑖𝑗</m:t>
                        </m:r>
                      </m:sub>
                    </m:sSub>
                    <m:r>
                      <a:rPr lang="ru-RU" sz="2600" i="1">
                        <a:latin typeface="Cambria Math" panose="02040503050406030204" pitchFamily="18" charset="0"/>
                        <a:ea typeface="Roboto" panose="02000000000000000000" pitchFamily="2" charset="0"/>
                      </a:rPr>
                      <m:t>(</m:t>
                    </m:r>
                    <m:r>
                      <a:rPr lang="en-US" sz="2600" i="1">
                        <a:latin typeface="Cambria Math" panose="02040503050406030204" pitchFamily="18" charset="0"/>
                        <a:ea typeface="Roboto" panose="02000000000000000000" pitchFamily="2" charset="0"/>
                      </a:rPr>
                      <m:t>1≤</m:t>
                    </m:r>
                    <m:r>
                      <a:rPr lang="en-US" sz="2600" i="1">
                        <a:latin typeface="Cambria Math" panose="02040503050406030204" pitchFamily="18" charset="0"/>
                        <a:ea typeface="Roboto" panose="02000000000000000000" pitchFamily="2" charset="0"/>
                      </a:rPr>
                      <m:t>𝑗</m:t>
                    </m:r>
                    <m:r>
                      <a:rPr lang="en-US" sz="2600" i="1">
                        <a:latin typeface="Cambria Math" panose="02040503050406030204" pitchFamily="18" charset="0"/>
                        <a:ea typeface="Roboto" panose="02000000000000000000" pitchFamily="2" charset="0"/>
                      </a:rPr>
                      <m:t>≤</m:t>
                    </m:r>
                    <m:r>
                      <a:rPr lang="en-US" sz="2600" i="1">
                        <a:latin typeface="Cambria Math" panose="02040503050406030204" pitchFamily="18" charset="0"/>
                        <a:ea typeface="Roboto" panose="02000000000000000000" pitchFamily="2" charset="0"/>
                      </a:rPr>
                      <m:t>𝑛</m:t>
                    </m:r>
                  </m:oMath>
                </a14:m>
                <a:r>
                  <a:rPr lang="ru-RU" sz="2600" dirty="0">
                    <a:latin typeface="Roboto" panose="02000000000000000000" pitchFamily="2" charset="0"/>
                    <a:ea typeface="Roboto" panose="02000000000000000000" pitchFamily="2" charset="0"/>
                  </a:rPr>
                  <a:t>) , называется </a:t>
                </a:r>
                <a:r>
                  <a:rPr lang="ru-RU" sz="2600" dirty="0" err="1">
                    <a:latin typeface="Roboto" panose="02000000000000000000" pitchFamily="2" charset="0"/>
                    <a:ea typeface="Roboto" panose="02000000000000000000" pitchFamily="2" charset="0"/>
                  </a:rPr>
                  <a:t>максиминной</a:t>
                </a:r>
                <a:r>
                  <a:rPr lang="ru-RU" sz="2600" dirty="0">
                    <a:latin typeface="Roboto" panose="02000000000000000000" pitchFamily="2" charset="0"/>
                    <a:ea typeface="Roboto" panose="02000000000000000000" pitchFamily="2" charset="0"/>
                  </a:rPr>
                  <a:t>. </a:t>
                </a:r>
              </a:p>
              <a:p>
                <a:pPr marL="0" indent="0">
                  <a:buNone/>
                </a:pPr>
                <a:r>
                  <a:rPr lang="ru-RU" sz="2600" dirty="0">
                    <a:latin typeface="Roboto" panose="02000000000000000000" pitchFamily="2" charset="0"/>
                    <a:ea typeface="Roboto" panose="02000000000000000000" pitchFamily="2" charset="0"/>
                  </a:rPr>
                  <a:t>Таким образом, если игрок A будет придерживаться </a:t>
                </a:r>
                <a:r>
                  <a:rPr lang="ru-RU" sz="2600" dirty="0" err="1">
                    <a:latin typeface="Roboto" panose="02000000000000000000" pitchFamily="2" charset="0"/>
                    <a:ea typeface="Roboto" panose="02000000000000000000" pitchFamily="2" charset="0"/>
                  </a:rPr>
                  <a:t>максиминной</a:t>
                </a:r>
                <a:r>
                  <a:rPr lang="ru-RU" sz="2600" dirty="0">
                    <a:latin typeface="Roboto" panose="02000000000000000000" pitchFamily="2" charset="0"/>
                    <a:ea typeface="Roboto" panose="02000000000000000000" pitchFamily="2" charset="0"/>
                  </a:rPr>
                  <a:t> стратегии, то ему гарантирован выигрыш, не меньший, чем α, при любом поведении игрока В.</a:t>
                </a:r>
              </a:p>
            </p:txBody>
          </p:sp>
        </mc:Choice>
        <mc:Fallback xmlns="">
          <p:sp>
            <p:nvSpPr>
              <p:cNvPr id="3" name="Объект 2">
                <a:extLst>
                  <a:ext uri="{FF2B5EF4-FFF2-40B4-BE49-F238E27FC236}">
                    <a16:creationId xmlns:a16="http://schemas.microsoft.com/office/drawing/2014/main" id="{A04EB4E7-7A89-4B93-B88D-3963F586F6C6}"/>
                  </a:ext>
                </a:extLst>
              </p:cNvPr>
              <p:cNvSpPr>
                <a:spLocks noGrp="1" noRot="1" noChangeAspect="1" noMove="1" noResize="1" noEditPoints="1" noAdjustHandles="1" noChangeArrowheads="1" noChangeShapeType="1" noTextEdit="1"/>
              </p:cNvSpPr>
              <p:nvPr>
                <p:ph idx="1"/>
              </p:nvPr>
            </p:nvSpPr>
            <p:spPr>
              <a:xfrm>
                <a:off x="838200" y="1903667"/>
                <a:ext cx="10515600" cy="4351338"/>
              </a:xfrm>
              <a:blipFill>
                <a:blip r:embed="rId2"/>
                <a:stretch>
                  <a:fillRect l="-1043" t="-2101"/>
                </a:stretch>
              </a:blipFill>
            </p:spPr>
            <p:txBody>
              <a:bodyPr/>
              <a:lstStyle/>
              <a:p>
                <a:r>
                  <a:rPr lang="ru-RU">
                    <a:noFill/>
                  </a:rPr>
                  <a:t> </a:t>
                </a:r>
              </a:p>
            </p:txBody>
          </p:sp>
        </mc:Fallback>
      </mc:AlternateContent>
      <p:pic>
        <p:nvPicPr>
          <p:cNvPr id="4" name="Рисунок 3">
            <a:extLst>
              <a:ext uri="{FF2B5EF4-FFF2-40B4-BE49-F238E27FC236}">
                <a16:creationId xmlns:a16="http://schemas.microsoft.com/office/drawing/2014/main" id="{EB0D9721-EEB0-4206-9BB2-0CA84CC885EE}"/>
              </a:ext>
            </a:extLst>
          </p:cNvPr>
          <p:cNvPicPr>
            <a:picLocks noChangeAspect="1"/>
          </p:cNvPicPr>
          <p:nvPr/>
        </p:nvPicPr>
        <p:blipFill>
          <a:blip r:embed="rId3"/>
          <a:stretch>
            <a:fillRect/>
          </a:stretch>
        </p:blipFill>
        <p:spPr>
          <a:xfrm>
            <a:off x="2036072" y="1903667"/>
            <a:ext cx="5495925" cy="438150"/>
          </a:xfrm>
          <a:prstGeom prst="rect">
            <a:avLst/>
          </a:prstGeom>
        </p:spPr>
      </p:pic>
    </p:spTree>
    <p:extLst>
      <p:ext uri="{BB962C8B-B14F-4D97-AF65-F5344CB8AC3E}">
        <p14:creationId xmlns:p14="http://schemas.microsoft.com/office/powerpoint/2010/main" val="730729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Нижняя и верхняя цена игры. Принцип минимакса</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a:xfrm>
                <a:off x="838200" y="1903667"/>
                <a:ext cx="10515600" cy="4351338"/>
              </a:xfrm>
            </p:spPr>
            <p:txBody>
              <a:bodyPr>
                <a:normAutofit/>
              </a:bodyPr>
              <a:lstStyle/>
              <a:p>
                <a:pPr marL="0" indent="0">
                  <a:buNone/>
                </a:pPr>
                <a:r>
                  <a:rPr lang="ru-RU" sz="2600" dirty="0">
                    <a:latin typeface="Roboto" panose="02000000000000000000" pitchFamily="2" charset="0"/>
                    <a:ea typeface="Roboto" panose="02000000000000000000" pitchFamily="2" charset="0"/>
                  </a:rPr>
                  <a:t>Проанализируем теперь платежную матрицу с точки зрения игрока B, заинтересованного в том, чтобы игрок A выиграл, как можно меньше. Если игрок B выберет стратегию </a:t>
                </a:r>
                <a:r>
                  <a:rPr lang="ru-RU" sz="2600" dirty="0" err="1">
                    <a:latin typeface="Roboto" panose="02000000000000000000" pitchFamily="2" charset="0"/>
                    <a:ea typeface="Roboto" panose="02000000000000000000" pitchFamily="2" charset="0"/>
                  </a:rPr>
                  <a:t>Bj</a:t>
                </a:r>
                <a:r>
                  <a:rPr lang="ru-RU" sz="2600" dirty="0">
                    <a:latin typeface="Roboto" panose="02000000000000000000" pitchFamily="2" charset="0"/>
                    <a:ea typeface="Roboto" panose="02000000000000000000" pitchFamily="2" charset="0"/>
                  </a:rPr>
                  <a:t>, то все возможные выигрыши игрока A будут элементами j-</a:t>
                </a:r>
                <a:r>
                  <a:rPr lang="ru-RU" sz="2600" dirty="0" err="1">
                    <a:latin typeface="Roboto" panose="02000000000000000000" pitchFamily="2" charset="0"/>
                    <a:ea typeface="Roboto" panose="02000000000000000000" pitchFamily="2" charset="0"/>
                  </a:rPr>
                  <a:t>го</a:t>
                </a:r>
                <a:r>
                  <a:rPr lang="ru-RU" sz="2600" dirty="0">
                    <a:latin typeface="Roboto" panose="02000000000000000000" pitchFamily="2" charset="0"/>
                    <a:ea typeface="Roboto" panose="02000000000000000000" pitchFamily="2" charset="0"/>
                  </a:rPr>
                  <a:t> столбца платежной матрицы С. В наихудшем для игрока B случае, когда игрок A применяет стратегию, соответствующую максимальному элементу этого столбца, выигрыш игрока B будет равен числу </a:t>
                </a:r>
                <a:r>
                  <a:rPr lang="ru-RU" sz="2600" dirty="0" err="1">
                    <a:latin typeface="Roboto" panose="02000000000000000000" pitchFamily="2" charset="0"/>
                    <a:ea typeface="Roboto" panose="02000000000000000000" pitchFamily="2" charset="0"/>
                  </a:rPr>
                  <a:t>max</a:t>
                </a:r>
                <a:r>
                  <a:rPr lang="ru-RU" sz="2600" dirty="0">
                    <a:latin typeface="Roboto" panose="02000000000000000000" pitchFamily="2" charset="0"/>
                    <a:ea typeface="Roboto" panose="02000000000000000000" pitchFamily="2" charset="0"/>
                  </a:rPr>
                  <a:t> </a:t>
                </a:r>
                <a14:m>
                  <m:oMath xmlns:m="http://schemas.openxmlformats.org/officeDocument/2006/math">
                    <m:sSub>
                      <m:sSubPr>
                        <m:ctrlPr>
                          <a:rPr lang="ru-RU" sz="2600" i="1">
                            <a:latin typeface="Cambria Math" panose="02040503050406030204" pitchFamily="18" charset="0"/>
                            <a:ea typeface="Roboto" panose="02000000000000000000" pitchFamily="2" charset="0"/>
                          </a:rPr>
                        </m:ctrlPr>
                      </m:sSubPr>
                      <m:e>
                        <m:r>
                          <a:rPr lang="ru-RU" sz="2600" i="1">
                            <a:latin typeface="Cambria Math" panose="02040503050406030204" pitchFamily="18" charset="0"/>
                            <a:ea typeface="Roboto" panose="02000000000000000000" pitchFamily="2" charset="0"/>
                          </a:rPr>
                          <m:t>с</m:t>
                        </m:r>
                      </m:e>
                      <m:sub>
                        <m:r>
                          <a:rPr lang="en-US" sz="2600" i="1">
                            <a:latin typeface="Cambria Math" panose="02040503050406030204" pitchFamily="18" charset="0"/>
                            <a:ea typeface="Roboto" panose="02000000000000000000" pitchFamily="2" charset="0"/>
                          </a:rPr>
                          <m:t>𝑖𝑗</m:t>
                        </m:r>
                      </m:sub>
                    </m:sSub>
                    <m:r>
                      <a:rPr lang="ru-RU" sz="2600" i="1">
                        <a:latin typeface="Cambria Math" panose="02040503050406030204" pitchFamily="18" charset="0"/>
                        <a:ea typeface="Roboto" panose="02000000000000000000" pitchFamily="2" charset="0"/>
                      </a:rPr>
                      <m:t>(</m:t>
                    </m:r>
                    <m:r>
                      <a:rPr lang="en-US" sz="2600" i="1">
                        <a:latin typeface="Cambria Math" panose="02040503050406030204" pitchFamily="18" charset="0"/>
                        <a:ea typeface="Roboto" panose="02000000000000000000" pitchFamily="2" charset="0"/>
                      </a:rPr>
                      <m:t>1≤</m:t>
                    </m:r>
                    <m:r>
                      <a:rPr lang="en-US" sz="2600" i="1">
                        <a:latin typeface="Cambria Math" panose="02040503050406030204" pitchFamily="18" charset="0"/>
                        <a:ea typeface="Roboto" panose="02000000000000000000" pitchFamily="2" charset="0"/>
                      </a:rPr>
                      <m:t>𝑗</m:t>
                    </m:r>
                    <m:r>
                      <a:rPr lang="en-US" sz="2600" i="1">
                        <a:latin typeface="Cambria Math" panose="02040503050406030204" pitchFamily="18" charset="0"/>
                        <a:ea typeface="Roboto" panose="02000000000000000000" pitchFamily="2" charset="0"/>
                      </a:rPr>
                      <m:t>≤</m:t>
                    </m:r>
                    <m:r>
                      <a:rPr lang="en-US" sz="2600" b="0" i="1" smtClean="0">
                        <a:latin typeface="Cambria Math" panose="02040503050406030204" pitchFamily="18" charset="0"/>
                        <a:ea typeface="Roboto" panose="02000000000000000000" pitchFamily="2" charset="0"/>
                      </a:rPr>
                      <m:t>𝑚</m:t>
                    </m:r>
                  </m:oMath>
                </a14:m>
                <a:r>
                  <a:rPr lang="ru-RU" sz="2600" dirty="0">
                    <a:latin typeface="Roboto" panose="02000000000000000000" pitchFamily="2" charset="0"/>
                    <a:ea typeface="Roboto" panose="02000000000000000000" pitchFamily="2" charset="0"/>
                  </a:rPr>
                  <a:t>) . </a:t>
                </a:r>
                <a:endParaRPr lang="en-US" sz="2600" dirty="0">
                  <a:latin typeface="Roboto" panose="02000000000000000000" pitchFamily="2" charset="0"/>
                  <a:ea typeface="Roboto" panose="02000000000000000000" pitchFamily="2" charset="0"/>
                </a:endParaRPr>
              </a:p>
              <a:p>
                <a:pPr marL="0" indent="0">
                  <a:buNone/>
                </a:pPr>
                <a:r>
                  <a:rPr lang="ru-RU" sz="2600" dirty="0">
                    <a:latin typeface="Roboto" panose="02000000000000000000" pitchFamily="2" charset="0"/>
                    <a:ea typeface="Roboto" panose="02000000000000000000" pitchFamily="2" charset="0"/>
                  </a:rPr>
                  <a:t>Следовательно, игроку B нужно выбрать такую стратегию, для которой число </a:t>
                </a:r>
                <a:r>
                  <a:rPr lang="ru-RU" sz="2600" dirty="0" err="1">
                    <a:latin typeface="Roboto" panose="02000000000000000000" pitchFamily="2" charset="0"/>
                    <a:ea typeface="Roboto" panose="02000000000000000000" pitchFamily="2" charset="0"/>
                  </a:rPr>
                  <a:t>max</a:t>
                </a:r>
                <a:r>
                  <a:rPr lang="ru-RU" sz="2600" dirty="0">
                    <a:latin typeface="Roboto" panose="02000000000000000000" pitchFamily="2" charset="0"/>
                    <a:ea typeface="Roboto" panose="02000000000000000000" pitchFamily="2" charset="0"/>
                  </a:rPr>
                  <a:t> </a:t>
                </a:r>
                <a14:m>
                  <m:oMath xmlns:m="http://schemas.openxmlformats.org/officeDocument/2006/math">
                    <m:sSub>
                      <m:sSubPr>
                        <m:ctrlPr>
                          <a:rPr lang="ru-RU" sz="2600" i="1">
                            <a:latin typeface="Cambria Math" panose="02040503050406030204" pitchFamily="18" charset="0"/>
                            <a:ea typeface="Roboto" panose="02000000000000000000" pitchFamily="2" charset="0"/>
                          </a:rPr>
                        </m:ctrlPr>
                      </m:sSubPr>
                      <m:e>
                        <m:r>
                          <a:rPr lang="ru-RU" sz="2600" i="1">
                            <a:latin typeface="Cambria Math" panose="02040503050406030204" pitchFamily="18" charset="0"/>
                            <a:ea typeface="Roboto" panose="02000000000000000000" pitchFamily="2" charset="0"/>
                          </a:rPr>
                          <m:t>с</m:t>
                        </m:r>
                      </m:e>
                      <m:sub>
                        <m:r>
                          <a:rPr lang="en-US" sz="2600" i="1">
                            <a:latin typeface="Cambria Math" panose="02040503050406030204" pitchFamily="18" charset="0"/>
                            <a:ea typeface="Roboto" panose="02000000000000000000" pitchFamily="2" charset="0"/>
                          </a:rPr>
                          <m:t>𝑖𝑗</m:t>
                        </m:r>
                      </m:sub>
                    </m:sSub>
                    <m:r>
                      <a:rPr lang="ru-RU" sz="2600" i="1">
                        <a:latin typeface="Cambria Math" panose="02040503050406030204" pitchFamily="18" charset="0"/>
                        <a:ea typeface="Roboto" panose="02000000000000000000" pitchFamily="2" charset="0"/>
                      </a:rPr>
                      <m:t>(</m:t>
                    </m:r>
                    <m:r>
                      <a:rPr lang="en-US" sz="2600" i="1">
                        <a:latin typeface="Cambria Math" panose="02040503050406030204" pitchFamily="18" charset="0"/>
                        <a:ea typeface="Roboto" panose="02000000000000000000" pitchFamily="2" charset="0"/>
                      </a:rPr>
                      <m:t>1≤</m:t>
                    </m:r>
                    <m:r>
                      <a:rPr lang="en-US" sz="2600" i="1">
                        <a:latin typeface="Cambria Math" panose="02040503050406030204" pitchFamily="18" charset="0"/>
                        <a:ea typeface="Roboto" panose="02000000000000000000" pitchFamily="2" charset="0"/>
                      </a:rPr>
                      <m:t>𝑗</m:t>
                    </m:r>
                    <m:r>
                      <a:rPr lang="en-US" sz="2600" i="1">
                        <a:latin typeface="Cambria Math" panose="02040503050406030204" pitchFamily="18" charset="0"/>
                        <a:ea typeface="Roboto" panose="02000000000000000000" pitchFamily="2" charset="0"/>
                      </a:rPr>
                      <m:t>≤</m:t>
                    </m:r>
                    <m:r>
                      <a:rPr lang="en-US" sz="2600" i="1">
                        <a:latin typeface="Cambria Math" panose="02040503050406030204" pitchFamily="18" charset="0"/>
                        <a:ea typeface="Roboto" panose="02000000000000000000" pitchFamily="2" charset="0"/>
                      </a:rPr>
                      <m:t>𝑚</m:t>
                    </m:r>
                  </m:oMath>
                </a14:m>
                <a:r>
                  <a:rPr lang="ru-RU" sz="2600" dirty="0">
                    <a:latin typeface="Roboto" panose="02000000000000000000" pitchFamily="2" charset="0"/>
                    <a:ea typeface="Roboto" panose="02000000000000000000" pitchFamily="2" charset="0"/>
                  </a:rPr>
                  <a:t>) минимально.</a:t>
                </a:r>
              </a:p>
            </p:txBody>
          </p:sp>
        </mc:Choice>
        <mc:Fallback xmlns="">
          <p:sp>
            <p:nvSpPr>
              <p:cNvPr id="3" name="Объект 2">
                <a:extLst>
                  <a:ext uri="{FF2B5EF4-FFF2-40B4-BE49-F238E27FC236}">
                    <a16:creationId xmlns:a16="http://schemas.microsoft.com/office/drawing/2014/main" id="{A04EB4E7-7A89-4B93-B88D-3963F586F6C6}"/>
                  </a:ext>
                </a:extLst>
              </p:cNvPr>
              <p:cNvSpPr>
                <a:spLocks noGrp="1" noRot="1" noChangeAspect="1" noMove="1" noResize="1" noEditPoints="1" noAdjustHandles="1" noChangeArrowheads="1" noChangeShapeType="1" noTextEdit="1"/>
              </p:cNvSpPr>
              <p:nvPr>
                <p:ph idx="1"/>
              </p:nvPr>
            </p:nvSpPr>
            <p:spPr>
              <a:xfrm>
                <a:off x="838200" y="1903667"/>
                <a:ext cx="10515600" cy="4351338"/>
              </a:xfrm>
              <a:blipFill>
                <a:blip r:embed="rId2"/>
                <a:stretch>
                  <a:fillRect l="-1043" t="-2101" r="-1449"/>
                </a:stretch>
              </a:blipFill>
            </p:spPr>
            <p:txBody>
              <a:bodyPr/>
              <a:lstStyle/>
              <a:p>
                <a:r>
                  <a:rPr lang="ru-RU">
                    <a:noFill/>
                  </a:rPr>
                  <a:t> </a:t>
                </a:r>
              </a:p>
            </p:txBody>
          </p:sp>
        </mc:Fallback>
      </mc:AlternateContent>
    </p:spTree>
    <p:extLst>
      <p:ext uri="{BB962C8B-B14F-4D97-AF65-F5344CB8AC3E}">
        <p14:creationId xmlns:p14="http://schemas.microsoft.com/office/powerpoint/2010/main" val="2874914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Нижняя и верхняя цена игры. Принцип минимакса</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a:xfrm>
                <a:off x="838200" y="1903667"/>
                <a:ext cx="10515600" cy="4351338"/>
              </a:xfrm>
            </p:spPr>
            <p:txBody>
              <a:bodyPr>
                <a:normAutofit lnSpcReduction="10000"/>
              </a:bodyPr>
              <a:lstStyle/>
              <a:p>
                <a:pPr marL="0" indent="0">
                  <a:buNone/>
                </a:pPr>
                <a:r>
                  <a:rPr lang="ru-RU" sz="2600" dirty="0">
                    <a:latin typeface="Roboto" panose="02000000000000000000" pitchFamily="2" charset="0"/>
                    <a:ea typeface="Roboto" panose="02000000000000000000" pitchFamily="2" charset="0"/>
                  </a:rPr>
                  <a:t>Число</a:t>
                </a:r>
                <a:r>
                  <a:rPr lang="en-US" sz="2600" dirty="0">
                    <a:latin typeface="Roboto" panose="02000000000000000000" pitchFamily="2" charset="0"/>
                    <a:ea typeface="Roboto" panose="02000000000000000000" pitchFamily="2" charset="0"/>
                  </a:rPr>
                  <a:t> </a:t>
                </a:r>
                <a:endParaRPr lang="ru-RU" sz="2600" dirty="0">
                  <a:latin typeface="Roboto" panose="02000000000000000000" pitchFamily="2" charset="0"/>
                  <a:ea typeface="Roboto" panose="02000000000000000000" pitchFamily="2" charset="0"/>
                </a:endParaRPr>
              </a:p>
              <a:p>
                <a:pPr marL="0" indent="0">
                  <a:buNone/>
                </a:pPr>
                <a:r>
                  <a:rPr lang="ru-RU" sz="2600" dirty="0">
                    <a:latin typeface="Roboto" panose="02000000000000000000" pitchFamily="2" charset="0"/>
                    <a:ea typeface="Roboto" panose="02000000000000000000" pitchFamily="2" charset="0"/>
                  </a:rPr>
                  <a:t>называется верхней ценой игры, а стратегия игрока B, соответствующая наименьшему из чисел </a:t>
                </a:r>
                <a:r>
                  <a:rPr lang="ru-RU" sz="2600" dirty="0" err="1">
                    <a:latin typeface="Roboto" panose="02000000000000000000" pitchFamily="2" charset="0"/>
                    <a:ea typeface="Roboto" panose="02000000000000000000" pitchFamily="2" charset="0"/>
                  </a:rPr>
                  <a:t>max</a:t>
                </a:r>
                <a:r>
                  <a:rPr lang="ru-RU" sz="2600" dirty="0">
                    <a:latin typeface="Roboto" panose="02000000000000000000" pitchFamily="2" charset="0"/>
                    <a:ea typeface="Roboto" panose="02000000000000000000" pitchFamily="2" charset="0"/>
                  </a:rPr>
                  <a:t> </a:t>
                </a:r>
                <a14:m>
                  <m:oMath xmlns:m="http://schemas.openxmlformats.org/officeDocument/2006/math">
                    <m:sSub>
                      <m:sSubPr>
                        <m:ctrlPr>
                          <a:rPr lang="ru-RU" sz="2600" i="1">
                            <a:latin typeface="Cambria Math" panose="02040503050406030204" pitchFamily="18" charset="0"/>
                            <a:ea typeface="Roboto" panose="02000000000000000000" pitchFamily="2" charset="0"/>
                          </a:rPr>
                        </m:ctrlPr>
                      </m:sSubPr>
                      <m:e>
                        <m:r>
                          <a:rPr lang="ru-RU" sz="2600" i="1">
                            <a:latin typeface="Cambria Math" panose="02040503050406030204" pitchFamily="18" charset="0"/>
                            <a:ea typeface="Roboto" panose="02000000000000000000" pitchFamily="2" charset="0"/>
                          </a:rPr>
                          <m:t>с</m:t>
                        </m:r>
                      </m:e>
                      <m:sub>
                        <m:r>
                          <a:rPr lang="en-US" sz="2600" i="1">
                            <a:latin typeface="Cambria Math" panose="02040503050406030204" pitchFamily="18" charset="0"/>
                            <a:ea typeface="Roboto" panose="02000000000000000000" pitchFamily="2" charset="0"/>
                          </a:rPr>
                          <m:t>𝑖𝑗</m:t>
                        </m:r>
                      </m:sub>
                    </m:sSub>
                    <m:r>
                      <a:rPr lang="ru-RU" sz="2600" i="1">
                        <a:latin typeface="Cambria Math" panose="02040503050406030204" pitchFamily="18" charset="0"/>
                        <a:ea typeface="Roboto" panose="02000000000000000000" pitchFamily="2" charset="0"/>
                      </a:rPr>
                      <m:t>(</m:t>
                    </m:r>
                    <m:r>
                      <a:rPr lang="en-US" sz="2600" i="1">
                        <a:latin typeface="Cambria Math" panose="02040503050406030204" pitchFamily="18" charset="0"/>
                        <a:ea typeface="Roboto" panose="02000000000000000000" pitchFamily="2" charset="0"/>
                      </a:rPr>
                      <m:t>1≤</m:t>
                    </m:r>
                    <m:r>
                      <a:rPr lang="en-US" sz="2600" i="1">
                        <a:latin typeface="Cambria Math" panose="02040503050406030204" pitchFamily="18" charset="0"/>
                        <a:ea typeface="Roboto" panose="02000000000000000000" pitchFamily="2" charset="0"/>
                      </a:rPr>
                      <m:t>𝑗</m:t>
                    </m:r>
                    <m:r>
                      <a:rPr lang="en-US" sz="2600" i="1">
                        <a:latin typeface="Cambria Math" panose="02040503050406030204" pitchFamily="18" charset="0"/>
                        <a:ea typeface="Roboto" panose="02000000000000000000" pitchFamily="2" charset="0"/>
                      </a:rPr>
                      <m:t>≤</m:t>
                    </m:r>
                    <m:r>
                      <a:rPr lang="en-US" sz="2600" i="1">
                        <a:latin typeface="Cambria Math" panose="02040503050406030204" pitchFamily="18" charset="0"/>
                        <a:ea typeface="Roboto" panose="02000000000000000000" pitchFamily="2" charset="0"/>
                      </a:rPr>
                      <m:t>𝑚</m:t>
                    </m:r>
                  </m:oMath>
                </a14:m>
                <a:r>
                  <a:rPr lang="ru-RU" sz="2600" dirty="0">
                    <a:latin typeface="Roboto" panose="02000000000000000000" pitchFamily="2" charset="0"/>
                    <a:ea typeface="Roboto" panose="02000000000000000000" pitchFamily="2" charset="0"/>
                  </a:rPr>
                  <a:t>) , называется минимаксной. </a:t>
                </a:r>
                <a:endParaRPr lang="en-US" sz="2600" dirty="0">
                  <a:latin typeface="Roboto" panose="02000000000000000000" pitchFamily="2" charset="0"/>
                  <a:ea typeface="Roboto" panose="02000000000000000000" pitchFamily="2" charset="0"/>
                </a:endParaRPr>
              </a:p>
              <a:p>
                <a:pPr marL="0" indent="0">
                  <a:buNone/>
                </a:pPr>
                <a:r>
                  <a:rPr lang="ru-RU" sz="2600" dirty="0">
                    <a:latin typeface="Roboto" panose="02000000000000000000" pitchFamily="2" charset="0"/>
                    <a:ea typeface="Roboto" panose="02000000000000000000" pitchFamily="2" charset="0"/>
                  </a:rPr>
                  <a:t>Таким образом, если игрок B применяет минимаксную стратегию, то игрок A не может выиграть больше, чем β.</a:t>
                </a:r>
                <a:endParaRPr lang="en-US" sz="2600" dirty="0">
                  <a:latin typeface="Roboto" panose="02000000000000000000" pitchFamily="2" charset="0"/>
                  <a:ea typeface="Roboto" panose="02000000000000000000" pitchFamily="2" charset="0"/>
                </a:endParaRPr>
              </a:p>
              <a:p>
                <a:pPr marL="0" indent="0">
                  <a:buNone/>
                </a:pPr>
                <a:r>
                  <a:rPr lang="ru-RU" sz="2600" dirty="0">
                    <a:latin typeface="Roboto" panose="02000000000000000000" pitchFamily="2" charset="0"/>
                    <a:ea typeface="Roboto" panose="02000000000000000000" pitchFamily="2" charset="0"/>
                  </a:rPr>
                  <a:t>Принцип осторожности, заставляющий игроков придерживаться </a:t>
                </a:r>
                <a:r>
                  <a:rPr lang="ru-RU" sz="2600" dirty="0" err="1">
                    <a:latin typeface="Roboto" panose="02000000000000000000" pitchFamily="2" charset="0"/>
                    <a:ea typeface="Roboto" panose="02000000000000000000" pitchFamily="2" charset="0"/>
                  </a:rPr>
                  <a:t>максиминной</a:t>
                </a:r>
                <a:r>
                  <a:rPr lang="ru-RU" sz="2600" dirty="0">
                    <a:latin typeface="Roboto" panose="02000000000000000000" pitchFamily="2" charset="0"/>
                    <a:ea typeface="Roboto" panose="02000000000000000000" pitchFamily="2" charset="0"/>
                  </a:rPr>
                  <a:t> и минимаксной стратегий</a:t>
                </a:r>
                <a:r>
                  <a:rPr lang="en-US" sz="2600" dirty="0">
                    <a:latin typeface="Roboto" panose="02000000000000000000" pitchFamily="2" charset="0"/>
                    <a:ea typeface="Roboto" panose="02000000000000000000" pitchFamily="2" charset="0"/>
                  </a:rPr>
                  <a:t> </a:t>
                </a:r>
                <a:r>
                  <a:rPr lang="ru-RU" sz="2600" dirty="0">
                    <a:latin typeface="Roboto" panose="02000000000000000000" pitchFamily="2" charset="0"/>
                    <a:ea typeface="Roboto" panose="02000000000000000000" pitchFamily="2" charset="0"/>
                  </a:rPr>
                  <a:t>соответственно,</a:t>
                </a:r>
                <a:r>
                  <a:rPr lang="en-US" sz="2600" dirty="0">
                    <a:latin typeface="Roboto" panose="02000000000000000000" pitchFamily="2" charset="0"/>
                    <a:ea typeface="Roboto" panose="02000000000000000000" pitchFamily="2" charset="0"/>
                  </a:rPr>
                  <a:t> </a:t>
                </a:r>
                <a:r>
                  <a:rPr lang="ru-RU" sz="2600" dirty="0">
                    <a:latin typeface="Roboto" panose="02000000000000000000" pitchFamily="2" charset="0"/>
                    <a:ea typeface="Roboto" panose="02000000000000000000" pitchFamily="2" charset="0"/>
                  </a:rPr>
                  <a:t>называют</a:t>
                </a:r>
                <a:r>
                  <a:rPr lang="en-US" sz="2600" dirty="0">
                    <a:latin typeface="Roboto" panose="02000000000000000000" pitchFamily="2" charset="0"/>
                    <a:ea typeface="Roboto" panose="02000000000000000000" pitchFamily="2" charset="0"/>
                  </a:rPr>
                  <a:t> </a:t>
                </a:r>
                <a:r>
                  <a:rPr lang="ru-RU" sz="2600" dirty="0">
                    <a:latin typeface="Roboto" panose="02000000000000000000" pitchFamily="2" charset="0"/>
                    <a:ea typeface="Roboto" panose="02000000000000000000" pitchFamily="2" charset="0"/>
                  </a:rPr>
                  <a:t>«Принципом</a:t>
                </a:r>
                <a:r>
                  <a:rPr lang="en-US" sz="2600" dirty="0">
                    <a:latin typeface="Roboto" panose="02000000000000000000" pitchFamily="2" charset="0"/>
                    <a:ea typeface="Roboto" panose="02000000000000000000" pitchFamily="2" charset="0"/>
                  </a:rPr>
                  <a:t> </a:t>
                </a:r>
                <a:r>
                  <a:rPr lang="ru-RU" sz="2600" dirty="0">
                    <a:latin typeface="Roboto" panose="02000000000000000000" pitchFamily="2" charset="0"/>
                    <a:ea typeface="Roboto" panose="02000000000000000000" pitchFamily="2" charset="0"/>
                  </a:rPr>
                  <a:t>минимакса»,</a:t>
                </a:r>
                <a:r>
                  <a:rPr lang="en-US" sz="2600" dirty="0">
                    <a:latin typeface="Roboto" panose="02000000000000000000" pitchFamily="2" charset="0"/>
                    <a:ea typeface="Roboto" panose="02000000000000000000" pitchFamily="2" charset="0"/>
                  </a:rPr>
                  <a:t> </a:t>
                </a:r>
                <a:r>
                  <a:rPr lang="ru-RU" sz="2600" dirty="0">
                    <a:latin typeface="Roboto" panose="02000000000000000000" pitchFamily="2" charset="0"/>
                    <a:ea typeface="Roboto" panose="02000000000000000000" pitchFamily="2" charset="0"/>
                  </a:rPr>
                  <a:t>а</a:t>
                </a:r>
                <a:r>
                  <a:rPr lang="en-US" sz="2600" dirty="0">
                    <a:latin typeface="Roboto" panose="02000000000000000000" pitchFamily="2" charset="0"/>
                    <a:ea typeface="Roboto" panose="02000000000000000000" pitchFamily="2" charset="0"/>
                  </a:rPr>
                  <a:t> </a:t>
                </a:r>
                <a:r>
                  <a:rPr lang="ru-RU" sz="2600" dirty="0">
                    <a:latin typeface="Roboto" panose="02000000000000000000" pitchFamily="2" charset="0"/>
                    <a:ea typeface="Roboto" panose="02000000000000000000" pitchFamily="2" charset="0"/>
                  </a:rPr>
                  <a:t>минимаксную</a:t>
                </a:r>
                <a:r>
                  <a:rPr lang="en-US" sz="2600" dirty="0">
                    <a:latin typeface="Roboto" panose="02000000000000000000" pitchFamily="2" charset="0"/>
                    <a:ea typeface="Roboto" panose="02000000000000000000" pitchFamily="2" charset="0"/>
                  </a:rPr>
                  <a:t> </a:t>
                </a:r>
                <a:r>
                  <a:rPr lang="ru-RU" sz="2600" dirty="0">
                    <a:latin typeface="Roboto" panose="02000000000000000000" pitchFamily="2" charset="0"/>
                    <a:ea typeface="Roboto" panose="02000000000000000000" pitchFamily="2" charset="0"/>
                  </a:rPr>
                  <a:t>стратегию</a:t>
                </a:r>
                <a:r>
                  <a:rPr lang="en-US" sz="2600" dirty="0">
                    <a:latin typeface="Roboto" panose="02000000000000000000" pitchFamily="2" charset="0"/>
                    <a:ea typeface="Roboto" panose="02000000000000000000" pitchFamily="2" charset="0"/>
                  </a:rPr>
                  <a:t> </a:t>
                </a:r>
                <a:r>
                  <a:rPr lang="ru-RU" sz="2600" dirty="0">
                    <a:latin typeface="Roboto" panose="02000000000000000000" pitchFamily="2" charset="0"/>
                    <a:ea typeface="Roboto" panose="02000000000000000000" pitchFamily="2" charset="0"/>
                  </a:rPr>
                  <a:t>и</a:t>
                </a:r>
                <a:r>
                  <a:rPr lang="en-US" sz="2600" dirty="0">
                    <a:latin typeface="Roboto" panose="02000000000000000000" pitchFamily="2" charset="0"/>
                    <a:ea typeface="Roboto" panose="02000000000000000000" pitchFamily="2" charset="0"/>
                  </a:rPr>
                  <a:t> </a:t>
                </a:r>
                <a:r>
                  <a:rPr lang="ru-RU" sz="2600" dirty="0" err="1">
                    <a:latin typeface="Roboto" panose="02000000000000000000" pitchFamily="2" charset="0"/>
                    <a:ea typeface="Roboto" panose="02000000000000000000" pitchFamily="2" charset="0"/>
                  </a:rPr>
                  <a:t>максиминную</a:t>
                </a:r>
                <a:r>
                  <a:rPr lang="ru-RU" sz="2600" dirty="0">
                    <a:latin typeface="Roboto" panose="02000000000000000000" pitchFamily="2" charset="0"/>
                    <a:ea typeface="Roboto" panose="02000000000000000000" pitchFamily="2" charset="0"/>
                  </a:rPr>
                  <a:t> стратегию называют общим термином «Минимаксные стратегии».</a:t>
                </a:r>
              </a:p>
            </p:txBody>
          </p:sp>
        </mc:Choice>
        <mc:Fallback xmlns="">
          <p:sp>
            <p:nvSpPr>
              <p:cNvPr id="3" name="Объект 2">
                <a:extLst>
                  <a:ext uri="{FF2B5EF4-FFF2-40B4-BE49-F238E27FC236}">
                    <a16:creationId xmlns:a16="http://schemas.microsoft.com/office/drawing/2014/main" id="{A04EB4E7-7A89-4B93-B88D-3963F586F6C6}"/>
                  </a:ext>
                </a:extLst>
              </p:cNvPr>
              <p:cNvSpPr>
                <a:spLocks noGrp="1" noRot="1" noChangeAspect="1" noMove="1" noResize="1" noEditPoints="1" noAdjustHandles="1" noChangeArrowheads="1" noChangeShapeType="1" noTextEdit="1"/>
              </p:cNvSpPr>
              <p:nvPr>
                <p:ph idx="1"/>
              </p:nvPr>
            </p:nvSpPr>
            <p:spPr>
              <a:xfrm>
                <a:off x="838200" y="1903667"/>
                <a:ext cx="10515600" cy="4351338"/>
              </a:xfrm>
              <a:blipFill>
                <a:blip r:embed="rId2"/>
                <a:stretch>
                  <a:fillRect l="-1043" t="-2941" r="-870"/>
                </a:stretch>
              </a:blipFill>
            </p:spPr>
            <p:txBody>
              <a:bodyPr/>
              <a:lstStyle/>
              <a:p>
                <a:r>
                  <a:rPr lang="ru-RU">
                    <a:noFill/>
                  </a:rPr>
                  <a:t> </a:t>
                </a:r>
              </a:p>
            </p:txBody>
          </p:sp>
        </mc:Fallback>
      </mc:AlternateContent>
      <p:pic>
        <p:nvPicPr>
          <p:cNvPr id="4" name="Рисунок 3">
            <a:extLst>
              <a:ext uri="{FF2B5EF4-FFF2-40B4-BE49-F238E27FC236}">
                <a16:creationId xmlns:a16="http://schemas.microsoft.com/office/drawing/2014/main" id="{E9D499B3-C69F-4275-9DEA-0CB14679ECE7}"/>
              </a:ext>
            </a:extLst>
          </p:cNvPr>
          <p:cNvPicPr>
            <a:picLocks noChangeAspect="1"/>
          </p:cNvPicPr>
          <p:nvPr/>
        </p:nvPicPr>
        <p:blipFill>
          <a:blip r:embed="rId3"/>
          <a:stretch>
            <a:fillRect/>
          </a:stretch>
        </p:blipFill>
        <p:spPr>
          <a:xfrm>
            <a:off x="2087880" y="1788795"/>
            <a:ext cx="5562600" cy="581803"/>
          </a:xfrm>
          <a:prstGeom prst="rect">
            <a:avLst/>
          </a:prstGeom>
        </p:spPr>
      </p:pic>
    </p:spTree>
    <p:extLst>
      <p:ext uri="{BB962C8B-B14F-4D97-AF65-F5344CB8AC3E}">
        <p14:creationId xmlns:p14="http://schemas.microsoft.com/office/powerpoint/2010/main" val="572791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Пример</a:t>
            </a:r>
          </a:p>
        </p:txBody>
      </p:sp>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a:xfrm>
            <a:off x="838200" y="1690688"/>
            <a:ext cx="10515600" cy="4351338"/>
          </a:xfrm>
        </p:spPr>
        <p:txBody>
          <a:bodyPr>
            <a:normAutofit/>
          </a:bodyPr>
          <a:lstStyle/>
          <a:p>
            <a:pPr marL="0" indent="0">
              <a:buNone/>
            </a:pPr>
            <a:r>
              <a:rPr lang="ru-RU" sz="2600" dirty="0">
                <a:latin typeface="Roboto" panose="02000000000000000000" pitchFamily="2" charset="0"/>
                <a:ea typeface="Roboto" panose="02000000000000000000" pitchFamily="2" charset="0"/>
              </a:rPr>
              <a:t>Найти нижнюю и верхнюю цены игры с платежной матрицей.</a:t>
            </a:r>
          </a:p>
          <a:p>
            <a:pPr marL="0" indent="0">
              <a:buNone/>
            </a:pPr>
            <a:endParaRPr lang="ru-RU" sz="2600" dirty="0">
              <a:latin typeface="Roboto" panose="02000000000000000000" pitchFamily="2" charset="0"/>
              <a:ea typeface="Roboto" panose="02000000000000000000" pitchFamily="2" charset="0"/>
            </a:endParaRPr>
          </a:p>
        </p:txBody>
      </p:sp>
      <p:pic>
        <p:nvPicPr>
          <p:cNvPr id="5" name="Рисунок 4">
            <a:extLst>
              <a:ext uri="{FF2B5EF4-FFF2-40B4-BE49-F238E27FC236}">
                <a16:creationId xmlns:a16="http://schemas.microsoft.com/office/drawing/2014/main" id="{43C3D87B-FB32-47D0-A35B-BD59B5095210}"/>
              </a:ext>
            </a:extLst>
          </p:cNvPr>
          <p:cNvPicPr>
            <a:picLocks noChangeAspect="1"/>
          </p:cNvPicPr>
          <p:nvPr/>
        </p:nvPicPr>
        <p:blipFill>
          <a:blip r:embed="rId2"/>
          <a:stretch>
            <a:fillRect/>
          </a:stretch>
        </p:blipFill>
        <p:spPr>
          <a:xfrm>
            <a:off x="3750086" y="2633076"/>
            <a:ext cx="4691828" cy="2466561"/>
          </a:xfrm>
          <a:prstGeom prst="rect">
            <a:avLst/>
          </a:prstGeom>
        </p:spPr>
      </p:pic>
    </p:spTree>
    <p:extLst>
      <p:ext uri="{BB962C8B-B14F-4D97-AF65-F5344CB8AC3E}">
        <p14:creationId xmlns:p14="http://schemas.microsoft.com/office/powerpoint/2010/main" val="1091738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Решение</a:t>
            </a:r>
          </a:p>
        </p:txBody>
      </p:sp>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a:xfrm>
            <a:off x="838200" y="1690688"/>
            <a:ext cx="10515600" cy="4351338"/>
          </a:xfrm>
        </p:spPr>
        <p:txBody>
          <a:bodyPr>
            <a:normAutofit/>
          </a:bodyPr>
          <a:lstStyle/>
          <a:p>
            <a:pPr marL="0" indent="0">
              <a:buNone/>
            </a:pPr>
            <a:r>
              <a:rPr lang="ru-RU" sz="2600" dirty="0">
                <a:latin typeface="Roboto" panose="02000000000000000000" pitchFamily="2" charset="0"/>
                <a:ea typeface="Roboto" panose="02000000000000000000" pitchFamily="2" charset="0"/>
              </a:rPr>
              <a:t>В каждой строке платежной матрицы найдем наименьший элемент, и запишем его справа от матрицы. В каждом столбце платежной матрицы найдем наибольший элемент, и запишем его снизу от матрицы. В результате получим таблицу</a:t>
            </a:r>
          </a:p>
          <a:p>
            <a:pPr marL="0" indent="0">
              <a:buNone/>
            </a:pPr>
            <a:endParaRPr lang="ru-RU" sz="2600" dirty="0">
              <a:latin typeface="Roboto" panose="02000000000000000000" pitchFamily="2" charset="0"/>
              <a:ea typeface="Roboto" panose="02000000000000000000" pitchFamily="2" charset="0"/>
            </a:endParaRPr>
          </a:p>
          <a:p>
            <a:pPr marL="0" indent="0">
              <a:buNone/>
            </a:pPr>
            <a:endParaRPr lang="ru-RU" sz="2600" dirty="0">
              <a:latin typeface="Roboto" panose="02000000000000000000" pitchFamily="2" charset="0"/>
              <a:ea typeface="Roboto" panose="02000000000000000000" pitchFamily="2" charset="0"/>
            </a:endParaRPr>
          </a:p>
        </p:txBody>
      </p:sp>
      <p:pic>
        <p:nvPicPr>
          <p:cNvPr id="4" name="Рисунок 3">
            <a:extLst>
              <a:ext uri="{FF2B5EF4-FFF2-40B4-BE49-F238E27FC236}">
                <a16:creationId xmlns:a16="http://schemas.microsoft.com/office/drawing/2014/main" id="{BDBB88E5-F530-4FD3-804C-D6FB86FE5BDB}"/>
              </a:ext>
            </a:extLst>
          </p:cNvPr>
          <p:cNvPicPr>
            <a:picLocks noChangeAspect="1"/>
          </p:cNvPicPr>
          <p:nvPr/>
        </p:nvPicPr>
        <p:blipFill>
          <a:blip r:embed="rId2"/>
          <a:stretch>
            <a:fillRect/>
          </a:stretch>
        </p:blipFill>
        <p:spPr>
          <a:xfrm>
            <a:off x="3948384" y="3429000"/>
            <a:ext cx="4295232" cy="2613026"/>
          </a:xfrm>
          <a:prstGeom prst="rect">
            <a:avLst/>
          </a:prstGeom>
        </p:spPr>
      </p:pic>
    </p:spTree>
    <p:extLst>
      <p:ext uri="{BB962C8B-B14F-4D97-AF65-F5344CB8AC3E}">
        <p14:creationId xmlns:p14="http://schemas.microsoft.com/office/powerpoint/2010/main" val="947609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Решение</a:t>
            </a:r>
          </a:p>
        </p:txBody>
      </p:sp>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a:xfrm>
            <a:off x="838200" y="1690688"/>
            <a:ext cx="10515600" cy="4351338"/>
          </a:xfrm>
        </p:spPr>
        <p:txBody>
          <a:bodyPr>
            <a:normAutofit/>
          </a:bodyPr>
          <a:lstStyle/>
          <a:p>
            <a:pPr marL="0" indent="0">
              <a:buNone/>
            </a:pPr>
            <a:r>
              <a:rPr lang="ru-RU" sz="2600" dirty="0">
                <a:latin typeface="Roboto" panose="02000000000000000000" pitchFamily="2" charset="0"/>
                <a:ea typeface="Roboto" panose="02000000000000000000" pitchFamily="2" charset="0"/>
              </a:rPr>
              <a:t>Нижняя цена игры:</a:t>
            </a:r>
          </a:p>
          <a:p>
            <a:pPr marL="0" indent="0">
              <a:buNone/>
            </a:pPr>
            <a:endParaRPr lang="ru-RU" sz="2600" dirty="0">
              <a:latin typeface="Roboto" panose="02000000000000000000" pitchFamily="2" charset="0"/>
              <a:ea typeface="Roboto" panose="02000000000000000000" pitchFamily="2" charset="0"/>
            </a:endParaRPr>
          </a:p>
          <a:p>
            <a:pPr marL="0" indent="0">
              <a:buNone/>
            </a:pPr>
            <a:endParaRPr lang="ru-RU" sz="2600" dirty="0">
              <a:latin typeface="Roboto" panose="02000000000000000000" pitchFamily="2" charset="0"/>
              <a:ea typeface="Roboto" panose="02000000000000000000" pitchFamily="2" charset="0"/>
            </a:endParaRPr>
          </a:p>
          <a:p>
            <a:pPr marL="0" indent="0">
              <a:buNone/>
            </a:pPr>
            <a:endParaRPr lang="ru-RU" sz="2600" dirty="0">
              <a:latin typeface="Roboto" panose="02000000000000000000" pitchFamily="2" charset="0"/>
              <a:ea typeface="Roboto" panose="02000000000000000000" pitchFamily="2" charset="0"/>
            </a:endParaRPr>
          </a:p>
          <a:p>
            <a:pPr marL="0" indent="0">
              <a:buNone/>
            </a:pPr>
            <a:r>
              <a:rPr lang="ru-RU" sz="2600" dirty="0">
                <a:latin typeface="Roboto" panose="02000000000000000000" pitchFamily="2" charset="0"/>
                <a:ea typeface="Roboto" panose="02000000000000000000" pitchFamily="2" charset="0"/>
              </a:rPr>
              <a:t>Верхняя цена игры:</a:t>
            </a:r>
          </a:p>
          <a:p>
            <a:pPr marL="0" indent="0">
              <a:buNone/>
            </a:pPr>
            <a:endParaRPr lang="ru-RU" sz="2600" dirty="0">
              <a:latin typeface="Roboto" panose="02000000000000000000" pitchFamily="2" charset="0"/>
              <a:ea typeface="Roboto" panose="02000000000000000000" pitchFamily="2" charset="0"/>
            </a:endParaRPr>
          </a:p>
          <a:p>
            <a:pPr marL="0" indent="0">
              <a:buNone/>
            </a:pPr>
            <a:endParaRPr lang="ru-RU" sz="2600" dirty="0">
              <a:latin typeface="Roboto" panose="02000000000000000000" pitchFamily="2" charset="0"/>
              <a:ea typeface="Roboto" panose="02000000000000000000" pitchFamily="2" charset="0"/>
            </a:endParaRPr>
          </a:p>
          <a:p>
            <a:pPr marL="0" indent="0">
              <a:buNone/>
            </a:pPr>
            <a:endParaRPr lang="ru-RU" sz="2600" dirty="0">
              <a:latin typeface="Roboto" panose="02000000000000000000" pitchFamily="2" charset="0"/>
              <a:ea typeface="Roboto" panose="02000000000000000000" pitchFamily="2" charset="0"/>
            </a:endParaRPr>
          </a:p>
          <a:p>
            <a:pPr marL="0" indent="0">
              <a:buNone/>
            </a:pPr>
            <a:endParaRPr lang="ru-RU" sz="2600" dirty="0">
              <a:latin typeface="Roboto" panose="02000000000000000000" pitchFamily="2" charset="0"/>
              <a:ea typeface="Roboto" panose="02000000000000000000" pitchFamily="2" charset="0"/>
            </a:endParaRPr>
          </a:p>
        </p:txBody>
      </p:sp>
      <p:pic>
        <p:nvPicPr>
          <p:cNvPr id="5" name="Рисунок 4">
            <a:extLst>
              <a:ext uri="{FF2B5EF4-FFF2-40B4-BE49-F238E27FC236}">
                <a16:creationId xmlns:a16="http://schemas.microsoft.com/office/drawing/2014/main" id="{8CCF0F17-0EC9-4EA2-B6E1-C8A2360801F2}"/>
              </a:ext>
            </a:extLst>
          </p:cNvPr>
          <p:cNvPicPr>
            <a:picLocks noChangeAspect="1"/>
          </p:cNvPicPr>
          <p:nvPr/>
        </p:nvPicPr>
        <p:blipFill>
          <a:blip r:embed="rId2"/>
          <a:stretch>
            <a:fillRect/>
          </a:stretch>
        </p:blipFill>
        <p:spPr>
          <a:xfrm>
            <a:off x="3230663" y="2319239"/>
            <a:ext cx="3925512" cy="627438"/>
          </a:xfrm>
          <a:prstGeom prst="rect">
            <a:avLst/>
          </a:prstGeom>
        </p:spPr>
      </p:pic>
      <p:pic>
        <p:nvPicPr>
          <p:cNvPr id="6" name="Рисунок 5">
            <a:extLst>
              <a:ext uri="{FF2B5EF4-FFF2-40B4-BE49-F238E27FC236}">
                <a16:creationId xmlns:a16="http://schemas.microsoft.com/office/drawing/2014/main" id="{90654F8C-F7AB-4F5C-AC4F-3AE0702B8375}"/>
              </a:ext>
            </a:extLst>
          </p:cNvPr>
          <p:cNvPicPr>
            <a:picLocks noChangeAspect="1"/>
          </p:cNvPicPr>
          <p:nvPr/>
        </p:nvPicPr>
        <p:blipFill>
          <a:blip r:embed="rId3"/>
          <a:stretch>
            <a:fillRect/>
          </a:stretch>
        </p:blipFill>
        <p:spPr>
          <a:xfrm>
            <a:off x="3230663" y="4439754"/>
            <a:ext cx="4242669" cy="627437"/>
          </a:xfrm>
          <a:prstGeom prst="rect">
            <a:avLst/>
          </a:prstGeom>
        </p:spPr>
      </p:pic>
    </p:spTree>
    <p:extLst>
      <p:ext uri="{BB962C8B-B14F-4D97-AF65-F5344CB8AC3E}">
        <p14:creationId xmlns:p14="http://schemas.microsoft.com/office/powerpoint/2010/main" val="4000040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Игры с </a:t>
            </a:r>
            <a:r>
              <a:rPr lang="ru-RU" dirty="0" err="1">
                <a:solidFill>
                  <a:srgbClr val="6D7D62"/>
                </a:solidFill>
                <a:latin typeface="Roboto Light" panose="02000000000000000000" pitchFamily="2" charset="0"/>
                <a:ea typeface="Roboto Light" panose="02000000000000000000" pitchFamily="2" charset="0"/>
              </a:rPr>
              <a:t>седловой</a:t>
            </a:r>
            <a:r>
              <a:rPr lang="ru-RU" dirty="0">
                <a:solidFill>
                  <a:srgbClr val="6D7D62"/>
                </a:solidFill>
                <a:latin typeface="Roboto Light" panose="02000000000000000000" pitchFamily="2" charset="0"/>
                <a:ea typeface="Roboto Light" panose="02000000000000000000" pitchFamily="2" charset="0"/>
              </a:rPr>
              <a:t> точкой</a:t>
            </a:r>
          </a:p>
        </p:txBody>
      </p:sp>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a:xfrm>
            <a:off x="838200" y="1690688"/>
            <a:ext cx="10515600" cy="4351338"/>
          </a:xfrm>
        </p:spPr>
        <p:txBody>
          <a:bodyPr>
            <a:normAutofit lnSpcReduction="10000"/>
          </a:bodyPr>
          <a:lstStyle/>
          <a:p>
            <a:pPr marL="0" indent="0">
              <a:buNone/>
            </a:pPr>
            <a:r>
              <a:rPr lang="ru-RU" sz="2600" dirty="0">
                <a:latin typeface="Roboto" panose="02000000000000000000" pitchFamily="2" charset="0"/>
                <a:ea typeface="Roboto" panose="02000000000000000000" pitchFamily="2" charset="0"/>
              </a:rPr>
              <a:t>Игра называется игрой с </a:t>
            </a:r>
            <a:r>
              <a:rPr lang="ru-RU" sz="2600" dirty="0" err="1">
                <a:latin typeface="Roboto" panose="02000000000000000000" pitchFamily="2" charset="0"/>
                <a:ea typeface="Roboto" panose="02000000000000000000" pitchFamily="2" charset="0"/>
              </a:rPr>
              <a:t>седловой</a:t>
            </a:r>
            <a:r>
              <a:rPr lang="ru-RU" sz="2600" dirty="0">
                <a:latin typeface="Roboto" panose="02000000000000000000" pitchFamily="2" charset="0"/>
                <a:ea typeface="Roboto" panose="02000000000000000000" pitchFamily="2" charset="0"/>
              </a:rPr>
              <a:t> точкой, если ее нижняя и верхняя цены совпадают, то есть выполняется равенство:</a:t>
            </a:r>
          </a:p>
          <a:p>
            <a:pPr marL="0" indent="0">
              <a:buNone/>
            </a:pPr>
            <a:endParaRPr lang="ru-RU" sz="2600" dirty="0">
              <a:latin typeface="Roboto" panose="02000000000000000000" pitchFamily="2" charset="0"/>
              <a:ea typeface="Roboto" panose="02000000000000000000" pitchFamily="2" charset="0"/>
            </a:endParaRPr>
          </a:p>
          <a:p>
            <a:pPr marL="0" indent="0">
              <a:buNone/>
            </a:pPr>
            <a:endParaRPr lang="ru-RU" sz="2600" dirty="0">
              <a:latin typeface="Roboto" panose="02000000000000000000" pitchFamily="2" charset="0"/>
              <a:ea typeface="Roboto" panose="02000000000000000000" pitchFamily="2" charset="0"/>
            </a:endParaRPr>
          </a:p>
          <a:p>
            <a:pPr marL="0" indent="0">
              <a:buNone/>
            </a:pPr>
            <a:r>
              <a:rPr lang="ru-RU" sz="2600" dirty="0">
                <a:latin typeface="Roboto" panose="02000000000000000000" pitchFamily="2" charset="0"/>
                <a:ea typeface="Roboto" panose="02000000000000000000" pitchFamily="2" charset="0"/>
              </a:rPr>
              <a:t>Для игры с </a:t>
            </a:r>
            <a:r>
              <a:rPr lang="ru-RU" sz="2600" dirty="0" err="1">
                <a:latin typeface="Roboto" panose="02000000000000000000" pitchFamily="2" charset="0"/>
                <a:ea typeface="Roboto" panose="02000000000000000000" pitchFamily="2" charset="0"/>
              </a:rPr>
              <a:t>седловой</a:t>
            </a:r>
            <a:r>
              <a:rPr lang="ru-RU" sz="2600" dirty="0">
                <a:latin typeface="Roboto" panose="02000000000000000000" pitchFamily="2" charset="0"/>
                <a:ea typeface="Roboto" panose="02000000000000000000" pitchFamily="2" charset="0"/>
              </a:rPr>
              <a:t> точкой общее значение нижней и верхней цены игры </a:t>
            </a:r>
            <a:r>
              <a:rPr lang="en-US" sz="2600" dirty="0">
                <a:latin typeface="Roboto" panose="02000000000000000000" pitchFamily="2" charset="0"/>
                <a:ea typeface="Roboto" panose="02000000000000000000" pitchFamily="2" charset="0"/>
              </a:rPr>
              <a:t>V = α = </a:t>
            </a:r>
            <a:r>
              <a:rPr lang="el-GR" sz="2600" dirty="0">
                <a:latin typeface="Roboto" panose="02000000000000000000" pitchFamily="2" charset="0"/>
                <a:ea typeface="Roboto" panose="02000000000000000000" pitchFamily="2" charset="0"/>
              </a:rPr>
              <a:t>β</a:t>
            </a:r>
            <a:r>
              <a:rPr lang="en-US" sz="2600" dirty="0">
                <a:latin typeface="Roboto" panose="02000000000000000000" pitchFamily="2" charset="0"/>
                <a:ea typeface="Roboto" panose="02000000000000000000" pitchFamily="2" charset="0"/>
              </a:rPr>
              <a:t> </a:t>
            </a:r>
            <a:r>
              <a:rPr lang="ru-RU" sz="2600" dirty="0">
                <a:latin typeface="Roboto" panose="02000000000000000000" pitchFamily="2" charset="0"/>
                <a:ea typeface="Roboto" panose="02000000000000000000" pitchFamily="2" charset="0"/>
              </a:rPr>
              <a:t>называется ценой игры.</a:t>
            </a:r>
          </a:p>
          <a:p>
            <a:pPr marL="0" indent="0">
              <a:buNone/>
            </a:pPr>
            <a:r>
              <a:rPr lang="ru-RU" sz="2600" i="1" dirty="0">
                <a:latin typeface="Roboto" panose="02000000000000000000" pitchFamily="2" charset="0"/>
                <a:ea typeface="Roboto" panose="02000000000000000000" pitchFamily="2" charset="0"/>
              </a:rPr>
              <a:t>Замечание 1. </a:t>
            </a:r>
            <a:r>
              <a:rPr lang="ru-RU" sz="2600" dirty="0">
                <a:latin typeface="Roboto" panose="02000000000000000000" pitchFamily="2" charset="0"/>
                <a:ea typeface="Roboto" panose="02000000000000000000" pitchFamily="2" charset="0"/>
              </a:rPr>
              <a:t>В Примере нижняя и верхняя цены игры совпадают и равны 3, т.е. рассмотренная игра является игрой с </a:t>
            </a:r>
            <a:r>
              <a:rPr lang="ru-RU" sz="2600" dirty="0" err="1">
                <a:latin typeface="Roboto" panose="02000000000000000000" pitchFamily="2" charset="0"/>
                <a:ea typeface="Roboto" panose="02000000000000000000" pitchFamily="2" charset="0"/>
              </a:rPr>
              <a:t>седловой</a:t>
            </a:r>
            <a:r>
              <a:rPr lang="ru-RU" sz="2600" dirty="0">
                <a:latin typeface="Roboto" panose="02000000000000000000" pitchFamily="2" charset="0"/>
                <a:ea typeface="Roboto" panose="02000000000000000000" pitchFamily="2" charset="0"/>
              </a:rPr>
              <a:t> точкой. </a:t>
            </a:r>
          </a:p>
          <a:p>
            <a:pPr marL="0" indent="0">
              <a:buNone/>
            </a:pPr>
            <a:r>
              <a:rPr lang="ru-RU" sz="2600" i="1" dirty="0">
                <a:latin typeface="Roboto" panose="02000000000000000000" pitchFamily="2" charset="0"/>
                <a:ea typeface="Roboto" panose="02000000000000000000" pitchFamily="2" charset="0"/>
              </a:rPr>
              <a:t>Замечание 2. </a:t>
            </a:r>
            <a:r>
              <a:rPr lang="ru-RU" sz="2600" dirty="0" err="1">
                <a:latin typeface="Roboto" panose="02000000000000000000" pitchFamily="2" charset="0"/>
                <a:ea typeface="Roboto" panose="02000000000000000000" pitchFamily="2" charset="0"/>
              </a:rPr>
              <a:t>Максиминной</a:t>
            </a:r>
            <a:r>
              <a:rPr lang="ru-RU" sz="2600" dirty="0">
                <a:latin typeface="Roboto" panose="02000000000000000000" pitchFamily="2" charset="0"/>
                <a:ea typeface="Roboto" panose="02000000000000000000" pitchFamily="2" charset="0"/>
              </a:rPr>
              <a:t> стратегией в Примере является стратегия A2, минимаксной стратегией является стратегия B3.</a:t>
            </a:r>
          </a:p>
          <a:p>
            <a:pPr marL="0" indent="0">
              <a:buNone/>
            </a:pPr>
            <a:endParaRPr lang="ru-RU" sz="2600" dirty="0">
              <a:latin typeface="Roboto" panose="02000000000000000000" pitchFamily="2" charset="0"/>
              <a:ea typeface="Roboto" panose="02000000000000000000" pitchFamily="2" charset="0"/>
            </a:endParaRPr>
          </a:p>
          <a:p>
            <a:pPr marL="0" indent="0">
              <a:buNone/>
            </a:pPr>
            <a:endParaRPr lang="ru-RU" sz="2600" dirty="0">
              <a:latin typeface="Roboto" panose="02000000000000000000" pitchFamily="2" charset="0"/>
              <a:ea typeface="Roboto" panose="02000000000000000000" pitchFamily="2" charset="0"/>
            </a:endParaRPr>
          </a:p>
          <a:p>
            <a:pPr marL="0" indent="0">
              <a:buNone/>
            </a:pPr>
            <a:endParaRPr lang="ru-RU" sz="2600" dirty="0">
              <a:latin typeface="Roboto" panose="02000000000000000000" pitchFamily="2" charset="0"/>
              <a:ea typeface="Roboto" panose="02000000000000000000" pitchFamily="2" charset="0"/>
            </a:endParaRPr>
          </a:p>
          <a:p>
            <a:pPr marL="0" indent="0">
              <a:buNone/>
            </a:pPr>
            <a:endParaRPr lang="ru-RU" sz="2600" dirty="0">
              <a:latin typeface="Roboto" panose="02000000000000000000" pitchFamily="2" charset="0"/>
              <a:ea typeface="Roboto" panose="02000000000000000000" pitchFamily="2" charset="0"/>
            </a:endParaRPr>
          </a:p>
        </p:txBody>
      </p:sp>
      <p:pic>
        <p:nvPicPr>
          <p:cNvPr id="4" name="Рисунок 3">
            <a:extLst>
              <a:ext uri="{FF2B5EF4-FFF2-40B4-BE49-F238E27FC236}">
                <a16:creationId xmlns:a16="http://schemas.microsoft.com/office/drawing/2014/main" id="{5209A0B6-286D-4646-8D7E-DF1DF4019598}"/>
              </a:ext>
            </a:extLst>
          </p:cNvPr>
          <p:cNvPicPr>
            <a:picLocks noChangeAspect="1"/>
          </p:cNvPicPr>
          <p:nvPr/>
        </p:nvPicPr>
        <p:blipFill>
          <a:blip r:embed="rId2"/>
          <a:stretch>
            <a:fillRect/>
          </a:stretch>
        </p:blipFill>
        <p:spPr>
          <a:xfrm>
            <a:off x="1194486" y="2580792"/>
            <a:ext cx="8695984" cy="435459"/>
          </a:xfrm>
          <a:prstGeom prst="rect">
            <a:avLst/>
          </a:prstGeom>
        </p:spPr>
      </p:pic>
    </p:spTree>
    <p:extLst>
      <p:ext uri="{BB962C8B-B14F-4D97-AF65-F5344CB8AC3E}">
        <p14:creationId xmlns:p14="http://schemas.microsoft.com/office/powerpoint/2010/main" val="2857823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Игры с </a:t>
            </a:r>
            <a:r>
              <a:rPr lang="ru-RU" dirty="0" err="1">
                <a:solidFill>
                  <a:srgbClr val="6D7D62"/>
                </a:solidFill>
                <a:latin typeface="Roboto Light" panose="02000000000000000000" pitchFamily="2" charset="0"/>
                <a:ea typeface="Roboto Light" panose="02000000000000000000" pitchFamily="2" charset="0"/>
              </a:rPr>
              <a:t>седловой</a:t>
            </a:r>
            <a:r>
              <a:rPr lang="ru-RU" dirty="0">
                <a:solidFill>
                  <a:srgbClr val="6D7D62"/>
                </a:solidFill>
                <a:latin typeface="Roboto Light" panose="02000000000000000000" pitchFamily="2" charset="0"/>
                <a:ea typeface="Roboto Light" panose="02000000000000000000" pitchFamily="2" charset="0"/>
              </a:rPr>
              <a:t> точкой</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a:xfrm>
                <a:off x="838200" y="1690687"/>
                <a:ext cx="10515600" cy="4802187"/>
              </a:xfrm>
            </p:spPr>
            <p:txBody>
              <a:bodyPr>
                <a:normAutofit lnSpcReduction="10000"/>
              </a:bodyPr>
              <a:lstStyle/>
              <a:p>
                <a:pPr marL="0" indent="0">
                  <a:buNone/>
                </a:pPr>
                <a:r>
                  <a:rPr lang="ru-RU" sz="2600" dirty="0">
                    <a:latin typeface="Roboto" panose="02000000000000000000" pitchFamily="2" charset="0"/>
                    <a:ea typeface="Roboto" panose="02000000000000000000" pitchFamily="2" charset="0"/>
                  </a:rPr>
                  <a:t>Рассмотрим теперь для игры с </a:t>
                </a:r>
                <a:r>
                  <a:rPr lang="ru-RU" sz="2600" dirty="0" err="1">
                    <a:latin typeface="Roboto" panose="02000000000000000000" pitchFamily="2" charset="0"/>
                    <a:ea typeface="Roboto" panose="02000000000000000000" pitchFamily="2" charset="0"/>
                  </a:rPr>
                  <a:t>седловой</a:t>
                </a:r>
                <a:r>
                  <a:rPr lang="ru-RU" sz="2600" dirty="0">
                    <a:latin typeface="Roboto" panose="02000000000000000000" pitchFamily="2" charset="0"/>
                    <a:ea typeface="Roboto" panose="02000000000000000000" pitchFamily="2" charset="0"/>
                  </a:rPr>
                  <a:t> точкой такой элемент платежной матрицы </a:t>
                </a:r>
                <a14:m>
                  <m:oMath xmlns:m="http://schemas.openxmlformats.org/officeDocument/2006/math">
                    <m:sSub>
                      <m:sSubPr>
                        <m:ctrlPr>
                          <a:rPr lang="ru-RU" sz="2600" i="1" smtClean="0">
                            <a:latin typeface="Cambria Math" panose="02040503050406030204" pitchFamily="18" charset="0"/>
                            <a:ea typeface="Roboto" panose="02000000000000000000" pitchFamily="2" charset="0"/>
                          </a:rPr>
                        </m:ctrlPr>
                      </m:sSubPr>
                      <m:e>
                        <m:r>
                          <a:rPr lang="en-US" sz="2600" b="0" i="1" smtClean="0">
                            <a:latin typeface="Cambria Math" panose="02040503050406030204" pitchFamily="18" charset="0"/>
                            <a:ea typeface="Roboto" panose="02000000000000000000" pitchFamily="2" charset="0"/>
                          </a:rPr>
                          <m:t>𝑐</m:t>
                        </m:r>
                      </m:e>
                      <m:sub>
                        <m:r>
                          <a:rPr lang="en-US" sz="2600" b="0" i="1" smtClean="0">
                            <a:latin typeface="Cambria Math" panose="02040503050406030204" pitchFamily="18" charset="0"/>
                            <a:ea typeface="Roboto" panose="02000000000000000000" pitchFamily="2" charset="0"/>
                          </a:rPr>
                          <m:t>𝑖</m:t>
                        </m:r>
                        <m:r>
                          <a:rPr lang="en-US" sz="2600" b="0" i="1" smtClean="0">
                            <a:latin typeface="Cambria Math" panose="02040503050406030204" pitchFamily="18" charset="0"/>
                            <a:ea typeface="Roboto" panose="02000000000000000000" pitchFamily="2" charset="0"/>
                          </a:rPr>
                          <m:t>0</m:t>
                        </m:r>
                        <m:r>
                          <a:rPr lang="en-US" sz="2600" b="0" i="1" smtClean="0">
                            <a:latin typeface="Cambria Math" panose="02040503050406030204" pitchFamily="18" charset="0"/>
                            <a:ea typeface="Roboto" panose="02000000000000000000" pitchFamily="2" charset="0"/>
                          </a:rPr>
                          <m:t>𝑗</m:t>
                        </m:r>
                        <m:r>
                          <a:rPr lang="en-US" sz="2600" b="0" i="1" smtClean="0">
                            <a:latin typeface="Cambria Math" panose="02040503050406030204" pitchFamily="18" charset="0"/>
                            <a:ea typeface="Roboto" panose="02000000000000000000" pitchFamily="2" charset="0"/>
                          </a:rPr>
                          <m:t>0</m:t>
                        </m:r>
                      </m:sub>
                    </m:sSub>
                  </m:oMath>
                </a14:m>
                <a:r>
                  <a:rPr lang="ru-RU" sz="2600" dirty="0">
                    <a:latin typeface="Roboto" panose="02000000000000000000" pitchFamily="2" charset="0"/>
                    <a:ea typeface="Roboto" panose="02000000000000000000" pitchFamily="2" charset="0"/>
                  </a:rPr>
                  <a:t>, который соответствует минимаксным стратегиям</a:t>
                </a:r>
                <a:r>
                  <a:rPr lang="ru-RU" sz="2600" dirty="0">
                    <a:ea typeface="Roboto" panose="02000000000000000000" pitchFamily="2" charset="0"/>
                  </a:rPr>
                  <a:t> </a:t>
                </a:r>
                <a14:m>
                  <m:oMath xmlns:m="http://schemas.openxmlformats.org/officeDocument/2006/math">
                    <m:sSub>
                      <m:sSubPr>
                        <m:ctrlPr>
                          <a:rPr lang="ru-RU" sz="2600" i="1">
                            <a:latin typeface="Cambria Math" panose="02040503050406030204" pitchFamily="18" charset="0"/>
                            <a:ea typeface="Roboto" panose="02000000000000000000" pitchFamily="2" charset="0"/>
                          </a:rPr>
                        </m:ctrlPr>
                      </m:sSubPr>
                      <m:e>
                        <m:r>
                          <a:rPr lang="en-US" sz="2600" b="0" i="1" smtClean="0">
                            <a:latin typeface="Cambria Math" panose="02040503050406030204" pitchFamily="18" charset="0"/>
                            <a:ea typeface="Roboto" panose="02000000000000000000" pitchFamily="2" charset="0"/>
                          </a:rPr>
                          <m:t>𝐴</m:t>
                        </m:r>
                      </m:e>
                      <m:sub>
                        <m:r>
                          <a:rPr lang="en-US" sz="2600" i="1">
                            <a:latin typeface="Cambria Math" panose="02040503050406030204" pitchFamily="18" charset="0"/>
                            <a:ea typeface="Roboto" panose="02000000000000000000" pitchFamily="2" charset="0"/>
                          </a:rPr>
                          <m:t>𝑖</m:t>
                        </m:r>
                        <m:r>
                          <a:rPr lang="en-US" sz="2600" i="1">
                            <a:latin typeface="Cambria Math" panose="02040503050406030204" pitchFamily="18" charset="0"/>
                            <a:ea typeface="Roboto" panose="02000000000000000000" pitchFamily="2" charset="0"/>
                          </a:rPr>
                          <m:t>0</m:t>
                        </m:r>
                      </m:sub>
                    </m:sSub>
                  </m:oMath>
                </a14:m>
                <a:r>
                  <a:rPr lang="ru-RU" sz="2600" dirty="0">
                    <a:latin typeface="Roboto" panose="02000000000000000000" pitchFamily="2" charset="0"/>
                    <a:ea typeface="Roboto" panose="02000000000000000000" pitchFamily="2" charset="0"/>
                  </a:rPr>
                  <a:t> и </a:t>
                </a:r>
                <a14:m>
                  <m:oMath xmlns:m="http://schemas.openxmlformats.org/officeDocument/2006/math">
                    <m:sSub>
                      <m:sSubPr>
                        <m:ctrlPr>
                          <a:rPr lang="ru-RU" sz="2600" i="1">
                            <a:latin typeface="Cambria Math" panose="02040503050406030204" pitchFamily="18" charset="0"/>
                            <a:ea typeface="Roboto" panose="02000000000000000000" pitchFamily="2" charset="0"/>
                          </a:rPr>
                        </m:ctrlPr>
                      </m:sSubPr>
                      <m:e>
                        <m:r>
                          <a:rPr lang="en-US" sz="2600" b="0" i="1" smtClean="0">
                            <a:latin typeface="Cambria Math" panose="02040503050406030204" pitchFamily="18" charset="0"/>
                            <a:ea typeface="Roboto" panose="02000000000000000000" pitchFamily="2" charset="0"/>
                          </a:rPr>
                          <m:t>𝐵</m:t>
                        </m:r>
                      </m:e>
                      <m:sub>
                        <m:r>
                          <a:rPr lang="en-US" sz="2600" b="0" i="1" smtClean="0">
                            <a:latin typeface="Cambria Math" panose="02040503050406030204" pitchFamily="18" charset="0"/>
                            <a:ea typeface="Roboto" panose="02000000000000000000" pitchFamily="2" charset="0"/>
                          </a:rPr>
                          <m:t>𝑗</m:t>
                        </m:r>
                        <m:r>
                          <a:rPr lang="en-US" sz="2600" i="1">
                            <a:latin typeface="Cambria Math" panose="02040503050406030204" pitchFamily="18" charset="0"/>
                            <a:ea typeface="Roboto" panose="02000000000000000000" pitchFamily="2" charset="0"/>
                          </a:rPr>
                          <m:t>0</m:t>
                        </m:r>
                      </m:sub>
                    </m:sSub>
                  </m:oMath>
                </a14:m>
                <a:r>
                  <a:rPr lang="ru-RU" sz="2600" dirty="0">
                    <a:latin typeface="Roboto" panose="02000000000000000000" pitchFamily="2" charset="0"/>
                    <a:ea typeface="Roboto" panose="02000000000000000000" pitchFamily="2" charset="0"/>
                  </a:rPr>
                  <a:t>. Этот элемент является одновременно минимальным в своей строке и максимальным в своем столбце, и выполняются неравенства</a:t>
                </a:r>
              </a:p>
              <a:p>
                <a:pPr marL="0" indent="0">
                  <a:buNone/>
                </a:pPr>
                <a:endParaRPr lang="ru-RU" sz="2600" dirty="0">
                  <a:latin typeface="Roboto" panose="02000000000000000000" pitchFamily="2" charset="0"/>
                  <a:ea typeface="Roboto" panose="02000000000000000000" pitchFamily="2" charset="0"/>
                </a:endParaRPr>
              </a:p>
              <a:p>
                <a:pPr marL="0" indent="0">
                  <a:buNone/>
                </a:pPr>
                <a:endParaRPr lang="ru-RU" sz="2600" dirty="0">
                  <a:latin typeface="Roboto" panose="02000000000000000000" pitchFamily="2" charset="0"/>
                  <a:ea typeface="Roboto" panose="02000000000000000000" pitchFamily="2" charset="0"/>
                </a:endParaRPr>
              </a:p>
              <a:p>
                <a:pPr marL="0" indent="0">
                  <a:buNone/>
                </a:pPr>
                <a:r>
                  <a:rPr lang="ru-RU" sz="2600" dirty="0">
                    <a:latin typeface="Roboto" panose="02000000000000000000" pitchFamily="2" charset="0"/>
                    <a:ea typeface="Roboto" panose="02000000000000000000" pitchFamily="2" charset="0"/>
                  </a:rPr>
                  <a:t>Следовательно, выполняется равенство </a:t>
                </a:r>
                <a14:m>
                  <m:oMath xmlns:m="http://schemas.openxmlformats.org/officeDocument/2006/math">
                    <m:sSub>
                      <m:sSubPr>
                        <m:ctrlPr>
                          <a:rPr lang="ru-RU" sz="2600" i="1">
                            <a:latin typeface="Cambria Math" panose="02040503050406030204" pitchFamily="18" charset="0"/>
                            <a:ea typeface="Roboto" panose="02000000000000000000" pitchFamily="2" charset="0"/>
                          </a:rPr>
                        </m:ctrlPr>
                      </m:sSubPr>
                      <m:e>
                        <m:r>
                          <a:rPr lang="en-US" sz="2600" i="1">
                            <a:latin typeface="Cambria Math" panose="02040503050406030204" pitchFamily="18" charset="0"/>
                            <a:ea typeface="Roboto" panose="02000000000000000000" pitchFamily="2" charset="0"/>
                          </a:rPr>
                          <m:t>𝑐</m:t>
                        </m:r>
                      </m:e>
                      <m:sub>
                        <m:r>
                          <a:rPr lang="en-US" sz="2600" i="1">
                            <a:latin typeface="Cambria Math" panose="02040503050406030204" pitchFamily="18" charset="0"/>
                            <a:ea typeface="Roboto" panose="02000000000000000000" pitchFamily="2" charset="0"/>
                          </a:rPr>
                          <m:t>𝑖</m:t>
                        </m:r>
                        <m:r>
                          <a:rPr lang="en-US" sz="2600" i="1">
                            <a:latin typeface="Cambria Math" panose="02040503050406030204" pitchFamily="18" charset="0"/>
                            <a:ea typeface="Roboto" panose="02000000000000000000" pitchFamily="2" charset="0"/>
                          </a:rPr>
                          <m:t>0</m:t>
                        </m:r>
                        <m:r>
                          <a:rPr lang="en-US" sz="2600" i="1">
                            <a:latin typeface="Cambria Math" panose="02040503050406030204" pitchFamily="18" charset="0"/>
                            <a:ea typeface="Roboto" panose="02000000000000000000" pitchFamily="2" charset="0"/>
                          </a:rPr>
                          <m:t>𝑗</m:t>
                        </m:r>
                        <m:r>
                          <a:rPr lang="en-US" sz="2600" i="1">
                            <a:latin typeface="Cambria Math" panose="02040503050406030204" pitchFamily="18" charset="0"/>
                            <a:ea typeface="Roboto" panose="02000000000000000000" pitchFamily="2" charset="0"/>
                          </a:rPr>
                          <m:t>0</m:t>
                        </m:r>
                      </m:sub>
                    </m:sSub>
                    <m:r>
                      <a:rPr lang="ru-RU" sz="2600" b="0" i="0" smtClean="0">
                        <a:latin typeface="Cambria Math" panose="02040503050406030204" pitchFamily="18" charset="0"/>
                        <a:ea typeface="Roboto" panose="02000000000000000000" pitchFamily="2" charset="0"/>
                      </a:rPr>
                      <m:t> </m:t>
                    </m:r>
                  </m:oMath>
                </a14:m>
                <a:r>
                  <a:rPr lang="ru-RU" sz="2600" dirty="0">
                    <a:latin typeface="Roboto" panose="02000000000000000000" pitchFamily="2" charset="0"/>
                    <a:ea typeface="Roboto" panose="02000000000000000000" pitchFamily="2" charset="0"/>
                  </a:rPr>
                  <a:t>= V. Элемент платежной матрицы </a:t>
                </a:r>
                <a14:m>
                  <m:oMath xmlns:m="http://schemas.openxmlformats.org/officeDocument/2006/math">
                    <m:sSub>
                      <m:sSubPr>
                        <m:ctrlPr>
                          <a:rPr lang="ru-RU" sz="2600" i="1">
                            <a:latin typeface="Cambria Math" panose="02040503050406030204" pitchFamily="18" charset="0"/>
                            <a:ea typeface="Roboto" panose="02000000000000000000" pitchFamily="2" charset="0"/>
                          </a:rPr>
                        </m:ctrlPr>
                      </m:sSubPr>
                      <m:e>
                        <m:r>
                          <a:rPr lang="en-US" sz="2600" i="1">
                            <a:latin typeface="Cambria Math" panose="02040503050406030204" pitchFamily="18" charset="0"/>
                            <a:ea typeface="Roboto" panose="02000000000000000000" pitchFamily="2" charset="0"/>
                          </a:rPr>
                          <m:t>𝑐</m:t>
                        </m:r>
                      </m:e>
                      <m:sub>
                        <m:r>
                          <a:rPr lang="en-US" sz="2600" i="1">
                            <a:latin typeface="Cambria Math" panose="02040503050406030204" pitchFamily="18" charset="0"/>
                            <a:ea typeface="Roboto" panose="02000000000000000000" pitchFamily="2" charset="0"/>
                          </a:rPr>
                          <m:t>𝑖</m:t>
                        </m:r>
                        <m:r>
                          <a:rPr lang="en-US" sz="2600" i="1">
                            <a:latin typeface="Cambria Math" panose="02040503050406030204" pitchFamily="18" charset="0"/>
                            <a:ea typeface="Roboto" panose="02000000000000000000" pitchFamily="2" charset="0"/>
                          </a:rPr>
                          <m:t>0</m:t>
                        </m:r>
                        <m:r>
                          <a:rPr lang="en-US" sz="2600" i="1">
                            <a:latin typeface="Cambria Math" panose="02040503050406030204" pitchFamily="18" charset="0"/>
                            <a:ea typeface="Roboto" panose="02000000000000000000" pitchFamily="2" charset="0"/>
                          </a:rPr>
                          <m:t>𝑗</m:t>
                        </m:r>
                        <m:r>
                          <a:rPr lang="en-US" sz="2600" i="1">
                            <a:latin typeface="Cambria Math" panose="02040503050406030204" pitchFamily="18" charset="0"/>
                            <a:ea typeface="Roboto" panose="02000000000000000000" pitchFamily="2" charset="0"/>
                          </a:rPr>
                          <m:t>0</m:t>
                        </m:r>
                      </m:sub>
                    </m:sSub>
                    <m:r>
                      <a:rPr lang="ru-RU" sz="2600" b="0" i="0" smtClean="0">
                        <a:latin typeface="Cambria Math" panose="02040503050406030204" pitchFamily="18" charset="0"/>
                        <a:ea typeface="Roboto" panose="02000000000000000000" pitchFamily="2" charset="0"/>
                      </a:rPr>
                      <m:t> </m:t>
                    </m:r>
                  </m:oMath>
                </a14:m>
                <a:r>
                  <a:rPr lang="ru-RU" sz="2600" dirty="0">
                    <a:latin typeface="Roboto" panose="02000000000000000000" pitchFamily="2" charset="0"/>
                    <a:ea typeface="Roboto" panose="02000000000000000000" pitchFamily="2" charset="0"/>
                  </a:rPr>
                  <a:t>называется </a:t>
                </a:r>
                <a:r>
                  <a:rPr lang="ru-RU" sz="2600" dirty="0" err="1">
                    <a:latin typeface="Roboto" panose="02000000000000000000" pitchFamily="2" charset="0"/>
                    <a:ea typeface="Roboto" panose="02000000000000000000" pitchFamily="2" charset="0"/>
                  </a:rPr>
                  <a:t>седловой</a:t>
                </a:r>
                <a:r>
                  <a:rPr lang="ru-RU" sz="2600" dirty="0">
                    <a:latin typeface="Roboto" panose="02000000000000000000" pitchFamily="2" charset="0"/>
                    <a:ea typeface="Roboto" panose="02000000000000000000" pitchFamily="2" charset="0"/>
                  </a:rPr>
                  <a:t> точкой. </a:t>
                </a:r>
              </a:p>
              <a:p>
                <a:pPr marL="0" indent="0">
                  <a:buNone/>
                </a:pPr>
                <a:r>
                  <a:rPr lang="ru-RU" sz="2600" dirty="0">
                    <a:latin typeface="Roboto" panose="02000000000000000000" pitchFamily="2" charset="0"/>
                    <a:ea typeface="Roboto" panose="02000000000000000000" pitchFamily="2" charset="0"/>
                  </a:rPr>
                  <a:t>В Примере </a:t>
                </a:r>
                <a:r>
                  <a:rPr lang="ru-RU" sz="2600" dirty="0" err="1">
                    <a:latin typeface="Roboto" panose="02000000000000000000" pitchFamily="2" charset="0"/>
                    <a:ea typeface="Roboto" panose="02000000000000000000" pitchFamily="2" charset="0"/>
                  </a:rPr>
                  <a:t>седловой</a:t>
                </a:r>
                <a:r>
                  <a:rPr lang="ru-RU" sz="2600" dirty="0">
                    <a:latin typeface="Roboto" panose="02000000000000000000" pitchFamily="2" charset="0"/>
                    <a:ea typeface="Roboto" panose="02000000000000000000" pitchFamily="2" charset="0"/>
                  </a:rPr>
                  <a:t> точкой является элемент c23 платежной матрицы. Этот элемент равен 3 и, конечно же, совпадает с ценой игры.</a:t>
                </a:r>
              </a:p>
              <a:p>
                <a:pPr marL="0" indent="0">
                  <a:buNone/>
                </a:pPr>
                <a:endParaRPr lang="ru-RU" sz="2600" dirty="0">
                  <a:latin typeface="Roboto" panose="02000000000000000000" pitchFamily="2" charset="0"/>
                  <a:ea typeface="Roboto" panose="02000000000000000000" pitchFamily="2" charset="0"/>
                </a:endParaRPr>
              </a:p>
              <a:p>
                <a:pPr marL="0" indent="0">
                  <a:buNone/>
                </a:pPr>
                <a:endParaRPr lang="ru-RU" sz="2600" dirty="0">
                  <a:latin typeface="Roboto" panose="02000000000000000000" pitchFamily="2" charset="0"/>
                  <a:ea typeface="Roboto" panose="02000000000000000000" pitchFamily="2" charset="0"/>
                </a:endParaRPr>
              </a:p>
              <a:p>
                <a:pPr marL="0" indent="0">
                  <a:buNone/>
                </a:pPr>
                <a:endParaRPr lang="ru-RU" sz="2600" dirty="0">
                  <a:latin typeface="Roboto" panose="02000000000000000000" pitchFamily="2" charset="0"/>
                  <a:ea typeface="Roboto" panose="02000000000000000000" pitchFamily="2" charset="0"/>
                </a:endParaRPr>
              </a:p>
              <a:p>
                <a:pPr marL="0" indent="0">
                  <a:buNone/>
                </a:pPr>
                <a:endParaRPr lang="ru-RU" sz="2600" dirty="0">
                  <a:latin typeface="Roboto" panose="02000000000000000000" pitchFamily="2" charset="0"/>
                  <a:ea typeface="Roboto" panose="02000000000000000000" pitchFamily="2" charset="0"/>
                </a:endParaRPr>
              </a:p>
            </p:txBody>
          </p:sp>
        </mc:Choice>
        <mc:Fallback xmlns="">
          <p:sp>
            <p:nvSpPr>
              <p:cNvPr id="3" name="Объект 2">
                <a:extLst>
                  <a:ext uri="{FF2B5EF4-FFF2-40B4-BE49-F238E27FC236}">
                    <a16:creationId xmlns:a16="http://schemas.microsoft.com/office/drawing/2014/main" id="{A04EB4E7-7A89-4B93-B88D-3963F586F6C6}"/>
                  </a:ext>
                </a:extLst>
              </p:cNvPr>
              <p:cNvSpPr>
                <a:spLocks noGrp="1" noRot="1" noChangeAspect="1" noMove="1" noResize="1" noEditPoints="1" noAdjustHandles="1" noChangeArrowheads="1" noChangeShapeType="1" noTextEdit="1"/>
              </p:cNvSpPr>
              <p:nvPr>
                <p:ph idx="1"/>
              </p:nvPr>
            </p:nvSpPr>
            <p:spPr>
              <a:xfrm>
                <a:off x="838200" y="1690687"/>
                <a:ext cx="10515600" cy="4802187"/>
              </a:xfrm>
              <a:blipFill>
                <a:blip r:embed="rId2"/>
                <a:stretch>
                  <a:fillRect l="-1043" t="-2665" r="-870"/>
                </a:stretch>
              </a:blipFill>
            </p:spPr>
            <p:txBody>
              <a:bodyPr/>
              <a:lstStyle/>
              <a:p>
                <a:r>
                  <a:rPr lang="ru-RU">
                    <a:noFill/>
                  </a:rPr>
                  <a:t> </a:t>
                </a:r>
              </a:p>
            </p:txBody>
          </p:sp>
        </mc:Fallback>
      </mc:AlternateContent>
      <p:pic>
        <p:nvPicPr>
          <p:cNvPr id="5" name="Рисунок 4">
            <a:extLst>
              <a:ext uri="{FF2B5EF4-FFF2-40B4-BE49-F238E27FC236}">
                <a16:creationId xmlns:a16="http://schemas.microsoft.com/office/drawing/2014/main" id="{E1D16CD3-3120-4732-87D5-1B3CA05A0C3B}"/>
              </a:ext>
            </a:extLst>
          </p:cNvPr>
          <p:cNvPicPr>
            <a:picLocks noChangeAspect="1"/>
          </p:cNvPicPr>
          <p:nvPr/>
        </p:nvPicPr>
        <p:blipFill>
          <a:blip r:embed="rId3"/>
          <a:stretch>
            <a:fillRect/>
          </a:stretch>
        </p:blipFill>
        <p:spPr>
          <a:xfrm>
            <a:off x="3017113" y="3732054"/>
            <a:ext cx="6157774" cy="443706"/>
          </a:xfrm>
          <a:prstGeom prst="rect">
            <a:avLst/>
          </a:prstGeom>
        </p:spPr>
      </p:pic>
    </p:spTree>
    <p:extLst>
      <p:ext uri="{BB962C8B-B14F-4D97-AF65-F5344CB8AC3E}">
        <p14:creationId xmlns:p14="http://schemas.microsoft.com/office/powerpoint/2010/main" val="235717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Игры без </a:t>
            </a:r>
            <a:r>
              <a:rPr lang="ru-RU" dirty="0" err="1">
                <a:solidFill>
                  <a:srgbClr val="6D7D62"/>
                </a:solidFill>
                <a:latin typeface="Roboto Light" panose="02000000000000000000" pitchFamily="2" charset="0"/>
                <a:ea typeface="Roboto Light" panose="02000000000000000000" pitchFamily="2" charset="0"/>
              </a:rPr>
              <a:t>седловой</a:t>
            </a:r>
            <a:r>
              <a:rPr lang="ru-RU" dirty="0">
                <a:solidFill>
                  <a:srgbClr val="6D7D62"/>
                </a:solidFill>
                <a:latin typeface="Roboto Light" panose="02000000000000000000" pitchFamily="2" charset="0"/>
                <a:ea typeface="Roboto Light" panose="02000000000000000000" pitchFamily="2" charset="0"/>
              </a:rPr>
              <a:t> точки. Пример</a:t>
            </a:r>
          </a:p>
        </p:txBody>
      </p:sp>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a:xfrm>
            <a:off x="838200" y="1690687"/>
            <a:ext cx="10515600" cy="4802187"/>
          </a:xfrm>
        </p:spPr>
        <p:txBody>
          <a:bodyPr>
            <a:normAutofit/>
          </a:bodyPr>
          <a:lstStyle/>
          <a:p>
            <a:pPr marL="0" indent="0">
              <a:buNone/>
            </a:pPr>
            <a:r>
              <a:rPr lang="ru-RU" sz="2600" dirty="0">
                <a:latin typeface="Roboto" panose="02000000000000000000" pitchFamily="2" charset="0"/>
                <a:ea typeface="Roboto" panose="02000000000000000000" pitchFamily="2" charset="0"/>
              </a:rPr>
              <a:t>Найти нижнюю и верхнюю цены игры с платежной матрицей</a:t>
            </a:r>
          </a:p>
          <a:p>
            <a:pPr marL="0" indent="0">
              <a:buNone/>
            </a:pPr>
            <a:endParaRPr lang="ru-RU" sz="2600" dirty="0">
              <a:latin typeface="Roboto" panose="02000000000000000000" pitchFamily="2" charset="0"/>
              <a:ea typeface="Roboto" panose="02000000000000000000" pitchFamily="2" charset="0"/>
            </a:endParaRPr>
          </a:p>
        </p:txBody>
      </p:sp>
      <p:pic>
        <p:nvPicPr>
          <p:cNvPr id="4" name="Рисунок 3">
            <a:extLst>
              <a:ext uri="{FF2B5EF4-FFF2-40B4-BE49-F238E27FC236}">
                <a16:creationId xmlns:a16="http://schemas.microsoft.com/office/drawing/2014/main" id="{64D8117E-62B2-40F8-8DDE-AD68F2F5A039}"/>
              </a:ext>
            </a:extLst>
          </p:cNvPr>
          <p:cNvPicPr>
            <a:picLocks noChangeAspect="1"/>
          </p:cNvPicPr>
          <p:nvPr/>
        </p:nvPicPr>
        <p:blipFill>
          <a:blip r:embed="rId2"/>
          <a:stretch>
            <a:fillRect/>
          </a:stretch>
        </p:blipFill>
        <p:spPr>
          <a:xfrm>
            <a:off x="3879243" y="2232024"/>
            <a:ext cx="4433514" cy="3235601"/>
          </a:xfrm>
          <a:prstGeom prst="rect">
            <a:avLst/>
          </a:prstGeom>
        </p:spPr>
      </p:pic>
    </p:spTree>
    <p:extLst>
      <p:ext uri="{BB962C8B-B14F-4D97-AF65-F5344CB8AC3E}">
        <p14:creationId xmlns:p14="http://schemas.microsoft.com/office/powerpoint/2010/main" val="7826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Теория игр</a:t>
            </a:r>
          </a:p>
        </p:txBody>
      </p:sp>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p:txBody>
          <a:bodyPr>
            <a:normAutofit/>
          </a:bodyPr>
          <a:lstStyle/>
          <a:p>
            <a:pPr marL="0" indent="0">
              <a:buNone/>
            </a:pPr>
            <a:r>
              <a:rPr lang="ru-RU" sz="2600" dirty="0">
                <a:latin typeface="Roboto" panose="02000000000000000000" pitchFamily="2" charset="0"/>
                <a:ea typeface="Roboto" panose="02000000000000000000" pitchFamily="2" charset="0"/>
              </a:rPr>
              <a:t>Во многих практических задачах возникают ситуации, когда требуется принять решение, не имея достаточной информации. Неизвестными могут быть как условия осуществления какой-либо операции, так и сознательные действия лиц, от которых зависит успех этой операции.</a:t>
            </a:r>
            <a:endParaRPr lang="en-US" sz="2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028133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Игры без </a:t>
            </a:r>
            <a:r>
              <a:rPr lang="ru-RU" dirty="0" err="1">
                <a:solidFill>
                  <a:srgbClr val="6D7D62"/>
                </a:solidFill>
                <a:latin typeface="Roboto Light" panose="02000000000000000000" pitchFamily="2" charset="0"/>
                <a:ea typeface="Roboto Light" panose="02000000000000000000" pitchFamily="2" charset="0"/>
              </a:rPr>
              <a:t>седловой</a:t>
            </a:r>
            <a:r>
              <a:rPr lang="ru-RU" dirty="0">
                <a:solidFill>
                  <a:srgbClr val="6D7D62"/>
                </a:solidFill>
                <a:latin typeface="Roboto Light" panose="02000000000000000000" pitchFamily="2" charset="0"/>
                <a:ea typeface="Roboto Light" panose="02000000000000000000" pitchFamily="2" charset="0"/>
              </a:rPr>
              <a:t> точки. Решение</a:t>
            </a:r>
          </a:p>
        </p:txBody>
      </p:sp>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a:xfrm>
            <a:off x="838200" y="1690687"/>
            <a:ext cx="10515600" cy="4802187"/>
          </a:xfrm>
        </p:spPr>
        <p:txBody>
          <a:bodyPr>
            <a:normAutofit/>
          </a:bodyPr>
          <a:lstStyle/>
          <a:p>
            <a:pPr marL="0" indent="0">
              <a:buNone/>
            </a:pPr>
            <a:r>
              <a:rPr lang="ru-RU" sz="2600" dirty="0">
                <a:latin typeface="Roboto" panose="02000000000000000000" pitchFamily="2" charset="0"/>
                <a:ea typeface="Roboto" panose="02000000000000000000" pitchFamily="2" charset="0"/>
              </a:rPr>
              <a:t>Действуя аналогично предыдущему Примеру, получаем</a:t>
            </a:r>
          </a:p>
          <a:p>
            <a:pPr marL="0" indent="0">
              <a:buNone/>
            </a:pPr>
            <a:endParaRPr lang="ru-RU" sz="2600" dirty="0">
              <a:latin typeface="Roboto" panose="02000000000000000000" pitchFamily="2" charset="0"/>
              <a:ea typeface="Roboto" panose="02000000000000000000" pitchFamily="2" charset="0"/>
            </a:endParaRPr>
          </a:p>
        </p:txBody>
      </p:sp>
      <p:pic>
        <p:nvPicPr>
          <p:cNvPr id="5" name="Рисунок 4">
            <a:extLst>
              <a:ext uri="{FF2B5EF4-FFF2-40B4-BE49-F238E27FC236}">
                <a16:creationId xmlns:a16="http://schemas.microsoft.com/office/drawing/2014/main" id="{DC80CA2D-8BBF-4820-9BBC-0822A43305EB}"/>
              </a:ext>
            </a:extLst>
          </p:cNvPr>
          <p:cNvPicPr>
            <a:picLocks noChangeAspect="1"/>
          </p:cNvPicPr>
          <p:nvPr/>
        </p:nvPicPr>
        <p:blipFill>
          <a:blip r:embed="rId2"/>
          <a:stretch>
            <a:fillRect/>
          </a:stretch>
        </p:blipFill>
        <p:spPr>
          <a:xfrm>
            <a:off x="3952005" y="2370275"/>
            <a:ext cx="4287990" cy="3573325"/>
          </a:xfrm>
          <a:prstGeom prst="rect">
            <a:avLst/>
          </a:prstGeom>
        </p:spPr>
      </p:pic>
    </p:spTree>
    <p:extLst>
      <p:ext uri="{BB962C8B-B14F-4D97-AF65-F5344CB8AC3E}">
        <p14:creationId xmlns:p14="http://schemas.microsoft.com/office/powerpoint/2010/main" val="2179342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Игры без </a:t>
            </a:r>
            <a:r>
              <a:rPr lang="ru-RU" dirty="0" err="1">
                <a:solidFill>
                  <a:srgbClr val="6D7D62"/>
                </a:solidFill>
                <a:latin typeface="Roboto Light" panose="02000000000000000000" pitchFamily="2" charset="0"/>
                <a:ea typeface="Roboto Light" panose="02000000000000000000" pitchFamily="2" charset="0"/>
              </a:rPr>
              <a:t>седловой</a:t>
            </a:r>
            <a:r>
              <a:rPr lang="ru-RU" dirty="0">
                <a:solidFill>
                  <a:srgbClr val="6D7D62"/>
                </a:solidFill>
                <a:latin typeface="Roboto Light" panose="02000000000000000000" pitchFamily="2" charset="0"/>
                <a:ea typeface="Roboto Light" panose="02000000000000000000" pitchFamily="2" charset="0"/>
              </a:rPr>
              <a:t> точки. Решение</a:t>
            </a:r>
          </a:p>
        </p:txBody>
      </p:sp>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a:xfrm>
            <a:off x="838200" y="1690687"/>
            <a:ext cx="10515600" cy="4802187"/>
          </a:xfrm>
        </p:spPr>
        <p:txBody>
          <a:bodyPr>
            <a:normAutofit/>
          </a:bodyPr>
          <a:lstStyle/>
          <a:p>
            <a:pPr marL="0" indent="0">
              <a:buNone/>
            </a:pPr>
            <a:r>
              <a:rPr lang="ru-RU" sz="2600" dirty="0">
                <a:latin typeface="Roboto" panose="02000000000000000000" pitchFamily="2" charset="0"/>
                <a:ea typeface="Roboto" panose="02000000000000000000" pitchFamily="2" charset="0"/>
              </a:rPr>
              <a:t>Нижняя цена игры:</a:t>
            </a:r>
          </a:p>
          <a:p>
            <a:pPr marL="0" indent="0">
              <a:buNone/>
            </a:pPr>
            <a:endParaRPr lang="ru-RU" sz="2600" dirty="0">
              <a:latin typeface="Roboto" panose="02000000000000000000" pitchFamily="2" charset="0"/>
              <a:ea typeface="Roboto" panose="02000000000000000000" pitchFamily="2" charset="0"/>
            </a:endParaRPr>
          </a:p>
          <a:p>
            <a:pPr marL="0" indent="0">
              <a:buNone/>
            </a:pPr>
            <a:endParaRPr lang="ru-RU" sz="2600" dirty="0">
              <a:latin typeface="Roboto" panose="02000000000000000000" pitchFamily="2" charset="0"/>
              <a:ea typeface="Roboto" panose="02000000000000000000" pitchFamily="2" charset="0"/>
            </a:endParaRPr>
          </a:p>
          <a:p>
            <a:pPr marL="0" indent="0">
              <a:buNone/>
            </a:pPr>
            <a:r>
              <a:rPr lang="ru-RU" sz="2600" dirty="0">
                <a:latin typeface="Roboto" panose="02000000000000000000" pitchFamily="2" charset="0"/>
                <a:ea typeface="Roboto" panose="02000000000000000000" pitchFamily="2" charset="0"/>
              </a:rPr>
              <a:t>Верхняя цена игры:</a:t>
            </a:r>
          </a:p>
          <a:p>
            <a:pPr marL="0" indent="0">
              <a:buNone/>
            </a:pPr>
            <a:endParaRPr lang="ru-RU" sz="2600" dirty="0">
              <a:latin typeface="Roboto" panose="02000000000000000000" pitchFamily="2" charset="0"/>
              <a:ea typeface="Roboto" panose="02000000000000000000" pitchFamily="2" charset="0"/>
            </a:endParaRPr>
          </a:p>
          <a:p>
            <a:pPr marL="0" indent="0">
              <a:buNone/>
            </a:pPr>
            <a:r>
              <a:rPr lang="ru-RU" sz="2600" i="1" dirty="0">
                <a:latin typeface="Roboto" panose="02000000000000000000" pitchFamily="2" charset="0"/>
                <a:ea typeface="Roboto" panose="02000000000000000000" pitchFamily="2" charset="0"/>
              </a:rPr>
              <a:t>Замечание 1. </a:t>
            </a:r>
            <a:r>
              <a:rPr lang="ru-RU" sz="2600" dirty="0">
                <a:latin typeface="Roboto" panose="02000000000000000000" pitchFamily="2" charset="0"/>
                <a:ea typeface="Roboto" panose="02000000000000000000" pitchFamily="2" charset="0"/>
              </a:rPr>
              <a:t>В Примере нижняя цена игры отличается от верхней цены игры, следовательно, игра является игрой без </a:t>
            </a:r>
            <a:r>
              <a:rPr lang="ru-RU" sz="2600" dirty="0" err="1">
                <a:latin typeface="Roboto" panose="02000000000000000000" pitchFamily="2" charset="0"/>
                <a:ea typeface="Roboto" panose="02000000000000000000" pitchFamily="2" charset="0"/>
              </a:rPr>
              <a:t>седловой</a:t>
            </a:r>
            <a:r>
              <a:rPr lang="ru-RU" sz="2600" dirty="0">
                <a:latin typeface="Roboto" panose="02000000000000000000" pitchFamily="2" charset="0"/>
                <a:ea typeface="Roboto" panose="02000000000000000000" pitchFamily="2" charset="0"/>
              </a:rPr>
              <a:t> точки. </a:t>
            </a:r>
            <a:r>
              <a:rPr lang="ru-RU" sz="2600" dirty="0" err="1">
                <a:latin typeface="Roboto" panose="02000000000000000000" pitchFamily="2" charset="0"/>
                <a:ea typeface="Roboto" panose="02000000000000000000" pitchFamily="2" charset="0"/>
              </a:rPr>
              <a:t>Максиминной</a:t>
            </a:r>
            <a:r>
              <a:rPr lang="ru-RU" sz="2600" dirty="0">
                <a:latin typeface="Roboto" panose="02000000000000000000" pitchFamily="2" charset="0"/>
                <a:ea typeface="Roboto" panose="02000000000000000000" pitchFamily="2" charset="0"/>
              </a:rPr>
              <a:t> стратегией является стратегия A2. Минимаксной стратегией является стратегия B2. </a:t>
            </a:r>
          </a:p>
          <a:p>
            <a:pPr marL="0" indent="0">
              <a:buNone/>
            </a:pPr>
            <a:r>
              <a:rPr lang="ru-RU" sz="2600" i="1" dirty="0">
                <a:latin typeface="Roboto" panose="02000000000000000000" pitchFamily="2" charset="0"/>
                <a:ea typeface="Roboto" panose="02000000000000000000" pitchFamily="2" charset="0"/>
              </a:rPr>
              <a:t>Замечание 2. </a:t>
            </a:r>
            <a:r>
              <a:rPr lang="ru-RU" sz="2600" dirty="0">
                <a:latin typeface="Roboto" panose="02000000000000000000" pitchFamily="2" charset="0"/>
                <a:ea typeface="Roboto" panose="02000000000000000000" pitchFamily="2" charset="0"/>
              </a:rPr>
              <a:t>Для любой игры без </a:t>
            </a:r>
            <a:r>
              <a:rPr lang="ru-RU" sz="2600" dirty="0" err="1">
                <a:latin typeface="Roboto" panose="02000000000000000000" pitchFamily="2" charset="0"/>
                <a:ea typeface="Roboto" panose="02000000000000000000" pitchFamily="2" charset="0"/>
              </a:rPr>
              <a:t>седловой</a:t>
            </a:r>
            <a:r>
              <a:rPr lang="ru-RU" sz="2600" dirty="0">
                <a:latin typeface="Roboto" panose="02000000000000000000" pitchFamily="2" charset="0"/>
                <a:ea typeface="Roboto" panose="02000000000000000000" pitchFamily="2" charset="0"/>
              </a:rPr>
              <a:t> точки выполнено неравенство α&lt;β.</a:t>
            </a:r>
          </a:p>
          <a:p>
            <a:pPr marL="0" indent="0">
              <a:buNone/>
            </a:pPr>
            <a:endParaRPr lang="ru-RU" sz="2600" dirty="0">
              <a:latin typeface="Roboto" panose="02000000000000000000" pitchFamily="2" charset="0"/>
              <a:ea typeface="Roboto" panose="02000000000000000000" pitchFamily="2" charset="0"/>
            </a:endParaRPr>
          </a:p>
          <a:p>
            <a:pPr marL="0" indent="0">
              <a:buNone/>
            </a:pPr>
            <a:endParaRPr lang="ru-RU" sz="2600" dirty="0">
              <a:latin typeface="Roboto" panose="02000000000000000000" pitchFamily="2" charset="0"/>
              <a:ea typeface="Roboto" panose="02000000000000000000" pitchFamily="2" charset="0"/>
            </a:endParaRPr>
          </a:p>
          <a:p>
            <a:pPr marL="0" indent="0">
              <a:buNone/>
            </a:pPr>
            <a:endParaRPr lang="ru-RU" sz="2600" dirty="0">
              <a:latin typeface="Roboto" panose="02000000000000000000" pitchFamily="2" charset="0"/>
              <a:ea typeface="Roboto" panose="02000000000000000000" pitchFamily="2" charset="0"/>
            </a:endParaRPr>
          </a:p>
          <a:p>
            <a:pPr marL="0" indent="0">
              <a:buNone/>
            </a:pPr>
            <a:endParaRPr lang="ru-RU" sz="2600" dirty="0">
              <a:latin typeface="Roboto" panose="02000000000000000000" pitchFamily="2" charset="0"/>
              <a:ea typeface="Roboto" panose="02000000000000000000" pitchFamily="2" charset="0"/>
            </a:endParaRPr>
          </a:p>
        </p:txBody>
      </p:sp>
      <p:pic>
        <p:nvPicPr>
          <p:cNvPr id="4" name="Рисунок 3">
            <a:extLst>
              <a:ext uri="{FF2B5EF4-FFF2-40B4-BE49-F238E27FC236}">
                <a16:creationId xmlns:a16="http://schemas.microsoft.com/office/drawing/2014/main" id="{DB0757C0-4758-4AD7-9120-3D169B823663}"/>
              </a:ext>
            </a:extLst>
          </p:cNvPr>
          <p:cNvPicPr>
            <a:picLocks noChangeAspect="1"/>
          </p:cNvPicPr>
          <p:nvPr/>
        </p:nvPicPr>
        <p:blipFill>
          <a:blip r:embed="rId2"/>
          <a:stretch>
            <a:fillRect/>
          </a:stretch>
        </p:blipFill>
        <p:spPr>
          <a:xfrm>
            <a:off x="3556648" y="2107061"/>
            <a:ext cx="5078701" cy="539612"/>
          </a:xfrm>
          <a:prstGeom prst="rect">
            <a:avLst/>
          </a:prstGeom>
        </p:spPr>
      </p:pic>
      <p:pic>
        <p:nvPicPr>
          <p:cNvPr id="6" name="Рисунок 5">
            <a:extLst>
              <a:ext uri="{FF2B5EF4-FFF2-40B4-BE49-F238E27FC236}">
                <a16:creationId xmlns:a16="http://schemas.microsoft.com/office/drawing/2014/main" id="{3557006C-CACA-4A28-8B72-AAE316821C10}"/>
              </a:ext>
            </a:extLst>
          </p:cNvPr>
          <p:cNvPicPr>
            <a:picLocks noChangeAspect="1"/>
          </p:cNvPicPr>
          <p:nvPr/>
        </p:nvPicPr>
        <p:blipFill>
          <a:blip r:embed="rId3"/>
          <a:stretch>
            <a:fillRect/>
          </a:stretch>
        </p:blipFill>
        <p:spPr>
          <a:xfrm>
            <a:off x="4434238" y="3343982"/>
            <a:ext cx="3323519" cy="539612"/>
          </a:xfrm>
          <a:prstGeom prst="rect">
            <a:avLst/>
          </a:prstGeom>
        </p:spPr>
      </p:pic>
    </p:spTree>
    <p:extLst>
      <p:ext uri="{BB962C8B-B14F-4D97-AF65-F5344CB8AC3E}">
        <p14:creationId xmlns:p14="http://schemas.microsoft.com/office/powerpoint/2010/main" val="2721567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a:xfrm>
            <a:off x="838200" y="146464"/>
            <a:ext cx="10515600" cy="1325563"/>
          </a:xfrm>
        </p:spPr>
        <p:txBody>
          <a:bodyPr/>
          <a:lstStyle/>
          <a:p>
            <a:r>
              <a:rPr lang="ru-RU" dirty="0">
                <a:solidFill>
                  <a:srgbClr val="6D7D62"/>
                </a:solidFill>
                <a:latin typeface="Roboto Light" panose="02000000000000000000" pitchFamily="2" charset="0"/>
                <a:ea typeface="Roboto Light" panose="02000000000000000000" pitchFamily="2" charset="0"/>
              </a:rPr>
              <a:t>Игры, повторяемые многократно. Смешанные стратегии</a:t>
            </a:r>
          </a:p>
        </p:txBody>
      </p:sp>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a:xfrm>
            <a:off x="838200" y="1462088"/>
            <a:ext cx="10515600" cy="5020847"/>
          </a:xfrm>
        </p:spPr>
        <p:txBody>
          <a:bodyPr>
            <a:normAutofit/>
          </a:bodyPr>
          <a:lstStyle/>
          <a:p>
            <a:pPr marL="0" indent="0">
              <a:buNone/>
            </a:pPr>
            <a:r>
              <a:rPr lang="ru-RU" sz="2600" dirty="0">
                <a:latin typeface="Roboto" panose="02000000000000000000" pitchFamily="2" charset="0"/>
                <a:ea typeface="Roboto" panose="02000000000000000000" pitchFamily="2" charset="0"/>
              </a:rPr>
              <a:t>Если партнеры играют только один раз, то игрокам целесообразно придерживаться принципа минимакса, как в игре с </a:t>
            </a:r>
            <a:r>
              <a:rPr lang="ru-RU" sz="2600" dirty="0" err="1">
                <a:latin typeface="Roboto" panose="02000000000000000000" pitchFamily="2" charset="0"/>
                <a:ea typeface="Roboto" panose="02000000000000000000" pitchFamily="2" charset="0"/>
              </a:rPr>
              <a:t>седловой</a:t>
            </a:r>
            <a:r>
              <a:rPr lang="ru-RU" sz="2600" dirty="0">
                <a:latin typeface="Roboto" panose="02000000000000000000" pitchFamily="2" charset="0"/>
                <a:ea typeface="Roboto" panose="02000000000000000000" pitchFamily="2" charset="0"/>
              </a:rPr>
              <a:t> точкой, так и в игре без </a:t>
            </a:r>
            <a:r>
              <a:rPr lang="ru-RU" sz="2600" dirty="0" err="1">
                <a:latin typeface="Roboto" panose="02000000000000000000" pitchFamily="2" charset="0"/>
                <a:ea typeface="Roboto" panose="02000000000000000000" pitchFamily="2" charset="0"/>
              </a:rPr>
              <a:t>седловой</a:t>
            </a:r>
            <a:r>
              <a:rPr lang="ru-RU" sz="2600" dirty="0">
                <a:latin typeface="Roboto" panose="02000000000000000000" pitchFamily="2" charset="0"/>
                <a:ea typeface="Roboto" panose="02000000000000000000" pitchFamily="2" charset="0"/>
              </a:rPr>
              <a:t> точки. </a:t>
            </a:r>
          </a:p>
          <a:p>
            <a:pPr marL="0" indent="0">
              <a:buNone/>
            </a:pPr>
            <a:r>
              <a:rPr lang="ru-RU" sz="2600" dirty="0">
                <a:latin typeface="Roboto" panose="02000000000000000000" pitchFamily="2" charset="0"/>
                <a:ea typeface="Roboto" panose="02000000000000000000" pitchFamily="2" charset="0"/>
              </a:rPr>
              <a:t>В случае многократного повторения игры с </a:t>
            </a:r>
            <a:r>
              <a:rPr lang="ru-RU" sz="2600" dirty="0" err="1">
                <a:latin typeface="Roboto" panose="02000000000000000000" pitchFamily="2" charset="0"/>
                <a:ea typeface="Roboto" panose="02000000000000000000" pitchFamily="2" charset="0"/>
              </a:rPr>
              <a:t>седловой</a:t>
            </a:r>
            <a:r>
              <a:rPr lang="ru-RU" sz="2600" dirty="0">
                <a:latin typeface="Roboto" panose="02000000000000000000" pitchFamily="2" charset="0"/>
                <a:ea typeface="Roboto" panose="02000000000000000000" pitchFamily="2" charset="0"/>
              </a:rPr>
              <a:t> точкой игрокам также целесообразно придерживаться принципа минимакса. </a:t>
            </a:r>
          </a:p>
          <a:p>
            <a:pPr marL="0" indent="0">
              <a:buNone/>
            </a:pPr>
            <a:r>
              <a:rPr lang="ru-RU" sz="2600" dirty="0">
                <a:latin typeface="Roboto" panose="02000000000000000000" pitchFamily="2" charset="0"/>
                <a:ea typeface="Roboto" panose="02000000000000000000" pitchFamily="2" charset="0"/>
              </a:rPr>
              <a:t>Если же многократно повторяется игра без </a:t>
            </a:r>
            <a:r>
              <a:rPr lang="ru-RU" sz="2600" dirty="0" err="1">
                <a:latin typeface="Roboto" panose="02000000000000000000" pitchFamily="2" charset="0"/>
                <a:ea typeface="Roboto" panose="02000000000000000000" pitchFamily="2" charset="0"/>
              </a:rPr>
              <a:t>седловой</a:t>
            </a:r>
            <a:r>
              <a:rPr lang="ru-RU" sz="2600" dirty="0">
                <a:latin typeface="Roboto" panose="02000000000000000000" pitchFamily="2" charset="0"/>
                <a:ea typeface="Roboto" panose="02000000000000000000" pitchFamily="2" charset="0"/>
              </a:rPr>
              <a:t> точки, то постоянное использование минимаксных стратегий становится невыгодным.</a:t>
            </a:r>
          </a:p>
        </p:txBody>
      </p:sp>
    </p:spTree>
    <p:extLst>
      <p:ext uri="{BB962C8B-B14F-4D97-AF65-F5344CB8AC3E}">
        <p14:creationId xmlns:p14="http://schemas.microsoft.com/office/powerpoint/2010/main" val="1701964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a:xfrm>
            <a:off x="838200" y="146464"/>
            <a:ext cx="10515600" cy="1325563"/>
          </a:xfrm>
        </p:spPr>
        <p:txBody>
          <a:bodyPr/>
          <a:lstStyle/>
          <a:p>
            <a:r>
              <a:rPr lang="ru-RU" dirty="0">
                <a:solidFill>
                  <a:srgbClr val="6D7D62"/>
                </a:solidFill>
                <a:latin typeface="Roboto Light" panose="02000000000000000000" pitchFamily="2" charset="0"/>
                <a:ea typeface="Roboto Light" panose="02000000000000000000" pitchFamily="2" charset="0"/>
              </a:rPr>
              <a:t>Игры, повторяемые многократно. Смешанные стратегии</a:t>
            </a:r>
          </a:p>
        </p:txBody>
      </p:sp>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a:xfrm>
            <a:off x="838200" y="1462088"/>
            <a:ext cx="10515600" cy="5249448"/>
          </a:xfrm>
        </p:spPr>
        <p:txBody>
          <a:bodyPr>
            <a:normAutofit/>
          </a:bodyPr>
          <a:lstStyle/>
          <a:p>
            <a:pPr marL="0" indent="0">
              <a:buNone/>
            </a:pPr>
            <a:r>
              <a:rPr lang="ru-RU" sz="2600" dirty="0">
                <a:latin typeface="Roboto" panose="02000000000000000000" pitchFamily="2" charset="0"/>
                <a:ea typeface="Roboto" panose="02000000000000000000" pitchFamily="2" charset="0"/>
              </a:rPr>
              <a:t>В играх, которые повторяются многократно, каждая из стратегий A1, A2,..., </a:t>
            </a:r>
            <a:r>
              <a:rPr lang="ru-RU" sz="2600" dirty="0" err="1">
                <a:latin typeface="Roboto" panose="02000000000000000000" pitchFamily="2" charset="0"/>
                <a:ea typeface="Roboto" panose="02000000000000000000" pitchFamily="2" charset="0"/>
              </a:rPr>
              <a:t>Am</a:t>
            </a:r>
            <a:r>
              <a:rPr lang="ru-RU" sz="2600" dirty="0">
                <a:latin typeface="Roboto" panose="02000000000000000000" pitchFamily="2" charset="0"/>
                <a:ea typeface="Roboto" panose="02000000000000000000" pitchFamily="2" charset="0"/>
              </a:rPr>
              <a:t> называется чистой стратегией. Стратегия игрока A, обозначаемая</a:t>
            </a:r>
          </a:p>
          <a:p>
            <a:pPr marL="0" indent="0">
              <a:buNone/>
            </a:pPr>
            <a:endParaRPr lang="ru-RU" sz="2600" dirty="0">
              <a:latin typeface="Roboto" panose="02000000000000000000" pitchFamily="2" charset="0"/>
              <a:ea typeface="Roboto" panose="02000000000000000000" pitchFamily="2" charset="0"/>
            </a:endParaRPr>
          </a:p>
          <a:p>
            <a:pPr marL="0" indent="0">
              <a:buNone/>
            </a:pPr>
            <a:endParaRPr lang="ru-RU" sz="2600" dirty="0">
              <a:latin typeface="Roboto" panose="02000000000000000000" pitchFamily="2" charset="0"/>
              <a:ea typeface="Roboto" panose="02000000000000000000" pitchFamily="2" charset="0"/>
            </a:endParaRPr>
          </a:p>
          <a:p>
            <a:pPr marL="0" indent="0">
              <a:buNone/>
            </a:pPr>
            <a:endParaRPr lang="ru-RU" sz="2600" dirty="0">
              <a:latin typeface="Roboto" panose="02000000000000000000" pitchFamily="2" charset="0"/>
              <a:ea typeface="Roboto" panose="02000000000000000000" pitchFamily="2" charset="0"/>
            </a:endParaRPr>
          </a:p>
          <a:p>
            <a:pPr marL="0" indent="0">
              <a:buNone/>
            </a:pPr>
            <a:r>
              <a:rPr lang="ru-RU" sz="2600" dirty="0">
                <a:latin typeface="Roboto" panose="02000000000000000000" pitchFamily="2" charset="0"/>
                <a:ea typeface="Roboto" panose="02000000000000000000" pitchFamily="2" charset="0"/>
              </a:rPr>
              <a:t>и состоящая в том, чтобы применять чистые стратегии A1, A2, ..., </a:t>
            </a:r>
            <a:r>
              <a:rPr lang="ru-RU" sz="2600" dirty="0" err="1">
                <a:latin typeface="Roboto" panose="02000000000000000000" pitchFamily="2" charset="0"/>
                <a:ea typeface="Roboto" panose="02000000000000000000" pitchFamily="2" charset="0"/>
              </a:rPr>
              <a:t>Am</a:t>
            </a:r>
            <a:r>
              <a:rPr lang="ru-RU" sz="2600" dirty="0">
                <a:latin typeface="Roboto" panose="02000000000000000000" pitchFamily="2" charset="0"/>
                <a:ea typeface="Roboto" panose="02000000000000000000" pitchFamily="2" charset="0"/>
              </a:rPr>
              <a:t> чередуя их по случайному закону с частотами p1, ..., </a:t>
            </a:r>
            <a:r>
              <a:rPr lang="ru-RU" sz="2600" dirty="0" err="1">
                <a:latin typeface="Roboto" panose="02000000000000000000" pitchFamily="2" charset="0"/>
                <a:ea typeface="Roboto" panose="02000000000000000000" pitchFamily="2" charset="0"/>
              </a:rPr>
              <a:t>pm</a:t>
            </a:r>
            <a:r>
              <a:rPr lang="ru-RU" sz="2600" dirty="0">
                <a:latin typeface="Roboto" panose="02000000000000000000" pitchFamily="2" charset="0"/>
                <a:ea typeface="Roboto" panose="02000000000000000000" pitchFamily="2" charset="0"/>
              </a:rPr>
              <a:t> называется смешанной стратегией.</a:t>
            </a:r>
          </a:p>
          <a:p>
            <a:pPr marL="0" indent="0">
              <a:buNone/>
            </a:pPr>
            <a:r>
              <a:rPr lang="ru-RU" sz="2600" dirty="0">
                <a:latin typeface="Roboto" panose="02000000000000000000" pitchFamily="2" charset="0"/>
                <a:ea typeface="Roboto" panose="02000000000000000000" pitchFamily="2" charset="0"/>
              </a:rPr>
              <a:t>Частоты p1, ..., </a:t>
            </a:r>
            <a:r>
              <a:rPr lang="ru-RU" sz="2600" dirty="0" err="1">
                <a:latin typeface="Roboto" panose="02000000000000000000" pitchFamily="2" charset="0"/>
                <a:ea typeface="Roboto" panose="02000000000000000000" pitchFamily="2" charset="0"/>
              </a:rPr>
              <a:t>pm</a:t>
            </a:r>
            <a:r>
              <a:rPr lang="ru-RU" sz="2600" dirty="0">
                <a:latin typeface="Roboto" panose="02000000000000000000" pitchFamily="2" charset="0"/>
                <a:ea typeface="Roboto" panose="02000000000000000000" pitchFamily="2" charset="0"/>
              </a:rPr>
              <a:t> удовлетворяют соотношению p1+p2+...+</a:t>
            </a:r>
            <a:r>
              <a:rPr lang="ru-RU" sz="2600" dirty="0" err="1">
                <a:latin typeface="Roboto" panose="02000000000000000000" pitchFamily="2" charset="0"/>
                <a:ea typeface="Roboto" panose="02000000000000000000" pitchFamily="2" charset="0"/>
              </a:rPr>
              <a:t>pm</a:t>
            </a:r>
            <a:r>
              <a:rPr lang="ru-RU" sz="2600" dirty="0">
                <a:latin typeface="Roboto" panose="02000000000000000000" pitchFamily="2" charset="0"/>
                <a:ea typeface="Roboto" panose="02000000000000000000" pitchFamily="2" charset="0"/>
              </a:rPr>
              <a:t>=1.</a:t>
            </a:r>
          </a:p>
          <a:p>
            <a:pPr marL="0" indent="0">
              <a:buNone/>
            </a:pPr>
            <a:r>
              <a:rPr lang="ru-RU" sz="2600" dirty="0">
                <a:latin typeface="Roboto" panose="02000000000000000000" pitchFamily="2" charset="0"/>
                <a:ea typeface="Roboto" panose="02000000000000000000" pitchFamily="2" charset="0"/>
              </a:rPr>
              <a:t>Чистые и смешанные стратегии игрока B определяются аналогично.</a:t>
            </a:r>
          </a:p>
          <a:p>
            <a:pPr marL="0" indent="0">
              <a:buNone/>
            </a:pPr>
            <a:endParaRPr lang="ru-RU" sz="2600" dirty="0">
              <a:latin typeface="Roboto" panose="02000000000000000000" pitchFamily="2" charset="0"/>
              <a:ea typeface="Roboto" panose="02000000000000000000" pitchFamily="2" charset="0"/>
            </a:endParaRPr>
          </a:p>
          <a:p>
            <a:pPr marL="0" indent="0">
              <a:buNone/>
            </a:pPr>
            <a:endParaRPr lang="ru-RU" sz="2600" dirty="0">
              <a:latin typeface="Roboto" panose="02000000000000000000" pitchFamily="2" charset="0"/>
              <a:ea typeface="Roboto" panose="02000000000000000000" pitchFamily="2" charset="0"/>
            </a:endParaRPr>
          </a:p>
        </p:txBody>
      </p:sp>
      <p:pic>
        <p:nvPicPr>
          <p:cNvPr id="4" name="Рисунок 3">
            <a:extLst>
              <a:ext uri="{FF2B5EF4-FFF2-40B4-BE49-F238E27FC236}">
                <a16:creationId xmlns:a16="http://schemas.microsoft.com/office/drawing/2014/main" id="{E9464770-0EB9-4BF2-88AF-AA73A4F47344}"/>
              </a:ext>
            </a:extLst>
          </p:cNvPr>
          <p:cNvPicPr>
            <a:picLocks noChangeAspect="1"/>
          </p:cNvPicPr>
          <p:nvPr/>
        </p:nvPicPr>
        <p:blipFill>
          <a:blip r:embed="rId2"/>
          <a:stretch>
            <a:fillRect/>
          </a:stretch>
        </p:blipFill>
        <p:spPr>
          <a:xfrm>
            <a:off x="4619625" y="2559326"/>
            <a:ext cx="2952750" cy="1143000"/>
          </a:xfrm>
          <a:prstGeom prst="rect">
            <a:avLst/>
          </a:prstGeom>
        </p:spPr>
      </p:pic>
    </p:spTree>
    <p:extLst>
      <p:ext uri="{BB962C8B-B14F-4D97-AF65-F5344CB8AC3E}">
        <p14:creationId xmlns:p14="http://schemas.microsoft.com/office/powerpoint/2010/main" val="4111364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a:xfrm>
            <a:off x="838200" y="146464"/>
            <a:ext cx="10515600" cy="1325563"/>
          </a:xfrm>
        </p:spPr>
        <p:txBody>
          <a:bodyPr/>
          <a:lstStyle/>
          <a:p>
            <a:r>
              <a:rPr lang="ru-RU" dirty="0">
                <a:solidFill>
                  <a:srgbClr val="6D7D62"/>
                </a:solidFill>
                <a:latin typeface="Roboto Light" panose="02000000000000000000" pitchFamily="2" charset="0"/>
                <a:ea typeface="Roboto Light" panose="02000000000000000000" pitchFamily="2" charset="0"/>
              </a:rPr>
              <a:t>Игры, повторяемые многократно. Смешанные стратегии</a:t>
            </a:r>
          </a:p>
        </p:txBody>
      </p:sp>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a:xfrm>
            <a:off x="838200" y="1462088"/>
            <a:ext cx="10515600" cy="5020847"/>
          </a:xfrm>
        </p:spPr>
        <p:txBody>
          <a:bodyPr>
            <a:normAutofit/>
          </a:bodyPr>
          <a:lstStyle/>
          <a:p>
            <a:pPr marL="0" indent="0">
              <a:buNone/>
            </a:pPr>
            <a:r>
              <a:rPr lang="ru-RU" sz="2600" i="1" dirty="0">
                <a:latin typeface="Roboto" panose="02000000000000000000" pitchFamily="2" charset="0"/>
                <a:ea typeface="Roboto" panose="02000000000000000000" pitchFamily="2" charset="0"/>
              </a:rPr>
              <a:t>Замечание. </a:t>
            </a:r>
            <a:r>
              <a:rPr lang="ru-RU" sz="2600" dirty="0">
                <a:latin typeface="Roboto" panose="02000000000000000000" pitchFamily="2" charset="0"/>
                <a:ea typeface="Roboto" panose="02000000000000000000" pitchFamily="2" charset="0"/>
              </a:rPr>
              <a:t>Каждая чистая стратегия является частным случаем смешанной стратегии, когда одна из стратегий применяется с частотой 1, а все остальные - с частотой 0.</a:t>
            </a:r>
          </a:p>
          <a:p>
            <a:pPr marL="0" indent="0">
              <a:buNone/>
            </a:pPr>
            <a:r>
              <a:rPr lang="ru-RU" sz="2600" dirty="0">
                <a:latin typeface="Roboto" panose="02000000000000000000" pitchFamily="2" charset="0"/>
                <a:ea typeface="Roboto" panose="02000000000000000000" pitchFamily="2" charset="0"/>
              </a:rPr>
              <a:t>Смешанные стратегии, избранные игроками, называются </a:t>
            </a:r>
            <a:r>
              <a:rPr lang="ru-RU" sz="2600" i="1" dirty="0">
                <a:latin typeface="Roboto" panose="02000000000000000000" pitchFamily="2" charset="0"/>
                <a:ea typeface="Roboto" panose="02000000000000000000" pitchFamily="2" charset="0"/>
              </a:rPr>
              <a:t>оптимальными</a:t>
            </a:r>
            <a:r>
              <a:rPr lang="ru-RU" sz="2600" dirty="0">
                <a:latin typeface="Roboto" panose="02000000000000000000" pitchFamily="2" charset="0"/>
                <a:ea typeface="Roboto" panose="02000000000000000000" pitchFamily="2" charset="0"/>
              </a:rPr>
              <a:t>, если одностороннее отклонение любым игроком от своей оптимальной стратегии может изменить средний выигрыш только в сторону, невыгодную для этого игрока. Совокупность, состоящая из оптимальной стратегии одного игрока и оптимальной стратегии другого игрока, называется </a:t>
            </a:r>
            <a:r>
              <a:rPr lang="ru-RU" sz="2600" i="1" dirty="0">
                <a:latin typeface="Roboto" panose="02000000000000000000" pitchFamily="2" charset="0"/>
                <a:ea typeface="Roboto" panose="02000000000000000000" pitchFamily="2" charset="0"/>
              </a:rPr>
              <a:t>решением игры</a:t>
            </a:r>
            <a:r>
              <a:rPr lang="ru-RU" sz="2600" dirty="0">
                <a:latin typeface="Roboto" panose="02000000000000000000" pitchFamily="2" charset="0"/>
                <a:ea typeface="Roboto" panose="02000000000000000000" pitchFamily="2" charset="0"/>
              </a:rPr>
              <a:t>. Средний выигрыш V при применении обоими игроками оптимальных стратегий называется </a:t>
            </a:r>
            <a:r>
              <a:rPr lang="ru-RU" sz="2600" i="1" dirty="0">
                <a:latin typeface="Roboto" panose="02000000000000000000" pitchFamily="2" charset="0"/>
                <a:ea typeface="Roboto" panose="02000000000000000000" pitchFamily="2" charset="0"/>
              </a:rPr>
              <a:t>ценой игры</a:t>
            </a:r>
            <a:r>
              <a:rPr lang="ru-RU" sz="2600" dirty="0">
                <a:latin typeface="Roboto" panose="02000000000000000000" pitchFamily="2" charset="0"/>
                <a:ea typeface="Roboto" panose="02000000000000000000" pitchFamily="2" charset="0"/>
              </a:rPr>
              <a:t>. Стратегии, входящие с ненулевыми частотами в оптимальную стратегию игрока, называются </a:t>
            </a:r>
            <a:r>
              <a:rPr lang="ru-RU" sz="2600" i="1" dirty="0">
                <a:latin typeface="Roboto" panose="02000000000000000000" pitchFamily="2" charset="0"/>
                <a:ea typeface="Roboto" panose="02000000000000000000" pitchFamily="2" charset="0"/>
              </a:rPr>
              <a:t>полезными</a:t>
            </a:r>
            <a:r>
              <a:rPr lang="ru-RU" sz="26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1321287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a:xfrm>
            <a:off x="838200" y="146464"/>
            <a:ext cx="10515600" cy="1325563"/>
          </a:xfrm>
        </p:spPr>
        <p:txBody>
          <a:bodyPr/>
          <a:lstStyle/>
          <a:p>
            <a:r>
              <a:rPr lang="ru-RU" dirty="0">
                <a:solidFill>
                  <a:srgbClr val="6D7D62"/>
                </a:solidFill>
                <a:latin typeface="Roboto Light" panose="02000000000000000000" pitchFamily="2" charset="0"/>
                <a:ea typeface="Roboto Light" panose="02000000000000000000" pitchFamily="2" charset="0"/>
              </a:rPr>
              <a:t>Игры, повторяемые многократно. Смешанные стратегии</a:t>
            </a:r>
          </a:p>
        </p:txBody>
      </p:sp>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a:xfrm>
            <a:off x="838200" y="1462088"/>
            <a:ext cx="10515600" cy="5020847"/>
          </a:xfrm>
        </p:spPr>
        <p:txBody>
          <a:bodyPr>
            <a:normAutofit/>
          </a:bodyPr>
          <a:lstStyle/>
          <a:p>
            <a:pPr marL="0" indent="0">
              <a:buNone/>
            </a:pPr>
            <a:r>
              <a:rPr lang="ru-RU" sz="2600" dirty="0">
                <a:latin typeface="Roboto" panose="02000000000000000000" pitchFamily="2" charset="0"/>
                <a:ea typeface="Roboto" panose="02000000000000000000" pitchFamily="2" charset="0"/>
              </a:rPr>
              <a:t>В 1928 году фон Нейманом была доказана основная теорема теории игр, утверждающая, что </a:t>
            </a:r>
            <a:r>
              <a:rPr lang="ru-RU" sz="2600" i="1" dirty="0">
                <a:latin typeface="Roboto" panose="02000000000000000000" pitchFamily="2" charset="0"/>
                <a:ea typeface="Roboto" panose="02000000000000000000" pitchFamily="2" charset="0"/>
              </a:rPr>
              <a:t>каждая игра имеет, по крайней мере, одно решение, возможно, в области смешанных стратегий</a:t>
            </a:r>
            <a:r>
              <a:rPr lang="ru-RU" sz="2600" dirty="0">
                <a:latin typeface="Roboto" panose="02000000000000000000" pitchFamily="2" charset="0"/>
                <a:ea typeface="Roboto" panose="02000000000000000000" pitchFamily="2" charset="0"/>
              </a:rPr>
              <a:t>.</a:t>
            </a:r>
          </a:p>
          <a:p>
            <a:pPr marL="0" indent="0">
              <a:buNone/>
            </a:pPr>
            <a:r>
              <a:rPr lang="ru-RU" sz="2600" dirty="0">
                <a:latin typeface="Roboto" panose="02000000000000000000" pitchFamily="2" charset="0"/>
                <a:ea typeface="Roboto" panose="02000000000000000000" pitchFamily="2" charset="0"/>
              </a:rPr>
              <a:t>Поскольку все чистые стратегии являются частными случаями смешанных стратегий, то из основной теоремы теории игр можно получить </a:t>
            </a:r>
          </a:p>
          <a:p>
            <a:pPr marL="0" indent="0">
              <a:buNone/>
            </a:pPr>
            <a:r>
              <a:rPr lang="ru-RU" sz="2600" i="1" dirty="0">
                <a:latin typeface="Roboto" panose="02000000000000000000" pitchFamily="2" charset="0"/>
                <a:ea typeface="Roboto" panose="02000000000000000000" pitchFamily="2" charset="0"/>
              </a:rPr>
              <a:t>Следствие 1. </a:t>
            </a:r>
            <a:r>
              <a:rPr lang="ru-RU" sz="2600" dirty="0">
                <a:latin typeface="Roboto" panose="02000000000000000000" pitchFamily="2" charset="0"/>
                <a:ea typeface="Roboto" panose="02000000000000000000" pitchFamily="2" charset="0"/>
              </a:rPr>
              <a:t>Любая игра имеет цену. </a:t>
            </a:r>
          </a:p>
          <a:p>
            <a:pPr marL="0" indent="0">
              <a:buNone/>
            </a:pPr>
            <a:r>
              <a:rPr lang="ru-RU" sz="2600" i="1" dirty="0">
                <a:latin typeface="Roboto" panose="02000000000000000000" pitchFamily="2" charset="0"/>
                <a:ea typeface="Roboto" panose="02000000000000000000" pitchFamily="2" charset="0"/>
              </a:rPr>
              <a:t>Следствие 2. </a:t>
            </a:r>
            <a:r>
              <a:rPr lang="ru-RU" sz="2600" dirty="0">
                <a:latin typeface="Roboto" panose="02000000000000000000" pitchFamily="2" charset="0"/>
                <a:ea typeface="Roboto" panose="02000000000000000000" pitchFamily="2" charset="0"/>
              </a:rPr>
              <a:t>Цена игры удовлетворяет неравенству α≤V≤β. </a:t>
            </a:r>
            <a:r>
              <a:rPr lang="ru-RU" sz="2600" i="1" dirty="0">
                <a:latin typeface="Roboto" panose="02000000000000000000" pitchFamily="2" charset="0"/>
                <a:ea typeface="Roboto" panose="02000000000000000000" pitchFamily="2" charset="0"/>
              </a:rPr>
              <a:t>Следствие 3. </a:t>
            </a:r>
            <a:r>
              <a:rPr lang="ru-RU" sz="2600" dirty="0">
                <a:latin typeface="Roboto" panose="02000000000000000000" pitchFamily="2" charset="0"/>
                <a:ea typeface="Roboto" panose="02000000000000000000" pitchFamily="2" charset="0"/>
              </a:rPr>
              <a:t>Средний выигрыш остается равным цене игры, если один из игроков придерживается своей оптимальной стратегии, а другой игрок применяет свои полезные стратегии с любыми частотами.</a:t>
            </a:r>
          </a:p>
          <a:p>
            <a:pPr marL="0" indent="0">
              <a:buNone/>
            </a:pPr>
            <a:endParaRPr lang="ru-RU" sz="2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20221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Теория игр</a:t>
            </a:r>
          </a:p>
        </p:txBody>
      </p:sp>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p:txBody>
          <a:bodyPr>
            <a:normAutofit/>
          </a:bodyPr>
          <a:lstStyle/>
          <a:p>
            <a:pPr marL="0" indent="0">
              <a:buNone/>
            </a:pPr>
            <a:r>
              <a:rPr lang="ru-RU" sz="2600" dirty="0">
                <a:latin typeface="Roboto" panose="02000000000000000000" pitchFamily="2" charset="0"/>
                <a:ea typeface="Roboto" panose="02000000000000000000" pitchFamily="2" charset="0"/>
              </a:rPr>
              <a:t>Ситуации, в которых сталкиваются интересы двух сторон и результат любой операции, осуществляемой одной из сторон, зависит от действий другой стороны, называются конфликтными</a:t>
            </a:r>
            <a:r>
              <a:rPr lang="en-US" sz="2600" dirty="0">
                <a:latin typeface="Roboto" panose="02000000000000000000" pitchFamily="2" charset="0"/>
                <a:ea typeface="Roboto" panose="02000000000000000000" pitchFamily="2" charset="0"/>
              </a:rPr>
              <a:t>.</a:t>
            </a:r>
            <a:endParaRPr lang="ru-RU" sz="2600" dirty="0">
              <a:latin typeface="Roboto" panose="02000000000000000000" pitchFamily="2" charset="0"/>
              <a:ea typeface="Roboto" panose="02000000000000000000" pitchFamily="2" charset="0"/>
            </a:endParaRPr>
          </a:p>
          <a:p>
            <a:pPr marL="0" indent="0">
              <a:buNone/>
            </a:pPr>
            <a:r>
              <a:rPr lang="ru-RU" sz="2600" dirty="0">
                <a:latin typeface="Roboto" panose="02000000000000000000" pitchFamily="2" charset="0"/>
                <a:ea typeface="Roboto" panose="02000000000000000000" pitchFamily="2" charset="0"/>
              </a:rPr>
              <a:t>Математическая модель конфликтной ситуации называется игрой, а математическая теория, помогающая принимать рациональные решения в конфликтной ситуации – теорией игр</a:t>
            </a:r>
            <a:r>
              <a:rPr lang="en-US" sz="2600" dirty="0">
                <a:latin typeface="Roboto" panose="02000000000000000000" pitchFamily="2" charset="0"/>
                <a:ea typeface="Roboto" panose="02000000000000000000" pitchFamily="2" charset="0"/>
              </a:rPr>
              <a:t>.</a:t>
            </a:r>
            <a:endParaRPr lang="ru-RU" sz="2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96223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Теория игр</a:t>
            </a:r>
          </a:p>
        </p:txBody>
      </p:sp>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p:txBody>
          <a:bodyPr>
            <a:normAutofit/>
          </a:bodyPr>
          <a:lstStyle/>
          <a:p>
            <a:pPr marL="0" indent="0">
              <a:buNone/>
            </a:pPr>
            <a:r>
              <a:rPr lang="ru-RU" sz="2600" dirty="0">
                <a:latin typeface="Roboto" panose="02000000000000000000" pitchFamily="2" charset="0"/>
                <a:ea typeface="Roboto" panose="02000000000000000000" pitchFamily="2" charset="0"/>
              </a:rPr>
              <a:t>Конфликтующие стороны называются игроками, а действия, которые могут выполнять игроки – стратегиями</a:t>
            </a:r>
            <a:r>
              <a:rPr lang="en-US" sz="2600" dirty="0">
                <a:latin typeface="Roboto" panose="02000000000000000000" pitchFamily="2" charset="0"/>
                <a:ea typeface="Roboto" panose="02000000000000000000" pitchFamily="2" charset="0"/>
              </a:rPr>
              <a:t>.</a:t>
            </a:r>
            <a:endParaRPr lang="ru-RU" sz="2600" dirty="0">
              <a:latin typeface="Roboto" panose="02000000000000000000" pitchFamily="2" charset="0"/>
              <a:ea typeface="Roboto" panose="02000000000000000000" pitchFamily="2" charset="0"/>
            </a:endParaRPr>
          </a:p>
          <a:p>
            <a:pPr marL="0" indent="0">
              <a:buNone/>
            </a:pPr>
            <a:r>
              <a:rPr lang="ru-RU" sz="2600" dirty="0">
                <a:latin typeface="Roboto" panose="02000000000000000000" pitchFamily="2" charset="0"/>
                <a:ea typeface="Roboto" panose="02000000000000000000" pitchFamily="2" charset="0"/>
              </a:rPr>
              <a:t>От реальной ситуации игра отличается тем, что в игре противники действуют по строго определенным правилам.</a:t>
            </a:r>
          </a:p>
        </p:txBody>
      </p:sp>
    </p:spTree>
    <p:extLst>
      <p:ext uri="{BB962C8B-B14F-4D97-AF65-F5344CB8AC3E}">
        <p14:creationId xmlns:p14="http://schemas.microsoft.com/office/powerpoint/2010/main" val="176308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Пример</a:t>
            </a:r>
          </a:p>
        </p:txBody>
      </p:sp>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p:txBody>
          <a:bodyPr>
            <a:normAutofit/>
          </a:bodyPr>
          <a:lstStyle/>
          <a:p>
            <a:pPr marL="0" indent="0">
              <a:buNone/>
            </a:pPr>
            <a:r>
              <a:rPr lang="ru-RU" sz="2600" dirty="0">
                <a:latin typeface="Roboto" panose="02000000000000000000" pitchFamily="2" charset="0"/>
                <a:ea typeface="Roboto" panose="02000000000000000000" pitchFamily="2" charset="0"/>
              </a:rPr>
              <a:t>Игра, называемая «Открывание пальцев», заключается в следующем. Два игрока одновременно из сжатого кулака правой руки открывают по нескольку пальцев. Общее количество открытых пальцев является суммой выигрыша, причем, если общее количество открытых пальцев четно, то выигрывает первый игрок, если же общее количество открытых пальцев нечетно, то выигрывает второй игрок. Составить платежную матрицу игры. </a:t>
            </a:r>
          </a:p>
        </p:txBody>
      </p:sp>
    </p:spTree>
    <p:extLst>
      <p:ext uri="{BB962C8B-B14F-4D97-AF65-F5344CB8AC3E}">
        <p14:creationId xmlns:p14="http://schemas.microsoft.com/office/powerpoint/2010/main" val="2752578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Решение</a:t>
            </a:r>
          </a:p>
        </p:txBody>
      </p:sp>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p:txBody>
          <a:bodyPr>
            <a:normAutofit/>
          </a:bodyPr>
          <a:lstStyle/>
          <a:p>
            <a:pPr marL="0" indent="0">
              <a:buNone/>
            </a:pPr>
            <a:r>
              <a:rPr lang="ru-RU" sz="2600" dirty="0">
                <a:latin typeface="Roboto" panose="02000000000000000000" pitchFamily="2" charset="0"/>
                <a:ea typeface="Roboto" panose="02000000000000000000" pitchFamily="2" charset="0"/>
              </a:rPr>
              <a:t>Поскольку каждый из игроков может открыть 1, 2, 3, 4 или 5 пальцев, то у каждого из них имеется по 5 соответствующих стратегий: стратегии A1, A2, A3, A4, A5 у первого игрока, и B1, B2, B3, B4, B5 – у второго. Таким образом, рассматриваемая игра является матричной игрой типа 5×5, и можно составить таблицу выигрышей, в зависимости от стратегий, применяемых игроками (Таблица 1):</a:t>
            </a:r>
          </a:p>
        </p:txBody>
      </p:sp>
    </p:spTree>
    <p:extLst>
      <p:ext uri="{BB962C8B-B14F-4D97-AF65-F5344CB8AC3E}">
        <p14:creationId xmlns:p14="http://schemas.microsoft.com/office/powerpoint/2010/main" val="2325829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Решение</a:t>
            </a:r>
          </a:p>
        </p:txBody>
      </p:sp>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a:xfrm>
            <a:off x="838200" y="1517512"/>
            <a:ext cx="10515600" cy="4351338"/>
          </a:xfrm>
        </p:spPr>
        <p:txBody>
          <a:bodyPr>
            <a:normAutofit/>
          </a:bodyPr>
          <a:lstStyle/>
          <a:p>
            <a:pPr marL="0" indent="0">
              <a:buNone/>
            </a:pPr>
            <a:r>
              <a:rPr lang="ru-RU" sz="2600" dirty="0">
                <a:latin typeface="Roboto" panose="02000000000000000000" pitchFamily="2" charset="0"/>
                <a:ea typeface="Roboto" panose="02000000000000000000" pitchFamily="2" charset="0"/>
              </a:rPr>
              <a:t>Поскольку каждый из игроков может открыть 1, 2, 3, 4 или 5 пальцев, то у каждого из них имеется по 5 соответствующих стратегий: стратегии A1, A2, A3, A4, A5 у первого игрока, и B1, B2, B3, B4, B5 – у второго. Таким образом, рассматриваемая игра является матричной игрой типа 5×5, и можно составить таблицу выигрышей, в зависимости от стратегий, применяемых игроками (Таблица 1):</a:t>
            </a:r>
          </a:p>
        </p:txBody>
      </p:sp>
      <p:pic>
        <p:nvPicPr>
          <p:cNvPr id="4" name="Рисунок 3">
            <a:extLst>
              <a:ext uri="{FF2B5EF4-FFF2-40B4-BE49-F238E27FC236}">
                <a16:creationId xmlns:a16="http://schemas.microsoft.com/office/drawing/2014/main" id="{3538AFBE-9A32-4E02-ADDF-A338FAAE8F01}"/>
              </a:ext>
            </a:extLst>
          </p:cNvPr>
          <p:cNvPicPr>
            <a:picLocks noChangeAspect="1"/>
          </p:cNvPicPr>
          <p:nvPr/>
        </p:nvPicPr>
        <p:blipFill>
          <a:blip r:embed="rId2"/>
          <a:stretch>
            <a:fillRect/>
          </a:stretch>
        </p:blipFill>
        <p:spPr>
          <a:xfrm>
            <a:off x="4343669" y="3990979"/>
            <a:ext cx="3504661" cy="2558766"/>
          </a:xfrm>
          <a:prstGeom prst="rect">
            <a:avLst/>
          </a:prstGeom>
        </p:spPr>
      </p:pic>
    </p:spTree>
    <p:extLst>
      <p:ext uri="{BB962C8B-B14F-4D97-AF65-F5344CB8AC3E}">
        <p14:creationId xmlns:p14="http://schemas.microsoft.com/office/powerpoint/2010/main" val="2969478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Решение</a:t>
            </a:r>
          </a:p>
        </p:txBody>
      </p:sp>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a:xfrm>
            <a:off x="838200" y="1517512"/>
            <a:ext cx="10515600" cy="4351338"/>
          </a:xfrm>
        </p:spPr>
        <p:txBody>
          <a:bodyPr>
            <a:normAutofit/>
          </a:bodyPr>
          <a:lstStyle/>
          <a:p>
            <a:pPr marL="0" indent="0">
              <a:buNone/>
            </a:pPr>
            <a:r>
              <a:rPr lang="ru-RU" sz="2600" dirty="0">
                <a:latin typeface="Roboto" panose="02000000000000000000" pitchFamily="2" charset="0"/>
                <a:ea typeface="Roboto" panose="02000000000000000000" pitchFamily="2" charset="0"/>
              </a:rPr>
              <a:t>Из таблицы 1 следует, что платежная матрица игры имеет вид:</a:t>
            </a:r>
          </a:p>
        </p:txBody>
      </p:sp>
      <p:pic>
        <p:nvPicPr>
          <p:cNvPr id="5" name="Рисунок 4">
            <a:extLst>
              <a:ext uri="{FF2B5EF4-FFF2-40B4-BE49-F238E27FC236}">
                <a16:creationId xmlns:a16="http://schemas.microsoft.com/office/drawing/2014/main" id="{4B4D615B-72DD-4FA8-B6E7-2D643CB373E9}"/>
              </a:ext>
            </a:extLst>
          </p:cNvPr>
          <p:cNvPicPr>
            <a:picLocks noChangeAspect="1"/>
          </p:cNvPicPr>
          <p:nvPr/>
        </p:nvPicPr>
        <p:blipFill>
          <a:blip r:embed="rId2"/>
          <a:stretch>
            <a:fillRect/>
          </a:stretch>
        </p:blipFill>
        <p:spPr>
          <a:xfrm>
            <a:off x="4021101" y="2576560"/>
            <a:ext cx="4149798" cy="3005552"/>
          </a:xfrm>
          <a:prstGeom prst="rect">
            <a:avLst/>
          </a:prstGeom>
        </p:spPr>
      </p:pic>
    </p:spTree>
    <p:extLst>
      <p:ext uri="{BB962C8B-B14F-4D97-AF65-F5344CB8AC3E}">
        <p14:creationId xmlns:p14="http://schemas.microsoft.com/office/powerpoint/2010/main" val="1740682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A0CFE-C754-47BB-A8EF-C26D78ECD385}"/>
              </a:ext>
            </a:extLst>
          </p:cNvPr>
          <p:cNvSpPr>
            <a:spLocks noGrp="1"/>
          </p:cNvSpPr>
          <p:nvPr>
            <p:ph type="title"/>
          </p:nvPr>
        </p:nvSpPr>
        <p:spPr/>
        <p:txBody>
          <a:bodyPr/>
          <a:lstStyle/>
          <a:p>
            <a:r>
              <a:rPr lang="ru-RU" dirty="0">
                <a:solidFill>
                  <a:srgbClr val="6D7D62"/>
                </a:solidFill>
                <a:latin typeface="Roboto Light" panose="02000000000000000000" pitchFamily="2" charset="0"/>
                <a:ea typeface="Roboto Light" panose="02000000000000000000" pitchFamily="2" charset="0"/>
              </a:rPr>
              <a:t>Нижняя и верхняя цена игры. Принцип минимакса</a:t>
            </a:r>
          </a:p>
        </p:txBody>
      </p:sp>
      <p:sp>
        <p:nvSpPr>
          <p:cNvPr id="3" name="Объект 2">
            <a:extLst>
              <a:ext uri="{FF2B5EF4-FFF2-40B4-BE49-F238E27FC236}">
                <a16:creationId xmlns:a16="http://schemas.microsoft.com/office/drawing/2014/main" id="{A04EB4E7-7A89-4B93-B88D-3963F586F6C6}"/>
              </a:ext>
            </a:extLst>
          </p:cNvPr>
          <p:cNvSpPr>
            <a:spLocks noGrp="1"/>
          </p:cNvSpPr>
          <p:nvPr>
            <p:ph idx="1"/>
          </p:nvPr>
        </p:nvSpPr>
        <p:spPr>
          <a:xfrm>
            <a:off x="838200" y="1903667"/>
            <a:ext cx="10515600" cy="4351338"/>
          </a:xfrm>
        </p:spPr>
        <p:txBody>
          <a:bodyPr>
            <a:normAutofit/>
          </a:bodyPr>
          <a:lstStyle/>
          <a:p>
            <a:pPr marL="0" indent="0">
              <a:buNone/>
            </a:pPr>
            <a:r>
              <a:rPr lang="ru-RU" sz="2600" dirty="0">
                <a:latin typeface="Roboto" panose="02000000000000000000" pitchFamily="2" charset="0"/>
                <a:ea typeface="Roboto" panose="02000000000000000000" pitchFamily="2" charset="0"/>
              </a:rPr>
              <a:t>Рассмотрим матричную игру типа </a:t>
            </a:r>
            <a:r>
              <a:rPr lang="ru-RU" sz="2600" dirty="0" err="1">
                <a:latin typeface="Roboto" panose="02000000000000000000" pitchFamily="2" charset="0"/>
                <a:ea typeface="Roboto" panose="02000000000000000000" pitchFamily="2" charset="0"/>
              </a:rPr>
              <a:t>m×n</a:t>
            </a:r>
            <a:r>
              <a:rPr lang="ru-RU" sz="2600" dirty="0">
                <a:latin typeface="Roboto" panose="02000000000000000000" pitchFamily="2" charset="0"/>
                <a:ea typeface="Roboto" panose="02000000000000000000" pitchFamily="2" charset="0"/>
              </a:rPr>
              <a:t> с платежной матрицей</a:t>
            </a:r>
          </a:p>
        </p:txBody>
      </p:sp>
      <p:pic>
        <p:nvPicPr>
          <p:cNvPr id="4" name="Рисунок 3">
            <a:extLst>
              <a:ext uri="{FF2B5EF4-FFF2-40B4-BE49-F238E27FC236}">
                <a16:creationId xmlns:a16="http://schemas.microsoft.com/office/drawing/2014/main" id="{110F13E4-EBC1-47D0-A3AF-B3DCA508D4C0}"/>
              </a:ext>
            </a:extLst>
          </p:cNvPr>
          <p:cNvPicPr>
            <a:picLocks noChangeAspect="1"/>
          </p:cNvPicPr>
          <p:nvPr/>
        </p:nvPicPr>
        <p:blipFill>
          <a:blip r:embed="rId2"/>
          <a:stretch>
            <a:fillRect/>
          </a:stretch>
        </p:blipFill>
        <p:spPr>
          <a:xfrm>
            <a:off x="3219274" y="2494003"/>
            <a:ext cx="4331083" cy="2440885"/>
          </a:xfrm>
          <a:prstGeom prst="rect">
            <a:avLst/>
          </a:prstGeom>
        </p:spPr>
      </p:pic>
    </p:spTree>
    <p:extLst>
      <p:ext uri="{BB962C8B-B14F-4D97-AF65-F5344CB8AC3E}">
        <p14:creationId xmlns:p14="http://schemas.microsoft.com/office/powerpoint/2010/main" val="975185325"/>
      </p:ext>
    </p:extLst>
  </p:cSld>
  <p:clrMapOvr>
    <a:masterClrMapping/>
  </p:clrMapOvr>
</p:sld>
</file>

<file path=ppt/theme/theme1.xml><?xml version="1.0" encoding="utf-8"?>
<a:theme xmlns:a="http://schemas.openxmlformats.org/drawingml/2006/main" name="Тема Office">
  <a:themeElements>
    <a:clrScheme name="Другая 1">
      <a:dk1>
        <a:sysClr val="windowText" lastClr="000000"/>
      </a:dk1>
      <a:lt1>
        <a:srgbClr val="FDF5E6"/>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1437</Words>
  <Application>Microsoft Office PowerPoint</Application>
  <PresentationFormat>Широкоэкранный</PresentationFormat>
  <Paragraphs>98</Paragraphs>
  <Slides>25</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25</vt:i4>
      </vt:variant>
    </vt:vector>
  </HeadingPairs>
  <TitlesOfParts>
    <vt:vector size="32" baseType="lpstr">
      <vt:lpstr>Arial</vt:lpstr>
      <vt:lpstr>Calibri</vt:lpstr>
      <vt:lpstr>Calibri Light</vt:lpstr>
      <vt:lpstr>Cambria Math</vt:lpstr>
      <vt:lpstr>Roboto</vt:lpstr>
      <vt:lpstr>Roboto Light</vt:lpstr>
      <vt:lpstr>Тема Office</vt:lpstr>
      <vt:lpstr>Теория игр</vt:lpstr>
      <vt:lpstr>Теория игр</vt:lpstr>
      <vt:lpstr>Теория игр</vt:lpstr>
      <vt:lpstr>Теория игр</vt:lpstr>
      <vt:lpstr>Пример</vt:lpstr>
      <vt:lpstr>Решение</vt:lpstr>
      <vt:lpstr>Решение</vt:lpstr>
      <vt:lpstr>Решение</vt:lpstr>
      <vt:lpstr>Нижняя и верхняя цена игры. Принцип минимакса</vt:lpstr>
      <vt:lpstr>Нижняя и верхняя цена игры. Принцип минимакса</vt:lpstr>
      <vt:lpstr>Нижняя и верхняя цена игры. Принцип минимакса</vt:lpstr>
      <vt:lpstr>Нижняя и верхняя цена игры. Принцип минимакса</vt:lpstr>
      <vt:lpstr>Нижняя и верхняя цена игры. Принцип минимакса</vt:lpstr>
      <vt:lpstr>Пример</vt:lpstr>
      <vt:lpstr>Решение</vt:lpstr>
      <vt:lpstr>Решение</vt:lpstr>
      <vt:lpstr>Игры с седловой точкой</vt:lpstr>
      <vt:lpstr>Игры с седловой точкой</vt:lpstr>
      <vt:lpstr>Игры без седловой точки. Пример</vt:lpstr>
      <vt:lpstr>Игры без седловой точки. Решение</vt:lpstr>
      <vt:lpstr>Игры без седловой точки. Решение</vt:lpstr>
      <vt:lpstr>Игры, повторяемые многократно. Смешанные стратегии</vt:lpstr>
      <vt:lpstr>Игры, повторяемые многократно. Смешанные стратегии</vt:lpstr>
      <vt:lpstr>Игры, повторяемые многократно. Смешанные стратегии</vt:lpstr>
      <vt:lpstr>Игры, повторяемые многократно. Смешанные стратегии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образовательного ресурса по дисциплине «Математическое моделирование»</dc:title>
  <dc:creator>Дубанов Родион Юрьевич</dc:creator>
  <cp:lastModifiedBy>Дубанов Родион Юрьевич</cp:lastModifiedBy>
  <cp:revision>39</cp:revision>
  <dcterms:created xsi:type="dcterms:W3CDTF">2020-02-16T20:17:25Z</dcterms:created>
  <dcterms:modified xsi:type="dcterms:W3CDTF">2020-04-15T09:31:17Z</dcterms:modified>
</cp:coreProperties>
</file>