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3" r:id="rId4"/>
    <p:sldId id="284" r:id="rId5"/>
    <p:sldId id="285" r:id="rId6"/>
    <p:sldId id="282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082BF-1F41-4532-BDA3-FAD7DECB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89D49-041B-4DA8-806C-53300D02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50910-A739-4384-9086-B75DEFC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D6641-F956-4AE1-B1DE-BCDF60FA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255E0-601A-4156-95D8-2748640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5F021-5C47-4CC3-81FF-CE0AB006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A91FA-B104-4842-9A19-287FE5021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7718E-BAD0-44ED-8D40-626DBFDE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ECC25A-FEB1-4984-AF96-9D7358B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B4EC1-6844-4F18-9F2F-15AC96C0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5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E5782C-0269-47CE-929E-39B8B9570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43724-7910-499A-9F83-1D58253FD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0FD78-E9C3-428B-9576-A6B4C43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8348DA-B191-4B92-978C-127608DD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A41D8-526E-4109-9309-70C743B5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3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E971-E64B-4319-A8A7-CE256E7F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5E048-8BEE-4D9E-8CCE-D158A1D5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DC649-A16E-48FB-A2AB-106D5361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7296FD-7963-4C70-B6E5-15D6E3BA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7EA36-555F-4EE4-AB03-93B22E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03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3F5C4-A627-493D-BF3F-0CCF84B3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3EF9E-E3E9-4A72-AE68-78331CE2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B8182B-1BC8-445F-916C-78CA9057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E81CD8-55DA-4299-A75B-54C2C0FC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FCCEF-2464-4FAF-AFA5-45B8757F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66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5C1E0-724E-46F3-84E6-44E4C504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5E978-5485-4B27-ADE1-6751160A8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9B86B4-344F-493A-A419-96951DE9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18EBB-1EA8-4DD3-9E2C-2A681E13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4FEBD-4D40-42D8-88FD-15A05AD1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FC251-2FF3-48EA-933C-0AE94C05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03B49-E4BC-4EA3-B0EF-8595194E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8283E-BF48-45D3-90D7-75E30E2C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EAD68-AE8B-4865-91F6-20332E54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69B9E8-A3EA-485B-B3B4-6DE3A10B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1E3979-79CE-41FD-80D7-4BB102DBB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B4C4C4-1C14-49C0-B6B8-F962D2E4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DE488-06EE-4D8F-A3D7-AA5F98F7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35024-4E75-438E-A4A0-9CCBE44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7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3F0B6-AF58-4522-BAB5-78698D3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7BC7A-760E-4FF4-AFA4-3E93EBB1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1F0252-3005-440B-A5FF-FDE3C11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817BDA-8648-4006-A1CE-FFB541C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9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7EA0E-5660-491C-9793-00163F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9F3231-08E5-4374-803F-DABC9FA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E121A-BB01-4AD6-8D49-907F204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33C5C-D395-4784-B693-96C205A3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CCF39-D067-4878-99EB-5EF1F1EC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C1B8F6-93ED-435C-8243-D842121C8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9E8A83-D610-4BAC-9F44-1A827E81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BC8153-5BBE-4D43-AB47-37764617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26902-242B-4435-A5A2-5DA38BF61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3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0A3C2-4B42-448B-97C9-20FB176F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D3543A-90F0-4830-9679-514B7525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32F79B-96B9-4150-ACBA-B3E2C04D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31F7D-1A8B-48C1-AFEB-2516016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120449-2579-44EA-9846-82EE965B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104968-6711-40A6-9A1D-030760E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91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62CC9-158C-47A9-8E44-F7E5BBEB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2A1C4C-599D-49E9-B1FC-368B94C1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4A8E-B61A-4D7A-8D64-A4EEB2290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A927-AE6A-44B7-AB3A-CF80C6E245FD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6BB3B-B4C3-4547-A09F-868CD8A2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B5517-05DE-4E3A-AA06-E7401986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796C-D20E-447B-A30C-4FE6882B07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D7484-41FF-48D8-A3D1-103F71FC2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3300" dirty="0">
                <a:latin typeface="Roboto Light" panose="02000000000000000000" pitchFamily="2" charset="0"/>
                <a:ea typeface="Roboto Light" panose="02000000000000000000" pitchFamily="2" charset="0"/>
              </a:rPr>
              <a:t>Транспортная задача</a:t>
            </a: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2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78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258E72C-5D3B-4B88-B0DD-01300F63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Алгоритм метода потенциалов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774C935-63B5-423C-89A7-535F8D97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4" y="963877"/>
            <a:ext cx="10071652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 "/>
              </a:rPr>
              <a:t>1. В клетке, претендующей на ввод в базис, должен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стоять “+”</a:t>
            </a:r>
            <a:r>
              <a:rPr lang="en-US" sz="2400" dirty="0">
                <a:latin typeface="Roboto "/>
              </a:rPr>
              <a:t>.</a:t>
            </a:r>
            <a:endParaRPr lang="ru-RU" sz="2400" dirty="0">
              <a:latin typeface="Roboto "/>
            </a:endParaRP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2. Все остальные узлы цепочки должны располагаться в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базисных клетках</a:t>
            </a:r>
            <a:r>
              <a:rPr lang="en-US" sz="2400" dirty="0">
                <a:latin typeface="Roboto "/>
              </a:rPr>
              <a:t>.</a:t>
            </a:r>
            <a:endParaRPr lang="ru-RU" sz="2400" dirty="0">
              <a:latin typeface="Roboto "/>
            </a:endParaRP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3. “+” и “-” в узлах должны чередоваться</a:t>
            </a:r>
            <a:r>
              <a:rPr lang="en-US" sz="2400" dirty="0">
                <a:latin typeface="Roboto "/>
              </a:rPr>
              <a:t>.</a:t>
            </a:r>
            <a:endParaRPr lang="ru-RU" sz="2400" dirty="0">
              <a:latin typeface="Roboto "/>
            </a:endParaRP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4. Звенья цепи должны быть только горизонтальными и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Вертикальными</a:t>
            </a:r>
            <a:r>
              <a:rPr lang="en-US" sz="2400" dirty="0">
                <a:latin typeface="Roboto "/>
              </a:rPr>
              <a:t>.</a:t>
            </a:r>
            <a:endParaRPr lang="ru-RU" sz="2400" dirty="0">
              <a:latin typeface="Roboto "/>
            </a:endParaRP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5. В каждом узле цепочка поворачивается на 90 градусов</a:t>
            </a:r>
            <a:r>
              <a:rPr lang="en-US" sz="2400" dirty="0">
                <a:latin typeface="Roboto "/>
              </a:rPr>
              <a:t>.</a:t>
            </a:r>
            <a:endParaRPr lang="ru-RU" sz="2400" dirty="0">
              <a:latin typeface="Roboto "/>
            </a:endParaRP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6. Цепочка должна быть замкнутой</a:t>
            </a:r>
            <a:r>
              <a:rPr lang="en-US" sz="2400" dirty="0">
                <a:latin typeface="Roboto 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05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258E72C-5D3B-4B88-B0DD-01300F63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Построение цепочки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774C935-63B5-423C-89A7-535F8D97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3737113"/>
            <a:ext cx="8544339" cy="32472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 "/>
              </a:rPr>
              <a:t>1. Х - новая перевозка</a:t>
            </a:r>
            <a:r>
              <a:rPr lang="en-US" sz="2400" dirty="0">
                <a:latin typeface="Roboto "/>
              </a:rPr>
              <a:t>.</a:t>
            </a:r>
            <a:endParaRPr lang="ru-RU" sz="2400" dirty="0">
              <a:latin typeface="Roboto "/>
            </a:endParaRP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2. 6 - Х - так как надо уменьшить на Х, чтобы соблюдать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условие баланса</a:t>
            </a:r>
            <a:r>
              <a:rPr lang="en-US" sz="2400" dirty="0">
                <a:latin typeface="Roboto "/>
              </a:rPr>
              <a:t>.</a:t>
            </a:r>
            <a:endParaRPr lang="ru-RU" sz="2400" dirty="0">
              <a:latin typeface="Roboto "/>
            </a:endParaRP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3. 1+Х; 26 - Х – аналогично</a:t>
            </a:r>
            <a:r>
              <a:rPr lang="en-US" sz="2400" dirty="0">
                <a:latin typeface="Roboto "/>
              </a:rPr>
              <a:t>.</a:t>
            </a:r>
            <a:endParaRPr lang="ru-RU" sz="2400" dirty="0">
              <a:latin typeface="Roboto "/>
            </a:endParaRP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4. 25&gt;21 - значит, текущий план не оптимален</a:t>
            </a:r>
            <a:r>
              <a:rPr lang="en-US" sz="2400" dirty="0">
                <a:latin typeface="Roboto 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D2FBE0-AF64-4F87-8505-69E5754A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47" y="1012465"/>
            <a:ext cx="8713106" cy="30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9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258E72C-5D3B-4B88-B0DD-01300F63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Оптимальный план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C89A93-29D7-4948-BC8E-56805425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86" y="2176287"/>
            <a:ext cx="7220958" cy="2505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C6ACE1-B857-4BBD-A7AC-96EF6D69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3" y="5032374"/>
            <a:ext cx="10269383" cy="543001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1B96C0CD-8F01-4FCB-94E7-CBB18527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21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258E72C-5D3B-4B88-B0DD-01300F63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Оптимальный план</a:t>
            </a:r>
            <a:r>
              <a:rPr lang="en-US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(2)</a:t>
            </a:r>
            <a:endParaRPr lang="ru-RU" dirty="0">
              <a:solidFill>
                <a:srgbClr val="6D7D62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774C935-63B5-423C-89A7-535F8D97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39" y="1325563"/>
            <a:ext cx="10071652" cy="39162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Roboto "/>
              </a:rPr>
              <a:t>Из транспортной таблицы видно, что полученный план оптимален,</a:t>
            </a:r>
          </a:p>
          <a:p>
            <a:pPr marL="0" indent="0">
              <a:buNone/>
            </a:pPr>
            <a:r>
              <a:rPr lang="ru-RU" sz="2600" dirty="0">
                <a:latin typeface="Roboto "/>
              </a:rPr>
              <a:t>так как все разности потенциалов для небазисных клеток α</a:t>
            </a:r>
            <a:r>
              <a:rPr lang="ru-RU" sz="2600" dirty="0" err="1">
                <a:latin typeface="Roboto "/>
              </a:rPr>
              <a:t>i,j</a:t>
            </a:r>
            <a:r>
              <a:rPr lang="ru-RU" sz="2600" dirty="0">
                <a:latin typeface="Roboto "/>
              </a:rPr>
              <a:t> = </a:t>
            </a:r>
            <a:r>
              <a:rPr lang="ru-RU" sz="2600" dirty="0" err="1">
                <a:latin typeface="Roboto "/>
              </a:rPr>
              <a:t>vj</a:t>
            </a:r>
            <a:r>
              <a:rPr lang="ru-RU" sz="2600" dirty="0">
                <a:latin typeface="Roboto "/>
              </a:rPr>
              <a:t> – </a:t>
            </a:r>
            <a:r>
              <a:rPr lang="ru-RU" sz="2600" dirty="0" err="1">
                <a:latin typeface="Roboto "/>
              </a:rPr>
              <a:t>ui</a:t>
            </a:r>
            <a:r>
              <a:rPr lang="ru-RU" sz="2600" dirty="0">
                <a:latin typeface="Roboto "/>
              </a:rPr>
              <a:t> не</a:t>
            </a:r>
            <a:r>
              <a:rPr lang="en-US" sz="2600" dirty="0">
                <a:latin typeface="Roboto "/>
              </a:rPr>
              <a:t> </a:t>
            </a:r>
            <a:r>
              <a:rPr lang="ru-RU" sz="2600" dirty="0">
                <a:latin typeface="Roboto "/>
              </a:rPr>
              <a:t>превышают соответствующих цен </a:t>
            </a:r>
            <a:r>
              <a:rPr lang="ru-RU" sz="2600" dirty="0" err="1">
                <a:latin typeface="Roboto "/>
              </a:rPr>
              <a:t>сi,j</a:t>
            </a:r>
            <a:r>
              <a:rPr lang="ru-RU" sz="2600" dirty="0">
                <a:latin typeface="Roboto "/>
              </a:rPr>
              <a:t>.</a:t>
            </a:r>
          </a:p>
          <a:p>
            <a:pPr marL="0" indent="0">
              <a:buNone/>
            </a:pPr>
            <a:r>
              <a:rPr lang="ru-RU" sz="2600" dirty="0">
                <a:latin typeface="Roboto "/>
              </a:rPr>
              <a:t>По данному плану вычисляется оптимальное (наименьшее) значение</a:t>
            </a:r>
            <a:r>
              <a:rPr lang="en-US" sz="2600" dirty="0">
                <a:latin typeface="Roboto "/>
              </a:rPr>
              <a:t> </a:t>
            </a:r>
            <a:r>
              <a:rPr lang="ru-RU" sz="2600" dirty="0">
                <a:latin typeface="Roboto "/>
              </a:rPr>
              <a:t>суммарных издержек на перевозку</a:t>
            </a:r>
            <a:r>
              <a:rPr lang="en-US" sz="2600" dirty="0">
                <a:latin typeface="Roboto 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9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1EF68-11A4-41C7-B864-00D38682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92" y="963877"/>
            <a:ext cx="3802470" cy="4930246"/>
          </a:xfrm>
        </p:spPr>
        <p:txBody>
          <a:bodyPr>
            <a:normAutofit/>
          </a:bodyPr>
          <a:lstStyle/>
          <a:p>
            <a:pPr algn="r"/>
            <a:r>
              <a:rPr lang="ru-RU" sz="4100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Транспортная задача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5B6EB2-5AC8-45BF-9689-01B120CF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44" y="1329501"/>
            <a:ext cx="6432509" cy="419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24954-6EF8-483D-94BE-8FBA7896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Транспортная 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0930B-F494-490F-93AC-ECD2B522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математическая задача линейного программирования специального вида о поиске оптимального распределения однородных объектов с минимизацией затрат на перемещение.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72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24954-6EF8-483D-94BE-8FBA7896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Транспортная 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0930B-F494-490F-93AC-ECD2B522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Транспортная задача относится к задачам линейного программирования, и ее можно было бы решить симплекс-методом. Но поскольку система ограничений транспортной задачи проще, чем система ограничений ОЗЛП, то это дает возможность вместо использования объемных симплекс-таблиц применить более удобный метод.</a:t>
            </a:r>
          </a:p>
        </p:txBody>
      </p:sp>
    </p:spTree>
    <p:extLst>
      <p:ext uri="{BB962C8B-B14F-4D97-AF65-F5344CB8AC3E}">
        <p14:creationId xmlns:p14="http://schemas.microsoft.com/office/powerpoint/2010/main" val="351937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24954-6EF8-483D-94BE-8FBA7896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Транспортная 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0930B-F494-490F-93AC-ECD2B522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Roboto "/>
              </a:rPr>
              <a:t>Более удобный метод состоит из следующих этапов: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Roboto "/>
              </a:rPr>
              <a:t> составление первоначального плана перевозок.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Roboto "/>
              </a:rPr>
              <a:t> последовательные улучшения плана перевозок (перераспределение поставок) до тех пор, пока план перевозок не станет оптимальным.</a:t>
            </a:r>
            <a:endParaRPr lang="en-US" dirty="0">
              <a:latin typeface="Roboto 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6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258E72C-5D3B-4B88-B0DD-01300F63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8" y="-7349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Алгоритм метода потенциалов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774C935-63B5-423C-89A7-535F8D97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48" y="3627782"/>
            <a:ext cx="10071652" cy="3157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Имея u2 и учитывая, что во второй строке таблицы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существуют еще ненулевые компоненты х2,2 и х2,3, можно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определить v2 = u2 + c2,2 = -10+17=7 и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v3 = u2 +c2,3 = -10+15=5, после чего появляется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возможность рассчитать u3 = v3 – c3,3 =5 - 25 = - 20 и,</a:t>
            </a:r>
          </a:p>
          <a:p>
            <a:pPr marL="0" indent="0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наконец, v4 = u3+ c3,4 = -20 +21=1.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ED2356-8209-4D5B-A021-942DD587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49" y="1016446"/>
            <a:ext cx="7623302" cy="27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258E72C-5D3B-4B88-B0DD-01300F63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7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Расчет разницы потенциалов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774C935-63B5-423C-89A7-535F8D97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70" y="3597966"/>
            <a:ext cx="8713304" cy="34956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 "/>
              </a:rPr>
              <a:t>Для свободных клеток транспортной таблицы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вычисляются величины α</a:t>
            </a:r>
            <a:r>
              <a:rPr lang="ru-RU" sz="2400" dirty="0" err="1">
                <a:latin typeface="Roboto "/>
              </a:rPr>
              <a:t>i,j</a:t>
            </a:r>
            <a:r>
              <a:rPr lang="ru-RU" sz="2400" dirty="0">
                <a:latin typeface="Roboto "/>
              </a:rPr>
              <a:t> = </a:t>
            </a:r>
            <a:r>
              <a:rPr lang="ru-RU" sz="2400" dirty="0" err="1">
                <a:latin typeface="Roboto "/>
              </a:rPr>
              <a:t>vj</a:t>
            </a:r>
            <a:r>
              <a:rPr lang="ru-RU" sz="2400" dirty="0">
                <a:latin typeface="Roboto "/>
              </a:rPr>
              <a:t> - </a:t>
            </a:r>
            <a:r>
              <a:rPr lang="ru-RU" sz="2400" dirty="0" err="1">
                <a:latin typeface="Roboto "/>
              </a:rPr>
              <a:t>ui</a:t>
            </a:r>
            <a:r>
              <a:rPr lang="ru-RU" sz="2400" dirty="0">
                <a:latin typeface="Roboto "/>
              </a:rPr>
              <a:t>, называемые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разностями потенциалов.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В таблице они выписаны для всех небазисных клеток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под ценами.</a:t>
            </a:r>
            <a:endParaRPr lang="en-US" sz="2400" dirty="0">
              <a:latin typeface="Roboto 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C8A014-E1E1-45AE-947A-CFAD0408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40" y="1102653"/>
            <a:ext cx="8339586" cy="29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258E72C-5D3B-4B88-B0DD-01300F63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8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6D7D62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Разность потенциалов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774C935-63B5-423C-89A7-535F8D97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47" y="1172817"/>
            <a:ext cx="10817087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Roboto "/>
              </a:rPr>
              <a:t>Разность потенциалов α</a:t>
            </a:r>
            <a:r>
              <a:rPr lang="ru-RU" sz="2400" dirty="0" err="1">
                <a:latin typeface="Roboto "/>
              </a:rPr>
              <a:t>i,j</a:t>
            </a:r>
            <a:r>
              <a:rPr lang="ru-RU" sz="2400" dirty="0">
                <a:latin typeface="Roboto "/>
              </a:rPr>
              <a:t> можно трактовать как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увеличение цены продукта при его перевозке из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пункта i в пункт j.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Согласно критерию оптимальности, если все α</a:t>
            </a:r>
            <a:r>
              <a:rPr lang="ru-RU" sz="2400" dirty="0" err="1">
                <a:latin typeface="Roboto "/>
              </a:rPr>
              <a:t>i,j</a:t>
            </a:r>
            <a:r>
              <a:rPr lang="ru-RU" sz="2400" dirty="0">
                <a:latin typeface="Roboto "/>
              </a:rPr>
              <a:t> ≤ </a:t>
            </a:r>
            <a:r>
              <a:rPr lang="ru-RU" sz="2400" dirty="0" err="1">
                <a:latin typeface="Roboto "/>
              </a:rPr>
              <a:t>сi,j</a:t>
            </a:r>
            <a:r>
              <a:rPr lang="ru-RU" sz="2400" dirty="0">
                <a:latin typeface="Roboto "/>
              </a:rPr>
              <a:t>, то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план оптимален, в противном случае, если существует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хотя бы одна разность потенциалов α</a:t>
            </a:r>
            <a:r>
              <a:rPr lang="ru-RU" sz="2400" dirty="0" err="1">
                <a:latin typeface="Roboto "/>
              </a:rPr>
              <a:t>i,j</a:t>
            </a:r>
            <a:r>
              <a:rPr lang="ru-RU" sz="2400" dirty="0">
                <a:latin typeface="Roboto "/>
              </a:rPr>
              <a:t> &gt; </a:t>
            </a:r>
            <a:r>
              <a:rPr lang="ru-RU" sz="2400" dirty="0" err="1">
                <a:latin typeface="Roboto "/>
              </a:rPr>
              <a:t>сi,j</a:t>
            </a:r>
            <a:r>
              <a:rPr lang="ru-RU" sz="2400" dirty="0">
                <a:latin typeface="Roboto "/>
              </a:rPr>
              <a:t>, то он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может быть улучшен.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Процесс «улучшения» плана состоит в определении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вводимой и выводимой клеток, в чем прослеживается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содержательная аналогия с соответствующими пунктами</a:t>
            </a:r>
          </a:p>
          <a:p>
            <a:pPr marL="0" indent="0">
              <a:buNone/>
            </a:pPr>
            <a:r>
              <a:rPr lang="ru-RU" sz="2400" dirty="0">
                <a:latin typeface="Roboto "/>
              </a:rPr>
              <a:t>симплекс-процедур</a:t>
            </a:r>
            <a:endParaRPr lang="en-US" sz="2400" dirty="0">
              <a:latin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157001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2">
            <a:extLst>
              <a:ext uri="{FF2B5EF4-FFF2-40B4-BE49-F238E27FC236}">
                <a16:creationId xmlns:a16="http://schemas.microsoft.com/office/drawing/2014/main" id="{7774C935-63B5-423C-89A7-535F8D97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703" y="4959626"/>
            <a:ext cx="5655366" cy="14548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Roboto "/>
              </a:rPr>
              <a:t>20&gt;14 - значит, план не оптимален</a:t>
            </a:r>
            <a:endParaRPr lang="en-US" sz="2400" dirty="0">
              <a:latin typeface="Roboto 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7C300D-911D-4903-AC08-ADE1B107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1082878"/>
            <a:ext cx="1016459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5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FDF5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479</Words>
  <Application>Microsoft Office PowerPoint</Application>
  <PresentationFormat>Широкоэкранный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Roboto</vt:lpstr>
      <vt:lpstr>Roboto </vt:lpstr>
      <vt:lpstr>Roboto Light</vt:lpstr>
      <vt:lpstr>Тема Office</vt:lpstr>
      <vt:lpstr>Транспортная задача</vt:lpstr>
      <vt:lpstr>Транспортная задача</vt:lpstr>
      <vt:lpstr>Транспортная задача</vt:lpstr>
      <vt:lpstr>Транспортная задача</vt:lpstr>
      <vt:lpstr>Транспортная задача</vt:lpstr>
      <vt:lpstr>Алгоритм метода потенциалов</vt:lpstr>
      <vt:lpstr>Расчет разницы потенциалов</vt:lpstr>
      <vt:lpstr>Разность потенциалов</vt:lpstr>
      <vt:lpstr>Презентация PowerPoint</vt:lpstr>
      <vt:lpstr>Алгоритм метода потенциалов</vt:lpstr>
      <vt:lpstr>Построение цепочки</vt:lpstr>
      <vt:lpstr>Оптимальный план</vt:lpstr>
      <vt:lpstr>Оптимальный план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образовательного ресурса по дисциплине «Математическое моделирование»</dc:title>
  <dc:creator>Дубанов Родион Юрьевич</dc:creator>
  <cp:lastModifiedBy>Дубанов Родион Юрьевич</cp:lastModifiedBy>
  <cp:revision>32</cp:revision>
  <dcterms:created xsi:type="dcterms:W3CDTF">2020-02-16T20:17:25Z</dcterms:created>
  <dcterms:modified xsi:type="dcterms:W3CDTF">2020-04-15T09:33:57Z</dcterms:modified>
</cp:coreProperties>
</file>