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4" r:id="rId5"/>
    <p:sldId id="285" r:id="rId6"/>
    <p:sldId id="286" r:id="rId7"/>
    <p:sldId id="287" r:id="rId8"/>
    <p:sldId id="293" r:id="rId9"/>
    <p:sldId id="288" r:id="rId10"/>
    <p:sldId id="294" r:id="rId11"/>
    <p:sldId id="289" r:id="rId12"/>
    <p:sldId id="290" r:id="rId13"/>
    <p:sldId id="291" r:id="rId14"/>
    <p:sldId id="292" r:id="rId15"/>
    <p:sldId id="295" r:id="rId16"/>
    <p:sldId id="296" r:id="rId17"/>
    <p:sldId id="297" r:id="rId18"/>
    <p:sldId id="298" r:id="rId19"/>
    <p:sldId id="299" r:id="rId20"/>
    <p:sldId id="300" r:id="rId21"/>
    <p:sldId id="301"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7D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E082BF-1F41-4532-BDA3-FAD7DECB693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F5389D49-041B-4DA8-806C-53300D02D9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3450910-A739-4384-9086-B75DEFC858FC}"/>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5" name="Нижний колонтитул 4">
            <a:extLst>
              <a:ext uri="{FF2B5EF4-FFF2-40B4-BE49-F238E27FC236}">
                <a16:creationId xmlns:a16="http://schemas.microsoft.com/office/drawing/2014/main" id="{CB9D6641-F956-4AE1-B1DE-BCDF60FAAF2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57255E0-601A-4156-95D8-274864067201}"/>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3209456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45F021-5C47-4CC3-81FF-CE0AB006D90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924A91FA-B104-4842-9A19-287FE5021E1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8D7718E-BAD0-44ED-8D40-626DBFDE96DE}"/>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5" name="Нижний колонтитул 4">
            <a:extLst>
              <a:ext uri="{FF2B5EF4-FFF2-40B4-BE49-F238E27FC236}">
                <a16:creationId xmlns:a16="http://schemas.microsoft.com/office/drawing/2014/main" id="{3FECC25A-FEB1-4984-AF96-9D7358B6D1D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3AB4EC1-6844-4F18-9F2F-15AC96C06DBC}"/>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251045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4E5782C-0269-47CE-929E-39B8B9570DF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DE43724-7910-499A-9F83-1D58253FDF3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710FD78-E9C3-428B-9576-A6B4C4327CB1}"/>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5" name="Нижний колонтитул 4">
            <a:extLst>
              <a:ext uri="{FF2B5EF4-FFF2-40B4-BE49-F238E27FC236}">
                <a16:creationId xmlns:a16="http://schemas.microsoft.com/office/drawing/2014/main" id="{CD8348DA-B191-4B92-978C-127608DDAF3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2EA41D8-526E-4109-9309-70C743B54557}"/>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608239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61E971-E64B-4319-A8A7-CE256E7FFE6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975E048-8BEE-4D9E-8CCE-D158A1D540A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84DC649-A16E-48FB-A2AB-106D5361FAF8}"/>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5" name="Нижний колонтитул 4">
            <a:extLst>
              <a:ext uri="{FF2B5EF4-FFF2-40B4-BE49-F238E27FC236}">
                <a16:creationId xmlns:a16="http://schemas.microsoft.com/office/drawing/2014/main" id="{E97296FD-7963-4C70-B6E5-15D6E3BA345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B57EA36-555F-4EE4-AB03-93B22E1FFEBC}"/>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258203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33F5C4-A627-493D-BF3F-0CCF84B3CBF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3EC3EF9E-E3E9-4A72-AE68-78331CE2C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FB8182B-1BC8-445F-916C-78CA905733DD}"/>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5" name="Нижний колонтитул 4">
            <a:extLst>
              <a:ext uri="{FF2B5EF4-FFF2-40B4-BE49-F238E27FC236}">
                <a16:creationId xmlns:a16="http://schemas.microsoft.com/office/drawing/2014/main" id="{AAE81CD8-55DA-4299-A75B-54C2C0FC014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9AFCCEF-2464-4FAF-AFA5-45B8757F2914}"/>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116866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5C1E0-724E-46F3-84E6-44E4C5048A3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875E978-5485-4B27-ADE1-6751160A896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DE9B86B4-344F-493A-A419-96951DE9E0F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7018EBB-1EA8-4DD3-9E2C-2A681E13DC65}"/>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6" name="Нижний колонтитул 5">
            <a:extLst>
              <a:ext uri="{FF2B5EF4-FFF2-40B4-BE49-F238E27FC236}">
                <a16:creationId xmlns:a16="http://schemas.microsoft.com/office/drawing/2014/main" id="{E4E4FEBD-4D40-42D8-88FD-15A05AD138B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42FC251-2FF3-48EA-933C-0AE94C050BE3}"/>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360255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703B49-E4BC-4EA3-B0EF-8595194E879D}"/>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A88283E-BF48-45D3-90D7-75E30E2C2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DB6EAD68-AE8B-4865-91F6-20332E54772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569B9E8-A3EA-485B-B3B4-6DE3A10B46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C1E3979-79CE-41FD-80D7-4BB102DBBFB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BB4C4C4-1C14-49C0-B6B8-F962D2E41C2B}"/>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8" name="Нижний колонтитул 7">
            <a:extLst>
              <a:ext uri="{FF2B5EF4-FFF2-40B4-BE49-F238E27FC236}">
                <a16:creationId xmlns:a16="http://schemas.microsoft.com/office/drawing/2014/main" id="{81EDE488-06EE-4D8F-A3D7-AA5F98F738C7}"/>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2CA35024-4E75-438E-A4A0-9CCBE44BBA11}"/>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3498979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B3F0B6-AF58-4522-BAB5-78698D3E35C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91A7BC7A-760E-4FF4-AFA4-3E93EBB1CDD0}"/>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4" name="Нижний колонтитул 3">
            <a:extLst>
              <a:ext uri="{FF2B5EF4-FFF2-40B4-BE49-F238E27FC236}">
                <a16:creationId xmlns:a16="http://schemas.microsoft.com/office/drawing/2014/main" id="{4D1F0252-3005-440B-A5FF-FDE3C116AE6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E5817BDA-8648-4006-A1CE-FFB541C9333D}"/>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89919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BB7EA0E-5660-491C-9793-00163F73C6E9}"/>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3" name="Нижний колонтитул 2">
            <a:extLst>
              <a:ext uri="{FF2B5EF4-FFF2-40B4-BE49-F238E27FC236}">
                <a16:creationId xmlns:a16="http://schemas.microsoft.com/office/drawing/2014/main" id="{809F3231-08E5-4374-803F-DABC9FA53F69}"/>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862E121A-BB01-4AD6-8D49-907F204588BB}"/>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278642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533C5C-D395-4784-B693-96C205A3704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0E3CCF39-D067-4878-99EB-5EF1F1EC6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AC1B8F6-93ED-435C-8243-D842121C88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09E8A83-D610-4BAC-9F44-1A827E814D50}"/>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6" name="Нижний колонтитул 5">
            <a:extLst>
              <a:ext uri="{FF2B5EF4-FFF2-40B4-BE49-F238E27FC236}">
                <a16:creationId xmlns:a16="http://schemas.microsoft.com/office/drawing/2014/main" id="{F3BC8153-5BBE-4D43-AB47-37764617474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EC26902-242B-4435-A5A2-5DA38BF61A70}"/>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855387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70A3C2-4B42-448B-97C9-20FB176FDC7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D4D3543A-90F0-4830-9679-514B7525C8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4532F79B-96B9-4150-ACBA-B3E2C04D4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A231F7D-1A8B-48C1-AFEB-25160163E4BA}"/>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6" name="Нижний колонтитул 5">
            <a:extLst>
              <a:ext uri="{FF2B5EF4-FFF2-40B4-BE49-F238E27FC236}">
                <a16:creationId xmlns:a16="http://schemas.microsoft.com/office/drawing/2014/main" id="{B8120449-2579-44EA-9846-82EE965B739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2104968-6711-40A6-9A1D-030760EF869A}"/>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2901914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162CC9-158C-47A9-8E44-F7E5BBEB64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82A1C4C-599D-49E9-B1FC-368B94C1F3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8404A8E-B61A-4D7A-8D64-A4EEB22904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DA927-AE6A-44B7-AB3A-CF80C6E245FD}" type="datetimeFigureOut">
              <a:rPr lang="ru-RU" smtClean="0"/>
              <a:t>15.04.2020</a:t>
            </a:fld>
            <a:endParaRPr lang="ru-RU"/>
          </a:p>
        </p:txBody>
      </p:sp>
      <p:sp>
        <p:nvSpPr>
          <p:cNvPr id="5" name="Нижний колонтитул 4">
            <a:extLst>
              <a:ext uri="{FF2B5EF4-FFF2-40B4-BE49-F238E27FC236}">
                <a16:creationId xmlns:a16="http://schemas.microsoft.com/office/drawing/2014/main" id="{4356BB3B-B4C3-4547-A09F-868CD8A25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DB3B5517-05DE-4E3A-AA06-E7401986E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3796C-D20E-447B-A30C-4FE6882B07BF}" type="slidenum">
              <a:rPr lang="ru-RU" smtClean="0"/>
              <a:t>‹#›</a:t>
            </a:fld>
            <a:endParaRPr lang="ru-RU"/>
          </a:p>
        </p:txBody>
      </p:sp>
    </p:spTree>
    <p:extLst>
      <p:ext uri="{BB962C8B-B14F-4D97-AF65-F5344CB8AC3E}">
        <p14:creationId xmlns:p14="http://schemas.microsoft.com/office/powerpoint/2010/main" val="1391409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4B7D7484-41FF-48D8-A3D1-103F71FC2A46}"/>
              </a:ext>
            </a:extLst>
          </p:cNvPr>
          <p:cNvSpPr>
            <a:spLocks noGrp="1"/>
          </p:cNvSpPr>
          <p:nvPr>
            <p:ph type="ctrTitle"/>
          </p:nvPr>
        </p:nvSpPr>
        <p:spPr>
          <a:xfrm>
            <a:off x="838199" y="4525347"/>
            <a:ext cx="6801321" cy="1737360"/>
          </a:xfrm>
        </p:spPr>
        <p:txBody>
          <a:bodyPr anchor="ctr">
            <a:normAutofit/>
          </a:bodyPr>
          <a:lstStyle/>
          <a:p>
            <a:pPr algn="r"/>
            <a:r>
              <a:rPr lang="ru-RU" sz="3300" dirty="0">
                <a:latin typeface="Roboto Light" panose="02000000000000000000" pitchFamily="2" charset="0"/>
                <a:ea typeface="Roboto Light" panose="02000000000000000000" pitchFamily="2" charset="0"/>
              </a:rPr>
              <a:t>Стратегии управления запасами и заказами</a:t>
            </a:r>
          </a:p>
        </p:txBody>
      </p:sp>
      <p:sp>
        <p:nvSpPr>
          <p:cNvPr id="34" name="Oval 2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Oval 2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Oval 2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788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8B675-983E-49FE-9C00-E90DAD0683FB}"/>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Формулы модели Уилсона</a:t>
            </a:r>
          </a:p>
        </p:txBody>
      </p:sp>
      <p:sp>
        <p:nvSpPr>
          <p:cNvPr id="3" name="Объект 2">
            <a:extLst>
              <a:ext uri="{FF2B5EF4-FFF2-40B4-BE49-F238E27FC236}">
                <a16:creationId xmlns:a16="http://schemas.microsoft.com/office/drawing/2014/main" id="{11D8E2C3-0B21-46A6-8D74-2C5C30EF8ABD}"/>
              </a:ext>
            </a:extLst>
          </p:cNvPr>
          <p:cNvSpPr>
            <a:spLocks noGrp="1"/>
          </p:cNvSpPr>
          <p:nvPr>
            <p:ph idx="1"/>
          </p:nvPr>
        </p:nvSpPr>
        <p:spPr/>
        <p:txBody>
          <a:bodyPr>
            <a:normAutofit/>
          </a:bodyPr>
          <a:lstStyle/>
          <a:p>
            <a:pPr marL="0" indent="0">
              <a:buNone/>
            </a:pPr>
            <a:r>
              <a:rPr lang="ru-RU" sz="2400" dirty="0">
                <a:latin typeface="Roboto" panose="02000000000000000000" pitchFamily="2" charset="0"/>
                <a:ea typeface="Roboto" panose="02000000000000000000" pitchFamily="2" charset="0"/>
              </a:rPr>
              <a:t>График затрат на УЗ</a:t>
            </a:r>
          </a:p>
          <a:p>
            <a:pPr marL="0" indent="0">
              <a:buNone/>
            </a:pPr>
            <a:endParaRPr lang="ru-RU" sz="2400" dirty="0">
              <a:latin typeface="Roboto" panose="02000000000000000000" pitchFamily="2" charset="0"/>
              <a:ea typeface="Roboto" panose="02000000000000000000" pitchFamily="2" charset="0"/>
            </a:endParaRPr>
          </a:p>
          <a:p>
            <a:pPr marL="0" indent="0">
              <a:buNone/>
            </a:pPr>
            <a:r>
              <a:rPr lang="ru-RU" sz="2400" dirty="0">
                <a:latin typeface="Roboto" panose="02000000000000000000" pitchFamily="2" charset="0"/>
                <a:ea typeface="Roboto" panose="02000000000000000000" pitchFamily="2" charset="0"/>
              </a:rPr>
              <a:t> </a:t>
            </a:r>
          </a:p>
        </p:txBody>
      </p:sp>
      <p:pic>
        <p:nvPicPr>
          <p:cNvPr id="4" name="Рисунок 3">
            <a:extLst>
              <a:ext uri="{FF2B5EF4-FFF2-40B4-BE49-F238E27FC236}">
                <a16:creationId xmlns:a16="http://schemas.microsoft.com/office/drawing/2014/main" id="{49D55E31-63B5-48A2-AB79-757A2D6B8D2A}"/>
              </a:ext>
            </a:extLst>
          </p:cNvPr>
          <p:cNvPicPr>
            <a:picLocks noChangeAspect="1"/>
          </p:cNvPicPr>
          <p:nvPr/>
        </p:nvPicPr>
        <p:blipFill>
          <a:blip r:embed="rId2"/>
          <a:stretch>
            <a:fillRect/>
          </a:stretch>
        </p:blipFill>
        <p:spPr>
          <a:xfrm>
            <a:off x="2676366" y="2386013"/>
            <a:ext cx="6839268" cy="4181304"/>
          </a:xfrm>
          <a:prstGeom prst="rect">
            <a:avLst/>
          </a:prstGeom>
        </p:spPr>
      </p:pic>
    </p:spTree>
    <p:extLst>
      <p:ext uri="{BB962C8B-B14F-4D97-AF65-F5344CB8AC3E}">
        <p14:creationId xmlns:p14="http://schemas.microsoft.com/office/powerpoint/2010/main" val="3893580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8B675-983E-49FE-9C00-E90DAD0683FB}"/>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Модель планирования экономического размера партии</a:t>
            </a:r>
          </a:p>
        </p:txBody>
      </p:sp>
      <p:sp>
        <p:nvSpPr>
          <p:cNvPr id="3" name="Объект 2">
            <a:extLst>
              <a:ext uri="{FF2B5EF4-FFF2-40B4-BE49-F238E27FC236}">
                <a16:creationId xmlns:a16="http://schemas.microsoft.com/office/drawing/2014/main" id="{11D8E2C3-0B21-46A6-8D74-2C5C30EF8ABD}"/>
              </a:ext>
            </a:extLst>
          </p:cNvPr>
          <p:cNvSpPr>
            <a:spLocks noGrp="1"/>
          </p:cNvSpPr>
          <p:nvPr>
            <p:ph idx="1"/>
          </p:nvPr>
        </p:nvSpPr>
        <p:spPr/>
        <p:txBody>
          <a:bodyPr>
            <a:normAutofit/>
          </a:bodyPr>
          <a:lstStyle/>
          <a:p>
            <a:pPr marL="0" indent="0">
              <a:buNone/>
            </a:pPr>
            <a:r>
              <a:rPr lang="ru-RU" sz="2400" dirty="0">
                <a:latin typeface="Roboto" panose="02000000000000000000" pitchFamily="2" charset="0"/>
                <a:ea typeface="Roboto" panose="02000000000000000000" pitchFamily="2" charset="0"/>
              </a:rPr>
              <a:t>Модель Уилсона, используемую для моделирования процессов закупки продукции у внешнего поставщика, можно модифицировать и применять в случае собственного производства продукции. </a:t>
            </a:r>
          </a:p>
          <a:p>
            <a:pPr marL="0" indent="0">
              <a:buNone/>
            </a:pPr>
            <a:r>
              <a:rPr lang="ru-RU" sz="2400" dirty="0">
                <a:latin typeface="Roboto" panose="02000000000000000000" pitchFamily="2" charset="0"/>
                <a:ea typeface="Roboto" panose="02000000000000000000" pitchFamily="2" charset="0"/>
              </a:rPr>
              <a:t>На Рисунке схематично представлен некоторый производственный процесс. На первом станке производится партия деталей с интенсивностью λ деталей в единицу времени, которые используются на втором станке с интенсивностью υ [дет./ед.t].</a:t>
            </a:r>
          </a:p>
          <a:p>
            <a:pPr marL="0" indent="0">
              <a:buNone/>
            </a:pPr>
            <a:endParaRPr lang="ru-RU" sz="2400" dirty="0">
              <a:latin typeface="Roboto" panose="02000000000000000000" pitchFamily="2" charset="0"/>
              <a:ea typeface="Roboto" panose="02000000000000000000" pitchFamily="2" charset="0"/>
            </a:endParaRPr>
          </a:p>
        </p:txBody>
      </p:sp>
      <p:pic>
        <p:nvPicPr>
          <p:cNvPr id="4" name="Рисунок 3">
            <a:extLst>
              <a:ext uri="{FF2B5EF4-FFF2-40B4-BE49-F238E27FC236}">
                <a16:creationId xmlns:a16="http://schemas.microsoft.com/office/drawing/2014/main" id="{74120BC2-DF07-487D-9E1E-1C23FA984A37}"/>
              </a:ext>
            </a:extLst>
          </p:cNvPr>
          <p:cNvPicPr>
            <a:picLocks noChangeAspect="1"/>
          </p:cNvPicPr>
          <p:nvPr/>
        </p:nvPicPr>
        <p:blipFill>
          <a:blip r:embed="rId2"/>
          <a:stretch>
            <a:fillRect/>
          </a:stretch>
        </p:blipFill>
        <p:spPr>
          <a:xfrm>
            <a:off x="2898043" y="4553267"/>
            <a:ext cx="6395914" cy="1207453"/>
          </a:xfrm>
          <a:prstGeom prst="rect">
            <a:avLst/>
          </a:prstGeom>
        </p:spPr>
      </p:pic>
    </p:spTree>
    <p:extLst>
      <p:ext uri="{BB962C8B-B14F-4D97-AF65-F5344CB8AC3E}">
        <p14:creationId xmlns:p14="http://schemas.microsoft.com/office/powerpoint/2010/main" val="280441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8B675-983E-49FE-9C00-E90DAD0683FB}"/>
              </a:ext>
            </a:extLst>
          </p:cNvPr>
          <p:cNvSpPr>
            <a:spLocks noGrp="1"/>
          </p:cNvSpPr>
          <p:nvPr>
            <p:ph type="title"/>
          </p:nvPr>
        </p:nvSpPr>
        <p:spPr/>
        <p:txBody>
          <a:bodyPr>
            <a:normAutofit fontScale="90000"/>
          </a:bodyPr>
          <a:lstStyle/>
          <a:p>
            <a:r>
              <a:rPr lang="ru-RU" dirty="0">
                <a:solidFill>
                  <a:srgbClr val="6D7D62"/>
                </a:solidFill>
                <a:latin typeface="Roboto Light" panose="02000000000000000000" pitchFamily="2" charset="0"/>
                <a:ea typeface="Roboto Light" panose="02000000000000000000" pitchFamily="2" charset="0"/>
              </a:rPr>
              <a:t>Входные параметры модели планирования экономического размера партии</a:t>
            </a:r>
          </a:p>
        </p:txBody>
      </p:sp>
      <p:sp>
        <p:nvSpPr>
          <p:cNvPr id="3" name="Объект 2">
            <a:extLst>
              <a:ext uri="{FF2B5EF4-FFF2-40B4-BE49-F238E27FC236}">
                <a16:creationId xmlns:a16="http://schemas.microsoft.com/office/drawing/2014/main" id="{11D8E2C3-0B21-46A6-8D74-2C5C30EF8ABD}"/>
              </a:ext>
            </a:extLst>
          </p:cNvPr>
          <p:cNvSpPr>
            <a:spLocks noGrp="1"/>
          </p:cNvSpPr>
          <p:nvPr>
            <p:ph idx="1"/>
          </p:nvPr>
        </p:nvSpPr>
        <p:spPr/>
        <p:txBody>
          <a:bodyPr>
            <a:normAutofit/>
          </a:bodyPr>
          <a:lstStyle/>
          <a:p>
            <a:pPr marL="457200" indent="-457200">
              <a:buAutoNum type="arabicPeriod"/>
            </a:pPr>
            <a:r>
              <a:rPr lang="ru-RU" sz="2400" dirty="0">
                <a:latin typeface="Roboto" panose="02000000000000000000" pitchFamily="2" charset="0"/>
                <a:ea typeface="Roboto" panose="02000000000000000000" pitchFamily="2" charset="0"/>
              </a:rPr>
              <a:t>λ – интенсивность производства продукции первым станком, [ед. тов./ед. t]. </a:t>
            </a:r>
          </a:p>
          <a:p>
            <a:pPr marL="457200" indent="-457200">
              <a:buAutoNum type="arabicPeriod"/>
            </a:pPr>
            <a:r>
              <a:rPr lang="ru-RU" sz="2400" dirty="0">
                <a:latin typeface="Roboto" panose="02000000000000000000" pitchFamily="2" charset="0"/>
                <a:ea typeface="Roboto" panose="02000000000000000000" pitchFamily="2" charset="0"/>
              </a:rPr>
              <a:t>υ – интенсивность потребления запаса, [</a:t>
            </a:r>
            <a:r>
              <a:rPr lang="ru-RU" sz="2400" dirty="0" err="1">
                <a:latin typeface="Roboto" panose="02000000000000000000" pitchFamily="2" charset="0"/>
                <a:ea typeface="Roboto" panose="02000000000000000000" pitchFamily="2" charset="0"/>
              </a:rPr>
              <a:t>ед.тов</a:t>
            </a:r>
            <a:r>
              <a:rPr lang="ru-RU" sz="2400" dirty="0">
                <a:latin typeface="Roboto" panose="02000000000000000000" pitchFamily="2" charset="0"/>
                <a:ea typeface="Roboto" panose="02000000000000000000" pitchFamily="2" charset="0"/>
              </a:rPr>
              <a:t>./ед.t]. </a:t>
            </a:r>
          </a:p>
          <a:p>
            <a:pPr marL="457200" indent="-457200">
              <a:buAutoNum type="arabicPeriod"/>
            </a:pPr>
            <a:r>
              <a:rPr lang="ru-RU" sz="2400" dirty="0">
                <a:latin typeface="Roboto" panose="02000000000000000000" pitchFamily="2" charset="0"/>
                <a:ea typeface="Roboto" panose="02000000000000000000" pitchFamily="2" charset="0"/>
              </a:rPr>
              <a:t>s – затраты на хранение запаса, [руб./ед.тов.ед.t]. </a:t>
            </a:r>
          </a:p>
          <a:p>
            <a:pPr marL="457200" indent="-457200">
              <a:buAutoNum type="arabicPeriod"/>
            </a:pPr>
            <a:r>
              <a:rPr lang="ru-RU" sz="2400" dirty="0">
                <a:latin typeface="Roboto" panose="02000000000000000000" pitchFamily="2" charset="0"/>
                <a:ea typeface="Roboto" panose="02000000000000000000" pitchFamily="2" charset="0"/>
              </a:rPr>
              <a:t>K – затраты на осуществление заказа, включающие подготовку (переналадку) первого станка для производства продукции, потребляемой на втором станке, [руб.]. </a:t>
            </a:r>
          </a:p>
          <a:p>
            <a:pPr marL="457200" indent="-457200">
              <a:buAutoNum type="arabicPeriod"/>
            </a:pPr>
            <a:r>
              <a:rPr lang="ru-RU" sz="2400" dirty="0" err="1">
                <a:latin typeface="Roboto" panose="02000000000000000000" pitchFamily="2" charset="0"/>
                <a:ea typeface="Roboto" panose="02000000000000000000" pitchFamily="2" charset="0"/>
              </a:rPr>
              <a:t>tп</a:t>
            </a:r>
            <a:r>
              <a:rPr lang="ru-RU" sz="2400" dirty="0">
                <a:latin typeface="Roboto" panose="02000000000000000000" pitchFamily="2" charset="0"/>
                <a:ea typeface="Roboto" panose="02000000000000000000" pitchFamily="2" charset="0"/>
              </a:rPr>
              <a:t> – время подготовки производства (переналадки), [ед.t].</a:t>
            </a:r>
          </a:p>
        </p:txBody>
      </p:sp>
    </p:spTree>
    <p:extLst>
      <p:ext uri="{BB962C8B-B14F-4D97-AF65-F5344CB8AC3E}">
        <p14:creationId xmlns:p14="http://schemas.microsoft.com/office/powerpoint/2010/main" val="884343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8B675-983E-49FE-9C00-E90DAD0683FB}"/>
              </a:ext>
            </a:extLst>
          </p:cNvPr>
          <p:cNvSpPr>
            <a:spLocks noGrp="1"/>
          </p:cNvSpPr>
          <p:nvPr>
            <p:ph type="title"/>
          </p:nvPr>
        </p:nvSpPr>
        <p:spPr/>
        <p:txBody>
          <a:bodyPr>
            <a:normAutofit fontScale="90000"/>
          </a:bodyPr>
          <a:lstStyle/>
          <a:p>
            <a:r>
              <a:rPr lang="ru-RU" dirty="0">
                <a:solidFill>
                  <a:srgbClr val="6D7D62"/>
                </a:solidFill>
                <a:latin typeface="Roboto Light" panose="02000000000000000000" pitchFamily="2" charset="0"/>
                <a:ea typeface="Roboto Light" panose="02000000000000000000" pitchFamily="2" charset="0"/>
              </a:rPr>
              <a:t>Выходные параметры модели планирования экономического размера партии</a:t>
            </a:r>
          </a:p>
        </p:txBody>
      </p:sp>
      <p:sp>
        <p:nvSpPr>
          <p:cNvPr id="3" name="Объект 2">
            <a:extLst>
              <a:ext uri="{FF2B5EF4-FFF2-40B4-BE49-F238E27FC236}">
                <a16:creationId xmlns:a16="http://schemas.microsoft.com/office/drawing/2014/main" id="{11D8E2C3-0B21-46A6-8D74-2C5C30EF8ABD}"/>
              </a:ext>
            </a:extLst>
          </p:cNvPr>
          <p:cNvSpPr>
            <a:spLocks noGrp="1"/>
          </p:cNvSpPr>
          <p:nvPr>
            <p:ph idx="1"/>
          </p:nvPr>
        </p:nvSpPr>
        <p:spPr>
          <a:xfrm>
            <a:off x="838200" y="1997765"/>
            <a:ext cx="10515600" cy="4179198"/>
          </a:xfrm>
        </p:spPr>
        <p:txBody>
          <a:bodyPr>
            <a:normAutofit/>
          </a:bodyPr>
          <a:lstStyle/>
          <a:p>
            <a:pPr marL="457200" indent="-457200">
              <a:buAutoNum type="arabicPeriod"/>
            </a:pPr>
            <a:r>
              <a:rPr lang="ru-RU" sz="2400" dirty="0">
                <a:latin typeface="Roboto" panose="02000000000000000000" pitchFamily="2" charset="0"/>
                <a:ea typeface="Roboto" panose="02000000000000000000" pitchFamily="2" charset="0"/>
              </a:rPr>
              <a:t>1. Q – размер заказа, [ед. тов.]. </a:t>
            </a:r>
          </a:p>
          <a:p>
            <a:pPr marL="457200" indent="-457200">
              <a:buAutoNum type="arabicPeriod"/>
            </a:pPr>
            <a:r>
              <a:rPr lang="ru-RU" sz="2400" dirty="0">
                <a:latin typeface="Roboto" panose="02000000000000000000" pitchFamily="2" charset="0"/>
                <a:ea typeface="Roboto" panose="02000000000000000000" pitchFamily="2" charset="0"/>
              </a:rPr>
              <a:t>L – общие затраты на управление запасами в единицу времени, [руб./ед.t]. </a:t>
            </a:r>
          </a:p>
          <a:p>
            <a:pPr marL="457200" indent="-457200">
              <a:buAutoNum type="arabicPeriod"/>
            </a:pPr>
            <a:r>
              <a:rPr lang="ru-RU" sz="2400" dirty="0">
                <a:latin typeface="Roboto" panose="02000000000000000000" pitchFamily="2" charset="0"/>
                <a:ea typeface="Roboto" panose="02000000000000000000" pitchFamily="2" charset="0"/>
              </a:rPr>
              <a:t>τ – период запуска в производство партии заказа, т.е. время между включениями в работу первого станка, [ед. t]. </a:t>
            </a:r>
          </a:p>
          <a:p>
            <a:pPr marL="457200" indent="-457200">
              <a:buAutoNum type="arabicPeriod"/>
            </a:pPr>
            <a:r>
              <a:rPr lang="ru-RU" sz="2400" dirty="0">
                <a:latin typeface="Roboto" panose="02000000000000000000" pitchFamily="2" charset="0"/>
                <a:ea typeface="Roboto" panose="02000000000000000000" pitchFamily="2" charset="0"/>
              </a:rPr>
              <a:t>h0 – точка заказа, т.е. размер запаса, при котором надо подавать заказ на производство очередной партии, [ед. тов.]. </a:t>
            </a:r>
          </a:p>
        </p:txBody>
      </p:sp>
    </p:spTree>
    <p:extLst>
      <p:ext uri="{BB962C8B-B14F-4D97-AF65-F5344CB8AC3E}">
        <p14:creationId xmlns:p14="http://schemas.microsoft.com/office/powerpoint/2010/main" val="3291987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8B675-983E-49FE-9C00-E90DAD0683FB}"/>
              </a:ext>
            </a:extLst>
          </p:cNvPr>
          <p:cNvSpPr>
            <a:spLocks noGrp="1"/>
          </p:cNvSpPr>
          <p:nvPr>
            <p:ph type="title"/>
          </p:nvPr>
        </p:nvSpPr>
        <p:spPr/>
        <p:txBody>
          <a:bodyPr>
            <a:normAutofit fontScale="90000"/>
          </a:bodyPr>
          <a:lstStyle/>
          <a:p>
            <a:r>
              <a:rPr lang="ru-RU" dirty="0">
                <a:solidFill>
                  <a:srgbClr val="6D7D62"/>
                </a:solidFill>
                <a:latin typeface="Roboto Light" panose="02000000000000000000" pitchFamily="2" charset="0"/>
                <a:ea typeface="Roboto Light" panose="02000000000000000000" pitchFamily="2" charset="0"/>
              </a:rPr>
              <a:t>Выходные параметры модели планирования экономического размера партии</a:t>
            </a:r>
          </a:p>
        </p:txBody>
      </p:sp>
      <p:sp>
        <p:nvSpPr>
          <p:cNvPr id="3" name="Объект 2">
            <a:extLst>
              <a:ext uri="{FF2B5EF4-FFF2-40B4-BE49-F238E27FC236}">
                <a16:creationId xmlns:a16="http://schemas.microsoft.com/office/drawing/2014/main" id="{11D8E2C3-0B21-46A6-8D74-2C5C30EF8ABD}"/>
              </a:ext>
            </a:extLst>
          </p:cNvPr>
          <p:cNvSpPr>
            <a:spLocks noGrp="1"/>
          </p:cNvSpPr>
          <p:nvPr>
            <p:ph idx="1"/>
          </p:nvPr>
        </p:nvSpPr>
        <p:spPr>
          <a:xfrm>
            <a:off x="838200" y="1997765"/>
            <a:ext cx="10515600" cy="4179198"/>
          </a:xfrm>
        </p:spPr>
        <p:txBody>
          <a:bodyPr>
            <a:normAutofit/>
          </a:bodyPr>
          <a:lstStyle/>
          <a:p>
            <a:pPr marL="0" indent="0">
              <a:buNone/>
            </a:pPr>
            <a:r>
              <a:rPr lang="ru-RU" sz="2400" dirty="0">
                <a:latin typeface="Roboto" panose="02000000000000000000" pitchFamily="2" charset="0"/>
                <a:ea typeface="Roboto" panose="02000000000000000000" pitchFamily="2" charset="0"/>
              </a:rPr>
              <a:t>Изменение уровня запасов происходит следующим образом на Рисунке: </a:t>
            </a:r>
          </a:p>
          <a:p>
            <a:pPr marL="0" indent="0">
              <a:buNone/>
            </a:pPr>
            <a:r>
              <a:rPr lang="ru-RU" sz="2400" dirty="0">
                <a:latin typeface="Roboto" panose="02000000000000000000" pitchFamily="2" charset="0"/>
                <a:ea typeface="Roboto" panose="02000000000000000000" pitchFamily="2" charset="0"/>
              </a:rPr>
              <a:t>• в течение времени t1 работают оба станка, т.е. продукция производится и потребляется одновременно, вследствие чего запаса накапливается с интенсивностью (λ-υ); </a:t>
            </a:r>
          </a:p>
          <a:p>
            <a:pPr marL="0" indent="0">
              <a:buNone/>
            </a:pPr>
            <a:r>
              <a:rPr lang="ru-RU" sz="2400" dirty="0">
                <a:latin typeface="Roboto" panose="02000000000000000000" pitchFamily="2" charset="0"/>
                <a:ea typeface="Roboto" panose="02000000000000000000" pitchFamily="2" charset="0"/>
              </a:rPr>
              <a:t>• в течение времени t2 работает только второй станок, потребляя накопившийся запас с интенсивностью υ.</a:t>
            </a:r>
          </a:p>
          <a:p>
            <a:pPr marL="0" indent="0">
              <a:buNone/>
            </a:pPr>
            <a:endParaRPr lang="ru-RU"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38308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8B675-983E-49FE-9C00-E90DAD0683FB}"/>
              </a:ext>
            </a:extLst>
          </p:cNvPr>
          <p:cNvSpPr>
            <a:spLocks noGrp="1"/>
          </p:cNvSpPr>
          <p:nvPr>
            <p:ph type="title"/>
          </p:nvPr>
        </p:nvSpPr>
        <p:spPr/>
        <p:txBody>
          <a:bodyPr>
            <a:normAutofit fontScale="90000"/>
          </a:bodyPr>
          <a:lstStyle/>
          <a:p>
            <a:r>
              <a:rPr lang="ru-RU" dirty="0">
                <a:solidFill>
                  <a:srgbClr val="6D7D62"/>
                </a:solidFill>
                <a:latin typeface="Roboto Light" panose="02000000000000000000" pitchFamily="2" charset="0"/>
                <a:ea typeface="Roboto Light" panose="02000000000000000000" pitchFamily="2" charset="0"/>
              </a:rPr>
              <a:t>Выходные параметры модели планирования экономического размера партии</a:t>
            </a:r>
          </a:p>
        </p:txBody>
      </p:sp>
      <p:pic>
        <p:nvPicPr>
          <p:cNvPr id="5" name="Объект 4">
            <a:extLst>
              <a:ext uri="{FF2B5EF4-FFF2-40B4-BE49-F238E27FC236}">
                <a16:creationId xmlns:a16="http://schemas.microsoft.com/office/drawing/2014/main" id="{8E8470BC-AC50-4104-A4C0-0B3D01B9913F}"/>
              </a:ext>
            </a:extLst>
          </p:cNvPr>
          <p:cNvPicPr>
            <a:picLocks noGrp="1" noChangeAspect="1"/>
          </p:cNvPicPr>
          <p:nvPr>
            <p:ph idx="1"/>
          </p:nvPr>
        </p:nvPicPr>
        <p:blipFill>
          <a:blip r:embed="rId2"/>
          <a:stretch>
            <a:fillRect/>
          </a:stretch>
        </p:blipFill>
        <p:spPr>
          <a:xfrm>
            <a:off x="3180842" y="1997075"/>
            <a:ext cx="5830315" cy="4179888"/>
          </a:xfrm>
          <a:prstGeom prst="rect">
            <a:avLst/>
          </a:prstGeom>
        </p:spPr>
      </p:pic>
    </p:spTree>
    <p:extLst>
      <p:ext uri="{BB962C8B-B14F-4D97-AF65-F5344CB8AC3E}">
        <p14:creationId xmlns:p14="http://schemas.microsoft.com/office/powerpoint/2010/main" val="3944268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8B675-983E-49FE-9C00-E90DAD0683FB}"/>
              </a:ext>
            </a:extLst>
          </p:cNvPr>
          <p:cNvSpPr>
            <a:spLocks noGrp="1"/>
          </p:cNvSpPr>
          <p:nvPr>
            <p:ph type="title"/>
          </p:nvPr>
        </p:nvSpPr>
        <p:spPr>
          <a:xfrm>
            <a:off x="838200" y="365125"/>
            <a:ext cx="10515600" cy="1325563"/>
          </a:xfrm>
        </p:spPr>
        <p:txBody>
          <a:bodyPr>
            <a:normAutofit/>
          </a:bodyPr>
          <a:lstStyle/>
          <a:p>
            <a:r>
              <a:rPr lang="ru-RU">
                <a:solidFill>
                  <a:srgbClr val="6D7D62"/>
                </a:solidFill>
                <a:latin typeface="Roboto Light" panose="02000000000000000000" pitchFamily="2" charset="0"/>
                <a:ea typeface="Roboto Light" panose="02000000000000000000" pitchFamily="2" charset="0"/>
              </a:rPr>
              <a:t>Формулы модели планирования экономического размера партии</a:t>
            </a:r>
            <a:endParaRPr lang="ru-RU" dirty="0">
              <a:solidFill>
                <a:srgbClr val="6D7D62"/>
              </a:solidFill>
              <a:latin typeface="Roboto Light" panose="02000000000000000000" pitchFamily="2" charset="0"/>
              <a:ea typeface="Roboto Light" panose="02000000000000000000" pitchFamily="2" charset="0"/>
            </a:endParaRPr>
          </a:p>
        </p:txBody>
      </p:sp>
      <p:pic>
        <p:nvPicPr>
          <p:cNvPr id="6" name="Объект 5">
            <a:extLst>
              <a:ext uri="{FF2B5EF4-FFF2-40B4-BE49-F238E27FC236}">
                <a16:creationId xmlns:a16="http://schemas.microsoft.com/office/drawing/2014/main" id="{674DDDED-93B1-4184-86B6-7B8694829215}"/>
              </a:ext>
            </a:extLst>
          </p:cNvPr>
          <p:cNvPicPr>
            <a:picLocks noGrp="1" noChangeAspect="1"/>
          </p:cNvPicPr>
          <p:nvPr>
            <p:ph idx="1"/>
          </p:nvPr>
        </p:nvPicPr>
        <p:blipFill>
          <a:blip r:embed="rId2"/>
          <a:stretch>
            <a:fillRect/>
          </a:stretch>
        </p:blipFill>
        <p:spPr>
          <a:xfrm>
            <a:off x="838200" y="2430317"/>
            <a:ext cx="10515600" cy="3141953"/>
          </a:xfrm>
          <a:prstGeom prst="rect">
            <a:avLst/>
          </a:prstGeom>
        </p:spPr>
      </p:pic>
    </p:spTree>
    <p:extLst>
      <p:ext uri="{BB962C8B-B14F-4D97-AF65-F5344CB8AC3E}">
        <p14:creationId xmlns:p14="http://schemas.microsoft.com/office/powerpoint/2010/main" val="1768721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8B675-983E-49FE-9C00-E90DAD0683FB}"/>
              </a:ext>
            </a:extLst>
          </p:cNvPr>
          <p:cNvSpPr>
            <a:spLocks noGrp="1"/>
          </p:cNvSpPr>
          <p:nvPr>
            <p:ph type="title"/>
          </p:nvPr>
        </p:nvSpPr>
        <p:spPr>
          <a:xfrm>
            <a:off x="838200" y="365125"/>
            <a:ext cx="10515600" cy="1325563"/>
          </a:xfrm>
        </p:spPr>
        <p:txBody>
          <a:bodyPr>
            <a:normAutofit/>
          </a:bodyPr>
          <a:lstStyle/>
          <a:p>
            <a:r>
              <a:rPr lang="ru-RU">
                <a:solidFill>
                  <a:srgbClr val="6D7D62"/>
                </a:solidFill>
                <a:latin typeface="Roboto Light" panose="02000000000000000000" pitchFamily="2" charset="0"/>
                <a:ea typeface="Roboto Light" panose="02000000000000000000" pitchFamily="2" charset="0"/>
              </a:rPr>
              <a:t>Формулы модели планирования экономического размера партии</a:t>
            </a:r>
            <a:endParaRPr lang="ru-RU" dirty="0">
              <a:solidFill>
                <a:srgbClr val="6D7D62"/>
              </a:solidFill>
              <a:latin typeface="Roboto Light" panose="02000000000000000000" pitchFamily="2" charset="0"/>
              <a:ea typeface="Roboto Light" panose="02000000000000000000" pitchFamily="2" charset="0"/>
            </a:endParaRPr>
          </a:p>
        </p:txBody>
      </p:sp>
      <p:pic>
        <p:nvPicPr>
          <p:cNvPr id="6" name="Объект 5">
            <a:extLst>
              <a:ext uri="{FF2B5EF4-FFF2-40B4-BE49-F238E27FC236}">
                <a16:creationId xmlns:a16="http://schemas.microsoft.com/office/drawing/2014/main" id="{674DDDED-93B1-4184-86B6-7B8694829215}"/>
              </a:ext>
            </a:extLst>
          </p:cNvPr>
          <p:cNvPicPr>
            <a:picLocks noGrp="1" noChangeAspect="1"/>
          </p:cNvPicPr>
          <p:nvPr>
            <p:ph idx="1"/>
          </p:nvPr>
        </p:nvPicPr>
        <p:blipFill>
          <a:blip r:embed="rId2"/>
          <a:stretch>
            <a:fillRect/>
          </a:stretch>
        </p:blipFill>
        <p:spPr>
          <a:xfrm>
            <a:off x="838200" y="2430317"/>
            <a:ext cx="10515600" cy="3141953"/>
          </a:xfrm>
          <a:prstGeom prst="rect">
            <a:avLst/>
          </a:prstGeom>
        </p:spPr>
      </p:pic>
    </p:spTree>
    <p:extLst>
      <p:ext uri="{BB962C8B-B14F-4D97-AF65-F5344CB8AC3E}">
        <p14:creationId xmlns:p14="http://schemas.microsoft.com/office/powerpoint/2010/main" val="4048874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8B675-983E-49FE-9C00-E90DAD0683FB}"/>
              </a:ext>
            </a:extLst>
          </p:cNvPr>
          <p:cNvSpPr>
            <a:spLocks noGrp="1"/>
          </p:cNvSpPr>
          <p:nvPr>
            <p:ph type="title"/>
          </p:nvPr>
        </p:nvSpPr>
        <p:spPr>
          <a:xfrm>
            <a:off x="838200" y="365125"/>
            <a:ext cx="10515600" cy="1325563"/>
          </a:xfrm>
        </p:spPr>
        <p:txBody>
          <a:bodyPr>
            <a:normAutofit/>
          </a:bodyPr>
          <a:lstStyle/>
          <a:p>
            <a:r>
              <a:rPr lang="ru-RU" dirty="0">
                <a:solidFill>
                  <a:srgbClr val="6D7D62"/>
                </a:solidFill>
                <a:latin typeface="Roboto Light" panose="02000000000000000000" pitchFamily="2" charset="0"/>
                <a:ea typeface="Roboto Light" panose="02000000000000000000" pitchFamily="2" charset="0"/>
              </a:rPr>
              <a:t>Методические рекомендации</a:t>
            </a:r>
          </a:p>
        </p:txBody>
      </p:sp>
      <p:sp>
        <p:nvSpPr>
          <p:cNvPr id="4" name="Объект 3">
            <a:extLst>
              <a:ext uri="{FF2B5EF4-FFF2-40B4-BE49-F238E27FC236}">
                <a16:creationId xmlns:a16="http://schemas.microsoft.com/office/drawing/2014/main" id="{8F8BB29F-C03A-416F-A258-2E3E4B9557FF}"/>
              </a:ext>
            </a:extLst>
          </p:cNvPr>
          <p:cNvSpPr>
            <a:spLocks noGrp="1"/>
          </p:cNvSpPr>
          <p:nvPr>
            <p:ph idx="1"/>
          </p:nvPr>
        </p:nvSpPr>
        <p:spPr/>
        <p:txBody>
          <a:bodyPr/>
          <a:lstStyle/>
          <a:p>
            <a:pPr marL="0" indent="0">
              <a:buNone/>
            </a:pPr>
            <a:r>
              <a:rPr lang="ru-RU" dirty="0">
                <a:latin typeface="Roboto" panose="02000000000000000000" pitchFamily="2" charset="0"/>
                <a:ea typeface="Roboto" panose="02000000000000000000" pitchFamily="2" charset="0"/>
              </a:rPr>
              <a:t>Основная сложность при решении задач по УЗ состоит в правильном определении входных параметров задачи, поскольку не всегда в условии их числовые величины задаются в явном виде. При использовании формул модели УЗ необходимо внимательно следить за тем, чтобы все используемые в формуле числовые величины были согласованы по единицам измерения. Так, например, оба параметра s и υ должны быть приведены к одним и тем же временных единицам (к дням, к сменам или к годам), параметры K и s должны измеряться в одних и тех же денежных единицах и т.д. </a:t>
            </a:r>
          </a:p>
        </p:txBody>
      </p:sp>
    </p:spTree>
    <p:extLst>
      <p:ext uri="{BB962C8B-B14F-4D97-AF65-F5344CB8AC3E}">
        <p14:creationId xmlns:p14="http://schemas.microsoft.com/office/powerpoint/2010/main" val="1213175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8B675-983E-49FE-9C00-E90DAD0683FB}"/>
              </a:ext>
            </a:extLst>
          </p:cNvPr>
          <p:cNvSpPr>
            <a:spLocks noGrp="1"/>
          </p:cNvSpPr>
          <p:nvPr>
            <p:ph type="title"/>
          </p:nvPr>
        </p:nvSpPr>
        <p:spPr>
          <a:xfrm>
            <a:off x="838200" y="365125"/>
            <a:ext cx="10515600" cy="1325563"/>
          </a:xfrm>
        </p:spPr>
        <p:txBody>
          <a:bodyPr>
            <a:normAutofit/>
          </a:bodyPr>
          <a:lstStyle/>
          <a:p>
            <a:r>
              <a:rPr lang="ru-RU" dirty="0">
                <a:solidFill>
                  <a:srgbClr val="6D7D62"/>
                </a:solidFill>
                <a:latin typeface="Roboto Light" panose="02000000000000000000" pitchFamily="2" charset="0"/>
                <a:ea typeface="Roboto Light" panose="02000000000000000000" pitchFamily="2" charset="0"/>
              </a:rPr>
              <a:t>Пример</a:t>
            </a:r>
          </a:p>
        </p:txBody>
      </p:sp>
      <p:sp>
        <p:nvSpPr>
          <p:cNvPr id="4" name="Объект 3">
            <a:extLst>
              <a:ext uri="{FF2B5EF4-FFF2-40B4-BE49-F238E27FC236}">
                <a16:creationId xmlns:a16="http://schemas.microsoft.com/office/drawing/2014/main" id="{8F8BB29F-C03A-416F-A258-2E3E4B9557FF}"/>
              </a:ext>
            </a:extLst>
          </p:cNvPr>
          <p:cNvSpPr>
            <a:spLocks noGrp="1"/>
          </p:cNvSpPr>
          <p:nvPr>
            <p:ph idx="1"/>
          </p:nvPr>
        </p:nvSpPr>
        <p:spPr/>
        <p:txBody>
          <a:bodyPr/>
          <a:lstStyle/>
          <a:p>
            <a:pPr marL="0" indent="0">
              <a:buNone/>
            </a:pPr>
            <a:r>
              <a:rPr lang="ru-RU" dirty="0"/>
              <a:t>На некотором станке производятся детали в количестве 2000 штук в месяц. Эти детали используются для производства продукции на другом станке с интенсивностью 500 шт. в месяц. По оценкам специалистов компании, издержки хранения составляют 50 коп. в год за одну деталь. Стоимость производства одной детали равна 2,50 руб., а стоимость на подготовку производства составляет 1000 руб. Каким должен быть размер партии деталей, производимой на первом станке, с какой частотой следует запускать производство этих партий?</a:t>
            </a:r>
          </a:p>
        </p:txBody>
      </p:sp>
    </p:spTree>
    <p:extLst>
      <p:ext uri="{BB962C8B-B14F-4D97-AF65-F5344CB8AC3E}">
        <p14:creationId xmlns:p14="http://schemas.microsoft.com/office/powerpoint/2010/main" val="4098184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8B675-983E-49FE-9C00-E90DAD0683FB}"/>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Решаемые задачи</a:t>
            </a:r>
          </a:p>
        </p:txBody>
      </p:sp>
      <p:sp>
        <p:nvSpPr>
          <p:cNvPr id="3" name="Объект 2">
            <a:extLst>
              <a:ext uri="{FF2B5EF4-FFF2-40B4-BE49-F238E27FC236}">
                <a16:creationId xmlns:a16="http://schemas.microsoft.com/office/drawing/2014/main" id="{11D8E2C3-0B21-46A6-8D74-2C5C30EF8ABD}"/>
              </a:ext>
            </a:extLst>
          </p:cNvPr>
          <p:cNvSpPr>
            <a:spLocks noGrp="1"/>
          </p:cNvSpPr>
          <p:nvPr>
            <p:ph idx="1"/>
          </p:nvPr>
        </p:nvSpPr>
        <p:spPr/>
        <p:txBody>
          <a:bodyPr>
            <a:normAutofit fontScale="92500" lnSpcReduction="10000"/>
          </a:bodyPr>
          <a:lstStyle/>
          <a:p>
            <a:pPr marL="0" indent="0">
              <a:buNone/>
            </a:pPr>
            <a:r>
              <a:rPr lang="ru-RU" dirty="0">
                <a:latin typeface="Roboto" panose="02000000000000000000" pitchFamily="2" charset="0"/>
                <a:ea typeface="Roboto" panose="02000000000000000000" pitchFamily="2" charset="0"/>
              </a:rPr>
              <a:t>Задача управления запасами возникает, когда необходимо создать запас материальных ресурсов или предметов потребления с целью удовлетворения спроса на заданном интервале времени (конечном или бесконечном).</a:t>
            </a:r>
            <a:endParaRPr lang="en-US" dirty="0">
              <a:latin typeface="Roboto" panose="02000000000000000000" pitchFamily="2" charset="0"/>
              <a:ea typeface="Roboto" panose="02000000000000000000" pitchFamily="2" charset="0"/>
            </a:endParaRPr>
          </a:p>
          <a:p>
            <a:pPr marL="0" indent="0">
              <a:buNone/>
            </a:pPr>
            <a:r>
              <a:rPr lang="ru-RU" dirty="0">
                <a:latin typeface="Roboto" panose="02000000000000000000" pitchFamily="2" charset="0"/>
                <a:ea typeface="Roboto" panose="02000000000000000000" pitchFamily="2" charset="0"/>
              </a:rPr>
              <a:t>В любой задаче управления запасами требуется определять количество заказываемой продукции и сроки размещения заказа. Спрос можно удовлетворить путём однократного создания запаса на весь рассматриваемый период времени или посредством создания запаса для каждой единицы времени этого периода. Эти два случая соответствую избыточному запасу (по отношению к единице времени) и недостаточному запасу (по отношению к полному периоду времени). </a:t>
            </a:r>
          </a:p>
        </p:txBody>
      </p:sp>
    </p:spTree>
    <p:extLst>
      <p:ext uri="{BB962C8B-B14F-4D97-AF65-F5344CB8AC3E}">
        <p14:creationId xmlns:p14="http://schemas.microsoft.com/office/powerpoint/2010/main" val="3592660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8B675-983E-49FE-9C00-E90DAD0683FB}"/>
              </a:ext>
            </a:extLst>
          </p:cNvPr>
          <p:cNvSpPr>
            <a:spLocks noGrp="1"/>
          </p:cNvSpPr>
          <p:nvPr>
            <p:ph type="title"/>
          </p:nvPr>
        </p:nvSpPr>
        <p:spPr>
          <a:xfrm>
            <a:off x="838200" y="365125"/>
            <a:ext cx="10515600" cy="1325563"/>
          </a:xfrm>
        </p:spPr>
        <p:txBody>
          <a:bodyPr>
            <a:normAutofit/>
          </a:bodyPr>
          <a:lstStyle/>
          <a:p>
            <a:r>
              <a:rPr lang="ru-RU" dirty="0">
                <a:solidFill>
                  <a:srgbClr val="6D7D62"/>
                </a:solidFill>
                <a:latin typeface="Roboto Light" panose="02000000000000000000" pitchFamily="2" charset="0"/>
                <a:ea typeface="Roboto Light" panose="02000000000000000000" pitchFamily="2" charset="0"/>
              </a:rPr>
              <a:t>Решение</a:t>
            </a:r>
          </a:p>
        </p:txBody>
      </p:sp>
      <p:sp>
        <p:nvSpPr>
          <p:cNvPr id="4" name="Объект 3">
            <a:extLst>
              <a:ext uri="{FF2B5EF4-FFF2-40B4-BE49-F238E27FC236}">
                <a16:creationId xmlns:a16="http://schemas.microsoft.com/office/drawing/2014/main" id="{8F8BB29F-C03A-416F-A258-2E3E4B9557FF}"/>
              </a:ext>
            </a:extLst>
          </p:cNvPr>
          <p:cNvSpPr>
            <a:spLocks noGrp="1"/>
          </p:cNvSpPr>
          <p:nvPr>
            <p:ph idx="1"/>
          </p:nvPr>
        </p:nvSpPr>
        <p:spPr/>
        <p:txBody>
          <a:bodyPr/>
          <a:lstStyle/>
          <a:p>
            <a:pPr marL="0" indent="0">
              <a:buNone/>
            </a:pPr>
            <a:r>
              <a:rPr lang="ru-RU" sz="2400" dirty="0">
                <a:latin typeface="Roboto" panose="02000000000000000000" pitchFamily="2" charset="0"/>
                <a:ea typeface="Roboto" panose="02000000000000000000" pitchFamily="2" charset="0"/>
              </a:rPr>
              <a:t>K=1000 руб., λ=2000 шт. в месяц или 24000 шт. в год, υ=500 шт. в месяц или 6000 шт. в год, s=0,50 руб. в год за деталь. В данной ситуации необходимо использовать модель планирования экономичного 48 размера партии:</a:t>
            </a:r>
            <a:endParaRPr lang="en-US" sz="2400" dirty="0">
              <a:latin typeface="Roboto" panose="02000000000000000000" pitchFamily="2" charset="0"/>
              <a:ea typeface="Roboto" panose="02000000000000000000" pitchFamily="2" charset="0"/>
            </a:endParaRPr>
          </a:p>
          <a:p>
            <a:pPr marL="0" indent="0">
              <a:buNone/>
            </a:pPr>
            <a:endParaRPr lang="en-US" sz="2400" dirty="0">
              <a:latin typeface="Roboto" panose="02000000000000000000" pitchFamily="2" charset="0"/>
              <a:ea typeface="Roboto" panose="02000000000000000000" pitchFamily="2" charset="0"/>
            </a:endParaRPr>
          </a:p>
          <a:p>
            <a:pPr marL="0" indent="0">
              <a:buNone/>
            </a:pPr>
            <a:endParaRPr lang="ru-RU" sz="2400" dirty="0">
              <a:latin typeface="Roboto" panose="02000000000000000000" pitchFamily="2" charset="0"/>
              <a:ea typeface="Roboto" panose="02000000000000000000" pitchFamily="2" charset="0"/>
            </a:endParaRPr>
          </a:p>
          <a:p>
            <a:pPr marL="0" indent="0">
              <a:buNone/>
            </a:pPr>
            <a:r>
              <a:rPr lang="ru-RU" sz="2400" dirty="0">
                <a:latin typeface="Roboto" panose="02000000000000000000" pitchFamily="2" charset="0"/>
                <a:ea typeface="Roboto" panose="02000000000000000000" pitchFamily="2" charset="0"/>
              </a:rPr>
              <a:t>Частота запуска деталей в производство равна:</a:t>
            </a:r>
          </a:p>
          <a:p>
            <a:pPr marL="0" indent="0">
              <a:buNone/>
            </a:pPr>
            <a:endParaRPr lang="ru-RU" sz="2400" dirty="0">
              <a:latin typeface="Roboto" panose="02000000000000000000" pitchFamily="2" charset="0"/>
              <a:ea typeface="Roboto" panose="02000000000000000000" pitchFamily="2" charset="0"/>
            </a:endParaRPr>
          </a:p>
          <a:p>
            <a:pPr marL="0" indent="0">
              <a:buNone/>
            </a:pPr>
            <a:endParaRPr lang="ru-RU" sz="2400" dirty="0">
              <a:latin typeface="Roboto" panose="02000000000000000000" pitchFamily="2" charset="0"/>
              <a:ea typeface="Roboto" panose="02000000000000000000" pitchFamily="2" charset="0"/>
            </a:endParaRPr>
          </a:p>
          <a:p>
            <a:pPr marL="0" indent="0">
              <a:buNone/>
            </a:pPr>
            <a:endParaRPr lang="ru-RU" dirty="0"/>
          </a:p>
          <a:p>
            <a:pPr marL="0" indent="0">
              <a:buNone/>
            </a:pPr>
            <a:endParaRPr lang="ru-RU" dirty="0"/>
          </a:p>
          <a:p>
            <a:pPr marL="0" indent="0">
              <a:buNone/>
            </a:pPr>
            <a:endParaRPr lang="ru-RU" dirty="0"/>
          </a:p>
          <a:p>
            <a:pPr marL="0" indent="0">
              <a:buNone/>
            </a:pPr>
            <a:endParaRPr lang="ru-RU" dirty="0"/>
          </a:p>
        </p:txBody>
      </p:sp>
      <p:pic>
        <p:nvPicPr>
          <p:cNvPr id="3" name="Рисунок 2">
            <a:extLst>
              <a:ext uri="{FF2B5EF4-FFF2-40B4-BE49-F238E27FC236}">
                <a16:creationId xmlns:a16="http://schemas.microsoft.com/office/drawing/2014/main" id="{4E227804-DDFB-47B7-A2FE-2BB780AF16AE}"/>
              </a:ext>
            </a:extLst>
          </p:cNvPr>
          <p:cNvPicPr>
            <a:picLocks noChangeAspect="1"/>
          </p:cNvPicPr>
          <p:nvPr/>
        </p:nvPicPr>
        <p:blipFill>
          <a:blip r:embed="rId2"/>
          <a:stretch>
            <a:fillRect/>
          </a:stretch>
        </p:blipFill>
        <p:spPr>
          <a:xfrm>
            <a:off x="1983063" y="3363119"/>
            <a:ext cx="7629525" cy="638175"/>
          </a:xfrm>
          <a:prstGeom prst="rect">
            <a:avLst/>
          </a:prstGeom>
        </p:spPr>
      </p:pic>
      <p:pic>
        <p:nvPicPr>
          <p:cNvPr id="5" name="Рисунок 4">
            <a:extLst>
              <a:ext uri="{FF2B5EF4-FFF2-40B4-BE49-F238E27FC236}">
                <a16:creationId xmlns:a16="http://schemas.microsoft.com/office/drawing/2014/main" id="{6AD83BF4-1BA9-4D57-BCFF-491AEFD1E756}"/>
              </a:ext>
            </a:extLst>
          </p:cNvPr>
          <p:cNvPicPr>
            <a:picLocks noChangeAspect="1"/>
          </p:cNvPicPr>
          <p:nvPr/>
        </p:nvPicPr>
        <p:blipFill>
          <a:blip r:embed="rId3"/>
          <a:stretch>
            <a:fillRect/>
          </a:stretch>
        </p:blipFill>
        <p:spPr>
          <a:xfrm>
            <a:off x="3076575" y="4670742"/>
            <a:ext cx="6038850" cy="523875"/>
          </a:xfrm>
          <a:prstGeom prst="rect">
            <a:avLst/>
          </a:prstGeom>
        </p:spPr>
      </p:pic>
    </p:spTree>
    <p:extLst>
      <p:ext uri="{BB962C8B-B14F-4D97-AF65-F5344CB8AC3E}">
        <p14:creationId xmlns:p14="http://schemas.microsoft.com/office/powerpoint/2010/main" val="3586796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8B675-983E-49FE-9C00-E90DAD0683FB}"/>
              </a:ext>
            </a:extLst>
          </p:cNvPr>
          <p:cNvSpPr>
            <a:spLocks noGrp="1"/>
          </p:cNvSpPr>
          <p:nvPr>
            <p:ph type="title"/>
          </p:nvPr>
        </p:nvSpPr>
        <p:spPr>
          <a:xfrm>
            <a:off x="838200" y="365125"/>
            <a:ext cx="10515600" cy="1325563"/>
          </a:xfrm>
        </p:spPr>
        <p:txBody>
          <a:bodyPr>
            <a:normAutofit/>
          </a:bodyPr>
          <a:lstStyle/>
          <a:p>
            <a:r>
              <a:rPr lang="ru-RU" dirty="0">
                <a:solidFill>
                  <a:srgbClr val="6D7D62"/>
                </a:solidFill>
                <a:latin typeface="Roboto Light" panose="02000000000000000000" pitchFamily="2" charset="0"/>
                <a:ea typeface="Roboto Light" panose="02000000000000000000" pitchFamily="2" charset="0"/>
              </a:rPr>
              <a:t>Решение</a:t>
            </a:r>
          </a:p>
        </p:txBody>
      </p:sp>
      <p:sp>
        <p:nvSpPr>
          <p:cNvPr id="4" name="Объект 3">
            <a:extLst>
              <a:ext uri="{FF2B5EF4-FFF2-40B4-BE49-F238E27FC236}">
                <a16:creationId xmlns:a16="http://schemas.microsoft.com/office/drawing/2014/main" id="{8F8BB29F-C03A-416F-A258-2E3E4B9557FF}"/>
              </a:ext>
            </a:extLst>
          </p:cNvPr>
          <p:cNvSpPr>
            <a:spLocks noGrp="1"/>
          </p:cNvSpPr>
          <p:nvPr>
            <p:ph idx="1"/>
          </p:nvPr>
        </p:nvSpPr>
        <p:spPr/>
        <p:txBody>
          <a:bodyPr/>
          <a:lstStyle/>
          <a:p>
            <a:pPr marL="0" indent="0">
              <a:buNone/>
            </a:pPr>
            <a:r>
              <a:rPr lang="ru-RU" sz="2400" dirty="0">
                <a:latin typeface="Roboto" panose="02000000000000000000" pitchFamily="2" charset="0"/>
                <a:ea typeface="Roboto" panose="02000000000000000000" pitchFamily="2" charset="0"/>
              </a:rPr>
              <a:t>Общие затраты на УЗ составляют:</a:t>
            </a:r>
          </a:p>
          <a:p>
            <a:pPr marL="0" indent="0">
              <a:buNone/>
            </a:pPr>
            <a:endParaRPr lang="ru-RU" sz="2400" dirty="0">
              <a:latin typeface="Roboto" panose="02000000000000000000" pitchFamily="2" charset="0"/>
              <a:ea typeface="Roboto" panose="02000000000000000000" pitchFamily="2" charset="0"/>
            </a:endParaRPr>
          </a:p>
          <a:p>
            <a:pPr marL="0" indent="0">
              <a:buNone/>
            </a:pPr>
            <a:endParaRPr lang="ru-RU" sz="2400" dirty="0">
              <a:latin typeface="Roboto" panose="02000000000000000000" pitchFamily="2" charset="0"/>
              <a:ea typeface="Roboto" panose="02000000000000000000" pitchFamily="2" charset="0"/>
            </a:endParaRPr>
          </a:p>
          <a:p>
            <a:pPr marL="0" indent="0">
              <a:buNone/>
            </a:pPr>
            <a:endParaRPr lang="ru-RU" dirty="0"/>
          </a:p>
          <a:p>
            <a:pPr marL="0" indent="0">
              <a:buNone/>
            </a:pPr>
            <a:endParaRPr lang="ru-RU" dirty="0"/>
          </a:p>
          <a:p>
            <a:pPr marL="0" indent="0">
              <a:buNone/>
            </a:pPr>
            <a:endParaRPr lang="ru-RU" dirty="0"/>
          </a:p>
          <a:p>
            <a:pPr marL="0" indent="0">
              <a:buNone/>
            </a:pPr>
            <a:endParaRPr lang="ru-RU" dirty="0"/>
          </a:p>
        </p:txBody>
      </p:sp>
      <p:pic>
        <p:nvPicPr>
          <p:cNvPr id="6" name="Рисунок 5">
            <a:extLst>
              <a:ext uri="{FF2B5EF4-FFF2-40B4-BE49-F238E27FC236}">
                <a16:creationId xmlns:a16="http://schemas.microsoft.com/office/drawing/2014/main" id="{9A4B8712-4186-4654-B970-ECE048A02866}"/>
              </a:ext>
            </a:extLst>
          </p:cNvPr>
          <p:cNvPicPr>
            <a:picLocks noChangeAspect="1"/>
          </p:cNvPicPr>
          <p:nvPr/>
        </p:nvPicPr>
        <p:blipFill>
          <a:blip r:embed="rId2"/>
          <a:stretch>
            <a:fillRect/>
          </a:stretch>
        </p:blipFill>
        <p:spPr>
          <a:xfrm>
            <a:off x="1015448" y="2318716"/>
            <a:ext cx="9982200" cy="590550"/>
          </a:xfrm>
          <a:prstGeom prst="rect">
            <a:avLst/>
          </a:prstGeom>
        </p:spPr>
      </p:pic>
    </p:spTree>
    <p:extLst>
      <p:ext uri="{BB962C8B-B14F-4D97-AF65-F5344CB8AC3E}">
        <p14:creationId xmlns:p14="http://schemas.microsoft.com/office/powerpoint/2010/main" val="301239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8B675-983E-49FE-9C00-E90DAD0683FB}"/>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Решаемые задачи</a:t>
            </a:r>
          </a:p>
        </p:txBody>
      </p:sp>
      <p:sp>
        <p:nvSpPr>
          <p:cNvPr id="3" name="Объект 2">
            <a:extLst>
              <a:ext uri="{FF2B5EF4-FFF2-40B4-BE49-F238E27FC236}">
                <a16:creationId xmlns:a16="http://schemas.microsoft.com/office/drawing/2014/main" id="{11D8E2C3-0B21-46A6-8D74-2C5C30EF8ABD}"/>
              </a:ext>
            </a:extLst>
          </p:cNvPr>
          <p:cNvSpPr>
            <a:spLocks noGrp="1"/>
          </p:cNvSpPr>
          <p:nvPr>
            <p:ph idx="1"/>
          </p:nvPr>
        </p:nvSpPr>
        <p:spPr/>
        <p:txBody>
          <a:bodyPr>
            <a:normAutofit/>
          </a:bodyPr>
          <a:lstStyle/>
          <a:p>
            <a:pPr marL="0" indent="0">
              <a:buNone/>
            </a:pPr>
            <a:r>
              <a:rPr lang="ru-RU" dirty="0">
                <a:latin typeface="Roboto" panose="02000000000000000000" pitchFamily="2" charset="0"/>
                <a:ea typeface="Roboto" panose="02000000000000000000" pitchFamily="2" charset="0"/>
              </a:rPr>
              <a:t>Задача управления запасами напрямую связана с организацией процесса закупок, а также со сбытом готовой продукции. Методы и модели теории управления запасами позволяют определить оптимальные решения по управлению логистическими подсистемами снабжения, запасов, и сбыта, обеспечить эффективную и согласованную работу этих подсистем.</a:t>
            </a:r>
          </a:p>
        </p:txBody>
      </p:sp>
    </p:spTree>
    <p:extLst>
      <p:ext uri="{BB962C8B-B14F-4D97-AF65-F5344CB8AC3E}">
        <p14:creationId xmlns:p14="http://schemas.microsoft.com/office/powerpoint/2010/main" val="96640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8B675-983E-49FE-9C00-E90DAD0683FB}"/>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Постановка задачи</a:t>
            </a:r>
          </a:p>
        </p:txBody>
      </p:sp>
      <p:sp>
        <p:nvSpPr>
          <p:cNvPr id="3" name="Объект 2">
            <a:extLst>
              <a:ext uri="{FF2B5EF4-FFF2-40B4-BE49-F238E27FC236}">
                <a16:creationId xmlns:a16="http://schemas.microsoft.com/office/drawing/2014/main" id="{11D8E2C3-0B21-46A6-8D74-2C5C30EF8ABD}"/>
              </a:ext>
            </a:extLst>
          </p:cNvPr>
          <p:cNvSpPr>
            <a:spLocks noGrp="1"/>
          </p:cNvSpPr>
          <p:nvPr>
            <p:ph idx="1"/>
          </p:nvPr>
        </p:nvSpPr>
        <p:spPr/>
        <p:txBody>
          <a:bodyPr>
            <a:normAutofit lnSpcReduction="10000"/>
          </a:bodyPr>
          <a:lstStyle/>
          <a:p>
            <a:pPr marL="0" indent="0">
              <a:buNone/>
            </a:pPr>
            <a:r>
              <a:rPr lang="ru-RU" dirty="0">
                <a:latin typeface="Roboto" panose="02000000000000000000" pitchFamily="2" charset="0"/>
                <a:ea typeface="Roboto" panose="02000000000000000000" pitchFamily="2" charset="0"/>
              </a:rPr>
              <a:t>Задача управления запасами в общем случае формулируется следующим образом: определить оптимальный размер запаса, размер, частоту и сроки поставки заказа, минимизирующие суммарные затраты. В затраты обычно входит стоимость закупки, доставки и хранения продукции. Существуют различные модели или задачи управления запасами, соответствующие различным входным условиям и внутренним требованиям исследуемой системы. Расчет моделей позволяет минимизировать затраты на закупку, доставку заказов и хранение запасов, то есть оптимизировать работу логистической системы предприятия.</a:t>
            </a:r>
          </a:p>
        </p:txBody>
      </p:sp>
    </p:spTree>
    <p:extLst>
      <p:ext uri="{BB962C8B-B14F-4D97-AF65-F5344CB8AC3E}">
        <p14:creationId xmlns:p14="http://schemas.microsoft.com/office/powerpoint/2010/main" val="42263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8B675-983E-49FE-9C00-E90DAD0683FB}"/>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Модель Уилсона</a:t>
            </a:r>
          </a:p>
        </p:txBody>
      </p:sp>
      <p:sp>
        <p:nvSpPr>
          <p:cNvPr id="3" name="Объект 2">
            <a:extLst>
              <a:ext uri="{FF2B5EF4-FFF2-40B4-BE49-F238E27FC236}">
                <a16:creationId xmlns:a16="http://schemas.microsoft.com/office/drawing/2014/main" id="{11D8E2C3-0B21-46A6-8D74-2C5C30EF8ABD}"/>
              </a:ext>
            </a:extLst>
          </p:cNvPr>
          <p:cNvSpPr>
            <a:spLocks noGrp="1"/>
          </p:cNvSpPr>
          <p:nvPr>
            <p:ph idx="1"/>
          </p:nvPr>
        </p:nvSpPr>
        <p:spPr/>
        <p:txBody>
          <a:bodyPr>
            <a:normAutofit fontScale="85000" lnSpcReduction="20000"/>
          </a:bodyPr>
          <a:lstStyle/>
          <a:p>
            <a:pPr marL="0" indent="0">
              <a:buNone/>
            </a:pPr>
            <a:r>
              <a:rPr lang="ru-RU" dirty="0">
                <a:latin typeface="Roboto" panose="02000000000000000000" pitchFamily="2" charset="0"/>
                <a:ea typeface="Roboto" panose="02000000000000000000" pitchFamily="2" charset="0"/>
              </a:rPr>
              <a:t>Модель Уилсона является простейшей моделью УЗ и описывает ситуацию закупки продукции у внешнего поставщика, которая характеризуется следующими допущениями: </a:t>
            </a:r>
          </a:p>
          <a:p>
            <a:pPr marL="0" indent="0">
              <a:buNone/>
            </a:pPr>
            <a:r>
              <a:rPr lang="ru-RU" dirty="0">
                <a:latin typeface="Roboto" panose="02000000000000000000" pitchFamily="2" charset="0"/>
                <a:ea typeface="Roboto" panose="02000000000000000000" pitchFamily="2" charset="0"/>
              </a:rPr>
              <a:t>• интенсивность потребления является априорно известной и постоянной величиной;</a:t>
            </a:r>
          </a:p>
          <a:p>
            <a:pPr marL="0" indent="0">
              <a:buNone/>
            </a:pPr>
            <a:r>
              <a:rPr lang="ru-RU" dirty="0">
                <a:latin typeface="Roboto" panose="02000000000000000000" pitchFamily="2" charset="0"/>
                <a:ea typeface="Roboto" panose="02000000000000000000" pitchFamily="2" charset="0"/>
              </a:rPr>
              <a:t>• заказ доставляется со склада, на котором хранится ранее произведенный товар; </a:t>
            </a:r>
          </a:p>
          <a:p>
            <a:pPr marL="0" indent="0">
              <a:buNone/>
            </a:pPr>
            <a:r>
              <a:rPr lang="ru-RU" dirty="0">
                <a:latin typeface="Roboto" panose="02000000000000000000" pitchFamily="2" charset="0"/>
                <a:ea typeface="Roboto" panose="02000000000000000000" pitchFamily="2" charset="0"/>
              </a:rPr>
              <a:t>• время поставки заказа является известной и постоянной величиной; </a:t>
            </a:r>
          </a:p>
          <a:p>
            <a:pPr marL="0" indent="0">
              <a:buNone/>
            </a:pPr>
            <a:r>
              <a:rPr lang="ru-RU" dirty="0">
                <a:latin typeface="Roboto" panose="02000000000000000000" pitchFamily="2" charset="0"/>
                <a:ea typeface="Roboto" panose="02000000000000000000" pitchFamily="2" charset="0"/>
              </a:rPr>
              <a:t>• каждый заказ поставляется в виде одной партии; </a:t>
            </a:r>
          </a:p>
          <a:p>
            <a:pPr marL="0" indent="0">
              <a:buNone/>
            </a:pPr>
            <a:r>
              <a:rPr lang="ru-RU" dirty="0">
                <a:latin typeface="Roboto" panose="02000000000000000000" pitchFamily="2" charset="0"/>
                <a:ea typeface="Roboto" panose="02000000000000000000" pitchFamily="2" charset="0"/>
              </a:rPr>
              <a:t>• затраты на осуществление заказа не зависят от размера заказа; </a:t>
            </a:r>
          </a:p>
          <a:p>
            <a:pPr marL="0" indent="0">
              <a:buNone/>
            </a:pPr>
            <a:r>
              <a:rPr lang="ru-RU" dirty="0">
                <a:latin typeface="Roboto" panose="02000000000000000000" pitchFamily="2" charset="0"/>
                <a:ea typeface="Roboto" panose="02000000000000000000" pitchFamily="2" charset="0"/>
              </a:rPr>
              <a:t>• затраты на хранение запаса пропорциональны его размеру; </a:t>
            </a:r>
          </a:p>
          <a:p>
            <a:pPr marL="0" indent="0">
              <a:buNone/>
            </a:pPr>
            <a:r>
              <a:rPr lang="ru-RU" dirty="0">
                <a:latin typeface="Roboto" panose="02000000000000000000" pitchFamily="2" charset="0"/>
                <a:ea typeface="Roboto" panose="02000000000000000000" pitchFamily="2" charset="0"/>
              </a:rPr>
              <a:t>• отсутствие запаса (дефицит) является недопустимым.</a:t>
            </a:r>
          </a:p>
        </p:txBody>
      </p:sp>
    </p:spTree>
    <p:extLst>
      <p:ext uri="{BB962C8B-B14F-4D97-AF65-F5344CB8AC3E}">
        <p14:creationId xmlns:p14="http://schemas.microsoft.com/office/powerpoint/2010/main" val="17991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8B675-983E-49FE-9C00-E90DAD0683FB}"/>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Входные параметры модели Уилсона</a:t>
            </a:r>
          </a:p>
        </p:txBody>
      </p:sp>
      <p:sp>
        <p:nvSpPr>
          <p:cNvPr id="3" name="Объект 2">
            <a:extLst>
              <a:ext uri="{FF2B5EF4-FFF2-40B4-BE49-F238E27FC236}">
                <a16:creationId xmlns:a16="http://schemas.microsoft.com/office/drawing/2014/main" id="{11D8E2C3-0B21-46A6-8D74-2C5C30EF8ABD}"/>
              </a:ext>
            </a:extLst>
          </p:cNvPr>
          <p:cNvSpPr>
            <a:spLocks noGrp="1"/>
          </p:cNvSpPr>
          <p:nvPr>
            <p:ph idx="1"/>
          </p:nvPr>
        </p:nvSpPr>
        <p:spPr/>
        <p:txBody>
          <a:bodyPr>
            <a:normAutofit/>
          </a:bodyPr>
          <a:lstStyle/>
          <a:p>
            <a:pPr marL="514350" indent="-514350">
              <a:buAutoNum type="arabicPeriod"/>
            </a:pPr>
            <a:r>
              <a:rPr lang="ru-RU" dirty="0">
                <a:latin typeface="Roboto" panose="02000000000000000000" pitchFamily="2" charset="0"/>
                <a:ea typeface="Roboto" panose="02000000000000000000" pitchFamily="2" charset="0"/>
              </a:rPr>
              <a:t>υ – интенсивность (скорость) потребления запаса, [</a:t>
            </a:r>
            <a:r>
              <a:rPr lang="ru-RU" dirty="0" err="1">
                <a:latin typeface="Roboto" panose="02000000000000000000" pitchFamily="2" charset="0"/>
                <a:ea typeface="Roboto" panose="02000000000000000000" pitchFamily="2" charset="0"/>
              </a:rPr>
              <a:t>ед.тов</a:t>
            </a:r>
            <a:r>
              <a:rPr lang="ru-RU" dirty="0">
                <a:latin typeface="Roboto" panose="02000000000000000000" pitchFamily="2" charset="0"/>
                <a:ea typeface="Roboto" panose="02000000000000000000" pitchFamily="2" charset="0"/>
              </a:rPr>
              <a:t>./ед.t].</a:t>
            </a:r>
          </a:p>
          <a:p>
            <a:pPr marL="514350" indent="-514350">
              <a:buAutoNum type="arabicPeriod"/>
            </a:pPr>
            <a:r>
              <a:rPr lang="ru-RU" dirty="0">
                <a:latin typeface="Roboto" panose="02000000000000000000" pitchFamily="2" charset="0"/>
                <a:ea typeface="Roboto" panose="02000000000000000000" pitchFamily="2" charset="0"/>
              </a:rPr>
              <a:t>s – затраты на хранение запаса, [руб./ед.тов.ед.t].</a:t>
            </a:r>
          </a:p>
          <a:p>
            <a:pPr marL="514350" indent="-514350">
              <a:buAutoNum type="arabicPeriod"/>
            </a:pPr>
            <a:r>
              <a:rPr lang="ru-RU" dirty="0">
                <a:latin typeface="Roboto" panose="02000000000000000000" pitchFamily="2" charset="0"/>
                <a:ea typeface="Roboto" panose="02000000000000000000" pitchFamily="2" charset="0"/>
              </a:rPr>
              <a:t>K - затраты на осуществление заказа, включающие оформление и доставку заказа, [руб.].</a:t>
            </a:r>
          </a:p>
          <a:p>
            <a:pPr marL="514350" indent="-514350">
              <a:buAutoNum type="arabicPeriod"/>
            </a:pPr>
            <a:r>
              <a:rPr lang="ru-RU" dirty="0" err="1">
                <a:latin typeface="Roboto" panose="02000000000000000000" pitchFamily="2" charset="0"/>
                <a:ea typeface="Roboto" panose="02000000000000000000" pitchFamily="2" charset="0"/>
              </a:rPr>
              <a:t>tд</a:t>
            </a:r>
            <a:r>
              <a:rPr lang="ru-RU" dirty="0">
                <a:latin typeface="Roboto" panose="02000000000000000000" pitchFamily="2" charset="0"/>
                <a:ea typeface="Roboto" panose="02000000000000000000" pitchFamily="2" charset="0"/>
              </a:rPr>
              <a:t> – время доставки заказа, [ед.t].</a:t>
            </a:r>
          </a:p>
        </p:txBody>
      </p:sp>
    </p:spTree>
    <p:extLst>
      <p:ext uri="{BB962C8B-B14F-4D97-AF65-F5344CB8AC3E}">
        <p14:creationId xmlns:p14="http://schemas.microsoft.com/office/powerpoint/2010/main" val="465492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8B675-983E-49FE-9C00-E90DAD0683FB}"/>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Выходные параметры модели Уилсона</a:t>
            </a:r>
          </a:p>
        </p:txBody>
      </p:sp>
      <p:sp>
        <p:nvSpPr>
          <p:cNvPr id="3" name="Объект 2">
            <a:extLst>
              <a:ext uri="{FF2B5EF4-FFF2-40B4-BE49-F238E27FC236}">
                <a16:creationId xmlns:a16="http://schemas.microsoft.com/office/drawing/2014/main" id="{11D8E2C3-0B21-46A6-8D74-2C5C30EF8ABD}"/>
              </a:ext>
            </a:extLst>
          </p:cNvPr>
          <p:cNvSpPr>
            <a:spLocks noGrp="1"/>
          </p:cNvSpPr>
          <p:nvPr>
            <p:ph idx="1"/>
          </p:nvPr>
        </p:nvSpPr>
        <p:spPr/>
        <p:txBody>
          <a:bodyPr>
            <a:normAutofit/>
          </a:bodyPr>
          <a:lstStyle/>
          <a:p>
            <a:pPr marL="514350" indent="-514350">
              <a:buAutoNum type="arabicPeriod"/>
            </a:pPr>
            <a:r>
              <a:rPr lang="ru-RU" dirty="0">
                <a:latin typeface="Roboto" panose="02000000000000000000" pitchFamily="2" charset="0"/>
                <a:ea typeface="Roboto" panose="02000000000000000000" pitchFamily="2" charset="0"/>
              </a:rPr>
              <a:t>Q – размер заказа, [</a:t>
            </a:r>
            <a:r>
              <a:rPr lang="ru-RU" dirty="0" err="1">
                <a:latin typeface="Roboto" panose="02000000000000000000" pitchFamily="2" charset="0"/>
                <a:ea typeface="Roboto" panose="02000000000000000000" pitchFamily="2" charset="0"/>
              </a:rPr>
              <a:t>ед.тов</a:t>
            </a:r>
            <a:r>
              <a:rPr lang="ru-RU" dirty="0">
                <a:latin typeface="Roboto" panose="02000000000000000000" pitchFamily="2" charset="0"/>
                <a:ea typeface="Roboto" panose="02000000000000000000" pitchFamily="2" charset="0"/>
              </a:rPr>
              <a:t>.]. </a:t>
            </a:r>
          </a:p>
          <a:p>
            <a:pPr marL="514350" indent="-514350">
              <a:buAutoNum type="arabicPeriod"/>
            </a:pPr>
            <a:r>
              <a:rPr lang="ru-RU" dirty="0">
                <a:latin typeface="Roboto" panose="02000000000000000000" pitchFamily="2" charset="0"/>
                <a:ea typeface="Roboto" panose="02000000000000000000" pitchFamily="2" charset="0"/>
              </a:rPr>
              <a:t>L – общие затраты на управление запасами в единицу времени, [руб./ед.t]. </a:t>
            </a:r>
          </a:p>
          <a:p>
            <a:pPr marL="514350" indent="-514350">
              <a:buAutoNum type="arabicPeriod"/>
            </a:pPr>
            <a:r>
              <a:rPr lang="ru-RU" dirty="0">
                <a:latin typeface="Roboto" panose="02000000000000000000" pitchFamily="2" charset="0"/>
                <a:ea typeface="Roboto" panose="02000000000000000000" pitchFamily="2" charset="0"/>
              </a:rPr>
              <a:t>τ – период поставки, т.е. время между подачами заказа или между поставками, [ед.t]. </a:t>
            </a:r>
          </a:p>
          <a:p>
            <a:pPr marL="514350" indent="-514350">
              <a:buAutoNum type="arabicPeriod"/>
            </a:pPr>
            <a:r>
              <a:rPr lang="ru-RU" dirty="0">
                <a:latin typeface="Roboto" panose="02000000000000000000" pitchFamily="2" charset="0"/>
                <a:ea typeface="Roboto" panose="02000000000000000000" pitchFamily="2" charset="0"/>
              </a:rPr>
              <a:t>h0 – точка заказа, т.е. размер запаса на складе, при котором надо подавать заказ на доставку очередной партии, [ед. тов.]</a:t>
            </a:r>
          </a:p>
        </p:txBody>
      </p:sp>
    </p:spTree>
    <p:extLst>
      <p:ext uri="{BB962C8B-B14F-4D97-AF65-F5344CB8AC3E}">
        <p14:creationId xmlns:p14="http://schemas.microsoft.com/office/powerpoint/2010/main" val="3760092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8B675-983E-49FE-9C00-E90DAD0683FB}"/>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Циклы изменения запасов в модели Уилсона</a:t>
            </a:r>
          </a:p>
        </p:txBody>
      </p:sp>
      <p:sp>
        <p:nvSpPr>
          <p:cNvPr id="3" name="Объект 2">
            <a:extLst>
              <a:ext uri="{FF2B5EF4-FFF2-40B4-BE49-F238E27FC236}">
                <a16:creationId xmlns:a16="http://schemas.microsoft.com/office/drawing/2014/main" id="{11D8E2C3-0B21-46A6-8D74-2C5C30EF8ABD}"/>
              </a:ext>
            </a:extLst>
          </p:cNvPr>
          <p:cNvSpPr>
            <a:spLocks noGrp="1"/>
          </p:cNvSpPr>
          <p:nvPr>
            <p:ph idx="1"/>
          </p:nvPr>
        </p:nvSpPr>
        <p:spPr/>
        <p:txBody>
          <a:bodyPr>
            <a:normAutofit/>
          </a:bodyPr>
          <a:lstStyle/>
          <a:p>
            <a:pPr marL="0" indent="0">
              <a:buNone/>
            </a:pPr>
            <a:r>
              <a:rPr lang="ru-RU" dirty="0"/>
              <a:t>Циклы изменения уровня запаса в модели Уилсона графически представлены на схеме. Максимальное количество продукции, которая находится в запасе, совпадает с размером заказа Q.</a:t>
            </a:r>
          </a:p>
          <a:p>
            <a:pPr marL="0" indent="0">
              <a:buNone/>
            </a:pPr>
            <a:endParaRPr lang="ru-RU" dirty="0">
              <a:latin typeface="Roboto" panose="02000000000000000000" pitchFamily="2" charset="0"/>
              <a:ea typeface="Roboto" panose="02000000000000000000" pitchFamily="2" charset="0"/>
            </a:endParaRPr>
          </a:p>
        </p:txBody>
      </p:sp>
      <p:pic>
        <p:nvPicPr>
          <p:cNvPr id="5" name="Рисунок 4">
            <a:extLst>
              <a:ext uri="{FF2B5EF4-FFF2-40B4-BE49-F238E27FC236}">
                <a16:creationId xmlns:a16="http://schemas.microsoft.com/office/drawing/2014/main" id="{E83809FF-5F57-476A-A3E2-85B2E0E6A70E}"/>
              </a:ext>
            </a:extLst>
          </p:cNvPr>
          <p:cNvPicPr>
            <a:picLocks noChangeAspect="1"/>
          </p:cNvPicPr>
          <p:nvPr/>
        </p:nvPicPr>
        <p:blipFill>
          <a:blip r:embed="rId2"/>
          <a:stretch>
            <a:fillRect/>
          </a:stretch>
        </p:blipFill>
        <p:spPr>
          <a:xfrm>
            <a:off x="2874962" y="3077527"/>
            <a:ext cx="6238875" cy="3324225"/>
          </a:xfrm>
          <a:prstGeom prst="rect">
            <a:avLst/>
          </a:prstGeom>
        </p:spPr>
      </p:pic>
    </p:spTree>
    <p:extLst>
      <p:ext uri="{BB962C8B-B14F-4D97-AF65-F5344CB8AC3E}">
        <p14:creationId xmlns:p14="http://schemas.microsoft.com/office/powerpoint/2010/main" val="34847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8B675-983E-49FE-9C00-E90DAD0683FB}"/>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Формулы модели Уилсона</a:t>
            </a:r>
          </a:p>
        </p:txBody>
      </p:sp>
      <p:sp>
        <p:nvSpPr>
          <p:cNvPr id="3" name="Объект 2">
            <a:extLst>
              <a:ext uri="{FF2B5EF4-FFF2-40B4-BE49-F238E27FC236}">
                <a16:creationId xmlns:a16="http://schemas.microsoft.com/office/drawing/2014/main" id="{11D8E2C3-0B21-46A6-8D74-2C5C30EF8ABD}"/>
              </a:ext>
            </a:extLst>
          </p:cNvPr>
          <p:cNvSpPr>
            <a:spLocks noGrp="1"/>
          </p:cNvSpPr>
          <p:nvPr>
            <p:ph idx="1"/>
          </p:nvPr>
        </p:nvSpPr>
        <p:spPr/>
        <p:txBody>
          <a:bodyPr>
            <a:normAutofit/>
          </a:bodyPr>
          <a:lstStyle/>
          <a:p>
            <a:pPr marL="0" indent="0">
              <a:buNone/>
            </a:pPr>
            <a:r>
              <a:rPr lang="ru-RU" sz="2400" dirty="0">
                <a:latin typeface="Roboto" panose="02000000000000000000" pitchFamily="2" charset="0"/>
                <a:ea typeface="Roboto" panose="02000000000000000000" pitchFamily="2" charset="0"/>
              </a:rPr>
              <a:t>Формула Уилсона:</a:t>
            </a:r>
          </a:p>
          <a:p>
            <a:pPr marL="0" indent="0">
              <a:buNone/>
            </a:pPr>
            <a:endParaRPr lang="ru-RU" sz="2400" dirty="0">
              <a:latin typeface="Roboto" panose="02000000000000000000" pitchFamily="2" charset="0"/>
              <a:ea typeface="Roboto" panose="02000000000000000000" pitchFamily="2" charset="0"/>
            </a:endParaRPr>
          </a:p>
          <a:p>
            <a:pPr marL="0" indent="0">
              <a:buNone/>
            </a:pPr>
            <a:r>
              <a:rPr lang="ru-RU" sz="2400" dirty="0">
                <a:latin typeface="Roboto" panose="02000000000000000000" pitchFamily="2" charset="0"/>
                <a:ea typeface="Roboto" panose="02000000000000000000" pitchFamily="2" charset="0"/>
              </a:rPr>
              <a:t>Где </a:t>
            </a:r>
            <a:r>
              <a:rPr lang="ru-RU" sz="2400" dirty="0" err="1">
                <a:latin typeface="Roboto" panose="02000000000000000000" pitchFamily="2" charset="0"/>
                <a:ea typeface="Roboto" panose="02000000000000000000" pitchFamily="2" charset="0"/>
              </a:rPr>
              <a:t>Qw</a:t>
            </a:r>
            <a:r>
              <a:rPr lang="ru-RU" sz="2400" dirty="0">
                <a:latin typeface="Roboto" panose="02000000000000000000" pitchFamily="2" charset="0"/>
                <a:ea typeface="Roboto" panose="02000000000000000000" pitchFamily="2" charset="0"/>
              </a:rPr>
              <a:t> – оптимальный размер заказа в модели Уилсона.</a:t>
            </a:r>
          </a:p>
          <a:p>
            <a:pPr marL="0" indent="0">
              <a:buNone/>
            </a:pPr>
            <a:r>
              <a:rPr lang="ru-RU" sz="2400" dirty="0">
                <a:latin typeface="Roboto" panose="02000000000000000000" pitchFamily="2" charset="0"/>
                <a:ea typeface="Roboto" panose="02000000000000000000" pitchFamily="2" charset="0"/>
              </a:rPr>
              <a:t> </a:t>
            </a:r>
          </a:p>
        </p:txBody>
      </p:sp>
      <p:pic>
        <p:nvPicPr>
          <p:cNvPr id="5" name="Рисунок 4">
            <a:extLst>
              <a:ext uri="{FF2B5EF4-FFF2-40B4-BE49-F238E27FC236}">
                <a16:creationId xmlns:a16="http://schemas.microsoft.com/office/drawing/2014/main" id="{18B91DAB-1B92-45E2-BC27-6A574BC9C0DA}"/>
              </a:ext>
            </a:extLst>
          </p:cNvPr>
          <p:cNvPicPr>
            <a:picLocks noChangeAspect="1"/>
          </p:cNvPicPr>
          <p:nvPr/>
        </p:nvPicPr>
        <p:blipFill>
          <a:blip r:embed="rId2"/>
          <a:stretch>
            <a:fillRect/>
          </a:stretch>
        </p:blipFill>
        <p:spPr>
          <a:xfrm>
            <a:off x="4254390" y="1690688"/>
            <a:ext cx="1371600" cy="666750"/>
          </a:xfrm>
          <a:prstGeom prst="rect">
            <a:avLst/>
          </a:prstGeom>
        </p:spPr>
      </p:pic>
      <p:pic>
        <p:nvPicPr>
          <p:cNvPr id="6" name="Рисунок 5">
            <a:extLst>
              <a:ext uri="{FF2B5EF4-FFF2-40B4-BE49-F238E27FC236}">
                <a16:creationId xmlns:a16="http://schemas.microsoft.com/office/drawing/2014/main" id="{76FA2BF8-57BA-434C-9AA4-C7D3C6AD5202}"/>
              </a:ext>
            </a:extLst>
          </p:cNvPr>
          <p:cNvPicPr>
            <a:picLocks noChangeAspect="1"/>
          </p:cNvPicPr>
          <p:nvPr/>
        </p:nvPicPr>
        <p:blipFill>
          <a:blip r:embed="rId3"/>
          <a:stretch>
            <a:fillRect/>
          </a:stretch>
        </p:blipFill>
        <p:spPr>
          <a:xfrm>
            <a:off x="4566079" y="3349487"/>
            <a:ext cx="3059842" cy="1967948"/>
          </a:xfrm>
          <a:prstGeom prst="rect">
            <a:avLst/>
          </a:prstGeom>
        </p:spPr>
      </p:pic>
    </p:spTree>
    <p:extLst>
      <p:ext uri="{BB962C8B-B14F-4D97-AF65-F5344CB8AC3E}">
        <p14:creationId xmlns:p14="http://schemas.microsoft.com/office/powerpoint/2010/main" val="748986873"/>
      </p:ext>
    </p:extLst>
  </p:cSld>
  <p:clrMapOvr>
    <a:masterClrMapping/>
  </p:clrMapOvr>
</p:sld>
</file>

<file path=ppt/theme/theme1.xml><?xml version="1.0" encoding="utf-8"?>
<a:theme xmlns:a="http://schemas.openxmlformats.org/drawingml/2006/main" name="Тема Office">
  <a:themeElements>
    <a:clrScheme name="Другая 1">
      <a:dk1>
        <a:sysClr val="windowText" lastClr="000000"/>
      </a:dk1>
      <a:lt1>
        <a:srgbClr val="FDF5E6"/>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1113</Words>
  <Application>Microsoft Office PowerPoint</Application>
  <PresentationFormat>Широкоэкранный</PresentationFormat>
  <Paragraphs>78</Paragraphs>
  <Slides>21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21</vt:i4>
      </vt:variant>
    </vt:vector>
  </HeadingPairs>
  <TitlesOfParts>
    <vt:vector size="27" baseType="lpstr">
      <vt:lpstr>Arial</vt:lpstr>
      <vt:lpstr>Calibri</vt:lpstr>
      <vt:lpstr>Calibri Light</vt:lpstr>
      <vt:lpstr>Roboto</vt:lpstr>
      <vt:lpstr>Roboto Light</vt:lpstr>
      <vt:lpstr>Тема Office</vt:lpstr>
      <vt:lpstr>Стратегии управления запасами и заказами</vt:lpstr>
      <vt:lpstr>Решаемые задачи</vt:lpstr>
      <vt:lpstr>Решаемые задачи</vt:lpstr>
      <vt:lpstr>Постановка задачи</vt:lpstr>
      <vt:lpstr>Модель Уилсона</vt:lpstr>
      <vt:lpstr>Входные параметры модели Уилсона</vt:lpstr>
      <vt:lpstr>Выходные параметры модели Уилсона</vt:lpstr>
      <vt:lpstr>Циклы изменения запасов в модели Уилсона</vt:lpstr>
      <vt:lpstr>Формулы модели Уилсона</vt:lpstr>
      <vt:lpstr>Формулы модели Уилсона</vt:lpstr>
      <vt:lpstr>Модель планирования экономического размера партии</vt:lpstr>
      <vt:lpstr>Входные параметры модели планирования экономического размера партии</vt:lpstr>
      <vt:lpstr>Выходные параметры модели планирования экономического размера партии</vt:lpstr>
      <vt:lpstr>Выходные параметры модели планирования экономического размера партии</vt:lpstr>
      <vt:lpstr>Выходные параметры модели планирования экономического размера партии</vt:lpstr>
      <vt:lpstr>Формулы модели планирования экономического размера партии</vt:lpstr>
      <vt:lpstr>Формулы модели планирования экономического размера партии</vt:lpstr>
      <vt:lpstr>Методические рекомендации</vt:lpstr>
      <vt:lpstr>Пример</vt:lpstr>
      <vt:lpstr>Решение</vt:lpstr>
      <vt:lpstr>Решение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образовательного ресурса по дисциплине «Математическое моделирование»</dc:title>
  <dc:creator>Дубанов Родион Юрьевич</dc:creator>
  <cp:lastModifiedBy>Дубанов Родион Юрьевич</cp:lastModifiedBy>
  <cp:revision>36</cp:revision>
  <dcterms:created xsi:type="dcterms:W3CDTF">2020-02-16T20:17:25Z</dcterms:created>
  <dcterms:modified xsi:type="dcterms:W3CDTF">2020-04-15T10:29:56Z</dcterms:modified>
</cp:coreProperties>
</file>