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16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63fd030f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63fd030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63fd030f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63fd030f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63fd030f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63fd030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63fd030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63fd030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63fd030f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63fd030f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63fd030f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63fd030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63fd030f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63fd030f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63fd030f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63fd030f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8353243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8353243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63fd030f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63fd030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63fd030f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63fd030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63fd030f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63fd030f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63fd030f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63fd030f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63fd030f4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63fd030f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63fd030f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63fd030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63fd030f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63fd030f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7eh4d6sabA0" TargetMode="External"/><Relationship Id="rId3" Type="http://schemas.openxmlformats.org/officeDocument/2006/relationships/hyperlink" Target="https://archive.ics.uci.edu/ml/datasets/Cervical+cancer+(Risk+Factors)" TargetMode="External"/><Relationship Id="rId7" Type="http://schemas.openxmlformats.org/officeDocument/2006/relationships/hyperlink" Target="https://www.youtube.com/watch?v=prWyZhcktn4"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github.com/lauramann/cervicalCancerAnalysis" TargetMode="External"/><Relationship Id="rId5" Type="http://schemas.openxmlformats.org/officeDocument/2006/relationships/hyperlink" Target="https://github.com/sharmaroshan/Cervical-Cancer-Prediction" TargetMode="External"/><Relationship Id="rId10" Type="http://schemas.openxmlformats.org/officeDocument/2006/relationships/hyperlink" Target="https://www.kaggle.com/ravaliraj/risk-classification-of-cervical-cancer" TargetMode="External"/><Relationship Id="rId4" Type="http://schemas.openxmlformats.org/officeDocument/2006/relationships/hyperlink" Target="https://www.kaggle.com/loveall/cervical-cancer-risk-classification" TargetMode="External"/><Relationship Id="rId9" Type="http://schemas.openxmlformats.org/officeDocument/2006/relationships/hyperlink" Target="https://www.kaggle.com/kiseokyang/cerv-canc-classification-w-multiple-classifiers/dat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966724"/>
            <a:ext cx="8222100" cy="2565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Project Title: </a:t>
            </a:r>
            <a:r>
              <a:rPr lang="en" sz="3977" b="1"/>
              <a:t>Cervical Cancer Risk Analysis through ML Algorithms</a:t>
            </a:r>
            <a:endParaRPr sz="3977" b="1"/>
          </a:p>
          <a:p>
            <a:pPr marL="0" lvl="0" indent="0" algn="l" rtl="0">
              <a:spcBef>
                <a:spcPts val="0"/>
              </a:spcBef>
              <a:spcAft>
                <a:spcPts val="0"/>
              </a:spcAft>
              <a:buNone/>
            </a:pPr>
            <a:endParaRPr sz="3977"/>
          </a:p>
          <a:p>
            <a:pPr marL="0" lvl="0" indent="0" algn="r" rtl="0">
              <a:spcBef>
                <a:spcPts val="0"/>
              </a:spcBef>
              <a:spcAft>
                <a:spcPts val="0"/>
              </a:spcAft>
              <a:buNone/>
            </a:pPr>
            <a:r>
              <a:rPr lang="en" sz="2022"/>
              <a:t>Submitted by Sara Sameer</a:t>
            </a:r>
            <a:endParaRPr sz="2022"/>
          </a:p>
        </p:txBody>
      </p:sp>
      <p:sp>
        <p:nvSpPr>
          <p:cNvPr id="86" name="Google Shape;86;p13"/>
          <p:cNvSpPr txBox="1">
            <a:spLocks noGrp="1"/>
          </p:cNvSpPr>
          <p:nvPr>
            <p:ph type="subTitle" idx="1"/>
          </p:nvPr>
        </p:nvSpPr>
        <p:spPr>
          <a:xfrm>
            <a:off x="598100" y="4003249"/>
            <a:ext cx="8222100" cy="966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Note: This project is submitted for the evaluation of MATH189R summer course.</a:t>
            </a:r>
            <a:endParaRPr sz="200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ctrTitle"/>
          </p:nvPr>
        </p:nvSpPr>
        <p:spPr>
          <a:xfrm>
            <a:off x="396600" y="582525"/>
            <a:ext cx="8423700" cy="892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922" b="1"/>
              <a:t>Classifier 02: Support Vector Classifier</a:t>
            </a:r>
            <a:r>
              <a:rPr lang="en" sz="3700" b="1"/>
              <a:t>  </a:t>
            </a:r>
            <a:endParaRPr sz="3700" b="1"/>
          </a:p>
        </p:txBody>
      </p:sp>
      <p:sp>
        <p:nvSpPr>
          <p:cNvPr id="152" name="Google Shape;152;p22"/>
          <p:cNvSpPr txBox="1">
            <a:spLocks noGrp="1"/>
          </p:cNvSpPr>
          <p:nvPr>
            <p:ph type="subTitle" idx="1"/>
          </p:nvPr>
        </p:nvSpPr>
        <p:spPr>
          <a:xfrm>
            <a:off x="598100" y="3656224"/>
            <a:ext cx="8222100" cy="120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 vector classifier tries to find the best margin and reduces the risk of error on the data. It is a better approach than logistic regression where decision boundaries kept varying.</a:t>
            </a:r>
            <a:endParaRPr/>
          </a:p>
        </p:txBody>
      </p:sp>
      <p:pic>
        <p:nvPicPr>
          <p:cNvPr id="153" name="Google Shape;153;p22"/>
          <p:cNvPicPr preferRelativeResize="0"/>
          <p:nvPr/>
        </p:nvPicPr>
        <p:blipFill>
          <a:blip r:embed="rId3">
            <a:alphaModFix/>
          </a:blip>
          <a:stretch>
            <a:fillRect/>
          </a:stretch>
        </p:blipFill>
        <p:spPr>
          <a:xfrm>
            <a:off x="152400" y="1612200"/>
            <a:ext cx="8839199" cy="18686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ctrTitle"/>
          </p:nvPr>
        </p:nvSpPr>
        <p:spPr>
          <a:xfrm>
            <a:off x="598100" y="371825"/>
            <a:ext cx="8222100" cy="1016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rgbClr val="000000"/>
              </a:buClr>
              <a:buSzPts val="990"/>
              <a:buFont typeface="Arial"/>
              <a:buNone/>
            </a:pPr>
            <a:r>
              <a:rPr lang="en" sz="2942" b="1"/>
              <a:t>Confusion Matrix for Support Vector Classifier</a:t>
            </a:r>
            <a:endParaRPr sz="3680"/>
          </a:p>
        </p:txBody>
      </p:sp>
      <p:sp>
        <p:nvSpPr>
          <p:cNvPr id="159" name="Google Shape;159;p23"/>
          <p:cNvSpPr txBox="1">
            <a:spLocks noGrp="1"/>
          </p:cNvSpPr>
          <p:nvPr>
            <p:ph type="subTitle" idx="1"/>
          </p:nvPr>
        </p:nvSpPr>
        <p:spPr>
          <a:xfrm>
            <a:off x="3866925" y="1388225"/>
            <a:ext cx="5168400" cy="3643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dirty="0"/>
              <a:t>Number of True Positives (11):	</a:t>
            </a:r>
            <a:r>
              <a:rPr lang="en" sz="1800" dirty="0" smtClean="0"/>
              <a:t>5</a:t>
            </a:r>
            <a:endParaRPr sz="1800"/>
          </a:p>
          <a:p>
            <a:pPr marL="0" lvl="0" indent="0" algn="l" rtl="0">
              <a:spcBef>
                <a:spcPts val="0"/>
              </a:spcBef>
              <a:spcAft>
                <a:spcPts val="0"/>
              </a:spcAft>
              <a:buNone/>
            </a:pPr>
            <a:r>
              <a:rPr lang="en" sz="1800" dirty="0"/>
              <a:t>Number of False Positives(01):	</a:t>
            </a:r>
            <a:r>
              <a:rPr lang="en" sz="1800" dirty="0" smtClean="0"/>
              <a:t>2</a:t>
            </a:r>
            <a:endParaRPr sz="1800"/>
          </a:p>
          <a:p>
            <a:pPr marL="0" lvl="0" indent="0" algn="l" rtl="0">
              <a:spcBef>
                <a:spcPts val="0"/>
              </a:spcBef>
              <a:spcAft>
                <a:spcPts val="0"/>
              </a:spcAft>
              <a:buNone/>
            </a:pPr>
            <a:r>
              <a:rPr lang="en" sz="1800" dirty="0"/>
              <a:t>Number of False Negatives(10): 	</a:t>
            </a:r>
            <a:r>
              <a:rPr lang="en" sz="1800" dirty="0" smtClean="0"/>
              <a:t>3</a:t>
            </a:r>
            <a:endParaRPr sz="1800"/>
          </a:p>
          <a:p>
            <a:pPr marL="0" lvl="0" indent="0" algn="l" rtl="0">
              <a:spcBef>
                <a:spcPts val="0"/>
              </a:spcBef>
              <a:spcAft>
                <a:spcPts val="0"/>
              </a:spcAft>
              <a:buNone/>
            </a:pPr>
            <a:r>
              <a:rPr lang="en" sz="1800" dirty="0"/>
              <a:t>Number of True Negatives(00):	</a:t>
            </a:r>
            <a:r>
              <a:rPr lang="en" sz="1800" dirty="0" smtClean="0"/>
              <a:t>162</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dirty="0"/>
              <a:t>Accuracy =  (TP+TN) / (TP +TN +FP+FN)</a:t>
            </a:r>
            <a:endParaRPr sz="1800"/>
          </a:p>
          <a:p>
            <a:pPr marL="457200" lvl="0" indent="0" algn="l" rtl="0">
              <a:spcBef>
                <a:spcPts val="0"/>
              </a:spcBef>
              <a:spcAft>
                <a:spcPts val="0"/>
              </a:spcAft>
              <a:buNone/>
            </a:pPr>
            <a:r>
              <a:rPr lang="en" sz="1800" dirty="0"/>
              <a:t>                 =  (5+162) /  (5+162 +2+3)</a:t>
            </a:r>
            <a:endParaRPr sz="1800"/>
          </a:p>
          <a:p>
            <a:pPr marL="457200" lvl="0" indent="0" algn="l" rtl="0">
              <a:spcBef>
                <a:spcPts val="0"/>
              </a:spcBef>
              <a:spcAft>
                <a:spcPts val="0"/>
              </a:spcAft>
              <a:buNone/>
            </a:pPr>
            <a:r>
              <a:rPr lang="en" sz="1800" dirty="0"/>
              <a:t>                 =  </a:t>
            </a:r>
            <a:r>
              <a:rPr lang="en" sz="1850" dirty="0">
                <a:solidFill>
                  <a:srgbClr val="202124"/>
                </a:solidFill>
                <a:highlight>
                  <a:srgbClr val="FFFFFF"/>
                </a:highlight>
                <a:latin typeface="Arial"/>
                <a:ea typeface="Arial"/>
                <a:cs typeface="Arial"/>
                <a:sym typeface="Arial"/>
              </a:rPr>
              <a:t>0.97093023255</a:t>
            </a:r>
            <a:endParaRPr sz="1350">
              <a:solidFill>
                <a:srgbClr val="202124"/>
              </a:solidFill>
              <a:highlight>
                <a:srgbClr val="FFFFFF"/>
              </a:highlight>
              <a:latin typeface="Arial"/>
              <a:ea typeface="Arial"/>
              <a:cs typeface="Arial"/>
              <a:sym typeface="Arial"/>
            </a:endParaRPr>
          </a:p>
          <a:p>
            <a:pPr marL="457200" lvl="0" indent="0" algn="l" rtl="0">
              <a:spcBef>
                <a:spcPts val="0"/>
              </a:spcBef>
              <a:spcAft>
                <a:spcPts val="0"/>
              </a:spcAft>
              <a:buNone/>
            </a:pPr>
            <a:endParaRPr sz="1750">
              <a:solidFill>
                <a:srgbClr val="202124"/>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sz="1800" dirty="0"/>
              <a:t>Precision =  TP / (TP+FP)</a:t>
            </a:r>
            <a:endParaRPr sz="1800"/>
          </a:p>
          <a:p>
            <a:pPr marL="457200" lvl="0" indent="0" algn="l" rtl="0">
              <a:spcBef>
                <a:spcPts val="0"/>
              </a:spcBef>
              <a:spcAft>
                <a:spcPts val="0"/>
              </a:spcAft>
              <a:buNone/>
            </a:pPr>
            <a:r>
              <a:rPr lang="en" sz="1800" dirty="0"/>
              <a:t>                  =  5 / (5 +2) = 0.7143</a:t>
            </a:r>
            <a:endParaRPr sz="1800"/>
          </a:p>
          <a:p>
            <a:pPr marL="0" lvl="0" indent="0" algn="l" rtl="0">
              <a:spcBef>
                <a:spcPts val="0"/>
              </a:spcBef>
              <a:spcAft>
                <a:spcPts val="0"/>
              </a:spcAft>
              <a:buNone/>
            </a:pPr>
            <a:r>
              <a:rPr lang="en" sz="1800" dirty="0"/>
              <a:t>This model is more accurate than logistic regression and precision is also close to 1 which is a plus point.</a:t>
            </a:r>
            <a:endParaRPr sz="1800"/>
          </a:p>
        </p:txBody>
      </p:sp>
      <p:pic>
        <p:nvPicPr>
          <p:cNvPr id="160" name="Google Shape;160;p23"/>
          <p:cNvPicPr preferRelativeResize="0"/>
          <p:nvPr/>
        </p:nvPicPr>
        <p:blipFill>
          <a:blip r:embed="rId3">
            <a:alphaModFix/>
          </a:blip>
          <a:stretch>
            <a:fillRect/>
          </a:stretch>
        </p:blipFill>
        <p:spPr>
          <a:xfrm>
            <a:off x="152400" y="1540625"/>
            <a:ext cx="3231150" cy="334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ctrTitle"/>
          </p:nvPr>
        </p:nvSpPr>
        <p:spPr>
          <a:xfrm>
            <a:off x="598100" y="545325"/>
            <a:ext cx="8222100" cy="79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800" b="1"/>
              <a:t>Classifier 03: Random Forest</a:t>
            </a:r>
            <a:endParaRPr sz="3800" b="1"/>
          </a:p>
        </p:txBody>
      </p:sp>
      <p:sp>
        <p:nvSpPr>
          <p:cNvPr id="166" name="Google Shape;166;p24"/>
          <p:cNvSpPr txBox="1">
            <a:spLocks noGrp="1"/>
          </p:cNvSpPr>
          <p:nvPr>
            <p:ph type="subTitle" idx="1"/>
          </p:nvPr>
        </p:nvSpPr>
        <p:spPr>
          <a:xfrm>
            <a:off x="421400" y="3705800"/>
            <a:ext cx="8273400" cy="143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is one of the accurate machine learning algorithms that works quite good on large datasets. It is faster to train since we are dealing with only a subset of data with limited features in consideration.</a:t>
            </a:r>
            <a:endParaRPr/>
          </a:p>
        </p:txBody>
      </p:sp>
      <p:pic>
        <p:nvPicPr>
          <p:cNvPr id="167" name="Google Shape;167;p24"/>
          <p:cNvPicPr preferRelativeResize="0"/>
          <p:nvPr/>
        </p:nvPicPr>
        <p:blipFill>
          <a:blip r:embed="rId3">
            <a:alphaModFix/>
          </a:blip>
          <a:stretch>
            <a:fillRect/>
          </a:stretch>
        </p:blipFill>
        <p:spPr>
          <a:xfrm>
            <a:off x="347025" y="1592613"/>
            <a:ext cx="8473175" cy="1840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ctrTitle"/>
          </p:nvPr>
        </p:nvSpPr>
        <p:spPr>
          <a:xfrm>
            <a:off x="598225" y="136351"/>
            <a:ext cx="8222100" cy="1177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rgbClr val="000000"/>
              </a:buClr>
              <a:buSzPts val="990"/>
              <a:buFont typeface="Arial"/>
              <a:buNone/>
            </a:pPr>
            <a:r>
              <a:rPr lang="en" sz="2942" b="1"/>
              <a:t>Confusion Matrix for Random Forest</a:t>
            </a:r>
            <a:endParaRPr/>
          </a:p>
        </p:txBody>
      </p:sp>
      <p:sp>
        <p:nvSpPr>
          <p:cNvPr id="173" name="Google Shape;173;p25"/>
          <p:cNvSpPr txBox="1">
            <a:spLocks noGrp="1"/>
          </p:cNvSpPr>
          <p:nvPr>
            <p:ph type="subTitle" idx="1"/>
          </p:nvPr>
        </p:nvSpPr>
        <p:spPr>
          <a:xfrm>
            <a:off x="4288325" y="1264175"/>
            <a:ext cx="4532100" cy="3718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800" dirty="0"/>
              <a:t>Number of True Positives (11):		2</a:t>
            </a:r>
            <a:endParaRPr sz="1800"/>
          </a:p>
          <a:p>
            <a:pPr marL="0" lvl="0" indent="0" algn="l" rtl="0">
              <a:spcBef>
                <a:spcPts val="0"/>
              </a:spcBef>
              <a:spcAft>
                <a:spcPts val="0"/>
              </a:spcAft>
              <a:buNone/>
            </a:pPr>
            <a:r>
              <a:rPr lang="en" sz="1800" dirty="0"/>
              <a:t>Number of False Positives(01):		1</a:t>
            </a:r>
            <a:endParaRPr sz="1800"/>
          </a:p>
          <a:p>
            <a:pPr marL="0" lvl="0" indent="0" algn="l" rtl="0">
              <a:spcBef>
                <a:spcPts val="0"/>
              </a:spcBef>
              <a:spcAft>
                <a:spcPts val="0"/>
              </a:spcAft>
              <a:buNone/>
            </a:pPr>
            <a:r>
              <a:rPr lang="en" sz="1800" dirty="0"/>
              <a:t>Number of False Negatives(10): </a:t>
            </a:r>
            <a:r>
              <a:rPr lang="en" sz="1800"/>
              <a:t>	</a:t>
            </a:r>
            <a:r>
              <a:rPr lang="en" sz="1800"/>
              <a:t> </a:t>
            </a:r>
            <a:r>
              <a:rPr lang="en" sz="1800" smtClean="0"/>
              <a:t>6</a:t>
            </a:r>
            <a:endParaRPr sz="1800"/>
          </a:p>
          <a:p>
            <a:pPr marL="0" lvl="0" indent="0" algn="l" rtl="0">
              <a:spcBef>
                <a:spcPts val="0"/>
              </a:spcBef>
              <a:spcAft>
                <a:spcPts val="0"/>
              </a:spcAft>
              <a:buNone/>
            </a:pPr>
            <a:r>
              <a:rPr lang="en" sz="1800" dirty="0"/>
              <a:t>Number of True Negatives(00):		163</a:t>
            </a:r>
            <a:endParaRPr sz="1800"/>
          </a:p>
          <a:p>
            <a:pPr marL="0" lvl="0" indent="0" algn="l" rtl="0">
              <a:spcBef>
                <a:spcPts val="0"/>
              </a:spcBef>
              <a:spcAft>
                <a:spcPts val="0"/>
              </a:spcAft>
              <a:buNone/>
            </a:pPr>
            <a:endParaRPr sz="1800"/>
          </a:p>
          <a:p>
            <a:pPr marL="457200" lvl="0" indent="-334327" algn="l" rtl="0">
              <a:spcBef>
                <a:spcPts val="0"/>
              </a:spcBef>
              <a:spcAft>
                <a:spcPts val="0"/>
              </a:spcAft>
              <a:buSzPct val="100000"/>
              <a:buChar char="➢"/>
            </a:pPr>
            <a:r>
              <a:rPr lang="en" sz="1800" dirty="0"/>
              <a:t>Accuracy =  (TP+TN) / (TP +TN +FP+FN)</a:t>
            </a:r>
            <a:endParaRPr sz="1800"/>
          </a:p>
          <a:p>
            <a:pPr marL="457200" lvl="0" indent="0" algn="l" rtl="0">
              <a:spcBef>
                <a:spcPts val="0"/>
              </a:spcBef>
              <a:spcAft>
                <a:spcPts val="0"/>
              </a:spcAft>
              <a:buNone/>
            </a:pPr>
            <a:r>
              <a:rPr lang="en" sz="1800" dirty="0"/>
              <a:t>                 =  (2+163) /  (2+163 +1+6)</a:t>
            </a:r>
            <a:endParaRPr sz="1800"/>
          </a:p>
          <a:p>
            <a:pPr marL="457200" lvl="0" indent="0" algn="l" rtl="0">
              <a:spcBef>
                <a:spcPts val="0"/>
              </a:spcBef>
              <a:spcAft>
                <a:spcPts val="0"/>
              </a:spcAft>
              <a:buNone/>
            </a:pPr>
            <a:r>
              <a:rPr lang="en" sz="1800" dirty="0"/>
              <a:t>                 = </a:t>
            </a:r>
            <a:r>
              <a:rPr lang="en" sz="2132" dirty="0">
                <a:solidFill>
                  <a:srgbClr val="202124"/>
                </a:solidFill>
                <a:highlight>
                  <a:srgbClr val="FFFFFF"/>
                </a:highlight>
                <a:latin typeface="Arial"/>
                <a:ea typeface="Arial"/>
                <a:cs typeface="Arial"/>
                <a:sym typeface="Arial"/>
              </a:rPr>
              <a:t>0.95930232558</a:t>
            </a:r>
            <a:endParaRPr sz="2014">
              <a:solidFill>
                <a:srgbClr val="202124"/>
              </a:solidFill>
              <a:highlight>
                <a:srgbClr val="FFFFFF"/>
              </a:highlight>
              <a:latin typeface="Arial"/>
              <a:ea typeface="Arial"/>
              <a:cs typeface="Arial"/>
              <a:sym typeface="Arial"/>
            </a:endParaRPr>
          </a:p>
          <a:p>
            <a:pPr marL="457200" lvl="0" indent="0" algn="l" rtl="0">
              <a:spcBef>
                <a:spcPts val="0"/>
              </a:spcBef>
              <a:spcAft>
                <a:spcPts val="0"/>
              </a:spcAft>
              <a:buNone/>
            </a:pPr>
            <a:endParaRPr sz="1750">
              <a:solidFill>
                <a:srgbClr val="202124"/>
              </a:solidFill>
              <a:highlight>
                <a:srgbClr val="FFFFFF"/>
              </a:highlight>
              <a:latin typeface="Arial"/>
              <a:ea typeface="Arial"/>
              <a:cs typeface="Arial"/>
              <a:sym typeface="Arial"/>
            </a:endParaRPr>
          </a:p>
          <a:p>
            <a:pPr marL="457200" lvl="0" indent="-334327" algn="l" rtl="0">
              <a:spcBef>
                <a:spcPts val="0"/>
              </a:spcBef>
              <a:spcAft>
                <a:spcPts val="0"/>
              </a:spcAft>
              <a:buSzPct val="100000"/>
              <a:buChar char="➢"/>
            </a:pPr>
            <a:r>
              <a:rPr lang="en" sz="1800" dirty="0"/>
              <a:t>Precision =  TP / (TP+FP)</a:t>
            </a:r>
            <a:endParaRPr sz="1800"/>
          </a:p>
          <a:p>
            <a:pPr marL="457200" lvl="0" indent="0" algn="l" rtl="0">
              <a:spcBef>
                <a:spcPts val="0"/>
              </a:spcBef>
              <a:spcAft>
                <a:spcPts val="0"/>
              </a:spcAft>
              <a:buNone/>
            </a:pPr>
            <a:r>
              <a:rPr lang="en" sz="1800" dirty="0"/>
              <a:t>                  =  2 / (2 +1) = 0.667</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dirty="0"/>
              <a:t>The accuracy and precision of random forest suggest that though it is better than Logistic Regression, yet SVM is still the best model choice so far. The kernel trick is real strength of SVM. </a:t>
            </a:r>
            <a:endParaRPr sz="1800"/>
          </a:p>
        </p:txBody>
      </p:sp>
      <p:pic>
        <p:nvPicPr>
          <p:cNvPr id="174" name="Google Shape;174;p25"/>
          <p:cNvPicPr preferRelativeResize="0"/>
          <p:nvPr/>
        </p:nvPicPr>
        <p:blipFill>
          <a:blip r:embed="rId3">
            <a:alphaModFix/>
          </a:blip>
          <a:stretch>
            <a:fillRect/>
          </a:stretch>
        </p:blipFill>
        <p:spPr>
          <a:xfrm>
            <a:off x="470975" y="1499675"/>
            <a:ext cx="3358775" cy="329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598100" y="409000"/>
            <a:ext cx="8222100" cy="1065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650" b="1"/>
              <a:t>Classifier 04: Gradient Boosting Classifier</a:t>
            </a:r>
            <a:r>
              <a:rPr lang="en"/>
              <a:t> </a:t>
            </a:r>
            <a:endParaRPr/>
          </a:p>
        </p:txBody>
      </p:sp>
      <p:sp>
        <p:nvSpPr>
          <p:cNvPr id="180" name="Google Shape;180;p26"/>
          <p:cNvSpPr txBox="1">
            <a:spLocks noGrp="1"/>
          </p:cNvSpPr>
          <p:nvPr>
            <p:ph type="subTitle" idx="1"/>
          </p:nvPr>
        </p:nvSpPr>
        <p:spPr>
          <a:xfrm>
            <a:off x="523725" y="3928900"/>
            <a:ext cx="8222100" cy="1065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To compare the results from random forest model, gradient boosting classifier is the best choice. Gradient boosting minimizes the loss function by pointing it towards a weak hypothesis. Decision trees are usually used in gradient boosting classifiers.</a:t>
            </a:r>
            <a:endParaRPr/>
          </a:p>
        </p:txBody>
      </p:sp>
      <p:pic>
        <p:nvPicPr>
          <p:cNvPr id="181" name="Google Shape;181;p26"/>
          <p:cNvPicPr preferRelativeResize="0"/>
          <p:nvPr/>
        </p:nvPicPr>
        <p:blipFill>
          <a:blip r:embed="rId3">
            <a:alphaModFix/>
          </a:blip>
          <a:stretch>
            <a:fillRect/>
          </a:stretch>
        </p:blipFill>
        <p:spPr>
          <a:xfrm>
            <a:off x="340275" y="1573176"/>
            <a:ext cx="8589000" cy="1997150"/>
          </a:xfrm>
          <a:prstGeom prst="rect">
            <a:avLst/>
          </a:prstGeom>
          <a:noFill/>
          <a:ln>
            <a:noFill/>
          </a:ln>
        </p:spPr>
      </p:pic>
      <p:sp>
        <p:nvSpPr>
          <p:cNvPr id="182" name="Google Shape;182;p26"/>
          <p:cNvSpPr txBox="1"/>
          <p:nvPr/>
        </p:nvSpPr>
        <p:spPr>
          <a:xfrm>
            <a:off x="2181350" y="3928900"/>
            <a:ext cx="193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ctrTitle"/>
          </p:nvPr>
        </p:nvSpPr>
        <p:spPr>
          <a:xfrm>
            <a:off x="421400" y="297450"/>
            <a:ext cx="8398800" cy="979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50" b="1"/>
              <a:t>Confusion Matrix for Gradient Boosting Classifier</a:t>
            </a:r>
            <a:endParaRPr sz="2850" b="1"/>
          </a:p>
        </p:txBody>
      </p:sp>
      <p:sp>
        <p:nvSpPr>
          <p:cNvPr id="188" name="Google Shape;188;p27"/>
          <p:cNvSpPr txBox="1">
            <a:spLocks noGrp="1"/>
          </p:cNvSpPr>
          <p:nvPr>
            <p:ph type="subTitle" idx="1"/>
          </p:nvPr>
        </p:nvSpPr>
        <p:spPr>
          <a:xfrm>
            <a:off x="4176775" y="1350950"/>
            <a:ext cx="4771800" cy="365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800"/>
              <a:t>Number of True Positives (11):		6</a:t>
            </a:r>
            <a:endParaRPr sz="1800"/>
          </a:p>
          <a:p>
            <a:pPr marL="0" lvl="0" indent="0" algn="l" rtl="0">
              <a:spcBef>
                <a:spcPts val="0"/>
              </a:spcBef>
              <a:spcAft>
                <a:spcPts val="0"/>
              </a:spcAft>
              <a:buNone/>
            </a:pPr>
            <a:r>
              <a:rPr lang="en" sz="1800"/>
              <a:t>Number of False Positives(01):		3</a:t>
            </a:r>
            <a:endParaRPr sz="1800"/>
          </a:p>
          <a:p>
            <a:pPr marL="0" lvl="0" indent="0" algn="l" rtl="0">
              <a:spcBef>
                <a:spcPts val="0"/>
              </a:spcBef>
              <a:spcAft>
                <a:spcPts val="0"/>
              </a:spcAft>
              <a:buNone/>
            </a:pPr>
            <a:r>
              <a:rPr lang="en" sz="1800"/>
              <a:t>Number of False Negatives(10): 	2</a:t>
            </a:r>
            <a:endParaRPr sz="1800"/>
          </a:p>
          <a:p>
            <a:pPr marL="0" lvl="0" indent="0" algn="l" rtl="0">
              <a:spcBef>
                <a:spcPts val="0"/>
              </a:spcBef>
              <a:spcAft>
                <a:spcPts val="0"/>
              </a:spcAft>
              <a:buNone/>
            </a:pPr>
            <a:r>
              <a:rPr lang="en" sz="1800"/>
              <a:t>Number of True Negatives(00):		161</a:t>
            </a:r>
            <a:endParaRPr sz="1800"/>
          </a:p>
          <a:p>
            <a:pPr marL="0" lvl="0" indent="0" algn="l" rtl="0">
              <a:spcBef>
                <a:spcPts val="0"/>
              </a:spcBef>
              <a:spcAft>
                <a:spcPts val="0"/>
              </a:spcAft>
              <a:buNone/>
            </a:pPr>
            <a:endParaRPr sz="1800"/>
          </a:p>
          <a:p>
            <a:pPr marL="457200" lvl="0" indent="-325755" algn="l" rtl="0">
              <a:spcBef>
                <a:spcPts val="0"/>
              </a:spcBef>
              <a:spcAft>
                <a:spcPts val="0"/>
              </a:spcAft>
              <a:buSzPct val="100000"/>
              <a:buChar char="➢"/>
            </a:pPr>
            <a:r>
              <a:rPr lang="en" sz="1800"/>
              <a:t>Accuracy =  (TP+TN) / (TP +TN+FP+FN)</a:t>
            </a:r>
            <a:endParaRPr sz="1800"/>
          </a:p>
          <a:p>
            <a:pPr marL="457200" lvl="0" indent="0" algn="l" rtl="0">
              <a:spcBef>
                <a:spcPts val="0"/>
              </a:spcBef>
              <a:spcAft>
                <a:spcPts val="0"/>
              </a:spcAft>
              <a:buNone/>
            </a:pPr>
            <a:r>
              <a:rPr lang="en" sz="1800"/>
              <a:t>                 =  (6+161) /  (6+161 +3+2)</a:t>
            </a:r>
            <a:endParaRPr sz="1800"/>
          </a:p>
          <a:p>
            <a:pPr marL="457200" lvl="0" indent="0" algn="l" rtl="0">
              <a:spcBef>
                <a:spcPts val="0"/>
              </a:spcBef>
              <a:spcAft>
                <a:spcPts val="0"/>
              </a:spcAft>
              <a:buNone/>
            </a:pPr>
            <a:r>
              <a:rPr lang="en" sz="1800"/>
              <a:t>                 =  </a:t>
            </a:r>
            <a:r>
              <a:rPr lang="en" sz="1850">
                <a:solidFill>
                  <a:srgbClr val="202124"/>
                </a:solidFill>
                <a:highlight>
                  <a:srgbClr val="FFFFFF"/>
                </a:highlight>
                <a:latin typeface="Arial"/>
                <a:ea typeface="Arial"/>
                <a:cs typeface="Arial"/>
                <a:sym typeface="Arial"/>
              </a:rPr>
              <a:t>0.97093023255</a:t>
            </a:r>
            <a:endParaRPr sz="1650">
              <a:solidFill>
                <a:srgbClr val="202124"/>
              </a:solidFill>
              <a:highlight>
                <a:srgbClr val="FFFFFF"/>
              </a:highlight>
              <a:latin typeface="Arial"/>
              <a:ea typeface="Arial"/>
              <a:cs typeface="Arial"/>
              <a:sym typeface="Arial"/>
            </a:endParaRPr>
          </a:p>
          <a:p>
            <a:pPr marL="457200" lvl="0" indent="0" algn="l" rtl="0">
              <a:spcBef>
                <a:spcPts val="0"/>
              </a:spcBef>
              <a:spcAft>
                <a:spcPts val="0"/>
              </a:spcAft>
              <a:buNone/>
            </a:pPr>
            <a:endParaRPr sz="1750">
              <a:solidFill>
                <a:srgbClr val="202124"/>
              </a:solidFill>
              <a:highlight>
                <a:srgbClr val="FFFFFF"/>
              </a:highlight>
              <a:latin typeface="Arial"/>
              <a:ea typeface="Arial"/>
              <a:cs typeface="Arial"/>
              <a:sym typeface="Arial"/>
            </a:endParaRPr>
          </a:p>
          <a:p>
            <a:pPr marL="457200" lvl="0" indent="-325755" algn="l" rtl="0">
              <a:spcBef>
                <a:spcPts val="0"/>
              </a:spcBef>
              <a:spcAft>
                <a:spcPts val="0"/>
              </a:spcAft>
              <a:buSzPct val="100000"/>
              <a:buChar char="➢"/>
            </a:pPr>
            <a:r>
              <a:rPr lang="en" sz="1800"/>
              <a:t>Precision =  TP / (TP+FP)</a:t>
            </a:r>
            <a:endParaRPr sz="1800"/>
          </a:p>
          <a:p>
            <a:pPr marL="457200" lvl="0" indent="0" algn="l" rtl="0">
              <a:spcBef>
                <a:spcPts val="0"/>
              </a:spcBef>
              <a:spcAft>
                <a:spcPts val="0"/>
              </a:spcAft>
              <a:buNone/>
            </a:pPr>
            <a:r>
              <a:rPr lang="en" sz="1800"/>
              <a:t>                  =  6 / (6 +3) = 0.6667</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a:t>The accuracy rate is similar to the Support Vector Classifier, but the precision rate is slightly lower than SVC. </a:t>
            </a:r>
            <a:endParaRPr/>
          </a:p>
          <a:p>
            <a:pPr marL="0" lvl="0" indent="0" algn="l" rtl="0">
              <a:spcBef>
                <a:spcPts val="0"/>
              </a:spcBef>
              <a:spcAft>
                <a:spcPts val="0"/>
              </a:spcAft>
              <a:buNone/>
            </a:pPr>
            <a:r>
              <a:rPr lang="en"/>
              <a:t>However, Gradient Boosting Classifier is still a good model for this dataset.</a:t>
            </a:r>
            <a:endParaRPr/>
          </a:p>
        </p:txBody>
      </p:sp>
      <p:pic>
        <p:nvPicPr>
          <p:cNvPr id="189" name="Google Shape;189;p27"/>
          <p:cNvPicPr preferRelativeResize="0"/>
          <p:nvPr/>
        </p:nvPicPr>
        <p:blipFill>
          <a:blip r:embed="rId3">
            <a:alphaModFix/>
          </a:blip>
          <a:stretch>
            <a:fillRect/>
          </a:stretch>
        </p:blipFill>
        <p:spPr>
          <a:xfrm>
            <a:off x="421400" y="1726300"/>
            <a:ext cx="3148075" cy="311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p:nvPr>
        </p:nvSpPr>
        <p:spPr>
          <a:xfrm>
            <a:off x="598100" y="359425"/>
            <a:ext cx="8222100" cy="74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 sz="3680" b="1"/>
              <a:t>Acknowledgements</a:t>
            </a:r>
            <a:endParaRPr sz="3680" b="1"/>
          </a:p>
        </p:txBody>
      </p:sp>
      <p:sp>
        <p:nvSpPr>
          <p:cNvPr id="195" name="Google Shape;195;p28"/>
          <p:cNvSpPr txBox="1">
            <a:spLocks noGrp="1"/>
          </p:cNvSpPr>
          <p:nvPr>
            <p:ph type="subTitle" idx="1"/>
          </p:nvPr>
        </p:nvSpPr>
        <p:spPr>
          <a:xfrm>
            <a:off x="598100" y="1214650"/>
            <a:ext cx="8222100" cy="3928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Dataset: </a:t>
            </a:r>
            <a:endParaRPr/>
          </a:p>
          <a:p>
            <a:pPr marL="457200" lvl="0" indent="-331946" algn="l" rtl="0">
              <a:spcBef>
                <a:spcPts val="0"/>
              </a:spcBef>
              <a:spcAft>
                <a:spcPts val="0"/>
              </a:spcAft>
              <a:buSzPct val="100000"/>
              <a:buChar char="●"/>
            </a:pPr>
            <a:r>
              <a:rPr lang="en" u="sng">
                <a:solidFill>
                  <a:schemeClr val="hlink"/>
                </a:solidFill>
                <a:hlinkClick r:id="rId3"/>
              </a:rPr>
              <a:t>https://archive.ics.uci.edu/ml/datasets/Cervical+cancer+%28Risk+Factors%29 </a:t>
            </a:r>
            <a:endParaRPr/>
          </a:p>
          <a:p>
            <a:pPr marL="457200" lvl="0" indent="-331946" algn="l" rtl="0">
              <a:spcBef>
                <a:spcPts val="0"/>
              </a:spcBef>
              <a:spcAft>
                <a:spcPts val="0"/>
              </a:spcAft>
              <a:buSzPct val="100000"/>
              <a:buChar char="●"/>
            </a:pPr>
            <a:r>
              <a:rPr lang="en" u="sng">
                <a:solidFill>
                  <a:schemeClr val="hlink"/>
                </a:solidFill>
                <a:hlinkClick r:id="rId4"/>
              </a:rPr>
              <a:t>https://www.kaggle.com/loveall/cervical-cancer-risk-classification</a:t>
            </a:r>
            <a:endParaRPr/>
          </a:p>
          <a:p>
            <a:pPr marL="0" lvl="0" indent="0" algn="l" rtl="0">
              <a:spcBef>
                <a:spcPts val="0"/>
              </a:spcBef>
              <a:spcAft>
                <a:spcPts val="0"/>
              </a:spcAft>
              <a:buNone/>
            </a:pPr>
            <a:endParaRPr/>
          </a:p>
          <a:p>
            <a:pPr marL="0" lvl="0" indent="0" algn="l" rtl="0">
              <a:spcBef>
                <a:spcPts val="0"/>
              </a:spcBef>
              <a:spcAft>
                <a:spcPts val="0"/>
              </a:spcAft>
              <a:buNone/>
            </a:pPr>
            <a:r>
              <a:rPr lang="en"/>
              <a:t>GitHub:</a:t>
            </a:r>
            <a:endParaRPr/>
          </a:p>
          <a:p>
            <a:pPr marL="457200" lvl="0" indent="-331946" algn="l" rtl="0">
              <a:spcBef>
                <a:spcPts val="0"/>
              </a:spcBef>
              <a:spcAft>
                <a:spcPts val="0"/>
              </a:spcAft>
              <a:buSzPct val="100000"/>
              <a:buChar char="●"/>
            </a:pPr>
            <a:r>
              <a:rPr lang="en" u="sng">
                <a:solidFill>
                  <a:schemeClr val="hlink"/>
                </a:solidFill>
                <a:hlinkClick r:id="rId5"/>
              </a:rPr>
              <a:t>https://github.com/sharmaroshan/Cervical-Cancer-Prediction</a:t>
            </a:r>
            <a:endParaRPr/>
          </a:p>
          <a:p>
            <a:pPr marL="457200" lvl="0" indent="-331946" algn="l" rtl="0">
              <a:spcBef>
                <a:spcPts val="0"/>
              </a:spcBef>
              <a:spcAft>
                <a:spcPts val="0"/>
              </a:spcAft>
              <a:buSzPct val="100000"/>
              <a:buChar char="●"/>
            </a:pPr>
            <a:r>
              <a:rPr lang="en" u="sng">
                <a:solidFill>
                  <a:schemeClr val="hlink"/>
                </a:solidFill>
                <a:hlinkClick r:id="rId6"/>
              </a:rPr>
              <a:t>https://github.com/lauramann/cervicalCancerAnalysis</a:t>
            </a:r>
            <a:endParaRPr/>
          </a:p>
          <a:p>
            <a:pPr marL="0" lvl="0" indent="0" algn="l" rtl="0">
              <a:spcBef>
                <a:spcPts val="0"/>
              </a:spcBef>
              <a:spcAft>
                <a:spcPts val="0"/>
              </a:spcAft>
              <a:buNone/>
            </a:pPr>
            <a:endParaRPr/>
          </a:p>
          <a:p>
            <a:pPr marL="0" lvl="0" indent="0" algn="l" rtl="0">
              <a:spcBef>
                <a:spcPts val="0"/>
              </a:spcBef>
              <a:spcAft>
                <a:spcPts val="0"/>
              </a:spcAft>
              <a:buNone/>
            </a:pPr>
            <a:r>
              <a:rPr lang="en"/>
              <a:t>Youtube:</a:t>
            </a:r>
            <a:endParaRPr/>
          </a:p>
          <a:p>
            <a:pPr marL="457200" lvl="0" indent="-331946" algn="l" rtl="0">
              <a:spcBef>
                <a:spcPts val="0"/>
              </a:spcBef>
              <a:spcAft>
                <a:spcPts val="0"/>
              </a:spcAft>
              <a:buSzPct val="106546"/>
              <a:buChar char="●"/>
            </a:pPr>
            <a:r>
              <a:rPr lang="en" u="sng">
                <a:solidFill>
                  <a:schemeClr val="hlink"/>
                </a:solidFill>
                <a:hlinkClick r:id="rId7"/>
              </a:rPr>
              <a:t>https://www.youtube.com/watch?v=prWyZhcktn4</a:t>
            </a:r>
            <a:r>
              <a:rPr lang="en"/>
              <a:t>   </a:t>
            </a:r>
            <a:r>
              <a:rPr lang="en" sz="2229"/>
              <a:t> </a:t>
            </a:r>
            <a:r>
              <a:rPr lang="en" sz="1970"/>
              <a:t>(Confusion Matrix Explanation)</a:t>
            </a:r>
            <a:endParaRPr sz="1970"/>
          </a:p>
          <a:p>
            <a:pPr marL="457200" lvl="0" indent="-325596" algn="l" rtl="0">
              <a:spcBef>
                <a:spcPts val="0"/>
              </a:spcBef>
              <a:spcAft>
                <a:spcPts val="0"/>
              </a:spcAft>
              <a:buSzPct val="100000"/>
              <a:buChar char="●"/>
            </a:pPr>
            <a:r>
              <a:rPr lang="en" sz="1970" u="sng">
                <a:solidFill>
                  <a:schemeClr val="hlink"/>
                </a:solidFill>
                <a:hlinkClick r:id="rId8"/>
              </a:rPr>
              <a:t>https://www.youtube.com/watch?v=7eh4d6sabA0</a:t>
            </a:r>
            <a:r>
              <a:rPr lang="en" sz="1970"/>
              <a:t>        (Machine learning in python)</a:t>
            </a:r>
            <a:endParaRPr sz="1970"/>
          </a:p>
          <a:p>
            <a:pPr marL="0" lvl="0" indent="0" algn="l" rtl="0">
              <a:spcBef>
                <a:spcPts val="0"/>
              </a:spcBef>
              <a:spcAft>
                <a:spcPts val="0"/>
              </a:spcAft>
              <a:buNone/>
            </a:pPr>
            <a:endParaRPr/>
          </a:p>
          <a:p>
            <a:pPr marL="0" lvl="0" indent="0" algn="l" rtl="0">
              <a:spcBef>
                <a:spcPts val="0"/>
              </a:spcBef>
              <a:spcAft>
                <a:spcPts val="0"/>
              </a:spcAft>
              <a:buNone/>
            </a:pPr>
            <a:r>
              <a:rPr lang="en"/>
              <a:t>Kaggle:</a:t>
            </a:r>
            <a:endParaRPr/>
          </a:p>
          <a:p>
            <a:pPr marL="457200" lvl="0" indent="-331946" algn="l" rtl="0">
              <a:spcBef>
                <a:spcPts val="0"/>
              </a:spcBef>
              <a:spcAft>
                <a:spcPts val="0"/>
              </a:spcAft>
              <a:buSzPct val="100000"/>
              <a:buChar char="●"/>
            </a:pPr>
            <a:r>
              <a:rPr lang="en" u="sng">
                <a:solidFill>
                  <a:schemeClr val="hlink"/>
                </a:solidFill>
                <a:hlinkClick r:id="rId9"/>
              </a:rPr>
              <a:t>https://www.kaggle.com/kiseokyang/cerv-canc-classification-w-multiple-classifiers/data#Import-libraries</a:t>
            </a:r>
            <a:endParaRPr/>
          </a:p>
          <a:p>
            <a:pPr marL="457200" lvl="0" indent="-331946" algn="l" rtl="0">
              <a:spcBef>
                <a:spcPts val="0"/>
              </a:spcBef>
              <a:spcAft>
                <a:spcPts val="0"/>
              </a:spcAft>
              <a:buSzPct val="100000"/>
              <a:buChar char="●"/>
            </a:pPr>
            <a:r>
              <a:rPr lang="en" u="sng">
                <a:solidFill>
                  <a:schemeClr val="hlink"/>
                </a:solidFill>
                <a:hlinkClick r:id="rId10"/>
              </a:rPr>
              <a:t>https://www.kaggle.com/ravaliraj/risk-classification-of-cervical-cancer</a:t>
            </a:r>
            <a:endParaRPr/>
          </a:p>
          <a:p>
            <a:pPr marL="45720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ctrTitle"/>
          </p:nvPr>
        </p:nvSpPr>
        <p:spPr>
          <a:xfrm>
            <a:off x="598100" y="1775227"/>
            <a:ext cx="8222100" cy="1298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Thank You</a:t>
            </a:r>
            <a:endParaRPr b="1"/>
          </a:p>
        </p:txBody>
      </p:sp>
      <p:sp>
        <p:nvSpPr>
          <p:cNvPr id="201" name="Google Shape;201;p2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598100" y="879977"/>
            <a:ext cx="8222100" cy="805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Problem Overview</a:t>
            </a:r>
            <a:endParaRPr b="1"/>
          </a:p>
        </p:txBody>
      </p:sp>
      <p:sp>
        <p:nvSpPr>
          <p:cNvPr id="92" name="Google Shape;92;p14"/>
          <p:cNvSpPr txBox="1">
            <a:spLocks noGrp="1"/>
          </p:cNvSpPr>
          <p:nvPr>
            <p:ph type="subTitle" idx="1"/>
          </p:nvPr>
        </p:nvSpPr>
        <p:spPr>
          <a:xfrm>
            <a:off x="598100" y="2144150"/>
            <a:ext cx="8222100" cy="235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Cervical cancer is a fatal disease found commonly in women. Although treatments and vaccines are available to treat this problem, but women from potentially low backgrounds are unable to access it. My aim to do this project is to find the risk prediction rate of cervical cancer in women and identify the most common predictors of this cancer.</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98100" y="718854"/>
            <a:ext cx="8222100" cy="681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Data Cleaning</a:t>
            </a:r>
            <a:endParaRPr b="1"/>
          </a:p>
        </p:txBody>
      </p:sp>
      <p:sp>
        <p:nvSpPr>
          <p:cNvPr id="98" name="Google Shape;98;p15"/>
          <p:cNvSpPr txBox="1">
            <a:spLocks noGrp="1"/>
          </p:cNvSpPr>
          <p:nvPr>
            <p:ph type="subTitle" idx="1"/>
          </p:nvPr>
        </p:nvSpPr>
        <p:spPr>
          <a:xfrm>
            <a:off x="598100" y="2020249"/>
            <a:ext cx="8222100" cy="2801100"/>
          </a:xfrm>
          <a:prstGeom prst="rect">
            <a:avLst/>
          </a:prstGeom>
        </p:spPr>
        <p:txBody>
          <a:bodyPr spcFirstLastPara="1" wrap="square" lIns="91425" tIns="91425" rIns="91425" bIns="91425" anchor="t" anchorCtr="0">
            <a:normAutofit fontScale="85000" lnSpcReduction="20000"/>
          </a:bodyPr>
          <a:lstStyle/>
          <a:p>
            <a:pPr marL="457200" lvl="0" indent="-331946" algn="l" rtl="0">
              <a:spcBef>
                <a:spcPts val="0"/>
              </a:spcBef>
              <a:spcAft>
                <a:spcPts val="0"/>
              </a:spcAft>
              <a:buSzPct val="100000"/>
              <a:buChar char="●"/>
            </a:pPr>
            <a:r>
              <a:rPr lang="en"/>
              <a:t>Identified important features in dataset such as schiller and cytology, which can not be dropped.</a:t>
            </a:r>
            <a:endParaRPr/>
          </a:p>
          <a:p>
            <a:pPr marL="457200" lvl="0" indent="0" algn="l" rtl="0">
              <a:spcBef>
                <a:spcPts val="0"/>
              </a:spcBef>
              <a:spcAft>
                <a:spcPts val="0"/>
              </a:spcAft>
              <a:buNone/>
            </a:pPr>
            <a:endParaRPr/>
          </a:p>
          <a:p>
            <a:pPr marL="457200" lvl="0" indent="-331946" algn="l" rtl="0">
              <a:spcBef>
                <a:spcPts val="0"/>
              </a:spcBef>
              <a:spcAft>
                <a:spcPts val="0"/>
              </a:spcAft>
              <a:buSzPct val="100000"/>
              <a:buChar char="●"/>
            </a:pPr>
            <a:r>
              <a:rPr lang="en"/>
              <a:t>From the three columns( smoke, smoke(years) and smoke(packs/year) ,we can remove the column smoke and smoke(packs/year) because Smoke(years) has non-zero value only when smoke column has a non-zero value.</a:t>
            </a:r>
            <a:endParaRPr/>
          </a:p>
          <a:p>
            <a:pPr marL="457200" lvl="0" indent="0" algn="l" rtl="0">
              <a:spcBef>
                <a:spcPts val="0"/>
              </a:spcBef>
              <a:spcAft>
                <a:spcPts val="0"/>
              </a:spcAft>
              <a:buNone/>
            </a:pPr>
            <a:endParaRPr/>
          </a:p>
          <a:p>
            <a:pPr marL="457200" lvl="0" indent="-331946" algn="l" rtl="0">
              <a:spcBef>
                <a:spcPts val="0"/>
              </a:spcBef>
              <a:spcAft>
                <a:spcPts val="0"/>
              </a:spcAft>
              <a:buSzPct val="100000"/>
              <a:buChar char="●"/>
            </a:pPr>
            <a:r>
              <a:rPr lang="en"/>
              <a:t>As the number of sexual partners increase, the chances of getting tumors also increase. So number of sexual partners is also a key attribute in the model.</a:t>
            </a:r>
            <a:endParaRPr/>
          </a:p>
          <a:p>
            <a:pPr marL="45720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45720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91440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598100" y="-1"/>
            <a:ext cx="8222100" cy="903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700" b="1"/>
              <a:t>Data Set</a:t>
            </a:r>
            <a:endParaRPr sz="3700" b="1"/>
          </a:p>
        </p:txBody>
      </p:sp>
      <p:sp>
        <p:nvSpPr>
          <p:cNvPr id="104" name="Google Shape;104;p1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105" name="Google Shape;105;p16"/>
          <p:cNvPicPr preferRelativeResize="0"/>
          <p:nvPr/>
        </p:nvPicPr>
        <p:blipFill>
          <a:blip r:embed="rId3">
            <a:alphaModFix/>
          </a:blip>
          <a:stretch>
            <a:fillRect/>
          </a:stretch>
        </p:blipFill>
        <p:spPr>
          <a:xfrm>
            <a:off x="0" y="830400"/>
            <a:ext cx="9143999" cy="43131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598100" y="656877"/>
            <a:ext cx="8222100" cy="793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Features Analysis and Visualization</a:t>
            </a:r>
            <a:endParaRPr b="1"/>
          </a:p>
        </p:txBody>
      </p:sp>
      <p:sp>
        <p:nvSpPr>
          <p:cNvPr id="111" name="Google Shape;111;p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112" name="Google Shape;112;p17"/>
          <p:cNvPicPr preferRelativeResize="0"/>
          <p:nvPr/>
        </p:nvPicPr>
        <p:blipFill>
          <a:blip r:embed="rId3">
            <a:alphaModFix/>
          </a:blip>
          <a:stretch>
            <a:fillRect/>
          </a:stretch>
        </p:blipFill>
        <p:spPr>
          <a:xfrm>
            <a:off x="247371" y="1623600"/>
            <a:ext cx="1983554" cy="1783650"/>
          </a:xfrm>
          <a:prstGeom prst="rect">
            <a:avLst/>
          </a:prstGeom>
          <a:noFill/>
          <a:ln w="9525" cap="flat" cmpd="sng">
            <a:solidFill>
              <a:schemeClr val="dk1"/>
            </a:solidFill>
            <a:prstDash val="solid"/>
            <a:round/>
            <a:headEnd type="none" w="sm" len="sm"/>
            <a:tailEnd type="none" w="sm" len="sm"/>
          </a:ln>
        </p:spPr>
      </p:pic>
      <p:pic>
        <p:nvPicPr>
          <p:cNvPr id="113" name="Google Shape;113;p17"/>
          <p:cNvPicPr preferRelativeResize="0"/>
          <p:nvPr/>
        </p:nvPicPr>
        <p:blipFill>
          <a:blip r:embed="rId4">
            <a:alphaModFix/>
          </a:blip>
          <a:stretch>
            <a:fillRect/>
          </a:stretch>
        </p:blipFill>
        <p:spPr>
          <a:xfrm>
            <a:off x="2606400" y="1623600"/>
            <a:ext cx="1872837" cy="1783648"/>
          </a:xfrm>
          <a:prstGeom prst="rect">
            <a:avLst/>
          </a:prstGeom>
          <a:noFill/>
          <a:ln>
            <a:noFill/>
          </a:ln>
        </p:spPr>
      </p:pic>
      <p:pic>
        <p:nvPicPr>
          <p:cNvPr id="114" name="Google Shape;114;p17"/>
          <p:cNvPicPr preferRelativeResize="0"/>
          <p:nvPr/>
        </p:nvPicPr>
        <p:blipFill>
          <a:blip r:embed="rId5">
            <a:alphaModFix/>
          </a:blip>
          <a:stretch>
            <a:fillRect/>
          </a:stretch>
        </p:blipFill>
        <p:spPr>
          <a:xfrm>
            <a:off x="4768650" y="1623601"/>
            <a:ext cx="1774375" cy="1783650"/>
          </a:xfrm>
          <a:prstGeom prst="rect">
            <a:avLst/>
          </a:prstGeom>
          <a:noFill/>
          <a:ln>
            <a:noFill/>
          </a:ln>
        </p:spPr>
      </p:pic>
      <p:pic>
        <p:nvPicPr>
          <p:cNvPr id="115" name="Google Shape;115;p17"/>
          <p:cNvPicPr preferRelativeResize="0"/>
          <p:nvPr/>
        </p:nvPicPr>
        <p:blipFill>
          <a:blip r:embed="rId6">
            <a:alphaModFix/>
          </a:blip>
          <a:stretch>
            <a:fillRect/>
          </a:stretch>
        </p:blipFill>
        <p:spPr>
          <a:xfrm>
            <a:off x="6943300" y="1670488"/>
            <a:ext cx="1774381" cy="1689887"/>
          </a:xfrm>
          <a:prstGeom prst="rect">
            <a:avLst/>
          </a:prstGeom>
          <a:noFill/>
          <a:ln>
            <a:noFill/>
          </a:ln>
        </p:spPr>
      </p:pic>
      <p:pic>
        <p:nvPicPr>
          <p:cNvPr id="116" name="Google Shape;116;p17"/>
          <p:cNvPicPr preferRelativeResize="0"/>
          <p:nvPr/>
        </p:nvPicPr>
        <p:blipFill>
          <a:blip r:embed="rId7">
            <a:alphaModFix/>
          </a:blip>
          <a:stretch>
            <a:fillRect/>
          </a:stretch>
        </p:blipFill>
        <p:spPr>
          <a:xfrm>
            <a:off x="247375" y="3360375"/>
            <a:ext cx="2007625" cy="1823500"/>
          </a:xfrm>
          <a:prstGeom prst="rect">
            <a:avLst/>
          </a:prstGeom>
          <a:noFill/>
          <a:ln>
            <a:noFill/>
          </a:ln>
        </p:spPr>
      </p:pic>
      <p:pic>
        <p:nvPicPr>
          <p:cNvPr id="117" name="Google Shape;117;p17"/>
          <p:cNvPicPr preferRelativeResize="0"/>
          <p:nvPr/>
        </p:nvPicPr>
        <p:blipFill>
          <a:blip r:embed="rId8">
            <a:alphaModFix/>
          </a:blip>
          <a:stretch>
            <a:fillRect/>
          </a:stretch>
        </p:blipFill>
        <p:spPr>
          <a:xfrm>
            <a:off x="6783350" y="3327275"/>
            <a:ext cx="1983550" cy="1789800"/>
          </a:xfrm>
          <a:prstGeom prst="rect">
            <a:avLst/>
          </a:prstGeom>
          <a:noFill/>
          <a:ln>
            <a:noFill/>
          </a:ln>
        </p:spPr>
      </p:pic>
      <p:pic>
        <p:nvPicPr>
          <p:cNvPr id="118" name="Google Shape;118;p17"/>
          <p:cNvPicPr preferRelativeResize="0"/>
          <p:nvPr/>
        </p:nvPicPr>
        <p:blipFill>
          <a:blip r:embed="rId9">
            <a:alphaModFix/>
          </a:blip>
          <a:stretch>
            <a:fillRect/>
          </a:stretch>
        </p:blipFill>
        <p:spPr>
          <a:xfrm>
            <a:off x="2564375" y="3360375"/>
            <a:ext cx="1914675" cy="1823500"/>
          </a:xfrm>
          <a:prstGeom prst="rect">
            <a:avLst/>
          </a:prstGeom>
          <a:noFill/>
          <a:ln>
            <a:noFill/>
          </a:ln>
        </p:spPr>
      </p:pic>
      <p:pic>
        <p:nvPicPr>
          <p:cNvPr id="119" name="Google Shape;119;p17"/>
          <p:cNvPicPr preferRelativeResize="0"/>
          <p:nvPr/>
        </p:nvPicPr>
        <p:blipFill>
          <a:blip r:embed="rId10">
            <a:alphaModFix/>
          </a:blip>
          <a:stretch>
            <a:fillRect/>
          </a:stretch>
        </p:blipFill>
        <p:spPr>
          <a:xfrm>
            <a:off x="4753825" y="3310425"/>
            <a:ext cx="1914675" cy="18734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ctrTitle"/>
          </p:nvPr>
        </p:nvSpPr>
        <p:spPr>
          <a:xfrm>
            <a:off x="598100" y="532950"/>
            <a:ext cx="8222100" cy="128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680" b="1"/>
              <a:t>Data Preprocessing</a:t>
            </a:r>
            <a:endParaRPr sz="3680" b="1"/>
          </a:p>
          <a:p>
            <a:pPr marL="0" lvl="0" indent="0" algn="l" rtl="0">
              <a:spcBef>
                <a:spcPts val="0"/>
              </a:spcBef>
              <a:spcAft>
                <a:spcPts val="0"/>
              </a:spcAft>
              <a:buSzPts val="990"/>
              <a:buNone/>
            </a:pPr>
            <a:endParaRPr sz="3680" b="1"/>
          </a:p>
        </p:txBody>
      </p:sp>
      <p:sp>
        <p:nvSpPr>
          <p:cNvPr id="125" name="Google Shape;125;p18"/>
          <p:cNvSpPr txBox="1">
            <a:spLocks noGrp="1"/>
          </p:cNvSpPr>
          <p:nvPr>
            <p:ph type="subTitle" idx="1"/>
          </p:nvPr>
        </p:nvSpPr>
        <p:spPr>
          <a:xfrm>
            <a:off x="460950" y="1350950"/>
            <a:ext cx="8222100" cy="3668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Out of all features, biopsy is chosen as “Y” - the outcome feature. The value of Biopsy (0 or 1) represents the level of cervical cancer risk. 0 being no or low risk and 1 being more prone to the disease.</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 the future work, I have planned to take four features as target variable to predict more accurate risk rate. These four features listed below are closely related to cervical cancer risk rate.</a:t>
            </a:r>
            <a:endParaRPr/>
          </a:p>
          <a:p>
            <a:pPr marL="0" lvl="0" indent="0" algn="l" rtl="0">
              <a:spcBef>
                <a:spcPts val="0"/>
              </a:spcBef>
              <a:spcAft>
                <a:spcPts val="0"/>
              </a:spcAft>
              <a:buNone/>
            </a:pPr>
            <a:endParaRPr/>
          </a:p>
          <a:p>
            <a:pPr marL="457200" lvl="0" indent="-325755" algn="l" rtl="0">
              <a:spcBef>
                <a:spcPts val="0"/>
              </a:spcBef>
              <a:spcAft>
                <a:spcPts val="0"/>
              </a:spcAft>
              <a:buSzPct val="100000"/>
              <a:buAutoNum type="arabicPeriod"/>
            </a:pPr>
            <a:r>
              <a:rPr lang="en" sz="1800"/>
              <a:t>Hinselmann</a:t>
            </a:r>
            <a:endParaRPr sz="1800"/>
          </a:p>
          <a:p>
            <a:pPr marL="457200" lvl="0" indent="-325755" algn="l" rtl="0">
              <a:spcBef>
                <a:spcPts val="0"/>
              </a:spcBef>
              <a:spcAft>
                <a:spcPts val="0"/>
              </a:spcAft>
              <a:buSzPct val="100000"/>
              <a:buAutoNum type="arabicPeriod"/>
            </a:pPr>
            <a:r>
              <a:rPr lang="en" sz="1800"/>
              <a:t>Schiller</a:t>
            </a:r>
            <a:endParaRPr sz="1800"/>
          </a:p>
          <a:p>
            <a:pPr marL="457200" lvl="0" indent="-325755" algn="l" rtl="0">
              <a:spcBef>
                <a:spcPts val="0"/>
              </a:spcBef>
              <a:spcAft>
                <a:spcPts val="0"/>
              </a:spcAft>
              <a:buSzPct val="100000"/>
              <a:buAutoNum type="arabicPeriod"/>
            </a:pPr>
            <a:r>
              <a:rPr lang="en" sz="1800"/>
              <a:t>Citology</a:t>
            </a:r>
            <a:endParaRPr sz="1800"/>
          </a:p>
          <a:p>
            <a:pPr marL="457200" lvl="0" indent="-325755" algn="l" rtl="0">
              <a:spcBef>
                <a:spcPts val="0"/>
              </a:spcBef>
              <a:spcAft>
                <a:spcPts val="0"/>
              </a:spcAft>
              <a:buSzPct val="100000"/>
              <a:buAutoNum type="arabicPeriod"/>
            </a:pPr>
            <a:r>
              <a:rPr lang="en" sz="1800"/>
              <a:t>Biopsy</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2016"/>
          </a:p>
          <a:p>
            <a:pPr marL="0" lvl="0" indent="0" algn="l" rtl="0">
              <a:spcBef>
                <a:spcPts val="0"/>
              </a:spcBef>
              <a:spcAft>
                <a:spcPts val="0"/>
              </a:spcAft>
              <a:buNone/>
            </a:pPr>
            <a:r>
              <a:rPr lang="en" sz="2016"/>
              <a:t>The next slide shows the implementation of data preprocessing.</a:t>
            </a:r>
            <a:endParaRPr sz="2016"/>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450">
              <a:solidFill>
                <a:srgbClr val="000000"/>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1" name="Google Shape;131;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r="-979" b="-3103"/>
          <a:stretch/>
        </p:blipFill>
        <p:spPr>
          <a:xfrm>
            <a:off x="152400" y="86750"/>
            <a:ext cx="8907601" cy="50567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ctrTitle"/>
          </p:nvPr>
        </p:nvSpPr>
        <p:spPr>
          <a:xfrm>
            <a:off x="598100" y="359425"/>
            <a:ext cx="8222100" cy="1065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700" b="1"/>
              <a:t>Classifier 01: Logistic Regression</a:t>
            </a:r>
            <a:endParaRPr sz="3700" b="1"/>
          </a:p>
        </p:txBody>
      </p:sp>
      <p:sp>
        <p:nvSpPr>
          <p:cNvPr id="138" name="Google Shape;138;p20"/>
          <p:cNvSpPr txBox="1">
            <a:spLocks noGrp="1"/>
          </p:cNvSpPr>
          <p:nvPr>
            <p:ph type="subTitle" idx="1"/>
          </p:nvPr>
        </p:nvSpPr>
        <p:spPr>
          <a:xfrm>
            <a:off x="598100" y="3705750"/>
            <a:ext cx="7924800" cy="1065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Logistic regression (Solver: ‘sag’) is a not good algorithm to analyse the problem statement. The dataset was too complex to be fitted in a logistic regression classifier and the cost function was also not convex.</a:t>
            </a:r>
            <a:endParaRPr/>
          </a:p>
        </p:txBody>
      </p:sp>
      <p:pic>
        <p:nvPicPr>
          <p:cNvPr id="139" name="Google Shape;139;p20"/>
          <p:cNvPicPr preferRelativeResize="0"/>
          <p:nvPr/>
        </p:nvPicPr>
        <p:blipFill>
          <a:blip r:embed="rId3">
            <a:alphaModFix/>
          </a:blip>
          <a:stretch>
            <a:fillRect/>
          </a:stretch>
        </p:blipFill>
        <p:spPr>
          <a:xfrm>
            <a:off x="598100" y="1512050"/>
            <a:ext cx="4362650" cy="17847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ctrTitle"/>
          </p:nvPr>
        </p:nvSpPr>
        <p:spPr>
          <a:xfrm>
            <a:off x="598100" y="520550"/>
            <a:ext cx="8222100" cy="7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380" b="1"/>
              <a:t>Confusion Matrix for Logistic Regression</a:t>
            </a:r>
            <a:endParaRPr sz="3380" b="1"/>
          </a:p>
        </p:txBody>
      </p:sp>
      <p:sp>
        <p:nvSpPr>
          <p:cNvPr id="145" name="Google Shape;145;p21"/>
          <p:cNvSpPr txBox="1">
            <a:spLocks noGrp="1"/>
          </p:cNvSpPr>
          <p:nvPr>
            <p:ph type="subTitle" idx="1"/>
          </p:nvPr>
        </p:nvSpPr>
        <p:spPr>
          <a:xfrm>
            <a:off x="3916500" y="1326150"/>
            <a:ext cx="4903800" cy="3718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800" dirty="0"/>
              <a:t>Number of True Positives (11):		</a:t>
            </a:r>
            <a:r>
              <a:rPr lang="en" sz="1800" dirty="0" smtClean="0"/>
              <a:t>0</a:t>
            </a:r>
            <a:r>
              <a:rPr lang="en" sz="1800" dirty="0"/>
              <a:t>	</a:t>
            </a:r>
            <a:endParaRPr sz="1800"/>
          </a:p>
          <a:p>
            <a:pPr marL="0" lvl="0" indent="0" algn="l" rtl="0">
              <a:spcBef>
                <a:spcPts val="0"/>
              </a:spcBef>
              <a:spcAft>
                <a:spcPts val="0"/>
              </a:spcAft>
              <a:buNone/>
            </a:pPr>
            <a:r>
              <a:rPr lang="en" sz="1800" dirty="0"/>
              <a:t>Number of False Positives(01):		0</a:t>
            </a:r>
            <a:endParaRPr sz="1800"/>
          </a:p>
          <a:p>
            <a:pPr marL="0" lvl="0" indent="0" algn="l" rtl="0">
              <a:spcBef>
                <a:spcPts val="0"/>
              </a:spcBef>
              <a:spcAft>
                <a:spcPts val="0"/>
              </a:spcAft>
              <a:buNone/>
            </a:pPr>
            <a:r>
              <a:rPr lang="en" sz="1800" dirty="0"/>
              <a:t>Number of False Negatives(10): 	8</a:t>
            </a:r>
            <a:endParaRPr sz="1800"/>
          </a:p>
          <a:p>
            <a:pPr marL="0" lvl="0" indent="0" algn="l" rtl="0">
              <a:spcBef>
                <a:spcPts val="0"/>
              </a:spcBef>
              <a:spcAft>
                <a:spcPts val="0"/>
              </a:spcAft>
              <a:buNone/>
            </a:pPr>
            <a:r>
              <a:rPr lang="en" sz="1800" dirty="0"/>
              <a:t>Number of True Negatives(00):		164</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dirty="0"/>
              <a:t>Accuracy =  (TP+TN) / (TP +TN +FP+FN)</a:t>
            </a:r>
            <a:endParaRPr sz="1800"/>
          </a:p>
          <a:p>
            <a:pPr marL="457200" lvl="0" indent="0" algn="l" rtl="0">
              <a:spcBef>
                <a:spcPts val="0"/>
              </a:spcBef>
              <a:spcAft>
                <a:spcPts val="0"/>
              </a:spcAft>
              <a:buNone/>
            </a:pPr>
            <a:r>
              <a:rPr lang="en" sz="1800" dirty="0"/>
              <a:t>                 =  (0+164) /  (0+164 +0+8)</a:t>
            </a:r>
            <a:endParaRPr sz="1800"/>
          </a:p>
          <a:p>
            <a:pPr marL="457200" lvl="0" indent="0" algn="l" rtl="0">
              <a:spcBef>
                <a:spcPts val="0"/>
              </a:spcBef>
              <a:spcAft>
                <a:spcPts val="0"/>
              </a:spcAft>
              <a:buNone/>
            </a:pPr>
            <a:r>
              <a:rPr lang="en" sz="1800" dirty="0"/>
              <a:t>                 =  </a:t>
            </a:r>
            <a:r>
              <a:rPr lang="en" sz="1750" dirty="0">
                <a:solidFill>
                  <a:srgbClr val="202124"/>
                </a:solidFill>
                <a:highlight>
                  <a:srgbClr val="FFFFFF"/>
                </a:highlight>
                <a:latin typeface="Arial"/>
                <a:ea typeface="Arial"/>
                <a:cs typeface="Arial"/>
                <a:sym typeface="Arial"/>
              </a:rPr>
              <a:t>0.95348837209</a:t>
            </a:r>
            <a:endParaRPr sz="1750">
              <a:solidFill>
                <a:srgbClr val="202124"/>
              </a:solidFill>
              <a:highlight>
                <a:srgbClr val="FFFFFF"/>
              </a:highlight>
              <a:latin typeface="Arial"/>
              <a:ea typeface="Arial"/>
              <a:cs typeface="Arial"/>
              <a:sym typeface="Arial"/>
            </a:endParaRPr>
          </a:p>
          <a:p>
            <a:pPr marL="457200" lvl="0" indent="0" algn="l" rtl="0">
              <a:spcBef>
                <a:spcPts val="0"/>
              </a:spcBef>
              <a:spcAft>
                <a:spcPts val="0"/>
              </a:spcAft>
              <a:buNone/>
            </a:pPr>
            <a:endParaRPr sz="1750">
              <a:solidFill>
                <a:srgbClr val="202124"/>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sz="1800" dirty="0"/>
              <a:t>Precision =  TP / (TP+FP)</a:t>
            </a:r>
            <a:endParaRPr sz="1800"/>
          </a:p>
          <a:p>
            <a:pPr marL="457200" lvl="0" indent="0" algn="l" rtl="0">
              <a:spcBef>
                <a:spcPts val="0"/>
              </a:spcBef>
              <a:spcAft>
                <a:spcPts val="0"/>
              </a:spcAft>
              <a:buNone/>
            </a:pPr>
            <a:r>
              <a:rPr lang="en" sz="1800" dirty="0"/>
              <a:t>                  =  0 / (0 +0) = ∞</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dirty="0"/>
              <a:t>Our logistic classifier fails to give precision, which means it fails to answer the question:</a:t>
            </a:r>
            <a:endParaRPr sz="1800"/>
          </a:p>
          <a:p>
            <a:pPr marL="0" lvl="0" indent="0" algn="l" rtl="0">
              <a:spcBef>
                <a:spcPts val="0"/>
              </a:spcBef>
              <a:spcAft>
                <a:spcPts val="0"/>
              </a:spcAft>
              <a:buNone/>
            </a:pPr>
            <a:r>
              <a:rPr lang="en" sz="1800" dirty="0"/>
              <a:t>“When the model predicts a positive value, how often is it right?”</a:t>
            </a:r>
            <a:endParaRPr sz="1800"/>
          </a:p>
        </p:txBody>
      </p:sp>
      <p:pic>
        <p:nvPicPr>
          <p:cNvPr id="146" name="Google Shape;146;p21"/>
          <p:cNvPicPr preferRelativeResize="0"/>
          <p:nvPr/>
        </p:nvPicPr>
        <p:blipFill>
          <a:blip r:embed="rId3">
            <a:alphaModFix/>
          </a:blip>
          <a:stretch>
            <a:fillRect/>
          </a:stretch>
        </p:blipFill>
        <p:spPr>
          <a:xfrm>
            <a:off x="111550" y="1404350"/>
            <a:ext cx="3272000" cy="30946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559</Words>
  <PresentationFormat>On-screen Show (16:9)</PresentationFormat>
  <Paragraphs>112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Geometric</vt:lpstr>
      <vt:lpstr>Project Title: Cervical Cancer Risk Analysis through ML Algorithms  Submitted by Sara Sameer</vt:lpstr>
      <vt:lpstr>Problem Overview</vt:lpstr>
      <vt:lpstr>Data Cleaning</vt:lpstr>
      <vt:lpstr>Data Set</vt:lpstr>
      <vt:lpstr>Features Analysis and Visualization</vt:lpstr>
      <vt:lpstr>Data Preprocessing </vt:lpstr>
      <vt:lpstr>Slide 7</vt:lpstr>
      <vt:lpstr>Classifier 01: Logistic Regression</vt:lpstr>
      <vt:lpstr>Confusion Matrix for Logistic Regression</vt:lpstr>
      <vt:lpstr>Classifier 02: Support Vector Classifier  </vt:lpstr>
      <vt:lpstr>Confusion Matrix for Support Vector Classifier</vt:lpstr>
      <vt:lpstr>Classifier 03: Random Forest</vt:lpstr>
      <vt:lpstr>Confusion Matrix for Random Forest</vt:lpstr>
      <vt:lpstr>Classifier 04: Gradient Boosting Classifier </vt:lpstr>
      <vt:lpstr>Confusion Matrix for Gradient Boosting Classifier</vt:lpstr>
      <vt:lpstr>Acknowledgements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Cervical Cancer Risk Analysis through ML Algorithms  Submitted by Sara Sameer</dc:title>
  <cp:lastModifiedBy>Sara Sameer</cp:lastModifiedBy>
  <cp:revision>3</cp:revision>
  <dcterms:modified xsi:type="dcterms:W3CDTF">2021-07-27T00:51:17Z</dcterms:modified>
</cp:coreProperties>
</file>