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73" r:id="rId8"/>
    <p:sldId id="274" r:id="rId9"/>
    <p:sldId id="275" r:id="rId10"/>
    <p:sldId id="276" r:id="rId11"/>
    <p:sldId id="277" r:id="rId12"/>
    <p:sldId id="263" r:id="rId13"/>
    <p:sldId id="264" r:id="rId14"/>
    <p:sldId id="265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ason shih" initials="es" lastIdx="1" clrIdx="0">
    <p:extLst>
      <p:ext uri="{19B8F6BF-5375-455C-9EA6-DF929625EA0E}">
        <p15:presenceInfo xmlns:p15="http://schemas.microsoft.com/office/powerpoint/2012/main" userId="eason shi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67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14T23:56:17.039" idx="1">
    <p:pos x="634" y="2172"/>
    <p:text>what to say:     Pretending you are a sports manager, one of your duties is to decide whether you want to keep a player. However, you can not hire whoever you want because you are broke.  so now you want to organize a new team with the lowest budget but also meets your standards.</p:text>
    <p:extLst>
      <p:ext uri="{C676402C-5697-4E1C-873F-D02D1690AC5C}">
        <p15:threadingInfo xmlns:p15="http://schemas.microsoft.com/office/powerpoint/2012/main" timeZoneBias="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0E63C-3EBA-42D2-A6CF-4AFD42FD8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EA4A2-E15E-4162-9457-E4D99669D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D9D68-07BD-4E97-9166-7A4768DD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8CCCC-C0AF-40AC-91E9-C88A7717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F7183-625C-4083-8F26-58ECA8483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6829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4D84C-1D56-4EF7-82FE-AA4AD1830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37F78E-FD77-497F-A080-37858C9DD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E6159-DEFD-4E72-B1D9-6354F50BD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6CE96-32FE-4DA7-AEE8-937B3693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D6BB6-D354-4EB5-BE26-8132489F6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9488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61947B-75ED-4658-8C08-B619CCD529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E2ECC2-2B63-4538-B2C8-82429D724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1F875-997D-4E93-8415-3B9FFA283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61B5E-4DE7-4EFC-BC1E-F8294A086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E0203-9DF9-4C45-829E-6DA82DA68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244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9D1E1-E0D6-408A-A3FD-36803D00F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40BC0-A0A7-4824-8ECB-6BF4397B8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06DBA-3706-4810-8410-6B7929BE3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EA10C-A564-4C13-9216-359DA79B4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A2EDD-62E0-48D6-9744-D621A25E2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6614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F39B-9D26-4039-ACBE-1F1DBB0D1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D4075-BFA3-4DE7-992B-31C8EC518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ACDBE-0383-4B69-87F2-6B68AAC3C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6F8C9-38FC-49E4-8C42-D265355B5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8DFCF-0A03-4DCA-8B5E-81C1C5E6A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1916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E5E70-93FE-4E8F-A1CF-18CB809F0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A30AE-87D1-4257-9321-31C7D3FA8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1A920-FAA2-4374-BDA2-B9E81BC9B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26FE6-ADEF-46EE-BBA9-EEEE190A8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7731E-6DD3-4E26-884E-8805A47E0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40227-AF51-4D02-9FB2-121FFC8B5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6302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66A0E-5F97-4955-B833-69326610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25A11-0F12-478D-B0F3-247ED4CED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459EC-0603-4176-915A-B60DB7937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B4CF1-3BEB-4E31-875F-58FB80751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984A8A-52A2-4629-A9E1-C4E0B6EB98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4D80A8-D6BE-4818-82F6-49372360D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CC83CD-CB2A-4C99-AB2C-350542262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888F3F-C078-4FCA-9DE1-C595310C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7737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FEBDB-8B87-4D92-9DD5-FED693F87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73DE3F-65B3-487E-AAA3-6EC509B6A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5163D9-6668-4C98-B805-5F242F6E5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499CD-FBBF-43DB-A868-2950C6E0A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1838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E08ED9-5C8B-4C9A-9AB0-D13EFE70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DACB76-0E8C-4908-B80B-A95DE1F5C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07460-BF67-415F-8CAA-C51F47A75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1781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0D700-4015-47ED-9474-1392A7516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1DF5D-0BA3-4594-B02F-7574FAED2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9D695-13BA-4D40-B2B5-B9C414996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ECBBA-F96F-4935-9C55-F5D23E316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86EDE-7B89-42D8-A235-377AA8D91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4423D-BACA-42FB-872A-63755E39A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8145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47B86-9167-4169-8D27-3AAE3BBF8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E99FDD-052E-4E14-9A7F-4AAE94ECEF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D1586-A7AF-44BA-B2E8-9D84ED461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A86D0-3915-4505-9B7F-63B3DC168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D8D2C-0061-4C10-A037-0CCE2BA36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6591D-D497-4532-B916-4A6A247F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0809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5C3A77-DE64-4AC3-8C93-EC50C9981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A886B-EE19-4707-B550-6149E49DB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B52EB-F3C8-4655-8753-2B84F7F6B4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D491D-4677-4821-9C33-240308A17DE5}" type="datetimeFigureOut">
              <a:rPr lang="en-CA" smtClean="0"/>
              <a:t>2018-11-18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22B8A-B9B0-49DF-85C4-964CBC935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95F5B-B7C0-488F-966A-0F057B36E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1445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53F5-EF87-4C3E-93B5-A6CABDC7B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Creating a Championship Winning NBA Team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97389-E64C-4712-991E-1C0F2DD782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8621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8FC6F-4EE2-41C9-B1BE-175CA72C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Model Cont.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6CD44-0E73-4A6B-84DF-8CE5BED1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Therefore our objective function is 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E40CDC-E97A-4C52-AFAE-3DC9A41E7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25" y="3068139"/>
            <a:ext cx="10730750" cy="134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748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47E22-CA69-4B40-89DE-A186C817C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Model Cont.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B8A76-2490-4156-8FD9-9BFBC0D42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Also, all of our constraints are written in the form of 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30ED59-6907-4D45-82E7-E1EABC803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842" y="2984999"/>
            <a:ext cx="746993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74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CE123-15D2-4134-86FF-D29757D64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Advanced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6A22A-63F1-4D2A-987C-609257B1E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same concept as Basic Model</a:t>
            </a:r>
          </a:p>
          <a:p>
            <a:r>
              <a:rPr lang="en-CA" dirty="0"/>
              <a:t>The only different is squaring the difference between the constraint selected  and  the standard</a:t>
            </a:r>
          </a:p>
          <a:p>
            <a:r>
              <a:rPr lang="en-CA" dirty="0"/>
              <a:t>Given as 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Objective function 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6B99C9-265F-4610-B85D-CD6428917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377" y="3485311"/>
            <a:ext cx="8110791" cy="9168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09E657-797E-4D13-A1D7-D40B9CBE1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062" y="5500688"/>
            <a:ext cx="7575121" cy="81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06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82879-D202-4C73-AC89-E15544ADD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Advanced Model Cont.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B3CB2-3D8A-4270-B71B-FE30E28EC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this model, we no longer describe the program as ILP. </a:t>
            </a:r>
          </a:p>
          <a:p>
            <a:r>
              <a:rPr lang="en-CA" dirty="0"/>
              <a:t>It is now a quadratic program that also utilizes integer and linear programming</a:t>
            </a:r>
          </a:p>
          <a:p>
            <a:r>
              <a:rPr lang="en-CA" dirty="0"/>
              <a:t>We are taking the square of the difference because it achieves a more realistic model. (same logic as residual, or/and error term)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17110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DD9CF-BDC9-4CF1-A08B-3376F0148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DADCB-B8B5-43B0-8794-E0297CD46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same concept as advanced model </a:t>
            </a:r>
          </a:p>
          <a:p>
            <a:r>
              <a:rPr lang="en-CA" dirty="0"/>
              <a:t>The only difference is instead of having only one alpha, we add 2 more</a:t>
            </a:r>
          </a:p>
          <a:p>
            <a:endParaRPr lang="en-CA" dirty="0"/>
          </a:p>
          <a:p>
            <a:r>
              <a:rPr lang="en-CA" dirty="0"/>
              <a:t>Objective function 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EA0247-ECE2-46BD-81DB-EF11C2C8C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439" y="4338094"/>
            <a:ext cx="7575121" cy="8112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3D6D77-D4A9-4DE7-952E-21A6EA019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253" y="5208385"/>
            <a:ext cx="8365356" cy="110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156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F9C22-1C4A-45BD-B95A-D18C2E329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4BDC0-C60D-420E-8D24-7583A3768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Mainly from the NBA website</a:t>
            </a:r>
          </a:p>
          <a:p>
            <a:r>
              <a:rPr lang="en-CA" dirty="0"/>
              <a:t>Includes statistics and salary of each players </a:t>
            </a:r>
          </a:p>
          <a:p>
            <a:r>
              <a:rPr lang="en-CA" dirty="0"/>
              <a:t>Using excel to do the cleaning the filtering first </a:t>
            </a:r>
          </a:p>
          <a:p>
            <a:r>
              <a:rPr lang="en-CA" dirty="0"/>
              <a:t>Filter out players who played less than 41 games yearly ??, and whose average playtime is less than 9 minutes per game. </a:t>
            </a:r>
          </a:p>
          <a:p>
            <a:r>
              <a:rPr lang="en-CA" dirty="0"/>
              <a:t>Using 2017 – 2018 season info 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83608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B574-05C2-40E2-AE4B-C1947621E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do we mean?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02976-3F5E-45A4-B05F-63E566441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167"/>
            <a:ext cx="10515600" cy="4687796"/>
          </a:xfrm>
        </p:spPr>
        <p:txBody>
          <a:bodyPr/>
          <a:lstStyle/>
          <a:p>
            <a:r>
              <a:rPr lang="en-CA" dirty="0"/>
              <a:t>Sports manger </a:t>
            </a:r>
          </a:p>
          <a:p>
            <a:r>
              <a:rPr lang="en-CA" dirty="0"/>
              <a:t>Duty</a:t>
            </a:r>
          </a:p>
          <a:p>
            <a:r>
              <a:rPr lang="en-CA" dirty="0"/>
              <a:t>Financial difficulties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32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9013E-27C9-4AAA-AE43-DABD7A70D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31DBF-254E-4B46-9ADE-CB248C6BE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Team of 13 to 15 players </a:t>
            </a:r>
          </a:p>
          <a:p>
            <a:r>
              <a:rPr lang="en-CA" dirty="0"/>
              <a:t>The chosen players must combine to produce a higher performance(stats) than the previous champions</a:t>
            </a:r>
          </a:p>
          <a:p>
            <a:r>
              <a:rPr lang="en-CA" dirty="0"/>
              <a:t>Minimizing the cost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75188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D5291-53E9-462D-92D6-800DADA11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Specific Questions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DC257-89C4-4E95-BCA4-3C950BD80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How is the total cost affected by the change in penalty cost parameter?  (need to explain what we mean by penalty cost)</a:t>
            </a:r>
          </a:p>
          <a:p>
            <a:r>
              <a:rPr lang="en-CA" dirty="0"/>
              <a:t>If we allow the “3 points shots made” (3PM) constraint to be below the threshold of the requirement, what would happen to the team’s combination? How sensitive is it? </a:t>
            </a:r>
          </a:p>
          <a:p>
            <a:r>
              <a:rPr lang="en-CA" dirty="0"/>
              <a:t>What happens when we take the square of the penalty cost function? And what does the result mean? 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36411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CC4F3-ADAA-4E21-8B6D-E7621DA42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A764E-67CE-4B29-9BD3-6A8764B9E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Similar to a bin packing (covering) model. (e.g. …)</a:t>
            </a:r>
          </a:p>
          <a:p>
            <a:r>
              <a:rPr lang="en-CA" dirty="0"/>
              <a:t>Each player has his own skillset and salary</a:t>
            </a:r>
          </a:p>
          <a:p>
            <a:r>
              <a:rPr lang="en-CA" dirty="0"/>
              <a:t>Integer Linear Program (ILP)</a:t>
            </a:r>
          </a:p>
          <a:p>
            <a:r>
              <a:rPr lang="en-CA" dirty="0"/>
              <a:t>N = # of players in the league </a:t>
            </a:r>
          </a:p>
          <a:p>
            <a:r>
              <a:rPr lang="en-CA" dirty="0"/>
              <a:t>M = total # of constraints </a:t>
            </a:r>
          </a:p>
          <a:p>
            <a:r>
              <a:rPr lang="en-CA" dirty="0"/>
              <a:t>X = binary variable 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F16D69-5C0E-457B-90EE-210A7BB62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197" y="4959350"/>
            <a:ext cx="79343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841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B1D41-60E2-42AF-A47B-1D83338FE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Model Cont.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77C5B-283A-4035-8F6A-406F81F52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 A constraint on how many players we can have on a team 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A function that represents the total cost of hiring such team 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                                                                              ,</a:t>
            </a:r>
            <a:r>
              <a:rPr lang="en-CA" sz="1400" dirty="0"/>
              <a:t>where  </a:t>
            </a:r>
            <a:r>
              <a:rPr lang="en-CA" sz="1400" dirty="0" err="1"/>
              <a:t>c_i</a:t>
            </a:r>
            <a:r>
              <a:rPr lang="en-CA" dirty="0"/>
              <a:t>  </a:t>
            </a:r>
            <a:r>
              <a:rPr lang="en-CA" sz="1400" dirty="0"/>
              <a:t>is the salary for player </a:t>
            </a:r>
            <a:r>
              <a:rPr lang="en-CA" sz="1400" dirty="0" err="1"/>
              <a:t>i</a:t>
            </a:r>
            <a:endParaRPr lang="en-CA" sz="1400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52C3E8-481C-4364-8142-4D7146BB5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487" y="2586717"/>
            <a:ext cx="2654209" cy="10677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986E5D-E1F5-48A3-AABA-A41B098A7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090" y="4415594"/>
            <a:ext cx="2654209" cy="154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748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2229C-B230-4E1C-8213-F6B8038D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Model Cont.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3513D-C373-4021-BC0F-E2299DAE8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 the penalty cost parameter is given as 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The unit for this parameter is in millions of dollars. </a:t>
            </a:r>
          </a:p>
          <a:p>
            <a:endParaRPr lang="en-CA" dirty="0"/>
          </a:p>
          <a:p>
            <a:r>
              <a:rPr lang="en-CA" dirty="0"/>
              <a:t>It enables the ILP to accept a set of players that do not meet the certain constraint requirement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2C0EE1-4A85-4542-BE76-DF60ACA7B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727" y="2597195"/>
            <a:ext cx="2778307" cy="48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86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98091-8272-484E-ACD2-87B4D67EE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Model Cont.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F9CDB-D98B-4D93-B679-C59109123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For example, the requirement for grad school is to have least 80% average grades. However you have 79% with excellent work experience and recommendations from your mangers, does that mean you will be  eliminated? </a:t>
            </a:r>
          </a:p>
          <a:p>
            <a:r>
              <a:rPr lang="en-CA" dirty="0"/>
              <a:t>Maybe not…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65331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F66EA-FC57-40CD-9557-EEA6D1F0F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Model Cont.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6E4A6-9C82-4641-885F-967BDA838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difference between the constraint requirement and the sum of players selected equals the unit penalized. </a:t>
            </a:r>
          </a:p>
          <a:p>
            <a:r>
              <a:rPr lang="en-CA" dirty="0"/>
              <a:t>The difference is given as 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sz="1400" dirty="0"/>
              <a:t>Where </a:t>
            </a:r>
            <a:r>
              <a:rPr lang="en-CA" sz="1400" dirty="0" err="1"/>
              <a:t>b_k</a:t>
            </a:r>
            <a:r>
              <a:rPr lang="en-CA" sz="1400" dirty="0"/>
              <a:t> donates as requirement k, and </a:t>
            </a:r>
            <a:r>
              <a:rPr lang="en-CA" sz="1400" dirty="0" err="1"/>
              <a:t>a_ik</a:t>
            </a:r>
            <a:r>
              <a:rPr lang="en-CA" sz="1400" dirty="0"/>
              <a:t> donates as the k skillset for player I, for k in m</a:t>
            </a:r>
          </a:p>
          <a:p>
            <a:endParaRPr lang="en-CA" sz="1400" dirty="0"/>
          </a:p>
          <a:p>
            <a:r>
              <a:rPr lang="en-CA" dirty="0"/>
              <a:t>Penalty cost function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B58D44-A15D-496A-AA37-E5D857812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10846915" cy="8217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B54207-A749-4BF2-B29B-1DED38D90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481" y="5550218"/>
            <a:ext cx="9331692" cy="60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642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545</Words>
  <Application>Microsoft Office PowerPoint</Application>
  <PresentationFormat>Widescreen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Creating a Championship Winning NBA Team </vt:lpstr>
      <vt:lpstr>What do we mean? </vt:lpstr>
      <vt:lpstr>Overview </vt:lpstr>
      <vt:lpstr>Specific Questions </vt:lpstr>
      <vt:lpstr>Basic Model </vt:lpstr>
      <vt:lpstr>Basic Model Cont. </vt:lpstr>
      <vt:lpstr>Basic Model Cont. </vt:lpstr>
      <vt:lpstr>Basic Model Cont. </vt:lpstr>
      <vt:lpstr>Basic Model Cont. </vt:lpstr>
      <vt:lpstr>Basic Model Cont. </vt:lpstr>
      <vt:lpstr>Basic Model Cont. </vt:lpstr>
      <vt:lpstr>Advanced Model </vt:lpstr>
      <vt:lpstr>Advanced Model Cont. </vt:lpstr>
      <vt:lpstr>Complex Model </vt:lpstr>
      <vt:lpstr>Data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Championship Winning NBA Team</dc:title>
  <dc:creator>eason shih</dc:creator>
  <cp:lastModifiedBy>eason shih</cp:lastModifiedBy>
  <cp:revision>23</cp:revision>
  <dcterms:created xsi:type="dcterms:W3CDTF">2018-11-15T07:12:25Z</dcterms:created>
  <dcterms:modified xsi:type="dcterms:W3CDTF">2018-11-19T01:51:08Z</dcterms:modified>
</cp:coreProperties>
</file>