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3" r:id="rId5"/>
    <p:sldId id="280" r:id="rId6"/>
    <p:sldId id="281" r:id="rId7"/>
    <p:sldId id="282" r:id="rId8"/>
    <p:sldId id="296" r:id="rId9"/>
    <p:sldId id="297" r:id="rId10"/>
    <p:sldId id="287" r:id="rId11"/>
    <p:sldId id="288" r:id="rId12"/>
    <p:sldId id="295" r:id="rId13"/>
    <p:sldId id="293" r:id="rId14"/>
    <p:sldId id="291" r:id="rId15"/>
    <p:sldId id="289" r:id="rId16"/>
    <p:sldId id="292" r:id="rId17"/>
    <p:sldId id="290" r:id="rId18"/>
    <p:sldId id="294" r:id="rId19"/>
    <p:sldId id="284" r:id="rId20"/>
    <p:sldId id="285"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31B-65CA-4FCF-81DD-FD71A090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9A8B0-A5C1-47FD-B913-440CCB1FB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A2B35-8D28-47DC-AA18-8D219B91954A}"/>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9C58E175-1F8C-45BB-AFA7-EDAF34D10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CE34-7F2F-483F-BCA3-15F40FC4BA58}"/>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69812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3B6D-BC88-41EF-9506-90D7BF22A4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32969-8200-4BEB-9FD0-FC35DDA2A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88046-2276-44AB-94A4-E580F9DBD78C}"/>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C66FD3C8-5E9F-412F-A249-01F3698E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48F6-EA91-431B-B181-B7304418B16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017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035C9-A49E-4F03-BE8C-09C7C23C3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E7C6A-670D-4D8E-ABBF-B27D5B0DE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9D572-F925-458D-B769-A842EE188F85}"/>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47042F0A-BF44-4D8C-9CA9-ED9574327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D87B-4281-4FDF-827B-C83C41D61A27}"/>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5836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407-930B-4C6C-9A76-FEFF280B3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DD4DA-F702-4D9C-8FF9-3ECAB116B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108EE-C24C-490A-AF22-5DADF2FF343A}"/>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A5BA6CC4-AC13-4177-8F5B-4303683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49CF7-80F5-42C5-A3B3-3EEF755D0724}"/>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7615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D50F-F473-438F-A2E0-5D0D39EF0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1CB32-2FF1-4FA5-B5C0-EBEAC008E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A8AA0-AD9F-4434-A5E7-F123F429562C}"/>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18A20ED5-41FF-4D9C-9390-F5EE7AF8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91DA9-0C0B-458C-AE8E-9959C0DDC0BA}"/>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53762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0843-D5EE-4343-A1BE-D6FE896E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23270-8F1C-4D7F-B40C-C47474FEA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1B5FD-E592-45B9-80A0-5D10EF2A1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DDE5B-0364-4FFE-8AB2-E5C83590F8FF}"/>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6" name="Footer Placeholder 5">
            <a:extLst>
              <a:ext uri="{FF2B5EF4-FFF2-40B4-BE49-F238E27FC236}">
                <a16:creationId xmlns:a16="http://schemas.microsoft.com/office/drawing/2014/main" id="{D0E5C92F-6AF3-4543-8955-EE53A213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68D47-6170-41E3-987D-DA5DFAA45B26}"/>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397515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6748-75F5-4266-BE09-04253E340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2AE891-4293-4585-B059-23CA0A32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5F1AD-D035-4CD2-A05F-D3D94A7D0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1A390-0B98-4E49-B273-C56D5C75E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20088-61BC-4E83-A3E7-5DDC07D99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994C2-4B4A-4AFA-9FC3-10B15D296C9B}"/>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8" name="Footer Placeholder 7">
            <a:extLst>
              <a:ext uri="{FF2B5EF4-FFF2-40B4-BE49-F238E27FC236}">
                <a16:creationId xmlns:a16="http://schemas.microsoft.com/office/drawing/2014/main" id="{22AD7AF8-300E-43F2-B98A-39750B18E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9AD7EE-1055-44BE-AEAA-DC0530AB156D}"/>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31135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7C07-EB1E-4711-ABCA-5D42B334F3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24B5-BED7-474C-82C1-F6996B28ACE5}"/>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4" name="Footer Placeholder 3">
            <a:extLst>
              <a:ext uri="{FF2B5EF4-FFF2-40B4-BE49-F238E27FC236}">
                <a16:creationId xmlns:a16="http://schemas.microsoft.com/office/drawing/2014/main" id="{74483570-840A-423F-A654-BD0839233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60D27-FB3D-4822-8B60-A9CCE6AC5B15}"/>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4526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2C549-5B1A-4DFC-9569-9EC8406A53FB}"/>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3" name="Footer Placeholder 2">
            <a:extLst>
              <a:ext uri="{FF2B5EF4-FFF2-40B4-BE49-F238E27FC236}">
                <a16:creationId xmlns:a16="http://schemas.microsoft.com/office/drawing/2014/main" id="{1B0FEF93-BC1F-499A-8F10-8AFD9A2BC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FBFFD-5175-4FCF-AFF1-9E900C0A85E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268915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D853-3DD3-42FD-AB59-2D0CCAF51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2AFCB-9774-43B2-9237-0B165C98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3FAE8-5FE8-420A-85AC-5E3CCEBF0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BD55-2C7F-4AF9-B07C-F4CA152D49C7}"/>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6" name="Footer Placeholder 5">
            <a:extLst>
              <a:ext uri="{FF2B5EF4-FFF2-40B4-BE49-F238E27FC236}">
                <a16:creationId xmlns:a16="http://schemas.microsoft.com/office/drawing/2014/main" id="{056344A6-5363-4343-8887-0E4BA2FB2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A808A-6EF8-430F-A553-1C611C374D62}"/>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41613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1987-7600-4464-A39B-B8F9EF4A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7C92C-FFBB-4D40-935A-02EC9CA6A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2282C-F7C5-403D-B833-EDE168934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84F15-097A-43AE-AE18-C985FF416C23}"/>
              </a:ext>
            </a:extLst>
          </p:cNvPr>
          <p:cNvSpPr>
            <a:spLocks noGrp="1"/>
          </p:cNvSpPr>
          <p:nvPr>
            <p:ph type="dt" sz="half" idx="10"/>
          </p:nvPr>
        </p:nvSpPr>
        <p:spPr/>
        <p:txBody>
          <a:bodyPr/>
          <a:lstStyle/>
          <a:p>
            <a:fld id="{656F1EEE-84BF-47BF-B5EB-E3ED21D02B9D}" type="datetimeFigureOut">
              <a:rPr lang="en-US" smtClean="0"/>
              <a:t>5/3/2021</a:t>
            </a:fld>
            <a:endParaRPr lang="en-US"/>
          </a:p>
        </p:txBody>
      </p:sp>
      <p:sp>
        <p:nvSpPr>
          <p:cNvPr id="6" name="Footer Placeholder 5">
            <a:extLst>
              <a:ext uri="{FF2B5EF4-FFF2-40B4-BE49-F238E27FC236}">
                <a16:creationId xmlns:a16="http://schemas.microsoft.com/office/drawing/2014/main" id="{2C5DB94D-CCC6-46CD-9452-418E3349D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455DA-27E6-4A75-AFCB-F7C92E1FA9F9}"/>
              </a:ext>
            </a:extLst>
          </p:cNvPr>
          <p:cNvSpPr>
            <a:spLocks noGrp="1"/>
          </p:cNvSpPr>
          <p:nvPr>
            <p:ph type="sldNum" sz="quarter" idx="12"/>
          </p:nvPr>
        </p:nvSpPr>
        <p:spPr/>
        <p:txBody>
          <a:bodyPr/>
          <a:lstStyle/>
          <a:p>
            <a:fld id="{38D1ADD3-3583-4141-B3CB-C60FAE7E4E28}" type="slidenum">
              <a:rPr lang="en-US" smtClean="0"/>
              <a:t>‹#›</a:t>
            </a:fld>
            <a:endParaRPr lang="en-US"/>
          </a:p>
        </p:txBody>
      </p:sp>
    </p:spTree>
    <p:extLst>
      <p:ext uri="{BB962C8B-B14F-4D97-AF65-F5344CB8AC3E}">
        <p14:creationId xmlns:p14="http://schemas.microsoft.com/office/powerpoint/2010/main" val="16651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4457D-18F8-47FE-9CD4-BAD53CD82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ADFC-0AA2-45A7-8DDD-690305863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5D561-3DC1-4CE6-89EB-ADF0B913E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F1EEE-84BF-47BF-B5EB-E3ED21D02B9D}" type="datetimeFigureOut">
              <a:rPr lang="en-US" smtClean="0"/>
              <a:t>5/3/2021</a:t>
            </a:fld>
            <a:endParaRPr lang="en-US"/>
          </a:p>
        </p:txBody>
      </p:sp>
      <p:sp>
        <p:nvSpPr>
          <p:cNvPr id="5" name="Footer Placeholder 4">
            <a:extLst>
              <a:ext uri="{FF2B5EF4-FFF2-40B4-BE49-F238E27FC236}">
                <a16:creationId xmlns:a16="http://schemas.microsoft.com/office/drawing/2014/main" id="{5EB84A12-9B01-4196-9BB6-88C9BC3A3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52F52-0BB0-4955-9258-72586AFF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1ADD3-3583-4141-B3CB-C60FAE7E4E28}" type="slidenum">
              <a:rPr lang="en-US" smtClean="0"/>
              <a:t>‹#›</a:t>
            </a:fld>
            <a:endParaRPr lang="en-US"/>
          </a:p>
        </p:txBody>
      </p:sp>
    </p:spTree>
    <p:extLst>
      <p:ext uri="{BB962C8B-B14F-4D97-AF65-F5344CB8AC3E}">
        <p14:creationId xmlns:p14="http://schemas.microsoft.com/office/powerpoint/2010/main" val="292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6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6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6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7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Rectangle 7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7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ectangle 7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94" name="Freeform: Shape 7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8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B2CA732-BE88-4245-AA4D-C2FEF600B902}"/>
              </a:ext>
            </a:extLst>
          </p:cNvPr>
          <p:cNvSpPr>
            <a:spLocks noGrp="1"/>
          </p:cNvSpPr>
          <p:nvPr>
            <p:ph type="subTitle" idx="1"/>
          </p:nvPr>
        </p:nvSpPr>
        <p:spPr>
          <a:xfrm>
            <a:off x="4439633" y="4518923"/>
            <a:ext cx="3312734" cy="1141851"/>
          </a:xfrm>
          <a:noFill/>
        </p:spPr>
        <p:txBody>
          <a:bodyPr>
            <a:normAutofit/>
          </a:bodyPr>
          <a:lstStyle/>
          <a:p>
            <a:r>
              <a:rPr lang="en-US" sz="2000" b="1" dirty="0">
                <a:solidFill>
                  <a:srgbClr val="080808"/>
                </a:solidFill>
                <a:latin typeface="Century Gothic" panose="020B0502020202020204" pitchFamily="34" charset="0"/>
              </a:rPr>
              <a:t>Hero Ozagho</a:t>
            </a:r>
          </a:p>
          <a:p>
            <a:r>
              <a:rPr lang="en-US" sz="2000" b="1" dirty="0">
                <a:solidFill>
                  <a:srgbClr val="080808"/>
                </a:solidFill>
                <a:latin typeface="Century Gothic" panose="020B0502020202020204" pitchFamily="34" charset="0"/>
              </a:rPr>
              <a:t>May 03</a:t>
            </a:r>
            <a:r>
              <a:rPr lang="en-US" sz="2000" b="1" baseline="30000" dirty="0">
                <a:solidFill>
                  <a:srgbClr val="080808"/>
                </a:solidFill>
                <a:latin typeface="Century Gothic" panose="020B0502020202020204" pitchFamily="34" charset="0"/>
              </a:rPr>
              <a:t>rd</a:t>
            </a:r>
            <a:r>
              <a:rPr lang="en-US" sz="2000" b="1" dirty="0">
                <a:solidFill>
                  <a:srgbClr val="080808"/>
                </a:solidFill>
                <a:latin typeface="Century Gothic" panose="020B0502020202020204" pitchFamily="34" charset="0"/>
              </a:rPr>
              <a:t>,2021</a:t>
            </a:r>
          </a:p>
        </p:txBody>
      </p:sp>
      <p:sp>
        <p:nvSpPr>
          <p:cNvPr id="2" name="Title 1">
            <a:extLst>
              <a:ext uri="{FF2B5EF4-FFF2-40B4-BE49-F238E27FC236}">
                <a16:creationId xmlns:a16="http://schemas.microsoft.com/office/drawing/2014/main" id="{7C071661-6DEE-41A8-94BE-0FA4EFA1F365}"/>
              </a:ext>
            </a:extLst>
          </p:cNvPr>
          <p:cNvSpPr>
            <a:spLocks noGrp="1"/>
          </p:cNvSpPr>
          <p:nvPr>
            <p:ph type="ctrTitle"/>
          </p:nvPr>
        </p:nvSpPr>
        <p:spPr>
          <a:xfrm>
            <a:off x="1232182" y="2353641"/>
            <a:ext cx="10235568" cy="2150719"/>
          </a:xfrm>
          <a:noFill/>
        </p:spPr>
        <p:txBody>
          <a:bodyPr anchor="ctr">
            <a:normAutofit/>
          </a:bodyPr>
          <a:lstStyle/>
          <a:p>
            <a:r>
              <a:rPr lang="en-US" sz="3600" b="1" dirty="0">
                <a:solidFill>
                  <a:srgbClr val="080808"/>
                </a:solidFill>
                <a:latin typeface="Century Gothic" panose="020B0502020202020204" pitchFamily="34" charset="0"/>
              </a:rPr>
              <a:t>Predictive Modeling of MIMIC III Admissions and Intensive Care Unit Length of Stays   </a:t>
            </a:r>
          </a:p>
        </p:txBody>
      </p:sp>
      <p:sp>
        <p:nvSpPr>
          <p:cNvPr id="96" name="Freeform: Shape 8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699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8FD-A42E-4D26-834A-71D3F9A82C83}"/>
              </a:ext>
            </a:extLst>
          </p:cNvPr>
          <p:cNvSpPr>
            <a:spLocks noGrp="1"/>
          </p:cNvSpPr>
          <p:nvPr>
            <p:ph type="title"/>
          </p:nvPr>
        </p:nvSpPr>
        <p:spPr>
          <a:xfrm>
            <a:off x="838200" y="67113"/>
            <a:ext cx="10515600" cy="822120"/>
          </a:xfrm>
        </p:spPr>
        <p:txBody>
          <a:bodyPr/>
          <a:lstStyle/>
          <a:p>
            <a:r>
              <a:rPr lang="en-US" b="1" dirty="0">
                <a:latin typeface="Century Gothic" panose="020B0502020202020204" pitchFamily="34" charset="0"/>
              </a:rPr>
              <a:t>Binomial Regression Model</a:t>
            </a:r>
          </a:p>
        </p:txBody>
      </p:sp>
      <p:pic>
        <p:nvPicPr>
          <p:cNvPr id="4" name="Content Placeholder 3">
            <a:extLst>
              <a:ext uri="{FF2B5EF4-FFF2-40B4-BE49-F238E27FC236}">
                <a16:creationId xmlns:a16="http://schemas.microsoft.com/office/drawing/2014/main" id="{7C78841A-317F-462F-AE65-296A24EA4DF3}"/>
              </a:ext>
            </a:extLst>
          </p:cNvPr>
          <p:cNvPicPr>
            <a:picLocks noGrp="1" noChangeAspect="1"/>
          </p:cNvPicPr>
          <p:nvPr>
            <p:ph idx="1"/>
          </p:nvPr>
        </p:nvPicPr>
        <p:blipFill>
          <a:blip r:embed="rId2"/>
          <a:stretch>
            <a:fillRect/>
          </a:stretch>
        </p:blipFill>
        <p:spPr>
          <a:xfrm>
            <a:off x="1711354" y="1216404"/>
            <a:ext cx="8196044" cy="5360565"/>
          </a:xfrm>
          <a:prstGeom prst="rect">
            <a:avLst/>
          </a:prstGeom>
        </p:spPr>
      </p:pic>
    </p:spTree>
    <p:extLst>
      <p:ext uri="{BB962C8B-B14F-4D97-AF65-F5344CB8AC3E}">
        <p14:creationId xmlns:p14="http://schemas.microsoft.com/office/powerpoint/2010/main" val="16349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F719-9FDE-4269-B548-62574BBC6C59}"/>
              </a:ext>
            </a:extLst>
          </p:cNvPr>
          <p:cNvSpPr>
            <a:spLocks noGrp="1"/>
          </p:cNvSpPr>
          <p:nvPr>
            <p:ph type="title"/>
          </p:nvPr>
        </p:nvSpPr>
        <p:spPr>
          <a:xfrm>
            <a:off x="838200" y="1"/>
            <a:ext cx="10515600" cy="989044"/>
          </a:xfrm>
        </p:spPr>
        <p:txBody>
          <a:bodyPr/>
          <a:lstStyle/>
          <a:p>
            <a:r>
              <a:rPr lang="en-US" b="1" dirty="0">
                <a:latin typeface="Century Gothic" panose="020B0502020202020204" pitchFamily="34" charset="0"/>
              </a:rPr>
              <a:t>Binomial Regression Model Plots</a:t>
            </a:r>
          </a:p>
        </p:txBody>
      </p:sp>
      <p:pic>
        <p:nvPicPr>
          <p:cNvPr id="7" name="Content Placeholder 6">
            <a:extLst>
              <a:ext uri="{FF2B5EF4-FFF2-40B4-BE49-F238E27FC236}">
                <a16:creationId xmlns:a16="http://schemas.microsoft.com/office/drawing/2014/main" id="{1E1EF510-D8A0-411F-BDC3-C4535ED1C086}"/>
              </a:ext>
            </a:extLst>
          </p:cNvPr>
          <p:cNvPicPr>
            <a:picLocks noGrp="1" noChangeAspect="1"/>
          </p:cNvPicPr>
          <p:nvPr>
            <p:ph idx="1"/>
          </p:nvPr>
        </p:nvPicPr>
        <p:blipFill>
          <a:blip r:embed="rId2"/>
          <a:stretch>
            <a:fillRect/>
          </a:stretch>
        </p:blipFill>
        <p:spPr>
          <a:xfrm>
            <a:off x="2424419" y="1166070"/>
            <a:ext cx="7927596" cy="5010893"/>
          </a:xfrm>
          <a:prstGeom prst="rect">
            <a:avLst/>
          </a:prstGeom>
        </p:spPr>
      </p:pic>
    </p:spTree>
    <p:extLst>
      <p:ext uri="{BB962C8B-B14F-4D97-AF65-F5344CB8AC3E}">
        <p14:creationId xmlns:p14="http://schemas.microsoft.com/office/powerpoint/2010/main" val="108228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1FAE-B94C-4BE8-980E-AB28238A47EE}"/>
              </a:ext>
            </a:extLst>
          </p:cNvPr>
          <p:cNvSpPr>
            <a:spLocks noGrp="1"/>
          </p:cNvSpPr>
          <p:nvPr>
            <p:ph type="title"/>
          </p:nvPr>
        </p:nvSpPr>
        <p:spPr>
          <a:xfrm>
            <a:off x="838200" y="0"/>
            <a:ext cx="10515600" cy="553671"/>
          </a:xfrm>
        </p:spPr>
        <p:txBody>
          <a:bodyPr>
            <a:normAutofit fontScale="90000"/>
          </a:bodyPr>
          <a:lstStyle/>
          <a:p>
            <a:r>
              <a:rPr lang="en-US" b="1" dirty="0">
                <a:latin typeface="Century Gothic" panose="020B0502020202020204" pitchFamily="34" charset="0"/>
              </a:rPr>
              <a:t>Binomial Regression Model</a:t>
            </a:r>
          </a:p>
        </p:txBody>
      </p:sp>
      <p:sp>
        <p:nvSpPr>
          <p:cNvPr id="3" name="Content Placeholder 2">
            <a:extLst>
              <a:ext uri="{FF2B5EF4-FFF2-40B4-BE49-F238E27FC236}">
                <a16:creationId xmlns:a16="http://schemas.microsoft.com/office/drawing/2014/main" id="{8C9682E4-C670-4DC9-A414-5850456F8808}"/>
              </a:ext>
            </a:extLst>
          </p:cNvPr>
          <p:cNvSpPr>
            <a:spLocks noGrp="1"/>
          </p:cNvSpPr>
          <p:nvPr>
            <p:ph idx="1"/>
          </p:nvPr>
        </p:nvSpPr>
        <p:spPr>
          <a:xfrm>
            <a:off x="838200" y="553672"/>
            <a:ext cx="9648040" cy="6400801"/>
          </a:xfrm>
        </p:spPr>
        <p:txBody>
          <a:bodyPr>
            <a:normAutofit fontScale="25000" lnSpcReduction="20000"/>
          </a:bodyPr>
          <a:lstStyle/>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model_bin</a:t>
            </a:r>
            <a:r>
              <a:rPr lang="en-US" sz="4800" dirty="0">
                <a:latin typeface="Century Gothic" panose="020B0502020202020204" pitchFamily="34" charset="0"/>
              </a:rPr>
              <a:t> &lt;- </a:t>
            </a:r>
            <a:r>
              <a:rPr lang="en-US" sz="4800" dirty="0" err="1">
                <a:latin typeface="Century Gothic" panose="020B0502020202020204" pitchFamily="34" charset="0"/>
              </a:rPr>
              <a:t>training_data</a:t>
            </a:r>
            <a:r>
              <a:rPr lang="en-US" sz="4800" dirty="0">
                <a:latin typeface="Century Gothic" panose="020B0502020202020204" pitchFamily="34" charset="0"/>
              </a:rPr>
              <a:t> %&gt;%</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a:t>
            </a:r>
            <a:r>
              <a:rPr lang="en-US" sz="4800" dirty="0" err="1">
                <a:latin typeface="Century Gothic" panose="020B0502020202020204" pitchFamily="34" charset="0"/>
              </a:rPr>
              <a:t>los+diagnosis_type</a:t>
            </a: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max_heart_rate+min_blood_pressure+male+age_intake_ICU</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       family = 'binomial',</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&gt; summary(</a:t>
            </a:r>
            <a:r>
              <a:rPr lang="en-US" sz="4800" dirty="0" err="1">
                <a:latin typeface="Century Gothic" panose="020B0502020202020204" pitchFamily="34" charset="0"/>
              </a:rPr>
              <a:t>model_bin</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Call:</a:t>
            </a:r>
          </a:p>
          <a:p>
            <a:pPr marL="0" indent="0">
              <a:lnSpc>
                <a:spcPct val="120000"/>
              </a:lnSpc>
              <a:spcBef>
                <a:spcPts val="0"/>
              </a:spcBef>
              <a:buNone/>
            </a:pPr>
            <a:r>
              <a:rPr lang="en-US" sz="4800" dirty="0" err="1">
                <a:latin typeface="Century Gothic" panose="020B0502020202020204" pitchFamily="34" charset="0"/>
              </a:rPr>
              <a:t>glm</a:t>
            </a:r>
            <a:r>
              <a:rPr lang="en-US" sz="4800" dirty="0">
                <a:latin typeface="Century Gothic" panose="020B0502020202020204" pitchFamily="34" charset="0"/>
              </a:rPr>
              <a:t>(formula = </a:t>
            </a:r>
            <a:r>
              <a:rPr lang="en-US" sz="4800" dirty="0" err="1">
                <a:latin typeface="Century Gothic" panose="020B0502020202020204" pitchFamily="34" charset="0"/>
              </a:rPr>
              <a:t>hospital_expire_flag</a:t>
            </a:r>
            <a:r>
              <a:rPr lang="en-US" sz="4800" dirty="0">
                <a:latin typeface="Century Gothic" panose="020B0502020202020204" pitchFamily="34" charset="0"/>
              </a:rPr>
              <a:t> ~ los + </a:t>
            </a:r>
            <a:r>
              <a:rPr lang="en-US" sz="4800" dirty="0" err="1">
                <a:latin typeface="Century Gothic" panose="020B0502020202020204" pitchFamily="34" charset="0"/>
              </a:rPr>
              <a:t>diagnosis_type</a:t>
            </a:r>
            <a:r>
              <a:rPr lang="en-US" sz="4800" dirty="0">
                <a:latin typeface="Century Gothic" panose="020B0502020202020204" pitchFamily="34" charset="0"/>
              </a:rPr>
              <a:t> + </a:t>
            </a:r>
            <a:r>
              <a:rPr lang="en-US" sz="4800" dirty="0" err="1">
                <a:latin typeface="Century Gothic" panose="020B0502020202020204" pitchFamily="34" charset="0"/>
              </a:rPr>
              <a:t>max_heart_rate</a:t>
            </a:r>
            <a:r>
              <a:rPr lang="en-US" sz="4800" dirty="0">
                <a:latin typeface="Century Gothic" panose="020B0502020202020204" pitchFamily="34" charset="0"/>
              </a:rPr>
              <a:t> + </a:t>
            </a:r>
          </a:p>
          <a:p>
            <a:pPr marL="0" indent="0">
              <a:lnSpc>
                <a:spcPct val="120000"/>
              </a:lnSpc>
              <a:spcBef>
                <a:spcPts val="0"/>
              </a:spcBef>
              <a:buNone/>
            </a:pPr>
            <a:r>
              <a:rPr lang="en-US" sz="4800" dirty="0">
                <a:latin typeface="Century Gothic" panose="020B0502020202020204" pitchFamily="34" charset="0"/>
              </a:rPr>
              <a:t>    </a:t>
            </a:r>
            <a:r>
              <a:rPr lang="en-US" sz="4800" dirty="0" err="1">
                <a:latin typeface="Century Gothic" panose="020B0502020202020204" pitchFamily="34" charset="0"/>
              </a:rPr>
              <a:t>min_blood_pressure</a:t>
            </a:r>
            <a:r>
              <a:rPr lang="en-US" sz="4800" dirty="0">
                <a:latin typeface="Century Gothic" panose="020B0502020202020204" pitchFamily="34" charset="0"/>
              </a:rPr>
              <a:t> + male + </a:t>
            </a:r>
            <a:r>
              <a:rPr lang="en-US" sz="4800" dirty="0" err="1">
                <a:latin typeface="Century Gothic" panose="020B0502020202020204" pitchFamily="34" charset="0"/>
              </a:rPr>
              <a:t>age_intake_ICU</a:t>
            </a:r>
            <a:r>
              <a:rPr lang="en-US" sz="4800" dirty="0">
                <a:latin typeface="Century Gothic" panose="020B0502020202020204" pitchFamily="34" charset="0"/>
              </a:rPr>
              <a:t>, family = "binomial", </a:t>
            </a:r>
          </a:p>
          <a:p>
            <a:pPr marL="0" indent="0">
              <a:lnSpc>
                <a:spcPct val="120000"/>
              </a:lnSpc>
              <a:spcBef>
                <a:spcPts val="0"/>
              </a:spcBef>
              <a:buNone/>
            </a:pPr>
            <a:r>
              <a:rPr lang="en-US" sz="4800" dirty="0">
                <a:latin typeface="Century Gothic" panose="020B0502020202020204" pitchFamily="34" charset="0"/>
              </a:rPr>
              <a:t>    data = ., </a:t>
            </a:r>
            <a:r>
              <a:rPr lang="en-US" sz="4800" dirty="0" err="1">
                <a:latin typeface="Century Gothic" panose="020B0502020202020204" pitchFamily="34" charset="0"/>
              </a:rPr>
              <a:t>na.action</a:t>
            </a:r>
            <a:r>
              <a:rPr lang="en-US" sz="4800" dirty="0">
                <a:latin typeface="Century Gothic" panose="020B0502020202020204" pitchFamily="34" charset="0"/>
              </a:rPr>
              <a:t> = </a:t>
            </a:r>
            <a:r>
              <a:rPr lang="en-US" sz="4800" dirty="0" err="1">
                <a:latin typeface="Century Gothic" panose="020B0502020202020204" pitchFamily="34" charset="0"/>
              </a:rPr>
              <a:t>na.omit</a:t>
            </a:r>
            <a:r>
              <a:rPr lang="en-US" sz="4800" dirty="0">
                <a:latin typeface="Century Gothic" panose="020B0502020202020204" pitchFamily="34" charset="0"/>
              </a:rPr>
              <a:t>)</a:t>
            </a:r>
          </a:p>
          <a:p>
            <a:pPr marL="0" indent="0">
              <a:lnSpc>
                <a:spcPct val="120000"/>
              </a:lnSpc>
              <a:spcBef>
                <a:spcPts val="0"/>
              </a:spcBef>
              <a:buNone/>
            </a:pPr>
            <a:r>
              <a:rPr lang="en-US" sz="4800" dirty="0">
                <a:latin typeface="Century Gothic" panose="020B0502020202020204" pitchFamily="34" charset="0"/>
              </a:rPr>
              <a:t>Deviance Residuals: </a:t>
            </a:r>
          </a:p>
          <a:p>
            <a:pPr marL="0" indent="0">
              <a:lnSpc>
                <a:spcPct val="120000"/>
              </a:lnSpc>
              <a:spcBef>
                <a:spcPts val="0"/>
              </a:spcBef>
              <a:buNone/>
            </a:pPr>
            <a:r>
              <a:rPr lang="en-US" sz="4800" dirty="0">
                <a:latin typeface="Century Gothic" panose="020B0502020202020204" pitchFamily="34" charset="0"/>
              </a:rPr>
              <a:t>    Min       1Q   Median       3Q      Max  </a:t>
            </a:r>
          </a:p>
          <a:p>
            <a:pPr marL="0" indent="0">
              <a:lnSpc>
                <a:spcPct val="120000"/>
              </a:lnSpc>
              <a:spcBef>
                <a:spcPts val="0"/>
              </a:spcBef>
              <a:buNone/>
            </a:pPr>
            <a:r>
              <a:rPr lang="en-US" sz="4800" dirty="0">
                <a:latin typeface="Century Gothic" panose="020B0502020202020204" pitchFamily="34" charset="0"/>
              </a:rPr>
              <a:t>-2.3928  -0.8309  -0.4283   1.0465   2.1282  </a:t>
            </a:r>
          </a:p>
          <a:p>
            <a:pPr marL="0" indent="0">
              <a:lnSpc>
                <a:spcPct val="120000"/>
              </a:lnSpc>
              <a:spcBef>
                <a:spcPts val="0"/>
              </a:spcBef>
              <a:buNone/>
            </a:pPr>
            <a:r>
              <a:rPr lang="en-US" sz="4800" dirty="0">
                <a:latin typeface="Century Gothic" panose="020B0502020202020204" pitchFamily="34" charset="0"/>
              </a:rPr>
              <a:t>Coefficients:</a:t>
            </a:r>
          </a:p>
          <a:p>
            <a:pPr marL="0" indent="0">
              <a:lnSpc>
                <a:spcPct val="120000"/>
              </a:lnSpc>
              <a:spcBef>
                <a:spcPts val="0"/>
              </a:spcBef>
              <a:buNone/>
            </a:pPr>
            <a:r>
              <a:rPr lang="en-US" sz="4800" dirty="0">
                <a:latin typeface="Century Gothic" panose="020B0502020202020204" pitchFamily="34" charset="0"/>
              </a:rPr>
              <a:t>                            Estimate Std. Error z value </a:t>
            </a:r>
            <a:r>
              <a:rPr lang="en-US" sz="4800" dirty="0" err="1">
                <a:latin typeface="Century Gothic" panose="020B0502020202020204" pitchFamily="34" charset="0"/>
              </a:rPr>
              <a:t>Pr</a:t>
            </a:r>
            <a:r>
              <a:rPr lang="en-US" sz="4800" dirty="0">
                <a:latin typeface="Century Gothic" panose="020B0502020202020204" pitchFamily="34" charset="0"/>
              </a:rPr>
              <a:t>(&gt;|z|)  </a:t>
            </a:r>
          </a:p>
          <a:p>
            <a:pPr marL="0" indent="0">
              <a:lnSpc>
                <a:spcPct val="120000"/>
              </a:lnSpc>
              <a:spcBef>
                <a:spcPts val="0"/>
              </a:spcBef>
              <a:buNone/>
            </a:pPr>
            <a:r>
              <a:rPr lang="en-US" sz="4800" dirty="0">
                <a:latin typeface="Century Gothic" panose="020B0502020202020204" pitchFamily="34" charset="0"/>
              </a:rPr>
              <a:t>(Intercept)                 -3.45443    3.39163  -1.019   0.3084  </a:t>
            </a:r>
          </a:p>
          <a:p>
            <a:pPr marL="0" indent="0">
              <a:lnSpc>
                <a:spcPct val="120000"/>
              </a:lnSpc>
              <a:spcBef>
                <a:spcPts val="0"/>
              </a:spcBef>
              <a:buNone/>
            </a:pPr>
            <a:r>
              <a:rPr lang="en-US" sz="4800" dirty="0">
                <a:latin typeface="Century Gothic" panose="020B0502020202020204" pitchFamily="34" charset="0"/>
              </a:rPr>
              <a:t>los                          0.03528    0.06395   0.552   0.5812  </a:t>
            </a:r>
          </a:p>
          <a:p>
            <a:pPr marL="0" indent="0">
              <a:lnSpc>
                <a:spcPct val="120000"/>
              </a:lnSpc>
              <a:spcBef>
                <a:spcPts val="0"/>
              </a:spcBef>
              <a:buNone/>
            </a:pPr>
            <a:r>
              <a:rPr lang="en-US" sz="4800" dirty="0" err="1">
                <a:latin typeface="Century Gothic" panose="020B0502020202020204" pitchFamily="34" charset="0"/>
              </a:rPr>
              <a:t>diagnosis_typeACUTE</a:t>
            </a:r>
            <a:r>
              <a:rPr lang="en-US" sz="4800" dirty="0">
                <a:latin typeface="Century Gothic" panose="020B0502020202020204" pitchFamily="34" charset="0"/>
              </a:rPr>
              <a:t> CARDIAC -0.48649    0.92732  -0.525   0.5998  </a:t>
            </a:r>
          </a:p>
          <a:p>
            <a:pPr marL="0" indent="0">
              <a:lnSpc>
                <a:spcPct val="120000"/>
              </a:lnSpc>
              <a:spcBef>
                <a:spcPts val="0"/>
              </a:spcBef>
              <a:buNone/>
            </a:pPr>
            <a:r>
              <a:rPr lang="en-US" sz="4800" dirty="0" err="1">
                <a:latin typeface="Century Gothic" panose="020B0502020202020204" pitchFamily="34" charset="0"/>
              </a:rPr>
              <a:t>diagnosis_typeCANCER</a:t>
            </a:r>
            <a:r>
              <a:rPr lang="en-US" sz="4800" dirty="0">
                <a:latin typeface="Century Gothic" panose="020B0502020202020204" pitchFamily="34" charset="0"/>
              </a:rPr>
              <a:t>        -3.17787    1.53799  -2.066   0.0388 *</a:t>
            </a:r>
          </a:p>
          <a:p>
            <a:pPr marL="0" indent="0">
              <a:lnSpc>
                <a:spcPct val="120000"/>
              </a:lnSpc>
              <a:spcBef>
                <a:spcPts val="0"/>
              </a:spcBef>
              <a:buNone/>
            </a:pPr>
            <a:r>
              <a:rPr lang="en-US" sz="4800" dirty="0" err="1">
                <a:latin typeface="Century Gothic" panose="020B0502020202020204" pitchFamily="34" charset="0"/>
              </a:rPr>
              <a:t>diagnosis_typeCHRONIC</a:t>
            </a:r>
            <a:r>
              <a:rPr lang="en-US" sz="4800" dirty="0">
                <a:latin typeface="Century Gothic" panose="020B0502020202020204" pitchFamily="34" charset="0"/>
              </a:rPr>
              <a:t>       -1.39977    0.82103  -1.705   0.0882 .</a:t>
            </a:r>
          </a:p>
          <a:p>
            <a:pPr marL="0" indent="0">
              <a:lnSpc>
                <a:spcPct val="120000"/>
              </a:lnSpc>
              <a:spcBef>
                <a:spcPts val="0"/>
              </a:spcBef>
              <a:buNone/>
            </a:pPr>
            <a:r>
              <a:rPr lang="en-US" sz="4800" dirty="0" err="1">
                <a:latin typeface="Century Gothic" panose="020B0502020202020204" pitchFamily="34" charset="0"/>
              </a:rPr>
              <a:t>diagnosis_typeINFECTION</a:t>
            </a:r>
            <a:r>
              <a:rPr lang="en-US" sz="4800" dirty="0">
                <a:latin typeface="Century Gothic" panose="020B0502020202020204" pitchFamily="34" charset="0"/>
              </a:rPr>
              <a:t>     -1.81710    0.94747  -1.918   0.0551 .</a:t>
            </a:r>
          </a:p>
          <a:p>
            <a:pPr marL="0" indent="0">
              <a:lnSpc>
                <a:spcPct val="120000"/>
              </a:lnSpc>
              <a:spcBef>
                <a:spcPts val="0"/>
              </a:spcBef>
              <a:buNone/>
            </a:pPr>
            <a:r>
              <a:rPr lang="en-US" sz="4800" dirty="0" err="1">
                <a:latin typeface="Century Gothic" panose="020B0502020202020204" pitchFamily="34" charset="0"/>
              </a:rPr>
              <a:t>max_heart_rate</a:t>
            </a:r>
            <a:r>
              <a:rPr lang="en-US" sz="4800" dirty="0">
                <a:latin typeface="Century Gothic" panose="020B0502020202020204" pitchFamily="34" charset="0"/>
              </a:rPr>
              <a:t>               0.02357    0.01804   1.306   0.1915  </a:t>
            </a:r>
          </a:p>
          <a:p>
            <a:pPr marL="0" indent="0">
              <a:lnSpc>
                <a:spcPct val="120000"/>
              </a:lnSpc>
              <a:spcBef>
                <a:spcPts val="0"/>
              </a:spcBef>
              <a:buNone/>
            </a:pPr>
            <a:r>
              <a:rPr lang="en-US" sz="4800" dirty="0" err="1">
                <a:latin typeface="Century Gothic" panose="020B0502020202020204" pitchFamily="34" charset="0"/>
              </a:rPr>
              <a:t>min_blood_pressure</a:t>
            </a:r>
            <a:r>
              <a:rPr lang="en-US" sz="4800" dirty="0">
                <a:latin typeface="Century Gothic" panose="020B0502020202020204" pitchFamily="34" charset="0"/>
              </a:rPr>
              <a:t>          -0.04106    0.02459  -1.670   0.0949 .</a:t>
            </a:r>
          </a:p>
          <a:p>
            <a:pPr marL="0" indent="0">
              <a:lnSpc>
                <a:spcPct val="120000"/>
              </a:lnSpc>
              <a:spcBef>
                <a:spcPts val="0"/>
              </a:spcBef>
              <a:buNone/>
            </a:pPr>
            <a:r>
              <a:rPr lang="en-US" sz="4800" dirty="0">
                <a:latin typeface="Century Gothic" panose="020B0502020202020204" pitchFamily="34" charset="0"/>
              </a:rPr>
              <a:t>male                         0.46198    0.66267   0.697   0.4857  </a:t>
            </a:r>
          </a:p>
          <a:p>
            <a:pPr marL="0" indent="0">
              <a:lnSpc>
                <a:spcPct val="120000"/>
              </a:lnSpc>
              <a:spcBef>
                <a:spcPts val="0"/>
              </a:spcBef>
              <a:buNone/>
            </a:pPr>
            <a:r>
              <a:rPr lang="en-US" sz="4800" dirty="0" err="1">
                <a:latin typeface="Century Gothic" panose="020B0502020202020204" pitchFamily="34" charset="0"/>
              </a:rPr>
              <a:t>age_intake_ICU</a:t>
            </a:r>
            <a:r>
              <a:rPr lang="en-US" sz="4800" dirty="0">
                <a:latin typeface="Century Gothic" panose="020B0502020202020204" pitchFamily="34" charset="0"/>
              </a:rPr>
              <a:t>               0.03278    0.02472   1.326   0.1847  </a:t>
            </a:r>
          </a:p>
          <a:p>
            <a:pPr marL="0" indent="0">
              <a:lnSpc>
                <a:spcPct val="120000"/>
              </a:lnSpc>
              <a:spcBef>
                <a:spcPts val="0"/>
              </a:spcBef>
              <a:buNone/>
            </a:pPr>
            <a:r>
              <a:rPr lang="en-US" sz="4800" dirty="0">
                <a:latin typeface="Century Gothic" panose="020B0502020202020204" pitchFamily="34" charset="0"/>
              </a:rPr>
              <a:t>---</a:t>
            </a:r>
          </a:p>
          <a:p>
            <a:pPr marL="0" indent="0">
              <a:lnSpc>
                <a:spcPct val="120000"/>
              </a:lnSpc>
              <a:spcBef>
                <a:spcPts val="0"/>
              </a:spcBef>
              <a:buNone/>
            </a:pPr>
            <a:r>
              <a:rPr lang="en-US" sz="4800" dirty="0" err="1">
                <a:latin typeface="Century Gothic" panose="020B0502020202020204" pitchFamily="34" charset="0"/>
              </a:rPr>
              <a:t>Signif</a:t>
            </a:r>
            <a:r>
              <a:rPr lang="en-US" sz="4800" dirty="0">
                <a:latin typeface="Century Gothic" panose="020B0502020202020204" pitchFamily="34" charset="0"/>
              </a:rPr>
              <a:t>. codes:  0 ‘***’ 0.001 ‘**’ 0.01 ‘*’ 0.05 ‘.’ 0.1 ‘ ’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(Dispersion parameter for binomial family taken to be 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    Null deviance: 91.422  on 68  degrees of freedom</a:t>
            </a:r>
          </a:p>
          <a:p>
            <a:pPr marL="0" indent="0">
              <a:lnSpc>
                <a:spcPct val="120000"/>
              </a:lnSpc>
              <a:spcBef>
                <a:spcPts val="0"/>
              </a:spcBef>
              <a:buNone/>
            </a:pPr>
            <a:r>
              <a:rPr lang="en-US" sz="4800" dirty="0">
                <a:latin typeface="Century Gothic" panose="020B0502020202020204" pitchFamily="34" charset="0"/>
              </a:rPr>
              <a:t>Residual deviance: 71.381  on 59  degrees of freedom</a:t>
            </a:r>
          </a:p>
          <a:p>
            <a:pPr marL="0" indent="0">
              <a:lnSpc>
                <a:spcPct val="120000"/>
              </a:lnSpc>
              <a:spcBef>
                <a:spcPts val="0"/>
              </a:spcBef>
              <a:buNone/>
            </a:pPr>
            <a:r>
              <a:rPr lang="en-US" sz="4800" dirty="0">
                <a:latin typeface="Century Gothic" panose="020B0502020202020204" pitchFamily="34" charset="0"/>
              </a:rPr>
              <a:t>AIC: 91.381</a:t>
            </a:r>
          </a:p>
          <a:p>
            <a:pPr marL="0" indent="0">
              <a:lnSpc>
                <a:spcPct val="120000"/>
              </a:lnSpc>
              <a:spcBef>
                <a:spcPts val="0"/>
              </a:spcBef>
              <a:buNone/>
            </a:pPr>
            <a:endParaRPr lang="en-US" sz="4800" dirty="0">
              <a:latin typeface="Century Gothic" panose="020B0502020202020204" pitchFamily="34" charset="0"/>
            </a:endParaRPr>
          </a:p>
          <a:p>
            <a:pPr marL="0" indent="0">
              <a:lnSpc>
                <a:spcPct val="120000"/>
              </a:lnSpc>
              <a:spcBef>
                <a:spcPts val="0"/>
              </a:spcBef>
              <a:buNone/>
            </a:pPr>
            <a:r>
              <a:rPr lang="en-US" sz="4800" dirty="0">
                <a:latin typeface="Century Gothic" panose="020B0502020202020204" pitchFamily="34" charset="0"/>
              </a:rPr>
              <a:t>Number of Fisher Scoring iterations: 5</a:t>
            </a:r>
          </a:p>
        </p:txBody>
      </p:sp>
    </p:spTree>
    <p:extLst>
      <p:ext uri="{BB962C8B-B14F-4D97-AF65-F5344CB8AC3E}">
        <p14:creationId xmlns:p14="http://schemas.microsoft.com/office/powerpoint/2010/main" val="22985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462B-9BEB-4B0E-8D9F-C95EFD56EF6A}"/>
              </a:ext>
            </a:extLst>
          </p:cNvPr>
          <p:cNvSpPr>
            <a:spLocks noGrp="1"/>
          </p:cNvSpPr>
          <p:nvPr>
            <p:ph type="title"/>
          </p:nvPr>
        </p:nvSpPr>
        <p:spPr>
          <a:xfrm>
            <a:off x="839788" y="65315"/>
            <a:ext cx="10515600" cy="823912"/>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8A86AC56-9702-443A-9F58-8AD97FC0195F}"/>
              </a:ext>
            </a:extLst>
          </p:cNvPr>
          <p:cNvSpPr>
            <a:spLocks noGrp="1"/>
          </p:cNvSpPr>
          <p:nvPr>
            <p:ph type="body" idx="1"/>
          </p:nvPr>
        </p:nvSpPr>
        <p:spPr>
          <a:xfrm>
            <a:off x="839788" y="1129005"/>
            <a:ext cx="5157787" cy="699796"/>
          </a:xfrm>
        </p:spPr>
        <p:txBody>
          <a:bodyPr/>
          <a:lstStyle/>
          <a:p>
            <a:r>
              <a:rPr lang="en-US" dirty="0"/>
              <a:t>Training Data</a:t>
            </a:r>
          </a:p>
        </p:txBody>
      </p:sp>
      <p:sp>
        <p:nvSpPr>
          <p:cNvPr id="4" name="Content Placeholder 3">
            <a:extLst>
              <a:ext uri="{FF2B5EF4-FFF2-40B4-BE49-F238E27FC236}">
                <a16:creationId xmlns:a16="http://schemas.microsoft.com/office/drawing/2014/main" id="{FFB9457F-07A9-4178-A242-C606DEF7940D}"/>
              </a:ext>
            </a:extLst>
          </p:cNvPr>
          <p:cNvSpPr>
            <a:spLocks noGrp="1"/>
          </p:cNvSpPr>
          <p:nvPr>
            <p:ph sz="half" idx="2"/>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training_data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training_roc</a:t>
            </a:r>
            <a:r>
              <a:rPr lang="en-US" sz="1400" dirty="0">
                <a:latin typeface="Century Gothic" panose="020B0502020202020204" pitchFamily="34" charset="0"/>
              </a:rPr>
              <a:t> &lt;- </a:t>
            </a:r>
            <a:r>
              <a:rPr lang="en-US" sz="1400" dirty="0" err="1">
                <a:latin typeface="Century Gothic" panose="020B0502020202020204" pitchFamily="34" charset="0"/>
              </a:rPr>
              <a:t>training_data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Training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training_roc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84.07871</a:t>
            </a:r>
          </a:p>
        </p:txBody>
      </p:sp>
      <p:sp>
        <p:nvSpPr>
          <p:cNvPr id="5" name="Text Placeholder 4">
            <a:extLst>
              <a:ext uri="{FF2B5EF4-FFF2-40B4-BE49-F238E27FC236}">
                <a16:creationId xmlns:a16="http://schemas.microsoft.com/office/drawing/2014/main" id="{C67784B3-D2BC-4AA2-A5EA-872F22D40964}"/>
              </a:ext>
            </a:extLst>
          </p:cNvPr>
          <p:cNvSpPr>
            <a:spLocks noGrp="1"/>
          </p:cNvSpPr>
          <p:nvPr>
            <p:ph type="body" sz="quarter" idx="3"/>
          </p:nvPr>
        </p:nvSpPr>
        <p:spPr>
          <a:xfrm>
            <a:off x="6172200" y="1129005"/>
            <a:ext cx="5183188" cy="699796"/>
          </a:xfrm>
        </p:spPr>
        <p:txBody>
          <a:bodyPr/>
          <a:lstStyle/>
          <a:p>
            <a:r>
              <a:rPr lang="en-US" dirty="0"/>
              <a:t>Testing Data</a:t>
            </a:r>
          </a:p>
        </p:txBody>
      </p:sp>
      <p:sp>
        <p:nvSpPr>
          <p:cNvPr id="6" name="Content Placeholder 5">
            <a:extLst>
              <a:ext uri="{FF2B5EF4-FFF2-40B4-BE49-F238E27FC236}">
                <a16:creationId xmlns:a16="http://schemas.microsoft.com/office/drawing/2014/main" id="{C13F214C-F926-4B43-9309-37E972CF6576}"/>
              </a:ext>
            </a:extLst>
          </p:cNvPr>
          <p:cNvSpPr>
            <a:spLocks noGrp="1"/>
          </p:cNvSpPr>
          <p:nvPr>
            <p:ph sz="quarter" idx="4"/>
          </p:nvPr>
        </p:nvSpPr>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testing_data$predicted_outcome</a:t>
            </a:r>
            <a:r>
              <a:rPr lang="en-US" sz="1400" dirty="0">
                <a:latin typeface="Century Gothic" panose="020B0502020202020204" pitchFamily="34" charset="0"/>
              </a:rPr>
              <a:t> &lt;- predict(</a:t>
            </a:r>
            <a:r>
              <a:rPr lang="en-US" sz="1400" dirty="0" err="1">
                <a:latin typeface="Century Gothic" panose="020B0502020202020204" pitchFamily="34" charset="0"/>
              </a:rPr>
              <a:t>model_bin</a:t>
            </a:r>
            <a:r>
              <a:rPr lang="en-US" sz="1400" dirty="0">
                <a:latin typeface="Century Gothic" panose="020B0502020202020204" pitchFamily="34" charset="0"/>
              </a:rPr>
              <a:t>, </a:t>
            </a:r>
            <a:r>
              <a:rPr lang="en-US" sz="1400" dirty="0" err="1">
                <a:latin typeface="Century Gothic" panose="020B0502020202020204" pitchFamily="34" charset="0"/>
              </a:rPr>
              <a:t>testing_data</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type = "response")</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testing_roc</a:t>
            </a:r>
            <a:r>
              <a:rPr lang="en-US" sz="1400" dirty="0">
                <a:latin typeface="Century Gothic" panose="020B0502020202020204" pitchFamily="34" charset="0"/>
              </a:rPr>
              <a:t> &lt;- </a:t>
            </a:r>
            <a:r>
              <a:rPr lang="en-US" sz="1400" dirty="0" err="1">
                <a:latin typeface="Century Gothic" panose="020B0502020202020204" pitchFamily="34" charset="0"/>
              </a:rPr>
              <a:t>testing_data</a:t>
            </a:r>
            <a:r>
              <a:rPr lang="en-US" sz="1400" dirty="0">
                <a:latin typeface="Century Gothic" panose="020B0502020202020204" pitchFamily="34" charset="0"/>
              </a:rPr>
              <a:t> %&gt;%</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ggplot</a:t>
            </a:r>
            <a:r>
              <a:rPr lang="en-US" sz="1400" dirty="0">
                <a:latin typeface="Century Gothic" panose="020B0502020202020204" pitchFamily="34" charset="0"/>
              </a:rPr>
              <a:t>(</a:t>
            </a:r>
            <a:r>
              <a:rPr lang="en-US" sz="1400" dirty="0" err="1">
                <a:latin typeface="Century Gothic" panose="020B0502020202020204" pitchFamily="34" charset="0"/>
              </a:rPr>
              <a:t>aes</a:t>
            </a:r>
            <a:r>
              <a:rPr lang="en-US" sz="1400" dirty="0">
                <a:latin typeface="Century Gothic" panose="020B0502020202020204" pitchFamily="34" charset="0"/>
              </a:rPr>
              <a:t>(m= </a:t>
            </a:r>
            <a:r>
              <a:rPr lang="en-US" sz="1400" dirty="0" err="1">
                <a:latin typeface="Century Gothic" panose="020B0502020202020204" pitchFamily="34" charset="0"/>
              </a:rPr>
              <a:t>predicted_outcome</a:t>
            </a:r>
            <a:r>
              <a:rPr lang="en-US" sz="1400" dirty="0">
                <a:latin typeface="Century Gothic" panose="020B0502020202020204" pitchFamily="34" charset="0"/>
              </a:rPr>
              <a:t>, d= </a:t>
            </a:r>
            <a:r>
              <a:rPr lang="en-US" sz="1400" dirty="0" err="1">
                <a:latin typeface="Century Gothic" panose="020B0502020202020204" pitchFamily="34" charset="0"/>
              </a:rPr>
              <a:t>hospital_expire_flag</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labs(title = "ROC Plot for Testing Data")+</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geom_roc</a:t>
            </a:r>
            <a:r>
              <a:rPr lang="en-US" sz="1400" dirty="0">
                <a:latin typeface="Century Gothic" panose="020B0502020202020204" pitchFamily="34" charset="0"/>
              </a:rPr>
              <a:t>(</a:t>
            </a:r>
            <a:r>
              <a:rPr lang="en-US" sz="1400" dirty="0" err="1">
                <a:latin typeface="Century Gothic" panose="020B0502020202020204" pitchFamily="34" charset="0"/>
              </a:rPr>
              <a:t>n.cuts</a:t>
            </a:r>
            <a:r>
              <a:rPr lang="en-US" sz="1400" dirty="0">
                <a:latin typeface="Century Gothic" panose="020B0502020202020204" pitchFamily="34" charset="0"/>
              </a:rPr>
              <a:t> = 10, labels = F, </a:t>
            </a:r>
            <a:r>
              <a:rPr lang="en-US" sz="1400" dirty="0" err="1">
                <a:latin typeface="Century Gothic" panose="020B0502020202020204" pitchFamily="34" charset="0"/>
              </a:rPr>
              <a:t>labelround</a:t>
            </a:r>
            <a:r>
              <a:rPr lang="en-US" sz="1400" dirty="0">
                <a:latin typeface="Century Gothic" panose="020B0502020202020204" pitchFamily="34" charset="0"/>
              </a:rPr>
              <a:t> = 4) +</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style_roc</a:t>
            </a:r>
            <a:r>
              <a:rPr lang="en-US" sz="1400" dirty="0">
                <a:latin typeface="Century Gothic" panose="020B0502020202020204" pitchFamily="34" charset="0"/>
              </a:rPr>
              <a:t>(theme = </a:t>
            </a:r>
            <a:r>
              <a:rPr lang="en-US" sz="1400" dirty="0" err="1">
                <a:latin typeface="Century Gothic" panose="020B0502020202020204" pitchFamily="34" charset="0"/>
              </a:rPr>
              <a:t>theme_grey</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calc_auc</a:t>
            </a:r>
            <a:r>
              <a:rPr lang="en-US" sz="1400" dirty="0">
                <a:latin typeface="Century Gothic" panose="020B0502020202020204" pitchFamily="34" charset="0"/>
              </a:rPr>
              <a:t>(</a:t>
            </a:r>
            <a:r>
              <a:rPr lang="en-US" sz="1400" dirty="0" err="1">
                <a:latin typeface="Century Gothic" panose="020B0502020202020204" pitchFamily="34" charset="0"/>
              </a:rPr>
              <a:t>testing_roc</a:t>
            </a:r>
            <a:r>
              <a:rPr lang="en-US" sz="1400" dirty="0">
                <a:latin typeface="Century Gothic" panose="020B0502020202020204" pitchFamily="34" charset="0"/>
              </a:rPr>
              <a:t>)$AUC*100</a:t>
            </a:r>
          </a:p>
          <a:p>
            <a:pPr marL="0" indent="0">
              <a:buNone/>
            </a:pPr>
            <a:r>
              <a:rPr lang="en-US" sz="1400" dirty="0">
                <a:latin typeface="Century Gothic" panose="020B0502020202020204" pitchFamily="34" charset="0"/>
              </a:rPr>
              <a:t>[1] </a:t>
            </a:r>
            <a:r>
              <a:rPr lang="en-US" sz="1400" dirty="0">
                <a:solidFill>
                  <a:srgbClr val="FF0000"/>
                </a:solidFill>
                <a:latin typeface="Century Gothic" panose="020B0502020202020204" pitchFamily="34" charset="0"/>
              </a:rPr>
              <a:t>55.95238</a:t>
            </a:r>
          </a:p>
        </p:txBody>
      </p:sp>
    </p:spTree>
    <p:extLst>
      <p:ext uri="{BB962C8B-B14F-4D97-AF65-F5344CB8AC3E}">
        <p14:creationId xmlns:p14="http://schemas.microsoft.com/office/powerpoint/2010/main" val="267783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BDF2-944F-4FA7-8D13-5F4BEC418695}"/>
              </a:ext>
            </a:extLst>
          </p:cNvPr>
          <p:cNvSpPr>
            <a:spLocks noGrp="1"/>
          </p:cNvSpPr>
          <p:nvPr>
            <p:ph type="title"/>
          </p:nvPr>
        </p:nvSpPr>
        <p:spPr>
          <a:xfrm>
            <a:off x="839788" y="1"/>
            <a:ext cx="10515600" cy="1023456"/>
          </a:xfrm>
        </p:spPr>
        <p:txBody>
          <a:bodyPr/>
          <a:lstStyle/>
          <a:p>
            <a:r>
              <a:rPr lang="en-US" b="1" dirty="0"/>
              <a:t>Binomial Regression Model</a:t>
            </a:r>
          </a:p>
        </p:txBody>
      </p:sp>
      <p:sp>
        <p:nvSpPr>
          <p:cNvPr id="3" name="Text Placeholder 2">
            <a:extLst>
              <a:ext uri="{FF2B5EF4-FFF2-40B4-BE49-F238E27FC236}">
                <a16:creationId xmlns:a16="http://schemas.microsoft.com/office/drawing/2014/main" id="{BB7DDB4A-713B-490B-AAF4-BD32C4868614}"/>
              </a:ext>
            </a:extLst>
          </p:cNvPr>
          <p:cNvSpPr>
            <a:spLocks noGrp="1"/>
          </p:cNvSpPr>
          <p:nvPr>
            <p:ph type="body" idx="1"/>
          </p:nvPr>
        </p:nvSpPr>
        <p:spPr>
          <a:xfrm>
            <a:off x="839788" y="1023457"/>
            <a:ext cx="5157787" cy="906011"/>
          </a:xfrm>
        </p:spPr>
        <p:txBody>
          <a:bodyPr/>
          <a:lstStyle/>
          <a:p>
            <a:r>
              <a:rPr lang="en-US" dirty="0"/>
              <a:t>ROC Plot for Training Data</a:t>
            </a:r>
          </a:p>
        </p:txBody>
      </p:sp>
      <p:pic>
        <p:nvPicPr>
          <p:cNvPr id="7" name="Content Placeholder 6">
            <a:extLst>
              <a:ext uri="{FF2B5EF4-FFF2-40B4-BE49-F238E27FC236}">
                <a16:creationId xmlns:a16="http://schemas.microsoft.com/office/drawing/2014/main" id="{F62F59CC-77FE-41D7-B81B-C3403D492DA2}"/>
              </a:ext>
            </a:extLst>
          </p:cNvPr>
          <p:cNvPicPr>
            <a:picLocks noGrp="1" noChangeAspect="1"/>
          </p:cNvPicPr>
          <p:nvPr>
            <p:ph sz="half" idx="2"/>
          </p:nvPr>
        </p:nvPicPr>
        <p:blipFill>
          <a:blip r:embed="rId2"/>
          <a:stretch>
            <a:fillRect/>
          </a:stretch>
        </p:blipFill>
        <p:spPr>
          <a:xfrm>
            <a:off x="1047891" y="2164360"/>
            <a:ext cx="4741580" cy="4025303"/>
          </a:xfrm>
          <a:prstGeom prst="rect">
            <a:avLst/>
          </a:prstGeom>
        </p:spPr>
      </p:pic>
      <p:sp>
        <p:nvSpPr>
          <p:cNvPr id="5" name="Text Placeholder 4">
            <a:extLst>
              <a:ext uri="{FF2B5EF4-FFF2-40B4-BE49-F238E27FC236}">
                <a16:creationId xmlns:a16="http://schemas.microsoft.com/office/drawing/2014/main" id="{B6A6D923-CBD7-47FC-8A4C-24FB3BF05936}"/>
              </a:ext>
            </a:extLst>
          </p:cNvPr>
          <p:cNvSpPr>
            <a:spLocks noGrp="1"/>
          </p:cNvSpPr>
          <p:nvPr>
            <p:ph type="body" sz="quarter" idx="3"/>
          </p:nvPr>
        </p:nvSpPr>
        <p:spPr>
          <a:xfrm>
            <a:off x="6172200" y="1140903"/>
            <a:ext cx="5183188" cy="788565"/>
          </a:xfrm>
        </p:spPr>
        <p:txBody>
          <a:bodyPr/>
          <a:lstStyle/>
          <a:p>
            <a:r>
              <a:rPr lang="en-US" dirty="0"/>
              <a:t>ROC Plot for Testing Data</a:t>
            </a:r>
          </a:p>
        </p:txBody>
      </p:sp>
      <p:pic>
        <p:nvPicPr>
          <p:cNvPr id="8" name="Content Placeholder 7">
            <a:extLst>
              <a:ext uri="{FF2B5EF4-FFF2-40B4-BE49-F238E27FC236}">
                <a16:creationId xmlns:a16="http://schemas.microsoft.com/office/drawing/2014/main" id="{A89F00C8-6B0E-4D36-BD0E-25B724F472DB}"/>
              </a:ext>
            </a:extLst>
          </p:cNvPr>
          <p:cNvPicPr>
            <a:picLocks noGrp="1" noChangeAspect="1"/>
          </p:cNvPicPr>
          <p:nvPr>
            <p:ph sz="quarter" idx="4"/>
          </p:nvPr>
        </p:nvPicPr>
        <p:blipFill>
          <a:blip r:embed="rId3"/>
          <a:stretch>
            <a:fillRect/>
          </a:stretch>
        </p:blipFill>
        <p:spPr>
          <a:xfrm>
            <a:off x="6393004" y="2164360"/>
            <a:ext cx="4741580" cy="4025303"/>
          </a:xfrm>
          <a:prstGeom prst="rect">
            <a:avLst/>
          </a:prstGeom>
        </p:spPr>
      </p:pic>
    </p:spTree>
    <p:extLst>
      <p:ext uri="{BB962C8B-B14F-4D97-AF65-F5344CB8AC3E}">
        <p14:creationId xmlns:p14="http://schemas.microsoft.com/office/powerpoint/2010/main" val="171795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8B32-1D23-4C9E-9CAA-8718EF09D228}"/>
              </a:ext>
            </a:extLst>
          </p:cNvPr>
          <p:cNvSpPr>
            <a:spLocks noGrp="1"/>
          </p:cNvSpPr>
          <p:nvPr>
            <p:ph type="title"/>
          </p:nvPr>
        </p:nvSpPr>
        <p:spPr>
          <a:xfrm>
            <a:off x="838200" y="58723"/>
            <a:ext cx="10515600" cy="872455"/>
          </a:xfrm>
        </p:spPr>
        <p:txBody>
          <a:bodyPr/>
          <a:lstStyle/>
          <a:p>
            <a:r>
              <a:rPr lang="en-US" b="1" dirty="0">
                <a:latin typeface="Century Gothic" panose="020B0502020202020204" pitchFamily="34" charset="0"/>
              </a:rPr>
              <a:t>Random Forest Model</a:t>
            </a:r>
          </a:p>
        </p:txBody>
      </p:sp>
      <p:sp>
        <p:nvSpPr>
          <p:cNvPr id="3" name="Content Placeholder 2">
            <a:extLst>
              <a:ext uri="{FF2B5EF4-FFF2-40B4-BE49-F238E27FC236}">
                <a16:creationId xmlns:a16="http://schemas.microsoft.com/office/drawing/2014/main" id="{4AAB0AA6-0ECC-4458-B48D-724EA17C8435}"/>
              </a:ext>
            </a:extLst>
          </p:cNvPr>
          <p:cNvSpPr>
            <a:spLocks noGrp="1"/>
          </p:cNvSpPr>
          <p:nvPr>
            <p:ph idx="1"/>
          </p:nvPr>
        </p:nvSpPr>
        <p:spPr>
          <a:xfrm>
            <a:off x="838200" y="1107348"/>
            <a:ext cx="10515600" cy="5519956"/>
          </a:xfrm>
        </p:spPr>
        <p:txBody>
          <a:bodyPr>
            <a:normAutofit/>
          </a:bodyPr>
          <a:lstStyle/>
          <a:p>
            <a:pPr marL="0" indent="0">
              <a:buNone/>
            </a:pPr>
            <a:r>
              <a:rPr lang="en-US" sz="1400" dirty="0">
                <a:latin typeface="Century Gothic" panose="020B0502020202020204" pitchFamily="34" charset="0"/>
              </a:rPr>
              <a:t>&gt; </a:t>
            </a:r>
            <a:r>
              <a:rPr lang="en-US" sz="1400" dirty="0" err="1">
                <a:latin typeface="Century Gothic" panose="020B0502020202020204" pitchFamily="34" charset="0"/>
              </a:rPr>
              <a:t>model_rf</a:t>
            </a:r>
            <a:r>
              <a:rPr lang="en-US" sz="1400" dirty="0">
                <a:latin typeface="Century Gothic" panose="020B0502020202020204" pitchFamily="34" charset="0"/>
              </a:rPr>
              <a:t> &lt;- </a:t>
            </a:r>
            <a:r>
              <a:rPr lang="en-US" sz="1400" dirty="0" err="1">
                <a:latin typeface="Century Gothic" panose="020B0502020202020204" pitchFamily="34" charset="0"/>
              </a:rPr>
              <a:t>randomForest</a:t>
            </a:r>
            <a:r>
              <a:rPr lang="en-US" sz="1400" dirty="0">
                <a:latin typeface="Century Gothic" panose="020B0502020202020204" pitchFamily="34" charset="0"/>
              </a:rPr>
              <a:t>(factor(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a:t>
            </a:r>
            <a:r>
              <a:rPr lang="en-US" sz="1400" dirty="0" err="1">
                <a:latin typeface="Century Gothic" panose="020B0502020202020204" pitchFamily="34" charset="0"/>
              </a:rPr>
              <a:t>los+diagnosis_type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max_heart_rate</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min_blood_pressure+male+age_intake_ICU</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a:t>
            </a:r>
          </a:p>
          <a:p>
            <a:pPr marL="0" indent="0">
              <a:buNone/>
            </a:pPr>
            <a:r>
              <a:rPr lang="en-US" sz="1400" dirty="0">
                <a:latin typeface="Century Gothic" panose="020B0502020202020204" pitchFamily="34" charset="0"/>
              </a:rPr>
              <a:t>&gt; print(</a:t>
            </a:r>
            <a:r>
              <a:rPr lang="en-US" sz="1400" dirty="0" err="1">
                <a:latin typeface="Century Gothic" panose="020B0502020202020204" pitchFamily="34" charset="0"/>
              </a:rPr>
              <a:t>model_rf</a:t>
            </a:r>
            <a:r>
              <a:rPr lang="en-US" sz="1400" dirty="0">
                <a:latin typeface="Century Gothic" panose="020B0502020202020204" pitchFamily="34" charset="0"/>
              </a:rPr>
              <a:t>)</a:t>
            </a:r>
          </a:p>
          <a:p>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Call:</a:t>
            </a:r>
          </a:p>
          <a:p>
            <a:pPr marL="0" indent="0">
              <a:buNone/>
            </a:pPr>
            <a:r>
              <a:rPr lang="en-US" sz="1400" dirty="0">
                <a:latin typeface="Century Gothic" panose="020B0502020202020204" pitchFamily="34" charset="0"/>
              </a:rPr>
              <a:t> </a:t>
            </a:r>
            <a:r>
              <a:rPr lang="en-US" sz="1400" dirty="0" err="1">
                <a:latin typeface="Century Gothic" panose="020B0502020202020204" pitchFamily="34" charset="0"/>
              </a:rPr>
              <a:t>randomForest</a:t>
            </a:r>
            <a:r>
              <a:rPr lang="en-US" sz="1400" dirty="0">
                <a:latin typeface="Century Gothic" panose="020B0502020202020204" pitchFamily="34" charset="0"/>
              </a:rPr>
              <a:t>(formula = factor(</a:t>
            </a:r>
            <a:r>
              <a:rPr lang="en-US" sz="1400" dirty="0" err="1">
                <a:latin typeface="Century Gothic" panose="020B0502020202020204" pitchFamily="34" charset="0"/>
              </a:rPr>
              <a:t>hospital_expire_flag</a:t>
            </a:r>
            <a:r>
              <a:rPr lang="en-US" sz="1400" dirty="0">
                <a:latin typeface="Century Gothic" panose="020B0502020202020204" pitchFamily="34" charset="0"/>
              </a:rPr>
              <a:t>) ~ los + </a:t>
            </a:r>
            <a:r>
              <a:rPr lang="en-US" sz="1400" dirty="0" err="1">
                <a:latin typeface="Century Gothic" panose="020B0502020202020204" pitchFamily="34" charset="0"/>
              </a:rPr>
              <a:t>diagnosis_type</a:t>
            </a:r>
            <a:r>
              <a:rPr lang="en-US" sz="1400" dirty="0">
                <a:latin typeface="Century Gothic" panose="020B0502020202020204" pitchFamily="34" charset="0"/>
              </a:rPr>
              <a:t> +      </a:t>
            </a:r>
            <a:r>
              <a:rPr lang="en-US" sz="1400" dirty="0" err="1">
                <a:latin typeface="Century Gothic" panose="020B0502020202020204" pitchFamily="34" charset="0"/>
              </a:rPr>
              <a:t>max_heart_rate</a:t>
            </a:r>
            <a:r>
              <a:rPr lang="en-US" sz="1400" dirty="0">
                <a:latin typeface="Century Gothic" panose="020B0502020202020204" pitchFamily="34" charset="0"/>
              </a:rPr>
              <a:t> + </a:t>
            </a:r>
            <a:r>
              <a:rPr lang="en-US" sz="1400" dirty="0" err="1">
                <a:latin typeface="Century Gothic" panose="020B0502020202020204" pitchFamily="34" charset="0"/>
              </a:rPr>
              <a:t>min_blood_pressure</a:t>
            </a:r>
            <a:r>
              <a:rPr lang="en-US" sz="1400" dirty="0">
                <a:latin typeface="Century Gothic" panose="020B0502020202020204" pitchFamily="34" charset="0"/>
              </a:rPr>
              <a:t> + male + </a:t>
            </a:r>
            <a:r>
              <a:rPr lang="en-US" sz="1400" dirty="0" err="1">
                <a:latin typeface="Century Gothic" panose="020B0502020202020204" pitchFamily="34" charset="0"/>
              </a:rPr>
              <a:t>age_intake_ICU</a:t>
            </a:r>
            <a:r>
              <a:rPr lang="en-US" sz="1400" dirty="0">
                <a:latin typeface="Century Gothic" panose="020B0502020202020204" pitchFamily="34" charset="0"/>
              </a:rPr>
              <a:t>,      data = </a:t>
            </a:r>
            <a:r>
              <a:rPr lang="en-US" sz="1400" dirty="0" err="1">
                <a:latin typeface="Century Gothic" panose="020B0502020202020204" pitchFamily="34" charset="0"/>
              </a:rPr>
              <a:t>analysis_data</a:t>
            </a:r>
            <a:r>
              <a:rPr lang="en-US" sz="1400" dirty="0">
                <a:latin typeface="Century Gothic" panose="020B0502020202020204" pitchFamily="34" charset="0"/>
              </a:rPr>
              <a:t>, </a:t>
            </a:r>
            <a:r>
              <a:rPr lang="en-US" sz="1400" dirty="0" err="1">
                <a:latin typeface="Century Gothic" panose="020B0502020202020204" pitchFamily="34" charset="0"/>
              </a:rPr>
              <a:t>na.action</a:t>
            </a:r>
            <a:r>
              <a:rPr lang="en-US" sz="1400" dirty="0">
                <a:latin typeface="Century Gothic" panose="020B0502020202020204" pitchFamily="34" charset="0"/>
              </a:rPr>
              <a:t> = </a:t>
            </a:r>
            <a:r>
              <a:rPr lang="en-US" sz="1400" dirty="0" err="1">
                <a:latin typeface="Century Gothic" panose="020B0502020202020204" pitchFamily="34" charset="0"/>
              </a:rPr>
              <a:t>na.exclude</a:t>
            </a:r>
            <a:r>
              <a:rPr lang="en-US" sz="1400" dirty="0">
                <a:latin typeface="Century Gothic" panose="020B0502020202020204" pitchFamily="34" charset="0"/>
              </a:rPr>
              <a:t>) </a:t>
            </a:r>
          </a:p>
          <a:p>
            <a:pPr marL="0" indent="0">
              <a:buNone/>
            </a:pPr>
            <a:r>
              <a:rPr lang="en-US" sz="1400" dirty="0">
                <a:latin typeface="Century Gothic" panose="020B0502020202020204" pitchFamily="34" charset="0"/>
              </a:rPr>
              <a:t>     Type of random forest: classification</a:t>
            </a:r>
          </a:p>
          <a:p>
            <a:pPr marL="0" indent="0">
              <a:buNone/>
            </a:pPr>
            <a:r>
              <a:rPr lang="en-US" sz="1400" dirty="0">
                <a:latin typeface="Century Gothic" panose="020B0502020202020204" pitchFamily="34" charset="0"/>
              </a:rPr>
              <a:t>               Number of trees: 500</a:t>
            </a:r>
          </a:p>
          <a:p>
            <a:pPr marL="0" indent="0">
              <a:buNone/>
            </a:pPr>
            <a:r>
              <a:rPr lang="en-US" sz="1400" dirty="0">
                <a:latin typeface="Century Gothic" panose="020B0502020202020204" pitchFamily="34" charset="0"/>
              </a:rPr>
              <a:t>No. of variables tried at each split: 2</a:t>
            </a:r>
          </a:p>
          <a:p>
            <a:pPr marL="0" indent="0">
              <a:buNone/>
            </a:pPr>
            <a:r>
              <a:rPr lang="en-US" sz="1400" dirty="0">
                <a:latin typeface="Century Gothic" panose="020B0502020202020204" pitchFamily="34" charset="0"/>
              </a:rPr>
              <a:t>   OOB estimate of  error rate: </a:t>
            </a:r>
            <a:r>
              <a:rPr lang="en-US" sz="1400" dirty="0">
                <a:solidFill>
                  <a:srgbClr val="FF0000"/>
                </a:solidFill>
                <a:latin typeface="Century Gothic" panose="020B0502020202020204" pitchFamily="34" charset="0"/>
              </a:rPr>
              <a:t>35.71%</a:t>
            </a:r>
          </a:p>
          <a:p>
            <a:pPr marL="0" indent="0">
              <a:buNone/>
            </a:pPr>
            <a:r>
              <a:rPr lang="en-US" sz="1400" dirty="0">
                <a:latin typeface="Century Gothic" panose="020B0502020202020204" pitchFamily="34" charset="0"/>
              </a:rPr>
              <a:t>Confusion matrix: </a:t>
            </a:r>
          </a:p>
          <a:p>
            <a:pPr marL="0" indent="0">
              <a:buNone/>
            </a:pPr>
            <a:r>
              <a:rPr lang="en-US" sz="1400" dirty="0">
                <a:latin typeface="Century Gothic" panose="020B0502020202020204" pitchFamily="34" charset="0"/>
              </a:rPr>
              <a:t>   0  1 </a:t>
            </a:r>
            <a:r>
              <a:rPr lang="en-US" sz="1400" dirty="0" err="1">
                <a:latin typeface="Century Gothic" panose="020B0502020202020204" pitchFamily="34" charset="0"/>
              </a:rPr>
              <a:t>class.error</a:t>
            </a: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0 51 13   0.2031250</a:t>
            </a:r>
          </a:p>
          <a:p>
            <a:pPr marL="0" indent="0">
              <a:buNone/>
            </a:pPr>
            <a:r>
              <a:rPr lang="en-US" sz="1400" dirty="0">
                <a:latin typeface="Century Gothic" panose="020B0502020202020204" pitchFamily="34" charset="0"/>
              </a:rPr>
              <a:t>1 22 12   0.6470588</a:t>
            </a:r>
          </a:p>
        </p:txBody>
      </p:sp>
    </p:spTree>
    <p:extLst>
      <p:ext uri="{BB962C8B-B14F-4D97-AF65-F5344CB8AC3E}">
        <p14:creationId xmlns:p14="http://schemas.microsoft.com/office/powerpoint/2010/main" val="419207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353-5F8B-41F3-95AF-6083D54C3AB6}"/>
              </a:ext>
            </a:extLst>
          </p:cNvPr>
          <p:cNvSpPr>
            <a:spLocks noGrp="1"/>
          </p:cNvSpPr>
          <p:nvPr>
            <p:ph type="title"/>
          </p:nvPr>
        </p:nvSpPr>
        <p:spPr>
          <a:xfrm>
            <a:off x="838200" y="75502"/>
            <a:ext cx="10515600" cy="1015068"/>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3D01B0EA-17C1-40E6-BAE7-C1CEF8D17BB0}"/>
              </a:ext>
            </a:extLst>
          </p:cNvPr>
          <p:cNvPicPr>
            <a:picLocks noGrp="1" noChangeAspect="1"/>
          </p:cNvPicPr>
          <p:nvPr>
            <p:ph idx="1"/>
          </p:nvPr>
        </p:nvPicPr>
        <p:blipFill>
          <a:blip r:embed="rId2"/>
          <a:stretch>
            <a:fillRect/>
          </a:stretch>
        </p:blipFill>
        <p:spPr>
          <a:xfrm>
            <a:off x="1828800" y="1157680"/>
            <a:ext cx="8246378" cy="5410899"/>
          </a:xfrm>
          <a:prstGeom prst="rect">
            <a:avLst/>
          </a:prstGeom>
        </p:spPr>
      </p:pic>
    </p:spTree>
    <p:extLst>
      <p:ext uri="{BB962C8B-B14F-4D97-AF65-F5344CB8AC3E}">
        <p14:creationId xmlns:p14="http://schemas.microsoft.com/office/powerpoint/2010/main" val="28746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4281-75F3-4FE1-9742-A8A26EE37047}"/>
              </a:ext>
            </a:extLst>
          </p:cNvPr>
          <p:cNvSpPr>
            <a:spLocks noGrp="1"/>
          </p:cNvSpPr>
          <p:nvPr>
            <p:ph type="title"/>
          </p:nvPr>
        </p:nvSpPr>
        <p:spPr>
          <a:xfrm>
            <a:off x="838200" y="67113"/>
            <a:ext cx="10515600" cy="1048623"/>
          </a:xfrm>
        </p:spPr>
        <p:txBody>
          <a:bodyPr/>
          <a:lstStyle/>
          <a:p>
            <a:r>
              <a:rPr lang="en-US" b="1" dirty="0">
                <a:latin typeface="Century Gothic" panose="020B0502020202020204" pitchFamily="34" charset="0"/>
              </a:rPr>
              <a:t>Random Forest Model</a:t>
            </a:r>
          </a:p>
        </p:txBody>
      </p:sp>
      <p:pic>
        <p:nvPicPr>
          <p:cNvPr id="4" name="Content Placeholder 3">
            <a:extLst>
              <a:ext uri="{FF2B5EF4-FFF2-40B4-BE49-F238E27FC236}">
                <a16:creationId xmlns:a16="http://schemas.microsoft.com/office/drawing/2014/main" id="{C0195AAC-BCE7-4789-9ECA-1E6AA98CF9B9}"/>
              </a:ext>
            </a:extLst>
          </p:cNvPr>
          <p:cNvPicPr>
            <a:picLocks noGrp="1" noChangeAspect="1"/>
          </p:cNvPicPr>
          <p:nvPr>
            <p:ph idx="1"/>
          </p:nvPr>
        </p:nvPicPr>
        <p:blipFill>
          <a:blip r:embed="rId2"/>
          <a:stretch>
            <a:fillRect/>
          </a:stretch>
        </p:blipFill>
        <p:spPr>
          <a:xfrm>
            <a:off x="3296200" y="1825625"/>
            <a:ext cx="5599600" cy="4351338"/>
          </a:xfrm>
          <a:prstGeom prst="rect">
            <a:avLst/>
          </a:prstGeom>
        </p:spPr>
      </p:pic>
    </p:spTree>
    <p:extLst>
      <p:ext uri="{BB962C8B-B14F-4D97-AF65-F5344CB8AC3E}">
        <p14:creationId xmlns:p14="http://schemas.microsoft.com/office/powerpoint/2010/main" val="74136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DDFD-C98E-4537-9EC0-108FB26A7068}"/>
              </a:ext>
            </a:extLst>
          </p:cNvPr>
          <p:cNvSpPr>
            <a:spLocks noGrp="1"/>
          </p:cNvSpPr>
          <p:nvPr>
            <p:ph type="title"/>
          </p:nvPr>
        </p:nvSpPr>
        <p:spPr/>
        <p:txBody>
          <a:bodyPr/>
          <a:lstStyle/>
          <a:p>
            <a:r>
              <a:rPr lang="en-US" b="1" dirty="0">
                <a:latin typeface="Century Gothic" panose="020B0502020202020204" pitchFamily="34" charset="0"/>
              </a:rPr>
              <a:t>Random Forest Model Results</a:t>
            </a:r>
          </a:p>
        </p:txBody>
      </p:sp>
      <p:sp>
        <p:nvSpPr>
          <p:cNvPr id="3" name="Content Placeholder 2">
            <a:extLst>
              <a:ext uri="{FF2B5EF4-FFF2-40B4-BE49-F238E27FC236}">
                <a16:creationId xmlns:a16="http://schemas.microsoft.com/office/drawing/2014/main" id="{60BDFC68-4394-4D2A-A677-562D5CF9C138}"/>
              </a:ext>
            </a:extLst>
          </p:cNvPr>
          <p:cNvSpPr>
            <a:spLocks noGrp="1"/>
          </p:cNvSpPr>
          <p:nvPr>
            <p:ph idx="1"/>
          </p:nvPr>
        </p:nvSpPr>
        <p:spPr/>
        <p:txBody>
          <a:bodyPr>
            <a:normAutofit/>
          </a:bodyPr>
          <a:lstStyle/>
          <a:p>
            <a:pPr>
              <a:buFont typeface="Wingdings" panose="05000000000000000000" pitchFamily="2" charset="2"/>
              <a:buChar char="§"/>
            </a:pPr>
            <a:r>
              <a:rPr lang="en-US" dirty="0">
                <a:latin typeface="Century Gothic" panose="020B0502020202020204" pitchFamily="34" charset="0"/>
              </a:rPr>
              <a:t>The black plot reveals the overall out-of-bag error rate which falls approximately 36%. The red and green plots show the error rate for patients that survived and died, respectively. This implies that one can easily predict survival rate  than the death rate.</a:t>
            </a:r>
          </a:p>
          <a:p>
            <a:pPr>
              <a:buFont typeface="Wingdings" panose="05000000000000000000" pitchFamily="2" charset="2"/>
              <a:buChar char="§"/>
            </a:pPr>
            <a:r>
              <a:rPr lang="en-US" b="0" i="0" dirty="0">
                <a:solidFill>
                  <a:srgbClr val="333333"/>
                </a:solidFill>
                <a:effectLst/>
                <a:latin typeface="Century Gothic" panose="020B0502020202020204" pitchFamily="34" charset="0"/>
              </a:rPr>
              <a:t>The minimum blood pressure and los are the top highest relative importance out of all the predictor variables. </a:t>
            </a:r>
            <a:r>
              <a:rPr lang="en-US" dirty="0">
                <a:solidFill>
                  <a:srgbClr val="333333"/>
                </a:solidFill>
                <a:latin typeface="Century Gothic" panose="020B0502020202020204" pitchFamily="34" charset="0"/>
              </a:rPr>
              <a:t>Meanwhile,</a:t>
            </a:r>
            <a:r>
              <a:rPr lang="en-US" b="0" i="0" dirty="0">
                <a:solidFill>
                  <a:srgbClr val="333333"/>
                </a:solidFill>
                <a:effectLst/>
                <a:latin typeface="Century Gothic" panose="020B0502020202020204" pitchFamily="34" charset="0"/>
              </a:rPr>
              <a:t> the gender (male) is the least relevant variable and thus regarded as an unimportant (insignificant) variable.</a:t>
            </a:r>
            <a:endParaRPr lang="en-US" dirty="0">
              <a:latin typeface="Century Gothic" panose="020B0502020202020204" pitchFamily="34" charset="0"/>
            </a:endParaRPr>
          </a:p>
        </p:txBody>
      </p:sp>
    </p:spTree>
    <p:extLst>
      <p:ext uri="{BB962C8B-B14F-4D97-AF65-F5344CB8AC3E}">
        <p14:creationId xmlns:p14="http://schemas.microsoft.com/office/powerpoint/2010/main" val="10649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4574-9483-44F0-BCF9-593E894ABDAE}"/>
              </a:ext>
            </a:extLst>
          </p:cNvPr>
          <p:cNvSpPr>
            <a:spLocks noGrp="1"/>
          </p:cNvSpPr>
          <p:nvPr>
            <p:ph type="title"/>
          </p:nvPr>
        </p:nvSpPr>
        <p:spPr/>
        <p:txBody>
          <a:bodyPr/>
          <a:lstStyle/>
          <a:p>
            <a:r>
              <a:rPr lang="en-US" b="1" dirty="0">
                <a:latin typeface="Century Gothic" panose="020B0502020202020204" pitchFamily="34" charset="0"/>
              </a:rPr>
              <a:t>Predictive Models Conclusions</a:t>
            </a:r>
          </a:p>
        </p:txBody>
      </p:sp>
      <p:sp>
        <p:nvSpPr>
          <p:cNvPr id="3" name="Content Placeholder 2">
            <a:extLst>
              <a:ext uri="{FF2B5EF4-FFF2-40B4-BE49-F238E27FC236}">
                <a16:creationId xmlns:a16="http://schemas.microsoft.com/office/drawing/2014/main" id="{64489135-1964-4546-B583-EF4A24BC4ECC}"/>
              </a:ext>
            </a:extLst>
          </p:cNvPr>
          <p:cNvSpPr>
            <a:spLocks noGrp="1"/>
          </p:cNvSpPr>
          <p:nvPr>
            <p:ph idx="1"/>
          </p:nvPr>
        </p:nvSpPr>
        <p:spPr/>
        <p:txBody>
          <a:bodyPr>
            <a:normAutofit/>
          </a:bodyPr>
          <a:lstStyle/>
          <a:p>
            <a:r>
              <a:rPr lang="en-US" sz="2000" dirty="0">
                <a:latin typeface="Century Gothic" panose="020B0502020202020204" pitchFamily="34" charset="0"/>
              </a:rPr>
              <a:t>The predictive models revealed that the model with the best results is the Random Forest Classifier which obtain the best predictions in the complete dataset and in the different groups.</a:t>
            </a:r>
          </a:p>
          <a:p>
            <a:r>
              <a:rPr lang="en-US" sz="2000" dirty="0">
                <a:latin typeface="Century Gothic" panose="020B0502020202020204" pitchFamily="34" charset="0"/>
              </a:rPr>
              <a:t> It should be noted that variables with analytic outcomes are more significant in terms of the dataset and different group as related to los. </a:t>
            </a:r>
          </a:p>
          <a:p>
            <a:r>
              <a:rPr lang="en-US" sz="2000" dirty="0">
                <a:latin typeface="Century Gothic" panose="020B0502020202020204" pitchFamily="34" charset="0"/>
              </a:rPr>
              <a:t>Finally, the ICU admissions and the predictive model can provide an insightful and valuable estimates to los categorically in as much as a cutoff benchmark is defined. This approach can help Doctors to simply the problems even though the dataset is complex.</a:t>
            </a:r>
          </a:p>
          <a:p>
            <a:endParaRPr lang="en-US" sz="2000" dirty="0">
              <a:latin typeface="Century Gothic" panose="020B0502020202020204" pitchFamily="34" charset="0"/>
            </a:endParaRPr>
          </a:p>
        </p:txBody>
      </p:sp>
    </p:spTree>
    <p:extLst>
      <p:ext uri="{BB962C8B-B14F-4D97-AF65-F5344CB8AC3E}">
        <p14:creationId xmlns:p14="http://schemas.microsoft.com/office/powerpoint/2010/main" val="13497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B720B6-966A-417D-99D8-E74879ED7289}"/>
              </a:ext>
            </a:extLst>
          </p:cNvPr>
          <p:cNvSpPr>
            <a:spLocks noGrp="1"/>
          </p:cNvSpPr>
          <p:nvPr>
            <p:ph type="title"/>
          </p:nvPr>
        </p:nvSpPr>
        <p:spPr>
          <a:xfrm>
            <a:off x="643467" y="32091"/>
            <a:ext cx="10905066" cy="912690"/>
          </a:xfrm>
        </p:spPr>
        <p:txBody>
          <a:bodyPr>
            <a:normAutofit/>
          </a:bodyPr>
          <a:lstStyle/>
          <a:p>
            <a:r>
              <a:rPr lang="en-US" sz="3600" b="1" dirty="0">
                <a:latin typeface="Century Gothic" panose="020B0502020202020204" pitchFamily="34" charset="0"/>
              </a:rPr>
              <a:t>Abstract</a:t>
            </a:r>
          </a:p>
        </p:txBody>
      </p:sp>
      <p:sp>
        <p:nvSpPr>
          <p:cNvPr id="3" name="Content Placeholder 2">
            <a:extLst>
              <a:ext uri="{FF2B5EF4-FFF2-40B4-BE49-F238E27FC236}">
                <a16:creationId xmlns:a16="http://schemas.microsoft.com/office/drawing/2014/main" id="{BAA456EA-E558-4492-816D-BC32D3C23343}"/>
              </a:ext>
            </a:extLst>
          </p:cNvPr>
          <p:cNvSpPr>
            <a:spLocks noGrp="1"/>
          </p:cNvSpPr>
          <p:nvPr>
            <p:ph idx="1"/>
          </p:nvPr>
        </p:nvSpPr>
        <p:spPr>
          <a:xfrm>
            <a:off x="327348" y="713127"/>
            <a:ext cx="9210935" cy="5813508"/>
          </a:xfrm>
        </p:spPr>
        <p:txBody>
          <a:bodyPr>
            <a:normAutofit fontScale="77500" lnSpcReduction="20000"/>
          </a:bodyPr>
          <a:lstStyle/>
          <a:p>
            <a:pPr marL="0" indent="0">
              <a:buNone/>
            </a:pPr>
            <a:endParaRPr lang="en-US" sz="2000" dirty="0">
              <a:latin typeface="Century Gothic" panose="020B0502020202020204" pitchFamily="34" charset="0"/>
            </a:endParaRPr>
          </a:p>
          <a:p>
            <a:pPr lvl="1">
              <a:buFont typeface="Wingdings" panose="05000000000000000000" pitchFamily="2" charset="2"/>
              <a:buChar char="ü"/>
            </a:pPr>
            <a:endParaRPr lang="en-US" sz="2000" dirty="0">
              <a:latin typeface="Century Gothic" panose="020B0502020202020204" pitchFamily="34" charset="0"/>
            </a:endParaRPr>
          </a:p>
          <a:p>
            <a:pPr lvl="1">
              <a:buFont typeface="Wingdings" panose="05000000000000000000" pitchFamily="2" charset="2"/>
              <a:buChar char="§"/>
            </a:pPr>
            <a:r>
              <a:rPr lang="en-US" sz="2000" dirty="0">
                <a:latin typeface="Century Gothic" panose="020B0502020202020204" pitchFamily="34" charset="0"/>
              </a:rPr>
              <a:t>Objectives</a:t>
            </a:r>
          </a:p>
          <a:p>
            <a:pPr marL="191770" marR="73025" indent="0" eaLnBrk="0" hangingPunct="0">
              <a:lnSpc>
                <a:spcPct val="98000"/>
              </a:lnSpc>
              <a:spcBef>
                <a:spcPts val="5"/>
              </a:spcBef>
              <a:spcAft>
                <a:spcPts val="0"/>
              </a:spcAft>
              <a:buNone/>
            </a:pPr>
            <a:r>
              <a:rPr lang="en-US" sz="2000" dirty="0">
                <a:latin typeface="Book Antiqua" panose="02040602050305030304" pitchFamily="18" charset="0"/>
                <a:ea typeface="Times New Roman" panose="02020603050405020304" pitchFamily="18" charset="0"/>
                <a:cs typeface="Book Antiqua" panose="02040602050305030304" pitchFamily="18" charset="0"/>
              </a:rPr>
              <a:t>	</a:t>
            </a:r>
            <a:r>
              <a:rPr lang="en-US" sz="2000" dirty="0">
                <a:latin typeface="Century Gothic" panose="020B0502020202020204" pitchFamily="34" charset="0"/>
                <a:ea typeface="Times New Roman" panose="02020603050405020304" pitchFamily="18" charset="0"/>
                <a:cs typeface="Book Antiqua" panose="02040602050305030304" pitchFamily="18" charset="0"/>
              </a:rPr>
              <a:t>The primary goal of this project is to build a d</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esign model capable of  predicting 	patients’ LOS in the ICU, having as main predictor variables those commonly 	used in clinical practice for the assessment of the state of the patient. Emphasis 	has been placed to the first value recorded for each variable selected and 	time evolution is not contemplated. 	The selected variable indicators must be 	obtained during the first 24 hours of stay in</a:t>
            </a:r>
            <a:r>
              <a:rPr lang="en-US" sz="2000" spc="-90" dirty="0">
                <a:effectLst/>
                <a:latin typeface="Century Gothic" panose="020B0502020202020204" pitchFamily="34" charset="0"/>
                <a:ea typeface="Times New Roman" panose="02020603050405020304" pitchFamily="18" charset="0"/>
                <a:cs typeface="Book Antiqua" panose="02040602050305030304" pitchFamily="18" charset="0"/>
              </a:rPr>
              <a:t> </a:t>
            </a:r>
            <a:r>
              <a:rPr lang="en-US" sz="2000" dirty="0">
                <a:effectLst/>
                <a:latin typeface="Century Gothic" panose="020B0502020202020204" pitchFamily="34" charset="0"/>
                <a:ea typeface="Times New Roman" panose="02020603050405020304" pitchFamily="18" charset="0"/>
                <a:cs typeface="Book Antiqua" panose="02040602050305030304" pitchFamily="18" charset="0"/>
              </a:rPr>
              <a:t>ICU.</a:t>
            </a:r>
          </a:p>
          <a:p>
            <a:pPr lvl="1">
              <a:buFont typeface="Wingdings" panose="05000000000000000000" pitchFamily="2" charset="2"/>
              <a:buChar char="§"/>
            </a:pPr>
            <a:r>
              <a:rPr lang="en-US" sz="2000" dirty="0">
                <a:latin typeface="Century Gothic" panose="020B0502020202020204" pitchFamily="34" charset="0"/>
              </a:rPr>
              <a:t>Design</a:t>
            </a:r>
          </a:p>
          <a:p>
            <a:pPr marL="457200" lvl="1" indent="0">
              <a:buNone/>
            </a:pPr>
            <a:r>
              <a:rPr lang="en-US" sz="2000" dirty="0">
                <a:latin typeface="Century Gothic" panose="020B0502020202020204" pitchFamily="34" charset="0"/>
              </a:rPr>
              <a:t>	 The design of the model starts with raw data collection, data preparation, data 	cleaning and  exploratory data analysis. Two design models were utilized 	separately for predictive performance from the MIMIC III database.</a:t>
            </a:r>
          </a:p>
          <a:p>
            <a:pPr lvl="1">
              <a:buFont typeface="Wingdings" panose="05000000000000000000" pitchFamily="2" charset="2"/>
              <a:buChar char="§"/>
            </a:pPr>
            <a:r>
              <a:rPr lang="en-US" sz="2000" dirty="0">
                <a:latin typeface="Century Gothic" panose="020B0502020202020204" pitchFamily="34" charset="0"/>
              </a:rPr>
              <a:t>Measurement</a:t>
            </a:r>
          </a:p>
          <a:p>
            <a:pPr marL="457200" lvl="1" indent="0">
              <a:buNone/>
            </a:pPr>
            <a:r>
              <a:rPr lang="en-US" sz="2000" dirty="0">
                <a:latin typeface="Century Gothic" panose="020B0502020202020204" pitchFamily="34" charset="0"/>
              </a:rPr>
              <a:t>	The data set for icustay only contains 100 patients but there are 136 entries in 	icustay table, which means that some patients have multiple  icustay. </a:t>
            </a:r>
            <a:r>
              <a:rPr lang="en-US" sz="2100" dirty="0">
                <a:latin typeface="Century Gothic" panose="020B0502020202020204" pitchFamily="34" charset="0"/>
              </a:rPr>
              <a:t>During the 	first icustay, 37 patients did not survive, and the number for the last ICU stay is 36.  	The last icustay table was utilized as the data frame to do exploratory data 	analysis and build a prediction model. </a:t>
            </a:r>
            <a:r>
              <a:rPr lang="en-US" sz="2000" dirty="0">
                <a:latin typeface="Century Gothic" panose="020B0502020202020204" pitchFamily="34" charset="0"/>
              </a:rPr>
              <a:t>There are also a total of 758,355 chart 	events and 76,074 lab events during the 136 entries in icustay table.</a:t>
            </a:r>
          </a:p>
          <a:p>
            <a:pPr lvl="1">
              <a:buFont typeface="Wingdings" panose="05000000000000000000" pitchFamily="2" charset="2"/>
              <a:buChar char="§"/>
            </a:pPr>
            <a:r>
              <a:rPr lang="en-US" sz="2000" dirty="0">
                <a:latin typeface="Century Gothic" panose="020B0502020202020204" pitchFamily="34" charset="0"/>
              </a:rPr>
              <a:t>Results</a:t>
            </a:r>
          </a:p>
          <a:p>
            <a:pPr marL="457200" lvl="1" indent="0">
              <a:buNone/>
            </a:pPr>
            <a:r>
              <a:rPr lang="en-US" sz="2000" dirty="0">
                <a:latin typeface="Century Gothic" panose="020B0502020202020204" pitchFamily="34" charset="0"/>
              </a:rPr>
              <a:t>	The Binomial regression model has an AUC of 84% in training data, which is 	surprisingly good, while the AUC in testing data was approximately 56%. The 	Random Forest model predictive performance was better than the Binomial 	model.</a:t>
            </a:r>
          </a:p>
          <a:p>
            <a:pPr lvl="1">
              <a:buFont typeface="Wingdings" panose="05000000000000000000" pitchFamily="2" charset="2"/>
              <a:buChar char="§"/>
            </a:pPr>
            <a:r>
              <a:rPr lang="en-US" sz="2000" dirty="0">
                <a:latin typeface="Century Gothic" panose="020B0502020202020204" pitchFamily="34" charset="0"/>
              </a:rPr>
              <a:t>Conclusion</a:t>
            </a:r>
          </a:p>
          <a:p>
            <a:pPr marL="457200" lvl="1" indent="0">
              <a:buNone/>
            </a:pPr>
            <a:r>
              <a:rPr lang="en-US" sz="2000" dirty="0">
                <a:latin typeface="Century Gothic" panose="020B0502020202020204" pitchFamily="34" charset="0"/>
              </a:rPr>
              <a:t>	There are 9 variables from 758,355 chart events and 76,076 lab events that are 	identified and thus successfully built a Random Forest to predict patients that 	survives during icustay with an approximately 36% Out-Of-Bag error rate.</a:t>
            </a:r>
            <a:endParaRPr lang="en-US" sz="1600" dirty="0">
              <a:latin typeface="Century Gothic" panose="020B0502020202020204" pitchFamily="34" charset="0"/>
            </a:endParaRPr>
          </a:p>
          <a:p>
            <a:pPr marL="457200" lvl="1"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466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B6E-5BE6-4559-977A-07FA21B55DA6}"/>
              </a:ext>
            </a:extLst>
          </p:cNvPr>
          <p:cNvSpPr>
            <a:spLocks noGrp="1"/>
          </p:cNvSpPr>
          <p:nvPr>
            <p:ph type="title"/>
          </p:nvPr>
        </p:nvSpPr>
        <p:spPr/>
        <p:txBody>
          <a:bodyPr/>
          <a:lstStyle/>
          <a:p>
            <a:r>
              <a:rPr lang="en-US" b="1" dirty="0">
                <a:latin typeface="Century Gothic" panose="020B0502020202020204" pitchFamily="34" charset="0"/>
              </a:rPr>
              <a:t>References</a:t>
            </a:r>
            <a:r>
              <a:rPr lang="en-US"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3FFD6555-E050-4375-9233-304E7C343578}"/>
              </a:ext>
            </a:extLst>
          </p:cNvPr>
          <p:cNvSpPr>
            <a:spLocks noGrp="1"/>
          </p:cNvSpPr>
          <p:nvPr>
            <p:ph idx="1"/>
          </p:nvPr>
        </p:nvSpPr>
        <p:spPr/>
        <p:txBody>
          <a:bodyPr/>
          <a:lstStyle/>
          <a:p>
            <a:r>
              <a:rPr lang="en-US" dirty="0">
                <a:latin typeface="Century Gothic" panose="020B0502020202020204" pitchFamily="34" charset="0"/>
              </a:rPr>
              <a:t>E. de </a:t>
            </a:r>
            <a:r>
              <a:rPr lang="en-US" dirty="0" err="1">
                <a:latin typeface="Century Gothic" panose="020B0502020202020204" pitchFamily="34" charset="0"/>
              </a:rPr>
              <a:t>Jonge</a:t>
            </a:r>
            <a:r>
              <a:rPr lang="en-US" dirty="0">
                <a:latin typeface="Century Gothic" panose="020B0502020202020204" pitchFamily="34" charset="0"/>
              </a:rPr>
              <a:t> and M. van der Loo. An introduction to data cleaning with R. Statistics Netherlands, Discussion Paper, 2013, pp. 7</a:t>
            </a:r>
          </a:p>
          <a:p>
            <a:r>
              <a:rPr lang="en-US" dirty="0">
                <a:latin typeface="Century Gothic" panose="020B0502020202020204" pitchFamily="34" charset="0"/>
              </a:rPr>
              <a:t>T. </a:t>
            </a:r>
            <a:r>
              <a:rPr lang="en-US" dirty="0" err="1">
                <a:latin typeface="Century Gothic" panose="020B0502020202020204" pitchFamily="34" charset="0"/>
              </a:rPr>
              <a:t>Dasu</a:t>
            </a:r>
            <a:r>
              <a:rPr lang="en-US" dirty="0">
                <a:latin typeface="Century Gothic" panose="020B0502020202020204" pitchFamily="34" charset="0"/>
              </a:rPr>
              <a:t> and T. Johnson. Exploratory Data Mining and Data Cleaning. John Wiley &amp; Sons, Inc., 2003, pp. 99–137.</a:t>
            </a:r>
          </a:p>
          <a:p>
            <a:r>
              <a:rPr lang="en-US" b="0" i="0" dirty="0">
                <a:solidFill>
                  <a:srgbClr val="212529"/>
                </a:solidFill>
                <a:effectLst/>
                <a:latin typeface="Century Gothic" panose="020B0502020202020204" pitchFamily="34" charset="0"/>
              </a:rPr>
              <a:t>Johnson, A. E. W., Pollard, T. J., Shen, L., Lehman, L. H., Feng, M., </a:t>
            </a:r>
            <a:r>
              <a:rPr lang="en-US" b="0" i="0" dirty="0" err="1">
                <a:solidFill>
                  <a:srgbClr val="212529"/>
                </a:solidFill>
                <a:effectLst/>
                <a:latin typeface="Century Gothic" panose="020B0502020202020204" pitchFamily="34" charset="0"/>
              </a:rPr>
              <a:t>Ghassemi</a:t>
            </a:r>
            <a:r>
              <a:rPr lang="en-US" b="0" i="0" dirty="0">
                <a:solidFill>
                  <a:srgbClr val="212529"/>
                </a:solidFill>
                <a:effectLst/>
                <a:latin typeface="Century Gothic" panose="020B0502020202020204" pitchFamily="34" charset="0"/>
              </a:rPr>
              <a:t>, M., Moody, B., </a:t>
            </a:r>
            <a:r>
              <a:rPr lang="en-US" b="0" i="0" dirty="0" err="1">
                <a:solidFill>
                  <a:srgbClr val="212529"/>
                </a:solidFill>
                <a:effectLst/>
                <a:latin typeface="Century Gothic" panose="020B0502020202020204" pitchFamily="34" charset="0"/>
              </a:rPr>
              <a:t>Szolovits</a:t>
            </a:r>
            <a:r>
              <a:rPr lang="en-US" b="0" i="0" dirty="0">
                <a:solidFill>
                  <a:srgbClr val="212529"/>
                </a:solidFill>
                <a:effectLst/>
                <a:latin typeface="Century Gothic" panose="020B0502020202020204" pitchFamily="34" charset="0"/>
              </a:rPr>
              <a:t>, P., </a:t>
            </a:r>
            <a:r>
              <a:rPr lang="en-US" b="0" i="0" dirty="0" err="1">
                <a:solidFill>
                  <a:srgbClr val="212529"/>
                </a:solidFill>
                <a:effectLst/>
                <a:latin typeface="Century Gothic" panose="020B0502020202020204" pitchFamily="34" charset="0"/>
              </a:rPr>
              <a:t>Celi</a:t>
            </a:r>
            <a:r>
              <a:rPr lang="en-US" b="0" i="0" dirty="0">
                <a:solidFill>
                  <a:srgbClr val="212529"/>
                </a:solidFill>
                <a:effectLst/>
                <a:latin typeface="Century Gothic" panose="020B0502020202020204" pitchFamily="34" charset="0"/>
              </a:rPr>
              <a:t>, L. A., &amp; Mark, R. G. (2016). MIMIC-III, a freely accessible critical care database. Scientific data, 3, 160035.</a:t>
            </a:r>
          </a:p>
          <a:p>
            <a:r>
              <a:rPr lang="en-US" b="0" i="0" dirty="0">
                <a:solidFill>
                  <a:srgbClr val="212529"/>
                </a:solidFill>
                <a:effectLst/>
                <a:latin typeface="Century Gothic" panose="020B0502020202020204" pitchFamily="34" charset="0"/>
              </a:rPr>
              <a:t>https://physionet.org/content/mimiciii-demo/1.4/</a:t>
            </a:r>
          </a:p>
          <a:p>
            <a:endParaRPr lang="en-US" dirty="0">
              <a:latin typeface="Century Gothic" panose="020B0502020202020204" pitchFamily="34" charset="0"/>
            </a:endParaRPr>
          </a:p>
        </p:txBody>
      </p:sp>
    </p:spTree>
    <p:extLst>
      <p:ext uri="{BB962C8B-B14F-4D97-AF65-F5344CB8AC3E}">
        <p14:creationId xmlns:p14="http://schemas.microsoft.com/office/powerpoint/2010/main" val="173715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AE1AE71-23F2-427B-91DE-47AF49219F2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245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0F597-2187-4D3E-95BF-9A5213DFB1D5}"/>
              </a:ext>
            </a:extLst>
          </p:cNvPr>
          <p:cNvSpPr>
            <a:spLocks noGrp="1"/>
          </p:cNvSpPr>
          <p:nvPr>
            <p:ph type="title"/>
          </p:nvPr>
        </p:nvSpPr>
        <p:spPr>
          <a:xfrm>
            <a:off x="643467" y="75502"/>
            <a:ext cx="10905066" cy="805342"/>
          </a:xfrm>
        </p:spPr>
        <p:txBody>
          <a:bodyPr>
            <a:normAutofit/>
          </a:bodyPr>
          <a:lstStyle/>
          <a:p>
            <a:r>
              <a:rPr lang="en-US" sz="3600" b="1" dirty="0">
                <a:latin typeface="Century Gothic" panose="020B0502020202020204" pitchFamily="34" charset="0"/>
              </a:rPr>
              <a:t>Measurements – ICUSTAYS &amp; </a:t>
            </a:r>
            <a:r>
              <a:rPr lang="en-US" sz="3600" b="1" dirty="0" err="1">
                <a:latin typeface="Century Gothic" panose="020B0502020202020204" pitchFamily="34" charset="0"/>
              </a:rPr>
              <a:t>Chartevents</a:t>
            </a:r>
            <a:r>
              <a:rPr lang="en-US" sz="3600" b="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69153282-2563-4817-9982-7281B6137833}"/>
              </a:ext>
            </a:extLst>
          </p:cNvPr>
          <p:cNvSpPr>
            <a:spLocks noGrp="1"/>
          </p:cNvSpPr>
          <p:nvPr>
            <p:ph idx="1"/>
          </p:nvPr>
        </p:nvSpPr>
        <p:spPr>
          <a:xfrm>
            <a:off x="643467" y="956346"/>
            <a:ext cx="10905066" cy="5220617"/>
          </a:xfrm>
        </p:spPr>
        <p:txBody>
          <a:bodyPr>
            <a:normAutofit fontScale="77500" lnSpcReduction="2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icustays</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left_join</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(admissions, by = 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group_by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filter(intime == max(intime)) %&gt;%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ungroup() %&gt;%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select(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intime,los</a:t>
            </a:r>
            <a:r>
              <a:rPr lang="en-US" sz="1800" dirty="0">
                <a:effectLst/>
                <a:latin typeface="Calibri" panose="020F0502020204030204" pitchFamily="34" charset="0"/>
                <a:ea typeface="Calibri" panose="020F0502020204030204" pitchFamily="34" charset="0"/>
                <a:cs typeface="Times New Roman" panose="02020603050405020304" pitchFamily="18" charset="0"/>
              </a:rPr>
              <a:t>,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t1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t2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filter(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 == 1) %&gt;% count()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(list(t1, t2)) %&gt;%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kable_styling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str(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758355 obs. of  15 variables:</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row_id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5279021 5279022 5279023 5279024 5279025 5279026 5279027 5279028 5279029 5279030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subject_id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40124 40124 40124 40124 40124 40124 40124 40124 40124 40124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hadm_id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126179 126179 126179 126179 126179 126179 126179 126179 126179 126179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icustay_id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279554 279554 279554 279554 279554 279554 279554 279554 279554 279554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itemid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223761 224695 220210 220045 220179 220180 220181 220046 220047 223751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charttime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4:00" "2/4/2130 4:25" "2/4/2130 4:30" "2/4/2130 4:32"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storetime</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"2/4/2130 4:35" "2/4/2130 5:55" "2/4/2130 4:43" "2/4/2130 4:43"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cgid</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int  19085 18999 21452 21452 21452 21452 21452 19085 19085 19085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value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"95.9" "2222221.7" "15" "94"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valuenum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num  9.59e+01 2.22e+06 1.50e+01 9.40e+01 1.63e+02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valueuom</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"?F" "cmH2O"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insp</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/min" "bpm"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warning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error       : int  0 0 0 0 0 0 0 0 0 0 ...</a:t>
            </a:r>
          </a:p>
          <a:p>
            <a:pPr marL="0" marR="0" indent="0">
              <a:lnSpc>
                <a:spcPct val="107000"/>
              </a:lnSpc>
              <a:spcBef>
                <a:spcPts val="0"/>
              </a:spcBef>
              <a:spcAft>
                <a:spcPts val="0"/>
              </a:spcAft>
              <a:buNone/>
            </a:pPr>
            <a:r>
              <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resultstatus</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marR="0" indent="0">
              <a:lnSpc>
                <a:spcPct val="107000"/>
              </a:lnSpc>
              <a:spcBef>
                <a:spcPts val="0"/>
              </a:spcBef>
              <a:spcAft>
                <a:spcPts val="0"/>
              </a:spcAft>
              <a:buNone/>
            </a:pP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stopped     : </a:t>
            </a:r>
            <a:r>
              <a:rPr lang="en-US"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chr</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 "" "" "" ...</a:t>
            </a:r>
          </a:p>
          <a:p>
            <a:pPr marL="0" indent="0">
              <a:buNone/>
            </a:pPr>
            <a:endParaRPr lang="en-US" sz="2000" dirty="0">
              <a:latin typeface="Century Gothic" panose="020B0502020202020204" pitchFamily="34" charset="0"/>
            </a:endParaRP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491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41E3-BD77-4F73-BE84-B14E5D915D28}"/>
              </a:ext>
            </a:extLst>
          </p:cNvPr>
          <p:cNvSpPr>
            <a:spLocks noGrp="1"/>
          </p:cNvSpPr>
          <p:nvPr>
            <p:ph type="title"/>
          </p:nvPr>
        </p:nvSpPr>
        <p:spPr>
          <a:xfrm>
            <a:off x="838200" y="67112"/>
            <a:ext cx="10973498" cy="796954"/>
          </a:xfrm>
        </p:spPr>
        <p:txBody>
          <a:bodyPr/>
          <a:lstStyle/>
          <a:p>
            <a:r>
              <a:rPr lang="en-US" b="1" dirty="0">
                <a:latin typeface="Century Gothic" panose="020B0502020202020204" pitchFamily="34" charset="0"/>
              </a:rPr>
              <a:t>Diagnosis</a:t>
            </a:r>
          </a:p>
        </p:txBody>
      </p:sp>
      <p:sp>
        <p:nvSpPr>
          <p:cNvPr id="3" name="Content Placeholder 2">
            <a:extLst>
              <a:ext uri="{FF2B5EF4-FFF2-40B4-BE49-F238E27FC236}">
                <a16:creationId xmlns:a16="http://schemas.microsoft.com/office/drawing/2014/main" id="{CAAC161E-B539-462E-9F06-ADFD4C6D6C93}"/>
              </a:ext>
            </a:extLst>
          </p:cNvPr>
          <p:cNvSpPr>
            <a:spLocks noGrp="1"/>
          </p:cNvSpPr>
          <p:nvPr>
            <p:ph idx="1"/>
          </p:nvPr>
        </p:nvSpPr>
        <p:spPr>
          <a:xfrm>
            <a:off x="838199" y="931178"/>
            <a:ext cx="10973499" cy="5859710"/>
          </a:xfrm>
        </p:spPr>
        <p:txBody>
          <a:bodyPr>
            <a:normAutofit fontScale="925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%&gt;% mutate(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case_when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("(.)*CANCER|(.) CA|(.)*LEUKEMIA",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"CANCER",</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("(.)*SEPSIS|INFECTION|CHOLANGITIS|ABSCESS|FEVER|PNEUMONIA",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"INFECTION",</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("(.)*MI|VF ARREST|STROKE(.)*|CHEST PAIN|MYOCARDIAL",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 CARDIAC",</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("(.)*ACCIDENT|FRACTURE|(.)*FALL|SEIZURE|BREATH|BLEED|HEMATOMA|OVERDOSE|SYNCOPE(.)*|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TACHYPNEA|ACUTE",diagnosis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"ACUTE",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grepl</a:t>
            </a:r>
            <a:r>
              <a:rPr lang="en-US" sz="1800" dirty="0">
                <a:effectLst/>
                <a:latin typeface="Calibri" panose="020F0502020204030204" pitchFamily="34" charset="0"/>
                <a:ea typeface="Calibri" panose="020F0502020204030204" pitchFamily="34" charset="0"/>
                <a:cs typeface="Times New Roman" panose="02020603050405020304" pitchFamily="18" charset="0"/>
              </a:rPr>
              <a:t>("(.)*PULMONARY|RESPIRATORY|LUNG|ASTHMA|LIVER|HEPATI(TIS|IC)|ESOPHAGEAL|OA|ARTHRITIS|(HYPO|HYPER)TENSION|HEADACHE|DISTRESS|MENTAL|HEAD|ANGINA|BRAIN|HEART FAILURE|(.)*EFFUSION|FAILURE TO THRIVE|"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diagnosis,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ignore.case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TRUE) ~ "CHRONIC", TRUE ~ "OTHERS"))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aes</a:t>
            </a:r>
            <a:r>
              <a:rPr lang="en-US" sz="1800"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fill = factor(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geom_bar</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 = "count", position = "dodge")+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theme_bw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axis.text.x</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(size = 8, angle = 90))+ </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labs(x= "Diagnosis Type", y="Case Counts", title = "Diagnosis Type Case Counts")+</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scale_y_continuous</a:t>
            </a:r>
            <a:r>
              <a:rPr lang="en-US" sz="1800" dirty="0">
                <a:effectLst/>
                <a:latin typeface="Calibri" panose="020F0502020204030204" pitchFamily="34" charset="0"/>
                <a:ea typeface="Calibri" panose="020F0502020204030204" pitchFamily="34" charset="0"/>
                <a:cs typeface="Times New Roman" panose="02020603050405020304" pitchFamily="18" charset="0"/>
              </a:rPr>
              <a:t>(breaks = c(0,1,2,3,4,5,8,12))+</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scale_fill_discrete</a:t>
            </a:r>
            <a:r>
              <a:rPr lang="en-US" sz="1800" dirty="0">
                <a:effectLst/>
                <a:latin typeface="Calibri" panose="020F0502020204030204" pitchFamily="34" charset="0"/>
                <a:ea typeface="Calibri" panose="020F0502020204030204" pitchFamily="34" charset="0"/>
                <a:cs typeface="Times New Roman" panose="02020603050405020304" pitchFamily="18" charset="0"/>
              </a:rPr>
              <a:t>(name="Death", labels=c("0 (n=85)","1 (n=100)"))</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mosaicplot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(table(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last_ICU_stay$diagnosis_type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last_ICU_stay$hospital_expire_flag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main = "Diagnosis Type by Death 1", shade = TRUE, las = 2)</a:t>
            </a:r>
          </a:p>
          <a:p>
            <a:endParaRPr lang="en-US" dirty="0"/>
          </a:p>
        </p:txBody>
      </p:sp>
    </p:spTree>
    <p:extLst>
      <p:ext uri="{BB962C8B-B14F-4D97-AF65-F5344CB8AC3E}">
        <p14:creationId xmlns:p14="http://schemas.microsoft.com/office/powerpoint/2010/main" val="407671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F27F-13EE-422A-AA58-A65D6817443B}"/>
              </a:ext>
            </a:extLst>
          </p:cNvPr>
          <p:cNvSpPr>
            <a:spLocks noGrp="1"/>
          </p:cNvSpPr>
          <p:nvPr>
            <p:ph type="title"/>
          </p:nvPr>
        </p:nvSpPr>
        <p:spPr>
          <a:xfrm>
            <a:off x="839788" y="100668"/>
            <a:ext cx="10515600" cy="823912"/>
          </a:xfrm>
        </p:spPr>
        <p:txBody>
          <a:bodyPr/>
          <a:lstStyle/>
          <a:p>
            <a:r>
              <a:rPr lang="en-US" dirty="0"/>
              <a:t>Diagnosis analysis</a:t>
            </a:r>
          </a:p>
        </p:txBody>
      </p:sp>
      <p:sp>
        <p:nvSpPr>
          <p:cNvPr id="3" name="Text Placeholder 2">
            <a:extLst>
              <a:ext uri="{FF2B5EF4-FFF2-40B4-BE49-F238E27FC236}">
                <a16:creationId xmlns:a16="http://schemas.microsoft.com/office/drawing/2014/main" id="{43A46C17-49A4-49E0-9C92-ABA2939E48E8}"/>
              </a:ext>
            </a:extLst>
          </p:cNvPr>
          <p:cNvSpPr>
            <a:spLocks noGrp="1"/>
          </p:cNvSpPr>
          <p:nvPr>
            <p:ph type="body" idx="1"/>
          </p:nvPr>
        </p:nvSpPr>
        <p:spPr>
          <a:xfrm>
            <a:off x="839788" y="1191237"/>
            <a:ext cx="5157787" cy="823912"/>
          </a:xfrm>
        </p:spPr>
        <p:txBody>
          <a:bodyPr/>
          <a:lstStyle/>
          <a:p>
            <a:r>
              <a:rPr lang="en-US" dirty="0"/>
              <a:t>Diagnosis Type Case counts</a:t>
            </a:r>
          </a:p>
        </p:txBody>
      </p:sp>
      <p:pic>
        <p:nvPicPr>
          <p:cNvPr id="7" name="Content Placeholder 6">
            <a:extLst>
              <a:ext uri="{FF2B5EF4-FFF2-40B4-BE49-F238E27FC236}">
                <a16:creationId xmlns:a16="http://schemas.microsoft.com/office/drawing/2014/main" id="{FBF7F68B-608F-4FD0-8DE6-931501545AB0}"/>
              </a:ext>
            </a:extLst>
          </p:cNvPr>
          <p:cNvPicPr>
            <a:picLocks noGrp="1" noChangeAspect="1"/>
          </p:cNvPicPr>
          <p:nvPr>
            <p:ph sz="half" idx="2"/>
          </p:nvPr>
        </p:nvPicPr>
        <p:blipFill>
          <a:blip r:embed="rId2"/>
          <a:stretch>
            <a:fillRect/>
          </a:stretch>
        </p:blipFill>
        <p:spPr>
          <a:xfrm>
            <a:off x="1114194" y="2726423"/>
            <a:ext cx="4608975" cy="2974376"/>
          </a:xfrm>
          <a:prstGeom prst="rect">
            <a:avLst/>
          </a:prstGeom>
        </p:spPr>
      </p:pic>
      <p:sp>
        <p:nvSpPr>
          <p:cNvPr id="5" name="Text Placeholder 4">
            <a:extLst>
              <a:ext uri="{FF2B5EF4-FFF2-40B4-BE49-F238E27FC236}">
                <a16:creationId xmlns:a16="http://schemas.microsoft.com/office/drawing/2014/main" id="{FA25C885-3703-4750-9519-58FCB36415BD}"/>
              </a:ext>
            </a:extLst>
          </p:cNvPr>
          <p:cNvSpPr>
            <a:spLocks noGrp="1"/>
          </p:cNvSpPr>
          <p:nvPr>
            <p:ph type="body" sz="quarter" idx="3"/>
          </p:nvPr>
        </p:nvSpPr>
        <p:spPr>
          <a:xfrm>
            <a:off x="6172200" y="1191237"/>
            <a:ext cx="5183188" cy="823912"/>
          </a:xfrm>
        </p:spPr>
        <p:txBody>
          <a:bodyPr/>
          <a:lstStyle/>
          <a:p>
            <a:r>
              <a:rPr lang="en-US" dirty="0"/>
              <a:t>Diagnosis Type by Death 1</a:t>
            </a:r>
          </a:p>
        </p:txBody>
      </p:sp>
      <p:pic>
        <p:nvPicPr>
          <p:cNvPr id="8" name="Content Placeholder 7">
            <a:extLst>
              <a:ext uri="{FF2B5EF4-FFF2-40B4-BE49-F238E27FC236}">
                <a16:creationId xmlns:a16="http://schemas.microsoft.com/office/drawing/2014/main" id="{9A52CE5C-0397-450E-93FE-C13E2F2CB1C0}"/>
              </a:ext>
            </a:extLst>
          </p:cNvPr>
          <p:cNvPicPr>
            <a:picLocks noGrp="1" noChangeAspect="1"/>
          </p:cNvPicPr>
          <p:nvPr>
            <p:ph sz="quarter" idx="4"/>
          </p:nvPr>
        </p:nvPicPr>
        <p:blipFill>
          <a:blip r:embed="rId3"/>
          <a:stretch>
            <a:fillRect/>
          </a:stretch>
        </p:blipFill>
        <p:spPr>
          <a:xfrm>
            <a:off x="6570852" y="2505075"/>
            <a:ext cx="4385883" cy="3684588"/>
          </a:xfrm>
          <a:prstGeom prst="rect">
            <a:avLst/>
          </a:prstGeom>
        </p:spPr>
      </p:pic>
    </p:spTree>
    <p:extLst>
      <p:ext uri="{BB962C8B-B14F-4D97-AF65-F5344CB8AC3E}">
        <p14:creationId xmlns:p14="http://schemas.microsoft.com/office/powerpoint/2010/main" val="379527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482B-10AF-4B68-92B4-2CDBBC373091}"/>
              </a:ext>
            </a:extLst>
          </p:cNvPr>
          <p:cNvSpPr>
            <a:spLocks noGrp="1"/>
          </p:cNvSpPr>
          <p:nvPr>
            <p:ph type="title"/>
          </p:nvPr>
        </p:nvSpPr>
        <p:spPr>
          <a:xfrm>
            <a:off x="839788" y="1"/>
            <a:ext cx="10515600" cy="1266737"/>
          </a:xfrm>
        </p:spPr>
        <p:txBody>
          <a:bodyPr/>
          <a:lstStyle/>
          <a:p>
            <a:r>
              <a:rPr lang="en-US" dirty="0"/>
              <a:t>Heart Rate and Blood Pressure</a:t>
            </a:r>
          </a:p>
        </p:txBody>
      </p:sp>
      <p:sp>
        <p:nvSpPr>
          <p:cNvPr id="3" name="Text Placeholder 2">
            <a:extLst>
              <a:ext uri="{FF2B5EF4-FFF2-40B4-BE49-F238E27FC236}">
                <a16:creationId xmlns:a16="http://schemas.microsoft.com/office/drawing/2014/main" id="{39444BAD-5CBC-4F57-8929-82E988B4126B}"/>
              </a:ext>
            </a:extLst>
          </p:cNvPr>
          <p:cNvSpPr>
            <a:spLocks noGrp="1"/>
          </p:cNvSpPr>
          <p:nvPr>
            <p:ph type="body" idx="1"/>
          </p:nvPr>
        </p:nvSpPr>
        <p:spPr>
          <a:xfrm>
            <a:off x="839788" y="1140903"/>
            <a:ext cx="5157787" cy="704675"/>
          </a:xfrm>
        </p:spPr>
        <p:txBody>
          <a:bodyPr/>
          <a:lstStyle/>
          <a:p>
            <a:r>
              <a:rPr lang="en-US" dirty="0"/>
              <a:t>Max. Heart Rate (ICUSTAY)</a:t>
            </a:r>
          </a:p>
        </p:txBody>
      </p:sp>
      <p:pic>
        <p:nvPicPr>
          <p:cNvPr id="7" name="Content Placeholder 6">
            <a:extLst>
              <a:ext uri="{FF2B5EF4-FFF2-40B4-BE49-F238E27FC236}">
                <a16:creationId xmlns:a16="http://schemas.microsoft.com/office/drawing/2014/main" id="{C520A8B5-892E-4D00-93A3-64C4603FA821}"/>
              </a:ext>
            </a:extLst>
          </p:cNvPr>
          <p:cNvPicPr>
            <a:picLocks noGrp="1" noChangeAspect="1"/>
          </p:cNvPicPr>
          <p:nvPr>
            <p:ph sz="half" idx="2"/>
          </p:nvPr>
        </p:nvPicPr>
        <p:blipFill>
          <a:blip r:embed="rId2"/>
          <a:stretch>
            <a:fillRect/>
          </a:stretch>
        </p:blipFill>
        <p:spPr>
          <a:xfrm>
            <a:off x="1012657" y="2189527"/>
            <a:ext cx="4812049" cy="4000136"/>
          </a:xfrm>
          <a:prstGeom prst="rect">
            <a:avLst/>
          </a:prstGeom>
        </p:spPr>
      </p:pic>
      <p:sp>
        <p:nvSpPr>
          <p:cNvPr id="5" name="Text Placeholder 4">
            <a:extLst>
              <a:ext uri="{FF2B5EF4-FFF2-40B4-BE49-F238E27FC236}">
                <a16:creationId xmlns:a16="http://schemas.microsoft.com/office/drawing/2014/main" id="{D657BB82-5006-4A1F-9C52-5B27E3828310}"/>
              </a:ext>
            </a:extLst>
          </p:cNvPr>
          <p:cNvSpPr>
            <a:spLocks noGrp="1"/>
          </p:cNvSpPr>
          <p:nvPr>
            <p:ph type="body" sz="quarter" idx="3"/>
          </p:nvPr>
        </p:nvSpPr>
        <p:spPr>
          <a:xfrm>
            <a:off x="6172200" y="1140903"/>
            <a:ext cx="5183188" cy="704675"/>
          </a:xfrm>
        </p:spPr>
        <p:txBody>
          <a:bodyPr/>
          <a:lstStyle/>
          <a:p>
            <a:r>
              <a:rPr lang="en-US" dirty="0"/>
              <a:t>Low. Blood Pressure (ICUSTAY)</a:t>
            </a:r>
          </a:p>
        </p:txBody>
      </p:sp>
      <p:pic>
        <p:nvPicPr>
          <p:cNvPr id="8" name="Content Placeholder 7">
            <a:extLst>
              <a:ext uri="{FF2B5EF4-FFF2-40B4-BE49-F238E27FC236}">
                <a16:creationId xmlns:a16="http://schemas.microsoft.com/office/drawing/2014/main" id="{275CBDFE-D878-460B-BE37-4C235D1F13DD}"/>
              </a:ext>
            </a:extLst>
          </p:cNvPr>
          <p:cNvPicPr>
            <a:picLocks noGrp="1" noChangeAspect="1"/>
          </p:cNvPicPr>
          <p:nvPr>
            <p:ph sz="quarter" idx="4"/>
          </p:nvPr>
        </p:nvPicPr>
        <p:blipFill>
          <a:blip r:embed="rId3"/>
          <a:stretch>
            <a:fillRect/>
          </a:stretch>
        </p:blipFill>
        <p:spPr>
          <a:xfrm>
            <a:off x="6394089" y="2189527"/>
            <a:ext cx="4739410" cy="4000136"/>
          </a:xfrm>
          <a:prstGeom prst="rect">
            <a:avLst/>
          </a:prstGeom>
        </p:spPr>
      </p:pic>
    </p:spTree>
    <p:extLst>
      <p:ext uri="{BB962C8B-B14F-4D97-AF65-F5344CB8AC3E}">
        <p14:creationId xmlns:p14="http://schemas.microsoft.com/office/powerpoint/2010/main" val="123668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C6F2-CFFE-427A-95AD-E5DD13482E25}"/>
              </a:ext>
            </a:extLst>
          </p:cNvPr>
          <p:cNvSpPr>
            <a:spLocks noGrp="1"/>
          </p:cNvSpPr>
          <p:nvPr>
            <p:ph type="title"/>
          </p:nvPr>
        </p:nvSpPr>
        <p:spPr>
          <a:xfrm>
            <a:off x="839788" y="100669"/>
            <a:ext cx="10515600" cy="1132513"/>
          </a:xfrm>
        </p:spPr>
        <p:txBody>
          <a:bodyPr/>
          <a:lstStyle/>
          <a:p>
            <a:r>
              <a:rPr lang="en-US" dirty="0"/>
              <a:t>Blood Glucose and Length of ICUSTAY</a:t>
            </a:r>
          </a:p>
        </p:txBody>
      </p:sp>
      <p:sp>
        <p:nvSpPr>
          <p:cNvPr id="3" name="Text Placeholder 2">
            <a:extLst>
              <a:ext uri="{FF2B5EF4-FFF2-40B4-BE49-F238E27FC236}">
                <a16:creationId xmlns:a16="http://schemas.microsoft.com/office/drawing/2014/main" id="{CE8F684E-458D-4169-BEC2-9BA7119BBA2C}"/>
              </a:ext>
            </a:extLst>
          </p:cNvPr>
          <p:cNvSpPr>
            <a:spLocks noGrp="1"/>
          </p:cNvSpPr>
          <p:nvPr>
            <p:ph type="body" idx="1"/>
          </p:nvPr>
        </p:nvSpPr>
        <p:spPr>
          <a:xfrm>
            <a:off x="839788" y="1233182"/>
            <a:ext cx="5157787" cy="617421"/>
          </a:xfrm>
        </p:spPr>
        <p:txBody>
          <a:bodyPr>
            <a:normAutofit lnSpcReduction="10000"/>
          </a:bodyPr>
          <a:lstStyle/>
          <a:p>
            <a:r>
              <a:rPr lang="en-US" dirty="0"/>
              <a:t>Low. Blood Glucose</a:t>
            </a:r>
          </a:p>
        </p:txBody>
      </p:sp>
      <p:pic>
        <p:nvPicPr>
          <p:cNvPr id="7" name="Content Placeholder 6">
            <a:extLst>
              <a:ext uri="{FF2B5EF4-FFF2-40B4-BE49-F238E27FC236}">
                <a16:creationId xmlns:a16="http://schemas.microsoft.com/office/drawing/2014/main" id="{821C6E87-566C-46E9-A642-7A62058A6619}"/>
              </a:ext>
            </a:extLst>
          </p:cNvPr>
          <p:cNvPicPr>
            <a:picLocks noGrp="1" noChangeAspect="1"/>
          </p:cNvPicPr>
          <p:nvPr>
            <p:ph sz="half" idx="2"/>
          </p:nvPr>
        </p:nvPicPr>
        <p:blipFill>
          <a:blip r:embed="rId2"/>
          <a:stretch>
            <a:fillRect/>
          </a:stretch>
        </p:blipFill>
        <p:spPr>
          <a:xfrm>
            <a:off x="1048976" y="2505075"/>
            <a:ext cx="4739410" cy="3684588"/>
          </a:xfrm>
          <a:prstGeom prst="rect">
            <a:avLst/>
          </a:prstGeom>
        </p:spPr>
      </p:pic>
      <p:sp>
        <p:nvSpPr>
          <p:cNvPr id="5" name="Text Placeholder 4">
            <a:extLst>
              <a:ext uri="{FF2B5EF4-FFF2-40B4-BE49-F238E27FC236}">
                <a16:creationId xmlns:a16="http://schemas.microsoft.com/office/drawing/2014/main" id="{E0404E62-2AC0-43E3-97CE-ECA641F0BF3A}"/>
              </a:ext>
            </a:extLst>
          </p:cNvPr>
          <p:cNvSpPr>
            <a:spLocks noGrp="1"/>
          </p:cNvSpPr>
          <p:nvPr>
            <p:ph type="body" sz="quarter" idx="3"/>
          </p:nvPr>
        </p:nvSpPr>
        <p:spPr>
          <a:xfrm>
            <a:off x="6172200" y="1434517"/>
            <a:ext cx="5183188" cy="416086"/>
          </a:xfrm>
        </p:spPr>
        <p:txBody>
          <a:bodyPr>
            <a:normAutofit lnSpcReduction="10000"/>
          </a:bodyPr>
          <a:lstStyle/>
          <a:p>
            <a:r>
              <a:rPr lang="en-US" dirty="0"/>
              <a:t>Length of ICUSTAY</a:t>
            </a:r>
          </a:p>
        </p:txBody>
      </p:sp>
      <p:pic>
        <p:nvPicPr>
          <p:cNvPr id="8" name="Content Placeholder 7">
            <a:extLst>
              <a:ext uri="{FF2B5EF4-FFF2-40B4-BE49-F238E27FC236}">
                <a16:creationId xmlns:a16="http://schemas.microsoft.com/office/drawing/2014/main" id="{5A607C8C-F2D8-482B-B65C-243E1625F1F6}"/>
              </a:ext>
            </a:extLst>
          </p:cNvPr>
          <p:cNvPicPr>
            <a:picLocks noGrp="1" noChangeAspect="1"/>
          </p:cNvPicPr>
          <p:nvPr>
            <p:ph sz="quarter" idx="4"/>
          </p:nvPr>
        </p:nvPicPr>
        <p:blipFill>
          <a:blip r:embed="rId3"/>
          <a:stretch>
            <a:fillRect/>
          </a:stretch>
        </p:blipFill>
        <p:spPr>
          <a:xfrm>
            <a:off x="6394089" y="2505075"/>
            <a:ext cx="4739410" cy="3684588"/>
          </a:xfrm>
          <a:prstGeom prst="rect">
            <a:avLst/>
          </a:prstGeom>
        </p:spPr>
      </p:pic>
    </p:spTree>
    <p:extLst>
      <p:ext uri="{BB962C8B-B14F-4D97-AF65-F5344CB8AC3E}">
        <p14:creationId xmlns:p14="http://schemas.microsoft.com/office/powerpoint/2010/main" val="30842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994C-AF2D-45EE-9D32-86B94071428D}"/>
              </a:ext>
            </a:extLst>
          </p:cNvPr>
          <p:cNvSpPr>
            <a:spLocks noGrp="1"/>
          </p:cNvSpPr>
          <p:nvPr>
            <p:ph type="title"/>
          </p:nvPr>
        </p:nvSpPr>
        <p:spPr>
          <a:xfrm>
            <a:off x="612396" y="1"/>
            <a:ext cx="10741404" cy="696286"/>
          </a:xfrm>
        </p:spPr>
        <p:txBody>
          <a:bodyPr>
            <a:normAutofit/>
          </a:bodyPr>
          <a:lstStyle/>
          <a:p>
            <a:r>
              <a:rPr lang="en-US" dirty="0"/>
              <a:t>Age and Gender</a:t>
            </a:r>
          </a:p>
        </p:txBody>
      </p:sp>
      <p:sp>
        <p:nvSpPr>
          <p:cNvPr id="3" name="Content Placeholder 2">
            <a:extLst>
              <a:ext uri="{FF2B5EF4-FFF2-40B4-BE49-F238E27FC236}">
                <a16:creationId xmlns:a16="http://schemas.microsoft.com/office/drawing/2014/main" id="{FF41A76D-A773-4D86-8241-9D19EBAC6537}"/>
              </a:ext>
            </a:extLst>
          </p:cNvPr>
          <p:cNvSpPr>
            <a:spLocks noGrp="1"/>
          </p:cNvSpPr>
          <p:nvPr>
            <p:ph idx="1"/>
          </p:nvPr>
        </p:nvSpPr>
        <p:spPr>
          <a:xfrm>
            <a:off x="528506" y="771787"/>
            <a:ext cx="10825294" cy="6086212"/>
          </a:xfrm>
        </p:spPr>
        <p:txBody>
          <a:bodyPr>
            <a:noAutofit/>
          </a:bodyPr>
          <a:lstStyle/>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View()</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in View :</a:t>
            </a:r>
          </a:p>
          <a:p>
            <a:pPr marL="0" indent="0">
              <a:lnSpc>
                <a:spcPct val="120000"/>
              </a:lnSpc>
              <a:spcBef>
                <a:spcPts val="0"/>
              </a:spcBef>
              <a:buNone/>
            </a:pPr>
            <a:r>
              <a:rPr lang="en-US" sz="1100" dirty="0">
                <a:latin typeface="Century Gothic" panose="020B0502020202020204" pitchFamily="34" charset="0"/>
              </a:rPr>
              <a:t>   8 failed to parse.</a:t>
            </a:r>
          </a:p>
          <a:p>
            <a:pPr marL="0" indent="0">
              <a:lnSpc>
                <a:spcPct val="120000"/>
              </a:lnSpc>
              <a:spcBef>
                <a:spcPts val="0"/>
              </a:spcBef>
              <a:buNone/>
            </a:pPr>
            <a:r>
              <a:rPr lang="en-US" sz="1100" dirty="0">
                <a:latin typeface="Century Gothic" panose="020B0502020202020204" pitchFamily="34" charset="0"/>
              </a:rPr>
              <a:t>&gt; #Age</a:t>
            </a:r>
          </a:p>
          <a:p>
            <a:pPr marL="0" indent="0">
              <a:lnSpc>
                <a:spcPct val="120000"/>
              </a:lnSpc>
              <a:spcBef>
                <a:spcPts val="0"/>
              </a:spcBef>
              <a:buNone/>
            </a:pPr>
            <a:r>
              <a:rPr lang="en-US" sz="1100" dirty="0">
                <a:latin typeface="Century Gothic" panose="020B0502020202020204" pitchFamily="34" charset="0"/>
              </a:rPr>
              <a:t>&gt; </a:t>
            </a:r>
            <a:r>
              <a:rPr lang="en-US" sz="1100" dirty="0" err="1">
                <a:latin typeface="Century Gothic" panose="020B0502020202020204" pitchFamily="34" charset="0"/>
              </a:rPr>
              <a:t>date_of_birth</a:t>
            </a:r>
            <a:r>
              <a:rPr lang="en-US" sz="1100" dirty="0">
                <a:latin typeface="Century Gothic" panose="020B0502020202020204" pitchFamily="34" charset="0"/>
              </a:rPr>
              <a:t> &lt;- patients %&gt;%</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dob) %&gt;%</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right_join</a:t>
            </a:r>
            <a:r>
              <a:rPr lang="en-US" sz="1100" dirty="0">
                <a:latin typeface="Century Gothic" panose="020B0502020202020204" pitchFamily="34" charset="0"/>
              </a:rPr>
              <a:t>(</a:t>
            </a:r>
            <a:r>
              <a:rPr lang="en-US" sz="1100" dirty="0" err="1">
                <a:latin typeface="Century Gothic" panose="020B0502020202020204" pitchFamily="34" charset="0"/>
              </a:rPr>
              <a:t>last_ICU_stay</a:t>
            </a: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mutate(</a:t>
            </a:r>
          </a:p>
          <a:p>
            <a:pPr marL="0" indent="0">
              <a:lnSpc>
                <a:spcPct val="120000"/>
              </a:lnSpc>
              <a:spcBef>
                <a:spcPts val="0"/>
              </a:spcBef>
              <a:buNone/>
            </a:pPr>
            <a:r>
              <a:rPr lang="en-US" sz="1100" dirty="0">
                <a:latin typeface="Century Gothic" panose="020B0502020202020204" pitchFamily="34" charset="0"/>
              </a:rPr>
              <a:t>+     dob = </a:t>
            </a:r>
            <a:r>
              <a:rPr lang="en-US" sz="1100" dirty="0" err="1">
                <a:latin typeface="Century Gothic" panose="020B0502020202020204" pitchFamily="34" charset="0"/>
              </a:rPr>
              <a:t>mdy_hm</a:t>
            </a:r>
            <a:r>
              <a:rPr lang="en-US" sz="1100" dirty="0">
                <a:latin typeface="Century Gothic" panose="020B0502020202020204" pitchFamily="34" charset="0"/>
              </a:rPr>
              <a:t>(dob),</a:t>
            </a:r>
          </a:p>
          <a:p>
            <a:pPr marL="0" indent="0">
              <a:lnSpc>
                <a:spcPct val="120000"/>
              </a:lnSpc>
              <a:spcBef>
                <a:spcPts val="0"/>
              </a:spcBef>
              <a:buNone/>
            </a:pPr>
            <a:r>
              <a:rPr lang="en-US" sz="1100" dirty="0">
                <a:latin typeface="Century Gothic" panose="020B0502020202020204" pitchFamily="34" charset="0"/>
              </a:rPr>
              <a:t>+     intime = </a:t>
            </a:r>
            <a:r>
              <a:rPr lang="en-US" sz="1100" dirty="0" err="1">
                <a:latin typeface="Century Gothic" panose="020B0502020202020204" pitchFamily="34" charset="0"/>
              </a:rPr>
              <a:t>mdy_hm</a:t>
            </a:r>
            <a:r>
              <a:rPr lang="en-US" sz="1100" dirty="0">
                <a:latin typeface="Century Gothic" panose="020B0502020202020204" pitchFamily="34" charset="0"/>
              </a:rPr>
              <a:t>(intime),</a:t>
            </a:r>
          </a:p>
          <a:p>
            <a:pPr marL="0" indent="0">
              <a:lnSpc>
                <a:spcPct val="120000"/>
              </a:lnSpc>
              <a:spcBef>
                <a:spcPts val="0"/>
              </a:spcBef>
              <a:buNone/>
            </a:pP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 round(</a:t>
            </a:r>
            <a:r>
              <a:rPr lang="en-US" sz="1100" dirty="0" err="1">
                <a:latin typeface="Century Gothic" panose="020B0502020202020204" pitchFamily="34" charset="0"/>
              </a:rPr>
              <a:t>as.numeric</a:t>
            </a:r>
            <a:r>
              <a:rPr lang="en-US" sz="1100" dirty="0">
                <a:latin typeface="Century Gothic" panose="020B0502020202020204" pitchFamily="34" charset="0"/>
              </a:rPr>
              <a:t>(intime - dob)/365.25)</a:t>
            </a:r>
          </a:p>
          <a:p>
            <a:pPr marL="0" indent="0">
              <a:lnSpc>
                <a:spcPct val="120000"/>
              </a:lnSpc>
              <a:spcBef>
                <a:spcPts val="0"/>
              </a:spcBef>
              <a:buNone/>
            </a:pPr>
            <a:r>
              <a:rPr lang="en-US" sz="1100" dirty="0">
                <a:latin typeface="Century Gothic" panose="020B0502020202020204" pitchFamily="34" charset="0"/>
              </a:rPr>
              <a:t>+     )%&gt;% </a:t>
            </a:r>
          </a:p>
          <a:p>
            <a:pPr marL="0" indent="0">
              <a:lnSpc>
                <a:spcPct val="120000"/>
              </a:lnSpc>
              <a:spcBef>
                <a:spcPts val="0"/>
              </a:spcBef>
              <a:buNone/>
            </a:pPr>
            <a:r>
              <a:rPr lang="en-US" sz="1100" dirty="0">
                <a:latin typeface="Century Gothic" panose="020B0502020202020204" pitchFamily="34" charset="0"/>
              </a:rPr>
              <a:t>+   select(</a:t>
            </a:r>
            <a:r>
              <a:rPr lang="en-US" sz="1100" dirty="0" err="1">
                <a:latin typeface="Century Gothic" panose="020B0502020202020204" pitchFamily="34" charset="0"/>
              </a:rPr>
              <a:t>subject_id</a:t>
            </a:r>
            <a:r>
              <a:rPr lang="en-US" sz="1100" dirty="0">
                <a:latin typeface="Century Gothic" panose="020B0502020202020204" pitchFamily="34" charset="0"/>
              </a:rPr>
              <a:t>, </a:t>
            </a:r>
            <a:r>
              <a:rPr lang="en-US" sz="1100" dirty="0" err="1">
                <a:latin typeface="Century Gothic" panose="020B0502020202020204" pitchFamily="34" charset="0"/>
              </a:rPr>
              <a:t>hadm_id</a:t>
            </a:r>
            <a:r>
              <a:rPr lang="en-US" sz="1100" dirty="0">
                <a:latin typeface="Century Gothic" panose="020B0502020202020204" pitchFamily="34" charset="0"/>
              </a:rPr>
              <a:t>, </a:t>
            </a:r>
            <a:r>
              <a:rPr lang="en-US" sz="1100" dirty="0" err="1">
                <a:latin typeface="Century Gothic" panose="020B0502020202020204" pitchFamily="34" charset="0"/>
              </a:rPr>
              <a:t>icustay_id</a:t>
            </a:r>
            <a:r>
              <a:rPr lang="en-US" sz="1100" dirty="0">
                <a:latin typeface="Century Gothic" panose="020B0502020202020204" pitchFamily="34" charset="0"/>
              </a:rPr>
              <a:t>, </a:t>
            </a:r>
            <a:r>
              <a:rPr lang="en-US" sz="1100" dirty="0" err="1">
                <a:latin typeface="Century Gothic" panose="020B0502020202020204" pitchFamily="34" charset="0"/>
              </a:rPr>
              <a:t>age_intake_ICU</a:t>
            </a:r>
            <a:r>
              <a:rPr lang="en-US" sz="1100" dirty="0">
                <a:latin typeface="Century Gothic" panose="020B0502020202020204" pitchFamily="34" charset="0"/>
              </a:rPr>
              <a:t>, </a:t>
            </a:r>
            <a:r>
              <a:rPr lang="en-US" sz="1100" dirty="0" err="1">
                <a:latin typeface="Century Gothic" panose="020B0502020202020204" pitchFamily="34" charset="0"/>
              </a:rPr>
              <a:t>hospital_expire_flag</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Joining, by = "</a:t>
            </a:r>
            <a:r>
              <a:rPr lang="en-US" sz="1100" dirty="0" err="1">
                <a:latin typeface="Century Gothic" panose="020B0502020202020204" pitchFamily="34" charset="0"/>
              </a:rPr>
              <a:t>subject_id</a:t>
            </a:r>
            <a:r>
              <a:rPr lang="en-US" sz="1100" dirty="0">
                <a:latin typeface="Century Gothic" panose="020B0502020202020204" pitchFamily="34" charset="0"/>
              </a:rPr>
              <a:t>"</a:t>
            </a:r>
          </a:p>
          <a:p>
            <a:pPr marL="0" indent="0">
              <a:lnSpc>
                <a:spcPct val="120000"/>
              </a:lnSpc>
              <a:spcBef>
                <a:spcPts val="0"/>
              </a:spcBef>
              <a:buNone/>
            </a:pPr>
            <a:r>
              <a:rPr lang="en-US" sz="1100" dirty="0">
                <a:latin typeface="Century Gothic" panose="020B0502020202020204" pitchFamily="34" charset="0"/>
              </a:rPr>
              <a:t>Warning message:</a:t>
            </a:r>
          </a:p>
          <a:p>
            <a:pPr marL="0" indent="0">
              <a:lnSpc>
                <a:spcPct val="120000"/>
              </a:lnSpc>
              <a:spcBef>
                <a:spcPts val="0"/>
              </a:spcBef>
              <a:buNone/>
            </a:pPr>
            <a:r>
              <a:rPr lang="en-US" sz="1100" dirty="0">
                <a:latin typeface="Century Gothic" panose="020B0502020202020204" pitchFamily="34" charset="0"/>
              </a:rPr>
              <a:t>Problem with `mutate()` input `dob`.</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8 failed to parse.</a:t>
            </a:r>
          </a:p>
          <a:p>
            <a:pPr marL="0" indent="0">
              <a:lnSpc>
                <a:spcPct val="120000"/>
              </a:lnSpc>
              <a:spcBef>
                <a:spcPts val="0"/>
              </a:spcBef>
              <a:buNone/>
            </a:pPr>
            <a:r>
              <a:rPr lang="en-US" sz="1100" dirty="0" err="1">
                <a:latin typeface="Century Gothic" panose="020B0502020202020204" pitchFamily="34" charset="0"/>
              </a:rPr>
              <a:t>i</a:t>
            </a:r>
            <a:r>
              <a:rPr lang="en-US" sz="1100" dirty="0">
                <a:latin typeface="Century Gothic" panose="020B0502020202020204" pitchFamily="34" charset="0"/>
              </a:rPr>
              <a:t> Input `dob` is `</a:t>
            </a:r>
            <a:r>
              <a:rPr lang="en-US" sz="1100" dirty="0" err="1">
                <a:latin typeface="Century Gothic" panose="020B0502020202020204" pitchFamily="34" charset="0"/>
              </a:rPr>
              <a:t>mdy_hm</a:t>
            </a:r>
            <a:r>
              <a:rPr lang="en-US" sz="1100" dirty="0">
                <a:latin typeface="Century Gothic" panose="020B0502020202020204" pitchFamily="34" charset="0"/>
              </a:rPr>
              <a:t>(dob)`. </a:t>
            </a:r>
          </a:p>
          <a:p>
            <a:pPr marL="0" indent="0">
              <a:lnSpc>
                <a:spcPct val="120000"/>
              </a:lnSpc>
              <a:spcBef>
                <a:spcPts val="0"/>
              </a:spcBef>
              <a:buNone/>
            </a:pPr>
            <a:r>
              <a:rPr lang="en-US" sz="1100" dirty="0">
                <a:latin typeface="Century Gothic" panose="020B0502020202020204" pitchFamily="34" charset="0"/>
              </a:rPr>
              <a:t>&gt; table(is.na(</a:t>
            </a:r>
            <a:r>
              <a:rPr lang="en-US" sz="1100" dirty="0" err="1">
                <a:latin typeface="Century Gothic" panose="020B0502020202020204" pitchFamily="34" charset="0"/>
              </a:rPr>
              <a:t>date_of_birth$age_intake_ICU</a:t>
            </a:r>
            <a:r>
              <a:rPr lang="en-US" sz="1100" dirty="0">
                <a:latin typeface="Century Gothic" panose="020B0502020202020204" pitchFamily="34" charset="0"/>
              </a:rPr>
              <a:t>))</a:t>
            </a:r>
          </a:p>
          <a:p>
            <a:pPr marL="0" indent="0">
              <a:lnSpc>
                <a:spcPct val="120000"/>
              </a:lnSpc>
              <a:spcBef>
                <a:spcPts val="0"/>
              </a:spcBef>
              <a:buNone/>
            </a:pPr>
            <a:endParaRPr lang="en-US" sz="1100" dirty="0">
              <a:solidFill>
                <a:srgbClr val="FF0000"/>
              </a:solidFill>
              <a:latin typeface="Century Gothic" panose="020B0502020202020204" pitchFamily="34" charset="0"/>
            </a:endParaRPr>
          </a:p>
          <a:p>
            <a:pPr marL="0" indent="0">
              <a:lnSpc>
                <a:spcPct val="120000"/>
              </a:lnSpc>
              <a:spcBef>
                <a:spcPts val="0"/>
              </a:spcBef>
              <a:buNone/>
            </a:pPr>
            <a:r>
              <a:rPr lang="en-US" sz="1100" dirty="0">
                <a:solidFill>
                  <a:srgbClr val="FF0000"/>
                </a:solidFill>
                <a:latin typeface="Century Gothic" panose="020B0502020202020204" pitchFamily="34" charset="0"/>
              </a:rPr>
              <a:t>FALSE  TRUE </a:t>
            </a:r>
          </a:p>
          <a:p>
            <a:pPr marL="0" indent="0">
              <a:lnSpc>
                <a:spcPct val="120000"/>
              </a:lnSpc>
              <a:spcBef>
                <a:spcPts val="0"/>
              </a:spcBef>
              <a:buNone/>
            </a:pPr>
            <a:r>
              <a:rPr lang="en-US" sz="1100" dirty="0">
                <a:solidFill>
                  <a:srgbClr val="FF0000"/>
                </a:solidFill>
                <a:latin typeface="Century Gothic" panose="020B0502020202020204" pitchFamily="34" charset="0"/>
              </a:rPr>
              <a:t>   92     8 </a:t>
            </a:r>
          </a:p>
        </p:txBody>
      </p:sp>
    </p:spTree>
    <p:extLst>
      <p:ext uri="{BB962C8B-B14F-4D97-AF65-F5344CB8AC3E}">
        <p14:creationId xmlns:p14="http://schemas.microsoft.com/office/powerpoint/2010/main" val="17657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73A3-49FD-44C7-8A84-BFBE13771693}"/>
              </a:ext>
            </a:extLst>
          </p:cNvPr>
          <p:cNvSpPr>
            <a:spLocks noGrp="1"/>
          </p:cNvSpPr>
          <p:nvPr>
            <p:ph type="title"/>
          </p:nvPr>
        </p:nvSpPr>
        <p:spPr>
          <a:xfrm>
            <a:off x="838200" y="83891"/>
            <a:ext cx="10515600" cy="729841"/>
          </a:xfrm>
        </p:spPr>
        <p:txBody>
          <a:bodyPr/>
          <a:lstStyle/>
          <a:p>
            <a:r>
              <a:rPr lang="en-US" dirty="0"/>
              <a:t>Age and Gender</a:t>
            </a:r>
          </a:p>
        </p:txBody>
      </p:sp>
      <p:sp>
        <p:nvSpPr>
          <p:cNvPr id="3" name="Content Placeholder 2">
            <a:extLst>
              <a:ext uri="{FF2B5EF4-FFF2-40B4-BE49-F238E27FC236}">
                <a16:creationId xmlns:a16="http://schemas.microsoft.com/office/drawing/2014/main" id="{980EDCD5-BF13-4A1A-9D4B-57511DC08620}"/>
              </a:ext>
            </a:extLst>
          </p:cNvPr>
          <p:cNvSpPr>
            <a:spLocks noGrp="1"/>
          </p:cNvSpPr>
          <p:nvPr>
            <p:ph idx="1"/>
          </p:nvPr>
        </p:nvSpPr>
        <p:spPr>
          <a:xfrm>
            <a:off x="838200" y="813732"/>
            <a:ext cx="10515600" cy="6044268"/>
          </a:xfrm>
        </p:spPr>
        <p:txBody>
          <a:bodyPr>
            <a:normAutofit fontScale="92500"/>
          </a:bodyPr>
          <a:lstStyle/>
          <a:p>
            <a:pPr marL="0" indent="0">
              <a:lnSpc>
                <a:spcPct val="120000"/>
              </a:lnSpc>
              <a:spcBef>
                <a:spcPts val="0"/>
              </a:spcBef>
              <a:buNone/>
            </a:pPr>
            <a:r>
              <a:rPr lang="en-US" sz="1000" dirty="0">
                <a:latin typeface="Century Gothic" panose="020B0502020202020204" pitchFamily="34" charset="0"/>
              </a:rPr>
              <a:t>&gt; </a:t>
            </a:r>
            <a:r>
              <a:rPr lang="en-US" sz="1000" dirty="0" err="1">
                <a:latin typeface="Century Gothic" panose="020B0502020202020204" pitchFamily="34" charset="0"/>
              </a:rPr>
              <a:t>mice_mod</a:t>
            </a:r>
            <a:r>
              <a:rPr lang="en-US" sz="1000" dirty="0">
                <a:latin typeface="Century Gothic" panose="020B0502020202020204" pitchFamily="34" charset="0"/>
              </a:rPr>
              <a:t> &lt;- mice(</a:t>
            </a:r>
            <a:r>
              <a:rPr lang="en-US" sz="1000" dirty="0" err="1">
                <a:latin typeface="Century Gothic" panose="020B0502020202020204" pitchFamily="34" charset="0"/>
              </a:rPr>
              <a:t>last_ICU_stay</a:t>
            </a:r>
            <a:r>
              <a:rPr lang="en-US" sz="1000" dirty="0">
                <a:latin typeface="Century Gothic" panose="020B0502020202020204" pitchFamily="34" charset="0"/>
              </a:rPr>
              <a:t>[, !names(</a:t>
            </a:r>
            <a:r>
              <a:rPr lang="en-US" sz="1000" dirty="0" err="1">
                <a:latin typeface="Century Gothic" panose="020B0502020202020204" pitchFamily="34" charset="0"/>
              </a:rPr>
              <a:t>last_ICU_stay</a:t>
            </a:r>
            <a:r>
              <a:rPr lang="en-US" sz="1000" dirty="0">
                <a:latin typeface="Century Gothic" panose="020B0502020202020204" pitchFamily="34" charset="0"/>
              </a:rPr>
              <a:t>) %in% c('</a:t>
            </a:r>
            <a:r>
              <a:rPr lang="en-US" sz="1000" dirty="0" err="1">
                <a:latin typeface="Century Gothic" panose="020B0502020202020204" pitchFamily="34" charset="0"/>
              </a:rPr>
              <a:t>subject_id</a:t>
            </a:r>
            <a:r>
              <a:rPr lang="en-US" sz="1000" dirty="0">
                <a:latin typeface="Century Gothic" panose="020B0502020202020204" pitchFamily="34" charset="0"/>
              </a:rPr>
              <a:t>', </a:t>
            </a: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hadm_id</a:t>
            </a:r>
            <a:r>
              <a:rPr lang="en-US" sz="1000" dirty="0">
                <a:latin typeface="Century Gothic" panose="020B0502020202020204" pitchFamily="34" charset="0"/>
              </a:rPr>
              <a:t>', '</a:t>
            </a:r>
            <a:r>
              <a:rPr lang="en-US" sz="1000" dirty="0" err="1">
                <a:latin typeface="Century Gothic" panose="020B0502020202020204" pitchFamily="34" charset="0"/>
              </a:rPr>
              <a:t>icustay_id</a:t>
            </a:r>
            <a:r>
              <a:rPr lang="en-US" sz="1000" dirty="0">
                <a:latin typeface="Century Gothic" panose="020B0502020202020204" pitchFamily="34" charset="0"/>
              </a:rPr>
              <a:t>', 'intime', '</a:t>
            </a:r>
            <a:r>
              <a:rPr lang="en-US" sz="1000" dirty="0" err="1">
                <a:latin typeface="Century Gothic" panose="020B0502020202020204" pitchFamily="34" charset="0"/>
              </a:rPr>
              <a:t>hospital_expire_flag</a:t>
            </a:r>
            <a:r>
              <a:rPr lang="en-US" sz="1000" dirty="0">
                <a:latin typeface="Century Gothic" panose="020B0502020202020204" pitchFamily="34" charset="0"/>
              </a:rPr>
              <a:t>')], method='rf') </a:t>
            </a:r>
          </a:p>
          <a:p>
            <a:pPr marL="0" indent="0">
              <a:lnSpc>
                <a:spcPct val="120000"/>
              </a:lnSpc>
              <a:spcBef>
                <a:spcPts val="0"/>
              </a:spcBef>
              <a:buNone/>
            </a:pP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a:t>
            </a:r>
            <a:r>
              <a:rPr lang="en-US" sz="1000" dirty="0" err="1">
                <a:latin typeface="Century Gothic" panose="020B0502020202020204" pitchFamily="34" charset="0"/>
              </a:rPr>
              <a:t>iter</a:t>
            </a:r>
            <a:r>
              <a:rPr lang="en-US" sz="1000" dirty="0">
                <a:latin typeface="Century Gothic" panose="020B0502020202020204" pitchFamily="34" charset="0"/>
              </a:rPr>
              <a:t> imp variable</a:t>
            </a:r>
          </a:p>
          <a:p>
            <a:pPr marL="0" indent="0">
              <a:lnSpc>
                <a:spcPct val="120000"/>
              </a:lnSpc>
              <a:spcBef>
                <a:spcPts val="0"/>
              </a:spcBef>
              <a:buNone/>
            </a:pPr>
            <a:r>
              <a:rPr lang="en-US" sz="1000" dirty="0">
                <a:latin typeface="Century Gothic" panose="020B0502020202020204" pitchFamily="34" charset="0"/>
              </a:rPr>
              <a:t>  1   1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1   5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2   5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3   5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4   5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5   1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5   2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5   3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5   4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  5   5  </a:t>
            </a:r>
            <a:r>
              <a:rPr lang="en-US" sz="1000" dirty="0" err="1">
                <a:latin typeface="Century Gothic" panose="020B0502020202020204" pitchFamily="34" charset="0"/>
              </a:rPr>
              <a:t>max_heart_rate</a:t>
            </a:r>
            <a:r>
              <a:rPr lang="en-US" sz="1000" dirty="0">
                <a:latin typeface="Century Gothic" panose="020B0502020202020204" pitchFamily="34" charset="0"/>
              </a:rPr>
              <a:t>  </a:t>
            </a:r>
            <a:r>
              <a:rPr lang="en-US" sz="1000" dirty="0" err="1">
                <a:latin typeface="Century Gothic" panose="020B0502020202020204" pitchFamily="34" charset="0"/>
              </a:rPr>
              <a:t>min_blood_pressure</a:t>
            </a:r>
            <a:r>
              <a:rPr lang="en-US" sz="1000" dirty="0">
                <a:latin typeface="Century Gothic" panose="020B0502020202020204" pitchFamily="34" charset="0"/>
              </a:rPr>
              <a:t>  </a:t>
            </a:r>
            <a:r>
              <a:rPr lang="en-US" sz="1000" dirty="0" err="1">
                <a:latin typeface="Century Gothic" panose="020B0502020202020204" pitchFamily="34" charset="0"/>
              </a:rPr>
              <a:t>age_intake_ICU</a:t>
            </a:r>
            <a:endParaRPr lang="en-US" sz="1000" dirty="0">
              <a:latin typeface="Century Gothic" panose="020B0502020202020204" pitchFamily="34" charset="0"/>
            </a:endParaRPr>
          </a:p>
          <a:p>
            <a:pPr marL="0" indent="0">
              <a:lnSpc>
                <a:spcPct val="120000"/>
              </a:lnSpc>
              <a:spcBef>
                <a:spcPts val="0"/>
              </a:spcBef>
              <a:buNone/>
            </a:pPr>
            <a:r>
              <a:rPr lang="en-US" sz="1000" dirty="0">
                <a:latin typeface="Century Gothic" panose="020B0502020202020204" pitchFamily="34" charset="0"/>
              </a:rPr>
              <a:t>Warning message:</a:t>
            </a:r>
          </a:p>
          <a:p>
            <a:pPr marL="0" indent="0">
              <a:lnSpc>
                <a:spcPct val="120000"/>
              </a:lnSpc>
              <a:spcBef>
                <a:spcPts val="0"/>
              </a:spcBef>
              <a:buNone/>
            </a:pPr>
            <a:r>
              <a:rPr lang="en-US" sz="1000" dirty="0">
                <a:latin typeface="Century Gothic" panose="020B0502020202020204" pitchFamily="34" charset="0"/>
              </a:rPr>
              <a:t>Number of logged events: 92 </a:t>
            </a:r>
          </a:p>
          <a:p>
            <a:pPr marL="0" indent="0">
              <a:lnSpc>
                <a:spcPct val="120000"/>
              </a:lnSpc>
              <a:spcBef>
                <a:spcPts val="0"/>
              </a:spcBef>
              <a:buNone/>
            </a:pPr>
            <a:r>
              <a:rPr lang="en-US" sz="1000" dirty="0">
                <a:latin typeface="Century Gothic" panose="020B0502020202020204" pitchFamily="34" charset="0"/>
              </a:rPr>
              <a:t>&gt; par(</a:t>
            </a:r>
            <a:r>
              <a:rPr lang="en-US" sz="1000" dirty="0" err="1">
                <a:latin typeface="Century Gothic" panose="020B0502020202020204" pitchFamily="34" charset="0"/>
              </a:rPr>
              <a:t>mfrow</a:t>
            </a:r>
            <a:r>
              <a:rPr lang="en-US" sz="1000" dirty="0">
                <a:latin typeface="Century Gothic" panose="020B0502020202020204" pitchFamily="34" charset="0"/>
              </a:rPr>
              <a:t>=c(1,2))</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last_ICU_stay$age_intake_ICU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Original Data",</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darkgreen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a:t>
            </a:r>
          </a:p>
          <a:p>
            <a:pPr marL="0" indent="0">
              <a:lnSpc>
                <a:spcPct val="120000"/>
              </a:lnSpc>
              <a:spcBef>
                <a:spcPts val="0"/>
              </a:spcBef>
              <a:buNone/>
            </a:pPr>
            <a:r>
              <a:rPr lang="en-US" sz="1000" dirty="0">
                <a:latin typeface="Century Gothic" panose="020B0502020202020204" pitchFamily="34" charset="0"/>
              </a:rPr>
              <a:t>&gt; hist(</a:t>
            </a:r>
            <a:r>
              <a:rPr lang="en-US" sz="1000" dirty="0" err="1">
                <a:latin typeface="Century Gothic" panose="020B0502020202020204" pitchFamily="34" charset="0"/>
              </a:rPr>
              <a:t>mice_output$age_intake_ICU</a:t>
            </a:r>
            <a:r>
              <a:rPr lang="en-US" sz="1000" dirty="0">
                <a:latin typeface="Century Gothic" panose="020B0502020202020204" pitchFamily="34" charset="0"/>
              </a:rPr>
              <a:t>, </a:t>
            </a:r>
            <a:r>
              <a:rPr lang="en-US" sz="1000" dirty="0" err="1">
                <a:latin typeface="Century Gothic" panose="020B0502020202020204" pitchFamily="34" charset="0"/>
              </a:rPr>
              <a:t>freq</a:t>
            </a:r>
            <a:r>
              <a:rPr lang="en-US" sz="1000" dirty="0">
                <a:latin typeface="Century Gothic" panose="020B0502020202020204" pitchFamily="34" charset="0"/>
              </a:rPr>
              <a:t> = F, main = "Age: MICE Output",</a:t>
            </a:r>
          </a:p>
          <a:p>
            <a:pPr marL="0" indent="0">
              <a:lnSpc>
                <a:spcPct val="120000"/>
              </a:lnSpc>
              <a:spcBef>
                <a:spcPts val="0"/>
              </a:spcBef>
              <a:buNone/>
            </a:pPr>
            <a:r>
              <a:rPr lang="en-US" sz="1000" dirty="0">
                <a:latin typeface="Century Gothic" panose="020B0502020202020204" pitchFamily="34" charset="0"/>
              </a:rPr>
              <a:t>+      col = '</a:t>
            </a:r>
            <a:r>
              <a:rPr lang="en-US" sz="1000" dirty="0" err="1">
                <a:latin typeface="Century Gothic" panose="020B0502020202020204" pitchFamily="34" charset="0"/>
              </a:rPr>
              <a:t>lightgreen</a:t>
            </a:r>
            <a:r>
              <a:rPr lang="en-US" sz="1000" dirty="0">
                <a:latin typeface="Century Gothic" panose="020B0502020202020204" pitchFamily="34" charset="0"/>
              </a:rPr>
              <a:t>', </a:t>
            </a:r>
            <a:r>
              <a:rPr lang="en-US" sz="1000" dirty="0" err="1">
                <a:latin typeface="Century Gothic" panose="020B0502020202020204" pitchFamily="34" charset="0"/>
              </a:rPr>
              <a:t>ylim</a:t>
            </a:r>
            <a:r>
              <a:rPr lang="en-US" sz="1000" dirty="0">
                <a:latin typeface="Century Gothic" panose="020B0502020202020204" pitchFamily="34" charset="0"/>
              </a:rPr>
              <a:t> = c(0, 0.04)) </a:t>
            </a:r>
          </a:p>
        </p:txBody>
      </p:sp>
    </p:spTree>
    <p:extLst>
      <p:ext uri="{BB962C8B-B14F-4D97-AF65-F5344CB8AC3E}">
        <p14:creationId xmlns:p14="http://schemas.microsoft.com/office/powerpoint/2010/main" val="266460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3129</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Calibri Light</vt:lpstr>
      <vt:lpstr>Century Gothic</vt:lpstr>
      <vt:lpstr>Wingdings</vt:lpstr>
      <vt:lpstr>Office Theme</vt:lpstr>
      <vt:lpstr>Predictive Modeling of MIMIC III Admissions and Intensive Care Unit Length of Stays   </vt:lpstr>
      <vt:lpstr>Abstract</vt:lpstr>
      <vt:lpstr>Measurements – ICUSTAYS &amp; Chartevents   </vt:lpstr>
      <vt:lpstr>Diagnosis</vt:lpstr>
      <vt:lpstr>Diagnosis analysis</vt:lpstr>
      <vt:lpstr>Heart Rate and Blood Pressure</vt:lpstr>
      <vt:lpstr>Blood Glucose and Length of ICUSTAY</vt:lpstr>
      <vt:lpstr>Age and Gender</vt:lpstr>
      <vt:lpstr>Age and Gender</vt:lpstr>
      <vt:lpstr>Binomial Regression Model</vt:lpstr>
      <vt:lpstr>Binomial Regression Model Plots</vt:lpstr>
      <vt:lpstr>Binomial Regression Model</vt:lpstr>
      <vt:lpstr>Binomial Regression Model</vt:lpstr>
      <vt:lpstr>Binomial Regression Model</vt:lpstr>
      <vt:lpstr>Random Forest Model</vt:lpstr>
      <vt:lpstr>Random Forest Model</vt:lpstr>
      <vt:lpstr>Random Forest Model</vt:lpstr>
      <vt:lpstr>Random Forest Model Results</vt:lpstr>
      <vt:lpstr>Predictive Models Conclusions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Presentation</dc:title>
  <dc:creator>Hero O</dc:creator>
  <cp:lastModifiedBy>Hero O</cp:lastModifiedBy>
  <cp:revision>46</cp:revision>
  <dcterms:created xsi:type="dcterms:W3CDTF">2020-11-20T21:18:04Z</dcterms:created>
  <dcterms:modified xsi:type="dcterms:W3CDTF">2021-05-06T00:51:51Z</dcterms:modified>
</cp:coreProperties>
</file>