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handoutMasterIdLst>
    <p:handoutMasterId r:id="rId28"/>
  </p:handoutMasterIdLst>
  <p:sldIdLst>
    <p:sldId id="256" r:id="rId2"/>
    <p:sldId id="267" r:id="rId3"/>
    <p:sldId id="281" r:id="rId4"/>
    <p:sldId id="303" r:id="rId5"/>
    <p:sldId id="301" r:id="rId6"/>
    <p:sldId id="300" r:id="rId7"/>
    <p:sldId id="279" r:id="rId8"/>
    <p:sldId id="305" r:id="rId9"/>
    <p:sldId id="304" r:id="rId10"/>
    <p:sldId id="306" r:id="rId11"/>
    <p:sldId id="307" r:id="rId12"/>
    <p:sldId id="308" r:id="rId13"/>
    <p:sldId id="310" r:id="rId14"/>
    <p:sldId id="311" r:id="rId15"/>
    <p:sldId id="312" r:id="rId16"/>
    <p:sldId id="313" r:id="rId17"/>
    <p:sldId id="314" r:id="rId18"/>
    <p:sldId id="315" r:id="rId19"/>
    <p:sldId id="264" r:id="rId20"/>
    <p:sldId id="265" r:id="rId21"/>
    <p:sldId id="309" r:id="rId22"/>
    <p:sldId id="266" r:id="rId23"/>
    <p:sldId id="262" r:id="rId24"/>
    <p:sldId id="261" r:id="rId25"/>
    <p:sldId id="263" r:id="rId26"/>
  </p:sldIdLst>
  <p:sldSz cx="9144000" cy="6858000" type="screen4x3"/>
  <p:notesSz cx="6761163" cy="9942513"/>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31">
          <p15:clr>
            <a:srgbClr val="A4A3A4"/>
          </p15:clr>
        </p15:guide>
        <p15:guide id="2" pos="212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1E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43" autoAdjust="0"/>
    <p:restoredTop sz="94713" autoAdjust="0"/>
  </p:normalViewPr>
  <p:slideViewPr>
    <p:cSldViewPr>
      <p:cViewPr varScale="1">
        <p:scale>
          <a:sx n="114" d="100"/>
          <a:sy n="114" d="100"/>
        </p:scale>
        <p:origin x="1578" y="114"/>
      </p:cViewPr>
      <p:guideLst>
        <p:guide orient="horz" pos="2160"/>
        <p:guide pos="2880"/>
      </p:guideLst>
    </p:cSldViewPr>
  </p:slideViewPr>
  <p:outlineViewPr>
    <p:cViewPr>
      <p:scale>
        <a:sx n="33" d="100"/>
        <a:sy n="33" d="100"/>
      </p:scale>
      <p:origin x="0" y="7914"/>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3" d="100"/>
          <a:sy n="63" d="100"/>
        </p:scale>
        <p:origin x="-3420" y="-132"/>
      </p:cViewPr>
      <p:guideLst>
        <p:guide orient="horz" pos="3131"/>
        <p:guide pos="2129"/>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BB9396B-8646-49C0-A43C-66661DA237C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ru-RU"/>
        </a:p>
      </dgm:t>
    </dgm:pt>
    <dgm:pt modelId="{A2633DA5-578F-4778-9EB0-CEA98B89AB45}">
      <dgm:prSet custT="1">
        <dgm:style>
          <a:lnRef idx="1">
            <a:schemeClr val="dk1"/>
          </a:lnRef>
          <a:fillRef idx="2">
            <a:schemeClr val="dk1"/>
          </a:fillRef>
          <a:effectRef idx="1">
            <a:schemeClr val="dk1"/>
          </a:effectRef>
          <a:fontRef idx="minor">
            <a:schemeClr val="dk1"/>
          </a:fontRef>
        </dgm:style>
      </dgm:prSet>
      <dgm:spPr>
        <a:ln>
          <a:noFill/>
        </a:ln>
        <a:effectLst>
          <a:outerShdw blurRad="50800" dist="38100" algn="l" rotWithShape="0">
            <a:prstClr val="black">
              <a:alpha val="40000"/>
            </a:prstClr>
          </a:outerShdw>
          <a:softEdge rad="12700"/>
        </a:effectLst>
      </dgm:spPr>
      <dgm:t>
        <a:bodyPr/>
        <a:lstStyle/>
        <a:p>
          <a:pPr algn="ctr" rtl="0"/>
          <a:r>
            <a:rPr lang="en-US" sz="3200" dirty="0"/>
            <a:t>Thank you!</a:t>
          </a:r>
          <a:endParaRPr lang="ru-RU" sz="3200" dirty="0"/>
        </a:p>
      </dgm:t>
    </dgm:pt>
    <dgm:pt modelId="{7649C446-0D09-4829-8581-73CE487D004D}" type="parTrans" cxnId="{B434D789-5E54-47B2-AF6A-0C96C03A8030}">
      <dgm:prSet/>
      <dgm:spPr/>
      <dgm:t>
        <a:bodyPr/>
        <a:lstStyle/>
        <a:p>
          <a:pPr algn="ctr"/>
          <a:endParaRPr lang="ru-RU"/>
        </a:p>
      </dgm:t>
    </dgm:pt>
    <dgm:pt modelId="{F0FDFB71-F16F-4E9F-9726-4D2F2DD5C994}" type="sibTrans" cxnId="{B434D789-5E54-47B2-AF6A-0C96C03A8030}">
      <dgm:prSet/>
      <dgm:spPr/>
      <dgm:t>
        <a:bodyPr/>
        <a:lstStyle/>
        <a:p>
          <a:pPr algn="ctr"/>
          <a:endParaRPr lang="ru-RU"/>
        </a:p>
      </dgm:t>
    </dgm:pt>
    <dgm:pt modelId="{DB94CCB7-3CB7-4AF0-8C2B-F55A7A03A5C1}" type="pres">
      <dgm:prSet presAssocID="{CBB9396B-8646-49C0-A43C-66661DA237C2}" presName="linear" presStyleCnt="0">
        <dgm:presLayoutVars>
          <dgm:animLvl val="lvl"/>
          <dgm:resizeHandles val="exact"/>
        </dgm:presLayoutVars>
      </dgm:prSet>
      <dgm:spPr/>
    </dgm:pt>
    <dgm:pt modelId="{BACBAF1A-78C1-4F9C-BE49-C9C878206D78}" type="pres">
      <dgm:prSet presAssocID="{A2633DA5-578F-4778-9EB0-CEA98B89AB45}" presName="parentText" presStyleLbl="node1" presStyleIdx="0" presStyleCnt="1" custLinFactNeighborY="-23">
        <dgm:presLayoutVars>
          <dgm:chMax val="0"/>
          <dgm:bulletEnabled val="1"/>
        </dgm:presLayoutVars>
      </dgm:prSet>
      <dgm:spPr/>
    </dgm:pt>
  </dgm:ptLst>
  <dgm:cxnLst>
    <dgm:cxn modelId="{2ECB6986-51DE-4C0A-BD19-4B0522CCBB99}" type="presOf" srcId="{A2633DA5-578F-4778-9EB0-CEA98B89AB45}" destId="{BACBAF1A-78C1-4F9C-BE49-C9C878206D78}" srcOrd="0" destOrd="0" presId="urn:microsoft.com/office/officeart/2005/8/layout/vList2"/>
    <dgm:cxn modelId="{B434D789-5E54-47B2-AF6A-0C96C03A8030}" srcId="{CBB9396B-8646-49C0-A43C-66661DA237C2}" destId="{A2633DA5-578F-4778-9EB0-CEA98B89AB45}" srcOrd="0" destOrd="0" parTransId="{7649C446-0D09-4829-8581-73CE487D004D}" sibTransId="{F0FDFB71-F16F-4E9F-9726-4D2F2DD5C994}"/>
    <dgm:cxn modelId="{45501696-0FA6-4EEC-B0CB-217D20C14B9E}" type="presOf" srcId="{CBB9396B-8646-49C0-A43C-66661DA237C2}" destId="{DB94CCB7-3CB7-4AF0-8C2B-F55A7A03A5C1}" srcOrd="0" destOrd="0" presId="urn:microsoft.com/office/officeart/2005/8/layout/vList2"/>
    <dgm:cxn modelId="{92C35AB3-0483-4567-AE3F-B59BFA7729DD}" type="presParOf" srcId="{DB94CCB7-3CB7-4AF0-8C2B-F55A7A03A5C1}" destId="{BACBAF1A-78C1-4F9C-BE49-C9C878206D78}" srcOrd="0" destOrd="0" presId="urn:microsoft.com/office/officeart/2005/8/layout/vList2"/>
  </dgm:cxnLst>
  <dgm:bg/>
  <dgm:whole>
    <a:ln>
      <a:noFill/>
    </a:ln>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CBAF1A-78C1-4F9C-BE49-C9C878206D78}">
      <dsp:nvSpPr>
        <dsp:cNvPr id="0" name=""/>
        <dsp:cNvSpPr/>
      </dsp:nvSpPr>
      <dsp:spPr>
        <a:xfrm>
          <a:off x="0" y="0"/>
          <a:ext cx="8278688" cy="647773"/>
        </a:xfrm>
        <a:prstGeom prst="roundRect">
          <a:avLst/>
        </a:prstGeom>
        <a:gradFill rotWithShape="1">
          <a:gsLst>
            <a:gs pos="0">
              <a:schemeClr val="dk1">
                <a:tint val="50000"/>
                <a:satMod val="300000"/>
              </a:schemeClr>
            </a:gs>
            <a:gs pos="35000">
              <a:schemeClr val="dk1">
                <a:tint val="37000"/>
                <a:satMod val="300000"/>
              </a:schemeClr>
            </a:gs>
            <a:gs pos="100000">
              <a:schemeClr val="dk1">
                <a:tint val="15000"/>
                <a:satMod val="350000"/>
              </a:schemeClr>
            </a:gs>
          </a:gsLst>
          <a:lin ang="16200000" scaled="1"/>
        </a:gradFill>
        <a:ln w="9525" cap="flat" cmpd="sng" algn="ctr">
          <a:noFill/>
          <a:prstDash val="solid"/>
        </a:ln>
        <a:effectLst>
          <a:outerShdw blurRad="50800" dist="38100" algn="l" rotWithShape="0">
            <a:prstClr val="black">
              <a:alpha val="40000"/>
            </a:prstClr>
          </a:outerShdw>
          <a:softEdge rad="12700"/>
        </a:effectLst>
      </dsp:spPr>
      <dsp:style>
        <a:lnRef idx="1">
          <a:schemeClr val="dk1"/>
        </a:lnRef>
        <a:fillRef idx="2">
          <a:schemeClr val="dk1"/>
        </a:fillRef>
        <a:effectRef idx="1">
          <a:schemeClr val="dk1"/>
        </a:effectRef>
        <a:fontRef idx="minor">
          <a:schemeClr val="dk1"/>
        </a:fontRef>
      </dsp:style>
      <dsp:txBody>
        <a:bodyPr spcFirstLastPara="0" vert="horz" wrap="square" lIns="121920" tIns="121920" rIns="121920" bIns="121920" numCol="1" spcCol="1270" anchor="ctr" anchorCtr="0">
          <a:noAutofit/>
        </a:bodyPr>
        <a:lstStyle/>
        <a:p>
          <a:pPr marL="0" lvl="0" indent="0" algn="ctr" defTabSz="1422400" rtl="0">
            <a:lnSpc>
              <a:spcPct val="90000"/>
            </a:lnSpc>
            <a:spcBef>
              <a:spcPct val="0"/>
            </a:spcBef>
            <a:spcAft>
              <a:spcPct val="35000"/>
            </a:spcAft>
            <a:buNone/>
          </a:pPr>
          <a:r>
            <a:rPr lang="en-US" sz="3200" kern="1200" dirty="0"/>
            <a:t>Thank you!</a:t>
          </a:r>
          <a:endParaRPr lang="ru-RU" sz="3200" kern="1200" dirty="0"/>
        </a:p>
      </dsp:txBody>
      <dsp:txXfrm>
        <a:off x="31622" y="31622"/>
        <a:ext cx="8215444" cy="58452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image" Target="../media/image4.wmf"/><Relationship Id="rId7" Type="http://schemas.openxmlformats.org/officeDocument/2006/relationships/image" Target="../media/image8.wmf"/><Relationship Id="rId2" Type="http://schemas.openxmlformats.org/officeDocument/2006/relationships/image" Target="../media/image3.wmf"/><Relationship Id="rId1" Type="http://schemas.openxmlformats.org/officeDocument/2006/relationships/image" Target="../media/image2.wmf"/><Relationship Id="rId6" Type="http://schemas.openxmlformats.org/officeDocument/2006/relationships/image" Target="../media/image7.wmf"/><Relationship Id="rId5" Type="http://schemas.openxmlformats.org/officeDocument/2006/relationships/image" Target="../media/image6.wmf"/><Relationship Id="rId4"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17.wmf"/><Relationship Id="rId3" Type="http://schemas.openxmlformats.org/officeDocument/2006/relationships/image" Target="../media/image12.wmf"/><Relationship Id="rId7" Type="http://schemas.openxmlformats.org/officeDocument/2006/relationships/image" Target="../media/image16.wmf"/><Relationship Id="rId2" Type="http://schemas.openxmlformats.org/officeDocument/2006/relationships/image" Target="../media/image11.wmf"/><Relationship Id="rId1" Type="http://schemas.openxmlformats.org/officeDocument/2006/relationships/image" Target="../media/image10.wmf"/><Relationship Id="rId6" Type="http://schemas.openxmlformats.org/officeDocument/2006/relationships/image" Target="../media/image15.wmf"/><Relationship Id="rId5" Type="http://schemas.openxmlformats.org/officeDocument/2006/relationships/image" Target="../media/image14.wmf"/><Relationship Id="rId4" Type="http://schemas.openxmlformats.org/officeDocument/2006/relationships/image" Target="../media/image13.wmf"/><Relationship Id="rId9" Type="http://schemas.openxmlformats.org/officeDocument/2006/relationships/image" Target="../media/image18.w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26.wmf"/><Relationship Id="rId3" Type="http://schemas.openxmlformats.org/officeDocument/2006/relationships/image" Target="../media/image21.wmf"/><Relationship Id="rId7" Type="http://schemas.openxmlformats.org/officeDocument/2006/relationships/image" Target="../media/image25.wmf"/><Relationship Id="rId2" Type="http://schemas.openxmlformats.org/officeDocument/2006/relationships/image" Target="../media/image20.wmf"/><Relationship Id="rId1" Type="http://schemas.openxmlformats.org/officeDocument/2006/relationships/image" Target="../media/image19.wmf"/><Relationship Id="rId6" Type="http://schemas.openxmlformats.org/officeDocument/2006/relationships/image" Target="../media/image24.wmf"/><Relationship Id="rId5" Type="http://schemas.openxmlformats.org/officeDocument/2006/relationships/image" Target="../media/image23.wmf"/><Relationship Id="rId4" Type="http://schemas.openxmlformats.org/officeDocument/2006/relationships/image" Target="../media/image22.wmf"/><Relationship Id="rId9" Type="http://schemas.openxmlformats.org/officeDocument/2006/relationships/image" Target="../media/image27.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33.wmf"/><Relationship Id="rId7" Type="http://schemas.openxmlformats.org/officeDocument/2006/relationships/image" Target="../media/image37.wmf"/><Relationship Id="rId2" Type="http://schemas.openxmlformats.org/officeDocument/2006/relationships/image" Target="../media/image32.wmf"/><Relationship Id="rId1" Type="http://schemas.openxmlformats.org/officeDocument/2006/relationships/image" Target="../media/image31.wmf"/><Relationship Id="rId6" Type="http://schemas.openxmlformats.org/officeDocument/2006/relationships/image" Target="../media/image36.wmf"/><Relationship Id="rId5" Type="http://schemas.openxmlformats.org/officeDocument/2006/relationships/image" Target="../media/image35.wmf"/><Relationship Id="rId4" Type="http://schemas.openxmlformats.org/officeDocument/2006/relationships/image" Target="../media/image3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2" y="4"/>
            <a:ext cx="2929837" cy="497126"/>
          </a:xfrm>
          <a:prstGeom prst="rect">
            <a:avLst/>
          </a:prstGeom>
        </p:spPr>
        <p:txBody>
          <a:bodyPr vert="horz" lIns="91091" tIns="45545" rIns="91091" bIns="45545" rtlCol="0"/>
          <a:lstStyle>
            <a:lvl1pPr algn="l">
              <a:defRPr sz="1200"/>
            </a:lvl1pPr>
          </a:lstStyle>
          <a:p>
            <a:endParaRPr lang="ru-RU"/>
          </a:p>
        </p:txBody>
      </p:sp>
      <p:sp>
        <p:nvSpPr>
          <p:cNvPr id="3" name="Дата 2"/>
          <p:cNvSpPr>
            <a:spLocks noGrp="1"/>
          </p:cNvSpPr>
          <p:nvPr>
            <p:ph type="dt" sz="quarter" idx="1"/>
          </p:nvPr>
        </p:nvSpPr>
        <p:spPr>
          <a:xfrm>
            <a:off x="3829762" y="4"/>
            <a:ext cx="2929837" cy="497126"/>
          </a:xfrm>
          <a:prstGeom prst="rect">
            <a:avLst/>
          </a:prstGeom>
        </p:spPr>
        <p:txBody>
          <a:bodyPr vert="horz" lIns="91091" tIns="45545" rIns="91091" bIns="45545" rtlCol="0"/>
          <a:lstStyle>
            <a:lvl1pPr algn="r">
              <a:defRPr sz="1200"/>
            </a:lvl1pPr>
          </a:lstStyle>
          <a:p>
            <a:fld id="{9460F97F-D029-4EC8-8D79-2EC49402D470}" type="datetimeFigureOut">
              <a:rPr lang="ru-RU" smtClean="0"/>
              <a:pPr/>
              <a:t>01.04.2025</a:t>
            </a:fld>
            <a:endParaRPr lang="ru-RU"/>
          </a:p>
        </p:txBody>
      </p:sp>
      <p:sp>
        <p:nvSpPr>
          <p:cNvPr id="4" name="Нижний колонтитул 3"/>
          <p:cNvSpPr>
            <a:spLocks noGrp="1"/>
          </p:cNvSpPr>
          <p:nvPr>
            <p:ph type="ftr" sz="quarter" idx="2"/>
          </p:nvPr>
        </p:nvSpPr>
        <p:spPr>
          <a:xfrm>
            <a:off x="2" y="9443664"/>
            <a:ext cx="2929837" cy="497126"/>
          </a:xfrm>
          <a:prstGeom prst="rect">
            <a:avLst/>
          </a:prstGeom>
        </p:spPr>
        <p:txBody>
          <a:bodyPr vert="horz" lIns="91091" tIns="45545" rIns="91091" bIns="45545" rtlCol="0" anchor="b"/>
          <a:lstStyle>
            <a:lvl1pPr algn="l">
              <a:defRPr sz="1200"/>
            </a:lvl1pPr>
          </a:lstStyle>
          <a:p>
            <a:endParaRPr lang="ru-RU"/>
          </a:p>
        </p:txBody>
      </p:sp>
      <p:sp>
        <p:nvSpPr>
          <p:cNvPr id="5" name="Номер слайда 4"/>
          <p:cNvSpPr>
            <a:spLocks noGrp="1"/>
          </p:cNvSpPr>
          <p:nvPr>
            <p:ph type="sldNum" sz="quarter" idx="3"/>
          </p:nvPr>
        </p:nvSpPr>
        <p:spPr>
          <a:xfrm>
            <a:off x="3829762" y="9443664"/>
            <a:ext cx="2929837" cy="497126"/>
          </a:xfrm>
          <a:prstGeom prst="rect">
            <a:avLst/>
          </a:prstGeom>
        </p:spPr>
        <p:txBody>
          <a:bodyPr vert="horz" lIns="91091" tIns="45545" rIns="91091" bIns="45545" rtlCol="0" anchor="b"/>
          <a:lstStyle>
            <a:lvl1pPr algn="r">
              <a:defRPr sz="1200"/>
            </a:lvl1pPr>
          </a:lstStyle>
          <a:p>
            <a:fld id="{D8EAB911-0670-491D-BD69-2219DB632295}" type="slidenum">
              <a:rPr lang="ru-RU" smtClean="0"/>
              <a:pPr/>
              <a:t>‹#›</a:t>
            </a:fld>
            <a:endParaRPr lang="ru-RU"/>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2" y="4"/>
            <a:ext cx="2929837" cy="497126"/>
          </a:xfrm>
          <a:prstGeom prst="rect">
            <a:avLst/>
          </a:prstGeom>
        </p:spPr>
        <p:txBody>
          <a:bodyPr vert="horz" lIns="91091" tIns="45545" rIns="91091" bIns="45545" rtlCol="0"/>
          <a:lstStyle>
            <a:lvl1pPr algn="l">
              <a:defRPr sz="1200"/>
            </a:lvl1pPr>
          </a:lstStyle>
          <a:p>
            <a:endParaRPr lang="ru-RU"/>
          </a:p>
        </p:txBody>
      </p:sp>
      <p:sp>
        <p:nvSpPr>
          <p:cNvPr id="3" name="Дата 2"/>
          <p:cNvSpPr>
            <a:spLocks noGrp="1"/>
          </p:cNvSpPr>
          <p:nvPr>
            <p:ph type="dt" idx="1"/>
          </p:nvPr>
        </p:nvSpPr>
        <p:spPr>
          <a:xfrm>
            <a:off x="3829762" y="4"/>
            <a:ext cx="2929837" cy="497126"/>
          </a:xfrm>
          <a:prstGeom prst="rect">
            <a:avLst/>
          </a:prstGeom>
        </p:spPr>
        <p:txBody>
          <a:bodyPr vert="horz" lIns="91091" tIns="45545" rIns="91091" bIns="45545" rtlCol="0"/>
          <a:lstStyle>
            <a:lvl1pPr algn="r">
              <a:defRPr sz="1200"/>
            </a:lvl1pPr>
          </a:lstStyle>
          <a:p>
            <a:fld id="{852D53FA-F316-4ADE-9E1A-662C562C9A9C}" type="datetimeFigureOut">
              <a:rPr lang="ru-RU" smtClean="0"/>
              <a:pPr/>
              <a:t>01.04.2025</a:t>
            </a:fld>
            <a:endParaRPr lang="ru-RU"/>
          </a:p>
        </p:txBody>
      </p:sp>
      <p:sp>
        <p:nvSpPr>
          <p:cNvPr id="4" name="Образ слайда 3"/>
          <p:cNvSpPr>
            <a:spLocks noGrp="1" noRot="1" noChangeAspect="1"/>
          </p:cNvSpPr>
          <p:nvPr>
            <p:ph type="sldImg" idx="2"/>
          </p:nvPr>
        </p:nvSpPr>
        <p:spPr>
          <a:xfrm>
            <a:off x="895350" y="746125"/>
            <a:ext cx="4972050" cy="3729038"/>
          </a:xfrm>
          <a:prstGeom prst="rect">
            <a:avLst/>
          </a:prstGeom>
          <a:noFill/>
          <a:ln w="12700">
            <a:solidFill>
              <a:prstClr val="black"/>
            </a:solidFill>
          </a:ln>
        </p:spPr>
        <p:txBody>
          <a:bodyPr vert="horz" lIns="91091" tIns="45545" rIns="91091" bIns="45545" rtlCol="0" anchor="ctr"/>
          <a:lstStyle/>
          <a:p>
            <a:endParaRPr lang="ru-RU"/>
          </a:p>
        </p:txBody>
      </p:sp>
      <p:sp>
        <p:nvSpPr>
          <p:cNvPr id="5" name="Заметки 4"/>
          <p:cNvSpPr>
            <a:spLocks noGrp="1"/>
          </p:cNvSpPr>
          <p:nvPr>
            <p:ph type="body" sz="quarter" idx="3"/>
          </p:nvPr>
        </p:nvSpPr>
        <p:spPr>
          <a:xfrm>
            <a:off x="676117" y="4722696"/>
            <a:ext cx="5408930" cy="4474131"/>
          </a:xfrm>
          <a:prstGeom prst="rect">
            <a:avLst/>
          </a:prstGeom>
        </p:spPr>
        <p:txBody>
          <a:bodyPr vert="horz" lIns="91091" tIns="45545" rIns="91091" bIns="45545"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2" y="9443664"/>
            <a:ext cx="2929837" cy="497126"/>
          </a:xfrm>
          <a:prstGeom prst="rect">
            <a:avLst/>
          </a:prstGeom>
        </p:spPr>
        <p:txBody>
          <a:bodyPr vert="horz" lIns="91091" tIns="45545" rIns="91091" bIns="45545" rtlCol="0" anchor="b"/>
          <a:lstStyle>
            <a:lvl1pPr algn="l">
              <a:defRPr sz="1200"/>
            </a:lvl1pPr>
          </a:lstStyle>
          <a:p>
            <a:endParaRPr lang="ru-RU"/>
          </a:p>
        </p:txBody>
      </p:sp>
      <p:sp>
        <p:nvSpPr>
          <p:cNvPr id="7" name="Номер слайда 6"/>
          <p:cNvSpPr>
            <a:spLocks noGrp="1"/>
          </p:cNvSpPr>
          <p:nvPr>
            <p:ph type="sldNum" sz="quarter" idx="5"/>
          </p:nvPr>
        </p:nvSpPr>
        <p:spPr>
          <a:xfrm>
            <a:off x="3829762" y="9443664"/>
            <a:ext cx="2929837" cy="497126"/>
          </a:xfrm>
          <a:prstGeom prst="rect">
            <a:avLst/>
          </a:prstGeom>
        </p:spPr>
        <p:txBody>
          <a:bodyPr vert="horz" lIns="91091" tIns="45545" rIns="91091" bIns="45545" rtlCol="0" anchor="b"/>
          <a:lstStyle>
            <a:lvl1pPr algn="r">
              <a:defRPr sz="1200"/>
            </a:lvl1pPr>
          </a:lstStyle>
          <a:p>
            <a:fld id="{A4EDBEB5-1199-4FD6-941F-DC085E1122D8}" type="slidenum">
              <a:rPr lang="ru-RU" smtClean="0"/>
              <a:pPr/>
              <a:t>‹#›</a:t>
            </a:fld>
            <a:endParaRPr lang="ru-RU"/>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pPr algn="l"/>
            <a:endParaRPr lang="ru-RU" dirty="0"/>
          </a:p>
        </p:txBody>
      </p:sp>
      <p:sp>
        <p:nvSpPr>
          <p:cNvPr id="4" name="Номер слайда 3"/>
          <p:cNvSpPr>
            <a:spLocks noGrp="1"/>
          </p:cNvSpPr>
          <p:nvPr>
            <p:ph type="sldNum" sz="quarter" idx="10"/>
          </p:nvPr>
        </p:nvSpPr>
        <p:spPr/>
        <p:txBody>
          <a:bodyPr/>
          <a:lstStyle/>
          <a:p>
            <a:fld id="{A4EDBEB5-1199-4FD6-941F-DC085E1122D8}" type="slidenum">
              <a:rPr lang="ru-RU" smtClean="0"/>
              <a:pPr/>
              <a:t>1</a:t>
            </a:fld>
            <a:endParaRPr lang="ru-RU"/>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A4EDBEB5-1199-4FD6-941F-DC085E1122D8}" type="slidenum">
              <a:rPr lang="ru-RU" smtClean="0"/>
              <a:pPr/>
              <a:t>4</a:t>
            </a:fld>
            <a:endParaRPr lang="ru-RU"/>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A4EDBEB5-1199-4FD6-941F-DC085E1122D8}" type="slidenum">
              <a:rPr lang="ru-RU" smtClean="0"/>
              <a:pPr/>
              <a:t>5</a:t>
            </a:fld>
            <a:endParaRPr lang="ru-RU"/>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A4EDBEB5-1199-4FD6-941F-DC085E1122D8}" type="slidenum">
              <a:rPr lang="ru-RU" smtClean="0"/>
              <a:pPr/>
              <a:t>6</a:t>
            </a:fld>
            <a:endParaRPr lang="ru-RU"/>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dirty="0"/>
          </a:p>
        </p:txBody>
      </p:sp>
      <p:sp>
        <p:nvSpPr>
          <p:cNvPr id="4" name="Номер слайда 3"/>
          <p:cNvSpPr>
            <a:spLocks noGrp="1"/>
          </p:cNvSpPr>
          <p:nvPr>
            <p:ph type="sldNum" sz="quarter" idx="10"/>
          </p:nvPr>
        </p:nvSpPr>
        <p:spPr/>
        <p:txBody>
          <a:bodyPr/>
          <a:lstStyle/>
          <a:p>
            <a:fld id="{A4EDBEB5-1199-4FD6-941F-DC085E1122D8}" type="slidenum">
              <a:rPr lang="ru-RU" smtClean="0"/>
              <a:pPr/>
              <a:t>25</a:t>
            </a:fld>
            <a:endParaRPr lang="ru-RU"/>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a:t>Образец заголовка</a:t>
            </a:r>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p>
        </p:txBody>
      </p:sp>
      <p:sp>
        <p:nvSpPr>
          <p:cNvPr id="4" name="Дата 3"/>
          <p:cNvSpPr>
            <a:spLocks noGrp="1"/>
          </p:cNvSpPr>
          <p:nvPr>
            <p:ph type="dt" sz="half" idx="10"/>
          </p:nvPr>
        </p:nvSpPr>
        <p:spPr/>
        <p:txBody>
          <a:bodyPr/>
          <a:lstStyle/>
          <a:p>
            <a:fld id="{723EDEB5-940E-4FBC-B7DA-F9271E31A5FD}" type="datetime1">
              <a:rPr lang="ru-RU" smtClean="0"/>
              <a:pPr/>
              <a:t>01.04.2025</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AF2F16DF-B750-4519-BCED-6CCA5504EFB6}" type="slidenum">
              <a:rPr lang="ru-RU" smtClean="0"/>
              <a:pPr/>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4E70A806-21BD-43AC-8017-1D3F2DD23D76}" type="datetime1">
              <a:rPr lang="ru-RU" smtClean="0"/>
              <a:pPr/>
              <a:t>01.04.2025</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AF2F16DF-B750-4519-BCED-6CCA5504EFB6}" type="slidenum">
              <a:rPr lang="ru-RU" smtClean="0"/>
              <a:pPr/>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034F8542-E115-4156-8274-99F6B1F80D3B}" type="datetime1">
              <a:rPr lang="ru-RU" smtClean="0"/>
              <a:pPr/>
              <a:t>01.04.2025</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AF2F16DF-B750-4519-BCED-6CCA5504EFB6}" type="slidenum">
              <a:rPr lang="ru-RU" smtClean="0"/>
              <a:pPr/>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4B98229C-CA95-40E8-B565-F61C724AF029}" type="datetime1">
              <a:rPr lang="ru-RU" smtClean="0"/>
              <a:pPr/>
              <a:t>01.04.2025</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AF2F16DF-B750-4519-BCED-6CCA5504EFB6}" type="slidenum">
              <a:rPr lang="ru-RU" smtClean="0"/>
              <a:pPr/>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a:t>Образец заголовка</a:t>
            </a:r>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Дата 3"/>
          <p:cNvSpPr>
            <a:spLocks noGrp="1"/>
          </p:cNvSpPr>
          <p:nvPr>
            <p:ph type="dt" sz="half" idx="10"/>
          </p:nvPr>
        </p:nvSpPr>
        <p:spPr/>
        <p:txBody>
          <a:bodyPr/>
          <a:lstStyle/>
          <a:p>
            <a:fld id="{7219F25D-6AD7-4858-91D4-C37CF4EBA4AF}" type="datetime1">
              <a:rPr lang="ru-RU" smtClean="0"/>
              <a:pPr/>
              <a:t>01.04.2025</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AF2F16DF-B750-4519-BCED-6CCA5504EFB6}" type="slidenum">
              <a:rPr lang="ru-RU" smtClean="0"/>
              <a:pPr/>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Содержимое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p:cNvSpPr>
            <a:spLocks noGrp="1"/>
          </p:cNvSpPr>
          <p:nvPr>
            <p:ph type="dt" sz="half" idx="10"/>
          </p:nvPr>
        </p:nvSpPr>
        <p:spPr/>
        <p:txBody>
          <a:bodyPr/>
          <a:lstStyle/>
          <a:p>
            <a:fld id="{D66A3F11-0762-4A82-BCFA-9959FCE221C1}" type="datetime1">
              <a:rPr lang="ru-RU" smtClean="0"/>
              <a:pPr/>
              <a:t>01.04.2025</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AF2F16DF-B750-4519-BCED-6CCA5504EFB6}" type="slidenum">
              <a:rPr lang="ru-RU" smtClean="0"/>
              <a:pPr/>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a:t>Образец заголовка</a:t>
            </a:r>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p:cNvSpPr>
            <a:spLocks noGrp="1"/>
          </p:cNvSpPr>
          <p:nvPr>
            <p:ph type="dt" sz="half" idx="10"/>
          </p:nvPr>
        </p:nvSpPr>
        <p:spPr/>
        <p:txBody>
          <a:bodyPr/>
          <a:lstStyle/>
          <a:p>
            <a:fld id="{DAE02FFC-2CD1-481A-AA6B-496B8825E2A8}" type="datetime1">
              <a:rPr lang="ru-RU" smtClean="0"/>
              <a:pPr/>
              <a:t>01.04.2025</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AF2F16DF-B750-4519-BCED-6CCA5504EFB6}" type="slidenum">
              <a:rPr lang="ru-RU" smtClean="0"/>
              <a:pPr/>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Дата 2"/>
          <p:cNvSpPr>
            <a:spLocks noGrp="1"/>
          </p:cNvSpPr>
          <p:nvPr>
            <p:ph type="dt" sz="half" idx="10"/>
          </p:nvPr>
        </p:nvSpPr>
        <p:spPr/>
        <p:txBody>
          <a:bodyPr/>
          <a:lstStyle/>
          <a:p>
            <a:fld id="{06C569A3-AAA5-4A4F-96B8-82EB16DAD559}" type="datetime1">
              <a:rPr lang="ru-RU" smtClean="0"/>
              <a:pPr/>
              <a:t>01.04.2025</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AF2F16DF-B750-4519-BCED-6CCA5504EFB6}" type="slidenum">
              <a:rPr lang="ru-RU" smtClean="0"/>
              <a:pPr/>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EFCBF887-6F6A-4DC2-A84D-EADB8EEBBF07}" type="datetime1">
              <a:rPr lang="ru-RU" smtClean="0"/>
              <a:pPr/>
              <a:t>01.04.2025</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AF2F16DF-B750-4519-BCED-6CCA5504EFB6}" type="slidenum">
              <a:rPr lang="ru-RU" smtClean="0"/>
              <a:pPr/>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a:t>Образец заголовка</a:t>
            </a:r>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Дата 4"/>
          <p:cNvSpPr>
            <a:spLocks noGrp="1"/>
          </p:cNvSpPr>
          <p:nvPr>
            <p:ph type="dt" sz="half" idx="10"/>
          </p:nvPr>
        </p:nvSpPr>
        <p:spPr/>
        <p:txBody>
          <a:bodyPr/>
          <a:lstStyle/>
          <a:p>
            <a:fld id="{610BB802-E3C8-474F-B153-8705CFC9E81A}" type="datetime1">
              <a:rPr lang="ru-RU" smtClean="0"/>
              <a:pPr/>
              <a:t>01.04.2025</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AF2F16DF-B750-4519-BCED-6CCA5504EFB6}" type="slidenum">
              <a:rPr lang="ru-RU" smtClean="0"/>
              <a:pPr/>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a:t>Образец заголовка</a:t>
            </a:r>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Дата 4"/>
          <p:cNvSpPr>
            <a:spLocks noGrp="1"/>
          </p:cNvSpPr>
          <p:nvPr>
            <p:ph type="dt" sz="half" idx="10"/>
          </p:nvPr>
        </p:nvSpPr>
        <p:spPr/>
        <p:txBody>
          <a:bodyPr/>
          <a:lstStyle/>
          <a:p>
            <a:fld id="{F35AE469-25F0-4013-8692-8FCA5F125A55}" type="datetime1">
              <a:rPr lang="ru-RU" smtClean="0"/>
              <a:pPr/>
              <a:t>01.04.2025</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AF2F16DF-B750-4519-BCED-6CCA5504EFB6}" type="slidenum">
              <a:rPr lang="ru-RU" smtClean="0"/>
              <a:pPr/>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a:t>Образец заголовка</a:t>
            </a:r>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574008-4DEC-4961-949A-B2042343DCB0}" type="datetime1">
              <a:rPr lang="ru-RU" smtClean="0"/>
              <a:pPr/>
              <a:t>01.04.2025</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2F16DF-B750-4519-BCED-6CCA5504EFB6}" type="slidenum">
              <a:rPr lang="ru-RU" smtClean="0"/>
              <a:pPr/>
              <a:t>‹#›</a:t>
            </a:fld>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6.wmf"/><Relationship Id="rId18" Type="http://schemas.openxmlformats.org/officeDocument/2006/relationships/oleObject" Target="../embeddings/oleObject8.bin"/><Relationship Id="rId3" Type="http://schemas.openxmlformats.org/officeDocument/2006/relationships/notesSlide" Target="../notesSlides/notesSlide2.xml"/><Relationship Id="rId7" Type="http://schemas.openxmlformats.org/officeDocument/2006/relationships/image" Target="../media/image3.wmf"/><Relationship Id="rId12" Type="http://schemas.openxmlformats.org/officeDocument/2006/relationships/oleObject" Target="../embeddings/oleObject5.bin"/><Relationship Id="rId17" Type="http://schemas.openxmlformats.org/officeDocument/2006/relationships/image" Target="../media/image8.wmf"/><Relationship Id="rId2" Type="http://schemas.openxmlformats.org/officeDocument/2006/relationships/slideLayout" Target="../slideLayouts/slideLayout1.xml"/><Relationship Id="rId16" Type="http://schemas.openxmlformats.org/officeDocument/2006/relationships/oleObject" Target="../embeddings/oleObject7.bin"/><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5.wmf"/><Relationship Id="rId5" Type="http://schemas.openxmlformats.org/officeDocument/2006/relationships/image" Target="../media/image2.wmf"/><Relationship Id="rId15" Type="http://schemas.openxmlformats.org/officeDocument/2006/relationships/image" Target="../media/image7.wmf"/><Relationship Id="rId10" Type="http://schemas.openxmlformats.org/officeDocument/2006/relationships/oleObject" Target="../embeddings/oleObject4.bin"/><Relationship Id="rId19" Type="http://schemas.openxmlformats.org/officeDocument/2006/relationships/image" Target="../media/image9.wmf"/><Relationship Id="rId4" Type="http://schemas.openxmlformats.org/officeDocument/2006/relationships/oleObject" Target="../embeddings/oleObject1.bin"/><Relationship Id="rId9" Type="http://schemas.openxmlformats.org/officeDocument/2006/relationships/image" Target="../media/image4.wmf"/><Relationship Id="rId14" Type="http://schemas.openxmlformats.org/officeDocument/2006/relationships/oleObject" Target="../embeddings/oleObject6.bin"/></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11.bin"/><Relationship Id="rId13" Type="http://schemas.openxmlformats.org/officeDocument/2006/relationships/image" Target="../media/image14.wmf"/><Relationship Id="rId18" Type="http://schemas.openxmlformats.org/officeDocument/2006/relationships/oleObject" Target="../embeddings/oleObject16.bin"/><Relationship Id="rId3" Type="http://schemas.openxmlformats.org/officeDocument/2006/relationships/notesSlide" Target="../notesSlides/notesSlide3.xml"/><Relationship Id="rId21" Type="http://schemas.openxmlformats.org/officeDocument/2006/relationships/image" Target="../media/image18.wmf"/><Relationship Id="rId7" Type="http://schemas.openxmlformats.org/officeDocument/2006/relationships/image" Target="../media/image11.wmf"/><Relationship Id="rId12" Type="http://schemas.openxmlformats.org/officeDocument/2006/relationships/oleObject" Target="../embeddings/oleObject13.bin"/><Relationship Id="rId17" Type="http://schemas.openxmlformats.org/officeDocument/2006/relationships/image" Target="../media/image16.wmf"/><Relationship Id="rId2" Type="http://schemas.openxmlformats.org/officeDocument/2006/relationships/slideLayout" Target="../slideLayouts/slideLayout1.xml"/><Relationship Id="rId16" Type="http://schemas.openxmlformats.org/officeDocument/2006/relationships/oleObject" Target="../embeddings/oleObject15.bin"/><Relationship Id="rId20" Type="http://schemas.openxmlformats.org/officeDocument/2006/relationships/oleObject" Target="../embeddings/oleObject17.bin"/><Relationship Id="rId1" Type="http://schemas.openxmlformats.org/officeDocument/2006/relationships/vmlDrawing" Target="../drawings/vmlDrawing2.vml"/><Relationship Id="rId6" Type="http://schemas.openxmlformats.org/officeDocument/2006/relationships/oleObject" Target="../embeddings/oleObject10.bin"/><Relationship Id="rId11" Type="http://schemas.openxmlformats.org/officeDocument/2006/relationships/image" Target="../media/image13.wmf"/><Relationship Id="rId5" Type="http://schemas.openxmlformats.org/officeDocument/2006/relationships/image" Target="../media/image10.wmf"/><Relationship Id="rId15" Type="http://schemas.openxmlformats.org/officeDocument/2006/relationships/image" Target="../media/image15.wmf"/><Relationship Id="rId10" Type="http://schemas.openxmlformats.org/officeDocument/2006/relationships/oleObject" Target="../embeddings/oleObject12.bin"/><Relationship Id="rId19" Type="http://schemas.openxmlformats.org/officeDocument/2006/relationships/image" Target="../media/image17.wmf"/><Relationship Id="rId4" Type="http://schemas.openxmlformats.org/officeDocument/2006/relationships/oleObject" Target="../embeddings/oleObject9.bin"/><Relationship Id="rId9" Type="http://schemas.openxmlformats.org/officeDocument/2006/relationships/image" Target="../media/image12.wmf"/><Relationship Id="rId14" Type="http://schemas.openxmlformats.org/officeDocument/2006/relationships/oleObject" Target="../embeddings/oleObject14.bin"/></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19.bin"/><Relationship Id="rId13" Type="http://schemas.openxmlformats.org/officeDocument/2006/relationships/image" Target="../media/image22.wmf"/><Relationship Id="rId18" Type="http://schemas.openxmlformats.org/officeDocument/2006/relationships/image" Target="../media/image30.wmf"/><Relationship Id="rId3" Type="http://schemas.openxmlformats.org/officeDocument/2006/relationships/notesSlide" Target="../notesSlides/notesSlide4.xml"/><Relationship Id="rId21" Type="http://schemas.openxmlformats.org/officeDocument/2006/relationships/oleObject" Target="../embeddings/oleObject25.bin"/><Relationship Id="rId7" Type="http://schemas.openxmlformats.org/officeDocument/2006/relationships/image" Target="../media/image19.wmf"/><Relationship Id="rId12" Type="http://schemas.openxmlformats.org/officeDocument/2006/relationships/oleObject" Target="../embeddings/oleObject21.bin"/><Relationship Id="rId17" Type="http://schemas.openxmlformats.org/officeDocument/2006/relationships/image" Target="../media/image24.wmf"/><Relationship Id="rId2" Type="http://schemas.openxmlformats.org/officeDocument/2006/relationships/slideLayout" Target="../slideLayouts/slideLayout1.xml"/><Relationship Id="rId16" Type="http://schemas.openxmlformats.org/officeDocument/2006/relationships/oleObject" Target="../embeddings/oleObject23.bin"/><Relationship Id="rId20" Type="http://schemas.openxmlformats.org/officeDocument/2006/relationships/image" Target="../media/image25.wmf"/><Relationship Id="rId1" Type="http://schemas.openxmlformats.org/officeDocument/2006/relationships/vmlDrawing" Target="../drawings/vmlDrawing3.vml"/><Relationship Id="rId6" Type="http://schemas.openxmlformats.org/officeDocument/2006/relationships/oleObject" Target="../embeddings/oleObject18.bin"/><Relationship Id="rId11" Type="http://schemas.openxmlformats.org/officeDocument/2006/relationships/image" Target="../media/image21.wmf"/><Relationship Id="rId24" Type="http://schemas.openxmlformats.org/officeDocument/2006/relationships/image" Target="../media/image27.wmf"/><Relationship Id="rId5" Type="http://schemas.openxmlformats.org/officeDocument/2006/relationships/image" Target="../media/image29.wmf"/><Relationship Id="rId15" Type="http://schemas.openxmlformats.org/officeDocument/2006/relationships/image" Target="../media/image23.wmf"/><Relationship Id="rId23" Type="http://schemas.openxmlformats.org/officeDocument/2006/relationships/oleObject" Target="../embeddings/oleObject26.bin"/><Relationship Id="rId10" Type="http://schemas.openxmlformats.org/officeDocument/2006/relationships/oleObject" Target="../embeddings/oleObject20.bin"/><Relationship Id="rId19" Type="http://schemas.openxmlformats.org/officeDocument/2006/relationships/oleObject" Target="../embeddings/oleObject24.bin"/><Relationship Id="rId4" Type="http://schemas.openxmlformats.org/officeDocument/2006/relationships/image" Target="../media/image28.wmf"/><Relationship Id="rId9" Type="http://schemas.openxmlformats.org/officeDocument/2006/relationships/image" Target="../media/image20.wmf"/><Relationship Id="rId14" Type="http://schemas.openxmlformats.org/officeDocument/2006/relationships/oleObject" Target="../embeddings/oleObject22.bin"/><Relationship Id="rId22" Type="http://schemas.openxmlformats.org/officeDocument/2006/relationships/image" Target="../media/image26.wmf"/></Relationships>
</file>

<file path=ppt/slides/_rels/slide7.xml.rels><?xml version="1.0" encoding="UTF-8" standalone="yes"?>
<Relationships xmlns="http://schemas.openxmlformats.org/package/2006/relationships"><Relationship Id="rId8" Type="http://schemas.openxmlformats.org/officeDocument/2006/relationships/image" Target="../media/image39.wmf"/><Relationship Id="rId13" Type="http://schemas.openxmlformats.org/officeDocument/2006/relationships/oleObject" Target="../embeddings/oleObject31.bin"/><Relationship Id="rId18" Type="http://schemas.openxmlformats.org/officeDocument/2006/relationships/image" Target="../media/image37.wmf"/><Relationship Id="rId3" Type="http://schemas.openxmlformats.org/officeDocument/2006/relationships/image" Target="../media/image38.wmf"/><Relationship Id="rId7" Type="http://schemas.openxmlformats.org/officeDocument/2006/relationships/image" Target="../media/image32.wmf"/><Relationship Id="rId12" Type="http://schemas.openxmlformats.org/officeDocument/2006/relationships/image" Target="../media/image34.wmf"/><Relationship Id="rId17" Type="http://schemas.openxmlformats.org/officeDocument/2006/relationships/oleObject" Target="../embeddings/oleObject33.bin"/><Relationship Id="rId2" Type="http://schemas.openxmlformats.org/officeDocument/2006/relationships/slideLayout" Target="../slideLayouts/slideLayout1.xml"/><Relationship Id="rId16" Type="http://schemas.openxmlformats.org/officeDocument/2006/relationships/image" Target="../media/image36.wmf"/><Relationship Id="rId1" Type="http://schemas.openxmlformats.org/officeDocument/2006/relationships/vmlDrawing" Target="../drawings/vmlDrawing4.vml"/><Relationship Id="rId6" Type="http://schemas.openxmlformats.org/officeDocument/2006/relationships/oleObject" Target="../embeddings/oleObject28.bin"/><Relationship Id="rId11" Type="http://schemas.openxmlformats.org/officeDocument/2006/relationships/oleObject" Target="../embeddings/oleObject30.bin"/><Relationship Id="rId5" Type="http://schemas.openxmlformats.org/officeDocument/2006/relationships/image" Target="../media/image31.wmf"/><Relationship Id="rId15" Type="http://schemas.openxmlformats.org/officeDocument/2006/relationships/oleObject" Target="../embeddings/oleObject32.bin"/><Relationship Id="rId10" Type="http://schemas.openxmlformats.org/officeDocument/2006/relationships/image" Target="../media/image33.wmf"/><Relationship Id="rId19" Type="http://schemas.openxmlformats.org/officeDocument/2006/relationships/image" Target="../media/image40.wmf"/><Relationship Id="rId4" Type="http://schemas.openxmlformats.org/officeDocument/2006/relationships/oleObject" Target="../embeddings/oleObject27.bin"/><Relationship Id="rId9" Type="http://schemas.openxmlformats.org/officeDocument/2006/relationships/oleObject" Target="../embeddings/oleObject29.bin"/><Relationship Id="rId14" Type="http://schemas.openxmlformats.org/officeDocument/2006/relationships/image" Target="../media/image35.wmf"/></Relationships>
</file>

<file path=ppt/slides/_rels/slide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692697"/>
            <a:ext cx="7772400" cy="2907754"/>
          </a:xfrm>
        </p:spPr>
        <p:txBody>
          <a:bodyPr>
            <a:normAutofit fontScale="90000"/>
          </a:bodyPr>
          <a:lstStyle/>
          <a:p>
            <a:br>
              <a:rPr lang="ru-RU" sz="2800" b="1" dirty="0"/>
            </a:br>
            <a:br>
              <a:rPr lang="ru-RU" sz="2800" b="1" dirty="0"/>
            </a:br>
            <a:br>
              <a:rPr lang="ru-RU" sz="2800" b="1" dirty="0"/>
            </a:br>
            <a:r>
              <a:rPr lang="en-US" sz="2800" b="1" dirty="0"/>
              <a:t>ON ONE SOLUTION OF THE PROBLEM OF STOCHASTIC LONGITUDINAL OSCILLATIONS OF A VISCOELASTIC ROPE WITH MOVING BOUNDARIES USING ARTIFICIAL INTELLIGENCE AND MACHINE LEARNING METHODS</a:t>
            </a:r>
            <a:br>
              <a:rPr lang="en-US" sz="2800" b="1" dirty="0"/>
            </a:br>
            <a:br>
              <a:rPr lang="ru-RU" sz="2800" dirty="0"/>
            </a:br>
            <a:endParaRPr lang="ru-RU" sz="2800" dirty="0">
              <a:latin typeface="Arial" pitchFamily="34" charset="0"/>
              <a:cs typeface="Arial" pitchFamily="34" charset="0"/>
            </a:endParaRPr>
          </a:p>
        </p:txBody>
      </p:sp>
      <p:sp>
        <p:nvSpPr>
          <p:cNvPr id="3" name="Подзаголовок 2"/>
          <p:cNvSpPr>
            <a:spLocks noGrp="1"/>
          </p:cNvSpPr>
          <p:nvPr>
            <p:ph type="subTitle" idx="1"/>
          </p:nvPr>
        </p:nvSpPr>
        <p:spPr>
          <a:xfrm>
            <a:off x="611560" y="3501008"/>
            <a:ext cx="7992888" cy="3024336"/>
          </a:xfrm>
        </p:spPr>
        <p:txBody>
          <a:bodyPr>
            <a:normAutofit/>
          </a:bodyPr>
          <a:lstStyle/>
          <a:p>
            <a:endParaRPr lang="ru-RU" sz="2000" dirty="0">
              <a:solidFill>
                <a:schemeClr val="tx1"/>
              </a:solidFill>
              <a:latin typeface="Arial" pitchFamily="34" charset="0"/>
              <a:cs typeface="Arial" pitchFamily="34" charset="0"/>
            </a:endParaRPr>
          </a:p>
          <a:p>
            <a:r>
              <a:rPr lang="en-US" sz="2000" dirty="0">
                <a:solidFill>
                  <a:schemeClr val="tx1"/>
                </a:solidFill>
                <a:latin typeface="Arial" pitchFamily="34" charset="0"/>
                <a:cs typeface="Arial" pitchFamily="34" charset="0"/>
              </a:rPr>
              <a:t>Vladislav L. Litvinov</a:t>
            </a:r>
            <a:endParaRPr lang="ru-RU" sz="2000" dirty="0">
              <a:solidFill>
                <a:schemeClr val="tx1"/>
              </a:solidFill>
              <a:latin typeface="Arial" pitchFamily="34" charset="0"/>
              <a:cs typeface="Arial" pitchFamily="34" charset="0"/>
            </a:endParaRPr>
          </a:p>
          <a:p>
            <a:endParaRPr lang="ru-RU" sz="2000" dirty="0">
              <a:solidFill>
                <a:schemeClr val="tx1"/>
              </a:solidFill>
              <a:latin typeface="Arial" pitchFamily="34" charset="0"/>
              <a:cs typeface="Arial" pitchFamily="34" charset="0"/>
            </a:endParaRPr>
          </a:p>
          <a:p>
            <a:r>
              <a:rPr lang="en-US" sz="2000" dirty="0">
                <a:solidFill>
                  <a:schemeClr val="tx1"/>
                </a:solidFill>
                <a:latin typeface="Arial" pitchFamily="34" charset="0"/>
                <a:cs typeface="Arial" pitchFamily="34" charset="0"/>
              </a:rPr>
              <a:t>Samara State Technical University</a:t>
            </a:r>
            <a:endParaRPr lang="ru-RU" sz="4000" dirty="0">
              <a:solidFill>
                <a:schemeClr val="tx1"/>
              </a:solidFill>
            </a:endParaRPr>
          </a:p>
          <a:p>
            <a:endParaRPr lang="ru-RU" sz="1800" dirty="0">
              <a:solidFill>
                <a:schemeClr val="tx1"/>
              </a:solidFill>
              <a:latin typeface="Arial" pitchFamily="34" charset="0"/>
              <a:cs typeface="Arial" pitchFamily="34" charset="0"/>
            </a:endParaRPr>
          </a:p>
          <a:p>
            <a:endParaRPr lang="ru-RU" sz="1800" dirty="0">
              <a:solidFill>
                <a:schemeClr val="tx1"/>
              </a:solidFill>
              <a:latin typeface="Arial" pitchFamily="34" charset="0"/>
              <a:cs typeface="Arial" pitchFamily="34" charset="0"/>
            </a:endParaRPr>
          </a:p>
          <a:p>
            <a:endParaRPr lang="ru-RU" sz="1800" dirty="0">
              <a:solidFill>
                <a:schemeClr val="tx1"/>
              </a:solidFill>
              <a:latin typeface="Arial" pitchFamily="34" charset="0"/>
              <a:cs typeface="Arial" pitchFamily="34" charset="0"/>
            </a:endParaRPr>
          </a:p>
          <a:p>
            <a:r>
              <a:rPr lang="en-US" sz="1800" dirty="0" err="1">
                <a:solidFill>
                  <a:schemeClr val="tx1"/>
                </a:solidFill>
                <a:latin typeface="Arial" pitchFamily="34" charset="0"/>
                <a:cs typeface="Arial" pitchFamily="34" charset="0"/>
              </a:rPr>
              <a:t>MathAI</a:t>
            </a:r>
            <a:r>
              <a:rPr lang="en-US" sz="1800" dirty="0">
                <a:solidFill>
                  <a:schemeClr val="tx1"/>
                </a:solidFill>
                <a:latin typeface="Arial" pitchFamily="34" charset="0"/>
                <a:cs typeface="Arial" pitchFamily="34" charset="0"/>
              </a:rPr>
              <a:t> 2025</a:t>
            </a:r>
            <a:endParaRPr lang="ru-RU" sz="1800" dirty="0">
              <a:solidFill>
                <a:schemeClr val="tx1"/>
              </a:solidFill>
              <a:latin typeface="Arial" pitchFamily="34" charset="0"/>
              <a:cs typeface="Arial" pitchFamily="34" charset="0"/>
            </a:endParaRPr>
          </a:p>
          <a:p>
            <a:endParaRPr lang="ru-RU" dirty="0">
              <a:latin typeface="Arial" pitchFamily="34" charset="0"/>
              <a:cs typeface="Arial"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p:txBody>
          <a:bodyPr/>
          <a:lstStyle/>
          <a:p>
            <a:fld id="{AF2F16DF-B750-4519-BCED-6CCA5504EFB6}" type="slidenum">
              <a:rPr lang="ru-RU" smtClean="0">
                <a:solidFill>
                  <a:schemeClr val="tx1"/>
                </a:solidFill>
                <a:latin typeface="Arial" pitchFamily="34" charset="0"/>
                <a:cs typeface="Arial" pitchFamily="34" charset="0"/>
              </a:rPr>
              <a:pPr/>
              <a:t>10</a:t>
            </a:fld>
            <a:endParaRPr lang="ru-RU" dirty="0">
              <a:solidFill>
                <a:schemeClr val="tx1"/>
              </a:solidFill>
              <a:latin typeface="Arial" pitchFamily="34" charset="0"/>
              <a:cs typeface="Arial" pitchFamily="34" charset="0"/>
            </a:endParaRPr>
          </a:p>
        </p:txBody>
      </p:sp>
      <p:sp>
        <p:nvSpPr>
          <p:cNvPr id="16" name="Заголовок 1"/>
          <p:cNvSpPr txBox="1">
            <a:spLocks/>
          </p:cNvSpPr>
          <p:nvPr/>
        </p:nvSpPr>
        <p:spPr>
          <a:xfrm>
            <a:off x="107504" y="188640"/>
            <a:ext cx="8892480" cy="908720"/>
          </a:xfrm>
          <a:prstGeom prst="rect">
            <a:avLst/>
          </a:prstGeom>
        </p:spPr>
        <p:txBody>
          <a:bodyPr vert="horz" lIns="91440" tIns="45720" rIns="91440" bIns="45720" rtlCol="0" anchor="ctr">
            <a:normAutofit/>
          </a:bodyPr>
          <a:lstStyle/>
          <a:p>
            <a:pPr lvl="0">
              <a:spcBef>
                <a:spcPct val="0"/>
              </a:spcBef>
            </a:pPr>
            <a:r>
              <a:rPr lang="en-US" sz="2400" dirty="0">
                <a:solidFill>
                  <a:schemeClr val="tx1"/>
                </a:solidFill>
                <a:latin typeface="Arial" pitchFamily="34" charset="0"/>
                <a:cs typeface="Arial" pitchFamily="34" charset="0"/>
              </a:rPr>
              <a:t>STOCHASTIC OSCILLATIONS OF THE ROPE </a:t>
            </a:r>
          </a:p>
          <a:p>
            <a:pPr lvl="0">
              <a:spcBef>
                <a:spcPct val="0"/>
              </a:spcBef>
            </a:pPr>
            <a:r>
              <a:rPr lang="en-US" sz="2400" dirty="0">
                <a:solidFill>
                  <a:schemeClr val="tx1"/>
                </a:solidFill>
                <a:latin typeface="Arial" pitchFamily="34" charset="0"/>
                <a:cs typeface="Arial" pitchFamily="34" charset="0"/>
              </a:rPr>
              <a:t>WITH MOVING BOUNDARIES</a:t>
            </a:r>
            <a:r>
              <a:rPr lang="ru-RU" sz="2400" dirty="0">
                <a:solidFill>
                  <a:schemeClr val="tx1"/>
                </a:solidFill>
                <a:latin typeface="Arial" pitchFamily="34" charset="0"/>
                <a:cs typeface="Arial" pitchFamily="34" charset="0"/>
              </a:rPr>
              <a:t> (3)</a:t>
            </a:r>
            <a:endParaRPr lang="en-US" sz="2400" dirty="0">
              <a:solidFill>
                <a:schemeClr val="tx1"/>
              </a:solidFill>
              <a:latin typeface="Arial" pitchFamily="34" charset="0"/>
              <a:cs typeface="Arial" pitchFamily="34" charset="0"/>
            </a:endParaRPr>
          </a:p>
          <a:p>
            <a:pPr lvl="0">
              <a:spcBef>
                <a:spcPct val="0"/>
              </a:spcBef>
            </a:pPr>
            <a:endParaRPr kumimoji="0" lang="ru-RU" sz="3600" b="0" i="0" u="none" strike="noStrike" kern="1200" cap="none" spc="0" normalizeH="0" baseline="0" noProof="0" dirty="0">
              <a:ln>
                <a:noFill/>
              </a:ln>
              <a:solidFill>
                <a:schemeClr val="tx1"/>
              </a:solidFill>
              <a:effectLst/>
              <a:uLnTx/>
              <a:uFillTx/>
              <a:latin typeface="Arial" pitchFamily="34" charset="0"/>
              <a:ea typeface="+mj-ea"/>
              <a:cs typeface="Arial" pitchFamily="34" charset="0"/>
            </a:endParaRPr>
          </a:p>
        </p:txBody>
      </p:sp>
      <p:sp>
        <p:nvSpPr>
          <p:cNvPr id="32" name="Прямоугольник 31"/>
          <p:cNvSpPr/>
          <p:nvPr/>
        </p:nvSpPr>
        <p:spPr>
          <a:xfrm>
            <a:off x="971600" y="836712"/>
            <a:ext cx="7272808" cy="1200329"/>
          </a:xfrm>
          <a:prstGeom prst="rect">
            <a:avLst/>
          </a:prstGeom>
        </p:spPr>
        <p:txBody>
          <a:bodyPr wrap="square">
            <a:spAutoFit/>
          </a:bodyPr>
          <a:lstStyle/>
          <a:p>
            <a:endParaRPr lang="ru-RU" dirty="0"/>
          </a:p>
          <a:p>
            <a:endParaRPr lang="ru-RU" dirty="0"/>
          </a:p>
          <a:p>
            <a:endParaRPr lang="ru-RU" dirty="0"/>
          </a:p>
          <a:p>
            <a:endParaRPr lang="ru-RU" dirty="0"/>
          </a:p>
        </p:txBody>
      </p:sp>
      <p:sp>
        <p:nvSpPr>
          <p:cNvPr id="102428" name="Rectangle 2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102430" name="Rectangle 3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102432" name="Rectangle 3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102434" name="Rectangle 3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102436" name="Rectangle 3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102438" name="Rectangle 3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pic>
        <p:nvPicPr>
          <p:cNvPr id="2" name="Рисунок 1">
            <a:extLst>
              <a:ext uri="{FF2B5EF4-FFF2-40B4-BE49-F238E27FC236}">
                <a16:creationId xmlns:a16="http://schemas.microsoft.com/office/drawing/2014/main" id="{708B29C7-260B-4606-B543-40E84A74E314}"/>
              </a:ext>
            </a:extLst>
          </p:cNvPr>
          <p:cNvPicPr>
            <a:picLocks noChangeAspect="1"/>
          </p:cNvPicPr>
          <p:nvPr/>
        </p:nvPicPr>
        <p:blipFill rotWithShape="1">
          <a:blip r:embed="rId2"/>
          <a:srcRect l="25588" t="17268" r="25588" b="6601"/>
          <a:stretch/>
        </p:blipFill>
        <p:spPr>
          <a:xfrm>
            <a:off x="971600" y="795636"/>
            <a:ext cx="6696744" cy="5873724"/>
          </a:xfrm>
          <a:prstGeom prst="rect">
            <a:avLst/>
          </a:prstGeom>
        </p:spPr>
      </p:pic>
    </p:spTree>
    <p:extLst>
      <p:ext uri="{BB962C8B-B14F-4D97-AF65-F5344CB8AC3E}">
        <p14:creationId xmlns:p14="http://schemas.microsoft.com/office/powerpoint/2010/main" val="27460003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p:txBody>
          <a:bodyPr/>
          <a:lstStyle/>
          <a:p>
            <a:fld id="{AF2F16DF-B750-4519-BCED-6CCA5504EFB6}" type="slidenum">
              <a:rPr lang="ru-RU" smtClean="0">
                <a:solidFill>
                  <a:schemeClr val="tx1"/>
                </a:solidFill>
                <a:latin typeface="Arial" pitchFamily="34" charset="0"/>
                <a:cs typeface="Arial" pitchFamily="34" charset="0"/>
              </a:rPr>
              <a:pPr/>
              <a:t>11</a:t>
            </a:fld>
            <a:endParaRPr lang="ru-RU" dirty="0">
              <a:solidFill>
                <a:schemeClr val="tx1"/>
              </a:solidFill>
              <a:latin typeface="Arial" pitchFamily="34" charset="0"/>
              <a:cs typeface="Arial" pitchFamily="34" charset="0"/>
            </a:endParaRPr>
          </a:p>
        </p:txBody>
      </p:sp>
      <p:sp>
        <p:nvSpPr>
          <p:cNvPr id="16" name="Заголовок 1"/>
          <p:cNvSpPr txBox="1">
            <a:spLocks/>
          </p:cNvSpPr>
          <p:nvPr/>
        </p:nvSpPr>
        <p:spPr>
          <a:xfrm>
            <a:off x="107504" y="188640"/>
            <a:ext cx="8892480" cy="908720"/>
          </a:xfrm>
          <a:prstGeom prst="rect">
            <a:avLst/>
          </a:prstGeom>
        </p:spPr>
        <p:txBody>
          <a:bodyPr vert="horz" lIns="91440" tIns="45720" rIns="91440" bIns="45720" rtlCol="0" anchor="ctr">
            <a:normAutofit/>
          </a:bodyPr>
          <a:lstStyle/>
          <a:p>
            <a:pPr lvl="0">
              <a:spcBef>
                <a:spcPct val="0"/>
              </a:spcBef>
            </a:pPr>
            <a:r>
              <a:rPr lang="en-US" sz="2400" dirty="0">
                <a:solidFill>
                  <a:schemeClr val="tx1"/>
                </a:solidFill>
                <a:latin typeface="Arial" pitchFamily="34" charset="0"/>
                <a:cs typeface="Arial" pitchFamily="34" charset="0"/>
              </a:rPr>
              <a:t>STOCHASTIC OSCILLATIONS OF THE ROPE </a:t>
            </a:r>
          </a:p>
          <a:p>
            <a:pPr lvl="0">
              <a:spcBef>
                <a:spcPct val="0"/>
              </a:spcBef>
            </a:pPr>
            <a:r>
              <a:rPr lang="en-US" sz="2400" dirty="0">
                <a:solidFill>
                  <a:schemeClr val="tx1"/>
                </a:solidFill>
                <a:latin typeface="Arial" pitchFamily="34" charset="0"/>
                <a:cs typeface="Arial" pitchFamily="34" charset="0"/>
              </a:rPr>
              <a:t>WITH MOVING BOUNDARIES</a:t>
            </a:r>
            <a:r>
              <a:rPr lang="ru-RU" sz="2400" dirty="0">
                <a:solidFill>
                  <a:schemeClr val="tx1"/>
                </a:solidFill>
                <a:latin typeface="Arial" pitchFamily="34" charset="0"/>
                <a:cs typeface="Arial" pitchFamily="34" charset="0"/>
              </a:rPr>
              <a:t> (4)</a:t>
            </a:r>
            <a:endParaRPr lang="en-US" sz="2400" dirty="0">
              <a:solidFill>
                <a:schemeClr val="tx1"/>
              </a:solidFill>
              <a:latin typeface="Arial" pitchFamily="34" charset="0"/>
              <a:cs typeface="Arial" pitchFamily="34" charset="0"/>
            </a:endParaRPr>
          </a:p>
          <a:p>
            <a:pPr lvl="0">
              <a:spcBef>
                <a:spcPct val="0"/>
              </a:spcBef>
            </a:pPr>
            <a:endParaRPr kumimoji="0" lang="ru-RU" sz="3600" b="0" i="0" u="none" strike="noStrike" kern="1200" cap="none" spc="0" normalizeH="0" baseline="0" noProof="0" dirty="0">
              <a:ln>
                <a:noFill/>
              </a:ln>
              <a:solidFill>
                <a:schemeClr val="tx1"/>
              </a:solidFill>
              <a:effectLst/>
              <a:uLnTx/>
              <a:uFillTx/>
              <a:latin typeface="Arial" pitchFamily="34" charset="0"/>
              <a:ea typeface="+mj-ea"/>
              <a:cs typeface="Arial" pitchFamily="34" charset="0"/>
            </a:endParaRPr>
          </a:p>
        </p:txBody>
      </p:sp>
      <p:sp>
        <p:nvSpPr>
          <p:cNvPr id="32" name="Прямоугольник 31"/>
          <p:cNvSpPr/>
          <p:nvPr/>
        </p:nvSpPr>
        <p:spPr>
          <a:xfrm>
            <a:off x="971600" y="836712"/>
            <a:ext cx="7272808" cy="1200329"/>
          </a:xfrm>
          <a:prstGeom prst="rect">
            <a:avLst/>
          </a:prstGeom>
        </p:spPr>
        <p:txBody>
          <a:bodyPr wrap="square">
            <a:spAutoFit/>
          </a:bodyPr>
          <a:lstStyle/>
          <a:p>
            <a:endParaRPr lang="ru-RU" dirty="0"/>
          </a:p>
          <a:p>
            <a:endParaRPr lang="ru-RU" dirty="0"/>
          </a:p>
          <a:p>
            <a:endParaRPr lang="ru-RU" dirty="0"/>
          </a:p>
          <a:p>
            <a:endParaRPr lang="ru-RU" dirty="0"/>
          </a:p>
        </p:txBody>
      </p:sp>
      <p:sp>
        <p:nvSpPr>
          <p:cNvPr id="102428" name="Rectangle 2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102430" name="Rectangle 3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102432" name="Rectangle 3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102434" name="Rectangle 3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102436" name="Rectangle 3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102438" name="Rectangle 3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pic>
        <p:nvPicPr>
          <p:cNvPr id="3" name="Рисунок 2">
            <a:extLst>
              <a:ext uri="{FF2B5EF4-FFF2-40B4-BE49-F238E27FC236}">
                <a16:creationId xmlns:a16="http://schemas.microsoft.com/office/drawing/2014/main" id="{F138CB15-F59C-44B5-BF87-F0CE884F3F19}"/>
              </a:ext>
            </a:extLst>
          </p:cNvPr>
          <p:cNvPicPr>
            <a:picLocks noChangeAspect="1"/>
          </p:cNvPicPr>
          <p:nvPr/>
        </p:nvPicPr>
        <p:blipFill rotWithShape="1">
          <a:blip r:embed="rId2"/>
          <a:srcRect l="23226" t="19201" r="23226" b="9401"/>
          <a:stretch/>
        </p:blipFill>
        <p:spPr>
          <a:xfrm>
            <a:off x="683568" y="859602"/>
            <a:ext cx="7170280" cy="5377710"/>
          </a:xfrm>
          <a:prstGeom prst="rect">
            <a:avLst/>
          </a:prstGeom>
        </p:spPr>
      </p:pic>
    </p:spTree>
    <p:extLst>
      <p:ext uri="{BB962C8B-B14F-4D97-AF65-F5344CB8AC3E}">
        <p14:creationId xmlns:p14="http://schemas.microsoft.com/office/powerpoint/2010/main" val="32004072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p:txBody>
          <a:bodyPr/>
          <a:lstStyle/>
          <a:p>
            <a:fld id="{AF2F16DF-B750-4519-BCED-6CCA5504EFB6}" type="slidenum">
              <a:rPr lang="ru-RU" smtClean="0">
                <a:solidFill>
                  <a:schemeClr val="tx1"/>
                </a:solidFill>
                <a:latin typeface="Arial" pitchFamily="34" charset="0"/>
                <a:cs typeface="Arial" pitchFamily="34" charset="0"/>
              </a:rPr>
              <a:pPr/>
              <a:t>12</a:t>
            </a:fld>
            <a:endParaRPr lang="ru-RU" dirty="0">
              <a:solidFill>
                <a:schemeClr val="tx1"/>
              </a:solidFill>
              <a:latin typeface="Arial" pitchFamily="34" charset="0"/>
              <a:cs typeface="Arial" pitchFamily="34" charset="0"/>
            </a:endParaRPr>
          </a:p>
        </p:txBody>
      </p:sp>
      <p:sp>
        <p:nvSpPr>
          <p:cNvPr id="16" name="Заголовок 1"/>
          <p:cNvSpPr txBox="1">
            <a:spLocks/>
          </p:cNvSpPr>
          <p:nvPr/>
        </p:nvSpPr>
        <p:spPr>
          <a:xfrm>
            <a:off x="107504" y="188640"/>
            <a:ext cx="8892480" cy="908720"/>
          </a:xfrm>
          <a:prstGeom prst="rect">
            <a:avLst/>
          </a:prstGeom>
        </p:spPr>
        <p:txBody>
          <a:bodyPr vert="horz" lIns="91440" tIns="45720" rIns="91440" bIns="45720" rtlCol="0" anchor="ctr">
            <a:normAutofit/>
          </a:bodyPr>
          <a:lstStyle/>
          <a:p>
            <a:pPr lvl="0">
              <a:spcBef>
                <a:spcPct val="0"/>
              </a:spcBef>
            </a:pPr>
            <a:r>
              <a:rPr lang="en-US" sz="2400" dirty="0">
                <a:solidFill>
                  <a:schemeClr val="tx1"/>
                </a:solidFill>
                <a:latin typeface="Arial" pitchFamily="34" charset="0"/>
                <a:cs typeface="Arial" pitchFamily="34" charset="0"/>
              </a:rPr>
              <a:t>STOCHASTIC OSCILLATIONS OF THE ROPE </a:t>
            </a:r>
          </a:p>
          <a:p>
            <a:pPr lvl="0">
              <a:spcBef>
                <a:spcPct val="0"/>
              </a:spcBef>
            </a:pPr>
            <a:r>
              <a:rPr lang="en-US" sz="2400" dirty="0">
                <a:solidFill>
                  <a:schemeClr val="tx1"/>
                </a:solidFill>
                <a:latin typeface="Arial" pitchFamily="34" charset="0"/>
                <a:cs typeface="Arial" pitchFamily="34" charset="0"/>
              </a:rPr>
              <a:t>WITH MOVING BOUNDARIES</a:t>
            </a:r>
            <a:r>
              <a:rPr lang="ru-RU" sz="2400" dirty="0">
                <a:solidFill>
                  <a:schemeClr val="tx1"/>
                </a:solidFill>
                <a:latin typeface="Arial" pitchFamily="34" charset="0"/>
                <a:cs typeface="Arial" pitchFamily="34" charset="0"/>
              </a:rPr>
              <a:t> (5)</a:t>
            </a:r>
            <a:endParaRPr lang="en-US" sz="2400" dirty="0">
              <a:solidFill>
                <a:schemeClr val="tx1"/>
              </a:solidFill>
              <a:latin typeface="Arial" pitchFamily="34" charset="0"/>
              <a:cs typeface="Arial" pitchFamily="34" charset="0"/>
            </a:endParaRPr>
          </a:p>
          <a:p>
            <a:pPr lvl="0">
              <a:spcBef>
                <a:spcPct val="0"/>
              </a:spcBef>
            </a:pPr>
            <a:endParaRPr kumimoji="0" lang="ru-RU" sz="3600" b="0" i="0" u="none" strike="noStrike" kern="1200" cap="none" spc="0" normalizeH="0" baseline="0" noProof="0" dirty="0">
              <a:ln>
                <a:noFill/>
              </a:ln>
              <a:solidFill>
                <a:schemeClr val="tx1"/>
              </a:solidFill>
              <a:effectLst/>
              <a:uLnTx/>
              <a:uFillTx/>
              <a:latin typeface="Arial" pitchFamily="34" charset="0"/>
              <a:ea typeface="+mj-ea"/>
              <a:cs typeface="Arial" pitchFamily="34" charset="0"/>
            </a:endParaRPr>
          </a:p>
        </p:txBody>
      </p:sp>
      <p:sp>
        <p:nvSpPr>
          <p:cNvPr id="32" name="Прямоугольник 31"/>
          <p:cNvSpPr/>
          <p:nvPr/>
        </p:nvSpPr>
        <p:spPr>
          <a:xfrm>
            <a:off x="971600" y="836712"/>
            <a:ext cx="7272808" cy="1200329"/>
          </a:xfrm>
          <a:prstGeom prst="rect">
            <a:avLst/>
          </a:prstGeom>
        </p:spPr>
        <p:txBody>
          <a:bodyPr wrap="square">
            <a:spAutoFit/>
          </a:bodyPr>
          <a:lstStyle/>
          <a:p>
            <a:endParaRPr lang="ru-RU" dirty="0"/>
          </a:p>
          <a:p>
            <a:endParaRPr lang="ru-RU" dirty="0"/>
          </a:p>
          <a:p>
            <a:endParaRPr lang="ru-RU" dirty="0"/>
          </a:p>
          <a:p>
            <a:endParaRPr lang="ru-RU" dirty="0"/>
          </a:p>
        </p:txBody>
      </p:sp>
      <p:sp>
        <p:nvSpPr>
          <p:cNvPr id="102428" name="Rectangle 2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102430" name="Rectangle 3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102432" name="Rectangle 3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102434" name="Rectangle 3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102436" name="Rectangle 3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102438" name="Rectangle 3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pic>
        <p:nvPicPr>
          <p:cNvPr id="2" name="Рисунок 1">
            <a:extLst>
              <a:ext uri="{FF2B5EF4-FFF2-40B4-BE49-F238E27FC236}">
                <a16:creationId xmlns:a16="http://schemas.microsoft.com/office/drawing/2014/main" id="{1B6B76DA-435F-4BA1-9745-D28D12637ED8}"/>
              </a:ext>
            </a:extLst>
          </p:cNvPr>
          <p:cNvPicPr>
            <a:picLocks noChangeAspect="1"/>
          </p:cNvPicPr>
          <p:nvPr/>
        </p:nvPicPr>
        <p:blipFill rotWithShape="1">
          <a:blip r:embed="rId2"/>
          <a:srcRect l="18500" t="22937" r="18500" b="6601"/>
          <a:stretch/>
        </p:blipFill>
        <p:spPr>
          <a:xfrm>
            <a:off x="363813" y="1022502"/>
            <a:ext cx="7954736" cy="5004586"/>
          </a:xfrm>
          <a:prstGeom prst="rect">
            <a:avLst/>
          </a:prstGeom>
        </p:spPr>
      </p:pic>
    </p:spTree>
    <p:extLst>
      <p:ext uri="{BB962C8B-B14F-4D97-AF65-F5344CB8AC3E}">
        <p14:creationId xmlns:p14="http://schemas.microsoft.com/office/powerpoint/2010/main" val="37721162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p:txBody>
          <a:bodyPr/>
          <a:lstStyle/>
          <a:p>
            <a:fld id="{AF2F16DF-B750-4519-BCED-6CCA5504EFB6}" type="slidenum">
              <a:rPr lang="ru-RU" smtClean="0">
                <a:solidFill>
                  <a:schemeClr val="tx1"/>
                </a:solidFill>
                <a:latin typeface="Arial" pitchFamily="34" charset="0"/>
                <a:cs typeface="Arial" pitchFamily="34" charset="0"/>
              </a:rPr>
              <a:pPr/>
              <a:t>13</a:t>
            </a:fld>
            <a:endParaRPr lang="ru-RU" dirty="0">
              <a:solidFill>
                <a:schemeClr val="tx1"/>
              </a:solidFill>
              <a:latin typeface="Arial" pitchFamily="34" charset="0"/>
              <a:cs typeface="Arial" pitchFamily="34" charset="0"/>
            </a:endParaRPr>
          </a:p>
        </p:txBody>
      </p:sp>
      <p:sp>
        <p:nvSpPr>
          <p:cNvPr id="16" name="Заголовок 1"/>
          <p:cNvSpPr txBox="1">
            <a:spLocks/>
          </p:cNvSpPr>
          <p:nvPr/>
        </p:nvSpPr>
        <p:spPr>
          <a:xfrm>
            <a:off x="107504" y="188640"/>
            <a:ext cx="8892480" cy="908720"/>
          </a:xfrm>
          <a:prstGeom prst="rect">
            <a:avLst/>
          </a:prstGeom>
        </p:spPr>
        <p:txBody>
          <a:bodyPr vert="horz" lIns="91440" tIns="45720" rIns="91440" bIns="45720" rtlCol="0" anchor="ctr">
            <a:normAutofit/>
          </a:bodyPr>
          <a:lstStyle/>
          <a:p>
            <a:pPr lvl="0">
              <a:spcBef>
                <a:spcPct val="0"/>
              </a:spcBef>
            </a:pPr>
            <a:r>
              <a:rPr lang="en-US" sz="2400" dirty="0">
                <a:solidFill>
                  <a:schemeClr val="tx1"/>
                </a:solidFill>
                <a:latin typeface="Arial" pitchFamily="34" charset="0"/>
                <a:cs typeface="Arial" pitchFamily="34" charset="0"/>
              </a:rPr>
              <a:t>APPLICATION OF ARTIFICIAL INTELLIGENCE AND MACHINE LEARNING</a:t>
            </a:r>
            <a:r>
              <a:rPr lang="ru-RU" sz="2400" dirty="0">
                <a:solidFill>
                  <a:schemeClr val="tx1"/>
                </a:solidFill>
                <a:latin typeface="Arial" pitchFamily="34" charset="0"/>
                <a:cs typeface="Arial" pitchFamily="34" charset="0"/>
              </a:rPr>
              <a:t> (1)</a:t>
            </a:r>
            <a:endParaRPr kumimoji="0" lang="ru-RU" sz="3600" b="0" i="0" u="none" strike="noStrike" kern="1200" cap="none" spc="0" normalizeH="0" baseline="0" noProof="0" dirty="0">
              <a:ln>
                <a:noFill/>
              </a:ln>
              <a:solidFill>
                <a:schemeClr val="tx1"/>
              </a:solidFill>
              <a:effectLst/>
              <a:uLnTx/>
              <a:uFillTx/>
              <a:latin typeface="Arial" pitchFamily="34" charset="0"/>
              <a:ea typeface="+mj-ea"/>
              <a:cs typeface="Arial" pitchFamily="34" charset="0"/>
            </a:endParaRPr>
          </a:p>
        </p:txBody>
      </p:sp>
      <p:sp>
        <p:nvSpPr>
          <p:cNvPr id="32" name="Прямоугольник 31"/>
          <p:cNvSpPr/>
          <p:nvPr/>
        </p:nvSpPr>
        <p:spPr>
          <a:xfrm>
            <a:off x="971600" y="836712"/>
            <a:ext cx="7272808" cy="1200329"/>
          </a:xfrm>
          <a:prstGeom prst="rect">
            <a:avLst/>
          </a:prstGeom>
        </p:spPr>
        <p:txBody>
          <a:bodyPr wrap="square">
            <a:spAutoFit/>
          </a:bodyPr>
          <a:lstStyle/>
          <a:p>
            <a:endParaRPr lang="ru-RU" dirty="0"/>
          </a:p>
          <a:p>
            <a:endParaRPr lang="ru-RU" dirty="0"/>
          </a:p>
          <a:p>
            <a:endParaRPr lang="ru-RU" dirty="0"/>
          </a:p>
          <a:p>
            <a:endParaRPr lang="ru-RU" dirty="0"/>
          </a:p>
        </p:txBody>
      </p:sp>
      <p:sp>
        <p:nvSpPr>
          <p:cNvPr id="102428" name="Rectangle 2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102430" name="Rectangle 3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102432" name="Rectangle 3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102434" name="Rectangle 3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102436" name="Rectangle 3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102438" name="Rectangle 3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pic>
        <p:nvPicPr>
          <p:cNvPr id="3" name="Рисунок 2">
            <a:extLst>
              <a:ext uri="{FF2B5EF4-FFF2-40B4-BE49-F238E27FC236}">
                <a16:creationId xmlns:a16="http://schemas.microsoft.com/office/drawing/2014/main" id="{024E5B4A-42B5-4421-BC4F-601EBBF9CCC6}"/>
              </a:ext>
            </a:extLst>
          </p:cNvPr>
          <p:cNvPicPr>
            <a:picLocks noChangeAspect="1"/>
          </p:cNvPicPr>
          <p:nvPr/>
        </p:nvPicPr>
        <p:blipFill rotWithShape="1">
          <a:blip r:embed="rId2"/>
          <a:srcRect l="24801" t="19201" r="24013" b="11355"/>
          <a:stretch/>
        </p:blipFill>
        <p:spPr>
          <a:xfrm>
            <a:off x="971600" y="1097360"/>
            <a:ext cx="7200800" cy="5495146"/>
          </a:xfrm>
          <a:prstGeom prst="rect">
            <a:avLst/>
          </a:prstGeom>
        </p:spPr>
      </p:pic>
    </p:spTree>
    <p:extLst>
      <p:ext uri="{BB962C8B-B14F-4D97-AF65-F5344CB8AC3E}">
        <p14:creationId xmlns:p14="http://schemas.microsoft.com/office/powerpoint/2010/main" val="7371617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p:txBody>
          <a:bodyPr/>
          <a:lstStyle/>
          <a:p>
            <a:fld id="{AF2F16DF-B750-4519-BCED-6CCA5504EFB6}" type="slidenum">
              <a:rPr lang="ru-RU" smtClean="0">
                <a:solidFill>
                  <a:schemeClr val="tx1"/>
                </a:solidFill>
                <a:latin typeface="Arial" pitchFamily="34" charset="0"/>
                <a:cs typeface="Arial" pitchFamily="34" charset="0"/>
              </a:rPr>
              <a:pPr/>
              <a:t>14</a:t>
            </a:fld>
            <a:endParaRPr lang="ru-RU" dirty="0">
              <a:solidFill>
                <a:schemeClr val="tx1"/>
              </a:solidFill>
              <a:latin typeface="Arial" pitchFamily="34" charset="0"/>
              <a:cs typeface="Arial" pitchFamily="34" charset="0"/>
            </a:endParaRPr>
          </a:p>
        </p:txBody>
      </p:sp>
      <p:sp>
        <p:nvSpPr>
          <p:cNvPr id="16" name="Заголовок 1"/>
          <p:cNvSpPr txBox="1">
            <a:spLocks/>
          </p:cNvSpPr>
          <p:nvPr/>
        </p:nvSpPr>
        <p:spPr>
          <a:xfrm>
            <a:off x="107504" y="188640"/>
            <a:ext cx="8892480" cy="908720"/>
          </a:xfrm>
          <a:prstGeom prst="rect">
            <a:avLst/>
          </a:prstGeom>
        </p:spPr>
        <p:txBody>
          <a:bodyPr vert="horz" lIns="91440" tIns="45720" rIns="91440" bIns="45720" rtlCol="0" anchor="ctr">
            <a:normAutofit/>
          </a:bodyPr>
          <a:lstStyle/>
          <a:p>
            <a:pPr lvl="0">
              <a:spcBef>
                <a:spcPct val="0"/>
              </a:spcBef>
            </a:pPr>
            <a:r>
              <a:rPr lang="en-US" sz="2400" dirty="0">
                <a:solidFill>
                  <a:schemeClr val="tx1"/>
                </a:solidFill>
                <a:latin typeface="Arial" pitchFamily="34" charset="0"/>
                <a:cs typeface="Arial" pitchFamily="34" charset="0"/>
              </a:rPr>
              <a:t>APPLICATION OF ARTIFICIAL INTELLIGENCE AND MACHINE LEARNING</a:t>
            </a:r>
            <a:r>
              <a:rPr lang="ru-RU" sz="2400" dirty="0">
                <a:solidFill>
                  <a:schemeClr val="tx1"/>
                </a:solidFill>
                <a:latin typeface="Arial" pitchFamily="34" charset="0"/>
                <a:cs typeface="Arial" pitchFamily="34" charset="0"/>
              </a:rPr>
              <a:t> (2)</a:t>
            </a:r>
            <a:endParaRPr kumimoji="0" lang="ru-RU" sz="3600" b="0" i="0" u="none" strike="noStrike" kern="1200" cap="none" spc="0" normalizeH="0" baseline="0" noProof="0" dirty="0">
              <a:ln>
                <a:noFill/>
              </a:ln>
              <a:solidFill>
                <a:schemeClr val="tx1"/>
              </a:solidFill>
              <a:effectLst/>
              <a:uLnTx/>
              <a:uFillTx/>
              <a:latin typeface="Arial" pitchFamily="34" charset="0"/>
              <a:ea typeface="+mj-ea"/>
              <a:cs typeface="Arial" pitchFamily="34" charset="0"/>
            </a:endParaRPr>
          </a:p>
        </p:txBody>
      </p:sp>
      <p:sp>
        <p:nvSpPr>
          <p:cNvPr id="32" name="Прямоугольник 31"/>
          <p:cNvSpPr/>
          <p:nvPr/>
        </p:nvSpPr>
        <p:spPr>
          <a:xfrm>
            <a:off x="971600" y="836712"/>
            <a:ext cx="7272808" cy="1200329"/>
          </a:xfrm>
          <a:prstGeom prst="rect">
            <a:avLst/>
          </a:prstGeom>
        </p:spPr>
        <p:txBody>
          <a:bodyPr wrap="square">
            <a:spAutoFit/>
          </a:bodyPr>
          <a:lstStyle/>
          <a:p>
            <a:endParaRPr lang="ru-RU" dirty="0"/>
          </a:p>
          <a:p>
            <a:endParaRPr lang="ru-RU" dirty="0"/>
          </a:p>
          <a:p>
            <a:endParaRPr lang="ru-RU" dirty="0"/>
          </a:p>
          <a:p>
            <a:endParaRPr lang="ru-RU" dirty="0"/>
          </a:p>
        </p:txBody>
      </p:sp>
      <p:sp>
        <p:nvSpPr>
          <p:cNvPr id="102428" name="Rectangle 2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102430" name="Rectangle 3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102432" name="Rectangle 3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102434" name="Rectangle 3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102436" name="Rectangle 3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102438" name="Rectangle 3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pic>
        <p:nvPicPr>
          <p:cNvPr id="2" name="Рисунок 1">
            <a:extLst>
              <a:ext uri="{FF2B5EF4-FFF2-40B4-BE49-F238E27FC236}">
                <a16:creationId xmlns:a16="http://schemas.microsoft.com/office/drawing/2014/main" id="{0E0459B1-A3EE-4F5F-BCBF-F67A270338A9}"/>
              </a:ext>
            </a:extLst>
          </p:cNvPr>
          <p:cNvPicPr>
            <a:picLocks noChangeAspect="1"/>
          </p:cNvPicPr>
          <p:nvPr/>
        </p:nvPicPr>
        <p:blipFill rotWithShape="1">
          <a:blip r:embed="rId2"/>
          <a:srcRect l="21651" t="22937" r="20863" b="8001"/>
          <a:stretch/>
        </p:blipFill>
        <p:spPr>
          <a:xfrm>
            <a:off x="539552" y="1063836"/>
            <a:ext cx="7549208" cy="5101468"/>
          </a:xfrm>
          <a:prstGeom prst="rect">
            <a:avLst/>
          </a:prstGeom>
        </p:spPr>
      </p:pic>
    </p:spTree>
    <p:extLst>
      <p:ext uri="{BB962C8B-B14F-4D97-AF65-F5344CB8AC3E}">
        <p14:creationId xmlns:p14="http://schemas.microsoft.com/office/powerpoint/2010/main" val="38978107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p:txBody>
          <a:bodyPr/>
          <a:lstStyle/>
          <a:p>
            <a:fld id="{AF2F16DF-B750-4519-BCED-6CCA5504EFB6}" type="slidenum">
              <a:rPr lang="ru-RU" smtClean="0">
                <a:solidFill>
                  <a:schemeClr val="tx1"/>
                </a:solidFill>
                <a:latin typeface="Arial" pitchFamily="34" charset="0"/>
                <a:cs typeface="Arial" pitchFamily="34" charset="0"/>
              </a:rPr>
              <a:pPr/>
              <a:t>15</a:t>
            </a:fld>
            <a:endParaRPr lang="ru-RU" dirty="0">
              <a:solidFill>
                <a:schemeClr val="tx1"/>
              </a:solidFill>
              <a:latin typeface="Arial" pitchFamily="34" charset="0"/>
              <a:cs typeface="Arial" pitchFamily="34" charset="0"/>
            </a:endParaRPr>
          </a:p>
        </p:txBody>
      </p:sp>
      <p:sp>
        <p:nvSpPr>
          <p:cNvPr id="16" name="Заголовок 1"/>
          <p:cNvSpPr txBox="1">
            <a:spLocks/>
          </p:cNvSpPr>
          <p:nvPr/>
        </p:nvSpPr>
        <p:spPr>
          <a:xfrm>
            <a:off x="107504" y="188640"/>
            <a:ext cx="8892480" cy="908720"/>
          </a:xfrm>
          <a:prstGeom prst="rect">
            <a:avLst/>
          </a:prstGeom>
        </p:spPr>
        <p:txBody>
          <a:bodyPr vert="horz" lIns="91440" tIns="45720" rIns="91440" bIns="45720" rtlCol="0" anchor="ctr">
            <a:normAutofit/>
          </a:bodyPr>
          <a:lstStyle/>
          <a:p>
            <a:pPr lvl="0">
              <a:spcBef>
                <a:spcPct val="0"/>
              </a:spcBef>
            </a:pPr>
            <a:r>
              <a:rPr lang="en-US" sz="2400" dirty="0">
                <a:solidFill>
                  <a:schemeClr val="tx1"/>
                </a:solidFill>
                <a:latin typeface="Arial" pitchFamily="34" charset="0"/>
                <a:cs typeface="Arial" pitchFamily="34" charset="0"/>
              </a:rPr>
              <a:t>APPLICATION OF ARTIFICIAL INTELLIGENCE AND MACHINE LEARNING</a:t>
            </a:r>
            <a:r>
              <a:rPr lang="ru-RU" sz="2400" dirty="0">
                <a:solidFill>
                  <a:schemeClr val="tx1"/>
                </a:solidFill>
                <a:latin typeface="Arial" pitchFamily="34" charset="0"/>
                <a:cs typeface="Arial" pitchFamily="34" charset="0"/>
              </a:rPr>
              <a:t> (3)</a:t>
            </a:r>
            <a:endParaRPr kumimoji="0" lang="ru-RU" sz="3600" b="0" i="0" u="none" strike="noStrike" kern="1200" cap="none" spc="0" normalizeH="0" baseline="0" noProof="0" dirty="0">
              <a:ln>
                <a:noFill/>
              </a:ln>
              <a:solidFill>
                <a:schemeClr val="tx1"/>
              </a:solidFill>
              <a:effectLst/>
              <a:uLnTx/>
              <a:uFillTx/>
              <a:latin typeface="Arial" pitchFamily="34" charset="0"/>
              <a:ea typeface="+mj-ea"/>
              <a:cs typeface="Arial" pitchFamily="34" charset="0"/>
            </a:endParaRPr>
          </a:p>
        </p:txBody>
      </p:sp>
      <p:sp>
        <p:nvSpPr>
          <p:cNvPr id="32" name="Прямоугольник 31"/>
          <p:cNvSpPr/>
          <p:nvPr/>
        </p:nvSpPr>
        <p:spPr>
          <a:xfrm>
            <a:off x="971600" y="836712"/>
            <a:ext cx="7272808" cy="1200329"/>
          </a:xfrm>
          <a:prstGeom prst="rect">
            <a:avLst/>
          </a:prstGeom>
        </p:spPr>
        <p:txBody>
          <a:bodyPr wrap="square">
            <a:spAutoFit/>
          </a:bodyPr>
          <a:lstStyle/>
          <a:p>
            <a:endParaRPr lang="ru-RU" dirty="0"/>
          </a:p>
          <a:p>
            <a:endParaRPr lang="ru-RU" dirty="0"/>
          </a:p>
          <a:p>
            <a:endParaRPr lang="ru-RU" dirty="0"/>
          </a:p>
          <a:p>
            <a:endParaRPr lang="ru-RU" dirty="0"/>
          </a:p>
        </p:txBody>
      </p:sp>
      <p:sp>
        <p:nvSpPr>
          <p:cNvPr id="102428" name="Rectangle 2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102430" name="Rectangle 3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102432" name="Rectangle 3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102434" name="Rectangle 3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102436" name="Rectangle 3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102438" name="Rectangle 3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pic>
        <p:nvPicPr>
          <p:cNvPr id="3" name="Рисунок 2">
            <a:extLst>
              <a:ext uri="{FF2B5EF4-FFF2-40B4-BE49-F238E27FC236}">
                <a16:creationId xmlns:a16="http://schemas.microsoft.com/office/drawing/2014/main" id="{722C5CCC-776C-4EE2-9C6B-B852F595B4AD}"/>
              </a:ext>
            </a:extLst>
          </p:cNvPr>
          <p:cNvPicPr>
            <a:picLocks noChangeAspect="1"/>
          </p:cNvPicPr>
          <p:nvPr/>
        </p:nvPicPr>
        <p:blipFill rotWithShape="1">
          <a:blip r:embed="rId2"/>
          <a:srcRect l="21651" t="20601" r="20075" b="32690"/>
          <a:stretch/>
        </p:blipFill>
        <p:spPr>
          <a:xfrm>
            <a:off x="438641" y="1514973"/>
            <a:ext cx="8266717" cy="3727177"/>
          </a:xfrm>
          <a:prstGeom prst="rect">
            <a:avLst/>
          </a:prstGeom>
        </p:spPr>
      </p:pic>
    </p:spTree>
    <p:extLst>
      <p:ext uri="{BB962C8B-B14F-4D97-AF65-F5344CB8AC3E}">
        <p14:creationId xmlns:p14="http://schemas.microsoft.com/office/powerpoint/2010/main" val="28907887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p:txBody>
          <a:bodyPr/>
          <a:lstStyle/>
          <a:p>
            <a:fld id="{AF2F16DF-B750-4519-BCED-6CCA5504EFB6}" type="slidenum">
              <a:rPr lang="ru-RU" smtClean="0">
                <a:solidFill>
                  <a:schemeClr val="tx1"/>
                </a:solidFill>
                <a:latin typeface="Arial" pitchFamily="34" charset="0"/>
                <a:cs typeface="Arial" pitchFamily="34" charset="0"/>
              </a:rPr>
              <a:pPr/>
              <a:t>16</a:t>
            </a:fld>
            <a:endParaRPr lang="ru-RU" dirty="0">
              <a:solidFill>
                <a:schemeClr val="tx1"/>
              </a:solidFill>
              <a:latin typeface="Arial" pitchFamily="34" charset="0"/>
              <a:cs typeface="Arial" pitchFamily="34" charset="0"/>
            </a:endParaRPr>
          </a:p>
        </p:txBody>
      </p:sp>
      <p:sp>
        <p:nvSpPr>
          <p:cNvPr id="16" name="Заголовок 1"/>
          <p:cNvSpPr txBox="1">
            <a:spLocks/>
          </p:cNvSpPr>
          <p:nvPr/>
        </p:nvSpPr>
        <p:spPr>
          <a:xfrm>
            <a:off x="107504" y="188640"/>
            <a:ext cx="8892480" cy="908720"/>
          </a:xfrm>
          <a:prstGeom prst="rect">
            <a:avLst/>
          </a:prstGeom>
        </p:spPr>
        <p:txBody>
          <a:bodyPr vert="horz" lIns="91440" tIns="45720" rIns="91440" bIns="45720" rtlCol="0" anchor="ctr">
            <a:normAutofit/>
          </a:bodyPr>
          <a:lstStyle/>
          <a:p>
            <a:pPr lvl="0">
              <a:spcBef>
                <a:spcPct val="0"/>
              </a:spcBef>
            </a:pPr>
            <a:r>
              <a:rPr lang="en-US" sz="2400" dirty="0">
                <a:solidFill>
                  <a:schemeClr val="tx1"/>
                </a:solidFill>
                <a:latin typeface="Arial" pitchFamily="34" charset="0"/>
                <a:cs typeface="Arial" pitchFamily="34" charset="0"/>
              </a:rPr>
              <a:t>APPLICATION OF ARTIFICIAL INTELLIGENCE AND MACHINE LEARNING</a:t>
            </a:r>
            <a:r>
              <a:rPr lang="ru-RU" sz="2400" dirty="0">
                <a:solidFill>
                  <a:schemeClr val="tx1"/>
                </a:solidFill>
                <a:latin typeface="Arial" pitchFamily="34" charset="0"/>
                <a:cs typeface="Arial" pitchFamily="34" charset="0"/>
              </a:rPr>
              <a:t> (4)</a:t>
            </a:r>
            <a:endParaRPr kumimoji="0" lang="ru-RU" sz="3600" b="0" i="0" u="none" strike="noStrike" kern="1200" cap="none" spc="0" normalizeH="0" baseline="0" noProof="0" dirty="0">
              <a:ln>
                <a:noFill/>
              </a:ln>
              <a:solidFill>
                <a:schemeClr val="tx1"/>
              </a:solidFill>
              <a:effectLst/>
              <a:uLnTx/>
              <a:uFillTx/>
              <a:latin typeface="Arial" pitchFamily="34" charset="0"/>
              <a:ea typeface="+mj-ea"/>
              <a:cs typeface="Arial" pitchFamily="34" charset="0"/>
            </a:endParaRPr>
          </a:p>
        </p:txBody>
      </p:sp>
      <p:sp>
        <p:nvSpPr>
          <p:cNvPr id="32" name="Прямоугольник 31"/>
          <p:cNvSpPr/>
          <p:nvPr/>
        </p:nvSpPr>
        <p:spPr>
          <a:xfrm>
            <a:off x="971600" y="836712"/>
            <a:ext cx="7272808" cy="1200329"/>
          </a:xfrm>
          <a:prstGeom prst="rect">
            <a:avLst/>
          </a:prstGeom>
        </p:spPr>
        <p:txBody>
          <a:bodyPr wrap="square">
            <a:spAutoFit/>
          </a:bodyPr>
          <a:lstStyle/>
          <a:p>
            <a:endParaRPr lang="ru-RU" dirty="0"/>
          </a:p>
          <a:p>
            <a:endParaRPr lang="ru-RU" dirty="0"/>
          </a:p>
          <a:p>
            <a:endParaRPr lang="ru-RU" dirty="0"/>
          </a:p>
          <a:p>
            <a:endParaRPr lang="ru-RU" dirty="0"/>
          </a:p>
        </p:txBody>
      </p:sp>
      <p:sp>
        <p:nvSpPr>
          <p:cNvPr id="102428" name="Rectangle 2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102430" name="Rectangle 3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102432" name="Rectangle 3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102434" name="Rectangle 3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102436" name="Rectangle 3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102438" name="Rectangle 3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pic>
        <p:nvPicPr>
          <p:cNvPr id="2" name="Рисунок 1">
            <a:extLst>
              <a:ext uri="{FF2B5EF4-FFF2-40B4-BE49-F238E27FC236}">
                <a16:creationId xmlns:a16="http://schemas.microsoft.com/office/drawing/2014/main" id="{F65405E0-1564-46A4-B55C-E02A30AA6DFB}"/>
              </a:ext>
            </a:extLst>
          </p:cNvPr>
          <p:cNvPicPr>
            <a:picLocks noChangeAspect="1"/>
          </p:cNvPicPr>
          <p:nvPr/>
        </p:nvPicPr>
        <p:blipFill rotWithShape="1">
          <a:blip r:embed="rId2"/>
          <a:srcRect l="26375" t="17268" r="26375" b="6601"/>
          <a:stretch/>
        </p:blipFill>
        <p:spPr>
          <a:xfrm>
            <a:off x="1369149" y="1056690"/>
            <a:ext cx="6192688" cy="5612670"/>
          </a:xfrm>
          <a:prstGeom prst="rect">
            <a:avLst/>
          </a:prstGeom>
        </p:spPr>
      </p:pic>
    </p:spTree>
    <p:extLst>
      <p:ext uri="{BB962C8B-B14F-4D97-AF65-F5344CB8AC3E}">
        <p14:creationId xmlns:p14="http://schemas.microsoft.com/office/powerpoint/2010/main" val="13777361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p:txBody>
          <a:bodyPr/>
          <a:lstStyle/>
          <a:p>
            <a:fld id="{AF2F16DF-B750-4519-BCED-6CCA5504EFB6}" type="slidenum">
              <a:rPr lang="ru-RU" smtClean="0">
                <a:solidFill>
                  <a:schemeClr val="tx1"/>
                </a:solidFill>
                <a:latin typeface="Arial" pitchFamily="34" charset="0"/>
                <a:cs typeface="Arial" pitchFamily="34" charset="0"/>
              </a:rPr>
              <a:pPr/>
              <a:t>17</a:t>
            </a:fld>
            <a:endParaRPr lang="ru-RU" dirty="0">
              <a:solidFill>
                <a:schemeClr val="tx1"/>
              </a:solidFill>
              <a:latin typeface="Arial" pitchFamily="34" charset="0"/>
              <a:cs typeface="Arial" pitchFamily="34" charset="0"/>
            </a:endParaRPr>
          </a:p>
        </p:txBody>
      </p:sp>
      <p:sp>
        <p:nvSpPr>
          <p:cNvPr id="16" name="Заголовок 1"/>
          <p:cNvSpPr txBox="1">
            <a:spLocks/>
          </p:cNvSpPr>
          <p:nvPr/>
        </p:nvSpPr>
        <p:spPr>
          <a:xfrm>
            <a:off x="107504" y="188640"/>
            <a:ext cx="8892480" cy="908720"/>
          </a:xfrm>
          <a:prstGeom prst="rect">
            <a:avLst/>
          </a:prstGeom>
        </p:spPr>
        <p:txBody>
          <a:bodyPr vert="horz" lIns="91440" tIns="45720" rIns="91440" bIns="45720" rtlCol="0" anchor="ctr">
            <a:normAutofit/>
          </a:bodyPr>
          <a:lstStyle/>
          <a:p>
            <a:pPr lvl="0">
              <a:spcBef>
                <a:spcPct val="0"/>
              </a:spcBef>
            </a:pPr>
            <a:r>
              <a:rPr lang="en-US" sz="2400" dirty="0">
                <a:solidFill>
                  <a:schemeClr val="tx1"/>
                </a:solidFill>
                <a:latin typeface="Arial" pitchFamily="34" charset="0"/>
                <a:cs typeface="Arial" pitchFamily="34" charset="0"/>
              </a:rPr>
              <a:t>APPLICATION OF ARTIFICIAL INTELLIGENCE AND MACHINE LEARNING</a:t>
            </a:r>
            <a:r>
              <a:rPr lang="ru-RU" sz="2400" dirty="0">
                <a:solidFill>
                  <a:schemeClr val="tx1"/>
                </a:solidFill>
                <a:latin typeface="Arial" pitchFamily="34" charset="0"/>
                <a:cs typeface="Arial" pitchFamily="34" charset="0"/>
              </a:rPr>
              <a:t> (5)</a:t>
            </a:r>
            <a:endParaRPr kumimoji="0" lang="ru-RU" sz="3600" b="0" i="0" u="none" strike="noStrike" kern="1200" cap="none" spc="0" normalizeH="0" baseline="0" noProof="0" dirty="0">
              <a:ln>
                <a:noFill/>
              </a:ln>
              <a:solidFill>
                <a:schemeClr val="tx1"/>
              </a:solidFill>
              <a:effectLst/>
              <a:uLnTx/>
              <a:uFillTx/>
              <a:latin typeface="Arial" pitchFamily="34" charset="0"/>
              <a:ea typeface="+mj-ea"/>
              <a:cs typeface="Arial" pitchFamily="34" charset="0"/>
            </a:endParaRPr>
          </a:p>
        </p:txBody>
      </p:sp>
      <p:sp>
        <p:nvSpPr>
          <p:cNvPr id="32" name="Прямоугольник 31"/>
          <p:cNvSpPr/>
          <p:nvPr/>
        </p:nvSpPr>
        <p:spPr>
          <a:xfrm>
            <a:off x="971600" y="836712"/>
            <a:ext cx="7272808" cy="1200329"/>
          </a:xfrm>
          <a:prstGeom prst="rect">
            <a:avLst/>
          </a:prstGeom>
        </p:spPr>
        <p:txBody>
          <a:bodyPr wrap="square">
            <a:spAutoFit/>
          </a:bodyPr>
          <a:lstStyle/>
          <a:p>
            <a:endParaRPr lang="ru-RU" dirty="0"/>
          </a:p>
          <a:p>
            <a:endParaRPr lang="ru-RU" dirty="0"/>
          </a:p>
          <a:p>
            <a:endParaRPr lang="ru-RU" dirty="0"/>
          </a:p>
          <a:p>
            <a:endParaRPr lang="ru-RU" dirty="0"/>
          </a:p>
        </p:txBody>
      </p:sp>
      <p:sp>
        <p:nvSpPr>
          <p:cNvPr id="102428" name="Rectangle 2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102430" name="Rectangle 3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102432" name="Rectangle 3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102434" name="Rectangle 3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102436" name="Rectangle 3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102438" name="Rectangle 3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pic>
        <p:nvPicPr>
          <p:cNvPr id="3" name="Рисунок 2">
            <a:extLst>
              <a:ext uri="{FF2B5EF4-FFF2-40B4-BE49-F238E27FC236}">
                <a16:creationId xmlns:a16="http://schemas.microsoft.com/office/drawing/2014/main" id="{3DD9511D-1E44-4FD9-A811-15F30708F6A8}"/>
              </a:ext>
            </a:extLst>
          </p:cNvPr>
          <p:cNvPicPr>
            <a:picLocks noChangeAspect="1"/>
          </p:cNvPicPr>
          <p:nvPr/>
        </p:nvPicPr>
        <p:blipFill rotWithShape="1">
          <a:blip r:embed="rId2"/>
          <a:srcRect l="21651" t="37400" r="20075" b="16400"/>
          <a:stretch/>
        </p:blipFill>
        <p:spPr>
          <a:xfrm>
            <a:off x="726318" y="1556792"/>
            <a:ext cx="7691363" cy="3429932"/>
          </a:xfrm>
          <a:prstGeom prst="rect">
            <a:avLst/>
          </a:prstGeom>
        </p:spPr>
      </p:pic>
    </p:spTree>
    <p:extLst>
      <p:ext uri="{BB962C8B-B14F-4D97-AF65-F5344CB8AC3E}">
        <p14:creationId xmlns:p14="http://schemas.microsoft.com/office/powerpoint/2010/main" val="41787835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p:txBody>
          <a:bodyPr/>
          <a:lstStyle/>
          <a:p>
            <a:fld id="{AF2F16DF-B750-4519-BCED-6CCA5504EFB6}" type="slidenum">
              <a:rPr lang="ru-RU" smtClean="0">
                <a:solidFill>
                  <a:schemeClr val="tx1"/>
                </a:solidFill>
                <a:latin typeface="Arial" pitchFamily="34" charset="0"/>
                <a:cs typeface="Arial" pitchFamily="34" charset="0"/>
              </a:rPr>
              <a:pPr/>
              <a:t>18</a:t>
            </a:fld>
            <a:endParaRPr lang="ru-RU" dirty="0">
              <a:solidFill>
                <a:schemeClr val="tx1"/>
              </a:solidFill>
              <a:latin typeface="Arial" pitchFamily="34" charset="0"/>
              <a:cs typeface="Arial" pitchFamily="34" charset="0"/>
            </a:endParaRPr>
          </a:p>
        </p:txBody>
      </p:sp>
      <p:sp>
        <p:nvSpPr>
          <p:cNvPr id="16" name="Заголовок 1"/>
          <p:cNvSpPr txBox="1">
            <a:spLocks/>
          </p:cNvSpPr>
          <p:nvPr/>
        </p:nvSpPr>
        <p:spPr>
          <a:xfrm>
            <a:off x="107504" y="188640"/>
            <a:ext cx="8892480" cy="908720"/>
          </a:xfrm>
          <a:prstGeom prst="rect">
            <a:avLst/>
          </a:prstGeom>
        </p:spPr>
        <p:txBody>
          <a:bodyPr vert="horz" lIns="91440" tIns="45720" rIns="91440" bIns="45720" rtlCol="0" anchor="ctr">
            <a:normAutofit/>
          </a:bodyPr>
          <a:lstStyle/>
          <a:p>
            <a:pPr lvl="0">
              <a:spcBef>
                <a:spcPct val="0"/>
              </a:spcBef>
            </a:pPr>
            <a:r>
              <a:rPr lang="en-US" sz="2400" dirty="0">
                <a:solidFill>
                  <a:schemeClr val="tx1"/>
                </a:solidFill>
                <a:latin typeface="Arial" pitchFamily="34" charset="0"/>
                <a:cs typeface="Arial" pitchFamily="34" charset="0"/>
              </a:rPr>
              <a:t>APPLICATION OF ARTIFICIAL INTELLIGENCE AND MACHINE LEARNING</a:t>
            </a:r>
            <a:r>
              <a:rPr lang="ru-RU" sz="2400" dirty="0">
                <a:solidFill>
                  <a:schemeClr val="tx1"/>
                </a:solidFill>
                <a:latin typeface="Arial" pitchFamily="34" charset="0"/>
                <a:cs typeface="Arial" pitchFamily="34" charset="0"/>
              </a:rPr>
              <a:t> (6)</a:t>
            </a:r>
            <a:endParaRPr kumimoji="0" lang="ru-RU" sz="3600" b="0" i="0" u="none" strike="noStrike" kern="1200" cap="none" spc="0" normalizeH="0" baseline="0" noProof="0" dirty="0">
              <a:ln>
                <a:noFill/>
              </a:ln>
              <a:solidFill>
                <a:schemeClr val="tx1"/>
              </a:solidFill>
              <a:effectLst/>
              <a:uLnTx/>
              <a:uFillTx/>
              <a:latin typeface="Arial" pitchFamily="34" charset="0"/>
              <a:ea typeface="+mj-ea"/>
              <a:cs typeface="Arial" pitchFamily="34" charset="0"/>
            </a:endParaRPr>
          </a:p>
        </p:txBody>
      </p:sp>
      <p:sp>
        <p:nvSpPr>
          <p:cNvPr id="32" name="Прямоугольник 31"/>
          <p:cNvSpPr/>
          <p:nvPr/>
        </p:nvSpPr>
        <p:spPr>
          <a:xfrm>
            <a:off x="971600" y="836712"/>
            <a:ext cx="7272808" cy="1200329"/>
          </a:xfrm>
          <a:prstGeom prst="rect">
            <a:avLst/>
          </a:prstGeom>
        </p:spPr>
        <p:txBody>
          <a:bodyPr wrap="square">
            <a:spAutoFit/>
          </a:bodyPr>
          <a:lstStyle/>
          <a:p>
            <a:endParaRPr lang="ru-RU" dirty="0"/>
          </a:p>
          <a:p>
            <a:endParaRPr lang="ru-RU" dirty="0"/>
          </a:p>
          <a:p>
            <a:endParaRPr lang="ru-RU" dirty="0"/>
          </a:p>
          <a:p>
            <a:endParaRPr lang="ru-RU" dirty="0"/>
          </a:p>
        </p:txBody>
      </p:sp>
      <p:sp>
        <p:nvSpPr>
          <p:cNvPr id="102428" name="Rectangle 2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102430" name="Rectangle 3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102432" name="Rectangle 3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102434" name="Rectangle 3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102436" name="Rectangle 3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102438" name="Rectangle 3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pic>
        <p:nvPicPr>
          <p:cNvPr id="6" name="Рисунок 5">
            <a:extLst>
              <a:ext uri="{FF2B5EF4-FFF2-40B4-BE49-F238E27FC236}">
                <a16:creationId xmlns:a16="http://schemas.microsoft.com/office/drawing/2014/main" id="{BC963C3C-6AB1-4BEC-A70A-636190151A2F}"/>
              </a:ext>
            </a:extLst>
          </p:cNvPr>
          <p:cNvPicPr>
            <a:picLocks noChangeAspect="1"/>
          </p:cNvPicPr>
          <p:nvPr/>
        </p:nvPicPr>
        <p:blipFill rotWithShape="1">
          <a:blip r:embed="rId2"/>
          <a:srcRect l="21651" t="19201" r="20863" b="47243"/>
          <a:stretch/>
        </p:blipFill>
        <p:spPr>
          <a:xfrm>
            <a:off x="789132" y="2348880"/>
            <a:ext cx="7416824" cy="2435273"/>
          </a:xfrm>
          <a:prstGeom prst="rect">
            <a:avLst/>
          </a:prstGeom>
        </p:spPr>
      </p:pic>
    </p:spTree>
    <p:extLst>
      <p:ext uri="{BB962C8B-B14F-4D97-AF65-F5344CB8AC3E}">
        <p14:creationId xmlns:p14="http://schemas.microsoft.com/office/powerpoint/2010/main" val="9818932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p:txBody>
          <a:bodyPr/>
          <a:lstStyle/>
          <a:p>
            <a:fld id="{AF2F16DF-B750-4519-BCED-6CCA5504EFB6}" type="slidenum">
              <a:rPr lang="ru-RU" smtClean="0">
                <a:solidFill>
                  <a:schemeClr val="tx1"/>
                </a:solidFill>
                <a:latin typeface="Arial" pitchFamily="34" charset="0"/>
                <a:cs typeface="Arial" pitchFamily="34" charset="0"/>
              </a:rPr>
              <a:pPr/>
              <a:t>19</a:t>
            </a:fld>
            <a:endParaRPr lang="ru-RU" dirty="0">
              <a:solidFill>
                <a:schemeClr val="tx1"/>
              </a:solidFill>
              <a:latin typeface="Arial" pitchFamily="34" charset="0"/>
              <a:cs typeface="Arial" pitchFamily="34" charset="0"/>
            </a:endParaRPr>
          </a:p>
        </p:txBody>
      </p:sp>
      <p:sp>
        <p:nvSpPr>
          <p:cNvPr id="5" name="Заголовок 1"/>
          <p:cNvSpPr txBox="1">
            <a:spLocks/>
          </p:cNvSpPr>
          <p:nvPr/>
        </p:nvSpPr>
        <p:spPr>
          <a:xfrm>
            <a:off x="395536" y="-288032"/>
            <a:ext cx="9144000" cy="1412776"/>
          </a:xfrm>
          <a:prstGeom prst="rect">
            <a:avLst/>
          </a:prstGeom>
        </p:spPr>
        <p:txBody>
          <a:bodyPr vert="horz" lIns="91440" tIns="45720" rIns="91440" bIns="45720" rtlCol="0" anchor="ctr">
            <a:normAutofit/>
          </a:bodyPr>
          <a:lstStyle/>
          <a:p>
            <a:pPr lvl="0">
              <a:spcBef>
                <a:spcPct val="0"/>
              </a:spcBef>
            </a:pPr>
            <a:r>
              <a:rPr lang="en-US" sz="2400" dirty="0">
                <a:solidFill>
                  <a:schemeClr val="tx1"/>
                </a:solidFill>
                <a:latin typeface="Arial" pitchFamily="34" charset="0"/>
                <a:cs typeface="Arial" pitchFamily="34" charset="0"/>
              </a:rPr>
              <a:t>SOFTWARE PACKAGE TB–ANALYSIS </a:t>
            </a:r>
            <a:endParaRPr kumimoji="0" lang="ru-RU" sz="3600" b="0" i="0" u="none" strike="noStrike" kern="1200" cap="none" spc="0" normalizeH="0" baseline="0" noProof="0" dirty="0">
              <a:ln>
                <a:noFill/>
              </a:ln>
              <a:solidFill>
                <a:schemeClr val="tx1"/>
              </a:solidFill>
              <a:effectLst/>
              <a:uLnTx/>
              <a:uFillTx/>
              <a:latin typeface="Arial" pitchFamily="34" charset="0"/>
              <a:ea typeface="+mj-ea"/>
              <a:cs typeface="Arial" pitchFamily="34" charset="0"/>
            </a:endParaRPr>
          </a:p>
        </p:txBody>
      </p:sp>
      <p:sp>
        <p:nvSpPr>
          <p:cNvPr id="8" name="TextBox 7">
            <a:extLst>
              <a:ext uri="{FF2B5EF4-FFF2-40B4-BE49-F238E27FC236}">
                <a16:creationId xmlns:a16="http://schemas.microsoft.com/office/drawing/2014/main" id="{051D7446-360D-49BF-81C1-ACEF8CE45DCA}"/>
              </a:ext>
            </a:extLst>
          </p:cNvPr>
          <p:cNvSpPr txBox="1"/>
          <p:nvPr/>
        </p:nvSpPr>
        <p:spPr>
          <a:xfrm>
            <a:off x="539552" y="1124744"/>
            <a:ext cx="8064895" cy="4503284"/>
          </a:xfrm>
          <a:prstGeom prst="rect">
            <a:avLst/>
          </a:prstGeom>
          <a:noFill/>
        </p:spPr>
        <p:txBody>
          <a:bodyPr wrap="square">
            <a:spAutoFit/>
          </a:bodyPr>
          <a:lstStyle/>
          <a:p>
            <a:pPr indent="457200" algn="just">
              <a:lnSpc>
                <a:spcPct val="120000"/>
              </a:lnSpc>
            </a:pPr>
            <a:r>
              <a:rPr lang="en-US" sz="1600" dirty="0">
                <a:effectLst/>
                <a:latin typeface="Times New Roman" panose="02020603050405020304" pitchFamily="18" charset="0"/>
                <a:ea typeface="Times New Roman" panose="02020603050405020304" pitchFamily="18" charset="0"/>
              </a:rPr>
              <a:t>The developed software package "TB–Analysis" is designed to solve a certain class of one–dimensional boundary value problems with moving boundaries, as well as for mathematical modeling and analysis of the resonant properties of objects whose states are described by these boundary value problems. The software package also allows for the selection of model parameters to prevent resonance phenomena using artificial intelligence (AI). The software was developed in the </a:t>
            </a:r>
            <a:r>
              <a:rPr lang="en-US" sz="1600" dirty="0" err="1">
                <a:effectLst/>
                <a:latin typeface="Times New Roman" panose="02020603050405020304" pitchFamily="18" charset="0"/>
                <a:ea typeface="Times New Roman" panose="02020603050405020304" pitchFamily="18" charset="0"/>
              </a:rPr>
              <a:t>Matlab</a:t>
            </a:r>
            <a:r>
              <a:rPr lang="en-US" sz="1600" dirty="0">
                <a:effectLst/>
                <a:latin typeface="Times New Roman" panose="02020603050405020304" pitchFamily="18" charset="0"/>
                <a:ea typeface="Times New Roman" panose="02020603050405020304" pitchFamily="18" charset="0"/>
              </a:rPr>
              <a:t>, Python environment environment as a standalone application. </a:t>
            </a:r>
            <a:endParaRPr lang="ru-RU" sz="1600" dirty="0">
              <a:effectLst/>
              <a:latin typeface="Times New Roman" panose="02020603050405020304" pitchFamily="18" charset="0"/>
              <a:ea typeface="Times New Roman" panose="02020603050405020304" pitchFamily="18" charset="0"/>
            </a:endParaRPr>
          </a:p>
          <a:p>
            <a:pPr indent="457200" algn="just">
              <a:lnSpc>
                <a:spcPct val="120000"/>
              </a:lnSpc>
            </a:pPr>
            <a:r>
              <a:rPr lang="en-US" sz="1600" dirty="0">
                <a:effectLst/>
                <a:latin typeface="Times New Roman" panose="02020603050405020304" pitchFamily="18" charset="0"/>
                <a:ea typeface="Times New Roman" panose="02020603050405020304" pitchFamily="18" charset="0"/>
              </a:rPr>
              <a:t>The user interface of the "TB–Analysis" software package consists of four windows, one of which is the startup window. This window appears when the program is launched, and the other windows can be accessed from the startup window. Additionally, these windows can be accessed from one another via a menu. The startup window of "TB–Analysis" contains three active buttons with schematic illustrations, which launch the following main modules of the software package:</a:t>
            </a:r>
            <a:endParaRPr lang="ru-RU" sz="1600" dirty="0">
              <a:effectLst/>
              <a:latin typeface="Calibri" panose="020F0502020204030204" pitchFamily="34" charset="0"/>
              <a:ea typeface="Times New Roman" panose="02020603050405020304" pitchFamily="18" charset="0"/>
            </a:endParaRPr>
          </a:p>
          <a:p>
            <a:pPr indent="457200" algn="just">
              <a:lnSpc>
                <a:spcPct val="120000"/>
              </a:lnSpc>
            </a:pPr>
            <a:r>
              <a:rPr lang="en-US" sz="1600" dirty="0">
                <a:effectLst/>
                <a:latin typeface="Times New Roman" panose="02020603050405020304" pitchFamily="18" charset="0"/>
                <a:ea typeface="Times New Roman" panose="02020603050405020304" pitchFamily="18" charset="0"/>
              </a:rPr>
              <a:t>1.Investigation of solutions to model boundary value problems;</a:t>
            </a:r>
            <a:endParaRPr lang="ru-RU" sz="1600" dirty="0">
              <a:effectLst/>
              <a:latin typeface="Calibri" panose="020F0502020204030204" pitchFamily="34" charset="0"/>
              <a:ea typeface="Times New Roman" panose="02020603050405020304" pitchFamily="18" charset="0"/>
            </a:endParaRPr>
          </a:p>
          <a:p>
            <a:pPr indent="457200" algn="just">
              <a:lnSpc>
                <a:spcPct val="120000"/>
              </a:lnSpc>
            </a:pPr>
            <a:r>
              <a:rPr lang="en-US" sz="1600" dirty="0">
                <a:effectLst/>
                <a:latin typeface="Times New Roman" panose="02020603050405020304" pitchFamily="18" charset="0"/>
                <a:ea typeface="Times New Roman" panose="02020603050405020304" pitchFamily="18" charset="0"/>
              </a:rPr>
              <a:t>2.Analysis of resonant properties of models;</a:t>
            </a:r>
            <a:endParaRPr lang="ru-RU" sz="1600" dirty="0">
              <a:effectLst/>
              <a:latin typeface="Calibri" panose="020F0502020204030204" pitchFamily="34" charset="0"/>
              <a:ea typeface="Times New Roman" panose="02020603050405020304" pitchFamily="18" charset="0"/>
            </a:endParaRPr>
          </a:p>
          <a:p>
            <a:pPr indent="457200" algn="just">
              <a:lnSpc>
                <a:spcPct val="120000"/>
              </a:lnSpc>
            </a:pPr>
            <a:r>
              <a:rPr lang="en-US" sz="1600" dirty="0">
                <a:effectLst/>
                <a:latin typeface="Times New Roman" panose="02020603050405020304" pitchFamily="18" charset="0"/>
                <a:ea typeface="Times New Roman" panose="02020603050405020304" pitchFamily="18" charset="0"/>
              </a:rPr>
              <a:t>3. Management of resonance phenomena.</a:t>
            </a:r>
            <a:endParaRPr lang="ru-RU" sz="1600" dirty="0">
              <a:effectLst/>
              <a:latin typeface="Calibri" panose="020F0502020204030204" pitchFamily="34" charset="0"/>
              <a:ea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p:txBody>
          <a:bodyPr/>
          <a:lstStyle/>
          <a:p>
            <a:fld id="{AF2F16DF-B750-4519-BCED-6CCA5504EFB6}" type="slidenum">
              <a:rPr lang="ru-RU" smtClean="0">
                <a:solidFill>
                  <a:schemeClr val="tx1"/>
                </a:solidFill>
                <a:latin typeface="Arial" pitchFamily="34" charset="0"/>
                <a:cs typeface="Arial" pitchFamily="34" charset="0"/>
              </a:rPr>
              <a:pPr/>
              <a:t>2</a:t>
            </a:fld>
            <a:endParaRPr lang="ru-RU" dirty="0">
              <a:solidFill>
                <a:schemeClr val="tx1"/>
              </a:solidFill>
              <a:latin typeface="Arial" pitchFamily="34" charset="0"/>
              <a:cs typeface="Arial" pitchFamily="34" charset="0"/>
            </a:endParaRPr>
          </a:p>
        </p:txBody>
      </p:sp>
      <p:sp>
        <p:nvSpPr>
          <p:cNvPr id="5" name="Заголовок 1"/>
          <p:cNvSpPr txBox="1">
            <a:spLocks/>
          </p:cNvSpPr>
          <p:nvPr/>
        </p:nvSpPr>
        <p:spPr>
          <a:xfrm>
            <a:off x="0" y="0"/>
            <a:ext cx="5796136" cy="908720"/>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ru-RU" sz="3600" b="0" i="0" u="none" strike="noStrike" kern="1200" cap="none" spc="0" normalizeH="0" baseline="0" noProof="0" dirty="0">
                <a:ln>
                  <a:noFill/>
                </a:ln>
                <a:solidFill>
                  <a:schemeClr val="tx1"/>
                </a:solidFill>
                <a:effectLst/>
                <a:uLnTx/>
                <a:uFillTx/>
                <a:latin typeface="Arial" pitchFamily="34" charset="0"/>
                <a:ea typeface="+mj-ea"/>
                <a:cs typeface="Arial" pitchFamily="34" charset="0"/>
              </a:rPr>
              <a:t>   </a:t>
            </a:r>
            <a:r>
              <a:rPr kumimoji="0" lang="en-US" sz="2400" b="0" i="0" u="none" strike="noStrike" kern="1200" cap="none" spc="0" normalizeH="0" baseline="0" noProof="0" dirty="0">
                <a:ln>
                  <a:noFill/>
                </a:ln>
                <a:solidFill>
                  <a:schemeClr val="tx1"/>
                </a:solidFill>
                <a:effectLst/>
                <a:uLnTx/>
                <a:uFillTx/>
                <a:latin typeface="Arial" pitchFamily="34" charset="0"/>
                <a:ea typeface="+mj-ea"/>
                <a:cs typeface="Arial" pitchFamily="34" charset="0"/>
              </a:rPr>
              <a:t>Relevance of the topic</a:t>
            </a:r>
            <a:endParaRPr kumimoji="0" lang="ru-RU" sz="2400" b="0" i="0" u="none" strike="noStrike" kern="1200" cap="none" spc="0" normalizeH="0" baseline="0" noProof="0" dirty="0">
              <a:ln>
                <a:noFill/>
              </a:ln>
              <a:solidFill>
                <a:schemeClr val="tx1"/>
              </a:solidFill>
              <a:effectLst/>
              <a:uLnTx/>
              <a:uFillTx/>
              <a:latin typeface="Arial" pitchFamily="34" charset="0"/>
              <a:ea typeface="+mj-ea"/>
              <a:cs typeface="Arial" pitchFamily="34" charset="0"/>
            </a:endParaRPr>
          </a:p>
        </p:txBody>
      </p:sp>
      <p:sp>
        <p:nvSpPr>
          <p:cNvPr id="49165" name="Rectangle 13"/>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49167" name="Rectangle 1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49169" name="Rectangle 17"/>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49171" name="Rectangle 19"/>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28" name="Rectangle 1"/>
          <p:cNvSpPr>
            <a:spLocks noChangeArrowheads="1"/>
          </p:cNvSpPr>
          <p:nvPr/>
        </p:nvSpPr>
        <p:spPr bwMode="auto">
          <a:xfrm>
            <a:off x="431540" y="797510"/>
            <a:ext cx="8280920" cy="526297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indent="457200" algn="just"/>
            <a:r>
              <a:rPr lang="en-US" sz="1200" b="1" dirty="0">
                <a:solidFill>
                  <a:srgbClr val="0070C0"/>
                </a:solidFill>
                <a:latin typeface="Arial" pitchFamily="34" charset="0"/>
                <a:cs typeface="Arial" pitchFamily="34" charset="0"/>
              </a:rPr>
              <a:t>Systems, the boundaries of which are moving, are widespread in technology (ropes of hoisting installations [1–5, 7, 8], flexible transmission links [6], etc.). The presence of moving boundaries causes significant difficulties in describing such systems.   </a:t>
            </a:r>
          </a:p>
          <a:p>
            <a:pPr indent="457200" algn="just"/>
            <a:r>
              <a:rPr lang="en-US" sz="1200" b="1" dirty="0">
                <a:solidFill>
                  <a:srgbClr val="0070C0"/>
                </a:solidFill>
                <a:latin typeface="Arial" pitchFamily="34" charset="0"/>
                <a:cs typeface="Arial" pitchFamily="34" charset="0"/>
              </a:rPr>
              <a:t>The solution is implemented in dimensionless variables using the TB–Analysis software package developed in the </a:t>
            </a:r>
            <a:r>
              <a:rPr lang="en-US" sz="1200" b="1" dirty="0" err="1">
                <a:solidFill>
                  <a:srgbClr val="0070C0"/>
                </a:solidFill>
                <a:latin typeface="Arial" pitchFamily="34" charset="0"/>
                <a:cs typeface="Arial" pitchFamily="34" charset="0"/>
              </a:rPr>
              <a:t>Matlab</a:t>
            </a:r>
            <a:r>
              <a:rPr lang="en-US" sz="1200" b="1" dirty="0">
                <a:solidFill>
                  <a:srgbClr val="0070C0"/>
                </a:solidFill>
                <a:latin typeface="Arial" pitchFamily="34" charset="0"/>
                <a:cs typeface="Arial" pitchFamily="34" charset="0"/>
              </a:rPr>
              <a:t>, Python environment, which allows using the obtained results to calculate a wide range of technical objects. The TB–Analysis software package contains a module – resonance phenomena management. The "Resonance phenomena management" command is designed to determine the resonance region and identify resonance prevention conditions imposed on the model parameters using AI.</a:t>
            </a:r>
          </a:p>
          <a:p>
            <a:pPr indent="457200" algn="just"/>
            <a:r>
              <a:rPr lang="en-US" sz="1200" b="1" dirty="0">
                <a:solidFill>
                  <a:srgbClr val="0070C0"/>
                </a:solidFill>
                <a:latin typeface="Arial" pitchFamily="34" charset="0"/>
                <a:cs typeface="Arial" pitchFamily="34" charset="0"/>
              </a:rPr>
              <a:t>In addition, it is recognized that deterministic modeling of systems cannot be adequate for some types of problems, so it is necessary to move on to probabilistic–statistical, where random variables and stochastic oscillations are present. </a:t>
            </a:r>
          </a:p>
          <a:p>
            <a:pPr indent="457200" algn="just"/>
            <a:r>
              <a:rPr lang="en-US" sz="1200" b="1" dirty="0">
                <a:solidFill>
                  <a:srgbClr val="0070C0"/>
                </a:solidFill>
                <a:latin typeface="Arial" pitchFamily="34" charset="0"/>
                <a:cs typeface="Arial" pitchFamily="34" charset="0"/>
              </a:rPr>
              <a:t>Using artificial intelligence, the resonant frequencies of the system, as well as the conditions under which resonance can be prevented, were determined. The optimization of the system parameters under which the probability of resonance is minimal was carried out. Data was collected – amplitude–frequency characteristics of the system. Key parameters that affect resonance were determined. A neural network was trained on the data. In this case, the network predicts resonant frequencies and suggests optimal parameters.  Nonlinear regression methods were used to determine the resonance conditions. In case of insufficient data, the data synthesis method – the Monte Carlo method – was used. ML methods were used to analyze which system parameters have the greatest influence on resonance. Clustering algorithms (k–means) were used to group frequencies at which the system is most vulnerable. Graphs of amplitude–frequency characteristics were constructed to clearly identify resonant areas. To prevent resonance, optimization of parameters was carried out using the gradient descent method to adjust system parameters, such as increasing damping and changing rigidity. Adaptive control methods and neural networks were used for dynamic adjustment of the system in real time. </a:t>
            </a:r>
          </a:p>
          <a:p>
            <a:pPr indent="457200" algn="just"/>
            <a:r>
              <a:rPr lang="en-US" sz="1200" b="1" dirty="0">
                <a:solidFill>
                  <a:srgbClr val="0070C0"/>
                </a:solidFill>
                <a:latin typeface="Arial" pitchFamily="34" charset="0"/>
                <a:cs typeface="Arial" pitchFamily="34" charset="0"/>
              </a:rPr>
              <a:t>The results of the AI work are tested on a mathematical model. Calculations confirmed that the proposed parameters really prevent resonance. This paper proposes an approach based on the application of artificial intelligence (AI) and machine learning (ML) methods, which not only improves the accuracy of calculations but also significantly reduces the time required to find optimal system parameters.</a:t>
            </a:r>
          </a:p>
        </p:txBody>
      </p:sp>
      <p:sp>
        <p:nvSpPr>
          <p:cNvPr id="49173" name="Rectangle 2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одзаголовок 2"/>
          <p:cNvSpPr>
            <a:spLocks noGrp="1"/>
          </p:cNvSpPr>
          <p:nvPr>
            <p:ph type="subTitle" idx="1"/>
          </p:nvPr>
        </p:nvSpPr>
        <p:spPr>
          <a:xfrm>
            <a:off x="1331640" y="5398813"/>
            <a:ext cx="6840760" cy="1248544"/>
          </a:xfrm>
        </p:spPr>
        <p:txBody>
          <a:bodyPr>
            <a:normAutofit fontScale="85000" lnSpcReduction="20000"/>
          </a:bodyPr>
          <a:lstStyle/>
          <a:p>
            <a:endParaRPr lang="ru-RU" sz="1400" dirty="0">
              <a:solidFill>
                <a:schemeClr val="tx1"/>
              </a:solidFill>
              <a:latin typeface="Arial" pitchFamily="34" charset="0"/>
              <a:cs typeface="Arial" pitchFamily="34" charset="0"/>
            </a:endParaRPr>
          </a:p>
          <a:p>
            <a:pPr algn="ctr">
              <a:lnSpc>
                <a:spcPct val="120000"/>
              </a:lnSpc>
            </a:pPr>
            <a:r>
              <a:rPr lang="en-US" sz="1800" dirty="0">
                <a:solidFill>
                  <a:schemeClr val="tx1"/>
                </a:solidFill>
                <a:effectLst/>
                <a:latin typeface="Times New Roman" panose="02020603050405020304" pitchFamily="18" charset="0"/>
                <a:ea typeface="Times New Roman" panose="02020603050405020304" pitchFamily="18" charset="0"/>
              </a:rPr>
              <a:t>Fig. 1. Graph of the solution function for a boundary value problem</a:t>
            </a:r>
            <a:endParaRPr lang="ru-RU" sz="1800" dirty="0">
              <a:solidFill>
                <a:schemeClr val="tx1"/>
              </a:solidFill>
              <a:effectLst/>
              <a:latin typeface="Calibri" panose="020F0502020204030204" pitchFamily="34" charset="0"/>
              <a:ea typeface="Times New Roman" panose="02020603050405020304" pitchFamily="18" charset="0"/>
            </a:endParaRPr>
          </a:p>
          <a:p>
            <a:pPr algn="ctr">
              <a:lnSpc>
                <a:spcPct val="120000"/>
              </a:lnSpc>
            </a:pPr>
            <a:r>
              <a:rPr lang="en-US" sz="1800" dirty="0">
                <a:solidFill>
                  <a:schemeClr val="tx1"/>
                </a:solidFill>
                <a:effectLst/>
                <a:latin typeface="Times New Roman" panose="02020603050405020304" pitchFamily="18" charset="0"/>
                <a:ea typeface="Times New Roman" panose="02020603050405020304" pitchFamily="18" charset="0"/>
              </a:rPr>
              <a:t> of transverse vibrations of a cable.</a:t>
            </a:r>
            <a:endParaRPr lang="ru-RU" sz="1800" dirty="0">
              <a:solidFill>
                <a:schemeClr val="tx1"/>
              </a:solidFill>
              <a:effectLst/>
              <a:latin typeface="Calibri" panose="020F0502020204030204" pitchFamily="34" charset="0"/>
              <a:ea typeface="Times New Roman" panose="02020603050405020304" pitchFamily="18" charset="0"/>
            </a:endParaRPr>
          </a:p>
          <a:p>
            <a:endParaRPr lang="ru-RU" sz="1400" dirty="0">
              <a:solidFill>
                <a:schemeClr val="tx1"/>
              </a:solidFill>
              <a:latin typeface="Arial" pitchFamily="34" charset="0"/>
              <a:cs typeface="Arial" pitchFamily="34" charset="0"/>
            </a:endParaRPr>
          </a:p>
          <a:p>
            <a:r>
              <a:rPr lang="ru-RU" sz="1400" dirty="0">
                <a:solidFill>
                  <a:schemeClr val="tx1"/>
                </a:solidFill>
                <a:latin typeface="Arial" pitchFamily="34" charset="0"/>
                <a:cs typeface="Arial" pitchFamily="34" charset="0"/>
              </a:rPr>
              <a:t>                            </a:t>
            </a:r>
          </a:p>
          <a:p>
            <a:endParaRPr lang="ru-RU" dirty="0">
              <a:latin typeface="Arial" pitchFamily="34" charset="0"/>
              <a:cs typeface="Arial" pitchFamily="34" charset="0"/>
            </a:endParaRPr>
          </a:p>
        </p:txBody>
      </p:sp>
      <p:sp>
        <p:nvSpPr>
          <p:cNvPr id="4" name="Номер слайда 3"/>
          <p:cNvSpPr>
            <a:spLocks noGrp="1"/>
          </p:cNvSpPr>
          <p:nvPr>
            <p:ph type="sldNum" sz="quarter" idx="12"/>
          </p:nvPr>
        </p:nvSpPr>
        <p:spPr/>
        <p:txBody>
          <a:bodyPr/>
          <a:lstStyle/>
          <a:p>
            <a:fld id="{AF2F16DF-B750-4519-BCED-6CCA5504EFB6}" type="slidenum">
              <a:rPr lang="ru-RU" smtClean="0">
                <a:solidFill>
                  <a:schemeClr val="tx1"/>
                </a:solidFill>
                <a:latin typeface="Arial" pitchFamily="34" charset="0"/>
                <a:cs typeface="Arial" pitchFamily="34" charset="0"/>
              </a:rPr>
              <a:pPr/>
              <a:t>20</a:t>
            </a:fld>
            <a:endParaRPr lang="ru-RU" dirty="0">
              <a:solidFill>
                <a:schemeClr val="tx1"/>
              </a:solidFill>
              <a:latin typeface="Arial" pitchFamily="34" charset="0"/>
              <a:cs typeface="Arial" pitchFamily="34" charset="0"/>
            </a:endParaRPr>
          </a:p>
        </p:txBody>
      </p:sp>
      <p:sp>
        <p:nvSpPr>
          <p:cNvPr id="5" name="Заголовок 1"/>
          <p:cNvSpPr txBox="1">
            <a:spLocks/>
          </p:cNvSpPr>
          <p:nvPr/>
        </p:nvSpPr>
        <p:spPr>
          <a:xfrm>
            <a:off x="180020" y="-230584"/>
            <a:ext cx="9144000" cy="1584176"/>
          </a:xfrm>
          <a:prstGeom prst="rect">
            <a:avLst/>
          </a:prstGeom>
        </p:spPr>
        <p:txBody>
          <a:bodyPr vert="horz" lIns="91440" tIns="45720" rIns="91440" bIns="45720" rtlCol="0" anchor="ctr">
            <a:normAutofit/>
          </a:bodyPr>
          <a:lstStyle/>
          <a:p>
            <a:pPr lvl="0">
              <a:spcBef>
                <a:spcPct val="0"/>
              </a:spcBef>
            </a:pPr>
            <a:r>
              <a:rPr lang="en-US" sz="2400" dirty="0">
                <a:solidFill>
                  <a:schemeClr val="tx1"/>
                </a:solidFill>
                <a:latin typeface="Arial" pitchFamily="34" charset="0"/>
                <a:cs typeface="Arial" pitchFamily="34" charset="0"/>
              </a:rPr>
              <a:t>An example of the module's operation </a:t>
            </a:r>
            <a:endParaRPr kumimoji="0" lang="ru-RU" sz="3600" b="0" i="0" u="none" strike="noStrike" kern="1200" cap="none" spc="0" normalizeH="0" baseline="0" noProof="0" dirty="0">
              <a:ln>
                <a:noFill/>
              </a:ln>
              <a:solidFill>
                <a:schemeClr val="tx1"/>
              </a:solidFill>
              <a:effectLst/>
              <a:uLnTx/>
              <a:uFillTx/>
              <a:latin typeface="Arial" pitchFamily="34" charset="0"/>
              <a:ea typeface="+mj-ea"/>
              <a:cs typeface="Arial" pitchFamily="34" charset="0"/>
            </a:endParaRPr>
          </a:p>
        </p:txBody>
      </p:sp>
      <p:pic>
        <p:nvPicPr>
          <p:cNvPr id="2069" name="Рисунок 1">
            <a:extLst>
              <a:ext uri="{FF2B5EF4-FFF2-40B4-BE49-F238E27FC236}">
                <a16:creationId xmlns:a16="http://schemas.microsoft.com/office/drawing/2014/main" id="{8E6A85BF-EFAB-46AC-96A9-37F595DE79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568" t="10747" r="39969" b="20328"/>
          <a:stretch>
            <a:fillRect/>
          </a:stretch>
        </p:blipFill>
        <p:spPr bwMode="auto">
          <a:xfrm>
            <a:off x="2015716" y="1183980"/>
            <a:ext cx="5112568" cy="42148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одзаголовок 2"/>
          <p:cNvSpPr>
            <a:spLocks noGrp="1"/>
          </p:cNvSpPr>
          <p:nvPr>
            <p:ph type="subTitle" idx="1"/>
          </p:nvPr>
        </p:nvSpPr>
        <p:spPr>
          <a:xfrm>
            <a:off x="1331640" y="5229200"/>
            <a:ext cx="6840760" cy="1248544"/>
          </a:xfrm>
        </p:spPr>
        <p:txBody>
          <a:bodyPr>
            <a:normAutofit fontScale="92500"/>
          </a:bodyPr>
          <a:lstStyle/>
          <a:p>
            <a:endParaRPr lang="ru-RU" sz="1400" dirty="0">
              <a:solidFill>
                <a:schemeClr val="tx1"/>
              </a:solidFill>
              <a:latin typeface="Arial" pitchFamily="34" charset="0"/>
              <a:cs typeface="Arial" pitchFamily="34" charset="0"/>
            </a:endParaRPr>
          </a:p>
          <a:p>
            <a:r>
              <a:rPr lang="en-US" sz="1400" dirty="0">
                <a:solidFill>
                  <a:schemeClr val="tx1"/>
                </a:solidFill>
                <a:latin typeface="Arial" pitchFamily="34" charset="0"/>
                <a:cs typeface="Arial" pitchFamily="34" charset="0"/>
              </a:rPr>
              <a:t>Fig. 2. Graph of the dependence of the maximum amplitude on the speed of boundary</a:t>
            </a:r>
          </a:p>
          <a:p>
            <a:r>
              <a:rPr lang="en-US" sz="1400" dirty="0">
                <a:solidFill>
                  <a:schemeClr val="tx1"/>
                </a:solidFill>
                <a:latin typeface="Arial" pitchFamily="34" charset="0"/>
                <a:cs typeface="Arial" pitchFamily="34" charset="0"/>
              </a:rPr>
              <a:t> movement for various values of the environmental resistance coefficient.</a:t>
            </a:r>
          </a:p>
          <a:p>
            <a:endParaRPr lang="ru-RU" sz="1400" dirty="0">
              <a:solidFill>
                <a:schemeClr val="tx1"/>
              </a:solidFill>
              <a:latin typeface="Arial" pitchFamily="34" charset="0"/>
              <a:cs typeface="Arial" pitchFamily="34" charset="0"/>
            </a:endParaRPr>
          </a:p>
          <a:p>
            <a:r>
              <a:rPr lang="ru-RU" sz="1400" dirty="0">
                <a:solidFill>
                  <a:schemeClr val="tx1"/>
                </a:solidFill>
                <a:latin typeface="Arial" pitchFamily="34" charset="0"/>
                <a:cs typeface="Arial" pitchFamily="34" charset="0"/>
              </a:rPr>
              <a:t>                            </a:t>
            </a:r>
          </a:p>
          <a:p>
            <a:endParaRPr lang="ru-RU" dirty="0">
              <a:latin typeface="Arial" pitchFamily="34" charset="0"/>
              <a:cs typeface="Arial" pitchFamily="34" charset="0"/>
            </a:endParaRPr>
          </a:p>
        </p:txBody>
      </p:sp>
      <p:sp>
        <p:nvSpPr>
          <p:cNvPr id="4" name="Номер слайда 3"/>
          <p:cNvSpPr>
            <a:spLocks noGrp="1"/>
          </p:cNvSpPr>
          <p:nvPr>
            <p:ph type="sldNum" sz="quarter" idx="12"/>
          </p:nvPr>
        </p:nvSpPr>
        <p:spPr/>
        <p:txBody>
          <a:bodyPr/>
          <a:lstStyle/>
          <a:p>
            <a:fld id="{AF2F16DF-B750-4519-BCED-6CCA5504EFB6}" type="slidenum">
              <a:rPr lang="ru-RU" smtClean="0">
                <a:solidFill>
                  <a:schemeClr val="tx1"/>
                </a:solidFill>
                <a:latin typeface="Arial" pitchFamily="34" charset="0"/>
                <a:cs typeface="Arial" pitchFamily="34" charset="0"/>
              </a:rPr>
              <a:pPr/>
              <a:t>21</a:t>
            </a:fld>
            <a:endParaRPr lang="ru-RU" dirty="0">
              <a:solidFill>
                <a:schemeClr val="tx1"/>
              </a:solidFill>
              <a:latin typeface="Arial" pitchFamily="34" charset="0"/>
              <a:cs typeface="Arial" pitchFamily="34" charset="0"/>
            </a:endParaRPr>
          </a:p>
        </p:txBody>
      </p:sp>
      <p:sp>
        <p:nvSpPr>
          <p:cNvPr id="5" name="Заголовок 1"/>
          <p:cNvSpPr txBox="1">
            <a:spLocks/>
          </p:cNvSpPr>
          <p:nvPr/>
        </p:nvSpPr>
        <p:spPr>
          <a:xfrm>
            <a:off x="180020" y="-230584"/>
            <a:ext cx="9144000" cy="1584176"/>
          </a:xfrm>
          <a:prstGeom prst="rect">
            <a:avLst/>
          </a:prstGeom>
        </p:spPr>
        <p:txBody>
          <a:bodyPr vert="horz" lIns="91440" tIns="45720" rIns="91440" bIns="45720" rtlCol="0" anchor="ctr">
            <a:normAutofit/>
          </a:bodyPr>
          <a:lstStyle/>
          <a:p>
            <a:pPr lvl="0">
              <a:spcBef>
                <a:spcPct val="0"/>
              </a:spcBef>
            </a:pPr>
            <a:r>
              <a:rPr lang="en-US" sz="2400" dirty="0">
                <a:solidFill>
                  <a:schemeClr val="tx1"/>
                </a:solidFill>
                <a:latin typeface="Arial" pitchFamily="34" charset="0"/>
                <a:cs typeface="Arial" pitchFamily="34" charset="0"/>
              </a:rPr>
              <a:t>An example of the module's operation </a:t>
            </a:r>
            <a:endParaRPr kumimoji="0" lang="ru-RU" sz="3600" b="0" i="0" u="none" strike="noStrike" kern="1200" cap="none" spc="0" normalizeH="0" baseline="0" noProof="0" dirty="0">
              <a:ln>
                <a:noFill/>
              </a:ln>
              <a:solidFill>
                <a:schemeClr val="tx1"/>
              </a:solidFill>
              <a:effectLst/>
              <a:uLnTx/>
              <a:uFillTx/>
              <a:latin typeface="Arial" pitchFamily="34" charset="0"/>
              <a:ea typeface="+mj-ea"/>
              <a:cs typeface="Arial" pitchFamily="34" charset="0"/>
            </a:endParaRPr>
          </a:p>
        </p:txBody>
      </p:sp>
      <p:pic>
        <p:nvPicPr>
          <p:cNvPr id="163842" name="Рисунок 2">
            <a:extLst>
              <a:ext uri="{FF2B5EF4-FFF2-40B4-BE49-F238E27FC236}">
                <a16:creationId xmlns:a16="http://schemas.microsoft.com/office/drawing/2014/main" id="{DC40DFFA-DA57-4BF7-99F0-FA1529BDDF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5138" t="13129" r="39005" b="21788"/>
          <a:stretch>
            <a:fillRect/>
          </a:stretch>
        </p:blipFill>
        <p:spPr bwMode="auto">
          <a:xfrm>
            <a:off x="1691680" y="1140531"/>
            <a:ext cx="6120680" cy="4088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77416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одзаголовок 2"/>
          <p:cNvSpPr>
            <a:spLocks noGrp="1"/>
          </p:cNvSpPr>
          <p:nvPr>
            <p:ph type="subTitle" idx="1"/>
          </p:nvPr>
        </p:nvSpPr>
        <p:spPr>
          <a:xfrm>
            <a:off x="1403648" y="5445224"/>
            <a:ext cx="6336704" cy="1032520"/>
          </a:xfrm>
        </p:spPr>
        <p:txBody>
          <a:bodyPr>
            <a:normAutofit/>
          </a:bodyPr>
          <a:lstStyle/>
          <a:p>
            <a:r>
              <a:rPr lang="en-US" sz="1400" dirty="0">
                <a:solidFill>
                  <a:schemeClr val="tx1"/>
                </a:solidFill>
                <a:latin typeface="Arial" pitchFamily="34" charset="0"/>
                <a:cs typeface="Arial" pitchFamily="34" charset="0"/>
              </a:rPr>
              <a:t>Fig. 3. Graph of the dependence of amplitude on time.</a:t>
            </a:r>
            <a:endParaRPr lang="ru-RU" dirty="0">
              <a:latin typeface="Arial" pitchFamily="34" charset="0"/>
              <a:cs typeface="Arial" pitchFamily="34" charset="0"/>
            </a:endParaRPr>
          </a:p>
        </p:txBody>
      </p:sp>
      <p:sp>
        <p:nvSpPr>
          <p:cNvPr id="4" name="Номер слайда 3"/>
          <p:cNvSpPr>
            <a:spLocks noGrp="1"/>
          </p:cNvSpPr>
          <p:nvPr>
            <p:ph type="sldNum" sz="quarter" idx="12"/>
          </p:nvPr>
        </p:nvSpPr>
        <p:spPr/>
        <p:txBody>
          <a:bodyPr/>
          <a:lstStyle/>
          <a:p>
            <a:fld id="{AF2F16DF-B750-4519-BCED-6CCA5504EFB6}" type="slidenum">
              <a:rPr lang="ru-RU" smtClean="0">
                <a:solidFill>
                  <a:schemeClr val="tx1"/>
                </a:solidFill>
                <a:latin typeface="Arial" pitchFamily="34" charset="0"/>
                <a:cs typeface="Arial" pitchFamily="34" charset="0"/>
              </a:rPr>
              <a:pPr/>
              <a:t>22</a:t>
            </a:fld>
            <a:endParaRPr lang="ru-RU" dirty="0">
              <a:solidFill>
                <a:schemeClr val="tx1"/>
              </a:solidFill>
              <a:latin typeface="Arial" pitchFamily="34" charset="0"/>
              <a:cs typeface="Arial" pitchFamily="34" charset="0"/>
            </a:endParaRPr>
          </a:p>
        </p:txBody>
      </p:sp>
      <p:sp>
        <p:nvSpPr>
          <p:cNvPr id="5" name="Заголовок 1"/>
          <p:cNvSpPr txBox="1">
            <a:spLocks/>
          </p:cNvSpPr>
          <p:nvPr/>
        </p:nvSpPr>
        <p:spPr>
          <a:xfrm>
            <a:off x="251520" y="136525"/>
            <a:ext cx="9144000" cy="1584176"/>
          </a:xfrm>
          <a:prstGeom prst="rect">
            <a:avLst/>
          </a:prstGeom>
        </p:spPr>
        <p:txBody>
          <a:bodyPr vert="horz" lIns="91440" tIns="45720" rIns="91440" bIns="45720" rtlCol="0" anchor="ctr">
            <a:normAutofit/>
          </a:bodyPr>
          <a:lstStyle/>
          <a:p>
            <a:pPr lvl="0">
              <a:spcBef>
                <a:spcPct val="0"/>
              </a:spcBef>
            </a:pPr>
            <a:r>
              <a:rPr lang="en-US" sz="2400" dirty="0">
                <a:solidFill>
                  <a:schemeClr val="tx1"/>
                </a:solidFill>
                <a:latin typeface="Arial" pitchFamily="34" charset="0"/>
                <a:cs typeface="Arial" pitchFamily="34" charset="0"/>
              </a:rPr>
              <a:t>An example of the module's operation </a:t>
            </a:r>
            <a:endParaRPr kumimoji="0" lang="ru-RU" sz="3600" b="0" i="0" u="none" strike="noStrike" kern="1200" cap="none" spc="0" normalizeH="0" baseline="0" noProof="0" dirty="0">
              <a:ln>
                <a:noFill/>
              </a:ln>
              <a:solidFill>
                <a:schemeClr val="tx1"/>
              </a:solidFill>
              <a:effectLst/>
              <a:uLnTx/>
              <a:uFillTx/>
              <a:latin typeface="Arial" pitchFamily="34" charset="0"/>
              <a:ea typeface="+mj-ea"/>
              <a:cs typeface="Arial" pitchFamily="34" charset="0"/>
            </a:endParaRPr>
          </a:p>
          <a:p>
            <a:pPr lvl="0">
              <a:spcBef>
                <a:spcPct val="0"/>
              </a:spcBef>
            </a:pPr>
            <a:endParaRPr kumimoji="0" lang="ru-RU" sz="3600" b="0" i="0" u="none" strike="noStrike" kern="1200" cap="none" spc="0" normalizeH="0" baseline="0" noProof="0" dirty="0">
              <a:ln>
                <a:noFill/>
              </a:ln>
              <a:solidFill>
                <a:schemeClr val="tx1"/>
              </a:solidFill>
              <a:effectLst/>
              <a:uLnTx/>
              <a:uFillTx/>
              <a:latin typeface="Arial" pitchFamily="34" charset="0"/>
              <a:ea typeface="+mj-ea"/>
              <a:cs typeface="Arial" pitchFamily="34" charset="0"/>
            </a:endParaRPr>
          </a:p>
        </p:txBody>
      </p:sp>
      <p:pic>
        <p:nvPicPr>
          <p:cNvPr id="162818" name="Рисунок 1">
            <a:extLst>
              <a:ext uri="{FF2B5EF4-FFF2-40B4-BE49-F238E27FC236}">
                <a16:creationId xmlns:a16="http://schemas.microsoft.com/office/drawing/2014/main" id="{FDE59B29-2F41-4FDB-ACBB-6EEA6D6CD4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5617" t="14845" r="39969" b="21008"/>
          <a:stretch>
            <a:fillRect/>
          </a:stretch>
        </p:blipFill>
        <p:spPr bwMode="auto">
          <a:xfrm>
            <a:off x="1835696" y="1412775"/>
            <a:ext cx="5596505" cy="3788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0" y="1"/>
            <a:ext cx="7772400" cy="980727"/>
          </a:xfrm>
        </p:spPr>
        <p:txBody>
          <a:bodyPr>
            <a:normAutofit/>
          </a:bodyPr>
          <a:lstStyle/>
          <a:p>
            <a:pPr algn="l"/>
            <a:r>
              <a:rPr lang="ru-RU" sz="3600" dirty="0">
                <a:latin typeface="Arial" pitchFamily="34" charset="0"/>
                <a:cs typeface="Arial" pitchFamily="34" charset="0"/>
              </a:rPr>
              <a:t>  </a:t>
            </a:r>
            <a:r>
              <a:rPr lang="ru-RU" sz="2400" dirty="0">
                <a:latin typeface="Arial" pitchFamily="34" charset="0"/>
                <a:cs typeface="Arial" pitchFamily="34" charset="0"/>
              </a:rPr>
              <a:t> </a:t>
            </a:r>
            <a:r>
              <a:rPr lang="en-US" sz="2400" dirty="0">
                <a:latin typeface="Arial" pitchFamily="34" charset="0"/>
                <a:cs typeface="Arial" pitchFamily="34" charset="0"/>
              </a:rPr>
              <a:t>CONCLUSION</a:t>
            </a:r>
            <a:endParaRPr lang="ru-RU" sz="2400" dirty="0">
              <a:latin typeface="Arial" pitchFamily="34" charset="0"/>
              <a:cs typeface="Arial" pitchFamily="34" charset="0"/>
            </a:endParaRPr>
          </a:p>
        </p:txBody>
      </p:sp>
      <p:sp>
        <p:nvSpPr>
          <p:cNvPr id="9" name="Подзаголовок 2"/>
          <p:cNvSpPr>
            <a:spLocks noGrp="1"/>
          </p:cNvSpPr>
          <p:nvPr>
            <p:ph type="subTitle" idx="1"/>
          </p:nvPr>
        </p:nvSpPr>
        <p:spPr>
          <a:xfrm>
            <a:off x="621904" y="954600"/>
            <a:ext cx="8064896" cy="5832648"/>
          </a:xfrm>
        </p:spPr>
        <p:txBody>
          <a:bodyPr>
            <a:normAutofit/>
          </a:bodyPr>
          <a:lstStyle/>
          <a:p>
            <a:pPr lvl="0" indent="457200" algn="just"/>
            <a:r>
              <a:rPr lang="en-US" sz="1400" b="1" dirty="0">
                <a:solidFill>
                  <a:schemeClr val="tx1"/>
                </a:solidFill>
              </a:rPr>
              <a:t>Thus, with the help of the software package “TB–Analysis” artificial intelligence was utilized to identify the resonant frequencies of the system and the conditions under which resonance could be avoided. The system's parameters were optimized to reduce the probability of resonance. Data on the system's amplitude–frequency characteristics were collected, and key parameters affecting resonance were determined. A neural network was trained on this data to predict resonant frequencies and amplitudes. Nonlinear regression methods were applied to define resonance conditions, and the Monte Carlo method was used for data synthesis when data was insufficient. Machine learning techniques were employed to analyze which system parameters most significantly influence resonance. Frequency analysis using the Fast Fourier Transform (FFT) was conducted to identify resonance regions, and clustering algorithms (k–means) were used to group frequencies where the system is most vulnerable. Amplitude–frequency characteristic graphs were plotted to clearly delineate resonance areas. To mitigate resonance, system parameters such as damping and stiffness were optimized using gradient descent. Adaptive control methods and neural networks were implemented for real–time system tuning. AI was also used to forecast conditions that could lead to resonance and to prevent it.</a:t>
            </a:r>
          </a:p>
          <a:p>
            <a:pPr lvl="0" indent="457200" algn="just"/>
            <a:r>
              <a:rPr lang="en-US" sz="1400" b="1" dirty="0">
                <a:solidFill>
                  <a:schemeClr val="tx1"/>
                </a:solidFill>
              </a:rPr>
              <a:t>The problem of stochastic longitudinal vibrations in a viscoelastic cable with moving boundaries, considering damping forces, was formulated as a system of stochastic </a:t>
            </a:r>
            <a:r>
              <a:rPr lang="en-US" sz="1400" b="1" dirty="0" err="1">
                <a:solidFill>
                  <a:schemeClr val="tx1"/>
                </a:solidFill>
              </a:rPr>
              <a:t>integro</a:t>
            </a:r>
            <a:r>
              <a:rPr lang="en-US" sz="1400" b="1" dirty="0">
                <a:solidFill>
                  <a:schemeClr val="tx1"/>
                </a:solidFill>
              </a:rPr>
              <a:t>–differential equations. This system was simplified to a set of stochastic differential equations with random initial conditions. The Monte Carlo method was proposed for estimating expansion coefficients. The neural network was trained on data reflecting the system's behavior across various frequencies and parameters, enabling it to predict resonant frequencies and recommend optimal parameters. The AI's predictions were validated using a mathematical model, confirming that the suggested parameters effectively prevent resonance.</a:t>
            </a:r>
          </a:p>
          <a:p>
            <a:pPr lvl="0" indent="457200" algn="just"/>
            <a:r>
              <a:rPr lang="en-US" sz="1400" b="1" dirty="0">
                <a:solidFill>
                  <a:schemeClr val="tx1"/>
                </a:solidFill>
              </a:rPr>
              <a:t>The use of deep neural networks, Monte Carlo methods and adaptive control not only improves the accuracy of forecasting, but also significantly reduces the time required to find the optimal system parameters.</a:t>
            </a:r>
          </a:p>
          <a:p>
            <a:pPr indent="-342000"/>
            <a:endParaRPr lang="ru-RU" dirty="0">
              <a:latin typeface="Arial" pitchFamily="34" charset="0"/>
              <a:cs typeface="Arial" pitchFamily="34" charset="0"/>
            </a:endParaRPr>
          </a:p>
        </p:txBody>
      </p:sp>
      <p:sp>
        <p:nvSpPr>
          <p:cNvPr id="6" name="Номер слайда 3"/>
          <p:cNvSpPr>
            <a:spLocks noGrp="1"/>
          </p:cNvSpPr>
          <p:nvPr>
            <p:ph type="sldNum" sz="quarter" idx="12"/>
          </p:nvPr>
        </p:nvSpPr>
        <p:spPr>
          <a:xfrm>
            <a:off x="6553200" y="6356350"/>
            <a:ext cx="2133600" cy="365125"/>
          </a:xfrm>
        </p:spPr>
        <p:txBody>
          <a:bodyPr/>
          <a:lstStyle/>
          <a:p>
            <a:fld id="{AF2F16DF-B750-4519-BCED-6CCA5504EFB6}" type="slidenum">
              <a:rPr lang="ru-RU" smtClean="0">
                <a:solidFill>
                  <a:schemeClr val="tx1"/>
                </a:solidFill>
                <a:latin typeface="Arial" pitchFamily="34" charset="0"/>
                <a:cs typeface="Arial" pitchFamily="34" charset="0"/>
              </a:rPr>
              <a:pPr/>
              <a:t>23</a:t>
            </a:fld>
            <a:endParaRPr lang="ru-RU" dirty="0">
              <a:solidFill>
                <a:schemeClr val="tx1"/>
              </a:solidFill>
              <a:latin typeface="Arial" pitchFamily="34" charset="0"/>
              <a:cs typeface="Arial"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0" y="116632"/>
            <a:ext cx="8964488" cy="936104"/>
          </a:xfrm>
        </p:spPr>
        <p:txBody>
          <a:bodyPr>
            <a:normAutofit/>
          </a:bodyPr>
          <a:lstStyle/>
          <a:p>
            <a:r>
              <a:rPr lang="en-US" sz="2000" dirty="0">
                <a:latin typeface="Arial" pitchFamily="34" charset="0"/>
                <a:cs typeface="Arial" pitchFamily="34" charset="0"/>
              </a:rPr>
              <a:t>REFERENCES</a:t>
            </a:r>
            <a:endParaRPr lang="ru-RU" sz="2000" dirty="0">
              <a:latin typeface="Arial" pitchFamily="34" charset="0"/>
              <a:cs typeface="Arial" pitchFamily="34" charset="0"/>
            </a:endParaRPr>
          </a:p>
        </p:txBody>
      </p:sp>
      <p:sp>
        <p:nvSpPr>
          <p:cNvPr id="3" name="Подзаголовок 2"/>
          <p:cNvSpPr>
            <a:spLocks noGrp="1"/>
          </p:cNvSpPr>
          <p:nvPr>
            <p:ph type="subTitle" idx="1"/>
          </p:nvPr>
        </p:nvSpPr>
        <p:spPr>
          <a:xfrm>
            <a:off x="323528" y="1268760"/>
            <a:ext cx="8496944" cy="5472608"/>
          </a:xfrm>
        </p:spPr>
        <p:txBody>
          <a:bodyPr>
            <a:normAutofit fontScale="47500" lnSpcReduction="20000"/>
          </a:bodyPr>
          <a:lstStyle/>
          <a:p>
            <a:pPr lvl="0" algn="l"/>
            <a:r>
              <a:rPr lang="en-US" sz="1800" dirty="0">
                <a:solidFill>
                  <a:schemeClr val="tx1"/>
                </a:solidFill>
                <a:latin typeface="Arial" pitchFamily="34" charset="0"/>
                <a:cs typeface="Arial" pitchFamily="34" charset="0"/>
              </a:rPr>
              <a:t>1.Kolosov L.B., </a:t>
            </a:r>
            <a:r>
              <a:rPr lang="en-US" sz="1800" dirty="0" err="1">
                <a:solidFill>
                  <a:schemeClr val="tx1"/>
                </a:solidFill>
                <a:latin typeface="Arial" pitchFamily="34" charset="0"/>
                <a:cs typeface="Arial" pitchFamily="34" charset="0"/>
              </a:rPr>
              <a:t>Zhigula</a:t>
            </a:r>
            <a:r>
              <a:rPr lang="en-US" sz="1800" dirty="0">
                <a:solidFill>
                  <a:schemeClr val="tx1"/>
                </a:solidFill>
                <a:latin typeface="Arial" pitchFamily="34" charset="0"/>
                <a:cs typeface="Arial" pitchFamily="34" charset="0"/>
              </a:rPr>
              <a:t> T.I. Longitudinal–transverse vibrations of the rope of the lifting installation // </a:t>
            </a:r>
            <a:r>
              <a:rPr lang="en-US" sz="1800" dirty="0" err="1">
                <a:solidFill>
                  <a:schemeClr val="tx1"/>
                </a:solidFill>
                <a:latin typeface="Arial" pitchFamily="34" charset="0"/>
                <a:cs typeface="Arial" pitchFamily="34" charset="0"/>
              </a:rPr>
              <a:t>Izv</a:t>
            </a:r>
            <a:r>
              <a:rPr lang="en-US" sz="1800" dirty="0">
                <a:solidFill>
                  <a:schemeClr val="tx1"/>
                </a:solidFill>
                <a:latin typeface="Arial" pitchFamily="34" charset="0"/>
                <a:cs typeface="Arial" pitchFamily="34" charset="0"/>
              </a:rPr>
              <a:t>. Universities. Mining Journal. 1981. No. 3. P. 83–86.</a:t>
            </a:r>
          </a:p>
          <a:p>
            <a:pPr lvl="0" algn="l"/>
            <a:r>
              <a:rPr lang="en-US" sz="1800" dirty="0">
                <a:solidFill>
                  <a:schemeClr val="tx1"/>
                </a:solidFill>
                <a:latin typeface="Arial" pitchFamily="34" charset="0"/>
                <a:cs typeface="Arial" pitchFamily="34" charset="0"/>
              </a:rPr>
              <a:t>2.Zhu W.D., Chen Y. Theoretical and experimental investigation of elevator cable dynamics and control // J. </a:t>
            </a:r>
            <a:r>
              <a:rPr lang="en-US" sz="1800" dirty="0" err="1">
                <a:solidFill>
                  <a:schemeClr val="tx1"/>
                </a:solidFill>
                <a:latin typeface="Arial" pitchFamily="34" charset="0"/>
                <a:cs typeface="Arial" pitchFamily="34" charset="0"/>
              </a:rPr>
              <a:t>Vibr</a:t>
            </a:r>
            <a:r>
              <a:rPr lang="en-US" sz="1800" dirty="0">
                <a:solidFill>
                  <a:schemeClr val="tx1"/>
                </a:solidFill>
                <a:latin typeface="Arial" pitchFamily="34" charset="0"/>
                <a:cs typeface="Arial" pitchFamily="34" charset="0"/>
              </a:rPr>
              <a:t>. </a:t>
            </a:r>
            <a:r>
              <a:rPr lang="en-US" sz="1800" dirty="0" err="1">
                <a:solidFill>
                  <a:schemeClr val="tx1"/>
                </a:solidFill>
                <a:latin typeface="Arial" pitchFamily="34" charset="0"/>
                <a:cs typeface="Arial" pitchFamily="34" charset="0"/>
              </a:rPr>
              <a:t>Acoust</a:t>
            </a:r>
            <a:r>
              <a:rPr lang="en-US" sz="1800" dirty="0">
                <a:solidFill>
                  <a:schemeClr val="tx1"/>
                </a:solidFill>
                <a:latin typeface="Arial" pitchFamily="34" charset="0"/>
                <a:cs typeface="Arial" pitchFamily="34" charset="0"/>
              </a:rPr>
              <a:t>. 2006. No. 1. P. 66–78.</a:t>
            </a:r>
          </a:p>
          <a:p>
            <a:pPr lvl="0" algn="l"/>
            <a:r>
              <a:rPr lang="en-US" sz="1800" dirty="0">
                <a:solidFill>
                  <a:schemeClr val="tx1"/>
                </a:solidFill>
                <a:latin typeface="Arial" pitchFamily="34" charset="0"/>
                <a:cs typeface="Arial" pitchFamily="34" charset="0"/>
              </a:rPr>
              <a:t>3.Shi Y., Wu L., Wang Y. Nonlinear analysis of natural frequencies of a tether system // J. </a:t>
            </a:r>
            <a:r>
              <a:rPr lang="en-US" sz="1800" dirty="0" err="1">
                <a:solidFill>
                  <a:schemeClr val="tx1"/>
                </a:solidFill>
                <a:latin typeface="Arial" pitchFamily="34" charset="0"/>
                <a:cs typeface="Arial" pitchFamily="34" charset="0"/>
              </a:rPr>
              <a:t>Vibr</a:t>
            </a:r>
            <a:r>
              <a:rPr lang="en-US" sz="1800" dirty="0">
                <a:solidFill>
                  <a:schemeClr val="tx1"/>
                </a:solidFill>
                <a:latin typeface="Arial" pitchFamily="34" charset="0"/>
                <a:cs typeface="Arial" pitchFamily="34" charset="0"/>
              </a:rPr>
              <a:t>. Eng. 2006. No. 2. P.173–178.</a:t>
            </a:r>
          </a:p>
          <a:p>
            <a:pPr lvl="0" algn="l"/>
            <a:r>
              <a:rPr lang="en-US" sz="1800" dirty="0">
                <a:solidFill>
                  <a:schemeClr val="tx1"/>
                </a:solidFill>
                <a:latin typeface="Arial" pitchFamily="34" charset="0"/>
                <a:cs typeface="Arial" pitchFamily="34" charset="0"/>
              </a:rPr>
              <a:t>4.Wang L., Zhao Y. Multiple internal resonances and non–planar dynamics of shallow suspended cables to the harmonic excitations // J. Sound </a:t>
            </a:r>
            <a:r>
              <a:rPr lang="en-US" sz="1800" dirty="0" err="1">
                <a:solidFill>
                  <a:schemeClr val="tx1"/>
                </a:solidFill>
                <a:latin typeface="Arial" pitchFamily="34" charset="0"/>
                <a:cs typeface="Arial" pitchFamily="34" charset="0"/>
              </a:rPr>
              <a:t>Vib</a:t>
            </a:r>
            <a:r>
              <a:rPr lang="en-US" sz="1800" dirty="0">
                <a:solidFill>
                  <a:schemeClr val="tx1"/>
                </a:solidFill>
                <a:latin typeface="Arial" pitchFamily="34" charset="0"/>
                <a:cs typeface="Arial" pitchFamily="34" charset="0"/>
              </a:rPr>
              <a:t>. 2009. No. 1–2. P. 1–14.</a:t>
            </a:r>
          </a:p>
          <a:p>
            <a:pPr lvl="0" algn="l"/>
            <a:r>
              <a:rPr lang="en-US" sz="1800" dirty="0">
                <a:solidFill>
                  <a:schemeClr val="tx1"/>
                </a:solidFill>
                <a:latin typeface="Arial" pitchFamily="34" charset="0"/>
                <a:cs typeface="Arial" pitchFamily="34" charset="0"/>
              </a:rPr>
              <a:t>5.Zhao Y., Wang L. On the symmetric modal interaction of the suspended cable: three–to one internal resonance // J. Sound </a:t>
            </a:r>
            <a:r>
              <a:rPr lang="en-US" sz="1800" dirty="0" err="1">
                <a:solidFill>
                  <a:schemeClr val="tx1"/>
                </a:solidFill>
                <a:latin typeface="Arial" pitchFamily="34" charset="0"/>
                <a:cs typeface="Arial" pitchFamily="34" charset="0"/>
              </a:rPr>
              <a:t>Vib</a:t>
            </a:r>
            <a:r>
              <a:rPr lang="en-US" sz="1800" dirty="0">
                <a:solidFill>
                  <a:schemeClr val="tx1"/>
                </a:solidFill>
                <a:latin typeface="Arial" pitchFamily="34" charset="0"/>
                <a:cs typeface="Arial" pitchFamily="34" charset="0"/>
              </a:rPr>
              <a:t>. 2006. No. 4–5. P.1073–1093.</a:t>
            </a:r>
          </a:p>
          <a:p>
            <a:pPr lvl="0" algn="l"/>
            <a:r>
              <a:rPr lang="en-US" sz="1800" dirty="0">
                <a:solidFill>
                  <a:schemeClr val="tx1"/>
                </a:solidFill>
                <a:latin typeface="Arial" pitchFamily="34" charset="0"/>
                <a:cs typeface="Arial" pitchFamily="34" charset="0"/>
              </a:rPr>
              <a:t>6.Vesnitsky A.I. Waves in systems with moving boundaries and loads. Moscow: </a:t>
            </a:r>
            <a:r>
              <a:rPr lang="en-US" sz="1800" dirty="0" err="1">
                <a:solidFill>
                  <a:schemeClr val="tx1"/>
                </a:solidFill>
                <a:latin typeface="Arial" pitchFamily="34" charset="0"/>
                <a:cs typeface="Arial" pitchFamily="34" charset="0"/>
              </a:rPr>
              <a:t>Fizmatlit</a:t>
            </a:r>
            <a:r>
              <a:rPr lang="en-US" sz="1800" dirty="0">
                <a:solidFill>
                  <a:schemeClr val="tx1"/>
                </a:solidFill>
                <a:latin typeface="Arial" pitchFamily="34" charset="0"/>
                <a:cs typeface="Arial" pitchFamily="34" charset="0"/>
              </a:rPr>
              <a:t>, 2001. 320 p.</a:t>
            </a:r>
          </a:p>
          <a:p>
            <a:pPr lvl="0" algn="l"/>
            <a:r>
              <a:rPr lang="en-US" sz="1800" dirty="0">
                <a:solidFill>
                  <a:schemeClr val="tx1"/>
                </a:solidFill>
                <a:latin typeface="Arial" pitchFamily="34" charset="0"/>
                <a:cs typeface="Arial" pitchFamily="34" charset="0"/>
              </a:rPr>
              <a:t>7.Goroshko O.A., </a:t>
            </a:r>
            <a:r>
              <a:rPr lang="en-US" sz="1800" dirty="0" err="1">
                <a:solidFill>
                  <a:schemeClr val="tx1"/>
                </a:solidFill>
                <a:latin typeface="Arial" pitchFamily="34" charset="0"/>
                <a:cs typeface="Arial" pitchFamily="34" charset="0"/>
              </a:rPr>
              <a:t>Savin</a:t>
            </a:r>
            <a:r>
              <a:rPr lang="en-US" sz="1800" dirty="0">
                <a:solidFill>
                  <a:schemeClr val="tx1"/>
                </a:solidFill>
                <a:latin typeface="Arial" pitchFamily="34" charset="0"/>
                <a:cs typeface="Arial" pitchFamily="34" charset="0"/>
              </a:rPr>
              <a:t> G.N. Introduction to the mechanics of deformable one–dimensional bodies of variable length. Kiev: </a:t>
            </a:r>
            <a:r>
              <a:rPr lang="en-US" sz="1800" dirty="0" err="1">
                <a:solidFill>
                  <a:schemeClr val="tx1"/>
                </a:solidFill>
                <a:latin typeface="Arial" pitchFamily="34" charset="0"/>
                <a:cs typeface="Arial" pitchFamily="34" charset="0"/>
              </a:rPr>
              <a:t>Nauk</a:t>
            </a:r>
            <a:r>
              <a:rPr lang="en-US" sz="1800" dirty="0">
                <a:solidFill>
                  <a:schemeClr val="tx1"/>
                </a:solidFill>
                <a:latin typeface="Arial" pitchFamily="34" charset="0"/>
                <a:cs typeface="Arial" pitchFamily="34" charset="0"/>
              </a:rPr>
              <a:t>. dumka, 1971. 290 p.</a:t>
            </a:r>
          </a:p>
          <a:p>
            <a:pPr lvl="0" algn="l"/>
            <a:r>
              <a:rPr lang="en-US" sz="1800" dirty="0">
                <a:solidFill>
                  <a:schemeClr val="tx1"/>
                </a:solidFill>
                <a:latin typeface="Arial" pitchFamily="34" charset="0"/>
                <a:cs typeface="Arial" pitchFamily="34" charset="0"/>
              </a:rPr>
              <a:t>8.Litvinov V.L., Anisimov V.N. Transverse vibrations of a rope moving in a longitudinal direction // Bulletin of the Samara Scientific Center of the Russian Academy of Sciences. 2017. T. 19.No. 4. – P.161–165.</a:t>
            </a:r>
          </a:p>
          <a:p>
            <a:pPr lvl="0" algn="l"/>
            <a:r>
              <a:rPr lang="en-US" sz="1800" dirty="0">
                <a:solidFill>
                  <a:schemeClr val="tx1"/>
                </a:solidFill>
                <a:latin typeface="Arial" pitchFamily="34" charset="0"/>
                <a:cs typeface="Arial" pitchFamily="34" charset="0"/>
              </a:rPr>
              <a:t>9.Litvinov V.L., Anisimov V.N. Mathematical modeling and research of oscillations of one–dimensional mechanical systems with moving boundaries: monograph / V. L. Litvinov, V. N. Anisimov – Samara: Samar. state tech. un–t, 2017 .– 149 p.</a:t>
            </a:r>
          </a:p>
          <a:p>
            <a:pPr lvl="0" algn="l"/>
            <a:r>
              <a:rPr lang="en-US" sz="1800" dirty="0">
                <a:solidFill>
                  <a:schemeClr val="tx1"/>
                </a:solidFill>
                <a:latin typeface="Arial" pitchFamily="34" charset="0"/>
                <a:cs typeface="Arial" pitchFamily="34" charset="0"/>
              </a:rPr>
              <a:t>10.Lezhneva A.A. Free bending vibrations of a beam of variable length // </a:t>
            </a:r>
            <a:r>
              <a:rPr lang="en-US" sz="1800" dirty="0" err="1">
                <a:solidFill>
                  <a:schemeClr val="tx1"/>
                </a:solidFill>
                <a:latin typeface="Arial" pitchFamily="34" charset="0"/>
                <a:cs typeface="Arial" pitchFamily="34" charset="0"/>
              </a:rPr>
              <a:t>Uchenye</a:t>
            </a:r>
            <a:r>
              <a:rPr lang="en-US" sz="1800" dirty="0">
                <a:solidFill>
                  <a:schemeClr val="tx1"/>
                </a:solidFill>
                <a:latin typeface="Arial" pitchFamily="34" charset="0"/>
                <a:cs typeface="Arial" pitchFamily="34" charset="0"/>
              </a:rPr>
              <a:t> </a:t>
            </a:r>
            <a:r>
              <a:rPr lang="en-US" sz="1800" dirty="0" err="1">
                <a:solidFill>
                  <a:schemeClr val="tx1"/>
                </a:solidFill>
                <a:latin typeface="Arial" pitchFamily="34" charset="0"/>
                <a:cs typeface="Arial" pitchFamily="34" charset="0"/>
              </a:rPr>
              <a:t>zapiski</a:t>
            </a:r>
            <a:r>
              <a:rPr lang="en-US" sz="1800" dirty="0">
                <a:solidFill>
                  <a:schemeClr val="tx1"/>
                </a:solidFill>
                <a:latin typeface="Arial" pitchFamily="34" charset="0"/>
                <a:cs typeface="Arial" pitchFamily="34" charset="0"/>
              </a:rPr>
              <a:t>. Perm: Perm. un–t, 1966. No. 156. P. 143–150.</a:t>
            </a:r>
          </a:p>
          <a:p>
            <a:pPr lvl="0" algn="l"/>
            <a:r>
              <a:rPr lang="en-US" sz="1800" dirty="0">
                <a:solidFill>
                  <a:schemeClr val="tx1"/>
                </a:solidFill>
                <a:latin typeface="Arial" pitchFamily="34" charset="0"/>
                <a:cs typeface="Arial" pitchFamily="34" charset="0"/>
              </a:rPr>
              <a:t>11.Savin G.N., </a:t>
            </a:r>
            <a:r>
              <a:rPr lang="en-US" sz="1800" dirty="0" err="1">
                <a:solidFill>
                  <a:schemeClr val="tx1"/>
                </a:solidFill>
                <a:latin typeface="Arial" pitchFamily="34" charset="0"/>
                <a:cs typeface="Arial" pitchFamily="34" charset="0"/>
              </a:rPr>
              <a:t>Goroshko</a:t>
            </a:r>
            <a:r>
              <a:rPr lang="en-US" sz="1800" dirty="0">
                <a:solidFill>
                  <a:schemeClr val="tx1"/>
                </a:solidFill>
                <a:latin typeface="Arial" pitchFamily="34" charset="0"/>
                <a:cs typeface="Arial" pitchFamily="34" charset="0"/>
              </a:rPr>
              <a:t> O.A. Variable length thread dynamics. Kiev: </a:t>
            </a:r>
            <a:r>
              <a:rPr lang="en-US" sz="1800" dirty="0" err="1">
                <a:solidFill>
                  <a:schemeClr val="tx1"/>
                </a:solidFill>
                <a:latin typeface="Arial" pitchFamily="34" charset="0"/>
                <a:cs typeface="Arial" pitchFamily="34" charset="0"/>
              </a:rPr>
              <a:t>Nauk</a:t>
            </a:r>
            <a:r>
              <a:rPr lang="en-US" sz="1800" dirty="0">
                <a:solidFill>
                  <a:schemeClr val="tx1"/>
                </a:solidFill>
                <a:latin typeface="Arial" pitchFamily="34" charset="0"/>
                <a:cs typeface="Arial" pitchFamily="34" charset="0"/>
              </a:rPr>
              <a:t>. Dumka, 1962. 332 p.</a:t>
            </a:r>
          </a:p>
          <a:p>
            <a:pPr lvl="0" algn="l"/>
            <a:r>
              <a:rPr lang="en-US" sz="1800" dirty="0">
                <a:solidFill>
                  <a:schemeClr val="tx1"/>
                </a:solidFill>
                <a:latin typeface="Arial" pitchFamily="34" charset="0"/>
                <a:cs typeface="Arial" pitchFamily="34" charset="0"/>
              </a:rPr>
              <a:t>12.Litvinov V.L. Investigation of free vibrations of mechanical objects with moving boundaries using the asymptotic method // </a:t>
            </a:r>
            <a:r>
              <a:rPr lang="en-US" sz="1800" dirty="0" err="1">
                <a:solidFill>
                  <a:schemeClr val="tx1"/>
                </a:solidFill>
                <a:latin typeface="Arial" pitchFamily="34" charset="0"/>
                <a:cs typeface="Arial" pitchFamily="34" charset="0"/>
              </a:rPr>
              <a:t>Zh</a:t>
            </a:r>
            <a:r>
              <a:rPr lang="en-US" sz="1800" dirty="0">
                <a:solidFill>
                  <a:schemeClr val="tx1"/>
                </a:solidFill>
                <a:latin typeface="Arial" pitchFamily="34" charset="0"/>
                <a:cs typeface="Arial" pitchFamily="34" charset="0"/>
              </a:rPr>
              <a:t>. Middle Volga Mathematical Society. 2014. T. 16.No. 1. P.83–88.</a:t>
            </a:r>
          </a:p>
          <a:p>
            <a:pPr lvl="0" algn="l"/>
            <a:r>
              <a:rPr lang="en-US" sz="1800" dirty="0">
                <a:solidFill>
                  <a:schemeClr val="tx1"/>
                </a:solidFill>
                <a:latin typeface="Arial" pitchFamily="34" charset="0"/>
                <a:cs typeface="Arial" pitchFamily="34" charset="0"/>
              </a:rPr>
              <a:t>13.Liu Z., Chen G. Analysis of  Plane Nonlinear Free Vibrations of a Carrying Rope Taking into Account the Influence of Flexural Rigidity // J. </a:t>
            </a:r>
            <a:r>
              <a:rPr lang="en-US" sz="1800" dirty="0" err="1">
                <a:solidFill>
                  <a:schemeClr val="tx1"/>
                </a:solidFill>
                <a:latin typeface="Arial" pitchFamily="34" charset="0"/>
                <a:cs typeface="Arial" pitchFamily="34" charset="0"/>
              </a:rPr>
              <a:t>Vibr</a:t>
            </a:r>
            <a:r>
              <a:rPr lang="en-US" sz="1800" dirty="0">
                <a:solidFill>
                  <a:schemeClr val="tx1"/>
                </a:solidFill>
                <a:latin typeface="Arial" pitchFamily="34" charset="0"/>
                <a:cs typeface="Arial" pitchFamily="34" charset="0"/>
              </a:rPr>
              <a:t>. Eng. 2007. No. 1. P. 57–60.</a:t>
            </a:r>
          </a:p>
          <a:p>
            <a:pPr lvl="0" algn="l"/>
            <a:r>
              <a:rPr lang="en-US" sz="1800" dirty="0">
                <a:solidFill>
                  <a:schemeClr val="tx1"/>
                </a:solidFill>
                <a:latin typeface="Arial" pitchFamily="34" charset="0"/>
                <a:cs typeface="Arial" pitchFamily="34" charset="0"/>
              </a:rPr>
              <a:t>14.Litvinov V.L., Anisimov V.N. Application of the Kantorovich – </a:t>
            </a:r>
            <a:r>
              <a:rPr lang="en-US" sz="1800" dirty="0" err="1">
                <a:solidFill>
                  <a:schemeClr val="tx1"/>
                </a:solidFill>
                <a:latin typeface="Arial" pitchFamily="34" charset="0"/>
                <a:cs typeface="Arial" pitchFamily="34" charset="0"/>
              </a:rPr>
              <a:t>Galerkin</a:t>
            </a:r>
            <a:r>
              <a:rPr lang="en-US" sz="1800" dirty="0">
                <a:solidFill>
                  <a:schemeClr val="tx1"/>
                </a:solidFill>
                <a:latin typeface="Arial" pitchFamily="34" charset="0"/>
                <a:cs typeface="Arial" pitchFamily="34" charset="0"/>
              </a:rPr>
              <a:t> method for solving boundary value problems with conditions on moving boundaries // Bulletin of the Russian Academy of Sciences. Rigid Body Mechanics. 2018. No. 2. P. 70–77.</a:t>
            </a:r>
          </a:p>
          <a:p>
            <a:pPr lvl="0" algn="l"/>
            <a:r>
              <a:rPr lang="en-US" sz="1800" dirty="0">
                <a:solidFill>
                  <a:schemeClr val="tx1"/>
                </a:solidFill>
                <a:latin typeface="Arial" pitchFamily="34" charset="0"/>
                <a:cs typeface="Arial" pitchFamily="34" charset="0"/>
              </a:rPr>
              <a:t>15.Litvinov V.L., Anisimov V.N. Transverse vibrations of a rope moving in a longitudinal direction // Bulletin of the Samara Scientific Center of the Russian Academy of Sciences. 2017. T. 19. No. 4. – P.161–165.</a:t>
            </a:r>
          </a:p>
          <a:p>
            <a:pPr lvl="0" algn="l"/>
            <a:r>
              <a:rPr lang="en-US" sz="1800" dirty="0">
                <a:solidFill>
                  <a:schemeClr val="tx1"/>
                </a:solidFill>
                <a:latin typeface="Arial" pitchFamily="34" charset="0"/>
                <a:cs typeface="Arial" pitchFamily="34" charset="0"/>
              </a:rPr>
              <a:t>16.Litvinov V.L., Anisimov V.N. Mathematical modeling and research of oscillations of one –dimensional mechanical systems with moving boundaries: monograph / V. L. Litvinov, V. N. Anisimov – Samara: Samar. state tech. un–t, 2017 .– 149 p.</a:t>
            </a:r>
          </a:p>
          <a:p>
            <a:pPr lvl="0" algn="l"/>
            <a:r>
              <a:rPr lang="en-US" sz="1800" dirty="0">
                <a:solidFill>
                  <a:schemeClr val="tx1"/>
                </a:solidFill>
                <a:latin typeface="Arial" pitchFamily="34" charset="0"/>
                <a:cs typeface="Arial" pitchFamily="34" charset="0"/>
              </a:rPr>
              <a:t>17.Elepov B. S., </a:t>
            </a:r>
            <a:r>
              <a:rPr lang="en-US" sz="1800" dirty="0" err="1">
                <a:solidFill>
                  <a:schemeClr val="tx1"/>
                </a:solidFill>
                <a:latin typeface="Arial" pitchFamily="34" charset="0"/>
                <a:cs typeface="Arial" pitchFamily="34" charset="0"/>
              </a:rPr>
              <a:t>Kronberg</a:t>
            </a:r>
            <a:r>
              <a:rPr lang="en-US" sz="1800" dirty="0">
                <a:solidFill>
                  <a:schemeClr val="tx1"/>
                </a:solidFill>
                <a:latin typeface="Arial" pitchFamily="34" charset="0"/>
                <a:cs typeface="Arial" pitchFamily="34" charset="0"/>
              </a:rPr>
              <a:t> A. A., Mikhailov G. A. and </a:t>
            </a:r>
            <a:r>
              <a:rPr lang="en-US" sz="1800" dirty="0" err="1">
                <a:solidFill>
                  <a:schemeClr val="tx1"/>
                </a:solidFill>
                <a:latin typeface="Arial" pitchFamily="34" charset="0"/>
                <a:cs typeface="Arial" pitchFamily="34" charset="0"/>
              </a:rPr>
              <a:t>Sabelfeld</a:t>
            </a:r>
            <a:r>
              <a:rPr lang="en-US" sz="1800" dirty="0">
                <a:solidFill>
                  <a:schemeClr val="tx1"/>
                </a:solidFill>
                <a:latin typeface="Arial" pitchFamily="34" charset="0"/>
                <a:cs typeface="Arial" pitchFamily="34" charset="0"/>
              </a:rPr>
              <a:t> K. K. Solution of boundary value problems by the Monte Carlo method. – Novosibirsk: </a:t>
            </a:r>
            <a:r>
              <a:rPr lang="en-US" sz="1800" dirty="0" err="1">
                <a:solidFill>
                  <a:schemeClr val="tx1"/>
                </a:solidFill>
                <a:latin typeface="Arial" pitchFamily="34" charset="0"/>
                <a:cs typeface="Arial" pitchFamily="34" charset="0"/>
              </a:rPr>
              <a:t>Nauka</a:t>
            </a:r>
            <a:r>
              <a:rPr lang="en-US" sz="1800" dirty="0">
                <a:solidFill>
                  <a:schemeClr val="tx1"/>
                </a:solidFill>
                <a:latin typeface="Arial" pitchFamily="34" charset="0"/>
                <a:cs typeface="Arial" pitchFamily="34" charset="0"/>
              </a:rPr>
              <a:t>, 1980. – 174 p.</a:t>
            </a:r>
          </a:p>
          <a:p>
            <a:pPr lvl="0" algn="l"/>
            <a:r>
              <a:rPr lang="en-US" sz="1800" dirty="0">
                <a:solidFill>
                  <a:schemeClr val="tx1"/>
                </a:solidFill>
                <a:latin typeface="Arial" pitchFamily="34" charset="0"/>
                <a:cs typeface="Arial" pitchFamily="34" charset="0"/>
              </a:rPr>
              <a:t>18.Ermakov S. M. Monte Carlo Method in Computational Mathematics: An Introductory Course. – St. Petersburg: </a:t>
            </a:r>
            <a:r>
              <a:rPr lang="en-US" sz="1800" dirty="0" err="1">
                <a:solidFill>
                  <a:schemeClr val="tx1"/>
                </a:solidFill>
                <a:latin typeface="Arial" pitchFamily="34" charset="0"/>
                <a:cs typeface="Arial" pitchFamily="34" charset="0"/>
              </a:rPr>
              <a:t>Nevsky</a:t>
            </a:r>
            <a:r>
              <a:rPr lang="en-US" sz="1800" dirty="0">
                <a:solidFill>
                  <a:schemeClr val="tx1"/>
                </a:solidFill>
                <a:latin typeface="Arial" pitchFamily="34" charset="0"/>
                <a:cs typeface="Arial" pitchFamily="34" charset="0"/>
              </a:rPr>
              <a:t> Dialect; M.: BINOM. Knowledge Laboratory, 2009. – 192 pp.</a:t>
            </a:r>
          </a:p>
          <a:p>
            <a:pPr lvl="0" algn="l"/>
            <a:r>
              <a:rPr lang="en-US" sz="1800" dirty="0">
                <a:solidFill>
                  <a:schemeClr val="tx1"/>
                </a:solidFill>
                <a:latin typeface="Arial" pitchFamily="34" charset="0"/>
                <a:cs typeface="Arial" pitchFamily="34" charset="0"/>
              </a:rPr>
              <a:t>19.Fishman G. S. Monte Carlo. Concepts, Algorithms, and Applications. — </a:t>
            </a:r>
            <a:r>
              <a:rPr lang="en-US" sz="1800" dirty="0" err="1">
                <a:solidFill>
                  <a:schemeClr val="tx1"/>
                </a:solidFill>
                <a:latin typeface="Arial" pitchFamily="34" charset="0"/>
                <a:cs typeface="Arial" pitchFamily="34" charset="0"/>
              </a:rPr>
              <a:t>SpringerVerlag</a:t>
            </a:r>
            <a:r>
              <a:rPr lang="en-US" sz="1800" dirty="0">
                <a:solidFill>
                  <a:schemeClr val="tx1"/>
                </a:solidFill>
                <a:latin typeface="Arial" pitchFamily="34" charset="0"/>
                <a:cs typeface="Arial" pitchFamily="34" charset="0"/>
              </a:rPr>
              <a:t>, 1995 (Corrected 3 </a:t>
            </a:r>
            <a:r>
              <a:rPr lang="en-US" sz="1800" dirty="0" err="1">
                <a:solidFill>
                  <a:schemeClr val="tx1"/>
                </a:solidFill>
                <a:latin typeface="Arial" pitchFamily="34" charset="0"/>
                <a:cs typeface="Arial" pitchFamily="34" charset="0"/>
              </a:rPr>
              <a:t>rd</a:t>
            </a:r>
            <a:r>
              <a:rPr lang="en-US" sz="1800" dirty="0">
                <a:solidFill>
                  <a:schemeClr val="tx1"/>
                </a:solidFill>
                <a:latin typeface="Arial" pitchFamily="34" charset="0"/>
                <a:cs typeface="Arial" pitchFamily="34" charset="0"/>
              </a:rPr>
              <a:t> printing, 1999). — 718 pp. </a:t>
            </a:r>
          </a:p>
          <a:p>
            <a:pPr lvl="0" algn="l"/>
            <a:r>
              <a:rPr lang="en-US" sz="1800" dirty="0">
                <a:solidFill>
                  <a:schemeClr val="tx1"/>
                </a:solidFill>
                <a:latin typeface="Arial" pitchFamily="34" charset="0"/>
                <a:cs typeface="Arial" pitchFamily="34" charset="0"/>
              </a:rPr>
              <a:t>20.Litvinov V.L. Stochastic longitudinal oscillations of a viscoelastic rope with moving boundaries taking into account the action of damping forces // Probability Theory and Its Applications, RAS, 2022, Vol. 67, No. 4, pp. 835–836.</a:t>
            </a:r>
          </a:p>
          <a:p>
            <a:pPr lvl="0" algn="l"/>
            <a:r>
              <a:rPr lang="en-US" sz="1800" dirty="0">
                <a:solidFill>
                  <a:schemeClr val="tx1"/>
                </a:solidFill>
                <a:latin typeface="Arial" pitchFamily="34" charset="0"/>
                <a:cs typeface="Arial" pitchFamily="34" charset="0"/>
              </a:rPr>
              <a:t>21.Litvinov V.L. Solution of boundary value problems with moving boundaries using an approximate method for constructing solutions of </a:t>
            </a:r>
            <a:r>
              <a:rPr lang="en-US" sz="1800" dirty="0" err="1">
                <a:solidFill>
                  <a:schemeClr val="tx1"/>
                </a:solidFill>
                <a:latin typeface="Arial" pitchFamily="34" charset="0"/>
                <a:cs typeface="Arial" pitchFamily="34" charset="0"/>
              </a:rPr>
              <a:t>integro</a:t>
            </a:r>
            <a:r>
              <a:rPr lang="en-US" sz="1800" dirty="0">
                <a:solidFill>
                  <a:schemeClr val="tx1"/>
                </a:solidFill>
                <a:latin typeface="Arial" pitchFamily="34" charset="0"/>
                <a:cs typeface="Arial" pitchFamily="34" charset="0"/>
              </a:rPr>
              <a:t>–differential equations // Tr. Institute of Mathematics and Mechanics, Ural Branch of the Russian Academy of Sciences. 2020.Vol. 26, №. 2. P. 188–199.</a:t>
            </a:r>
          </a:p>
          <a:p>
            <a:pPr lvl="0" algn="l"/>
            <a:r>
              <a:rPr lang="en-US" sz="1800" dirty="0">
                <a:solidFill>
                  <a:schemeClr val="tx1"/>
                </a:solidFill>
                <a:latin typeface="Arial" pitchFamily="34" charset="0"/>
                <a:cs typeface="Arial" pitchFamily="34" charset="0"/>
              </a:rPr>
              <a:t>22.Litvinov V.L., </a:t>
            </a:r>
            <a:r>
              <a:rPr lang="en-US" sz="1800" dirty="0" err="1">
                <a:solidFill>
                  <a:schemeClr val="tx1"/>
                </a:solidFill>
                <a:latin typeface="Arial" pitchFamily="34" charset="0"/>
                <a:cs typeface="Arial" pitchFamily="34" charset="0"/>
              </a:rPr>
              <a:t>Litvinova</a:t>
            </a:r>
            <a:r>
              <a:rPr lang="en-US" sz="1800" dirty="0">
                <a:solidFill>
                  <a:schemeClr val="tx1"/>
                </a:solidFill>
                <a:latin typeface="Arial" pitchFamily="34" charset="0"/>
                <a:cs typeface="Arial" pitchFamily="34" charset="0"/>
              </a:rPr>
              <a:t> K.V. An approximate method for solving boundary value problems with moving boundaries by reduction to </a:t>
            </a:r>
            <a:r>
              <a:rPr lang="en-US" sz="1800" dirty="0" err="1">
                <a:solidFill>
                  <a:schemeClr val="tx1"/>
                </a:solidFill>
                <a:latin typeface="Arial" pitchFamily="34" charset="0"/>
                <a:cs typeface="Arial" pitchFamily="34" charset="0"/>
              </a:rPr>
              <a:t>integro</a:t>
            </a:r>
            <a:r>
              <a:rPr lang="en-US" sz="1800" dirty="0">
                <a:solidFill>
                  <a:schemeClr val="tx1"/>
                </a:solidFill>
                <a:latin typeface="Arial" pitchFamily="34" charset="0"/>
                <a:cs typeface="Arial" pitchFamily="34" charset="0"/>
              </a:rPr>
              <a:t>–differential equations// Computational Mathematics and Mathematical Physics, 2022, vol. 62, no. 6, pp. 945–954.</a:t>
            </a:r>
          </a:p>
          <a:p>
            <a:pPr lvl="0" algn="l"/>
            <a:r>
              <a:rPr lang="en-US" sz="1800" dirty="0">
                <a:solidFill>
                  <a:schemeClr val="tx1"/>
                </a:solidFill>
                <a:latin typeface="Arial" pitchFamily="34" charset="0"/>
                <a:cs typeface="Arial" pitchFamily="34" charset="0"/>
              </a:rPr>
              <a:t>23.Litvinov V.L. Certificate of state registration of a computer program. Automated software package for studying oscillations and resonance phenomena in mechanical systems with moving boundaries "TB-Analysis-7" No. 2025613649, published 13.02.2025.</a:t>
            </a:r>
          </a:p>
          <a:p>
            <a:pPr marL="342900" lvl="0" indent="-342900"/>
            <a:endParaRPr lang="ru-RU" sz="1400" dirty="0">
              <a:solidFill>
                <a:schemeClr val="tx1"/>
              </a:solidFill>
              <a:latin typeface="Arial" pitchFamily="34" charset="0"/>
              <a:cs typeface="Arial" pitchFamily="34" charset="0"/>
            </a:endParaRPr>
          </a:p>
          <a:p>
            <a:pPr marL="342900" indent="-342900" algn="l"/>
            <a:endParaRPr lang="ru-RU" sz="1400" dirty="0">
              <a:solidFill>
                <a:schemeClr val="tx1"/>
              </a:solidFill>
              <a:latin typeface="Arial" pitchFamily="34" charset="0"/>
              <a:cs typeface="Arial" pitchFamily="34" charset="0"/>
            </a:endParaRPr>
          </a:p>
          <a:p>
            <a:pPr marL="342900" lvl="0" indent="-342900" algn="l">
              <a:buFont typeface="Arial" pitchFamily="34" charset="0"/>
              <a:buAutoNum type="arabicPeriod"/>
            </a:pPr>
            <a:endParaRPr lang="ru-RU" sz="1400" dirty="0">
              <a:latin typeface="Arial" pitchFamily="34" charset="0"/>
              <a:cs typeface="Arial" pitchFamily="34" charset="0"/>
            </a:endParaRPr>
          </a:p>
          <a:p>
            <a:pPr marL="342900" indent="-342900" algn="l">
              <a:buFont typeface="Arial" pitchFamily="34" charset="0"/>
              <a:buAutoNum type="arabicPeriod"/>
            </a:pPr>
            <a:endParaRPr lang="ru-RU" sz="1400" dirty="0">
              <a:solidFill>
                <a:schemeClr val="tx1"/>
              </a:solidFill>
              <a:latin typeface="Arial" pitchFamily="34" charset="0"/>
              <a:cs typeface="Arial" pitchFamily="34" charset="0"/>
            </a:endParaRPr>
          </a:p>
          <a:p>
            <a:endParaRPr lang="ru-RU" dirty="0">
              <a:latin typeface="Arial" pitchFamily="34" charset="0"/>
              <a:cs typeface="Arial" pitchFamily="34" charset="0"/>
            </a:endParaRPr>
          </a:p>
        </p:txBody>
      </p:sp>
      <p:sp>
        <p:nvSpPr>
          <p:cNvPr id="5" name="Заголовок 1"/>
          <p:cNvSpPr txBox="1">
            <a:spLocks/>
          </p:cNvSpPr>
          <p:nvPr/>
        </p:nvSpPr>
        <p:spPr>
          <a:xfrm>
            <a:off x="179512" y="477999"/>
            <a:ext cx="8964488" cy="936104"/>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ru-RU" sz="2000" b="0" i="0" u="none" strike="noStrike" kern="1200" cap="none" spc="0" normalizeH="0" baseline="0" noProof="0" dirty="0">
              <a:ln>
                <a:noFill/>
              </a:ln>
              <a:solidFill>
                <a:schemeClr val="tx1"/>
              </a:solidFill>
              <a:effectLst/>
              <a:uLnTx/>
              <a:uFillTx/>
              <a:latin typeface="Arial" pitchFamily="34" charset="0"/>
              <a:ea typeface="+mj-ea"/>
              <a:cs typeface="Arial" pitchFamily="34" charset="0"/>
            </a:endParaRPr>
          </a:p>
        </p:txBody>
      </p:sp>
      <p:sp>
        <p:nvSpPr>
          <p:cNvPr id="7" name="Номер слайда 3"/>
          <p:cNvSpPr>
            <a:spLocks noGrp="1"/>
          </p:cNvSpPr>
          <p:nvPr>
            <p:ph type="sldNum" sz="quarter" idx="12"/>
          </p:nvPr>
        </p:nvSpPr>
        <p:spPr>
          <a:xfrm>
            <a:off x="6553200" y="6356350"/>
            <a:ext cx="2133600" cy="365125"/>
          </a:xfrm>
        </p:spPr>
        <p:txBody>
          <a:bodyPr/>
          <a:lstStyle/>
          <a:p>
            <a:fld id="{AF2F16DF-B750-4519-BCED-6CCA5504EFB6}" type="slidenum">
              <a:rPr lang="ru-RU" smtClean="0">
                <a:solidFill>
                  <a:schemeClr val="tx1"/>
                </a:solidFill>
                <a:latin typeface="Arial" pitchFamily="34" charset="0"/>
                <a:cs typeface="Arial" pitchFamily="34" charset="0"/>
              </a:rPr>
              <a:pPr/>
              <a:t>24</a:t>
            </a:fld>
            <a:endParaRPr lang="ru-RU" dirty="0">
              <a:solidFill>
                <a:schemeClr val="tx1"/>
              </a:solidFill>
              <a:latin typeface="Arial" pitchFamily="34" charset="0"/>
              <a:cs typeface="Arial"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Схема 6"/>
          <p:cNvGraphicFramePr/>
          <p:nvPr>
            <p:extLst>
              <p:ext uri="{D42A27DB-BD31-4B8C-83A1-F6EECF244321}">
                <p14:modId xmlns:p14="http://schemas.microsoft.com/office/powerpoint/2010/main" val="637142375"/>
              </p:ext>
            </p:extLst>
          </p:nvPr>
        </p:nvGraphicFramePr>
        <p:xfrm>
          <a:off x="467544" y="2708920"/>
          <a:ext cx="8278688" cy="6480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Номер слайда 3"/>
          <p:cNvSpPr>
            <a:spLocks noGrp="1"/>
          </p:cNvSpPr>
          <p:nvPr>
            <p:ph type="sldNum" sz="quarter" idx="12"/>
          </p:nvPr>
        </p:nvSpPr>
        <p:spPr/>
        <p:txBody>
          <a:bodyPr/>
          <a:lstStyle/>
          <a:p>
            <a:fld id="{AF2F16DF-B750-4519-BCED-6CCA5504EFB6}" type="slidenum">
              <a:rPr lang="ru-RU" smtClean="0">
                <a:solidFill>
                  <a:schemeClr val="tx1"/>
                </a:solidFill>
                <a:latin typeface="Arial" pitchFamily="34" charset="0"/>
                <a:cs typeface="Arial" pitchFamily="34" charset="0"/>
              </a:rPr>
              <a:pPr/>
              <a:t>25</a:t>
            </a:fld>
            <a:endParaRPr lang="ru-RU" dirty="0">
              <a:solidFill>
                <a:schemeClr val="tx1"/>
              </a:solidFill>
              <a:latin typeface="Arial" pitchFamily="34" charset="0"/>
              <a:cs typeface="Arial"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p:txBody>
          <a:bodyPr/>
          <a:lstStyle/>
          <a:p>
            <a:fld id="{AF2F16DF-B750-4519-BCED-6CCA5504EFB6}" type="slidenum">
              <a:rPr lang="ru-RU" smtClean="0">
                <a:solidFill>
                  <a:schemeClr val="tx1"/>
                </a:solidFill>
                <a:latin typeface="Arial" pitchFamily="34" charset="0"/>
                <a:cs typeface="Arial" pitchFamily="34" charset="0"/>
              </a:rPr>
              <a:pPr/>
              <a:t>3</a:t>
            </a:fld>
            <a:endParaRPr lang="ru-RU" dirty="0">
              <a:solidFill>
                <a:schemeClr val="tx1"/>
              </a:solidFill>
              <a:latin typeface="Arial" pitchFamily="34" charset="0"/>
              <a:cs typeface="Arial" pitchFamily="34" charset="0"/>
            </a:endParaRPr>
          </a:p>
        </p:txBody>
      </p:sp>
      <p:sp>
        <p:nvSpPr>
          <p:cNvPr id="5" name="Заголовок 1"/>
          <p:cNvSpPr txBox="1">
            <a:spLocks/>
          </p:cNvSpPr>
          <p:nvPr/>
        </p:nvSpPr>
        <p:spPr>
          <a:xfrm>
            <a:off x="0" y="-171400"/>
            <a:ext cx="9144000" cy="908720"/>
          </a:xfrm>
          <a:prstGeom prst="rect">
            <a:avLst/>
          </a:prstGeom>
        </p:spPr>
        <p:txBody>
          <a:bodyPr vert="horz" lIns="91440" tIns="45720" rIns="91440" bIns="45720" rtlCol="0"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ru-RU" sz="2000" b="0" i="0" u="none" strike="noStrike" kern="1200" cap="none" spc="0" normalizeH="0" baseline="0" noProof="0" dirty="0">
                <a:ln>
                  <a:noFill/>
                </a:ln>
                <a:solidFill>
                  <a:schemeClr val="tx1"/>
                </a:solidFill>
                <a:effectLst/>
                <a:uLnTx/>
                <a:uFillTx/>
                <a:latin typeface="Arial" pitchFamily="34" charset="0"/>
                <a:ea typeface="+mj-ea"/>
                <a:cs typeface="Arial" pitchFamily="34" charset="0"/>
              </a:rPr>
              <a:t>      </a:t>
            </a:r>
            <a:r>
              <a:rPr kumimoji="0" lang="en-US" sz="2000" b="0" i="0" u="none" strike="noStrike" kern="1200" cap="none" spc="0" normalizeH="0" baseline="0" noProof="0" dirty="0">
                <a:ln>
                  <a:noFill/>
                </a:ln>
                <a:solidFill>
                  <a:schemeClr val="tx1"/>
                </a:solidFill>
                <a:effectLst/>
                <a:uLnTx/>
                <a:uFillTx/>
                <a:latin typeface="Arial" pitchFamily="34" charset="0"/>
                <a:ea typeface="+mj-ea"/>
                <a:cs typeface="Arial" pitchFamily="34" charset="0"/>
              </a:rPr>
              <a:t>MATHEMATICAL STATEMENT OF THE PROBLEM</a:t>
            </a:r>
            <a:r>
              <a:rPr kumimoji="0" lang="ru-RU" sz="2000" b="0" i="0" u="none" strike="noStrike" kern="1200" cap="none" spc="0" normalizeH="0" baseline="0" noProof="0" dirty="0">
                <a:ln>
                  <a:noFill/>
                </a:ln>
                <a:solidFill>
                  <a:schemeClr val="tx1"/>
                </a:solidFill>
                <a:effectLst/>
                <a:uLnTx/>
                <a:uFillTx/>
                <a:latin typeface="Arial" pitchFamily="34" charset="0"/>
                <a:ea typeface="+mj-ea"/>
                <a:cs typeface="Arial" pitchFamily="34" charset="0"/>
              </a:rPr>
              <a:t> (1)</a:t>
            </a:r>
          </a:p>
        </p:txBody>
      </p:sp>
      <p:pic>
        <p:nvPicPr>
          <p:cNvPr id="2" name="Рисунок 1">
            <a:extLst>
              <a:ext uri="{FF2B5EF4-FFF2-40B4-BE49-F238E27FC236}">
                <a16:creationId xmlns:a16="http://schemas.microsoft.com/office/drawing/2014/main" id="{D9E68CAB-BEC7-414F-9D69-E0C59261DF15}"/>
              </a:ext>
            </a:extLst>
          </p:cNvPr>
          <p:cNvPicPr>
            <a:picLocks noChangeAspect="1"/>
          </p:cNvPicPr>
          <p:nvPr/>
        </p:nvPicPr>
        <p:blipFill rotWithShape="1">
          <a:blip r:embed="rId2"/>
          <a:srcRect l="26375" t="24802" r="24800" b="18007"/>
          <a:stretch/>
        </p:blipFill>
        <p:spPr>
          <a:xfrm>
            <a:off x="539552" y="653208"/>
            <a:ext cx="8256382" cy="5440088"/>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p:txBody>
          <a:bodyPr/>
          <a:lstStyle/>
          <a:p>
            <a:fld id="{AF2F16DF-B750-4519-BCED-6CCA5504EFB6}" type="slidenum">
              <a:rPr lang="ru-RU" smtClean="0">
                <a:solidFill>
                  <a:schemeClr val="tx1"/>
                </a:solidFill>
                <a:latin typeface="Arial" pitchFamily="34" charset="0"/>
                <a:cs typeface="Arial" pitchFamily="34" charset="0"/>
              </a:rPr>
              <a:pPr/>
              <a:t>4</a:t>
            </a:fld>
            <a:endParaRPr lang="ru-RU" dirty="0">
              <a:solidFill>
                <a:schemeClr val="tx1"/>
              </a:solidFill>
              <a:latin typeface="Arial" pitchFamily="34" charset="0"/>
              <a:cs typeface="Arial" pitchFamily="34" charset="0"/>
            </a:endParaRPr>
          </a:p>
        </p:txBody>
      </p:sp>
      <p:sp>
        <p:nvSpPr>
          <p:cNvPr id="5" name="Заголовок 1"/>
          <p:cNvSpPr txBox="1">
            <a:spLocks/>
          </p:cNvSpPr>
          <p:nvPr/>
        </p:nvSpPr>
        <p:spPr>
          <a:xfrm>
            <a:off x="0" y="0"/>
            <a:ext cx="9144000" cy="764704"/>
          </a:xfrm>
          <a:prstGeom prst="rect">
            <a:avLst/>
          </a:prstGeom>
        </p:spPr>
        <p:txBody>
          <a:bodyPr vert="horz" lIns="91440" tIns="45720" rIns="91440" bIns="45720" rtlCol="0" anchor="ctr">
            <a:normAutofit fontScale="97500"/>
          </a:bodyPr>
          <a:lstStyle/>
          <a:p>
            <a:pPr lvl="0">
              <a:spcBef>
                <a:spcPct val="0"/>
              </a:spcBef>
              <a:defRPr/>
            </a:pPr>
            <a:r>
              <a:rPr kumimoji="0" lang="ru-RU" sz="2000" b="0" i="0" u="none" strike="noStrike" kern="1200" cap="none" spc="0" normalizeH="0" baseline="0" noProof="0" dirty="0">
                <a:ln>
                  <a:noFill/>
                </a:ln>
                <a:solidFill>
                  <a:schemeClr val="tx1"/>
                </a:solidFill>
                <a:effectLst/>
                <a:uLnTx/>
                <a:uFillTx/>
                <a:latin typeface="Arial" pitchFamily="34" charset="0"/>
                <a:ea typeface="+mj-ea"/>
                <a:cs typeface="Arial" pitchFamily="34" charset="0"/>
              </a:rPr>
              <a:t> </a:t>
            </a:r>
            <a:r>
              <a:rPr kumimoji="0" lang="en-US" sz="2000" b="0" i="0" u="none" strike="noStrike" kern="1200" cap="none" spc="0" normalizeH="0" baseline="0" noProof="0" dirty="0">
                <a:ln>
                  <a:noFill/>
                </a:ln>
                <a:solidFill>
                  <a:schemeClr val="tx1"/>
                </a:solidFill>
                <a:effectLst/>
                <a:uLnTx/>
                <a:uFillTx/>
                <a:latin typeface="Arial" pitchFamily="34" charset="0"/>
                <a:ea typeface="+mj-ea"/>
                <a:cs typeface="Arial" pitchFamily="34" charset="0"/>
              </a:rPr>
              <a:t>MATHEMATICAL STATEMENT OF THE PROBLEM</a:t>
            </a:r>
            <a:r>
              <a:rPr kumimoji="0" lang="ru-RU" sz="2000" b="0" i="0" u="none" strike="noStrike" kern="1200" cap="none" spc="0" normalizeH="0" baseline="0" noProof="0" dirty="0">
                <a:ln>
                  <a:noFill/>
                </a:ln>
                <a:solidFill>
                  <a:schemeClr val="tx1"/>
                </a:solidFill>
                <a:effectLst/>
                <a:uLnTx/>
                <a:uFillTx/>
                <a:latin typeface="Arial" pitchFamily="34" charset="0"/>
                <a:ea typeface="+mj-ea"/>
                <a:cs typeface="Arial" pitchFamily="34" charset="0"/>
              </a:rPr>
              <a:t> (2)</a:t>
            </a:r>
            <a:endParaRPr kumimoji="0" lang="ru-RU" sz="2000" i="0" u="none" strike="noStrike" kern="1200" cap="none" spc="0" normalizeH="0" baseline="0" noProof="0" dirty="0">
              <a:ln>
                <a:noFill/>
              </a:ln>
              <a:solidFill>
                <a:schemeClr val="tx1"/>
              </a:solidFill>
              <a:effectLst/>
              <a:uLnTx/>
              <a:uFillTx/>
              <a:latin typeface="Arial" pitchFamily="34" charset="0"/>
              <a:ea typeface="+mj-ea"/>
              <a:cs typeface="Arial" pitchFamily="34" charset="0"/>
            </a:endParaRPr>
          </a:p>
        </p:txBody>
      </p:sp>
      <p:sp>
        <p:nvSpPr>
          <p:cNvPr id="16" name="Заголовок 1"/>
          <p:cNvSpPr txBox="1">
            <a:spLocks/>
          </p:cNvSpPr>
          <p:nvPr/>
        </p:nvSpPr>
        <p:spPr>
          <a:xfrm>
            <a:off x="179512" y="476672"/>
            <a:ext cx="8783960" cy="576064"/>
          </a:xfrm>
          <a:prstGeom prst="rect">
            <a:avLst/>
          </a:prstGeom>
        </p:spPr>
        <p:txBody>
          <a:bodyPr vert="horz" lIns="91440" tIns="45720" rIns="91440" bIns="45720" rtlCol="0" anchor="ctr">
            <a:normAutofit fontScale="975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ru-RU" sz="2400" b="0" i="0" u="none" strike="noStrike" kern="1200" cap="none" spc="0" normalizeH="0" baseline="0" noProof="0" dirty="0">
                <a:ln>
                  <a:noFill/>
                </a:ln>
                <a:solidFill>
                  <a:schemeClr val="tx1"/>
                </a:solidFill>
                <a:effectLst/>
                <a:uLnTx/>
                <a:uFillTx/>
                <a:latin typeface="Arial" pitchFamily="34" charset="0"/>
                <a:ea typeface="+mj-ea"/>
                <a:cs typeface="Arial" pitchFamily="34" charset="0"/>
              </a:rPr>
              <a:t> </a:t>
            </a:r>
          </a:p>
        </p:txBody>
      </p:sp>
      <p:sp>
        <p:nvSpPr>
          <p:cNvPr id="13" name="Заголовок 1"/>
          <p:cNvSpPr txBox="1">
            <a:spLocks/>
          </p:cNvSpPr>
          <p:nvPr/>
        </p:nvSpPr>
        <p:spPr>
          <a:xfrm>
            <a:off x="0" y="1052736"/>
            <a:ext cx="9144000" cy="720080"/>
          </a:xfrm>
          <a:prstGeom prst="rect">
            <a:avLst/>
          </a:prstGeom>
        </p:spPr>
        <p:txBody>
          <a:bodyPr vert="horz" lIns="91440" tIns="45720" rIns="91440" bIns="45720" rtlCol="0" anchor="ctr">
            <a:normAutofit fontScale="97500"/>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ru-RU" sz="1400" b="0" i="0" u="none" strike="noStrike" kern="1200" cap="none" spc="0" normalizeH="0" baseline="0" noProof="0" dirty="0">
              <a:ln>
                <a:noFill/>
              </a:ln>
              <a:solidFill>
                <a:schemeClr val="tx1"/>
              </a:solidFill>
              <a:effectLst/>
              <a:uLnTx/>
              <a:uFillTx/>
              <a:latin typeface="Arial" pitchFamily="34" charset="0"/>
              <a:ea typeface="+mj-ea"/>
              <a:cs typeface="Arial" pitchFamily="34" charset="0"/>
            </a:endParaRPr>
          </a:p>
        </p:txBody>
      </p:sp>
      <p:sp>
        <p:nvSpPr>
          <p:cNvPr id="71696" name="Rectangle 1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71697" name="Rectangle 17"/>
          <p:cNvSpPr>
            <a:spLocks noChangeArrowheads="1"/>
          </p:cNvSpPr>
          <p:nvPr/>
        </p:nvSpPr>
        <p:spPr bwMode="auto">
          <a:xfrm>
            <a:off x="0" y="5048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71699" name="Rectangle 1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71701" name="Rectangle 2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71703" name="Rectangle 2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71705" name="Rectangle 2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71707" name="Rectangle 2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31" name="Скругленный прямоугольник 30"/>
          <p:cNvSpPr/>
          <p:nvPr/>
        </p:nvSpPr>
        <p:spPr>
          <a:xfrm>
            <a:off x="1331640" y="692696"/>
            <a:ext cx="6480720" cy="1440160"/>
          </a:xfrm>
          <a:prstGeom prst="roundRect">
            <a:avLst/>
          </a:prstGeom>
          <a:ln>
            <a:noFill/>
          </a:ln>
          <a:effectLst>
            <a:outerShdw blurRad="50800" dist="38100" algn="l" rotWithShape="0">
              <a:prstClr val="black">
                <a:alpha val="40000"/>
              </a:prstClr>
            </a:outerShdw>
            <a:softEdge rad="12700"/>
          </a:effectLst>
        </p:spPr>
        <p:style>
          <a:lnRef idx="1">
            <a:schemeClr val="dk1"/>
          </a:lnRef>
          <a:fillRef idx="2">
            <a:schemeClr val="dk1"/>
          </a:fillRef>
          <a:effectRef idx="1">
            <a:schemeClr val="dk1"/>
          </a:effectRef>
          <a:fontRef idx="minor">
            <a:schemeClr val="dk1"/>
          </a:fontRef>
        </p:style>
      </p:sp>
      <p:graphicFrame>
        <p:nvGraphicFramePr>
          <p:cNvPr id="2" name="Object 10"/>
          <p:cNvGraphicFramePr>
            <a:graphicFrameLocks noChangeAspect="1"/>
          </p:cNvGraphicFramePr>
          <p:nvPr/>
        </p:nvGraphicFramePr>
        <p:xfrm>
          <a:off x="3332163" y="1052513"/>
          <a:ext cx="4176712" cy="288925"/>
        </p:xfrm>
        <a:graphic>
          <a:graphicData uri="http://schemas.openxmlformats.org/presentationml/2006/ole">
            <mc:AlternateContent xmlns:mc="http://schemas.openxmlformats.org/markup-compatibility/2006">
              <mc:Choice xmlns:v="urn:schemas-microsoft-com:vml" Requires="v">
                <p:oleObj spid="_x0000_s144632" name="Equation" r:id="rId4" imgW="3314520" imgH="228600" progId="Equation.DSMT4">
                  <p:embed/>
                </p:oleObj>
              </mc:Choice>
              <mc:Fallback>
                <p:oleObj name="Equation" r:id="rId4" imgW="3314520" imgH="228600" progId="Equation.DSMT4">
                  <p:embed/>
                  <p:pic>
                    <p:nvPicPr>
                      <p:cNvPr id="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32163" y="1052513"/>
                        <a:ext cx="4176712"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1691" name="Object 11"/>
          <p:cNvGraphicFramePr>
            <a:graphicFrameLocks noChangeAspect="1"/>
          </p:cNvGraphicFramePr>
          <p:nvPr/>
        </p:nvGraphicFramePr>
        <p:xfrm>
          <a:off x="3140075" y="1773238"/>
          <a:ext cx="4383088" cy="325437"/>
        </p:xfrm>
        <a:graphic>
          <a:graphicData uri="http://schemas.openxmlformats.org/presentationml/2006/ole">
            <mc:AlternateContent xmlns:mc="http://schemas.openxmlformats.org/markup-compatibility/2006">
              <mc:Choice xmlns:v="urn:schemas-microsoft-com:vml" Requires="v">
                <p:oleObj spid="_x0000_s144633" name="Equation" r:id="rId6" imgW="3593880" imgH="266400" progId="Equation.DSMT4">
                  <p:embed/>
                </p:oleObj>
              </mc:Choice>
              <mc:Fallback>
                <p:oleObj name="Equation" r:id="rId6" imgW="3593880" imgH="266400" progId="Equation.DSMT4">
                  <p:embed/>
                  <p:pic>
                    <p:nvPicPr>
                      <p:cNvPr id="0" name="Object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40075" y="1773238"/>
                        <a:ext cx="4383088" cy="325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5" name="Прямоугольник 34"/>
          <p:cNvSpPr/>
          <p:nvPr/>
        </p:nvSpPr>
        <p:spPr>
          <a:xfrm>
            <a:off x="3563888" y="1412776"/>
            <a:ext cx="1820883" cy="307777"/>
          </a:xfrm>
          <a:prstGeom prst="rect">
            <a:avLst/>
          </a:prstGeom>
        </p:spPr>
        <p:txBody>
          <a:bodyPr wrap="none">
            <a:spAutoFit/>
          </a:bodyPr>
          <a:lstStyle/>
          <a:p>
            <a:pPr lvl="0" algn="ctr">
              <a:spcBef>
                <a:spcPct val="0"/>
              </a:spcBef>
              <a:defRPr/>
            </a:pPr>
            <a:r>
              <a:rPr lang="en-US" sz="1400" dirty="0">
                <a:latin typeface="Arial" pitchFamily="34" charset="0"/>
                <a:cs typeface="Arial" pitchFamily="34" charset="0"/>
              </a:rPr>
              <a:t>Boundary conditions</a:t>
            </a:r>
            <a:endParaRPr lang="ru-RU" sz="1400" dirty="0">
              <a:latin typeface="Arial" pitchFamily="34" charset="0"/>
              <a:cs typeface="Arial" pitchFamily="34" charset="0"/>
            </a:endParaRPr>
          </a:p>
        </p:txBody>
      </p:sp>
      <p:sp>
        <p:nvSpPr>
          <p:cNvPr id="36" name="Заголовок 1"/>
          <p:cNvSpPr txBox="1">
            <a:spLocks/>
          </p:cNvSpPr>
          <p:nvPr/>
        </p:nvSpPr>
        <p:spPr>
          <a:xfrm>
            <a:off x="0" y="548680"/>
            <a:ext cx="9144000" cy="576064"/>
          </a:xfrm>
          <a:prstGeom prst="rect">
            <a:avLst/>
          </a:prstGeom>
        </p:spPr>
        <p:txBody>
          <a:bodyPr vert="horz" lIns="91440" tIns="45720" rIns="91440" bIns="45720" rtlCol="0" anchor="ctr">
            <a:normAutofit fontScale="975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1400" b="0" i="0" u="none" strike="noStrike" kern="1200" cap="none" spc="0" normalizeH="0" baseline="0" noProof="0" dirty="0">
                <a:ln>
                  <a:noFill/>
                </a:ln>
                <a:solidFill>
                  <a:schemeClr val="tx1"/>
                </a:solidFill>
                <a:effectLst/>
                <a:uLnTx/>
                <a:uFillTx/>
                <a:latin typeface="Arial" pitchFamily="34" charset="0"/>
                <a:ea typeface="+mj-ea"/>
                <a:cs typeface="Arial" pitchFamily="34" charset="0"/>
              </a:rPr>
              <a:t>Problem</a:t>
            </a:r>
            <a:r>
              <a:rPr kumimoji="0" lang="ru-RU" sz="1400" b="0" i="0" u="none" strike="noStrike" kern="1200" cap="none" spc="0" normalizeH="0" baseline="0" noProof="0" dirty="0">
                <a:ln>
                  <a:noFill/>
                </a:ln>
                <a:solidFill>
                  <a:schemeClr val="tx1"/>
                </a:solidFill>
                <a:effectLst/>
                <a:uLnTx/>
                <a:uFillTx/>
                <a:latin typeface="Arial" pitchFamily="34" charset="0"/>
                <a:ea typeface="+mj-ea"/>
                <a:cs typeface="Arial" pitchFamily="34" charset="0"/>
              </a:rPr>
              <a:t> </a:t>
            </a:r>
            <a:endParaRPr kumimoji="0" lang="ru-RU" sz="2400" b="0" i="0" u="none" strike="noStrike" kern="1200" cap="none" spc="0" normalizeH="0" baseline="0" noProof="0" dirty="0">
              <a:ln>
                <a:noFill/>
              </a:ln>
              <a:solidFill>
                <a:schemeClr val="tx1"/>
              </a:solidFill>
              <a:effectLst/>
              <a:uLnTx/>
              <a:uFillTx/>
              <a:latin typeface="Arial" pitchFamily="34" charset="0"/>
              <a:ea typeface="+mj-ea"/>
              <a:cs typeface="Arial" pitchFamily="34" charset="0"/>
            </a:endParaRPr>
          </a:p>
        </p:txBody>
      </p:sp>
      <p:sp>
        <p:nvSpPr>
          <p:cNvPr id="37" name="Скругленный прямоугольник 36"/>
          <p:cNvSpPr/>
          <p:nvPr/>
        </p:nvSpPr>
        <p:spPr>
          <a:xfrm>
            <a:off x="1331640" y="2348880"/>
            <a:ext cx="6480720" cy="1656184"/>
          </a:xfrm>
          <a:prstGeom prst="roundRect">
            <a:avLst/>
          </a:prstGeom>
          <a:ln>
            <a:noFill/>
          </a:ln>
          <a:effectLst>
            <a:outerShdw blurRad="50800" dist="38100" algn="l" rotWithShape="0">
              <a:prstClr val="black">
                <a:alpha val="40000"/>
              </a:prstClr>
            </a:outerShdw>
            <a:softEdge rad="12700"/>
          </a:effectLst>
        </p:spPr>
        <p:style>
          <a:lnRef idx="1">
            <a:schemeClr val="dk1"/>
          </a:lnRef>
          <a:fillRef idx="2">
            <a:schemeClr val="dk1"/>
          </a:fillRef>
          <a:effectRef idx="1">
            <a:schemeClr val="dk1"/>
          </a:effectRef>
          <a:fontRef idx="minor">
            <a:schemeClr val="dk1"/>
          </a:fontRef>
        </p:style>
      </p:sp>
      <p:sp>
        <p:nvSpPr>
          <p:cNvPr id="38" name="Заголовок 1"/>
          <p:cNvSpPr txBox="1">
            <a:spLocks/>
          </p:cNvSpPr>
          <p:nvPr/>
        </p:nvSpPr>
        <p:spPr>
          <a:xfrm>
            <a:off x="0" y="2132856"/>
            <a:ext cx="9144000" cy="720080"/>
          </a:xfrm>
          <a:prstGeom prst="rect">
            <a:avLst/>
          </a:prstGeom>
        </p:spPr>
        <p:txBody>
          <a:bodyPr vert="horz" lIns="91440" tIns="45720" rIns="91440" bIns="45720" rtlCol="0" anchor="ctr">
            <a:normAutofit fontScale="975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1400" b="0" i="0" u="none" strike="noStrike" kern="1200" cap="none" spc="0" normalizeH="0" baseline="0" noProof="0" dirty="0">
                <a:ln>
                  <a:noFill/>
                </a:ln>
                <a:solidFill>
                  <a:schemeClr val="tx1"/>
                </a:solidFill>
                <a:effectLst/>
                <a:uLnTx/>
                <a:uFillTx/>
                <a:latin typeface="Arial" pitchFamily="34" charset="0"/>
                <a:ea typeface="+mj-ea"/>
                <a:cs typeface="Arial" pitchFamily="34" charset="0"/>
              </a:rPr>
              <a:t>Solution</a:t>
            </a:r>
            <a:endParaRPr kumimoji="0" lang="ru-RU" sz="1400" b="0" i="0" u="none" strike="noStrike" kern="1200" cap="none" spc="0" normalizeH="0" baseline="0" noProof="0" dirty="0">
              <a:ln>
                <a:noFill/>
              </a:ln>
              <a:solidFill>
                <a:schemeClr val="tx1"/>
              </a:solidFill>
              <a:effectLst/>
              <a:uLnTx/>
              <a:uFillTx/>
              <a:latin typeface="Arial" pitchFamily="34" charset="0"/>
              <a:ea typeface="+mj-ea"/>
              <a:cs typeface="Arial" pitchFamily="34" charset="0"/>
            </a:endParaRPr>
          </a:p>
        </p:txBody>
      </p:sp>
      <p:sp>
        <p:nvSpPr>
          <p:cNvPr id="46" name="Скругленный прямоугольник 45"/>
          <p:cNvSpPr/>
          <p:nvPr/>
        </p:nvSpPr>
        <p:spPr>
          <a:xfrm>
            <a:off x="1331640" y="5517232"/>
            <a:ext cx="6480720" cy="936104"/>
          </a:xfrm>
          <a:prstGeom prst="roundRect">
            <a:avLst/>
          </a:prstGeom>
          <a:ln>
            <a:noFill/>
          </a:ln>
          <a:effectLst>
            <a:outerShdw blurRad="50800" dist="38100" algn="l" rotWithShape="0">
              <a:prstClr val="black">
                <a:alpha val="40000"/>
              </a:prstClr>
            </a:outerShdw>
            <a:softEdge rad="12700"/>
          </a:effectLst>
        </p:spPr>
        <p:style>
          <a:lnRef idx="1">
            <a:schemeClr val="dk1"/>
          </a:lnRef>
          <a:fillRef idx="2">
            <a:schemeClr val="dk1"/>
          </a:fillRef>
          <a:effectRef idx="1">
            <a:schemeClr val="dk1"/>
          </a:effectRef>
          <a:fontRef idx="minor">
            <a:schemeClr val="dk1"/>
          </a:fontRef>
        </p:style>
      </p:sp>
      <p:sp>
        <p:nvSpPr>
          <p:cNvPr id="3" name="Rectangle 1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7" name="Rectangle 1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8" name="Rectangle 2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9" name="Rectangle 2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71702" name="Rectangle 2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71706" name="Rectangle 2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14" name="Object 25"/>
          <p:cNvGraphicFramePr>
            <a:graphicFrameLocks noChangeAspect="1"/>
          </p:cNvGraphicFramePr>
          <p:nvPr/>
        </p:nvGraphicFramePr>
        <p:xfrm>
          <a:off x="2483768" y="3429000"/>
          <a:ext cx="5000625" cy="552450"/>
        </p:xfrm>
        <a:graphic>
          <a:graphicData uri="http://schemas.openxmlformats.org/presentationml/2006/ole">
            <mc:AlternateContent xmlns:mc="http://schemas.openxmlformats.org/markup-compatibility/2006">
              <mc:Choice xmlns:v="urn:schemas-microsoft-com:vml" Requires="v">
                <p:oleObj spid="_x0000_s144634" name="Equation" r:id="rId8" imgW="4228920" imgH="457200" progId="Equation.DSMT4">
                  <p:embed/>
                </p:oleObj>
              </mc:Choice>
              <mc:Fallback>
                <p:oleObj name="Equation" r:id="rId8" imgW="4228920" imgH="457200" progId="Equation.DSMT4">
                  <p:embed/>
                  <p:pic>
                    <p:nvPicPr>
                      <p:cNvPr id="0" name="Object 2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483768" y="3429000"/>
                        <a:ext cx="5000625" cy="552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Rectangle 2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45" name="Заголовок 1"/>
          <p:cNvSpPr txBox="1">
            <a:spLocks/>
          </p:cNvSpPr>
          <p:nvPr/>
        </p:nvSpPr>
        <p:spPr>
          <a:xfrm>
            <a:off x="0" y="5445224"/>
            <a:ext cx="9144000" cy="720080"/>
          </a:xfrm>
          <a:prstGeom prst="rect">
            <a:avLst/>
          </a:prstGeom>
        </p:spPr>
        <p:txBody>
          <a:bodyPr vert="horz" lIns="91440" tIns="45720" rIns="91440" bIns="45720" rtlCol="0" anchor="ctr">
            <a:normAutofit fontScale="97500"/>
          </a:bodyPr>
          <a:lstStyle/>
          <a:p>
            <a:pPr algn="ctr">
              <a:spcBef>
                <a:spcPct val="0"/>
              </a:spcBef>
              <a:defRPr/>
            </a:pPr>
            <a:r>
              <a:rPr lang="en-US" sz="1400" dirty="0">
                <a:latin typeface="Arial" pitchFamily="34" charset="0"/>
                <a:cs typeface="Arial" pitchFamily="34" charset="0"/>
              </a:rPr>
              <a:t>We seek the solution to problem (19) in the form of a series:</a:t>
            </a:r>
            <a:endParaRPr lang="ru-RU" sz="1400" dirty="0">
              <a:latin typeface="Arial" pitchFamily="34" charset="0"/>
              <a:cs typeface="Arial" pitchFamily="34" charset="0"/>
            </a:endParaRP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ru-RU" sz="1400" b="0" i="0" u="none" strike="noStrike" kern="1200" cap="none" spc="0" normalizeH="0" baseline="0" noProof="0" dirty="0">
              <a:ln>
                <a:noFill/>
              </a:ln>
              <a:solidFill>
                <a:schemeClr val="tx1"/>
              </a:solidFill>
              <a:effectLst/>
              <a:uLnTx/>
              <a:uFillTx/>
              <a:latin typeface="Arial" pitchFamily="34" charset="0"/>
              <a:ea typeface="+mj-ea"/>
              <a:cs typeface="Arial" pitchFamily="34" charset="0"/>
            </a:endParaRPr>
          </a:p>
        </p:txBody>
      </p:sp>
      <p:sp>
        <p:nvSpPr>
          <p:cNvPr id="71710" name="Rectangle 3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20" name="Rectangle 3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21" name="Object 31"/>
          <p:cNvGraphicFramePr>
            <a:graphicFrameLocks noChangeAspect="1"/>
          </p:cNvGraphicFramePr>
          <p:nvPr/>
        </p:nvGraphicFramePr>
        <p:xfrm>
          <a:off x="3923928" y="5805264"/>
          <a:ext cx="3535363" cy="514350"/>
        </p:xfrm>
        <a:graphic>
          <a:graphicData uri="http://schemas.openxmlformats.org/presentationml/2006/ole">
            <mc:AlternateContent xmlns:mc="http://schemas.openxmlformats.org/markup-compatibility/2006">
              <mc:Choice xmlns:v="urn:schemas-microsoft-com:vml" Requires="v">
                <p:oleObj spid="_x0000_s144635" name="Equation" r:id="rId10" imgW="3022560" imgH="431640" progId="Equation.DSMT4">
                  <p:embed/>
                </p:oleObj>
              </mc:Choice>
              <mc:Fallback>
                <p:oleObj name="Equation" r:id="rId10" imgW="3022560" imgH="431640" progId="Equation.DSMT4">
                  <p:embed/>
                  <p:pic>
                    <p:nvPicPr>
                      <p:cNvPr id="0" name="Object 3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923928" y="5805264"/>
                        <a:ext cx="3535363" cy="514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4393"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144392" name="Object 8"/>
          <p:cNvGraphicFramePr>
            <a:graphicFrameLocks noChangeAspect="1"/>
          </p:cNvGraphicFramePr>
          <p:nvPr/>
        </p:nvGraphicFramePr>
        <p:xfrm>
          <a:off x="3581400" y="2636838"/>
          <a:ext cx="3922713" cy="244475"/>
        </p:xfrm>
        <a:graphic>
          <a:graphicData uri="http://schemas.openxmlformats.org/presentationml/2006/ole">
            <mc:AlternateContent xmlns:mc="http://schemas.openxmlformats.org/markup-compatibility/2006">
              <mc:Choice xmlns:v="urn:schemas-microsoft-com:vml" Requires="v">
                <p:oleObj spid="_x0000_s144636" name="Equation" r:id="rId12" imgW="3187440" imgH="203040" progId="Equation.DSMT4">
                  <p:embed/>
                </p:oleObj>
              </mc:Choice>
              <mc:Fallback>
                <p:oleObj name="Equation" r:id="rId12" imgW="3187440" imgH="203040" progId="Equation.DSMT4">
                  <p:embed/>
                  <p:pic>
                    <p:nvPicPr>
                      <p:cNvPr id="0" name="Picture 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581400" y="2636838"/>
                        <a:ext cx="3922713" cy="244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4395"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144394" name="Object 10"/>
          <p:cNvGraphicFramePr>
            <a:graphicFrameLocks noChangeAspect="1"/>
          </p:cNvGraphicFramePr>
          <p:nvPr/>
        </p:nvGraphicFramePr>
        <p:xfrm>
          <a:off x="3491880" y="2924944"/>
          <a:ext cx="4000500" cy="501650"/>
        </p:xfrm>
        <a:graphic>
          <a:graphicData uri="http://schemas.openxmlformats.org/presentationml/2006/ole">
            <mc:AlternateContent xmlns:mc="http://schemas.openxmlformats.org/markup-compatibility/2006">
              <mc:Choice xmlns:v="urn:schemas-microsoft-com:vml" Requires="v">
                <p:oleObj spid="_x0000_s144637" name="Equation" r:id="rId14" imgW="3429000" imgH="431640" progId="Equation.DSMT4">
                  <p:embed/>
                </p:oleObj>
              </mc:Choice>
              <mc:Fallback>
                <p:oleObj name="Equation" r:id="rId14" imgW="3429000" imgH="431640" progId="Equation.DSMT4">
                  <p:embed/>
                  <p:pic>
                    <p:nvPicPr>
                      <p:cNvPr id="0" name="Picture 1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491880" y="2924944"/>
                        <a:ext cx="4000500" cy="501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4397" name="Rectangle 1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47" name="Скругленный прямоугольник 46"/>
          <p:cNvSpPr/>
          <p:nvPr/>
        </p:nvSpPr>
        <p:spPr>
          <a:xfrm>
            <a:off x="1331640" y="4149080"/>
            <a:ext cx="6480720" cy="1296144"/>
          </a:xfrm>
          <a:prstGeom prst="roundRect">
            <a:avLst/>
          </a:prstGeom>
          <a:ln>
            <a:noFill/>
          </a:ln>
          <a:effectLst>
            <a:outerShdw blurRad="50800" dist="38100" algn="l" rotWithShape="0">
              <a:prstClr val="black">
                <a:alpha val="40000"/>
              </a:prstClr>
            </a:outerShdw>
            <a:softEdge rad="12700"/>
          </a:effectLst>
        </p:spPr>
        <p:style>
          <a:lnRef idx="1">
            <a:schemeClr val="dk1"/>
          </a:lnRef>
          <a:fillRef idx="2">
            <a:schemeClr val="dk1"/>
          </a:fillRef>
          <a:effectRef idx="1">
            <a:schemeClr val="dk1"/>
          </a:effectRef>
          <a:fontRef idx="minor">
            <a:schemeClr val="dk1"/>
          </a:fontRef>
        </p:style>
      </p:sp>
      <p:sp>
        <p:nvSpPr>
          <p:cNvPr id="48" name="Заголовок 1"/>
          <p:cNvSpPr txBox="1">
            <a:spLocks/>
          </p:cNvSpPr>
          <p:nvPr/>
        </p:nvSpPr>
        <p:spPr>
          <a:xfrm>
            <a:off x="0" y="4005064"/>
            <a:ext cx="9144000" cy="720080"/>
          </a:xfrm>
          <a:prstGeom prst="rect">
            <a:avLst/>
          </a:prstGeom>
        </p:spPr>
        <p:txBody>
          <a:bodyPr vert="horz" lIns="91440" tIns="45720" rIns="91440" bIns="45720" rtlCol="0" anchor="ctr">
            <a:normAutofit fontScale="97500"/>
          </a:bodyPr>
          <a:lstStyle/>
          <a:p>
            <a:pPr lvl="0">
              <a:spcBef>
                <a:spcPct val="0"/>
              </a:spcBef>
              <a:defRPr/>
            </a:pPr>
            <a:r>
              <a:rPr lang="ru-RU" sz="1400" dirty="0">
                <a:latin typeface="Arial" pitchFamily="34" charset="0"/>
                <a:cs typeface="Arial" pitchFamily="34" charset="0"/>
              </a:rPr>
              <a:t>                                                           </a:t>
            </a:r>
            <a:r>
              <a:rPr lang="en-US" sz="1400" dirty="0" err="1">
                <a:latin typeface="Arial" pitchFamily="34" charset="0"/>
                <a:cs typeface="Arial" pitchFamily="34" charset="0"/>
              </a:rPr>
              <a:t>Integro</a:t>
            </a:r>
            <a:r>
              <a:rPr lang="en-US" sz="1400" dirty="0">
                <a:latin typeface="Arial" pitchFamily="34" charset="0"/>
                <a:cs typeface="Arial" pitchFamily="34" charset="0"/>
              </a:rPr>
              <a:t>-differential equation of motion</a:t>
            </a:r>
            <a:endParaRPr kumimoji="0" lang="ru-RU" sz="1400" b="0" i="0" u="none" strike="noStrike" kern="1200" cap="none" spc="0" normalizeH="0" baseline="0" noProof="0" dirty="0">
              <a:ln>
                <a:noFill/>
              </a:ln>
              <a:solidFill>
                <a:schemeClr val="tx1"/>
              </a:solidFill>
              <a:effectLst/>
              <a:uLnTx/>
              <a:uFillTx/>
              <a:latin typeface="Arial" pitchFamily="34" charset="0"/>
              <a:ea typeface="+mj-ea"/>
              <a:cs typeface="Arial" pitchFamily="34" charset="0"/>
            </a:endParaRPr>
          </a:p>
        </p:txBody>
      </p:sp>
      <p:graphicFrame>
        <p:nvGraphicFramePr>
          <p:cNvPr id="144398" name="Object 27"/>
          <p:cNvGraphicFramePr>
            <a:graphicFrameLocks noChangeAspect="1"/>
          </p:cNvGraphicFramePr>
          <p:nvPr/>
        </p:nvGraphicFramePr>
        <p:xfrm>
          <a:off x="2339752" y="4509120"/>
          <a:ext cx="5146675" cy="581025"/>
        </p:xfrm>
        <a:graphic>
          <a:graphicData uri="http://schemas.openxmlformats.org/presentationml/2006/ole">
            <mc:AlternateContent xmlns:mc="http://schemas.openxmlformats.org/markup-compatibility/2006">
              <mc:Choice xmlns:v="urn:schemas-microsoft-com:vml" Requires="v">
                <p:oleObj spid="_x0000_s144638" name="Equation" r:id="rId16" imgW="4406760" imgH="495000" progId="Equation.DSMT4">
                  <p:embed/>
                </p:oleObj>
              </mc:Choice>
              <mc:Fallback>
                <p:oleObj name="Equation" r:id="rId16" imgW="4406760" imgH="495000" progId="Equation.DSMT4">
                  <p:embed/>
                  <p:pic>
                    <p:nvPicPr>
                      <p:cNvPr id="0" name="Object 27"/>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339752" y="4509120"/>
                        <a:ext cx="5146675" cy="581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4399" name="Object 15"/>
          <p:cNvGraphicFramePr>
            <a:graphicFrameLocks noChangeAspect="1"/>
          </p:cNvGraphicFramePr>
          <p:nvPr/>
        </p:nvGraphicFramePr>
        <p:xfrm>
          <a:off x="4139952" y="5085185"/>
          <a:ext cx="3364359" cy="290767"/>
        </p:xfrm>
        <a:graphic>
          <a:graphicData uri="http://schemas.openxmlformats.org/presentationml/2006/ole">
            <mc:AlternateContent xmlns:mc="http://schemas.openxmlformats.org/markup-compatibility/2006">
              <mc:Choice xmlns:v="urn:schemas-microsoft-com:vml" Requires="v">
                <p:oleObj spid="_x0000_s144639" name="Equation" r:id="rId18" imgW="2755800" imgH="241200" progId="Equation.DSMT4">
                  <p:embed/>
                </p:oleObj>
              </mc:Choice>
              <mc:Fallback>
                <p:oleObj name="Equation" r:id="rId18" imgW="2755800" imgH="241200" progId="Equation.DSMT4">
                  <p:embed/>
                  <p:pic>
                    <p:nvPicPr>
                      <p:cNvPr id="0" name="Picture 15"/>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139952" y="5085185"/>
                        <a:ext cx="3364359" cy="29076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p:txBody>
          <a:bodyPr/>
          <a:lstStyle/>
          <a:p>
            <a:fld id="{AF2F16DF-B750-4519-BCED-6CCA5504EFB6}" type="slidenum">
              <a:rPr lang="ru-RU" smtClean="0">
                <a:solidFill>
                  <a:schemeClr val="tx1"/>
                </a:solidFill>
                <a:latin typeface="Arial" pitchFamily="34" charset="0"/>
                <a:cs typeface="Arial" pitchFamily="34" charset="0"/>
              </a:rPr>
              <a:pPr/>
              <a:t>5</a:t>
            </a:fld>
            <a:endParaRPr lang="ru-RU" dirty="0">
              <a:solidFill>
                <a:schemeClr val="tx1"/>
              </a:solidFill>
              <a:latin typeface="Arial" pitchFamily="34" charset="0"/>
              <a:cs typeface="Arial" pitchFamily="34" charset="0"/>
            </a:endParaRPr>
          </a:p>
        </p:txBody>
      </p:sp>
      <p:sp>
        <p:nvSpPr>
          <p:cNvPr id="5" name="Заголовок 1"/>
          <p:cNvSpPr txBox="1">
            <a:spLocks/>
          </p:cNvSpPr>
          <p:nvPr/>
        </p:nvSpPr>
        <p:spPr>
          <a:xfrm>
            <a:off x="0" y="0"/>
            <a:ext cx="9144000" cy="764704"/>
          </a:xfrm>
          <a:prstGeom prst="rect">
            <a:avLst/>
          </a:prstGeom>
        </p:spPr>
        <p:txBody>
          <a:bodyPr vert="horz" lIns="91440" tIns="45720" rIns="91440" bIns="45720" rtlCol="0" anchor="ctr">
            <a:normAutofit fontScale="97500"/>
          </a:bodyPr>
          <a:lstStyle/>
          <a:p>
            <a:pPr lvl="0">
              <a:spcBef>
                <a:spcPct val="0"/>
              </a:spcBef>
              <a:defRPr/>
            </a:pPr>
            <a:r>
              <a:rPr kumimoji="0" lang="ru-RU" sz="2400" b="0" i="0" u="none" strike="noStrike" kern="1200" cap="none" spc="0" normalizeH="0" baseline="0" noProof="0" dirty="0">
                <a:ln>
                  <a:noFill/>
                </a:ln>
                <a:solidFill>
                  <a:schemeClr val="tx1"/>
                </a:solidFill>
                <a:effectLst/>
                <a:uLnTx/>
                <a:uFillTx/>
                <a:latin typeface="Arial" pitchFamily="34" charset="0"/>
                <a:ea typeface="+mj-ea"/>
                <a:cs typeface="Arial" pitchFamily="34" charset="0"/>
              </a:rPr>
              <a:t>  </a:t>
            </a:r>
            <a:r>
              <a:rPr kumimoji="0" lang="en-US" sz="2100" b="0" i="0" u="none" strike="noStrike" kern="1200" cap="none" spc="0" normalizeH="0" baseline="0" noProof="0" dirty="0">
                <a:ln>
                  <a:noFill/>
                </a:ln>
                <a:solidFill>
                  <a:schemeClr val="tx1"/>
                </a:solidFill>
                <a:effectLst/>
                <a:uLnTx/>
                <a:uFillTx/>
                <a:latin typeface="Arial" pitchFamily="34" charset="0"/>
                <a:ea typeface="+mj-ea"/>
                <a:cs typeface="Arial" pitchFamily="34" charset="0"/>
              </a:rPr>
              <a:t>MATHEMATICAL STATEMENT OF THE PROBLEM</a:t>
            </a:r>
            <a:r>
              <a:rPr kumimoji="0" lang="ru-RU" sz="2100" b="0" i="0" u="none" strike="noStrike" kern="1200" cap="none" spc="0" normalizeH="0" baseline="0" noProof="0" dirty="0">
                <a:ln>
                  <a:noFill/>
                </a:ln>
                <a:solidFill>
                  <a:schemeClr val="tx1"/>
                </a:solidFill>
                <a:effectLst/>
                <a:uLnTx/>
                <a:uFillTx/>
                <a:latin typeface="Arial" pitchFamily="34" charset="0"/>
                <a:ea typeface="+mj-ea"/>
                <a:cs typeface="Arial" pitchFamily="34" charset="0"/>
              </a:rPr>
              <a:t> (3)</a:t>
            </a:r>
            <a:endParaRPr kumimoji="0" lang="ru-RU" sz="2100" i="0" u="none" strike="noStrike" kern="1200" cap="none" spc="0" normalizeH="0" baseline="0" noProof="0" dirty="0">
              <a:ln>
                <a:noFill/>
              </a:ln>
              <a:solidFill>
                <a:schemeClr val="tx1"/>
              </a:solidFill>
              <a:effectLst/>
              <a:uLnTx/>
              <a:uFillTx/>
              <a:latin typeface="Arial" pitchFamily="34" charset="0"/>
              <a:ea typeface="+mj-ea"/>
              <a:cs typeface="Arial" pitchFamily="34" charset="0"/>
            </a:endParaRPr>
          </a:p>
        </p:txBody>
      </p:sp>
      <p:sp>
        <p:nvSpPr>
          <p:cNvPr id="16" name="Заголовок 1"/>
          <p:cNvSpPr txBox="1">
            <a:spLocks/>
          </p:cNvSpPr>
          <p:nvPr/>
        </p:nvSpPr>
        <p:spPr>
          <a:xfrm>
            <a:off x="179512" y="476672"/>
            <a:ext cx="8783960" cy="576064"/>
          </a:xfrm>
          <a:prstGeom prst="rect">
            <a:avLst/>
          </a:prstGeom>
        </p:spPr>
        <p:txBody>
          <a:bodyPr vert="horz" lIns="91440" tIns="45720" rIns="91440" bIns="45720" rtlCol="0" anchor="ctr">
            <a:normAutofit fontScale="975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ru-RU" sz="2400" b="0" i="0" u="none" strike="noStrike" kern="1200" cap="none" spc="0" normalizeH="0" baseline="0" noProof="0" dirty="0">
                <a:ln>
                  <a:noFill/>
                </a:ln>
                <a:solidFill>
                  <a:schemeClr val="tx1"/>
                </a:solidFill>
                <a:effectLst/>
                <a:uLnTx/>
                <a:uFillTx/>
                <a:latin typeface="Arial" pitchFamily="34" charset="0"/>
                <a:ea typeface="+mj-ea"/>
                <a:cs typeface="Arial" pitchFamily="34" charset="0"/>
              </a:rPr>
              <a:t> </a:t>
            </a:r>
          </a:p>
        </p:txBody>
      </p:sp>
      <p:sp>
        <p:nvSpPr>
          <p:cNvPr id="13" name="Заголовок 1"/>
          <p:cNvSpPr txBox="1">
            <a:spLocks/>
          </p:cNvSpPr>
          <p:nvPr/>
        </p:nvSpPr>
        <p:spPr>
          <a:xfrm>
            <a:off x="0" y="1052736"/>
            <a:ext cx="9144000" cy="720080"/>
          </a:xfrm>
          <a:prstGeom prst="rect">
            <a:avLst/>
          </a:prstGeom>
        </p:spPr>
        <p:txBody>
          <a:bodyPr vert="horz" lIns="91440" tIns="45720" rIns="91440" bIns="45720" rtlCol="0" anchor="ctr">
            <a:normAutofit fontScale="97500"/>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ru-RU" sz="1400" b="0" i="0" u="none" strike="noStrike" kern="1200" cap="none" spc="0" normalizeH="0" baseline="0" noProof="0" dirty="0">
              <a:ln>
                <a:noFill/>
              </a:ln>
              <a:solidFill>
                <a:schemeClr val="tx1"/>
              </a:solidFill>
              <a:effectLst/>
              <a:uLnTx/>
              <a:uFillTx/>
              <a:latin typeface="Arial" pitchFamily="34" charset="0"/>
              <a:ea typeface="+mj-ea"/>
              <a:cs typeface="Arial" pitchFamily="34" charset="0"/>
            </a:endParaRPr>
          </a:p>
        </p:txBody>
      </p:sp>
      <p:sp>
        <p:nvSpPr>
          <p:cNvPr id="19" name="Заголовок 1"/>
          <p:cNvSpPr txBox="1">
            <a:spLocks/>
          </p:cNvSpPr>
          <p:nvPr/>
        </p:nvSpPr>
        <p:spPr>
          <a:xfrm>
            <a:off x="0" y="1772816"/>
            <a:ext cx="9144000" cy="720080"/>
          </a:xfrm>
          <a:prstGeom prst="rect">
            <a:avLst/>
          </a:prstGeom>
        </p:spPr>
        <p:txBody>
          <a:bodyPr vert="horz" lIns="91440" tIns="45720" rIns="91440" bIns="45720" rtlCol="0" anchor="ctr">
            <a:normAutofit fontScale="975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ru-RU" sz="1400" b="0" i="0" u="none" strike="noStrike" kern="1200" cap="none" spc="0" normalizeH="0" baseline="0" noProof="0" dirty="0">
                <a:ln>
                  <a:noFill/>
                </a:ln>
                <a:solidFill>
                  <a:schemeClr val="tx1"/>
                </a:solidFill>
                <a:effectLst/>
                <a:uLnTx/>
                <a:uFillTx/>
                <a:latin typeface="Arial" pitchFamily="34" charset="0"/>
                <a:ea typeface="+mj-ea"/>
                <a:cs typeface="Arial" pitchFamily="34" charset="0"/>
              </a:rPr>
              <a:t>Решение</a:t>
            </a:r>
          </a:p>
        </p:txBody>
      </p:sp>
      <p:sp>
        <p:nvSpPr>
          <p:cNvPr id="71696" name="Rectangle 1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71697" name="Rectangle 17"/>
          <p:cNvSpPr>
            <a:spLocks noChangeArrowheads="1"/>
          </p:cNvSpPr>
          <p:nvPr/>
        </p:nvSpPr>
        <p:spPr bwMode="auto">
          <a:xfrm>
            <a:off x="0" y="5048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71699" name="Rectangle 1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71701" name="Rectangle 2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71703" name="Rectangle 2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71705" name="Rectangle 2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71707" name="Rectangle 2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31" name="Скругленный прямоугольник 30"/>
          <p:cNvSpPr/>
          <p:nvPr/>
        </p:nvSpPr>
        <p:spPr>
          <a:xfrm>
            <a:off x="1331640" y="692696"/>
            <a:ext cx="6480720" cy="1944216"/>
          </a:xfrm>
          <a:prstGeom prst="roundRect">
            <a:avLst/>
          </a:prstGeom>
          <a:ln>
            <a:noFill/>
          </a:ln>
          <a:effectLst>
            <a:outerShdw blurRad="50800" dist="38100" algn="l" rotWithShape="0">
              <a:prstClr val="black">
                <a:alpha val="40000"/>
              </a:prstClr>
            </a:outerShdw>
            <a:softEdge rad="12700"/>
          </a:effectLst>
        </p:spPr>
        <p:style>
          <a:lnRef idx="1">
            <a:schemeClr val="dk1"/>
          </a:lnRef>
          <a:fillRef idx="2">
            <a:schemeClr val="dk1"/>
          </a:fillRef>
          <a:effectRef idx="1">
            <a:schemeClr val="dk1"/>
          </a:effectRef>
          <a:fontRef idx="minor">
            <a:schemeClr val="dk1"/>
          </a:fontRef>
        </p:style>
      </p:sp>
      <p:sp>
        <p:nvSpPr>
          <p:cNvPr id="37" name="Скругленный прямоугольник 36"/>
          <p:cNvSpPr/>
          <p:nvPr/>
        </p:nvSpPr>
        <p:spPr>
          <a:xfrm>
            <a:off x="1331640" y="4149080"/>
            <a:ext cx="6480720" cy="2520280"/>
          </a:xfrm>
          <a:prstGeom prst="roundRect">
            <a:avLst/>
          </a:prstGeom>
          <a:ln>
            <a:noFill/>
          </a:ln>
          <a:effectLst>
            <a:outerShdw blurRad="50800" dist="38100" algn="l" rotWithShape="0">
              <a:prstClr val="black">
                <a:alpha val="40000"/>
              </a:prstClr>
            </a:outerShdw>
            <a:softEdge rad="12700"/>
          </a:effectLst>
        </p:spPr>
        <p:style>
          <a:lnRef idx="1">
            <a:schemeClr val="dk1"/>
          </a:lnRef>
          <a:fillRef idx="2">
            <a:schemeClr val="dk1"/>
          </a:fillRef>
          <a:effectRef idx="1">
            <a:schemeClr val="dk1"/>
          </a:effectRef>
          <a:fontRef idx="minor">
            <a:schemeClr val="dk1"/>
          </a:fontRef>
        </p:style>
      </p:sp>
      <p:sp>
        <p:nvSpPr>
          <p:cNvPr id="38" name="Заголовок 1"/>
          <p:cNvSpPr txBox="1">
            <a:spLocks/>
          </p:cNvSpPr>
          <p:nvPr/>
        </p:nvSpPr>
        <p:spPr>
          <a:xfrm>
            <a:off x="0" y="4077072"/>
            <a:ext cx="9144000" cy="504056"/>
          </a:xfrm>
          <a:prstGeom prst="rect">
            <a:avLst/>
          </a:prstGeom>
        </p:spPr>
        <p:txBody>
          <a:bodyPr vert="horz" lIns="91440" tIns="45720" rIns="91440" bIns="45720" rtlCol="0" anchor="ctr">
            <a:normAutofit fontScale="97500"/>
          </a:bodyPr>
          <a:lstStyle/>
          <a:p>
            <a:pPr lvl="0" algn="ctr">
              <a:spcBef>
                <a:spcPct val="0"/>
              </a:spcBef>
              <a:defRPr/>
            </a:pPr>
            <a:r>
              <a:rPr kumimoji="0" lang="en-US" sz="1400" b="0" i="0" u="none" strike="noStrike" kern="1200" cap="none" spc="0" normalizeH="0" baseline="0" noProof="0" dirty="0">
                <a:ln>
                  <a:noFill/>
                </a:ln>
                <a:solidFill>
                  <a:schemeClr val="tx1"/>
                </a:solidFill>
                <a:effectLst/>
                <a:uLnTx/>
                <a:uFillTx/>
                <a:latin typeface="Arial" pitchFamily="34" charset="0"/>
                <a:ea typeface="+mj-ea"/>
                <a:cs typeface="Arial" pitchFamily="34" charset="0"/>
              </a:rPr>
              <a:t>System of ordinary with variable coefficients (order accuracy</a:t>
            </a:r>
            <a:r>
              <a:rPr lang="ru-RU" sz="1400" dirty="0">
                <a:latin typeface="Arial" pitchFamily="34" charset="0"/>
                <a:cs typeface="Arial" pitchFamily="34" charset="0"/>
              </a:rPr>
              <a:t>      )   </a:t>
            </a:r>
            <a:r>
              <a:rPr kumimoji="0" lang="ru-RU" sz="1400" b="0" i="0" u="none" strike="noStrike" kern="1200" cap="none" spc="0" normalizeH="0" noProof="0" dirty="0">
                <a:ln>
                  <a:noFill/>
                </a:ln>
                <a:solidFill>
                  <a:schemeClr val="tx1"/>
                </a:solidFill>
                <a:effectLst/>
                <a:uLnTx/>
                <a:uFillTx/>
                <a:latin typeface="Arial" pitchFamily="34" charset="0"/>
                <a:ea typeface="+mj-ea"/>
                <a:cs typeface="Arial" pitchFamily="34" charset="0"/>
              </a:rPr>
              <a:t> </a:t>
            </a:r>
            <a:endParaRPr kumimoji="0" lang="ru-RU" sz="1400" b="0" i="0" u="none" strike="noStrike" kern="1200" cap="none" spc="0" normalizeH="0" baseline="0" noProof="0" dirty="0">
              <a:ln>
                <a:noFill/>
              </a:ln>
              <a:solidFill>
                <a:schemeClr val="tx1"/>
              </a:solidFill>
              <a:effectLst/>
              <a:uLnTx/>
              <a:uFillTx/>
              <a:latin typeface="Arial" pitchFamily="34" charset="0"/>
              <a:ea typeface="+mj-ea"/>
              <a:cs typeface="Arial" pitchFamily="34" charset="0"/>
            </a:endParaRPr>
          </a:p>
        </p:txBody>
      </p:sp>
      <p:sp>
        <p:nvSpPr>
          <p:cNvPr id="3" name="Rectangle 1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7" name="Rectangle 1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8" name="Rectangle 2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9" name="Rectangle 2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71702" name="Rectangle 2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71706" name="Rectangle 2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15" name="Rectangle 2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71710" name="Rectangle 3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20" name="Rectangle 3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126985"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126984" name="Object 8"/>
          <p:cNvGraphicFramePr>
            <a:graphicFrameLocks noChangeAspect="1"/>
          </p:cNvGraphicFramePr>
          <p:nvPr/>
        </p:nvGraphicFramePr>
        <p:xfrm>
          <a:off x="2411760" y="4509120"/>
          <a:ext cx="5180012" cy="285750"/>
        </p:xfrm>
        <a:graphic>
          <a:graphicData uri="http://schemas.openxmlformats.org/presentationml/2006/ole">
            <mc:AlternateContent xmlns:mc="http://schemas.openxmlformats.org/markup-compatibility/2006">
              <mc:Choice xmlns:v="urn:schemas-microsoft-com:vml" Requires="v">
                <p:oleObj spid="_x0000_s127262" name="Equation" r:id="rId4" imgW="4508280" imgH="241200" progId="Equation.DSMT4">
                  <p:embed/>
                </p:oleObj>
              </mc:Choice>
              <mc:Fallback>
                <p:oleObj name="Equation" r:id="rId4" imgW="4508280" imgH="241200" progId="Equation.DSMT4">
                  <p:embed/>
                  <p:pic>
                    <p:nvPicPr>
                      <p:cNvPr id="0"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11760" y="4509120"/>
                        <a:ext cx="5180012" cy="285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6986" name="Rectangle 10"/>
          <p:cNvSpPr>
            <a:spLocks noChangeArrowheads="1"/>
          </p:cNvSpPr>
          <p:nvPr/>
        </p:nvSpPr>
        <p:spPr bwMode="auto">
          <a:xfrm>
            <a:off x="0" y="2857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126989" name="Rectangle 1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126988" name="Object 12"/>
          <p:cNvGraphicFramePr>
            <a:graphicFrameLocks noChangeAspect="1"/>
          </p:cNvGraphicFramePr>
          <p:nvPr>
            <p:extLst>
              <p:ext uri="{D42A27DB-BD31-4B8C-83A1-F6EECF244321}">
                <p14:modId xmlns:p14="http://schemas.microsoft.com/office/powerpoint/2010/main" val="409911009"/>
              </p:ext>
            </p:extLst>
          </p:nvPr>
        </p:nvGraphicFramePr>
        <p:xfrm>
          <a:off x="7100526" y="4208473"/>
          <a:ext cx="221823" cy="241254"/>
        </p:xfrm>
        <a:graphic>
          <a:graphicData uri="http://schemas.openxmlformats.org/presentationml/2006/ole">
            <mc:AlternateContent xmlns:mc="http://schemas.openxmlformats.org/markup-compatibility/2006">
              <mc:Choice xmlns:v="urn:schemas-microsoft-com:vml" Requires="v">
                <p:oleObj spid="_x0000_s127263" name="Equation" r:id="rId6" imgW="177480" imgH="203040" progId="Equation.DSMT4">
                  <p:embed/>
                </p:oleObj>
              </mc:Choice>
              <mc:Fallback>
                <p:oleObj name="Equation" r:id="rId6" imgW="177480" imgH="203040" progId="Equation.DSMT4">
                  <p:embed/>
                  <p:pic>
                    <p:nvPicPr>
                      <p:cNvPr id="0" name="Picture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100526" y="4208473"/>
                        <a:ext cx="221823" cy="24125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6993" name="Rectangle 1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126992" name="Object 16"/>
          <p:cNvGraphicFramePr>
            <a:graphicFrameLocks noChangeAspect="1"/>
          </p:cNvGraphicFramePr>
          <p:nvPr/>
        </p:nvGraphicFramePr>
        <p:xfrm>
          <a:off x="1691680" y="5373216"/>
          <a:ext cx="5978525" cy="590550"/>
        </p:xfrm>
        <a:graphic>
          <a:graphicData uri="http://schemas.openxmlformats.org/presentationml/2006/ole">
            <mc:AlternateContent xmlns:mc="http://schemas.openxmlformats.org/markup-compatibility/2006">
              <mc:Choice xmlns:v="urn:schemas-microsoft-com:vml" Requires="v">
                <p:oleObj spid="_x0000_s127264" name="Equation" r:id="rId8" imgW="4952880" imgH="495000" progId="Equation.DSMT4">
                  <p:embed/>
                </p:oleObj>
              </mc:Choice>
              <mc:Fallback>
                <p:oleObj name="Equation" r:id="rId8" imgW="4952880" imgH="495000" progId="Equation.DSMT4">
                  <p:embed/>
                  <p:pic>
                    <p:nvPicPr>
                      <p:cNvPr id="0" name="Picture 1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91680" y="5373216"/>
                        <a:ext cx="5978525" cy="590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6996" name="Rectangle 2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126999" name="Rectangle 2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6" name="Object 29"/>
          <p:cNvGraphicFramePr>
            <a:graphicFrameLocks noChangeAspect="1"/>
          </p:cNvGraphicFramePr>
          <p:nvPr>
            <p:extLst>
              <p:ext uri="{D42A27DB-BD31-4B8C-83A1-F6EECF244321}">
                <p14:modId xmlns:p14="http://schemas.microsoft.com/office/powerpoint/2010/main" val="532707939"/>
              </p:ext>
            </p:extLst>
          </p:nvPr>
        </p:nvGraphicFramePr>
        <p:xfrm>
          <a:off x="2915816" y="1052736"/>
          <a:ext cx="4694238" cy="581025"/>
        </p:xfrm>
        <a:graphic>
          <a:graphicData uri="http://schemas.openxmlformats.org/presentationml/2006/ole">
            <mc:AlternateContent xmlns:mc="http://schemas.openxmlformats.org/markup-compatibility/2006">
              <mc:Choice xmlns:v="urn:schemas-microsoft-com:vml" Requires="v">
                <p:oleObj spid="_x0000_s127265" name="Equation" r:id="rId10" imgW="3987720" imgH="495000" progId="Equation.DSMT4">
                  <p:embed/>
                </p:oleObj>
              </mc:Choice>
              <mc:Fallback>
                <p:oleObj name="Equation" r:id="rId10" imgW="3987720" imgH="495000" progId="Equation.DSMT4">
                  <p:embed/>
                  <p:pic>
                    <p:nvPicPr>
                      <p:cNvPr id="0" name="Object 2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915816" y="1052736"/>
                        <a:ext cx="4694238" cy="581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6995" name="Rectangle 1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10" name="Object 18"/>
          <p:cNvGraphicFramePr>
            <a:graphicFrameLocks noChangeAspect="1"/>
          </p:cNvGraphicFramePr>
          <p:nvPr/>
        </p:nvGraphicFramePr>
        <p:xfrm>
          <a:off x="1907704" y="4797152"/>
          <a:ext cx="5719763" cy="547687"/>
        </p:xfrm>
        <a:graphic>
          <a:graphicData uri="http://schemas.openxmlformats.org/presentationml/2006/ole">
            <mc:AlternateContent xmlns:mc="http://schemas.openxmlformats.org/markup-compatibility/2006">
              <mc:Choice xmlns:v="urn:schemas-microsoft-com:vml" Requires="v">
                <p:oleObj spid="_x0000_s127266" name="Equation" r:id="rId12" imgW="5155920" imgH="495000" progId="Equation.DSMT4">
                  <p:embed/>
                </p:oleObj>
              </mc:Choice>
              <mc:Fallback>
                <p:oleObj name="Equation" r:id="rId12" imgW="5155920" imgH="495000" progId="Equation.DSMT4">
                  <p:embed/>
                  <p:pic>
                    <p:nvPicPr>
                      <p:cNvPr id="0" name="Picture 1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907704" y="4797152"/>
                        <a:ext cx="5719763" cy="5476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6" name="Скругленный прямоугольник 45"/>
          <p:cNvSpPr/>
          <p:nvPr/>
        </p:nvSpPr>
        <p:spPr>
          <a:xfrm>
            <a:off x="1331640" y="2708920"/>
            <a:ext cx="6480720" cy="1368152"/>
          </a:xfrm>
          <a:prstGeom prst="roundRect">
            <a:avLst/>
          </a:prstGeom>
          <a:ln>
            <a:noFill/>
          </a:ln>
          <a:effectLst>
            <a:outerShdw blurRad="50800" dist="38100" algn="l" rotWithShape="0">
              <a:prstClr val="black">
                <a:alpha val="40000"/>
              </a:prstClr>
            </a:outerShdw>
            <a:softEdge rad="12700"/>
          </a:effectLst>
        </p:spPr>
        <p:style>
          <a:lnRef idx="1">
            <a:schemeClr val="dk1"/>
          </a:lnRef>
          <a:fillRef idx="2">
            <a:schemeClr val="dk1"/>
          </a:fillRef>
          <a:effectRef idx="1">
            <a:schemeClr val="dk1"/>
          </a:effectRef>
          <a:fontRef idx="minor">
            <a:schemeClr val="dk1"/>
          </a:fontRef>
        </p:style>
      </p:sp>
      <p:graphicFrame>
        <p:nvGraphicFramePr>
          <p:cNvPr id="11" name="Object 11"/>
          <p:cNvGraphicFramePr>
            <a:graphicFrameLocks noChangeAspect="1"/>
          </p:cNvGraphicFramePr>
          <p:nvPr/>
        </p:nvGraphicFramePr>
        <p:xfrm>
          <a:off x="2123728" y="3429000"/>
          <a:ext cx="5467350" cy="604837"/>
        </p:xfrm>
        <a:graphic>
          <a:graphicData uri="http://schemas.openxmlformats.org/presentationml/2006/ole">
            <mc:AlternateContent xmlns:mc="http://schemas.openxmlformats.org/markup-compatibility/2006">
              <mc:Choice xmlns:v="urn:schemas-microsoft-com:vml" Requires="v">
                <p:oleObj spid="_x0000_s127267" name="Equation" r:id="rId14" imgW="4483080" imgH="495000" progId="Equation.DSMT4">
                  <p:embed/>
                </p:oleObj>
              </mc:Choice>
              <mc:Fallback>
                <p:oleObj name="Equation" r:id="rId14" imgW="4483080" imgH="495000" progId="Equation.DSMT4">
                  <p:embed/>
                  <p:pic>
                    <p:nvPicPr>
                      <p:cNvPr id="0" name="Object 1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123728" y="3429000"/>
                        <a:ext cx="5467350" cy="604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26997" name="Object 10"/>
          <p:cNvGraphicFramePr>
            <a:graphicFrameLocks noChangeAspect="1"/>
          </p:cNvGraphicFramePr>
          <p:nvPr/>
        </p:nvGraphicFramePr>
        <p:xfrm>
          <a:off x="3131840" y="2996952"/>
          <a:ext cx="4510088" cy="561975"/>
        </p:xfrm>
        <a:graphic>
          <a:graphicData uri="http://schemas.openxmlformats.org/presentationml/2006/ole">
            <mc:AlternateContent xmlns:mc="http://schemas.openxmlformats.org/markup-compatibility/2006">
              <mc:Choice xmlns:v="urn:schemas-microsoft-com:vml" Requires="v">
                <p:oleObj spid="_x0000_s127268" name="Equation" r:id="rId16" imgW="3581280" imgH="444240" progId="Equation.DSMT4">
                  <p:embed/>
                </p:oleObj>
              </mc:Choice>
              <mc:Fallback>
                <p:oleObj name="Equation" r:id="rId16" imgW="3581280" imgH="444240" progId="Equation.DSMT4">
                  <p:embed/>
                  <p:pic>
                    <p:nvPicPr>
                      <p:cNvPr id="0" name="Object 10"/>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131840" y="2996952"/>
                        <a:ext cx="4510088"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9" name="Заголовок 1"/>
          <p:cNvSpPr txBox="1">
            <a:spLocks/>
          </p:cNvSpPr>
          <p:nvPr/>
        </p:nvSpPr>
        <p:spPr>
          <a:xfrm>
            <a:off x="0" y="2564904"/>
            <a:ext cx="9144000" cy="576064"/>
          </a:xfrm>
          <a:prstGeom prst="rect">
            <a:avLst/>
          </a:prstGeom>
        </p:spPr>
        <p:txBody>
          <a:bodyPr vert="horz" lIns="91440" tIns="45720" rIns="91440" bIns="45720" rtlCol="0" anchor="ctr">
            <a:normAutofit fontScale="97500"/>
          </a:bodyPr>
          <a:lstStyle/>
          <a:p>
            <a:pPr lvl="0" algn="ctr">
              <a:spcBef>
                <a:spcPct val="0"/>
              </a:spcBef>
              <a:defRPr/>
            </a:pPr>
            <a:r>
              <a:rPr lang="en-US" sz="1400" dirty="0">
                <a:latin typeface="Arial" pitchFamily="34" charset="0"/>
                <a:cs typeface="Arial" pitchFamily="34" charset="0"/>
              </a:rPr>
              <a:t>Let us expand the symmetric kernel into a series of eigenfunctions</a:t>
            </a:r>
            <a:r>
              <a:rPr lang="ru-RU" sz="1400" dirty="0">
                <a:latin typeface="Arial" pitchFamily="34" charset="0"/>
                <a:cs typeface="Arial" pitchFamily="34" charset="0"/>
              </a:rPr>
              <a:t> </a:t>
            </a:r>
            <a:r>
              <a:rPr kumimoji="0" lang="ru-RU" sz="1400" b="0" i="0" u="none" strike="noStrike" kern="1200" cap="none" spc="0" normalizeH="0" baseline="0" noProof="0" dirty="0">
                <a:ln>
                  <a:noFill/>
                </a:ln>
                <a:solidFill>
                  <a:schemeClr val="tx1"/>
                </a:solidFill>
                <a:effectLst/>
                <a:uLnTx/>
                <a:uFillTx/>
                <a:latin typeface="Arial" pitchFamily="34" charset="0"/>
                <a:ea typeface="+mj-ea"/>
                <a:cs typeface="Arial" pitchFamily="34" charset="0"/>
              </a:rPr>
              <a:t> </a:t>
            </a:r>
          </a:p>
        </p:txBody>
      </p:sp>
      <p:sp>
        <p:nvSpPr>
          <p:cNvPr id="51" name="Заголовок 1"/>
          <p:cNvSpPr txBox="1">
            <a:spLocks/>
          </p:cNvSpPr>
          <p:nvPr/>
        </p:nvSpPr>
        <p:spPr>
          <a:xfrm>
            <a:off x="251520" y="620688"/>
            <a:ext cx="9144000" cy="576064"/>
          </a:xfrm>
          <a:prstGeom prst="rect">
            <a:avLst/>
          </a:prstGeom>
        </p:spPr>
        <p:txBody>
          <a:bodyPr vert="horz" lIns="91440" tIns="45720" rIns="91440" bIns="45720" rtlCol="0" anchor="ctr">
            <a:normAutofit fontScale="97500"/>
          </a:bodyPr>
          <a:lstStyle/>
          <a:p>
            <a:pPr lvl="0" algn="ctr">
              <a:spcBef>
                <a:spcPct val="0"/>
              </a:spcBef>
              <a:defRPr/>
            </a:pPr>
            <a:r>
              <a:rPr lang="en-US" sz="1400" dirty="0">
                <a:latin typeface="Arial" pitchFamily="34" charset="0"/>
                <a:cs typeface="Arial" pitchFamily="34" charset="0"/>
              </a:rPr>
              <a:t>Own functions</a:t>
            </a:r>
            <a:endParaRPr kumimoji="0" lang="ru-RU" sz="1400" b="0" i="0" u="none" strike="noStrike" kern="1200" cap="none" spc="0" normalizeH="0" baseline="0" noProof="0" dirty="0">
              <a:ln>
                <a:noFill/>
              </a:ln>
              <a:solidFill>
                <a:schemeClr val="tx1"/>
              </a:solidFill>
              <a:effectLst/>
              <a:uLnTx/>
              <a:uFillTx/>
              <a:latin typeface="Arial" pitchFamily="34" charset="0"/>
              <a:ea typeface="+mj-ea"/>
              <a:cs typeface="Arial" pitchFamily="34" charset="0"/>
            </a:endParaRPr>
          </a:p>
        </p:txBody>
      </p:sp>
      <p:sp>
        <p:nvSpPr>
          <p:cNvPr id="12" name="Rectangle 2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14" name="Object 23"/>
          <p:cNvGraphicFramePr>
            <a:graphicFrameLocks noChangeAspect="1"/>
          </p:cNvGraphicFramePr>
          <p:nvPr/>
        </p:nvGraphicFramePr>
        <p:xfrm>
          <a:off x="1691680" y="1556792"/>
          <a:ext cx="5899150" cy="1028700"/>
        </p:xfrm>
        <a:graphic>
          <a:graphicData uri="http://schemas.openxmlformats.org/presentationml/2006/ole">
            <mc:AlternateContent xmlns:mc="http://schemas.openxmlformats.org/markup-compatibility/2006">
              <mc:Choice xmlns:v="urn:schemas-microsoft-com:vml" Requires="v">
                <p:oleObj spid="_x0000_s127269" name="Equation" r:id="rId18" imgW="5473440" imgH="965160" progId="Equation.DSMT4">
                  <p:embed/>
                </p:oleObj>
              </mc:Choice>
              <mc:Fallback>
                <p:oleObj name="Equation" r:id="rId18" imgW="5473440" imgH="965160" progId="Equation.DSMT4">
                  <p:embed/>
                  <p:pic>
                    <p:nvPicPr>
                      <p:cNvPr id="0" name="Picture 23"/>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691680" y="1556792"/>
                        <a:ext cx="5899150" cy="1028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7002" name="Rectangle 2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127001" name="Rectangle 2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127000" name="Object 24"/>
          <p:cNvGraphicFramePr>
            <a:graphicFrameLocks noChangeAspect="1"/>
          </p:cNvGraphicFramePr>
          <p:nvPr/>
        </p:nvGraphicFramePr>
        <p:xfrm>
          <a:off x="2508250" y="5949950"/>
          <a:ext cx="4600575" cy="619125"/>
        </p:xfrm>
        <a:graphic>
          <a:graphicData uri="http://schemas.openxmlformats.org/presentationml/2006/ole">
            <mc:AlternateContent xmlns:mc="http://schemas.openxmlformats.org/markup-compatibility/2006">
              <mc:Choice xmlns:v="urn:schemas-microsoft-com:vml" Requires="v">
                <p:oleObj spid="_x0000_s127270" name="Equation" r:id="rId20" imgW="3657600" imgH="495000" progId="Equation.DSMT4">
                  <p:embed/>
                </p:oleObj>
              </mc:Choice>
              <mc:Fallback>
                <p:oleObj name="Equation" r:id="rId20" imgW="3657600" imgH="495000" progId="Equation.DSMT4">
                  <p:embed/>
                  <p:pic>
                    <p:nvPicPr>
                      <p:cNvPr id="0" name="Picture 24"/>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508250" y="5949950"/>
                        <a:ext cx="4600575" cy="619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p:txBody>
          <a:bodyPr/>
          <a:lstStyle/>
          <a:p>
            <a:fld id="{AF2F16DF-B750-4519-BCED-6CCA5504EFB6}" type="slidenum">
              <a:rPr lang="ru-RU" smtClean="0">
                <a:solidFill>
                  <a:schemeClr val="tx1"/>
                </a:solidFill>
                <a:latin typeface="Arial" pitchFamily="34" charset="0"/>
                <a:cs typeface="Arial" pitchFamily="34" charset="0"/>
              </a:rPr>
              <a:pPr/>
              <a:t>6</a:t>
            </a:fld>
            <a:endParaRPr lang="ru-RU" dirty="0">
              <a:solidFill>
                <a:schemeClr val="tx1"/>
              </a:solidFill>
              <a:latin typeface="Arial" pitchFamily="34" charset="0"/>
              <a:cs typeface="Arial" pitchFamily="34" charset="0"/>
            </a:endParaRPr>
          </a:p>
        </p:txBody>
      </p:sp>
      <p:sp>
        <p:nvSpPr>
          <p:cNvPr id="5" name="Заголовок 1"/>
          <p:cNvSpPr txBox="1">
            <a:spLocks/>
          </p:cNvSpPr>
          <p:nvPr/>
        </p:nvSpPr>
        <p:spPr>
          <a:xfrm>
            <a:off x="0" y="0"/>
            <a:ext cx="9144000" cy="764704"/>
          </a:xfrm>
          <a:prstGeom prst="rect">
            <a:avLst/>
          </a:prstGeom>
        </p:spPr>
        <p:txBody>
          <a:bodyPr vert="horz" lIns="91440" tIns="45720" rIns="91440" bIns="45720" rtlCol="0" anchor="ctr">
            <a:normAutofit fontScale="97500"/>
          </a:bodyPr>
          <a:lstStyle/>
          <a:p>
            <a:pPr lvl="0">
              <a:spcBef>
                <a:spcPct val="0"/>
              </a:spcBef>
              <a:defRPr/>
            </a:pPr>
            <a:r>
              <a:rPr kumimoji="0" lang="ru-RU" sz="2400" b="0" i="0" u="none" strike="noStrike" kern="1200" cap="none" spc="0" normalizeH="0" baseline="0" noProof="0" dirty="0">
                <a:ln>
                  <a:noFill/>
                </a:ln>
                <a:solidFill>
                  <a:schemeClr val="tx1"/>
                </a:solidFill>
                <a:effectLst/>
                <a:uLnTx/>
                <a:uFillTx/>
                <a:latin typeface="Arial" pitchFamily="34" charset="0"/>
                <a:ea typeface="+mj-ea"/>
                <a:cs typeface="Arial" pitchFamily="34" charset="0"/>
              </a:rPr>
              <a:t> </a:t>
            </a:r>
            <a:r>
              <a:rPr lang="en-US" sz="2400" dirty="0">
                <a:latin typeface="Arial" pitchFamily="34" charset="0"/>
                <a:cs typeface="Arial" pitchFamily="34" charset="0"/>
              </a:rPr>
              <a:t> MATHEMATICAL STATEMENT OF THE PROBLEM</a:t>
            </a:r>
            <a:r>
              <a:rPr lang="ru-RU" sz="2400" dirty="0">
                <a:latin typeface="Arial" pitchFamily="34" charset="0"/>
                <a:cs typeface="Arial" pitchFamily="34" charset="0"/>
              </a:rPr>
              <a:t> (4)</a:t>
            </a:r>
          </a:p>
        </p:txBody>
      </p:sp>
      <p:sp>
        <p:nvSpPr>
          <p:cNvPr id="16" name="Заголовок 1"/>
          <p:cNvSpPr txBox="1">
            <a:spLocks/>
          </p:cNvSpPr>
          <p:nvPr/>
        </p:nvSpPr>
        <p:spPr>
          <a:xfrm>
            <a:off x="179512" y="476672"/>
            <a:ext cx="8783960" cy="576064"/>
          </a:xfrm>
          <a:prstGeom prst="rect">
            <a:avLst/>
          </a:prstGeom>
        </p:spPr>
        <p:txBody>
          <a:bodyPr vert="horz" lIns="91440" tIns="45720" rIns="91440" bIns="45720" rtlCol="0" anchor="ctr">
            <a:normAutofit fontScale="975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ru-RU" sz="2400" b="0" i="0" u="none" strike="noStrike" kern="1200" cap="none" spc="0" normalizeH="0" baseline="0" noProof="0" dirty="0">
                <a:ln>
                  <a:noFill/>
                </a:ln>
                <a:solidFill>
                  <a:schemeClr val="tx1"/>
                </a:solidFill>
                <a:effectLst/>
                <a:uLnTx/>
                <a:uFillTx/>
                <a:latin typeface="Arial" pitchFamily="34" charset="0"/>
                <a:ea typeface="+mj-ea"/>
                <a:cs typeface="Arial" pitchFamily="34" charset="0"/>
              </a:rPr>
              <a:t> </a:t>
            </a:r>
          </a:p>
        </p:txBody>
      </p:sp>
      <p:sp>
        <p:nvSpPr>
          <p:cNvPr id="13" name="Заголовок 1"/>
          <p:cNvSpPr txBox="1">
            <a:spLocks/>
          </p:cNvSpPr>
          <p:nvPr/>
        </p:nvSpPr>
        <p:spPr>
          <a:xfrm>
            <a:off x="0" y="1052736"/>
            <a:ext cx="9144000" cy="720080"/>
          </a:xfrm>
          <a:prstGeom prst="rect">
            <a:avLst/>
          </a:prstGeom>
        </p:spPr>
        <p:txBody>
          <a:bodyPr vert="horz" lIns="91440" tIns="45720" rIns="91440" bIns="45720" rtlCol="0" anchor="ctr">
            <a:normAutofit fontScale="97500"/>
          </a:body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ru-RU" sz="1400" b="0" i="0" u="none" strike="noStrike" kern="1200" cap="none" spc="0" normalizeH="0" baseline="0" noProof="0" dirty="0">
              <a:ln>
                <a:noFill/>
              </a:ln>
              <a:solidFill>
                <a:schemeClr val="tx1"/>
              </a:solidFill>
              <a:effectLst/>
              <a:uLnTx/>
              <a:uFillTx/>
              <a:latin typeface="Arial" pitchFamily="34" charset="0"/>
              <a:ea typeface="+mj-ea"/>
              <a:cs typeface="Arial" pitchFamily="34" charset="0"/>
            </a:endParaRPr>
          </a:p>
        </p:txBody>
      </p:sp>
      <p:sp>
        <p:nvSpPr>
          <p:cNvPr id="71696" name="Rectangle 1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71697" name="Rectangle 17"/>
          <p:cNvSpPr>
            <a:spLocks noChangeArrowheads="1"/>
          </p:cNvSpPr>
          <p:nvPr/>
        </p:nvSpPr>
        <p:spPr bwMode="auto">
          <a:xfrm>
            <a:off x="0" y="5048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71699" name="Rectangle 1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71701" name="Rectangle 2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71703" name="Rectangle 2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71705" name="Rectangle 2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71707" name="Rectangle 2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pic>
        <p:nvPicPr>
          <p:cNvPr id="71708" name="Picture 28"/>
          <p:cNvPicPr>
            <a:picLocks noChangeAspect="1" noChangeArrowheads="1"/>
          </p:cNvPicPr>
          <p:nvPr/>
        </p:nvPicPr>
        <p:blipFill>
          <a:blip r:embed="rId4" cstate="print"/>
          <a:srcRect/>
          <a:stretch>
            <a:fillRect/>
          </a:stretch>
        </p:blipFill>
        <p:spPr bwMode="auto">
          <a:xfrm>
            <a:off x="683568" y="5877272"/>
            <a:ext cx="1914525" cy="552450"/>
          </a:xfrm>
          <a:prstGeom prst="rect">
            <a:avLst/>
          </a:prstGeom>
          <a:noFill/>
          <a:ln w="9525">
            <a:noFill/>
            <a:miter lim="800000"/>
            <a:headEnd/>
            <a:tailEnd/>
          </a:ln>
        </p:spPr>
      </p:pic>
      <p:pic>
        <p:nvPicPr>
          <p:cNvPr id="71709" name="Picture 29"/>
          <p:cNvPicPr>
            <a:picLocks noChangeAspect="1" noChangeArrowheads="1"/>
          </p:cNvPicPr>
          <p:nvPr/>
        </p:nvPicPr>
        <p:blipFill>
          <a:blip r:embed="rId5" cstate="print"/>
          <a:srcRect/>
          <a:stretch>
            <a:fillRect/>
          </a:stretch>
        </p:blipFill>
        <p:spPr bwMode="auto">
          <a:xfrm>
            <a:off x="2627784" y="6021288"/>
            <a:ext cx="1943100" cy="295275"/>
          </a:xfrm>
          <a:prstGeom prst="rect">
            <a:avLst/>
          </a:prstGeom>
          <a:noFill/>
          <a:ln w="9525">
            <a:noFill/>
            <a:miter lim="800000"/>
            <a:headEnd/>
            <a:tailEnd/>
          </a:ln>
        </p:spPr>
      </p:pic>
      <p:sp>
        <p:nvSpPr>
          <p:cNvPr id="30" name="Прямоугольник 29"/>
          <p:cNvSpPr/>
          <p:nvPr/>
        </p:nvSpPr>
        <p:spPr>
          <a:xfrm>
            <a:off x="971600" y="4653136"/>
            <a:ext cx="3904470" cy="307777"/>
          </a:xfrm>
          <a:prstGeom prst="rect">
            <a:avLst/>
          </a:prstGeom>
        </p:spPr>
        <p:txBody>
          <a:bodyPr wrap="square">
            <a:spAutoFit/>
          </a:bodyPr>
          <a:lstStyle/>
          <a:p>
            <a:pPr lvl="0" algn="ctr">
              <a:spcBef>
                <a:spcPct val="0"/>
              </a:spcBef>
              <a:defRPr/>
            </a:pPr>
            <a:r>
              <a:rPr lang="en-US" sz="1400" dirty="0">
                <a:latin typeface="Arial" pitchFamily="34" charset="0"/>
                <a:cs typeface="Arial" pitchFamily="34" charset="0"/>
              </a:rPr>
              <a:t>Expression for the amplitude of oscillations at</a:t>
            </a:r>
            <a:endParaRPr lang="ru-RU" sz="1400" dirty="0">
              <a:latin typeface="Arial" pitchFamily="34" charset="0"/>
              <a:cs typeface="Arial" pitchFamily="34" charset="0"/>
            </a:endParaRPr>
          </a:p>
        </p:txBody>
      </p:sp>
      <p:sp>
        <p:nvSpPr>
          <p:cNvPr id="37" name="Скругленный прямоугольник 36"/>
          <p:cNvSpPr/>
          <p:nvPr/>
        </p:nvSpPr>
        <p:spPr>
          <a:xfrm>
            <a:off x="1331640" y="692696"/>
            <a:ext cx="6480720" cy="3888432"/>
          </a:xfrm>
          <a:prstGeom prst="roundRect">
            <a:avLst/>
          </a:prstGeom>
          <a:ln>
            <a:noFill/>
          </a:ln>
          <a:effectLst>
            <a:outerShdw blurRad="50800" dist="38100" algn="l" rotWithShape="0">
              <a:prstClr val="black">
                <a:alpha val="40000"/>
              </a:prstClr>
            </a:outerShdw>
            <a:softEdge rad="12700"/>
          </a:effectLst>
        </p:spPr>
        <p:style>
          <a:lnRef idx="1">
            <a:schemeClr val="dk1"/>
          </a:lnRef>
          <a:fillRef idx="2">
            <a:schemeClr val="dk1"/>
          </a:fillRef>
          <a:effectRef idx="1">
            <a:schemeClr val="dk1"/>
          </a:effectRef>
          <a:fontRef idx="minor">
            <a:schemeClr val="dk1"/>
          </a:fontRef>
        </p:style>
      </p:sp>
      <p:sp>
        <p:nvSpPr>
          <p:cNvPr id="38" name="Заголовок 1"/>
          <p:cNvSpPr txBox="1">
            <a:spLocks/>
          </p:cNvSpPr>
          <p:nvPr/>
        </p:nvSpPr>
        <p:spPr>
          <a:xfrm>
            <a:off x="0" y="692696"/>
            <a:ext cx="9144000" cy="720080"/>
          </a:xfrm>
          <a:prstGeom prst="rect">
            <a:avLst/>
          </a:prstGeom>
        </p:spPr>
        <p:txBody>
          <a:bodyPr vert="horz" lIns="91440" tIns="45720" rIns="91440" bIns="45720" rtlCol="0" anchor="ctr">
            <a:normAutofit fontScale="975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1400" b="0" i="0" u="none" strike="noStrike" kern="1200" cap="none" spc="0" normalizeH="0" baseline="0" noProof="0" dirty="0">
                <a:ln>
                  <a:noFill/>
                </a:ln>
                <a:solidFill>
                  <a:schemeClr val="tx1"/>
                </a:solidFill>
                <a:effectLst/>
                <a:uLnTx/>
                <a:uFillTx/>
                <a:latin typeface="Arial" pitchFamily="34" charset="0"/>
                <a:ea typeface="+mj-ea"/>
                <a:cs typeface="Arial" pitchFamily="34" charset="0"/>
              </a:rPr>
              <a:t>Solution to problem (14) - (15)</a:t>
            </a:r>
            <a:endParaRPr kumimoji="0" lang="ru-RU" sz="1400" b="0" i="0" u="none" strike="noStrike" kern="1200" cap="none" spc="0" normalizeH="0" baseline="0" noProof="0" dirty="0">
              <a:ln>
                <a:noFill/>
              </a:ln>
              <a:solidFill>
                <a:schemeClr val="tx1"/>
              </a:solidFill>
              <a:effectLst/>
              <a:uLnTx/>
              <a:uFillTx/>
              <a:latin typeface="Arial" pitchFamily="34" charset="0"/>
              <a:ea typeface="+mj-ea"/>
              <a:cs typeface="Arial" pitchFamily="34" charset="0"/>
            </a:endParaRPr>
          </a:p>
        </p:txBody>
      </p:sp>
      <p:graphicFrame>
        <p:nvGraphicFramePr>
          <p:cNvPr id="71692" name="Object 12"/>
          <p:cNvGraphicFramePr>
            <a:graphicFrameLocks noChangeAspect="1"/>
          </p:cNvGraphicFramePr>
          <p:nvPr/>
        </p:nvGraphicFramePr>
        <p:xfrm>
          <a:off x="6588224" y="4653136"/>
          <a:ext cx="1609725" cy="293687"/>
        </p:xfrm>
        <a:graphic>
          <a:graphicData uri="http://schemas.openxmlformats.org/presentationml/2006/ole">
            <mc:AlternateContent xmlns:mc="http://schemas.openxmlformats.org/markup-compatibility/2006">
              <mc:Choice xmlns:v="urn:schemas-microsoft-com:vml" Requires="v">
                <p:oleObj spid="_x0000_s124182" name="Equation" r:id="rId6" imgW="1384200" imgH="241200" progId="Equation.DSMT4">
                  <p:embed/>
                </p:oleObj>
              </mc:Choice>
              <mc:Fallback>
                <p:oleObj name="Equation" r:id="rId6" imgW="1384200" imgH="241200" progId="Equation.DSMT4">
                  <p:embed/>
                  <p:pic>
                    <p:nvPicPr>
                      <p:cNvPr id="0" name="Object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88224" y="4653136"/>
                        <a:ext cx="1609725" cy="2936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6" name="Скругленный прямоугольник 45"/>
          <p:cNvSpPr/>
          <p:nvPr/>
        </p:nvSpPr>
        <p:spPr>
          <a:xfrm>
            <a:off x="1331640" y="5085184"/>
            <a:ext cx="6480720" cy="720080"/>
          </a:xfrm>
          <a:prstGeom prst="roundRect">
            <a:avLst/>
          </a:prstGeom>
          <a:ln>
            <a:noFill/>
          </a:ln>
          <a:effectLst>
            <a:outerShdw blurRad="50800" dist="38100" algn="l" rotWithShape="0">
              <a:prstClr val="black">
                <a:alpha val="40000"/>
              </a:prstClr>
            </a:outerShdw>
            <a:softEdge rad="12700"/>
          </a:effectLst>
        </p:spPr>
        <p:style>
          <a:lnRef idx="1">
            <a:schemeClr val="dk1"/>
          </a:lnRef>
          <a:fillRef idx="2">
            <a:schemeClr val="dk1"/>
          </a:fillRef>
          <a:effectRef idx="1">
            <a:schemeClr val="dk1"/>
          </a:effectRef>
          <a:fontRef idx="minor">
            <a:schemeClr val="dk1"/>
          </a:fontRef>
        </p:style>
      </p:sp>
      <p:graphicFrame>
        <p:nvGraphicFramePr>
          <p:cNvPr id="71693" name="Object 13"/>
          <p:cNvGraphicFramePr>
            <a:graphicFrameLocks noChangeAspect="1"/>
          </p:cNvGraphicFramePr>
          <p:nvPr/>
        </p:nvGraphicFramePr>
        <p:xfrm>
          <a:off x="1497013" y="5084763"/>
          <a:ext cx="6049962" cy="685800"/>
        </p:xfrm>
        <a:graphic>
          <a:graphicData uri="http://schemas.openxmlformats.org/presentationml/2006/ole">
            <mc:AlternateContent xmlns:mc="http://schemas.openxmlformats.org/markup-compatibility/2006">
              <mc:Choice xmlns:v="urn:schemas-microsoft-com:vml" Requires="v">
                <p:oleObj spid="_x0000_s124183" name="Equation" r:id="rId8" imgW="5232240" imgH="583920" progId="Equation.DSMT4">
                  <p:embed/>
                </p:oleObj>
              </mc:Choice>
              <mc:Fallback>
                <p:oleObj name="Equation" r:id="rId8" imgW="5232240" imgH="583920" progId="Equation.DSMT4">
                  <p:embed/>
                  <p:pic>
                    <p:nvPicPr>
                      <p:cNvPr id="0" name="Object 1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97013" y="5084763"/>
                        <a:ext cx="6049962"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Rectangle 1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6" name="Object 16"/>
          <p:cNvGraphicFramePr>
            <a:graphicFrameLocks noChangeAspect="1"/>
          </p:cNvGraphicFramePr>
          <p:nvPr/>
        </p:nvGraphicFramePr>
        <p:xfrm>
          <a:off x="3419872" y="1268760"/>
          <a:ext cx="4202113" cy="519112"/>
        </p:xfrm>
        <a:graphic>
          <a:graphicData uri="http://schemas.openxmlformats.org/presentationml/2006/ole">
            <mc:AlternateContent xmlns:mc="http://schemas.openxmlformats.org/markup-compatibility/2006">
              <mc:Choice xmlns:v="urn:schemas-microsoft-com:vml" Requires="v">
                <p:oleObj spid="_x0000_s124184" name="Equation" r:id="rId10" imgW="3543120" imgH="431640" progId="Equation.DSMT4">
                  <p:embed/>
                </p:oleObj>
              </mc:Choice>
              <mc:Fallback>
                <p:oleObj name="Equation" r:id="rId10" imgW="3543120" imgH="431640" progId="Equation.DSMT4">
                  <p:embed/>
                  <p:pic>
                    <p:nvPicPr>
                      <p:cNvPr id="0" name="Object 1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419872" y="1268760"/>
                        <a:ext cx="4202113" cy="5191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1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71698" name="Object 18"/>
          <p:cNvGraphicFramePr>
            <a:graphicFrameLocks noChangeAspect="1"/>
          </p:cNvGraphicFramePr>
          <p:nvPr/>
        </p:nvGraphicFramePr>
        <p:xfrm>
          <a:off x="3059832" y="3212976"/>
          <a:ext cx="4564062" cy="280988"/>
        </p:xfrm>
        <a:graphic>
          <a:graphicData uri="http://schemas.openxmlformats.org/presentationml/2006/ole">
            <mc:AlternateContent xmlns:mc="http://schemas.openxmlformats.org/markup-compatibility/2006">
              <mc:Choice xmlns:v="urn:schemas-microsoft-com:vml" Requires="v">
                <p:oleObj spid="_x0000_s124185" name="Equation" r:id="rId12" imgW="3835080" imgH="241200" progId="Equation.DSMT4">
                  <p:embed/>
                </p:oleObj>
              </mc:Choice>
              <mc:Fallback>
                <p:oleObj name="Equation" r:id="rId12" imgW="3835080" imgH="241200" progId="Equation.DSMT4">
                  <p:embed/>
                  <p:pic>
                    <p:nvPicPr>
                      <p:cNvPr id="0" name="Object 1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059832" y="3212976"/>
                        <a:ext cx="4564062" cy="280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Rectangle 2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71700" name="Object 20"/>
          <p:cNvGraphicFramePr>
            <a:graphicFrameLocks noChangeAspect="1"/>
          </p:cNvGraphicFramePr>
          <p:nvPr/>
        </p:nvGraphicFramePr>
        <p:xfrm>
          <a:off x="2843808" y="3645024"/>
          <a:ext cx="4752528" cy="270030"/>
        </p:xfrm>
        <a:graphic>
          <a:graphicData uri="http://schemas.openxmlformats.org/presentationml/2006/ole">
            <mc:AlternateContent xmlns:mc="http://schemas.openxmlformats.org/markup-compatibility/2006">
              <mc:Choice xmlns:v="urn:schemas-microsoft-com:vml" Requires="v">
                <p:oleObj spid="_x0000_s124186" name="Equation" r:id="rId14" imgW="4140000" imgH="228600" progId="Equation.DSMT4">
                  <p:embed/>
                </p:oleObj>
              </mc:Choice>
              <mc:Fallback>
                <p:oleObj name="Equation" r:id="rId14" imgW="4140000" imgH="228600" progId="Equation.DSMT4">
                  <p:embed/>
                  <p:pic>
                    <p:nvPicPr>
                      <p:cNvPr id="0" name="Object 2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843808" y="3645024"/>
                        <a:ext cx="4752528" cy="27003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Rectangle 2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71702" name="Rectangle 2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123916"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123915" name="Object 11"/>
          <p:cNvGraphicFramePr>
            <a:graphicFrameLocks noChangeAspect="1"/>
          </p:cNvGraphicFramePr>
          <p:nvPr/>
        </p:nvGraphicFramePr>
        <p:xfrm>
          <a:off x="4516438" y="5876925"/>
          <a:ext cx="4083050" cy="581025"/>
        </p:xfrm>
        <a:graphic>
          <a:graphicData uri="http://schemas.openxmlformats.org/presentationml/2006/ole">
            <mc:AlternateContent xmlns:mc="http://schemas.openxmlformats.org/markup-compatibility/2006">
              <mc:Choice xmlns:v="urn:schemas-microsoft-com:vml" Requires="v">
                <p:oleObj spid="_x0000_s124187" name="Equation" r:id="rId16" imgW="3504960" imgH="495000" progId="Equation.DSMT4">
                  <p:embed/>
                </p:oleObj>
              </mc:Choice>
              <mc:Fallback>
                <p:oleObj name="Equation" r:id="rId16" imgW="3504960" imgH="495000" progId="Equation.DSMT4">
                  <p:embed/>
                  <p:pic>
                    <p:nvPicPr>
                      <p:cNvPr id="0" name="Picture 11"/>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516438" y="5876925"/>
                        <a:ext cx="4083050" cy="581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23917" name="Picture 13"/>
          <p:cNvPicPr>
            <a:picLocks noChangeAspect="1" noChangeArrowheads="1"/>
          </p:cNvPicPr>
          <p:nvPr/>
        </p:nvPicPr>
        <p:blipFill>
          <a:blip r:embed="rId18" cstate="print"/>
          <a:srcRect/>
          <a:stretch>
            <a:fillRect/>
          </a:stretch>
        </p:blipFill>
        <p:spPr bwMode="auto">
          <a:xfrm>
            <a:off x="4788024" y="4653136"/>
            <a:ext cx="1841500" cy="265113"/>
          </a:xfrm>
          <a:prstGeom prst="rect">
            <a:avLst/>
          </a:prstGeom>
          <a:noFill/>
          <a:ln w="9525">
            <a:noFill/>
            <a:miter lim="800000"/>
            <a:headEnd/>
            <a:tailEnd/>
          </a:ln>
        </p:spPr>
      </p:pic>
      <p:sp>
        <p:nvSpPr>
          <p:cNvPr id="2" name="Rectangle 1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11" name="Object 12"/>
          <p:cNvGraphicFramePr>
            <a:graphicFrameLocks noChangeAspect="1"/>
          </p:cNvGraphicFramePr>
          <p:nvPr/>
        </p:nvGraphicFramePr>
        <p:xfrm>
          <a:off x="2784475" y="2205038"/>
          <a:ext cx="4830763" cy="536575"/>
        </p:xfrm>
        <a:graphic>
          <a:graphicData uri="http://schemas.openxmlformats.org/presentationml/2006/ole">
            <mc:AlternateContent xmlns:mc="http://schemas.openxmlformats.org/markup-compatibility/2006">
              <mc:Choice xmlns:v="urn:schemas-microsoft-com:vml" Requires="v">
                <p:oleObj spid="_x0000_s124188" name="Equation" r:id="rId19" imgW="4343400" imgH="482400" progId="Equation.DSMT4">
                  <p:embed/>
                </p:oleObj>
              </mc:Choice>
              <mc:Fallback>
                <p:oleObj name="Equation" r:id="rId19" imgW="4343400" imgH="482400" progId="Equation.DSMT4">
                  <p:embed/>
                  <p:pic>
                    <p:nvPicPr>
                      <p:cNvPr id="0" name="Picture 1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784475" y="2205038"/>
                        <a:ext cx="4830763" cy="536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3919" name="Rectangle 1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123918" name="Object 14"/>
          <p:cNvGraphicFramePr>
            <a:graphicFrameLocks noChangeAspect="1"/>
          </p:cNvGraphicFramePr>
          <p:nvPr/>
        </p:nvGraphicFramePr>
        <p:xfrm>
          <a:off x="3131840" y="3933056"/>
          <a:ext cx="4500563" cy="555625"/>
        </p:xfrm>
        <a:graphic>
          <a:graphicData uri="http://schemas.openxmlformats.org/presentationml/2006/ole">
            <mc:AlternateContent xmlns:mc="http://schemas.openxmlformats.org/markup-compatibility/2006">
              <mc:Choice xmlns:v="urn:schemas-microsoft-com:vml" Requires="v">
                <p:oleObj spid="_x0000_s124189" name="Equation" r:id="rId21" imgW="3924000" imgH="482400" progId="Equation.DSMT4">
                  <p:embed/>
                </p:oleObj>
              </mc:Choice>
              <mc:Fallback>
                <p:oleObj name="Equation" r:id="rId21" imgW="3924000" imgH="482400" progId="Equation.DSMT4">
                  <p:embed/>
                  <p:pic>
                    <p:nvPicPr>
                      <p:cNvPr id="0" name="Picture 14"/>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131840" y="3933056"/>
                        <a:ext cx="4500563" cy="555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0" name="Прямоугольник 39"/>
          <p:cNvSpPr/>
          <p:nvPr/>
        </p:nvSpPr>
        <p:spPr>
          <a:xfrm>
            <a:off x="0" y="2852936"/>
            <a:ext cx="9144000" cy="307777"/>
          </a:xfrm>
          <a:prstGeom prst="rect">
            <a:avLst/>
          </a:prstGeom>
        </p:spPr>
        <p:txBody>
          <a:bodyPr wrap="square">
            <a:spAutoFit/>
          </a:bodyPr>
          <a:lstStyle/>
          <a:p>
            <a:pPr lvl="0">
              <a:spcBef>
                <a:spcPct val="0"/>
              </a:spcBef>
              <a:defRPr/>
            </a:pPr>
            <a:r>
              <a:rPr lang="ru-RU" sz="1400" dirty="0"/>
              <a:t>                                                        </a:t>
            </a:r>
            <a:r>
              <a:rPr lang="en-US" sz="1400" dirty="0">
                <a:latin typeface="Arial" pitchFamily="34" charset="0"/>
                <a:cs typeface="Arial" pitchFamily="34" charset="0"/>
              </a:rPr>
              <a:t>then the system of d</a:t>
            </a:r>
            <a:r>
              <a:rPr lang="ru-RU" sz="1400" dirty="0">
                <a:latin typeface="Arial" pitchFamily="34" charset="0"/>
                <a:cs typeface="Arial" pitchFamily="34" charset="0"/>
              </a:rPr>
              <a:t>.</a:t>
            </a:r>
            <a:r>
              <a:rPr lang="en-US" sz="1400" dirty="0">
                <a:latin typeface="Arial" pitchFamily="34" charset="0"/>
                <a:cs typeface="Arial" pitchFamily="34" charset="0"/>
              </a:rPr>
              <a:t>e</a:t>
            </a:r>
            <a:r>
              <a:rPr lang="ru-RU" sz="1400" dirty="0">
                <a:latin typeface="Arial" pitchFamily="34" charset="0"/>
                <a:cs typeface="Arial" pitchFamily="34" charset="0"/>
              </a:rPr>
              <a:t>.</a:t>
            </a:r>
            <a:r>
              <a:rPr lang="en-US" sz="1400" dirty="0">
                <a:latin typeface="Arial" pitchFamily="34" charset="0"/>
                <a:cs typeface="Arial" pitchFamily="34" charset="0"/>
              </a:rPr>
              <a:t> (26) will not contain a member</a:t>
            </a:r>
            <a:r>
              <a:rPr lang="ru-RU" sz="1400" dirty="0">
                <a:latin typeface="Arial" pitchFamily="34" charset="0"/>
                <a:cs typeface="Arial" pitchFamily="34" charset="0"/>
              </a:rPr>
              <a:t>с</a:t>
            </a:r>
          </a:p>
        </p:txBody>
      </p:sp>
      <p:sp>
        <p:nvSpPr>
          <p:cNvPr id="123921" name="Rectangle 1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123920" name="Object 16"/>
          <p:cNvGraphicFramePr>
            <a:graphicFrameLocks noChangeAspect="1"/>
          </p:cNvGraphicFramePr>
          <p:nvPr/>
        </p:nvGraphicFramePr>
        <p:xfrm>
          <a:off x="6660232" y="2924944"/>
          <a:ext cx="432048" cy="211000"/>
        </p:xfrm>
        <a:graphic>
          <a:graphicData uri="http://schemas.openxmlformats.org/presentationml/2006/ole">
            <mc:AlternateContent xmlns:mc="http://schemas.openxmlformats.org/markup-compatibility/2006">
              <mc:Choice xmlns:v="urn:schemas-microsoft-com:vml" Requires="v">
                <p:oleObj spid="_x0000_s124190" name="Equation" r:id="rId23" imgW="405872" imgH="202936" progId="Equation.DSMT4">
                  <p:embed/>
                </p:oleObj>
              </mc:Choice>
              <mc:Fallback>
                <p:oleObj name="Equation" r:id="rId23" imgW="405872" imgH="202936" progId="Equation.DSMT4">
                  <p:embed/>
                  <p:pic>
                    <p:nvPicPr>
                      <p:cNvPr id="0" name="Picture 16"/>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6660232" y="2924944"/>
                        <a:ext cx="432048" cy="21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3" name="Прямоугольник 42"/>
          <p:cNvSpPr/>
          <p:nvPr/>
        </p:nvSpPr>
        <p:spPr>
          <a:xfrm>
            <a:off x="0" y="1772816"/>
            <a:ext cx="9144000" cy="307777"/>
          </a:xfrm>
          <a:prstGeom prst="rect">
            <a:avLst/>
          </a:prstGeom>
        </p:spPr>
        <p:txBody>
          <a:bodyPr wrap="square">
            <a:spAutoFit/>
          </a:bodyPr>
          <a:lstStyle/>
          <a:p>
            <a:pPr lvl="0" algn="ctr">
              <a:spcBef>
                <a:spcPct val="0"/>
              </a:spcBef>
              <a:defRPr/>
            </a:pPr>
            <a:r>
              <a:rPr lang="en-US" sz="1400" dirty="0">
                <a:latin typeface="Arial" pitchFamily="34" charset="0"/>
                <a:cs typeface="Arial" pitchFamily="34" charset="0"/>
              </a:rPr>
              <a:t>If we introduce a new function into (26)</a:t>
            </a:r>
            <a:endParaRPr lang="ru-RU" sz="1400" dirty="0">
              <a:latin typeface="Arial" pitchFamily="34" charset="0"/>
              <a:cs typeface="Arial"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p:txBody>
          <a:bodyPr/>
          <a:lstStyle/>
          <a:p>
            <a:fld id="{AF2F16DF-B750-4519-BCED-6CCA5504EFB6}" type="slidenum">
              <a:rPr lang="ru-RU" smtClean="0">
                <a:solidFill>
                  <a:schemeClr val="tx1"/>
                </a:solidFill>
                <a:latin typeface="Arial" pitchFamily="34" charset="0"/>
                <a:cs typeface="Arial" pitchFamily="34" charset="0"/>
              </a:rPr>
              <a:pPr/>
              <a:t>7</a:t>
            </a:fld>
            <a:endParaRPr lang="ru-RU" dirty="0">
              <a:solidFill>
                <a:schemeClr val="tx1"/>
              </a:solidFill>
              <a:latin typeface="Arial" pitchFamily="34" charset="0"/>
              <a:cs typeface="Arial" pitchFamily="34" charset="0"/>
            </a:endParaRPr>
          </a:p>
        </p:txBody>
      </p:sp>
      <p:sp>
        <p:nvSpPr>
          <p:cNvPr id="5" name="Заголовок 1"/>
          <p:cNvSpPr txBox="1">
            <a:spLocks/>
          </p:cNvSpPr>
          <p:nvPr/>
        </p:nvSpPr>
        <p:spPr>
          <a:xfrm>
            <a:off x="30792" y="-524464"/>
            <a:ext cx="8820472" cy="1512168"/>
          </a:xfrm>
          <a:prstGeom prst="rect">
            <a:avLst/>
          </a:prstGeom>
        </p:spPr>
        <p:txBody>
          <a:bodyPr vert="horz" lIns="91440" tIns="45720" rIns="91440" bIns="45720" rtlCol="0" anchor="ctr">
            <a:normAutofit/>
          </a:bodyPr>
          <a:lstStyle/>
          <a:p>
            <a:pPr lvl="0">
              <a:spcBef>
                <a:spcPct val="0"/>
              </a:spcBef>
            </a:pPr>
            <a:r>
              <a:rPr lang="ru-RU" sz="2400" dirty="0">
                <a:solidFill>
                  <a:schemeClr val="tx1"/>
                </a:solidFill>
                <a:latin typeface="Arial" pitchFamily="34" charset="0"/>
                <a:cs typeface="Arial" pitchFamily="34" charset="0"/>
              </a:rPr>
              <a:t>  </a:t>
            </a:r>
          </a:p>
          <a:p>
            <a:pPr lvl="0">
              <a:spcBef>
                <a:spcPct val="0"/>
              </a:spcBef>
            </a:pPr>
            <a:r>
              <a:rPr lang="ru-RU" sz="2400" dirty="0">
                <a:solidFill>
                  <a:schemeClr val="tx1"/>
                </a:solidFill>
                <a:latin typeface="Arial" pitchFamily="34" charset="0"/>
                <a:cs typeface="Arial" pitchFamily="34" charset="0"/>
              </a:rPr>
              <a:t> </a:t>
            </a:r>
            <a:r>
              <a:rPr lang="en-US" sz="2400" dirty="0">
                <a:solidFill>
                  <a:schemeClr val="tx1"/>
                </a:solidFill>
                <a:latin typeface="Arial" pitchFamily="34" charset="0"/>
                <a:cs typeface="Arial" pitchFamily="34" charset="0"/>
              </a:rPr>
              <a:t>Methodology of analysis and numerical study of resonance properties</a:t>
            </a:r>
            <a:endParaRPr kumimoji="0" lang="ru-RU" sz="3600" b="0" i="0" u="none" strike="noStrike" kern="1200" cap="none" spc="0" normalizeH="0" baseline="0" noProof="0" dirty="0">
              <a:ln>
                <a:noFill/>
              </a:ln>
              <a:solidFill>
                <a:schemeClr val="tx1"/>
              </a:solidFill>
              <a:effectLst/>
              <a:uLnTx/>
              <a:uFillTx/>
              <a:latin typeface="Arial" pitchFamily="34" charset="0"/>
              <a:ea typeface="+mj-ea"/>
              <a:cs typeface="Arial" pitchFamily="34" charset="0"/>
            </a:endParaRPr>
          </a:p>
        </p:txBody>
      </p:sp>
      <p:sp>
        <p:nvSpPr>
          <p:cNvPr id="7270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7271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72711" name="Rectangle 7"/>
          <p:cNvSpPr>
            <a:spLocks noChangeArrowheads="1"/>
          </p:cNvSpPr>
          <p:nvPr/>
        </p:nvSpPr>
        <p:spPr bwMode="auto">
          <a:xfrm>
            <a:off x="0" y="6953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72713" name="Rectangle 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72717" name="Rectangle 1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72718" name="Rectangle 14"/>
          <p:cNvSpPr>
            <a:spLocks noChangeArrowheads="1"/>
          </p:cNvSpPr>
          <p:nvPr/>
        </p:nvSpPr>
        <p:spPr bwMode="auto">
          <a:xfrm>
            <a:off x="0" y="5524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72723" name="Rectangle 1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grpSp>
        <p:nvGrpSpPr>
          <p:cNvPr id="24" name="Группа 23"/>
          <p:cNvGrpSpPr/>
          <p:nvPr/>
        </p:nvGrpSpPr>
        <p:grpSpPr>
          <a:xfrm>
            <a:off x="395536" y="1988840"/>
            <a:ext cx="8424936" cy="1728192"/>
            <a:chOff x="0" y="126"/>
            <a:chExt cx="8278688" cy="647521"/>
          </a:xfrm>
        </p:grpSpPr>
        <p:sp>
          <p:nvSpPr>
            <p:cNvPr id="25" name="Скругленный прямоугольник 24"/>
            <p:cNvSpPr/>
            <p:nvPr/>
          </p:nvSpPr>
          <p:spPr>
            <a:xfrm>
              <a:off x="0" y="126"/>
              <a:ext cx="8278688" cy="647521"/>
            </a:xfrm>
            <a:prstGeom prst="roundRect">
              <a:avLst/>
            </a:prstGeom>
            <a:ln>
              <a:noFill/>
            </a:ln>
            <a:effectLst>
              <a:outerShdw blurRad="50800" dist="38100" algn="l" rotWithShape="0">
                <a:prstClr val="black">
                  <a:alpha val="40000"/>
                </a:prstClr>
              </a:outerShdw>
              <a:softEdge rad="12700"/>
            </a:effectLst>
          </p:spPr>
          <p:style>
            <a:lnRef idx="1">
              <a:schemeClr val="dk1"/>
            </a:lnRef>
            <a:fillRef idx="2">
              <a:schemeClr val="dk1"/>
            </a:fillRef>
            <a:effectRef idx="1">
              <a:schemeClr val="dk1"/>
            </a:effectRef>
            <a:fontRef idx="minor">
              <a:schemeClr val="dk1"/>
            </a:fontRef>
          </p:style>
        </p:sp>
        <p:sp>
          <p:nvSpPr>
            <p:cNvPr id="26" name="Скругленный прямоугольник 4"/>
            <p:cNvSpPr/>
            <p:nvPr/>
          </p:nvSpPr>
          <p:spPr>
            <a:xfrm>
              <a:off x="31609" y="31735"/>
              <a:ext cx="8215470" cy="584303"/>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121920" tIns="121920" rIns="121920" bIns="121920" numCol="1" spcCol="1270" anchor="ctr" anchorCtr="0">
              <a:noAutofit/>
            </a:bodyPr>
            <a:lstStyle/>
            <a:p>
              <a:pPr lvl="0" algn="ctr" defTabSz="1422400" rtl="0">
                <a:lnSpc>
                  <a:spcPct val="90000"/>
                </a:lnSpc>
                <a:spcBef>
                  <a:spcPct val="0"/>
                </a:spcBef>
                <a:spcAft>
                  <a:spcPct val="35000"/>
                </a:spcAft>
              </a:pPr>
              <a:endParaRPr lang="ru-RU" sz="3200" kern="1200" dirty="0"/>
            </a:p>
          </p:txBody>
        </p:sp>
      </p:grpSp>
      <p:sp>
        <p:nvSpPr>
          <p:cNvPr id="72725" name="Rectangle 21"/>
          <p:cNvSpPr>
            <a:spLocks noChangeArrowheads="1"/>
          </p:cNvSpPr>
          <p:nvPr/>
        </p:nvSpPr>
        <p:spPr bwMode="auto">
          <a:xfrm>
            <a:off x="539552" y="1538790"/>
            <a:ext cx="8064896" cy="138499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endParaRPr lang="ru-RU" sz="1400" dirty="0">
              <a:solidFill>
                <a:srgbClr val="000000"/>
              </a:solidFill>
              <a:latin typeface="Arial" pitchFamily="34" charset="0"/>
              <a:ea typeface="Times New Roman" pitchFamily="18" charset="0"/>
              <a:cs typeface="Arial" pitchFamily="34" charset="0"/>
            </a:endParaRPr>
          </a:p>
          <a:p>
            <a:pPr lvl="0" fontAlgn="base">
              <a:spcBef>
                <a:spcPct val="0"/>
              </a:spcBef>
              <a:spcAft>
                <a:spcPct val="0"/>
              </a:spcAft>
            </a:pPr>
            <a:endParaRPr kumimoji="0" lang="ru-RU" sz="1400" b="0" i="0" u="none" strike="noStrike" cap="none" normalizeH="0" baseline="0" dirty="0">
              <a:ln>
                <a:noFill/>
              </a:ln>
              <a:solidFill>
                <a:srgbClr val="000000"/>
              </a:solidFill>
              <a:effectLst/>
              <a:latin typeface="Arial" pitchFamily="34" charset="0"/>
              <a:ea typeface="Times New Roman" pitchFamily="18" charset="0"/>
              <a:cs typeface="Arial" pitchFamily="34" charset="0"/>
            </a:endParaRPr>
          </a:p>
          <a:p>
            <a:pPr lvl="0" fontAlgn="base">
              <a:spcBef>
                <a:spcPct val="0"/>
              </a:spcBef>
              <a:spcAft>
                <a:spcPct val="0"/>
              </a:spcAft>
            </a:pPr>
            <a:endParaRPr lang="ru-RU" sz="1400" dirty="0">
              <a:solidFill>
                <a:srgbClr val="000000"/>
              </a:solidFill>
              <a:latin typeface="Arial" pitchFamily="34" charset="0"/>
              <a:ea typeface="Times New Roman" pitchFamily="18" charset="0"/>
              <a:cs typeface="Arial" pitchFamily="34" charset="0"/>
            </a:endParaRPr>
          </a:p>
          <a:p>
            <a:pPr lvl="0" fontAlgn="base">
              <a:spcBef>
                <a:spcPct val="0"/>
              </a:spcBef>
              <a:spcAft>
                <a:spcPct val="0"/>
              </a:spcAft>
            </a:pPr>
            <a:r>
              <a:rPr kumimoji="0" lang="en-US" sz="1400" b="0" i="0" u="none" strike="noStrike" cap="none" normalizeH="0" baseline="0" dirty="0">
                <a:ln>
                  <a:noFill/>
                </a:ln>
                <a:solidFill>
                  <a:srgbClr val="000000"/>
                </a:solidFill>
                <a:effectLst/>
                <a:latin typeface="Arial" pitchFamily="34" charset="0"/>
                <a:ea typeface="Times New Roman" pitchFamily="18" charset="0"/>
                <a:cs typeface="Arial" pitchFamily="34" charset="0"/>
              </a:rPr>
              <a:t>The phenomenon of steady-state resonance will be observed if the rate of change of the function</a:t>
            </a:r>
            <a:r>
              <a:rPr kumimoji="0" lang="ru-RU" sz="1400" b="0" i="0" u="none" strike="noStrike" cap="none" normalizeH="0" baseline="0" dirty="0">
                <a:ln>
                  <a:noFill/>
                </a:ln>
                <a:solidFill>
                  <a:srgbClr val="000000"/>
                </a:solidFill>
                <a:effectLst/>
                <a:latin typeface="Arial" pitchFamily="34" charset="0"/>
                <a:ea typeface="Times New Roman" pitchFamily="18" charset="0"/>
                <a:cs typeface="Arial" pitchFamily="34" charset="0"/>
              </a:rPr>
              <a:t>      </a:t>
            </a:r>
            <a:r>
              <a:rPr kumimoji="0" lang="ru-RU" sz="1400" b="0" i="0" u="none" strike="noStrike" cap="none" normalizeH="0" dirty="0">
                <a:ln>
                  <a:noFill/>
                </a:ln>
                <a:solidFill>
                  <a:srgbClr val="000000"/>
                </a:solidFill>
                <a:effectLst/>
                <a:latin typeface="Arial" pitchFamily="34" charset="0"/>
                <a:ea typeface="Times New Roman" pitchFamily="18" charset="0"/>
                <a:cs typeface="Arial" pitchFamily="34" charset="0"/>
              </a:rPr>
              <a:t>   </a:t>
            </a:r>
            <a:r>
              <a:rPr kumimoji="0" lang="ru-RU" sz="1400" b="0" i="0" u="none" strike="noStrike" cap="none" normalizeH="0" baseline="0" dirty="0">
                <a:ln>
                  <a:noFill/>
                </a:ln>
                <a:solidFill>
                  <a:srgbClr val="000000"/>
                </a:solidFill>
                <a:effectLst/>
                <a:latin typeface="Arial" pitchFamily="34" charset="0"/>
                <a:ea typeface="Times New Roman" pitchFamily="18" charset="0"/>
                <a:cs typeface="Arial" pitchFamily="34" charset="0"/>
              </a:rPr>
              <a:t>           </a:t>
            </a:r>
          </a:p>
          <a:p>
            <a:pPr lvl="0" fontAlgn="base">
              <a:spcBef>
                <a:spcPct val="0"/>
              </a:spcBef>
              <a:spcAft>
                <a:spcPct val="0"/>
              </a:spcAft>
            </a:pPr>
            <a:r>
              <a:rPr lang="ru-RU" sz="1400" dirty="0">
                <a:solidFill>
                  <a:srgbClr val="000000"/>
                </a:solidFill>
                <a:latin typeface="Arial" pitchFamily="34" charset="0"/>
                <a:ea typeface="Times New Roman" pitchFamily="18" charset="0"/>
                <a:cs typeface="Arial" pitchFamily="34" charset="0"/>
              </a:rPr>
              <a:t>          </a:t>
            </a:r>
            <a:r>
              <a:rPr lang="en-US" sz="1400" dirty="0">
                <a:solidFill>
                  <a:srgbClr val="000000"/>
                </a:solidFill>
                <a:latin typeface="Arial" pitchFamily="34" charset="0"/>
                <a:ea typeface="Times New Roman" pitchFamily="18" charset="0"/>
                <a:cs typeface="Arial" pitchFamily="34" charset="0"/>
              </a:rPr>
              <a:t>equals zero</a:t>
            </a:r>
            <a:r>
              <a:rPr kumimoji="0" lang="ru-RU" sz="1400" b="0" i="0" u="none" strike="noStrike" cap="none" normalizeH="0" baseline="0" dirty="0">
                <a:ln>
                  <a:noFill/>
                </a:ln>
                <a:solidFill>
                  <a:srgbClr val="000000"/>
                </a:solidFill>
                <a:effectLst/>
                <a:latin typeface="Arial" pitchFamily="34" charset="0"/>
                <a:ea typeface="Times New Roman" pitchFamily="18" charset="0"/>
                <a:cs typeface="Arial" pitchFamily="34" charset="0"/>
              </a:rPr>
              <a:t>, </a:t>
            </a:r>
            <a:r>
              <a:rPr kumimoji="0" lang="en-US" sz="1400" b="0" i="0" u="none" strike="noStrike" cap="none" normalizeH="0" baseline="0" dirty="0">
                <a:ln>
                  <a:noFill/>
                </a:ln>
                <a:solidFill>
                  <a:srgbClr val="000000"/>
                </a:solidFill>
                <a:effectLst/>
                <a:latin typeface="Arial" pitchFamily="34" charset="0"/>
                <a:ea typeface="Times New Roman" pitchFamily="18" charset="0"/>
                <a:cs typeface="Arial" pitchFamily="34" charset="0"/>
              </a:rPr>
              <a:t>i.e.</a:t>
            </a:r>
            <a:r>
              <a:rPr kumimoji="0" lang="ru-RU" sz="1400" b="0" i="0" u="none" strike="noStrike" cap="none" normalizeH="0" baseline="0" dirty="0">
                <a:ln>
                  <a:noFill/>
                </a:ln>
                <a:solidFill>
                  <a:srgbClr val="000000"/>
                </a:solidFill>
                <a:effectLst/>
                <a:latin typeface="Arial" pitchFamily="34" charset="0"/>
                <a:ea typeface="Times New Roman" pitchFamily="18" charset="0"/>
                <a:cs typeface="Arial" pitchFamily="34" charset="0"/>
              </a:rPr>
              <a:t>                    </a:t>
            </a:r>
            <a:r>
              <a:rPr kumimoji="0" lang="en-US" sz="1400" b="0" i="0" u="none" strike="noStrike" cap="none" normalizeH="0" baseline="0" dirty="0">
                <a:ln>
                  <a:noFill/>
                </a:ln>
                <a:solidFill>
                  <a:srgbClr val="000000"/>
                </a:solidFill>
                <a:effectLst/>
                <a:latin typeface="Arial" pitchFamily="34" charset="0"/>
                <a:ea typeface="Times New Roman" pitchFamily="18" charset="0"/>
                <a:cs typeface="Arial" pitchFamily="34" charset="0"/>
              </a:rPr>
              <a:t>where</a:t>
            </a:r>
            <a:r>
              <a:rPr kumimoji="0" lang="ru-RU" sz="1400" b="0" i="0" u="none" strike="noStrike" cap="none" normalizeH="0" baseline="0" dirty="0">
                <a:ln>
                  <a:noFill/>
                </a:ln>
                <a:solidFill>
                  <a:srgbClr val="000000"/>
                </a:solidFill>
                <a:effectLst/>
                <a:latin typeface="Arial" pitchFamily="34" charset="0"/>
                <a:ea typeface="Times New Roman" pitchFamily="18" charset="0"/>
                <a:cs typeface="Arial" pitchFamily="34" charset="0"/>
              </a:rPr>
              <a:t> </a:t>
            </a:r>
            <a:r>
              <a:rPr kumimoji="0" lang="ru-RU" sz="1400" b="0" i="0" u="none" strike="noStrike" cap="none" normalizeH="0" dirty="0">
                <a:ln>
                  <a:noFill/>
                </a:ln>
                <a:solidFill>
                  <a:srgbClr val="000000"/>
                </a:solidFill>
                <a:effectLst/>
                <a:latin typeface="Arial" pitchFamily="34" charset="0"/>
                <a:ea typeface="Times New Roman" pitchFamily="18" charset="0"/>
                <a:cs typeface="Arial" pitchFamily="34" charset="0"/>
              </a:rPr>
              <a:t>      </a:t>
            </a:r>
            <a:r>
              <a:rPr kumimoji="0" lang="en-US" sz="1400" b="0" i="0" u="none" strike="noStrike" cap="none" normalizeH="0" baseline="0" dirty="0">
                <a:ln>
                  <a:noFill/>
                </a:ln>
                <a:solidFill>
                  <a:srgbClr val="000000"/>
                </a:solidFill>
                <a:effectLst/>
                <a:latin typeface="Arial" pitchFamily="34" charset="0"/>
                <a:ea typeface="Times New Roman" pitchFamily="18" charset="0"/>
                <a:cs typeface="Arial" pitchFamily="34" charset="0"/>
              </a:rPr>
              <a:t>constant value. In this case, the increase in amplitude is described by the following expression:</a:t>
            </a:r>
            <a:endParaRPr kumimoji="0" lang="ru-RU" sz="1400" b="0" i="0" u="none" strike="noStrike" cap="none" normalizeH="0" baseline="0" dirty="0">
              <a:ln>
                <a:noFill/>
              </a:ln>
              <a:solidFill>
                <a:schemeClr val="tx1"/>
              </a:solidFill>
              <a:effectLst/>
              <a:latin typeface="Arial" pitchFamily="34" charset="0"/>
              <a:cs typeface="Arial" pitchFamily="34" charset="0"/>
            </a:endParaRPr>
          </a:p>
        </p:txBody>
      </p:sp>
      <p:sp>
        <p:nvSpPr>
          <p:cNvPr id="72729" name="Rectangle 2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pic>
        <p:nvPicPr>
          <p:cNvPr id="72731" name="Picture 27"/>
          <p:cNvPicPr>
            <a:picLocks noChangeAspect="1" noChangeArrowheads="1"/>
          </p:cNvPicPr>
          <p:nvPr/>
        </p:nvPicPr>
        <p:blipFill>
          <a:blip r:embed="rId3" cstate="print"/>
          <a:srcRect/>
          <a:stretch>
            <a:fillRect/>
          </a:stretch>
        </p:blipFill>
        <p:spPr bwMode="auto">
          <a:xfrm>
            <a:off x="3871269" y="2467918"/>
            <a:ext cx="285750" cy="190500"/>
          </a:xfrm>
          <a:prstGeom prst="rect">
            <a:avLst/>
          </a:prstGeom>
          <a:noFill/>
          <a:ln w="9525">
            <a:noFill/>
            <a:miter lim="800000"/>
            <a:headEnd/>
            <a:tailEnd/>
          </a:ln>
        </p:spPr>
      </p:pic>
      <p:sp>
        <p:nvSpPr>
          <p:cNvPr id="40" name="Скругленный прямоугольник 39"/>
          <p:cNvSpPr/>
          <p:nvPr/>
        </p:nvSpPr>
        <p:spPr>
          <a:xfrm>
            <a:off x="395536" y="764704"/>
            <a:ext cx="8424936" cy="1152128"/>
          </a:xfrm>
          <a:prstGeom prst="roundRect">
            <a:avLst/>
          </a:prstGeom>
          <a:ln>
            <a:noFill/>
          </a:ln>
          <a:effectLst>
            <a:outerShdw blurRad="50800" dist="38100" algn="l" rotWithShape="0">
              <a:prstClr val="black">
                <a:alpha val="40000"/>
              </a:prstClr>
            </a:outerShdw>
            <a:softEdge rad="12700"/>
          </a:effectLst>
        </p:spPr>
        <p:style>
          <a:lnRef idx="1">
            <a:schemeClr val="dk1"/>
          </a:lnRef>
          <a:fillRef idx="2">
            <a:schemeClr val="dk1"/>
          </a:fillRef>
          <a:effectRef idx="1">
            <a:schemeClr val="dk1"/>
          </a:effectRef>
          <a:fontRef idx="minor">
            <a:schemeClr val="dk1"/>
          </a:fontRef>
        </p:style>
      </p:sp>
      <p:sp>
        <p:nvSpPr>
          <p:cNvPr id="41" name="Прямоугольник 40"/>
          <p:cNvSpPr/>
          <p:nvPr/>
        </p:nvSpPr>
        <p:spPr>
          <a:xfrm>
            <a:off x="755576" y="836712"/>
            <a:ext cx="7992888" cy="307777"/>
          </a:xfrm>
          <a:prstGeom prst="rect">
            <a:avLst/>
          </a:prstGeom>
        </p:spPr>
        <p:txBody>
          <a:bodyPr wrap="square">
            <a:spAutoFit/>
          </a:bodyPr>
          <a:lstStyle/>
          <a:p>
            <a:pPr lvl="0" fontAlgn="base">
              <a:spcBef>
                <a:spcPct val="0"/>
              </a:spcBef>
              <a:spcAft>
                <a:spcPct val="0"/>
              </a:spcAft>
            </a:pPr>
            <a:r>
              <a:rPr lang="en-US" sz="1400" dirty="0">
                <a:latin typeface="Arial" pitchFamily="34" charset="0"/>
                <a:cs typeface="Arial" pitchFamily="34" charset="0"/>
              </a:rPr>
              <a:t>The expression for the amplitude of the system's oscillations in the n-</a:t>
            </a:r>
            <a:r>
              <a:rPr lang="en-US" sz="1400" dirty="0" err="1">
                <a:latin typeface="Arial" pitchFamily="34" charset="0"/>
                <a:cs typeface="Arial" pitchFamily="34" charset="0"/>
              </a:rPr>
              <a:t>th</a:t>
            </a:r>
            <a:r>
              <a:rPr lang="en-US" sz="1400" dirty="0">
                <a:latin typeface="Arial" pitchFamily="34" charset="0"/>
                <a:cs typeface="Arial" pitchFamily="34" charset="0"/>
              </a:rPr>
              <a:t> dynamic mode is:</a:t>
            </a:r>
            <a:r>
              <a:rPr lang="ru-RU" sz="1400" dirty="0">
                <a:latin typeface="Arial" pitchFamily="34" charset="0"/>
                <a:cs typeface="Arial" pitchFamily="34" charset="0"/>
              </a:rPr>
              <a:t> </a:t>
            </a:r>
          </a:p>
        </p:txBody>
      </p:sp>
      <p:sp>
        <p:nvSpPr>
          <p:cNvPr id="72734" name="Rectangle 3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72733" name="Object 29"/>
          <p:cNvGraphicFramePr>
            <a:graphicFrameLocks noChangeAspect="1"/>
          </p:cNvGraphicFramePr>
          <p:nvPr>
            <p:extLst>
              <p:ext uri="{D42A27DB-BD31-4B8C-83A1-F6EECF244321}">
                <p14:modId xmlns:p14="http://schemas.microsoft.com/office/powerpoint/2010/main" val="3871660762"/>
              </p:ext>
            </p:extLst>
          </p:nvPr>
        </p:nvGraphicFramePr>
        <p:xfrm>
          <a:off x="2174875" y="1125538"/>
          <a:ext cx="6421438" cy="685800"/>
        </p:xfrm>
        <a:graphic>
          <a:graphicData uri="http://schemas.openxmlformats.org/presentationml/2006/ole">
            <mc:AlternateContent xmlns:mc="http://schemas.openxmlformats.org/markup-compatibility/2006">
              <mc:Choice xmlns:v="urn:schemas-microsoft-com:vml" Requires="v">
                <p:oleObj spid="_x0000_s72956" name="Equation" r:id="rId4" imgW="5473440" imgH="583920" progId="Equation.DSMT4">
                  <p:embed/>
                </p:oleObj>
              </mc:Choice>
              <mc:Fallback>
                <p:oleObj name="Equation" r:id="rId4" imgW="5473440" imgH="583920" progId="Equation.DSMT4">
                  <p:embed/>
                  <p:pic>
                    <p:nvPicPr>
                      <p:cNvPr id="0" name="Picture 29"/>
                      <p:cNvPicPr>
                        <a:picLocks noChangeAspect="1" noChangeArrowheads="1"/>
                      </p:cNvPicPr>
                      <p:nvPr/>
                    </p:nvPicPr>
                    <p:blipFill>
                      <a:blip r:embed="rId5"/>
                      <a:srcRect/>
                      <a:stretch>
                        <a:fillRect/>
                      </a:stretch>
                    </p:blipFill>
                    <p:spPr bwMode="auto">
                      <a:xfrm>
                        <a:off x="2174875" y="1125538"/>
                        <a:ext cx="6421438"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44" name="Группа 43"/>
          <p:cNvGrpSpPr/>
          <p:nvPr/>
        </p:nvGrpSpPr>
        <p:grpSpPr>
          <a:xfrm>
            <a:off x="395536" y="3681984"/>
            <a:ext cx="8424936" cy="2123280"/>
            <a:chOff x="0" y="31735"/>
            <a:chExt cx="8278688" cy="615912"/>
          </a:xfrm>
        </p:grpSpPr>
        <p:sp>
          <p:nvSpPr>
            <p:cNvPr id="45" name="Скругленный прямоугольник 44"/>
            <p:cNvSpPr/>
            <p:nvPr/>
          </p:nvSpPr>
          <p:spPr>
            <a:xfrm>
              <a:off x="0" y="62789"/>
              <a:ext cx="8278688" cy="584858"/>
            </a:xfrm>
            <a:prstGeom prst="roundRect">
              <a:avLst/>
            </a:prstGeom>
            <a:ln>
              <a:noFill/>
            </a:ln>
            <a:effectLst>
              <a:outerShdw blurRad="50800" dist="38100" algn="l" rotWithShape="0">
                <a:prstClr val="black">
                  <a:alpha val="40000"/>
                </a:prstClr>
              </a:outerShdw>
              <a:softEdge rad="12700"/>
            </a:effectLst>
          </p:spPr>
          <p:style>
            <a:lnRef idx="1">
              <a:schemeClr val="dk1"/>
            </a:lnRef>
            <a:fillRef idx="2">
              <a:schemeClr val="dk1"/>
            </a:fillRef>
            <a:effectRef idx="1">
              <a:schemeClr val="dk1"/>
            </a:effectRef>
            <a:fontRef idx="minor">
              <a:schemeClr val="dk1"/>
            </a:fontRef>
          </p:style>
        </p:sp>
        <p:sp>
          <p:nvSpPr>
            <p:cNvPr id="46" name="Скругленный прямоугольник 4"/>
            <p:cNvSpPr/>
            <p:nvPr/>
          </p:nvSpPr>
          <p:spPr>
            <a:xfrm>
              <a:off x="31609" y="31735"/>
              <a:ext cx="8215470" cy="584303"/>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121920" tIns="121920" rIns="121920" bIns="121920" numCol="1" spcCol="1270" anchor="ctr" anchorCtr="0">
              <a:noAutofit/>
            </a:bodyPr>
            <a:lstStyle/>
            <a:p>
              <a:pPr lvl="0" algn="ctr" defTabSz="1422400" rtl="0">
                <a:lnSpc>
                  <a:spcPct val="90000"/>
                </a:lnSpc>
                <a:spcBef>
                  <a:spcPct val="0"/>
                </a:spcBef>
                <a:spcAft>
                  <a:spcPct val="35000"/>
                </a:spcAft>
              </a:pPr>
              <a:endParaRPr lang="ru-RU" sz="3200" kern="1200" dirty="0"/>
            </a:p>
          </p:txBody>
        </p:sp>
      </p:grpSp>
      <p:sp>
        <p:nvSpPr>
          <p:cNvPr id="72742" name="Rectangle 3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72741" name="Object 37"/>
          <p:cNvGraphicFramePr>
            <a:graphicFrameLocks noChangeAspect="1"/>
          </p:cNvGraphicFramePr>
          <p:nvPr>
            <p:extLst>
              <p:ext uri="{D42A27DB-BD31-4B8C-83A1-F6EECF244321}">
                <p14:modId xmlns:p14="http://schemas.microsoft.com/office/powerpoint/2010/main" val="2738359288"/>
              </p:ext>
            </p:extLst>
          </p:nvPr>
        </p:nvGraphicFramePr>
        <p:xfrm>
          <a:off x="539552" y="4203859"/>
          <a:ext cx="200025" cy="285750"/>
        </p:xfrm>
        <a:graphic>
          <a:graphicData uri="http://schemas.openxmlformats.org/presentationml/2006/ole">
            <mc:AlternateContent xmlns:mc="http://schemas.openxmlformats.org/markup-compatibility/2006">
              <mc:Choice xmlns:v="urn:schemas-microsoft-com:vml" Requires="v">
                <p:oleObj spid="_x0000_s72957" name="Equation" r:id="rId6" imgW="165172" imgH="228699" progId="Equation.DSMT4">
                  <p:embed/>
                </p:oleObj>
              </mc:Choice>
              <mc:Fallback>
                <p:oleObj name="Equation" r:id="rId6" imgW="165172" imgH="228699" progId="Equation.DSMT4">
                  <p:embed/>
                  <p:pic>
                    <p:nvPicPr>
                      <p:cNvPr id="0" name="Picture 3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9552" y="4203859"/>
                        <a:ext cx="200025" cy="285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2743" name="Rectangle 39"/>
          <p:cNvSpPr>
            <a:spLocks noChangeArrowheads="1"/>
          </p:cNvSpPr>
          <p:nvPr/>
        </p:nvSpPr>
        <p:spPr bwMode="auto">
          <a:xfrm>
            <a:off x="0" y="28575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58" name="Rectangle 34"/>
          <p:cNvSpPr>
            <a:spLocks noChangeArrowheads="1"/>
          </p:cNvSpPr>
          <p:nvPr/>
        </p:nvSpPr>
        <p:spPr bwMode="auto">
          <a:xfrm>
            <a:off x="539552" y="3969060"/>
            <a:ext cx="8208911" cy="95410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fontAlgn="base">
              <a:spcBef>
                <a:spcPct val="0"/>
              </a:spcBef>
              <a:spcAft>
                <a:spcPct val="0"/>
              </a:spcAft>
            </a:pPr>
            <a:r>
              <a:rPr lang="en-US" sz="1400" dirty="0">
                <a:latin typeface="Arial" pitchFamily="34" charset="0"/>
                <a:cs typeface="Arial" pitchFamily="34" charset="0"/>
              </a:rPr>
              <a:t>The phenomenon of passing through resonance is observed in the time domain containing the point</a:t>
            </a:r>
            <a:r>
              <a:rPr lang="ru-RU" sz="1400" dirty="0">
                <a:latin typeface="Arial" pitchFamily="34" charset="0"/>
                <a:cs typeface="Arial" pitchFamily="34" charset="0"/>
              </a:rPr>
              <a:t> </a:t>
            </a:r>
          </a:p>
          <a:p>
            <a:pPr lvl="0" algn="just" fontAlgn="base">
              <a:spcBef>
                <a:spcPct val="0"/>
              </a:spcBef>
              <a:spcAft>
                <a:spcPct val="0"/>
              </a:spcAft>
            </a:pPr>
            <a:r>
              <a:rPr kumimoji="0" lang="ru-RU" sz="1400" b="0" i="0" u="none" strike="noStrike" cap="none" normalizeH="0" baseline="0" dirty="0">
                <a:ln>
                  <a:noFill/>
                </a:ln>
                <a:solidFill>
                  <a:srgbClr val="000000"/>
                </a:solidFill>
                <a:effectLst/>
                <a:latin typeface="Arial" pitchFamily="34" charset="0"/>
                <a:ea typeface="Times New Roman" pitchFamily="18" charset="0"/>
                <a:cs typeface="Arial" pitchFamily="34" charset="0"/>
              </a:rPr>
              <a:t>  , </a:t>
            </a:r>
            <a:r>
              <a:rPr kumimoji="0" lang="en-US" sz="1400" b="0" i="0" u="none" strike="noStrike" cap="none" normalizeH="0" baseline="0" dirty="0">
                <a:ln>
                  <a:noFill/>
                </a:ln>
                <a:solidFill>
                  <a:srgbClr val="000000"/>
                </a:solidFill>
                <a:effectLst/>
                <a:latin typeface="Arial" pitchFamily="34" charset="0"/>
                <a:ea typeface="Times New Roman" pitchFamily="18" charset="0"/>
                <a:cs typeface="Arial" pitchFamily="34" charset="0"/>
              </a:rPr>
              <a:t>where</a:t>
            </a:r>
            <a:r>
              <a:rPr kumimoji="0" lang="ru-RU" sz="1400" b="0" i="0" u="none" strike="noStrike" cap="none" normalizeH="0" baseline="0" dirty="0">
                <a:ln>
                  <a:noFill/>
                </a:ln>
                <a:solidFill>
                  <a:srgbClr val="000000"/>
                </a:solidFill>
                <a:effectLst/>
                <a:latin typeface="Arial" pitchFamily="34" charset="0"/>
                <a:ea typeface="Times New Roman" pitchFamily="18" charset="0"/>
                <a:cs typeface="Arial" pitchFamily="34" charset="0"/>
              </a:rPr>
              <a:t>  </a:t>
            </a:r>
            <a:r>
              <a:rPr kumimoji="0" lang="ru-RU" sz="1400" b="0" u="none" strike="noStrike" cap="none" normalizeH="0" baseline="0" dirty="0">
                <a:ln>
                  <a:noFill/>
                </a:ln>
                <a:solidFill>
                  <a:srgbClr val="000000"/>
                </a:solidFill>
                <a:effectLst/>
                <a:latin typeface="Arial" pitchFamily="34" charset="0"/>
                <a:ea typeface="Times New Roman" pitchFamily="18" charset="0"/>
                <a:cs typeface="Arial" pitchFamily="34" charset="0"/>
              </a:rPr>
              <a:t>  </a:t>
            </a:r>
            <a:r>
              <a:rPr kumimoji="0" lang="ru-RU" sz="1400" b="0" i="0" u="none" strike="noStrike" cap="none" normalizeH="0" baseline="0" dirty="0">
                <a:ln>
                  <a:noFill/>
                </a:ln>
                <a:solidFill>
                  <a:srgbClr val="000000"/>
                </a:solidFill>
                <a:effectLst/>
                <a:latin typeface="Arial" pitchFamily="34" charset="0"/>
                <a:ea typeface="Times New Roman" pitchFamily="18" charset="0"/>
                <a:cs typeface="Arial" pitchFamily="34" charset="0"/>
              </a:rPr>
              <a:t>                 </a:t>
            </a:r>
            <a:r>
              <a:rPr kumimoji="0" lang="en-US" sz="1400" b="0" i="0" u="none" strike="noStrike" cap="none" normalizeH="0" baseline="0" dirty="0">
                <a:ln>
                  <a:noFill/>
                </a:ln>
                <a:solidFill>
                  <a:srgbClr val="000000"/>
                </a:solidFill>
                <a:effectLst/>
                <a:latin typeface="Arial" pitchFamily="34" charset="0"/>
                <a:ea typeface="Times New Roman" pitchFamily="18" charset="0"/>
                <a:cs typeface="Arial" pitchFamily="34" charset="0"/>
              </a:rPr>
              <a:t>If we take the amplitude at the beginning of the resonant region (point </a:t>
            </a:r>
            <a:r>
              <a:rPr kumimoji="0" lang="ru-RU" sz="1400" b="0" i="0" u="none" strike="noStrike" cap="none" normalizeH="0" baseline="0" dirty="0">
                <a:ln>
                  <a:noFill/>
                </a:ln>
                <a:solidFill>
                  <a:srgbClr val="000000"/>
                </a:solidFill>
                <a:effectLst/>
                <a:latin typeface="Arial" pitchFamily="34" charset="0"/>
                <a:ea typeface="Times New Roman" pitchFamily="18" charset="0"/>
                <a:cs typeface="Arial" pitchFamily="34" charset="0"/>
              </a:rPr>
              <a:t>     </a:t>
            </a:r>
            <a:r>
              <a:rPr kumimoji="0" lang="en-US" sz="1400" b="0" i="0" u="none" strike="noStrike" cap="none" normalizeH="0" baseline="0" dirty="0">
                <a:ln>
                  <a:noFill/>
                </a:ln>
                <a:solidFill>
                  <a:srgbClr val="000000"/>
                </a:solidFill>
                <a:effectLst/>
                <a:latin typeface="Arial" pitchFamily="34" charset="0"/>
                <a:ea typeface="Times New Roman" pitchFamily="18" charset="0"/>
                <a:cs typeface="Arial" pitchFamily="34" charset="0"/>
              </a:rPr>
              <a:t>)</a:t>
            </a:r>
            <a:r>
              <a:rPr kumimoji="0" lang="ru-RU" sz="1400" b="0" i="0" u="none" strike="noStrike" cap="none" normalizeH="0" dirty="0">
                <a:ln>
                  <a:noFill/>
                </a:ln>
                <a:solidFill>
                  <a:srgbClr val="000000"/>
                </a:solidFill>
                <a:effectLst/>
                <a:latin typeface="Arial" pitchFamily="34" charset="0"/>
                <a:ea typeface="Times New Roman" pitchFamily="18" charset="0"/>
                <a:cs typeface="Arial" pitchFamily="34" charset="0"/>
              </a:rPr>
              <a:t> </a:t>
            </a:r>
          </a:p>
          <a:p>
            <a:pPr lvl="0" algn="just" fontAlgn="base">
              <a:spcBef>
                <a:spcPct val="0"/>
              </a:spcBef>
              <a:spcAft>
                <a:spcPct val="0"/>
              </a:spcAft>
            </a:pPr>
            <a:r>
              <a:rPr lang="en-US" sz="1400" dirty="0">
                <a:solidFill>
                  <a:srgbClr val="000000"/>
                </a:solidFill>
                <a:latin typeface="Arial" pitchFamily="34" charset="0"/>
                <a:ea typeface="Times New Roman" pitchFamily="18" charset="0"/>
                <a:cs typeface="Arial" pitchFamily="34" charset="0"/>
              </a:rPr>
              <a:t>to be equal to the amplitude of the external influence, then the amplitude at the end of the resonant region (point</a:t>
            </a:r>
            <a:r>
              <a:rPr lang="ru-RU" sz="1400" dirty="0">
                <a:solidFill>
                  <a:srgbClr val="000000"/>
                </a:solidFill>
                <a:latin typeface="Arial" pitchFamily="34" charset="0"/>
                <a:ea typeface="Times New Roman" pitchFamily="18" charset="0"/>
                <a:cs typeface="Arial" pitchFamily="34" charset="0"/>
              </a:rPr>
              <a:t>  </a:t>
            </a:r>
            <a:r>
              <a:rPr kumimoji="0" lang="ru-RU" sz="1400" b="0" i="0" u="none" strike="noStrike" cap="none" normalizeH="0" dirty="0">
                <a:ln>
                  <a:noFill/>
                </a:ln>
                <a:solidFill>
                  <a:srgbClr val="000000"/>
                </a:solidFill>
                <a:effectLst/>
                <a:latin typeface="Arial" pitchFamily="34" charset="0"/>
                <a:ea typeface="Times New Roman" pitchFamily="18" charset="0"/>
                <a:cs typeface="Arial" pitchFamily="34" charset="0"/>
              </a:rPr>
              <a:t>   ) </a:t>
            </a:r>
            <a:r>
              <a:rPr kumimoji="0" lang="en-US" sz="1400" b="0" i="0" u="none" strike="noStrike" cap="none" normalizeH="0" dirty="0">
                <a:ln>
                  <a:noFill/>
                </a:ln>
                <a:solidFill>
                  <a:srgbClr val="000000"/>
                </a:solidFill>
                <a:effectLst/>
                <a:latin typeface="Arial" pitchFamily="34" charset="0"/>
                <a:ea typeface="Times New Roman" pitchFamily="18" charset="0"/>
                <a:cs typeface="Arial" pitchFamily="34" charset="0"/>
              </a:rPr>
              <a:t>is determined by the expression:</a:t>
            </a:r>
            <a:endParaRPr kumimoji="0" lang="ru-RU" sz="1800" b="0" i="0" u="none" strike="noStrike" cap="none" normalizeH="0" baseline="0" dirty="0">
              <a:ln>
                <a:noFill/>
              </a:ln>
              <a:solidFill>
                <a:schemeClr val="tx1"/>
              </a:solidFill>
              <a:effectLst/>
              <a:latin typeface="Arial" pitchFamily="34" charset="0"/>
              <a:cs typeface="Arial" pitchFamily="34" charset="0"/>
            </a:endParaRPr>
          </a:p>
        </p:txBody>
      </p:sp>
      <p:pic>
        <p:nvPicPr>
          <p:cNvPr id="72745" name="Picture 41"/>
          <p:cNvPicPr>
            <a:picLocks noChangeAspect="1" noChangeArrowheads="1"/>
          </p:cNvPicPr>
          <p:nvPr/>
        </p:nvPicPr>
        <p:blipFill>
          <a:blip r:embed="rId8" cstate="print"/>
          <a:srcRect/>
          <a:stretch>
            <a:fillRect/>
          </a:stretch>
        </p:blipFill>
        <p:spPr bwMode="auto">
          <a:xfrm>
            <a:off x="7884368" y="4203859"/>
            <a:ext cx="161925" cy="257175"/>
          </a:xfrm>
          <a:prstGeom prst="rect">
            <a:avLst/>
          </a:prstGeom>
          <a:noFill/>
          <a:ln w="9525">
            <a:noFill/>
            <a:miter lim="800000"/>
            <a:headEnd/>
            <a:tailEnd/>
          </a:ln>
        </p:spPr>
      </p:pic>
      <p:sp>
        <p:nvSpPr>
          <p:cNvPr id="72747" name="Rectangle 4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72746" name="Object 42"/>
          <p:cNvGraphicFramePr>
            <a:graphicFrameLocks noChangeAspect="1"/>
          </p:cNvGraphicFramePr>
          <p:nvPr>
            <p:extLst>
              <p:ext uri="{D42A27DB-BD31-4B8C-83A1-F6EECF244321}">
                <p14:modId xmlns:p14="http://schemas.microsoft.com/office/powerpoint/2010/main" val="28932366"/>
              </p:ext>
            </p:extLst>
          </p:nvPr>
        </p:nvGraphicFramePr>
        <p:xfrm>
          <a:off x="2232025" y="4797425"/>
          <a:ext cx="6472238" cy="714375"/>
        </p:xfrm>
        <a:graphic>
          <a:graphicData uri="http://schemas.openxmlformats.org/presentationml/2006/ole">
            <mc:AlternateContent xmlns:mc="http://schemas.openxmlformats.org/markup-compatibility/2006">
              <mc:Choice xmlns:v="urn:schemas-microsoft-com:vml" Requires="v">
                <p:oleObj spid="_x0000_s72958" name="Equation" r:id="rId9" imgW="5524200" imgH="609480" progId="Equation.DSMT4">
                  <p:embed/>
                </p:oleObj>
              </mc:Choice>
              <mc:Fallback>
                <p:oleObj name="Equation" r:id="rId9" imgW="5524200" imgH="609480" progId="Equation.DSMT4">
                  <p:embed/>
                  <p:pic>
                    <p:nvPicPr>
                      <p:cNvPr id="0" name="Picture 42"/>
                      <p:cNvPicPr>
                        <a:picLocks noChangeAspect="1" noChangeArrowheads="1"/>
                      </p:cNvPicPr>
                      <p:nvPr/>
                    </p:nvPicPr>
                    <p:blipFill>
                      <a:blip r:embed="rId10"/>
                      <a:srcRect/>
                      <a:stretch>
                        <a:fillRect/>
                      </a:stretch>
                    </p:blipFill>
                    <p:spPr bwMode="auto">
                      <a:xfrm>
                        <a:off x="2232025" y="4797425"/>
                        <a:ext cx="6472238" cy="714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 name="Object 43"/>
          <p:cNvGraphicFramePr>
            <a:graphicFrameLocks noChangeAspect="1"/>
          </p:cNvGraphicFramePr>
          <p:nvPr>
            <p:extLst>
              <p:ext uri="{D42A27DB-BD31-4B8C-83A1-F6EECF244321}">
                <p14:modId xmlns:p14="http://schemas.microsoft.com/office/powerpoint/2010/main" val="3981290301"/>
              </p:ext>
            </p:extLst>
          </p:nvPr>
        </p:nvGraphicFramePr>
        <p:xfrm>
          <a:off x="3838575" y="2997200"/>
          <a:ext cx="4794250" cy="552450"/>
        </p:xfrm>
        <a:graphic>
          <a:graphicData uri="http://schemas.openxmlformats.org/presentationml/2006/ole">
            <mc:AlternateContent xmlns:mc="http://schemas.openxmlformats.org/markup-compatibility/2006">
              <mc:Choice xmlns:v="urn:schemas-microsoft-com:vml" Requires="v">
                <p:oleObj spid="_x0000_s72959" name="Equation" r:id="rId11" imgW="4089240" imgH="469800" progId="Equation.DSMT4">
                  <p:embed/>
                </p:oleObj>
              </mc:Choice>
              <mc:Fallback>
                <p:oleObj name="Equation" r:id="rId11" imgW="4089240" imgH="469800" progId="Equation.DSMT4">
                  <p:embed/>
                  <p:pic>
                    <p:nvPicPr>
                      <p:cNvPr id="0" name="Picture 43"/>
                      <p:cNvPicPr>
                        <a:picLocks noChangeAspect="1" noChangeArrowheads="1"/>
                      </p:cNvPicPr>
                      <p:nvPr/>
                    </p:nvPicPr>
                    <p:blipFill>
                      <a:blip r:embed="rId12"/>
                      <a:srcRect/>
                      <a:stretch>
                        <a:fillRect/>
                      </a:stretch>
                    </p:blipFill>
                    <p:spPr bwMode="auto">
                      <a:xfrm>
                        <a:off x="3838575" y="2997200"/>
                        <a:ext cx="4794250" cy="552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2749" name="Rectangle 4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72748" name="Object 44"/>
          <p:cNvGraphicFramePr>
            <a:graphicFrameLocks noChangeAspect="1"/>
          </p:cNvGraphicFramePr>
          <p:nvPr/>
        </p:nvGraphicFramePr>
        <p:xfrm>
          <a:off x="611560" y="2420888"/>
          <a:ext cx="504825" cy="266700"/>
        </p:xfrm>
        <a:graphic>
          <a:graphicData uri="http://schemas.openxmlformats.org/presentationml/2006/ole">
            <mc:AlternateContent xmlns:mc="http://schemas.openxmlformats.org/markup-compatibility/2006">
              <mc:Choice xmlns:v="urn:schemas-microsoft-com:vml" Requires="v">
                <p:oleObj spid="_x0000_s72960" name="Equation" r:id="rId13" imgW="431613" imgH="228501" progId="Equation.DSMT4">
                  <p:embed/>
                </p:oleObj>
              </mc:Choice>
              <mc:Fallback>
                <p:oleObj name="Equation" r:id="rId13" imgW="431613" imgH="228501" progId="Equation.DSMT4">
                  <p:embed/>
                  <p:pic>
                    <p:nvPicPr>
                      <p:cNvPr id="0" name="Picture 4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11560" y="2420888"/>
                        <a:ext cx="504825" cy="266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2751" name="Rectangle 4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72750" name="Object 46"/>
          <p:cNvGraphicFramePr>
            <a:graphicFrameLocks noChangeAspect="1"/>
          </p:cNvGraphicFramePr>
          <p:nvPr/>
        </p:nvGraphicFramePr>
        <p:xfrm>
          <a:off x="2483768" y="2420888"/>
          <a:ext cx="838200" cy="266700"/>
        </p:xfrm>
        <a:graphic>
          <a:graphicData uri="http://schemas.openxmlformats.org/presentationml/2006/ole">
            <mc:AlternateContent xmlns:mc="http://schemas.openxmlformats.org/markup-compatibility/2006">
              <mc:Choice xmlns:v="urn:schemas-microsoft-com:vml" Requires="v">
                <p:oleObj spid="_x0000_s72961" name="Equation" r:id="rId15" imgW="711200" imgH="228600" progId="Equation.DSMT4">
                  <p:embed/>
                </p:oleObj>
              </mc:Choice>
              <mc:Fallback>
                <p:oleObj name="Equation" r:id="rId15" imgW="711200" imgH="228600" progId="Equation.DSMT4">
                  <p:embed/>
                  <p:pic>
                    <p:nvPicPr>
                      <p:cNvPr id="0" name="Picture 4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483768" y="2420888"/>
                        <a:ext cx="838200" cy="266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2753" name="Rectangle 4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graphicFrame>
        <p:nvGraphicFramePr>
          <p:cNvPr id="72752" name="Object 48"/>
          <p:cNvGraphicFramePr>
            <a:graphicFrameLocks noChangeAspect="1"/>
          </p:cNvGraphicFramePr>
          <p:nvPr>
            <p:extLst>
              <p:ext uri="{D42A27DB-BD31-4B8C-83A1-F6EECF244321}">
                <p14:modId xmlns:p14="http://schemas.microsoft.com/office/powerpoint/2010/main" val="4188200410"/>
              </p:ext>
            </p:extLst>
          </p:nvPr>
        </p:nvGraphicFramePr>
        <p:xfrm>
          <a:off x="1384300" y="4208792"/>
          <a:ext cx="847725" cy="266700"/>
        </p:xfrm>
        <a:graphic>
          <a:graphicData uri="http://schemas.openxmlformats.org/presentationml/2006/ole">
            <mc:AlternateContent xmlns:mc="http://schemas.openxmlformats.org/markup-compatibility/2006">
              <mc:Choice xmlns:v="urn:schemas-microsoft-com:vml" Requires="v">
                <p:oleObj spid="_x0000_s72962" name="Equation" r:id="rId17" imgW="723586" imgH="228501" progId="Equation.DSMT4">
                  <p:embed/>
                </p:oleObj>
              </mc:Choice>
              <mc:Fallback>
                <p:oleObj name="Equation" r:id="rId17" imgW="723586" imgH="228501" progId="Equation.DSMT4">
                  <p:embed/>
                  <p:pic>
                    <p:nvPicPr>
                      <p:cNvPr id="0" name="Picture 4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384300" y="4208792"/>
                        <a:ext cx="847725" cy="266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2" name="Picture 32">
            <a:extLst>
              <a:ext uri="{FF2B5EF4-FFF2-40B4-BE49-F238E27FC236}">
                <a16:creationId xmlns:a16="http://schemas.microsoft.com/office/drawing/2014/main" id="{95384E03-AFCB-4720-8079-B823C574C0B1}"/>
              </a:ext>
            </a:extLst>
          </p:cNvPr>
          <p:cNvPicPr>
            <a:picLocks noChangeAspect="1" noChangeArrowheads="1"/>
          </p:cNvPicPr>
          <p:nvPr/>
        </p:nvPicPr>
        <p:blipFill>
          <a:blip r:embed="rId19" cstate="print"/>
          <a:srcRect/>
          <a:stretch>
            <a:fillRect/>
          </a:stretch>
        </p:blipFill>
        <p:spPr bwMode="auto">
          <a:xfrm>
            <a:off x="1712912" y="4629367"/>
            <a:ext cx="190500" cy="266700"/>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p:txBody>
          <a:bodyPr/>
          <a:lstStyle/>
          <a:p>
            <a:fld id="{AF2F16DF-B750-4519-BCED-6CCA5504EFB6}" type="slidenum">
              <a:rPr lang="ru-RU" smtClean="0">
                <a:solidFill>
                  <a:schemeClr val="tx1"/>
                </a:solidFill>
                <a:latin typeface="Arial" pitchFamily="34" charset="0"/>
                <a:cs typeface="Arial" pitchFamily="34" charset="0"/>
              </a:rPr>
              <a:pPr/>
              <a:t>8</a:t>
            </a:fld>
            <a:endParaRPr lang="ru-RU" dirty="0">
              <a:solidFill>
                <a:schemeClr val="tx1"/>
              </a:solidFill>
              <a:latin typeface="Arial" pitchFamily="34" charset="0"/>
              <a:cs typeface="Arial" pitchFamily="34" charset="0"/>
            </a:endParaRPr>
          </a:p>
        </p:txBody>
      </p:sp>
      <p:sp>
        <p:nvSpPr>
          <p:cNvPr id="16" name="Заголовок 1"/>
          <p:cNvSpPr txBox="1">
            <a:spLocks/>
          </p:cNvSpPr>
          <p:nvPr/>
        </p:nvSpPr>
        <p:spPr>
          <a:xfrm>
            <a:off x="107504" y="188640"/>
            <a:ext cx="8892480" cy="908720"/>
          </a:xfrm>
          <a:prstGeom prst="rect">
            <a:avLst/>
          </a:prstGeom>
        </p:spPr>
        <p:txBody>
          <a:bodyPr vert="horz" lIns="91440" tIns="45720" rIns="91440" bIns="45720" rtlCol="0" anchor="ctr">
            <a:normAutofit/>
          </a:bodyPr>
          <a:lstStyle/>
          <a:p>
            <a:pPr lvl="0">
              <a:spcBef>
                <a:spcPct val="0"/>
              </a:spcBef>
            </a:pPr>
            <a:r>
              <a:rPr lang="en-US" sz="2400" dirty="0">
                <a:solidFill>
                  <a:schemeClr val="tx1"/>
                </a:solidFill>
                <a:latin typeface="Arial" pitchFamily="34" charset="0"/>
                <a:cs typeface="Arial" pitchFamily="34" charset="0"/>
              </a:rPr>
              <a:t>STOCHASTIC OSCILLATIONS OF THE ROPE </a:t>
            </a:r>
          </a:p>
          <a:p>
            <a:pPr lvl="0">
              <a:spcBef>
                <a:spcPct val="0"/>
              </a:spcBef>
            </a:pPr>
            <a:r>
              <a:rPr lang="en-US" sz="2400" dirty="0">
                <a:solidFill>
                  <a:schemeClr val="tx1"/>
                </a:solidFill>
                <a:latin typeface="Arial" pitchFamily="34" charset="0"/>
                <a:cs typeface="Arial" pitchFamily="34" charset="0"/>
              </a:rPr>
              <a:t>WITH MOVING BOUNDARIES</a:t>
            </a:r>
            <a:r>
              <a:rPr lang="ru-RU" sz="2400" dirty="0">
                <a:solidFill>
                  <a:schemeClr val="tx1"/>
                </a:solidFill>
                <a:latin typeface="Arial" pitchFamily="34" charset="0"/>
                <a:cs typeface="Arial" pitchFamily="34" charset="0"/>
              </a:rPr>
              <a:t> (1)</a:t>
            </a:r>
            <a:endParaRPr lang="en-US" sz="2400" dirty="0">
              <a:solidFill>
                <a:schemeClr val="tx1"/>
              </a:solidFill>
              <a:latin typeface="Arial" pitchFamily="34" charset="0"/>
              <a:cs typeface="Arial" pitchFamily="34" charset="0"/>
            </a:endParaRPr>
          </a:p>
          <a:p>
            <a:pPr lvl="0">
              <a:spcBef>
                <a:spcPct val="0"/>
              </a:spcBef>
            </a:pPr>
            <a:endParaRPr kumimoji="0" lang="ru-RU" sz="3600" b="0" i="0" u="none" strike="noStrike" kern="1200" cap="none" spc="0" normalizeH="0" baseline="0" noProof="0" dirty="0">
              <a:ln>
                <a:noFill/>
              </a:ln>
              <a:solidFill>
                <a:schemeClr val="tx1"/>
              </a:solidFill>
              <a:effectLst/>
              <a:uLnTx/>
              <a:uFillTx/>
              <a:latin typeface="Arial" pitchFamily="34" charset="0"/>
              <a:ea typeface="+mj-ea"/>
              <a:cs typeface="Arial" pitchFamily="34" charset="0"/>
            </a:endParaRPr>
          </a:p>
        </p:txBody>
      </p:sp>
      <p:sp>
        <p:nvSpPr>
          <p:cNvPr id="32" name="Прямоугольник 31"/>
          <p:cNvSpPr/>
          <p:nvPr/>
        </p:nvSpPr>
        <p:spPr>
          <a:xfrm>
            <a:off x="971600" y="836712"/>
            <a:ext cx="7272808" cy="1200329"/>
          </a:xfrm>
          <a:prstGeom prst="rect">
            <a:avLst/>
          </a:prstGeom>
        </p:spPr>
        <p:txBody>
          <a:bodyPr wrap="square">
            <a:spAutoFit/>
          </a:bodyPr>
          <a:lstStyle/>
          <a:p>
            <a:endParaRPr lang="ru-RU" dirty="0"/>
          </a:p>
          <a:p>
            <a:endParaRPr lang="ru-RU" dirty="0"/>
          </a:p>
          <a:p>
            <a:endParaRPr lang="ru-RU" dirty="0"/>
          </a:p>
          <a:p>
            <a:endParaRPr lang="ru-RU" dirty="0"/>
          </a:p>
        </p:txBody>
      </p:sp>
      <p:sp>
        <p:nvSpPr>
          <p:cNvPr id="102428" name="Rectangle 2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102430" name="Rectangle 3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102432" name="Rectangle 3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102434" name="Rectangle 3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102436" name="Rectangle 3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102438" name="Rectangle 3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pic>
        <p:nvPicPr>
          <p:cNvPr id="2" name="Рисунок 1">
            <a:extLst>
              <a:ext uri="{FF2B5EF4-FFF2-40B4-BE49-F238E27FC236}">
                <a16:creationId xmlns:a16="http://schemas.microsoft.com/office/drawing/2014/main" id="{D76731BE-4B58-4704-8EE2-62971CAE2332}"/>
              </a:ext>
            </a:extLst>
          </p:cNvPr>
          <p:cNvPicPr>
            <a:picLocks noChangeAspect="1"/>
          </p:cNvPicPr>
          <p:nvPr/>
        </p:nvPicPr>
        <p:blipFill rotWithShape="1">
          <a:blip r:embed="rId2"/>
          <a:srcRect l="27951" t="27767" r="28333" b="10618"/>
          <a:stretch/>
        </p:blipFill>
        <p:spPr>
          <a:xfrm>
            <a:off x="457200" y="836712"/>
            <a:ext cx="7241527" cy="5741226"/>
          </a:xfrm>
          <a:prstGeom prst="rect">
            <a:avLst/>
          </a:prstGeom>
        </p:spPr>
      </p:pic>
    </p:spTree>
    <p:extLst>
      <p:ext uri="{BB962C8B-B14F-4D97-AF65-F5344CB8AC3E}">
        <p14:creationId xmlns:p14="http://schemas.microsoft.com/office/powerpoint/2010/main" val="29198588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Номер слайда 3"/>
          <p:cNvSpPr>
            <a:spLocks noGrp="1"/>
          </p:cNvSpPr>
          <p:nvPr>
            <p:ph type="sldNum" sz="quarter" idx="12"/>
          </p:nvPr>
        </p:nvSpPr>
        <p:spPr/>
        <p:txBody>
          <a:bodyPr/>
          <a:lstStyle/>
          <a:p>
            <a:fld id="{AF2F16DF-B750-4519-BCED-6CCA5504EFB6}" type="slidenum">
              <a:rPr lang="ru-RU" smtClean="0">
                <a:solidFill>
                  <a:schemeClr val="tx1"/>
                </a:solidFill>
                <a:latin typeface="Arial" pitchFamily="34" charset="0"/>
                <a:cs typeface="Arial" pitchFamily="34" charset="0"/>
              </a:rPr>
              <a:pPr/>
              <a:t>9</a:t>
            </a:fld>
            <a:endParaRPr lang="ru-RU" dirty="0">
              <a:solidFill>
                <a:schemeClr val="tx1"/>
              </a:solidFill>
              <a:latin typeface="Arial" pitchFamily="34" charset="0"/>
              <a:cs typeface="Arial" pitchFamily="34" charset="0"/>
            </a:endParaRPr>
          </a:p>
        </p:txBody>
      </p:sp>
      <p:sp>
        <p:nvSpPr>
          <p:cNvPr id="16" name="Заголовок 1"/>
          <p:cNvSpPr txBox="1">
            <a:spLocks/>
          </p:cNvSpPr>
          <p:nvPr/>
        </p:nvSpPr>
        <p:spPr>
          <a:xfrm>
            <a:off x="107504" y="188640"/>
            <a:ext cx="8892480" cy="908720"/>
          </a:xfrm>
          <a:prstGeom prst="rect">
            <a:avLst/>
          </a:prstGeom>
        </p:spPr>
        <p:txBody>
          <a:bodyPr vert="horz" lIns="91440" tIns="45720" rIns="91440" bIns="45720" rtlCol="0" anchor="ctr">
            <a:normAutofit/>
          </a:bodyPr>
          <a:lstStyle/>
          <a:p>
            <a:pPr lvl="0">
              <a:spcBef>
                <a:spcPct val="0"/>
              </a:spcBef>
            </a:pPr>
            <a:r>
              <a:rPr lang="en-US" sz="2400" dirty="0">
                <a:solidFill>
                  <a:schemeClr val="tx1"/>
                </a:solidFill>
                <a:latin typeface="Arial" pitchFamily="34" charset="0"/>
                <a:cs typeface="Arial" pitchFamily="34" charset="0"/>
              </a:rPr>
              <a:t>STOCHASTIC OSCILLATIONS OF THE ROPE </a:t>
            </a:r>
          </a:p>
          <a:p>
            <a:pPr lvl="0">
              <a:spcBef>
                <a:spcPct val="0"/>
              </a:spcBef>
            </a:pPr>
            <a:r>
              <a:rPr lang="en-US" sz="2400" dirty="0">
                <a:solidFill>
                  <a:schemeClr val="tx1"/>
                </a:solidFill>
                <a:latin typeface="Arial" pitchFamily="34" charset="0"/>
                <a:cs typeface="Arial" pitchFamily="34" charset="0"/>
              </a:rPr>
              <a:t>WITH MOVING BOUNDARIES</a:t>
            </a:r>
            <a:r>
              <a:rPr lang="ru-RU" sz="2400" dirty="0">
                <a:solidFill>
                  <a:schemeClr val="tx1"/>
                </a:solidFill>
                <a:latin typeface="Arial" pitchFamily="34" charset="0"/>
                <a:cs typeface="Arial" pitchFamily="34" charset="0"/>
              </a:rPr>
              <a:t> (2)</a:t>
            </a:r>
            <a:endParaRPr lang="en-US" sz="2400" dirty="0">
              <a:solidFill>
                <a:schemeClr val="tx1"/>
              </a:solidFill>
              <a:latin typeface="Arial" pitchFamily="34" charset="0"/>
              <a:cs typeface="Arial" pitchFamily="34" charset="0"/>
            </a:endParaRPr>
          </a:p>
          <a:p>
            <a:pPr lvl="0">
              <a:spcBef>
                <a:spcPct val="0"/>
              </a:spcBef>
            </a:pPr>
            <a:endParaRPr kumimoji="0" lang="ru-RU" sz="3600" b="0" i="0" u="none" strike="noStrike" kern="1200" cap="none" spc="0" normalizeH="0" baseline="0" noProof="0" dirty="0">
              <a:ln>
                <a:noFill/>
              </a:ln>
              <a:solidFill>
                <a:schemeClr val="tx1"/>
              </a:solidFill>
              <a:effectLst/>
              <a:uLnTx/>
              <a:uFillTx/>
              <a:latin typeface="Arial" pitchFamily="34" charset="0"/>
              <a:ea typeface="+mj-ea"/>
              <a:cs typeface="Arial" pitchFamily="34" charset="0"/>
            </a:endParaRPr>
          </a:p>
        </p:txBody>
      </p:sp>
      <p:sp>
        <p:nvSpPr>
          <p:cNvPr id="32" name="Прямоугольник 31"/>
          <p:cNvSpPr/>
          <p:nvPr/>
        </p:nvSpPr>
        <p:spPr>
          <a:xfrm>
            <a:off x="971600" y="836712"/>
            <a:ext cx="7272808" cy="1200329"/>
          </a:xfrm>
          <a:prstGeom prst="rect">
            <a:avLst/>
          </a:prstGeom>
        </p:spPr>
        <p:txBody>
          <a:bodyPr wrap="square">
            <a:spAutoFit/>
          </a:bodyPr>
          <a:lstStyle/>
          <a:p>
            <a:endParaRPr lang="ru-RU" dirty="0"/>
          </a:p>
          <a:p>
            <a:endParaRPr lang="ru-RU" dirty="0"/>
          </a:p>
          <a:p>
            <a:endParaRPr lang="ru-RU" dirty="0"/>
          </a:p>
          <a:p>
            <a:endParaRPr lang="ru-RU" dirty="0"/>
          </a:p>
        </p:txBody>
      </p:sp>
      <p:sp>
        <p:nvSpPr>
          <p:cNvPr id="102428" name="Rectangle 2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102430" name="Rectangle 3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102432" name="Rectangle 3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102434" name="Rectangle 3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102436" name="Rectangle 3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sp>
        <p:nvSpPr>
          <p:cNvPr id="102438" name="Rectangle 3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ru-RU"/>
          </a:p>
        </p:txBody>
      </p:sp>
      <p:pic>
        <p:nvPicPr>
          <p:cNvPr id="7" name="Рисунок 6">
            <a:extLst>
              <a:ext uri="{FF2B5EF4-FFF2-40B4-BE49-F238E27FC236}">
                <a16:creationId xmlns:a16="http://schemas.microsoft.com/office/drawing/2014/main" id="{A4548868-3BBF-45E0-996D-FB71A8A2B835}"/>
              </a:ext>
            </a:extLst>
          </p:cNvPr>
          <p:cNvPicPr>
            <a:picLocks noChangeAspect="1"/>
          </p:cNvPicPr>
          <p:nvPr/>
        </p:nvPicPr>
        <p:blipFill rotWithShape="1">
          <a:blip r:embed="rId2"/>
          <a:srcRect l="26375" t="26200" r="26375" b="6601"/>
          <a:stretch/>
        </p:blipFill>
        <p:spPr>
          <a:xfrm>
            <a:off x="899592" y="835879"/>
            <a:ext cx="7128792" cy="5703033"/>
          </a:xfrm>
          <a:prstGeom prst="rect">
            <a:avLst/>
          </a:prstGeom>
        </p:spPr>
      </p:pic>
    </p:spTree>
    <p:extLst>
      <p:ext uri="{BB962C8B-B14F-4D97-AF65-F5344CB8AC3E}">
        <p14:creationId xmlns:p14="http://schemas.microsoft.com/office/powerpoint/2010/main" val="1106603894"/>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4751</TotalTime>
  <Words>2551</Words>
  <Application>Microsoft Office PowerPoint</Application>
  <PresentationFormat>Экран (4:3)</PresentationFormat>
  <Paragraphs>165</Paragraphs>
  <Slides>25</Slides>
  <Notes>5</Notes>
  <HiddenSlides>0</HiddenSlides>
  <MMClips>0</MMClips>
  <ScaleCrop>false</ScaleCrop>
  <HeadingPairs>
    <vt:vector size="8" baseType="variant">
      <vt:variant>
        <vt:lpstr>Использованные шрифты</vt:lpstr>
      </vt:variant>
      <vt:variant>
        <vt:i4>3</vt:i4>
      </vt:variant>
      <vt:variant>
        <vt:lpstr>Тема</vt:lpstr>
      </vt:variant>
      <vt:variant>
        <vt:i4>1</vt:i4>
      </vt:variant>
      <vt:variant>
        <vt:lpstr>Внедренные серверы OLE</vt:lpstr>
      </vt:variant>
      <vt:variant>
        <vt:i4>1</vt:i4>
      </vt:variant>
      <vt:variant>
        <vt:lpstr>Заголовки слайдов</vt:lpstr>
      </vt:variant>
      <vt:variant>
        <vt:i4>25</vt:i4>
      </vt:variant>
    </vt:vector>
  </HeadingPairs>
  <TitlesOfParts>
    <vt:vector size="30" baseType="lpstr">
      <vt:lpstr>Arial</vt:lpstr>
      <vt:lpstr>Calibri</vt:lpstr>
      <vt:lpstr>Times New Roman</vt:lpstr>
      <vt:lpstr>Тема Office</vt:lpstr>
      <vt:lpstr>Equation</vt:lpstr>
      <vt:lpstr>   ON ONE SOLUTION OF THE PROBLEM OF STOCHASTIC LONGITUDINAL OSCILLATIONS OF A VISCOELASTIC ROPE WITH MOVING BOUNDARIES USING ARTIFICIAL INTELLIGENCE AND MACHINE LEARNING METHODS  </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   CONCLUSION</vt:lpstr>
      <vt:lpstr>REFERENCES</vt:lpstr>
      <vt:lpstr>Презентация PowerPoint</vt:lpstr>
    </vt:vector>
  </TitlesOfParts>
  <Company>DG Win&amp;Soft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МАТЕМАТИЧЕСКОЕ МОДЕЛИРОВАНИЕ И ИССЛЕДОВАНИЕ КОЛЕБАНИЙ МЕХАНИЧЕСКИХ СИСТЕМ  С ДВИЖУЩИМИСЯ ГРАНИЦАМИ</dc:title>
  <dc:creator>Vlad</dc:creator>
  <cp:lastModifiedBy>Admin</cp:lastModifiedBy>
  <cp:revision>607</cp:revision>
  <dcterms:created xsi:type="dcterms:W3CDTF">2015-06-02T12:33:26Z</dcterms:created>
  <dcterms:modified xsi:type="dcterms:W3CDTF">2025-04-01T19:52:21Z</dcterms:modified>
</cp:coreProperties>
</file>