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  <p:sldMasterId id="2147483829" r:id="rId2"/>
    <p:sldMasterId id="2147483877" r:id="rId3"/>
  </p:sldMasterIdLst>
  <p:notesMasterIdLst>
    <p:notesMasterId r:id="rId42"/>
  </p:notesMasterIdLst>
  <p:sldIdLst>
    <p:sldId id="504" r:id="rId4"/>
    <p:sldId id="426" r:id="rId5"/>
    <p:sldId id="427" r:id="rId6"/>
    <p:sldId id="429" r:id="rId7"/>
    <p:sldId id="430" r:id="rId8"/>
    <p:sldId id="435" r:id="rId9"/>
    <p:sldId id="443" r:id="rId10"/>
    <p:sldId id="521" r:id="rId11"/>
    <p:sldId id="522" r:id="rId12"/>
    <p:sldId id="524" r:id="rId13"/>
    <p:sldId id="525" r:id="rId14"/>
    <p:sldId id="526" r:id="rId15"/>
    <p:sldId id="527" r:id="rId16"/>
    <p:sldId id="532" r:id="rId17"/>
    <p:sldId id="533" r:id="rId18"/>
    <p:sldId id="534" r:id="rId19"/>
    <p:sldId id="542" r:id="rId20"/>
    <p:sldId id="543" r:id="rId21"/>
    <p:sldId id="447" r:id="rId22"/>
    <p:sldId id="520" r:id="rId23"/>
    <p:sldId id="545" r:id="rId24"/>
    <p:sldId id="546" r:id="rId25"/>
    <p:sldId id="544" r:id="rId26"/>
    <p:sldId id="547" r:id="rId27"/>
    <p:sldId id="548" r:id="rId28"/>
    <p:sldId id="549" r:id="rId29"/>
    <p:sldId id="550" r:id="rId30"/>
    <p:sldId id="551" r:id="rId31"/>
    <p:sldId id="560" r:id="rId32"/>
    <p:sldId id="552" r:id="rId33"/>
    <p:sldId id="553" r:id="rId34"/>
    <p:sldId id="554" r:id="rId35"/>
    <p:sldId id="555" r:id="rId36"/>
    <p:sldId id="556" r:id="rId37"/>
    <p:sldId id="558" r:id="rId38"/>
    <p:sldId id="559" r:id="rId39"/>
    <p:sldId id="557" r:id="rId40"/>
    <p:sldId id="517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578CB-4E63-4971-A0B1-E6ABBD10F53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3FB51-3DD7-4771-A4AA-45CB90DCEA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37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19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04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50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167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99225"/>
      </p:ext>
    </p:extLst>
  </p:cSld>
  <p:clrMapOvr>
    <a:masterClrMapping/>
  </p:clrMapOvr>
  <p:transition spd="slow" advClick="0" advTm="1000">
    <p:push dir="r"/>
  </p:transition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436">
          <p15:clr>
            <a:srgbClr val="FBAE40"/>
          </p15:clr>
        </p15:guide>
        <p15:guide id="3" pos="5801">
          <p15:clr>
            <a:srgbClr val="FBAE40"/>
          </p15:clr>
        </p15:guide>
        <p15:guide id="4" orient="horz" pos="388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167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43492"/>
      </p:ext>
    </p:extLst>
  </p:cSld>
  <p:clrMapOvr>
    <a:masterClrMapping/>
  </p:clrMapOvr>
  <p:transition spd="slow" advClick="0" advTm="1000">
    <p:push dir="r"/>
  </p:transition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436">
          <p15:clr>
            <a:srgbClr val="FBAE40"/>
          </p15:clr>
        </p15:guide>
        <p15:guide id="3" pos="5801">
          <p15:clr>
            <a:srgbClr val="FBAE40"/>
          </p15:clr>
        </p15:guide>
        <p15:guide id="4" orient="horz" pos="388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167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8103"/>
      </p:ext>
    </p:extLst>
  </p:cSld>
  <p:clrMapOvr>
    <a:masterClrMapping/>
  </p:clrMapOvr>
  <p:transition spd="slow" advClick="0" advTm="1000">
    <p:push dir="r"/>
  </p:transition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436">
          <p15:clr>
            <a:srgbClr val="FBAE40"/>
          </p15:clr>
        </p15:guide>
        <p15:guide id="3" pos="5801">
          <p15:clr>
            <a:srgbClr val="FBAE40"/>
          </p15:clr>
        </p15:guide>
        <p15:guide id="4" orient="horz" pos="388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167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1546"/>
      </p:ext>
    </p:extLst>
  </p:cSld>
  <p:clrMapOvr>
    <a:masterClrMapping/>
  </p:clrMapOvr>
  <p:transition spd="slow" advClick="0" advTm="1000">
    <p:push dir="r"/>
  </p:transition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436">
          <p15:clr>
            <a:srgbClr val="FBAE40"/>
          </p15:clr>
        </p15:guide>
        <p15:guide id="3" pos="5801">
          <p15:clr>
            <a:srgbClr val="FBAE40"/>
          </p15:clr>
        </p15:guide>
        <p15:guide id="4" orient="horz" pos="388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167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29952"/>
      </p:ext>
    </p:extLst>
  </p:cSld>
  <p:clrMapOvr>
    <a:masterClrMapping/>
  </p:clrMapOvr>
  <p:transition spd="slow" advClick="0" advTm="1000">
    <p:push dir="r"/>
  </p:transition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436">
          <p15:clr>
            <a:srgbClr val="FBAE40"/>
          </p15:clr>
        </p15:guide>
        <p15:guide id="3" pos="5801">
          <p15:clr>
            <a:srgbClr val="FBAE40"/>
          </p15:clr>
        </p15:guide>
        <p15:guide id="4" orient="horz" pos="388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167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13912"/>
      </p:ext>
    </p:extLst>
  </p:cSld>
  <p:clrMapOvr>
    <a:masterClrMapping/>
  </p:clrMapOvr>
  <p:transition spd="slow" advClick="0" advTm="1000">
    <p:push dir="r"/>
  </p:transition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436">
          <p15:clr>
            <a:srgbClr val="FBAE40"/>
          </p15:clr>
        </p15:guide>
        <p15:guide id="3" pos="5801">
          <p15:clr>
            <a:srgbClr val="FBAE40"/>
          </p15:clr>
        </p15:guide>
        <p15:guide id="4" orient="horz" pos="388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167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74008"/>
      </p:ext>
    </p:extLst>
  </p:cSld>
  <p:clrMapOvr>
    <a:masterClrMapping/>
  </p:clrMapOvr>
  <p:transition spd="slow" advClick="0" advTm="1000">
    <p:push dir="r"/>
  </p:transition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436">
          <p15:clr>
            <a:srgbClr val="FBAE40"/>
          </p15:clr>
        </p15:guide>
        <p15:guide id="3" pos="5801">
          <p15:clr>
            <a:srgbClr val="FBAE40"/>
          </p15:clr>
        </p15:guide>
        <p15:guide id="4" orient="horz" pos="38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72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167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9053"/>
      </p:ext>
    </p:extLst>
  </p:cSld>
  <p:clrMapOvr>
    <a:masterClrMapping/>
  </p:clrMapOvr>
  <p:transition spd="slow" advClick="0" advTm="1000">
    <p:push dir="r"/>
  </p:transition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436">
          <p15:clr>
            <a:srgbClr val="FBAE40"/>
          </p15:clr>
        </p15:guide>
        <p15:guide id="3" pos="5801">
          <p15:clr>
            <a:srgbClr val="FBAE40"/>
          </p15:clr>
        </p15:guide>
        <p15:guide id="4" orient="horz" pos="388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1188720" y="182880"/>
            <a:ext cx="10485120" cy="171450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defTabSz="411480">
              <a:defRPr sz="5760">
                <a:solidFill>
                  <a:srgbClr val="B3003A"/>
                </a:solidFill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/>
          </p:nvPr>
        </p:nvSpPr>
        <p:spPr>
          <a:xfrm>
            <a:off x="3337560" y="1943100"/>
            <a:ext cx="8336280" cy="4023360"/>
          </a:xfrm>
          <a:prstGeom prst="rect">
            <a:avLst/>
          </a:prstGeom>
        </p:spPr>
        <p:txBody>
          <a:bodyPr lIns="50800" tIns="50800" rIns="50800" bIns="50800">
            <a:noAutofit/>
          </a:bodyPr>
          <a:lstStyle>
            <a:lvl1pPr marL="800100" indent="-514350" defTabSz="411480">
              <a:spcBef>
                <a:spcPts val="1710"/>
              </a:spcBef>
              <a:buSzPct val="171000"/>
              <a:defRPr sz="2880">
                <a:latin typeface="+mn-lt"/>
                <a:ea typeface="+mn-ea"/>
                <a:cs typeface="+mn-cs"/>
                <a:sym typeface="Gill Sans"/>
              </a:defRPr>
            </a:lvl1pPr>
            <a:lvl2pPr marL="1200150" indent="-514350" defTabSz="411480">
              <a:spcBef>
                <a:spcPts val="1710"/>
              </a:spcBef>
              <a:buSzPct val="171000"/>
              <a:defRPr sz="2880">
                <a:latin typeface="+mn-lt"/>
                <a:ea typeface="+mn-ea"/>
                <a:cs typeface="+mn-cs"/>
                <a:sym typeface="Gill Sans"/>
              </a:defRPr>
            </a:lvl2pPr>
            <a:lvl3pPr marL="1600200" indent="-514350" defTabSz="411480">
              <a:spcBef>
                <a:spcPts val="1710"/>
              </a:spcBef>
              <a:buSzPct val="171000"/>
              <a:defRPr sz="2880">
                <a:latin typeface="+mn-lt"/>
                <a:ea typeface="+mn-ea"/>
                <a:cs typeface="+mn-cs"/>
                <a:sym typeface="Gill Sans"/>
              </a:defRPr>
            </a:lvl3pPr>
            <a:lvl4pPr marL="2000250" indent="-514350" defTabSz="411480">
              <a:spcBef>
                <a:spcPts val="1710"/>
              </a:spcBef>
              <a:buSzPct val="171000"/>
              <a:defRPr sz="2880">
                <a:latin typeface="+mn-lt"/>
                <a:ea typeface="+mn-ea"/>
                <a:cs typeface="+mn-cs"/>
                <a:sym typeface="Gill Sans"/>
              </a:defRPr>
            </a:lvl4pPr>
            <a:lvl5pPr marL="2400300" indent="-514350" defTabSz="411480">
              <a:spcBef>
                <a:spcPts val="1710"/>
              </a:spcBef>
              <a:buSzPct val="171000"/>
              <a:defRPr sz="2880">
                <a:latin typeface="+mn-lt"/>
                <a:ea typeface="+mn-ea"/>
                <a:cs typeface="+mn-cs"/>
                <a:sym typeface="Gill San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13120" y="6503670"/>
            <a:ext cx="301365" cy="296491"/>
          </a:xfrm>
          <a:prstGeom prst="rect">
            <a:avLst/>
          </a:prstGeom>
        </p:spPr>
        <p:txBody>
          <a:bodyPr lIns="50800" tIns="50800" rIns="50800" bIns="50800"/>
          <a:lstStyle>
            <a:lvl1pPr defTabSz="411480">
              <a:defRPr sz="126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2635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167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6584"/>
      </p:ext>
    </p:extLst>
  </p:cSld>
  <p:clrMapOvr>
    <a:masterClrMapping/>
  </p:clrMapOvr>
  <p:transition spd="slow" advClick="0" advTm="1000">
    <p:push dir="r"/>
  </p:transition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436">
          <p15:clr>
            <a:srgbClr val="FBAE40"/>
          </p15:clr>
        </p15:guide>
        <p15:guide id="3" pos="5801">
          <p15:clr>
            <a:srgbClr val="FBAE40"/>
          </p15:clr>
        </p15:guide>
        <p15:guide id="4" orient="horz" pos="388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577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63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5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7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13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94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80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55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3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4281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3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704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3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579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6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951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2167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74040"/>
      </p:ext>
    </p:extLst>
  </p:cSld>
  <p:clrMapOvr>
    <a:masterClrMapping/>
  </p:clrMapOvr>
  <p:transition spd="slow" advClick="0" advTm="1000">
    <p:push dir="r"/>
  </p:transition>
  <p:extLst mod="1"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pos="436">
          <p15:clr>
            <a:srgbClr val="FBAE40"/>
          </p15:clr>
        </p15:guide>
        <p15:guide id="3" pos="5801">
          <p15:clr>
            <a:srgbClr val="FBAE40"/>
          </p15:clr>
        </p15:guide>
        <p15:guide id="4" orient="horz" pos="38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5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7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7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7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84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4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3/20/2025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75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70" y="0"/>
            <a:ext cx="5777129" cy="685800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-1352530" y="2946322"/>
            <a:ext cx="110803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СЕМАНТИЧЕСКОЕ </a:t>
            </a:r>
          </a:p>
          <a:p>
            <a:pPr>
              <a:spcBef>
                <a:spcPts val="0"/>
              </a:spcBef>
            </a:pPr>
            <a:r>
              <a:rPr lang="ru-RU" sz="4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ДИНАМИЧЕСКОЕ</a:t>
            </a:r>
          </a:p>
          <a:p>
            <a:pPr>
              <a:spcBef>
                <a:spcPts val="0"/>
              </a:spcBef>
            </a:pPr>
            <a:r>
              <a:rPr lang="ru-RU" sz="4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МОДЕЛИРОВАНИЕ</a:t>
            </a:r>
            <a:br>
              <a:rPr lang="ru-RU" sz="4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4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467118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Д.ф.-м.н., проф. </a:t>
            </a:r>
            <a:r>
              <a:rPr kumimoji="0" lang="ru-RU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СВИРИДЕНКО Дмитрий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600" b="1" dirty="0" smtClean="0">
                <a:solidFill>
                  <a:sysClr val="windowText" lastClr="000000"/>
                </a:solidFill>
                <a:latin typeface="Calibri" panose="020F0502020204030204"/>
              </a:rPr>
              <a:t>(ЦИИ НГУ, ИФПР СО РАН)</a:t>
            </a: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6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2086377" y="5267459"/>
            <a:ext cx="7588212" cy="1590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ru-RU" sz="3200" dirty="0">
                <a:solidFill>
                  <a:prstClr val="white"/>
                </a:solidFill>
              </a:rPr>
              <a:t>Конструктивная модель</a:t>
            </a:r>
          </a:p>
          <a:p>
            <a:pPr algn="ctr" defTabSz="457200">
              <a:defRPr/>
            </a:pP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𝔐</a:t>
            </a:r>
            <a:endParaRPr lang="ru-RU" sz="3200" dirty="0">
              <a:solidFill>
                <a:prstClr val="white"/>
              </a:solidFill>
            </a:endParaRPr>
          </a:p>
          <a:p>
            <a:pPr algn="ctr" defTabSz="457200">
              <a:defRPr/>
            </a:pP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σ =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prstClr val="white"/>
                </a:solidFill>
              </a:rPr>
              <a:t>{P1, …,F1,…,c1,…}</a:t>
            </a:r>
            <a:endParaRPr lang="ru-RU" sz="3200" dirty="0">
              <a:solidFill>
                <a:prstClr val="white"/>
              </a:solidFill>
            </a:endParaRPr>
          </a:p>
        </p:txBody>
      </p:sp>
      <p:cxnSp>
        <p:nvCxnSpPr>
          <p:cNvPr id="6" name="Прямая соединительная линия 5"/>
          <p:cNvCxnSpPr>
            <a:stCxn id="4" idx="2"/>
          </p:cNvCxnSpPr>
          <p:nvPr/>
        </p:nvCxnSpPr>
        <p:spPr>
          <a:xfrm flipH="1" flipV="1">
            <a:off x="1340758" y="3272430"/>
            <a:ext cx="745619" cy="279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stCxn id="4" idx="6"/>
          </p:cNvCxnSpPr>
          <p:nvPr/>
        </p:nvCxnSpPr>
        <p:spPr>
          <a:xfrm flipV="1">
            <a:off x="9674589" y="2794717"/>
            <a:ext cx="1053512" cy="326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/>
          <p:cNvCxnSpPr/>
          <p:nvPr/>
        </p:nvCxnSpPr>
        <p:spPr>
          <a:xfrm flipV="1">
            <a:off x="1340759" y="2794717"/>
            <a:ext cx="817808" cy="47771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кругленная соединительная линия 13"/>
          <p:cNvCxnSpPr/>
          <p:nvPr/>
        </p:nvCxnSpPr>
        <p:spPr>
          <a:xfrm>
            <a:off x="2122486" y="2794717"/>
            <a:ext cx="1043189" cy="46363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5"/>
          <p:cNvCxnSpPr/>
          <p:nvPr/>
        </p:nvCxnSpPr>
        <p:spPr>
          <a:xfrm flipV="1">
            <a:off x="3097396" y="2911822"/>
            <a:ext cx="1068947" cy="36060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/>
          <p:nvPr/>
        </p:nvCxnSpPr>
        <p:spPr>
          <a:xfrm>
            <a:off x="4104504" y="2911819"/>
            <a:ext cx="1944710" cy="29621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кругленная соединительная линия 20"/>
          <p:cNvCxnSpPr/>
          <p:nvPr/>
        </p:nvCxnSpPr>
        <p:spPr>
          <a:xfrm flipV="1">
            <a:off x="6037636" y="2653050"/>
            <a:ext cx="1506828" cy="55379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/>
          <p:nvPr/>
        </p:nvCxnSpPr>
        <p:spPr>
          <a:xfrm>
            <a:off x="7544464" y="2651155"/>
            <a:ext cx="1841679" cy="463638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flipV="1">
            <a:off x="9186492" y="2794717"/>
            <a:ext cx="1541609" cy="32007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44189" y="3420793"/>
            <a:ext cx="4631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ru-RU" sz="3600" dirty="0">
                <a:solidFill>
                  <a:prstClr val="black"/>
                </a:solidFill>
              </a:rPr>
              <a:t>Списочная надстройка</a:t>
            </a:r>
          </a:p>
          <a:p>
            <a:pPr algn="ctr" defTabSz="457200">
              <a:defRPr/>
            </a:pPr>
            <a:r>
              <a:rPr lang="en-US" sz="3600" i="1" dirty="0">
                <a:solidFill>
                  <a:prstClr val="black"/>
                </a:solidFill>
              </a:rPr>
              <a:t>HW</a:t>
            </a:r>
            <a:r>
              <a:rPr lang="en-US" sz="3600" dirty="0">
                <a:solidFill>
                  <a:prstClr val="black"/>
                </a:solidFill>
              </a:rPr>
              <a:t>(</a:t>
            </a: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𝔐</a:t>
            </a:r>
            <a:r>
              <a:rPr lang="en-US" sz="3600" dirty="0">
                <a:solidFill>
                  <a:prstClr val="black"/>
                </a:solidFill>
              </a:rPr>
              <a:t>)</a:t>
            </a:r>
            <a:endParaRPr lang="ru-RU" sz="3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29555" y="4621125"/>
                <a:ext cx="71450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σ* = σ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∪</m:t>
                    </m:r>
                  </m:oMath>
                </a14:m>
                <a:r>
                  <a:rPr lang="en-US" sz="36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600" dirty="0">
                    <a:solidFill>
                      <a:prstClr val="black"/>
                    </a:solidFill>
                  </a:rPr>
                  <a:t>{=, </a:t>
                </a:r>
                <a:r>
                  <a:rPr lang="el-GR" sz="3600" dirty="0">
                    <a:solidFill>
                      <a:prstClr val="black"/>
                    </a:solidFill>
                  </a:rPr>
                  <a:t>ϵ</a:t>
                </a:r>
                <a:r>
                  <a:rPr lang="en-US" sz="3600" dirty="0">
                    <a:solidFill>
                      <a:prstClr val="black"/>
                    </a:solidFill>
                  </a:rPr>
                  <a:t>, ≤, nil, </a:t>
                </a:r>
                <a:r>
                  <a:rPr lang="en-US" sz="3600" dirty="0" err="1">
                    <a:solidFill>
                      <a:prstClr val="black"/>
                    </a:solidFill>
                  </a:rPr>
                  <a:t>conc</a:t>
                </a:r>
                <a:r>
                  <a:rPr lang="en-US" sz="3600" dirty="0">
                    <a:solidFill>
                      <a:prstClr val="black"/>
                    </a:solidFill>
                  </a:rPr>
                  <a:t>,</a:t>
                </a:r>
                <a:r>
                  <a:rPr lang="ru-RU" sz="3600" dirty="0">
                    <a:solidFill>
                      <a:prstClr val="black"/>
                    </a:solidFill>
                  </a:rPr>
                  <a:t> </a:t>
                </a:r>
                <a:r>
                  <a:rPr lang="en-US" sz="3600" dirty="0">
                    <a:solidFill>
                      <a:prstClr val="black"/>
                    </a:solidFill>
                  </a:rPr>
                  <a:t>tail, …, U} </a:t>
                </a:r>
                <a:endParaRPr lang="ru-RU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555" y="4621125"/>
                <a:ext cx="7145033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645" t="-16038" r="-1621" b="-358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Прямоугольник 25"/>
          <p:cNvSpPr/>
          <p:nvPr/>
        </p:nvSpPr>
        <p:spPr>
          <a:xfrm>
            <a:off x="0" y="-205639"/>
            <a:ext cx="11977352" cy="313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Предлагается рассматривать конструктивную модель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𝔐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ее списочную надстройку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600" b="1" i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(𝔐</a:t>
            </a:r>
            <a:r>
              <a:rPr lang="ru-RU" sz="36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как 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базовый вычислитель,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у которого все сигнатурные сущности представляют собой вычислимые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конструкции, реализованные на языке вычисли-теля и воспринимаемые как </a:t>
            </a:r>
            <a:r>
              <a:rPr lang="ru-RU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оракулы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32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6" y="-90152"/>
            <a:ext cx="11912956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3600" b="1" dirty="0">
                <a:solidFill>
                  <a:srgbClr val="002060"/>
                </a:solidFill>
              </a:rPr>
              <a:t>ОПРЕДЕЛЕНИЯ</a:t>
            </a:r>
            <a:r>
              <a:rPr lang="en-US" sz="3600" b="1" dirty="0">
                <a:solidFill>
                  <a:srgbClr val="002060"/>
                </a:solidFill>
              </a:rPr>
              <a:t>:</a:t>
            </a:r>
            <a:endParaRPr lang="ru-RU" sz="1400" b="1" dirty="0">
              <a:solidFill>
                <a:srgbClr val="002060"/>
              </a:solidFill>
            </a:endParaRPr>
          </a:p>
          <a:p>
            <a:pPr>
              <a:defRPr/>
            </a:pPr>
            <a:endParaRPr lang="ru-RU" sz="1200" b="1" dirty="0">
              <a:solidFill>
                <a:srgbClr val="002060"/>
              </a:solidFill>
            </a:endParaRPr>
          </a:p>
          <a:p>
            <a:pPr>
              <a:defRPr/>
            </a:pPr>
            <a:endParaRPr lang="ru-RU" sz="1200" b="1" dirty="0">
              <a:solidFill>
                <a:srgbClr val="002060"/>
              </a:solidFill>
            </a:endParaRPr>
          </a:p>
          <a:p>
            <a:pPr>
              <a:defRPr/>
            </a:pPr>
            <a:endParaRPr lang="ru-RU" sz="1200" b="1" dirty="0">
              <a:solidFill>
                <a:srgbClr val="002060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3600" b="1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</a:t>
            </a:r>
            <a:r>
              <a:rPr lang="ru-RU" sz="36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формул</a:t>
            </a: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сигнатуры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σ*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наименьший класс формул, содержащий все атомные формулы и замкнутый относительно </a:t>
            </a: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⌐, v,  ʌ, →, ∀x∈a, ∃x∈a, ∀x≤a, ∃x≤a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где «</a:t>
            </a: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∈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 означает «быть элементом списка», а «</a:t>
            </a: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≤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 – «быть начальным подсписком». </a:t>
            </a:r>
          </a:p>
          <a:p>
            <a:pPr>
              <a:spcAft>
                <a:spcPts val="600"/>
              </a:spcAft>
              <a:defRPr/>
            </a:pPr>
            <a:endParaRPr lang="ru-RU" sz="14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∑–</a:t>
            </a:r>
            <a:r>
              <a:rPr lang="ru-RU" sz="3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формул 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сигнатуры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σ*</a:t>
            </a:r>
            <a:r>
              <a:rPr lang="ru-RU" sz="3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наименьший класс формул, содержащий все</a:t>
            </a: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3600" b="1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формулы</a:t>
            </a: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замкнутый относительно </a:t>
            </a: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v,  ʌ, ∀x∈a, ∃x∈a, ∀x≤a, ∃x≤a and ∃x.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6216" y="656822"/>
            <a:ext cx="11333408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ru-RU" sz="4000" i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Замечание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Aft>
                <a:spcPts val="1800"/>
              </a:spcAft>
              <a:defRPr/>
            </a:pP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нашем языке мы вполне корректно можем добавить выражения вида «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∀x=t</a:t>
            </a:r>
            <a:r>
              <a:rPr lang="ru-RU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«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∃x=t</a:t>
            </a:r>
            <a:r>
              <a:rPr lang="ru-RU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»,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терм. Нетрудно убедиться в том, что такие выражения логически эквивалентны по своему смыслу </a:t>
            </a:r>
            <a:r>
              <a:rPr lang="ru-RU" sz="4000" i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оператору присваивания</a:t>
            </a:r>
            <a:r>
              <a:rPr lang="ru-RU" sz="4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х:=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в традиционном программировании.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23723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257578"/>
            <a:ext cx="1230791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defRPr/>
            </a:pP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Некое отношение является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∑–</a:t>
            </a:r>
            <a:r>
              <a:rPr lang="ru-RU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отношением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(𝔐)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оно является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∑–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определимым.</a:t>
            </a:r>
          </a:p>
          <a:p>
            <a:pPr>
              <a:spcAft>
                <a:spcPts val="1800"/>
              </a:spcAft>
              <a:defRPr/>
            </a:pP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Некое отношение является </a:t>
            </a:r>
            <a:r>
              <a:rPr lang="ru-RU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∆–отношением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    HW(𝔐) если оно и его дополнение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</a:t>
            </a:r>
            <a:r>
              <a:rPr lang="ru-RU" sz="4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определимы.</a:t>
            </a:r>
            <a:endParaRPr lang="en-US" sz="4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800"/>
              </a:spcAft>
              <a:defRPr/>
            </a:pP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Некое отношение является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4000" b="1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отношением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(𝔐)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оно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4000" b="1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определимо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4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800"/>
              </a:spcAft>
              <a:defRPr/>
            </a:pP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Частично определенная функция является 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∑–</a:t>
            </a:r>
            <a:r>
              <a:rPr lang="ru-RU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функцией (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4000" b="1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функцией)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4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(𝔐)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ее график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∑–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определим (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4000" b="1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определим)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76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>
              <a:spcAft>
                <a:spcPts val="1200"/>
              </a:spcAft>
              <a:defRPr/>
            </a:pP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Пусть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φ(x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…, </a:t>
            </a:r>
            <a:r>
              <a:rPr lang="en-US" sz="4000" dirty="0" err="1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Q+)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есть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∑-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формула с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4000" i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позитивным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вхождением </a:t>
            </a:r>
            <a:r>
              <a:rPr lang="ru-RU" sz="4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атомарной формулы 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Q(x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,…, </a:t>
            </a:r>
            <a:r>
              <a:rPr lang="en-US" sz="4000" dirty="0" err="1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пусть </a:t>
            </a:r>
            <a:r>
              <a:rPr lang="ru-RU" sz="4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предикатному символу</a:t>
            </a:r>
            <a:r>
              <a:rPr lang="en-US" sz="4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 </a:t>
            </a:r>
            <a:r>
              <a:rPr lang="ru-RU" sz="4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соотносится </a:t>
            </a:r>
            <a:r>
              <a:rPr lang="en-US" sz="4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n-</a:t>
            </a:r>
            <a:r>
              <a:rPr lang="ru-RU" sz="4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местное отношением </a:t>
            </a:r>
            <a:r>
              <a:rPr lang="en-US" sz="4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Q* </a:t>
            </a:r>
            <a:r>
              <a:rPr lang="ru-RU" sz="4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списочной надстройке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HW(𝔐).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Определим оператор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HW(𝔐)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ctr">
              <a:spcAft>
                <a:spcPts val="1200"/>
              </a:spcAft>
              <a:defRPr/>
            </a:pP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4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G(Q*)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{(a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…, a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)| HW(𝔐</a:t>
            </a:r>
            <a:r>
              <a:rPr lang="en-US" sz="4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)╞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φ(a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…,</a:t>
            </a:r>
            <a:r>
              <a:rPr lang="en-US" sz="4000" dirty="0" err="1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sz="4000" dirty="0" err="1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;Q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+)}. </a:t>
            </a:r>
            <a:endParaRPr lang="ru-RU" sz="4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ru-RU" sz="4000" b="1" u="sng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Теорема Ганди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Оператор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является </a:t>
            </a:r>
            <a:r>
              <a:rPr lang="ru-RU" sz="40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монотон</a:t>
            </a:r>
            <a:r>
              <a:rPr lang="ru-RU" sz="4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     </a:t>
            </a:r>
            <a:endParaRPr lang="ru-RU" sz="4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  <a:defRPr/>
            </a:pP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ru-RU" sz="4000" dirty="0" err="1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ным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имеет наименьшую неподвижную точку, </a:t>
            </a:r>
          </a:p>
          <a:p>
            <a:pPr>
              <a:spcAft>
                <a:spcPts val="1200"/>
              </a:spcAft>
              <a:defRPr/>
            </a:pP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которая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∑-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определима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1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12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Языки семантического моделирования</a:t>
            </a:r>
            <a:endParaRPr lang="ru-RU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800" dirty="0">
                <a:solidFill>
                  <a:prstClr val="black"/>
                </a:solidFill>
              </a:rPr>
              <a:t>Рассмотрим язык, где в качестве программ  </a:t>
            </a:r>
            <a:r>
              <a:rPr lang="ru-RU" sz="3800" dirty="0" err="1">
                <a:solidFill>
                  <a:prstClr val="black"/>
                </a:solidFill>
              </a:rPr>
              <a:t>рассматрива-ются</a:t>
            </a:r>
            <a:r>
              <a:rPr lang="ru-RU" sz="3800" dirty="0">
                <a:solidFill>
                  <a:prstClr val="black"/>
                </a:solidFill>
              </a:rPr>
              <a:t> синтаксические конструкции (</a:t>
            </a:r>
            <a:r>
              <a:rPr lang="ru-RU" sz="3800" b="1" dirty="0">
                <a:solidFill>
                  <a:prstClr val="black"/>
                </a:solidFill>
              </a:rPr>
              <a:t>Σ-программы), </a:t>
            </a:r>
            <a:r>
              <a:rPr lang="ru-RU" sz="3800" dirty="0">
                <a:solidFill>
                  <a:prstClr val="black"/>
                </a:solidFill>
              </a:rPr>
              <a:t>зада-</a:t>
            </a:r>
            <a:r>
              <a:rPr lang="ru-RU" sz="3800" dirty="0" err="1">
                <a:solidFill>
                  <a:prstClr val="black"/>
                </a:solidFill>
              </a:rPr>
              <a:t>ваемые</a:t>
            </a:r>
            <a:r>
              <a:rPr lang="ru-RU" sz="3800" dirty="0">
                <a:solidFill>
                  <a:prstClr val="black"/>
                </a:solidFill>
              </a:rPr>
              <a:t> с помощью конечного набора Σ-определений вида </a:t>
            </a:r>
          </a:p>
          <a:p>
            <a:pPr algn="ctr"/>
            <a:r>
              <a:rPr lang="ru-RU" sz="3800" dirty="0">
                <a:solidFill>
                  <a:prstClr val="black"/>
                </a:solidFill>
              </a:rPr>
              <a:t> 𝑑𝑒𝑓 𝑄*(𝑥1,…, 𝑥𝑛) : Φ(𝑥1,…,𝑄+,𝐹+) </a:t>
            </a:r>
          </a:p>
          <a:p>
            <a:r>
              <a:rPr lang="ru-RU" sz="3800" dirty="0">
                <a:solidFill>
                  <a:prstClr val="black"/>
                </a:solidFill>
              </a:rPr>
              <a:t>или вида </a:t>
            </a:r>
          </a:p>
          <a:p>
            <a:pPr algn="ctr"/>
            <a:r>
              <a:rPr lang="ru-RU" sz="3800" dirty="0">
                <a:solidFill>
                  <a:prstClr val="black"/>
                </a:solidFill>
              </a:rPr>
              <a:t>𝑑𝑒𝑓 𝐹*(𝑥1, . . . ,𝑥𝑛−1) = 𝑥𝑛 : Φ(𝑥1,…,𝑄+,𝐹+),</a:t>
            </a:r>
          </a:p>
          <a:p>
            <a:r>
              <a:rPr lang="ru-RU" sz="3800" dirty="0">
                <a:solidFill>
                  <a:prstClr val="black"/>
                </a:solidFill>
              </a:rPr>
              <a:t>где Φ - </a:t>
            </a:r>
            <a:r>
              <a:rPr lang="el-GR" sz="3800" dirty="0">
                <a:solidFill>
                  <a:prstClr val="black"/>
                </a:solidFill>
              </a:rPr>
              <a:t>Σ-</a:t>
            </a:r>
            <a:r>
              <a:rPr lang="ru-RU" sz="3800" dirty="0">
                <a:solidFill>
                  <a:prstClr val="black"/>
                </a:solidFill>
              </a:rPr>
              <a:t>формула, а 𝑄+ и 𝐹+ - наборы позитивно входя-</a:t>
            </a:r>
            <a:r>
              <a:rPr lang="ru-RU" sz="3800" dirty="0" err="1">
                <a:solidFill>
                  <a:prstClr val="black"/>
                </a:solidFill>
              </a:rPr>
              <a:t>щих</a:t>
            </a:r>
            <a:r>
              <a:rPr lang="ru-RU" sz="3800" dirty="0">
                <a:solidFill>
                  <a:prstClr val="black"/>
                </a:solidFill>
              </a:rPr>
              <a:t> в Φ предикатных и функциональных переменных. Такой язык носит название языка </a:t>
            </a:r>
            <a:r>
              <a:rPr lang="ru-RU" sz="3800" b="1" dirty="0">
                <a:solidFill>
                  <a:prstClr val="black"/>
                </a:solidFill>
              </a:rPr>
              <a:t>Σ-моделирования.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0349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9745"/>
            <a:ext cx="12383681" cy="660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defRPr/>
            </a:pP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Σ-программирования</a:t>
            </a:r>
            <a:r>
              <a:rPr lang="ru-RU" sz="3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Тьюринг полный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поскольку  для точной спецификации р-вычислимости он излишен, то для точного описания р-вычислимости следует рас-сматривать более узкий класс формул. В качестве такого класса было п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редложено ограничиться классом </a:t>
            </a: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36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-формул и рассмотреть язык</a:t>
            </a:r>
            <a:r>
              <a:rPr lang="ru-RU" sz="36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15000"/>
              </a:lnSpc>
              <a:defRPr/>
            </a:pPr>
            <a:r>
              <a:rPr lang="en-US" sz="44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4400" b="1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4400" b="1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44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–моделирования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15000"/>
              </a:lnSpc>
              <a:defRPr/>
            </a:pP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Заметим, что 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именно практические варианты такого 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языка и реализованы в виде систем </a:t>
            </a:r>
            <a:r>
              <a:rPr lang="en-US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d0sl</a:t>
            </a:r>
            <a:r>
              <a:rPr lang="ru-RU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(Новосибирск) </a:t>
            </a:r>
            <a:r>
              <a:rPr lang="ru-RU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en-US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b-system</a:t>
            </a:r>
            <a:r>
              <a:rPr lang="ru-RU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(Иркутск). </a:t>
            </a:r>
            <a:endParaRPr lang="ru-RU" sz="36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3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91921" y="213259"/>
            <a:ext cx="11900079" cy="702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Задача Р </a:t>
            </a:r>
            <a:r>
              <a:rPr lang="ru-RU" sz="40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формульно</a:t>
            </a:r>
            <a:r>
              <a:rPr lang="ru-RU" sz="4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представима в </a:t>
            </a:r>
            <a:r>
              <a:rPr lang="en-US" sz="4000" i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(𝔐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r>
              <a:rPr lang="ru-RU" sz="40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если: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ru-RU" sz="4000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предметная область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может быть задана в виде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40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-м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одели </a:t>
            </a:r>
            <a:r>
              <a:rPr lang="ru-RU" sz="4000" b="1" i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сигнатуры списочной надстройки </a:t>
            </a:r>
            <a:r>
              <a:rPr lang="en-US" sz="4000" i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(𝔐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т.е. как набор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40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-определений (допускаются рекурсивные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40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–определения);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"/>
            </a:pP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указан </a:t>
            </a:r>
            <a:r>
              <a:rPr lang="ru-RU" sz="4000" i="1" u="sng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запрос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к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40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модели </a:t>
            </a:r>
            <a:r>
              <a:rPr lang="ru-RU" sz="4000" b="1" i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либо в виде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40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-формулы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φ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либо в виде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40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-терма 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40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"/>
            </a:pPr>
            <a:endParaRPr lang="ru-RU" sz="32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0152" y="118598"/>
            <a:ext cx="1192583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качестве 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ответа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 запрос (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решения задачи Р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</a:p>
          <a:p>
            <a:pPr algn="just"/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ищутся конкретизации свободных переменных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φ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при </a:t>
            </a:r>
          </a:p>
          <a:p>
            <a:pPr algn="just"/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которых формула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φ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является </a:t>
            </a:r>
            <a:r>
              <a:rPr lang="ru-RU" sz="3200" b="1" i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истиной, </a:t>
            </a:r>
          </a:p>
          <a:p>
            <a:pPr algn="just"/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ru-RU" sz="3200" b="1" i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вычисляется</a:t>
            </a:r>
            <a:r>
              <a:rPr lang="ru-RU" sz="3200" i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значение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en-US" sz="4000" baseline="-25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терма 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ru-RU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5227" y="2550033"/>
            <a:ext cx="1183568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ru-RU" sz="3200" i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Замечание: </a:t>
            </a:r>
          </a:p>
          <a:p>
            <a:pPr marL="514350" indent="-514350">
              <a:lnSpc>
                <a:spcPct val="115000"/>
              </a:lnSpc>
              <a:buFontTx/>
              <a:buAutoNum type="arabicPeriod"/>
            </a:pP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Истинность формулы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φ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получаемой подстановкой констант вместо свободных переменных, и есть 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критерий </a:t>
            </a:r>
            <a:r>
              <a:rPr lang="ru-RU" sz="3200" b="1" dirty="0" err="1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решенности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задачи Р. </a:t>
            </a:r>
          </a:p>
          <a:p>
            <a:pPr marL="514350" indent="-514350">
              <a:lnSpc>
                <a:spcPct val="115000"/>
              </a:lnSpc>
              <a:buFontTx/>
              <a:buAutoNum type="arabicPeriod"/>
            </a:pP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Поскольку наборов констант, делающих формулу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φ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истинной, может оказаться несколько, то выбор нужных наборов осуществляется с учетом </a:t>
            </a:r>
            <a:r>
              <a:rPr lang="ru-RU" sz="3200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контекста. </a:t>
            </a:r>
          </a:p>
        </p:txBody>
      </p:sp>
    </p:spTree>
    <p:extLst>
      <p:ext uri="{BB962C8B-B14F-4D97-AF65-F5344CB8AC3E}">
        <p14:creationId xmlns:p14="http://schemas.microsoft.com/office/powerpoint/2010/main" val="14680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13656" y="3623602"/>
            <a:ext cx="6323527" cy="1068296"/>
          </a:xfrm>
          <a:prstGeom prst="rect">
            <a:avLst/>
          </a:prstGeom>
          <a:solidFill>
            <a:srgbClr val="4A66AC">
              <a:lumMod val="40000"/>
              <a:lumOff val="6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sz="24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ЛОГИКО-ВЕРОЯТНОСТНАЯ СЕМАНТИЧЕСКАЯ МОДЕЛЬ ПРОБЛЕМНОЙ ОБЛАСТИ</a:t>
            </a:r>
            <a:endParaRPr lang="ru-RU" sz="2400" kern="0" dirty="0">
              <a:solidFill>
                <a:sysClr val="window" lastClr="FFFF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13655" y="1951732"/>
            <a:ext cx="6323527" cy="1001367"/>
          </a:xfrm>
          <a:prstGeom prst="rect">
            <a:avLst/>
          </a:prstGeom>
          <a:gradFill rotWithShape="1">
            <a:gsLst>
              <a:gs pos="0">
                <a:srgbClr val="5AA2AE">
                  <a:satMod val="103000"/>
                  <a:lumMod val="102000"/>
                  <a:tint val="94000"/>
                </a:srgbClr>
              </a:gs>
              <a:gs pos="50000">
                <a:srgbClr val="5AA2AE">
                  <a:satMod val="110000"/>
                  <a:lumMod val="100000"/>
                  <a:shade val="100000"/>
                </a:srgbClr>
              </a:gs>
              <a:gs pos="100000">
                <a:srgbClr val="5AA2AE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sz="2800" kern="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ОЦЕНОЧНАЯ МОДЕЛЬ РЕШЕНИЙ</a:t>
            </a:r>
            <a:r>
              <a:rPr lang="ru-RU" sz="1200" b="1" kern="0" dirty="0">
                <a:solidFill>
                  <a:sysClr val="window" lastClr="FFFF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100" kern="0" dirty="0">
              <a:solidFill>
                <a:sysClr val="window" lastClr="FFFF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1972" y="3863663"/>
            <a:ext cx="1710743" cy="65682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ЗАПРОС</a:t>
            </a:r>
            <a:endParaRPr lang="ru-RU" sz="3200" dirty="0">
              <a:solidFill>
                <a:prstClr val="white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237637" y="471790"/>
            <a:ext cx="1547611" cy="544333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ОТВЕТ</a:t>
            </a:r>
            <a:endParaRPr lang="ru-RU" sz="32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13655" y="309425"/>
            <a:ext cx="6323527" cy="96356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БЛОК ПРИНЯТИЯ РЕШЕНИЙ </a:t>
            </a:r>
          </a:p>
        </p:txBody>
      </p:sp>
      <p:sp>
        <p:nvSpPr>
          <p:cNvPr id="8" name="Стрелка вправо 7"/>
          <p:cNvSpPr/>
          <p:nvPr/>
        </p:nvSpPr>
        <p:spPr>
          <a:xfrm>
            <a:off x="2169017" y="4024647"/>
            <a:ext cx="785611" cy="388296"/>
          </a:xfrm>
          <a:prstGeom prst="rightArrow">
            <a:avLst/>
          </a:prstGeom>
          <a:solidFill>
            <a:srgbClr val="4A66AC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9417600" y="595312"/>
            <a:ext cx="755626" cy="356416"/>
          </a:xfrm>
          <a:prstGeom prst="rightArrow">
            <a:avLst/>
          </a:prstGeom>
          <a:solidFill>
            <a:srgbClr val="4A66AC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11" name="Двойная стрелка вверх/вниз 10"/>
          <p:cNvSpPr/>
          <p:nvPr/>
        </p:nvSpPr>
        <p:spPr>
          <a:xfrm>
            <a:off x="5861894" y="2927200"/>
            <a:ext cx="489516" cy="696402"/>
          </a:xfrm>
          <a:prstGeom prst="upDownArrow">
            <a:avLst/>
          </a:prstGeom>
          <a:solidFill>
            <a:srgbClr val="4A66AC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ru-RU" kern="0">
              <a:solidFill>
                <a:sysClr val="windowText" lastClr="000000"/>
              </a:solidFill>
            </a:endParaRPr>
          </a:p>
        </p:txBody>
      </p:sp>
      <p:sp>
        <p:nvSpPr>
          <p:cNvPr id="13" name="Двойная стрелка вверх/вниз 12"/>
          <p:cNvSpPr/>
          <p:nvPr/>
        </p:nvSpPr>
        <p:spPr>
          <a:xfrm>
            <a:off x="5836136" y="1281229"/>
            <a:ext cx="489516" cy="696402"/>
          </a:xfrm>
          <a:prstGeom prst="upDownArrow">
            <a:avLst/>
          </a:prstGeom>
          <a:solidFill>
            <a:srgbClr val="4A66AC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ru-RU" kern="0">
              <a:solidFill>
                <a:sysClr val="windowText" lastClr="000000"/>
              </a:solidFill>
            </a:endParaRPr>
          </a:p>
        </p:txBody>
      </p:sp>
      <p:sp>
        <p:nvSpPr>
          <p:cNvPr id="14" name="Двойная стрелка вверх/вниз 13"/>
          <p:cNvSpPr/>
          <p:nvPr/>
        </p:nvSpPr>
        <p:spPr>
          <a:xfrm>
            <a:off x="5887652" y="4691898"/>
            <a:ext cx="489516" cy="696402"/>
          </a:xfrm>
          <a:prstGeom prst="upDownArrow">
            <a:avLst/>
          </a:prstGeom>
          <a:solidFill>
            <a:srgbClr val="4A66AC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ru-RU" kern="0">
              <a:solidFill>
                <a:sysClr val="windowText" lastClr="00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4546" y="5362401"/>
            <a:ext cx="11912958" cy="1452564"/>
          </a:xfrm>
          <a:prstGeom prst="rect">
            <a:avLst/>
          </a:prstGeom>
          <a:solidFill>
            <a:srgbClr val="9D90A0">
              <a:lumMod val="60000"/>
              <a:lumOff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defRPr/>
            </a:pPr>
            <a:endParaRPr lang="ru-RU" sz="2800" kern="0" dirty="0">
              <a:solidFill>
                <a:sysClr val="windowText" lastClr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21972" y="5578316"/>
            <a:ext cx="2009104" cy="117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white"/>
                </a:solidFill>
              </a:rPr>
              <a:t>Математические модели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463700" y="5578315"/>
            <a:ext cx="1651640" cy="117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white"/>
                </a:solidFill>
              </a:rPr>
              <a:t>Когнитивные</a:t>
            </a:r>
            <a:r>
              <a:rPr lang="en-US" sz="2000" dirty="0">
                <a:solidFill>
                  <a:prstClr val="white"/>
                </a:solidFill>
              </a:rPr>
              <a:t> </a:t>
            </a:r>
            <a:r>
              <a:rPr lang="ru-RU" sz="2000" dirty="0">
                <a:solidFill>
                  <a:prstClr val="white"/>
                </a:solidFill>
              </a:rPr>
              <a:t>мод</a:t>
            </a:r>
            <a:r>
              <a:rPr lang="ru-RU" sz="2400" dirty="0">
                <a:solidFill>
                  <a:prstClr val="white"/>
                </a:solidFill>
              </a:rPr>
              <a:t>ели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258332" y="5581060"/>
            <a:ext cx="1884892" cy="117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white"/>
                </a:solidFill>
              </a:rPr>
              <a:t>Эвристические модели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6268406" y="5578315"/>
            <a:ext cx="1664980" cy="117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prstClr val="white"/>
                </a:solidFill>
              </a:rPr>
              <a:t>Алгоритмы</a:t>
            </a:r>
            <a:r>
              <a:rPr lang="en-US" sz="2000" dirty="0" smtClean="0">
                <a:solidFill>
                  <a:prstClr val="white"/>
                </a:solidFill>
              </a:rPr>
              <a:t> ML</a:t>
            </a:r>
            <a:r>
              <a:rPr lang="ru-RU" sz="2000" dirty="0" smtClean="0">
                <a:solidFill>
                  <a:prstClr val="white"/>
                </a:solidFill>
              </a:rPr>
              <a:t>, в </a:t>
            </a:r>
            <a:r>
              <a:rPr lang="ru-RU" sz="2000" dirty="0" err="1" smtClean="0">
                <a:solidFill>
                  <a:prstClr val="white"/>
                </a:solidFill>
              </a:rPr>
              <a:t>т.ч</a:t>
            </a:r>
            <a:r>
              <a:rPr lang="ru-RU" sz="2000" dirty="0" smtClean="0">
                <a:solidFill>
                  <a:prstClr val="white"/>
                </a:solidFill>
              </a:rPr>
              <a:t>. Нейронные </a:t>
            </a:r>
            <a:r>
              <a:rPr lang="ru-RU" sz="2000" dirty="0">
                <a:solidFill>
                  <a:prstClr val="white"/>
                </a:solidFill>
              </a:rPr>
              <a:t>сети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070481" y="5578315"/>
            <a:ext cx="2102746" cy="117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prstClr val="white"/>
                </a:solidFill>
              </a:rPr>
              <a:t>Лингвистические модели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7168" y="4791038"/>
            <a:ext cx="1700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prstClr val="black"/>
                </a:solidFill>
              </a:rPr>
              <a:t>ОРАКУЛЫ</a:t>
            </a:r>
            <a:endParaRPr lang="ru-RU" sz="2800" b="1" dirty="0">
              <a:solidFill>
                <a:prstClr val="black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54546" y="1999353"/>
            <a:ext cx="2472743" cy="914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prstClr val="white"/>
                </a:solidFill>
              </a:rPr>
              <a:t>КОНТЕКСТ</a:t>
            </a:r>
          </a:p>
        </p:txBody>
      </p:sp>
      <p:cxnSp>
        <p:nvCxnSpPr>
          <p:cNvPr id="12" name="Прямая со стрелкой 11"/>
          <p:cNvCxnSpPr>
            <a:stCxn id="21" idx="2"/>
          </p:cNvCxnSpPr>
          <p:nvPr/>
        </p:nvCxnSpPr>
        <p:spPr>
          <a:xfrm flipH="1">
            <a:off x="1385047" y="2913753"/>
            <a:ext cx="5871" cy="949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кругленный прямоугольник 21"/>
          <p:cNvSpPr/>
          <p:nvPr/>
        </p:nvSpPr>
        <p:spPr>
          <a:xfrm>
            <a:off x="9494871" y="1336444"/>
            <a:ext cx="2472743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prstClr val="white"/>
                </a:solidFill>
              </a:rPr>
              <a:t>КРИТЕРИЙ РЕШЕНИЯ</a:t>
            </a:r>
          </a:p>
        </p:txBody>
      </p:sp>
      <p:cxnSp>
        <p:nvCxnSpPr>
          <p:cNvPr id="24" name="Прямая со стрелкой 23"/>
          <p:cNvCxnSpPr>
            <a:stCxn id="22" idx="0"/>
          </p:cNvCxnSpPr>
          <p:nvPr/>
        </p:nvCxnSpPr>
        <p:spPr>
          <a:xfrm flipH="1" flipV="1">
            <a:off x="9736428" y="951251"/>
            <a:ext cx="994815" cy="38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1" idx="3"/>
            <a:endCxn id="4" idx="1"/>
          </p:cNvCxnSpPr>
          <p:nvPr/>
        </p:nvCxnSpPr>
        <p:spPr>
          <a:xfrm flipV="1">
            <a:off x="2627289" y="2452416"/>
            <a:ext cx="386366" cy="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1" idx="0"/>
            <a:endCxn id="7" idx="1"/>
          </p:cNvCxnSpPr>
          <p:nvPr/>
        </p:nvCxnSpPr>
        <p:spPr>
          <a:xfrm flipV="1">
            <a:off x="1390918" y="791210"/>
            <a:ext cx="1622737" cy="120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0287875" y="5571876"/>
            <a:ext cx="1664980" cy="1173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prstClr val="white"/>
                </a:solidFill>
              </a:rPr>
              <a:t>ЭКСПЕРТЫ, РОБОТЫ,</a:t>
            </a:r>
          </a:p>
          <a:p>
            <a:pPr algn="ctr"/>
            <a:r>
              <a:rPr lang="ru-RU" sz="2000" dirty="0" smtClean="0">
                <a:solidFill>
                  <a:prstClr val="white"/>
                </a:solidFill>
              </a:rPr>
              <a:t>…</a:t>
            </a:r>
            <a:endParaRPr lang="ru-RU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966" y="2513701"/>
            <a:ext cx="7826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200" b="1" dirty="0" smtClean="0">
                <a:solidFill>
                  <a:srgbClr val="002060"/>
                </a:solidFill>
              </a:rPr>
              <a:t>ВВЕДЕНИЕ.</a:t>
            </a:r>
          </a:p>
          <a:p>
            <a:r>
              <a:rPr lang="ru-RU" sz="4200" b="1" dirty="0" smtClean="0">
                <a:solidFill>
                  <a:srgbClr val="002060"/>
                </a:solidFill>
              </a:rPr>
              <a:t>СЕМАНТИЧЕСКОЕ </a:t>
            </a:r>
          </a:p>
          <a:p>
            <a:r>
              <a:rPr lang="ru-RU" sz="4200" b="1" dirty="0" smtClean="0">
                <a:solidFill>
                  <a:srgbClr val="002060"/>
                </a:solidFill>
              </a:rPr>
              <a:t>МОДЕЛИРОВАНИЕ. </a:t>
            </a:r>
            <a:endParaRPr lang="ru-RU" sz="4200" b="1" dirty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392" y="11599"/>
            <a:ext cx="4730906" cy="68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19136"/>
            <a:ext cx="7826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200" b="1" dirty="0" smtClean="0">
                <a:solidFill>
                  <a:srgbClr val="002060"/>
                </a:solidFill>
              </a:rPr>
              <a:t>СЕМАНТИЧЕСКОЕ</a:t>
            </a:r>
          </a:p>
          <a:p>
            <a:pPr algn="ctr"/>
            <a:r>
              <a:rPr lang="ru-RU" sz="4200" b="1" dirty="0" smtClean="0">
                <a:solidFill>
                  <a:srgbClr val="002060"/>
                </a:solidFill>
              </a:rPr>
              <a:t>ДИНАМИЧЕСКОЕ </a:t>
            </a:r>
          </a:p>
          <a:p>
            <a:pPr algn="ctr"/>
            <a:r>
              <a:rPr lang="ru-RU" sz="4200" b="1" dirty="0" smtClean="0">
                <a:solidFill>
                  <a:srgbClr val="002060"/>
                </a:solidFill>
              </a:rPr>
              <a:t>МОДЕЛИРОВАНИЕ </a:t>
            </a:r>
            <a:endParaRPr lang="ru-RU" sz="4200" b="1" dirty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392" y="11599"/>
            <a:ext cx="4730906" cy="68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53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ru-RU" sz="3200" b="1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–язык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является фрагментом </a:t>
            </a:r>
            <a:r>
              <a:rPr lang="ru-RU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многосортного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языка 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исчисле-ния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предикатов,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подчиняющийся </a:t>
            </a:r>
            <a:r>
              <a:rPr lang="ru-RU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статичной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классической логике, поскольку истинность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формулы такой логики 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опреде-ляется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означиванием свободных индивидных переменных, входящих в формулу и при этом конкретное означивание подразумевается </a:t>
            </a: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зафиксированным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Но существуют 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ситуа-ции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когда значения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некоторых индивидных переменных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могут </a:t>
            </a:r>
            <a:r>
              <a:rPr lang="ru-RU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динамически меняться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что, естественно, влечет изменение истинности тех или иных формул. Появляется необходимость в формальном синтаксисе, в котором помимо логических формул могли бы присутствовать и сущности,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способные менять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значения свободных переменных.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Будем называть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такие сущности </a:t>
            </a:r>
            <a:r>
              <a:rPr lang="ru-RU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действиями/программами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59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Пусть σ* - расширенная </a:t>
            </a:r>
            <a:r>
              <a:rPr lang="ru-RU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предикатными переменными 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сигнатура конструктивной модели </a:t>
            </a:r>
            <a:r>
              <a:rPr lang="ru-RU" sz="36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(𝔐) и пусть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это язык исчисления предикатов первого порядка 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дан-ной 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сигнатуры, ограниченный классом ∆</a:t>
            </a:r>
            <a:r>
              <a:rPr lang="ru-RU" sz="3600" baseline="-25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–формул с положительным вхождением в них предикатных 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пере-</a:t>
            </a:r>
            <a:r>
              <a:rPr lang="ru-RU" sz="3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менных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 набора σ*\σ. </a:t>
            </a:r>
            <a:r>
              <a:rPr lang="ru-RU" sz="3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Т.о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в 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нашем 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языке </a:t>
            </a:r>
            <a:r>
              <a:rPr lang="ru-RU" sz="3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присутству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-ют 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переменные двух типов – </a:t>
            </a:r>
            <a:r>
              <a:rPr lang="ru-RU" sz="3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индивидные 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ru-RU" sz="3600" dirty="0" err="1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х,у,z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,…) 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ru-RU" sz="3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предикатные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Q, H, 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…). </a:t>
            </a:r>
            <a:r>
              <a:rPr lang="ru-RU" sz="36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Множество </a:t>
            </a:r>
            <a:r>
              <a:rPr lang="ru-RU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переменных V 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это объединение </a:t>
            </a:r>
            <a:r>
              <a:rPr lang="ru-RU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 ∪ Р 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множества индивидных переменных </a:t>
            </a:r>
            <a:r>
              <a:rPr lang="ru-RU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множества предикатных переменных </a:t>
            </a:r>
            <a:r>
              <a:rPr lang="ru-RU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Отображение v: </a:t>
            </a:r>
            <a:r>
              <a:rPr lang="ru-RU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Х ∪ Р 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→ HW(M) ∪ ℙ(HW(M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))*, будем 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называть </a:t>
            </a:r>
            <a:r>
              <a:rPr lang="ru-RU" sz="3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состоянием.</a:t>
            </a:r>
          </a:p>
          <a:p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05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91604"/>
            <a:ext cx="12044082" cy="651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Aft>
                <a:spcPts val="600"/>
              </a:spcAft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Через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FV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(φ) будем обозначать множество 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свободных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индивидных и предикатных переменных формулы φ. Определим 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индуктивно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взаимно определяемые классы 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-программ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-формул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таким образом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чтобы DL-программы были способны изменять состояния, 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что влечет за собой изменение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истинности DL-формул. </a:t>
            </a:r>
            <a:endParaRPr lang="ru-RU" sz="3200" dirty="0" smtClean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8000"/>
              </a:lnSpc>
              <a:spcAft>
                <a:spcPts val="600"/>
              </a:spcAft>
            </a:pP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Далее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будем пользоваться символами α, β, γ, … для обозначения DL-программ и символами φ, Ψ, … - для обозначения DL-формул. Через 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FV(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будем обозначать множество свободных индивидных и предикатных переменных синтаксической конструкции Е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DL-программы или DL-формулы.</a:t>
            </a:r>
            <a:endParaRPr lang="ru-RU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95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988" y="143422"/>
            <a:ext cx="12062012" cy="6403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Aft>
                <a:spcPts val="600"/>
              </a:spcAft>
            </a:pPr>
            <a:r>
              <a:rPr lang="ru-RU" sz="3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языка </a:t>
            </a:r>
            <a:r>
              <a:rPr lang="en-US" sz="3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DL:</a:t>
            </a:r>
            <a:r>
              <a:rPr lang="ru-RU" sz="3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Каждая ∆</a:t>
            </a:r>
            <a:r>
              <a:rPr lang="ru-RU" sz="3200" baseline="-25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-формула φ языка </a:t>
            </a:r>
            <a:r>
              <a:rPr lang="en-US" sz="3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есть DL-формула. </a:t>
            </a:r>
          </a:p>
          <a:p>
            <a:pPr marL="342900" lvl="0" indent="-3429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Класс DL-формул замкнут относительно операций порождения формул с помощью операций v, ʌ, ∀x∈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∃</a:t>
            </a:r>
            <a:r>
              <a:rPr lang="ru-RU" sz="3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x∈t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∀</a:t>
            </a:r>
            <a:r>
              <a:rPr lang="ru-RU" sz="3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x≤t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∃</a:t>
            </a:r>
            <a:r>
              <a:rPr lang="ru-RU" sz="32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x≤t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где х - индивидная переменная, t – терм, не содержащий вхождений индивидной переменной х, «∈» означает «быть элементом списка», а «≤» – «быть начальным подсписком».</a:t>
            </a:r>
          </a:p>
          <a:p>
            <a:pPr marL="342900" lvl="0" indent="-3429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Пусть Р ∈ σ* некий предикатный символ. Тогда Р есть DL-программа. Если Р ∈ σ, то FV(Р) – пустое множество, если же Р ∈ σ*\σ, то FV(Р) = {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}.</a:t>
            </a:r>
            <a:endParaRPr lang="ru-RU" sz="32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35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0" y="102696"/>
                <a:ext cx="11994777" cy="6667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08000"/>
                  </a:lnSpc>
                  <a:spcAft>
                    <a:spcPts val="600"/>
                  </a:spcAft>
                </a:pPr>
                <a:r>
                  <a:rPr lang="ru-RU" sz="3200" dirty="0" smtClean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4. Если </a:t>
                </a:r>
                <a:r>
                  <a:rPr lang="ru-RU" sz="32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φ есть DL-формула и </a:t>
                </a:r>
                <a:r>
                  <a:rPr lang="ru-RU" sz="32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х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– набор индивидных переменных, то выражение α ⩮ [</a:t>
                </a:r>
                <a:r>
                  <a:rPr lang="en-US" sz="32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x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φ] есть DL-программа, где ⩮ читается «по определению». </a:t>
                </a:r>
              </a:p>
              <a:p>
                <a:pPr lvl="0" algn="just">
                  <a:lnSpc>
                    <a:spcPct val="108000"/>
                  </a:lnSpc>
                  <a:spcAft>
                    <a:spcPts val="600"/>
                  </a:spcAft>
                </a:pPr>
                <a:r>
                  <a:rPr lang="ru-RU" sz="3200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5. Если 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α - DL-программа, а 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1, t2, …, </a:t>
                </a:r>
                <a:r>
                  <a:rPr lang="en-US" sz="32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tn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– термы, то φ ⩮ α(t1,t2,…,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tn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 -- DL-формула, у которой FV(φ) = FV(α) ∪ (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undOvr"/>
                        <m:ctrlPr>
                          <a:rPr lang="ru-RU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FV</m:t>
                        </m:r>
                        <m:r>
                          <a:rPr lang="ru-RU" sz="3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sz="3200" baseline="-25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i</m:t>
                        </m:r>
                        <m:r>
                          <a:rPr lang="ru-RU" sz="3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ru-RU" sz="32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lvl="0" algn="just">
                  <a:lnSpc>
                    <a:spcPct val="108000"/>
                  </a:lnSpc>
                  <a:spcAft>
                    <a:spcPts val="600"/>
                  </a:spcAft>
                </a:pPr>
                <a:r>
                  <a:rPr lang="ru-RU" sz="3200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6. Если 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α и β - DL-программы, φ -- DL-формула, то [α ∨ β], [α ʌ β], [∀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x∈t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.α], [∃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x∈t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.α], [∀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x≤t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.α], [∃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x≤t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.α], [α ∨ φ], [φ ∨ α], [α ʌ φ], [φ ʌ α] - DL-программы.</a:t>
                </a:r>
              </a:p>
              <a:p>
                <a:pPr lvl="0" algn="just">
                  <a:lnSpc>
                    <a:spcPct val="108000"/>
                  </a:lnSpc>
                  <a:spcAft>
                    <a:spcPts val="600"/>
                  </a:spcAft>
                </a:pPr>
                <a:r>
                  <a:rPr lang="ru-RU" sz="3200" dirty="0" smtClean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7. Если 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α - DL-программа, </a:t>
                </a:r>
                <a:r>
                  <a:rPr lang="ru-RU" sz="32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х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– набор индивидных переменных, φ – </a:t>
                </a:r>
                <a:r>
                  <a:rPr lang="en-US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DL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-формула, то Ψ ⩮ &lt;</a:t>
                </a:r>
                <a:r>
                  <a:rPr lang="ru-RU" sz="32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х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:= α&gt;φ -- DL-формула, у которой FV(Ψ) = FV(α) ∪ (FV(φ)\{</a:t>
                </a:r>
                <a:r>
                  <a:rPr lang="ru-RU" sz="32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х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})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696"/>
                <a:ext cx="11994777" cy="6667210"/>
              </a:xfrm>
              <a:prstGeom prst="rect">
                <a:avLst/>
              </a:prstGeom>
              <a:blipFill rotWithShape="0">
                <a:blip r:embed="rId2"/>
                <a:stretch>
                  <a:fillRect l="-1270" t="-1188" r="-1270" b="-2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341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1127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</a:pP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Если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и β - DL-программы, 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набор индивидных переменных то γ ⩮ [&lt;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:= α&gt;β] - DL-программа, у которой FV(γ) = FV(α) ∪ (FV(β)\{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}).</a:t>
            </a:r>
          </a:p>
          <a:p>
            <a:pPr lvl="0">
              <a:spcAft>
                <a:spcPts val="1200"/>
              </a:spcAft>
            </a:pP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Если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- DL-программа, Р ∈ σ*\σ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-местная предикатная переменная, φ – DL-формула, то Ψ ⩮ &lt;Р:= α&gt;φ -- DL-формула, у которой FV(Ψ) = FV(α) ∪ (FV(φ)\{Р})</a:t>
            </a:r>
          </a:p>
          <a:p>
            <a:pPr lvl="0">
              <a:spcAft>
                <a:spcPts val="1200"/>
              </a:spcAft>
            </a:pP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Если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и β - DL-программы, Р – n-местная предикатная переменная, то γ ⩮ [&lt;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Р:=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α&gt;β] - DL-программа, у которой FV(γ) = FV(α) ∪ (FV(β)\{Р}).</a:t>
            </a:r>
          </a:p>
          <a:p>
            <a:pPr lvl="0">
              <a:spcAft>
                <a:spcPts val="1200"/>
              </a:spcAft>
            </a:pP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Если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 - DL-программы, Р – n-местная предикатная переменная, то β ⩮ [Р,α] - DL-программа, у которой FV(β) = FV(α)\{Р}.</a:t>
            </a:r>
            <a:endParaRPr lang="ru-RU" sz="32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48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7576"/>
            <a:ext cx="11967883" cy="643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8000"/>
              </a:lnSpc>
              <a:spcAft>
                <a:spcPts val="600"/>
              </a:spcAft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Пусть v – это некоторое 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состояние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модели </a:t>
            </a:r>
            <a:r>
              <a:rPr lang="ru-RU" sz="32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(𝔐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Для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-формулы φ через φ(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будем обозначать ее истинностное значение (из множества {</a:t>
            </a:r>
            <a:r>
              <a:rPr lang="ru-RU" sz="3200" i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истина, ложь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}), которое она принимает в состоянии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а через α(v) –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-местный предикат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-программы α в состоянии v. Тогда в этих обозначениях [Р,α](v) есть наименьшая неподвижная точка оператора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→ α(v), где Q --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-местный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предикат, являющийся значением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’(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при условии, что значения состояния v’ на множестве свободных переменных программы [Р,α] совпадают со значениями  состояния  v. 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Имеет место следующее равенство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[Р,α] =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([Р,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→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Смысл и справедливость данного равенства опирается на знаменитую </a:t>
            </a:r>
            <a:r>
              <a:rPr lang="ru-RU" sz="3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теорему 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Ганди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ru-RU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70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3094" y="0"/>
            <a:ext cx="12088906" cy="700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8000"/>
              </a:lnSpc>
              <a:spcAft>
                <a:spcPts val="600"/>
              </a:spcAft>
            </a:pP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данном формализме можно рассуждать и анализировать различные взаимоотношения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-программ, скажем, 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отноше-ния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аппроксимации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</a:t>
            </a: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эквивалентности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между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DL-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мами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если α и β - DL-программы, то эти отношения мы будем записывать в виде выражений (α ⫃ β) и (α ~ β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где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(α ⫃ β) означает, что ∀x(α(х) ⊃ β(х)), а (α ~ β) означает, что имеет место (α ⫃ β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&amp; (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β ⫃ α).  Справедливо также следующее утверждение: если α(β→Р) ⫃ β, то и [Р,α] ⫃ β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Имеют место равенства: 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[α ∨ β](</a:t>
            </a:r>
            <a:r>
              <a:rPr lang="en-US" sz="3200" b="1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 = 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α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</a:t>
            </a:r>
            <a:r>
              <a:rPr lang="en-US" sz="3200" b="1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 ∨ 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β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</a:t>
            </a:r>
            <a:r>
              <a:rPr lang="en-US" sz="3200" b="1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), [α ʌ β](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 = 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α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ʌ 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β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ru-RU" sz="3200" dirty="0" smtClean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), [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α ∨ φ](</a:t>
            </a:r>
            <a:r>
              <a:rPr lang="en-US" sz="3200" b="1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 = [φ ∨ α](</a:t>
            </a:r>
            <a:r>
              <a:rPr lang="ru-RU" sz="3200" b="1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 = 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α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</a:t>
            </a:r>
            <a:r>
              <a:rPr lang="en-US" sz="3200" b="1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 ∨ </a:t>
            </a:r>
            <a:r>
              <a:rPr lang="ru-RU" sz="3200" dirty="0" smtClean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φ, [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α ʌ φ](</a:t>
            </a:r>
            <a:r>
              <a:rPr lang="en-US" sz="3200" b="1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 = [φ ʌ α](</a:t>
            </a:r>
            <a:r>
              <a:rPr lang="ru-RU" sz="3200" b="1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 = 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α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</a:t>
            </a:r>
            <a:r>
              <a:rPr lang="en-US" sz="3200" b="1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ʌ </a:t>
            </a:r>
            <a:r>
              <a:rPr lang="ru-RU" sz="3200" dirty="0" smtClean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φ, 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&lt;</a:t>
            </a:r>
            <a:r>
              <a:rPr lang="ru-RU" sz="3200" b="1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х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:=α&gt;φ = ∃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y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α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y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 ʌ 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φ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y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→</a:t>
            </a:r>
            <a:r>
              <a:rPr lang="en-US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x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)) </a:t>
            </a:r>
            <a:r>
              <a:rPr lang="ru-RU" sz="32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при условии, что переменная </a:t>
            </a:r>
            <a:r>
              <a:rPr lang="en-US" sz="32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y</a:t>
            </a:r>
            <a:r>
              <a:rPr lang="ru-RU" sz="3200" dirty="0">
                <a:solidFill>
                  <a:srgbClr val="00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mbria Math" panose="02040503050406030204" pitchFamily="18" charset="0"/>
              </a:rPr>
              <a:t> не входит свободно в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α и </a:t>
            </a:r>
            <a:r>
              <a:rPr lang="ru-RU" sz="3200" dirty="0" smtClean="0">
                <a:solidFill>
                  <a:srgbClr val="00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φ, 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[&lt;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х:=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α&gt;</a:t>
            </a:r>
            <a:r>
              <a:rPr lang="ru-RU" sz="3200" dirty="0" smtClean="0">
                <a:latin typeface="Cambria Math" panose="02040503050406030204" pitchFamily="18" charset="0"/>
                <a:cs typeface="Cambria Math" panose="02040503050406030204" pitchFamily="18" charset="0"/>
              </a:rPr>
              <a:t>β</a:t>
            </a:r>
            <a:r>
              <a:rPr lang="ru-RU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]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= [</a:t>
            </a:r>
            <a:r>
              <a:rPr lang="ru-RU" sz="3200" dirty="0">
                <a:solidFill>
                  <a:srgbClr val="00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∃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y[α(y) ʌ 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β(</a:t>
            </a:r>
            <a:r>
              <a:rPr lang="ru-RU" sz="32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→x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)]]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условии, что переменная y не входит свободно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в α и β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43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6748"/>
            <a:ext cx="12088906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Описанная в монографии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акад.РАН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Ю.Л.Ершова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«Определи-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мость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и вычислимость» 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семантика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el-GR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Σ</a:t>
            </a:r>
            <a:r>
              <a:rPr lang="ru-RU" sz="3200" dirty="0" smtClean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–варианта языка легко переопределяется и для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определенного нами ранее 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∆</a:t>
            </a:r>
            <a:r>
              <a:rPr lang="ru-RU" sz="36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фрагмента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языка. Так же легко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переопределяется и </a:t>
            </a:r>
            <a:r>
              <a:rPr lang="ru-RU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логичес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-кое 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исчисление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(аксиомы и правила вывода) для </a:t>
            </a:r>
            <a:r>
              <a:rPr lang="ru-RU" sz="32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выраже-ний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вида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(Е1 ⫃ Е2 )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(Е1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~ Е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2), где Е1 и Е2 либо 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ru-RU" sz="3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-мы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либо 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-формулы (одного типа). Отметим, что для </a:t>
            </a:r>
            <a:r>
              <a:rPr lang="el-GR" sz="32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Σ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-варианта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исчисления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имеет место </a:t>
            </a:r>
            <a:r>
              <a:rPr lang="ru-RU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теорема </a:t>
            </a:r>
            <a:r>
              <a:rPr lang="ru-RU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полноты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1200"/>
              </a:spcAft>
            </a:pP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Введенный формализм позволяет определить и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использовать многие привычные конструкции, например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такие DL-</a:t>
            </a:r>
            <a:r>
              <a:rPr lang="ru-RU" sz="3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-мы как: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[α;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– последовательное выполнение DL-программ, 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[if 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Ψ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else 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β]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if-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 и 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[while 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Ψ 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α]</a:t>
            </a:r>
            <a:r>
              <a:rPr lang="en-US" sz="3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while-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программа, где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 и β – DL-программы, а Ψ – DL-формула. </a:t>
            </a:r>
            <a:endParaRPr lang="ru-RU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6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4402" y="3846483"/>
            <a:ext cx="3952278" cy="2356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8345" y="1762542"/>
            <a:ext cx="2062932" cy="2083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rcRect l="11617" b="34736"/>
          <a:stretch>
            <a:fillRect/>
          </a:stretch>
        </p:blipFill>
        <p:spPr>
          <a:xfrm>
            <a:off x="4456090" y="2591247"/>
            <a:ext cx="2073499" cy="2036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Рисунок 2" descr="Рисунок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5058" y="1127028"/>
            <a:ext cx="5207781" cy="61727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extBox 5"/>
          <p:cNvSpPr txBox="1"/>
          <p:nvPr/>
        </p:nvSpPr>
        <p:spPr>
          <a:xfrm>
            <a:off x="1567510" y="3846484"/>
            <a:ext cx="2053767" cy="992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hangingPunct="0">
              <a:defRPr sz="200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kern="0" dirty="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Академик РАН,</a:t>
            </a:r>
            <a:endParaRPr sz="2000" kern="0" dirty="0">
              <a:solidFill>
                <a:srgbClr val="0365C0">
                  <a:hueOff val="47394"/>
                  <a:satOff val="-25753"/>
                  <a:lumOff val="-7544"/>
                </a:srgb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hangingPunct="0">
              <a:defRPr sz="200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kern="0" dirty="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Д.ф.-м.н.</a:t>
            </a:r>
            <a:endParaRPr sz="2000" kern="0" dirty="0">
              <a:solidFill>
                <a:srgbClr val="0365C0">
                  <a:hueOff val="47394"/>
                  <a:satOff val="-25753"/>
                  <a:lumOff val="-7544"/>
                </a:srgb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hangingPunct="0">
              <a:defRPr sz="200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kern="0" dirty="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С. ГОНЧАРОВ</a:t>
            </a:r>
            <a:endParaRPr sz="2000" kern="0" dirty="0">
              <a:solidFill>
                <a:srgbClr val="0365C0">
                  <a:hueOff val="47394"/>
                  <a:satOff val="-25753"/>
                  <a:lumOff val="-7544"/>
                </a:srgb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TextBox 7"/>
          <p:cNvSpPr txBox="1"/>
          <p:nvPr/>
        </p:nvSpPr>
        <p:spPr>
          <a:xfrm>
            <a:off x="7549038" y="2713390"/>
            <a:ext cx="2098651" cy="992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hangingPunct="0">
              <a:defRPr sz="200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kern="0" dirty="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Профессор</a:t>
            </a:r>
            <a:r>
              <a:rPr sz="2000" kern="0" dirty="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</a:p>
          <a:p>
            <a:pPr hangingPunct="0">
              <a:defRPr sz="200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kern="0" dirty="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Д.ф.-м.н.,</a:t>
            </a:r>
            <a:endParaRPr sz="2000" kern="0" dirty="0">
              <a:solidFill>
                <a:srgbClr val="0365C0">
                  <a:hueOff val="47394"/>
                  <a:satOff val="-25753"/>
                  <a:lumOff val="-7544"/>
                </a:srgb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hangingPunct="0">
              <a:defRPr sz="200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kern="0" dirty="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Д.СВИРИДЕНКО</a:t>
            </a:r>
            <a:endParaRPr sz="2000" kern="0" dirty="0">
              <a:solidFill>
                <a:srgbClr val="0365C0">
                  <a:hueOff val="47394"/>
                  <a:satOff val="-25753"/>
                  <a:lumOff val="-7544"/>
                </a:srgb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TextBox 8"/>
          <p:cNvSpPr txBox="1"/>
          <p:nvPr/>
        </p:nvSpPr>
        <p:spPr>
          <a:xfrm>
            <a:off x="914400" y="146489"/>
            <a:ext cx="10522039" cy="1011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90" tIns="34290" rIns="34290" bIns="34290">
            <a:spAutoFit/>
          </a:bodyPr>
          <a:lstStyle/>
          <a:p>
            <a:pPr algn="ctr" hangingPunct="0">
              <a:defRPr sz="340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3060" b="1" kern="0" dirty="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АВТОРЫ КОНЦЕПЦИИ СЕМАНТИЧЕСКОГО ПРОГРАММИРОВАНИЯ/МОДЕЛИРОВАНИЯ</a:t>
            </a:r>
            <a:endParaRPr sz="3060" b="1" kern="0" dirty="0">
              <a:solidFill>
                <a:srgbClr val="0365C0">
                  <a:hueOff val="47394"/>
                  <a:satOff val="-25753"/>
                  <a:lumOff val="-7544"/>
                </a:srgb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4550931" y="4651064"/>
            <a:ext cx="2121093" cy="992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90" tIns="34290" rIns="34290" bIns="34290">
            <a:spAutoFit/>
          </a:bodyPr>
          <a:lstStyle/>
          <a:p>
            <a:pPr hangingPunct="0">
              <a:defRPr sz="200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kern="0" dirty="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Академик РАН,</a:t>
            </a:r>
            <a:endParaRPr sz="2000" kern="0" dirty="0">
              <a:solidFill>
                <a:srgbClr val="0365C0">
                  <a:hueOff val="47394"/>
                  <a:satOff val="-25753"/>
                  <a:lumOff val="-7544"/>
                </a:srgb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hangingPunct="0">
              <a:defRPr sz="200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kern="0" dirty="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Д.ф.-м.н.</a:t>
            </a:r>
            <a:endParaRPr sz="2000" kern="0" dirty="0">
              <a:solidFill>
                <a:srgbClr val="0365C0">
                  <a:hueOff val="47394"/>
                  <a:satOff val="-25753"/>
                  <a:lumOff val="-7544"/>
                </a:srgb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hangingPunct="0">
              <a:defRPr sz="200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ru-RU" sz="2000" kern="0" dirty="0">
                <a:solidFill>
                  <a:srgbClr val="0365C0">
                    <a:hueOff val="47394"/>
                    <a:satOff val="-25753"/>
                    <a:lumOff val="-7544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Ю. ЕРШОВ</a:t>
            </a:r>
            <a:endParaRPr sz="2000" kern="0" dirty="0">
              <a:solidFill>
                <a:srgbClr val="0365C0">
                  <a:hueOff val="47394"/>
                  <a:satOff val="-25753"/>
                  <a:lumOff val="-7544"/>
                </a:srgb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5658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753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Пусть </a:t>
            </a: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это множество всех состояний модели </a:t>
            </a:r>
            <a:r>
              <a:rPr lang="ru-RU" sz="32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HW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(𝔐). 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Каж-дая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DL-программа α определяет бинарное отношение 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на множестве </a:t>
            </a: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интуитивно понимаемое как «</a:t>
            </a:r>
            <a:r>
              <a:rPr lang="ru-RU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DL-программа α исполняясь и </a:t>
            </a:r>
            <a:r>
              <a:rPr lang="ru-RU" sz="32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перевычисляя</a:t>
            </a:r>
            <a:r>
              <a:rPr lang="ru-RU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изначально заданные </a:t>
            </a:r>
            <a:r>
              <a:rPr lang="ru-RU" sz="32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состоянием </a:t>
            </a:r>
            <a:r>
              <a:rPr lang="ru-RU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u-RU" sz="3200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ru-RU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 своих свободных переменных в новые </a:t>
            </a:r>
            <a:r>
              <a:rPr lang="ru-RU" sz="32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</a:t>
            </a:r>
            <a:r>
              <a:rPr lang="ru-RU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тем самым, переводит состояние v</a:t>
            </a:r>
            <a:r>
              <a:rPr lang="ru-RU" sz="3200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новое состояние v</a:t>
            </a:r>
            <a:r>
              <a:rPr lang="ru-RU" sz="3200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Если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состоя-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ния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</a:t>
            </a:r>
            <a:r>
              <a:rPr lang="ru-RU" sz="3200" baseline="-25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существует состояние 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такое, что 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то будем 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гово-рить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что DL-программа α </a:t>
            </a:r>
            <a:r>
              <a:rPr lang="ru-RU" sz="3200" b="1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останавливается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состоянии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это факт обозначим 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⊫ α. Можно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ввести понятие </a:t>
            </a:r>
            <a:r>
              <a:rPr lang="ru-RU" sz="32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пути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как последовательности &lt;v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&gt;, &lt;v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&gt;,…,&lt;v</a:t>
            </a:r>
            <a:r>
              <a:rPr lang="en-US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,v</a:t>
            </a:r>
            <a:r>
              <a:rPr lang="en-US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и ставить вопрос </a:t>
            </a:r>
            <a:r>
              <a:rPr lang="ru-RU" sz="32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планирования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построения такой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последовательности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программ α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α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,…, α</a:t>
            </a:r>
            <a:r>
              <a:rPr lang="en-US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что имеет место 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…, v</a:t>
            </a:r>
            <a:r>
              <a:rPr lang="en-US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α</a:t>
            </a:r>
            <a:r>
              <a:rPr lang="en-US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,v</a:t>
            </a:r>
            <a:r>
              <a:rPr lang="en-US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где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baseline="-250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ru-RU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исходное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а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n-US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 </a:t>
            </a:r>
            <a:r>
              <a:rPr lang="ru-RU" sz="3200" b="1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целевое </a:t>
            </a:r>
            <a:r>
              <a:rPr lang="ru-RU" sz="32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состояние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099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6303"/>
            <a:ext cx="12075459" cy="6388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Но здесь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понадобятся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дополнительные языковые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средства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Во-первых, описанный выше базовый формализм можно обогатить различными полезными </a:t>
            </a: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модальностями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Так, например, для дальнейших рассуждений полезными будут две модальные конструкции: если Ψ -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-формула, а α - DL-программа, то через: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(α)Ψ будем обозначать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DL-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программу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которая будучи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запу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-щенная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вычислений из текущего состояния,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может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завершиться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 состоянии, делающее формулу Ψ истинной;</a:t>
            </a: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[α]Ψ будем обозначать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DL-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программу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, которая будучи </a:t>
            </a:r>
            <a:r>
              <a:rPr lang="ru-RU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запу</a:t>
            </a: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-щенная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для вычислений из текущего состояния,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обязана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завершиться в состоянии, делающее формулу Ψ истинной.</a:t>
            </a:r>
            <a:endParaRPr lang="ru-RU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28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128" y="-69146"/>
            <a:ext cx="11887201" cy="7089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Используя эти модальности для программы α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можно 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-лить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использовать для рассуждений следующие бинарные отношения на множестве всех состояний: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R(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{(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|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начав в состоянии v</a:t>
            </a:r>
            <a:r>
              <a:rPr lang="ru-RU" sz="3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α </a:t>
            </a: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3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завершиться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состоянии v</a:t>
            </a:r>
            <a:r>
              <a:rPr lang="ru-RU" sz="3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</a:t>
            </a: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{(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v</a:t>
            </a:r>
            <a:r>
              <a:rPr lang="ru-RU" sz="32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|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начав в состоянии v</a:t>
            </a:r>
            <a:r>
              <a:rPr lang="ru-RU" sz="3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α </a:t>
            </a:r>
            <a:r>
              <a:rPr lang="ru-RU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обязана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завершиться в состоянии v</a:t>
            </a:r>
            <a:r>
              <a:rPr lang="ru-RU" sz="36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Наличие этих отношений позволяет формально ставить и решать задачи типа «</a:t>
            </a:r>
            <a:r>
              <a:rPr lang="ru-RU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DL-программу α, которая начав в состоянии v</a:t>
            </a:r>
            <a:r>
              <a:rPr lang="ru-RU" sz="3200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истина DL-формула Ψ</a:t>
            </a:r>
            <a:r>
              <a:rPr lang="ru-RU" sz="3200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ru-RU" sz="32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может/обязана</a:t>
            </a:r>
            <a:r>
              <a:rPr lang="ru-RU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завершиться в целевом состоянии v</a:t>
            </a:r>
            <a:r>
              <a:rPr lang="ru-RU" sz="3200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3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будет истина формула Ψ</a:t>
            </a:r>
            <a:r>
              <a:rPr lang="ru-RU" sz="3200" i="1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». </a:t>
            </a:r>
            <a:endParaRPr lang="ru-RU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7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7918"/>
            <a:ext cx="12192000" cy="647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Здесь особо интересной является идея </a:t>
            </a: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декомпозиции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данной задачи путем определения такого набора </a:t>
            </a: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интервалов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типа (v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:Ψ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α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v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+1:Ψ</a:t>
            </a:r>
            <a:r>
              <a:rPr lang="en-US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+1) (с указанием состояний и соответствующих им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-формул и D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-программы), что весь искомый интервал (</a:t>
            </a:r>
            <a:r>
              <a:rPr lang="ru-RU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начало</a:t>
            </a:r>
            <a:r>
              <a:rPr lang="ru-RU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:Ψ</a:t>
            </a:r>
            <a:r>
              <a:rPr lang="ru-RU" sz="32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начало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α; </a:t>
            </a:r>
            <a:r>
              <a:rPr lang="ru-RU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</a:t>
            </a:r>
            <a:r>
              <a:rPr lang="ru-RU" sz="32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Ψ</a:t>
            </a:r>
            <a:r>
              <a:rPr lang="ru-RU" sz="32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предстает как 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последова-тельность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интервалов: &lt;(</a:t>
            </a:r>
            <a:r>
              <a:rPr lang="ru-RU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начало</a:t>
            </a:r>
            <a:r>
              <a:rPr lang="ru-RU" sz="32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Ψначало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α</a:t>
            </a:r>
            <a:r>
              <a:rPr lang="ru-RU" sz="32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начало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v1:Ψ1),  (v1:Ψ1; α1; v2:Ψ1), …, (v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:Ψ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 αn; </a:t>
            </a:r>
            <a:r>
              <a:rPr lang="ru-RU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ru-RU" sz="32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</a:t>
            </a:r>
            <a:r>
              <a:rPr lang="ru-RU" sz="3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:Ψ</a:t>
            </a:r>
            <a:r>
              <a:rPr lang="ru-RU" sz="32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цель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)&gt; . </a:t>
            </a:r>
            <a:endParaRPr lang="ru-RU" sz="3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Очевидно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что в более общем случае мы будем иметь дело не с линейной последовательностью интервалов, а с 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древовид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-ной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структурой, состоящей из интервалов, для которой необходимо будет решать сложнейшую задачу нахождения подходящей ветви этого дерева.   </a:t>
            </a:r>
            <a:endParaRPr lang="ru-RU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16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4129" y="0"/>
            <a:ext cx="12097871" cy="6904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ормализм можно </a:t>
            </a:r>
            <a:r>
              <a:rPr lang="ru-RU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консервативно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обогатить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конструкциями вида [&lt;x :=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где 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–терм,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DL-программа,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 также кон-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струкцией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Ψ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?, где Ψ – </a:t>
            </a:r>
            <a:r>
              <a:rPr lang="en-US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-формула. Здесь Ψ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обозначает DL-программу (</a:t>
            </a:r>
            <a:r>
              <a:rPr lang="ru-RU" sz="32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охранник/фильтр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выполнение которой 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заключа-ется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проверке условия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Ψ и в случае ее истинности </a:t>
            </a:r>
            <a:r>
              <a:rPr lang="ru-RU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выполне-ние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общей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программы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продолжается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иначе вся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программа зацикливается.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Это позволяет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создавать и рассматривать так называемые "тройки Хоара" типа {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Ψ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α {∆}, где 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Ψ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∆ - DL-формулы, α – DL-программа. Семантика такой тройки описывается следующей эквивалентностью: {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Ψ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α {∆} ~ </a:t>
            </a: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Ψ </a:t>
            </a: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[α]∆ </a:t>
            </a: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Ψ?. Наличие таких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конструкций позволяет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рамках 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средствами данного формализма 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ставить и решать </a:t>
            </a: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задачу верификации</a:t>
            </a: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создаваемых DL-программ.</a:t>
            </a:r>
            <a:endParaRPr lang="ru-RU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76" y="121023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Ранее мы 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говорили о проблеме 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планирования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Обогатим наш язык конструкцией ρ, задаваемой следующей грамматикой: ρ::= </a:t>
            </a:r>
            <a:r>
              <a:rPr lang="ru-RU" sz="32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32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φ|φ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3200" b="1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</a:t>
            </a:r>
            <a:r>
              <a:rPr lang="ru-RU" sz="3200" b="1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≤</a:t>
            </a:r>
            <a:r>
              <a:rPr lang="en-US" sz="3200" b="1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φ, где φ –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DL-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формула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а 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 </a:t>
            </a:r>
            <a:r>
              <a:rPr lang="en-US" sz="3200" b="1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</a:t>
            </a:r>
            <a:r>
              <a:rPr lang="ru-RU" sz="3200" b="1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≤</a:t>
            </a:r>
            <a:r>
              <a:rPr lang="en-US" sz="3200" b="1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темпоральные</a:t>
            </a:r>
            <a:r>
              <a:rPr lang="ru-RU" sz="3200" b="1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операторы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интуитивно понимаемые следующим образом: </a:t>
            </a:r>
            <a:endParaRPr lang="ru-RU" sz="3200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32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φ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“</a:t>
            </a:r>
            <a:r>
              <a:rPr lang="ru-RU" sz="3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следующий момент </a:t>
            </a:r>
            <a:r>
              <a:rPr lang="ru-RU" sz="3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истина φ</a:t>
            </a:r>
            <a:r>
              <a:rPr lang="ru-RU" sz="3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φ</a:t>
            </a:r>
            <a:r>
              <a:rPr lang="ru-RU" sz="32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</a:t>
            </a:r>
            <a:r>
              <a:rPr lang="ru-RU" sz="3200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≤t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φ</a:t>
            </a:r>
            <a:r>
              <a:rPr lang="ru-RU" sz="32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-- “</a:t>
            </a:r>
            <a:r>
              <a:rPr lang="ru-RU" sz="3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более чем через t шагов (когда-нибудь, если t = ∞) φ</a:t>
            </a:r>
            <a:r>
              <a:rPr lang="ru-RU" sz="36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до этого φ</a:t>
            </a:r>
            <a:r>
              <a:rPr lang="ru-RU" sz="36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”.  </a:t>
            </a:r>
            <a:endParaRPr lang="ru-RU" sz="3200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Заметим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что ставя проблему планирования 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целесообразно определиться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 такими понятиями, как </a:t>
            </a:r>
            <a:r>
              <a:rPr lang="ru-RU" sz="32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представление </a:t>
            </a:r>
            <a:r>
              <a:rPr lang="ru-RU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считается</a:t>
            </a:r>
            <a:r>
              <a:rPr lang="ru-RU" sz="3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что верно φ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ru-RU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желание (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хочется</a:t>
            </a:r>
            <a:r>
              <a:rPr lang="ru-RU" sz="3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чтобы было верно φ</a:t>
            </a:r>
            <a:r>
              <a:rPr lang="ru-RU" sz="3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 </a:t>
            </a:r>
            <a:r>
              <a:rPr lang="ru-RU" sz="32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намерение (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планируется</a:t>
            </a:r>
            <a:r>
              <a:rPr lang="ru-RU" sz="3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вести себя так, что, согласно представлениям </a:t>
            </a:r>
            <a:r>
              <a:rPr lang="ru-RU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будет</a:t>
            </a:r>
            <a:r>
              <a:rPr lang="ru-RU" sz="3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верно φ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”)</a:t>
            </a:r>
            <a:r>
              <a:rPr lang="ru-RU" sz="32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вводя в язык соответствующие операторы.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878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075459" cy="7062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Используя все эти конструкции 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представляется </a:t>
            </a:r>
            <a:r>
              <a:rPr lang="ru-RU" sz="32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целесообраз-ным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ввести в 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язык и </a:t>
            </a:r>
            <a:r>
              <a:rPr lang="ru-RU" sz="32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кванторы пути </a:t>
            </a:r>
            <a:r>
              <a:rPr lang="ru-RU" sz="32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ru-RU" sz="32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ρ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</a:t>
            </a:r>
            <a:r>
              <a:rPr lang="ru-RU" sz="32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ru-RU" sz="32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ρ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которые </a:t>
            </a:r>
            <a:r>
              <a:rPr lang="ru-RU" sz="32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интер-претируются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аналогично кванторам пути логики ветвящегося времени “</a:t>
            </a:r>
            <a:r>
              <a:rPr lang="ru-RU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любой</a:t>
            </a:r>
            <a:r>
              <a:rPr lang="ru-RU" sz="3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возможный путь удовлетворяет свойству ρ</a:t>
            </a: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3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 “</a:t>
            </a:r>
            <a:r>
              <a:rPr lang="ru-RU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</a:t>
            </a:r>
            <a:r>
              <a:rPr lang="ru-RU" sz="36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такой возможный путь, который удовлетворяет свойству ρ</a:t>
            </a:r>
            <a:r>
              <a:rPr lang="ru-RU" sz="32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”.</a:t>
            </a:r>
          </a:p>
          <a:p>
            <a:pPr lvl="0">
              <a:spcAft>
                <a:spcPts val="600"/>
              </a:spcAft>
            </a:pP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Отметим, что определенный ранее формализм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позволяет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ввести и работать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 </a:t>
            </a:r>
            <a:r>
              <a:rPr lang="ru-RU" sz="32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недетерминированными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DL-программа-ми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разрешая, например, создание DL-программ вида [&lt;x := ?&gt; 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или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[&lt;Р := ? &gt; α]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где запись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:=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(Е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это либо </a:t>
            </a:r>
            <a:r>
              <a:rPr lang="ru-RU" sz="32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инди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-видная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переменная х, либо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предикатная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переменная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Р), 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означает "</a:t>
            </a:r>
            <a:r>
              <a:rPr lang="ru-RU" sz="3600" i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присвоить </a:t>
            </a:r>
            <a:r>
              <a:rPr lang="ru-RU" sz="36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 </a:t>
            </a:r>
            <a:r>
              <a:rPr lang="ru-RU" sz="3600" b="1" i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произвольное значение</a:t>
            </a:r>
            <a:r>
              <a:rPr lang="ru-RU" sz="32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и этим значением может быть информация из внешнего </a:t>
            </a:r>
            <a:r>
              <a:rPr lang="ru-RU" sz="32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мира. </a:t>
            </a:r>
            <a:endParaRPr lang="ru-RU" sz="3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24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заключение доклада отметим, что несомненный 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интерес 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изложенного </a:t>
            </a:r>
            <a:r>
              <a:rPr lang="ru-RU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семантического </a:t>
            </a:r>
            <a:r>
              <a:rPr lang="ru-RU" sz="36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динамичес</a:t>
            </a:r>
            <a:r>
              <a:rPr lang="ru-RU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-кого моделирования (</a:t>
            </a:r>
            <a:r>
              <a:rPr lang="en-US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SDM</a:t>
            </a:r>
            <a:r>
              <a:rPr lang="ru-RU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будет 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представлять также такое развитие описанного 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выше базового </a:t>
            </a:r>
            <a:r>
              <a:rPr lang="ru-RU" sz="36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формализ-ма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рамках и средствами которого мы могли бы ставить и решать </a:t>
            </a:r>
            <a:r>
              <a:rPr lang="ru-RU" sz="36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задачи обучения. </a:t>
            </a:r>
            <a:endParaRPr lang="ru-RU" sz="3600" b="1" dirty="0" smtClean="0">
              <a:solidFill>
                <a:prstClr val="black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Во-первых, здесь 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можно воспользоваться</a:t>
            </a:r>
            <a:r>
              <a:rPr lang="ru-RU" sz="36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положениями </a:t>
            </a:r>
            <a:r>
              <a:rPr lang="ru-RU" sz="36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результатами </a:t>
            </a:r>
            <a:r>
              <a:rPr lang="ru-RU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семантического вероятностного вывода, 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развиваемого проф. </a:t>
            </a:r>
            <a:r>
              <a:rPr lang="ru-RU" sz="36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Е.Е.Витяевым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Другой подход – это интеграция на основе </a:t>
            </a:r>
            <a:r>
              <a:rPr lang="ru-RU" sz="3600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оракульной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вычислимости языка с</a:t>
            </a:r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большими языковыми 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ru-RU" sz="3600" b="1" dirty="0" err="1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мультимодальными</a:t>
            </a:r>
            <a:r>
              <a:rPr lang="ru-RU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моделями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LLM </a:t>
            </a:r>
            <a:r>
              <a:rPr lang="ru-RU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</a:t>
            </a:r>
            <a:r>
              <a:rPr lang="en-US" sz="3600" b="1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LMM</a:t>
            </a:r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r>
              <a:rPr lang="ru-RU" sz="3600" dirty="0" smtClean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95029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392" y="11599"/>
            <a:ext cx="4730906" cy="6846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67120" y="3019300"/>
            <a:ext cx="2956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kern="0" dirty="0" smtClean="0">
                <a:solidFill>
                  <a:srgbClr val="002060"/>
                </a:solidFill>
              </a:rPr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379276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27523" y="239987"/>
            <a:ext cx="5364480" cy="12382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prstClr val="white"/>
                </a:solidFill>
              </a:rPr>
              <a:t>АВТОМАТИЗАЦИЯ РЕШЕНИЯ ИНТЕЛЛЕКТУАЛЬНЫХ ЗАДАЧ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6704" y="1970468"/>
            <a:ext cx="5061759" cy="245986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u="sng" dirty="0">
                <a:solidFill>
                  <a:prstClr val="white"/>
                </a:solidFill>
              </a:rPr>
              <a:t>Автоматизация </a:t>
            </a:r>
            <a:r>
              <a:rPr lang="ru-RU" sz="2800" b="1" u="sng" dirty="0">
                <a:solidFill>
                  <a:prstClr val="white"/>
                </a:solidFill>
              </a:rPr>
              <a:t>вычислений</a:t>
            </a:r>
            <a:r>
              <a:rPr lang="ru-RU" sz="3200" b="1" u="sng" dirty="0">
                <a:solidFill>
                  <a:prstClr val="white"/>
                </a:solidFill>
              </a:rPr>
              <a:t> </a:t>
            </a:r>
          </a:p>
          <a:p>
            <a:pPr algn="ctr"/>
            <a:r>
              <a:rPr lang="ru-RU" sz="2400" dirty="0">
                <a:solidFill>
                  <a:prstClr val="white"/>
                </a:solidFill>
              </a:rPr>
              <a:t>(модели вычислений, </a:t>
            </a:r>
            <a:r>
              <a:rPr lang="ru-RU" sz="2400" dirty="0" smtClean="0">
                <a:solidFill>
                  <a:prstClr val="white"/>
                </a:solidFill>
              </a:rPr>
              <a:t>языки </a:t>
            </a:r>
            <a:r>
              <a:rPr lang="ru-RU" sz="2400" dirty="0">
                <a:solidFill>
                  <a:prstClr val="white"/>
                </a:solidFill>
              </a:rPr>
              <a:t>и системы </a:t>
            </a:r>
            <a:r>
              <a:rPr lang="ru-RU" sz="2400" dirty="0" smtClean="0">
                <a:solidFill>
                  <a:prstClr val="white"/>
                </a:solidFill>
              </a:rPr>
              <a:t>выполнимых спецификаций, программирования </a:t>
            </a:r>
            <a:r>
              <a:rPr lang="ru-RU" sz="2400" dirty="0">
                <a:solidFill>
                  <a:prstClr val="white"/>
                </a:solidFill>
              </a:rPr>
              <a:t>и моделирования</a:t>
            </a:r>
            <a:r>
              <a:rPr lang="ru-RU" sz="2400" b="1" dirty="0">
                <a:solidFill>
                  <a:prstClr val="white"/>
                </a:solidFill>
              </a:rPr>
              <a:t>)  </a:t>
            </a:r>
          </a:p>
        </p:txBody>
      </p:sp>
      <p:sp>
        <p:nvSpPr>
          <p:cNvPr id="4" name="Стрелка вниз 3"/>
          <p:cNvSpPr/>
          <p:nvPr/>
        </p:nvSpPr>
        <p:spPr>
          <a:xfrm rot="2330852">
            <a:off x="3776776" y="1502963"/>
            <a:ext cx="478361" cy="453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Стрелка вниз 4"/>
          <p:cNvSpPr/>
          <p:nvPr/>
        </p:nvSpPr>
        <p:spPr>
          <a:xfrm rot="19036551">
            <a:off x="8285890" y="1503351"/>
            <a:ext cx="455740" cy="472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33901" y="1970468"/>
            <a:ext cx="5633603" cy="2539850"/>
          </a:xfrm>
          <a:prstGeom prst="rect">
            <a:avLst/>
          </a:prstGeom>
          <a:solidFill>
            <a:srgbClr val="851C0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u="sng" dirty="0">
                <a:solidFill>
                  <a:prstClr val="white"/>
                </a:solidFill>
              </a:rPr>
              <a:t>Автоматизация </a:t>
            </a:r>
            <a:r>
              <a:rPr lang="ru-RU" sz="2800" b="1" u="sng" dirty="0">
                <a:solidFill>
                  <a:prstClr val="white"/>
                </a:solidFill>
              </a:rPr>
              <a:t>рассуждений, обучения, прогнозирования, планирования, проектирования, управления, принятия решений, анализа данных, поиска, …</a:t>
            </a:r>
          </a:p>
          <a:p>
            <a:pPr algn="ctr"/>
            <a:r>
              <a:rPr lang="ru-RU" sz="2400" b="1" dirty="0">
                <a:solidFill>
                  <a:prstClr val="white"/>
                </a:solidFill>
              </a:rPr>
              <a:t>(системы искусственного интеллекта)</a:t>
            </a:r>
          </a:p>
        </p:txBody>
      </p:sp>
      <p:sp>
        <p:nvSpPr>
          <p:cNvPr id="7" name="Стрелка вниз 6"/>
          <p:cNvSpPr/>
          <p:nvPr/>
        </p:nvSpPr>
        <p:spPr>
          <a:xfrm rot="19201700">
            <a:off x="4167261" y="4592633"/>
            <a:ext cx="455740" cy="548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44925" y="5137950"/>
            <a:ext cx="4970676" cy="168669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prstClr val="white"/>
                </a:solidFill>
              </a:rPr>
              <a:t>Гибридные задачи </a:t>
            </a:r>
            <a:r>
              <a:rPr lang="ru-RU" sz="2400" b="1" dirty="0">
                <a:solidFill>
                  <a:prstClr val="white"/>
                </a:solidFill>
              </a:rPr>
              <a:t>(математические и эвристические модели, спецпроцессоры ИИ, …)</a:t>
            </a:r>
          </a:p>
        </p:txBody>
      </p:sp>
      <p:sp>
        <p:nvSpPr>
          <p:cNvPr id="11" name="Стрелка вниз 10"/>
          <p:cNvSpPr/>
          <p:nvPr/>
        </p:nvSpPr>
        <p:spPr>
          <a:xfrm rot="2072242">
            <a:off x="7797564" y="4595183"/>
            <a:ext cx="455740" cy="528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Двойная стрелка влево/вправо 8"/>
          <p:cNvSpPr/>
          <p:nvPr/>
        </p:nvSpPr>
        <p:spPr>
          <a:xfrm>
            <a:off x="5489094" y="2958084"/>
            <a:ext cx="894176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Полилиния 11"/>
          <p:cNvSpPr/>
          <p:nvPr/>
        </p:nvSpPr>
        <p:spPr>
          <a:xfrm>
            <a:off x="53527" y="1478280"/>
            <a:ext cx="5577378" cy="3492965"/>
          </a:xfrm>
          <a:custGeom>
            <a:avLst/>
            <a:gdLst>
              <a:gd name="connsiteX0" fmla="*/ 2148840 w 5858435"/>
              <a:gd name="connsiteY0" fmla="*/ 426720 h 3154680"/>
              <a:gd name="connsiteX1" fmla="*/ 2072640 w 5858435"/>
              <a:gd name="connsiteY1" fmla="*/ 411480 h 3154680"/>
              <a:gd name="connsiteX2" fmla="*/ 1249680 w 5858435"/>
              <a:gd name="connsiteY2" fmla="*/ 457200 h 3154680"/>
              <a:gd name="connsiteX3" fmla="*/ 1203960 w 5858435"/>
              <a:gd name="connsiteY3" fmla="*/ 472440 h 3154680"/>
              <a:gd name="connsiteX4" fmla="*/ 1036320 w 5858435"/>
              <a:gd name="connsiteY4" fmla="*/ 502920 h 3154680"/>
              <a:gd name="connsiteX5" fmla="*/ 868680 w 5858435"/>
              <a:gd name="connsiteY5" fmla="*/ 548640 h 3154680"/>
              <a:gd name="connsiteX6" fmla="*/ 731520 w 5858435"/>
              <a:gd name="connsiteY6" fmla="*/ 579120 h 3154680"/>
              <a:gd name="connsiteX7" fmla="*/ 670560 w 5858435"/>
              <a:gd name="connsiteY7" fmla="*/ 594360 h 3154680"/>
              <a:gd name="connsiteX8" fmla="*/ 609600 w 5858435"/>
              <a:gd name="connsiteY8" fmla="*/ 624840 h 3154680"/>
              <a:gd name="connsiteX9" fmla="*/ 487680 w 5858435"/>
              <a:gd name="connsiteY9" fmla="*/ 655320 h 3154680"/>
              <a:gd name="connsiteX10" fmla="*/ 441960 w 5858435"/>
              <a:gd name="connsiteY10" fmla="*/ 670560 h 3154680"/>
              <a:gd name="connsiteX11" fmla="*/ 350520 w 5858435"/>
              <a:gd name="connsiteY11" fmla="*/ 731520 h 3154680"/>
              <a:gd name="connsiteX12" fmla="*/ 198120 w 5858435"/>
              <a:gd name="connsiteY12" fmla="*/ 822960 h 3154680"/>
              <a:gd name="connsiteX13" fmla="*/ 106680 w 5858435"/>
              <a:gd name="connsiteY13" fmla="*/ 914400 h 3154680"/>
              <a:gd name="connsiteX14" fmla="*/ 91440 w 5858435"/>
              <a:gd name="connsiteY14" fmla="*/ 975360 h 3154680"/>
              <a:gd name="connsiteX15" fmla="*/ 45720 w 5858435"/>
              <a:gd name="connsiteY15" fmla="*/ 1066800 h 3154680"/>
              <a:gd name="connsiteX16" fmla="*/ 15240 w 5858435"/>
              <a:gd name="connsiteY16" fmla="*/ 1219200 h 3154680"/>
              <a:gd name="connsiteX17" fmla="*/ 0 w 5858435"/>
              <a:gd name="connsiteY17" fmla="*/ 1371600 h 3154680"/>
              <a:gd name="connsiteX18" fmla="*/ 15240 w 5858435"/>
              <a:gd name="connsiteY18" fmla="*/ 1981200 h 3154680"/>
              <a:gd name="connsiteX19" fmla="*/ 45720 w 5858435"/>
              <a:gd name="connsiteY19" fmla="*/ 2072640 h 3154680"/>
              <a:gd name="connsiteX20" fmla="*/ 76200 w 5858435"/>
              <a:gd name="connsiteY20" fmla="*/ 2194560 h 3154680"/>
              <a:gd name="connsiteX21" fmla="*/ 137160 w 5858435"/>
              <a:gd name="connsiteY21" fmla="*/ 2255520 h 3154680"/>
              <a:gd name="connsiteX22" fmla="*/ 213360 w 5858435"/>
              <a:gd name="connsiteY22" fmla="*/ 2392680 h 3154680"/>
              <a:gd name="connsiteX23" fmla="*/ 243840 w 5858435"/>
              <a:gd name="connsiteY23" fmla="*/ 2453640 h 3154680"/>
              <a:gd name="connsiteX24" fmla="*/ 289560 w 5858435"/>
              <a:gd name="connsiteY24" fmla="*/ 2499360 h 3154680"/>
              <a:gd name="connsiteX25" fmla="*/ 426720 w 5858435"/>
              <a:gd name="connsiteY25" fmla="*/ 2651760 h 3154680"/>
              <a:gd name="connsiteX26" fmla="*/ 472440 w 5858435"/>
              <a:gd name="connsiteY26" fmla="*/ 2667000 h 3154680"/>
              <a:gd name="connsiteX27" fmla="*/ 518160 w 5858435"/>
              <a:gd name="connsiteY27" fmla="*/ 2712720 h 3154680"/>
              <a:gd name="connsiteX28" fmla="*/ 563880 w 5858435"/>
              <a:gd name="connsiteY28" fmla="*/ 2727960 h 3154680"/>
              <a:gd name="connsiteX29" fmla="*/ 624840 w 5858435"/>
              <a:gd name="connsiteY29" fmla="*/ 2758440 h 3154680"/>
              <a:gd name="connsiteX30" fmla="*/ 670560 w 5858435"/>
              <a:gd name="connsiteY30" fmla="*/ 2804160 h 3154680"/>
              <a:gd name="connsiteX31" fmla="*/ 731520 w 5858435"/>
              <a:gd name="connsiteY31" fmla="*/ 2819400 h 3154680"/>
              <a:gd name="connsiteX32" fmla="*/ 792480 w 5858435"/>
              <a:gd name="connsiteY32" fmla="*/ 2849880 h 3154680"/>
              <a:gd name="connsiteX33" fmla="*/ 838200 w 5858435"/>
              <a:gd name="connsiteY33" fmla="*/ 2865120 h 3154680"/>
              <a:gd name="connsiteX34" fmla="*/ 868680 w 5858435"/>
              <a:gd name="connsiteY34" fmla="*/ 2910840 h 3154680"/>
              <a:gd name="connsiteX35" fmla="*/ 960120 w 5858435"/>
              <a:gd name="connsiteY35" fmla="*/ 2941320 h 3154680"/>
              <a:gd name="connsiteX36" fmla="*/ 1005840 w 5858435"/>
              <a:gd name="connsiteY36" fmla="*/ 2956560 h 3154680"/>
              <a:gd name="connsiteX37" fmla="*/ 1066800 w 5858435"/>
              <a:gd name="connsiteY37" fmla="*/ 2971800 h 3154680"/>
              <a:gd name="connsiteX38" fmla="*/ 1127760 w 5858435"/>
              <a:gd name="connsiteY38" fmla="*/ 3002280 h 3154680"/>
              <a:gd name="connsiteX39" fmla="*/ 1219200 w 5858435"/>
              <a:gd name="connsiteY39" fmla="*/ 3017520 h 3154680"/>
              <a:gd name="connsiteX40" fmla="*/ 1356360 w 5858435"/>
              <a:gd name="connsiteY40" fmla="*/ 3048000 h 3154680"/>
              <a:gd name="connsiteX41" fmla="*/ 1478280 w 5858435"/>
              <a:gd name="connsiteY41" fmla="*/ 3063240 h 3154680"/>
              <a:gd name="connsiteX42" fmla="*/ 1554480 w 5858435"/>
              <a:gd name="connsiteY42" fmla="*/ 3078480 h 3154680"/>
              <a:gd name="connsiteX43" fmla="*/ 1828800 w 5858435"/>
              <a:gd name="connsiteY43" fmla="*/ 3108960 h 3154680"/>
              <a:gd name="connsiteX44" fmla="*/ 1950720 w 5858435"/>
              <a:gd name="connsiteY44" fmla="*/ 3124200 h 3154680"/>
              <a:gd name="connsiteX45" fmla="*/ 2392680 w 5858435"/>
              <a:gd name="connsiteY45" fmla="*/ 3154680 h 3154680"/>
              <a:gd name="connsiteX46" fmla="*/ 3916680 w 5858435"/>
              <a:gd name="connsiteY46" fmla="*/ 3139440 h 3154680"/>
              <a:gd name="connsiteX47" fmla="*/ 3977640 w 5858435"/>
              <a:gd name="connsiteY47" fmla="*/ 3124200 h 3154680"/>
              <a:gd name="connsiteX48" fmla="*/ 4069080 w 5858435"/>
              <a:gd name="connsiteY48" fmla="*/ 3093720 h 3154680"/>
              <a:gd name="connsiteX49" fmla="*/ 4221480 w 5858435"/>
              <a:gd name="connsiteY49" fmla="*/ 3063240 h 3154680"/>
              <a:gd name="connsiteX50" fmla="*/ 4328160 w 5858435"/>
              <a:gd name="connsiteY50" fmla="*/ 3048000 h 3154680"/>
              <a:gd name="connsiteX51" fmla="*/ 4541520 w 5858435"/>
              <a:gd name="connsiteY51" fmla="*/ 3002280 h 3154680"/>
              <a:gd name="connsiteX52" fmla="*/ 4953000 w 5858435"/>
              <a:gd name="connsiteY52" fmla="*/ 2941320 h 3154680"/>
              <a:gd name="connsiteX53" fmla="*/ 5013960 w 5858435"/>
              <a:gd name="connsiteY53" fmla="*/ 2910840 h 3154680"/>
              <a:gd name="connsiteX54" fmla="*/ 5120640 w 5858435"/>
              <a:gd name="connsiteY54" fmla="*/ 2880360 h 3154680"/>
              <a:gd name="connsiteX55" fmla="*/ 5273040 w 5858435"/>
              <a:gd name="connsiteY55" fmla="*/ 2804160 h 3154680"/>
              <a:gd name="connsiteX56" fmla="*/ 5334000 w 5858435"/>
              <a:gd name="connsiteY56" fmla="*/ 2773680 h 3154680"/>
              <a:gd name="connsiteX57" fmla="*/ 5379720 w 5858435"/>
              <a:gd name="connsiteY57" fmla="*/ 2727960 h 3154680"/>
              <a:gd name="connsiteX58" fmla="*/ 5455920 w 5858435"/>
              <a:gd name="connsiteY58" fmla="*/ 2697480 h 3154680"/>
              <a:gd name="connsiteX59" fmla="*/ 5623560 w 5858435"/>
              <a:gd name="connsiteY59" fmla="*/ 2560320 h 3154680"/>
              <a:gd name="connsiteX60" fmla="*/ 5715000 w 5858435"/>
              <a:gd name="connsiteY60" fmla="*/ 2407920 h 3154680"/>
              <a:gd name="connsiteX61" fmla="*/ 5791200 w 5858435"/>
              <a:gd name="connsiteY61" fmla="*/ 2225040 h 3154680"/>
              <a:gd name="connsiteX62" fmla="*/ 5806440 w 5858435"/>
              <a:gd name="connsiteY62" fmla="*/ 2072640 h 3154680"/>
              <a:gd name="connsiteX63" fmla="*/ 5836920 w 5858435"/>
              <a:gd name="connsiteY63" fmla="*/ 1981200 h 3154680"/>
              <a:gd name="connsiteX64" fmla="*/ 5791200 w 5858435"/>
              <a:gd name="connsiteY64" fmla="*/ 1188720 h 3154680"/>
              <a:gd name="connsiteX65" fmla="*/ 5730240 w 5858435"/>
              <a:gd name="connsiteY65" fmla="*/ 1097280 h 3154680"/>
              <a:gd name="connsiteX66" fmla="*/ 5669280 w 5858435"/>
              <a:gd name="connsiteY66" fmla="*/ 960120 h 3154680"/>
              <a:gd name="connsiteX67" fmla="*/ 5501640 w 5858435"/>
              <a:gd name="connsiteY67" fmla="*/ 792480 h 3154680"/>
              <a:gd name="connsiteX68" fmla="*/ 5394960 w 5858435"/>
              <a:gd name="connsiteY68" fmla="*/ 670560 h 3154680"/>
              <a:gd name="connsiteX69" fmla="*/ 5334000 w 5858435"/>
              <a:gd name="connsiteY69" fmla="*/ 624840 h 3154680"/>
              <a:gd name="connsiteX70" fmla="*/ 5288280 w 5858435"/>
              <a:gd name="connsiteY70" fmla="*/ 579120 h 3154680"/>
              <a:gd name="connsiteX71" fmla="*/ 5227320 w 5858435"/>
              <a:gd name="connsiteY71" fmla="*/ 548640 h 3154680"/>
              <a:gd name="connsiteX72" fmla="*/ 5166360 w 5858435"/>
              <a:gd name="connsiteY72" fmla="*/ 502920 h 3154680"/>
              <a:gd name="connsiteX73" fmla="*/ 5013960 w 5858435"/>
              <a:gd name="connsiteY73" fmla="*/ 426720 h 3154680"/>
              <a:gd name="connsiteX74" fmla="*/ 4831080 w 5858435"/>
              <a:gd name="connsiteY74" fmla="*/ 320040 h 3154680"/>
              <a:gd name="connsiteX75" fmla="*/ 4724400 w 5858435"/>
              <a:gd name="connsiteY75" fmla="*/ 259080 h 3154680"/>
              <a:gd name="connsiteX76" fmla="*/ 4541520 w 5858435"/>
              <a:gd name="connsiteY76" fmla="*/ 213360 h 3154680"/>
              <a:gd name="connsiteX77" fmla="*/ 4419600 w 5858435"/>
              <a:gd name="connsiteY77" fmla="*/ 152400 h 3154680"/>
              <a:gd name="connsiteX78" fmla="*/ 4328160 w 5858435"/>
              <a:gd name="connsiteY78" fmla="*/ 137160 h 3154680"/>
              <a:gd name="connsiteX79" fmla="*/ 4267200 w 5858435"/>
              <a:gd name="connsiteY79" fmla="*/ 121920 h 3154680"/>
              <a:gd name="connsiteX80" fmla="*/ 4175760 w 5858435"/>
              <a:gd name="connsiteY80" fmla="*/ 106680 h 3154680"/>
              <a:gd name="connsiteX81" fmla="*/ 4114800 w 5858435"/>
              <a:gd name="connsiteY81" fmla="*/ 91440 h 3154680"/>
              <a:gd name="connsiteX82" fmla="*/ 3870960 w 5858435"/>
              <a:gd name="connsiteY82" fmla="*/ 45720 h 3154680"/>
              <a:gd name="connsiteX83" fmla="*/ 3733800 w 5858435"/>
              <a:gd name="connsiteY83" fmla="*/ 15240 h 3154680"/>
              <a:gd name="connsiteX84" fmla="*/ 3459480 w 5858435"/>
              <a:gd name="connsiteY84" fmla="*/ 0 h 3154680"/>
              <a:gd name="connsiteX85" fmla="*/ 2133600 w 5858435"/>
              <a:gd name="connsiteY85" fmla="*/ 15240 h 3154680"/>
              <a:gd name="connsiteX86" fmla="*/ 2072640 w 5858435"/>
              <a:gd name="connsiteY86" fmla="*/ 30480 h 3154680"/>
              <a:gd name="connsiteX87" fmla="*/ 1798320 w 5858435"/>
              <a:gd name="connsiteY87" fmla="*/ 60960 h 3154680"/>
              <a:gd name="connsiteX88" fmla="*/ 1554480 w 5858435"/>
              <a:gd name="connsiteY88" fmla="*/ 91440 h 3154680"/>
              <a:gd name="connsiteX89" fmla="*/ 1295400 w 5858435"/>
              <a:gd name="connsiteY89" fmla="*/ 91440 h 315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858435" h="3154680">
                <a:moveTo>
                  <a:pt x="2148840" y="426720"/>
                </a:moveTo>
                <a:cubicBezTo>
                  <a:pt x="2123440" y="421640"/>
                  <a:pt x="2098538" y="410982"/>
                  <a:pt x="2072640" y="411480"/>
                </a:cubicBezTo>
                <a:cubicBezTo>
                  <a:pt x="1462370" y="423216"/>
                  <a:pt x="1571605" y="411211"/>
                  <a:pt x="1249680" y="457200"/>
                </a:cubicBezTo>
                <a:cubicBezTo>
                  <a:pt x="1234440" y="462280"/>
                  <a:pt x="1219642" y="468955"/>
                  <a:pt x="1203960" y="472440"/>
                </a:cubicBezTo>
                <a:cubicBezTo>
                  <a:pt x="1081673" y="499615"/>
                  <a:pt x="1147260" y="475185"/>
                  <a:pt x="1036320" y="502920"/>
                </a:cubicBezTo>
                <a:cubicBezTo>
                  <a:pt x="918129" y="532468"/>
                  <a:pt x="1091535" y="511497"/>
                  <a:pt x="868680" y="548640"/>
                </a:cubicBezTo>
                <a:cubicBezTo>
                  <a:pt x="703661" y="576143"/>
                  <a:pt x="836569" y="549106"/>
                  <a:pt x="731520" y="579120"/>
                </a:cubicBezTo>
                <a:cubicBezTo>
                  <a:pt x="711381" y="584874"/>
                  <a:pt x="690172" y="587006"/>
                  <a:pt x="670560" y="594360"/>
                </a:cubicBezTo>
                <a:cubicBezTo>
                  <a:pt x="649288" y="602337"/>
                  <a:pt x="630482" y="615891"/>
                  <a:pt x="609600" y="624840"/>
                </a:cubicBezTo>
                <a:cubicBezTo>
                  <a:pt x="560829" y="645742"/>
                  <a:pt x="544928" y="641008"/>
                  <a:pt x="487680" y="655320"/>
                </a:cubicBezTo>
                <a:cubicBezTo>
                  <a:pt x="472095" y="659216"/>
                  <a:pt x="456003" y="662758"/>
                  <a:pt x="441960" y="670560"/>
                </a:cubicBezTo>
                <a:cubicBezTo>
                  <a:pt x="409938" y="688350"/>
                  <a:pt x="383285" y="715137"/>
                  <a:pt x="350520" y="731520"/>
                </a:cubicBezTo>
                <a:cubicBezTo>
                  <a:pt x="302416" y="755572"/>
                  <a:pt x="234901" y="786179"/>
                  <a:pt x="198120" y="822960"/>
                </a:cubicBezTo>
                <a:lnTo>
                  <a:pt x="106680" y="914400"/>
                </a:lnTo>
                <a:cubicBezTo>
                  <a:pt x="101600" y="934720"/>
                  <a:pt x="99691" y="956108"/>
                  <a:pt x="91440" y="975360"/>
                </a:cubicBezTo>
                <a:cubicBezTo>
                  <a:pt x="34190" y="1108943"/>
                  <a:pt x="82416" y="938366"/>
                  <a:pt x="45720" y="1066800"/>
                </a:cubicBezTo>
                <a:cubicBezTo>
                  <a:pt x="31140" y="1117829"/>
                  <a:pt x="21893" y="1165976"/>
                  <a:pt x="15240" y="1219200"/>
                </a:cubicBezTo>
                <a:cubicBezTo>
                  <a:pt x="8908" y="1269859"/>
                  <a:pt x="5080" y="1320800"/>
                  <a:pt x="0" y="1371600"/>
                </a:cubicBezTo>
                <a:cubicBezTo>
                  <a:pt x="5080" y="1574800"/>
                  <a:pt x="2012" y="1778367"/>
                  <a:pt x="15240" y="1981200"/>
                </a:cubicBezTo>
                <a:cubicBezTo>
                  <a:pt x="17331" y="2013261"/>
                  <a:pt x="37928" y="2041471"/>
                  <a:pt x="45720" y="2072640"/>
                </a:cubicBezTo>
                <a:cubicBezTo>
                  <a:pt x="55880" y="2113280"/>
                  <a:pt x="46579" y="2164939"/>
                  <a:pt x="76200" y="2194560"/>
                </a:cubicBezTo>
                <a:lnTo>
                  <a:pt x="137160" y="2255520"/>
                </a:lnTo>
                <a:cubicBezTo>
                  <a:pt x="179304" y="2381953"/>
                  <a:pt x="108554" y="2183067"/>
                  <a:pt x="213360" y="2392680"/>
                </a:cubicBezTo>
                <a:cubicBezTo>
                  <a:pt x="223520" y="2413000"/>
                  <a:pt x="230635" y="2435153"/>
                  <a:pt x="243840" y="2453640"/>
                </a:cubicBezTo>
                <a:cubicBezTo>
                  <a:pt x="256367" y="2471178"/>
                  <a:pt x="275534" y="2482996"/>
                  <a:pt x="289560" y="2499360"/>
                </a:cubicBezTo>
                <a:cubicBezTo>
                  <a:pt x="323888" y="2539409"/>
                  <a:pt x="380544" y="2636368"/>
                  <a:pt x="426720" y="2651760"/>
                </a:cubicBezTo>
                <a:lnTo>
                  <a:pt x="472440" y="2667000"/>
                </a:lnTo>
                <a:cubicBezTo>
                  <a:pt x="487680" y="2682240"/>
                  <a:pt x="500227" y="2700765"/>
                  <a:pt x="518160" y="2712720"/>
                </a:cubicBezTo>
                <a:cubicBezTo>
                  <a:pt x="531526" y="2721631"/>
                  <a:pt x="549115" y="2721632"/>
                  <a:pt x="563880" y="2727960"/>
                </a:cubicBezTo>
                <a:cubicBezTo>
                  <a:pt x="584762" y="2736909"/>
                  <a:pt x="606353" y="2745235"/>
                  <a:pt x="624840" y="2758440"/>
                </a:cubicBezTo>
                <a:cubicBezTo>
                  <a:pt x="642378" y="2770967"/>
                  <a:pt x="651847" y="2793467"/>
                  <a:pt x="670560" y="2804160"/>
                </a:cubicBezTo>
                <a:cubicBezTo>
                  <a:pt x="688746" y="2814552"/>
                  <a:pt x="711908" y="2812046"/>
                  <a:pt x="731520" y="2819400"/>
                </a:cubicBezTo>
                <a:cubicBezTo>
                  <a:pt x="752792" y="2827377"/>
                  <a:pt x="771598" y="2840931"/>
                  <a:pt x="792480" y="2849880"/>
                </a:cubicBezTo>
                <a:cubicBezTo>
                  <a:pt x="807245" y="2856208"/>
                  <a:pt x="822960" y="2860040"/>
                  <a:pt x="838200" y="2865120"/>
                </a:cubicBezTo>
                <a:cubicBezTo>
                  <a:pt x="848360" y="2880360"/>
                  <a:pt x="853148" y="2901132"/>
                  <a:pt x="868680" y="2910840"/>
                </a:cubicBezTo>
                <a:cubicBezTo>
                  <a:pt x="895925" y="2927868"/>
                  <a:pt x="929640" y="2931160"/>
                  <a:pt x="960120" y="2941320"/>
                </a:cubicBezTo>
                <a:cubicBezTo>
                  <a:pt x="975360" y="2946400"/>
                  <a:pt x="990255" y="2952664"/>
                  <a:pt x="1005840" y="2956560"/>
                </a:cubicBezTo>
                <a:cubicBezTo>
                  <a:pt x="1026160" y="2961640"/>
                  <a:pt x="1047188" y="2964446"/>
                  <a:pt x="1066800" y="2971800"/>
                </a:cubicBezTo>
                <a:cubicBezTo>
                  <a:pt x="1088072" y="2979777"/>
                  <a:pt x="1106000" y="2995752"/>
                  <a:pt x="1127760" y="3002280"/>
                </a:cubicBezTo>
                <a:cubicBezTo>
                  <a:pt x="1157357" y="3011159"/>
                  <a:pt x="1188900" y="3011460"/>
                  <a:pt x="1219200" y="3017520"/>
                </a:cubicBezTo>
                <a:cubicBezTo>
                  <a:pt x="1320330" y="3037746"/>
                  <a:pt x="1241021" y="3030256"/>
                  <a:pt x="1356360" y="3048000"/>
                </a:cubicBezTo>
                <a:cubicBezTo>
                  <a:pt x="1396840" y="3054228"/>
                  <a:pt x="1437800" y="3057012"/>
                  <a:pt x="1478280" y="3063240"/>
                </a:cubicBezTo>
                <a:cubicBezTo>
                  <a:pt x="1503882" y="3067179"/>
                  <a:pt x="1528795" y="3075130"/>
                  <a:pt x="1554480" y="3078480"/>
                </a:cubicBezTo>
                <a:cubicBezTo>
                  <a:pt x="1645710" y="3090380"/>
                  <a:pt x="1737508" y="3097548"/>
                  <a:pt x="1828800" y="3108960"/>
                </a:cubicBezTo>
                <a:cubicBezTo>
                  <a:pt x="1869440" y="3114040"/>
                  <a:pt x="1909876" y="3121174"/>
                  <a:pt x="1950720" y="3124200"/>
                </a:cubicBezTo>
                <a:cubicBezTo>
                  <a:pt x="2572915" y="3170288"/>
                  <a:pt x="1995335" y="3114945"/>
                  <a:pt x="2392680" y="3154680"/>
                </a:cubicBezTo>
                <a:lnTo>
                  <a:pt x="3916680" y="3139440"/>
                </a:lnTo>
                <a:cubicBezTo>
                  <a:pt x="3937622" y="3139037"/>
                  <a:pt x="3957578" y="3130219"/>
                  <a:pt x="3977640" y="3124200"/>
                </a:cubicBezTo>
                <a:cubicBezTo>
                  <a:pt x="4008414" y="3114968"/>
                  <a:pt x="4037575" y="3100021"/>
                  <a:pt x="4069080" y="3093720"/>
                </a:cubicBezTo>
                <a:cubicBezTo>
                  <a:pt x="4119880" y="3083560"/>
                  <a:pt x="4170195" y="3070566"/>
                  <a:pt x="4221480" y="3063240"/>
                </a:cubicBezTo>
                <a:cubicBezTo>
                  <a:pt x="4257040" y="3058160"/>
                  <a:pt x="4292873" y="3054721"/>
                  <a:pt x="4328160" y="3048000"/>
                </a:cubicBezTo>
                <a:cubicBezTo>
                  <a:pt x="4399610" y="3034390"/>
                  <a:pt x="4469571" y="3012939"/>
                  <a:pt x="4541520" y="3002280"/>
                </a:cubicBezTo>
                <a:lnTo>
                  <a:pt x="4953000" y="2941320"/>
                </a:lnTo>
                <a:cubicBezTo>
                  <a:pt x="4973320" y="2931160"/>
                  <a:pt x="4992688" y="2918817"/>
                  <a:pt x="5013960" y="2910840"/>
                </a:cubicBezTo>
                <a:cubicBezTo>
                  <a:pt x="5074374" y="2888185"/>
                  <a:pt x="5067421" y="2904922"/>
                  <a:pt x="5120640" y="2880360"/>
                </a:cubicBezTo>
                <a:cubicBezTo>
                  <a:pt x="5172209" y="2856559"/>
                  <a:pt x="5222240" y="2829560"/>
                  <a:pt x="5273040" y="2804160"/>
                </a:cubicBezTo>
                <a:cubicBezTo>
                  <a:pt x="5293360" y="2794000"/>
                  <a:pt x="5317936" y="2789744"/>
                  <a:pt x="5334000" y="2773680"/>
                </a:cubicBezTo>
                <a:cubicBezTo>
                  <a:pt x="5349240" y="2758440"/>
                  <a:pt x="5361443" y="2739383"/>
                  <a:pt x="5379720" y="2727960"/>
                </a:cubicBezTo>
                <a:cubicBezTo>
                  <a:pt x="5402918" y="2713461"/>
                  <a:pt x="5430520" y="2707640"/>
                  <a:pt x="5455920" y="2697480"/>
                </a:cubicBezTo>
                <a:cubicBezTo>
                  <a:pt x="5578664" y="2574736"/>
                  <a:pt x="5517620" y="2613290"/>
                  <a:pt x="5623560" y="2560320"/>
                </a:cubicBezTo>
                <a:cubicBezTo>
                  <a:pt x="5669644" y="2491194"/>
                  <a:pt x="5685178" y="2476084"/>
                  <a:pt x="5715000" y="2407920"/>
                </a:cubicBezTo>
                <a:cubicBezTo>
                  <a:pt x="5741470" y="2347417"/>
                  <a:pt x="5791200" y="2225040"/>
                  <a:pt x="5791200" y="2225040"/>
                </a:cubicBezTo>
                <a:cubicBezTo>
                  <a:pt x="5796280" y="2174240"/>
                  <a:pt x="5797031" y="2122819"/>
                  <a:pt x="5806440" y="2072640"/>
                </a:cubicBezTo>
                <a:cubicBezTo>
                  <a:pt x="5812361" y="2041062"/>
                  <a:pt x="5836920" y="1981200"/>
                  <a:pt x="5836920" y="1981200"/>
                </a:cubicBezTo>
                <a:cubicBezTo>
                  <a:pt x="5836454" y="1959283"/>
                  <a:pt x="5908614" y="1403980"/>
                  <a:pt x="5791200" y="1188720"/>
                </a:cubicBezTo>
                <a:cubicBezTo>
                  <a:pt x="5773658" y="1156561"/>
                  <a:pt x="5750560" y="1127760"/>
                  <a:pt x="5730240" y="1097280"/>
                </a:cubicBezTo>
                <a:cubicBezTo>
                  <a:pt x="5715140" y="1036879"/>
                  <a:pt x="5715419" y="1012850"/>
                  <a:pt x="5669280" y="960120"/>
                </a:cubicBezTo>
                <a:cubicBezTo>
                  <a:pt x="5617241" y="900647"/>
                  <a:pt x="5545476" y="858234"/>
                  <a:pt x="5501640" y="792480"/>
                </a:cubicBezTo>
                <a:cubicBezTo>
                  <a:pt x="5459500" y="729270"/>
                  <a:pt x="5467902" y="735397"/>
                  <a:pt x="5394960" y="670560"/>
                </a:cubicBezTo>
                <a:cubicBezTo>
                  <a:pt x="5375976" y="653685"/>
                  <a:pt x="5353285" y="641370"/>
                  <a:pt x="5334000" y="624840"/>
                </a:cubicBezTo>
                <a:cubicBezTo>
                  <a:pt x="5317636" y="610814"/>
                  <a:pt x="5305818" y="591647"/>
                  <a:pt x="5288280" y="579120"/>
                </a:cubicBezTo>
                <a:cubicBezTo>
                  <a:pt x="5269793" y="565915"/>
                  <a:pt x="5246585" y="560681"/>
                  <a:pt x="5227320" y="548640"/>
                </a:cubicBezTo>
                <a:cubicBezTo>
                  <a:pt x="5205781" y="535178"/>
                  <a:pt x="5188413" y="515522"/>
                  <a:pt x="5166360" y="502920"/>
                </a:cubicBezTo>
                <a:cubicBezTo>
                  <a:pt x="5117047" y="474741"/>
                  <a:pt x="5058310" y="462200"/>
                  <a:pt x="5013960" y="426720"/>
                </a:cubicBezTo>
                <a:cubicBezTo>
                  <a:pt x="4880209" y="319719"/>
                  <a:pt x="5000176" y="404588"/>
                  <a:pt x="4831080" y="320040"/>
                </a:cubicBezTo>
                <a:cubicBezTo>
                  <a:pt x="4794448" y="301724"/>
                  <a:pt x="4761587" y="276243"/>
                  <a:pt x="4724400" y="259080"/>
                </a:cubicBezTo>
                <a:cubicBezTo>
                  <a:pt x="4656147" y="227579"/>
                  <a:pt x="4614157" y="225466"/>
                  <a:pt x="4541520" y="213360"/>
                </a:cubicBezTo>
                <a:cubicBezTo>
                  <a:pt x="4500880" y="193040"/>
                  <a:pt x="4462390" y="167682"/>
                  <a:pt x="4419600" y="152400"/>
                </a:cubicBezTo>
                <a:cubicBezTo>
                  <a:pt x="4390500" y="142007"/>
                  <a:pt x="4358460" y="143220"/>
                  <a:pt x="4328160" y="137160"/>
                </a:cubicBezTo>
                <a:cubicBezTo>
                  <a:pt x="4307621" y="133052"/>
                  <a:pt x="4287739" y="126028"/>
                  <a:pt x="4267200" y="121920"/>
                </a:cubicBezTo>
                <a:cubicBezTo>
                  <a:pt x="4236900" y="115860"/>
                  <a:pt x="4206060" y="112740"/>
                  <a:pt x="4175760" y="106680"/>
                </a:cubicBezTo>
                <a:cubicBezTo>
                  <a:pt x="4155221" y="102572"/>
                  <a:pt x="4135339" y="95548"/>
                  <a:pt x="4114800" y="91440"/>
                </a:cubicBezTo>
                <a:cubicBezTo>
                  <a:pt x="4033709" y="75222"/>
                  <a:pt x="3952051" y="61938"/>
                  <a:pt x="3870960" y="45720"/>
                </a:cubicBezTo>
                <a:cubicBezTo>
                  <a:pt x="3825034" y="36535"/>
                  <a:pt x="3780349" y="20412"/>
                  <a:pt x="3733800" y="15240"/>
                </a:cubicBezTo>
                <a:cubicBezTo>
                  <a:pt x="3642779" y="5127"/>
                  <a:pt x="3550920" y="5080"/>
                  <a:pt x="3459480" y="0"/>
                </a:cubicBezTo>
                <a:lnTo>
                  <a:pt x="2133600" y="15240"/>
                </a:lnTo>
                <a:cubicBezTo>
                  <a:pt x="2112660" y="15700"/>
                  <a:pt x="2093248" y="26733"/>
                  <a:pt x="2072640" y="30480"/>
                </a:cubicBezTo>
                <a:cubicBezTo>
                  <a:pt x="1979939" y="47335"/>
                  <a:pt x="1893131" y="52341"/>
                  <a:pt x="1798320" y="60960"/>
                </a:cubicBezTo>
                <a:cubicBezTo>
                  <a:pt x="1697310" y="94630"/>
                  <a:pt x="1737503" y="85339"/>
                  <a:pt x="1554480" y="91440"/>
                </a:cubicBezTo>
                <a:cubicBezTo>
                  <a:pt x="1468168" y="94317"/>
                  <a:pt x="1381760" y="91440"/>
                  <a:pt x="1295400" y="9144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4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860" y="917912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 smtClean="0">
                <a:solidFill>
                  <a:prstClr val="black"/>
                </a:solidFill>
              </a:rPr>
              <a:t>ЛОГИЧЕСКИЙ</a:t>
            </a:r>
            <a:r>
              <a:rPr lang="ru-RU" sz="3600" b="1" dirty="0" smtClean="0">
                <a:solidFill>
                  <a:prstClr val="black"/>
                </a:solidFill>
              </a:rPr>
              <a:t> ИМПЕРАТИВНЫЙ ПОДХОД: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i="1" dirty="0" smtClean="0">
                <a:solidFill>
                  <a:prstClr val="black"/>
                </a:solidFill>
              </a:rPr>
              <a:t>ВЫЧИСЛИМОСТЬ КАК ПРОЦЕСС УПРАВЛЕНИЯ </a:t>
            </a:r>
          </a:p>
          <a:p>
            <a:r>
              <a:rPr lang="ru-RU" sz="3600" i="1" dirty="0">
                <a:solidFill>
                  <a:prstClr val="black"/>
                </a:solidFill>
              </a:rPr>
              <a:t> </a:t>
            </a:r>
            <a:r>
              <a:rPr lang="ru-RU" sz="3600" i="1" dirty="0" smtClean="0">
                <a:solidFill>
                  <a:prstClr val="black"/>
                </a:solidFill>
              </a:rPr>
              <a:t>    СОСТОЯНИЯМИ ПАМЯТИ ВЫЧИСЛИТЕЛЯ</a:t>
            </a:r>
          </a:p>
          <a:p>
            <a:pPr>
              <a:spcBef>
                <a:spcPts val="2400"/>
              </a:spcBef>
            </a:pPr>
            <a:r>
              <a:rPr lang="ru-RU" sz="3600" b="1" u="sng" dirty="0" smtClean="0">
                <a:solidFill>
                  <a:prstClr val="black"/>
                </a:solidFill>
              </a:rPr>
              <a:t>ЛОГИЧЕСКИЙ</a:t>
            </a:r>
            <a:r>
              <a:rPr lang="ru-RU" sz="3600" b="1" dirty="0" smtClean="0">
                <a:solidFill>
                  <a:prstClr val="black"/>
                </a:solidFill>
              </a:rPr>
              <a:t> ДЕКЛАРАТИВНЫЙ ВЗГЛЯД</a:t>
            </a:r>
            <a:r>
              <a:rPr lang="ru-RU" sz="3600" i="1" dirty="0" smtClean="0">
                <a:solidFill>
                  <a:prstClr val="black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i="1" u="sng" dirty="0" smtClean="0">
                <a:solidFill>
                  <a:prstClr val="black"/>
                </a:solidFill>
              </a:rPr>
              <a:t>СИНТАКСИЧЕСКИЙ ПОДХОД</a:t>
            </a:r>
            <a:r>
              <a:rPr lang="ru-RU" sz="3600" i="1" dirty="0" smtClean="0">
                <a:solidFill>
                  <a:prstClr val="black"/>
                </a:solidFill>
              </a:rPr>
              <a:t> – ВЫЧИСЛИМОСТЬ </a:t>
            </a:r>
            <a:r>
              <a:rPr lang="ru-RU" sz="3600" dirty="0" smtClean="0">
                <a:solidFill>
                  <a:prstClr val="black"/>
                </a:solidFill>
              </a:rPr>
              <a:t>КАК </a:t>
            </a:r>
            <a:r>
              <a:rPr lang="ru-RU" sz="3600" b="1" i="1" dirty="0" smtClean="0">
                <a:solidFill>
                  <a:prstClr val="black"/>
                </a:solidFill>
              </a:rPr>
              <a:t>ВЫВОДИМОСТЬ</a:t>
            </a:r>
            <a:r>
              <a:rPr lang="ru-RU" sz="3600" i="1" dirty="0" smtClean="0">
                <a:solidFill>
                  <a:prstClr val="black"/>
                </a:solidFill>
              </a:rPr>
              <a:t> (</a:t>
            </a:r>
            <a:r>
              <a:rPr lang="ru-RU" sz="3600" dirty="0" smtClean="0">
                <a:solidFill>
                  <a:prstClr val="black"/>
                </a:solidFill>
              </a:rPr>
              <a:t>ФОРМУЛ)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600" b="1" i="1" u="sng" dirty="0" smtClean="0">
                <a:solidFill>
                  <a:srgbClr val="C00000"/>
                </a:solidFill>
              </a:rPr>
              <a:t>СЕМАНТИЧЕСКИЙ ПОДХОД </a:t>
            </a:r>
            <a:r>
              <a:rPr lang="ru-RU" sz="3600" b="1" i="1" dirty="0" smtClean="0">
                <a:solidFill>
                  <a:srgbClr val="C00000"/>
                </a:solidFill>
              </a:rPr>
              <a:t>– ФОРМУЛЬНАЯ ОПРЕДЕЛИМОСТЬ + ОРАКУЛЬНАЯ ВЫЧИСЛИМОСТЬ</a:t>
            </a:r>
            <a:r>
              <a:rPr lang="ru-RU" sz="3600" b="1" dirty="0" smtClean="0">
                <a:solidFill>
                  <a:srgbClr val="C00000"/>
                </a:solidFill>
              </a:rPr>
              <a:t> +</a:t>
            </a:r>
          </a:p>
          <a:p>
            <a:r>
              <a:rPr lang="ru-RU" sz="3600" b="1" dirty="0">
                <a:solidFill>
                  <a:srgbClr val="C00000"/>
                </a:solidFill>
              </a:rPr>
              <a:t> </a:t>
            </a:r>
            <a:r>
              <a:rPr lang="ru-RU" sz="3600" b="1" dirty="0" smtClean="0">
                <a:solidFill>
                  <a:srgbClr val="C00000"/>
                </a:solidFill>
              </a:rPr>
              <a:t>  </a:t>
            </a:r>
            <a:r>
              <a:rPr lang="ru-RU" sz="3600" b="1" i="1" u="sng" dirty="0" smtClean="0">
                <a:solidFill>
                  <a:srgbClr val="C00000"/>
                </a:solidFill>
              </a:rPr>
              <a:t>ПРОВЕРКА ИСТИННОСТИ</a:t>
            </a:r>
            <a:r>
              <a:rPr lang="ru-RU" sz="3600" b="1" i="1" u="sng" dirty="0">
                <a:solidFill>
                  <a:srgbClr val="C00000"/>
                </a:solidFill>
              </a:rPr>
              <a:t> </a:t>
            </a:r>
            <a:r>
              <a:rPr lang="ru-RU" sz="3600" b="1" i="1" u="sng" dirty="0" smtClean="0">
                <a:solidFill>
                  <a:srgbClr val="C00000"/>
                </a:solidFill>
              </a:rPr>
              <a:t>ФОРМУЛ </a:t>
            </a:r>
            <a:r>
              <a:rPr lang="ru-RU" sz="3600" b="1" dirty="0" smtClean="0">
                <a:solidFill>
                  <a:srgbClr val="C00000"/>
                </a:solidFill>
              </a:rPr>
              <a:t>+ </a:t>
            </a:r>
            <a:r>
              <a:rPr lang="ru-RU" sz="3600" b="1" i="1" u="sng" dirty="0" smtClean="0">
                <a:solidFill>
                  <a:srgbClr val="C00000"/>
                </a:solidFill>
              </a:rPr>
              <a:t>ВЫЧИСЛЕНИЕ  </a:t>
            </a:r>
          </a:p>
          <a:p>
            <a:r>
              <a:rPr lang="ru-RU" sz="3600" b="1" i="1" dirty="0">
                <a:solidFill>
                  <a:srgbClr val="C00000"/>
                </a:solidFill>
              </a:rPr>
              <a:t> </a:t>
            </a:r>
            <a:r>
              <a:rPr lang="ru-RU" sz="3600" b="1" i="1" dirty="0" smtClean="0">
                <a:solidFill>
                  <a:srgbClr val="C00000"/>
                </a:solidFill>
              </a:rPr>
              <a:t>  </a:t>
            </a:r>
            <a:r>
              <a:rPr lang="ru-RU" sz="3600" b="1" i="1" u="sng" dirty="0" smtClean="0">
                <a:solidFill>
                  <a:srgbClr val="C00000"/>
                </a:solidFill>
              </a:rPr>
              <a:t>ТЕРМОВ</a:t>
            </a:r>
            <a:endParaRPr lang="ru-RU" sz="3600" b="1" i="1" u="sng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7277" y="0"/>
            <a:ext cx="10378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rgbClr val="002060"/>
                </a:solidFill>
              </a:rPr>
              <a:t>ДВА ПОДХОДА К ПОНЯТИЮ ВЫЧИСЛИМОСТИ</a:t>
            </a:r>
            <a:endParaRPr lang="ru-RU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781388" y="137160"/>
            <a:ext cx="4768251" cy="465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ru-RU" sz="2400" b="1" dirty="0">
                <a:solidFill>
                  <a:prstClr val="black"/>
                </a:solidFill>
              </a:rPr>
              <a:t>ПРИКЛАДНЫЕ ЗАДАЧИ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81388" y="669664"/>
            <a:ext cx="4768251" cy="40821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ru-RU" sz="2400" b="1" dirty="0">
                <a:solidFill>
                  <a:srgbClr val="002060"/>
                </a:solidFill>
              </a:rPr>
              <a:t>ИНСТРУМЕНТАРИЙ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853940" y="5641241"/>
            <a:ext cx="2758440" cy="5943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ru-RU" sz="2000" b="1" dirty="0">
                <a:solidFill>
                  <a:srgbClr val="002060"/>
                </a:solidFill>
              </a:rPr>
              <a:t>МАТЕМАТИЧЕСКАЯ ЛОГИКА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853940" y="6309360"/>
            <a:ext cx="275844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ru-RU" sz="2400" b="1" dirty="0">
                <a:solidFill>
                  <a:prstClr val="black"/>
                </a:solidFill>
              </a:rPr>
              <a:t>МАТЕМАТИКА</a:t>
            </a:r>
          </a:p>
        </p:txBody>
      </p:sp>
      <p:sp>
        <p:nvSpPr>
          <p:cNvPr id="15" name="Овал 14"/>
          <p:cNvSpPr/>
          <p:nvPr/>
        </p:nvSpPr>
        <p:spPr>
          <a:xfrm>
            <a:off x="4468970" y="5163670"/>
            <a:ext cx="3580326" cy="38701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ru-RU" sz="2000" b="1" dirty="0">
                <a:solidFill>
                  <a:srgbClr val="002060"/>
                </a:solidFill>
              </a:rPr>
              <a:t>ВЫЧИСЛИМОСТЬ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3803125" y="1139035"/>
            <a:ext cx="4768251" cy="7812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ru-RU" b="1" dirty="0">
              <a:solidFill>
                <a:srgbClr val="002060"/>
              </a:solidFill>
            </a:endParaRPr>
          </a:p>
          <a:p>
            <a:pPr algn="ctr" defTabSz="457200">
              <a:defRPr/>
            </a:pPr>
            <a:r>
              <a:rPr lang="ru-RU" sz="2400" b="1" dirty="0">
                <a:solidFill>
                  <a:srgbClr val="002060"/>
                </a:solidFill>
              </a:rPr>
              <a:t>СЕМАНТИЧЕСКОЕ МОДЕЛИРОВАНИЕ</a:t>
            </a:r>
          </a:p>
          <a:p>
            <a:pPr algn="ctr" defTabSz="457200">
              <a:defRPr/>
            </a:pP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4581488" y="2010828"/>
            <a:ext cx="3175671" cy="3062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>
              <a:defRPr/>
            </a:pPr>
            <a:endParaRPr lang="ru-RU" sz="1400" dirty="0">
              <a:solidFill>
                <a:prstClr val="black"/>
              </a:solidFill>
            </a:endParaRPr>
          </a:p>
          <a:p>
            <a:pPr defTabSz="457200">
              <a:defRPr/>
            </a:pPr>
            <a:endParaRPr lang="ru-RU" sz="1400" dirty="0">
              <a:solidFill>
                <a:prstClr val="black"/>
              </a:solidFill>
            </a:endParaRPr>
          </a:p>
          <a:p>
            <a:pPr defTabSz="457200">
              <a:defRPr/>
            </a:pPr>
            <a:endParaRPr lang="ru-RU" sz="1400" dirty="0">
              <a:solidFill>
                <a:prstClr val="black"/>
              </a:solidFill>
            </a:endParaRPr>
          </a:p>
          <a:p>
            <a:pPr defTabSz="457200">
              <a:defRPr/>
            </a:pPr>
            <a:endParaRPr lang="ru-RU" sz="1400" dirty="0">
              <a:solidFill>
                <a:prstClr val="black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4601695" y="2040240"/>
            <a:ext cx="3175671" cy="598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ru-RU" sz="2000" b="1" dirty="0">
                <a:solidFill>
                  <a:prstClr val="black"/>
                </a:solidFill>
              </a:rPr>
              <a:t>ТЕОРЕТИКО-МОДЕЛЬНЫЙ</a:t>
            </a:r>
            <a:r>
              <a:rPr lang="en-US" sz="2000" b="1" dirty="0">
                <a:solidFill>
                  <a:prstClr val="black"/>
                </a:solidFill>
              </a:rPr>
              <a:t> </a:t>
            </a:r>
            <a:r>
              <a:rPr lang="ru-RU" sz="2000" b="1" dirty="0">
                <a:solidFill>
                  <a:prstClr val="black"/>
                </a:solidFill>
              </a:rPr>
              <a:t>ПОДХОД</a:t>
            </a:r>
          </a:p>
        </p:txBody>
      </p:sp>
      <p:sp>
        <p:nvSpPr>
          <p:cNvPr id="36" name="Овал 35"/>
          <p:cNvSpPr/>
          <p:nvPr/>
        </p:nvSpPr>
        <p:spPr>
          <a:xfrm>
            <a:off x="4601695" y="2638912"/>
            <a:ext cx="3175671" cy="243420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ru-RU" b="1" dirty="0" smtClean="0">
                <a:solidFill>
                  <a:srgbClr val="002060"/>
                </a:solidFill>
              </a:rPr>
              <a:t>СЕМАНТИЧЕСКАЯ ВЫЧИСЛИМОСТЬ</a:t>
            </a:r>
            <a:endParaRPr lang="en-US" b="1" dirty="0">
              <a:solidFill>
                <a:srgbClr val="002060"/>
              </a:solidFill>
            </a:endParaRPr>
          </a:p>
          <a:p>
            <a:pPr algn="ctr" defTabSz="457200">
              <a:defRPr/>
            </a:pPr>
            <a:r>
              <a:rPr lang="ru-RU" sz="2800" b="1" dirty="0">
                <a:solidFill>
                  <a:srgbClr val="002060"/>
                </a:solidFill>
              </a:rPr>
              <a:t>= </a:t>
            </a:r>
            <a:endParaRPr lang="en-US" sz="2800" b="1" dirty="0">
              <a:solidFill>
                <a:srgbClr val="002060"/>
              </a:solidFill>
            </a:endParaRPr>
          </a:p>
          <a:p>
            <a:pPr algn="ctr" defTabSz="457200">
              <a:defRPr/>
            </a:pPr>
            <a:r>
              <a:rPr lang="ru-RU" b="1" dirty="0">
                <a:solidFill>
                  <a:srgbClr val="002060"/>
                </a:solidFill>
              </a:rPr>
              <a:t>ФОРМУЛЬНАЯ </a:t>
            </a:r>
            <a:r>
              <a:rPr lang="ru-RU" b="1" dirty="0" smtClean="0">
                <a:solidFill>
                  <a:srgbClr val="002060"/>
                </a:solidFill>
              </a:rPr>
              <a:t>ОПРЕДЕЛИМОСТЬ + ОРАКУЛЬНАЯ ВЫЧИСЛИМОСТЬ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Овальная выноска 4"/>
          <p:cNvSpPr/>
          <p:nvPr/>
        </p:nvSpPr>
        <p:spPr>
          <a:xfrm rot="10985850">
            <a:off x="77506" y="2907204"/>
            <a:ext cx="4471975" cy="3680014"/>
          </a:xfrm>
          <a:prstGeom prst="wedgeEllipseCallout">
            <a:avLst>
              <a:gd name="adj1" fmla="val -63458"/>
              <a:gd name="adj2" fmla="val 4703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78171" y="4332775"/>
            <a:ext cx="2448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endParaRPr lang="ru-RU" b="1" dirty="0">
              <a:solidFill>
                <a:prstClr val="black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2355" y="4119138"/>
            <a:ext cx="3920985" cy="13523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ru-RU" sz="2000" b="1" dirty="0">
                <a:solidFill>
                  <a:prstClr val="black"/>
                </a:solidFill>
              </a:rPr>
              <a:t>Прикладная теория моделей</a:t>
            </a:r>
            <a:r>
              <a:rPr lang="en-US" sz="2000" b="1" dirty="0">
                <a:solidFill>
                  <a:prstClr val="black"/>
                </a:solidFill>
              </a:rPr>
              <a:t>, </a:t>
            </a:r>
            <a:r>
              <a:rPr lang="ru-RU" sz="2000" b="1" dirty="0">
                <a:solidFill>
                  <a:prstClr val="black"/>
                </a:solidFill>
              </a:rPr>
              <a:t>Теория нумераций</a:t>
            </a:r>
            <a:r>
              <a:rPr lang="en-US" sz="2000" b="1" dirty="0">
                <a:solidFill>
                  <a:prstClr val="black"/>
                </a:solidFill>
              </a:rPr>
              <a:t>, </a:t>
            </a:r>
            <a:endParaRPr lang="ru-RU" sz="2000" b="1" dirty="0">
              <a:solidFill>
                <a:prstClr val="black"/>
              </a:solidFill>
            </a:endParaRPr>
          </a:p>
          <a:p>
            <a:pPr defTabSz="457200">
              <a:defRPr/>
            </a:pPr>
            <a:r>
              <a:rPr lang="ru-RU" sz="2000" b="1" dirty="0">
                <a:solidFill>
                  <a:prstClr val="black"/>
                </a:solidFill>
              </a:rPr>
              <a:t>Теория конструктивных моделей</a:t>
            </a:r>
            <a:r>
              <a:rPr lang="en-US" sz="2000" b="1" dirty="0">
                <a:solidFill>
                  <a:prstClr val="black"/>
                </a:solidFill>
              </a:rPr>
              <a:t>, </a:t>
            </a:r>
            <a:endParaRPr lang="ru-RU" sz="2000" b="1" dirty="0">
              <a:solidFill>
                <a:prstClr val="black"/>
              </a:solidFill>
            </a:endParaRPr>
          </a:p>
          <a:p>
            <a:pPr defTabSz="457200">
              <a:defRPr/>
            </a:pPr>
            <a:r>
              <a:rPr lang="ru-RU" sz="2000" b="1" dirty="0">
                <a:solidFill>
                  <a:prstClr val="black"/>
                </a:solidFill>
              </a:rPr>
              <a:t>Теория допустимых множеств,</a:t>
            </a:r>
          </a:p>
          <a:p>
            <a:pPr defTabSz="457200">
              <a:defRPr/>
            </a:pPr>
            <a:r>
              <a:rPr lang="ru-RU" sz="2000" b="1" dirty="0">
                <a:solidFill>
                  <a:prstClr val="black"/>
                </a:solidFill>
              </a:rPr>
              <a:t>Теория списочных надстроек</a:t>
            </a:r>
            <a:r>
              <a:rPr lang="en-US" sz="2000" b="1" dirty="0">
                <a:solidFill>
                  <a:prstClr val="black"/>
                </a:solidFill>
              </a:rPr>
              <a:t>, </a:t>
            </a:r>
            <a:r>
              <a:rPr lang="ru-RU" sz="2000" b="1" dirty="0">
                <a:solidFill>
                  <a:prstClr val="black"/>
                </a:solidFill>
              </a:rPr>
              <a:t>Общая теория вычислимости</a:t>
            </a:r>
            <a:r>
              <a:rPr lang="en-US" sz="2000" b="1" dirty="0">
                <a:solidFill>
                  <a:prstClr val="black"/>
                </a:solidFill>
              </a:rPr>
              <a:t>, </a:t>
            </a:r>
            <a:endParaRPr lang="ru-RU" sz="2000" b="1" dirty="0" smtClean="0">
              <a:solidFill>
                <a:prstClr val="black"/>
              </a:solidFill>
            </a:endParaRPr>
          </a:p>
          <a:p>
            <a:pPr defTabSz="457200">
              <a:defRPr/>
            </a:pPr>
            <a:r>
              <a:rPr lang="ru-RU" sz="2000" b="1" dirty="0" smtClean="0">
                <a:solidFill>
                  <a:prstClr val="black"/>
                </a:solidFill>
              </a:rPr>
              <a:t>Относительная вычислимость (оракулы),</a:t>
            </a:r>
            <a:r>
              <a:rPr lang="en-US" sz="2000" b="1" dirty="0" smtClean="0">
                <a:solidFill>
                  <a:prstClr val="black"/>
                </a:solidFill>
              </a:rPr>
              <a:t>...</a:t>
            </a:r>
            <a:endParaRPr lang="ru-RU" sz="2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2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063" y="211482"/>
            <a:ext cx="11700478" cy="720080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rgbClr val="002060"/>
                </a:solidFill>
                <a:latin typeface="+mn-lt"/>
              </a:rPr>
              <a:t>Инструментально-технологические платформы </a:t>
            </a:r>
            <a:br>
              <a:rPr lang="ru-RU" sz="4000" b="1" dirty="0" smtClean="0">
                <a:solidFill>
                  <a:srgbClr val="002060"/>
                </a:solidFill>
                <a:latin typeface="+mn-lt"/>
              </a:rPr>
            </a:br>
            <a:r>
              <a:rPr lang="ru-RU" sz="4000" b="1" dirty="0" smtClean="0">
                <a:solidFill>
                  <a:srgbClr val="002060"/>
                </a:solidFill>
                <a:latin typeface="+mn-lt"/>
              </a:rPr>
              <a:t>семантического моделирования</a:t>
            </a:r>
            <a:endParaRPr lang="ru-RU" sz="4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7063" y="1282208"/>
            <a:ext cx="11861905" cy="5678824"/>
          </a:xfrm>
        </p:spPr>
        <p:txBody>
          <a:bodyPr>
            <a:normAutofit fontScale="92500"/>
          </a:bodyPr>
          <a:lstStyle/>
          <a:p>
            <a:pPr algn="just">
              <a:spcBef>
                <a:spcPts val="1800"/>
              </a:spcBef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ESDP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D0SL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(цифровые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двойники организаций,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поддержки принятия решений,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- EYELINE Company (</a:t>
            </a:r>
            <a:r>
              <a:rPr 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В.Ш.Гумиров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spcBef>
                <a:spcPts val="1800"/>
              </a:spcBef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Semantic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Discovery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индуктивный вывод и </a:t>
            </a:r>
            <a:r>
              <a:rPr 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предска-зания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ИМ СО РАН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проф. </a:t>
            </a:r>
            <a:r>
              <a:rPr 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Е.Е.Витяев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algn="just">
              <a:spcBef>
                <a:spcPts val="1800"/>
              </a:spcBef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B-System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(семантические документные модели в бизнесе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цифровые двойники, ИИ-</a:t>
            </a:r>
            <a:r>
              <a:rPr 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агены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Иркутский Государственный Университет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проф. </a:t>
            </a:r>
            <a:r>
              <a:rPr 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А.В.Манцивода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800"/>
              </a:spcBef>
            </a:pP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D0SL</a:t>
            </a:r>
            <a:r>
              <a:rPr lang="en-US" sz="3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3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Discovery</a:t>
            </a:r>
            <a:endParaRPr lang="ru-RU" sz="36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800"/>
              </a:spcBef>
            </a:pPr>
            <a:r>
              <a:rPr lang="en-US" sz="3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B-System</a:t>
            </a:r>
            <a:r>
              <a:rPr lang="ru-RU" sz="3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</a:t>
            </a:r>
            <a:r>
              <a:rPr lang="en-US" sz="3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Discovery </a:t>
            </a:r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962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83335" y="440328"/>
                <a:ext cx="11526591" cy="5771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ru-RU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Пусть</a:t>
                </a:r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M </a:t>
                </a:r>
                <a:r>
                  <a:rPr lang="ru-RU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некоторое множество</a:t>
                </a:r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Определим по индукции множество </a:t>
                </a:r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HW(M) </a:t>
                </a:r>
                <a:r>
                  <a:rPr lang="ru-RU" sz="4000" b="1" u="sng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наследственно конечных списков</a:t>
                </a:r>
                <a:r>
                  <a:rPr lang="ru-RU" sz="4000" b="1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над</a:t>
                </a:r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M: </a:t>
                </a:r>
                <a:endParaRPr lang="ru-RU" sz="4000" dirty="0">
                  <a:solidFill>
                    <a:prstClr val="black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indent="44958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HW</a:t>
                </a:r>
                <a:r>
                  <a:rPr lang="en-US" sz="4000" baseline="-25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(M) = {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};</a:t>
                </a:r>
                <a:endParaRPr lang="ru-RU" sz="4000" dirty="0">
                  <a:solidFill>
                    <a:prstClr val="black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indent="44958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HW</a:t>
                </a:r>
                <a:r>
                  <a:rPr lang="en-US" sz="4000" baseline="-25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n+1</a:t>
                </a:r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(M) = </a:t>
                </a:r>
                <a:r>
                  <a:rPr lang="en-US" sz="400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HW</a:t>
                </a:r>
                <a:r>
                  <a:rPr lang="en-US" sz="400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(M)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∪</m:t>
                    </m:r>
                  </m:oMath>
                </a14:m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Lisp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400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HW</a:t>
                </a:r>
                <a:r>
                  <a:rPr lang="en-US" sz="4000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(M)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∪</m:t>
                    </m:r>
                  </m:oMath>
                </a14:m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M));</a:t>
                </a:r>
                <a:endParaRPr lang="ru-RU" sz="4000" dirty="0">
                  <a:solidFill>
                    <a:prstClr val="black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indent="44958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HW(M) =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⋃"/>
                        <m:ctrlPr>
                          <a:rPr lang="ru-RU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𝜔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HW</m:t>
                        </m:r>
                        <m:r>
                          <m:rPr>
                            <m:nor/>
                          </m:rPr>
                          <a:rPr lang="en-US" sz="4400" dirty="0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n</m:t>
                        </m:r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M</m:t>
                        </m:r>
                        <m:r>
                          <a:rPr lang="en-US" sz="4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</a:t>
                </a:r>
                <a:endParaRPr lang="ru-RU" sz="3200" dirty="0">
                  <a:solidFill>
                    <a:prstClr val="black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ru-RU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где </a:t>
                </a:r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Lisp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(X) </a:t>
                </a:r>
                <a:r>
                  <a:rPr lang="ru-RU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есть множество всех конечных списков, состоящих из элементов множества</a:t>
                </a:r>
                <a:r>
                  <a:rPr lang="en-US" sz="4000" dirty="0">
                    <a:solidFill>
                      <a:prstClr val="black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X.</a:t>
                </a:r>
                <a:endParaRPr lang="ru-RU" sz="4000" dirty="0">
                  <a:solidFill>
                    <a:prstClr val="black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5" y="440328"/>
                <a:ext cx="11526591" cy="5771836"/>
              </a:xfrm>
              <a:prstGeom prst="rect">
                <a:avLst/>
              </a:prstGeom>
              <a:blipFill rotWithShape="0">
                <a:blip r:embed="rId2"/>
                <a:stretch>
                  <a:fillRect l="-1851" t="-2006" r="-1639" b="-3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5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7425" y="25756"/>
            <a:ext cx="1182280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Пусть 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𝔐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4000" dirty="0" err="1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многосортная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конструктивная модель сигнатуры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σ,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где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базисное множество этой модели 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𝔐</a:t>
            </a:r>
            <a:r>
              <a:rPr lang="ru-RU" sz="4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Пусть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(HW(M) ∪ M)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базисное множество расширенной модели </a:t>
            </a:r>
            <a:r>
              <a:rPr lang="en-US" sz="4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𝔐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4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сигна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-туры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σ*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σ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∪ {nil, head, tail, cons, =, </a:t>
            </a:r>
            <a:r>
              <a:rPr lang="el-GR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ϵ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≤, U}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где новые функциональные и предикатные символы имеют естественную интерпретацию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где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U(HW(M)) = M.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Будем называть модель </a:t>
            </a:r>
            <a:r>
              <a:rPr lang="en-US" sz="4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𝔐</a:t>
            </a: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сигнатуры </a:t>
            </a:r>
            <a:r>
              <a:rPr lang="el-GR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σ* </a:t>
            </a:r>
            <a:r>
              <a:rPr lang="ru-RU" sz="4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надстройкой</a:t>
            </a:r>
            <a:r>
              <a:rPr lang="en-US" sz="4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наследственно конечных списков для модели </a:t>
            </a:r>
            <a:r>
              <a:rPr lang="en-US" sz="4000" b="1" i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𝔐 </a:t>
            </a:r>
            <a:r>
              <a:rPr lang="ru-RU" sz="4000" b="1" i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4000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или просто </a:t>
            </a:r>
            <a:r>
              <a:rPr lang="ru-RU" sz="4000" b="1" i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списочной надстройкой над </a:t>
            </a:r>
            <a:r>
              <a:rPr lang="en-US" sz="4000" b="1" i="1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𝔐 </a:t>
            </a:r>
            <a:r>
              <a:rPr lang="en-US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4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3284</Words>
  <Application>Microsoft Office PowerPoint</Application>
  <PresentationFormat>Широкоэкранный</PresentationFormat>
  <Paragraphs>168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38</vt:i4>
      </vt:variant>
    </vt:vector>
  </HeadingPairs>
  <TitlesOfParts>
    <vt:vector size="51" baseType="lpstr">
      <vt:lpstr>Arial</vt:lpstr>
      <vt:lpstr>Arial Narrow</vt:lpstr>
      <vt:lpstr>Calibri</vt:lpstr>
      <vt:lpstr>Calibri Light</vt:lpstr>
      <vt:lpstr>Cambria Math</vt:lpstr>
      <vt:lpstr>Century Gothic</vt:lpstr>
      <vt:lpstr>Gill Sans</vt:lpstr>
      <vt:lpstr>Lato</vt:lpstr>
      <vt:lpstr>Symbol</vt:lpstr>
      <vt:lpstr>Times New Roman</vt:lpstr>
      <vt:lpstr>Office Theme</vt:lpstr>
      <vt:lpstr>14_Тема Office</vt:lpstr>
      <vt:lpstr>11_Тема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Инструментально-технологические платформы  семантического моделирования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ИНТЕЛЛЕКТУАЛЬНЫЙ ЦИФРОВОЙ ДВОЙНИК ЭКОНОМИЧЕСКОГО АКТОРА</dc:title>
  <dc:creator>Учетная запись Майкрософт</dc:creator>
  <cp:lastModifiedBy>Учетная запись Майкрософт</cp:lastModifiedBy>
  <cp:revision>196</cp:revision>
  <dcterms:created xsi:type="dcterms:W3CDTF">2024-06-15T13:26:24Z</dcterms:created>
  <dcterms:modified xsi:type="dcterms:W3CDTF">2025-03-20T05:53:36Z</dcterms:modified>
</cp:coreProperties>
</file>