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97" r:id="rId4"/>
    <p:sldId id="298" r:id="rId5"/>
    <p:sldId id="300" r:id="rId6"/>
    <p:sldId id="302" r:id="rId7"/>
    <p:sldId id="303" r:id="rId8"/>
    <p:sldId id="262" r:id="rId9"/>
    <p:sldId id="305" r:id="rId10"/>
  </p:sldIdLst>
  <p:sldSz cx="9144000" cy="5143500" type="screen16x9"/>
  <p:notesSz cx="6858000" cy="9144000"/>
  <p:embeddedFontLst>
    <p:embeddedFont>
      <p:font typeface="Lora" pitchFamily="2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2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7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95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4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8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29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Alucar</a:t>
            </a:r>
            <a:br>
              <a:rPr lang="pt-BR" dirty="0"/>
            </a:br>
            <a:r>
              <a:rPr lang="pt-BR" dirty="0"/>
              <a:t>	</a:t>
            </a:r>
            <a:r>
              <a:rPr lang="pt-BR" sz="1500" dirty="0"/>
              <a:t>D</a:t>
            </a:r>
            <a:endParaRPr sz="15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1123244" y="1857750"/>
            <a:ext cx="689751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Somos:</a:t>
            </a:r>
            <a:b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</a:b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Matheus Bastos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e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Lucas Silva</a:t>
            </a:r>
            <a:endParaRPr sz="3600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Boa noite!</a:t>
            </a:r>
            <a:endParaRPr sz="6000" dirty="0"/>
          </a:p>
        </p:txBody>
      </p: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6152444" y="1428750"/>
            <a:ext cx="299145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4572000" y="1129368"/>
            <a:ext cx="5825067" cy="10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Contexto da criação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1;p20">
            <a:extLst>
              <a:ext uri="{FF2B5EF4-FFF2-40B4-BE49-F238E27FC236}">
                <a16:creationId xmlns:a16="http://schemas.microsoft.com/office/drawing/2014/main" id="{6842FAC5-4A8B-0305-619D-6F526F87A7E8}"/>
              </a:ext>
            </a:extLst>
          </p:cNvPr>
          <p:cNvSpPr txBox="1">
            <a:spLocks/>
          </p:cNvSpPr>
          <p:nvPr/>
        </p:nvSpPr>
        <p:spPr>
          <a:xfrm>
            <a:off x="941736" y="1651075"/>
            <a:ext cx="2773514" cy="610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000" b="1" dirty="0">
                <a:highlight>
                  <a:schemeClr val="accent1"/>
                </a:highlight>
                <a:latin typeface="Quattrocento Sans" panose="020B0502050000020003" pitchFamily="34" charset="0"/>
              </a:rPr>
              <a:t>2021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Quattrocento Sans" panose="020B0502050000020003" pitchFamily="34" charset="0"/>
              </a:rPr>
              <a:t>    	</a:t>
            </a:r>
          </a:p>
        </p:txBody>
      </p:sp>
      <p:sp>
        <p:nvSpPr>
          <p:cNvPr id="43" name="Google Shape;171;p20">
            <a:extLst>
              <a:ext uri="{FF2B5EF4-FFF2-40B4-BE49-F238E27FC236}">
                <a16:creationId xmlns:a16="http://schemas.microsoft.com/office/drawing/2014/main" id="{672413D5-C4F3-3C44-2907-BF3376940FF7}"/>
              </a:ext>
            </a:extLst>
          </p:cNvPr>
          <p:cNvSpPr txBox="1">
            <a:spLocks/>
          </p:cNvSpPr>
          <p:nvPr/>
        </p:nvSpPr>
        <p:spPr>
          <a:xfrm>
            <a:off x="1782360" y="2453509"/>
            <a:ext cx="1178601" cy="66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latin typeface="Quattrocento Sans" panose="020B0502050000020003" pitchFamily="34" charset="0"/>
              </a:rPr>
              <a:t>Pandemia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02A9AA8-8736-5034-9A9D-027B41CD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98" y="3432982"/>
            <a:ext cx="312328" cy="6067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23761B-CDF8-3280-C28B-7F68290F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54" y="2481579"/>
            <a:ext cx="610017" cy="6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71;p20">
            <a:extLst>
              <a:ext uri="{FF2B5EF4-FFF2-40B4-BE49-F238E27FC236}">
                <a16:creationId xmlns:a16="http://schemas.microsoft.com/office/drawing/2014/main" id="{E97EC1A7-0FC7-EE43-ED64-259079D1E6E5}"/>
              </a:ext>
            </a:extLst>
          </p:cNvPr>
          <p:cNvSpPr txBox="1">
            <a:spLocks/>
          </p:cNvSpPr>
          <p:nvPr/>
        </p:nvSpPr>
        <p:spPr>
          <a:xfrm>
            <a:off x="1782359" y="3403257"/>
            <a:ext cx="2247774" cy="66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latin typeface="Quattrocento Sans" panose="020B0502050000020003" pitchFamily="34" charset="0"/>
              </a:rPr>
              <a:t>Aumento da procura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EB4FE-C63D-0AF6-50FE-61F862805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8" y="1651075"/>
            <a:ext cx="3127100" cy="24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5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3764884" y="1129847"/>
            <a:ext cx="5825067" cy="10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Contexto atual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1;p20">
            <a:extLst>
              <a:ext uri="{FF2B5EF4-FFF2-40B4-BE49-F238E27FC236}">
                <a16:creationId xmlns:a16="http://schemas.microsoft.com/office/drawing/2014/main" id="{6842FAC5-4A8B-0305-619D-6F526F87A7E8}"/>
              </a:ext>
            </a:extLst>
          </p:cNvPr>
          <p:cNvSpPr txBox="1">
            <a:spLocks/>
          </p:cNvSpPr>
          <p:nvPr/>
        </p:nvSpPr>
        <p:spPr>
          <a:xfrm>
            <a:off x="941736" y="1651075"/>
            <a:ext cx="2773514" cy="610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000" b="1" dirty="0">
                <a:highlight>
                  <a:schemeClr val="accent1"/>
                </a:highlight>
                <a:latin typeface="Quattrocento Sans" panose="020B0502050000020003" pitchFamily="34" charset="0"/>
              </a:rPr>
              <a:t>2022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Quattrocento Sans" panose="020B0502050000020003" pitchFamily="34" charset="0"/>
              </a:rPr>
              <a:t>    	</a:t>
            </a:r>
          </a:p>
        </p:txBody>
      </p:sp>
      <p:sp>
        <p:nvSpPr>
          <p:cNvPr id="43" name="Google Shape;171;p20">
            <a:extLst>
              <a:ext uri="{FF2B5EF4-FFF2-40B4-BE49-F238E27FC236}">
                <a16:creationId xmlns:a16="http://schemas.microsoft.com/office/drawing/2014/main" id="{672413D5-C4F3-3C44-2907-BF3376940FF7}"/>
              </a:ext>
            </a:extLst>
          </p:cNvPr>
          <p:cNvSpPr txBox="1">
            <a:spLocks/>
          </p:cNvSpPr>
          <p:nvPr/>
        </p:nvSpPr>
        <p:spPr>
          <a:xfrm>
            <a:off x="1782360" y="2425441"/>
            <a:ext cx="1807507" cy="66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latin typeface="Quattrocento Sans" panose="020B0502050000020003" pitchFamily="34" charset="0"/>
              </a:rPr>
              <a:t>Passagem aérea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02A9AA8-8736-5034-9A9D-027B41CD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98" y="3432982"/>
            <a:ext cx="312328" cy="606706"/>
          </a:xfrm>
          <a:prstGeom prst="rect">
            <a:avLst/>
          </a:prstGeom>
        </p:spPr>
      </p:pic>
      <p:sp>
        <p:nvSpPr>
          <p:cNvPr id="2" name="Google Shape;171;p20">
            <a:extLst>
              <a:ext uri="{FF2B5EF4-FFF2-40B4-BE49-F238E27FC236}">
                <a16:creationId xmlns:a16="http://schemas.microsoft.com/office/drawing/2014/main" id="{E97EC1A7-0FC7-EE43-ED64-259079D1E6E5}"/>
              </a:ext>
            </a:extLst>
          </p:cNvPr>
          <p:cNvSpPr txBox="1">
            <a:spLocks/>
          </p:cNvSpPr>
          <p:nvPr/>
        </p:nvSpPr>
        <p:spPr>
          <a:xfrm>
            <a:off x="1782360" y="3450131"/>
            <a:ext cx="2247774" cy="666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800" dirty="0">
                <a:latin typeface="Quattrocento Sans" panose="020B0502050000020003" pitchFamily="34" charset="0"/>
              </a:rPr>
              <a:t>Aumento da frota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EB4FE-C63D-0AF6-50FE-61F862805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8" y="1651075"/>
            <a:ext cx="3127100" cy="24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E3B0F2B-C4CA-EA2A-CD32-F56A54CC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4586">
            <a:off x="1073212" y="2365158"/>
            <a:ext cx="704881" cy="7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0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 flipV="1">
            <a:off x="3182905" y="1103812"/>
            <a:ext cx="6040117" cy="1545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Problemas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3DAAA182-510E-3706-5108-9155E7817087}"/>
              </a:ext>
            </a:extLst>
          </p:cNvPr>
          <p:cNvSpPr txBox="1">
            <a:spLocks/>
          </p:cNvSpPr>
          <p:nvPr/>
        </p:nvSpPr>
        <p:spPr>
          <a:xfrm>
            <a:off x="1381250" y="1616470"/>
            <a:ext cx="6809700" cy="1817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Pouco intuitivo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Feedback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Filtros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Falta de incentivo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endParaRPr lang="pt-BR" sz="2400" dirty="0"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endParaRPr lang="pt-BR" sz="2400" dirty="0">
              <a:latin typeface="Quattrocento Sans" panose="020B0502050000020003" pitchFamily="34" charset="0"/>
            </a:endParaRPr>
          </a:p>
        </p:txBody>
      </p:sp>
      <p:pic>
        <p:nvPicPr>
          <p:cNvPr id="2050" name="Picture 2" descr="confuso grátis ícone">
            <a:extLst>
              <a:ext uri="{FF2B5EF4-FFF2-40B4-BE49-F238E27FC236}">
                <a16:creationId xmlns:a16="http://schemas.microsoft.com/office/drawing/2014/main" id="{B5B5053B-8242-5BAD-34EC-3631A357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88" y="1623990"/>
            <a:ext cx="2621139" cy="262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6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 flipV="1">
            <a:off x="2745350" y="1103812"/>
            <a:ext cx="6477672" cy="97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Criação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7;p23">
            <a:extLst>
              <a:ext uri="{FF2B5EF4-FFF2-40B4-BE49-F238E27FC236}">
                <a16:creationId xmlns:a16="http://schemas.microsoft.com/office/drawing/2014/main" id="{AAA64334-F7E5-C11A-25D7-3D867B70D811}"/>
              </a:ext>
            </a:extLst>
          </p:cNvPr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Alucar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208;p23">
            <a:extLst>
              <a:ext uri="{FF2B5EF4-FFF2-40B4-BE49-F238E27FC236}">
                <a16:creationId xmlns:a16="http://schemas.microsoft.com/office/drawing/2014/main" id="{F98F56B4-E92C-36B0-BF01-AACD3BBEE012}"/>
              </a:ext>
            </a:extLst>
          </p:cNvPr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Contexto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209;p23">
            <a:extLst>
              <a:ext uri="{FF2B5EF4-FFF2-40B4-BE49-F238E27FC236}">
                <a16:creationId xmlns:a16="http://schemas.microsoft.com/office/drawing/2014/main" id="{B96DD300-44E9-F02D-6077-4C027E9E130C}"/>
              </a:ext>
            </a:extLst>
          </p:cNvPr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Problemas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033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1016050" y="1103812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 flipV="1">
            <a:off x="2704262" y="1103812"/>
            <a:ext cx="6518760" cy="25556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1381249" y="896112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Solução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F8C0D99-1085-8EB4-8E78-8AF136C26ACC}"/>
              </a:ext>
            </a:extLst>
          </p:cNvPr>
          <p:cNvSpPr/>
          <p:nvPr/>
        </p:nvSpPr>
        <p:spPr>
          <a:xfrm>
            <a:off x="845543" y="912719"/>
            <a:ext cx="408036" cy="402387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oogle Shape;174;p20">
            <a:extLst>
              <a:ext uri="{FF2B5EF4-FFF2-40B4-BE49-F238E27FC236}">
                <a16:creationId xmlns:a16="http://schemas.microsoft.com/office/drawing/2014/main" id="{D5C534F7-FCC4-A396-98AC-3638973DD064}"/>
              </a:ext>
            </a:extLst>
          </p:cNvPr>
          <p:cNvGrpSpPr/>
          <p:nvPr/>
        </p:nvGrpSpPr>
        <p:grpSpPr>
          <a:xfrm>
            <a:off x="941736" y="1006598"/>
            <a:ext cx="214625" cy="214625"/>
            <a:chOff x="2594050" y="1631825"/>
            <a:chExt cx="439625" cy="439625"/>
          </a:xfrm>
          <a:solidFill>
            <a:schemeClr val="accent2"/>
          </a:solidFill>
        </p:grpSpPr>
        <p:sp>
          <p:nvSpPr>
            <p:cNvPr id="16" name="Google Shape;175;p20">
              <a:extLst>
                <a:ext uri="{FF2B5EF4-FFF2-40B4-BE49-F238E27FC236}">
                  <a16:creationId xmlns:a16="http://schemas.microsoft.com/office/drawing/2014/main" id="{CE33A0DB-55F7-A8BC-A117-2EE9D97535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20">
              <a:extLst>
                <a:ext uri="{FF2B5EF4-FFF2-40B4-BE49-F238E27FC236}">
                  <a16:creationId xmlns:a16="http://schemas.microsoft.com/office/drawing/2014/main" id="{ABD94D5F-EB7D-F54D-72B8-A80845B2B94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;p20">
              <a:extLst>
                <a:ext uri="{FF2B5EF4-FFF2-40B4-BE49-F238E27FC236}">
                  <a16:creationId xmlns:a16="http://schemas.microsoft.com/office/drawing/2014/main" id="{C49C05F8-0CC1-1456-9F25-0900CB1BD629}"/>
                </a:ext>
              </a:extLst>
            </p:cNvPr>
            <p:cNvSpPr/>
            <p:nvPr/>
          </p:nvSpPr>
          <p:spPr>
            <a:xfrm>
              <a:off x="2662850" y="1699400"/>
              <a:ext cx="303251" cy="303251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20">
              <a:extLst>
                <a:ext uri="{FF2B5EF4-FFF2-40B4-BE49-F238E27FC236}">
                  <a16:creationId xmlns:a16="http://schemas.microsoft.com/office/drawing/2014/main" id="{6EEDF6F9-FDD3-7D25-D0D1-72A992D1460F}"/>
                </a:ext>
              </a:extLst>
            </p:cNvPr>
            <p:cNvSpPr/>
            <p:nvPr/>
          </p:nvSpPr>
          <p:spPr>
            <a:xfrm>
              <a:off x="2814912" y="1754062"/>
              <a:ext cx="49951" cy="49951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3DAAA182-510E-3706-5108-9155E7817087}"/>
              </a:ext>
            </a:extLst>
          </p:cNvPr>
          <p:cNvSpPr txBox="1">
            <a:spLocks/>
          </p:cNvSpPr>
          <p:nvPr/>
        </p:nvSpPr>
        <p:spPr>
          <a:xfrm>
            <a:off x="1381250" y="1616470"/>
            <a:ext cx="6809700" cy="1817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Telas intuitivas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Avaliação/Ranking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>
                <a:latin typeface="Quattrocento Sans" panose="020B0502050000020003" pitchFamily="34" charset="0"/>
              </a:rPr>
              <a:t>Diversas opções</a:t>
            </a:r>
          </a:p>
          <a:p>
            <a:pPr marL="457200" indent="-381000">
              <a:lnSpc>
                <a:spcPct val="150000"/>
              </a:lnSpc>
              <a:buClr>
                <a:schemeClr val="accent1"/>
              </a:buClr>
              <a:buSzPts val="2400"/>
              <a:buFont typeface="Arial"/>
              <a:buChar char="◉"/>
            </a:pPr>
            <a:r>
              <a:rPr lang="pt-BR" sz="2400" dirty="0" err="1">
                <a:latin typeface="Quattrocento Sans" panose="020B0502050000020003" pitchFamily="34" charset="0"/>
              </a:rPr>
              <a:t>Gameficação</a:t>
            </a:r>
            <a:endParaRPr lang="pt-BR" sz="2400" dirty="0">
              <a:latin typeface="Quattrocento Sans" panose="020B0502050000020003" pitchFamily="34" charset="0"/>
            </a:endParaRPr>
          </a:p>
          <a:p>
            <a:pPr>
              <a:spcBef>
                <a:spcPts val="600"/>
              </a:spcBef>
            </a:pPr>
            <a:endParaRPr lang="pt-BR" sz="2400" dirty="0">
              <a:latin typeface="Quattrocento Sans" panose="020B050205000002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A5C74-E549-DAC1-6AED-CA37A0EF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166" y="1718453"/>
            <a:ext cx="1247775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FDD9E-930C-F848-1292-DA801187C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74" y="1266545"/>
            <a:ext cx="619626" cy="4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highlight>
                  <a:schemeClr val="accent1"/>
                </a:highlight>
              </a:rPr>
              <a:t>Inovação</a:t>
            </a:r>
            <a:endParaRPr sz="4800" dirty="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F8ACD9A7-E08E-4569-2F70-5810570B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590" y="917126"/>
            <a:ext cx="1422819" cy="1422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-9813" y="1129538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4"/>
          <p:cNvCxnSpPr>
            <a:cxnSpLocks/>
          </p:cNvCxnSpPr>
          <p:nvPr/>
        </p:nvCxnSpPr>
        <p:spPr>
          <a:xfrm flipV="1">
            <a:off x="3371048" y="1108710"/>
            <a:ext cx="6477672" cy="97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" name="Google Shape;170;p20">
            <a:extLst>
              <a:ext uri="{FF2B5EF4-FFF2-40B4-BE49-F238E27FC236}">
                <a16:creationId xmlns:a16="http://schemas.microsoft.com/office/drawing/2014/main" id="{D7FF09C2-FE12-CC7D-5484-313875B5F8E3}"/>
              </a:ext>
            </a:extLst>
          </p:cNvPr>
          <p:cNvSpPr txBox="1">
            <a:spLocks/>
          </p:cNvSpPr>
          <p:nvPr/>
        </p:nvSpPr>
        <p:spPr>
          <a:xfrm>
            <a:off x="2457339" y="875727"/>
            <a:ext cx="3529417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500" b="1" dirty="0">
                <a:latin typeface="Lora" panose="020B0604020202020204" pitchFamily="2" charset="0"/>
              </a:rPr>
              <a:t>Fim!</a:t>
            </a:r>
          </a:p>
        </p:txBody>
      </p:sp>
      <p:sp>
        <p:nvSpPr>
          <p:cNvPr id="5" name="Google Shape;326;p30">
            <a:extLst>
              <a:ext uri="{FF2B5EF4-FFF2-40B4-BE49-F238E27FC236}">
                <a16:creationId xmlns:a16="http://schemas.microsoft.com/office/drawing/2014/main" id="{66821FEF-0B8B-DF8B-E632-4FE14D759BE0}"/>
              </a:ext>
            </a:extLst>
          </p:cNvPr>
          <p:cNvSpPr/>
          <p:nvPr/>
        </p:nvSpPr>
        <p:spPr>
          <a:xfrm>
            <a:off x="872148" y="544061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27;p30">
            <a:extLst>
              <a:ext uri="{FF2B5EF4-FFF2-40B4-BE49-F238E27FC236}">
                <a16:creationId xmlns:a16="http://schemas.microsoft.com/office/drawing/2014/main" id="{B8493B08-53AB-8B74-6EF7-108B9C08AE80}"/>
              </a:ext>
            </a:extLst>
          </p:cNvPr>
          <p:cNvGrpSpPr/>
          <p:nvPr/>
        </p:nvGrpSpPr>
        <p:grpSpPr>
          <a:xfrm>
            <a:off x="1188837" y="875727"/>
            <a:ext cx="505722" cy="475767"/>
            <a:chOff x="5972700" y="2330200"/>
            <a:chExt cx="411625" cy="387275"/>
          </a:xfrm>
        </p:grpSpPr>
        <p:sp>
          <p:nvSpPr>
            <p:cNvPr id="7" name="Google Shape;328;p30">
              <a:extLst>
                <a:ext uri="{FF2B5EF4-FFF2-40B4-BE49-F238E27FC236}">
                  <a16:creationId xmlns:a16="http://schemas.microsoft.com/office/drawing/2014/main" id="{638B1747-4AC0-AA3E-694B-38F99F62AF9C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9;p30">
              <a:extLst>
                <a:ext uri="{FF2B5EF4-FFF2-40B4-BE49-F238E27FC236}">
                  <a16:creationId xmlns:a16="http://schemas.microsoft.com/office/drawing/2014/main" id="{A88E8DA6-43D6-F46D-0615-7D625833D4A7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322;p30">
            <a:extLst>
              <a:ext uri="{FF2B5EF4-FFF2-40B4-BE49-F238E27FC236}">
                <a16:creationId xmlns:a16="http://schemas.microsoft.com/office/drawing/2014/main" id="{F931D9CA-47D0-999D-E6E6-C0D934B0555B}"/>
              </a:ext>
            </a:extLst>
          </p:cNvPr>
          <p:cNvSpPr txBox="1">
            <a:spLocks/>
          </p:cNvSpPr>
          <p:nvPr/>
        </p:nvSpPr>
        <p:spPr>
          <a:xfrm>
            <a:off x="2011247" y="2093775"/>
            <a:ext cx="537168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sz="3600" b="1" i="1" dirty="0">
                <a:latin typeface="Lora"/>
                <a:ea typeface="Lora"/>
                <a:cs typeface="Lora"/>
                <a:sym typeface="Lora"/>
              </a:rPr>
              <a:t>Obrigado pela </a:t>
            </a:r>
            <a:r>
              <a:rPr lang="pt-BR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Presença!</a:t>
            </a:r>
            <a:endParaRPr lang="pt-BR" sz="36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Quattrocento Sans"/>
              <a:buNone/>
            </a:pPr>
            <a:endParaRPr lang="pt-BR" sz="1800" dirty="0"/>
          </a:p>
          <a:p>
            <a:pPr marL="0" indent="0">
              <a:buFont typeface="Quattrocento Sans"/>
              <a:buNone/>
            </a:pPr>
            <a:r>
              <a:rPr lang="pt-BR" sz="1800" dirty="0"/>
              <a:t>Vocês podem nos encontrar em:</a:t>
            </a:r>
          </a:p>
          <a:p>
            <a:pPr indent="-342900">
              <a:buSzPts val="1800"/>
            </a:pPr>
            <a:r>
              <a:rPr lang="pt-BR" sz="1800" dirty="0"/>
              <a:t>LinkedIn: </a:t>
            </a:r>
          </a:p>
          <a:p>
            <a:pPr lvl="1" indent="-342900">
              <a:buSzPts val="1800"/>
            </a:pPr>
            <a:r>
              <a:rPr lang="pt-BR" sz="1400" dirty="0" err="1"/>
              <a:t>Matheushebastos</a:t>
            </a:r>
            <a:endParaRPr lang="pt-BR" sz="1400" dirty="0"/>
          </a:p>
          <a:p>
            <a:pPr lvl="1" indent="-342900">
              <a:buSzPts val="1800"/>
            </a:pPr>
            <a:r>
              <a:rPr lang="pt-BR" sz="1400" b="1" dirty="0">
                <a:highlight>
                  <a:srgbClr val="FF0000"/>
                </a:highlight>
              </a:rPr>
              <a:t>Lucas</a:t>
            </a:r>
          </a:p>
          <a:p>
            <a:pPr lvl="1" indent="-342900">
              <a:buSzPts val="1800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9394052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81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Lora</vt:lpstr>
      <vt:lpstr>Quattrocento Sans</vt:lpstr>
      <vt:lpstr>Viola template</vt:lpstr>
      <vt:lpstr>Alucar  D</vt:lpstr>
      <vt:lpstr>Boa noite!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Inovação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Alucar  </dc:title>
  <cp:lastModifiedBy>Matheus Henrique Bastos</cp:lastModifiedBy>
  <cp:revision>2</cp:revision>
  <dcterms:modified xsi:type="dcterms:W3CDTF">2022-11-23T01:33:14Z</dcterms:modified>
</cp:coreProperties>
</file>