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66" r:id="rId3"/>
    <p:sldMasterId id="2147483669" r:id="rId4"/>
    <p:sldMasterId id="2147483671" r:id="rId5"/>
  </p:sldMasterIdLst>
  <p:notesMasterIdLst>
    <p:notesMasterId r:id="rId35"/>
  </p:notesMasterIdLst>
  <p:sldIdLst>
    <p:sldId id="275" r:id="rId6"/>
    <p:sldId id="292" r:id="rId7"/>
    <p:sldId id="313" r:id="rId8"/>
    <p:sldId id="309" r:id="rId9"/>
    <p:sldId id="310" r:id="rId10"/>
    <p:sldId id="311" r:id="rId11"/>
    <p:sldId id="312" r:id="rId12"/>
    <p:sldId id="317" r:id="rId13"/>
    <p:sldId id="293" r:id="rId14"/>
    <p:sldId id="294" r:id="rId15"/>
    <p:sldId id="295" r:id="rId16"/>
    <p:sldId id="296" r:id="rId17"/>
    <p:sldId id="297" r:id="rId18"/>
    <p:sldId id="298" r:id="rId19"/>
    <p:sldId id="318" r:id="rId20"/>
    <p:sldId id="299" r:id="rId21"/>
    <p:sldId id="300" r:id="rId22"/>
    <p:sldId id="301" r:id="rId23"/>
    <p:sldId id="307" r:id="rId24"/>
    <p:sldId id="308" r:id="rId25"/>
    <p:sldId id="319" r:id="rId26"/>
    <p:sldId id="272" r:id="rId27"/>
    <p:sldId id="273" r:id="rId28"/>
    <p:sldId id="277" r:id="rId29"/>
    <p:sldId id="278" r:id="rId30"/>
    <p:sldId id="279" r:id="rId31"/>
    <p:sldId id="281" r:id="rId32"/>
    <p:sldId id="280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3" autoAdjust="0"/>
    <p:restoredTop sz="66223" autoAdjust="0"/>
  </p:normalViewPr>
  <p:slideViewPr>
    <p:cSldViewPr snapToGrid="0" snapToObjects="1">
      <p:cViewPr>
        <p:scale>
          <a:sx n="65" d="100"/>
          <a:sy n="65" d="100"/>
        </p:scale>
        <p:origin x="1392" y="31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F23C8-DBB2-4D49-ABE5-B8F2FE49F6F8}" type="doc">
      <dgm:prSet loTypeId="urn:microsoft.com/office/officeart/2005/8/layout/pyramid3" loCatId="pyramid" qsTypeId="urn:microsoft.com/office/officeart/2005/8/quickstyle/simple5" qsCatId="simple" csTypeId="urn:microsoft.com/office/officeart/2005/8/colors/accent1_2" csCatId="accent1" phldr="1"/>
      <dgm:spPr/>
    </dgm:pt>
    <dgm:pt modelId="{16516E3D-A922-B34B-B9D0-9C972D40107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28575">
          <a:solidFill>
            <a:schemeClr val="bg1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150 million cars</a:t>
          </a:r>
          <a:endParaRPr lang="en-US" sz="2800" dirty="0">
            <a:solidFill>
              <a:srgbClr val="000000"/>
            </a:solidFill>
          </a:endParaRPr>
        </a:p>
      </dgm:t>
    </dgm:pt>
    <dgm:pt modelId="{B463B3AA-5D49-BC45-8AB8-BA44D494CD74}" type="parTrans" cxnId="{38C4D4C1-6DF7-1D4A-8419-B05B40913CF3}">
      <dgm:prSet/>
      <dgm:spPr/>
      <dgm:t>
        <a:bodyPr/>
        <a:lstStyle/>
        <a:p>
          <a:endParaRPr lang="en-US"/>
        </a:p>
      </dgm:t>
    </dgm:pt>
    <dgm:pt modelId="{353FF316-1EAE-184E-9A35-3E5437AA94AF}" type="sibTrans" cxnId="{38C4D4C1-6DF7-1D4A-8419-B05B40913CF3}">
      <dgm:prSet/>
      <dgm:spPr/>
      <dgm:t>
        <a:bodyPr/>
        <a:lstStyle/>
        <a:p>
          <a:endParaRPr lang="en-US"/>
        </a:p>
      </dgm:t>
    </dgm:pt>
    <dgm:pt modelId="{C70C2F0C-D7F9-6648-AC5D-D63A7D04627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9050">
          <a:solidFill>
            <a:schemeClr val="bg1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1% install satellite radio</a:t>
          </a:r>
          <a:endParaRPr lang="en-US" sz="2800" dirty="0">
            <a:solidFill>
              <a:srgbClr val="000000"/>
            </a:solidFill>
          </a:endParaRPr>
        </a:p>
      </dgm:t>
    </dgm:pt>
    <dgm:pt modelId="{BC8E3A52-B0C4-2749-B159-28CB7953D506}" type="parTrans" cxnId="{776BCEF4-C66D-644C-A6A2-0ECB0F4B8567}">
      <dgm:prSet/>
      <dgm:spPr/>
      <dgm:t>
        <a:bodyPr/>
        <a:lstStyle/>
        <a:p>
          <a:endParaRPr lang="en-US"/>
        </a:p>
      </dgm:t>
    </dgm:pt>
    <dgm:pt modelId="{9A800F31-9B1C-2D40-8AFD-EB1157ADA05A}" type="sibTrans" cxnId="{776BCEF4-C66D-644C-A6A2-0ECB0F4B8567}">
      <dgm:prSet/>
      <dgm:spPr/>
      <dgm:t>
        <a:bodyPr/>
        <a:lstStyle/>
        <a:p>
          <a:endParaRPr lang="en-US"/>
        </a:p>
      </dgm:t>
    </dgm:pt>
    <dgm:pt modelId="{10FAA80E-ECC8-A54F-9F97-40E7374D422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9050">
          <a:solidFill>
            <a:schemeClr val="bg1"/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C8087A7F-7AA3-D24C-AF9B-387B443552E6}" type="sibTrans" cxnId="{CADD2615-1E2D-8643-9F07-65112F5B0ADB}">
      <dgm:prSet/>
      <dgm:spPr/>
      <dgm:t>
        <a:bodyPr/>
        <a:lstStyle/>
        <a:p>
          <a:endParaRPr lang="en-US"/>
        </a:p>
      </dgm:t>
    </dgm:pt>
    <dgm:pt modelId="{9FE43009-AF9B-A84B-B2B9-7354A1AF6189}" type="parTrans" cxnId="{CADD2615-1E2D-8643-9F07-65112F5B0ADB}">
      <dgm:prSet/>
      <dgm:spPr/>
      <dgm:t>
        <a:bodyPr/>
        <a:lstStyle/>
        <a:p>
          <a:endParaRPr lang="en-US"/>
        </a:p>
      </dgm:t>
    </dgm:pt>
    <dgm:pt modelId="{F59FCE0B-0711-7546-A84E-941677582559}" type="pres">
      <dgm:prSet presAssocID="{CD1F23C8-DBB2-4D49-ABE5-B8F2FE49F6F8}" presName="Name0" presStyleCnt="0">
        <dgm:presLayoutVars>
          <dgm:dir/>
          <dgm:animLvl val="lvl"/>
          <dgm:resizeHandles val="exact"/>
        </dgm:presLayoutVars>
      </dgm:prSet>
      <dgm:spPr/>
    </dgm:pt>
    <dgm:pt modelId="{D2DF2F02-1A83-484E-8C6D-9F5CF347FF35}" type="pres">
      <dgm:prSet presAssocID="{16516E3D-A922-B34B-B9D0-9C972D40107B}" presName="Name8" presStyleCnt="0"/>
      <dgm:spPr/>
    </dgm:pt>
    <dgm:pt modelId="{CE3DACF7-F174-6645-8272-E96F7237A98C}" type="pres">
      <dgm:prSet presAssocID="{16516E3D-A922-B34B-B9D0-9C972D40107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5CCDF-4910-974A-AD41-00FCDA05ACE2}" type="pres">
      <dgm:prSet presAssocID="{16516E3D-A922-B34B-B9D0-9C972D40107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E292F-1341-5642-9987-9ADB28335C23}" type="pres">
      <dgm:prSet presAssocID="{C70C2F0C-D7F9-6648-AC5D-D63A7D04627F}" presName="Name8" presStyleCnt="0"/>
      <dgm:spPr/>
    </dgm:pt>
    <dgm:pt modelId="{EFD59920-C24A-BB4A-A35D-BBD8F369A538}" type="pres">
      <dgm:prSet presAssocID="{C70C2F0C-D7F9-6648-AC5D-D63A7D04627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2E218-A5B2-DB49-B5FE-9923E50933FE}" type="pres">
      <dgm:prSet presAssocID="{C70C2F0C-D7F9-6648-AC5D-D63A7D0462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6B64-9C06-F442-B3AE-041D00D0B131}" type="pres">
      <dgm:prSet presAssocID="{10FAA80E-ECC8-A54F-9F97-40E7374D4229}" presName="Name8" presStyleCnt="0"/>
      <dgm:spPr/>
    </dgm:pt>
    <dgm:pt modelId="{55C95DAD-0AE5-4744-9EFB-76935570CEEF}" type="pres">
      <dgm:prSet presAssocID="{10FAA80E-ECC8-A54F-9F97-40E7374D422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4A2EA-E260-F841-80F6-5448FF45890F}" type="pres">
      <dgm:prSet presAssocID="{10FAA80E-ECC8-A54F-9F97-40E7374D42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BCEF4-C66D-644C-A6A2-0ECB0F4B8567}" srcId="{CD1F23C8-DBB2-4D49-ABE5-B8F2FE49F6F8}" destId="{C70C2F0C-D7F9-6648-AC5D-D63A7D04627F}" srcOrd="1" destOrd="0" parTransId="{BC8E3A52-B0C4-2749-B159-28CB7953D506}" sibTransId="{9A800F31-9B1C-2D40-8AFD-EB1157ADA05A}"/>
    <dgm:cxn modelId="{38C4D4C1-6DF7-1D4A-8419-B05B40913CF3}" srcId="{CD1F23C8-DBB2-4D49-ABE5-B8F2FE49F6F8}" destId="{16516E3D-A922-B34B-B9D0-9C972D40107B}" srcOrd="0" destOrd="0" parTransId="{B463B3AA-5D49-BC45-8AB8-BA44D494CD74}" sibTransId="{353FF316-1EAE-184E-9A35-3E5437AA94AF}"/>
    <dgm:cxn modelId="{CADD2615-1E2D-8643-9F07-65112F5B0ADB}" srcId="{CD1F23C8-DBB2-4D49-ABE5-B8F2FE49F6F8}" destId="{10FAA80E-ECC8-A54F-9F97-40E7374D4229}" srcOrd="2" destOrd="0" parTransId="{9FE43009-AF9B-A84B-B2B9-7354A1AF6189}" sibTransId="{C8087A7F-7AA3-D24C-AF9B-387B443552E6}"/>
    <dgm:cxn modelId="{8A4E09E3-E647-3C40-BD93-5C4481061C47}" type="presOf" srcId="{10FAA80E-ECC8-A54F-9F97-40E7374D4229}" destId="{55C95DAD-0AE5-4744-9EFB-76935570CEEF}" srcOrd="0" destOrd="0" presId="urn:microsoft.com/office/officeart/2005/8/layout/pyramid3"/>
    <dgm:cxn modelId="{048991A9-EB0D-1040-B20E-D7D901C453AF}" type="presOf" srcId="{10FAA80E-ECC8-A54F-9F97-40E7374D4229}" destId="{9DD4A2EA-E260-F841-80F6-5448FF45890F}" srcOrd="1" destOrd="0" presId="urn:microsoft.com/office/officeart/2005/8/layout/pyramid3"/>
    <dgm:cxn modelId="{524011BB-18CD-E148-85FF-FBBCA3532E5E}" type="presOf" srcId="{C70C2F0C-D7F9-6648-AC5D-D63A7D04627F}" destId="{EFD59920-C24A-BB4A-A35D-BBD8F369A538}" srcOrd="0" destOrd="0" presId="urn:microsoft.com/office/officeart/2005/8/layout/pyramid3"/>
    <dgm:cxn modelId="{E0672DDC-2C99-2441-BAA7-163AAA29118E}" type="presOf" srcId="{16516E3D-A922-B34B-B9D0-9C972D40107B}" destId="{CE3DACF7-F174-6645-8272-E96F7237A98C}" srcOrd="0" destOrd="0" presId="urn:microsoft.com/office/officeart/2005/8/layout/pyramid3"/>
    <dgm:cxn modelId="{C188F4A4-0DC4-5041-A04E-FB38E8CF9EE9}" type="presOf" srcId="{CD1F23C8-DBB2-4D49-ABE5-B8F2FE49F6F8}" destId="{F59FCE0B-0711-7546-A84E-941677582559}" srcOrd="0" destOrd="0" presId="urn:microsoft.com/office/officeart/2005/8/layout/pyramid3"/>
    <dgm:cxn modelId="{FBA57354-3CF9-0147-9E0C-1B010EE45AA8}" type="presOf" srcId="{C70C2F0C-D7F9-6648-AC5D-D63A7D04627F}" destId="{7542E218-A5B2-DB49-B5FE-9923E50933FE}" srcOrd="1" destOrd="0" presId="urn:microsoft.com/office/officeart/2005/8/layout/pyramid3"/>
    <dgm:cxn modelId="{C2393C2E-B9D4-7548-8D6F-1FCD1DF3C762}" type="presOf" srcId="{16516E3D-A922-B34B-B9D0-9C972D40107B}" destId="{5AB5CCDF-4910-974A-AD41-00FCDA05ACE2}" srcOrd="1" destOrd="0" presId="urn:microsoft.com/office/officeart/2005/8/layout/pyramid3"/>
    <dgm:cxn modelId="{AA351B3E-5644-D448-A341-D80365D1CA3C}" type="presParOf" srcId="{F59FCE0B-0711-7546-A84E-941677582559}" destId="{D2DF2F02-1A83-484E-8C6D-9F5CF347FF35}" srcOrd="0" destOrd="0" presId="urn:microsoft.com/office/officeart/2005/8/layout/pyramid3"/>
    <dgm:cxn modelId="{0E3A0B16-DB92-A247-9063-1EC416E0C707}" type="presParOf" srcId="{D2DF2F02-1A83-484E-8C6D-9F5CF347FF35}" destId="{CE3DACF7-F174-6645-8272-E96F7237A98C}" srcOrd="0" destOrd="0" presId="urn:microsoft.com/office/officeart/2005/8/layout/pyramid3"/>
    <dgm:cxn modelId="{8480A670-A1CC-954F-BBC1-C2A9A1F190BF}" type="presParOf" srcId="{D2DF2F02-1A83-484E-8C6D-9F5CF347FF35}" destId="{5AB5CCDF-4910-974A-AD41-00FCDA05ACE2}" srcOrd="1" destOrd="0" presId="urn:microsoft.com/office/officeart/2005/8/layout/pyramid3"/>
    <dgm:cxn modelId="{14399601-BD33-C94A-B7C3-F49B580C693A}" type="presParOf" srcId="{F59FCE0B-0711-7546-A84E-941677582559}" destId="{8ACE292F-1341-5642-9987-9ADB28335C23}" srcOrd="1" destOrd="0" presId="urn:microsoft.com/office/officeart/2005/8/layout/pyramid3"/>
    <dgm:cxn modelId="{9C963D6E-BFF3-094E-9B8E-81E29E0512C9}" type="presParOf" srcId="{8ACE292F-1341-5642-9987-9ADB28335C23}" destId="{EFD59920-C24A-BB4A-A35D-BBD8F369A538}" srcOrd="0" destOrd="0" presId="urn:microsoft.com/office/officeart/2005/8/layout/pyramid3"/>
    <dgm:cxn modelId="{E5D50DA2-617E-5347-A9CB-967D08AF697C}" type="presParOf" srcId="{8ACE292F-1341-5642-9987-9ADB28335C23}" destId="{7542E218-A5B2-DB49-B5FE-9923E50933FE}" srcOrd="1" destOrd="0" presId="urn:microsoft.com/office/officeart/2005/8/layout/pyramid3"/>
    <dgm:cxn modelId="{2A62958B-3618-BD48-9665-33E81E420573}" type="presParOf" srcId="{F59FCE0B-0711-7546-A84E-941677582559}" destId="{2A4E6B64-9C06-F442-B3AE-041D00D0B131}" srcOrd="2" destOrd="0" presId="urn:microsoft.com/office/officeart/2005/8/layout/pyramid3"/>
    <dgm:cxn modelId="{2E5D4631-E554-A548-A3C7-98E212E81058}" type="presParOf" srcId="{2A4E6B64-9C06-F442-B3AE-041D00D0B131}" destId="{55C95DAD-0AE5-4744-9EFB-76935570CEEF}" srcOrd="0" destOrd="0" presId="urn:microsoft.com/office/officeart/2005/8/layout/pyramid3"/>
    <dgm:cxn modelId="{3EFA5359-8032-574D-AB98-9ED98887388B}" type="presParOf" srcId="{2A4E6B64-9C06-F442-B3AE-041D00D0B131}" destId="{9DD4A2EA-E260-F841-80F6-5448FF45890F}" srcOrd="1" destOrd="0" presId="urn:microsoft.com/office/officeart/2005/8/layout/pyramid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16173-802D-5B49-8649-9CC1F0A74A6F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EFBB9C61-C7EA-1842-B23E-A3C13AB1AEC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9050">
          <a:solidFill>
            <a:schemeClr val="bg1"/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E3D09845-24A8-8640-A396-5E8D9B547432}" type="parTrans" cxnId="{2DA1963D-EE69-3B48-AFA9-47DB4D26F206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76674B32-B24D-DC40-B457-8498CFE7469C}" type="sibTrans" cxnId="{2DA1963D-EE69-3B48-AFA9-47DB4D26F206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1A45F835-75CC-2A44-8726-0EDC36D7458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9050">
          <a:solidFill>
            <a:schemeClr val="bg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Install 10 systems per day</a:t>
          </a:r>
          <a:endParaRPr lang="en-US" sz="2800" dirty="0">
            <a:solidFill>
              <a:schemeClr val="bg1"/>
            </a:solidFill>
          </a:endParaRPr>
        </a:p>
      </dgm:t>
    </dgm:pt>
    <dgm:pt modelId="{E2F7FECF-BC3B-2F4E-B054-5B7A8FDA6CCA}" type="parTrans" cxnId="{F2130478-332F-5B47-97FE-5AD72CB2DDBA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7DFB0C76-18AF-404E-9B44-112DBCCE9122}" type="sibTrans" cxnId="{F2130478-332F-5B47-97FE-5AD72CB2DDBA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BF675962-0F8D-B041-A411-77E3E037892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9050">
          <a:solidFill>
            <a:schemeClr val="bg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10 installation facilities </a:t>
          </a:r>
          <a:endParaRPr lang="en-US" sz="2800" dirty="0">
            <a:solidFill>
              <a:schemeClr val="bg1"/>
            </a:solidFill>
          </a:endParaRPr>
        </a:p>
      </dgm:t>
    </dgm:pt>
    <dgm:pt modelId="{254E0AEC-7D03-394C-8742-7AEA735CD1B2}" type="parTrans" cxnId="{E19216C1-A203-CE45-B11E-01D6EDB18EE9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74F53856-F8CF-744D-B1B4-3706A1AB7BC7}" type="sibTrans" cxnId="{E19216C1-A203-CE45-B11E-01D6EDB18EE9}">
      <dgm:prSet/>
      <dgm:spPr/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0E23D6AE-7FA3-0A4D-ABBC-F21FF34EE5C9}" type="pres">
      <dgm:prSet presAssocID="{3D416173-802D-5B49-8649-9CC1F0A74A6F}" presName="Name0" presStyleCnt="0">
        <dgm:presLayoutVars>
          <dgm:dir/>
          <dgm:animLvl val="lvl"/>
          <dgm:resizeHandles val="exact"/>
        </dgm:presLayoutVars>
      </dgm:prSet>
      <dgm:spPr/>
    </dgm:pt>
    <dgm:pt modelId="{DAB3CED6-7715-3F4D-BA1F-86A8BBA4A4DB}" type="pres">
      <dgm:prSet presAssocID="{EFBB9C61-C7EA-1842-B23E-A3C13AB1AECF}" presName="Name8" presStyleCnt="0"/>
      <dgm:spPr/>
    </dgm:pt>
    <dgm:pt modelId="{E039E2A0-DA49-B34E-B431-BCB2ED091F64}" type="pres">
      <dgm:prSet presAssocID="{EFBB9C61-C7EA-1842-B23E-A3C13AB1AEC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8450-5216-D940-9C39-B975C9212868}" type="pres">
      <dgm:prSet presAssocID="{EFBB9C61-C7EA-1842-B23E-A3C13AB1AEC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17F8C-4101-834F-9288-14D81A13B094}" type="pres">
      <dgm:prSet presAssocID="{1A45F835-75CC-2A44-8726-0EDC36D74584}" presName="Name8" presStyleCnt="0"/>
      <dgm:spPr/>
    </dgm:pt>
    <dgm:pt modelId="{DD530682-DAF6-7E4B-90CC-D8F8D2793B50}" type="pres">
      <dgm:prSet presAssocID="{1A45F835-75CC-2A44-8726-0EDC36D7458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00AEC-3298-0543-A991-3DC69D373109}" type="pres">
      <dgm:prSet presAssocID="{1A45F835-75CC-2A44-8726-0EDC36D745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3EB33-5F23-BB45-9D15-AF0BA900A1ED}" type="pres">
      <dgm:prSet presAssocID="{BF675962-0F8D-B041-A411-77E3E0378921}" presName="Name8" presStyleCnt="0"/>
      <dgm:spPr/>
    </dgm:pt>
    <dgm:pt modelId="{CD736CEE-CF2B-DB42-A2E7-1A24AD3E3E8A}" type="pres">
      <dgm:prSet presAssocID="{BF675962-0F8D-B041-A411-77E3E037892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E70A-F96D-C449-9387-C7FFA1C1203C}" type="pres">
      <dgm:prSet presAssocID="{BF675962-0F8D-B041-A411-77E3E03789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1963D-EE69-3B48-AFA9-47DB4D26F206}" srcId="{3D416173-802D-5B49-8649-9CC1F0A74A6F}" destId="{EFBB9C61-C7EA-1842-B23E-A3C13AB1AECF}" srcOrd="0" destOrd="0" parTransId="{E3D09845-24A8-8640-A396-5E8D9B547432}" sibTransId="{76674B32-B24D-DC40-B457-8498CFE7469C}"/>
    <dgm:cxn modelId="{33C3757A-3059-D440-89D8-C4FCC3FBD868}" type="presOf" srcId="{EFBB9C61-C7EA-1842-B23E-A3C13AB1AECF}" destId="{E039E2A0-DA49-B34E-B431-BCB2ED091F64}" srcOrd="0" destOrd="0" presId="urn:microsoft.com/office/officeart/2005/8/layout/pyramid1"/>
    <dgm:cxn modelId="{EEDCC8E1-974B-054D-A565-D869CA031853}" type="presOf" srcId="{1A45F835-75CC-2A44-8726-0EDC36D74584}" destId="{DD530682-DAF6-7E4B-90CC-D8F8D2793B50}" srcOrd="0" destOrd="0" presId="urn:microsoft.com/office/officeart/2005/8/layout/pyramid1"/>
    <dgm:cxn modelId="{E19216C1-A203-CE45-B11E-01D6EDB18EE9}" srcId="{3D416173-802D-5B49-8649-9CC1F0A74A6F}" destId="{BF675962-0F8D-B041-A411-77E3E0378921}" srcOrd="2" destOrd="0" parTransId="{254E0AEC-7D03-394C-8742-7AEA735CD1B2}" sibTransId="{74F53856-F8CF-744D-B1B4-3706A1AB7BC7}"/>
    <dgm:cxn modelId="{F2130478-332F-5B47-97FE-5AD72CB2DDBA}" srcId="{3D416173-802D-5B49-8649-9CC1F0A74A6F}" destId="{1A45F835-75CC-2A44-8726-0EDC36D74584}" srcOrd="1" destOrd="0" parTransId="{E2F7FECF-BC3B-2F4E-B054-5B7A8FDA6CCA}" sibTransId="{7DFB0C76-18AF-404E-9B44-112DBCCE9122}"/>
    <dgm:cxn modelId="{373A99EF-1023-524C-A1ED-0FE87D9D39DD}" type="presOf" srcId="{1A45F835-75CC-2A44-8726-0EDC36D74584}" destId="{A0A00AEC-3298-0543-A991-3DC69D373109}" srcOrd="1" destOrd="0" presId="urn:microsoft.com/office/officeart/2005/8/layout/pyramid1"/>
    <dgm:cxn modelId="{9851A1A9-AB70-FB47-B54B-C96EFA3FCF87}" type="presOf" srcId="{BF675962-0F8D-B041-A411-77E3E0378921}" destId="{CD736CEE-CF2B-DB42-A2E7-1A24AD3E3E8A}" srcOrd="0" destOrd="0" presId="urn:microsoft.com/office/officeart/2005/8/layout/pyramid1"/>
    <dgm:cxn modelId="{75290120-D8A1-3D4B-8953-971EAFDF0822}" type="presOf" srcId="{EFBB9C61-C7EA-1842-B23E-A3C13AB1AECF}" destId="{551D8450-5216-D940-9C39-B975C9212868}" srcOrd="1" destOrd="0" presId="urn:microsoft.com/office/officeart/2005/8/layout/pyramid1"/>
    <dgm:cxn modelId="{55F064D5-B0C8-D242-A52B-EB817EB5C968}" type="presOf" srcId="{3D416173-802D-5B49-8649-9CC1F0A74A6F}" destId="{0E23D6AE-7FA3-0A4D-ABBC-F21FF34EE5C9}" srcOrd="0" destOrd="0" presId="urn:microsoft.com/office/officeart/2005/8/layout/pyramid1"/>
    <dgm:cxn modelId="{41104750-0EF9-FA42-8D4B-48802209D2E8}" type="presOf" srcId="{BF675962-0F8D-B041-A411-77E3E0378921}" destId="{0E2BE70A-F96D-C449-9387-C7FFA1C1203C}" srcOrd="1" destOrd="0" presId="urn:microsoft.com/office/officeart/2005/8/layout/pyramid1"/>
    <dgm:cxn modelId="{E282E3FA-EBBA-614B-B136-81DE6DDA7198}" type="presParOf" srcId="{0E23D6AE-7FA3-0A4D-ABBC-F21FF34EE5C9}" destId="{DAB3CED6-7715-3F4D-BA1F-86A8BBA4A4DB}" srcOrd="0" destOrd="0" presId="urn:microsoft.com/office/officeart/2005/8/layout/pyramid1"/>
    <dgm:cxn modelId="{5D1632C9-219D-3B4F-B009-89F6B85BE982}" type="presParOf" srcId="{DAB3CED6-7715-3F4D-BA1F-86A8BBA4A4DB}" destId="{E039E2A0-DA49-B34E-B431-BCB2ED091F64}" srcOrd="0" destOrd="0" presId="urn:microsoft.com/office/officeart/2005/8/layout/pyramid1"/>
    <dgm:cxn modelId="{2D4CD939-B568-1942-98DB-4CDE345BFBC0}" type="presParOf" srcId="{DAB3CED6-7715-3F4D-BA1F-86A8BBA4A4DB}" destId="{551D8450-5216-D940-9C39-B975C9212868}" srcOrd="1" destOrd="0" presId="urn:microsoft.com/office/officeart/2005/8/layout/pyramid1"/>
    <dgm:cxn modelId="{AAC05259-83E2-7B40-BB5B-901884CDD784}" type="presParOf" srcId="{0E23D6AE-7FA3-0A4D-ABBC-F21FF34EE5C9}" destId="{20817F8C-4101-834F-9288-14D81A13B094}" srcOrd="1" destOrd="0" presId="urn:microsoft.com/office/officeart/2005/8/layout/pyramid1"/>
    <dgm:cxn modelId="{1FECFB98-3DCB-5344-9F00-B288A31D4513}" type="presParOf" srcId="{20817F8C-4101-834F-9288-14D81A13B094}" destId="{DD530682-DAF6-7E4B-90CC-D8F8D2793B50}" srcOrd="0" destOrd="0" presId="urn:microsoft.com/office/officeart/2005/8/layout/pyramid1"/>
    <dgm:cxn modelId="{7C96D787-8102-684D-95B4-4751BF3E0B17}" type="presParOf" srcId="{20817F8C-4101-834F-9288-14D81A13B094}" destId="{A0A00AEC-3298-0543-A991-3DC69D373109}" srcOrd="1" destOrd="0" presId="urn:microsoft.com/office/officeart/2005/8/layout/pyramid1"/>
    <dgm:cxn modelId="{F77EE3A9-8006-DC42-8C9D-74B7EEA63957}" type="presParOf" srcId="{0E23D6AE-7FA3-0A4D-ABBC-F21FF34EE5C9}" destId="{9153EB33-5F23-BB45-9D15-AF0BA900A1ED}" srcOrd="2" destOrd="0" presId="urn:microsoft.com/office/officeart/2005/8/layout/pyramid1"/>
    <dgm:cxn modelId="{9C5FE5CE-733A-6F48-A9FB-CE3D98523CEB}" type="presParOf" srcId="{9153EB33-5F23-BB45-9D15-AF0BA900A1ED}" destId="{CD736CEE-CF2B-DB42-A2E7-1A24AD3E3E8A}" srcOrd="0" destOrd="0" presId="urn:microsoft.com/office/officeart/2005/8/layout/pyramid1"/>
    <dgm:cxn modelId="{4E2D26F2-72C5-834F-B174-6D9CCB1D5DC5}" type="presParOf" srcId="{9153EB33-5F23-BB45-9D15-AF0BA900A1ED}" destId="{0E2BE70A-F96D-C449-9387-C7FFA1C1203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DACF7-F174-6645-8272-E96F7237A98C}">
      <dsp:nvSpPr>
        <dsp:cNvPr id="0" name=""/>
        <dsp:cNvSpPr/>
      </dsp:nvSpPr>
      <dsp:spPr>
        <a:xfrm rot="10800000">
          <a:off x="0" y="0"/>
          <a:ext cx="4038600" cy="1508654"/>
        </a:xfrm>
        <a:prstGeom prst="trapezoid">
          <a:avLst>
            <a:gd name="adj" fmla="val 44616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28575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150 million cars</a:t>
          </a:r>
          <a:endParaRPr lang="en-US" sz="2800" kern="1200" dirty="0">
            <a:solidFill>
              <a:srgbClr val="000000"/>
            </a:solidFill>
          </a:endParaRPr>
        </a:p>
      </dsp:txBody>
      <dsp:txXfrm rot="-10800000">
        <a:off x="706754" y="0"/>
        <a:ext cx="2625090" cy="1508654"/>
      </dsp:txXfrm>
    </dsp:sp>
    <dsp:sp modelId="{EFD59920-C24A-BB4A-A35D-BBD8F369A538}">
      <dsp:nvSpPr>
        <dsp:cNvPr id="0" name=""/>
        <dsp:cNvSpPr/>
      </dsp:nvSpPr>
      <dsp:spPr>
        <a:xfrm rot="10800000">
          <a:off x="673100" y="1508654"/>
          <a:ext cx="2692400" cy="1508654"/>
        </a:xfrm>
        <a:prstGeom prst="trapezoid">
          <a:avLst>
            <a:gd name="adj" fmla="val 44616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1% install satellite radio</a:t>
          </a:r>
          <a:endParaRPr lang="en-US" sz="2800" kern="1200" dirty="0">
            <a:solidFill>
              <a:srgbClr val="000000"/>
            </a:solidFill>
          </a:endParaRPr>
        </a:p>
      </dsp:txBody>
      <dsp:txXfrm rot="-10800000">
        <a:off x="1144270" y="1508654"/>
        <a:ext cx="1750060" cy="1508654"/>
      </dsp:txXfrm>
    </dsp:sp>
    <dsp:sp modelId="{55C95DAD-0AE5-4744-9EFB-76935570CEEF}">
      <dsp:nvSpPr>
        <dsp:cNvPr id="0" name=""/>
        <dsp:cNvSpPr/>
      </dsp:nvSpPr>
      <dsp:spPr>
        <a:xfrm rot="10800000">
          <a:off x="1346200" y="3017308"/>
          <a:ext cx="1346200" cy="1508654"/>
        </a:xfrm>
        <a:prstGeom prst="trapezoid">
          <a:avLst>
            <a:gd name="adj" fmla="val 50000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 rot="-10800000">
        <a:off x="1346200" y="3017308"/>
        <a:ext cx="1346200" cy="150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9E2A0-DA49-B34E-B431-BCB2ED091F64}">
      <dsp:nvSpPr>
        <dsp:cNvPr id="0" name=""/>
        <dsp:cNvSpPr/>
      </dsp:nvSpPr>
      <dsp:spPr>
        <a:xfrm>
          <a:off x="1346200" y="0"/>
          <a:ext cx="1346200" cy="1508654"/>
        </a:xfrm>
        <a:prstGeom prst="trapezoid">
          <a:avLst>
            <a:gd name="adj" fmla="val 50000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b="1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1346200" y="0"/>
        <a:ext cx="1346200" cy="1508654"/>
      </dsp:txXfrm>
    </dsp:sp>
    <dsp:sp modelId="{DD530682-DAF6-7E4B-90CC-D8F8D2793B50}">
      <dsp:nvSpPr>
        <dsp:cNvPr id="0" name=""/>
        <dsp:cNvSpPr/>
      </dsp:nvSpPr>
      <dsp:spPr>
        <a:xfrm>
          <a:off x="673100" y="1508654"/>
          <a:ext cx="2692400" cy="1508654"/>
        </a:xfrm>
        <a:prstGeom prst="trapezoid">
          <a:avLst>
            <a:gd name="adj" fmla="val 44616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Install 10 systems per day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144270" y="1508654"/>
        <a:ext cx="1750060" cy="1508654"/>
      </dsp:txXfrm>
    </dsp:sp>
    <dsp:sp modelId="{CD736CEE-CF2B-DB42-A2E7-1A24AD3E3E8A}">
      <dsp:nvSpPr>
        <dsp:cNvPr id="0" name=""/>
        <dsp:cNvSpPr/>
      </dsp:nvSpPr>
      <dsp:spPr>
        <a:xfrm>
          <a:off x="0" y="3017308"/>
          <a:ext cx="4038600" cy="1508654"/>
        </a:xfrm>
        <a:prstGeom prst="trapezoid">
          <a:avLst>
            <a:gd name="adj" fmla="val 44616"/>
          </a:avLst>
        </a:prstGeom>
        <a:gradFill rotWithShape="1">
          <a:gsLst>
            <a:gs pos="0">
              <a:schemeClr val="accent2">
                <a:tint val="1000"/>
              </a:schemeClr>
            </a:gs>
            <a:gs pos="68000">
              <a:schemeClr val="accent2">
                <a:tint val="77000"/>
              </a:schemeClr>
            </a:gs>
            <a:gs pos="81000">
              <a:schemeClr val="accent2">
                <a:tint val="79000"/>
              </a:schemeClr>
            </a:gs>
            <a:gs pos="86000">
              <a:schemeClr val="accent2">
                <a:tint val="73000"/>
              </a:schemeClr>
            </a:gs>
            <a:gs pos="100000">
              <a:schemeClr val="accent2">
                <a:tint val="35000"/>
              </a:schemeClr>
            </a:gs>
          </a:gsLst>
          <a:lin ang="5400000" scaled="1"/>
        </a:gradFill>
        <a:ln w="19050" cap="flat" cmpd="sng" algn="ctr">
          <a:solidFill>
            <a:schemeClr val="bg1"/>
          </a:solidFill>
          <a:prstDash val="solid"/>
        </a:ln>
        <a:effectLst>
          <a:glow rad="63500">
            <a:schemeClr val="accent2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10 installation facilities 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706754" y="3017308"/>
        <a:ext cx="2625090" cy="150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A6808-0A05-BF4A-8383-73E3E5127D76}" type="datetimeFigureOut">
              <a:rPr lang="en-US" smtClean="0"/>
              <a:pPr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5CF0-331E-1D47-AE5D-49251F95CB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F617E4-0AD3-6C4C-AD13-467C08712D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E6A723-C78E-2D43-AD46-D5BB6B7270B6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0EC3C3-8A85-B247-A52C-4AB5804692AF}" type="slidenum">
              <a:rPr 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3DFFA3-79F3-B540-A540-809A1DFBD027}" type="slidenum">
              <a:rPr 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CD7BA1-F599-7D4A-A8E9-C352AB0E5155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E6A723-C78E-2D43-AD46-D5BB6B7270B6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EAA54-63CD-0348-AD85-2EC282740C8E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1C0432-947F-CA42-9478-6EED9FDCBBA6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1C0432-947F-CA42-9478-6EED9FDCBBA6}" type="slidenum">
              <a:rPr 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5729BF-3F75-6D4A-B416-9F185D7E8B0C}" type="slidenum">
              <a:rPr lang="en-US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F6BB7D-0273-4A45-9691-1F8BA1848991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22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u="none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9D6AB1-5CA2-F54F-835F-CC7DFBB04367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Times New Roman" charset="0"/>
              </a:rPr>
              <a:t> 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u="sn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4F9BAC-3698-2A41-8CF0-256CCCE770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5B8EC-0518-824A-925F-E4E138BC33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5B8EC-0518-824A-925F-E4E138BC33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5B8EC-0518-824A-925F-E4E138BC33B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3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5CF0-331E-1D47-AE5D-49251F95CB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301063-7884-5748-87E0-456DB44E2591}" type="slidenum">
              <a:rPr lang="en-US">
                <a:solidFill>
                  <a:prstClr val="black"/>
                </a:solidFill>
                <a:latin typeface="Times New Roman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BD111-8E61-254A-9D85-9D249A41003B}" type="datetime1">
              <a:rPr lang="en-US"/>
              <a:pPr>
                <a:defRPr/>
              </a:pPr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B379-C095-444B-B65C-1A3A7B5E8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E2EEA-B534-6643-A618-74390F4D454E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3624-B5B4-0C42-849C-EA0EA54FFF96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E2EEA-B534-6643-A618-74390F4D454E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3624-B5B4-0C42-849C-EA0EA54FFF96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E2EEA-B534-6643-A618-74390F4D454E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3624-B5B4-0C42-849C-EA0EA54FFF96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EAF0FD3F-530C-FA45-8A19-696114CB8F99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2/6/17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627B57F-52A9-5F44-8D86-E75EF645924C}" type="slidenum">
              <a:rPr lang="en-US">
                <a:solidFill>
                  <a:prstClr val="white">
                    <a:shade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10E5A2A6-7FFA-144D-824E-F87216D01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Relationship Id="rId3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C73867-FD2F-F948-A0A3-DC8AD0B3A263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2F0AB8-51E3-B340-A476-405D5C6A0264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"/>
        <a:defRPr sz="3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6E9EC2"/>
        </a:buClr>
        <a:buSzPct val="9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2046A5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C73867-FD2F-F948-A0A3-DC8AD0B3A263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2F0AB8-51E3-B340-A476-405D5C6A0264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"/>
        <a:defRPr sz="3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6E9EC2"/>
        </a:buClr>
        <a:buSzPct val="9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2046A5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C73867-FD2F-F948-A0A3-DC8AD0B3A263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2F0AB8-51E3-B340-A476-405D5C6A0264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"/>
        <a:defRPr sz="3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6E9EC2"/>
        </a:buClr>
        <a:buSzPct val="9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2046A5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C73867-FD2F-F948-A0A3-DC8AD0B3A263}" type="datetime1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2/5/17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2F0AB8-51E3-B340-A476-405D5C6A0264}" type="slidenum">
              <a:rPr lang="en-US">
                <a:solidFill>
                  <a:srgbClr val="9FA795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FA795">
                  <a:shade val="50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8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charset="0"/>
          <a:ea typeface="ＭＳ Ｐゴシック" charset="-128"/>
          <a:cs typeface="ＭＳ Ｐゴシック" charset="-128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"/>
        <a:defRPr sz="3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6E9EC2"/>
        </a:buClr>
        <a:buSzPct val="9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2046A5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7C380-1015-C64E-A7D9-D8866BE7C3BF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5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mqnZaswHI1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0176638458 Cover Image 1 - Gold Dollar Sign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35322" y="2067764"/>
            <a:ext cx="3837853" cy="3837853"/>
          </a:xfrm>
        </p:spPr>
      </p:pic>
      <p:sp>
        <p:nvSpPr>
          <p:cNvPr id="18435" name="Text Placeholder 5"/>
          <p:cNvSpPr>
            <a:spLocks noGrp="1"/>
          </p:cNvSpPr>
          <p:nvPr>
            <p:ph type="body" sz="half" idx="2"/>
          </p:nvPr>
        </p:nvSpPr>
        <p:spPr>
          <a:xfrm>
            <a:off x="4764087" y="2438400"/>
            <a:ext cx="3890607" cy="2662237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Cash Breakeven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Contribution Analysis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Sales Forecasting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Cash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Budgeting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Cash Burn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New Venture Financing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New Venture Valuation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Strategies for Growth/Exit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96575" y="525942"/>
            <a:ext cx="4958119" cy="1541822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Entrepreneurial Finance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4863" cy="4910137"/>
          </a:xfrm>
        </p:spPr>
        <p:txBody>
          <a:bodyPr>
            <a:normAutofit fontScale="92500"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you need to prepare a cash budget for the months of </a:t>
            </a:r>
            <a:r>
              <a:rPr lang="en-US" sz="2400" b="1" i="1" dirty="0">
                <a:ea typeface="+mn-ea"/>
              </a:rPr>
              <a:t>June, July and August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i="1" dirty="0">
                <a:ea typeface="+mn-ea"/>
              </a:rPr>
              <a:t>minimum cash balance </a:t>
            </a:r>
            <a:r>
              <a:rPr lang="en-US" sz="2400" i="1" dirty="0">
                <a:ea typeface="+mn-ea"/>
              </a:rPr>
              <a:t>requirement = $6,000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beginning cash balance in June = min. cash balance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that sales are forecasted at $10,000, $20,000, $30,000, $15,000, $25,000, and $20,000 from April to September respectively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also that you expect to collect 30% in month of sale, 60% in month following sale, and 10% in the 2nd month after sale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that purchases are 75% of the next month’s sales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also that you pay for 20% of purchases in the month of purchase, and 80% in the month following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ea typeface="+mn-ea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CA" b="1" i="1">
                <a:solidFill>
                  <a:schemeClr val="accent2"/>
                </a:solidFill>
              </a:rPr>
              <a:t>Example</a:t>
            </a:r>
            <a:endParaRPr lang="en-US" b="1" i="1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62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					</a:t>
            </a:r>
            <a:r>
              <a:rPr lang="en-US" sz="2400" b="1" dirty="0">
                <a:solidFill>
                  <a:srgbClr val="FF0000"/>
                </a:solidFill>
              </a:rPr>
              <a:t>Worksheet</a:t>
            </a:r>
            <a:endParaRPr 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/>
              <a:t>				</a:t>
            </a:r>
            <a:r>
              <a:rPr lang="en-US" sz="2400" u="sng" dirty="0"/>
              <a:t>April	May	June	July	Aug.	Sept.</a:t>
            </a: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Net Sales		10,000	20,000	30,000	15,000	25,000	20,000</a:t>
            </a:r>
          </a:p>
          <a:p>
            <a:pPr eaLnBrk="1" hangingPunct="1">
              <a:buFontTx/>
              <a:buNone/>
            </a:pPr>
            <a:r>
              <a:rPr lang="en-US" sz="2400" dirty="0"/>
              <a:t>Collections:	</a:t>
            </a:r>
          </a:p>
          <a:p>
            <a:pPr eaLnBrk="1" hangingPunct="1">
              <a:buFontTx/>
              <a:buNone/>
            </a:pPr>
            <a:r>
              <a:rPr lang="en-US" sz="2400" dirty="0"/>
              <a:t>  30% month of sale	  	  </a:t>
            </a:r>
          </a:p>
          <a:p>
            <a:pPr eaLnBrk="1" hangingPunct="1">
              <a:buFontTx/>
              <a:buNone/>
            </a:pPr>
            <a:r>
              <a:rPr lang="en-US" sz="2400" dirty="0"/>
              <a:t>  60% month follow		</a:t>
            </a:r>
          </a:p>
          <a:p>
            <a:pPr eaLnBrk="1" hangingPunct="1">
              <a:buFontTx/>
              <a:buNone/>
            </a:pPr>
            <a:r>
              <a:rPr lang="en-US" sz="2400" dirty="0"/>
              <a:t>  10% 2nd month 			  </a:t>
            </a:r>
          </a:p>
          <a:p>
            <a:pPr eaLnBrk="1" hangingPunct="1">
              <a:buFontTx/>
              <a:buNone/>
            </a:pPr>
            <a:r>
              <a:rPr lang="en-US" sz="2400" dirty="0"/>
              <a:t>Total Receipts</a:t>
            </a:r>
          </a:p>
          <a:p>
            <a:pPr eaLnBrk="1" hangingPunct="1">
              <a:buFontTx/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0FF99"/>
                </a:solidFill>
              </a:rPr>
              <a:t>	</a:t>
            </a:r>
            <a:r>
              <a:rPr lang="en-US" sz="2400" dirty="0"/>
              <a:t>		</a:t>
            </a:r>
          </a:p>
          <a:p>
            <a:pPr eaLnBrk="1" hangingPunct="1">
              <a:buFontTx/>
              <a:buNone/>
            </a:pPr>
            <a:r>
              <a:rPr lang="en-US" sz="2400" dirty="0"/>
              <a:t>Net Purchases</a:t>
            </a:r>
          </a:p>
          <a:p>
            <a:pPr eaLnBrk="1" hangingPunct="1">
              <a:buFontTx/>
              <a:buNone/>
            </a:pPr>
            <a:r>
              <a:rPr lang="en-US" sz="2400" dirty="0"/>
              <a:t>  75% next </a:t>
            </a:r>
            <a:r>
              <a:rPr lang="en-US" sz="2400" dirty="0" err="1"/>
              <a:t>mth</a:t>
            </a:r>
            <a:r>
              <a:rPr lang="en-US" sz="2400" dirty="0"/>
              <a:t>. sales		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Payments</a:t>
            </a:r>
            <a:r>
              <a:rPr lang="en-US" sz="2400" dirty="0"/>
              <a:t>:</a:t>
            </a:r>
          </a:p>
          <a:p>
            <a:pPr eaLnBrk="1" hangingPunct="1">
              <a:buFontTx/>
              <a:buNone/>
            </a:pPr>
            <a:r>
              <a:rPr lang="en-US" sz="2400" dirty="0"/>
              <a:t>  20% month of </a:t>
            </a:r>
            <a:r>
              <a:rPr lang="en-US" sz="2400" dirty="0" err="1"/>
              <a:t>purch</a:t>
            </a:r>
            <a:r>
              <a:rPr lang="en-US" sz="2400" dirty="0"/>
              <a:t>.		</a:t>
            </a:r>
          </a:p>
          <a:p>
            <a:pPr eaLnBrk="1" hangingPunct="1">
              <a:buFontTx/>
              <a:buNone/>
            </a:pPr>
            <a:r>
              <a:rPr lang="en-US" sz="2400" dirty="0"/>
              <a:t>  80% month follow			</a:t>
            </a:r>
          </a:p>
          <a:p>
            <a:pPr eaLnBrk="1" hangingPunct="1">
              <a:buFontTx/>
              <a:buNone/>
            </a:pPr>
            <a:r>
              <a:rPr lang="en-US" sz="2400" dirty="0"/>
              <a:t>Total Disbursements for </a:t>
            </a:r>
            <a:r>
              <a:rPr lang="en-US" sz="2400" dirty="0" err="1"/>
              <a:t>Purch</a:t>
            </a:r>
            <a:r>
              <a:rPr lang="en-US" sz="2400" dirty="0"/>
              <a:t>.	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787900" y="3284538"/>
            <a:ext cx="3260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ea typeface="Times New Roman" charset="0"/>
                <a:cs typeface="Times New Roman" charset="0"/>
              </a:rPr>
              <a:t>22,000	 24,500 19,500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787900" y="6308725"/>
            <a:ext cx="3168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ea typeface="Times New Roman" charset="0"/>
                <a:cs typeface="Times New Roman" charset="0"/>
              </a:rPr>
              <a:t>20,250	12,750	18,000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7772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			</a:t>
            </a:r>
            <a:r>
              <a:rPr lang="en-US" sz="2800" b="1" dirty="0"/>
              <a:t>Cash Budget</a:t>
            </a:r>
            <a:endParaRPr lang="en-US" sz="2000" b="1" dirty="0"/>
          </a:p>
          <a:p>
            <a:pPr eaLnBrk="1" hangingPunct="1">
              <a:buFontTx/>
              <a:buNone/>
            </a:pPr>
            <a:r>
              <a:rPr lang="en-US" sz="2000" b="1" dirty="0"/>
              <a:t>			         </a:t>
            </a:r>
            <a:r>
              <a:rPr lang="en-US" sz="2000" dirty="0"/>
              <a:t>June, July, August, 19XX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</a:t>
            </a:r>
            <a:endParaRPr lang="en-US" sz="2400" u="sng" dirty="0"/>
          </a:p>
          <a:p>
            <a:pPr eaLnBrk="1" hangingPunct="1">
              <a:buFontTx/>
              <a:buNone/>
            </a:pPr>
            <a:r>
              <a:rPr lang="en-US" sz="2000" dirty="0"/>
              <a:t>Beg. Cash Balance</a:t>
            </a:r>
          </a:p>
          <a:p>
            <a:pPr eaLnBrk="1" hangingPunct="1">
              <a:buFontTx/>
              <a:buNone/>
            </a:pPr>
            <a:r>
              <a:rPr lang="en-US" sz="2000" dirty="0"/>
              <a:t>Add:  </a:t>
            </a:r>
            <a:r>
              <a:rPr lang="en-US" sz="2000" dirty="0">
                <a:solidFill>
                  <a:schemeClr val="accent2"/>
                </a:solidFill>
              </a:rPr>
              <a:t>Receipts</a:t>
            </a:r>
          </a:p>
          <a:p>
            <a:pPr eaLnBrk="1" hangingPunct="1">
              <a:buFontTx/>
              <a:buNone/>
            </a:pPr>
            <a:r>
              <a:rPr lang="en-US" sz="2000" dirty="0"/>
              <a:t>  Total Cash Available</a:t>
            </a:r>
          </a:p>
          <a:p>
            <a:pPr eaLnBrk="1" hangingPunct="1">
              <a:buFontTx/>
              <a:buNone/>
            </a:pPr>
            <a:r>
              <a:rPr lang="en-US" sz="2000" dirty="0"/>
              <a:t>Less:	</a:t>
            </a:r>
            <a:r>
              <a:rPr lang="en-US" sz="2000" dirty="0" err="1">
                <a:solidFill>
                  <a:schemeClr val="accent2"/>
                </a:solidFill>
              </a:rPr>
              <a:t>Disb</a:t>
            </a:r>
            <a:r>
              <a:rPr lang="en-US" sz="2000" dirty="0">
                <a:solidFill>
                  <a:schemeClr val="accent2"/>
                </a:solidFill>
              </a:rPr>
              <a:t>. for </a:t>
            </a:r>
            <a:r>
              <a:rPr lang="en-US" sz="2000" dirty="0" err="1">
                <a:solidFill>
                  <a:schemeClr val="accent2"/>
                </a:solidFill>
              </a:rPr>
              <a:t>Purch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1800" dirty="0"/>
              <a:t>Selling &amp; Admin.</a:t>
            </a:r>
          </a:p>
          <a:p>
            <a:pPr eaLnBrk="1" hangingPunct="1">
              <a:buFontTx/>
              <a:buNone/>
            </a:pPr>
            <a:r>
              <a:rPr lang="en-US" sz="1800" dirty="0"/>
              <a:t>		Interest</a:t>
            </a:r>
          </a:p>
          <a:p>
            <a:pPr eaLnBrk="1" hangingPunct="1">
              <a:buFontTx/>
              <a:buNone/>
            </a:pPr>
            <a:r>
              <a:rPr lang="en-US" sz="1800" dirty="0"/>
              <a:t>		Dividends</a:t>
            </a:r>
          </a:p>
          <a:p>
            <a:pPr eaLnBrk="1" hangingPunct="1">
              <a:buFontTx/>
              <a:buNone/>
            </a:pPr>
            <a:r>
              <a:rPr lang="en-US" sz="1800" dirty="0"/>
              <a:t>		Capital Expenditures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1800" dirty="0"/>
              <a:t>Taxes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  Total Disbursements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Cash Excess / (Deficiency)</a:t>
            </a:r>
          </a:p>
          <a:p>
            <a:pPr eaLnBrk="1" hangingPunct="1">
              <a:buFontTx/>
              <a:buNone/>
            </a:pPr>
            <a:r>
              <a:rPr lang="en-US" sz="2000" dirty="0"/>
              <a:t>Min. Cash Balance Desired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Financing </a:t>
            </a:r>
            <a:r>
              <a:rPr lang="en-US" sz="2000" dirty="0"/>
              <a:t>Required</a:t>
            </a:r>
          </a:p>
          <a:p>
            <a:pPr eaLnBrk="1" hangingPunct="1">
              <a:buFontTx/>
              <a:buNone/>
            </a:pPr>
            <a:r>
              <a:rPr lang="en-US" sz="2000" dirty="0"/>
              <a:t>Surplus Cash</a:t>
            </a:r>
          </a:p>
          <a:p>
            <a:pPr eaLnBrk="1" hangingPunct="1">
              <a:buFontTx/>
              <a:buNone/>
            </a:pPr>
            <a:r>
              <a:rPr lang="en-US" sz="2000" dirty="0"/>
              <a:t>Ending Cash Balance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			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b="1" dirty="0"/>
              <a:t>			</a:t>
            </a:r>
            <a:endParaRPr lang="en-US" sz="2800" b="1" dirty="0"/>
          </a:p>
          <a:p>
            <a:pPr eaLnBrk="1" hangingPunct="1">
              <a:buFontTx/>
              <a:buNone/>
            </a:pPr>
            <a:endParaRPr lang="en-US" sz="2800" b="1" dirty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495800" y="914400"/>
            <a:ext cx="1050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June</a:t>
            </a:r>
            <a:endParaRPr lang="en-US" sz="800" b="1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943600" y="914400"/>
            <a:ext cx="114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July</a:t>
            </a:r>
            <a:endParaRPr lang="en-US" sz="800" b="1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239000" y="914400"/>
            <a:ext cx="114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August</a:t>
            </a:r>
            <a:endParaRPr lang="en-US" sz="800" b="1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620713"/>
            <a:ext cx="8416925" cy="5562600"/>
          </a:xfrm>
        </p:spPr>
        <p:txBody>
          <a:bodyPr>
            <a:normAutofit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accent2"/>
                </a:solidFill>
                <a:ea typeface="+mn-ea"/>
              </a:rPr>
              <a:t>Keys:</a:t>
            </a:r>
          </a:p>
          <a:p>
            <a:pPr marL="1085850" lvl="2" indent="-256032" eaLnBrk="1" fontAlgn="auto" hangingPunct="1">
              <a:spcAft>
                <a:spcPts val="0"/>
              </a:spcAft>
              <a:buFont typeface="Arial"/>
              <a:buChar char="○"/>
              <a:defRPr/>
            </a:pPr>
            <a:r>
              <a:rPr lang="en-US" sz="2800" dirty="0">
                <a:ea typeface="ＭＳ Ｐゴシック" pitchFamily="1" charset="-128"/>
              </a:rPr>
              <a:t>3 possibilities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ＭＳ Ｐゴシック" pitchFamily="1" charset="-128"/>
              </a:rPr>
              <a:t>(besides excess = balance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ea typeface="ＭＳ Ｐゴシック" pitchFamily="1" charset="-128"/>
              </a:rPr>
              <a:t>req’d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ea typeface="ＭＳ Ｐゴシック" pitchFamily="1" charset="-128"/>
              </a:rPr>
              <a:t>)</a:t>
            </a:r>
          </a:p>
          <a:p>
            <a:pPr marL="1428750" lvl="3" indent="-23774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ea typeface="ＭＳ Ｐゴシック" pitchFamily="1" charset="-128"/>
              </a:rPr>
              <a:t>1.  </a:t>
            </a:r>
            <a:r>
              <a:rPr lang="en-US" sz="2400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itchFamily="1" charset="-128"/>
              </a:rPr>
              <a:t>Deficiency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itchFamily="1" charset="-128"/>
              </a:rPr>
              <a:t>	</a:t>
            </a: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f</a:t>
            </a:r>
            <a:r>
              <a:rPr lang="en-US" sz="2400" dirty="0" smtClean="0">
                <a:ea typeface="ＭＳ Ｐゴシック" pitchFamily="1" charset="-128"/>
              </a:rPr>
              <a:t>inance deficiency </a:t>
            </a:r>
            <a:r>
              <a:rPr lang="en-US" sz="2400" dirty="0">
                <a:ea typeface="ＭＳ Ｐゴシック" pitchFamily="1" charset="-128"/>
              </a:rPr>
              <a:t>+ minimum</a:t>
            </a: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ending balance = minimum </a:t>
            </a:r>
            <a:r>
              <a:rPr lang="en-US" sz="2400" dirty="0" err="1">
                <a:ea typeface="ＭＳ Ｐゴシック" pitchFamily="1" charset="-128"/>
              </a:rPr>
              <a:t>req’d</a:t>
            </a:r>
            <a:endParaRPr lang="en-US" sz="2400" dirty="0">
              <a:ea typeface="ＭＳ Ｐゴシック" pitchFamily="1" charset="-128"/>
            </a:endParaRPr>
          </a:p>
          <a:p>
            <a:pPr marL="1428750" lvl="3" indent="-23774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ea typeface="ＭＳ Ｐゴシック" pitchFamily="1" charset="-128"/>
              </a:rPr>
              <a:t>2.  </a:t>
            </a:r>
            <a:r>
              <a:rPr lang="en-US" sz="2400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itchFamily="1" charset="-128"/>
              </a:rPr>
              <a:t>Excess &gt; Minimum</a:t>
            </a: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surplus available to repay borrowing</a:t>
            </a: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if do… ending balance = minimum </a:t>
            </a:r>
            <a:r>
              <a:rPr lang="en-US" sz="2400" dirty="0" err="1">
                <a:ea typeface="ＭＳ Ｐゴシック" pitchFamily="1" charset="-128"/>
              </a:rPr>
              <a:t>req’d</a:t>
            </a:r>
            <a:endParaRPr lang="en-US" sz="2400" dirty="0">
              <a:ea typeface="ＭＳ Ｐゴシック" pitchFamily="1" charset="-128"/>
            </a:endParaRP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if don’t… ending balance = total excess</a:t>
            </a:r>
          </a:p>
          <a:p>
            <a:pPr marL="1428750" lvl="3" indent="-23774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ea typeface="ＭＳ Ｐゴシック" pitchFamily="1" charset="-128"/>
              </a:rPr>
              <a:t>3.  </a:t>
            </a:r>
            <a:r>
              <a:rPr lang="en-US" sz="2400" u="sng" dirty="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itchFamily="1" charset="-128"/>
              </a:rPr>
              <a:t>Excess &lt; Minimum</a:t>
            </a: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 smtClean="0">
                <a:ea typeface="ＭＳ Ｐゴシック" pitchFamily="1" charset="-128"/>
              </a:rPr>
              <a:t>finance </a:t>
            </a:r>
            <a:r>
              <a:rPr lang="en-US" sz="2400" dirty="0">
                <a:ea typeface="ＭＳ Ｐゴシック" pitchFamily="1" charset="-128"/>
              </a:rPr>
              <a:t>to = minimum </a:t>
            </a:r>
            <a:r>
              <a:rPr lang="en-US" sz="2400" dirty="0" err="1">
                <a:ea typeface="ＭＳ Ｐゴシック" pitchFamily="1" charset="-128"/>
              </a:rPr>
              <a:t>req’d</a:t>
            </a:r>
            <a:endParaRPr lang="en-US" sz="2400" dirty="0">
              <a:ea typeface="ＭＳ Ｐゴシック" pitchFamily="1" charset="-128"/>
            </a:endParaRPr>
          </a:p>
          <a:p>
            <a:pPr marL="1771650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-"/>
              <a:defRPr/>
            </a:pPr>
            <a:r>
              <a:rPr lang="en-US" sz="2400" dirty="0">
                <a:ea typeface="ＭＳ Ｐゴシック" pitchFamily="1" charset="-128"/>
              </a:rPr>
              <a:t>end balance = minimum </a:t>
            </a:r>
            <a:r>
              <a:rPr lang="en-US" sz="2400" dirty="0" err="1">
                <a:ea typeface="ＭＳ Ｐゴシック" pitchFamily="1" charset="-128"/>
              </a:rPr>
              <a:t>req’d</a:t>
            </a:r>
            <a:endParaRPr lang="en-US" dirty="0">
              <a:ea typeface="ＭＳ Ｐゴシック" pitchFamily="1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4863" cy="5589587"/>
          </a:xfrm>
        </p:spPr>
        <p:txBody>
          <a:bodyPr>
            <a:normAutofit fontScale="92500"/>
          </a:bodyPr>
          <a:lstStyle/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you need to prepare a cash budget for the months of </a:t>
            </a:r>
            <a:r>
              <a:rPr lang="en-US" sz="2400" b="1" i="1" dirty="0">
                <a:ea typeface="+mn-ea"/>
              </a:rPr>
              <a:t>June, July and August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i="1" dirty="0">
                <a:ea typeface="+mn-ea"/>
              </a:rPr>
              <a:t>minimum cash balance </a:t>
            </a:r>
            <a:r>
              <a:rPr lang="en-US" sz="2400" i="1" dirty="0">
                <a:ea typeface="+mn-ea"/>
              </a:rPr>
              <a:t>requirement = $6,000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beginning cash balance in June = min. cash balance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that sales are forecasted at $10,000, $20,000, $30,000, $15,000, $25,000, and $20,000 from April to September respectively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also that you expect to collect 30% in month of sale, 60% in month following sale, and 10% in the 2nd month after sale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that purchases are 75% of the next month’s sales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>
                <a:ea typeface="+mn-ea"/>
              </a:rPr>
              <a:t>assume also that you pay for 20% of purchases in the month of purchase, and 80% in the month </a:t>
            </a:r>
            <a:r>
              <a:rPr lang="en-US" sz="2400" i="1" dirty="0" smtClean="0">
                <a:ea typeface="+mn-ea"/>
              </a:rPr>
              <a:t>following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Forecast other monthly expenses depending on your plans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ea typeface="+mn-ea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CA" b="1" i="1" dirty="0">
                <a:solidFill>
                  <a:schemeClr val="accent2"/>
                </a:solidFill>
              </a:rPr>
              <a:t>Example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Much Cash Do you Need?</a:t>
            </a:r>
            <a:endParaRPr lang="en-US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cash budget determines the net cash inflows and outflows, assuming no startup capital</a:t>
            </a:r>
          </a:p>
          <a:p>
            <a:r>
              <a:rPr lang="en-US" dirty="0" smtClean="0"/>
              <a:t>The total cumulative financing required until you are cash flow positive + startup costs and a safety margin (contingency factor) is your </a:t>
            </a:r>
            <a:r>
              <a:rPr lang="en-US" dirty="0" smtClean="0">
                <a:solidFill>
                  <a:schemeClr val="accent2"/>
                </a:solidFill>
              </a:rPr>
              <a:t>ASK </a:t>
            </a:r>
            <a:r>
              <a:rPr lang="en-US" sz="1800" i="1" dirty="0" smtClean="0"/>
              <a:t>Text </a:t>
            </a:r>
            <a:r>
              <a:rPr lang="en-US" sz="1800" i="1" dirty="0"/>
              <a:t>page 190-193</a:t>
            </a:r>
          </a:p>
          <a:p>
            <a:pPr lvl="1"/>
            <a:r>
              <a:rPr lang="en-US" i="1" dirty="0" smtClean="0"/>
              <a:t>Safety margin / contingency factor </a:t>
            </a:r>
            <a:r>
              <a:rPr lang="en-US" dirty="0" smtClean="0"/>
              <a:t>often based on sales and collection cycle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1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Cash Burn Rates &amp; Liquidity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Cash Burn Rate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How quickly a venture ‘burns through’/uses cash</a:t>
            </a:r>
          </a:p>
          <a:p>
            <a:pPr marL="1004951" lvl="2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“The rate at which a new company uses up capital to finance overhead before generating positive cash flow from </a:t>
            </a:r>
            <a:r>
              <a:rPr lang="en-US" sz="2000" dirty="0" err="1" smtClean="0"/>
              <a:t>operations.”</a:t>
            </a:r>
            <a:r>
              <a:rPr lang="en-US" sz="1081" i="1" dirty="0" err="1" smtClean="0"/>
              <a:t>Investopedia</a:t>
            </a:r>
            <a:endParaRPr lang="en-US" sz="1081" i="1" dirty="0" smtClean="0"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Determine </a:t>
            </a:r>
            <a:r>
              <a:rPr lang="en-US" i="1" dirty="0" smtClean="0">
                <a:ea typeface="+mn-ea"/>
              </a:rPr>
              <a:t>weeks of cash </a:t>
            </a:r>
            <a:r>
              <a:rPr lang="en-US" dirty="0" smtClean="0">
                <a:ea typeface="+mn-ea"/>
              </a:rPr>
              <a:t>remaining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solidFill>
                  <a:srgbClr val="BACC82"/>
                </a:solidFill>
                <a:ea typeface="+mn-ea"/>
                <a:cs typeface="+mn-cs"/>
              </a:rPr>
              <a:t>Cash Build Rate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How quickly a venture builds cash through collections on sales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solidFill>
                  <a:srgbClr val="BACC82"/>
                </a:solidFill>
                <a:ea typeface="+mn-ea"/>
                <a:cs typeface="+mn-cs"/>
              </a:rPr>
              <a:t>Liquidity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The ability of the venture to maintain a build rate high enough to meet its obligations as they come due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BACC82"/>
                </a:solidFill>
                <a:ea typeface="+mj-ea"/>
                <a:cs typeface="+mj-cs"/>
              </a:rPr>
              <a:t>Measuring Burn and Build Rates</a:t>
            </a:r>
            <a:endParaRPr lang="en-US" dirty="0">
              <a:solidFill>
                <a:srgbClr val="BACC82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9900" cy="4525963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ea typeface="+mn-ea"/>
                <a:cs typeface="+mn-cs"/>
              </a:rPr>
              <a:t>Cash Burn = the cash a venture expends on its operating and financing expenses and its investments in assets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BACC82"/>
                </a:solidFill>
                <a:ea typeface="+mn-ea"/>
              </a:rPr>
              <a:t>Cash Burn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	= Cash Operating Expenses + Interest + Taxes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 	+ Increase in Inventories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	– Changes in Payables and Accruals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	+ Capital Expenditures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0925"/>
            <a:ext cx="8356600" cy="1654175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ea typeface="+mn-ea"/>
                <a:cs typeface="+mn-cs"/>
              </a:rPr>
              <a:t>Cash Burn Rate </a:t>
            </a:r>
            <a:r>
              <a:rPr lang="en-US" dirty="0" smtClean="0">
                <a:ea typeface="+mn-ea"/>
                <a:cs typeface="+mn-cs"/>
              </a:rPr>
              <a:t>=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3"/>
          <a:srcRect l="5202" t="9392" r="64166" b="5235"/>
          <a:stretch>
            <a:fillRect/>
          </a:stretch>
        </p:blipFill>
        <p:spPr bwMode="auto">
          <a:xfrm>
            <a:off x="457200" y="355600"/>
            <a:ext cx="2197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 l="78685" t="10031" r="3255" b="4596"/>
          <a:stretch>
            <a:fillRect/>
          </a:stretch>
        </p:blipFill>
        <p:spPr bwMode="auto">
          <a:xfrm>
            <a:off x="2654300" y="355600"/>
            <a:ext cx="1295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4"/>
          <a:srcRect l="8170" t="8240" r="58540" b="4968"/>
          <a:stretch>
            <a:fillRect/>
          </a:stretch>
        </p:blipFill>
        <p:spPr bwMode="auto">
          <a:xfrm>
            <a:off x="4178300" y="355600"/>
            <a:ext cx="2425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8" name="Picture 2"/>
          <p:cNvPicPr>
            <a:picLocks noChangeAspect="1" noChangeArrowheads="1"/>
          </p:cNvPicPr>
          <p:nvPr/>
        </p:nvPicPr>
        <p:blipFill>
          <a:blip r:embed="rId4"/>
          <a:srcRect l="63596" t="8742" r="6078" b="4465"/>
          <a:stretch>
            <a:fillRect/>
          </a:stretch>
        </p:blipFill>
        <p:spPr bwMode="auto">
          <a:xfrm>
            <a:off x="6604000" y="355600"/>
            <a:ext cx="2209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4178301" y="355600"/>
            <a:ext cx="1041399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3"/>
          <a:srcRect l="5202" t="9392" r="64166" b="5235"/>
          <a:stretch>
            <a:fillRect/>
          </a:stretch>
        </p:blipFill>
        <p:spPr bwMode="auto">
          <a:xfrm>
            <a:off x="457200" y="355600"/>
            <a:ext cx="2197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 l="78685" t="10031" r="3255" b="4596"/>
          <a:stretch>
            <a:fillRect/>
          </a:stretch>
        </p:blipFill>
        <p:spPr bwMode="auto">
          <a:xfrm>
            <a:off x="2654300" y="355600"/>
            <a:ext cx="1295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4"/>
          <a:srcRect l="8170" t="8240" r="58540" b="4968"/>
          <a:stretch>
            <a:fillRect/>
          </a:stretch>
        </p:blipFill>
        <p:spPr bwMode="auto">
          <a:xfrm>
            <a:off x="4178300" y="355600"/>
            <a:ext cx="2425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8" name="Picture 2"/>
          <p:cNvPicPr>
            <a:picLocks noChangeAspect="1" noChangeArrowheads="1"/>
          </p:cNvPicPr>
          <p:nvPr/>
        </p:nvPicPr>
        <p:blipFill>
          <a:blip r:embed="rId4"/>
          <a:srcRect l="63596" t="8742" r="6078" b="4465"/>
          <a:stretch>
            <a:fillRect/>
          </a:stretch>
        </p:blipFill>
        <p:spPr bwMode="auto">
          <a:xfrm>
            <a:off x="6604000" y="355600"/>
            <a:ext cx="2209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4178301" y="355600"/>
            <a:ext cx="1041399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4368" y="4741916"/>
            <a:ext cx="8281924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0624" indent="-384048">
              <a:buFont typeface="Wingdings 2"/>
              <a:buChar char=""/>
              <a:defRPr/>
            </a:pPr>
            <a:r>
              <a:rPr lang="en-US" sz="2400" dirty="0"/>
              <a:t>Cash Build = what the venture receives on its </a:t>
            </a:r>
            <a:r>
              <a:rPr lang="en-US" sz="2400" dirty="0" smtClean="0"/>
              <a:t>sales</a:t>
            </a:r>
          </a:p>
          <a:p>
            <a:pPr marL="36576">
              <a:defRPr/>
            </a:pPr>
            <a:r>
              <a:rPr lang="en-US" sz="2400" dirty="0">
                <a:solidFill>
                  <a:srgbClr val="BACC82"/>
                </a:solidFill>
              </a:rPr>
              <a:t>	</a:t>
            </a:r>
            <a:r>
              <a:rPr lang="en-US" sz="2400" dirty="0" smtClean="0">
                <a:solidFill>
                  <a:srgbClr val="BACC82"/>
                </a:solidFill>
              </a:rPr>
              <a:t>Cash Build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Net Sales – Increase in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Receivables</a:t>
            </a:r>
          </a:p>
          <a:p>
            <a:pPr marL="36576">
              <a:defRPr/>
            </a:pPr>
            <a:endParaRPr lang="en-US" sz="2400" dirty="0"/>
          </a:p>
          <a:p>
            <a:pPr marL="420624" indent="-384048">
              <a:buFont typeface="Wingdings 2"/>
              <a:buChar char=""/>
              <a:defRPr/>
            </a:pPr>
            <a:r>
              <a:rPr lang="en-US" sz="2400" dirty="0" smtClean="0"/>
              <a:t>Cash </a:t>
            </a:r>
            <a:r>
              <a:rPr lang="en-US" sz="2400" dirty="0" smtClean="0">
                <a:solidFill>
                  <a:srgbClr val="FFFFFF"/>
                </a:solidFill>
                <a:ea typeface="ＭＳ Ｐゴシック" charset="-128"/>
              </a:rPr>
              <a:t>Build </a:t>
            </a:r>
            <a:r>
              <a:rPr lang="en-US" sz="2400" dirty="0">
                <a:solidFill>
                  <a:srgbClr val="FFFFFF"/>
                </a:solidFill>
                <a:ea typeface="ＭＳ Ｐゴシック" charset="-128"/>
              </a:rPr>
              <a:t>Rate</a:t>
            </a:r>
            <a:endParaRPr lang="en-US" sz="2400" dirty="0">
              <a:solidFill>
                <a:srgbClr val="2046A5">
                  <a:lumMod val="40000"/>
                  <a:lumOff val="60000"/>
                </a:srgbClr>
              </a:solidFill>
              <a:ea typeface="ＭＳ Ｐゴシック" charset="-128"/>
            </a:endParaRPr>
          </a:p>
          <a:p>
            <a:pPr marL="722376" lvl="1" indent="-274320" defTabSz="914400">
              <a:spcBef>
                <a:spcPct val="20000"/>
              </a:spcBef>
              <a:buClr>
                <a:srgbClr val="749805"/>
              </a:buClr>
              <a:buSzPct val="90000"/>
              <a:defRPr/>
            </a:pPr>
            <a:r>
              <a:rPr lang="en-US" sz="2400" dirty="0">
                <a:solidFill>
                  <a:srgbClr val="7411D0">
                    <a:lumMod val="40000"/>
                    <a:lumOff val="60000"/>
                  </a:srgbClr>
                </a:solidFill>
                <a:ea typeface="ＭＳ Ｐゴシック" charset="-128"/>
              </a:rPr>
              <a:t>	</a:t>
            </a:r>
            <a:r>
              <a:rPr lang="en-US" sz="2400" dirty="0" smtClean="0">
                <a:solidFill>
                  <a:prstClr val="white"/>
                </a:solidFill>
                <a:ea typeface="ＭＳ Ｐゴシック" charset="-128"/>
              </a:rPr>
              <a:t>=</a:t>
            </a:r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722376" lvl="1" indent="-274320">
              <a:defRPr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5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34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Learning Objectives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340"/>
            <a:ext cx="8229600" cy="54302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After studying this topic you should understand:</a:t>
            </a:r>
          </a:p>
          <a:p>
            <a:r>
              <a:rPr lang="en-US" sz="2200" dirty="0" smtClean="0"/>
              <a:t>how to create </a:t>
            </a:r>
            <a:r>
              <a:rPr lang="en-US" sz="2200" dirty="0" smtClean="0"/>
              <a:t>a </a:t>
            </a:r>
            <a:r>
              <a:rPr lang="en-US" sz="2200" i="1" dirty="0" smtClean="0"/>
              <a:t>realistic and justifiable </a:t>
            </a:r>
            <a:r>
              <a:rPr lang="en-US" sz="2200" dirty="0" smtClean="0"/>
              <a:t>top-down and bottom-up sales forecast</a:t>
            </a:r>
          </a:p>
          <a:p>
            <a:r>
              <a:rPr lang="en-US" sz="2200" dirty="0"/>
              <a:t>h</a:t>
            </a:r>
            <a:r>
              <a:rPr lang="en-US" sz="2200" dirty="0" smtClean="0"/>
              <a:t>ow to create and use </a:t>
            </a:r>
            <a:r>
              <a:rPr lang="en-US" sz="2200" dirty="0" smtClean="0"/>
              <a:t>a cash </a:t>
            </a:r>
            <a:r>
              <a:rPr lang="en-US" sz="2200" dirty="0" smtClean="0"/>
              <a:t>budget, and determine the amount of financing needed</a:t>
            </a:r>
            <a:endParaRPr lang="en-US" sz="2200" dirty="0" smtClean="0"/>
          </a:p>
          <a:p>
            <a:r>
              <a:rPr lang="en-US" sz="2200" dirty="0" smtClean="0"/>
              <a:t>how to measure a venture’s cash build and burn rate and what it means</a:t>
            </a:r>
          </a:p>
          <a:p>
            <a:r>
              <a:rPr lang="en-US" sz="2200" dirty="0" smtClean="0"/>
              <a:t>the different stages a new venture goes through and the sources of funding available at each stage</a:t>
            </a:r>
          </a:p>
          <a:p>
            <a:r>
              <a:rPr lang="en-US" sz="2200" dirty="0" smtClean="0"/>
              <a:t>the different approaches to valuing a new venture and how to come up with a valuation and ‘ask’</a:t>
            </a:r>
          </a:p>
          <a:p>
            <a:r>
              <a:rPr lang="en-US" sz="2200" dirty="0" smtClean="0"/>
              <a:t>(t</a:t>
            </a:r>
            <a:r>
              <a:rPr lang="en-US" sz="2200" dirty="0" smtClean="0"/>
              <a:t>he </a:t>
            </a:r>
            <a:r>
              <a:rPr lang="en-US" sz="2200" dirty="0" smtClean="0"/>
              <a:t>different strategies for growing a business through the various </a:t>
            </a:r>
            <a:r>
              <a:rPr lang="en-US" sz="2200" dirty="0" smtClean="0"/>
              <a:t>stages, and the </a:t>
            </a:r>
            <a:r>
              <a:rPr lang="en-US" sz="2200" dirty="0" smtClean="0"/>
              <a:t>different strategies for harvest and </a:t>
            </a:r>
            <a:r>
              <a:rPr lang="en-US" sz="2200" dirty="0" smtClean="0"/>
              <a:t>exit)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99"/>
            <a:ext cx="8369300" cy="6591301"/>
          </a:xfrm>
        </p:spPr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ea typeface="+mn-ea"/>
                <a:cs typeface="+mn-cs"/>
              </a:rPr>
              <a:t>Cash Build = what the venture receives on its sales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BACC82"/>
                </a:solidFill>
                <a:ea typeface="+mn-ea"/>
              </a:rPr>
              <a:t>Cash Build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ea typeface="+mn-ea"/>
              </a:rPr>
              <a:t>	= Net Sales – Increase in Receivables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</a:rPr>
              <a:t>	</a:t>
            </a:r>
            <a:r>
              <a:rPr lang="en-US" dirty="0" smtClean="0">
                <a:ea typeface="+mn-ea"/>
              </a:rPr>
              <a:t>= </a:t>
            </a:r>
            <a:endParaRPr lang="en-US" dirty="0" smtClean="0"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Net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Cash Burn </a:t>
            </a:r>
            <a:r>
              <a:rPr lang="en-US" dirty="0" smtClean="0">
                <a:solidFill>
                  <a:srgbClr val="FFFFFF"/>
                </a:solidFill>
                <a:ea typeface="+mn-ea"/>
                <a:cs typeface="+mn-cs"/>
              </a:rPr>
              <a:t>– when cash burn exceeds cash build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FFFFFF"/>
                </a:solidFill>
                <a:ea typeface="+mn-ea"/>
              </a:rPr>
              <a:t>=</a:t>
            </a:r>
            <a:endParaRPr lang="en-US" dirty="0" smtClean="0">
              <a:solidFill>
                <a:srgbClr val="FFFFFF"/>
              </a:solidFill>
              <a:ea typeface="+mn-ea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Monthly Burn Rate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Monthly cash burn rate </a:t>
            </a:r>
            <a:r>
              <a:rPr lang="en-US" dirty="0" smtClean="0">
                <a:ea typeface="+mn-ea"/>
              </a:rPr>
              <a:t>=</a:t>
            </a:r>
            <a:endParaRPr lang="en-US" dirty="0" smtClean="0"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– Monthly cash build rate </a:t>
            </a:r>
            <a:r>
              <a:rPr lang="en-US" dirty="0" smtClean="0">
                <a:ea typeface="+mn-ea"/>
              </a:rPr>
              <a:t>=</a:t>
            </a:r>
            <a:endParaRPr lang="en-US" dirty="0" smtClean="0"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rgbClr val="FFFFFF"/>
                </a:solidFill>
                <a:ea typeface="+mn-ea"/>
              </a:rPr>
              <a:t>= Monthly net cash burn rate = </a:t>
            </a:r>
            <a:endParaRPr lang="en-US" dirty="0" smtClean="0">
              <a:solidFill>
                <a:srgbClr val="FFFFFF"/>
              </a:solidFill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Given </a:t>
            </a:r>
            <a:r>
              <a:rPr lang="en-US" dirty="0" smtClean="0">
                <a:ea typeface="+mn-ea"/>
                <a:cs typeface="+mn-cs"/>
              </a:rPr>
              <a:t>that the company has $5,000 in cash at the end of 2010, it has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+mn-ea"/>
                <a:cs typeface="+mn-cs"/>
              </a:rPr>
              <a:t>&lt; 1 month </a:t>
            </a:r>
            <a:r>
              <a:rPr lang="en-US" dirty="0" smtClean="0">
                <a:ea typeface="+mn-ea"/>
                <a:cs typeface="+mn-cs"/>
              </a:rPr>
              <a:t>until it runs out of cash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ea typeface="+mn-ea"/>
                <a:cs typeface="+mn-cs"/>
              </a:rPr>
              <a:t>If you invested $15,000, how long would it be before more external financing is needed</a:t>
            </a:r>
            <a:r>
              <a:rPr lang="en-US" dirty="0" smtClean="0">
                <a:ea typeface="+mn-ea"/>
                <a:cs typeface="+mn-cs"/>
              </a:rPr>
              <a:t>?</a:t>
            </a:r>
            <a:endParaRPr lang="en-US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9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Do I Calculate Burn/Build Rate without Statements?</a:t>
            </a:r>
            <a:endParaRPr lang="en-US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161"/>
            <a:ext cx="7467600" cy="4525963"/>
          </a:xfrm>
        </p:spPr>
        <p:txBody>
          <a:bodyPr/>
          <a:lstStyle/>
          <a:p>
            <a:r>
              <a:rPr lang="en-US" dirty="0" smtClean="0"/>
              <a:t>The cash budget shows total cumulative cash needs </a:t>
            </a:r>
          </a:p>
          <a:p>
            <a:r>
              <a:rPr lang="en-US" dirty="0" smtClean="0"/>
              <a:t>This indicates your burn (or build) rate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58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01650"/>
            <a:ext cx="7991475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BACC82"/>
                </a:solidFill>
              </a:rPr>
              <a:t>Financing through the </a:t>
            </a:r>
            <a:r>
              <a:rPr lang="en-US" u="sng" dirty="0" smtClean="0">
                <a:solidFill>
                  <a:srgbClr val="C896F6"/>
                </a:solidFill>
              </a:rPr>
              <a:t>Venture Life Cycle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/>
          <a:srcRect l="24084" t="10809" b="7207"/>
          <a:stretch>
            <a:fillRect/>
          </a:stretch>
        </p:blipFill>
        <p:spPr bwMode="auto">
          <a:xfrm>
            <a:off x="1198563" y="1363663"/>
            <a:ext cx="6731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82763" y="4960938"/>
            <a:ext cx="2289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11D0">
                    <a:lumMod val="60000"/>
                    <a:lumOff val="40000"/>
                  </a:srgbClr>
                </a:solidFill>
                <a:ea typeface="ＭＳ Ｐゴシック" charset="-128"/>
                <a:cs typeface="ＭＳ Ｐゴシック" charset="-128"/>
              </a:rPr>
              <a:t>Early stage ventures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6063" y="4960938"/>
            <a:ext cx="1787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AC61F2"/>
                </a:solidFill>
                <a:ea typeface="ＭＳ Ｐゴシック" charset="-128"/>
                <a:cs typeface="ＭＳ Ｐゴシック" charset="-128"/>
              </a:rPr>
              <a:t>Seasoned firms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01650"/>
            <a:ext cx="7991475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u="sng" dirty="0" smtClean="0">
                <a:solidFill>
                  <a:srgbClr val="C896F6"/>
                </a:solidFill>
              </a:rPr>
              <a:t>Financing</a:t>
            </a:r>
            <a:r>
              <a:rPr lang="en-US" dirty="0" smtClean="0">
                <a:solidFill>
                  <a:srgbClr val="BACC82"/>
                </a:solidFill>
              </a:rPr>
              <a:t> through the Venture Life Cycle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4"/>
          <a:srcRect l="7326" t="6433" r="5495" b="3217"/>
          <a:stretch>
            <a:fillRect/>
          </a:stretch>
        </p:blipFill>
        <p:spPr bwMode="auto">
          <a:xfrm>
            <a:off x="1670050" y="1139825"/>
            <a:ext cx="5913438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Venture Valuation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5200"/>
            <a:ext cx="8343901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Approaches </a:t>
            </a:r>
            <a:r>
              <a:rPr lang="en-US" dirty="0" smtClean="0"/>
              <a:t>to valuation</a:t>
            </a:r>
          </a:p>
          <a:p>
            <a:pPr lvl="1"/>
            <a:r>
              <a:rPr lang="en-US" i="1" dirty="0" smtClean="0"/>
              <a:t>Income approach</a:t>
            </a:r>
          </a:p>
          <a:p>
            <a:pPr lvl="2"/>
            <a:r>
              <a:rPr lang="en-US" dirty="0" smtClean="0"/>
              <a:t>Based on assumption that value of business = sum of the present values of any expected future benefits – income stream and/or liquidity event</a:t>
            </a:r>
          </a:p>
          <a:p>
            <a:pPr lvl="1"/>
            <a:r>
              <a:rPr lang="en-US" i="1" dirty="0" smtClean="0"/>
              <a:t>Market approach</a:t>
            </a:r>
          </a:p>
          <a:p>
            <a:pPr lvl="2"/>
            <a:r>
              <a:rPr lang="en-US" dirty="0" smtClean="0"/>
              <a:t>Value is determined based on comparisons to similar companies for which values are known</a:t>
            </a:r>
          </a:p>
          <a:p>
            <a:pPr lvl="2"/>
            <a:r>
              <a:rPr lang="en-US" dirty="0" smtClean="0"/>
              <a:t>‘Market multiple’</a:t>
            </a:r>
          </a:p>
          <a:p>
            <a:pPr lvl="1"/>
            <a:r>
              <a:rPr lang="en-US" i="1" dirty="0" smtClean="0"/>
              <a:t>Cost approach</a:t>
            </a:r>
          </a:p>
          <a:p>
            <a:pPr lvl="2"/>
            <a:r>
              <a:rPr lang="en-US" dirty="0" smtClean="0"/>
              <a:t>Value determined as measure of net cost of assets, original amount invested or ‘cost-to-duplicate’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238975"/>
            <a:ext cx="8585200" cy="607906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Income approach methods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Discounted cash flow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Determine ‘free’ cash flows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</a:rPr>
              <a:t>= operating cash flow – capital expenditures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</a:rPr>
              <a:t>Use cash surpluses from cash budget </a:t>
            </a:r>
          </a:p>
          <a:p>
            <a:pPr lvl="4"/>
            <a:r>
              <a:rPr lang="en-US" dirty="0" smtClean="0">
                <a:solidFill>
                  <a:srgbClr val="FFFFFF"/>
                </a:solidFill>
              </a:rPr>
              <a:t>+ potential liquidity event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Discount for risk and time value of money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</a:rPr>
              <a:t>Investors will use a relatively high discount rate for risk involved</a:t>
            </a:r>
          </a:p>
          <a:p>
            <a:pPr lvl="4"/>
            <a:r>
              <a:rPr lang="en-US" dirty="0" smtClean="0">
                <a:solidFill>
                  <a:srgbClr val="FFFFFF"/>
                </a:solidFill>
              </a:rPr>
              <a:t>Early development 50-70%</a:t>
            </a:r>
          </a:p>
          <a:p>
            <a:pPr lvl="4"/>
            <a:r>
              <a:rPr lang="en-US" dirty="0" smtClean="0">
                <a:solidFill>
                  <a:srgbClr val="FFFFFF"/>
                </a:solidFill>
              </a:rPr>
              <a:t>Market studies, testing prototypes, ltd. </a:t>
            </a:r>
            <a:r>
              <a:rPr lang="en-US" dirty="0" err="1" smtClean="0">
                <a:solidFill>
                  <a:srgbClr val="FFFFFF"/>
                </a:solidFill>
              </a:rPr>
              <a:t>manuf</a:t>
            </a:r>
            <a:r>
              <a:rPr lang="en-US" dirty="0" smtClean="0">
                <a:solidFill>
                  <a:srgbClr val="FFFFFF"/>
                </a:solidFill>
              </a:rPr>
              <a:t> 40-60%</a:t>
            </a:r>
          </a:p>
          <a:p>
            <a:pPr lvl="4"/>
            <a:r>
              <a:rPr lang="en-US" dirty="0" smtClean="0">
                <a:solidFill>
                  <a:srgbClr val="FFFFFF"/>
                </a:solidFill>
              </a:rPr>
              <a:t>Viable product and established market 35-50%</a:t>
            </a:r>
          </a:p>
          <a:p>
            <a:pPr lvl="1"/>
            <a:r>
              <a:rPr lang="en-US" dirty="0" smtClean="0">
                <a:solidFill>
                  <a:srgbClr val="BACC82"/>
                </a:solidFill>
              </a:rPr>
              <a:t>Risk adjusted net present value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Probability of occurrence</a:t>
            </a:r>
          </a:p>
          <a:p>
            <a:pPr lvl="1"/>
            <a:r>
              <a:rPr lang="en-US" dirty="0" smtClean="0">
                <a:solidFill>
                  <a:srgbClr val="BACC82"/>
                </a:solidFill>
              </a:rPr>
              <a:t>Venture capital method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www.youtube.com/watch?v=mqnZaswHI1g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BUT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128000" cy="4525963"/>
          </a:xfrm>
        </p:spPr>
        <p:txBody>
          <a:bodyPr/>
          <a:lstStyle/>
          <a:p>
            <a:r>
              <a:rPr lang="en-US" dirty="0" smtClean="0"/>
              <a:t>No hard and fast rules for valuing early stage companies</a:t>
            </a:r>
          </a:p>
          <a:p>
            <a:pPr lvl="1"/>
            <a:r>
              <a:rPr lang="en-US" dirty="0" smtClean="0"/>
              <a:t>Too many unknowns</a:t>
            </a:r>
          </a:p>
          <a:p>
            <a:r>
              <a:rPr lang="en-US" dirty="0" smtClean="0"/>
              <a:t>Valuation professionals need 3 things to value any asset</a:t>
            </a:r>
          </a:p>
          <a:p>
            <a:pPr lvl="1"/>
            <a:r>
              <a:rPr lang="en-US" dirty="0" smtClean="0"/>
              <a:t>An income stream</a:t>
            </a:r>
          </a:p>
          <a:p>
            <a:pPr lvl="1"/>
            <a:r>
              <a:rPr lang="en-US" dirty="0" smtClean="0"/>
              <a:t>A growth rate</a:t>
            </a:r>
          </a:p>
          <a:p>
            <a:pPr lvl="1"/>
            <a:r>
              <a:rPr lang="en-US" dirty="0" smtClean="0"/>
              <a:t>A discount rate</a:t>
            </a:r>
          </a:p>
          <a:p>
            <a:r>
              <a:rPr lang="en-US" dirty="0" smtClean="0"/>
              <a:t>In early stage companies at least 2 of the 3 is subject to substantial uncertainty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220133"/>
            <a:ext cx="8551333" cy="5668963"/>
          </a:xfrm>
        </p:spPr>
        <p:txBody>
          <a:bodyPr/>
          <a:lstStyle/>
          <a:p>
            <a:r>
              <a:rPr lang="en-US" dirty="0" smtClean="0"/>
              <a:t>Considerations in applying the income approach:</a:t>
            </a:r>
          </a:p>
          <a:p>
            <a:pPr lvl="1"/>
            <a:r>
              <a:rPr lang="en-US" dirty="0" smtClean="0"/>
              <a:t>Because the development of projections depends on specific outcomes and milestones, one </a:t>
            </a:r>
            <a:r>
              <a:rPr lang="en-US" dirty="0" smtClean="0">
                <a:solidFill>
                  <a:srgbClr val="BACC82"/>
                </a:solidFill>
              </a:rPr>
              <a:t>scenario</a:t>
            </a:r>
            <a:r>
              <a:rPr lang="en-US" dirty="0" smtClean="0"/>
              <a:t> of cash flow is inadequate</a:t>
            </a:r>
          </a:p>
          <a:p>
            <a:pPr lvl="1"/>
            <a:r>
              <a:rPr lang="en-US" dirty="0" smtClean="0"/>
              <a:t>The risk of failure is likely higher than the present value </a:t>
            </a:r>
            <a:r>
              <a:rPr lang="en-US" dirty="0" smtClean="0">
                <a:solidFill>
                  <a:schemeClr val="accent2"/>
                </a:solidFill>
              </a:rPr>
              <a:t>discount rate</a:t>
            </a:r>
          </a:p>
          <a:p>
            <a:pPr lvl="2"/>
            <a:r>
              <a:rPr lang="en-US" dirty="0" smtClean="0"/>
              <a:t>Venture capitalists consider portfolios of investments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BACC82"/>
                </a:solidFill>
              </a:rPr>
              <a:t>losses</a:t>
            </a:r>
            <a:r>
              <a:rPr lang="en-US" dirty="0" smtClean="0"/>
              <a:t> are forecast in the first few years, it is likely that they will occur and even greater ones</a:t>
            </a:r>
          </a:p>
          <a:p>
            <a:pPr lvl="1"/>
            <a:r>
              <a:rPr lang="en-US" dirty="0" smtClean="0"/>
              <a:t>Valuations are driven by </a:t>
            </a:r>
            <a:r>
              <a:rPr lang="en-US" dirty="0" smtClean="0">
                <a:solidFill>
                  <a:srgbClr val="BACC82"/>
                </a:solidFill>
              </a:rPr>
              <a:t>subjective</a:t>
            </a:r>
            <a:r>
              <a:rPr lang="en-US" dirty="0" smtClean="0"/>
              <a:t> factors</a:t>
            </a:r>
          </a:p>
          <a:p>
            <a:pPr lvl="2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Management team, value proposition, intellectual property, time to market, path to profitability, capital needs and burn rate, industry volatility,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and deal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structure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08000"/>
            <a:ext cx="7992533" cy="5618163"/>
          </a:xfrm>
        </p:spPr>
        <p:txBody>
          <a:bodyPr/>
          <a:lstStyle/>
          <a:p>
            <a:r>
              <a:rPr lang="en-US" dirty="0" smtClean="0"/>
              <a:t>In real life, result of a </a:t>
            </a:r>
            <a:r>
              <a:rPr lang="en-US" dirty="0" smtClean="0">
                <a:solidFill>
                  <a:schemeClr val="accent2"/>
                </a:solidFill>
              </a:rPr>
              <a:t>mutually accepted valuation </a:t>
            </a:r>
            <a:r>
              <a:rPr lang="en-US" dirty="0" smtClean="0"/>
              <a:t>between the company and its investors, which incorporates</a:t>
            </a:r>
          </a:p>
          <a:p>
            <a:pPr lvl="1"/>
            <a:r>
              <a:rPr lang="en-US" dirty="0" smtClean="0"/>
              <a:t>entrepreneur’s determination of the acceptable amount of ownership that may be given in return for the capital and/or expertise </a:t>
            </a:r>
          </a:p>
          <a:p>
            <a:pPr lvl="1"/>
            <a:r>
              <a:rPr lang="en-US" dirty="0" smtClean="0"/>
              <a:t>investor’s assessment of risks and rewards</a:t>
            </a:r>
          </a:p>
          <a:p>
            <a:r>
              <a:rPr lang="en-US" dirty="0" smtClean="0"/>
              <a:t>Most external capital is raised through the issuance of </a:t>
            </a:r>
            <a:r>
              <a:rPr lang="en-US" dirty="0" smtClean="0">
                <a:solidFill>
                  <a:srgbClr val="BACC82"/>
                </a:solidFill>
              </a:rPr>
              <a:t>preferred stock </a:t>
            </a:r>
            <a:r>
              <a:rPr lang="en-US" dirty="0" smtClean="0"/>
              <a:t>with provisions </a:t>
            </a:r>
            <a:r>
              <a:rPr lang="en-US" dirty="0" smtClean="0"/>
              <a:t>to </a:t>
            </a:r>
            <a:r>
              <a:rPr lang="en-US" dirty="0" smtClean="0"/>
              <a:t>provide protection for the investor </a:t>
            </a:r>
          </a:p>
          <a:p>
            <a:r>
              <a:rPr lang="en-US" dirty="0" smtClean="0"/>
              <a:t>Royalty arrangements becoming more common</a:t>
            </a:r>
          </a:p>
          <a:p>
            <a:pPr lvl="1"/>
            <a:r>
              <a:rPr lang="en-US" dirty="0" smtClean="0"/>
              <a:t>Good for investor and entrepreneur –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" y="254000"/>
            <a:ext cx="8890000" cy="5652030"/>
          </a:xfrm>
        </p:spPr>
        <p:txBody>
          <a:bodyPr/>
          <a:lstStyle/>
          <a:p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“Impossible to answer…</a:t>
            </a:r>
          </a:p>
          <a:p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Each dragon approaches differently                          – one could say $4mm and another                      $400,000</a:t>
            </a:r>
          </a:p>
          <a:p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People underestimate the risk  - 90%                             won’t do well – therefore need big                        upside = lower valuations</a:t>
            </a:r>
          </a:p>
          <a:p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Entrepreneurs only look at it from their perspective – what they need and what they are willing to give up </a:t>
            </a:r>
            <a:r>
              <a:rPr lang="en-US" sz="2800" dirty="0" err="1" smtClean="0">
                <a:latin typeface="Handwriting - Dakota" charset="0"/>
                <a:ea typeface="Handwriting - Dakota" charset="0"/>
                <a:cs typeface="Handwriting - Dakota" charset="0"/>
              </a:rPr>
              <a:t>vs</a:t>
            </a:r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 investor’s – reasonable rate of return</a:t>
            </a:r>
          </a:p>
          <a:p>
            <a:r>
              <a:rPr lang="en-US" sz="2800" dirty="0" smtClean="0">
                <a:latin typeface="Handwriting - Dakota" charset="0"/>
                <a:ea typeface="Handwriting - Dakota" charset="0"/>
                <a:cs typeface="Handwriting - Dakota" charset="0"/>
              </a:rPr>
              <a:t>Tremendous amount of guess-work – not a science – comes down to experience of investor”</a:t>
            </a:r>
          </a:p>
          <a:p>
            <a:pPr>
              <a:buNone/>
            </a:pPr>
            <a:endParaRPr lang="en-US" dirty="0">
              <a:latin typeface="Bradley Hand ITC TT-Bold"/>
              <a:cs typeface="Bradley Hand ITC TT-Bold"/>
            </a:endParaRPr>
          </a:p>
        </p:txBody>
      </p:sp>
      <p:pic>
        <p:nvPicPr>
          <p:cNvPr id="4" name="Picture 3" descr="Screen Shot 2015-01-11 at 12.36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03" y="-20484"/>
            <a:ext cx="2482145" cy="1897626"/>
          </a:xfrm>
          <a:prstGeom prst="rect">
            <a:avLst/>
          </a:prstGeom>
          <a:effectLst>
            <a:outerShdw blurRad="63500" dist="38100" dir="8940000" algn="tl" rotWithShape="0">
              <a:schemeClr val="tx1">
                <a:lumMod val="75000"/>
                <a:alpha val="43000"/>
              </a:scheme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968818" y="642579"/>
            <a:ext cx="546100" cy="5715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8" y="0"/>
            <a:ext cx="8111765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Startup Financial Metrics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T</a:t>
            </a:r>
            <a:r>
              <a:rPr lang="en-US" sz="1600" dirty="0" smtClean="0">
                <a:solidFill>
                  <a:schemeClr val="accent2"/>
                </a:solidFill>
              </a:rPr>
              <a:t>ext page 176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8" y="1020452"/>
            <a:ext cx="8554827" cy="4525963"/>
          </a:xfrm>
        </p:spPr>
        <p:txBody>
          <a:bodyPr/>
          <a:lstStyle/>
          <a:p>
            <a:r>
              <a:rPr lang="en-US" dirty="0" smtClean="0"/>
              <a:t>For all startups: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Sales Forecast</a:t>
            </a:r>
            <a:r>
              <a:rPr lang="en-US" dirty="0" smtClean="0"/>
              <a:t>, Headcount,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Expenses (fixed and variable), Breakeven cash flow</a:t>
            </a:r>
          </a:p>
          <a:p>
            <a:r>
              <a:rPr lang="en-US" dirty="0" smtClean="0"/>
              <a:t>+ Unique metrics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Gross margin, Inventory turns, Occupancy, Qualified leads </a:t>
            </a:r>
            <a:r>
              <a:rPr lang="is-IS" sz="2000" dirty="0" smtClean="0"/>
              <a:t>(acquistion, retention, revenue, </a:t>
            </a:r>
            <a:r>
              <a:rPr lang="is-I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viral coefficient</a:t>
            </a:r>
            <a:r>
              <a:rPr lang="is-IS" sz="2000" dirty="0" smtClean="0"/>
              <a:t>)</a:t>
            </a:r>
          </a:p>
          <a:p>
            <a:r>
              <a:rPr lang="is-IS" dirty="0" smtClean="0"/>
              <a:t>Creation and capture of value:</a:t>
            </a:r>
          </a:p>
          <a:p>
            <a:pPr lvl="1"/>
            <a:r>
              <a:rPr lang="is-IS" dirty="0" smtClean="0"/>
              <a:t>Customer acquisition costs (CAC) vs. </a:t>
            </a:r>
            <a:r>
              <a:rPr lang="is-I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Lifetime customer value (LCV)</a:t>
            </a:r>
          </a:p>
          <a:p>
            <a:pPr lvl="1"/>
            <a:r>
              <a:rPr lang="is-IS" dirty="0" smtClean="0"/>
              <a:t>Revenues per salesperson and time to revenue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  <a:r>
              <a:rPr lang="is-I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ontribution margin</a:t>
            </a:r>
          </a:p>
          <a:p>
            <a:pPr lvl="1"/>
            <a:r>
              <a:rPr lang="is-I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Monthly burn rate</a:t>
            </a:r>
          </a:p>
        </p:txBody>
      </p:sp>
    </p:spTree>
    <p:extLst>
      <p:ext uri="{BB962C8B-B14F-4D97-AF65-F5344CB8AC3E}">
        <p14:creationId xmlns:p14="http://schemas.microsoft.com/office/powerpoint/2010/main" val="2406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8310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# 1 on the list…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Can you capture the value you’ve created?</a:t>
            </a:r>
            <a:br>
              <a:rPr lang="en-US" sz="2400" dirty="0" smtClean="0"/>
            </a:br>
            <a:r>
              <a:rPr lang="en-US" sz="2400" dirty="0" smtClean="0"/>
              <a:t>Can you sell enough to breakeven and </a:t>
            </a:r>
            <a:r>
              <a:rPr lang="en-US" sz="2400" i="1" dirty="0" smtClean="0"/>
              <a:t>achieve financial performance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4" name="Picture 3" descr="Screen Shot 2015-01-26 at 6.53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1879600"/>
            <a:ext cx="5676900" cy="42799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6" name="Explosion 1 5"/>
          <p:cNvSpPr/>
          <p:nvPr/>
        </p:nvSpPr>
        <p:spPr>
          <a:xfrm>
            <a:off x="3606800" y="3492500"/>
            <a:ext cx="2895600" cy="3365500"/>
          </a:xfrm>
          <a:prstGeom prst="irregularSeal1">
            <a:avLst/>
          </a:prstGeom>
          <a:noFill/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Forecasting </a:t>
            </a:r>
            <a:r>
              <a:rPr lang="en-US" smtClean="0">
                <a:solidFill>
                  <a:schemeClr val="accent2"/>
                </a:solidFill>
              </a:rPr>
              <a:t>Demand/Sales Revenue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8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formula – projections based 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logic</a:t>
            </a:r>
            <a:r>
              <a:rPr lang="en-US" dirty="0" smtClean="0">
                <a:solidFill>
                  <a:srgbClr val="FFB91D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u="sng" dirty="0" smtClean="0"/>
              <a:t>educated</a:t>
            </a:r>
            <a:r>
              <a:rPr lang="en-US" dirty="0" smtClean="0"/>
              <a:t> guess you can </a:t>
            </a:r>
            <a:r>
              <a:rPr lang="en-US" u="sng" dirty="0" smtClean="0"/>
              <a:t>defend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Market potential ≠ Sales forecast</a:t>
            </a:r>
          </a:p>
          <a:p>
            <a:pPr lvl="1"/>
            <a:r>
              <a:rPr lang="en-US" dirty="0" smtClean="0"/>
              <a:t>AND Forecast </a:t>
            </a:r>
            <a:r>
              <a:rPr lang="en-US" dirty="0" smtClean="0"/>
              <a:t>depends on plan - </a:t>
            </a:r>
            <a:r>
              <a:rPr lang="en-US" i="1" dirty="0" smtClean="0"/>
              <a:t>scalability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Top-down forecasting (Breakdown)</a:t>
            </a:r>
          </a:p>
          <a:p>
            <a:pPr lvl="1"/>
            <a:r>
              <a:rPr lang="en-US" dirty="0" smtClean="0"/>
              <a:t>Market potential not just #households</a:t>
            </a:r>
          </a:p>
          <a:p>
            <a:pPr lvl="2"/>
            <a:r>
              <a:rPr lang="en-US" dirty="0" smtClean="0"/>
              <a:t>with lawns / likely to mow lawn / care about benefits</a:t>
            </a:r>
          </a:p>
          <a:p>
            <a:pPr lvl="1"/>
            <a:r>
              <a:rPr lang="en-US" dirty="0" smtClean="0"/>
              <a:t>Still doesn’t equal sales forecast</a:t>
            </a:r>
          </a:p>
          <a:p>
            <a:pPr lvl="2"/>
            <a:r>
              <a:rPr lang="en-US" dirty="0" smtClean="0"/>
              <a:t>consider the geographic </a:t>
            </a:r>
            <a:r>
              <a:rPr lang="en-US" dirty="0"/>
              <a:t>market operating </a:t>
            </a:r>
            <a:r>
              <a:rPr lang="en-US" dirty="0" smtClean="0"/>
              <a:t>in and seasonality</a:t>
            </a:r>
            <a:endParaRPr lang="en-US" dirty="0"/>
          </a:p>
          <a:p>
            <a:pPr lvl="2"/>
            <a:r>
              <a:rPr lang="en-US" dirty="0" smtClean="0"/>
              <a:t>ready </a:t>
            </a:r>
            <a:r>
              <a:rPr lang="en-US" dirty="0" smtClean="0"/>
              <a:t>to buy? (lawn mowers/yr/capita – target buy in same proportion?, need new one?, time to adopt / switching costs?)</a:t>
            </a:r>
          </a:p>
          <a:p>
            <a:pPr lvl="2"/>
            <a:endParaRPr lang="en-US" dirty="0" smtClean="0"/>
          </a:p>
          <a:p>
            <a:endParaRPr lang="en-US" dirty="0">
              <a:solidFill>
                <a:srgbClr val="FFB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Forecasting Demand </a:t>
            </a:r>
            <a:r>
              <a:rPr lang="en-US" sz="1600" b="0" dirty="0" smtClean="0">
                <a:solidFill>
                  <a:schemeClr val="accent2"/>
                </a:solidFill>
              </a:rPr>
              <a:t>(cont’d)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5608"/>
            <a:ext cx="8229600" cy="62923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Bottom-up forecasting (Buildup)</a:t>
            </a:r>
          </a:p>
          <a:p>
            <a:pPr lvl="1"/>
            <a:r>
              <a:rPr lang="en-US" dirty="0" smtClean="0"/>
              <a:t>What you </a:t>
            </a:r>
            <a:r>
              <a:rPr lang="en-US" i="1" dirty="0" smtClean="0"/>
              <a:t>can</a:t>
            </a:r>
            <a:r>
              <a:rPr lang="en-US" dirty="0" smtClean="0"/>
              <a:t> do given capacity and marketing plan</a:t>
            </a:r>
          </a:p>
          <a:p>
            <a:pPr lvl="2"/>
            <a:r>
              <a:rPr lang="en-US" dirty="0" smtClean="0"/>
              <a:t># stores that sell mowers / # that will carry / # each must sell to meet target – make sense?</a:t>
            </a:r>
          </a:p>
          <a:p>
            <a:pPr lvl="1"/>
            <a:r>
              <a:rPr lang="en-US" dirty="0" smtClean="0"/>
              <a:t>Compare to breakeven – what you </a:t>
            </a:r>
            <a:r>
              <a:rPr lang="en-US" i="1" dirty="0" smtClean="0"/>
              <a:t>have</a:t>
            </a:r>
            <a:r>
              <a:rPr lang="en-US" dirty="0" smtClean="0"/>
              <a:t> to do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Sensitivity analysis and contingency plan</a:t>
            </a:r>
          </a:p>
          <a:p>
            <a:pPr lvl="1"/>
            <a:r>
              <a:rPr lang="en-US" dirty="0" smtClean="0"/>
              <a:t>Assumptions to base sensitivity on</a:t>
            </a:r>
          </a:p>
          <a:p>
            <a:pPr lvl="2"/>
            <a:r>
              <a:rPr lang="en-US" dirty="0" smtClean="0"/>
              <a:t>Breakeven</a:t>
            </a:r>
          </a:p>
          <a:p>
            <a:pPr lvl="2"/>
            <a:r>
              <a:rPr lang="en-US" dirty="0" smtClean="0"/>
              <a:t>Largest/smallest/average competitor</a:t>
            </a:r>
          </a:p>
          <a:p>
            <a:pPr lvl="2"/>
            <a:r>
              <a:rPr lang="en-US" dirty="0" smtClean="0"/>
              <a:t>Similar product launch</a:t>
            </a:r>
          </a:p>
          <a:p>
            <a:pPr lvl="2"/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Milestones – points that increase                            valuation of </a:t>
            </a:r>
            <a:r>
              <a:rPr lang="en-US" dirty="0" smtClean="0"/>
              <a:t>business and/or trigger                        need for capital</a:t>
            </a:r>
            <a:endParaRPr lang="en-US" dirty="0" smtClean="0"/>
          </a:p>
          <a:p>
            <a:pPr lvl="2"/>
            <a:r>
              <a:rPr lang="en-US" dirty="0" smtClean="0"/>
              <a:t>Contingency plan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289191">
            <a:off x="6607535" y="3908196"/>
            <a:ext cx="2214438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“</a:t>
            </a:r>
            <a:r>
              <a:rPr lang="en-US" sz="1600" i="1" dirty="0" smtClean="0">
                <a:solidFill>
                  <a:schemeClr val="bg1"/>
                </a:solidFill>
              </a:rPr>
              <a:t>it is important to consider the potential changes to the forecasts with the highest probability of occurrence and to factor in how the impact of these changes will be dealt with</a:t>
            </a:r>
            <a:r>
              <a:rPr lang="en-US" sz="1600" i="1" dirty="0" smtClean="0">
                <a:solidFill>
                  <a:schemeClr val="bg1"/>
                </a:solidFill>
              </a:rPr>
              <a:t>” </a:t>
            </a:r>
            <a:r>
              <a:rPr lang="en-US" sz="1200" i="1" dirty="0" smtClean="0">
                <a:solidFill>
                  <a:schemeClr val="bg1"/>
                </a:solidFill>
              </a:rPr>
              <a:t>text page 194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Forecasting Demand </a:t>
            </a:r>
            <a:r>
              <a:rPr lang="en-US" sz="1600" b="0" dirty="0" smtClean="0">
                <a:solidFill>
                  <a:schemeClr val="accent2"/>
                </a:solidFill>
              </a:rPr>
              <a:t>visually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3471299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4463676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430902" y="2767060"/>
            <a:ext cx="2200015" cy="246006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04830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Top-Down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3251" y="612616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Bottom-up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7263" y="3323081"/>
            <a:ext cx="176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% listen to radio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% care about benefits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% would pay price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% adoption rate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4294" y="6218496"/>
            <a:ext cx="259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Capacity, plan/strategy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73200" y="3166533"/>
            <a:ext cx="1439333" cy="1310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845736" y="3166534"/>
            <a:ext cx="1408992" cy="1310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3200" y="4934443"/>
            <a:ext cx="1805302" cy="52322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smtClean="0"/>
              <a:t>1.5 million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259629" y="2092460"/>
            <a:ext cx="4815742" cy="52322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/>
            <a:r>
              <a:rPr lang="en-US" sz="2800" b="1">
                <a:solidFill>
                  <a:schemeClr val="tx1"/>
                </a:solidFill>
              </a:rPr>
              <a:t>10 x 10 x 240 days </a:t>
            </a:r>
            <a:r>
              <a:rPr lang="en-US" sz="2800" b="1">
                <a:solidFill>
                  <a:schemeClr val="tx1"/>
                </a:solidFill>
              </a:rPr>
              <a:t>= </a:t>
            </a:r>
            <a:r>
              <a:rPr lang="en-US" sz="2800" b="1" smtClean="0">
                <a:solidFill>
                  <a:schemeClr val="tx1"/>
                </a:solidFill>
              </a:rPr>
              <a:t>24,000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2539" y="684738"/>
            <a:ext cx="7306868" cy="52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i="1" dirty="0" smtClean="0">
                <a:solidFill>
                  <a:schemeClr val="bg1"/>
                </a:solidFill>
              </a:rPr>
              <a:t>“It’s important for entrepreneurs to keep in mind that all of the </a:t>
            </a:r>
            <a:r>
              <a:rPr lang="en-US" sz="2400" i="1" dirty="0" smtClean="0">
                <a:solidFill>
                  <a:schemeClr val="tx1"/>
                </a:solidFill>
              </a:rPr>
              <a:t>numbers </a:t>
            </a:r>
            <a:r>
              <a:rPr lang="en-US" sz="2400" i="1" dirty="0" smtClean="0">
                <a:solidFill>
                  <a:schemeClr val="bg1"/>
                </a:solidFill>
              </a:rPr>
              <a:t>they come up with in their forecasts</a:t>
            </a:r>
            <a:r>
              <a:rPr lang="en-US" sz="2400" i="1" dirty="0" smtClean="0">
                <a:solidFill>
                  <a:schemeClr val="tx1"/>
                </a:solidFill>
              </a:rPr>
              <a:t> will be challenged </a:t>
            </a:r>
            <a:r>
              <a:rPr lang="en-US" sz="2400" i="1" dirty="0" smtClean="0">
                <a:solidFill>
                  <a:schemeClr val="bg1"/>
                </a:solidFill>
              </a:rPr>
              <a:t>and they must </a:t>
            </a:r>
            <a:r>
              <a:rPr lang="en-US" sz="2400" i="1" dirty="0" smtClean="0">
                <a:solidFill>
                  <a:schemeClr val="tx1"/>
                </a:solidFill>
              </a:rPr>
              <a:t>be prepared to defend them</a:t>
            </a:r>
            <a:r>
              <a:rPr lang="en-US" sz="2400" i="1" dirty="0" smtClean="0">
                <a:solidFill>
                  <a:schemeClr val="bg1"/>
                </a:solidFill>
              </a:rPr>
              <a:t>. It’s difficult to do if the estimate was simply pulled out of the air</a:t>
            </a:r>
            <a:r>
              <a:rPr lang="is-IS" sz="2400" i="1" dirty="0" smtClean="0">
                <a:solidFill>
                  <a:schemeClr val="bg1"/>
                </a:solidFill>
              </a:rPr>
              <a:t>… There is a 100 percent chance that the numbers... </a:t>
            </a:r>
            <a:r>
              <a:rPr lang="en-US" sz="2400" i="1" dirty="0" smtClean="0">
                <a:solidFill>
                  <a:schemeClr val="bg1"/>
                </a:solidFill>
              </a:rPr>
              <a:t>W</a:t>
            </a:r>
            <a:r>
              <a:rPr lang="is-IS" sz="2400" i="1" dirty="0" smtClean="0">
                <a:solidFill>
                  <a:schemeClr val="bg1"/>
                </a:solidFill>
              </a:rPr>
              <a:t>ill be wrong </a:t>
            </a:r>
            <a:r>
              <a:rPr lang="en-US" sz="1400" i="1" dirty="0">
                <a:solidFill>
                  <a:prstClr val="black"/>
                </a:solidFill>
              </a:rPr>
              <a:t>text page </a:t>
            </a:r>
            <a:r>
              <a:rPr lang="en-US" sz="1400" i="1" dirty="0" smtClean="0">
                <a:solidFill>
                  <a:prstClr val="black"/>
                </a:solidFill>
              </a:rPr>
              <a:t>189 </a:t>
            </a:r>
            <a:r>
              <a:rPr lang="is-IS" sz="2400" dirty="0" smtClean="0">
                <a:solidFill>
                  <a:schemeClr val="bg1"/>
                </a:solidFill>
              </a:rPr>
              <a:t>(SO) </a:t>
            </a:r>
            <a:r>
              <a:rPr lang="en-US" sz="2400" i="1" dirty="0" smtClean="0">
                <a:solidFill>
                  <a:schemeClr val="tx1"/>
                </a:solidFill>
              </a:rPr>
              <a:t>narrative assumptions </a:t>
            </a:r>
            <a:r>
              <a:rPr lang="en-US" sz="2400" i="1" dirty="0" smtClean="0">
                <a:solidFill>
                  <a:schemeClr val="bg1"/>
                </a:solidFill>
              </a:rPr>
              <a:t>about the numbers for demand, revenues, expenses, and startup costs </a:t>
            </a:r>
            <a:r>
              <a:rPr lang="en-US" sz="2400" i="1" dirty="0" smtClean="0">
                <a:solidFill>
                  <a:schemeClr val="tx1"/>
                </a:solidFill>
              </a:rPr>
              <a:t>must be developed</a:t>
            </a:r>
            <a:r>
              <a:rPr lang="is-IS" sz="2400" i="1" dirty="0" smtClean="0">
                <a:solidFill>
                  <a:schemeClr val="bg1"/>
                </a:solidFill>
              </a:rPr>
              <a:t>… one of the biggest problems that many entrepreneurs have when trying to present a case for the financial feasibility of their business models is that they </a:t>
            </a:r>
            <a:r>
              <a:rPr lang="is-IS" sz="2400" i="1" dirty="0" smtClean="0">
                <a:solidFill>
                  <a:schemeClr val="tx1"/>
                </a:solidFill>
              </a:rPr>
              <a:t>can’t justify the numbers </a:t>
            </a:r>
            <a:r>
              <a:rPr lang="is-IS" sz="2400" i="1" dirty="0" smtClean="0">
                <a:solidFill>
                  <a:schemeClr val="bg1"/>
                </a:solidFill>
              </a:rPr>
              <a:t>they have put into their projections</a:t>
            </a:r>
            <a:r>
              <a:rPr lang="en-US" sz="2400" i="1" dirty="0" smtClean="0">
                <a:solidFill>
                  <a:schemeClr val="bg1"/>
                </a:solidFill>
              </a:rPr>
              <a:t>” </a:t>
            </a:r>
            <a:r>
              <a:rPr lang="en-US" sz="1400" i="1" dirty="0" smtClean="0">
                <a:solidFill>
                  <a:schemeClr val="bg1"/>
                </a:solidFill>
              </a:rPr>
              <a:t>text page 179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884238"/>
            <a:ext cx="7772400" cy="1752600"/>
          </a:xfrm>
        </p:spPr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i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Tool to forecast and manage cash </a:t>
            </a:r>
            <a:r>
              <a:rPr lang="en-US" dirty="0">
                <a:ea typeface="+mn-ea"/>
              </a:rPr>
              <a:t>flows</a:t>
            </a:r>
            <a:endParaRPr lang="en-US" dirty="0" smtClean="0">
              <a:ea typeface="+mn-ea"/>
            </a:endParaRP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 smtClean="0">
                <a:ea typeface="+mn-ea"/>
              </a:rPr>
              <a:t>	</a:t>
            </a:r>
            <a:r>
              <a:rPr lang="en-US" i="1" dirty="0">
                <a:ea typeface="+mn-ea"/>
              </a:rPr>
              <a:t>	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>
                <a:ea typeface="+mn-ea"/>
              </a:rPr>
              <a:t>						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331913" y="1968500"/>
            <a:ext cx="6163867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Beginning Cash Balance</a:t>
            </a:r>
          </a:p>
          <a:p>
            <a:pPr eaLnBrk="0" hangingPunct="0"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charset="0"/>
              </a:rPr>
              <a:t>+ Receipts</a:t>
            </a:r>
            <a:endParaRPr lang="en-US" sz="2800" dirty="0">
              <a:solidFill>
                <a:srgbClr val="000000"/>
              </a:solidFill>
              <a:latin typeface="Times New Roman" charset="0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Total Cash Available</a:t>
            </a:r>
          </a:p>
          <a:p>
            <a:pPr eaLnBrk="0" hangingPunct="0"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charset="0"/>
              </a:rPr>
              <a:t>- Disbursements</a:t>
            </a: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 </a:t>
            </a:r>
            <a:endParaRPr lang="en-US" sz="2800" u="sng" dirty="0">
              <a:solidFill>
                <a:prstClr val="black"/>
              </a:solidFill>
              <a:latin typeface="Times New Roman" charset="0"/>
            </a:endParaRPr>
          </a:p>
          <a:p>
            <a:pPr eaLnBrk="0" hangingPunct="0">
              <a:defRPr/>
            </a:pP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Cash Excess / (Deficiency)</a:t>
            </a:r>
          </a:p>
          <a:p>
            <a:pPr eaLnBrk="0" hangingPunct="0">
              <a:defRPr/>
            </a:pP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Minimum Cash Balance Desired</a:t>
            </a:r>
          </a:p>
          <a:p>
            <a:pPr eaLnBrk="0" hangingPunct="0">
              <a:defRPr/>
            </a:pPr>
            <a:r>
              <a:rPr lang="en-US" sz="2800" dirty="0" smtClean="0">
                <a:solidFill>
                  <a:prstClr val="black"/>
                </a:solidFill>
                <a:latin typeface="Times New Roman" charset="0"/>
              </a:rPr>
              <a:t>Financing </a:t>
            </a:r>
            <a:r>
              <a:rPr lang="en-US" sz="2800" dirty="0" err="1">
                <a:solidFill>
                  <a:prstClr val="black"/>
                </a:solidFill>
                <a:latin typeface="Times New Roman" charset="0"/>
              </a:rPr>
              <a:t>Req’d</a:t>
            </a: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 / Surplus or Repayment </a:t>
            </a:r>
          </a:p>
          <a:p>
            <a:pPr eaLnBrk="0" hangingPunct="0">
              <a:defRPr/>
            </a:pPr>
            <a:r>
              <a:rPr lang="en-US" sz="2800" dirty="0">
                <a:solidFill>
                  <a:prstClr val="black"/>
                </a:solidFill>
                <a:latin typeface="Times New Roman" charset="0"/>
              </a:rPr>
              <a:t>Ending Cash Balance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916238" y="240823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*</a:t>
            </a:r>
            <a:r>
              <a:rPr lang="en-US" sz="2400">
                <a:solidFill>
                  <a:prstClr val="white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708400" y="3271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*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312738"/>
            <a:ext cx="4679950" cy="1143000"/>
          </a:xfrm>
        </p:spPr>
        <p:txBody>
          <a:bodyPr/>
          <a:lstStyle/>
          <a:p>
            <a:pPr eaLnBrk="1" hangingPunct="1"/>
            <a:r>
              <a:rPr lang="en-CA" sz="4400" b="1" i="1">
                <a:solidFill>
                  <a:srgbClr val="C896F6"/>
                </a:solidFill>
              </a:rPr>
              <a:t>Cash Budgeting</a:t>
            </a:r>
            <a:endParaRPr lang="en-US" sz="4400" b="1" i="1">
              <a:solidFill>
                <a:srgbClr val="C896F6"/>
              </a:solidFill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55650" y="5734050"/>
            <a:ext cx="7920038" cy="147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prstClr val="white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* </a:t>
            </a:r>
            <a:r>
              <a:rPr lang="en-US" sz="2800" u="sng">
                <a:solidFill>
                  <a:prstClr val="white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Worksheet</a:t>
            </a:r>
            <a:r>
              <a:rPr lang="en-US" sz="2800">
                <a:solidFill>
                  <a:prstClr val="white"/>
                </a:solidFill>
                <a:latin typeface="Times New Roman" charset="0"/>
                <a:ea typeface="ＭＳ Ｐゴシック" charset="-128"/>
                <a:cs typeface="ＭＳ Ｐゴシック" charset="-128"/>
              </a:rPr>
              <a:t> based on historical measures of amounts and timing of cash flows / what is typical in industry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TPSTANDARDS" val="Understanding/Application Question¤Homework Ques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TPSTANDARDS" val="Understanding/Application Question¤Homework Question"/>
</p:tagLst>
</file>

<file path=ppt/theme/theme1.xml><?xml version="1.0" encoding="utf-8"?>
<a:theme xmlns:a="http://schemas.openxmlformats.org/drawingml/2006/main" name="Technic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chnic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chnic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Technic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'07-01-Accounting">
  <a:themeElements>
    <a:clrScheme name="'07-01-Account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'07-01-Account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'07-01-Account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'07-01-Account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'07-01-Account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31157</TotalTime>
  <Words>1679</Words>
  <Application>Microsoft Macintosh PowerPoint</Application>
  <PresentationFormat>On-screen Show (4:3)</PresentationFormat>
  <Paragraphs>282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Bradley Hand ITC TT-Bold</vt:lpstr>
      <vt:lpstr>Calibri</vt:lpstr>
      <vt:lpstr>Franklin Gothic Book</vt:lpstr>
      <vt:lpstr>Handwriting - Dakota</vt:lpstr>
      <vt:lpstr>ＭＳ Ｐゴシック</vt:lpstr>
      <vt:lpstr>Times New Roman</vt:lpstr>
      <vt:lpstr>Wingdings 2</vt:lpstr>
      <vt:lpstr>Arial</vt:lpstr>
      <vt:lpstr>Technic</vt:lpstr>
      <vt:lpstr>1_Technic</vt:lpstr>
      <vt:lpstr>2_Technic</vt:lpstr>
      <vt:lpstr>3_Technic</vt:lpstr>
      <vt:lpstr>1_'07-01-Accounting</vt:lpstr>
      <vt:lpstr>PowerPoint Presentation</vt:lpstr>
      <vt:lpstr>Learning Objectives</vt:lpstr>
      <vt:lpstr>Startup Financial Metrics Text page 176</vt:lpstr>
      <vt:lpstr>So # 1 on the list… Can you capture the value you’ve created? Can you sell enough to breakeven and achieve financial performance?</vt:lpstr>
      <vt:lpstr>Forecasting Demand/Sales Revenue</vt:lpstr>
      <vt:lpstr>Forecasting Demand (cont’d)</vt:lpstr>
      <vt:lpstr>Forecasting Demand visually</vt:lpstr>
      <vt:lpstr>PowerPoint Presentation</vt:lpstr>
      <vt:lpstr>Cash Budgeting</vt:lpstr>
      <vt:lpstr>Example</vt:lpstr>
      <vt:lpstr>PowerPoint Presentation</vt:lpstr>
      <vt:lpstr>PowerPoint Presentation</vt:lpstr>
      <vt:lpstr>PowerPoint Presentation</vt:lpstr>
      <vt:lpstr>Example</vt:lpstr>
      <vt:lpstr>How Much Cash Do you Need?</vt:lpstr>
      <vt:lpstr>Cash Burn Rates &amp; Liquidity</vt:lpstr>
      <vt:lpstr>Measuring Burn and Build Rates</vt:lpstr>
      <vt:lpstr>PowerPoint Presentation</vt:lpstr>
      <vt:lpstr>PowerPoint Presentation</vt:lpstr>
      <vt:lpstr>PowerPoint Presentation</vt:lpstr>
      <vt:lpstr>How Do I Calculate Burn/Build Rate without Statements?</vt:lpstr>
      <vt:lpstr>PowerPoint Presentation</vt:lpstr>
      <vt:lpstr>PowerPoint Presentation</vt:lpstr>
      <vt:lpstr>Venture Valuation</vt:lpstr>
      <vt:lpstr>PowerPoint Presentation</vt:lpstr>
      <vt:lpstr>BUT…</vt:lpstr>
      <vt:lpstr>PowerPoint Presentation</vt:lpstr>
      <vt:lpstr>PowerPoint Presentation</vt:lpstr>
      <vt:lpstr>PowerPoint Presentation</vt:lpstr>
    </vt:vector>
  </TitlesOfParts>
  <Company>WLU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Allan</dc:creator>
  <cp:lastModifiedBy>Microsoft Office User</cp:lastModifiedBy>
  <cp:revision>86</cp:revision>
  <dcterms:created xsi:type="dcterms:W3CDTF">2015-03-08T19:46:26Z</dcterms:created>
  <dcterms:modified xsi:type="dcterms:W3CDTF">2017-02-08T13:42:49Z</dcterms:modified>
</cp:coreProperties>
</file>