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32918400" cy="21945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67510" algn="l" rtl="0" eaLnBrk="0" fontAlgn="base" hangingPunct="0">
      <a:spcBef>
        <a:spcPct val="0"/>
      </a:spcBef>
      <a:spcAft>
        <a:spcPct val="0"/>
      </a:spcAft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135020" algn="l" rtl="0" eaLnBrk="0" fontAlgn="base" hangingPunct="0">
      <a:spcBef>
        <a:spcPct val="0"/>
      </a:spcBef>
      <a:spcAft>
        <a:spcPct val="0"/>
      </a:spcAft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702531" algn="l" rtl="0" eaLnBrk="0" fontAlgn="base" hangingPunct="0">
      <a:spcBef>
        <a:spcPct val="0"/>
      </a:spcBef>
      <a:spcAft>
        <a:spcPct val="0"/>
      </a:spcAft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270041" algn="l" rtl="0" eaLnBrk="0" fontAlgn="base" hangingPunct="0">
      <a:spcBef>
        <a:spcPct val="0"/>
      </a:spcBef>
      <a:spcAft>
        <a:spcPct val="0"/>
      </a:spcAft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7837551" algn="l" defTabSz="3135020" rtl="0" eaLnBrk="1" latinLnBrk="0" hangingPunct="1"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9405061" algn="l" defTabSz="3135020" rtl="0" eaLnBrk="1" latinLnBrk="0" hangingPunct="1"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10972571" algn="l" defTabSz="3135020" rtl="0" eaLnBrk="1" latinLnBrk="0" hangingPunct="1"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12540082" algn="l" defTabSz="3135020" rtl="0" eaLnBrk="1" latinLnBrk="0" hangingPunct="1">
      <a:defRPr sz="8228" 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838"/>
    <a:srgbClr val="990000"/>
    <a:srgbClr val="730002"/>
    <a:srgbClr val="F8F3D2"/>
    <a:srgbClr val="015484"/>
    <a:srgbClr val="A9C9FF"/>
    <a:srgbClr val="7D110C"/>
    <a:srgbClr val="6D6E7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1" autoAdjust="0"/>
    <p:restoredTop sz="95794" autoAdjust="0"/>
  </p:normalViewPr>
  <p:slideViewPr>
    <p:cSldViewPr>
      <p:cViewPr varScale="1">
        <p:scale>
          <a:sx n="36" d="100"/>
          <a:sy n="36" d="100"/>
        </p:scale>
        <p:origin x="1566" y="108"/>
      </p:cViewPr>
      <p:guideLst>
        <p:guide orient="horz" pos="92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1281"/>
    </p:cViewPr>
  </p:sorterViewPr>
  <p:notesViewPr>
    <p:cSldViewPr>
      <p:cViewPr varScale="1">
        <p:scale>
          <a:sx n="112" d="100"/>
          <a:sy n="112" d="100"/>
        </p:scale>
        <p:origin x="14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D4A7A5-FB4E-3E45-939E-D49F951B5B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3FD3C-88AB-B540-9E6F-0B373E0FF6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A6C44-2BF9-9C47-BD09-1AC7157E4C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14635-46CD-2443-86AF-60CD392E2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BA956-C539-864B-A306-429789C220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C0ED-7912-4649-89CD-9EADFC27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2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43188" y="514350"/>
            <a:ext cx="3857625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D85F35A6-42B8-4D93-8810-66EDA7932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59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114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pitchFamily="-107" charset="-128"/>
      </a:defRPr>
    </a:lvl1pPr>
    <a:lvl2pPr marL="1567510" algn="l" rtl="0" eaLnBrk="0" fontAlgn="base" hangingPunct="0">
      <a:spcBef>
        <a:spcPct val="30000"/>
      </a:spcBef>
      <a:spcAft>
        <a:spcPct val="0"/>
      </a:spcAft>
      <a:defRPr sz="4114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3135020" algn="l" rtl="0" eaLnBrk="0" fontAlgn="base" hangingPunct="0">
      <a:spcBef>
        <a:spcPct val="30000"/>
      </a:spcBef>
      <a:spcAft>
        <a:spcPct val="0"/>
      </a:spcAft>
      <a:defRPr sz="4114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4702531" algn="l" rtl="0" eaLnBrk="0" fontAlgn="base" hangingPunct="0">
      <a:spcBef>
        <a:spcPct val="30000"/>
      </a:spcBef>
      <a:spcAft>
        <a:spcPct val="0"/>
      </a:spcAft>
      <a:defRPr sz="4114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6270041" algn="l" rtl="0" eaLnBrk="0" fontAlgn="base" hangingPunct="0">
      <a:spcBef>
        <a:spcPct val="30000"/>
      </a:spcBef>
      <a:spcAft>
        <a:spcPct val="0"/>
      </a:spcAft>
      <a:defRPr sz="4114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783755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DD7977-8B4C-4CE8-AD5A-B3091F5FB569}" type="slidenum">
              <a:rPr lang="en-US" altLang="en-US" sz="1200" i="0" smtClean="0"/>
              <a:pPr/>
              <a:t>1</a:t>
            </a:fld>
            <a:endParaRPr lang="en-US" altLang="en-US" sz="1200" i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3188" y="514350"/>
            <a:ext cx="3857625" cy="2571750"/>
          </a:xfrm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6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22A3-0E51-7A42-9849-A146C3DC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775" y="1168400"/>
            <a:ext cx="28390850" cy="4241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04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63140" y="20340325"/>
            <a:ext cx="7406640" cy="1171786"/>
          </a:xfrm>
          <a:prstGeom prst="rect">
            <a:avLst/>
          </a:prstGeom>
        </p:spPr>
        <p:txBody>
          <a:bodyPr/>
          <a:lstStyle>
            <a:lvl1pPr defTabSz="2925933" eaLnBrk="1" fontAlgn="auto" hangingPunct="1">
              <a:spcBef>
                <a:spcPts val="0"/>
              </a:spcBef>
              <a:spcAft>
                <a:spcPts val="0"/>
              </a:spcAft>
              <a:defRPr sz="5760">
                <a:latin typeface="+mn-lt"/>
              </a:defRPr>
            </a:lvl1pPr>
          </a:lstStyle>
          <a:p>
            <a:pPr>
              <a:defRPr/>
            </a:pPr>
            <a:fld id="{C3778266-94E0-EF4C-8F4D-E06EC0D8AE1F}" type="datetimeFigureOut">
              <a:rPr lang="en-US"/>
              <a:pPr>
                <a:defRPr/>
              </a:pPr>
              <a:t>4/20/2019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0" y="20340325"/>
            <a:ext cx="11109960" cy="1171786"/>
          </a:xfrm>
          <a:prstGeom prst="rect">
            <a:avLst/>
          </a:prstGeom>
        </p:spPr>
        <p:txBody>
          <a:bodyPr/>
          <a:lstStyle>
            <a:lvl1pPr defTabSz="2925933" eaLnBrk="1" fontAlgn="auto" hangingPunct="1">
              <a:spcBef>
                <a:spcPts val="0"/>
              </a:spcBef>
              <a:spcAft>
                <a:spcPts val="0"/>
              </a:spcAft>
              <a:defRPr sz="576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48620" y="20340325"/>
            <a:ext cx="7406640" cy="1171786"/>
          </a:xfrm>
          <a:prstGeom prst="rect">
            <a:avLst/>
          </a:prstGeom>
        </p:spPr>
        <p:txBody>
          <a:bodyPr/>
          <a:lstStyle>
            <a:lvl1pPr defTabSz="2925933" eaLnBrk="1" fontAlgn="auto" hangingPunct="1">
              <a:spcBef>
                <a:spcPts val="0"/>
              </a:spcBef>
              <a:spcAft>
                <a:spcPts val="0"/>
              </a:spcAft>
              <a:defRPr sz="5760">
                <a:latin typeface="+mn-lt"/>
              </a:defRPr>
            </a:lvl1pPr>
          </a:lstStyle>
          <a:p>
            <a:pPr>
              <a:defRPr/>
            </a:pPr>
            <a:fld id="{3A548C5F-E1EE-A341-9872-077AED506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70"/>
          <a:stretch/>
        </p:blipFill>
        <p:spPr bwMode="auto">
          <a:xfrm>
            <a:off x="4" y="19320376"/>
            <a:ext cx="32918400" cy="262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98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Box 1"/>
          <p:cNvSpPr txBox="1">
            <a:spLocks noChangeArrowheads="1"/>
          </p:cNvSpPr>
          <p:nvPr userDrawn="1"/>
        </p:nvSpPr>
        <p:spPr bwMode="auto">
          <a:xfrm>
            <a:off x="6583680" y="20082894"/>
            <a:ext cx="2633472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292608" rIns="292608" bIns="292608"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3840" b="1" i="0" dirty="0">
                <a:solidFill>
                  <a:schemeClr val="tx2"/>
                </a:solidFill>
              </a:rPr>
              <a:t> </a:t>
            </a:r>
            <a:r>
              <a:rPr lang="en-US" altLang="en-US" sz="4480" b="1" i="0" dirty="0">
                <a:solidFill>
                  <a:schemeClr val="bg1"/>
                </a:solidFill>
              </a:rPr>
              <a:t>Macklin lab</a:t>
            </a:r>
          </a:p>
          <a:p>
            <a:pPr algn="r">
              <a:defRPr/>
            </a:pPr>
            <a:r>
              <a:rPr lang="en-US" altLang="en-US" sz="4480" b="0" i="0" dirty="0">
                <a:solidFill>
                  <a:schemeClr val="tx2"/>
                </a:solidFill>
              </a:rPr>
              <a:t>MathCancer.org  </a:t>
            </a:r>
            <a:r>
              <a:rPr lang="en-US" altLang="en-US" sz="4480" b="0" i="0" dirty="0">
                <a:solidFill>
                  <a:schemeClr val="bg1"/>
                </a:solidFill>
              </a:rPr>
              <a:t>▪</a:t>
            </a:r>
            <a:r>
              <a:rPr lang="en-US" altLang="en-US" sz="4480" b="0" i="0" dirty="0">
                <a:solidFill>
                  <a:schemeClr val="tx2"/>
                </a:solidFill>
              </a:rPr>
              <a:t>  @</a:t>
            </a:r>
            <a:r>
              <a:rPr lang="en-US" altLang="en-US" sz="4480" b="0" i="0" dirty="0" err="1">
                <a:solidFill>
                  <a:schemeClr val="tx2"/>
                </a:solidFill>
              </a:rPr>
              <a:t>MathCancer</a:t>
            </a:r>
            <a:endParaRPr lang="en-US" altLang="en-US" sz="4480" b="0" i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8" r:id="rId2"/>
    <p:sldLayoutId id="2147484227" r:id="rId3"/>
  </p:sldLayoutIdLst>
  <p:txStyles>
    <p:titleStyle>
      <a:lvl1pPr marL="731520" indent="0" algn="ctr" rtl="0" eaLnBrk="0" fontAlgn="base" hangingPunct="0">
        <a:spcBef>
          <a:spcPct val="0"/>
        </a:spcBef>
        <a:spcAft>
          <a:spcPct val="0"/>
        </a:spcAft>
        <a:defRPr sz="10880" b="1">
          <a:solidFill>
            <a:schemeClr val="accent1"/>
          </a:solidFill>
          <a:latin typeface="+mj-lt"/>
          <a:ea typeface="MS PGothic" panose="020B0600070205080204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088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088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088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0880" b="1">
          <a:solidFill>
            <a:srgbClr val="B30838"/>
          </a:solidFill>
          <a:latin typeface="Arial" charset="0"/>
          <a:ea typeface="MS PGothic" panose="020B0600070205080204" pitchFamily="34" charset="-128"/>
          <a:cs typeface="ＭＳ Ｐゴシック" pitchFamily="-107" charset="-128"/>
        </a:defRPr>
      </a:lvl5pPr>
      <a:lvl6pPr marL="1463040" algn="l" rtl="0" fontAlgn="base">
        <a:spcBef>
          <a:spcPct val="0"/>
        </a:spcBef>
        <a:spcAft>
          <a:spcPct val="0"/>
        </a:spcAft>
        <a:defRPr sz="10880" b="1">
          <a:solidFill>
            <a:schemeClr val="accent1"/>
          </a:solidFill>
          <a:latin typeface="Arial" charset="0"/>
          <a:ea typeface="ＭＳ Ｐゴシック" charset="-128"/>
        </a:defRPr>
      </a:lvl6pPr>
      <a:lvl7pPr marL="2926080" algn="l" rtl="0" fontAlgn="base">
        <a:spcBef>
          <a:spcPct val="0"/>
        </a:spcBef>
        <a:spcAft>
          <a:spcPct val="0"/>
        </a:spcAft>
        <a:defRPr sz="10880" b="1">
          <a:solidFill>
            <a:schemeClr val="accent1"/>
          </a:solidFill>
          <a:latin typeface="Arial" charset="0"/>
          <a:ea typeface="ＭＳ Ｐゴシック" charset="-128"/>
        </a:defRPr>
      </a:lvl7pPr>
      <a:lvl8pPr marL="4389120" algn="l" rtl="0" fontAlgn="base">
        <a:spcBef>
          <a:spcPct val="0"/>
        </a:spcBef>
        <a:spcAft>
          <a:spcPct val="0"/>
        </a:spcAft>
        <a:defRPr sz="10880" b="1">
          <a:solidFill>
            <a:schemeClr val="accent1"/>
          </a:solidFill>
          <a:latin typeface="Arial" charset="0"/>
          <a:ea typeface="ＭＳ Ｐゴシック" charset="-128"/>
        </a:defRPr>
      </a:lvl8pPr>
      <a:lvl9pPr marL="5852160" algn="l" rtl="0" fontAlgn="base">
        <a:spcBef>
          <a:spcPct val="0"/>
        </a:spcBef>
        <a:spcAft>
          <a:spcPct val="0"/>
        </a:spcAft>
        <a:defRPr sz="10880" b="1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marL="919482" indent="-919482" algn="l" rtl="0" eaLnBrk="0" fontAlgn="base" hangingPunct="0">
        <a:spcBef>
          <a:spcPct val="20000"/>
        </a:spcBef>
        <a:spcAft>
          <a:spcPct val="0"/>
        </a:spcAft>
        <a:buChar char="•"/>
        <a:defRPr sz="6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7" charset="-128"/>
        </a:defRPr>
      </a:lvl1pPr>
      <a:lvl2pPr marL="1838960" indent="-929642" algn="l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2748282" indent="-909322" algn="l" rtl="0" eaLnBrk="0" fontAlgn="base" hangingPunct="0">
        <a:spcBef>
          <a:spcPct val="20000"/>
        </a:spcBef>
        <a:spcAft>
          <a:spcPct val="0"/>
        </a:spcAft>
        <a:buChar char="•"/>
        <a:defRPr sz="512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3657600" indent="-929642" algn="l" rtl="0" eaLnBrk="0" fontAlgn="base" hangingPunct="0">
        <a:spcBef>
          <a:spcPct val="20000"/>
        </a:spcBef>
        <a:spcAft>
          <a:spcPct val="0"/>
        </a:spcAft>
        <a:buChar char="–"/>
        <a:defRPr sz="512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4566922" indent="-909322" algn="l" rtl="0" eaLnBrk="0" fontAlgn="base" hangingPunct="0">
        <a:spcBef>
          <a:spcPct val="20000"/>
        </a:spcBef>
        <a:spcAft>
          <a:spcPct val="0"/>
        </a:spcAft>
        <a:buChar char="»"/>
        <a:defRPr sz="512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8046720" indent="-731520" algn="l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6pPr>
      <a:lvl7pPr marL="9509760" indent="-731520" algn="l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7pPr>
      <a:lvl8pPr marL="10972800" indent="-731520" algn="l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8pPr>
      <a:lvl9pPr marL="12435840" indent="-731520" algn="l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73/pnas.1818322116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hyperlink" Target="https://doi.org/10.1371/journal.pcbi.1005991" TargetMode="External"/><Relationship Id="rId12" Type="http://schemas.openxmlformats.org/officeDocument/2006/relationships/image" Target="../media/image9.jpe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5" Type="http://schemas.openxmlformats.org/officeDocument/2006/relationships/image" Target="../media/image12.jp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E2967E-7D24-A247-BA32-A179D9AE1FFE}"/>
              </a:ext>
            </a:extLst>
          </p:cNvPr>
          <p:cNvSpPr/>
          <p:nvPr/>
        </p:nvSpPr>
        <p:spPr bwMode="auto">
          <a:xfrm>
            <a:off x="0" y="3561001"/>
            <a:ext cx="32918400" cy="16708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FD233D-C13F-4F21-8042-5C44DD884962}"/>
              </a:ext>
            </a:extLst>
          </p:cNvPr>
          <p:cNvSpPr txBox="1"/>
          <p:nvPr/>
        </p:nvSpPr>
        <p:spPr>
          <a:xfrm>
            <a:off x="10896600" y="15400753"/>
            <a:ext cx="10009428" cy="4752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228600" rIns="228600" bIns="228600" rtlCol="0">
            <a:noAutofit/>
          </a:bodyPr>
          <a:lstStyle/>
          <a:p>
            <a:endParaRPr lang="en-US" sz="6000" i="0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0" y="142719"/>
            <a:ext cx="32918400" cy="289323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square" lIns="228600" tIns="228600" rIns="228600" bIns="2286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i="0" dirty="0">
                <a:solidFill>
                  <a:schemeClr val="bg1"/>
                </a:solidFill>
              </a:rPr>
              <a:t>Modeling Angiogenesis in Hypoxic Breast Cancer Tumors</a:t>
            </a:r>
          </a:p>
          <a:p>
            <a:pPr algn="ctr"/>
            <a:r>
              <a:rPr lang="en-US" sz="3600" b="1" i="0" dirty="0">
                <a:solidFill>
                  <a:schemeClr val="bg1"/>
                </a:solidFill>
              </a:rPr>
              <a:t>Kali Konstantinopoulos</a:t>
            </a:r>
            <a:r>
              <a:rPr lang="en-US" sz="3600" b="1" i="0" baseline="30000" dirty="0">
                <a:solidFill>
                  <a:schemeClr val="bg1"/>
                </a:solidFill>
              </a:rPr>
              <a:t>1</a:t>
            </a:r>
            <a:r>
              <a:rPr lang="en-US" sz="3600" b="1" i="0" dirty="0">
                <a:solidFill>
                  <a:schemeClr val="bg1"/>
                </a:solidFill>
              </a:rPr>
              <a:t>, Timothy Mahajan</a:t>
            </a:r>
            <a:r>
              <a:rPr lang="en-US" sz="3600" b="1" i="0" baseline="30000" dirty="0">
                <a:solidFill>
                  <a:schemeClr val="bg1"/>
                </a:solidFill>
              </a:rPr>
              <a:t>1</a:t>
            </a:r>
            <a:r>
              <a:rPr lang="en-US" sz="3600" b="1" i="0" dirty="0">
                <a:solidFill>
                  <a:schemeClr val="bg1"/>
                </a:solidFill>
              </a:rPr>
              <a:t>, Furkan Kurtoglu</a:t>
            </a:r>
            <a:r>
              <a:rPr lang="en-US" sz="3600" b="1" i="0" baseline="30000" dirty="0">
                <a:solidFill>
                  <a:schemeClr val="bg1"/>
                </a:solidFill>
              </a:rPr>
              <a:t>1</a:t>
            </a:r>
            <a:r>
              <a:rPr lang="en-US" sz="3600" b="1" i="0" dirty="0">
                <a:solidFill>
                  <a:schemeClr val="bg1"/>
                </a:solidFill>
              </a:rPr>
              <a:t>, John Metzcar</a:t>
            </a:r>
            <a:r>
              <a:rPr lang="en-US" sz="3600" b="1" i="0" baseline="30000" dirty="0">
                <a:solidFill>
                  <a:schemeClr val="bg1"/>
                </a:solidFill>
              </a:rPr>
              <a:t>1</a:t>
            </a:r>
            <a:r>
              <a:rPr lang="en-US" sz="3600" b="1" i="0" dirty="0">
                <a:solidFill>
                  <a:schemeClr val="bg1"/>
                </a:solidFill>
              </a:rPr>
              <a:t>, Daniele Gilkes</a:t>
            </a:r>
            <a:r>
              <a:rPr lang="en-US" sz="3600" b="1" i="0" baseline="30000" dirty="0">
                <a:solidFill>
                  <a:schemeClr val="bg1"/>
                </a:solidFill>
              </a:rPr>
              <a:t>2</a:t>
            </a:r>
            <a:r>
              <a:rPr lang="en-US" sz="3600" b="1" i="0" dirty="0">
                <a:solidFill>
                  <a:schemeClr val="bg1"/>
                </a:solidFill>
              </a:rPr>
              <a:t>, Paul Macklin</a:t>
            </a:r>
            <a:r>
              <a:rPr lang="en-US" sz="3600" b="1" i="0" baseline="30000" dirty="0">
                <a:solidFill>
                  <a:schemeClr val="bg1"/>
                </a:solidFill>
              </a:rPr>
              <a:t>1</a:t>
            </a:r>
            <a:endParaRPr lang="en-US" sz="3600" b="1" i="0" dirty="0">
              <a:solidFill>
                <a:schemeClr val="bg1"/>
              </a:solidFill>
            </a:endParaRPr>
          </a:p>
          <a:p>
            <a:r>
              <a:rPr lang="en-US" sz="4000" b="1" i="0" dirty="0">
                <a:solidFill>
                  <a:schemeClr val="bg1"/>
                </a:solidFill>
              </a:rPr>
              <a:t>		 		</a:t>
            </a:r>
            <a:r>
              <a:rPr lang="en-US" sz="2600" b="1" i="0" dirty="0">
                <a:solidFill>
                  <a:schemeClr val="bg1"/>
                </a:solidFill>
              </a:rPr>
              <a:t> 1) School of Informatics, Computing, and Engineering, Indiana University</a:t>
            </a:r>
          </a:p>
          <a:p>
            <a:r>
              <a:rPr lang="en-US" sz="2600" b="1" i="0" dirty="0">
                <a:solidFill>
                  <a:schemeClr val="bg1"/>
                </a:solidFill>
              </a:rPr>
              <a:t>		  		 2) School of Medicine, John Hopkins University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116D732-B9AD-7B4B-83BD-AAA320BA9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70"/>
          <a:stretch/>
        </p:blipFill>
        <p:spPr bwMode="auto">
          <a:xfrm>
            <a:off x="5" y="20305159"/>
            <a:ext cx="17204436" cy="164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5A1B1A2-A12E-B244-A002-B4186AF055A8}"/>
              </a:ext>
            </a:extLst>
          </p:cNvPr>
          <p:cNvSpPr txBox="1"/>
          <p:nvPr/>
        </p:nvSpPr>
        <p:spPr>
          <a:xfrm>
            <a:off x="196511" y="4119366"/>
            <a:ext cx="10559554" cy="15997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228600" rIns="228600" bIns="228600" rtlCol="0">
            <a:noAutofit/>
          </a:bodyPr>
          <a:lstStyle/>
          <a:p>
            <a:pPr algn="ctr"/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B35914-337F-0E4D-837F-1B7D7FBB558D}"/>
              </a:ext>
            </a:extLst>
          </p:cNvPr>
          <p:cNvSpPr txBox="1"/>
          <p:nvPr/>
        </p:nvSpPr>
        <p:spPr>
          <a:xfrm>
            <a:off x="10896599" y="4139164"/>
            <a:ext cx="21833184" cy="11261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228600" rIns="228600" bIns="228600" rtlCol="0">
            <a:noAutofit/>
          </a:bodyPr>
          <a:lstStyle/>
          <a:p>
            <a:endParaRPr lang="en-US" sz="6000" i="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9AD752-E999-C544-ADF7-967DF0C12403}"/>
              </a:ext>
            </a:extLst>
          </p:cNvPr>
          <p:cNvSpPr txBox="1"/>
          <p:nvPr/>
        </p:nvSpPr>
        <p:spPr>
          <a:xfrm>
            <a:off x="10892977" y="4119366"/>
            <a:ext cx="21811345" cy="923330"/>
          </a:xfrm>
          <a:prstGeom prst="rect">
            <a:avLst/>
          </a:prstGeom>
          <a:solidFill>
            <a:srgbClr val="99000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6600" b="1" i="0" dirty="0">
                <a:solidFill>
                  <a:schemeClr val="bg1"/>
                </a:solidFill>
              </a:rPr>
              <a:t> </a:t>
            </a:r>
            <a:r>
              <a:rPr lang="en-US" sz="5400" b="1" i="0" dirty="0">
                <a:solidFill>
                  <a:schemeClr val="bg1"/>
                </a:solidFill>
              </a:rPr>
              <a:t>Results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44D260-BAD7-404F-A4FC-7F2DB097D7FC}"/>
              </a:ext>
            </a:extLst>
          </p:cNvPr>
          <p:cNvSpPr txBox="1"/>
          <p:nvPr/>
        </p:nvSpPr>
        <p:spPr>
          <a:xfrm>
            <a:off x="196511" y="4119366"/>
            <a:ext cx="10559554" cy="923330"/>
          </a:xfrm>
          <a:prstGeom prst="rect">
            <a:avLst/>
          </a:prstGeom>
          <a:solidFill>
            <a:srgbClr val="99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solidFill>
                  <a:schemeClr val="bg1"/>
                </a:solidFill>
              </a:rPr>
              <a:t>Introduction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7E0682-AA68-FF44-92DA-0E5922F051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81" y="20388200"/>
            <a:ext cx="1465460" cy="14731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E01D66-2F85-7347-A3A4-BDD40DCDF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996" y="20455128"/>
            <a:ext cx="3918856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E102F4-CCFE-0045-A198-C5098BF530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0" y="20455128"/>
            <a:ext cx="329184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3538498-CE6D-9048-ADB4-3B47FA4DA44C}"/>
              </a:ext>
            </a:extLst>
          </p:cNvPr>
          <p:cNvSpPr txBox="1"/>
          <p:nvPr/>
        </p:nvSpPr>
        <p:spPr>
          <a:xfrm>
            <a:off x="21247106" y="17145000"/>
            <a:ext cx="11457216" cy="377501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b="1" i="0" dirty="0">
                <a:solidFill>
                  <a:schemeClr val="accent1"/>
                </a:solidFill>
              </a:rPr>
              <a:t>References</a:t>
            </a:r>
            <a:endParaRPr lang="en-US" sz="4000" i="0" dirty="0"/>
          </a:p>
          <a:p>
            <a:r>
              <a:rPr lang="en-US" sz="2000" i="0" dirty="0"/>
              <a:t>[1] </a:t>
            </a:r>
            <a:r>
              <a:rPr lang="en-US" sz="2000" dirty="0" err="1"/>
              <a:t>PhysiCell</a:t>
            </a:r>
            <a:r>
              <a:rPr lang="en-US" sz="2000" dirty="0"/>
              <a:t>: An open source physics-based cell simulator for 3-D multicellular systems</a:t>
            </a:r>
            <a:r>
              <a:rPr lang="en-US" sz="2000" i="0" dirty="0"/>
              <a:t>. </a:t>
            </a:r>
            <a:r>
              <a:rPr lang="en-US" sz="2000" i="0" dirty="0" err="1"/>
              <a:t>Ghaffarizadeh</a:t>
            </a:r>
            <a:r>
              <a:rPr lang="en-US" sz="2000" i="0" dirty="0"/>
              <a:t> A, </a:t>
            </a:r>
            <a:r>
              <a:rPr lang="en-US" sz="2000" i="0" dirty="0" err="1"/>
              <a:t>Heiland</a:t>
            </a:r>
            <a:r>
              <a:rPr lang="en-US" sz="2000" i="0" dirty="0"/>
              <a:t> R, Friedman SH, </a:t>
            </a:r>
            <a:r>
              <a:rPr lang="en-US" sz="2000" i="0" dirty="0" err="1"/>
              <a:t>Mumenthaler</a:t>
            </a:r>
            <a:r>
              <a:rPr lang="en-US" sz="2000" i="0" dirty="0"/>
              <a:t> SM, Macklin P. PLOS Computational Biology 14(2): e1005991. </a:t>
            </a:r>
            <a:r>
              <a:rPr lang="fr" sz="2000" i="0" u="sng" dirty="0">
                <a:hlinkClick r:id="rId7"/>
              </a:rPr>
              <a:t>doi: 10.1371/journal.pcbi.1005991</a:t>
            </a:r>
            <a:r>
              <a:rPr lang="en-US" sz="2000" i="0" u="sng" dirty="0"/>
              <a:t> </a:t>
            </a:r>
            <a:r>
              <a:rPr lang="en-US" sz="2000" i="0" dirty="0"/>
              <a:t>(2018)</a:t>
            </a:r>
          </a:p>
          <a:p>
            <a:r>
              <a:rPr lang="en-US" sz="2000" i="0" dirty="0"/>
              <a:t>[2</a:t>
            </a:r>
            <a:r>
              <a:rPr lang="en-US" sz="2000" dirty="0"/>
              <a:t>] xml2jupyter: Mapping parameters between XML and 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err="1"/>
              <a:t>widges</a:t>
            </a:r>
            <a:r>
              <a:rPr lang="en-US" sz="2000" i="0" dirty="0"/>
              <a:t>. </a:t>
            </a:r>
            <a:r>
              <a:rPr lang="en-US" sz="2000" i="0" dirty="0" err="1"/>
              <a:t>Heiland</a:t>
            </a:r>
            <a:r>
              <a:rPr lang="en-US" sz="2000" i="0" dirty="0"/>
              <a:t> R, Mishler D, Zhang T, Bower E, Macklin P. </a:t>
            </a:r>
            <a:r>
              <a:rPr lang="en-US" sz="2000" i="0" dirty="0" err="1"/>
              <a:t>bioRxiv</a:t>
            </a:r>
            <a:r>
              <a:rPr lang="en-US" sz="2000" i="0" dirty="0"/>
              <a:t> 601211; </a:t>
            </a:r>
            <a:r>
              <a:rPr lang="en-US" sz="2000" i="0" dirty="0" err="1"/>
              <a:t>doi</a:t>
            </a:r>
            <a:r>
              <a:rPr lang="en-US" sz="2000" i="0" dirty="0"/>
              <a:t>: 10.1101/601211 (2019)</a:t>
            </a:r>
          </a:p>
          <a:p>
            <a:r>
              <a:rPr lang="en-US" sz="2000" i="0" dirty="0"/>
              <a:t>[3] Experimental and computational analyses reveal dynamics of tumor </a:t>
            </a:r>
            <a:r>
              <a:rPr lang="en-US" sz="2000" dirty="0"/>
              <a:t>vessel cooption and optimal treatment strategies </a:t>
            </a:r>
            <a:r>
              <a:rPr lang="en-US" sz="2000" i="0" dirty="0"/>
              <a:t>C </a:t>
            </a:r>
            <a:r>
              <a:rPr lang="en-US" sz="2000" i="0" dirty="0" err="1"/>
              <a:t>Voutouri</a:t>
            </a:r>
            <a:r>
              <a:rPr lang="en-US" sz="2000" i="0" dirty="0"/>
              <a:t>, N D. Kirkpatrick, E Chung, F </a:t>
            </a:r>
            <a:r>
              <a:rPr lang="en-US" sz="2000" i="0" dirty="0" err="1"/>
              <a:t>Mpekris</a:t>
            </a:r>
            <a:r>
              <a:rPr lang="en-US" sz="2000" i="0" dirty="0"/>
              <a:t>, J W. </a:t>
            </a:r>
            <a:r>
              <a:rPr lang="en-US" sz="2000" i="0" dirty="0" err="1"/>
              <a:t>Baish</a:t>
            </a:r>
            <a:r>
              <a:rPr lang="en-US" sz="2000" i="0" dirty="0"/>
              <a:t>, L L. Munn, D </a:t>
            </a:r>
            <a:r>
              <a:rPr lang="en-US" sz="2000" i="0" dirty="0" err="1"/>
              <a:t>Fukumura</a:t>
            </a:r>
            <a:r>
              <a:rPr lang="en-US" sz="2000" i="0" dirty="0"/>
              <a:t>, T </a:t>
            </a:r>
            <a:r>
              <a:rPr lang="en-US" sz="2000" i="0" dirty="0" err="1"/>
              <a:t>Stylianopoulos</a:t>
            </a:r>
            <a:r>
              <a:rPr lang="en-US" sz="2000" i="0" dirty="0"/>
              <a:t>, R K. Jain: PNAS: </a:t>
            </a:r>
            <a:r>
              <a:rPr lang="en-US" sz="2400" i="0" dirty="0">
                <a:hlinkClick r:id="rId8"/>
              </a:rPr>
              <a:t>https://doi.org/10.1073/pnas.1818322116</a:t>
            </a:r>
            <a:endParaRPr lang="en-US" sz="32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" y="5105400"/>
            <a:ext cx="97808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Hypoxic conditions occur in the center of tumor after tumor cells use and deplete oxygen.</a:t>
            </a:r>
          </a:p>
          <a:p>
            <a:pPr marL="685800" indent="-685800" algn="just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Hypoxic cells secrete signaling chemicals to induce vascularization, such as vascular epithelial growth factor (VEGF).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800" i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4D260-BAD7-404F-A4FC-7F2DB097D7FC}"/>
              </a:ext>
            </a:extLst>
          </p:cNvPr>
          <p:cNvSpPr txBox="1"/>
          <p:nvPr/>
        </p:nvSpPr>
        <p:spPr>
          <a:xfrm>
            <a:off x="196511" y="9099999"/>
            <a:ext cx="10547690" cy="923330"/>
          </a:xfrm>
          <a:prstGeom prst="rect">
            <a:avLst/>
          </a:prstGeom>
          <a:solidFill>
            <a:srgbClr val="99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solidFill>
                  <a:schemeClr val="bg1"/>
                </a:solidFill>
              </a:rPr>
              <a:t>Methods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784" y="10080963"/>
            <a:ext cx="10314216" cy="953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This model is developed with using agent-based multicellular system simulator which is called PhysiCell</a:t>
            </a:r>
            <a:r>
              <a:rPr lang="en-US" sz="3600" i="0" baseline="30000" dirty="0"/>
              <a:t>1</a:t>
            </a:r>
            <a:r>
              <a:rPr lang="en-US" sz="3600" i="0" dirty="0"/>
              <a:t>.</a:t>
            </a:r>
          </a:p>
          <a:p>
            <a:pPr marL="571500" indent="-571500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Cells are changing behavior according to oxygen level. After they become hypoxic, their genes are regulated.</a:t>
            </a:r>
          </a:p>
          <a:p>
            <a:pPr marL="571500" indent="-571500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Our model accounts for this vascularization by increasing VEGF secretion by hypoxic cells.</a:t>
            </a:r>
          </a:p>
          <a:p>
            <a:pPr marL="571500" indent="-571500" algn="just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Vasculature is controlled by three mechanisms, which are grow, death, and advective flux.</a:t>
            </a:r>
          </a:p>
          <a:p>
            <a:pPr marL="571500" indent="-571500" algn="just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Blood supplies or uptakes metabolites from microenvironment according to blood target values.</a:t>
            </a:r>
          </a:p>
          <a:p>
            <a:pPr algn="just"/>
            <a:endParaRPr lang="en-US" sz="3600" i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3A5E94F-6346-4D42-9A6C-D86170D87F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5200" y="17696130"/>
            <a:ext cx="3568003" cy="12014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892977" y="16611600"/>
            <a:ext cx="9780815" cy="403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This model will be uploaded to </a:t>
            </a:r>
            <a:r>
              <a:rPr lang="en-US" sz="3600" i="0" dirty="0" err="1"/>
              <a:t>NanoHUB</a:t>
            </a:r>
            <a:r>
              <a:rPr lang="en-US" sz="3600" i="0" dirty="0"/>
              <a:t> to be able to run in cloud with user interface</a:t>
            </a:r>
            <a:r>
              <a:rPr lang="en-US" sz="3600" i="0" baseline="30000" dirty="0"/>
              <a:t>2</a:t>
            </a:r>
            <a:r>
              <a:rPr lang="en-US" sz="3600" i="0" dirty="0"/>
              <a:t>.</a:t>
            </a:r>
          </a:p>
          <a:p>
            <a:pPr marL="685800" indent="-685800" algn="just">
              <a:lnSpc>
                <a:spcPts val="5020"/>
              </a:lnSpc>
              <a:buFont typeface="Arial" panose="020B0604020202020204" pitchFamily="34" charset="0"/>
              <a:buChar char="•"/>
            </a:pPr>
            <a:r>
              <a:rPr lang="en-US" sz="3600" i="0" dirty="0"/>
              <a:t>Also, angiogenesis will be an external module that can be added to simulation which will be build in </a:t>
            </a:r>
            <a:r>
              <a:rPr lang="en-US" sz="3600" i="0" dirty="0" err="1"/>
              <a:t>NanoHUB</a:t>
            </a:r>
            <a:r>
              <a:rPr lang="en-US" sz="3600" i="0" dirty="0"/>
              <a:t>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800" i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44A75-D589-4555-9DCF-C8C917EC46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0" y="5434809"/>
            <a:ext cx="4819618" cy="5156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012F6A-EB0C-417A-9686-E7AE66DBCA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0" y="5434807"/>
            <a:ext cx="4819619" cy="5156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62541-C6CB-4598-A1EB-4C565BF2E51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434808"/>
            <a:ext cx="4819619" cy="51569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7F78440-239C-4EE5-97B4-7028212E361A}"/>
              </a:ext>
            </a:extLst>
          </p:cNvPr>
          <p:cNvSpPr txBox="1"/>
          <p:nvPr/>
        </p:nvSpPr>
        <p:spPr>
          <a:xfrm>
            <a:off x="10871965" y="15392400"/>
            <a:ext cx="10034063" cy="923330"/>
          </a:xfrm>
          <a:prstGeom prst="rect">
            <a:avLst/>
          </a:prstGeom>
          <a:solidFill>
            <a:srgbClr val="99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solidFill>
                  <a:schemeClr val="bg1"/>
                </a:solidFill>
              </a:rPr>
              <a:t>Future Work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5E7EC7-8B12-42F5-9367-2709E8B473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7777" y="18821400"/>
            <a:ext cx="4030223" cy="121100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402FDB-26B9-4A68-8784-0AD3D0941B60}"/>
              </a:ext>
            </a:extLst>
          </p:cNvPr>
          <p:cNvSpPr txBox="1"/>
          <p:nvPr/>
        </p:nvSpPr>
        <p:spPr>
          <a:xfrm>
            <a:off x="21227712" y="15409757"/>
            <a:ext cx="10559554" cy="211624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b="1" i="0" dirty="0">
                <a:solidFill>
                  <a:schemeClr val="accent1"/>
                </a:solidFill>
              </a:rPr>
              <a:t>Acknowledgements</a:t>
            </a:r>
            <a:endParaRPr lang="en-US" sz="4000" b="1" i="0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dirty="0"/>
              <a:t>National Science Foundation (Award 1720625),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dirty="0"/>
              <a:t>National Institutes of Health (U01-CA232137-01),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dirty="0"/>
              <a:t>Breast Cancer Research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i="0" dirty="0"/>
              <a:t>Jayne </a:t>
            </a:r>
            <a:r>
              <a:rPr lang="en-US" sz="2000" i="0" dirty="0" err="1"/>
              <a:t>Koskinas</a:t>
            </a:r>
            <a:r>
              <a:rPr lang="en-US" sz="2000" i="0" dirty="0"/>
              <a:t> Ted </a:t>
            </a:r>
            <a:r>
              <a:rPr lang="en-US" sz="2000" i="0" dirty="0" err="1"/>
              <a:t>Giovanis</a:t>
            </a:r>
            <a:r>
              <a:rPr lang="en-US" sz="2000" i="0" dirty="0"/>
              <a:t> Foundation for Health and Policy.</a:t>
            </a:r>
            <a:endParaRPr lang="en-US" sz="2800" i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325DC4-B411-49E8-AD22-2A72C2E857A2}"/>
              </a:ext>
            </a:extLst>
          </p:cNvPr>
          <p:cNvGrpSpPr/>
          <p:nvPr/>
        </p:nvGrpSpPr>
        <p:grpSpPr>
          <a:xfrm>
            <a:off x="228600" y="18800889"/>
            <a:ext cx="6111109" cy="1087311"/>
            <a:chOff x="594491" y="17925566"/>
            <a:chExt cx="6111109" cy="108731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7AF2114-97A4-4E11-85C4-D13AC7AA1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2452"/>
            <a:stretch/>
          </p:blipFill>
          <p:spPr>
            <a:xfrm>
              <a:off x="3625511" y="17983200"/>
              <a:ext cx="3080089" cy="10296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CDD5105-8266-456C-9FB4-2129E6ABD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52452"/>
            <a:stretch/>
          </p:blipFill>
          <p:spPr>
            <a:xfrm>
              <a:off x="594491" y="17925566"/>
              <a:ext cx="3080089" cy="1029677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5C372E-01E0-4495-AD65-F8582B314DC7}"/>
              </a:ext>
            </a:extLst>
          </p:cNvPr>
          <p:cNvCxnSpPr>
            <a:cxnSpLocks/>
          </p:cNvCxnSpPr>
          <p:nvPr/>
        </p:nvCxnSpPr>
        <p:spPr bwMode="auto">
          <a:xfrm>
            <a:off x="6400800" y="18711693"/>
            <a:ext cx="0" cy="12527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599F772-1A70-4B08-8197-7833C029E8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0" t="4097" r="7814" b="2861"/>
          <a:stretch/>
        </p:blipFill>
        <p:spPr>
          <a:xfrm>
            <a:off x="26962935" y="10896600"/>
            <a:ext cx="5193465" cy="413854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CA73DB0-8690-417D-8E1E-92A982EBD879}"/>
              </a:ext>
            </a:extLst>
          </p:cNvPr>
          <p:cNvSpPr txBox="1"/>
          <p:nvPr/>
        </p:nvSpPr>
        <p:spPr>
          <a:xfrm>
            <a:off x="26372353" y="5257800"/>
            <a:ext cx="6192262" cy="211624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571500" indent="-571500" algn="just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i="0" dirty="0"/>
              <a:t>Tumor has a necrotic core that has nearly no oxygen.</a:t>
            </a:r>
          </a:p>
          <a:p>
            <a:pPr marL="571500" indent="-571500" algn="just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i="0" dirty="0"/>
              <a:t>Cellular layering is formed as:</a:t>
            </a:r>
          </a:p>
          <a:p>
            <a:pPr algn="just">
              <a:lnSpc>
                <a:spcPts val="3860"/>
              </a:lnSpc>
            </a:pPr>
            <a:r>
              <a:rPr lang="en-US" sz="2800" dirty="0">
                <a:solidFill>
                  <a:srgbClr val="7030A0"/>
                </a:solidFill>
              </a:rPr>
              <a:t>	Necrotic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Hypoxic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Normoxic</a:t>
            </a:r>
            <a:endParaRPr lang="en-US" sz="2800" dirty="0">
              <a:solidFill>
                <a:srgbClr val="7030A0"/>
              </a:solidFill>
            </a:endParaRPr>
          </a:p>
          <a:p>
            <a:pPr marL="571500" indent="-571500" algn="just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i="0" dirty="0"/>
              <a:t>VEGF concentration through tumor has ring-like distribution which is consistent with literature</a:t>
            </a:r>
            <a:r>
              <a:rPr lang="en-US" sz="2800" i="0" baseline="30000" dirty="0"/>
              <a:t>3</a:t>
            </a:r>
            <a:r>
              <a:rPr lang="en-US" sz="2800" i="0" dirty="0"/>
              <a:t>.</a:t>
            </a:r>
          </a:p>
          <a:p>
            <a:pPr marL="571500" indent="-571500" algn="just">
              <a:lnSpc>
                <a:spcPts val="3860"/>
              </a:lnSpc>
              <a:buFont typeface="Arial" panose="020B0604020202020204" pitchFamily="34" charset="0"/>
              <a:buChar char="•"/>
            </a:pPr>
            <a:r>
              <a:rPr lang="en-US" sz="2800" i="0" dirty="0"/>
              <a:t>A small vasculature accumulation near to tumor is observed. This was an expected behavior in order to modeling equations.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i="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9A6874-C545-4384-AC2A-953F1697409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r="11994"/>
          <a:stretch/>
        </p:blipFill>
        <p:spPr>
          <a:xfrm>
            <a:off x="11154259" y="10744200"/>
            <a:ext cx="4695341" cy="435856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0058427-5F5D-488D-B94E-80594804457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r="11973"/>
          <a:stretch/>
        </p:blipFill>
        <p:spPr>
          <a:xfrm>
            <a:off x="16306800" y="10778190"/>
            <a:ext cx="4695340" cy="43094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ACA2BEA-32E7-49B9-B990-14B47EF4BF8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" r="11974"/>
          <a:stretch/>
        </p:blipFill>
        <p:spPr>
          <a:xfrm>
            <a:off x="21441260" y="10756646"/>
            <a:ext cx="4695340" cy="43309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ster style - rev. Feb 25, 2017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13473</TotalTime>
  <Words>246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Master style - rev. Feb 25, 2017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Information Technology and The Indiana University School of Informatics</dc:title>
  <dc:creator>Neal Moore</dc:creator>
  <cp:keywords/>
  <cp:lastModifiedBy>Furkan</cp:lastModifiedBy>
  <cp:revision>700</cp:revision>
  <cp:lastPrinted>2009-05-27T19:00:23Z</cp:lastPrinted>
  <dcterms:created xsi:type="dcterms:W3CDTF">2011-04-26T20:44:01Z</dcterms:created>
  <dcterms:modified xsi:type="dcterms:W3CDTF">2019-04-20T14:49:55Z</dcterms:modified>
</cp:coreProperties>
</file>