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309" r:id="rId2"/>
    <p:sldId id="425" r:id="rId3"/>
    <p:sldId id="426" r:id="rId4"/>
    <p:sldId id="424" r:id="rId5"/>
    <p:sldId id="42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A9C9FF"/>
    <a:srgbClr val="990000"/>
    <a:srgbClr val="7D110C"/>
    <a:srgbClr val="B30838"/>
    <a:srgbClr val="6D6E70"/>
    <a:srgbClr val="F3F3F3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9" autoAdjust="0"/>
    <p:restoredTop sz="84146" autoAdjust="0"/>
  </p:normalViewPr>
  <p:slideViewPr>
    <p:cSldViewPr>
      <p:cViewPr varScale="1">
        <p:scale>
          <a:sx n="82" d="100"/>
          <a:sy n="82" d="100"/>
        </p:scale>
        <p:origin x="2144" y="152"/>
      </p:cViewPr>
      <p:guideLst>
        <p:guide orient="horz" pos="62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1281"/>
    </p:cViewPr>
  </p:sorterViewPr>
  <p:notesViewPr>
    <p:cSldViewPr>
      <p:cViewPr varScale="1">
        <p:scale>
          <a:sx n="66" d="100"/>
          <a:sy n="66" d="100"/>
        </p:scale>
        <p:origin x="1668575090" y="203629040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D85F35A6-42B8-4D93-8810-66EDA7932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59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DD7977-8B4C-4CE8-AD5A-B3091F5FB569}" type="slidenum">
              <a:rPr lang="en-US" altLang="en-US" sz="1200" i="0" smtClean="0"/>
              <a:pPr/>
              <a:t>1</a:t>
            </a:fld>
            <a:endParaRPr lang="en-US" altLang="en-US" sz="1200" i="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6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1828800" y="44697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2000" i="0" dirty="0" smtClean="0"/>
              <a:t>Intelligent Systems Engineering</a:t>
            </a:r>
          </a:p>
          <a:p>
            <a:pPr algn="ctr">
              <a:defRPr/>
            </a:pPr>
            <a:r>
              <a:rPr lang="en-US" altLang="en-US" sz="2000" i="0" dirty="0" smtClean="0"/>
              <a:t>Indiana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4048"/>
            <a:ext cx="8229600" cy="3200400"/>
          </a:xfrm>
        </p:spPr>
        <p:txBody>
          <a:bodyPr/>
          <a:lstStyle>
            <a:lvl1pPr marL="0" indent="0" algn="ctr">
              <a:buFontTx/>
              <a:buNone/>
              <a:defRPr sz="4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4800" b="1"/>
            </a:lvl2pPr>
            <a:lvl3pPr marL="914400" indent="0">
              <a:buFontTx/>
              <a:buNone/>
              <a:defRPr sz="4800" b="1"/>
            </a:lvl3pPr>
            <a:lvl4pPr marL="1371600" indent="0">
              <a:buFontTx/>
              <a:buNone/>
              <a:defRPr sz="4800" b="1"/>
            </a:lvl4pPr>
            <a:lvl5pPr marL="1828800" indent="0">
              <a:buFontTx/>
              <a:buNone/>
              <a:defRPr sz="4800" b="1"/>
            </a:lvl5pPr>
          </a:lstStyle>
          <a:p>
            <a:pPr lvl="0"/>
            <a:r>
              <a:rPr lang="en-US" dirty="0" smtClean="0"/>
              <a:t>Insert title here!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971800" y="5461476"/>
            <a:ext cx="3200400" cy="5486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 smtClean="0"/>
              <a:t>Insert date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3920384"/>
            <a:ext cx="5486400" cy="548640"/>
          </a:xfrm>
        </p:spPr>
        <p:txBody>
          <a:bodyPr anchor="ctr"/>
          <a:lstStyle>
            <a:lvl1pPr marL="0" indent="0" algn="ctr">
              <a:buNone/>
              <a:defRPr sz="2800" b="0">
                <a:solidFill>
                  <a:schemeClr val="accent1"/>
                </a:solidFill>
              </a:defRPr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 smtClean="0"/>
              <a:t>Your Name, </a:t>
            </a:r>
            <a:r>
              <a:rPr lang="en-US" dirty="0" err="1" smtClean="0"/>
              <a:t>Ph.D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3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4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86400" y="914400"/>
            <a:ext cx="36576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9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78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95400"/>
            <a:ext cx="7315200" cy="36576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 smtClean="0"/>
              <a:t>Insert transition text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6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914400"/>
            <a:ext cx="4572000" cy="5394960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899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457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54480"/>
            <a:ext cx="4572000" cy="4846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14400"/>
            <a:ext cx="457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54480"/>
            <a:ext cx="4572000" cy="4754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117475" indent="0"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1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173038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2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4864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86400" y="914400"/>
            <a:ext cx="36576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 marL="22860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5720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657600" y="914400"/>
            <a:ext cx="54864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486400" cy="53949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TextBox 1"/>
          <p:cNvSpPr txBox="1">
            <a:spLocks noChangeArrowheads="1"/>
          </p:cNvSpPr>
          <p:nvPr userDrawn="1"/>
        </p:nvSpPr>
        <p:spPr bwMode="auto">
          <a:xfrm>
            <a:off x="1828800" y="6275904"/>
            <a:ext cx="7315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91440" bIns="91440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1200" b="1" i="0" dirty="0" smtClean="0">
                <a:solidFill>
                  <a:schemeClr val="tx2"/>
                </a:solidFill>
              </a:rPr>
              <a:t> </a:t>
            </a:r>
            <a:r>
              <a:rPr lang="en-US" altLang="en-US" sz="1400" b="1" i="0" dirty="0" smtClean="0">
                <a:solidFill>
                  <a:schemeClr val="bg1"/>
                </a:solidFill>
              </a:rPr>
              <a:t>Macklin lab</a:t>
            </a:r>
          </a:p>
          <a:p>
            <a:pPr algn="r">
              <a:defRPr/>
            </a:pPr>
            <a:r>
              <a:rPr lang="en-US" altLang="en-US" sz="1400" b="0" i="0" dirty="0" smtClean="0">
                <a:solidFill>
                  <a:schemeClr val="tx2"/>
                </a:solidFill>
              </a:rPr>
              <a:t>MathCancer.org  </a:t>
            </a:r>
            <a:r>
              <a:rPr lang="en-US" altLang="en-US" sz="1400" b="0" i="0" dirty="0" smtClean="0">
                <a:solidFill>
                  <a:schemeClr val="bg1"/>
                </a:solidFill>
              </a:rPr>
              <a:t>▪</a:t>
            </a:r>
            <a:r>
              <a:rPr lang="en-US" altLang="en-US" sz="1400" b="0" i="0" dirty="0" smtClean="0">
                <a:solidFill>
                  <a:schemeClr val="tx2"/>
                </a:solidFill>
              </a:rPr>
              <a:t>  @</a:t>
            </a:r>
            <a:r>
              <a:rPr lang="en-US" altLang="en-US" sz="1400" b="0" i="0" dirty="0" err="1" smtClean="0">
                <a:solidFill>
                  <a:schemeClr val="tx2"/>
                </a:solidFill>
              </a:rPr>
              <a:t>MathCancer</a:t>
            </a:r>
            <a:endParaRPr lang="en-US" altLang="en-US" sz="1400" b="0" i="0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3" r:id="rId2"/>
    <p:sldLayoutId id="2147484233" r:id="rId3"/>
    <p:sldLayoutId id="2147484226" r:id="rId4"/>
    <p:sldLayoutId id="2147484231" r:id="rId5"/>
    <p:sldLayoutId id="2147484228" r:id="rId6"/>
    <p:sldLayoutId id="2147484227" r:id="rId7"/>
    <p:sldLayoutId id="2147484229" r:id="rId8"/>
    <p:sldLayoutId id="2147484230" r:id="rId9"/>
    <p:sldLayoutId id="2147484235" r:id="rId10"/>
    <p:sldLayoutId id="2147484236" r:id="rId11"/>
    <p:sldLayoutId id="2147484232" r:id="rId12"/>
    <p:sldLayoutId id="2147484224" r:id="rId13"/>
    <p:sldLayoutId id="2147484234" r:id="rId14"/>
    <p:sldLayoutId id="2147484285" r:id="rId15"/>
    <p:sldLayoutId id="2147484288" r:id="rId16"/>
  </p:sldLayoutIdLst>
  <p:timing>
    <p:tnLst>
      <p:par>
        <p:cTn id="1" dur="indefinite" restart="never" nodeType="tmRoot"/>
      </p:par>
    </p:tnLst>
  </p:timing>
  <p:txStyles>
    <p:titleStyle>
      <a:lvl1pPr marL="228600" indent="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7" charset="-128"/>
        </a:defRPr>
      </a:lvl1pPr>
      <a:lvl2pPr marL="574675" indent="-2905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8838" indent="-28416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143000" indent="-2905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427163" indent="-2841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AMIGOS Collaboration: </a:t>
            </a:r>
            <a:r>
              <a:rPr lang="en-US" dirty="0" err="1" smtClean="0"/>
              <a:t>Gilkes</a:t>
            </a:r>
            <a:r>
              <a:rPr lang="en-US" dirty="0" smtClean="0"/>
              <a:t>/Macklin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15, 2017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Macklin Lab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smtClean="0"/>
              <a:t>Assumptions/Conditions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39496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dirty="0" smtClean="0"/>
              <a:t>PDE </a:t>
            </a:r>
            <a:r>
              <a:rPr lang="en-US" dirty="0" err="1" smtClean="0"/>
              <a:t>advective</a:t>
            </a:r>
            <a:r>
              <a:rPr lang="en-US" dirty="0" smtClean="0"/>
              <a:t> like chemotactic flux</a:t>
            </a:r>
          </a:p>
          <a:p>
            <a:r>
              <a:rPr lang="en-US" dirty="0" smtClean="0"/>
              <a:t>Hexagonal lattice, roughly in a circle of radius 270 um</a:t>
            </a:r>
          </a:p>
          <a:p>
            <a:r>
              <a:rPr lang="en-US" dirty="0" smtClean="0"/>
              <a:t>Equal volume/shape voxels </a:t>
            </a:r>
            <a:r>
              <a:rPr lang="mr-IN" dirty="0" smtClean="0"/>
              <a:t>–</a:t>
            </a:r>
            <a:r>
              <a:rPr lang="en-US" dirty="0" smtClean="0"/>
              <a:t> 20 um radius - ~29 cells per voxel</a:t>
            </a:r>
          </a:p>
          <a:p>
            <a:r>
              <a:rPr lang="en-US" dirty="0" smtClean="0"/>
              <a:t>~100 um diffusion length scale for O2 in tumor (2-3 voxels)</a:t>
            </a:r>
          </a:p>
          <a:p>
            <a:r>
              <a:rPr lang="en-US" dirty="0" smtClean="0"/>
              <a:t>~1000 um diffusion length scale for O2 in normal tissue</a:t>
            </a:r>
            <a:endParaRPr lang="en-US" dirty="0" smtClean="0"/>
          </a:p>
          <a:p>
            <a:r>
              <a:rPr lang="en-US" dirty="0" smtClean="0"/>
              <a:t>~150 um diffusion length scale for </a:t>
            </a:r>
            <a:r>
              <a:rPr lang="en-US" dirty="0" err="1" smtClean="0"/>
              <a:t>angiogenic</a:t>
            </a:r>
            <a:r>
              <a:rPr lang="en-US" dirty="0" smtClean="0"/>
              <a:t> factor</a:t>
            </a:r>
          </a:p>
          <a:p>
            <a:r>
              <a:rPr lang="en-US" dirty="0" smtClean="0"/>
              <a:t>Opposing tumor and vasculature</a:t>
            </a:r>
          </a:p>
          <a:p>
            <a:r>
              <a:rPr lang="en-US" dirty="0" smtClean="0"/>
              <a:t>Simulation runs for 20 days</a:t>
            </a:r>
          </a:p>
          <a:p>
            <a:r>
              <a:rPr lang="en-US" dirty="0" smtClean="0"/>
              <a:t>Color maps and histograms are actively updated to aid in debugging/trouble shooting.  In production runs, they will be held constant.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6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1: Angiogenesis </a:t>
            </a:r>
            <a:r>
              <a:rPr lang="mr-IN" dirty="0" smtClean="0"/>
              <a:t>–</a:t>
            </a:r>
            <a:r>
              <a:rPr lang="en-US" dirty="0" smtClean="0"/>
              <a:t> Static Tumor</a:t>
            </a:r>
            <a:endParaRPr lang="en-US" dirty="0"/>
          </a:p>
        </p:txBody>
      </p:sp>
      <p:pic>
        <p:nvPicPr>
          <p:cNvPr id="10" name="20_day_long_simulation_opposing_tumor_vasculature(transcode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630363"/>
            <a:ext cx="9144000" cy="3960812"/>
          </a:xfrm>
        </p:spPr>
      </p:pic>
    </p:spTree>
    <p:extLst>
      <p:ext uri="{BB962C8B-B14F-4D97-AF65-F5344CB8AC3E}">
        <p14:creationId xmlns:p14="http://schemas.microsoft.com/office/powerpoint/2010/main" val="12737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2: Growing Tumor and Vasculature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Application: 2-D </a:t>
            </a:r>
            <a:r>
              <a:rPr lang="en-US" smtClean="0"/>
              <a:t>“Spheroid”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density (1/2 of carrying capacity) seeded in approximate center of domain (tissue space)</a:t>
            </a:r>
          </a:p>
          <a:p>
            <a:r>
              <a:rPr lang="en-US" dirty="0" smtClean="0"/>
              <a:t>Vasculature seeded on exterior of tissue space</a:t>
            </a:r>
          </a:p>
          <a:p>
            <a:r>
              <a:rPr lang="en-US" dirty="0" smtClean="0"/>
              <a:t>Video begins at the beginning of day 20 of the simulation and runs until day 50</a:t>
            </a:r>
          </a:p>
          <a:p>
            <a:r>
              <a:rPr lang="en-US" dirty="0" smtClean="0"/>
              <a:t>Growth rate is 6 times faster than previous videos</a:t>
            </a:r>
          </a:p>
          <a:p>
            <a:r>
              <a:rPr lang="en-US" dirty="0"/>
              <a:t>Color maps and histograms are actively updated to aid in debugging/trouble shooting.  In production runs, they will be held constant.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1251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tyle - rev. Feb 25, 2017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10072</TotalTime>
  <Words>202</Words>
  <Application>Microsoft Macintosh PowerPoint</Application>
  <PresentationFormat>On-screen Show (4:3)</PresentationFormat>
  <Paragraphs>24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MS PGothic</vt:lpstr>
      <vt:lpstr>ＭＳ Ｐゴシック</vt:lpstr>
      <vt:lpstr>Arial</vt:lpstr>
      <vt:lpstr>Master style - rev. Feb 25, 2017</vt:lpstr>
      <vt:lpstr>PowerPoint Presentation</vt:lpstr>
      <vt:lpstr>Starting Assumptions/Conditions</vt:lpstr>
      <vt:lpstr>Test 1: Angiogenesis – Static Tumor</vt:lpstr>
      <vt:lpstr>Test 2: Growing Tumor and Vasculature</vt:lpstr>
      <vt:lpstr>Initial Application: 2-D “Spheroid”</vt:lpstr>
    </vt:vector>
  </TitlesOfParts>
  <Company>Indiana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keywords/>
  <cp:lastModifiedBy>Microsoft Office User</cp:lastModifiedBy>
  <cp:revision>494</cp:revision>
  <cp:lastPrinted>2009-05-27T19:00:23Z</cp:lastPrinted>
  <dcterms:created xsi:type="dcterms:W3CDTF">2011-04-26T20:44:01Z</dcterms:created>
  <dcterms:modified xsi:type="dcterms:W3CDTF">2017-12-01T16:36:21Z</dcterms:modified>
</cp:coreProperties>
</file>