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73" r:id="rId5"/>
    <p:sldId id="272" r:id="rId6"/>
    <p:sldId id="260" r:id="rId7"/>
    <p:sldId id="261" r:id="rId8"/>
    <p:sldId id="268" r:id="rId9"/>
    <p:sldId id="262" r:id="rId10"/>
    <p:sldId id="276" r:id="rId11"/>
    <p:sldId id="275" r:id="rId12"/>
    <p:sldId id="263" r:id="rId13"/>
    <p:sldId id="264" r:id="rId14"/>
    <p:sldId id="265" r:id="rId15"/>
    <p:sldId id="274" r:id="rId16"/>
    <p:sldId id="270" r:id="rId17"/>
    <p:sldId id="271" r:id="rId18"/>
    <p:sldId id="267" r:id="rId19"/>
    <p:sldId id="266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B8DE3-8D26-ADD4-0785-EDD352DFC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Trabalho de Sistemas Embarcados (C213)</a:t>
            </a:r>
            <a:br>
              <a:rPr lang="pt-BR" dirty="0"/>
            </a:br>
            <a:r>
              <a:rPr lang="pt-BR" dirty="0"/>
              <a:t>Controle PID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C8452B-C381-E20D-5B23-6AC0B0A53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Matheus Camara Carvalho</a:t>
            </a:r>
          </a:p>
          <a:p>
            <a:r>
              <a:rPr lang="pt-BR" dirty="0"/>
              <a:t>Igor da Silva Villamarim</a:t>
            </a:r>
          </a:p>
          <a:p>
            <a:r>
              <a:rPr lang="pt-BR" dirty="0"/>
              <a:t>Gabriel de Souza Gemelle Leal</a:t>
            </a:r>
          </a:p>
        </p:txBody>
      </p:sp>
    </p:spTree>
    <p:extLst>
      <p:ext uri="{BB962C8B-B14F-4D97-AF65-F5344CB8AC3E}">
        <p14:creationId xmlns:p14="http://schemas.microsoft.com/office/powerpoint/2010/main" val="547278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68131-46E7-8B67-712B-F55B61B7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8300"/>
            <a:ext cx="9905998" cy="1478570"/>
          </a:xfrm>
        </p:spPr>
        <p:txBody>
          <a:bodyPr/>
          <a:lstStyle/>
          <a:p>
            <a:r>
              <a:rPr lang="pt-BR" dirty="0"/>
              <a:t>Calculando erros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4784C69-CA73-0AFC-255C-DED75B876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08" y="1383332"/>
            <a:ext cx="7066123" cy="467572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2A3512B7-2C4A-205A-5FF9-A038BEC2C0D0}"/>
              </a:ext>
            </a:extLst>
          </p:cNvPr>
          <p:cNvSpPr/>
          <p:nvPr/>
        </p:nvSpPr>
        <p:spPr>
          <a:xfrm>
            <a:off x="8571345" y="1505527"/>
            <a:ext cx="3408219" cy="429490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5C1154C-9C38-BFDF-0C1B-83CA180258B1}"/>
              </a:ext>
            </a:extLst>
          </p:cNvPr>
          <p:cNvSpPr txBox="1"/>
          <p:nvPr/>
        </p:nvSpPr>
        <p:spPr>
          <a:xfrm>
            <a:off x="8719066" y="1644071"/>
            <a:ext cx="31311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Erro Quadrático Médio (RMSE):</a:t>
            </a:r>
          </a:p>
          <a:p>
            <a:r>
              <a:rPr lang="pt-BR" sz="1600" dirty="0"/>
              <a:t>-O RMSE é uma medida comum de quão bem um modelo de previsão ou estimativa se ajusta aos dados observados.</a:t>
            </a:r>
          </a:p>
          <a:p>
            <a:r>
              <a:rPr lang="pt-BR" sz="1600" dirty="0"/>
              <a:t>-Ele é calculado como a raiz quadrada da média dos quadrados dos erros entre os valores previstos pelo modelo e os valores observados.</a:t>
            </a:r>
          </a:p>
          <a:p>
            <a:r>
              <a:rPr lang="pt-BR" sz="1600" dirty="0"/>
              <a:t>-É frequentemente usado em problemas de regressão ou previsão, onde se deseja avaliar o quão bem um modelo está prevendo os valores reais.</a:t>
            </a:r>
          </a:p>
        </p:txBody>
      </p:sp>
    </p:spTree>
    <p:extLst>
      <p:ext uri="{BB962C8B-B14F-4D97-AF65-F5344CB8AC3E}">
        <p14:creationId xmlns:p14="http://schemas.microsoft.com/office/powerpoint/2010/main" val="4108190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4E5B2-7A0D-5483-DC9A-8C62C715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dos erros malha aberta x malha fechada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B546C26-5994-249F-4D08-180B4621AF80}"/>
              </a:ext>
            </a:extLst>
          </p:cNvPr>
          <p:cNvSpPr/>
          <p:nvPr/>
        </p:nvSpPr>
        <p:spPr>
          <a:xfrm>
            <a:off x="1141413" y="2161983"/>
            <a:ext cx="7389812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C5FEFD-D04C-8CFB-956C-B994645281D1}"/>
              </a:ext>
            </a:extLst>
          </p:cNvPr>
          <p:cNvSpPr txBox="1"/>
          <p:nvPr/>
        </p:nvSpPr>
        <p:spPr>
          <a:xfrm>
            <a:off x="1233776" y="2161983"/>
            <a:ext cx="7916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Malha Fechada:</a:t>
            </a:r>
          </a:p>
          <a:p>
            <a:r>
              <a:rPr lang="pt-BR" sz="2400" dirty="0"/>
              <a:t>Erro Ziegler-Nichols: 0.280879499042471</a:t>
            </a:r>
          </a:p>
          <a:p>
            <a:r>
              <a:rPr lang="pt-BR" sz="2400" dirty="0"/>
              <a:t>Erro Cohen e Coon: 0.28577878742150886</a:t>
            </a:r>
          </a:p>
          <a:p>
            <a:r>
              <a:rPr lang="pt-BR" sz="2400" dirty="0"/>
              <a:t>Erro com parâmetros do usuário: 0.27764846520679415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C7ED6D8-6921-4CC0-4A6F-5B0030AB8AC2}"/>
              </a:ext>
            </a:extLst>
          </p:cNvPr>
          <p:cNvSpPr/>
          <p:nvPr/>
        </p:nvSpPr>
        <p:spPr>
          <a:xfrm>
            <a:off x="1141413" y="4170892"/>
            <a:ext cx="7389812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8043848-D9DF-BBCF-800A-76C023580173}"/>
              </a:ext>
            </a:extLst>
          </p:cNvPr>
          <p:cNvSpPr txBox="1"/>
          <p:nvPr/>
        </p:nvSpPr>
        <p:spPr>
          <a:xfrm>
            <a:off x="1233775" y="4170892"/>
            <a:ext cx="96189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Malha Aberta:</a:t>
            </a:r>
          </a:p>
          <a:p>
            <a:r>
              <a:rPr lang="pt-BR" sz="2400" dirty="0"/>
              <a:t>Erro Ziegler-Nichols: 0.056593101570233874</a:t>
            </a:r>
          </a:p>
          <a:p>
            <a:r>
              <a:rPr lang="pt-BR" sz="2400" dirty="0"/>
              <a:t>Erro Cohen e Coon: 0.06670258056145524</a:t>
            </a:r>
          </a:p>
          <a:p>
            <a:r>
              <a:rPr lang="pt-BR" sz="2400" dirty="0"/>
              <a:t>Erro com parâmetros do usuário: 0.16125387064678529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C8E5591-DDCF-7FC6-9958-333B08633967}"/>
              </a:ext>
            </a:extLst>
          </p:cNvPr>
          <p:cNvSpPr/>
          <p:nvPr/>
        </p:nvSpPr>
        <p:spPr>
          <a:xfrm>
            <a:off x="9242425" y="2549599"/>
            <a:ext cx="2742841" cy="213323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CD61A72-96D0-81DD-6856-A49746FC054C}"/>
              </a:ext>
            </a:extLst>
          </p:cNvPr>
          <p:cNvSpPr txBox="1"/>
          <p:nvPr/>
        </p:nvSpPr>
        <p:spPr>
          <a:xfrm>
            <a:off x="9242426" y="2625278"/>
            <a:ext cx="2795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Obs: Os erros em malha fechada foram maiores do que os erros em malha aberta</a:t>
            </a:r>
          </a:p>
        </p:txBody>
      </p:sp>
    </p:spTree>
    <p:extLst>
      <p:ext uri="{BB962C8B-B14F-4D97-AF65-F5344CB8AC3E}">
        <p14:creationId xmlns:p14="http://schemas.microsoft.com/office/powerpoint/2010/main" val="224318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36417-EDA5-5676-4CB0-8171D68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das conclusões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4554E5-BEAF-5031-7638-397FDB901B4D}"/>
              </a:ext>
            </a:extLst>
          </p:cNvPr>
          <p:cNvSpPr/>
          <p:nvPr/>
        </p:nvSpPr>
        <p:spPr>
          <a:xfrm>
            <a:off x="6437023" y="2891656"/>
            <a:ext cx="5320867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015FC2-2742-5B4E-1D70-790BAC99380B}"/>
              </a:ext>
            </a:extLst>
          </p:cNvPr>
          <p:cNvSpPr txBox="1"/>
          <p:nvPr/>
        </p:nvSpPr>
        <p:spPr>
          <a:xfrm>
            <a:off x="6437024" y="2967335"/>
            <a:ext cx="5422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Cohen e Coon apresentou valores menores em todos parâmetros, sendo tempo de subida (14,09), Tempo de acomodação (46,03) e Overshoot (2,40)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0BAC00-A8A9-8B36-4719-02EDAC64A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31" y="2655102"/>
            <a:ext cx="4374274" cy="219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0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0CD60-0AC8-6B29-0BCD-D8A173B1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ao degrau (Ziegle-nichols)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603B44-B487-C136-D29B-BE78A1346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32" y="1793650"/>
            <a:ext cx="5927777" cy="44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86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0CD60-0AC8-6B29-0BCD-D8A173B1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ao degrau (cohen e coon)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C43227-E7C0-A05A-7CF7-E17080944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2" y="1856510"/>
            <a:ext cx="6062139" cy="454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46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93DA6-73AF-D516-D69C-66906A89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reais vs identificação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96B2EF-FB0E-24A9-C215-93257CC07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51495"/>
            <a:ext cx="5717316" cy="428798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32CA620-A4BB-BA7F-E39A-948C7757C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780" y="2604654"/>
            <a:ext cx="3598149" cy="2733020"/>
          </a:xfrm>
          <a:prstGeom prst="rect">
            <a:avLst/>
          </a:prstGeom>
        </p:spPr>
      </p:pic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2D741C54-C899-5484-979E-DBB4B7313065}"/>
              </a:ext>
            </a:extLst>
          </p:cNvPr>
          <p:cNvCxnSpPr/>
          <p:nvPr/>
        </p:nvCxnSpPr>
        <p:spPr>
          <a:xfrm>
            <a:off x="2632364" y="3121891"/>
            <a:ext cx="6280727" cy="4987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501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1F6A7-E1A4-7BAD-BFC3-DF81F1E0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escolhidos pelo usuário: ziegler nichols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966071-406A-D78D-4A0B-118D6BF69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13" y="2780145"/>
            <a:ext cx="9556373" cy="198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51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B906E16-89AF-8489-68B9-0B5637BAD195}"/>
              </a:ext>
            </a:extLst>
          </p:cNvPr>
          <p:cNvSpPr txBox="1">
            <a:spLocks/>
          </p:cNvSpPr>
          <p:nvPr/>
        </p:nvSpPr>
        <p:spPr>
          <a:xfrm>
            <a:off x="1215304" y="595229"/>
            <a:ext cx="1038556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Resposta ao degrau (Parâmetros do usuário): Ziegler nichols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9D2BB10-0C31-F498-12FC-442CF2864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709" y="2243960"/>
            <a:ext cx="4645891" cy="383408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513E29-936D-1BB4-3FC9-45D005F74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851" y="2243961"/>
            <a:ext cx="4860167" cy="383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66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D07B1-27C3-C47F-5333-7FEB2071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13" y="627755"/>
            <a:ext cx="9110951" cy="1478570"/>
          </a:xfrm>
        </p:spPr>
        <p:txBody>
          <a:bodyPr/>
          <a:lstStyle/>
          <a:p>
            <a:r>
              <a:rPr lang="pt-BR" dirty="0"/>
              <a:t>Parâmetros escolhidos pelo usuário: Cohen e coon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D067164-B9A4-4A98-DEA6-BD927B132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24" y="2477655"/>
            <a:ext cx="9468552" cy="209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89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79EE4-54A2-7BA2-55BE-8CC49390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385569" cy="1478570"/>
          </a:xfrm>
        </p:spPr>
        <p:txBody>
          <a:bodyPr/>
          <a:lstStyle/>
          <a:p>
            <a:r>
              <a:rPr lang="pt-BR" dirty="0"/>
              <a:t>Resposta ao degrau (Parâmetros do usuário): cohen e coon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3F438BD-2A1F-B330-32D4-8DF45D483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097088"/>
            <a:ext cx="4860167" cy="383408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2EB2608-C1C5-5792-63D2-138CF6CC4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96" y="2097088"/>
            <a:ext cx="4860167" cy="38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2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64F881B-C8EC-845E-07B2-48324A23D8A4}"/>
              </a:ext>
            </a:extLst>
          </p:cNvPr>
          <p:cNvSpPr/>
          <p:nvPr/>
        </p:nvSpPr>
        <p:spPr>
          <a:xfrm>
            <a:off x="6437024" y="2891656"/>
            <a:ext cx="4821382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807D301-C699-769D-5636-8C1158BEFE4A}"/>
              </a:ext>
            </a:extLst>
          </p:cNvPr>
          <p:cNvSpPr txBox="1">
            <a:spLocks/>
          </p:cNvSpPr>
          <p:nvPr/>
        </p:nvSpPr>
        <p:spPr>
          <a:xfrm>
            <a:off x="1700212" y="526471"/>
            <a:ext cx="8791575" cy="87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/>
              <a:t>Função de Transferência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C00FDE-C7B3-0EDF-9DEB-638A9D018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76" y="2032144"/>
            <a:ext cx="4461123" cy="343578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0A8A9D9-1242-A21C-D8E7-B1D5E26BFBFF}"/>
              </a:ext>
            </a:extLst>
          </p:cNvPr>
          <p:cNvSpPr txBox="1"/>
          <p:nvPr/>
        </p:nvSpPr>
        <p:spPr>
          <a:xfrm>
            <a:off x="6437024" y="2891657"/>
            <a:ext cx="4821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Valor do degrau: 1</a:t>
            </a:r>
          </a:p>
          <a:p>
            <a:r>
              <a:rPr lang="pt-BR" sz="2400" dirty="0"/>
              <a:t>Valor Máximo da Saída: 0,814</a:t>
            </a:r>
          </a:p>
          <a:p>
            <a:r>
              <a:rPr lang="pt-BR" sz="2400" dirty="0"/>
              <a:t>Tempo de Atraso: 8,85</a:t>
            </a:r>
          </a:p>
          <a:p>
            <a:r>
              <a:rPr lang="pt-BR" sz="2400" dirty="0"/>
              <a:t>Valor da constante de tempo: 25,049 </a:t>
            </a:r>
          </a:p>
        </p:txBody>
      </p:sp>
    </p:spTree>
    <p:extLst>
      <p:ext uri="{BB962C8B-B14F-4D97-AF65-F5344CB8AC3E}">
        <p14:creationId xmlns:p14="http://schemas.microsoft.com/office/powerpoint/2010/main" val="977415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0245F-B322-76F3-41C1-D4F8847D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286" y="1673555"/>
            <a:ext cx="5647314" cy="2510517"/>
          </a:xfrm>
        </p:spPr>
        <p:txBody>
          <a:bodyPr>
            <a:noAutofit/>
          </a:bodyPr>
          <a:lstStyle/>
          <a:p>
            <a:r>
              <a:rPr lang="pt-BR" sz="6600" dirty="0"/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395443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3B15A-9BD4-39F2-9649-27C82954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917" y="304482"/>
            <a:ext cx="9109362" cy="1478570"/>
          </a:xfrm>
        </p:spPr>
        <p:txBody>
          <a:bodyPr/>
          <a:lstStyle/>
          <a:p>
            <a:r>
              <a:rPr lang="pt-BR" dirty="0"/>
              <a:t>MÉTODOs Utilizados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BC37F22-ADD7-C09D-CBAD-78481ECC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697" y="4175271"/>
            <a:ext cx="7630129" cy="205513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31F2AB2-7164-C3B1-8DCC-B7F2C14F7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696" y="1783052"/>
            <a:ext cx="7630129" cy="205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3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A99FE-ACE0-FFCF-FC68-14AB69E5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transferência Ziegle-nichols e cohen e coon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6E5CE52-534C-22CD-D4AB-FF0302E3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40" y="2736929"/>
            <a:ext cx="4051144" cy="233503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4792305-5CBB-3F55-4986-2535A202D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2736930"/>
            <a:ext cx="4051144" cy="233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4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9B89C-F1F2-44A1-5535-FDCE2CF4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identificação de planta e seleção através de menor erro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DACA32-C780-5B9F-B398-53F382C3C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50" y="2419580"/>
            <a:ext cx="4759962" cy="30820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41425F-6887-E817-A0B5-EE6184A4E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567" y="2419580"/>
            <a:ext cx="4868669" cy="30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9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Calculando valores de k, theta e tau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58AB554-CE1C-C787-5FF4-D975FF04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81" y="2094346"/>
            <a:ext cx="4574309" cy="266930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908E9E5-9E50-5DFA-DC41-24D771B83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73" y="2094345"/>
            <a:ext cx="4802908" cy="2669309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85E3FED9-D164-600D-6D56-25275BF9F170}"/>
              </a:ext>
            </a:extLst>
          </p:cNvPr>
          <p:cNvSpPr/>
          <p:nvPr/>
        </p:nvSpPr>
        <p:spPr>
          <a:xfrm>
            <a:off x="1595581" y="4917608"/>
            <a:ext cx="9525000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C9AD2E1-B407-B1B2-1D82-8350176045CA}"/>
              </a:ext>
            </a:extLst>
          </p:cNvPr>
          <p:cNvSpPr txBox="1"/>
          <p:nvPr/>
        </p:nvSpPr>
        <p:spPr>
          <a:xfrm>
            <a:off x="1595581" y="4917609"/>
            <a:ext cx="9321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Para o nosso projeto o método escolhido foi o Smith, em razão de o valor do erro ter sido menor em relação ao erro do sundaresan. Utilizamos esse método para aumentar a eficiência tendo o erro como decisão.</a:t>
            </a:r>
          </a:p>
        </p:txBody>
      </p:sp>
    </p:spTree>
    <p:extLst>
      <p:ext uri="{BB962C8B-B14F-4D97-AF65-F5344CB8AC3E}">
        <p14:creationId xmlns:p14="http://schemas.microsoft.com/office/powerpoint/2010/main" val="409624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Calculando valores para ziegler nichols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C778BA6-6538-4368-65A8-F193A75C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154" y="1627545"/>
            <a:ext cx="5483692" cy="486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3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Calculando valores para Cohen e coon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1768C353-4B5D-E4D0-8486-9250EA011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956" y="1599836"/>
            <a:ext cx="5526087" cy="4873766"/>
          </a:xfrm>
        </p:spPr>
      </p:pic>
    </p:spTree>
    <p:extLst>
      <p:ext uri="{BB962C8B-B14F-4D97-AF65-F5344CB8AC3E}">
        <p14:creationId xmlns:p14="http://schemas.microsoft.com/office/powerpoint/2010/main" val="127103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pArâmetros do pid para os métodos de sintonia especificados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4677A6-3464-0D5A-EAEE-19C0BB24A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59" y="2050910"/>
            <a:ext cx="6878010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44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1245</TotalTime>
  <Words>372</Words>
  <Application>Microsoft Office PowerPoint</Application>
  <PresentationFormat>Ecrã Panorâmico</PresentationFormat>
  <Paragraphs>42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Circuito</vt:lpstr>
      <vt:lpstr>Trabalho de Sistemas Embarcados (C213) Controle PID</vt:lpstr>
      <vt:lpstr>Apresentação do PowerPoint</vt:lpstr>
      <vt:lpstr>MÉTODOs Utilizados</vt:lpstr>
      <vt:lpstr>Função de transferência Ziegle-nichols e cohen e coon</vt:lpstr>
      <vt:lpstr>Métodos de identificação de planta e seleção através de menor erro</vt:lpstr>
      <vt:lpstr>Calculando valores de k, theta e tau </vt:lpstr>
      <vt:lpstr>Calculando valores para ziegler nichols</vt:lpstr>
      <vt:lpstr>Calculando valores para Cohen e coon</vt:lpstr>
      <vt:lpstr>pArâmetros do pid para os métodos de sintonia especificados</vt:lpstr>
      <vt:lpstr>Calculando erros</vt:lpstr>
      <vt:lpstr>Comparação dos erros malha aberta x malha fechada</vt:lpstr>
      <vt:lpstr>Comparação das conclusões</vt:lpstr>
      <vt:lpstr>Resposta ao degrau (Ziegle-nichols)</vt:lpstr>
      <vt:lpstr>Resposta ao degrau (cohen e coon)</vt:lpstr>
      <vt:lpstr>Dados reais vs identificação</vt:lpstr>
      <vt:lpstr>Parâmetros escolhidos pelo usuário: ziegler nichols</vt:lpstr>
      <vt:lpstr>Apresentação do PowerPoint</vt:lpstr>
      <vt:lpstr>Parâmetros escolhidos pelo usuário: Cohen e coon</vt:lpstr>
      <vt:lpstr>Resposta ao degrau (Parâmetros do usuário): cohen e coon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Sistemas Embarcados (C213) Controle PID</dc:title>
  <dc:creator>Matheus Camara Carvalho</dc:creator>
  <cp:lastModifiedBy>Matheus Camara Carvalho</cp:lastModifiedBy>
  <cp:revision>12</cp:revision>
  <dcterms:created xsi:type="dcterms:W3CDTF">2024-04-17T01:48:14Z</dcterms:created>
  <dcterms:modified xsi:type="dcterms:W3CDTF">2024-04-22T03:50:25Z</dcterms:modified>
</cp:coreProperties>
</file>