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3" r:id="rId5"/>
    <p:sldId id="272" r:id="rId6"/>
    <p:sldId id="260" r:id="rId7"/>
    <p:sldId id="261" r:id="rId8"/>
    <p:sldId id="268" r:id="rId9"/>
    <p:sldId id="262" r:id="rId10"/>
    <p:sldId id="276" r:id="rId11"/>
    <p:sldId id="275" r:id="rId12"/>
    <p:sldId id="263" r:id="rId13"/>
    <p:sldId id="264" r:id="rId14"/>
    <p:sldId id="265" r:id="rId15"/>
    <p:sldId id="274" r:id="rId16"/>
    <p:sldId id="270" r:id="rId17"/>
    <p:sldId id="271" r:id="rId18"/>
    <p:sldId id="267" r:id="rId19"/>
    <p:sldId id="266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68131-46E7-8B67-712B-F55B61B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300"/>
            <a:ext cx="9905998" cy="1478570"/>
          </a:xfrm>
        </p:spPr>
        <p:txBody>
          <a:bodyPr/>
          <a:lstStyle/>
          <a:p>
            <a:r>
              <a:rPr lang="pt-BR" dirty="0"/>
              <a:t>Calculando erros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3512B7-2C4A-205A-5FF9-A038BEC2C0D0}"/>
              </a:ext>
            </a:extLst>
          </p:cNvPr>
          <p:cNvSpPr/>
          <p:nvPr/>
        </p:nvSpPr>
        <p:spPr>
          <a:xfrm>
            <a:off x="8571345" y="1505527"/>
            <a:ext cx="3408219" cy="429490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C1154C-9C38-BFDF-0C1B-83CA180258B1}"/>
              </a:ext>
            </a:extLst>
          </p:cNvPr>
          <p:cNvSpPr txBox="1"/>
          <p:nvPr/>
        </p:nvSpPr>
        <p:spPr>
          <a:xfrm>
            <a:off x="8719066" y="1644071"/>
            <a:ext cx="3131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Erro Quadrático Médio (RMSE):</a:t>
            </a:r>
          </a:p>
          <a:p>
            <a:r>
              <a:rPr lang="pt-BR" sz="1600" dirty="0"/>
              <a:t>-O RMSE é uma medida comum de quão bem um modelo de previsão ou estimativa se ajusta aos dados observados.</a:t>
            </a:r>
          </a:p>
          <a:p>
            <a:r>
              <a:rPr lang="pt-BR" sz="1600" dirty="0"/>
              <a:t>-Ele é calculado como a raiz quadrada da média dos quadrados dos erros entre os valores previstos pelo modelo e os valores observados.</a:t>
            </a:r>
          </a:p>
          <a:p>
            <a:r>
              <a:rPr lang="pt-BR" sz="1600" dirty="0"/>
              <a:t>-É frequentemente usado em problemas de regressão ou previsão, onde se deseja avaliar o quão bem um modelo está prevendo os valores reais.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2EF54F-361B-FA46-AC72-C05BF2D4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20" y="1383332"/>
            <a:ext cx="7118266" cy="441710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A6E2782-F2CA-6746-F0D3-3E88D7E0D49A}"/>
              </a:ext>
            </a:extLst>
          </p:cNvPr>
          <p:cNvSpPr/>
          <p:nvPr/>
        </p:nvSpPr>
        <p:spPr>
          <a:xfrm>
            <a:off x="1294820" y="5939300"/>
            <a:ext cx="10684744" cy="6604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/>
              <a:t>A Interpolação é realizada para que a saída coincida com os tempos dos dados reais, para que não haja valores discrepantes</a:t>
            </a:r>
          </a:p>
        </p:txBody>
      </p:sp>
    </p:spTree>
    <p:extLst>
      <p:ext uri="{BB962C8B-B14F-4D97-AF65-F5344CB8AC3E}">
        <p14:creationId xmlns:p14="http://schemas.microsoft.com/office/powerpoint/2010/main" val="410819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E5B2-7A0D-5483-DC9A-8C62C715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erros malha aberta x malha fechada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546C26-5994-249F-4D08-180B4621AF80}"/>
              </a:ext>
            </a:extLst>
          </p:cNvPr>
          <p:cNvSpPr/>
          <p:nvPr/>
        </p:nvSpPr>
        <p:spPr>
          <a:xfrm>
            <a:off x="1141413" y="2161983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5FEFD-D04C-8CFB-956C-B994645281D1}"/>
              </a:ext>
            </a:extLst>
          </p:cNvPr>
          <p:cNvSpPr txBox="1"/>
          <p:nvPr/>
        </p:nvSpPr>
        <p:spPr>
          <a:xfrm>
            <a:off x="1233776" y="2161983"/>
            <a:ext cx="791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Fechada:</a:t>
            </a:r>
          </a:p>
          <a:p>
            <a:r>
              <a:rPr lang="pt-BR" sz="2400" dirty="0"/>
              <a:t>Erro Ziegler-Nichols: 0.280879499042471</a:t>
            </a:r>
          </a:p>
          <a:p>
            <a:r>
              <a:rPr lang="pt-BR" sz="2400" dirty="0"/>
              <a:t>Erro Cohen e Coon: 0.28577878742150886</a:t>
            </a:r>
          </a:p>
          <a:p>
            <a:r>
              <a:rPr lang="pt-BR" sz="2400" dirty="0"/>
              <a:t>Erro com parâmetros do usuário: 0.27764846520679415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7ED6D8-6921-4CC0-4A6F-5B0030AB8AC2}"/>
              </a:ext>
            </a:extLst>
          </p:cNvPr>
          <p:cNvSpPr/>
          <p:nvPr/>
        </p:nvSpPr>
        <p:spPr>
          <a:xfrm>
            <a:off x="1141413" y="4170892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043848-D9DF-BBCF-800A-76C023580173}"/>
              </a:ext>
            </a:extLst>
          </p:cNvPr>
          <p:cNvSpPr txBox="1"/>
          <p:nvPr/>
        </p:nvSpPr>
        <p:spPr>
          <a:xfrm>
            <a:off x="1233775" y="4170892"/>
            <a:ext cx="961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Aberta:</a:t>
            </a:r>
          </a:p>
          <a:p>
            <a:r>
              <a:rPr lang="pt-BR" sz="2400" dirty="0"/>
              <a:t>Erro Ziegler-Nichols: 0.056593101570233874</a:t>
            </a:r>
          </a:p>
          <a:p>
            <a:r>
              <a:rPr lang="pt-BR" sz="2400" dirty="0"/>
              <a:t>Erro Cohen e Coon: 0.06670258056145524</a:t>
            </a:r>
          </a:p>
          <a:p>
            <a:r>
              <a:rPr lang="pt-BR" sz="2400" dirty="0"/>
              <a:t>Erro com parâmetros do usuário: 0.16125387064678529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8E5591-DDCF-7FC6-9958-333B08633967}"/>
              </a:ext>
            </a:extLst>
          </p:cNvPr>
          <p:cNvSpPr/>
          <p:nvPr/>
        </p:nvSpPr>
        <p:spPr>
          <a:xfrm>
            <a:off x="9242425" y="2549599"/>
            <a:ext cx="2742841" cy="21332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D61A72-96D0-81DD-6856-A49746FC054C}"/>
              </a:ext>
            </a:extLst>
          </p:cNvPr>
          <p:cNvSpPr txBox="1"/>
          <p:nvPr/>
        </p:nvSpPr>
        <p:spPr>
          <a:xfrm>
            <a:off x="9242426" y="2625278"/>
            <a:ext cx="2795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Obs: Os erros em malha fechada foram maiores do que os erros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2431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(14,09), Tempo de acomodação (46,03) e Overshoot (2,40)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BAC00-A8A9-8B36-4719-02EDAC64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1" y="2655102"/>
            <a:ext cx="4374274" cy="2194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2B954B-9817-9588-1E6C-B9F5E0D0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65" y="2655102"/>
            <a:ext cx="4374449" cy="21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603B44-B487-C136-D29B-BE78A134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2" y="1793650"/>
            <a:ext cx="5927777" cy="44458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BBEA4D-833D-104A-8F17-D5D05968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32" y="1771226"/>
            <a:ext cx="5957676" cy="44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C43227-E7C0-A05A-7CF7-E170809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2" y="1856510"/>
            <a:ext cx="6062139" cy="45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3DA6-73AF-D516-D69C-66906A89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vs identificação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6B2EF-FB0E-24A9-C215-93257CC0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1495"/>
            <a:ext cx="5717316" cy="4287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2CA620-A4BB-BA7F-E39A-948C7757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0" y="2604654"/>
            <a:ext cx="3598149" cy="273302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D741C54-C899-5484-979E-DBB4B7313065}"/>
              </a:ext>
            </a:extLst>
          </p:cNvPr>
          <p:cNvCxnSpPr/>
          <p:nvPr/>
        </p:nvCxnSpPr>
        <p:spPr>
          <a:xfrm>
            <a:off x="2632364" y="3121891"/>
            <a:ext cx="6280727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2BB10-0C31-F498-12FC-442CF286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2243960"/>
            <a:ext cx="4645891" cy="3834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13E29-936D-1BB4-3FC9-45D005F7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51" y="2243961"/>
            <a:ext cx="4860167" cy="3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3F438BD-2A1F-B330-32D4-8DF45D4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4860167" cy="38340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2608-C1C5-5792-63D2-138CF6CC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6" y="2097088"/>
            <a:ext cx="4860167" cy="3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8,85</a:t>
            </a:r>
          </a:p>
          <a:p>
            <a:r>
              <a:rPr lang="pt-BR" sz="2400" dirty="0"/>
              <a:t>Valor da constante de tempo: 25,049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DE97-C6A8-724C-E019-2DC429C0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3BC139-8167-3377-310B-93D01C75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"PID Controller Tuning Rules: A Critical Review" de T. C. So e Y. Wang</a:t>
            </a:r>
          </a:p>
          <a:p>
            <a:r>
              <a:rPr lang="en-US" dirty="0"/>
              <a:t>"A Comparison of Ziegler-Nichols Tuning Methods for PID Control of Heat Exchanger Process" de P. Sundaresan e S. </a:t>
            </a:r>
            <a:r>
              <a:rPr lang="en-US" dirty="0" err="1"/>
              <a:t>Palaniswami</a:t>
            </a:r>
            <a:endParaRPr lang="en-US" dirty="0"/>
          </a:p>
          <a:p>
            <a:r>
              <a:rPr lang="pt-BR" dirty="0"/>
              <a:t>"A Survey on PID Controller Tuning Techniques" de E. B. Vasconcelos, L. V. F. Vidal e T. R. A. Silva</a:t>
            </a:r>
          </a:p>
          <a:p>
            <a:r>
              <a:rPr lang="en-US" dirty="0"/>
              <a:t>"PID Controller Design for a Class of Fractional-Order Systems: A Comparative Study" de Y. Q. Chen, K. L. Moore e M. J. </a:t>
            </a:r>
            <a:r>
              <a:rPr lang="en-US" dirty="0" err="1"/>
              <a:t>Zribi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43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99FE-ACE0-FFCF-FC68-14AB69E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 Ziegle-nichols e cohen e coon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E5CE52-534C-22CD-D4AB-FF0302E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2736929"/>
            <a:ext cx="4051144" cy="23350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792305-5CBB-3F55-4986-2535A202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36930"/>
            <a:ext cx="4051144" cy="23350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0496F4-6980-AFE7-A4D4-3EB5CBF8D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740" y="2736929"/>
            <a:ext cx="4051144" cy="23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B89C-F1F2-44A1-5535-FDCE2CF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identificação de planta e seleção através de menor erro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ACA32-C780-5B9F-B398-53F382C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0" y="2419580"/>
            <a:ext cx="4759962" cy="3082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1425F-6887-E817-A0B5-EE6184A4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67" y="2419580"/>
            <a:ext cx="4868669" cy="30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8AB554-CE1C-C787-5FF4-D975FF04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81" y="2094346"/>
            <a:ext cx="4574309" cy="2669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8E9E5-9E50-5DFA-DC41-24D771B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94345"/>
            <a:ext cx="4802908" cy="26693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5E3FED9-D164-600D-6D56-25275BF9F170}"/>
              </a:ext>
            </a:extLst>
          </p:cNvPr>
          <p:cNvSpPr/>
          <p:nvPr/>
        </p:nvSpPr>
        <p:spPr>
          <a:xfrm>
            <a:off x="1595581" y="4917608"/>
            <a:ext cx="9525000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9AD2E1-B407-B1B2-1D82-8350176045CA}"/>
              </a:ext>
            </a:extLst>
          </p:cNvPr>
          <p:cNvSpPr txBox="1"/>
          <p:nvPr/>
        </p:nvSpPr>
        <p:spPr>
          <a:xfrm>
            <a:off x="1595581" y="4917609"/>
            <a:ext cx="932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nosso projeto o método escolhido foi o Smith, em razão de o valor do erro ter sido menor em relação ao erro do sundaresan. Utilizamos esse método para aumentar a eficiência tendo o erro como decisão.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D1B87-9619-700A-66C0-E37BF32F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582" y="2094343"/>
            <a:ext cx="4574308" cy="26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DF258E-6BED-D886-E0D0-DDF1D9B1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55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4677A6-3464-0D5A-EAEE-19C0BB24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9" y="2050910"/>
            <a:ext cx="6878010" cy="4067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7E2E45-A1AB-55A0-FAA1-40142E5C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59" y="2075692"/>
            <a:ext cx="6878010" cy="40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1295</TotalTime>
  <Words>503</Words>
  <Application>Microsoft Office PowerPoint</Application>
  <PresentationFormat>Ecrã Panorâmico</PresentationFormat>
  <Paragraphs>48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Função de transferência Ziegle-nichols e cohen e coon</vt:lpstr>
      <vt:lpstr>Métodos de identificação de planta e seleção através de menor erro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Calculando erros</vt:lpstr>
      <vt:lpstr>Comparação dos erros malha aberta x malha fechada</vt:lpstr>
      <vt:lpstr>Comparação das conclusões</vt:lpstr>
      <vt:lpstr>Resposta ao degrau (Ziegle-nichols)</vt:lpstr>
      <vt:lpstr>Resposta ao degrau (cohen e coon)</vt:lpstr>
      <vt:lpstr>Dados reais vs identificação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ReferÊncias: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20</cp:revision>
  <dcterms:created xsi:type="dcterms:W3CDTF">2024-04-17T01:48:14Z</dcterms:created>
  <dcterms:modified xsi:type="dcterms:W3CDTF">2024-04-23T21:12:38Z</dcterms:modified>
</cp:coreProperties>
</file>