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4630400" cy="8229600"/>
  <p:notesSz cx="8229600" cy="14630400"/>
  <p:embeddedFontLst>
    <p:embeddedFont>
      <p:font typeface="Consolas" panose="020B0609020204030204" pitchFamily="49" charset="0"/>
      <p:regular r:id="rId13"/>
      <p:bold r:id="rId14"/>
      <p:italic r:id="rId15"/>
      <p:boldItalic r:id="rId16"/>
    </p:embeddedFont>
    <p:embeddedFont>
      <p:font typeface="Source Sans 3" panose="020B0604020202020204" charset="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73" d="100"/>
          <a:sy n="73" d="100"/>
        </p:scale>
        <p:origin x="69" y="6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6496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8E6B6-0752-6D5D-3532-E47ABABFEA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8800" y="1346836"/>
            <a:ext cx="10972800" cy="2865120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137513-AB10-D7A6-3C95-3E637E1853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8800" y="4322446"/>
            <a:ext cx="10972800" cy="1986914"/>
          </a:xfrm>
        </p:spPr>
        <p:txBody>
          <a:bodyPr/>
          <a:lstStyle>
            <a:lvl1pPr marL="0" indent="0" algn="ctr">
              <a:buNone/>
              <a:defRPr sz="2880"/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DF10B8-B796-5210-0BF9-5C44A5528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27CD-C8D6-47CE-9B87-E068B7F7EF73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A43C16-FDA2-16F9-ED8F-70AE23127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8172BE-8D0E-FEA5-D5ED-B797AC39B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99D0C-9F8A-46F6-9765-8D9A9B67C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454380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7883E-472F-69FD-CCF3-D1B24FD11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8A5BC2-DAD6-C68D-2F4C-7C3238E1A0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2A941D-3687-7EF2-0AC5-81094F052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27CD-C8D6-47CE-9B87-E068B7F7EF73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C22A51-879F-37EC-C9C7-5ABF3D097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C1C0A-7741-6A13-D9BE-719F022E6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99D0C-9F8A-46F6-9765-8D9A9B67C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07946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601C21-8974-518E-D196-A07EC884C9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0469880" y="438150"/>
            <a:ext cx="3154680" cy="697420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6678BB-2DAB-E844-1089-C7AB75F0B5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05840" y="438150"/>
            <a:ext cx="9281160" cy="697420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EAEBB6-120E-63FE-1D2F-AE577D4D6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27CD-C8D6-47CE-9B87-E068B7F7EF73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E988C3-B1C1-5BDE-3FB2-5D9727C42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EB13CE-3003-BA81-2D6E-44D83985A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99D0C-9F8A-46F6-9765-8D9A9B67C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86237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849D49E-7E27-6CF3-2968-86B963F5A7C4}"/>
              </a:ext>
            </a:extLst>
          </p:cNvPr>
          <p:cNvSpPr/>
          <p:nvPr userDrawn="1"/>
        </p:nvSpPr>
        <p:spPr>
          <a:xfrm>
            <a:off x="13657758" y="7466629"/>
            <a:ext cx="972642" cy="762971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32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226020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49121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9029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18904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55172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90691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79220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A1DB1-533D-C5A2-A874-790D59631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B46F13-86AC-B46A-A064-9836C45308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DFA63E-5746-4767-9EB4-82E34F9C7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27CD-C8D6-47CE-9B87-E068B7F7EF73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D4BF0B-E231-0FF7-4926-236A9995C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362793-6723-91EF-CE65-0F927F8D2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99D0C-9F8A-46F6-9765-8D9A9B67C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553190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529765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2762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5A16A-1513-33E3-DD5D-D25B36498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8220" y="2051686"/>
            <a:ext cx="12618720" cy="3423284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7D0143-792F-8A7C-8D11-036CF780F5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98220" y="5507356"/>
            <a:ext cx="12618720" cy="1800224"/>
          </a:xfrm>
        </p:spPr>
        <p:txBody>
          <a:bodyPr/>
          <a:lstStyle>
            <a:lvl1pPr marL="0" indent="0">
              <a:buNone/>
              <a:defRPr sz="2880">
                <a:solidFill>
                  <a:schemeClr val="tx1">
                    <a:tint val="82000"/>
                  </a:schemeClr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82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3D3EFD-BA16-4A5D-54C7-82765E4A1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27CD-C8D6-47CE-9B87-E068B7F7EF73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23FB3B-CB9B-5B79-D158-96E538979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54B6EE-E3E1-7DE0-AAB1-303F48A37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99D0C-9F8A-46F6-9765-8D9A9B67C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67832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52641-6EF6-3FDA-7122-DD29E2BA2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4D36A1-611D-31C2-E92D-3C9E01CE6D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05840" y="2190750"/>
            <a:ext cx="6217920" cy="52216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B9F66F-68B8-36CE-3C76-CDF3C0A758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406640" y="2190750"/>
            <a:ext cx="6217920" cy="52216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E81B9C-CF42-A5D9-ABBD-E3D404C38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27CD-C8D6-47CE-9B87-E068B7F7EF73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89E6D2-BF45-D0B5-92B7-27BFF79E6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F58269-AB34-AE9B-8579-138593E81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99D0C-9F8A-46F6-9765-8D9A9B67C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04881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16D66-1BE8-10BC-4C8D-8B5A9B5CF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746" y="438150"/>
            <a:ext cx="12618720" cy="159067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EE4361-45CB-DC1C-6B7B-7E4F4D30F3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7746" y="2017396"/>
            <a:ext cx="6189344" cy="98869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612CF9-E47D-66EA-2884-8BD2AA6637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07746" y="3006090"/>
            <a:ext cx="6189344" cy="44215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6E6CAB-42B8-EA06-5607-F9BF249EF6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06640" y="2017396"/>
            <a:ext cx="6219826" cy="98869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FD7F51-DF88-3125-98B1-F63A023E4E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06640" y="3006090"/>
            <a:ext cx="6219826" cy="44215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77A793-E4DD-5D3A-2238-4BD83C73F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27CD-C8D6-47CE-9B87-E068B7F7EF73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D1E754-7D50-A245-2C4D-727026127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7B0113-F125-6EAF-B74A-A3458E846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99D0C-9F8A-46F6-9765-8D9A9B67C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05091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F5F76-B442-547E-A811-37FDA0898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591B1F-B5B0-AD2C-857A-8636A4EFE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27CD-C8D6-47CE-9B87-E068B7F7EF73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942EB8-FC2A-27E0-92E7-FF37E8477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EDCEEC-39C2-168E-C4D0-51B705347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99D0C-9F8A-46F6-9765-8D9A9B67C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2233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75D30F-E1F3-C694-DE7E-6BF2D7E5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27CD-C8D6-47CE-9B87-E068B7F7EF73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F2ADC4-DCE8-D52A-C646-EAAC1860C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CEC581-2B8C-A361-C54D-A67841889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99D0C-9F8A-46F6-9765-8D9A9B67C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386599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1DE99-E888-11F9-15B4-3428FABDE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746" y="548640"/>
            <a:ext cx="4718684" cy="192024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86B2E-ED2C-CA5F-C437-BFF8E1189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9826" y="1184911"/>
            <a:ext cx="7406640" cy="5848350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BD2C21-AC6D-3BD9-55D6-3C1F905B9D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07746" y="2468880"/>
            <a:ext cx="4718684" cy="4573906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22E51C-D563-88B4-D3D2-FC1F8EDC3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27CD-C8D6-47CE-9B87-E068B7F7EF73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955FD1-462A-4C74-EE2E-D76BB336E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3FF200-D088-DD79-35C5-EEF456561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99D0C-9F8A-46F6-9765-8D9A9B67C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134873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7A41B-3428-41C0-9497-43E936E8A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746" y="548640"/>
            <a:ext cx="4718684" cy="192024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3B87CC-DF15-8537-F92F-5E3B07E26C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19826" y="1184911"/>
            <a:ext cx="7406640" cy="5848350"/>
          </a:xfrm>
        </p:spPr>
        <p:txBody>
          <a:bodyPr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18EC36-813D-7A4F-6E2F-670FF9F915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07746" y="2468880"/>
            <a:ext cx="4718684" cy="4573906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32C694-1E55-3CA2-AD2A-F996AEC16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627CD-C8D6-47CE-9B87-E068B7F7EF73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1ACA76-1D89-74CC-BD3E-88AB54FC0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FF1760-0193-7288-ECE8-E487BB1B0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99D0C-9F8A-46F6-9765-8D9A9B67C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46033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4EBB05-74F0-7FD5-43CE-86CAB1964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438150"/>
            <a:ext cx="12618720" cy="1590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CA7D07-49FA-5E40-42EE-FE4BBCAFC3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5840" y="2190750"/>
            <a:ext cx="12618720" cy="5221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340358-2E98-B030-2122-F40D4BEE0A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5840" y="7627621"/>
            <a:ext cx="329184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3B627CD-C8D6-47CE-9B87-E068B7F7EF73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4263FA-DC2C-882A-9E51-8BD7A5A247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0" y="7627621"/>
            <a:ext cx="493776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DDC187-FE76-AF7E-5A47-BDB5F9183E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32720" y="7627621"/>
            <a:ext cx="329184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1099D0C-9F8A-46F6-9765-8D9A9B67C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558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</p:sldLayoutIdLst>
  <p:hf sldNum="0" hdr="0" ftr="0" dt="0"/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350198" y="1971913"/>
            <a:ext cx="7416403" cy="28051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b="1" dirty="0">
                <a:solidFill>
                  <a:srgbClr val="000000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Constraints and Conditional Statements in Python – Complete Guide</a:t>
            </a:r>
            <a:endParaRPr lang="en-US" sz="4400" dirty="0"/>
          </a:p>
        </p:txBody>
      </p:sp>
      <p:sp>
        <p:nvSpPr>
          <p:cNvPr id="4" name="Text 1"/>
          <p:cNvSpPr/>
          <p:nvPr/>
        </p:nvSpPr>
        <p:spPr>
          <a:xfrm>
            <a:off x="6350198" y="5147191"/>
            <a:ext cx="7416403" cy="111049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1900" dirty="0">
                <a:solidFill>
                  <a:srgbClr val="3D3838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A comprehensive guide to understanding how constraints work as rules in programming and how conditional statements enforce them to create safe, correct, and predictable programs.</a:t>
            </a:r>
            <a:endParaRPr lang="en-US" sz="19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3798" y="880348"/>
            <a:ext cx="7368183" cy="4907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850"/>
              </a:lnSpc>
              <a:buNone/>
            </a:pPr>
            <a:r>
              <a:rPr lang="en-US" sz="3050" b="1" dirty="0">
                <a:solidFill>
                  <a:srgbClr val="000000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Quick Decision Pattern Cheat Sheet</a:t>
            </a:r>
            <a:endParaRPr lang="en-US" sz="3050" dirty="0"/>
          </a:p>
        </p:txBody>
      </p:sp>
      <p:sp>
        <p:nvSpPr>
          <p:cNvPr id="3" name="Shape 1"/>
          <p:cNvSpPr/>
          <p:nvPr/>
        </p:nvSpPr>
        <p:spPr>
          <a:xfrm>
            <a:off x="863798" y="1716643"/>
            <a:ext cx="12902803" cy="2904173"/>
          </a:xfrm>
          <a:prstGeom prst="roundRect">
            <a:avLst>
              <a:gd name="adj" fmla="val 892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4" name="Shape 2"/>
          <p:cNvSpPr/>
          <p:nvPr/>
        </p:nvSpPr>
        <p:spPr>
          <a:xfrm>
            <a:off x="871418" y="1724263"/>
            <a:ext cx="12887563" cy="48148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5" name="Text 3"/>
          <p:cNvSpPr/>
          <p:nvPr/>
        </p:nvSpPr>
        <p:spPr>
          <a:xfrm>
            <a:off x="1044178" y="1835468"/>
            <a:ext cx="6094452" cy="2590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350" b="1" dirty="0">
                <a:solidFill>
                  <a:srgbClr val="3D3838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Need</a:t>
            </a:r>
            <a:endParaRPr lang="en-US" sz="1350" dirty="0"/>
          </a:p>
        </p:txBody>
      </p:sp>
      <p:sp>
        <p:nvSpPr>
          <p:cNvPr id="6" name="Text 4"/>
          <p:cNvSpPr/>
          <p:nvPr/>
        </p:nvSpPr>
        <p:spPr>
          <a:xfrm>
            <a:off x="7491770" y="1835468"/>
            <a:ext cx="6094452" cy="2590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350" b="1" dirty="0">
                <a:solidFill>
                  <a:srgbClr val="3D3838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Use</a:t>
            </a:r>
            <a:endParaRPr lang="en-US" sz="1350" dirty="0"/>
          </a:p>
        </p:txBody>
      </p:sp>
      <p:sp>
        <p:nvSpPr>
          <p:cNvPr id="7" name="Shape 5"/>
          <p:cNvSpPr/>
          <p:nvPr/>
        </p:nvSpPr>
        <p:spPr>
          <a:xfrm>
            <a:off x="871418" y="2205752"/>
            <a:ext cx="12887563" cy="481489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8" name="Text 6"/>
          <p:cNvSpPr/>
          <p:nvPr/>
        </p:nvSpPr>
        <p:spPr>
          <a:xfrm>
            <a:off x="1044178" y="2316956"/>
            <a:ext cx="6094452" cy="2590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350" dirty="0">
                <a:solidFill>
                  <a:srgbClr val="3D3838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Enforce or check a constraint</a:t>
            </a:r>
            <a:endParaRPr lang="en-US" sz="1350" dirty="0"/>
          </a:p>
        </p:txBody>
      </p:sp>
      <p:sp>
        <p:nvSpPr>
          <p:cNvPr id="9" name="Text 7"/>
          <p:cNvSpPr/>
          <p:nvPr/>
        </p:nvSpPr>
        <p:spPr>
          <a:xfrm>
            <a:off x="7491770" y="2316956"/>
            <a:ext cx="6094452" cy="2590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350" dirty="0">
                <a:solidFill>
                  <a:srgbClr val="2D2E34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if or if / else</a:t>
            </a:r>
            <a:endParaRPr lang="en-US" sz="1350" dirty="0"/>
          </a:p>
        </p:txBody>
      </p:sp>
      <p:sp>
        <p:nvSpPr>
          <p:cNvPr id="10" name="Shape 8"/>
          <p:cNvSpPr/>
          <p:nvPr/>
        </p:nvSpPr>
        <p:spPr>
          <a:xfrm>
            <a:off x="871418" y="2687241"/>
            <a:ext cx="12887563" cy="48148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1" name="Text 9"/>
          <p:cNvSpPr/>
          <p:nvPr/>
        </p:nvSpPr>
        <p:spPr>
          <a:xfrm>
            <a:off x="1044178" y="2798445"/>
            <a:ext cx="6094452" cy="2590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350" dirty="0">
                <a:solidFill>
                  <a:srgbClr val="3D3838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Maybe do something</a:t>
            </a:r>
            <a:endParaRPr lang="en-US" sz="1350" dirty="0"/>
          </a:p>
        </p:txBody>
      </p:sp>
      <p:sp>
        <p:nvSpPr>
          <p:cNvPr id="12" name="Text 10"/>
          <p:cNvSpPr/>
          <p:nvPr/>
        </p:nvSpPr>
        <p:spPr>
          <a:xfrm>
            <a:off x="7491770" y="2798445"/>
            <a:ext cx="6094452" cy="2590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350" dirty="0">
                <a:solidFill>
                  <a:srgbClr val="2D2E34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single if</a:t>
            </a:r>
            <a:endParaRPr lang="en-US" sz="1350" dirty="0"/>
          </a:p>
        </p:txBody>
      </p:sp>
      <p:sp>
        <p:nvSpPr>
          <p:cNvPr id="13" name="Shape 11"/>
          <p:cNvSpPr/>
          <p:nvPr/>
        </p:nvSpPr>
        <p:spPr>
          <a:xfrm>
            <a:off x="871418" y="3168729"/>
            <a:ext cx="12887563" cy="481489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4" name="Text 12"/>
          <p:cNvSpPr/>
          <p:nvPr/>
        </p:nvSpPr>
        <p:spPr>
          <a:xfrm>
            <a:off x="1044178" y="3279934"/>
            <a:ext cx="6094452" cy="2590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350" dirty="0">
                <a:solidFill>
                  <a:srgbClr val="3D3838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Exactly one of two</a:t>
            </a:r>
            <a:endParaRPr lang="en-US" sz="1350" dirty="0"/>
          </a:p>
        </p:txBody>
      </p:sp>
      <p:sp>
        <p:nvSpPr>
          <p:cNvPr id="15" name="Text 13"/>
          <p:cNvSpPr/>
          <p:nvPr/>
        </p:nvSpPr>
        <p:spPr>
          <a:xfrm>
            <a:off x="7491770" y="3279934"/>
            <a:ext cx="6094452" cy="2590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350" dirty="0">
                <a:solidFill>
                  <a:srgbClr val="2D2E34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if / else</a:t>
            </a:r>
            <a:endParaRPr lang="en-US" sz="1350" dirty="0"/>
          </a:p>
        </p:txBody>
      </p:sp>
      <p:sp>
        <p:nvSpPr>
          <p:cNvPr id="16" name="Shape 14"/>
          <p:cNvSpPr/>
          <p:nvPr/>
        </p:nvSpPr>
        <p:spPr>
          <a:xfrm>
            <a:off x="871418" y="3650218"/>
            <a:ext cx="12887563" cy="48148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7" name="Text 15"/>
          <p:cNvSpPr/>
          <p:nvPr/>
        </p:nvSpPr>
        <p:spPr>
          <a:xfrm>
            <a:off x="1044178" y="3761423"/>
            <a:ext cx="6094452" cy="2590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350" dirty="0">
                <a:solidFill>
                  <a:srgbClr val="3D3838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One of many (first true)</a:t>
            </a:r>
            <a:endParaRPr lang="en-US" sz="1350" dirty="0"/>
          </a:p>
        </p:txBody>
      </p:sp>
      <p:sp>
        <p:nvSpPr>
          <p:cNvPr id="18" name="Text 16"/>
          <p:cNvSpPr/>
          <p:nvPr/>
        </p:nvSpPr>
        <p:spPr>
          <a:xfrm>
            <a:off x="7491770" y="3761423"/>
            <a:ext cx="6094452" cy="2590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350" dirty="0">
                <a:solidFill>
                  <a:srgbClr val="2D2E34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if / elif / else</a:t>
            </a:r>
            <a:endParaRPr lang="en-US" sz="1350" dirty="0"/>
          </a:p>
        </p:txBody>
      </p:sp>
      <p:sp>
        <p:nvSpPr>
          <p:cNvPr id="19" name="Shape 17"/>
          <p:cNvSpPr/>
          <p:nvPr/>
        </p:nvSpPr>
        <p:spPr>
          <a:xfrm>
            <a:off x="871418" y="4131707"/>
            <a:ext cx="12887563" cy="481489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20" name="Text 18"/>
          <p:cNvSpPr/>
          <p:nvPr/>
        </p:nvSpPr>
        <p:spPr>
          <a:xfrm>
            <a:off x="1044178" y="4242911"/>
            <a:ext cx="6094452" cy="2590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350" dirty="0">
                <a:solidFill>
                  <a:srgbClr val="3D3838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One of many (same subject)</a:t>
            </a:r>
            <a:endParaRPr lang="en-US" sz="1350" dirty="0"/>
          </a:p>
        </p:txBody>
      </p:sp>
      <p:sp>
        <p:nvSpPr>
          <p:cNvPr id="21" name="Text 19"/>
          <p:cNvSpPr/>
          <p:nvPr/>
        </p:nvSpPr>
        <p:spPr>
          <a:xfrm>
            <a:off x="7491770" y="4242911"/>
            <a:ext cx="6094452" cy="2590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350" dirty="0">
                <a:solidFill>
                  <a:srgbClr val="2D2E34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match</a:t>
            </a:r>
            <a:endParaRPr lang="en-US" sz="1350" dirty="0"/>
          </a:p>
        </p:txBody>
      </p:sp>
      <p:sp>
        <p:nvSpPr>
          <p:cNvPr id="22" name="Shape 20"/>
          <p:cNvSpPr/>
          <p:nvPr/>
        </p:nvSpPr>
        <p:spPr>
          <a:xfrm>
            <a:off x="863798" y="4815126"/>
            <a:ext cx="6364962" cy="2080617"/>
          </a:xfrm>
          <a:prstGeom prst="roundRect">
            <a:avLst>
              <a:gd name="adj" fmla="val 1246"/>
            </a:avLst>
          </a:prstGeom>
          <a:solidFill>
            <a:srgbClr val="F2EEEE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23" name="Text 21"/>
          <p:cNvSpPr/>
          <p:nvPr/>
        </p:nvSpPr>
        <p:spPr>
          <a:xfrm>
            <a:off x="1036558" y="4987885"/>
            <a:ext cx="1963341" cy="2453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r>
              <a:rPr lang="en-US" sz="1500" b="1" dirty="0">
                <a:solidFill>
                  <a:srgbClr val="3D3838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Real-Life Rule</a:t>
            </a:r>
            <a:endParaRPr lang="en-US" sz="1500" dirty="0"/>
          </a:p>
        </p:txBody>
      </p:sp>
      <p:sp>
        <p:nvSpPr>
          <p:cNvPr id="24" name="Text 22"/>
          <p:cNvSpPr/>
          <p:nvPr/>
        </p:nvSpPr>
        <p:spPr>
          <a:xfrm>
            <a:off x="1036558" y="5336858"/>
            <a:ext cx="6019443" cy="2590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350" dirty="0">
                <a:solidFill>
                  <a:srgbClr val="3D3838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Finish homework before play</a:t>
            </a:r>
            <a:endParaRPr lang="en-US" sz="1350" dirty="0"/>
          </a:p>
        </p:txBody>
      </p:sp>
      <p:sp>
        <p:nvSpPr>
          <p:cNvPr id="25" name="Shape 23"/>
          <p:cNvSpPr/>
          <p:nvPr/>
        </p:nvSpPr>
        <p:spPr>
          <a:xfrm>
            <a:off x="7401520" y="4815126"/>
            <a:ext cx="6365081" cy="2080617"/>
          </a:xfrm>
          <a:prstGeom prst="roundRect">
            <a:avLst>
              <a:gd name="adj" fmla="val 1246"/>
            </a:avLst>
          </a:prstGeom>
          <a:solidFill>
            <a:srgbClr val="F2EEEE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26" name="Text 24"/>
          <p:cNvSpPr/>
          <p:nvPr/>
        </p:nvSpPr>
        <p:spPr>
          <a:xfrm>
            <a:off x="7574280" y="4987885"/>
            <a:ext cx="1963341" cy="2453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r>
              <a:rPr lang="en-US" sz="1500" b="1" dirty="0">
                <a:solidFill>
                  <a:srgbClr val="3D3838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Python Constraint</a:t>
            </a:r>
            <a:endParaRPr lang="en-US" sz="1500" dirty="0"/>
          </a:p>
        </p:txBody>
      </p:sp>
      <p:sp>
        <p:nvSpPr>
          <p:cNvPr id="27" name="Shape 25"/>
          <p:cNvSpPr/>
          <p:nvPr/>
        </p:nvSpPr>
        <p:spPr>
          <a:xfrm>
            <a:off x="7574280" y="5427583"/>
            <a:ext cx="6019562" cy="1295400"/>
          </a:xfrm>
          <a:prstGeom prst="roundRect">
            <a:avLst>
              <a:gd name="adj" fmla="val 2001"/>
            </a:avLst>
          </a:prstGeom>
          <a:solidFill>
            <a:srgbClr val="F2F2F2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28" name="Shape 26"/>
          <p:cNvSpPr/>
          <p:nvPr/>
        </p:nvSpPr>
        <p:spPr>
          <a:xfrm>
            <a:off x="7565708" y="5427583"/>
            <a:ext cx="6036707" cy="1295400"/>
          </a:xfrm>
          <a:prstGeom prst="roundRect">
            <a:avLst>
              <a:gd name="adj" fmla="val 2001"/>
            </a:avLst>
          </a:prstGeom>
          <a:solidFill>
            <a:srgbClr val="F2F2F2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29" name="Text 27"/>
          <p:cNvSpPr/>
          <p:nvPr/>
        </p:nvSpPr>
        <p:spPr>
          <a:xfrm>
            <a:off x="7738467" y="5557123"/>
            <a:ext cx="5691188" cy="10363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350" dirty="0">
                <a:solidFill>
                  <a:srgbClr val="3D3838"/>
                </a:solidFill>
                <a:highlight>
                  <a:srgbClr val="F2F2F2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if homework_done:    print("Play time!")else:    print("Finish homework first")</a:t>
            </a:r>
            <a:endParaRPr lang="en-US" sz="1350" dirty="0"/>
          </a:p>
        </p:txBody>
      </p:sp>
      <p:sp>
        <p:nvSpPr>
          <p:cNvPr id="30" name="Text 28"/>
          <p:cNvSpPr/>
          <p:nvPr/>
        </p:nvSpPr>
        <p:spPr>
          <a:xfrm>
            <a:off x="863798" y="7090053"/>
            <a:ext cx="12902803" cy="2590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350" dirty="0">
                <a:solidFill>
                  <a:srgbClr val="3D3838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© 2025 MathCodeLab Team. All Rights Reserved.</a:t>
            </a:r>
            <a:endParaRPr lang="en-US" sz="13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3798" y="1599367"/>
            <a:ext cx="5609749" cy="7012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b="1" dirty="0">
                <a:solidFill>
                  <a:srgbClr val="000000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Constraints First!</a:t>
            </a:r>
            <a:endParaRPr lang="en-US" sz="4400" dirty="0"/>
          </a:p>
        </p:txBody>
      </p:sp>
      <p:sp>
        <p:nvSpPr>
          <p:cNvPr id="3" name="Text 1"/>
          <p:cNvSpPr/>
          <p:nvPr/>
        </p:nvSpPr>
        <p:spPr>
          <a:xfrm>
            <a:off x="863798" y="2670810"/>
            <a:ext cx="5247203" cy="560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400"/>
              </a:lnSpc>
              <a:buNone/>
            </a:pPr>
            <a:r>
              <a:rPr lang="en-US" sz="3500" b="1" dirty="0">
                <a:solidFill>
                  <a:srgbClr val="000000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What are Constraints?</a:t>
            </a:r>
            <a:endParaRPr lang="en-US" sz="3500" dirty="0"/>
          </a:p>
        </p:txBody>
      </p:sp>
      <p:sp>
        <p:nvSpPr>
          <p:cNvPr id="4" name="Text 2"/>
          <p:cNvSpPr/>
          <p:nvPr/>
        </p:nvSpPr>
        <p:spPr>
          <a:xfrm>
            <a:off x="863798" y="3601879"/>
            <a:ext cx="12902803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1900" dirty="0">
                <a:solidFill>
                  <a:srgbClr val="3D3838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Constraints are </a:t>
            </a:r>
            <a:r>
              <a:rPr lang="en-US" sz="1900" b="1" dirty="0">
                <a:solidFill>
                  <a:srgbClr val="3D3838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rules or limits</a:t>
            </a:r>
            <a:r>
              <a:rPr lang="en-US" sz="1900" dirty="0">
                <a:solidFill>
                  <a:srgbClr val="3D3838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that tell us what values are acceptable in a system.</a:t>
            </a:r>
            <a:endParaRPr lang="en-US" sz="1900" dirty="0"/>
          </a:p>
        </p:txBody>
      </p:sp>
      <p:sp>
        <p:nvSpPr>
          <p:cNvPr id="5" name="Shape 3"/>
          <p:cNvSpPr/>
          <p:nvPr/>
        </p:nvSpPr>
        <p:spPr>
          <a:xfrm>
            <a:off x="863798" y="4249698"/>
            <a:ext cx="4136350" cy="1732598"/>
          </a:xfrm>
          <a:prstGeom prst="roundRect">
            <a:avLst>
              <a:gd name="adj" fmla="val 2137"/>
            </a:avLst>
          </a:prstGeom>
          <a:solidFill>
            <a:srgbClr val="F2EEEE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6" name="Text 4"/>
          <p:cNvSpPr/>
          <p:nvPr/>
        </p:nvSpPr>
        <p:spPr>
          <a:xfrm>
            <a:off x="1110615" y="4496514"/>
            <a:ext cx="2804874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D3838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Real Life</a:t>
            </a:r>
            <a:endParaRPr lang="en-US" sz="2200" dirty="0"/>
          </a:p>
        </p:txBody>
      </p:sp>
      <p:sp>
        <p:nvSpPr>
          <p:cNvPr id="7" name="Text 5"/>
          <p:cNvSpPr/>
          <p:nvPr/>
        </p:nvSpPr>
        <p:spPr>
          <a:xfrm>
            <a:off x="1110615" y="4995148"/>
            <a:ext cx="3642717" cy="74033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1900" dirty="0">
                <a:solidFill>
                  <a:srgbClr val="3D3838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"You must be at least 16 to ride this roller coaster."</a:t>
            </a:r>
            <a:endParaRPr lang="en-US" sz="1900" dirty="0"/>
          </a:p>
        </p:txBody>
      </p:sp>
      <p:sp>
        <p:nvSpPr>
          <p:cNvPr id="8" name="Shape 6"/>
          <p:cNvSpPr/>
          <p:nvPr/>
        </p:nvSpPr>
        <p:spPr>
          <a:xfrm>
            <a:off x="5246965" y="4249698"/>
            <a:ext cx="4136350" cy="1732598"/>
          </a:xfrm>
          <a:prstGeom prst="roundRect">
            <a:avLst>
              <a:gd name="adj" fmla="val 2137"/>
            </a:avLst>
          </a:prstGeom>
          <a:solidFill>
            <a:srgbClr val="F2EEEE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9" name="Text 7"/>
          <p:cNvSpPr/>
          <p:nvPr/>
        </p:nvSpPr>
        <p:spPr>
          <a:xfrm>
            <a:off x="5493782" y="4496514"/>
            <a:ext cx="2804874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D3838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Math</a:t>
            </a:r>
            <a:endParaRPr lang="en-US" sz="2200" dirty="0"/>
          </a:p>
        </p:txBody>
      </p:sp>
      <p:sp>
        <p:nvSpPr>
          <p:cNvPr id="10" name="Text 8"/>
          <p:cNvSpPr/>
          <p:nvPr/>
        </p:nvSpPr>
        <p:spPr>
          <a:xfrm>
            <a:off x="5493782" y="4995148"/>
            <a:ext cx="3642717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1900" dirty="0">
                <a:solidFill>
                  <a:srgbClr val="3D3838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"x must be between 1 and 100."</a:t>
            </a:r>
            <a:endParaRPr lang="en-US" sz="1900" dirty="0"/>
          </a:p>
        </p:txBody>
      </p:sp>
      <p:sp>
        <p:nvSpPr>
          <p:cNvPr id="11" name="Shape 9"/>
          <p:cNvSpPr/>
          <p:nvPr/>
        </p:nvSpPr>
        <p:spPr>
          <a:xfrm>
            <a:off x="9630132" y="4249698"/>
            <a:ext cx="4136350" cy="1732598"/>
          </a:xfrm>
          <a:prstGeom prst="roundRect">
            <a:avLst>
              <a:gd name="adj" fmla="val 2137"/>
            </a:avLst>
          </a:prstGeom>
          <a:solidFill>
            <a:srgbClr val="F2EEEE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2" name="Text 10"/>
          <p:cNvSpPr/>
          <p:nvPr/>
        </p:nvSpPr>
        <p:spPr>
          <a:xfrm>
            <a:off x="9876949" y="4496514"/>
            <a:ext cx="2804874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D3838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Programming</a:t>
            </a:r>
            <a:endParaRPr lang="en-US" sz="2200" dirty="0"/>
          </a:p>
        </p:txBody>
      </p:sp>
      <p:sp>
        <p:nvSpPr>
          <p:cNvPr id="13" name="Text 11"/>
          <p:cNvSpPr/>
          <p:nvPr/>
        </p:nvSpPr>
        <p:spPr>
          <a:xfrm>
            <a:off x="9876949" y="4995148"/>
            <a:ext cx="3642717" cy="74033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1900" dirty="0">
                <a:solidFill>
                  <a:srgbClr val="3D3838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"Password must be at least 8 characters."</a:t>
            </a:r>
            <a:endParaRPr lang="en-US" sz="1900" dirty="0"/>
          </a:p>
        </p:txBody>
      </p:sp>
      <p:sp>
        <p:nvSpPr>
          <p:cNvPr id="14" name="Text 12"/>
          <p:cNvSpPr/>
          <p:nvPr/>
        </p:nvSpPr>
        <p:spPr>
          <a:xfrm>
            <a:off x="863798" y="6259949"/>
            <a:ext cx="12902803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1900" dirty="0">
                <a:solidFill>
                  <a:srgbClr val="3D3838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They describe the boundaries within which everything works correctly.</a:t>
            </a:r>
            <a:endParaRPr lang="en-US" sz="19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3798" y="1173480"/>
            <a:ext cx="7556778" cy="560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400"/>
              </a:lnSpc>
              <a:buNone/>
            </a:pPr>
            <a:r>
              <a:rPr lang="en-US" sz="3500" b="1" dirty="0">
                <a:solidFill>
                  <a:srgbClr val="000000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Why are Constraints Important?</a:t>
            </a:r>
            <a:endParaRPr lang="en-US" sz="3500" dirty="0"/>
          </a:p>
        </p:txBody>
      </p:sp>
      <p:sp>
        <p:nvSpPr>
          <p:cNvPr id="3" name="Text 1"/>
          <p:cNvSpPr/>
          <p:nvPr/>
        </p:nvSpPr>
        <p:spPr>
          <a:xfrm>
            <a:off x="863798" y="2228017"/>
            <a:ext cx="12902803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1900" dirty="0">
                <a:solidFill>
                  <a:srgbClr val="3D3838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Constraints help keep our programs:</a:t>
            </a:r>
            <a:endParaRPr lang="en-US" sz="1900" dirty="0"/>
          </a:p>
        </p:txBody>
      </p:sp>
      <p:sp>
        <p:nvSpPr>
          <p:cNvPr id="4" name="Shape 2"/>
          <p:cNvSpPr/>
          <p:nvPr/>
        </p:nvSpPr>
        <p:spPr>
          <a:xfrm>
            <a:off x="863798" y="2875836"/>
            <a:ext cx="555308" cy="555308"/>
          </a:xfrm>
          <a:prstGeom prst="roundRect">
            <a:avLst>
              <a:gd name="adj" fmla="val 6667"/>
            </a:avLst>
          </a:prstGeom>
          <a:solidFill>
            <a:srgbClr val="F2EEEE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5" name="Text 3"/>
          <p:cNvSpPr/>
          <p:nvPr/>
        </p:nvSpPr>
        <p:spPr>
          <a:xfrm>
            <a:off x="1665923" y="2960608"/>
            <a:ext cx="2804874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D3838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Safe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1665923" y="3459242"/>
            <a:ext cx="3293150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1900" dirty="0">
                <a:solidFill>
                  <a:srgbClr val="3D3838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They don't allow wrong inputs</a:t>
            </a:r>
            <a:endParaRPr lang="en-US" sz="1900" dirty="0"/>
          </a:p>
        </p:txBody>
      </p:sp>
      <p:sp>
        <p:nvSpPr>
          <p:cNvPr id="7" name="Shape 5"/>
          <p:cNvSpPr/>
          <p:nvPr/>
        </p:nvSpPr>
        <p:spPr>
          <a:xfrm>
            <a:off x="5267563" y="2875836"/>
            <a:ext cx="555308" cy="555308"/>
          </a:xfrm>
          <a:prstGeom prst="roundRect">
            <a:avLst>
              <a:gd name="adj" fmla="val 6667"/>
            </a:avLst>
          </a:prstGeom>
          <a:solidFill>
            <a:srgbClr val="F2EEEE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8" name="Text 6"/>
          <p:cNvSpPr/>
          <p:nvPr/>
        </p:nvSpPr>
        <p:spPr>
          <a:xfrm>
            <a:off x="6069687" y="2960608"/>
            <a:ext cx="2804874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D3838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Correct</a:t>
            </a:r>
            <a:endParaRPr lang="en-US" sz="2200" dirty="0"/>
          </a:p>
        </p:txBody>
      </p:sp>
      <p:sp>
        <p:nvSpPr>
          <p:cNvPr id="9" name="Text 7"/>
          <p:cNvSpPr/>
          <p:nvPr/>
        </p:nvSpPr>
        <p:spPr>
          <a:xfrm>
            <a:off x="6069687" y="3459242"/>
            <a:ext cx="3293150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1900" dirty="0">
                <a:solidFill>
                  <a:srgbClr val="3D3838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Answers follow the rules</a:t>
            </a:r>
            <a:endParaRPr lang="en-US" sz="1900" dirty="0"/>
          </a:p>
        </p:txBody>
      </p:sp>
      <p:sp>
        <p:nvSpPr>
          <p:cNvPr id="10" name="Shape 8"/>
          <p:cNvSpPr/>
          <p:nvPr/>
        </p:nvSpPr>
        <p:spPr>
          <a:xfrm>
            <a:off x="9671328" y="2875836"/>
            <a:ext cx="555308" cy="555308"/>
          </a:xfrm>
          <a:prstGeom prst="roundRect">
            <a:avLst>
              <a:gd name="adj" fmla="val 6667"/>
            </a:avLst>
          </a:prstGeom>
          <a:solidFill>
            <a:srgbClr val="F2EEEE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1" name="Text 9"/>
          <p:cNvSpPr/>
          <p:nvPr/>
        </p:nvSpPr>
        <p:spPr>
          <a:xfrm>
            <a:off x="10473452" y="2960608"/>
            <a:ext cx="2962632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D3838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Fair and Predictable</a:t>
            </a:r>
            <a:endParaRPr lang="en-US" sz="2200" dirty="0"/>
          </a:p>
        </p:txBody>
      </p:sp>
      <p:sp>
        <p:nvSpPr>
          <p:cNvPr id="12" name="Text 10"/>
          <p:cNvSpPr/>
          <p:nvPr/>
        </p:nvSpPr>
        <p:spPr>
          <a:xfrm>
            <a:off x="10473452" y="3459242"/>
            <a:ext cx="3293150" cy="74033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1900" dirty="0">
                <a:solidFill>
                  <a:srgbClr val="3D3838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Everyone plays by the same rules</a:t>
            </a:r>
            <a:endParaRPr lang="en-US" sz="1900" dirty="0"/>
          </a:p>
        </p:txBody>
      </p:sp>
      <p:sp>
        <p:nvSpPr>
          <p:cNvPr id="13" name="Text 11"/>
          <p:cNvSpPr/>
          <p:nvPr/>
        </p:nvSpPr>
        <p:spPr>
          <a:xfrm>
            <a:off x="863798" y="4477226"/>
            <a:ext cx="12902803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1900" dirty="0">
                <a:solidFill>
                  <a:srgbClr val="3D3838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Without constraints:</a:t>
            </a:r>
            <a:endParaRPr lang="en-US" sz="1900" dirty="0"/>
          </a:p>
        </p:txBody>
      </p:sp>
      <p:sp>
        <p:nvSpPr>
          <p:cNvPr id="14" name="Text 12"/>
          <p:cNvSpPr/>
          <p:nvPr/>
        </p:nvSpPr>
        <p:spPr>
          <a:xfrm>
            <a:off x="863798" y="5125045"/>
            <a:ext cx="12902803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900"/>
              </a:lnSpc>
              <a:buSzPct val="100000"/>
              <a:buChar char="•"/>
            </a:pPr>
            <a:r>
              <a:rPr lang="en-US" sz="1900" dirty="0">
                <a:solidFill>
                  <a:srgbClr val="3D3838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An age of -5 years doesn't make sense.</a:t>
            </a:r>
            <a:endParaRPr lang="en-US" sz="1900" dirty="0"/>
          </a:p>
        </p:txBody>
      </p:sp>
      <p:sp>
        <p:nvSpPr>
          <p:cNvPr id="15" name="Text 13"/>
          <p:cNvSpPr/>
          <p:nvPr/>
        </p:nvSpPr>
        <p:spPr>
          <a:xfrm>
            <a:off x="863798" y="5581531"/>
            <a:ext cx="12902803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900"/>
              </a:lnSpc>
              <a:buSzPct val="100000"/>
              <a:buChar char="•"/>
            </a:pPr>
            <a:r>
              <a:rPr lang="en-US" sz="1900" dirty="0">
                <a:solidFill>
                  <a:srgbClr val="3D3838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A score of 200 in a game with max 100 would break fairness.</a:t>
            </a:r>
            <a:endParaRPr lang="en-US" sz="1900" dirty="0"/>
          </a:p>
        </p:txBody>
      </p:sp>
      <p:sp>
        <p:nvSpPr>
          <p:cNvPr id="16" name="Text 14"/>
          <p:cNvSpPr/>
          <p:nvPr/>
        </p:nvSpPr>
        <p:spPr>
          <a:xfrm>
            <a:off x="863798" y="6038017"/>
            <a:ext cx="12902803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900"/>
              </a:lnSpc>
              <a:buSzPct val="100000"/>
              <a:buChar char="•"/>
            </a:pPr>
            <a:r>
              <a:rPr lang="en-US" sz="1900" dirty="0">
                <a:solidFill>
                  <a:srgbClr val="3D3838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An empty password would not keep accounts safe.</a:t>
            </a:r>
            <a:endParaRPr lang="en-US" sz="1900" dirty="0"/>
          </a:p>
        </p:txBody>
      </p:sp>
      <p:sp>
        <p:nvSpPr>
          <p:cNvPr id="17" name="Text 15"/>
          <p:cNvSpPr/>
          <p:nvPr/>
        </p:nvSpPr>
        <p:spPr>
          <a:xfrm>
            <a:off x="863798" y="6685836"/>
            <a:ext cx="12902803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1900" dirty="0">
                <a:solidFill>
                  <a:srgbClr val="3D3838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Just like classroom rules keep order, </a:t>
            </a:r>
            <a:r>
              <a:rPr lang="en-US" sz="1900" b="1" dirty="0">
                <a:solidFill>
                  <a:srgbClr val="3D3838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constraints keep programs running smoothly</a:t>
            </a:r>
            <a:r>
              <a:rPr lang="en-US" sz="1900" dirty="0">
                <a:solidFill>
                  <a:srgbClr val="3D3838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.</a:t>
            </a:r>
            <a:endParaRPr lang="en-US" sz="19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3798" y="830580"/>
            <a:ext cx="5053251" cy="3645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250" b="1" dirty="0">
                <a:solidFill>
                  <a:srgbClr val="000000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How Do We Enforce Constraints?</a:t>
            </a:r>
            <a:endParaRPr lang="en-US" sz="2250" dirty="0"/>
          </a:p>
        </p:txBody>
      </p:sp>
      <p:sp>
        <p:nvSpPr>
          <p:cNvPr id="3" name="Text 1"/>
          <p:cNvSpPr/>
          <p:nvPr/>
        </p:nvSpPr>
        <p:spPr>
          <a:xfrm>
            <a:off x="863798" y="1516023"/>
            <a:ext cx="12902803" cy="2407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50"/>
              </a:lnSpc>
              <a:buNone/>
            </a:pPr>
            <a:r>
              <a:rPr lang="en-US" sz="1250" dirty="0">
                <a:solidFill>
                  <a:srgbClr val="3D3838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This is where </a:t>
            </a:r>
            <a:r>
              <a:rPr lang="en-US" sz="1250" b="1" dirty="0">
                <a:solidFill>
                  <a:srgbClr val="3D3838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Conditional Statements</a:t>
            </a:r>
            <a:r>
              <a:rPr lang="en-US" sz="1250" dirty="0">
                <a:solidFill>
                  <a:srgbClr val="3D3838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step in. They are like </a:t>
            </a:r>
            <a:r>
              <a:rPr lang="en-US" sz="1250" b="1" dirty="0">
                <a:solidFill>
                  <a:srgbClr val="3D3838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gatekeepers</a:t>
            </a:r>
            <a:r>
              <a:rPr lang="en-US" sz="1250" dirty="0">
                <a:solidFill>
                  <a:srgbClr val="3D3838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who check:</a:t>
            </a:r>
            <a:endParaRPr lang="en-US" sz="1250" dirty="0"/>
          </a:p>
        </p:txBody>
      </p:sp>
      <p:sp>
        <p:nvSpPr>
          <p:cNvPr id="4" name="Text 2"/>
          <p:cNvSpPr/>
          <p:nvPr/>
        </p:nvSpPr>
        <p:spPr>
          <a:xfrm>
            <a:off x="863798" y="1937147"/>
            <a:ext cx="12902803" cy="2407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1850"/>
              </a:lnSpc>
              <a:buSzPct val="100000"/>
              <a:buChar char="•"/>
            </a:pPr>
            <a:r>
              <a:rPr lang="en-US" sz="1250" dirty="0">
                <a:solidFill>
                  <a:srgbClr val="3D3838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"Does this input follow the rules?"</a:t>
            </a:r>
            <a:endParaRPr lang="en-US" sz="1250" dirty="0"/>
          </a:p>
        </p:txBody>
      </p:sp>
      <p:sp>
        <p:nvSpPr>
          <p:cNvPr id="5" name="Text 3"/>
          <p:cNvSpPr/>
          <p:nvPr/>
        </p:nvSpPr>
        <p:spPr>
          <a:xfrm>
            <a:off x="863798" y="2233970"/>
            <a:ext cx="12902803" cy="2407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1850"/>
              </a:lnSpc>
              <a:buSzPct val="100000"/>
              <a:buChar char="•"/>
            </a:pPr>
            <a:r>
              <a:rPr lang="en-US" sz="1250" dirty="0">
                <a:solidFill>
                  <a:srgbClr val="3D3838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"If yes, what should we do? If no, what's the correct response?"</a:t>
            </a:r>
            <a:endParaRPr lang="en-US" sz="1250" dirty="0"/>
          </a:p>
        </p:txBody>
      </p:sp>
      <p:sp>
        <p:nvSpPr>
          <p:cNvPr id="6" name="Text 4"/>
          <p:cNvSpPr/>
          <p:nvPr/>
        </p:nvSpPr>
        <p:spPr>
          <a:xfrm>
            <a:off x="863798" y="2715339"/>
            <a:ext cx="1823085" cy="2277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750"/>
              </a:lnSpc>
              <a:buNone/>
            </a:pPr>
            <a:r>
              <a:rPr lang="en-US" sz="1400" b="1" dirty="0">
                <a:solidFill>
                  <a:srgbClr val="000000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Example:</a:t>
            </a:r>
            <a:endParaRPr lang="en-US" sz="1400" dirty="0"/>
          </a:p>
        </p:txBody>
      </p:sp>
      <p:sp>
        <p:nvSpPr>
          <p:cNvPr id="7" name="Shape 5"/>
          <p:cNvSpPr/>
          <p:nvPr/>
        </p:nvSpPr>
        <p:spPr>
          <a:xfrm>
            <a:off x="863798" y="3183731"/>
            <a:ext cx="12902803" cy="1925717"/>
          </a:xfrm>
          <a:prstGeom prst="roundRect">
            <a:avLst>
              <a:gd name="adj" fmla="val 1250"/>
            </a:avLst>
          </a:prstGeom>
          <a:solidFill>
            <a:srgbClr val="F2F2F2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8" name="Shape 6"/>
          <p:cNvSpPr/>
          <p:nvPr/>
        </p:nvSpPr>
        <p:spPr>
          <a:xfrm>
            <a:off x="855821" y="3183731"/>
            <a:ext cx="12918758" cy="1925717"/>
          </a:xfrm>
          <a:prstGeom prst="roundRect">
            <a:avLst>
              <a:gd name="adj" fmla="val 1250"/>
            </a:avLst>
          </a:prstGeom>
          <a:solidFill>
            <a:srgbClr val="F2F2F2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9" name="Text 7"/>
          <p:cNvSpPr/>
          <p:nvPr/>
        </p:nvSpPr>
        <p:spPr>
          <a:xfrm>
            <a:off x="1016198" y="3303984"/>
            <a:ext cx="12598003" cy="168521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850"/>
              </a:lnSpc>
              <a:buNone/>
            </a:pPr>
            <a:r>
              <a:rPr lang="en-US" sz="1250" dirty="0">
                <a:solidFill>
                  <a:srgbClr val="3D3838"/>
                </a:solidFill>
                <a:highlight>
                  <a:srgbClr val="F2F2F2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age = int(input("Enter your age: "))if age &lt; 0:    print("Age cannot be negative.")  # Enforcing constraintelif age &lt; 18:    print("You are not eligible to vote yet.")else:    print("You can vote!")</a:t>
            </a:r>
            <a:endParaRPr lang="en-US" sz="1250" dirty="0"/>
          </a:p>
        </p:txBody>
      </p:sp>
      <p:sp>
        <p:nvSpPr>
          <p:cNvPr id="10" name="Text 8"/>
          <p:cNvSpPr/>
          <p:nvPr/>
        </p:nvSpPr>
        <p:spPr>
          <a:xfrm>
            <a:off x="863798" y="5289828"/>
            <a:ext cx="12902803" cy="2407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50"/>
              </a:lnSpc>
              <a:buNone/>
            </a:pPr>
            <a:r>
              <a:rPr lang="en-US" sz="1250" dirty="0">
                <a:solidFill>
                  <a:srgbClr val="3D3838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Here:</a:t>
            </a:r>
            <a:endParaRPr lang="en-US" sz="1250" dirty="0"/>
          </a:p>
        </p:txBody>
      </p:sp>
      <p:sp>
        <p:nvSpPr>
          <p:cNvPr id="11" name="Text 9"/>
          <p:cNvSpPr/>
          <p:nvPr/>
        </p:nvSpPr>
        <p:spPr>
          <a:xfrm>
            <a:off x="863798" y="5710952"/>
            <a:ext cx="12902803" cy="2407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1850"/>
              </a:lnSpc>
              <a:buSzPct val="100000"/>
              <a:buChar char="•"/>
            </a:pPr>
            <a:r>
              <a:rPr lang="en-US" sz="1250" b="1" dirty="0">
                <a:solidFill>
                  <a:srgbClr val="3D3838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Constraint:</a:t>
            </a:r>
            <a:r>
              <a:rPr lang="en-US" sz="1250" dirty="0">
                <a:solidFill>
                  <a:srgbClr val="3D3838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age &gt;= 0</a:t>
            </a:r>
            <a:endParaRPr lang="en-US" sz="1250" dirty="0"/>
          </a:p>
        </p:txBody>
      </p:sp>
      <p:sp>
        <p:nvSpPr>
          <p:cNvPr id="12" name="Text 10"/>
          <p:cNvSpPr/>
          <p:nvPr/>
        </p:nvSpPr>
        <p:spPr>
          <a:xfrm>
            <a:off x="863798" y="6007775"/>
            <a:ext cx="12902803" cy="2407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1850"/>
              </a:lnSpc>
              <a:buSzPct val="100000"/>
              <a:buChar char="•"/>
            </a:pPr>
            <a:r>
              <a:rPr lang="en-US" sz="1250" b="1" dirty="0">
                <a:solidFill>
                  <a:srgbClr val="3D3838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Conditional Statement:</a:t>
            </a:r>
            <a:r>
              <a:rPr lang="en-US" sz="1250" dirty="0">
                <a:solidFill>
                  <a:srgbClr val="3D3838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if age &lt; 0 checks and blocks invalid input</a:t>
            </a:r>
            <a:endParaRPr lang="en-US" sz="1250" dirty="0"/>
          </a:p>
        </p:txBody>
      </p:sp>
      <p:sp>
        <p:nvSpPr>
          <p:cNvPr id="13" name="Text 11"/>
          <p:cNvSpPr/>
          <p:nvPr/>
        </p:nvSpPr>
        <p:spPr>
          <a:xfrm>
            <a:off x="863798" y="6304597"/>
            <a:ext cx="12902803" cy="2407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1850"/>
              </a:lnSpc>
              <a:buSzPct val="100000"/>
              <a:buChar char="•"/>
            </a:pPr>
            <a:r>
              <a:rPr lang="en-US" sz="1250" b="1" dirty="0">
                <a:solidFill>
                  <a:srgbClr val="3D3838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Flow:</a:t>
            </a:r>
            <a:r>
              <a:rPr lang="en-US" sz="1250" dirty="0">
                <a:solidFill>
                  <a:srgbClr val="3D3838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Program continues only when the value follows the rules</a:t>
            </a:r>
            <a:endParaRPr lang="en-US" sz="1250" dirty="0"/>
          </a:p>
        </p:txBody>
      </p:sp>
      <p:sp>
        <p:nvSpPr>
          <p:cNvPr id="14" name="Shape 12"/>
          <p:cNvSpPr/>
          <p:nvPr/>
        </p:nvSpPr>
        <p:spPr>
          <a:xfrm>
            <a:off x="863798" y="6725722"/>
            <a:ext cx="12902803" cy="673179"/>
          </a:xfrm>
          <a:prstGeom prst="roundRect">
            <a:avLst>
              <a:gd name="adj" fmla="val 3575"/>
            </a:avLst>
          </a:prstGeom>
          <a:solidFill>
            <a:srgbClr val="D6D7DC"/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1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176" y="6953369"/>
            <a:ext cx="200501" cy="160377"/>
          </a:xfrm>
          <a:prstGeom prst="rect">
            <a:avLst/>
          </a:prstGeom>
        </p:spPr>
      </p:pic>
      <p:sp>
        <p:nvSpPr>
          <p:cNvPr id="16" name="Text 13"/>
          <p:cNvSpPr/>
          <p:nvPr/>
        </p:nvSpPr>
        <p:spPr>
          <a:xfrm>
            <a:off x="1385054" y="6926104"/>
            <a:ext cx="12221170" cy="24836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50"/>
              </a:lnSpc>
              <a:buNone/>
            </a:pPr>
            <a:r>
              <a:rPr lang="en-US" sz="1250" dirty="0">
                <a:solidFill>
                  <a:srgbClr val="000000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👉 In short: Constraints are the rules. Conditional statements are the tools to enforce them.</a:t>
            </a:r>
            <a:endParaRPr lang="en-US" sz="12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3798" y="751046"/>
            <a:ext cx="9859685" cy="5960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650"/>
              </a:lnSpc>
              <a:buNone/>
            </a:pPr>
            <a:r>
              <a:rPr lang="en-US" sz="3750" b="1" dirty="0">
                <a:solidFill>
                  <a:srgbClr val="000000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Conditional Statements – The Enforcers</a:t>
            </a:r>
            <a:endParaRPr lang="en-US" sz="3750" dirty="0"/>
          </a:p>
        </p:txBody>
      </p:sp>
      <p:sp>
        <p:nvSpPr>
          <p:cNvPr id="3" name="Text 1"/>
          <p:cNvSpPr/>
          <p:nvPr/>
        </p:nvSpPr>
        <p:spPr>
          <a:xfrm>
            <a:off x="863798" y="1766649"/>
            <a:ext cx="12902803" cy="62936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650" dirty="0">
                <a:solidFill>
                  <a:srgbClr val="3D3838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Computers are patient helpers waiting for instructions. Conditional statements are their "decision goggles" that enforce your constraints by asking questions and choosing the correct path.</a:t>
            </a:r>
            <a:endParaRPr lang="en-US" sz="1650" dirty="0"/>
          </a:p>
        </p:txBody>
      </p:sp>
      <p:sp>
        <p:nvSpPr>
          <p:cNvPr id="4" name="Text 2"/>
          <p:cNvSpPr/>
          <p:nvPr/>
        </p:nvSpPr>
        <p:spPr>
          <a:xfrm>
            <a:off x="863798" y="2710696"/>
            <a:ext cx="5146119" cy="47684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750"/>
              </a:lnSpc>
              <a:buNone/>
            </a:pPr>
            <a:r>
              <a:rPr lang="en-US" sz="3000" b="1" dirty="0">
                <a:solidFill>
                  <a:srgbClr val="000000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Single if (Optional Action)</a:t>
            </a:r>
            <a:endParaRPr lang="en-US" sz="3000" dirty="0"/>
          </a:p>
        </p:txBody>
      </p:sp>
      <p:sp>
        <p:nvSpPr>
          <p:cNvPr id="5" name="Text 3"/>
          <p:cNvSpPr/>
          <p:nvPr/>
        </p:nvSpPr>
        <p:spPr>
          <a:xfrm>
            <a:off x="863798" y="3502223"/>
            <a:ext cx="12902803" cy="31468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650" dirty="0">
                <a:solidFill>
                  <a:srgbClr val="3D3838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Ask ONE question; maybe run ONE block.</a:t>
            </a:r>
            <a:endParaRPr lang="en-US" sz="1650" dirty="0"/>
          </a:p>
        </p:txBody>
      </p:sp>
      <p:sp>
        <p:nvSpPr>
          <p:cNvPr id="6" name="Text 4"/>
          <p:cNvSpPr/>
          <p:nvPr/>
        </p:nvSpPr>
        <p:spPr>
          <a:xfrm>
            <a:off x="863798" y="4052888"/>
            <a:ext cx="12902803" cy="31468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650" b="1" dirty="0">
                <a:solidFill>
                  <a:srgbClr val="3D3838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Real life:</a:t>
            </a:r>
            <a:r>
              <a:rPr lang="en-US" sz="1650" dirty="0">
                <a:solidFill>
                  <a:srgbClr val="3D3838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"Is it raining?" If yes → grab umbrella; otherwise continue.</a:t>
            </a:r>
            <a:endParaRPr lang="en-US" sz="1650" dirty="0"/>
          </a:p>
        </p:txBody>
      </p:sp>
      <p:sp>
        <p:nvSpPr>
          <p:cNvPr id="7" name="Text 5"/>
          <p:cNvSpPr/>
          <p:nvPr/>
        </p:nvSpPr>
        <p:spPr>
          <a:xfrm>
            <a:off x="863798" y="4682252"/>
            <a:ext cx="3574613" cy="35754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50" b="1" dirty="0">
                <a:solidFill>
                  <a:srgbClr val="000000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Example: Helmet Safety</a:t>
            </a:r>
            <a:endParaRPr lang="en-US" sz="2250" dirty="0"/>
          </a:p>
        </p:txBody>
      </p:sp>
      <p:sp>
        <p:nvSpPr>
          <p:cNvPr id="8" name="Shape 6"/>
          <p:cNvSpPr/>
          <p:nvPr/>
        </p:nvSpPr>
        <p:spPr>
          <a:xfrm>
            <a:off x="863798" y="5354479"/>
            <a:ext cx="12902803" cy="1573292"/>
          </a:xfrm>
          <a:prstGeom prst="roundRect">
            <a:avLst>
              <a:gd name="adj" fmla="val 2000"/>
            </a:avLst>
          </a:prstGeom>
          <a:solidFill>
            <a:srgbClr val="F2F2F2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9" name="Shape 7"/>
          <p:cNvSpPr/>
          <p:nvPr/>
        </p:nvSpPr>
        <p:spPr>
          <a:xfrm>
            <a:off x="853321" y="5354479"/>
            <a:ext cx="12923758" cy="1573292"/>
          </a:xfrm>
          <a:prstGeom prst="roundRect">
            <a:avLst>
              <a:gd name="adj" fmla="val 2000"/>
            </a:avLst>
          </a:prstGeom>
          <a:solidFill>
            <a:srgbClr val="F2F2F2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0" name="Text 8"/>
          <p:cNvSpPr/>
          <p:nvPr/>
        </p:nvSpPr>
        <p:spPr>
          <a:xfrm>
            <a:off x="1063109" y="5511760"/>
            <a:ext cx="12504182" cy="125872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650" dirty="0">
                <a:solidFill>
                  <a:srgbClr val="3D3838"/>
                </a:solidFill>
                <a:highlight>
                  <a:srgbClr val="F2F2F2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going_to_ride_bike = True  # Change to False to testif going_to_ride_bike:    print("Put on helmet")print("Ready to go")</a:t>
            </a:r>
            <a:endParaRPr lang="en-US" sz="1650" dirty="0"/>
          </a:p>
        </p:txBody>
      </p:sp>
      <p:sp>
        <p:nvSpPr>
          <p:cNvPr id="11" name="Text 9"/>
          <p:cNvSpPr/>
          <p:nvPr/>
        </p:nvSpPr>
        <p:spPr>
          <a:xfrm>
            <a:off x="863798" y="7163753"/>
            <a:ext cx="12902803" cy="31468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650" dirty="0">
                <a:solidFill>
                  <a:srgbClr val="3D3838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If condition is False the inside block is skipped.</a:t>
            </a:r>
            <a:endParaRPr lang="en-US" sz="16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3798" y="716161"/>
            <a:ext cx="4336494" cy="47684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750"/>
              </a:lnSpc>
              <a:buNone/>
            </a:pPr>
            <a:r>
              <a:rPr lang="en-US" sz="3000" b="1" dirty="0">
                <a:solidFill>
                  <a:srgbClr val="000000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More Quick Examples</a:t>
            </a:r>
            <a:endParaRPr lang="en-US" sz="3000" dirty="0"/>
          </a:p>
        </p:txBody>
      </p:sp>
      <p:sp>
        <p:nvSpPr>
          <p:cNvPr id="3" name="Shape 1"/>
          <p:cNvSpPr/>
          <p:nvPr/>
        </p:nvSpPr>
        <p:spPr>
          <a:xfrm>
            <a:off x="863798" y="1664970"/>
            <a:ext cx="6195536" cy="3146703"/>
          </a:xfrm>
          <a:prstGeom prst="roundRect">
            <a:avLst>
              <a:gd name="adj" fmla="val 1000"/>
            </a:avLst>
          </a:prstGeom>
          <a:solidFill>
            <a:srgbClr val="F2F2F2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4" name="Shape 2"/>
          <p:cNvSpPr/>
          <p:nvPr/>
        </p:nvSpPr>
        <p:spPr>
          <a:xfrm>
            <a:off x="853321" y="1664970"/>
            <a:ext cx="6216491" cy="3146703"/>
          </a:xfrm>
          <a:prstGeom prst="roundRect">
            <a:avLst>
              <a:gd name="adj" fmla="val 1000"/>
            </a:avLst>
          </a:prstGeom>
          <a:solidFill>
            <a:srgbClr val="F2F2F2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5" name="Text 3"/>
          <p:cNvSpPr/>
          <p:nvPr/>
        </p:nvSpPr>
        <p:spPr>
          <a:xfrm>
            <a:off x="1063109" y="1822252"/>
            <a:ext cx="5796915" cy="283214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650" dirty="0">
                <a:solidFill>
                  <a:srgbClr val="3D3838"/>
                </a:solidFill>
                <a:highlight>
                  <a:srgbClr val="F2F2F2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raining = Trueif raining:    print("Take umbrella")print("Leave house")battery_low = Falseif battery_low:    print("Plug in charger")print("Continue using device")</a:t>
            </a:r>
            <a:endParaRPr lang="en-US" sz="1650" dirty="0"/>
          </a:p>
        </p:txBody>
      </p:sp>
      <p:sp>
        <p:nvSpPr>
          <p:cNvPr id="6" name="Text 4"/>
          <p:cNvSpPr/>
          <p:nvPr/>
        </p:nvSpPr>
        <p:spPr>
          <a:xfrm>
            <a:off x="7578685" y="1638776"/>
            <a:ext cx="2860953" cy="35754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50" b="1" dirty="0">
                <a:solidFill>
                  <a:srgbClr val="000000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Input Version</a:t>
            </a:r>
            <a:endParaRPr lang="en-US" sz="2250" dirty="0"/>
          </a:p>
        </p:txBody>
      </p:sp>
      <p:sp>
        <p:nvSpPr>
          <p:cNvPr id="7" name="Shape 5"/>
          <p:cNvSpPr/>
          <p:nvPr/>
        </p:nvSpPr>
        <p:spPr>
          <a:xfrm>
            <a:off x="7578685" y="2232303"/>
            <a:ext cx="6195536" cy="1573292"/>
          </a:xfrm>
          <a:prstGeom prst="roundRect">
            <a:avLst>
              <a:gd name="adj" fmla="val 2000"/>
            </a:avLst>
          </a:prstGeom>
          <a:solidFill>
            <a:srgbClr val="F2F2F2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8" name="Shape 6"/>
          <p:cNvSpPr/>
          <p:nvPr/>
        </p:nvSpPr>
        <p:spPr>
          <a:xfrm>
            <a:off x="7568208" y="2232303"/>
            <a:ext cx="6216491" cy="1573292"/>
          </a:xfrm>
          <a:prstGeom prst="roundRect">
            <a:avLst>
              <a:gd name="adj" fmla="val 2000"/>
            </a:avLst>
          </a:prstGeom>
          <a:solidFill>
            <a:srgbClr val="F2F2F2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9" name="Text 7"/>
          <p:cNvSpPr/>
          <p:nvPr/>
        </p:nvSpPr>
        <p:spPr>
          <a:xfrm>
            <a:off x="7777996" y="2389584"/>
            <a:ext cx="5796915" cy="125872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650" dirty="0">
                <a:solidFill>
                  <a:srgbClr val="3D3838"/>
                </a:solidFill>
                <a:highlight>
                  <a:srgbClr val="F2F2F2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answer = input("Did you finish your homework? (yes/no): ")if answer == "yes":    print("Great job! Free time now.")print("Homework check complete.")</a:t>
            </a:r>
            <a:endParaRPr lang="en-US" sz="1650" dirty="0"/>
          </a:p>
        </p:txBody>
      </p:sp>
      <p:sp>
        <p:nvSpPr>
          <p:cNvPr id="10" name="Text 8"/>
          <p:cNvSpPr/>
          <p:nvPr/>
        </p:nvSpPr>
        <p:spPr>
          <a:xfrm>
            <a:off x="7578685" y="4041577"/>
            <a:ext cx="6195536" cy="31468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650" dirty="0">
                <a:solidFill>
                  <a:srgbClr val="3D3838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Try editing the prompt for other habits.</a:t>
            </a:r>
            <a:endParaRPr lang="en-US" sz="1650" dirty="0"/>
          </a:p>
        </p:txBody>
      </p:sp>
      <p:sp>
        <p:nvSpPr>
          <p:cNvPr id="11" name="Text 9"/>
          <p:cNvSpPr/>
          <p:nvPr/>
        </p:nvSpPr>
        <p:spPr>
          <a:xfrm>
            <a:off x="863798" y="5362337"/>
            <a:ext cx="2860953" cy="35754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50" b="1" dirty="0">
                <a:solidFill>
                  <a:srgbClr val="000000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Practice – Single If</a:t>
            </a:r>
            <a:endParaRPr lang="en-US" sz="2250" dirty="0"/>
          </a:p>
        </p:txBody>
      </p:sp>
      <p:sp>
        <p:nvSpPr>
          <p:cNvPr id="12" name="Text 10"/>
          <p:cNvSpPr/>
          <p:nvPr/>
        </p:nvSpPr>
        <p:spPr>
          <a:xfrm>
            <a:off x="863798" y="6034564"/>
            <a:ext cx="12902803" cy="31468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450"/>
              </a:lnSpc>
              <a:buSzPct val="100000"/>
              <a:buFont typeface="+mj-lt"/>
              <a:buAutoNum type="arabicPeriod"/>
            </a:pPr>
            <a:r>
              <a:rPr lang="en-US" sz="1650" dirty="0">
                <a:solidFill>
                  <a:srgbClr val="3D3838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Ask: "Did you sleep well?" If yes print "Energy high!".</a:t>
            </a:r>
            <a:endParaRPr lang="en-US" sz="1650" dirty="0"/>
          </a:p>
        </p:txBody>
      </p:sp>
      <p:sp>
        <p:nvSpPr>
          <p:cNvPr id="13" name="Text 11"/>
          <p:cNvSpPr/>
          <p:nvPr/>
        </p:nvSpPr>
        <p:spPr>
          <a:xfrm>
            <a:off x="863798" y="6422588"/>
            <a:ext cx="12902803" cy="31468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450"/>
              </a:lnSpc>
              <a:buSzPct val="100000"/>
              <a:buFont typeface="+mj-lt"/>
              <a:buAutoNum type="arabicPeriod" startAt="2"/>
            </a:pPr>
            <a:r>
              <a:rPr lang="en-US" sz="1650" dirty="0">
                <a:solidFill>
                  <a:srgbClr val="3D3838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Ask: "Hungry?" If yes print a snack idea.</a:t>
            </a:r>
            <a:endParaRPr lang="en-US" sz="1650" dirty="0"/>
          </a:p>
        </p:txBody>
      </p:sp>
      <p:sp>
        <p:nvSpPr>
          <p:cNvPr id="14" name="Text 12"/>
          <p:cNvSpPr/>
          <p:nvPr/>
        </p:nvSpPr>
        <p:spPr>
          <a:xfrm>
            <a:off x="863798" y="6810613"/>
            <a:ext cx="12902803" cy="31468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450"/>
              </a:lnSpc>
              <a:buSzPct val="100000"/>
              <a:buFont typeface="+mj-lt"/>
              <a:buAutoNum type="arabicPeriod" startAt="3"/>
            </a:pPr>
            <a:r>
              <a:rPr lang="en-US" sz="1650" dirty="0">
                <a:solidFill>
                  <a:srgbClr val="3D3838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Ask: "Water bottle full?" If no (answer != "yes") print "Fill it".</a:t>
            </a:r>
            <a:endParaRPr lang="en-US" sz="1650" dirty="0"/>
          </a:p>
        </p:txBody>
      </p:sp>
      <p:sp>
        <p:nvSpPr>
          <p:cNvPr id="15" name="Text 13"/>
          <p:cNvSpPr/>
          <p:nvPr/>
        </p:nvSpPr>
        <p:spPr>
          <a:xfrm>
            <a:off x="863798" y="7198638"/>
            <a:ext cx="12902803" cy="31468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450"/>
              </a:lnSpc>
              <a:buSzPct val="100000"/>
              <a:buFont typeface="+mj-lt"/>
              <a:buAutoNum type="arabicPeriod" startAt="4"/>
            </a:pPr>
            <a:r>
              <a:rPr lang="en-US" sz="1650" dirty="0">
                <a:solidFill>
                  <a:srgbClr val="3D3838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Ask: "Backpack packed?" If no print "Pack it now".</a:t>
            </a:r>
            <a:endParaRPr lang="en-US" sz="16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81395" y="535305"/>
            <a:ext cx="4149566" cy="28765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800" b="1" dirty="0">
                <a:solidFill>
                  <a:srgbClr val="000000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if / else (Exactly One of Two Paths)</a:t>
            </a:r>
            <a:endParaRPr lang="en-US" sz="1800" dirty="0"/>
          </a:p>
        </p:txBody>
      </p:sp>
      <p:sp>
        <p:nvSpPr>
          <p:cNvPr id="3" name="Text 1"/>
          <p:cNvSpPr/>
          <p:nvPr/>
        </p:nvSpPr>
        <p:spPr>
          <a:xfrm>
            <a:off x="681395" y="1075968"/>
            <a:ext cx="13267611" cy="18978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450"/>
              </a:lnSpc>
              <a:buNone/>
            </a:pPr>
            <a:r>
              <a:rPr lang="en-US" sz="950" dirty="0">
                <a:solidFill>
                  <a:srgbClr val="3D3838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One question. ALWAYS take exactly one branch.</a:t>
            </a:r>
            <a:endParaRPr lang="en-US" sz="950" dirty="0"/>
          </a:p>
        </p:txBody>
      </p:sp>
      <p:sp>
        <p:nvSpPr>
          <p:cNvPr id="4" name="Text 2"/>
          <p:cNvSpPr/>
          <p:nvPr/>
        </p:nvSpPr>
        <p:spPr>
          <a:xfrm>
            <a:off x="681395" y="1408033"/>
            <a:ext cx="13267611" cy="18978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450"/>
              </a:lnSpc>
              <a:buNone/>
            </a:pPr>
            <a:r>
              <a:rPr lang="en-US" sz="950" b="1" dirty="0">
                <a:solidFill>
                  <a:srgbClr val="3D3838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Pattern:</a:t>
            </a:r>
            <a:endParaRPr lang="en-US" sz="950" dirty="0"/>
          </a:p>
        </p:txBody>
      </p:sp>
      <p:sp>
        <p:nvSpPr>
          <p:cNvPr id="5" name="Shape 3"/>
          <p:cNvSpPr/>
          <p:nvPr/>
        </p:nvSpPr>
        <p:spPr>
          <a:xfrm>
            <a:off x="681395" y="1740098"/>
            <a:ext cx="13267611" cy="948928"/>
          </a:xfrm>
          <a:prstGeom prst="roundRect">
            <a:avLst>
              <a:gd name="adj" fmla="val 2000"/>
            </a:avLst>
          </a:prstGeom>
          <a:solidFill>
            <a:srgbClr val="F2F2F2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6" name="Shape 4"/>
          <p:cNvSpPr/>
          <p:nvPr/>
        </p:nvSpPr>
        <p:spPr>
          <a:xfrm>
            <a:off x="675084" y="1740098"/>
            <a:ext cx="13280231" cy="948928"/>
          </a:xfrm>
          <a:prstGeom prst="roundRect">
            <a:avLst>
              <a:gd name="adj" fmla="val 2000"/>
            </a:avLst>
          </a:prstGeom>
          <a:solidFill>
            <a:srgbClr val="F2F2F2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7" name="Text 5"/>
          <p:cNvSpPr/>
          <p:nvPr/>
        </p:nvSpPr>
        <p:spPr>
          <a:xfrm>
            <a:off x="801529" y="1834991"/>
            <a:ext cx="13027343" cy="75914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450"/>
              </a:lnSpc>
              <a:buNone/>
            </a:pPr>
            <a:r>
              <a:rPr lang="en-US" sz="950" dirty="0">
                <a:solidFill>
                  <a:srgbClr val="3D3838"/>
                </a:solidFill>
                <a:highlight>
                  <a:srgbClr val="F2F2F2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if condition:    # then branchelse:    # else branch</a:t>
            </a:r>
            <a:endParaRPr lang="en-US" sz="950" dirty="0"/>
          </a:p>
        </p:txBody>
      </p:sp>
      <p:sp>
        <p:nvSpPr>
          <p:cNvPr id="8" name="Text 6"/>
          <p:cNvSpPr/>
          <p:nvPr/>
        </p:nvSpPr>
        <p:spPr>
          <a:xfrm>
            <a:off x="681395" y="2878812"/>
            <a:ext cx="1963579" cy="21562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350" b="1" dirty="0">
                <a:solidFill>
                  <a:srgbClr val="000000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Example: Traffic Light</a:t>
            </a:r>
            <a:endParaRPr lang="en-US" sz="1350" dirty="0"/>
          </a:p>
        </p:txBody>
      </p:sp>
      <p:sp>
        <p:nvSpPr>
          <p:cNvPr id="9" name="Shape 7"/>
          <p:cNvSpPr/>
          <p:nvPr/>
        </p:nvSpPr>
        <p:spPr>
          <a:xfrm>
            <a:off x="681395" y="3284220"/>
            <a:ext cx="13267611" cy="1138714"/>
          </a:xfrm>
          <a:prstGeom prst="roundRect">
            <a:avLst>
              <a:gd name="adj" fmla="val 1667"/>
            </a:avLst>
          </a:prstGeom>
          <a:solidFill>
            <a:srgbClr val="F2F2F2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0" name="Shape 8"/>
          <p:cNvSpPr/>
          <p:nvPr/>
        </p:nvSpPr>
        <p:spPr>
          <a:xfrm>
            <a:off x="675084" y="3284220"/>
            <a:ext cx="13280231" cy="1138714"/>
          </a:xfrm>
          <a:prstGeom prst="roundRect">
            <a:avLst>
              <a:gd name="adj" fmla="val 1667"/>
            </a:avLst>
          </a:prstGeom>
          <a:solidFill>
            <a:srgbClr val="F2F2F2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1" name="Text 9"/>
          <p:cNvSpPr/>
          <p:nvPr/>
        </p:nvSpPr>
        <p:spPr>
          <a:xfrm>
            <a:off x="801529" y="3379113"/>
            <a:ext cx="13027343" cy="94892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450"/>
              </a:lnSpc>
              <a:buNone/>
            </a:pPr>
            <a:r>
              <a:rPr lang="en-US" sz="950" dirty="0">
                <a:solidFill>
                  <a:srgbClr val="3D3838"/>
                </a:solidFill>
                <a:highlight>
                  <a:srgbClr val="F2F2F2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color = input("Light color (red/green): ")if color == "green":    print("Go")else:    print("Stop")</a:t>
            </a:r>
            <a:endParaRPr lang="en-US" sz="950" dirty="0"/>
          </a:p>
        </p:txBody>
      </p:sp>
      <p:sp>
        <p:nvSpPr>
          <p:cNvPr id="12" name="Text 10"/>
          <p:cNvSpPr/>
          <p:nvPr/>
        </p:nvSpPr>
        <p:spPr>
          <a:xfrm>
            <a:off x="681395" y="4612719"/>
            <a:ext cx="1725573" cy="21562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350" b="1" dirty="0">
                <a:solidFill>
                  <a:srgbClr val="000000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More Examples</a:t>
            </a:r>
            <a:endParaRPr lang="en-US" sz="1350" dirty="0"/>
          </a:p>
        </p:txBody>
      </p:sp>
      <p:sp>
        <p:nvSpPr>
          <p:cNvPr id="13" name="Shape 11"/>
          <p:cNvSpPr/>
          <p:nvPr/>
        </p:nvSpPr>
        <p:spPr>
          <a:xfrm>
            <a:off x="681395" y="5160407"/>
            <a:ext cx="6479500" cy="1138714"/>
          </a:xfrm>
          <a:prstGeom prst="roundRect">
            <a:avLst>
              <a:gd name="adj" fmla="val 1667"/>
            </a:avLst>
          </a:prstGeom>
          <a:solidFill>
            <a:srgbClr val="F2F2F2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4" name="Shape 12"/>
          <p:cNvSpPr/>
          <p:nvPr/>
        </p:nvSpPr>
        <p:spPr>
          <a:xfrm>
            <a:off x="675084" y="5160407"/>
            <a:ext cx="6492121" cy="1138714"/>
          </a:xfrm>
          <a:prstGeom prst="roundRect">
            <a:avLst>
              <a:gd name="adj" fmla="val 1667"/>
            </a:avLst>
          </a:prstGeom>
          <a:solidFill>
            <a:srgbClr val="F2F2F2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5" name="Text 13"/>
          <p:cNvSpPr/>
          <p:nvPr/>
        </p:nvSpPr>
        <p:spPr>
          <a:xfrm>
            <a:off x="801529" y="5255300"/>
            <a:ext cx="6239232" cy="94892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450"/>
              </a:lnSpc>
              <a:buNone/>
            </a:pPr>
            <a:r>
              <a:rPr lang="en-US" sz="950" dirty="0">
                <a:solidFill>
                  <a:srgbClr val="3D3838"/>
                </a:solidFill>
                <a:highlight>
                  <a:srgbClr val="F2F2F2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done = input("Chores finished? (yes/no): ")if done == "yes":    print("Snack time!")else:    print("Do chores first")</a:t>
            </a:r>
            <a:endParaRPr lang="en-US" sz="950" dirty="0"/>
          </a:p>
        </p:txBody>
      </p:sp>
      <p:sp>
        <p:nvSpPr>
          <p:cNvPr id="16" name="Shape 14"/>
          <p:cNvSpPr/>
          <p:nvPr/>
        </p:nvSpPr>
        <p:spPr>
          <a:xfrm>
            <a:off x="7477125" y="5160407"/>
            <a:ext cx="6479500" cy="1138714"/>
          </a:xfrm>
          <a:prstGeom prst="roundRect">
            <a:avLst>
              <a:gd name="adj" fmla="val 1667"/>
            </a:avLst>
          </a:prstGeom>
          <a:solidFill>
            <a:srgbClr val="F2F2F2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7" name="Shape 15"/>
          <p:cNvSpPr/>
          <p:nvPr/>
        </p:nvSpPr>
        <p:spPr>
          <a:xfrm>
            <a:off x="7470815" y="5160407"/>
            <a:ext cx="6492121" cy="1138714"/>
          </a:xfrm>
          <a:prstGeom prst="roundRect">
            <a:avLst>
              <a:gd name="adj" fmla="val 1667"/>
            </a:avLst>
          </a:prstGeom>
          <a:solidFill>
            <a:srgbClr val="F2F2F2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8" name="Text 16"/>
          <p:cNvSpPr/>
          <p:nvPr/>
        </p:nvSpPr>
        <p:spPr>
          <a:xfrm>
            <a:off x="7597259" y="5255300"/>
            <a:ext cx="6239232" cy="94892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450"/>
              </a:lnSpc>
              <a:buNone/>
            </a:pPr>
            <a:r>
              <a:rPr lang="en-US" sz="950" dirty="0">
                <a:solidFill>
                  <a:srgbClr val="3D3838"/>
                </a:solidFill>
                <a:highlight>
                  <a:srgbClr val="F2F2F2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cold = input("Is it cold? (yes/no): ")if cold == "yes":    print("Wear jacket")else:    print("No jacket needed")</a:t>
            </a:r>
            <a:endParaRPr lang="en-US" sz="950" dirty="0"/>
          </a:p>
        </p:txBody>
      </p:sp>
      <p:sp>
        <p:nvSpPr>
          <p:cNvPr id="19" name="Text 17"/>
          <p:cNvSpPr/>
          <p:nvPr/>
        </p:nvSpPr>
        <p:spPr>
          <a:xfrm>
            <a:off x="681395" y="6631186"/>
            <a:ext cx="1725573" cy="21562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350" b="1" dirty="0">
                <a:solidFill>
                  <a:srgbClr val="000000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Practice – If / Else</a:t>
            </a:r>
            <a:endParaRPr lang="en-US" sz="1350" dirty="0"/>
          </a:p>
        </p:txBody>
      </p:sp>
      <p:sp>
        <p:nvSpPr>
          <p:cNvPr id="20" name="Text 18"/>
          <p:cNvSpPr/>
          <p:nvPr/>
        </p:nvSpPr>
        <p:spPr>
          <a:xfrm>
            <a:off x="681395" y="7036594"/>
            <a:ext cx="13267611" cy="18978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1450"/>
              </a:lnSpc>
              <a:buSzPct val="100000"/>
              <a:buFont typeface="+mj-lt"/>
              <a:buAutoNum type="arabicPeriod"/>
            </a:pPr>
            <a:r>
              <a:rPr lang="en-US" sz="950" dirty="0">
                <a:solidFill>
                  <a:srgbClr val="3D3838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Battery low? yes -&gt; Charge now / else -&gt; Keep using.</a:t>
            </a:r>
            <a:endParaRPr lang="en-US" sz="950" dirty="0"/>
          </a:p>
        </p:txBody>
      </p:sp>
      <p:sp>
        <p:nvSpPr>
          <p:cNvPr id="21" name="Text 19"/>
          <p:cNvSpPr/>
          <p:nvPr/>
        </p:nvSpPr>
        <p:spPr>
          <a:xfrm>
            <a:off x="681395" y="7270671"/>
            <a:ext cx="13267611" cy="18978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1450"/>
              </a:lnSpc>
              <a:buSzPct val="100000"/>
              <a:buFont typeface="+mj-lt"/>
              <a:buAutoNum type="arabicPeriod" startAt="2"/>
            </a:pPr>
            <a:r>
              <a:rPr lang="en-US" sz="950" dirty="0">
                <a:solidFill>
                  <a:srgbClr val="3D3838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Friend online? yes -&gt; Start chat / else -&gt; Wait.</a:t>
            </a:r>
            <a:endParaRPr lang="en-US" sz="950" dirty="0"/>
          </a:p>
        </p:txBody>
      </p:sp>
      <p:sp>
        <p:nvSpPr>
          <p:cNvPr id="22" name="Text 20"/>
          <p:cNvSpPr/>
          <p:nvPr/>
        </p:nvSpPr>
        <p:spPr>
          <a:xfrm>
            <a:off x="681395" y="7504748"/>
            <a:ext cx="13267611" cy="18978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1450"/>
              </a:lnSpc>
              <a:buSzPct val="100000"/>
              <a:buFont typeface="+mj-lt"/>
              <a:buAutoNum type="arabicPeriod" startAt="3"/>
            </a:pPr>
            <a:r>
              <a:rPr lang="en-US" sz="950" dirty="0">
                <a:solidFill>
                  <a:srgbClr val="3D3838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Shoes on? no -&gt; Put on shoes / else -&gt; Ready.</a:t>
            </a:r>
            <a:endParaRPr lang="en-US" sz="9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3798" y="686752"/>
            <a:ext cx="5328166" cy="3645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250" b="1" dirty="0">
                <a:solidFill>
                  <a:srgbClr val="000000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if / elif / else (Choose ONE of Many)</a:t>
            </a:r>
            <a:endParaRPr lang="en-US" sz="2250" dirty="0"/>
          </a:p>
        </p:txBody>
      </p:sp>
      <p:sp>
        <p:nvSpPr>
          <p:cNvPr id="3" name="Text 1"/>
          <p:cNvSpPr/>
          <p:nvPr/>
        </p:nvSpPr>
        <p:spPr>
          <a:xfrm>
            <a:off x="863798" y="1372195"/>
            <a:ext cx="12902803" cy="2407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50"/>
              </a:lnSpc>
              <a:buNone/>
            </a:pPr>
            <a:r>
              <a:rPr lang="en-US" sz="1250" dirty="0">
                <a:solidFill>
                  <a:srgbClr val="3D3838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Top-to-bottom scan. First True branch runs; rest are skipped. Optional final else for "none matched".</a:t>
            </a:r>
            <a:endParaRPr lang="en-US" sz="1250" dirty="0"/>
          </a:p>
        </p:txBody>
      </p:sp>
      <p:sp>
        <p:nvSpPr>
          <p:cNvPr id="4" name="Text 2"/>
          <p:cNvSpPr/>
          <p:nvPr/>
        </p:nvSpPr>
        <p:spPr>
          <a:xfrm>
            <a:off x="863798" y="1793319"/>
            <a:ext cx="12902803" cy="2407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50"/>
              </a:lnSpc>
              <a:buNone/>
            </a:pPr>
            <a:r>
              <a:rPr lang="en-US" sz="1250" b="1" dirty="0">
                <a:solidFill>
                  <a:srgbClr val="3D3838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Shape:</a:t>
            </a:r>
            <a:endParaRPr lang="en-US" sz="1250" dirty="0"/>
          </a:p>
        </p:txBody>
      </p:sp>
      <p:sp>
        <p:nvSpPr>
          <p:cNvPr id="5" name="Shape 3"/>
          <p:cNvSpPr/>
          <p:nvPr/>
        </p:nvSpPr>
        <p:spPr>
          <a:xfrm>
            <a:off x="863798" y="2214443"/>
            <a:ext cx="12902803" cy="2166461"/>
          </a:xfrm>
          <a:prstGeom prst="roundRect">
            <a:avLst>
              <a:gd name="adj" fmla="val 1111"/>
            </a:avLst>
          </a:prstGeom>
          <a:solidFill>
            <a:srgbClr val="F2F2F2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6" name="Shape 4"/>
          <p:cNvSpPr/>
          <p:nvPr/>
        </p:nvSpPr>
        <p:spPr>
          <a:xfrm>
            <a:off x="855821" y="2214443"/>
            <a:ext cx="12918758" cy="2166461"/>
          </a:xfrm>
          <a:prstGeom prst="roundRect">
            <a:avLst>
              <a:gd name="adj" fmla="val 1111"/>
            </a:avLst>
          </a:prstGeom>
          <a:solidFill>
            <a:srgbClr val="F2F2F2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7" name="Text 5"/>
          <p:cNvSpPr/>
          <p:nvPr/>
        </p:nvSpPr>
        <p:spPr>
          <a:xfrm>
            <a:off x="1016198" y="2334697"/>
            <a:ext cx="12598003" cy="192595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850"/>
              </a:lnSpc>
              <a:buNone/>
            </a:pPr>
            <a:r>
              <a:rPr lang="en-US" sz="1250" dirty="0">
                <a:solidFill>
                  <a:srgbClr val="3D3838"/>
                </a:solidFill>
                <a:highlight>
                  <a:srgbClr val="F2F2F2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if cond1:    ...elif cond2:    ...elif cond3:    ...else:    ...  # (only if nothing above matched)</a:t>
            </a:r>
            <a:endParaRPr lang="en-US" sz="1250" dirty="0"/>
          </a:p>
        </p:txBody>
      </p:sp>
      <p:sp>
        <p:nvSpPr>
          <p:cNvPr id="8" name="Text 6"/>
          <p:cNvSpPr/>
          <p:nvPr/>
        </p:nvSpPr>
        <p:spPr>
          <a:xfrm>
            <a:off x="863798" y="4621530"/>
            <a:ext cx="2841427" cy="2734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1700" b="1" dirty="0">
                <a:solidFill>
                  <a:srgbClr val="000000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Example: Weather Outfit</a:t>
            </a:r>
            <a:endParaRPr lang="en-US" sz="1700" dirty="0"/>
          </a:p>
        </p:txBody>
      </p:sp>
      <p:sp>
        <p:nvSpPr>
          <p:cNvPr id="9" name="Shape 7"/>
          <p:cNvSpPr/>
          <p:nvPr/>
        </p:nvSpPr>
        <p:spPr>
          <a:xfrm>
            <a:off x="863798" y="5135642"/>
            <a:ext cx="12902803" cy="2407206"/>
          </a:xfrm>
          <a:prstGeom prst="roundRect">
            <a:avLst>
              <a:gd name="adj" fmla="val 1000"/>
            </a:avLst>
          </a:prstGeom>
          <a:solidFill>
            <a:srgbClr val="F2F2F2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0" name="Shape 8"/>
          <p:cNvSpPr/>
          <p:nvPr/>
        </p:nvSpPr>
        <p:spPr>
          <a:xfrm>
            <a:off x="855821" y="5135642"/>
            <a:ext cx="12918758" cy="2407206"/>
          </a:xfrm>
          <a:prstGeom prst="roundRect">
            <a:avLst>
              <a:gd name="adj" fmla="val 1000"/>
            </a:avLst>
          </a:prstGeom>
          <a:solidFill>
            <a:srgbClr val="F2F2F2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1" name="Text 9"/>
          <p:cNvSpPr/>
          <p:nvPr/>
        </p:nvSpPr>
        <p:spPr>
          <a:xfrm>
            <a:off x="1016198" y="5255895"/>
            <a:ext cx="12598003" cy="21666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850"/>
              </a:lnSpc>
              <a:buNone/>
            </a:pPr>
            <a:r>
              <a:rPr lang="en-US" sz="1250" dirty="0">
                <a:solidFill>
                  <a:srgbClr val="3D3838"/>
                </a:solidFill>
                <a:highlight>
                  <a:srgbClr val="F2F2F2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weather = input("Weather (sunny/cloudy/rainy): ")if weather == "sunny": print("Wear sunglasses")elif weather == "cloudy": print("Take a light jacket")elif weather == "rainy": print("Grab an umbrella")else: print("Check the forecast")</a:t>
            </a:r>
            <a:endParaRPr lang="en-US" sz="12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41045" y="582216"/>
            <a:ext cx="7223165" cy="3127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b="1" dirty="0">
                <a:solidFill>
                  <a:srgbClr val="000000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match (Structural / Exact Pattern Match) – Python 3.10+</a:t>
            </a:r>
            <a:endParaRPr lang="en-US" sz="1950" dirty="0"/>
          </a:p>
        </p:txBody>
      </p:sp>
      <p:sp>
        <p:nvSpPr>
          <p:cNvPr id="3" name="Text 1"/>
          <p:cNvSpPr/>
          <p:nvPr/>
        </p:nvSpPr>
        <p:spPr>
          <a:xfrm>
            <a:off x="741045" y="1170265"/>
            <a:ext cx="13148310" cy="2064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600"/>
              </a:lnSpc>
              <a:buNone/>
            </a:pPr>
            <a:r>
              <a:rPr lang="en-US" sz="1050" dirty="0">
                <a:solidFill>
                  <a:srgbClr val="3D3838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Modern alternative for checking ONE value against many patterns. Cleaner than large if/elif chains when comparing the same subject.</a:t>
            </a:r>
            <a:endParaRPr lang="en-US" sz="1050" dirty="0"/>
          </a:p>
        </p:txBody>
      </p:sp>
      <p:sp>
        <p:nvSpPr>
          <p:cNvPr id="4" name="Text 2"/>
          <p:cNvSpPr/>
          <p:nvPr/>
        </p:nvSpPr>
        <p:spPr>
          <a:xfrm>
            <a:off x="741045" y="1531501"/>
            <a:ext cx="13148310" cy="2064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600"/>
              </a:lnSpc>
              <a:buNone/>
            </a:pPr>
            <a:r>
              <a:rPr lang="en-US" sz="1050" b="1" dirty="0">
                <a:solidFill>
                  <a:srgbClr val="3D3838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Shape:</a:t>
            </a:r>
            <a:endParaRPr lang="en-US" sz="1050" dirty="0"/>
          </a:p>
        </p:txBody>
      </p:sp>
      <p:sp>
        <p:nvSpPr>
          <p:cNvPr id="5" name="Shape 3"/>
          <p:cNvSpPr/>
          <p:nvPr/>
        </p:nvSpPr>
        <p:spPr>
          <a:xfrm>
            <a:off x="741045" y="1892737"/>
            <a:ext cx="13148310" cy="1651635"/>
          </a:xfrm>
          <a:prstGeom prst="roundRect">
            <a:avLst>
              <a:gd name="adj" fmla="val 1250"/>
            </a:avLst>
          </a:prstGeom>
          <a:solidFill>
            <a:srgbClr val="F2F2F2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6" name="Shape 4"/>
          <p:cNvSpPr/>
          <p:nvPr/>
        </p:nvSpPr>
        <p:spPr>
          <a:xfrm>
            <a:off x="734258" y="1892737"/>
            <a:ext cx="13161883" cy="1651635"/>
          </a:xfrm>
          <a:prstGeom prst="roundRect">
            <a:avLst>
              <a:gd name="adj" fmla="val 1250"/>
            </a:avLst>
          </a:prstGeom>
          <a:solidFill>
            <a:srgbClr val="F2F2F2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7" name="Text 5"/>
          <p:cNvSpPr/>
          <p:nvPr/>
        </p:nvSpPr>
        <p:spPr>
          <a:xfrm>
            <a:off x="871895" y="1995964"/>
            <a:ext cx="12886611" cy="144518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600"/>
              </a:lnSpc>
              <a:buNone/>
            </a:pPr>
            <a:r>
              <a:rPr lang="en-US" sz="1050" dirty="0">
                <a:solidFill>
                  <a:srgbClr val="3D3838"/>
                </a:solidFill>
                <a:highlight>
                  <a:srgbClr val="F2F2F2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match value:    case pattern1:        ...    case pattern2:        ...    case _:        ...  # fallback</a:t>
            </a:r>
            <a:endParaRPr lang="en-US" sz="1050" dirty="0"/>
          </a:p>
        </p:txBody>
      </p:sp>
      <p:sp>
        <p:nvSpPr>
          <p:cNvPr id="8" name="Text 6"/>
          <p:cNvSpPr/>
          <p:nvPr/>
        </p:nvSpPr>
        <p:spPr>
          <a:xfrm>
            <a:off x="741045" y="3699153"/>
            <a:ext cx="13148310" cy="2064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600"/>
              </a:lnSpc>
              <a:buNone/>
            </a:pPr>
            <a:r>
              <a:rPr lang="en-US" sz="1050" dirty="0">
                <a:solidFill>
                  <a:srgbClr val="3D3838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_ is a wildcard (anything else). You can group with | and add guards if ... for ranges.</a:t>
            </a:r>
            <a:endParaRPr lang="en-US" sz="1050" dirty="0"/>
          </a:p>
        </p:txBody>
      </p:sp>
      <p:sp>
        <p:nvSpPr>
          <p:cNvPr id="9" name="Text 7"/>
          <p:cNvSpPr/>
          <p:nvPr/>
        </p:nvSpPr>
        <p:spPr>
          <a:xfrm>
            <a:off x="741045" y="4112062"/>
            <a:ext cx="2248614" cy="23455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00"/>
              </a:lnSpc>
              <a:buNone/>
            </a:pPr>
            <a:r>
              <a:rPr lang="en-US" sz="1450" b="1" dirty="0">
                <a:solidFill>
                  <a:srgbClr val="000000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Example: Day Greeting</a:t>
            </a:r>
            <a:endParaRPr lang="en-US" sz="1450" dirty="0"/>
          </a:p>
        </p:txBody>
      </p:sp>
      <p:sp>
        <p:nvSpPr>
          <p:cNvPr id="10" name="Shape 8"/>
          <p:cNvSpPr/>
          <p:nvPr/>
        </p:nvSpPr>
        <p:spPr>
          <a:xfrm>
            <a:off x="741045" y="4553069"/>
            <a:ext cx="13148310" cy="3096816"/>
          </a:xfrm>
          <a:prstGeom prst="roundRect">
            <a:avLst>
              <a:gd name="adj" fmla="val 667"/>
            </a:avLst>
          </a:prstGeom>
          <a:solidFill>
            <a:srgbClr val="F2F2F2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1" name="Shape 9"/>
          <p:cNvSpPr/>
          <p:nvPr/>
        </p:nvSpPr>
        <p:spPr>
          <a:xfrm>
            <a:off x="734258" y="4553069"/>
            <a:ext cx="13161883" cy="3096816"/>
          </a:xfrm>
          <a:prstGeom prst="roundRect">
            <a:avLst>
              <a:gd name="adj" fmla="val 667"/>
            </a:avLst>
          </a:prstGeom>
          <a:solidFill>
            <a:srgbClr val="F2F2F2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2" name="Text 10"/>
          <p:cNvSpPr/>
          <p:nvPr/>
        </p:nvSpPr>
        <p:spPr>
          <a:xfrm>
            <a:off x="871895" y="4656296"/>
            <a:ext cx="12886611" cy="289036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600"/>
              </a:lnSpc>
              <a:buNone/>
            </a:pPr>
            <a:r>
              <a:rPr lang="en-US" sz="1050" dirty="0">
                <a:solidFill>
                  <a:srgbClr val="3D3838"/>
                </a:solidFill>
                <a:highlight>
                  <a:srgbClr val="F2F2F2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day = "mon" # try: mon / tue / wed / fri / sat / sunmatch day: case "mon": print("Monday boost: You got this!") case "tue": print("Tuesday: Keep rolling") case "wed": print("Mid-week high five") case "fri": print("Friday: Almost weekend!") case "sat" | "sun": print("Weekend mode: Relax") case _: print("Use a short day code (mon/tue/wed/fri/sat/sun)")</a:t>
            </a:r>
            <a:endParaRPr lang="en-US" sz="10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1160</Words>
  <Application>Microsoft Office PowerPoint</Application>
  <PresentationFormat>Custom</PresentationFormat>
  <Paragraphs>108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Source Sans 3</vt:lpstr>
      <vt:lpstr>Consolas</vt:lpstr>
      <vt:lpstr>Montserrat Bold</vt:lpstr>
      <vt:lpstr>Arial</vt:lpstr>
      <vt:lpstr>Aptos Display</vt:lpstr>
      <vt:lpstr>Aptos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lastModifiedBy>Kiran Kaki</cp:lastModifiedBy>
  <cp:revision>2</cp:revision>
  <dcterms:created xsi:type="dcterms:W3CDTF">2025-09-30T05:05:16Z</dcterms:created>
  <dcterms:modified xsi:type="dcterms:W3CDTF">2025-09-30T05:08:31Z</dcterms:modified>
</cp:coreProperties>
</file>