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3" r:id="rId2"/>
    <p:sldId id="268" r:id="rId3"/>
    <p:sldId id="257" r:id="rId4"/>
    <p:sldId id="274" r:id="rId5"/>
    <p:sldId id="258" r:id="rId6"/>
    <p:sldId id="271" r:id="rId7"/>
    <p:sldId id="265" r:id="rId8"/>
    <p:sldId id="278" r:id="rId9"/>
    <p:sldId id="262" r:id="rId10"/>
    <p:sldId id="259" r:id="rId11"/>
    <p:sldId id="269" r:id="rId12"/>
    <p:sldId id="275" r:id="rId13"/>
    <p:sldId id="276" r:id="rId14"/>
    <p:sldId id="279" r:id="rId15"/>
    <p:sldId id="260" r:id="rId16"/>
    <p:sldId id="280" r:id="rId17"/>
    <p:sldId id="281" r:id="rId18"/>
    <p:sldId id="261" r:id="rId19"/>
    <p:sldId id="270"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AD224-A254-4C58-A555-59FED3C52DB8}" v="245" dt="2020-04-08T02:38:45.447"/>
    <p1510:client id="{14E1802E-EC74-4892-B3F3-7AB1BE293E88}" v="542" dt="2020-04-09T17:53:47.329"/>
    <p1510:client id="{1B452FBB-7EE3-403A-91CA-E4970704880A}" v="61" dt="2020-04-09T23:28:14.324"/>
    <p1510:client id="{1FD0D9F6-BE9E-4833-9D14-A2C1D95CE340}" v="5" dt="2020-04-09T14:24:34.678"/>
    <p1510:client id="{49B017A5-121C-48C6-B006-76B663828661}" v="598" dt="2020-04-08T02:12:35.868"/>
    <p1510:client id="{4A75DD3E-D619-4BF8-BCD6-42B09861710E}" v="16" dt="2020-04-09T18:40:55.018"/>
    <p1510:client id="{513A9C3F-F3E4-487B-AA78-5ACBABDAC31E}" v="566" dt="2020-04-09T19:23:24.201"/>
    <p1510:client id="{58B8ECAF-E8C9-4592-A7BD-B01ADB19E81C}" v="30" dt="2020-04-09T19:02:30.866"/>
    <p1510:client id="{5AFD1147-FC75-4EED-AF74-9FC493026E2A}" v="447" dt="2020-04-09T18:14:45.589"/>
    <p1510:client id="{60599749-ADD0-44F8-9F51-318B5BAE088B}" v="119" dt="2020-04-09T23:36:35.134"/>
    <p1510:client id="{60811F6F-4A97-43B6-B836-727899939F31}" v="12404" dt="2020-04-09T22:51:22.137"/>
    <p1510:client id="{656D4773-B243-438F-9F1E-7371CBA55919}" v="1141" dt="2020-04-09T19:23:18.737"/>
    <p1510:client id="{9AC5983C-8B9A-4693-864B-329FDBE15918}" v="218" dt="2020-04-09T19:24:43.511"/>
    <p1510:client id="{A160665D-171B-47ED-9CFF-0CAAC6214A75}" v="178" dt="2020-04-08T02:44:49.560"/>
    <p1510:client id="{A298C249-16AC-4306-B803-92A49A2AF858}" v="221" dt="2020-04-08T03:36:29.566"/>
    <p1510:client id="{B708A443-2093-4076-BCF2-9D83EFD2BAFF}" v="13" dt="2020-04-09T23:36:37.192"/>
    <p1510:client id="{BA7BC11B-75A1-4AA3-B64D-37C25BFDA676}" v="1" dt="2020-04-09T15:05:37.527"/>
    <p1510:client id="{E598339A-9C7B-4D37-9211-824340E0D421}" v="24" dt="2020-04-09T23:12:25.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2" y="1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hyperlink" Target="mailto:hnaing@gmu.edu" TargetMode="External"/><Relationship Id="rId2" Type="http://schemas.openxmlformats.org/officeDocument/2006/relationships/hyperlink" Target="mailto:dkaloude@gmu.edu" TargetMode="External"/><Relationship Id="rId1" Type="http://schemas.openxmlformats.org/officeDocument/2006/relationships/hyperlink" Target="mailto:aabdulw@gmu.edu" TargetMode="External"/><Relationship Id="rId5" Type="http://schemas.openxmlformats.org/officeDocument/2006/relationships/hyperlink" Target="mailto:ctrenkov@gmu.edu" TargetMode="External"/><Relationship Id="rId4" Type="http://schemas.openxmlformats.org/officeDocument/2006/relationships/hyperlink" Target="mailto:asrivas@gmu.edu"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mailto:hnaing@gmu.edu" TargetMode="External"/><Relationship Id="rId2" Type="http://schemas.openxmlformats.org/officeDocument/2006/relationships/hyperlink" Target="mailto:dkaloude@gmu.edu" TargetMode="External"/><Relationship Id="rId1" Type="http://schemas.openxmlformats.org/officeDocument/2006/relationships/hyperlink" Target="mailto:aabdulw@gmu.edu" TargetMode="External"/><Relationship Id="rId5" Type="http://schemas.openxmlformats.org/officeDocument/2006/relationships/hyperlink" Target="mailto:ctrenkov@gmu.edu" TargetMode="External"/><Relationship Id="rId4" Type="http://schemas.openxmlformats.org/officeDocument/2006/relationships/hyperlink" Target="mailto:asrivas@gmu.edu"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A71D4-CE64-48E6-83F8-D6CBF9766EC9}"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B137AB8C-A713-4399-A63D-5412A79B70AC}">
      <dgm:prSet/>
      <dgm:spPr/>
      <dgm:t>
        <a:bodyPr/>
        <a:lstStyle/>
        <a:p>
          <a:r>
            <a:rPr lang="en-US">
              <a:latin typeface="The Hand"/>
              <a:cs typeface="Times New Roman"/>
            </a:rPr>
            <a:t>Ahmed Abdulwahab - </a:t>
          </a:r>
          <a:r>
            <a:rPr lang="en-US">
              <a:latin typeface="The Hand"/>
              <a:cs typeface="Times New Roman"/>
              <a:hlinkClick xmlns:r="http://schemas.openxmlformats.org/officeDocument/2006/relationships" r:id="rId1"/>
            </a:rPr>
            <a:t>aabdulw@gmu.edu</a:t>
          </a:r>
          <a:endParaRPr lang="en-US">
            <a:latin typeface="The Hand"/>
            <a:cs typeface="Times New Roman"/>
          </a:endParaRPr>
        </a:p>
      </dgm:t>
    </dgm:pt>
    <dgm:pt modelId="{9AD16A18-3099-4D69-A6FA-352FFA74FBB1}" type="parTrans" cxnId="{F7D69474-2A75-4736-8D8A-75AE5CE2573E}">
      <dgm:prSet/>
      <dgm:spPr/>
      <dgm:t>
        <a:bodyPr/>
        <a:lstStyle/>
        <a:p>
          <a:endParaRPr lang="en-US"/>
        </a:p>
      </dgm:t>
    </dgm:pt>
    <dgm:pt modelId="{6088FDC6-6554-4575-948C-6722382B6152}" type="sibTrans" cxnId="{F7D69474-2A75-4736-8D8A-75AE5CE2573E}">
      <dgm:prSet/>
      <dgm:spPr/>
      <dgm:t>
        <a:bodyPr/>
        <a:lstStyle/>
        <a:p>
          <a:endParaRPr lang="en-US"/>
        </a:p>
      </dgm:t>
    </dgm:pt>
    <dgm:pt modelId="{9E4D9B8F-6832-463F-8025-8DC3CFF70B73}">
      <dgm:prSet/>
      <dgm:spPr/>
      <dgm:t>
        <a:bodyPr/>
        <a:lstStyle/>
        <a:p>
          <a:r>
            <a:rPr lang="en-US">
              <a:latin typeface="The Hand"/>
              <a:cs typeface="Times New Roman"/>
            </a:rPr>
            <a:t>Demosthenes </a:t>
          </a:r>
          <a:r>
            <a:rPr lang="en-US" err="1">
              <a:latin typeface="The Hand"/>
              <a:cs typeface="Times New Roman"/>
            </a:rPr>
            <a:t>Kaloudelis</a:t>
          </a:r>
          <a:r>
            <a:rPr lang="en-US">
              <a:latin typeface="The Hand"/>
              <a:cs typeface="Times New Roman"/>
            </a:rPr>
            <a:t> - </a:t>
          </a:r>
          <a:r>
            <a:rPr lang="en-US">
              <a:latin typeface="The Hand"/>
              <a:cs typeface="Times New Roman"/>
              <a:hlinkClick xmlns:r="http://schemas.openxmlformats.org/officeDocument/2006/relationships" r:id="rId2"/>
            </a:rPr>
            <a:t>dkaloude@gmu.edu</a:t>
          </a:r>
          <a:r>
            <a:rPr lang="en-US">
              <a:latin typeface="The Hand"/>
              <a:cs typeface="Times New Roman"/>
            </a:rPr>
            <a:t> </a:t>
          </a:r>
        </a:p>
      </dgm:t>
    </dgm:pt>
    <dgm:pt modelId="{5EED6AB4-418C-4D26-9C10-3AC68BA02910}" type="parTrans" cxnId="{4DD5CBE3-3F0B-49B3-9911-7DEC436D342C}">
      <dgm:prSet/>
      <dgm:spPr/>
      <dgm:t>
        <a:bodyPr/>
        <a:lstStyle/>
        <a:p>
          <a:endParaRPr lang="en-US"/>
        </a:p>
      </dgm:t>
    </dgm:pt>
    <dgm:pt modelId="{1B7C629E-0BE8-4078-8039-F8BEA66E9A52}" type="sibTrans" cxnId="{4DD5CBE3-3F0B-49B3-9911-7DEC436D342C}">
      <dgm:prSet/>
      <dgm:spPr/>
      <dgm:t>
        <a:bodyPr/>
        <a:lstStyle/>
        <a:p>
          <a:endParaRPr lang="en-US"/>
        </a:p>
      </dgm:t>
    </dgm:pt>
    <dgm:pt modelId="{B2F8FCC9-D973-41B7-8F44-F979876D5F07}">
      <dgm:prSet/>
      <dgm:spPr/>
      <dgm:t>
        <a:bodyPr/>
        <a:lstStyle/>
        <a:p>
          <a:r>
            <a:rPr lang="en-US">
              <a:latin typeface="The Hand"/>
              <a:cs typeface="Times New Roman"/>
            </a:rPr>
            <a:t>Hein Naing - </a:t>
          </a:r>
          <a:r>
            <a:rPr lang="en-US">
              <a:latin typeface="The Hand"/>
              <a:cs typeface="Times New Roman"/>
              <a:hlinkClick xmlns:r="http://schemas.openxmlformats.org/officeDocument/2006/relationships" r:id="rId3"/>
            </a:rPr>
            <a:t>hnaing@gmu.edu</a:t>
          </a:r>
          <a:endParaRPr lang="en-US">
            <a:latin typeface="The Hand"/>
            <a:cs typeface="Times New Roman"/>
          </a:endParaRPr>
        </a:p>
      </dgm:t>
    </dgm:pt>
    <dgm:pt modelId="{C151CC8E-0998-4BD2-A2DA-73865D5EF5A8}" type="parTrans" cxnId="{0ABAA404-3AD8-4B89-8C86-9047C97EDE08}">
      <dgm:prSet/>
      <dgm:spPr/>
      <dgm:t>
        <a:bodyPr/>
        <a:lstStyle/>
        <a:p>
          <a:endParaRPr lang="en-US"/>
        </a:p>
      </dgm:t>
    </dgm:pt>
    <dgm:pt modelId="{3BE04065-49B4-4A31-AF1E-6A06A7F0BBA2}" type="sibTrans" cxnId="{0ABAA404-3AD8-4B89-8C86-9047C97EDE08}">
      <dgm:prSet/>
      <dgm:spPr/>
      <dgm:t>
        <a:bodyPr/>
        <a:lstStyle/>
        <a:p>
          <a:endParaRPr lang="en-US"/>
        </a:p>
      </dgm:t>
    </dgm:pt>
    <dgm:pt modelId="{9221E42B-2675-4ABD-B198-490E01C9A233}">
      <dgm:prSet/>
      <dgm:spPr/>
      <dgm:t>
        <a:bodyPr/>
        <a:lstStyle/>
        <a:p>
          <a:r>
            <a:rPr lang="en-US">
              <a:latin typeface="The Hand"/>
              <a:cs typeface="Times New Roman"/>
            </a:rPr>
            <a:t>Adwait Srivastava - </a:t>
          </a:r>
          <a:r>
            <a:rPr lang="en-US">
              <a:latin typeface="The Hand"/>
              <a:cs typeface="Times New Roman"/>
              <a:hlinkClick xmlns:r="http://schemas.openxmlformats.org/officeDocument/2006/relationships" r:id="rId4"/>
            </a:rPr>
            <a:t>asrivas@gmu.edu</a:t>
          </a:r>
          <a:endParaRPr lang="en-US">
            <a:latin typeface="The Hand"/>
            <a:cs typeface="Times New Roman"/>
          </a:endParaRPr>
        </a:p>
      </dgm:t>
    </dgm:pt>
    <dgm:pt modelId="{879405FE-FD29-4D46-A1BE-5C8029964319}" type="parTrans" cxnId="{6C239793-ECD1-432A-8F4D-A004B254C64D}">
      <dgm:prSet/>
      <dgm:spPr/>
      <dgm:t>
        <a:bodyPr/>
        <a:lstStyle/>
        <a:p>
          <a:endParaRPr lang="en-US"/>
        </a:p>
      </dgm:t>
    </dgm:pt>
    <dgm:pt modelId="{60FD4012-2687-4D97-A8A9-FDB71A8505FF}" type="sibTrans" cxnId="{6C239793-ECD1-432A-8F4D-A004B254C64D}">
      <dgm:prSet/>
      <dgm:spPr/>
      <dgm:t>
        <a:bodyPr/>
        <a:lstStyle/>
        <a:p>
          <a:endParaRPr lang="en-US"/>
        </a:p>
      </dgm:t>
    </dgm:pt>
    <dgm:pt modelId="{B63D32E8-8470-4A57-8C7B-A05B1D84E577}">
      <dgm:prSet/>
      <dgm:spPr/>
      <dgm:t>
        <a:bodyPr/>
        <a:lstStyle/>
        <a:p>
          <a:r>
            <a:rPr lang="en-US">
              <a:latin typeface="The Hand"/>
              <a:cs typeface="Times New Roman"/>
            </a:rPr>
            <a:t>Chris </a:t>
          </a:r>
          <a:r>
            <a:rPr lang="en-US" err="1">
              <a:latin typeface="The Hand"/>
              <a:cs typeface="Times New Roman"/>
            </a:rPr>
            <a:t>Trenkov</a:t>
          </a:r>
          <a:r>
            <a:rPr lang="en-US">
              <a:latin typeface="The Hand"/>
              <a:cs typeface="Times New Roman"/>
            </a:rPr>
            <a:t> - </a:t>
          </a:r>
          <a:r>
            <a:rPr lang="en-US">
              <a:latin typeface="The Hand"/>
              <a:cs typeface="Times New Roman"/>
              <a:hlinkClick xmlns:r="http://schemas.openxmlformats.org/officeDocument/2006/relationships" r:id="rId5"/>
            </a:rPr>
            <a:t>ctrenkov@gmu.edu</a:t>
          </a:r>
          <a:endParaRPr lang="en-US">
            <a:latin typeface="The Hand"/>
            <a:cs typeface="Times New Roman"/>
          </a:endParaRPr>
        </a:p>
      </dgm:t>
    </dgm:pt>
    <dgm:pt modelId="{D8C5B9F6-929F-4C14-8276-996A57088375}" type="parTrans" cxnId="{1717ADD2-7FA7-4A4F-B24C-391DC9C8F1A0}">
      <dgm:prSet/>
      <dgm:spPr/>
      <dgm:t>
        <a:bodyPr/>
        <a:lstStyle/>
        <a:p>
          <a:endParaRPr lang="en-US"/>
        </a:p>
      </dgm:t>
    </dgm:pt>
    <dgm:pt modelId="{1ADFEFAF-C4CB-467F-AFC1-AD1DE3C8387E}" type="sibTrans" cxnId="{1717ADD2-7FA7-4A4F-B24C-391DC9C8F1A0}">
      <dgm:prSet/>
      <dgm:spPr/>
      <dgm:t>
        <a:bodyPr/>
        <a:lstStyle/>
        <a:p>
          <a:endParaRPr lang="en-US"/>
        </a:p>
      </dgm:t>
    </dgm:pt>
    <dgm:pt modelId="{1581F04B-C72A-4B67-BA38-DDEFF9455ED2}" type="pres">
      <dgm:prSet presAssocID="{B2CA71D4-CE64-48E6-83F8-D6CBF9766EC9}" presName="vert0" presStyleCnt="0">
        <dgm:presLayoutVars>
          <dgm:dir/>
          <dgm:animOne val="branch"/>
          <dgm:animLvl val="lvl"/>
        </dgm:presLayoutVars>
      </dgm:prSet>
      <dgm:spPr/>
    </dgm:pt>
    <dgm:pt modelId="{B62426EB-987E-4F4B-89F1-3A03FB90AECF}" type="pres">
      <dgm:prSet presAssocID="{B137AB8C-A713-4399-A63D-5412A79B70AC}" presName="thickLine" presStyleLbl="alignNode1" presStyleIdx="0" presStyleCnt="5"/>
      <dgm:spPr/>
    </dgm:pt>
    <dgm:pt modelId="{061FB339-F048-466E-AA7E-C03674BA5BA4}" type="pres">
      <dgm:prSet presAssocID="{B137AB8C-A713-4399-A63D-5412A79B70AC}" presName="horz1" presStyleCnt="0"/>
      <dgm:spPr/>
    </dgm:pt>
    <dgm:pt modelId="{D11F6B4F-4D10-4664-8E6E-429FB323B5DE}" type="pres">
      <dgm:prSet presAssocID="{B137AB8C-A713-4399-A63D-5412A79B70AC}" presName="tx1" presStyleLbl="revTx" presStyleIdx="0" presStyleCnt="5"/>
      <dgm:spPr/>
    </dgm:pt>
    <dgm:pt modelId="{358B5ED8-BDFE-416C-B53F-CDEAB6BC533B}" type="pres">
      <dgm:prSet presAssocID="{B137AB8C-A713-4399-A63D-5412A79B70AC}" presName="vert1" presStyleCnt="0"/>
      <dgm:spPr/>
    </dgm:pt>
    <dgm:pt modelId="{704DEFC0-1167-439E-B5B6-04F3B1828A5A}" type="pres">
      <dgm:prSet presAssocID="{9E4D9B8F-6832-463F-8025-8DC3CFF70B73}" presName="thickLine" presStyleLbl="alignNode1" presStyleIdx="1" presStyleCnt="5"/>
      <dgm:spPr/>
    </dgm:pt>
    <dgm:pt modelId="{82661136-85CD-44CC-819E-5A25266E4CFF}" type="pres">
      <dgm:prSet presAssocID="{9E4D9B8F-6832-463F-8025-8DC3CFF70B73}" presName="horz1" presStyleCnt="0"/>
      <dgm:spPr/>
    </dgm:pt>
    <dgm:pt modelId="{79B44C99-F70C-4E41-B4C6-B1AB3DEEC11B}" type="pres">
      <dgm:prSet presAssocID="{9E4D9B8F-6832-463F-8025-8DC3CFF70B73}" presName="tx1" presStyleLbl="revTx" presStyleIdx="1" presStyleCnt="5"/>
      <dgm:spPr/>
    </dgm:pt>
    <dgm:pt modelId="{EC7D3D60-F588-4D40-955E-5A55A5BA889C}" type="pres">
      <dgm:prSet presAssocID="{9E4D9B8F-6832-463F-8025-8DC3CFF70B73}" presName="vert1" presStyleCnt="0"/>
      <dgm:spPr/>
    </dgm:pt>
    <dgm:pt modelId="{20F650CC-580E-4E24-A0DE-D946CC3EB6D6}" type="pres">
      <dgm:prSet presAssocID="{B2F8FCC9-D973-41B7-8F44-F979876D5F07}" presName="thickLine" presStyleLbl="alignNode1" presStyleIdx="2" presStyleCnt="5"/>
      <dgm:spPr/>
    </dgm:pt>
    <dgm:pt modelId="{75FABA0F-BC5D-435C-A585-CAFD69E0FA14}" type="pres">
      <dgm:prSet presAssocID="{B2F8FCC9-D973-41B7-8F44-F979876D5F07}" presName="horz1" presStyleCnt="0"/>
      <dgm:spPr/>
    </dgm:pt>
    <dgm:pt modelId="{C7D7454A-45B0-47A1-92AF-D7276A3E2D2A}" type="pres">
      <dgm:prSet presAssocID="{B2F8FCC9-D973-41B7-8F44-F979876D5F07}" presName="tx1" presStyleLbl="revTx" presStyleIdx="2" presStyleCnt="5"/>
      <dgm:spPr/>
    </dgm:pt>
    <dgm:pt modelId="{910E8774-FAD2-4F71-A642-46F3B5556E38}" type="pres">
      <dgm:prSet presAssocID="{B2F8FCC9-D973-41B7-8F44-F979876D5F07}" presName="vert1" presStyleCnt="0"/>
      <dgm:spPr/>
    </dgm:pt>
    <dgm:pt modelId="{F64A41FF-A56D-4BA8-BFFB-079156F29B20}" type="pres">
      <dgm:prSet presAssocID="{9221E42B-2675-4ABD-B198-490E01C9A233}" presName="thickLine" presStyleLbl="alignNode1" presStyleIdx="3" presStyleCnt="5"/>
      <dgm:spPr/>
    </dgm:pt>
    <dgm:pt modelId="{1723FC27-6C1D-49AE-9222-17A54C9D362B}" type="pres">
      <dgm:prSet presAssocID="{9221E42B-2675-4ABD-B198-490E01C9A233}" presName="horz1" presStyleCnt="0"/>
      <dgm:spPr/>
    </dgm:pt>
    <dgm:pt modelId="{25447C8D-B0E2-4ACB-8423-3A2593C11C71}" type="pres">
      <dgm:prSet presAssocID="{9221E42B-2675-4ABD-B198-490E01C9A233}" presName="tx1" presStyleLbl="revTx" presStyleIdx="3" presStyleCnt="5"/>
      <dgm:spPr/>
    </dgm:pt>
    <dgm:pt modelId="{15C920B3-105A-4FA0-A6AB-AE22E4E729E6}" type="pres">
      <dgm:prSet presAssocID="{9221E42B-2675-4ABD-B198-490E01C9A233}" presName="vert1" presStyleCnt="0"/>
      <dgm:spPr/>
    </dgm:pt>
    <dgm:pt modelId="{B470AE19-3D9D-4AF1-856E-721F9767EEB5}" type="pres">
      <dgm:prSet presAssocID="{B63D32E8-8470-4A57-8C7B-A05B1D84E577}" presName="thickLine" presStyleLbl="alignNode1" presStyleIdx="4" presStyleCnt="5"/>
      <dgm:spPr/>
    </dgm:pt>
    <dgm:pt modelId="{B4E1DA80-EAD8-4D8A-943F-746B673089A9}" type="pres">
      <dgm:prSet presAssocID="{B63D32E8-8470-4A57-8C7B-A05B1D84E577}" presName="horz1" presStyleCnt="0"/>
      <dgm:spPr/>
    </dgm:pt>
    <dgm:pt modelId="{00E43AD8-D8D0-4B88-93BB-4F10AF224F68}" type="pres">
      <dgm:prSet presAssocID="{B63D32E8-8470-4A57-8C7B-A05B1D84E577}" presName="tx1" presStyleLbl="revTx" presStyleIdx="4" presStyleCnt="5"/>
      <dgm:spPr/>
    </dgm:pt>
    <dgm:pt modelId="{AEECE1E1-2CE5-40F2-8ACB-7D66E501C224}" type="pres">
      <dgm:prSet presAssocID="{B63D32E8-8470-4A57-8C7B-A05B1D84E577}" presName="vert1" presStyleCnt="0"/>
      <dgm:spPr/>
    </dgm:pt>
  </dgm:ptLst>
  <dgm:cxnLst>
    <dgm:cxn modelId="{0ABAA404-3AD8-4B89-8C86-9047C97EDE08}" srcId="{B2CA71D4-CE64-48E6-83F8-D6CBF9766EC9}" destId="{B2F8FCC9-D973-41B7-8F44-F979876D5F07}" srcOrd="2" destOrd="0" parTransId="{C151CC8E-0998-4BD2-A2DA-73865D5EF5A8}" sibTransId="{3BE04065-49B4-4A31-AF1E-6A06A7F0BBA2}"/>
    <dgm:cxn modelId="{40927A06-5AE8-4F1A-924E-0E7D29318FC2}" type="presOf" srcId="{B137AB8C-A713-4399-A63D-5412A79B70AC}" destId="{D11F6B4F-4D10-4664-8E6E-429FB323B5DE}" srcOrd="0" destOrd="0" presId="urn:microsoft.com/office/officeart/2008/layout/LinedList"/>
    <dgm:cxn modelId="{AD006120-E89A-4E08-8028-31E9932FA76F}" type="presOf" srcId="{B2F8FCC9-D973-41B7-8F44-F979876D5F07}" destId="{C7D7454A-45B0-47A1-92AF-D7276A3E2D2A}" srcOrd="0" destOrd="0" presId="urn:microsoft.com/office/officeart/2008/layout/LinedList"/>
    <dgm:cxn modelId="{23BE662A-7E95-4035-8E39-CAAD29A566E1}" type="presOf" srcId="{9E4D9B8F-6832-463F-8025-8DC3CFF70B73}" destId="{79B44C99-F70C-4E41-B4C6-B1AB3DEEC11B}" srcOrd="0" destOrd="0" presId="urn:microsoft.com/office/officeart/2008/layout/LinedList"/>
    <dgm:cxn modelId="{F7D69474-2A75-4736-8D8A-75AE5CE2573E}" srcId="{B2CA71D4-CE64-48E6-83F8-D6CBF9766EC9}" destId="{B137AB8C-A713-4399-A63D-5412A79B70AC}" srcOrd="0" destOrd="0" parTransId="{9AD16A18-3099-4D69-A6FA-352FFA74FBB1}" sibTransId="{6088FDC6-6554-4575-948C-6722382B6152}"/>
    <dgm:cxn modelId="{6C239793-ECD1-432A-8F4D-A004B254C64D}" srcId="{B2CA71D4-CE64-48E6-83F8-D6CBF9766EC9}" destId="{9221E42B-2675-4ABD-B198-490E01C9A233}" srcOrd="3" destOrd="0" parTransId="{879405FE-FD29-4D46-A1BE-5C8029964319}" sibTransId="{60FD4012-2687-4D97-A8A9-FDB71A8505FF}"/>
    <dgm:cxn modelId="{1717ADD2-7FA7-4A4F-B24C-391DC9C8F1A0}" srcId="{B2CA71D4-CE64-48E6-83F8-D6CBF9766EC9}" destId="{B63D32E8-8470-4A57-8C7B-A05B1D84E577}" srcOrd="4" destOrd="0" parTransId="{D8C5B9F6-929F-4C14-8276-996A57088375}" sibTransId="{1ADFEFAF-C4CB-467F-AFC1-AD1DE3C8387E}"/>
    <dgm:cxn modelId="{74F8FCD4-5671-4377-8A87-DA698DAD9C8F}" type="presOf" srcId="{9221E42B-2675-4ABD-B198-490E01C9A233}" destId="{25447C8D-B0E2-4ACB-8423-3A2593C11C71}" srcOrd="0" destOrd="0" presId="urn:microsoft.com/office/officeart/2008/layout/LinedList"/>
    <dgm:cxn modelId="{AE5C5BD7-530A-4C8C-B4BA-A361D72BD6C0}" type="presOf" srcId="{B2CA71D4-CE64-48E6-83F8-D6CBF9766EC9}" destId="{1581F04B-C72A-4B67-BA38-DDEFF9455ED2}" srcOrd="0" destOrd="0" presId="urn:microsoft.com/office/officeart/2008/layout/LinedList"/>
    <dgm:cxn modelId="{1AC477D8-9CC1-4E34-8310-4E51BDA805D5}" type="presOf" srcId="{B63D32E8-8470-4A57-8C7B-A05B1D84E577}" destId="{00E43AD8-D8D0-4B88-93BB-4F10AF224F68}" srcOrd="0" destOrd="0" presId="urn:microsoft.com/office/officeart/2008/layout/LinedList"/>
    <dgm:cxn modelId="{4DD5CBE3-3F0B-49B3-9911-7DEC436D342C}" srcId="{B2CA71D4-CE64-48E6-83F8-D6CBF9766EC9}" destId="{9E4D9B8F-6832-463F-8025-8DC3CFF70B73}" srcOrd="1" destOrd="0" parTransId="{5EED6AB4-418C-4D26-9C10-3AC68BA02910}" sibTransId="{1B7C629E-0BE8-4078-8039-F8BEA66E9A52}"/>
    <dgm:cxn modelId="{4A552A68-3305-4DF3-A849-0495172901F0}" type="presParOf" srcId="{1581F04B-C72A-4B67-BA38-DDEFF9455ED2}" destId="{B62426EB-987E-4F4B-89F1-3A03FB90AECF}" srcOrd="0" destOrd="0" presId="urn:microsoft.com/office/officeart/2008/layout/LinedList"/>
    <dgm:cxn modelId="{66257C9A-CA23-423C-82FB-5B4382C1CC57}" type="presParOf" srcId="{1581F04B-C72A-4B67-BA38-DDEFF9455ED2}" destId="{061FB339-F048-466E-AA7E-C03674BA5BA4}" srcOrd="1" destOrd="0" presId="urn:microsoft.com/office/officeart/2008/layout/LinedList"/>
    <dgm:cxn modelId="{5CCCC7C2-C1EF-4A08-BC11-7C4F3B3B0798}" type="presParOf" srcId="{061FB339-F048-466E-AA7E-C03674BA5BA4}" destId="{D11F6B4F-4D10-4664-8E6E-429FB323B5DE}" srcOrd="0" destOrd="0" presId="urn:microsoft.com/office/officeart/2008/layout/LinedList"/>
    <dgm:cxn modelId="{406AF975-28E4-476D-8162-225DE46B86CE}" type="presParOf" srcId="{061FB339-F048-466E-AA7E-C03674BA5BA4}" destId="{358B5ED8-BDFE-416C-B53F-CDEAB6BC533B}" srcOrd="1" destOrd="0" presId="urn:microsoft.com/office/officeart/2008/layout/LinedList"/>
    <dgm:cxn modelId="{08938792-95CA-4D96-9B2A-54C14E52613E}" type="presParOf" srcId="{1581F04B-C72A-4B67-BA38-DDEFF9455ED2}" destId="{704DEFC0-1167-439E-B5B6-04F3B1828A5A}" srcOrd="2" destOrd="0" presId="urn:microsoft.com/office/officeart/2008/layout/LinedList"/>
    <dgm:cxn modelId="{8533345C-0FF2-44D6-9449-C55838D2B66E}" type="presParOf" srcId="{1581F04B-C72A-4B67-BA38-DDEFF9455ED2}" destId="{82661136-85CD-44CC-819E-5A25266E4CFF}" srcOrd="3" destOrd="0" presId="urn:microsoft.com/office/officeart/2008/layout/LinedList"/>
    <dgm:cxn modelId="{22EC36F7-3550-4B62-A2AF-78F1DA3B284D}" type="presParOf" srcId="{82661136-85CD-44CC-819E-5A25266E4CFF}" destId="{79B44C99-F70C-4E41-B4C6-B1AB3DEEC11B}" srcOrd="0" destOrd="0" presId="urn:microsoft.com/office/officeart/2008/layout/LinedList"/>
    <dgm:cxn modelId="{006C497D-D12A-4AC2-B9A7-AAEF056BE9FD}" type="presParOf" srcId="{82661136-85CD-44CC-819E-5A25266E4CFF}" destId="{EC7D3D60-F588-4D40-955E-5A55A5BA889C}" srcOrd="1" destOrd="0" presId="urn:microsoft.com/office/officeart/2008/layout/LinedList"/>
    <dgm:cxn modelId="{C32A1ED3-7D33-454B-9F92-C0C7E5D12B94}" type="presParOf" srcId="{1581F04B-C72A-4B67-BA38-DDEFF9455ED2}" destId="{20F650CC-580E-4E24-A0DE-D946CC3EB6D6}" srcOrd="4" destOrd="0" presId="urn:microsoft.com/office/officeart/2008/layout/LinedList"/>
    <dgm:cxn modelId="{E9CEE63D-45BF-432E-8BFA-201C9BCFDBF9}" type="presParOf" srcId="{1581F04B-C72A-4B67-BA38-DDEFF9455ED2}" destId="{75FABA0F-BC5D-435C-A585-CAFD69E0FA14}" srcOrd="5" destOrd="0" presId="urn:microsoft.com/office/officeart/2008/layout/LinedList"/>
    <dgm:cxn modelId="{401D6EC5-F91D-4496-AE37-CCFB7B467124}" type="presParOf" srcId="{75FABA0F-BC5D-435C-A585-CAFD69E0FA14}" destId="{C7D7454A-45B0-47A1-92AF-D7276A3E2D2A}" srcOrd="0" destOrd="0" presId="urn:microsoft.com/office/officeart/2008/layout/LinedList"/>
    <dgm:cxn modelId="{D8D36DDF-B29B-4C60-8242-DDED559EA37C}" type="presParOf" srcId="{75FABA0F-BC5D-435C-A585-CAFD69E0FA14}" destId="{910E8774-FAD2-4F71-A642-46F3B5556E38}" srcOrd="1" destOrd="0" presId="urn:microsoft.com/office/officeart/2008/layout/LinedList"/>
    <dgm:cxn modelId="{80F6381E-9AA3-4244-AA9F-EE7B418C7948}" type="presParOf" srcId="{1581F04B-C72A-4B67-BA38-DDEFF9455ED2}" destId="{F64A41FF-A56D-4BA8-BFFB-079156F29B20}" srcOrd="6" destOrd="0" presId="urn:microsoft.com/office/officeart/2008/layout/LinedList"/>
    <dgm:cxn modelId="{3F617D70-91B6-4B88-AD10-A490625F3914}" type="presParOf" srcId="{1581F04B-C72A-4B67-BA38-DDEFF9455ED2}" destId="{1723FC27-6C1D-49AE-9222-17A54C9D362B}" srcOrd="7" destOrd="0" presId="urn:microsoft.com/office/officeart/2008/layout/LinedList"/>
    <dgm:cxn modelId="{91ECCD28-5FD4-41D6-BB2F-FF973F545E31}" type="presParOf" srcId="{1723FC27-6C1D-49AE-9222-17A54C9D362B}" destId="{25447C8D-B0E2-4ACB-8423-3A2593C11C71}" srcOrd="0" destOrd="0" presId="urn:microsoft.com/office/officeart/2008/layout/LinedList"/>
    <dgm:cxn modelId="{06B13494-8286-48A9-BF22-9746B2B2B051}" type="presParOf" srcId="{1723FC27-6C1D-49AE-9222-17A54C9D362B}" destId="{15C920B3-105A-4FA0-A6AB-AE22E4E729E6}" srcOrd="1" destOrd="0" presId="urn:microsoft.com/office/officeart/2008/layout/LinedList"/>
    <dgm:cxn modelId="{36FBFFF6-D80B-4FC7-A865-5BD81808C2E4}" type="presParOf" srcId="{1581F04B-C72A-4B67-BA38-DDEFF9455ED2}" destId="{B470AE19-3D9D-4AF1-856E-721F9767EEB5}" srcOrd="8" destOrd="0" presId="urn:microsoft.com/office/officeart/2008/layout/LinedList"/>
    <dgm:cxn modelId="{3A2AC1BA-9D9B-4B29-9DF4-F49A06677743}" type="presParOf" srcId="{1581F04B-C72A-4B67-BA38-DDEFF9455ED2}" destId="{B4E1DA80-EAD8-4D8A-943F-746B673089A9}" srcOrd="9" destOrd="0" presId="urn:microsoft.com/office/officeart/2008/layout/LinedList"/>
    <dgm:cxn modelId="{D08F5B35-971B-42D0-A572-3C90F30EF49E}" type="presParOf" srcId="{B4E1DA80-EAD8-4D8A-943F-746B673089A9}" destId="{00E43AD8-D8D0-4B88-93BB-4F10AF224F68}" srcOrd="0" destOrd="0" presId="urn:microsoft.com/office/officeart/2008/layout/LinedList"/>
    <dgm:cxn modelId="{2057422A-AF7A-43E2-B99F-AFC3A68041AC}" type="presParOf" srcId="{B4E1DA80-EAD8-4D8A-943F-746B673089A9}" destId="{AEECE1E1-2CE5-40F2-8ACB-7D66E501C2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305F97-E915-43C9-BACC-0C3AE1298783}" type="doc">
      <dgm:prSet loTypeId="urn:microsoft.com/office/officeart/2005/8/layout/hierarchy1" loCatId="hierarchy" qsTypeId="urn:microsoft.com/office/officeart/2005/8/quickstyle/simple4" qsCatId="simple" csTypeId="urn:microsoft.com/office/officeart/2005/8/colors/accent5_2" csCatId="accent5" phldr="1"/>
      <dgm:spPr/>
      <dgm:t>
        <a:bodyPr/>
        <a:lstStyle/>
        <a:p>
          <a:endParaRPr lang="en-US"/>
        </a:p>
      </dgm:t>
    </dgm:pt>
    <dgm:pt modelId="{F7E23BD4-CA20-4950-AB90-29FE55B0063B}">
      <dgm:prSet/>
      <dgm:spPr/>
      <dgm:t>
        <a:bodyPr/>
        <a:lstStyle/>
        <a:p>
          <a:pPr rtl="0"/>
          <a:r>
            <a:rPr lang="en-US">
              <a:latin typeface="The Hand"/>
              <a:cs typeface="Arial"/>
            </a:rPr>
            <a:t>In order to build our model, we decided that we would focus solely on the United States' reporting aggregated by datahub.io. This allowed us to focus on 'accurate' datasets and reduce the amount of noise caused by inaccurate reporting or suppressed reporting</a:t>
          </a:r>
          <a:endParaRPr lang="en-US" b="0" i="0" u="none" strike="noStrike" cap="none" baseline="0" noProof="0">
            <a:latin typeface="The Hand"/>
            <a:cs typeface="Arial"/>
          </a:endParaRPr>
        </a:p>
      </dgm:t>
    </dgm:pt>
    <dgm:pt modelId="{D092745E-4D91-41F3-9F46-58E70AE7529E}" type="parTrans" cxnId="{F598DEA5-EE32-45B6-8AA3-C845C43B791D}">
      <dgm:prSet/>
      <dgm:spPr/>
      <dgm:t>
        <a:bodyPr/>
        <a:lstStyle/>
        <a:p>
          <a:endParaRPr lang="en-US"/>
        </a:p>
      </dgm:t>
    </dgm:pt>
    <dgm:pt modelId="{ECFC30B2-7793-432B-8560-924C0E79DFE3}" type="sibTrans" cxnId="{F598DEA5-EE32-45B6-8AA3-C845C43B791D}">
      <dgm:prSet/>
      <dgm:spPr/>
      <dgm:t>
        <a:bodyPr/>
        <a:lstStyle/>
        <a:p>
          <a:endParaRPr lang="en-US"/>
        </a:p>
      </dgm:t>
    </dgm:pt>
    <dgm:pt modelId="{F7E71777-49CC-4CEB-B388-6963AB591B63}">
      <dgm:prSet/>
      <dgm:spPr/>
      <dgm:t>
        <a:bodyPr/>
        <a:lstStyle/>
        <a:p>
          <a:pPr rtl="0"/>
          <a:r>
            <a:rPr lang="en-US">
              <a:latin typeface="The Hand"/>
              <a:cs typeface="Arial"/>
            </a:rPr>
            <a:t>To analyze the problem, we set out to generate several graphs that would illustrate the severity of this pandemic, allow us to validate our model, and compare it to real world data where we can make assumptions.</a:t>
          </a:r>
        </a:p>
      </dgm:t>
    </dgm:pt>
    <dgm:pt modelId="{AC12662A-862E-4A13-B567-47A25DDA4D16}" type="parTrans" cxnId="{F8C778D6-4ABA-4EAA-93DE-B36E3B2B1F55}">
      <dgm:prSet/>
      <dgm:spPr/>
      <dgm:t>
        <a:bodyPr/>
        <a:lstStyle/>
        <a:p>
          <a:endParaRPr lang="en-US"/>
        </a:p>
      </dgm:t>
    </dgm:pt>
    <dgm:pt modelId="{E792B032-771D-4130-BD69-84D22211EFF0}" type="sibTrans" cxnId="{F8C778D6-4ABA-4EAA-93DE-B36E3B2B1F55}">
      <dgm:prSet/>
      <dgm:spPr/>
      <dgm:t>
        <a:bodyPr/>
        <a:lstStyle/>
        <a:p>
          <a:endParaRPr lang="en-US"/>
        </a:p>
      </dgm:t>
    </dgm:pt>
    <dgm:pt modelId="{FBAE26DF-E877-4962-9E8E-C213B99B3A10}">
      <dgm:prSet phldr="0"/>
      <dgm:spPr/>
      <dgm:t>
        <a:bodyPr/>
        <a:lstStyle/>
        <a:p>
          <a:pPr rtl="0"/>
          <a:r>
            <a:rPr lang="en-US" b="0" i="0" u="none" strike="noStrike" cap="none" baseline="0" noProof="0">
              <a:latin typeface="The Hand"/>
              <a:cs typeface="Arial"/>
            </a:rPr>
            <a:t>The</a:t>
          </a:r>
          <a:r>
            <a:rPr lang="en-US">
              <a:latin typeface="The Hand"/>
              <a:cs typeface="Arial"/>
            </a:rPr>
            <a:t> data for this virus is widespread in that it is dependent upon correct identification of the virus, accurate reporting of the virus to an appropriate agency, and true and governmental reporting of the data (we're looking at you China)</a:t>
          </a:r>
          <a:endParaRPr lang="en-US" b="0" i="0" u="none" strike="noStrike" cap="none" baseline="0" noProof="0">
            <a:latin typeface="The Hand"/>
            <a:cs typeface="Arial"/>
          </a:endParaRPr>
        </a:p>
      </dgm:t>
    </dgm:pt>
    <dgm:pt modelId="{3DF2046C-2C2E-4ABD-8459-B907D2DA1DA2}" type="parTrans" cxnId="{0B77D691-A08D-437D-9049-7B6F00148901}">
      <dgm:prSet/>
      <dgm:spPr/>
    </dgm:pt>
    <dgm:pt modelId="{F976B319-2CB1-4350-A0C1-D3C77CD99F1D}" type="sibTrans" cxnId="{0B77D691-A08D-437D-9049-7B6F00148901}">
      <dgm:prSet/>
      <dgm:spPr/>
      <dgm:t>
        <a:bodyPr/>
        <a:lstStyle/>
        <a:p>
          <a:endParaRPr lang="en-US"/>
        </a:p>
      </dgm:t>
    </dgm:pt>
    <dgm:pt modelId="{51E091BC-6894-42EA-92B6-55DE016FBA32}" type="pres">
      <dgm:prSet presAssocID="{82305F97-E915-43C9-BACC-0C3AE1298783}" presName="hierChild1" presStyleCnt="0">
        <dgm:presLayoutVars>
          <dgm:chPref val="1"/>
          <dgm:dir/>
          <dgm:animOne val="branch"/>
          <dgm:animLvl val="lvl"/>
          <dgm:resizeHandles/>
        </dgm:presLayoutVars>
      </dgm:prSet>
      <dgm:spPr/>
    </dgm:pt>
    <dgm:pt modelId="{3AE1A42C-4BD4-41B4-B4E5-49ED71AF507C}" type="pres">
      <dgm:prSet presAssocID="{FBAE26DF-E877-4962-9E8E-C213B99B3A10}" presName="hierRoot1" presStyleCnt="0"/>
      <dgm:spPr/>
    </dgm:pt>
    <dgm:pt modelId="{0976EF83-B9B6-4F8B-ADBF-79E383F77D2F}" type="pres">
      <dgm:prSet presAssocID="{FBAE26DF-E877-4962-9E8E-C213B99B3A10}" presName="composite" presStyleCnt="0"/>
      <dgm:spPr/>
    </dgm:pt>
    <dgm:pt modelId="{9D02FAE0-88AA-4910-8155-8B1615E9901B}" type="pres">
      <dgm:prSet presAssocID="{FBAE26DF-E877-4962-9E8E-C213B99B3A10}" presName="background" presStyleLbl="node0" presStyleIdx="0" presStyleCnt="3"/>
      <dgm:spPr/>
    </dgm:pt>
    <dgm:pt modelId="{776C825E-196E-49D0-B61B-F2E6B5282302}" type="pres">
      <dgm:prSet presAssocID="{FBAE26DF-E877-4962-9E8E-C213B99B3A10}" presName="text" presStyleLbl="fgAcc0" presStyleIdx="0" presStyleCnt="3">
        <dgm:presLayoutVars>
          <dgm:chPref val="3"/>
        </dgm:presLayoutVars>
      </dgm:prSet>
      <dgm:spPr/>
    </dgm:pt>
    <dgm:pt modelId="{F54F1AEA-D3FB-4231-8182-33F7F2A2CE37}" type="pres">
      <dgm:prSet presAssocID="{FBAE26DF-E877-4962-9E8E-C213B99B3A10}" presName="hierChild2" presStyleCnt="0"/>
      <dgm:spPr/>
    </dgm:pt>
    <dgm:pt modelId="{76A91F7B-5486-4527-9B4D-7C4A8DBA5437}" type="pres">
      <dgm:prSet presAssocID="{F7E23BD4-CA20-4950-AB90-29FE55B0063B}" presName="hierRoot1" presStyleCnt="0"/>
      <dgm:spPr/>
    </dgm:pt>
    <dgm:pt modelId="{646A3265-7D76-4613-A504-3D0763112169}" type="pres">
      <dgm:prSet presAssocID="{F7E23BD4-CA20-4950-AB90-29FE55B0063B}" presName="composite" presStyleCnt="0"/>
      <dgm:spPr/>
    </dgm:pt>
    <dgm:pt modelId="{4DAD43B5-B0C9-458C-B47B-B795434D46E7}" type="pres">
      <dgm:prSet presAssocID="{F7E23BD4-CA20-4950-AB90-29FE55B0063B}" presName="background" presStyleLbl="node0" presStyleIdx="1" presStyleCnt="3"/>
      <dgm:spPr/>
    </dgm:pt>
    <dgm:pt modelId="{000EC785-5363-45DC-837C-5CB740D30AB0}" type="pres">
      <dgm:prSet presAssocID="{F7E23BD4-CA20-4950-AB90-29FE55B0063B}" presName="text" presStyleLbl="fgAcc0" presStyleIdx="1" presStyleCnt="3">
        <dgm:presLayoutVars>
          <dgm:chPref val="3"/>
        </dgm:presLayoutVars>
      </dgm:prSet>
      <dgm:spPr/>
    </dgm:pt>
    <dgm:pt modelId="{77CE4D70-ABA6-4CB0-890A-608CA91D7DB5}" type="pres">
      <dgm:prSet presAssocID="{F7E23BD4-CA20-4950-AB90-29FE55B0063B}" presName="hierChild2" presStyleCnt="0"/>
      <dgm:spPr/>
    </dgm:pt>
    <dgm:pt modelId="{19EE1576-7FB2-453E-8DB0-159263452852}" type="pres">
      <dgm:prSet presAssocID="{F7E71777-49CC-4CEB-B388-6963AB591B63}" presName="hierRoot1" presStyleCnt="0"/>
      <dgm:spPr/>
    </dgm:pt>
    <dgm:pt modelId="{CF406CD8-CCEB-4207-9C88-CC5BA8332D98}" type="pres">
      <dgm:prSet presAssocID="{F7E71777-49CC-4CEB-B388-6963AB591B63}" presName="composite" presStyleCnt="0"/>
      <dgm:spPr/>
    </dgm:pt>
    <dgm:pt modelId="{508E0F19-E3FB-4959-8B43-3F1990BEA5C6}" type="pres">
      <dgm:prSet presAssocID="{F7E71777-49CC-4CEB-B388-6963AB591B63}" presName="background" presStyleLbl="node0" presStyleIdx="2" presStyleCnt="3"/>
      <dgm:spPr/>
    </dgm:pt>
    <dgm:pt modelId="{2DDD081C-949D-480C-A8B7-44833952602F}" type="pres">
      <dgm:prSet presAssocID="{F7E71777-49CC-4CEB-B388-6963AB591B63}" presName="text" presStyleLbl="fgAcc0" presStyleIdx="2" presStyleCnt="3">
        <dgm:presLayoutVars>
          <dgm:chPref val="3"/>
        </dgm:presLayoutVars>
      </dgm:prSet>
      <dgm:spPr/>
    </dgm:pt>
    <dgm:pt modelId="{DC0032C7-1E65-40E9-9EC6-8223F48B72D6}" type="pres">
      <dgm:prSet presAssocID="{F7E71777-49CC-4CEB-B388-6963AB591B63}" presName="hierChild2" presStyleCnt="0"/>
      <dgm:spPr/>
    </dgm:pt>
  </dgm:ptLst>
  <dgm:cxnLst>
    <dgm:cxn modelId="{0E45983A-3045-46EA-BE65-ABEAAACDDB53}" type="presOf" srcId="{F7E23BD4-CA20-4950-AB90-29FE55B0063B}" destId="{000EC785-5363-45DC-837C-5CB740D30AB0}" srcOrd="0" destOrd="0" presId="urn:microsoft.com/office/officeart/2005/8/layout/hierarchy1"/>
    <dgm:cxn modelId="{BB76BE45-42A1-4845-AC35-ED79637CC139}" type="presOf" srcId="{F7E71777-49CC-4CEB-B388-6963AB591B63}" destId="{2DDD081C-949D-480C-A8B7-44833952602F}" srcOrd="0" destOrd="0" presId="urn:microsoft.com/office/officeart/2005/8/layout/hierarchy1"/>
    <dgm:cxn modelId="{35494E8D-27F3-4D9B-9E4B-24FDE3794DFC}" type="presOf" srcId="{FBAE26DF-E877-4962-9E8E-C213B99B3A10}" destId="{776C825E-196E-49D0-B61B-F2E6B5282302}" srcOrd="0" destOrd="0" presId="urn:microsoft.com/office/officeart/2005/8/layout/hierarchy1"/>
    <dgm:cxn modelId="{0B77D691-A08D-437D-9049-7B6F00148901}" srcId="{82305F97-E915-43C9-BACC-0C3AE1298783}" destId="{FBAE26DF-E877-4962-9E8E-C213B99B3A10}" srcOrd="0" destOrd="0" parTransId="{3DF2046C-2C2E-4ABD-8459-B907D2DA1DA2}" sibTransId="{F976B319-2CB1-4350-A0C1-D3C77CD99F1D}"/>
    <dgm:cxn modelId="{F598DEA5-EE32-45B6-8AA3-C845C43B791D}" srcId="{82305F97-E915-43C9-BACC-0C3AE1298783}" destId="{F7E23BD4-CA20-4950-AB90-29FE55B0063B}" srcOrd="1" destOrd="0" parTransId="{D092745E-4D91-41F3-9F46-58E70AE7529E}" sibTransId="{ECFC30B2-7793-432B-8560-924C0E79DFE3}"/>
    <dgm:cxn modelId="{C67B6EB0-663F-4BDB-A73F-24385ADE4AEE}" type="presOf" srcId="{82305F97-E915-43C9-BACC-0C3AE1298783}" destId="{51E091BC-6894-42EA-92B6-55DE016FBA32}" srcOrd="0" destOrd="0" presId="urn:microsoft.com/office/officeart/2005/8/layout/hierarchy1"/>
    <dgm:cxn modelId="{F8C778D6-4ABA-4EAA-93DE-B36E3B2B1F55}" srcId="{82305F97-E915-43C9-BACC-0C3AE1298783}" destId="{F7E71777-49CC-4CEB-B388-6963AB591B63}" srcOrd="2" destOrd="0" parTransId="{AC12662A-862E-4A13-B567-47A25DDA4D16}" sibTransId="{E792B032-771D-4130-BD69-84D22211EFF0}"/>
    <dgm:cxn modelId="{0694D3E1-EF2B-468B-B804-4E86FE6B1C29}" type="presParOf" srcId="{51E091BC-6894-42EA-92B6-55DE016FBA32}" destId="{3AE1A42C-4BD4-41B4-B4E5-49ED71AF507C}" srcOrd="0" destOrd="0" presId="urn:microsoft.com/office/officeart/2005/8/layout/hierarchy1"/>
    <dgm:cxn modelId="{2D57D8DA-9623-489D-9D21-AD18E5EA9CCE}" type="presParOf" srcId="{3AE1A42C-4BD4-41B4-B4E5-49ED71AF507C}" destId="{0976EF83-B9B6-4F8B-ADBF-79E383F77D2F}" srcOrd="0" destOrd="0" presId="urn:microsoft.com/office/officeart/2005/8/layout/hierarchy1"/>
    <dgm:cxn modelId="{9271E033-A329-4EF0-A606-7F1BEDC1BDF0}" type="presParOf" srcId="{0976EF83-B9B6-4F8B-ADBF-79E383F77D2F}" destId="{9D02FAE0-88AA-4910-8155-8B1615E9901B}" srcOrd="0" destOrd="0" presId="urn:microsoft.com/office/officeart/2005/8/layout/hierarchy1"/>
    <dgm:cxn modelId="{F4189506-B1E0-421E-BE51-253FFF98EC47}" type="presParOf" srcId="{0976EF83-B9B6-4F8B-ADBF-79E383F77D2F}" destId="{776C825E-196E-49D0-B61B-F2E6B5282302}" srcOrd="1" destOrd="0" presId="urn:microsoft.com/office/officeart/2005/8/layout/hierarchy1"/>
    <dgm:cxn modelId="{9A1A184B-E5ED-4A11-ADBD-D01FFE66A12F}" type="presParOf" srcId="{3AE1A42C-4BD4-41B4-B4E5-49ED71AF507C}" destId="{F54F1AEA-D3FB-4231-8182-33F7F2A2CE37}" srcOrd="1" destOrd="0" presId="urn:microsoft.com/office/officeart/2005/8/layout/hierarchy1"/>
    <dgm:cxn modelId="{58687A0A-8FBB-4129-855A-2FF7A06CECE5}" type="presParOf" srcId="{51E091BC-6894-42EA-92B6-55DE016FBA32}" destId="{76A91F7B-5486-4527-9B4D-7C4A8DBA5437}" srcOrd="1" destOrd="0" presId="urn:microsoft.com/office/officeart/2005/8/layout/hierarchy1"/>
    <dgm:cxn modelId="{0E69AC9E-DE6D-4A74-996F-B55034526C8F}" type="presParOf" srcId="{76A91F7B-5486-4527-9B4D-7C4A8DBA5437}" destId="{646A3265-7D76-4613-A504-3D0763112169}" srcOrd="0" destOrd="0" presId="urn:microsoft.com/office/officeart/2005/8/layout/hierarchy1"/>
    <dgm:cxn modelId="{476366BA-0BCA-4730-B232-15FE2E83E63C}" type="presParOf" srcId="{646A3265-7D76-4613-A504-3D0763112169}" destId="{4DAD43B5-B0C9-458C-B47B-B795434D46E7}" srcOrd="0" destOrd="0" presId="urn:microsoft.com/office/officeart/2005/8/layout/hierarchy1"/>
    <dgm:cxn modelId="{C9088124-DAFF-432D-BC1E-49ADD44216D7}" type="presParOf" srcId="{646A3265-7D76-4613-A504-3D0763112169}" destId="{000EC785-5363-45DC-837C-5CB740D30AB0}" srcOrd="1" destOrd="0" presId="urn:microsoft.com/office/officeart/2005/8/layout/hierarchy1"/>
    <dgm:cxn modelId="{16E552E7-1DEA-45BE-BBB9-B8077E93301E}" type="presParOf" srcId="{76A91F7B-5486-4527-9B4D-7C4A8DBA5437}" destId="{77CE4D70-ABA6-4CB0-890A-608CA91D7DB5}" srcOrd="1" destOrd="0" presId="urn:microsoft.com/office/officeart/2005/8/layout/hierarchy1"/>
    <dgm:cxn modelId="{49195698-B5FB-4ED9-92CA-8AF63A424B55}" type="presParOf" srcId="{51E091BC-6894-42EA-92B6-55DE016FBA32}" destId="{19EE1576-7FB2-453E-8DB0-159263452852}" srcOrd="2" destOrd="0" presId="urn:microsoft.com/office/officeart/2005/8/layout/hierarchy1"/>
    <dgm:cxn modelId="{70BBD7D8-D65D-47EC-BC63-F4E7CE4A668C}" type="presParOf" srcId="{19EE1576-7FB2-453E-8DB0-159263452852}" destId="{CF406CD8-CCEB-4207-9C88-CC5BA8332D98}" srcOrd="0" destOrd="0" presId="urn:microsoft.com/office/officeart/2005/8/layout/hierarchy1"/>
    <dgm:cxn modelId="{70EBF121-34A6-482B-8283-34CCEF75D68E}" type="presParOf" srcId="{CF406CD8-CCEB-4207-9C88-CC5BA8332D98}" destId="{508E0F19-E3FB-4959-8B43-3F1990BEA5C6}" srcOrd="0" destOrd="0" presId="urn:microsoft.com/office/officeart/2005/8/layout/hierarchy1"/>
    <dgm:cxn modelId="{89620AEF-D1AA-4A0C-BD3D-31E446EBAC0B}" type="presParOf" srcId="{CF406CD8-CCEB-4207-9C88-CC5BA8332D98}" destId="{2DDD081C-949D-480C-A8B7-44833952602F}" srcOrd="1" destOrd="0" presId="urn:microsoft.com/office/officeart/2005/8/layout/hierarchy1"/>
    <dgm:cxn modelId="{1C1DF6CF-EF70-43CC-AA9D-9ED59EC32C8C}" type="presParOf" srcId="{19EE1576-7FB2-453E-8DB0-159263452852}" destId="{DC0032C7-1E65-40E9-9EC6-8223F48B72D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426EB-987E-4F4B-89F1-3A03FB90AECF}">
      <dsp:nvSpPr>
        <dsp:cNvPr id="0" name=""/>
        <dsp:cNvSpPr/>
      </dsp:nvSpPr>
      <dsp:spPr>
        <a:xfrm>
          <a:off x="0" y="509"/>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11F6B4F-4D10-4664-8E6E-429FB323B5DE}">
      <dsp:nvSpPr>
        <dsp:cNvPr id="0" name=""/>
        <dsp:cNvSpPr/>
      </dsp:nvSpPr>
      <dsp:spPr>
        <a:xfrm>
          <a:off x="0" y="509"/>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latin typeface="The Hand"/>
              <a:cs typeface="Times New Roman"/>
            </a:rPr>
            <a:t>Ahmed Abdulwahab - </a:t>
          </a:r>
          <a:r>
            <a:rPr lang="en-US" sz="3900" kern="1200">
              <a:latin typeface="The Hand"/>
              <a:cs typeface="Times New Roman"/>
              <a:hlinkClick xmlns:r="http://schemas.openxmlformats.org/officeDocument/2006/relationships" r:id="rId1"/>
            </a:rPr>
            <a:t>aabdulw@gmu.edu</a:t>
          </a:r>
          <a:endParaRPr lang="en-US" sz="3900" kern="1200">
            <a:latin typeface="The Hand"/>
            <a:cs typeface="Times New Roman"/>
          </a:endParaRPr>
        </a:p>
      </dsp:txBody>
      <dsp:txXfrm>
        <a:off x="0" y="509"/>
        <a:ext cx="10515600" cy="835175"/>
      </dsp:txXfrm>
    </dsp:sp>
    <dsp:sp modelId="{704DEFC0-1167-439E-B5B6-04F3B1828A5A}">
      <dsp:nvSpPr>
        <dsp:cNvPr id="0" name=""/>
        <dsp:cNvSpPr/>
      </dsp:nvSpPr>
      <dsp:spPr>
        <a:xfrm>
          <a:off x="0" y="835685"/>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9B44C99-F70C-4E41-B4C6-B1AB3DEEC11B}">
      <dsp:nvSpPr>
        <dsp:cNvPr id="0" name=""/>
        <dsp:cNvSpPr/>
      </dsp:nvSpPr>
      <dsp:spPr>
        <a:xfrm>
          <a:off x="0" y="835685"/>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latin typeface="The Hand"/>
              <a:cs typeface="Times New Roman"/>
            </a:rPr>
            <a:t>Demosthenes </a:t>
          </a:r>
          <a:r>
            <a:rPr lang="en-US" sz="3900" kern="1200" err="1">
              <a:latin typeface="The Hand"/>
              <a:cs typeface="Times New Roman"/>
            </a:rPr>
            <a:t>Kaloudelis</a:t>
          </a:r>
          <a:r>
            <a:rPr lang="en-US" sz="3900" kern="1200">
              <a:latin typeface="The Hand"/>
              <a:cs typeface="Times New Roman"/>
            </a:rPr>
            <a:t> - </a:t>
          </a:r>
          <a:r>
            <a:rPr lang="en-US" sz="3900" kern="1200">
              <a:latin typeface="The Hand"/>
              <a:cs typeface="Times New Roman"/>
              <a:hlinkClick xmlns:r="http://schemas.openxmlformats.org/officeDocument/2006/relationships" r:id="rId2"/>
            </a:rPr>
            <a:t>dkaloude@gmu.edu</a:t>
          </a:r>
          <a:r>
            <a:rPr lang="en-US" sz="3900" kern="1200">
              <a:latin typeface="The Hand"/>
              <a:cs typeface="Times New Roman"/>
            </a:rPr>
            <a:t> </a:t>
          </a:r>
        </a:p>
      </dsp:txBody>
      <dsp:txXfrm>
        <a:off x="0" y="835685"/>
        <a:ext cx="10515600" cy="835175"/>
      </dsp:txXfrm>
    </dsp:sp>
    <dsp:sp modelId="{20F650CC-580E-4E24-A0DE-D946CC3EB6D6}">
      <dsp:nvSpPr>
        <dsp:cNvPr id="0" name=""/>
        <dsp:cNvSpPr/>
      </dsp:nvSpPr>
      <dsp:spPr>
        <a:xfrm>
          <a:off x="0" y="1670860"/>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7D7454A-45B0-47A1-92AF-D7276A3E2D2A}">
      <dsp:nvSpPr>
        <dsp:cNvPr id="0" name=""/>
        <dsp:cNvSpPr/>
      </dsp:nvSpPr>
      <dsp:spPr>
        <a:xfrm>
          <a:off x="0" y="1670860"/>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latin typeface="The Hand"/>
              <a:cs typeface="Times New Roman"/>
            </a:rPr>
            <a:t>Hein Naing - </a:t>
          </a:r>
          <a:r>
            <a:rPr lang="en-US" sz="3900" kern="1200">
              <a:latin typeface="The Hand"/>
              <a:cs typeface="Times New Roman"/>
              <a:hlinkClick xmlns:r="http://schemas.openxmlformats.org/officeDocument/2006/relationships" r:id="rId3"/>
            </a:rPr>
            <a:t>hnaing@gmu.edu</a:t>
          </a:r>
          <a:endParaRPr lang="en-US" sz="3900" kern="1200">
            <a:latin typeface="The Hand"/>
            <a:cs typeface="Times New Roman"/>
          </a:endParaRPr>
        </a:p>
      </dsp:txBody>
      <dsp:txXfrm>
        <a:off x="0" y="1670860"/>
        <a:ext cx="10515600" cy="835175"/>
      </dsp:txXfrm>
    </dsp:sp>
    <dsp:sp modelId="{F64A41FF-A56D-4BA8-BFFB-079156F29B20}">
      <dsp:nvSpPr>
        <dsp:cNvPr id="0" name=""/>
        <dsp:cNvSpPr/>
      </dsp:nvSpPr>
      <dsp:spPr>
        <a:xfrm>
          <a:off x="0" y="2506036"/>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5447C8D-B0E2-4ACB-8423-3A2593C11C71}">
      <dsp:nvSpPr>
        <dsp:cNvPr id="0" name=""/>
        <dsp:cNvSpPr/>
      </dsp:nvSpPr>
      <dsp:spPr>
        <a:xfrm>
          <a:off x="0" y="2506036"/>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latin typeface="The Hand"/>
              <a:cs typeface="Times New Roman"/>
            </a:rPr>
            <a:t>Adwait Srivastava - </a:t>
          </a:r>
          <a:r>
            <a:rPr lang="en-US" sz="3900" kern="1200">
              <a:latin typeface="The Hand"/>
              <a:cs typeface="Times New Roman"/>
              <a:hlinkClick xmlns:r="http://schemas.openxmlformats.org/officeDocument/2006/relationships" r:id="rId4"/>
            </a:rPr>
            <a:t>asrivas@gmu.edu</a:t>
          </a:r>
          <a:endParaRPr lang="en-US" sz="3900" kern="1200">
            <a:latin typeface="The Hand"/>
            <a:cs typeface="Times New Roman"/>
          </a:endParaRPr>
        </a:p>
      </dsp:txBody>
      <dsp:txXfrm>
        <a:off x="0" y="2506036"/>
        <a:ext cx="10515600" cy="835175"/>
      </dsp:txXfrm>
    </dsp:sp>
    <dsp:sp modelId="{B470AE19-3D9D-4AF1-856E-721F9767EEB5}">
      <dsp:nvSpPr>
        <dsp:cNvPr id="0" name=""/>
        <dsp:cNvSpPr/>
      </dsp:nvSpPr>
      <dsp:spPr>
        <a:xfrm>
          <a:off x="0" y="3341211"/>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E43AD8-D8D0-4B88-93BB-4F10AF224F68}">
      <dsp:nvSpPr>
        <dsp:cNvPr id="0" name=""/>
        <dsp:cNvSpPr/>
      </dsp:nvSpPr>
      <dsp:spPr>
        <a:xfrm>
          <a:off x="0" y="3341211"/>
          <a:ext cx="10515600" cy="835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latin typeface="The Hand"/>
              <a:cs typeface="Times New Roman"/>
            </a:rPr>
            <a:t>Chris </a:t>
          </a:r>
          <a:r>
            <a:rPr lang="en-US" sz="3900" kern="1200" err="1">
              <a:latin typeface="The Hand"/>
              <a:cs typeface="Times New Roman"/>
            </a:rPr>
            <a:t>Trenkov</a:t>
          </a:r>
          <a:r>
            <a:rPr lang="en-US" sz="3900" kern="1200">
              <a:latin typeface="The Hand"/>
              <a:cs typeface="Times New Roman"/>
            </a:rPr>
            <a:t> - </a:t>
          </a:r>
          <a:r>
            <a:rPr lang="en-US" sz="3900" kern="1200">
              <a:latin typeface="The Hand"/>
              <a:cs typeface="Times New Roman"/>
              <a:hlinkClick xmlns:r="http://schemas.openxmlformats.org/officeDocument/2006/relationships" r:id="rId5"/>
            </a:rPr>
            <a:t>ctrenkov@gmu.edu</a:t>
          </a:r>
          <a:endParaRPr lang="en-US" sz="3900" kern="1200">
            <a:latin typeface="The Hand"/>
            <a:cs typeface="Times New Roman"/>
          </a:endParaRPr>
        </a:p>
      </dsp:txBody>
      <dsp:txXfrm>
        <a:off x="0" y="3341211"/>
        <a:ext cx="10515600" cy="835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2FAE0-88AA-4910-8155-8B1615E9901B}">
      <dsp:nvSpPr>
        <dsp:cNvPr id="0" name=""/>
        <dsp:cNvSpPr/>
      </dsp:nvSpPr>
      <dsp:spPr>
        <a:xfrm>
          <a:off x="0" y="993347"/>
          <a:ext cx="2957512" cy="187802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6C825E-196E-49D0-B61B-F2E6B5282302}">
      <dsp:nvSpPr>
        <dsp:cNvPr id="0" name=""/>
        <dsp:cNvSpPr/>
      </dsp:nvSpPr>
      <dsp:spPr>
        <a:xfrm>
          <a:off x="328612" y="130552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i="0" u="none" strike="noStrike" kern="1200" cap="none" baseline="0" noProof="0">
              <a:latin typeface="The Hand"/>
              <a:cs typeface="Arial"/>
            </a:rPr>
            <a:t>The</a:t>
          </a:r>
          <a:r>
            <a:rPr lang="en-US" sz="1900" kern="1200">
              <a:latin typeface="The Hand"/>
              <a:cs typeface="Arial"/>
            </a:rPr>
            <a:t> data for this virus is widespread in that it is dependent upon correct identification of the virus, accurate reporting of the virus to an appropriate agency, and true and governmental reporting of the data (we're looking at you China)</a:t>
          </a:r>
          <a:endParaRPr lang="en-US" sz="1900" b="0" i="0" u="none" strike="noStrike" kern="1200" cap="none" baseline="0" noProof="0">
            <a:latin typeface="The Hand"/>
            <a:cs typeface="Arial"/>
          </a:endParaRPr>
        </a:p>
      </dsp:txBody>
      <dsp:txXfrm>
        <a:off x="383617" y="1360534"/>
        <a:ext cx="2847502" cy="1768010"/>
      </dsp:txXfrm>
    </dsp:sp>
    <dsp:sp modelId="{4DAD43B5-B0C9-458C-B47B-B795434D46E7}">
      <dsp:nvSpPr>
        <dsp:cNvPr id="0" name=""/>
        <dsp:cNvSpPr/>
      </dsp:nvSpPr>
      <dsp:spPr>
        <a:xfrm>
          <a:off x="3614737" y="993347"/>
          <a:ext cx="2957512" cy="187802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00EC785-5363-45DC-837C-5CB740D30AB0}">
      <dsp:nvSpPr>
        <dsp:cNvPr id="0" name=""/>
        <dsp:cNvSpPr/>
      </dsp:nvSpPr>
      <dsp:spPr>
        <a:xfrm>
          <a:off x="3943350" y="130552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he Hand"/>
              <a:cs typeface="Arial"/>
            </a:rPr>
            <a:t>In order to build our model, we decided that we would focus solely on the United States' reporting aggregated by datahub.io. This allowed us to focus on 'accurate' datasets and reduce the amount of noise caused by inaccurate reporting or suppressed reporting</a:t>
          </a:r>
          <a:endParaRPr lang="en-US" sz="1900" b="0" i="0" u="none" strike="noStrike" kern="1200" cap="none" baseline="0" noProof="0">
            <a:latin typeface="The Hand"/>
            <a:cs typeface="Arial"/>
          </a:endParaRPr>
        </a:p>
      </dsp:txBody>
      <dsp:txXfrm>
        <a:off x="3998355" y="1360534"/>
        <a:ext cx="2847502" cy="1768010"/>
      </dsp:txXfrm>
    </dsp:sp>
    <dsp:sp modelId="{508E0F19-E3FB-4959-8B43-3F1990BEA5C6}">
      <dsp:nvSpPr>
        <dsp:cNvPr id="0" name=""/>
        <dsp:cNvSpPr/>
      </dsp:nvSpPr>
      <dsp:spPr>
        <a:xfrm>
          <a:off x="7229475" y="993347"/>
          <a:ext cx="2957512" cy="187802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DDD081C-949D-480C-A8B7-44833952602F}">
      <dsp:nvSpPr>
        <dsp:cNvPr id="0" name=""/>
        <dsp:cNvSpPr/>
      </dsp:nvSpPr>
      <dsp:spPr>
        <a:xfrm>
          <a:off x="7558087" y="130552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he Hand"/>
              <a:cs typeface="Arial"/>
            </a:rPr>
            <a:t>To analyze the problem, we set out to generate several graphs that would illustrate the severity of this pandemic, allow us to validate our model, and compare it to real world data where we can make assumptions.</a:t>
          </a:r>
        </a:p>
      </dsp:txBody>
      <dsp:txXfrm>
        <a:off x="7613092" y="1360534"/>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9T22:07:34.97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012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18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8548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789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476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502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8302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35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0378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21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4/9/2020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4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4/9/2020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962422842"/>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usatoday.com/in-depth/news/2020/01/29/coronavirus-what-are-symptoms-of-wuhan-china-novel-virus/4563892002/" TargetMode="Externa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hyperlink" Target="https://unsplash.com/s/photos/coronavirus" TargetMode="External"/><Relationship Id="rId5" Type="http://schemas.openxmlformats.org/officeDocument/2006/relationships/hyperlink" Target="https://www.isglobal.org/en/-/coronavirus-myths-and-truths" TargetMode="External"/><Relationship Id="rId4" Type="http://schemas.openxmlformats.org/officeDocument/2006/relationships/hyperlink" Target="https://datahub.io/core/covid-19#resource-covid-19_zip"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picture containing clothing, dark, looking, man&#10;&#10;Description generated with very high confidence">
            <a:extLst>
              <a:ext uri="{FF2B5EF4-FFF2-40B4-BE49-F238E27FC236}">
                <a16:creationId xmlns:a16="http://schemas.microsoft.com/office/drawing/2014/main" id="{014050EE-C8F6-41E0-B16E-3893B4C92734}"/>
              </a:ext>
            </a:extLst>
          </p:cNvPr>
          <p:cNvPicPr>
            <a:picLocks noChangeAspect="1"/>
          </p:cNvPicPr>
          <p:nvPr/>
        </p:nvPicPr>
        <p:blipFill rotWithShape="1">
          <a:blip r:embed="rId2">
            <a:alphaModFix amt="50000"/>
          </a:blip>
          <a:srcRect t="10393" r="-1" b="5315"/>
          <a:stretch/>
        </p:blipFill>
        <p:spPr>
          <a:xfrm>
            <a:off x="20" y="10"/>
            <a:ext cx="12188930" cy="6857990"/>
          </a:xfrm>
          <a:prstGeom prst="rect">
            <a:avLst/>
          </a:prstGeom>
        </p:spPr>
      </p:pic>
      <p:sp>
        <p:nvSpPr>
          <p:cNvPr id="2" name="Title 1">
            <a:extLst>
              <a:ext uri="{FF2B5EF4-FFF2-40B4-BE49-F238E27FC236}">
                <a16:creationId xmlns:a16="http://schemas.microsoft.com/office/drawing/2014/main" id="{0D470774-E3AF-40FE-B3F8-CD7BC3698D63}"/>
              </a:ext>
            </a:extLst>
          </p:cNvPr>
          <p:cNvSpPr>
            <a:spLocks noGrp="1"/>
          </p:cNvSpPr>
          <p:nvPr>
            <p:ph type="title"/>
          </p:nvPr>
        </p:nvSpPr>
        <p:spPr>
          <a:xfrm>
            <a:off x="1529219" y="2949075"/>
            <a:ext cx="9144000" cy="3063240"/>
          </a:xfrm>
        </p:spPr>
        <p:txBody>
          <a:bodyPr vert="horz" lIns="91440" tIns="45720" rIns="91440" bIns="45720" rtlCol="0" anchor="b">
            <a:normAutofit/>
          </a:bodyPr>
          <a:lstStyle/>
          <a:p>
            <a:pPr algn="ctr"/>
            <a:r>
              <a:rPr lang="en-US" sz="10800">
                <a:latin typeface="Century Gothic"/>
              </a:rPr>
              <a:t>Corona Time</a:t>
            </a:r>
          </a:p>
          <a:p>
            <a:pPr algn="ctr"/>
            <a:endParaRPr lang="en-US" sz="10800">
              <a:latin typeface="Century Gothic"/>
            </a:endParaRPr>
          </a:p>
        </p:txBody>
      </p:sp>
      <p:sp>
        <p:nvSpPr>
          <p:cNvPr id="3" name="Text Placeholder 2">
            <a:extLst>
              <a:ext uri="{FF2B5EF4-FFF2-40B4-BE49-F238E27FC236}">
                <a16:creationId xmlns:a16="http://schemas.microsoft.com/office/drawing/2014/main" id="{6D260F13-ABDC-4929-9D73-9A392BAC42BE}"/>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r>
              <a:rPr lang="en-US" sz="3200">
                <a:solidFill>
                  <a:schemeClr val="tx1"/>
                </a:solidFill>
              </a:rPr>
              <a:t>Chris- Dennis- Adwait-Ahmed-Hein</a:t>
            </a:r>
          </a:p>
          <a:p>
            <a:pPr algn="ctr"/>
            <a:endParaRPr lang="en-US" sz="3200">
              <a:solidFill>
                <a:schemeClr val="tx1"/>
              </a:solidFill>
            </a:endParaRPr>
          </a:p>
        </p:txBody>
      </p:sp>
      <p:sp>
        <p:nvSpPr>
          <p:cNvPr id="17"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8630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ED33D-EA2C-4363-8F59-510543848142}"/>
              </a:ext>
            </a:extLst>
          </p:cNvPr>
          <p:cNvSpPr>
            <a:spLocks noGrp="1"/>
          </p:cNvSpPr>
          <p:nvPr>
            <p:ph type="title"/>
          </p:nvPr>
        </p:nvSpPr>
        <p:spPr>
          <a:xfrm>
            <a:off x="576072" y="496275"/>
            <a:ext cx="11040931" cy="1176679"/>
          </a:xfrm>
        </p:spPr>
        <p:txBody>
          <a:bodyPr anchor="b">
            <a:normAutofit fontScale="90000"/>
          </a:bodyPr>
          <a:lstStyle/>
          <a:p>
            <a:pPr>
              <a:lnSpc>
                <a:spcPct val="90000"/>
              </a:lnSpc>
            </a:pP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br>
              <a:rPr lang="en-US" sz="2900" b="1">
                <a:latin typeface="Comic Sans MS"/>
                <a:ea typeface="+mj-lt"/>
                <a:cs typeface="+mj-lt"/>
              </a:rPr>
            </a:br>
            <a:endParaRPr lang="en-US" sz="3600" b="1">
              <a:latin typeface="Comic Sans MS"/>
            </a:endParaRPr>
          </a:p>
          <a:p>
            <a:pPr>
              <a:lnSpc>
                <a:spcPct val="90000"/>
              </a:lnSpc>
            </a:pPr>
            <a:r>
              <a:rPr lang="en-US" sz="4000">
                <a:latin typeface="Comic Sans MS"/>
              </a:rPr>
              <a:t>The Model</a:t>
            </a:r>
            <a:br>
              <a:rPr lang="en-US" sz="2900"/>
            </a:br>
            <a:endParaRPr lang="en-US" sz="2900">
              <a:latin typeface="Sylfaen"/>
            </a:endParaRPr>
          </a:p>
        </p:txBody>
      </p:sp>
      <p:sp>
        <p:nvSpPr>
          <p:cNvPr id="2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7F97BA"/>
          </a:solidFill>
          <a:ln w="38100" cap="rnd">
            <a:solidFill>
              <a:srgbClr val="7F97B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EFE9A4-F804-47C0-8A51-2642E27D1B58}"/>
              </a:ext>
            </a:extLst>
          </p:cNvPr>
          <p:cNvSpPr>
            <a:spLocks noGrp="1"/>
          </p:cNvSpPr>
          <p:nvPr>
            <p:ph idx="1"/>
          </p:nvPr>
        </p:nvSpPr>
        <p:spPr>
          <a:xfrm>
            <a:off x="673346" y="2078573"/>
            <a:ext cx="7192523" cy="4111915"/>
          </a:xfrm>
        </p:spPr>
        <p:txBody>
          <a:bodyPr vert="horz" lIns="91440" tIns="45720" rIns="91440" bIns="45720" rtlCol="0" anchor="t">
            <a:normAutofit fontScale="85000" lnSpcReduction="10000"/>
          </a:bodyPr>
          <a:lstStyle/>
          <a:p>
            <a:r>
              <a:rPr lang="en-US"/>
              <a:t>We chose to model infection spread on an individual level using C++ for its performance</a:t>
            </a:r>
          </a:p>
          <a:p>
            <a:r>
              <a:rPr lang="en-US"/>
              <a:t>Every human is modeled as an entity structure that stores its position on a 2d plain and stores its current status</a:t>
            </a:r>
          </a:p>
          <a:p>
            <a:pPr lvl="1"/>
            <a:r>
              <a:rPr lang="en-US"/>
              <a:t>Every entity can be susceptible, infected, or removed. </a:t>
            </a:r>
          </a:p>
          <a:p>
            <a:r>
              <a:rPr lang="en-US"/>
              <a:t>We will have several unitless constants for our model</a:t>
            </a:r>
          </a:p>
          <a:p>
            <a:pPr lvl="1"/>
            <a:r>
              <a:rPr lang="en-US"/>
              <a:t>Infection radius, entity move speed, map area, BETA, GAMMA</a:t>
            </a:r>
          </a:p>
          <a:p>
            <a:r>
              <a:rPr lang="en-US"/>
              <a:t>Every time step, all entities move, infect, and recover. </a:t>
            </a:r>
          </a:p>
          <a:p>
            <a:pPr lvl="1"/>
            <a:r>
              <a:rPr lang="en-US"/>
              <a:t>Infected entities sample susceptible entities within a small radius and randomly spread infection by a specified constant. </a:t>
            </a:r>
          </a:p>
          <a:p>
            <a:pPr lvl="1"/>
            <a:r>
              <a:rPr lang="en-US"/>
              <a:t>Infected entities also have a random chance to recover by a specific constant</a:t>
            </a:r>
          </a:p>
        </p:txBody>
      </p:sp>
      <p:pic>
        <p:nvPicPr>
          <p:cNvPr id="13" name="Picture 13" descr="A circuit board&#10;&#10;Description generated with high confidence">
            <a:extLst>
              <a:ext uri="{FF2B5EF4-FFF2-40B4-BE49-F238E27FC236}">
                <a16:creationId xmlns:a16="http://schemas.microsoft.com/office/drawing/2014/main" id="{7F5D2725-A11C-4D81-9D1C-D2EF72C89B51}"/>
              </a:ext>
            </a:extLst>
          </p:cNvPr>
          <p:cNvPicPr>
            <a:picLocks noChangeAspect="1"/>
          </p:cNvPicPr>
          <p:nvPr/>
        </p:nvPicPr>
        <p:blipFill rotWithShape="1">
          <a:blip r:embed="rId2"/>
          <a:srcRect l="10503" r="37075" b="3"/>
          <a:stretch/>
        </p:blipFill>
        <p:spPr>
          <a:xfrm>
            <a:off x="9766510" y="2075391"/>
            <a:ext cx="1850212" cy="1931318"/>
          </a:xfrm>
          <a:prstGeom prst="rect">
            <a:avLst/>
          </a:prstGeom>
        </p:spPr>
      </p:pic>
      <p:pic>
        <p:nvPicPr>
          <p:cNvPr id="25" name="Picture 25" descr="A screenshot of a cell phone&#10;&#10;Description generated with high confidence">
            <a:extLst>
              <a:ext uri="{FF2B5EF4-FFF2-40B4-BE49-F238E27FC236}">
                <a16:creationId xmlns:a16="http://schemas.microsoft.com/office/drawing/2014/main" id="{8269549C-014C-425E-92CC-8E120EB22E42}"/>
              </a:ext>
            </a:extLst>
          </p:cNvPr>
          <p:cNvPicPr>
            <a:picLocks noChangeAspect="1"/>
          </p:cNvPicPr>
          <p:nvPr/>
        </p:nvPicPr>
        <p:blipFill>
          <a:blip r:embed="rId3"/>
          <a:stretch>
            <a:fillRect/>
          </a:stretch>
        </p:blipFill>
        <p:spPr>
          <a:xfrm>
            <a:off x="8429812" y="4009135"/>
            <a:ext cx="3291468" cy="2849433"/>
          </a:xfrm>
          <a:prstGeom prst="rect">
            <a:avLst/>
          </a:prstGeom>
        </p:spPr>
      </p:pic>
      <p:sp>
        <p:nvSpPr>
          <p:cNvPr id="8" name="TextBox 7">
            <a:extLst>
              <a:ext uri="{FF2B5EF4-FFF2-40B4-BE49-F238E27FC236}">
                <a16:creationId xmlns:a16="http://schemas.microsoft.com/office/drawing/2014/main" id="{07D768DB-04B2-4C20-8E77-828DAA465788}"/>
              </a:ext>
            </a:extLst>
          </p:cNvPr>
          <p:cNvSpPr txBox="1"/>
          <p:nvPr/>
        </p:nvSpPr>
        <p:spPr>
          <a:xfrm>
            <a:off x="7362092" y="3665415"/>
            <a:ext cx="1285929" cy="646331"/>
          </a:xfrm>
          <a:prstGeom prst="rect">
            <a:avLst/>
          </a:prstGeom>
          <a:noFill/>
        </p:spPr>
        <p:txBody>
          <a:bodyPr wrap="none" rtlCol="0">
            <a:spAutoFit/>
          </a:bodyPr>
          <a:lstStyle/>
          <a:p>
            <a:r>
              <a:rPr lang="en-US" dirty="0"/>
              <a:t>Our model visualized</a:t>
            </a:r>
          </a:p>
          <a:p>
            <a:r>
              <a:rPr lang="en-US" dirty="0"/>
              <a:t>(red=infected)</a:t>
            </a:r>
          </a:p>
        </p:txBody>
      </p:sp>
    </p:spTree>
    <p:extLst>
      <p:ext uri="{BB962C8B-B14F-4D97-AF65-F5344CB8AC3E}">
        <p14:creationId xmlns:p14="http://schemas.microsoft.com/office/powerpoint/2010/main" val="383605416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looking, water, holding, man&#10;&#10;Description generated with very high confidence">
            <a:extLst>
              <a:ext uri="{FF2B5EF4-FFF2-40B4-BE49-F238E27FC236}">
                <a16:creationId xmlns:a16="http://schemas.microsoft.com/office/drawing/2014/main" id="{0D429EFA-75EE-4268-BE9F-085801273E22}"/>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BB83CAB7-1814-4D56-A04A-DF7D96C00418}"/>
              </a:ext>
            </a:extLst>
          </p:cNvPr>
          <p:cNvSpPr>
            <a:spLocks noGrp="1"/>
          </p:cNvSpPr>
          <p:nvPr>
            <p:ph type="title"/>
          </p:nvPr>
        </p:nvSpPr>
        <p:spPr>
          <a:xfrm>
            <a:off x="838200" y="365125"/>
            <a:ext cx="10515600" cy="1325563"/>
          </a:xfrm>
        </p:spPr>
        <p:txBody>
          <a:bodyPr>
            <a:normAutofit/>
          </a:bodyPr>
          <a:lstStyle/>
          <a:p>
            <a:r>
              <a:rPr lang="en-US" sz="7200">
                <a:latin typeface="Comic Sans MS"/>
              </a:rPr>
              <a:t>Initial results</a:t>
            </a:r>
          </a:p>
        </p:txBody>
      </p:sp>
      <p:sp>
        <p:nvSpPr>
          <p:cNvPr id="11"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6DF1D9-5E7B-4BDC-8243-4D650517E551}"/>
              </a:ext>
            </a:extLst>
          </p:cNvPr>
          <p:cNvSpPr>
            <a:spLocks noGrp="1"/>
          </p:cNvSpPr>
          <p:nvPr>
            <p:ph idx="1"/>
          </p:nvPr>
        </p:nvSpPr>
        <p:spPr>
          <a:xfrm>
            <a:off x="838200" y="2004446"/>
            <a:ext cx="10515600" cy="4176897"/>
          </a:xfrm>
        </p:spPr>
        <p:txBody>
          <a:bodyPr vert="horz" lIns="91440" tIns="45720" rIns="91440" bIns="45720" rtlCol="0" anchor="t">
            <a:normAutofit/>
          </a:bodyPr>
          <a:lstStyle/>
          <a:p>
            <a:r>
              <a:rPr lang="en-US"/>
              <a:t>It is important that our model accurately simulates disease spread to the real world. </a:t>
            </a:r>
          </a:p>
          <a:p>
            <a:r>
              <a:rPr lang="en-US"/>
              <a:t>We can validate our model by running our simulation with no strategies in place and with people moving randomly. </a:t>
            </a:r>
          </a:p>
          <a:p>
            <a:pPr lvl="1"/>
            <a:r>
              <a:rPr lang="en-US"/>
              <a:t>Our model produced an infection curve that was initially exponential but as it reached its carrying capacity it flattened out into a logistic curve.</a:t>
            </a:r>
          </a:p>
          <a:p>
            <a:pPr lvl="1"/>
            <a:r>
              <a:rPr lang="en-US"/>
              <a:t> Logistic curves reflect how infections spread in a finite population. </a:t>
            </a:r>
          </a:p>
          <a:p>
            <a:pPr lvl="1"/>
            <a:r>
              <a:rPr lang="en-US"/>
              <a:t>This logistic curve produced by our model validates its ability to model an infectious system on an individual level</a:t>
            </a:r>
          </a:p>
          <a:p>
            <a:r>
              <a:rPr lang="en-US"/>
              <a:t>On the following slides youll see our models validation output with no strategies in place</a:t>
            </a:r>
          </a:p>
          <a:p>
            <a:pPr lvl="1"/>
            <a:endParaRPr lang="en-US"/>
          </a:p>
          <a:p>
            <a:pPr lvl="1"/>
            <a:endParaRPr lang="en-US"/>
          </a:p>
        </p:txBody>
      </p:sp>
    </p:spTree>
    <p:extLst>
      <p:ext uri="{BB962C8B-B14F-4D97-AF65-F5344CB8AC3E}">
        <p14:creationId xmlns:p14="http://schemas.microsoft.com/office/powerpoint/2010/main" val="141513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map&#10;&#10;Description generated with very high confidence">
            <a:extLst>
              <a:ext uri="{FF2B5EF4-FFF2-40B4-BE49-F238E27FC236}">
                <a16:creationId xmlns:a16="http://schemas.microsoft.com/office/drawing/2014/main" id="{08DA403B-0027-4E92-A723-F494262ED177}"/>
              </a:ext>
            </a:extLst>
          </p:cNvPr>
          <p:cNvPicPr>
            <a:picLocks noChangeAspect="1"/>
          </p:cNvPicPr>
          <p:nvPr/>
        </p:nvPicPr>
        <p:blipFill rotWithShape="1">
          <a:blip r:embed="rId2"/>
          <a:srcRect t="11702" b="9048"/>
          <a:stretch/>
        </p:blipFill>
        <p:spPr>
          <a:xfrm>
            <a:off x="1152731" y="985047"/>
            <a:ext cx="11036726" cy="5869478"/>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p:spPr>
      </p:pic>
      <p:sp>
        <p:nvSpPr>
          <p:cNvPr id="3" name="TextBox 2">
            <a:extLst>
              <a:ext uri="{FF2B5EF4-FFF2-40B4-BE49-F238E27FC236}">
                <a16:creationId xmlns:a16="http://schemas.microsoft.com/office/drawing/2014/main" id="{28B91DE7-1611-4796-AB2A-620CFDE9CBC9}"/>
              </a:ext>
            </a:extLst>
          </p:cNvPr>
          <p:cNvSpPr txBox="1"/>
          <p:nvPr/>
        </p:nvSpPr>
        <p:spPr>
          <a:xfrm>
            <a:off x="123645" y="166777"/>
            <a:ext cx="119303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600">
                <a:latin typeface="Comic Sans MS"/>
                <a:cs typeface="Calibri"/>
              </a:rPr>
              <a:t>Modeled Susceptible Population vs. Time</a:t>
            </a:r>
            <a:endParaRPr lang="en-US" sz="4600">
              <a:latin typeface="Comic Sans MS"/>
            </a:endParaRPr>
          </a:p>
        </p:txBody>
      </p:sp>
      <p:sp>
        <p:nvSpPr>
          <p:cNvPr id="5" name="TextBox 4">
            <a:extLst>
              <a:ext uri="{FF2B5EF4-FFF2-40B4-BE49-F238E27FC236}">
                <a16:creationId xmlns:a16="http://schemas.microsoft.com/office/drawing/2014/main" id="{0C8B70BA-18BF-46A1-B85C-8ACAD337C941}"/>
              </a:ext>
            </a:extLst>
          </p:cNvPr>
          <p:cNvSpPr txBox="1"/>
          <p:nvPr/>
        </p:nvSpPr>
        <p:spPr>
          <a:xfrm>
            <a:off x="127417" y="989351"/>
            <a:ext cx="181880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Times New Roman"/>
              </a:rPr>
              <a:t>Infection rate β = .01</a:t>
            </a:r>
          </a:p>
          <a:p>
            <a:r>
              <a:rPr lang="en-US" sz="1400">
                <a:latin typeface="Times New Roman"/>
                <a:cs typeface="Times New Roman"/>
              </a:rPr>
              <a:t>Recovery rate γ = .002</a:t>
            </a:r>
          </a:p>
          <a:p>
            <a:r>
              <a:rPr lang="en-US" sz="1400">
                <a:latin typeface="Times New Roman"/>
                <a:cs typeface="Times New Roman"/>
              </a:rPr>
              <a:t># of people = 5000</a:t>
            </a:r>
          </a:p>
        </p:txBody>
      </p:sp>
    </p:spTree>
    <p:extLst>
      <p:ext uri="{BB962C8B-B14F-4D97-AF65-F5344CB8AC3E}">
        <p14:creationId xmlns:p14="http://schemas.microsoft.com/office/powerpoint/2010/main" val="419827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2" descr="A close up of a map&#10;&#10;Description generated with high confidence">
            <a:extLst>
              <a:ext uri="{FF2B5EF4-FFF2-40B4-BE49-F238E27FC236}">
                <a16:creationId xmlns:a16="http://schemas.microsoft.com/office/drawing/2014/main" id="{156BB601-03CF-4230-ADE6-DA7479005F7C}"/>
              </a:ext>
            </a:extLst>
          </p:cNvPr>
          <p:cNvPicPr>
            <a:picLocks noChangeAspect="1"/>
          </p:cNvPicPr>
          <p:nvPr/>
        </p:nvPicPr>
        <p:blipFill rotWithShape="1">
          <a:blip r:embed="rId2"/>
          <a:srcRect t="12306" r="1" b="1"/>
          <a:stretch/>
        </p:blipFill>
        <p:spPr>
          <a:xfrm>
            <a:off x="180278" y="175867"/>
            <a:ext cx="12013987" cy="6677865"/>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
        <p:nvSpPr>
          <p:cNvPr id="3" name="Title 2">
            <a:extLst>
              <a:ext uri="{FF2B5EF4-FFF2-40B4-BE49-F238E27FC236}">
                <a16:creationId xmlns:a16="http://schemas.microsoft.com/office/drawing/2014/main" id="{F701FC4A-6BD7-4463-B04E-AA93E9BAC25F}"/>
              </a:ext>
            </a:extLst>
          </p:cNvPr>
          <p:cNvSpPr>
            <a:spLocks noGrp="1"/>
          </p:cNvSpPr>
          <p:nvPr>
            <p:ph type="title"/>
          </p:nvPr>
        </p:nvSpPr>
        <p:spPr>
          <a:xfrm>
            <a:off x="-383876" y="278861"/>
            <a:ext cx="11708920" cy="1311186"/>
          </a:xfrm>
        </p:spPr>
        <p:txBody>
          <a:bodyPr/>
          <a:lstStyle/>
          <a:p>
            <a:pPr algn="ctr"/>
            <a:r>
              <a:rPr lang="en-US" sz="4500">
                <a:latin typeface="Comic Sans MS"/>
                <a:cs typeface="Arial"/>
              </a:rPr>
              <a:t>Modeled Recovered Population vs. Time</a:t>
            </a:r>
            <a:endParaRPr lang="en-US"/>
          </a:p>
          <a:p>
            <a:endParaRPr lang="en-US"/>
          </a:p>
        </p:txBody>
      </p:sp>
      <p:sp>
        <p:nvSpPr>
          <p:cNvPr id="9" name="TextBox 8">
            <a:extLst>
              <a:ext uri="{FF2B5EF4-FFF2-40B4-BE49-F238E27FC236}">
                <a16:creationId xmlns:a16="http://schemas.microsoft.com/office/drawing/2014/main" id="{AB68FF55-358A-4B07-BE03-499E8783ECB6}"/>
              </a:ext>
            </a:extLst>
          </p:cNvPr>
          <p:cNvSpPr txBox="1"/>
          <p:nvPr/>
        </p:nvSpPr>
        <p:spPr>
          <a:xfrm>
            <a:off x="10420663" y="851941"/>
            <a:ext cx="181880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Times New Roman"/>
              </a:rPr>
              <a:t>Infection rate β = .01</a:t>
            </a:r>
          </a:p>
          <a:p>
            <a:r>
              <a:rPr lang="en-US" sz="1400">
                <a:latin typeface="Times New Roman"/>
                <a:cs typeface="Times New Roman"/>
              </a:rPr>
              <a:t>Recovery rate γ = .002</a:t>
            </a:r>
          </a:p>
          <a:p>
            <a:r>
              <a:rPr lang="en-US" sz="1400">
                <a:latin typeface="Times New Roman"/>
                <a:cs typeface="Times New Roman"/>
              </a:rPr>
              <a:t># of people = 5000</a:t>
            </a:r>
          </a:p>
        </p:txBody>
      </p:sp>
    </p:spTree>
    <p:extLst>
      <p:ext uri="{BB962C8B-B14F-4D97-AF65-F5344CB8AC3E}">
        <p14:creationId xmlns:p14="http://schemas.microsoft.com/office/powerpoint/2010/main" val="223379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3CAB7-1814-4D56-A04A-DF7D96C00418}"/>
              </a:ext>
            </a:extLst>
          </p:cNvPr>
          <p:cNvSpPr>
            <a:spLocks noGrp="1"/>
          </p:cNvSpPr>
          <p:nvPr>
            <p:ph type="title"/>
          </p:nvPr>
        </p:nvSpPr>
        <p:spPr>
          <a:xfrm>
            <a:off x="838200" y="365125"/>
            <a:ext cx="10515600" cy="1325563"/>
          </a:xfrm>
        </p:spPr>
        <p:txBody>
          <a:bodyPr>
            <a:normAutofit/>
          </a:bodyPr>
          <a:lstStyle/>
          <a:p>
            <a:r>
              <a:rPr lang="en-US" sz="7200">
                <a:latin typeface="Comic Sans MS"/>
              </a:rPr>
              <a:t>Initial results 2</a:t>
            </a:r>
          </a:p>
        </p:txBody>
      </p:sp>
      <p:sp>
        <p:nvSpPr>
          <p:cNvPr id="1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6DF1D9-5E7B-4BDC-8243-4D650517E551}"/>
              </a:ext>
            </a:extLst>
          </p:cNvPr>
          <p:cNvSpPr>
            <a:spLocks noGrp="1"/>
          </p:cNvSpPr>
          <p:nvPr>
            <p:ph idx="1"/>
          </p:nvPr>
        </p:nvSpPr>
        <p:spPr>
          <a:xfrm>
            <a:off x="570470" y="2091973"/>
            <a:ext cx="10515600" cy="4176897"/>
          </a:xfrm>
        </p:spPr>
        <p:txBody>
          <a:bodyPr vert="horz" lIns="91440" tIns="45720" rIns="91440" bIns="45720" rtlCol="0" anchor="t">
            <a:normAutofit/>
          </a:bodyPr>
          <a:lstStyle/>
          <a:p>
            <a:r>
              <a:rPr lang="en-US"/>
              <a:t>Our model also needs to have similar characteristics and dynamics of the SIR differential equations mode. </a:t>
            </a:r>
          </a:p>
          <a:p>
            <a:r>
              <a:rPr lang="en-US"/>
              <a:t>One important characteristic of the SIR model is the ratio between BETA and GAMMA. Aka reproductivity ratio</a:t>
            </a:r>
          </a:p>
          <a:p>
            <a:pPr lvl="1"/>
            <a:r>
              <a:rPr lang="en-US"/>
              <a:t>If this ratio is above 1, the infection will spread to everyone in the population, if it is less than 1 then it dies out quickly leaving some people unaffected.</a:t>
            </a:r>
          </a:p>
          <a:p>
            <a:pPr lvl="1"/>
            <a:endParaRPr lang="en-US"/>
          </a:p>
          <a:p>
            <a:pPr lvl="1"/>
            <a:endParaRPr lang="en-US"/>
          </a:p>
          <a:p>
            <a:pPr lvl="1"/>
            <a:endParaRPr lang="en-US"/>
          </a:p>
          <a:p>
            <a:pPr marL="457200" lvl="1" indent="0">
              <a:buNone/>
            </a:pPr>
            <a:endParaRPr lang="en-US"/>
          </a:p>
          <a:p>
            <a:pPr lvl="1"/>
            <a:endParaRPr lang="en-US"/>
          </a:p>
        </p:txBody>
      </p:sp>
      <p:graphicFrame>
        <p:nvGraphicFramePr>
          <p:cNvPr id="5" name="Table 6">
            <a:extLst>
              <a:ext uri="{FF2B5EF4-FFF2-40B4-BE49-F238E27FC236}">
                <a16:creationId xmlns:a16="http://schemas.microsoft.com/office/drawing/2014/main" id="{723CA698-EE7A-4790-AA7E-808E04292F37}"/>
              </a:ext>
            </a:extLst>
          </p:cNvPr>
          <p:cNvGraphicFramePr>
            <a:graphicFrameLocks noGrp="1"/>
          </p:cNvGraphicFramePr>
          <p:nvPr>
            <p:extLst>
              <p:ext uri="{D42A27DB-BD31-4B8C-83A1-F6EECF244321}">
                <p14:modId xmlns:p14="http://schemas.microsoft.com/office/powerpoint/2010/main" val="4273739998"/>
              </p:ext>
            </p:extLst>
          </p:nvPr>
        </p:nvGraphicFramePr>
        <p:xfrm>
          <a:off x="1119405" y="4126330"/>
          <a:ext cx="8168640" cy="1569719"/>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3464785781"/>
                    </a:ext>
                  </a:extLst>
                </a:gridCol>
                <a:gridCol w="2042160">
                  <a:extLst>
                    <a:ext uri="{9D8B030D-6E8A-4147-A177-3AD203B41FA5}">
                      <a16:colId xmlns:a16="http://schemas.microsoft.com/office/drawing/2014/main" val="72164893"/>
                    </a:ext>
                  </a:extLst>
                </a:gridCol>
                <a:gridCol w="2042160">
                  <a:extLst>
                    <a:ext uri="{9D8B030D-6E8A-4147-A177-3AD203B41FA5}">
                      <a16:colId xmlns:a16="http://schemas.microsoft.com/office/drawing/2014/main" val="2134709027"/>
                    </a:ext>
                  </a:extLst>
                </a:gridCol>
                <a:gridCol w="2042160">
                  <a:extLst>
                    <a:ext uri="{9D8B030D-6E8A-4147-A177-3AD203B41FA5}">
                      <a16:colId xmlns:a16="http://schemas.microsoft.com/office/drawing/2014/main" val="2327146455"/>
                    </a:ext>
                  </a:extLst>
                </a:gridCol>
              </a:tblGrid>
              <a:tr h="370840">
                <a:tc>
                  <a:txBody>
                    <a:bodyPr/>
                    <a:lstStyle/>
                    <a:p>
                      <a:r>
                        <a:rPr lang="en-US" sz="1200">
                          <a:latin typeface="Century Schoolbook"/>
                        </a:rPr>
                        <a:t>Ratios</a:t>
                      </a:r>
                    </a:p>
                  </a:txBody>
                  <a:tcPr/>
                </a:tc>
                <a:tc>
                  <a:txBody>
                    <a:bodyPr/>
                    <a:lstStyle/>
                    <a:p>
                      <a:r>
                        <a:rPr lang="en-US" sz="1200">
                          <a:latin typeface="Century Schoolbook"/>
                        </a:rPr>
                        <a:t># People unaffected</a:t>
                      </a:r>
                    </a:p>
                  </a:txBody>
                  <a:tcPr/>
                </a:tc>
                <a:tc>
                  <a:txBody>
                    <a:bodyPr/>
                    <a:lstStyle/>
                    <a:p>
                      <a:r>
                        <a:rPr lang="en-US" sz="1200">
                          <a:latin typeface="Century Schoolbook"/>
                        </a:rPr>
                        <a:t># People affected</a:t>
                      </a:r>
                    </a:p>
                  </a:txBody>
                  <a:tcPr/>
                </a:tc>
                <a:tc>
                  <a:txBody>
                    <a:bodyPr/>
                    <a:lstStyle/>
                    <a:p>
                      <a:r>
                        <a:rPr lang="en-US" sz="1200">
                          <a:latin typeface="Century Schoolbook"/>
                        </a:rPr>
                        <a:t># Time steps for infection to die</a:t>
                      </a:r>
                    </a:p>
                  </a:txBody>
                  <a:tcPr/>
                </a:tc>
                <a:extLst>
                  <a:ext uri="{0D108BD9-81ED-4DB2-BD59-A6C34878D82A}">
                    <a16:rowId xmlns:a16="http://schemas.microsoft.com/office/drawing/2014/main" val="3148938570"/>
                  </a:ext>
                </a:extLst>
              </a:tr>
              <a:tr h="370840">
                <a:tc>
                  <a:txBody>
                    <a:bodyPr/>
                    <a:lstStyle/>
                    <a:p>
                      <a:r>
                        <a:rPr lang="en-US" sz="1200">
                          <a:latin typeface="Century Schoolbook"/>
                        </a:rPr>
                        <a:t>BETA/GAMMA = 0.25 </a:t>
                      </a:r>
                    </a:p>
                  </a:txBody>
                  <a:tcPr/>
                </a:tc>
                <a:tc>
                  <a:txBody>
                    <a:bodyPr/>
                    <a:lstStyle/>
                    <a:p>
                      <a:r>
                        <a:rPr lang="en-US" sz="1200">
                          <a:latin typeface="Century Schoolbook"/>
                        </a:rPr>
                        <a:t>2152.97 </a:t>
                      </a:r>
                      <a:r>
                        <a:rPr lang="en-US" sz="1200" b="0" i="1" u="none" strike="noStrike" noProof="0">
                          <a:latin typeface="Century Schoolbook"/>
                        </a:rPr>
                        <a:t>± 96.41</a:t>
                      </a:r>
                      <a:endParaRPr lang="en-US" sz="1200">
                        <a:latin typeface="Century Schoolbook"/>
                      </a:endParaRPr>
                    </a:p>
                  </a:txBody>
                  <a:tcPr/>
                </a:tc>
                <a:tc>
                  <a:txBody>
                    <a:bodyPr/>
                    <a:lstStyle/>
                    <a:p>
                      <a:r>
                        <a:rPr lang="en-US" sz="1200">
                          <a:latin typeface="Century Schoolbook"/>
                        </a:rPr>
                        <a:t>2857.03 </a:t>
                      </a:r>
                      <a:r>
                        <a:rPr lang="en-US" sz="1200" b="0" i="1" u="none" strike="noStrike" noProof="0">
                          <a:latin typeface="Century Schoolbook"/>
                        </a:rPr>
                        <a:t>± 96.41</a:t>
                      </a:r>
                      <a:endParaRPr lang="en-US" sz="1200" b="0" i="0" u="none" strike="noStrike" noProof="0">
                        <a:latin typeface="Century Schoolbook"/>
                      </a:endParaRPr>
                    </a:p>
                  </a:txBody>
                  <a:tcPr/>
                </a:tc>
                <a:tc>
                  <a:txBody>
                    <a:bodyPr/>
                    <a:lstStyle/>
                    <a:p>
                      <a:r>
                        <a:rPr lang="en-US" sz="1200">
                          <a:latin typeface="Century Schoolbook"/>
                        </a:rPr>
                        <a:t>1006.07 </a:t>
                      </a:r>
                      <a:r>
                        <a:rPr lang="en-US" sz="1200" b="0" i="1" u="none" strike="noStrike" noProof="0">
                          <a:latin typeface="Century Schoolbook"/>
                        </a:rPr>
                        <a:t>± 45.3</a:t>
                      </a:r>
                      <a:endParaRPr lang="en-US" sz="1200">
                        <a:latin typeface="Century Schoolbook"/>
                      </a:endParaRPr>
                    </a:p>
                  </a:txBody>
                  <a:tcPr/>
                </a:tc>
                <a:extLst>
                  <a:ext uri="{0D108BD9-81ED-4DB2-BD59-A6C34878D82A}">
                    <a16:rowId xmlns:a16="http://schemas.microsoft.com/office/drawing/2014/main" val="729807613"/>
                  </a:ext>
                </a:extLst>
              </a:tr>
              <a:tr h="370840">
                <a:tc>
                  <a:txBody>
                    <a:bodyPr/>
                    <a:lstStyle/>
                    <a:p>
                      <a:pPr lvl="0">
                        <a:buNone/>
                      </a:pPr>
                      <a:r>
                        <a:rPr lang="en-US" sz="1200" b="0" i="0" u="none" strike="noStrike" noProof="0">
                          <a:latin typeface="Century Schoolbook"/>
                        </a:rPr>
                        <a:t>BETA/GAMMA = 1.5 </a:t>
                      </a:r>
                      <a:endParaRPr lang="en-US" sz="1200"/>
                    </a:p>
                  </a:txBody>
                  <a:tcPr/>
                </a:tc>
                <a:tc>
                  <a:txBody>
                    <a:bodyPr/>
                    <a:lstStyle/>
                    <a:p>
                      <a:pPr lvl="0">
                        <a:buNone/>
                      </a:pPr>
                      <a:r>
                        <a:rPr lang="en-US" sz="1200" b="0" i="0" u="none" strike="noStrike" noProof="0">
                          <a:latin typeface="Century Schoolbook"/>
                        </a:rPr>
                        <a:t>0.4455 </a:t>
                      </a:r>
                      <a:r>
                        <a:rPr lang="en-US" sz="1200" b="0" i="1" u="none" strike="noStrike" noProof="0">
                          <a:latin typeface="Century Schoolbook"/>
                        </a:rPr>
                        <a:t>± 0.140</a:t>
                      </a:r>
                      <a:endParaRPr lang="en-US" sz="1200"/>
                    </a:p>
                  </a:txBody>
                  <a:tcPr/>
                </a:tc>
                <a:tc>
                  <a:txBody>
                    <a:bodyPr/>
                    <a:lstStyle/>
                    <a:p>
                      <a:pPr lvl="0">
                        <a:buNone/>
                      </a:pPr>
                      <a:r>
                        <a:rPr lang="en-US" sz="1200" b="0" i="0" u="none" strike="noStrike" noProof="0">
                          <a:latin typeface="Century Schoolbook"/>
                        </a:rPr>
                        <a:t>5009.55 </a:t>
                      </a:r>
                      <a:r>
                        <a:rPr lang="en-US" sz="1200" b="0" i="1" u="none" strike="noStrike" noProof="0">
                          <a:latin typeface="Century Schoolbook"/>
                        </a:rPr>
                        <a:t>± 0.140</a:t>
                      </a:r>
                      <a:endParaRPr lang="en-US" sz="1200">
                        <a:latin typeface="Century Schoolbook"/>
                      </a:endParaRPr>
                    </a:p>
                  </a:txBody>
                  <a:tcPr/>
                </a:tc>
                <a:tc>
                  <a:txBody>
                    <a:bodyPr/>
                    <a:lstStyle/>
                    <a:p>
                      <a:pPr lvl="0">
                        <a:buNone/>
                      </a:pPr>
                      <a:r>
                        <a:rPr lang="en-US" sz="1200" b="0" i="1" u="none" strike="noStrike" noProof="0">
                          <a:latin typeface="Century Schoolbook"/>
                        </a:rPr>
                        <a:t>1044.53 ± 23.34</a:t>
                      </a:r>
                      <a:endParaRPr lang="en-US" sz="1200">
                        <a:latin typeface="Century Schoolbook"/>
                      </a:endParaRPr>
                    </a:p>
                  </a:txBody>
                  <a:tcPr/>
                </a:tc>
                <a:extLst>
                  <a:ext uri="{0D108BD9-81ED-4DB2-BD59-A6C34878D82A}">
                    <a16:rowId xmlns:a16="http://schemas.microsoft.com/office/drawing/2014/main" val="2766754184"/>
                  </a:ext>
                </a:extLst>
              </a:tr>
              <a:tr h="370839">
                <a:tc>
                  <a:txBody>
                    <a:bodyPr/>
                    <a:lstStyle/>
                    <a:p>
                      <a:pPr lvl="0">
                        <a:buNone/>
                      </a:pPr>
                      <a:r>
                        <a:rPr lang="en-US" sz="1200" b="0" i="0" u="none" strike="noStrike" noProof="0">
                          <a:latin typeface="Century Schoolbook"/>
                        </a:rPr>
                        <a:t>BETA/GAMMA = 4 </a:t>
                      </a:r>
                      <a:endParaRPr lang="en-US" sz="1200"/>
                    </a:p>
                  </a:txBody>
                  <a:tcPr/>
                </a:tc>
                <a:tc>
                  <a:txBody>
                    <a:bodyPr/>
                    <a:lstStyle/>
                    <a:p>
                      <a:pPr lvl="0">
                        <a:buNone/>
                      </a:pPr>
                      <a:r>
                        <a:rPr lang="en-US" sz="1200" b="0" i="0" u="none" strike="noStrike" noProof="0">
                          <a:latin typeface="Century Schoolbook"/>
                        </a:rPr>
                        <a:t>0 </a:t>
                      </a:r>
                      <a:r>
                        <a:rPr lang="en-US" sz="1200" b="0" i="1" u="none" strike="noStrike" noProof="0">
                          <a:latin typeface="Century Schoolbook"/>
                        </a:rPr>
                        <a:t>± 0</a:t>
                      </a:r>
                      <a:endParaRPr lang="en-US" sz="1200"/>
                    </a:p>
                  </a:txBody>
                  <a:tcPr/>
                </a:tc>
                <a:tc>
                  <a:txBody>
                    <a:bodyPr/>
                    <a:lstStyle/>
                    <a:p>
                      <a:pPr lvl="0">
                        <a:buNone/>
                      </a:pPr>
                      <a:r>
                        <a:rPr lang="en-US" sz="1200" b="0" i="0" u="none" strike="noStrike" noProof="0">
                          <a:latin typeface="Century Schoolbook"/>
                        </a:rPr>
                        <a:t>5010 </a:t>
                      </a:r>
                      <a:r>
                        <a:rPr lang="en-US" sz="1200" b="0" i="1" u="none" strike="noStrike" noProof="0">
                          <a:latin typeface="Century Schoolbook"/>
                        </a:rPr>
                        <a:t>± 0</a:t>
                      </a:r>
                      <a:endParaRPr lang="en-US" sz="1200">
                        <a:latin typeface="Century Schoolbook"/>
                      </a:endParaRPr>
                    </a:p>
                  </a:txBody>
                  <a:tcPr/>
                </a:tc>
                <a:tc>
                  <a:txBody>
                    <a:bodyPr/>
                    <a:lstStyle/>
                    <a:p>
                      <a:pPr lvl="0">
                        <a:buNone/>
                      </a:pPr>
                      <a:r>
                        <a:rPr lang="en-US" sz="1200" b="0" i="1" u="none" strike="noStrike" noProof="0">
                          <a:latin typeface="Century Schoolbook"/>
                        </a:rPr>
                        <a:t>943.5 ± 26.9</a:t>
                      </a:r>
                      <a:endParaRPr lang="en-US" sz="1200">
                        <a:latin typeface="Century Schoolbook"/>
                      </a:endParaRPr>
                    </a:p>
                  </a:txBody>
                  <a:tcPr/>
                </a:tc>
                <a:extLst>
                  <a:ext uri="{0D108BD9-81ED-4DB2-BD59-A6C34878D82A}">
                    <a16:rowId xmlns:a16="http://schemas.microsoft.com/office/drawing/2014/main" val="4152700251"/>
                  </a:ext>
                </a:extLst>
              </a:tr>
            </a:tbl>
          </a:graphicData>
        </a:graphic>
      </p:graphicFrame>
      <p:sp>
        <p:nvSpPr>
          <p:cNvPr id="10" name="TextBox 9">
            <a:extLst>
              <a:ext uri="{FF2B5EF4-FFF2-40B4-BE49-F238E27FC236}">
                <a16:creationId xmlns:a16="http://schemas.microsoft.com/office/drawing/2014/main" id="{4A8CE1D0-0A4C-4AEA-9342-013876AB1880}"/>
              </a:ext>
            </a:extLst>
          </p:cNvPr>
          <p:cNvSpPr txBox="1"/>
          <p:nvPr/>
        </p:nvSpPr>
        <p:spPr>
          <a:xfrm>
            <a:off x="1115332" y="5846989"/>
            <a:ext cx="37069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5010 total individuals (5000 susceptible, 10 infected)</a:t>
            </a:r>
          </a:p>
          <a:p>
            <a:r>
              <a:rPr lang="en-US"/>
              <a:t>100 experiments made</a:t>
            </a:r>
          </a:p>
          <a:p>
            <a:r>
              <a:rPr lang="en-US"/>
              <a:t>95% confidence interval</a:t>
            </a:r>
          </a:p>
        </p:txBody>
      </p:sp>
    </p:spTree>
    <p:extLst>
      <p:ext uri="{BB962C8B-B14F-4D97-AF65-F5344CB8AC3E}">
        <p14:creationId xmlns:p14="http://schemas.microsoft.com/office/powerpoint/2010/main" val="27016447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desktop computer sitting on top of a desk&#10;&#10;Description generated with high confidence">
            <a:extLst>
              <a:ext uri="{FF2B5EF4-FFF2-40B4-BE49-F238E27FC236}">
                <a16:creationId xmlns:a16="http://schemas.microsoft.com/office/drawing/2014/main" id="{A3ACD1B6-94E6-4B34-AB27-4350B819569B}"/>
              </a:ext>
            </a:extLst>
          </p:cNvPr>
          <p:cNvPicPr>
            <a:picLocks noChangeAspect="1"/>
          </p:cNvPicPr>
          <p:nvPr/>
        </p:nvPicPr>
        <p:blipFill rotWithShape="1">
          <a:blip r:embed="rId2">
            <a:alphaModFix amt="40000"/>
          </a:blip>
          <a:srcRect t="15865" b="46588"/>
          <a:stretch/>
        </p:blipFill>
        <p:spPr>
          <a:xfrm>
            <a:off x="20" y="10"/>
            <a:ext cx="12191979" cy="6857990"/>
          </a:xfrm>
          <a:prstGeom prst="rect">
            <a:avLst/>
          </a:prstGeom>
        </p:spPr>
      </p:pic>
      <p:sp>
        <p:nvSpPr>
          <p:cNvPr id="2" name="Title 1">
            <a:extLst>
              <a:ext uri="{FF2B5EF4-FFF2-40B4-BE49-F238E27FC236}">
                <a16:creationId xmlns:a16="http://schemas.microsoft.com/office/drawing/2014/main" id="{F10F489C-2A2C-4666-9E29-58712626FE59}"/>
              </a:ext>
            </a:extLst>
          </p:cNvPr>
          <p:cNvSpPr>
            <a:spLocks noGrp="1"/>
          </p:cNvSpPr>
          <p:nvPr>
            <p:ph type="title"/>
          </p:nvPr>
        </p:nvSpPr>
        <p:spPr>
          <a:xfrm>
            <a:off x="838200" y="678276"/>
            <a:ext cx="10515600" cy="1325563"/>
          </a:xfrm>
        </p:spPr>
        <p:txBody>
          <a:bodyPr>
            <a:normAutofit fontScale="90000"/>
          </a:bodyPr>
          <a:lstStyle/>
          <a:p>
            <a:pPr>
              <a:lnSpc>
                <a:spcPct val="90000"/>
              </a:lnSpc>
            </a:pPr>
            <a:r>
              <a:rPr lang="en-US" sz="3500" b="1">
                <a:latin typeface="Comic Sans MS"/>
                <a:ea typeface="+mj-lt"/>
                <a:cs typeface="+mj-lt"/>
              </a:rPr>
              <a:t>What do we expect to answer</a:t>
            </a:r>
            <a:endParaRPr lang="en-US" sz="3500">
              <a:latin typeface="Comic Sans MS"/>
              <a:cs typeface="Segoe UI Light"/>
            </a:endParaRPr>
          </a:p>
          <a:p>
            <a:pPr>
              <a:lnSpc>
                <a:spcPct val="90000"/>
              </a:lnSpc>
            </a:pPr>
            <a:br>
              <a:rPr lang="en-US" sz="2900"/>
            </a:br>
            <a:endParaRPr lang="en-US" sz="2900">
              <a:latin typeface="Segoe UI Light"/>
              <a:cs typeface="Segoe UI Light"/>
            </a:endParaRPr>
          </a:p>
        </p:txBody>
      </p:sp>
      <p:sp>
        <p:nvSpPr>
          <p:cNvPr id="17"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E9BA05-E07F-4DFE-9999-FE0A032284F9}"/>
              </a:ext>
            </a:extLst>
          </p:cNvPr>
          <p:cNvSpPr>
            <a:spLocks noGrp="1"/>
          </p:cNvSpPr>
          <p:nvPr>
            <p:ph idx="1"/>
          </p:nvPr>
        </p:nvSpPr>
        <p:spPr>
          <a:xfrm>
            <a:off x="838200" y="2004446"/>
            <a:ext cx="10515600" cy="4176897"/>
          </a:xfrm>
        </p:spPr>
        <p:txBody>
          <a:bodyPr vert="horz" lIns="91440" tIns="45720" rIns="91440" bIns="45720" rtlCol="0" anchor="t">
            <a:normAutofit lnSpcReduction="10000"/>
          </a:bodyPr>
          <a:lstStyle/>
          <a:p>
            <a:r>
              <a:rPr lang="en-US" sz="3600"/>
              <a:t>We plan to simulate many different hypothetical strategies to mitigate infection spread.</a:t>
            </a:r>
          </a:p>
          <a:p>
            <a:pPr lvl="1"/>
            <a:r>
              <a:rPr lang="en-US" sz="3200"/>
              <a:t>We plan to both simulate and compare full 100% isolation of communities vs 99% isolation of communities.</a:t>
            </a:r>
          </a:p>
          <a:p>
            <a:pPr lvl="1"/>
            <a:r>
              <a:rPr lang="en-US" sz="3200"/>
              <a:t>We plan to simulate strategies to isolate only the detected sick</a:t>
            </a:r>
          </a:p>
          <a:p>
            <a:pPr lvl="1"/>
            <a:r>
              <a:rPr lang="en-US" sz="3200"/>
              <a:t>And are exploring other less popular strategies</a:t>
            </a:r>
          </a:p>
          <a:p>
            <a:r>
              <a:rPr lang="en-US" sz="3600"/>
              <a:t>Hopefully we can expect to answer the viability for many of these strategies and identify what makes a strategy successful </a:t>
            </a:r>
          </a:p>
          <a:p>
            <a:pPr lvl="1"/>
            <a:endParaRPr lang="en-US" sz="3200"/>
          </a:p>
          <a:p>
            <a:endParaRPr lang="en-US" sz="3600"/>
          </a:p>
          <a:p>
            <a:endParaRPr lang="en-US" sz="3600"/>
          </a:p>
          <a:p>
            <a:endParaRPr lang="en-US" sz="3600"/>
          </a:p>
        </p:txBody>
      </p:sp>
    </p:spTree>
    <p:extLst>
      <p:ext uri="{BB962C8B-B14F-4D97-AF65-F5344CB8AC3E}">
        <p14:creationId xmlns:p14="http://schemas.microsoft.com/office/powerpoint/2010/main" val="202583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person, indoor, computer, monitor&#10;&#10;Description generated with very high confidence">
            <a:extLst>
              <a:ext uri="{FF2B5EF4-FFF2-40B4-BE49-F238E27FC236}">
                <a16:creationId xmlns:a16="http://schemas.microsoft.com/office/drawing/2014/main" id="{4105AB18-4864-4638-AA8A-A49EF1765873}"/>
              </a:ext>
            </a:extLst>
          </p:cNvPr>
          <p:cNvPicPr>
            <a:picLocks noChangeAspect="1"/>
          </p:cNvPicPr>
          <p:nvPr/>
        </p:nvPicPr>
        <p:blipFill rotWithShape="1">
          <a:blip r:embed="rId2">
            <a:alphaModFix amt="40000"/>
          </a:blip>
          <a:srcRect b="7787"/>
          <a:stretch/>
        </p:blipFill>
        <p:spPr>
          <a:xfrm>
            <a:off x="20" y="10"/>
            <a:ext cx="12191979" cy="6857990"/>
          </a:xfrm>
          <a:prstGeom prst="rect">
            <a:avLst/>
          </a:prstGeom>
        </p:spPr>
      </p:pic>
      <p:sp>
        <p:nvSpPr>
          <p:cNvPr id="2" name="Title 1">
            <a:extLst>
              <a:ext uri="{FF2B5EF4-FFF2-40B4-BE49-F238E27FC236}">
                <a16:creationId xmlns:a16="http://schemas.microsoft.com/office/drawing/2014/main" id="{71B8E15E-3754-442E-A873-9B566D19B03F}"/>
              </a:ext>
            </a:extLst>
          </p:cNvPr>
          <p:cNvSpPr>
            <a:spLocks noGrp="1"/>
          </p:cNvSpPr>
          <p:nvPr>
            <p:ph type="title"/>
          </p:nvPr>
        </p:nvSpPr>
        <p:spPr>
          <a:xfrm>
            <a:off x="838200" y="365125"/>
            <a:ext cx="10515600" cy="1325563"/>
          </a:xfrm>
        </p:spPr>
        <p:txBody>
          <a:bodyPr>
            <a:normAutofit/>
          </a:bodyPr>
          <a:lstStyle/>
          <a:p>
            <a:r>
              <a:rPr lang="en-US" sz="7200">
                <a:latin typeface="Calibri"/>
                <a:cs typeface="Calibri"/>
              </a:rPr>
              <a:t>Road Blocks</a:t>
            </a:r>
          </a:p>
        </p:txBody>
      </p:sp>
      <p:sp>
        <p:nvSpPr>
          <p:cNvPr id="12"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A639E6-C8A2-4D52-815D-5B4461544A91}"/>
              </a:ext>
            </a:extLst>
          </p:cNvPr>
          <p:cNvSpPr>
            <a:spLocks noGrp="1"/>
          </p:cNvSpPr>
          <p:nvPr>
            <p:ph idx="1"/>
          </p:nvPr>
        </p:nvSpPr>
        <p:spPr>
          <a:xfrm>
            <a:off x="838200" y="2004446"/>
            <a:ext cx="10515600" cy="4176897"/>
          </a:xfrm>
        </p:spPr>
        <p:txBody>
          <a:bodyPr vert="horz" lIns="91440" tIns="45720" rIns="91440" bIns="45720" rtlCol="0">
            <a:normAutofit/>
          </a:bodyPr>
          <a:lstStyle/>
          <a:p>
            <a:pPr>
              <a:lnSpc>
                <a:spcPct val="100000"/>
              </a:lnSpc>
            </a:pPr>
            <a:r>
              <a:rPr lang="en-US">
                <a:latin typeface="Calibri"/>
                <a:cs typeface="Calibri"/>
              </a:rPr>
              <a:t>One roadblock we overcame was performance</a:t>
            </a:r>
            <a:endParaRPr lang="en-US"/>
          </a:p>
          <a:p>
            <a:pPr lvl="1">
              <a:lnSpc>
                <a:spcPct val="100000"/>
              </a:lnSpc>
            </a:pPr>
            <a:r>
              <a:rPr lang="en-US">
                <a:latin typeface="Calibri"/>
                <a:cs typeface="Calibri"/>
              </a:rPr>
              <a:t>If we wanted to simulate 5000 people interacting with each other by proximity it would be 5000*4999 (24,995,000) expensive conditional tests every timestep. Unfeasible.</a:t>
            </a:r>
          </a:p>
          <a:p>
            <a:pPr lvl="1">
              <a:lnSpc>
                <a:spcPct val="100000"/>
              </a:lnSpc>
            </a:pPr>
            <a:r>
              <a:rPr lang="en-US">
                <a:latin typeface="Calibri"/>
                <a:cs typeface="Calibri"/>
              </a:rPr>
              <a:t>A spatially partitioned data structure was implemented. Entities be partitioned based on their position. Entities will only sample other entities in neighboring partition lists. </a:t>
            </a:r>
          </a:p>
          <a:p>
            <a:pPr lvl="1">
              <a:lnSpc>
                <a:spcPct val="100000"/>
              </a:lnSpc>
            </a:pPr>
            <a:r>
              <a:rPr lang="en-US">
                <a:latin typeface="Calibri"/>
                <a:cs typeface="Calibri"/>
              </a:rPr>
              <a:t>With carefully chosen </a:t>
            </a:r>
            <a:r>
              <a:rPr lang="en-US">
                <a:latin typeface="Calibri"/>
                <a:ea typeface="+mn-lt"/>
                <a:cs typeface="Calibri"/>
              </a:rPr>
              <a:t>partition </a:t>
            </a:r>
            <a:r>
              <a:rPr lang="en-US">
                <a:latin typeface="Calibri"/>
                <a:cs typeface="Calibri"/>
              </a:rPr>
              <a:t>sizes this would greatly reduce the number of comparisons needed to be made. </a:t>
            </a:r>
            <a:endParaRPr lang="en-US">
              <a:latin typeface="The Hand"/>
              <a:cs typeface="Calibri"/>
            </a:endParaRPr>
          </a:p>
          <a:p>
            <a:pPr lvl="2">
              <a:lnSpc>
                <a:spcPct val="100000"/>
              </a:lnSpc>
            </a:pPr>
            <a:r>
              <a:rPr lang="en-US">
                <a:latin typeface="Calibri"/>
                <a:cs typeface="Calibri"/>
              </a:rPr>
              <a:t>This data structure has no effect on the simulation results itself </a:t>
            </a:r>
            <a:endParaRPr lang="en-US"/>
          </a:p>
        </p:txBody>
      </p:sp>
    </p:spTree>
    <p:extLst>
      <p:ext uri="{BB962C8B-B14F-4D97-AF65-F5344CB8AC3E}">
        <p14:creationId xmlns:p14="http://schemas.microsoft.com/office/powerpoint/2010/main" val="157643054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lothing, dark, looking, man&#10;&#10;Description generated with very high confidence">
            <a:extLst>
              <a:ext uri="{FF2B5EF4-FFF2-40B4-BE49-F238E27FC236}">
                <a16:creationId xmlns:a16="http://schemas.microsoft.com/office/drawing/2014/main" id="{8F49048A-2B22-47B4-AB27-DC266E6B5C68}"/>
              </a:ext>
            </a:extLst>
          </p:cNvPr>
          <p:cNvPicPr>
            <a:picLocks noChangeAspect="1"/>
          </p:cNvPicPr>
          <p:nvPr/>
        </p:nvPicPr>
        <p:blipFill rotWithShape="1">
          <a:blip r:embed="rId2">
            <a:alphaModFix amt="40000"/>
          </a:blip>
          <a:srcRect t="10404" b="5327"/>
          <a:stretch/>
        </p:blipFill>
        <p:spPr>
          <a:xfrm>
            <a:off x="20" y="10"/>
            <a:ext cx="12191979" cy="6857990"/>
          </a:xfrm>
          <a:prstGeom prst="rect">
            <a:avLst/>
          </a:prstGeom>
        </p:spPr>
      </p:pic>
      <p:sp>
        <p:nvSpPr>
          <p:cNvPr id="2" name="Title 1">
            <a:extLst>
              <a:ext uri="{FF2B5EF4-FFF2-40B4-BE49-F238E27FC236}">
                <a16:creationId xmlns:a16="http://schemas.microsoft.com/office/drawing/2014/main" id="{71B8E15E-3754-442E-A873-9B566D19B03F}"/>
              </a:ext>
            </a:extLst>
          </p:cNvPr>
          <p:cNvSpPr>
            <a:spLocks noGrp="1"/>
          </p:cNvSpPr>
          <p:nvPr>
            <p:ph type="title"/>
          </p:nvPr>
        </p:nvSpPr>
        <p:spPr>
          <a:xfrm>
            <a:off x="838200" y="365125"/>
            <a:ext cx="10515600" cy="1325563"/>
          </a:xfrm>
        </p:spPr>
        <p:txBody>
          <a:bodyPr>
            <a:normAutofit/>
          </a:bodyPr>
          <a:lstStyle/>
          <a:p>
            <a:r>
              <a:rPr lang="en-US" sz="7200">
                <a:latin typeface="Calibri"/>
                <a:cs typeface="Calibri"/>
              </a:rPr>
              <a:t>Road Blocks</a:t>
            </a:r>
          </a:p>
        </p:txBody>
      </p:sp>
      <p:sp>
        <p:nvSpPr>
          <p:cNvPr id="11"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A639E6-C8A2-4D52-815D-5B4461544A91}"/>
              </a:ext>
            </a:extLst>
          </p:cNvPr>
          <p:cNvSpPr>
            <a:spLocks noGrp="1"/>
          </p:cNvSpPr>
          <p:nvPr>
            <p:ph idx="1"/>
          </p:nvPr>
        </p:nvSpPr>
        <p:spPr>
          <a:xfrm>
            <a:off x="838200" y="2004446"/>
            <a:ext cx="10515600" cy="4176897"/>
          </a:xfrm>
        </p:spPr>
        <p:txBody>
          <a:bodyPr vert="horz" lIns="91440" tIns="45720" rIns="91440" bIns="45720" rtlCol="0" anchor="t">
            <a:normAutofit/>
          </a:bodyPr>
          <a:lstStyle/>
          <a:p>
            <a:r>
              <a:rPr lang="en-US">
                <a:latin typeface="Calibri"/>
                <a:cs typeface="Calibri"/>
              </a:rPr>
              <a:t>Another problem we continue to face is handling large amounts of output data</a:t>
            </a:r>
          </a:p>
          <a:p>
            <a:pPr lvl="1"/>
            <a:r>
              <a:rPr lang="en-US">
                <a:latin typeface="Calibri"/>
                <a:cs typeface="Calibri"/>
              </a:rPr>
              <a:t>Our model produces lots of data,</a:t>
            </a:r>
          </a:p>
          <a:p>
            <a:pPr lvl="1"/>
            <a:r>
              <a:rPr lang="en-US">
                <a:latin typeface="Calibri"/>
                <a:cs typeface="Calibri"/>
              </a:rPr>
              <a:t>We need to understand what output data is relevant for the conclusions we want to make</a:t>
            </a:r>
          </a:p>
          <a:p>
            <a:pPr lvl="1"/>
            <a:r>
              <a:rPr lang="en-US">
                <a:latin typeface="Calibri"/>
                <a:cs typeface="Calibri"/>
              </a:rPr>
              <a:t>Visualizing data has also been a bottle neck for performing analysis </a:t>
            </a:r>
          </a:p>
          <a:p>
            <a:pPr lvl="1"/>
            <a:r>
              <a:rPr lang="en-US">
                <a:latin typeface="Calibri"/>
                <a:cs typeface="Calibri"/>
              </a:rPr>
              <a:t>We expect to get more </a:t>
            </a:r>
            <a:r>
              <a:rPr lang="en-US">
                <a:latin typeface="Calibri"/>
                <a:ea typeface="+mn-lt"/>
                <a:cs typeface="+mn-lt"/>
              </a:rPr>
              <a:t>familiar with </a:t>
            </a:r>
            <a:r>
              <a:rPr lang="en-US">
                <a:latin typeface="Calibri"/>
                <a:ea typeface="+mn-lt"/>
                <a:cs typeface="Calibri"/>
              </a:rPr>
              <a:t>python</a:t>
            </a:r>
            <a:r>
              <a:rPr lang="en-US">
                <a:latin typeface="Calibri"/>
                <a:cs typeface="Calibri"/>
              </a:rPr>
              <a:t> and MATLAB to perform our data </a:t>
            </a:r>
            <a:r>
              <a:rPr lang="en-US">
                <a:latin typeface="Calibri"/>
                <a:ea typeface="+mn-lt"/>
                <a:cs typeface="+mn-lt"/>
              </a:rPr>
              <a:t>analysis</a:t>
            </a:r>
            <a:endParaRPr lang="en-US">
              <a:latin typeface="Calibri"/>
              <a:cs typeface="Calibri"/>
            </a:endParaRPr>
          </a:p>
        </p:txBody>
      </p:sp>
    </p:spTree>
    <p:extLst>
      <p:ext uri="{BB962C8B-B14F-4D97-AF65-F5344CB8AC3E}">
        <p14:creationId xmlns:p14="http://schemas.microsoft.com/office/powerpoint/2010/main" val="82194664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outdoor, orange, bed, small&#10;&#10;Description generated with very high confidence">
            <a:extLst>
              <a:ext uri="{FF2B5EF4-FFF2-40B4-BE49-F238E27FC236}">
                <a16:creationId xmlns:a16="http://schemas.microsoft.com/office/drawing/2014/main" id="{E51B919D-79BA-4302-A70A-F7C8154798D8}"/>
              </a:ext>
            </a:extLst>
          </p:cNvPr>
          <p:cNvPicPr>
            <a:picLocks noChangeAspect="1"/>
          </p:cNvPicPr>
          <p:nvPr/>
        </p:nvPicPr>
        <p:blipFill rotWithShape="1">
          <a:blip r:embed="rId2">
            <a:alphaModFix amt="40000"/>
          </a:blip>
          <a:srcRect t="25797" b="36656"/>
          <a:stretch/>
        </p:blipFill>
        <p:spPr>
          <a:xfrm>
            <a:off x="20" y="10"/>
            <a:ext cx="12191979" cy="6857990"/>
          </a:xfrm>
          <a:prstGeom prst="rect">
            <a:avLst/>
          </a:prstGeom>
        </p:spPr>
      </p:pic>
      <p:sp>
        <p:nvSpPr>
          <p:cNvPr id="2" name="Title 1">
            <a:extLst>
              <a:ext uri="{FF2B5EF4-FFF2-40B4-BE49-F238E27FC236}">
                <a16:creationId xmlns:a16="http://schemas.microsoft.com/office/drawing/2014/main" id="{A26B71B0-DDBA-4C3D-BE15-5B1DC2D38F5F}"/>
              </a:ext>
            </a:extLst>
          </p:cNvPr>
          <p:cNvSpPr>
            <a:spLocks noGrp="1"/>
          </p:cNvSpPr>
          <p:nvPr>
            <p:ph type="title"/>
          </p:nvPr>
        </p:nvSpPr>
        <p:spPr>
          <a:xfrm>
            <a:off x="838200" y="365125"/>
            <a:ext cx="10515600" cy="1325563"/>
          </a:xfrm>
        </p:spPr>
        <p:txBody>
          <a:bodyPr>
            <a:normAutofit fontScale="90000"/>
          </a:bodyPr>
          <a:lstStyle/>
          <a:p>
            <a:pPr>
              <a:lnSpc>
                <a:spcPct val="90000"/>
              </a:lnSpc>
            </a:pPr>
            <a:br>
              <a:rPr lang="en-US" sz="4500" b="1">
                <a:latin typeface="Comic Sans MS"/>
                <a:ea typeface="+mj-lt"/>
                <a:cs typeface="+mj-lt"/>
              </a:rPr>
            </a:br>
            <a:r>
              <a:rPr lang="en-US" sz="4500" b="1">
                <a:latin typeface="Comic Sans MS"/>
                <a:ea typeface="+mj-lt"/>
                <a:cs typeface="+mj-lt"/>
              </a:rPr>
              <a:t>Milestones</a:t>
            </a:r>
            <a:endParaRPr lang="en-US" sz="4500">
              <a:latin typeface="Comic Sans MS"/>
            </a:endParaRPr>
          </a:p>
          <a:p>
            <a:pPr>
              <a:lnSpc>
                <a:spcPct val="90000"/>
              </a:lnSpc>
            </a:pPr>
            <a:br>
              <a:rPr lang="en-US" sz="2900"/>
            </a:br>
            <a:endParaRPr lang="en-US" sz="2900">
              <a:latin typeface="Franklin Gothic Medium"/>
            </a:endParaRPr>
          </a:p>
        </p:txBody>
      </p:sp>
      <p:sp>
        <p:nvSpPr>
          <p:cNvPr id="13"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1AB40D-7C74-409E-B9C5-B9F04509AA1B}"/>
              </a:ext>
            </a:extLst>
          </p:cNvPr>
          <p:cNvSpPr>
            <a:spLocks noGrp="1"/>
          </p:cNvSpPr>
          <p:nvPr>
            <p:ph idx="1"/>
          </p:nvPr>
        </p:nvSpPr>
        <p:spPr>
          <a:xfrm>
            <a:off x="838200" y="2004446"/>
            <a:ext cx="10515600" cy="4176897"/>
          </a:xfrm>
        </p:spPr>
        <p:txBody>
          <a:bodyPr vert="horz" lIns="91440" tIns="45720" rIns="91440" bIns="45720" rtlCol="0" anchor="t">
            <a:normAutofit/>
          </a:bodyPr>
          <a:lstStyle/>
          <a:p>
            <a:r>
              <a:rPr lang="en-US"/>
              <a:t>Further validate our model is accurate to the real world</a:t>
            </a:r>
          </a:p>
          <a:p>
            <a:r>
              <a:rPr lang="en-US"/>
              <a:t>Extend our model to simulate deaths and simulate probabilistic testing for identifying sick individuals</a:t>
            </a:r>
          </a:p>
          <a:p>
            <a:r>
              <a:rPr lang="en-US"/>
              <a:t>Extend model output to give us richer data to perform better analysis. Currently it is only outputting cumulative infected and recovered numbers. We need to output and analyze the velocity of infection spread to make better conclusions.</a:t>
            </a:r>
          </a:p>
          <a:p>
            <a:r>
              <a:rPr lang="en-US"/>
              <a:t>Simulate different existing quarantine/mitigation strategies with large sample size</a:t>
            </a:r>
          </a:p>
          <a:p>
            <a:r>
              <a:rPr lang="en-US"/>
              <a:t>Isolate what makes a strategy particularly effective and implementable</a:t>
            </a:r>
          </a:p>
          <a:p>
            <a:r>
              <a:rPr lang="en-US"/>
              <a:t>Simulate our proposed new strategy and verify its effectiveness </a:t>
            </a:r>
          </a:p>
          <a:p>
            <a:endParaRPr lang="en-US"/>
          </a:p>
          <a:p>
            <a:endParaRPr lang="en-US"/>
          </a:p>
          <a:p>
            <a:endParaRPr lang="en-US"/>
          </a:p>
          <a:p>
            <a:endParaRPr lang="en-US"/>
          </a:p>
        </p:txBody>
      </p:sp>
    </p:spTree>
    <p:extLst>
      <p:ext uri="{BB962C8B-B14F-4D97-AF65-F5344CB8AC3E}">
        <p14:creationId xmlns:p14="http://schemas.microsoft.com/office/powerpoint/2010/main" val="304347390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group of people in a room&#10;&#10;Description generated with very high confidence">
            <a:extLst>
              <a:ext uri="{FF2B5EF4-FFF2-40B4-BE49-F238E27FC236}">
                <a16:creationId xmlns:a16="http://schemas.microsoft.com/office/drawing/2014/main" id="{276A1793-EBE4-467E-86F0-D135699E8089}"/>
              </a:ext>
            </a:extLst>
          </p:cNvPr>
          <p:cNvPicPr>
            <a:picLocks noChangeAspect="1"/>
          </p:cNvPicPr>
          <p:nvPr/>
        </p:nvPicPr>
        <p:blipFill rotWithShape="1">
          <a:blip r:embed="rId2">
            <a:alphaModFix amt="40000"/>
          </a:blip>
          <a:srcRect t="28198" b="34255"/>
          <a:stretch/>
        </p:blipFill>
        <p:spPr>
          <a:xfrm>
            <a:off x="20" y="10"/>
            <a:ext cx="12191979" cy="6857990"/>
          </a:xfrm>
          <a:prstGeom prst="rect">
            <a:avLst/>
          </a:prstGeom>
        </p:spPr>
      </p:pic>
      <p:sp>
        <p:nvSpPr>
          <p:cNvPr id="2" name="Title 1">
            <a:extLst>
              <a:ext uri="{FF2B5EF4-FFF2-40B4-BE49-F238E27FC236}">
                <a16:creationId xmlns:a16="http://schemas.microsoft.com/office/drawing/2014/main" id="{FD8121A9-57B3-43DF-BA5F-37500873CBC9}"/>
              </a:ext>
            </a:extLst>
          </p:cNvPr>
          <p:cNvSpPr>
            <a:spLocks noGrp="1"/>
          </p:cNvSpPr>
          <p:nvPr>
            <p:ph type="title"/>
          </p:nvPr>
        </p:nvSpPr>
        <p:spPr>
          <a:xfrm>
            <a:off x="838200" y="365125"/>
            <a:ext cx="10515600" cy="1325563"/>
          </a:xfrm>
        </p:spPr>
        <p:txBody>
          <a:bodyPr>
            <a:normAutofit/>
          </a:bodyPr>
          <a:lstStyle/>
          <a:p>
            <a:r>
              <a:rPr lang="en-US" sz="7200">
                <a:latin typeface="Comic Sans MS"/>
                <a:ea typeface="+mj-lt"/>
                <a:cs typeface="+mj-lt"/>
              </a:rPr>
              <a:t>Sources</a:t>
            </a:r>
            <a:r>
              <a:rPr lang="en-US" sz="7200">
                <a:latin typeface="Lucida Sans"/>
                <a:ea typeface="+mj-lt"/>
                <a:cs typeface="+mj-lt"/>
              </a:rPr>
              <a:t> </a:t>
            </a:r>
            <a:endParaRPr lang="en-US" sz="7200">
              <a:latin typeface="Lucida Sans"/>
            </a:endParaRPr>
          </a:p>
        </p:txBody>
      </p:sp>
      <p:sp>
        <p:nvSpPr>
          <p:cNvPr id="11"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9AF33-8E59-44B6-B834-4EDA8FC62C0D}"/>
              </a:ext>
            </a:extLst>
          </p:cNvPr>
          <p:cNvSpPr>
            <a:spLocks noGrp="1"/>
          </p:cNvSpPr>
          <p:nvPr>
            <p:ph idx="1"/>
          </p:nvPr>
        </p:nvSpPr>
        <p:spPr>
          <a:xfrm>
            <a:off x="838200" y="2004446"/>
            <a:ext cx="10515600" cy="4176897"/>
          </a:xfrm>
        </p:spPr>
        <p:txBody>
          <a:bodyPr vert="horz" lIns="91440" tIns="45720" rIns="91440" bIns="45720" rtlCol="0" anchor="t">
            <a:normAutofit/>
          </a:bodyPr>
          <a:lstStyle/>
          <a:p>
            <a:r>
              <a:rPr lang="en-US">
                <a:ea typeface="+mn-lt"/>
                <a:cs typeface="+mn-lt"/>
                <a:hlinkClick r:id="rId3"/>
              </a:rPr>
              <a:t>https://www.usatoday.com/in-depth/news/2020/01/29/coronavirus-what-are-symptoms-of-wuhan-china-novel-virus/4563892002/</a:t>
            </a:r>
          </a:p>
          <a:p>
            <a:r>
              <a:rPr lang="en-US">
                <a:ea typeface="+mn-lt"/>
                <a:cs typeface="+mn-lt"/>
                <a:hlinkClick r:id="rId4"/>
              </a:rPr>
              <a:t>https://datahub.io/core/covid-19#resource-covid-19_zip</a:t>
            </a:r>
          </a:p>
          <a:p>
            <a:r>
              <a:rPr lang="en-US">
                <a:ea typeface="+mn-lt"/>
                <a:cs typeface="+mn-lt"/>
                <a:hlinkClick r:id="rId5"/>
              </a:rPr>
              <a:t>https://www.isglobal.org/en/-/coronavirus-myths-and-truths</a:t>
            </a:r>
            <a:endParaRPr lang="en-US"/>
          </a:p>
          <a:p>
            <a:r>
              <a:rPr lang="en-US">
                <a:ea typeface="+mn-lt"/>
                <a:cs typeface="+mn-lt"/>
                <a:hlinkClick r:id="rId6"/>
              </a:rPr>
              <a:t>https://unsplash.com/s/photos/coronavirus</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2901024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8" descr="A close up of a christmas tree&#10;&#10;Description generated with high confidence">
            <a:extLst>
              <a:ext uri="{FF2B5EF4-FFF2-40B4-BE49-F238E27FC236}">
                <a16:creationId xmlns:a16="http://schemas.microsoft.com/office/drawing/2014/main" id="{2C035103-9559-4F4E-9D77-FC864ECE39A6}"/>
              </a:ext>
            </a:extLst>
          </p:cNvPr>
          <p:cNvPicPr>
            <a:picLocks noChangeAspect="1"/>
          </p:cNvPicPr>
          <p:nvPr/>
        </p:nvPicPr>
        <p:blipFill rotWithShape="1">
          <a:blip r:embed="rId2">
            <a:alphaModFix amt="40000"/>
          </a:blip>
          <a:srcRect l="10309" r="5692"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F08ADA4C-EE68-4349-A753-A37F42B75763}"/>
              </a:ext>
            </a:extLst>
          </p:cNvPr>
          <p:cNvSpPr>
            <a:spLocks noGrp="1"/>
          </p:cNvSpPr>
          <p:nvPr>
            <p:ph type="title"/>
          </p:nvPr>
        </p:nvSpPr>
        <p:spPr>
          <a:xfrm>
            <a:off x="765132" y="876604"/>
            <a:ext cx="10515600" cy="1325563"/>
          </a:xfrm>
        </p:spPr>
        <p:txBody>
          <a:bodyPr>
            <a:normAutofit fontScale="90000"/>
          </a:bodyPr>
          <a:lstStyle/>
          <a:p>
            <a:pPr>
              <a:lnSpc>
                <a:spcPct val="90000"/>
              </a:lnSpc>
            </a:pPr>
            <a:r>
              <a:rPr lang="en-US" sz="4400" b="1" dirty="0">
                <a:latin typeface="Century Gothic"/>
                <a:ea typeface="+mj-lt"/>
                <a:cs typeface="+mj-lt"/>
              </a:rPr>
              <a:t>Group Members and Contact</a:t>
            </a:r>
            <a:endParaRPr lang="en-US" sz="4400" dirty="0">
              <a:latin typeface="Century Gothic"/>
              <a:ea typeface="+mj-lt"/>
              <a:cs typeface="Times New Roman"/>
            </a:endParaRPr>
          </a:p>
          <a:p>
            <a:pPr>
              <a:lnSpc>
                <a:spcPct val="90000"/>
              </a:lnSpc>
            </a:pPr>
            <a:br>
              <a:rPr lang="en-US" sz="2900" dirty="0"/>
            </a:br>
            <a:endParaRPr lang="en-US" sz="2900">
              <a:latin typeface="Century Gothic"/>
              <a:cs typeface="Times New Roman"/>
            </a:endParaRPr>
          </a:p>
        </p:txBody>
      </p:sp>
      <p:sp>
        <p:nvSpPr>
          <p:cNvPr id="5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68642EBE-A007-4056-B2B9-829ECA7D394A}"/>
              </a:ext>
            </a:extLst>
          </p:cNvPr>
          <p:cNvGraphicFramePr>
            <a:graphicFrameLocks noGrp="1"/>
          </p:cNvGraphicFramePr>
          <p:nvPr>
            <p:ph idx="1"/>
            <p:extLst>
              <p:ext uri="{D42A27DB-BD31-4B8C-83A1-F6EECF244321}">
                <p14:modId xmlns:p14="http://schemas.microsoft.com/office/powerpoint/2010/main" val="3592029421"/>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0818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building, person, man, holding&#10;&#10;Description generated with very high confidence">
            <a:extLst>
              <a:ext uri="{FF2B5EF4-FFF2-40B4-BE49-F238E27FC236}">
                <a16:creationId xmlns:a16="http://schemas.microsoft.com/office/drawing/2014/main" id="{693E0263-6D2F-463A-B2DF-66B3859541F8}"/>
              </a:ext>
            </a:extLst>
          </p:cNvPr>
          <p:cNvPicPr>
            <a:picLocks noChangeAspect="1"/>
          </p:cNvPicPr>
          <p:nvPr/>
        </p:nvPicPr>
        <p:blipFill rotWithShape="1">
          <a:blip r:embed="rId2">
            <a:alphaModFix amt="50000"/>
          </a:blip>
          <a:srcRect t="12481" r="-1" b="3227"/>
          <a:stretch/>
        </p:blipFill>
        <p:spPr>
          <a:xfrm>
            <a:off x="20" y="10"/>
            <a:ext cx="12188930" cy="6857990"/>
          </a:xfrm>
          <a:prstGeom prst="rect">
            <a:avLst/>
          </a:prstGeom>
        </p:spPr>
      </p:pic>
      <p:sp>
        <p:nvSpPr>
          <p:cNvPr id="2" name="Title 1">
            <a:extLst>
              <a:ext uri="{FF2B5EF4-FFF2-40B4-BE49-F238E27FC236}">
                <a16:creationId xmlns:a16="http://schemas.microsoft.com/office/drawing/2014/main" id="{A6B49EC1-358B-4C8A-891F-B5C17BE3BEEE}"/>
              </a:ext>
            </a:extLst>
          </p:cNvPr>
          <p:cNvSpPr>
            <a:spLocks noGrp="1"/>
          </p:cNvSpPr>
          <p:nvPr>
            <p:ph type="title"/>
          </p:nvPr>
        </p:nvSpPr>
        <p:spPr>
          <a:xfrm>
            <a:off x="1524000" y="1122363"/>
            <a:ext cx="9144000" cy="3063240"/>
          </a:xfrm>
        </p:spPr>
        <p:txBody>
          <a:bodyPr vert="horz" lIns="91440" tIns="45720" rIns="91440" bIns="45720" rtlCol="0" anchor="b">
            <a:normAutofit/>
          </a:bodyPr>
          <a:lstStyle/>
          <a:p>
            <a:r>
              <a:rPr lang="en-US" sz="10800">
                <a:latin typeface="Modern Love"/>
              </a:rPr>
              <a:t>Thank you!</a:t>
            </a:r>
          </a:p>
        </p:txBody>
      </p:sp>
      <p:sp>
        <p:nvSpPr>
          <p:cNvPr id="12"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411723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6" name="Rectangle 2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A picture containing fabric, clock&#10;&#10;Description generated with very high confidence">
            <a:extLst>
              <a:ext uri="{FF2B5EF4-FFF2-40B4-BE49-F238E27FC236}">
                <a16:creationId xmlns:a16="http://schemas.microsoft.com/office/drawing/2014/main" id="{AEDBED2D-73A3-4AC0-9282-CF89E59B99A9}"/>
              </a:ext>
            </a:extLst>
          </p:cNvPr>
          <p:cNvPicPr>
            <a:picLocks noChangeAspect="1"/>
          </p:cNvPicPr>
          <p:nvPr/>
        </p:nvPicPr>
        <p:blipFill rotWithShape="1">
          <a:blip r:embed="rId2">
            <a:alphaModFix amt="50000"/>
          </a:blip>
          <a:srcRect t="4358" r="-1" b="5977"/>
          <a:stretch/>
        </p:blipFill>
        <p:spPr>
          <a:xfrm>
            <a:off x="20" y="10"/>
            <a:ext cx="12188930" cy="6857990"/>
          </a:xfrm>
          <a:prstGeom prst="rect">
            <a:avLst/>
          </a:prstGeom>
        </p:spPr>
      </p:pic>
      <p:sp>
        <p:nvSpPr>
          <p:cNvPr id="8" name="TextBox 7">
            <a:extLst>
              <a:ext uri="{FF2B5EF4-FFF2-40B4-BE49-F238E27FC236}">
                <a16:creationId xmlns:a16="http://schemas.microsoft.com/office/drawing/2014/main" id="{11452219-E8DD-49FB-AACD-50F2642B593D}"/>
              </a:ext>
            </a:extLst>
          </p:cNvPr>
          <p:cNvSpPr txBox="1"/>
          <p:nvPr/>
        </p:nvSpPr>
        <p:spPr>
          <a:xfrm>
            <a:off x="1524000" y="1122363"/>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10000">
                <a:latin typeface="+mj-lt"/>
                <a:ea typeface="+mj-ea"/>
                <a:cs typeface="+mj-cs"/>
              </a:rPr>
              <a:t>Any </a:t>
            </a:r>
          </a:p>
          <a:p>
            <a:pPr algn="ctr">
              <a:lnSpc>
                <a:spcPct val="90000"/>
              </a:lnSpc>
              <a:spcBef>
                <a:spcPct val="0"/>
              </a:spcBef>
              <a:spcAft>
                <a:spcPts val="600"/>
              </a:spcAft>
            </a:pPr>
            <a:r>
              <a:rPr lang="en-US" sz="10000">
                <a:latin typeface="+mj-lt"/>
                <a:ea typeface="+mj-ea"/>
                <a:cs typeface="+mj-cs"/>
              </a:rPr>
              <a:t>Question?</a:t>
            </a:r>
          </a:p>
        </p:txBody>
      </p:sp>
      <p:sp>
        <p:nvSpPr>
          <p:cNvPr id="2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16398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ake, table, sitting, decorated&#10;&#10;Description generated with very high confidence">
            <a:extLst>
              <a:ext uri="{FF2B5EF4-FFF2-40B4-BE49-F238E27FC236}">
                <a16:creationId xmlns:a16="http://schemas.microsoft.com/office/drawing/2014/main" id="{FCEAE759-0201-46B7-8DDD-D4B5AE543ED4}"/>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15199EF5-D248-4C25-81F6-E6FACB3EC6C1}"/>
              </a:ext>
            </a:extLst>
          </p:cNvPr>
          <p:cNvSpPr>
            <a:spLocks noGrp="1"/>
          </p:cNvSpPr>
          <p:nvPr>
            <p:ph type="title"/>
          </p:nvPr>
        </p:nvSpPr>
        <p:spPr>
          <a:xfrm>
            <a:off x="838200" y="365125"/>
            <a:ext cx="10515600" cy="1325563"/>
          </a:xfrm>
        </p:spPr>
        <p:txBody>
          <a:bodyPr>
            <a:normAutofit fontScale="90000"/>
          </a:bodyPr>
          <a:lstStyle/>
          <a:p>
            <a:pPr>
              <a:lnSpc>
                <a:spcPct val="90000"/>
              </a:lnSpc>
            </a:pPr>
            <a:br>
              <a:rPr lang="en-US" sz="6000" b="1">
                <a:latin typeface="Comic Sans MS"/>
                <a:ea typeface="+mj-lt"/>
                <a:cs typeface="+mj-lt"/>
              </a:rPr>
            </a:br>
            <a:r>
              <a:rPr lang="en-US" sz="6000" b="1">
                <a:latin typeface="Comic Sans MS"/>
                <a:ea typeface="+mj-lt"/>
                <a:cs typeface="+mj-lt"/>
              </a:rPr>
              <a:t>Project Description</a:t>
            </a:r>
            <a:endParaRPr lang="en-US" sz="6000">
              <a:latin typeface="Comic Sans MS"/>
            </a:endParaRPr>
          </a:p>
          <a:p>
            <a:pPr>
              <a:lnSpc>
                <a:spcPct val="90000"/>
              </a:lnSpc>
            </a:pPr>
            <a:br>
              <a:rPr lang="en-US" sz="2900"/>
            </a:br>
            <a:endParaRPr lang="en-US" sz="2900"/>
          </a:p>
        </p:txBody>
      </p:sp>
      <p:sp>
        <p:nvSpPr>
          <p:cNvPr id="11"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C52415-5967-45EE-9BF3-2E426348E417}"/>
              </a:ext>
            </a:extLst>
          </p:cNvPr>
          <p:cNvSpPr>
            <a:spLocks noGrp="1"/>
          </p:cNvSpPr>
          <p:nvPr>
            <p:ph idx="1"/>
          </p:nvPr>
        </p:nvSpPr>
        <p:spPr>
          <a:xfrm>
            <a:off x="838200" y="2004446"/>
            <a:ext cx="10515600" cy="4176897"/>
          </a:xfrm>
        </p:spPr>
        <p:txBody>
          <a:bodyPr vert="horz" lIns="91440" tIns="45720" rIns="91440" bIns="45720" rtlCol="0" anchor="t">
            <a:normAutofit/>
          </a:bodyPr>
          <a:lstStyle/>
          <a:p>
            <a:pPr>
              <a:lnSpc>
                <a:spcPct val="100000"/>
              </a:lnSpc>
            </a:pPr>
            <a:r>
              <a:rPr lang="en-US">
                <a:ea typeface="+mn-lt"/>
                <a:cs typeface="+mn-lt"/>
              </a:rPr>
              <a:t>We’re studying various strategies and their effectiveness to mitigate the effects highly contagious diseases, like COVID-19</a:t>
            </a:r>
            <a:endParaRPr lang="en-US"/>
          </a:p>
          <a:p>
            <a:pPr>
              <a:lnSpc>
                <a:spcPct val="100000"/>
              </a:lnSpc>
            </a:pPr>
            <a:r>
              <a:rPr lang="en-US"/>
              <a:t>We will be analyzing several mitigation strategies and quarantining strategies via our model</a:t>
            </a:r>
          </a:p>
          <a:p>
            <a:pPr>
              <a:lnSpc>
                <a:spcPct val="100000"/>
              </a:lnSpc>
            </a:pPr>
            <a:r>
              <a:rPr lang="en-US"/>
              <a:t>Infection is </a:t>
            </a:r>
            <a:r>
              <a:rPr lang="en-US">
                <a:latin typeface="The Hand"/>
              </a:rPr>
              <a:t>usually</a:t>
            </a:r>
            <a:r>
              <a:rPr lang="en-US"/>
              <a:t> model with differential equations with measured constants from the real world. While these equations are accurate they won't give insight how to predict infection curves given strategies to mitigate the spread on an individual level.</a:t>
            </a:r>
          </a:p>
          <a:p>
            <a:pPr>
              <a:lnSpc>
                <a:spcPct val="100000"/>
              </a:lnSpc>
            </a:pPr>
            <a:r>
              <a:rPr lang="en-US"/>
              <a:t>Our model will simulate the infection on an </a:t>
            </a:r>
            <a:r>
              <a:rPr lang="en-US" b="1" i="1"/>
              <a:t>individual level</a:t>
            </a:r>
            <a:r>
              <a:rPr lang="en-US"/>
              <a:t>. We will demonstrate the accuracy of our model by comparing it to natural infection curves, and leverage this granular control to perform experiments on the best mitigation/quarantine strategies for diseases. </a:t>
            </a:r>
          </a:p>
          <a:p>
            <a:pPr>
              <a:lnSpc>
                <a:spcPct val="100000"/>
              </a:lnSpc>
            </a:pPr>
            <a:endParaRPr lang="en-US"/>
          </a:p>
          <a:p>
            <a:pPr marL="0" indent="0">
              <a:lnSpc>
                <a:spcPct val="100000"/>
              </a:lnSpc>
              <a:buNone/>
            </a:pPr>
            <a:endParaRPr lang="en-US"/>
          </a:p>
          <a:p>
            <a:pPr>
              <a:lnSpc>
                <a:spcPct val="100000"/>
              </a:lnSpc>
            </a:pPr>
            <a:endParaRPr lang="en-US"/>
          </a:p>
          <a:p>
            <a:pPr>
              <a:lnSpc>
                <a:spcPct val="100000"/>
              </a:lnSpc>
            </a:pPr>
            <a:endParaRPr lang="en-US"/>
          </a:p>
        </p:txBody>
      </p:sp>
    </p:spTree>
    <p:extLst>
      <p:ext uri="{BB962C8B-B14F-4D97-AF65-F5344CB8AC3E}">
        <p14:creationId xmlns:p14="http://schemas.microsoft.com/office/powerpoint/2010/main" val="126702911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 laptop, man, computer&#10;&#10;Description generated with very high confidence">
            <a:extLst>
              <a:ext uri="{FF2B5EF4-FFF2-40B4-BE49-F238E27FC236}">
                <a16:creationId xmlns:a16="http://schemas.microsoft.com/office/drawing/2014/main" id="{A93CCAFA-B857-42DA-BC62-B285C8878337}"/>
              </a:ext>
            </a:extLst>
          </p:cNvPr>
          <p:cNvPicPr>
            <a:picLocks noChangeAspect="1"/>
          </p:cNvPicPr>
          <p:nvPr/>
        </p:nvPicPr>
        <p:blipFill rotWithShape="1">
          <a:blip r:embed="rId2">
            <a:alphaModFix amt="40000"/>
          </a:blip>
          <a:srcRect t="12483" b="3247"/>
          <a:stretch/>
        </p:blipFill>
        <p:spPr>
          <a:xfrm>
            <a:off x="20" y="10"/>
            <a:ext cx="12191979" cy="6857990"/>
          </a:xfrm>
          <a:prstGeom prst="rect">
            <a:avLst/>
          </a:prstGeom>
        </p:spPr>
      </p:pic>
      <p:sp>
        <p:nvSpPr>
          <p:cNvPr id="2" name="Title 1">
            <a:extLst>
              <a:ext uri="{FF2B5EF4-FFF2-40B4-BE49-F238E27FC236}">
                <a16:creationId xmlns:a16="http://schemas.microsoft.com/office/drawing/2014/main" id="{16CABE95-3AB3-4211-9A26-629CF9A4C844}"/>
              </a:ext>
            </a:extLst>
          </p:cNvPr>
          <p:cNvSpPr>
            <a:spLocks noGrp="1"/>
          </p:cNvSpPr>
          <p:nvPr>
            <p:ph type="title"/>
          </p:nvPr>
        </p:nvSpPr>
        <p:spPr>
          <a:xfrm>
            <a:off x="838200" y="365125"/>
            <a:ext cx="10515600" cy="1325563"/>
          </a:xfrm>
        </p:spPr>
        <p:txBody>
          <a:bodyPr>
            <a:normAutofit/>
          </a:bodyPr>
          <a:lstStyle/>
          <a:p>
            <a:r>
              <a:rPr lang="en-US" sz="6000">
                <a:latin typeface="Comic Sans MS"/>
              </a:rPr>
              <a:t>The problem</a:t>
            </a:r>
          </a:p>
        </p:txBody>
      </p:sp>
      <p:sp>
        <p:nvSpPr>
          <p:cNvPr id="11"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42AB01-A3F7-434F-8F01-BACE49958195}"/>
              </a:ext>
            </a:extLst>
          </p:cNvPr>
          <p:cNvSpPr>
            <a:spLocks noGrp="1"/>
          </p:cNvSpPr>
          <p:nvPr>
            <p:ph idx="1"/>
          </p:nvPr>
        </p:nvSpPr>
        <p:spPr>
          <a:xfrm>
            <a:off x="838200" y="2004446"/>
            <a:ext cx="10515600" cy="4176897"/>
          </a:xfrm>
        </p:spPr>
        <p:txBody>
          <a:bodyPr vert="horz" lIns="91440" tIns="45720" rIns="91440" bIns="45720" rtlCol="0" anchor="t">
            <a:normAutofit/>
          </a:bodyPr>
          <a:lstStyle/>
          <a:p>
            <a:r>
              <a:rPr lang="en-US"/>
              <a:t>Stopping the infection would be virtually impossible. We want to quantify and understand what the best hypothetical strategies to flatten the infection curve. </a:t>
            </a:r>
          </a:p>
          <a:p>
            <a:r>
              <a:rPr lang="en-US">
                <a:ea typeface="+mn-lt"/>
                <a:cs typeface="+mn-lt"/>
              </a:rPr>
              <a:t>This problem is important to understand and solve because our healthcare system can only treat people with a limited through put. If an infection spikes too quickly it is possible some people won't receive treatment and would have a higher likely hood of death</a:t>
            </a:r>
          </a:p>
        </p:txBody>
      </p:sp>
    </p:spTree>
    <p:extLst>
      <p:ext uri="{BB962C8B-B14F-4D97-AF65-F5344CB8AC3E}">
        <p14:creationId xmlns:p14="http://schemas.microsoft.com/office/powerpoint/2010/main" val="87467298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2" descr="A picture containing cake, table, piece, sitting&#10;&#10;Description generated with very high confidence">
            <a:extLst>
              <a:ext uri="{FF2B5EF4-FFF2-40B4-BE49-F238E27FC236}">
                <a16:creationId xmlns:a16="http://schemas.microsoft.com/office/drawing/2014/main" id="{0BD13A4A-3A40-4F09-BCB1-174F363252B1}"/>
              </a:ext>
            </a:extLst>
          </p:cNvPr>
          <p:cNvPicPr>
            <a:picLocks noChangeAspect="1"/>
          </p:cNvPicPr>
          <p:nvPr/>
        </p:nvPicPr>
        <p:blipFill rotWithShape="1">
          <a:blip r:embed="rId2">
            <a:alphaModFix amt="40000"/>
          </a:blip>
          <a:srcRect t="18632" b="24835"/>
          <a:stretch/>
        </p:blipFill>
        <p:spPr>
          <a:xfrm>
            <a:off x="20" y="10"/>
            <a:ext cx="12191979" cy="6857990"/>
          </a:xfrm>
          <a:prstGeom prst="rect">
            <a:avLst/>
          </a:prstGeom>
        </p:spPr>
      </p:pic>
      <p:sp>
        <p:nvSpPr>
          <p:cNvPr id="2" name="Title 1">
            <a:extLst>
              <a:ext uri="{FF2B5EF4-FFF2-40B4-BE49-F238E27FC236}">
                <a16:creationId xmlns:a16="http://schemas.microsoft.com/office/drawing/2014/main" id="{9CE1171B-D75E-40A5-A657-6E016E347BD8}"/>
              </a:ext>
            </a:extLst>
          </p:cNvPr>
          <p:cNvSpPr>
            <a:spLocks noGrp="1"/>
          </p:cNvSpPr>
          <p:nvPr>
            <p:ph type="title"/>
          </p:nvPr>
        </p:nvSpPr>
        <p:spPr>
          <a:xfrm>
            <a:off x="838200" y="365125"/>
            <a:ext cx="10515600" cy="1325563"/>
          </a:xfrm>
        </p:spPr>
        <p:txBody>
          <a:bodyPr vert="horz" lIns="91440" tIns="45720" rIns="91440" bIns="45720" rtlCol="0">
            <a:normAutofit/>
          </a:bodyPr>
          <a:lstStyle/>
          <a:p>
            <a:pPr>
              <a:lnSpc>
                <a:spcPct val="90000"/>
              </a:lnSpc>
            </a:pPr>
            <a:r>
              <a:rPr lang="en-US" sz="5000" b="1">
                <a:latin typeface="Comic Sans MS"/>
              </a:rPr>
              <a:t>Data Collection and Sanitation</a:t>
            </a:r>
          </a:p>
        </p:txBody>
      </p:sp>
      <p:sp>
        <p:nvSpPr>
          <p:cNvPr id="8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7" name="Content Placeholder 4">
            <a:extLst>
              <a:ext uri="{FF2B5EF4-FFF2-40B4-BE49-F238E27FC236}">
                <a16:creationId xmlns:a16="http://schemas.microsoft.com/office/drawing/2014/main" id="{CC1DF0CF-25E8-474F-9D2B-2933AF92DAA6}"/>
              </a:ext>
            </a:extLst>
          </p:cNvPr>
          <p:cNvGraphicFramePr>
            <a:graphicFrameLocks noGrp="1"/>
          </p:cNvGraphicFramePr>
          <p:nvPr>
            <p:ph idx="1"/>
            <p:extLst>
              <p:ext uri="{D42A27DB-BD31-4B8C-83A1-F6EECF244321}">
                <p14:modId xmlns:p14="http://schemas.microsoft.com/office/powerpoint/2010/main" val="1641435302"/>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14898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useBgFill="1">
        <p:nvSpPr>
          <p:cNvPr id="5" name="Rectangle 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generated with high confidence">
            <a:extLst>
              <a:ext uri="{FF2B5EF4-FFF2-40B4-BE49-F238E27FC236}">
                <a16:creationId xmlns:a16="http://schemas.microsoft.com/office/drawing/2014/main" id="{AABD2B10-BBE8-4495-A0BD-DA86EB9769B9}"/>
              </a:ext>
            </a:extLst>
          </p:cNvPr>
          <p:cNvPicPr>
            <a:picLocks noChangeAspect="1"/>
          </p:cNvPicPr>
          <p:nvPr/>
        </p:nvPicPr>
        <p:blipFill rotWithShape="1">
          <a:blip r:embed="rId2"/>
          <a:srcRect l="6329" r="1"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19515711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useBgFill="1">
        <p:nvSpPr>
          <p:cNvPr id="13"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screenshot of a cell phone&#10;&#10;Description generated with high confidence">
            <a:extLst>
              <a:ext uri="{FF2B5EF4-FFF2-40B4-BE49-F238E27FC236}">
                <a16:creationId xmlns:a16="http://schemas.microsoft.com/office/drawing/2014/main" id="{1F9DF2D9-1609-4381-85BA-535EA05A4DF3}"/>
              </a:ext>
            </a:extLst>
          </p:cNvPr>
          <p:cNvPicPr>
            <a:picLocks noChangeAspect="1"/>
          </p:cNvPicPr>
          <p:nvPr/>
        </p:nvPicPr>
        <p:blipFill rotWithShape="1">
          <a:blip r:embed="rId2"/>
          <a:srcRect l="6329" r="1"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132011603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1" name="Rectangle 35">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CDF974-3E7C-4808-AC1D-8C523736BAED}"/>
              </a:ext>
            </a:extLst>
          </p:cNvPr>
          <p:cNvSpPr txBox="1"/>
          <p:nvPr/>
        </p:nvSpPr>
        <p:spPr>
          <a:xfrm>
            <a:off x="630936" y="786384"/>
            <a:ext cx="3419856" cy="1600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000">
                <a:latin typeface="Comic Sans MS"/>
                <a:ea typeface="+mj-ea"/>
                <a:cs typeface="+mj-cs"/>
              </a:rPr>
              <a:t>What does the curve look like</a:t>
            </a:r>
            <a:endParaRPr lang="en-US">
              <a:ea typeface="+mj-ea"/>
              <a:cs typeface="+mj-cs"/>
            </a:endParaRPr>
          </a:p>
        </p:txBody>
      </p:sp>
      <mc:AlternateContent xmlns:mc="http://schemas.openxmlformats.org/markup-compatibility/2006" xmlns:p14="http://schemas.microsoft.com/office/powerpoint/2010/main">
        <mc:Choice Requires="p14">
          <p:contentPart p14:bwMode="auto" r:id="rId2">
            <p14:nvContentPartPr>
              <p14:cNvPr id="52" name="Ink 3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52" name="Ink 3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5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7F97BA"/>
          </a:solidFill>
          <a:ln w="34925">
            <a:solidFill>
              <a:srgbClr val="7F97B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BD0B2CF-B7C1-485D-B271-6F1C9A30E39F}"/>
              </a:ext>
            </a:extLst>
          </p:cNvPr>
          <p:cNvSpPr txBox="1"/>
          <p:nvPr/>
        </p:nvSpPr>
        <p:spPr>
          <a:xfrm>
            <a:off x="4654295" y="786384"/>
            <a:ext cx="6894576" cy="1600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sz="1400">
                <a:latin typeface="Calibri"/>
                <a:cs typeface="Calibri"/>
              </a:rPr>
              <a:t>As you can see we are in the early stages of infection and death rates grow exponentially.</a:t>
            </a:r>
          </a:p>
          <a:p>
            <a:pPr indent="-228600">
              <a:lnSpc>
                <a:spcPct val="110000"/>
              </a:lnSpc>
              <a:spcAft>
                <a:spcPts val="600"/>
              </a:spcAft>
              <a:buFont typeface="Arial" panose="020B0604020202020204" pitchFamily="34" charset="0"/>
              <a:buChar char="•"/>
            </a:pPr>
            <a:r>
              <a:rPr lang="en-US" sz="1400">
                <a:latin typeface="Calibri"/>
                <a:cs typeface="Calibri"/>
              </a:rPr>
              <a:t>Because the population is finite, this curve will become logistic and start to flatten out</a:t>
            </a:r>
          </a:p>
        </p:txBody>
      </p:sp>
      <p:pic>
        <p:nvPicPr>
          <p:cNvPr id="3" name="Picture 4" descr="A close up of a map&#10;&#10;Description generated with high confidence">
            <a:extLst>
              <a:ext uri="{FF2B5EF4-FFF2-40B4-BE49-F238E27FC236}">
                <a16:creationId xmlns:a16="http://schemas.microsoft.com/office/drawing/2014/main" id="{06392A26-966A-41DD-928A-34CFDC3E753E}"/>
              </a:ext>
            </a:extLst>
          </p:cNvPr>
          <p:cNvPicPr>
            <a:picLocks noChangeAspect="1"/>
          </p:cNvPicPr>
          <p:nvPr/>
        </p:nvPicPr>
        <p:blipFill>
          <a:blip r:embed="rId4"/>
          <a:stretch>
            <a:fillRect/>
          </a:stretch>
        </p:blipFill>
        <p:spPr>
          <a:xfrm>
            <a:off x="1209449" y="2569464"/>
            <a:ext cx="3981902" cy="3968496"/>
          </a:xfrm>
          <a:prstGeom prst="rect">
            <a:avLst/>
          </a:prstGeom>
        </p:spPr>
      </p:pic>
      <p:pic>
        <p:nvPicPr>
          <p:cNvPr id="4" name="Picture 4" descr="A close up of a map&#10;&#10;Description generated with high confidence">
            <a:extLst>
              <a:ext uri="{FF2B5EF4-FFF2-40B4-BE49-F238E27FC236}">
                <a16:creationId xmlns:a16="http://schemas.microsoft.com/office/drawing/2014/main" id="{268343B3-97EE-411A-8FC1-8834FE9F11E8}"/>
              </a:ext>
            </a:extLst>
          </p:cNvPr>
          <p:cNvPicPr>
            <a:picLocks noChangeAspect="1"/>
          </p:cNvPicPr>
          <p:nvPr/>
        </p:nvPicPr>
        <p:blipFill rotWithShape="1">
          <a:blip r:embed="rId5"/>
          <a:srcRect t="9862" r="1" b="1"/>
          <a:stretch/>
        </p:blipFill>
        <p:spPr>
          <a:xfrm>
            <a:off x="6254496" y="3099703"/>
            <a:ext cx="5468112" cy="2908017"/>
          </a:xfrm>
          <a:prstGeom prst="rect">
            <a:avLst/>
          </a:prstGeom>
        </p:spPr>
      </p:pic>
      <p:sp>
        <p:nvSpPr>
          <p:cNvPr id="7" name="TextBox 6">
            <a:extLst>
              <a:ext uri="{FF2B5EF4-FFF2-40B4-BE49-F238E27FC236}">
                <a16:creationId xmlns:a16="http://schemas.microsoft.com/office/drawing/2014/main" id="{5692BFA2-3CB2-4AAB-841B-1CABB097A268}"/>
              </a:ext>
            </a:extLst>
          </p:cNvPr>
          <p:cNvSpPr txBox="1"/>
          <p:nvPr/>
        </p:nvSpPr>
        <p:spPr>
          <a:xfrm>
            <a:off x="6154058" y="2656115"/>
            <a:ext cx="50654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a:cs typeface="Calibri"/>
              </a:rPr>
              <a:t>Our collected and sanitized data for cumulative </a:t>
            </a:r>
          </a:p>
          <a:p>
            <a:r>
              <a:rPr lang="en-US" sz="1200">
                <a:latin typeface="Calibri"/>
                <a:cs typeface="Calibri"/>
              </a:rPr>
              <a:t>confirmed covid infections and deaths in the US</a:t>
            </a:r>
          </a:p>
        </p:txBody>
      </p:sp>
    </p:spTree>
    <p:extLst>
      <p:ext uri="{BB962C8B-B14F-4D97-AF65-F5344CB8AC3E}">
        <p14:creationId xmlns:p14="http://schemas.microsoft.com/office/powerpoint/2010/main" val="207550703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close up of a cake&#10;&#10;Description generated with high confidence">
            <a:extLst>
              <a:ext uri="{FF2B5EF4-FFF2-40B4-BE49-F238E27FC236}">
                <a16:creationId xmlns:a16="http://schemas.microsoft.com/office/drawing/2014/main" id="{343B63DB-FA75-4D44-8E0D-90D9067440EF}"/>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10CF89AA-FE06-454B-82E1-A75DC9FC21BC}"/>
              </a:ext>
            </a:extLst>
          </p:cNvPr>
          <p:cNvSpPr>
            <a:spLocks noGrp="1"/>
          </p:cNvSpPr>
          <p:nvPr>
            <p:ph type="title"/>
          </p:nvPr>
        </p:nvSpPr>
        <p:spPr>
          <a:xfrm>
            <a:off x="561792" y="-988697"/>
            <a:ext cx="4023360" cy="5004794"/>
          </a:xfrm>
        </p:spPr>
        <p:txBody>
          <a:bodyPr>
            <a:normAutofit/>
          </a:bodyPr>
          <a:lstStyle/>
          <a:p>
            <a:r>
              <a:rPr lang="en-US" sz="5000">
                <a:latin typeface="Comic Sans MS"/>
              </a:rPr>
              <a:t>Relevant Equations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CF1EBE-7CE8-4832-8E2A-0A7626EE4133}"/>
                  </a:ext>
                </a:extLst>
              </p:cNvPr>
              <p:cNvSpPr>
                <a:spLocks noGrp="1"/>
              </p:cNvSpPr>
              <p:nvPr>
                <p:ph idx="1"/>
              </p:nvPr>
            </p:nvSpPr>
            <p:spPr>
              <a:xfrm>
                <a:off x="5599083" y="853673"/>
                <a:ext cx="5715000" cy="5004794"/>
              </a:xfrm>
            </p:spPr>
            <p:txBody>
              <a:bodyPr vert="horz" lIns="91440" tIns="45720" rIns="91440" bIns="45720" rtlCol="0" anchor="ctr">
                <a:normAutofit/>
              </a:bodyPr>
              <a:lstStyle/>
              <a:p>
                <a:pPr>
                  <a:lnSpc>
                    <a:spcPct val="100000"/>
                  </a:lnSpc>
                </a:pPr>
                <a:endParaRPr lang="en-US" sz="2000"/>
              </a:p>
              <a:p>
                <a:pPr>
                  <a:lnSpc>
                    <a:spcPct val="100000"/>
                  </a:lnSpc>
                  <a:spcAft>
                    <a:spcPts val="800"/>
                  </a:spcAft>
                </a:pPr>
                <a14:m>
                  <m:oMath xmlns:m="http://schemas.openxmlformats.org/officeDocument/2006/math">
                    <m:f>
                      <m:fPr>
                        <m:ctrlPr>
                          <a:rPr lang="en-US" sz="2000" i="1">
                            <a:latin typeface="Cambria Math" panose="02040503050406030204" pitchFamily="18" charset="0"/>
                            <a:ea typeface="Calibri" panose="020F0502020204030204" pitchFamily="34" charset="0"/>
                          </a:rPr>
                        </m:ctrlPr>
                      </m:fPr>
                      <m:num>
                        <m:r>
                          <a:rPr lang="en-US" sz="2000" i="1">
                            <a:latin typeface="Cambria Math" panose="02040503050406030204" pitchFamily="18" charset="0"/>
                            <a:ea typeface="Calibri" panose="020F0502020204030204" pitchFamily="34" charset="0"/>
                          </a:rPr>
                          <m:t>𝑑𝑆</m:t>
                        </m:r>
                      </m:num>
                      <m:den>
                        <m:r>
                          <a:rPr lang="en-US" sz="2000" i="1">
                            <a:latin typeface="Cambria Math" panose="02040503050406030204" pitchFamily="18" charset="0"/>
                            <a:ea typeface="Calibri" panose="020F0502020204030204" pitchFamily="34" charset="0"/>
                          </a:rPr>
                          <m:t>𝑑𝑡</m:t>
                        </m:r>
                      </m:den>
                    </m:f>
                    <m:r>
                      <a:rPr lang="en-US" sz="2000" i="1">
                        <a:latin typeface="Cambria Math" panose="02040503050406030204" pitchFamily="18" charset="0"/>
                        <a:ea typeface="Calibri" panose="020F0502020204030204" pitchFamily="34" charset="0"/>
                      </a:rPr>
                      <m:t>= −</m:t>
                    </m:r>
                    <m:f>
                      <m:fPr>
                        <m:ctrlPr>
                          <a:rPr lang="en-US" sz="2000" i="1">
                            <a:latin typeface="Cambria Math" panose="02040503050406030204" pitchFamily="18" charset="0"/>
                            <a:ea typeface="Calibri" panose="020F0502020204030204" pitchFamily="34" charset="0"/>
                          </a:rPr>
                        </m:ctrlPr>
                      </m:fPr>
                      <m:num>
                        <m:r>
                          <a:rPr lang="el-GR" sz="2000" i="1">
                            <a:latin typeface="Cambria Math" panose="02040503050406030204" pitchFamily="18" charset="0"/>
                            <a:ea typeface="Calibri" panose="020F0502020204030204" pitchFamily="34" charset="0"/>
                          </a:rPr>
                          <m:t>𝛽</m:t>
                        </m:r>
                        <m:r>
                          <a:rPr lang="en-US" sz="2000" i="1">
                            <a:latin typeface="Cambria Math" panose="02040503050406030204" pitchFamily="18" charset="0"/>
                            <a:ea typeface="Calibri" panose="020F0502020204030204" pitchFamily="34" charset="0"/>
                          </a:rPr>
                          <m:t>𝐼𝑆</m:t>
                        </m:r>
                      </m:num>
                      <m:den>
                        <m:r>
                          <a:rPr lang="en-US" sz="2000" i="1">
                            <a:latin typeface="Cambria Math" panose="02040503050406030204" pitchFamily="18" charset="0"/>
                            <a:ea typeface="Calibri" panose="020F0502020204030204" pitchFamily="34" charset="0"/>
                          </a:rPr>
                          <m:t>𝑁</m:t>
                        </m:r>
                      </m:den>
                    </m:f>
                  </m:oMath>
                </a14:m>
                <a:endParaRPr lang="en-US" sz="2000">
                  <a:latin typeface="Lexend Deca" pitchFamily="2" charset="0"/>
                  <a:ea typeface="Calibri" panose="020F0502020204030204" pitchFamily="34" charset="0"/>
                </a:endParaRPr>
              </a:p>
              <a:p>
                <a:pPr>
                  <a:lnSpc>
                    <a:spcPct val="100000"/>
                  </a:lnSpc>
                  <a:spcAft>
                    <a:spcPts val="800"/>
                  </a:spcAft>
                </a:pPr>
                <a14:m>
                  <m:oMath xmlns:m="http://schemas.openxmlformats.org/officeDocument/2006/math">
                    <m:f>
                      <m:fPr>
                        <m:ctrlPr>
                          <a:rPr lang="en-US" sz="2000" i="1">
                            <a:latin typeface="Cambria Math" panose="02040503050406030204" pitchFamily="18" charset="0"/>
                            <a:ea typeface="Calibri" panose="020F0502020204030204" pitchFamily="34" charset="0"/>
                          </a:rPr>
                        </m:ctrlPr>
                      </m:fPr>
                      <m:num>
                        <m:r>
                          <a:rPr lang="en-US" sz="2000" i="1">
                            <a:latin typeface="Cambria Math" panose="02040503050406030204" pitchFamily="18" charset="0"/>
                            <a:ea typeface="Calibri" panose="020F0502020204030204" pitchFamily="34" charset="0"/>
                          </a:rPr>
                          <m:t>𝑑𝐼</m:t>
                        </m:r>
                      </m:num>
                      <m:den>
                        <m:r>
                          <a:rPr lang="en-US" sz="2000" i="1">
                            <a:latin typeface="Cambria Math" panose="02040503050406030204" pitchFamily="18" charset="0"/>
                            <a:ea typeface="Calibri" panose="020F0502020204030204" pitchFamily="34" charset="0"/>
                          </a:rPr>
                          <m:t>𝑑𝑡</m:t>
                        </m:r>
                      </m:den>
                    </m:f>
                    <m:r>
                      <a:rPr lang="en-US" sz="2000" i="1">
                        <a:latin typeface="Cambria Math" panose="02040503050406030204" pitchFamily="18" charset="0"/>
                        <a:ea typeface="Calibri" panose="020F0502020204030204" pitchFamily="34" charset="0"/>
                      </a:rPr>
                      <m:t>= </m:t>
                    </m:r>
                    <m:f>
                      <m:fPr>
                        <m:ctrlPr>
                          <a:rPr lang="en-US" sz="2000" i="1">
                            <a:latin typeface="Cambria Math" panose="02040503050406030204" pitchFamily="18" charset="0"/>
                            <a:ea typeface="Calibri" panose="020F0502020204030204" pitchFamily="34" charset="0"/>
                          </a:rPr>
                        </m:ctrlPr>
                      </m:fPr>
                      <m:num>
                        <m:r>
                          <a:rPr lang="el-GR" sz="2000" i="1">
                            <a:latin typeface="Cambria Math" panose="02040503050406030204" pitchFamily="18" charset="0"/>
                            <a:ea typeface="Calibri" panose="020F0502020204030204" pitchFamily="34" charset="0"/>
                          </a:rPr>
                          <m:t>𝛽</m:t>
                        </m:r>
                        <m:r>
                          <a:rPr lang="en-US" sz="2000" i="1">
                            <a:latin typeface="Cambria Math" panose="02040503050406030204" pitchFamily="18" charset="0"/>
                            <a:ea typeface="Calibri" panose="020F0502020204030204" pitchFamily="34" charset="0"/>
                          </a:rPr>
                          <m:t>𝐼𝑆</m:t>
                        </m:r>
                      </m:num>
                      <m:den>
                        <m:r>
                          <a:rPr lang="en-US" sz="2000" i="1">
                            <a:latin typeface="Cambria Math" panose="02040503050406030204" pitchFamily="18" charset="0"/>
                            <a:ea typeface="Calibri" panose="020F0502020204030204" pitchFamily="34" charset="0"/>
                          </a:rPr>
                          <m:t>𝑁</m:t>
                        </m:r>
                      </m:den>
                    </m:f>
                    <m:r>
                      <a:rPr lang="en-US" sz="2000" i="1">
                        <a:latin typeface="Cambria Math" panose="02040503050406030204" pitchFamily="18" charset="0"/>
                        <a:ea typeface="Calibri" panose="020F0502020204030204" pitchFamily="34" charset="0"/>
                      </a:rPr>
                      <m:t> − </m:t>
                    </m:r>
                    <m:r>
                      <a:rPr lang="el-GR" sz="2000" i="1">
                        <a:latin typeface="Cambria Math" panose="02040503050406030204" pitchFamily="18" charset="0"/>
                        <a:ea typeface="Calibri" panose="020F0502020204030204" pitchFamily="34" charset="0"/>
                      </a:rPr>
                      <m:t>𝛾</m:t>
                    </m:r>
                    <m:r>
                      <a:rPr lang="en-US" sz="2000" i="1">
                        <a:latin typeface="Cambria Math" panose="02040503050406030204" pitchFamily="18" charset="0"/>
                        <a:ea typeface="Calibri" panose="020F0502020204030204" pitchFamily="34" charset="0"/>
                      </a:rPr>
                      <m:t>𝐼</m:t>
                    </m:r>
                  </m:oMath>
                </a14:m>
                <a:endParaRPr lang="en-US" sz="2000">
                  <a:latin typeface="Lexend Deca" pitchFamily="2" charset="0"/>
                  <a:ea typeface="Calibri" panose="020F0502020204030204" pitchFamily="34" charset="0"/>
                </a:endParaRPr>
              </a:p>
              <a:p>
                <a:pPr>
                  <a:lnSpc>
                    <a:spcPct val="100000"/>
                  </a:lnSpc>
                  <a:spcAft>
                    <a:spcPts val="800"/>
                  </a:spcAft>
                </a:pPr>
                <a14:m>
                  <m:oMath xmlns:m="http://schemas.openxmlformats.org/officeDocument/2006/math">
                    <m:f>
                      <m:fPr>
                        <m:ctrlPr>
                          <a:rPr lang="en-US" sz="2000" i="1">
                            <a:latin typeface="Cambria Math" panose="02040503050406030204" pitchFamily="18" charset="0"/>
                            <a:ea typeface="Calibri" panose="020F0502020204030204" pitchFamily="34" charset="0"/>
                          </a:rPr>
                        </m:ctrlPr>
                      </m:fPr>
                      <m:num>
                        <m:r>
                          <a:rPr lang="en-US" sz="2000" i="1">
                            <a:latin typeface="Cambria Math" panose="02040503050406030204" pitchFamily="18" charset="0"/>
                            <a:ea typeface="Calibri" panose="020F0502020204030204" pitchFamily="34" charset="0"/>
                          </a:rPr>
                          <m:t>𝑑𝑅</m:t>
                        </m:r>
                      </m:num>
                      <m:den>
                        <m:r>
                          <a:rPr lang="en-US" sz="2000" i="1">
                            <a:latin typeface="Cambria Math" panose="02040503050406030204" pitchFamily="18" charset="0"/>
                            <a:ea typeface="Calibri" panose="020F0502020204030204" pitchFamily="34" charset="0"/>
                          </a:rPr>
                          <m:t>𝑑𝑡</m:t>
                        </m:r>
                      </m:den>
                    </m:f>
                    <m:r>
                      <a:rPr lang="en-US" sz="2000" i="1">
                        <a:latin typeface="Cambria Math" panose="02040503050406030204" pitchFamily="18" charset="0"/>
                        <a:ea typeface="Calibri" panose="020F0502020204030204" pitchFamily="34" charset="0"/>
                      </a:rPr>
                      <m:t>= </m:t>
                    </m:r>
                    <m:r>
                      <a:rPr lang="el-GR" sz="2000" i="1">
                        <a:latin typeface="Cambria Math" panose="02040503050406030204" pitchFamily="18" charset="0"/>
                        <a:ea typeface="Calibri" panose="020F0502020204030204" pitchFamily="34" charset="0"/>
                      </a:rPr>
                      <m:t>𝛾</m:t>
                    </m:r>
                    <m:r>
                      <a:rPr lang="en-US" sz="2000" i="1">
                        <a:latin typeface="Cambria Math" panose="02040503050406030204" pitchFamily="18" charset="0"/>
                        <a:ea typeface="Calibri" panose="020F0502020204030204" pitchFamily="34" charset="0"/>
                      </a:rPr>
                      <m:t>𝐼</m:t>
                    </m:r>
                  </m:oMath>
                </a14:m>
                <a:endParaRPr lang="en-US" sz="2000" i="1">
                  <a:latin typeface="Cambria Math" panose="02040503050406030204" pitchFamily="18" charset="0"/>
                  <a:ea typeface="Calibri" panose="020F0502020204030204" pitchFamily="34" charset="0"/>
                </a:endParaRPr>
              </a:p>
              <a:p>
                <a:pPr>
                  <a:lnSpc>
                    <a:spcPct val="100000"/>
                  </a:lnSpc>
                  <a:spcAft>
                    <a:spcPts val="800"/>
                  </a:spcAft>
                </a:pPr>
                <a14:m>
                  <m:oMath xmlns:m="http://schemas.openxmlformats.org/officeDocument/2006/math">
                    <m:f>
                      <m:fPr>
                        <m:ctrlPr>
                          <a:rPr lang="en-US" sz="2000" i="1">
                            <a:latin typeface="Cambria Math" panose="02040503050406030204" pitchFamily="18" charset="0"/>
                            <a:ea typeface="Calibri" panose="020F0502020204030204" pitchFamily="34" charset="0"/>
                          </a:rPr>
                        </m:ctrlPr>
                      </m:fPr>
                      <m:num>
                        <m:r>
                          <a:rPr lang="en-US" sz="2000" i="1">
                            <a:latin typeface="Cambria Math" panose="02040503050406030204" pitchFamily="18" charset="0"/>
                            <a:ea typeface="Calibri" panose="020F0502020204030204" pitchFamily="34" charset="0"/>
                          </a:rPr>
                          <m:t>𝑑𝑆</m:t>
                        </m:r>
                      </m:num>
                      <m:den>
                        <m:r>
                          <a:rPr lang="en-US" sz="2000" i="1">
                            <a:latin typeface="Cambria Math" panose="02040503050406030204" pitchFamily="18" charset="0"/>
                            <a:ea typeface="Calibri" panose="020F0502020204030204" pitchFamily="34" charset="0"/>
                          </a:rPr>
                          <m:t>𝑑𝑡</m:t>
                        </m:r>
                      </m:den>
                    </m:f>
                    <m:r>
                      <a:rPr lang="en-US" sz="2000" i="1">
                        <a:latin typeface="Cambria Math" panose="02040503050406030204" pitchFamily="18" charset="0"/>
                        <a:ea typeface="Calibri" panose="020F0502020204030204" pitchFamily="34" charset="0"/>
                      </a:rPr>
                      <m:t>+</m:t>
                    </m:r>
                    <m:f>
                      <m:fPr>
                        <m:ctrlPr>
                          <a:rPr lang="en-US" sz="2000" i="1">
                            <a:latin typeface="Cambria Math" panose="02040503050406030204" pitchFamily="18" charset="0"/>
                            <a:ea typeface="Calibri" panose="020F0502020204030204" pitchFamily="34" charset="0"/>
                          </a:rPr>
                        </m:ctrlPr>
                      </m:fPr>
                      <m:num>
                        <m:r>
                          <a:rPr lang="el-GR" sz="2000" i="1">
                            <a:latin typeface="Cambria Math" panose="02040503050406030204" pitchFamily="18" charset="0"/>
                            <a:ea typeface="Calibri" panose="020F0502020204030204" pitchFamily="34" charset="0"/>
                          </a:rPr>
                          <m:t>𝑑𝐼</m:t>
                        </m:r>
                      </m:num>
                      <m:den>
                        <m:r>
                          <a:rPr lang="en-US" sz="2000" i="1">
                            <a:latin typeface="Cambria Math" panose="02040503050406030204" pitchFamily="18" charset="0"/>
                            <a:ea typeface="Calibri" panose="020F0502020204030204" pitchFamily="34" charset="0"/>
                          </a:rPr>
                          <m:t>𝑑𝑡</m:t>
                        </m:r>
                      </m:den>
                    </m:f>
                    <m:r>
                      <a:rPr lang="en-US" sz="2000" i="1">
                        <a:latin typeface="Cambria Math" panose="02040503050406030204" pitchFamily="18" charset="0"/>
                        <a:ea typeface="Calibri" panose="020F0502020204030204" pitchFamily="34" charset="0"/>
                      </a:rPr>
                      <m:t>+</m:t>
                    </m:r>
                    <m:f>
                      <m:fPr>
                        <m:ctrlPr>
                          <a:rPr lang="en-US" sz="2000" i="1">
                            <a:latin typeface="Cambria Math" panose="02040503050406030204" pitchFamily="18" charset="0"/>
                            <a:ea typeface="Calibri" panose="020F0502020204030204" pitchFamily="34" charset="0"/>
                          </a:rPr>
                        </m:ctrlPr>
                      </m:fPr>
                      <m:num>
                        <m:r>
                          <a:rPr lang="el-GR" sz="2000" i="1">
                            <a:latin typeface="Cambria Math" panose="02040503050406030204" pitchFamily="18" charset="0"/>
                            <a:ea typeface="Calibri" panose="020F0502020204030204" pitchFamily="34" charset="0"/>
                          </a:rPr>
                          <m:t>𝑑𝑅</m:t>
                        </m:r>
                      </m:num>
                      <m:den>
                        <m:r>
                          <a:rPr lang="en-US" sz="2000" i="1">
                            <a:latin typeface="Cambria Math" panose="02040503050406030204" pitchFamily="18" charset="0"/>
                            <a:ea typeface="Calibri" panose="020F0502020204030204" pitchFamily="34" charset="0"/>
                          </a:rPr>
                          <m:t>𝑑𝑡</m:t>
                        </m:r>
                      </m:den>
                    </m:f>
                    <m:r>
                      <a:rPr lang="en-US" sz="2000" i="1">
                        <a:latin typeface="Cambria Math" panose="02040503050406030204" pitchFamily="18" charset="0"/>
                        <a:ea typeface="Calibri" panose="020F0502020204030204" pitchFamily="34" charset="0"/>
                      </a:rPr>
                      <m:t> = 0</m:t>
                    </m:r>
                  </m:oMath>
                </a14:m>
                <a:endParaRPr lang="en-US" sz="2000">
                  <a:latin typeface="Lexend Deca" pitchFamily="2" charset="0"/>
                  <a:ea typeface="Calibri" panose="020F0502020204030204" pitchFamily="34" charset="0"/>
                </a:endParaRPr>
              </a:p>
              <a:p>
                <a:pPr marL="0" marR="0">
                  <a:lnSpc>
                    <a:spcPct val="100000"/>
                  </a:lnSpc>
                  <a:spcBef>
                    <a:spcPts val="0"/>
                  </a:spcBef>
                  <a:spcAft>
                    <a:spcPts val="800"/>
                  </a:spcAft>
                </a:pPr>
                <a:r>
                  <a:rPr lang="en-US" sz="2000">
                    <a:latin typeface="Lexend Deca" pitchFamily="2" charset="0"/>
                    <a:ea typeface="Calibri" panose="020F0502020204030204" pitchFamily="34" charset="0"/>
                  </a:rPr>
                  <a:t>The dynamics of the infectious class depends on</a:t>
                </a:r>
              </a:p>
              <a:p>
                <a:pPr marL="0" marR="0" indent="0">
                  <a:lnSpc>
                    <a:spcPct val="100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𝑅</m:t>
                          </m:r>
                        </m:e>
                        <m:sub>
                          <m:r>
                            <a:rPr lang="en-US" sz="2000" i="1">
                              <a:latin typeface="Cambria Math" panose="02040503050406030204" pitchFamily="18" charset="0"/>
                              <a:ea typeface="Times New Roman" panose="02020603050405020304" pitchFamily="18" charset="0"/>
                            </a:rPr>
                            <m:t>0</m:t>
                          </m:r>
                        </m:sub>
                      </m:sSub>
                      <m:r>
                        <a:rPr lang="en-US" sz="2000" i="1">
                          <a:latin typeface="Cambria Math" panose="02040503050406030204" pitchFamily="18" charset="0"/>
                          <a:ea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rPr>
                          </m:ctrlPr>
                        </m:fPr>
                        <m:num>
                          <m:r>
                            <a:rPr lang="el-GR" sz="2000" i="1">
                              <a:latin typeface="Cambria Math" panose="02040503050406030204" pitchFamily="18" charset="0"/>
                              <a:ea typeface="Times New Roman" panose="02020603050405020304" pitchFamily="18" charset="0"/>
                            </a:rPr>
                            <m:t>𝛽</m:t>
                          </m:r>
                        </m:num>
                        <m:den>
                          <m:r>
                            <a:rPr lang="el-GR" sz="2000" i="1">
                              <a:latin typeface="Cambria Math" panose="02040503050406030204" pitchFamily="18" charset="0"/>
                              <a:ea typeface="Times New Roman" panose="02020603050405020304" pitchFamily="18" charset="0"/>
                            </a:rPr>
                            <m:t>𝛾</m:t>
                          </m:r>
                        </m:den>
                      </m:f>
                    </m:oMath>
                  </m:oMathPara>
                </a14:m>
                <a:endParaRPr lang="en-US" sz="2000">
                  <a:latin typeface="Lexend Deca" pitchFamily="2" charset="0"/>
                  <a:ea typeface="Calibri" panose="020F0502020204030204" pitchFamily="34" charset="0"/>
                </a:endParaRPr>
              </a:p>
              <a:p>
                <a:pPr>
                  <a:lnSpc>
                    <a:spcPct val="100000"/>
                  </a:lnSpc>
                </a:pPr>
                <a:endParaRPr lang="en-US" sz="2000"/>
              </a:p>
            </p:txBody>
          </p:sp>
        </mc:Choice>
        <mc:Fallback xmlns="">
          <p:sp>
            <p:nvSpPr>
              <p:cNvPr id="3" name="Content Placeholder 2">
                <a:extLst>
                  <a:ext uri="{FF2B5EF4-FFF2-40B4-BE49-F238E27FC236}">
                    <a16:creationId xmlns:a16="http://schemas.microsoft.com/office/drawing/2014/main" id="{F6CF1EBE-7CE8-4832-8E2A-0A7626EE4133}"/>
                  </a:ext>
                </a:extLst>
              </p:cNvPr>
              <p:cNvSpPr>
                <a:spLocks noGrp="1" noRot="1" noChangeAspect="1" noMove="1" noResize="1" noEditPoints="1" noAdjustHandles="1" noChangeArrowheads="1" noChangeShapeType="1" noTextEdit="1"/>
              </p:cNvSpPr>
              <p:nvPr>
                <p:ph idx="1"/>
              </p:nvPr>
            </p:nvSpPr>
            <p:spPr>
              <a:xfrm>
                <a:off x="5599083" y="853673"/>
                <a:ext cx="5715000" cy="5004794"/>
              </a:xfrm>
              <a:blipFill>
                <a:blip r:embed="rId3"/>
                <a:stretch>
                  <a:fillRect l="-959"/>
                </a:stretch>
              </a:blipFill>
            </p:spPr>
            <p:txBody>
              <a:bodyPr/>
              <a:lstStyle/>
              <a:p>
                <a:r>
                  <a:rPr lang="en-US">
                    <a:noFill/>
                  </a:rPr>
                  <a:t> </a:t>
                </a:r>
              </a:p>
            </p:txBody>
          </p:sp>
        </mc:Fallback>
      </mc:AlternateContent>
      <p:sp>
        <p:nvSpPr>
          <p:cNvPr id="19"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FFEADE3-7847-488B-942A-9A6FAC719A12}"/>
              </a:ext>
            </a:extLst>
          </p:cNvPr>
          <p:cNvSpPr txBox="1"/>
          <p:nvPr/>
        </p:nvSpPr>
        <p:spPr>
          <a:xfrm>
            <a:off x="47792" y="2367736"/>
            <a:ext cx="5230540" cy="2939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600"/>
              </a:spcAft>
              <a:buFont typeface="Arial"/>
              <a:buChar char="•"/>
            </a:pPr>
            <a:r>
              <a:rPr lang="en-US" sz="2000">
                <a:latin typeface="The Hand"/>
                <a:ea typeface="+mn-lt"/>
                <a:cs typeface="+mn-lt"/>
              </a:rPr>
              <a:t>Our model will follow the SIR model for infectious growth.</a:t>
            </a:r>
          </a:p>
          <a:p>
            <a:pPr marL="285750" indent="-285750">
              <a:spcAft>
                <a:spcPts val="600"/>
              </a:spcAft>
              <a:buFont typeface="Arial"/>
              <a:buChar char="•"/>
            </a:pPr>
            <a:r>
              <a:rPr lang="en-US" sz="2000">
                <a:latin typeface="The Hand"/>
                <a:cs typeface="Calibri"/>
              </a:rPr>
              <a:t>Two important constants for our model will be BETA and GAMMA</a:t>
            </a:r>
          </a:p>
          <a:p>
            <a:pPr marL="742950" lvl="1" indent="-285750">
              <a:spcAft>
                <a:spcPts val="600"/>
              </a:spcAft>
              <a:buFont typeface="Arial"/>
              <a:buChar char="•"/>
            </a:pPr>
            <a:r>
              <a:rPr lang="en-US" sz="2000">
                <a:latin typeface="The Hand"/>
                <a:cs typeface="Calibri"/>
              </a:rPr>
              <a:t>BETA controls how susceptible people are to infection</a:t>
            </a:r>
          </a:p>
          <a:p>
            <a:pPr marL="742950" lvl="1" indent="-285750">
              <a:spcAft>
                <a:spcPts val="600"/>
              </a:spcAft>
              <a:buFont typeface="Arial"/>
              <a:buChar char="•"/>
            </a:pPr>
            <a:r>
              <a:rPr lang="en-US" sz="2000">
                <a:latin typeface="The Hand"/>
                <a:cs typeface="Calibri"/>
              </a:rPr>
              <a:t>GAMMA controls the rate people "recover" from infection and become resistant </a:t>
            </a:r>
          </a:p>
          <a:p>
            <a:pPr marL="1200150" lvl="2" indent="-285750">
              <a:spcAft>
                <a:spcPts val="600"/>
              </a:spcAft>
              <a:buFont typeface="Arial"/>
              <a:buChar char="•"/>
            </a:pPr>
            <a:r>
              <a:rPr lang="en-US" sz="2000">
                <a:latin typeface="The Hand"/>
                <a:cs typeface="Calibri"/>
              </a:rPr>
              <a:t>(Note recover also means death by infection)</a:t>
            </a:r>
          </a:p>
          <a:p>
            <a:pPr marL="285750" indent="-285750">
              <a:spcAft>
                <a:spcPts val="600"/>
              </a:spcAft>
              <a:buFont typeface="Arial"/>
              <a:buChar char="•"/>
            </a:pPr>
            <a:r>
              <a:rPr lang="en-US" sz="2000">
                <a:latin typeface="The Hand"/>
                <a:cs typeface="Calibri"/>
              </a:rPr>
              <a:t>Our constants won't have units because dynamics of the infection are proportional </a:t>
            </a:r>
          </a:p>
        </p:txBody>
      </p:sp>
    </p:spTree>
    <p:extLst>
      <p:ext uri="{BB962C8B-B14F-4D97-AF65-F5344CB8AC3E}">
        <p14:creationId xmlns:p14="http://schemas.microsoft.com/office/powerpoint/2010/main" val="2668806316"/>
      </p:ext>
    </p:extLst>
  </p:cSld>
  <p:clrMapOvr>
    <a:overrideClrMapping bg1="dk1" tx1="lt1" bg2="dk2" tx2="lt2" accent1="accent1" accent2="accent2" accent3="accent3" accent4="accent4" accent5="accent5" accent6="accent6" hlink="hlink" folHlink="folHlink"/>
  </p:clrMapOvr>
  <p:transition spd="slow">
    <p:wipe/>
  </p:transition>
</p:sld>
</file>

<file path=ppt/theme/theme1.xml><?xml version="1.0" encoding="utf-8"?>
<a:theme xmlns:a="http://schemas.openxmlformats.org/drawingml/2006/main" name="SketchyVTI">
  <a:themeElements>
    <a:clrScheme name="AnalogousFromLightSeed_2SEEDS">
      <a:dk1>
        <a:srgbClr val="000000"/>
      </a:dk1>
      <a:lt1>
        <a:srgbClr val="FFFFFF"/>
      </a:lt1>
      <a:dk2>
        <a:srgbClr val="243041"/>
      </a:dk2>
      <a:lt2>
        <a:srgbClr val="E8E6E2"/>
      </a:lt2>
      <a:accent1>
        <a:srgbClr val="7F97BA"/>
      </a:accent1>
      <a:accent2>
        <a:srgbClr val="7CA9B3"/>
      </a:accent2>
      <a:accent3>
        <a:srgbClr val="9796C6"/>
      </a:accent3>
      <a:accent4>
        <a:srgbClr val="BA7F82"/>
      </a:accent4>
      <a:accent5>
        <a:srgbClr val="BD9A86"/>
      </a:accent5>
      <a:accent6>
        <a:srgbClr val="AFA378"/>
      </a:accent6>
      <a:hlink>
        <a:srgbClr val="977F5B"/>
      </a:hlink>
      <a:folHlink>
        <a:srgbClr val="7F7F7F"/>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0</TotalTime>
  <Words>1369</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Arial</vt:lpstr>
      <vt:lpstr>Calibri</vt:lpstr>
      <vt:lpstr>Cambria Math</vt:lpstr>
      <vt:lpstr>Century Gothic</vt:lpstr>
      <vt:lpstr>Century Schoolbook</vt:lpstr>
      <vt:lpstr>Comic Sans MS</vt:lpstr>
      <vt:lpstr>Franklin Gothic Medium</vt:lpstr>
      <vt:lpstr>Lexend Deca</vt:lpstr>
      <vt:lpstr>Lucida Sans</vt:lpstr>
      <vt:lpstr>Modern Love</vt:lpstr>
      <vt:lpstr>Segoe UI Light</vt:lpstr>
      <vt:lpstr>Sylfaen</vt:lpstr>
      <vt:lpstr>The Hand</vt:lpstr>
      <vt:lpstr>Times New Roman</vt:lpstr>
      <vt:lpstr>SketchyVTI</vt:lpstr>
      <vt:lpstr>Corona Time </vt:lpstr>
      <vt:lpstr>Group Members and Contact  </vt:lpstr>
      <vt:lpstr> Project Description  </vt:lpstr>
      <vt:lpstr>The problem</vt:lpstr>
      <vt:lpstr>Data Collection and Sanitation</vt:lpstr>
      <vt:lpstr>PowerPoint Presentation</vt:lpstr>
      <vt:lpstr>PowerPoint Presentation</vt:lpstr>
      <vt:lpstr>PowerPoint Presentation</vt:lpstr>
      <vt:lpstr>Relevant Equations </vt:lpstr>
      <vt:lpstr>                          The Model </vt:lpstr>
      <vt:lpstr>Initial results</vt:lpstr>
      <vt:lpstr>PowerPoint Presentation</vt:lpstr>
      <vt:lpstr>Modeled Recovered Population vs. Time </vt:lpstr>
      <vt:lpstr>Initial results 2</vt:lpstr>
      <vt:lpstr>What do we expect to answer  </vt:lpstr>
      <vt:lpstr>Road Blocks</vt:lpstr>
      <vt:lpstr>Road Blocks</vt:lpstr>
      <vt:lpstr> Milestones  </vt:lpstr>
      <vt:lpstr>Sources </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Time</dc:title>
  <dc:creator>Dennis Kaloudelis</dc:creator>
  <cp:lastModifiedBy>ctrenkov</cp:lastModifiedBy>
  <cp:revision>10</cp:revision>
  <dcterms:created xsi:type="dcterms:W3CDTF">2020-04-08T02:41:41Z</dcterms:created>
  <dcterms:modified xsi:type="dcterms:W3CDTF">2020-04-10T00:28:29Z</dcterms:modified>
</cp:coreProperties>
</file>