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AF6903C-C59C-4880-A8B8-FE7DA172548E}">
  <a:tblStyle styleId="{CAF6903C-C59C-4880-A8B8-FE7DA172548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0592601d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0592601d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0592601d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0592601d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0592601da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0592601da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0592601d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0592601d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0592601da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0592601da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0592601da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0592601da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41d59eb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41d59eb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41d59eb6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41d59eb6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0592601da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0592601da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0592601d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0592601d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0592601d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0592601d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0592601d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0592601d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0592601d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0592601d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0592601d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0592601d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0592601d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0592601d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0592601d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0592601d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model</a:t>
            </a:r>
            <a:endParaRPr/>
          </a:p>
        </p:txBody>
      </p:sp>
      <p:pic>
        <p:nvPicPr>
          <p:cNvPr id="55" name="Google Shape;55;p13"/>
          <p:cNvPicPr preferRelativeResize="0"/>
          <p:nvPr/>
        </p:nvPicPr>
        <p:blipFill>
          <a:blip r:embed="rId3">
            <a:alphaModFix/>
          </a:blip>
          <a:stretch>
            <a:fillRect/>
          </a:stretch>
        </p:blipFill>
        <p:spPr>
          <a:xfrm>
            <a:off x="1473600" y="1017725"/>
            <a:ext cx="6196806" cy="38209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structure</a:t>
            </a:r>
            <a:endParaRPr/>
          </a:p>
        </p:txBody>
      </p:sp>
      <p:pic>
        <p:nvPicPr>
          <p:cNvPr id="114" name="Google Shape;114;p22"/>
          <p:cNvPicPr preferRelativeResize="0"/>
          <p:nvPr/>
        </p:nvPicPr>
        <p:blipFill>
          <a:blip r:embed="rId3">
            <a:alphaModFix/>
          </a:blip>
          <a:stretch>
            <a:fillRect/>
          </a:stretch>
        </p:blipFill>
        <p:spPr>
          <a:xfrm>
            <a:off x="986240" y="1569475"/>
            <a:ext cx="7171525" cy="2952975"/>
          </a:xfrm>
          <a:prstGeom prst="rect">
            <a:avLst/>
          </a:prstGeom>
          <a:noFill/>
          <a:ln>
            <a:noFill/>
          </a:ln>
        </p:spPr>
      </p:pic>
      <p:sp>
        <p:nvSpPr>
          <p:cNvPr id="115" name="Google Shape;115;p22"/>
          <p:cNvSpPr txBox="1"/>
          <p:nvPr/>
        </p:nvSpPr>
        <p:spPr>
          <a:xfrm>
            <a:off x="7604700" y="4867800"/>
            <a:ext cx="1539300" cy="275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100">
                <a:solidFill>
                  <a:schemeClr val="dk1"/>
                </a:solidFill>
                <a:highlight>
                  <a:srgbClr val="C9DAF8"/>
                </a:highlight>
              </a:rPr>
              <a:t>Blue</a:t>
            </a:r>
            <a:r>
              <a:rPr lang="en" sz="1100"/>
              <a:t> = B-Tree Index</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Statistics</a:t>
            </a:r>
            <a:endParaRPr/>
          </a:p>
        </p:txBody>
      </p:sp>
      <p:sp>
        <p:nvSpPr>
          <p:cNvPr id="121" name="Google Shape;121;p23"/>
          <p:cNvSpPr txBox="1"/>
          <p:nvPr>
            <p:ph idx="1" type="body"/>
          </p:nvPr>
        </p:nvSpPr>
        <p:spPr>
          <a:xfrm>
            <a:off x="4189850" y="545675"/>
            <a:ext cx="4453800" cy="37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Dataset size: </a:t>
            </a:r>
            <a:r>
              <a:rPr b="1" lang="en"/>
              <a:t>N</a:t>
            </a:r>
            <a:r>
              <a:rPr lang="en"/>
              <a:t>, Number of properties: </a:t>
            </a:r>
            <a:r>
              <a:rPr b="1" lang="en"/>
              <a:t>P</a:t>
            </a:r>
            <a:endParaRPr b="1" baseline="30000"/>
          </a:p>
        </p:txBody>
      </p:sp>
      <p:graphicFrame>
        <p:nvGraphicFramePr>
          <p:cNvPr id="122" name="Google Shape;122;p23"/>
          <p:cNvGraphicFramePr/>
          <p:nvPr/>
        </p:nvGraphicFramePr>
        <p:xfrm>
          <a:off x="311700" y="1014600"/>
          <a:ext cx="3000000" cy="3000000"/>
        </p:xfrm>
        <a:graphic>
          <a:graphicData uri="http://schemas.openxmlformats.org/drawingml/2006/table">
            <a:tbl>
              <a:tblPr>
                <a:noFill/>
                <a:tableStyleId>{CAF6903C-C59C-4880-A8B8-FE7DA172548E}</a:tableStyleId>
              </a:tblPr>
              <a:tblGrid>
                <a:gridCol w="1489075"/>
                <a:gridCol w="1623250"/>
                <a:gridCol w="3785000"/>
                <a:gridCol w="1623275"/>
              </a:tblGrid>
              <a:tr h="617750">
                <a:tc>
                  <a:txBody>
                    <a:bodyPr/>
                    <a:lstStyle/>
                    <a:p>
                      <a:pPr indent="0" lvl="0" marL="0" rtl="0" algn="l">
                        <a:spcBef>
                          <a:spcPts val="0"/>
                        </a:spcBef>
                        <a:spcAft>
                          <a:spcPts val="0"/>
                        </a:spcAft>
                        <a:buNone/>
                      </a:pPr>
                      <a:r>
                        <a:rPr b="1" lang="en"/>
                        <a:t>Table</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Number of r</a:t>
                      </a:r>
                      <a:r>
                        <a:rPr b="1" lang="en"/>
                        <a:t>ows</a:t>
                      </a:r>
                      <a:endParaRPr b="1"/>
                    </a:p>
                  </a:txBody>
                  <a:tcPr marT="91425" marB="91425" marR="91425" marL="91425"/>
                </a:tc>
                <a:tc>
                  <a:txBody>
                    <a:bodyPr/>
                    <a:lstStyle/>
                    <a:p>
                      <a:pPr indent="0" lvl="0" marL="0" rtl="0" algn="l">
                        <a:spcBef>
                          <a:spcPts val="0"/>
                        </a:spcBef>
                        <a:spcAft>
                          <a:spcPts val="0"/>
                        </a:spcAft>
                        <a:buNone/>
                      </a:pPr>
                      <a:r>
                        <a:rPr b="1" lang="en"/>
                        <a:t>Columns</a:t>
                      </a:r>
                      <a:endParaRPr b="1"/>
                    </a:p>
                  </a:txBody>
                  <a:tcPr marT="91425" marB="91425" marR="91425" marL="91425"/>
                </a:tc>
                <a:tc>
                  <a:txBody>
                    <a:bodyPr/>
                    <a:lstStyle/>
                    <a:p>
                      <a:pPr indent="0" lvl="0" marL="0" rtl="0" algn="l">
                        <a:spcBef>
                          <a:spcPts val="0"/>
                        </a:spcBef>
                        <a:spcAft>
                          <a:spcPts val="0"/>
                        </a:spcAft>
                        <a:buNone/>
                      </a:pPr>
                      <a:r>
                        <a:rPr b="1" lang="en"/>
                        <a:t>Number of cells</a:t>
                      </a:r>
                      <a:endParaRPr b="1"/>
                    </a:p>
                  </a:txBody>
                  <a:tcPr marT="91425" marB="91425" marR="91425" marL="91425"/>
                </a:tc>
              </a:tr>
              <a:tr h="617750">
                <a:tc>
                  <a:txBody>
                    <a:bodyPr/>
                    <a:lstStyle/>
                    <a:p>
                      <a:pPr indent="0" lvl="0" marL="0" rtl="0" algn="l">
                        <a:spcBef>
                          <a:spcPts val="0"/>
                        </a:spcBef>
                        <a:spcAft>
                          <a:spcPts val="0"/>
                        </a:spcAft>
                        <a:buNone/>
                      </a:pPr>
                      <a:r>
                        <a:rPr lang="en"/>
                        <a:t>Provenance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PK, created, metadata</a:t>
                      </a:r>
                      <a:endParaRPr/>
                    </a:p>
                  </a:txBody>
                  <a:tcPr marT="91425" marB="91425" marR="91425" marL="91425"/>
                </a:tc>
                <a:tc>
                  <a:txBody>
                    <a:bodyPr/>
                    <a:lstStyle/>
                    <a:p>
                      <a:pPr indent="0" lvl="0" marL="0" rtl="0" algn="l">
                        <a:spcBef>
                          <a:spcPts val="0"/>
                        </a:spcBef>
                        <a:spcAft>
                          <a:spcPts val="0"/>
                        </a:spcAft>
                        <a:buNone/>
                      </a:pPr>
                      <a:r>
                        <a:rPr lang="en"/>
                        <a:t>1 * 3 = 3</a:t>
                      </a:r>
                      <a:endParaRPr/>
                    </a:p>
                  </a:txBody>
                  <a:tcPr marT="91425" marB="91425" marR="91425" marL="91425"/>
                </a:tc>
              </a:tr>
              <a:tr h="617750">
                <a:tc>
                  <a:txBody>
                    <a:bodyPr/>
                    <a:lstStyle/>
                    <a:p>
                      <a:pPr indent="0" lvl="0" marL="0" rtl="0" algn="l">
                        <a:spcBef>
                          <a:spcPts val="0"/>
                        </a:spcBef>
                        <a:spcAft>
                          <a:spcPts val="0"/>
                        </a:spcAft>
                        <a:buNone/>
                      </a:pPr>
                      <a:r>
                        <a:rPr lang="en"/>
                        <a:t>Items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600"/>
                        </a:spcAft>
                        <a:buClr>
                          <a:schemeClr val="dk1"/>
                        </a:buClr>
                        <a:buSzPts val="1100"/>
                        <a:buFont typeface="Arial"/>
                        <a:buNone/>
                      </a:pPr>
                      <a:r>
                        <a:rPr lang="en">
                          <a:solidFill>
                            <a:schemeClr val="dk1"/>
                          </a:solidFill>
                        </a:rPr>
                        <a:t>N</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PK</a:t>
                      </a:r>
                      <a:endParaRPr/>
                    </a:p>
                  </a:txBody>
                  <a:tcPr marT="91425" marB="91425" marR="91425" marL="91425"/>
                </a:tc>
                <a:tc>
                  <a:txBody>
                    <a:bodyPr/>
                    <a:lstStyle/>
                    <a:p>
                      <a:pPr indent="0" lvl="0" marL="0" rtl="0" algn="l">
                        <a:spcBef>
                          <a:spcPts val="0"/>
                        </a:spcBef>
                        <a:spcAft>
                          <a:spcPts val="0"/>
                        </a:spcAft>
                        <a:buNone/>
                      </a:pPr>
                      <a:r>
                        <a:rPr lang="en"/>
                        <a:t>1 * N = N</a:t>
                      </a:r>
                      <a:endParaRPr/>
                    </a:p>
                  </a:txBody>
                  <a:tcPr marT="91425" marB="91425" marR="91425" marL="91425"/>
                </a:tc>
              </a:tr>
              <a:tr h="617750">
                <a:tc>
                  <a:txBody>
                    <a:bodyPr/>
                    <a:lstStyle/>
                    <a:p>
                      <a:pPr indent="0" lvl="0" marL="0" rtl="0" algn="l">
                        <a:spcBef>
                          <a:spcPts val="0"/>
                        </a:spcBef>
                        <a:spcAft>
                          <a:spcPts val="0"/>
                        </a:spcAft>
                        <a:buNone/>
                      </a:pPr>
                      <a:r>
                        <a:rPr lang="en"/>
                        <a:t>Item-Collection</a:t>
                      </a:r>
                      <a:endParaRPr/>
                    </a:p>
                    <a:p>
                      <a:pPr indent="0" lvl="0" marL="0" rtl="0" algn="l">
                        <a:spcBef>
                          <a:spcPts val="0"/>
                        </a:spcBef>
                        <a:spcAft>
                          <a:spcPts val="0"/>
                        </a:spcAft>
                        <a:buNone/>
                      </a:pPr>
                      <a:r>
                        <a:rPr lang="en"/>
                        <a:t>(ManyToMany)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600"/>
                        </a:spcAft>
                        <a:buClr>
                          <a:schemeClr val="dk1"/>
                        </a:buClr>
                        <a:buSzPts val="1100"/>
                        <a:buFont typeface="Arial"/>
                        <a:buNone/>
                      </a:pPr>
                      <a:r>
                        <a:rPr lang="en">
                          <a:solidFill>
                            <a:schemeClr val="dk1"/>
                          </a:solidFill>
                        </a:rPr>
                        <a:t>N</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PK, item_id, collection_id</a:t>
                      </a:r>
                      <a:endParaRPr/>
                    </a:p>
                  </a:txBody>
                  <a:tcPr marT="91425" marB="91425" marR="91425" marL="91425"/>
                </a:tc>
                <a:tc>
                  <a:txBody>
                    <a:bodyPr/>
                    <a:lstStyle/>
                    <a:p>
                      <a:pPr indent="0" lvl="0" marL="0" rtl="0" algn="l">
                        <a:spcBef>
                          <a:spcPts val="0"/>
                        </a:spcBef>
                        <a:spcAft>
                          <a:spcPts val="0"/>
                        </a:spcAft>
                        <a:buNone/>
                      </a:pPr>
                      <a:r>
                        <a:rPr lang="en"/>
                        <a:t>3 * N = 3N</a:t>
                      </a:r>
                      <a:endParaRPr/>
                    </a:p>
                  </a:txBody>
                  <a:tcPr marT="91425" marB="91425" marR="91425" marL="91425"/>
                </a:tc>
              </a:tr>
              <a:tr h="617750">
                <a:tc>
                  <a:txBody>
                    <a:bodyPr/>
                    <a:lstStyle/>
                    <a:p>
                      <a:pPr indent="0" lvl="0" marL="0" rtl="0" algn="l">
                        <a:spcBef>
                          <a:spcPts val="0"/>
                        </a:spcBef>
                        <a:spcAft>
                          <a:spcPts val="0"/>
                        </a:spcAft>
                        <a:buNone/>
                      </a:pPr>
                      <a:r>
                        <a:rPr lang="en"/>
                        <a:t>Codec</a:t>
                      </a:r>
                      <a:endParaRPr/>
                    </a:p>
                    <a:p>
                      <a:pPr indent="0" lvl="0" marL="0" rtl="0" algn="l">
                        <a:spcBef>
                          <a:spcPts val="0"/>
                        </a:spcBef>
                        <a:spcAft>
                          <a:spcPts val="0"/>
                        </a:spcAft>
                        <a:buNone/>
                      </a:pPr>
                      <a:r>
                        <a:rPr lang="en"/>
                        <a:t>(1 per property)</a:t>
                      </a:r>
                      <a:endParaRPr/>
                    </a:p>
                  </a:txBody>
                  <a:tcPr marT="91425" marB="91425" marR="91425" marL="91425">
                    <a:lnT cap="flat" cmpd="sng" w="9525">
                      <a:solidFill>
                        <a:srgbClr val="9E9E9E"/>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P * N</a:t>
                      </a:r>
                      <a:endParaRPr/>
                    </a:p>
                  </a:txBody>
                  <a:tcPr marT="91425" marB="91425" marR="91425" marL="91425">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PK, value, item_id, prop_id, prov_id, active</a:t>
                      </a:r>
                      <a:endParaRPr/>
                    </a:p>
                  </a:txBody>
                  <a:tcPr marT="91425" marB="91425" marR="91425" marL="91425">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6 * P * N = 6PN</a:t>
                      </a:r>
                      <a:endParaRPr/>
                    </a:p>
                  </a:txBody>
                  <a:tcPr marT="91425" marB="91425" marR="91425" marL="91425">
                    <a:lnB cap="flat" cmpd="sng" w="28575">
                      <a:solidFill>
                        <a:srgbClr val="000000"/>
                      </a:solidFill>
                      <a:prstDash val="solid"/>
                      <a:round/>
                      <a:headEnd len="sm" w="sm" type="none"/>
                      <a:tailEnd len="sm" w="sm" type="none"/>
                    </a:lnB>
                  </a:tcPr>
                </a:tc>
              </a:tr>
              <a:tr h="617750">
                <a:tc>
                  <a:txBody>
                    <a:bodyPr/>
                    <a:lstStyle/>
                    <a:p>
                      <a:pPr indent="0" lvl="0" marL="0" rtl="0" algn="l">
                        <a:spcBef>
                          <a:spcPts val="0"/>
                        </a:spcBef>
                        <a:spcAft>
                          <a:spcPts val="0"/>
                        </a:spcAft>
                        <a:buNone/>
                      </a:pPr>
                      <a:r>
                        <a:rPr lang="en" sz="2400">
                          <a:solidFill>
                            <a:srgbClr val="222222"/>
                          </a:solidFill>
                          <a:highlight>
                            <a:srgbClr val="FFFFFF"/>
                          </a:highlight>
                        </a:rPr>
                        <a:t>Σ</a:t>
                      </a:r>
                      <a:endParaRPr sz="2400"/>
                    </a:p>
                  </a:txBody>
                  <a:tcPr marT="91425" marB="91425" marR="91425" marL="91425">
                    <a:lnT cap="flat" cmpd="sng" w="2857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a:t>(2 + P) N + 1</a:t>
                      </a:r>
                      <a:endParaRPr/>
                    </a:p>
                  </a:txBody>
                  <a:tcPr marT="91425" marB="91425" marR="91425" marL="91425">
                    <a:lnT cap="flat" cmpd="sng" w="2857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2857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a:t>(4 + 6P)N + 3</a:t>
                      </a:r>
                      <a:endParaRPr/>
                    </a:p>
                  </a:txBody>
                  <a:tcPr marT="91425" marB="91425" marR="91425" marL="91425">
                    <a:lnT cap="flat" cmpd="sng" w="28575">
                      <a:solidFill>
                        <a:srgbClr val="000000"/>
                      </a:solidFill>
                      <a:prstDash val="solid"/>
                      <a:round/>
                      <a:headEnd len="sm" w="sm" type="none"/>
                      <a:tailEnd len="sm" w="sm" type="none"/>
                    </a:lnT>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Statistics (Concrete)</a:t>
            </a:r>
            <a:endParaRPr/>
          </a:p>
        </p:txBody>
      </p:sp>
      <p:sp>
        <p:nvSpPr>
          <p:cNvPr id="128" name="Google Shape;128;p24"/>
          <p:cNvSpPr txBox="1"/>
          <p:nvPr>
            <p:ph idx="1" type="body"/>
          </p:nvPr>
        </p:nvSpPr>
        <p:spPr>
          <a:xfrm>
            <a:off x="4189850" y="545675"/>
            <a:ext cx="4453800" cy="37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“Sma</a:t>
            </a:r>
            <a:r>
              <a:rPr lang="en">
                <a:solidFill>
                  <a:srgbClr val="666666"/>
                </a:solidFill>
              </a:rPr>
              <a:t>ll Groups”: N </a:t>
            </a:r>
            <a:r>
              <a:rPr lang="en" sz="1600">
                <a:solidFill>
                  <a:srgbClr val="666666"/>
                </a:solidFill>
                <a:highlight>
                  <a:srgbClr val="FFFFFF"/>
                </a:highlight>
              </a:rPr>
              <a:t>≈</a:t>
            </a:r>
            <a:r>
              <a:rPr lang="en">
                <a:solidFill>
                  <a:srgbClr val="666666"/>
                </a:solidFill>
              </a:rPr>
              <a:t> 11</a:t>
            </a:r>
            <a:r>
              <a:rPr lang="en"/>
              <a:t> * 10^6</a:t>
            </a:r>
            <a:r>
              <a:rPr lang="en"/>
              <a:t>, P </a:t>
            </a:r>
            <a:r>
              <a:rPr lang="en"/>
              <a:t>=</a:t>
            </a:r>
            <a:r>
              <a:rPr lang="en"/>
              <a:t> 9</a:t>
            </a:r>
            <a:endParaRPr baseline="30000"/>
          </a:p>
        </p:txBody>
      </p:sp>
      <p:graphicFrame>
        <p:nvGraphicFramePr>
          <p:cNvPr id="129" name="Google Shape;129;p24"/>
          <p:cNvGraphicFramePr/>
          <p:nvPr/>
        </p:nvGraphicFramePr>
        <p:xfrm>
          <a:off x="311700" y="1014600"/>
          <a:ext cx="3000000" cy="3000000"/>
        </p:xfrm>
        <a:graphic>
          <a:graphicData uri="http://schemas.openxmlformats.org/drawingml/2006/table">
            <a:tbl>
              <a:tblPr>
                <a:noFill/>
                <a:tableStyleId>{CAF6903C-C59C-4880-A8B8-FE7DA172548E}</a:tableStyleId>
              </a:tblPr>
              <a:tblGrid>
                <a:gridCol w="1489075"/>
                <a:gridCol w="1623250"/>
                <a:gridCol w="3785000"/>
                <a:gridCol w="1623275"/>
              </a:tblGrid>
              <a:tr h="617750">
                <a:tc>
                  <a:txBody>
                    <a:bodyPr/>
                    <a:lstStyle/>
                    <a:p>
                      <a:pPr indent="0" lvl="0" marL="0" rtl="0" algn="l">
                        <a:spcBef>
                          <a:spcPts val="0"/>
                        </a:spcBef>
                        <a:spcAft>
                          <a:spcPts val="0"/>
                        </a:spcAft>
                        <a:buNone/>
                      </a:pPr>
                      <a:r>
                        <a:rPr b="1" lang="en"/>
                        <a:t>Table</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Number of rows</a:t>
                      </a:r>
                      <a:endParaRPr b="1"/>
                    </a:p>
                  </a:txBody>
                  <a:tcPr marT="91425" marB="91425" marR="91425" marL="91425"/>
                </a:tc>
                <a:tc>
                  <a:txBody>
                    <a:bodyPr/>
                    <a:lstStyle/>
                    <a:p>
                      <a:pPr indent="0" lvl="0" marL="0" rtl="0" algn="l">
                        <a:spcBef>
                          <a:spcPts val="0"/>
                        </a:spcBef>
                        <a:spcAft>
                          <a:spcPts val="0"/>
                        </a:spcAft>
                        <a:buNone/>
                      </a:pPr>
                      <a:r>
                        <a:rPr b="1" lang="en"/>
                        <a:t>Columns</a:t>
                      </a:r>
                      <a:endParaRPr b="1"/>
                    </a:p>
                  </a:txBody>
                  <a:tcPr marT="91425" marB="91425" marR="91425" marL="91425"/>
                </a:tc>
                <a:tc>
                  <a:txBody>
                    <a:bodyPr/>
                    <a:lstStyle/>
                    <a:p>
                      <a:pPr indent="0" lvl="0" marL="0" rtl="0" algn="l">
                        <a:spcBef>
                          <a:spcPts val="0"/>
                        </a:spcBef>
                        <a:spcAft>
                          <a:spcPts val="0"/>
                        </a:spcAft>
                        <a:buNone/>
                      </a:pPr>
                      <a:r>
                        <a:rPr b="1" lang="en"/>
                        <a:t>Number of cells</a:t>
                      </a:r>
                      <a:endParaRPr b="1"/>
                    </a:p>
                  </a:txBody>
                  <a:tcPr marT="91425" marB="91425" marR="91425" marL="91425"/>
                </a:tc>
              </a:tr>
              <a:tr h="617750">
                <a:tc>
                  <a:txBody>
                    <a:bodyPr/>
                    <a:lstStyle/>
                    <a:p>
                      <a:pPr indent="0" lvl="0" marL="0" rtl="0" algn="l">
                        <a:spcBef>
                          <a:spcPts val="0"/>
                        </a:spcBef>
                        <a:spcAft>
                          <a:spcPts val="0"/>
                        </a:spcAft>
                        <a:buNone/>
                      </a:pPr>
                      <a:r>
                        <a:rPr lang="en"/>
                        <a:t>Provenance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PK, created, metadata</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617750">
                <a:tc>
                  <a:txBody>
                    <a:bodyPr/>
                    <a:lstStyle/>
                    <a:p>
                      <a:pPr indent="0" lvl="0" marL="0" rtl="0" algn="l">
                        <a:spcBef>
                          <a:spcPts val="0"/>
                        </a:spcBef>
                        <a:spcAft>
                          <a:spcPts val="0"/>
                        </a:spcAft>
                        <a:buNone/>
                      </a:pPr>
                      <a:r>
                        <a:rPr lang="en"/>
                        <a:t>Items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600"/>
                        </a:spcAft>
                        <a:buClr>
                          <a:schemeClr val="dk1"/>
                        </a:buClr>
                        <a:buSzPts val="1100"/>
                        <a:buFont typeface="Arial"/>
                        <a:buNone/>
                      </a:pPr>
                      <a:r>
                        <a:rPr lang="en">
                          <a:solidFill>
                            <a:schemeClr val="dk1"/>
                          </a:solidFill>
                        </a:rPr>
                        <a:t>11 * 10 ^ 6</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PK</a:t>
                      </a:r>
                      <a:endParaRPr/>
                    </a:p>
                  </a:txBody>
                  <a:tcPr marT="91425" marB="91425" marR="91425" marL="91425"/>
                </a:tc>
                <a:tc>
                  <a:txBody>
                    <a:bodyPr/>
                    <a:lstStyle/>
                    <a:p>
                      <a:pPr indent="0" lvl="0" marL="0" rtl="0" algn="l">
                        <a:spcBef>
                          <a:spcPts val="0"/>
                        </a:spcBef>
                        <a:spcAft>
                          <a:spcPts val="0"/>
                        </a:spcAft>
                        <a:buNone/>
                      </a:pPr>
                      <a:r>
                        <a:rPr lang="en"/>
                        <a:t>11 * 10 ^ 6</a:t>
                      </a:r>
                      <a:endParaRPr/>
                    </a:p>
                  </a:txBody>
                  <a:tcPr marT="91425" marB="91425" marR="91425" marL="91425"/>
                </a:tc>
              </a:tr>
              <a:tr h="617750">
                <a:tc>
                  <a:txBody>
                    <a:bodyPr/>
                    <a:lstStyle/>
                    <a:p>
                      <a:pPr indent="0" lvl="0" marL="0" rtl="0" algn="l">
                        <a:spcBef>
                          <a:spcPts val="0"/>
                        </a:spcBef>
                        <a:spcAft>
                          <a:spcPts val="0"/>
                        </a:spcAft>
                        <a:buNone/>
                      </a:pPr>
                      <a:r>
                        <a:rPr lang="en"/>
                        <a:t>Item-Collection</a:t>
                      </a:r>
                      <a:endParaRPr/>
                    </a:p>
                    <a:p>
                      <a:pPr indent="0" lvl="0" marL="0" rtl="0" algn="l">
                        <a:spcBef>
                          <a:spcPts val="0"/>
                        </a:spcBef>
                        <a:spcAft>
                          <a:spcPts val="0"/>
                        </a:spcAft>
                        <a:buNone/>
                      </a:pPr>
                      <a:r>
                        <a:rPr lang="en"/>
                        <a:t>(ManyToMany)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600"/>
                        </a:spcAft>
                        <a:buClr>
                          <a:schemeClr val="dk1"/>
                        </a:buClr>
                        <a:buSzPts val="1100"/>
                        <a:buFont typeface="Arial"/>
                        <a:buNone/>
                      </a:pPr>
                      <a:r>
                        <a:rPr lang="en">
                          <a:solidFill>
                            <a:schemeClr val="dk1"/>
                          </a:solidFill>
                        </a:rPr>
                        <a:t>11 * 10 ^ 6</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PK, item_id, collection_id</a:t>
                      </a:r>
                      <a:endParaRPr/>
                    </a:p>
                  </a:txBody>
                  <a:tcPr marT="91425" marB="91425" marR="91425" marL="91425"/>
                </a:tc>
                <a:tc>
                  <a:txBody>
                    <a:bodyPr/>
                    <a:lstStyle/>
                    <a:p>
                      <a:pPr indent="0" lvl="0" marL="0" rtl="0" algn="l">
                        <a:spcBef>
                          <a:spcPts val="0"/>
                        </a:spcBef>
                        <a:spcAft>
                          <a:spcPts val="0"/>
                        </a:spcAft>
                        <a:buNone/>
                      </a:pPr>
                      <a:r>
                        <a:rPr lang="en"/>
                        <a:t>33 * 10 ^ 6</a:t>
                      </a:r>
                      <a:endParaRPr/>
                    </a:p>
                  </a:txBody>
                  <a:tcPr marT="91425" marB="91425" marR="91425" marL="91425"/>
                </a:tc>
              </a:tr>
              <a:tr h="617750">
                <a:tc>
                  <a:txBody>
                    <a:bodyPr/>
                    <a:lstStyle/>
                    <a:p>
                      <a:pPr indent="0" lvl="0" marL="0" rtl="0" algn="l">
                        <a:spcBef>
                          <a:spcPts val="0"/>
                        </a:spcBef>
                        <a:spcAft>
                          <a:spcPts val="0"/>
                        </a:spcAft>
                        <a:buNone/>
                      </a:pPr>
                      <a:r>
                        <a:rPr lang="en"/>
                        <a:t>Codec</a:t>
                      </a:r>
                      <a:endParaRPr/>
                    </a:p>
                    <a:p>
                      <a:pPr indent="0" lvl="0" marL="0" rtl="0" algn="l">
                        <a:spcBef>
                          <a:spcPts val="0"/>
                        </a:spcBef>
                        <a:spcAft>
                          <a:spcPts val="0"/>
                        </a:spcAft>
                        <a:buNone/>
                      </a:pPr>
                      <a:r>
                        <a:rPr lang="en"/>
                        <a:t>(1 per property)</a:t>
                      </a:r>
                      <a:endParaRPr/>
                    </a:p>
                  </a:txBody>
                  <a:tcPr marT="91425" marB="91425" marR="91425" marL="91425">
                    <a:lnT cap="flat" cmpd="sng" w="9525">
                      <a:solidFill>
                        <a:srgbClr val="9E9E9E"/>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99 * 10 ^ 6</a:t>
                      </a:r>
                      <a:endParaRPr/>
                    </a:p>
                  </a:txBody>
                  <a:tcPr marT="91425" marB="91425" marR="91425" marL="91425">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PK, value, item_id, prop_id, prov_id, active</a:t>
                      </a:r>
                      <a:endParaRPr/>
                    </a:p>
                  </a:txBody>
                  <a:tcPr marT="91425" marB="91425" marR="91425" marL="91425">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594 * 10 ^ 6</a:t>
                      </a:r>
                      <a:endParaRPr/>
                    </a:p>
                  </a:txBody>
                  <a:tcPr marT="91425" marB="91425" marR="91425" marL="91425">
                    <a:lnB cap="flat" cmpd="sng" w="28575">
                      <a:solidFill>
                        <a:srgbClr val="000000"/>
                      </a:solidFill>
                      <a:prstDash val="solid"/>
                      <a:round/>
                      <a:headEnd len="sm" w="sm" type="none"/>
                      <a:tailEnd len="sm" w="sm" type="none"/>
                    </a:lnB>
                  </a:tcPr>
                </a:tc>
              </a:tr>
              <a:tr h="617750">
                <a:tc>
                  <a:txBody>
                    <a:bodyPr/>
                    <a:lstStyle/>
                    <a:p>
                      <a:pPr indent="0" lvl="0" marL="0" rtl="0" algn="l">
                        <a:spcBef>
                          <a:spcPts val="0"/>
                        </a:spcBef>
                        <a:spcAft>
                          <a:spcPts val="0"/>
                        </a:spcAft>
                        <a:buNone/>
                      </a:pPr>
                      <a:r>
                        <a:rPr lang="en" sz="2400">
                          <a:solidFill>
                            <a:srgbClr val="222222"/>
                          </a:solidFill>
                          <a:highlight>
                            <a:srgbClr val="FFFFFF"/>
                          </a:highlight>
                        </a:rPr>
                        <a:t>Σ</a:t>
                      </a:r>
                      <a:endParaRPr sz="2400"/>
                    </a:p>
                  </a:txBody>
                  <a:tcPr marT="91425" marB="91425" marR="91425" marL="91425">
                    <a:lnT cap="flat" cmpd="sng" w="2857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a:t>121 * 10 ^ 6 + 1</a:t>
                      </a:r>
                      <a:endParaRPr/>
                    </a:p>
                  </a:txBody>
                  <a:tcPr marT="91425" marB="91425" marR="91425" marL="91425">
                    <a:lnT cap="flat" cmpd="sng" w="2857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2857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a:t>638 * 10 ^ 6 </a:t>
                      </a:r>
                      <a:r>
                        <a:rPr lang="en"/>
                        <a:t>+ 3</a:t>
                      </a:r>
                      <a:endParaRPr/>
                    </a:p>
                  </a:txBody>
                  <a:tcPr marT="91425" marB="91425" marR="91425" marL="91425">
                    <a:lnT cap="flat" cmpd="sng" w="28575">
                      <a:solidFill>
                        <a:srgbClr val="000000"/>
                      </a:solidFill>
                      <a:prstDash val="solid"/>
                      <a:round/>
                      <a:headEnd len="sm" w="sm" type="none"/>
                      <a:tailEnd len="sm" w="sm" type="none"/>
                    </a:lnT>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Import</a:t>
            </a:r>
            <a:endParaRPr/>
          </a:p>
        </p:txBody>
      </p:sp>
      <p:sp>
        <p:nvSpPr>
          <p:cNvPr id="135" name="Google Shape;135;p25"/>
          <p:cNvSpPr txBox="1"/>
          <p:nvPr/>
        </p:nvSpPr>
        <p:spPr>
          <a:xfrm>
            <a:off x="228300" y="1364775"/>
            <a:ext cx="8520600" cy="2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Method 1: Using Django’s ORM</a:t>
            </a:r>
            <a:endParaRPr b="1"/>
          </a:p>
          <a:p>
            <a:pPr indent="0" lvl="0" marL="0" rtl="0" algn="l">
              <a:spcBef>
                <a:spcPts val="0"/>
              </a:spcBef>
              <a:spcAft>
                <a:spcPts val="0"/>
              </a:spcAft>
              <a:buNone/>
            </a:pPr>
            <a:r>
              <a:t/>
            </a:r>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highlight>
                  <a:srgbClr val="FFFFFF"/>
                </a:highlight>
                <a:latin typeface="Courier New"/>
                <a:ea typeface="Courier New"/>
                <a:cs typeface="Courier New"/>
                <a:sym typeface="Courier New"/>
              </a:rPr>
              <a:t>items = [Item(u) </a:t>
            </a:r>
            <a:r>
              <a:rPr lang="en">
                <a:solidFill>
                  <a:srgbClr val="AF00DB"/>
                </a:solidFill>
                <a:highlight>
                  <a:srgbClr val="FFFFFF"/>
                </a:highlight>
                <a:latin typeface="Courier New"/>
                <a:ea typeface="Courier New"/>
                <a:cs typeface="Courier New"/>
                <a:sym typeface="Courier New"/>
              </a:rPr>
              <a:t>for</a:t>
            </a:r>
            <a:r>
              <a:rPr lang="en">
                <a:solidFill>
                  <a:schemeClr val="dk1"/>
                </a:solidFill>
                <a:highlight>
                  <a:srgbClr val="FFFFFF"/>
                </a:highlight>
                <a:latin typeface="Courier New"/>
                <a:ea typeface="Courier New"/>
                <a:cs typeface="Courier New"/>
                <a:sym typeface="Courier New"/>
              </a:rPr>
              <a:t> u </a:t>
            </a:r>
            <a:r>
              <a:rPr lang="en">
                <a:solidFill>
                  <a:srgbClr val="0000FF"/>
                </a:solidFill>
                <a:highlight>
                  <a:srgbClr val="FFFFFF"/>
                </a:highlight>
                <a:latin typeface="Courier New"/>
                <a:ea typeface="Courier New"/>
                <a:cs typeface="Courier New"/>
                <a:sym typeface="Courier New"/>
              </a:rPr>
              <a:t>in</a:t>
            </a:r>
            <a:r>
              <a:rPr lang="en">
                <a:solidFill>
                  <a:schemeClr val="dk1"/>
                </a:solidFill>
                <a:highlight>
                  <a:srgbClr val="FFFFFF"/>
                </a:highlight>
                <a:latin typeface="Courier New"/>
                <a:ea typeface="Courier New"/>
                <a:cs typeface="Courier New"/>
                <a:sym typeface="Courier New"/>
              </a:rPr>
              <a:t> uuids]</a:t>
            </a:r>
            <a:endParaRPr>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highlight>
                  <a:srgbClr val="FFFFFF"/>
                </a:highlight>
                <a:latin typeface="Courier New"/>
                <a:ea typeface="Courier New"/>
                <a:cs typeface="Courier New"/>
                <a:sym typeface="Courier New"/>
              </a:rPr>
              <a:t>model.objects.bulk_create(items)</a:t>
            </a:r>
            <a:endParaRPr>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Under the hood: </a:t>
            </a:r>
            <a:r>
              <a:rPr lang="en">
                <a:solidFill>
                  <a:srgbClr val="0000FF"/>
                </a:solidFill>
                <a:highlight>
                  <a:srgbClr val="FFFFFF"/>
                </a:highlight>
                <a:latin typeface="Courier New"/>
                <a:ea typeface="Courier New"/>
                <a:cs typeface="Courier New"/>
                <a:sym typeface="Courier New"/>
              </a:rPr>
              <a:t>INSERT</a:t>
            </a:r>
            <a:r>
              <a:rPr lang="en">
                <a:solidFill>
                  <a:schemeClr val="dk1"/>
                </a:solidFill>
                <a:highlight>
                  <a:srgbClr val="FFFFFF"/>
                </a:highlight>
                <a:latin typeface="Courier New"/>
                <a:ea typeface="Courier New"/>
                <a:cs typeface="Courier New"/>
                <a:sym typeface="Courier New"/>
              </a:rPr>
              <a:t> </a:t>
            </a:r>
            <a:r>
              <a:rPr lang="en">
                <a:solidFill>
                  <a:srgbClr val="0000FF"/>
                </a:solidFill>
                <a:highlight>
                  <a:srgbClr val="FFFFFF"/>
                </a:highlight>
                <a:latin typeface="Courier New"/>
                <a:ea typeface="Courier New"/>
                <a:cs typeface="Courier New"/>
                <a:sym typeface="Courier New"/>
              </a:rPr>
              <a:t>INTO</a:t>
            </a:r>
            <a:r>
              <a:rPr lang="en">
                <a:solidFill>
                  <a:schemeClr val="dk1"/>
                </a:solidFill>
                <a:highlight>
                  <a:srgbClr val="FFFFFF"/>
                </a:highlight>
                <a:latin typeface="Courier New"/>
                <a:ea typeface="Courier New"/>
                <a:cs typeface="Courier New"/>
                <a:sym typeface="Courier New"/>
              </a:rPr>
              <a:t> ... </a:t>
            </a:r>
            <a:r>
              <a:rPr lang="en">
                <a:solidFill>
                  <a:srgbClr val="0000FF"/>
                </a:solidFill>
                <a:highlight>
                  <a:srgbClr val="FFFFFF"/>
                </a:highlight>
                <a:latin typeface="Courier New"/>
                <a:ea typeface="Courier New"/>
                <a:cs typeface="Courier New"/>
                <a:sym typeface="Courier New"/>
              </a:rPr>
              <a:t>VALUES</a:t>
            </a:r>
            <a:r>
              <a:rPr lang="en">
                <a:solidFill>
                  <a:schemeClr val="dk1"/>
                </a:solidFill>
                <a:highlight>
                  <a:srgbClr val="FFFFFF"/>
                </a:highlight>
                <a:latin typeface="Courier New"/>
                <a:ea typeface="Courier New"/>
                <a:cs typeface="Courier New"/>
                <a:sym typeface="Courier New"/>
              </a:rPr>
              <a:t> (...);</a:t>
            </a:r>
            <a:endParaRPr>
              <a:solidFill>
                <a:schemeClr val="dk1"/>
              </a:solidFill>
              <a:highlight>
                <a:srgbClr val="FFFFFF"/>
              </a:highlight>
              <a:latin typeface="Courier New"/>
              <a:ea typeface="Courier New"/>
              <a:cs typeface="Courier New"/>
              <a:sym typeface="Courier New"/>
            </a:endParaRPr>
          </a:p>
          <a:p>
            <a:pPr indent="-317500" lvl="0" marL="457200" rtl="0" algn="l">
              <a:spcBef>
                <a:spcPts val="0"/>
              </a:spcBef>
              <a:spcAft>
                <a:spcPts val="0"/>
              </a:spcAft>
              <a:buSzPts val="1400"/>
              <a:buChar char="●"/>
            </a:pPr>
            <a:r>
              <a:rPr lang="en"/>
              <a:t>Escapes internally</a:t>
            </a:r>
            <a:endParaRPr/>
          </a:p>
          <a:p>
            <a:pPr indent="-317500" lvl="0" marL="457200" rtl="0" algn="l">
              <a:spcBef>
                <a:spcPts val="0"/>
              </a:spcBef>
              <a:spcAft>
                <a:spcPts val="0"/>
              </a:spcAft>
              <a:buSzPts val="1400"/>
              <a:buChar char="●"/>
            </a:pPr>
            <a:r>
              <a:rPr lang="en"/>
              <a:t>Can batch (i.e. split into several sub-queries)</a:t>
            </a:r>
            <a:endParaRPr/>
          </a:p>
          <a:p>
            <a:pPr indent="-317500" lvl="0" marL="457200" rtl="0" algn="l">
              <a:spcBef>
                <a:spcPts val="0"/>
              </a:spcBef>
              <a:spcAft>
                <a:spcPts val="0"/>
              </a:spcAft>
              <a:buSzPts val="1400"/>
              <a:buChar char="●"/>
            </a:pPr>
            <a:r>
              <a:rPr lang="en"/>
              <a:t>But: Needs ORM-object-</a:t>
            </a:r>
            <a:r>
              <a:rPr lang="en"/>
              <a:t>instantiation (slow)</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Import</a:t>
            </a:r>
            <a:endParaRPr/>
          </a:p>
        </p:txBody>
      </p:sp>
      <p:sp>
        <p:nvSpPr>
          <p:cNvPr id="141" name="Google Shape;141;p26"/>
          <p:cNvSpPr txBox="1"/>
          <p:nvPr/>
        </p:nvSpPr>
        <p:spPr>
          <a:xfrm>
            <a:off x="228300" y="1385275"/>
            <a:ext cx="8520600" cy="2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Method 2: Using COPY FROM</a:t>
            </a:r>
            <a:endParaRPr b="1"/>
          </a:p>
          <a:p>
            <a:pPr indent="0" lvl="0" marL="0" rtl="0" algn="l">
              <a:spcBef>
                <a:spcPts val="0"/>
              </a:spcBef>
              <a:spcAft>
                <a:spcPts val="0"/>
              </a:spcAft>
              <a:buNone/>
            </a:pPr>
            <a:r>
              <a:t/>
            </a:r>
            <a:endParaRPr/>
          </a:p>
          <a:p>
            <a:pPr indent="0" lvl="0" marL="0" rtl="0" algn="l">
              <a:lnSpc>
                <a:spcPct val="150000"/>
              </a:lnSpc>
              <a:spcBef>
                <a:spcPts val="0"/>
              </a:spcBef>
              <a:spcAft>
                <a:spcPts val="0"/>
              </a:spcAft>
              <a:buNone/>
            </a:pPr>
            <a:r>
              <a:rPr lang="en" sz="900">
                <a:solidFill>
                  <a:srgbClr val="008000"/>
                </a:solidFill>
                <a:highlight>
                  <a:srgbClr val="FFFFFF"/>
                </a:highlight>
                <a:latin typeface="Courier New"/>
                <a:ea typeface="Courier New"/>
                <a:cs typeface="Courier New"/>
                <a:sym typeface="Courier New"/>
              </a:rPr>
              <a:t># escape values as csv into a temporary byte stream</a:t>
            </a:r>
            <a:endParaRPr sz="9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stream = StringIO()</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AF00DB"/>
                </a:solidFill>
                <a:highlight>
                  <a:srgbClr val="FFFFFF"/>
                </a:highlight>
                <a:latin typeface="Courier New"/>
                <a:ea typeface="Courier New"/>
                <a:cs typeface="Courier New"/>
                <a:sym typeface="Courier New"/>
              </a:rPr>
              <a:t>for</a:t>
            </a:r>
            <a:r>
              <a:rPr lang="en" sz="900">
                <a:solidFill>
                  <a:schemeClr val="dk1"/>
                </a:solidFill>
                <a:highlight>
                  <a:srgbClr val="FFFFFF"/>
                </a:highlight>
                <a:latin typeface="Courier New"/>
                <a:ea typeface="Courier New"/>
                <a:cs typeface="Courier New"/>
                <a:sym typeface="Courier New"/>
              </a:rPr>
              <a:t> v </a:t>
            </a:r>
            <a:r>
              <a:rPr lang="en" sz="900">
                <a:solidFill>
                  <a:srgbClr val="0000FF"/>
                </a:solidFill>
                <a:highlight>
                  <a:srgbClr val="FFFFFF"/>
                </a:highlight>
                <a:latin typeface="Courier New"/>
                <a:ea typeface="Courier New"/>
                <a:cs typeface="Courier New"/>
                <a:sym typeface="Courier New"/>
              </a:rPr>
              <a:t>in</a:t>
            </a:r>
            <a:r>
              <a:rPr lang="en" sz="900">
                <a:solidFill>
                  <a:schemeClr val="dk1"/>
                </a:solidFill>
                <a:highlight>
                  <a:srgbClr val="FFFFFF"/>
                </a:highlight>
                <a:latin typeface="Courier New"/>
                <a:ea typeface="Courier New"/>
                <a:cs typeface="Courier New"/>
                <a:sym typeface="Courier New"/>
              </a:rPr>
              <a:t> values:</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stream.write(</a:t>
            </a:r>
            <a:r>
              <a:rPr lang="en" sz="900">
                <a:solidFill>
                  <a:srgbClr val="A31515"/>
                </a:solidFill>
                <a:highlight>
                  <a:srgbClr val="FFFFFF"/>
                </a:highlight>
                <a:latin typeface="Courier New"/>
                <a:ea typeface="Courier New"/>
                <a:cs typeface="Courier New"/>
                <a:sym typeface="Courier New"/>
              </a:rPr>
              <a:t>"</a:t>
            </a:r>
            <a:r>
              <a:rPr lang="en" sz="900">
                <a:solidFill>
                  <a:srgbClr val="FF0000"/>
                </a:solidFill>
                <a:highlight>
                  <a:srgbClr val="FFFFFF"/>
                </a:highlight>
                <a:latin typeface="Courier New"/>
                <a:ea typeface="Courier New"/>
                <a:cs typeface="Courier New"/>
                <a:sym typeface="Courier New"/>
              </a:rPr>
              <a:t>\t</a:t>
            </a:r>
            <a:r>
              <a:rPr lang="en" sz="900">
                <a:solidFill>
                  <a:srgbClr val="A31515"/>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.join([encode(v[p]) </a:t>
            </a:r>
            <a:r>
              <a:rPr lang="en" sz="900">
                <a:solidFill>
                  <a:srgbClr val="AF00DB"/>
                </a:solidFill>
                <a:highlight>
                  <a:srgbClr val="FFFFFF"/>
                </a:highlight>
                <a:latin typeface="Courier New"/>
                <a:ea typeface="Courier New"/>
                <a:cs typeface="Courier New"/>
                <a:sym typeface="Courier New"/>
              </a:rPr>
              <a:t>for</a:t>
            </a:r>
            <a:r>
              <a:rPr lang="en" sz="900">
                <a:solidFill>
                  <a:schemeClr val="dk1"/>
                </a:solidFill>
                <a:highlight>
                  <a:srgbClr val="FFFFFF"/>
                </a:highlight>
                <a:latin typeface="Courier New"/>
                <a:ea typeface="Courier New"/>
                <a:cs typeface="Courier New"/>
                <a:sym typeface="Courier New"/>
              </a:rPr>
              <a:t> p </a:t>
            </a:r>
            <a:r>
              <a:rPr lang="en" sz="900">
                <a:solidFill>
                  <a:srgbClr val="0000FF"/>
                </a:solidFill>
                <a:highlight>
                  <a:srgbClr val="FFFFFF"/>
                </a:highlight>
                <a:latin typeface="Courier New"/>
                <a:ea typeface="Courier New"/>
                <a:cs typeface="Courier New"/>
                <a:sym typeface="Courier New"/>
              </a:rPr>
              <a:t>in</a:t>
            </a:r>
            <a:r>
              <a:rPr lang="en" sz="900">
                <a:solidFill>
                  <a:schemeClr val="dk1"/>
                </a:solidFill>
                <a:highlight>
                  <a:srgbClr val="FFFFFF"/>
                </a:highlight>
                <a:latin typeface="Courier New"/>
                <a:ea typeface="Courier New"/>
                <a:cs typeface="Courier New"/>
                <a:sym typeface="Courier New"/>
              </a:rPr>
              <a:t> props]))</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8000"/>
                </a:solidFill>
                <a:highlight>
                  <a:srgbClr val="FFFFFF"/>
                </a:highlight>
                <a:latin typeface="Courier New"/>
                <a:ea typeface="Courier New"/>
                <a:cs typeface="Courier New"/>
                <a:sym typeface="Courier New"/>
              </a:rPr>
              <a:t># reset the stream back to the beginning</a:t>
            </a:r>
            <a:endParaRPr sz="9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stream.seek(</a:t>
            </a:r>
            <a:r>
              <a:rPr lang="en" sz="900">
                <a:solidFill>
                  <a:srgbClr val="09885A"/>
                </a:solidFill>
                <a:highlight>
                  <a:srgbClr val="FFFFFF"/>
                </a:highlight>
                <a:latin typeface="Courier New"/>
                <a:ea typeface="Courier New"/>
                <a:cs typeface="Courier New"/>
                <a:sym typeface="Courier New"/>
              </a:rPr>
              <a:t>0</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8000"/>
                </a:solidFill>
                <a:highlight>
                  <a:srgbClr val="FFFFFF"/>
                </a:highlight>
                <a:latin typeface="Courier New"/>
                <a:ea typeface="Courier New"/>
                <a:cs typeface="Courier New"/>
                <a:sym typeface="Courier New"/>
              </a:rPr>
              <a:t># insert values into the database</a:t>
            </a:r>
            <a:endParaRPr sz="9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AF00DB"/>
                </a:solidFill>
                <a:highlight>
                  <a:srgbClr val="FFFFFF"/>
                </a:highlight>
                <a:latin typeface="Courier New"/>
                <a:ea typeface="Courier New"/>
                <a:cs typeface="Courier New"/>
                <a:sym typeface="Courier New"/>
              </a:rPr>
              <a:t>with</a:t>
            </a:r>
            <a:r>
              <a:rPr lang="en" sz="900">
                <a:solidFill>
                  <a:schemeClr val="dk1"/>
                </a:solidFill>
                <a:highlight>
                  <a:srgbClr val="FFFFFF"/>
                </a:highlight>
                <a:latin typeface="Courier New"/>
                <a:ea typeface="Courier New"/>
                <a:cs typeface="Courier New"/>
                <a:sym typeface="Courier New"/>
              </a:rPr>
              <a:t> connection.cursor() </a:t>
            </a:r>
            <a:r>
              <a:rPr lang="en" sz="900">
                <a:solidFill>
                  <a:srgbClr val="AF00DB"/>
                </a:solidFill>
                <a:highlight>
                  <a:srgbClr val="FFFFFF"/>
                </a:highlight>
                <a:latin typeface="Courier New"/>
                <a:ea typeface="Courier New"/>
                <a:cs typeface="Courier New"/>
                <a:sym typeface="Courier New"/>
              </a:rPr>
              <a:t>as</a:t>
            </a:r>
            <a:r>
              <a:rPr lang="en" sz="900">
                <a:solidFill>
                  <a:schemeClr val="dk1"/>
                </a:solidFill>
                <a:highlight>
                  <a:srgbClr val="FFFFFF"/>
                </a:highlight>
                <a:latin typeface="Courier New"/>
                <a:ea typeface="Courier New"/>
                <a:cs typeface="Courier New"/>
                <a:sym typeface="Courier New"/>
              </a:rPr>
              <a:t> cursor:</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cursor.copy_from(table, stream, </a:t>
            </a:r>
            <a:r>
              <a:rPr lang="en" sz="900">
                <a:solidFill>
                  <a:srgbClr val="001080"/>
                </a:solidFill>
                <a:highlight>
                  <a:srgbClr val="FFFFFF"/>
                </a:highlight>
                <a:latin typeface="Courier New"/>
                <a:ea typeface="Courier New"/>
                <a:cs typeface="Courier New"/>
                <a:sym typeface="Courier New"/>
              </a:rPr>
              <a:t>separator</a:t>
            </a:r>
            <a:r>
              <a:rPr lang="en" sz="900">
                <a:solidFill>
                  <a:schemeClr val="dk1"/>
                </a:solidFill>
                <a:highlight>
                  <a:srgbClr val="FFFFFF"/>
                </a:highlight>
                <a:latin typeface="Courier New"/>
                <a:ea typeface="Courier New"/>
                <a:cs typeface="Courier New"/>
                <a:sym typeface="Courier New"/>
              </a:rPr>
              <a:t>=</a:t>
            </a:r>
            <a:r>
              <a:rPr lang="en" sz="900">
                <a:solidFill>
                  <a:srgbClr val="A31515"/>
                </a:solidFill>
                <a:highlight>
                  <a:srgbClr val="FFFFFF"/>
                </a:highlight>
                <a:latin typeface="Courier New"/>
                <a:ea typeface="Courier New"/>
                <a:cs typeface="Courier New"/>
                <a:sym typeface="Courier New"/>
              </a:rPr>
              <a:t>"</a:t>
            </a:r>
            <a:r>
              <a:rPr lang="en" sz="900">
                <a:solidFill>
                  <a:srgbClr val="FF0000"/>
                </a:solidFill>
                <a:highlight>
                  <a:srgbClr val="FFFFFF"/>
                </a:highlight>
                <a:latin typeface="Courier New"/>
                <a:ea typeface="Courier New"/>
                <a:cs typeface="Courier New"/>
                <a:sym typeface="Courier New"/>
              </a:rPr>
              <a:t>\t</a:t>
            </a:r>
            <a:r>
              <a:rPr lang="en" sz="900">
                <a:solidFill>
                  <a:srgbClr val="A31515"/>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a:t>
            </a:r>
            <a:endParaRPr>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0000FF"/>
              </a:solidFill>
              <a:highlight>
                <a:srgbClr val="FFFFFF"/>
              </a:highlight>
              <a:latin typeface="Courier New"/>
              <a:ea typeface="Courier New"/>
              <a:cs typeface="Courier New"/>
              <a:sym typeface="Courier New"/>
            </a:endParaRPr>
          </a:p>
          <a:p>
            <a:pPr indent="-317500" lvl="0" marL="457200" rtl="0" algn="l">
              <a:spcBef>
                <a:spcPts val="0"/>
              </a:spcBef>
              <a:spcAft>
                <a:spcPts val="0"/>
              </a:spcAft>
              <a:buSzPts val="1400"/>
              <a:buChar char="●"/>
            </a:pPr>
            <a:r>
              <a:rPr lang="en">
                <a:solidFill>
                  <a:srgbClr val="0000FF"/>
                </a:solidFill>
                <a:highlight>
                  <a:srgbClr val="FFFFFF"/>
                </a:highlight>
                <a:latin typeface="Courier New"/>
                <a:ea typeface="Courier New"/>
                <a:cs typeface="Courier New"/>
                <a:sym typeface="Courier New"/>
              </a:rPr>
              <a:t>COPY</a:t>
            </a:r>
            <a:r>
              <a:rPr lang="en">
                <a:solidFill>
                  <a:schemeClr val="dk1"/>
                </a:solidFill>
                <a:highlight>
                  <a:srgbClr val="FFFFFF"/>
                </a:highlight>
                <a:latin typeface="Courier New"/>
                <a:ea typeface="Courier New"/>
                <a:cs typeface="Courier New"/>
                <a:sym typeface="Courier New"/>
              </a:rPr>
              <a:t> ... </a:t>
            </a:r>
            <a:r>
              <a:rPr lang="en">
                <a:solidFill>
                  <a:srgbClr val="0000FF"/>
                </a:solidFill>
                <a:highlight>
                  <a:srgbClr val="FFFFFF"/>
                </a:highlight>
                <a:latin typeface="Courier New"/>
                <a:ea typeface="Courier New"/>
                <a:cs typeface="Courier New"/>
                <a:sym typeface="Courier New"/>
              </a:rPr>
              <a:t>FROM</a:t>
            </a:r>
            <a:r>
              <a:rPr lang="en">
                <a:solidFill>
                  <a:schemeClr val="dk1"/>
                </a:solidFill>
                <a:highlight>
                  <a:srgbClr val="FFFFFF"/>
                </a:highlight>
                <a:latin typeface="Courier New"/>
                <a:ea typeface="Courier New"/>
                <a:cs typeface="Courier New"/>
                <a:sym typeface="Courier New"/>
              </a:rPr>
              <a:t> ... </a:t>
            </a:r>
            <a:r>
              <a:rPr lang="en">
                <a:solidFill>
                  <a:srgbClr val="0000FF"/>
                </a:solidFill>
                <a:highlight>
                  <a:srgbClr val="FFFFFF"/>
                </a:highlight>
                <a:latin typeface="Courier New"/>
                <a:ea typeface="Courier New"/>
                <a:cs typeface="Courier New"/>
                <a:sym typeface="Courier New"/>
              </a:rPr>
              <a:t>WITH</a:t>
            </a:r>
            <a:r>
              <a:rPr lang="en">
                <a:solidFill>
                  <a:schemeClr val="dk1"/>
                </a:solidFill>
                <a:highlight>
                  <a:srgbClr val="FFFFFF"/>
                </a:highlight>
                <a:latin typeface="Courier New"/>
                <a:ea typeface="Courier New"/>
                <a:cs typeface="Courier New"/>
                <a:sym typeface="Courier New"/>
              </a:rPr>
              <a:t> DELIMITER </a:t>
            </a:r>
            <a:r>
              <a:rPr lang="en">
                <a:solidFill>
                  <a:srgbClr val="0000FF"/>
                </a:solidFill>
                <a:highlight>
                  <a:srgbClr val="FFFFFF"/>
                </a:highlight>
                <a:latin typeface="Courier New"/>
                <a:ea typeface="Courier New"/>
                <a:cs typeface="Courier New"/>
                <a:sym typeface="Courier New"/>
              </a:rPr>
              <a:t>AS</a:t>
            </a:r>
            <a:r>
              <a:rPr lang="en">
                <a:solidFill>
                  <a:schemeClr val="dk1"/>
                </a:solidFill>
                <a:highlight>
                  <a:srgbClr val="FFFFFF"/>
                </a:highlight>
                <a:latin typeface="Courier New"/>
                <a:ea typeface="Courier New"/>
                <a:cs typeface="Courier New"/>
                <a:sym typeface="Courier New"/>
              </a:rPr>
              <a:t> E</a:t>
            </a:r>
            <a:r>
              <a:rPr lang="en">
                <a:solidFill>
                  <a:srgbClr val="A31515"/>
                </a:solidFill>
                <a:highlight>
                  <a:srgbClr val="FFFFFF"/>
                </a:highlight>
                <a:latin typeface="Courier New"/>
                <a:ea typeface="Courier New"/>
                <a:cs typeface="Courier New"/>
                <a:sym typeface="Courier New"/>
              </a:rPr>
              <a:t>'\t'</a:t>
            </a:r>
            <a:r>
              <a:rPr lang="en">
                <a:solidFill>
                  <a:schemeClr val="dk1"/>
                </a:solidFill>
                <a:highlight>
                  <a:srgbClr val="FFFFFF"/>
                </a:highlight>
                <a:latin typeface="Courier New"/>
                <a:ea typeface="Courier New"/>
                <a:cs typeface="Courier New"/>
                <a:sym typeface="Courier New"/>
              </a:rPr>
              <a:t> </a:t>
            </a:r>
            <a:r>
              <a:rPr lang="en">
                <a:solidFill>
                  <a:srgbClr val="0000FF"/>
                </a:solidFill>
                <a:highlight>
                  <a:srgbClr val="FFFFFF"/>
                </a:highlight>
                <a:latin typeface="Courier New"/>
                <a:ea typeface="Courier New"/>
                <a:cs typeface="Courier New"/>
                <a:sym typeface="Courier New"/>
              </a:rPr>
              <a:t>NULL</a:t>
            </a:r>
            <a:r>
              <a:rPr lang="en">
                <a:solidFill>
                  <a:schemeClr val="dk1"/>
                </a:solidFill>
                <a:highlight>
                  <a:srgbClr val="FFFFFF"/>
                </a:highlight>
                <a:latin typeface="Courier New"/>
                <a:ea typeface="Courier New"/>
                <a:cs typeface="Courier New"/>
                <a:sym typeface="Courier New"/>
              </a:rPr>
              <a:t> </a:t>
            </a:r>
            <a:r>
              <a:rPr lang="en">
                <a:solidFill>
                  <a:srgbClr val="0000FF"/>
                </a:solidFill>
                <a:highlight>
                  <a:srgbClr val="FFFFFF"/>
                </a:highlight>
                <a:latin typeface="Courier New"/>
                <a:ea typeface="Courier New"/>
                <a:cs typeface="Courier New"/>
                <a:sym typeface="Courier New"/>
              </a:rPr>
              <a:t>AS</a:t>
            </a:r>
            <a:r>
              <a:rPr lang="en">
                <a:solidFill>
                  <a:schemeClr val="dk1"/>
                </a:solidFill>
                <a:highlight>
                  <a:srgbClr val="FFFFFF"/>
                </a:highlight>
                <a:latin typeface="Courier New"/>
                <a:ea typeface="Courier New"/>
                <a:cs typeface="Courier New"/>
                <a:sym typeface="Courier New"/>
              </a:rPr>
              <a:t> E</a:t>
            </a:r>
            <a:r>
              <a:rPr lang="en">
                <a:solidFill>
                  <a:srgbClr val="A31515"/>
                </a:solidFill>
                <a:highlight>
                  <a:srgbClr val="FFFFFF"/>
                </a:highlight>
                <a:latin typeface="Courier New"/>
                <a:ea typeface="Courier New"/>
                <a:cs typeface="Courier New"/>
                <a:sym typeface="Courier New"/>
              </a:rPr>
              <a:t>'\N'</a:t>
            </a:r>
            <a:r>
              <a:rPr lang="en">
                <a:solidFill>
                  <a:schemeClr val="dk1"/>
                </a:solidFill>
                <a:highlight>
                  <a:srgbClr val="FFFFFF"/>
                </a:highlight>
                <a:latin typeface="Courier New"/>
                <a:ea typeface="Courier New"/>
                <a:cs typeface="Courier New"/>
                <a:sym typeface="Courier New"/>
              </a:rPr>
              <a:t>;</a:t>
            </a:r>
            <a:endParaRPr>
              <a:solidFill>
                <a:schemeClr val="dk1"/>
              </a:solidFill>
              <a:highlight>
                <a:srgbClr val="FFFFFF"/>
              </a:highlight>
              <a:latin typeface="Courier New"/>
              <a:ea typeface="Courier New"/>
              <a:cs typeface="Courier New"/>
              <a:sym typeface="Courier New"/>
            </a:endParaRPr>
          </a:p>
          <a:p>
            <a:pPr indent="-317500" lvl="0" marL="457200" rtl="0" algn="l">
              <a:spcBef>
                <a:spcPts val="0"/>
              </a:spcBef>
              <a:spcAft>
                <a:spcPts val="0"/>
              </a:spcAft>
              <a:buSzPts val="1400"/>
              <a:buChar char="●"/>
            </a:pPr>
            <a:r>
              <a:rPr lang="en"/>
              <a:t>Needs explicit escaping (tedious to work out once)</a:t>
            </a:r>
            <a:endParaRPr/>
          </a:p>
          <a:p>
            <a:pPr indent="-317500" lvl="0" marL="457200" rtl="0" algn="l">
              <a:spcBef>
                <a:spcPts val="0"/>
              </a:spcBef>
              <a:spcAft>
                <a:spcPts val="0"/>
              </a:spcAft>
              <a:buSzPts val="1400"/>
              <a:buChar char="●"/>
            </a:pPr>
            <a:r>
              <a:rPr lang="en"/>
              <a:t>Needs a lot of memory</a:t>
            </a:r>
            <a:endParaRPr/>
          </a:p>
          <a:p>
            <a:pPr indent="-317500" lvl="0" marL="457200" rtl="0" algn="l">
              <a:spcBef>
                <a:spcPts val="0"/>
              </a:spcBef>
              <a:spcAft>
                <a:spcPts val="0"/>
              </a:spcAft>
              <a:buSzPts val="1400"/>
              <a:buChar char="●"/>
            </a:pPr>
            <a:r>
              <a:rPr lang="en"/>
              <a:t>But: A lot faster than the previous query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Import</a:t>
            </a:r>
            <a:endParaRPr/>
          </a:p>
        </p:txBody>
      </p:sp>
      <p:sp>
        <p:nvSpPr>
          <p:cNvPr id="147" name="Google Shape;147;p27"/>
          <p:cNvSpPr txBox="1"/>
          <p:nvPr/>
        </p:nvSpPr>
        <p:spPr>
          <a:xfrm>
            <a:off x="265800" y="1372350"/>
            <a:ext cx="8612400" cy="2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Method 3: Using SQL + COPY FROM</a:t>
            </a:r>
            <a:endParaRPr b="1"/>
          </a:p>
          <a:p>
            <a:pPr indent="0" lvl="0" marL="0" rtl="0" algn="l">
              <a:spcBef>
                <a:spcPts val="0"/>
              </a:spcBef>
              <a:spcAft>
                <a:spcPts val="0"/>
              </a:spcAft>
              <a:buNone/>
            </a:pPr>
            <a:r>
              <a:t/>
            </a:r>
            <a:endParaRPr/>
          </a:p>
          <a:p>
            <a:pPr indent="0" lvl="0" marL="0" rtl="0" algn="l">
              <a:lnSpc>
                <a:spcPct val="150000"/>
              </a:lnSpc>
              <a:spcBef>
                <a:spcPts val="0"/>
              </a:spcBef>
              <a:spcAft>
                <a:spcPts val="0"/>
              </a:spcAft>
              <a:buNone/>
            </a:pPr>
            <a:r>
              <a:rPr lang="en" sz="900">
                <a:solidFill>
                  <a:srgbClr val="008000"/>
                </a:solidFill>
                <a:highlight>
                  <a:srgbClr val="FFFFFF"/>
                </a:highlight>
                <a:latin typeface="Courier New"/>
                <a:ea typeface="Courier New"/>
                <a:cs typeface="Courier New"/>
                <a:sym typeface="Courier New"/>
              </a:rPr>
              <a:t># serialize data into csv</a:t>
            </a:r>
            <a:endParaRPr sz="9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csv = </a:t>
            </a:r>
            <a:r>
              <a:rPr lang="en" sz="900">
                <a:solidFill>
                  <a:srgbClr val="795E26"/>
                </a:solidFill>
                <a:highlight>
                  <a:srgbClr val="FFFFFF"/>
                </a:highlight>
                <a:latin typeface="Courier New"/>
                <a:ea typeface="Courier New"/>
                <a:cs typeface="Courier New"/>
                <a:sym typeface="Courier New"/>
              </a:rPr>
              <a:t>open</a:t>
            </a:r>
            <a:r>
              <a:rPr lang="en" sz="900">
                <a:solidFill>
                  <a:schemeClr val="dk1"/>
                </a:solidFill>
                <a:highlight>
                  <a:srgbClr val="FFFFFF"/>
                </a:highlight>
                <a:latin typeface="Courier New"/>
                <a:ea typeface="Courier New"/>
                <a:cs typeface="Courier New"/>
                <a:sym typeface="Courier New"/>
              </a:rPr>
              <a:t>(</a:t>
            </a:r>
            <a:r>
              <a:rPr lang="en" sz="900">
                <a:solidFill>
                  <a:srgbClr val="A31515"/>
                </a:solidFill>
                <a:highlight>
                  <a:srgbClr val="FFFFFF"/>
                </a:highlight>
                <a:latin typeface="Courier New"/>
                <a:ea typeface="Courier New"/>
                <a:cs typeface="Courier New"/>
                <a:sym typeface="Courier New"/>
              </a:rPr>
              <a:t>"data.csv"</a:t>
            </a: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"w"</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AF00DB"/>
                </a:solidFill>
                <a:highlight>
                  <a:srgbClr val="FFFFFF"/>
                </a:highlight>
                <a:latin typeface="Courier New"/>
                <a:ea typeface="Courier New"/>
                <a:cs typeface="Courier New"/>
                <a:sym typeface="Courier New"/>
              </a:rPr>
              <a:t>for</a:t>
            </a:r>
            <a:r>
              <a:rPr lang="en" sz="900">
                <a:solidFill>
                  <a:schemeClr val="dk1"/>
                </a:solidFill>
                <a:highlight>
                  <a:srgbClr val="FFFFFF"/>
                </a:highlight>
                <a:latin typeface="Courier New"/>
                <a:ea typeface="Courier New"/>
                <a:cs typeface="Courier New"/>
                <a:sym typeface="Courier New"/>
              </a:rPr>
              <a:t> v </a:t>
            </a:r>
            <a:r>
              <a:rPr lang="en" sz="900">
                <a:solidFill>
                  <a:srgbClr val="0000FF"/>
                </a:solidFill>
                <a:highlight>
                  <a:srgbClr val="FFFFFF"/>
                </a:highlight>
                <a:latin typeface="Courier New"/>
                <a:ea typeface="Courier New"/>
                <a:cs typeface="Courier New"/>
                <a:sym typeface="Courier New"/>
              </a:rPr>
              <a:t>in</a:t>
            </a:r>
            <a:r>
              <a:rPr lang="en" sz="900">
                <a:solidFill>
                  <a:schemeClr val="dk1"/>
                </a:solidFill>
                <a:highlight>
                  <a:srgbClr val="FFFFFF"/>
                </a:highlight>
                <a:latin typeface="Courier New"/>
                <a:ea typeface="Courier New"/>
                <a:cs typeface="Courier New"/>
                <a:sym typeface="Courier New"/>
              </a:rPr>
              <a:t> values:</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stream.write(</a:t>
            </a:r>
            <a:r>
              <a:rPr lang="en" sz="900">
                <a:solidFill>
                  <a:srgbClr val="A31515"/>
                </a:solidFill>
                <a:highlight>
                  <a:srgbClr val="FFFFFF"/>
                </a:highlight>
                <a:latin typeface="Courier New"/>
                <a:ea typeface="Courier New"/>
                <a:cs typeface="Courier New"/>
                <a:sym typeface="Courier New"/>
              </a:rPr>
              <a:t>"</a:t>
            </a:r>
            <a:r>
              <a:rPr lang="en" sz="900">
                <a:solidFill>
                  <a:srgbClr val="FF0000"/>
                </a:solidFill>
                <a:highlight>
                  <a:srgbClr val="FFFFFF"/>
                </a:highlight>
                <a:latin typeface="Courier New"/>
                <a:ea typeface="Courier New"/>
                <a:cs typeface="Courier New"/>
                <a:sym typeface="Courier New"/>
              </a:rPr>
              <a:t>\t</a:t>
            </a:r>
            <a:r>
              <a:rPr lang="en" sz="900">
                <a:solidFill>
                  <a:srgbClr val="A31515"/>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.join([encode(v[p]) </a:t>
            </a:r>
            <a:r>
              <a:rPr lang="en" sz="900">
                <a:solidFill>
                  <a:srgbClr val="AF00DB"/>
                </a:solidFill>
                <a:highlight>
                  <a:srgbClr val="FFFFFF"/>
                </a:highlight>
                <a:latin typeface="Courier New"/>
                <a:ea typeface="Courier New"/>
                <a:cs typeface="Courier New"/>
                <a:sym typeface="Courier New"/>
              </a:rPr>
              <a:t>for</a:t>
            </a:r>
            <a:r>
              <a:rPr lang="en" sz="900">
                <a:solidFill>
                  <a:schemeClr val="dk1"/>
                </a:solidFill>
                <a:highlight>
                  <a:srgbClr val="FFFFFF"/>
                </a:highlight>
                <a:latin typeface="Courier New"/>
                <a:ea typeface="Courier New"/>
                <a:cs typeface="Courier New"/>
                <a:sym typeface="Courier New"/>
              </a:rPr>
              <a:t> p </a:t>
            </a:r>
            <a:r>
              <a:rPr lang="en" sz="900">
                <a:solidFill>
                  <a:srgbClr val="0000FF"/>
                </a:solidFill>
                <a:highlight>
                  <a:srgbClr val="FFFFFF"/>
                </a:highlight>
                <a:latin typeface="Courier New"/>
                <a:ea typeface="Courier New"/>
                <a:cs typeface="Courier New"/>
                <a:sym typeface="Courier New"/>
              </a:rPr>
              <a:t>in</a:t>
            </a:r>
            <a:r>
              <a:rPr lang="en" sz="900">
                <a:solidFill>
                  <a:schemeClr val="dk1"/>
                </a:solidFill>
                <a:highlight>
                  <a:srgbClr val="FFFFFF"/>
                </a:highlight>
                <a:latin typeface="Courier New"/>
                <a:ea typeface="Courier New"/>
                <a:cs typeface="Courier New"/>
                <a:sym typeface="Courier New"/>
              </a:rPr>
              <a:t> props]))</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8000"/>
                </a:solidFill>
                <a:highlight>
                  <a:srgbClr val="FFFFFF"/>
                </a:highlight>
                <a:latin typeface="Courier New"/>
                <a:ea typeface="Courier New"/>
                <a:cs typeface="Courier New"/>
                <a:sym typeface="Courier New"/>
              </a:rPr>
              <a:t># then later run:</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a:t>
            </a:r>
            <a:r>
              <a:rPr lang="en" sz="900">
                <a:solidFill>
                  <a:srgbClr val="0000FF"/>
                </a:solidFill>
                <a:highlight>
                  <a:srgbClr val="FFFFFF"/>
                </a:highlight>
                <a:latin typeface="Courier New"/>
                <a:ea typeface="Courier New"/>
                <a:cs typeface="Courier New"/>
                <a:sym typeface="Courier New"/>
              </a:rPr>
              <a:t>copy</a:t>
            </a:r>
            <a:r>
              <a:rPr lang="en" sz="900">
                <a:solidFill>
                  <a:schemeClr val="dk1"/>
                </a:solidFill>
                <a:highlight>
                  <a:srgbClr val="FFFFFF"/>
                </a:highlight>
                <a:latin typeface="Courier New"/>
                <a:ea typeface="Courier New"/>
                <a:cs typeface="Courier New"/>
                <a:sym typeface="Courier New"/>
              </a:rPr>
              <a:t> ... </a:t>
            </a:r>
            <a:r>
              <a:rPr lang="en" sz="900">
                <a:solidFill>
                  <a:srgbClr val="0000FF"/>
                </a:solidFill>
                <a:highlight>
                  <a:srgbClr val="FFFFFF"/>
                </a:highlight>
                <a:latin typeface="Courier New"/>
                <a:ea typeface="Courier New"/>
                <a:cs typeface="Courier New"/>
                <a:sym typeface="Courier New"/>
              </a:rPr>
              <a:t>FROM</a:t>
            </a: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'./data.csv'</a:t>
            </a: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WITH</a:t>
            </a:r>
            <a:r>
              <a:rPr lang="en" sz="900">
                <a:solidFill>
                  <a:schemeClr val="dk1"/>
                </a:solidFill>
                <a:highlight>
                  <a:srgbClr val="FFFFFF"/>
                </a:highlight>
                <a:latin typeface="Courier New"/>
                <a:ea typeface="Courier New"/>
                <a:cs typeface="Courier New"/>
                <a:sym typeface="Courier New"/>
              </a:rPr>
              <a:t> DELIMITER </a:t>
            </a:r>
            <a:r>
              <a:rPr lang="en" sz="900">
                <a:solidFill>
                  <a:srgbClr val="0000FF"/>
                </a:solidFill>
                <a:highlight>
                  <a:srgbClr val="FFFFFF"/>
                </a:highlight>
                <a:latin typeface="Courier New"/>
                <a:ea typeface="Courier New"/>
                <a:cs typeface="Courier New"/>
                <a:sym typeface="Courier New"/>
              </a:rPr>
              <a:t>AS</a:t>
            </a:r>
            <a:r>
              <a:rPr lang="en" sz="900">
                <a:solidFill>
                  <a:schemeClr val="dk1"/>
                </a:solidFill>
                <a:highlight>
                  <a:srgbClr val="FFFFFF"/>
                </a:highlight>
                <a:latin typeface="Courier New"/>
                <a:ea typeface="Courier New"/>
                <a:cs typeface="Courier New"/>
                <a:sym typeface="Courier New"/>
              </a:rPr>
              <a:t> E</a:t>
            </a:r>
            <a:r>
              <a:rPr lang="en" sz="900">
                <a:solidFill>
                  <a:srgbClr val="A31515"/>
                </a:solidFill>
                <a:highlight>
                  <a:srgbClr val="FFFFFF"/>
                </a:highlight>
                <a:latin typeface="Courier New"/>
                <a:ea typeface="Courier New"/>
                <a:cs typeface="Courier New"/>
                <a:sym typeface="Courier New"/>
              </a:rPr>
              <a:t>'\t'</a:t>
            </a: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NULL</a:t>
            </a: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AS</a:t>
            </a:r>
            <a:r>
              <a:rPr lang="en" sz="900">
                <a:solidFill>
                  <a:schemeClr val="dk1"/>
                </a:solidFill>
                <a:highlight>
                  <a:srgbClr val="FFFFFF"/>
                </a:highlight>
                <a:latin typeface="Courier New"/>
                <a:ea typeface="Courier New"/>
                <a:cs typeface="Courier New"/>
                <a:sym typeface="Courier New"/>
              </a:rPr>
              <a:t> E</a:t>
            </a:r>
            <a:r>
              <a:rPr lang="en" sz="900">
                <a:solidFill>
                  <a:srgbClr val="A31515"/>
                </a:solidFill>
                <a:highlight>
                  <a:srgbClr val="FFFFFF"/>
                </a:highlight>
                <a:latin typeface="Courier New"/>
                <a:ea typeface="Courier New"/>
                <a:cs typeface="Courier New"/>
                <a:sym typeface="Courier New"/>
              </a:rPr>
              <a:t>'\N'</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chemeClr val="dk1"/>
              </a:solidFill>
              <a:highlight>
                <a:srgbClr val="FFFFFF"/>
              </a:highlight>
              <a:latin typeface="Courier New"/>
              <a:ea typeface="Courier New"/>
              <a:cs typeface="Courier New"/>
              <a:sym typeface="Courier New"/>
            </a:endParaRPr>
          </a:p>
          <a:p>
            <a:pPr indent="-317500" lvl="0" marL="457200" rtl="0" algn="l">
              <a:spcBef>
                <a:spcPts val="0"/>
              </a:spcBef>
              <a:spcAft>
                <a:spcPts val="0"/>
              </a:spcAft>
              <a:buSzPts val="1400"/>
              <a:buChar char="●"/>
            </a:pPr>
            <a:r>
              <a:rPr lang="en"/>
              <a:t>Still needs a manual escaping</a:t>
            </a:r>
            <a:endParaRPr/>
          </a:p>
          <a:p>
            <a:pPr indent="-317500" lvl="0" marL="457200" rtl="0" algn="l">
              <a:spcBef>
                <a:spcPts val="0"/>
              </a:spcBef>
              <a:spcAft>
                <a:spcPts val="0"/>
              </a:spcAft>
              <a:buSzPts val="1400"/>
              <a:buChar char="●"/>
            </a:pPr>
            <a:r>
              <a:rPr lang="en"/>
              <a:t>No reliance on Django / Python during importing</a:t>
            </a:r>
            <a:endParaRPr/>
          </a:p>
          <a:p>
            <a:pPr indent="-317500" lvl="0" marL="457200" rtl="0" algn="l">
              <a:spcBef>
                <a:spcPts val="0"/>
              </a:spcBef>
              <a:spcAft>
                <a:spcPts val="0"/>
              </a:spcAft>
              <a:buSzPts val="1400"/>
              <a:buChar char="●"/>
            </a:pPr>
            <a:r>
              <a:rPr lang="en"/>
              <a:t>But: Memory needs limited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8"/>
          <p:cNvSpPr txBox="1"/>
          <p:nvPr/>
        </p:nvSpPr>
        <p:spPr>
          <a:xfrm>
            <a:off x="144075" y="47225"/>
            <a:ext cx="8681400" cy="4797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900">
                <a:solidFill>
                  <a:srgbClr val="0000FF"/>
                </a:solidFill>
                <a:highlight>
                  <a:srgbClr val="FFFFFF"/>
                </a:highlight>
                <a:latin typeface="Courier New"/>
                <a:ea typeface="Courier New"/>
                <a:cs typeface="Courier New"/>
                <a:sym typeface="Courier New"/>
              </a:rPr>
              <a:t>SELECT</a:t>
            </a:r>
            <a:endParaRPr sz="900">
              <a:solidFill>
                <a:srgbClr val="0000FF"/>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I.id </a:t>
            </a:r>
            <a:r>
              <a:rPr lang="en" sz="900">
                <a:solidFill>
                  <a:srgbClr val="0000FF"/>
                </a:solidFill>
                <a:highlight>
                  <a:srgbClr val="FFFFFF"/>
                </a:highlight>
                <a:latin typeface="Courier New"/>
                <a:ea typeface="Courier New"/>
                <a:cs typeface="Courier New"/>
                <a:sym typeface="Courier New"/>
              </a:rPr>
              <a:t>as</a:t>
            </a:r>
            <a:r>
              <a:rPr lang="en" sz="900">
                <a:solidFill>
                  <a:schemeClr val="dk1"/>
                </a:solidFill>
                <a:highlight>
                  <a:srgbClr val="FFFFFF"/>
                </a:highlight>
                <a:latin typeface="Courier New"/>
                <a:ea typeface="Courier New"/>
                <a:cs typeface="Courier New"/>
                <a:sym typeface="Courier New"/>
              </a:rPr>
              <a:t> id,</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"T_basis"</a:t>
            </a:r>
            <a:r>
              <a:rPr lang="en" sz="900">
                <a:solidFill>
                  <a:schemeClr val="dk1"/>
                </a:solidFill>
                <a:highlight>
                  <a:srgbClr val="FFFFFF"/>
                </a:highlight>
                <a:latin typeface="Courier New"/>
                <a:ea typeface="Courier New"/>
                <a:cs typeface="Courier New"/>
                <a:sym typeface="Courier New"/>
              </a:rPr>
              <a:t>.</a:t>
            </a:r>
            <a:r>
              <a:rPr lang="en" sz="900">
                <a:solidFill>
                  <a:srgbClr val="0000FF"/>
                </a:solidFill>
                <a:highlight>
                  <a:srgbClr val="FFFFFF"/>
                </a:highlight>
                <a:latin typeface="Courier New"/>
                <a:ea typeface="Courier New"/>
                <a:cs typeface="Courier New"/>
                <a:sym typeface="Courier New"/>
              </a:rPr>
              <a:t>value</a:t>
            </a: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as</a:t>
            </a: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"property_value_basis"</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"T_k"</a:t>
            </a:r>
            <a:r>
              <a:rPr lang="en" sz="900">
                <a:solidFill>
                  <a:schemeClr val="dk1"/>
                </a:solidFill>
                <a:highlight>
                  <a:srgbClr val="FFFFFF"/>
                </a:highlight>
                <a:latin typeface="Courier New"/>
                <a:ea typeface="Courier New"/>
                <a:cs typeface="Courier New"/>
                <a:sym typeface="Courier New"/>
              </a:rPr>
              <a:t>.</a:t>
            </a:r>
            <a:r>
              <a:rPr lang="en" sz="900">
                <a:solidFill>
                  <a:srgbClr val="0000FF"/>
                </a:solidFill>
                <a:highlight>
                  <a:srgbClr val="FFFFFF"/>
                </a:highlight>
                <a:latin typeface="Courier New"/>
                <a:ea typeface="Courier New"/>
                <a:cs typeface="Courier New"/>
                <a:sym typeface="Courier New"/>
              </a:rPr>
              <a:t>value</a:t>
            </a: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as</a:t>
            </a: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"property_value_k"</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"T_n"</a:t>
            </a:r>
            <a:r>
              <a:rPr lang="en" sz="900">
                <a:solidFill>
                  <a:schemeClr val="dk1"/>
                </a:solidFill>
                <a:highlight>
                  <a:srgbClr val="FFFFFF"/>
                </a:highlight>
                <a:latin typeface="Courier New"/>
                <a:ea typeface="Courier New"/>
                <a:cs typeface="Courier New"/>
                <a:sym typeface="Courier New"/>
              </a:rPr>
              <a:t>.</a:t>
            </a:r>
            <a:r>
              <a:rPr lang="en" sz="900">
                <a:solidFill>
                  <a:srgbClr val="0000FF"/>
                </a:solidFill>
                <a:highlight>
                  <a:srgbClr val="FFFFFF"/>
                </a:highlight>
                <a:latin typeface="Courier New"/>
                <a:ea typeface="Courier New"/>
                <a:cs typeface="Courier New"/>
                <a:sym typeface="Courier New"/>
              </a:rPr>
              <a:t>value</a:t>
            </a: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as</a:t>
            </a: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"property_value_n"</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"T_S"</a:t>
            </a:r>
            <a:r>
              <a:rPr lang="en" sz="900">
                <a:solidFill>
                  <a:schemeClr val="dk1"/>
                </a:solidFill>
                <a:highlight>
                  <a:srgbClr val="FFFFFF"/>
                </a:highlight>
                <a:latin typeface="Courier New"/>
                <a:ea typeface="Courier New"/>
                <a:cs typeface="Courier New"/>
                <a:sym typeface="Courier New"/>
              </a:rPr>
              <a:t>.</a:t>
            </a:r>
            <a:r>
              <a:rPr lang="en" sz="900">
                <a:solidFill>
                  <a:srgbClr val="0000FF"/>
                </a:solidFill>
                <a:highlight>
                  <a:srgbClr val="FFFFFF"/>
                </a:highlight>
                <a:latin typeface="Courier New"/>
                <a:ea typeface="Courier New"/>
                <a:cs typeface="Courier New"/>
                <a:sym typeface="Courier New"/>
              </a:rPr>
              <a:t>value</a:t>
            </a: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as</a:t>
            </a: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"property_value_S"</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"T_R"</a:t>
            </a:r>
            <a:r>
              <a:rPr lang="en" sz="900">
                <a:solidFill>
                  <a:schemeClr val="dk1"/>
                </a:solidFill>
                <a:highlight>
                  <a:srgbClr val="FFFFFF"/>
                </a:highlight>
                <a:latin typeface="Courier New"/>
                <a:ea typeface="Courier New"/>
                <a:cs typeface="Courier New"/>
                <a:sym typeface="Courier New"/>
              </a:rPr>
              <a:t>.</a:t>
            </a:r>
            <a:r>
              <a:rPr lang="en" sz="900">
                <a:solidFill>
                  <a:srgbClr val="0000FF"/>
                </a:solidFill>
                <a:highlight>
                  <a:srgbClr val="FFFFFF"/>
                </a:highlight>
                <a:latin typeface="Courier New"/>
                <a:ea typeface="Courier New"/>
                <a:cs typeface="Courier New"/>
                <a:sym typeface="Courier New"/>
              </a:rPr>
              <a:t>value</a:t>
            </a: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as</a:t>
            </a: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"property_value_R"</a:t>
            </a:r>
            <a:endParaRPr sz="900">
              <a:solidFill>
                <a:srgbClr val="A31515"/>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FF"/>
                </a:solidFill>
                <a:highlight>
                  <a:srgbClr val="FFFFFF"/>
                </a:highlight>
                <a:latin typeface="Courier New"/>
                <a:ea typeface="Courier New"/>
                <a:cs typeface="Courier New"/>
                <a:sym typeface="Courier New"/>
              </a:rPr>
              <a:t>FROM</a:t>
            </a:r>
            <a:endParaRPr sz="900">
              <a:solidFill>
                <a:srgbClr val="0000FF"/>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mhd_data_item </a:t>
            </a:r>
            <a:r>
              <a:rPr lang="en" sz="900">
                <a:solidFill>
                  <a:srgbClr val="0000FF"/>
                </a:solidFill>
                <a:highlight>
                  <a:srgbClr val="FFFFFF"/>
                </a:highlight>
                <a:latin typeface="Courier New"/>
                <a:ea typeface="Courier New"/>
                <a:cs typeface="Courier New"/>
                <a:sym typeface="Courier New"/>
              </a:rPr>
              <a:t>as</a:t>
            </a:r>
            <a:r>
              <a:rPr lang="en" sz="900">
                <a:solidFill>
                  <a:schemeClr val="dk1"/>
                </a:solidFill>
                <a:highlight>
                  <a:srgbClr val="FFFFFF"/>
                </a:highlight>
                <a:latin typeface="Courier New"/>
                <a:ea typeface="Courier New"/>
                <a:cs typeface="Courier New"/>
                <a:sym typeface="Courier New"/>
              </a:rPr>
              <a:t> I</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JOIN</a:t>
            </a:r>
            <a:r>
              <a:rPr lang="en" sz="900">
                <a:solidFill>
                  <a:schemeClr val="dk1"/>
                </a:solidFill>
                <a:highlight>
                  <a:srgbClr val="FFFFFF"/>
                </a:highlight>
                <a:latin typeface="Courier New"/>
                <a:ea typeface="Courier New"/>
                <a:cs typeface="Courier New"/>
                <a:sym typeface="Courier New"/>
              </a:rPr>
              <a:t> mhd_data_itemcollectionassociation </a:t>
            </a:r>
            <a:r>
              <a:rPr lang="en" sz="900">
                <a:solidFill>
                  <a:srgbClr val="0000FF"/>
                </a:solidFill>
                <a:highlight>
                  <a:srgbClr val="FFFFFF"/>
                </a:highlight>
                <a:latin typeface="Courier New"/>
                <a:ea typeface="Courier New"/>
                <a:cs typeface="Courier New"/>
                <a:sym typeface="Courier New"/>
              </a:rPr>
              <a:t>as</a:t>
            </a:r>
            <a:r>
              <a:rPr lang="en" sz="900">
                <a:solidFill>
                  <a:schemeClr val="dk1"/>
                </a:solidFill>
                <a:highlight>
                  <a:srgbClr val="FFFFFF"/>
                </a:highlight>
                <a:latin typeface="Courier New"/>
                <a:ea typeface="Courier New"/>
                <a:cs typeface="Courier New"/>
                <a:sym typeface="Courier New"/>
              </a:rPr>
              <a:t> CI </a:t>
            </a:r>
            <a:r>
              <a:rPr lang="en" sz="900">
                <a:solidFill>
                  <a:srgbClr val="0000FF"/>
                </a:solidFill>
                <a:highlight>
                  <a:srgbClr val="FFFFFF"/>
                </a:highlight>
                <a:latin typeface="Courier New"/>
                <a:ea typeface="Courier New"/>
                <a:cs typeface="Courier New"/>
                <a:sym typeface="Courier New"/>
              </a:rPr>
              <a:t>ON</a:t>
            </a:r>
            <a:r>
              <a:rPr lang="en" sz="900">
                <a:solidFill>
                  <a:schemeClr val="dk1"/>
                </a:solidFill>
                <a:highlight>
                  <a:srgbClr val="FFFFFF"/>
                </a:highlight>
                <a:latin typeface="Courier New"/>
                <a:ea typeface="Courier New"/>
                <a:cs typeface="Courier New"/>
                <a:sym typeface="Courier New"/>
              </a:rPr>
              <a:t> I.id = CI.item_id</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AND</a:t>
            </a:r>
            <a:r>
              <a:rPr lang="en" sz="900">
                <a:solidFill>
                  <a:schemeClr val="dk1"/>
                </a:solidFill>
                <a:highlight>
                  <a:srgbClr val="FFFFFF"/>
                </a:highlight>
                <a:latin typeface="Courier New"/>
                <a:ea typeface="Courier New"/>
                <a:cs typeface="Courier New"/>
                <a:sym typeface="Courier New"/>
              </a:rPr>
              <a:t> CI.collection_id = </a:t>
            </a:r>
            <a:r>
              <a:rPr lang="en" sz="900">
                <a:solidFill>
                  <a:srgbClr val="09885A"/>
                </a:solidFill>
                <a:highlight>
                  <a:srgbClr val="FFFFFF"/>
                </a:highlight>
                <a:latin typeface="Courier New"/>
                <a:ea typeface="Courier New"/>
                <a:cs typeface="Courier New"/>
                <a:sym typeface="Courier New"/>
              </a:rPr>
              <a:t>1</a:t>
            </a:r>
            <a:endParaRPr sz="900">
              <a:solidFill>
                <a:srgbClr val="09885A"/>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LEFT OUTER JOIN</a:t>
            </a:r>
            <a:r>
              <a:rPr lang="en" sz="900">
                <a:solidFill>
                  <a:schemeClr val="dk1"/>
                </a:solidFill>
                <a:highlight>
                  <a:srgbClr val="FFFFFF"/>
                </a:highlight>
                <a:latin typeface="Courier New"/>
                <a:ea typeface="Courier New"/>
                <a:cs typeface="Courier New"/>
                <a:sym typeface="Courier New"/>
              </a:rPr>
              <a:t> mhd_data_listasarray_standardint </a:t>
            </a:r>
            <a:r>
              <a:rPr lang="en" sz="900">
                <a:solidFill>
                  <a:srgbClr val="0000FF"/>
                </a:solidFill>
                <a:highlight>
                  <a:srgbClr val="FFFFFF"/>
                </a:highlight>
                <a:latin typeface="Courier New"/>
                <a:ea typeface="Courier New"/>
                <a:cs typeface="Courier New"/>
                <a:sym typeface="Courier New"/>
              </a:rPr>
              <a:t>as</a:t>
            </a: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"T_basis"</a:t>
            </a: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ON</a:t>
            </a:r>
            <a:r>
              <a:rPr lang="en" sz="900">
                <a:solidFill>
                  <a:schemeClr val="dk1"/>
                </a:solidFill>
                <a:highlight>
                  <a:srgbClr val="FFFFFF"/>
                </a:highlight>
                <a:latin typeface="Courier New"/>
                <a:ea typeface="Courier New"/>
                <a:cs typeface="Courier New"/>
                <a:sym typeface="Courier New"/>
              </a:rPr>
              <a:t> I.id = </a:t>
            </a:r>
            <a:r>
              <a:rPr lang="en" sz="900">
                <a:solidFill>
                  <a:srgbClr val="A31515"/>
                </a:solidFill>
                <a:highlight>
                  <a:srgbClr val="FFFFFF"/>
                </a:highlight>
                <a:latin typeface="Courier New"/>
                <a:ea typeface="Courier New"/>
                <a:cs typeface="Courier New"/>
                <a:sym typeface="Courier New"/>
              </a:rPr>
              <a:t>"T_basis"</a:t>
            </a:r>
            <a:r>
              <a:rPr lang="en" sz="900">
                <a:solidFill>
                  <a:schemeClr val="dk1"/>
                </a:solidFill>
                <a:highlight>
                  <a:srgbClr val="FFFFFF"/>
                </a:highlight>
                <a:latin typeface="Courier New"/>
                <a:ea typeface="Courier New"/>
                <a:cs typeface="Courier New"/>
                <a:sym typeface="Courier New"/>
              </a:rPr>
              <a:t>.item_id</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AND</a:t>
            </a: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"T_basis"</a:t>
            </a:r>
            <a:r>
              <a:rPr lang="en" sz="900">
                <a:solidFill>
                  <a:schemeClr val="dk1"/>
                </a:solidFill>
                <a:highlight>
                  <a:srgbClr val="FFFFFF"/>
                </a:highlight>
                <a:latin typeface="Courier New"/>
                <a:ea typeface="Courier New"/>
                <a:cs typeface="Courier New"/>
                <a:sym typeface="Courier New"/>
              </a:rPr>
              <a:t>.active </a:t>
            </a:r>
            <a:r>
              <a:rPr lang="en" sz="900">
                <a:solidFill>
                  <a:srgbClr val="0000FF"/>
                </a:solidFill>
                <a:highlight>
                  <a:srgbClr val="FFFFFF"/>
                </a:highlight>
                <a:latin typeface="Courier New"/>
                <a:ea typeface="Courier New"/>
                <a:cs typeface="Courier New"/>
                <a:sym typeface="Courier New"/>
              </a:rPr>
              <a:t>AND</a:t>
            </a: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"T_basis"</a:t>
            </a:r>
            <a:r>
              <a:rPr lang="en" sz="900">
                <a:solidFill>
                  <a:schemeClr val="dk1"/>
                </a:solidFill>
                <a:highlight>
                  <a:srgbClr val="FFFFFF"/>
                </a:highlight>
                <a:latin typeface="Courier New"/>
                <a:ea typeface="Courier New"/>
                <a:cs typeface="Courier New"/>
                <a:sym typeface="Courier New"/>
              </a:rPr>
              <a:t>.prop_id = </a:t>
            </a:r>
            <a:r>
              <a:rPr lang="en" sz="900">
                <a:solidFill>
                  <a:srgbClr val="09885A"/>
                </a:solidFill>
                <a:highlight>
                  <a:srgbClr val="FFFFFF"/>
                </a:highlight>
                <a:latin typeface="Courier New"/>
                <a:ea typeface="Courier New"/>
                <a:cs typeface="Courier New"/>
                <a:sym typeface="Courier New"/>
              </a:rPr>
              <a:t>1</a:t>
            </a:r>
            <a:endParaRPr sz="900">
              <a:solidFill>
                <a:srgbClr val="09885A"/>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LEFT OUTER JOIN</a:t>
            </a:r>
            <a:r>
              <a:rPr lang="en" sz="900">
                <a:solidFill>
                  <a:schemeClr val="dk1"/>
                </a:solidFill>
                <a:highlight>
                  <a:srgbClr val="FFFFFF"/>
                </a:highlight>
                <a:latin typeface="Courier New"/>
                <a:ea typeface="Courier New"/>
                <a:cs typeface="Courier New"/>
                <a:sym typeface="Courier New"/>
              </a:rPr>
              <a:t> mhd_data_standardint </a:t>
            </a:r>
            <a:r>
              <a:rPr lang="en" sz="900">
                <a:solidFill>
                  <a:srgbClr val="0000FF"/>
                </a:solidFill>
                <a:highlight>
                  <a:srgbClr val="FFFFFF"/>
                </a:highlight>
                <a:latin typeface="Courier New"/>
                <a:ea typeface="Courier New"/>
                <a:cs typeface="Courier New"/>
                <a:sym typeface="Courier New"/>
              </a:rPr>
              <a:t>as</a:t>
            </a: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"T_k"</a:t>
            </a: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ON</a:t>
            </a:r>
            <a:r>
              <a:rPr lang="en" sz="900">
                <a:solidFill>
                  <a:schemeClr val="dk1"/>
                </a:solidFill>
                <a:highlight>
                  <a:srgbClr val="FFFFFF"/>
                </a:highlight>
                <a:latin typeface="Courier New"/>
                <a:ea typeface="Courier New"/>
                <a:cs typeface="Courier New"/>
                <a:sym typeface="Courier New"/>
              </a:rPr>
              <a:t> I.id = </a:t>
            </a:r>
            <a:r>
              <a:rPr lang="en" sz="900">
                <a:solidFill>
                  <a:srgbClr val="A31515"/>
                </a:solidFill>
                <a:highlight>
                  <a:srgbClr val="FFFFFF"/>
                </a:highlight>
                <a:latin typeface="Courier New"/>
                <a:ea typeface="Courier New"/>
                <a:cs typeface="Courier New"/>
                <a:sym typeface="Courier New"/>
              </a:rPr>
              <a:t>"T_k"</a:t>
            </a:r>
            <a:r>
              <a:rPr lang="en" sz="900">
                <a:solidFill>
                  <a:schemeClr val="dk1"/>
                </a:solidFill>
                <a:highlight>
                  <a:srgbClr val="FFFFFF"/>
                </a:highlight>
                <a:latin typeface="Courier New"/>
                <a:ea typeface="Courier New"/>
                <a:cs typeface="Courier New"/>
                <a:sym typeface="Courier New"/>
              </a:rPr>
              <a:t>.item_id</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AND</a:t>
            </a: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"T_k"</a:t>
            </a:r>
            <a:r>
              <a:rPr lang="en" sz="900">
                <a:solidFill>
                  <a:schemeClr val="dk1"/>
                </a:solidFill>
                <a:highlight>
                  <a:srgbClr val="FFFFFF"/>
                </a:highlight>
                <a:latin typeface="Courier New"/>
                <a:ea typeface="Courier New"/>
                <a:cs typeface="Courier New"/>
                <a:sym typeface="Courier New"/>
              </a:rPr>
              <a:t>.active </a:t>
            </a:r>
            <a:r>
              <a:rPr lang="en" sz="900">
                <a:solidFill>
                  <a:srgbClr val="0000FF"/>
                </a:solidFill>
                <a:highlight>
                  <a:srgbClr val="FFFFFF"/>
                </a:highlight>
                <a:latin typeface="Courier New"/>
                <a:ea typeface="Courier New"/>
                <a:cs typeface="Courier New"/>
                <a:sym typeface="Courier New"/>
              </a:rPr>
              <a:t>AND</a:t>
            </a: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"T_k"</a:t>
            </a:r>
            <a:r>
              <a:rPr lang="en" sz="900">
                <a:solidFill>
                  <a:schemeClr val="dk1"/>
                </a:solidFill>
                <a:highlight>
                  <a:srgbClr val="FFFFFF"/>
                </a:highlight>
                <a:latin typeface="Courier New"/>
                <a:ea typeface="Courier New"/>
                <a:cs typeface="Courier New"/>
                <a:sym typeface="Courier New"/>
              </a:rPr>
              <a:t>.prop_id = </a:t>
            </a:r>
            <a:r>
              <a:rPr lang="en" sz="900">
                <a:solidFill>
                  <a:srgbClr val="09885A"/>
                </a:solidFill>
                <a:highlight>
                  <a:srgbClr val="FFFFFF"/>
                </a:highlight>
                <a:latin typeface="Courier New"/>
                <a:ea typeface="Courier New"/>
                <a:cs typeface="Courier New"/>
                <a:sym typeface="Courier New"/>
              </a:rPr>
              <a:t>2</a:t>
            </a:r>
            <a:endParaRPr sz="900">
              <a:solidFill>
                <a:srgbClr val="09885A"/>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LEFT OUTER JOIN</a:t>
            </a:r>
            <a:r>
              <a:rPr lang="en" sz="900">
                <a:solidFill>
                  <a:schemeClr val="dk1"/>
                </a:solidFill>
                <a:highlight>
                  <a:srgbClr val="FFFFFF"/>
                </a:highlight>
                <a:latin typeface="Courier New"/>
                <a:ea typeface="Courier New"/>
                <a:cs typeface="Courier New"/>
                <a:sym typeface="Courier New"/>
              </a:rPr>
              <a:t> mhd_data_standardint </a:t>
            </a:r>
            <a:r>
              <a:rPr lang="en" sz="900">
                <a:solidFill>
                  <a:srgbClr val="0000FF"/>
                </a:solidFill>
                <a:highlight>
                  <a:srgbClr val="FFFFFF"/>
                </a:highlight>
                <a:latin typeface="Courier New"/>
                <a:ea typeface="Courier New"/>
                <a:cs typeface="Courier New"/>
                <a:sym typeface="Courier New"/>
              </a:rPr>
              <a:t>as</a:t>
            </a: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"T_n"</a:t>
            </a: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ON</a:t>
            </a:r>
            <a:r>
              <a:rPr lang="en" sz="900">
                <a:solidFill>
                  <a:schemeClr val="dk1"/>
                </a:solidFill>
                <a:highlight>
                  <a:srgbClr val="FFFFFF"/>
                </a:highlight>
                <a:latin typeface="Courier New"/>
                <a:ea typeface="Courier New"/>
                <a:cs typeface="Courier New"/>
                <a:sym typeface="Courier New"/>
              </a:rPr>
              <a:t> I.id = </a:t>
            </a:r>
            <a:r>
              <a:rPr lang="en" sz="900">
                <a:solidFill>
                  <a:srgbClr val="A31515"/>
                </a:solidFill>
                <a:highlight>
                  <a:srgbClr val="FFFFFF"/>
                </a:highlight>
                <a:latin typeface="Courier New"/>
                <a:ea typeface="Courier New"/>
                <a:cs typeface="Courier New"/>
                <a:sym typeface="Courier New"/>
              </a:rPr>
              <a:t>"T_n"</a:t>
            </a:r>
            <a:r>
              <a:rPr lang="en" sz="900">
                <a:solidFill>
                  <a:schemeClr val="dk1"/>
                </a:solidFill>
                <a:highlight>
                  <a:srgbClr val="FFFFFF"/>
                </a:highlight>
                <a:latin typeface="Courier New"/>
                <a:ea typeface="Courier New"/>
                <a:cs typeface="Courier New"/>
                <a:sym typeface="Courier New"/>
              </a:rPr>
              <a:t>.item_id</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AND</a:t>
            </a: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"T_n"</a:t>
            </a:r>
            <a:r>
              <a:rPr lang="en" sz="900">
                <a:solidFill>
                  <a:schemeClr val="dk1"/>
                </a:solidFill>
                <a:highlight>
                  <a:srgbClr val="FFFFFF"/>
                </a:highlight>
                <a:latin typeface="Courier New"/>
                <a:ea typeface="Courier New"/>
                <a:cs typeface="Courier New"/>
                <a:sym typeface="Courier New"/>
              </a:rPr>
              <a:t>.active </a:t>
            </a:r>
            <a:r>
              <a:rPr lang="en" sz="900">
                <a:solidFill>
                  <a:srgbClr val="0000FF"/>
                </a:solidFill>
                <a:highlight>
                  <a:srgbClr val="FFFFFF"/>
                </a:highlight>
                <a:latin typeface="Courier New"/>
                <a:ea typeface="Courier New"/>
                <a:cs typeface="Courier New"/>
                <a:sym typeface="Courier New"/>
              </a:rPr>
              <a:t>AND</a:t>
            </a: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"T_n"</a:t>
            </a:r>
            <a:r>
              <a:rPr lang="en" sz="900">
                <a:solidFill>
                  <a:schemeClr val="dk1"/>
                </a:solidFill>
                <a:highlight>
                  <a:srgbClr val="FFFFFF"/>
                </a:highlight>
                <a:latin typeface="Courier New"/>
                <a:ea typeface="Courier New"/>
                <a:cs typeface="Courier New"/>
                <a:sym typeface="Courier New"/>
              </a:rPr>
              <a:t>.prop_id = </a:t>
            </a:r>
            <a:r>
              <a:rPr lang="en" sz="900">
                <a:solidFill>
                  <a:srgbClr val="09885A"/>
                </a:solidFill>
                <a:highlight>
                  <a:srgbClr val="FFFFFF"/>
                </a:highlight>
                <a:latin typeface="Courier New"/>
                <a:ea typeface="Courier New"/>
                <a:cs typeface="Courier New"/>
                <a:sym typeface="Courier New"/>
              </a:rPr>
              <a:t>3</a:t>
            </a:r>
            <a:endParaRPr sz="900">
              <a:solidFill>
                <a:srgbClr val="09885A"/>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LEFT OUTER JOIN</a:t>
            </a:r>
            <a:r>
              <a:rPr lang="en" sz="900">
                <a:solidFill>
                  <a:schemeClr val="dk1"/>
                </a:solidFill>
                <a:highlight>
                  <a:srgbClr val="FFFFFF"/>
                </a:highlight>
                <a:latin typeface="Courier New"/>
                <a:ea typeface="Courier New"/>
                <a:cs typeface="Courier New"/>
                <a:sym typeface="Courier New"/>
              </a:rPr>
              <a:t> mhd_data_standardbool </a:t>
            </a:r>
            <a:r>
              <a:rPr lang="en" sz="900">
                <a:solidFill>
                  <a:srgbClr val="0000FF"/>
                </a:solidFill>
                <a:highlight>
                  <a:srgbClr val="FFFFFF"/>
                </a:highlight>
                <a:latin typeface="Courier New"/>
                <a:ea typeface="Courier New"/>
                <a:cs typeface="Courier New"/>
                <a:sym typeface="Courier New"/>
              </a:rPr>
              <a:t>as</a:t>
            </a: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"T_S"</a:t>
            </a: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ON</a:t>
            </a:r>
            <a:r>
              <a:rPr lang="en" sz="900">
                <a:solidFill>
                  <a:schemeClr val="dk1"/>
                </a:solidFill>
                <a:highlight>
                  <a:srgbClr val="FFFFFF"/>
                </a:highlight>
                <a:latin typeface="Courier New"/>
                <a:ea typeface="Courier New"/>
                <a:cs typeface="Courier New"/>
                <a:sym typeface="Courier New"/>
              </a:rPr>
              <a:t> I.id = </a:t>
            </a:r>
            <a:r>
              <a:rPr lang="en" sz="900">
                <a:solidFill>
                  <a:srgbClr val="A31515"/>
                </a:solidFill>
                <a:highlight>
                  <a:srgbClr val="FFFFFF"/>
                </a:highlight>
                <a:latin typeface="Courier New"/>
                <a:ea typeface="Courier New"/>
                <a:cs typeface="Courier New"/>
                <a:sym typeface="Courier New"/>
              </a:rPr>
              <a:t>"T_S"</a:t>
            </a:r>
            <a:r>
              <a:rPr lang="en" sz="900">
                <a:solidFill>
                  <a:schemeClr val="dk1"/>
                </a:solidFill>
                <a:highlight>
                  <a:srgbClr val="FFFFFF"/>
                </a:highlight>
                <a:latin typeface="Courier New"/>
                <a:ea typeface="Courier New"/>
                <a:cs typeface="Courier New"/>
                <a:sym typeface="Courier New"/>
              </a:rPr>
              <a:t>.item_id</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AND</a:t>
            </a: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"T_S"</a:t>
            </a:r>
            <a:r>
              <a:rPr lang="en" sz="900">
                <a:solidFill>
                  <a:schemeClr val="dk1"/>
                </a:solidFill>
                <a:highlight>
                  <a:srgbClr val="FFFFFF"/>
                </a:highlight>
                <a:latin typeface="Courier New"/>
                <a:ea typeface="Courier New"/>
                <a:cs typeface="Courier New"/>
                <a:sym typeface="Courier New"/>
              </a:rPr>
              <a:t>.active </a:t>
            </a:r>
            <a:r>
              <a:rPr lang="en" sz="900">
                <a:solidFill>
                  <a:srgbClr val="0000FF"/>
                </a:solidFill>
                <a:highlight>
                  <a:srgbClr val="FFFFFF"/>
                </a:highlight>
                <a:latin typeface="Courier New"/>
                <a:ea typeface="Courier New"/>
                <a:cs typeface="Courier New"/>
                <a:sym typeface="Courier New"/>
              </a:rPr>
              <a:t>AND</a:t>
            </a: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"T_S"</a:t>
            </a:r>
            <a:r>
              <a:rPr lang="en" sz="900">
                <a:solidFill>
                  <a:schemeClr val="dk1"/>
                </a:solidFill>
                <a:highlight>
                  <a:srgbClr val="FFFFFF"/>
                </a:highlight>
                <a:latin typeface="Courier New"/>
                <a:ea typeface="Courier New"/>
                <a:cs typeface="Courier New"/>
                <a:sym typeface="Courier New"/>
              </a:rPr>
              <a:t>.prop_id = </a:t>
            </a:r>
            <a:r>
              <a:rPr lang="en" sz="900">
                <a:solidFill>
                  <a:srgbClr val="09885A"/>
                </a:solidFill>
                <a:highlight>
                  <a:srgbClr val="FFFFFF"/>
                </a:highlight>
                <a:latin typeface="Courier New"/>
                <a:ea typeface="Courier New"/>
                <a:cs typeface="Courier New"/>
                <a:sym typeface="Courier New"/>
              </a:rPr>
              <a:t>4</a:t>
            </a:r>
            <a:endParaRPr sz="900">
              <a:solidFill>
                <a:srgbClr val="09885A"/>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LEFT OUTER JOIN</a:t>
            </a:r>
            <a:r>
              <a:rPr lang="en" sz="900">
                <a:solidFill>
                  <a:schemeClr val="dk1"/>
                </a:solidFill>
                <a:highlight>
                  <a:srgbClr val="FFFFFF"/>
                </a:highlight>
                <a:latin typeface="Courier New"/>
                <a:ea typeface="Courier New"/>
                <a:cs typeface="Courier New"/>
                <a:sym typeface="Courier New"/>
              </a:rPr>
              <a:t> mhd_data_standardbool </a:t>
            </a:r>
            <a:r>
              <a:rPr lang="en" sz="900">
                <a:solidFill>
                  <a:srgbClr val="0000FF"/>
                </a:solidFill>
                <a:highlight>
                  <a:srgbClr val="FFFFFF"/>
                </a:highlight>
                <a:latin typeface="Courier New"/>
                <a:ea typeface="Courier New"/>
                <a:cs typeface="Courier New"/>
                <a:sym typeface="Courier New"/>
              </a:rPr>
              <a:t>as</a:t>
            </a: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"T_R"</a:t>
            </a: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ON</a:t>
            </a:r>
            <a:r>
              <a:rPr lang="en" sz="900">
                <a:solidFill>
                  <a:schemeClr val="dk1"/>
                </a:solidFill>
                <a:highlight>
                  <a:srgbClr val="FFFFFF"/>
                </a:highlight>
                <a:latin typeface="Courier New"/>
                <a:ea typeface="Courier New"/>
                <a:cs typeface="Courier New"/>
                <a:sym typeface="Courier New"/>
              </a:rPr>
              <a:t> I.id = </a:t>
            </a:r>
            <a:r>
              <a:rPr lang="en" sz="900">
                <a:solidFill>
                  <a:srgbClr val="A31515"/>
                </a:solidFill>
                <a:highlight>
                  <a:srgbClr val="FFFFFF"/>
                </a:highlight>
                <a:latin typeface="Courier New"/>
                <a:ea typeface="Courier New"/>
                <a:cs typeface="Courier New"/>
                <a:sym typeface="Courier New"/>
              </a:rPr>
              <a:t>"T_R"</a:t>
            </a:r>
            <a:r>
              <a:rPr lang="en" sz="900">
                <a:solidFill>
                  <a:schemeClr val="dk1"/>
                </a:solidFill>
                <a:highlight>
                  <a:srgbClr val="FFFFFF"/>
                </a:highlight>
                <a:latin typeface="Courier New"/>
                <a:ea typeface="Courier New"/>
                <a:cs typeface="Courier New"/>
                <a:sym typeface="Courier New"/>
              </a:rPr>
              <a:t>.item_id</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AND</a:t>
            </a: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"T_R"</a:t>
            </a:r>
            <a:r>
              <a:rPr lang="en" sz="900">
                <a:solidFill>
                  <a:schemeClr val="dk1"/>
                </a:solidFill>
                <a:highlight>
                  <a:srgbClr val="FFFFFF"/>
                </a:highlight>
                <a:latin typeface="Courier New"/>
                <a:ea typeface="Courier New"/>
                <a:cs typeface="Courier New"/>
                <a:sym typeface="Courier New"/>
              </a:rPr>
              <a:t>.active </a:t>
            </a:r>
            <a:r>
              <a:rPr lang="en" sz="900">
                <a:solidFill>
                  <a:srgbClr val="0000FF"/>
                </a:solidFill>
                <a:highlight>
                  <a:srgbClr val="FFFFFF"/>
                </a:highlight>
                <a:latin typeface="Courier New"/>
                <a:ea typeface="Courier New"/>
                <a:cs typeface="Courier New"/>
                <a:sym typeface="Courier New"/>
              </a:rPr>
              <a:t>AND</a:t>
            </a: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"T_R"</a:t>
            </a:r>
            <a:r>
              <a:rPr lang="en" sz="900">
                <a:solidFill>
                  <a:schemeClr val="dk1"/>
                </a:solidFill>
                <a:highlight>
                  <a:srgbClr val="FFFFFF"/>
                </a:highlight>
                <a:latin typeface="Courier New"/>
                <a:ea typeface="Courier New"/>
                <a:cs typeface="Courier New"/>
                <a:sym typeface="Courier New"/>
              </a:rPr>
              <a:t>.prop_id = </a:t>
            </a:r>
            <a:r>
              <a:rPr lang="en" sz="900">
                <a:solidFill>
                  <a:srgbClr val="09885A"/>
                </a:solidFill>
                <a:highlight>
                  <a:srgbClr val="FFFFFF"/>
                </a:highlight>
                <a:latin typeface="Courier New"/>
                <a:ea typeface="Courier New"/>
                <a:cs typeface="Courier New"/>
                <a:sym typeface="Courier New"/>
              </a:rPr>
              <a:t>5</a:t>
            </a:r>
            <a:endParaRPr sz="900">
              <a:solidFill>
                <a:srgbClr val="09885A"/>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FF"/>
                </a:solidFill>
                <a:highlight>
                  <a:srgbClr val="FFFFFF"/>
                </a:highlight>
                <a:latin typeface="Courier New"/>
                <a:ea typeface="Courier New"/>
                <a:cs typeface="Courier New"/>
                <a:sym typeface="Courier New"/>
              </a:rPr>
              <a:t>ORDER BY</a:t>
            </a:r>
            <a:endParaRPr sz="900">
              <a:solidFill>
                <a:srgbClr val="0000FF"/>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"property_value_k"</a:t>
            </a: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ASC</a:t>
            </a: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"property_value_n"</a:t>
            </a: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ASC</a:t>
            </a: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"property_value_S"</a:t>
            </a: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ASC</a:t>
            </a: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"property_value_R"</a:t>
            </a: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ASC</a:t>
            </a:r>
            <a:endParaRPr sz="90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9"/>
          <p:cNvSpPr txBox="1"/>
          <p:nvPr/>
        </p:nvSpPr>
        <p:spPr>
          <a:xfrm>
            <a:off x="144075" y="47225"/>
            <a:ext cx="8681400" cy="4797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900">
                <a:solidFill>
                  <a:srgbClr val="0000FF"/>
                </a:solidFill>
                <a:highlight>
                  <a:srgbClr val="FFFFFF"/>
                </a:highlight>
                <a:latin typeface="Courier New"/>
                <a:ea typeface="Courier New"/>
                <a:cs typeface="Courier New"/>
                <a:sym typeface="Courier New"/>
              </a:rPr>
              <a:t>SELECT</a:t>
            </a:r>
            <a:endParaRPr sz="900">
              <a:solidFill>
                <a:srgbClr val="0000FF"/>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 </a:t>
            </a:r>
            <a:r>
              <a:rPr lang="en" sz="900">
                <a:solidFill>
                  <a:srgbClr val="008000"/>
                </a:solidFill>
                <a:highlight>
                  <a:srgbClr val="FFFFFF"/>
                </a:highlight>
                <a:latin typeface="Courier New"/>
                <a:ea typeface="Courier New"/>
                <a:cs typeface="Courier New"/>
                <a:sym typeface="Courier New"/>
              </a:rPr>
              <a:t>-- same as previous slide</a:t>
            </a:r>
            <a:endParaRPr sz="9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FF"/>
                </a:solidFill>
                <a:highlight>
                  <a:srgbClr val="FFFFFF"/>
                </a:highlight>
                <a:latin typeface="Courier New"/>
                <a:ea typeface="Courier New"/>
                <a:cs typeface="Courier New"/>
                <a:sym typeface="Courier New"/>
              </a:rPr>
              <a:t>FROM</a:t>
            </a:r>
            <a:endParaRPr sz="900">
              <a:solidFill>
                <a:srgbClr val="0000FF"/>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mhd_data_item </a:t>
            </a:r>
            <a:r>
              <a:rPr lang="en" sz="900">
                <a:solidFill>
                  <a:srgbClr val="0000FF"/>
                </a:solidFill>
                <a:highlight>
                  <a:srgbClr val="FFFFFF"/>
                </a:highlight>
                <a:latin typeface="Courier New"/>
                <a:ea typeface="Courier New"/>
                <a:cs typeface="Courier New"/>
                <a:sym typeface="Courier New"/>
              </a:rPr>
              <a:t>as</a:t>
            </a:r>
            <a:r>
              <a:rPr lang="en" sz="900">
                <a:solidFill>
                  <a:schemeClr val="dk1"/>
                </a:solidFill>
                <a:highlight>
                  <a:srgbClr val="FFFFFF"/>
                </a:highlight>
                <a:latin typeface="Courier New"/>
                <a:ea typeface="Courier New"/>
                <a:cs typeface="Courier New"/>
                <a:sym typeface="Courier New"/>
              </a:rPr>
              <a:t> I</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JOIN</a:t>
            </a:r>
            <a:r>
              <a:rPr lang="en" sz="900">
                <a:solidFill>
                  <a:schemeClr val="dk1"/>
                </a:solidFill>
                <a:highlight>
                  <a:srgbClr val="FFFFFF"/>
                </a:highlight>
                <a:latin typeface="Courier New"/>
                <a:ea typeface="Courier New"/>
                <a:cs typeface="Courier New"/>
                <a:sym typeface="Courier New"/>
              </a:rPr>
              <a:t> mhd_data_itemcollectionassociation </a:t>
            </a:r>
            <a:r>
              <a:rPr lang="en" sz="900">
                <a:solidFill>
                  <a:srgbClr val="0000FF"/>
                </a:solidFill>
                <a:highlight>
                  <a:srgbClr val="FFFFFF"/>
                </a:highlight>
                <a:latin typeface="Courier New"/>
                <a:ea typeface="Courier New"/>
                <a:cs typeface="Courier New"/>
                <a:sym typeface="Courier New"/>
              </a:rPr>
              <a:t>as</a:t>
            </a:r>
            <a:r>
              <a:rPr lang="en" sz="900">
                <a:solidFill>
                  <a:schemeClr val="dk1"/>
                </a:solidFill>
                <a:highlight>
                  <a:srgbClr val="FFFFFF"/>
                </a:highlight>
                <a:latin typeface="Courier New"/>
                <a:ea typeface="Courier New"/>
                <a:cs typeface="Courier New"/>
                <a:sym typeface="Courier New"/>
              </a:rPr>
              <a:t> CI </a:t>
            </a:r>
            <a:r>
              <a:rPr lang="en" sz="900">
                <a:solidFill>
                  <a:srgbClr val="0000FF"/>
                </a:solidFill>
                <a:highlight>
                  <a:srgbClr val="FFFFFF"/>
                </a:highlight>
                <a:latin typeface="Courier New"/>
                <a:ea typeface="Courier New"/>
                <a:cs typeface="Courier New"/>
                <a:sym typeface="Courier New"/>
              </a:rPr>
              <a:t>ON</a:t>
            </a:r>
            <a:r>
              <a:rPr lang="en" sz="900">
                <a:solidFill>
                  <a:schemeClr val="dk1"/>
                </a:solidFill>
                <a:highlight>
                  <a:srgbClr val="FFFFFF"/>
                </a:highlight>
                <a:latin typeface="Courier New"/>
                <a:ea typeface="Courier New"/>
                <a:cs typeface="Courier New"/>
                <a:sym typeface="Courier New"/>
              </a:rPr>
              <a:t> I.id = CI.item_id</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AND</a:t>
            </a:r>
            <a:r>
              <a:rPr lang="en" sz="900">
                <a:solidFill>
                  <a:schemeClr val="dk1"/>
                </a:solidFill>
                <a:highlight>
                  <a:srgbClr val="FFFFFF"/>
                </a:highlight>
                <a:latin typeface="Courier New"/>
                <a:ea typeface="Courier New"/>
                <a:cs typeface="Courier New"/>
                <a:sym typeface="Courier New"/>
              </a:rPr>
              <a:t> CI.collection_id = </a:t>
            </a:r>
            <a:r>
              <a:rPr lang="en" sz="900">
                <a:solidFill>
                  <a:srgbClr val="09885A"/>
                </a:solidFill>
                <a:highlight>
                  <a:srgbClr val="FFFFFF"/>
                </a:highlight>
                <a:latin typeface="Courier New"/>
                <a:ea typeface="Courier New"/>
                <a:cs typeface="Courier New"/>
                <a:sym typeface="Courier New"/>
              </a:rPr>
              <a:t>1</a:t>
            </a:r>
            <a:endParaRPr sz="900">
              <a:solidFill>
                <a:srgbClr val="09885A"/>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LEFT OUTER JOIN</a:t>
            </a:r>
            <a:r>
              <a:rPr lang="en" sz="900">
                <a:solidFill>
                  <a:schemeClr val="dk1"/>
                </a:solidFill>
                <a:highlight>
                  <a:srgbClr val="FFFFFF"/>
                </a:highlight>
                <a:latin typeface="Courier New"/>
                <a:ea typeface="Courier New"/>
                <a:cs typeface="Courier New"/>
                <a:sym typeface="Courier New"/>
              </a:rPr>
              <a:t> mhd_data_listasarray_standardint </a:t>
            </a:r>
            <a:r>
              <a:rPr lang="en" sz="900">
                <a:solidFill>
                  <a:srgbClr val="0000FF"/>
                </a:solidFill>
                <a:highlight>
                  <a:srgbClr val="FFFFFF"/>
                </a:highlight>
                <a:latin typeface="Courier New"/>
                <a:ea typeface="Courier New"/>
                <a:cs typeface="Courier New"/>
                <a:sym typeface="Courier New"/>
              </a:rPr>
              <a:t>as</a:t>
            </a: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"T_basis"</a:t>
            </a: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ON</a:t>
            </a:r>
            <a:r>
              <a:rPr lang="en" sz="900">
                <a:solidFill>
                  <a:schemeClr val="dk1"/>
                </a:solidFill>
                <a:highlight>
                  <a:srgbClr val="FFFFFF"/>
                </a:highlight>
                <a:latin typeface="Courier New"/>
                <a:ea typeface="Courier New"/>
                <a:cs typeface="Courier New"/>
                <a:sym typeface="Courier New"/>
              </a:rPr>
              <a:t> I.id = </a:t>
            </a:r>
            <a:r>
              <a:rPr lang="en" sz="900">
                <a:solidFill>
                  <a:srgbClr val="A31515"/>
                </a:solidFill>
                <a:highlight>
                  <a:srgbClr val="FFFFFF"/>
                </a:highlight>
                <a:latin typeface="Courier New"/>
                <a:ea typeface="Courier New"/>
                <a:cs typeface="Courier New"/>
                <a:sym typeface="Courier New"/>
              </a:rPr>
              <a:t>"T_basis"</a:t>
            </a:r>
            <a:r>
              <a:rPr lang="en" sz="900">
                <a:solidFill>
                  <a:schemeClr val="dk1"/>
                </a:solidFill>
                <a:highlight>
                  <a:srgbClr val="FFFFFF"/>
                </a:highlight>
                <a:latin typeface="Courier New"/>
                <a:ea typeface="Courier New"/>
                <a:cs typeface="Courier New"/>
                <a:sym typeface="Courier New"/>
              </a:rPr>
              <a:t>.item_id</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AND</a:t>
            </a: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"T_basis"</a:t>
            </a:r>
            <a:r>
              <a:rPr lang="en" sz="900">
                <a:solidFill>
                  <a:schemeClr val="dk1"/>
                </a:solidFill>
                <a:highlight>
                  <a:srgbClr val="FFFFFF"/>
                </a:highlight>
                <a:latin typeface="Courier New"/>
                <a:ea typeface="Courier New"/>
                <a:cs typeface="Courier New"/>
                <a:sym typeface="Courier New"/>
              </a:rPr>
              <a:t>.active </a:t>
            </a:r>
            <a:r>
              <a:rPr lang="en" sz="900">
                <a:solidFill>
                  <a:srgbClr val="0000FF"/>
                </a:solidFill>
                <a:highlight>
                  <a:srgbClr val="FFFFFF"/>
                </a:highlight>
                <a:latin typeface="Courier New"/>
                <a:ea typeface="Courier New"/>
                <a:cs typeface="Courier New"/>
                <a:sym typeface="Courier New"/>
              </a:rPr>
              <a:t>AND</a:t>
            </a: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"T_basis"</a:t>
            </a:r>
            <a:r>
              <a:rPr lang="en" sz="900">
                <a:solidFill>
                  <a:schemeClr val="dk1"/>
                </a:solidFill>
                <a:highlight>
                  <a:srgbClr val="FFFFFF"/>
                </a:highlight>
                <a:latin typeface="Courier New"/>
                <a:ea typeface="Courier New"/>
                <a:cs typeface="Courier New"/>
                <a:sym typeface="Courier New"/>
              </a:rPr>
              <a:t>.prop_id = </a:t>
            </a:r>
            <a:r>
              <a:rPr lang="en" sz="900">
                <a:solidFill>
                  <a:srgbClr val="09885A"/>
                </a:solidFill>
                <a:highlight>
                  <a:srgbClr val="FFFFFF"/>
                </a:highlight>
                <a:latin typeface="Courier New"/>
                <a:ea typeface="Courier New"/>
                <a:cs typeface="Courier New"/>
                <a:sym typeface="Courier New"/>
              </a:rPr>
              <a:t>1</a:t>
            </a:r>
            <a:endParaRPr sz="900">
              <a:solidFill>
                <a:srgbClr val="09885A"/>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LEFT OUTER JOIN</a:t>
            </a:r>
            <a:r>
              <a:rPr lang="en" sz="900">
                <a:solidFill>
                  <a:schemeClr val="dk1"/>
                </a:solidFill>
                <a:highlight>
                  <a:srgbClr val="FFFFFF"/>
                </a:highlight>
                <a:latin typeface="Courier New"/>
                <a:ea typeface="Courier New"/>
                <a:cs typeface="Courier New"/>
                <a:sym typeface="Courier New"/>
              </a:rPr>
              <a:t> mhd_data_standardint </a:t>
            </a:r>
            <a:r>
              <a:rPr lang="en" sz="900">
                <a:solidFill>
                  <a:srgbClr val="0000FF"/>
                </a:solidFill>
                <a:highlight>
                  <a:srgbClr val="FFFFFF"/>
                </a:highlight>
                <a:latin typeface="Courier New"/>
                <a:ea typeface="Courier New"/>
                <a:cs typeface="Courier New"/>
                <a:sym typeface="Courier New"/>
              </a:rPr>
              <a:t>as</a:t>
            </a: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"T_k"</a:t>
            </a: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ON</a:t>
            </a:r>
            <a:r>
              <a:rPr lang="en" sz="900">
                <a:solidFill>
                  <a:schemeClr val="dk1"/>
                </a:solidFill>
                <a:highlight>
                  <a:srgbClr val="FFFFFF"/>
                </a:highlight>
                <a:latin typeface="Courier New"/>
                <a:ea typeface="Courier New"/>
                <a:cs typeface="Courier New"/>
                <a:sym typeface="Courier New"/>
              </a:rPr>
              <a:t> I.id = </a:t>
            </a:r>
            <a:r>
              <a:rPr lang="en" sz="900">
                <a:solidFill>
                  <a:srgbClr val="A31515"/>
                </a:solidFill>
                <a:highlight>
                  <a:srgbClr val="FFFFFF"/>
                </a:highlight>
                <a:latin typeface="Courier New"/>
                <a:ea typeface="Courier New"/>
                <a:cs typeface="Courier New"/>
                <a:sym typeface="Courier New"/>
              </a:rPr>
              <a:t>"T_k"</a:t>
            </a:r>
            <a:r>
              <a:rPr lang="en" sz="900">
                <a:solidFill>
                  <a:schemeClr val="dk1"/>
                </a:solidFill>
                <a:highlight>
                  <a:srgbClr val="FFFFFF"/>
                </a:highlight>
                <a:latin typeface="Courier New"/>
                <a:ea typeface="Courier New"/>
                <a:cs typeface="Courier New"/>
                <a:sym typeface="Courier New"/>
              </a:rPr>
              <a:t>.item_id</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AND</a:t>
            </a: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"T_k"</a:t>
            </a:r>
            <a:r>
              <a:rPr lang="en" sz="900">
                <a:solidFill>
                  <a:schemeClr val="dk1"/>
                </a:solidFill>
                <a:highlight>
                  <a:srgbClr val="FFFFFF"/>
                </a:highlight>
                <a:latin typeface="Courier New"/>
                <a:ea typeface="Courier New"/>
                <a:cs typeface="Courier New"/>
                <a:sym typeface="Courier New"/>
              </a:rPr>
              <a:t>.active </a:t>
            </a:r>
            <a:r>
              <a:rPr lang="en" sz="900">
                <a:solidFill>
                  <a:srgbClr val="0000FF"/>
                </a:solidFill>
                <a:highlight>
                  <a:srgbClr val="FFFFFF"/>
                </a:highlight>
                <a:latin typeface="Courier New"/>
                <a:ea typeface="Courier New"/>
                <a:cs typeface="Courier New"/>
                <a:sym typeface="Courier New"/>
              </a:rPr>
              <a:t>AND</a:t>
            </a: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"T_k"</a:t>
            </a:r>
            <a:r>
              <a:rPr lang="en" sz="900">
                <a:solidFill>
                  <a:schemeClr val="dk1"/>
                </a:solidFill>
                <a:highlight>
                  <a:srgbClr val="FFFFFF"/>
                </a:highlight>
                <a:latin typeface="Courier New"/>
                <a:ea typeface="Courier New"/>
                <a:cs typeface="Courier New"/>
                <a:sym typeface="Courier New"/>
              </a:rPr>
              <a:t>.prop_id = </a:t>
            </a:r>
            <a:r>
              <a:rPr lang="en" sz="900">
                <a:solidFill>
                  <a:srgbClr val="09885A"/>
                </a:solidFill>
                <a:highlight>
                  <a:srgbClr val="FFFFFF"/>
                </a:highlight>
                <a:latin typeface="Courier New"/>
                <a:ea typeface="Courier New"/>
                <a:cs typeface="Courier New"/>
                <a:sym typeface="Courier New"/>
              </a:rPr>
              <a:t>2</a:t>
            </a:r>
            <a:endParaRPr sz="900">
              <a:solidFill>
                <a:srgbClr val="09885A"/>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LEFT OUTER JOIN</a:t>
            </a:r>
            <a:r>
              <a:rPr lang="en" sz="900">
                <a:solidFill>
                  <a:schemeClr val="dk1"/>
                </a:solidFill>
                <a:highlight>
                  <a:srgbClr val="FFFFFF"/>
                </a:highlight>
                <a:latin typeface="Courier New"/>
                <a:ea typeface="Courier New"/>
                <a:cs typeface="Courier New"/>
                <a:sym typeface="Courier New"/>
              </a:rPr>
              <a:t> mhd_data_standardint </a:t>
            </a:r>
            <a:r>
              <a:rPr lang="en" sz="900">
                <a:solidFill>
                  <a:srgbClr val="0000FF"/>
                </a:solidFill>
                <a:highlight>
                  <a:srgbClr val="FFFFFF"/>
                </a:highlight>
                <a:latin typeface="Courier New"/>
                <a:ea typeface="Courier New"/>
                <a:cs typeface="Courier New"/>
                <a:sym typeface="Courier New"/>
              </a:rPr>
              <a:t>as</a:t>
            </a: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"T_n"</a:t>
            </a: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ON</a:t>
            </a:r>
            <a:r>
              <a:rPr lang="en" sz="900">
                <a:solidFill>
                  <a:schemeClr val="dk1"/>
                </a:solidFill>
                <a:highlight>
                  <a:srgbClr val="FFFFFF"/>
                </a:highlight>
                <a:latin typeface="Courier New"/>
                <a:ea typeface="Courier New"/>
                <a:cs typeface="Courier New"/>
                <a:sym typeface="Courier New"/>
              </a:rPr>
              <a:t> I.id = </a:t>
            </a:r>
            <a:r>
              <a:rPr lang="en" sz="900">
                <a:solidFill>
                  <a:srgbClr val="A31515"/>
                </a:solidFill>
                <a:highlight>
                  <a:srgbClr val="FFFFFF"/>
                </a:highlight>
                <a:latin typeface="Courier New"/>
                <a:ea typeface="Courier New"/>
                <a:cs typeface="Courier New"/>
                <a:sym typeface="Courier New"/>
              </a:rPr>
              <a:t>"T_n"</a:t>
            </a:r>
            <a:r>
              <a:rPr lang="en" sz="900">
                <a:solidFill>
                  <a:schemeClr val="dk1"/>
                </a:solidFill>
                <a:highlight>
                  <a:srgbClr val="FFFFFF"/>
                </a:highlight>
                <a:latin typeface="Courier New"/>
                <a:ea typeface="Courier New"/>
                <a:cs typeface="Courier New"/>
                <a:sym typeface="Courier New"/>
              </a:rPr>
              <a:t>.item_id</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AND</a:t>
            </a: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"T_n"</a:t>
            </a:r>
            <a:r>
              <a:rPr lang="en" sz="900">
                <a:solidFill>
                  <a:schemeClr val="dk1"/>
                </a:solidFill>
                <a:highlight>
                  <a:srgbClr val="FFFFFF"/>
                </a:highlight>
                <a:latin typeface="Courier New"/>
                <a:ea typeface="Courier New"/>
                <a:cs typeface="Courier New"/>
                <a:sym typeface="Courier New"/>
              </a:rPr>
              <a:t>.active </a:t>
            </a:r>
            <a:r>
              <a:rPr lang="en" sz="900">
                <a:solidFill>
                  <a:srgbClr val="0000FF"/>
                </a:solidFill>
                <a:highlight>
                  <a:srgbClr val="FFFFFF"/>
                </a:highlight>
                <a:latin typeface="Courier New"/>
                <a:ea typeface="Courier New"/>
                <a:cs typeface="Courier New"/>
                <a:sym typeface="Courier New"/>
              </a:rPr>
              <a:t>AND</a:t>
            </a: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"T_n"</a:t>
            </a:r>
            <a:r>
              <a:rPr lang="en" sz="900">
                <a:solidFill>
                  <a:schemeClr val="dk1"/>
                </a:solidFill>
                <a:highlight>
                  <a:srgbClr val="FFFFFF"/>
                </a:highlight>
                <a:latin typeface="Courier New"/>
                <a:ea typeface="Courier New"/>
                <a:cs typeface="Courier New"/>
                <a:sym typeface="Courier New"/>
              </a:rPr>
              <a:t>.prop_id = </a:t>
            </a:r>
            <a:r>
              <a:rPr lang="en" sz="900">
                <a:solidFill>
                  <a:srgbClr val="09885A"/>
                </a:solidFill>
                <a:highlight>
                  <a:srgbClr val="FFFFFF"/>
                </a:highlight>
                <a:latin typeface="Courier New"/>
                <a:ea typeface="Courier New"/>
                <a:cs typeface="Courier New"/>
                <a:sym typeface="Courier New"/>
              </a:rPr>
              <a:t>3</a:t>
            </a:r>
            <a:endParaRPr sz="900">
              <a:solidFill>
                <a:srgbClr val="09885A"/>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LEFT OUTER JOIN</a:t>
            </a:r>
            <a:r>
              <a:rPr lang="en" sz="900">
                <a:solidFill>
                  <a:schemeClr val="dk1"/>
                </a:solidFill>
                <a:highlight>
                  <a:srgbClr val="FFFFFF"/>
                </a:highlight>
                <a:latin typeface="Courier New"/>
                <a:ea typeface="Courier New"/>
                <a:cs typeface="Courier New"/>
                <a:sym typeface="Courier New"/>
              </a:rPr>
              <a:t> mhd_data_standardbool </a:t>
            </a:r>
            <a:r>
              <a:rPr lang="en" sz="900">
                <a:solidFill>
                  <a:srgbClr val="0000FF"/>
                </a:solidFill>
                <a:highlight>
                  <a:srgbClr val="FFFFFF"/>
                </a:highlight>
                <a:latin typeface="Courier New"/>
                <a:ea typeface="Courier New"/>
                <a:cs typeface="Courier New"/>
                <a:sym typeface="Courier New"/>
              </a:rPr>
              <a:t>as</a:t>
            </a: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"T_S"</a:t>
            </a: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ON</a:t>
            </a:r>
            <a:r>
              <a:rPr lang="en" sz="900">
                <a:solidFill>
                  <a:schemeClr val="dk1"/>
                </a:solidFill>
                <a:highlight>
                  <a:srgbClr val="FFFFFF"/>
                </a:highlight>
                <a:latin typeface="Courier New"/>
                <a:ea typeface="Courier New"/>
                <a:cs typeface="Courier New"/>
                <a:sym typeface="Courier New"/>
              </a:rPr>
              <a:t> I.id = </a:t>
            </a:r>
            <a:r>
              <a:rPr lang="en" sz="900">
                <a:solidFill>
                  <a:srgbClr val="A31515"/>
                </a:solidFill>
                <a:highlight>
                  <a:srgbClr val="FFFFFF"/>
                </a:highlight>
                <a:latin typeface="Courier New"/>
                <a:ea typeface="Courier New"/>
                <a:cs typeface="Courier New"/>
                <a:sym typeface="Courier New"/>
              </a:rPr>
              <a:t>"T_S"</a:t>
            </a:r>
            <a:r>
              <a:rPr lang="en" sz="900">
                <a:solidFill>
                  <a:schemeClr val="dk1"/>
                </a:solidFill>
                <a:highlight>
                  <a:srgbClr val="FFFFFF"/>
                </a:highlight>
                <a:latin typeface="Courier New"/>
                <a:ea typeface="Courier New"/>
                <a:cs typeface="Courier New"/>
                <a:sym typeface="Courier New"/>
              </a:rPr>
              <a:t>.item_id</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AND</a:t>
            </a: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"T_S"</a:t>
            </a:r>
            <a:r>
              <a:rPr lang="en" sz="900">
                <a:solidFill>
                  <a:schemeClr val="dk1"/>
                </a:solidFill>
                <a:highlight>
                  <a:srgbClr val="FFFFFF"/>
                </a:highlight>
                <a:latin typeface="Courier New"/>
                <a:ea typeface="Courier New"/>
                <a:cs typeface="Courier New"/>
                <a:sym typeface="Courier New"/>
              </a:rPr>
              <a:t>.active </a:t>
            </a:r>
            <a:r>
              <a:rPr lang="en" sz="900">
                <a:solidFill>
                  <a:srgbClr val="0000FF"/>
                </a:solidFill>
                <a:highlight>
                  <a:srgbClr val="FFFFFF"/>
                </a:highlight>
                <a:latin typeface="Courier New"/>
                <a:ea typeface="Courier New"/>
                <a:cs typeface="Courier New"/>
                <a:sym typeface="Courier New"/>
              </a:rPr>
              <a:t>AND</a:t>
            </a: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"T_S"</a:t>
            </a:r>
            <a:r>
              <a:rPr lang="en" sz="900">
                <a:solidFill>
                  <a:schemeClr val="dk1"/>
                </a:solidFill>
                <a:highlight>
                  <a:srgbClr val="FFFFFF"/>
                </a:highlight>
                <a:latin typeface="Courier New"/>
                <a:ea typeface="Courier New"/>
                <a:cs typeface="Courier New"/>
                <a:sym typeface="Courier New"/>
              </a:rPr>
              <a:t>.prop_id = </a:t>
            </a:r>
            <a:r>
              <a:rPr lang="en" sz="900">
                <a:solidFill>
                  <a:srgbClr val="09885A"/>
                </a:solidFill>
                <a:highlight>
                  <a:srgbClr val="FFFFFF"/>
                </a:highlight>
                <a:latin typeface="Courier New"/>
                <a:ea typeface="Courier New"/>
                <a:cs typeface="Courier New"/>
                <a:sym typeface="Courier New"/>
              </a:rPr>
              <a:t>4</a:t>
            </a:r>
            <a:endParaRPr sz="900">
              <a:solidFill>
                <a:srgbClr val="09885A"/>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LEFT OUTER JOIN</a:t>
            </a:r>
            <a:r>
              <a:rPr lang="en" sz="900">
                <a:solidFill>
                  <a:schemeClr val="dk1"/>
                </a:solidFill>
                <a:highlight>
                  <a:srgbClr val="FFFFFF"/>
                </a:highlight>
                <a:latin typeface="Courier New"/>
                <a:ea typeface="Courier New"/>
                <a:cs typeface="Courier New"/>
                <a:sym typeface="Courier New"/>
              </a:rPr>
              <a:t> mhd_data_standardbool </a:t>
            </a:r>
            <a:r>
              <a:rPr lang="en" sz="900">
                <a:solidFill>
                  <a:srgbClr val="0000FF"/>
                </a:solidFill>
                <a:highlight>
                  <a:srgbClr val="FFFFFF"/>
                </a:highlight>
                <a:latin typeface="Courier New"/>
                <a:ea typeface="Courier New"/>
                <a:cs typeface="Courier New"/>
                <a:sym typeface="Courier New"/>
              </a:rPr>
              <a:t>as</a:t>
            </a: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"T_R"</a:t>
            </a: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ON</a:t>
            </a:r>
            <a:r>
              <a:rPr lang="en" sz="900">
                <a:solidFill>
                  <a:schemeClr val="dk1"/>
                </a:solidFill>
                <a:highlight>
                  <a:srgbClr val="FFFFFF"/>
                </a:highlight>
                <a:latin typeface="Courier New"/>
                <a:ea typeface="Courier New"/>
                <a:cs typeface="Courier New"/>
                <a:sym typeface="Courier New"/>
              </a:rPr>
              <a:t> I.id = </a:t>
            </a:r>
            <a:r>
              <a:rPr lang="en" sz="900">
                <a:solidFill>
                  <a:srgbClr val="A31515"/>
                </a:solidFill>
                <a:highlight>
                  <a:srgbClr val="FFFFFF"/>
                </a:highlight>
                <a:latin typeface="Courier New"/>
                <a:ea typeface="Courier New"/>
                <a:cs typeface="Courier New"/>
                <a:sym typeface="Courier New"/>
              </a:rPr>
              <a:t>"T_R"</a:t>
            </a:r>
            <a:r>
              <a:rPr lang="en" sz="900">
                <a:solidFill>
                  <a:schemeClr val="dk1"/>
                </a:solidFill>
                <a:highlight>
                  <a:srgbClr val="FFFFFF"/>
                </a:highlight>
                <a:latin typeface="Courier New"/>
                <a:ea typeface="Courier New"/>
                <a:cs typeface="Courier New"/>
                <a:sym typeface="Courier New"/>
              </a:rPr>
              <a:t>.item_id</a:t>
            </a:r>
            <a:endParaRPr sz="9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AND</a:t>
            </a: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"T_R"</a:t>
            </a:r>
            <a:r>
              <a:rPr lang="en" sz="900">
                <a:solidFill>
                  <a:schemeClr val="dk1"/>
                </a:solidFill>
                <a:highlight>
                  <a:srgbClr val="FFFFFF"/>
                </a:highlight>
                <a:latin typeface="Courier New"/>
                <a:ea typeface="Courier New"/>
                <a:cs typeface="Courier New"/>
                <a:sym typeface="Courier New"/>
              </a:rPr>
              <a:t>.active </a:t>
            </a:r>
            <a:r>
              <a:rPr lang="en" sz="900">
                <a:solidFill>
                  <a:srgbClr val="0000FF"/>
                </a:solidFill>
                <a:highlight>
                  <a:srgbClr val="FFFFFF"/>
                </a:highlight>
                <a:latin typeface="Courier New"/>
                <a:ea typeface="Courier New"/>
                <a:cs typeface="Courier New"/>
                <a:sym typeface="Courier New"/>
              </a:rPr>
              <a:t>AND</a:t>
            </a: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"T_R"</a:t>
            </a:r>
            <a:r>
              <a:rPr lang="en" sz="900">
                <a:solidFill>
                  <a:schemeClr val="dk1"/>
                </a:solidFill>
                <a:highlight>
                  <a:srgbClr val="FFFFFF"/>
                </a:highlight>
                <a:latin typeface="Courier New"/>
                <a:ea typeface="Courier New"/>
                <a:cs typeface="Courier New"/>
                <a:sym typeface="Courier New"/>
              </a:rPr>
              <a:t>.prop_id = </a:t>
            </a:r>
            <a:r>
              <a:rPr lang="en" sz="900">
                <a:solidFill>
                  <a:srgbClr val="09885A"/>
                </a:solidFill>
                <a:highlight>
                  <a:srgbClr val="FFFFFF"/>
                </a:highlight>
                <a:latin typeface="Courier New"/>
                <a:ea typeface="Courier New"/>
                <a:cs typeface="Courier New"/>
                <a:sym typeface="Courier New"/>
              </a:rPr>
              <a:t>5</a:t>
            </a:r>
            <a:endParaRPr sz="900">
              <a:solidFill>
                <a:srgbClr val="09885A"/>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FF"/>
                </a:solidFill>
                <a:highlight>
                  <a:srgbClr val="FFFFFF"/>
                </a:highlight>
                <a:latin typeface="Courier New"/>
                <a:ea typeface="Courier New"/>
                <a:cs typeface="Courier New"/>
                <a:sym typeface="Courier New"/>
              </a:rPr>
              <a:t>WHERE</a:t>
            </a:r>
            <a:endParaRPr sz="900">
              <a:solidFill>
                <a:srgbClr val="0000FF"/>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"T_k"</a:t>
            </a:r>
            <a:r>
              <a:rPr lang="en" sz="900">
                <a:solidFill>
                  <a:schemeClr val="dk1"/>
                </a:solidFill>
                <a:highlight>
                  <a:srgbClr val="FFFFFF"/>
                </a:highlight>
                <a:latin typeface="Courier New"/>
                <a:ea typeface="Courier New"/>
                <a:cs typeface="Courier New"/>
                <a:sym typeface="Courier New"/>
              </a:rPr>
              <a:t>.</a:t>
            </a:r>
            <a:r>
              <a:rPr lang="en" sz="900">
                <a:solidFill>
                  <a:srgbClr val="0000FF"/>
                </a:solidFill>
                <a:highlight>
                  <a:srgbClr val="FFFFFF"/>
                </a:highlight>
                <a:latin typeface="Courier New"/>
                <a:ea typeface="Courier New"/>
                <a:cs typeface="Courier New"/>
                <a:sym typeface="Courier New"/>
              </a:rPr>
              <a:t>value</a:t>
            </a:r>
            <a:r>
              <a:rPr lang="en" sz="900">
                <a:solidFill>
                  <a:schemeClr val="dk1"/>
                </a:solidFill>
                <a:highlight>
                  <a:srgbClr val="FFFFFF"/>
                </a:highlight>
                <a:latin typeface="Courier New"/>
                <a:ea typeface="Courier New"/>
                <a:cs typeface="Courier New"/>
                <a:sym typeface="Courier New"/>
              </a:rPr>
              <a:t> &lt; </a:t>
            </a:r>
            <a:r>
              <a:rPr lang="en" sz="900">
                <a:solidFill>
                  <a:srgbClr val="09885A"/>
                </a:solidFill>
                <a:highlight>
                  <a:srgbClr val="FFFFFF"/>
                </a:highlight>
                <a:latin typeface="Courier New"/>
                <a:ea typeface="Courier New"/>
                <a:cs typeface="Courier New"/>
                <a:sym typeface="Courier New"/>
              </a:rPr>
              <a:t>3</a:t>
            </a:r>
            <a:endParaRPr sz="900">
              <a:solidFill>
                <a:srgbClr val="09885A"/>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00FF"/>
                </a:solidFill>
                <a:highlight>
                  <a:srgbClr val="FFFFFF"/>
                </a:highlight>
                <a:latin typeface="Courier New"/>
                <a:ea typeface="Courier New"/>
                <a:cs typeface="Courier New"/>
                <a:sym typeface="Courier New"/>
              </a:rPr>
              <a:t>ORDER BY</a:t>
            </a:r>
            <a:endParaRPr sz="900">
              <a:solidFill>
                <a:srgbClr val="0000FF"/>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"property_value_k"</a:t>
            </a: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ASC</a:t>
            </a: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"property_value_n"</a:t>
            </a: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ASC</a:t>
            </a: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"property_value_S"</a:t>
            </a: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ASC</a:t>
            </a: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"property_value_R"</a:t>
            </a:r>
            <a:r>
              <a:rPr lang="en" sz="900">
                <a:solidFill>
                  <a:schemeClr val="dk1"/>
                </a:solidFill>
                <a:highlight>
                  <a:srgbClr val="FFFFFF"/>
                </a:highlight>
                <a:latin typeface="Courier New"/>
                <a:ea typeface="Courier New"/>
                <a:cs typeface="Courier New"/>
                <a:sym typeface="Courier New"/>
              </a:rPr>
              <a:t> </a:t>
            </a:r>
            <a:r>
              <a:rPr lang="en" sz="900">
                <a:solidFill>
                  <a:srgbClr val="0000FF"/>
                </a:solidFill>
                <a:highlight>
                  <a:srgbClr val="FFFFFF"/>
                </a:highlight>
                <a:latin typeface="Courier New"/>
                <a:ea typeface="Courier New"/>
                <a:cs typeface="Courier New"/>
                <a:sym typeface="Courier New"/>
              </a:rPr>
              <a:t>ASC</a:t>
            </a:r>
            <a:endParaRPr sz="90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nvSpPr>
        <p:spPr>
          <a:xfrm>
            <a:off x="237325" y="167525"/>
            <a:ext cx="7259400" cy="534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towiesin@class:/opt/class.kwarc.info/info.mathhub.data$ sudo docker-compose run --rm -e PGPASSWORD=postgres --workdir /data/sql mhd time psql -h postgres -d postgres -U postgres --single-transaction -f /data/sql/data.sql</a:t>
            </a:r>
            <a:endParaRPr sz="1200"/>
          </a:p>
          <a:p>
            <a:pPr indent="0" lvl="0" marL="0" rtl="0" algn="l">
              <a:lnSpc>
                <a:spcPct val="115000"/>
              </a:lnSpc>
              <a:spcBef>
                <a:spcPts val="0"/>
              </a:spcBef>
              <a:spcAft>
                <a:spcPts val="0"/>
              </a:spcAft>
              <a:buNone/>
            </a:pPr>
            <a:r>
              <a:rPr lang="en" sz="1200"/>
              <a:t>Starting infomathhubdata_postgres_1 ... done</a:t>
            </a:r>
            <a:endParaRPr sz="1200"/>
          </a:p>
          <a:p>
            <a:pPr indent="0" lvl="0" marL="0" rtl="0" algn="l">
              <a:lnSpc>
                <a:spcPct val="115000"/>
              </a:lnSpc>
              <a:spcBef>
                <a:spcPts val="0"/>
              </a:spcBef>
              <a:spcAft>
                <a:spcPts val="0"/>
              </a:spcAft>
              <a:buNone/>
            </a:pPr>
            <a:r>
              <a:rPr lang="en" sz="1200"/>
              <a:t>Detected postgres backend, waiting for server to connect.</a:t>
            </a:r>
            <a:endParaRPr sz="1200"/>
          </a:p>
          <a:p>
            <a:pPr indent="0" lvl="0" marL="0" rtl="0" algn="l">
              <a:lnSpc>
                <a:spcPct val="115000"/>
              </a:lnSpc>
              <a:spcBef>
                <a:spcPts val="0"/>
              </a:spcBef>
              <a:spcAft>
                <a:spcPts val="0"/>
              </a:spcAft>
              <a:buNone/>
            </a:pPr>
            <a:r>
              <a:rPr lang="en" sz="1200"/>
              <a:t>python: can't open file 'manage.py': [Errno 2] No such file or directory</a:t>
            </a:r>
            <a:endParaRPr sz="1200"/>
          </a:p>
          <a:p>
            <a:pPr indent="0" lvl="0" marL="0" rtl="0" algn="l">
              <a:lnSpc>
                <a:spcPct val="115000"/>
              </a:lnSpc>
              <a:spcBef>
                <a:spcPts val="0"/>
              </a:spcBef>
              <a:spcAft>
                <a:spcPts val="0"/>
              </a:spcAft>
              <a:buNone/>
            </a:pPr>
            <a:r>
              <a:rPr lang="en" sz="1200"/>
              <a:t>COPY 1</a:t>
            </a:r>
            <a:endParaRPr sz="1200"/>
          </a:p>
          <a:p>
            <a:pPr indent="0" lvl="0" marL="0" rtl="0" algn="l">
              <a:lnSpc>
                <a:spcPct val="115000"/>
              </a:lnSpc>
              <a:spcBef>
                <a:spcPts val="0"/>
              </a:spcBef>
              <a:spcAft>
                <a:spcPts val="0"/>
              </a:spcAft>
              <a:buNone/>
            </a:pPr>
            <a:r>
              <a:rPr lang="en" sz="1200"/>
              <a:t>COPY 11759677</a:t>
            </a:r>
            <a:endParaRPr sz="1200"/>
          </a:p>
          <a:p>
            <a:pPr indent="0" lvl="0" marL="0" rtl="0" algn="l">
              <a:lnSpc>
                <a:spcPct val="115000"/>
              </a:lnSpc>
              <a:spcBef>
                <a:spcPts val="0"/>
              </a:spcBef>
              <a:spcAft>
                <a:spcPts val="0"/>
              </a:spcAft>
              <a:buNone/>
            </a:pPr>
            <a:r>
              <a:rPr lang="en" sz="1200"/>
              <a:t>COPY 11759677</a:t>
            </a:r>
            <a:endParaRPr sz="1200"/>
          </a:p>
          <a:p>
            <a:pPr indent="0" lvl="0" marL="0" rtl="0" algn="l">
              <a:lnSpc>
                <a:spcPct val="115000"/>
              </a:lnSpc>
              <a:spcBef>
                <a:spcPts val="0"/>
              </a:spcBef>
              <a:spcAft>
                <a:spcPts val="0"/>
              </a:spcAft>
              <a:buNone/>
            </a:pPr>
            <a:r>
              <a:rPr lang="en" sz="1200"/>
              <a:t>COPY 11759677</a:t>
            </a:r>
            <a:endParaRPr sz="1200"/>
          </a:p>
          <a:p>
            <a:pPr indent="0" lvl="0" marL="0" rtl="0" algn="l">
              <a:lnSpc>
                <a:spcPct val="115000"/>
              </a:lnSpc>
              <a:spcBef>
                <a:spcPts val="0"/>
              </a:spcBef>
              <a:spcAft>
                <a:spcPts val="0"/>
              </a:spcAft>
              <a:buNone/>
            </a:pPr>
            <a:r>
              <a:rPr lang="en" sz="1200"/>
              <a:t>COPY 11759677</a:t>
            </a:r>
            <a:endParaRPr sz="1200"/>
          </a:p>
          <a:p>
            <a:pPr indent="0" lvl="0" marL="0" rtl="0" algn="l">
              <a:lnSpc>
                <a:spcPct val="115000"/>
              </a:lnSpc>
              <a:spcBef>
                <a:spcPts val="0"/>
              </a:spcBef>
              <a:spcAft>
                <a:spcPts val="0"/>
              </a:spcAft>
              <a:buNone/>
            </a:pPr>
            <a:r>
              <a:rPr lang="en" sz="1200"/>
              <a:t>COPY 11759677</a:t>
            </a:r>
            <a:endParaRPr sz="1200"/>
          </a:p>
          <a:p>
            <a:pPr indent="0" lvl="0" marL="0" rtl="0" algn="l">
              <a:lnSpc>
                <a:spcPct val="115000"/>
              </a:lnSpc>
              <a:spcBef>
                <a:spcPts val="0"/>
              </a:spcBef>
              <a:spcAft>
                <a:spcPts val="0"/>
              </a:spcAft>
              <a:buNone/>
            </a:pPr>
            <a:r>
              <a:rPr lang="en" sz="1200"/>
              <a:t>COPY 11759677</a:t>
            </a:r>
            <a:endParaRPr sz="1200"/>
          </a:p>
          <a:p>
            <a:pPr indent="0" lvl="0" marL="0" rtl="0" algn="l">
              <a:lnSpc>
                <a:spcPct val="115000"/>
              </a:lnSpc>
              <a:spcBef>
                <a:spcPts val="0"/>
              </a:spcBef>
              <a:spcAft>
                <a:spcPts val="0"/>
              </a:spcAft>
              <a:buNone/>
            </a:pPr>
            <a:r>
              <a:rPr lang="en" sz="1200"/>
              <a:t>COPY 11759677</a:t>
            </a:r>
            <a:endParaRPr sz="1200"/>
          </a:p>
          <a:p>
            <a:pPr indent="0" lvl="0" marL="0" rtl="0" algn="l">
              <a:lnSpc>
                <a:spcPct val="115000"/>
              </a:lnSpc>
              <a:spcBef>
                <a:spcPts val="0"/>
              </a:spcBef>
              <a:spcAft>
                <a:spcPts val="0"/>
              </a:spcAft>
              <a:buNone/>
            </a:pPr>
            <a:r>
              <a:rPr lang="en" sz="1200"/>
              <a:t>COPY 11759677</a:t>
            </a:r>
            <a:endParaRPr sz="1200"/>
          </a:p>
          <a:p>
            <a:pPr indent="0" lvl="0" marL="0" rtl="0" algn="l">
              <a:lnSpc>
                <a:spcPct val="115000"/>
              </a:lnSpc>
              <a:spcBef>
                <a:spcPts val="0"/>
              </a:spcBef>
              <a:spcAft>
                <a:spcPts val="0"/>
              </a:spcAft>
              <a:buNone/>
            </a:pPr>
            <a:r>
              <a:rPr lang="en" sz="1200"/>
              <a:t>COPY 11759677</a:t>
            </a:r>
            <a:endParaRPr sz="1200"/>
          </a:p>
          <a:p>
            <a:pPr indent="0" lvl="0" marL="0" rtl="0" algn="l">
              <a:lnSpc>
                <a:spcPct val="115000"/>
              </a:lnSpc>
              <a:spcBef>
                <a:spcPts val="0"/>
              </a:spcBef>
              <a:spcAft>
                <a:spcPts val="0"/>
              </a:spcAft>
              <a:buNone/>
            </a:pPr>
            <a:r>
              <a:rPr lang="en" sz="1200"/>
              <a:t>COPY 11759677</a:t>
            </a:r>
            <a:endParaRPr sz="1200"/>
          </a:p>
          <a:p>
            <a:pPr indent="0" lvl="0" marL="0" rtl="0" algn="l">
              <a:lnSpc>
                <a:spcPct val="115000"/>
              </a:lnSpc>
              <a:spcBef>
                <a:spcPts val="0"/>
              </a:spcBef>
              <a:spcAft>
                <a:spcPts val="0"/>
              </a:spcAft>
              <a:buNone/>
            </a:pPr>
            <a:r>
              <a:rPr lang="en" sz="1200"/>
              <a:t>COPY 11759677</a:t>
            </a:r>
            <a:endParaRPr sz="1200"/>
          </a:p>
          <a:p>
            <a:pPr indent="0" lvl="0" marL="0" rtl="0" algn="l">
              <a:lnSpc>
                <a:spcPct val="115000"/>
              </a:lnSpc>
              <a:spcBef>
                <a:spcPts val="0"/>
              </a:spcBef>
              <a:spcAft>
                <a:spcPts val="0"/>
              </a:spcAft>
              <a:buNone/>
            </a:pPr>
            <a:r>
              <a:rPr lang="en" sz="1200"/>
              <a:t>real    27h 32m 39s</a:t>
            </a:r>
            <a:endParaRPr sz="1200"/>
          </a:p>
          <a:p>
            <a:pPr indent="0" lvl="0" marL="0" rtl="0" algn="l">
              <a:lnSpc>
                <a:spcPct val="115000"/>
              </a:lnSpc>
              <a:spcBef>
                <a:spcPts val="0"/>
              </a:spcBef>
              <a:spcAft>
                <a:spcPts val="0"/>
              </a:spcAft>
              <a:buNone/>
            </a:pPr>
            <a:r>
              <a:rPr lang="en" sz="1200"/>
              <a:t>user    0m 59.21s</a:t>
            </a:r>
            <a:endParaRPr sz="1200"/>
          </a:p>
          <a:p>
            <a:pPr indent="0" lvl="0" marL="0" rtl="0" algn="l">
              <a:lnSpc>
                <a:spcPct val="115000"/>
              </a:lnSpc>
              <a:spcBef>
                <a:spcPts val="0"/>
              </a:spcBef>
              <a:spcAft>
                <a:spcPts val="0"/>
              </a:spcAft>
              <a:buNone/>
            </a:pPr>
            <a:r>
              <a:rPr lang="en" sz="1200"/>
              <a:t>sys     0m 39.61s</a:t>
            </a:r>
            <a:endParaRPr sz="1200"/>
          </a:p>
          <a:p>
            <a:pPr indent="0" lvl="0" marL="0" rtl="0" algn="l">
              <a:lnSpc>
                <a:spcPct val="115000"/>
              </a:lnSpc>
              <a:spcBef>
                <a:spcPts val="0"/>
              </a:spcBef>
              <a:spcAft>
                <a:spcPts val="0"/>
              </a:spcAft>
              <a:buNone/>
            </a:pPr>
            <a:r>
              <a:rPr lang="en" sz="1200"/>
              <a:t>towiesin@class:/opt/class.kwarc.info/info.mathhub.data$</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5430803" y="445025"/>
            <a:ext cx="340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Datum</a:t>
            </a:r>
            <a:endParaRPr/>
          </a:p>
        </p:txBody>
      </p:sp>
      <p:sp>
        <p:nvSpPr>
          <p:cNvPr id="66" name="Google Shape;66;p15"/>
          <p:cNvSpPr txBox="1"/>
          <p:nvPr>
            <p:ph idx="2" type="body"/>
          </p:nvPr>
        </p:nvSpPr>
        <p:spPr>
          <a:xfrm>
            <a:off x="5430550" y="1152475"/>
            <a:ext cx="3401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the atomic concept in the system.</a:t>
            </a:r>
            <a:endParaRPr b="1"/>
          </a:p>
          <a:p>
            <a:pPr indent="0" lvl="0" marL="0" rtl="0" algn="l">
              <a:spcBef>
                <a:spcPts val="0"/>
              </a:spcBef>
              <a:spcAft>
                <a:spcPts val="0"/>
              </a:spcAft>
              <a:buNone/>
            </a:pPr>
            <a:r>
              <a:rPr lang="en"/>
              <a:t>Every datum belongs to a dataset. It gives a value for some property of some item. It has a provenance and is represented with a codec. We can not eliminate the possibility of encountering more than one value for a property of an item—this could happen due to a computational error.</a:t>
            </a:r>
            <a:endParaRPr/>
          </a:p>
        </p:txBody>
      </p:sp>
      <p:pic>
        <p:nvPicPr>
          <p:cNvPr id="67" name="Google Shape;67;p15"/>
          <p:cNvPicPr preferRelativeResize="0"/>
          <p:nvPr/>
        </p:nvPicPr>
        <p:blipFill>
          <a:blip r:embed="rId3">
            <a:alphaModFix/>
          </a:blip>
          <a:stretch>
            <a:fillRect/>
          </a:stretch>
        </p:blipFill>
        <p:spPr>
          <a:xfrm>
            <a:off x="311700" y="1152475"/>
            <a:ext cx="4520701" cy="278748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5430803" y="445025"/>
            <a:ext cx="340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73" name="Google Shape;73;p16"/>
          <p:cNvSpPr txBox="1"/>
          <p:nvPr>
            <p:ph idx="2" type="body"/>
          </p:nvPr>
        </p:nvSpPr>
        <p:spPr>
          <a:xfrm>
            <a:off x="5430550" y="1152475"/>
            <a:ext cx="3401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t>
            </a:r>
            <a:r>
              <a:rPr b="1" lang="en"/>
              <a:t> a single research product and consists of a set of single data items (datums).</a:t>
            </a:r>
            <a:endParaRPr b="1"/>
          </a:p>
          <a:p>
            <a:pPr indent="0" lvl="0" marL="0" rtl="0" algn="l">
              <a:spcBef>
                <a:spcPts val="0"/>
              </a:spcBef>
              <a:spcAft>
                <a:spcPts val="0"/>
              </a:spcAft>
              <a:buNone/>
            </a:pPr>
            <a:r>
              <a:rPr lang="en"/>
              <a:t>It combines information about the items, the properties each item has, which codecs are used to encode the actual values, and finally, the provenances of all data contained in it. The datasets can overlap non-trivially.</a:t>
            </a:r>
            <a:endParaRPr/>
          </a:p>
        </p:txBody>
      </p:sp>
      <p:pic>
        <p:nvPicPr>
          <p:cNvPr id="74" name="Google Shape;74;p16"/>
          <p:cNvPicPr preferRelativeResize="0"/>
          <p:nvPr/>
        </p:nvPicPr>
        <p:blipFill>
          <a:blip r:embed="rId3">
            <a:alphaModFix/>
          </a:blip>
          <a:stretch>
            <a:fillRect/>
          </a:stretch>
        </p:blipFill>
        <p:spPr>
          <a:xfrm>
            <a:off x="311700" y="1152475"/>
            <a:ext cx="4520701" cy="278748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5430803" y="445025"/>
            <a:ext cx="340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Item</a:t>
            </a:r>
            <a:endParaRPr/>
          </a:p>
        </p:txBody>
      </p:sp>
      <p:sp>
        <p:nvSpPr>
          <p:cNvPr id="80" name="Google Shape;80;p17"/>
          <p:cNvSpPr txBox="1"/>
          <p:nvPr>
            <p:ph idx="2" type="body"/>
          </p:nvPr>
        </p:nvSpPr>
        <p:spPr>
          <a:xfrm>
            <a:off x="5430550" y="1152475"/>
            <a:ext cx="3401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s</a:t>
            </a:r>
            <a:r>
              <a:rPr b="1" lang="en"/>
              <a:t>ingle mathematical object, represented in the system simply by a unique identifier.</a:t>
            </a:r>
            <a:endParaRPr b="1"/>
          </a:p>
          <a:p>
            <a:pPr indent="0" lvl="0" marL="0" rtl="0" algn="l">
              <a:spcBef>
                <a:spcPts val="0"/>
              </a:spcBef>
              <a:spcAft>
                <a:spcPts val="0"/>
              </a:spcAft>
              <a:buNone/>
            </a:pPr>
            <a:r>
              <a:rPr lang="en"/>
              <a:t>Examples of these include groups, graphs, lattices, and other complex mathematical objects. An item can belong to more than one dataset: the Petersen graph naturally appears in both previously mentioned censuses.</a:t>
            </a:r>
            <a:endParaRPr/>
          </a:p>
          <a:p>
            <a:pPr indent="0" lvl="0" marL="0" rtl="0" algn="l">
              <a:spcBef>
                <a:spcPts val="0"/>
              </a:spcBef>
              <a:spcAft>
                <a:spcPts val="0"/>
              </a:spcAft>
              <a:buNone/>
            </a:pPr>
            <a:r>
              <a:t/>
            </a:r>
            <a:endParaRPr/>
          </a:p>
        </p:txBody>
      </p:sp>
      <p:pic>
        <p:nvPicPr>
          <p:cNvPr id="81" name="Google Shape;81;p17"/>
          <p:cNvPicPr preferRelativeResize="0"/>
          <p:nvPr/>
        </p:nvPicPr>
        <p:blipFill>
          <a:blip r:embed="rId3">
            <a:alphaModFix/>
          </a:blip>
          <a:stretch>
            <a:fillRect/>
          </a:stretch>
        </p:blipFill>
        <p:spPr>
          <a:xfrm>
            <a:off x="311700" y="1152475"/>
            <a:ext cx="4520701" cy="278748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5430803" y="445025"/>
            <a:ext cx="340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Provenance</a:t>
            </a:r>
            <a:endParaRPr/>
          </a:p>
        </p:txBody>
      </p:sp>
      <p:sp>
        <p:nvSpPr>
          <p:cNvPr id="87" name="Google Shape;87;p18"/>
          <p:cNvSpPr txBox="1"/>
          <p:nvPr>
            <p:ph idx="2" type="body"/>
          </p:nvPr>
        </p:nvSpPr>
        <p:spPr>
          <a:xfrm>
            <a:off x="5430550" y="1152475"/>
            <a:ext cx="3401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a:t>
            </a:r>
            <a:r>
              <a:rPr b="1" lang="en"/>
              <a:t>information on how each datum was produced.</a:t>
            </a:r>
            <a:endParaRPr b="1"/>
          </a:p>
          <a:p>
            <a:pPr indent="0" lvl="0" marL="0" rtl="0" algn="l">
              <a:spcBef>
                <a:spcPts val="0"/>
              </a:spcBef>
              <a:spcAft>
                <a:spcPts val="0"/>
              </a:spcAft>
              <a:buNone/>
            </a:pPr>
            <a:r>
              <a:rPr lang="en"/>
              <a:t>Note that a datum can have more than one provenance. This happens whenever the value of a property of an item is computed independently in different datasets.</a:t>
            </a:r>
            <a:endParaRPr/>
          </a:p>
          <a:p>
            <a:pPr indent="0" lvl="0" marL="0" rtl="0" algn="l">
              <a:spcBef>
                <a:spcPts val="0"/>
              </a:spcBef>
              <a:spcAft>
                <a:spcPts val="0"/>
              </a:spcAft>
              <a:buNone/>
            </a:pPr>
            <a:r>
              <a:t/>
            </a:r>
            <a:endParaRPr/>
          </a:p>
        </p:txBody>
      </p:sp>
      <p:pic>
        <p:nvPicPr>
          <p:cNvPr id="88" name="Google Shape;88;p18"/>
          <p:cNvPicPr preferRelativeResize="0"/>
          <p:nvPr/>
        </p:nvPicPr>
        <p:blipFill>
          <a:blip r:embed="rId3">
            <a:alphaModFix/>
          </a:blip>
          <a:stretch>
            <a:fillRect/>
          </a:stretch>
        </p:blipFill>
        <p:spPr>
          <a:xfrm>
            <a:off x="311700" y="1152475"/>
            <a:ext cx="4520701" cy="278748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5430803" y="445025"/>
            <a:ext cx="340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Property</a:t>
            </a:r>
            <a:endParaRPr/>
          </a:p>
        </p:txBody>
      </p:sp>
      <p:sp>
        <p:nvSpPr>
          <p:cNvPr id="94" name="Google Shape;94;p19"/>
          <p:cNvSpPr txBox="1"/>
          <p:nvPr>
            <p:ph idx="2" type="body"/>
          </p:nvPr>
        </p:nvSpPr>
        <p:spPr>
          <a:xfrm>
            <a:off x="5430550" y="1152475"/>
            <a:ext cx="3401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t>
            </a:r>
            <a:r>
              <a:rPr b="1" lang="en"/>
              <a:t> a mathematical invariant of a mathematical structure.</a:t>
            </a:r>
            <a:endParaRPr b="1"/>
          </a:p>
          <a:p>
            <a:pPr indent="0" lvl="0" marL="0" rtl="0" algn="l">
              <a:spcBef>
                <a:spcPts val="0"/>
              </a:spcBef>
              <a:spcAft>
                <a:spcPts val="0"/>
              </a:spcAft>
              <a:buNone/>
            </a:pPr>
            <a:r>
              <a:rPr lang="en"/>
              <a:t>An example of a such a property is orthogonality of a matrix. A property can be encoded in several ways (recall the case of integers in LMFDB, where three different encodings are used). Encodings of objects (such as the graph6 representation for graphs) are a special case of properties.</a:t>
            </a:r>
            <a:endParaRPr/>
          </a:p>
          <a:p>
            <a:pPr indent="0" lvl="0" marL="0" rtl="0" algn="l">
              <a:spcBef>
                <a:spcPts val="0"/>
              </a:spcBef>
              <a:spcAft>
                <a:spcPts val="0"/>
              </a:spcAft>
              <a:buNone/>
            </a:pPr>
            <a:r>
              <a:t/>
            </a:r>
            <a:endParaRPr/>
          </a:p>
        </p:txBody>
      </p:sp>
      <p:pic>
        <p:nvPicPr>
          <p:cNvPr id="95" name="Google Shape;95;p19"/>
          <p:cNvPicPr preferRelativeResize="0"/>
          <p:nvPr/>
        </p:nvPicPr>
        <p:blipFill>
          <a:blip r:embed="rId3">
            <a:alphaModFix/>
          </a:blip>
          <a:stretch>
            <a:fillRect/>
          </a:stretch>
        </p:blipFill>
        <p:spPr>
          <a:xfrm>
            <a:off x="311700" y="1152475"/>
            <a:ext cx="4520701" cy="278748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5430803" y="445025"/>
            <a:ext cx="340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Codec</a:t>
            </a:r>
            <a:endParaRPr/>
          </a:p>
        </p:txBody>
      </p:sp>
      <p:sp>
        <p:nvSpPr>
          <p:cNvPr id="101" name="Google Shape;101;p20"/>
          <p:cNvSpPr txBox="1"/>
          <p:nvPr>
            <p:ph idx="2" type="body"/>
          </p:nvPr>
        </p:nvSpPr>
        <p:spPr>
          <a:xfrm>
            <a:off x="5430550" y="1152475"/>
            <a:ext cx="3401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t>
            </a:r>
            <a:r>
              <a:rPr b="1" lang="en"/>
              <a:t> a pair of partial mappings between mathematical values of properties and the values represented in the database.</a:t>
            </a:r>
            <a:endParaRPr b="1"/>
          </a:p>
          <a:p>
            <a:pPr indent="0" lvl="0" marL="0" rtl="0" algn="l">
              <a:spcBef>
                <a:spcPts val="0"/>
              </a:spcBef>
              <a:spcAft>
                <a:spcPts val="0"/>
              </a:spcAft>
              <a:buNone/>
            </a:pPr>
            <a:r>
              <a:rPr lang="en"/>
              <a:t>A codecs combines the concepts of</a:t>
            </a:r>
            <a:endParaRPr/>
          </a:p>
          <a:p>
            <a:pPr indent="0" lvl="0" marL="0" rtl="0" algn="l">
              <a:spcBef>
                <a:spcPts val="0"/>
              </a:spcBef>
              <a:spcAft>
                <a:spcPts val="0"/>
              </a:spcAft>
              <a:buNone/>
            </a:pPr>
            <a:r>
              <a:rPr lang="en"/>
              <a:t>– a mathematical type,</a:t>
            </a:r>
            <a:endParaRPr/>
          </a:p>
          <a:p>
            <a:pPr indent="0" lvl="0" marL="0" rtl="0" algn="l">
              <a:spcBef>
                <a:spcPts val="0"/>
              </a:spcBef>
              <a:spcAft>
                <a:spcPts val="0"/>
              </a:spcAft>
              <a:buNone/>
            </a:pPr>
            <a:r>
              <a:rPr lang="en"/>
              <a:t>– condition operators, and</a:t>
            </a:r>
            <a:endParaRPr/>
          </a:p>
          <a:p>
            <a:pPr indent="0" lvl="0" marL="0" rtl="0" algn="l">
              <a:spcBef>
                <a:spcPts val="0"/>
              </a:spcBef>
              <a:spcAft>
                <a:spcPts val="0"/>
              </a:spcAft>
              <a:buNone/>
            </a:pPr>
            <a:r>
              <a:rPr lang="en"/>
              <a:t>– a database type</a:t>
            </a:r>
            <a:endParaRPr/>
          </a:p>
          <a:p>
            <a:pPr indent="0" lvl="0" marL="0" rtl="0" algn="l">
              <a:spcBef>
                <a:spcPts val="0"/>
              </a:spcBef>
              <a:spcAft>
                <a:spcPts val="0"/>
              </a:spcAft>
              <a:buNone/>
            </a:pPr>
            <a:r>
              <a:rPr lang="en"/>
              <a:t>with interface components such as a presenter (value display, possibly via a view) and condition widgets.</a:t>
            </a:r>
            <a:endParaRPr/>
          </a:p>
          <a:p>
            <a:pPr indent="0" lvl="0" marL="0" rtl="0" algn="l">
              <a:spcBef>
                <a:spcPts val="0"/>
              </a:spcBef>
              <a:spcAft>
                <a:spcPts val="0"/>
              </a:spcAft>
              <a:buNone/>
            </a:pPr>
            <a:r>
              <a:t/>
            </a:r>
            <a:endParaRPr/>
          </a:p>
        </p:txBody>
      </p:sp>
      <p:pic>
        <p:nvPicPr>
          <p:cNvPr id="102" name="Google Shape;102;p20"/>
          <p:cNvPicPr preferRelativeResize="0"/>
          <p:nvPr/>
        </p:nvPicPr>
        <p:blipFill>
          <a:blip r:embed="rId3">
            <a:alphaModFix/>
          </a:blip>
          <a:stretch>
            <a:fillRect/>
          </a:stretch>
        </p:blipFill>
        <p:spPr>
          <a:xfrm>
            <a:off x="311700" y="1152475"/>
            <a:ext cx="4520701" cy="278748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Codec, a diagram</a:t>
            </a:r>
            <a:endParaRPr/>
          </a:p>
        </p:txBody>
      </p:sp>
      <p:pic>
        <p:nvPicPr>
          <p:cNvPr id="108" name="Google Shape;108;p21"/>
          <p:cNvPicPr preferRelativeResize="0"/>
          <p:nvPr/>
        </p:nvPicPr>
        <p:blipFill>
          <a:blip r:embed="rId3">
            <a:alphaModFix/>
          </a:blip>
          <a:stretch>
            <a:fillRect/>
          </a:stretch>
        </p:blipFill>
        <p:spPr>
          <a:xfrm>
            <a:off x="501075" y="1140300"/>
            <a:ext cx="8141838" cy="38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