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719-B4CD-41ED-92F9-BC85DBA00BE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7B2-2217-46C3-82F7-3CB7692A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2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719-B4CD-41ED-92F9-BC85DBA00BE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7B2-2217-46C3-82F7-3CB7692A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0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719-B4CD-41ED-92F9-BC85DBA00BE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7B2-2217-46C3-82F7-3CB7692A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719-B4CD-41ED-92F9-BC85DBA00BE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7B2-2217-46C3-82F7-3CB7692A62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086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719-B4CD-41ED-92F9-BC85DBA00BE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7B2-2217-46C3-82F7-3CB7692A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56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719-B4CD-41ED-92F9-BC85DBA00BE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7B2-2217-46C3-82F7-3CB7692A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56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719-B4CD-41ED-92F9-BC85DBA00BE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7B2-2217-46C3-82F7-3CB7692A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9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719-B4CD-41ED-92F9-BC85DBA00BE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7B2-2217-46C3-82F7-3CB7692A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65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719-B4CD-41ED-92F9-BC85DBA00BE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7B2-2217-46C3-82F7-3CB7692A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719-B4CD-41ED-92F9-BC85DBA00BE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7B2-2217-46C3-82F7-3CB7692A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7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719-B4CD-41ED-92F9-BC85DBA00BE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7B2-2217-46C3-82F7-3CB7692A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719-B4CD-41ED-92F9-BC85DBA00BE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7B2-2217-46C3-82F7-3CB7692A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2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719-B4CD-41ED-92F9-BC85DBA00BE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7B2-2217-46C3-82F7-3CB7692A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5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719-B4CD-41ED-92F9-BC85DBA00BE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7B2-2217-46C3-82F7-3CB7692A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4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719-B4CD-41ED-92F9-BC85DBA00BE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7B2-2217-46C3-82F7-3CB7692A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2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719-B4CD-41ED-92F9-BC85DBA00BE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7B2-2217-46C3-82F7-3CB7692A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2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719-B4CD-41ED-92F9-BC85DBA00BE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7B2-2217-46C3-82F7-3CB7692A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9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93F719-B4CD-41ED-92F9-BC85DBA00BE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27B2-2217-46C3-82F7-3CB7692A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8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435" y="320512"/>
            <a:ext cx="9225063" cy="2308474"/>
          </a:xfrm>
        </p:spPr>
        <p:txBody>
          <a:bodyPr/>
          <a:lstStyle/>
          <a:p>
            <a:pPr algn="ctr"/>
            <a:r>
              <a:rPr lang="en-US" sz="4000" b="1" dirty="0" err="1" smtClean="0"/>
              <a:t>Curso</a:t>
            </a:r>
            <a:r>
              <a:rPr lang="en-US" sz="4000" b="1" dirty="0" smtClean="0"/>
              <a:t>: </a:t>
            </a:r>
            <a:r>
              <a:rPr lang="en-US" sz="4000" b="1" dirty="0" err="1" smtClean="0"/>
              <a:t>Desarrollo</a:t>
            </a:r>
            <a:r>
              <a:rPr lang="en-US" sz="4000" b="1" dirty="0" smtClean="0"/>
              <a:t> de </a:t>
            </a:r>
            <a:r>
              <a:rPr lang="en-US" sz="4000" b="1" dirty="0" err="1" smtClean="0"/>
              <a:t>aplicaciones</a:t>
            </a:r>
            <a:r>
              <a:rPr lang="en-US" sz="4000" b="1" dirty="0" smtClean="0"/>
              <a:t> para Android</a:t>
            </a:r>
            <a:br>
              <a:rPr lang="en-US" sz="4000" b="1" dirty="0" smtClean="0"/>
            </a:br>
            <a:r>
              <a:rPr lang="en-US" sz="3200" b="1" dirty="0" err="1" smtClean="0"/>
              <a:t>Clase</a:t>
            </a:r>
            <a:r>
              <a:rPr lang="en-US" sz="3200" b="1" dirty="0" smtClean="0"/>
              <a:t> 2: Activity, Views y Layouts. </a:t>
            </a:r>
            <a:r>
              <a:rPr lang="en-US" sz="3200" b="1" dirty="0" err="1" smtClean="0"/>
              <a:t>Kotlin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muy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básico</a:t>
            </a:r>
            <a:endParaRPr lang="en-US" sz="3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3691" y="3373516"/>
            <a:ext cx="8915399" cy="2503514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Ahmed Mansur </a:t>
            </a:r>
            <a:r>
              <a:rPr lang="en-US" sz="2400" b="1" dirty="0" err="1" smtClean="0">
                <a:solidFill>
                  <a:schemeClr val="tx1"/>
                </a:solidFill>
              </a:rPr>
              <a:t>Graverán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Lic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Ciencia</a:t>
            </a:r>
            <a:r>
              <a:rPr lang="en-US" dirty="0">
                <a:solidFill>
                  <a:schemeClr val="tx1"/>
                </a:solidFill>
              </a:rPr>
              <a:t> de la </a:t>
            </a:r>
            <a:r>
              <a:rPr lang="en-US" dirty="0" err="1" smtClean="0">
                <a:solidFill>
                  <a:schemeClr val="tx1"/>
                </a:solidFill>
              </a:rPr>
              <a:t>Computación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Grupo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Matemática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ICIMAF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8" y="2326745"/>
            <a:ext cx="2093542" cy="20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9842"/>
          </a:xfrm>
        </p:spPr>
        <p:txBody>
          <a:bodyPr/>
          <a:lstStyle/>
          <a:p>
            <a:r>
              <a:rPr lang="en-US" sz="3600" b="1" dirty="0" smtClean="0"/>
              <a:t>Los Layouts (</a:t>
            </a:r>
            <a:r>
              <a:rPr lang="en-US" sz="3600" b="1" dirty="0" err="1" smtClean="0"/>
              <a:t>ConstraintLayout</a:t>
            </a:r>
            <a:r>
              <a:rPr lang="en-US" sz="3600" b="1" dirty="0" smtClean="0"/>
              <a:t>)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66240"/>
            <a:ext cx="8589329" cy="4582159"/>
          </a:xfrm>
        </p:spPr>
        <p:txBody>
          <a:bodyPr/>
          <a:lstStyle/>
          <a:p>
            <a:r>
              <a:rPr lang="es-MX" sz="2400" dirty="0" smtClean="0"/>
              <a:t>Se pueden realizar diseños complejos sin anidar el </a:t>
            </a:r>
            <a:r>
              <a:rPr lang="es-MX" sz="2400" dirty="0" err="1" smtClean="0"/>
              <a:t>layout</a:t>
            </a:r>
            <a:endParaRPr lang="es-MX" sz="2400" dirty="0" smtClean="0"/>
          </a:p>
          <a:p>
            <a:endParaRPr lang="es-ES" sz="2400" dirty="0" smtClean="0"/>
          </a:p>
          <a:p>
            <a:r>
              <a:rPr lang="es-MX" sz="2400" dirty="0" smtClean="0"/>
              <a:t>La principal característica es que las vistas se conectan o alinean unas con otras</a:t>
            </a:r>
          </a:p>
          <a:p>
            <a:endParaRPr lang="es-MX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410" y="1928389"/>
            <a:ext cx="2324219" cy="40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122"/>
          </a:xfrm>
        </p:spPr>
        <p:txBody>
          <a:bodyPr/>
          <a:lstStyle/>
          <a:p>
            <a:r>
              <a:rPr lang="en-US" sz="3600" b="1" dirty="0" err="1" smtClean="0"/>
              <a:t>Kotlin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básico</a:t>
            </a:r>
            <a:r>
              <a:rPr lang="en-US" sz="3600" b="1" dirty="0" smtClean="0"/>
              <a:t> (las variables)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66240"/>
            <a:ext cx="8589329" cy="4582159"/>
          </a:xfrm>
        </p:spPr>
        <p:txBody>
          <a:bodyPr/>
          <a:lstStyle/>
          <a:p>
            <a:endParaRPr lang="es-ES" sz="2400" dirty="0" smtClean="0"/>
          </a:p>
          <a:p>
            <a:endParaRPr lang="es-MX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98" y="2156399"/>
            <a:ext cx="9474688" cy="330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122"/>
          </a:xfrm>
        </p:spPr>
        <p:txBody>
          <a:bodyPr/>
          <a:lstStyle/>
          <a:p>
            <a:r>
              <a:rPr lang="en-US" sz="3600" b="1" dirty="0" err="1" smtClean="0"/>
              <a:t>Kotlin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básico</a:t>
            </a:r>
            <a:r>
              <a:rPr lang="en-US" sz="3600" b="1" dirty="0" smtClean="0"/>
              <a:t> (</a:t>
            </a:r>
            <a:r>
              <a:rPr lang="en-US" sz="3600" b="1" dirty="0" err="1" smtClean="0"/>
              <a:t>condicionales</a:t>
            </a:r>
            <a:r>
              <a:rPr lang="en-US" sz="3600" b="1" dirty="0" smtClean="0"/>
              <a:t>)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66240"/>
            <a:ext cx="8589329" cy="4582159"/>
          </a:xfrm>
        </p:spPr>
        <p:txBody>
          <a:bodyPr/>
          <a:lstStyle/>
          <a:p>
            <a:endParaRPr lang="es-ES" sz="2400" dirty="0" smtClean="0"/>
          </a:p>
          <a:p>
            <a:endParaRPr lang="es-MX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01" y="1576309"/>
            <a:ext cx="8445341" cy="46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122"/>
          </a:xfrm>
        </p:spPr>
        <p:txBody>
          <a:bodyPr/>
          <a:lstStyle/>
          <a:p>
            <a:r>
              <a:rPr lang="en-US" sz="3600" b="1" dirty="0" err="1" smtClean="0"/>
              <a:t>Kotlin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básico</a:t>
            </a:r>
            <a:r>
              <a:rPr lang="en-US" sz="3600" b="1" dirty="0" smtClean="0"/>
              <a:t> (</a:t>
            </a:r>
            <a:r>
              <a:rPr lang="en-US" sz="3600" b="1" dirty="0" err="1" smtClean="0"/>
              <a:t>ciclos</a:t>
            </a:r>
            <a:r>
              <a:rPr lang="en-US" sz="3600" b="1" dirty="0" smtClean="0"/>
              <a:t>)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66240"/>
            <a:ext cx="8589329" cy="4582159"/>
          </a:xfrm>
        </p:spPr>
        <p:txBody>
          <a:bodyPr/>
          <a:lstStyle/>
          <a:p>
            <a:endParaRPr lang="es-ES" sz="2400" dirty="0" smtClean="0"/>
          </a:p>
          <a:p>
            <a:endParaRPr lang="es-MX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45" y="1666240"/>
            <a:ext cx="9198289" cy="420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122"/>
          </a:xfrm>
        </p:spPr>
        <p:txBody>
          <a:bodyPr/>
          <a:lstStyle/>
          <a:p>
            <a:r>
              <a:rPr lang="en-US" sz="3600" b="1" dirty="0" err="1" smtClean="0"/>
              <a:t>Kotlin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básico</a:t>
            </a:r>
            <a:r>
              <a:rPr lang="en-US" sz="3600" b="1" dirty="0" smtClean="0"/>
              <a:t> (</a:t>
            </a:r>
            <a:r>
              <a:rPr lang="en-US" sz="3600" b="1" dirty="0" err="1" smtClean="0"/>
              <a:t>funciones</a:t>
            </a:r>
            <a:r>
              <a:rPr lang="en-US" sz="3600" b="1" dirty="0" smtClean="0"/>
              <a:t>)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66240"/>
            <a:ext cx="8589329" cy="4582159"/>
          </a:xfrm>
        </p:spPr>
        <p:txBody>
          <a:bodyPr/>
          <a:lstStyle/>
          <a:p>
            <a:endParaRPr lang="es-ES" sz="2400" dirty="0" smtClean="0"/>
          </a:p>
          <a:p>
            <a:endParaRPr lang="es-MX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34161"/>
            <a:ext cx="8037423" cy="481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122"/>
          </a:xfrm>
        </p:spPr>
        <p:txBody>
          <a:bodyPr/>
          <a:lstStyle/>
          <a:p>
            <a:r>
              <a:rPr lang="en-US" sz="3600" b="1" dirty="0" err="1" smtClean="0"/>
              <a:t>Kotlin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básico</a:t>
            </a:r>
            <a:r>
              <a:rPr lang="en-US" sz="3600" b="1" dirty="0" smtClean="0"/>
              <a:t> (</a:t>
            </a:r>
            <a:r>
              <a:rPr lang="en-US" sz="3600" b="1" dirty="0" err="1" smtClean="0"/>
              <a:t>clases</a:t>
            </a:r>
            <a:r>
              <a:rPr lang="en-US" sz="3600" b="1" dirty="0" smtClean="0"/>
              <a:t>)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66240"/>
            <a:ext cx="8589329" cy="4582159"/>
          </a:xfrm>
        </p:spPr>
        <p:txBody>
          <a:bodyPr/>
          <a:lstStyle/>
          <a:p>
            <a:endParaRPr lang="es-ES" sz="2400" dirty="0" smtClean="0"/>
          </a:p>
          <a:p>
            <a:endParaRPr lang="es-MX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259840"/>
            <a:ext cx="8351520" cy="521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2242"/>
          </a:xfrm>
        </p:spPr>
        <p:txBody>
          <a:bodyPr/>
          <a:lstStyle/>
          <a:p>
            <a:r>
              <a:rPr lang="en-US" sz="3600" b="1" dirty="0" smtClean="0"/>
              <a:t>C</a:t>
            </a:r>
            <a:r>
              <a:rPr lang="es-ES" sz="3600" b="1" dirty="0" err="1" smtClean="0"/>
              <a:t>ómo</a:t>
            </a:r>
            <a:r>
              <a:rPr lang="es-ES" sz="3600" b="1" dirty="0" smtClean="0"/>
              <a:t> utilizar las </a:t>
            </a:r>
            <a:r>
              <a:rPr lang="es-ES" sz="3600" b="1" dirty="0" err="1" smtClean="0"/>
              <a:t>Views</a:t>
            </a:r>
            <a:r>
              <a:rPr lang="es-ES" sz="3600" b="1" dirty="0" smtClean="0"/>
              <a:t> en el </a:t>
            </a:r>
            <a:r>
              <a:rPr lang="es-ES" sz="3600" b="1" dirty="0" err="1" smtClean="0"/>
              <a:t>Activity</a:t>
            </a:r>
            <a:r>
              <a:rPr lang="es-ES" sz="3600" b="1" dirty="0" smtClean="0"/>
              <a:t>?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66240"/>
            <a:ext cx="8589329" cy="4582159"/>
          </a:xfrm>
        </p:spPr>
        <p:txBody>
          <a:bodyPr/>
          <a:lstStyle/>
          <a:p>
            <a:endParaRPr lang="es-ES" sz="2400" dirty="0" smtClean="0"/>
          </a:p>
          <a:p>
            <a:endParaRPr lang="es-MX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46038"/>
            <a:ext cx="9408160" cy="38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4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2242"/>
          </a:xfrm>
        </p:spPr>
        <p:txBody>
          <a:bodyPr/>
          <a:lstStyle/>
          <a:p>
            <a:r>
              <a:rPr lang="es-ES" sz="3600" b="1" dirty="0" smtClean="0"/>
              <a:t>Funcionalidad de los botones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66240"/>
            <a:ext cx="8589329" cy="4582159"/>
          </a:xfrm>
        </p:spPr>
        <p:txBody>
          <a:bodyPr/>
          <a:lstStyle/>
          <a:p>
            <a:endParaRPr lang="es-ES" sz="2400" dirty="0" smtClean="0"/>
          </a:p>
          <a:p>
            <a:endParaRPr lang="es-MX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39" y="1350698"/>
            <a:ext cx="8833041" cy="502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2242"/>
          </a:xfrm>
        </p:spPr>
        <p:txBody>
          <a:bodyPr/>
          <a:lstStyle/>
          <a:p>
            <a:r>
              <a:rPr lang="es-ES" sz="3600" b="1" dirty="0" smtClean="0"/>
              <a:t>Mostrar un mensaje al usuario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66240"/>
            <a:ext cx="8589329" cy="4582159"/>
          </a:xfrm>
        </p:spPr>
        <p:txBody>
          <a:bodyPr/>
          <a:lstStyle/>
          <a:p>
            <a:endParaRPr lang="es-ES" sz="2400" dirty="0" smtClean="0"/>
          </a:p>
          <a:p>
            <a:endParaRPr lang="es-MX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75960"/>
            <a:ext cx="7660640" cy="4015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921" y="1189766"/>
            <a:ext cx="2332035" cy="5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1442"/>
          </a:xfrm>
        </p:spPr>
        <p:txBody>
          <a:bodyPr/>
          <a:lstStyle/>
          <a:p>
            <a:r>
              <a:rPr lang="es-ES" sz="3600" b="1" dirty="0" smtClean="0"/>
              <a:t>Cambiar el color de fondo </a:t>
            </a:r>
            <a:r>
              <a:rPr lang="es-ES" sz="3600" b="1" dirty="0" smtClean="0"/>
              <a:t>de la pantalla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66240"/>
            <a:ext cx="8589329" cy="4582159"/>
          </a:xfrm>
        </p:spPr>
        <p:txBody>
          <a:bodyPr/>
          <a:lstStyle/>
          <a:p>
            <a:r>
              <a:rPr lang="es-ES" sz="2400" dirty="0" smtClean="0"/>
              <a:t>Creamos un color en el archivo </a:t>
            </a:r>
            <a:r>
              <a:rPr lang="es-ES" sz="2400" b="1" dirty="0" smtClean="0"/>
              <a:t>colors.xml </a:t>
            </a:r>
          </a:p>
          <a:p>
            <a:endParaRPr lang="es-ES" sz="2400" b="1" dirty="0"/>
          </a:p>
          <a:p>
            <a:endParaRPr lang="es-ES" sz="2400" b="1" dirty="0" smtClean="0"/>
          </a:p>
          <a:p>
            <a:endParaRPr lang="es-ES" sz="2400" b="1" dirty="0"/>
          </a:p>
          <a:p>
            <a:endParaRPr lang="es-ES" sz="2400" b="1" dirty="0" smtClean="0"/>
          </a:p>
          <a:p>
            <a:r>
              <a:rPr lang="es-ES" sz="2400" dirty="0" smtClean="0"/>
              <a:t>Modificamos el atributo </a:t>
            </a:r>
            <a:r>
              <a:rPr lang="es-ES" sz="2400" b="1" dirty="0" err="1" smtClean="0"/>
              <a:t>background</a:t>
            </a:r>
            <a:r>
              <a:rPr lang="es-ES" sz="2400" b="1" dirty="0" smtClean="0"/>
              <a:t> </a:t>
            </a:r>
            <a:r>
              <a:rPr lang="es-ES" sz="2400" dirty="0" smtClean="0"/>
              <a:t>del </a:t>
            </a:r>
            <a:r>
              <a:rPr lang="es-ES" sz="2400" dirty="0" err="1" smtClean="0"/>
              <a:t>LinearLayout</a:t>
            </a:r>
            <a:endParaRPr lang="es-ES" sz="2400" dirty="0"/>
          </a:p>
          <a:p>
            <a:endParaRPr lang="es-ES" sz="2400" b="1" dirty="0" smtClean="0"/>
          </a:p>
          <a:p>
            <a:endParaRPr lang="es-MX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54" y="2323412"/>
            <a:ext cx="4673746" cy="1716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83" y="4748499"/>
            <a:ext cx="4362674" cy="1181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520" y="2514538"/>
            <a:ext cx="1743971" cy="302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/>
              <a:t>Qué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es</a:t>
            </a:r>
            <a:r>
              <a:rPr lang="en-US" sz="3600" b="1" dirty="0" smtClean="0"/>
              <a:t> un Activity?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b="1" dirty="0" smtClean="0"/>
              <a:t>Activity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Android se </a:t>
            </a:r>
            <a:r>
              <a:rPr lang="en-US" sz="2400" dirty="0" err="1" smtClean="0"/>
              <a:t>corresponde</a:t>
            </a:r>
            <a:r>
              <a:rPr lang="en-US" sz="2400" dirty="0" smtClean="0"/>
              <a:t> a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pantalla</a:t>
            </a:r>
            <a:r>
              <a:rPr lang="en-US" sz="2400" dirty="0" smtClean="0"/>
              <a:t> de </a:t>
            </a:r>
            <a:r>
              <a:rPr lang="en-US" sz="2400" dirty="0" err="1" smtClean="0"/>
              <a:t>nuestra</a:t>
            </a:r>
            <a:r>
              <a:rPr lang="en-US" sz="2400" dirty="0" smtClean="0"/>
              <a:t> </a:t>
            </a:r>
            <a:r>
              <a:rPr lang="en-US" sz="2400" dirty="0" err="1" smtClean="0"/>
              <a:t>aplicaci</a:t>
            </a:r>
            <a:r>
              <a:rPr lang="es-ES" sz="2400" dirty="0" err="1" smtClean="0"/>
              <a:t>ón</a:t>
            </a:r>
            <a:endParaRPr lang="es-ES" sz="2400" dirty="0" smtClean="0"/>
          </a:p>
          <a:p>
            <a:r>
              <a:rPr lang="es-ES" sz="2400" dirty="0" smtClean="0"/>
              <a:t>Se compone por una </a:t>
            </a:r>
            <a:r>
              <a:rPr lang="es-ES" sz="2400" b="1" dirty="0" smtClean="0"/>
              <a:t>clase </a:t>
            </a:r>
            <a:r>
              <a:rPr lang="es-ES" sz="2400" dirty="0" smtClean="0"/>
              <a:t>(en </a:t>
            </a:r>
            <a:r>
              <a:rPr lang="es-ES" sz="2400" dirty="0" err="1"/>
              <a:t>K</a:t>
            </a:r>
            <a:r>
              <a:rPr lang="es-ES" sz="2400" dirty="0" err="1" smtClean="0"/>
              <a:t>otlin</a:t>
            </a:r>
            <a:r>
              <a:rPr lang="es-ES" sz="2400" dirty="0" smtClean="0"/>
              <a:t> o Java) en donde definimos lo que queremos que haga la vista y también por un </a:t>
            </a:r>
            <a:r>
              <a:rPr lang="es-ES" sz="2400" b="1" dirty="0" err="1" smtClean="0"/>
              <a:t>layout</a:t>
            </a:r>
            <a:r>
              <a:rPr lang="es-ES" sz="2400" b="1" dirty="0" smtClean="0"/>
              <a:t> </a:t>
            </a:r>
            <a:r>
              <a:rPr lang="es-ES" sz="2400" dirty="0" smtClean="0"/>
              <a:t>donde se diseña la vista</a:t>
            </a:r>
          </a:p>
          <a:p>
            <a:r>
              <a:rPr lang="es-ES" sz="2400" dirty="0" smtClean="0"/>
              <a:t>Un </a:t>
            </a:r>
            <a:r>
              <a:rPr lang="es-ES" sz="2400" dirty="0" err="1" smtClean="0"/>
              <a:t>Activity</a:t>
            </a:r>
            <a:r>
              <a:rPr lang="es-ES" sz="2400" dirty="0" smtClean="0"/>
              <a:t> siempre se define en el </a:t>
            </a:r>
            <a:r>
              <a:rPr lang="en-US" sz="2400" b="1" dirty="0" smtClean="0"/>
              <a:t>AndroidManifest.xml</a:t>
            </a:r>
          </a:p>
          <a:p>
            <a:r>
              <a:rPr lang="es-ES" sz="2400" dirty="0" smtClean="0"/>
              <a:t>Una aplicación puede tener </a:t>
            </a:r>
            <a:r>
              <a:rPr lang="es-ES" sz="2400" b="1" dirty="0" smtClean="0"/>
              <a:t>varias</a:t>
            </a:r>
            <a:r>
              <a:rPr lang="es-ES" sz="2400" dirty="0" smtClean="0"/>
              <a:t> </a:t>
            </a:r>
            <a:r>
              <a:rPr lang="es-ES" sz="2400" dirty="0" err="1" smtClean="0"/>
              <a:t>Activities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1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0002"/>
          </a:xfrm>
        </p:spPr>
        <p:txBody>
          <a:bodyPr/>
          <a:lstStyle/>
          <a:p>
            <a:r>
              <a:rPr lang="en-US" sz="3600" b="1" dirty="0" err="1" smtClean="0"/>
              <a:t>Cambiar</a:t>
            </a:r>
            <a:r>
              <a:rPr lang="en-US" sz="3600" b="1" dirty="0" smtClean="0"/>
              <a:t> el </a:t>
            </a:r>
            <a:r>
              <a:rPr lang="es-ES" sz="3600" b="1" dirty="0" smtClean="0"/>
              <a:t>ícono de la aplicación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2720"/>
            <a:ext cx="8946541" cy="4805679"/>
          </a:xfrm>
        </p:spPr>
        <p:txBody>
          <a:bodyPr/>
          <a:lstStyle/>
          <a:p>
            <a:r>
              <a:rPr lang="es-ES" dirty="0" err="1" smtClean="0"/>
              <a:t>Click</a:t>
            </a:r>
            <a:r>
              <a:rPr lang="es-ES" dirty="0" smtClean="0"/>
              <a:t> derecho encima de la carpeta </a:t>
            </a:r>
            <a:r>
              <a:rPr lang="es-ES" b="1" dirty="0" smtClean="0"/>
              <a:t>app-&gt;New-&gt;</a:t>
            </a:r>
            <a:r>
              <a:rPr lang="es-ES" b="1" dirty="0" err="1" smtClean="0"/>
              <a:t>Image</a:t>
            </a:r>
            <a:r>
              <a:rPr lang="es-ES" b="1" dirty="0" smtClean="0"/>
              <a:t> </a:t>
            </a:r>
            <a:r>
              <a:rPr lang="es-ES" b="1" dirty="0" err="1" smtClean="0"/>
              <a:t>Asset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71" y="2432722"/>
            <a:ext cx="4778112" cy="2256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90" y="2143760"/>
            <a:ext cx="1883664" cy="41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7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6322"/>
          </a:xfrm>
        </p:spPr>
        <p:txBody>
          <a:bodyPr/>
          <a:lstStyle/>
          <a:p>
            <a:r>
              <a:rPr lang="en-US" sz="3600" b="1" dirty="0" err="1" smtClean="0"/>
              <a:t>Partes</a:t>
            </a:r>
            <a:r>
              <a:rPr lang="en-US" sz="3600" b="1" dirty="0" smtClean="0"/>
              <a:t> del Activity (la </a:t>
            </a:r>
            <a:r>
              <a:rPr lang="en-US" sz="3600" b="1" dirty="0" err="1" smtClean="0"/>
              <a:t>clase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1748080"/>
            <a:ext cx="7633494" cy="35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6322"/>
          </a:xfrm>
        </p:spPr>
        <p:txBody>
          <a:bodyPr/>
          <a:lstStyle/>
          <a:p>
            <a:r>
              <a:rPr lang="en-US" sz="3600" b="1" dirty="0" err="1" smtClean="0"/>
              <a:t>Partes</a:t>
            </a:r>
            <a:r>
              <a:rPr lang="en-US" sz="3600" b="1" dirty="0" smtClean="0"/>
              <a:t> del Activity (el layout)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02" y="1466169"/>
            <a:ext cx="8376540" cy="42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18689" cy="1400530"/>
          </a:xfrm>
        </p:spPr>
        <p:txBody>
          <a:bodyPr/>
          <a:lstStyle/>
          <a:p>
            <a:r>
              <a:rPr lang="en-US" sz="3600" b="1" dirty="0" smtClean="0"/>
              <a:t>El Activity </a:t>
            </a:r>
            <a:r>
              <a:rPr lang="en-US" sz="3600" b="1" dirty="0" err="1" smtClean="0"/>
              <a:t>declarado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en</a:t>
            </a:r>
            <a:r>
              <a:rPr lang="en-US" sz="3600" b="1" dirty="0" smtClean="0"/>
              <a:t> el </a:t>
            </a:r>
            <a:r>
              <a:rPr lang="en-US" sz="3600" b="1" dirty="0" err="1" smtClean="0"/>
              <a:t>AndroidManifiest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00" y="2057329"/>
            <a:ext cx="9121214" cy="301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8242"/>
          </a:xfrm>
        </p:spPr>
        <p:txBody>
          <a:bodyPr/>
          <a:lstStyle/>
          <a:p>
            <a:r>
              <a:rPr lang="en-US" sz="3600" b="1" dirty="0" smtClean="0"/>
              <a:t>Los </a:t>
            </a:r>
            <a:r>
              <a:rPr lang="en-US" sz="3600" b="1" dirty="0" err="1" smtClean="0"/>
              <a:t>tipos</a:t>
            </a:r>
            <a:r>
              <a:rPr lang="en-US" sz="3600" b="1" dirty="0" smtClean="0"/>
              <a:t> de vistas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748442"/>
          </a:xfrm>
        </p:spPr>
        <p:txBody>
          <a:bodyPr>
            <a:normAutofit/>
          </a:bodyPr>
          <a:lstStyle/>
          <a:p>
            <a:r>
              <a:rPr lang="es-ES" sz="2400" dirty="0"/>
              <a:t>Las </a:t>
            </a:r>
            <a:r>
              <a:rPr lang="es-ES" sz="2400" dirty="0" err="1"/>
              <a:t>Views</a:t>
            </a:r>
            <a:r>
              <a:rPr lang="es-ES" sz="2400" dirty="0"/>
              <a:t> que son vistas </a:t>
            </a:r>
            <a:r>
              <a:rPr lang="es-ES" sz="2400" dirty="0" smtClean="0"/>
              <a:t>únicas: </a:t>
            </a:r>
            <a:r>
              <a:rPr lang="en-US" b="1" dirty="0" err="1" smtClean="0"/>
              <a:t>TextView</a:t>
            </a:r>
            <a:r>
              <a:rPr lang="en-US" b="1" dirty="0" smtClean="0"/>
              <a:t>, Button, </a:t>
            </a:r>
            <a:r>
              <a:rPr lang="en-US" b="1" dirty="0" err="1" smtClean="0"/>
              <a:t>ImageView</a:t>
            </a:r>
            <a:r>
              <a:rPr lang="en-US" b="1" dirty="0" smtClean="0"/>
              <a:t>, etc.</a:t>
            </a:r>
            <a:r>
              <a:rPr lang="es-ES" sz="2400" dirty="0" smtClean="0"/>
              <a:t> </a:t>
            </a:r>
          </a:p>
          <a:p>
            <a:endParaRPr lang="es-ES" sz="2400" dirty="0"/>
          </a:p>
          <a:p>
            <a:endParaRPr lang="es-ES" sz="2400" dirty="0" smtClean="0"/>
          </a:p>
          <a:p>
            <a:r>
              <a:rPr lang="es-ES" sz="2400" dirty="0"/>
              <a:t>Los </a:t>
            </a:r>
            <a:r>
              <a:rPr lang="es-ES" sz="2400" dirty="0" err="1" smtClean="0"/>
              <a:t>ViewGroups</a:t>
            </a:r>
            <a:r>
              <a:rPr lang="es-ES" sz="2400" dirty="0" smtClean="0"/>
              <a:t> o </a:t>
            </a:r>
            <a:r>
              <a:rPr lang="es-ES" sz="2400" dirty="0" err="1" smtClean="0"/>
              <a:t>Layouts</a:t>
            </a:r>
            <a:r>
              <a:rPr lang="es-ES" sz="2400" dirty="0"/>
              <a:t> que son conjuntos de </a:t>
            </a:r>
            <a:r>
              <a:rPr lang="es-ES" sz="2400" dirty="0" smtClean="0"/>
              <a:t>vistas: </a:t>
            </a:r>
            <a:r>
              <a:rPr lang="en-US" b="1" dirty="0" err="1" smtClean="0"/>
              <a:t>FrameLayout</a:t>
            </a:r>
            <a:r>
              <a:rPr lang="en-US" b="1" dirty="0" smtClean="0"/>
              <a:t>, </a:t>
            </a:r>
            <a:r>
              <a:rPr lang="en-US" b="1" dirty="0" err="1" smtClean="0"/>
              <a:t>LinearLayout</a:t>
            </a:r>
            <a:r>
              <a:rPr lang="en-US" b="1" dirty="0" smtClean="0"/>
              <a:t>, </a:t>
            </a:r>
            <a:r>
              <a:rPr lang="en-US" b="1" dirty="0" err="1" smtClean="0"/>
              <a:t>ConstraitLayout</a:t>
            </a:r>
            <a:endParaRPr lang="es-ES" sz="2400" b="1" dirty="0"/>
          </a:p>
          <a:p>
            <a:pPr marL="0" indent="0">
              <a:buNone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3475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9842"/>
          </a:xfrm>
        </p:spPr>
        <p:txBody>
          <a:bodyPr/>
          <a:lstStyle/>
          <a:p>
            <a:r>
              <a:rPr lang="en-US" sz="3600" b="1" dirty="0" err="1" smtClean="0"/>
              <a:t>Ejemplos</a:t>
            </a:r>
            <a:r>
              <a:rPr lang="en-US" sz="3600" b="1" dirty="0" smtClean="0"/>
              <a:t> de Views</a:t>
            </a:r>
            <a:br>
              <a:rPr lang="en-US" sz="3600" b="1" dirty="0" smtClean="0"/>
            </a:b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631" y="1432560"/>
            <a:ext cx="9336264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9842"/>
          </a:xfrm>
        </p:spPr>
        <p:txBody>
          <a:bodyPr/>
          <a:lstStyle/>
          <a:p>
            <a:r>
              <a:rPr lang="en-US" sz="3600" b="1" dirty="0" smtClean="0"/>
              <a:t>Los Layouts (</a:t>
            </a:r>
            <a:r>
              <a:rPr lang="en-US" sz="3600" b="1" dirty="0" err="1" smtClean="0"/>
              <a:t>FrameLayout</a:t>
            </a:r>
            <a:r>
              <a:rPr lang="en-US" sz="3600" b="1" dirty="0" smtClean="0"/>
              <a:t>)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8946541" cy="4195481"/>
          </a:xfrm>
        </p:spPr>
        <p:txBody>
          <a:bodyPr/>
          <a:lstStyle/>
          <a:p>
            <a:r>
              <a:rPr lang="en-US" sz="2400" dirty="0" smtClean="0"/>
              <a:t>Se </a:t>
            </a:r>
            <a:r>
              <a:rPr lang="en-US" sz="2400" dirty="0" err="1" smtClean="0"/>
              <a:t>usa</a:t>
            </a:r>
            <a:r>
              <a:rPr lang="en-US" sz="2400" dirty="0" smtClean="0"/>
              <a:t> para </a:t>
            </a:r>
            <a:r>
              <a:rPr lang="en-US" sz="2400" dirty="0" err="1" smtClean="0"/>
              <a:t>pantallas</a:t>
            </a:r>
            <a:r>
              <a:rPr lang="en-US" sz="2400" dirty="0" smtClean="0"/>
              <a:t> con </a:t>
            </a:r>
            <a:r>
              <a:rPr lang="en-US" sz="2400" dirty="0" err="1" smtClean="0"/>
              <a:t>una</a:t>
            </a:r>
            <a:r>
              <a:rPr lang="en-US" sz="2400" dirty="0" smtClean="0"/>
              <a:t> vista simple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Las Views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del </a:t>
            </a:r>
            <a:r>
              <a:rPr lang="en-US" sz="2400" dirty="0" err="1" smtClean="0"/>
              <a:t>FrameLayout</a:t>
            </a:r>
            <a:r>
              <a:rPr lang="en-US" sz="2400" dirty="0" smtClean="0"/>
              <a:t> se </a:t>
            </a:r>
            <a:r>
              <a:rPr lang="en-US" sz="2400" dirty="0" err="1" smtClean="0"/>
              <a:t>organizan</a:t>
            </a:r>
            <a:r>
              <a:rPr lang="en-US" sz="2400" dirty="0" smtClean="0"/>
              <a:t> </a:t>
            </a:r>
            <a:r>
              <a:rPr lang="en-US" sz="2400" dirty="0" err="1" smtClean="0"/>
              <a:t>mediante</a:t>
            </a:r>
            <a:r>
              <a:rPr lang="en-US" sz="2400" dirty="0" smtClean="0"/>
              <a:t> el </a:t>
            </a:r>
            <a:r>
              <a:rPr lang="en-US" sz="2400" dirty="0" err="1" smtClean="0"/>
              <a:t>atributo</a:t>
            </a:r>
            <a:r>
              <a:rPr lang="en-US" sz="2400" dirty="0" smtClean="0"/>
              <a:t> </a:t>
            </a:r>
            <a:r>
              <a:rPr lang="en-US" sz="2400" b="1" dirty="0" err="1" smtClean="0"/>
              <a:t>layout_gravity</a:t>
            </a:r>
            <a:r>
              <a:rPr lang="en-US" sz="2400" b="1" dirty="0"/>
              <a:t> </a:t>
            </a:r>
            <a:r>
              <a:rPr lang="en-US" sz="2400" dirty="0" smtClean="0"/>
              <a:t>de </a:t>
            </a:r>
            <a:r>
              <a:rPr lang="en-US" sz="2400" dirty="0" err="1" smtClean="0"/>
              <a:t>estas</a:t>
            </a:r>
            <a:endParaRPr lang="en-US" sz="2400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dirty="0" smtClean="0"/>
              <a:t>De lo anterior se </a:t>
            </a:r>
            <a:r>
              <a:rPr lang="en-US" sz="2400" dirty="0" err="1" smtClean="0"/>
              <a:t>desprende</a:t>
            </a:r>
            <a:r>
              <a:rPr lang="en-US" sz="2400" dirty="0" smtClean="0"/>
              <a:t> que las view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 un </a:t>
            </a:r>
            <a:r>
              <a:rPr lang="en-US" sz="2400" dirty="0" err="1" smtClean="0"/>
              <a:t>Framelayout</a:t>
            </a:r>
            <a:r>
              <a:rPr lang="en-US" sz="2400" dirty="0" smtClean="0"/>
              <a:t> solo </a:t>
            </a:r>
            <a:r>
              <a:rPr lang="en-US" sz="2400" dirty="0" err="1" smtClean="0"/>
              <a:t>pueden</a:t>
            </a:r>
            <a:r>
              <a:rPr lang="en-US" sz="2400" dirty="0" smtClean="0"/>
              <a:t> </a:t>
            </a:r>
            <a:r>
              <a:rPr lang="en-US" sz="2400" dirty="0" err="1" smtClean="0"/>
              <a:t>ocupar</a:t>
            </a:r>
            <a:r>
              <a:rPr lang="en-US" sz="2400" dirty="0" smtClean="0"/>
              <a:t> 9 </a:t>
            </a:r>
            <a:r>
              <a:rPr lang="en-US" sz="2400" dirty="0" err="1" smtClean="0"/>
              <a:t>posiciones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44" y="1859190"/>
            <a:ext cx="1974951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9842"/>
          </a:xfrm>
        </p:spPr>
        <p:txBody>
          <a:bodyPr/>
          <a:lstStyle/>
          <a:p>
            <a:r>
              <a:rPr lang="en-US" sz="3600" b="1" dirty="0" smtClean="0"/>
              <a:t>Los Layouts (</a:t>
            </a:r>
            <a:r>
              <a:rPr lang="en-US" sz="3600" b="1" dirty="0" err="1" smtClean="0"/>
              <a:t>LinearLayout</a:t>
            </a:r>
            <a:r>
              <a:rPr lang="en-US" sz="3600" b="1" dirty="0" smtClean="0"/>
              <a:t>)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9280"/>
            <a:ext cx="8589329" cy="438911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Las Views se </a:t>
            </a:r>
            <a:r>
              <a:rPr lang="en-US" sz="2400" dirty="0" err="1" smtClean="0"/>
              <a:t>ubican</a:t>
            </a:r>
            <a:r>
              <a:rPr lang="en-US" sz="2400" dirty="0" smtClean="0"/>
              <a:t> de forma horizontal o vertical </a:t>
            </a:r>
            <a:r>
              <a:rPr lang="en-US" sz="2400" dirty="0" err="1" smtClean="0"/>
              <a:t>según</a:t>
            </a:r>
            <a:r>
              <a:rPr lang="en-US" sz="2400" dirty="0" smtClean="0"/>
              <a:t> sea el valor del </a:t>
            </a:r>
            <a:r>
              <a:rPr lang="en-US" sz="2400" dirty="0" err="1" smtClean="0"/>
              <a:t>atributo</a:t>
            </a:r>
            <a:r>
              <a:rPr lang="en-US" sz="2400" dirty="0" smtClean="0"/>
              <a:t> </a:t>
            </a:r>
            <a:r>
              <a:rPr lang="en-US" sz="2400" b="1" dirty="0" smtClean="0"/>
              <a:t>orientation </a:t>
            </a:r>
            <a:r>
              <a:rPr lang="en-US" sz="2400" dirty="0" smtClean="0"/>
              <a:t>del </a:t>
            </a:r>
            <a:r>
              <a:rPr lang="en-US" sz="2400" dirty="0" err="1" smtClean="0"/>
              <a:t>LinearLayout</a:t>
            </a:r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dirty="0" smtClean="0"/>
              <a:t>Se </a:t>
            </a:r>
            <a:r>
              <a:rPr lang="en-US" sz="2400" dirty="0" err="1" smtClean="0"/>
              <a:t>pueden</a:t>
            </a:r>
            <a:r>
              <a:rPr lang="en-US" sz="2400" dirty="0" smtClean="0"/>
              <a:t> </a:t>
            </a:r>
            <a:r>
              <a:rPr lang="en-US" sz="2400" dirty="0" err="1" smtClean="0"/>
              <a:t>crear</a:t>
            </a:r>
            <a:r>
              <a:rPr lang="en-US" sz="2400" dirty="0" smtClean="0"/>
              <a:t> vistas un </a:t>
            </a:r>
            <a:r>
              <a:rPr lang="en-US" sz="2400" dirty="0" err="1" smtClean="0"/>
              <a:t>poco</a:t>
            </a:r>
            <a:r>
              <a:rPr lang="en-US" sz="2400" dirty="0" smtClean="0"/>
              <a:t> mas </a:t>
            </a:r>
            <a:r>
              <a:rPr lang="en-US" sz="2400" dirty="0" err="1" smtClean="0"/>
              <a:t>complejas</a:t>
            </a:r>
            <a:r>
              <a:rPr lang="en-US" sz="2400" dirty="0" smtClean="0"/>
              <a:t> que con el </a:t>
            </a:r>
            <a:r>
              <a:rPr lang="en-US" sz="2400" dirty="0" err="1" smtClean="0"/>
              <a:t>FrameLayout</a:t>
            </a:r>
            <a:endParaRPr lang="en-US" sz="2400" dirty="0" smtClean="0"/>
          </a:p>
          <a:p>
            <a:endParaRPr lang="en-US" sz="2400" b="1" dirty="0"/>
          </a:p>
          <a:p>
            <a:r>
              <a:rPr lang="en-US" sz="2400" dirty="0" smtClean="0"/>
              <a:t>La principal </a:t>
            </a:r>
            <a:r>
              <a:rPr lang="en-US" sz="2400" dirty="0" err="1" smtClean="0"/>
              <a:t>desventaja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que para </a:t>
            </a:r>
            <a:r>
              <a:rPr lang="en-US" sz="2400" dirty="0" err="1" smtClean="0"/>
              <a:t>dise</a:t>
            </a:r>
            <a:r>
              <a:rPr lang="es-MX" sz="2400" dirty="0" err="1" smtClean="0"/>
              <a:t>ñar</a:t>
            </a:r>
            <a:r>
              <a:rPr lang="es-MX" sz="2400" dirty="0" smtClean="0"/>
              <a:t> vistas complejas es necesario usarlos anidados (o sea uno dentro de otro)</a:t>
            </a:r>
            <a:endParaRPr lang="en-US" sz="2400" dirty="0"/>
          </a:p>
          <a:p>
            <a:endParaRPr lang="en-US" sz="2400" b="1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833" y="1751869"/>
            <a:ext cx="2616334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1007</TotalTime>
  <Words>321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Curso: Desarrollo de aplicaciones para Android Clase 2: Activity, Views y Layouts. Kotlin muy básico</vt:lpstr>
      <vt:lpstr>Qué es un Activity?</vt:lpstr>
      <vt:lpstr>Partes del Activity (la clase)</vt:lpstr>
      <vt:lpstr>Partes del Activity (el layout)</vt:lpstr>
      <vt:lpstr>El Activity declarado en el AndroidManifiest </vt:lpstr>
      <vt:lpstr>Los tipos de vistas</vt:lpstr>
      <vt:lpstr>Ejemplos de Views </vt:lpstr>
      <vt:lpstr>Los Layouts (FrameLayout) </vt:lpstr>
      <vt:lpstr>Los Layouts (LinearLayout) </vt:lpstr>
      <vt:lpstr>Los Layouts (ConstraintLayout) </vt:lpstr>
      <vt:lpstr>Kotlin básico (las variables) </vt:lpstr>
      <vt:lpstr>Kotlin básico (condicionales) </vt:lpstr>
      <vt:lpstr>Kotlin básico (ciclos) </vt:lpstr>
      <vt:lpstr>Kotlin básico (funciones) </vt:lpstr>
      <vt:lpstr>Kotlin básico (clases) </vt:lpstr>
      <vt:lpstr>Cómo utilizar las Views en el Activity? </vt:lpstr>
      <vt:lpstr>Funcionalidad de los botones </vt:lpstr>
      <vt:lpstr>Mostrar un mensaje al usuario </vt:lpstr>
      <vt:lpstr>Cambiar el color de fondo de la pantalla </vt:lpstr>
      <vt:lpstr>Cambiar el ícono de la aplicación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Desarrollo de aplicaciones para Android Clase 2:Activity, Views y Layouts</dc:title>
  <dc:creator>Ahmed</dc:creator>
  <cp:lastModifiedBy>Ahmed</cp:lastModifiedBy>
  <cp:revision>47</cp:revision>
  <dcterms:created xsi:type="dcterms:W3CDTF">2023-08-30T16:44:47Z</dcterms:created>
  <dcterms:modified xsi:type="dcterms:W3CDTF">2023-09-07T15:38:48Z</dcterms:modified>
</cp:coreProperties>
</file>