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27/11/2019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27/11/2019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27/11/2019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27/11/2019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27/11/2019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27/11/2019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27/11/2019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27/11/2019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27/11/2019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27/11/2019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27/11/2019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27/11/2019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27/11/2019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xmlns="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xmlns="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xmlns="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xmlns="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xmlns="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xmlns="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xmlns="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4400" dirty="0" smtClean="0">
                <a:solidFill>
                  <a:schemeClr val="bg1"/>
                </a:solidFill>
              </a:rPr>
              <a:t>Atividades praticas supervisionadas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768962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BR" sz="5800" dirty="0" smtClean="0">
                <a:solidFill>
                  <a:srgbClr val="7CEBFF"/>
                </a:solidFill>
              </a:rPr>
              <a:t>criptografia</a:t>
            </a:r>
            <a:endParaRPr lang="pt-BR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9451" y="808897"/>
            <a:ext cx="9988195" cy="845092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O programa foi separado em três arquivos: criptografia, </a:t>
            </a:r>
            <a:r>
              <a:rPr lang="pt-BR" dirty="0" err="1">
                <a:solidFill>
                  <a:schemeClr val="bg1"/>
                </a:solidFill>
              </a:rPr>
              <a:t>main</a:t>
            </a:r>
            <a:r>
              <a:rPr lang="pt-BR" dirty="0">
                <a:solidFill>
                  <a:schemeClr val="bg1"/>
                </a:solidFill>
              </a:rPr>
              <a:t> e </a:t>
            </a:r>
            <a:r>
              <a:rPr lang="pt-BR" dirty="0" err="1">
                <a:solidFill>
                  <a:schemeClr val="bg1"/>
                </a:solidFill>
              </a:rPr>
              <a:t>users</a:t>
            </a:r>
            <a:r>
              <a:rPr lang="pt-BR" dirty="0">
                <a:solidFill>
                  <a:schemeClr val="bg1"/>
                </a:solidFill>
              </a:rPr>
              <a:t>, segue abaixo o arquivo o sistema de </a:t>
            </a:r>
            <a:r>
              <a:rPr lang="pt-BR" dirty="0" err="1">
                <a:solidFill>
                  <a:schemeClr val="bg1"/>
                </a:solidFill>
              </a:rPr>
              <a:t>login</a:t>
            </a:r>
            <a:r>
              <a:rPr lang="pt-BR" dirty="0">
                <a:solidFill>
                  <a:schemeClr val="bg1"/>
                </a:solidFill>
              </a:rPr>
              <a:t> e senha que se encontra dentro do programa principal.</a:t>
            </a:r>
          </a:p>
        </p:txBody>
      </p:sp>
      <p:pic>
        <p:nvPicPr>
          <p:cNvPr id="4" name="Imagem 3" descr="Uma imagem contendo texto&#10;&#10;Descrição gerada automaticament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117407"/>
            <a:ext cx="5943600" cy="2623185"/>
          </a:xfrm>
          <a:prstGeom prst="rect">
            <a:avLst/>
          </a:prstGeo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81192" y="4941627"/>
            <a:ext cx="11029615" cy="1808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 dentro do arquivo main.py se encontra o menu de </a:t>
            </a:r>
            <a:r>
              <a:rPr lang="pt-BR" dirty="0" err="1"/>
              <a:t>login</a:t>
            </a:r>
            <a:r>
              <a:rPr lang="pt-BR" dirty="0"/>
              <a:t> e o menu do sistema de criptografia.</a:t>
            </a:r>
          </a:p>
          <a:p>
            <a:r>
              <a:rPr lang="pt-BR" dirty="0"/>
              <a:t>Logo na linha 7 tem a chamada da função </a:t>
            </a: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(): colocamos o sistema de </a:t>
            </a:r>
            <a:r>
              <a:rPr lang="pt-BR" dirty="0" err="1"/>
              <a:t>login</a:t>
            </a:r>
            <a:r>
              <a:rPr lang="pt-BR" dirty="0"/>
              <a:t> dentro desta função pois assim ela será a primeira coisa a ser executada no terminal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Na linha 9 vai ser executado um </a:t>
            </a:r>
            <a:r>
              <a:rPr lang="pt-BR" dirty="0" err="1"/>
              <a:t>while</a:t>
            </a:r>
            <a:r>
              <a:rPr lang="pt-BR" dirty="0"/>
              <a:t>(</a:t>
            </a:r>
            <a:r>
              <a:rPr lang="pt-BR" dirty="0" err="1"/>
              <a:t>true</a:t>
            </a:r>
            <a:r>
              <a:rPr lang="pt-BR" dirty="0"/>
              <a:t>): e logo abaixo os input onde o usuário fornecerá seus dados, detalhe linha 13 tem a função </a:t>
            </a:r>
            <a:r>
              <a:rPr lang="pt-BR" dirty="0" err="1"/>
              <a:t>getpass</a:t>
            </a:r>
            <a:r>
              <a:rPr lang="pt-BR" dirty="0"/>
              <a:t> dentro da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361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3" y="5204011"/>
            <a:ext cx="11050514" cy="1035424"/>
          </a:xfrm>
        </p:spPr>
        <p:txBody>
          <a:bodyPr>
            <a:normAutofit/>
          </a:bodyPr>
          <a:lstStyle/>
          <a:p>
            <a:r>
              <a:rPr lang="pt-BR" dirty="0"/>
              <a:t>Caso a senha e usuário estiverem corretas o sistema de um break e inicia o sistema de criptografia, se estiver incorreto ele da um erro ‘</a:t>
            </a:r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Password</a:t>
            </a:r>
            <a:r>
              <a:rPr lang="pt-BR" dirty="0"/>
              <a:t> </a:t>
            </a:r>
            <a:r>
              <a:rPr lang="pt-BR" dirty="0" err="1"/>
              <a:t>Incorrect</a:t>
            </a:r>
            <a:r>
              <a:rPr lang="pt-BR" dirty="0"/>
              <a:t>’ e volta a pedir </a:t>
            </a:r>
            <a:r>
              <a:rPr lang="pt-BR" dirty="0" err="1"/>
              <a:t>login</a:t>
            </a:r>
            <a:r>
              <a:rPr lang="pt-BR" dirty="0"/>
              <a:t> e senha.</a:t>
            </a:r>
          </a:p>
          <a:p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769451" y="808897"/>
            <a:ext cx="9988195" cy="845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senha, ela esconde o input quando o usuário digita sua senha e linha 14 a senha será criptografada e verificada na linha 16 onde as variáveis </a:t>
            </a:r>
            <a:r>
              <a:rPr lang="pt-BR" dirty="0" err="1">
                <a:solidFill>
                  <a:schemeClr val="bg1"/>
                </a:solidFill>
              </a:rPr>
              <a:t>name</a:t>
            </a:r>
            <a:r>
              <a:rPr lang="pt-BR" dirty="0">
                <a:solidFill>
                  <a:schemeClr val="bg1"/>
                </a:solidFill>
              </a:rPr>
              <a:t> e senha faram a verificação utilizando o método in Keys e </a:t>
            </a:r>
            <a:r>
              <a:rPr lang="pt-BR" dirty="0" err="1">
                <a:solidFill>
                  <a:schemeClr val="bg1"/>
                </a:solidFill>
              </a:rPr>
              <a:t>Values</a:t>
            </a:r>
            <a:r>
              <a:rPr lang="pt-BR" dirty="0">
                <a:solidFill>
                  <a:schemeClr val="bg1"/>
                </a:solidFill>
              </a:rPr>
              <a:t>, no arquivo users.py chamando a função </a:t>
            </a:r>
            <a:r>
              <a:rPr lang="pt-BR" dirty="0" err="1">
                <a:solidFill>
                  <a:schemeClr val="bg1"/>
                </a:solidFill>
              </a:rPr>
              <a:t>users</a:t>
            </a:r>
            <a:r>
              <a:rPr lang="pt-BR" dirty="0">
                <a:solidFill>
                  <a:schemeClr val="bg1"/>
                </a:solidFill>
              </a:rPr>
              <a:t>.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093" y="1911984"/>
            <a:ext cx="7512425" cy="291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25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de criptografia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3616" y="4046808"/>
            <a:ext cx="11289592" cy="807580"/>
          </a:xfrm>
        </p:spPr>
        <p:txBody>
          <a:bodyPr>
            <a:normAutofit fontScale="92500"/>
          </a:bodyPr>
          <a:lstStyle/>
          <a:p>
            <a:r>
              <a:rPr lang="pt-BR" dirty="0"/>
              <a:t>Em ALFABETO colocamos o alfabeto e alguns caracteres especiais da tabela ASCII e ADD para </a:t>
            </a:r>
            <a:r>
              <a:rPr lang="pt-BR" dirty="0" smtClean="0"/>
              <a:t>26. Porque </a:t>
            </a:r>
            <a:r>
              <a:rPr lang="pt-BR" dirty="0"/>
              <a:t>assim quando a função de criptografia for executada ela pegará a mensagem e substituirá a maioria por caracteres especiais da tabela ASCII.</a:t>
            </a:r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810" y="2808474"/>
            <a:ext cx="8386483" cy="1010491"/>
          </a:xfrm>
          <a:prstGeom prst="rect">
            <a:avLst/>
          </a:prstGeo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733592" y="2332896"/>
            <a:ext cx="11029616" cy="495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mtClean="0"/>
              <a:t>No arquivo criptografia.py criamos as funções criptografia, descriptografia e as variável ALFABETO e ADD</a:t>
            </a:r>
            <a:endParaRPr lang="pt-BR" dirty="0"/>
          </a:p>
        </p:txBody>
      </p:sp>
      <p:pic>
        <p:nvPicPr>
          <p:cNvPr id="6" name="Imagem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974" y="4854388"/>
            <a:ext cx="7539319" cy="178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08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94639" y="1982377"/>
            <a:ext cx="11037067" cy="2616518"/>
          </a:xfrm>
        </p:spPr>
        <p:txBody>
          <a:bodyPr/>
          <a:lstStyle/>
          <a:p>
            <a:r>
              <a:rPr lang="pt-BR" dirty="0"/>
              <a:t>Então basicamente para cada letra da minha mensagem eu vou descobrir o índice dessa letra dentro do nosso ALFABETO:  </a:t>
            </a:r>
            <a:r>
              <a:rPr lang="pt-BR" dirty="0" err="1"/>
              <a:t>letra_index</a:t>
            </a:r>
            <a:r>
              <a:rPr lang="pt-BR" dirty="0"/>
              <a:t> = </a:t>
            </a:r>
            <a:r>
              <a:rPr lang="pt-BR" dirty="0" err="1"/>
              <a:t>ALFABETO.index</a:t>
            </a:r>
            <a:r>
              <a:rPr lang="pt-BR" dirty="0"/>
              <a:t>(letra), então ele pegará quem eu quero que está no índice do alfabeto mais ADD = 26, e fará a substituição da letra para outro </a:t>
            </a:r>
            <a:r>
              <a:rPr lang="pt-BR" dirty="0" err="1"/>
              <a:t>caracter</a:t>
            </a:r>
            <a:r>
              <a:rPr lang="pt-BR" dirty="0"/>
              <a:t>, detalhe linha  16: c += ALFABETO[(</a:t>
            </a:r>
            <a:r>
              <a:rPr lang="pt-BR" dirty="0" err="1"/>
              <a:t>letra_index</a:t>
            </a:r>
            <a:r>
              <a:rPr lang="pt-BR" dirty="0"/>
              <a:t> + ADD)% 70] pegará </a:t>
            </a:r>
            <a:r>
              <a:rPr lang="pt-BR" dirty="0" err="1"/>
              <a:t>linha_index</a:t>
            </a:r>
            <a:r>
              <a:rPr lang="pt-BR" dirty="0"/>
              <a:t> + ADD e dividira por % 70  resultando em 0, pois dentro de ALFABETO tem apenas 70 caracteres então vamos dizer que eu coloque uma mensagem para criptografar que contenha 4 letras, como o nosso pulo é 26, 26 x 4 é = 104, não teríamos caracteres suficientes então se dividirmos 70 pelo resto da divisão que resulta em 0, quando passar de 4 letras ele volta a substituir a partir do primeiro </a:t>
            </a:r>
            <a:r>
              <a:rPr lang="pt-BR" dirty="0" err="1"/>
              <a:t>caracter</a:t>
            </a:r>
            <a:r>
              <a:rPr lang="pt-BR" dirty="0"/>
              <a:t> do nosso alfabeto, fazendo um loop dento de ALFABETO, e por fim retorna nossa mensagem criptografada.</a:t>
            </a: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769451" y="808897"/>
            <a:ext cx="9988195" cy="845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O sistema que fará a criptografia será essa função </a:t>
            </a:r>
            <a:r>
              <a:rPr lang="pt-BR" dirty="0" err="1">
                <a:solidFill>
                  <a:schemeClr val="bg1"/>
                </a:solidFill>
              </a:rPr>
              <a:t>def</a:t>
            </a:r>
            <a:r>
              <a:rPr lang="pt-BR" dirty="0">
                <a:solidFill>
                  <a:schemeClr val="bg1"/>
                </a:solidFill>
              </a:rPr>
              <a:t> criptografar(</a:t>
            </a:r>
            <a:r>
              <a:rPr lang="pt-BR" dirty="0" err="1">
                <a:solidFill>
                  <a:schemeClr val="bg1"/>
                </a:solidFill>
              </a:rPr>
              <a:t>message</a:t>
            </a:r>
            <a:r>
              <a:rPr lang="pt-BR" dirty="0">
                <a:solidFill>
                  <a:schemeClr val="bg1"/>
                </a:solidFill>
              </a:rPr>
              <a:t>): onde a mensagem que o usuário fornecer passará a ser (</a:t>
            </a:r>
            <a:r>
              <a:rPr lang="pt-BR" dirty="0" err="1">
                <a:solidFill>
                  <a:schemeClr val="bg1"/>
                </a:solidFill>
              </a:rPr>
              <a:t>message</a:t>
            </a:r>
            <a:r>
              <a:rPr lang="pt-BR" dirty="0" smtClean="0">
                <a:solidFill>
                  <a:schemeClr val="bg1"/>
                </a:solidFill>
              </a:rPr>
              <a:t>).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598" y="4598895"/>
            <a:ext cx="3771900" cy="22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79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descriptografia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6" cy="89888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</a:t>
            </a:r>
            <a:r>
              <a:rPr lang="pt-BR" dirty="0" err="1"/>
              <a:t>descriptografia</a:t>
            </a:r>
            <a:r>
              <a:rPr lang="pt-BR" dirty="0"/>
              <a:t> é basicamente a mesma coisa da função </a:t>
            </a:r>
            <a:r>
              <a:rPr lang="pt-BR" dirty="0" err="1"/>
              <a:t>def</a:t>
            </a:r>
            <a:r>
              <a:rPr lang="pt-BR" dirty="0"/>
              <a:t> criptografar, muda apenas um sinal de -, quando o usuário passar a mensagem criptografada para descriptografar, ela passará pelo mesmo sistema, porém ela fara o efeito inverso de rotação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23" y="3079376"/>
            <a:ext cx="6920753" cy="281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28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769451" y="808897"/>
            <a:ext cx="9988195" cy="845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Então irei pegar a mensagem criptografada e utilizarei a função descriptografar nela, resultando em</a:t>
            </a:r>
          </a:p>
        </p:txBody>
      </p:sp>
      <p:pic>
        <p:nvPicPr>
          <p:cNvPr id="5" name="Image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240" y="2005853"/>
            <a:ext cx="4932829" cy="2956112"/>
          </a:xfrm>
          <a:prstGeom prst="rect">
            <a:avLst/>
          </a:prstGeom>
        </p:spPr>
      </p:pic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382846" y="4961965"/>
            <a:ext cx="11029616" cy="898880"/>
          </a:xfrm>
        </p:spPr>
        <p:txBody>
          <a:bodyPr>
            <a:normAutofit/>
          </a:bodyPr>
          <a:lstStyle/>
          <a:p>
            <a:pPr algn="ctr"/>
            <a:r>
              <a:rPr lang="pt-BR" sz="3600" dirty="0" smtClean="0"/>
              <a:t>FIM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326024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INTEGRANTES DO GRUPO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1936376"/>
            <a:ext cx="11198432" cy="4693024"/>
          </a:xfrm>
        </p:spPr>
        <p:txBody>
          <a:bodyPr>
            <a:normAutofit lnSpcReduction="10000"/>
          </a:bodyPr>
          <a:lstStyle/>
          <a:p>
            <a:pPr algn="ctr"/>
            <a:r>
              <a:rPr lang="pt-BR" sz="2400" b="1" u="sng" dirty="0"/>
              <a:t>Sistemas de </a:t>
            </a:r>
            <a:r>
              <a:rPr lang="pt-BR" sz="2400" b="1" u="sng" dirty="0" smtClean="0"/>
              <a:t>Informação:</a:t>
            </a:r>
          </a:p>
          <a:p>
            <a:pPr algn="ctr"/>
            <a:endParaRPr lang="pt-BR" dirty="0"/>
          </a:p>
          <a:p>
            <a:pPr algn="ctr"/>
            <a:r>
              <a:rPr lang="pt-BR" b="1" dirty="0"/>
              <a:t>Victor </a:t>
            </a:r>
            <a:r>
              <a:rPr lang="pt-BR" b="1" dirty="0" err="1"/>
              <a:t>Morane</a:t>
            </a:r>
            <a:r>
              <a:rPr lang="pt-BR" b="1" dirty="0"/>
              <a:t> Amorim de Mello – RA: F0017C9 – SI2P41</a:t>
            </a:r>
            <a:endParaRPr lang="pt-BR" dirty="0"/>
          </a:p>
          <a:p>
            <a:pPr algn="ctr"/>
            <a:r>
              <a:rPr lang="pt-BR" b="1" dirty="0"/>
              <a:t>Marcelo dos Santos Rodrigues – RA: N4034A0 – SI2P41</a:t>
            </a:r>
            <a:endParaRPr lang="pt-BR" dirty="0"/>
          </a:p>
          <a:p>
            <a:pPr algn="ctr"/>
            <a:r>
              <a:rPr lang="pt-BR" b="1" dirty="0"/>
              <a:t>Matheus </a:t>
            </a:r>
            <a:r>
              <a:rPr lang="pt-BR" b="1" dirty="0" err="1"/>
              <a:t>Kaique</a:t>
            </a:r>
            <a:r>
              <a:rPr lang="pt-BR" b="1" dirty="0"/>
              <a:t> Lima Santos – RA: N454539 – SI2P41</a:t>
            </a:r>
            <a:endParaRPr lang="pt-BR" dirty="0"/>
          </a:p>
          <a:p>
            <a:pPr algn="ctr"/>
            <a:r>
              <a:rPr lang="pt-BR" b="1" dirty="0"/>
              <a:t>Vinicius </a:t>
            </a:r>
            <a:r>
              <a:rPr lang="pt-BR" b="1" dirty="0" err="1"/>
              <a:t>Batemarque</a:t>
            </a:r>
            <a:r>
              <a:rPr lang="pt-BR" b="1" dirty="0"/>
              <a:t> </a:t>
            </a:r>
            <a:r>
              <a:rPr lang="pt-BR" b="1" dirty="0" err="1"/>
              <a:t>Pelosi</a:t>
            </a:r>
            <a:r>
              <a:rPr lang="pt-BR" b="1" dirty="0"/>
              <a:t> – RA: F094H13 – </a:t>
            </a:r>
            <a:r>
              <a:rPr lang="pt-BR" b="1" dirty="0" smtClean="0"/>
              <a:t>SI1P41</a:t>
            </a:r>
          </a:p>
          <a:p>
            <a:pPr algn="ctr"/>
            <a:endParaRPr lang="pt-BR" dirty="0"/>
          </a:p>
          <a:p>
            <a:pPr algn="ctr"/>
            <a:r>
              <a:rPr lang="pt-BR" sz="2400" b="1" u="sng" dirty="0"/>
              <a:t>Ciências da </a:t>
            </a:r>
            <a:r>
              <a:rPr lang="pt-BR" sz="2400" b="1" u="sng" dirty="0" smtClean="0"/>
              <a:t>Computação:</a:t>
            </a:r>
          </a:p>
          <a:p>
            <a:pPr algn="ctr"/>
            <a:endParaRPr lang="pt-BR" dirty="0"/>
          </a:p>
          <a:p>
            <a:pPr algn="ctr"/>
            <a:r>
              <a:rPr lang="pt-BR" b="1" dirty="0"/>
              <a:t>Alexandre </a:t>
            </a:r>
            <a:r>
              <a:rPr lang="pt-BR" b="1" dirty="0" err="1"/>
              <a:t>Velozo</a:t>
            </a:r>
            <a:r>
              <a:rPr lang="pt-BR" b="1" dirty="0"/>
              <a:t> do Nascimento Junior – RA: D925750 – CC2P41</a:t>
            </a:r>
            <a:endParaRPr lang="pt-BR" dirty="0"/>
          </a:p>
          <a:p>
            <a:pPr algn="ctr"/>
            <a:r>
              <a:rPr lang="pt-BR" b="1" dirty="0"/>
              <a:t>Erick Miranda Oliveira Ramos – RA: N526BB5 – CC1P41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151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– o que é criptografia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76336"/>
          </a:xfrm>
        </p:spPr>
        <p:txBody>
          <a:bodyPr/>
          <a:lstStyle/>
          <a:p>
            <a:r>
              <a:rPr lang="pt-BR" dirty="0"/>
              <a:t>O envio e o recebimento de informações sigilosas é uma necessidade antiga, que existe há centenas de anos. E daí a criptografia tornou-se uma ferramenta essencial para que apenas o emissor e o receptor tenham acesso livre às informações. O primeiro uso documentado surgiu há cerca de 1900 anos antes de cristo, no Egito, quando foram usados hieróglifos fora do padrão.</a:t>
            </a:r>
          </a:p>
          <a:p>
            <a:r>
              <a:rPr lang="pt-BR" dirty="0"/>
              <a:t>O termo Criptografia surgiu da fusão das palavras gregas "</a:t>
            </a:r>
            <a:r>
              <a:rPr lang="pt-BR" dirty="0" err="1"/>
              <a:t>Kryptós</a:t>
            </a:r>
            <a:r>
              <a:rPr lang="pt-BR" dirty="0"/>
              <a:t>" e "</a:t>
            </a:r>
            <a:r>
              <a:rPr lang="pt-BR" dirty="0" err="1"/>
              <a:t>gráphein</a:t>
            </a:r>
            <a:r>
              <a:rPr lang="pt-BR" dirty="0"/>
              <a:t>", que significam "oculto" e "escrever", respectivamente. Trata-se de um conjunto de regras que visa codificar a informação de forma que só o emissor e o receptor consiga decifrá-la. Para isso várias técnicas são usadas, e ao passar do tempo modificada, aperfeiçoada e o surgimento de novas outras de maneira que fiquem mais seguras.</a:t>
            </a:r>
          </a:p>
          <a:p>
            <a:r>
              <a:rPr lang="pt-BR" dirty="0"/>
              <a:t>Na computação, a técnica usada são a de chaves, as chamadas "CHAVES CRIPTOGRAFICAS", Trata-se de um conjunto de </a:t>
            </a:r>
            <a:r>
              <a:rPr lang="pt-BR" dirty="0" err="1"/>
              <a:t>bit’s</a:t>
            </a:r>
            <a:r>
              <a:rPr lang="pt-BR" dirty="0"/>
              <a:t> baseado em um algoritmo capaz de codificar e de decodificar informações. Se o receptor da mensagem usar uma chave diferente e incompatível com a do emissor ela não conseguirá ter a informação.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682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que a criptografia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meio do uso da criptografia você pode:</a:t>
            </a:r>
          </a:p>
          <a:p>
            <a:r>
              <a:rPr lang="pt-BR" dirty="0"/>
              <a:t>proteger os dados sigilosos armazenados em seu computador, como o seu arquivo de senhas e a sua declaração de Imposto de Renda;</a:t>
            </a:r>
          </a:p>
          <a:p>
            <a:r>
              <a:rPr lang="pt-BR" dirty="0"/>
              <a:t>criar uma área (partição) específica no seu computador, na qual todas as informações que forem lá gravadas serão automaticamente criptografadas;</a:t>
            </a:r>
          </a:p>
          <a:p>
            <a:r>
              <a:rPr lang="pt-BR" dirty="0"/>
              <a:t>proteger seus backups contra acesso indevido, principalmente aqueles enviados para áreas de armazenamento externo de mídias;</a:t>
            </a:r>
          </a:p>
          <a:p>
            <a:r>
              <a:rPr lang="pt-BR" dirty="0"/>
              <a:t>proteger as comunicações realizadas pela Internet, como os e-mails enviados/recebidos e as transações bancárias e comerciais realizadas.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103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gerais de criptografia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7633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Você já deve ter ouvido chave de 64 </a:t>
            </a:r>
            <a:r>
              <a:rPr lang="pt-BR" dirty="0" err="1"/>
              <a:t>bit’s</a:t>
            </a:r>
            <a:r>
              <a:rPr lang="pt-BR" dirty="0"/>
              <a:t>, chave de 128 </a:t>
            </a:r>
            <a:r>
              <a:rPr lang="pt-BR" dirty="0" err="1"/>
              <a:t>bit’s</a:t>
            </a:r>
            <a:r>
              <a:rPr lang="pt-BR" dirty="0"/>
              <a:t> e assim por diante, esses valores expressam o tamanho das chaves. Quanto mais </a:t>
            </a:r>
            <a:r>
              <a:rPr lang="pt-BR" dirty="0" err="1"/>
              <a:t>bits’s</a:t>
            </a:r>
            <a:r>
              <a:rPr lang="pt-BR" dirty="0"/>
              <a:t> foram usados mais seguro será o </a:t>
            </a:r>
            <a:r>
              <a:rPr lang="pt-BR" dirty="0" smtClean="0"/>
              <a:t>código. </a:t>
            </a:r>
          </a:p>
          <a:p>
            <a:r>
              <a:rPr lang="pt-BR" dirty="0"/>
              <a:t>Uma chave criptográfica é um valor secreto que modifica um algoritmo de encriptação. A fechadura da porta da frente da sua casa tem uma série de pinos. Cada um desses pinos possui múltiplas posições possíveis. Quando alguém põe a chave na fechadura, cada um dos pinos é movido para uma posição específica. Se as posições ditadas pela chave são as que a fechadura precisa para ser aberta, ela abre, caso contrário, não.</a:t>
            </a:r>
          </a:p>
          <a:p>
            <a:r>
              <a:rPr lang="pt-BR" dirty="0"/>
              <a:t>Na internet, os sites ditos seguros, são os que utilizam o protocolo HTTPS, que é uma versão idêntica do protocolo HTTP sobre uma camada SSL. Essa camada adicional permite que os dados sejam transmitidos através de uma conexão criptografada e que se verifique a autenticidade do servidor e do cliente através de certificados digitais. A porta TCP usada por norma para o protocolo HTTPS é a 443.</a:t>
            </a:r>
          </a:p>
          <a:p>
            <a:r>
              <a:rPr lang="pt-BR" dirty="0"/>
              <a:t>Quando você acessa o Oficina da Net, seu navegador identifica que usamos o protocolo HTTPS, assim ele cria uma chave, negociada com nosso servidor, todo e qualquer byte de informação que trafega entre seu dispositivo e nosso servidor é criptografado através desta chave. Ao os dados chegarem aqui em nosso servidor, ele identifica esta criptografia, com a chave ele </a:t>
            </a:r>
            <a:r>
              <a:rPr lang="pt-BR" dirty="0" err="1"/>
              <a:t>descriptografa</a:t>
            </a:r>
            <a:r>
              <a:rPr lang="pt-BR" dirty="0"/>
              <a:t>, identifica as informações, processa-as, criptografa novamente e devolve ao seu navegador.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300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de criptografia - simétrica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4352544"/>
            <a:ext cx="11251144" cy="2505456"/>
          </a:xfrm>
        </p:spPr>
        <p:txBody>
          <a:bodyPr>
            <a:normAutofit/>
          </a:bodyPr>
          <a:lstStyle/>
          <a:p>
            <a:r>
              <a:rPr lang="pt-PT" sz="2400" dirty="0" smtClean="0"/>
              <a:t>É o tipo de chave mais simples e a mesma utilizada tanto pelo emissor quanto por quem recebe a informação. Ou seja, a mesma chave é usada para codificação e decodificação dos dados. Vários algoritmos de criptografia foram desenvolvidos a partir de chaves simétricas. Dentre os mais comuns estão o DES, o IDEA e o RC, e outros como </a:t>
            </a:r>
            <a:r>
              <a:rPr lang="en-US" sz="2400" dirty="0"/>
              <a:t>AES (Advanced Encryption </a:t>
            </a:r>
            <a:r>
              <a:rPr lang="en-US" sz="2400" dirty="0" smtClean="0"/>
              <a:t>Standard), Blowfish, Twofish, SAFER.</a:t>
            </a:r>
            <a:endParaRPr lang="en-US" sz="2400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4" y="1881550"/>
            <a:ext cx="5480686" cy="2306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1562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criptografia - assimétrica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1" y="4754880"/>
            <a:ext cx="11029615" cy="1908591"/>
          </a:xfrm>
        </p:spPr>
        <p:txBody>
          <a:bodyPr>
            <a:noAutofit/>
          </a:bodyPr>
          <a:lstStyle/>
          <a:p>
            <a:r>
              <a:rPr lang="pt-PT" sz="2400" dirty="0"/>
              <a:t>Também conhecida como “chave pública”, a chave assimétrica trabalha com dois modelos principais: um privado e outro público. No método privado, como o próprio nome sugere, a chave é secreta, enquanto que no modelo público uma pessoa deve criar uma chave de codificação e enviá-la a quem for lhe mandar informações. Entre os algoritmos que mais utilizam chaves assimétricas estão o RSA e o ElGamal</a:t>
            </a:r>
            <a:endParaRPr lang="pt-BR" sz="2400" dirty="0"/>
          </a:p>
        </p:txBody>
      </p:sp>
      <p:pic>
        <p:nvPicPr>
          <p:cNvPr id="5" name="Image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784" y="2049157"/>
            <a:ext cx="5596320" cy="24496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3086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Nosso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360872" cy="4677504"/>
          </a:xfrm>
        </p:spPr>
        <p:txBody>
          <a:bodyPr>
            <a:normAutofit/>
          </a:bodyPr>
          <a:lstStyle/>
          <a:p>
            <a:r>
              <a:rPr lang="pt-BR" sz="1900" dirty="0"/>
              <a:t>Antes de iniciar o processo de desenvolvimento do programa, foi feito </a:t>
            </a:r>
            <a:r>
              <a:rPr lang="pt-BR" sz="1900" dirty="0" smtClean="0"/>
              <a:t>o levantamento </a:t>
            </a:r>
            <a:r>
              <a:rPr lang="pt-BR" sz="1900" dirty="0"/>
              <a:t>para identificar quais tarefas o programa pode ou não pode </a:t>
            </a:r>
            <a:r>
              <a:rPr lang="pt-BR" sz="1900" dirty="0" smtClean="0"/>
              <a:t>realizar. Sem </a:t>
            </a:r>
            <a:r>
              <a:rPr lang="pt-BR" sz="1900" dirty="0"/>
              <a:t>definir os objetivos claramente, o tempo que se leva para terminar </a:t>
            </a:r>
            <a:r>
              <a:rPr lang="pt-BR" sz="1900" dirty="0" smtClean="0"/>
              <a:t>o desenvolvimento </a:t>
            </a:r>
            <a:r>
              <a:rPr lang="pt-BR" sz="1900" dirty="0"/>
              <a:t>aumenta drasticamente, além, de ao término poder ficar </a:t>
            </a:r>
            <a:r>
              <a:rPr lang="pt-BR" sz="1900" dirty="0" err="1" smtClean="0"/>
              <a:t>faltandoalguma</a:t>
            </a:r>
            <a:r>
              <a:rPr lang="pt-BR" sz="1900" dirty="0" smtClean="0"/>
              <a:t> </a:t>
            </a:r>
            <a:r>
              <a:rPr lang="pt-BR" sz="1900" dirty="0"/>
              <a:t>funcionalidade que deveria ter sido </a:t>
            </a:r>
            <a:r>
              <a:rPr lang="pt-BR" sz="1900" dirty="0" smtClean="0"/>
              <a:t>implementada. O </a:t>
            </a:r>
            <a:r>
              <a:rPr lang="pt-BR" sz="1900" dirty="0"/>
              <a:t>programa final deverá cifrar uma mensagem utilizando a cifra de Cesar, outra funcionalidade do programa será a possibilidade de descriptografar algum </a:t>
            </a:r>
            <a:r>
              <a:rPr lang="pt-BR" sz="1900" dirty="0" smtClean="0"/>
              <a:t>texto. O </a:t>
            </a:r>
            <a:r>
              <a:rPr lang="pt-BR" sz="1900" dirty="0"/>
              <a:t>programa, aceita somente o uso de letras, outra restrição, é quanto aos acentos e a letra '‘ç’'. Como a alfabeto </a:t>
            </a:r>
            <a:r>
              <a:rPr lang="pt-BR" sz="1900" dirty="0" err="1"/>
              <a:t>cifrante</a:t>
            </a:r>
            <a:r>
              <a:rPr lang="pt-BR" sz="1900" dirty="0"/>
              <a:t> de Cesar utiliza apenas letras não acentuadas e não existindo nele, também, a letra '‘ç’', o programa deverá seguir este padrão, e não aceitará estes tipos </a:t>
            </a:r>
            <a:r>
              <a:rPr lang="pt-BR" sz="1900" dirty="0" smtClean="0"/>
              <a:t>de caracteres. </a:t>
            </a:r>
            <a:r>
              <a:rPr lang="pt-BR" sz="1900" dirty="0"/>
              <a:t>A </a:t>
            </a:r>
            <a:r>
              <a:rPr lang="pt-BR" sz="1900" b="1" dirty="0"/>
              <a:t>Cifra de Cesar</a:t>
            </a:r>
            <a:r>
              <a:rPr lang="pt-BR" sz="1900" dirty="0"/>
              <a:t> é uma técnica de criptografia bastante simples e provavelmente a mais conhecida de todas. Trata-se de um tipo de </a:t>
            </a:r>
            <a:r>
              <a:rPr lang="pt-BR" sz="1900" b="1" dirty="0"/>
              <a:t>cifra de substituição</a:t>
            </a:r>
            <a:r>
              <a:rPr lang="pt-BR" sz="1900" dirty="0"/>
              <a:t>, na qual cada letra de um texto a ser criptografado é substituída por outra letra, presente no alfabeto, porém deslocada um certo número de posições à esquerda ou à direita. </a:t>
            </a:r>
            <a:r>
              <a:rPr lang="pt-BR" sz="1900" dirty="0" smtClean="0"/>
              <a:t> Por </a:t>
            </a:r>
            <a:r>
              <a:rPr lang="pt-BR" sz="1900" dirty="0"/>
              <a:t>exemplo, se empregarmos uma troca de quatro posições à esquerda, cada letra é substituída pela letra que está quatro posições adiante no alfabeto, e nesse caso a </a:t>
            </a:r>
            <a:r>
              <a:rPr lang="pt-BR" sz="1900" dirty="0" smtClean="0"/>
              <a:t>letra  </a:t>
            </a:r>
            <a:r>
              <a:rPr lang="pt-BR" sz="1900" dirty="0"/>
              <a:t>A seria substituída pela letra E, a letra B por F, a letra C por G, e assim </a:t>
            </a:r>
            <a:r>
              <a:rPr lang="pt-BR" sz="1900" dirty="0" smtClean="0"/>
              <a:t>sucessivamente.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068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continuação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maioria dos programas feito em cifra de Cesar geralmente utiliza o sistema de chave, onde você escolhe qual será a constante de soma cujo é o pulo que cada letra irá fazer, porém para não ficar simples o nosso programa, empregamos alguns caracteres da tabela ASCII dentro da variável alfabeto, e colocamos o pulo definido em 26, pois assim quando o programa executar ele irá pegar os caracteres da tabela ASCII, então o usuário não precisará digitar a chave porque 26 já será padrão definido. Foi utilizado antes do sistema de criptografia, um menu de </a:t>
            </a:r>
            <a:r>
              <a:rPr lang="pt-BR" dirty="0" err="1"/>
              <a:t>login</a:t>
            </a:r>
            <a:r>
              <a:rPr lang="pt-BR" dirty="0"/>
              <a:t> e senha, geralmente é feito usando banco de dados onde fica armazenado o id do usuário e senha criptografada e quando o usuário digita seus dados o programa faz a verificação com o banco, e libera o usuário para continuar. Porém utilizamos apenas um dicionário para armazenar nossos dados de </a:t>
            </a:r>
            <a:r>
              <a:rPr lang="pt-BR" dirty="0" err="1"/>
              <a:t>login</a:t>
            </a:r>
            <a:r>
              <a:rPr lang="pt-BR" dirty="0"/>
              <a:t> e senha criptografado e algumas funções do PYTHON para fazer a verificação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843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Códigos fonte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4888" y="5614415"/>
            <a:ext cx="11175920" cy="994759"/>
          </a:xfrm>
        </p:spPr>
        <p:txBody>
          <a:bodyPr/>
          <a:lstStyle/>
          <a:p>
            <a:pPr algn="ctr"/>
            <a:r>
              <a:rPr lang="pt-BR" dirty="0"/>
              <a:t>Utilizamos um dicionário onde fica armazenado nossos usuários e senha, e a função ‘in’, é basicamente a que faz essa verificação.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 descr="Uma imagem contendo captura de tela&#10;&#10;Descrição gerada automaticament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023" y="3547873"/>
            <a:ext cx="4187951" cy="1846326"/>
          </a:xfrm>
          <a:prstGeom prst="rect">
            <a:avLst/>
          </a:prstGeo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733592" y="2332897"/>
            <a:ext cx="11029615" cy="1367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Sistema de </a:t>
            </a:r>
            <a:r>
              <a:rPr lang="pt-BR" dirty="0" err="1" smtClean="0"/>
              <a:t>Login</a:t>
            </a:r>
            <a:endParaRPr lang="pt-BR" dirty="0" smtClean="0"/>
          </a:p>
          <a:p>
            <a:pPr algn="ctr"/>
            <a:r>
              <a:rPr lang="pt-BR" dirty="0" smtClean="0"/>
              <a:t>Logo no início do programa, será executada o sistema de </a:t>
            </a:r>
            <a:r>
              <a:rPr lang="pt-BR" dirty="0" err="1" smtClean="0"/>
              <a:t>login</a:t>
            </a:r>
            <a:r>
              <a:rPr lang="pt-BR" dirty="0" smtClean="0"/>
              <a:t> e senha, é bem simples, porém elaborado onde o usuário deverá digitar seu nome e sua senha para executar o programa e iniciar o sistema de criptografia.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66910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openxmlformats.org/package/2006/metadata/core-properties"/>
    <ds:schemaRef ds:uri="http://www.w3.org/XML/1998/namespace"/>
    <ds:schemaRef ds:uri="71af3243-3dd4-4a8d-8c0d-dd76da1f02a5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16c05727-aa75-4e4a-9b5f-8a80a1165891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Tecnologia (design Dividendo)</Template>
  <TotalTime>0</TotalTime>
  <Words>1725</Words>
  <Application>Microsoft Office PowerPoint</Application>
  <PresentationFormat>Widescreen</PresentationFormat>
  <Paragraphs>57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Calibri</vt:lpstr>
      <vt:lpstr>Gill Sans MT</vt:lpstr>
      <vt:lpstr>Wingdings 2</vt:lpstr>
      <vt:lpstr>Dividendo</vt:lpstr>
      <vt:lpstr>Atividades praticas supervisionadas</vt:lpstr>
      <vt:lpstr>Introdução – o que é criptografia</vt:lpstr>
      <vt:lpstr>Funções que a criptografia</vt:lpstr>
      <vt:lpstr>Conceitos gerais de criptografia</vt:lpstr>
      <vt:lpstr>Técnicas de criptografia - simétrica</vt:lpstr>
      <vt:lpstr>Técnicas de criptografia - assimétrica</vt:lpstr>
      <vt:lpstr>Nosso projeto</vt:lpstr>
      <vt:lpstr>continuação</vt:lpstr>
      <vt:lpstr>Códigos fonte</vt:lpstr>
      <vt:lpstr>Apresentação do PowerPoint</vt:lpstr>
      <vt:lpstr>Apresentação do PowerPoint</vt:lpstr>
      <vt:lpstr>Sistema de criptografia</vt:lpstr>
      <vt:lpstr>Apresentação do PowerPoint</vt:lpstr>
      <vt:lpstr>descriptografia</vt:lpstr>
      <vt:lpstr>Apresentação do PowerPoint</vt:lpstr>
      <vt:lpstr>INTEGRANTES DO GRUPO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2019-11-27T21:29:59Z</dcterms:created>
  <dcterms:modified xsi:type="dcterms:W3CDTF">2019-11-27T21:57:14Z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