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0" r:id="rId4"/>
  </p:sldMasterIdLst>
  <p:sldIdLst>
    <p:sldId id="260" r:id="rId5"/>
    <p:sldId id="259" r:id="rId6"/>
    <p:sldId id="280" r:id="rId7"/>
    <p:sldId id="314" r:id="rId8"/>
    <p:sldId id="315" r:id="rId9"/>
    <p:sldId id="347" r:id="rId10"/>
    <p:sldId id="348" r:id="rId11"/>
    <p:sldId id="316" r:id="rId12"/>
    <p:sldId id="349" r:id="rId13"/>
    <p:sldId id="350" r:id="rId14"/>
    <p:sldId id="351" r:id="rId15"/>
    <p:sldId id="354" r:id="rId16"/>
    <p:sldId id="352" r:id="rId17"/>
    <p:sldId id="353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66FF33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0924" autoAdjust="0"/>
  </p:normalViewPr>
  <p:slideViewPr>
    <p:cSldViewPr>
      <p:cViewPr varScale="1">
        <p:scale>
          <a:sx n="68" d="100"/>
          <a:sy n="68" d="100"/>
        </p:scale>
        <p:origin x="12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16AB0-8E13-4ED7-AEE1-1DA8479AC2E5}" type="datetimeFigureOut">
              <a:rPr lang="en-US"/>
              <a:pPr>
                <a:defRPr/>
              </a:pPr>
              <a:t>2/4/2022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A5E2B-92E6-4F21-ABD1-3BD8552626C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5727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9E82E-6683-4776-BCA8-1720274E951B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6058-89C6-4B08-A1C4-683F1E74382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0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C777C-15B1-4DD0-A698-26D73A75FB11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52B7D-263D-4C21-B1D1-9684930DDB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225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7934D-20DA-4E63-84FE-95B94E096719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38FA-15AA-4076-ACC0-072FE9B2BD9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149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F0695-42ED-4D60-BF75-2053784D4626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26A40-0EF5-47B9-B7F5-0D0B8046ECE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3359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7C3A0-8DEB-4433-A913-D0C471237DAE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8288-1563-480F-B71C-2336EEB6754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8945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84515-26BD-4CD9-9C71-BF3C0144EBF0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4B404-BBFD-4B10-BED1-B0CD71D9B7E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251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241A-2E5F-47CC-A6F9-429C90809C69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78547-73FF-4E23-9E2D-C66A8B42DFD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5453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0BEE-88AF-4D03-9486-89DA76F32F10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859E3-4B7F-4B47-B571-9681E97BA82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3587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D0EBA-34EE-4246-A32B-ED00D5428C7A}" type="datetimeFigureOut">
              <a:rPr lang="en-US"/>
              <a:pPr>
                <a:defRPr/>
              </a:pPr>
              <a:t>2/4/2022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6458D-2898-48B5-A339-2691FD4EBC5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448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D22B0-47FD-4F04-ADDC-4DFF3A2D3CD6}" type="datetimeFigureOut">
              <a:rPr lang="en-US"/>
              <a:pPr>
                <a:defRPr/>
              </a:pPr>
              <a:t>2/4/2022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9FC23-75DB-4843-B82C-6C9E995453E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722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1A7BAA-46BC-4189-90D2-E37DB0D3FF96}" type="datetimeFigureOut">
              <a:rPr lang="en-US"/>
              <a:pPr>
                <a:defRPr/>
              </a:pPr>
              <a:t>2/4/2022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C6877-853D-407F-AF5C-13898E23CFE0}" type="slidenum">
              <a:rPr lang="en-US" altLang="pt-BR"/>
              <a:pPr>
                <a:defRPr/>
              </a:pPr>
              <a:t>‹nº›</a:t>
            </a:fld>
            <a:endParaRPr lang="en-US" altLang="pt-BR" sz="1400" b="1">
              <a:solidFill>
                <a:srgbClr val="FFFFFF"/>
              </a:solidFill>
            </a:endParaRPr>
          </a:p>
        </p:txBody>
      </p:sp>
      <p:pic>
        <p:nvPicPr>
          <p:cNvPr id="1030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0" y="6465888"/>
            <a:ext cx="9144000" cy="369887"/>
          </a:xfrm>
          <a:prstGeom prst="rect">
            <a:avLst/>
          </a:prstGeom>
          <a:solidFill>
            <a:srgbClr val="B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B02E5EAB-146F-4A90-A2D4-33543B03770B}" type="slidenum">
              <a:rPr lang="pt-BR" altLang="pt-BR" sz="1800">
                <a:solidFill>
                  <a:schemeClr val="bg1"/>
                </a:solidFill>
              </a:rPr>
              <a:pPr algn="ctr"/>
              <a:t>‹nº›</a:t>
            </a:fld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bg1"/>
                </a:solidFill>
              </a:rPr>
              <a:t>de </a:t>
            </a:r>
            <a:r>
              <a:rPr lang="pt-BR" altLang="pt-BR" sz="1800" dirty="0" smtClean="0">
                <a:solidFill>
                  <a:schemeClr val="bg1"/>
                </a:solidFill>
              </a:rPr>
              <a:t>14</a:t>
            </a:r>
            <a:endParaRPr lang="pt-BR" altLang="pt-BR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360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546100" y="1268413"/>
            <a:ext cx="80645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 dirty="0"/>
              <a:t>Curso: </a:t>
            </a:r>
            <a:r>
              <a:rPr lang="pt-BR" altLang="pt-BR" b="1" dirty="0" smtClean="0"/>
              <a:t>Desenvolvimento de Software </a:t>
            </a:r>
            <a:r>
              <a:rPr lang="pt-BR" altLang="pt-BR" b="1" dirty="0" err="1" smtClean="0"/>
              <a:t>Multiplataforma</a:t>
            </a:r>
            <a:r>
              <a:rPr lang="pt-BR" altLang="pt-BR" b="1" dirty="0" smtClean="0"/>
              <a:t> (DSM)</a:t>
            </a:r>
            <a:endParaRPr lang="pt-BR" altLang="pt-BR" b="1" dirty="0"/>
          </a:p>
          <a:p>
            <a:pPr algn="ctr"/>
            <a:endParaRPr lang="pt-BR" altLang="pt-BR" b="1" dirty="0"/>
          </a:p>
          <a:p>
            <a:pPr algn="ctr"/>
            <a:r>
              <a:rPr lang="pt-BR" altLang="pt-BR" b="1" dirty="0"/>
              <a:t>Disciplina: </a:t>
            </a:r>
            <a:r>
              <a:rPr lang="pt-BR" altLang="pt-BR" b="1" dirty="0" smtClean="0"/>
              <a:t>Modelagem de Banco de Dados</a:t>
            </a:r>
            <a:endParaRPr lang="pt-BR" altLang="pt-BR" b="1" dirty="0"/>
          </a:p>
          <a:p>
            <a:pPr algn="ctr"/>
            <a:r>
              <a:rPr lang="pt-BR" altLang="pt-BR" b="1" dirty="0"/>
              <a:t>Aulas/semana: 04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1800" dirty="0"/>
          </a:p>
          <a:p>
            <a:pPr algn="ctr"/>
            <a:r>
              <a:rPr lang="pt-BR" altLang="pt-BR" sz="1800" dirty="0"/>
              <a:t>Profª Ma. Luciana </a:t>
            </a:r>
            <a:r>
              <a:rPr lang="pt-BR" altLang="pt-BR" sz="1800" dirty="0" smtClean="0"/>
              <a:t>Zapparolli</a:t>
            </a:r>
          </a:p>
          <a:p>
            <a:pPr algn="ctr"/>
            <a:r>
              <a:rPr lang="pt-BR" altLang="pt-BR" sz="1800" b="1" i="1" dirty="0" smtClean="0"/>
              <a:t>luciana.zapparolli@fatec.sp.gov.br</a:t>
            </a:r>
            <a:endParaRPr lang="pt-BR" altLang="pt-BR" sz="1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640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Exemplo</a:t>
            </a:r>
            <a:endParaRPr lang="pt-BR" altLang="pt-BR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15106" y="1484784"/>
            <a:ext cx="8713788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sz="2400" dirty="0" smtClean="0"/>
              <a:t> </a:t>
            </a:r>
            <a:r>
              <a:rPr lang="pt-BR" sz="2400" dirty="0"/>
              <a:t>Podemos definir a entidade </a:t>
            </a:r>
            <a:r>
              <a:rPr lang="pt-BR" sz="2400" b="1" dirty="0"/>
              <a:t>Pessoa</a:t>
            </a:r>
            <a:r>
              <a:rPr lang="pt-BR" sz="2400" dirty="0"/>
              <a:t> que irá representar as informações de uma pessoa.</a:t>
            </a:r>
            <a:endParaRPr lang="pt-BR" altLang="pt-BR" sz="2400" dirty="0" smtClean="0">
              <a:cs typeface="Times New Roman" panose="02020603050405020304" pitchFamily="18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83768" y="2852936"/>
            <a:ext cx="4464496" cy="2677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PESSOA</a:t>
            </a:r>
          </a:p>
          <a:p>
            <a:endParaRPr lang="pt-BR" dirty="0"/>
          </a:p>
          <a:p>
            <a:r>
              <a:rPr lang="pt-BR" dirty="0" smtClean="0"/>
              <a:t>CPF		número</a:t>
            </a:r>
          </a:p>
          <a:p>
            <a:r>
              <a:rPr lang="pt-BR" dirty="0" smtClean="0"/>
              <a:t>Nome	 	texto</a:t>
            </a:r>
          </a:p>
          <a:p>
            <a:r>
              <a:rPr lang="pt-BR" dirty="0" err="1" smtClean="0"/>
              <a:t>Endereco</a:t>
            </a:r>
            <a:r>
              <a:rPr lang="pt-BR" dirty="0" smtClean="0"/>
              <a:t>	texto</a:t>
            </a:r>
          </a:p>
          <a:p>
            <a:r>
              <a:rPr lang="pt-BR" dirty="0" smtClean="0"/>
              <a:t>Cidade		texto</a:t>
            </a:r>
          </a:p>
          <a:p>
            <a:r>
              <a:rPr lang="pt-BR" dirty="0" err="1" smtClean="0"/>
              <a:t>Email</a:t>
            </a:r>
            <a:r>
              <a:rPr lang="pt-BR" dirty="0" smtClean="0"/>
              <a:t>		texto</a:t>
            </a:r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>
            <a:off x="2483768" y="3429000"/>
            <a:ext cx="44644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8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 smtClean="0"/>
              <a:t>Exercício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36290"/>
            <a:ext cx="7886700" cy="49406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pt-BR" sz="3400" dirty="0"/>
              <a:t>Em um estudo realizado na biblioteca de </a:t>
            </a:r>
            <a:r>
              <a:rPr lang="pt-BR" sz="3400" dirty="0" smtClean="0"/>
              <a:t>uma Escola</a:t>
            </a:r>
            <a:r>
              <a:rPr lang="pt-BR" sz="3400" dirty="0"/>
              <a:t>, deseja-se criar um banco de </a:t>
            </a:r>
            <a:r>
              <a:rPr lang="pt-BR" sz="3400" dirty="0" smtClean="0"/>
              <a:t>dados  que </a:t>
            </a:r>
            <a:r>
              <a:rPr lang="pt-BR" sz="3400" dirty="0"/>
              <a:t>vise controlar todos os livros que compõem o acervo. Para tanto, é desejado manter </a:t>
            </a:r>
            <a:r>
              <a:rPr lang="pt-BR" sz="3400" dirty="0" smtClean="0"/>
              <a:t>os seguintes controles</a:t>
            </a:r>
            <a:r>
              <a:rPr lang="pt-BR" sz="3400" dirty="0"/>
              <a:t>:</a:t>
            </a:r>
          </a:p>
          <a:p>
            <a:endParaRPr lang="pt-BR" sz="3400" dirty="0"/>
          </a:p>
          <a:p>
            <a:pPr marL="0" indent="0">
              <a:buNone/>
            </a:pPr>
            <a:r>
              <a:rPr lang="pt-BR" sz="3400" dirty="0"/>
              <a:t>a) Cadastro de alunos</a:t>
            </a:r>
          </a:p>
          <a:p>
            <a:pPr marL="0" indent="0">
              <a:buNone/>
            </a:pPr>
            <a:r>
              <a:rPr lang="pt-BR" sz="3400" dirty="0"/>
              <a:t>b) Cadastro de livros</a:t>
            </a:r>
          </a:p>
          <a:p>
            <a:pPr marL="0" indent="0">
              <a:buNone/>
            </a:pPr>
            <a:r>
              <a:rPr lang="pt-BR" sz="3400" dirty="0"/>
              <a:t>c) Cadastro de livros emprestados e disponíveis</a:t>
            </a:r>
            <a:r>
              <a:rPr lang="pt-BR" sz="2900" dirty="0"/>
              <a:t>.</a:t>
            </a:r>
          </a:p>
          <a:p>
            <a:endParaRPr lang="pt-BR" sz="2900" dirty="0"/>
          </a:p>
          <a:p>
            <a:pPr marL="0" indent="0">
              <a:buNone/>
            </a:pPr>
            <a:endParaRPr lang="pt-BR" sz="2900" dirty="0"/>
          </a:p>
          <a:p>
            <a:pPr>
              <a:lnSpc>
                <a:spcPct val="17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08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 smtClean="0"/>
              <a:t>Exercício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36290"/>
            <a:ext cx="7886700" cy="494067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2900" b="1" dirty="0" smtClean="0"/>
              <a:t>OBS: Para realização deste banco de dados, considere os seguintes fatos:</a:t>
            </a:r>
          </a:p>
          <a:p>
            <a:pPr marL="0" indent="0">
              <a:buNone/>
            </a:pPr>
            <a:endParaRPr lang="pt-BR" sz="2900" dirty="0"/>
          </a:p>
          <a:p>
            <a:pPr>
              <a:lnSpc>
                <a:spcPct val="170000"/>
              </a:lnSpc>
            </a:pPr>
            <a:r>
              <a:rPr lang="pt-BR" sz="3800" dirty="0"/>
              <a:t> Numa biblioteca, podem existir 1 ou mais </a:t>
            </a:r>
            <a:r>
              <a:rPr lang="pt-BR" sz="3800" dirty="0" smtClean="0"/>
              <a:t>exemplares </a:t>
            </a:r>
            <a:r>
              <a:rPr lang="pt-BR" sz="3800" dirty="0"/>
              <a:t>de um mesmo livro. Sendo que </a:t>
            </a:r>
            <a:r>
              <a:rPr lang="pt-BR" sz="3800" dirty="0" smtClean="0"/>
              <a:t>cada </a:t>
            </a:r>
            <a:r>
              <a:rPr lang="pt-BR" sz="3800" dirty="0"/>
              <a:t>exemplar tem seu código.</a:t>
            </a:r>
          </a:p>
          <a:p>
            <a:pPr>
              <a:lnSpc>
                <a:spcPct val="170000"/>
              </a:lnSpc>
            </a:pPr>
            <a:r>
              <a:rPr lang="pt-BR" sz="3800" dirty="0"/>
              <a:t> Um aluno pode emprestar quantos livros desejar</a:t>
            </a:r>
            <a:r>
              <a:rPr lang="pt-BR" sz="29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 smtClean="0"/>
              <a:t>Exercício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/>
              <a:t>Abaixo, temos algumas perguntas que poderíamos fazer ao nosso banco de dados.</a:t>
            </a:r>
          </a:p>
          <a:p>
            <a:endParaRPr lang="pt-BR" sz="2400" dirty="0" smtClean="0"/>
          </a:p>
          <a:p>
            <a:r>
              <a:rPr lang="pt-BR" sz="2400" dirty="0" smtClean="0"/>
              <a:t> Quantos exemplares temos de um determinado título de um livro ?</a:t>
            </a:r>
          </a:p>
          <a:p>
            <a:r>
              <a:rPr lang="pt-BR" sz="2400" dirty="0" smtClean="0"/>
              <a:t> Quais são o livros escritos por um determinado autor ?</a:t>
            </a:r>
          </a:p>
          <a:p>
            <a:r>
              <a:rPr lang="pt-BR" sz="2400" dirty="0" smtClean="0"/>
              <a:t> Quais livros estão emprestados para um determinado aluno ?</a:t>
            </a:r>
          </a:p>
          <a:p>
            <a:r>
              <a:rPr lang="pt-BR" sz="2400" dirty="0" smtClean="0"/>
              <a:t> Qual é a data prevista de devolução de um determinado exemplar ?</a:t>
            </a:r>
          </a:p>
          <a:p>
            <a:r>
              <a:rPr lang="pt-BR" sz="2400" dirty="0" smtClean="0"/>
              <a:t> Quais são os livros de uma determinada área ? (Por exemplo: Livros de Matemática para </a:t>
            </a:r>
          </a:p>
          <a:p>
            <a:r>
              <a:rPr lang="pt-BR" sz="2400" dirty="0" smtClean="0"/>
              <a:t>o 2º Grau).</a:t>
            </a:r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5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1680" y="548680"/>
            <a:ext cx="7310636" cy="687610"/>
          </a:xfrm>
        </p:spPr>
        <p:txBody>
          <a:bodyPr/>
          <a:lstStyle/>
          <a:p>
            <a:pPr algn="ctr"/>
            <a:r>
              <a:rPr lang="pt-BR" b="1" dirty="0" smtClean="0"/>
              <a:t>Exercício 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236290"/>
            <a:ext cx="7886700" cy="494067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Baseado nestas informações, crie as tabelas e os respectivos atributos. Não se esqueça de  grifar os atributos chaves de cada tabela.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4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9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dirty="0" smtClean="0"/>
              <a:t>AULA 01 - Conteúdo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altLang="pt-BR" dirty="0" smtClean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pt-BR" altLang="pt-BR" dirty="0" smtClean="0">
                <a:cs typeface="Times New Roman" panose="02020603050405020304" pitchFamily="18" charset="0"/>
              </a:rPr>
              <a:t>Conceitos básicos de Modelagem de Dados;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altLang="pt-BR" dirty="0" smtClean="0"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pt-BR" altLang="pt-BR" dirty="0" smtClean="0"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altLang="pt-BR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636838"/>
            <a:ext cx="9144000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Conceitos básicos de Modelagem de Dados</a:t>
            </a:r>
            <a:endParaRPr lang="pt-BR" alt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922338"/>
            <a:ext cx="9144000" cy="903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/>
            </a:r>
            <a:br>
              <a:rPr lang="pt-BR" altLang="pt-BR" b="1" dirty="0" smtClean="0">
                <a:cs typeface="Times New Roman" panose="02020603050405020304" pitchFamily="18" charset="0"/>
              </a:rPr>
            </a:br>
            <a:r>
              <a:rPr lang="pt-BR" b="1" dirty="0"/>
              <a:t>Qual o objetivo da modelagem de dados </a:t>
            </a:r>
            <a:r>
              <a:rPr lang="pt-BR" dirty="0"/>
              <a:t>? </a:t>
            </a:r>
            <a:endParaRPr lang="pt-BR" altLang="pt-BR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560" y="2531622"/>
            <a:ext cx="7886700" cy="2409546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BR" sz="2400" dirty="0"/>
              <a:t>Representar o ambiente observado</a:t>
            </a:r>
            <a:endParaRPr lang="pt-BR" sz="2400" dirty="0" smtClean="0"/>
          </a:p>
          <a:p>
            <a:r>
              <a:rPr lang="pt-BR" sz="2400" dirty="0"/>
              <a:t>Documentar e normalizar</a:t>
            </a:r>
            <a:endParaRPr lang="pt-BR" sz="2400" dirty="0" smtClean="0"/>
          </a:p>
          <a:p>
            <a:r>
              <a:rPr lang="pt-BR" sz="2400" dirty="0"/>
              <a:t>Fornecer processos de validação</a:t>
            </a:r>
            <a:endParaRPr lang="pt-BR" sz="2400" dirty="0" smtClean="0"/>
          </a:p>
          <a:p>
            <a:r>
              <a:rPr lang="pt-BR" sz="2400" dirty="0"/>
              <a:t>Observar processos de relacionamentos entre objetos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0"/>
            <a:ext cx="6728190" cy="10527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Etapas envolvidas na construção do modelo</a:t>
            </a:r>
            <a:endParaRPr lang="pt-BR" altLang="pt-BR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268760"/>
            <a:ext cx="8496300" cy="44116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dirty="0"/>
              <a:t>Modelo conceitual</a:t>
            </a:r>
            <a:r>
              <a:rPr lang="pt-BR" sz="2800" dirty="0"/>
              <a:t> </a:t>
            </a:r>
            <a:endParaRPr lang="pt-BR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cs typeface="Times New Roman" panose="02020603050405020304" pitchFamily="18" charset="0"/>
              </a:rPr>
              <a:t>Representa as regras do negócio sem limitações tecnológicas ou de implementação, o Usuário não necessita ter conhecimentos técnicos;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dirty="0" smtClean="0">
              <a:cs typeface="Times New Roman" panose="02020603050405020304" pitchFamily="18" charset="0"/>
            </a:endParaRPr>
          </a:p>
          <a:p>
            <a:r>
              <a:rPr lang="pt-BR" dirty="0"/>
              <a:t>Visão Geral do negócio</a:t>
            </a:r>
            <a:endParaRPr lang="pt-BR" dirty="0" smtClean="0"/>
          </a:p>
          <a:p>
            <a:r>
              <a:rPr lang="pt-BR" dirty="0"/>
              <a:t>Facilitação do entendimento entre usuários e desenvolvedores</a:t>
            </a:r>
            <a:endParaRPr lang="pt-BR" dirty="0" smtClean="0"/>
          </a:p>
          <a:p>
            <a:r>
              <a:rPr lang="pt-BR" dirty="0"/>
              <a:t>Possui somente as entidades e atributos principais</a:t>
            </a:r>
            <a:endParaRPr lang="pt-BR" dirty="0" smtClean="0"/>
          </a:p>
          <a:p>
            <a:r>
              <a:rPr lang="pt-BR" dirty="0"/>
              <a:t>Pode conter relacionamentos </a:t>
            </a:r>
            <a:r>
              <a:rPr lang="pt-BR" b="1" dirty="0"/>
              <a:t>n para m</a:t>
            </a:r>
            <a:r>
              <a:rPr lang="pt-BR" dirty="0"/>
              <a:t>.</a:t>
            </a:r>
            <a:endParaRPr lang="pt-B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pt-BR" altLang="pt-BR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0"/>
            <a:ext cx="6728190" cy="10527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Etapas envolvidas na construção do modelo</a:t>
            </a:r>
            <a:endParaRPr lang="pt-BR" altLang="pt-BR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052736"/>
            <a:ext cx="8496300" cy="4627687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000" b="1" dirty="0"/>
              <a:t>Modelo </a:t>
            </a:r>
            <a:r>
              <a:rPr lang="pt-BR" sz="3000" b="1" dirty="0" smtClean="0"/>
              <a:t>Lógico</a:t>
            </a:r>
            <a:r>
              <a:rPr lang="pt-BR" sz="3000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Leva em conta limites impostos por algum tipo de tecnologia de banco de dados. (banco de dados hierárquico , banco de dados relacional ,etc</a:t>
            </a:r>
            <a:r>
              <a:rPr lang="pt-BR" dirty="0" smtClean="0"/>
              <a:t>.)</a:t>
            </a:r>
            <a:r>
              <a:rPr lang="pt-BR" altLang="pt-BR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dirty="0" smtClean="0">
              <a:cs typeface="Times New Roman" panose="02020603050405020304" pitchFamily="18" charset="0"/>
            </a:endParaRPr>
          </a:p>
          <a:p>
            <a:r>
              <a:rPr lang="pt-BR" sz="2600" dirty="0" smtClean="0"/>
              <a:t>Deriva </a:t>
            </a:r>
            <a:r>
              <a:rPr lang="pt-BR" sz="2600" dirty="0"/>
              <a:t>do modelo conceitual e </a:t>
            </a:r>
            <a:r>
              <a:rPr lang="pt-BR" sz="2600" dirty="0" smtClean="0"/>
              <a:t>visa </a:t>
            </a:r>
            <a:r>
              <a:rPr lang="pt-BR" sz="2600" dirty="0"/>
              <a:t>a representação do </a:t>
            </a:r>
            <a:r>
              <a:rPr lang="pt-BR" sz="2600" dirty="0" smtClean="0"/>
              <a:t>negócio;</a:t>
            </a:r>
          </a:p>
          <a:p>
            <a:r>
              <a:rPr lang="pt-BR" sz="2600" dirty="0" smtClean="0"/>
              <a:t>Define </a:t>
            </a:r>
            <a:r>
              <a:rPr lang="pt-BR" sz="2600" dirty="0"/>
              <a:t>as chaves primárias das </a:t>
            </a:r>
            <a:r>
              <a:rPr lang="pt-BR" sz="2600" dirty="0" smtClean="0"/>
              <a:t>entidades;</a:t>
            </a:r>
          </a:p>
          <a:p>
            <a:r>
              <a:rPr lang="pt-BR" sz="2600" dirty="0"/>
              <a:t>Normalização até a 3a. forma </a:t>
            </a:r>
            <a:r>
              <a:rPr lang="pt-BR" sz="2600" dirty="0" smtClean="0"/>
              <a:t>normal;</a:t>
            </a:r>
          </a:p>
          <a:p>
            <a:r>
              <a:rPr lang="pt-BR" sz="2600" dirty="0"/>
              <a:t>Adequação ao padrão de </a:t>
            </a:r>
            <a:r>
              <a:rPr lang="pt-BR" sz="2600" dirty="0" smtClean="0"/>
              <a:t>nomenclatura;</a:t>
            </a:r>
          </a:p>
          <a:p>
            <a:r>
              <a:rPr lang="pt-BR" sz="2600" dirty="0"/>
              <a:t>Entidades e atributos </a:t>
            </a:r>
            <a:r>
              <a:rPr lang="pt-BR" sz="2600" dirty="0" smtClean="0"/>
              <a:t>documentados;</a:t>
            </a:r>
          </a:p>
          <a:p>
            <a:endParaRPr lang="pt-B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pt-BR" altLang="pt-BR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0"/>
            <a:ext cx="6728190" cy="10527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Etapas envolvidas na construção do modelo</a:t>
            </a:r>
            <a:endParaRPr lang="pt-BR" altLang="pt-BR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052736"/>
            <a:ext cx="8496300" cy="4627687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000" b="1" dirty="0"/>
              <a:t>Modelo </a:t>
            </a:r>
            <a:r>
              <a:rPr lang="pt-BR" sz="3000" b="1" dirty="0" smtClean="0"/>
              <a:t>Físico</a:t>
            </a:r>
            <a:endParaRPr lang="pt-BR" sz="3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dirty="0"/>
              <a:t>Leva em consideração limites impostos pelo SGBD (Sistema Gerenciador de Banco de dados) e pelos requisitos não funcionais dos programas que acessam os dados</a:t>
            </a:r>
            <a:r>
              <a:rPr lang="pt-BR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pt-BR" dirty="0" smtClean="0">
              <a:cs typeface="Times New Roman" panose="02020603050405020304" pitchFamily="18" charset="0"/>
            </a:endParaRPr>
          </a:p>
          <a:p>
            <a:r>
              <a:rPr lang="pt-BR" sz="2400" dirty="0"/>
              <a:t>Elaborado a  partir do modelo </a:t>
            </a:r>
            <a:r>
              <a:rPr lang="pt-BR" sz="2400" dirty="0" smtClean="0"/>
              <a:t>lógico;</a:t>
            </a:r>
          </a:p>
          <a:p>
            <a:r>
              <a:rPr lang="pt-BR" sz="2400" dirty="0"/>
              <a:t>Pode variar segundo o </a:t>
            </a:r>
            <a:r>
              <a:rPr lang="pt-BR" sz="2400" dirty="0" smtClean="0"/>
              <a:t>SGBD;</a:t>
            </a:r>
          </a:p>
          <a:p>
            <a:r>
              <a:rPr lang="pt-BR" sz="2400" dirty="0"/>
              <a:t>Pode ter tabelas físicas </a:t>
            </a:r>
            <a:r>
              <a:rPr lang="pt-BR" sz="2400" dirty="0" smtClean="0"/>
              <a:t>;</a:t>
            </a:r>
          </a:p>
          <a:p>
            <a:endParaRPr lang="pt-BR" sz="2400" dirty="0" smtClean="0"/>
          </a:p>
          <a:p>
            <a:endParaRPr lang="pt-B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pt-BR" altLang="pt-BR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1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640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Entidade</a:t>
            </a:r>
            <a:endParaRPr lang="pt-BR" altLang="pt-BR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825625"/>
            <a:ext cx="8713788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sz="2400" dirty="0" smtClean="0"/>
              <a:t>Qualquer </a:t>
            </a:r>
            <a:r>
              <a:rPr lang="pt-BR" sz="2400" dirty="0"/>
              <a:t>coisa do mundo real , abstrata ou concreta , na qual se deseja guardar informações. (</a:t>
            </a:r>
            <a:r>
              <a:rPr lang="pt-BR" sz="2400" i="1" dirty="0"/>
              <a:t>Tabela , File, etc..</a:t>
            </a:r>
            <a:r>
              <a:rPr lang="pt-BR" sz="2400" dirty="0"/>
              <a:t>). Exemplos de entidades : Cliente , Produto , Contrato , Vendas , etc.</a:t>
            </a:r>
            <a:r>
              <a:rPr lang="pt-BR" altLang="pt-BR" sz="2400" dirty="0" smtClean="0"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88640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smtClean="0">
                <a:cs typeface="Times New Roman" panose="02020603050405020304" pitchFamily="18" charset="0"/>
              </a:rPr>
              <a:t>Atributos</a:t>
            </a:r>
            <a:endParaRPr lang="pt-BR" altLang="pt-BR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825625"/>
            <a:ext cx="8713788" cy="435133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pt-BR" sz="2400" dirty="0" smtClean="0"/>
              <a:t> Tudo </a:t>
            </a:r>
            <a:r>
              <a:rPr lang="pt-BR" sz="2400" dirty="0"/>
              <a:t>o que se pode relacionar como propriedade da entidade. (</a:t>
            </a:r>
            <a:r>
              <a:rPr lang="pt-BR" sz="2400" i="1" dirty="0"/>
              <a:t>coluna , campo , </a:t>
            </a:r>
            <a:r>
              <a:rPr lang="pt-BR" sz="2400" i="1" dirty="0" err="1"/>
              <a:t>etc</a:t>
            </a:r>
            <a:r>
              <a:rPr lang="pt-BR" sz="2400" i="1" dirty="0"/>
              <a:t>,..</a:t>
            </a:r>
            <a:r>
              <a:rPr lang="pt-BR" sz="2400" dirty="0"/>
              <a:t>). Exemplos de atributos : Código do Produto (Entidade Produto) , Nome do Cliente (Entidade Cliente).</a:t>
            </a:r>
            <a:endParaRPr lang="pt-BR" altLang="pt-BR" sz="24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5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0F3EEE21BF904CB36A58FB553D05B3" ma:contentTypeVersion="0" ma:contentTypeDescription="Crie um novo documento." ma:contentTypeScope="" ma:versionID="7c016ebb6a771490dc8bc165b160d7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d2d35cd79d80d3b38601b74d693a05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49B2E2-9DF5-4F01-838E-96D1E34A02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5FA27-C4CA-4CC1-A952-A71457962F8C}"/>
</file>

<file path=customXml/itemProps3.xml><?xml version="1.0" encoding="utf-8"?>
<ds:datastoreItem xmlns:ds="http://schemas.openxmlformats.org/officeDocument/2006/customXml" ds:itemID="{B1FD1B05-12AF-4975-9D89-9AD5E3E43F3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533</Words>
  <Application>Microsoft Office PowerPoint</Application>
  <PresentationFormat>Apresentação na tela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AULA 01 - Conteúdo</vt:lpstr>
      <vt:lpstr>Conceitos básicos de Modelagem de Dados</vt:lpstr>
      <vt:lpstr> Qual o objetivo da modelagem de dados ? </vt:lpstr>
      <vt:lpstr>Etapas envolvidas na construção do modelo</vt:lpstr>
      <vt:lpstr>Etapas envolvidas na construção do modelo</vt:lpstr>
      <vt:lpstr>Etapas envolvidas na construção do modelo</vt:lpstr>
      <vt:lpstr>Entidade</vt:lpstr>
      <vt:lpstr>Atributos</vt:lpstr>
      <vt:lpstr>Exemplo</vt:lpstr>
      <vt:lpstr>Exercício </vt:lpstr>
      <vt:lpstr>Exercício </vt:lpstr>
      <vt:lpstr>Exercício </vt:lpstr>
      <vt:lpstr>Exercício </vt:lpstr>
    </vt:vector>
  </TitlesOfParts>
  <Company>People Educacao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Conta da Microsoft</cp:lastModifiedBy>
  <cp:revision>110</cp:revision>
  <dcterms:created xsi:type="dcterms:W3CDTF">2001-01-12T23:33:45Z</dcterms:created>
  <dcterms:modified xsi:type="dcterms:W3CDTF">2022-02-04T20:35:37Z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0x010100B80F3EEE21BF904CB36A58FB553D05B3</vt:lpwstr>
  </property>
</Properties>
</file>