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7.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52.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2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50" r:id="rId1"/>
  </p:sldMasterIdLst>
  <p:sldIdLst>
    <p:sldId id="260" r:id="rId2"/>
    <p:sldId id="280" r:id="rId3"/>
    <p:sldId id="364" r:id="rId4"/>
    <p:sldId id="363" r:id="rId5"/>
    <p:sldId id="365" r:id="rId6"/>
    <p:sldId id="317" r:id="rId7"/>
    <p:sldId id="318" r:id="rId8"/>
    <p:sldId id="314" r:id="rId9"/>
    <p:sldId id="366" r:id="rId10"/>
    <p:sldId id="315" r:id="rId11"/>
    <p:sldId id="316" r:id="rId12"/>
    <p:sldId id="319" r:id="rId13"/>
    <p:sldId id="334" r:id="rId14"/>
    <p:sldId id="335" r:id="rId15"/>
    <p:sldId id="336" r:id="rId16"/>
    <p:sldId id="337" r:id="rId17"/>
    <p:sldId id="338" r:id="rId18"/>
    <p:sldId id="339" r:id="rId19"/>
    <p:sldId id="340" r:id="rId20"/>
    <p:sldId id="341" r:id="rId21"/>
    <p:sldId id="342" r:id="rId22"/>
    <p:sldId id="343" r:id="rId23"/>
    <p:sldId id="344" r:id="rId24"/>
    <p:sldId id="345" r:id="rId25"/>
    <p:sldId id="346" r:id="rId26"/>
    <p:sldId id="347" r:id="rId27"/>
    <p:sldId id="348" r:id="rId28"/>
    <p:sldId id="349" r:id="rId29"/>
    <p:sldId id="350" r:id="rId30"/>
    <p:sldId id="351" r:id="rId31"/>
    <p:sldId id="352" r:id="rId32"/>
    <p:sldId id="353" r:id="rId33"/>
    <p:sldId id="354" r:id="rId34"/>
    <p:sldId id="355" r:id="rId35"/>
    <p:sldId id="356" r:id="rId36"/>
    <p:sldId id="357" r:id="rId37"/>
    <p:sldId id="358" r:id="rId38"/>
    <p:sldId id="359" r:id="rId39"/>
    <p:sldId id="360" r:id="rId40"/>
    <p:sldId id="361" r:id="rId41"/>
    <p:sldId id="362" r:id="rId42"/>
    <p:sldId id="367" r:id="rId43"/>
    <p:sldId id="368" r:id="rId44"/>
    <p:sldId id="369" r:id="rId45"/>
    <p:sldId id="370" r:id="rId46"/>
    <p:sldId id="371" r:id="rId47"/>
    <p:sldId id="372" r:id="rId48"/>
    <p:sldId id="373" r:id="rId49"/>
    <p:sldId id="374" r:id="rId50"/>
    <p:sldId id="375" r:id="rId51"/>
    <p:sldId id="376" r:id="rId52"/>
    <p:sldId id="377" r:id="rId53"/>
  </p:sldIdLst>
  <p:sldSz cx="9144000" cy="6858000" type="screen4x3"/>
  <p:notesSz cx="6858000" cy="9144000"/>
  <p:defaultTextStyle>
    <a:defPPr>
      <a:defRPr lang="pt-BR"/>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66"/>
    <a:srgbClr val="66FF33"/>
    <a:srgbClr val="FF33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53" autoAdjust="0"/>
    <p:restoredTop sz="90924" autoAdjust="0"/>
  </p:normalViewPr>
  <p:slideViewPr>
    <p:cSldViewPr>
      <p:cViewPr varScale="1">
        <p:scale>
          <a:sx n="68" d="100"/>
          <a:sy n="68" d="100"/>
        </p:scale>
        <p:origin x="1272" y="30"/>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ustomXml" Target="../customXml/item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3.xml"/></Relationships>
</file>

<file path=ppt/_rels/viewProps.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pt-BR" smtClean="0"/>
              <a:t>Clique para editar o título mestre</a:t>
            </a:r>
            <a:endParaRPr lang="pt-B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lvl1pPr>
              <a:defRPr/>
            </a:lvl1pPr>
          </a:lstStyle>
          <a:p>
            <a:pPr>
              <a:defRPr/>
            </a:pPr>
            <a:fld id="{A7FDDE24-D7BC-4542-B666-50E3912282ED}" type="datetimeFigureOut">
              <a:rPr lang="en-US"/>
              <a:pPr>
                <a:defRPr/>
              </a:pPr>
              <a:t>2/13/2019</a:t>
            </a:fld>
            <a:endParaRPr lang="en-US" dirty="0"/>
          </a:p>
        </p:txBody>
      </p:sp>
      <p:sp>
        <p:nvSpPr>
          <p:cNvPr id="5" name="Espaço Reservado para Rodapé 4"/>
          <p:cNvSpPr>
            <a:spLocks noGrp="1"/>
          </p:cNvSpPr>
          <p:nvPr>
            <p:ph type="ftr" sz="quarter" idx="11"/>
          </p:nvPr>
        </p:nvSpPr>
        <p:spPr/>
        <p:txBody>
          <a:bodyPr/>
          <a:lstStyle>
            <a:lvl1pPr>
              <a:defRPr/>
            </a:lvl1pPr>
          </a:lstStyle>
          <a:p>
            <a:pPr>
              <a:defRPr/>
            </a:pPr>
            <a:endParaRPr lang="en-US" dirty="0"/>
          </a:p>
        </p:txBody>
      </p:sp>
      <p:sp>
        <p:nvSpPr>
          <p:cNvPr id="6" name="Espaço Reservado para Número de Slide 5"/>
          <p:cNvSpPr>
            <a:spLocks noGrp="1"/>
          </p:cNvSpPr>
          <p:nvPr>
            <p:ph type="sldNum" sz="quarter" idx="12"/>
          </p:nvPr>
        </p:nvSpPr>
        <p:spPr/>
        <p:txBody>
          <a:bodyPr/>
          <a:lstStyle>
            <a:lvl1pPr>
              <a:defRPr/>
            </a:lvl1pPr>
          </a:lstStyle>
          <a:p>
            <a:pPr>
              <a:defRPr/>
            </a:pPr>
            <a:fld id="{0FBCFE25-AF7A-4CC7-8068-72689E98A797}" type="slidenum">
              <a:rPr lang="en-US" altLang="pt-BR"/>
              <a:pPr>
                <a:defRPr/>
              </a:pPr>
              <a:t>‹nº›</a:t>
            </a:fld>
            <a:endParaRPr lang="en-US" altLang="pt-BR"/>
          </a:p>
        </p:txBody>
      </p:sp>
    </p:spTree>
    <p:extLst>
      <p:ext uri="{BB962C8B-B14F-4D97-AF65-F5344CB8AC3E}">
        <p14:creationId xmlns:p14="http://schemas.microsoft.com/office/powerpoint/2010/main" val="318627675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1325563"/>
          </a:xfrm>
          <a:prstGeom prst="rect">
            <a:avLst/>
          </a:prstGeom>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63CE7361-6708-4522-B066-549D8E470CEC}" type="datetimeFigureOut">
              <a:rPr lang="en-US"/>
              <a:pPr>
                <a:defRPr/>
              </a:pPr>
              <a:t>2/13/2019</a:t>
            </a:fld>
            <a:endParaRPr lang="en-US"/>
          </a:p>
        </p:txBody>
      </p:sp>
      <p:sp>
        <p:nvSpPr>
          <p:cNvPr id="5" name="Espaço Reservado para Rodapé 4"/>
          <p:cNvSpPr>
            <a:spLocks noGrp="1"/>
          </p:cNvSpPr>
          <p:nvPr>
            <p:ph type="ftr" sz="quarter" idx="11"/>
          </p:nvPr>
        </p:nvSpPr>
        <p:spPr/>
        <p:txBody>
          <a:bodyPr/>
          <a:lstStyle>
            <a:lvl1pPr>
              <a:defRPr/>
            </a:lvl1pPr>
          </a:lstStyle>
          <a:p>
            <a:pPr>
              <a:defRPr/>
            </a:pPr>
            <a:endParaRPr lang="en-US"/>
          </a:p>
        </p:txBody>
      </p:sp>
      <p:sp>
        <p:nvSpPr>
          <p:cNvPr id="6" name="Espaço Reservado para Número de Slide 5"/>
          <p:cNvSpPr>
            <a:spLocks noGrp="1"/>
          </p:cNvSpPr>
          <p:nvPr>
            <p:ph type="sldNum" sz="quarter" idx="12"/>
          </p:nvPr>
        </p:nvSpPr>
        <p:spPr/>
        <p:txBody>
          <a:bodyPr/>
          <a:lstStyle>
            <a:lvl1pPr>
              <a:defRPr/>
            </a:lvl1pPr>
          </a:lstStyle>
          <a:p>
            <a:pPr>
              <a:defRPr/>
            </a:pPr>
            <a:fld id="{FCF42CFB-717C-48B7-9533-3856F92EAE70}" type="slidenum">
              <a:rPr lang="en-US" altLang="pt-BR"/>
              <a:pPr>
                <a:defRPr/>
              </a:pPr>
              <a:t>‹nº›</a:t>
            </a:fld>
            <a:endParaRPr lang="en-US" altLang="pt-BR"/>
          </a:p>
        </p:txBody>
      </p:sp>
    </p:spTree>
    <p:extLst>
      <p:ext uri="{BB962C8B-B14F-4D97-AF65-F5344CB8AC3E}">
        <p14:creationId xmlns:p14="http://schemas.microsoft.com/office/powerpoint/2010/main" val="283369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a:prstGeom prst="rect">
            <a:avLst/>
          </a:prstGeo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628650" y="365125"/>
            <a:ext cx="5800725"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9C887355-D8F8-49EB-A63B-BDE935807D2B}" type="datetimeFigureOut">
              <a:rPr lang="en-US"/>
              <a:pPr>
                <a:defRPr/>
              </a:pPr>
              <a:t>2/13/2019</a:t>
            </a:fld>
            <a:endParaRPr lang="en-US"/>
          </a:p>
        </p:txBody>
      </p:sp>
      <p:sp>
        <p:nvSpPr>
          <p:cNvPr id="5" name="Espaço Reservado para Rodapé 4"/>
          <p:cNvSpPr>
            <a:spLocks noGrp="1"/>
          </p:cNvSpPr>
          <p:nvPr>
            <p:ph type="ftr" sz="quarter" idx="11"/>
          </p:nvPr>
        </p:nvSpPr>
        <p:spPr/>
        <p:txBody>
          <a:bodyPr/>
          <a:lstStyle>
            <a:lvl1pPr>
              <a:defRPr/>
            </a:lvl1pPr>
          </a:lstStyle>
          <a:p>
            <a:pPr>
              <a:defRPr/>
            </a:pPr>
            <a:endParaRPr lang="en-US"/>
          </a:p>
        </p:txBody>
      </p:sp>
      <p:sp>
        <p:nvSpPr>
          <p:cNvPr id="6" name="Espaço Reservado para Número de Slide 5"/>
          <p:cNvSpPr>
            <a:spLocks noGrp="1"/>
          </p:cNvSpPr>
          <p:nvPr>
            <p:ph type="sldNum" sz="quarter" idx="12"/>
          </p:nvPr>
        </p:nvSpPr>
        <p:spPr/>
        <p:txBody>
          <a:bodyPr/>
          <a:lstStyle>
            <a:lvl1pPr>
              <a:defRPr/>
            </a:lvl1pPr>
          </a:lstStyle>
          <a:p>
            <a:pPr>
              <a:defRPr/>
            </a:pPr>
            <a:fld id="{D09D3D36-8275-464A-8AA2-536CA187F93E}" type="slidenum">
              <a:rPr lang="en-US" altLang="pt-BR"/>
              <a:pPr>
                <a:defRPr/>
              </a:pPr>
              <a:t>‹nº›</a:t>
            </a:fld>
            <a:endParaRPr lang="en-US" altLang="pt-BR"/>
          </a:p>
        </p:txBody>
      </p:sp>
    </p:spTree>
    <p:extLst>
      <p:ext uri="{BB962C8B-B14F-4D97-AF65-F5344CB8AC3E}">
        <p14:creationId xmlns:p14="http://schemas.microsoft.com/office/powerpoint/2010/main" val="3728772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1325563"/>
          </a:xfrm>
          <a:prstGeom prst="rect">
            <a:avLst/>
          </a:prstGeom>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F67B03FF-30AE-4F83-B11B-4684B5805198}" type="datetimeFigureOut">
              <a:rPr lang="en-US"/>
              <a:pPr>
                <a:defRPr/>
              </a:pPr>
              <a:t>2/13/2019</a:t>
            </a:fld>
            <a:endParaRPr lang="en-US"/>
          </a:p>
        </p:txBody>
      </p:sp>
      <p:sp>
        <p:nvSpPr>
          <p:cNvPr id="5" name="Espaço Reservado para Rodapé 4"/>
          <p:cNvSpPr>
            <a:spLocks noGrp="1"/>
          </p:cNvSpPr>
          <p:nvPr>
            <p:ph type="ftr" sz="quarter" idx="11"/>
          </p:nvPr>
        </p:nvSpPr>
        <p:spPr/>
        <p:txBody>
          <a:bodyPr/>
          <a:lstStyle>
            <a:lvl1pPr>
              <a:defRPr/>
            </a:lvl1pPr>
          </a:lstStyle>
          <a:p>
            <a:pPr>
              <a:defRPr/>
            </a:pPr>
            <a:endParaRPr lang="en-US" dirty="0"/>
          </a:p>
        </p:txBody>
      </p:sp>
      <p:sp>
        <p:nvSpPr>
          <p:cNvPr id="6" name="Espaço Reservado para Número de Slide 5"/>
          <p:cNvSpPr>
            <a:spLocks noGrp="1"/>
          </p:cNvSpPr>
          <p:nvPr>
            <p:ph type="sldNum" sz="quarter" idx="12"/>
          </p:nvPr>
        </p:nvSpPr>
        <p:spPr/>
        <p:txBody>
          <a:bodyPr/>
          <a:lstStyle>
            <a:lvl1pPr>
              <a:defRPr/>
            </a:lvl1pPr>
          </a:lstStyle>
          <a:p>
            <a:pPr>
              <a:defRPr/>
            </a:pPr>
            <a:fld id="{BD25CEA6-C718-4B79-AD6A-4B2BF6A302C2}" type="slidenum">
              <a:rPr lang="en-US" altLang="pt-BR"/>
              <a:pPr>
                <a:defRPr/>
              </a:pPr>
              <a:t>‹nº›</a:t>
            </a:fld>
            <a:endParaRPr lang="en-US" altLang="pt-BR"/>
          </a:p>
        </p:txBody>
      </p:sp>
    </p:spTree>
    <p:extLst>
      <p:ext uri="{BB962C8B-B14F-4D97-AF65-F5344CB8AC3E}">
        <p14:creationId xmlns:p14="http://schemas.microsoft.com/office/powerpoint/2010/main" val="39042261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a:prstGeom prst="rect">
            <a:avLst/>
          </a:prstGeom>
        </p:spPr>
        <p:txBody>
          <a:bodyPr anchor="b"/>
          <a:lstStyle>
            <a:lvl1pPr>
              <a:defRPr sz="4500"/>
            </a:lvl1pPr>
          </a:lstStyle>
          <a:p>
            <a:r>
              <a:rPr lang="pt-BR" smtClean="0"/>
              <a:t>Clique para editar o título mestre</a:t>
            </a:r>
            <a:endParaRPr lang="pt-BR"/>
          </a:p>
        </p:txBody>
      </p:sp>
      <p:sp>
        <p:nvSpPr>
          <p:cNvPr id="3" name="Espaço Reservado para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lvl1pPr>
              <a:defRPr/>
            </a:lvl1pPr>
          </a:lstStyle>
          <a:p>
            <a:pPr>
              <a:defRPr/>
            </a:pPr>
            <a:fld id="{7EB0ADC3-07AD-4A93-9AC6-5A5224B4F26D}" type="datetimeFigureOut">
              <a:rPr lang="en-US"/>
              <a:pPr>
                <a:defRPr/>
              </a:pPr>
              <a:t>2/13/2019</a:t>
            </a:fld>
            <a:endParaRPr lang="en-US"/>
          </a:p>
        </p:txBody>
      </p:sp>
      <p:sp>
        <p:nvSpPr>
          <p:cNvPr id="5" name="Espaço Reservado para Rodapé 4"/>
          <p:cNvSpPr>
            <a:spLocks noGrp="1"/>
          </p:cNvSpPr>
          <p:nvPr>
            <p:ph type="ftr" sz="quarter" idx="11"/>
          </p:nvPr>
        </p:nvSpPr>
        <p:spPr/>
        <p:txBody>
          <a:bodyPr/>
          <a:lstStyle>
            <a:lvl1pPr>
              <a:defRPr/>
            </a:lvl1pPr>
          </a:lstStyle>
          <a:p>
            <a:pPr>
              <a:defRPr/>
            </a:pPr>
            <a:endParaRPr lang="en-US"/>
          </a:p>
        </p:txBody>
      </p:sp>
      <p:sp>
        <p:nvSpPr>
          <p:cNvPr id="6" name="Espaço Reservado para Número de Slide 5"/>
          <p:cNvSpPr>
            <a:spLocks noGrp="1"/>
          </p:cNvSpPr>
          <p:nvPr>
            <p:ph type="sldNum" sz="quarter" idx="12"/>
          </p:nvPr>
        </p:nvSpPr>
        <p:spPr/>
        <p:txBody>
          <a:bodyPr/>
          <a:lstStyle>
            <a:lvl1pPr>
              <a:defRPr/>
            </a:lvl1pPr>
          </a:lstStyle>
          <a:p>
            <a:pPr>
              <a:defRPr/>
            </a:pPr>
            <a:fld id="{613FDDF0-F47A-40B3-9968-BB0F577EC01B}" type="slidenum">
              <a:rPr lang="en-US" altLang="pt-BR"/>
              <a:pPr>
                <a:defRPr/>
              </a:pPr>
              <a:t>‹nº›</a:t>
            </a:fld>
            <a:endParaRPr lang="en-US" altLang="pt-BR"/>
          </a:p>
        </p:txBody>
      </p:sp>
    </p:spTree>
    <p:extLst>
      <p:ext uri="{BB962C8B-B14F-4D97-AF65-F5344CB8AC3E}">
        <p14:creationId xmlns:p14="http://schemas.microsoft.com/office/powerpoint/2010/main" val="2494240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1325563"/>
          </a:xfrm>
          <a:prstGeom prst="rect">
            <a:avLst/>
          </a:prstGeom>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628650" y="1825625"/>
            <a:ext cx="38862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29150" y="1825625"/>
            <a:ext cx="38862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lvl1pPr>
              <a:defRPr/>
            </a:lvl1pPr>
          </a:lstStyle>
          <a:p>
            <a:pPr>
              <a:defRPr/>
            </a:pPr>
            <a:fld id="{0E9D8572-F9F3-45FF-B16C-6ABD4EA897D4}" type="datetimeFigureOut">
              <a:rPr lang="en-US"/>
              <a:pPr>
                <a:defRPr/>
              </a:pPr>
              <a:t>2/13/2019</a:t>
            </a:fld>
            <a:endParaRPr lang="en-US"/>
          </a:p>
        </p:txBody>
      </p:sp>
      <p:sp>
        <p:nvSpPr>
          <p:cNvPr id="6" name="Espaço Reservado para Rodapé 5"/>
          <p:cNvSpPr>
            <a:spLocks noGrp="1"/>
          </p:cNvSpPr>
          <p:nvPr>
            <p:ph type="ftr" sz="quarter" idx="11"/>
          </p:nvPr>
        </p:nvSpPr>
        <p:spPr/>
        <p:txBody>
          <a:bodyPr/>
          <a:lstStyle>
            <a:lvl1pPr>
              <a:defRPr/>
            </a:lvl1pPr>
          </a:lstStyle>
          <a:p>
            <a:pPr>
              <a:defRPr/>
            </a:pPr>
            <a:endParaRPr lang="en-US"/>
          </a:p>
        </p:txBody>
      </p:sp>
      <p:sp>
        <p:nvSpPr>
          <p:cNvPr id="7" name="Espaço Reservado para Número de Slide 6"/>
          <p:cNvSpPr>
            <a:spLocks noGrp="1"/>
          </p:cNvSpPr>
          <p:nvPr>
            <p:ph type="sldNum" sz="quarter" idx="12"/>
          </p:nvPr>
        </p:nvSpPr>
        <p:spPr/>
        <p:txBody>
          <a:bodyPr/>
          <a:lstStyle>
            <a:lvl1pPr>
              <a:defRPr/>
            </a:lvl1pPr>
          </a:lstStyle>
          <a:p>
            <a:pPr>
              <a:defRPr/>
            </a:pPr>
            <a:fld id="{2A600549-B32F-47A3-8FC2-9E64E4ABB1B9}" type="slidenum">
              <a:rPr lang="en-US" altLang="pt-BR"/>
              <a:pPr>
                <a:defRPr/>
              </a:pPr>
              <a:t>‹nº›</a:t>
            </a:fld>
            <a:endParaRPr lang="en-US" altLang="pt-BR"/>
          </a:p>
        </p:txBody>
      </p:sp>
    </p:spTree>
    <p:extLst>
      <p:ext uri="{BB962C8B-B14F-4D97-AF65-F5344CB8AC3E}">
        <p14:creationId xmlns:p14="http://schemas.microsoft.com/office/powerpoint/2010/main" val="2669607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a:prstGeom prst="rect">
            <a:avLst/>
          </a:prstGeo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Clique para editar o texto mestre</a:t>
            </a:r>
          </a:p>
        </p:txBody>
      </p:sp>
      <p:sp>
        <p:nvSpPr>
          <p:cNvPr id="4" name="Espaço Reservado para Conteúdo 3"/>
          <p:cNvSpPr>
            <a:spLocks noGrp="1"/>
          </p:cNvSpPr>
          <p:nvPr>
            <p:ph sz="half" idx="2"/>
          </p:nvPr>
        </p:nvSpPr>
        <p:spPr>
          <a:xfrm>
            <a:off x="629842" y="2505075"/>
            <a:ext cx="3868340"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Clique para editar o texto mestre</a:t>
            </a:r>
          </a:p>
        </p:txBody>
      </p:sp>
      <p:sp>
        <p:nvSpPr>
          <p:cNvPr id="6" name="Espaço Reservado para Conteúdo 5"/>
          <p:cNvSpPr>
            <a:spLocks noGrp="1"/>
          </p:cNvSpPr>
          <p:nvPr>
            <p:ph sz="quarter" idx="4"/>
          </p:nvPr>
        </p:nvSpPr>
        <p:spPr>
          <a:xfrm>
            <a:off x="4629150" y="2505075"/>
            <a:ext cx="3887391"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lvl1pPr>
              <a:defRPr/>
            </a:lvl1pPr>
          </a:lstStyle>
          <a:p>
            <a:pPr>
              <a:defRPr/>
            </a:pPr>
            <a:fld id="{FD58FA7E-2236-44EE-8378-103B5CAC76C6}" type="datetimeFigureOut">
              <a:rPr lang="en-US"/>
              <a:pPr>
                <a:defRPr/>
              </a:pPr>
              <a:t>2/13/2019</a:t>
            </a:fld>
            <a:endParaRPr lang="en-US"/>
          </a:p>
        </p:txBody>
      </p:sp>
      <p:sp>
        <p:nvSpPr>
          <p:cNvPr id="8" name="Espaço Reservado para Rodapé 7"/>
          <p:cNvSpPr>
            <a:spLocks noGrp="1"/>
          </p:cNvSpPr>
          <p:nvPr>
            <p:ph type="ftr" sz="quarter" idx="11"/>
          </p:nvPr>
        </p:nvSpPr>
        <p:spPr/>
        <p:txBody>
          <a:bodyPr/>
          <a:lstStyle>
            <a:lvl1pPr>
              <a:defRPr/>
            </a:lvl1pPr>
          </a:lstStyle>
          <a:p>
            <a:pPr>
              <a:defRPr/>
            </a:pPr>
            <a:endParaRPr lang="en-US"/>
          </a:p>
        </p:txBody>
      </p:sp>
      <p:sp>
        <p:nvSpPr>
          <p:cNvPr id="9" name="Espaço Reservado para Número de Slide 8"/>
          <p:cNvSpPr>
            <a:spLocks noGrp="1"/>
          </p:cNvSpPr>
          <p:nvPr>
            <p:ph type="sldNum" sz="quarter" idx="12"/>
          </p:nvPr>
        </p:nvSpPr>
        <p:spPr/>
        <p:txBody>
          <a:bodyPr/>
          <a:lstStyle>
            <a:lvl1pPr>
              <a:defRPr/>
            </a:lvl1pPr>
          </a:lstStyle>
          <a:p>
            <a:pPr>
              <a:defRPr/>
            </a:pPr>
            <a:fld id="{0DEBBF1E-3CB9-447C-8B79-78CE523DE1C0}" type="slidenum">
              <a:rPr lang="en-US" altLang="pt-BR"/>
              <a:pPr>
                <a:defRPr/>
              </a:pPr>
              <a:t>‹nº›</a:t>
            </a:fld>
            <a:endParaRPr lang="en-US" altLang="pt-BR"/>
          </a:p>
        </p:txBody>
      </p:sp>
    </p:spTree>
    <p:extLst>
      <p:ext uri="{BB962C8B-B14F-4D97-AF65-F5344CB8AC3E}">
        <p14:creationId xmlns:p14="http://schemas.microsoft.com/office/powerpoint/2010/main" val="2840922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1325563"/>
          </a:xfrm>
          <a:prstGeom prst="rect">
            <a:avLst/>
          </a:prstGeom>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lvl1pPr>
              <a:defRPr/>
            </a:lvl1pPr>
          </a:lstStyle>
          <a:p>
            <a:pPr>
              <a:defRPr/>
            </a:pPr>
            <a:fld id="{11BC8411-99F5-4798-8F7A-1F491E5C67D5}" type="datetimeFigureOut">
              <a:rPr lang="en-US"/>
              <a:pPr>
                <a:defRPr/>
              </a:pPr>
              <a:t>2/13/2019</a:t>
            </a:fld>
            <a:endParaRPr lang="en-US"/>
          </a:p>
        </p:txBody>
      </p:sp>
      <p:sp>
        <p:nvSpPr>
          <p:cNvPr id="4" name="Espaço Reservado para Rodapé 3"/>
          <p:cNvSpPr>
            <a:spLocks noGrp="1"/>
          </p:cNvSpPr>
          <p:nvPr>
            <p:ph type="ftr" sz="quarter" idx="11"/>
          </p:nvPr>
        </p:nvSpPr>
        <p:spPr/>
        <p:txBody>
          <a:bodyPr/>
          <a:lstStyle>
            <a:lvl1pPr>
              <a:defRPr/>
            </a:lvl1pPr>
          </a:lstStyle>
          <a:p>
            <a:pPr>
              <a:defRPr/>
            </a:pPr>
            <a:endParaRPr lang="en-US"/>
          </a:p>
        </p:txBody>
      </p:sp>
      <p:sp>
        <p:nvSpPr>
          <p:cNvPr id="5" name="Espaço Reservado para Número de Slide 4"/>
          <p:cNvSpPr>
            <a:spLocks noGrp="1"/>
          </p:cNvSpPr>
          <p:nvPr>
            <p:ph type="sldNum" sz="quarter" idx="12"/>
          </p:nvPr>
        </p:nvSpPr>
        <p:spPr/>
        <p:txBody>
          <a:bodyPr/>
          <a:lstStyle>
            <a:lvl1pPr>
              <a:defRPr/>
            </a:lvl1pPr>
          </a:lstStyle>
          <a:p>
            <a:pPr>
              <a:defRPr/>
            </a:pPr>
            <a:fld id="{93040C0B-827D-4E1F-B97E-21496B986D98}" type="slidenum">
              <a:rPr lang="en-US" altLang="pt-BR"/>
              <a:pPr>
                <a:defRPr/>
              </a:pPr>
              <a:t>‹nº›</a:t>
            </a:fld>
            <a:endParaRPr lang="en-US" altLang="pt-BR"/>
          </a:p>
        </p:txBody>
      </p:sp>
    </p:spTree>
    <p:extLst>
      <p:ext uri="{BB962C8B-B14F-4D97-AF65-F5344CB8AC3E}">
        <p14:creationId xmlns:p14="http://schemas.microsoft.com/office/powerpoint/2010/main" val="1589456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lstStyle>
          <a:p>
            <a:pPr>
              <a:defRPr/>
            </a:pPr>
            <a:fld id="{C9BC96E5-1A46-4299-8923-46947A4BE476}" type="datetimeFigureOut">
              <a:rPr lang="en-US"/>
              <a:pPr>
                <a:defRPr/>
              </a:pPr>
              <a:t>2/13/2019</a:t>
            </a:fld>
            <a:endParaRPr lang="en-US"/>
          </a:p>
        </p:txBody>
      </p:sp>
      <p:sp>
        <p:nvSpPr>
          <p:cNvPr id="3" name="Espaço Reservado para Rodapé 2"/>
          <p:cNvSpPr>
            <a:spLocks noGrp="1"/>
          </p:cNvSpPr>
          <p:nvPr>
            <p:ph type="ftr" sz="quarter" idx="11"/>
          </p:nvPr>
        </p:nvSpPr>
        <p:spPr/>
        <p:txBody>
          <a:bodyPr/>
          <a:lstStyle>
            <a:lvl1pPr>
              <a:defRPr/>
            </a:lvl1pPr>
          </a:lstStyle>
          <a:p>
            <a:pPr>
              <a:defRPr/>
            </a:pPr>
            <a:endParaRPr lang="en-US"/>
          </a:p>
        </p:txBody>
      </p:sp>
      <p:sp>
        <p:nvSpPr>
          <p:cNvPr id="4" name="Espaço Reservado para Número de Slide 3"/>
          <p:cNvSpPr>
            <a:spLocks noGrp="1"/>
          </p:cNvSpPr>
          <p:nvPr>
            <p:ph type="sldNum" sz="quarter" idx="12"/>
          </p:nvPr>
        </p:nvSpPr>
        <p:spPr/>
        <p:txBody>
          <a:bodyPr/>
          <a:lstStyle>
            <a:lvl1pPr>
              <a:defRPr/>
            </a:lvl1pPr>
          </a:lstStyle>
          <a:p>
            <a:pPr>
              <a:defRPr/>
            </a:pPr>
            <a:fld id="{6B3B9956-C876-4C01-BA1C-30E8F586D33A}" type="slidenum">
              <a:rPr lang="en-US" altLang="pt-BR"/>
              <a:pPr>
                <a:defRPr/>
              </a:pPr>
              <a:t>‹nº›</a:t>
            </a:fld>
            <a:endParaRPr lang="en-US" altLang="pt-BR"/>
          </a:p>
        </p:txBody>
      </p:sp>
    </p:spTree>
    <p:extLst>
      <p:ext uri="{BB962C8B-B14F-4D97-AF65-F5344CB8AC3E}">
        <p14:creationId xmlns:p14="http://schemas.microsoft.com/office/powerpoint/2010/main" val="2536405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a:prstGeom prst="rect">
            <a:avLst/>
          </a:prstGeom>
        </p:spPr>
        <p:txBody>
          <a:bodyPr anchor="b"/>
          <a:lstStyle>
            <a:lvl1pPr>
              <a:defRPr sz="2400"/>
            </a:lvl1pPr>
          </a:lstStyle>
          <a:p>
            <a:r>
              <a:rPr lang="pt-BR" smtClean="0"/>
              <a:t>Clique para editar o título mestre</a:t>
            </a:r>
            <a:endParaRPr lang="pt-BR"/>
          </a:p>
        </p:txBody>
      </p:sp>
      <p:sp>
        <p:nvSpPr>
          <p:cNvPr id="3" name="Espaço Reservado para Conteú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lvl1pPr>
              <a:defRPr/>
            </a:lvl1pPr>
          </a:lstStyle>
          <a:p>
            <a:pPr>
              <a:defRPr/>
            </a:pPr>
            <a:fld id="{27E53328-A2E1-4E9E-AA12-34CE711D94A2}" type="datetimeFigureOut">
              <a:rPr lang="en-US"/>
              <a:pPr>
                <a:defRPr/>
              </a:pPr>
              <a:t>2/13/2019</a:t>
            </a:fld>
            <a:endParaRPr lang="en-US" dirty="0"/>
          </a:p>
        </p:txBody>
      </p:sp>
      <p:sp>
        <p:nvSpPr>
          <p:cNvPr id="6" name="Espaço Reservado para Rodapé 5"/>
          <p:cNvSpPr>
            <a:spLocks noGrp="1"/>
          </p:cNvSpPr>
          <p:nvPr>
            <p:ph type="ftr" sz="quarter" idx="11"/>
          </p:nvPr>
        </p:nvSpPr>
        <p:spPr/>
        <p:txBody>
          <a:bodyPr/>
          <a:lstStyle>
            <a:lvl1pPr>
              <a:defRPr/>
            </a:lvl1pPr>
          </a:lstStyle>
          <a:p>
            <a:pPr>
              <a:defRPr/>
            </a:pPr>
            <a:endParaRPr lang="en-US"/>
          </a:p>
        </p:txBody>
      </p:sp>
      <p:sp>
        <p:nvSpPr>
          <p:cNvPr id="7" name="Espaço Reservado para Número de Slide 6"/>
          <p:cNvSpPr>
            <a:spLocks noGrp="1"/>
          </p:cNvSpPr>
          <p:nvPr>
            <p:ph type="sldNum" sz="quarter" idx="12"/>
          </p:nvPr>
        </p:nvSpPr>
        <p:spPr/>
        <p:txBody>
          <a:bodyPr/>
          <a:lstStyle>
            <a:lvl1pPr>
              <a:defRPr/>
            </a:lvl1pPr>
          </a:lstStyle>
          <a:p>
            <a:pPr>
              <a:defRPr/>
            </a:pPr>
            <a:fld id="{3EC74A2E-3D42-4A4F-AED0-A617387F63B5}" type="slidenum">
              <a:rPr lang="en-US" altLang="pt-BR"/>
              <a:pPr>
                <a:defRPr/>
              </a:pPr>
              <a:t>‹nº›</a:t>
            </a:fld>
            <a:endParaRPr lang="en-US" altLang="pt-BR"/>
          </a:p>
        </p:txBody>
      </p:sp>
    </p:spTree>
    <p:extLst>
      <p:ext uri="{BB962C8B-B14F-4D97-AF65-F5344CB8AC3E}">
        <p14:creationId xmlns:p14="http://schemas.microsoft.com/office/powerpoint/2010/main" val="4004088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a:prstGeom prst="rect">
            <a:avLst/>
          </a:prstGeom>
        </p:spPr>
        <p:txBody>
          <a:bodyPr anchor="b"/>
          <a:lstStyle>
            <a:lvl1pPr>
              <a:defRPr sz="2400"/>
            </a:lvl1pPr>
          </a:lstStyle>
          <a:p>
            <a:r>
              <a:rPr lang="pt-BR" smtClean="0"/>
              <a:t>Clique para editar o título mestre</a:t>
            </a:r>
            <a:endParaRPr lang="pt-BR"/>
          </a:p>
        </p:txBody>
      </p:sp>
      <p:sp>
        <p:nvSpPr>
          <p:cNvPr id="3" name="Espaço Reservado para Imagem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pt-BR" noProof="0" smtClean="0"/>
          </a:p>
        </p:txBody>
      </p:sp>
      <p:sp>
        <p:nvSpPr>
          <p:cNvPr id="4" name="Espaço Reservado para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lvl1pPr>
              <a:defRPr/>
            </a:lvl1pPr>
          </a:lstStyle>
          <a:p>
            <a:pPr>
              <a:defRPr/>
            </a:pPr>
            <a:fld id="{8026844C-6CA6-4874-B14A-F2D22B32DBA6}" type="datetimeFigureOut">
              <a:rPr lang="en-US"/>
              <a:pPr>
                <a:defRPr/>
              </a:pPr>
              <a:t>2/13/2019</a:t>
            </a:fld>
            <a:endParaRPr lang="en-US"/>
          </a:p>
        </p:txBody>
      </p:sp>
      <p:sp>
        <p:nvSpPr>
          <p:cNvPr id="6" name="Espaço Reservado para Rodapé 5"/>
          <p:cNvSpPr>
            <a:spLocks noGrp="1"/>
          </p:cNvSpPr>
          <p:nvPr>
            <p:ph type="ftr" sz="quarter" idx="11"/>
          </p:nvPr>
        </p:nvSpPr>
        <p:spPr/>
        <p:txBody>
          <a:bodyPr/>
          <a:lstStyle>
            <a:lvl1pPr>
              <a:defRPr/>
            </a:lvl1pPr>
          </a:lstStyle>
          <a:p>
            <a:pPr>
              <a:defRPr/>
            </a:pPr>
            <a:endParaRPr lang="en-US"/>
          </a:p>
        </p:txBody>
      </p:sp>
      <p:sp>
        <p:nvSpPr>
          <p:cNvPr id="7" name="Espaço Reservado para Número de Slide 6"/>
          <p:cNvSpPr>
            <a:spLocks noGrp="1"/>
          </p:cNvSpPr>
          <p:nvPr>
            <p:ph type="sldNum" sz="quarter" idx="12"/>
          </p:nvPr>
        </p:nvSpPr>
        <p:spPr/>
        <p:txBody>
          <a:bodyPr/>
          <a:lstStyle>
            <a:lvl1pPr>
              <a:defRPr/>
            </a:lvl1pPr>
          </a:lstStyle>
          <a:p>
            <a:pPr>
              <a:defRPr/>
            </a:pPr>
            <a:fld id="{12472B47-1BA0-45EB-AED1-463F2FDAD1FA}" type="slidenum">
              <a:rPr lang="en-US" altLang="pt-BR"/>
              <a:pPr>
                <a:defRPr/>
              </a:pPr>
              <a:t>‹nº›</a:t>
            </a:fld>
            <a:endParaRPr lang="en-US" altLang="pt-BR"/>
          </a:p>
        </p:txBody>
      </p:sp>
    </p:spTree>
    <p:extLst>
      <p:ext uri="{BB962C8B-B14F-4D97-AF65-F5344CB8AC3E}">
        <p14:creationId xmlns:p14="http://schemas.microsoft.com/office/powerpoint/2010/main" val="3835730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smtClean="0">
                <a:solidFill>
                  <a:schemeClr val="tx1">
                    <a:tint val="75000"/>
                  </a:schemeClr>
                </a:solidFill>
              </a:defRPr>
            </a:lvl1pPr>
          </a:lstStyle>
          <a:p>
            <a:pPr>
              <a:defRPr/>
            </a:pPr>
            <a:fld id="{770AB2AB-9DD6-4F13-AEE6-5F2A0B62CCBE}" type="datetimeFigureOut">
              <a:rPr lang="en-US"/>
              <a:pPr>
                <a:defRPr/>
              </a:pPr>
              <a:t>2/13/2019</a:t>
            </a:fld>
            <a:endParaRPr lang="en-US" dirty="0"/>
          </a:p>
        </p:txBody>
      </p:sp>
      <p:sp>
        <p:nvSpPr>
          <p:cNvPr id="5" name="Espaço Reservado para Rodapé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Espaço Reservado para Número de Slide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smtClean="0">
                <a:solidFill>
                  <a:schemeClr val="tx1">
                    <a:tint val="75000"/>
                  </a:schemeClr>
                </a:solidFill>
              </a:defRPr>
            </a:lvl1pPr>
          </a:lstStyle>
          <a:p>
            <a:pPr>
              <a:defRPr/>
            </a:pPr>
            <a:fld id="{17B652AA-D774-4223-8FF1-4076FFF68508}" type="slidenum">
              <a:rPr lang="en-US" altLang="pt-BR"/>
              <a:pPr>
                <a:defRPr/>
              </a:pPr>
              <a:t>‹nº›</a:t>
            </a:fld>
            <a:endParaRPr lang="en-US" altLang="pt-BR" sz="1400" b="1">
              <a:solidFill>
                <a:srgbClr val="FFFFFF"/>
              </a:solidFill>
            </a:endParaRPr>
          </a:p>
        </p:txBody>
      </p:sp>
      <p:pic>
        <p:nvPicPr>
          <p:cNvPr id="1030" name="Imagem 6"/>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5240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CaixaDeTexto 7"/>
          <p:cNvSpPr txBox="1">
            <a:spLocks noChangeArrowheads="1"/>
          </p:cNvSpPr>
          <p:nvPr userDrawn="1"/>
        </p:nvSpPr>
        <p:spPr bwMode="auto">
          <a:xfrm>
            <a:off x="0" y="6465888"/>
            <a:ext cx="9144000" cy="369887"/>
          </a:xfrm>
          <a:prstGeom prst="rect">
            <a:avLst/>
          </a:prstGeom>
          <a:solidFill>
            <a:srgbClr val="B1111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fld id="{9588A4FC-5836-4B3C-A029-90584C956C15}" type="slidenum">
              <a:rPr lang="pt-BR" altLang="pt-BR" sz="1800">
                <a:solidFill>
                  <a:schemeClr val="bg1"/>
                </a:solidFill>
              </a:rPr>
              <a:pPr algn="ctr"/>
              <a:t>‹nº›</a:t>
            </a:fld>
            <a:r>
              <a:rPr lang="pt-BR" altLang="pt-BR" sz="1800" dirty="0"/>
              <a:t> </a:t>
            </a:r>
            <a:r>
              <a:rPr lang="pt-BR" altLang="pt-BR" sz="1800" dirty="0">
                <a:solidFill>
                  <a:schemeClr val="bg1"/>
                </a:solidFill>
              </a:rPr>
              <a:t>de </a:t>
            </a:r>
            <a:r>
              <a:rPr lang="pt-BR" altLang="pt-BR" sz="1800" dirty="0" smtClean="0">
                <a:solidFill>
                  <a:schemeClr val="bg1"/>
                </a:solidFill>
              </a:rPr>
              <a:t>40</a:t>
            </a:r>
            <a:endParaRPr lang="pt-BR" altLang="pt-BR"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Lst>
  <p:timing>
    <p:tnLst>
      <p:par>
        <p:cTn id="1" dur="indefinite" restart="never" nodeType="tmRoot"/>
      </p:par>
    </p:tnLst>
  </p:timing>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7"/>
          <p:cNvSpPr txBox="1">
            <a:spLocks noChangeArrowheads="1"/>
          </p:cNvSpPr>
          <p:nvPr/>
        </p:nvSpPr>
        <p:spPr bwMode="auto">
          <a:xfrm>
            <a:off x="1143000" y="5257800"/>
            <a:ext cx="7467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50000"/>
              </a:spcBef>
            </a:pPr>
            <a:r>
              <a:rPr lang="pt-BR" altLang="pt-BR" sz="3600">
                <a:solidFill>
                  <a:schemeClr val="bg1"/>
                </a:solidFill>
                <a:latin typeface="Arial Black" panose="020B0A04020102020204" pitchFamily="34" charset="0"/>
              </a:rPr>
              <a:t>Modelagem de Dados</a:t>
            </a:r>
          </a:p>
        </p:txBody>
      </p:sp>
      <p:sp>
        <p:nvSpPr>
          <p:cNvPr id="13315" name="Retângulo 1"/>
          <p:cNvSpPr>
            <a:spLocks noChangeArrowheads="1"/>
          </p:cNvSpPr>
          <p:nvPr/>
        </p:nvSpPr>
        <p:spPr bwMode="auto">
          <a:xfrm>
            <a:off x="546100" y="1268413"/>
            <a:ext cx="8064500" cy="249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pt-BR" altLang="pt-BR" b="1" dirty="0"/>
              <a:t>Curso: Tecnologia em Informática para Negócios</a:t>
            </a:r>
          </a:p>
          <a:p>
            <a:pPr algn="ctr"/>
            <a:endParaRPr lang="pt-BR" altLang="pt-BR" b="1" dirty="0"/>
          </a:p>
          <a:p>
            <a:pPr algn="ctr"/>
            <a:r>
              <a:rPr lang="pt-BR" altLang="pt-BR" b="1" dirty="0"/>
              <a:t>Disciplina: BANCO DE DADOS</a:t>
            </a:r>
          </a:p>
          <a:p>
            <a:pPr algn="ctr"/>
            <a:r>
              <a:rPr lang="pt-BR" altLang="pt-BR" b="1" dirty="0"/>
              <a:t>Aulas/semana: 04</a:t>
            </a:r>
          </a:p>
          <a:p>
            <a:pPr algn="ctr"/>
            <a:endParaRPr lang="pt-BR" altLang="pt-BR" b="1" dirty="0"/>
          </a:p>
          <a:p>
            <a:pPr algn="ctr"/>
            <a:endParaRPr lang="pt-BR" altLang="pt-BR" sz="1800" dirty="0"/>
          </a:p>
          <a:p>
            <a:pPr algn="ctr"/>
            <a:r>
              <a:rPr lang="pt-BR" altLang="pt-BR" sz="1800" dirty="0" err="1"/>
              <a:t>Profª</a:t>
            </a:r>
            <a:r>
              <a:rPr lang="pt-BR" altLang="pt-BR" sz="1800" dirty="0"/>
              <a:t> Ma. Luciana Zapparolli</a:t>
            </a:r>
            <a:endParaRPr lang="pt-BR" altLang="pt-BR" sz="18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0" y="0"/>
            <a:ext cx="91440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1ª Forma Normal</a:t>
            </a:r>
            <a:endParaRPr lang="pt-BR" altLang="pt-BR" b="1" dirty="0" smtClean="0"/>
          </a:p>
        </p:txBody>
      </p:sp>
      <p:sp>
        <p:nvSpPr>
          <p:cNvPr id="17411" name="Rectangle 3"/>
          <p:cNvSpPr>
            <a:spLocks noGrp="1" noChangeArrowheads="1"/>
          </p:cNvSpPr>
          <p:nvPr>
            <p:ph idx="1"/>
          </p:nvPr>
        </p:nvSpPr>
        <p:spPr bwMode="auto">
          <a:xfrm>
            <a:off x="323850" y="1341587"/>
            <a:ext cx="8496300" cy="4411663"/>
          </a:xfrm>
        </p:spPr>
        <p:txBody>
          <a:bodyPr wrap="square" numCol="1" anchor="t" anchorCtr="0" compatLnSpc="1">
            <a:prstTxWarp prst="textNoShape">
              <a:avLst/>
            </a:prstTxWarp>
          </a:bodyPr>
          <a:lstStyle/>
          <a:p>
            <a:pPr>
              <a:lnSpc>
                <a:spcPct val="150000"/>
              </a:lnSpc>
              <a:buFont typeface="Wingdings" panose="05000000000000000000" pitchFamily="2" charset="2"/>
              <a:buChar char="u"/>
            </a:pPr>
            <a:r>
              <a:rPr lang="pt-BR" altLang="pt-BR" dirty="0">
                <a:cs typeface="Times New Roman" panose="02020603050405020304" pitchFamily="18" charset="0"/>
              </a:rPr>
              <a:t>Na primeira forma normal devemos identificar a chave da tabela, de forma que não possua dados repetidos. Os atributos devem conter apenas valores atômicos (não divisíveis), por exemplo, o CPF, este não pode ser dividido em outros atributos. Os atributos também não podem ser multivalorados, ou seja, não podem assumir diversos valores, por exemplo, o atributo Fone de um cliente, que pode assumir diversos valores (ALVES,2014).</a:t>
            </a:r>
            <a:endParaRPr lang="pt-BR" altLang="pt-BR" dirty="0" smtClean="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0" y="11113"/>
            <a:ext cx="9144000" cy="8969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Dependência Funcional</a:t>
            </a:r>
            <a:endParaRPr lang="pt-BR" altLang="pt-BR" b="1" dirty="0" smtClean="0"/>
          </a:p>
        </p:txBody>
      </p:sp>
      <p:sp>
        <p:nvSpPr>
          <p:cNvPr id="18435" name="Rectangle 3"/>
          <p:cNvSpPr>
            <a:spLocks noGrp="1" noChangeArrowheads="1"/>
          </p:cNvSpPr>
          <p:nvPr>
            <p:ph idx="1"/>
          </p:nvPr>
        </p:nvSpPr>
        <p:spPr bwMode="auto">
          <a:xfrm>
            <a:off x="179512" y="1340768"/>
            <a:ext cx="8713788" cy="4351338"/>
          </a:xfrm>
        </p:spPr>
        <p:txBody>
          <a:bodyPr wrap="square" numCol="1" anchor="t" anchorCtr="0" compatLnSpc="1">
            <a:prstTxWarp prst="textNoShape">
              <a:avLst/>
            </a:prstTxWarp>
          </a:bodyPr>
          <a:lstStyle/>
          <a:p>
            <a:pPr>
              <a:lnSpc>
                <a:spcPct val="150000"/>
              </a:lnSpc>
            </a:pPr>
            <a:r>
              <a:rPr lang="pt-BR" sz="2400" dirty="0"/>
              <a:t>A dependência funcional é parcial quando em uma tabela tivermos uma chave primária composta e um dos seus atributos depende funcionalmente de apenas parte da chave, ou seja, depende de apenas um ou mais atributos que compõem a chave, mas não de todos e se ele for retirado a DF continuará existindo. A DF é total se o atributo em questão dependa de todos os atributos que compõem a chave (CARDOSO, 2008).</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smtClean="0">
                <a:cs typeface="Times New Roman" panose="02020603050405020304" pitchFamily="18" charset="0"/>
              </a:rPr>
              <a:t>Dependência Funcional</a:t>
            </a:r>
            <a:endParaRPr lang="pt-BR" altLang="pt-BR" b="1" smtClean="0"/>
          </a:p>
        </p:txBody>
      </p:sp>
      <p:sp>
        <p:nvSpPr>
          <p:cNvPr id="21507" name="Rectangle 3"/>
          <p:cNvSpPr>
            <a:spLocks noGrp="1" noChangeArrowheads="1"/>
          </p:cNvSpPr>
          <p:nvPr>
            <p:ph idx="1"/>
          </p:nvPr>
        </p:nvSpPr>
        <p:spPr bwMode="auto">
          <a:xfrm>
            <a:off x="971550" y="1447800"/>
            <a:ext cx="7632700" cy="3781425"/>
          </a:xfrm>
        </p:spPr>
        <p:txBody>
          <a:bodyPr wrap="square" numCol="1" anchor="t" anchorCtr="0" compatLnSpc="1">
            <a:prstTxWarp prst="textNoShape">
              <a:avLst/>
            </a:prstTxWarp>
          </a:bodyPr>
          <a:lstStyle/>
          <a:p>
            <a:pPr algn="ctr">
              <a:buFont typeface="Wingdings" panose="05000000000000000000" pitchFamily="2" charset="2"/>
              <a:buChar char="u"/>
            </a:pPr>
            <a:r>
              <a:rPr lang="pt-BR" altLang="pt-BR" sz="2800" smtClean="0">
                <a:cs typeface="Times New Roman" panose="02020603050405020304" pitchFamily="18" charset="0"/>
              </a:rPr>
              <a:t>Dependência funcional é a característica de um atributo depender de outro, ou de outros atributos representarem uma informação completa. </a:t>
            </a:r>
          </a:p>
          <a:p>
            <a:pPr algn="ctr">
              <a:buFont typeface="Wingdings" panose="05000000000000000000" pitchFamily="2" charset="2"/>
              <a:buChar char="u"/>
            </a:pPr>
            <a:r>
              <a:rPr lang="pt-BR" altLang="pt-BR" sz="2800" smtClean="0">
                <a:cs typeface="Times New Roman" panose="02020603050405020304" pitchFamily="18" charset="0"/>
              </a:rPr>
              <a:t>A dependência funcional pode ser verificada quando analisamos um atributo isoladamente e chegamos a conclusão de que ele por si só não representa uma informação completa.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Segunda Forma Normal (2FN)</a:t>
            </a:r>
            <a:endParaRPr lang="pt-BR" altLang="pt-BR" b="1" dirty="0" smtClean="0"/>
          </a:p>
        </p:txBody>
      </p:sp>
      <p:sp>
        <p:nvSpPr>
          <p:cNvPr id="21507" name="Rectangle 3"/>
          <p:cNvSpPr>
            <a:spLocks noGrp="1" noChangeArrowheads="1"/>
          </p:cNvSpPr>
          <p:nvPr>
            <p:ph idx="1"/>
          </p:nvPr>
        </p:nvSpPr>
        <p:spPr bwMode="auto">
          <a:xfrm>
            <a:off x="971550" y="1447800"/>
            <a:ext cx="7632700" cy="3781425"/>
          </a:xfrm>
        </p:spPr>
        <p:txBody>
          <a:bodyPr wrap="square" numCol="1" anchor="t" anchorCtr="0" compatLnSpc="1">
            <a:prstTxWarp prst="textNoShape">
              <a:avLst/>
            </a:prstTxWarp>
          </a:bodyPr>
          <a:lstStyle/>
          <a:p>
            <a:pPr marL="0" indent="0">
              <a:lnSpc>
                <a:spcPct val="150000"/>
              </a:lnSpc>
              <a:buNone/>
            </a:pPr>
            <a:r>
              <a:rPr lang="pt-BR" altLang="pt-BR" sz="2800" dirty="0">
                <a:cs typeface="Times New Roman" panose="02020603050405020304" pitchFamily="18" charset="0"/>
              </a:rPr>
              <a:t>A aplicação da segunda forma normal (2FN) consiste em retirar das estruturas de dados que possuem chaves compostas todos os atributos que são funcionalmente dependentes de somente alguma parte desta </a:t>
            </a:r>
            <a:r>
              <a:rPr lang="pt-BR" altLang="pt-BR" sz="2800" dirty="0" smtClean="0">
                <a:cs typeface="Times New Roman" panose="02020603050405020304" pitchFamily="18" charset="0"/>
              </a:rPr>
              <a:t>chave. </a:t>
            </a:r>
          </a:p>
        </p:txBody>
      </p:sp>
    </p:spTree>
    <p:extLst>
      <p:ext uri="{BB962C8B-B14F-4D97-AF65-F5344CB8AC3E}">
        <p14:creationId xmlns:p14="http://schemas.microsoft.com/office/powerpoint/2010/main" val="35750701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Segunda Forma Normal (2FN)</a:t>
            </a:r>
            <a:endParaRPr lang="pt-BR" altLang="pt-BR" b="1" dirty="0" smtClean="0"/>
          </a:p>
        </p:txBody>
      </p:sp>
      <p:sp>
        <p:nvSpPr>
          <p:cNvPr id="21507" name="Rectangle 3"/>
          <p:cNvSpPr>
            <a:spLocks noGrp="1" noChangeArrowheads="1"/>
          </p:cNvSpPr>
          <p:nvPr>
            <p:ph idx="1"/>
          </p:nvPr>
        </p:nvSpPr>
        <p:spPr bwMode="auto">
          <a:xfrm>
            <a:off x="971550" y="1447800"/>
            <a:ext cx="7632700" cy="3781425"/>
          </a:xfrm>
        </p:spPr>
        <p:txBody>
          <a:bodyPr wrap="square" numCol="1" anchor="t" anchorCtr="0" compatLnSpc="1">
            <a:prstTxWarp prst="textNoShape">
              <a:avLst/>
            </a:prstTxWarp>
          </a:bodyPr>
          <a:lstStyle/>
          <a:p>
            <a:pPr marL="0" indent="0">
              <a:lnSpc>
                <a:spcPct val="150000"/>
              </a:lnSpc>
              <a:buNone/>
            </a:pPr>
            <a:r>
              <a:rPr lang="pt-BR" altLang="pt-BR" sz="2800" dirty="0" smtClean="0">
                <a:cs typeface="Times New Roman" panose="02020603050405020304" pitchFamily="18" charset="0"/>
              </a:rPr>
              <a:t>A </a:t>
            </a:r>
            <a:r>
              <a:rPr lang="pt-BR" altLang="pt-BR" sz="2800" dirty="0">
                <a:cs typeface="Times New Roman" panose="02020603050405020304" pitchFamily="18" charset="0"/>
              </a:rPr>
              <a:t>tabela se encontra na segunda forma normal (2FN) se além de estar na primeira forma normal (1FN) todos os seus atributos forem dependentes da chave primária composta</a:t>
            </a:r>
            <a:r>
              <a:rPr lang="pt-BR" altLang="pt-BR" sz="2800" dirty="0" smtClean="0">
                <a:cs typeface="Times New Roman" panose="02020603050405020304" pitchFamily="18" charset="0"/>
              </a:rPr>
              <a:t>. </a:t>
            </a:r>
          </a:p>
        </p:txBody>
      </p:sp>
    </p:spTree>
    <p:extLst>
      <p:ext uri="{BB962C8B-B14F-4D97-AF65-F5344CB8AC3E}">
        <p14:creationId xmlns:p14="http://schemas.microsoft.com/office/powerpoint/2010/main" val="13577516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Terceira Forma Normal (3FN)</a:t>
            </a:r>
            <a:endParaRPr lang="pt-BR" altLang="pt-BR" b="1" dirty="0" smtClean="0"/>
          </a:p>
        </p:txBody>
      </p:sp>
      <p:sp>
        <p:nvSpPr>
          <p:cNvPr id="21507" name="Rectangle 3"/>
          <p:cNvSpPr>
            <a:spLocks noGrp="1" noChangeArrowheads="1"/>
          </p:cNvSpPr>
          <p:nvPr>
            <p:ph idx="1"/>
          </p:nvPr>
        </p:nvSpPr>
        <p:spPr bwMode="auto">
          <a:xfrm>
            <a:off x="971550" y="1447800"/>
            <a:ext cx="7632700" cy="3781425"/>
          </a:xfrm>
        </p:spPr>
        <p:txBody>
          <a:bodyPr wrap="square" numCol="1" anchor="t" anchorCtr="0" compatLnSpc="1">
            <a:prstTxWarp prst="textNoShape">
              <a:avLst/>
            </a:prstTxWarp>
            <a:normAutofit fontScale="92500" lnSpcReduction="20000"/>
          </a:bodyPr>
          <a:lstStyle/>
          <a:p>
            <a:pPr marL="0" indent="0">
              <a:lnSpc>
                <a:spcPct val="150000"/>
              </a:lnSpc>
              <a:buNone/>
            </a:pPr>
            <a:r>
              <a:rPr lang="pt-BR" altLang="pt-BR" sz="2800" dirty="0">
                <a:cs typeface="Times New Roman" panose="02020603050405020304" pitchFamily="18" charset="0"/>
              </a:rPr>
              <a:t>A aplicação da terceira forma normal (3FN) consiste em retirar das estruturas de dados os atributos que são funcionalmente dependentes de outros atributos que não sejam chaves, pois, caso exista atributos com dependência funcional transitiva em uma tabela, estes podem também causar anomalias de inclusão, alteração e exclusão.</a:t>
            </a:r>
            <a:r>
              <a:rPr lang="pt-BR" altLang="pt-BR" sz="2800" dirty="0" smtClean="0">
                <a:cs typeface="Times New Roman" panose="02020603050405020304" pitchFamily="18" charset="0"/>
              </a:rPr>
              <a:t> </a:t>
            </a:r>
          </a:p>
        </p:txBody>
      </p:sp>
    </p:spTree>
    <p:extLst>
      <p:ext uri="{BB962C8B-B14F-4D97-AF65-F5344CB8AC3E}">
        <p14:creationId xmlns:p14="http://schemas.microsoft.com/office/powerpoint/2010/main" val="37343228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Terceira Forma Normal (3FN)</a:t>
            </a:r>
            <a:endParaRPr lang="pt-BR" altLang="pt-BR" b="1" dirty="0" smtClean="0"/>
          </a:p>
        </p:txBody>
      </p:sp>
      <p:sp>
        <p:nvSpPr>
          <p:cNvPr id="21507" name="Rectangle 3"/>
          <p:cNvSpPr>
            <a:spLocks noGrp="1" noChangeArrowheads="1"/>
          </p:cNvSpPr>
          <p:nvPr>
            <p:ph idx="1"/>
          </p:nvPr>
        </p:nvSpPr>
        <p:spPr bwMode="auto">
          <a:xfrm>
            <a:off x="971550" y="1447800"/>
            <a:ext cx="7632700" cy="3781425"/>
          </a:xfrm>
        </p:spPr>
        <p:txBody>
          <a:bodyPr wrap="square" numCol="1" anchor="t" anchorCtr="0" compatLnSpc="1">
            <a:prstTxWarp prst="textNoShape">
              <a:avLst/>
            </a:prstTxWarp>
            <a:normAutofit/>
          </a:bodyPr>
          <a:lstStyle/>
          <a:p>
            <a:pPr marL="0" indent="0">
              <a:lnSpc>
                <a:spcPct val="150000"/>
              </a:lnSpc>
              <a:buNone/>
            </a:pPr>
            <a:r>
              <a:rPr lang="pt-BR" altLang="pt-BR" sz="2800" dirty="0">
                <a:cs typeface="Times New Roman" panose="02020603050405020304" pitchFamily="18" charset="0"/>
              </a:rPr>
              <a:t>Uma tabela está na terceira forma normal (3FN) caso esteja na segunda forma normal (2FN) e não possua nenhum atributo dependente de outro que não faça parte da chave </a:t>
            </a:r>
            <a:r>
              <a:rPr lang="pt-BR" altLang="pt-BR" sz="2800" dirty="0" smtClean="0">
                <a:cs typeface="Times New Roman" panose="02020603050405020304" pitchFamily="18" charset="0"/>
              </a:rPr>
              <a:t>primária.</a:t>
            </a:r>
          </a:p>
        </p:txBody>
      </p:sp>
    </p:spTree>
    <p:extLst>
      <p:ext uri="{BB962C8B-B14F-4D97-AF65-F5344CB8AC3E}">
        <p14:creationId xmlns:p14="http://schemas.microsoft.com/office/powerpoint/2010/main" val="268674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Aplicando as Formas Normais</a:t>
            </a:r>
            <a:endParaRPr lang="pt-BR" altLang="pt-BR" b="1" dirty="0" smtClean="0"/>
          </a:p>
        </p:txBody>
      </p:sp>
      <p:sp>
        <p:nvSpPr>
          <p:cNvPr id="21507" name="Rectangle 3"/>
          <p:cNvSpPr>
            <a:spLocks noGrp="1" noChangeArrowheads="1"/>
          </p:cNvSpPr>
          <p:nvPr>
            <p:ph idx="1"/>
          </p:nvPr>
        </p:nvSpPr>
        <p:spPr bwMode="auto">
          <a:xfrm>
            <a:off x="971550" y="1447800"/>
            <a:ext cx="7632700" cy="3781425"/>
          </a:xfrm>
        </p:spPr>
        <p:txBody>
          <a:bodyPr wrap="square" numCol="1" anchor="t" anchorCtr="0" compatLnSpc="1">
            <a:prstTxWarp prst="textNoShape">
              <a:avLst/>
            </a:prstTxWarp>
            <a:normAutofit/>
          </a:bodyPr>
          <a:lstStyle/>
          <a:p>
            <a:pPr marL="0" indent="0">
              <a:lnSpc>
                <a:spcPct val="150000"/>
              </a:lnSpc>
              <a:buNone/>
            </a:pPr>
            <a:r>
              <a:rPr lang="pt-BR" altLang="pt-BR" sz="2800" dirty="0">
                <a:cs typeface="Times New Roman" panose="02020603050405020304" pitchFamily="18" charset="0"/>
              </a:rPr>
              <a:t>Uma tabela está na terceira forma normal (3FN) caso esteja na segunda forma normal (2FN) e não possua nenhum atributo dependente de outro que não faça parte da chave </a:t>
            </a:r>
            <a:r>
              <a:rPr lang="pt-BR" altLang="pt-BR" sz="2800" dirty="0" smtClean="0">
                <a:cs typeface="Times New Roman" panose="02020603050405020304" pitchFamily="18" charset="0"/>
              </a:rPr>
              <a:t>primária.</a:t>
            </a:r>
          </a:p>
        </p:txBody>
      </p:sp>
    </p:spTree>
    <p:extLst>
      <p:ext uri="{BB962C8B-B14F-4D97-AF65-F5344CB8AC3E}">
        <p14:creationId xmlns:p14="http://schemas.microsoft.com/office/powerpoint/2010/main" val="11477302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Aplicando as Formas Normais</a:t>
            </a:r>
            <a:endParaRPr lang="pt-BR" altLang="pt-BR" b="1" dirty="0" smtClean="0"/>
          </a:p>
        </p:txBody>
      </p:sp>
      <p:sp>
        <p:nvSpPr>
          <p:cNvPr id="21507" name="Rectangle 3"/>
          <p:cNvSpPr>
            <a:spLocks noGrp="1" noChangeArrowheads="1"/>
          </p:cNvSpPr>
          <p:nvPr>
            <p:ph idx="1"/>
          </p:nvPr>
        </p:nvSpPr>
        <p:spPr bwMode="auto">
          <a:xfrm>
            <a:off x="971550" y="1447800"/>
            <a:ext cx="7632700" cy="3781425"/>
          </a:xfrm>
        </p:spPr>
        <p:txBody>
          <a:bodyPr wrap="square" numCol="1" anchor="t" anchorCtr="0" compatLnSpc="1">
            <a:prstTxWarp prst="textNoShape">
              <a:avLst/>
            </a:prstTxWarp>
            <a:normAutofit lnSpcReduction="10000"/>
          </a:bodyPr>
          <a:lstStyle/>
          <a:p>
            <a:pPr marL="0" indent="0">
              <a:lnSpc>
                <a:spcPct val="150000"/>
              </a:lnSpc>
              <a:buNone/>
            </a:pPr>
            <a:r>
              <a:rPr lang="pt-BR" altLang="pt-BR" sz="2800" dirty="0">
                <a:cs typeface="Times New Roman" panose="02020603050405020304" pitchFamily="18" charset="0"/>
              </a:rPr>
              <a:t>Vamos exemplificar estas técnicas através de uma tabela de vendas de automóveis, onde os clientes são empresas e compram frotas de automóveis. Em uma primeira análise, foram levantados os seguintes dados que necessitam ser armazenados em um banco de dados.</a:t>
            </a:r>
            <a:endParaRPr lang="pt-BR" altLang="pt-BR" sz="2800" dirty="0" smtClean="0">
              <a:cs typeface="Times New Roman" panose="02020603050405020304" pitchFamily="18" charset="0"/>
            </a:endParaRPr>
          </a:p>
        </p:txBody>
      </p:sp>
    </p:spTree>
    <p:extLst>
      <p:ext uri="{BB962C8B-B14F-4D97-AF65-F5344CB8AC3E}">
        <p14:creationId xmlns:p14="http://schemas.microsoft.com/office/powerpoint/2010/main" val="37942082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Aplicando as Formas Normais</a:t>
            </a:r>
            <a:endParaRPr lang="pt-BR" altLang="pt-BR" b="1" dirty="0" smtClean="0"/>
          </a:p>
        </p:txBody>
      </p:sp>
      <p:sp>
        <p:nvSpPr>
          <p:cNvPr id="3" name="Retângulo 2"/>
          <p:cNvSpPr/>
          <p:nvPr/>
        </p:nvSpPr>
        <p:spPr>
          <a:xfrm>
            <a:off x="323528" y="1268760"/>
            <a:ext cx="4067944" cy="4647426"/>
          </a:xfrm>
          <a:prstGeom prst="rect">
            <a:avLst/>
          </a:prstGeom>
        </p:spPr>
        <p:txBody>
          <a:bodyPr wrap="square">
            <a:spAutoFit/>
          </a:bodyPr>
          <a:lstStyle/>
          <a:p>
            <a:pPr marL="342900" indent="-342900" algn="just">
              <a:spcAft>
                <a:spcPts val="1200"/>
              </a:spcAft>
              <a:buFont typeface="Symbol" panose="05050102010706020507" pitchFamily="18" charset="2"/>
              <a:buChar char=""/>
            </a:pPr>
            <a:r>
              <a:rPr lang="pt-BR" dirty="0">
                <a:latin typeface="Arial" panose="020B0604020202020204" pitchFamily="34" charset="0"/>
                <a:ea typeface="Calibri" panose="020F0502020204030204" pitchFamily="34" charset="0"/>
                <a:cs typeface="Times New Roman" panose="02020603050405020304" pitchFamily="18" charset="0"/>
              </a:rPr>
              <a:t>Número </a:t>
            </a:r>
            <a:r>
              <a:rPr lang="pt-BR" dirty="0" smtClean="0">
                <a:latin typeface="Arial" panose="020B0604020202020204" pitchFamily="34" charset="0"/>
                <a:ea typeface="Calibri" panose="020F0502020204030204" pitchFamily="34" charset="0"/>
                <a:cs typeface="Times New Roman" panose="02020603050405020304" pitchFamily="18" charset="0"/>
              </a:rPr>
              <a:t>Venda;</a:t>
            </a:r>
          </a:p>
          <a:p>
            <a:pPr marL="342900" indent="-342900" algn="just">
              <a:spcAft>
                <a:spcPts val="1200"/>
              </a:spcAft>
              <a:buFont typeface="Symbol" panose="05050102010706020507" pitchFamily="18" charset="2"/>
              <a:buChar char=""/>
            </a:pPr>
            <a:r>
              <a:rPr lang="pt-BR" dirty="0" smtClean="0">
                <a:latin typeface="Arial" panose="020B0604020202020204" pitchFamily="34" charset="0"/>
                <a:ea typeface="Calibri" panose="020F0502020204030204" pitchFamily="34" charset="0"/>
                <a:cs typeface="Times New Roman" panose="02020603050405020304" pitchFamily="18" charset="0"/>
              </a:rPr>
              <a:t>Data </a:t>
            </a:r>
            <a:r>
              <a:rPr lang="pt-BR" dirty="0">
                <a:latin typeface="Arial" panose="020B0604020202020204" pitchFamily="34" charset="0"/>
                <a:ea typeface="Calibri" panose="020F0502020204030204" pitchFamily="34" charset="0"/>
                <a:cs typeface="Times New Roman" panose="02020603050405020304" pitchFamily="18" charset="0"/>
              </a:rPr>
              <a:t>da Venda;</a:t>
            </a:r>
          </a:p>
          <a:p>
            <a:pPr marL="342900" indent="-342900" algn="just">
              <a:spcAft>
                <a:spcPts val="1200"/>
              </a:spcAft>
              <a:buFont typeface="Symbol" panose="05050102010706020507" pitchFamily="18" charset="2"/>
              <a:buChar char=""/>
            </a:pPr>
            <a:r>
              <a:rPr lang="pt-BR" dirty="0">
                <a:latin typeface="Arial" panose="020B0604020202020204" pitchFamily="34" charset="0"/>
                <a:ea typeface="Calibri" panose="020F0502020204030204" pitchFamily="34" charset="0"/>
                <a:cs typeface="Times New Roman" panose="02020603050405020304" pitchFamily="18" charset="0"/>
              </a:rPr>
              <a:t>Código do Cliente;</a:t>
            </a:r>
          </a:p>
          <a:p>
            <a:pPr marL="342900" lvl="0" indent="-342900" algn="just">
              <a:spcAft>
                <a:spcPts val="1200"/>
              </a:spcAft>
              <a:buFont typeface="Symbol" panose="05050102010706020507" pitchFamily="18" charset="2"/>
              <a:buChar char=""/>
            </a:pPr>
            <a:r>
              <a:rPr lang="pt-BR" dirty="0">
                <a:latin typeface="Arial" panose="020B0604020202020204" pitchFamily="34" charset="0"/>
                <a:ea typeface="Calibri" panose="020F0502020204030204" pitchFamily="34" charset="0"/>
                <a:cs typeface="Times New Roman" panose="02020603050405020304" pitchFamily="18" charset="0"/>
              </a:rPr>
              <a:t>Nome do Cliente;</a:t>
            </a:r>
          </a:p>
          <a:p>
            <a:pPr marL="342900" lvl="0" indent="-342900" algn="just">
              <a:spcAft>
                <a:spcPts val="1200"/>
              </a:spcAft>
              <a:buFont typeface="Symbol" panose="05050102010706020507" pitchFamily="18" charset="2"/>
              <a:buChar char=""/>
            </a:pPr>
            <a:r>
              <a:rPr lang="pt-BR" dirty="0">
                <a:latin typeface="Arial" panose="020B0604020202020204" pitchFamily="34" charset="0"/>
                <a:ea typeface="Calibri" panose="020F0502020204030204" pitchFamily="34" charset="0"/>
                <a:cs typeface="Times New Roman" panose="02020603050405020304" pitchFamily="18" charset="0"/>
              </a:rPr>
              <a:t>Endereço;</a:t>
            </a:r>
          </a:p>
          <a:p>
            <a:pPr marL="342900" lvl="0" indent="-342900" algn="just">
              <a:spcAft>
                <a:spcPts val="1200"/>
              </a:spcAft>
              <a:buFont typeface="Symbol" panose="05050102010706020507" pitchFamily="18" charset="2"/>
              <a:buChar char=""/>
            </a:pPr>
            <a:r>
              <a:rPr lang="pt-BR" dirty="0">
                <a:latin typeface="Arial" panose="020B0604020202020204" pitchFamily="34" charset="0"/>
                <a:ea typeface="Calibri" panose="020F0502020204030204" pitchFamily="34" charset="0"/>
                <a:cs typeface="Times New Roman" panose="02020603050405020304" pitchFamily="18" charset="0"/>
              </a:rPr>
              <a:t>Cidade;</a:t>
            </a:r>
          </a:p>
          <a:p>
            <a:pPr marL="342900" lvl="0" indent="-342900" algn="just">
              <a:spcAft>
                <a:spcPts val="1200"/>
              </a:spcAft>
              <a:buFont typeface="Symbol" panose="05050102010706020507" pitchFamily="18" charset="2"/>
              <a:buChar char=""/>
            </a:pPr>
            <a:r>
              <a:rPr lang="pt-BR" dirty="0">
                <a:latin typeface="Arial" panose="020B0604020202020204" pitchFamily="34" charset="0"/>
                <a:ea typeface="Calibri" panose="020F0502020204030204" pitchFamily="34" charset="0"/>
                <a:cs typeface="Times New Roman" panose="02020603050405020304" pitchFamily="18" charset="0"/>
              </a:rPr>
              <a:t>UF;</a:t>
            </a:r>
          </a:p>
          <a:p>
            <a:pPr marL="342900" lvl="0" indent="-342900" algn="just">
              <a:spcAft>
                <a:spcPts val="1200"/>
              </a:spcAft>
              <a:buFont typeface="Symbol" panose="05050102010706020507" pitchFamily="18" charset="2"/>
              <a:buChar char=""/>
            </a:pPr>
            <a:r>
              <a:rPr lang="pt-BR" dirty="0">
                <a:latin typeface="Arial" panose="020B0604020202020204" pitchFamily="34" charset="0"/>
                <a:ea typeface="Calibri" panose="020F0502020204030204" pitchFamily="34" charset="0"/>
                <a:cs typeface="Times New Roman" panose="02020603050405020304" pitchFamily="18" charset="0"/>
              </a:rPr>
              <a:t>Código do Produto;</a:t>
            </a:r>
          </a:p>
          <a:p>
            <a:pPr marL="342900" lvl="0" indent="-342900" algn="just">
              <a:spcAft>
                <a:spcPts val="1200"/>
              </a:spcAft>
              <a:buFont typeface="Symbol" panose="05050102010706020507" pitchFamily="18" charset="2"/>
              <a:buChar char=""/>
            </a:pPr>
            <a:r>
              <a:rPr lang="pt-BR" dirty="0">
                <a:latin typeface="Arial" panose="020B0604020202020204" pitchFamily="34" charset="0"/>
                <a:ea typeface="Calibri" panose="020F0502020204030204" pitchFamily="34" charset="0"/>
                <a:cs typeface="Times New Roman" panose="02020603050405020304" pitchFamily="18" charset="0"/>
              </a:rPr>
              <a:t>Modelo automóvel</a:t>
            </a:r>
            <a:r>
              <a:rPr lang="pt-BR" dirty="0" smtClean="0">
                <a:latin typeface="Arial" panose="020B0604020202020204" pitchFamily="34" charset="0"/>
                <a:ea typeface="Calibri" panose="020F0502020204030204" pitchFamily="34" charset="0"/>
                <a:cs typeface="Times New Roman" panose="02020603050405020304" pitchFamily="18" charset="0"/>
              </a:rPr>
              <a:t>;</a:t>
            </a:r>
            <a:endParaRPr lang="pt-BR"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Retângulo 3"/>
          <p:cNvSpPr/>
          <p:nvPr/>
        </p:nvSpPr>
        <p:spPr>
          <a:xfrm>
            <a:off x="5076056" y="1271428"/>
            <a:ext cx="3456384" cy="3077766"/>
          </a:xfrm>
          <a:prstGeom prst="rect">
            <a:avLst/>
          </a:prstGeom>
        </p:spPr>
        <p:txBody>
          <a:bodyPr wrap="square">
            <a:spAutoFit/>
          </a:bodyPr>
          <a:lstStyle/>
          <a:p>
            <a:pPr marL="342900" lvl="0" indent="-342900" algn="just">
              <a:spcAft>
                <a:spcPts val="1200"/>
              </a:spcAft>
              <a:buFont typeface="Symbol" panose="05050102010706020507" pitchFamily="18" charset="2"/>
              <a:buChar char=""/>
            </a:pPr>
            <a:r>
              <a:rPr lang="pt-BR" dirty="0">
                <a:latin typeface="Arial" panose="020B0604020202020204" pitchFamily="34" charset="0"/>
                <a:ea typeface="Calibri" panose="020F0502020204030204" pitchFamily="34" charset="0"/>
                <a:cs typeface="Times New Roman" panose="02020603050405020304" pitchFamily="18" charset="0"/>
              </a:rPr>
              <a:t>Ano;</a:t>
            </a:r>
          </a:p>
          <a:p>
            <a:pPr marL="342900" lvl="0" indent="-342900" algn="just">
              <a:spcAft>
                <a:spcPts val="1200"/>
              </a:spcAft>
              <a:buFont typeface="Symbol" panose="05050102010706020507" pitchFamily="18" charset="2"/>
              <a:buChar char=""/>
            </a:pPr>
            <a:r>
              <a:rPr lang="pt-BR" dirty="0">
                <a:latin typeface="Arial" panose="020B0604020202020204" pitchFamily="34" charset="0"/>
                <a:ea typeface="Calibri" panose="020F0502020204030204" pitchFamily="34" charset="0"/>
                <a:cs typeface="Times New Roman" panose="02020603050405020304" pitchFamily="18" charset="0"/>
              </a:rPr>
              <a:t>Quantidade;</a:t>
            </a:r>
          </a:p>
          <a:p>
            <a:pPr marL="342900" lvl="0" indent="-342900" algn="just">
              <a:spcAft>
                <a:spcPts val="1200"/>
              </a:spcAft>
              <a:buFont typeface="Symbol" panose="05050102010706020507" pitchFamily="18" charset="2"/>
              <a:buChar char=""/>
            </a:pPr>
            <a:r>
              <a:rPr lang="pt-BR" dirty="0">
                <a:latin typeface="Arial" panose="020B0604020202020204" pitchFamily="34" charset="0"/>
                <a:ea typeface="Calibri" panose="020F0502020204030204" pitchFamily="34" charset="0"/>
                <a:cs typeface="Times New Roman" panose="02020603050405020304" pitchFamily="18" charset="0"/>
              </a:rPr>
              <a:t>Preço unitário;</a:t>
            </a:r>
          </a:p>
          <a:p>
            <a:pPr marL="342900" lvl="0" indent="-342900" algn="just">
              <a:spcAft>
                <a:spcPts val="1200"/>
              </a:spcAft>
              <a:buFont typeface="Symbol" panose="05050102010706020507" pitchFamily="18" charset="2"/>
              <a:buChar char=""/>
            </a:pPr>
            <a:r>
              <a:rPr lang="pt-BR" dirty="0">
                <a:latin typeface="Arial" panose="020B0604020202020204" pitchFamily="34" charset="0"/>
                <a:ea typeface="Calibri" panose="020F0502020204030204" pitchFamily="34" charset="0"/>
                <a:cs typeface="Times New Roman" panose="02020603050405020304" pitchFamily="18" charset="0"/>
              </a:rPr>
              <a:t>Valor total;</a:t>
            </a:r>
          </a:p>
          <a:p>
            <a:pPr marL="342900" lvl="0" indent="-342900" algn="just">
              <a:spcAft>
                <a:spcPts val="1200"/>
              </a:spcAft>
              <a:buFont typeface="Symbol" panose="05050102010706020507" pitchFamily="18" charset="2"/>
              <a:buChar char=""/>
            </a:pPr>
            <a:r>
              <a:rPr lang="pt-BR" dirty="0">
                <a:latin typeface="Arial" panose="020B0604020202020204" pitchFamily="34" charset="0"/>
                <a:ea typeface="Calibri" panose="020F0502020204030204" pitchFamily="34" charset="0"/>
                <a:cs typeface="Times New Roman" panose="02020603050405020304" pitchFamily="18" charset="0"/>
              </a:rPr>
              <a:t>Código do vendedor;</a:t>
            </a:r>
          </a:p>
          <a:p>
            <a:pPr marL="342900" lvl="0" indent="-342900" algn="just">
              <a:spcAft>
                <a:spcPts val="1200"/>
              </a:spcAft>
              <a:buFont typeface="Symbol" panose="05050102010706020507" pitchFamily="18" charset="2"/>
              <a:buChar char=""/>
            </a:pPr>
            <a:r>
              <a:rPr lang="pt-BR" dirty="0">
                <a:latin typeface="Arial" panose="020B0604020202020204" pitchFamily="34" charset="0"/>
                <a:ea typeface="Calibri" panose="020F0502020204030204" pitchFamily="34" charset="0"/>
                <a:cs typeface="Times New Roman" panose="02020603050405020304" pitchFamily="18" charset="0"/>
              </a:rPr>
              <a:t>Nome do vendedor.</a:t>
            </a:r>
          </a:p>
        </p:txBody>
      </p:sp>
    </p:spTree>
    <p:extLst>
      <p:ext uri="{BB962C8B-B14F-4D97-AF65-F5344CB8AC3E}">
        <p14:creationId xmlns:p14="http://schemas.microsoft.com/office/powerpoint/2010/main" val="1216379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0" y="2636838"/>
            <a:ext cx="9144000" cy="99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Normalização de dados</a:t>
            </a:r>
            <a:r>
              <a:rPr lang="pt-BR" altLang="pt-BR" b="1" dirty="0" smtClean="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Aplicando as Formas Normais</a:t>
            </a:r>
            <a:endParaRPr lang="pt-BR" altLang="pt-BR" b="1" dirty="0" smtClean="0"/>
          </a:p>
        </p:txBody>
      </p:sp>
      <p:sp>
        <p:nvSpPr>
          <p:cNvPr id="2" name="Retângulo 1"/>
          <p:cNvSpPr/>
          <p:nvPr/>
        </p:nvSpPr>
        <p:spPr>
          <a:xfrm>
            <a:off x="467544" y="1196752"/>
            <a:ext cx="8280920" cy="1200329"/>
          </a:xfrm>
          <a:prstGeom prst="rect">
            <a:avLst/>
          </a:prstGeom>
        </p:spPr>
        <p:txBody>
          <a:bodyPr wrap="square">
            <a:spAutoFit/>
          </a:bodyPr>
          <a:lstStyle/>
          <a:p>
            <a:pPr>
              <a:lnSpc>
                <a:spcPct val="150000"/>
              </a:lnSpc>
            </a:pPr>
            <a:r>
              <a:rPr lang="pt-BR" dirty="0">
                <a:latin typeface="Arial" panose="020B0604020202020204" pitchFamily="34" charset="0"/>
                <a:ea typeface="Calibri" panose="020F0502020204030204" pitchFamily="34" charset="0"/>
                <a:cs typeface="Times New Roman" panose="02020603050405020304" pitchFamily="18" charset="0"/>
              </a:rPr>
              <a:t>Ao armazenar essas informações em um banco de dados, ficariam </a:t>
            </a:r>
            <a:r>
              <a:rPr lang="pt-BR" dirty="0" smtClean="0">
                <a:latin typeface="Arial" panose="020B0604020202020204" pitchFamily="34" charset="0"/>
                <a:ea typeface="Calibri" panose="020F0502020204030204" pitchFamily="34" charset="0"/>
                <a:cs typeface="Times New Roman" panose="02020603050405020304" pitchFamily="18" charset="0"/>
              </a:rPr>
              <a:t>assim:</a:t>
            </a:r>
            <a:endParaRPr lang="pt-BR" dirty="0"/>
          </a:p>
        </p:txBody>
      </p:sp>
      <p:pic>
        <p:nvPicPr>
          <p:cNvPr id="6" name="Imagem 5"/>
          <p:cNvPicPr/>
          <p:nvPr/>
        </p:nvPicPr>
        <p:blipFill>
          <a:blip r:embed="rId2"/>
          <a:stretch>
            <a:fillRect/>
          </a:stretch>
        </p:blipFill>
        <p:spPr>
          <a:xfrm>
            <a:off x="471130" y="2761983"/>
            <a:ext cx="8424936" cy="2016224"/>
          </a:xfrm>
          <a:prstGeom prst="rect">
            <a:avLst/>
          </a:prstGeom>
        </p:spPr>
      </p:pic>
    </p:spTree>
    <p:extLst>
      <p:ext uri="{BB962C8B-B14F-4D97-AF65-F5344CB8AC3E}">
        <p14:creationId xmlns:p14="http://schemas.microsoft.com/office/powerpoint/2010/main" val="37018725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Aplicando as Formas Normais</a:t>
            </a:r>
            <a:endParaRPr lang="pt-BR" altLang="pt-BR" b="1" dirty="0" smtClean="0"/>
          </a:p>
        </p:txBody>
      </p:sp>
      <p:sp>
        <p:nvSpPr>
          <p:cNvPr id="2" name="Retângulo 1"/>
          <p:cNvSpPr/>
          <p:nvPr/>
        </p:nvSpPr>
        <p:spPr>
          <a:xfrm>
            <a:off x="467544" y="1196752"/>
            <a:ext cx="8280920" cy="579582"/>
          </a:xfrm>
          <a:prstGeom prst="rect">
            <a:avLst/>
          </a:prstGeom>
        </p:spPr>
        <p:txBody>
          <a:bodyPr wrap="square">
            <a:spAutoFit/>
          </a:bodyPr>
          <a:lstStyle/>
          <a:p>
            <a:pPr>
              <a:lnSpc>
                <a:spcPct val="150000"/>
              </a:lnSpc>
            </a:pPr>
            <a:r>
              <a:rPr lang="pt-BR" dirty="0">
                <a:latin typeface="Arial" panose="020B0604020202020204" pitchFamily="34" charset="0"/>
                <a:ea typeface="Calibri" panose="020F0502020204030204" pitchFamily="34" charset="0"/>
                <a:cs typeface="Times New Roman" panose="02020603050405020304" pitchFamily="18" charset="0"/>
              </a:rPr>
              <a:t>Desta forma, podemos detectar as seguintes anomalias</a:t>
            </a:r>
            <a:r>
              <a:rPr lang="pt-BR" dirty="0" smtClean="0">
                <a:latin typeface="Arial" panose="020B0604020202020204" pitchFamily="34" charset="0"/>
                <a:ea typeface="Calibri" panose="020F0502020204030204" pitchFamily="34" charset="0"/>
                <a:cs typeface="Times New Roman" panose="02020603050405020304" pitchFamily="18" charset="0"/>
              </a:rPr>
              <a:t>:</a:t>
            </a:r>
            <a:endParaRPr lang="pt-BR" dirty="0"/>
          </a:p>
        </p:txBody>
      </p:sp>
      <p:sp>
        <p:nvSpPr>
          <p:cNvPr id="3" name="Retângulo 2"/>
          <p:cNvSpPr/>
          <p:nvPr/>
        </p:nvSpPr>
        <p:spPr>
          <a:xfrm>
            <a:off x="467544" y="1988840"/>
            <a:ext cx="8496944" cy="3724096"/>
          </a:xfrm>
          <a:prstGeom prst="rect">
            <a:avLst/>
          </a:prstGeom>
        </p:spPr>
        <p:txBody>
          <a:bodyPr wrap="square">
            <a:spAutoFit/>
          </a:bodyPr>
          <a:lstStyle/>
          <a:p>
            <a:pPr marL="342900" lvl="0" indent="-342900" algn="just">
              <a:lnSpc>
                <a:spcPct val="150000"/>
              </a:lnSpc>
              <a:spcAft>
                <a:spcPts val="1200"/>
              </a:spcAft>
              <a:buFont typeface="Symbol" panose="05050102010706020507" pitchFamily="18" charset="2"/>
              <a:buChar char=""/>
            </a:pPr>
            <a:r>
              <a:rPr lang="pt-BR" dirty="0">
                <a:latin typeface="Arial" panose="020B0604020202020204" pitchFamily="34" charset="0"/>
                <a:ea typeface="Calibri" panose="020F0502020204030204" pitchFamily="34" charset="0"/>
                <a:cs typeface="Times New Roman" panose="02020603050405020304" pitchFamily="18" charset="0"/>
              </a:rPr>
              <a:t>O cliente está relacionado juntamente com a venda;</a:t>
            </a:r>
          </a:p>
          <a:p>
            <a:pPr marL="342900" lvl="0" indent="-342900" algn="just">
              <a:lnSpc>
                <a:spcPct val="150000"/>
              </a:lnSpc>
              <a:spcAft>
                <a:spcPts val="1200"/>
              </a:spcAft>
              <a:buFont typeface="Symbol" panose="05050102010706020507" pitchFamily="18" charset="2"/>
              <a:buChar char=""/>
            </a:pPr>
            <a:r>
              <a:rPr lang="pt-BR" dirty="0">
                <a:latin typeface="Arial" panose="020B0604020202020204" pitchFamily="34" charset="0"/>
                <a:ea typeface="Calibri" panose="020F0502020204030204" pitchFamily="34" charset="0"/>
                <a:cs typeface="Times New Roman" panose="02020603050405020304" pitchFamily="18" charset="0"/>
              </a:rPr>
              <a:t>Caso seja excluída uma venda da tabela, os dados do cliente também serão excluídos;</a:t>
            </a:r>
          </a:p>
          <a:p>
            <a:pPr marL="342900" lvl="0" indent="-342900" algn="just">
              <a:lnSpc>
                <a:spcPct val="150000"/>
              </a:lnSpc>
              <a:spcAft>
                <a:spcPts val="1200"/>
              </a:spcAft>
              <a:buFont typeface="Symbol" panose="05050102010706020507" pitchFamily="18" charset="2"/>
              <a:buChar char=""/>
            </a:pPr>
            <a:r>
              <a:rPr lang="pt-BR" dirty="0">
                <a:latin typeface="Arial" panose="020B0604020202020204" pitchFamily="34" charset="0"/>
                <a:ea typeface="Calibri" panose="020F0502020204030204" pitchFamily="34" charset="0"/>
                <a:cs typeface="Times New Roman" panose="02020603050405020304" pitchFamily="18" charset="0"/>
              </a:rPr>
              <a:t>Se houver alteração do endereço do cliente por exemplo, todas as linhas (registros) em que ele aparecer deverão ser alteradas;</a:t>
            </a:r>
            <a:endParaRPr lang="pt-BR"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78814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Aplicando as Formas Normais</a:t>
            </a:r>
            <a:endParaRPr lang="pt-BR" altLang="pt-BR" b="1" dirty="0" smtClean="0"/>
          </a:p>
        </p:txBody>
      </p:sp>
      <p:sp>
        <p:nvSpPr>
          <p:cNvPr id="2" name="Retângulo 1"/>
          <p:cNvSpPr/>
          <p:nvPr/>
        </p:nvSpPr>
        <p:spPr>
          <a:xfrm>
            <a:off x="467544" y="1196752"/>
            <a:ext cx="8280920" cy="579582"/>
          </a:xfrm>
          <a:prstGeom prst="rect">
            <a:avLst/>
          </a:prstGeom>
        </p:spPr>
        <p:txBody>
          <a:bodyPr wrap="square">
            <a:spAutoFit/>
          </a:bodyPr>
          <a:lstStyle/>
          <a:p>
            <a:pPr>
              <a:lnSpc>
                <a:spcPct val="150000"/>
              </a:lnSpc>
            </a:pPr>
            <a:r>
              <a:rPr lang="pt-BR" dirty="0">
                <a:latin typeface="Arial" panose="020B0604020202020204" pitchFamily="34" charset="0"/>
                <a:ea typeface="Calibri" panose="020F0502020204030204" pitchFamily="34" charset="0"/>
                <a:cs typeface="Times New Roman" panose="02020603050405020304" pitchFamily="18" charset="0"/>
              </a:rPr>
              <a:t>Desta forma, podemos detectar as seguintes anomalias</a:t>
            </a:r>
            <a:r>
              <a:rPr lang="pt-BR" dirty="0" smtClean="0">
                <a:latin typeface="Arial" panose="020B0604020202020204" pitchFamily="34" charset="0"/>
                <a:ea typeface="Calibri" panose="020F0502020204030204" pitchFamily="34" charset="0"/>
                <a:cs typeface="Times New Roman" panose="02020603050405020304" pitchFamily="18" charset="0"/>
              </a:rPr>
              <a:t>:</a:t>
            </a:r>
            <a:endParaRPr lang="pt-BR" dirty="0"/>
          </a:p>
        </p:txBody>
      </p:sp>
      <p:sp>
        <p:nvSpPr>
          <p:cNvPr id="3" name="Retângulo 2"/>
          <p:cNvSpPr/>
          <p:nvPr/>
        </p:nvSpPr>
        <p:spPr>
          <a:xfrm>
            <a:off x="467544" y="1988840"/>
            <a:ext cx="8496944" cy="4055726"/>
          </a:xfrm>
          <a:prstGeom prst="rect">
            <a:avLst/>
          </a:prstGeom>
        </p:spPr>
        <p:txBody>
          <a:bodyPr wrap="square">
            <a:spAutoFit/>
          </a:bodyPr>
          <a:lstStyle/>
          <a:p>
            <a:pPr marL="342900" lvl="0" indent="-342900" algn="just">
              <a:lnSpc>
                <a:spcPct val="150000"/>
              </a:lnSpc>
              <a:spcAft>
                <a:spcPts val="1200"/>
              </a:spcAft>
              <a:buFont typeface="Symbol" panose="05050102010706020507" pitchFamily="18" charset="2"/>
              <a:buChar char=""/>
            </a:pPr>
            <a:r>
              <a:rPr lang="pt-BR" dirty="0" smtClean="0">
                <a:latin typeface="Arial" panose="020B0604020202020204" pitchFamily="34" charset="0"/>
                <a:ea typeface="Calibri" panose="020F0502020204030204" pitchFamily="34" charset="0"/>
                <a:cs typeface="Times New Roman" panose="02020603050405020304" pitchFamily="18" charset="0"/>
              </a:rPr>
              <a:t>Se </a:t>
            </a:r>
            <a:r>
              <a:rPr lang="pt-BR" dirty="0">
                <a:latin typeface="Arial" panose="020B0604020202020204" pitchFamily="34" charset="0"/>
                <a:ea typeface="Calibri" panose="020F0502020204030204" pitchFamily="34" charset="0"/>
                <a:cs typeface="Times New Roman" panose="02020603050405020304" pitchFamily="18" charset="0"/>
              </a:rPr>
              <a:t>houver alteração do preço de um produto por exemplo, ou qualquer outro atributo referente ao produto, todos os registros que contem essa informação também deverão ser alterados;</a:t>
            </a:r>
          </a:p>
          <a:p>
            <a:pPr marL="342900" lvl="0" indent="-342900" algn="just">
              <a:lnSpc>
                <a:spcPct val="150000"/>
              </a:lnSpc>
              <a:spcAft>
                <a:spcPts val="1200"/>
              </a:spcAft>
              <a:buFont typeface="Symbol" panose="05050102010706020507" pitchFamily="18" charset="2"/>
              <a:buChar char=""/>
            </a:pPr>
            <a:r>
              <a:rPr lang="pt-BR" dirty="0" smtClean="0">
                <a:latin typeface="Arial" panose="020B0604020202020204" pitchFamily="34" charset="0"/>
                <a:ea typeface="Calibri" panose="020F0502020204030204" pitchFamily="34" charset="0"/>
                <a:cs typeface="Times New Roman" panose="02020603050405020304" pitchFamily="18" charset="0"/>
              </a:rPr>
              <a:t>Se </a:t>
            </a:r>
            <a:r>
              <a:rPr lang="pt-BR" dirty="0">
                <a:latin typeface="Arial" panose="020B0604020202020204" pitchFamily="34" charset="0"/>
                <a:ea typeface="Calibri" panose="020F0502020204030204" pitchFamily="34" charset="0"/>
                <a:cs typeface="Times New Roman" panose="02020603050405020304" pitchFamily="18" charset="0"/>
              </a:rPr>
              <a:t>houver alteração do nome do vendedor por exemplo, todos os registros que contem essa informação também deverão ser alterados;</a:t>
            </a:r>
          </a:p>
        </p:txBody>
      </p:sp>
    </p:spTree>
    <p:extLst>
      <p:ext uri="{BB962C8B-B14F-4D97-AF65-F5344CB8AC3E}">
        <p14:creationId xmlns:p14="http://schemas.microsoft.com/office/powerpoint/2010/main" val="22040957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Aplicando as Formas Normais</a:t>
            </a:r>
            <a:endParaRPr lang="pt-BR" altLang="pt-BR" b="1" dirty="0" smtClean="0"/>
          </a:p>
        </p:txBody>
      </p:sp>
      <p:sp>
        <p:nvSpPr>
          <p:cNvPr id="2" name="Retângulo 1"/>
          <p:cNvSpPr/>
          <p:nvPr/>
        </p:nvSpPr>
        <p:spPr>
          <a:xfrm>
            <a:off x="467544" y="1196752"/>
            <a:ext cx="8280920" cy="579582"/>
          </a:xfrm>
          <a:prstGeom prst="rect">
            <a:avLst/>
          </a:prstGeom>
        </p:spPr>
        <p:txBody>
          <a:bodyPr wrap="square">
            <a:spAutoFit/>
          </a:bodyPr>
          <a:lstStyle/>
          <a:p>
            <a:pPr>
              <a:lnSpc>
                <a:spcPct val="150000"/>
              </a:lnSpc>
            </a:pPr>
            <a:r>
              <a:rPr lang="pt-BR" dirty="0">
                <a:latin typeface="Arial" panose="020B0604020202020204" pitchFamily="34" charset="0"/>
                <a:ea typeface="Calibri" panose="020F0502020204030204" pitchFamily="34" charset="0"/>
                <a:cs typeface="Times New Roman" panose="02020603050405020304" pitchFamily="18" charset="0"/>
              </a:rPr>
              <a:t>Desta forma, podemos detectar as seguintes anomalias</a:t>
            </a:r>
            <a:r>
              <a:rPr lang="pt-BR" dirty="0" smtClean="0">
                <a:latin typeface="Arial" panose="020B0604020202020204" pitchFamily="34" charset="0"/>
                <a:ea typeface="Calibri" panose="020F0502020204030204" pitchFamily="34" charset="0"/>
                <a:cs typeface="Times New Roman" panose="02020603050405020304" pitchFamily="18" charset="0"/>
              </a:rPr>
              <a:t>:</a:t>
            </a:r>
            <a:endParaRPr lang="pt-BR" dirty="0"/>
          </a:p>
        </p:txBody>
      </p:sp>
      <p:sp>
        <p:nvSpPr>
          <p:cNvPr id="3" name="Retângulo 2"/>
          <p:cNvSpPr/>
          <p:nvPr/>
        </p:nvSpPr>
        <p:spPr>
          <a:xfrm>
            <a:off x="467544" y="1988840"/>
            <a:ext cx="8496944" cy="2393732"/>
          </a:xfrm>
          <a:prstGeom prst="rect">
            <a:avLst/>
          </a:prstGeom>
        </p:spPr>
        <p:txBody>
          <a:bodyPr wrap="square">
            <a:spAutoFit/>
          </a:bodyPr>
          <a:lstStyle/>
          <a:p>
            <a:pPr marL="342900" lvl="0" indent="-342900" algn="just">
              <a:lnSpc>
                <a:spcPct val="150000"/>
              </a:lnSpc>
              <a:spcAft>
                <a:spcPts val="1200"/>
              </a:spcAft>
              <a:buFont typeface="Symbol" panose="05050102010706020507" pitchFamily="18" charset="2"/>
              <a:buChar char=""/>
            </a:pPr>
            <a:r>
              <a:rPr lang="pt-BR" dirty="0" smtClean="0">
                <a:latin typeface="Arial" panose="020B0604020202020204" pitchFamily="34" charset="0"/>
                <a:ea typeface="Calibri" panose="020F0502020204030204" pitchFamily="34" charset="0"/>
                <a:cs typeface="Times New Roman" panose="02020603050405020304" pitchFamily="18" charset="0"/>
              </a:rPr>
              <a:t>A </a:t>
            </a:r>
            <a:r>
              <a:rPr lang="pt-BR" dirty="0">
                <a:latin typeface="Arial" panose="020B0604020202020204" pitchFamily="34" charset="0"/>
                <a:ea typeface="Calibri" panose="020F0502020204030204" pitchFamily="34" charset="0"/>
                <a:cs typeface="Times New Roman" panose="02020603050405020304" pitchFamily="18" charset="0"/>
              </a:rPr>
              <a:t>cada venda realizada a um determinado cliente, são solicitadas todas as informações do mesmo, tais como: endereço, cidade, </a:t>
            </a:r>
            <a:r>
              <a:rPr lang="pt-BR" dirty="0" smtClean="0">
                <a:latin typeface="Arial" panose="020B0604020202020204" pitchFamily="34" charset="0"/>
                <a:ea typeface="Calibri" panose="020F0502020204030204" pitchFamily="34" charset="0"/>
                <a:cs typeface="Times New Roman" panose="02020603050405020304" pitchFamily="18" charset="0"/>
              </a:rPr>
              <a:t>uf;</a:t>
            </a:r>
          </a:p>
          <a:p>
            <a:pPr marL="342900" lvl="0" indent="-342900" algn="just">
              <a:lnSpc>
                <a:spcPct val="150000"/>
              </a:lnSpc>
              <a:spcAft>
                <a:spcPts val="1200"/>
              </a:spcAft>
              <a:buFont typeface="Symbol" panose="05050102010706020507" pitchFamily="18" charset="2"/>
              <a:buChar char=""/>
            </a:pPr>
            <a:endParaRPr lang="pt-BR"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90545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Aplicando as Formas Normais</a:t>
            </a:r>
            <a:endParaRPr lang="pt-BR" altLang="pt-BR" b="1" dirty="0" smtClean="0"/>
          </a:p>
        </p:txBody>
      </p:sp>
      <p:sp>
        <p:nvSpPr>
          <p:cNvPr id="2" name="Retângulo 1"/>
          <p:cNvSpPr/>
          <p:nvPr/>
        </p:nvSpPr>
        <p:spPr>
          <a:xfrm>
            <a:off x="431540" y="1556792"/>
            <a:ext cx="8280920" cy="3349571"/>
          </a:xfrm>
          <a:prstGeom prst="rect">
            <a:avLst/>
          </a:prstGeom>
        </p:spPr>
        <p:txBody>
          <a:bodyPr wrap="square">
            <a:spAutoFit/>
          </a:bodyPr>
          <a:lstStyle/>
          <a:p>
            <a:pPr>
              <a:lnSpc>
                <a:spcPct val="150000"/>
              </a:lnSpc>
            </a:pPr>
            <a:r>
              <a:rPr lang="pt-BR" dirty="0" smtClean="0">
                <a:latin typeface="Arial" panose="020B0604020202020204" pitchFamily="34" charset="0"/>
                <a:ea typeface="Calibri" panose="020F0502020204030204" pitchFamily="34" charset="0"/>
                <a:cs typeface="Times New Roman" panose="02020603050405020304" pitchFamily="18" charset="0"/>
              </a:rPr>
              <a:t>Observamos </a:t>
            </a:r>
            <a:r>
              <a:rPr lang="pt-BR" dirty="0">
                <a:latin typeface="Arial" panose="020B0604020202020204" pitchFamily="34" charset="0"/>
                <a:ea typeface="Calibri" panose="020F0502020204030204" pitchFamily="34" charset="0"/>
                <a:cs typeface="Times New Roman" panose="02020603050405020304" pitchFamily="18" charset="0"/>
              </a:rPr>
              <a:t>que a tabela não está normalizada na primeira forma normal (1FN), pois, o atributo Número da venda que é a chave primária se repete e, isso não é permitido. Não podemos também ter atributos multivalorados, que se repetem, e em nosso exemplo temos os produtos.</a:t>
            </a:r>
            <a:endParaRPr lang="pt-BR" dirty="0"/>
          </a:p>
        </p:txBody>
      </p:sp>
    </p:spTree>
    <p:extLst>
      <p:ext uri="{BB962C8B-B14F-4D97-AF65-F5344CB8AC3E}">
        <p14:creationId xmlns:p14="http://schemas.microsoft.com/office/powerpoint/2010/main" val="4590631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Aplicando as Formas Normais</a:t>
            </a:r>
            <a:endParaRPr lang="pt-BR" altLang="pt-BR" b="1" dirty="0" smtClean="0"/>
          </a:p>
        </p:txBody>
      </p:sp>
      <p:sp>
        <p:nvSpPr>
          <p:cNvPr id="2" name="Retângulo 1"/>
          <p:cNvSpPr/>
          <p:nvPr/>
        </p:nvSpPr>
        <p:spPr>
          <a:xfrm>
            <a:off x="431540" y="1556792"/>
            <a:ext cx="8280920" cy="2862322"/>
          </a:xfrm>
          <a:prstGeom prst="rect">
            <a:avLst/>
          </a:prstGeom>
        </p:spPr>
        <p:txBody>
          <a:bodyPr wrap="square">
            <a:spAutoFit/>
          </a:bodyPr>
          <a:lstStyle/>
          <a:p>
            <a:pPr>
              <a:lnSpc>
                <a:spcPct val="150000"/>
              </a:lnSpc>
            </a:pPr>
            <a:r>
              <a:rPr lang="pt-BR" dirty="0">
                <a:latin typeface="Arial" panose="020B0604020202020204" pitchFamily="34" charset="0"/>
                <a:ea typeface="Calibri" panose="020F0502020204030204" pitchFamily="34" charset="0"/>
                <a:cs typeface="Times New Roman" panose="02020603050405020304" pitchFamily="18" charset="0"/>
              </a:rPr>
              <a:t>Vamos aplicar a primeira forma normal (1FN) nesta tabela não-normalizada e decompô-la em tantas unidades quantas forem necessárias</a:t>
            </a:r>
            <a:r>
              <a:rPr lang="pt-BR" dirty="0" smtClean="0">
                <a:latin typeface="Arial" panose="020B0604020202020204" pitchFamily="34" charset="0"/>
                <a:ea typeface="Calibri" panose="020F0502020204030204" pitchFamily="34" charset="0"/>
                <a:cs typeface="Times New Roman" panose="02020603050405020304" pitchFamily="18" charset="0"/>
              </a:rPr>
              <a:t>.</a:t>
            </a:r>
          </a:p>
          <a:p>
            <a:pPr>
              <a:lnSpc>
                <a:spcPct val="150000"/>
              </a:lnSpc>
            </a:pPr>
            <a:endParaRPr lang="pt-BR" dirty="0">
              <a:latin typeface="Arial" panose="020B0604020202020204" pitchFamily="34" charset="0"/>
              <a:cs typeface="Times New Roman" panose="02020603050405020304" pitchFamily="18" charset="0"/>
            </a:endParaRPr>
          </a:p>
          <a:p>
            <a:pPr>
              <a:lnSpc>
                <a:spcPct val="150000"/>
              </a:lnSpc>
            </a:pPr>
            <a:endParaRPr lang="pt-BR" dirty="0"/>
          </a:p>
        </p:txBody>
      </p:sp>
    </p:spTree>
    <p:extLst>
      <p:ext uri="{BB962C8B-B14F-4D97-AF65-F5344CB8AC3E}">
        <p14:creationId xmlns:p14="http://schemas.microsoft.com/office/powerpoint/2010/main" val="27529294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Aplicando as Formas Normais</a:t>
            </a:r>
            <a:endParaRPr lang="pt-BR" altLang="pt-BR" b="1" dirty="0" smtClean="0"/>
          </a:p>
        </p:txBody>
      </p:sp>
      <p:sp>
        <p:nvSpPr>
          <p:cNvPr id="2" name="Retângulo 1"/>
          <p:cNvSpPr/>
          <p:nvPr/>
        </p:nvSpPr>
        <p:spPr>
          <a:xfrm>
            <a:off x="431540" y="1556792"/>
            <a:ext cx="8280920" cy="1754326"/>
          </a:xfrm>
          <a:prstGeom prst="rect">
            <a:avLst/>
          </a:prstGeom>
        </p:spPr>
        <p:txBody>
          <a:bodyPr wrap="square">
            <a:spAutoFit/>
          </a:bodyPr>
          <a:lstStyle/>
          <a:p>
            <a:pPr>
              <a:lnSpc>
                <a:spcPct val="150000"/>
              </a:lnSpc>
            </a:pPr>
            <a:r>
              <a:rPr lang="pt-BR" dirty="0">
                <a:latin typeface="Arial" panose="020B0604020202020204" pitchFamily="34" charset="0"/>
                <a:ea typeface="Calibri" panose="020F0502020204030204" pitchFamily="34" charset="0"/>
                <a:cs typeface="Times New Roman" panose="02020603050405020304" pitchFamily="18" charset="0"/>
              </a:rPr>
              <a:t>Inicialmente, vamos representar o esquema da </a:t>
            </a:r>
            <a:r>
              <a:rPr lang="pt-BR" dirty="0" smtClean="0">
                <a:latin typeface="Arial" panose="020B0604020202020204" pitchFamily="34" charset="0"/>
                <a:ea typeface="Calibri" panose="020F0502020204030204" pitchFamily="34" charset="0"/>
                <a:cs typeface="Times New Roman" panose="02020603050405020304" pitchFamily="18" charset="0"/>
              </a:rPr>
              <a:t>tabela:</a:t>
            </a:r>
          </a:p>
          <a:p>
            <a:pPr>
              <a:lnSpc>
                <a:spcPct val="150000"/>
              </a:lnSpc>
            </a:pPr>
            <a:endParaRPr lang="pt-BR" dirty="0">
              <a:latin typeface="Arial" panose="020B0604020202020204" pitchFamily="34" charset="0"/>
              <a:cs typeface="Times New Roman" panose="02020603050405020304" pitchFamily="18" charset="0"/>
            </a:endParaRPr>
          </a:p>
          <a:p>
            <a:pPr>
              <a:lnSpc>
                <a:spcPct val="150000"/>
              </a:lnSpc>
            </a:pPr>
            <a:endParaRPr lang="pt-BR" dirty="0"/>
          </a:p>
        </p:txBody>
      </p:sp>
      <p:pic>
        <p:nvPicPr>
          <p:cNvPr id="4" name="Imagem 3"/>
          <p:cNvPicPr/>
          <p:nvPr/>
        </p:nvPicPr>
        <p:blipFill>
          <a:blip r:embed="rId2"/>
          <a:stretch>
            <a:fillRect/>
          </a:stretch>
        </p:blipFill>
        <p:spPr>
          <a:xfrm>
            <a:off x="2915816" y="2371678"/>
            <a:ext cx="2889473" cy="3328764"/>
          </a:xfrm>
          <a:prstGeom prst="rect">
            <a:avLst/>
          </a:prstGeom>
        </p:spPr>
      </p:pic>
    </p:spTree>
    <p:extLst>
      <p:ext uri="{BB962C8B-B14F-4D97-AF65-F5344CB8AC3E}">
        <p14:creationId xmlns:p14="http://schemas.microsoft.com/office/powerpoint/2010/main" val="30974743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Aplicando as Formas Normais</a:t>
            </a:r>
            <a:endParaRPr lang="pt-BR" altLang="pt-BR" b="1" dirty="0" smtClean="0"/>
          </a:p>
        </p:txBody>
      </p:sp>
      <p:sp>
        <p:nvSpPr>
          <p:cNvPr id="2" name="Retângulo 1"/>
          <p:cNvSpPr/>
          <p:nvPr/>
        </p:nvSpPr>
        <p:spPr>
          <a:xfrm>
            <a:off x="611560" y="1268760"/>
            <a:ext cx="8280920" cy="579582"/>
          </a:xfrm>
          <a:prstGeom prst="rect">
            <a:avLst/>
          </a:prstGeom>
        </p:spPr>
        <p:txBody>
          <a:bodyPr wrap="square">
            <a:spAutoFit/>
          </a:bodyPr>
          <a:lstStyle/>
          <a:p>
            <a:pPr>
              <a:lnSpc>
                <a:spcPct val="150000"/>
              </a:lnSpc>
            </a:pPr>
            <a:r>
              <a:rPr lang="pt-BR" dirty="0">
                <a:latin typeface="Arial" panose="020B0604020202020204" pitchFamily="34" charset="0"/>
                <a:ea typeface="Calibri" panose="020F0502020204030204" pitchFamily="34" charset="0"/>
                <a:cs typeface="Times New Roman" panose="02020603050405020304" pitchFamily="18" charset="0"/>
              </a:rPr>
              <a:t>Inicialmente, vamos representar o esquema da </a:t>
            </a:r>
            <a:r>
              <a:rPr lang="pt-BR" dirty="0" smtClean="0">
                <a:latin typeface="Arial" panose="020B0604020202020204" pitchFamily="34" charset="0"/>
                <a:ea typeface="Calibri" panose="020F0502020204030204" pitchFamily="34" charset="0"/>
                <a:cs typeface="Times New Roman" panose="02020603050405020304" pitchFamily="18" charset="0"/>
              </a:rPr>
              <a:t>tabela:</a:t>
            </a:r>
            <a:endParaRPr lang="pt-BR" dirty="0"/>
          </a:p>
        </p:txBody>
      </p:sp>
      <p:pic>
        <p:nvPicPr>
          <p:cNvPr id="4" name="Imagem 3"/>
          <p:cNvPicPr/>
          <p:nvPr/>
        </p:nvPicPr>
        <p:blipFill>
          <a:blip r:embed="rId2"/>
          <a:stretch>
            <a:fillRect/>
          </a:stretch>
        </p:blipFill>
        <p:spPr>
          <a:xfrm>
            <a:off x="2699792" y="1848342"/>
            <a:ext cx="2889473" cy="3328764"/>
          </a:xfrm>
          <a:prstGeom prst="rect">
            <a:avLst/>
          </a:prstGeom>
        </p:spPr>
      </p:pic>
      <p:sp>
        <p:nvSpPr>
          <p:cNvPr id="3" name="Retângulo 2"/>
          <p:cNvSpPr/>
          <p:nvPr/>
        </p:nvSpPr>
        <p:spPr>
          <a:xfrm>
            <a:off x="257023" y="5301208"/>
            <a:ext cx="8607322" cy="1200329"/>
          </a:xfrm>
          <a:prstGeom prst="rect">
            <a:avLst/>
          </a:prstGeom>
        </p:spPr>
        <p:txBody>
          <a:bodyPr wrap="square">
            <a:spAutoFit/>
          </a:bodyPr>
          <a:lstStyle/>
          <a:p>
            <a:pPr indent="449580" algn="just">
              <a:lnSpc>
                <a:spcPct val="150000"/>
              </a:lnSpc>
              <a:spcAft>
                <a:spcPts val="1200"/>
              </a:spcAft>
            </a:pPr>
            <a:r>
              <a:rPr lang="pt-BR" dirty="0">
                <a:latin typeface="Arial" panose="020B0604020202020204" pitchFamily="34" charset="0"/>
                <a:ea typeface="Calibri" panose="020F0502020204030204" pitchFamily="34" charset="0"/>
                <a:cs typeface="Times New Roman" panose="02020603050405020304" pitchFamily="18" charset="0"/>
              </a:rPr>
              <a:t>O atributo Número venda é a chave primária, está sublinhado e em negrito.</a:t>
            </a:r>
            <a:endParaRPr lang="pt-BR"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43924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Aplicando as Formas Normais</a:t>
            </a:r>
            <a:endParaRPr lang="pt-BR" altLang="pt-BR" b="1" dirty="0" smtClean="0"/>
          </a:p>
        </p:txBody>
      </p:sp>
      <p:sp>
        <p:nvSpPr>
          <p:cNvPr id="2" name="Retângulo 1"/>
          <p:cNvSpPr/>
          <p:nvPr/>
        </p:nvSpPr>
        <p:spPr>
          <a:xfrm>
            <a:off x="611560" y="1268760"/>
            <a:ext cx="8280920" cy="2241960"/>
          </a:xfrm>
          <a:prstGeom prst="rect">
            <a:avLst/>
          </a:prstGeom>
        </p:spPr>
        <p:txBody>
          <a:bodyPr wrap="square">
            <a:spAutoFit/>
          </a:bodyPr>
          <a:lstStyle/>
          <a:p>
            <a:pPr>
              <a:lnSpc>
                <a:spcPct val="150000"/>
              </a:lnSpc>
            </a:pPr>
            <a:r>
              <a:rPr lang="pt-BR" dirty="0"/>
              <a:t>Agora, vamos remover os atributos que se repetem, são eles: Código do Produto, Modelo, Ano, </a:t>
            </a:r>
            <a:r>
              <a:rPr lang="pt-BR" dirty="0" err="1"/>
              <a:t>Qtde</a:t>
            </a:r>
            <a:r>
              <a:rPr lang="pt-BR" dirty="0"/>
              <a:t>, Preço Unitário e Valor Total. O esquema das tabelas </a:t>
            </a:r>
            <a:r>
              <a:rPr lang="pt-BR" dirty="0" smtClean="0"/>
              <a:t>fica assim:</a:t>
            </a:r>
          </a:p>
          <a:p>
            <a:pPr>
              <a:lnSpc>
                <a:spcPct val="150000"/>
              </a:lnSpc>
            </a:pPr>
            <a:endParaRPr lang="pt-BR" dirty="0"/>
          </a:p>
        </p:txBody>
      </p:sp>
      <p:pic>
        <p:nvPicPr>
          <p:cNvPr id="6" name="Imagem 5"/>
          <p:cNvPicPr/>
          <p:nvPr/>
        </p:nvPicPr>
        <p:blipFill>
          <a:blip r:embed="rId2"/>
          <a:stretch>
            <a:fillRect/>
          </a:stretch>
        </p:blipFill>
        <p:spPr>
          <a:xfrm>
            <a:off x="899592" y="3212976"/>
            <a:ext cx="6768224" cy="2592288"/>
          </a:xfrm>
          <a:prstGeom prst="rect">
            <a:avLst/>
          </a:prstGeom>
        </p:spPr>
      </p:pic>
    </p:spTree>
    <p:extLst>
      <p:ext uri="{BB962C8B-B14F-4D97-AF65-F5344CB8AC3E}">
        <p14:creationId xmlns:p14="http://schemas.microsoft.com/office/powerpoint/2010/main" val="3109994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Aplicando as Formas Normais</a:t>
            </a:r>
            <a:endParaRPr lang="pt-BR" altLang="pt-BR" b="1" dirty="0" smtClean="0"/>
          </a:p>
        </p:txBody>
      </p:sp>
      <p:pic>
        <p:nvPicPr>
          <p:cNvPr id="5" name="Imagem 4"/>
          <p:cNvPicPr/>
          <p:nvPr/>
        </p:nvPicPr>
        <p:blipFill>
          <a:blip r:embed="rId2"/>
          <a:stretch>
            <a:fillRect/>
          </a:stretch>
        </p:blipFill>
        <p:spPr>
          <a:xfrm>
            <a:off x="539552" y="1196752"/>
            <a:ext cx="8327563" cy="4726061"/>
          </a:xfrm>
          <a:prstGeom prst="rect">
            <a:avLst/>
          </a:prstGeom>
        </p:spPr>
      </p:pic>
    </p:spTree>
    <p:extLst>
      <p:ext uri="{BB962C8B-B14F-4D97-AF65-F5344CB8AC3E}">
        <p14:creationId xmlns:p14="http://schemas.microsoft.com/office/powerpoint/2010/main" val="3607138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12700" y="17463"/>
            <a:ext cx="9144000" cy="903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smtClean="0">
                <a:cs typeface="Times New Roman" panose="02020603050405020304" pitchFamily="18" charset="0"/>
              </a:rPr>
              <a:t>Atributos</a:t>
            </a:r>
            <a:endParaRPr lang="pt-BR" altLang="pt-BR" b="1" smtClean="0"/>
          </a:p>
        </p:txBody>
      </p:sp>
      <p:sp>
        <p:nvSpPr>
          <p:cNvPr id="16387" name="Rectangle 3"/>
          <p:cNvSpPr>
            <a:spLocks noGrp="1" noChangeArrowheads="1"/>
          </p:cNvSpPr>
          <p:nvPr>
            <p:ph idx="1"/>
          </p:nvPr>
        </p:nvSpPr>
        <p:spPr bwMode="auto"/>
        <p:txBody>
          <a:bodyPr wrap="square" numCol="1" anchor="t" anchorCtr="0" compatLnSpc="1">
            <a:prstTxWarp prst="textNoShape">
              <a:avLst/>
            </a:prstTxWarp>
          </a:bodyPr>
          <a:lstStyle/>
          <a:p>
            <a:pPr algn="just">
              <a:buFont typeface="Wingdings" panose="05000000000000000000" pitchFamily="2" charset="2"/>
              <a:buChar char="u"/>
            </a:pPr>
            <a:r>
              <a:rPr lang="pt-BR" altLang="pt-BR" sz="2400" smtClean="0">
                <a:cs typeface="Times New Roman" panose="02020603050405020304" pitchFamily="18" charset="0"/>
              </a:rPr>
              <a:t>Tipo;</a:t>
            </a:r>
          </a:p>
          <a:p>
            <a:pPr algn="just">
              <a:buFont typeface="Wingdings" panose="05000000000000000000" pitchFamily="2" charset="2"/>
              <a:buChar char="u"/>
            </a:pPr>
            <a:r>
              <a:rPr lang="pt-BR" altLang="pt-BR" sz="2400" smtClean="0">
                <a:cs typeface="Times New Roman" panose="02020603050405020304" pitchFamily="18" charset="0"/>
              </a:rPr>
              <a:t>Tamanho;</a:t>
            </a:r>
          </a:p>
          <a:p>
            <a:pPr algn="just">
              <a:buFont typeface="Wingdings" panose="05000000000000000000" pitchFamily="2" charset="2"/>
              <a:buChar char="u"/>
            </a:pPr>
            <a:r>
              <a:rPr lang="pt-BR" altLang="pt-BR" sz="2400" smtClean="0">
                <a:cs typeface="Times New Roman" panose="02020603050405020304" pitchFamily="18" charset="0"/>
              </a:rPr>
              <a:t>Ser obrigatório ou opcional;</a:t>
            </a:r>
          </a:p>
          <a:p>
            <a:pPr algn="just">
              <a:buFont typeface="Wingdings" panose="05000000000000000000" pitchFamily="2" charset="2"/>
              <a:buChar char="u"/>
            </a:pPr>
            <a:r>
              <a:rPr lang="pt-BR" altLang="pt-BR" sz="2400" smtClean="0">
                <a:cs typeface="Times New Roman" panose="02020603050405020304" pitchFamily="18" charset="0"/>
              </a:rPr>
              <a:t>Ser condicional a outros atributos;</a:t>
            </a:r>
          </a:p>
          <a:p>
            <a:pPr algn="just">
              <a:buFont typeface="Wingdings" panose="05000000000000000000" pitchFamily="2" charset="2"/>
              <a:buChar char="u"/>
            </a:pPr>
            <a:r>
              <a:rPr lang="pt-BR" altLang="pt-BR" sz="2400" smtClean="0">
                <a:cs typeface="Times New Roman" panose="02020603050405020304" pitchFamily="18" charset="0"/>
              </a:rPr>
              <a:t>Possuir várias ocorrências;</a:t>
            </a:r>
          </a:p>
        </p:txBody>
      </p:sp>
    </p:spTree>
    <p:extLst>
      <p:ext uri="{BB962C8B-B14F-4D97-AF65-F5344CB8AC3E}">
        <p14:creationId xmlns:p14="http://schemas.microsoft.com/office/powerpoint/2010/main" val="11202774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Aplicando as Formas Normais</a:t>
            </a:r>
            <a:endParaRPr lang="pt-BR" altLang="pt-BR" b="1" dirty="0" smtClean="0"/>
          </a:p>
        </p:txBody>
      </p:sp>
      <p:sp>
        <p:nvSpPr>
          <p:cNvPr id="2" name="Retângulo 1"/>
          <p:cNvSpPr/>
          <p:nvPr/>
        </p:nvSpPr>
        <p:spPr>
          <a:xfrm>
            <a:off x="426023" y="1628800"/>
            <a:ext cx="8394449" cy="2862322"/>
          </a:xfrm>
          <a:prstGeom prst="rect">
            <a:avLst/>
          </a:prstGeom>
        </p:spPr>
        <p:txBody>
          <a:bodyPr wrap="square">
            <a:spAutoFit/>
          </a:bodyPr>
          <a:lstStyle/>
          <a:p>
            <a:pPr indent="449580" algn="just">
              <a:lnSpc>
                <a:spcPct val="150000"/>
              </a:lnSpc>
              <a:spcAft>
                <a:spcPts val="1200"/>
              </a:spcAft>
            </a:pPr>
            <a:r>
              <a:rPr lang="pt-BR" dirty="0">
                <a:latin typeface="Arial" panose="020B0604020202020204" pitchFamily="34" charset="0"/>
                <a:ea typeface="Calibri" panose="020F0502020204030204" pitchFamily="34" charset="0"/>
                <a:cs typeface="Times New Roman" panose="02020603050405020304" pitchFamily="18" charset="0"/>
              </a:rPr>
              <a:t>Como podemos observar, na tabela Vendas, a chave primária é o atributo Número Venda, é único para cada registro, não se repete. A chave primária na tabela </a:t>
            </a:r>
            <a:r>
              <a:rPr lang="pt-BR" dirty="0" err="1">
                <a:latin typeface="Arial" panose="020B0604020202020204" pitchFamily="34" charset="0"/>
                <a:ea typeface="Calibri" panose="020F0502020204030204" pitchFamily="34" charset="0"/>
                <a:cs typeface="Times New Roman" panose="02020603050405020304" pitchFamily="18" charset="0"/>
              </a:rPr>
              <a:t>Itens_Vendas</a:t>
            </a:r>
            <a:r>
              <a:rPr lang="pt-BR" dirty="0">
                <a:latin typeface="Arial" panose="020B0604020202020204" pitchFamily="34" charset="0"/>
                <a:ea typeface="Calibri" panose="020F0502020204030204" pitchFamily="34" charset="0"/>
                <a:cs typeface="Times New Roman" panose="02020603050405020304" pitchFamily="18" charset="0"/>
              </a:rPr>
              <a:t> é uma chave composta, formada pelos atributos Número Venda e Código Produto.</a:t>
            </a:r>
            <a:endParaRPr lang="pt-BR"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27479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Aplicando as Formas Normais</a:t>
            </a:r>
            <a:endParaRPr lang="pt-BR" altLang="pt-BR" b="1" dirty="0" smtClean="0"/>
          </a:p>
        </p:txBody>
      </p:sp>
      <p:sp>
        <p:nvSpPr>
          <p:cNvPr id="2" name="Retângulo 1"/>
          <p:cNvSpPr/>
          <p:nvPr/>
        </p:nvSpPr>
        <p:spPr>
          <a:xfrm>
            <a:off x="374775" y="1340768"/>
            <a:ext cx="8394449" cy="3347840"/>
          </a:xfrm>
          <a:prstGeom prst="rect">
            <a:avLst/>
          </a:prstGeom>
        </p:spPr>
        <p:txBody>
          <a:bodyPr wrap="square">
            <a:spAutoFit/>
          </a:bodyPr>
          <a:lstStyle/>
          <a:p>
            <a:pPr indent="449580" algn="just">
              <a:lnSpc>
                <a:spcPct val="150000"/>
              </a:lnSpc>
              <a:spcAft>
                <a:spcPts val="1200"/>
              </a:spcAft>
            </a:pPr>
            <a:r>
              <a:rPr lang="pt-BR" dirty="0">
                <a:latin typeface="Arial" panose="020B0604020202020204" pitchFamily="34" charset="0"/>
                <a:ea typeface="Calibri" panose="020F0502020204030204" pitchFamily="34" charset="0"/>
                <a:cs typeface="Times New Roman" panose="02020603050405020304" pitchFamily="18" charset="0"/>
              </a:rPr>
              <a:t>Percebam que a tabela </a:t>
            </a:r>
            <a:r>
              <a:rPr lang="pt-BR" dirty="0" err="1">
                <a:latin typeface="Arial" panose="020B0604020202020204" pitchFamily="34" charset="0"/>
                <a:ea typeface="Calibri" panose="020F0502020204030204" pitchFamily="34" charset="0"/>
                <a:cs typeface="Times New Roman" panose="02020603050405020304" pitchFamily="18" charset="0"/>
              </a:rPr>
              <a:t>Itens_vendas</a:t>
            </a:r>
            <a:r>
              <a:rPr lang="pt-BR" dirty="0">
                <a:latin typeface="Arial" panose="020B0604020202020204" pitchFamily="34" charset="0"/>
                <a:ea typeface="Calibri" panose="020F0502020204030204" pitchFamily="34" charset="0"/>
                <a:cs typeface="Times New Roman" panose="02020603050405020304" pitchFamily="18" charset="0"/>
              </a:rPr>
              <a:t>, que foi derivada no processo de normalização através da primeira forma normal (1FN), herdou o atributo que é chave primária da qual a tabela foi derivada (Vendas) e juntamente com o atributo Código do Produto gerou uma chave primária composta..</a:t>
            </a:r>
            <a:endParaRPr lang="pt-BR"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61370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Aplicando as Formas Normais</a:t>
            </a:r>
            <a:endParaRPr lang="pt-BR" altLang="pt-BR" b="1" dirty="0" smtClean="0"/>
          </a:p>
        </p:txBody>
      </p:sp>
      <p:sp>
        <p:nvSpPr>
          <p:cNvPr id="2" name="Retângulo 1"/>
          <p:cNvSpPr/>
          <p:nvPr/>
        </p:nvSpPr>
        <p:spPr>
          <a:xfrm>
            <a:off x="1979712" y="1340768"/>
            <a:ext cx="6789512" cy="3416320"/>
          </a:xfrm>
          <a:prstGeom prst="rect">
            <a:avLst/>
          </a:prstGeom>
        </p:spPr>
        <p:txBody>
          <a:bodyPr wrap="square">
            <a:spAutoFit/>
          </a:bodyPr>
          <a:lstStyle/>
          <a:p>
            <a:pPr indent="449580" algn="just">
              <a:lnSpc>
                <a:spcPct val="150000"/>
              </a:lnSpc>
              <a:spcAft>
                <a:spcPts val="1200"/>
              </a:spcAft>
            </a:pPr>
            <a:r>
              <a:rPr lang="pt-BR" dirty="0">
                <a:latin typeface="Arial" panose="020B0604020202020204" pitchFamily="34" charset="0"/>
                <a:ea typeface="Calibri" panose="020F0502020204030204" pitchFamily="34" charset="0"/>
                <a:cs typeface="Times New Roman" panose="02020603050405020304" pitchFamily="18" charset="0"/>
              </a:rPr>
              <a:t>Agora a nossa tabela Vendas está normalizada na 1FN ! Não apresenta atributos multivalorados, que se repetem e também o atributo que é chave primária também não se repete. Será que o resultado atende a segunda forma normal (2FN) ? </a:t>
            </a:r>
            <a:endParaRPr lang="pt-BR" dirty="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251520" y="1484784"/>
            <a:ext cx="1343025" cy="2014220"/>
          </a:xfrm>
          <a:prstGeom prst="rect">
            <a:avLst/>
          </a:prstGeom>
        </p:spPr>
      </p:pic>
    </p:spTree>
    <p:extLst>
      <p:ext uri="{BB962C8B-B14F-4D97-AF65-F5344CB8AC3E}">
        <p14:creationId xmlns:p14="http://schemas.microsoft.com/office/powerpoint/2010/main" val="34873170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Aplicando as Formas Normais</a:t>
            </a:r>
            <a:endParaRPr lang="pt-BR" altLang="pt-BR" b="1" dirty="0" smtClean="0"/>
          </a:p>
        </p:txBody>
      </p:sp>
      <p:sp>
        <p:nvSpPr>
          <p:cNvPr id="2" name="Retângulo 1"/>
          <p:cNvSpPr/>
          <p:nvPr/>
        </p:nvSpPr>
        <p:spPr>
          <a:xfrm>
            <a:off x="374775" y="1340768"/>
            <a:ext cx="8394449" cy="1131848"/>
          </a:xfrm>
          <a:prstGeom prst="rect">
            <a:avLst/>
          </a:prstGeom>
        </p:spPr>
        <p:txBody>
          <a:bodyPr wrap="square">
            <a:spAutoFit/>
          </a:bodyPr>
          <a:lstStyle/>
          <a:p>
            <a:pPr indent="449580" algn="just">
              <a:lnSpc>
                <a:spcPct val="150000"/>
              </a:lnSpc>
              <a:spcAft>
                <a:spcPts val="1200"/>
              </a:spcAft>
            </a:pPr>
            <a:r>
              <a:rPr lang="pt-BR" dirty="0" smtClean="0">
                <a:latin typeface="Arial" panose="020B0604020202020204" pitchFamily="34" charset="0"/>
                <a:ea typeface="Calibri" panose="020F0502020204030204" pitchFamily="34" charset="0"/>
                <a:cs typeface="Times New Roman" panose="02020603050405020304" pitchFamily="18" charset="0"/>
              </a:rPr>
              <a:t>Continuando </a:t>
            </a:r>
            <a:r>
              <a:rPr lang="pt-BR" dirty="0">
                <a:latin typeface="Arial" panose="020B0604020202020204" pitchFamily="34" charset="0"/>
                <a:ea typeface="Calibri" panose="020F0502020204030204" pitchFamily="34" charset="0"/>
                <a:cs typeface="Times New Roman" panose="02020603050405020304" pitchFamily="18" charset="0"/>
              </a:rPr>
              <a:t>com o nosso exemplo, vamos aplicar a segunda forma normal (2FN</a:t>
            </a:r>
            <a:r>
              <a:rPr lang="pt-BR" dirty="0" smtClean="0">
                <a:latin typeface="Arial" panose="020B0604020202020204" pitchFamily="34" charset="0"/>
                <a:ea typeface="Calibri" panose="020F0502020204030204" pitchFamily="34" charset="0"/>
                <a:cs typeface="Times New Roman" panose="02020603050405020304" pitchFamily="18" charset="0"/>
              </a:rPr>
              <a:t>).</a:t>
            </a:r>
            <a:endParaRPr lang="pt-BR"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3" name="Retângulo 2"/>
          <p:cNvSpPr/>
          <p:nvPr/>
        </p:nvSpPr>
        <p:spPr>
          <a:xfrm>
            <a:off x="393140" y="2708920"/>
            <a:ext cx="8394449" cy="2795573"/>
          </a:xfrm>
          <a:prstGeom prst="rect">
            <a:avLst/>
          </a:prstGeom>
        </p:spPr>
        <p:txBody>
          <a:bodyPr wrap="square">
            <a:spAutoFit/>
          </a:bodyPr>
          <a:lstStyle/>
          <a:p>
            <a:pPr indent="449580" algn="just">
              <a:lnSpc>
                <a:spcPct val="150000"/>
              </a:lnSpc>
              <a:spcAft>
                <a:spcPts val="1200"/>
              </a:spcAft>
            </a:pPr>
            <a:r>
              <a:rPr lang="pt-BR" dirty="0">
                <a:latin typeface="Arial" panose="020B0604020202020204" pitchFamily="34" charset="0"/>
                <a:ea typeface="Calibri" panose="020F0502020204030204" pitchFamily="34" charset="0"/>
                <a:cs typeface="Times New Roman" panose="02020603050405020304" pitchFamily="18" charset="0"/>
              </a:rPr>
              <a:t>A tabela </a:t>
            </a:r>
            <a:r>
              <a:rPr lang="pt-BR" dirty="0" err="1">
                <a:latin typeface="Arial" panose="020B0604020202020204" pitchFamily="34" charset="0"/>
                <a:ea typeface="Calibri" panose="020F0502020204030204" pitchFamily="34" charset="0"/>
                <a:cs typeface="Times New Roman" panose="02020603050405020304" pitchFamily="18" charset="0"/>
              </a:rPr>
              <a:t>Itens_vendas</a:t>
            </a:r>
            <a:r>
              <a:rPr lang="pt-BR" dirty="0">
                <a:latin typeface="Arial" panose="020B0604020202020204" pitchFamily="34" charset="0"/>
                <a:ea typeface="Calibri" panose="020F0502020204030204" pitchFamily="34" charset="0"/>
                <a:cs typeface="Times New Roman" panose="02020603050405020304" pitchFamily="18" charset="0"/>
              </a:rPr>
              <a:t> possui uma chave primária composta, formada pelos atributos Número da Venda e Código do Produto. Os atributos Modelo, Ano e Preço Unitário não dependem totalmente da chave, já os atributos </a:t>
            </a:r>
            <a:r>
              <a:rPr lang="pt-BR" dirty="0" err="1">
                <a:latin typeface="Arial" panose="020B0604020202020204" pitchFamily="34" charset="0"/>
                <a:ea typeface="Calibri" panose="020F0502020204030204" pitchFamily="34" charset="0"/>
                <a:cs typeface="Times New Roman" panose="02020603050405020304" pitchFamily="18" charset="0"/>
              </a:rPr>
              <a:t>Qtde</a:t>
            </a:r>
            <a:r>
              <a:rPr lang="pt-BR" dirty="0">
                <a:latin typeface="Arial" panose="020B0604020202020204" pitchFamily="34" charset="0"/>
                <a:ea typeface="Calibri" panose="020F0502020204030204" pitchFamily="34" charset="0"/>
                <a:cs typeface="Times New Roman" panose="02020603050405020304" pitchFamily="18" charset="0"/>
              </a:rPr>
              <a:t> e Valor Total </a:t>
            </a:r>
            <a:r>
              <a:rPr lang="pt-BR" dirty="0" smtClean="0">
                <a:latin typeface="Arial" panose="020B0604020202020204" pitchFamily="34" charset="0"/>
                <a:ea typeface="Calibri" panose="020F0502020204030204" pitchFamily="34" charset="0"/>
                <a:cs typeface="Times New Roman" panose="02020603050405020304" pitchFamily="18" charset="0"/>
              </a:rPr>
              <a:t>dependem.</a:t>
            </a:r>
            <a:endParaRPr lang="pt-BR"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09167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Aplicando as Formas Normais</a:t>
            </a:r>
            <a:endParaRPr lang="pt-BR" altLang="pt-BR" b="1" dirty="0" smtClean="0"/>
          </a:p>
        </p:txBody>
      </p:sp>
      <p:sp>
        <p:nvSpPr>
          <p:cNvPr id="2" name="Retângulo 1"/>
          <p:cNvSpPr/>
          <p:nvPr/>
        </p:nvSpPr>
        <p:spPr>
          <a:xfrm>
            <a:off x="374775" y="1340768"/>
            <a:ext cx="8394449" cy="1131848"/>
          </a:xfrm>
          <a:prstGeom prst="rect">
            <a:avLst/>
          </a:prstGeom>
        </p:spPr>
        <p:txBody>
          <a:bodyPr wrap="square">
            <a:spAutoFit/>
          </a:bodyPr>
          <a:lstStyle/>
          <a:p>
            <a:pPr indent="449580" algn="just">
              <a:lnSpc>
                <a:spcPct val="150000"/>
              </a:lnSpc>
              <a:spcAft>
                <a:spcPts val="1200"/>
              </a:spcAft>
            </a:pPr>
            <a:r>
              <a:rPr lang="pt-BR" dirty="0">
                <a:latin typeface="Arial" panose="020B0604020202020204" pitchFamily="34" charset="0"/>
                <a:ea typeface="Calibri" panose="020F0502020204030204" pitchFamily="34" charset="0"/>
                <a:cs typeface="Times New Roman" panose="02020603050405020304" pitchFamily="18" charset="0"/>
              </a:rPr>
              <a:t>Desta forma, </a:t>
            </a:r>
            <a:r>
              <a:rPr lang="pt-BR" dirty="0" smtClean="0">
                <a:latin typeface="Arial" panose="020B0604020202020204" pitchFamily="34" charset="0"/>
                <a:ea typeface="Calibri" panose="020F0502020204030204" pitchFamily="34" charset="0"/>
                <a:cs typeface="Times New Roman" panose="02020603050405020304" pitchFamily="18" charset="0"/>
              </a:rPr>
              <a:t>os </a:t>
            </a:r>
            <a:r>
              <a:rPr lang="pt-BR" dirty="0">
                <a:latin typeface="Arial" panose="020B0604020202020204" pitchFamily="34" charset="0"/>
                <a:ea typeface="Calibri" panose="020F0502020204030204" pitchFamily="34" charset="0"/>
                <a:cs typeface="Times New Roman" panose="02020603050405020304" pitchFamily="18" charset="0"/>
              </a:rPr>
              <a:t>atributos que são parcialmente dependentes devem ser removidos do esquema. </a:t>
            </a:r>
            <a:endParaRPr lang="pt-BR"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3" name="Retângulo 2"/>
          <p:cNvSpPr/>
          <p:nvPr/>
        </p:nvSpPr>
        <p:spPr>
          <a:xfrm>
            <a:off x="393140" y="2708920"/>
            <a:ext cx="8394449" cy="2239844"/>
          </a:xfrm>
          <a:prstGeom prst="rect">
            <a:avLst/>
          </a:prstGeom>
        </p:spPr>
        <p:txBody>
          <a:bodyPr wrap="square">
            <a:spAutoFit/>
          </a:bodyPr>
          <a:lstStyle/>
          <a:p>
            <a:pPr indent="449580" algn="just">
              <a:lnSpc>
                <a:spcPct val="150000"/>
              </a:lnSpc>
              <a:spcAft>
                <a:spcPts val="1200"/>
              </a:spcAft>
            </a:pPr>
            <a:r>
              <a:rPr lang="pt-BR" dirty="0" smtClean="0">
                <a:latin typeface="Arial" panose="020B0604020202020204" pitchFamily="34" charset="0"/>
                <a:ea typeface="Calibri" panose="020F0502020204030204" pitchFamily="34" charset="0"/>
                <a:cs typeface="Times New Roman" panose="02020603050405020304" pitchFamily="18" charset="0"/>
              </a:rPr>
              <a:t>Vamos </a:t>
            </a:r>
            <a:r>
              <a:rPr lang="pt-BR" dirty="0">
                <a:latin typeface="Arial" panose="020B0604020202020204" pitchFamily="34" charset="0"/>
                <a:ea typeface="Calibri" panose="020F0502020204030204" pitchFamily="34" charset="0"/>
                <a:cs typeface="Times New Roman" panose="02020603050405020304" pitchFamily="18" charset="0"/>
              </a:rPr>
              <a:t>remover os atributos que dependem parcialmente da chave primária na tabela </a:t>
            </a:r>
            <a:r>
              <a:rPr lang="pt-BR" dirty="0" err="1">
                <a:latin typeface="Arial" panose="020B0604020202020204" pitchFamily="34" charset="0"/>
                <a:ea typeface="Calibri" panose="020F0502020204030204" pitchFamily="34" charset="0"/>
                <a:cs typeface="Times New Roman" panose="02020603050405020304" pitchFamily="18" charset="0"/>
              </a:rPr>
              <a:t>Itens_vendas</a:t>
            </a:r>
            <a:r>
              <a:rPr lang="pt-BR" dirty="0">
                <a:latin typeface="Arial" panose="020B0604020202020204" pitchFamily="34" charset="0"/>
                <a:ea typeface="Calibri" panose="020F0502020204030204" pitchFamily="34" charset="0"/>
                <a:cs typeface="Times New Roman" panose="02020603050405020304" pitchFamily="18" charset="0"/>
              </a:rPr>
              <a:t> e consequentemente vamos gerar uma terceira tabela denominada Produtos. </a:t>
            </a:r>
          </a:p>
        </p:txBody>
      </p:sp>
    </p:spTree>
    <p:extLst>
      <p:ext uri="{BB962C8B-B14F-4D97-AF65-F5344CB8AC3E}">
        <p14:creationId xmlns:p14="http://schemas.microsoft.com/office/powerpoint/2010/main" val="40330021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Aplicando as Formas Normais</a:t>
            </a:r>
            <a:endParaRPr lang="pt-BR" altLang="pt-BR" b="1" dirty="0" smtClean="0"/>
          </a:p>
        </p:txBody>
      </p:sp>
      <p:pic>
        <p:nvPicPr>
          <p:cNvPr id="5" name="Imagem 4"/>
          <p:cNvPicPr/>
          <p:nvPr/>
        </p:nvPicPr>
        <p:blipFill>
          <a:blip r:embed="rId2"/>
          <a:stretch>
            <a:fillRect/>
          </a:stretch>
        </p:blipFill>
        <p:spPr>
          <a:xfrm>
            <a:off x="323528" y="1556792"/>
            <a:ext cx="8496944" cy="3960439"/>
          </a:xfrm>
          <a:prstGeom prst="rect">
            <a:avLst/>
          </a:prstGeom>
        </p:spPr>
      </p:pic>
    </p:spTree>
    <p:extLst>
      <p:ext uri="{BB962C8B-B14F-4D97-AF65-F5344CB8AC3E}">
        <p14:creationId xmlns:p14="http://schemas.microsoft.com/office/powerpoint/2010/main" val="13786812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Aplicando as Formas Normais</a:t>
            </a:r>
            <a:endParaRPr lang="pt-BR" altLang="pt-BR" b="1" dirty="0" smtClean="0"/>
          </a:p>
        </p:txBody>
      </p:sp>
      <p:pic>
        <p:nvPicPr>
          <p:cNvPr id="4" name="Imagem 3"/>
          <p:cNvPicPr/>
          <p:nvPr/>
        </p:nvPicPr>
        <p:blipFill>
          <a:blip r:embed="rId2"/>
          <a:stretch>
            <a:fillRect/>
          </a:stretch>
        </p:blipFill>
        <p:spPr>
          <a:xfrm>
            <a:off x="431540" y="1268760"/>
            <a:ext cx="8280920" cy="4680520"/>
          </a:xfrm>
          <a:prstGeom prst="rect">
            <a:avLst/>
          </a:prstGeom>
        </p:spPr>
      </p:pic>
    </p:spTree>
    <p:extLst>
      <p:ext uri="{BB962C8B-B14F-4D97-AF65-F5344CB8AC3E}">
        <p14:creationId xmlns:p14="http://schemas.microsoft.com/office/powerpoint/2010/main" val="3814103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Aplicando as Formas Normais</a:t>
            </a:r>
            <a:endParaRPr lang="pt-BR" altLang="pt-BR" b="1" dirty="0" smtClean="0"/>
          </a:p>
        </p:txBody>
      </p:sp>
      <p:sp>
        <p:nvSpPr>
          <p:cNvPr id="2" name="Retângulo 1"/>
          <p:cNvSpPr/>
          <p:nvPr/>
        </p:nvSpPr>
        <p:spPr>
          <a:xfrm>
            <a:off x="323528" y="1196752"/>
            <a:ext cx="6984776" cy="5078313"/>
          </a:xfrm>
          <a:prstGeom prst="rect">
            <a:avLst/>
          </a:prstGeom>
        </p:spPr>
        <p:txBody>
          <a:bodyPr wrap="square">
            <a:spAutoFit/>
          </a:bodyPr>
          <a:lstStyle/>
          <a:p>
            <a:pPr indent="449580" algn="just">
              <a:lnSpc>
                <a:spcPct val="150000"/>
              </a:lnSpc>
              <a:spcAft>
                <a:spcPts val="1200"/>
              </a:spcAft>
            </a:pPr>
            <a:r>
              <a:rPr lang="pt-BR" dirty="0">
                <a:latin typeface="Arial" panose="020B0604020202020204" pitchFamily="34" charset="0"/>
                <a:ea typeface="Calibri" panose="020F0502020204030204" pitchFamily="34" charset="0"/>
                <a:cs typeface="Times New Roman" panose="02020603050405020304" pitchFamily="18" charset="0"/>
              </a:rPr>
              <a:t>Agora a nossa tabela Vendas está normalizada na 1FN e também na 2FN ! Não apresenta atributos multivalorados, que se repetem e o atributo que é chave primária também não se repete. Os atributos que dependem parcialmente da chave primária foram removidos e foi gerada uma terceira tabela (Produtos). Será que o resultado atende a terceira forma normal (3FN)?</a:t>
            </a:r>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7524328" y="4331426"/>
            <a:ext cx="1343025" cy="2014220"/>
          </a:xfrm>
          <a:prstGeom prst="rect">
            <a:avLst/>
          </a:prstGeom>
        </p:spPr>
      </p:pic>
    </p:spTree>
    <p:extLst>
      <p:ext uri="{BB962C8B-B14F-4D97-AF65-F5344CB8AC3E}">
        <p14:creationId xmlns:p14="http://schemas.microsoft.com/office/powerpoint/2010/main" val="29411821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Aplicando as Formas Normais</a:t>
            </a:r>
            <a:endParaRPr lang="pt-BR" altLang="pt-BR" b="1" dirty="0" smtClean="0"/>
          </a:p>
        </p:txBody>
      </p:sp>
      <p:sp>
        <p:nvSpPr>
          <p:cNvPr id="2" name="Retângulo 1"/>
          <p:cNvSpPr/>
          <p:nvPr/>
        </p:nvSpPr>
        <p:spPr>
          <a:xfrm>
            <a:off x="323528" y="1268760"/>
            <a:ext cx="8496944" cy="4455835"/>
          </a:xfrm>
          <a:prstGeom prst="rect">
            <a:avLst/>
          </a:prstGeom>
        </p:spPr>
        <p:txBody>
          <a:bodyPr wrap="square">
            <a:spAutoFit/>
          </a:bodyPr>
          <a:lstStyle/>
          <a:p>
            <a:pPr indent="449580" algn="just">
              <a:lnSpc>
                <a:spcPct val="150000"/>
              </a:lnSpc>
              <a:spcAft>
                <a:spcPts val="1200"/>
              </a:spcAft>
            </a:pPr>
            <a:r>
              <a:rPr lang="pt-BR" dirty="0">
                <a:latin typeface="Arial" panose="020B0604020202020204" pitchFamily="34" charset="0"/>
                <a:ea typeface="Calibri" panose="020F0502020204030204" pitchFamily="34" charset="0"/>
                <a:cs typeface="Times New Roman" panose="02020603050405020304" pitchFamily="18" charset="0"/>
              </a:rPr>
              <a:t>Em nosso exemplo, a tabela VENDAS possui atributos que identificam um cliente, que são: nome, endereço, cidade e UF e também um vendedor: nome do vendedor. Os dados dos atributos do cliente, tais como: nome, endereço, cidade e UF dependem do Código do Cliente, desta forma é possível criar uma outra tabela, denominada Clientes. O atributo nome do vendedor, depende do código do vendedor, então, também é possível criar a tabela Vendedores.</a:t>
            </a:r>
          </a:p>
        </p:txBody>
      </p:sp>
    </p:spTree>
    <p:extLst>
      <p:ext uri="{BB962C8B-B14F-4D97-AF65-F5344CB8AC3E}">
        <p14:creationId xmlns:p14="http://schemas.microsoft.com/office/powerpoint/2010/main" val="38836020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Aplicando as Formas Normais</a:t>
            </a:r>
            <a:endParaRPr lang="pt-BR" altLang="pt-BR" b="1" dirty="0" smtClean="0"/>
          </a:p>
        </p:txBody>
      </p:sp>
      <p:pic>
        <p:nvPicPr>
          <p:cNvPr id="4" name="Imagem 3"/>
          <p:cNvPicPr/>
          <p:nvPr/>
        </p:nvPicPr>
        <p:blipFill>
          <a:blip r:embed="rId2"/>
          <a:stretch>
            <a:fillRect/>
          </a:stretch>
        </p:blipFill>
        <p:spPr>
          <a:xfrm>
            <a:off x="467544" y="1268760"/>
            <a:ext cx="7848872" cy="4392488"/>
          </a:xfrm>
          <a:prstGeom prst="rect">
            <a:avLst/>
          </a:prstGeom>
        </p:spPr>
      </p:pic>
    </p:spTree>
    <p:extLst>
      <p:ext uri="{BB962C8B-B14F-4D97-AF65-F5344CB8AC3E}">
        <p14:creationId xmlns:p14="http://schemas.microsoft.com/office/powerpoint/2010/main" val="24728111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0" y="0"/>
            <a:ext cx="91440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smtClean="0">
                <a:cs typeface="Times New Roman" panose="02020603050405020304" pitchFamily="18" charset="0"/>
              </a:rPr>
              <a:t>Registro</a:t>
            </a:r>
            <a:endParaRPr lang="pt-BR" altLang="pt-BR" b="1" smtClean="0"/>
          </a:p>
        </p:txBody>
      </p:sp>
      <p:sp>
        <p:nvSpPr>
          <p:cNvPr id="17411" name="Rectangle 3"/>
          <p:cNvSpPr>
            <a:spLocks noGrp="1" noChangeArrowheads="1"/>
          </p:cNvSpPr>
          <p:nvPr>
            <p:ph idx="1"/>
          </p:nvPr>
        </p:nvSpPr>
        <p:spPr bwMode="auto">
          <a:xfrm>
            <a:off x="323850" y="1825625"/>
            <a:ext cx="8496300" cy="4411663"/>
          </a:xfrm>
        </p:spPr>
        <p:txBody>
          <a:bodyPr wrap="square" numCol="1" anchor="t" anchorCtr="0" compatLnSpc="1">
            <a:prstTxWarp prst="textNoShape">
              <a:avLst/>
            </a:prstTxWarp>
          </a:bodyPr>
          <a:lstStyle/>
          <a:p>
            <a:pPr>
              <a:lnSpc>
                <a:spcPct val="150000"/>
              </a:lnSpc>
              <a:buFont typeface="Wingdings" panose="05000000000000000000" pitchFamily="2" charset="2"/>
              <a:buChar char="u"/>
            </a:pPr>
            <a:r>
              <a:rPr lang="pt-BR" altLang="pt-BR" smtClean="0">
                <a:cs typeface="Times New Roman" panose="02020603050405020304" pitchFamily="18" charset="0"/>
              </a:rPr>
              <a:t>Registro é um conjunto de atributos que contém informações comuns de um determinado elemento (pessoa, evento, objeto, etc.). Um exemplo é o registro de funcionários de uma empresa que contém informações (atributos) específicos de cada funcionário como: nome, cargo, salário e departamento que trabalha. </a:t>
            </a:r>
          </a:p>
        </p:txBody>
      </p:sp>
    </p:spTree>
    <p:extLst>
      <p:ext uri="{BB962C8B-B14F-4D97-AF65-F5344CB8AC3E}">
        <p14:creationId xmlns:p14="http://schemas.microsoft.com/office/powerpoint/2010/main" val="13527962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Aplicando as Formas Normais</a:t>
            </a:r>
            <a:endParaRPr lang="pt-BR" altLang="pt-BR" b="1" dirty="0" smtClean="0"/>
          </a:p>
        </p:txBody>
      </p:sp>
      <p:pic>
        <p:nvPicPr>
          <p:cNvPr id="5" name="Imagem 4"/>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96753"/>
            <a:ext cx="8064896" cy="5040560"/>
          </a:xfrm>
          <a:prstGeom prst="rect">
            <a:avLst/>
          </a:prstGeom>
          <a:noFill/>
          <a:ln>
            <a:noFill/>
          </a:ln>
        </p:spPr>
      </p:pic>
    </p:spTree>
    <p:extLst>
      <p:ext uri="{BB962C8B-B14F-4D97-AF65-F5344CB8AC3E}">
        <p14:creationId xmlns:p14="http://schemas.microsoft.com/office/powerpoint/2010/main" val="37671706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Aplicando as Formas Normais</a:t>
            </a:r>
            <a:endParaRPr lang="pt-BR" altLang="pt-BR" b="1" dirty="0" smtClean="0"/>
          </a:p>
        </p:txBody>
      </p:sp>
      <p:sp>
        <p:nvSpPr>
          <p:cNvPr id="2" name="Retângulo 1"/>
          <p:cNvSpPr/>
          <p:nvPr/>
        </p:nvSpPr>
        <p:spPr>
          <a:xfrm>
            <a:off x="755576" y="1905506"/>
            <a:ext cx="7848872" cy="2862322"/>
          </a:xfrm>
          <a:prstGeom prst="rect">
            <a:avLst/>
          </a:prstGeom>
        </p:spPr>
        <p:txBody>
          <a:bodyPr wrap="square">
            <a:spAutoFit/>
          </a:bodyPr>
          <a:lstStyle/>
          <a:p>
            <a:pPr>
              <a:lnSpc>
                <a:spcPct val="150000"/>
              </a:lnSpc>
            </a:pPr>
            <a:r>
              <a:rPr lang="pt-BR" dirty="0">
                <a:latin typeface="Arial" panose="020B0604020202020204" pitchFamily="34" charset="0"/>
                <a:ea typeface="Calibri" panose="020F0502020204030204" pitchFamily="34" charset="0"/>
                <a:cs typeface="Times New Roman" panose="02020603050405020304" pitchFamily="18" charset="0"/>
              </a:rPr>
              <a:t>Na maioria das vezes um projeto é normalizado até a terceira forma normal (3FN), sendo considerado suficiente para se obter um bom modelo. Refinar as tabelas além da terceira forma normal pode não ser </a:t>
            </a:r>
            <a:r>
              <a:rPr lang="pt-BR" dirty="0" smtClean="0">
                <a:latin typeface="Arial" panose="020B0604020202020204" pitchFamily="34" charset="0"/>
                <a:ea typeface="Calibri" panose="020F0502020204030204" pitchFamily="34" charset="0"/>
                <a:cs typeface="Times New Roman" panose="02020603050405020304" pitchFamily="18" charset="0"/>
              </a:rPr>
              <a:t>aconselhável.</a:t>
            </a:r>
            <a:endParaRPr lang="pt-BR" dirty="0"/>
          </a:p>
        </p:txBody>
      </p:sp>
    </p:spTree>
    <p:extLst>
      <p:ext uri="{BB962C8B-B14F-4D97-AF65-F5344CB8AC3E}">
        <p14:creationId xmlns:p14="http://schemas.microsoft.com/office/powerpoint/2010/main" val="21506568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		Restrições </a:t>
            </a:r>
            <a:r>
              <a:rPr lang="pt-BR" altLang="pt-BR" b="1" dirty="0">
                <a:cs typeface="Times New Roman" panose="02020603050405020304" pitchFamily="18" charset="0"/>
              </a:rPr>
              <a:t>de integridade considerando o Modelo Relacional</a:t>
            </a:r>
            <a:endParaRPr lang="pt-BR" altLang="pt-BR" b="1" dirty="0" smtClean="0"/>
          </a:p>
        </p:txBody>
      </p:sp>
      <p:sp>
        <p:nvSpPr>
          <p:cNvPr id="2" name="Retângulo 1"/>
          <p:cNvSpPr/>
          <p:nvPr/>
        </p:nvSpPr>
        <p:spPr>
          <a:xfrm>
            <a:off x="755576" y="1905506"/>
            <a:ext cx="7848872" cy="3349571"/>
          </a:xfrm>
          <a:prstGeom prst="rect">
            <a:avLst/>
          </a:prstGeom>
        </p:spPr>
        <p:txBody>
          <a:bodyPr wrap="square">
            <a:spAutoFit/>
          </a:bodyPr>
          <a:lstStyle/>
          <a:p>
            <a:pPr>
              <a:lnSpc>
                <a:spcPct val="150000"/>
              </a:lnSpc>
            </a:pPr>
            <a:r>
              <a:rPr lang="pt-BR" dirty="0">
                <a:latin typeface="Arial" panose="020B0604020202020204" pitchFamily="34" charset="0"/>
                <a:ea typeface="Calibri" panose="020F0502020204030204" pitchFamily="34" charset="0"/>
                <a:cs typeface="Times New Roman" panose="02020603050405020304" pitchFamily="18" charset="0"/>
              </a:rPr>
              <a:t>Um banco de dados com informações imprecisas ou mesmo totalmente errôneas pode causar resultados catastróficos. Devido a este fato, uma das maiores preocupações de qualquer desenvolvedor ou projetista de banco de dados é encontrar uma forma de garantir a integridade dos dados que se encontram armazenados.</a:t>
            </a:r>
            <a:endParaRPr lang="pt-BR" dirty="0"/>
          </a:p>
        </p:txBody>
      </p:sp>
    </p:spTree>
    <p:extLst>
      <p:ext uri="{BB962C8B-B14F-4D97-AF65-F5344CB8AC3E}">
        <p14:creationId xmlns:p14="http://schemas.microsoft.com/office/powerpoint/2010/main" val="11873006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		Restrições </a:t>
            </a:r>
            <a:r>
              <a:rPr lang="pt-BR" altLang="pt-BR" b="1" dirty="0">
                <a:cs typeface="Times New Roman" panose="02020603050405020304" pitchFamily="18" charset="0"/>
              </a:rPr>
              <a:t>de integridade considerando o Modelo Relacional</a:t>
            </a:r>
            <a:endParaRPr lang="pt-BR" altLang="pt-BR" b="1" dirty="0" smtClean="0"/>
          </a:p>
        </p:txBody>
      </p:sp>
      <p:sp>
        <p:nvSpPr>
          <p:cNvPr id="2" name="Retângulo 1"/>
          <p:cNvSpPr/>
          <p:nvPr/>
        </p:nvSpPr>
        <p:spPr>
          <a:xfrm>
            <a:off x="755576" y="1905506"/>
            <a:ext cx="7848872" cy="3349571"/>
          </a:xfrm>
          <a:prstGeom prst="rect">
            <a:avLst/>
          </a:prstGeom>
        </p:spPr>
        <p:txBody>
          <a:bodyPr wrap="square">
            <a:spAutoFit/>
          </a:bodyPr>
          <a:lstStyle/>
          <a:p>
            <a:pPr>
              <a:lnSpc>
                <a:spcPct val="150000"/>
              </a:lnSpc>
            </a:pPr>
            <a:r>
              <a:rPr lang="pt-BR" dirty="0" smtClean="0">
                <a:latin typeface="Arial" panose="020B0604020202020204" pitchFamily="34" charset="0"/>
                <a:ea typeface="Calibri" panose="020F0502020204030204" pitchFamily="34" charset="0"/>
                <a:cs typeface="Times New Roman" panose="02020603050405020304" pitchFamily="18" charset="0"/>
              </a:rPr>
              <a:t>Se </a:t>
            </a:r>
            <a:r>
              <a:rPr lang="pt-BR" dirty="0">
                <a:latin typeface="Arial" panose="020B0604020202020204" pitchFamily="34" charset="0"/>
                <a:ea typeface="Calibri" panose="020F0502020204030204" pitchFamily="34" charset="0"/>
                <a:cs typeface="Times New Roman" panose="02020603050405020304" pitchFamily="18" charset="0"/>
              </a:rPr>
              <a:t>o próprio sistema de banco de dados oferecer formas para restringir ou não tornar possível a quebra dessas integridades, poderá gerar menos trabalho ao desenvolvedor.</a:t>
            </a:r>
          </a:p>
          <a:p>
            <a:pPr>
              <a:lnSpc>
                <a:spcPct val="150000"/>
              </a:lnSpc>
            </a:pPr>
            <a:r>
              <a:rPr lang="pt-BR" dirty="0">
                <a:latin typeface="Arial" panose="020B0604020202020204" pitchFamily="34" charset="0"/>
                <a:ea typeface="Calibri" panose="020F0502020204030204" pitchFamily="34" charset="0"/>
                <a:cs typeface="Times New Roman" panose="02020603050405020304" pitchFamily="18" charset="0"/>
              </a:rPr>
              <a:t>Um SGBD deve ajudar a evitar a entrada de informações </a:t>
            </a:r>
            <a:r>
              <a:rPr lang="pt-BR" dirty="0" smtClean="0">
                <a:latin typeface="Arial" panose="020B0604020202020204" pitchFamily="34" charset="0"/>
                <a:ea typeface="Calibri" panose="020F0502020204030204" pitchFamily="34" charset="0"/>
                <a:cs typeface="Times New Roman" panose="02020603050405020304" pitchFamily="18" charset="0"/>
              </a:rPr>
              <a:t>incorretas.</a:t>
            </a:r>
            <a:endParaRPr lang="pt-BR" dirty="0"/>
          </a:p>
        </p:txBody>
      </p:sp>
    </p:spTree>
    <p:extLst>
      <p:ext uri="{BB962C8B-B14F-4D97-AF65-F5344CB8AC3E}">
        <p14:creationId xmlns:p14="http://schemas.microsoft.com/office/powerpoint/2010/main" val="40252617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		Restrições </a:t>
            </a:r>
            <a:r>
              <a:rPr lang="pt-BR" altLang="pt-BR" b="1" dirty="0">
                <a:cs typeface="Times New Roman" panose="02020603050405020304" pitchFamily="18" charset="0"/>
              </a:rPr>
              <a:t>de integridade considerando o Modelo Relacional</a:t>
            </a:r>
            <a:endParaRPr lang="pt-BR" altLang="pt-BR" b="1" dirty="0" smtClean="0"/>
          </a:p>
        </p:txBody>
      </p:sp>
      <p:sp>
        <p:nvSpPr>
          <p:cNvPr id="2" name="Retângulo 1"/>
          <p:cNvSpPr/>
          <p:nvPr/>
        </p:nvSpPr>
        <p:spPr>
          <a:xfrm>
            <a:off x="755576" y="1905506"/>
            <a:ext cx="7848872" cy="3416320"/>
          </a:xfrm>
          <a:prstGeom prst="rect">
            <a:avLst/>
          </a:prstGeom>
        </p:spPr>
        <p:txBody>
          <a:bodyPr wrap="square">
            <a:spAutoFit/>
          </a:bodyPr>
          <a:lstStyle/>
          <a:p>
            <a:pPr>
              <a:lnSpc>
                <a:spcPct val="150000"/>
              </a:lnSpc>
            </a:pPr>
            <a:r>
              <a:rPr lang="pt-BR" dirty="0">
                <a:latin typeface="Arial" panose="020B0604020202020204" pitchFamily="34" charset="0"/>
                <a:ea typeface="Calibri" panose="020F0502020204030204" pitchFamily="34" charset="0"/>
                <a:cs typeface="Times New Roman" panose="02020603050405020304" pitchFamily="18" charset="0"/>
              </a:rPr>
              <a:t>As restrições de integridade (RI) são utilizadas para garantir a consistência dos dados em um banco de dados relacional. </a:t>
            </a:r>
            <a:endParaRPr lang="pt-BR" dirty="0" smtClean="0">
              <a:latin typeface="Arial" panose="020B0604020202020204" pitchFamily="34" charset="0"/>
              <a:ea typeface="Calibri" panose="020F0502020204030204" pitchFamily="34" charset="0"/>
              <a:cs typeface="Times New Roman" panose="02020603050405020304" pitchFamily="18" charset="0"/>
            </a:endParaRPr>
          </a:p>
          <a:p>
            <a:pPr>
              <a:lnSpc>
                <a:spcPct val="150000"/>
              </a:lnSpc>
            </a:pPr>
            <a:r>
              <a:rPr lang="pt-BR" dirty="0" smtClean="0">
                <a:latin typeface="Arial" panose="020B0604020202020204" pitchFamily="34" charset="0"/>
                <a:ea typeface="Calibri" panose="020F0502020204030204" pitchFamily="34" charset="0"/>
                <a:cs typeface="Times New Roman" panose="02020603050405020304" pitchFamily="18" charset="0"/>
              </a:rPr>
              <a:t>Um </a:t>
            </a:r>
            <a:r>
              <a:rPr lang="pt-BR" dirty="0">
                <a:latin typeface="Arial" panose="020B0604020202020204" pitchFamily="34" charset="0"/>
                <a:ea typeface="Calibri" panose="020F0502020204030204" pitchFamily="34" charset="0"/>
                <a:cs typeface="Times New Roman" panose="02020603050405020304" pitchFamily="18" charset="0"/>
              </a:rPr>
              <a:t>SGBD impõe restrições de integridade, de forma que ele permita somente o armazenamento de dados válidos no banco de </a:t>
            </a:r>
            <a:r>
              <a:rPr lang="pt-BR" dirty="0" smtClean="0">
                <a:latin typeface="Arial" panose="020B0604020202020204" pitchFamily="34" charset="0"/>
                <a:ea typeface="Calibri" panose="020F0502020204030204" pitchFamily="34" charset="0"/>
                <a:cs typeface="Times New Roman" panose="02020603050405020304" pitchFamily="18" charset="0"/>
              </a:rPr>
              <a:t>dados.</a:t>
            </a:r>
            <a:endParaRPr lang="pt-BR" dirty="0"/>
          </a:p>
        </p:txBody>
      </p:sp>
    </p:spTree>
    <p:extLst>
      <p:ext uri="{BB962C8B-B14F-4D97-AF65-F5344CB8AC3E}">
        <p14:creationId xmlns:p14="http://schemas.microsoft.com/office/powerpoint/2010/main" val="20140948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		Restrições </a:t>
            </a:r>
            <a:r>
              <a:rPr lang="pt-BR" altLang="pt-BR" b="1" dirty="0">
                <a:cs typeface="Times New Roman" panose="02020603050405020304" pitchFamily="18" charset="0"/>
              </a:rPr>
              <a:t>de integridade considerando o Modelo Relacional</a:t>
            </a:r>
            <a:endParaRPr lang="pt-BR" altLang="pt-BR" b="1" dirty="0" smtClean="0"/>
          </a:p>
        </p:txBody>
      </p:sp>
      <p:sp>
        <p:nvSpPr>
          <p:cNvPr id="2" name="Retângulo 1"/>
          <p:cNvSpPr/>
          <p:nvPr/>
        </p:nvSpPr>
        <p:spPr>
          <a:xfrm>
            <a:off x="755576" y="1905506"/>
            <a:ext cx="7848872" cy="1687578"/>
          </a:xfrm>
          <a:prstGeom prst="rect">
            <a:avLst/>
          </a:prstGeom>
        </p:spPr>
        <p:txBody>
          <a:bodyPr wrap="square">
            <a:spAutoFit/>
          </a:bodyPr>
          <a:lstStyle/>
          <a:p>
            <a:pPr>
              <a:lnSpc>
                <a:spcPct val="150000"/>
              </a:lnSpc>
            </a:pPr>
            <a:r>
              <a:rPr lang="pt-BR" dirty="0">
                <a:latin typeface="Arial" panose="020B0604020202020204" pitchFamily="34" charset="0"/>
                <a:ea typeface="Calibri" panose="020F0502020204030204" pitchFamily="34" charset="0"/>
                <a:cs typeface="Times New Roman" panose="02020603050405020304" pitchFamily="18" charset="0"/>
              </a:rPr>
              <a:t>Existem muitos tipos de restrições que podem ser especificadas no modelo relacional, vamos </a:t>
            </a:r>
            <a:r>
              <a:rPr lang="pt-BR" dirty="0" smtClean="0">
                <a:latin typeface="Arial" panose="020B0604020202020204" pitchFamily="34" charset="0"/>
                <a:ea typeface="Calibri" panose="020F0502020204030204" pitchFamily="34" charset="0"/>
                <a:cs typeface="Times New Roman" panose="02020603050405020304" pitchFamily="18" charset="0"/>
              </a:rPr>
              <a:t>abordar: Integridade de chave e Integridade Referencial.</a:t>
            </a:r>
            <a:endParaRPr lang="pt-BR" dirty="0"/>
          </a:p>
        </p:txBody>
      </p:sp>
    </p:spTree>
    <p:extLst>
      <p:ext uri="{BB962C8B-B14F-4D97-AF65-F5344CB8AC3E}">
        <p14:creationId xmlns:p14="http://schemas.microsoft.com/office/powerpoint/2010/main" val="13912843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		Integridade de Chave</a:t>
            </a:r>
            <a:endParaRPr lang="pt-BR" altLang="pt-BR" b="1" dirty="0" smtClean="0"/>
          </a:p>
        </p:txBody>
      </p:sp>
      <p:sp>
        <p:nvSpPr>
          <p:cNvPr id="2" name="Retângulo 1"/>
          <p:cNvSpPr/>
          <p:nvPr/>
        </p:nvSpPr>
        <p:spPr>
          <a:xfrm>
            <a:off x="755576" y="1905506"/>
            <a:ext cx="7848872" cy="2241576"/>
          </a:xfrm>
          <a:prstGeom prst="rect">
            <a:avLst/>
          </a:prstGeom>
        </p:spPr>
        <p:txBody>
          <a:bodyPr wrap="square">
            <a:spAutoFit/>
          </a:bodyPr>
          <a:lstStyle/>
          <a:p>
            <a:pPr>
              <a:lnSpc>
                <a:spcPct val="150000"/>
              </a:lnSpc>
            </a:pPr>
            <a:r>
              <a:rPr lang="pt-BR" dirty="0">
                <a:latin typeface="Arial" panose="020B0604020202020204" pitchFamily="34" charset="0"/>
                <a:ea typeface="Calibri" panose="020F0502020204030204" pitchFamily="34" charset="0"/>
                <a:cs typeface="Times New Roman" panose="02020603050405020304" pitchFamily="18" charset="0"/>
              </a:rPr>
              <a:t>Uma restrição de chave primária permite diferenciar de forma única os registros em uma tabela, ou seja, impede que uma atributo que é chave tenha os seus conteúdos </a:t>
            </a:r>
            <a:r>
              <a:rPr lang="pt-BR" dirty="0" smtClean="0">
                <a:latin typeface="Arial" panose="020B0604020202020204" pitchFamily="34" charset="0"/>
                <a:ea typeface="Calibri" panose="020F0502020204030204" pitchFamily="34" charset="0"/>
                <a:cs typeface="Times New Roman" panose="02020603050405020304" pitchFamily="18" charset="0"/>
              </a:rPr>
              <a:t>repetidos. </a:t>
            </a:r>
            <a:endParaRPr lang="pt-BR" dirty="0"/>
          </a:p>
        </p:txBody>
      </p:sp>
    </p:spTree>
    <p:extLst>
      <p:ext uri="{BB962C8B-B14F-4D97-AF65-F5344CB8AC3E}">
        <p14:creationId xmlns:p14="http://schemas.microsoft.com/office/powerpoint/2010/main" val="41125041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		Integridade de Chave</a:t>
            </a:r>
            <a:endParaRPr lang="pt-BR" altLang="pt-BR" b="1" dirty="0" smtClean="0"/>
          </a:p>
        </p:txBody>
      </p:sp>
      <p:sp>
        <p:nvSpPr>
          <p:cNvPr id="2" name="Retângulo 1"/>
          <p:cNvSpPr/>
          <p:nvPr/>
        </p:nvSpPr>
        <p:spPr>
          <a:xfrm>
            <a:off x="647564" y="1196752"/>
            <a:ext cx="7848872" cy="3349571"/>
          </a:xfrm>
          <a:prstGeom prst="rect">
            <a:avLst/>
          </a:prstGeom>
        </p:spPr>
        <p:txBody>
          <a:bodyPr wrap="square">
            <a:spAutoFit/>
          </a:bodyPr>
          <a:lstStyle/>
          <a:p>
            <a:pPr>
              <a:lnSpc>
                <a:spcPct val="150000"/>
              </a:lnSpc>
            </a:pPr>
            <a:r>
              <a:rPr lang="pt-BR" dirty="0">
                <a:latin typeface="Arial" panose="020B0604020202020204" pitchFamily="34" charset="0"/>
                <a:ea typeface="Calibri" panose="020F0502020204030204" pitchFamily="34" charset="0"/>
                <a:cs typeface="Times New Roman" panose="02020603050405020304" pitchFamily="18" charset="0"/>
              </a:rPr>
              <a:t>Por exemplo, considerando uma tabela de Clientes com os seguintes atributos: Código Cliente, Nome e idade, sendo que o Código do Cliente é a chave primária, </a:t>
            </a:r>
            <a:r>
              <a:rPr lang="pt-BR" dirty="0" smtClean="0">
                <a:latin typeface="Arial" panose="020B0604020202020204" pitchFamily="34" charset="0"/>
                <a:ea typeface="Calibri" panose="020F0502020204030204" pitchFamily="34" charset="0"/>
                <a:cs typeface="Times New Roman" panose="02020603050405020304" pitchFamily="18" charset="0"/>
              </a:rPr>
              <a:t>Desta </a:t>
            </a:r>
            <a:r>
              <a:rPr lang="pt-BR" dirty="0">
                <a:latin typeface="Arial" panose="020B0604020202020204" pitchFamily="34" charset="0"/>
                <a:ea typeface="Calibri" panose="020F0502020204030204" pitchFamily="34" charset="0"/>
                <a:cs typeface="Times New Roman" panose="02020603050405020304" pitchFamily="18" charset="0"/>
              </a:rPr>
              <a:t>forma, podemos ter mais de um cliente com o mesmo nome, porém, cada um deve apresentar um código </a:t>
            </a:r>
            <a:r>
              <a:rPr lang="pt-BR" dirty="0" smtClean="0">
                <a:latin typeface="Arial" panose="020B0604020202020204" pitchFamily="34" charset="0"/>
                <a:ea typeface="Calibri" panose="020F0502020204030204" pitchFamily="34" charset="0"/>
                <a:cs typeface="Times New Roman" panose="02020603050405020304" pitchFamily="18" charset="0"/>
              </a:rPr>
              <a:t>diferente.</a:t>
            </a:r>
            <a:endParaRPr lang="pt-BR" dirty="0"/>
          </a:p>
        </p:txBody>
      </p:sp>
    </p:spTree>
    <p:extLst>
      <p:ext uri="{BB962C8B-B14F-4D97-AF65-F5344CB8AC3E}">
        <p14:creationId xmlns:p14="http://schemas.microsoft.com/office/powerpoint/2010/main" val="4391306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		Integridade de Chave</a:t>
            </a:r>
            <a:endParaRPr lang="pt-BR" altLang="pt-BR" b="1" dirty="0" smtClean="0"/>
          </a:p>
        </p:txBody>
      </p:sp>
      <p:pic>
        <p:nvPicPr>
          <p:cNvPr id="4" name="Imagem 3"/>
          <p:cNvPicPr/>
          <p:nvPr/>
        </p:nvPicPr>
        <p:blipFill>
          <a:blip r:embed="rId2"/>
          <a:stretch>
            <a:fillRect/>
          </a:stretch>
        </p:blipFill>
        <p:spPr>
          <a:xfrm>
            <a:off x="539552" y="1772816"/>
            <a:ext cx="2736304" cy="2232248"/>
          </a:xfrm>
          <a:prstGeom prst="rect">
            <a:avLst/>
          </a:prstGeom>
        </p:spPr>
      </p:pic>
      <p:pic>
        <p:nvPicPr>
          <p:cNvPr id="5" name="Imagem 4"/>
          <p:cNvPicPr/>
          <p:nvPr/>
        </p:nvPicPr>
        <p:blipFill>
          <a:blip r:embed="rId3"/>
          <a:stretch>
            <a:fillRect/>
          </a:stretch>
        </p:blipFill>
        <p:spPr>
          <a:xfrm>
            <a:off x="4067944" y="1916832"/>
            <a:ext cx="4248472" cy="2736304"/>
          </a:xfrm>
          <a:prstGeom prst="rect">
            <a:avLst/>
          </a:prstGeom>
        </p:spPr>
      </p:pic>
    </p:spTree>
    <p:extLst>
      <p:ext uri="{BB962C8B-B14F-4D97-AF65-F5344CB8AC3E}">
        <p14:creationId xmlns:p14="http://schemas.microsoft.com/office/powerpoint/2010/main" val="27418693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		Integridade Referencial</a:t>
            </a:r>
            <a:endParaRPr lang="pt-BR" altLang="pt-BR" b="1" dirty="0" smtClean="0"/>
          </a:p>
        </p:txBody>
      </p:sp>
      <p:sp>
        <p:nvSpPr>
          <p:cNvPr id="2" name="Retângulo 1"/>
          <p:cNvSpPr/>
          <p:nvPr/>
        </p:nvSpPr>
        <p:spPr>
          <a:xfrm>
            <a:off x="395536" y="1196752"/>
            <a:ext cx="8568952" cy="3970318"/>
          </a:xfrm>
          <a:prstGeom prst="rect">
            <a:avLst/>
          </a:prstGeom>
        </p:spPr>
        <p:txBody>
          <a:bodyPr wrap="square">
            <a:spAutoFit/>
          </a:bodyPr>
          <a:lstStyle/>
          <a:p>
            <a:pPr>
              <a:lnSpc>
                <a:spcPct val="150000"/>
              </a:lnSpc>
            </a:pPr>
            <a:r>
              <a:rPr lang="pt-BR" dirty="0">
                <a:latin typeface="Arial" panose="020B0604020202020204" pitchFamily="34" charset="0"/>
                <a:ea typeface="Calibri" panose="020F0502020204030204" pitchFamily="34" charset="0"/>
                <a:cs typeface="Times New Roman" panose="02020603050405020304" pitchFamily="18" charset="0"/>
              </a:rPr>
              <a:t>Muitas vezes, informações armazenadas em uma tabela estão ligadas às informações armazenadas em outra tabela, no entanto, se uma dessas tabelas for modificada a outra deverá ser verificada e talvez até modificada para manter os dados consistentes. </a:t>
            </a:r>
            <a:r>
              <a:rPr lang="pt-BR" dirty="0">
                <a:latin typeface="Arial" panose="020B0604020202020204" pitchFamily="34" charset="0"/>
                <a:ea typeface="Calibri" panose="020F0502020204030204" pitchFamily="34" charset="0"/>
                <a:cs typeface="Times New Roman" panose="02020603050405020304" pitchFamily="18" charset="0"/>
              </a:rPr>
              <a:t>Desta forma, uma restrição de integridade deverá ser especificada caso o SGBD necessite fazer esta </a:t>
            </a:r>
            <a:r>
              <a:rPr lang="pt-BR" dirty="0" smtClean="0">
                <a:latin typeface="Arial" panose="020B0604020202020204" pitchFamily="34" charset="0"/>
                <a:ea typeface="Calibri" panose="020F0502020204030204" pitchFamily="34" charset="0"/>
                <a:cs typeface="Times New Roman" panose="02020603050405020304" pitchFamily="18" charset="0"/>
              </a:rPr>
              <a:t>verificação.</a:t>
            </a:r>
            <a:endParaRPr lang="pt-BR"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41202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0" y="11113"/>
            <a:ext cx="9144000" cy="8969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smtClean="0">
                <a:cs typeface="Times New Roman" panose="02020603050405020304" pitchFamily="18" charset="0"/>
              </a:rPr>
              <a:t>Arquivo</a:t>
            </a:r>
            <a:endParaRPr lang="pt-BR" altLang="pt-BR" b="1" smtClean="0"/>
          </a:p>
        </p:txBody>
      </p:sp>
      <p:sp>
        <p:nvSpPr>
          <p:cNvPr id="18435" name="Rectangle 3"/>
          <p:cNvSpPr>
            <a:spLocks noGrp="1" noChangeArrowheads="1"/>
          </p:cNvSpPr>
          <p:nvPr>
            <p:ph idx="1"/>
          </p:nvPr>
        </p:nvSpPr>
        <p:spPr bwMode="auto">
          <a:xfrm>
            <a:off x="250825" y="1825625"/>
            <a:ext cx="8713788" cy="4351338"/>
          </a:xfrm>
        </p:spPr>
        <p:txBody>
          <a:bodyPr wrap="square" numCol="1" anchor="t" anchorCtr="0" compatLnSpc="1">
            <a:prstTxWarp prst="textNoShape">
              <a:avLst/>
            </a:prstTxWarp>
          </a:bodyPr>
          <a:lstStyle/>
          <a:p>
            <a:pPr algn="just">
              <a:buFont typeface="Wingdings" panose="05000000000000000000" pitchFamily="2" charset="2"/>
              <a:buChar char="u"/>
            </a:pPr>
            <a:r>
              <a:rPr lang="pt-BR" altLang="pt-BR" sz="2400" smtClean="0">
                <a:cs typeface="Times New Roman" panose="02020603050405020304" pitchFamily="18" charset="0"/>
              </a:rPr>
              <a:t>Arquivo é um conjunto de registros que tratam do mesmo assunto. </a:t>
            </a:r>
          </a:p>
        </p:txBody>
      </p:sp>
    </p:spTree>
    <p:extLst>
      <p:ext uri="{BB962C8B-B14F-4D97-AF65-F5344CB8AC3E}">
        <p14:creationId xmlns:p14="http://schemas.microsoft.com/office/powerpoint/2010/main" val="35896335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		Integridade Referencial</a:t>
            </a:r>
            <a:endParaRPr lang="pt-BR" altLang="pt-BR" b="1" dirty="0" smtClean="0"/>
          </a:p>
        </p:txBody>
      </p:sp>
      <p:sp>
        <p:nvSpPr>
          <p:cNvPr id="2" name="Retângulo 1"/>
          <p:cNvSpPr/>
          <p:nvPr/>
        </p:nvSpPr>
        <p:spPr>
          <a:xfrm>
            <a:off x="395536" y="1196752"/>
            <a:ext cx="8568952" cy="577850"/>
          </a:xfrm>
          <a:prstGeom prst="rect">
            <a:avLst/>
          </a:prstGeom>
        </p:spPr>
        <p:txBody>
          <a:bodyPr wrap="square">
            <a:spAutoFit/>
          </a:bodyPr>
          <a:lstStyle/>
          <a:p>
            <a:pPr>
              <a:lnSpc>
                <a:spcPct val="150000"/>
              </a:lnSpc>
            </a:pPr>
            <a:r>
              <a:rPr lang="pt-BR" dirty="0" smtClean="0">
                <a:latin typeface="Arial" panose="020B0604020202020204" pitchFamily="34" charset="0"/>
                <a:ea typeface="Calibri" panose="020F0502020204030204" pitchFamily="34" charset="0"/>
                <a:cs typeface="Times New Roman" panose="02020603050405020304" pitchFamily="18" charset="0"/>
              </a:rPr>
              <a:t>Exemplo:</a:t>
            </a:r>
            <a:endParaRPr lang="pt-BR" dirty="0">
              <a:latin typeface="Arial" panose="020B0604020202020204" pitchFamily="34" charset="0"/>
              <a:ea typeface="Calibri" panose="020F0502020204030204" pitchFamily="34" charset="0"/>
              <a:cs typeface="Times New Roman" panose="02020603050405020304" pitchFamily="18" charset="0"/>
            </a:endParaRPr>
          </a:p>
        </p:txBody>
      </p:sp>
      <p:grpSp>
        <p:nvGrpSpPr>
          <p:cNvPr id="10" name="Grupo 9"/>
          <p:cNvGrpSpPr/>
          <p:nvPr/>
        </p:nvGrpSpPr>
        <p:grpSpPr>
          <a:xfrm>
            <a:off x="2339752" y="980728"/>
            <a:ext cx="5012580" cy="2620491"/>
            <a:chOff x="1547664" y="1916832"/>
            <a:chExt cx="5012580" cy="2620491"/>
          </a:xfrm>
        </p:grpSpPr>
        <p:pic>
          <p:nvPicPr>
            <p:cNvPr id="4" name="Imagem 3"/>
            <p:cNvPicPr/>
            <p:nvPr/>
          </p:nvPicPr>
          <p:blipFill>
            <a:blip r:embed="rId2"/>
            <a:stretch>
              <a:fillRect/>
            </a:stretch>
          </p:blipFill>
          <p:spPr>
            <a:xfrm>
              <a:off x="1547664" y="1916832"/>
              <a:ext cx="5012580" cy="2620491"/>
            </a:xfrm>
            <a:prstGeom prst="rect">
              <a:avLst/>
            </a:prstGeom>
          </p:spPr>
        </p:pic>
        <p:cxnSp>
          <p:nvCxnSpPr>
            <p:cNvPr id="5" name="Conector reto 4"/>
            <p:cNvCxnSpPr/>
            <p:nvPr/>
          </p:nvCxnSpPr>
          <p:spPr>
            <a:xfrm>
              <a:off x="3275856" y="2852936"/>
              <a:ext cx="720080" cy="0"/>
            </a:xfrm>
            <a:prstGeom prst="line">
              <a:avLst/>
            </a:prstGeom>
          </p:spPr>
          <p:style>
            <a:lnRef idx="1">
              <a:schemeClr val="dk1"/>
            </a:lnRef>
            <a:fillRef idx="0">
              <a:schemeClr val="dk1"/>
            </a:fillRef>
            <a:effectRef idx="0">
              <a:schemeClr val="dk1"/>
            </a:effectRef>
            <a:fontRef idx="minor">
              <a:schemeClr val="tx1"/>
            </a:fontRef>
          </p:style>
        </p:cxnSp>
        <p:cxnSp>
          <p:nvCxnSpPr>
            <p:cNvPr id="7" name="Conector reto 6"/>
            <p:cNvCxnSpPr/>
            <p:nvPr/>
          </p:nvCxnSpPr>
          <p:spPr>
            <a:xfrm>
              <a:off x="3995936" y="2852936"/>
              <a:ext cx="0" cy="648072"/>
            </a:xfrm>
            <a:prstGeom prst="line">
              <a:avLst/>
            </a:prstGeom>
          </p:spPr>
          <p:style>
            <a:lnRef idx="1">
              <a:schemeClr val="dk1"/>
            </a:lnRef>
            <a:fillRef idx="0">
              <a:schemeClr val="dk1"/>
            </a:fillRef>
            <a:effectRef idx="0">
              <a:schemeClr val="dk1"/>
            </a:effectRef>
            <a:fontRef idx="minor">
              <a:schemeClr val="tx1"/>
            </a:fontRef>
          </p:style>
        </p:cxnSp>
        <p:cxnSp>
          <p:nvCxnSpPr>
            <p:cNvPr id="9" name="Conector de seta reta 8"/>
            <p:cNvCxnSpPr/>
            <p:nvPr/>
          </p:nvCxnSpPr>
          <p:spPr>
            <a:xfrm>
              <a:off x="3995936" y="3501008"/>
              <a:ext cx="51804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grpSp>
        <p:nvGrpSpPr>
          <p:cNvPr id="12" name="Grupo 11"/>
          <p:cNvGrpSpPr/>
          <p:nvPr/>
        </p:nvGrpSpPr>
        <p:grpSpPr>
          <a:xfrm>
            <a:off x="1421563" y="3212975"/>
            <a:ext cx="6012842" cy="2787142"/>
            <a:chOff x="1597484" y="4171317"/>
            <a:chExt cx="5314950" cy="1828800"/>
          </a:xfrm>
        </p:grpSpPr>
        <p:pic>
          <p:nvPicPr>
            <p:cNvPr id="11" name="Imagem 10"/>
            <p:cNvPicPr/>
            <p:nvPr/>
          </p:nvPicPr>
          <p:blipFill>
            <a:blip r:embed="rId3"/>
            <a:stretch>
              <a:fillRect/>
            </a:stretch>
          </p:blipFill>
          <p:spPr>
            <a:xfrm>
              <a:off x="1597484" y="4171317"/>
              <a:ext cx="5314950" cy="1828800"/>
            </a:xfrm>
            <a:prstGeom prst="rect">
              <a:avLst/>
            </a:prstGeom>
          </p:spPr>
        </p:pic>
        <p:cxnSp>
          <p:nvCxnSpPr>
            <p:cNvPr id="13" name="Conector de seta reta 12"/>
            <p:cNvCxnSpPr/>
            <p:nvPr/>
          </p:nvCxnSpPr>
          <p:spPr>
            <a:xfrm>
              <a:off x="3612004" y="5032092"/>
              <a:ext cx="1190625" cy="0"/>
            </a:xfrm>
            <a:prstGeom prst="straightConnector1">
              <a:avLst/>
            </a:prstGeom>
            <a:ln>
              <a:prstDash val="dashDot"/>
              <a:tailEnd type="triangle"/>
            </a:ln>
          </p:spPr>
          <p:style>
            <a:lnRef idx="1">
              <a:schemeClr val="dk1"/>
            </a:lnRef>
            <a:fillRef idx="0">
              <a:schemeClr val="dk1"/>
            </a:fillRef>
            <a:effectRef idx="0">
              <a:schemeClr val="dk1"/>
            </a:effectRef>
            <a:fontRef idx="minor">
              <a:schemeClr val="tx1"/>
            </a:fontRef>
          </p:style>
        </p:cxnSp>
        <p:cxnSp>
          <p:nvCxnSpPr>
            <p:cNvPr id="14" name="Conector de seta reta 13"/>
            <p:cNvCxnSpPr/>
            <p:nvPr/>
          </p:nvCxnSpPr>
          <p:spPr>
            <a:xfrm flipV="1">
              <a:off x="3603114" y="5098767"/>
              <a:ext cx="1200150" cy="123825"/>
            </a:xfrm>
            <a:prstGeom prst="straightConnector1">
              <a:avLst/>
            </a:prstGeom>
            <a:ln>
              <a:prstDash val="dashDot"/>
              <a:tailEnd type="triangle"/>
            </a:ln>
          </p:spPr>
          <p:style>
            <a:lnRef idx="1">
              <a:schemeClr val="dk1"/>
            </a:lnRef>
            <a:fillRef idx="0">
              <a:schemeClr val="dk1"/>
            </a:fillRef>
            <a:effectRef idx="0">
              <a:schemeClr val="dk1"/>
            </a:effectRef>
            <a:fontRef idx="minor">
              <a:schemeClr val="tx1"/>
            </a:fontRef>
          </p:style>
        </p:cxnSp>
        <p:cxnSp>
          <p:nvCxnSpPr>
            <p:cNvPr id="15" name="Conector de seta reta 14"/>
            <p:cNvCxnSpPr/>
            <p:nvPr/>
          </p:nvCxnSpPr>
          <p:spPr>
            <a:xfrm flipV="1">
              <a:off x="3593589" y="5298792"/>
              <a:ext cx="1190625" cy="171450"/>
            </a:xfrm>
            <a:prstGeom prst="straightConnector1">
              <a:avLst/>
            </a:prstGeom>
            <a:ln>
              <a:prstDash val="dashDot"/>
              <a:tailEnd type="triangle"/>
            </a:ln>
          </p:spPr>
          <p:style>
            <a:lnRef idx="1">
              <a:schemeClr val="dk1"/>
            </a:lnRef>
            <a:fillRef idx="0">
              <a:schemeClr val="dk1"/>
            </a:fillRef>
            <a:effectRef idx="0">
              <a:schemeClr val="dk1"/>
            </a:effectRef>
            <a:fontRef idx="minor">
              <a:schemeClr val="tx1"/>
            </a:fontRef>
          </p:style>
        </p:cxnSp>
        <p:cxnSp>
          <p:nvCxnSpPr>
            <p:cNvPr id="16" name="Conector de seta reta 15"/>
            <p:cNvCxnSpPr/>
            <p:nvPr/>
          </p:nvCxnSpPr>
          <p:spPr>
            <a:xfrm flipV="1">
              <a:off x="3597399" y="5517232"/>
              <a:ext cx="1190625" cy="171450"/>
            </a:xfrm>
            <a:prstGeom prst="straightConnector1">
              <a:avLst/>
            </a:prstGeom>
            <a:ln>
              <a:prstDash val="dashDot"/>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8764717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		Integridade Referencial</a:t>
            </a:r>
            <a:br>
              <a:rPr lang="pt-BR" altLang="pt-BR" b="1" dirty="0" smtClean="0">
                <a:cs typeface="Times New Roman" panose="02020603050405020304" pitchFamily="18" charset="0"/>
              </a:rPr>
            </a:br>
            <a:r>
              <a:rPr lang="pt-BR" altLang="pt-BR" b="1" dirty="0" smtClean="0">
                <a:cs typeface="Times New Roman" panose="02020603050405020304" pitchFamily="18" charset="0"/>
              </a:rPr>
              <a:t>Violações</a:t>
            </a:r>
            <a:endParaRPr lang="pt-BR" altLang="pt-BR" b="1" dirty="0" smtClean="0"/>
          </a:p>
        </p:txBody>
      </p:sp>
      <p:sp>
        <p:nvSpPr>
          <p:cNvPr id="2" name="Retângulo 1"/>
          <p:cNvSpPr/>
          <p:nvPr/>
        </p:nvSpPr>
        <p:spPr>
          <a:xfrm>
            <a:off x="395536" y="1196752"/>
            <a:ext cx="8568952" cy="577850"/>
          </a:xfrm>
          <a:prstGeom prst="rect">
            <a:avLst/>
          </a:prstGeom>
        </p:spPr>
        <p:txBody>
          <a:bodyPr wrap="square">
            <a:spAutoFit/>
          </a:bodyPr>
          <a:lstStyle/>
          <a:p>
            <a:pPr>
              <a:lnSpc>
                <a:spcPct val="150000"/>
              </a:lnSpc>
            </a:pPr>
            <a:r>
              <a:rPr lang="pt-BR" dirty="0" smtClean="0">
                <a:latin typeface="Arial" panose="020B0604020202020204" pitchFamily="34" charset="0"/>
                <a:ea typeface="Calibri" panose="020F0502020204030204" pitchFamily="34" charset="0"/>
                <a:cs typeface="Times New Roman" panose="02020603050405020304" pitchFamily="18" charset="0"/>
              </a:rPr>
              <a:t>Exemplo:</a:t>
            </a:r>
            <a:endParaRPr lang="pt-BR" dirty="0">
              <a:latin typeface="Arial" panose="020B0604020202020204" pitchFamily="34" charset="0"/>
              <a:ea typeface="Calibri" panose="020F0502020204030204" pitchFamily="34" charset="0"/>
              <a:cs typeface="Times New Roman" panose="02020603050405020304" pitchFamily="18" charset="0"/>
            </a:endParaRPr>
          </a:p>
        </p:txBody>
      </p:sp>
      <p:pic>
        <p:nvPicPr>
          <p:cNvPr id="17" name="Imagem 16"/>
          <p:cNvPicPr/>
          <p:nvPr/>
        </p:nvPicPr>
        <p:blipFill>
          <a:blip r:embed="rId2"/>
          <a:stretch>
            <a:fillRect/>
          </a:stretch>
        </p:blipFill>
        <p:spPr>
          <a:xfrm>
            <a:off x="1115616" y="1988840"/>
            <a:ext cx="6876484" cy="3241898"/>
          </a:xfrm>
          <a:prstGeom prst="rect">
            <a:avLst/>
          </a:prstGeom>
        </p:spPr>
      </p:pic>
    </p:spTree>
    <p:extLst>
      <p:ext uri="{BB962C8B-B14F-4D97-AF65-F5344CB8AC3E}">
        <p14:creationId xmlns:p14="http://schemas.microsoft.com/office/powerpoint/2010/main" val="26244693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cs typeface="Times New Roman" panose="02020603050405020304" pitchFamily="18" charset="0"/>
              </a:rPr>
              <a:t>		Integridade Referencial</a:t>
            </a:r>
            <a:br>
              <a:rPr lang="pt-BR" altLang="pt-BR" b="1" dirty="0" smtClean="0">
                <a:cs typeface="Times New Roman" panose="02020603050405020304" pitchFamily="18" charset="0"/>
              </a:rPr>
            </a:br>
            <a:r>
              <a:rPr lang="pt-BR" altLang="pt-BR" b="1" dirty="0" smtClean="0">
                <a:cs typeface="Times New Roman" panose="02020603050405020304" pitchFamily="18" charset="0"/>
              </a:rPr>
              <a:t>Violações</a:t>
            </a:r>
            <a:endParaRPr lang="pt-BR" altLang="pt-BR" b="1" dirty="0" smtClean="0"/>
          </a:p>
        </p:txBody>
      </p:sp>
      <p:sp>
        <p:nvSpPr>
          <p:cNvPr id="2" name="Retângulo 1"/>
          <p:cNvSpPr/>
          <p:nvPr/>
        </p:nvSpPr>
        <p:spPr>
          <a:xfrm>
            <a:off x="395536" y="1196752"/>
            <a:ext cx="8568952" cy="577850"/>
          </a:xfrm>
          <a:prstGeom prst="rect">
            <a:avLst/>
          </a:prstGeom>
        </p:spPr>
        <p:txBody>
          <a:bodyPr wrap="square">
            <a:spAutoFit/>
          </a:bodyPr>
          <a:lstStyle/>
          <a:p>
            <a:pPr>
              <a:lnSpc>
                <a:spcPct val="150000"/>
              </a:lnSpc>
            </a:pPr>
            <a:r>
              <a:rPr lang="pt-BR" dirty="0" smtClean="0">
                <a:latin typeface="Arial" panose="020B0604020202020204" pitchFamily="34" charset="0"/>
                <a:ea typeface="Calibri" panose="020F0502020204030204" pitchFamily="34" charset="0"/>
                <a:cs typeface="Times New Roman" panose="02020603050405020304" pitchFamily="18" charset="0"/>
              </a:rPr>
              <a:t>Exemplo: Tentar excluir o cliente Código 2</a:t>
            </a:r>
            <a:endParaRPr lang="pt-BR" dirty="0">
              <a:latin typeface="Arial" panose="020B0604020202020204" pitchFamily="34" charset="0"/>
              <a:ea typeface="Calibri" panose="020F0502020204030204" pitchFamily="34" charset="0"/>
              <a:cs typeface="Times New Roman" panose="02020603050405020304" pitchFamily="18" charset="0"/>
            </a:endParaRPr>
          </a:p>
        </p:txBody>
      </p:sp>
      <p:grpSp>
        <p:nvGrpSpPr>
          <p:cNvPr id="3" name="Grupo 2"/>
          <p:cNvGrpSpPr/>
          <p:nvPr/>
        </p:nvGrpSpPr>
        <p:grpSpPr>
          <a:xfrm>
            <a:off x="359532" y="2348880"/>
            <a:ext cx="8424936" cy="3600400"/>
            <a:chOff x="899592" y="1988840"/>
            <a:chExt cx="6372428" cy="2325985"/>
          </a:xfrm>
        </p:grpSpPr>
        <p:pic>
          <p:nvPicPr>
            <p:cNvPr id="5" name="Imagem 4"/>
            <p:cNvPicPr/>
            <p:nvPr/>
          </p:nvPicPr>
          <p:blipFill>
            <a:blip r:embed="rId2"/>
            <a:stretch>
              <a:fillRect/>
            </a:stretch>
          </p:blipFill>
          <p:spPr>
            <a:xfrm>
              <a:off x="899592" y="1988840"/>
              <a:ext cx="6372428" cy="2325985"/>
            </a:xfrm>
            <a:prstGeom prst="rect">
              <a:avLst/>
            </a:prstGeom>
          </p:spPr>
        </p:pic>
        <p:sp>
          <p:nvSpPr>
            <p:cNvPr id="9" name="Retângulo de cantos arredondados 8"/>
            <p:cNvSpPr/>
            <p:nvPr/>
          </p:nvSpPr>
          <p:spPr>
            <a:xfrm>
              <a:off x="5075666" y="3356992"/>
              <a:ext cx="2076450" cy="18097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BR"/>
            </a:p>
          </p:txBody>
        </p:sp>
        <p:cxnSp>
          <p:nvCxnSpPr>
            <p:cNvPr id="10" name="Conector reto 9"/>
            <p:cNvCxnSpPr/>
            <p:nvPr/>
          </p:nvCxnSpPr>
          <p:spPr>
            <a:xfrm flipV="1">
              <a:off x="5075031" y="3128392"/>
              <a:ext cx="2162175" cy="6762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to 10"/>
            <p:cNvCxnSpPr/>
            <p:nvPr/>
          </p:nvCxnSpPr>
          <p:spPr>
            <a:xfrm>
              <a:off x="5059791" y="3109342"/>
              <a:ext cx="2171700" cy="762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04749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0" y="12700"/>
            <a:ext cx="9144000" cy="968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smtClean="0">
                <a:cs typeface="Times New Roman" panose="02020603050405020304" pitchFamily="18" charset="0"/>
              </a:rPr>
              <a:t>Chave</a:t>
            </a:r>
            <a:endParaRPr lang="pt-BR" altLang="pt-BR" b="1" smtClean="0"/>
          </a:p>
        </p:txBody>
      </p:sp>
      <p:pic>
        <p:nvPicPr>
          <p:cNvPr id="19459"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8875" y="1412875"/>
            <a:ext cx="6826250" cy="3713163"/>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0" y="19050"/>
            <a:ext cx="9144000" cy="974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smtClean="0">
                <a:cs typeface="Times New Roman" panose="02020603050405020304" pitchFamily="18" charset="0"/>
              </a:rPr>
              <a:t>Chave – características</a:t>
            </a:r>
            <a:endParaRPr lang="pt-BR" altLang="pt-BR" b="1" smtClean="0"/>
          </a:p>
        </p:txBody>
      </p:sp>
      <p:sp>
        <p:nvSpPr>
          <p:cNvPr id="20483" name="Rectangle 3"/>
          <p:cNvSpPr>
            <a:spLocks noGrp="1" noChangeArrowheads="1"/>
          </p:cNvSpPr>
          <p:nvPr>
            <p:ph idx="1"/>
          </p:nvPr>
        </p:nvSpPr>
        <p:spPr bwMode="auto">
          <a:xfrm>
            <a:off x="2987675" y="2060575"/>
            <a:ext cx="3727450" cy="4351338"/>
          </a:xfrm>
        </p:spPr>
        <p:txBody>
          <a:bodyPr wrap="square" numCol="1" anchor="t" anchorCtr="0" compatLnSpc="1">
            <a:prstTxWarp prst="textNoShape">
              <a:avLst/>
            </a:prstTxWarp>
          </a:bodyPr>
          <a:lstStyle/>
          <a:p>
            <a:pPr algn="just">
              <a:buFont typeface="Wingdings" panose="05000000000000000000" pitchFamily="2" charset="2"/>
              <a:buChar char="u"/>
            </a:pPr>
            <a:r>
              <a:rPr lang="pt-BR" altLang="pt-BR" sz="2800" smtClean="0">
                <a:cs typeface="Times New Roman" panose="02020603050405020304" pitchFamily="18" charset="0"/>
              </a:rPr>
              <a:t>Única</a:t>
            </a:r>
          </a:p>
          <a:p>
            <a:pPr algn="just">
              <a:buFont typeface="Wingdings" panose="05000000000000000000" pitchFamily="2" charset="2"/>
              <a:buChar char="u"/>
            </a:pPr>
            <a:r>
              <a:rPr lang="pt-BR" altLang="pt-BR" sz="2800" smtClean="0">
                <a:cs typeface="Times New Roman" panose="02020603050405020304" pitchFamily="18" charset="0"/>
              </a:rPr>
              <a:t>Obrigatória</a:t>
            </a:r>
          </a:p>
          <a:p>
            <a:pPr algn="just">
              <a:buFont typeface="Wingdings" panose="05000000000000000000" pitchFamily="2" charset="2"/>
              <a:buChar char="u"/>
            </a:pPr>
            <a:r>
              <a:rPr lang="pt-BR" altLang="pt-BR" sz="2800" smtClean="0">
                <a:cs typeface="Times New Roman" panose="02020603050405020304" pitchFamily="18" charset="0"/>
              </a:rPr>
              <a:t>Imutável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12700" y="17463"/>
            <a:ext cx="9144000" cy="903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t>Normalização de Dados</a:t>
            </a:r>
          </a:p>
        </p:txBody>
      </p:sp>
      <p:sp>
        <p:nvSpPr>
          <p:cNvPr id="16387" name="Rectangle 3"/>
          <p:cNvSpPr>
            <a:spLocks noGrp="1" noChangeArrowheads="1"/>
          </p:cNvSpPr>
          <p:nvPr>
            <p:ph idx="1"/>
          </p:nvPr>
        </p:nvSpPr>
        <p:spPr bwMode="auto">
          <a:xfrm>
            <a:off x="641350" y="1268760"/>
            <a:ext cx="7886700" cy="4351338"/>
          </a:xfrm>
        </p:spPr>
        <p:txBody>
          <a:bodyPr wrap="square" numCol="1" anchor="t" anchorCtr="0" compatLnSpc="1">
            <a:prstTxWarp prst="textNoShape">
              <a:avLst/>
            </a:prstTxWarp>
            <a:normAutofit/>
          </a:bodyPr>
          <a:lstStyle/>
          <a:p>
            <a:pPr marL="0" indent="0" algn="just">
              <a:lnSpc>
                <a:spcPct val="150000"/>
              </a:lnSpc>
              <a:buNone/>
            </a:pPr>
            <a:r>
              <a:rPr lang="pt-BR" altLang="pt-BR" sz="2400" dirty="0">
                <a:cs typeface="Times New Roman" panose="02020603050405020304" pitchFamily="18" charset="0"/>
              </a:rPr>
              <a:t>Um bom projeto de banco de dados deve garantir ao usuário a possibilidade de modificações no conteúdo do banco sem causar efeitos colaterais </a:t>
            </a:r>
            <a:r>
              <a:rPr lang="pt-BR" altLang="pt-BR" sz="2400" dirty="0" smtClean="0">
                <a:cs typeface="Times New Roman" panose="02020603050405020304" pitchFamily="18" charset="0"/>
              </a:rPr>
              <a:t>inesperados.</a:t>
            </a:r>
            <a:endParaRPr lang="pt-BR" altLang="pt-BR" sz="2400" dirty="0" smtClean="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12700" y="17463"/>
            <a:ext cx="9144000" cy="903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t-BR" altLang="pt-BR" b="1" dirty="0" smtClean="0"/>
              <a:t>Normalização de Dados</a:t>
            </a:r>
          </a:p>
        </p:txBody>
      </p:sp>
      <p:sp>
        <p:nvSpPr>
          <p:cNvPr id="16387" name="Rectangle 3"/>
          <p:cNvSpPr>
            <a:spLocks noGrp="1" noChangeArrowheads="1"/>
          </p:cNvSpPr>
          <p:nvPr>
            <p:ph idx="1"/>
          </p:nvPr>
        </p:nvSpPr>
        <p:spPr bwMode="auto">
          <a:xfrm>
            <a:off x="641350" y="1268760"/>
            <a:ext cx="7886700" cy="4351338"/>
          </a:xfrm>
        </p:spPr>
        <p:txBody>
          <a:bodyPr wrap="square" numCol="1" anchor="t" anchorCtr="0" compatLnSpc="1">
            <a:prstTxWarp prst="textNoShape">
              <a:avLst/>
            </a:prstTxWarp>
            <a:normAutofit lnSpcReduction="10000"/>
          </a:bodyPr>
          <a:lstStyle/>
          <a:p>
            <a:pPr marL="0" indent="0" algn="just">
              <a:lnSpc>
                <a:spcPct val="150000"/>
              </a:lnSpc>
              <a:buNone/>
            </a:pPr>
            <a:r>
              <a:rPr lang="pt-BR" altLang="pt-BR" sz="2400" dirty="0">
                <a:cs typeface="Times New Roman" panose="02020603050405020304" pitchFamily="18" charset="0"/>
              </a:rPr>
              <a:t>O processo de normalização de dados se caracteriza por refinar o esquema de banco de dados, buscando eliminar problemas de redundâncias de dados e reduzir ao máximo os problemas de anomalias de inclusão, alteração e exclusão de dados, garantindo a integridade dos mesmos. Esse processo é dividido em várias etapas, denominadas Formas Normais, que são conjuntos de restrições às quais os dados devem satisfazer (MACHADO,2014).</a:t>
            </a:r>
            <a:endParaRPr lang="pt-BR" altLang="pt-BR" sz="2400" dirty="0" smtClean="0">
              <a:cs typeface="Times New Roman" panose="02020603050405020304" pitchFamily="18" charset="0"/>
            </a:endParaRPr>
          </a:p>
        </p:txBody>
      </p:sp>
    </p:spTree>
    <p:extLst>
      <p:ext uri="{BB962C8B-B14F-4D97-AF65-F5344CB8AC3E}">
        <p14:creationId xmlns:p14="http://schemas.microsoft.com/office/powerpoint/2010/main" val="3311968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80F3EEE21BF904CB36A58FB553D05B3" ma:contentTypeVersion="2" ma:contentTypeDescription="Crie um novo documento." ma:contentTypeScope="" ma:versionID="3cad75f5908a804d40c032f20bb55602">
  <xsd:schema xmlns:xsd="http://www.w3.org/2001/XMLSchema" xmlns:xs="http://www.w3.org/2001/XMLSchema" xmlns:p="http://schemas.microsoft.com/office/2006/metadata/properties" xmlns:ns2="88045a75-1408-4c7a-8f3e-27a1fce246c5" targetNamespace="http://schemas.microsoft.com/office/2006/metadata/properties" ma:root="true" ma:fieldsID="0c7077de425e8923888ea01c3697c23a" ns2:_="">
    <xsd:import namespace="88045a75-1408-4c7a-8f3e-27a1fce246c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045a75-1408-4c7a-8f3e-27a1fce246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2D7F33-D9C2-4974-AAF9-FC06F452F209}"/>
</file>

<file path=customXml/itemProps2.xml><?xml version="1.0" encoding="utf-8"?>
<ds:datastoreItem xmlns:ds="http://schemas.openxmlformats.org/officeDocument/2006/customXml" ds:itemID="{C972451C-266F-4FBD-B433-E3E98F975DF7}"/>
</file>

<file path=customXml/itemProps3.xml><?xml version="1.0" encoding="utf-8"?>
<ds:datastoreItem xmlns:ds="http://schemas.openxmlformats.org/officeDocument/2006/customXml" ds:itemID="{E2B7435F-1ECC-4EFC-9E20-A373B5B2D4BB}"/>
</file>

<file path=docProps/app.xml><?xml version="1.0" encoding="utf-8"?>
<Properties xmlns="http://schemas.openxmlformats.org/officeDocument/2006/extended-properties" xmlns:vt="http://schemas.openxmlformats.org/officeDocument/2006/docPropsVTypes">
  <Template/>
  <TotalTime>563</TotalTime>
  <Words>1905</Words>
  <Application>Microsoft Office PowerPoint</Application>
  <PresentationFormat>Apresentação na tela (4:3)</PresentationFormat>
  <Paragraphs>134</Paragraphs>
  <Slides>52</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52</vt:i4>
      </vt:variant>
    </vt:vector>
  </HeadingPairs>
  <TitlesOfParts>
    <vt:vector size="60" baseType="lpstr">
      <vt:lpstr>Arial</vt:lpstr>
      <vt:lpstr>Arial Black</vt:lpstr>
      <vt:lpstr>Calibri</vt:lpstr>
      <vt:lpstr>Calibri Light</vt:lpstr>
      <vt:lpstr>Symbol</vt:lpstr>
      <vt:lpstr>Times New Roman</vt:lpstr>
      <vt:lpstr>Wingdings</vt:lpstr>
      <vt:lpstr>Tema do Office</vt:lpstr>
      <vt:lpstr>Apresentação do PowerPoint</vt:lpstr>
      <vt:lpstr>Normalização de dados </vt:lpstr>
      <vt:lpstr>Atributos</vt:lpstr>
      <vt:lpstr>Registro</vt:lpstr>
      <vt:lpstr>Arquivo</vt:lpstr>
      <vt:lpstr>Chave</vt:lpstr>
      <vt:lpstr>Chave – características</vt:lpstr>
      <vt:lpstr>Normalização de Dados</vt:lpstr>
      <vt:lpstr>Normalização de Dados</vt:lpstr>
      <vt:lpstr>1ª Forma Normal</vt:lpstr>
      <vt:lpstr>Dependência Funcional</vt:lpstr>
      <vt:lpstr>Dependência Funcional</vt:lpstr>
      <vt:lpstr>Segunda Forma Normal (2FN)</vt:lpstr>
      <vt:lpstr>Segunda Forma Normal (2FN)</vt:lpstr>
      <vt:lpstr>Terceira Forma Normal (3FN)</vt:lpstr>
      <vt:lpstr>Terceira Forma Normal (3FN)</vt:lpstr>
      <vt:lpstr>Aplicando as Formas Normais</vt:lpstr>
      <vt:lpstr>Aplicando as Formas Normais</vt:lpstr>
      <vt:lpstr>Aplicando as Formas Normais</vt:lpstr>
      <vt:lpstr>Aplicando as Formas Normais</vt:lpstr>
      <vt:lpstr>Aplicando as Formas Normais</vt:lpstr>
      <vt:lpstr>Aplicando as Formas Normais</vt:lpstr>
      <vt:lpstr>Aplicando as Formas Normais</vt:lpstr>
      <vt:lpstr>Aplicando as Formas Normais</vt:lpstr>
      <vt:lpstr>Aplicando as Formas Normais</vt:lpstr>
      <vt:lpstr>Aplicando as Formas Normais</vt:lpstr>
      <vt:lpstr>Aplicando as Formas Normais</vt:lpstr>
      <vt:lpstr>Aplicando as Formas Normais</vt:lpstr>
      <vt:lpstr>Aplicando as Formas Normais</vt:lpstr>
      <vt:lpstr>Aplicando as Formas Normais</vt:lpstr>
      <vt:lpstr>Aplicando as Formas Normais</vt:lpstr>
      <vt:lpstr>Aplicando as Formas Normais</vt:lpstr>
      <vt:lpstr>Aplicando as Formas Normais</vt:lpstr>
      <vt:lpstr>Aplicando as Formas Normais</vt:lpstr>
      <vt:lpstr>Aplicando as Formas Normais</vt:lpstr>
      <vt:lpstr>Aplicando as Formas Normais</vt:lpstr>
      <vt:lpstr>Aplicando as Formas Normais</vt:lpstr>
      <vt:lpstr>Aplicando as Formas Normais</vt:lpstr>
      <vt:lpstr>Aplicando as Formas Normais</vt:lpstr>
      <vt:lpstr>Aplicando as Formas Normais</vt:lpstr>
      <vt:lpstr>Aplicando as Formas Normais</vt:lpstr>
      <vt:lpstr>  Restrições de integridade considerando o Modelo Relacional</vt:lpstr>
      <vt:lpstr>  Restrições de integridade considerando o Modelo Relacional</vt:lpstr>
      <vt:lpstr>  Restrições de integridade considerando o Modelo Relacional</vt:lpstr>
      <vt:lpstr>  Restrições de integridade considerando o Modelo Relacional</vt:lpstr>
      <vt:lpstr>  Integridade de Chave</vt:lpstr>
      <vt:lpstr>  Integridade de Chave</vt:lpstr>
      <vt:lpstr>  Integridade de Chave</vt:lpstr>
      <vt:lpstr>  Integridade Referencial</vt:lpstr>
      <vt:lpstr>  Integridade Referencial</vt:lpstr>
      <vt:lpstr>  Integridade Referencial Violações</vt:lpstr>
      <vt:lpstr>  Integridade Referencial Violações</vt:lpstr>
    </vt:vector>
  </TitlesOfParts>
  <Company>People Educacao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Vanderlei</dc:creator>
  <cp:lastModifiedBy>Luciana Zapparolli</cp:lastModifiedBy>
  <cp:revision>117</cp:revision>
  <dcterms:created xsi:type="dcterms:W3CDTF">2001-01-12T23:33:45Z</dcterms:created>
  <dcterms:modified xsi:type="dcterms:W3CDTF">2019-02-13T23:43:40Z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0x010100B80F3EEE21BF904CB36A58FB553D05B3</vt:lpwstr>
  </property>
</Properties>
</file>